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slides/slide552.xml" ContentType="application/vnd.openxmlformats-officedocument.presentationml.slide+xml"/>
  <Override PartName="/ppt/slides/slide553.xml" ContentType="application/vnd.openxmlformats-officedocument.presentationml.slide+xml"/>
  <Override PartName="/ppt/slides/slide554.xml" ContentType="application/vnd.openxmlformats-officedocument.presentationml.slide+xml"/>
  <Override PartName="/ppt/slides/slide555.xml" ContentType="application/vnd.openxmlformats-officedocument.presentationml.slide+xml"/>
  <Override PartName="/ppt/slides/slide556.xml" ContentType="application/vnd.openxmlformats-officedocument.presentationml.slide+xml"/>
  <Override PartName="/ppt/slides/slide557.xml" ContentType="application/vnd.openxmlformats-officedocument.presentationml.slide+xml"/>
  <Override PartName="/ppt/slides/slide558.xml" ContentType="application/vnd.openxmlformats-officedocument.presentationml.slide+xml"/>
  <Override PartName="/ppt/slides/slide559.xml" ContentType="application/vnd.openxmlformats-officedocument.presentationml.slide+xml"/>
  <Override PartName="/ppt/slides/slide560.xml" ContentType="application/vnd.openxmlformats-officedocument.presentationml.slide+xml"/>
  <Override PartName="/ppt/slides/slide561.xml" ContentType="application/vnd.openxmlformats-officedocument.presentationml.slide+xml"/>
  <Override PartName="/ppt/slides/slide562.xml" ContentType="application/vnd.openxmlformats-officedocument.presentationml.slide+xml"/>
  <Override PartName="/ppt/slides/slide563.xml" ContentType="application/vnd.openxmlformats-officedocument.presentationml.slide+xml"/>
  <Override PartName="/ppt/slides/slide564.xml" ContentType="application/vnd.openxmlformats-officedocument.presentationml.slide+xml"/>
  <Override PartName="/ppt/slides/slide565.xml" ContentType="application/vnd.openxmlformats-officedocument.presentationml.slide+xml"/>
  <Override PartName="/ppt/slides/slide566.xml" ContentType="application/vnd.openxmlformats-officedocument.presentationml.slide+xml"/>
  <Override PartName="/ppt/slides/slide567.xml" ContentType="application/vnd.openxmlformats-officedocument.presentationml.slide+xml"/>
  <Override PartName="/ppt/slides/slide568.xml" ContentType="application/vnd.openxmlformats-officedocument.presentationml.slide+xml"/>
  <Override PartName="/ppt/slides/slide569.xml" ContentType="application/vnd.openxmlformats-officedocument.presentationml.slide+xml"/>
  <Override PartName="/ppt/slides/slide570.xml" ContentType="application/vnd.openxmlformats-officedocument.presentationml.slide+xml"/>
  <Override PartName="/ppt/slides/slide571.xml" ContentType="application/vnd.openxmlformats-officedocument.presentationml.slide+xml"/>
  <Override PartName="/ppt/slides/slide572.xml" ContentType="application/vnd.openxmlformats-officedocument.presentationml.slide+xml"/>
  <Override PartName="/ppt/slides/slide573.xml" ContentType="application/vnd.openxmlformats-officedocument.presentationml.slide+xml"/>
  <Override PartName="/ppt/slides/slide574.xml" ContentType="application/vnd.openxmlformats-officedocument.presentationml.slide+xml"/>
  <Override PartName="/ppt/slides/slide575.xml" ContentType="application/vnd.openxmlformats-officedocument.presentationml.slide+xml"/>
  <Override PartName="/ppt/slides/slide576.xml" ContentType="application/vnd.openxmlformats-officedocument.presentationml.slide+xml"/>
  <Override PartName="/ppt/slides/slide577.xml" ContentType="application/vnd.openxmlformats-officedocument.presentationml.slide+xml"/>
  <Override PartName="/ppt/slides/slide578.xml" ContentType="application/vnd.openxmlformats-officedocument.presentationml.slide+xml"/>
  <Override PartName="/ppt/slides/slide579.xml" ContentType="application/vnd.openxmlformats-officedocument.presentationml.slide+xml"/>
  <Override PartName="/ppt/slides/slide580.xml" ContentType="application/vnd.openxmlformats-officedocument.presentationml.slide+xml"/>
  <Override PartName="/ppt/slides/slide581.xml" ContentType="application/vnd.openxmlformats-officedocument.presentationml.slide+xml"/>
  <Override PartName="/ppt/slides/slide582.xml" ContentType="application/vnd.openxmlformats-officedocument.presentationml.slide+xml"/>
  <Override PartName="/ppt/slides/slide583.xml" ContentType="application/vnd.openxmlformats-officedocument.presentationml.slide+xml"/>
  <Override PartName="/ppt/slides/slide584.xml" ContentType="application/vnd.openxmlformats-officedocument.presentationml.slide+xml"/>
  <Override PartName="/ppt/slides/slide585.xml" ContentType="application/vnd.openxmlformats-officedocument.presentationml.slide+xml"/>
  <Override PartName="/ppt/slides/slide586.xml" ContentType="application/vnd.openxmlformats-officedocument.presentationml.slide+xml"/>
  <Override PartName="/ppt/slides/slide587.xml" ContentType="application/vnd.openxmlformats-officedocument.presentationml.slide+xml"/>
  <Override PartName="/ppt/slides/slide588.xml" ContentType="application/vnd.openxmlformats-officedocument.presentationml.slide+xml"/>
  <Override PartName="/ppt/slides/slide589.xml" ContentType="application/vnd.openxmlformats-officedocument.presentationml.slide+xml"/>
  <Override PartName="/ppt/slides/slide590.xml" ContentType="application/vnd.openxmlformats-officedocument.presentationml.slide+xml"/>
  <Override PartName="/ppt/slides/slide591.xml" ContentType="application/vnd.openxmlformats-officedocument.presentationml.slide+xml"/>
  <Override PartName="/ppt/slides/slide592.xml" ContentType="application/vnd.openxmlformats-officedocument.presentationml.slide+xml"/>
  <Override PartName="/ppt/slides/slide593.xml" ContentType="application/vnd.openxmlformats-officedocument.presentationml.slide+xml"/>
  <Override PartName="/ppt/slides/slide594.xml" ContentType="application/vnd.openxmlformats-officedocument.presentationml.slide+xml"/>
  <Override PartName="/ppt/slides/slide595.xml" ContentType="application/vnd.openxmlformats-officedocument.presentationml.slide+xml"/>
  <Override PartName="/ppt/slides/slide596.xml" ContentType="application/vnd.openxmlformats-officedocument.presentationml.slide+xml"/>
  <Override PartName="/ppt/slides/slide597.xml" ContentType="application/vnd.openxmlformats-officedocument.presentationml.slide+xml"/>
  <Override PartName="/ppt/slides/slide598.xml" ContentType="application/vnd.openxmlformats-officedocument.presentationml.slide+xml"/>
  <Override PartName="/ppt/slides/slide599.xml" ContentType="application/vnd.openxmlformats-officedocument.presentationml.slide+xml"/>
  <Override PartName="/ppt/slides/slide600.xml" ContentType="application/vnd.openxmlformats-officedocument.presentationml.slide+xml"/>
  <Override PartName="/ppt/slides/slide601.xml" ContentType="application/vnd.openxmlformats-officedocument.presentationml.slide+xml"/>
  <Override PartName="/ppt/slides/slide602.xml" ContentType="application/vnd.openxmlformats-officedocument.presentationml.slide+xml"/>
  <Override PartName="/ppt/slides/slide603.xml" ContentType="application/vnd.openxmlformats-officedocument.presentationml.slide+xml"/>
  <Override PartName="/ppt/slides/slide604.xml" ContentType="application/vnd.openxmlformats-officedocument.presentationml.slide+xml"/>
  <Override PartName="/ppt/slides/slide605.xml" ContentType="application/vnd.openxmlformats-officedocument.presentationml.slide+xml"/>
  <Override PartName="/ppt/slides/slide606.xml" ContentType="application/vnd.openxmlformats-officedocument.presentationml.slide+xml"/>
  <Override PartName="/ppt/slides/slide607.xml" ContentType="application/vnd.openxmlformats-officedocument.presentationml.slide+xml"/>
  <Override PartName="/ppt/slides/slide608.xml" ContentType="application/vnd.openxmlformats-officedocument.presentationml.slide+xml"/>
  <Override PartName="/ppt/slides/slide609.xml" ContentType="application/vnd.openxmlformats-officedocument.presentationml.slide+xml"/>
  <Override PartName="/ppt/slides/slide610.xml" ContentType="application/vnd.openxmlformats-officedocument.presentationml.slide+xml"/>
  <Override PartName="/ppt/slides/slide611.xml" ContentType="application/vnd.openxmlformats-officedocument.presentationml.slide+xml"/>
  <Override PartName="/ppt/slides/slide612.xml" ContentType="application/vnd.openxmlformats-officedocument.presentationml.slide+xml"/>
  <Override PartName="/ppt/slides/slide613.xml" ContentType="application/vnd.openxmlformats-officedocument.presentationml.slide+xml"/>
  <Override PartName="/ppt/slides/slide614.xml" ContentType="application/vnd.openxmlformats-officedocument.presentationml.slide+xml"/>
  <Override PartName="/ppt/slides/slide615.xml" ContentType="application/vnd.openxmlformats-officedocument.presentationml.slide+xml"/>
  <Override PartName="/ppt/slides/slide616.xml" ContentType="application/vnd.openxmlformats-officedocument.presentationml.slide+xml"/>
  <Override PartName="/ppt/slides/slide617.xml" ContentType="application/vnd.openxmlformats-officedocument.presentationml.slide+xml"/>
  <Override PartName="/ppt/slides/slide618.xml" ContentType="application/vnd.openxmlformats-officedocument.presentationml.slide+xml"/>
  <Override PartName="/ppt/slides/slide619.xml" ContentType="application/vnd.openxmlformats-officedocument.presentationml.slide+xml"/>
  <Override PartName="/ppt/slides/slide620.xml" ContentType="application/vnd.openxmlformats-officedocument.presentationml.slide+xml"/>
  <Override PartName="/ppt/slides/slide621.xml" ContentType="application/vnd.openxmlformats-officedocument.presentationml.slide+xml"/>
  <Override PartName="/ppt/slides/slide622.xml" ContentType="application/vnd.openxmlformats-officedocument.presentationml.slide+xml"/>
  <Override PartName="/ppt/slides/slide623.xml" ContentType="application/vnd.openxmlformats-officedocument.presentationml.slide+xml"/>
  <Override PartName="/ppt/slides/slide624.xml" ContentType="application/vnd.openxmlformats-officedocument.presentationml.slide+xml"/>
  <Override PartName="/ppt/slides/slide625.xml" ContentType="application/vnd.openxmlformats-officedocument.presentationml.slide+xml"/>
  <Override PartName="/ppt/slides/slide626.xml" ContentType="application/vnd.openxmlformats-officedocument.presentationml.slide+xml"/>
  <Override PartName="/ppt/slides/slide627.xml" ContentType="application/vnd.openxmlformats-officedocument.presentationml.slide+xml"/>
  <Override PartName="/ppt/slides/slide628.xml" ContentType="application/vnd.openxmlformats-officedocument.presentationml.slide+xml"/>
  <Override PartName="/ppt/slides/slide629.xml" ContentType="application/vnd.openxmlformats-officedocument.presentationml.slide+xml"/>
  <Override PartName="/ppt/slides/slide630.xml" ContentType="application/vnd.openxmlformats-officedocument.presentationml.slide+xml"/>
  <Override PartName="/ppt/slides/slide631.xml" ContentType="application/vnd.openxmlformats-officedocument.presentationml.slide+xml"/>
  <Override PartName="/ppt/slides/slide632.xml" ContentType="application/vnd.openxmlformats-officedocument.presentationml.slide+xml"/>
  <Override PartName="/ppt/slides/slide633.xml" ContentType="application/vnd.openxmlformats-officedocument.presentationml.slide+xml"/>
  <Override PartName="/ppt/slides/slide634.xml" ContentType="application/vnd.openxmlformats-officedocument.presentationml.slide+xml"/>
  <Override PartName="/ppt/slides/slide635.xml" ContentType="application/vnd.openxmlformats-officedocument.presentationml.slide+xml"/>
  <Override PartName="/ppt/slides/slide636.xml" ContentType="application/vnd.openxmlformats-officedocument.presentationml.slide+xml"/>
  <Override PartName="/ppt/slides/slide637.xml" ContentType="application/vnd.openxmlformats-officedocument.presentationml.slide+xml"/>
  <Override PartName="/ppt/slides/slide638.xml" ContentType="application/vnd.openxmlformats-officedocument.presentationml.slide+xml"/>
  <Override PartName="/ppt/slides/slide639.xml" ContentType="application/vnd.openxmlformats-officedocument.presentationml.slide+xml"/>
  <Override PartName="/ppt/slides/slide640.xml" ContentType="application/vnd.openxmlformats-officedocument.presentationml.slide+xml"/>
  <Override PartName="/ppt/slides/slide641.xml" ContentType="application/vnd.openxmlformats-officedocument.presentationml.slide+xml"/>
  <Override PartName="/ppt/slides/slide642.xml" ContentType="application/vnd.openxmlformats-officedocument.presentationml.slide+xml"/>
  <Override PartName="/ppt/slides/slide643.xml" ContentType="application/vnd.openxmlformats-officedocument.presentationml.slide+xml"/>
  <Override PartName="/ppt/slides/slide644.xml" ContentType="application/vnd.openxmlformats-officedocument.presentationml.slide+xml"/>
  <Override PartName="/ppt/slides/slide645.xml" ContentType="application/vnd.openxmlformats-officedocument.presentationml.slide+xml"/>
  <Override PartName="/ppt/slides/slide646.xml" ContentType="application/vnd.openxmlformats-officedocument.presentationml.slide+xml"/>
  <Override PartName="/ppt/slides/slide647.xml" ContentType="application/vnd.openxmlformats-officedocument.presentationml.slide+xml"/>
  <Override PartName="/ppt/slides/slide648.xml" ContentType="application/vnd.openxmlformats-officedocument.presentationml.slide+xml"/>
  <Override PartName="/ppt/slides/slide649.xml" ContentType="application/vnd.openxmlformats-officedocument.presentationml.slide+xml"/>
  <Override PartName="/ppt/slides/slide650.xml" ContentType="application/vnd.openxmlformats-officedocument.presentationml.slide+xml"/>
  <Override PartName="/ppt/slides/slide651.xml" ContentType="application/vnd.openxmlformats-officedocument.presentationml.slide+xml"/>
  <Override PartName="/ppt/slides/slide652.xml" ContentType="application/vnd.openxmlformats-officedocument.presentationml.slide+xml"/>
  <Override PartName="/ppt/slides/slide653.xml" ContentType="application/vnd.openxmlformats-officedocument.presentationml.slide+xml"/>
  <Override PartName="/ppt/slides/slide654.xml" ContentType="application/vnd.openxmlformats-officedocument.presentationml.slide+xml"/>
  <Override PartName="/ppt/slides/slide655.xml" ContentType="application/vnd.openxmlformats-officedocument.presentationml.slide+xml"/>
  <Override PartName="/ppt/slides/slide656.xml" ContentType="application/vnd.openxmlformats-officedocument.presentationml.slide+xml"/>
  <Override PartName="/ppt/slides/slide657.xml" ContentType="application/vnd.openxmlformats-officedocument.presentationml.slide+xml"/>
  <Override PartName="/ppt/slides/slide658.xml" ContentType="application/vnd.openxmlformats-officedocument.presentationml.slide+xml"/>
  <Override PartName="/ppt/slides/slide659.xml" ContentType="application/vnd.openxmlformats-officedocument.presentationml.slide+xml"/>
  <Override PartName="/ppt/slides/slide660.xml" ContentType="application/vnd.openxmlformats-officedocument.presentationml.slide+xml"/>
  <Override PartName="/ppt/slides/slide661.xml" ContentType="application/vnd.openxmlformats-officedocument.presentationml.slide+xml"/>
  <Override PartName="/ppt/slides/slide662.xml" ContentType="application/vnd.openxmlformats-officedocument.presentationml.slide+xml"/>
  <Override PartName="/ppt/slides/slide663.xml" ContentType="application/vnd.openxmlformats-officedocument.presentationml.slide+xml"/>
  <Override PartName="/ppt/slides/slide6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ags/tag1.xml" ContentType="application/vnd.openxmlformats-officedocument.presentationml.tag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tags/tag2.xml" ContentType="application/vnd.openxmlformats-officedocument.presentationml.tag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tags/tag3.xml" ContentType="application/vnd.openxmlformats-officedocument.presentationml.tags+xml"/>
  <Override PartName="/ppt/notesSlides/notesSlide55.xml" ContentType="application/vnd.openxmlformats-officedocument.presentationml.notesSlide+xml"/>
  <Override PartName="/ppt/tags/tag4.xml" ContentType="application/vnd.openxmlformats-officedocument.presentationml.tags+xml"/>
  <Override PartName="/ppt/notesSlides/notesSlide56.xml" ContentType="application/vnd.openxmlformats-officedocument.presentationml.notesSlide+xml"/>
  <Override PartName="/ppt/tags/tag5.xml" ContentType="application/vnd.openxmlformats-officedocument.presentationml.tags+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tags/tag6.xml" ContentType="application/vnd.openxmlformats-officedocument.presentationml.tags+xml"/>
  <Override PartName="/ppt/notesSlides/notesSlide5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diagrams/data10.xml" ContentType="application/vnd.openxmlformats-officedocument.drawingml.diagramData+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2" r:id="rId1"/>
  </p:sldMasterIdLst>
  <p:notesMasterIdLst>
    <p:notesMasterId r:id="rId666"/>
  </p:notesMasterIdLst>
  <p:sldIdLst>
    <p:sldId id="401" r:id="rId2"/>
    <p:sldId id="454" r:id="rId3"/>
    <p:sldId id="1128" r:id="rId4"/>
    <p:sldId id="1103" r:id="rId5"/>
    <p:sldId id="778" r:id="rId6"/>
    <p:sldId id="1233" r:id="rId7"/>
    <p:sldId id="1234" r:id="rId8"/>
    <p:sldId id="1235" r:id="rId9"/>
    <p:sldId id="1241" r:id="rId10"/>
    <p:sldId id="1237" r:id="rId11"/>
    <p:sldId id="1238" r:id="rId12"/>
    <p:sldId id="1239" r:id="rId13"/>
    <p:sldId id="1242" r:id="rId14"/>
    <p:sldId id="1222" r:id="rId15"/>
    <p:sldId id="1244" r:id="rId16"/>
    <p:sldId id="1247" r:id="rId17"/>
    <p:sldId id="1248" r:id="rId18"/>
    <p:sldId id="1249" r:id="rId19"/>
    <p:sldId id="1250" r:id="rId20"/>
    <p:sldId id="698" r:id="rId21"/>
    <p:sldId id="699" r:id="rId22"/>
    <p:sldId id="700" r:id="rId23"/>
    <p:sldId id="701" r:id="rId24"/>
    <p:sldId id="702" r:id="rId25"/>
    <p:sldId id="703" r:id="rId26"/>
    <p:sldId id="704" r:id="rId27"/>
    <p:sldId id="705" r:id="rId28"/>
    <p:sldId id="706" r:id="rId29"/>
    <p:sldId id="707" r:id="rId30"/>
    <p:sldId id="708" r:id="rId31"/>
    <p:sldId id="709" r:id="rId32"/>
    <p:sldId id="721" r:id="rId33"/>
    <p:sldId id="710" r:id="rId34"/>
    <p:sldId id="723" r:id="rId35"/>
    <p:sldId id="1271" r:id="rId36"/>
    <p:sldId id="679" r:id="rId37"/>
    <p:sldId id="509" r:id="rId38"/>
    <p:sldId id="711" r:id="rId39"/>
    <p:sldId id="595" r:id="rId40"/>
    <p:sldId id="1263" r:id="rId41"/>
    <p:sldId id="1272" r:id="rId42"/>
    <p:sldId id="1273" r:id="rId43"/>
    <p:sldId id="1274" r:id="rId44"/>
    <p:sldId id="1275" r:id="rId45"/>
    <p:sldId id="1281" r:id="rId46"/>
    <p:sldId id="1277" r:id="rId47"/>
    <p:sldId id="1251" r:id="rId48"/>
    <p:sldId id="1287" r:id="rId49"/>
    <p:sldId id="1279" r:id="rId50"/>
    <p:sldId id="1304" r:id="rId51"/>
    <p:sldId id="1305" r:id="rId52"/>
    <p:sldId id="1306" r:id="rId53"/>
    <p:sldId id="1278" r:id="rId54"/>
    <p:sldId id="1252" r:id="rId55"/>
    <p:sldId id="1296" r:id="rId56"/>
    <p:sldId id="1295" r:id="rId57"/>
    <p:sldId id="1253" r:id="rId58"/>
    <p:sldId id="1254" r:id="rId59"/>
    <p:sldId id="1297" r:id="rId60"/>
    <p:sldId id="1258" r:id="rId61"/>
    <p:sldId id="1255" r:id="rId62"/>
    <p:sldId id="1289" r:id="rId63"/>
    <p:sldId id="1290" r:id="rId64"/>
    <p:sldId id="1256" r:id="rId65"/>
    <p:sldId id="1203" r:id="rId66"/>
    <p:sldId id="1162" r:id="rId67"/>
    <p:sldId id="376" r:id="rId68"/>
    <p:sldId id="561" r:id="rId69"/>
    <p:sldId id="1057" r:id="rId70"/>
    <p:sldId id="1059" r:id="rId71"/>
    <p:sldId id="1060" r:id="rId72"/>
    <p:sldId id="1061" r:id="rId73"/>
    <p:sldId id="511" r:id="rId74"/>
    <p:sldId id="510" r:id="rId75"/>
    <p:sldId id="1065" r:id="rId76"/>
    <p:sldId id="1066" r:id="rId77"/>
    <p:sldId id="562" r:id="rId78"/>
    <p:sldId id="1067" r:id="rId79"/>
    <p:sldId id="513" r:id="rId80"/>
    <p:sldId id="514" r:id="rId81"/>
    <p:sldId id="840" r:id="rId82"/>
    <p:sldId id="1175" r:id="rId83"/>
    <p:sldId id="425" r:id="rId84"/>
    <p:sldId id="769" r:id="rId85"/>
    <p:sldId id="770" r:id="rId86"/>
    <p:sldId id="772" r:id="rId87"/>
    <p:sldId id="771" r:id="rId88"/>
    <p:sldId id="773" r:id="rId89"/>
    <p:sldId id="774" r:id="rId90"/>
    <p:sldId id="775" r:id="rId91"/>
    <p:sldId id="776" r:id="rId92"/>
    <p:sldId id="777" r:id="rId93"/>
    <p:sldId id="1330" r:id="rId94"/>
    <p:sldId id="1349" r:id="rId95"/>
    <p:sldId id="1350" r:id="rId96"/>
    <p:sldId id="1331" r:id="rId97"/>
    <p:sldId id="1332" r:id="rId98"/>
    <p:sldId id="1333" r:id="rId99"/>
    <p:sldId id="1334" r:id="rId100"/>
    <p:sldId id="1335" r:id="rId101"/>
    <p:sldId id="1336" r:id="rId102"/>
    <p:sldId id="1337" r:id="rId103"/>
    <p:sldId id="1338" r:id="rId104"/>
    <p:sldId id="1340" r:id="rId105"/>
    <p:sldId id="1339" r:id="rId106"/>
    <p:sldId id="1341" r:id="rId107"/>
    <p:sldId id="1342" r:id="rId108"/>
    <p:sldId id="1343" r:id="rId109"/>
    <p:sldId id="1344" r:id="rId110"/>
    <p:sldId id="1345" r:id="rId111"/>
    <p:sldId id="1346" r:id="rId112"/>
    <p:sldId id="1347" r:id="rId113"/>
    <p:sldId id="1348" r:id="rId114"/>
    <p:sldId id="427" r:id="rId115"/>
    <p:sldId id="428" r:id="rId116"/>
    <p:sldId id="1115" r:id="rId117"/>
    <p:sldId id="377" r:id="rId118"/>
    <p:sldId id="399" r:id="rId119"/>
    <p:sldId id="782" r:id="rId120"/>
    <p:sldId id="783" r:id="rId121"/>
    <p:sldId id="784" r:id="rId122"/>
    <p:sldId id="785" r:id="rId123"/>
    <p:sldId id="1186" r:id="rId124"/>
    <p:sldId id="792" r:id="rId125"/>
    <p:sldId id="1187" r:id="rId126"/>
    <p:sldId id="1188" r:id="rId127"/>
    <p:sldId id="1189" r:id="rId128"/>
    <p:sldId id="1190" r:id="rId129"/>
    <p:sldId id="819" r:id="rId130"/>
    <p:sldId id="820" r:id="rId131"/>
    <p:sldId id="796" r:id="rId132"/>
    <p:sldId id="1176" r:id="rId133"/>
    <p:sldId id="1185" r:id="rId134"/>
    <p:sldId id="1126" r:id="rId135"/>
    <p:sldId id="1177" r:id="rId136"/>
    <p:sldId id="1114" r:id="rId137"/>
    <p:sldId id="1116" r:id="rId138"/>
    <p:sldId id="1153" r:id="rId139"/>
    <p:sldId id="1118" r:id="rId140"/>
    <p:sldId id="1117" r:id="rId141"/>
    <p:sldId id="1119" r:id="rId142"/>
    <p:sldId id="1120" r:id="rId143"/>
    <p:sldId id="1205" r:id="rId144"/>
    <p:sldId id="1219" r:id="rId145"/>
    <p:sldId id="1220" r:id="rId146"/>
    <p:sldId id="1217" r:id="rId147"/>
    <p:sldId id="1218" r:id="rId148"/>
    <p:sldId id="1127" r:id="rId149"/>
    <p:sldId id="1174" r:id="rId150"/>
    <p:sldId id="400" r:id="rId151"/>
    <p:sldId id="798" r:id="rId152"/>
    <p:sldId id="799" r:id="rId153"/>
    <p:sldId id="800" r:id="rId154"/>
    <p:sldId id="801" r:id="rId155"/>
    <p:sldId id="802" r:id="rId156"/>
    <p:sldId id="803" r:id="rId157"/>
    <p:sldId id="804" r:id="rId158"/>
    <p:sldId id="805" r:id="rId159"/>
    <p:sldId id="806" r:id="rId160"/>
    <p:sldId id="807" r:id="rId161"/>
    <p:sldId id="808" r:id="rId162"/>
    <p:sldId id="809" r:id="rId163"/>
    <p:sldId id="810" r:id="rId164"/>
    <p:sldId id="811" r:id="rId165"/>
    <p:sldId id="812" r:id="rId166"/>
    <p:sldId id="813" r:id="rId167"/>
    <p:sldId id="821" r:id="rId168"/>
    <p:sldId id="815" r:id="rId169"/>
    <p:sldId id="816" r:id="rId170"/>
    <p:sldId id="817" r:id="rId171"/>
    <p:sldId id="563" r:id="rId172"/>
    <p:sldId id="564" r:id="rId173"/>
    <p:sldId id="566" r:id="rId174"/>
    <p:sldId id="567" r:id="rId175"/>
    <p:sldId id="568" r:id="rId176"/>
    <p:sldId id="1005" r:id="rId177"/>
    <p:sldId id="1023" r:id="rId178"/>
    <p:sldId id="1006" r:id="rId179"/>
    <p:sldId id="1020" r:id="rId180"/>
    <p:sldId id="1008" r:id="rId181"/>
    <p:sldId id="1009" r:id="rId182"/>
    <p:sldId id="1010" r:id="rId183"/>
    <p:sldId id="1011" r:id="rId184"/>
    <p:sldId id="1012" r:id="rId185"/>
    <p:sldId id="1013" r:id="rId186"/>
    <p:sldId id="1014" r:id="rId187"/>
    <p:sldId id="1311" r:id="rId188"/>
    <p:sldId id="1312" r:id="rId189"/>
    <p:sldId id="1015" r:id="rId190"/>
    <p:sldId id="1016" r:id="rId191"/>
    <p:sldId id="1017" r:id="rId192"/>
    <p:sldId id="1018" r:id="rId193"/>
    <p:sldId id="1021" r:id="rId194"/>
    <p:sldId id="1019" r:id="rId195"/>
    <p:sldId id="1022" r:id="rId196"/>
    <p:sldId id="569" r:id="rId197"/>
    <p:sldId id="570" r:id="rId198"/>
    <p:sldId id="571" r:id="rId199"/>
    <p:sldId id="1135" r:id="rId200"/>
    <p:sldId id="1136" r:id="rId201"/>
    <p:sldId id="1137" r:id="rId202"/>
    <p:sldId id="1138" r:id="rId203"/>
    <p:sldId id="1139" r:id="rId204"/>
    <p:sldId id="1140" r:id="rId205"/>
    <p:sldId id="1141" r:id="rId206"/>
    <p:sldId id="1142" r:id="rId207"/>
    <p:sldId id="1143" r:id="rId208"/>
    <p:sldId id="1144" r:id="rId209"/>
    <p:sldId id="1163" r:id="rId210"/>
    <p:sldId id="1298" r:id="rId211"/>
    <p:sldId id="1299" r:id="rId212"/>
    <p:sldId id="1300" r:id="rId213"/>
    <p:sldId id="1301" r:id="rId214"/>
    <p:sldId id="1302" r:id="rId215"/>
    <p:sldId id="1303" r:id="rId216"/>
    <p:sldId id="1083" r:id="rId217"/>
    <p:sldId id="1093" r:id="rId218"/>
    <p:sldId id="1084" r:id="rId219"/>
    <p:sldId id="1094" r:id="rId220"/>
    <p:sldId id="1085" r:id="rId221"/>
    <p:sldId id="1086" r:id="rId222"/>
    <p:sldId id="1087" r:id="rId223"/>
    <p:sldId id="1088" r:id="rId224"/>
    <p:sldId id="1089" r:id="rId225"/>
    <p:sldId id="1145" r:id="rId226"/>
    <p:sldId id="1146" r:id="rId227"/>
    <p:sldId id="1147" r:id="rId228"/>
    <p:sldId id="1148" r:id="rId229"/>
    <p:sldId id="349" r:id="rId230"/>
    <p:sldId id="779" r:id="rId231"/>
    <p:sldId id="591" r:id="rId232"/>
    <p:sldId id="1157" r:id="rId233"/>
    <p:sldId id="1158" r:id="rId234"/>
    <p:sldId id="350" r:id="rId235"/>
    <p:sldId id="592" r:id="rId236"/>
    <p:sldId id="1159" r:id="rId237"/>
    <p:sldId id="351" r:id="rId238"/>
    <p:sldId id="1164" r:id="rId239"/>
    <p:sldId id="1165" r:id="rId240"/>
    <p:sldId id="1160" r:id="rId241"/>
    <p:sldId id="574" r:id="rId242"/>
    <p:sldId id="593" r:id="rId243"/>
    <p:sldId id="1167" r:id="rId244"/>
    <p:sldId id="1090" r:id="rId245"/>
    <p:sldId id="1221" r:id="rId246"/>
    <p:sldId id="1095" r:id="rId247"/>
    <p:sldId id="1091" r:id="rId248"/>
    <p:sldId id="1092" r:id="rId249"/>
    <p:sldId id="636" r:id="rId250"/>
    <p:sldId id="638" r:id="rId251"/>
    <p:sldId id="644" r:id="rId252"/>
    <p:sldId id="639" r:id="rId253"/>
    <p:sldId id="640" r:id="rId254"/>
    <p:sldId id="641" r:id="rId255"/>
    <p:sldId id="642" r:id="rId256"/>
    <p:sldId id="643" r:id="rId257"/>
    <p:sldId id="940" r:id="rId258"/>
    <p:sldId id="941" r:id="rId259"/>
    <p:sldId id="942" r:id="rId260"/>
    <p:sldId id="1041" r:id="rId261"/>
    <p:sldId id="432" r:id="rId262"/>
    <p:sldId id="943" r:id="rId263"/>
    <p:sldId id="944" r:id="rId264"/>
    <p:sldId id="1004" r:id="rId265"/>
    <p:sldId id="1314" r:id="rId266"/>
    <p:sldId id="1316" r:id="rId267"/>
    <p:sldId id="1310" r:id="rId268"/>
    <p:sldId id="1318" r:id="rId269"/>
    <p:sldId id="1317" r:id="rId270"/>
    <p:sldId id="1319" r:id="rId271"/>
    <p:sldId id="1320" r:id="rId272"/>
    <p:sldId id="1321" r:id="rId273"/>
    <p:sldId id="961" r:id="rId274"/>
    <p:sldId id="963" r:id="rId275"/>
    <p:sldId id="1322" r:id="rId276"/>
    <p:sldId id="933" r:id="rId277"/>
    <p:sldId id="934" r:id="rId278"/>
    <p:sldId id="936" r:id="rId279"/>
    <p:sldId id="478" r:id="rId280"/>
    <p:sldId id="441" r:id="rId281"/>
    <p:sldId id="433" r:id="rId282"/>
    <p:sldId id="474" r:id="rId283"/>
    <p:sldId id="725" r:id="rId284"/>
    <p:sldId id="726" r:id="rId285"/>
    <p:sldId id="727" r:id="rId286"/>
    <p:sldId id="734" r:id="rId287"/>
    <p:sldId id="735" r:id="rId288"/>
    <p:sldId id="736" r:id="rId289"/>
    <p:sldId id="737" r:id="rId290"/>
    <p:sldId id="762" r:id="rId291"/>
    <p:sldId id="1178" r:id="rId292"/>
    <p:sldId id="763" r:id="rId293"/>
    <p:sldId id="738" r:id="rId294"/>
    <p:sldId id="741" r:id="rId295"/>
    <p:sldId id="742" r:id="rId296"/>
    <p:sldId id="743" r:id="rId297"/>
    <p:sldId id="744" r:id="rId298"/>
    <p:sldId id="745" r:id="rId299"/>
    <p:sldId id="746" r:id="rId300"/>
    <p:sldId id="747" r:id="rId301"/>
    <p:sldId id="748" r:id="rId302"/>
    <p:sldId id="764" r:id="rId303"/>
    <p:sldId id="749" r:id="rId304"/>
    <p:sldId id="750" r:id="rId305"/>
    <p:sldId id="751" r:id="rId306"/>
    <p:sldId id="752" r:id="rId307"/>
    <p:sldId id="753" r:id="rId308"/>
    <p:sldId id="754" r:id="rId309"/>
    <p:sldId id="755" r:id="rId310"/>
    <p:sldId id="756" r:id="rId311"/>
    <p:sldId id="757" r:id="rId312"/>
    <p:sldId id="758" r:id="rId313"/>
    <p:sldId id="759" r:id="rId314"/>
    <p:sldId id="760" r:id="rId315"/>
    <p:sldId id="1179" r:id="rId316"/>
    <p:sldId id="1180" r:id="rId317"/>
    <p:sldId id="728" r:id="rId318"/>
    <p:sldId id="732" r:id="rId319"/>
    <p:sldId id="729" r:id="rId320"/>
    <p:sldId id="733" r:id="rId321"/>
    <p:sldId id="476" r:id="rId322"/>
    <p:sldId id="475" r:id="rId323"/>
    <p:sldId id="434" r:id="rId324"/>
    <p:sldId id="435" r:id="rId325"/>
    <p:sldId id="442" r:id="rId326"/>
    <p:sldId id="443" r:id="rId327"/>
    <p:sldId id="444" r:id="rId328"/>
    <p:sldId id="1181" r:id="rId329"/>
    <p:sldId id="1182" r:id="rId330"/>
    <p:sldId id="581" r:id="rId331"/>
    <p:sldId id="1294" r:id="rId332"/>
    <p:sldId id="589" r:id="rId333"/>
    <p:sldId id="965" r:id="rId334"/>
    <p:sldId id="582" r:id="rId335"/>
    <p:sldId id="823" r:id="rId336"/>
    <p:sldId id="1035" r:id="rId337"/>
    <p:sldId id="822" r:id="rId338"/>
    <p:sldId id="824" r:id="rId339"/>
    <p:sldId id="829" r:id="rId340"/>
    <p:sldId id="826" r:id="rId341"/>
    <p:sldId id="1031" r:id="rId342"/>
    <p:sldId id="1036" r:id="rId343"/>
    <p:sldId id="1166" r:id="rId344"/>
    <p:sldId id="579" r:id="rId345"/>
    <p:sldId id="948" r:id="rId346"/>
    <p:sldId id="1183" r:id="rId347"/>
    <p:sldId id="949" r:id="rId348"/>
    <p:sldId id="997" r:id="rId349"/>
    <p:sldId id="998" r:id="rId350"/>
    <p:sldId id="1168" r:id="rId351"/>
    <p:sldId id="1169" r:id="rId352"/>
    <p:sldId id="1170" r:id="rId353"/>
    <p:sldId id="999" r:id="rId354"/>
    <p:sldId id="1003" r:id="rId355"/>
    <p:sldId id="1040" r:id="rId356"/>
    <p:sldId id="1039" r:id="rId357"/>
    <p:sldId id="1072" r:id="rId358"/>
    <p:sldId id="1270" r:id="rId359"/>
    <p:sldId id="1073" r:id="rId360"/>
    <p:sldId id="1038" r:id="rId361"/>
    <p:sldId id="1037" r:id="rId362"/>
    <p:sldId id="590" r:id="rId363"/>
    <p:sldId id="583" r:id="rId364"/>
    <p:sldId id="584" r:id="rId365"/>
    <p:sldId id="609" r:id="rId366"/>
    <p:sldId id="1285" r:id="rId367"/>
    <p:sldId id="458" r:id="rId368"/>
    <p:sldId id="610" r:id="rId369"/>
    <p:sldId id="460" r:id="rId370"/>
    <p:sldId id="1068" r:id="rId371"/>
    <p:sldId id="1216" r:id="rId372"/>
    <p:sldId id="1207" r:id="rId373"/>
    <p:sldId id="1210" r:id="rId374"/>
    <p:sldId id="1211" r:id="rId375"/>
    <p:sldId id="1208" r:id="rId376"/>
    <p:sldId id="611" r:id="rId377"/>
    <p:sldId id="576" r:id="rId378"/>
    <p:sldId id="966" r:id="rId379"/>
    <p:sldId id="959" r:id="rId380"/>
    <p:sldId id="577" r:id="rId381"/>
    <p:sldId id="956" r:id="rId382"/>
    <p:sldId id="960" r:id="rId383"/>
    <p:sldId id="967" r:id="rId384"/>
    <p:sldId id="1042" r:id="rId385"/>
    <p:sldId id="1329" r:id="rId386"/>
    <p:sldId id="1202" r:id="rId387"/>
    <p:sldId id="1043" r:id="rId388"/>
    <p:sldId id="1044" r:id="rId389"/>
    <p:sldId id="523" r:id="rId390"/>
    <p:sldId id="1096" r:id="rId391"/>
    <p:sldId id="352" r:id="rId392"/>
    <p:sldId id="971" r:id="rId393"/>
    <p:sldId id="973" r:id="rId394"/>
    <p:sldId id="974" r:id="rId395"/>
    <p:sldId id="446" r:id="rId396"/>
    <p:sldId id="975" r:id="rId397"/>
    <p:sldId id="447" r:id="rId398"/>
    <p:sldId id="387" r:id="rId399"/>
    <p:sldId id="448" r:id="rId400"/>
    <p:sldId id="449" r:id="rId401"/>
    <p:sldId id="450" r:id="rId402"/>
    <p:sldId id="451" r:id="rId403"/>
    <p:sldId id="452" r:id="rId404"/>
    <p:sldId id="453" r:id="rId405"/>
    <p:sldId id="378" r:id="rId406"/>
    <p:sldId id="985" r:id="rId407"/>
    <p:sldId id="987" r:id="rId408"/>
    <p:sldId id="978" r:id="rId409"/>
    <p:sldId id="988" r:id="rId410"/>
    <p:sldId id="989" r:id="rId411"/>
    <p:sldId id="995" r:id="rId412"/>
    <p:sldId id="991" r:id="rId413"/>
    <p:sldId id="990" r:id="rId414"/>
    <p:sldId id="1267" r:id="rId415"/>
    <p:sldId id="845" r:id="rId416"/>
    <p:sldId id="846" r:id="rId417"/>
    <p:sldId id="1050" r:id="rId418"/>
    <p:sldId id="1051" r:id="rId419"/>
    <p:sldId id="1052" r:id="rId420"/>
    <p:sldId id="1212" r:id="rId421"/>
    <p:sldId id="1100" r:id="rId422"/>
    <p:sldId id="1261" r:id="rId423"/>
    <p:sldId id="1268" r:id="rId424"/>
    <p:sldId id="383" r:id="rId425"/>
    <p:sldId id="384" r:id="rId426"/>
    <p:sldId id="386" r:id="rId427"/>
    <p:sldId id="517" r:id="rId428"/>
    <p:sldId id="382" r:id="rId429"/>
    <p:sldId id="388" r:id="rId430"/>
    <p:sldId id="389" r:id="rId431"/>
    <p:sldId id="390" r:id="rId432"/>
    <p:sldId id="847" r:id="rId433"/>
    <p:sldId id="841" r:id="rId434"/>
    <p:sldId id="897" r:id="rId435"/>
    <p:sldId id="930" r:id="rId436"/>
    <p:sldId id="1213" r:id="rId437"/>
    <p:sldId id="1214" r:id="rId438"/>
    <p:sldId id="1223" r:id="rId439"/>
    <p:sldId id="1224" r:id="rId440"/>
    <p:sldId id="1225" r:id="rId441"/>
    <p:sldId id="1226" r:id="rId442"/>
    <p:sldId id="1227" r:id="rId443"/>
    <p:sldId id="1228" r:id="rId444"/>
    <p:sldId id="1264" r:id="rId445"/>
    <p:sldId id="1229" r:id="rId446"/>
    <p:sldId id="1230" r:id="rId447"/>
    <p:sldId id="1265" r:id="rId448"/>
    <p:sldId id="1231" r:id="rId449"/>
    <p:sldId id="1054" r:id="rId450"/>
    <p:sldId id="1055" r:id="rId451"/>
    <p:sldId id="1269" r:id="rId452"/>
    <p:sldId id="880" r:id="rId453"/>
    <p:sldId id="1326" r:id="rId454"/>
    <p:sldId id="1327" r:id="rId455"/>
    <p:sldId id="1328" r:id="rId456"/>
    <p:sldId id="1307" r:id="rId457"/>
    <p:sldId id="1308" r:id="rId458"/>
    <p:sldId id="1309" r:id="rId459"/>
    <p:sldId id="908" r:id="rId460"/>
    <p:sldId id="909" r:id="rId461"/>
    <p:sldId id="993" r:id="rId462"/>
    <p:sldId id="1195" r:id="rId463"/>
    <p:sldId id="1194" r:id="rId464"/>
    <p:sldId id="881" r:id="rId465"/>
    <p:sldId id="1074" r:id="rId466"/>
    <p:sldId id="1078" r:id="rId467"/>
    <p:sldId id="882" r:id="rId468"/>
    <p:sldId id="883" r:id="rId469"/>
    <p:sldId id="885" r:id="rId470"/>
    <p:sldId id="1075" r:id="rId471"/>
    <p:sldId id="1076" r:id="rId472"/>
    <p:sldId id="1077" r:id="rId473"/>
    <p:sldId id="1080" r:id="rId474"/>
    <p:sldId id="886" r:id="rId475"/>
    <p:sldId id="887" r:id="rId476"/>
    <p:sldId id="890" r:id="rId477"/>
    <p:sldId id="891" r:id="rId478"/>
    <p:sldId id="1101" r:id="rId479"/>
    <p:sldId id="892" r:id="rId480"/>
    <p:sldId id="888" r:id="rId481"/>
    <p:sldId id="889" r:id="rId482"/>
    <p:sldId id="996" r:id="rId483"/>
    <p:sldId id="893" r:id="rId484"/>
    <p:sldId id="894" r:id="rId485"/>
    <p:sldId id="895" r:id="rId486"/>
    <p:sldId id="896" r:id="rId487"/>
    <p:sldId id="898" r:id="rId488"/>
    <p:sldId id="1262" r:id="rId489"/>
    <p:sldId id="1288" r:id="rId490"/>
    <p:sldId id="899" r:id="rId491"/>
    <p:sldId id="900" r:id="rId492"/>
    <p:sldId id="901" r:id="rId493"/>
    <p:sldId id="902" r:id="rId494"/>
    <p:sldId id="904" r:id="rId495"/>
    <p:sldId id="903" r:id="rId496"/>
    <p:sldId id="905" r:id="rId497"/>
    <p:sldId id="910" r:id="rId498"/>
    <p:sldId id="911" r:id="rId499"/>
    <p:sldId id="912" r:id="rId500"/>
    <p:sldId id="913" r:id="rId501"/>
    <p:sldId id="1284" r:id="rId502"/>
    <p:sldId id="914" r:id="rId503"/>
    <p:sldId id="915" r:id="rId504"/>
    <p:sldId id="916" r:id="rId505"/>
    <p:sldId id="1196" r:id="rId506"/>
    <p:sldId id="992" r:id="rId507"/>
    <p:sldId id="1025" r:id="rId508"/>
    <p:sldId id="1026" r:id="rId509"/>
    <p:sldId id="1104" r:id="rId510"/>
    <p:sldId id="1105" r:id="rId511"/>
    <p:sldId id="1109" r:id="rId512"/>
    <p:sldId id="1106" r:id="rId513"/>
    <p:sldId id="1107" r:id="rId514"/>
    <p:sldId id="1110" r:id="rId515"/>
    <p:sldId id="1108" r:id="rId516"/>
    <p:sldId id="1111" r:id="rId517"/>
    <p:sldId id="1112" r:id="rId518"/>
    <p:sldId id="917" r:id="rId519"/>
    <p:sldId id="918" r:id="rId520"/>
    <p:sldId id="919" r:id="rId521"/>
    <p:sldId id="920" r:id="rId522"/>
    <p:sldId id="921" r:id="rId523"/>
    <p:sldId id="922" r:id="rId524"/>
    <p:sldId id="923" r:id="rId525"/>
    <p:sldId id="924" r:id="rId526"/>
    <p:sldId id="925" r:id="rId527"/>
    <p:sldId id="926" r:id="rId528"/>
    <p:sldId id="927" r:id="rId529"/>
    <p:sldId id="928" r:id="rId530"/>
    <p:sldId id="929" r:id="rId531"/>
    <p:sldId id="487" r:id="rId532"/>
    <p:sldId id="720" r:id="rId533"/>
    <p:sldId id="633" r:id="rId534"/>
    <p:sldId id="1193" r:id="rId535"/>
    <p:sldId id="634" r:id="rId536"/>
    <p:sldId id="831" r:id="rId537"/>
    <p:sldId id="834" r:id="rId538"/>
    <p:sldId id="1259" r:id="rId539"/>
    <p:sldId id="1260" r:id="rId540"/>
    <p:sldId id="832" r:id="rId541"/>
    <p:sldId id="833" r:id="rId542"/>
    <p:sldId id="1282" r:id="rId543"/>
    <p:sldId id="1283" r:id="rId544"/>
    <p:sldId id="1324" r:id="rId545"/>
    <p:sldId id="1325" r:id="rId546"/>
    <p:sldId id="1129" r:id="rId547"/>
    <p:sldId id="612" r:id="rId548"/>
    <p:sldId id="1184" r:id="rId549"/>
    <p:sldId id="1131" r:id="rId550"/>
    <p:sldId id="1133" r:id="rId551"/>
    <p:sldId id="839" r:id="rId552"/>
    <p:sldId id="1192" r:id="rId553"/>
    <p:sldId id="1132" r:id="rId554"/>
    <p:sldId id="613" r:id="rId555"/>
    <p:sldId id="968" r:id="rId556"/>
    <p:sldId id="614" r:id="rId557"/>
    <p:sldId id="615" r:id="rId558"/>
    <p:sldId id="1130" r:id="rId559"/>
    <p:sldId id="1063" r:id="rId560"/>
    <p:sldId id="1064" r:id="rId561"/>
    <p:sldId id="1069" r:id="rId562"/>
    <p:sldId id="616" r:id="rId563"/>
    <p:sldId id="617" r:id="rId564"/>
    <p:sldId id="618" r:id="rId565"/>
    <p:sldId id="619" r:id="rId566"/>
    <p:sldId id="620" r:id="rId567"/>
    <p:sldId id="621" r:id="rId568"/>
    <p:sldId id="946" r:id="rId569"/>
    <p:sldId id="1149" r:id="rId570"/>
    <p:sldId id="1150" r:id="rId571"/>
    <p:sldId id="1151" r:id="rId572"/>
    <p:sldId id="1323" r:id="rId573"/>
    <p:sldId id="622" r:id="rId574"/>
    <p:sldId id="623" r:id="rId575"/>
    <p:sldId id="625" r:id="rId576"/>
    <p:sldId id="626" r:id="rId577"/>
    <p:sldId id="972" r:id="rId578"/>
    <p:sldId id="1161" r:id="rId579"/>
    <p:sldId id="628" r:id="rId580"/>
    <p:sldId id="627" r:id="rId581"/>
    <p:sldId id="645" r:id="rId582"/>
    <p:sldId id="677" r:id="rId583"/>
    <p:sldId id="1097" r:id="rId584"/>
    <p:sldId id="1098" r:id="rId585"/>
    <p:sldId id="1099" r:id="rId586"/>
    <p:sldId id="685" r:id="rId587"/>
    <p:sldId id="680" r:id="rId588"/>
    <p:sldId id="693" r:id="rId589"/>
    <p:sldId id="681" r:id="rId590"/>
    <p:sldId id="781" r:id="rId591"/>
    <p:sldId id="719" r:id="rId592"/>
    <p:sldId id="837" r:id="rId593"/>
    <p:sldId id="969" r:id="rId594"/>
    <p:sldId id="938" r:id="rId595"/>
    <p:sldId id="945" r:id="rId596"/>
    <p:sldId id="939" r:id="rId597"/>
    <p:sldId id="646" r:id="rId598"/>
    <p:sldId id="1046" r:id="rId599"/>
    <p:sldId id="647" r:id="rId600"/>
    <p:sldId id="648" r:id="rId601"/>
    <p:sldId id="836" r:id="rId602"/>
    <p:sldId id="1024" r:id="rId603"/>
    <p:sldId id="765" r:id="rId604"/>
    <p:sldId id="1047" r:id="rId605"/>
    <p:sldId id="1048" r:id="rId606"/>
    <p:sldId id="1049" r:id="rId607"/>
    <p:sldId id="1171" r:id="rId608"/>
    <p:sldId id="1102" r:id="rId609"/>
    <p:sldId id="1081" r:id="rId610"/>
    <p:sldId id="1082" r:id="rId611"/>
    <p:sldId id="1053" r:id="rId612"/>
    <p:sldId id="1286" r:id="rId613"/>
    <p:sldId id="838" r:id="rId614"/>
    <p:sldId id="649" r:id="rId615"/>
    <p:sldId id="650" r:id="rId616"/>
    <p:sldId id="1191" r:id="rId617"/>
    <p:sldId id="1197" r:id="rId618"/>
    <p:sldId id="651" r:id="rId619"/>
    <p:sldId id="652" r:id="rId620"/>
    <p:sldId id="835" r:id="rId621"/>
    <p:sldId id="1215" r:id="rId622"/>
    <p:sldId id="1209" r:id="rId623"/>
    <p:sldId id="653" r:id="rId624"/>
    <p:sldId id="1199" r:id="rId625"/>
    <p:sldId id="1198" r:id="rId626"/>
    <p:sldId id="654" r:id="rId627"/>
    <p:sldId id="655" r:id="rId628"/>
    <p:sldId id="656" r:id="rId629"/>
    <p:sldId id="657" r:id="rId630"/>
    <p:sldId id="994" r:id="rId631"/>
    <p:sldId id="1056" r:id="rId632"/>
    <p:sldId id="658" r:id="rId633"/>
    <p:sldId id="931" r:id="rId634"/>
    <p:sldId id="674" r:id="rId635"/>
    <p:sldId id="1027" r:id="rId636"/>
    <p:sldId id="1028" r:id="rId637"/>
    <p:sldId id="1030" r:id="rId638"/>
    <p:sldId id="1029" r:id="rId639"/>
    <p:sldId id="675" r:id="rId640"/>
    <p:sldId id="671" r:id="rId641"/>
    <p:sldId id="1206" r:id="rId642"/>
    <p:sldId id="670" r:id="rId643"/>
    <p:sldId id="659" r:id="rId644"/>
    <p:sldId id="660" r:id="rId645"/>
    <p:sldId id="661" r:id="rId646"/>
    <p:sldId id="662" r:id="rId647"/>
    <p:sldId id="1070" r:id="rId648"/>
    <p:sldId id="663" r:id="rId649"/>
    <p:sldId id="664" r:id="rId650"/>
    <p:sldId id="1071" r:id="rId651"/>
    <p:sldId id="665" r:id="rId652"/>
    <p:sldId id="667" r:id="rId653"/>
    <p:sldId id="668" r:id="rId654"/>
    <p:sldId id="669" r:id="rId655"/>
    <p:sldId id="718" r:id="rId656"/>
    <p:sldId id="717" r:id="rId657"/>
    <p:sldId id="715" r:id="rId658"/>
    <p:sldId id="672" r:id="rId659"/>
    <p:sldId id="673" r:id="rId660"/>
    <p:sldId id="947" r:id="rId661"/>
    <p:sldId id="1172" r:id="rId662"/>
    <p:sldId id="1154" r:id="rId663"/>
    <p:sldId id="1155" r:id="rId664"/>
    <p:sldId id="1156" r:id="rId665"/>
  </p:sldIdLst>
  <p:sldSz cx="9144000" cy="6858000" type="screen4x3"/>
  <p:notesSz cx="6858000" cy="9144000"/>
  <p:defaultTextStyle>
    <a:defPPr>
      <a:defRPr lang="he-I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CC00"/>
    <a:srgbClr val="FF0000"/>
    <a:srgbClr val="33CC33"/>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013" autoAdjust="0"/>
    <p:restoredTop sz="91884" autoAdjust="0"/>
  </p:normalViewPr>
  <p:slideViewPr>
    <p:cSldViewPr>
      <p:cViewPr varScale="1">
        <p:scale>
          <a:sx n="89" d="100"/>
          <a:sy n="89" d="100"/>
        </p:scale>
        <p:origin x="1258" y="48"/>
      </p:cViewPr>
      <p:guideLst>
        <p:guide orient="horz" pos="2160"/>
        <p:guide pos="2880"/>
      </p:guideLst>
    </p:cSldViewPr>
  </p:slideViewPr>
  <p:notesTextViewPr>
    <p:cViewPr>
      <p:scale>
        <a:sx n="25" d="100"/>
        <a:sy n="25"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531" Type="http://schemas.openxmlformats.org/officeDocument/2006/relationships/slide" Target="slides/slide530.xml"/><Relationship Id="rId573" Type="http://schemas.openxmlformats.org/officeDocument/2006/relationships/slide" Target="slides/slide572.xml"/><Relationship Id="rId629" Type="http://schemas.openxmlformats.org/officeDocument/2006/relationships/slide" Target="slides/slide628.xml"/><Relationship Id="rId170" Type="http://schemas.openxmlformats.org/officeDocument/2006/relationships/slide" Target="slides/slide169.xml"/><Relationship Id="rId226" Type="http://schemas.openxmlformats.org/officeDocument/2006/relationships/slide" Target="slides/slide225.xml"/><Relationship Id="rId433" Type="http://schemas.openxmlformats.org/officeDocument/2006/relationships/slide" Target="slides/slide432.xml"/><Relationship Id="rId268" Type="http://schemas.openxmlformats.org/officeDocument/2006/relationships/slide" Target="slides/slide267.xml"/><Relationship Id="rId475" Type="http://schemas.openxmlformats.org/officeDocument/2006/relationships/slide" Target="slides/slide474.xml"/><Relationship Id="rId640" Type="http://schemas.openxmlformats.org/officeDocument/2006/relationships/slide" Target="slides/slide639.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00" Type="http://schemas.openxmlformats.org/officeDocument/2006/relationships/slide" Target="slides/slide499.xml"/><Relationship Id="rId542" Type="http://schemas.openxmlformats.org/officeDocument/2006/relationships/slide" Target="slides/slide541.xml"/><Relationship Id="rId584" Type="http://schemas.openxmlformats.org/officeDocument/2006/relationships/slide" Target="slides/slide583.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79" Type="http://schemas.openxmlformats.org/officeDocument/2006/relationships/slide" Target="slides/slide278.xml"/><Relationship Id="rId444" Type="http://schemas.openxmlformats.org/officeDocument/2006/relationships/slide" Target="slides/slide443.xml"/><Relationship Id="rId486" Type="http://schemas.openxmlformats.org/officeDocument/2006/relationships/slide" Target="slides/slide485.xml"/><Relationship Id="rId651" Type="http://schemas.openxmlformats.org/officeDocument/2006/relationships/slide" Target="slides/slide650.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511" Type="http://schemas.openxmlformats.org/officeDocument/2006/relationships/slide" Target="slides/slide510.xml"/><Relationship Id="rId553" Type="http://schemas.openxmlformats.org/officeDocument/2006/relationships/slide" Target="slides/slide552.xml"/><Relationship Id="rId609" Type="http://schemas.openxmlformats.org/officeDocument/2006/relationships/slide" Target="slides/slide608.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595" Type="http://schemas.openxmlformats.org/officeDocument/2006/relationships/slide" Target="slides/slide594.xml"/><Relationship Id="rId248" Type="http://schemas.openxmlformats.org/officeDocument/2006/relationships/slide" Target="slides/slide247.xml"/><Relationship Id="rId455" Type="http://schemas.openxmlformats.org/officeDocument/2006/relationships/slide" Target="slides/slide454.xml"/><Relationship Id="rId497" Type="http://schemas.openxmlformats.org/officeDocument/2006/relationships/slide" Target="slides/slide496.xml"/><Relationship Id="rId620" Type="http://schemas.openxmlformats.org/officeDocument/2006/relationships/slide" Target="slides/slide619.xml"/><Relationship Id="rId662" Type="http://schemas.openxmlformats.org/officeDocument/2006/relationships/slide" Target="slides/slide661.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22" Type="http://schemas.openxmlformats.org/officeDocument/2006/relationships/slide" Target="slides/slide521.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slide" Target="slides/slide398.xml"/><Relationship Id="rId564" Type="http://schemas.openxmlformats.org/officeDocument/2006/relationships/slide" Target="slides/slide563.xml"/><Relationship Id="rId259" Type="http://schemas.openxmlformats.org/officeDocument/2006/relationships/slide" Target="slides/slide258.xml"/><Relationship Id="rId424" Type="http://schemas.openxmlformats.org/officeDocument/2006/relationships/slide" Target="slides/slide423.xml"/><Relationship Id="rId466" Type="http://schemas.openxmlformats.org/officeDocument/2006/relationships/slide" Target="slides/slide465.xml"/><Relationship Id="rId631" Type="http://schemas.openxmlformats.org/officeDocument/2006/relationships/slide" Target="slides/slide630.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533" Type="http://schemas.openxmlformats.org/officeDocument/2006/relationships/slide" Target="slides/slide532.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575" Type="http://schemas.openxmlformats.org/officeDocument/2006/relationships/slide" Target="slides/slide574.xml"/><Relationship Id="rId172" Type="http://schemas.openxmlformats.org/officeDocument/2006/relationships/slide" Target="slides/slide171.xml"/><Relationship Id="rId228" Type="http://schemas.openxmlformats.org/officeDocument/2006/relationships/slide" Target="slides/slide227.xml"/><Relationship Id="rId435" Type="http://schemas.openxmlformats.org/officeDocument/2006/relationships/slide" Target="slides/slide434.xml"/><Relationship Id="rId477" Type="http://schemas.openxmlformats.org/officeDocument/2006/relationships/slide" Target="slides/slide476.xml"/><Relationship Id="rId600" Type="http://schemas.openxmlformats.org/officeDocument/2006/relationships/slide" Target="slides/slide599.xml"/><Relationship Id="rId642" Type="http://schemas.openxmlformats.org/officeDocument/2006/relationships/slide" Target="slides/slide641.xml"/><Relationship Id="rId281" Type="http://schemas.openxmlformats.org/officeDocument/2006/relationships/slide" Target="slides/slide280.xml"/><Relationship Id="rId337" Type="http://schemas.openxmlformats.org/officeDocument/2006/relationships/slide" Target="slides/slide336.xml"/><Relationship Id="rId502" Type="http://schemas.openxmlformats.org/officeDocument/2006/relationships/slide" Target="slides/slide501.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544" Type="http://schemas.openxmlformats.org/officeDocument/2006/relationships/slide" Target="slides/slide543.xml"/><Relationship Id="rId586" Type="http://schemas.openxmlformats.org/officeDocument/2006/relationships/slide" Target="slides/slide585.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446" Type="http://schemas.openxmlformats.org/officeDocument/2006/relationships/slide" Target="slides/slide445.xml"/><Relationship Id="rId611" Type="http://schemas.openxmlformats.org/officeDocument/2006/relationships/slide" Target="slides/slide610.xml"/><Relationship Id="rId653" Type="http://schemas.openxmlformats.org/officeDocument/2006/relationships/slide" Target="slides/slide652.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88" Type="http://schemas.openxmlformats.org/officeDocument/2006/relationships/slide" Target="slides/slide487.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513" Type="http://schemas.openxmlformats.org/officeDocument/2006/relationships/slide" Target="slides/slide512.xml"/><Relationship Id="rId555" Type="http://schemas.openxmlformats.org/officeDocument/2006/relationships/slide" Target="slides/slide554.xml"/><Relationship Id="rId597" Type="http://schemas.openxmlformats.org/officeDocument/2006/relationships/slide" Target="slides/slide596.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457" Type="http://schemas.openxmlformats.org/officeDocument/2006/relationships/slide" Target="slides/slide456.xml"/><Relationship Id="rId622" Type="http://schemas.openxmlformats.org/officeDocument/2006/relationships/slide" Target="slides/slide621.xml"/><Relationship Id="rId261" Type="http://schemas.openxmlformats.org/officeDocument/2006/relationships/slide" Target="slides/slide260.xml"/><Relationship Id="rId499" Type="http://schemas.openxmlformats.org/officeDocument/2006/relationships/slide" Target="slides/slide498.xml"/><Relationship Id="rId664" Type="http://schemas.openxmlformats.org/officeDocument/2006/relationships/slide" Target="slides/slide663.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524" Type="http://schemas.openxmlformats.org/officeDocument/2006/relationships/slide" Target="slides/slide523.xml"/><Relationship Id="rId566" Type="http://schemas.openxmlformats.org/officeDocument/2006/relationships/slide" Target="slides/slide565.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426" Type="http://schemas.openxmlformats.org/officeDocument/2006/relationships/slide" Target="slides/slide425.xml"/><Relationship Id="rId633" Type="http://schemas.openxmlformats.org/officeDocument/2006/relationships/slide" Target="slides/slide632.xml"/><Relationship Id="rId230" Type="http://schemas.openxmlformats.org/officeDocument/2006/relationships/slide" Target="slides/slide229.xml"/><Relationship Id="rId468" Type="http://schemas.openxmlformats.org/officeDocument/2006/relationships/slide" Target="slides/slide467.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535" Type="http://schemas.openxmlformats.org/officeDocument/2006/relationships/slide" Target="slides/slide534.xml"/><Relationship Id="rId577" Type="http://schemas.openxmlformats.org/officeDocument/2006/relationships/slide" Target="slides/slide576.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602" Type="http://schemas.openxmlformats.org/officeDocument/2006/relationships/slide" Target="slides/slide601.xml"/><Relationship Id="rId241" Type="http://schemas.openxmlformats.org/officeDocument/2006/relationships/slide" Target="slides/slide240.xml"/><Relationship Id="rId437" Type="http://schemas.openxmlformats.org/officeDocument/2006/relationships/slide" Target="slides/slide436.xml"/><Relationship Id="rId479" Type="http://schemas.openxmlformats.org/officeDocument/2006/relationships/slide" Target="slides/slide478.xml"/><Relationship Id="rId644" Type="http://schemas.openxmlformats.org/officeDocument/2006/relationships/slide" Target="slides/slide643.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490" Type="http://schemas.openxmlformats.org/officeDocument/2006/relationships/slide" Target="slides/slide489.xml"/><Relationship Id="rId504" Type="http://schemas.openxmlformats.org/officeDocument/2006/relationships/slide" Target="slides/slide503.xml"/><Relationship Id="rId546" Type="http://schemas.openxmlformats.org/officeDocument/2006/relationships/slide" Target="slides/slide545.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406" Type="http://schemas.openxmlformats.org/officeDocument/2006/relationships/slide" Target="slides/slide405.xml"/><Relationship Id="rId588" Type="http://schemas.openxmlformats.org/officeDocument/2006/relationships/slide" Target="slides/slide587.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48" Type="http://schemas.openxmlformats.org/officeDocument/2006/relationships/slide" Target="slides/slide447.xml"/><Relationship Id="rId613" Type="http://schemas.openxmlformats.org/officeDocument/2006/relationships/slide" Target="slides/slide612.xml"/><Relationship Id="rId655" Type="http://schemas.openxmlformats.org/officeDocument/2006/relationships/slide" Target="slides/slide654.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515" Type="http://schemas.openxmlformats.org/officeDocument/2006/relationships/slide" Target="slides/slide514.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557" Type="http://schemas.openxmlformats.org/officeDocument/2006/relationships/slide" Target="slides/slide556.xml"/><Relationship Id="rId599" Type="http://schemas.openxmlformats.org/officeDocument/2006/relationships/slide" Target="slides/slide598.xml"/><Relationship Id="rId196" Type="http://schemas.openxmlformats.org/officeDocument/2006/relationships/slide" Target="slides/slide195.xml"/><Relationship Id="rId417" Type="http://schemas.openxmlformats.org/officeDocument/2006/relationships/slide" Target="slides/slide416.xml"/><Relationship Id="rId459" Type="http://schemas.openxmlformats.org/officeDocument/2006/relationships/slide" Target="slides/slide458.xml"/><Relationship Id="rId624" Type="http://schemas.openxmlformats.org/officeDocument/2006/relationships/slide" Target="slides/slide623.xml"/><Relationship Id="rId666" Type="http://schemas.openxmlformats.org/officeDocument/2006/relationships/notesMaster" Target="notesMasters/notesMaster1.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470" Type="http://schemas.openxmlformats.org/officeDocument/2006/relationships/slide" Target="slides/slide469.xml"/><Relationship Id="rId526" Type="http://schemas.openxmlformats.org/officeDocument/2006/relationships/slide" Target="slides/slide525.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568" Type="http://schemas.openxmlformats.org/officeDocument/2006/relationships/slide" Target="slides/slide567.xml"/><Relationship Id="rId165" Type="http://schemas.openxmlformats.org/officeDocument/2006/relationships/slide" Target="slides/slide164.xml"/><Relationship Id="rId372" Type="http://schemas.openxmlformats.org/officeDocument/2006/relationships/slide" Target="slides/slide371.xml"/><Relationship Id="rId428" Type="http://schemas.openxmlformats.org/officeDocument/2006/relationships/slide" Target="slides/slide427.xml"/><Relationship Id="rId635" Type="http://schemas.openxmlformats.org/officeDocument/2006/relationships/slide" Target="slides/slide634.xml"/><Relationship Id="rId232" Type="http://schemas.openxmlformats.org/officeDocument/2006/relationships/slide" Target="slides/slide231.xml"/><Relationship Id="rId274" Type="http://schemas.openxmlformats.org/officeDocument/2006/relationships/slide" Target="slides/slide273.xml"/><Relationship Id="rId481" Type="http://schemas.openxmlformats.org/officeDocument/2006/relationships/slide" Target="slides/slide480.xml"/><Relationship Id="rId27" Type="http://schemas.openxmlformats.org/officeDocument/2006/relationships/slide" Target="slides/slide26.xml"/><Relationship Id="rId69" Type="http://schemas.openxmlformats.org/officeDocument/2006/relationships/slide" Target="slides/slide68.xml"/><Relationship Id="rId134" Type="http://schemas.openxmlformats.org/officeDocument/2006/relationships/slide" Target="slides/slide133.xml"/><Relationship Id="rId537" Type="http://schemas.openxmlformats.org/officeDocument/2006/relationships/slide" Target="slides/slide536.xml"/><Relationship Id="rId579" Type="http://schemas.openxmlformats.org/officeDocument/2006/relationships/slide" Target="slides/slide578.xml"/><Relationship Id="rId80" Type="http://schemas.openxmlformats.org/officeDocument/2006/relationships/slide" Target="slides/slide79.xml"/><Relationship Id="rId176" Type="http://schemas.openxmlformats.org/officeDocument/2006/relationships/slide" Target="slides/slide175.xml"/><Relationship Id="rId341" Type="http://schemas.openxmlformats.org/officeDocument/2006/relationships/slide" Target="slides/slide340.xml"/><Relationship Id="rId383" Type="http://schemas.openxmlformats.org/officeDocument/2006/relationships/slide" Target="slides/slide382.xml"/><Relationship Id="rId439" Type="http://schemas.openxmlformats.org/officeDocument/2006/relationships/slide" Target="slides/slide438.xml"/><Relationship Id="rId590" Type="http://schemas.openxmlformats.org/officeDocument/2006/relationships/slide" Target="slides/slide589.xml"/><Relationship Id="rId604" Type="http://schemas.openxmlformats.org/officeDocument/2006/relationships/slide" Target="slides/slide603.xml"/><Relationship Id="rId646" Type="http://schemas.openxmlformats.org/officeDocument/2006/relationships/slide" Target="slides/slide645.xml"/><Relationship Id="rId201" Type="http://schemas.openxmlformats.org/officeDocument/2006/relationships/slide" Target="slides/slide200.xml"/><Relationship Id="rId243" Type="http://schemas.openxmlformats.org/officeDocument/2006/relationships/slide" Target="slides/slide242.xml"/><Relationship Id="rId285" Type="http://schemas.openxmlformats.org/officeDocument/2006/relationships/slide" Target="slides/slide284.xml"/><Relationship Id="rId450" Type="http://schemas.openxmlformats.org/officeDocument/2006/relationships/slide" Target="slides/slide449.xml"/><Relationship Id="rId506" Type="http://schemas.openxmlformats.org/officeDocument/2006/relationships/slide" Target="slides/slide505.xml"/><Relationship Id="rId38" Type="http://schemas.openxmlformats.org/officeDocument/2006/relationships/slide" Target="slides/slide37.xml"/><Relationship Id="rId103" Type="http://schemas.openxmlformats.org/officeDocument/2006/relationships/slide" Target="slides/slide102.xml"/><Relationship Id="rId310" Type="http://schemas.openxmlformats.org/officeDocument/2006/relationships/slide" Target="slides/slide309.xml"/><Relationship Id="rId492" Type="http://schemas.openxmlformats.org/officeDocument/2006/relationships/slide" Target="slides/slide491.xml"/><Relationship Id="rId548" Type="http://schemas.openxmlformats.org/officeDocument/2006/relationships/slide" Target="slides/slide547.xml"/><Relationship Id="rId91" Type="http://schemas.openxmlformats.org/officeDocument/2006/relationships/slide" Target="slides/slide90.xml"/><Relationship Id="rId145" Type="http://schemas.openxmlformats.org/officeDocument/2006/relationships/slide" Target="slides/slide144.xml"/><Relationship Id="rId187" Type="http://schemas.openxmlformats.org/officeDocument/2006/relationships/slide" Target="slides/slide186.xml"/><Relationship Id="rId352" Type="http://schemas.openxmlformats.org/officeDocument/2006/relationships/slide" Target="slides/slide351.xml"/><Relationship Id="rId394" Type="http://schemas.openxmlformats.org/officeDocument/2006/relationships/slide" Target="slides/slide393.xml"/><Relationship Id="rId408" Type="http://schemas.openxmlformats.org/officeDocument/2006/relationships/slide" Target="slides/slide407.xml"/><Relationship Id="rId615" Type="http://schemas.openxmlformats.org/officeDocument/2006/relationships/slide" Target="slides/slide614.xml"/><Relationship Id="rId212" Type="http://schemas.openxmlformats.org/officeDocument/2006/relationships/slide" Target="slides/slide211.xml"/><Relationship Id="rId254" Type="http://schemas.openxmlformats.org/officeDocument/2006/relationships/slide" Target="slides/slide253.xml"/><Relationship Id="rId657" Type="http://schemas.openxmlformats.org/officeDocument/2006/relationships/slide" Target="slides/slide656.xml"/><Relationship Id="rId49" Type="http://schemas.openxmlformats.org/officeDocument/2006/relationships/slide" Target="slides/slide48.xml"/><Relationship Id="rId114" Type="http://schemas.openxmlformats.org/officeDocument/2006/relationships/slide" Target="slides/slide113.xml"/><Relationship Id="rId296" Type="http://schemas.openxmlformats.org/officeDocument/2006/relationships/slide" Target="slides/slide295.xml"/><Relationship Id="rId461" Type="http://schemas.openxmlformats.org/officeDocument/2006/relationships/slide" Target="slides/slide460.xml"/><Relationship Id="rId517" Type="http://schemas.openxmlformats.org/officeDocument/2006/relationships/slide" Target="slides/slide516.xml"/><Relationship Id="rId559" Type="http://schemas.openxmlformats.org/officeDocument/2006/relationships/slide" Target="slides/slide558.xml"/><Relationship Id="rId60" Type="http://schemas.openxmlformats.org/officeDocument/2006/relationships/slide" Target="slides/slide59.xml"/><Relationship Id="rId156" Type="http://schemas.openxmlformats.org/officeDocument/2006/relationships/slide" Target="slides/slide155.xml"/><Relationship Id="rId198" Type="http://schemas.openxmlformats.org/officeDocument/2006/relationships/slide" Target="slides/slide197.xml"/><Relationship Id="rId321" Type="http://schemas.openxmlformats.org/officeDocument/2006/relationships/slide" Target="slides/slide320.xml"/><Relationship Id="rId363" Type="http://schemas.openxmlformats.org/officeDocument/2006/relationships/slide" Target="slides/slide362.xml"/><Relationship Id="rId419" Type="http://schemas.openxmlformats.org/officeDocument/2006/relationships/slide" Target="slides/slide418.xml"/><Relationship Id="rId570" Type="http://schemas.openxmlformats.org/officeDocument/2006/relationships/slide" Target="slides/slide569.xml"/><Relationship Id="rId626" Type="http://schemas.openxmlformats.org/officeDocument/2006/relationships/slide" Target="slides/slide625.xml"/><Relationship Id="rId223" Type="http://schemas.openxmlformats.org/officeDocument/2006/relationships/slide" Target="slides/slide222.xml"/><Relationship Id="rId430" Type="http://schemas.openxmlformats.org/officeDocument/2006/relationships/slide" Target="slides/slide429.xml"/><Relationship Id="rId668" Type="http://schemas.openxmlformats.org/officeDocument/2006/relationships/viewProps" Target="viewProps.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451" Type="http://schemas.openxmlformats.org/officeDocument/2006/relationships/slide" Target="slides/slide450.xml"/><Relationship Id="rId472" Type="http://schemas.openxmlformats.org/officeDocument/2006/relationships/slide" Target="slides/slide471.xml"/><Relationship Id="rId493" Type="http://schemas.openxmlformats.org/officeDocument/2006/relationships/slide" Target="slides/slide492.xml"/><Relationship Id="rId507" Type="http://schemas.openxmlformats.org/officeDocument/2006/relationships/slide" Target="slides/slide506.xml"/><Relationship Id="rId528" Type="http://schemas.openxmlformats.org/officeDocument/2006/relationships/slide" Target="slides/slide527.xml"/><Relationship Id="rId549" Type="http://schemas.openxmlformats.org/officeDocument/2006/relationships/slide" Target="slides/slide54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slide" Target="slides/slide394.xml"/><Relationship Id="rId409" Type="http://schemas.openxmlformats.org/officeDocument/2006/relationships/slide" Target="slides/slide408.xml"/><Relationship Id="rId560" Type="http://schemas.openxmlformats.org/officeDocument/2006/relationships/slide" Target="slides/slide559.xml"/><Relationship Id="rId581" Type="http://schemas.openxmlformats.org/officeDocument/2006/relationships/slide" Target="slides/slide580.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420" Type="http://schemas.openxmlformats.org/officeDocument/2006/relationships/slide" Target="slides/slide419.xml"/><Relationship Id="rId616" Type="http://schemas.openxmlformats.org/officeDocument/2006/relationships/slide" Target="slides/slide615.xml"/><Relationship Id="rId637" Type="http://schemas.openxmlformats.org/officeDocument/2006/relationships/slide" Target="slides/slide636.xml"/><Relationship Id="rId658" Type="http://schemas.openxmlformats.org/officeDocument/2006/relationships/slide" Target="slides/slide657.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41" Type="http://schemas.openxmlformats.org/officeDocument/2006/relationships/slide" Target="slides/slide440.xml"/><Relationship Id="rId462" Type="http://schemas.openxmlformats.org/officeDocument/2006/relationships/slide" Target="slides/slide461.xml"/><Relationship Id="rId483" Type="http://schemas.openxmlformats.org/officeDocument/2006/relationships/slide" Target="slides/slide482.xml"/><Relationship Id="rId518" Type="http://schemas.openxmlformats.org/officeDocument/2006/relationships/slide" Target="slides/slide517.xml"/><Relationship Id="rId539" Type="http://schemas.openxmlformats.org/officeDocument/2006/relationships/slide" Target="slides/slide53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550" Type="http://schemas.openxmlformats.org/officeDocument/2006/relationships/slide" Target="slides/slide549.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571" Type="http://schemas.openxmlformats.org/officeDocument/2006/relationships/slide" Target="slides/slide570.xml"/><Relationship Id="rId592" Type="http://schemas.openxmlformats.org/officeDocument/2006/relationships/slide" Target="slides/slide591.xml"/><Relationship Id="rId606" Type="http://schemas.openxmlformats.org/officeDocument/2006/relationships/slide" Target="slides/slide605.xml"/><Relationship Id="rId627" Type="http://schemas.openxmlformats.org/officeDocument/2006/relationships/slide" Target="slides/slide626.xml"/><Relationship Id="rId648" Type="http://schemas.openxmlformats.org/officeDocument/2006/relationships/slide" Target="slides/slide647.xml"/><Relationship Id="rId669" Type="http://schemas.openxmlformats.org/officeDocument/2006/relationships/theme" Target="theme/theme1.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410" Type="http://schemas.openxmlformats.org/officeDocument/2006/relationships/slide" Target="slides/slide409.xml"/><Relationship Id="rId431" Type="http://schemas.openxmlformats.org/officeDocument/2006/relationships/slide" Target="slides/slide430.xml"/><Relationship Id="rId452" Type="http://schemas.openxmlformats.org/officeDocument/2006/relationships/slide" Target="slides/slide451.xml"/><Relationship Id="rId473" Type="http://schemas.openxmlformats.org/officeDocument/2006/relationships/slide" Target="slides/slide472.xml"/><Relationship Id="rId494" Type="http://schemas.openxmlformats.org/officeDocument/2006/relationships/slide" Target="slides/slide493.xml"/><Relationship Id="rId508" Type="http://schemas.openxmlformats.org/officeDocument/2006/relationships/slide" Target="slides/slide507.xml"/><Relationship Id="rId529" Type="http://schemas.openxmlformats.org/officeDocument/2006/relationships/slide" Target="slides/slide528.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40" Type="http://schemas.openxmlformats.org/officeDocument/2006/relationships/slide" Target="slides/slide539.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561" Type="http://schemas.openxmlformats.org/officeDocument/2006/relationships/slide" Target="slides/slide560.xml"/><Relationship Id="rId582" Type="http://schemas.openxmlformats.org/officeDocument/2006/relationships/slide" Target="slides/slide581.xml"/><Relationship Id="rId617" Type="http://schemas.openxmlformats.org/officeDocument/2006/relationships/slide" Target="slides/slide616.xml"/><Relationship Id="rId638" Type="http://schemas.openxmlformats.org/officeDocument/2006/relationships/slide" Target="slides/slide637.xml"/><Relationship Id="rId659" Type="http://schemas.openxmlformats.org/officeDocument/2006/relationships/slide" Target="slides/slide65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421" Type="http://schemas.openxmlformats.org/officeDocument/2006/relationships/slide" Target="slides/slide420.xml"/><Relationship Id="rId442" Type="http://schemas.openxmlformats.org/officeDocument/2006/relationships/slide" Target="slides/slide441.xml"/><Relationship Id="rId463" Type="http://schemas.openxmlformats.org/officeDocument/2006/relationships/slide" Target="slides/slide462.xml"/><Relationship Id="rId484" Type="http://schemas.openxmlformats.org/officeDocument/2006/relationships/slide" Target="slides/slide483.xml"/><Relationship Id="rId519" Type="http://schemas.openxmlformats.org/officeDocument/2006/relationships/slide" Target="slides/slide518.xml"/><Relationship Id="rId670" Type="http://schemas.openxmlformats.org/officeDocument/2006/relationships/tableStyles" Target="tableStyles.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530" Type="http://schemas.openxmlformats.org/officeDocument/2006/relationships/slide" Target="slides/slide529.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551" Type="http://schemas.openxmlformats.org/officeDocument/2006/relationships/slide" Target="slides/slide550.xml"/><Relationship Id="rId572" Type="http://schemas.openxmlformats.org/officeDocument/2006/relationships/slide" Target="slides/slide571.xml"/><Relationship Id="rId593" Type="http://schemas.openxmlformats.org/officeDocument/2006/relationships/slide" Target="slides/slide592.xml"/><Relationship Id="rId607" Type="http://schemas.openxmlformats.org/officeDocument/2006/relationships/slide" Target="slides/slide606.xml"/><Relationship Id="rId628" Type="http://schemas.openxmlformats.org/officeDocument/2006/relationships/slide" Target="slides/slide627.xml"/><Relationship Id="rId649" Type="http://schemas.openxmlformats.org/officeDocument/2006/relationships/slide" Target="slides/slide64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411" Type="http://schemas.openxmlformats.org/officeDocument/2006/relationships/slide" Target="slides/slide410.xml"/><Relationship Id="rId432" Type="http://schemas.openxmlformats.org/officeDocument/2006/relationships/slide" Target="slides/slide431.xml"/><Relationship Id="rId453" Type="http://schemas.openxmlformats.org/officeDocument/2006/relationships/slide" Target="slides/slide452.xml"/><Relationship Id="rId474" Type="http://schemas.openxmlformats.org/officeDocument/2006/relationships/slide" Target="slides/slide473.xml"/><Relationship Id="rId509" Type="http://schemas.openxmlformats.org/officeDocument/2006/relationships/slide" Target="slides/slide508.xml"/><Relationship Id="rId660" Type="http://schemas.openxmlformats.org/officeDocument/2006/relationships/slide" Target="slides/slide659.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495" Type="http://schemas.openxmlformats.org/officeDocument/2006/relationships/slide" Target="slides/slide494.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520" Type="http://schemas.openxmlformats.org/officeDocument/2006/relationships/slide" Target="slides/slide519.xml"/><Relationship Id="rId541" Type="http://schemas.openxmlformats.org/officeDocument/2006/relationships/slide" Target="slides/slide540.xml"/><Relationship Id="rId562" Type="http://schemas.openxmlformats.org/officeDocument/2006/relationships/slide" Target="slides/slide561.xml"/><Relationship Id="rId583" Type="http://schemas.openxmlformats.org/officeDocument/2006/relationships/slide" Target="slides/slide582.xml"/><Relationship Id="rId618" Type="http://schemas.openxmlformats.org/officeDocument/2006/relationships/slide" Target="slides/slide617.xml"/><Relationship Id="rId639" Type="http://schemas.openxmlformats.org/officeDocument/2006/relationships/slide" Target="slides/slide63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422" Type="http://schemas.openxmlformats.org/officeDocument/2006/relationships/slide" Target="slides/slide421.xml"/><Relationship Id="rId443" Type="http://schemas.openxmlformats.org/officeDocument/2006/relationships/slide" Target="slides/slide442.xml"/><Relationship Id="rId464" Type="http://schemas.openxmlformats.org/officeDocument/2006/relationships/slide" Target="slides/slide463.xml"/><Relationship Id="rId650" Type="http://schemas.openxmlformats.org/officeDocument/2006/relationships/slide" Target="slides/slide649.xml"/><Relationship Id="rId303" Type="http://schemas.openxmlformats.org/officeDocument/2006/relationships/slide" Target="slides/slide302.xml"/><Relationship Id="rId485" Type="http://schemas.openxmlformats.org/officeDocument/2006/relationships/slide" Target="slides/slide484.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510" Type="http://schemas.openxmlformats.org/officeDocument/2006/relationships/slide" Target="slides/slide509.xml"/><Relationship Id="rId552" Type="http://schemas.openxmlformats.org/officeDocument/2006/relationships/slide" Target="slides/slide551.xml"/><Relationship Id="rId594" Type="http://schemas.openxmlformats.org/officeDocument/2006/relationships/slide" Target="slides/slide593.xml"/><Relationship Id="rId608" Type="http://schemas.openxmlformats.org/officeDocument/2006/relationships/slide" Target="slides/slide60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slide" Target="slides/slide453.xml"/><Relationship Id="rId496" Type="http://schemas.openxmlformats.org/officeDocument/2006/relationships/slide" Target="slides/slide495.xml"/><Relationship Id="rId661" Type="http://schemas.openxmlformats.org/officeDocument/2006/relationships/slide" Target="slides/slide660.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521" Type="http://schemas.openxmlformats.org/officeDocument/2006/relationships/slide" Target="slides/slide520.xml"/><Relationship Id="rId563" Type="http://schemas.openxmlformats.org/officeDocument/2006/relationships/slide" Target="slides/slide562.xml"/><Relationship Id="rId619" Type="http://schemas.openxmlformats.org/officeDocument/2006/relationships/slide" Target="slides/slide618.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465" Type="http://schemas.openxmlformats.org/officeDocument/2006/relationships/slide" Target="slides/slide464.xml"/><Relationship Id="rId630" Type="http://schemas.openxmlformats.org/officeDocument/2006/relationships/slide" Target="slides/slide629.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532" Type="http://schemas.openxmlformats.org/officeDocument/2006/relationships/slide" Target="slides/slide531.xml"/><Relationship Id="rId574" Type="http://schemas.openxmlformats.org/officeDocument/2006/relationships/slide" Target="slides/slide573.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slide" Target="slides/slide433.xml"/><Relationship Id="rId476" Type="http://schemas.openxmlformats.org/officeDocument/2006/relationships/slide" Target="slides/slide475.xml"/><Relationship Id="rId641" Type="http://schemas.openxmlformats.org/officeDocument/2006/relationships/slide" Target="slides/slide640.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501" Type="http://schemas.openxmlformats.org/officeDocument/2006/relationships/slide" Target="slides/slide500.xml"/><Relationship Id="rId543" Type="http://schemas.openxmlformats.org/officeDocument/2006/relationships/slide" Target="slides/slide542.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585" Type="http://schemas.openxmlformats.org/officeDocument/2006/relationships/slide" Target="slides/slide584.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487" Type="http://schemas.openxmlformats.org/officeDocument/2006/relationships/slide" Target="slides/slide486.xml"/><Relationship Id="rId610" Type="http://schemas.openxmlformats.org/officeDocument/2006/relationships/slide" Target="slides/slide609.xml"/><Relationship Id="rId652" Type="http://schemas.openxmlformats.org/officeDocument/2006/relationships/slide" Target="slides/slide651.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512" Type="http://schemas.openxmlformats.org/officeDocument/2006/relationships/slide" Target="slides/slide511.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554" Type="http://schemas.openxmlformats.org/officeDocument/2006/relationships/slide" Target="slides/slide553.xml"/><Relationship Id="rId596" Type="http://schemas.openxmlformats.org/officeDocument/2006/relationships/slide" Target="slides/slide595.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456" Type="http://schemas.openxmlformats.org/officeDocument/2006/relationships/slide" Target="slides/slide455.xml"/><Relationship Id="rId498" Type="http://schemas.openxmlformats.org/officeDocument/2006/relationships/slide" Target="slides/slide497.xml"/><Relationship Id="rId621" Type="http://schemas.openxmlformats.org/officeDocument/2006/relationships/slide" Target="slides/slide620.xml"/><Relationship Id="rId663" Type="http://schemas.openxmlformats.org/officeDocument/2006/relationships/slide" Target="slides/slide662.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23" Type="http://schemas.openxmlformats.org/officeDocument/2006/relationships/slide" Target="slides/slide522.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565" Type="http://schemas.openxmlformats.org/officeDocument/2006/relationships/slide" Target="slides/slide564.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467" Type="http://schemas.openxmlformats.org/officeDocument/2006/relationships/slide" Target="slides/slide466.xml"/><Relationship Id="rId632" Type="http://schemas.openxmlformats.org/officeDocument/2006/relationships/slide" Target="slides/slide631.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534" Type="http://schemas.openxmlformats.org/officeDocument/2006/relationships/slide" Target="slides/slide533.xml"/><Relationship Id="rId576" Type="http://schemas.openxmlformats.org/officeDocument/2006/relationships/slide" Target="slides/slide575.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slide" Target="slides/slide435.xml"/><Relationship Id="rId601" Type="http://schemas.openxmlformats.org/officeDocument/2006/relationships/slide" Target="slides/slide600.xml"/><Relationship Id="rId643" Type="http://schemas.openxmlformats.org/officeDocument/2006/relationships/slide" Target="slides/slide642.xml"/><Relationship Id="rId240" Type="http://schemas.openxmlformats.org/officeDocument/2006/relationships/slide" Target="slides/slide239.xml"/><Relationship Id="rId478" Type="http://schemas.openxmlformats.org/officeDocument/2006/relationships/slide" Target="slides/slide477.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503" Type="http://schemas.openxmlformats.org/officeDocument/2006/relationships/slide" Target="slides/slide502.xml"/><Relationship Id="rId545" Type="http://schemas.openxmlformats.org/officeDocument/2006/relationships/slide" Target="slides/slide544.xml"/><Relationship Id="rId587" Type="http://schemas.openxmlformats.org/officeDocument/2006/relationships/slide" Target="slides/slide586.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447" Type="http://schemas.openxmlformats.org/officeDocument/2006/relationships/slide" Target="slides/slide446.xml"/><Relationship Id="rId612" Type="http://schemas.openxmlformats.org/officeDocument/2006/relationships/slide" Target="slides/slide611.xml"/><Relationship Id="rId251" Type="http://schemas.openxmlformats.org/officeDocument/2006/relationships/slide" Target="slides/slide250.xml"/><Relationship Id="rId489" Type="http://schemas.openxmlformats.org/officeDocument/2006/relationships/slide" Target="slides/slide488.xml"/><Relationship Id="rId654" Type="http://schemas.openxmlformats.org/officeDocument/2006/relationships/slide" Target="slides/slide653.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514" Type="http://schemas.openxmlformats.org/officeDocument/2006/relationships/slide" Target="slides/slide513.xml"/><Relationship Id="rId556" Type="http://schemas.openxmlformats.org/officeDocument/2006/relationships/slide" Target="slides/slide555.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 Id="rId598" Type="http://schemas.openxmlformats.org/officeDocument/2006/relationships/slide" Target="slides/slide597.xml"/><Relationship Id="rId220" Type="http://schemas.openxmlformats.org/officeDocument/2006/relationships/slide" Target="slides/slide219.xml"/><Relationship Id="rId458" Type="http://schemas.openxmlformats.org/officeDocument/2006/relationships/slide" Target="slides/slide457.xml"/><Relationship Id="rId623" Type="http://schemas.openxmlformats.org/officeDocument/2006/relationships/slide" Target="slides/slide622.xml"/><Relationship Id="rId665" Type="http://schemas.openxmlformats.org/officeDocument/2006/relationships/slide" Target="slides/slide664.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525" Type="http://schemas.openxmlformats.org/officeDocument/2006/relationships/slide" Target="slides/slide524.xml"/><Relationship Id="rId567" Type="http://schemas.openxmlformats.org/officeDocument/2006/relationships/slide" Target="slides/slide566.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427" Type="http://schemas.openxmlformats.org/officeDocument/2006/relationships/slide" Target="slides/slide426.xml"/><Relationship Id="rId469" Type="http://schemas.openxmlformats.org/officeDocument/2006/relationships/slide" Target="slides/slide468.xml"/><Relationship Id="rId634" Type="http://schemas.openxmlformats.org/officeDocument/2006/relationships/slide" Target="slides/slide633.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480" Type="http://schemas.openxmlformats.org/officeDocument/2006/relationships/slide" Target="slides/slide479.xml"/><Relationship Id="rId536" Type="http://schemas.openxmlformats.org/officeDocument/2006/relationships/slide" Target="slides/slide535.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578" Type="http://schemas.openxmlformats.org/officeDocument/2006/relationships/slide" Target="slides/slide577.xml"/><Relationship Id="rId200" Type="http://schemas.openxmlformats.org/officeDocument/2006/relationships/slide" Target="slides/slide199.xml"/><Relationship Id="rId382" Type="http://schemas.openxmlformats.org/officeDocument/2006/relationships/slide" Target="slides/slide381.xml"/><Relationship Id="rId438" Type="http://schemas.openxmlformats.org/officeDocument/2006/relationships/slide" Target="slides/slide437.xml"/><Relationship Id="rId603" Type="http://schemas.openxmlformats.org/officeDocument/2006/relationships/slide" Target="slides/slide602.xml"/><Relationship Id="rId645" Type="http://schemas.openxmlformats.org/officeDocument/2006/relationships/slide" Target="slides/slide644.xml"/><Relationship Id="rId242" Type="http://schemas.openxmlformats.org/officeDocument/2006/relationships/slide" Target="slides/slide241.xml"/><Relationship Id="rId284" Type="http://schemas.openxmlformats.org/officeDocument/2006/relationships/slide" Target="slides/slide283.xml"/><Relationship Id="rId491" Type="http://schemas.openxmlformats.org/officeDocument/2006/relationships/slide" Target="slides/slide490.xml"/><Relationship Id="rId505" Type="http://schemas.openxmlformats.org/officeDocument/2006/relationships/slide" Target="slides/slide504.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547" Type="http://schemas.openxmlformats.org/officeDocument/2006/relationships/slide" Target="slides/slide546.xml"/><Relationship Id="rId589" Type="http://schemas.openxmlformats.org/officeDocument/2006/relationships/slide" Target="slides/slide588.xml"/><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 Id="rId407" Type="http://schemas.openxmlformats.org/officeDocument/2006/relationships/slide" Target="slides/slide406.xml"/><Relationship Id="rId449" Type="http://schemas.openxmlformats.org/officeDocument/2006/relationships/slide" Target="slides/slide448.xml"/><Relationship Id="rId614" Type="http://schemas.openxmlformats.org/officeDocument/2006/relationships/slide" Target="slides/slide613.xml"/><Relationship Id="rId656" Type="http://schemas.openxmlformats.org/officeDocument/2006/relationships/slide" Target="slides/slide655.xml"/><Relationship Id="rId211" Type="http://schemas.openxmlformats.org/officeDocument/2006/relationships/slide" Target="slides/slide210.xml"/><Relationship Id="rId253" Type="http://schemas.openxmlformats.org/officeDocument/2006/relationships/slide" Target="slides/slide252.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slide" Target="slides/slide459.xml"/><Relationship Id="rId516" Type="http://schemas.openxmlformats.org/officeDocument/2006/relationships/slide" Target="slides/slide515.xml"/><Relationship Id="rId48" Type="http://schemas.openxmlformats.org/officeDocument/2006/relationships/slide" Target="slides/slide47.xml"/><Relationship Id="rId113" Type="http://schemas.openxmlformats.org/officeDocument/2006/relationships/slide" Target="slides/slide112.xml"/><Relationship Id="rId320" Type="http://schemas.openxmlformats.org/officeDocument/2006/relationships/slide" Target="slides/slide319.xml"/><Relationship Id="rId558" Type="http://schemas.openxmlformats.org/officeDocument/2006/relationships/slide" Target="slides/slide557.xml"/><Relationship Id="rId155" Type="http://schemas.openxmlformats.org/officeDocument/2006/relationships/slide" Target="slides/slide154.xml"/><Relationship Id="rId197" Type="http://schemas.openxmlformats.org/officeDocument/2006/relationships/slide" Target="slides/slide196.xml"/><Relationship Id="rId362" Type="http://schemas.openxmlformats.org/officeDocument/2006/relationships/slide" Target="slides/slide361.xml"/><Relationship Id="rId418" Type="http://schemas.openxmlformats.org/officeDocument/2006/relationships/slide" Target="slides/slide417.xml"/><Relationship Id="rId625" Type="http://schemas.openxmlformats.org/officeDocument/2006/relationships/slide" Target="slides/slide624.xml"/><Relationship Id="rId222" Type="http://schemas.openxmlformats.org/officeDocument/2006/relationships/slide" Target="slides/slide221.xml"/><Relationship Id="rId264" Type="http://schemas.openxmlformats.org/officeDocument/2006/relationships/slide" Target="slides/slide263.xml"/><Relationship Id="rId471" Type="http://schemas.openxmlformats.org/officeDocument/2006/relationships/slide" Target="slides/slide470.xml"/><Relationship Id="rId667" Type="http://schemas.openxmlformats.org/officeDocument/2006/relationships/presProps" Target="presProps.xml"/><Relationship Id="rId17" Type="http://schemas.openxmlformats.org/officeDocument/2006/relationships/slide" Target="slides/slide16.xml"/><Relationship Id="rId59" Type="http://schemas.openxmlformats.org/officeDocument/2006/relationships/slide" Target="slides/slide58.xml"/><Relationship Id="rId124" Type="http://schemas.openxmlformats.org/officeDocument/2006/relationships/slide" Target="slides/slide123.xml"/><Relationship Id="rId527" Type="http://schemas.openxmlformats.org/officeDocument/2006/relationships/slide" Target="slides/slide526.xml"/><Relationship Id="rId569" Type="http://schemas.openxmlformats.org/officeDocument/2006/relationships/slide" Target="slides/slide568.xml"/><Relationship Id="rId70" Type="http://schemas.openxmlformats.org/officeDocument/2006/relationships/slide" Target="slides/slide69.xml"/><Relationship Id="rId166" Type="http://schemas.openxmlformats.org/officeDocument/2006/relationships/slide" Target="slides/slide165.xml"/><Relationship Id="rId331" Type="http://schemas.openxmlformats.org/officeDocument/2006/relationships/slide" Target="slides/slide330.xml"/><Relationship Id="rId373" Type="http://schemas.openxmlformats.org/officeDocument/2006/relationships/slide" Target="slides/slide372.xml"/><Relationship Id="rId429" Type="http://schemas.openxmlformats.org/officeDocument/2006/relationships/slide" Target="slides/slide428.xml"/><Relationship Id="rId580" Type="http://schemas.openxmlformats.org/officeDocument/2006/relationships/slide" Target="slides/slide579.xml"/><Relationship Id="rId636" Type="http://schemas.openxmlformats.org/officeDocument/2006/relationships/slide" Target="slides/slide635.xml"/><Relationship Id="rId1" Type="http://schemas.openxmlformats.org/officeDocument/2006/relationships/slideMaster" Target="slideMasters/slideMaster1.xml"/><Relationship Id="rId233" Type="http://schemas.openxmlformats.org/officeDocument/2006/relationships/slide" Target="slides/slide232.xml"/><Relationship Id="rId440" Type="http://schemas.openxmlformats.org/officeDocument/2006/relationships/slide" Target="slides/slide439.xml"/><Relationship Id="rId28" Type="http://schemas.openxmlformats.org/officeDocument/2006/relationships/slide" Target="slides/slide27.xml"/><Relationship Id="rId275" Type="http://schemas.openxmlformats.org/officeDocument/2006/relationships/slide" Target="slides/slide274.xml"/><Relationship Id="rId300" Type="http://schemas.openxmlformats.org/officeDocument/2006/relationships/slide" Target="slides/slide299.xml"/><Relationship Id="rId482" Type="http://schemas.openxmlformats.org/officeDocument/2006/relationships/slide" Target="slides/slide481.xml"/><Relationship Id="rId538" Type="http://schemas.openxmlformats.org/officeDocument/2006/relationships/slide" Target="slides/slide537.xml"/><Relationship Id="rId81" Type="http://schemas.openxmlformats.org/officeDocument/2006/relationships/slide" Target="slides/slide80.xml"/><Relationship Id="rId135" Type="http://schemas.openxmlformats.org/officeDocument/2006/relationships/slide" Target="slides/slide134.xml"/><Relationship Id="rId177" Type="http://schemas.openxmlformats.org/officeDocument/2006/relationships/slide" Target="slides/slide176.xml"/><Relationship Id="rId342" Type="http://schemas.openxmlformats.org/officeDocument/2006/relationships/slide" Target="slides/slide341.xml"/><Relationship Id="rId384" Type="http://schemas.openxmlformats.org/officeDocument/2006/relationships/slide" Target="slides/slide383.xml"/><Relationship Id="rId591" Type="http://schemas.openxmlformats.org/officeDocument/2006/relationships/slide" Target="slides/slide590.xml"/><Relationship Id="rId605" Type="http://schemas.openxmlformats.org/officeDocument/2006/relationships/slide" Target="slides/slide604.xml"/><Relationship Id="rId202" Type="http://schemas.openxmlformats.org/officeDocument/2006/relationships/slide" Target="slides/slide201.xml"/><Relationship Id="rId244" Type="http://schemas.openxmlformats.org/officeDocument/2006/relationships/slide" Target="slides/slide243.xml"/><Relationship Id="rId647" Type="http://schemas.openxmlformats.org/officeDocument/2006/relationships/slide" Target="slides/slide646.xml"/></Relationships>
</file>

<file path=ppt/diagrams/_rels/data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image" Target="../media/image26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026271-D056-4E84-B2CA-4D6BAF778E21}"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1922A76F-BE51-4C65-9725-C0C87C83D186}">
      <dgm:prSet phldrT="[Text]"/>
      <dgm:spPr/>
      <dgm:t>
        <a:bodyPr/>
        <a:lstStyle/>
        <a:p>
          <a:r>
            <a:rPr lang="en-US" dirty="0" smtClean="0"/>
            <a:t>Practical justification</a:t>
          </a:r>
          <a:endParaRPr lang="en-US" dirty="0"/>
        </a:p>
      </dgm:t>
    </dgm:pt>
    <dgm:pt modelId="{6DEEFFFD-D70E-4563-97BF-075F081AD750}" type="parTrans" cxnId="{BAF69BF7-810D-4011-8B54-A009887C9C27}">
      <dgm:prSet/>
      <dgm:spPr/>
      <dgm:t>
        <a:bodyPr/>
        <a:lstStyle/>
        <a:p>
          <a:endParaRPr lang="en-US"/>
        </a:p>
      </dgm:t>
    </dgm:pt>
    <dgm:pt modelId="{12586D60-51D3-4773-9DFF-78E57607C1CF}" type="sibTrans" cxnId="{BAF69BF7-810D-4011-8B54-A009887C9C27}">
      <dgm:prSet/>
      <dgm:spPr/>
      <dgm:t>
        <a:bodyPr/>
        <a:lstStyle/>
        <a:p>
          <a:endParaRPr lang="en-US"/>
        </a:p>
      </dgm:t>
    </dgm:pt>
    <dgm:pt modelId="{901D1E38-3499-470D-A911-B72DED7AE852}">
      <dgm:prSet/>
      <dgm:spPr/>
      <dgm:t>
        <a:bodyPr/>
        <a:lstStyle/>
        <a:p>
          <a:r>
            <a:rPr lang="en-US" dirty="0" smtClean="0"/>
            <a:t>Despite major efforts, nothing close to an FPT algorithm known</a:t>
          </a:r>
        </a:p>
      </dgm:t>
    </dgm:pt>
    <dgm:pt modelId="{24DB1DD0-D665-4DB8-80E4-34381453D1FB}" type="parTrans" cxnId="{8F23BB15-DF3F-4012-B402-0B5CDEF657F6}">
      <dgm:prSet/>
      <dgm:spPr/>
      <dgm:t>
        <a:bodyPr/>
        <a:lstStyle/>
        <a:p>
          <a:endParaRPr lang="en-US"/>
        </a:p>
      </dgm:t>
    </dgm:pt>
    <dgm:pt modelId="{86AED2D3-393D-4845-B6C3-B6D0667E9243}" type="sibTrans" cxnId="{8F23BB15-DF3F-4012-B402-0B5CDEF657F6}">
      <dgm:prSet/>
      <dgm:spPr/>
      <dgm:t>
        <a:bodyPr/>
        <a:lstStyle/>
        <a:p>
          <a:endParaRPr lang="en-US"/>
        </a:p>
      </dgm:t>
    </dgm:pt>
    <dgm:pt modelId="{5FF38C99-191A-400C-B85B-7D28EFAC57DC}">
      <dgm:prSet/>
      <dgm:spPr/>
      <dgm:t>
        <a:bodyPr/>
        <a:lstStyle/>
        <a:p>
          <a:r>
            <a:rPr lang="en-US" dirty="0" smtClean="0"/>
            <a:t>Theoretical justification</a:t>
          </a:r>
        </a:p>
      </dgm:t>
    </dgm:pt>
    <dgm:pt modelId="{30BF470A-610E-4119-A63C-D0C0B06B3495}" type="parTrans" cxnId="{D8F2A7E1-36FC-4850-8733-1018D4AA3248}">
      <dgm:prSet/>
      <dgm:spPr/>
      <dgm:t>
        <a:bodyPr/>
        <a:lstStyle/>
        <a:p>
          <a:endParaRPr lang="en-US"/>
        </a:p>
      </dgm:t>
    </dgm:pt>
    <dgm:pt modelId="{0EE584C7-5E8D-4A5B-8807-E48A779841B3}" type="sibTrans" cxnId="{D8F2A7E1-36FC-4850-8733-1018D4AA3248}">
      <dgm:prSet/>
      <dgm:spPr/>
      <dgm:t>
        <a:bodyPr/>
        <a:lstStyle/>
        <a:p>
          <a:endParaRPr lang="en-US"/>
        </a:p>
      </dgm:t>
    </dgm:pt>
    <mc:AlternateContent xmlns:mc="http://schemas.openxmlformats.org/markup-compatibility/2006" xmlns:a14="http://schemas.microsoft.com/office/drawing/2010/main">
      <mc:Choice Requires="a14">
        <dgm:pt modelId="{43A3CDA4-90E6-4E47-9808-328331CEB190}">
          <dgm:prSet/>
          <dgm:spPr/>
          <dgm:t>
            <a:bodyPr/>
            <a:lstStyle/>
            <a:p>
              <a:r>
                <a:rPr lang="en-US" dirty="0" smtClean="0"/>
                <a:t>Equivalent to </a:t>
              </a:r>
              <a:r>
                <a:rPr lang="en-US" dirty="0" smtClean="0">
                  <a:solidFill>
                    <a:srgbClr val="FF0000"/>
                  </a:solidFill>
                </a:rPr>
                <a:t>the </a:t>
              </a:r>
              <a14:m>
                <m:oMath xmlns:m="http://schemas.openxmlformats.org/officeDocument/2006/math">
                  <m:r>
                    <a:rPr lang="en-US" b="0" i="1" smtClean="0">
                      <a:solidFill>
                        <a:srgbClr val="FF0000"/>
                      </a:solidFill>
                      <a:latin typeface="Cambria Math"/>
                    </a:rPr>
                    <m:t>𝑘</m:t>
                  </m:r>
                </m:oMath>
              </a14:m>
              <a:r>
                <a:rPr lang="en-US" dirty="0" smtClean="0">
                  <a:solidFill>
                    <a:srgbClr val="FF0000"/>
                  </a:solidFill>
                </a:rPr>
                <a:t>-</a:t>
              </a:r>
              <a:r>
                <a:rPr lang="en-US" cap="small" baseline="0" dirty="0" smtClean="0">
                  <a:solidFill>
                    <a:srgbClr val="FF0000"/>
                  </a:solidFill>
                </a:rPr>
                <a:t>Step Turing Machine Acceptance</a:t>
              </a:r>
              <a:r>
                <a:rPr lang="en-US" dirty="0" smtClean="0">
                  <a:solidFill>
                    <a:srgbClr val="FF0000"/>
                  </a:solidFill>
                </a:rPr>
                <a:t> for single-tape Turing machines with unbounded nondeterminism</a:t>
              </a:r>
            </a:p>
          </dgm:t>
        </dgm:pt>
      </mc:Choice>
      <mc:Fallback xmlns="">
        <dgm:pt modelId="{43A3CDA4-90E6-4E47-9808-328331CEB190}">
          <dgm:prSet/>
          <dgm:spPr/>
          <dgm:t>
            <a:bodyPr/>
            <a:lstStyle/>
            <a:p>
              <a:r>
                <a:rPr lang="en-US" dirty="0" smtClean="0"/>
                <a:t>Equivalent to </a:t>
              </a:r>
              <a:r>
                <a:rPr lang="en-US" dirty="0" smtClean="0">
                  <a:solidFill>
                    <a:srgbClr val="FF0000"/>
                  </a:solidFill>
                </a:rPr>
                <a:t>the </a:t>
              </a:r>
              <a:r>
                <a:rPr lang="en-US" b="0" i="0" smtClean="0">
                  <a:solidFill>
                    <a:srgbClr val="FF0000"/>
                  </a:solidFill>
                  <a:latin typeface="Cambria Math"/>
                </a:rPr>
                <a:t>𝑘</a:t>
              </a:r>
              <a:r>
                <a:rPr lang="en-US" dirty="0" smtClean="0">
                  <a:solidFill>
                    <a:srgbClr val="FF0000"/>
                  </a:solidFill>
                </a:rPr>
                <a:t>-</a:t>
              </a:r>
              <a:r>
                <a:rPr lang="en-US" cap="small" baseline="0" dirty="0" smtClean="0">
                  <a:solidFill>
                    <a:srgbClr val="FF0000"/>
                  </a:solidFill>
                </a:rPr>
                <a:t>Step Turing Machine Acceptance</a:t>
              </a:r>
              <a:r>
                <a:rPr lang="en-US" dirty="0" smtClean="0">
                  <a:solidFill>
                    <a:srgbClr val="FF0000"/>
                  </a:solidFill>
                </a:rPr>
                <a:t> for single-tape Turing machines with unbounded nondeterminism</a:t>
              </a:r>
            </a:p>
          </dgm:t>
        </dgm:pt>
      </mc:Fallback>
    </mc:AlternateContent>
    <dgm:pt modelId="{36BCF9C1-758C-4D24-8613-1B7506529D4D}" type="parTrans" cxnId="{77C2B604-24B0-4A7C-9A76-58B744D9F4C8}">
      <dgm:prSet/>
      <dgm:spPr/>
      <dgm:t>
        <a:bodyPr/>
        <a:lstStyle/>
        <a:p>
          <a:endParaRPr lang="en-US"/>
        </a:p>
      </dgm:t>
    </dgm:pt>
    <dgm:pt modelId="{A4BE7AE8-8157-494E-8EFD-A3AA124E534B}" type="sibTrans" cxnId="{77C2B604-24B0-4A7C-9A76-58B744D9F4C8}">
      <dgm:prSet/>
      <dgm:spPr/>
      <dgm:t>
        <a:bodyPr/>
        <a:lstStyle/>
        <a:p>
          <a:endParaRPr lang="en-US"/>
        </a:p>
      </dgm:t>
    </dgm:pt>
    <mc:AlternateContent xmlns:mc="http://schemas.openxmlformats.org/markup-compatibility/2006" xmlns:a14="http://schemas.microsoft.com/office/drawing/2010/main">
      <mc:Choice Requires="a14">
        <dgm:pt modelId="{A687789A-C82A-4D18-8639-FB814F70AF7F}">
          <dgm:prSet/>
          <dgm:spPr/>
          <dgm:t>
            <a:bodyPr/>
            <a:lstStyle/>
            <a:p>
              <a:r>
                <a:rPr lang="en-US" dirty="0" smtClean="0"/>
                <a:t>Fastest known algorithm is </a:t>
              </a:r>
              <a14:m>
                <m:oMath xmlns:m="http://schemas.openxmlformats.org/officeDocument/2006/math">
                  <m:r>
                    <a:rPr lang="en-US" i="1" smtClean="0">
                      <a:solidFill>
                        <a:srgbClr val="FF0000"/>
                      </a:solidFill>
                      <a:latin typeface="Cambria Math"/>
                    </a:rPr>
                    <m:t>𝑂</m:t>
                  </m:r>
                  <m:d>
                    <m:dPr>
                      <m:ctrlPr>
                        <a:rPr lang="en-US" i="1">
                          <a:solidFill>
                            <a:srgbClr val="FF0000"/>
                          </a:solidFill>
                          <a:latin typeface="Cambria Math" panose="02040503050406030204" pitchFamily="18" charset="0"/>
                        </a:rPr>
                      </m:ctrlPr>
                    </m:dPr>
                    <m:e>
                      <m:sSup>
                        <m:sSupPr>
                          <m:ctrlPr>
                            <a:rPr lang="en-US" i="1">
                              <a:solidFill>
                                <a:srgbClr val="FF0000"/>
                              </a:solidFill>
                              <a:latin typeface="Cambria Math" panose="02040503050406030204" pitchFamily="18" charset="0"/>
                            </a:rPr>
                          </m:ctrlPr>
                        </m:sSupPr>
                        <m:e>
                          <m:r>
                            <a:rPr lang="en-US" i="1">
                              <a:solidFill>
                                <a:srgbClr val="FF0000"/>
                              </a:solidFill>
                              <a:latin typeface="Cambria Math"/>
                            </a:rPr>
                            <m:t>𝑛</m:t>
                          </m:r>
                        </m:e>
                        <m:sup>
                          <m:r>
                            <a:rPr lang="en-US" i="1">
                              <a:solidFill>
                                <a:srgbClr val="FF0000"/>
                              </a:solidFill>
                              <a:latin typeface="Cambria Math"/>
                            </a:rPr>
                            <m:t>0</m:t>
                          </m:r>
                          <m:r>
                            <a:rPr lang="en-US" i="1">
                              <a:solidFill>
                                <a:srgbClr val="FF0000"/>
                              </a:solidFill>
                              <a:latin typeface="Cambria Math"/>
                            </a:rPr>
                            <m:t>.</m:t>
                          </m:r>
                          <m:r>
                            <a:rPr lang="en-US" i="1">
                              <a:solidFill>
                                <a:srgbClr val="FF0000"/>
                              </a:solidFill>
                              <a:latin typeface="Cambria Math"/>
                            </a:rPr>
                            <m:t>792</m:t>
                          </m:r>
                          <m:r>
                            <a:rPr lang="en-US" i="1">
                              <a:solidFill>
                                <a:srgbClr val="FF0000"/>
                              </a:solidFill>
                              <a:latin typeface="Cambria Math"/>
                            </a:rPr>
                            <m:t>⋅</m:t>
                          </m:r>
                          <m:r>
                            <a:rPr lang="en-US" i="1">
                              <a:solidFill>
                                <a:srgbClr val="FF0000"/>
                              </a:solidFill>
                              <a:latin typeface="Cambria Math"/>
                            </a:rPr>
                            <m:t>𝑘</m:t>
                          </m:r>
                        </m:sup>
                      </m:sSup>
                    </m:e>
                  </m:d>
                </m:oMath>
              </a14:m>
              <a:r>
                <a:rPr lang="en-US" dirty="0" smtClean="0"/>
                <a:t> </a:t>
              </a:r>
              <a:r>
                <a:rPr lang="en-US" dirty="0" smtClean="0">
                  <a:solidFill>
                    <a:srgbClr val="0070C0"/>
                  </a:solidFill>
                </a:rPr>
                <a:t>[</a:t>
              </a:r>
              <a:r>
                <a:rPr lang="de-DE" b="0" dirty="0" err="1" smtClean="0">
                  <a:solidFill>
                    <a:srgbClr val="0070C0"/>
                  </a:solidFill>
                </a:rPr>
                <a:t>Nešetřil</a:t>
              </a:r>
              <a:r>
                <a:rPr lang="de-DE" b="0" dirty="0" smtClean="0">
                  <a:solidFill>
                    <a:srgbClr val="0070C0"/>
                  </a:solidFill>
                </a:rPr>
                <a:t> </a:t>
              </a:r>
              <a:r>
                <a:rPr lang="de-DE" b="0" dirty="0" err="1" smtClean="0">
                  <a:solidFill>
                    <a:srgbClr val="0070C0"/>
                  </a:solidFill>
                </a:rPr>
                <a:t>and</a:t>
              </a:r>
              <a:r>
                <a:rPr lang="de-DE" b="0" dirty="0" smtClean="0">
                  <a:solidFill>
                    <a:srgbClr val="0070C0"/>
                  </a:solidFill>
                </a:rPr>
                <a:t> </a:t>
              </a:r>
              <a:r>
                <a:rPr lang="de-DE" b="0" dirty="0" err="1" smtClean="0">
                  <a:solidFill>
                    <a:srgbClr val="0070C0"/>
                  </a:solidFill>
                </a:rPr>
                <a:t>Poljak</a:t>
              </a:r>
              <a:r>
                <a:rPr lang="de-DE" b="0" dirty="0" smtClean="0">
                  <a:solidFill>
                    <a:srgbClr val="0070C0"/>
                  </a:solidFill>
                </a:rPr>
                <a:t>, 85]</a:t>
              </a:r>
              <a:endParaRPr lang="en-US" b="0" dirty="0" smtClean="0">
                <a:solidFill>
                  <a:srgbClr val="0070C0"/>
                </a:solidFill>
              </a:endParaRPr>
            </a:p>
          </dgm:t>
        </dgm:pt>
      </mc:Choice>
      <mc:Fallback xmlns="">
        <dgm:pt modelId="{A687789A-C82A-4D18-8639-FB814F70AF7F}">
          <dgm:prSet/>
          <dgm:spPr/>
          <dgm:t>
            <a:bodyPr/>
            <a:lstStyle/>
            <a:p>
              <a:r>
                <a:rPr lang="en-US" dirty="0" smtClean="0"/>
                <a:t>Fastest known algorithm is </a:t>
              </a:r>
              <a:r>
                <a:rPr lang="en-US" i="0" smtClean="0">
                  <a:solidFill>
                    <a:srgbClr val="FF0000"/>
                  </a:solidFill>
                  <a:latin typeface="Cambria Math"/>
                </a:rPr>
                <a:t>𝑂</a:t>
              </a:r>
              <a:r>
                <a:rPr lang="en-US" i="0">
                  <a:solidFill>
                    <a:srgbClr val="FF0000"/>
                  </a:solidFill>
                  <a:latin typeface="Cambria Math" panose="02040503050406030204" pitchFamily="18" charset="0"/>
                </a:rPr>
                <a:t>(</a:t>
              </a:r>
              <a:r>
                <a:rPr lang="en-US" i="0">
                  <a:solidFill>
                    <a:srgbClr val="FF0000"/>
                  </a:solidFill>
                  <a:latin typeface="Cambria Math"/>
                </a:rPr>
                <a:t>𝑛</a:t>
              </a:r>
              <a:r>
                <a:rPr lang="en-US" i="0">
                  <a:solidFill>
                    <a:srgbClr val="FF0000"/>
                  </a:solidFill>
                  <a:latin typeface="Cambria Math" panose="02040503050406030204" pitchFamily="18" charset="0"/>
                </a:rPr>
                <a:t>^(</a:t>
              </a:r>
              <a:r>
                <a:rPr lang="en-US" i="0">
                  <a:solidFill>
                    <a:srgbClr val="FF0000"/>
                  </a:solidFill>
                  <a:latin typeface="Cambria Math"/>
                </a:rPr>
                <a:t>0.792⋅𝑘</a:t>
              </a:r>
              <a:r>
                <a:rPr lang="en-US" i="0">
                  <a:solidFill>
                    <a:srgbClr val="FF0000"/>
                  </a:solidFill>
                  <a:latin typeface="Cambria Math" panose="02040503050406030204" pitchFamily="18" charset="0"/>
                </a:rPr>
                <a:t>) )</a:t>
              </a:r>
              <a:r>
                <a:rPr lang="en-US" dirty="0" smtClean="0"/>
                <a:t> </a:t>
              </a:r>
              <a:r>
                <a:rPr lang="en-US" dirty="0" smtClean="0">
                  <a:solidFill>
                    <a:srgbClr val="0070C0"/>
                  </a:solidFill>
                </a:rPr>
                <a:t>[</a:t>
              </a:r>
              <a:r>
                <a:rPr lang="de-DE" b="0" dirty="0" err="1" smtClean="0">
                  <a:solidFill>
                    <a:srgbClr val="0070C0"/>
                  </a:solidFill>
                </a:rPr>
                <a:t>Nešetřil</a:t>
              </a:r>
              <a:r>
                <a:rPr lang="de-DE" b="0" dirty="0" smtClean="0">
                  <a:solidFill>
                    <a:srgbClr val="0070C0"/>
                  </a:solidFill>
                </a:rPr>
                <a:t> </a:t>
              </a:r>
              <a:r>
                <a:rPr lang="de-DE" b="0" dirty="0" err="1" smtClean="0">
                  <a:solidFill>
                    <a:srgbClr val="0070C0"/>
                  </a:solidFill>
                </a:rPr>
                <a:t>and</a:t>
              </a:r>
              <a:r>
                <a:rPr lang="de-DE" b="0" dirty="0" smtClean="0">
                  <a:solidFill>
                    <a:srgbClr val="0070C0"/>
                  </a:solidFill>
                </a:rPr>
                <a:t> </a:t>
              </a:r>
              <a:r>
                <a:rPr lang="de-DE" b="0" dirty="0" err="1" smtClean="0">
                  <a:solidFill>
                    <a:srgbClr val="0070C0"/>
                  </a:solidFill>
                </a:rPr>
                <a:t>Poljak</a:t>
              </a:r>
              <a:r>
                <a:rPr lang="de-DE" b="0" dirty="0" smtClean="0">
                  <a:solidFill>
                    <a:srgbClr val="0070C0"/>
                  </a:solidFill>
                </a:rPr>
                <a:t>, 85]</a:t>
              </a:r>
              <a:endParaRPr lang="en-US" b="0" dirty="0" smtClean="0">
                <a:solidFill>
                  <a:srgbClr val="0070C0"/>
                </a:solidFill>
              </a:endParaRPr>
            </a:p>
          </dgm:t>
        </dgm:pt>
      </mc:Fallback>
    </mc:AlternateContent>
    <dgm:pt modelId="{48FC6067-D1C9-48AD-A7A7-5BA53D1A4782}" type="parTrans" cxnId="{3A2E9AF0-027C-4ED7-AEBF-0AACF1610BA8}">
      <dgm:prSet/>
      <dgm:spPr/>
      <dgm:t>
        <a:bodyPr/>
        <a:lstStyle/>
        <a:p>
          <a:endParaRPr lang="en-US"/>
        </a:p>
      </dgm:t>
    </dgm:pt>
    <dgm:pt modelId="{E43951A6-9AEE-4B84-9067-45B03A9E5E31}" type="sibTrans" cxnId="{3A2E9AF0-027C-4ED7-AEBF-0AACF1610BA8}">
      <dgm:prSet/>
      <dgm:spPr/>
      <dgm:t>
        <a:bodyPr/>
        <a:lstStyle/>
        <a:p>
          <a:endParaRPr lang="en-US"/>
        </a:p>
      </dgm:t>
    </dgm:pt>
    <dgm:pt modelId="{2064762F-8561-4A0A-AF99-FA9AE794A0F3}" type="pres">
      <dgm:prSet presAssocID="{D3026271-D056-4E84-B2CA-4D6BAF778E21}" presName="linear" presStyleCnt="0">
        <dgm:presLayoutVars>
          <dgm:dir/>
          <dgm:animLvl val="lvl"/>
          <dgm:resizeHandles val="exact"/>
        </dgm:presLayoutVars>
      </dgm:prSet>
      <dgm:spPr/>
      <dgm:t>
        <a:bodyPr/>
        <a:lstStyle/>
        <a:p>
          <a:endParaRPr lang="en-US"/>
        </a:p>
      </dgm:t>
    </dgm:pt>
    <dgm:pt modelId="{6A288CD7-B7DB-4B62-9D6B-E5C4B7E3BF16}" type="pres">
      <dgm:prSet presAssocID="{1922A76F-BE51-4C65-9725-C0C87C83D186}" presName="parentLin" presStyleCnt="0"/>
      <dgm:spPr/>
    </dgm:pt>
    <dgm:pt modelId="{C21D1EC1-1865-487B-9675-884B944CBFDA}" type="pres">
      <dgm:prSet presAssocID="{1922A76F-BE51-4C65-9725-C0C87C83D186}" presName="parentLeftMargin" presStyleLbl="node1" presStyleIdx="0" presStyleCnt="2"/>
      <dgm:spPr/>
      <dgm:t>
        <a:bodyPr/>
        <a:lstStyle/>
        <a:p>
          <a:endParaRPr lang="en-US"/>
        </a:p>
      </dgm:t>
    </dgm:pt>
    <dgm:pt modelId="{B4B9D03B-9496-4391-84B5-87826019DCC2}" type="pres">
      <dgm:prSet presAssocID="{1922A76F-BE51-4C65-9725-C0C87C83D186}" presName="parentText" presStyleLbl="node1" presStyleIdx="0" presStyleCnt="2">
        <dgm:presLayoutVars>
          <dgm:chMax val="0"/>
          <dgm:bulletEnabled val="1"/>
        </dgm:presLayoutVars>
      </dgm:prSet>
      <dgm:spPr/>
      <dgm:t>
        <a:bodyPr/>
        <a:lstStyle/>
        <a:p>
          <a:endParaRPr lang="en-US"/>
        </a:p>
      </dgm:t>
    </dgm:pt>
    <dgm:pt modelId="{8C419272-B53C-480C-8D9D-59B90E4B5ECD}" type="pres">
      <dgm:prSet presAssocID="{1922A76F-BE51-4C65-9725-C0C87C83D186}" presName="negativeSpace" presStyleCnt="0"/>
      <dgm:spPr/>
    </dgm:pt>
    <dgm:pt modelId="{76999011-147B-4415-9B8B-DAC7B63BFA3F}" type="pres">
      <dgm:prSet presAssocID="{1922A76F-BE51-4C65-9725-C0C87C83D186}" presName="childText" presStyleLbl="conFgAcc1" presStyleIdx="0" presStyleCnt="2">
        <dgm:presLayoutVars>
          <dgm:bulletEnabled val="1"/>
        </dgm:presLayoutVars>
      </dgm:prSet>
      <dgm:spPr/>
      <dgm:t>
        <a:bodyPr/>
        <a:lstStyle/>
        <a:p>
          <a:endParaRPr lang="en-US"/>
        </a:p>
      </dgm:t>
    </dgm:pt>
    <dgm:pt modelId="{D9265953-179C-43CB-BE9E-422E57C6D7C2}" type="pres">
      <dgm:prSet presAssocID="{12586D60-51D3-4773-9DFF-78E57607C1CF}" presName="spaceBetweenRectangles" presStyleCnt="0"/>
      <dgm:spPr/>
    </dgm:pt>
    <dgm:pt modelId="{B9E21128-805E-447E-BDFB-0AD141F5E207}" type="pres">
      <dgm:prSet presAssocID="{5FF38C99-191A-400C-B85B-7D28EFAC57DC}" presName="parentLin" presStyleCnt="0"/>
      <dgm:spPr/>
    </dgm:pt>
    <dgm:pt modelId="{3989B6EA-996A-4EF1-A82F-44D59F06E2B6}" type="pres">
      <dgm:prSet presAssocID="{5FF38C99-191A-400C-B85B-7D28EFAC57DC}" presName="parentLeftMargin" presStyleLbl="node1" presStyleIdx="0" presStyleCnt="2"/>
      <dgm:spPr/>
      <dgm:t>
        <a:bodyPr/>
        <a:lstStyle/>
        <a:p>
          <a:endParaRPr lang="en-US"/>
        </a:p>
      </dgm:t>
    </dgm:pt>
    <dgm:pt modelId="{399932D3-CCAB-4E5E-A134-B4627D777522}" type="pres">
      <dgm:prSet presAssocID="{5FF38C99-191A-400C-B85B-7D28EFAC57DC}" presName="parentText" presStyleLbl="node1" presStyleIdx="1" presStyleCnt="2">
        <dgm:presLayoutVars>
          <dgm:chMax val="0"/>
          <dgm:bulletEnabled val="1"/>
        </dgm:presLayoutVars>
      </dgm:prSet>
      <dgm:spPr/>
      <dgm:t>
        <a:bodyPr/>
        <a:lstStyle/>
        <a:p>
          <a:endParaRPr lang="en-US"/>
        </a:p>
      </dgm:t>
    </dgm:pt>
    <dgm:pt modelId="{65F59496-3265-4B1B-B8C9-4226FB6736AD}" type="pres">
      <dgm:prSet presAssocID="{5FF38C99-191A-400C-B85B-7D28EFAC57DC}" presName="negativeSpace" presStyleCnt="0"/>
      <dgm:spPr/>
    </dgm:pt>
    <dgm:pt modelId="{BF3979F9-E61F-47D6-B3EB-2BAB9DA94BF5}" type="pres">
      <dgm:prSet presAssocID="{5FF38C99-191A-400C-B85B-7D28EFAC57DC}" presName="childText" presStyleLbl="conFgAcc1" presStyleIdx="1" presStyleCnt="2">
        <dgm:presLayoutVars>
          <dgm:bulletEnabled val="1"/>
        </dgm:presLayoutVars>
      </dgm:prSet>
      <dgm:spPr/>
      <dgm:t>
        <a:bodyPr/>
        <a:lstStyle/>
        <a:p>
          <a:endParaRPr lang="en-US"/>
        </a:p>
      </dgm:t>
    </dgm:pt>
  </dgm:ptLst>
  <dgm:cxnLst>
    <dgm:cxn modelId="{9D11981F-C4B9-4ECC-801B-0A008E2AE7E3}" type="presOf" srcId="{A687789A-C82A-4D18-8639-FB814F70AF7F}" destId="{76999011-147B-4415-9B8B-DAC7B63BFA3F}" srcOrd="0" destOrd="1" presId="urn:microsoft.com/office/officeart/2005/8/layout/list1"/>
    <dgm:cxn modelId="{A4C183F6-13A1-4989-A516-681E91B61B64}" type="presOf" srcId="{D3026271-D056-4E84-B2CA-4D6BAF778E21}" destId="{2064762F-8561-4A0A-AF99-FA9AE794A0F3}" srcOrd="0" destOrd="0" presId="urn:microsoft.com/office/officeart/2005/8/layout/list1"/>
    <dgm:cxn modelId="{9BB1EFF1-0214-4367-9F49-AC9928AF93F9}" type="presOf" srcId="{5FF38C99-191A-400C-B85B-7D28EFAC57DC}" destId="{399932D3-CCAB-4E5E-A134-B4627D777522}" srcOrd="1" destOrd="0" presId="urn:microsoft.com/office/officeart/2005/8/layout/list1"/>
    <dgm:cxn modelId="{8F23BB15-DF3F-4012-B402-0B5CDEF657F6}" srcId="{1922A76F-BE51-4C65-9725-C0C87C83D186}" destId="{901D1E38-3499-470D-A911-B72DED7AE852}" srcOrd="0" destOrd="0" parTransId="{24DB1DD0-D665-4DB8-80E4-34381453D1FB}" sibTransId="{86AED2D3-393D-4845-B6C3-B6D0667E9243}"/>
    <dgm:cxn modelId="{77C2B604-24B0-4A7C-9A76-58B744D9F4C8}" srcId="{5FF38C99-191A-400C-B85B-7D28EFAC57DC}" destId="{43A3CDA4-90E6-4E47-9808-328331CEB190}" srcOrd="0" destOrd="0" parTransId="{36BCF9C1-758C-4D24-8613-1B7506529D4D}" sibTransId="{A4BE7AE8-8157-494E-8EFD-A3AA124E534B}"/>
    <dgm:cxn modelId="{D8F2A7E1-36FC-4850-8733-1018D4AA3248}" srcId="{D3026271-D056-4E84-B2CA-4D6BAF778E21}" destId="{5FF38C99-191A-400C-B85B-7D28EFAC57DC}" srcOrd="1" destOrd="0" parTransId="{30BF470A-610E-4119-A63C-D0C0B06B3495}" sibTransId="{0EE584C7-5E8D-4A5B-8807-E48A779841B3}"/>
    <dgm:cxn modelId="{76E7C4E7-3CDF-4F07-83FA-31F79EE720BA}" type="presOf" srcId="{1922A76F-BE51-4C65-9725-C0C87C83D186}" destId="{C21D1EC1-1865-487B-9675-884B944CBFDA}" srcOrd="0" destOrd="0" presId="urn:microsoft.com/office/officeart/2005/8/layout/list1"/>
    <dgm:cxn modelId="{CFCFEC01-73D6-4963-B803-D1AA9CC382EB}" type="presOf" srcId="{43A3CDA4-90E6-4E47-9808-328331CEB190}" destId="{BF3979F9-E61F-47D6-B3EB-2BAB9DA94BF5}" srcOrd="0" destOrd="0" presId="urn:microsoft.com/office/officeart/2005/8/layout/list1"/>
    <dgm:cxn modelId="{BAF69BF7-810D-4011-8B54-A009887C9C27}" srcId="{D3026271-D056-4E84-B2CA-4D6BAF778E21}" destId="{1922A76F-BE51-4C65-9725-C0C87C83D186}" srcOrd="0" destOrd="0" parTransId="{6DEEFFFD-D70E-4563-97BF-075F081AD750}" sibTransId="{12586D60-51D3-4773-9DFF-78E57607C1CF}"/>
    <dgm:cxn modelId="{3A2E9AF0-027C-4ED7-AEBF-0AACF1610BA8}" srcId="{1922A76F-BE51-4C65-9725-C0C87C83D186}" destId="{A687789A-C82A-4D18-8639-FB814F70AF7F}" srcOrd="1" destOrd="0" parTransId="{48FC6067-D1C9-48AD-A7A7-5BA53D1A4782}" sibTransId="{E43951A6-9AEE-4B84-9067-45B03A9E5E31}"/>
    <dgm:cxn modelId="{3393BC95-8860-49B2-8EC9-748AB827B7E4}" type="presOf" srcId="{5FF38C99-191A-400C-B85B-7D28EFAC57DC}" destId="{3989B6EA-996A-4EF1-A82F-44D59F06E2B6}" srcOrd="0" destOrd="0" presId="urn:microsoft.com/office/officeart/2005/8/layout/list1"/>
    <dgm:cxn modelId="{E6486A80-7BCE-4CBE-82BA-2479EF708388}" type="presOf" srcId="{1922A76F-BE51-4C65-9725-C0C87C83D186}" destId="{B4B9D03B-9496-4391-84B5-87826019DCC2}" srcOrd="1" destOrd="0" presId="urn:microsoft.com/office/officeart/2005/8/layout/list1"/>
    <dgm:cxn modelId="{9DD64290-89A9-4560-B629-F2E2AA7B9EEE}" type="presOf" srcId="{901D1E38-3499-470D-A911-B72DED7AE852}" destId="{76999011-147B-4415-9B8B-DAC7B63BFA3F}" srcOrd="0" destOrd="0" presId="urn:microsoft.com/office/officeart/2005/8/layout/list1"/>
    <dgm:cxn modelId="{804FE5E0-8F58-4403-BCE6-8BA57477416A}" type="presParOf" srcId="{2064762F-8561-4A0A-AF99-FA9AE794A0F3}" destId="{6A288CD7-B7DB-4B62-9D6B-E5C4B7E3BF16}" srcOrd="0" destOrd="0" presId="urn:microsoft.com/office/officeart/2005/8/layout/list1"/>
    <dgm:cxn modelId="{35FB241A-B775-4FBA-8258-752567A1A56C}" type="presParOf" srcId="{6A288CD7-B7DB-4B62-9D6B-E5C4B7E3BF16}" destId="{C21D1EC1-1865-487B-9675-884B944CBFDA}" srcOrd="0" destOrd="0" presId="urn:microsoft.com/office/officeart/2005/8/layout/list1"/>
    <dgm:cxn modelId="{FB502AB3-3A9C-47BA-9305-97216126F624}" type="presParOf" srcId="{6A288CD7-B7DB-4B62-9D6B-E5C4B7E3BF16}" destId="{B4B9D03B-9496-4391-84B5-87826019DCC2}" srcOrd="1" destOrd="0" presId="urn:microsoft.com/office/officeart/2005/8/layout/list1"/>
    <dgm:cxn modelId="{AAD11959-C0A7-459D-BBF4-B05920185C8D}" type="presParOf" srcId="{2064762F-8561-4A0A-AF99-FA9AE794A0F3}" destId="{8C419272-B53C-480C-8D9D-59B90E4B5ECD}" srcOrd="1" destOrd="0" presId="urn:microsoft.com/office/officeart/2005/8/layout/list1"/>
    <dgm:cxn modelId="{279C2D66-B1FD-4666-B0DF-835AABCB288F}" type="presParOf" srcId="{2064762F-8561-4A0A-AF99-FA9AE794A0F3}" destId="{76999011-147B-4415-9B8B-DAC7B63BFA3F}" srcOrd="2" destOrd="0" presId="urn:microsoft.com/office/officeart/2005/8/layout/list1"/>
    <dgm:cxn modelId="{04D6D4BD-5ADF-43D0-9EEE-8C85248E6DCD}" type="presParOf" srcId="{2064762F-8561-4A0A-AF99-FA9AE794A0F3}" destId="{D9265953-179C-43CB-BE9E-422E57C6D7C2}" srcOrd="3" destOrd="0" presId="urn:microsoft.com/office/officeart/2005/8/layout/list1"/>
    <dgm:cxn modelId="{2BF1F7A8-D0DB-455E-BD05-255620AA36E0}" type="presParOf" srcId="{2064762F-8561-4A0A-AF99-FA9AE794A0F3}" destId="{B9E21128-805E-447E-BDFB-0AD141F5E207}" srcOrd="4" destOrd="0" presId="urn:microsoft.com/office/officeart/2005/8/layout/list1"/>
    <dgm:cxn modelId="{BA08B3EF-5CFF-42B1-BFBE-E8A3E8301508}" type="presParOf" srcId="{B9E21128-805E-447E-BDFB-0AD141F5E207}" destId="{3989B6EA-996A-4EF1-A82F-44D59F06E2B6}" srcOrd="0" destOrd="0" presId="urn:microsoft.com/office/officeart/2005/8/layout/list1"/>
    <dgm:cxn modelId="{39C049A0-C51B-4BC6-8DB4-35DB15D3EA61}" type="presParOf" srcId="{B9E21128-805E-447E-BDFB-0AD141F5E207}" destId="{399932D3-CCAB-4E5E-A134-B4627D777522}" srcOrd="1" destOrd="0" presId="urn:microsoft.com/office/officeart/2005/8/layout/list1"/>
    <dgm:cxn modelId="{41CE90CB-E5A7-4EF0-B57D-6EBEBD3E6C9E}" type="presParOf" srcId="{2064762F-8561-4A0A-AF99-FA9AE794A0F3}" destId="{65F59496-3265-4B1B-B8C9-4226FB6736AD}" srcOrd="5" destOrd="0" presId="urn:microsoft.com/office/officeart/2005/8/layout/list1"/>
    <dgm:cxn modelId="{DF00EDEB-81AE-49EC-8355-DA0239351029}" type="presParOf" srcId="{2064762F-8561-4A0A-AF99-FA9AE794A0F3}" destId="{BF3979F9-E61F-47D6-B3EB-2BAB9DA94BF5}"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3026271-D056-4E84-B2CA-4D6BAF778E21}"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1922A76F-BE51-4C65-9725-C0C87C83D186}">
      <dgm:prSet phldrT="[Text]"/>
      <dgm:spPr/>
      <dgm:t>
        <a:bodyPr/>
        <a:lstStyle/>
        <a:p>
          <a:r>
            <a:rPr lang="en-US" dirty="0" smtClean="0"/>
            <a:t>Practical justification</a:t>
          </a:r>
          <a:endParaRPr lang="en-US" dirty="0"/>
        </a:p>
      </dgm:t>
    </dgm:pt>
    <dgm:pt modelId="{6DEEFFFD-D70E-4563-97BF-075F081AD750}" type="parTrans" cxnId="{BAF69BF7-810D-4011-8B54-A009887C9C27}">
      <dgm:prSet/>
      <dgm:spPr/>
      <dgm:t>
        <a:bodyPr/>
        <a:lstStyle/>
        <a:p>
          <a:endParaRPr lang="en-US"/>
        </a:p>
      </dgm:t>
    </dgm:pt>
    <dgm:pt modelId="{12586D60-51D3-4773-9DFF-78E57607C1CF}" type="sibTrans" cxnId="{BAF69BF7-810D-4011-8B54-A009887C9C27}">
      <dgm:prSet/>
      <dgm:spPr/>
      <dgm:t>
        <a:bodyPr/>
        <a:lstStyle/>
        <a:p>
          <a:endParaRPr lang="en-US"/>
        </a:p>
      </dgm:t>
    </dgm:pt>
    <dgm:pt modelId="{901D1E38-3499-470D-A911-B72DED7AE852}">
      <dgm:prSet/>
      <dgm:spPr>
        <a:blipFill>
          <a:blip xmlns:r="http://schemas.openxmlformats.org/officeDocument/2006/relationships" r:embed="rId1"/>
          <a:stretch>
            <a:fillRect/>
          </a:stretch>
        </a:blipFill>
      </dgm:spPr>
      <dgm:t>
        <a:bodyPr/>
        <a:lstStyle/>
        <a:p>
          <a:r>
            <a:rPr lang="en-US" dirty="0">
              <a:noFill/>
            </a:rPr>
            <a:t> </a:t>
          </a:r>
        </a:p>
      </dgm:t>
    </dgm:pt>
    <dgm:pt modelId="{24DB1DD0-D665-4DB8-80E4-34381453D1FB}" type="parTrans" cxnId="{8F23BB15-DF3F-4012-B402-0B5CDEF657F6}">
      <dgm:prSet/>
      <dgm:spPr/>
      <dgm:t>
        <a:bodyPr/>
        <a:lstStyle/>
        <a:p>
          <a:endParaRPr lang="en-US"/>
        </a:p>
      </dgm:t>
    </dgm:pt>
    <dgm:pt modelId="{86AED2D3-393D-4845-B6C3-B6D0667E9243}" type="sibTrans" cxnId="{8F23BB15-DF3F-4012-B402-0B5CDEF657F6}">
      <dgm:prSet/>
      <dgm:spPr/>
      <dgm:t>
        <a:bodyPr/>
        <a:lstStyle/>
        <a:p>
          <a:endParaRPr lang="en-US"/>
        </a:p>
      </dgm:t>
    </dgm:pt>
    <dgm:pt modelId="{5FF38C99-191A-400C-B85B-7D28EFAC57DC}">
      <dgm:prSet/>
      <dgm:spPr/>
      <dgm:t>
        <a:bodyPr/>
        <a:lstStyle/>
        <a:p>
          <a:r>
            <a:rPr lang="en-US" dirty="0" smtClean="0"/>
            <a:t>Theoretical justification</a:t>
          </a:r>
        </a:p>
      </dgm:t>
    </dgm:pt>
    <dgm:pt modelId="{30BF470A-610E-4119-A63C-D0C0B06B3495}" type="parTrans" cxnId="{D8F2A7E1-36FC-4850-8733-1018D4AA3248}">
      <dgm:prSet/>
      <dgm:spPr/>
      <dgm:t>
        <a:bodyPr/>
        <a:lstStyle/>
        <a:p>
          <a:endParaRPr lang="en-US"/>
        </a:p>
      </dgm:t>
    </dgm:pt>
    <dgm:pt modelId="{0EE584C7-5E8D-4A5B-8807-E48A779841B3}" type="sibTrans" cxnId="{D8F2A7E1-36FC-4850-8733-1018D4AA3248}">
      <dgm:prSet/>
      <dgm:spPr/>
      <dgm:t>
        <a:bodyPr/>
        <a:lstStyle/>
        <a:p>
          <a:endParaRPr lang="en-US"/>
        </a:p>
      </dgm:t>
    </dgm:pt>
    <dgm:pt modelId="{43A3CDA4-90E6-4E47-9808-328331CEB190}">
      <dgm:prSet/>
      <dgm:spPr>
        <a:blipFill>
          <a:blip xmlns:r="http://schemas.openxmlformats.org/officeDocument/2006/relationships" r:embed="rId2"/>
          <a:stretch>
            <a:fillRect/>
          </a:stretch>
        </a:blipFill>
      </dgm:spPr>
      <dgm:t>
        <a:bodyPr/>
        <a:lstStyle/>
        <a:p>
          <a:r>
            <a:rPr lang="en-US" dirty="0">
              <a:noFill/>
            </a:rPr>
            <a:t> </a:t>
          </a:r>
        </a:p>
      </dgm:t>
    </dgm:pt>
    <dgm:pt modelId="{36BCF9C1-758C-4D24-8613-1B7506529D4D}" type="parTrans" cxnId="{77C2B604-24B0-4A7C-9A76-58B744D9F4C8}">
      <dgm:prSet/>
      <dgm:spPr/>
      <dgm:t>
        <a:bodyPr/>
        <a:lstStyle/>
        <a:p>
          <a:endParaRPr lang="en-US"/>
        </a:p>
      </dgm:t>
    </dgm:pt>
    <dgm:pt modelId="{A4BE7AE8-8157-494E-8EFD-A3AA124E534B}" type="sibTrans" cxnId="{77C2B604-24B0-4A7C-9A76-58B744D9F4C8}">
      <dgm:prSet/>
      <dgm:spPr/>
      <dgm:t>
        <a:bodyPr/>
        <a:lstStyle/>
        <a:p>
          <a:endParaRPr lang="en-US"/>
        </a:p>
      </dgm:t>
    </dgm:pt>
    <dgm:pt modelId="{A687789A-C82A-4D18-8639-FB814F70AF7F}">
      <dgm:prSet/>
      <dgm:spPr/>
      <dgm:t>
        <a:bodyPr/>
        <a:lstStyle/>
        <a:p>
          <a:r>
            <a:rPr lang="en-US" dirty="0">
              <a:noFill/>
            </a:rPr>
            <a:t> </a:t>
          </a:r>
        </a:p>
      </dgm:t>
    </dgm:pt>
    <dgm:pt modelId="{48FC6067-D1C9-48AD-A7A7-5BA53D1A4782}" type="parTrans" cxnId="{3A2E9AF0-027C-4ED7-AEBF-0AACF1610BA8}">
      <dgm:prSet/>
      <dgm:spPr/>
      <dgm:t>
        <a:bodyPr/>
        <a:lstStyle/>
        <a:p>
          <a:endParaRPr lang="en-US"/>
        </a:p>
      </dgm:t>
    </dgm:pt>
    <dgm:pt modelId="{E43951A6-9AEE-4B84-9067-45B03A9E5E31}" type="sibTrans" cxnId="{3A2E9AF0-027C-4ED7-AEBF-0AACF1610BA8}">
      <dgm:prSet/>
      <dgm:spPr/>
      <dgm:t>
        <a:bodyPr/>
        <a:lstStyle/>
        <a:p>
          <a:endParaRPr lang="en-US"/>
        </a:p>
      </dgm:t>
    </dgm:pt>
    <dgm:pt modelId="{2064762F-8561-4A0A-AF99-FA9AE794A0F3}" type="pres">
      <dgm:prSet presAssocID="{D3026271-D056-4E84-B2CA-4D6BAF778E21}" presName="linear" presStyleCnt="0">
        <dgm:presLayoutVars>
          <dgm:dir/>
          <dgm:animLvl val="lvl"/>
          <dgm:resizeHandles val="exact"/>
        </dgm:presLayoutVars>
      </dgm:prSet>
      <dgm:spPr/>
      <dgm:t>
        <a:bodyPr/>
        <a:lstStyle/>
        <a:p>
          <a:endParaRPr lang="en-US"/>
        </a:p>
      </dgm:t>
    </dgm:pt>
    <dgm:pt modelId="{6A288CD7-B7DB-4B62-9D6B-E5C4B7E3BF16}" type="pres">
      <dgm:prSet presAssocID="{1922A76F-BE51-4C65-9725-C0C87C83D186}" presName="parentLin" presStyleCnt="0"/>
      <dgm:spPr/>
    </dgm:pt>
    <dgm:pt modelId="{C21D1EC1-1865-487B-9675-884B944CBFDA}" type="pres">
      <dgm:prSet presAssocID="{1922A76F-BE51-4C65-9725-C0C87C83D186}" presName="parentLeftMargin" presStyleLbl="node1" presStyleIdx="0" presStyleCnt="2"/>
      <dgm:spPr/>
      <dgm:t>
        <a:bodyPr/>
        <a:lstStyle/>
        <a:p>
          <a:endParaRPr lang="en-US"/>
        </a:p>
      </dgm:t>
    </dgm:pt>
    <dgm:pt modelId="{B4B9D03B-9496-4391-84B5-87826019DCC2}" type="pres">
      <dgm:prSet presAssocID="{1922A76F-BE51-4C65-9725-C0C87C83D186}" presName="parentText" presStyleLbl="node1" presStyleIdx="0" presStyleCnt="2">
        <dgm:presLayoutVars>
          <dgm:chMax val="0"/>
          <dgm:bulletEnabled val="1"/>
        </dgm:presLayoutVars>
      </dgm:prSet>
      <dgm:spPr/>
      <dgm:t>
        <a:bodyPr/>
        <a:lstStyle/>
        <a:p>
          <a:endParaRPr lang="en-US"/>
        </a:p>
      </dgm:t>
    </dgm:pt>
    <dgm:pt modelId="{8C419272-B53C-480C-8D9D-59B90E4B5ECD}" type="pres">
      <dgm:prSet presAssocID="{1922A76F-BE51-4C65-9725-C0C87C83D186}" presName="negativeSpace" presStyleCnt="0"/>
      <dgm:spPr/>
    </dgm:pt>
    <dgm:pt modelId="{76999011-147B-4415-9B8B-DAC7B63BFA3F}" type="pres">
      <dgm:prSet presAssocID="{1922A76F-BE51-4C65-9725-C0C87C83D186}" presName="childText" presStyleLbl="conFgAcc1" presStyleIdx="0" presStyleCnt="2">
        <dgm:presLayoutVars>
          <dgm:bulletEnabled val="1"/>
        </dgm:presLayoutVars>
      </dgm:prSet>
      <dgm:spPr/>
      <dgm:t>
        <a:bodyPr/>
        <a:lstStyle/>
        <a:p>
          <a:endParaRPr lang="en-US"/>
        </a:p>
      </dgm:t>
    </dgm:pt>
    <dgm:pt modelId="{D9265953-179C-43CB-BE9E-422E57C6D7C2}" type="pres">
      <dgm:prSet presAssocID="{12586D60-51D3-4773-9DFF-78E57607C1CF}" presName="spaceBetweenRectangles" presStyleCnt="0"/>
      <dgm:spPr/>
    </dgm:pt>
    <dgm:pt modelId="{B9E21128-805E-447E-BDFB-0AD141F5E207}" type="pres">
      <dgm:prSet presAssocID="{5FF38C99-191A-400C-B85B-7D28EFAC57DC}" presName="parentLin" presStyleCnt="0"/>
      <dgm:spPr/>
    </dgm:pt>
    <dgm:pt modelId="{3989B6EA-996A-4EF1-A82F-44D59F06E2B6}" type="pres">
      <dgm:prSet presAssocID="{5FF38C99-191A-400C-B85B-7D28EFAC57DC}" presName="parentLeftMargin" presStyleLbl="node1" presStyleIdx="0" presStyleCnt="2"/>
      <dgm:spPr/>
      <dgm:t>
        <a:bodyPr/>
        <a:lstStyle/>
        <a:p>
          <a:endParaRPr lang="en-US"/>
        </a:p>
      </dgm:t>
    </dgm:pt>
    <dgm:pt modelId="{399932D3-CCAB-4E5E-A134-B4627D777522}" type="pres">
      <dgm:prSet presAssocID="{5FF38C99-191A-400C-B85B-7D28EFAC57DC}" presName="parentText" presStyleLbl="node1" presStyleIdx="1" presStyleCnt="2">
        <dgm:presLayoutVars>
          <dgm:chMax val="0"/>
          <dgm:bulletEnabled val="1"/>
        </dgm:presLayoutVars>
      </dgm:prSet>
      <dgm:spPr/>
      <dgm:t>
        <a:bodyPr/>
        <a:lstStyle/>
        <a:p>
          <a:endParaRPr lang="en-US"/>
        </a:p>
      </dgm:t>
    </dgm:pt>
    <dgm:pt modelId="{65F59496-3265-4B1B-B8C9-4226FB6736AD}" type="pres">
      <dgm:prSet presAssocID="{5FF38C99-191A-400C-B85B-7D28EFAC57DC}" presName="negativeSpace" presStyleCnt="0"/>
      <dgm:spPr/>
    </dgm:pt>
    <dgm:pt modelId="{BF3979F9-E61F-47D6-B3EB-2BAB9DA94BF5}" type="pres">
      <dgm:prSet presAssocID="{5FF38C99-191A-400C-B85B-7D28EFAC57DC}" presName="childText" presStyleLbl="conFgAcc1" presStyleIdx="1" presStyleCnt="2">
        <dgm:presLayoutVars>
          <dgm:bulletEnabled val="1"/>
        </dgm:presLayoutVars>
      </dgm:prSet>
      <dgm:spPr/>
      <dgm:t>
        <a:bodyPr/>
        <a:lstStyle/>
        <a:p>
          <a:endParaRPr lang="en-US"/>
        </a:p>
      </dgm:t>
    </dgm:pt>
  </dgm:ptLst>
  <dgm:cxnLst>
    <dgm:cxn modelId="{77C2B604-24B0-4A7C-9A76-58B744D9F4C8}" srcId="{5FF38C99-191A-400C-B85B-7D28EFAC57DC}" destId="{43A3CDA4-90E6-4E47-9808-328331CEB190}" srcOrd="0" destOrd="0" parTransId="{36BCF9C1-758C-4D24-8613-1B7506529D4D}" sibTransId="{A4BE7AE8-8157-494E-8EFD-A3AA124E534B}"/>
    <dgm:cxn modelId="{CFCFEC01-73D6-4963-B803-D1AA9CC382EB}" type="presOf" srcId="{43A3CDA4-90E6-4E47-9808-328331CEB190}" destId="{BF3979F9-E61F-47D6-B3EB-2BAB9DA94BF5}" srcOrd="0" destOrd="0" presId="urn:microsoft.com/office/officeart/2005/8/layout/list1"/>
    <dgm:cxn modelId="{3A2E9AF0-027C-4ED7-AEBF-0AACF1610BA8}" srcId="{1922A76F-BE51-4C65-9725-C0C87C83D186}" destId="{A687789A-C82A-4D18-8639-FB814F70AF7F}" srcOrd="1" destOrd="0" parTransId="{48FC6067-D1C9-48AD-A7A7-5BA53D1A4782}" sibTransId="{E43951A6-9AEE-4B84-9067-45B03A9E5E31}"/>
    <dgm:cxn modelId="{8F23BB15-DF3F-4012-B402-0B5CDEF657F6}" srcId="{1922A76F-BE51-4C65-9725-C0C87C83D186}" destId="{901D1E38-3499-470D-A911-B72DED7AE852}" srcOrd="0" destOrd="0" parTransId="{24DB1DD0-D665-4DB8-80E4-34381453D1FB}" sibTransId="{86AED2D3-393D-4845-B6C3-B6D0667E9243}"/>
    <dgm:cxn modelId="{E6486A80-7BCE-4CBE-82BA-2479EF708388}" type="presOf" srcId="{1922A76F-BE51-4C65-9725-C0C87C83D186}" destId="{B4B9D03B-9496-4391-84B5-87826019DCC2}" srcOrd="1" destOrd="0" presId="urn:microsoft.com/office/officeart/2005/8/layout/list1"/>
    <dgm:cxn modelId="{9BB1EFF1-0214-4367-9F49-AC9928AF93F9}" type="presOf" srcId="{5FF38C99-191A-400C-B85B-7D28EFAC57DC}" destId="{399932D3-CCAB-4E5E-A134-B4627D777522}" srcOrd="1" destOrd="0" presId="urn:microsoft.com/office/officeart/2005/8/layout/list1"/>
    <dgm:cxn modelId="{BAF69BF7-810D-4011-8B54-A009887C9C27}" srcId="{D3026271-D056-4E84-B2CA-4D6BAF778E21}" destId="{1922A76F-BE51-4C65-9725-C0C87C83D186}" srcOrd="0" destOrd="0" parTransId="{6DEEFFFD-D70E-4563-97BF-075F081AD750}" sibTransId="{12586D60-51D3-4773-9DFF-78E57607C1CF}"/>
    <dgm:cxn modelId="{9D11981F-C4B9-4ECC-801B-0A008E2AE7E3}" type="presOf" srcId="{A687789A-C82A-4D18-8639-FB814F70AF7F}" destId="{76999011-147B-4415-9B8B-DAC7B63BFA3F}" srcOrd="0" destOrd="1" presId="urn:microsoft.com/office/officeart/2005/8/layout/list1"/>
    <dgm:cxn modelId="{A4C183F6-13A1-4989-A516-681E91B61B64}" type="presOf" srcId="{D3026271-D056-4E84-B2CA-4D6BAF778E21}" destId="{2064762F-8561-4A0A-AF99-FA9AE794A0F3}" srcOrd="0" destOrd="0" presId="urn:microsoft.com/office/officeart/2005/8/layout/list1"/>
    <dgm:cxn modelId="{D8F2A7E1-36FC-4850-8733-1018D4AA3248}" srcId="{D3026271-D056-4E84-B2CA-4D6BAF778E21}" destId="{5FF38C99-191A-400C-B85B-7D28EFAC57DC}" srcOrd="1" destOrd="0" parTransId="{30BF470A-610E-4119-A63C-D0C0B06B3495}" sibTransId="{0EE584C7-5E8D-4A5B-8807-E48A779841B3}"/>
    <dgm:cxn modelId="{9DD64290-89A9-4560-B629-F2E2AA7B9EEE}" type="presOf" srcId="{901D1E38-3499-470D-A911-B72DED7AE852}" destId="{76999011-147B-4415-9B8B-DAC7B63BFA3F}" srcOrd="0" destOrd="0" presId="urn:microsoft.com/office/officeart/2005/8/layout/list1"/>
    <dgm:cxn modelId="{76E7C4E7-3CDF-4F07-83FA-31F79EE720BA}" type="presOf" srcId="{1922A76F-BE51-4C65-9725-C0C87C83D186}" destId="{C21D1EC1-1865-487B-9675-884B944CBFDA}" srcOrd="0" destOrd="0" presId="urn:microsoft.com/office/officeart/2005/8/layout/list1"/>
    <dgm:cxn modelId="{3393BC95-8860-49B2-8EC9-748AB827B7E4}" type="presOf" srcId="{5FF38C99-191A-400C-B85B-7D28EFAC57DC}" destId="{3989B6EA-996A-4EF1-A82F-44D59F06E2B6}" srcOrd="0" destOrd="0" presId="urn:microsoft.com/office/officeart/2005/8/layout/list1"/>
    <dgm:cxn modelId="{804FE5E0-8F58-4403-BCE6-8BA57477416A}" type="presParOf" srcId="{2064762F-8561-4A0A-AF99-FA9AE794A0F3}" destId="{6A288CD7-B7DB-4B62-9D6B-E5C4B7E3BF16}" srcOrd="0" destOrd="0" presId="urn:microsoft.com/office/officeart/2005/8/layout/list1"/>
    <dgm:cxn modelId="{35FB241A-B775-4FBA-8258-752567A1A56C}" type="presParOf" srcId="{6A288CD7-B7DB-4B62-9D6B-E5C4B7E3BF16}" destId="{C21D1EC1-1865-487B-9675-884B944CBFDA}" srcOrd="0" destOrd="0" presId="urn:microsoft.com/office/officeart/2005/8/layout/list1"/>
    <dgm:cxn modelId="{FB502AB3-3A9C-47BA-9305-97216126F624}" type="presParOf" srcId="{6A288CD7-B7DB-4B62-9D6B-E5C4B7E3BF16}" destId="{B4B9D03B-9496-4391-84B5-87826019DCC2}" srcOrd="1" destOrd="0" presId="urn:microsoft.com/office/officeart/2005/8/layout/list1"/>
    <dgm:cxn modelId="{AAD11959-C0A7-459D-BBF4-B05920185C8D}" type="presParOf" srcId="{2064762F-8561-4A0A-AF99-FA9AE794A0F3}" destId="{8C419272-B53C-480C-8D9D-59B90E4B5ECD}" srcOrd="1" destOrd="0" presId="urn:microsoft.com/office/officeart/2005/8/layout/list1"/>
    <dgm:cxn modelId="{279C2D66-B1FD-4666-B0DF-835AABCB288F}" type="presParOf" srcId="{2064762F-8561-4A0A-AF99-FA9AE794A0F3}" destId="{76999011-147B-4415-9B8B-DAC7B63BFA3F}" srcOrd="2" destOrd="0" presId="urn:microsoft.com/office/officeart/2005/8/layout/list1"/>
    <dgm:cxn modelId="{04D6D4BD-5ADF-43D0-9EEE-8C85248E6DCD}" type="presParOf" srcId="{2064762F-8561-4A0A-AF99-FA9AE794A0F3}" destId="{D9265953-179C-43CB-BE9E-422E57C6D7C2}" srcOrd="3" destOrd="0" presId="urn:microsoft.com/office/officeart/2005/8/layout/list1"/>
    <dgm:cxn modelId="{2BF1F7A8-D0DB-455E-BD05-255620AA36E0}" type="presParOf" srcId="{2064762F-8561-4A0A-AF99-FA9AE794A0F3}" destId="{B9E21128-805E-447E-BDFB-0AD141F5E207}" srcOrd="4" destOrd="0" presId="urn:microsoft.com/office/officeart/2005/8/layout/list1"/>
    <dgm:cxn modelId="{BA08B3EF-5CFF-42B1-BFBE-E8A3E8301508}" type="presParOf" srcId="{B9E21128-805E-447E-BDFB-0AD141F5E207}" destId="{3989B6EA-996A-4EF1-A82F-44D59F06E2B6}" srcOrd="0" destOrd="0" presId="urn:microsoft.com/office/officeart/2005/8/layout/list1"/>
    <dgm:cxn modelId="{39C049A0-C51B-4BC6-8DB4-35DB15D3EA61}" type="presParOf" srcId="{B9E21128-805E-447E-BDFB-0AD141F5E207}" destId="{399932D3-CCAB-4E5E-A134-B4627D777522}" srcOrd="1" destOrd="0" presId="urn:microsoft.com/office/officeart/2005/8/layout/list1"/>
    <dgm:cxn modelId="{41CE90CB-E5A7-4EF0-B57D-6EBEBD3E6C9E}" type="presParOf" srcId="{2064762F-8561-4A0A-AF99-FA9AE794A0F3}" destId="{65F59496-3265-4B1B-B8C9-4226FB6736AD}" srcOrd="5" destOrd="0" presId="urn:microsoft.com/office/officeart/2005/8/layout/list1"/>
    <dgm:cxn modelId="{DF00EDEB-81AE-49EC-8355-DA0239351029}" type="presParOf" srcId="{2064762F-8561-4A0A-AF99-FA9AE794A0F3}" destId="{BF3979F9-E61F-47D6-B3EB-2BAB9DA94BF5}" srcOrd="6"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999011-147B-4415-9B8B-DAC7B63BFA3F}">
      <dsp:nvSpPr>
        <dsp:cNvPr id="0" name=""/>
        <dsp:cNvSpPr/>
      </dsp:nvSpPr>
      <dsp:spPr>
        <a:xfrm>
          <a:off x="0" y="291227"/>
          <a:ext cx="8229600" cy="10773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38708" tIns="374904" rIns="638708"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Despite major efforts, nothing close to an FPT algorithm known</a:t>
          </a:r>
        </a:p>
        <a:p>
          <a:pPr marL="171450" lvl="1" indent="-171450" algn="l" defTabSz="800100">
            <a:lnSpc>
              <a:spcPct val="90000"/>
            </a:lnSpc>
            <a:spcBef>
              <a:spcPct val="0"/>
            </a:spcBef>
            <a:spcAft>
              <a:spcPct val="15000"/>
            </a:spcAft>
            <a:buChar char="••"/>
          </a:pPr>
          <a:r>
            <a:rPr lang="en-US" sz="1800" kern="1200" dirty="0" smtClean="0"/>
            <a:t>Fastest known algorithm is </a:t>
          </a:r>
          <a14:m xmlns:a14="http://schemas.microsoft.com/office/drawing/2010/main">
            <m:oMath xmlns:m="http://schemas.openxmlformats.org/officeDocument/2006/math">
              <m:r>
                <a:rPr lang="en-US" sz="1800" i="1" kern="1200" smtClean="0">
                  <a:solidFill>
                    <a:srgbClr val="FF0000"/>
                  </a:solidFill>
                  <a:latin typeface="Cambria Math"/>
                </a:rPr>
                <m:t>𝑂</m:t>
              </m:r>
              <m:d>
                <m:dPr>
                  <m:ctrlPr>
                    <a:rPr lang="en-US" sz="1800" i="1" kern="1200">
                      <a:solidFill>
                        <a:srgbClr val="FF0000"/>
                      </a:solidFill>
                      <a:latin typeface="Cambria Math" panose="02040503050406030204" pitchFamily="18" charset="0"/>
                    </a:rPr>
                  </m:ctrlPr>
                </m:dPr>
                <m:e>
                  <m:sSup>
                    <m:sSupPr>
                      <m:ctrlPr>
                        <a:rPr lang="en-US" sz="1800" i="1" kern="1200">
                          <a:solidFill>
                            <a:srgbClr val="FF0000"/>
                          </a:solidFill>
                          <a:latin typeface="Cambria Math" panose="02040503050406030204" pitchFamily="18" charset="0"/>
                        </a:rPr>
                      </m:ctrlPr>
                    </m:sSupPr>
                    <m:e>
                      <m:r>
                        <a:rPr lang="en-US" sz="1800" i="1" kern="1200">
                          <a:solidFill>
                            <a:srgbClr val="FF0000"/>
                          </a:solidFill>
                          <a:latin typeface="Cambria Math"/>
                        </a:rPr>
                        <m:t>𝑛</m:t>
                      </m:r>
                    </m:e>
                    <m:sup>
                      <m:r>
                        <a:rPr lang="en-US" sz="1800" i="1" kern="1200">
                          <a:solidFill>
                            <a:srgbClr val="FF0000"/>
                          </a:solidFill>
                          <a:latin typeface="Cambria Math"/>
                        </a:rPr>
                        <m:t>0</m:t>
                      </m:r>
                      <m:r>
                        <a:rPr lang="en-US" sz="1800" i="1" kern="1200">
                          <a:solidFill>
                            <a:srgbClr val="FF0000"/>
                          </a:solidFill>
                          <a:latin typeface="Cambria Math"/>
                        </a:rPr>
                        <m:t>.</m:t>
                      </m:r>
                      <m:r>
                        <a:rPr lang="en-US" sz="1800" i="1" kern="1200">
                          <a:solidFill>
                            <a:srgbClr val="FF0000"/>
                          </a:solidFill>
                          <a:latin typeface="Cambria Math"/>
                        </a:rPr>
                        <m:t>792</m:t>
                      </m:r>
                      <m:r>
                        <a:rPr lang="en-US" sz="1800" i="1" kern="1200">
                          <a:solidFill>
                            <a:srgbClr val="FF0000"/>
                          </a:solidFill>
                          <a:latin typeface="Cambria Math"/>
                        </a:rPr>
                        <m:t>⋅</m:t>
                      </m:r>
                      <m:r>
                        <a:rPr lang="en-US" sz="1800" i="1" kern="1200">
                          <a:solidFill>
                            <a:srgbClr val="FF0000"/>
                          </a:solidFill>
                          <a:latin typeface="Cambria Math"/>
                        </a:rPr>
                        <m:t>𝑘</m:t>
                      </m:r>
                    </m:sup>
                  </m:sSup>
                </m:e>
              </m:d>
            </m:oMath>
          </a14:m>
          <a:r>
            <a:rPr lang="en-US" sz="1800" kern="1200" dirty="0" smtClean="0"/>
            <a:t> </a:t>
          </a:r>
          <a:r>
            <a:rPr lang="en-US" sz="1800" kern="1200" dirty="0" smtClean="0">
              <a:solidFill>
                <a:srgbClr val="0070C0"/>
              </a:solidFill>
            </a:rPr>
            <a:t>[</a:t>
          </a:r>
          <a:r>
            <a:rPr lang="de-DE" sz="1800" b="0" kern="1200" dirty="0" err="1" smtClean="0">
              <a:solidFill>
                <a:srgbClr val="0070C0"/>
              </a:solidFill>
            </a:rPr>
            <a:t>Nešetřil</a:t>
          </a:r>
          <a:r>
            <a:rPr lang="de-DE" sz="1800" b="0" kern="1200" dirty="0" smtClean="0">
              <a:solidFill>
                <a:srgbClr val="0070C0"/>
              </a:solidFill>
            </a:rPr>
            <a:t> </a:t>
          </a:r>
          <a:r>
            <a:rPr lang="de-DE" sz="1800" b="0" kern="1200" dirty="0" err="1" smtClean="0">
              <a:solidFill>
                <a:srgbClr val="0070C0"/>
              </a:solidFill>
            </a:rPr>
            <a:t>and</a:t>
          </a:r>
          <a:r>
            <a:rPr lang="de-DE" sz="1800" b="0" kern="1200" dirty="0" smtClean="0">
              <a:solidFill>
                <a:srgbClr val="0070C0"/>
              </a:solidFill>
            </a:rPr>
            <a:t> </a:t>
          </a:r>
          <a:r>
            <a:rPr lang="de-DE" sz="1800" b="0" kern="1200" dirty="0" err="1" smtClean="0">
              <a:solidFill>
                <a:srgbClr val="0070C0"/>
              </a:solidFill>
            </a:rPr>
            <a:t>Poljak</a:t>
          </a:r>
          <a:r>
            <a:rPr lang="de-DE" sz="1800" b="0" kern="1200" dirty="0" smtClean="0">
              <a:solidFill>
                <a:srgbClr val="0070C0"/>
              </a:solidFill>
            </a:rPr>
            <a:t>, 85]</a:t>
          </a:r>
          <a:endParaRPr lang="en-US" sz="1800" b="0" kern="1200" dirty="0" smtClean="0">
            <a:solidFill>
              <a:srgbClr val="0070C0"/>
            </a:solidFill>
          </a:endParaRPr>
        </a:p>
      </dsp:txBody>
      <dsp:txXfrm>
        <a:off x="0" y="291227"/>
        <a:ext cx="8229600" cy="1077300"/>
      </dsp:txXfrm>
    </dsp:sp>
    <dsp:sp modelId="{B4B9D03B-9496-4391-84B5-87826019DCC2}">
      <dsp:nvSpPr>
        <dsp:cNvPr id="0" name=""/>
        <dsp:cNvSpPr/>
      </dsp:nvSpPr>
      <dsp:spPr>
        <a:xfrm>
          <a:off x="411480" y="25547"/>
          <a:ext cx="5760720" cy="53136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lvl="0" algn="l" defTabSz="800100">
            <a:lnSpc>
              <a:spcPct val="90000"/>
            </a:lnSpc>
            <a:spcBef>
              <a:spcPct val="0"/>
            </a:spcBef>
            <a:spcAft>
              <a:spcPct val="35000"/>
            </a:spcAft>
          </a:pPr>
          <a:r>
            <a:rPr lang="en-US" sz="1800" kern="1200" dirty="0" smtClean="0"/>
            <a:t>Practical justification</a:t>
          </a:r>
          <a:endParaRPr lang="en-US" sz="1800" kern="1200" dirty="0"/>
        </a:p>
      </dsp:txBody>
      <dsp:txXfrm>
        <a:off x="437419" y="51486"/>
        <a:ext cx="5708842" cy="479482"/>
      </dsp:txXfrm>
    </dsp:sp>
    <dsp:sp modelId="{BF3979F9-E61F-47D6-B3EB-2BAB9DA94BF5}">
      <dsp:nvSpPr>
        <dsp:cNvPr id="0" name=""/>
        <dsp:cNvSpPr/>
      </dsp:nvSpPr>
      <dsp:spPr>
        <a:xfrm>
          <a:off x="0" y="1731407"/>
          <a:ext cx="8229600" cy="1020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38708" tIns="374904" rIns="638708"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Equivalent to </a:t>
          </a:r>
          <a:r>
            <a:rPr lang="en-US" sz="1800" kern="1200" dirty="0" smtClean="0">
              <a:solidFill>
                <a:srgbClr val="FF0000"/>
              </a:solidFill>
            </a:rPr>
            <a:t>the </a:t>
          </a:r>
          <a14:m xmlns:a14="http://schemas.microsoft.com/office/drawing/2010/main">
            <m:oMath xmlns:m="http://schemas.openxmlformats.org/officeDocument/2006/math">
              <m:r>
                <a:rPr lang="en-US" sz="1800" b="0" i="1" kern="1200" smtClean="0">
                  <a:solidFill>
                    <a:srgbClr val="FF0000"/>
                  </a:solidFill>
                  <a:latin typeface="Cambria Math"/>
                </a:rPr>
                <m:t>𝑘</m:t>
              </m:r>
            </m:oMath>
          </a14:m>
          <a:r>
            <a:rPr lang="en-US" sz="1800" kern="1200" dirty="0" smtClean="0">
              <a:solidFill>
                <a:srgbClr val="FF0000"/>
              </a:solidFill>
            </a:rPr>
            <a:t>-</a:t>
          </a:r>
          <a:r>
            <a:rPr lang="en-US" sz="1800" kern="1200" cap="small" baseline="0" dirty="0" smtClean="0">
              <a:solidFill>
                <a:srgbClr val="FF0000"/>
              </a:solidFill>
            </a:rPr>
            <a:t>Step Turing Machine Acceptance</a:t>
          </a:r>
          <a:r>
            <a:rPr lang="en-US" sz="1800" kern="1200" dirty="0" smtClean="0">
              <a:solidFill>
                <a:srgbClr val="FF0000"/>
              </a:solidFill>
            </a:rPr>
            <a:t> for single-tape Turing machines with unbounded nondeterminism</a:t>
          </a:r>
        </a:p>
      </dsp:txBody>
      <dsp:txXfrm>
        <a:off x="0" y="1731407"/>
        <a:ext cx="8229600" cy="1020600"/>
      </dsp:txXfrm>
    </dsp:sp>
    <dsp:sp modelId="{399932D3-CCAB-4E5E-A134-B4627D777522}">
      <dsp:nvSpPr>
        <dsp:cNvPr id="0" name=""/>
        <dsp:cNvSpPr/>
      </dsp:nvSpPr>
      <dsp:spPr>
        <a:xfrm>
          <a:off x="411480" y="1465727"/>
          <a:ext cx="5760720" cy="53136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lvl="0" algn="l" defTabSz="800100">
            <a:lnSpc>
              <a:spcPct val="90000"/>
            </a:lnSpc>
            <a:spcBef>
              <a:spcPct val="0"/>
            </a:spcBef>
            <a:spcAft>
              <a:spcPct val="35000"/>
            </a:spcAft>
          </a:pPr>
          <a:r>
            <a:rPr lang="en-US" sz="1800" kern="1200" dirty="0" smtClean="0"/>
            <a:t>Theoretical justification</a:t>
          </a:r>
        </a:p>
      </dsp:txBody>
      <dsp:txXfrm>
        <a:off x="437419" y="1491666"/>
        <a:ext cx="5708842"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2BF8FC95-93C8-4F53-B1D3-79D2C922D8D9}" type="datetimeFigureOut">
              <a:rPr lang="en-US"/>
              <a:pPr>
                <a:defRPr/>
              </a:pPr>
              <a:t>3/18/2022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E05B869F-A7EC-44AE-991B-794C48BF891F}"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39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39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40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40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40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40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41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4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4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52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0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5B869F-A7EC-44AE-991B-794C48BF891F}" type="slidenum">
              <a:rPr lang="en-US" smtClean="0"/>
              <a:pPr>
                <a:defRPr/>
              </a:pPr>
              <a:t>5</a:t>
            </a:fld>
            <a:endParaRPr lang="en-US" dirty="0"/>
          </a:p>
        </p:txBody>
      </p:sp>
    </p:spTree>
    <p:extLst>
      <p:ext uri="{BB962C8B-B14F-4D97-AF65-F5344CB8AC3E}">
        <p14:creationId xmlns:p14="http://schemas.microsoft.com/office/powerpoint/2010/main" val="2213084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6945BF19-F4BC-41BD-8D3C-4FB2C8989796}" type="slidenum">
              <a:rPr lang="en-US" altLang="en-US"/>
              <a:pPr/>
              <a:t>28</a:t>
            </a:fld>
            <a:endParaRPr lang="en-US" altLang="en-US" dirty="0"/>
          </a:p>
        </p:txBody>
      </p:sp>
      <p:sp>
        <p:nvSpPr>
          <p:cNvPr id="73729" name="Text Box 1"/>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9pPr>
          </a:lstStyle>
          <a:p>
            <a:pPr algn="r" eaLnBrk="1">
              <a:buClrTx/>
              <a:buFontTx/>
              <a:buNone/>
            </a:pPr>
            <a:fld id="{E0F4E545-7580-4F82-9D7F-5E556174A56A}" type="slidenum">
              <a:rPr lang="en-US" altLang="en-US" sz="1200">
                <a:latin typeface="Times New Roman" panose="02020603050405020304" pitchFamily="18" charset="0"/>
                <a:cs typeface="Bitstream Vera Sans" charset="0"/>
              </a:rPr>
              <a:pPr algn="r" eaLnBrk="1">
                <a:buClrTx/>
                <a:buFontTx/>
                <a:buNone/>
              </a:pPr>
              <a:t>28</a:t>
            </a:fld>
            <a:endParaRPr lang="en-US" altLang="en-US" sz="1200" dirty="0">
              <a:latin typeface="Times New Roman" panose="02020603050405020304" pitchFamily="18" charset="0"/>
              <a:cs typeface="Bitstream Vera Sans" charset="0"/>
            </a:endParaRPr>
          </a:p>
        </p:txBody>
      </p:sp>
      <p:sp>
        <p:nvSpPr>
          <p:cNvPr id="73730"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1" name="Rectangle 3"/>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3562045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82D43814-61C0-4A43-8CFA-B6E3E6766621}" type="slidenum">
              <a:rPr lang="en-US" altLang="en-US"/>
              <a:pPr/>
              <a:t>29</a:t>
            </a:fld>
            <a:endParaRPr lang="en-US" altLang="en-US" dirty="0"/>
          </a:p>
        </p:txBody>
      </p:sp>
      <p:sp>
        <p:nvSpPr>
          <p:cNvPr id="74753" name="Text Box 1"/>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9pPr>
          </a:lstStyle>
          <a:p>
            <a:pPr algn="r" eaLnBrk="1">
              <a:buClrTx/>
              <a:buFontTx/>
              <a:buNone/>
            </a:pPr>
            <a:fld id="{A2683B53-7AC5-467D-BCF5-BE7E6CF02640}" type="slidenum">
              <a:rPr lang="en-US" altLang="en-US" sz="1200">
                <a:latin typeface="Times New Roman" panose="02020603050405020304" pitchFamily="18" charset="0"/>
                <a:cs typeface="Bitstream Vera Sans" charset="0"/>
              </a:rPr>
              <a:pPr algn="r" eaLnBrk="1">
                <a:buClrTx/>
                <a:buFontTx/>
                <a:buNone/>
              </a:pPr>
              <a:t>29</a:t>
            </a:fld>
            <a:endParaRPr lang="en-US" altLang="en-US" sz="1200" dirty="0">
              <a:latin typeface="Times New Roman" panose="02020603050405020304" pitchFamily="18" charset="0"/>
              <a:cs typeface="Bitstream Vera Sans" charset="0"/>
            </a:endParaRPr>
          </a:p>
        </p:txBody>
      </p:sp>
      <p:sp>
        <p:nvSpPr>
          <p:cNvPr id="74754"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5" name="Rectangle 3"/>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850457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D12CB6CD-920C-4F28-9A99-65D899584982}" type="slidenum">
              <a:rPr lang="en-US" altLang="en-US"/>
              <a:pPr/>
              <a:t>30</a:t>
            </a:fld>
            <a:endParaRPr lang="en-US" altLang="en-US" dirty="0"/>
          </a:p>
        </p:txBody>
      </p:sp>
      <p:sp>
        <p:nvSpPr>
          <p:cNvPr id="75777" name="Text Box 1"/>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9pPr>
          </a:lstStyle>
          <a:p>
            <a:pPr algn="r" eaLnBrk="1">
              <a:buClrTx/>
              <a:buFontTx/>
              <a:buNone/>
            </a:pPr>
            <a:fld id="{3EA0063E-1825-4D80-AEAF-01B111D8A357}" type="slidenum">
              <a:rPr lang="en-US" altLang="en-US" sz="1200">
                <a:latin typeface="Times New Roman" panose="02020603050405020304" pitchFamily="18" charset="0"/>
                <a:cs typeface="Bitstream Vera Sans" charset="0"/>
              </a:rPr>
              <a:pPr algn="r" eaLnBrk="1">
                <a:buClrTx/>
                <a:buFontTx/>
                <a:buNone/>
              </a:pPr>
              <a:t>30</a:t>
            </a:fld>
            <a:endParaRPr lang="en-US" altLang="en-US" sz="1200" dirty="0">
              <a:latin typeface="Times New Roman" panose="02020603050405020304" pitchFamily="18" charset="0"/>
              <a:cs typeface="Bitstream Vera Sans" charset="0"/>
            </a:endParaRPr>
          </a:p>
        </p:txBody>
      </p:sp>
      <p:sp>
        <p:nvSpPr>
          <p:cNvPr id="75778"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79" name="Rectangle 3"/>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493182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D6F92DE7-A537-4DD0-9855-DA5D1473C475}" type="slidenum">
              <a:rPr lang="en-US" altLang="en-US"/>
              <a:pPr/>
              <a:t>31</a:t>
            </a:fld>
            <a:endParaRPr lang="en-US" altLang="en-US" dirty="0"/>
          </a:p>
        </p:txBody>
      </p:sp>
      <p:sp>
        <p:nvSpPr>
          <p:cNvPr id="76801" name="Text Box 1"/>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9pPr>
          </a:lstStyle>
          <a:p>
            <a:pPr algn="r" eaLnBrk="1">
              <a:buClrTx/>
              <a:buFontTx/>
              <a:buNone/>
            </a:pPr>
            <a:fld id="{0238768C-E8D2-4180-BC81-E3541F8FDD4A}" type="slidenum">
              <a:rPr lang="en-US" altLang="en-US" sz="1200">
                <a:latin typeface="Times New Roman" panose="02020603050405020304" pitchFamily="18" charset="0"/>
                <a:cs typeface="Bitstream Vera Sans" charset="0"/>
              </a:rPr>
              <a:pPr algn="r" eaLnBrk="1">
                <a:buClrTx/>
                <a:buFontTx/>
                <a:buNone/>
              </a:pPr>
              <a:t>31</a:t>
            </a:fld>
            <a:endParaRPr lang="en-US" altLang="en-US" sz="1200" dirty="0">
              <a:latin typeface="Times New Roman" panose="02020603050405020304" pitchFamily="18" charset="0"/>
              <a:cs typeface="Bitstream Vera Sans" charset="0"/>
            </a:endParaRPr>
          </a:p>
        </p:txBody>
      </p:sp>
      <p:sp>
        <p:nvSpPr>
          <p:cNvPr id="76802"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3" name="Rectangle 3"/>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2075775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D6F92DE7-A537-4DD0-9855-DA5D1473C475}" type="slidenum">
              <a:rPr lang="en-US" altLang="en-US"/>
              <a:pPr/>
              <a:t>32</a:t>
            </a:fld>
            <a:endParaRPr lang="en-US" altLang="en-US" dirty="0"/>
          </a:p>
        </p:txBody>
      </p:sp>
      <p:sp>
        <p:nvSpPr>
          <p:cNvPr id="76801" name="Text Box 1"/>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9pPr>
          </a:lstStyle>
          <a:p>
            <a:pPr algn="r" eaLnBrk="1">
              <a:buClrTx/>
              <a:buFontTx/>
              <a:buNone/>
            </a:pPr>
            <a:fld id="{0238768C-E8D2-4180-BC81-E3541F8FDD4A}" type="slidenum">
              <a:rPr lang="en-US" altLang="en-US" sz="1200">
                <a:latin typeface="Times New Roman" panose="02020603050405020304" pitchFamily="18" charset="0"/>
                <a:cs typeface="Bitstream Vera Sans" charset="0"/>
              </a:rPr>
              <a:pPr algn="r" eaLnBrk="1">
                <a:buClrTx/>
                <a:buFontTx/>
                <a:buNone/>
              </a:pPr>
              <a:t>32</a:t>
            </a:fld>
            <a:endParaRPr lang="en-US" altLang="en-US" sz="1200" dirty="0">
              <a:latin typeface="Times New Roman" panose="02020603050405020304" pitchFamily="18" charset="0"/>
              <a:cs typeface="Bitstream Vera Sans" charset="0"/>
            </a:endParaRPr>
          </a:p>
        </p:txBody>
      </p:sp>
      <p:sp>
        <p:nvSpPr>
          <p:cNvPr id="76802"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3" name="Rectangle 3"/>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3162530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4FD61BDD-AB9D-4049-B67F-4505CBCEAC09}" type="slidenum">
              <a:rPr lang="en-US" altLang="en-US"/>
              <a:pPr/>
              <a:t>33</a:t>
            </a:fld>
            <a:endParaRPr lang="en-US" altLang="en-US" dirty="0"/>
          </a:p>
        </p:txBody>
      </p:sp>
      <p:sp>
        <p:nvSpPr>
          <p:cNvPr id="78849" name="Text Box 1"/>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9pPr>
          </a:lstStyle>
          <a:p>
            <a:pPr algn="r" eaLnBrk="1">
              <a:buClrTx/>
              <a:buFontTx/>
              <a:buNone/>
            </a:pPr>
            <a:fld id="{158CA72D-7342-4D25-A8F5-9252FC786AEC}" type="slidenum">
              <a:rPr lang="en-US" altLang="en-US" sz="1200">
                <a:latin typeface="Times New Roman" panose="02020603050405020304" pitchFamily="18" charset="0"/>
                <a:cs typeface="Bitstream Vera Sans" charset="0"/>
              </a:rPr>
              <a:pPr algn="r" eaLnBrk="1">
                <a:buClrTx/>
                <a:buFontTx/>
                <a:buNone/>
              </a:pPr>
              <a:t>33</a:t>
            </a:fld>
            <a:endParaRPr lang="en-US" altLang="en-US" sz="1200" dirty="0">
              <a:latin typeface="Times New Roman" panose="02020603050405020304" pitchFamily="18" charset="0"/>
              <a:cs typeface="Bitstream Vera Sans" charset="0"/>
            </a:endParaRPr>
          </a:p>
        </p:txBody>
      </p:sp>
      <p:sp>
        <p:nvSpPr>
          <p:cNvPr id="78850"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1" name="Rectangle 3"/>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893359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3"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3437098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5B869F-A7EC-44AE-991B-794C48BF891F}" type="slidenum">
              <a:rPr lang="en-US" smtClean="0"/>
              <a:pPr>
                <a:defRPr/>
              </a:pPr>
              <a:t>119</a:t>
            </a:fld>
            <a:endParaRPr lang="en-US" dirty="0"/>
          </a:p>
        </p:txBody>
      </p:sp>
    </p:spTree>
    <p:extLst>
      <p:ext uri="{BB962C8B-B14F-4D97-AF65-F5344CB8AC3E}">
        <p14:creationId xmlns:p14="http://schemas.microsoft.com/office/powerpoint/2010/main" val="3189685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5B869F-A7EC-44AE-991B-794C48BF891F}" type="slidenum">
              <a:rPr lang="en-US" smtClean="0"/>
              <a:pPr>
                <a:defRPr/>
              </a:pPr>
              <a:t>120</a:t>
            </a:fld>
            <a:endParaRPr lang="en-US" dirty="0"/>
          </a:p>
        </p:txBody>
      </p:sp>
    </p:spTree>
    <p:extLst>
      <p:ext uri="{BB962C8B-B14F-4D97-AF65-F5344CB8AC3E}">
        <p14:creationId xmlns:p14="http://schemas.microsoft.com/office/powerpoint/2010/main" val="3090099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5B869F-A7EC-44AE-991B-794C48BF891F}" type="slidenum">
              <a:rPr lang="en-US" smtClean="0"/>
              <a:pPr>
                <a:defRPr/>
              </a:pPr>
              <a:t>150</a:t>
            </a:fld>
            <a:endParaRPr lang="en-US" dirty="0"/>
          </a:p>
        </p:txBody>
      </p:sp>
    </p:spTree>
    <p:extLst>
      <p:ext uri="{BB962C8B-B14F-4D97-AF65-F5344CB8AC3E}">
        <p14:creationId xmlns:p14="http://schemas.microsoft.com/office/powerpoint/2010/main" val="3728545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318EC69-C7C2-4302-914A-EFA6B135F0B4}" type="slidenum">
              <a:rPr lang="en-US" altLang="en-US"/>
              <a:pPr/>
              <a:t>20</a:t>
            </a:fld>
            <a:endParaRPr lang="en-US" altLang="en-US" dirty="0"/>
          </a:p>
        </p:txBody>
      </p:sp>
      <p:sp>
        <p:nvSpPr>
          <p:cNvPr id="65537" name="Text Box 1"/>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9pPr>
          </a:lstStyle>
          <a:p>
            <a:pPr algn="r" eaLnBrk="1">
              <a:buClrTx/>
              <a:buFontTx/>
              <a:buNone/>
            </a:pPr>
            <a:fld id="{2BB46113-F7DA-440C-B95E-FFFBC18A3DC5}" type="slidenum">
              <a:rPr lang="en-US" altLang="en-US" sz="1200">
                <a:latin typeface="Times New Roman" panose="02020603050405020304" pitchFamily="18" charset="0"/>
                <a:cs typeface="Bitstream Vera Sans" charset="0"/>
              </a:rPr>
              <a:pPr algn="r" eaLnBrk="1">
                <a:buClrTx/>
                <a:buFontTx/>
                <a:buNone/>
              </a:pPr>
              <a:t>20</a:t>
            </a:fld>
            <a:endParaRPr lang="en-US" altLang="en-US" sz="1200" dirty="0">
              <a:latin typeface="Times New Roman" panose="02020603050405020304" pitchFamily="18" charset="0"/>
              <a:cs typeface="Bitstream Vera Sans" charset="0"/>
            </a:endParaRPr>
          </a:p>
        </p:txBody>
      </p:sp>
      <p:sp>
        <p:nvSpPr>
          <p:cNvPr id="65538"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39" name="Rectangle 3"/>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11387467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3932946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5536625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27088989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3"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34772794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7"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15873207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2436775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21153568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31842751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15953287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3792975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A2CA67F3-45B0-4FD2-90E3-9BE64BB2198A}" type="slidenum">
              <a:rPr lang="en-US" altLang="en-US"/>
              <a:pPr/>
              <a:t>21</a:t>
            </a:fld>
            <a:endParaRPr lang="en-US" altLang="en-US" dirty="0"/>
          </a:p>
        </p:txBody>
      </p:sp>
      <p:sp>
        <p:nvSpPr>
          <p:cNvPr id="66561" name="Text Box 1"/>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9pPr>
          </a:lstStyle>
          <a:p>
            <a:pPr algn="r" eaLnBrk="1">
              <a:buClrTx/>
              <a:buFontTx/>
              <a:buNone/>
            </a:pPr>
            <a:fld id="{56610905-14CC-47FF-878A-00F0B476440B}" type="slidenum">
              <a:rPr lang="en-US" altLang="en-US" sz="1200">
                <a:latin typeface="Times New Roman" panose="02020603050405020304" pitchFamily="18" charset="0"/>
                <a:cs typeface="Bitstream Vera Sans" charset="0"/>
              </a:rPr>
              <a:pPr algn="r" eaLnBrk="1">
                <a:buClrTx/>
                <a:buFontTx/>
                <a:buNone/>
              </a:pPr>
              <a:t>21</a:t>
            </a:fld>
            <a:endParaRPr lang="en-US" altLang="en-US" sz="1200" dirty="0">
              <a:latin typeface="Times New Roman" panose="02020603050405020304" pitchFamily="18" charset="0"/>
              <a:cs typeface="Bitstream Vera Sans" charset="0"/>
            </a:endParaRPr>
          </a:p>
        </p:txBody>
      </p:sp>
      <p:sp>
        <p:nvSpPr>
          <p:cNvPr id="66562"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3" name="Rectangle 3"/>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24153044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35373508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34667248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27645084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22554960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4702634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19076703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4389057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34328271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35826074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09"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1515533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6D316F6E-E5C1-4F70-978A-623BEB0EB518}" type="slidenum">
              <a:rPr lang="en-US" altLang="en-US"/>
              <a:pPr/>
              <a:t>22</a:t>
            </a:fld>
            <a:endParaRPr lang="en-US" altLang="en-US" dirty="0"/>
          </a:p>
        </p:txBody>
      </p:sp>
      <p:sp>
        <p:nvSpPr>
          <p:cNvPr id="67585" name="Text Box 1"/>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9pPr>
          </a:lstStyle>
          <a:p>
            <a:pPr algn="r" eaLnBrk="1">
              <a:buClrTx/>
              <a:buFontTx/>
              <a:buNone/>
            </a:pPr>
            <a:fld id="{CB6B4C37-AF6E-4223-9973-31066821BD2A}" type="slidenum">
              <a:rPr lang="en-US" altLang="en-US" sz="1200">
                <a:latin typeface="Times New Roman" panose="02020603050405020304" pitchFamily="18" charset="0"/>
                <a:cs typeface="Bitstream Vera Sans" charset="0"/>
              </a:rPr>
              <a:pPr algn="r" eaLnBrk="1">
                <a:buClrTx/>
                <a:buFontTx/>
                <a:buNone/>
              </a:pPr>
              <a:t>22</a:t>
            </a:fld>
            <a:endParaRPr lang="en-US" altLang="en-US" sz="1200" dirty="0">
              <a:latin typeface="Times New Roman" panose="02020603050405020304" pitchFamily="18" charset="0"/>
              <a:cs typeface="Bitstream Vera Sans" charset="0"/>
            </a:endParaRPr>
          </a:p>
        </p:txBody>
      </p:sp>
      <p:sp>
        <p:nvSpPr>
          <p:cNvPr id="67586"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7" name="Rectangle 3"/>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18470727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49" name="Rectangle 1"/>
          <p:cNvSpPr txBox="1">
            <a:spLocks noGrp="1" noRot="1" noChangeAspect="1" noChangeArrowheads="1"/>
          </p:cNvSpPr>
          <p:nvPr>
            <p:ph type="sldImg"/>
          </p:nvPr>
        </p:nvSpPr>
        <p:spPr bwMode="auto">
          <a:xfrm>
            <a:off x="0" y="695325"/>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4450" name="Rectangle 2"/>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35255688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3"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9pPr>
          </a:lstStyle>
          <a:p>
            <a:pPr>
              <a:buClrTx/>
              <a:buFontTx/>
              <a:buNone/>
            </a:pPr>
            <a:fld id="{6D9C1683-6B67-4FFC-9E3A-F104E94C5C81}" type="slidenum">
              <a:rPr lang="en-US" altLang="en-US"/>
              <a:pPr>
                <a:buClrTx/>
                <a:buFontTx/>
                <a:buNone/>
              </a:pPr>
              <a:t>227</a:t>
            </a:fld>
            <a:endParaRPr lang="en-US" altLang="en-US" dirty="0"/>
          </a:p>
        </p:txBody>
      </p:sp>
      <p:sp>
        <p:nvSpPr>
          <p:cNvPr id="105474" name="Text Box 2"/>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9pPr>
          </a:lstStyle>
          <a:p>
            <a:pPr algn="r" eaLnBrk="1">
              <a:buClrTx/>
              <a:buFontTx/>
              <a:buNone/>
            </a:pPr>
            <a:fld id="{0FCA5C4A-358C-464B-B061-F3FCEBDD95DC}" type="slidenum">
              <a:rPr lang="en-US" altLang="en-US" sz="1200">
                <a:solidFill>
                  <a:srgbClr val="000000"/>
                </a:solidFill>
                <a:latin typeface="Times New Roman" panose="02020603050405020304" pitchFamily="18" charset="0"/>
                <a:cs typeface="Bitstream Vera Sans" charset="0"/>
              </a:rPr>
              <a:pPr algn="r" eaLnBrk="1">
                <a:buClrTx/>
                <a:buFontTx/>
                <a:buNone/>
              </a:pPr>
              <a:t>227</a:t>
            </a:fld>
            <a:endParaRPr lang="en-US" altLang="en-US" sz="1200" dirty="0">
              <a:solidFill>
                <a:srgbClr val="000000"/>
              </a:solidFill>
              <a:latin typeface="Times New Roman" panose="02020603050405020304" pitchFamily="18" charset="0"/>
              <a:cs typeface="Bitstream Vera Sans" charset="0"/>
            </a:endParaRPr>
          </a:p>
        </p:txBody>
      </p:sp>
      <p:sp>
        <p:nvSpPr>
          <p:cNvPr id="105475" name="Rectangle 3"/>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5476" name="Text Box 4"/>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29312876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smtClean="0">
                <a:cs typeface="Arial" panose="020B0604020202020204" pitchFamily="34" charset="0"/>
              </a:rPr>
              <a:t>wigderson</a:t>
            </a:r>
          </a:p>
          <a:p>
            <a:endParaRPr lang="en-US" altLang="en-US" dirty="0" smtClean="0">
              <a:cs typeface="Arial" panose="020B0604020202020204" pitchFamily="34" charset="0"/>
            </a:endParaRPr>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71BCC1F-877C-4AC8-9733-415542389F48}" type="slidenum">
              <a:rPr lang="en-US" altLang="en-US" smtClean="0"/>
              <a:pPr/>
              <a:t>282</a:t>
            </a:fld>
            <a:endParaRPr lang="en-US" alt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5B869F-A7EC-44AE-991B-794C48BF891F}" type="slidenum">
              <a:rPr lang="en-US" smtClean="0"/>
              <a:pPr>
                <a:defRPr/>
              </a:pPr>
              <a:t>287</a:t>
            </a:fld>
            <a:endParaRPr lang="en-US" dirty="0"/>
          </a:p>
        </p:txBody>
      </p:sp>
    </p:spTree>
    <p:extLst>
      <p:ext uri="{BB962C8B-B14F-4D97-AF65-F5344CB8AC3E}">
        <p14:creationId xmlns:p14="http://schemas.microsoft.com/office/powerpoint/2010/main" val="13667036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5B869F-A7EC-44AE-991B-794C48BF891F}" type="slidenum">
              <a:rPr lang="en-US" smtClean="0"/>
              <a:pPr>
                <a:defRPr/>
              </a:pPr>
              <a:t>293</a:t>
            </a:fld>
            <a:endParaRPr lang="en-US" dirty="0"/>
          </a:p>
        </p:txBody>
      </p:sp>
    </p:spTree>
    <p:extLst>
      <p:ext uri="{BB962C8B-B14F-4D97-AF65-F5344CB8AC3E}">
        <p14:creationId xmlns:p14="http://schemas.microsoft.com/office/powerpoint/2010/main" val="30418099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5B869F-A7EC-44AE-991B-794C48BF891F}" type="slidenum">
              <a:rPr lang="en-US" smtClean="0"/>
              <a:pPr>
                <a:defRPr/>
              </a:pPr>
              <a:t>296</a:t>
            </a:fld>
            <a:endParaRPr lang="en-US" dirty="0"/>
          </a:p>
        </p:txBody>
      </p:sp>
    </p:spTree>
    <p:extLst>
      <p:ext uri="{BB962C8B-B14F-4D97-AF65-F5344CB8AC3E}">
        <p14:creationId xmlns:p14="http://schemas.microsoft.com/office/powerpoint/2010/main" val="27154357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5B869F-A7EC-44AE-991B-794C48BF891F}" type="slidenum">
              <a:rPr lang="en-US" smtClean="0"/>
              <a:pPr>
                <a:defRPr/>
              </a:pPr>
              <a:t>305</a:t>
            </a:fld>
            <a:endParaRPr lang="en-US" dirty="0"/>
          </a:p>
        </p:txBody>
      </p:sp>
    </p:spTree>
    <p:extLst>
      <p:ext uri="{BB962C8B-B14F-4D97-AF65-F5344CB8AC3E}">
        <p14:creationId xmlns:p14="http://schemas.microsoft.com/office/powerpoint/2010/main" val="38503521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5B869F-A7EC-44AE-991B-794C48BF891F}" type="slidenum">
              <a:rPr lang="en-US" smtClean="0"/>
              <a:pPr>
                <a:defRPr/>
              </a:pPr>
              <a:t>310</a:t>
            </a:fld>
            <a:endParaRPr lang="en-US" dirty="0"/>
          </a:p>
        </p:txBody>
      </p:sp>
    </p:spTree>
    <p:extLst>
      <p:ext uri="{BB962C8B-B14F-4D97-AF65-F5344CB8AC3E}">
        <p14:creationId xmlns:p14="http://schemas.microsoft.com/office/powerpoint/2010/main" val="4533366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5B869F-A7EC-44AE-991B-794C48BF891F}" type="slidenum">
              <a:rPr lang="en-US" smtClean="0"/>
              <a:pPr>
                <a:defRPr/>
              </a:pPr>
              <a:t>311</a:t>
            </a:fld>
            <a:endParaRPr lang="en-US" dirty="0"/>
          </a:p>
        </p:txBody>
      </p:sp>
    </p:spTree>
    <p:extLst>
      <p:ext uri="{BB962C8B-B14F-4D97-AF65-F5344CB8AC3E}">
        <p14:creationId xmlns:p14="http://schemas.microsoft.com/office/powerpoint/2010/main" val="21451760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smtClean="0">
                <a:cs typeface="Arial" panose="020B0604020202020204" pitchFamily="34" charset="0"/>
              </a:rPr>
              <a:t>wigderson</a:t>
            </a:r>
          </a:p>
          <a:p>
            <a:endParaRPr lang="en-US" altLang="en-US" dirty="0" smtClean="0">
              <a:cs typeface="Arial" panose="020B0604020202020204" pitchFamily="34" charset="0"/>
            </a:endParaRPr>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C9ECBD0-11EA-4CFA-B601-90FD39B90B07}" type="slidenum">
              <a:rPr lang="en-US" altLang="en-US" smtClean="0"/>
              <a:pPr/>
              <a:t>321</a:t>
            </a:fld>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DD47CC8D-A4EF-4504-80EF-88877580BE91}" type="slidenum">
              <a:rPr lang="en-US" altLang="en-US"/>
              <a:pPr/>
              <a:t>23</a:t>
            </a:fld>
            <a:endParaRPr lang="en-US" altLang="en-US" dirty="0"/>
          </a:p>
        </p:txBody>
      </p:sp>
      <p:sp>
        <p:nvSpPr>
          <p:cNvPr id="68609" name="Text Box 1"/>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9pPr>
          </a:lstStyle>
          <a:p>
            <a:pPr algn="r" eaLnBrk="1">
              <a:buClrTx/>
              <a:buFontTx/>
              <a:buNone/>
            </a:pPr>
            <a:fld id="{696E520E-D80B-4DB9-84F8-E8DB2CF119C1}" type="slidenum">
              <a:rPr lang="en-US" altLang="en-US" sz="1200">
                <a:latin typeface="Times New Roman" panose="02020603050405020304" pitchFamily="18" charset="0"/>
                <a:cs typeface="Bitstream Vera Sans" charset="0"/>
              </a:rPr>
              <a:pPr algn="r" eaLnBrk="1">
                <a:buClrTx/>
                <a:buFontTx/>
                <a:buNone/>
              </a:pPr>
              <a:t>23</a:t>
            </a:fld>
            <a:endParaRPr lang="en-US" altLang="en-US" sz="1200" dirty="0">
              <a:latin typeface="Times New Roman" panose="02020603050405020304" pitchFamily="18" charset="0"/>
              <a:cs typeface="Bitstream Vera Sans" charset="0"/>
            </a:endParaRPr>
          </a:p>
        </p:txBody>
      </p:sp>
      <p:sp>
        <p:nvSpPr>
          <p:cNvPr id="68610"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1" name="Rectangle 3"/>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317083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cs typeface="Arial" panose="020B0604020202020204" pitchFamily="34" charset="0"/>
            </a:endParaRPr>
          </a:p>
        </p:txBody>
      </p:sp>
      <p:sp>
        <p:nvSpPr>
          <p:cNvPr id="140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04C7C56-91B9-4069-A37A-A79A0DA46F34}" type="slidenum">
              <a:rPr lang="en-US" altLang="en-US" smtClean="0"/>
              <a:pPr/>
              <a:t>349</a:t>
            </a:fld>
            <a:endParaRPr lang="en-US" altLang="en-US" dirty="0" smtClean="0"/>
          </a:p>
        </p:txBody>
      </p:sp>
    </p:spTree>
    <p:extLst>
      <p:ext uri="{BB962C8B-B14F-4D97-AF65-F5344CB8AC3E}">
        <p14:creationId xmlns:p14="http://schemas.microsoft.com/office/powerpoint/2010/main" val="31857849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5B869F-A7EC-44AE-991B-794C48BF891F}" type="slidenum">
              <a:rPr lang="en-US" smtClean="0"/>
              <a:pPr>
                <a:defRPr/>
              </a:pPr>
              <a:t>356</a:t>
            </a:fld>
            <a:endParaRPr lang="en-US" dirty="0"/>
          </a:p>
        </p:txBody>
      </p:sp>
    </p:spTree>
    <p:extLst>
      <p:ext uri="{BB962C8B-B14F-4D97-AF65-F5344CB8AC3E}">
        <p14:creationId xmlns:p14="http://schemas.microsoft.com/office/powerpoint/2010/main" val="25550481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5B869F-A7EC-44AE-991B-794C48BF891F}" type="slidenum">
              <a:rPr lang="en-US" smtClean="0"/>
              <a:pPr>
                <a:defRPr/>
              </a:pPr>
              <a:t>392</a:t>
            </a:fld>
            <a:endParaRPr lang="en-US" dirty="0"/>
          </a:p>
        </p:txBody>
      </p:sp>
    </p:spTree>
    <p:extLst>
      <p:ext uri="{BB962C8B-B14F-4D97-AF65-F5344CB8AC3E}">
        <p14:creationId xmlns:p14="http://schemas.microsoft.com/office/powerpoint/2010/main" val="20760671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cs typeface="Arial" panose="020B0604020202020204" pitchFamily="34" charset="0"/>
            </a:endParaRPr>
          </a:p>
        </p:txBody>
      </p:sp>
      <p:sp>
        <p:nvSpPr>
          <p:cNvPr id="155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F09F48C-7BE1-4B2E-BFC5-4CFB0E64C523}" type="slidenum">
              <a:rPr lang="nb-NO" altLang="en-US" smtClean="0"/>
              <a:pPr/>
              <a:t>399</a:t>
            </a:fld>
            <a:endParaRPr lang="nb-NO" alt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cs typeface="Arial" panose="020B0604020202020204" pitchFamily="34" charset="0"/>
            </a:endParaRPr>
          </a:p>
        </p:txBody>
      </p:sp>
      <p:sp>
        <p:nvSpPr>
          <p:cNvPr id="157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7912CB5-0950-4667-8851-C4421BDFFC7C}" type="slidenum">
              <a:rPr lang="nb-NO" altLang="en-US" smtClean="0"/>
              <a:pPr/>
              <a:t>400</a:t>
            </a:fld>
            <a:endParaRPr lang="nb-NO" alt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cs typeface="Arial" panose="020B0604020202020204" pitchFamily="34" charset="0"/>
            </a:endParaRPr>
          </a:p>
        </p:txBody>
      </p:sp>
      <p:sp>
        <p:nvSpPr>
          <p:cNvPr id="159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23095C1-54B4-4335-A83C-1F3678215632}" type="slidenum">
              <a:rPr lang="nb-NO" altLang="en-US" smtClean="0"/>
              <a:pPr/>
              <a:t>401</a:t>
            </a:fld>
            <a:endParaRPr lang="nb-NO" alt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cs typeface="Arial" panose="020B0604020202020204" pitchFamily="34" charset="0"/>
            </a:endParaRPr>
          </a:p>
        </p:txBody>
      </p:sp>
      <p:sp>
        <p:nvSpPr>
          <p:cNvPr id="161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93A3BFC-A80C-4479-8D09-31E92FF84A68}" type="slidenum">
              <a:rPr lang="nb-NO" altLang="en-US" smtClean="0"/>
              <a:pPr/>
              <a:t>402</a:t>
            </a:fld>
            <a:endParaRPr lang="nb-NO" alt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cs typeface="Arial" panose="020B0604020202020204" pitchFamily="34" charset="0"/>
            </a:endParaRPr>
          </a:p>
        </p:txBody>
      </p:sp>
      <p:sp>
        <p:nvSpPr>
          <p:cNvPr id="163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618906D-C04F-444E-A85C-D95EB168333A}" type="slidenum">
              <a:rPr lang="nb-NO" altLang="en-US" smtClean="0"/>
              <a:pPr/>
              <a:t>403</a:t>
            </a:fld>
            <a:endParaRPr lang="nb-NO" alt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5B869F-A7EC-44AE-991B-794C48BF891F}" type="slidenum">
              <a:rPr lang="en-US" smtClean="0"/>
              <a:pPr>
                <a:defRPr/>
              </a:pPr>
              <a:t>412</a:t>
            </a:fld>
            <a:endParaRPr lang="en-US" dirty="0"/>
          </a:p>
        </p:txBody>
      </p:sp>
    </p:spTree>
    <p:extLst>
      <p:ext uri="{BB962C8B-B14F-4D97-AF65-F5344CB8AC3E}">
        <p14:creationId xmlns:p14="http://schemas.microsoft.com/office/powerpoint/2010/main" val="105029804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cs typeface="Arial" panose="020B0604020202020204" pitchFamily="34" charset="0"/>
            </a:endParaRPr>
          </a:p>
        </p:txBody>
      </p:sp>
      <p:sp>
        <p:nvSpPr>
          <p:cNvPr id="168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2B8CB3E-D5AD-46B2-81C3-EAA00782BF6E}" type="slidenum">
              <a:rPr lang="en-US" altLang="en-US" smtClean="0"/>
              <a:pPr/>
              <a:t>424</a:t>
            </a:fld>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1BF5C5A-6D88-4A8D-AC44-FE6A4ECA06C6}" type="slidenum">
              <a:rPr lang="en-US" altLang="en-US"/>
              <a:pPr/>
              <a:t>24</a:t>
            </a:fld>
            <a:endParaRPr lang="en-US" altLang="en-US" dirty="0"/>
          </a:p>
        </p:txBody>
      </p:sp>
      <p:sp>
        <p:nvSpPr>
          <p:cNvPr id="69633" name="Text Box 1"/>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9pPr>
          </a:lstStyle>
          <a:p>
            <a:pPr algn="r" eaLnBrk="1">
              <a:buClrTx/>
              <a:buFontTx/>
              <a:buNone/>
            </a:pPr>
            <a:fld id="{973079AF-964E-4B33-A5AB-FFAD0E13F4EE}" type="slidenum">
              <a:rPr lang="en-US" altLang="en-US" sz="1200">
                <a:latin typeface="Times New Roman" panose="02020603050405020304" pitchFamily="18" charset="0"/>
                <a:cs typeface="Bitstream Vera Sans" charset="0"/>
              </a:rPr>
              <a:pPr algn="r" eaLnBrk="1">
                <a:buClrTx/>
                <a:buFontTx/>
                <a:buNone/>
              </a:pPr>
              <a:t>24</a:t>
            </a:fld>
            <a:endParaRPr lang="en-US" altLang="en-US" sz="1200" dirty="0">
              <a:latin typeface="Times New Roman" panose="02020603050405020304" pitchFamily="18" charset="0"/>
              <a:cs typeface="Bitstream Vera Sans" charset="0"/>
            </a:endParaRPr>
          </a:p>
        </p:txBody>
      </p:sp>
      <p:sp>
        <p:nvSpPr>
          <p:cNvPr id="69634"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5" name="Rectangle 3"/>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720123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cs typeface="Arial" panose="020B0604020202020204" pitchFamily="34" charset="0"/>
            </a:endParaRPr>
          </a:p>
        </p:txBody>
      </p:sp>
      <p:sp>
        <p:nvSpPr>
          <p:cNvPr id="184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AC0A046-D101-492D-A10E-E1150944CE1E}" type="slidenum">
              <a:rPr lang="en-US" altLang="en-US" smtClean="0"/>
              <a:pPr/>
              <a:t>474</a:t>
            </a:fld>
            <a:endParaRPr lang="en-US" altLang="en-US" dirty="0" smtClean="0"/>
          </a:p>
        </p:txBody>
      </p:sp>
    </p:spTree>
    <p:extLst>
      <p:ext uri="{BB962C8B-B14F-4D97-AF65-F5344CB8AC3E}">
        <p14:creationId xmlns:p14="http://schemas.microsoft.com/office/powerpoint/2010/main" val="290589456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5B869F-A7EC-44AE-991B-794C48BF891F}" type="slidenum">
              <a:rPr lang="en-US" smtClean="0"/>
              <a:pPr>
                <a:defRPr/>
              </a:pPr>
              <a:t>523</a:t>
            </a:fld>
            <a:endParaRPr lang="en-US" dirty="0"/>
          </a:p>
        </p:txBody>
      </p:sp>
    </p:spTree>
    <p:extLst>
      <p:ext uri="{BB962C8B-B14F-4D97-AF65-F5344CB8AC3E}">
        <p14:creationId xmlns:p14="http://schemas.microsoft.com/office/powerpoint/2010/main" val="227327508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5B869F-A7EC-44AE-991B-794C48BF891F}" type="slidenum">
              <a:rPr lang="en-US" smtClean="0"/>
              <a:pPr>
                <a:defRPr/>
              </a:pPr>
              <a:t>604</a:t>
            </a:fld>
            <a:endParaRPr lang="en-US" dirty="0"/>
          </a:p>
        </p:txBody>
      </p:sp>
    </p:spTree>
    <p:extLst>
      <p:ext uri="{BB962C8B-B14F-4D97-AF65-F5344CB8AC3E}">
        <p14:creationId xmlns:p14="http://schemas.microsoft.com/office/powerpoint/2010/main" val="78755385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cs typeface="Arial" panose="020B0604020202020204" pitchFamily="34" charset="0"/>
            </a:endParaRPr>
          </a:p>
        </p:txBody>
      </p:sp>
      <p:sp>
        <p:nvSpPr>
          <p:cNvPr id="266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C8BCBE7-6FCE-4205-B1F0-183BBE614880}" type="slidenum">
              <a:rPr lang="en-US" altLang="en-US" smtClean="0"/>
              <a:pPr/>
              <a:t>618</a:t>
            </a:fld>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D88B10BC-B044-48CF-BADB-DBFC7645235E}" type="slidenum">
              <a:rPr lang="en-US" altLang="en-US"/>
              <a:pPr/>
              <a:t>25</a:t>
            </a:fld>
            <a:endParaRPr lang="en-US" altLang="en-US" dirty="0"/>
          </a:p>
        </p:txBody>
      </p:sp>
      <p:sp>
        <p:nvSpPr>
          <p:cNvPr id="70657" name="Text Box 1"/>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9pPr>
          </a:lstStyle>
          <a:p>
            <a:pPr algn="r" eaLnBrk="1">
              <a:buClrTx/>
              <a:buFontTx/>
              <a:buNone/>
            </a:pPr>
            <a:fld id="{8987D609-84C5-48E1-A59D-A9C60EA645BF}" type="slidenum">
              <a:rPr lang="en-US" altLang="en-US" sz="1200">
                <a:latin typeface="Times New Roman" panose="02020603050405020304" pitchFamily="18" charset="0"/>
                <a:cs typeface="Bitstream Vera Sans" charset="0"/>
              </a:rPr>
              <a:pPr algn="r" eaLnBrk="1">
                <a:buClrTx/>
                <a:buFontTx/>
                <a:buNone/>
              </a:pPr>
              <a:t>25</a:t>
            </a:fld>
            <a:endParaRPr lang="en-US" altLang="en-US" sz="1200" dirty="0">
              <a:latin typeface="Times New Roman" panose="02020603050405020304" pitchFamily="18" charset="0"/>
              <a:cs typeface="Bitstream Vera Sans" charset="0"/>
            </a:endParaRPr>
          </a:p>
        </p:txBody>
      </p:sp>
      <p:sp>
        <p:nvSpPr>
          <p:cNvPr id="70658"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9" name="Rectangle 3"/>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3054305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DF3DF51A-8A68-4184-84DB-0CF81C3634C7}" type="slidenum">
              <a:rPr lang="en-US" altLang="en-US"/>
              <a:pPr/>
              <a:t>26</a:t>
            </a:fld>
            <a:endParaRPr lang="en-US" altLang="en-US" dirty="0"/>
          </a:p>
        </p:txBody>
      </p:sp>
      <p:sp>
        <p:nvSpPr>
          <p:cNvPr id="71681" name="Text Box 1"/>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9pPr>
          </a:lstStyle>
          <a:p>
            <a:pPr algn="r" eaLnBrk="1">
              <a:buClrTx/>
              <a:buFontTx/>
              <a:buNone/>
            </a:pPr>
            <a:fld id="{3A302FBE-4042-4174-8CD3-29DFE46F3F01}" type="slidenum">
              <a:rPr lang="en-US" altLang="en-US" sz="1200">
                <a:latin typeface="Times New Roman" panose="02020603050405020304" pitchFamily="18" charset="0"/>
                <a:cs typeface="Bitstream Vera Sans" charset="0"/>
              </a:rPr>
              <a:pPr algn="r" eaLnBrk="1">
                <a:buClrTx/>
                <a:buFontTx/>
                <a:buNone/>
              </a:pPr>
              <a:t>26</a:t>
            </a:fld>
            <a:endParaRPr lang="en-US" altLang="en-US" sz="1200" dirty="0">
              <a:latin typeface="Times New Roman" panose="02020603050405020304" pitchFamily="18" charset="0"/>
              <a:cs typeface="Bitstream Vera Sans" charset="0"/>
            </a:endParaRPr>
          </a:p>
        </p:txBody>
      </p:sp>
      <p:sp>
        <p:nvSpPr>
          <p:cNvPr id="71682"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3" name="Rectangle 3"/>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1184531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C878E7A9-FD3A-47B9-B20A-4EDEF76EB557}" type="slidenum">
              <a:rPr lang="en-US" altLang="en-US"/>
              <a:pPr/>
              <a:t>27</a:t>
            </a:fld>
            <a:endParaRPr lang="en-US" altLang="en-US" dirty="0"/>
          </a:p>
        </p:txBody>
      </p:sp>
      <p:sp>
        <p:nvSpPr>
          <p:cNvPr id="72705" name="Text Box 1"/>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9pPr>
          </a:lstStyle>
          <a:p>
            <a:pPr algn="r" eaLnBrk="1">
              <a:buClrTx/>
              <a:buFontTx/>
              <a:buNone/>
            </a:pPr>
            <a:fld id="{298154BF-1F6D-45BF-B6DF-CB2D8ADAC8AB}" type="slidenum">
              <a:rPr lang="en-US" altLang="en-US" sz="1200">
                <a:latin typeface="Times New Roman" panose="02020603050405020304" pitchFamily="18" charset="0"/>
                <a:cs typeface="Bitstream Vera Sans" charset="0"/>
              </a:rPr>
              <a:pPr algn="r" eaLnBrk="1">
                <a:buClrTx/>
                <a:buFontTx/>
                <a:buNone/>
              </a:pPr>
              <a:t>27</a:t>
            </a:fld>
            <a:endParaRPr lang="en-US" altLang="en-US" sz="1200" dirty="0">
              <a:latin typeface="Times New Roman" panose="02020603050405020304" pitchFamily="18" charset="0"/>
              <a:cs typeface="Bitstream Vera Sans" charset="0"/>
            </a:endParaRPr>
          </a:p>
        </p:txBody>
      </p:sp>
      <p:sp>
        <p:nvSpPr>
          <p:cNvPr id="72706"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7" name="Rectangle 3"/>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4022820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7C552584-D2D8-455B-928D-D9A05FEB2ECE}" type="slidenum">
              <a:rPr lang="he-IL" altLang="en-US" smtClean="0"/>
              <a:pPr>
                <a:defRPr/>
              </a:pPr>
              <a:t>‹#›</a:t>
            </a:fld>
            <a:endParaRPr lang="en-US" altLang="en-US" dirty="0"/>
          </a:p>
        </p:txBody>
      </p:sp>
    </p:spTree>
    <p:extLst>
      <p:ext uri="{BB962C8B-B14F-4D97-AF65-F5344CB8AC3E}">
        <p14:creationId xmlns:p14="http://schemas.microsoft.com/office/powerpoint/2010/main" val="2935091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18A73E19-29C6-49FE-8E7E-6E3F8F9FA334}" type="slidenum">
              <a:rPr lang="he-IL" altLang="en-US" smtClean="0"/>
              <a:pPr>
                <a:defRPr/>
              </a:pPr>
              <a:t>‹#›</a:t>
            </a:fld>
            <a:endParaRPr lang="en-US" altLang="en-US" dirty="0"/>
          </a:p>
        </p:txBody>
      </p:sp>
    </p:spTree>
    <p:extLst>
      <p:ext uri="{BB962C8B-B14F-4D97-AF65-F5344CB8AC3E}">
        <p14:creationId xmlns:p14="http://schemas.microsoft.com/office/powerpoint/2010/main" val="2030664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0464A50D-7966-492F-9D80-EF29C1163CED}" type="slidenum">
              <a:rPr lang="he-IL" altLang="en-US" smtClean="0"/>
              <a:pPr>
                <a:defRPr/>
              </a:pPr>
              <a:t>‹#›</a:t>
            </a:fld>
            <a:endParaRPr lang="en-US" altLang="en-US" dirty="0"/>
          </a:p>
        </p:txBody>
      </p:sp>
    </p:spTree>
    <p:extLst>
      <p:ext uri="{BB962C8B-B14F-4D97-AF65-F5344CB8AC3E}">
        <p14:creationId xmlns:p14="http://schemas.microsoft.com/office/powerpoint/2010/main" val="2955696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fld id="{0C52DAC9-3596-4EBB-A322-EEA1EFA1955C}" type="datetime1">
              <a:rPr lang="en-US" altLang="en-US"/>
              <a:pPr/>
              <a:t>3/18/2022</a:t>
            </a:fld>
            <a:r>
              <a:rPr lang="en-US" altLang="en-US"/>
              <a:t>Basic Biostat</a:t>
            </a:r>
          </a:p>
        </p:txBody>
      </p:sp>
      <p:sp>
        <p:nvSpPr>
          <p:cNvPr id="7" name="Rectangle 5"/>
          <p:cNvSpPr>
            <a:spLocks noGrp="1" noChangeArrowheads="1"/>
          </p:cNvSpPr>
          <p:nvPr>
            <p:ph type="ftr" sz="quarter" idx="11"/>
          </p:nvPr>
        </p:nvSpPr>
        <p:spPr>
          <a:ln/>
        </p:spPr>
        <p:txBody>
          <a:bodyPr/>
          <a:lstStyle>
            <a:lvl1pPr>
              <a:defRPr/>
            </a:lvl1pPr>
          </a:lstStyle>
          <a:p>
            <a:r>
              <a:rPr lang="en-US" altLang="en-US"/>
              <a:t>7: Normal Probability Distributions</a:t>
            </a:r>
          </a:p>
        </p:txBody>
      </p:sp>
      <p:sp>
        <p:nvSpPr>
          <p:cNvPr id="8" name="Rectangle 6"/>
          <p:cNvSpPr>
            <a:spLocks noGrp="1" noChangeArrowheads="1"/>
          </p:cNvSpPr>
          <p:nvPr>
            <p:ph type="sldNum" sz="quarter" idx="12"/>
          </p:nvPr>
        </p:nvSpPr>
        <p:spPr>
          <a:ln/>
        </p:spPr>
        <p:txBody>
          <a:bodyPr/>
          <a:lstStyle>
            <a:lvl1pPr>
              <a:defRPr/>
            </a:lvl1pPr>
          </a:lstStyle>
          <a:p>
            <a:fld id="{A3F7B00C-E8C9-4B2B-A85E-B6CB27EAF262}" type="slidenum">
              <a:rPr lang="en-US" altLang="en-US"/>
              <a:pPr/>
              <a:t>‹#›</a:t>
            </a:fld>
            <a:endParaRPr lang="en-US" altLang="en-US"/>
          </a:p>
        </p:txBody>
      </p:sp>
    </p:spTree>
    <p:extLst>
      <p:ext uri="{BB962C8B-B14F-4D97-AF65-F5344CB8AC3E}">
        <p14:creationId xmlns:p14="http://schemas.microsoft.com/office/powerpoint/2010/main" val="764597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2EE008AB-3B1B-447E-BA7B-2F3F466A9A8C}" type="slidenum">
              <a:rPr lang="he-IL" altLang="en-US" smtClean="0"/>
              <a:pPr>
                <a:defRPr/>
              </a:pPr>
              <a:t>‹#›</a:t>
            </a:fld>
            <a:endParaRPr lang="en-US" altLang="en-US" dirty="0"/>
          </a:p>
        </p:txBody>
      </p:sp>
    </p:spTree>
    <p:extLst>
      <p:ext uri="{BB962C8B-B14F-4D97-AF65-F5344CB8AC3E}">
        <p14:creationId xmlns:p14="http://schemas.microsoft.com/office/powerpoint/2010/main" val="2041921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2D26F15B-4966-4478-B74C-3CC4A368BC8B}" type="slidenum">
              <a:rPr lang="he-IL" altLang="en-US" smtClean="0"/>
              <a:pPr>
                <a:defRPr/>
              </a:pPr>
              <a:t>‹#›</a:t>
            </a:fld>
            <a:endParaRPr lang="en-US" altLang="en-US" dirty="0"/>
          </a:p>
        </p:txBody>
      </p:sp>
    </p:spTree>
    <p:extLst>
      <p:ext uri="{BB962C8B-B14F-4D97-AF65-F5344CB8AC3E}">
        <p14:creationId xmlns:p14="http://schemas.microsoft.com/office/powerpoint/2010/main" val="3244222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7" name="Slide Number Placeholder 6"/>
          <p:cNvSpPr>
            <a:spLocks noGrp="1"/>
          </p:cNvSpPr>
          <p:nvPr>
            <p:ph type="sldNum" sz="quarter" idx="12"/>
          </p:nvPr>
        </p:nvSpPr>
        <p:spPr/>
        <p:txBody>
          <a:bodyPr/>
          <a:lstStyle/>
          <a:p>
            <a:pPr>
              <a:defRPr/>
            </a:pPr>
            <a:fld id="{C922582B-2804-4BE7-A454-55BF9F50A2F3}" type="slidenum">
              <a:rPr lang="he-IL" altLang="en-US" smtClean="0"/>
              <a:pPr>
                <a:defRPr/>
              </a:pPr>
              <a:t>‹#›</a:t>
            </a:fld>
            <a:endParaRPr lang="en-US" altLang="en-US" dirty="0"/>
          </a:p>
        </p:txBody>
      </p:sp>
    </p:spTree>
    <p:extLst>
      <p:ext uri="{BB962C8B-B14F-4D97-AF65-F5344CB8AC3E}">
        <p14:creationId xmlns:p14="http://schemas.microsoft.com/office/powerpoint/2010/main" val="2496578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ltLang="en-US" dirty="0"/>
          </a:p>
        </p:txBody>
      </p:sp>
      <p:sp>
        <p:nvSpPr>
          <p:cNvPr id="8" name="Footer Placeholder 7"/>
          <p:cNvSpPr>
            <a:spLocks noGrp="1"/>
          </p:cNvSpPr>
          <p:nvPr>
            <p:ph type="ftr" sz="quarter" idx="11"/>
          </p:nvPr>
        </p:nvSpPr>
        <p:spPr/>
        <p:txBody>
          <a:bodyPr/>
          <a:lstStyle/>
          <a:p>
            <a:pPr>
              <a:defRPr/>
            </a:pPr>
            <a:endParaRPr lang="en-US" altLang="en-US" dirty="0"/>
          </a:p>
        </p:txBody>
      </p:sp>
      <p:sp>
        <p:nvSpPr>
          <p:cNvPr id="9" name="Slide Number Placeholder 8"/>
          <p:cNvSpPr>
            <a:spLocks noGrp="1"/>
          </p:cNvSpPr>
          <p:nvPr>
            <p:ph type="sldNum" sz="quarter" idx="12"/>
          </p:nvPr>
        </p:nvSpPr>
        <p:spPr/>
        <p:txBody>
          <a:bodyPr/>
          <a:lstStyle/>
          <a:p>
            <a:pPr>
              <a:defRPr/>
            </a:pPr>
            <a:fld id="{C744F35E-A864-4DF2-AE32-C3A8D0AF965B}" type="slidenum">
              <a:rPr lang="he-IL" altLang="en-US" smtClean="0"/>
              <a:pPr>
                <a:defRPr/>
              </a:pPr>
              <a:t>‹#›</a:t>
            </a:fld>
            <a:endParaRPr lang="en-US" altLang="en-US" dirty="0"/>
          </a:p>
        </p:txBody>
      </p:sp>
    </p:spTree>
    <p:extLst>
      <p:ext uri="{BB962C8B-B14F-4D97-AF65-F5344CB8AC3E}">
        <p14:creationId xmlns:p14="http://schemas.microsoft.com/office/powerpoint/2010/main" val="1157674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dirty="0"/>
          </a:p>
        </p:txBody>
      </p:sp>
      <p:sp>
        <p:nvSpPr>
          <p:cNvPr id="4" name="Footer Placeholder 3"/>
          <p:cNvSpPr>
            <a:spLocks noGrp="1"/>
          </p:cNvSpPr>
          <p:nvPr>
            <p:ph type="ftr" sz="quarter" idx="11"/>
          </p:nvPr>
        </p:nvSpPr>
        <p:spPr/>
        <p:txBody>
          <a:bodyPr/>
          <a:lstStyle/>
          <a:p>
            <a:pPr>
              <a:defRPr/>
            </a:pPr>
            <a:endParaRPr lang="en-US" altLang="en-US" dirty="0"/>
          </a:p>
        </p:txBody>
      </p:sp>
      <p:sp>
        <p:nvSpPr>
          <p:cNvPr id="5" name="Slide Number Placeholder 4"/>
          <p:cNvSpPr>
            <a:spLocks noGrp="1"/>
          </p:cNvSpPr>
          <p:nvPr>
            <p:ph type="sldNum" sz="quarter" idx="12"/>
          </p:nvPr>
        </p:nvSpPr>
        <p:spPr/>
        <p:txBody>
          <a:bodyPr/>
          <a:lstStyle/>
          <a:p>
            <a:pPr>
              <a:defRPr/>
            </a:pPr>
            <a:fld id="{CC10C202-548B-47A4-A8A3-7BBB52A31FE1}" type="slidenum">
              <a:rPr lang="he-IL" altLang="en-US" smtClean="0"/>
              <a:pPr>
                <a:defRPr/>
              </a:pPr>
              <a:t>‹#›</a:t>
            </a:fld>
            <a:endParaRPr lang="en-US" altLang="en-US" dirty="0"/>
          </a:p>
        </p:txBody>
      </p:sp>
    </p:spTree>
    <p:extLst>
      <p:ext uri="{BB962C8B-B14F-4D97-AF65-F5344CB8AC3E}">
        <p14:creationId xmlns:p14="http://schemas.microsoft.com/office/powerpoint/2010/main" val="1104102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dirty="0"/>
          </a:p>
        </p:txBody>
      </p:sp>
      <p:sp>
        <p:nvSpPr>
          <p:cNvPr id="3" name="Footer Placeholder 2"/>
          <p:cNvSpPr>
            <a:spLocks noGrp="1"/>
          </p:cNvSpPr>
          <p:nvPr>
            <p:ph type="ftr" sz="quarter" idx="11"/>
          </p:nvPr>
        </p:nvSpPr>
        <p:spPr/>
        <p:txBody>
          <a:bodyPr/>
          <a:lstStyle/>
          <a:p>
            <a:pPr>
              <a:defRPr/>
            </a:pPr>
            <a:endParaRPr lang="en-US" altLang="en-US" dirty="0"/>
          </a:p>
        </p:txBody>
      </p:sp>
      <p:sp>
        <p:nvSpPr>
          <p:cNvPr id="4" name="Slide Number Placeholder 3"/>
          <p:cNvSpPr>
            <a:spLocks noGrp="1"/>
          </p:cNvSpPr>
          <p:nvPr>
            <p:ph type="sldNum" sz="quarter" idx="12"/>
          </p:nvPr>
        </p:nvSpPr>
        <p:spPr/>
        <p:txBody>
          <a:bodyPr/>
          <a:lstStyle/>
          <a:p>
            <a:pPr>
              <a:defRPr/>
            </a:pPr>
            <a:fld id="{79B5DDCF-1A3C-42E8-BFF4-E99815A105F3}" type="slidenum">
              <a:rPr lang="he-IL" altLang="en-US" smtClean="0"/>
              <a:pPr>
                <a:defRPr/>
              </a:pPr>
              <a:t>‹#›</a:t>
            </a:fld>
            <a:endParaRPr lang="en-US" altLang="en-US" dirty="0"/>
          </a:p>
        </p:txBody>
      </p:sp>
    </p:spTree>
    <p:extLst>
      <p:ext uri="{BB962C8B-B14F-4D97-AF65-F5344CB8AC3E}">
        <p14:creationId xmlns:p14="http://schemas.microsoft.com/office/powerpoint/2010/main" val="3657193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7" name="Slide Number Placeholder 6"/>
          <p:cNvSpPr>
            <a:spLocks noGrp="1"/>
          </p:cNvSpPr>
          <p:nvPr>
            <p:ph type="sldNum" sz="quarter" idx="12"/>
          </p:nvPr>
        </p:nvSpPr>
        <p:spPr/>
        <p:txBody>
          <a:bodyPr/>
          <a:lstStyle/>
          <a:p>
            <a:pPr>
              <a:defRPr/>
            </a:pPr>
            <a:fld id="{27965058-A23B-4E77-B9C5-27BDAB63697D}" type="slidenum">
              <a:rPr lang="he-IL" altLang="en-US" smtClean="0"/>
              <a:pPr>
                <a:defRPr/>
              </a:pPr>
              <a:t>‹#›</a:t>
            </a:fld>
            <a:endParaRPr lang="en-US" altLang="en-US" dirty="0"/>
          </a:p>
        </p:txBody>
      </p:sp>
    </p:spTree>
    <p:extLst>
      <p:ext uri="{BB962C8B-B14F-4D97-AF65-F5344CB8AC3E}">
        <p14:creationId xmlns:p14="http://schemas.microsoft.com/office/powerpoint/2010/main" val="3636569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7" name="Slide Number Placeholder 6"/>
          <p:cNvSpPr>
            <a:spLocks noGrp="1"/>
          </p:cNvSpPr>
          <p:nvPr>
            <p:ph type="sldNum" sz="quarter" idx="12"/>
          </p:nvPr>
        </p:nvSpPr>
        <p:spPr/>
        <p:txBody>
          <a:bodyPr/>
          <a:lstStyle/>
          <a:p>
            <a:pPr>
              <a:defRPr/>
            </a:pPr>
            <a:fld id="{3B2E30C5-FAED-4961-81B5-48ECA6E908C8}" type="slidenum">
              <a:rPr lang="he-IL" altLang="en-US" smtClean="0"/>
              <a:pPr>
                <a:defRPr/>
              </a:pPr>
              <a:t>‹#›</a:t>
            </a:fld>
            <a:endParaRPr lang="en-US" altLang="en-US" dirty="0"/>
          </a:p>
        </p:txBody>
      </p:sp>
    </p:spTree>
    <p:extLst>
      <p:ext uri="{BB962C8B-B14F-4D97-AF65-F5344CB8AC3E}">
        <p14:creationId xmlns:p14="http://schemas.microsoft.com/office/powerpoint/2010/main" val="2114500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242FC63-5B2A-4066-8907-BC946D9FDB17}" type="slidenum">
              <a:rPr lang="he-IL" altLang="en-US" smtClean="0"/>
              <a:pPr>
                <a:defRPr/>
              </a:pPr>
              <a:t>‹#›</a:t>
            </a:fld>
            <a:endParaRPr lang="en-US" altLang="en-US" dirty="0"/>
          </a:p>
        </p:txBody>
      </p:sp>
    </p:spTree>
    <p:extLst>
      <p:ext uri="{BB962C8B-B14F-4D97-AF65-F5344CB8AC3E}">
        <p14:creationId xmlns:p14="http://schemas.microsoft.com/office/powerpoint/2010/main" val="106358185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53.xml"/><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0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55.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4.png"/></Relationships>
</file>

<file path=ppt/slides/_rels/slide402.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7.png"/></Relationships>
</file>

<file path=ppt/slides/_rels/slide403.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8.png"/></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5.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70.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4.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24.png"/><Relationship Id="rId4" Type="http://schemas.openxmlformats.org/officeDocument/2006/relationships/image" Target="../media/image23.png"/></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2.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diagramLayout" Target="../diagrams/layout1.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4.xml.rels><?xml version="1.0" encoding="UTF-8" standalone="yes"?>
<Relationships xmlns="http://schemas.openxmlformats.org/package/2006/relationships"><Relationship Id="rId2" Type="http://schemas.openxmlformats.org/officeDocument/2006/relationships/hyperlink" Target="https://www.cs.princeton.edu/~wayne/kleinberg-tardos/" TargetMode="External"/><Relationship Id="rId1" Type="http://schemas.openxmlformats.org/officeDocument/2006/relationships/slideLayout" Target="../slideLayouts/slideLayout2.xml"/></Relationships>
</file>

<file path=ppt/slides/_rels/slide4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5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1.xml.rels><?xml version="1.0" encoding="UTF-8" standalone="yes"?>
<Relationships xmlns="http://schemas.openxmlformats.org/package/2006/relationships"><Relationship Id="rId2" Type="http://schemas.openxmlformats.org/officeDocument/2006/relationships/hyperlink" Target="https://en.wikipedia.org/wiki/Rodney_King" TargetMode="External"/><Relationship Id="rId1" Type="http://schemas.openxmlformats.org/officeDocument/2006/relationships/slideLayout" Target="../slideLayouts/slideLayout2.xml"/></Relationships>
</file>

<file path=ppt/slides/_rels/slide5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dblp.org/pid/41/771.html" TargetMode="External"/><Relationship Id="rId1" Type="http://schemas.openxmlformats.org/officeDocument/2006/relationships/slideLayout" Target="../slideLayouts/slideLayout2.xml"/></Relationships>
</file>

<file path=ppt/slides/_rels/slide5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2.xml.rels><?xml version="1.0" encoding="UTF-8" standalone="yes"?>
<Relationships xmlns="http://schemas.openxmlformats.org/package/2006/relationships"><Relationship Id="rId2" Type="http://schemas.openxmlformats.org/officeDocument/2006/relationships/hyperlink" Target="https://dblp.org/pid/f/UrielFeige.html" TargetMode="External"/><Relationship Id="rId1" Type="http://schemas.openxmlformats.org/officeDocument/2006/relationships/slideLayout" Target="../slideLayouts/slideLayout2.xml"/></Relationships>
</file>

<file path=ppt/slides/_rels/slide5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fontScale="90000"/>
          </a:bodyPr>
          <a:lstStyle/>
          <a:p>
            <a:pPr algn="ctr"/>
            <a:r>
              <a:rPr lang="en-US" altLang="en-US" dirty="0" smtClean="0">
                <a:solidFill>
                  <a:srgbClr val="0066FF"/>
                </a:solidFill>
              </a:rPr>
              <a:t>A letter from an unknown man: Landmarks  and fun results  I learned in  30 years of research</a:t>
            </a:r>
          </a:p>
        </p:txBody>
      </p:sp>
      <p:sp>
        <p:nvSpPr>
          <p:cNvPr id="3075" name="Content Placeholder 2"/>
          <p:cNvSpPr>
            <a:spLocks noGrp="1"/>
          </p:cNvSpPr>
          <p:nvPr>
            <p:ph idx="1"/>
          </p:nvPr>
        </p:nvSpPr>
        <p:spPr/>
        <p:txBody>
          <a:bodyPr/>
          <a:lstStyle/>
          <a:p>
            <a:pPr marL="0" indent="0">
              <a:buFontTx/>
              <a:buNone/>
            </a:pPr>
            <a:endParaRPr lang="en-US" altLang="en-US" dirty="0" smtClean="0"/>
          </a:p>
          <a:p>
            <a:pPr marL="0" indent="0">
              <a:buFontTx/>
              <a:buNone/>
            </a:pPr>
            <a:endParaRPr lang="en-US" altLang="en-US" dirty="0" smtClean="0"/>
          </a:p>
          <a:p>
            <a:pPr marL="0" indent="0" algn="l">
              <a:buFontTx/>
              <a:buNone/>
            </a:pPr>
            <a:endParaRPr lang="en-US" altLang="en-US" sz="4800" dirty="0" smtClean="0">
              <a:solidFill>
                <a:srgbClr val="FF0000"/>
              </a:solidFill>
            </a:endParaRPr>
          </a:p>
          <a:p>
            <a:pPr marL="0" indent="0" algn="l">
              <a:buFontTx/>
              <a:buNone/>
            </a:pPr>
            <a:r>
              <a:rPr lang="en-US" altLang="en-US" sz="4800" dirty="0" smtClean="0"/>
              <a:t>         </a:t>
            </a:r>
            <a:r>
              <a:rPr lang="en-US" altLang="en-US" sz="4800" dirty="0" smtClean="0">
                <a:solidFill>
                  <a:srgbClr val="FF0000"/>
                </a:solidFill>
              </a:rPr>
              <a:t>Guy Kortsarz </a:t>
            </a:r>
          </a:p>
          <a:p>
            <a:pPr marL="0" indent="0" algn="l">
              <a:buFontTx/>
              <a:buNone/>
            </a:pPr>
            <a:r>
              <a:rPr lang="en-US" altLang="en-US" sz="4800" dirty="0" smtClean="0"/>
              <a:t>       Rutgers University</a:t>
            </a:r>
          </a:p>
          <a:p>
            <a:pPr marL="0" indent="0" algn="l">
              <a:buFontTx/>
              <a:buNone/>
            </a:pPr>
            <a:r>
              <a:rPr lang="en-US" altLang="en-US" sz="4800" dirty="0"/>
              <a:t> </a:t>
            </a:r>
            <a:r>
              <a:rPr lang="en-US" altLang="en-US" sz="4800" dirty="0" smtClean="0"/>
              <a:t>      </a:t>
            </a:r>
            <a:r>
              <a:rPr lang="en-US" altLang="en-US" sz="4800" dirty="0" smtClean="0">
                <a:solidFill>
                  <a:srgbClr val="FF0000"/>
                </a:solidFill>
              </a:rPr>
              <a:t>14 </a:t>
            </a:r>
            <a:r>
              <a:rPr lang="en-US" altLang="en-US" sz="4800" dirty="0" smtClean="0"/>
              <a:t>August </a:t>
            </a:r>
            <a:r>
              <a:rPr lang="en-US" altLang="en-US" sz="4800" dirty="0" smtClean="0">
                <a:solidFill>
                  <a:srgbClr val="FF0000"/>
                </a:solidFill>
              </a:rPr>
              <a:t>2021</a:t>
            </a:r>
          </a:p>
        </p:txBody>
      </p:sp>
      <p:sp>
        <p:nvSpPr>
          <p:cNvPr id="4" name="TextBox 14"/>
          <p:cNvSpPr txBox="1"/>
          <p:nvPr/>
        </p:nvSpPr>
        <p:spPr>
          <a:xfrm>
            <a:off x="3276600" y="2890391"/>
            <a:ext cx="2590800" cy="1077218"/>
          </a:xfrm>
          <a:prstGeom prst="rect">
            <a:avLst/>
          </a:prstGeom>
          <a:noFill/>
        </p:spPr>
        <p:txBody>
          <a:bodyPr wrap="square" rtlCol="0">
            <a:spAutoFit/>
          </a:bodyPr>
          <a:lstStyle>
            <a:defPPr>
              <a:defRPr lang="he-I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en-US" sz="3200" dirty="0" smtClean="0">
                <a:solidFill>
                  <a:srgbClr val="FF0000"/>
                </a:solidFill>
                <a:latin typeface="Calisto MT"/>
                <a:cs typeface="Calibri" panose="020F0502020204030204" pitchFamily="34" charset="0"/>
              </a:rPr>
              <a:t> </a:t>
            </a:r>
            <a:endParaRPr lang="en-US" sz="3200" dirty="0"/>
          </a:p>
          <a:p>
            <a:r>
              <a:rPr lang="en-US" sz="3200" dirty="0" smtClean="0">
                <a:solidFill>
                  <a:srgbClr val="FF0000"/>
                </a:solidFill>
                <a:latin typeface="Calisto MT"/>
                <a:cs typeface="Calibri" panose="020F0502020204030204" pitchFamily="34" charset="0"/>
              </a:rPr>
              <a:t>.</a:t>
            </a:r>
            <a:endParaRPr lang="en-US" sz="3200" dirty="0"/>
          </a:p>
        </p:txBody>
      </p:sp>
    </p:spTree>
  </p:cSld>
  <p:clrMapOvr>
    <a:masterClrMapping/>
  </p:clrMapOvr>
  <mc:AlternateContent xmlns:mc="http://schemas.openxmlformats.org/markup-compatibility/2006" xmlns:p14="http://schemas.microsoft.com/office/powerpoint/2010/main">
    <mc:Choice Requires="p14">
      <p:transition spd="slow" p14:dur="2000" advTm="2080"/>
    </mc:Choice>
    <mc:Fallback xmlns="">
      <p:transition spd="slow" advTm="208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In class I compare </a:t>
            </a:r>
            <a:r>
              <a:rPr lang="en-US" dirty="0">
                <a:solidFill>
                  <a:srgbClr val="00B0F0"/>
                </a:solidFill>
              </a:rPr>
              <a:t>the computer to an Ostridge</a:t>
            </a:r>
          </a:p>
        </p:txBody>
      </p:sp>
      <p:sp>
        <p:nvSpPr>
          <p:cNvPr id="3" name="Content Placeholder 2"/>
          <p:cNvSpPr>
            <a:spLocks noGrp="1"/>
          </p:cNvSpPr>
          <p:nvPr>
            <p:ph idx="1"/>
          </p:nvPr>
        </p:nvSpPr>
        <p:spPr/>
        <p:txBody>
          <a:bodyPr/>
          <a:lstStyle/>
          <a:p>
            <a:r>
              <a:rPr lang="en-US" dirty="0" smtClean="0"/>
              <a:t>In biology they say that the intelligence of an animal is proportional to the size of the animals brain over the size of their body.</a:t>
            </a:r>
          </a:p>
          <a:p>
            <a:r>
              <a:rPr lang="en-US" dirty="0" smtClean="0"/>
              <a:t>The </a:t>
            </a:r>
            <a:r>
              <a:rPr lang="en-US" dirty="0" smtClean="0">
                <a:solidFill>
                  <a:srgbClr val="0070C0"/>
                </a:solidFill>
              </a:rPr>
              <a:t>Ostridge </a:t>
            </a:r>
            <a:r>
              <a:rPr lang="en-US" dirty="0" smtClean="0"/>
              <a:t>has a tiny brain but a huge body.</a:t>
            </a:r>
          </a:p>
          <a:p>
            <a:r>
              <a:rPr lang="en-US" dirty="0" smtClean="0"/>
              <a:t>Must be one of the most stupid animals.</a:t>
            </a:r>
          </a:p>
          <a:p>
            <a:r>
              <a:rPr lang="en-US" dirty="0" smtClean="0"/>
              <a:t>But runs </a:t>
            </a:r>
            <a:r>
              <a:rPr lang="en-US" dirty="0"/>
              <a:t>faster than a </a:t>
            </a:r>
            <a:r>
              <a:rPr lang="en-US" dirty="0" smtClean="0">
                <a:solidFill>
                  <a:srgbClr val="0070C0"/>
                </a:solidFill>
              </a:rPr>
              <a:t>Kangaroo. </a:t>
            </a:r>
            <a:r>
              <a:rPr lang="en-US" dirty="0" smtClean="0"/>
              <a:t>And as fast as a </a:t>
            </a:r>
            <a:r>
              <a:rPr lang="en-US" dirty="0">
                <a:solidFill>
                  <a:srgbClr val="0070C0"/>
                </a:solidFill>
              </a:rPr>
              <a:t>L</a:t>
            </a:r>
            <a:r>
              <a:rPr lang="en-US" dirty="0" smtClean="0">
                <a:solidFill>
                  <a:srgbClr val="0070C0"/>
                </a:solidFill>
              </a:rPr>
              <a:t>ion.</a:t>
            </a:r>
          </a:p>
          <a:p>
            <a:r>
              <a:rPr lang="en-US" dirty="0" smtClean="0"/>
              <a:t>Can get to </a:t>
            </a:r>
            <a:r>
              <a:rPr lang="en-US" dirty="0" smtClean="0">
                <a:solidFill>
                  <a:srgbClr val="0070C0"/>
                </a:solidFill>
              </a:rPr>
              <a:t>70 </a:t>
            </a:r>
            <a:r>
              <a:rPr lang="en-US" dirty="0" smtClean="0"/>
              <a:t>kilometrs  per hour.</a:t>
            </a:r>
            <a:endParaRPr lang="en-US" dirty="0"/>
          </a:p>
        </p:txBody>
      </p:sp>
    </p:spTree>
    <p:extLst>
      <p:ext uri="{BB962C8B-B14F-4D97-AF65-F5344CB8AC3E}">
        <p14:creationId xmlns:p14="http://schemas.microsoft.com/office/powerpoint/2010/main" val="327320314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We can make </a:t>
            </a:r>
            <a:r>
              <a:rPr lang="en-US" dirty="0" smtClean="0">
                <a:solidFill>
                  <a:srgbClr val="00B0F0"/>
                </a:solidFill>
                <a:sym typeface="Symbol" panose="05050102010706020507" pitchFamily="18" charset="2"/>
              </a:rPr>
              <a:t>=-1/2</a:t>
            </a:r>
            <a:endParaRPr lang="en-US" dirty="0">
              <a:solidFill>
                <a:srgbClr val="00B0F0"/>
              </a:solidFill>
            </a:endParaRPr>
          </a:p>
        </p:txBody>
      </p:sp>
      <p:sp>
        <p:nvSpPr>
          <p:cNvPr id="3" name="Content Placeholder 2"/>
          <p:cNvSpPr>
            <a:spLocks noGrp="1"/>
          </p:cNvSpPr>
          <p:nvPr>
            <p:ph idx="1"/>
          </p:nvPr>
        </p:nvSpPr>
        <p:spPr>
          <a:xfrm>
            <a:off x="628650" y="1785302"/>
            <a:ext cx="7886700" cy="4351338"/>
          </a:xfrm>
        </p:spPr>
        <p:txBody>
          <a:bodyPr/>
          <a:lstStyle/>
          <a:p>
            <a:endParaRPr lang="en-US" dirty="0"/>
          </a:p>
        </p:txBody>
      </p:sp>
      <p:sp>
        <p:nvSpPr>
          <p:cNvPr id="4" name="Oval 3"/>
          <p:cNvSpPr/>
          <p:nvPr/>
        </p:nvSpPr>
        <p:spPr>
          <a:xfrm>
            <a:off x="1981200" y="2133600"/>
            <a:ext cx="4343400" cy="396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962400" y="4114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962400" y="2300289"/>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743200" y="5181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334000" y="516636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stCxn id="5" idx="0"/>
            <a:endCxn id="6" idx="4"/>
          </p:cNvCxnSpPr>
          <p:nvPr/>
        </p:nvCxnSpPr>
        <p:spPr>
          <a:xfrm flipV="1">
            <a:off x="4152900" y="2681289"/>
            <a:ext cx="0" cy="1433511"/>
          </a:xfrm>
          <a:prstGeom prst="straightConnector1">
            <a:avLst/>
          </a:prstGeom>
          <a:ln w="7302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5" idx="3"/>
            <a:endCxn id="7" idx="7"/>
          </p:cNvCxnSpPr>
          <p:nvPr/>
        </p:nvCxnSpPr>
        <p:spPr>
          <a:xfrm flipH="1">
            <a:off x="3068404" y="4440004"/>
            <a:ext cx="949792" cy="797392"/>
          </a:xfrm>
          <a:prstGeom prst="straightConnector1">
            <a:avLst/>
          </a:prstGeom>
          <a:ln w="7302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5"/>
          </p:cNvCxnSpPr>
          <p:nvPr/>
        </p:nvCxnSpPr>
        <p:spPr>
          <a:xfrm>
            <a:off x="4287604" y="4440004"/>
            <a:ext cx="1046396" cy="817796"/>
          </a:xfrm>
          <a:prstGeom prst="straightConnector1">
            <a:avLst/>
          </a:prstGeom>
          <a:ln w="79375">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629400" y="2362200"/>
            <a:ext cx="2438400" cy="2062103"/>
          </a:xfrm>
          <a:prstGeom prst="rect">
            <a:avLst/>
          </a:prstGeom>
          <a:noFill/>
        </p:spPr>
        <p:txBody>
          <a:bodyPr wrap="square" rtlCol="0">
            <a:spAutoFit/>
          </a:bodyPr>
          <a:lstStyle/>
          <a:p>
            <a:r>
              <a:rPr lang="en-US" sz="3200" dirty="0" smtClean="0"/>
              <a:t>Neighbors in the graph have angle of </a:t>
            </a:r>
            <a:r>
              <a:rPr lang="en-US" sz="3200" dirty="0" smtClean="0">
                <a:solidFill>
                  <a:srgbClr val="FF0000"/>
                </a:solidFill>
              </a:rPr>
              <a:t>120.</a:t>
            </a:r>
          </a:p>
        </p:txBody>
      </p:sp>
    </p:spTree>
    <p:extLst>
      <p:ext uri="{BB962C8B-B14F-4D97-AF65-F5344CB8AC3E}">
        <p14:creationId xmlns:p14="http://schemas.microsoft.com/office/powerpoint/2010/main" val="375796400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We can make </a:t>
            </a:r>
            <a:r>
              <a:rPr lang="en-US" dirty="0" smtClean="0">
                <a:solidFill>
                  <a:srgbClr val="00B0F0"/>
                </a:solidFill>
                <a:sym typeface="Symbol" panose="05050102010706020507" pitchFamily="18" charset="2"/>
              </a:rPr>
              <a:t>=-1/2</a:t>
            </a:r>
            <a:endParaRPr lang="en-US" dirty="0">
              <a:solidFill>
                <a:srgbClr val="00B0F0"/>
              </a:solidFill>
            </a:endParaRPr>
          </a:p>
        </p:txBody>
      </p:sp>
      <p:sp>
        <p:nvSpPr>
          <p:cNvPr id="3" name="Content Placeholder 2"/>
          <p:cNvSpPr>
            <a:spLocks noGrp="1"/>
          </p:cNvSpPr>
          <p:nvPr>
            <p:ph idx="1"/>
          </p:nvPr>
        </p:nvSpPr>
        <p:spPr>
          <a:xfrm>
            <a:off x="628650" y="1785302"/>
            <a:ext cx="7886700" cy="4351338"/>
          </a:xfrm>
        </p:spPr>
        <p:txBody>
          <a:bodyPr/>
          <a:lstStyle/>
          <a:p>
            <a:endParaRPr lang="en-US" dirty="0"/>
          </a:p>
        </p:txBody>
      </p:sp>
      <p:sp>
        <p:nvSpPr>
          <p:cNvPr id="4" name="Oval 3"/>
          <p:cNvSpPr/>
          <p:nvPr/>
        </p:nvSpPr>
        <p:spPr>
          <a:xfrm>
            <a:off x="1981200" y="2133600"/>
            <a:ext cx="4343400" cy="396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962400" y="4114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962400" y="2300289"/>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743200" y="5181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334000" y="516636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stCxn id="5" idx="0"/>
            <a:endCxn id="6" idx="4"/>
          </p:cNvCxnSpPr>
          <p:nvPr/>
        </p:nvCxnSpPr>
        <p:spPr>
          <a:xfrm flipV="1">
            <a:off x="4152900" y="2681289"/>
            <a:ext cx="0" cy="1433511"/>
          </a:xfrm>
          <a:prstGeom prst="straightConnector1">
            <a:avLst/>
          </a:prstGeom>
          <a:ln w="7302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5" idx="3"/>
            <a:endCxn id="7" idx="7"/>
          </p:cNvCxnSpPr>
          <p:nvPr/>
        </p:nvCxnSpPr>
        <p:spPr>
          <a:xfrm flipH="1">
            <a:off x="3068404" y="4440004"/>
            <a:ext cx="949792" cy="797392"/>
          </a:xfrm>
          <a:prstGeom prst="straightConnector1">
            <a:avLst/>
          </a:prstGeom>
          <a:ln w="7302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5"/>
          </p:cNvCxnSpPr>
          <p:nvPr/>
        </p:nvCxnSpPr>
        <p:spPr>
          <a:xfrm>
            <a:off x="4287604" y="4440004"/>
            <a:ext cx="1046396" cy="817796"/>
          </a:xfrm>
          <a:prstGeom prst="straightConnector1">
            <a:avLst/>
          </a:prstGeom>
          <a:ln w="79375">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629400" y="2362200"/>
            <a:ext cx="2438400" cy="4031873"/>
          </a:xfrm>
          <a:prstGeom prst="rect">
            <a:avLst/>
          </a:prstGeom>
          <a:noFill/>
        </p:spPr>
        <p:txBody>
          <a:bodyPr wrap="square" rtlCol="0">
            <a:spAutoFit/>
          </a:bodyPr>
          <a:lstStyle/>
          <a:p>
            <a:r>
              <a:rPr lang="en-US" sz="3200" dirty="0" smtClean="0"/>
              <a:t>Since they are unit length vectors, their inner products is </a:t>
            </a:r>
            <a:r>
              <a:rPr lang="en-US" sz="3200" dirty="0" smtClean="0">
                <a:solidFill>
                  <a:srgbClr val="FF0000"/>
                </a:solidFill>
              </a:rPr>
              <a:t>cost(120)=</a:t>
            </a:r>
          </a:p>
          <a:p>
            <a:r>
              <a:rPr lang="en-US" sz="3200" dirty="0" smtClean="0">
                <a:solidFill>
                  <a:srgbClr val="FF0000"/>
                </a:solidFill>
              </a:rPr>
              <a:t>-1/2.</a:t>
            </a:r>
          </a:p>
        </p:txBody>
      </p:sp>
    </p:spTree>
    <p:extLst>
      <p:ext uri="{BB962C8B-B14F-4D97-AF65-F5344CB8AC3E}">
        <p14:creationId xmlns:p14="http://schemas.microsoft.com/office/powerpoint/2010/main" val="253999603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The Normal Distribution</a:t>
            </a:r>
            <a:endParaRPr lang="en-US" dirty="0">
              <a:solidFill>
                <a:srgbClr val="00B0F0"/>
              </a:solidFill>
            </a:endParaRPr>
          </a:p>
        </p:txBody>
      </p:sp>
      <p:sp>
        <p:nvSpPr>
          <p:cNvPr id="3" name="Content Placeholder 2"/>
          <p:cNvSpPr>
            <a:spLocks noGrp="1"/>
          </p:cNvSpPr>
          <p:nvPr>
            <p:ph idx="1"/>
          </p:nvPr>
        </p:nvSpPr>
        <p:spPr>
          <a:xfrm>
            <a:off x="628650" y="1828800"/>
            <a:ext cx="7886700" cy="4351338"/>
          </a:xfrm>
        </p:spPr>
        <p:txBody>
          <a:bodyPr/>
          <a:lstStyle/>
          <a:p>
            <a:r>
              <a:rPr lang="en-US" dirty="0" smtClean="0"/>
              <a:t>With density function: </a:t>
            </a:r>
            <a:r>
              <a:rPr lang="en-US" dirty="0" smtClean="0">
                <a:solidFill>
                  <a:srgbClr val="FF0000"/>
                </a:solidFill>
              </a:rPr>
              <a:t>f(x)=</a:t>
            </a:r>
            <a:r>
              <a:rPr lang="en-US" dirty="0">
                <a:solidFill>
                  <a:srgbClr val="FF0000"/>
                </a:solidFill>
              </a:rPr>
              <a:t> </a:t>
            </a:r>
            <a:r>
              <a:rPr lang="en-US" dirty="0" smtClean="0">
                <a:solidFill>
                  <a:srgbClr val="FF0000"/>
                </a:solidFill>
                <a:latin typeface="Comic Sans MS" panose="030F0702030302020204" pitchFamily="66" charset="0"/>
              </a:rPr>
              <a:t>e-</a:t>
            </a:r>
            <a:r>
              <a:rPr lang="en-US" baseline="30000" dirty="0" smtClean="0">
                <a:solidFill>
                  <a:srgbClr val="FF0000"/>
                </a:solidFill>
                <a:latin typeface="Comic Sans MS" panose="030F0702030302020204" pitchFamily="66" charset="0"/>
              </a:rPr>
              <a:t>y</a:t>
            </a:r>
            <a:r>
              <a:rPr lang="en-US" baseline="30000" dirty="0" smtClean="0">
                <a:solidFill>
                  <a:srgbClr val="FF0000"/>
                </a:solidFill>
                <a:sym typeface="Symbol" panose="05050102010706020507" pitchFamily="18" charset="2"/>
              </a:rPr>
              <a:t>^2/2</a:t>
            </a:r>
            <a:r>
              <a:rPr lang="en-US" dirty="0" smtClean="0">
                <a:solidFill>
                  <a:srgbClr val="FF0000"/>
                </a:solidFill>
                <a:sym typeface="Symbol" panose="05050102010706020507" pitchFamily="18" charset="2"/>
              </a:rPr>
              <a:t>/(2)</a:t>
            </a:r>
            <a:r>
              <a:rPr lang="en-US" baseline="30000" dirty="0" smtClean="0">
                <a:solidFill>
                  <a:srgbClr val="FF0000"/>
                </a:solidFill>
                <a:sym typeface="Symbol" panose="05050102010706020507" pitchFamily="18" charset="2"/>
              </a:rPr>
              <a:t>1/2</a:t>
            </a:r>
            <a:endParaRPr lang="en-US" dirty="0" smtClean="0">
              <a:solidFill>
                <a:srgbClr val="FF0000"/>
              </a:solidFill>
              <a:sym typeface="Symbol" panose="05050102010706020507" pitchFamily="18" charset="2"/>
            </a:endParaRPr>
          </a:p>
          <a:p>
            <a:pPr marL="0" indent="0">
              <a:buNone/>
            </a:pPr>
            <a:r>
              <a:rPr lang="en-US" dirty="0">
                <a:solidFill>
                  <a:srgbClr val="FF0000"/>
                </a:solidFill>
                <a:sym typeface="Symbol" panose="05050102010706020507" pitchFamily="18" charset="2"/>
              </a:rPr>
              <a:t> </a:t>
            </a:r>
            <a:r>
              <a:rPr lang="en-US" dirty="0" smtClean="0">
                <a:sym typeface="Symbol" panose="05050102010706020507" pitchFamily="18" charset="2"/>
              </a:rPr>
              <a:t>for the special case of mean </a:t>
            </a:r>
            <a:r>
              <a:rPr lang="en-US" dirty="0" smtClean="0">
                <a:solidFill>
                  <a:srgbClr val="FF0000"/>
                </a:solidFill>
                <a:sym typeface="Symbol" panose="05050102010706020507" pitchFamily="18" charset="2"/>
              </a:rPr>
              <a:t>0 </a:t>
            </a:r>
            <a:r>
              <a:rPr lang="en-US" dirty="0" smtClean="0">
                <a:sym typeface="Symbol" panose="05050102010706020507" pitchFamily="18" charset="2"/>
              </a:rPr>
              <a:t>and variance </a:t>
            </a:r>
            <a:r>
              <a:rPr lang="en-US" dirty="0" smtClean="0">
                <a:solidFill>
                  <a:srgbClr val="FF0000"/>
                </a:solidFill>
                <a:sym typeface="Symbol" panose="05050102010706020507" pitchFamily="18" charset="2"/>
              </a:rPr>
              <a:t>1.</a:t>
            </a:r>
          </a:p>
          <a:p>
            <a:pPr marL="0" indent="0">
              <a:buNone/>
            </a:pPr>
            <a:r>
              <a:rPr lang="en-US" dirty="0" smtClean="0">
                <a:solidFill>
                  <a:srgbClr val="FF0000"/>
                </a:solidFill>
                <a:sym typeface="Symbol" panose="05050102010706020507" pitchFamily="18" charset="2"/>
              </a:rPr>
              <a:t>Theorem: </a:t>
            </a:r>
            <a:r>
              <a:rPr lang="en-US" dirty="0" smtClean="0">
                <a:sym typeface="Symbol" panose="05050102010706020507" pitchFamily="18" charset="2"/>
              </a:rPr>
              <a:t>The sum of two random normal</a:t>
            </a:r>
          </a:p>
          <a:p>
            <a:pPr marL="0" indent="0">
              <a:buNone/>
            </a:pPr>
            <a:r>
              <a:rPr lang="en-US" dirty="0" smtClean="0">
                <a:sym typeface="Symbol" panose="05050102010706020507" pitchFamily="18" charset="2"/>
              </a:rPr>
              <a:t>distribution one with means </a:t>
            </a:r>
            <a:r>
              <a:rPr lang="en-US" dirty="0" smtClean="0">
                <a:solidFill>
                  <a:srgbClr val="FF0000"/>
                </a:solidFill>
                <a:sym typeface="Symbol" panose="05050102010706020507" pitchFamily="18" charset="2"/>
              </a:rPr>
              <a:t>(1) </a:t>
            </a:r>
            <a:r>
              <a:rPr lang="en-US" dirty="0" smtClean="0">
                <a:sym typeface="Symbol" panose="05050102010706020507" pitchFamily="18" charset="2"/>
              </a:rPr>
              <a:t>and variance </a:t>
            </a:r>
            <a:r>
              <a:rPr lang="en-US" dirty="0" smtClean="0">
                <a:solidFill>
                  <a:srgbClr val="FF0000"/>
                </a:solidFill>
                <a:sym typeface="Symbol" panose="05050102010706020507" pitchFamily="18" charset="2"/>
              </a:rPr>
              <a:t>(1)</a:t>
            </a:r>
            <a:r>
              <a:rPr lang="en-US" baseline="30000" dirty="0" smtClean="0">
                <a:solidFill>
                  <a:srgbClr val="FF0000"/>
                </a:solidFill>
                <a:sym typeface="Symbol" panose="05050102010706020507" pitchFamily="18" charset="2"/>
              </a:rPr>
              <a:t>2</a:t>
            </a:r>
          </a:p>
          <a:p>
            <a:pPr marL="0" indent="0">
              <a:buNone/>
            </a:pPr>
            <a:r>
              <a:rPr lang="en-US" dirty="0" smtClean="0">
                <a:sym typeface="Symbol" panose="05050102010706020507" pitchFamily="18" charset="2"/>
              </a:rPr>
              <a:t>and the other with means </a:t>
            </a:r>
            <a:r>
              <a:rPr lang="en-US" dirty="0">
                <a:solidFill>
                  <a:srgbClr val="FF0000"/>
                </a:solidFill>
                <a:sym typeface="Symbol" panose="05050102010706020507" pitchFamily="18" charset="2"/>
              </a:rPr>
              <a:t>(1) </a:t>
            </a:r>
            <a:r>
              <a:rPr lang="en-US" dirty="0" smtClean="0">
                <a:solidFill>
                  <a:srgbClr val="FF0000"/>
                </a:solidFill>
                <a:sym typeface="Symbol" panose="05050102010706020507" pitchFamily="18" charset="2"/>
              </a:rPr>
              <a:t> </a:t>
            </a:r>
            <a:r>
              <a:rPr lang="en-US" dirty="0" smtClean="0">
                <a:sym typeface="Symbol" panose="05050102010706020507" pitchFamily="18" charset="2"/>
              </a:rPr>
              <a:t>and variance </a:t>
            </a:r>
            <a:r>
              <a:rPr lang="en-US" dirty="0">
                <a:solidFill>
                  <a:srgbClr val="FF0000"/>
                </a:solidFill>
                <a:sym typeface="Symbol" panose="05050102010706020507" pitchFamily="18" charset="2"/>
              </a:rPr>
              <a:t></a:t>
            </a:r>
            <a:r>
              <a:rPr lang="en-US" dirty="0" smtClean="0">
                <a:solidFill>
                  <a:srgbClr val="FF0000"/>
                </a:solidFill>
                <a:sym typeface="Symbol" panose="05050102010706020507" pitchFamily="18" charset="2"/>
              </a:rPr>
              <a:t>(2)</a:t>
            </a:r>
            <a:r>
              <a:rPr lang="en-US" baseline="30000" dirty="0" smtClean="0">
                <a:solidFill>
                  <a:srgbClr val="FF0000"/>
                </a:solidFill>
                <a:sym typeface="Symbol" panose="05050102010706020507" pitchFamily="18" charset="2"/>
              </a:rPr>
              <a:t>2</a:t>
            </a:r>
            <a:r>
              <a:rPr lang="en-US" dirty="0" smtClean="0">
                <a:solidFill>
                  <a:srgbClr val="FF0000"/>
                </a:solidFill>
                <a:sym typeface="Symbol" panose="05050102010706020507" pitchFamily="18" charset="2"/>
              </a:rPr>
              <a:t> </a:t>
            </a:r>
            <a:r>
              <a:rPr lang="en-US" dirty="0" smtClean="0">
                <a:sym typeface="Symbol" panose="05050102010706020507" pitchFamily="18" charset="2"/>
              </a:rPr>
              <a:t>is</a:t>
            </a:r>
          </a:p>
          <a:p>
            <a:pPr marL="0" indent="0">
              <a:buNone/>
            </a:pPr>
            <a:r>
              <a:rPr lang="en-US" dirty="0" smtClean="0">
                <a:sym typeface="Symbol" panose="05050102010706020507" pitchFamily="18" charset="2"/>
              </a:rPr>
              <a:t>also a normal distribution with </a:t>
            </a:r>
            <a:r>
              <a:rPr lang="en-US" baseline="30000" dirty="0">
                <a:sym typeface="Symbol" panose="05050102010706020507" pitchFamily="18" charset="2"/>
              </a:rPr>
              <a:t> </a:t>
            </a:r>
            <a:r>
              <a:rPr lang="en-US" dirty="0" smtClean="0">
                <a:sym typeface="Symbol" panose="05050102010706020507" pitchFamily="18" charset="2"/>
              </a:rPr>
              <a:t>means</a:t>
            </a:r>
            <a:r>
              <a:rPr lang="en-US" dirty="0">
                <a:solidFill>
                  <a:srgbClr val="FF0000"/>
                </a:solidFill>
                <a:sym typeface="Symbol" panose="05050102010706020507" pitchFamily="18" charset="2"/>
              </a:rPr>
              <a:t> (1</a:t>
            </a:r>
            <a:r>
              <a:rPr lang="en-US" dirty="0" smtClean="0">
                <a:solidFill>
                  <a:srgbClr val="FF0000"/>
                </a:solidFill>
                <a:sym typeface="Symbol" panose="05050102010706020507" pitchFamily="18" charset="2"/>
              </a:rPr>
              <a:t>)+</a:t>
            </a:r>
            <a:r>
              <a:rPr lang="en-US" dirty="0">
                <a:solidFill>
                  <a:srgbClr val="FF0000"/>
                </a:solidFill>
                <a:sym typeface="Symbol" panose="05050102010706020507" pitchFamily="18" charset="2"/>
              </a:rPr>
              <a:t></a:t>
            </a:r>
            <a:r>
              <a:rPr lang="en-US" dirty="0" smtClean="0">
                <a:solidFill>
                  <a:srgbClr val="FF0000"/>
                </a:solidFill>
                <a:sym typeface="Symbol" panose="05050102010706020507" pitchFamily="18" charset="2"/>
              </a:rPr>
              <a:t>(2)</a:t>
            </a:r>
          </a:p>
          <a:p>
            <a:pPr marL="0" indent="0">
              <a:buNone/>
            </a:pPr>
            <a:r>
              <a:rPr lang="en-US" dirty="0" smtClean="0">
                <a:sym typeface="Symbol" panose="05050102010706020507" pitchFamily="18" charset="2"/>
              </a:rPr>
              <a:t>and variance </a:t>
            </a:r>
            <a:r>
              <a:rPr lang="en-US" dirty="0">
                <a:solidFill>
                  <a:srgbClr val="FF0000"/>
                </a:solidFill>
                <a:sym typeface="Symbol" panose="05050102010706020507" pitchFamily="18" charset="2"/>
              </a:rPr>
              <a:t>(</a:t>
            </a:r>
            <a:r>
              <a:rPr lang="en-US" dirty="0" smtClean="0">
                <a:solidFill>
                  <a:srgbClr val="FF0000"/>
                </a:solidFill>
                <a:sym typeface="Symbol" panose="05050102010706020507" pitchFamily="18" charset="2"/>
              </a:rPr>
              <a:t>1)</a:t>
            </a:r>
            <a:r>
              <a:rPr lang="en-US" baseline="30000" dirty="0" smtClean="0">
                <a:solidFill>
                  <a:srgbClr val="FF0000"/>
                </a:solidFill>
                <a:sym typeface="Symbol" panose="05050102010706020507" pitchFamily="18" charset="2"/>
              </a:rPr>
              <a:t>2 </a:t>
            </a:r>
            <a:r>
              <a:rPr lang="en-US" dirty="0" smtClean="0">
                <a:solidFill>
                  <a:srgbClr val="FF0000"/>
                </a:solidFill>
                <a:sym typeface="Symbol" panose="05050102010706020507" pitchFamily="18" charset="2"/>
              </a:rPr>
              <a:t> + </a:t>
            </a:r>
            <a:r>
              <a:rPr lang="en-US" dirty="0">
                <a:solidFill>
                  <a:srgbClr val="FF0000"/>
                </a:solidFill>
                <a:sym typeface="Symbol" panose="05050102010706020507" pitchFamily="18" charset="2"/>
              </a:rPr>
              <a:t></a:t>
            </a:r>
            <a:r>
              <a:rPr lang="en-US" dirty="0" smtClean="0">
                <a:solidFill>
                  <a:srgbClr val="FF0000"/>
                </a:solidFill>
                <a:sym typeface="Symbol" panose="05050102010706020507" pitchFamily="18" charset="2"/>
              </a:rPr>
              <a:t>(2)</a:t>
            </a:r>
            <a:r>
              <a:rPr lang="en-US" baseline="30000" dirty="0" smtClean="0">
                <a:solidFill>
                  <a:srgbClr val="FF0000"/>
                </a:solidFill>
                <a:sym typeface="Symbol" panose="05050102010706020507" pitchFamily="18" charset="2"/>
              </a:rPr>
              <a:t>2 </a:t>
            </a:r>
            <a:endParaRPr lang="en-US" baseline="30000" dirty="0">
              <a:solidFill>
                <a:srgbClr val="FF0000"/>
              </a:solidFill>
              <a:sym typeface="Symbol" panose="05050102010706020507" pitchFamily="18" charset="2"/>
            </a:endParaRPr>
          </a:p>
          <a:p>
            <a:pPr marL="0" indent="0">
              <a:buNone/>
            </a:pPr>
            <a:endParaRPr lang="en-US" baseline="30000" dirty="0"/>
          </a:p>
        </p:txBody>
      </p:sp>
    </p:spTree>
    <p:extLst>
      <p:ext uri="{BB962C8B-B14F-4D97-AF65-F5344CB8AC3E}">
        <p14:creationId xmlns:p14="http://schemas.microsoft.com/office/powerpoint/2010/main" val="162221456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409" y="-76200"/>
            <a:ext cx="7886700" cy="1325563"/>
          </a:xfrm>
        </p:spPr>
        <p:txBody>
          <a:bodyPr/>
          <a:lstStyle/>
          <a:p>
            <a:pPr algn="ctr"/>
            <a:r>
              <a:rPr lang="en-US" dirty="0" smtClean="0">
                <a:solidFill>
                  <a:srgbClr val="00B0F0"/>
                </a:solidFill>
              </a:rPr>
              <a:t>What does it mean?</a:t>
            </a:r>
            <a:endParaRPr lang="en-US" dirty="0">
              <a:solidFill>
                <a:srgbClr val="00B0F0"/>
              </a:solidFill>
            </a:endParaRPr>
          </a:p>
        </p:txBody>
      </p:sp>
      <p:sp>
        <p:nvSpPr>
          <p:cNvPr id="4" name="Rectangle 1"/>
          <p:cNvSpPr>
            <a:spLocks noGrp="1" noChangeArrowheads="1"/>
          </p:cNvSpPr>
          <p:nvPr>
            <p:ph idx="1"/>
          </p:nvPr>
        </p:nvSpPr>
        <p:spPr bwMode="auto">
          <a:xfrm>
            <a:off x="609600" y="1206043"/>
            <a:ext cx="8458200" cy="646330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232629"/>
                </a:solidFill>
                <a:effectLst/>
                <a:latin typeface="var(--theme-question-body-font-family)"/>
              </a:rPr>
              <a:t>The number </a:t>
            </a:r>
            <a:r>
              <a:rPr kumimoji="0" lang="en-US" altLang="en-US" b="0" i="0" u="none" strike="noStrike" cap="none" normalizeH="0" baseline="0" dirty="0" smtClean="0">
                <a:ln>
                  <a:noFill/>
                </a:ln>
                <a:solidFill>
                  <a:srgbClr val="FF0000"/>
                </a:solidFill>
                <a:effectLst/>
                <a:latin typeface="MathJax_Math-italic"/>
              </a:rPr>
              <a:t>π</a:t>
            </a:r>
            <a:r>
              <a:rPr kumimoji="0" lang="en-US" altLang="en-US" b="0" i="0" u="none" strike="noStrike" cap="none" normalizeH="0" baseline="0" dirty="0" smtClean="0">
                <a:ln>
                  <a:noFill/>
                </a:ln>
                <a:solidFill>
                  <a:srgbClr val="232629"/>
                </a:solidFill>
                <a:effectLst/>
                <a:latin typeface="var(--theme-question-body-font-family)"/>
              </a:rPr>
              <a:t> is there just to make sure that you have a valid </a:t>
            </a:r>
            <a:r>
              <a:rPr kumimoji="0" lang="en-US" altLang="en-US" b="0" i="0" u="none" strike="noStrike" cap="none" normalizeH="0" dirty="0" smtClean="0">
                <a:ln>
                  <a:noFill/>
                </a:ln>
                <a:solidFill>
                  <a:srgbClr val="232629"/>
                </a:solidFill>
                <a:effectLst/>
                <a:latin typeface="var(--theme-question-body-font-family)"/>
              </a:rPr>
              <a:t> </a:t>
            </a:r>
            <a:r>
              <a:rPr kumimoji="0" lang="en-US" altLang="en-US" b="0" i="0" u="none" strike="noStrike" cap="none" normalizeH="0" baseline="0" dirty="0" smtClean="0">
                <a:ln>
                  <a:noFill/>
                </a:ln>
                <a:solidFill>
                  <a:srgbClr val="232629"/>
                </a:solidFill>
                <a:effectLst/>
                <a:latin typeface="var(--theme-question-body-font-family)"/>
              </a:rPr>
              <a:t>probability function. </a:t>
            </a:r>
            <a:r>
              <a:rPr kumimoji="0" lang="en-US" altLang="en-US" b="0" i="0" u="none" strike="noStrike" cap="none" normalizeH="0" dirty="0" smtClean="0">
                <a:ln>
                  <a:noFill/>
                </a:ln>
                <a:solidFill>
                  <a:srgbClr val="232629"/>
                </a:solidFill>
                <a:effectLst/>
                <a:latin typeface="var(--theme-question-body-font-family)"/>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baseline="0" dirty="0">
              <a:solidFill>
                <a:srgbClr val="232629"/>
              </a:solidFill>
              <a:latin typeface="var(--theme-question-body-font-family)"/>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232629"/>
                </a:solidFill>
                <a:effectLst/>
                <a:latin typeface="var(--theme-question-body-font-family)"/>
              </a:rPr>
              <a:t>The</a:t>
            </a:r>
            <a:r>
              <a:rPr kumimoji="0" lang="en-US" altLang="en-US" b="0" i="0" u="none" strike="noStrike" cap="none" normalizeH="0" dirty="0" smtClean="0">
                <a:ln>
                  <a:noFill/>
                </a:ln>
                <a:solidFill>
                  <a:srgbClr val="232629"/>
                </a:solidFill>
                <a:effectLst/>
                <a:latin typeface="var(--theme-question-body-font-family)"/>
              </a:rPr>
              <a:t> function of </a:t>
            </a:r>
            <a:r>
              <a:rPr kumimoji="0" lang="en-US" altLang="en-US" b="0" i="0" u="none" strike="noStrike" cap="none" normalizeH="0" dirty="0" smtClean="0">
                <a:ln>
                  <a:noFill/>
                </a:ln>
                <a:solidFill>
                  <a:srgbClr val="FF0000"/>
                </a:solidFill>
                <a:effectLst/>
                <a:latin typeface="var(--theme-question-body-font-family)"/>
              </a:rPr>
              <a:t>e </a:t>
            </a:r>
            <a:r>
              <a:rPr kumimoji="0" lang="en-US" altLang="en-US" b="0" i="0" u="none" strike="noStrike" cap="none" normalizeH="0" dirty="0" smtClean="0">
                <a:ln>
                  <a:noFill/>
                </a:ln>
                <a:solidFill>
                  <a:srgbClr val="232629"/>
                </a:solidFill>
                <a:effectLst/>
                <a:latin typeface="var(--theme-question-body-font-family)"/>
              </a:rPr>
              <a:t>results if we take the </a:t>
            </a:r>
            <a:r>
              <a:rPr kumimoji="0" lang="en-US" altLang="en-US" b="0" i="0" u="none" strike="noStrike" cap="none" normalizeH="0" baseline="0" dirty="0" smtClean="0">
                <a:ln>
                  <a:noFill/>
                </a:ln>
                <a:solidFill>
                  <a:srgbClr val="232629"/>
                </a:solidFill>
                <a:effectLst/>
                <a:latin typeface="var(--theme-question-body-font-family)"/>
              </a:rPr>
              <a:t> limit </a:t>
            </a:r>
            <a:r>
              <a:rPr kumimoji="0" lang="en-US" altLang="en-US" b="0" i="0" u="none" strike="noStrike" cap="none" normalizeH="0" dirty="0" smtClean="0">
                <a:ln>
                  <a:noFill/>
                </a:ln>
                <a:solidFill>
                  <a:srgbClr val="232629"/>
                </a:solidFill>
                <a:effectLst/>
                <a:latin typeface="var(--theme-question-body-font-family)"/>
              </a:rPr>
              <a:t> </a:t>
            </a:r>
            <a:r>
              <a:rPr lang="en-US" altLang="en-US" dirty="0" smtClean="0">
                <a:solidFill>
                  <a:srgbClr val="232629"/>
                </a:solidFill>
                <a:latin typeface="var(--theme-question-body-font-family)"/>
              </a:rPr>
              <a:t>of a </a:t>
            </a:r>
            <a:r>
              <a:rPr kumimoji="0" lang="en-US" altLang="en-US" b="0" i="0" u="none" strike="noStrike" cap="none" normalizeH="0" baseline="0" dirty="0" smtClean="0">
                <a:ln>
                  <a:noFill/>
                </a:ln>
                <a:solidFill>
                  <a:srgbClr val="232629"/>
                </a:solidFill>
                <a:effectLst/>
                <a:latin typeface="var(--theme-question-body-font-family)"/>
              </a:rPr>
              <a:t>binominal distribution. With </a:t>
            </a:r>
            <a:r>
              <a:rPr kumimoji="0" lang="en-US" altLang="en-US" b="0" i="0" u="none" strike="noStrike" cap="none" normalizeH="0" baseline="0" dirty="0" smtClean="0">
                <a:ln>
                  <a:noFill/>
                </a:ln>
                <a:solidFill>
                  <a:srgbClr val="FF0000"/>
                </a:solidFill>
                <a:effectLst/>
                <a:latin typeface="var(--theme-question-body-font-family)"/>
              </a:rPr>
              <a:t>n*p</a:t>
            </a:r>
            <a:r>
              <a:rPr kumimoji="0" lang="en-US" altLang="en-US" b="0" i="0" u="none" strike="noStrike" cap="none" normalizeH="0" dirty="0" smtClean="0">
                <a:ln>
                  <a:noFill/>
                </a:ln>
                <a:solidFill>
                  <a:srgbClr val="232629"/>
                </a:solidFill>
                <a:effectLst/>
                <a:latin typeface="var(--theme-question-body-font-family)"/>
              </a:rPr>
              <a:t> fixed and </a:t>
            </a:r>
            <a:r>
              <a:rPr kumimoji="0" lang="en-US" altLang="en-US" b="0" i="0" u="none" strike="noStrike" cap="none" normalizeH="0" dirty="0" smtClean="0">
                <a:ln>
                  <a:noFill/>
                </a:ln>
                <a:solidFill>
                  <a:srgbClr val="FF0000"/>
                </a:solidFill>
                <a:effectLst/>
                <a:latin typeface="var(--theme-question-body-font-family)"/>
              </a:rPr>
              <a:t>n</a:t>
            </a:r>
            <a:r>
              <a:rPr kumimoji="0" lang="en-US" altLang="en-US" b="0" i="0" u="none" strike="noStrike" cap="none" normalizeH="0" dirty="0" smtClean="0">
                <a:ln>
                  <a:noFill/>
                </a:ln>
                <a:solidFill>
                  <a:srgbClr val="232629"/>
                </a:solidFill>
                <a:effectLst/>
                <a:latin typeface="var(--theme-question-body-font-family)"/>
              </a:rPr>
              <a:t> goes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solidFill>
                  <a:srgbClr val="232629"/>
                </a:solidFill>
                <a:latin typeface="var(--theme-question-body-font-family)"/>
              </a:rPr>
              <a:t>t</a:t>
            </a:r>
            <a:r>
              <a:rPr lang="en-US" altLang="en-US" dirty="0" smtClean="0">
                <a:solidFill>
                  <a:srgbClr val="232629"/>
                </a:solidFill>
                <a:latin typeface="var(--theme-question-body-font-family)"/>
              </a:rPr>
              <a:t>o infinity.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solidFill>
                <a:srgbClr val="232629"/>
              </a:solidFill>
              <a:latin typeface="var(--theme-question-body-font-family)"/>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smtClean="0">
                <a:solidFill>
                  <a:srgbClr val="232629"/>
                </a:solidFill>
                <a:latin typeface="var(--theme-question-body-font-family)"/>
              </a:rPr>
              <a:t>T</a:t>
            </a:r>
            <a:r>
              <a:rPr kumimoji="0" lang="en-US" altLang="en-US" b="0" i="0" u="none" strike="noStrike" cap="none" normalizeH="0" dirty="0" smtClean="0">
                <a:ln>
                  <a:noFill/>
                </a:ln>
                <a:solidFill>
                  <a:srgbClr val="232629"/>
                </a:solidFill>
                <a:effectLst/>
                <a:latin typeface="var(--theme-question-body-font-family)"/>
              </a:rPr>
              <a:t>he same holds for any huge sum of</a:t>
            </a:r>
            <a:r>
              <a:rPr lang="en-US" altLang="en-US" dirty="0" smtClean="0">
                <a:solidFill>
                  <a:srgbClr val="232629"/>
                </a:solidFill>
                <a:latin typeface="var(--theme-question-body-font-family)"/>
              </a:rPr>
              <a:t> </a:t>
            </a:r>
            <a:r>
              <a:rPr lang="en-US" altLang="en-US" dirty="0" smtClean="0">
                <a:solidFill>
                  <a:srgbClr val="00B050"/>
                </a:solidFill>
                <a:latin typeface="var(--theme-question-body-font-family)"/>
              </a:rPr>
              <a:t>INDEPENDENT </a:t>
            </a:r>
            <a:r>
              <a:rPr lang="en-US" altLang="en-US" dirty="0">
                <a:solidFill>
                  <a:srgbClr val="232629"/>
                </a:solidFill>
                <a:latin typeface="var(--theme-question-body-font-family)"/>
              </a:rPr>
              <a:t>r</a:t>
            </a:r>
            <a:r>
              <a:rPr lang="en-US" altLang="en-US" dirty="0" smtClean="0">
                <a:solidFill>
                  <a:srgbClr val="232629"/>
                </a:solidFill>
                <a:latin typeface="var(--theme-question-body-font-family)"/>
              </a:rPr>
              <a:t>andom variables with mean </a:t>
            </a:r>
            <a:r>
              <a:rPr lang="en-US" altLang="en-US" dirty="0" smtClean="0">
                <a:solidFill>
                  <a:srgbClr val="FF0000"/>
                </a:solidFill>
                <a:latin typeface="var(--theme-question-body-font-family)"/>
              </a:rPr>
              <a:t>0</a:t>
            </a:r>
            <a:r>
              <a:rPr lang="en-US" altLang="en-US" dirty="0" smtClean="0">
                <a:solidFill>
                  <a:srgbClr val="232629"/>
                </a:solidFill>
                <a:latin typeface="var(--theme-question-body-font-family)"/>
              </a:rPr>
              <a:t> and variance </a:t>
            </a:r>
            <a:r>
              <a:rPr lang="en-US" altLang="en-US" dirty="0" smtClean="0">
                <a:solidFill>
                  <a:srgbClr val="FF0000"/>
                </a:solidFill>
                <a:latin typeface="var(--theme-question-body-font-family)"/>
              </a:rPr>
              <a:t>1</a:t>
            </a:r>
            <a:r>
              <a:rPr lang="en-US" altLang="en-US" dirty="0" smtClean="0">
                <a:solidFill>
                  <a:srgbClr val="232629"/>
                </a:solidFill>
                <a:latin typeface="var(--theme-question-body-font-family)"/>
              </a:rPr>
              <a:t>. It approaches the normal distribution.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232629"/>
                </a:solidFill>
                <a:effectLst/>
                <a:latin typeface="var(--theme-question-body-font-family)"/>
              </a:rPr>
              <a:t>This</a:t>
            </a:r>
            <a:r>
              <a:rPr kumimoji="0" lang="en-US" altLang="en-US" b="0" i="0" u="none" strike="noStrike" cap="none" normalizeH="0" dirty="0" smtClean="0">
                <a:ln>
                  <a:noFill/>
                </a:ln>
                <a:solidFill>
                  <a:srgbClr val="232629"/>
                </a:solidFill>
                <a:effectLst/>
                <a:latin typeface="var(--theme-question-body-font-family)"/>
              </a:rPr>
              <a:t> is a very basic theorem in probability called the </a:t>
            </a:r>
            <a:r>
              <a:rPr lang="en-US" altLang="en-US" dirty="0">
                <a:solidFill>
                  <a:srgbClr val="232629"/>
                </a:solidFill>
                <a:latin typeface="var(--theme-question-body-font-family)"/>
              </a:rPr>
              <a:t> </a:t>
            </a:r>
            <a:r>
              <a:rPr kumimoji="0" lang="en-US" altLang="en-US" b="0" i="0" u="none" strike="noStrike" cap="none" normalizeH="0" baseline="0" dirty="0" smtClean="0">
                <a:ln>
                  <a:noFill/>
                </a:ln>
                <a:solidFill>
                  <a:srgbClr val="00CC00"/>
                </a:solidFill>
                <a:effectLst/>
                <a:latin typeface="var(--theme-question-body-font-family)"/>
              </a:rPr>
              <a:t>Central Limit Theorem.</a:t>
            </a:r>
            <a:endParaRPr kumimoji="0" lang="en-US" altLang="en-US" b="0" i="0" u="none" strike="noStrike" cap="none" normalizeH="0" baseline="0" dirty="0" smtClean="0">
              <a:ln>
                <a:noFill/>
              </a:ln>
              <a:solidFill>
                <a:srgbClr val="00CC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smtClean="0">
              <a:ln>
                <a:noFill/>
              </a:ln>
              <a:solidFill>
                <a:srgbClr val="00CC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rPr>
              <a:t/>
            </a:r>
            <a:br>
              <a:rPr kumimoji="0" lang="en-US" altLang="en-US" b="0" i="0" u="none" strike="noStrike" cap="none" normalizeH="0" baseline="0" dirty="0" smtClean="0">
                <a:ln>
                  <a:noFill/>
                </a:ln>
                <a:solidFill>
                  <a:schemeClr val="tx1"/>
                </a:solidFill>
                <a:effectLst/>
              </a:rPr>
            </a:br>
            <a:endParaRPr kumimoji="0" lang="en-US" altLang="en-US"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29687506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eaLnBrk="1" hangingPunct="1"/>
            <a:r>
              <a:rPr lang="en-US" altLang="en-US" dirty="0" smtClean="0">
                <a:solidFill>
                  <a:srgbClr val="00B0F0"/>
                </a:solidFill>
              </a:rPr>
              <a:t>Normal Probability Density Function</a:t>
            </a:r>
          </a:p>
        </p:txBody>
      </p:sp>
      <p:sp>
        <p:nvSpPr>
          <p:cNvPr id="40963" name="Rectangle 3"/>
          <p:cNvSpPr>
            <a:spLocks noGrp="1" noChangeArrowheads="1"/>
          </p:cNvSpPr>
          <p:nvPr>
            <p:ph type="body" sz="half" idx="1"/>
          </p:nvPr>
        </p:nvSpPr>
        <p:spPr/>
        <p:txBody>
          <a:bodyPr/>
          <a:lstStyle/>
          <a:p>
            <a:pPr eaLnBrk="1" hangingPunct="1"/>
            <a:r>
              <a:rPr lang="en-US" altLang="en-US" sz="2800" dirty="0" smtClean="0"/>
              <a:t>Recall: continuous random variables are described with probability density function.</a:t>
            </a:r>
            <a:endParaRPr lang="en-US" altLang="en-US" sz="2800" b="1" dirty="0" smtClean="0"/>
          </a:p>
          <a:p>
            <a:pPr eaLnBrk="1" hangingPunct="1"/>
            <a:r>
              <a:rPr lang="en-US" altLang="en-US" b="1" dirty="0" smtClean="0"/>
              <a:t>In the next figure we shall describe how the binomial distribution gets closer to the normal one.</a:t>
            </a:r>
            <a:endParaRPr lang="en-US" altLang="en-US" sz="2800" dirty="0" smtClean="0"/>
          </a:p>
        </p:txBody>
      </p:sp>
      <p:grpSp>
        <p:nvGrpSpPr>
          <p:cNvPr id="2" name="Group 17"/>
          <p:cNvGrpSpPr>
            <a:grpSpLocks/>
          </p:cNvGrpSpPr>
          <p:nvPr/>
        </p:nvGrpSpPr>
        <p:grpSpPr bwMode="auto">
          <a:xfrm>
            <a:off x="4724400" y="1725614"/>
            <a:ext cx="4121150" cy="4400552"/>
            <a:chOff x="2981" y="1087"/>
            <a:chExt cx="2596" cy="2772"/>
          </a:xfrm>
        </p:grpSpPr>
        <p:pic>
          <p:nvPicPr>
            <p:cNvPr id="10245"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0" y="2481"/>
              <a:ext cx="1919" cy="1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16"/>
            <p:cNvSpPr txBox="1">
              <a:spLocks noChangeArrowheads="1"/>
            </p:cNvSpPr>
            <p:nvPr/>
          </p:nvSpPr>
          <p:spPr bwMode="auto">
            <a:xfrm>
              <a:off x="2981" y="1087"/>
              <a:ext cx="2596"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dirty="0" smtClean="0"/>
                <a:t>This distribution is called at times: The </a:t>
              </a:r>
              <a:r>
                <a:rPr lang="en-US" altLang="en-US" sz="2800" dirty="0" err="1" smtClean="0"/>
                <a:t>Gaus</a:t>
              </a:r>
              <a:r>
                <a:rPr lang="en-US" altLang="en-US" sz="2800" dirty="0" smtClean="0"/>
                <a:t> Bell.</a:t>
              </a:r>
              <a:endParaRPr lang="en-US" altLang="en-US" sz="2800" dirty="0"/>
            </a:p>
          </p:txBody>
        </p:sp>
      </p:grpSp>
    </p:spTree>
    <p:extLst>
      <p:ext uri="{BB962C8B-B14F-4D97-AF65-F5344CB8AC3E}">
        <p14:creationId xmlns:p14="http://schemas.microsoft.com/office/powerpoint/2010/main" val="26621360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fade">
                                      <p:cBhvr>
                                        <p:cTn id="7" dur="1000"/>
                                        <p:tgtEl>
                                          <p:spTgt spid="40963">
                                            <p:txEl>
                                              <p:pRg st="0" end="0"/>
                                            </p:txEl>
                                          </p:spTgt>
                                        </p:tgtEl>
                                      </p:cBhvr>
                                    </p:animEffect>
                                    <p:anim calcmode="lin" valueType="num">
                                      <p:cBhvr>
                                        <p:cTn id="8" dur="1000" fill="hold"/>
                                        <p:tgtEl>
                                          <p:spTgt spid="4096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096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0963">
                                            <p:txEl>
                                              <p:pRg st="1" end="1"/>
                                            </p:txEl>
                                          </p:spTgt>
                                        </p:tgtEl>
                                        <p:attrNameLst>
                                          <p:attrName>style.visibility</p:attrName>
                                        </p:attrNameLst>
                                      </p:cBhvr>
                                      <p:to>
                                        <p:strVal val="visible"/>
                                      </p:to>
                                    </p:set>
                                    <p:animEffect transition="in" filter="fade">
                                      <p:cBhvr>
                                        <p:cTn id="14" dur="1000"/>
                                        <p:tgtEl>
                                          <p:spTgt spid="40963">
                                            <p:txEl>
                                              <p:pRg st="1" end="1"/>
                                            </p:txEl>
                                          </p:spTgt>
                                        </p:tgtEl>
                                      </p:cBhvr>
                                    </p:animEffect>
                                    <p:anim calcmode="lin" valueType="num">
                                      <p:cBhvr>
                                        <p:cTn id="15" dur="1000" fill="hold"/>
                                        <p:tgtEl>
                                          <p:spTgt spid="4096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096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linds(horizont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 The tail of the binomial distribution </a:t>
            </a:r>
            <a:r>
              <a:rPr lang="el-GR" dirty="0" smtClean="0">
                <a:solidFill>
                  <a:srgbClr val="00B0F0"/>
                </a:solidFill>
              </a:rPr>
              <a:t>Φ</a:t>
            </a:r>
            <a:r>
              <a:rPr lang="en-US" dirty="0" smtClean="0">
                <a:solidFill>
                  <a:srgbClr val="00B0F0"/>
                </a:solidFill>
              </a:rPr>
              <a:t>(x)</a:t>
            </a:r>
            <a:endParaRPr lang="en-US" dirty="0">
              <a:solidFill>
                <a:srgbClr val="00B0F0"/>
              </a:solidFill>
            </a:endParaRPr>
          </a:p>
        </p:txBody>
      </p:sp>
      <p:sp>
        <p:nvSpPr>
          <p:cNvPr id="7" name="TextBox 6"/>
          <p:cNvSpPr txBox="1"/>
          <p:nvPr/>
        </p:nvSpPr>
        <p:spPr>
          <a:xfrm flipH="1">
            <a:off x="4114865" y="2972873"/>
            <a:ext cx="304735" cy="276999"/>
          </a:xfrm>
          <a:prstGeom prst="rect">
            <a:avLst/>
          </a:prstGeom>
          <a:noFill/>
        </p:spPr>
        <p:txBody>
          <a:bodyPr wrap="square" lIns="0" tIns="0" rIns="0" bIns="0" rtlCol="0">
            <a:spAutoFit/>
          </a:bodyPr>
          <a:lstStyle/>
          <a:p>
            <a:endParaRPr lang="en-US" dirty="0"/>
          </a:p>
        </p:txBody>
      </p:sp>
      <mc:AlternateContent xmlns:mc="http://schemas.openxmlformats.org/markup-compatibility/2006" xmlns:a14="http://schemas.microsoft.com/office/drawing/2010/main">
        <mc:Choice Requires="a14">
          <p:sp>
            <p:nvSpPr>
              <p:cNvPr id="8" name="Content Placeholder 7"/>
              <p:cNvSpPr>
                <a:spLocks noGrp="1"/>
              </p:cNvSpPr>
              <p:nvPr>
                <p:ph idx="1"/>
              </p:nvPr>
            </p:nvSpPr>
            <p:spPr/>
            <p:txBody>
              <a:bodyPr>
                <a:normAutofit/>
              </a:bodyPr>
              <a:lstStyle/>
              <a:p>
                <a:r>
                  <a:rPr lang="el-GR" sz="4000" dirty="0" smtClean="0">
                    <a:solidFill>
                      <a:srgbClr val="FF0000"/>
                    </a:solidFill>
                  </a:rPr>
                  <a:t>Φ</a:t>
                </a:r>
                <a:r>
                  <a:rPr lang="en-US" sz="4000" dirty="0">
                    <a:solidFill>
                      <a:srgbClr val="FF0000"/>
                    </a:solidFill>
                  </a:rPr>
                  <a:t>(x)</a:t>
                </a:r>
                <a14:m>
                  <m:oMath xmlns:m="http://schemas.openxmlformats.org/officeDocument/2006/math">
                    <m:r>
                      <a:rPr lang="en-US" sz="4000" b="0" i="0" smtClean="0">
                        <a:solidFill>
                          <a:srgbClr val="FF0000"/>
                        </a:solidFill>
                        <a:latin typeface="Cambria Math" panose="02040503050406030204" pitchFamily="18" charset="0"/>
                      </a:rPr>
                      <m:t>=</m:t>
                    </m:r>
                    <m:nary>
                      <m:naryPr>
                        <m:limLoc m:val="undOvr"/>
                        <m:ctrlPr>
                          <a:rPr lang="en-US" sz="4000" i="1" smtClean="0">
                            <a:solidFill>
                              <a:srgbClr val="FF0000"/>
                            </a:solidFill>
                            <a:latin typeface="Cambria Math" panose="02040503050406030204" pitchFamily="18" charset="0"/>
                          </a:rPr>
                        </m:ctrlPr>
                      </m:naryPr>
                      <m:sub>
                        <m:r>
                          <a:rPr lang="en-US" sz="4000" b="0" i="1" smtClean="0">
                            <a:solidFill>
                              <a:srgbClr val="FF0000"/>
                            </a:solidFill>
                            <a:latin typeface="Cambria Math" panose="02040503050406030204" pitchFamily="18" charset="0"/>
                          </a:rPr>
                          <m:t>𝑥</m:t>
                        </m:r>
                      </m:sub>
                      <m:sup>
                        <m:r>
                          <a:rPr lang="en-US" sz="4000" i="1" smtClean="0">
                            <a:solidFill>
                              <a:srgbClr val="FF0000"/>
                            </a:solidFill>
                            <a:latin typeface="Cambria Math" panose="02040503050406030204" pitchFamily="18" charset="0"/>
                          </a:rPr>
                          <m:t>ꝏ</m:t>
                        </m:r>
                      </m:sup>
                      <m:e>
                        <m:r>
                          <a:rPr lang="en-US" sz="4000" i="1">
                            <a:solidFill>
                              <a:srgbClr val="FF0000"/>
                            </a:solidFill>
                            <a:latin typeface="Cambria Math" panose="02040503050406030204" pitchFamily="18" charset="0"/>
                          </a:rPr>
                          <m:t>𝑓</m:t>
                        </m:r>
                        <m:d>
                          <m:dPr>
                            <m:ctrlPr>
                              <a:rPr lang="en-US" sz="4000" i="1">
                                <a:solidFill>
                                  <a:srgbClr val="FF0000"/>
                                </a:solidFill>
                                <a:latin typeface="Cambria Math" panose="02040503050406030204" pitchFamily="18" charset="0"/>
                              </a:rPr>
                            </m:ctrlPr>
                          </m:dPr>
                          <m:e>
                            <m:r>
                              <a:rPr lang="en-US" sz="4000" i="1">
                                <a:solidFill>
                                  <a:srgbClr val="FF0000"/>
                                </a:solidFill>
                                <a:latin typeface="Cambria Math" panose="02040503050406030204" pitchFamily="18" charset="0"/>
                              </a:rPr>
                              <m:t>𝑥</m:t>
                            </m:r>
                          </m:e>
                        </m:d>
                        <m:r>
                          <a:rPr lang="en-US" sz="4000" i="1">
                            <a:solidFill>
                              <a:srgbClr val="FF0000"/>
                            </a:solidFill>
                            <a:latin typeface="Cambria Math" panose="02040503050406030204" pitchFamily="18" charset="0"/>
                          </a:rPr>
                          <m:t>𝑑𝑥</m:t>
                        </m:r>
                      </m:e>
                    </m:nary>
                  </m:oMath>
                </a14:m>
                <a:r>
                  <a:rPr lang="en-US" sz="4000" dirty="0" smtClean="0">
                    <a:solidFill>
                      <a:srgbClr val="FF0000"/>
                    </a:solidFill>
                  </a:rPr>
                  <a:t>  </a:t>
                </a:r>
                <a:r>
                  <a:rPr lang="en-US" sz="4000" dirty="0" smtClean="0"/>
                  <a:t>is the </a:t>
                </a:r>
              </a:p>
              <a:p>
                <a:pPr marL="0" indent="0">
                  <a:buNone/>
                </a:pPr>
                <a:r>
                  <a:rPr lang="en-US" sz="4000" dirty="0"/>
                  <a:t> </a:t>
                </a:r>
                <a:r>
                  <a:rPr lang="en-US" sz="4000" dirty="0" smtClean="0"/>
                  <a:t>  probability that the normal </a:t>
                </a:r>
              </a:p>
              <a:p>
                <a:pPr marL="0" indent="0">
                  <a:buNone/>
                </a:pPr>
                <a:r>
                  <a:rPr lang="en-US" sz="4000" dirty="0"/>
                  <a:t> </a:t>
                </a:r>
                <a:r>
                  <a:rPr lang="en-US" sz="4000" dirty="0" smtClean="0"/>
                  <a:t>  distribution will be at least </a:t>
                </a:r>
                <a:r>
                  <a:rPr lang="en-US" sz="4000" dirty="0" smtClean="0">
                    <a:solidFill>
                      <a:srgbClr val="FF0000"/>
                    </a:solidFill>
                  </a:rPr>
                  <a:t>x.</a:t>
                </a:r>
              </a:p>
              <a:p>
                <a:r>
                  <a:rPr lang="en-US" sz="4000" dirty="0" smtClean="0"/>
                  <a:t>The following inequalities are known: for every </a:t>
                </a:r>
                <a:r>
                  <a:rPr lang="en-US" sz="4000" dirty="0" smtClean="0">
                    <a:solidFill>
                      <a:srgbClr val="FF0000"/>
                    </a:solidFill>
                  </a:rPr>
                  <a:t>x&gt;0 </a:t>
                </a:r>
              </a:p>
              <a:p>
                <a:r>
                  <a:rPr lang="en-US" sz="4000" dirty="0">
                    <a:solidFill>
                      <a:srgbClr val="FF0000"/>
                    </a:solidFill>
                  </a:rPr>
                  <a:t>f</a:t>
                </a:r>
                <a:r>
                  <a:rPr lang="en-US" sz="4000" dirty="0" smtClean="0">
                    <a:solidFill>
                      <a:srgbClr val="FF0000"/>
                    </a:solidFill>
                  </a:rPr>
                  <a:t>(x)(1/x-1/x</a:t>
                </a:r>
                <a:r>
                  <a:rPr lang="en-US" sz="4000" baseline="30000" dirty="0" smtClean="0">
                    <a:solidFill>
                      <a:srgbClr val="FF0000"/>
                    </a:solidFill>
                  </a:rPr>
                  <a:t>3 </a:t>
                </a:r>
                <a:r>
                  <a:rPr lang="en-US" sz="4000" dirty="0" smtClean="0">
                    <a:solidFill>
                      <a:srgbClr val="FF0000"/>
                    </a:solidFill>
                  </a:rPr>
                  <a:t>)&lt;</a:t>
                </a:r>
                <a:r>
                  <a:rPr lang="el-GR" sz="4000" dirty="0">
                    <a:solidFill>
                      <a:srgbClr val="FF0000"/>
                    </a:solidFill>
                  </a:rPr>
                  <a:t> Φ</a:t>
                </a:r>
                <a:r>
                  <a:rPr lang="en-US" sz="4000" dirty="0" smtClean="0">
                    <a:solidFill>
                      <a:srgbClr val="FF0000"/>
                    </a:solidFill>
                  </a:rPr>
                  <a:t>(x)</a:t>
                </a:r>
                <a14:m>
                  <m:oMath xmlns:m="http://schemas.openxmlformats.org/officeDocument/2006/math">
                    <m:r>
                      <a:rPr lang="en-US" sz="4000" b="0" i="1" smtClean="0">
                        <a:solidFill>
                          <a:srgbClr val="FF0000"/>
                        </a:solidFill>
                        <a:latin typeface="Cambria Math" panose="02040503050406030204" pitchFamily="18" charset="0"/>
                      </a:rPr>
                      <m:t>&lt;</m:t>
                    </m:r>
                    <m:r>
                      <a:rPr lang="en-US" sz="4000" b="0" i="1" smtClean="0">
                        <a:solidFill>
                          <a:srgbClr val="FF0000"/>
                        </a:solidFill>
                        <a:latin typeface="Cambria Math" panose="02040503050406030204" pitchFamily="18" charset="0"/>
                      </a:rPr>
                      <m:t>𝑓</m:t>
                    </m:r>
                    <m:r>
                      <a:rPr lang="en-US" sz="4000" b="0" i="1" smtClean="0">
                        <a:solidFill>
                          <a:srgbClr val="FF0000"/>
                        </a:solidFill>
                        <a:latin typeface="Cambria Math" panose="02040503050406030204" pitchFamily="18" charset="0"/>
                      </a:rPr>
                      <m:t>(</m:t>
                    </m:r>
                    <m:r>
                      <a:rPr lang="en-US" sz="4000" b="0" i="1" smtClean="0">
                        <a:solidFill>
                          <a:srgbClr val="FF0000"/>
                        </a:solidFill>
                        <a:latin typeface="Cambria Math" panose="02040503050406030204" pitchFamily="18" charset="0"/>
                      </a:rPr>
                      <m:t>𝑥</m:t>
                    </m:r>
                    <m:r>
                      <a:rPr lang="en-US" sz="4000" b="0" i="1" smtClean="0">
                        <a:solidFill>
                          <a:srgbClr val="FF0000"/>
                        </a:solidFill>
                        <a:latin typeface="Cambria Math" panose="02040503050406030204" pitchFamily="18" charset="0"/>
                      </a:rPr>
                      <m:t>)/</m:t>
                    </m:r>
                    <m:r>
                      <a:rPr lang="en-US" sz="4000" b="0" i="1" smtClean="0">
                        <a:solidFill>
                          <a:srgbClr val="FF0000"/>
                        </a:solidFill>
                        <a:latin typeface="Cambria Math" panose="02040503050406030204" pitchFamily="18" charset="0"/>
                      </a:rPr>
                      <m:t>𝑥</m:t>
                    </m:r>
                  </m:oMath>
                </a14:m>
                <a:endParaRPr lang="en-US" sz="4000" dirty="0">
                  <a:solidFill>
                    <a:srgbClr val="FF0000"/>
                  </a:solidFill>
                </a:endParaRPr>
              </a:p>
            </p:txBody>
          </p:sp>
        </mc:Choice>
        <mc:Fallback xmlns="">
          <p:sp>
            <p:nvSpPr>
              <p:cNvPr id="8" name="Content Placeholder 7"/>
              <p:cNvSpPr>
                <a:spLocks noGrp="1" noRot="1" noChangeAspect="1" noMove="1" noResize="1" noEditPoints="1" noAdjustHandles="1" noChangeArrowheads="1" noChangeShapeType="1" noTextEdit="1"/>
              </p:cNvSpPr>
              <p:nvPr>
                <p:ph idx="1"/>
              </p:nvPr>
            </p:nvSpPr>
            <p:spPr>
              <a:blipFill>
                <a:blip r:embed="rId2"/>
                <a:stretch>
                  <a:fillRect l="-2473" t="-700"/>
                </a:stretch>
              </a:blipFill>
            </p:spPr>
            <p:txBody>
              <a:bodyPr/>
              <a:lstStyle/>
              <a:p>
                <a:r>
                  <a:rPr lang="en-US">
                    <a:noFill/>
                  </a:rPr>
                  <a:t> </a:t>
                </a:r>
              </a:p>
            </p:txBody>
          </p:sp>
        </mc:Fallback>
      </mc:AlternateContent>
    </p:spTree>
    <p:extLst>
      <p:ext uri="{BB962C8B-B14F-4D97-AF65-F5344CB8AC3E}">
        <p14:creationId xmlns:p14="http://schemas.microsoft.com/office/powerpoint/2010/main" val="394974301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Choosing a random vector of length 1</a:t>
            </a:r>
            <a:endParaRPr lang="en-US" dirty="0">
              <a:solidFill>
                <a:srgbClr val="00B0F0"/>
              </a:solidFill>
            </a:endParaRPr>
          </a:p>
        </p:txBody>
      </p:sp>
      <p:sp>
        <p:nvSpPr>
          <p:cNvPr id="3" name="Content Placeholder 2"/>
          <p:cNvSpPr>
            <a:spLocks noGrp="1"/>
          </p:cNvSpPr>
          <p:nvPr>
            <p:ph idx="1"/>
          </p:nvPr>
        </p:nvSpPr>
        <p:spPr/>
        <p:txBody>
          <a:bodyPr>
            <a:normAutofit fontScale="92500" lnSpcReduction="10000"/>
          </a:bodyPr>
          <a:lstStyle/>
          <a:p>
            <a:r>
              <a:rPr lang="en-US" dirty="0" smtClean="0"/>
              <a:t>A random vector of length one can be chosen as follows. Choose </a:t>
            </a:r>
            <a:r>
              <a:rPr lang="en-US" dirty="0" smtClean="0">
                <a:solidFill>
                  <a:srgbClr val="FF0000"/>
                </a:solidFill>
              </a:rPr>
              <a:t>(</a:t>
            </a:r>
            <a:r>
              <a:rPr lang="en-US" dirty="0">
                <a:solidFill>
                  <a:srgbClr val="FF0000"/>
                </a:solidFill>
                <a:sym typeface="Symbol" panose="05050102010706020507" pitchFamily="18" charset="2"/>
              </a:rPr>
              <a:t>X</a:t>
            </a:r>
            <a:r>
              <a:rPr lang="en-US" dirty="0" smtClean="0">
                <a:solidFill>
                  <a:srgbClr val="FF0000"/>
                </a:solidFill>
                <a:sym typeface="Symbol" panose="05050102010706020507" pitchFamily="18" charset="2"/>
              </a:rPr>
              <a:t>(1), X(2),………,</a:t>
            </a:r>
            <a:r>
              <a:rPr lang="en-US" dirty="0">
                <a:solidFill>
                  <a:srgbClr val="FF0000"/>
                </a:solidFill>
                <a:sym typeface="Symbol" panose="05050102010706020507" pitchFamily="18" charset="2"/>
              </a:rPr>
              <a:t> </a:t>
            </a:r>
            <a:r>
              <a:rPr lang="en-US" dirty="0" smtClean="0">
                <a:solidFill>
                  <a:srgbClr val="FF0000"/>
                </a:solidFill>
                <a:sym typeface="Symbol" panose="05050102010706020507" pitchFamily="18" charset="2"/>
              </a:rPr>
              <a:t>X(n)) </a:t>
            </a:r>
            <a:r>
              <a:rPr lang="en-US" dirty="0" smtClean="0">
                <a:sym typeface="Symbol" panose="05050102010706020507" pitchFamily="18" charset="2"/>
              </a:rPr>
              <a:t>with </a:t>
            </a:r>
            <a:r>
              <a:rPr lang="en-US" dirty="0" smtClean="0">
                <a:solidFill>
                  <a:srgbClr val="FF0000"/>
                </a:solidFill>
                <a:sym typeface="Symbol" panose="05050102010706020507" pitchFamily="18" charset="2"/>
              </a:rPr>
              <a:t>X(</a:t>
            </a:r>
            <a:r>
              <a:rPr lang="en-US" dirty="0" err="1" smtClean="0">
                <a:solidFill>
                  <a:srgbClr val="FF0000"/>
                </a:solidFill>
                <a:sym typeface="Symbol" panose="05050102010706020507" pitchFamily="18" charset="2"/>
              </a:rPr>
              <a:t>i</a:t>
            </a:r>
            <a:r>
              <a:rPr lang="en-US" dirty="0" smtClean="0">
                <a:solidFill>
                  <a:srgbClr val="FF0000"/>
                </a:solidFill>
                <a:sym typeface="Symbol" panose="05050102010706020507" pitchFamily="18" charset="2"/>
              </a:rPr>
              <a:t>)</a:t>
            </a:r>
            <a:r>
              <a:rPr lang="en-US" dirty="0" smtClean="0">
                <a:sym typeface="Symbol" panose="05050102010706020507" pitchFamily="18" charset="2"/>
              </a:rPr>
              <a:t> a normal distribution with means </a:t>
            </a:r>
            <a:r>
              <a:rPr lang="en-US" dirty="0" smtClean="0">
                <a:solidFill>
                  <a:srgbClr val="FF0000"/>
                </a:solidFill>
                <a:sym typeface="Symbol" panose="05050102010706020507" pitchFamily="18" charset="2"/>
              </a:rPr>
              <a:t>0</a:t>
            </a:r>
            <a:r>
              <a:rPr lang="en-US" dirty="0" smtClean="0">
                <a:sym typeface="Symbol" panose="05050102010706020507" pitchFamily="18" charset="2"/>
              </a:rPr>
              <a:t> and variance </a:t>
            </a:r>
            <a:r>
              <a:rPr lang="en-US" dirty="0" smtClean="0">
                <a:solidFill>
                  <a:srgbClr val="FF0000"/>
                </a:solidFill>
                <a:sym typeface="Symbol" panose="05050102010706020507" pitchFamily="18" charset="2"/>
              </a:rPr>
              <a:t>1</a:t>
            </a:r>
            <a:r>
              <a:rPr lang="en-US" dirty="0" smtClean="0">
                <a:sym typeface="Symbol" panose="05050102010706020507" pitchFamily="18" charset="2"/>
              </a:rPr>
              <a:t>.</a:t>
            </a:r>
            <a:endParaRPr lang="en-US" dirty="0">
              <a:sym typeface="Symbol" panose="05050102010706020507" pitchFamily="18" charset="2"/>
            </a:endParaRPr>
          </a:p>
          <a:p>
            <a:r>
              <a:rPr lang="en-US" dirty="0" smtClean="0">
                <a:sym typeface="Symbol" panose="05050102010706020507" pitchFamily="18" charset="2"/>
              </a:rPr>
              <a:t>Alternatively one can think of each </a:t>
            </a:r>
            <a:r>
              <a:rPr lang="en-US" dirty="0" smtClean="0">
                <a:solidFill>
                  <a:srgbClr val="FF0000"/>
                </a:solidFill>
                <a:sym typeface="Symbol" panose="05050102010706020507" pitchFamily="18" charset="2"/>
              </a:rPr>
              <a:t>X(</a:t>
            </a:r>
            <a:r>
              <a:rPr lang="en-US" dirty="0" err="1" smtClean="0">
                <a:solidFill>
                  <a:srgbClr val="FF0000"/>
                </a:solidFill>
                <a:sym typeface="Symbol" panose="05050102010706020507" pitchFamily="18" charset="2"/>
              </a:rPr>
              <a:t>i</a:t>
            </a:r>
            <a:r>
              <a:rPr lang="en-US" dirty="0" smtClean="0">
                <a:solidFill>
                  <a:srgbClr val="FF0000"/>
                </a:solidFill>
                <a:sym typeface="Symbol" panose="05050102010706020507" pitchFamily="18" charset="2"/>
              </a:rPr>
              <a:t>) </a:t>
            </a:r>
            <a:r>
              <a:rPr lang="en-US" dirty="0" smtClean="0">
                <a:sym typeface="Symbol" panose="05050102010706020507" pitchFamily="18" charset="2"/>
              </a:rPr>
              <a:t>as huge sum  of</a:t>
            </a:r>
          </a:p>
          <a:p>
            <a:pPr marL="0" indent="0">
              <a:buNone/>
            </a:pPr>
            <a:r>
              <a:rPr lang="en-US" dirty="0">
                <a:sym typeface="Symbol" panose="05050102010706020507" pitchFamily="18" charset="2"/>
              </a:rPr>
              <a:t> </a:t>
            </a:r>
            <a:r>
              <a:rPr lang="en-US" dirty="0" smtClean="0">
                <a:sym typeface="Symbol" panose="05050102010706020507" pitchFamily="18" charset="2"/>
              </a:rPr>
              <a:t>  discrete  variables that are </a:t>
            </a:r>
            <a:r>
              <a:rPr lang="en-US" dirty="0" smtClean="0">
                <a:solidFill>
                  <a:srgbClr val="FF0000"/>
                </a:solidFill>
                <a:sym typeface="Symbol" panose="05050102010706020507" pitchFamily="18" charset="2"/>
              </a:rPr>
              <a:t>1</a:t>
            </a:r>
            <a:r>
              <a:rPr lang="en-US" dirty="0" smtClean="0">
                <a:sym typeface="Symbol" panose="05050102010706020507" pitchFamily="18" charset="2"/>
              </a:rPr>
              <a:t> with probability </a:t>
            </a:r>
            <a:r>
              <a:rPr lang="en-US" dirty="0" smtClean="0">
                <a:solidFill>
                  <a:srgbClr val="FF0000"/>
                </a:solidFill>
                <a:sym typeface="Symbol" panose="05050102010706020507" pitchFamily="18" charset="2"/>
              </a:rPr>
              <a:t>½ </a:t>
            </a:r>
            <a:r>
              <a:rPr lang="en-US" dirty="0" smtClean="0">
                <a:sym typeface="Symbol" panose="05050102010706020507" pitchFamily="18" charset="2"/>
              </a:rPr>
              <a:t> and </a:t>
            </a:r>
          </a:p>
          <a:p>
            <a:pPr marL="0" indent="0">
              <a:buNone/>
            </a:pPr>
            <a:r>
              <a:rPr lang="en-US" dirty="0">
                <a:sym typeface="Symbol" panose="05050102010706020507" pitchFamily="18" charset="2"/>
              </a:rPr>
              <a:t> </a:t>
            </a:r>
            <a:r>
              <a:rPr lang="en-US" dirty="0" smtClean="0">
                <a:sym typeface="Symbol" panose="05050102010706020507" pitchFamily="18" charset="2"/>
              </a:rPr>
              <a:t>  </a:t>
            </a:r>
            <a:r>
              <a:rPr lang="en-US" dirty="0" smtClean="0">
                <a:solidFill>
                  <a:srgbClr val="FF0000"/>
                </a:solidFill>
                <a:sym typeface="Symbol" panose="05050102010706020507" pitchFamily="18" charset="2"/>
              </a:rPr>
              <a:t>-1 </a:t>
            </a:r>
            <a:r>
              <a:rPr lang="en-US" dirty="0" smtClean="0">
                <a:sym typeface="Symbol" panose="05050102010706020507" pitchFamily="18" charset="2"/>
              </a:rPr>
              <a:t>with probability </a:t>
            </a:r>
            <a:r>
              <a:rPr lang="en-US" dirty="0" smtClean="0">
                <a:solidFill>
                  <a:srgbClr val="FF0000"/>
                </a:solidFill>
                <a:sym typeface="Symbol" panose="05050102010706020507" pitchFamily="18" charset="2"/>
              </a:rPr>
              <a:t>½</a:t>
            </a:r>
            <a:r>
              <a:rPr lang="en-US" dirty="0" smtClean="0">
                <a:sym typeface="Symbol" panose="05050102010706020507" pitchFamily="18" charset="2"/>
              </a:rPr>
              <a:t>.</a:t>
            </a:r>
          </a:p>
          <a:p>
            <a:r>
              <a:rPr lang="en-US" dirty="0" smtClean="0">
                <a:sym typeface="Symbol" panose="05050102010706020507" pitchFamily="18" charset="2"/>
              </a:rPr>
              <a:t>Note that a random vector has length </a:t>
            </a:r>
            <a:r>
              <a:rPr lang="en-US" dirty="0" smtClean="0">
                <a:solidFill>
                  <a:srgbClr val="FF0000"/>
                </a:solidFill>
                <a:sym typeface="Symbol" panose="05050102010706020507" pitchFamily="18" charset="2"/>
              </a:rPr>
              <a:t>1</a:t>
            </a:r>
            <a:r>
              <a:rPr lang="en-US" dirty="0" smtClean="0">
                <a:sym typeface="Symbol" panose="05050102010706020507" pitchFamily="18" charset="2"/>
              </a:rPr>
              <a:t>.</a:t>
            </a:r>
          </a:p>
          <a:p>
            <a:r>
              <a:rPr lang="en-US" dirty="0" smtClean="0">
                <a:sym typeface="Symbol" panose="05050102010706020507" pitchFamily="18" charset="2"/>
              </a:rPr>
              <a:t>The next claim is very intuitive (maybe for me).</a:t>
            </a:r>
          </a:p>
          <a:p>
            <a:r>
              <a:rPr lang="en-US" dirty="0" smtClean="0">
                <a:sym typeface="Symbol" panose="05050102010706020507" pitchFamily="18" charset="2"/>
              </a:rPr>
              <a:t>If </a:t>
            </a:r>
            <a:r>
              <a:rPr lang="en-US" dirty="0" smtClean="0">
                <a:solidFill>
                  <a:srgbClr val="FF0000"/>
                </a:solidFill>
                <a:sym typeface="Symbol" panose="05050102010706020507" pitchFamily="18" charset="2"/>
              </a:rPr>
              <a:t>r</a:t>
            </a:r>
            <a:r>
              <a:rPr lang="en-US" dirty="0" smtClean="0">
                <a:sym typeface="Symbol" panose="05050102010706020507" pitchFamily="18" charset="2"/>
              </a:rPr>
              <a:t> is random and </a:t>
            </a:r>
            <a:r>
              <a:rPr lang="en-US" dirty="0" smtClean="0">
                <a:solidFill>
                  <a:srgbClr val="FF0000"/>
                </a:solidFill>
                <a:sym typeface="Symbol" panose="05050102010706020507" pitchFamily="18" charset="2"/>
              </a:rPr>
              <a:t>v</a:t>
            </a:r>
            <a:r>
              <a:rPr lang="en-US" dirty="0" smtClean="0">
                <a:sym typeface="Symbol" panose="05050102010706020507" pitchFamily="18" charset="2"/>
              </a:rPr>
              <a:t> a unit vector then </a:t>
            </a:r>
            <a:r>
              <a:rPr lang="en-US" dirty="0" err="1" smtClean="0">
                <a:solidFill>
                  <a:srgbClr val="FF0000"/>
                </a:solidFill>
                <a:sym typeface="Symbol" panose="05050102010706020507" pitchFamily="18" charset="2"/>
              </a:rPr>
              <a:t>vr</a:t>
            </a:r>
            <a:r>
              <a:rPr lang="en-US" dirty="0" smtClean="0">
                <a:solidFill>
                  <a:srgbClr val="FF0000"/>
                </a:solidFill>
                <a:sym typeface="Symbol" panose="05050102010706020507" pitchFamily="18" charset="2"/>
              </a:rPr>
              <a:t> </a:t>
            </a:r>
            <a:r>
              <a:rPr lang="en-US" dirty="0" smtClean="0">
                <a:sym typeface="Symbol" panose="05050102010706020507" pitchFamily="18" charset="2"/>
              </a:rPr>
              <a:t>is a random vector.</a:t>
            </a:r>
            <a:endParaRPr lang="en-US" dirty="0"/>
          </a:p>
        </p:txBody>
      </p:sp>
    </p:spTree>
    <p:extLst>
      <p:ext uri="{BB962C8B-B14F-4D97-AF65-F5344CB8AC3E}">
        <p14:creationId xmlns:p14="http://schemas.microsoft.com/office/powerpoint/2010/main" val="107045905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Proof</a:t>
            </a:r>
            <a:endParaRPr lang="en-US" dirty="0">
              <a:solidFill>
                <a:srgbClr val="00B0F0"/>
              </a:solidFill>
            </a:endParaRPr>
          </a:p>
        </p:txBody>
      </p:sp>
      <p:sp>
        <p:nvSpPr>
          <p:cNvPr id="3" name="Content Placeholder 2"/>
          <p:cNvSpPr>
            <a:spLocks noGrp="1"/>
          </p:cNvSpPr>
          <p:nvPr>
            <p:ph idx="1"/>
          </p:nvPr>
        </p:nvSpPr>
        <p:spPr/>
        <p:txBody>
          <a:bodyPr/>
          <a:lstStyle/>
          <a:p>
            <a:r>
              <a:rPr lang="en-US" dirty="0" smtClean="0"/>
              <a:t>Consider</a:t>
            </a:r>
          </a:p>
          <a:p>
            <a:pPr marL="0" indent="0">
              <a:buNone/>
            </a:pPr>
            <a:r>
              <a:rPr lang="en-US" dirty="0"/>
              <a:t> </a:t>
            </a:r>
            <a:r>
              <a:rPr lang="en-US" dirty="0" err="1" smtClean="0">
                <a:solidFill>
                  <a:srgbClr val="FF0000"/>
                </a:solidFill>
              </a:rPr>
              <a:t>r</a:t>
            </a:r>
            <a:r>
              <a:rPr lang="en-US" dirty="0" err="1" smtClean="0">
                <a:solidFill>
                  <a:srgbClr val="FF0000"/>
                </a:solidFill>
                <a:sym typeface="Symbol" panose="05050102010706020507" pitchFamily="18" charset="2"/>
              </a:rPr>
              <a:t></a:t>
            </a:r>
            <a:r>
              <a:rPr lang="en-US" dirty="0" err="1" smtClean="0">
                <a:solidFill>
                  <a:srgbClr val="FF0000"/>
                </a:solidFill>
              </a:rPr>
              <a:t>v</a:t>
            </a:r>
            <a:r>
              <a:rPr lang="en-US" dirty="0" smtClean="0">
                <a:solidFill>
                  <a:srgbClr val="FF0000"/>
                </a:solidFill>
              </a:rPr>
              <a:t> </a:t>
            </a:r>
            <a:r>
              <a:rPr lang="en-US" dirty="0">
                <a:solidFill>
                  <a:srgbClr val="FF0000"/>
                </a:solidFill>
              </a:rPr>
              <a:t>= </a:t>
            </a:r>
            <a:r>
              <a:rPr lang="en-US" dirty="0" smtClean="0">
                <a:solidFill>
                  <a:srgbClr val="FF0000"/>
                </a:solidFill>
                <a:sym typeface="Symbol" panose="05050102010706020507" pitchFamily="18" charset="2"/>
              </a:rPr>
              <a:t>∑</a:t>
            </a:r>
            <a:r>
              <a:rPr lang="en-US" baseline="-25000" dirty="0" err="1" smtClean="0">
                <a:solidFill>
                  <a:srgbClr val="FF0000"/>
                </a:solidFill>
                <a:latin typeface="Comic Sans MS" panose="030F0702030302020204" pitchFamily="66" charset="0"/>
                <a:sym typeface="Symbol" panose="05050102010706020507" pitchFamily="18" charset="2"/>
              </a:rPr>
              <a:t>i</a:t>
            </a:r>
            <a:r>
              <a:rPr lang="en-US" dirty="0" smtClean="0"/>
              <a:t> </a:t>
            </a:r>
            <a:r>
              <a:rPr lang="en-US" dirty="0">
                <a:solidFill>
                  <a:srgbClr val="FF0000"/>
                </a:solidFill>
              </a:rPr>
              <a:t>v(</a:t>
            </a:r>
            <a:r>
              <a:rPr lang="en-US" dirty="0" err="1">
                <a:solidFill>
                  <a:srgbClr val="FF0000"/>
                </a:solidFill>
              </a:rPr>
              <a:t>i</a:t>
            </a:r>
            <a:r>
              <a:rPr lang="en-US" dirty="0" smtClean="0">
                <a:solidFill>
                  <a:srgbClr val="FF0000"/>
                </a:solidFill>
              </a:rPr>
              <a:t>)</a:t>
            </a:r>
            <a:r>
              <a:rPr lang="en-US" dirty="0" smtClean="0">
                <a:solidFill>
                  <a:srgbClr val="FF0000"/>
                </a:solidFill>
                <a:latin typeface="Arial" panose="020B0604020202020204" pitchFamily="34" charset="0"/>
                <a:cs typeface="Arial" panose="020B0604020202020204" pitchFamily="34" charset="0"/>
              </a:rPr>
              <a:t>˖</a:t>
            </a:r>
            <a:r>
              <a:rPr lang="en-US" dirty="0" smtClean="0">
                <a:solidFill>
                  <a:srgbClr val="FF0000"/>
                </a:solidFill>
              </a:rPr>
              <a:t> </a:t>
            </a:r>
            <a:r>
              <a:rPr lang="en-US" dirty="0">
                <a:solidFill>
                  <a:srgbClr val="FF0000"/>
                </a:solidFill>
                <a:sym typeface="Symbol" panose="05050102010706020507" pitchFamily="18" charset="2"/>
              </a:rPr>
              <a:t>X</a:t>
            </a:r>
            <a:r>
              <a:rPr lang="en-US" baseline="-25000" dirty="0">
                <a:solidFill>
                  <a:srgbClr val="FF0000"/>
                </a:solidFill>
                <a:latin typeface="Comic Sans MS" panose="030F0702030302020204" pitchFamily="66" charset="0"/>
                <a:sym typeface="Symbol" panose="05050102010706020507" pitchFamily="18" charset="2"/>
              </a:rPr>
              <a:t>i</a:t>
            </a:r>
            <a:endParaRPr lang="en-US" dirty="0" smtClean="0">
              <a:solidFill>
                <a:srgbClr val="FF0000"/>
              </a:solidFill>
            </a:endParaRPr>
          </a:p>
          <a:p>
            <a:pPr marL="0" indent="0">
              <a:buNone/>
            </a:pPr>
            <a:r>
              <a:rPr lang="en-US" dirty="0" smtClean="0"/>
              <a:t>where </a:t>
            </a:r>
            <a:r>
              <a:rPr lang="en-US" dirty="0">
                <a:solidFill>
                  <a:srgbClr val="FF0000"/>
                </a:solidFill>
              </a:rPr>
              <a:t>v(</a:t>
            </a:r>
            <a:r>
              <a:rPr lang="en-US" dirty="0" err="1">
                <a:solidFill>
                  <a:srgbClr val="FF0000"/>
                </a:solidFill>
              </a:rPr>
              <a:t>i</a:t>
            </a:r>
            <a:r>
              <a:rPr lang="en-US" dirty="0">
                <a:solidFill>
                  <a:srgbClr val="FF0000"/>
                </a:solidFill>
              </a:rPr>
              <a:t>)</a:t>
            </a:r>
            <a:r>
              <a:rPr lang="en-US" dirty="0"/>
              <a:t> is the </a:t>
            </a:r>
            <a:r>
              <a:rPr lang="en-US" dirty="0" err="1">
                <a:solidFill>
                  <a:srgbClr val="FF0000"/>
                </a:solidFill>
              </a:rPr>
              <a:t>i’th</a:t>
            </a:r>
            <a:r>
              <a:rPr lang="en-US" dirty="0"/>
              <a:t> coordinate of </a:t>
            </a:r>
            <a:r>
              <a:rPr lang="en-US" dirty="0">
                <a:solidFill>
                  <a:srgbClr val="FF0000"/>
                </a:solidFill>
              </a:rPr>
              <a:t>v</a:t>
            </a:r>
            <a:r>
              <a:rPr lang="en-US" dirty="0"/>
              <a:t> and </a:t>
            </a:r>
            <a:r>
              <a:rPr lang="en-US" dirty="0">
                <a:solidFill>
                  <a:srgbClr val="FF0000"/>
                </a:solidFill>
                <a:sym typeface="Symbol" panose="05050102010706020507" pitchFamily="18" charset="2"/>
              </a:rPr>
              <a:t>X</a:t>
            </a:r>
            <a:r>
              <a:rPr lang="en-US" baseline="-25000" dirty="0" smtClean="0">
                <a:solidFill>
                  <a:srgbClr val="FF0000"/>
                </a:solidFill>
                <a:latin typeface="Comic Sans MS" panose="030F0702030302020204" pitchFamily="66" charset="0"/>
                <a:sym typeface="Symbol" panose="05050102010706020507" pitchFamily="18" charset="2"/>
              </a:rPr>
              <a:t>i</a:t>
            </a:r>
            <a:r>
              <a:rPr lang="en-US" dirty="0" smtClean="0"/>
              <a:t> </a:t>
            </a:r>
            <a:r>
              <a:rPr lang="en-US" dirty="0"/>
              <a:t>is a basic normal </a:t>
            </a:r>
            <a:r>
              <a:rPr lang="en-US" dirty="0" smtClean="0"/>
              <a:t>variable (basic means mean </a:t>
            </a:r>
            <a:r>
              <a:rPr lang="en-US" dirty="0" smtClean="0">
                <a:solidFill>
                  <a:srgbClr val="FF0000"/>
                </a:solidFill>
              </a:rPr>
              <a:t>0 </a:t>
            </a:r>
            <a:r>
              <a:rPr lang="en-US" dirty="0" smtClean="0"/>
              <a:t>and variance </a:t>
            </a:r>
            <a:r>
              <a:rPr lang="en-US" dirty="0" smtClean="0">
                <a:solidFill>
                  <a:srgbClr val="FF0000"/>
                </a:solidFill>
              </a:rPr>
              <a:t>1</a:t>
            </a:r>
            <a:r>
              <a:rPr lang="en-US" dirty="0" smtClean="0"/>
              <a:t>). Thus each product  coordinate is a basic normal distribution.</a:t>
            </a:r>
          </a:p>
          <a:p>
            <a:pPr marL="0" indent="0">
              <a:buNone/>
            </a:pPr>
            <a:r>
              <a:rPr lang="en-US" dirty="0" smtClean="0"/>
              <a:t>Sums </a:t>
            </a:r>
            <a:r>
              <a:rPr lang="en-US" dirty="0"/>
              <a:t>of independent normal variables is normally distributed. The mean of </a:t>
            </a:r>
            <a:r>
              <a:rPr lang="en-US" dirty="0" err="1">
                <a:solidFill>
                  <a:srgbClr val="FF0000"/>
                </a:solidFill>
              </a:rPr>
              <a:t>r</a:t>
            </a:r>
            <a:r>
              <a:rPr lang="en-US" dirty="0" err="1">
                <a:solidFill>
                  <a:srgbClr val="FF0000"/>
                </a:solidFill>
                <a:sym typeface="Symbol" panose="05050102010706020507" pitchFamily="18" charset="2"/>
              </a:rPr>
              <a:t></a:t>
            </a:r>
            <a:r>
              <a:rPr lang="en-US" dirty="0" err="1">
                <a:solidFill>
                  <a:srgbClr val="FF0000"/>
                </a:solidFill>
              </a:rPr>
              <a:t>v</a:t>
            </a:r>
            <a:r>
              <a:rPr lang="en-US" dirty="0" smtClean="0"/>
              <a:t> </a:t>
            </a:r>
            <a:r>
              <a:rPr lang="en-US" dirty="0"/>
              <a:t>is </a:t>
            </a:r>
            <a:r>
              <a:rPr lang="en-US" dirty="0">
                <a:solidFill>
                  <a:srgbClr val="FF0000"/>
                </a:solidFill>
              </a:rPr>
              <a:t>0</a:t>
            </a:r>
            <a:r>
              <a:rPr lang="en-US" dirty="0"/>
              <a:t> and variance is </a:t>
            </a:r>
            <a:endParaRPr lang="en-US" dirty="0" smtClean="0"/>
          </a:p>
          <a:p>
            <a:pPr marL="0" indent="0">
              <a:buNone/>
            </a:pPr>
            <a:r>
              <a:rPr lang="en-US" dirty="0" smtClean="0">
                <a:solidFill>
                  <a:srgbClr val="FF0000"/>
                </a:solidFill>
                <a:sym typeface="Symbol" panose="05050102010706020507" pitchFamily="18" charset="2"/>
              </a:rPr>
              <a:t>∑</a:t>
            </a:r>
            <a:r>
              <a:rPr lang="en-US" baseline="-25000" dirty="0" err="1">
                <a:solidFill>
                  <a:srgbClr val="FF0000"/>
                </a:solidFill>
                <a:latin typeface="Comic Sans MS" panose="030F0702030302020204" pitchFamily="66" charset="0"/>
                <a:sym typeface="Symbol" panose="05050102010706020507" pitchFamily="18" charset="2"/>
              </a:rPr>
              <a:t>i</a:t>
            </a:r>
            <a:r>
              <a:rPr lang="en-US" dirty="0"/>
              <a:t> </a:t>
            </a:r>
            <a:r>
              <a:rPr lang="en-US" dirty="0" smtClean="0">
                <a:solidFill>
                  <a:srgbClr val="FF0000"/>
                </a:solidFill>
              </a:rPr>
              <a:t>v(</a:t>
            </a:r>
            <a:r>
              <a:rPr lang="en-US" dirty="0" err="1" smtClean="0">
                <a:solidFill>
                  <a:srgbClr val="FF0000"/>
                </a:solidFill>
              </a:rPr>
              <a:t>i</a:t>
            </a:r>
            <a:r>
              <a:rPr lang="en-US" dirty="0" smtClean="0">
                <a:solidFill>
                  <a:srgbClr val="FF0000"/>
                </a:solidFill>
              </a:rPr>
              <a:t>)</a:t>
            </a:r>
            <a:r>
              <a:rPr lang="en-US" baseline="30000" dirty="0" smtClean="0">
                <a:solidFill>
                  <a:srgbClr val="FF0000"/>
                </a:solidFill>
              </a:rPr>
              <a:t>2</a:t>
            </a:r>
            <a:r>
              <a:rPr lang="en-US" dirty="0" smtClean="0">
                <a:solidFill>
                  <a:srgbClr val="FF0000"/>
                </a:solidFill>
              </a:rPr>
              <a:t>.</a:t>
            </a:r>
            <a:r>
              <a:rPr lang="en-US" dirty="0" smtClean="0"/>
              <a:t> </a:t>
            </a:r>
            <a:r>
              <a:rPr lang="en-US" dirty="0"/>
              <a:t>Since </a:t>
            </a:r>
            <a:r>
              <a:rPr lang="en-US" dirty="0">
                <a:solidFill>
                  <a:srgbClr val="FF0000"/>
                </a:solidFill>
              </a:rPr>
              <a:t>v</a:t>
            </a:r>
            <a:r>
              <a:rPr lang="en-US" dirty="0"/>
              <a:t> is a unit vector the variance is </a:t>
            </a:r>
            <a:r>
              <a:rPr lang="en-US" dirty="0">
                <a:solidFill>
                  <a:srgbClr val="FF0000"/>
                </a:solidFill>
              </a:rPr>
              <a:t>1</a:t>
            </a:r>
          </a:p>
        </p:txBody>
      </p:sp>
    </p:spTree>
    <p:extLst>
      <p:ext uri="{BB962C8B-B14F-4D97-AF65-F5344CB8AC3E}">
        <p14:creationId xmlns:p14="http://schemas.microsoft.com/office/powerpoint/2010/main" val="71455291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Finding a large independent set</a:t>
            </a:r>
            <a:endParaRPr lang="en-US" dirty="0">
              <a:solidFill>
                <a:srgbClr val="00B0F0"/>
              </a:solidFill>
            </a:endParaRPr>
          </a:p>
        </p:txBody>
      </p:sp>
      <p:sp>
        <p:nvSpPr>
          <p:cNvPr id="3" name="Content Placeholder 2"/>
          <p:cNvSpPr>
            <a:spLocks noGrp="1"/>
          </p:cNvSpPr>
          <p:nvPr>
            <p:ph idx="1"/>
          </p:nvPr>
        </p:nvSpPr>
        <p:spPr/>
        <p:txBody>
          <a:bodyPr/>
          <a:lstStyle/>
          <a:p>
            <a:r>
              <a:rPr lang="en-US" dirty="0" smtClean="0"/>
              <a:t>The algorithm is very simple. Choose a threshold </a:t>
            </a:r>
            <a:r>
              <a:rPr lang="en-US" dirty="0" smtClean="0">
                <a:solidFill>
                  <a:srgbClr val="FF0000"/>
                </a:solidFill>
              </a:rPr>
              <a:t>t </a:t>
            </a:r>
            <a:r>
              <a:rPr lang="en-US" dirty="0" smtClean="0"/>
              <a:t>to be defined later.  Choose a random basic vector </a:t>
            </a:r>
            <a:r>
              <a:rPr lang="en-US" dirty="0" smtClean="0">
                <a:solidFill>
                  <a:srgbClr val="FF0000"/>
                </a:solidFill>
              </a:rPr>
              <a:t>r</a:t>
            </a:r>
            <a:r>
              <a:rPr lang="en-US" dirty="0" smtClean="0"/>
              <a:t>. </a:t>
            </a:r>
            <a:endParaRPr lang="en-US" dirty="0"/>
          </a:p>
          <a:p>
            <a:pPr marL="0" indent="0">
              <a:buNone/>
            </a:pPr>
            <a:r>
              <a:rPr lang="en-US" dirty="0"/>
              <a:t> </a:t>
            </a:r>
            <a:r>
              <a:rPr lang="en-US" dirty="0" smtClean="0"/>
              <a:t>  Recall that the SDP gave a vector </a:t>
            </a:r>
            <a:r>
              <a:rPr lang="en-US" dirty="0" smtClean="0">
                <a:solidFill>
                  <a:srgbClr val="FF0000"/>
                </a:solidFill>
              </a:rPr>
              <a:t>v(</a:t>
            </a:r>
            <a:r>
              <a:rPr lang="en-US" dirty="0" err="1" smtClean="0">
                <a:solidFill>
                  <a:srgbClr val="FF0000"/>
                </a:solidFill>
              </a:rPr>
              <a:t>i</a:t>
            </a:r>
            <a:r>
              <a:rPr lang="en-US" dirty="0" smtClean="0">
                <a:solidFill>
                  <a:srgbClr val="FF0000"/>
                </a:solidFill>
              </a:rPr>
              <a:t>) </a:t>
            </a:r>
            <a:r>
              <a:rPr lang="en-US" dirty="0" smtClean="0"/>
              <a:t>for every  </a:t>
            </a:r>
          </a:p>
          <a:p>
            <a:pPr marL="0" indent="0">
              <a:buNone/>
            </a:pPr>
            <a:r>
              <a:rPr lang="en-US" dirty="0"/>
              <a:t> </a:t>
            </a:r>
            <a:r>
              <a:rPr lang="en-US" dirty="0" smtClean="0"/>
              <a:t>  vertex  </a:t>
            </a:r>
            <a:r>
              <a:rPr lang="en-US" dirty="0" err="1" smtClean="0">
                <a:solidFill>
                  <a:srgbClr val="FF0000"/>
                </a:solidFill>
              </a:rPr>
              <a:t>i</a:t>
            </a:r>
            <a:r>
              <a:rPr lang="en-US" dirty="0" smtClean="0"/>
              <a:t>. </a:t>
            </a:r>
          </a:p>
          <a:p>
            <a:pPr marL="0" indent="0">
              <a:buNone/>
            </a:pPr>
            <a:r>
              <a:rPr lang="en-US" dirty="0"/>
              <a:t> </a:t>
            </a:r>
            <a:r>
              <a:rPr lang="en-US" dirty="0" smtClean="0"/>
              <a:t>  Define </a:t>
            </a:r>
            <a:r>
              <a:rPr lang="en-US" dirty="0" smtClean="0">
                <a:solidFill>
                  <a:srgbClr val="FF0000"/>
                </a:solidFill>
              </a:rPr>
              <a:t>X={</a:t>
            </a:r>
            <a:r>
              <a:rPr lang="en-US" dirty="0" err="1" smtClean="0">
                <a:solidFill>
                  <a:srgbClr val="FF0000"/>
                </a:solidFill>
              </a:rPr>
              <a:t>i</a:t>
            </a:r>
            <a:r>
              <a:rPr lang="en-US" dirty="0" smtClean="0">
                <a:solidFill>
                  <a:srgbClr val="FF0000"/>
                </a:solidFill>
              </a:rPr>
              <a:t>| </a:t>
            </a:r>
            <a:r>
              <a:rPr lang="en-US" dirty="0" err="1" smtClean="0">
                <a:solidFill>
                  <a:srgbClr val="FF0000"/>
                </a:solidFill>
              </a:rPr>
              <a:t>r</a:t>
            </a:r>
            <a:r>
              <a:rPr lang="en-US" dirty="0" err="1" smtClean="0">
                <a:solidFill>
                  <a:srgbClr val="FF0000"/>
                </a:solidFill>
                <a:sym typeface="Symbol" panose="05050102010706020507" pitchFamily="18" charset="2"/>
              </a:rPr>
              <a:t>v</a:t>
            </a:r>
            <a:r>
              <a:rPr lang="en-US" dirty="0" smtClean="0">
                <a:solidFill>
                  <a:srgbClr val="FF0000"/>
                </a:solidFill>
                <a:sym typeface="Symbol" panose="05050102010706020507" pitchFamily="18" charset="2"/>
              </a:rPr>
              <a:t>(</a:t>
            </a:r>
            <a:r>
              <a:rPr lang="en-US" dirty="0" err="1" smtClean="0">
                <a:solidFill>
                  <a:srgbClr val="FF0000"/>
                </a:solidFill>
                <a:sym typeface="Symbol" panose="05050102010706020507" pitchFamily="18" charset="2"/>
              </a:rPr>
              <a:t>i</a:t>
            </a:r>
            <a:r>
              <a:rPr lang="en-US" dirty="0" smtClean="0">
                <a:solidFill>
                  <a:srgbClr val="FF0000"/>
                </a:solidFill>
                <a:sym typeface="Symbol" panose="05050102010706020507" pitchFamily="18" charset="2"/>
              </a:rPr>
              <a:t>)≥t }</a:t>
            </a:r>
            <a:r>
              <a:rPr lang="en-US" dirty="0" smtClean="0">
                <a:solidFill>
                  <a:srgbClr val="FF0000"/>
                </a:solidFill>
              </a:rPr>
              <a:t> </a:t>
            </a:r>
          </a:p>
          <a:p>
            <a:pPr marL="0" indent="0">
              <a:buNone/>
            </a:pPr>
            <a:r>
              <a:rPr lang="en-US" dirty="0">
                <a:solidFill>
                  <a:srgbClr val="FF0000"/>
                </a:solidFill>
              </a:rPr>
              <a:t> </a:t>
            </a:r>
            <a:r>
              <a:rPr lang="en-US" dirty="0" smtClean="0">
                <a:solidFill>
                  <a:srgbClr val="FF0000"/>
                </a:solidFill>
              </a:rPr>
              <a:t>  </a:t>
            </a:r>
            <a:r>
              <a:rPr lang="en-US" dirty="0" smtClean="0"/>
              <a:t>Intuitively, we shall show that there are more </a:t>
            </a:r>
          </a:p>
          <a:p>
            <a:pPr marL="0" indent="0">
              <a:buNone/>
            </a:pPr>
            <a:r>
              <a:rPr lang="en-US" dirty="0"/>
              <a:t> </a:t>
            </a:r>
            <a:r>
              <a:rPr lang="en-US" dirty="0" smtClean="0"/>
              <a:t>  vertices than edges. Obtain an independent set </a:t>
            </a:r>
          </a:p>
          <a:p>
            <a:pPr marL="0" indent="0">
              <a:buNone/>
            </a:pPr>
            <a:r>
              <a:rPr lang="en-US" dirty="0"/>
              <a:t> </a:t>
            </a:r>
            <a:r>
              <a:rPr lang="en-US" dirty="0" smtClean="0"/>
              <a:t>  </a:t>
            </a:r>
            <a:r>
              <a:rPr lang="en-US" dirty="0" smtClean="0">
                <a:solidFill>
                  <a:srgbClr val="FF0000"/>
                </a:solidFill>
              </a:rPr>
              <a:t>I</a:t>
            </a:r>
            <a:r>
              <a:rPr lang="en-US" dirty="0" smtClean="0"/>
              <a:t> by removing a vertex from every edge. </a:t>
            </a:r>
            <a:endParaRPr lang="en-US" dirty="0"/>
          </a:p>
        </p:txBody>
      </p:sp>
    </p:spTree>
    <p:extLst>
      <p:ext uri="{BB962C8B-B14F-4D97-AF65-F5344CB8AC3E}">
        <p14:creationId xmlns:p14="http://schemas.microsoft.com/office/powerpoint/2010/main" val="62338076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The expectation of |I|</a:t>
            </a:r>
            <a:endParaRPr lang="en-US" dirty="0">
              <a:solidFill>
                <a:srgbClr val="00B0F0"/>
              </a:solidFill>
            </a:endParaRPr>
          </a:p>
        </p:txBody>
      </p:sp>
      <p:sp>
        <p:nvSpPr>
          <p:cNvPr id="3" name="Content Placeholder 2"/>
          <p:cNvSpPr>
            <a:spLocks noGrp="1"/>
          </p:cNvSpPr>
          <p:nvPr>
            <p:ph idx="1"/>
          </p:nvPr>
        </p:nvSpPr>
        <p:spPr/>
        <p:txBody>
          <a:bodyPr>
            <a:normAutofit lnSpcReduction="10000"/>
          </a:bodyPr>
          <a:lstStyle/>
          <a:p>
            <a:r>
              <a:rPr lang="en-US" dirty="0" smtClean="0"/>
              <a:t>Let </a:t>
            </a:r>
            <a:r>
              <a:rPr lang="en-US" dirty="0" smtClean="0">
                <a:solidFill>
                  <a:srgbClr val="FF0000"/>
                </a:solidFill>
              </a:rPr>
              <a:t>a=E(|X|) </a:t>
            </a:r>
            <a:r>
              <a:rPr lang="en-US" dirty="0" smtClean="0"/>
              <a:t>and </a:t>
            </a:r>
            <a:r>
              <a:rPr lang="en-US" dirty="0" smtClean="0">
                <a:solidFill>
                  <a:srgbClr val="FF0000"/>
                </a:solidFill>
              </a:rPr>
              <a:t>b=E(e(X)) </a:t>
            </a:r>
            <a:r>
              <a:rPr lang="en-US" dirty="0" smtClean="0"/>
              <a:t>with </a:t>
            </a:r>
            <a:r>
              <a:rPr lang="en-US" dirty="0" smtClean="0">
                <a:solidFill>
                  <a:srgbClr val="FF0000"/>
                </a:solidFill>
              </a:rPr>
              <a:t>e(X)</a:t>
            </a:r>
            <a:r>
              <a:rPr lang="en-US" dirty="0" smtClean="0"/>
              <a:t> the number of edges with both endpoints in </a:t>
            </a:r>
            <a:r>
              <a:rPr lang="en-US" dirty="0" smtClean="0">
                <a:solidFill>
                  <a:srgbClr val="FF0000"/>
                </a:solidFill>
              </a:rPr>
              <a:t>X</a:t>
            </a:r>
            <a:r>
              <a:rPr lang="en-US" dirty="0" smtClean="0"/>
              <a:t>.</a:t>
            </a:r>
          </a:p>
          <a:p>
            <a:r>
              <a:rPr lang="en-US" dirty="0" smtClean="0"/>
              <a:t>Let </a:t>
            </a:r>
            <a:r>
              <a:rPr lang="en-US" dirty="0" smtClean="0">
                <a:solidFill>
                  <a:srgbClr val="FF0000"/>
                </a:solidFill>
              </a:rPr>
              <a:t>c=a-b</a:t>
            </a:r>
            <a:r>
              <a:rPr lang="en-US" dirty="0" smtClean="0"/>
              <a:t> (assuming that </a:t>
            </a:r>
            <a:r>
              <a:rPr lang="en-US" dirty="0" smtClean="0">
                <a:solidFill>
                  <a:srgbClr val="FF0000"/>
                </a:solidFill>
              </a:rPr>
              <a:t>c</a:t>
            </a:r>
            <a:r>
              <a:rPr lang="en-US" dirty="0" smtClean="0"/>
              <a:t> is not negative for simplicity). </a:t>
            </a:r>
            <a:r>
              <a:rPr lang="en-US" dirty="0" smtClean="0">
                <a:solidFill>
                  <a:srgbClr val="FF0000"/>
                </a:solidFill>
              </a:rPr>
              <a:t>E(c)=E(|I|)</a:t>
            </a:r>
            <a:r>
              <a:rPr lang="en-US" dirty="0" smtClean="0"/>
              <a:t>.  In any case:</a:t>
            </a:r>
          </a:p>
          <a:p>
            <a:r>
              <a:rPr lang="en-US" dirty="0" smtClean="0">
                <a:solidFill>
                  <a:srgbClr val="FF0000"/>
                </a:solidFill>
              </a:rPr>
              <a:t>E(|I|)</a:t>
            </a:r>
            <a:r>
              <a:rPr lang="en-US" dirty="0" smtClean="0">
                <a:solidFill>
                  <a:srgbClr val="FF0000"/>
                </a:solidFill>
                <a:sym typeface="Symbol" panose="05050102010706020507" pitchFamily="18" charset="2"/>
              </a:rPr>
              <a:t>E(a)-E(b)</a:t>
            </a:r>
          </a:p>
          <a:p>
            <a:r>
              <a:rPr lang="en-US" dirty="0" smtClean="0">
                <a:sym typeface="Symbol" panose="05050102010706020507" pitchFamily="18" charset="2"/>
              </a:rPr>
              <a:t>By definition </a:t>
            </a:r>
            <a:r>
              <a:rPr lang="en-US" dirty="0" smtClean="0">
                <a:solidFill>
                  <a:srgbClr val="FF0000"/>
                </a:solidFill>
                <a:sym typeface="Symbol" panose="05050102010706020507" pitchFamily="18" charset="2"/>
              </a:rPr>
              <a:t>E(|X|)=</a:t>
            </a:r>
            <a:r>
              <a:rPr lang="en-US" dirty="0">
                <a:solidFill>
                  <a:srgbClr val="FF0000"/>
                </a:solidFill>
                <a:sym typeface="Symbol" panose="05050102010706020507" pitchFamily="18" charset="2"/>
              </a:rPr>
              <a:t>∑</a:t>
            </a:r>
            <a:r>
              <a:rPr lang="en-US" baseline="-25000" dirty="0" err="1">
                <a:solidFill>
                  <a:srgbClr val="FF0000"/>
                </a:solidFill>
                <a:latin typeface="Comic Sans MS" panose="030F0702030302020204" pitchFamily="66" charset="0"/>
                <a:sym typeface="Symbol" panose="05050102010706020507" pitchFamily="18" charset="2"/>
              </a:rPr>
              <a:t>i</a:t>
            </a:r>
            <a:r>
              <a:rPr lang="en-US" dirty="0"/>
              <a:t> </a:t>
            </a:r>
            <a:r>
              <a:rPr lang="en-US" dirty="0" err="1" smtClean="0">
                <a:solidFill>
                  <a:srgbClr val="FF0000"/>
                </a:solidFill>
              </a:rPr>
              <a:t>Pr</a:t>
            </a:r>
            <a:r>
              <a:rPr lang="en-US" dirty="0" smtClean="0">
                <a:solidFill>
                  <a:srgbClr val="FF0000"/>
                </a:solidFill>
              </a:rPr>
              <a:t>(</a:t>
            </a:r>
            <a:r>
              <a:rPr lang="en-US" dirty="0" err="1" smtClean="0">
                <a:solidFill>
                  <a:srgbClr val="FF0000"/>
                </a:solidFill>
              </a:rPr>
              <a:t>r</a:t>
            </a:r>
            <a:r>
              <a:rPr lang="en-US" dirty="0" err="1" smtClean="0">
                <a:solidFill>
                  <a:srgbClr val="FF0000"/>
                </a:solidFill>
                <a:sym typeface="Symbol" panose="05050102010706020507" pitchFamily="18" charset="2"/>
              </a:rPr>
              <a:t>v</a:t>
            </a:r>
            <a:r>
              <a:rPr lang="en-US" dirty="0" smtClean="0">
                <a:solidFill>
                  <a:srgbClr val="FF0000"/>
                </a:solidFill>
                <a:sym typeface="Symbol" panose="05050102010706020507" pitchFamily="18" charset="2"/>
              </a:rPr>
              <a:t>(</a:t>
            </a:r>
            <a:r>
              <a:rPr lang="en-US" dirty="0" err="1" smtClean="0">
                <a:solidFill>
                  <a:srgbClr val="FF0000"/>
                </a:solidFill>
                <a:sym typeface="Symbol" panose="05050102010706020507" pitchFamily="18" charset="2"/>
              </a:rPr>
              <a:t>i</a:t>
            </a:r>
            <a:r>
              <a:rPr lang="en-US" dirty="0" smtClean="0">
                <a:solidFill>
                  <a:srgbClr val="FF0000"/>
                </a:solidFill>
                <a:sym typeface="Symbol" panose="05050102010706020507" pitchFamily="18" charset="2"/>
              </a:rPr>
              <a:t>)t)</a:t>
            </a:r>
            <a:r>
              <a:rPr lang="en-US" dirty="0">
                <a:solidFill>
                  <a:srgbClr val="FF0000"/>
                </a:solidFill>
                <a:latin typeface="Comic Sans MS" panose="030F0702030302020204" pitchFamily="66" charset="0"/>
                <a:sym typeface="Symbol" panose="05050102010706020507" pitchFamily="18" charset="2"/>
              </a:rPr>
              <a:t>=</a:t>
            </a:r>
            <a:r>
              <a:rPr lang="el-GR" dirty="0">
                <a:solidFill>
                  <a:srgbClr val="FF0000"/>
                </a:solidFill>
              </a:rPr>
              <a:t> </a:t>
            </a:r>
            <a:r>
              <a:rPr lang="en-US" dirty="0">
                <a:solidFill>
                  <a:srgbClr val="FF0000"/>
                </a:solidFill>
              </a:rPr>
              <a:t>n</a:t>
            </a:r>
            <a:r>
              <a:rPr lang="en-US" dirty="0" smtClean="0">
                <a:solidFill>
                  <a:srgbClr val="FF0000"/>
                </a:solidFill>
              </a:rPr>
              <a:t>*</a:t>
            </a:r>
            <a:r>
              <a:rPr lang="el-GR" dirty="0" smtClean="0">
                <a:solidFill>
                  <a:srgbClr val="FF0000"/>
                </a:solidFill>
              </a:rPr>
              <a:t>Φ</a:t>
            </a:r>
            <a:r>
              <a:rPr lang="en-US" dirty="0" smtClean="0">
                <a:solidFill>
                  <a:srgbClr val="FF0000"/>
                </a:solidFill>
              </a:rPr>
              <a:t>(t) </a:t>
            </a:r>
            <a:r>
              <a:rPr lang="en-US" dirty="0" smtClean="0"/>
              <a:t>because every coordinate is a binomial basic variable. And we have </a:t>
            </a:r>
            <a:r>
              <a:rPr lang="en-US" dirty="0" smtClean="0">
                <a:solidFill>
                  <a:srgbClr val="FF0000"/>
                </a:solidFill>
              </a:rPr>
              <a:t>n</a:t>
            </a:r>
            <a:r>
              <a:rPr lang="en-US" dirty="0" smtClean="0"/>
              <a:t> coordinates.</a:t>
            </a:r>
          </a:p>
          <a:p>
            <a:r>
              <a:rPr lang="en-US" dirty="0" smtClean="0">
                <a:sym typeface="Symbol" panose="05050102010706020507" pitchFamily="18" charset="2"/>
              </a:rPr>
              <a:t>The probability that an edge is inside is smaller, since both endpoint must be above the threshold.</a:t>
            </a:r>
            <a:endParaRPr lang="en-US" dirty="0" smtClean="0">
              <a:latin typeface="Comic Sans MS" panose="030F0702030302020204" pitchFamily="66" charset="0"/>
              <a:sym typeface="Symbol" panose="05050102010706020507" pitchFamily="18" charset="2"/>
            </a:endParaRPr>
          </a:p>
          <a:p>
            <a:endParaRPr lang="en-US" i="1" dirty="0" smtClean="0">
              <a:solidFill>
                <a:srgbClr val="FF0000"/>
              </a:solidFill>
              <a:latin typeface="Comic Sans MS" panose="030F0702030302020204" pitchFamily="66" charset="0"/>
              <a:sym typeface="Symbol" panose="05050102010706020507" pitchFamily="18" charset="2"/>
            </a:endParaRPr>
          </a:p>
          <a:p>
            <a:pPr marL="0" indent="0">
              <a:buNone/>
            </a:pPr>
            <a:endParaRPr lang="en-US" dirty="0" smtClean="0">
              <a:solidFill>
                <a:srgbClr val="FF0000"/>
              </a:solidFill>
              <a:latin typeface="Comic Sans MS" panose="030F0702030302020204" pitchFamily="66" charset="0"/>
              <a:sym typeface="Symbol" panose="05050102010706020507" pitchFamily="18" charset="2"/>
            </a:endParaRPr>
          </a:p>
          <a:p>
            <a:endParaRPr lang="en-US" dirty="0">
              <a:solidFill>
                <a:srgbClr val="FF0000"/>
              </a:solidFill>
            </a:endParaRPr>
          </a:p>
          <a:p>
            <a:endParaRPr lang="en-US" dirty="0">
              <a:solidFill>
                <a:srgbClr val="FF0000"/>
              </a:solidFill>
            </a:endParaRPr>
          </a:p>
        </p:txBody>
      </p:sp>
    </p:spTree>
    <p:extLst>
      <p:ext uri="{BB962C8B-B14F-4D97-AF65-F5344CB8AC3E}">
        <p14:creationId xmlns:p14="http://schemas.microsoft.com/office/powerpoint/2010/main" val="3467095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t>
            </a:r>
            <a:r>
              <a:rPr lang="en-US" dirty="0" smtClean="0">
                <a:solidFill>
                  <a:srgbClr val="00B0F0"/>
                </a:solidFill>
              </a:rPr>
              <a:t>A computer</a:t>
            </a:r>
            <a:endParaRPr lang="en-US" dirty="0">
              <a:solidFill>
                <a:srgbClr val="00B0F0"/>
              </a:solidFill>
            </a:endParaRPr>
          </a:p>
        </p:txBody>
      </p:sp>
      <p:sp>
        <p:nvSpPr>
          <p:cNvPr id="3" name="Content Placeholder 2"/>
          <p:cNvSpPr>
            <a:spLocks noGrp="1"/>
          </p:cNvSpPr>
          <p:nvPr>
            <p:ph idx="1"/>
          </p:nvPr>
        </p:nvSpPr>
        <p:spPr/>
        <p:txBody>
          <a:bodyPr/>
          <a:lstStyle/>
          <a:p>
            <a:r>
              <a:rPr lang="en-US" dirty="0" smtClean="0"/>
              <a:t>Runs in theory at the speed of electric current.</a:t>
            </a:r>
          </a:p>
          <a:p>
            <a:r>
              <a:rPr lang="en-US" dirty="0" smtClean="0"/>
              <a:t>In theory thus, it runs at the speed of light.</a:t>
            </a:r>
          </a:p>
          <a:p>
            <a:r>
              <a:rPr lang="en-US" dirty="0" smtClean="0"/>
              <a:t>A computer is like an Ostridge.</a:t>
            </a:r>
            <a:endParaRPr lang="en-US" dirty="0"/>
          </a:p>
        </p:txBody>
      </p:sp>
    </p:spTree>
    <p:extLst>
      <p:ext uri="{BB962C8B-B14F-4D97-AF65-F5344CB8AC3E}">
        <p14:creationId xmlns:p14="http://schemas.microsoft.com/office/powerpoint/2010/main" val="233258036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The expected number of edges</a:t>
            </a:r>
            <a:endParaRPr lang="en-US" dirty="0">
              <a:solidFill>
                <a:srgbClr val="00B0F0"/>
              </a:solidFill>
            </a:endParaRPr>
          </a:p>
        </p:txBody>
      </p:sp>
      <p:sp>
        <p:nvSpPr>
          <p:cNvPr id="3" name="Content Placeholder 2"/>
          <p:cNvSpPr>
            <a:spLocks noGrp="1"/>
          </p:cNvSpPr>
          <p:nvPr>
            <p:ph idx="1"/>
          </p:nvPr>
        </p:nvSpPr>
        <p:spPr/>
        <p:txBody>
          <a:bodyPr/>
          <a:lstStyle/>
          <a:p>
            <a:r>
              <a:rPr lang="pt-BR" dirty="0">
                <a:solidFill>
                  <a:srgbClr val="FF0000"/>
                </a:solidFill>
              </a:rPr>
              <a:t>Pr[i, j both </a:t>
            </a:r>
            <a:r>
              <a:rPr lang="pt-BR" dirty="0" smtClean="0">
                <a:solidFill>
                  <a:srgbClr val="FF0000"/>
                </a:solidFill>
              </a:rPr>
              <a:t>are in I] </a:t>
            </a:r>
            <a:r>
              <a:rPr lang="pt-BR" dirty="0">
                <a:solidFill>
                  <a:srgbClr val="FF0000"/>
                </a:solidFill>
              </a:rPr>
              <a:t>= Pr [r· </a:t>
            </a:r>
            <a:r>
              <a:rPr lang="pt-BR" dirty="0" smtClean="0">
                <a:solidFill>
                  <a:srgbClr val="FF0000"/>
                </a:solidFill>
              </a:rPr>
              <a:t>v(i) </a:t>
            </a:r>
            <a:r>
              <a:rPr lang="pt-BR" dirty="0" smtClean="0">
                <a:solidFill>
                  <a:srgbClr val="FF0000"/>
                </a:solidFill>
                <a:sym typeface="Symbol" panose="05050102010706020507" pitchFamily="18" charset="2"/>
              </a:rPr>
              <a:t></a:t>
            </a:r>
            <a:r>
              <a:rPr lang="pt-BR" dirty="0">
                <a:solidFill>
                  <a:srgbClr val="FF0000"/>
                </a:solidFill>
                <a:sym typeface="Symbol" panose="05050102010706020507" pitchFamily="18" charset="2"/>
              </a:rPr>
              <a:t>t</a:t>
            </a:r>
            <a:r>
              <a:rPr lang="pt-BR" dirty="0" smtClean="0">
                <a:solidFill>
                  <a:srgbClr val="FF0000"/>
                </a:solidFill>
              </a:rPr>
              <a:t> </a:t>
            </a:r>
            <a:r>
              <a:rPr lang="pt-BR" dirty="0">
                <a:solidFill>
                  <a:srgbClr val="FF0000"/>
                </a:solidFill>
              </a:rPr>
              <a:t>and r· </a:t>
            </a:r>
            <a:r>
              <a:rPr lang="pt-BR" dirty="0" smtClean="0">
                <a:solidFill>
                  <a:srgbClr val="FF0000"/>
                </a:solidFill>
              </a:rPr>
              <a:t>v(j) ≥t] </a:t>
            </a:r>
            <a:r>
              <a:rPr lang="pt-BR" dirty="0" smtClean="0">
                <a:solidFill>
                  <a:srgbClr val="FF0000"/>
                </a:solidFill>
                <a:sym typeface="Symbol" panose="05050102010706020507" pitchFamily="18" charset="2"/>
              </a:rPr>
              <a:t> </a:t>
            </a:r>
            <a:r>
              <a:rPr lang="pt-BR" dirty="0" smtClean="0">
                <a:solidFill>
                  <a:srgbClr val="FF0000"/>
                </a:solidFill>
              </a:rPr>
              <a:t> </a:t>
            </a:r>
          </a:p>
          <a:p>
            <a:pPr marL="0" indent="0">
              <a:buNone/>
            </a:pPr>
            <a:r>
              <a:rPr lang="pt-BR" dirty="0">
                <a:solidFill>
                  <a:srgbClr val="FF0000"/>
                </a:solidFill>
              </a:rPr>
              <a:t> </a:t>
            </a:r>
            <a:r>
              <a:rPr lang="pt-BR" dirty="0" smtClean="0">
                <a:solidFill>
                  <a:srgbClr val="FF0000"/>
                </a:solidFill>
              </a:rPr>
              <a:t>  Pr[r </a:t>
            </a:r>
            <a:r>
              <a:rPr lang="pt-BR" dirty="0">
                <a:solidFill>
                  <a:srgbClr val="FF0000"/>
                </a:solidFill>
              </a:rPr>
              <a:t>· (</a:t>
            </a:r>
            <a:r>
              <a:rPr lang="pt-BR" dirty="0" smtClean="0">
                <a:solidFill>
                  <a:srgbClr val="FF0000"/>
                </a:solidFill>
              </a:rPr>
              <a:t>v(i) </a:t>
            </a:r>
            <a:r>
              <a:rPr lang="pt-BR" dirty="0">
                <a:solidFill>
                  <a:srgbClr val="FF0000"/>
                </a:solidFill>
              </a:rPr>
              <a:t>+ </a:t>
            </a:r>
            <a:r>
              <a:rPr lang="pt-BR" dirty="0" smtClean="0">
                <a:solidFill>
                  <a:srgbClr val="FF0000"/>
                </a:solidFill>
              </a:rPr>
              <a:t>v(j) </a:t>
            </a:r>
            <a:r>
              <a:rPr lang="pt-BR" dirty="0">
                <a:solidFill>
                  <a:srgbClr val="FF0000"/>
                </a:solidFill>
              </a:rPr>
              <a:t>) ≥</a:t>
            </a:r>
            <a:r>
              <a:rPr lang="pt-BR" dirty="0" smtClean="0">
                <a:solidFill>
                  <a:srgbClr val="FF0000"/>
                </a:solidFill>
              </a:rPr>
              <a:t>2 t]</a:t>
            </a:r>
          </a:p>
          <a:p>
            <a:r>
              <a:rPr lang="pt-BR" dirty="0" smtClean="0"/>
              <a:t>We do not have inequalities for vectors that are not </a:t>
            </a:r>
          </a:p>
          <a:p>
            <a:pPr marL="0" indent="0">
              <a:buNone/>
            </a:pPr>
            <a:r>
              <a:rPr lang="pt-BR" dirty="0"/>
              <a:t> </a:t>
            </a:r>
            <a:r>
              <a:rPr lang="pt-BR" dirty="0" smtClean="0"/>
              <a:t>  unit vectors. Hence normalize. We replace </a:t>
            </a:r>
            <a:r>
              <a:rPr lang="pt-BR" dirty="0" smtClean="0">
                <a:solidFill>
                  <a:srgbClr val="FF0000"/>
                </a:solidFill>
              </a:rPr>
              <a:t>v(i)+v(j) </a:t>
            </a:r>
          </a:p>
          <a:p>
            <a:pPr marL="0" indent="0">
              <a:buNone/>
            </a:pPr>
            <a:r>
              <a:rPr lang="pt-BR" dirty="0">
                <a:solidFill>
                  <a:srgbClr val="FF0000"/>
                </a:solidFill>
              </a:rPr>
              <a:t> </a:t>
            </a:r>
            <a:r>
              <a:rPr lang="pt-BR" dirty="0" smtClean="0">
                <a:solidFill>
                  <a:srgbClr val="FF0000"/>
                </a:solidFill>
              </a:rPr>
              <a:t>  </a:t>
            </a:r>
            <a:r>
              <a:rPr lang="pt-BR" dirty="0" smtClean="0"/>
              <a:t>by</a:t>
            </a:r>
            <a:r>
              <a:rPr lang="pt-BR" dirty="0" smtClean="0">
                <a:solidFill>
                  <a:srgbClr val="FF0000"/>
                </a:solidFill>
              </a:rPr>
              <a:t> z=(v(i)+v(j))/(|v(i)+v(j)|). </a:t>
            </a:r>
            <a:r>
              <a:rPr lang="pt-BR" dirty="0" smtClean="0"/>
              <a:t>Clearly </a:t>
            </a:r>
            <a:r>
              <a:rPr lang="pt-BR" dirty="0" smtClean="0">
                <a:solidFill>
                  <a:srgbClr val="FF0000"/>
                </a:solidFill>
              </a:rPr>
              <a:t>z </a:t>
            </a:r>
            <a:r>
              <a:rPr lang="pt-BR" dirty="0" smtClean="0"/>
              <a:t>is a unit </a:t>
            </a:r>
          </a:p>
          <a:p>
            <a:pPr marL="0" indent="0">
              <a:buNone/>
            </a:pPr>
            <a:r>
              <a:rPr lang="pt-BR" dirty="0"/>
              <a:t> </a:t>
            </a:r>
            <a:r>
              <a:rPr lang="pt-BR" dirty="0" smtClean="0"/>
              <a:t>  vector. And has the same direction as </a:t>
            </a:r>
            <a:r>
              <a:rPr lang="pt-BR" dirty="0" smtClean="0">
                <a:solidFill>
                  <a:srgbClr val="FF0000"/>
                </a:solidFill>
              </a:rPr>
              <a:t>v(i)+v(j).</a:t>
            </a:r>
            <a:endParaRPr lang="en-US" dirty="0">
              <a:solidFill>
                <a:srgbClr val="FF0000"/>
              </a:solidFill>
            </a:endParaRPr>
          </a:p>
        </p:txBody>
      </p:sp>
    </p:spTree>
    <p:extLst>
      <p:ext uri="{BB962C8B-B14F-4D97-AF65-F5344CB8AC3E}">
        <p14:creationId xmlns:p14="http://schemas.microsoft.com/office/powerpoint/2010/main" val="40766321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Therefore</a:t>
            </a:r>
            <a:endParaRPr lang="en-US" dirty="0">
              <a:solidFill>
                <a:srgbClr val="00B0F0"/>
              </a:solidFill>
            </a:endParaRPr>
          </a:p>
        </p:txBody>
      </p:sp>
      <p:sp>
        <p:nvSpPr>
          <p:cNvPr id="3" name="Content Placeholder 2"/>
          <p:cNvSpPr>
            <a:spLocks noGrp="1"/>
          </p:cNvSpPr>
          <p:nvPr>
            <p:ph idx="1"/>
          </p:nvPr>
        </p:nvSpPr>
        <p:spPr/>
        <p:txBody>
          <a:bodyPr>
            <a:normAutofit/>
          </a:bodyPr>
          <a:lstStyle/>
          <a:p>
            <a:r>
              <a:rPr lang="en-US" dirty="0" err="1">
                <a:solidFill>
                  <a:srgbClr val="FF0000"/>
                </a:solidFill>
              </a:rPr>
              <a:t>Pr</a:t>
            </a:r>
            <a:r>
              <a:rPr lang="en-US" dirty="0">
                <a:solidFill>
                  <a:srgbClr val="FF0000"/>
                </a:solidFill>
              </a:rPr>
              <a:t>[</a:t>
            </a:r>
            <a:r>
              <a:rPr lang="en-US" dirty="0" err="1">
                <a:solidFill>
                  <a:srgbClr val="FF0000"/>
                </a:solidFill>
              </a:rPr>
              <a:t>i</a:t>
            </a:r>
            <a:r>
              <a:rPr lang="en-US" dirty="0">
                <a:solidFill>
                  <a:srgbClr val="FF0000"/>
                </a:solidFill>
              </a:rPr>
              <a:t>, j both in </a:t>
            </a:r>
            <a:r>
              <a:rPr lang="en-US" dirty="0" smtClean="0">
                <a:solidFill>
                  <a:srgbClr val="FF0000"/>
                </a:solidFill>
              </a:rPr>
              <a:t>I] </a:t>
            </a:r>
            <a:r>
              <a:rPr lang="en-US" dirty="0">
                <a:solidFill>
                  <a:srgbClr val="FF0000"/>
                </a:solidFill>
              </a:rPr>
              <a:t>= </a:t>
            </a:r>
            <a:r>
              <a:rPr lang="en-US" dirty="0" err="1">
                <a:solidFill>
                  <a:srgbClr val="FF0000"/>
                </a:solidFill>
              </a:rPr>
              <a:t>Pr</a:t>
            </a:r>
            <a:r>
              <a:rPr lang="en-US" dirty="0">
                <a:solidFill>
                  <a:srgbClr val="FF0000"/>
                </a:solidFill>
              </a:rPr>
              <a:t> [r· </a:t>
            </a:r>
            <a:r>
              <a:rPr lang="en-US" dirty="0" smtClean="0">
                <a:solidFill>
                  <a:srgbClr val="FF0000"/>
                </a:solidFill>
              </a:rPr>
              <a:t>v(</a:t>
            </a:r>
            <a:r>
              <a:rPr lang="en-US" dirty="0" err="1" smtClean="0">
                <a:solidFill>
                  <a:srgbClr val="FF0000"/>
                </a:solidFill>
              </a:rPr>
              <a:t>i</a:t>
            </a:r>
            <a:r>
              <a:rPr lang="en-US" dirty="0" smtClean="0">
                <a:solidFill>
                  <a:srgbClr val="FF0000"/>
                </a:solidFill>
              </a:rPr>
              <a:t>) ≥ t</a:t>
            </a:r>
            <a:r>
              <a:rPr lang="el-GR" dirty="0" smtClean="0">
                <a:solidFill>
                  <a:srgbClr val="FF0000"/>
                </a:solidFill>
              </a:rPr>
              <a:t> </a:t>
            </a:r>
            <a:r>
              <a:rPr lang="en-US" dirty="0">
                <a:solidFill>
                  <a:srgbClr val="FF0000"/>
                </a:solidFill>
              </a:rPr>
              <a:t>and r· </a:t>
            </a:r>
            <a:r>
              <a:rPr lang="en-US" dirty="0" smtClean="0">
                <a:solidFill>
                  <a:srgbClr val="FF0000"/>
                </a:solidFill>
              </a:rPr>
              <a:t>v(j) ≥ t</a:t>
            </a:r>
            <a:r>
              <a:rPr lang="el-GR" dirty="0" smtClean="0">
                <a:solidFill>
                  <a:srgbClr val="FF0000"/>
                </a:solidFill>
              </a:rPr>
              <a:t>] ≥</a:t>
            </a:r>
            <a:r>
              <a:rPr lang="en-US" dirty="0" smtClean="0">
                <a:solidFill>
                  <a:srgbClr val="FF0000"/>
                </a:solidFill>
              </a:rPr>
              <a:t> </a:t>
            </a:r>
          </a:p>
          <a:p>
            <a:pPr marL="0" indent="0">
              <a:buNone/>
            </a:pPr>
            <a:r>
              <a:rPr lang="en-US" dirty="0" smtClean="0">
                <a:solidFill>
                  <a:srgbClr val="FF0000"/>
                </a:solidFill>
              </a:rPr>
              <a:t> </a:t>
            </a:r>
            <a:r>
              <a:rPr lang="el-GR" dirty="0" smtClean="0">
                <a:solidFill>
                  <a:srgbClr val="FF0000"/>
                </a:solidFill>
              </a:rPr>
              <a:t> </a:t>
            </a:r>
            <a:r>
              <a:rPr lang="en-US" dirty="0" err="1">
                <a:solidFill>
                  <a:srgbClr val="FF0000"/>
                </a:solidFill>
              </a:rPr>
              <a:t>Pr</a:t>
            </a:r>
            <a:r>
              <a:rPr lang="en-US" dirty="0">
                <a:solidFill>
                  <a:srgbClr val="FF0000"/>
                </a:solidFill>
              </a:rPr>
              <a:t>[r · (vi + </a:t>
            </a:r>
            <a:r>
              <a:rPr lang="en-US" dirty="0" err="1">
                <a:solidFill>
                  <a:srgbClr val="FF0000"/>
                </a:solidFill>
              </a:rPr>
              <a:t>vj</a:t>
            </a:r>
            <a:r>
              <a:rPr lang="en-US" dirty="0">
                <a:solidFill>
                  <a:srgbClr val="FF0000"/>
                </a:solidFill>
              </a:rPr>
              <a:t> </a:t>
            </a:r>
            <a:r>
              <a:rPr lang="en-US" dirty="0" smtClean="0">
                <a:solidFill>
                  <a:srgbClr val="FF0000"/>
                </a:solidFill>
              </a:rPr>
              <a:t>)≥2 t</a:t>
            </a:r>
            <a:r>
              <a:rPr lang="el-GR" dirty="0" smtClean="0">
                <a:solidFill>
                  <a:srgbClr val="FF0000"/>
                </a:solidFill>
              </a:rPr>
              <a:t>] </a:t>
            </a:r>
            <a:r>
              <a:rPr lang="el-GR" dirty="0">
                <a:solidFill>
                  <a:srgbClr val="FF0000"/>
                </a:solidFill>
              </a:rPr>
              <a:t>= </a:t>
            </a:r>
            <a:endParaRPr lang="en-US" dirty="0" smtClean="0">
              <a:solidFill>
                <a:srgbClr val="FF0000"/>
              </a:solidFill>
            </a:endParaRPr>
          </a:p>
          <a:p>
            <a:pPr marL="0" indent="0">
              <a:buNone/>
            </a:pPr>
            <a:r>
              <a:rPr lang="en-US" dirty="0">
                <a:solidFill>
                  <a:srgbClr val="FF0000"/>
                </a:solidFill>
              </a:rPr>
              <a:t> </a:t>
            </a:r>
            <a:r>
              <a:rPr lang="en-US" dirty="0" smtClean="0">
                <a:solidFill>
                  <a:srgbClr val="FF0000"/>
                </a:solidFill>
              </a:rPr>
              <a:t>  </a:t>
            </a:r>
            <a:r>
              <a:rPr lang="en-US" dirty="0" err="1" smtClean="0">
                <a:solidFill>
                  <a:srgbClr val="FF0000"/>
                </a:solidFill>
              </a:rPr>
              <a:t>Pr</a:t>
            </a:r>
            <a:r>
              <a:rPr lang="en-US" dirty="0" smtClean="0">
                <a:solidFill>
                  <a:srgbClr val="FF0000"/>
                </a:solidFill>
              </a:rPr>
              <a:t>[r</a:t>
            </a:r>
            <a:r>
              <a:rPr lang="en-US" dirty="0">
                <a:solidFill>
                  <a:srgbClr val="FF0000"/>
                </a:solidFill>
              </a:rPr>
              <a:t>· </a:t>
            </a:r>
            <a:r>
              <a:rPr lang="en-US" dirty="0" smtClean="0">
                <a:solidFill>
                  <a:srgbClr val="FF0000"/>
                </a:solidFill>
              </a:rPr>
              <a:t>z </a:t>
            </a:r>
            <a:r>
              <a:rPr lang="en-US" dirty="0" smtClean="0">
                <a:solidFill>
                  <a:srgbClr val="FF0000"/>
                </a:solidFill>
                <a:sym typeface="Symbol" panose="05050102010706020507" pitchFamily="18" charset="2"/>
              </a:rPr>
              <a:t> </a:t>
            </a:r>
            <a:r>
              <a:rPr lang="en-US" dirty="0" smtClean="0">
                <a:solidFill>
                  <a:srgbClr val="FF0000"/>
                </a:solidFill>
              </a:rPr>
              <a:t>2t</a:t>
            </a:r>
            <a:r>
              <a:rPr lang="el-GR" dirty="0" smtClean="0">
                <a:solidFill>
                  <a:srgbClr val="FF0000"/>
                </a:solidFill>
              </a:rPr>
              <a:t>/|</a:t>
            </a:r>
            <a:r>
              <a:rPr lang="en-US" dirty="0" smtClean="0">
                <a:solidFill>
                  <a:srgbClr val="FF0000"/>
                </a:solidFill>
              </a:rPr>
              <a:t>v(</a:t>
            </a:r>
            <a:r>
              <a:rPr lang="en-US" dirty="0" err="1" smtClean="0">
                <a:solidFill>
                  <a:srgbClr val="FF0000"/>
                </a:solidFill>
              </a:rPr>
              <a:t>i</a:t>
            </a:r>
            <a:r>
              <a:rPr lang="en-US" dirty="0" smtClean="0">
                <a:solidFill>
                  <a:srgbClr val="FF0000"/>
                </a:solidFill>
              </a:rPr>
              <a:t>) </a:t>
            </a:r>
            <a:r>
              <a:rPr lang="en-US" dirty="0">
                <a:solidFill>
                  <a:srgbClr val="FF0000"/>
                </a:solidFill>
              </a:rPr>
              <a:t>+</a:t>
            </a:r>
            <a:r>
              <a:rPr lang="en-US" dirty="0" smtClean="0">
                <a:solidFill>
                  <a:srgbClr val="FF0000"/>
                </a:solidFill>
              </a:rPr>
              <a:t>v(j)| </a:t>
            </a:r>
            <a:r>
              <a:rPr lang="en-US" dirty="0">
                <a:solidFill>
                  <a:srgbClr val="FF0000"/>
                </a:solidFill>
              </a:rPr>
              <a:t>]</a:t>
            </a:r>
            <a:r>
              <a:rPr lang="en-US" dirty="0" smtClean="0">
                <a:solidFill>
                  <a:srgbClr val="FF0000"/>
                </a:solidFill>
              </a:rPr>
              <a:t> </a:t>
            </a:r>
            <a:r>
              <a:rPr lang="el-GR" dirty="0">
                <a:solidFill>
                  <a:srgbClr val="FF0000"/>
                </a:solidFill>
              </a:rPr>
              <a:t>≥</a:t>
            </a:r>
            <a:r>
              <a:rPr lang="el-GR" dirty="0" smtClean="0">
                <a:solidFill>
                  <a:srgbClr val="FF0000"/>
                </a:solidFill>
              </a:rPr>
              <a:t> Φ(2</a:t>
            </a:r>
            <a:r>
              <a:rPr lang="en-US" dirty="0" smtClean="0">
                <a:solidFill>
                  <a:srgbClr val="FF0000"/>
                </a:solidFill>
              </a:rPr>
              <a:t>t</a:t>
            </a:r>
            <a:r>
              <a:rPr lang="el-GR" dirty="0" smtClean="0">
                <a:solidFill>
                  <a:srgbClr val="FF0000"/>
                </a:solidFill>
              </a:rPr>
              <a:t>)</a:t>
            </a:r>
            <a:r>
              <a:rPr lang="en-US" dirty="0" smtClean="0">
                <a:solidFill>
                  <a:srgbClr val="FF0000"/>
                </a:solidFill>
              </a:rPr>
              <a:t>.</a:t>
            </a:r>
          </a:p>
          <a:p>
            <a:pPr marL="0" indent="0">
              <a:buNone/>
            </a:pPr>
            <a:r>
              <a:rPr lang="en-US" dirty="0"/>
              <a:t> </a:t>
            </a:r>
            <a:r>
              <a:rPr lang="en-US" dirty="0" smtClean="0"/>
              <a:t>  The hope is that </a:t>
            </a:r>
            <a:r>
              <a:rPr lang="en-US" dirty="0" smtClean="0">
                <a:solidFill>
                  <a:srgbClr val="FF0000"/>
                </a:solidFill>
              </a:rPr>
              <a:t>|v(</a:t>
            </a:r>
            <a:r>
              <a:rPr lang="en-US" dirty="0" err="1" smtClean="0">
                <a:solidFill>
                  <a:srgbClr val="FF0000"/>
                </a:solidFill>
              </a:rPr>
              <a:t>i</a:t>
            </a:r>
            <a:r>
              <a:rPr lang="en-US" dirty="0" smtClean="0">
                <a:solidFill>
                  <a:srgbClr val="FF0000"/>
                </a:solidFill>
              </a:rPr>
              <a:t>)+v(j)| </a:t>
            </a:r>
            <a:r>
              <a:rPr lang="en-US" dirty="0" smtClean="0"/>
              <a:t>is not much larger than </a:t>
            </a:r>
          </a:p>
          <a:p>
            <a:pPr marL="0" indent="0">
              <a:buNone/>
            </a:pPr>
            <a:r>
              <a:rPr lang="en-US" dirty="0"/>
              <a:t> </a:t>
            </a:r>
            <a:r>
              <a:rPr lang="en-US" dirty="0" smtClean="0"/>
              <a:t>  </a:t>
            </a:r>
            <a:r>
              <a:rPr lang="en-US" dirty="0" smtClean="0">
                <a:solidFill>
                  <a:srgbClr val="FF0000"/>
                </a:solidFill>
              </a:rPr>
              <a:t>1</a:t>
            </a:r>
            <a:r>
              <a:rPr lang="en-US" dirty="0" smtClean="0"/>
              <a:t> as otherwise we loose a bit. Therefore</a:t>
            </a:r>
          </a:p>
          <a:p>
            <a:pPr marL="0" indent="0">
              <a:buNone/>
            </a:pPr>
            <a:r>
              <a:rPr lang="en-US" dirty="0"/>
              <a:t> </a:t>
            </a:r>
            <a:r>
              <a:rPr lang="en-US" dirty="0" smtClean="0"/>
              <a:t>  </a:t>
            </a:r>
            <a:r>
              <a:rPr lang="en-US" dirty="0" smtClean="0">
                <a:solidFill>
                  <a:srgbClr val="FF0000"/>
                </a:solidFill>
              </a:rPr>
              <a:t>E(|I|)</a:t>
            </a:r>
            <a:r>
              <a:rPr lang="en-US" dirty="0">
                <a:solidFill>
                  <a:srgbClr val="FF0000"/>
                </a:solidFill>
                <a:sym typeface="Symbol" panose="05050102010706020507" pitchFamily="18" charset="2"/>
              </a:rPr>
              <a:t>≤</a:t>
            </a:r>
            <a:r>
              <a:rPr lang="en-US" dirty="0" smtClean="0">
                <a:solidFill>
                  <a:srgbClr val="FF0000"/>
                </a:solidFill>
              </a:rPr>
              <a:t>m</a:t>
            </a:r>
            <a:r>
              <a:rPr lang="en-US" dirty="0" smtClean="0">
                <a:solidFill>
                  <a:srgbClr val="FF0000"/>
                </a:solidFill>
                <a:latin typeface="Arial" panose="020B0604020202020204" pitchFamily="34" charset="0"/>
                <a:cs typeface="Arial" panose="020B0604020202020204" pitchFamily="34" charset="0"/>
              </a:rPr>
              <a:t>˖</a:t>
            </a:r>
            <a:r>
              <a:rPr lang="el-GR" dirty="0">
                <a:solidFill>
                  <a:srgbClr val="FF0000"/>
                </a:solidFill>
              </a:rPr>
              <a:t> </a:t>
            </a:r>
            <a:r>
              <a:rPr lang="el-GR" dirty="0" smtClean="0">
                <a:solidFill>
                  <a:srgbClr val="FF0000"/>
                </a:solidFill>
              </a:rPr>
              <a:t>Φ(2</a:t>
            </a:r>
            <a:r>
              <a:rPr lang="en-US" dirty="0" smtClean="0">
                <a:solidFill>
                  <a:srgbClr val="FF0000"/>
                </a:solidFill>
              </a:rPr>
              <a:t>t</a:t>
            </a:r>
            <a:r>
              <a:rPr lang="el-GR" dirty="0" smtClean="0">
                <a:solidFill>
                  <a:srgbClr val="FF0000"/>
                </a:solidFill>
              </a:rPr>
              <a:t>)</a:t>
            </a:r>
            <a:r>
              <a:rPr lang="en-US" dirty="0" smtClean="0">
                <a:solidFill>
                  <a:srgbClr val="FF0000"/>
                </a:solidFill>
              </a:rPr>
              <a:t>.</a:t>
            </a:r>
            <a:r>
              <a:rPr lang="en-US" dirty="0" smtClean="0"/>
              <a:t> Let </a:t>
            </a:r>
            <a:r>
              <a:rPr lang="el-GR" dirty="0" smtClean="0">
                <a:solidFill>
                  <a:srgbClr val="FF0000"/>
                </a:solidFill>
                <a:latin typeface="Arial" panose="020B0604020202020204" pitchFamily="34" charset="0"/>
                <a:cs typeface="Arial" panose="020B0604020202020204" pitchFamily="34" charset="0"/>
              </a:rPr>
              <a:t>Δ</a:t>
            </a:r>
            <a:r>
              <a:rPr lang="en-US" dirty="0" smtClean="0">
                <a:latin typeface="Arial" panose="020B0604020202020204" pitchFamily="34" charset="0"/>
                <a:cs typeface="Arial" panose="020B0604020202020204" pitchFamily="34" charset="0"/>
              </a:rPr>
              <a:t> be the largest </a:t>
            </a:r>
          </a:p>
          <a:p>
            <a:pPr marL="0"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degree in the graph. The expected number of </a:t>
            </a:r>
          </a:p>
          <a:p>
            <a:pPr marL="0"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edges is at most </a:t>
            </a:r>
            <a:r>
              <a:rPr lang="en-US" dirty="0" smtClean="0">
                <a:solidFill>
                  <a:srgbClr val="FF0000"/>
                </a:solidFill>
              </a:rPr>
              <a:t>n</a:t>
            </a:r>
            <a:r>
              <a:rPr lang="en-US" dirty="0" smtClean="0">
                <a:solidFill>
                  <a:srgbClr val="FF0000"/>
                </a:solidFill>
                <a:latin typeface="Arial" panose="020B0604020202020204" pitchFamily="34" charset="0"/>
                <a:cs typeface="Arial" panose="020B0604020202020204" pitchFamily="34" charset="0"/>
              </a:rPr>
              <a:t>˖</a:t>
            </a:r>
            <a:r>
              <a:rPr lang="el-GR" dirty="0" smtClean="0">
                <a:solidFill>
                  <a:srgbClr val="FF0000"/>
                </a:solidFill>
              </a:rPr>
              <a:t> Φ(2</a:t>
            </a:r>
            <a:r>
              <a:rPr lang="en-US" dirty="0" smtClean="0">
                <a:solidFill>
                  <a:srgbClr val="FF0000"/>
                </a:solidFill>
              </a:rPr>
              <a:t>t</a:t>
            </a:r>
            <a:r>
              <a:rPr lang="el-GR" dirty="0" smtClean="0">
                <a:solidFill>
                  <a:srgbClr val="FF0000"/>
                </a:solidFill>
              </a:rPr>
              <a:t>)</a:t>
            </a:r>
            <a:r>
              <a:rPr lang="el-GR" dirty="0" smtClean="0">
                <a:solidFill>
                  <a:srgbClr val="FF0000"/>
                </a:solidFill>
                <a:latin typeface="Arial" panose="020B0604020202020204" pitchFamily="34" charset="0"/>
                <a:cs typeface="Arial" panose="020B0604020202020204" pitchFamily="34" charset="0"/>
              </a:rPr>
              <a:t>˖</a:t>
            </a:r>
            <a:r>
              <a:rPr lang="el-GR" dirty="0">
                <a:solidFill>
                  <a:srgbClr val="FF0000"/>
                </a:solidFill>
                <a:latin typeface="Arial" panose="020B0604020202020204" pitchFamily="34" charset="0"/>
                <a:cs typeface="Arial" panose="020B0604020202020204" pitchFamily="34" charset="0"/>
              </a:rPr>
              <a:t> Δ</a:t>
            </a:r>
            <a:r>
              <a:rPr lang="en-US" dirty="0">
                <a:solidFill>
                  <a:srgbClr val="FF0000"/>
                </a:solidFill>
                <a:latin typeface="Arial" panose="020B0604020202020204" pitchFamily="34" charset="0"/>
                <a:cs typeface="Arial" panose="020B0604020202020204" pitchFamily="34" charset="0"/>
              </a:rPr>
              <a:t> </a:t>
            </a:r>
            <a:r>
              <a:rPr lang="en-US" dirty="0" smtClean="0">
                <a:solidFill>
                  <a:srgbClr val="FF0000"/>
                </a:solidFill>
                <a:latin typeface="Arial" panose="020B0604020202020204" pitchFamily="34" charset="0"/>
                <a:cs typeface="Arial" panose="020B0604020202020204" pitchFamily="34" charset="0"/>
              </a:rPr>
              <a:t>/2</a:t>
            </a:r>
            <a:r>
              <a:rPr lang="en-US" dirty="0" smtClean="0">
                <a:latin typeface="Arial" panose="020B0604020202020204" pitchFamily="34" charset="0"/>
                <a:cs typeface="Arial" panose="020B0604020202020204" pitchFamily="34" charset="0"/>
              </a:rPr>
              <a:t>.</a:t>
            </a:r>
            <a:endParaRPr lang="en-US" dirty="0" smtClean="0"/>
          </a:p>
          <a:p>
            <a:pPr marL="0" indent="0">
              <a:buNone/>
            </a:pPr>
            <a:endParaRPr lang="en-US" dirty="0" smtClean="0"/>
          </a:p>
        </p:txBody>
      </p:sp>
    </p:spTree>
    <p:extLst>
      <p:ext uri="{BB962C8B-B14F-4D97-AF65-F5344CB8AC3E}">
        <p14:creationId xmlns:p14="http://schemas.microsoft.com/office/powerpoint/2010/main" val="194165798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t>
            </a:r>
            <a:r>
              <a:rPr lang="en-US" dirty="0" smtClean="0">
                <a:solidFill>
                  <a:srgbClr val="00B0F0"/>
                </a:solidFill>
              </a:rPr>
              <a:t>The expectation of |I| continued</a:t>
            </a:r>
            <a:endParaRPr lang="en-US" dirty="0">
              <a:solidFill>
                <a:srgbClr val="00B0F0"/>
              </a:solidFill>
            </a:endParaRPr>
          </a:p>
        </p:txBody>
      </p:sp>
      <p:sp>
        <p:nvSpPr>
          <p:cNvPr id="3" name="Content Placeholder 2"/>
          <p:cNvSpPr>
            <a:spLocks noGrp="1"/>
          </p:cNvSpPr>
          <p:nvPr>
            <p:ph idx="1"/>
          </p:nvPr>
        </p:nvSpPr>
        <p:spPr/>
        <p:txBody>
          <a:bodyPr/>
          <a:lstStyle/>
          <a:p>
            <a:r>
              <a:rPr lang="en-US" dirty="0"/>
              <a:t>We got that </a:t>
            </a:r>
            <a:r>
              <a:rPr lang="en-US" dirty="0" smtClean="0">
                <a:solidFill>
                  <a:srgbClr val="FF0000"/>
                </a:solidFill>
              </a:rPr>
              <a:t>E[|I|]</a:t>
            </a:r>
            <a:r>
              <a:rPr lang="en-US" dirty="0" smtClean="0">
                <a:solidFill>
                  <a:srgbClr val="FF0000"/>
                </a:solidFill>
                <a:sym typeface="Symbol" panose="05050102010706020507" pitchFamily="18" charset="2"/>
              </a:rPr>
              <a:t></a:t>
            </a:r>
            <a:r>
              <a:rPr lang="en-US" dirty="0" smtClean="0">
                <a:solidFill>
                  <a:srgbClr val="FF0000"/>
                </a:solidFill>
              </a:rPr>
              <a:t> E[a] </a:t>
            </a:r>
            <a:r>
              <a:rPr lang="en-US" dirty="0">
                <a:solidFill>
                  <a:srgbClr val="FF0000"/>
                </a:solidFill>
              </a:rPr>
              <a:t>- </a:t>
            </a:r>
            <a:r>
              <a:rPr lang="en-US" dirty="0" smtClean="0">
                <a:solidFill>
                  <a:srgbClr val="FF0000"/>
                </a:solidFill>
              </a:rPr>
              <a:t>E[b] </a:t>
            </a:r>
            <a:r>
              <a:rPr lang="en-US" dirty="0">
                <a:solidFill>
                  <a:srgbClr val="FF0000"/>
                </a:solidFill>
                <a:sym typeface="Symbol" panose="05050102010706020507" pitchFamily="18" charset="2"/>
              </a:rPr>
              <a:t></a:t>
            </a:r>
            <a:r>
              <a:rPr lang="en-US" dirty="0">
                <a:solidFill>
                  <a:srgbClr val="FF0000"/>
                </a:solidFill>
              </a:rPr>
              <a:t> </a:t>
            </a:r>
            <a:endParaRPr lang="en-US" dirty="0" smtClean="0">
              <a:solidFill>
                <a:srgbClr val="FF0000"/>
              </a:solidFill>
            </a:endParaRPr>
          </a:p>
          <a:p>
            <a:pPr marL="0" indent="0">
              <a:buNone/>
            </a:pPr>
            <a:r>
              <a:rPr lang="en-US" dirty="0">
                <a:solidFill>
                  <a:srgbClr val="FF0000"/>
                </a:solidFill>
              </a:rPr>
              <a:t> </a:t>
            </a:r>
            <a:r>
              <a:rPr lang="en-US" dirty="0" smtClean="0">
                <a:solidFill>
                  <a:srgbClr val="FF0000"/>
                </a:solidFill>
              </a:rPr>
              <a:t>  n </a:t>
            </a:r>
            <a:r>
              <a:rPr lang="el-GR" dirty="0" smtClean="0">
                <a:solidFill>
                  <a:srgbClr val="FF0000"/>
                </a:solidFill>
              </a:rPr>
              <a:t>Φ(</a:t>
            </a:r>
            <a:r>
              <a:rPr lang="en-US" dirty="0" smtClean="0">
                <a:solidFill>
                  <a:srgbClr val="FF0000"/>
                </a:solidFill>
              </a:rPr>
              <a:t>t</a:t>
            </a:r>
            <a:r>
              <a:rPr lang="el-GR" dirty="0" smtClean="0">
                <a:solidFill>
                  <a:srgbClr val="FF0000"/>
                </a:solidFill>
              </a:rPr>
              <a:t>) </a:t>
            </a:r>
            <a:r>
              <a:rPr lang="el-GR" dirty="0">
                <a:solidFill>
                  <a:srgbClr val="FF0000"/>
                </a:solidFill>
              </a:rPr>
              <a:t>- </a:t>
            </a:r>
            <a:r>
              <a:rPr lang="en-US" dirty="0">
                <a:solidFill>
                  <a:srgbClr val="FF0000"/>
                </a:solidFill>
              </a:rPr>
              <a:t>n</a:t>
            </a:r>
            <a:r>
              <a:rPr lang="el-GR" dirty="0" smtClean="0">
                <a:solidFill>
                  <a:srgbClr val="FF0000"/>
                </a:solidFill>
              </a:rPr>
              <a:t>Δ</a:t>
            </a:r>
            <a:r>
              <a:rPr lang="el-GR" dirty="0" smtClean="0">
                <a:solidFill>
                  <a:srgbClr val="FF0000"/>
                </a:solidFill>
                <a:latin typeface="Arial" panose="020B0604020202020204" pitchFamily="34" charset="0"/>
                <a:cs typeface="Arial" panose="020B0604020202020204" pitchFamily="34" charset="0"/>
              </a:rPr>
              <a:t>˖</a:t>
            </a:r>
            <a:r>
              <a:rPr lang="el-GR" dirty="0" smtClean="0">
                <a:solidFill>
                  <a:srgbClr val="FF0000"/>
                </a:solidFill>
              </a:rPr>
              <a:t>Φ(2</a:t>
            </a:r>
            <a:r>
              <a:rPr lang="en-US" dirty="0" smtClean="0">
                <a:solidFill>
                  <a:srgbClr val="FF0000"/>
                </a:solidFill>
              </a:rPr>
              <a:t>t</a:t>
            </a:r>
            <a:r>
              <a:rPr lang="el-GR" dirty="0" smtClean="0">
                <a:solidFill>
                  <a:srgbClr val="FF0000"/>
                </a:solidFill>
              </a:rPr>
              <a:t>)/2</a:t>
            </a:r>
            <a:endParaRPr lang="en-US" dirty="0" smtClean="0">
              <a:solidFill>
                <a:srgbClr val="FF0000"/>
              </a:solidFill>
            </a:endParaRPr>
          </a:p>
          <a:p>
            <a:pPr marL="0" indent="0">
              <a:buNone/>
            </a:pPr>
            <a:r>
              <a:rPr lang="en-US" dirty="0" smtClean="0">
                <a:solidFill>
                  <a:srgbClr val="FF0000"/>
                </a:solidFill>
              </a:rPr>
              <a:t>   </a:t>
            </a:r>
            <a:r>
              <a:rPr lang="en-US" dirty="0" smtClean="0"/>
              <a:t>Using</a:t>
            </a:r>
            <a:r>
              <a:rPr lang="en-US" dirty="0" smtClean="0">
                <a:solidFill>
                  <a:srgbClr val="FF0000"/>
                </a:solidFill>
              </a:rPr>
              <a:t> </a:t>
            </a:r>
            <a:r>
              <a:rPr lang="en-US" dirty="0">
                <a:solidFill>
                  <a:srgbClr val="FF0000"/>
                </a:solidFill>
              </a:rPr>
              <a:t>f(x)(1/x - 1/x3) </a:t>
            </a:r>
            <a:r>
              <a:rPr lang="en-US" dirty="0" smtClean="0">
                <a:solidFill>
                  <a:srgbClr val="FF0000"/>
                </a:solidFill>
              </a:rPr>
              <a:t>≤ </a:t>
            </a:r>
            <a:r>
              <a:rPr lang="el-GR" dirty="0">
                <a:solidFill>
                  <a:srgbClr val="FF0000"/>
                </a:solidFill>
              </a:rPr>
              <a:t>Φ(</a:t>
            </a:r>
            <a:r>
              <a:rPr lang="en-US" dirty="0">
                <a:solidFill>
                  <a:srgbClr val="FF0000"/>
                </a:solidFill>
              </a:rPr>
              <a:t>x) ≤</a:t>
            </a:r>
            <a:r>
              <a:rPr lang="en-US" dirty="0" smtClean="0">
                <a:solidFill>
                  <a:srgbClr val="FF0000"/>
                </a:solidFill>
              </a:rPr>
              <a:t>f(x</a:t>
            </a:r>
            <a:r>
              <a:rPr lang="en-US" dirty="0">
                <a:solidFill>
                  <a:srgbClr val="FF0000"/>
                </a:solidFill>
              </a:rPr>
              <a:t>)/</a:t>
            </a:r>
            <a:r>
              <a:rPr lang="en-US" dirty="0" smtClean="0">
                <a:solidFill>
                  <a:srgbClr val="FF0000"/>
                </a:solidFill>
              </a:rPr>
              <a:t>x </a:t>
            </a:r>
            <a:r>
              <a:rPr lang="en-US" dirty="0" smtClean="0"/>
              <a:t>and some </a:t>
            </a:r>
          </a:p>
          <a:p>
            <a:pPr marL="0" indent="0">
              <a:buNone/>
            </a:pPr>
            <a:r>
              <a:rPr lang="en-US" dirty="0"/>
              <a:t> </a:t>
            </a:r>
            <a:r>
              <a:rPr lang="en-US" dirty="0" smtClean="0"/>
              <a:t>  calculations and choosing </a:t>
            </a:r>
            <a:r>
              <a:rPr lang="en-US" dirty="0" smtClean="0">
                <a:solidFill>
                  <a:srgbClr val="FF0000"/>
                </a:solidFill>
              </a:rPr>
              <a:t>t</a:t>
            </a:r>
            <a:r>
              <a:rPr lang="el-GR" dirty="0" smtClean="0">
                <a:solidFill>
                  <a:srgbClr val="FF0000"/>
                </a:solidFill>
              </a:rPr>
              <a:t> </a:t>
            </a:r>
            <a:r>
              <a:rPr lang="el-GR" dirty="0">
                <a:solidFill>
                  <a:srgbClr val="FF0000"/>
                </a:solidFill>
              </a:rPr>
              <a:t>= ((2/3) </a:t>
            </a:r>
            <a:r>
              <a:rPr lang="en-US" dirty="0">
                <a:solidFill>
                  <a:srgbClr val="FF0000"/>
                </a:solidFill>
              </a:rPr>
              <a:t>log </a:t>
            </a:r>
            <a:r>
              <a:rPr lang="el-GR" dirty="0" smtClean="0">
                <a:solidFill>
                  <a:srgbClr val="FF0000"/>
                </a:solidFill>
              </a:rPr>
              <a:t>Δ)</a:t>
            </a:r>
            <a:r>
              <a:rPr lang="el-GR" baseline="30000" dirty="0" smtClean="0">
                <a:solidFill>
                  <a:srgbClr val="FF0000"/>
                </a:solidFill>
              </a:rPr>
              <a:t>1/2</a:t>
            </a:r>
            <a:r>
              <a:rPr lang="en-US" baseline="30000" dirty="0">
                <a:solidFill>
                  <a:srgbClr val="FF0000"/>
                </a:solidFill>
              </a:rPr>
              <a:t> </a:t>
            </a:r>
            <a:r>
              <a:rPr lang="en-US" dirty="0" smtClean="0">
                <a:solidFill>
                  <a:srgbClr val="FF0000"/>
                </a:solidFill>
              </a:rPr>
              <a:t> </a:t>
            </a:r>
            <a:r>
              <a:rPr lang="en-US" dirty="0" smtClean="0"/>
              <a:t>we </a:t>
            </a:r>
          </a:p>
          <a:p>
            <a:pPr marL="0" indent="0">
              <a:buNone/>
            </a:pPr>
            <a:r>
              <a:rPr lang="en-US" dirty="0"/>
              <a:t> </a:t>
            </a:r>
            <a:r>
              <a:rPr lang="en-US" dirty="0" smtClean="0"/>
              <a:t>  get that </a:t>
            </a:r>
            <a:r>
              <a:rPr lang="en-US" dirty="0" smtClean="0">
                <a:solidFill>
                  <a:srgbClr val="FF0000"/>
                </a:solidFill>
              </a:rPr>
              <a:t>E(|I|)=</a:t>
            </a:r>
            <a:r>
              <a:rPr lang="el-GR" dirty="0" smtClean="0">
                <a:solidFill>
                  <a:srgbClr val="FF0000"/>
                </a:solidFill>
              </a:rPr>
              <a:t>Ω</a:t>
            </a:r>
            <a:r>
              <a:rPr lang="en-US" dirty="0" smtClean="0">
                <a:solidFill>
                  <a:srgbClr val="FF0000"/>
                </a:solidFill>
              </a:rPr>
              <a:t> </a:t>
            </a:r>
            <a:r>
              <a:rPr lang="en-US" dirty="0">
                <a:solidFill>
                  <a:srgbClr val="FF0000"/>
                </a:solidFill>
              </a:rPr>
              <a:t>(n/(</a:t>
            </a:r>
            <a:r>
              <a:rPr lang="el-GR" dirty="0" smtClean="0">
                <a:solidFill>
                  <a:srgbClr val="FF0000"/>
                </a:solidFill>
              </a:rPr>
              <a:t>Δ</a:t>
            </a:r>
            <a:r>
              <a:rPr lang="el-GR" baseline="30000" dirty="0" smtClean="0">
                <a:solidFill>
                  <a:srgbClr val="FF0000"/>
                </a:solidFill>
              </a:rPr>
              <a:t>1/3</a:t>
            </a:r>
            <a:r>
              <a:rPr lang="en-US" baseline="30000" dirty="0">
                <a:solidFill>
                  <a:srgbClr val="FF0000"/>
                </a:solidFill>
              </a:rPr>
              <a:t> </a:t>
            </a:r>
            <a:r>
              <a:rPr lang="en-US" dirty="0" smtClean="0">
                <a:solidFill>
                  <a:srgbClr val="FF0000"/>
                </a:solidFill>
              </a:rPr>
              <a:t>)</a:t>
            </a:r>
            <a:r>
              <a:rPr lang="en-US" dirty="0" smtClean="0">
                <a:solidFill>
                  <a:srgbClr val="FF0000"/>
                </a:solidFill>
                <a:latin typeface="Arial" panose="020B0604020202020204" pitchFamily="34" charset="0"/>
                <a:cs typeface="Arial" panose="020B0604020202020204" pitchFamily="34" charset="0"/>
              </a:rPr>
              <a:t>˖</a:t>
            </a:r>
            <a:r>
              <a:rPr lang="el-GR" dirty="0" smtClean="0">
                <a:solidFill>
                  <a:srgbClr val="FF0000"/>
                </a:solidFill>
              </a:rPr>
              <a:t>(</a:t>
            </a:r>
            <a:r>
              <a:rPr lang="en-US" dirty="0">
                <a:solidFill>
                  <a:srgbClr val="FF0000"/>
                </a:solidFill>
              </a:rPr>
              <a:t>log </a:t>
            </a:r>
            <a:r>
              <a:rPr lang="el-GR" dirty="0">
                <a:solidFill>
                  <a:srgbClr val="FF0000"/>
                </a:solidFill>
              </a:rPr>
              <a:t>Δ)</a:t>
            </a:r>
            <a:r>
              <a:rPr lang="el-GR" baseline="30000" dirty="0">
                <a:solidFill>
                  <a:srgbClr val="FF0000"/>
                </a:solidFill>
              </a:rPr>
              <a:t>1/2</a:t>
            </a:r>
            <a:r>
              <a:rPr lang="el-GR" dirty="0" smtClean="0">
                <a:solidFill>
                  <a:srgbClr val="FF0000"/>
                </a:solidFill>
              </a:rPr>
              <a:t>)</a:t>
            </a:r>
            <a:r>
              <a:rPr lang="en-US" dirty="0" smtClean="0"/>
              <a:t>.</a:t>
            </a:r>
            <a:endParaRPr lang="en-US" baseline="30000" dirty="0" smtClean="0">
              <a:solidFill>
                <a:srgbClr val="FF0000"/>
              </a:solidFill>
            </a:endParaRPr>
          </a:p>
          <a:p>
            <a:pPr marL="0" indent="0">
              <a:buNone/>
            </a:pPr>
            <a:r>
              <a:rPr lang="en-US" baseline="30000" dirty="0">
                <a:solidFill>
                  <a:srgbClr val="FF0000"/>
                </a:solidFill>
              </a:rPr>
              <a:t> </a:t>
            </a:r>
            <a:r>
              <a:rPr lang="en-US" dirty="0" smtClean="0">
                <a:solidFill>
                  <a:srgbClr val="FF0000"/>
                </a:solidFill>
              </a:rPr>
              <a:t>  </a:t>
            </a:r>
            <a:r>
              <a:rPr lang="en-US" dirty="0" smtClean="0"/>
              <a:t>Doing this </a:t>
            </a:r>
            <a:r>
              <a:rPr lang="en-US" dirty="0" smtClean="0">
                <a:solidFill>
                  <a:srgbClr val="FF0000"/>
                </a:solidFill>
              </a:rPr>
              <a:t>c*log n </a:t>
            </a:r>
            <a:r>
              <a:rPr lang="en-US" dirty="0" smtClean="0"/>
              <a:t>times for some constant </a:t>
            </a:r>
            <a:r>
              <a:rPr lang="en-US" dirty="0" smtClean="0">
                <a:solidFill>
                  <a:srgbClr val="FF0000"/>
                </a:solidFill>
              </a:rPr>
              <a:t>c</a:t>
            </a:r>
            <a:r>
              <a:rPr lang="en-US" dirty="0" smtClean="0"/>
              <a:t> </a:t>
            </a:r>
          </a:p>
          <a:p>
            <a:pPr marL="0" indent="0">
              <a:buNone/>
            </a:pPr>
            <a:r>
              <a:rPr lang="en-US" dirty="0"/>
              <a:t> </a:t>
            </a:r>
            <a:r>
              <a:rPr lang="en-US" dirty="0" smtClean="0"/>
              <a:t>  gives a coloring with at most </a:t>
            </a:r>
            <a:r>
              <a:rPr lang="pt-BR" dirty="0">
                <a:solidFill>
                  <a:srgbClr val="FF0000"/>
                </a:solidFill>
              </a:rPr>
              <a:t>O(Δ</a:t>
            </a:r>
            <a:r>
              <a:rPr lang="pt-BR" baseline="30000" dirty="0">
                <a:solidFill>
                  <a:srgbClr val="FF0000"/>
                </a:solidFill>
              </a:rPr>
              <a:t>1/3</a:t>
            </a:r>
            <a:r>
              <a:rPr lang="pt-BR" dirty="0">
                <a:solidFill>
                  <a:srgbClr val="FF0000"/>
                </a:solidFill>
              </a:rPr>
              <a:t> (log Δ)</a:t>
            </a:r>
            <a:r>
              <a:rPr lang="pt-BR" baseline="30000" dirty="0">
                <a:solidFill>
                  <a:srgbClr val="FF0000"/>
                </a:solidFill>
              </a:rPr>
              <a:t>1/2</a:t>
            </a:r>
            <a:r>
              <a:rPr lang="pt-BR" dirty="0">
                <a:solidFill>
                  <a:srgbClr val="FF0000"/>
                </a:solidFill>
              </a:rPr>
              <a:t> log n) </a:t>
            </a:r>
            <a:endParaRPr lang="pt-BR" dirty="0" smtClean="0">
              <a:solidFill>
                <a:srgbClr val="FF0000"/>
              </a:solidFill>
            </a:endParaRPr>
          </a:p>
          <a:p>
            <a:pPr marL="0" indent="0">
              <a:buNone/>
            </a:pPr>
            <a:r>
              <a:rPr lang="pt-BR" dirty="0"/>
              <a:t> </a:t>
            </a:r>
            <a:r>
              <a:rPr lang="pt-BR" dirty="0" smtClean="0"/>
              <a:t> colors. </a:t>
            </a:r>
            <a:endParaRPr lang="en-US" dirty="0" smtClean="0"/>
          </a:p>
        </p:txBody>
      </p:sp>
    </p:spTree>
    <p:extLst>
      <p:ext uri="{BB962C8B-B14F-4D97-AF65-F5344CB8AC3E}">
        <p14:creationId xmlns:p14="http://schemas.microsoft.com/office/powerpoint/2010/main" val="76485974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Combining with the greedy algorithm, the ratio derived is</a:t>
            </a:r>
            <a:endParaRPr lang="en-US" dirty="0">
              <a:solidFill>
                <a:srgbClr val="00B0F0"/>
              </a:solidFill>
            </a:endParaRPr>
          </a:p>
        </p:txBody>
      </p:sp>
      <p:sp>
        <p:nvSpPr>
          <p:cNvPr id="3" name="Content Placeholder 2"/>
          <p:cNvSpPr>
            <a:spLocks noGrp="1"/>
          </p:cNvSpPr>
          <p:nvPr>
            <p:ph idx="1"/>
          </p:nvPr>
        </p:nvSpPr>
        <p:spPr/>
        <p:txBody>
          <a:bodyPr/>
          <a:lstStyle/>
          <a:p>
            <a:r>
              <a:rPr lang="pt-BR" dirty="0" smtClean="0">
                <a:solidFill>
                  <a:srgbClr val="FF0000"/>
                </a:solidFill>
              </a:rPr>
              <a:t>O(n</a:t>
            </a:r>
            <a:r>
              <a:rPr lang="pt-BR" baseline="30000" dirty="0" smtClean="0">
                <a:solidFill>
                  <a:srgbClr val="FF0000"/>
                </a:solidFill>
              </a:rPr>
              <a:t>1/4</a:t>
            </a:r>
            <a:r>
              <a:rPr lang="pt-BR" dirty="0" smtClean="0">
                <a:solidFill>
                  <a:srgbClr val="FF0000"/>
                </a:solidFill>
              </a:rPr>
              <a:t> </a:t>
            </a:r>
            <a:r>
              <a:rPr lang="pt-BR" dirty="0">
                <a:solidFill>
                  <a:srgbClr val="FF0000"/>
                </a:solidFill>
              </a:rPr>
              <a:t>(log </a:t>
            </a:r>
            <a:r>
              <a:rPr lang="pt-BR" dirty="0" smtClean="0">
                <a:solidFill>
                  <a:srgbClr val="FF0000"/>
                </a:solidFill>
              </a:rPr>
              <a:t>n)</a:t>
            </a:r>
            <a:r>
              <a:rPr lang="pt-BR" baseline="30000" dirty="0" smtClean="0">
                <a:solidFill>
                  <a:srgbClr val="FF0000"/>
                </a:solidFill>
              </a:rPr>
              <a:t>1/2</a:t>
            </a:r>
            <a:r>
              <a:rPr lang="pt-BR" dirty="0" smtClean="0">
                <a:solidFill>
                  <a:srgbClr val="FF0000"/>
                </a:solidFill>
              </a:rPr>
              <a:t>) </a:t>
            </a:r>
            <a:r>
              <a:rPr lang="pt-BR" dirty="0" smtClean="0"/>
              <a:t> colors. </a:t>
            </a:r>
          </a:p>
          <a:p>
            <a:r>
              <a:rPr lang="pt-BR" dirty="0" smtClean="0"/>
              <a:t>This is not the best. </a:t>
            </a:r>
            <a:r>
              <a:rPr lang="pt-BR" dirty="0" smtClean="0">
                <a:solidFill>
                  <a:srgbClr val="7030A0"/>
                </a:solidFill>
              </a:rPr>
              <a:t>Arora and Chlamtac </a:t>
            </a:r>
            <a:r>
              <a:rPr lang="pt-BR" dirty="0" smtClean="0"/>
              <a:t>gave an algorithm based on </a:t>
            </a:r>
            <a:r>
              <a:rPr lang="pt-BR" dirty="0" smtClean="0">
                <a:solidFill>
                  <a:srgbClr val="00B050"/>
                </a:solidFill>
              </a:rPr>
              <a:t>lift and project </a:t>
            </a:r>
            <a:r>
              <a:rPr lang="pt-BR" dirty="0" smtClean="0"/>
              <a:t>of better ratio.</a:t>
            </a:r>
          </a:p>
          <a:p>
            <a:r>
              <a:rPr lang="pt-BR" dirty="0" smtClean="0"/>
              <a:t>A big open question: can we get polylog ratio in quasi-poly time. This (probably)  means applying lift and project some power of log n iterations.</a:t>
            </a:r>
          </a:p>
          <a:p>
            <a:r>
              <a:rPr lang="pt-BR" dirty="0" smtClean="0"/>
              <a:t>This problem is open for a very long time.</a:t>
            </a:r>
            <a:endParaRPr lang="pt-BR" dirty="0"/>
          </a:p>
          <a:p>
            <a:endParaRPr lang="en-US" dirty="0"/>
          </a:p>
        </p:txBody>
      </p:sp>
    </p:spTree>
    <p:extLst>
      <p:ext uri="{BB962C8B-B14F-4D97-AF65-F5344CB8AC3E}">
        <p14:creationId xmlns:p14="http://schemas.microsoft.com/office/powerpoint/2010/main" val="348764126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52400" y="457200"/>
            <a:ext cx="8035290" cy="1325563"/>
          </a:xfrm>
        </p:spPr>
        <p:txBody>
          <a:bodyPr/>
          <a:lstStyle/>
          <a:p>
            <a:pPr algn="ctr"/>
            <a:r>
              <a:rPr lang="en-US" altLang="en-US" dirty="0" smtClean="0">
                <a:solidFill>
                  <a:srgbClr val="00B0F0"/>
                </a:solidFill>
              </a:rPr>
              <a:t>Later I learned a bit on </a:t>
            </a:r>
          </a:p>
        </p:txBody>
      </p:sp>
      <p:sp>
        <p:nvSpPr>
          <p:cNvPr id="48131" name="Content Placeholder 2"/>
          <p:cNvSpPr>
            <a:spLocks noGrp="1"/>
          </p:cNvSpPr>
          <p:nvPr>
            <p:ph idx="1"/>
          </p:nvPr>
        </p:nvSpPr>
        <p:spPr>
          <a:xfrm>
            <a:off x="685800" y="1782763"/>
            <a:ext cx="7886700" cy="4351338"/>
          </a:xfrm>
        </p:spPr>
        <p:txBody>
          <a:bodyPr>
            <a:noAutofit/>
          </a:bodyPr>
          <a:lstStyle/>
          <a:p>
            <a:pPr marL="0" indent="0" algn="l">
              <a:buFontTx/>
              <a:buNone/>
            </a:pPr>
            <a:r>
              <a:rPr lang="en-US" altLang="en-US" sz="3600" dirty="0" smtClean="0">
                <a:solidFill>
                  <a:srgbClr val="FF0000"/>
                </a:solidFill>
              </a:rPr>
              <a:t>Convex programming</a:t>
            </a:r>
            <a:r>
              <a:rPr lang="en-US" altLang="en-US" sz="3600" dirty="0" smtClean="0"/>
              <a:t>. It can be solved in poly time under some conditions.</a:t>
            </a:r>
          </a:p>
          <a:p>
            <a:pPr marL="0" indent="0" algn="l">
              <a:buFontTx/>
              <a:buNone/>
            </a:pPr>
            <a:r>
              <a:rPr lang="en-US" altLang="en-US" sz="3600" dirty="0" smtClean="0"/>
              <a:t>I also learned that if an </a:t>
            </a:r>
            <a:r>
              <a:rPr lang="en-US" altLang="en-US" sz="3600" dirty="0" smtClean="0">
                <a:solidFill>
                  <a:srgbClr val="FF0000"/>
                </a:solidFill>
              </a:rPr>
              <a:t>LP</a:t>
            </a:r>
            <a:r>
              <a:rPr lang="en-US" altLang="en-US" sz="3600" dirty="0" smtClean="0"/>
              <a:t> has exponential number of variables and constrains, some time you can project the variables on a solution which is convex, hence you can solve it. I saw it first in a paper by </a:t>
            </a:r>
            <a:r>
              <a:rPr lang="en-US" altLang="en-US" sz="3600" dirty="0" smtClean="0">
                <a:solidFill>
                  <a:srgbClr val="7030A0"/>
                </a:solidFill>
              </a:rPr>
              <a:t>Swamy </a:t>
            </a:r>
            <a:r>
              <a:rPr lang="en-US" altLang="en-US" sz="3600" dirty="0" smtClean="0"/>
              <a:t>and then I used it in my paper. I learned a lot  from </a:t>
            </a:r>
            <a:r>
              <a:rPr lang="en-US" altLang="en-US" sz="3600" dirty="0" smtClean="0">
                <a:solidFill>
                  <a:srgbClr val="7030A0"/>
                </a:solidFill>
              </a:rPr>
              <a:t>Swamy.</a:t>
            </a:r>
            <a:endParaRPr lang="en-US" altLang="en-US" sz="3600" dirty="0" smtClean="0"/>
          </a:p>
        </p:txBody>
      </p:sp>
    </p:spTree>
  </p:cSld>
  <p:clrMapOvr>
    <a:masterClrMapping/>
  </p:clrMapOvr>
  <mc:AlternateContent xmlns:mc="http://schemas.openxmlformats.org/markup-compatibility/2006" xmlns:p14="http://schemas.microsoft.com/office/powerpoint/2010/main">
    <mc:Choice Requires="p14">
      <p:transition spd="slow" p14:dur="2000" advTm="176"/>
    </mc:Choice>
    <mc:Fallback xmlns="">
      <p:transition spd="slow" advTm="176"/>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algn="ctr"/>
            <a:r>
              <a:rPr lang="en-US" altLang="en-US" dirty="0" smtClean="0">
                <a:solidFill>
                  <a:srgbClr val="00B0F0"/>
                </a:solidFill>
              </a:rPr>
              <a:t> </a:t>
            </a:r>
            <a:r>
              <a:rPr lang="en-US" altLang="en-US" dirty="0">
                <a:solidFill>
                  <a:srgbClr val="00B0F0"/>
                </a:solidFill>
              </a:rPr>
              <a:t>L</a:t>
            </a:r>
            <a:r>
              <a:rPr lang="en-US" altLang="en-US" dirty="0" smtClean="0">
                <a:solidFill>
                  <a:srgbClr val="00B0F0"/>
                </a:solidFill>
              </a:rPr>
              <a:t>ift and project then became popular</a:t>
            </a:r>
          </a:p>
        </p:txBody>
      </p:sp>
      <p:sp>
        <p:nvSpPr>
          <p:cNvPr id="49155" name="Content Placeholder 2"/>
          <p:cNvSpPr>
            <a:spLocks noGrp="1"/>
          </p:cNvSpPr>
          <p:nvPr>
            <p:ph idx="1"/>
          </p:nvPr>
        </p:nvSpPr>
        <p:spPr/>
        <p:txBody>
          <a:bodyPr>
            <a:noAutofit/>
          </a:bodyPr>
          <a:lstStyle/>
          <a:p>
            <a:pPr marL="0" indent="0" algn="l">
              <a:buFontTx/>
              <a:buNone/>
            </a:pPr>
            <a:r>
              <a:rPr lang="en-US" altLang="en-US" sz="3200" dirty="0" smtClean="0"/>
              <a:t>I read all the papers that used </a:t>
            </a:r>
            <a:r>
              <a:rPr lang="en-US" altLang="en-US" sz="3200" dirty="0" smtClean="0">
                <a:solidFill>
                  <a:srgbClr val="7030A0"/>
                </a:solidFill>
              </a:rPr>
              <a:t>Sherali-Adams</a:t>
            </a:r>
            <a:r>
              <a:rPr lang="en-US" altLang="en-US" sz="3200" dirty="0" smtClean="0"/>
              <a:t> and understood them well. The papers of </a:t>
            </a:r>
            <a:r>
              <a:rPr lang="en-US" altLang="en-US" sz="3200" dirty="0" smtClean="0">
                <a:solidFill>
                  <a:srgbClr val="7030A0"/>
                </a:solidFill>
              </a:rPr>
              <a:t>Chlamtac</a:t>
            </a:r>
            <a:r>
              <a:rPr lang="en-US" altLang="en-US" sz="3200" dirty="0" smtClean="0"/>
              <a:t> were eye opening.</a:t>
            </a:r>
          </a:p>
          <a:p>
            <a:pPr marL="0" indent="0" algn="l">
              <a:buFontTx/>
              <a:buNone/>
            </a:pPr>
            <a:r>
              <a:rPr lang="en-US" altLang="en-US" sz="3200" dirty="0" smtClean="0"/>
              <a:t>But the  </a:t>
            </a:r>
            <a:r>
              <a:rPr lang="en-US" altLang="en-US" sz="3200" dirty="0" smtClean="0">
                <a:solidFill>
                  <a:srgbClr val="FF0000"/>
                </a:solidFill>
              </a:rPr>
              <a:t>PSD</a:t>
            </a:r>
            <a:r>
              <a:rPr lang="en-US" altLang="en-US" sz="3200" dirty="0" smtClean="0"/>
              <a:t> lift and project, while I was able to go over the technical part, I do not think I ever understood the intuition. If you have intuition for it,  I promise to include it here.</a:t>
            </a:r>
          </a:p>
          <a:p>
            <a:pPr marL="0" indent="0" algn="l">
              <a:buFontTx/>
              <a:buNone/>
            </a:pPr>
            <a:r>
              <a:rPr lang="en-US" altLang="en-US" sz="3200" dirty="0" smtClean="0"/>
              <a:t>Favorite paper to check. </a:t>
            </a:r>
            <a:r>
              <a:rPr lang="en-US" altLang="en-US" sz="3200" dirty="0" smtClean="0">
                <a:solidFill>
                  <a:srgbClr val="7030A0"/>
                </a:solidFill>
              </a:rPr>
              <a:t>Anupam Gupta et al </a:t>
            </a:r>
            <a:r>
              <a:rPr lang="en-US" altLang="en-US" sz="3200" dirty="0" smtClean="0">
                <a:solidFill>
                  <a:srgbClr val="FF0000"/>
                </a:solidFill>
              </a:rPr>
              <a:t>2</a:t>
            </a:r>
            <a:r>
              <a:rPr lang="en-US" altLang="en-US" sz="3200" dirty="0" smtClean="0"/>
              <a:t> approximation for </a:t>
            </a:r>
            <a:r>
              <a:rPr lang="en-US" altLang="en-US" sz="3200" dirty="0" smtClean="0">
                <a:solidFill>
                  <a:srgbClr val="00B050"/>
                </a:solidFill>
              </a:rPr>
              <a:t>Sparsest Cut </a:t>
            </a:r>
            <a:r>
              <a:rPr lang="en-US" altLang="en-US" sz="3200" dirty="0" smtClean="0"/>
              <a:t>on </a:t>
            </a:r>
            <a:r>
              <a:rPr lang="en-US" altLang="en-US" sz="3200" dirty="0" smtClean="0">
                <a:solidFill>
                  <a:srgbClr val="FF0000"/>
                </a:solidFill>
              </a:rPr>
              <a:t>Bounded Tree Width </a:t>
            </a:r>
            <a:r>
              <a:rPr lang="en-US" altLang="en-US" sz="3200" dirty="0" smtClean="0"/>
              <a:t>graphs.</a:t>
            </a:r>
          </a:p>
        </p:txBody>
      </p:sp>
    </p:spTree>
  </p:cSld>
  <p:clrMapOvr>
    <a:masterClrMapping/>
  </p:clrMapOvr>
  <mc:AlternateContent xmlns:mc="http://schemas.openxmlformats.org/markup-compatibility/2006" xmlns:p14="http://schemas.microsoft.com/office/powerpoint/2010/main">
    <mc:Choice Requires="p14">
      <p:transition spd="slow" p14:dur="2000" advTm="181"/>
    </mc:Choice>
    <mc:Fallback xmlns="">
      <p:transition spd="slow" advTm="181"/>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Undirected and directed multicut</a:t>
            </a:r>
            <a:endParaRPr lang="en-US" dirty="0">
              <a:solidFill>
                <a:srgbClr val="00B0F0"/>
              </a:solidFill>
            </a:endParaRPr>
          </a:p>
        </p:txBody>
      </p:sp>
      <p:sp>
        <p:nvSpPr>
          <p:cNvPr id="3" name="Content Placeholder 2"/>
          <p:cNvSpPr>
            <a:spLocks noGrp="1"/>
          </p:cNvSpPr>
          <p:nvPr>
            <p:ph idx="1"/>
          </p:nvPr>
        </p:nvSpPr>
        <p:spPr/>
        <p:txBody>
          <a:bodyPr/>
          <a:lstStyle/>
          <a:p>
            <a:r>
              <a:rPr lang="en-US" dirty="0" smtClean="0">
                <a:solidFill>
                  <a:srgbClr val="FF0000"/>
                </a:solidFill>
              </a:rPr>
              <a:t>The </a:t>
            </a:r>
            <a:r>
              <a:rPr lang="en-US" dirty="0">
                <a:solidFill>
                  <a:srgbClr val="FF0000"/>
                </a:solidFill>
              </a:rPr>
              <a:t>character flaw </a:t>
            </a:r>
            <a:r>
              <a:rPr lang="en-US" dirty="0"/>
              <a:t>of </a:t>
            </a:r>
            <a:r>
              <a:rPr lang="en-US" dirty="0" smtClean="0"/>
              <a:t> </a:t>
            </a:r>
            <a:r>
              <a:rPr lang="en-US" dirty="0">
                <a:solidFill>
                  <a:srgbClr val="7030A0"/>
                </a:solidFill>
              </a:rPr>
              <a:t>Michael Myers,</a:t>
            </a:r>
            <a:r>
              <a:rPr lang="en-US" dirty="0"/>
              <a:t> </a:t>
            </a:r>
            <a:r>
              <a:rPr lang="en-US" dirty="0">
                <a:solidFill>
                  <a:srgbClr val="7030A0"/>
                </a:solidFill>
              </a:rPr>
              <a:t>Freddy Kruger </a:t>
            </a:r>
            <a:r>
              <a:rPr lang="en-US" dirty="0"/>
              <a:t>and </a:t>
            </a:r>
            <a:r>
              <a:rPr lang="en-US" dirty="0">
                <a:solidFill>
                  <a:srgbClr val="7030A0"/>
                </a:solidFill>
              </a:rPr>
              <a:t>Jason Voorhees</a:t>
            </a:r>
            <a:r>
              <a:rPr lang="en-US" dirty="0"/>
              <a:t>: </a:t>
            </a:r>
            <a:r>
              <a:rPr lang="en-US" dirty="0">
                <a:solidFill>
                  <a:srgbClr val="00B050"/>
                </a:solidFill>
              </a:rPr>
              <a:t>Cut </a:t>
            </a:r>
            <a:r>
              <a:rPr lang="en-US" dirty="0" smtClean="0">
                <a:solidFill>
                  <a:srgbClr val="00B050"/>
                </a:solidFill>
              </a:rPr>
              <a:t>problems</a:t>
            </a:r>
          </a:p>
          <a:p>
            <a:r>
              <a:rPr lang="en-US" dirty="0" smtClean="0"/>
              <a:t>I will show an easy folklore </a:t>
            </a:r>
            <a:r>
              <a:rPr lang="en-US" dirty="0" smtClean="0">
                <a:solidFill>
                  <a:srgbClr val="FF0000"/>
                </a:solidFill>
              </a:rPr>
              <a:t>2ln k+2 </a:t>
            </a:r>
            <a:r>
              <a:rPr lang="en-US" dirty="0" smtClean="0"/>
              <a:t>approximation for undirected multicut and a very simple approximation of </a:t>
            </a:r>
            <a:r>
              <a:rPr lang="en-US" dirty="0" smtClean="0">
                <a:solidFill>
                  <a:srgbClr val="FF0000"/>
                </a:solidFill>
              </a:rPr>
              <a:t>sqrt{n}</a:t>
            </a:r>
            <a:r>
              <a:rPr lang="en-US" dirty="0" smtClean="0"/>
              <a:t> for directed multicut by </a:t>
            </a:r>
            <a:r>
              <a:rPr lang="en-US" dirty="0" smtClean="0">
                <a:solidFill>
                  <a:srgbClr val="7030A0"/>
                </a:solidFill>
              </a:rPr>
              <a:t>Gupta.</a:t>
            </a:r>
          </a:p>
          <a:p>
            <a:r>
              <a:rPr lang="en-US" dirty="0" smtClean="0"/>
              <a:t>By the way: if you did not understand the lame joke above, it is explained in the references.</a:t>
            </a:r>
            <a:endParaRPr lang="en-US" dirty="0"/>
          </a:p>
        </p:txBody>
      </p:sp>
    </p:spTree>
    <p:extLst>
      <p:ext uri="{BB962C8B-B14F-4D97-AF65-F5344CB8AC3E}">
        <p14:creationId xmlns:p14="http://schemas.microsoft.com/office/powerpoint/2010/main" val="261571515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152400" y="152400"/>
            <a:ext cx="8229600" cy="1143000"/>
          </a:xfrm>
        </p:spPr>
        <p:txBody>
          <a:bodyPr/>
          <a:lstStyle/>
          <a:p>
            <a:pPr algn="ctr"/>
            <a:r>
              <a:rPr lang="en-US" altLang="en-US" dirty="0" smtClean="0">
                <a:solidFill>
                  <a:srgbClr val="00B0F0"/>
                </a:solidFill>
              </a:rPr>
              <a:t>Spreading metrics</a:t>
            </a:r>
          </a:p>
        </p:txBody>
      </p:sp>
      <p:sp>
        <p:nvSpPr>
          <p:cNvPr id="3" name="Content Placeholder 2"/>
          <p:cNvSpPr>
            <a:spLocks noGrp="1"/>
          </p:cNvSpPr>
          <p:nvPr>
            <p:ph idx="1"/>
          </p:nvPr>
        </p:nvSpPr>
        <p:spPr/>
        <p:txBody>
          <a:bodyPr>
            <a:noAutofit/>
          </a:bodyPr>
          <a:lstStyle/>
          <a:p>
            <a:pPr marL="0" indent="0" algn="l">
              <a:buFontTx/>
              <a:buNone/>
              <a:defRPr/>
            </a:pPr>
            <a:r>
              <a:rPr lang="en-US" sz="3600" dirty="0" smtClean="0"/>
              <a:t>For </a:t>
            </a:r>
            <a:r>
              <a:rPr lang="en-US" sz="3600" dirty="0" smtClean="0">
                <a:solidFill>
                  <a:srgbClr val="FF0000"/>
                </a:solidFill>
              </a:rPr>
              <a:t>undirected multicut</a:t>
            </a:r>
            <a:r>
              <a:rPr lang="en-US" sz="3600" dirty="0" smtClean="0"/>
              <a:t>, the fractional distance between every pair </a:t>
            </a:r>
            <a:r>
              <a:rPr lang="en-US" sz="3600" dirty="0" smtClean="0">
                <a:solidFill>
                  <a:srgbClr val="FF0000"/>
                </a:solidFill>
                <a:latin typeface="Comic Sans MS" pitchFamily="66" charset="0"/>
              </a:rPr>
              <a:t>s</a:t>
            </a:r>
            <a:r>
              <a:rPr lang="en-US" sz="3600" baseline="-25000" dirty="0" smtClean="0">
                <a:solidFill>
                  <a:srgbClr val="FF0000"/>
                </a:solidFill>
                <a:latin typeface="Comic Sans MS" pitchFamily="66" charset="0"/>
              </a:rPr>
              <a:t>i</a:t>
            </a:r>
            <a:r>
              <a:rPr lang="en-US" sz="3600" dirty="0" smtClean="0"/>
              <a:t> </a:t>
            </a:r>
            <a:r>
              <a:rPr lang="en-US" sz="3600" dirty="0" smtClean="0">
                <a:solidFill>
                  <a:srgbClr val="FF0000"/>
                </a:solidFill>
                <a:latin typeface="Comic Sans MS" pitchFamily="66" charset="0"/>
              </a:rPr>
              <a:t>t</a:t>
            </a:r>
            <a:r>
              <a:rPr lang="en-US" sz="3600" baseline="-25000" dirty="0">
                <a:solidFill>
                  <a:srgbClr val="FF0000"/>
                </a:solidFill>
                <a:latin typeface="Comic Sans MS" pitchFamily="66" charset="0"/>
              </a:rPr>
              <a:t>i</a:t>
            </a:r>
            <a:r>
              <a:rPr lang="en-US" sz="3600" dirty="0" smtClean="0"/>
              <a:t> is at least </a:t>
            </a:r>
            <a:r>
              <a:rPr lang="en-US" sz="3600" dirty="0" smtClean="0">
                <a:solidFill>
                  <a:srgbClr val="FF0000"/>
                </a:solidFill>
              </a:rPr>
              <a:t>1</a:t>
            </a:r>
            <a:r>
              <a:rPr lang="en-US" sz="3600" dirty="0" smtClean="0"/>
              <a:t>.</a:t>
            </a:r>
          </a:p>
          <a:p>
            <a:pPr algn="l">
              <a:defRPr/>
            </a:pPr>
            <a:endParaRPr lang="en-US" sz="3600" dirty="0"/>
          </a:p>
          <a:p>
            <a:pPr marL="0" indent="0" algn="l">
              <a:buFontTx/>
              <a:buNone/>
              <a:defRPr/>
            </a:pPr>
            <a:r>
              <a:rPr lang="en-US" sz="3600" dirty="0" smtClean="0"/>
              <a:t>You have a point between </a:t>
            </a:r>
            <a:r>
              <a:rPr lang="en-US" sz="3600" dirty="0" smtClean="0">
                <a:solidFill>
                  <a:srgbClr val="FF0000"/>
                </a:solidFill>
              </a:rPr>
              <a:t>0</a:t>
            </a:r>
            <a:r>
              <a:rPr lang="en-US" sz="3600" dirty="0" smtClean="0"/>
              <a:t> and less than </a:t>
            </a:r>
            <a:r>
              <a:rPr lang="en-US" sz="3600" dirty="0" smtClean="0">
                <a:solidFill>
                  <a:srgbClr val="FF0000"/>
                </a:solidFill>
              </a:rPr>
              <a:t>½</a:t>
            </a:r>
            <a:r>
              <a:rPr lang="en-US" sz="3600" dirty="0" smtClean="0"/>
              <a:t> in which  the integral cut over the internal fraction of the cut is </a:t>
            </a:r>
            <a:r>
              <a:rPr lang="en-US" sz="3600" dirty="0" smtClean="0">
                <a:solidFill>
                  <a:srgbClr val="FF0000"/>
                </a:solidFill>
              </a:rPr>
              <a:t>2ln n</a:t>
            </a:r>
            <a:r>
              <a:rPr lang="en-US" sz="3600" dirty="0" smtClean="0"/>
              <a:t>.</a:t>
            </a:r>
          </a:p>
          <a:p>
            <a:pPr marL="0" indent="0" algn="l">
              <a:buFontTx/>
              <a:buNone/>
              <a:defRPr/>
            </a:pPr>
            <a:r>
              <a:rPr lang="en-US" sz="3600" dirty="0" smtClean="0"/>
              <a:t>Gives </a:t>
            </a:r>
            <a:r>
              <a:rPr lang="en-US" sz="3600" dirty="0" smtClean="0">
                <a:solidFill>
                  <a:srgbClr val="FF0000"/>
                </a:solidFill>
              </a:rPr>
              <a:t>O(log n) </a:t>
            </a:r>
            <a:r>
              <a:rPr lang="en-US" sz="3600" dirty="0" smtClean="0"/>
              <a:t>ratio</a:t>
            </a:r>
            <a:endParaRPr lang="en-US" sz="3600" dirty="0"/>
          </a:p>
        </p:txBody>
      </p:sp>
    </p:spTree>
  </p:cSld>
  <p:clrMapOvr>
    <a:masterClrMapping/>
  </p:clrMapOvr>
  <mc:AlternateContent xmlns:mc="http://schemas.openxmlformats.org/markup-compatibility/2006" xmlns:p14="http://schemas.microsoft.com/office/powerpoint/2010/main">
    <mc:Choice Requires="p14">
      <p:transition spd="slow" p14:dur="2000" advTm="184"/>
    </mc:Choice>
    <mc:Fallback xmlns="">
      <p:transition spd="slow" advTm="184"/>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algn="ctr"/>
            <a:r>
              <a:rPr lang="en-US" altLang="en-US" dirty="0" smtClean="0">
                <a:solidFill>
                  <a:srgbClr val="00B0F0"/>
                </a:solidFill>
              </a:rPr>
              <a:t>I describe a folklore algorithm</a:t>
            </a:r>
          </a:p>
        </p:txBody>
      </p:sp>
      <p:sp>
        <p:nvSpPr>
          <p:cNvPr id="56323" name="Content Placeholder 2"/>
          <p:cNvSpPr>
            <a:spLocks noGrp="1"/>
          </p:cNvSpPr>
          <p:nvPr>
            <p:ph idx="1"/>
          </p:nvPr>
        </p:nvSpPr>
        <p:spPr>
          <a:xfrm>
            <a:off x="533400" y="1600200"/>
            <a:ext cx="8229600" cy="4525963"/>
          </a:xfrm>
        </p:spPr>
        <p:txBody>
          <a:bodyPr>
            <a:noAutofit/>
          </a:bodyPr>
          <a:lstStyle/>
          <a:p>
            <a:pPr marL="0" indent="0" algn="l">
              <a:buFontTx/>
              <a:buNone/>
              <a:defRPr/>
            </a:pPr>
            <a:r>
              <a:rPr lang="en-US" altLang="en-US" sz="3600" dirty="0" smtClean="0"/>
              <a:t>The algorithm is based of the work </a:t>
            </a:r>
            <a:r>
              <a:rPr lang="en-US" altLang="en-US" sz="3600" dirty="0" smtClean="0">
                <a:solidFill>
                  <a:srgbClr val="7030A0"/>
                </a:solidFill>
              </a:rPr>
              <a:t>Karloff et </a:t>
            </a:r>
            <a:r>
              <a:rPr lang="en-US" altLang="en-US" sz="3600" dirty="0" smtClean="0"/>
              <a:t>for  approximating the </a:t>
            </a:r>
            <a:r>
              <a:rPr lang="en-US" altLang="en-US" sz="3600" dirty="0">
                <a:solidFill>
                  <a:srgbClr val="00B050"/>
                </a:solidFill>
              </a:rPr>
              <a:t>M</a:t>
            </a:r>
            <a:r>
              <a:rPr lang="en-US" altLang="en-US" sz="3600" dirty="0" smtClean="0">
                <a:solidFill>
                  <a:srgbClr val="00B050"/>
                </a:solidFill>
              </a:rPr>
              <a:t>inimum </a:t>
            </a:r>
            <a:r>
              <a:rPr lang="en-US" altLang="en-US" sz="3600" dirty="0">
                <a:solidFill>
                  <a:srgbClr val="00B050"/>
                </a:solidFill>
              </a:rPr>
              <a:t>M</a:t>
            </a:r>
            <a:r>
              <a:rPr lang="en-US" altLang="en-US" sz="3600" dirty="0" smtClean="0">
                <a:solidFill>
                  <a:srgbClr val="00B050"/>
                </a:solidFill>
              </a:rPr>
              <a:t>ultiway </a:t>
            </a:r>
            <a:r>
              <a:rPr lang="en-US" altLang="en-US" sz="3600" dirty="0">
                <a:solidFill>
                  <a:srgbClr val="00B050"/>
                </a:solidFill>
              </a:rPr>
              <a:t>C</a:t>
            </a:r>
            <a:r>
              <a:rPr lang="en-US" altLang="en-US" sz="3600" dirty="0" smtClean="0">
                <a:solidFill>
                  <a:srgbClr val="00B050"/>
                </a:solidFill>
              </a:rPr>
              <a:t>ut </a:t>
            </a:r>
            <a:r>
              <a:rPr lang="en-US" altLang="en-US" sz="3600" dirty="0" smtClean="0"/>
              <a:t>problem. I do not think that this particular algorithm for </a:t>
            </a:r>
            <a:r>
              <a:rPr lang="en-US" altLang="en-US" sz="3600" dirty="0" smtClean="0">
                <a:solidFill>
                  <a:srgbClr val="00B050"/>
                </a:solidFill>
              </a:rPr>
              <a:t>Multicut  </a:t>
            </a:r>
            <a:r>
              <a:rPr lang="en-US" altLang="en-US" sz="3600" dirty="0" smtClean="0"/>
              <a:t>appears in a paper. But many people know it. In such cases we say that the result is folklore.</a:t>
            </a:r>
          </a:p>
        </p:txBody>
      </p:sp>
    </p:spTree>
  </p:cSld>
  <p:clrMapOvr>
    <a:masterClrMapping/>
  </p:clrMapOvr>
  <mc:AlternateContent xmlns:mc="http://schemas.openxmlformats.org/markup-compatibility/2006" xmlns:p14="http://schemas.microsoft.com/office/powerpoint/2010/main">
    <mc:Choice Requires="p14">
      <p:transition spd="slow" p14:dur="2000" advTm="167"/>
    </mc:Choice>
    <mc:Fallback xmlns="">
      <p:transition spd="slow" advTm="167"/>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Problem definition</a:t>
            </a:r>
            <a:endParaRPr lang="en-US" dirty="0">
              <a:solidFill>
                <a:srgbClr val="00B0F0"/>
              </a:solidFill>
            </a:endParaRPr>
          </a:p>
        </p:txBody>
      </p:sp>
      <p:sp>
        <p:nvSpPr>
          <p:cNvPr id="3" name="Content Placeholder 2"/>
          <p:cNvSpPr>
            <a:spLocks noGrp="1"/>
          </p:cNvSpPr>
          <p:nvPr>
            <p:ph idx="1"/>
          </p:nvPr>
        </p:nvSpPr>
        <p:spPr/>
        <p:txBody>
          <a:bodyPr/>
          <a:lstStyle/>
          <a:p>
            <a:r>
              <a:rPr lang="en-US" dirty="0"/>
              <a:t>I</a:t>
            </a:r>
            <a:r>
              <a:rPr lang="en-US" dirty="0" smtClean="0"/>
              <a:t>nput: Given connected </a:t>
            </a:r>
            <a:r>
              <a:rPr lang="en-US" dirty="0" smtClean="0">
                <a:solidFill>
                  <a:srgbClr val="FF0000"/>
                </a:solidFill>
              </a:rPr>
              <a:t>G(V,E) c(e)≥0 </a:t>
            </a:r>
            <a:r>
              <a:rPr lang="en-US" dirty="0" smtClean="0"/>
              <a:t>and a collection  </a:t>
            </a:r>
            <a:r>
              <a:rPr lang="en-US" dirty="0" smtClean="0">
                <a:solidFill>
                  <a:srgbClr val="FF0000"/>
                </a:solidFill>
              </a:rPr>
              <a:t>{</a:t>
            </a:r>
            <a:r>
              <a:rPr lang="en-US" altLang="en-US" dirty="0" smtClean="0">
                <a:solidFill>
                  <a:srgbClr val="FF0000"/>
                </a:solidFill>
              </a:rPr>
              <a:t>s</a:t>
            </a:r>
            <a:r>
              <a:rPr lang="en-US" altLang="en-US" baseline="-25000" dirty="0">
                <a:solidFill>
                  <a:srgbClr val="FF0000"/>
                </a:solidFill>
              </a:rPr>
              <a:t>i</a:t>
            </a:r>
            <a:r>
              <a:rPr lang="en-US" dirty="0" smtClean="0">
                <a:solidFill>
                  <a:srgbClr val="FF0000"/>
                </a:solidFill>
              </a:rPr>
              <a:t>,</a:t>
            </a:r>
            <a:r>
              <a:rPr lang="en-US" altLang="en-US" dirty="0" smtClean="0">
                <a:solidFill>
                  <a:srgbClr val="FF0000"/>
                </a:solidFill>
              </a:rPr>
              <a:t> </a:t>
            </a:r>
            <a:r>
              <a:rPr lang="en-US" altLang="en-US" dirty="0">
                <a:solidFill>
                  <a:srgbClr val="FF0000"/>
                </a:solidFill>
              </a:rPr>
              <a:t>t</a:t>
            </a:r>
            <a:r>
              <a:rPr lang="en-US" altLang="en-US" baseline="-25000" dirty="0" smtClean="0">
                <a:solidFill>
                  <a:srgbClr val="FF0000"/>
                </a:solidFill>
              </a:rPr>
              <a:t>i</a:t>
            </a:r>
            <a:r>
              <a:rPr lang="en-US" dirty="0" smtClean="0">
                <a:solidFill>
                  <a:srgbClr val="FF0000"/>
                </a:solidFill>
              </a:rPr>
              <a:t>}  </a:t>
            </a:r>
            <a:r>
              <a:rPr lang="en-US" dirty="0" smtClean="0"/>
              <a:t>of vertex pairs.</a:t>
            </a:r>
          </a:p>
          <a:p>
            <a:r>
              <a:rPr lang="en-US" dirty="0" smtClean="0"/>
              <a:t>Required: a minimum cost </a:t>
            </a:r>
            <a:r>
              <a:rPr lang="en-US" dirty="0" smtClean="0">
                <a:solidFill>
                  <a:srgbClr val="FF0000"/>
                </a:solidFill>
              </a:rPr>
              <a:t>E’ </a:t>
            </a:r>
            <a:r>
              <a:rPr lang="en-US" dirty="0" smtClean="0"/>
              <a:t>so that in </a:t>
            </a:r>
          </a:p>
          <a:p>
            <a:pPr marL="0" indent="0">
              <a:buNone/>
            </a:pPr>
            <a:r>
              <a:rPr lang="en-US" dirty="0"/>
              <a:t> </a:t>
            </a:r>
            <a:r>
              <a:rPr lang="en-US" dirty="0" smtClean="0"/>
              <a:t>   </a:t>
            </a:r>
            <a:r>
              <a:rPr lang="en-US" dirty="0" smtClean="0">
                <a:solidFill>
                  <a:srgbClr val="FF0000"/>
                </a:solidFill>
              </a:rPr>
              <a:t>G(V,E-E’), </a:t>
            </a:r>
            <a:r>
              <a:rPr lang="en-US" altLang="en-US" dirty="0" smtClean="0">
                <a:solidFill>
                  <a:srgbClr val="FF0000"/>
                </a:solidFill>
              </a:rPr>
              <a:t>s</a:t>
            </a:r>
            <a:r>
              <a:rPr lang="en-US" altLang="en-US" baseline="-25000" dirty="0" smtClean="0">
                <a:solidFill>
                  <a:srgbClr val="FF0000"/>
                </a:solidFill>
              </a:rPr>
              <a:t>i</a:t>
            </a:r>
            <a:r>
              <a:rPr lang="en-US" altLang="en-US" dirty="0">
                <a:solidFill>
                  <a:srgbClr val="FF0000"/>
                </a:solidFill>
              </a:rPr>
              <a:t> </a:t>
            </a:r>
            <a:r>
              <a:rPr lang="en-US" altLang="en-US" dirty="0" smtClean="0">
                <a:solidFill>
                  <a:srgbClr val="FF0000"/>
                </a:solidFill>
              </a:rPr>
              <a:t> </a:t>
            </a:r>
            <a:r>
              <a:rPr lang="en-US" altLang="en-US" dirty="0" smtClean="0"/>
              <a:t>and</a:t>
            </a:r>
            <a:r>
              <a:rPr lang="en-US" altLang="en-US" dirty="0" smtClean="0">
                <a:solidFill>
                  <a:srgbClr val="FF0000"/>
                </a:solidFill>
              </a:rPr>
              <a:t>  t</a:t>
            </a:r>
            <a:r>
              <a:rPr lang="en-US" altLang="en-US" baseline="-25000" dirty="0" smtClean="0">
                <a:solidFill>
                  <a:srgbClr val="FF0000"/>
                </a:solidFill>
              </a:rPr>
              <a:t>i  </a:t>
            </a:r>
            <a:r>
              <a:rPr lang="en-US" altLang="en-US" dirty="0" smtClean="0"/>
              <a:t>are not in the same </a:t>
            </a:r>
          </a:p>
          <a:p>
            <a:pPr marL="0" indent="0">
              <a:buNone/>
            </a:pPr>
            <a:r>
              <a:rPr lang="en-US" altLang="en-US" dirty="0"/>
              <a:t> </a:t>
            </a:r>
            <a:r>
              <a:rPr lang="en-US" altLang="en-US" dirty="0" smtClean="0"/>
              <a:t>   connected component</a:t>
            </a:r>
          </a:p>
          <a:p>
            <a:r>
              <a:rPr lang="en-US" dirty="0" smtClean="0"/>
              <a:t>In the fractional program: put fractions on edges so that the distance between </a:t>
            </a:r>
            <a:r>
              <a:rPr lang="en-US" altLang="en-US" dirty="0" smtClean="0">
                <a:solidFill>
                  <a:srgbClr val="FF0000"/>
                </a:solidFill>
              </a:rPr>
              <a:t>s</a:t>
            </a:r>
            <a:r>
              <a:rPr lang="en-US" altLang="en-US" baseline="-25000" dirty="0" smtClean="0">
                <a:solidFill>
                  <a:srgbClr val="FF0000"/>
                </a:solidFill>
              </a:rPr>
              <a:t>i</a:t>
            </a:r>
            <a:r>
              <a:rPr lang="en-US" altLang="en-US" dirty="0" smtClean="0">
                <a:solidFill>
                  <a:srgbClr val="FF0000"/>
                </a:solidFill>
              </a:rPr>
              <a:t>  </a:t>
            </a:r>
            <a:r>
              <a:rPr lang="en-US" altLang="en-US" dirty="0" smtClean="0"/>
              <a:t>and</a:t>
            </a:r>
            <a:r>
              <a:rPr lang="en-US" altLang="en-US" dirty="0" smtClean="0">
                <a:solidFill>
                  <a:srgbClr val="FF0000"/>
                </a:solidFill>
              </a:rPr>
              <a:t>  t</a:t>
            </a:r>
            <a:r>
              <a:rPr lang="en-US" altLang="en-US" baseline="-25000" dirty="0" smtClean="0">
                <a:solidFill>
                  <a:srgbClr val="FF0000"/>
                </a:solidFill>
              </a:rPr>
              <a:t>i  </a:t>
            </a:r>
          </a:p>
          <a:p>
            <a:pPr marL="0" indent="0">
              <a:buNone/>
            </a:pPr>
            <a:r>
              <a:rPr lang="en-US" baseline="-25000" dirty="0"/>
              <a:t> </a:t>
            </a:r>
            <a:r>
              <a:rPr lang="en-US" dirty="0" smtClean="0"/>
              <a:t>   is at least </a:t>
            </a:r>
            <a:r>
              <a:rPr lang="en-US" dirty="0" smtClean="0">
                <a:solidFill>
                  <a:srgbClr val="FF0000"/>
                </a:solidFill>
              </a:rPr>
              <a:t>1</a:t>
            </a:r>
            <a:r>
              <a:rPr lang="en-US" dirty="0" smtClean="0"/>
              <a:t> for every </a:t>
            </a:r>
            <a:r>
              <a:rPr lang="en-US" dirty="0" smtClean="0">
                <a:solidFill>
                  <a:srgbClr val="FF0000"/>
                </a:solidFill>
              </a:rPr>
              <a:t>i</a:t>
            </a:r>
            <a:r>
              <a:rPr lang="en-US" dirty="0" smtClean="0"/>
              <a:t>.</a:t>
            </a:r>
            <a:endParaRPr lang="en-US" dirty="0"/>
          </a:p>
        </p:txBody>
      </p:sp>
    </p:spTree>
    <p:extLst>
      <p:ext uri="{BB962C8B-B14F-4D97-AF65-F5344CB8AC3E}">
        <p14:creationId xmlns:p14="http://schemas.microsoft.com/office/powerpoint/2010/main" val="39963900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t>
            </a:r>
            <a:r>
              <a:rPr lang="en-US" dirty="0" smtClean="0">
                <a:solidFill>
                  <a:srgbClr val="00B0F0"/>
                </a:solidFill>
              </a:rPr>
              <a:t>A computer</a:t>
            </a:r>
            <a:endParaRPr lang="en-US" dirty="0">
              <a:solidFill>
                <a:srgbClr val="00B0F0"/>
              </a:solidFill>
            </a:endParaRPr>
          </a:p>
        </p:txBody>
      </p:sp>
      <p:sp>
        <p:nvSpPr>
          <p:cNvPr id="3" name="Content Placeholder 2"/>
          <p:cNvSpPr>
            <a:spLocks noGrp="1"/>
          </p:cNvSpPr>
          <p:nvPr>
            <p:ph idx="1"/>
          </p:nvPr>
        </p:nvSpPr>
        <p:spPr/>
        <p:txBody>
          <a:bodyPr/>
          <a:lstStyle/>
          <a:p>
            <a:r>
              <a:rPr lang="en-US" dirty="0" smtClean="0"/>
              <a:t>Runs in theory at the speed of electric current.</a:t>
            </a:r>
          </a:p>
          <a:p>
            <a:r>
              <a:rPr lang="en-US" dirty="0" smtClean="0"/>
              <a:t>In theory thus, it runs at the speed of light.</a:t>
            </a:r>
          </a:p>
          <a:p>
            <a:r>
              <a:rPr lang="en-US" dirty="0" smtClean="0"/>
              <a:t>A computer is like an Ostridge.</a:t>
            </a:r>
          </a:p>
          <a:p>
            <a:r>
              <a:rPr lang="en-US" dirty="0" smtClean="0">
                <a:solidFill>
                  <a:srgbClr val="0070C0"/>
                </a:solidFill>
              </a:rPr>
              <a:t>Fast and stupid.</a:t>
            </a:r>
            <a:endParaRPr lang="en-US" dirty="0">
              <a:solidFill>
                <a:srgbClr val="0070C0"/>
              </a:solidFill>
            </a:endParaRPr>
          </a:p>
        </p:txBody>
      </p:sp>
    </p:spTree>
    <p:extLst>
      <p:ext uri="{BB962C8B-B14F-4D97-AF65-F5344CB8AC3E}">
        <p14:creationId xmlns:p14="http://schemas.microsoft.com/office/powerpoint/2010/main" val="310037865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The LP</a:t>
            </a:r>
            <a:endParaRPr lang="en-US" dirty="0">
              <a:solidFill>
                <a:srgbClr val="00B0F0"/>
              </a:solidFill>
            </a:endParaRPr>
          </a:p>
        </p:txBody>
      </p:sp>
      <p:sp>
        <p:nvSpPr>
          <p:cNvPr id="3" name="Content Placeholder 2"/>
          <p:cNvSpPr>
            <a:spLocks noGrp="1"/>
          </p:cNvSpPr>
          <p:nvPr>
            <p:ph idx="1"/>
          </p:nvPr>
        </p:nvSpPr>
        <p:spPr/>
        <p:txBody>
          <a:bodyPr>
            <a:normAutofit fontScale="92500" lnSpcReduction="10000"/>
          </a:bodyPr>
          <a:lstStyle/>
          <a:p>
            <a:r>
              <a:rPr lang="en-US" dirty="0" smtClean="0"/>
              <a:t>Minimize          </a:t>
            </a:r>
            <a:r>
              <a:rPr lang="en-US" sz="4000" dirty="0" smtClean="0">
                <a:solidFill>
                  <a:srgbClr val="FF0000"/>
                </a:solidFill>
                <a:sym typeface="Symbol"/>
              </a:rPr>
              <a:t></a:t>
            </a:r>
            <a:r>
              <a:rPr lang="en-US" sz="4000" baseline="-25000" dirty="0" smtClean="0">
                <a:solidFill>
                  <a:srgbClr val="FF0000"/>
                </a:solidFill>
                <a:sym typeface="Symbol"/>
              </a:rPr>
              <a:t>e  </a:t>
            </a:r>
            <a:r>
              <a:rPr lang="en-US" sz="4000" dirty="0" smtClean="0">
                <a:solidFill>
                  <a:srgbClr val="FF0000"/>
                </a:solidFill>
                <a:sym typeface="Symbol"/>
              </a:rPr>
              <a:t>c(e) x</a:t>
            </a:r>
            <a:r>
              <a:rPr lang="en-US" sz="4000" baseline="-25000" dirty="0" smtClean="0">
                <a:solidFill>
                  <a:srgbClr val="FF0000"/>
                </a:solidFill>
                <a:sym typeface="Symbol"/>
              </a:rPr>
              <a:t>e </a:t>
            </a:r>
          </a:p>
          <a:p>
            <a:endParaRPr lang="en-US" baseline="-25000" dirty="0">
              <a:sym typeface="Symbol"/>
            </a:endParaRPr>
          </a:p>
          <a:p>
            <a:r>
              <a:rPr lang="en-US" dirty="0" smtClean="0"/>
              <a:t>Such that:</a:t>
            </a:r>
          </a:p>
          <a:p>
            <a:pPr marL="0" indent="0">
              <a:buNone/>
            </a:pPr>
            <a:r>
              <a:rPr lang="en-US" sz="4000" dirty="0">
                <a:solidFill>
                  <a:srgbClr val="FF0000"/>
                </a:solidFill>
              </a:rPr>
              <a:t> </a:t>
            </a:r>
            <a:r>
              <a:rPr lang="en-US" sz="4000" dirty="0" smtClean="0">
                <a:solidFill>
                  <a:srgbClr val="FF0000"/>
                </a:solidFill>
              </a:rPr>
              <a:t>         </a:t>
            </a:r>
            <a:r>
              <a:rPr lang="en-US" sz="4000" dirty="0">
                <a:solidFill>
                  <a:srgbClr val="FF0000"/>
                </a:solidFill>
                <a:sym typeface="Symbol"/>
              </a:rPr>
              <a:t>x </a:t>
            </a:r>
            <a:r>
              <a:rPr lang="en-US" sz="4000" baseline="-25000" dirty="0" smtClean="0">
                <a:solidFill>
                  <a:srgbClr val="FF0000"/>
                </a:solidFill>
                <a:sym typeface="Symbol"/>
              </a:rPr>
              <a:t>e, eP </a:t>
            </a:r>
            <a:r>
              <a:rPr lang="en-US" sz="4000" dirty="0">
                <a:solidFill>
                  <a:srgbClr val="FF0000"/>
                </a:solidFill>
                <a:sym typeface="Symbol"/>
              </a:rPr>
              <a:t> </a:t>
            </a:r>
            <a:r>
              <a:rPr lang="en-US" sz="4000" dirty="0" smtClean="0">
                <a:solidFill>
                  <a:srgbClr val="FF0000"/>
                </a:solidFill>
                <a:sym typeface="Symbol"/>
              </a:rPr>
              <a:t>x</a:t>
            </a:r>
            <a:r>
              <a:rPr lang="en-US" sz="4000" baseline="-25000" dirty="0" smtClean="0">
                <a:solidFill>
                  <a:srgbClr val="FF0000"/>
                </a:solidFill>
                <a:sym typeface="Symbol"/>
              </a:rPr>
              <a:t>e </a:t>
            </a:r>
            <a:r>
              <a:rPr lang="en-US" sz="4000" dirty="0" smtClean="0">
                <a:solidFill>
                  <a:srgbClr val="FF0000"/>
                </a:solidFill>
                <a:sym typeface="Symbol"/>
              </a:rPr>
              <a:t>≥ 1</a:t>
            </a:r>
            <a:endParaRPr lang="en-US" sz="4000" baseline="-25000" dirty="0">
              <a:solidFill>
                <a:srgbClr val="FF0000"/>
              </a:solidFill>
              <a:sym typeface="Symbol"/>
            </a:endParaRPr>
          </a:p>
          <a:p>
            <a:pPr marL="0" indent="0">
              <a:buNone/>
            </a:pPr>
            <a:endParaRPr lang="en-US" sz="4000" dirty="0" smtClean="0">
              <a:solidFill>
                <a:srgbClr val="FF0000"/>
              </a:solidFill>
              <a:sym typeface="Symbol"/>
            </a:endParaRPr>
          </a:p>
          <a:p>
            <a:pPr marL="0" indent="0">
              <a:buNone/>
            </a:pPr>
            <a:r>
              <a:rPr lang="en-US" sz="3600" dirty="0">
                <a:solidFill>
                  <a:srgbClr val="FF0000"/>
                </a:solidFill>
                <a:sym typeface="Symbol"/>
              </a:rPr>
              <a:t> </a:t>
            </a:r>
            <a:r>
              <a:rPr lang="en-US" sz="3600" dirty="0" smtClean="0">
                <a:solidFill>
                  <a:srgbClr val="FF0000"/>
                </a:solidFill>
                <a:sym typeface="Symbol"/>
              </a:rPr>
              <a:t>        </a:t>
            </a:r>
            <a:r>
              <a:rPr lang="en-US" sz="3600" dirty="0" smtClean="0">
                <a:sym typeface="Symbol"/>
              </a:rPr>
              <a:t>For every </a:t>
            </a:r>
            <a:r>
              <a:rPr lang="en-US" sz="3600" dirty="0" smtClean="0">
                <a:solidFill>
                  <a:srgbClr val="FF0000"/>
                </a:solidFill>
                <a:sym typeface="Symbol"/>
              </a:rPr>
              <a:t>P</a:t>
            </a:r>
            <a:r>
              <a:rPr lang="en-US" sz="3600" dirty="0" smtClean="0">
                <a:sym typeface="Symbol"/>
              </a:rPr>
              <a:t> from </a:t>
            </a:r>
            <a:r>
              <a:rPr lang="en-US" altLang="en-US" sz="3600" dirty="0" smtClean="0">
                <a:solidFill>
                  <a:srgbClr val="FF0000"/>
                </a:solidFill>
              </a:rPr>
              <a:t>s</a:t>
            </a:r>
            <a:r>
              <a:rPr lang="en-US" altLang="en-US" sz="3600" baseline="-25000" dirty="0" smtClean="0">
                <a:solidFill>
                  <a:srgbClr val="FF0000"/>
                </a:solidFill>
              </a:rPr>
              <a:t>i</a:t>
            </a:r>
            <a:r>
              <a:rPr lang="en-US" altLang="en-US" sz="3600" dirty="0">
                <a:solidFill>
                  <a:srgbClr val="FF0000"/>
                </a:solidFill>
              </a:rPr>
              <a:t> </a:t>
            </a:r>
            <a:r>
              <a:rPr lang="en-US" altLang="en-US" sz="3600" dirty="0" smtClean="0">
                <a:solidFill>
                  <a:srgbClr val="FF0000"/>
                </a:solidFill>
              </a:rPr>
              <a:t> to </a:t>
            </a:r>
            <a:r>
              <a:rPr lang="en-US" altLang="en-US" sz="3600" dirty="0">
                <a:solidFill>
                  <a:srgbClr val="FF0000"/>
                </a:solidFill>
              </a:rPr>
              <a:t>t</a:t>
            </a:r>
            <a:r>
              <a:rPr lang="en-US" altLang="en-US" sz="3600" baseline="-25000" dirty="0" smtClean="0">
                <a:solidFill>
                  <a:srgbClr val="FF0000"/>
                </a:solidFill>
              </a:rPr>
              <a:t>i</a:t>
            </a:r>
            <a:r>
              <a:rPr lang="en-US" sz="3600" dirty="0" smtClean="0">
                <a:sym typeface="Symbol"/>
              </a:rPr>
              <a:t> </a:t>
            </a:r>
          </a:p>
          <a:p>
            <a:pPr marL="0" indent="0">
              <a:buNone/>
            </a:pPr>
            <a:r>
              <a:rPr lang="en-US" sz="3600" dirty="0">
                <a:sym typeface="Symbol"/>
              </a:rPr>
              <a:t> </a:t>
            </a:r>
            <a:r>
              <a:rPr lang="en-US" sz="3600" dirty="0" smtClean="0">
                <a:sym typeface="Symbol"/>
              </a:rPr>
              <a:t>    </a:t>
            </a:r>
            <a:endParaRPr lang="en-US" sz="3600" dirty="0" smtClean="0">
              <a:solidFill>
                <a:srgbClr val="FF0000"/>
              </a:solidFill>
              <a:sym typeface="Symbol"/>
            </a:endParaRPr>
          </a:p>
          <a:p>
            <a:pPr marL="0" indent="0">
              <a:buNone/>
            </a:pPr>
            <a:r>
              <a:rPr lang="en-US" sz="3600" dirty="0" smtClean="0">
                <a:sym typeface="Symbol"/>
              </a:rPr>
              <a:t> </a:t>
            </a:r>
          </a:p>
          <a:p>
            <a:pPr marL="0" indent="0">
              <a:buNone/>
            </a:pPr>
            <a:endParaRPr lang="en-US" baseline="-25000" dirty="0" smtClean="0">
              <a:sym typeface="Symbol"/>
            </a:endParaRPr>
          </a:p>
          <a:p>
            <a:pPr marL="0" indent="0">
              <a:buNone/>
            </a:pPr>
            <a:endParaRPr lang="en-US" dirty="0"/>
          </a:p>
        </p:txBody>
      </p:sp>
    </p:spTree>
    <p:extLst>
      <p:ext uri="{BB962C8B-B14F-4D97-AF65-F5344CB8AC3E}">
        <p14:creationId xmlns:p14="http://schemas.microsoft.com/office/powerpoint/2010/main" val="1928235688"/>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4800"/>
            <a:ext cx="7886700" cy="1325563"/>
          </a:xfrm>
        </p:spPr>
        <p:txBody>
          <a:bodyPr/>
          <a:lstStyle/>
          <a:p>
            <a:pPr algn="ctr"/>
            <a:r>
              <a:rPr lang="en-US" dirty="0" smtClean="0">
                <a:solidFill>
                  <a:srgbClr val="00B0F0"/>
                </a:solidFill>
              </a:rPr>
              <a:t>A distance cuts</a:t>
            </a:r>
            <a:endParaRPr lang="en-US" dirty="0">
              <a:solidFill>
                <a:srgbClr val="00B0F0"/>
              </a:solidFill>
            </a:endParaRPr>
          </a:p>
        </p:txBody>
      </p:sp>
      <p:sp>
        <p:nvSpPr>
          <p:cNvPr id="3" name="Content Placeholder 2"/>
          <p:cNvSpPr>
            <a:spLocks noGrp="1"/>
          </p:cNvSpPr>
          <p:nvPr>
            <p:ph idx="1"/>
          </p:nvPr>
        </p:nvSpPr>
        <p:spPr/>
        <p:txBody>
          <a:bodyPr>
            <a:normAutofit/>
          </a:bodyPr>
          <a:lstStyle/>
          <a:p>
            <a:r>
              <a:rPr lang="en-US" sz="3600" dirty="0" smtClean="0"/>
              <a:t>A distance cut for </a:t>
            </a:r>
            <a:r>
              <a:rPr lang="en-US" sz="3600" dirty="0" smtClean="0">
                <a:solidFill>
                  <a:srgbClr val="FF0000"/>
                </a:solidFill>
              </a:rPr>
              <a:t>s</a:t>
            </a:r>
            <a:r>
              <a:rPr lang="en-US" sz="3600" dirty="0" smtClean="0"/>
              <a:t> toward </a:t>
            </a:r>
            <a:r>
              <a:rPr lang="en-US" sz="3600" dirty="0" smtClean="0">
                <a:solidFill>
                  <a:srgbClr val="FF0000"/>
                </a:solidFill>
              </a:rPr>
              <a:t>t</a:t>
            </a:r>
            <a:r>
              <a:rPr lang="en-US" sz="3600" dirty="0" smtClean="0"/>
              <a:t> is taking a number </a:t>
            </a:r>
            <a:r>
              <a:rPr lang="en-US" sz="3600" dirty="0" smtClean="0">
                <a:solidFill>
                  <a:srgbClr val="FF0000"/>
                </a:solidFill>
                <a:sym typeface="Symbol"/>
              </a:rPr>
              <a:t>1/2 </a:t>
            </a:r>
            <a:r>
              <a:rPr lang="en-US" sz="3600" dirty="0" smtClean="0">
                <a:sym typeface="Symbol"/>
              </a:rPr>
              <a:t>and taking out of the graph all edges with one vertex with distance less than </a:t>
            </a:r>
            <a:r>
              <a:rPr lang="en-US" sz="3600" dirty="0" smtClean="0">
                <a:solidFill>
                  <a:srgbClr val="FF0000"/>
                </a:solidFill>
                <a:sym typeface="Symbol"/>
              </a:rPr>
              <a:t></a:t>
            </a:r>
            <a:r>
              <a:rPr lang="en-US" sz="3600" dirty="0" smtClean="0">
                <a:sym typeface="Symbol"/>
              </a:rPr>
              <a:t> from </a:t>
            </a:r>
            <a:r>
              <a:rPr lang="en-US" sz="3600" dirty="0" smtClean="0">
                <a:solidFill>
                  <a:srgbClr val="FF0000"/>
                </a:solidFill>
                <a:sym typeface="Symbol"/>
              </a:rPr>
              <a:t>s</a:t>
            </a:r>
            <a:r>
              <a:rPr lang="en-US" sz="3600" dirty="0" smtClean="0">
                <a:sym typeface="Symbol"/>
              </a:rPr>
              <a:t>, and for the other the distance from </a:t>
            </a:r>
            <a:r>
              <a:rPr lang="en-US" sz="3600" dirty="0" smtClean="0">
                <a:solidFill>
                  <a:srgbClr val="FF0000"/>
                </a:solidFill>
                <a:sym typeface="Symbol"/>
              </a:rPr>
              <a:t>s</a:t>
            </a:r>
            <a:r>
              <a:rPr lang="en-US" sz="3600" dirty="0" smtClean="0">
                <a:sym typeface="Symbol"/>
              </a:rPr>
              <a:t> is at least </a:t>
            </a:r>
            <a:r>
              <a:rPr lang="en-US" sz="3600" dirty="0">
                <a:solidFill>
                  <a:srgbClr val="FF0000"/>
                </a:solidFill>
                <a:sym typeface="Symbol"/>
              </a:rPr>
              <a:t></a:t>
            </a:r>
            <a:r>
              <a:rPr lang="en-US" sz="3600" dirty="0">
                <a:sym typeface="Symbol"/>
              </a:rPr>
              <a:t> </a:t>
            </a:r>
            <a:endParaRPr lang="en-US" sz="3600" dirty="0" smtClean="0">
              <a:sym typeface="Symbol"/>
            </a:endParaRPr>
          </a:p>
          <a:p>
            <a:r>
              <a:rPr lang="en-US" sz="3600" dirty="0" smtClean="0">
                <a:sym typeface="Symbol"/>
              </a:rPr>
              <a:t>No other pairs remain inside the sphere as if so </a:t>
            </a:r>
            <a:r>
              <a:rPr lang="en-US" sz="3600" dirty="0" smtClean="0">
                <a:solidFill>
                  <a:srgbClr val="FF0000"/>
                </a:solidFill>
                <a:sym typeface="Symbol"/>
              </a:rPr>
              <a:t>dist(s,</a:t>
            </a:r>
            <a:r>
              <a:rPr lang="en-US" sz="3600" dirty="0">
                <a:solidFill>
                  <a:srgbClr val="FF0000"/>
                </a:solidFill>
                <a:sym typeface="Symbol"/>
              </a:rPr>
              <a:t> </a:t>
            </a:r>
            <a:r>
              <a:rPr lang="en-US" sz="3600" dirty="0" smtClean="0">
                <a:solidFill>
                  <a:srgbClr val="FF0000"/>
                </a:solidFill>
                <a:sym typeface="Symbol"/>
              </a:rPr>
              <a:t>s</a:t>
            </a:r>
            <a:r>
              <a:rPr lang="en-US" sz="3600" baseline="-25000" dirty="0">
                <a:solidFill>
                  <a:srgbClr val="FF0000"/>
                </a:solidFill>
                <a:sym typeface="Symbol"/>
              </a:rPr>
              <a:t>i</a:t>
            </a:r>
            <a:r>
              <a:rPr lang="en-US" sz="3600" dirty="0" smtClean="0">
                <a:solidFill>
                  <a:srgbClr val="FF0000"/>
                </a:solidFill>
                <a:sym typeface="Symbol"/>
              </a:rPr>
              <a:t>)+dist(s,</a:t>
            </a:r>
            <a:r>
              <a:rPr lang="en-US" sz="3600" dirty="0">
                <a:solidFill>
                  <a:srgbClr val="FF0000"/>
                </a:solidFill>
                <a:sym typeface="Symbol"/>
              </a:rPr>
              <a:t> </a:t>
            </a:r>
            <a:r>
              <a:rPr lang="en-US" sz="3600" dirty="0" smtClean="0">
                <a:solidFill>
                  <a:srgbClr val="FF0000"/>
                </a:solidFill>
                <a:sym typeface="Symbol"/>
              </a:rPr>
              <a:t>t</a:t>
            </a:r>
            <a:r>
              <a:rPr lang="en-US" sz="3600" baseline="-25000" dirty="0" smtClean="0">
                <a:solidFill>
                  <a:srgbClr val="FF0000"/>
                </a:solidFill>
                <a:sym typeface="Symbol"/>
              </a:rPr>
              <a:t>i</a:t>
            </a:r>
            <a:r>
              <a:rPr lang="en-US" sz="3600" dirty="0" smtClean="0">
                <a:solidFill>
                  <a:srgbClr val="FF0000"/>
                </a:solidFill>
                <a:sym typeface="Symbol"/>
              </a:rPr>
              <a:t>)&lt;1</a:t>
            </a:r>
            <a:r>
              <a:rPr lang="en-US" sz="3600" dirty="0" smtClean="0">
                <a:sym typeface="Symbol"/>
              </a:rPr>
              <a:t>.  Contradiction.</a:t>
            </a:r>
            <a:endParaRPr lang="en-US" sz="3600" dirty="0"/>
          </a:p>
        </p:txBody>
      </p:sp>
    </p:spTree>
    <p:extLst>
      <p:ext uri="{BB962C8B-B14F-4D97-AF65-F5344CB8AC3E}">
        <p14:creationId xmlns:p14="http://schemas.microsoft.com/office/powerpoint/2010/main" val="168960756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The algorithm</a:t>
            </a:r>
            <a:endParaRPr lang="en-US" dirty="0">
              <a:solidFill>
                <a:srgbClr val="00B0F0"/>
              </a:solidFill>
            </a:endParaRPr>
          </a:p>
        </p:txBody>
      </p:sp>
      <p:sp>
        <p:nvSpPr>
          <p:cNvPr id="3" name="Content Placeholder 2"/>
          <p:cNvSpPr>
            <a:spLocks noGrp="1"/>
          </p:cNvSpPr>
          <p:nvPr>
            <p:ph idx="1"/>
          </p:nvPr>
        </p:nvSpPr>
        <p:spPr/>
        <p:txBody>
          <a:bodyPr>
            <a:normAutofit fontScale="70000" lnSpcReduction="20000"/>
          </a:bodyPr>
          <a:lstStyle/>
          <a:p>
            <a:pPr marL="0" indent="0">
              <a:buNone/>
            </a:pPr>
            <a:r>
              <a:rPr lang="en-US" sz="3600" dirty="0" smtClean="0">
                <a:sym typeface="Symbol"/>
              </a:rPr>
              <a:t>1) Choose once </a:t>
            </a:r>
            <a:r>
              <a:rPr lang="en-US" sz="3600" dirty="0">
                <a:solidFill>
                  <a:srgbClr val="FF0000"/>
                </a:solidFill>
                <a:sym typeface="Symbol"/>
              </a:rPr>
              <a:t></a:t>
            </a:r>
            <a:r>
              <a:rPr lang="en-US" sz="3600" baseline="-25000" dirty="0">
                <a:solidFill>
                  <a:srgbClr val="FF0000"/>
                </a:solidFill>
                <a:sym typeface="Symbol"/>
              </a:rPr>
              <a:t>R </a:t>
            </a:r>
            <a:r>
              <a:rPr lang="en-US" sz="3600" dirty="0">
                <a:solidFill>
                  <a:srgbClr val="FF0000"/>
                </a:solidFill>
                <a:sym typeface="Symbol"/>
              </a:rPr>
              <a:t>(</a:t>
            </a:r>
            <a:r>
              <a:rPr lang="en-US" sz="3600" dirty="0" smtClean="0">
                <a:solidFill>
                  <a:srgbClr val="FF0000"/>
                </a:solidFill>
                <a:sym typeface="Symbol"/>
              </a:rPr>
              <a:t>0,1/2).</a:t>
            </a:r>
            <a:endParaRPr lang="en-US" sz="3600" dirty="0" smtClean="0">
              <a:sym typeface="Symbol"/>
            </a:endParaRPr>
          </a:p>
          <a:p>
            <a:pPr marL="0" indent="0">
              <a:buNone/>
            </a:pPr>
            <a:r>
              <a:rPr lang="en-US" sz="3600" dirty="0" smtClean="0"/>
              <a:t>2) Choose a random order on  the pairs.</a:t>
            </a:r>
          </a:p>
          <a:p>
            <a:pPr marL="0" indent="0">
              <a:buNone/>
            </a:pPr>
            <a:r>
              <a:rPr lang="en-US" sz="3600" dirty="0" smtClean="0"/>
              <a:t>3) Let </a:t>
            </a:r>
            <a:r>
              <a:rPr lang="en-US" sz="3600" dirty="0" smtClean="0">
                <a:solidFill>
                  <a:srgbClr val="FF0000"/>
                </a:solidFill>
              </a:rPr>
              <a:t>s</a:t>
            </a:r>
            <a:r>
              <a:rPr lang="en-US" sz="3600" dirty="0" smtClean="0"/>
              <a:t> </a:t>
            </a:r>
            <a:r>
              <a:rPr lang="en-US" sz="3600" baseline="-25000" dirty="0" smtClean="0">
                <a:solidFill>
                  <a:srgbClr val="FF0000"/>
                </a:solidFill>
              </a:rPr>
              <a:t>i </a:t>
            </a:r>
            <a:r>
              <a:rPr lang="en-US" altLang="en-US" sz="3600" dirty="0" smtClean="0">
                <a:solidFill>
                  <a:srgbClr val="FF0000"/>
                </a:solidFill>
              </a:rPr>
              <a:t>t</a:t>
            </a:r>
            <a:r>
              <a:rPr lang="en-US" altLang="en-US" sz="3600" baseline="-25000" dirty="0" smtClean="0">
                <a:solidFill>
                  <a:srgbClr val="FF0000"/>
                </a:solidFill>
              </a:rPr>
              <a:t>i</a:t>
            </a:r>
            <a:r>
              <a:rPr lang="en-US" sz="3600" dirty="0" smtClean="0">
                <a:solidFill>
                  <a:srgbClr val="FF0000"/>
                </a:solidFill>
              </a:rPr>
              <a:t>, be </a:t>
            </a:r>
            <a:r>
              <a:rPr lang="en-US" sz="3600" dirty="0" smtClean="0"/>
              <a:t>the next in the order </a:t>
            </a:r>
          </a:p>
          <a:p>
            <a:pPr marL="0" indent="0">
              <a:buNone/>
            </a:pPr>
            <a:r>
              <a:rPr lang="en-US" sz="3600" dirty="0" smtClean="0"/>
              <a:t>4) Add to the solution all edges </a:t>
            </a:r>
            <a:r>
              <a:rPr lang="en-US" sz="3600" dirty="0" smtClean="0">
                <a:solidFill>
                  <a:srgbClr val="FF0000"/>
                </a:solidFill>
              </a:rPr>
              <a:t>(w, </a:t>
            </a:r>
            <a:r>
              <a:rPr lang="en-US" sz="3600" dirty="0">
                <a:solidFill>
                  <a:srgbClr val="FF0000"/>
                </a:solidFill>
              </a:rPr>
              <a:t>z</a:t>
            </a:r>
            <a:r>
              <a:rPr lang="en-US" sz="3600" dirty="0" smtClean="0">
                <a:solidFill>
                  <a:srgbClr val="FF0000"/>
                </a:solidFill>
              </a:rPr>
              <a:t>) </a:t>
            </a:r>
            <a:r>
              <a:rPr lang="en-US" sz="3600" dirty="0" smtClean="0"/>
              <a:t>so that</a:t>
            </a:r>
            <a:r>
              <a:rPr lang="en-US" sz="3600" dirty="0" smtClean="0">
                <a:solidFill>
                  <a:srgbClr val="FF0000"/>
                </a:solidFill>
              </a:rPr>
              <a:t> </a:t>
            </a:r>
            <a:r>
              <a:rPr lang="en-US" sz="3600" dirty="0">
                <a:solidFill>
                  <a:srgbClr val="FF0000"/>
                </a:solidFill>
              </a:rPr>
              <a:t> </a:t>
            </a:r>
            <a:endParaRPr lang="en-US" sz="3600" dirty="0" smtClean="0">
              <a:solidFill>
                <a:srgbClr val="FF0000"/>
              </a:solidFill>
            </a:endParaRPr>
          </a:p>
          <a:p>
            <a:pPr marL="0" indent="0">
              <a:buNone/>
            </a:pPr>
            <a:r>
              <a:rPr lang="en-US" sz="3600" dirty="0">
                <a:solidFill>
                  <a:srgbClr val="FF0000"/>
                </a:solidFill>
              </a:rPr>
              <a:t> </a:t>
            </a:r>
            <a:r>
              <a:rPr lang="en-US" sz="3600" dirty="0" smtClean="0">
                <a:solidFill>
                  <a:srgbClr val="FF0000"/>
                </a:solidFill>
              </a:rPr>
              <a:t>     dist(s</a:t>
            </a:r>
            <a:r>
              <a:rPr lang="en-US" sz="3600" baseline="-25000" dirty="0" smtClean="0">
                <a:solidFill>
                  <a:srgbClr val="FF0000"/>
                </a:solidFill>
              </a:rPr>
              <a:t>i</a:t>
            </a:r>
            <a:r>
              <a:rPr lang="en-US" sz="3600" dirty="0" smtClean="0">
                <a:solidFill>
                  <a:srgbClr val="FF0000"/>
                </a:solidFill>
              </a:rPr>
              <a:t>,</a:t>
            </a:r>
            <a:r>
              <a:rPr lang="en-US" altLang="en-US" sz="3600" dirty="0" smtClean="0">
                <a:solidFill>
                  <a:srgbClr val="FF0000"/>
                </a:solidFill>
              </a:rPr>
              <a:t> w)&lt;</a:t>
            </a:r>
            <a:r>
              <a:rPr lang="en-US" sz="3600" dirty="0" smtClean="0">
                <a:solidFill>
                  <a:srgbClr val="FF0000"/>
                </a:solidFill>
                <a:sym typeface="Symbol"/>
              </a:rPr>
              <a:t> </a:t>
            </a:r>
            <a:r>
              <a:rPr lang="en-US" sz="3600" dirty="0" smtClean="0">
                <a:sym typeface="Symbol"/>
              </a:rPr>
              <a:t>but </a:t>
            </a:r>
            <a:r>
              <a:rPr lang="en-US" sz="3600" dirty="0" smtClean="0">
                <a:solidFill>
                  <a:srgbClr val="FF0000"/>
                </a:solidFill>
              </a:rPr>
              <a:t>dist(</a:t>
            </a:r>
            <a:r>
              <a:rPr lang="en-US" sz="3600" dirty="0">
                <a:solidFill>
                  <a:srgbClr val="FF0000"/>
                </a:solidFill>
              </a:rPr>
              <a:t>s</a:t>
            </a:r>
            <a:r>
              <a:rPr lang="en-US" altLang="en-US" sz="3600" baseline="-25000" dirty="0" smtClean="0">
                <a:solidFill>
                  <a:srgbClr val="FF0000"/>
                </a:solidFill>
              </a:rPr>
              <a:t>i</a:t>
            </a:r>
            <a:r>
              <a:rPr lang="en-US" sz="3600" dirty="0" smtClean="0">
                <a:solidFill>
                  <a:srgbClr val="FF0000"/>
                </a:solidFill>
              </a:rPr>
              <a:t>,</a:t>
            </a:r>
            <a:r>
              <a:rPr lang="en-US" altLang="en-US" sz="3600" dirty="0" smtClean="0">
                <a:solidFill>
                  <a:srgbClr val="FF0000"/>
                </a:solidFill>
              </a:rPr>
              <a:t> z)≥ </a:t>
            </a:r>
            <a:r>
              <a:rPr lang="en-US" sz="3600" dirty="0" smtClean="0">
                <a:solidFill>
                  <a:srgbClr val="FF0000"/>
                </a:solidFill>
                <a:sym typeface="Symbol"/>
              </a:rPr>
              <a:t> </a:t>
            </a:r>
            <a:r>
              <a:rPr lang="en-US" sz="3600" dirty="0" smtClean="0">
                <a:sym typeface="Symbol"/>
              </a:rPr>
              <a:t>and if there are still </a:t>
            </a:r>
          </a:p>
          <a:p>
            <a:pPr marL="0" indent="0">
              <a:buNone/>
            </a:pPr>
            <a:r>
              <a:rPr lang="en-US" sz="3600" dirty="0">
                <a:sym typeface="Symbol"/>
              </a:rPr>
              <a:t> </a:t>
            </a:r>
            <a:r>
              <a:rPr lang="en-US" sz="3600" dirty="0" smtClean="0">
                <a:sym typeface="Symbol"/>
              </a:rPr>
              <a:t>     unseparated pairs  go-to line </a:t>
            </a:r>
            <a:r>
              <a:rPr lang="en-US" sz="3600" dirty="0" smtClean="0">
                <a:solidFill>
                  <a:srgbClr val="FF0000"/>
                </a:solidFill>
                <a:sym typeface="Symbol"/>
              </a:rPr>
              <a:t>3. </a:t>
            </a:r>
            <a:r>
              <a:rPr lang="en-US" sz="3600" dirty="0" smtClean="0">
                <a:sym typeface="Symbol"/>
              </a:rPr>
              <a:t>Else return the solution</a:t>
            </a:r>
          </a:p>
          <a:p>
            <a:r>
              <a:rPr lang="en-US" sz="3600" dirty="0" smtClean="0">
                <a:sym typeface="Symbol"/>
              </a:rPr>
              <a:t>We fix a pair to be separated. For simplicity call it  </a:t>
            </a:r>
            <a:r>
              <a:rPr lang="en-US" sz="3600" dirty="0" smtClean="0">
                <a:solidFill>
                  <a:srgbClr val="FF0000"/>
                </a:solidFill>
                <a:sym typeface="Symbol"/>
              </a:rPr>
              <a:t>s,t.</a:t>
            </a:r>
            <a:endParaRPr lang="en-US" sz="3600" dirty="0" smtClean="0">
              <a:sym typeface="Symbol"/>
            </a:endParaRPr>
          </a:p>
          <a:p>
            <a:r>
              <a:rPr lang="en-US" sz="3600" dirty="0" smtClean="0">
                <a:sym typeface="Symbol"/>
              </a:rPr>
              <a:t>For simplicity if they are separated by some </a:t>
            </a:r>
            <a:r>
              <a:rPr lang="en-US" sz="3600" dirty="0" smtClean="0">
                <a:solidFill>
                  <a:srgbClr val="FF0000"/>
                </a:solidFill>
              </a:rPr>
              <a:t>s</a:t>
            </a:r>
            <a:r>
              <a:rPr lang="en-US" sz="3600" baseline="-25000" dirty="0" smtClean="0">
                <a:solidFill>
                  <a:srgbClr val="FF0000"/>
                </a:solidFill>
              </a:rPr>
              <a:t>i </a:t>
            </a:r>
            <a:r>
              <a:rPr lang="en-US" sz="3600" dirty="0" smtClean="0">
                <a:sym typeface="Symbol"/>
              </a:rPr>
              <a:t>assume that </a:t>
            </a:r>
            <a:r>
              <a:rPr lang="en-US" sz="3600" dirty="0">
                <a:solidFill>
                  <a:srgbClr val="FF0000"/>
                </a:solidFill>
                <a:sym typeface="Symbol"/>
              </a:rPr>
              <a:t>s</a:t>
            </a:r>
            <a:r>
              <a:rPr lang="en-US" sz="3600" dirty="0" smtClean="0">
                <a:solidFill>
                  <a:srgbClr val="FF0000"/>
                </a:solidFill>
                <a:sym typeface="Symbol"/>
              </a:rPr>
              <a:t>B(</a:t>
            </a:r>
            <a:r>
              <a:rPr lang="en-US" sz="3600" dirty="0">
                <a:solidFill>
                  <a:srgbClr val="FF0000"/>
                </a:solidFill>
              </a:rPr>
              <a:t>s</a:t>
            </a:r>
            <a:r>
              <a:rPr lang="en-US" sz="3600" baseline="-25000" dirty="0">
                <a:solidFill>
                  <a:srgbClr val="FF0000"/>
                </a:solidFill>
              </a:rPr>
              <a:t>i</a:t>
            </a:r>
            <a:r>
              <a:rPr lang="en-US" sz="3600" dirty="0" smtClean="0">
                <a:solidFill>
                  <a:srgbClr val="FF0000"/>
                </a:solidFill>
              </a:rPr>
              <a:t> , </a:t>
            </a:r>
            <a:r>
              <a:rPr lang="en-US" sz="3600" dirty="0" smtClean="0">
                <a:solidFill>
                  <a:srgbClr val="FF0000"/>
                </a:solidFill>
                <a:sym typeface="Symbol"/>
              </a:rPr>
              <a:t></a:t>
            </a:r>
            <a:r>
              <a:rPr lang="en-US" sz="3600" dirty="0" smtClean="0">
                <a:solidFill>
                  <a:srgbClr val="FF0000"/>
                </a:solidFill>
              </a:rPr>
              <a:t>)</a:t>
            </a:r>
          </a:p>
          <a:p>
            <a:pPr marL="0" indent="0">
              <a:buNone/>
            </a:pPr>
            <a:r>
              <a:rPr lang="en-US" sz="3600" dirty="0">
                <a:solidFill>
                  <a:srgbClr val="FF0000"/>
                </a:solidFill>
              </a:rPr>
              <a:t> </a:t>
            </a:r>
            <a:r>
              <a:rPr lang="en-US" sz="3600" dirty="0" smtClean="0">
                <a:solidFill>
                  <a:srgbClr val="FF0000"/>
                </a:solidFill>
              </a:rPr>
              <a:t>  </a:t>
            </a:r>
            <a:r>
              <a:rPr lang="en-US" sz="3600" dirty="0" smtClean="0"/>
              <a:t>but</a:t>
            </a:r>
            <a:r>
              <a:rPr lang="en-US" sz="3600" dirty="0" smtClean="0">
                <a:solidFill>
                  <a:srgbClr val="FF0000"/>
                </a:solidFill>
              </a:rPr>
              <a:t> </a:t>
            </a:r>
            <a:r>
              <a:rPr lang="en-US" sz="3600" dirty="0">
                <a:solidFill>
                  <a:srgbClr val="FF0000"/>
                </a:solidFill>
                <a:sym typeface="Symbol"/>
              </a:rPr>
              <a:t>t</a:t>
            </a:r>
            <a:r>
              <a:rPr lang="en-US" sz="3600" dirty="0" smtClean="0">
                <a:solidFill>
                  <a:srgbClr val="FF0000"/>
                </a:solidFill>
                <a:sym typeface="Symbol"/>
              </a:rPr>
              <a:t>B(</a:t>
            </a:r>
            <a:r>
              <a:rPr lang="en-US" sz="3600" dirty="0">
                <a:solidFill>
                  <a:srgbClr val="FF0000"/>
                </a:solidFill>
              </a:rPr>
              <a:t>s</a:t>
            </a:r>
            <a:r>
              <a:rPr lang="en-US" sz="3600" baseline="-25000" dirty="0">
                <a:solidFill>
                  <a:srgbClr val="FF0000"/>
                </a:solidFill>
              </a:rPr>
              <a:t>i</a:t>
            </a:r>
            <a:r>
              <a:rPr lang="en-US" sz="3600" dirty="0" smtClean="0">
                <a:solidFill>
                  <a:srgbClr val="FF0000"/>
                </a:solidFill>
              </a:rPr>
              <a:t> , </a:t>
            </a:r>
            <a:r>
              <a:rPr lang="en-US" sz="3600" dirty="0" smtClean="0">
                <a:solidFill>
                  <a:srgbClr val="FF0000"/>
                </a:solidFill>
                <a:sym typeface="Symbol"/>
              </a:rPr>
              <a:t></a:t>
            </a:r>
            <a:r>
              <a:rPr lang="en-US" sz="3600" dirty="0" smtClean="0">
                <a:solidFill>
                  <a:srgbClr val="FF0000"/>
                </a:solidFill>
              </a:rPr>
              <a:t>) </a:t>
            </a:r>
            <a:r>
              <a:rPr lang="en-US" sz="3600" dirty="0" smtClean="0"/>
              <a:t>(otherwise change the names).</a:t>
            </a:r>
            <a:endParaRPr lang="en-US" sz="3600" dirty="0"/>
          </a:p>
        </p:txBody>
      </p:sp>
    </p:spTree>
    <p:extLst>
      <p:ext uri="{BB962C8B-B14F-4D97-AF65-F5344CB8AC3E}">
        <p14:creationId xmlns:p14="http://schemas.microsoft.com/office/powerpoint/2010/main" val="3400290570"/>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Something that can not happen</a:t>
            </a:r>
            <a:endParaRPr lang="en-US" dirty="0">
              <a:solidFill>
                <a:srgbClr val="00B0F0"/>
              </a:solidFill>
            </a:endParaRPr>
          </a:p>
        </p:txBody>
      </p:sp>
      <p:sp>
        <p:nvSpPr>
          <p:cNvPr id="3" name="Content Placeholder 2"/>
          <p:cNvSpPr>
            <a:spLocks noGrp="1"/>
          </p:cNvSpPr>
          <p:nvPr>
            <p:ph idx="1"/>
          </p:nvPr>
        </p:nvSpPr>
        <p:spPr/>
        <p:txBody>
          <a:bodyPr/>
          <a:lstStyle/>
          <a:p>
            <a:pPr marL="514350" indent="-514350">
              <a:buAutoNum type="arabicParenR"/>
            </a:pPr>
            <a:r>
              <a:rPr lang="en-US" dirty="0" smtClean="0">
                <a:solidFill>
                  <a:srgbClr val="FF0000"/>
                </a:solidFill>
              </a:rPr>
              <a:t>S</a:t>
            </a:r>
            <a:r>
              <a:rPr lang="en-US" baseline="-25000" dirty="0" smtClean="0">
                <a:solidFill>
                  <a:srgbClr val="FF0000"/>
                </a:solidFill>
              </a:rPr>
              <a:t>i </a:t>
            </a:r>
            <a:r>
              <a:rPr lang="en-US" dirty="0" smtClean="0">
                <a:solidFill>
                  <a:srgbClr val="FF0000"/>
                </a:solidFill>
              </a:rPr>
              <a:t> </a:t>
            </a:r>
            <a:r>
              <a:rPr lang="en-US" dirty="0" smtClean="0"/>
              <a:t>is closer than</a:t>
            </a:r>
            <a:r>
              <a:rPr lang="en-US" dirty="0"/>
              <a:t> </a:t>
            </a:r>
            <a:r>
              <a:rPr lang="en-US" dirty="0" smtClean="0">
                <a:solidFill>
                  <a:srgbClr val="FF0000"/>
                </a:solidFill>
              </a:rPr>
              <a:t>S</a:t>
            </a:r>
            <a:r>
              <a:rPr lang="en-US" baseline="-25000" dirty="0" smtClean="0">
                <a:solidFill>
                  <a:srgbClr val="FF0000"/>
                </a:solidFill>
              </a:rPr>
              <a:t>j</a:t>
            </a:r>
            <a:r>
              <a:rPr lang="en-US" dirty="0" smtClean="0">
                <a:solidFill>
                  <a:srgbClr val="FF0000"/>
                </a:solidFill>
              </a:rPr>
              <a:t> </a:t>
            </a:r>
            <a:r>
              <a:rPr lang="en-US" dirty="0" smtClean="0"/>
              <a:t>to </a:t>
            </a:r>
            <a:r>
              <a:rPr lang="en-US" sz="3600" dirty="0">
                <a:solidFill>
                  <a:srgbClr val="FF0000"/>
                </a:solidFill>
              </a:rPr>
              <a:t>s</a:t>
            </a:r>
            <a:r>
              <a:rPr lang="en-US" dirty="0" smtClean="0">
                <a:solidFill>
                  <a:srgbClr val="FF0000"/>
                </a:solidFill>
              </a:rPr>
              <a:t>.</a:t>
            </a:r>
          </a:p>
          <a:p>
            <a:pPr marL="514350" indent="-514350">
              <a:buAutoNum type="arabicParenR"/>
            </a:pPr>
            <a:r>
              <a:rPr lang="en-US" dirty="0">
                <a:solidFill>
                  <a:srgbClr val="FF0000"/>
                </a:solidFill>
              </a:rPr>
              <a:t>S</a:t>
            </a:r>
            <a:r>
              <a:rPr lang="en-US" baseline="-25000" dirty="0">
                <a:solidFill>
                  <a:srgbClr val="FF0000"/>
                </a:solidFill>
              </a:rPr>
              <a:t>i</a:t>
            </a:r>
            <a:r>
              <a:rPr lang="en-US" dirty="0" smtClean="0">
                <a:solidFill>
                  <a:srgbClr val="FF0000"/>
                </a:solidFill>
              </a:rPr>
              <a:t>  </a:t>
            </a:r>
            <a:r>
              <a:rPr lang="en-US" dirty="0" smtClean="0"/>
              <a:t>is before </a:t>
            </a:r>
            <a:r>
              <a:rPr lang="en-US" dirty="0">
                <a:solidFill>
                  <a:srgbClr val="FF0000"/>
                </a:solidFill>
              </a:rPr>
              <a:t>S</a:t>
            </a:r>
            <a:r>
              <a:rPr lang="en-US" baseline="-25000" dirty="0">
                <a:solidFill>
                  <a:srgbClr val="FF0000"/>
                </a:solidFill>
              </a:rPr>
              <a:t>j</a:t>
            </a:r>
            <a:r>
              <a:rPr lang="en-US" dirty="0">
                <a:solidFill>
                  <a:srgbClr val="FF0000"/>
                </a:solidFill>
              </a:rPr>
              <a:t> </a:t>
            </a:r>
            <a:r>
              <a:rPr lang="en-US" dirty="0" smtClean="0">
                <a:solidFill>
                  <a:srgbClr val="FF0000"/>
                </a:solidFill>
              </a:rPr>
              <a:t> </a:t>
            </a:r>
            <a:r>
              <a:rPr lang="en-US" dirty="0" smtClean="0"/>
              <a:t>in the random order and</a:t>
            </a:r>
          </a:p>
          <a:p>
            <a:pPr marL="514350" indent="-514350">
              <a:buAutoNum type="arabicParenR"/>
            </a:pPr>
            <a:r>
              <a:rPr lang="en-US" dirty="0" smtClean="0">
                <a:solidFill>
                  <a:srgbClr val="FF0000"/>
                </a:solidFill>
              </a:rPr>
              <a:t>S</a:t>
            </a:r>
            <a:r>
              <a:rPr lang="en-US" baseline="-25000" dirty="0" smtClean="0">
                <a:solidFill>
                  <a:srgbClr val="FF0000"/>
                </a:solidFill>
              </a:rPr>
              <a:t>j </a:t>
            </a:r>
            <a:r>
              <a:rPr lang="en-US" dirty="0" smtClean="0">
                <a:solidFill>
                  <a:srgbClr val="FF0000"/>
                </a:solidFill>
              </a:rPr>
              <a:t> </a:t>
            </a:r>
            <a:r>
              <a:rPr lang="en-US" dirty="0" smtClean="0"/>
              <a:t>separated </a:t>
            </a:r>
            <a:r>
              <a:rPr lang="en-US" dirty="0" smtClean="0">
                <a:solidFill>
                  <a:srgbClr val="FF0000"/>
                </a:solidFill>
              </a:rPr>
              <a:t>s </a:t>
            </a:r>
            <a:r>
              <a:rPr lang="en-US" dirty="0" smtClean="0"/>
              <a:t>and</a:t>
            </a:r>
            <a:r>
              <a:rPr lang="en-US" dirty="0" smtClean="0">
                <a:solidFill>
                  <a:srgbClr val="FF0000"/>
                </a:solidFill>
              </a:rPr>
              <a:t> t.</a:t>
            </a:r>
            <a:endParaRPr lang="en-US" dirty="0"/>
          </a:p>
          <a:p>
            <a:pPr marL="0" indent="0">
              <a:buNone/>
            </a:pPr>
            <a:r>
              <a:rPr lang="en-US" dirty="0" smtClean="0"/>
              <a:t> </a:t>
            </a:r>
            <a:endParaRPr lang="en-US" dirty="0"/>
          </a:p>
        </p:txBody>
      </p:sp>
    </p:spTree>
    <p:extLst>
      <p:ext uri="{BB962C8B-B14F-4D97-AF65-F5344CB8AC3E}">
        <p14:creationId xmlns:p14="http://schemas.microsoft.com/office/powerpoint/2010/main" val="74713070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191866" y="5015620"/>
            <a:ext cx="2819400" cy="923330"/>
          </a:xfrm>
          <a:prstGeom prst="rect">
            <a:avLst/>
          </a:prstGeom>
          <a:noFill/>
        </p:spPr>
        <p:txBody>
          <a:bodyPr wrap="square" rtlCol="0">
            <a:spAutoFit/>
          </a:bodyPr>
          <a:lstStyle/>
          <a:p>
            <a:r>
              <a:rPr lang="en-US" dirty="0" smtClean="0">
                <a:solidFill>
                  <a:srgbClr val="FF0000"/>
                </a:solidFill>
              </a:rPr>
              <a:t>   </a:t>
            </a:r>
            <a:r>
              <a:rPr lang="en-US" sz="3600" dirty="0" smtClean="0">
                <a:solidFill>
                  <a:srgbClr val="FF0000"/>
                </a:solidFill>
              </a:rPr>
              <a:t>S</a:t>
            </a:r>
            <a:r>
              <a:rPr lang="en-US" sz="3600" baseline="-25000" dirty="0" smtClean="0">
                <a:solidFill>
                  <a:srgbClr val="FF0000"/>
                </a:solidFill>
              </a:rPr>
              <a:t>j</a:t>
            </a:r>
            <a:endParaRPr lang="en-US" sz="3600" dirty="0"/>
          </a:p>
          <a:p>
            <a:r>
              <a:rPr lang="en-US" dirty="0" smtClean="0"/>
              <a:t>’</a:t>
            </a:r>
            <a:endParaRPr lang="en-US" dirty="0"/>
          </a:p>
        </p:txBody>
      </p:sp>
      <p:sp>
        <p:nvSpPr>
          <p:cNvPr id="9" name="TextBox 8"/>
          <p:cNvSpPr txBox="1"/>
          <p:nvPr/>
        </p:nvSpPr>
        <p:spPr>
          <a:xfrm>
            <a:off x="3810000" y="2784383"/>
            <a:ext cx="1219200" cy="830997"/>
          </a:xfrm>
          <a:prstGeom prst="rect">
            <a:avLst/>
          </a:prstGeom>
          <a:noFill/>
        </p:spPr>
        <p:txBody>
          <a:bodyPr wrap="square" rtlCol="0">
            <a:spAutoFit/>
          </a:bodyPr>
          <a:lstStyle/>
          <a:p>
            <a:r>
              <a:rPr lang="en-US" sz="4800" dirty="0" smtClean="0">
                <a:solidFill>
                  <a:srgbClr val="FF0000"/>
                </a:solidFill>
              </a:rPr>
              <a:t>t</a:t>
            </a:r>
            <a:endParaRPr lang="en-US" sz="4800" dirty="0">
              <a:solidFill>
                <a:srgbClr val="FF0000"/>
              </a:solidFill>
            </a:endParaRPr>
          </a:p>
        </p:txBody>
      </p:sp>
      <p:sp>
        <p:nvSpPr>
          <p:cNvPr id="11" name="Oval 10"/>
          <p:cNvSpPr/>
          <p:nvPr/>
        </p:nvSpPr>
        <p:spPr>
          <a:xfrm>
            <a:off x="4170218" y="520251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914400" y="392336"/>
            <a:ext cx="8001000" cy="1754326"/>
          </a:xfrm>
          <a:prstGeom prst="rect">
            <a:avLst/>
          </a:prstGeom>
          <a:noFill/>
        </p:spPr>
        <p:txBody>
          <a:bodyPr wrap="square" rtlCol="0">
            <a:spAutoFit/>
          </a:bodyPr>
          <a:lstStyle/>
          <a:p>
            <a:pPr algn="ctr"/>
            <a:r>
              <a:rPr lang="en-US" sz="3600" dirty="0" smtClean="0">
                <a:solidFill>
                  <a:srgbClr val="00B0F0"/>
                </a:solidFill>
              </a:rPr>
              <a:t>Since S</a:t>
            </a:r>
            <a:r>
              <a:rPr lang="en-US" sz="3600" baseline="-25000" dirty="0" smtClean="0">
                <a:solidFill>
                  <a:srgbClr val="00B0F0"/>
                </a:solidFill>
              </a:rPr>
              <a:t>j </a:t>
            </a:r>
            <a:r>
              <a:rPr lang="en-US" sz="3600" dirty="0" smtClean="0">
                <a:solidFill>
                  <a:srgbClr val="00B0F0"/>
                </a:solidFill>
              </a:rPr>
              <a:t>  separated s and t  </a:t>
            </a:r>
          </a:p>
          <a:p>
            <a:pPr algn="ctr"/>
            <a:r>
              <a:rPr lang="en-US" sz="3600" dirty="0" smtClean="0">
                <a:solidFill>
                  <a:srgbClr val="00B0F0"/>
                </a:solidFill>
              </a:rPr>
              <a:t>s</a:t>
            </a:r>
            <a:r>
              <a:rPr lang="en-US" sz="3600" dirty="0" smtClean="0">
                <a:solidFill>
                  <a:srgbClr val="00B0F0"/>
                </a:solidFill>
                <a:sym typeface="Symbol" panose="05050102010706020507" pitchFamily="18" charset="2"/>
              </a:rPr>
              <a:t>B(</a:t>
            </a:r>
            <a:r>
              <a:rPr lang="en-US" sz="3600" dirty="0" smtClean="0">
                <a:solidFill>
                  <a:srgbClr val="00B0F0"/>
                </a:solidFill>
              </a:rPr>
              <a:t>S</a:t>
            </a:r>
            <a:r>
              <a:rPr lang="en-US" sz="3600" baseline="-25000" dirty="0" smtClean="0">
                <a:solidFill>
                  <a:srgbClr val="00B0F0"/>
                </a:solidFill>
              </a:rPr>
              <a:t>j</a:t>
            </a:r>
            <a:r>
              <a:rPr lang="en-US" sz="3600" baseline="-25000" dirty="0">
                <a:solidFill>
                  <a:srgbClr val="00B0F0"/>
                </a:solidFill>
              </a:rPr>
              <a:t> </a:t>
            </a:r>
            <a:r>
              <a:rPr lang="en-US" sz="3600" dirty="0" smtClean="0">
                <a:solidFill>
                  <a:srgbClr val="00B0F0"/>
                </a:solidFill>
              </a:rPr>
              <a:t>,</a:t>
            </a:r>
            <a:r>
              <a:rPr lang="en-US" sz="3600" baseline="-25000" dirty="0" smtClean="0">
                <a:solidFill>
                  <a:srgbClr val="00B0F0"/>
                </a:solidFill>
              </a:rPr>
              <a:t> </a:t>
            </a:r>
            <a:r>
              <a:rPr lang="en-US" sz="3600" dirty="0" smtClean="0">
                <a:solidFill>
                  <a:srgbClr val="00B0F0"/>
                </a:solidFill>
              </a:rPr>
              <a:t>θ) </a:t>
            </a:r>
            <a:endParaRPr lang="en-US" sz="3600" dirty="0">
              <a:solidFill>
                <a:srgbClr val="00B0F0"/>
              </a:solidFill>
            </a:endParaRPr>
          </a:p>
          <a:p>
            <a:pPr algn="ctr"/>
            <a:endParaRPr lang="en-US" sz="3600" dirty="0">
              <a:solidFill>
                <a:srgbClr val="00B0F0"/>
              </a:solidFill>
            </a:endParaRPr>
          </a:p>
        </p:txBody>
      </p:sp>
      <p:sp>
        <p:nvSpPr>
          <p:cNvPr id="17" name="Oval 16"/>
          <p:cNvSpPr/>
          <p:nvPr/>
        </p:nvSpPr>
        <p:spPr>
          <a:xfrm>
            <a:off x="2912918" y="3962400"/>
            <a:ext cx="2971800" cy="2819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3125066" y="4953000"/>
            <a:ext cx="1219200" cy="830997"/>
          </a:xfrm>
          <a:prstGeom prst="rect">
            <a:avLst/>
          </a:prstGeom>
          <a:noFill/>
        </p:spPr>
        <p:txBody>
          <a:bodyPr wrap="square" rtlCol="0">
            <a:spAutoFit/>
          </a:bodyPr>
          <a:lstStyle/>
          <a:p>
            <a:r>
              <a:rPr lang="en-US" sz="4800" dirty="0">
                <a:solidFill>
                  <a:srgbClr val="FF0000"/>
                </a:solidFill>
              </a:rPr>
              <a:t>s</a:t>
            </a:r>
          </a:p>
        </p:txBody>
      </p:sp>
    </p:spTree>
    <p:extLst>
      <p:ext uri="{BB962C8B-B14F-4D97-AF65-F5344CB8AC3E}">
        <p14:creationId xmlns:p14="http://schemas.microsoft.com/office/powerpoint/2010/main" val="359992671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43866" y="3505200"/>
            <a:ext cx="2971800" cy="2819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p:nvSpPr>
        <p:spPr>
          <a:xfrm>
            <a:off x="2401166" y="490132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4191866" y="5015620"/>
            <a:ext cx="2819400" cy="923330"/>
          </a:xfrm>
          <a:prstGeom prst="rect">
            <a:avLst/>
          </a:prstGeom>
          <a:noFill/>
        </p:spPr>
        <p:txBody>
          <a:bodyPr wrap="square" rtlCol="0">
            <a:spAutoFit/>
          </a:bodyPr>
          <a:lstStyle/>
          <a:p>
            <a:r>
              <a:rPr lang="en-US" dirty="0" smtClean="0">
                <a:solidFill>
                  <a:srgbClr val="FF0000"/>
                </a:solidFill>
              </a:rPr>
              <a:t>   </a:t>
            </a:r>
            <a:r>
              <a:rPr lang="en-US" sz="3600" dirty="0" smtClean="0">
                <a:solidFill>
                  <a:srgbClr val="FF0000"/>
                </a:solidFill>
              </a:rPr>
              <a:t>S</a:t>
            </a:r>
            <a:r>
              <a:rPr lang="en-US" sz="3600" baseline="-25000" dirty="0" smtClean="0">
                <a:solidFill>
                  <a:srgbClr val="FF0000"/>
                </a:solidFill>
              </a:rPr>
              <a:t>j</a:t>
            </a:r>
            <a:endParaRPr lang="en-US" sz="3600" dirty="0"/>
          </a:p>
          <a:p>
            <a:r>
              <a:rPr lang="en-US" dirty="0" smtClean="0"/>
              <a:t>’</a:t>
            </a:r>
            <a:endParaRPr lang="en-US" dirty="0"/>
          </a:p>
        </p:txBody>
      </p:sp>
      <p:sp>
        <p:nvSpPr>
          <p:cNvPr id="9" name="TextBox 8"/>
          <p:cNvSpPr txBox="1"/>
          <p:nvPr/>
        </p:nvSpPr>
        <p:spPr>
          <a:xfrm>
            <a:off x="2972666" y="4800600"/>
            <a:ext cx="1219200" cy="830997"/>
          </a:xfrm>
          <a:prstGeom prst="rect">
            <a:avLst/>
          </a:prstGeom>
          <a:noFill/>
        </p:spPr>
        <p:txBody>
          <a:bodyPr wrap="square" rtlCol="0">
            <a:spAutoFit/>
          </a:bodyPr>
          <a:lstStyle/>
          <a:p>
            <a:r>
              <a:rPr lang="en-US" sz="4800" dirty="0">
                <a:solidFill>
                  <a:srgbClr val="FF0000"/>
                </a:solidFill>
              </a:rPr>
              <a:t>s</a:t>
            </a:r>
          </a:p>
        </p:txBody>
      </p:sp>
      <p:sp>
        <p:nvSpPr>
          <p:cNvPr id="11" name="Oval 10"/>
          <p:cNvSpPr/>
          <p:nvPr/>
        </p:nvSpPr>
        <p:spPr>
          <a:xfrm>
            <a:off x="4284518" y="5430981"/>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914400" y="392336"/>
            <a:ext cx="8001000" cy="1754326"/>
          </a:xfrm>
          <a:prstGeom prst="rect">
            <a:avLst/>
          </a:prstGeom>
          <a:noFill/>
        </p:spPr>
        <p:txBody>
          <a:bodyPr wrap="square" rtlCol="0">
            <a:spAutoFit/>
          </a:bodyPr>
          <a:lstStyle/>
          <a:p>
            <a:pPr algn="ctr"/>
            <a:r>
              <a:rPr lang="en-US" sz="3600" dirty="0" smtClean="0">
                <a:solidFill>
                  <a:srgbClr val="00B0F0"/>
                </a:solidFill>
              </a:rPr>
              <a:t>Since S</a:t>
            </a:r>
            <a:r>
              <a:rPr lang="en-US" sz="3600" baseline="-25000" dirty="0" smtClean="0">
                <a:solidFill>
                  <a:srgbClr val="00B0F0"/>
                </a:solidFill>
              </a:rPr>
              <a:t>i</a:t>
            </a:r>
            <a:r>
              <a:rPr lang="en-US" sz="3600" dirty="0" smtClean="0">
                <a:solidFill>
                  <a:srgbClr val="00B0F0"/>
                </a:solidFill>
              </a:rPr>
              <a:t> is closer to s than S</a:t>
            </a:r>
            <a:r>
              <a:rPr lang="en-US" sz="3600" baseline="-25000" dirty="0" smtClean="0">
                <a:solidFill>
                  <a:srgbClr val="00B0F0"/>
                </a:solidFill>
              </a:rPr>
              <a:t>j</a:t>
            </a:r>
            <a:r>
              <a:rPr lang="en-US" sz="3600" dirty="0" smtClean="0">
                <a:solidFill>
                  <a:srgbClr val="00B0F0"/>
                </a:solidFill>
              </a:rPr>
              <a:t> </a:t>
            </a:r>
            <a:endParaRPr lang="en-US" sz="3600" dirty="0">
              <a:solidFill>
                <a:srgbClr val="00B0F0"/>
              </a:solidFill>
            </a:endParaRPr>
          </a:p>
          <a:p>
            <a:pPr algn="ctr"/>
            <a:r>
              <a:rPr lang="en-US" sz="3600" dirty="0" smtClean="0">
                <a:solidFill>
                  <a:srgbClr val="00B0F0"/>
                </a:solidFill>
              </a:rPr>
              <a:t> s</a:t>
            </a:r>
            <a:r>
              <a:rPr lang="en-US" sz="3600" dirty="0" smtClean="0">
                <a:solidFill>
                  <a:srgbClr val="00B0F0"/>
                </a:solidFill>
                <a:sym typeface="Symbol" panose="05050102010706020507" pitchFamily="18" charset="2"/>
              </a:rPr>
              <a:t>B(</a:t>
            </a:r>
            <a:r>
              <a:rPr lang="en-US" sz="3600" dirty="0" smtClean="0">
                <a:solidFill>
                  <a:srgbClr val="00B0F0"/>
                </a:solidFill>
              </a:rPr>
              <a:t>S</a:t>
            </a:r>
            <a:r>
              <a:rPr lang="en-US" sz="3600" baseline="-25000" dirty="0" smtClean="0">
                <a:solidFill>
                  <a:srgbClr val="00B0F0"/>
                </a:solidFill>
              </a:rPr>
              <a:t>i</a:t>
            </a:r>
            <a:r>
              <a:rPr lang="en-US" sz="3600" dirty="0" smtClean="0">
                <a:solidFill>
                  <a:srgbClr val="00B0F0"/>
                </a:solidFill>
              </a:rPr>
              <a:t> ,</a:t>
            </a:r>
            <a:r>
              <a:rPr lang="en-US" sz="3600" baseline="-25000" dirty="0" smtClean="0">
                <a:solidFill>
                  <a:srgbClr val="00B0F0"/>
                </a:solidFill>
              </a:rPr>
              <a:t> </a:t>
            </a:r>
            <a:r>
              <a:rPr lang="en-US" sz="3600" dirty="0" smtClean="0">
                <a:solidFill>
                  <a:srgbClr val="00B0F0"/>
                </a:solidFill>
              </a:rPr>
              <a:t>θ) also holds  </a:t>
            </a:r>
            <a:endParaRPr lang="en-US" sz="3600" dirty="0">
              <a:solidFill>
                <a:srgbClr val="00B0F0"/>
              </a:solidFill>
            </a:endParaRPr>
          </a:p>
          <a:p>
            <a:pPr algn="ctr"/>
            <a:endParaRPr lang="en-US" sz="3600" dirty="0">
              <a:solidFill>
                <a:srgbClr val="00B0F0"/>
              </a:solidFill>
            </a:endParaRPr>
          </a:p>
        </p:txBody>
      </p:sp>
      <p:sp>
        <p:nvSpPr>
          <p:cNvPr id="17" name="Oval 16"/>
          <p:cNvSpPr/>
          <p:nvPr/>
        </p:nvSpPr>
        <p:spPr>
          <a:xfrm>
            <a:off x="2912918" y="3962400"/>
            <a:ext cx="2971800" cy="2819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1981200" y="4170081"/>
            <a:ext cx="1219200" cy="646331"/>
          </a:xfrm>
          <a:prstGeom prst="rect">
            <a:avLst/>
          </a:prstGeom>
          <a:noFill/>
        </p:spPr>
        <p:txBody>
          <a:bodyPr wrap="square" rtlCol="0">
            <a:spAutoFit/>
          </a:bodyPr>
          <a:lstStyle/>
          <a:p>
            <a:r>
              <a:rPr lang="en-US" sz="3600" dirty="0" smtClean="0">
                <a:solidFill>
                  <a:srgbClr val="FF0000"/>
                </a:solidFill>
              </a:rPr>
              <a:t>S</a:t>
            </a:r>
            <a:r>
              <a:rPr lang="en-US" sz="3600" baseline="-25000" dirty="0" smtClean="0">
                <a:solidFill>
                  <a:srgbClr val="FF0000"/>
                </a:solidFill>
              </a:rPr>
              <a:t>i</a:t>
            </a:r>
            <a:endParaRPr lang="en-US" sz="3600" dirty="0"/>
          </a:p>
        </p:txBody>
      </p:sp>
    </p:spTree>
    <p:extLst>
      <p:ext uri="{BB962C8B-B14F-4D97-AF65-F5344CB8AC3E}">
        <p14:creationId xmlns:p14="http://schemas.microsoft.com/office/powerpoint/2010/main" val="444012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43866" y="3505200"/>
            <a:ext cx="2971800" cy="2819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p:nvSpPr>
        <p:spPr>
          <a:xfrm>
            <a:off x="2401166" y="490132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4191866" y="5015620"/>
            <a:ext cx="2819400" cy="923330"/>
          </a:xfrm>
          <a:prstGeom prst="rect">
            <a:avLst/>
          </a:prstGeom>
          <a:noFill/>
        </p:spPr>
        <p:txBody>
          <a:bodyPr wrap="square" rtlCol="0">
            <a:spAutoFit/>
          </a:bodyPr>
          <a:lstStyle/>
          <a:p>
            <a:r>
              <a:rPr lang="en-US" dirty="0" smtClean="0">
                <a:solidFill>
                  <a:srgbClr val="FF0000"/>
                </a:solidFill>
              </a:rPr>
              <a:t>   </a:t>
            </a:r>
            <a:r>
              <a:rPr lang="en-US" sz="3600" dirty="0" smtClean="0">
                <a:solidFill>
                  <a:srgbClr val="FF0000"/>
                </a:solidFill>
              </a:rPr>
              <a:t>S</a:t>
            </a:r>
            <a:r>
              <a:rPr lang="en-US" sz="3600" baseline="-25000" dirty="0" smtClean="0">
                <a:solidFill>
                  <a:srgbClr val="FF0000"/>
                </a:solidFill>
              </a:rPr>
              <a:t>j</a:t>
            </a:r>
            <a:endParaRPr lang="en-US" sz="3600" dirty="0"/>
          </a:p>
          <a:p>
            <a:r>
              <a:rPr lang="en-US" dirty="0" smtClean="0"/>
              <a:t>’</a:t>
            </a:r>
            <a:endParaRPr lang="en-US" dirty="0"/>
          </a:p>
        </p:txBody>
      </p:sp>
      <p:sp>
        <p:nvSpPr>
          <p:cNvPr id="9" name="TextBox 8"/>
          <p:cNvSpPr txBox="1"/>
          <p:nvPr/>
        </p:nvSpPr>
        <p:spPr>
          <a:xfrm>
            <a:off x="2972666" y="4800600"/>
            <a:ext cx="1219200" cy="830997"/>
          </a:xfrm>
          <a:prstGeom prst="rect">
            <a:avLst/>
          </a:prstGeom>
          <a:noFill/>
        </p:spPr>
        <p:txBody>
          <a:bodyPr wrap="square" rtlCol="0">
            <a:spAutoFit/>
          </a:bodyPr>
          <a:lstStyle/>
          <a:p>
            <a:r>
              <a:rPr lang="en-US" sz="4800" dirty="0">
                <a:solidFill>
                  <a:srgbClr val="FF0000"/>
                </a:solidFill>
              </a:rPr>
              <a:t>s</a:t>
            </a:r>
          </a:p>
        </p:txBody>
      </p:sp>
      <p:sp>
        <p:nvSpPr>
          <p:cNvPr id="11" name="Oval 10"/>
          <p:cNvSpPr/>
          <p:nvPr/>
        </p:nvSpPr>
        <p:spPr>
          <a:xfrm>
            <a:off x="4284518" y="5430981"/>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914400" y="392336"/>
            <a:ext cx="8001000" cy="2308324"/>
          </a:xfrm>
          <a:prstGeom prst="rect">
            <a:avLst/>
          </a:prstGeom>
          <a:noFill/>
        </p:spPr>
        <p:txBody>
          <a:bodyPr wrap="square" rtlCol="0">
            <a:spAutoFit/>
          </a:bodyPr>
          <a:lstStyle/>
          <a:p>
            <a:pPr algn="ctr"/>
            <a:r>
              <a:rPr lang="en-US" sz="3600" dirty="0" smtClean="0">
                <a:solidFill>
                  <a:srgbClr val="00B0F0"/>
                </a:solidFill>
              </a:rPr>
              <a:t>By the triangle inequality t can not also belong to B(S</a:t>
            </a:r>
            <a:r>
              <a:rPr lang="en-US" sz="3600" baseline="-25000" dirty="0" smtClean="0">
                <a:solidFill>
                  <a:srgbClr val="00B0F0"/>
                </a:solidFill>
              </a:rPr>
              <a:t>i</a:t>
            </a:r>
            <a:r>
              <a:rPr lang="en-US" sz="3600" dirty="0" smtClean="0">
                <a:solidFill>
                  <a:srgbClr val="00B0F0"/>
                </a:solidFill>
              </a:rPr>
              <a:t> ,</a:t>
            </a:r>
            <a:r>
              <a:rPr lang="el-GR" sz="3600" dirty="0" smtClean="0">
                <a:solidFill>
                  <a:srgbClr val="00B0F0"/>
                </a:solidFill>
              </a:rPr>
              <a:t>θ</a:t>
            </a:r>
            <a:r>
              <a:rPr lang="en-US" sz="3600" dirty="0" smtClean="0">
                <a:solidFill>
                  <a:srgbClr val="00B0F0"/>
                </a:solidFill>
              </a:rPr>
              <a:t>)</a:t>
            </a:r>
            <a:endParaRPr lang="en-US" sz="3600" dirty="0">
              <a:solidFill>
                <a:srgbClr val="00B0F0"/>
              </a:solidFill>
            </a:endParaRPr>
          </a:p>
          <a:p>
            <a:pPr algn="ctr"/>
            <a:r>
              <a:rPr lang="en-US" sz="3600" dirty="0" smtClean="0">
                <a:solidFill>
                  <a:srgbClr val="00B0F0"/>
                </a:solidFill>
              </a:rPr>
              <a:t> </a:t>
            </a:r>
            <a:endParaRPr lang="en-US" sz="3600" dirty="0">
              <a:solidFill>
                <a:srgbClr val="00B0F0"/>
              </a:solidFill>
            </a:endParaRPr>
          </a:p>
          <a:p>
            <a:pPr algn="ctr"/>
            <a:endParaRPr lang="en-US" sz="3600" dirty="0">
              <a:solidFill>
                <a:srgbClr val="00B0F0"/>
              </a:solidFill>
            </a:endParaRPr>
          </a:p>
        </p:txBody>
      </p:sp>
      <p:sp>
        <p:nvSpPr>
          <p:cNvPr id="17" name="Oval 16"/>
          <p:cNvSpPr/>
          <p:nvPr/>
        </p:nvSpPr>
        <p:spPr>
          <a:xfrm>
            <a:off x="2912918" y="3962400"/>
            <a:ext cx="2971800" cy="2819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1981200" y="4170081"/>
            <a:ext cx="1219200" cy="646331"/>
          </a:xfrm>
          <a:prstGeom prst="rect">
            <a:avLst/>
          </a:prstGeom>
          <a:noFill/>
        </p:spPr>
        <p:txBody>
          <a:bodyPr wrap="square" rtlCol="0">
            <a:spAutoFit/>
          </a:bodyPr>
          <a:lstStyle/>
          <a:p>
            <a:r>
              <a:rPr lang="en-US" sz="3600" dirty="0" smtClean="0">
                <a:solidFill>
                  <a:srgbClr val="FF0000"/>
                </a:solidFill>
              </a:rPr>
              <a:t>S</a:t>
            </a:r>
            <a:r>
              <a:rPr lang="en-US" sz="3600" baseline="-25000" dirty="0" smtClean="0">
                <a:solidFill>
                  <a:srgbClr val="FF0000"/>
                </a:solidFill>
              </a:rPr>
              <a:t>i</a:t>
            </a:r>
            <a:endParaRPr lang="en-US" sz="3600" dirty="0"/>
          </a:p>
        </p:txBody>
      </p:sp>
      <p:sp>
        <p:nvSpPr>
          <p:cNvPr id="10" name="TextBox 9"/>
          <p:cNvSpPr txBox="1"/>
          <p:nvPr/>
        </p:nvSpPr>
        <p:spPr>
          <a:xfrm>
            <a:off x="5275118" y="3304584"/>
            <a:ext cx="1219200" cy="830997"/>
          </a:xfrm>
          <a:prstGeom prst="rect">
            <a:avLst/>
          </a:prstGeom>
          <a:noFill/>
        </p:spPr>
        <p:txBody>
          <a:bodyPr wrap="square" rtlCol="0">
            <a:spAutoFit/>
          </a:bodyPr>
          <a:lstStyle/>
          <a:p>
            <a:r>
              <a:rPr lang="en-US" sz="4800" dirty="0">
                <a:solidFill>
                  <a:srgbClr val="FF0000"/>
                </a:solidFill>
              </a:rPr>
              <a:t>t</a:t>
            </a:r>
          </a:p>
        </p:txBody>
      </p:sp>
    </p:spTree>
    <p:extLst>
      <p:ext uri="{BB962C8B-B14F-4D97-AF65-F5344CB8AC3E}">
        <p14:creationId xmlns:p14="http://schemas.microsoft.com/office/powerpoint/2010/main" val="798260260"/>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43866" y="3505200"/>
            <a:ext cx="2971800" cy="2819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p:nvSpPr>
        <p:spPr>
          <a:xfrm>
            <a:off x="2401166" y="490132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4191866" y="5015620"/>
            <a:ext cx="2819400" cy="923330"/>
          </a:xfrm>
          <a:prstGeom prst="rect">
            <a:avLst/>
          </a:prstGeom>
          <a:noFill/>
        </p:spPr>
        <p:txBody>
          <a:bodyPr wrap="square" rtlCol="0">
            <a:spAutoFit/>
          </a:bodyPr>
          <a:lstStyle/>
          <a:p>
            <a:r>
              <a:rPr lang="en-US" dirty="0" smtClean="0">
                <a:solidFill>
                  <a:srgbClr val="FF0000"/>
                </a:solidFill>
              </a:rPr>
              <a:t>   </a:t>
            </a:r>
            <a:r>
              <a:rPr lang="en-US" sz="3600" dirty="0" smtClean="0">
                <a:solidFill>
                  <a:srgbClr val="FF0000"/>
                </a:solidFill>
              </a:rPr>
              <a:t>S</a:t>
            </a:r>
            <a:r>
              <a:rPr lang="en-US" sz="3600" baseline="-25000" dirty="0" smtClean="0">
                <a:solidFill>
                  <a:srgbClr val="FF0000"/>
                </a:solidFill>
              </a:rPr>
              <a:t>j</a:t>
            </a:r>
            <a:endParaRPr lang="en-US" sz="3600" dirty="0"/>
          </a:p>
          <a:p>
            <a:r>
              <a:rPr lang="en-US" dirty="0" smtClean="0"/>
              <a:t>’</a:t>
            </a:r>
            <a:endParaRPr lang="en-US" dirty="0"/>
          </a:p>
        </p:txBody>
      </p:sp>
      <p:sp>
        <p:nvSpPr>
          <p:cNvPr id="9" name="TextBox 8"/>
          <p:cNvSpPr txBox="1"/>
          <p:nvPr/>
        </p:nvSpPr>
        <p:spPr>
          <a:xfrm>
            <a:off x="2972666" y="4800600"/>
            <a:ext cx="1219200" cy="830997"/>
          </a:xfrm>
          <a:prstGeom prst="rect">
            <a:avLst/>
          </a:prstGeom>
          <a:noFill/>
        </p:spPr>
        <p:txBody>
          <a:bodyPr wrap="square" rtlCol="0">
            <a:spAutoFit/>
          </a:bodyPr>
          <a:lstStyle/>
          <a:p>
            <a:r>
              <a:rPr lang="en-US" sz="4800" dirty="0">
                <a:solidFill>
                  <a:srgbClr val="FF0000"/>
                </a:solidFill>
              </a:rPr>
              <a:t>s</a:t>
            </a:r>
          </a:p>
        </p:txBody>
      </p:sp>
      <p:sp>
        <p:nvSpPr>
          <p:cNvPr id="11" name="Oval 10"/>
          <p:cNvSpPr/>
          <p:nvPr/>
        </p:nvSpPr>
        <p:spPr>
          <a:xfrm>
            <a:off x="4284518" y="5430981"/>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914400" y="392336"/>
            <a:ext cx="8001000" cy="2308324"/>
          </a:xfrm>
          <a:prstGeom prst="rect">
            <a:avLst/>
          </a:prstGeom>
          <a:noFill/>
        </p:spPr>
        <p:txBody>
          <a:bodyPr wrap="square" rtlCol="0">
            <a:spAutoFit/>
          </a:bodyPr>
          <a:lstStyle/>
          <a:p>
            <a:pPr algn="ctr"/>
            <a:r>
              <a:rPr lang="en-US" sz="3600" dirty="0" smtClean="0">
                <a:solidFill>
                  <a:srgbClr val="00B0F0"/>
                </a:solidFill>
              </a:rPr>
              <a:t>Therefore s,t were separated by </a:t>
            </a:r>
            <a:r>
              <a:rPr lang="en-US" sz="3600" dirty="0">
                <a:solidFill>
                  <a:srgbClr val="00B0F0"/>
                </a:solidFill>
              </a:rPr>
              <a:t>S</a:t>
            </a:r>
            <a:r>
              <a:rPr lang="en-US" sz="3600" baseline="-25000" dirty="0">
                <a:solidFill>
                  <a:srgbClr val="00B0F0"/>
                </a:solidFill>
              </a:rPr>
              <a:t>i</a:t>
            </a:r>
            <a:endParaRPr lang="en-US" sz="3600" dirty="0">
              <a:solidFill>
                <a:srgbClr val="00B0F0"/>
              </a:solidFill>
            </a:endParaRPr>
          </a:p>
          <a:p>
            <a:pPr algn="ctr"/>
            <a:r>
              <a:rPr lang="en-US" sz="3600" dirty="0" smtClean="0">
                <a:solidFill>
                  <a:srgbClr val="00B0F0"/>
                </a:solidFill>
              </a:rPr>
              <a:t>Contradictio</a:t>
            </a:r>
            <a:r>
              <a:rPr lang="en-US" sz="3600" dirty="0">
                <a:solidFill>
                  <a:srgbClr val="00B0F0"/>
                </a:solidFill>
              </a:rPr>
              <a:t>n</a:t>
            </a:r>
            <a:r>
              <a:rPr lang="en-US" sz="3600" dirty="0" smtClean="0">
                <a:solidFill>
                  <a:srgbClr val="00B0F0"/>
                </a:solidFill>
              </a:rPr>
              <a:t> </a:t>
            </a:r>
            <a:endParaRPr lang="en-US" sz="3600" dirty="0">
              <a:solidFill>
                <a:srgbClr val="00B0F0"/>
              </a:solidFill>
            </a:endParaRPr>
          </a:p>
          <a:p>
            <a:r>
              <a:rPr lang="en-US" sz="3600" dirty="0" smtClean="0">
                <a:solidFill>
                  <a:srgbClr val="00B0F0"/>
                </a:solidFill>
              </a:rPr>
              <a:t> </a:t>
            </a:r>
            <a:endParaRPr lang="en-US" sz="3600" dirty="0">
              <a:solidFill>
                <a:srgbClr val="00B0F0"/>
              </a:solidFill>
            </a:endParaRPr>
          </a:p>
          <a:p>
            <a:pPr algn="ctr"/>
            <a:endParaRPr lang="en-US" sz="3600" dirty="0">
              <a:solidFill>
                <a:srgbClr val="00B0F0"/>
              </a:solidFill>
            </a:endParaRPr>
          </a:p>
        </p:txBody>
      </p:sp>
      <p:sp>
        <p:nvSpPr>
          <p:cNvPr id="17" name="Oval 16"/>
          <p:cNvSpPr/>
          <p:nvPr/>
        </p:nvSpPr>
        <p:spPr>
          <a:xfrm>
            <a:off x="2939355" y="3962400"/>
            <a:ext cx="2971800" cy="2819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1981200" y="4170081"/>
            <a:ext cx="1219200" cy="646331"/>
          </a:xfrm>
          <a:prstGeom prst="rect">
            <a:avLst/>
          </a:prstGeom>
          <a:noFill/>
        </p:spPr>
        <p:txBody>
          <a:bodyPr wrap="square" rtlCol="0">
            <a:spAutoFit/>
          </a:bodyPr>
          <a:lstStyle/>
          <a:p>
            <a:r>
              <a:rPr lang="en-US" sz="3600" dirty="0" smtClean="0">
                <a:solidFill>
                  <a:srgbClr val="FF0000"/>
                </a:solidFill>
              </a:rPr>
              <a:t>S</a:t>
            </a:r>
            <a:r>
              <a:rPr lang="en-US" sz="3600" baseline="-25000" dirty="0" smtClean="0">
                <a:solidFill>
                  <a:srgbClr val="FF0000"/>
                </a:solidFill>
              </a:rPr>
              <a:t>i</a:t>
            </a:r>
            <a:endParaRPr lang="en-US" sz="3600" dirty="0"/>
          </a:p>
        </p:txBody>
      </p:sp>
      <p:sp>
        <p:nvSpPr>
          <p:cNvPr id="10" name="TextBox 9"/>
          <p:cNvSpPr txBox="1"/>
          <p:nvPr/>
        </p:nvSpPr>
        <p:spPr>
          <a:xfrm>
            <a:off x="5275118" y="3304584"/>
            <a:ext cx="1219200" cy="830997"/>
          </a:xfrm>
          <a:prstGeom prst="rect">
            <a:avLst/>
          </a:prstGeom>
          <a:noFill/>
        </p:spPr>
        <p:txBody>
          <a:bodyPr wrap="square" rtlCol="0">
            <a:spAutoFit/>
          </a:bodyPr>
          <a:lstStyle/>
          <a:p>
            <a:r>
              <a:rPr lang="en-US" sz="4800" dirty="0">
                <a:solidFill>
                  <a:srgbClr val="FF0000"/>
                </a:solidFill>
              </a:rPr>
              <a:t>t</a:t>
            </a:r>
          </a:p>
        </p:txBody>
      </p:sp>
    </p:spTree>
    <p:extLst>
      <p:ext uri="{BB962C8B-B14F-4D97-AF65-F5344CB8AC3E}">
        <p14:creationId xmlns:p14="http://schemas.microsoft.com/office/powerpoint/2010/main" val="2529826375"/>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14400" y="392336"/>
            <a:ext cx="8001000" cy="2862322"/>
          </a:xfrm>
          <a:prstGeom prst="rect">
            <a:avLst/>
          </a:prstGeom>
          <a:noFill/>
        </p:spPr>
        <p:txBody>
          <a:bodyPr wrap="square" rtlCol="0">
            <a:spAutoFit/>
          </a:bodyPr>
          <a:lstStyle/>
          <a:p>
            <a:pPr algn="ctr"/>
            <a:r>
              <a:rPr lang="en-US" sz="3600" dirty="0" smtClean="0">
                <a:solidFill>
                  <a:srgbClr val="00B0F0"/>
                </a:solidFill>
              </a:rPr>
              <a:t>Let A(i) be the event that s(i) which is the i-th closest terminal to s, separated s and t. </a:t>
            </a:r>
            <a:endParaRPr lang="en-US" sz="3600" dirty="0">
              <a:solidFill>
                <a:srgbClr val="00B0F0"/>
              </a:solidFill>
            </a:endParaRPr>
          </a:p>
          <a:p>
            <a:r>
              <a:rPr lang="en-US" sz="3600" dirty="0" smtClean="0">
                <a:solidFill>
                  <a:srgbClr val="00B0F0"/>
                </a:solidFill>
              </a:rPr>
              <a:t> </a:t>
            </a:r>
            <a:endParaRPr lang="en-US" sz="3600" dirty="0">
              <a:solidFill>
                <a:srgbClr val="00B0F0"/>
              </a:solidFill>
            </a:endParaRPr>
          </a:p>
          <a:p>
            <a:pPr algn="ctr"/>
            <a:endParaRPr lang="en-US" sz="3600" dirty="0">
              <a:solidFill>
                <a:srgbClr val="00B0F0"/>
              </a:solidFill>
            </a:endParaRPr>
          </a:p>
        </p:txBody>
      </p:sp>
      <p:sp>
        <p:nvSpPr>
          <p:cNvPr id="3" name="TextBox 2"/>
          <p:cNvSpPr txBox="1"/>
          <p:nvPr/>
        </p:nvSpPr>
        <p:spPr>
          <a:xfrm>
            <a:off x="1066800" y="2514600"/>
            <a:ext cx="8001000" cy="2862322"/>
          </a:xfrm>
          <a:prstGeom prst="rect">
            <a:avLst/>
          </a:prstGeom>
          <a:noFill/>
        </p:spPr>
        <p:txBody>
          <a:bodyPr wrap="square" rtlCol="0">
            <a:spAutoFit/>
          </a:bodyPr>
          <a:lstStyle/>
          <a:p>
            <a:r>
              <a:rPr lang="en-US" sz="3600" dirty="0" smtClean="0"/>
              <a:t>By our claim it can not be that a terminal closer to </a:t>
            </a:r>
            <a:r>
              <a:rPr lang="en-US" sz="3600" dirty="0" smtClean="0">
                <a:solidFill>
                  <a:srgbClr val="FF0000"/>
                </a:solidFill>
              </a:rPr>
              <a:t>s</a:t>
            </a:r>
            <a:r>
              <a:rPr lang="en-US" sz="3600" dirty="0" smtClean="0"/>
              <a:t> will be before the </a:t>
            </a:r>
            <a:r>
              <a:rPr lang="en-US" sz="3600" dirty="0" smtClean="0">
                <a:solidFill>
                  <a:srgbClr val="FF0000"/>
                </a:solidFill>
              </a:rPr>
              <a:t>s(i) </a:t>
            </a:r>
            <a:r>
              <a:rPr lang="en-US" sz="3600" dirty="0" smtClean="0"/>
              <a:t> in the permutation. Hence </a:t>
            </a:r>
            <a:r>
              <a:rPr lang="en-US" sz="3600" dirty="0" smtClean="0">
                <a:solidFill>
                  <a:srgbClr val="FF0000"/>
                </a:solidFill>
              </a:rPr>
              <a:t>s(i)  </a:t>
            </a:r>
            <a:r>
              <a:rPr lang="en-US" sz="3600" dirty="0" smtClean="0"/>
              <a:t>has to be first among the  </a:t>
            </a:r>
            <a:r>
              <a:rPr lang="en-US" sz="3600" dirty="0" smtClean="0">
                <a:solidFill>
                  <a:srgbClr val="FF0000"/>
                </a:solidFill>
              </a:rPr>
              <a:t>i</a:t>
            </a:r>
            <a:r>
              <a:rPr lang="en-US" sz="3600" dirty="0" smtClean="0"/>
              <a:t> closest terminals, which has probability </a:t>
            </a:r>
            <a:r>
              <a:rPr lang="en-US" sz="3600" dirty="0" smtClean="0">
                <a:solidFill>
                  <a:srgbClr val="FF0000"/>
                </a:solidFill>
              </a:rPr>
              <a:t>1/i.</a:t>
            </a:r>
            <a:endParaRPr lang="en-US" sz="3600" dirty="0">
              <a:solidFill>
                <a:srgbClr val="FF0000"/>
              </a:solidFill>
            </a:endParaRPr>
          </a:p>
        </p:txBody>
      </p:sp>
    </p:spTree>
    <p:extLst>
      <p:ext uri="{BB962C8B-B14F-4D97-AF65-F5344CB8AC3E}">
        <p14:creationId xmlns:p14="http://schemas.microsoft.com/office/powerpoint/2010/main" val="398944804"/>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rot="19495163">
            <a:off x="3994730" y="323289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rot="2223768">
            <a:off x="8198076" y="5124302"/>
            <a:ext cx="304800" cy="3348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6464721" y="4358697"/>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flipV="1">
            <a:off x="1704103" y="2874192"/>
            <a:ext cx="2318331" cy="707886"/>
          </a:xfrm>
          <a:prstGeom prst="rect">
            <a:avLst/>
          </a:prstGeom>
          <a:noFill/>
        </p:spPr>
        <p:txBody>
          <a:bodyPr wrap="square" rtlCol="0">
            <a:spAutoFit/>
          </a:bodyPr>
          <a:lstStyle/>
          <a:p>
            <a:r>
              <a:rPr lang="en-US" sz="4000" dirty="0" smtClean="0"/>
              <a:t>s</a:t>
            </a:r>
            <a:endParaRPr lang="en-US" sz="4000" dirty="0"/>
          </a:p>
        </p:txBody>
      </p:sp>
      <p:sp>
        <p:nvSpPr>
          <p:cNvPr id="13" name="TextBox 12"/>
          <p:cNvSpPr txBox="1"/>
          <p:nvPr/>
        </p:nvSpPr>
        <p:spPr>
          <a:xfrm flipV="1">
            <a:off x="6227099" y="5376248"/>
            <a:ext cx="2318331" cy="707886"/>
          </a:xfrm>
          <a:prstGeom prst="rect">
            <a:avLst/>
          </a:prstGeom>
          <a:noFill/>
        </p:spPr>
        <p:txBody>
          <a:bodyPr wrap="square" rtlCol="0">
            <a:spAutoFit/>
          </a:bodyPr>
          <a:lstStyle/>
          <a:p>
            <a:r>
              <a:rPr lang="en-US" sz="4000" dirty="0" smtClean="0"/>
              <a:t>˄</a:t>
            </a:r>
            <a:endParaRPr lang="en-US" sz="4000" dirty="0"/>
          </a:p>
        </p:txBody>
      </p:sp>
      <p:cxnSp>
        <p:nvCxnSpPr>
          <p:cNvPr id="15" name="Straight Connector 14"/>
          <p:cNvCxnSpPr/>
          <p:nvPr/>
        </p:nvCxnSpPr>
        <p:spPr>
          <a:xfrm flipH="1">
            <a:off x="3771900" y="4419600"/>
            <a:ext cx="38100" cy="38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000500" y="1219200"/>
            <a:ext cx="21934" cy="231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4701209" y="2438400"/>
            <a:ext cx="23191" cy="265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8" idx="5"/>
          </p:cNvCxnSpPr>
          <p:nvPr/>
        </p:nvCxnSpPr>
        <p:spPr>
          <a:xfrm>
            <a:off x="6724884" y="4618860"/>
            <a:ext cx="1492437" cy="627180"/>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912521" y="4289733"/>
            <a:ext cx="1066800" cy="646331"/>
          </a:xfrm>
          <a:prstGeom prst="rect">
            <a:avLst/>
          </a:prstGeom>
          <a:noFill/>
        </p:spPr>
        <p:txBody>
          <a:bodyPr wrap="square" rtlCol="0">
            <a:spAutoFit/>
          </a:bodyPr>
          <a:lstStyle/>
          <a:p>
            <a:r>
              <a:rPr lang="en-US" sz="3600" dirty="0" smtClean="0">
                <a:solidFill>
                  <a:srgbClr val="FF0000"/>
                </a:solidFill>
              </a:rPr>
              <a:t>1/2</a:t>
            </a:r>
            <a:endParaRPr lang="en-US" sz="3600" dirty="0">
              <a:solidFill>
                <a:srgbClr val="FF0000"/>
              </a:solidFill>
            </a:endParaRPr>
          </a:p>
        </p:txBody>
      </p:sp>
      <p:sp>
        <p:nvSpPr>
          <p:cNvPr id="30" name="TextBox 29"/>
          <p:cNvSpPr txBox="1"/>
          <p:nvPr/>
        </p:nvSpPr>
        <p:spPr>
          <a:xfrm>
            <a:off x="1143000" y="379341"/>
            <a:ext cx="7696200" cy="2554545"/>
          </a:xfrm>
          <a:prstGeom prst="rect">
            <a:avLst/>
          </a:prstGeom>
          <a:noFill/>
        </p:spPr>
        <p:txBody>
          <a:bodyPr wrap="square" rtlCol="0">
            <a:spAutoFit/>
          </a:bodyPr>
          <a:lstStyle/>
          <a:p>
            <a:pPr algn="ctr"/>
            <a:r>
              <a:rPr lang="en-US" sz="4000" dirty="0" smtClean="0">
                <a:solidFill>
                  <a:srgbClr val="00B0F0"/>
                </a:solidFill>
              </a:rPr>
              <a:t>If s(i) is the first among the i closest to s in the permutation what is the probability it separates s and t?</a:t>
            </a:r>
            <a:endParaRPr lang="en-US" sz="4000" dirty="0">
              <a:solidFill>
                <a:srgbClr val="00B0F0"/>
              </a:solidFill>
            </a:endParaRPr>
          </a:p>
        </p:txBody>
      </p:sp>
      <p:sp>
        <p:nvSpPr>
          <p:cNvPr id="31" name="TextBox 30"/>
          <p:cNvSpPr txBox="1"/>
          <p:nvPr/>
        </p:nvSpPr>
        <p:spPr>
          <a:xfrm>
            <a:off x="7029684" y="4653549"/>
            <a:ext cx="1860104" cy="769441"/>
          </a:xfrm>
          <a:prstGeom prst="rect">
            <a:avLst/>
          </a:prstGeom>
          <a:noFill/>
        </p:spPr>
        <p:txBody>
          <a:bodyPr wrap="square" rtlCol="0">
            <a:spAutoFit/>
          </a:bodyPr>
          <a:lstStyle/>
          <a:p>
            <a:r>
              <a:rPr lang="en-US" sz="4400" dirty="0" smtClean="0">
                <a:solidFill>
                  <a:srgbClr val="FF0000"/>
                </a:solidFill>
              </a:rPr>
              <a:t>x</a:t>
            </a:r>
            <a:endParaRPr lang="en-US" sz="4400" dirty="0">
              <a:solidFill>
                <a:srgbClr val="FF0000"/>
              </a:solidFill>
            </a:endParaRPr>
          </a:p>
        </p:txBody>
      </p:sp>
      <p:sp>
        <p:nvSpPr>
          <p:cNvPr id="32" name="TextBox 31"/>
          <p:cNvSpPr txBox="1"/>
          <p:nvPr/>
        </p:nvSpPr>
        <p:spPr>
          <a:xfrm>
            <a:off x="7331745" y="5007504"/>
            <a:ext cx="2743200" cy="646331"/>
          </a:xfrm>
          <a:prstGeom prst="rect">
            <a:avLst/>
          </a:prstGeom>
          <a:noFill/>
        </p:spPr>
        <p:txBody>
          <a:bodyPr wrap="square" rtlCol="0">
            <a:spAutoFit/>
          </a:bodyPr>
          <a:lstStyle/>
          <a:p>
            <a:r>
              <a:rPr lang="en-US" sz="3600" dirty="0">
                <a:solidFill>
                  <a:srgbClr val="FF0000"/>
                </a:solidFill>
              </a:rPr>
              <a:t>e</a:t>
            </a:r>
          </a:p>
        </p:txBody>
      </p:sp>
      <p:cxnSp>
        <p:nvCxnSpPr>
          <p:cNvPr id="9" name="Straight Connector 8"/>
          <p:cNvCxnSpPr/>
          <p:nvPr/>
        </p:nvCxnSpPr>
        <p:spPr>
          <a:xfrm flipH="1">
            <a:off x="7239000" y="4817288"/>
            <a:ext cx="990600" cy="1812112"/>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flipV="1">
            <a:off x="4191000" y="3886703"/>
            <a:ext cx="2318331" cy="707886"/>
          </a:xfrm>
          <a:prstGeom prst="rect">
            <a:avLst/>
          </a:prstGeom>
          <a:noFill/>
        </p:spPr>
        <p:txBody>
          <a:bodyPr wrap="square" rtlCol="0">
            <a:spAutoFit/>
          </a:bodyPr>
          <a:lstStyle/>
          <a:p>
            <a:r>
              <a:rPr lang="en-US" sz="4000" dirty="0" smtClean="0"/>
              <a:t>n</a:t>
            </a:r>
            <a:endParaRPr lang="en-US" sz="4000" dirty="0"/>
          </a:p>
        </p:txBody>
      </p:sp>
      <p:cxnSp>
        <p:nvCxnSpPr>
          <p:cNvPr id="11" name="Straight Connector 10"/>
          <p:cNvCxnSpPr>
            <a:stCxn id="2" idx="5"/>
          </p:cNvCxnSpPr>
          <p:nvPr/>
        </p:nvCxnSpPr>
        <p:spPr>
          <a:xfrm>
            <a:off x="4297252" y="3411543"/>
            <a:ext cx="2319869" cy="109955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91594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There should be </a:t>
            </a:r>
            <a:r>
              <a:rPr lang="en-US" dirty="0">
                <a:solidFill>
                  <a:srgbClr val="00B0F0"/>
                </a:solidFill>
              </a:rPr>
              <a:t>a campaign </a:t>
            </a:r>
          </a:p>
        </p:txBody>
      </p:sp>
      <p:sp>
        <p:nvSpPr>
          <p:cNvPr id="3" name="Content Placeholder 2"/>
          <p:cNvSpPr>
            <a:spLocks noGrp="1"/>
          </p:cNvSpPr>
          <p:nvPr>
            <p:ph idx="1"/>
          </p:nvPr>
        </p:nvSpPr>
        <p:spPr/>
        <p:txBody>
          <a:bodyPr/>
          <a:lstStyle/>
          <a:p>
            <a:r>
              <a:rPr lang="en-US" dirty="0" smtClean="0"/>
              <a:t>To explain that computers are not smart and will never be smart.</a:t>
            </a:r>
          </a:p>
          <a:p>
            <a:r>
              <a:rPr lang="en-US" dirty="0" smtClean="0"/>
              <a:t>But it is worse. We must explain to the public that computers can not debug programs.</a:t>
            </a:r>
          </a:p>
          <a:p>
            <a:r>
              <a:rPr lang="en-US" dirty="0" smtClean="0"/>
              <a:t>And our nuclear arsenal is dominated by computers.</a:t>
            </a:r>
          </a:p>
          <a:p>
            <a:r>
              <a:rPr lang="en-US" dirty="0" smtClean="0"/>
              <a:t>Hence, is not safe. There could be a bug that will create a disaster.</a:t>
            </a:r>
            <a:endParaRPr lang="en-US" dirty="0"/>
          </a:p>
        </p:txBody>
      </p:sp>
    </p:spTree>
    <p:extLst>
      <p:ext uri="{BB962C8B-B14F-4D97-AF65-F5344CB8AC3E}">
        <p14:creationId xmlns:p14="http://schemas.microsoft.com/office/powerpoint/2010/main" val="285129453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981200"/>
            <a:ext cx="7162800" cy="5016758"/>
          </a:xfrm>
          <a:prstGeom prst="rect">
            <a:avLst/>
          </a:prstGeom>
          <a:noFill/>
        </p:spPr>
        <p:txBody>
          <a:bodyPr wrap="square" rtlCol="0">
            <a:spAutoFit/>
          </a:bodyPr>
          <a:lstStyle/>
          <a:p>
            <a:pPr lvl="1"/>
            <a:r>
              <a:rPr lang="en-US" sz="4000" dirty="0" smtClean="0"/>
              <a:t>If </a:t>
            </a:r>
            <a:r>
              <a:rPr lang="en-US" sz="4000" dirty="0" smtClean="0">
                <a:solidFill>
                  <a:srgbClr val="FF0000"/>
                </a:solidFill>
              </a:rPr>
              <a:t>u,v,</a:t>
            </a:r>
            <a:r>
              <a:rPr lang="en-US" sz="4000" dirty="0" smtClean="0"/>
              <a:t> and </a:t>
            </a:r>
            <a:r>
              <a:rPr lang="en-US" sz="4000" dirty="0" smtClean="0">
                <a:solidFill>
                  <a:srgbClr val="FF0000"/>
                </a:solidFill>
              </a:rPr>
              <a:t>s </a:t>
            </a:r>
            <a:r>
              <a:rPr lang="en-US" sz="4000" dirty="0" smtClean="0"/>
              <a:t>are on the same line, we have the largest probability for </a:t>
            </a:r>
            <a:r>
              <a:rPr lang="en-US" sz="4000" dirty="0" smtClean="0">
                <a:solidFill>
                  <a:srgbClr val="FF0000"/>
                </a:solidFill>
              </a:rPr>
              <a:t>u,v </a:t>
            </a:r>
            <a:r>
              <a:rPr lang="en-US" sz="4000" dirty="0" smtClean="0"/>
              <a:t>to be cut.</a:t>
            </a:r>
          </a:p>
          <a:p>
            <a:pPr lvl="1"/>
            <a:r>
              <a:rPr lang="en-US" sz="4000" dirty="0"/>
              <a:t>W</a:t>
            </a:r>
            <a:r>
              <a:rPr lang="en-US" sz="4000" dirty="0" smtClean="0"/>
              <a:t>e have (almost)  </a:t>
            </a:r>
            <a:r>
              <a:rPr lang="en-US" sz="4000" dirty="0">
                <a:solidFill>
                  <a:srgbClr val="FF0000"/>
                </a:solidFill>
              </a:rPr>
              <a:t>x</a:t>
            </a:r>
            <a:r>
              <a:rPr lang="en-US" sz="4000" baseline="-25000" dirty="0">
                <a:solidFill>
                  <a:srgbClr val="FF0000"/>
                </a:solidFill>
              </a:rPr>
              <a:t>e  </a:t>
            </a:r>
            <a:r>
              <a:rPr lang="en-US" sz="4000" dirty="0" smtClean="0"/>
              <a:t>length</a:t>
            </a:r>
            <a:r>
              <a:rPr lang="en-US" sz="4000" dirty="0" smtClean="0">
                <a:solidFill>
                  <a:srgbClr val="FF0000"/>
                </a:solidFill>
              </a:rPr>
              <a:t> </a:t>
            </a:r>
            <a:r>
              <a:rPr lang="en-US" sz="4000" dirty="0" smtClean="0"/>
              <a:t> for </a:t>
            </a:r>
            <a:r>
              <a:rPr lang="el-GR" sz="4000" dirty="0" smtClean="0">
                <a:solidFill>
                  <a:srgbClr val="FF0000"/>
                </a:solidFill>
              </a:rPr>
              <a:t>θ</a:t>
            </a:r>
            <a:r>
              <a:rPr lang="en-US" sz="4000" dirty="0" smtClean="0">
                <a:solidFill>
                  <a:srgbClr val="FF0000"/>
                </a:solidFill>
              </a:rPr>
              <a:t> </a:t>
            </a:r>
            <a:r>
              <a:rPr lang="en-US" sz="4000" dirty="0" smtClean="0"/>
              <a:t>to fall in between </a:t>
            </a:r>
            <a:r>
              <a:rPr lang="en-US" sz="4000" dirty="0">
                <a:solidFill>
                  <a:srgbClr val="FF0000"/>
                </a:solidFill>
              </a:rPr>
              <a:t>s</a:t>
            </a:r>
            <a:r>
              <a:rPr lang="en-US" sz="4000" dirty="0" smtClean="0">
                <a:solidFill>
                  <a:srgbClr val="FF0000"/>
                </a:solidFill>
              </a:rPr>
              <a:t> </a:t>
            </a:r>
            <a:r>
              <a:rPr lang="en-US" sz="4000" dirty="0" smtClean="0"/>
              <a:t>and </a:t>
            </a:r>
            <a:r>
              <a:rPr lang="en-US" sz="4000" dirty="0">
                <a:solidFill>
                  <a:srgbClr val="FF0000"/>
                </a:solidFill>
              </a:rPr>
              <a:t>t</a:t>
            </a:r>
            <a:r>
              <a:rPr lang="en-US" sz="4000" dirty="0" smtClean="0"/>
              <a:t>, out of </a:t>
            </a:r>
            <a:r>
              <a:rPr lang="en-US" sz="4000" dirty="0" smtClean="0">
                <a:solidFill>
                  <a:srgbClr val="FF0000"/>
                </a:solidFill>
              </a:rPr>
              <a:t>½</a:t>
            </a:r>
            <a:r>
              <a:rPr lang="en-US" sz="4000" dirty="0" smtClean="0"/>
              <a:t>.  The probability for this is </a:t>
            </a:r>
            <a:r>
              <a:rPr lang="en-US" sz="4000" dirty="0" smtClean="0">
                <a:solidFill>
                  <a:srgbClr val="FF0000"/>
                </a:solidFill>
              </a:rPr>
              <a:t>2 x(e)</a:t>
            </a:r>
            <a:r>
              <a:rPr lang="en-US" sz="4000" dirty="0" smtClean="0"/>
              <a:t>.</a:t>
            </a:r>
          </a:p>
          <a:p>
            <a:pPr lvl="1"/>
            <a:r>
              <a:rPr lang="en-US" sz="4000" dirty="0"/>
              <a:t> </a:t>
            </a:r>
            <a:r>
              <a:rPr lang="en-US" sz="4000" dirty="0" smtClean="0"/>
              <a:t>                                                          </a:t>
            </a:r>
            <a:r>
              <a:rPr lang="en-US" dirty="0" smtClean="0"/>
              <a:t>          </a:t>
            </a:r>
            <a:endParaRPr lang="en-US" dirty="0"/>
          </a:p>
        </p:txBody>
      </p:sp>
      <p:sp>
        <p:nvSpPr>
          <p:cNvPr id="3" name="TextBox 2"/>
          <p:cNvSpPr txBox="1"/>
          <p:nvPr/>
        </p:nvSpPr>
        <p:spPr>
          <a:xfrm>
            <a:off x="1905000" y="457200"/>
            <a:ext cx="6172200" cy="1323439"/>
          </a:xfrm>
          <a:prstGeom prst="rect">
            <a:avLst/>
          </a:prstGeom>
          <a:noFill/>
        </p:spPr>
        <p:txBody>
          <a:bodyPr wrap="square" rtlCol="0">
            <a:spAutoFit/>
          </a:bodyPr>
          <a:lstStyle/>
          <a:p>
            <a:pPr algn="ctr"/>
            <a:r>
              <a:rPr lang="en-US" sz="4000" dirty="0" smtClean="0">
                <a:solidFill>
                  <a:srgbClr val="00B0F0"/>
                </a:solidFill>
              </a:rPr>
              <a:t>What is the probability that e=uv is cut?</a:t>
            </a:r>
            <a:endParaRPr lang="en-US" sz="4000" dirty="0">
              <a:solidFill>
                <a:srgbClr val="00B0F0"/>
              </a:solidFill>
            </a:endParaRPr>
          </a:p>
        </p:txBody>
      </p:sp>
    </p:spTree>
    <p:extLst>
      <p:ext uri="{BB962C8B-B14F-4D97-AF65-F5344CB8AC3E}">
        <p14:creationId xmlns:p14="http://schemas.microsoft.com/office/powerpoint/2010/main" val="1676326351"/>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38200" y="600269"/>
            <a:ext cx="8001000" cy="707886"/>
          </a:xfrm>
          <a:prstGeom prst="rect">
            <a:avLst/>
          </a:prstGeom>
          <a:noFill/>
        </p:spPr>
        <p:txBody>
          <a:bodyPr wrap="square" rtlCol="0">
            <a:spAutoFit/>
          </a:bodyPr>
          <a:lstStyle/>
          <a:p>
            <a:pPr algn="ctr"/>
            <a:r>
              <a:rPr lang="en-US" sz="4000" dirty="0" smtClean="0">
                <a:solidFill>
                  <a:srgbClr val="00B0F0"/>
                </a:solidFill>
              </a:rPr>
              <a:t>The expected cost of cutting s,</a:t>
            </a:r>
            <a:r>
              <a:rPr lang="en-US" sz="4000" dirty="0">
                <a:solidFill>
                  <a:srgbClr val="00B0F0"/>
                </a:solidFill>
              </a:rPr>
              <a:t>t</a:t>
            </a:r>
          </a:p>
        </p:txBody>
      </p:sp>
      <p:sp>
        <p:nvSpPr>
          <p:cNvPr id="6" name="TextBox 5"/>
          <p:cNvSpPr txBox="1"/>
          <p:nvPr/>
        </p:nvSpPr>
        <p:spPr>
          <a:xfrm>
            <a:off x="76200" y="1524000"/>
            <a:ext cx="8763000" cy="5899051"/>
          </a:xfrm>
          <a:prstGeom prst="rect">
            <a:avLst/>
          </a:prstGeom>
          <a:noFill/>
        </p:spPr>
        <p:txBody>
          <a:bodyPr wrap="square" rtlCol="0">
            <a:spAutoFit/>
          </a:bodyPr>
          <a:lstStyle/>
          <a:p>
            <a:r>
              <a:rPr lang="en-US" sz="3600" dirty="0" smtClean="0"/>
              <a:t>By what was discussed by the previous slide </a:t>
            </a:r>
            <a:r>
              <a:rPr lang="en-US" sz="3600" dirty="0" smtClean="0">
                <a:solidFill>
                  <a:srgbClr val="FF0000"/>
                </a:solidFill>
              </a:rPr>
              <a:t>P(A(i))=2x</a:t>
            </a:r>
            <a:r>
              <a:rPr lang="en-US" sz="3600" baseline="-25000" dirty="0" smtClean="0">
                <a:solidFill>
                  <a:srgbClr val="FF0000"/>
                </a:solidFill>
              </a:rPr>
              <a:t>e</a:t>
            </a:r>
            <a:r>
              <a:rPr lang="en-US" sz="3600" dirty="0" smtClean="0">
                <a:solidFill>
                  <a:srgbClr val="FF0000"/>
                </a:solidFill>
              </a:rPr>
              <a:t>/i</a:t>
            </a:r>
          </a:p>
          <a:p>
            <a:r>
              <a:rPr lang="en-US" sz="3600" dirty="0" smtClean="0"/>
              <a:t>In the next slide we use the fact that the events </a:t>
            </a:r>
            <a:r>
              <a:rPr lang="en-US" sz="3600" dirty="0" smtClean="0">
                <a:solidFill>
                  <a:srgbClr val="FF0000"/>
                </a:solidFill>
              </a:rPr>
              <a:t>A(i) </a:t>
            </a:r>
            <a:r>
              <a:rPr lang="en-US" sz="3600" dirty="0" smtClean="0"/>
              <a:t>are disjoint and the harmonic number is roughly</a:t>
            </a:r>
            <a:r>
              <a:rPr lang="en-US" sz="3600" dirty="0" smtClean="0">
                <a:solidFill>
                  <a:srgbClr val="FF0000"/>
                </a:solidFill>
              </a:rPr>
              <a:t> ln k, </a:t>
            </a:r>
            <a:r>
              <a:rPr lang="en-US" sz="3600" dirty="0" smtClean="0"/>
              <a:t>to prove the ratio.</a:t>
            </a:r>
          </a:p>
          <a:p>
            <a:endParaRPr lang="en-US" sz="3600" dirty="0" smtClean="0">
              <a:solidFill>
                <a:srgbClr val="FF0000"/>
              </a:solidFill>
            </a:endParaRPr>
          </a:p>
          <a:p>
            <a:pPr algn="ctr"/>
            <a:endParaRPr lang="en-US" sz="4400" dirty="0">
              <a:solidFill>
                <a:srgbClr val="FF0000"/>
              </a:solidFill>
            </a:endParaRPr>
          </a:p>
          <a:p>
            <a:pPr algn="ctr"/>
            <a:endParaRPr lang="en-US" sz="4400" dirty="0">
              <a:solidFill>
                <a:srgbClr val="FF0000"/>
              </a:solidFill>
            </a:endParaRPr>
          </a:p>
          <a:p>
            <a:pPr algn="ctr"/>
            <a:endParaRPr lang="en-US" sz="4400" baseline="-25000" dirty="0" smtClean="0">
              <a:solidFill>
                <a:srgbClr val="FF0000"/>
              </a:solidFill>
            </a:endParaRPr>
          </a:p>
          <a:p>
            <a:endParaRPr lang="en-US" sz="4400" dirty="0"/>
          </a:p>
        </p:txBody>
      </p:sp>
    </p:spTree>
    <p:extLst>
      <p:ext uri="{BB962C8B-B14F-4D97-AF65-F5344CB8AC3E}">
        <p14:creationId xmlns:p14="http://schemas.microsoft.com/office/powerpoint/2010/main" val="2213102300"/>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Since the events A(i) are disjoint</a:t>
            </a:r>
            <a:endParaRPr lang="en-US" dirty="0">
              <a:solidFill>
                <a:srgbClr val="00B0F0"/>
              </a:solidFill>
            </a:endParaRPr>
          </a:p>
        </p:txBody>
      </p:sp>
      <p:sp>
        <p:nvSpPr>
          <p:cNvPr id="3" name="Content Placeholder 2"/>
          <p:cNvSpPr>
            <a:spLocks noGrp="1"/>
          </p:cNvSpPr>
          <p:nvPr>
            <p:ph idx="1"/>
          </p:nvPr>
        </p:nvSpPr>
        <p:spPr/>
        <p:txBody>
          <a:bodyPr>
            <a:normAutofit/>
          </a:bodyPr>
          <a:lstStyle/>
          <a:p>
            <a:pPr marL="0" indent="0">
              <a:buNone/>
            </a:pPr>
            <a:r>
              <a:rPr lang="en-US" sz="3600" dirty="0" smtClean="0"/>
              <a:t>The contribution of </a:t>
            </a:r>
            <a:r>
              <a:rPr lang="en-US" sz="3600" dirty="0" smtClean="0">
                <a:solidFill>
                  <a:srgbClr val="FF0000"/>
                </a:solidFill>
              </a:rPr>
              <a:t>st=e </a:t>
            </a:r>
            <a:r>
              <a:rPr lang="en-US" sz="3600" dirty="0" smtClean="0"/>
              <a:t>to the expected cost is:</a:t>
            </a:r>
          </a:p>
          <a:p>
            <a:pPr marL="0" indent="0">
              <a:buNone/>
            </a:pPr>
            <a:r>
              <a:rPr lang="en-US" sz="3600" dirty="0" smtClean="0">
                <a:solidFill>
                  <a:srgbClr val="FF0000"/>
                </a:solidFill>
              </a:rPr>
              <a:t>∑</a:t>
            </a:r>
            <a:r>
              <a:rPr lang="en-US" sz="3600" baseline="-25000" dirty="0" smtClean="0">
                <a:solidFill>
                  <a:srgbClr val="FF0000"/>
                </a:solidFill>
              </a:rPr>
              <a:t>i≥1</a:t>
            </a:r>
            <a:r>
              <a:rPr lang="en-US" sz="3600" dirty="0" smtClean="0">
                <a:solidFill>
                  <a:srgbClr val="FF0000"/>
                </a:solidFill>
              </a:rPr>
              <a:t>  c(e)</a:t>
            </a:r>
            <a:r>
              <a:rPr lang="en-US" sz="3600" dirty="0" smtClean="0">
                <a:solidFill>
                  <a:srgbClr val="FF0000"/>
                </a:solidFill>
                <a:latin typeface="Arial" panose="020B0604020202020204" pitchFamily="34" charset="0"/>
                <a:cs typeface="Arial" panose="020B0604020202020204" pitchFamily="34" charset="0"/>
              </a:rPr>
              <a:t>˖P(A(i))=</a:t>
            </a:r>
            <a:r>
              <a:rPr lang="en-US" sz="3600" dirty="0">
                <a:solidFill>
                  <a:srgbClr val="FF0000"/>
                </a:solidFill>
              </a:rPr>
              <a:t> ∑</a:t>
            </a:r>
            <a:r>
              <a:rPr lang="en-US" sz="3600" baseline="-25000" dirty="0">
                <a:solidFill>
                  <a:srgbClr val="FF0000"/>
                </a:solidFill>
              </a:rPr>
              <a:t>i≥1</a:t>
            </a:r>
            <a:r>
              <a:rPr lang="en-US" sz="3600" dirty="0">
                <a:solidFill>
                  <a:srgbClr val="FF0000"/>
                </a:solidFill>
              </a:rPr>
              <a:t> </a:t>
            </a:r>
            <a:r>
              <a:rPr lang="en-US" sz="3600" dirty="0" smtClean="0">
                <a:solidFill>
                  <a:srgbClr val="FF0000"/>
                </a:solidFill>
              </a:rPr>
              <a:t>c(e)</a:t>
            </a:r>
            <a:r>
              <a:rPr lang="en-US" sz="3600" dirty="0">
                <a:solidFill>
                  <a:srgbClr val="FF0000"/>
                </a:solidFill>
              </a:rPr>
              <a:t> </a:t>
            </a:r>
            <a:r>
              <a:rPr lang="en-US" sz="3600" dirty="0" smtClean="0">
                <a:solidFill>
                  <a:srgbClr val="FF0000"/>
                </a:solidFill>
                <a:latin typeface="Arial" panose="020B0604020202020204" pitchFamily="34" charset="0"/>
                <a:cs typeface="Arial" panose="020B0604020202020204" pitchFamily="34" charset="0"/>
              </a:rPr>
              <a:t>˖</a:t>
            </a:r>
            <a:r>
              <a:rPr lang="en-US" sz="3600" dirty="0" smtClean="0">
                <a:solidFill>
                  <a:srgbClr val="FF0000"/>
                </a:solidFill>
              </a:rPr>
              <a:t>2x</a:t>
            </a:r>
            <a:r>
              <a:rPr lang="en-US" sz="3600" baseline="-25000" dirty="0" smtClean="0">
                <a:solidFill>
                  <a:srgbClr val="FF0000"/>
                </a:solidFill>
              </a:rPr>
              <a:t>e</a:t>
            </a:r>
            <a:r>
              <a:rPr lang="en-US" sz="3600" dirty="0" smtClean="0">
                <a:solidFill>
                  <a:srgbClr val="FF0000"/>
                </a:solidFill>
              </a:rPr>
              <a:t>/i</a:t>
            </a:r>
          </a:p>
          <a:p>
            <a:pPr marL="0" indent="0">
              <a:buNone/>
            </a:pPr>
            <a:r>
              <a:rPr lang="en-US" sz="3600" dirty="0" smtClean="0">
                <a:solidFill>
                  <a:srgbClr val="FF0000"/>
                </a:solidFill>
              </a:rPr>
              <a:t>=2c(e)</a:t>
            </a:r>
            <a:r>
              <a:rPr lang="en-US" sz="3600" dirty="0" smtClean="0">
                <a:solidFill>
                  <a:srgbClr val="FF0000"/>
                </a:solidFill>
                <a:latin typeface="Arial" panose="020B0604020202020204" pitchFamily="34" charset="0"/>
                <a:cs typeface="Arial" panose="020B0604020202020204" pitchFamily="34" charset="0"/>
              </a:rPr>
              <a:t>˖</a:t>
            </a:r>
            <a:r>
              <a:rPr lang="en-US" sz="3600" dirty="0" smtClean="0">
                <a:solidFill>
                  <a:srgbClr val="FF0000"/>
                </a:solidFill>
              </a:rPr>
              <a:t>x</a:t>
            </a:r>
            <a:r>
              <a:rPr lang="en-US" sz="3600" baseline="-25000" dirty="0" smtClean="0">
                <a:solidFill>
                  <a:srgbClr val="FF0000"/>
                </a:solidFill>
              </a:rPr>
              <a:t>e </a:t>
            </a:r>
            <a:r>
              <a:rPr lang="en-US" sz="3600" dirty="0">
                <a:solidFill>
                  <a:srgbClr val="FF0000"/>
                </a:solidFill>
              </a:rPr>
              <a:t>∑</a:t>
            </a:r>
            <a:r>
              <a:rPr lang="en-US" sz="3600" baseline="-25000" dirty="0">
                <a:solidFill>
                  <a:srgbClr val="FF0000"/>
                </a:solidFill>
              </a:rPr>
              <a:t>i≥</a:t>
            </a:r>
            <a:r>
              <a:rPr lang="en-US" sz="3600" baseline="-25000" dirty="0" smtClean="0">
                <a:solidFill>
                  <a:srgbClr val="FF0000"/>
                </a:solidFill>
              </a:rPr>
              <a:t>1</a:t>
            </a:r>
            <a:r>
              <a:rPr lang="en-US" sz="3600" dirty="0" smtClean="0">
                <a:solidFill>
                  <a:srgbClr val="FF0000"/>
                </a:solidFill>
              </a:rPr>
              <a:t>  1/I = 2</a:t>
            </a:r>
            <a:r>
              <a:rPr lang="en-US" sz="3600" dirty="0" smtClean="0">
                <a:solidFill>
                  <a:srgbClr val="FF0000"/>
                </a:solidFill>
                <a:latin typeface="Arial" panose="020B0604020202020204" pitchFamily="34" charset="0"/>
                <a:cs typeface="Arial" panose="020B0604020202020204" pitchFamily="34" charset="0"/>
              </a:rPr>
              <a:t>˖</a:t>
            </a:r>
            <a:r>
              <a:rPr lang="en-US" sz="3600" dirty="0" smtClean="0">
                <a:solidFill>
                  <a:srgbClr val="FF0000"/>
                </a:solidFill>
              </a:rPr>
              <a:t>c(e)</a:t>
            </a:r>
            <a:r>
              <a:rPr lang="en-US" sz="3600" dirty="0" smtClean="0">
                <a:solidFill>
                  <a:srgbClr val="FF0000"/>
                </a:solidFill>
                <a:latin typeface="Arial" panose="020B0604020202020204" pitchFamily="34" charset="0"/>
                <a:cs typeface="Arial" panose="020B0604020202020204" pitchFamily="34" charset="0"/>
              </a:rPr>
              <a:t>˖</a:t>
            </a:r>
            <a:r>
              <a:rPr lang="en-US" sz="3600" dirty="0" smtClean="0">
                <a:solidFill>
                  <a:srgbClr val="FF0000"/>
                </a:solidFill>
              </a:rPr>
              <a:t> x</a:t>
            </a:r>
            <a:r>
              <a:rPr lang="en-US" sz="3600" baseline="-25000" dirty="0" smtClean="0">
                <a:solidFill>
                  <a:srgbClr val="FF0000"/>
                </a:solidFill>
              </a:rPr>
              <a:t>e</a:t>
            </a:r>
            <a:r>
              <a:rPr lang="en-US" sz="3600" dirty="0" smtClean="0">
                <a:solidFill>
                  <a:srgbClr val="FF0000"/>
                </a:solidFill>
                <a:latin typeface="Arial" panose="020B0604020202020204" pitchFamily="34" charset="0"/>
                <a:cs typeface="Arial" panose="020B0604020202020204" pitchFamily="34" charset="0"/>
              </a:rPr>
              <a:t>˖</a:t>
            </a:r>
            <a:r>
              <a:rPr lang="en-US" sz="3600" baseline="-25000" dirty="0" smtClean="0">
                <a:solidFill>
                  <a:srgbClr val="FF0000"/>
                </a:solidFill>
              </a:rPr>
              <a:t> </a:t>
            </a:r>
            <a:r>
              <a:rPr lang="en-US" sz="3600" dirty="0" smtClean="0">
                <a:solidFill>
                  <a:srgbClr val="FF0000"/>
                </a:solidFill>
              </a:rPr>
              <a:t>H</a:t>
            </a:r>
            <a:r>
              <a:rPr lang="en-US" sz="3600" baseline="-25000" dirty="0">
                <a:solidFill>
                  <a:srgbClr val="FF0000"/>
                </a:solidFill>
              </a:rPr>
              <a:t>k</a:t>
            </a:r>
            <a:r>
              <a:rPr lang="en-US" sz="3600" dirty="0" smtClean="0">
                <a:solidFill>
                  <a:srgbClr val="FF0000"/>
                </a:solidFill>
              </a:rPr>
              <a:t>   </a:t>
            </a:r>
          </a:p>
          <a:p>
            <a:pPr marL="0" indent="0">
              <a:buNone/>
            </a:pPr>
            <a:r>
              <a:rPr lang="en-US" sz="3600" dirty="0" smtClean="0"/>
              <a:t>With </a:t>
            </a:r>
            <a:r>
              <a:rPr lang="en-US" sz="3600" dirty="0" smtClean="0">
                <a:solidFill>
                  <a:srgbClr val="FF0000"/>
                </a:solidFill>
              </a:rPr>
              <a:t>k</a:t>
            </a:r>
            <a:r>
              <a:rPr lang="en-US" sz="3600" dirty="0" smtClean="0"/>
              <a:t> the number of pairs.</a:t>
            </a:r>
            <a:endParaRPr lang="en-US" sz="3600" dirty="0"/>
          </a:p>
          <a:p>
            <a:pPr marL="0" indent="0">
              <a:buNone/>
            </a:pPr>
            <a:r>
              <a:rPr lang="en-US" sz="3600" dirty="0" smtClean="0">
                <a:solidFill>
                  <a:srgbClr val="FF0000"/>
                </a:solidFill>
              </a:rPr>
              <a:t> </a:t>
            </a:r>
            <a:endParaRPr lang="en-US" sz="3600" dirty="0">
              <a:solidFill>
                <a:srgbClr val="FF0000"/>
              </a:solidFill>
            </a:endParaRPr>
          </a:p>
        </p:txBody>
      </p:sp>
    </p:spTree>
    <p:extLst>
      <p:ext uri="{BB962C8B-B14F-4D97-AF65-F5344CB8AC3E}">
        <p14:creationId xmlns:p14="http://schemas.microsoft.com/office/powerpoint/2010/main" val="1375397083"/>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The ratio</a:t>
            </a:r>
            <a:endParaRPr lang="en-US" dirty="0">
              <a:solidFill>
                <a:srgbClr val="00B0F0"/>
              </a:solidFill>
            </a:endParaRPr>
          </a:p>
        </p:txBody>
      </p:sp>
      <p:sp>
        <p:nvSpPr>
          <p:cNvPr id="3" name="Content Placeholder 2"/>
          <p:cNvSpPr>
            <a:spLocks noGrp="1"/>
          </p:cNvSpPr>
          <p:nvPr>
            <p:ph idx="1"/>
          </p:nvPr>
        </p:nvSpPr>
        <p:spPr/>
        <p:txBody>
          <a:bodyPr/>
          <a:lstStyle/>
          <a:p>
            <a:pPr marL="0" indent="0">
              <a:buNone/>
            </a:pPr>
            <a:r>
              <a:rPr lang="en-US" sz="3600" dirty="0" smtClean="0">
                <a:solidFill>
                  <a:srgbClr val="FF0000"/>
                </a:solidFill>
              </a:rPr>
              <a:t>H</a:t>
            </a:r>
            <a:r>
              <a:rPr lang="en-US" sz="3600" baseline="-25000" dirty="0">
                <a:solidFill>
                  <a:srgbClr val="FF0000"/>
                </a:solidFill>
              </a:rPr>
              <a:t>k</a:t>
            </a:r>
            <a:r>
              <a:rPr lang="en-US" sz="3600" baseline="-25000" dirty="0" smtClean="0">
                <a:solidFill>
                  <a:srgbClr val="FF0000"/>
                </a:solidFill>
              </a:rPr>
              <a:t> </a:t>
            </a:r>
            <a:r>
              <a:rPr lang="en-US" sz="3600" dirty="0" smtClean="0">
                <a:solidFill>
                  <a:srgbClr val="00B0F0"/>
                </a:solidFill>
              </a:rPr>
              <a:t> </a:t>
            </a:r>
            <a:r>
              <a:rPr lang="en-US" sz="3600" dirty="0" smtClean="0"/>
              <a:t>and </a:t>
            </a:r>
            <a:r>
              <a:rPr lang="en-US" sz="3600" dirty="0" smtClean="0">
                <a:solidFill>
                  <a:srgbClr val="FF0000"/>
                </a:solidFill>
              </a:rPr>
              <a:t>ln k</a:t>
            </a:r>
            <a:r>
              <a:rPr lang="en-US" sz="3600" dirty="0" smtClean="0"/>
              <a:t> have difference less than</a:t>
            </a:r>
          </a:p>
          <a:p>
            <a:pPr marL="0" indent="0">
              <a:buNone/>
            </a:pPr>
            <a:r>
              <a:rPr lang="en-US" sz="3600" dirty="0" smtClean="0">
                <a:solidFill>
                  <a:srgbClr val="FF0000"/>
                </a:solidFill>
              </a:rPr>
              <a:t>1</a:t>
            </a:r>
            <a:r>
              <a:rPr lang="en-US" sz="3600" dirty="0" smtClean="0">
                <a:solidFill>
                  <a:srgbClr val="00B0F0"/>
                </a:solidFill>
              </a:rPr>
              <a:t> </a:t>
            </a:r>
            <a:r>
              <a:rPr lang="en-US" sz="3600" dirty="0" smtClean="0"/>
              <a:t>(in fact close to </a:t>
            </a:r>
            <a:r>
              <a:rPr lang="en-US" sz="3600" dirty="0" smtClean="0">
                <a:solidFill>
                  <a:srgbClr val="FF0000"/>
                </a:solidFill>
              </a:rPr>
              <a:t>½</a:t>
            </a:r>
            <a:r>
              <a:rPr lang="en-US" sz="3600" dirty="0" smtClean="0"/>
              <a:t>)</a:t>
            </a:r>
            <a:r>
              <a:rPr lang="en-US" sz="3600" dirty="0" smtClean="0">
                <a:solidFill>
                  <a:srgbClr val="00B0F0"/>
                </a:solidFill>
              </a:rPr>
              <a:t> </a:t>
            </a:r>
            <a:r>
              <a:rPr lang="en-US" sz="3600" dirty="0" smtClean="0"/>
              <a:t>for large </a:t>
            </a:r>
            <a:r>
              <a:rPr lang="en-US" sz="3600" dirty="0" smtClean="0">
                <a:solidFill>
                  <a:srgbClr val="FF0000"/>
                </a:solidFill>
              </a:rPr>
              <a:t>n.</a:t>
            </a:r>
          </a:p>
          <a:p>
            <a:pPr marL="0" indent="0">
              <a:buNone/>
            </a:pPr>
            <a:r>
              <a:rPr lang="en-US" sz="3600" dirty="0" smtClean="0"/>
              <a:t>Thus for sure </a:t>
            </a:r>
            <a:r>
              <a:rPr lang="en-US" sz="3600" dirty="0" smtClean="0">
                <a:solidFill>
                  <a:srgbClr val="FF0000"/>
                </a:solidFill>
              </a:rPr>
              <a:t>H</a:t>
            </a:r>
            <a:r>
              <a:rPr lang="en-US" sz="3600" baseline="-25000" dirty="0">
                <a:solidFill>
                  <a:srgbClr val="FF0000"/>
                </a:solidFill>
              </a:rPr>
              <a:t>k</a:t>
            </a:r>
            <a:r>
              <a:rPr lang="en-US" sz="3600" baseline="-25000" dirty="0" smtClean="0">
                <a:solidFill>
                  <a:srgbClr val="FF0000"/>
                </a:solidFill>
              </a:rPr>
              <a:t> </a:t>
            </a:r>
            <a:r>
              <a:rPr lang="en-US" sz="3600" dirty="0" smtClean="0">
                <a:solidFill>
                  <a:srgbClr val="FF0000"/>
                </a:solidFill>
              </a:rPr>
              <a:t> ≤</a:t>
            </a:r>
            <a:r>
              <a:rPr lang="en-US" sz="3600" dirty="0" smtClean="0">
                <a:solidFill>
                  <a:srgbClr val="00B0F0"/>
                </a:solidFill>
              </a:rPr>
              <a:t> </a:t>
            </a:r>
            <a:r>
              <a:rPr lang="en-US" sz="3600" dirty="0" smtClean="0">
                <a:solidFill>
                  <a:srgbClr val="FF0000"/>
                </a:solidFill>
              </a:rPr>
              <a:t>ln k+1.</a:t>
            </a:r>
          </a:p>
          <a:p>
            <a:pPr marL="0" indent="0">
              <a:buNone/>
            </a:pPr>
            <a:r>
              <a:rPr lang="en-US" sz="3600" dirty="0" smtClean="0"/>
              <a:t>Summing over all the edges we get expected cost at most  </a:t>
            </a:r>
            <a:r>
              <a:rPr lang="en-US" sz="3600" dirty="0" smtClean="0">
                <a:solidFill>
                  <a:srgbClr val="FF0000"/>
                </a:solidFill>
              </a:rPr>
              <a:t>2(ln </a:t>
            </a:r>
            <a:r>
              <a:rPr lang="en-US" sz="3600" dirty="0">
                <a:solidFill>
                  <a:srgbClr val="FF0000"/>
                </a:solidFill>
              </a:rPr>
              <a:t>k</a:t>
            </a:r>
            <a:r>
              <a:rPr lang="en-US" sz="3600" dirty="0" smtClean="0">
                <a:solidFill>
                  <a:srgbClr val="FF0000"/>
                </a:solidFill>
              </a:rPr>
              <a:t>+1)</a:t>
            </a:r>
            <a:r>
              <a:rPr lang="en-US" sz="3600" dirty="0" smtClean="0">
                <a:solidFill>
                  <a:srgbClr val="FF0000"/>
                </a:solidFill>
                <a:latin typeface="Arial" panose="020B0604020202020204" pitchFamily="34" charset="0"/>
                <a:cs typeface="Arial" panose="020B0604020202020204" pitchFamily="34" charset="0"/>
              </a:rPr>
              <a:t>˖</a:t>
            </a:r>
            <a:r>
              <a:rPr lang="en-US" sz="3600" dirty="0" smtClean="0">
                <a:solidFill>
                  <a:srgbClr val="FF0000"/>
                </a:solidFill>
                <a:sym typeface="Symbol"/>
              </a:rPr>
              <a:t>opt</a:t>
            </a:r>
            <a:r>
              <a:rPr lang="en-US" sz="3600" baseline="-25000" dirty="0" smtClean="0">
                <a:solidFill>
                  <a:srgbClr val="FF0000"/>
                </a:solidFill>
                <a:sym typeface="Symbol"/>
              </a:rPr>
              <a:t>f</a:t>
            </a:r>
            <a:r>
              <a:rPr lang="en-US" sz="3600" baseline="-25000" dirty="0">
                <a:solidFill>
                  <a:srgbClr val="FF0000"/>
                </a:solidFill>
                <a:sym typeface="Symbol"/>
              </a:rPr>
              <a:t> </a:t>
            </a:r>
            <a:r>
              <a:rPr lang="en-US" sz="3600" dirty="0" smtClean="0">
                <a:sym typeface="Symbol"/>
              </a:rPr>
              <a:t>for</a:t>
            </a:r>
            <a:r>
              <a:rPr lang="en-US" sz="3600" dirty="0" smtClean="0">
                <a:solidFill>
                  <a:srgbClr val="FF0000"/>
                </a:solidFill>
                <a:sym typeface="Symbol"/>
              </a:rPr>
              <a:t> </a:t>
            </a:r>
            <a:r>
              <a:rPr lang="en-US" sz="3600" dirty="0">
                <a:solidFill>
                  <a:srgbClr val="FF0000"/>
                </a:solidFill>
                <a:sym typeface="Symbol"/>
              </a:rPr>
              <a:t>opt</a:t>
            </a:r>
            <a:r>
              <a:rPr lang="en-US" sz="3600" baseline="-25000" dirty="0">
                <a:solidFill>
                  <a:srgbClr val="FF0000"/>
                </a:solidFill>
                <a:sym typeface="Symbol"/>
              </a:rPr>
              <a:t>f </a:t>
            </a:r>
            <a:r>
              <a:rPr lang="en-US" sz="3600" baseline="-25000" dirty="0" smtClean="0">
                <a:solidFill>
                  <a:srgbClr val="FF0000"/>
                </a:solidFill>
                <a:sym typeface="Symbol"/>
              </a:rPr>
              <a:t> </a:t>
            </a:r>
            <a:r>
              <a:rPr lang="en-US" sz="3600" dirty="0" smtClean="0">
                <a:solidFill>
                  <a:srgbClr val="FF0000"/>
                </a:solidFill>
                <a:sym typeface="Symbol"/>
              </a:rPr>
              <a:t> </a:t>
            </a:r>
            <a:r>
              <a:rPr lang="en-US" sz="3600" dirty="0" smtClean="0">
                <a:sym typeface="Symbol"/>
              </a:rPr>
              <a:t>the optimal fractional solution. In summary </a:t>
            </a:r>
            <a:r>
              <a:rPr lang="en-US" sz="3600" dirty="0">
                <a:solidFill>
                  <a:srgbClr val="FF0000"/>
                </a:solidFill>
              </a:rPr>
              <a:t>2(ln </a:t>
            </a:r>
            <a:r>
              <a:rPr lang="en-US" sz="3600" dirty="0" smtClean="0">
                <a:solidFill>
                  <a:srgbClr val="FF0000"/>
                </a:solidFill>
              </a:rPr>
              <a:t>k+1) </a:t>
            </a:r>
            <a:r>
              <a:rPr lang="en-US" sz="3600" dirty="0" smtClean="0"/>
              <a:t>ratio.</a:t>
            </a:r>
            <a:endParaRPr lang="en-US" sz="3600" baseline="-25000" dirty="0">
              <a:sym typeface="Symbol"/>
            </a:endParaRPr>
          </a:p>
          <a:p>
            <a:pPr marL="0" indent="0">
              <a:buNone/>
            </a:pPr>
            <a:endParaRPr lang="en-US" sz="3600" dirty="0">
              <a:solidFill>
                <a:srgbClr val="FF0000"/>
              </a:solidFill>
            </a:endParaRPr>
          </a:p>
          <a:p>
            <a:endParaRPr lang="en-US" dirty="0" smtClean="0">
              <a:solidFill>
                <a:srgbClr val="FF0000"/>
              </a:solidFill>
            </a:endParaRPr>
          </a:p>
        </p:txBody>
      </p:sp>
    </p:spTree>
    <p:extLst>
      <p:ext uri="{BB962C8B-B14F-4D97-AF65-F5344CB8AC3E}">
        <p14:creationId xmlns:p14="http://schemas.microsoft.com/office/powerpoint/2010/main" val="1095880015"/>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The Directed Multicut proble</a:t>
            </a:r>
            <a:r>
              <a:rPr lang="en-US" dirty="0">
                <a:solidFill>
                  <a:srgbClr val="00B0F0"/>
                </a:solidFill>
              </a:rPr>
              <a:t>m</a:t>
            </a:r>
          </a:p>
        </p:txBody>
      </p:sp>
      <p:sp>
        <p:nvSpPr>
          <p:cNvPr id="3" name="Content Placeholder 2"/>
          <p:cNvSpPr>
            <a:spLocks noGrp="1"/>
          </p:cNvSpPr>
          <p:nvPr>
            <p:ph idx="1"/>
          </p:nvPr>
        </p:nvSpPr>
        <p:spPr/>
        <p:txBody>
          <a:bodyPr>
            <a:normAutofit/>
          </a:bodyPr>
          <a:lstStyle/>
          <a:p>
            <a:pPr marL="0" indent="0">
              <a:buNone/>
            </a:pPr>
            <a:r>
              <a:rPr lang="en-US" dirty="0" smtClean="0"/>
              <a:t>Problem definition:</a:t>
            </a:r>
          </a:p>
          <a:p>
            <a:pPr marL="0" indent="0">
              <a:buNone/>
            </a:pPr>
            <a:r>
              <a:rPr lang="en-US" dirty="0" smtClean="0">
                <a:solidFill>
                  <a:srgbClr val="0070C0"/>
                </a:solidFill>
              </a:rPr>
              <a:t>Input:</a:t>
            </a:r>
            <a:r>
              <a:rPr lang="en-US" dirty="0" smtClean="0"/>
              <a:t> a directed graph </a:t>
            </a:r>
            <a:r>
              <a:rPr lang="en-US" dirty="0" smtClean="0">
                <a:solidFill>
                  <a:srgbClr val="FF0000"/>
                </a:solidFill>
              </a:rPr>
              <a:t>G(V,E)</a:t>
            </a:r>
            <a:r>
              <a:rPr lang="en-US" dirty="0" smtClean="0"/>
              <a:t> with cost on the edges </a:t>
            </a:r>
          </a:p>
          <a:p>
            <a:pPr marL="0" indent="0">
              <a:buNone/>
            </a:pPr>
            <a:r>
              <a:rPr lang="en-US" dirty="0" smtClean="0"/>
              <a:t>and a collection of pairs </a:t>
            </a:r>
            <a:r>
              <a:rPr lang="en-US" dirty="0" smtClean="0">
                <a:solidFill>
                  <a:srgbClr val="FF0000"/>
                </a:solidFill>
              </a:rPr>
              <a:t>{S(i),T(i)}</a:t>
            </a:r>
          </a:p>
          <a:p>
            <a:pPr marL="0" indent="0">
              <a:buNone/>
            </a:pPr>
            <a:r>
              <a:rPr lang="en-US" dirty="0" smtClean="0">
                <a:solidFill>
                  <a:srgbClr val="0070C0"/>
                </a:solidFill>
              </a:rPr>
              <a:t>Goal:</a:t>
            </a:r>
            <a:r>
              <a:rPr lang="en-US" dirty="0" smtClean="0"/>
              <a:t> remove minimum cost edges so that no </a:t>
            </a:r>
            <a:r>
              <a:rPr lang="en-US" dirty="0" smtClean="0">
                <a:solidFill>
                  <a:srgbClr val="FF0000"/>
                </a:solidFill>
              </a:rPr>
              <a:t>S(i) </a:t>
            </a:r>
            <a:r>
              <a:rPr lang="en-US" dirty="0" smtClean="0"/>
              <a:t>has</a:t>
            </a:r>
          </a:p>
          <a:p>
            <a:pPr marL="0" indent="0">
              <a:buNone/>
            </a:pPr>
            <a:r>
              <a:rPr lang="en-US" dirty="0" smtClean="0"/>
              <a:t> a  directed path to </a:t>
            </a:r>
            <a:r>
              <a:rPr lang="en-US" dirty="0" smtClean="0">
                <a:solidFill>
                  <a:srgbClr val="FF0000"/>
                </a:solidFill>
              </a:rPr>
              <a:t>T(i) </a:t>
            </a:r>
            <a:r>
              <a:rPr lang="en-US" dirty="0" smtClean="0"/>
              <a:t>in the resulting graph.</a:t>
            </a:r>
          </a:p>
        </p:txBody>
      </p:sp>
    </p:spTree>
    <p:extLst>
      <p:ext uri="{BB962C8B-B14F-4D97-AF65-F5344CB8AC3E}">
        <p14:creationId xmlns:p14="http://schemas.microsoft.com/office/powerpoint/2010/main" val="66123937"/>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The Directed Multicut Problem</a:t>
            </a:r>
            <a:endParaRPr lang="en-US" dirty="0">
              <a:solidFill>
                <a:srgbClr val="00B0F0"/>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dirty="0"/>
              <a:t>I worked on this problem maybe </a:t>
            </a:r>
            <a:r>
              <a:rPr lang="en-US" dirty="0">
                <a:solidFill>
                  <a:srgbClr val="FF0000"/>
                </a:solidFill>
              </a:rPr>
              <a:t>2</a:t>
            </a:r>
            <a:r>
              <a:rPr lang="en-US" dirty="0"/>
              <a:t> years. See the </a:t>
            </a:r>
          </a:p>
          <a:p>
            <a:pPr marL="0" indent="0">
              <a:buNone/>
            </a:pPr>
            <a:r>
              <a:rPr lang="en-US" dirty="0"/>
              <a:t>references. I wrote on this problem a  paper </a:t>
            </a:r>
          </a:p>
          <a:p>
            <a:pPr marL="0" indent="0">
              <a:buNone/>
            </a:pPr>
            <a:r>
              <a:rPr lang="en-US" dirty="0"/>
              <a:t>which nobody read. Some papers are a waste of </a:t>
            </a:r>
            <a:endParaRPr lang="en-US" dirty="0" smtClean="0"/>
          </a:p>
          <a:p>
            <a:pPr marL="0" indent="0">
              <a:buNone/>
            </a:pPr>
            <a:r>
              <a:rPr lang="en-US" dirty="0" smtClean="0"/>
              <a:t>time. Papers </a:t>
            </a:r>
            <a:r>
              <a:rPr lang="en-US" dirty="0"/>
              <a:t>that are not read, do not exist.</a:t>
            </a:r>
          </a:p>
          <a:p>
            <a:pPr marL="0" indent="0">
              <a:buNone/>
            </a:pPr>
            <a:r>
              <a:rPr lang="en-US" dirty="0"/>
              <a:t>It is one of the most difficult problems I ever  worked on</a:t>
            </a:r>
            <a:r>
              <a:rPr lang="en-US" dirty="0" smtClean="0"/>
              <a:t>.</a:t>
            </a:r>
          </a:p>
          <a:p>
            <a:pPr marL="0" indent="0">
              <a:buNone/>
            </a:pPr>
            <a:r>
              <a:rPr lang="en-US" dirty="0" smtClean="0"/>
              <a:t>I failed badly on this problem.  I was unable to break</a:t>
            </a:r>
          </a:p>
          <a:p>
            <a:pPr marL="0" indent="0">
              <a:buNone/>
            </a:pPr>
            <a:r>
              <a:rPr lang="en-US" dirty="0" smtClean="0"/>
              <a:t>the </a:t>
            </a:r>
            <a:r>
              <a:rPr lang="en-US" dirty="0" smtClean="0">
                <a:solidFill>
                  <a:srgbClr val="FF0000"/>
                </a:solidFill>
              </a:rPr>
              <a:t>sqrt{n} </a:t>
            </a:r>
            <a:r>
              <a:rPr lang="en-US" dirty="0" smtClean="0"/>
              <a:t>ratio.  To feel better I should remind myself </a:t>
            </a:r>
          </a:p>
          <a:p>
            <a:pPr marL="0" indent="0">
              <a:buNone/>
            </a:pPr>
            <a:r>
              <a:rPr lang="en-US" dirty="0" smtClean="0"/>
              <a:t>that </a:t>
            </a:r>
            <a:r>
              <a:rPr lang="en-US" dirty="0" smtClean="0">
                <a:solidFill>
                  <a:srgbClr val="00B050"/>
                </a:solidFill>
              </a:rPr>
              <a:t>nobody </a:t>
            </a:r>
            <a:r>
              <a:rPr lang="en-US" dirty="0" smtClean="0"/>
              <a:t> was able to break  the  </a:t>
            </a:r>
            <a:r>
              <a:rPr lang="en-US" dirty="0" smtClean="0">
                <a:solidFill>
                  <a:srgbClr val="FF0000"/>
                </a:solidFill>
              </a:rPr>
              <a:t>sqrt{n} </a:t>
            </a:r>
            <a:r>
              <a:rPr lang="en-US" dirty="0" smtClean="0"/>
              <a:t>ratio. See </a:t>
            </a:r>
          </a:p>
          <a:p>
            <a:pPr marL="0" indent="0">
              <a:buNone/>
            </a:pPr>
            <a:r>
              <a:rPr lang="en-US" dirty="0" smtClean="0"/>
              <a:t>explanation later. This is  remarkable given the highly</a:t>
            </a:r>
          </a:p>
          <a:p>
            <a:pPr marL="0" indent="0">
              <a:buNone/>
            </a:pPr>
            <a:r>
              <a:rPr lang="en-US" dirty="0"/>
              <a:t>c</a:t>
            </a:r>
            <a:r>
              <a:rPr lang="en-US" dirty="0" smtClean="0"/>
              <a:t>lever people who worked on </a:t>
            </a:r>
            <a:r>
              <a:rPr lang="en-US" dirty="0"/>
              <a:t> </a:t>
            </a:r>
            <a:r>
              <a:rPr lang="en-US" dirty="0" smtClean="0"/>
              <a:t>this important problem. </a:t>
            </a:r>
            <a:endParaRPr lang="en-US" dirty="0"/>
          </a:p>
          <a:p>
            <a:endParaRPr lang="en-US" dirty="0"/>
          </a:p>
        </p:txBody>
      </p:sp>
    </p:spTree>
    <p:extLst>
      <p:ext uri="{BB962C8B-B14F-4D97-AF65-F5344CB8AC3E}">
        <p14:creationId xmlns:p14="http://schemas.microsoft.com/office/powerpoint/2010/main" val="2476717400"/>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A simple algorithm for Directed Multicut</a:t>
            </a:r>
            <a:endParaRPr lang="en-US" dirty="0">
              <a:solidFill>
                <a:srgbClr val="00B0F0"/>
              </a:solidFill>
            </a:endParaRPr>
          </a:p>
        </p:txBody>
      </p:sp>
      <p:sp>
        <p:nvSpPr>
          <p:cNvPr id="3" name="Content Placeholder 2"/>
          <p:cNvSpPr>
            <a:spLocks noGrp="1"/>
          </p:cNvSpPr>
          <p:nvPr>
            <p:ph idx="1"/>
          </p:nvPr>
        </p:nvSpPr>
        <p:spPr/>
        <p:txBody>
          <a:bodyPr/>
          <a:lstStyle/>
          <a:p>
            <a:r>
              <a:rPr lang="en-US" dirty="0" smtClean="0"/>
              <a:t>But ratio </a:t>
            </a:r>
            <a:r>
              <a:rPr lang="en-US" dirty="0" smtClean="0">
                <a:solidFill>
                  <a:srgbClr val="FF0000"/>
                </a:solidFill>
              </a:rPr>
              <a:t>O(sqrt{n})</a:t>
            </a:r>
            <a:endParaRPr lang="en-US" dirty="0">
              <a:solidFill>
                <a:srgbClr val="FF0000"/>
              </a:solidFill>
            </a:endParaRPr>
          </a:p>
        </p:txBody>
      </p:sp>
      <p:sp>
        <p:nvSpPr>
          <p:cNvPr id="4" name="Oval 3"/>
          <p:cNvSpPr/>
          <p:nvPr/>
        </p:nvSpPr>
        <p:spPr>
          <a:xfrm>
            <a:off x="3505200" y="2819400"/>
            <a:ext cx="3581400" cy="2438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4572000" y="3657600"/>
            <a:ext cx="2971800" cy="523220"/>
          </a:xfrm>
          <a:prstGeom prst="rect">
            <a:avLst/>
          </a:prstGeom>
          <a:noFill/>
        </p:spPr>
        <p:txBody>
          <a:bodyPr wrap="square" rtlCol="0">
            <a:spAutoFit/>
          </a:bodyPr>
          <a:lstStyle/>
          <a:p>
            <a:r>
              <a:rPr lang="en-US" sz="2800" dirty="0" smtClean="0">
                <a:solidFill>
                  <a:srgbClr val="FF0000"/>
                </a:solidFill>
              </a:rPr>
              <a:t>S(1)</a:t>
            </a:r>
            <a:endParaRPr lang="en-US" sz="2800" dirty="0">
              <a:solidFill>
                <a:srgbClr val="FF0000"/>
              </a:solidFill>
            </a:endParaRPr>
          </a:p>
        </p:txBody>
      </p:sp>
      <p:sp>
        <p:nvSpPr>
          <p:cNvPr id="6" name="TextBox 5"/>
          <p:cNvSpPr txBox="1"/>
          <p:nvPr/>
        </p:nvSpPr>
        <p:spPr>
          <a:xfrm>
            <a:off x="3162300" y="5726668"/>
            <a:ext cx="2819400" cy="523220"/>
          </a:xfrm>
          <a:prstGeom prst="rect">
            <a:avLst/>
          </a:prstGeom>
          <a:noFill/>
        </p:spPr>
        <p:txBody>
          <a:bodyPr wrap="square" rtlCol="0">
            <a:spAutoFit/>
          </a:bodyPr>
          <a:lstStyle/>
          <a:p>
            <a:r>
              <a:rPr lang="en-US" sz="2800" dirty="0" smtClean="0">
                <a:solidFill>
                  <a:srgbClr val="FF0000"/>
                </a:solidFill>
              </a:rPr>
              <a:t>T(1)</a:t>
            </a:r>
            <a:endParaRPr lang="en-US" sz="2800" dirty="0">
              <a:solidFill>
                <a:srgbClr val="FF0000"/>
              </a:solidFill>
            </a:endParaRPr>
          </a:p>
        </p:txBody>
      </p:sp>
      <p:sp>
        <p:nvSpPr>
          <p:cNvPr id="7" name="Oval 6"/>
          <p:cNvSpPr/>
          <p:nvPr/>
        </p:nvSpPr>
        <p:spPr>
          <a:xfrm>
            <a:off x="6553200" y="3919210"/>
            <a:ext cx="197498" cy="2375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p:cNvCxnSpPr/>
          <p:nvPr/>
        </p:nvCxnSpPr>
        <p:spPr>
          <a:xfrm flipV="1">
            <a:off x="6781800" y="3962400"/>
            <a:ext cx="1524000" cy="76200"/>
          </a:xfrm>
          <a:prstGeom prst="straightConnector1">
            <a:avLst/>
          </a:prstGeom>
          <a:ln w="82550">
            <a:tailEnd type="triangle"/>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8261868" y="3843611"/>
            <a:ext cx="197498" cy="2375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3657600" y="4267200"/>
            <a:ext cx="197498" cy="2375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Arrow Connector 12"/>
          <p:cNvCxnSpPr/>
          <p:nvPr/>
        </p:nvCxnSpPr>
        <p:spPr>
          <a:xfrm flipH="1">
            <a:off x="1835174" y="4443025"/>
            <a:ext cx="1921175" cy="559214"/>
          </a:xfrm>
          <a:prstGeom prst="straightConnector1">
            <a:avLst/>
          </a:prstGeom>
          <a:ln w="79375">
            <a:tailEnd type="triangle"/>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1674998" y="4919913"/>
            <a:ext cx="197498" cy="2375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5638800" y="4937017"/>
            <a:ext cx="197498" cy="2375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Arrow Connector 16"/>
          <p:cNvCxnSpPr>
            <a:stCxn id="15" idx="5"/>
          </p:cNvCxnSpPr>
          <p:nvPr/>
        </p:nvCxnSpPr>
        <p:spPr>
          <a:xfrm>
            <a:off x="5807375" y="5139803"/>
            <a:ext cx="1812625" cy="803797"/>
          </a:xfrm>
          <a:prstGeom prst="straightConnector1">
            <a:avLst/>
          </a:prstGeom>
          <a:ln w="85725">
            <a:tailEnd type="triangle"/>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7587967" y="5869489"/>
            <a:ext cx="197498" cy="2375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4392032" y="3153332"/>
            <a:ext cx="1345517" cy="369332"/>
          </a:xfrm>
          <a:prstGeom prst="rect">
            <a:avLst/>
          </a:prstGeom>
          <a:noFill/>
        </p:spPr>
        <p:txBody>
          <a:bodyPr wrap="square" rtlCol="0">
            <a:spAutoFit/>
          </a:bodyPr>
          <a:lstStyle/>
          <a:p>
            <a:r>
              <a:rPr lang="en-US" dirty="0" smtClean="0">
                <a:solidFill>
                  <a:srgbClr val="FF0000"/>
                </a:solidFill>
              </a:rPr>
              <a:t>T(2)</a:t>
            </a:r>
            <a:endParaRPr lang="en-US" dirty="0">
              <a:solidFill>
                <a:srgbClr val="FF0000"/>
              </a:solidFill>
            </a:endParaRPr>
          </a:p>
        </p:txBody>
      </p:sp>
      <p:sp>
        <p:nvSpPr>
          <p:cNvPr id="20" name="TextBox 19"/>
          <p:cNvSpPr txBox="1"/>
          <p:nvPr/>
        </p:nvSpPr>
        <p:spPr>
          <a:xfrm>
            <a:off x="5487802" y="4116288"/>
            <a:ext cx="1345517" cy="369332"/>
          </a:xfrm>
          <a:prstGeom prst="rect">
            <a:avLst/>
          </a:prstGeom>
          <a:noFill/>
        </p:spPr>
        <p:txBody>
          <a:bodyPr wrap="square" rtlCol="0">
            <a:spAutoFit/>
          </a:bodyPr>
          <a:lstStyle/>
          <a:p>
            <a:r>
              <a:rPr lang="en-US" dirty="0" smtClean="0">
                <a:solidFill>
                  <a:srgbClr val="FF0000"/>
                </a:solidFill>
              </a:rPr>
              <a:t>S(2)</a:t>
            </a:r>
            <a:endParaRPr lang="en-US" dirty="0">
              <a:solidFill>
                <a:srgbClr val="FF0000"/>
              </a:solidFill>
            </a:endParaRPr>
          </a:p>
        </p:txBody>
      </p:sp>
      <p:sp>
        <p:nvSpPr>
          <p:cNvPr id="21" name="Oval 20"/>
          <p:cNvSpPr/>
          <p:nvPr/>
        </p:nvSpPr>
        <p:spPr>
          <a:xfrm>
            <a:off x="2156149" y="3332379"/>
            <a:ext cx="197498" cy="2375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Arrow Connector 22"/>
          <p:cNvCxnSpPr/>
          <p:nvPr/>
        </p:nvCxnSpPr>
        <p:spPr>
          <a:xfrm>
            <a:off x="2179358" y="3451168"/>
            <a:ext cx="1777328" cy="46235"/>
          </a:xfrm>
          <a:prstGeom prst="straightConnector1">
            <a:avLst/>
          </a:prstGeom>
          <a:ln w="66675">
            <a:tailEnd type="triangle"/>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3911782" y="3397466"/>
            <a:ext cx="197498" cy="2375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6106281" y="3163332"/>
            <a:ext cx="197498" cy="2375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Arrow Connector 27"/>
          <p:cNvCxnSpPr/>
          <p:nvPr/>
        </p:nvCxnSpPr>
        <p:spPr>
          <a:xfrm flipH="1">
            <a:off x="6303779" y="2391628"/>
            <a:ext cx="950772" cy="843721"/>
          </a:xfrm>
          <a:prstGeom prst="straightConnector1">
            <a:avLst/>
          </a:prstGeom>
          <a:ln w="79375">
            <a:tailEnd type="triangle"/>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7254551" y="2154050"/>
            <a:ext cx="197498" cy="2375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763006" y="2995916"/>
            <a:ext cx="1905000" cy="523220"/>
          </a:xfrm>
          <a:prstGeom prst="rect">
            <a:avLst/>
          </a:prstGeom>
          <a:noFill/>
        </p:spPr>
        <p:txBody>
          <a:bodyPr wrap="square" rtlCol="0">
            <a:spAutoFit/>
          </a:bodyPr>
          <a:lstStyle/>
          <a:p>
            <a:r>
              <a:rPr lang="en-US" sz="2800" dirty="0" smtClean="0">
                <a:solidFill>
                  <a:srgbClr val="FF0000"/>
                </a:solidFill>
              </a:rPr>
              <a:t>e</a:t>
            </a:r>
            <a:endParaRPr lang="en-US" sz="2800" dirty="0">
              <a:solidFill>
                <a:srgbClr val="FF0000"/>
              </a:solidFill>
            </a:endParaRPr>
          </a:p>
        </p:txBody>
      </p:sp>
      <p:sp>
        <p:nvSpPr>
          <p:cNvPr id="31" name="TextBox 30"/>
          <p:cNvSpPr txBox="1"/>
          <p:nvPr/>
        </p:nvSpPr>
        <p:spPr>
          <a:xfrm>
            <a:off x="6610350" y="2311398"/>
            <a:ext cx="1905000" cy="523220"/>
          </a:xfrm>
          <a:prstGeom prst="rect">
            <a:avLst/>
          </a:prstGeom>
          <a:noFill/>
        </p:spPr>
        <p:txBody>
          <a:bodyPr wrap="square" rtlCol="0">
            <a:spAutoFit/>
          </a:bodyPr>
          <a:lstStyle/>
          <a:p>
            <a:r>
              <a:rPr lang="en-US" sz="2800" dirty="0">
                <a:solidFill>
                  <a:srgbClr val="FF0000"/>
                </a:solidFill>
              </a:rPr>
              <a:t>f</a:t>
            </a:r>
          </a:p>
        </p:txBody>
      </p:sp>
    </p:spTree>
    <p:extLst>
      <p:ext uri="{BB962C8B-B14F-4D97-AF65-F5344CB8AC3E}">
        <p14:creationId xmlns:p14="http://schemas.microsoft.com/office/powerpoint/2010/main" val="2505283046"/>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Difficulties</a:t>
            </a:r>
            <a:endParaRPr lang="en-US" dirty="0">
              <a:solidFill>
                <a:srgbClr val="00B0F0"/>
              </a:solidFill>
            </a:endParaRPr>
          </a:p>
        </p:txBody>
      </p:sp>
      <p:sp>
        <p:nvSpPr>
          <p:cNvPr id="3" name="Content Placeholder 2"/>
          <p:cNvSpPr>
            <a:spLocks noGrp="1"/>
          </p:cNvSpPr>
          <p:nvPr>
            <p:ph idx="1"/>
          </p:nvPr>
        </p:nvSpPr>
        <p:spPr/>
        <p:txBody>
          <a:bodyPr>
            <a:normAutofit fontScale="92500"/>
          </a:bodyPr>
          <a:lstStyle/>
          <a:p>
            <a:pPr marL="0" indent="0">
              <a:buNone/>
            </a:pPr>
            <a:r>
              <a:rPr lang="en-US" dirty="0" smtClean="0">
                <a:solidFill>
                  <a:srgbClr val="FF0000"/>
                </a:solidFill>
              </a:rPr>
              <a:t>S(2)</a:t>
            </a:r>
            <a:r>
              <a:rPr lang="en-US" dirty="0" smtClean="0"/>
              <a:t> and </a:t>
            </a:r>
            <a:r>
              <a:rPr lang="en-US" dirty="0" smtClean="0">
                <a:solidFill>
                  <a:srgbClr val="FF0000"/>
                </a:solidFill>
              </a:rPr>
              <a:t>T(2)</a:t>
            </a:r>
            <a:r>
              <a:rPr lang="en-US" dirty="0" smtClean="0"/>
              <a:t> can be inside the sphere of </a:t>
            </a:r>
            <a:r>
              <a:rPr lang="en-US" dirty="0" smtClean="0">
                <a:solidFill>
                  <a:srgbClr val="FF0000"/>
                </a:solidFill>
              </a:rPr>
              <a:t>S(1) </a:t>
            </a:r>
            <a:r>
              <a:rPr lang="en-US" dirty="0" smtClean="0"/>
              <a:t>even if we</a:t>
            </a:r>
          </a:p>
          <a:p>
            <a:pPr marL="0" indent="0">
              <a:buNone/>
            </a:pPr>
            <a:r>
              <a:rPr lang="en-US" dirty="0" smtClean="0"/>
              <a:t>took a </a:t>
            </a:r>
            <a:r>
              <a:rPr lang="el-GR" dirty="0" smtClean="0">
                <a:solidFill>
                  <a:srgbClr val="FF0000"/>
                </a:solidFill>
              </a:rPr>
              <a:t>θ</a:t>
            </a:r>
            <a:r>
              <a:rPr lang="en-US" dirty="0" smtClean="0">
                <a:solidFill>
                  <a:srgbClr val="FF0000"/>
                </a:solidFill>
              </a:rPr>
              <a:t>-cut </a:t>
            </a:r>
            <a:r>
              <a:rPr lang="el-GR" dirty="0" smtClean="0">
                <a:solidFill>
                  <a:srgbClr val="FF0000"/>
                </a:solidFill>
              </a:rPr>
              <a:t>θ</a:t>
            </a:r>
            <a:r>
              <a:rPr lang="en-US" dirty="0" smtClean="0">
                <a:solidFill>
                  <a:srgbClr val="FF0000"/>
                </a:solidFill>
              </a:rPr>
              <a:t>&lt;1/2. </a:t>
            </a:r>
            <a:r>
              <a:rPr lang="en-US" dirty="0" smtClean="0"/>
              <a:t>While its is true that </a:t>
            </a:r>
            <a:r>
              <a:rPr lang="en-US" dirty="0" smtClean="0">
                <a:solidFill>
                  <a:srgbClr val="FF0000"/>
                </a:solidFill>
              </a:rPr>
              <a:t>dist(S(1),T(2))&lt;1/2 </a:t>
            </a:r>
            <a:r>
              <a:rPr lang="en-US" dirty="0" smtClean="0"/>
              <a:t>and </a:t>
            </a:r>
            <a:r>
              <a:rPr lang="en-US" dirty="0">
                <a:solidFill>
                  <a:srgbClr val="FF0000"/>
                </a:solidFill>
              </a:rPr>
              <a:t>dist(S(1</a:t>
            </a:r>
            <a:r>
              <a:rPr lang="en-US" dirty="0" smtClean="0">
                <a:solidFill>
                  <a:srgbClr val="FF0000"/>
                </a:solidFill>
              </a:rPr>
              <a:t>),S(2))&lt;1/2 </a:t>
            </a:r>
            <a:r>
              <a:rPr lang="en-US" dirty="0" smtClean="0"/>
              <a:t>but it </a:t>
            </a:r>
          </a:p>
          <a:p>
            <a:pPr marL="0" indent="0">
              <a:buNone/>
            </a:pPr>
            <a:r>
              <a:rPr lang="en-US" dirty="0" smtClean="0"/>
              <a:t>is not true that </a:t>
            </a:r>
            <a:r>
              <a:rPr lang="en-US" dirty="0" smtClean="0">
                <a:solidFill>
                  <a:srgbClr val="FF0000"/>
                </a:solidFill>
              </a:rPr>
              <a:t>dist(S(2), S(1))</a:t>
            </a:r>
            <a:r>
              <a:rPr lang="en-US" dirty="0">
                <a:solidFill>
                  <a:srgbClr val="FF0000"/>
                </a:solidFill>
              </a:rPr>
              <a:t> </a:t>
            </a:r>
            <a:r>
              <a:rPr lang="en-US" dirty="0" smtClean="0">
                <a:solidFill>
                  <a:srgbClr val="FF0000"/>
                </a:solidFill>
              </a:rPr>
              <a:t>&lt;1/2 </a:t>
            </a:r>
            <a:r>
              <a:rPr lang="en-US" dirty="0"/>
              <a:t>or</a:t>
            </a:r>
            <a:r>
              <a:rPr lang="en-US" dirty="0">
                <a:solidFill>
                  <a:srgbClr val="FF0000"/>
                </a:solidFill>
              </a:rPr>
              <a:t> </a:t>
            </a:r>
            <a:r>
              <a:rPr lang="en-US" dirty="0" smtClean="0">
                <a:solidFill>
                  <a:srgbClr val="FF0000"/>
                </a:solidFill>
              </a:rPr>
              <a:t>dist(T(2</a:t>
            </a:r>
            <a:r>
              <a:rPr lang="en-US" dirty="0">
                <a:solidFill>
                  <a:srgbClr val="FF0000"/>
                </a:solidFill>
              </a:rPr>
              <a:t>), S(1</a:t>
            </a:r>
            <a:r>
              <a:rPr lang="en-US" dirty="0" smtClean="0">
                <a:solidFill>
                  <a:srgbClr val="FF0000"/>
                </a:solidFill>
              </a:rPr>
              <a:t>))&lt;1/2</a:t>
            </a:r>
            <a:r>
              <a:rPr lang="en-US" dirty="0" smtClean="0"/>
              <a:t>.</a:t>
            </a:r>
          </a:p>
          <a:p>
            <a:pPr marL="0" indent="0">
              <a:buNone/>
            </a:pPr>
            <a:r>
              <a:rPr lang="en-US" dirty="0" smtClean="0"/>
              <a:t>Also the problems were not separated because we</a:t>
            </a:r>
          </a:p>
          <a:p>
            <a:pPr marL="0" indent="0">
              <a:buNone/>
            </a:pPr>
            <a:r>
              <a:rPr lang="en-US" dirty="0" smtClean="0"/>
              <a:t>have edges like </a:t>
            </a:r>
            <a:r>
              <a:rPr lang="en-US" dirty="0" smtClean="0">
                <a:solidFill>
                  <a:srgbClr val="FF0000"/>
                </a:solidFill>
              </a:rPr>
              <a:t>e </a:t>
            </a:r>
            <a:r>
              <a:rPr lang="en-US" dirty="0" smtClean="0"/>
              <a:t>and</a:t>
            </a:r>
            <a:r>
              <a:rPr lang="en-US" dirty="0" smtClean="0">
                <a:solidFill>
                  <a:srgbClr val="FF0000"/>
                </a:solidFill>
              </a:rPr>
              <a:t> f </a:t>
            </a:r>
            <a:r>
              <a:rPr lang="en-US" dirty="0" smtClean="0"/>
              <a:t>in the previous slide. Note that edges </a:t>
            </a:r>
            <a:r>
              <a:rPr lang="en-US" dirty="0"/>
              <a:t> </a:t>
            </a:r>
            <a:r>
              <a:rPr lang="en-US" dirty="0" smtClean="0"/>
              <a:t>like </a:t>
            </a:r>
            <a:r>
              <a:rPr lang="en-US" dirty="0" smtClean="0">
                <a:solidFill>
                  <a:srgbClr val="FF0000"/>
                </a:solidFill>
              </a:rPr>
              <a:t>e</a:t>
            </a:r>
            <a:r>
              <a:rPr lang="en-US" dirty="0" smtClean="0"/>
              <a:t> and </a:t>
            </a:r>
            <a:r>
              <a:rPr lang="en-US" dirty="0" smtClean="0">
                <a:solidFill>
                  <a:srgbClr val="FF0000"/>
                </a:solidFill>
              </a:rPr>
              <a:t>f </a:t>
            </a:r>
            <a:r>
              <a:rPr lang="en-US" dirty="0" smtClean="0"/>
              <a:t>are irrelevant for our algorithms since</a:t>
            </a:r>
            <a:r>
              <a:rPr lang="en-US" dirty="0">
                <a:solidFill>
                  <a:srgbClr val="00B050"/>
                </a:solidFill>
              </a:rPr>
              <a:t> </a:t>
            </a:r>
            <a:r>
              <a:rPr lang="en-US" dirty="0" smtClean="0"/>
              <a:t>we choose a distance </a:t>
            </a:r>
            <a:r>
              <a:rPr lang="en-US" dirty="0" smtClean="0">
                <a:solidFill>
                  <a:srgbClr val="FF0000"/>
                </a:solidFill>
              </a:rPr>
              <a:t>R  </a:t>
            </a:r>
            <a:r>
              <a:rPr lang="en-US" dirty="0" smtClean="0"/>
              <a:t>cut and remove all edges</a:t>
            </a:r>
            <a:r>
              <a:rPr lang="en-US" dirty="0" smtClean="0">
                <a:solidFill>
                  <a:srgbClr val="00B050"/>
                </a:solidFill>
              </a:rPr>
              <a:t> </a:t>
            </a:r>
            <a:r>
              <a:rPr lang="en-US" dirty="0" smtClean="0">
                <a:solidFill>
                  <a:srgbClr val="FF0000"/>
                </a:solidFill>
              </a:rPr>
              <a:t>ab</a:t>
            </a:r>
            <a:r>
              <a:rPr lang="en-US" dirty="0" smtClean="0">
                <a:solidFill>
                  <a:srgbClr val="00B050"/>
                </a:solidFill>
              </a:rPr>
              <a:t>  </a:t>
            </a:r>
            <a:r>
              <a:rPr lang="en-US" dirty="0" smtClean="0"/>
              <a:t>so that </a:t>
            </a:r>
            <a:r>
              <a:rPr lang="en-US" dirty="0" smtClean="0">
                <a:solidFill>
                  <a:srgbClr val="FF0000"/>
                </a:solidFill>
              </a:rPr>
              <a:t>dist(S(j),a)&lt;R </a:t>
            </a:r>
            <a:r>
              <a:rPr lang="en-US" dirty="0" smtClean="0"/>
              <a:t>and </a:t>
            </a:r>
            <a:r>
              <a:rPr lang="en-US" dirty="0" smtClean="0">
                <a:solidFill>
                  <a:srgbClr val="FF0000"/>
                </a:solidFill>
              </a:rPr>
              <a:t>dist(S(j),b)≥R, </a:t>
            </a:r>
            <a:r>
              <a:rPr lang="en-US" dirty="0" smtClean="0"/>
              <a:t>so directed edges </a:t>
            </a:r>
            <a:r>
              <a:rPr lang="en-US" dirty="0" smtClean="0">
                <a:solidFill>
                  <a:srgbClr val="FF0000"/>
                </a:solidFill>
              </a:rPr>
              <a:t>ab</a:t>
            </a:r>
            <a:r>
              <a:rPr lang="en-US" dirty="0" smtClean="0">
                <a:solidFill>
                  <a:srgbClr val="00B050"/>
                </a:solidFill>
              </a:rPr>
              <a:t> </a:t>
            </a:r>
            <a:r>
              <a:rPr lang="en-US" dirty="0" smtClean="0"/>
              <a:t>so that </a:t>
            </a:r>
            <a:r>
              <a:rPr lang="en-US" dirty="0" smtClean="0">
                <a:solidFill>
                  <a:srgbClr val="FF0000"/>
                </a:solidFill>
              </a:rPr>
              <a:t>S(j) </a:t>
            </a:r>
            <a:r>
              <a:rPr lang="en-US" dirty="0" smtClean="0"/>
              <a:t>is closer to </a:t>
            </a:r>
            <a:r>
              <a:rPr lang="en-US" dirty="0" smtClean="0">
                <a:solidFill>
                  <a:srgbClr val="FF0000"/>
                </a:solidFill>
              </a:rPr>
              <a:t>b</a:t>
            </a:r>
            <a:r>
              <a:rPr lang="en-US" dirty="0" smtClean="0">
                <a:solidFill>
                  <a:srgbClr val="00B050"/>
                </a:solidFill>
              </a:rPr>
              <a:t> </a:t>
            </a:r>
            <a:r>
              <a:rPr lang="en-US" dirty="0" smtClean="0"/>
              <a:t>than to </a:t>
            </a:r>
            <a:r>
              <a:rPr lang="en-US" dirty="0" smtClean="0">
                <a:solidFill>
                  <a:srgbClr val="FF0000"/>
                </a:solidFill>
              </a:rPr>
              <a:t>a</a:t>
            </a:r>
            <a:r>
              <a:rPr lang="en-US" dirty="0" smtClean="0">
                <a:solidFill>
                  <a:srgbClr val="00B050"/>
                </a:solidFill>
              </a:rPr>
              <a:t> </a:t>
            </a:r>
            <a:r>
              <a:rPr lang="en-US" dirty="0" smtClean="0"/>
              <a:t>are not relevant.</a:t>
            </a:r>
          </a:p>
        </p:txBody>
      </p:sp>
    </p:spTree>
    <p:extLst>
      <p:ext uri="{BB962C8B-B14F-4D97-AF65-F5344CB8AC3E}">
        <p14:creationId xmlns:p14="http://schemas.microsoft.com/office/powerpoint/2010/main" val="2540727346"/>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Directed Multicut Continued</a:t>
            </a:r>
            <a:endParaRPr lang="en-US" dirty="0">
              <a:solidFill>
                <a:srgbClr val="00B0F0"/>
              </a:solidFill>
            </a:endParaRPr>
          </a:p>
        </p:txBody>
      </p:sp>
      <p:sp>
        <p:nvSpPr>
          <p:cNvPr id="3" name="Content Placeholder 2"/>
          <p:cNvSpPr>
            <a:spLocks noGrp="1"/>
          </p:cNvSpPr>
          <p:nvPr>
            <p:ph idx="1"/>
          </p:nvPr>
        </p:nvSpPr>
        <p:spPr/>
        <p:txBody>
          <a:bodyPr/>
          <a:lstStyle/>
          <a:p>
            <a:pPr marL="0" indent="0">
              <a:buNone/>
            </a:pPr>
            <a:r>
              <a:rPr lang="en-US" dirty="0" smtClean="0"/>
              <a:t>We call edges </a:t>
            </a:r>
            <a:r>
              <a:rPr lang="en-US" dirty="0" smtClean="0">
                <a:solidFill>
                  <a:srgbClr val="FF0000"/>
                </a:solidFill>
              </a:rPr>
              <a:t>ab </a:t>
            </a:r>
            <a:r>
              <a:rPr lang="en-US" dirty="0" smtClean="0"/>
              <a:t>so that </a:t>
            </a:r>
            <a:r>
              <a:rPr lang="en-US" dirty="0" smtClean="0">
                <a:solidFill>
                  <a:srgbClr val="FF0000"/>
                </a:solidFill>
              </a:rPr>
              <a:t>dist(S(j),b)&lt;dist(S(j),a)</a:t>
            </a:r>
          </a:p>
          <a:p>
            <a:pPr marL="0" indent="0">
              <a:buNone/>
            </a:pPr>
            <a:r>
              <a:rPr lang="en-US" dirty="0" smtClean="0">
                <a:solidFill>
                  <a:srgbClr val="00B050"/>
                </a:solidFill>
              </a:rPr>
              <a:t>reverse edges. </a:t>
            </a:r>
            <a:r>
              <a:rPr lang="en-US" dirty="0" smtClean="0"/>
              <a:t>Reverse edges may be ignored when we cut </a:t>
            </a:r>
            <a:r>
              <a:rPr lang="en-US" dirty="0" smtClean="0">
                <a:solidFill>
                  <a:srgbClr val="FF0000"/>
                </a:solidFill>
              </a:rPr>
              <a:t>S(j),T(j).  </a:t>
            </a:r>
            <a:r>
              <a:rPr lang="en-US" dirty="0" smtClean="0"/>
              <a:t>We can not do divide and conquer</a:t>
            </a:r>
          </a:p>
          <a:p>
            <a:pPr marL="0" indent="0">
              <a:buNone/>
            </a:pPr>
            <a:r>
              <a:rPr lang="en-US" dirty="0"/>
              <a:t>w</a:t>
            </a:r>
            <a:r>
              <a:rPr lang="en-US" dirty="0" smtClean="0"/>
              <a:t>hen the cut is directed.</a:t>
            </a:r>
            <a:r>
              <a:rPr lang="en-US" dirty="0" smtClean="0">
                <a:solidFill>
                  <a:srgbClr val="FF0000"/>
                </a:solidFill>
              </a:rPr>
              <a:t> </a:t>
            </a:r>
            <a:endParaRPr lang="en-US" dirty="0">
              <a:solidFill>
                <a:srgbClr val="FF0000"/>
              </a:solidFill>
            </a:endParaRPr>
          </a:p>
          <a:p>
            <a:pPr marL="0" indent="0">
              <a:buNone/>
            </a:pPr>
            <a:r>
              <a:rPr lang="en-US" dirty="0"/>
              <a:t>A path  </a:t>
            </a:r>
            <a:r>
              <a:rPr lang="en-US" dirty="0">
                <a:solidFill>
                  <a:srgbClr val="FF0000"/>
                </a:solidFill>
              </a:rPr>
              <a:t>P </a:t>
            </a:r>
            <a:r>
              <a:rPr lang="en-US" dirty="0"/>
              <a:t>is </a:t>
            </a:r>
            <a:r>
              <a:rPr lang="en-US" dirty="0">
                <a:solidFill>
                  <a:srgbClr val="0070C0"/>
                </a:solidFill>
              </a:rPr>
              <a:t>an important path </a:t>
            </a:r>
            <a:r>
              <a:rPr lang="en-US" dirty="0" smtClean="0"/>
              <a:t>if </a:t>
            </a:r>
            <a:r>
              <a:rPr lang="en-US" dirty="0"/>
              <a:t>it is a directed path from some </a:t>
            </a:r>
            <a:r>
              <a:rPr lang="en-US" dirty="0">
                <a:solidFill>
                  <a:srgbClr val="FF0000"/>
                </a:solidFill>
              </a:rPr>
              <a:t>S(i) </a:t>
            </a:r>
            <a:r>
              <a:rPr lang="en-US" dirty="0"/>
              <a:t>to </a:t>
            </a:r>
            <a:r>
              <a:rPr lang="en-US" dirty="0" smtClean="0"/>
              <a:t> some </a:t>
            </a:r>
            <a:r>
              <a:rPr lang="en-US" dirty="0">
                <a:solidFill>
                  <a:srgbClr val="FF0000"/>
                </a:solidFill>
              </a:rPr>
              <a:t>T(i)</a:t>
            </a:r>
            <a:r>
              <a:rPr lang="en-US" dirty="0"/>
              <a:t>. The optimum must take </a:t>
            </a:r>
            <a:r>
              <a:rPr lang="en-US" dirty="0">
                <a:solidFill>
                  <a:srgbClr val="00B050"/>
                </a:solidFill>
              </a:rPr>
              <a:t>at least one edge </a:t>
            </a:r>
            <a:r>
              <a:rPr lang="en-US" dirty="0"/>
              <a:t>of any such </a:t>
            </a:r>
            <a:r>
              <a:rPr lang="en-US" dirty="0" smtClean="0"/>
              <a:t>path.</a:t>
            </a:r>
            <a:endParaRPr lang="en-US" dirty="0">
              <a:solidFill>
                <a:srgbClr val="0070C0"/>
              </a:solidFill>
            </a:endParaRPr>
          </a:p>
          <a:p>
            <a:pPr marL="0" indent="0">
              <a:buNone/>
            </a:pPr>
            <a:r>
              <a:rPr lang="en-US" dirty="0"/>
              <a:t> </a:t>
            </a:r>
          </a:p>
          <a:p>
            <a:endParaRPr lang="en-US" dirty="0"/>
          </a:p>
        </p:txBody>
      </p:sp>
    </p:spTree>
    <p:extLst>
      <p:ext uri="{BB962C8B-B14F-4D97-AF65-F5344CB8AC3E}">
        <p14:creationId xmlns:p14="http://schemas.microsoft.com/office/powerpoint/2010/main" val="4206661557"/>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The difficulties are real</a:t>
            </a:r>
            <a:endParaRPr lang="en-US" dirty="0">
              <a:solidFill>
                <a:srgbClr val="00B0F0"/>
              </a:solidFill>
            </a:endParaRPr>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solidFill>
                  <a:srgbClr val="7030A0"/>
                </a:solidFill>
              </a:rPr>
              <a:t>Chuzhoy and Khanna </a:t>
            </a:r>
            <a:r>
              <a:rPr lang="en-US" dirty="0" smtClean="0"/>
              <a:t>showed that this problem is </a:t>
            </a:r>
          </a:p>
          <a:p>
            <a:pPr marL="0" indent="0">
              <a:buNone/>
            </a:pPr>
            <a:r>
              <a:rPr lang="en-US" dirty="0" smtClean="0">
                <a:solidFill>
                  <a:srgbClr val="00B050"/>
                </a:solidFill>
              </a:rPr>
              <a:t>Labelcover-hard. </a:t>
            </a:r>
            <a:r>
              <a:rPr lang="en-US" dirty="0" smtClean="0">
                <a:solidFill>
                  <a:srgbClr val="FF0000"/>
                </a:solidFill>
              </a:rPr>
              <a:t>Remarkable</a:t>
            </a:r>
            <a:r>
              <a:rPr lang="en-US" dirty="0" smtClean="0"/>
              <a:t> paper.</a:t>
            </a:r>
          </a:p>
          <a:p>
            <a:pPr marL="0" indent="0">
              <a:buNone/>
            </a:pPr>
            <a:r>
              <a:rPr lang="en-US" dirty="0" smtClean="0"/>
              <a:t>This means that better than a polynomial ratio</a:t>
            </a:r>
          </a:p>
          <a:p>
            <a:pPr marL="0" indent="0">
              <a:buNone/>
            </a:pPr>
            <a:r>
              <a:rPr lang="en-US" dirty="0" smtClean="0"/>
              <a:t>is not possible.</a:t>
            </a:r>
          </a:p>
          <a:p>
            <a:pPr marL="0" indent="0">
              <a:buNone/>
            </a:pPr>
            <a:r>
              <a:rPr lang="en-US" dirty="0" smtClean="0"/>
              <a:t>Apparently the best ratio </a:t>
            </a:r>
            <a:r>
              <a:rPr lang="en-US" dirty="0" smtClean="0">
                <a:solidFill>
                  <a:srgbClr val="0070C0"/>
                </a:solidFill>
              </a:rPr>
              <a:t>known</a:t>
            </a:r>
            <a:r>
              <a:rPr lang="en-US" dirty="0" smtClean="0"/>
              <a:t> is the </a:t>
            </a:r>
            <a:r>
              <a:rPr lang="en-US" dirty="0" smtClean="0">
                <a:solidFill>
                  <a:srgbClr val="FF0000"/>
                </a:solidFill>
              </a:rPr>
              <a:t>O(sqrt{n})</a:t>
            </a:r>
            <a:r>
              <a:rPr lang="en-US" dirty="0" smtClean="0"/>
              <a:t> of </a:t>
            </a:r>
          </a:p>
          <a:p>
            <a:pPr marL="0" indent="0">
              <a:buNone/>
            </a:pPr>
            <a:r>
              <a:rPr lang="en-US" dirty="0" smtClean="0">
                <a:solidFill>
                  <a:srgbClr val="7030A0"/>
                </a:solidFill>
              </a:rPr>
              <a:t>Gupta.</a:t>
            </a:r>
          </a:p>
          <a:p>
            <a:pPr marL="0" indent="0">
              <a:buNone/>
            </a:pPr>
            <a:r>
              <a:rPr lang="en-US" dirty="0">
                <a:solidFill>
                  <a:srgbClr val="7030A0"/>
                </a:solidFill>
              </a:rPr>
              <a:t>Agarwal </a:t>
            </a:r>
            <a:r>
              <a:rPr lang="en-US" dirty="0" smtClean="0">
                <a:solidFill>
                  <a:srgbClr val="7030A0"/>
                </a:solidFill>
              </a:rPr>
              <a:t>et al </a:t>
            </a:r>
            <a:r>
              <a:rPr lang="en-US" dirty="0" smtClean="0"/>
              <a:t>claimed a better than </a:t>
            </a:r>
            <a:r>
              <a:rPr lang="en-US" dirty="0">
                <a:solidFill>
                  <a:srgbClr val="FF0000"/>
                </a:solidFill>
              </a:rPr>
              <a:t>O(sqrt{n})</a:t>
            </a:r>
            <a:r>
              <a:rPr lang="en-US" dirty="0"/>
              <a:t> </a:t>
            </a:r>
            <a:r>
              <a:rPr lang="en-US" dirty="0" smtClean="0"/>
              <a:t> ratio </a:t>
            </a:r>
          </a:p>
          <a:p>
            <a:pPr marL="0" indent="0">
              <a:buNone/>
            </a:pPr>
            <a:r>
              <a:rPr lang="en-US" dirty="0" smtClean="0"/>
              <a:t>but there is no journal version and  nobody that I </a:t>
            </a:r>
          </a:p>
          <a:p>
            <a:pPr marL="0" indent="0">
              <a:buNone/>
            </a:pPr>
            <a:r>
              <a:rPr lang="en-US" dirty="0" smtClean="0"/>
              <a:t>know  read and understood the paper. It seems  </a:t>
            </a:r>
          </a:p>
          <a:p>
            <a:pPr marL="0" indent="0">
              <a:buNone/>
            </a:pPr>
            <a:r>
              <a:rPr lang="en-US" dirty="0" smtClean="0"/>
              <a:t>that the paper is mistaken.</a:t>
            </a:r>
            <a:r>
              <a:rPr lang="en-US" dirty="0" smtClean="0">
                <a:solidFill>
                  <a:srgbClr val="0070C0"/>
                </a:solidFill>
              </a:rPr>
              <a:t> </a:t>
            </a:r>
            <a:r>
              <a:rPr lang="en-US" dirty="0" smtClean="0"/>
              <a:t> And nobody of the authors </a:t>
            </a:r>
          </a:p>
          <a:p>
            <a:pPr marL="0" indent="0">
              <a:buNone/>
            </a:pPr>
            <a:r>
              <a:rPr lang="en-US" dirty="0"/>
              <a:t>c</a:t>
            </a:r>
            <a:r>
              <a:rPr lang="en-US" dirty="0" smtClean="0"/>
              <a:t>laims it is   correct (or has the energy to check </a:t>
            </a:r>
            <a:r>
              <a:rPr lang="en-US" dirty="0" smtClean="0">
                <a:sym typeface="Wingdings" panose="05000000000000000000" pitchFamily="2" charset="2"/>
              </a:rPr>
              <a:t>).</a:t>
            </a:r>
            <a:endParaRPr lang="en-US" dirty="0" smtClean="0"/>
          </a:p>
          <a:p>
            <a:pPr marL="0" indent="0">
              <a:buNone/>
            </a:pPr>
            <a:endParaRPr lang="en-US" dirty="0"/>
          </a:p>
        </p:txBody>
      </p:sp>
    </p:spTree>
    <p:extLst>
      <p:ext uri="{BB962C8B-B14F-4D97-AF65-F5344CB8AC3E}">
        <p14:creationId xmlns:p14="http://schemas.microsoft.com/office/powerpoint/2010/main" val="20626570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One of the first topics I worked on</a:t>
            </a:r>
            <a:endParaRPr lang="en-US" dirty="0">
              <a:solidFill>
                <a:srgbClr val="00B0F0"/>
              </a:solidFill>
            </a:endParaRPr>
          </a:p>
        </p:txBody>
      </p:sp>
      <p:sp>
        <p:nvSpPr>
          <p:cNvPr id="3" name="Content Placeholder 2"/>
          <p:cNvSpPr>
            <a:spLocks noGrp="1"/>
          </p:cNvSpPr>
          <p:nvPr>
            <p:ph idx="1"/>
          </p:nvPr>
        </p:nvSpPr>
        <p:spPr>
          <a:xfrm>
            <a:off x="628650" y="2125662"/>
            <a:ext cx="7886700" cy="4351338"/>
          </a:xfrm>
        </p:spPr>
        <p:txBody>
          <a:bodyPr>
            <a:normAutofit fontScale="85000" lnSpcReduction="20000"/>
          </a:bodyPr>
          <a:lstStyle/>
          <a:p>
            <a:pPr marL="0" indent="0">
              <a:buNone/>
            </a:pPr>
            <a:r>
              <a:rPr lang="en-US" dirty="0" smtClean="0">
                <a:solidFill>
                  <a:srgbClr val="00B050"/>
                </a:solidFill>
              </a:rPr>
              <a:t>Graph spanners</a:t>
            </a:r>
            <a:r>
              <a:rPr lang="en-US" dirty="0" smtClean="0"/>
              <a:t>. Graphs with few edges so that the </a:t>
            </a:r>
          </a:p>
          <a:p>
            <a:pPr marL="0" indent="0">
              <a:buNone/>
            </a:pPr>
            <a:r>
              <a:rPr lang="en-US" dirty="0" smtClean="0"/>
              <a:t>distances compared to the original graph do not grow</a:t>
            </a:r>
          </a:p>
          <a:p>
            <a:pPr marL="0" indent="0">
              <a:buNone/>
            </a:pPr>
            <a:r>
              <a:rPr lang="en-US" dirty="0" smtClean="0"/>
              <a:t>by more than a factor of </a:t>
            </a:r>
            <a:r>
              <a:rPr lang="en-US" dirty="0" smtClean="0">
                <a:solidFill>
                  <a:srgbClr val="FF0000"/>
                </a:solidFill>
              </a:rPr>
              <a:t>k</a:t>
            </a:r>
            <a:r>
              <a:rPr lang="en-US" dirty="0" smtClean="0"/>
              <a:t> for some input </a:t>
            </a:r>
            <a:r>
              <a:rPr lang="en-US" dirty="0" smtClean="0">
                <a:solidFill>
                  <a:srgbClr val="FF0000"/>
                </a:solidFill>
              </a:rPr>
              <a:t>k</a:t>
            </a:r>
            <a:r>
              <a:rPr lang="en-US" dirty="0" smtClean="0"/>
              <a:t>.</a:t>
            </a:r>
            <a:endParaRPr lang="en-US" dirty="0"/>
          </a:p>
          <a:p>
            <a:pPr marL="0" indent="0">
              <a:buNone/>
            </a:pPr>
            <a:r>
              <a:rPr lang="en-US" dirty="0" smtClean="0"/>
              <a:t>For multiplicative spanners there are bounds so that </a:t>
            </a:r>
          </a:p>
          <a:p>
            <a:pPr marL="0" indent="0">
              <a:buNone/>
            </a:pPr>
            <a:r>
              <a:rPr lang="en-US" dirty="0" smtClean="0"/>
              <a:t>the number of edges goes down as  </a:t>
            </a:r>
            <a:r>
              <a:rPr lang="en-US" dirty="0" smtClean="0">
                <a:solidFill>
                  <a:srgbClr val="FF0000"/>
                </a:solidFill>
              </a:rPr>
              <a:t>k </a:t>
            </a:r>
            <a:r>
              <a:rPr lang="en-US" dirty="0" smtClean="0"/>
              <a:t>goes up. </a:t>
            </a:r>
          </a:p>
          <a:p>
            <a:pPr marL="0" indent="0">
              <a:buNone/>
            </a:pPr>
            <a:r>
              <a:rPr lang="en-US" dirty="0" smtClean="0"/>
              <a:t>But for additive spanners it is not true.</a:t>
            </a:r>
          </a:p>
          <a:p>
            <a:pPr marL="0" indent="0">
              <a:buNone/>
            </a:pPr>
            <a:r>
              <a:rPr lang="en-US" dirty="0" smtClean="0"/>
              <a:t>There always is a </a:t>
            </a:r>
            <a:r>
              <a:rPr lang="en-US" dirty="0" smtClean="0">
                <a:solidFill>
                  <a:srgbClr val="FF0000"/>
                </a:solidFill>
              </a:rPr>
              <a:t>+2 </a:t>
            </a:r>
            <a:r>
              <a:rPr lang="en-US" dirty="0" smtClean="0">
                <a:solidFill>
                  <a:srgbClr val="00B050"/>
                </a:solidFill>
              </a:rPr>
              <a:t>spanners </a:t>
            </a:r>
            <a:r>
              <a:rPr lang="en-US" dirty="0" smtClean="0"/>
              <a:t>with </a:t>
            </a:r>
            <a:r>
              <a:rPr lang="en-US" dirty="0" smtClean="0">
                <a:solidFill>
                  <a:srgbClr val="FF0000"/>
                </a:solidFill>
              </a:rPr>
              <a:t>O(n</a:t>
            </a:r>
            <a:r>
              <a:rPr lang="en-US" dirty="0" smtClean="0">
                <a:solidFill>
                  <a:srgbClr val="FF0000"/>
                </a:solidFill>
                <a:latin typeface="Arial" panose="020B0604020202020204" pitchFamily="34" charset="0"/>
                <a:cs typeface="Arial" panose="020B0604020202020204" pitchFamily="34" charset="0"/>
              </a:rPr>
              <a:t>˖</a:t>
            </a:r>
            <a:r>
              <a:rPr lang="en-US" dirty="0" smtClean="0">
                <a:solidFill>
                  <a:srgbClr val="FF0000"/>
                </a:solidFill>
              </a:rPr>
              <a:t>sqrt{n}) </a:t>
            </a:r>
            <a:r>
              <a:rPr lang="en-US" dirty="0" smtClean="0"/>
              <a:t>edges.</a:t>
            </a:r>
          </a:p>
          <a:p>
            <a:pPr marL="0" indent="0">
              <a:buNone/>
            </a:pPr>
            <a:r>
              <a:rPr lang="en-US" dirty="0" smtClean="0"/>
              <a:t>There are </a:t>
            </a:r>
            <a:r>
              <a:rPr lang="en-US" dirty="0" smtClean="0">
                <a:solidFill>
                  <a:srgbClr val="FF0000"/>
                </a:solidFill>
              </a:rPr>
              <a:t>+4 spanners </a:t>
            </a:r>
            <a:r>
              <a:rPr lang="en-US" dirty="0" smtClean="0"/>
              <a:t>with </a:t>
            </a:r>
            <a:r>
              <a:rPr lang="en-US" altLang="en-US" dirty="0" smtClean="0">
                <a:solidFill>
                  <a:srgbClr val="CC0000"/>
                </a:solidFill>
                <a:effectLst>
                  <a:outerShdw blurRad="38100" dist="38100" dir="2700000" algn="tl">
                    <a:srgbClr val="C0C0C0"/>
                  </a:outerShdw>
                </a:effectLst>
              </a:rPr>
              <a:t>O(n</a:t>
            </a:r>
            <a:r>
              <a:rPr lang="en-US" altLang="en-US" baseline="30000" dirty="0" smtClean="0">
                <a:solidFill>
                  <a:srgbClr val="CC0000"/>
                </a:solidFill>
                <a:effectLst>
                  <a:outerShdw blurRad="38100" dist="38100" dir="2700000" algn="tl">
                    <a:srgbClr val="C0C0C0"/>
                  </a:outerShdw>
                </a:effectLst>
              </a:rPr>
              <a:t>7/5</a:t>
            </a:r>
            <a:r>
              <a:rPr lang="en-US" altLang="en-US" dirty="0" smtClean="0">
                <a:solidFill>
                  <a:srgbClr val="CC0000"/>
                </a:solidFill>
                <a:effectLst>
                  <a:outerShdw blurRad="38100" dist="38100" dir="2700000" algn="tl">
                    <a:srgbClr val="C0C0C0"/>
                  </a:outerShdw>
                </a:effectLst>
              </a:rPr>
              <a:t>)</a:t>
            </a:r>
            <a:r>
              <a:rPr lang="en-US" altLang="en-US" dirty="0" smtClean="0">
                <a:solidFill>
                  <a:srgbClr val="00B050"/>
                </a:solidFill>
              </a:rPr>
              <a:t> </a:t>
            </a:r>
            <a:r>
              <a:rPr lang="en-US" altLang="en-US" dirty="0" smtClean="0"/>
              <a:t>edges and </a:t>
            </a:r>
            <a:r>
              <a:rPr lang="en-US" altLang="en-US" dirty="0" smtClean="0">
                <a:solidFill>
                  <a:srgbClr val="FF0000"/>
                </a:solidFill>
              </a:rPr>
              <a:t>+6</a:t>
            </a:r>
          </a:p>
          <a:p>
            <a:pPr marL="0" indent="0">
              <a:buNone/>
            </a:pPr>
            <a:r>
              <a:rPr lang="en-US" altLang="en-US" dirty="0" smtClean="0">
                <a:solidFill>
                  <a:srgbClr val="FF0000"/>
                </a:solidFill>
              </a:rPr>
              <a:t>spanners </a:t>
            </a:r>
            <a:r>
              <a:rPr lang="en-US" dirty="0" smtClean="0">
                <a:solidFill>
                  <a:srgbClr val="00B050"/>
                </a:solidFill>
              </a:rPr>
              <a:t> </a:t>
            </a:r>
            <a:r>
              <a:rPr lang="en-US" dirty="0" smtClean="0"/>
              <a:t>with </a:t>
            </a:r>
            <a:r>
              <a:rPr lang="en-US" altLang="en-US" dirty="0" smtClean="0">
                <a:solidFill>
                  <a:srgbClr val="CC0000"/>
                </a:solidFill>
                <a:effectLst>
                  <a:outerShdw blurRad="38100" dist="38100" dir="2700000" algn="tl">
                    <a:srgbClr val="C0C0C0"/>
                  </a:outerShdw>
                </a:effectLst>
              </a:rPr>
              <a:t>O(n</a:t>
            </a:r>
            <a:r>
              <a:rPr lang="en-US" altLang="en-US" baseline="30000" dirty="0" smtClean="0">
                <a:solidFill>
                  <a:srgbClr val="CC0000"/>
                </a:solidFill>
                <a:effectLst>
                  <a:outerShdw blurRad="38100" dist="38100" dir="2700000" algn="tl">
                    <a:srgbClr val="C0C0C0"/>
                  </a:outerShdw>
                </a:effectLst>
              </a:rPr>
              <a:t>3/4</a:t>
            </a:r>
            <a:r>
              <a:rPr lang="en-US" altLang="en-US" dirty="0" smtClean="0">
                <a:solidFill>
                  <a:srgbClr val="CC0000"/>
                </a:solidFill>
                <a:effectLst>
                  <a:outerShdw blurRad="38100" dist="38100" dir="2700000" algn="tl">
                    <a:srgbClr val="C0C0C0"/>
                  </a:outerShdw>
                </a:effectLst>
              </a:rPr>
              <a:t>)</a:t>
            </a:r>
            <a:r>
              <a:rPr lang="en-US" altLang="en-US" dirty="0">
                <a:solidFill>
                  <a:srgbClr val="00B050"/>
                </a:solidFill>
              </a:rPr>
              <a:t> </a:t>
            </a:r>
            <a:r>
              <a:rPr lang="en-US" altLang="en-US" dirty="0" smtClean="0"/>
              <a:t>edges</a:t>
            </a:r>
            <a:r>
              <a:rPr lang="en-US" altLang="en-US" dirty="0" smtClean="0">
                <a:solidFill>
                  <a:srgbClr val="00B050"/>
                </a:solidFill>
              </a:rPr>
              <a:t>. </a:t>
            </a:r>
            <a:r>
              <a:rPr lang="en-US" altLang="en-US" dirty="0" smtClean="0"/>
              <a:t>Surprisingly,  it stops here.</a:t>
            </a:r>
          </a:p>
          <a:p>
            <a:pPr marL="0" indent="0">
              <a:buNone/>
            </a:pPr>
            <a:r>
              <a:rPr lang="en-US" altLang="en-US" dirty="0" smtClean="0"/>
              <a:t>For any  </a:t>
            </a:r>
            <a:r>
              <a:rPr lang="en-US" altLang="en-US" dirty="0" smtClean="0">
                <a:solidFill>
                  <a:srgbClr val="FF0000"/>
                </a:solidFill>
              </a:rPr>
              <a:t>k</a:t>
            </a:r>
            <a:r>
              <a:rPr lang="en-US" altLang="en-US" dirty="0">
                <a:solidFill>
                  <a:srgbClr val="FF0000"/>
                </a:solidFill>
              </a:rPr>
              <a:t>≥</a:t>
            </a:r>
            <a:r>
              <a:rPr lang="en-US" altLang="en-US" dirty="0" smtClean="0">
                <a:solidFill>
                  <a:srgbClr val="FF0000"/>
                </a:solidFill>
              </a:rPr>
              <a:t>6, </a:t>
            </a:r>
            <a:r>
              <a:rPr lang="en-US" altLang="en-US" dirty="0" smtClean="0">
                <a:solidFill>
                  <a:srgbClr val="CC0000"/>
                </a:solidFill>
                <a:effectLst>
                  <a:outerShdw blurRad="38100" dist="38100" dir="2700000" algn="tl">
                    <a:srgbClr val="C0C0C0"/>
                  </a:outerShdw>
                </a:effectLst>
              </a:rPr>
              <a:t>O(n</a:t>
            </a:r>
            <a:r>
              <a:rPr lang="en-US" altLang="en-US" baseline="30000" dirty="0" smtClean="0">
                <a:solidFill>
                  <a:srgbClr val="CC0000"/>
                </a:solidFill>
                <a:effectLst>
                  <a:outerShdw blurRad="38100" dist="38100" dir="2700000" algn="tl">
                    <a:srgbClr val="C0C0C0"/>
                  </a:outerShdw>
                </a:effectLst>
              </a:rPr>
              <a:t>3/4</a:t>
            </a:r>
            <a:r>
              <a:rPr lang="en-US" altLang="en-US" dirty="0">
                <a:solidFill>
                  <a:srgbClr val="CC0000"/>
                </a:solidFill>
                <a:effectLst>
                  <a:outerShdw blurRad="38100" dist="38100" dir="2700000" algn="tl">
                    <a:srgbClr val="C0C0C0"/>
                  </a:outerShdw>
                </a:effectLst>
              </a:rPr>
              <a:t>)</a:t>
            </a:r>
            <a:r>
              <a:rPr lang="en-US" altLang="en-US" dirty="0">
                <a:solidFill>
                  <a:srgbClr val="00B050"/>
                </a:solidFill>
              </a:rPr>
              <a:t> </a:t>
            </a:r>
            <a:r>
              <a:rPr lang="en-US" altLang="en-US" dirty="0" smtClean="0"/>
              <a:t>is the best number of edges  </a:t>
            </a:r>
          </a:p>
          <a:p>
            <a:pPr marL="0" indent="0">
              <a:buNone/>
            </a:pPr>
            <a:r>
              <a:rPr lang="en-US" altLang="en-US" dirty="0" smtClean="0"/>
              <a:t>possible.</a:t>
            </a:r>
            <a:endParaRPr lang="en-US" dirty="0"/>
          </a:p>
        </p:txBody>
      </p:sp>
    </p:spTree>
    <p:extLst>
      <p:ext uri="{BB962C8B-B14F-4D97-AF65-F5344CB8AC3E}">
        <p14:creationId xmlns:p14="http://schemas.microsoft.com/office/powerpoint/2010/main" val="2835654513"/>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70C0"/>
                </a:solidFill>
              </a:rPr>
              <a:t>The LP relaxation</a:t>
            </a:r>
            <a:endParaRPr lang="en-US" dirty="0">
              <a:solidFill>
                <a:srgbClr val="0070C0"/>
              </a:solidFill>
            </a:endParaRPr>
          </a:p>
        </p:txBody>
      </p:sp>
      <p:sp>
        <p:nvSpPr>
          <p:cNvPr id="3" name="Content Placeholder 2"/>
          <p:cNvSpPr>
            <a:spLocks noGrp="1"/>
          </p:cNvSpPr>
          <p:nvPr>
            <p:ph idx="1"/>
          </p:nvPr>
        </p:nvSpPr>
        <p:spPr/>
        <p:txBody>
          <a:bodyPr/>
          <a:lstStyle/>
          <a:p>
            <a:pPr marL="0" indent="0" algn="ctr">
              <a:buNone/>
            </a:pPr>
            <a:r>
              <a:rPr lang="en-US" baseline="-25000" dirty="0" smtClean="0">
                <a:solidFill>
                  <a:srgbClr val="FF0000"/>
                </a:solidFill>
              </a:rPr>
              <a:t>  </a:t>
            </a:r>
            <a:r>
              <a:rPr lang="en-US" dirty="0" smtClean="0">
                <a:solidFill>
                  <a:srgbClr val="FF0000"/>
                </a:solidFill>
              </a:rPr>
              <a:t> </a:t>
            </a:r>
            <a:r>
              <a:rPr lang="en-US" dirty="0" smtClean="0"/>
              <a:t>   </a:t>
            </a:r>
            <a:r>
              <a:rPr lang="en-US" dirty="0" smtClean="0">
                <a:solidFill>
                  <a:srgbClr val="00B050"/>
                </a:solidFill>
              </a:rPr>
              <a:t>Minimize</a:t>
            </a:r>
            <a:r>
              <a:rPr lang="en-US" dirty="0" smtClean="0"/>
              <a:t> </a:t>
            </a:r>
            <a:r>
              <a:rPr lang="en-US" dirty="0" smtClean="0">
                <a:solidFill>
                  <a:srgbClr val="FF0000"/>
                </a:solidFill>
              </a:rPr>
              <a:t>opt</a:t>
            </a:r>
            <a:r>
              <a:rPr lang="en-US" baseline="-25000" dirty="0" smtClean="0">
                <a:solidFill>
                  <a:srgbClr val="FF0000"/>
                </a:solidFill>
              </a:rPr>
              <a:t>f</a:t>
            </a:r>
            <a:r>
              <a:rPr lang="en-US" baseline="-25000" dirty="0">
                <a:solidFill>
                  <a:srgbClr val="FF0000"/>
                </a:solidFill>
              </a:rPr>
              <a:t> </a:t>
            </a:r>
            <a:r>
              <a:rPr lang="en-US" dirty="0" smtClean="0">
                <a:solidFill>
                  <a:srgbClr val="FF0000"/>
                </a:solidFill>
              </a:rPr>
              <a:t>=</a:t>
            </a:r>
            <a:r>
              <a:rPr lang="en-US" baseline="-25000" dirty="0" smtClean="0">
                <a:solidFill>
                  <a:srgbClr val="FF0000"/>
                </a:solidFill>
              </a:rPr>
              <a:t> </a:t>
            </a:r>
            <a:r>
              <a:rPr lang="en-US" dirty="0" smtClean="0">
                <a:solidFill>
                  <a:srgbClr val="FF0000"/>
                </a:solidFill>
              </a:rPr>
              <a:t>∑</a:t>
            </a:r>
            <a:r>
              <a:rPr lang="en-US" baseline="-25000" dirty="0" smtClean="0">
                <a:solidFill>
                  <a:srgbClr val="FF0000"/>
                </a:solidFill>
              </a:rPr>
              <a:t>e</a:t>
            </a:r>
            <a:r>
              <a:rPr lang="en-US" dirty="0" smtClean="0">
                <a:solidFill>
                  <a:srgbClr val="FF0000"/>
                </a:solidFill>
                <a:sym typeface="Symbol"/>
              </a:rPr>
              <a:t> c</a:t>
            </a:r>
            <a:r>
              <a:rPr lang="en-US" baseline="-25000" dirty="0" smtClean="0">
                <a:solidFill>
                  <a:srgbClr val="FF0000"/>
                </a:solidFill>
              </a:rPr>
              <a:t>e </a:t>
            </a:r>
            <a:r>
              <a:rPr lang="en-US" dirty="0" smtClean="0">
                <a:solidFill>
                  <a:srgbClr val="FF0000"/>
                </a:solidFill>
                <a:sym typeface="Symbol"/>
              </a:rPr>
              <a:t></a:t>
            </a:r>
            <a:r>
              <a:rPr lang="en-US" dirty="0" smtClean="0">
                <a:solidFill>
                  <a:srgbClr val="FF0000"/>
                </a:solidFill>
              </a:rPr>
              <a:t> x</a:t>
            </a:r>
            <a:r>
              <a:rPr lang="en-US" baseline="-25000" dirty="0" smtClean="0">
                <a:solidFill>
                  <a:srgbClr val="FF0000"/>
                </a:solidFill>
              </a:rPr>
              <a:t>e  </a:t>
            </a:r>
            <a:r>
              <a:rPr lang="en-US" dirty="0" smtClean="0">
                <a:solidFill>
                  <a:srgbClr val="FF0000"/>
                </a:solidFill>
              </a:rPr>
              <a:t> </a:t>
            </a:r>
          </a:p>
          <a:p>
            <a:pPr marL="0" indent="0">
              <a:buNone/>
            </a:pPr>
            <a:r>
              <a:rPr lang="en-US" dirty="0" smtClean="0">
                <a:solidFill>
                  <a:srgbClr val="FF0000"/>
                </a:solidFill>
              </a:rPr>
              <a:t>                                      </a:t>
            </a:r>
            <a:r>
              <a:rPr lang="en-US" dirty="0" smtClean="0">
                <a:solidFill>
                  <a:srgbClr val="0070C0"/>
                </a:solidFill>
              </a:rPr>
              <a:t>Subject to </a:t>
            </a:r>
          </a:p>
          <a:p>
            <a:pPr marL="0" indent="0">
              <a:buNone/>
            </a:pPr>
            <a:r>
              <a:rPr lang="en-US" dirty="0">
                <a:solidFill>
                  <a:srgbClr val="0070C0"/>
                </a:solidFill>
              </a:rPr>
              <a:t> </a:t>
            </a:r>
            <a:r>
              <a:rPr lang="en-US" dirty="0" smtClean="0">
                <a:solidFill>
                  <a:srgbClr val="0070C0"/>
                </a:solidFill>
              </a:rPr>
              <a:t>                             </a:t>
            </a:r>
            <a:r>
              <a:rPr lang="en-US" dirty="0" smtClean="0">
                <a:solidFill>
                  <a:srgbClr val="FF0000"/>
                </a:solidFill>
              </a:rPr>
              <a:t>∑</a:t>
            </a:r>
            <a:r>
              <a:rPr lang="en-US" baseline="-25000" dirty="0" smtClean="0">
                <a:solidFill>
                  <a:srgbClr val="FF0000"/>
                </a:solidFill>
              </a:rPr>
              <a:t>P</a:t>
            </a:r>
            <a:r>
              <a:rPr lang="en-US" dirty="0" smtClean="0">
                <a:solidFill>
                  <a:srgbClr val="FF0000"/>
                </a:solidFill>
              </a:rPr>
              <a:t> x</a:t>
            </a:r>
            <a:r>
              <a:rPr lang="en-US" baseline="-25000" dirty="0" smtClean="0">
                <a:solidFill>
                  <a:srgbClr val="FF0000"/>
                </a:solidFill>
              </a:rPr>
              <a:t>e </a:t>
            </a:r>
            <a:r>
              <a:rPr lang="en-US" dirty="0" smtClean="0">
                <a:solidFill>
                  <a:srgbClr val="FF0000"/>
                </a:solidFill>
              </a:rPr>
              <a:t>≥1 </a:t>
            </a:r>
            <a:r>
              <a:rPr lang="en-US" dirty="0" smtClean="0"/>
              <a:t>For every important path </a:t>
            </a:r>
            <a:r>
              <a:rPr lang="en-US" dirty="0" smtClean="0">
                <a:solidFill>
                  <a:srgbClr val="FF0000"/>
                </a:solidFill>
              </a:rPr>
              <a:t>P</a:t>
            </a:r>
          </a:p>
          <a:p>
            <a:pPr marL="0" indent="0">
              <a:buNone/>
            </a:pPr>
            <a:r>
              <a:rPr lang="en-US" dirty="0">
                <a:solidFill>
                  <a:srgbClr val="FF0000"/>
                </a:solidFill>
              </a:rPr>
              <a:t> </a:t>
            </a:r>
            <a:r>
              <a:rPr lang="en-US" dirty="0" smtClean="0">
                <a:solidFill>
                  <a:srgbClr val="FF0000"/>
                </a:solidFill>
              </a:rPr>
              <a:t>                             x</a:t>
            </a:r>
            <a:r>
              <a:rPr lang="en-US" baseline="-25000" dirty="0" smtClean="0">
                <a:solidFill>
                  <a:srgbClr val="FF0000"/>
                </a:solidFill>
              </a:rPr>
              <a:t>e</a:t>
            </a:r>
            <a:r>
              <a:rPr lang="en-US" dirty="0" smtClean="0">
                <a:solidFill>
                  <a:srgbClr val="FF0000"/>
                </a:solidFill>
              </a:rPr>
              <a:t> ≥0   </a:t>
            </a:r>
            <a:r>
              <a:rPr lang="en-US" dirty="0" smtClean="0"/>
              <a:t>For every edge</a:t>
            </a:r>
            <a:r>
              <a:rPr lang="en-US" dirty="0" smtClean="0">
                <a:solidFill>
                  <a:srgbClr val="FF0000"/>
                </a:solidFill>
              </a:rPr>
              <a:t> e</a:t>
            </a:r>
            <a:r>
              <a:rPr lang="en-US" dirty="0" smtClean="0">
                <a:solidFill>
                  <a:srgbClr val="FF0000"/>
                </a:solidFill>
                <a:sym typeface="Symbol" panose="05050102010706020507" pitchFamily="18" charset="2"/>
              </a:rPr>
              <a:t>E</a:t>
            </a:r>
            <a:r>
              <a:rPr lang="en-US" dirty="0" smtClean="0">
                <a:solidFill>
                  <a:srgbClr val="FF0000"/>
                </a:solidFill>
              </a:rPr>
              <a:t> </a:t>
            </a:r>
            <a:endParaRPr lang="en-US" dirty="0" smtClean="0">
              <a:solidFill>
                <a:srgbClr val="0070C0"/>
              </a:solidFill>
            </a:endParaRPr>
          </a:p>
          <a:p>
            <a:pPr algn="ctr"/>
            <a:endParaRPr lang="en-US" dirty="0" smtClean="0">
              <a:solidFill>
                <a:srgbClr val="FF0000"/>
              </a:solidFill>
            </a:endParaRPr>
          </a:p>
        </p:txBody>
      </p:sp>
    </p:spTree>
    <p:extLst>
      <p:ext uri="{BB962C8B-B14F-4D97-AF65-F5344CB8AC3E}">
        <p14:creationId xmlns:p14="http://schemas.microsoft.com/office/powerpoint/2010/main" val="470607725"/>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A middle of a cut lemma</a:t>
            </a:r>
            <a:endParaRPr lang="en-US" dirty="0">
              <a:solidFill>
                <a:srgbClr val="00B0F0"/>
              </a:solidFill>
            </a:endParaRPr>
          </a:p>
        </p:txBody>
      </p:sp>
      <p:sp>
        <p:nvSpPr>
          <p:cNvPr id="3" name="Content Placeholder 2"/>
          <p:cNvSpPr>
            <a:spLocks noGrp="1"/>
          </p:cNvSpPr>
          <p:nvPr>
            <p:ph idx="1"/>
          </p:nvPr>
        </p:nvSpPr>
        <p:spPr/>
        <p:txBody>
          <a:bodyPr/>
          <a:lstStyle/>
          <a:p>
            <a:pPr marL="0" indent="0">
              <a:buNone/>
            </a:pPr>
            <a:endParaRPr lang="en-US" dirty="0"/>
          </a:p>
        </p:txBody>
      </p:sp>
      <p:sp>
        <p:nvSpPr>
          <p:cNvPr id="6" name="Oval 5"/>
          <p:cNvSpPr/>
          <p:nvPr/>
        </p:nvSpPr>
        <p:spPr>
          <a:xfrm rot="10316713">
            <a:off x="4136390" y="5530937"/>
            <a:ext cx="256121" cy="2834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flipV="1">
            <a:off x="2057400" y="4724400"/>
            <a:ext cx="5715000" cy="76200"/>
          </a:xfrm>
          <a:prstGeom prst="line">
            <a:avLst/>
          </a:prstGeom>
          <a:ln w="73025"/>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848600" y="4495800"/>
            <a:ext cx="2286000" cy="369332"/>
          </a:xfrm>
          <a:prstGeom prst="rect">
            <a:avLst/>
          </a:prstGeom>
          <a:noFill/>
        </p:spPr>
        <p:txBody>
          <a:bodyPr wrap="square" rtlCol="0">
            <a:spAutoFit/>
          </a:bodyPr>
          <a:lstStyle/>
          <a:p>
            <a:r>
              <a:rPr lang="en-US" dirty="0" smtClean="0">
                <a:solidFill>
                  <a:srgbClr val="FF0000"/>
                </a:solidFill>
              </a:rPr>
              <a:t>1/3</a:t>
            </a:r>
            <a:endParaRPr lang="en-US" dirty="0">
              <a:solidFill>
                <a:srgbClr val="FF0000"/>
              </a:solidFill>
            </a:endParaRPr>
          </a:p>
        </p:txBody>
      </p:sp>
      <p:cxnSp>
        <p:nvCxnSpPr>
          <p:cNvPr id="11" name="Straight Connector 10"/>
          <p:cNvCxnSpPr/>
          <p:nvPr/>
        </p:nvCxnSpPr>
        <p:spPr>
          <a:xfrm flipV="1">
            <a:off x="2057400" y="3348037"/>
            <a:ext cx="5715000" cy="76200"/>
          </a:xfrm>
          <a:prstGeom prst="line">
            <a:avLst/>
          </a:prstGeom>
          <a:ln w="73025"/>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743825" y="3163371"/>
            <a:ext cx="2286000" cy="369332"/>
          </a:xfrm>
          <a:prstGeom prst="rect">
            <a:avLst/>
          </a:prstGeom>
          <a:noFill/>
        </p:spPr>
        <p:txBody>
          <a:bodyPr wrap="square" rtlCol="0">
            <a:spAutoFit/>
          </a:bodyPr>
          <a:lstStyle/>
          <a:p>
            <a:r>
              <a:rPr lang="en-US" dirty="0">
                <a:solidFill>
                  <a:srgbClr val="FF0000"/>
                </a:solidFill>
              </a:rPr>
              <a:t>2</a:t>
            </a:r>
            <a:r>
              <a:rPr lang="en-US" dirty="0" smtClean="0">
                <a:solidFill>
                  <a:srgbClr val="FF0000"/>
                </a:solidFill>
              </a:rPr>
              <a:t>/3</a:t>
            </a:r>
            <a:endParaRPr lang="en-US" dirty="0">
              <a:solidFill>
                <a:srgbClr val="FF0000"/>
              </a:solidFill>
            </a:endParaRPr>
          </a:p>
        </p:txBody>
      </p:sp>
      <p:sp>
        <p:nvSpPr>
          <p:cNvPr id="13" name="Oval 12"/>
          <p:cNvSpPr/>
          <p:nvPr/>
        </p:nvSpPr>
        <p:spPr>
          <a:xfrm rot="10316713">
            <a:off x="4209593" y="2286867"/>
            <a:ext cx="256121" cy="2834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flipH="1">
            <a:off x="4449231" y="5441812"/>
            <a:ext cx="2253669" cy="461665"/>
          </a:xfrm>
          <a:prstGeom prst="rect">
            <a:avLst/>
          </a:prstGeom>
          <a:noFill/>
        </p:spPr>
        <p:txBody>
          <a:bodyPr wrap="square" rtlCol="0">
            <a:spAutoFit/>
          </a:bodyPr>
          <a:lstStyle/>
          <a:p>
            <a:r>
              <a:rPr lang="en-US" sz="2400" dirty="0" smtClean="0">
                <a:solidFill>
                  <a:srgbClr val="FF0000"/>
                </a:solidFill>
              </a:rPr>
              <a:t>S(</a:t>
            </a:r>
            <a:r>
              <a:rPr lang="en-US" sz="2400" dirty="0">
                <a:solidFill>
                  <a:srgbClr val="FF0000"/>
                </a:solidFill>
              </a:rPr>
              <a:t>j</a:t>
            </a:r>
            <a:r>
              <a:rPr lang="en-US" sz="2400" dirty="0" smtClean="0">
                <a:solidFill>
                  <a:srgbClr val="FF0000"/>
                </a:solidFill>
              </a:rPr>
              <a:t>)</a:t>
            </a:r>
            <a:endParaRPr lang="en-US" sz="2400" dirty="0">
              <a:solidFill>
                <a:srgbClr val="FF0000"/>
              </a:solidFill>
            </a:endParaRPr>
          </a:p>
        </p:txBody>
      </p:sp>
      <p:sp>
        <p:nvSpPr>
          <p:cNvPr id="15" name="TextBox 14"/>
          <p:cNvSpPr txBox="1"/>
          <p:nvPr/>
        </p:nvSpPr>
        <p:spPr>
          <a:xfrm flipH="1">
            <a:off x="4519383" y="2197742"/>
            <a:ext cx="2253669" cy="461665"/>
          </a:xfrm>
          <a:prstGeom prst="rect">
            <a:avLst/>
          </a:prstGeom>
          <a:noFill/>
        </p:spPr>
        <p:txBody>
          <a:bodyPr wrap="square" rtlCol="0">
            <a:spAutoFit/>
          </a:bodyPr>
          <a:lstStyle/>
          <a:p>
            <a:r>
              <a:rPr lang="en-US" sz="2400" dirty="0" smtClean="0">
                <a:solidFill>
                  <a:srgbClr val="FF0000"/>
                </a:solidFill>
              </a:rPr>
              <a:t>T(</a:t>
            </a:r>
            <a:r>
              <a:rPr lang="en-US" sz="2400" dirty="0">
                <a:solidFill>
                  <a:srgbClr val="FF0000"/>
                </a:solidFill>
              </a:rPr>
              <a:t>j</a:t>
            </a:r>
            <a:r>
              <a:rPr lang="en-US" sz="2400" dirty="0" smtClean="0">
                <a:solidFill>
                  <a:srgbClr val="FF0000"/>
                </a:solidFill>
              </a:rPr>
              <a:t>)</a:t>
            </a:r>
            <a:endParaRPr lang="en-US" sz="2400" dirty="0">
              <a:solidFill>
                <a:srgbClr val="FF0000"/>
              </a:solidFill>
            </a:endParaRPr>
          </a:p>
        </p:txBody>
      </p:sp>
    </p:spTree>
    <p:extLst>
      <p:ext uri="{BB962C8B-B14F-4D97-AF65-F5344CB8AC3E}">
        <p14:creationId xmlns:p14="http://schemas.microsoft.com/office/powerpoint/2010/main" val="1740820516"/>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We want to take only middle edges.</a:t>
            </a:r>
            <a:endParaRPr lang="en-US" dirty="0">
              <a:solidFill>
                <a:srgbClr val="00B0F0"/>
              </a:solidFill>
            </a:endParaRPr>
          </a:p>
        </p:txBody>
      </p:sp>
      <p:sp>
        <p:nvSpPr>
          <p:cNvPr id="3" name="Content Placeholder 2"/>
          <p:cNvSpPr>
            <a:spLocks noGrp="1"/>
          </p:cNvSpPr>
          <p:nvPr>
            <p:ph idx="1"/>
          </p:nvPr>
        </p:nvSpPr>
        <p:spPr/>
        <p:txBody>
          <a:bodyPr>
            <a:normAutofit lnSpcReduction="10000"/>
          </a:bodyPr>
          <a:lstStyle/>
          <a:p>
            <a:r>
              <a:rPr lang="en-US" dirty="0" smtClean="0"/>
              <a:t>This to take a point </a:t>
            </a:r>
            <a:r>
              <a:rPr lang="en-US" dirty="0" smtClean="0">
                <a:solidFill>
                  <a:srgbClr val="FF0000"/>
                </a:solidFill>
              </a:rPr>
              <a:t>1/3≤R≤2/3 </a:t>
            </a:r>
            <a:r>
              <a:rPr lang="en-US" dirty="0">
                <a:solidFill>
                  <a:srgbClr val="FF0000"/>
                </a:solidFill>
              </a:rPr>
              <a:t> </a:t>
            </a:r>
            <a:r>
              <a:rPr lang="en-US" dirty="0" smtClean="0"/>
              <a:t>so that an edge </a:t>
            </a:r>
            <a:r>
              <a:rPr lang="en-US" dirty="0" smtClean="0">
                <a:solidFill>
                  <a:srgbClr val="FF0000"/>
                </a:solidFill>
              </a:rPr>
              <a:t>ab </a:t>
            </a:r>
            <a:r>
              <a:rPr lang="en-US" dirty="0" smtClean="0"/>
              <a:t>belongs to the cut if </a:t>
            </a:r>
            <a:r>
              <a:rPr lang="en-US" dirty="0" smtClean="0">
                <a:solidFill>
                  <a:srgbClr val="FF0000"/>
                </a:solidFill>
              </a:rPr>
              <a:t>dist(S(j),a)&lt;R </a:t>
            </a:r>
            <a:r>
              <a:rPr lang="en-US" dirty="0" smtClean="0"/>
              <a:t>and </a:t>
            </a:r>
            <a:r>
              <a:rPr lang="en-US" dirty="0" smtClean="0">
                <a:solidFill>
                  <a:srgbClr val="FF0000"/>
                </a:solidFill>
              </a:rPr>
              <a:t>dist(S(j),b)≥ R.</a:t>
            </a:r>
            <a:endParaRPr lang="en-US" dirty="0">
              <a:solidFill>
                <a:srgbClr val="FF0000"/>
              </a:solidFill>
            </a:endParaRPr>
          </a:p>
          <a:p>
            <a:r>
              <a:rPr lang="en-US" dirty="0" smtClean="0"/>
              <a:t>For this we need to show that there an </a:t>
            </a:r>
            <a:r>
              <a:rPr lang="en-US" dirty="0" smtClean="0">
                <a:solidFill>
                  <a:srgbClr val="FF0000"/>
                </a:solidFill>
              </a:rPr>
              <a:t>R </a:t>
            </a:r>
            <a:r>
              <a:rPr lang="en-US" dirty="0" smtClean="0"/>
              <a:t>so that this cut is small.</a:t>
            </a:r>
          </a:p>
          <a:p>
            <a:r>
              <a:rPr lang="en-US" dirty="0" smtClean="0"/>
              <a:t>The algorithm of </a:t>
            </a:r>
            <a:r>
              <a:rPr lang="en-US" dirty="0" smtClean="0">
                <a:solidFill>
                  <a:srgbClr val="7030A0"/>
                </a:solidFill>
              </a:rPr>
              <a:t>Garg et al  </a:t>
            </a:r>
            <a:r>
              <a:rPr lang="en-US" dirty="0" smtClean="0"/>
              <a:t> prove that there is a cut which is not much larger than the inner </a:t>
            </a:r>
            <a:r>
              <a:rPr lang="en-US" dirty="0" smtClean="0">
                <a:solidFill>
                  <a:srgbClr val="FF0000"/>
                </a:solidFill>
              </a:rPr>
              <a:t>LP </a:t>
            </a:r>
            <a:r>
              <a:rPr lang="en-US" dirty="0" smtClean="0"/>
              <a:t>value of the internal sphere. This is divide and conquer.</a:t>
            </a:r>
            <a:endParaRPr lang="en-US" dirty="0" smtClean="0">
              <a:solidFill>
                <a:srgbClr val="FF0000"/>
              </a:solidFill>
            </a:endParaRPr>
          </a:p>
          <a:p>
            <a:r>
              <a:rPr lang="en-US" dirty="0" smtClean="0"/>
              <a:t>But our lemma charge all of  </a:t>
            </a:r>
            <a:r>
              <a:rPr lang="en-US" dirty="0" smtClean="0">
                <a:solidFill>
                  <a:srgbClr val="FF0000"/>
                </a:solidFill>
              </a:rPr>
              <a:t>opt</a:t>
            </a:r>
            <a:r>
              <a:rPr lang="en-US" baseline="-25000" dirty="0" smtClean="0">
                <a:solidFill>
                  <a:srgbClr val="FF0000"/>
                </a:solidFill>
              </a:rPr>
              <a:t>f</a:t>
            </a:r>
            <a:r>
              <a:rPr lang="en-US" dirty="0"/>
              <a:t> </a:t>
            </a:r>
            <a:r>
              <a:rPr lang="en-US" dirty="0" smtClean="0"/>
              <a:t> hence there is no divide and conquer even for this aspect.</a:t>
            </a:r>
            <a:endParaRPr lang="en-US" dirty="0"/>
          </a:p>
        </p:txBody>
      </p:sp>
    </p:spTree>
    <p:extLst>
      <p:ext uri="{BB962C8B-B14F-4D97-AF65-F5344CB8AC3E}">
        <p14:creationId xmlns:p14="http://schemas.microsoft.com/office/powerpoint/2010/main" val="401096121"/>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A simple random choice </a:t>
            </a:r>
            <a:endParaRPr lang="en-US" dirty="0">
              <a:solidFill>
                <a:srgbClr val="00B0F0"/>
              </a:solidFill>
            </a:endParaRPr>
          </a:p>
        </p:txBody>
      </p:sp>
      <p:sp>
        <p:nvSpPr>
          <p:cNvPr id="3" name="Content Placeholder 2"/>
          <p:cNvSpPr>
            <a:spLocks noGrp="1"/>
          </p:cNvSpPr>
          <p:nvPr>
            <p:ph idx="1"/>
          </p:nvPr>
        </p:nvSpPr>
        <p:spPr/>
        <p:txBody>
          <a:bodyPr>
            <a:normAutofit fontScale="25000" lnSpcReduction="20000"/>
          </a:bodyPr>
          <a:lstStyle/>
          <a:p>
            <a:pPr marL="0" indent="0">
              <a:buNone/>
            </a:pPr>
            <a:r>
              <a:rPr lang="en-US" sz="12800" dirty="0" smtClean="0">
                <a:latin typeface="Calibri" panose="020F0502020204030204" pitchFamily="34" charset="0"/>
                <a:cs typeface="Calibri" panose="020F0502020204030204" pitchFamily="34" charset="0"/>
              </a:rPr>
              <a:t>Choose at random </a:t>
            </a:r>
            <a:r>
              <a:rPr lang="en-US" sz="12800" dirty="0" smtClean="0">
                <a:solidFill>
                  <a:srgbClr val="FF0000"/>
                </a:solidFill>
                <a:latin typeface="Calibri" panose="020F0502020204030204" pitchFamily="34" charset="0"/>
                <a:cs typeface="Calibri" panose="020F0502020204030204" pitchFamily="34" charset="0"/>
              </a:rPr>
              <a:t>R</a:t>
            </a:r>
            <a:r>
              <a:rPr lang="en-US" sz="12800" dirty="0" smtClean="0">
                <a:solidFill>
                  <a:srgbClr val="FF0000"/>
                </a:solidFill>
                <a:latin typeface="Calibri" panose="020F0502020204030204" pitchFamily="34" charset="0"/>
                <a:cs typeface="Calibri" panose="020F0502020204030204" pitchFamily="34" charset="0"/>
                <a:sym typeface="Symbol" panose="05050102010706020507" pitchFamily="18" charset="2"/>
              </a:rPr>
              <a:t></a:t>
            </a:r>
            <a:r>
              <a:rPr lang="en-US" sz="12800" dirty="0" smtClean="0">
                <a:solidFill>
                  <a:srgbClr val="FF0000"/>
                </a:solidFill>
                <a:latin typeface="Calibri" panose="020F0502020204030204" pitchFamily="34" charset="0"/>
                <a:cs typeface="Calibri" panose="020F0502020204030204" pitchFamily="34" charset="0"/>
              </a:rPr>
              <a:t>[1/3,2/3] </a:t>
            </a:r>
            <a:r>
              <a:rPr lang="en-US" sz="12800" dirty="0" smtClean="0">
                <a:latin typeface="Calibri" panose="020F0502020204030204" pitchFamily="34" charset="0"/>
                <a:cs typeface="Calibri" panose="020F0502020204030204" pitchFamily="34" charset="0"/>
              </a:rPr>
              <a:t>and take into </a:t>
            </a:r>
          </a:p>
          <a:p>
            <a:pPr marL="0" indent="0">
              <a:buNone/>
            </a:pPr>
            <a:r>
              <a:rPr lang="en-US" sz="12800" dirty="0" smtClean="0">
                <a:latin typeface="Calibri" panose="020F0502020204030204" pitchFamily="34" charset="0"/>
                <a:cs typeface="Calibri" panose="020F0502020204030204" pitchFamily="34" charset="0"/>
              </a:rPr>
              <a:t>the cut edges </a:t>
            </a:r>
            <a:r>
              <a:rPr lang="en-US" sz="12800" dirty="0" smtClean="0">
                <a:solidFill>
                  <a:srgbClr val="FF0000"/>
                </a:solidFill>
                <a:latin typeface="Calibri" panose="020F0502020204030204" pitchFamily="34" charset="0"/>
                <a:cs typeface="Calibri" panose="020F0502020204030204" pitchFamily="34" charset="0"/>
              </a:rPr>
              <a:t>wz </a:t>
            </a:r>
            <a:r>
              <a:rPr lang="en-US" sz="12800" dirty="0" smtClean="0">
                <a:latin typeface="Calibri" panose="020F0502020204030204" pitchFamily="34" charset="0"/>
                <a:cs typeface="Calibri" panose="020F0502020204030204" pitchFamily="34" charset="0"/>
              </a:rPr>
              <a:t>so that</a:t>
            </a:r>
            <a:r>
              <a:rPr lang="en-US" sz="12800" dirty="0" smtClean="0">
                <a:solidFill>
                  <a:srgbClr val="FF0000"/>
                </a:solidFill>
                <a:latin typeface="Calibri" panose="020F0502020204030204" pitchFamily="34" charset="0"/>
                <a:cs typeface="Calibri" panose="020F0502020204030204" pitchFamily="34" charset="0"/>
              </a:rPr>
              <a:t> dist(S(j),w)&lt;R </a:t>
            </a:r>
            <a:r>
              <a:rPr lang="en-US" sz="12800" dirty="0" smtClean="0">
                <a:latin typeface="Calibri" panose="020F0502020204030204" pitchFamily="34" charset="0"/>
                <a:cs typeface="Calibri" panose="020F0502020204030204" pitchFamily="34" charset="0"/>
              </a:rPr>
              <a:t>and </a:t>
            </a:r>
          </a:p>
          <a:p>
            <a:pPr marL="0" indent="0">
              <a:buNone/>
            </a:pPr>
            <a:r>
              <a:rPr lang="en-US" sz="12800" dirty="0" smtClean="0">
                <a:solidFill>
                  <a:srgbClr val="FF0000"/>
                </a:solidFill>
                <a:latin typeface="Calibri" panose="020F0502020204030204" pitchFamily="34" charset="0"/>
                <a:cs typeface="Calibri" panose="020F0502020204030204" pitchFamily="34" charset="0"/>
              </a:rPr>
              <a:t>Dist(S(j),z)≥R.</a:t>
            </a:r>
          </a:p>
          <a:p>
            <a:pPr marL="0" indent="0">
              <a:buNone/>
            </a:pPr>
            <a:r>
              <a:rPr lang="en-US" sz="12800" dirty="0" smtClean="0">
                <a:latin typeface="Calibri" panose="020F0502020204030204" pitchFamily="34" charset="0"/>
                <a:cs typeface="Calibri" panose="020F0502020204030204" pitchFamily="34" charset="0"/>
              </a:rPr>
              <a:t>What is  the expected contribution of </a:t>
            </a:r>
            <a:r>
              <a:rPr lang="en-US" sz="12800" dirty="0" smtClean="0">
                <a:solidFill>
                  <a:srgbClr val="FF0000"/>
                </a:solidFill>
                <a:latin typeface="Calibri" panose="020F0502020204030204" pitchFamily="34" charset="0"/>
                <a:cs typeface="Calibri" panose="020F0502020204030204" pitchFamily="34" charset="0"/>
              </a:rPr>
              <a:t>e </a:t>
            </a:r>
          </a:p>
          <a:p>
            <a:pPr marL="0" indent="0">
              <a:buNone/>
            </a:pPr>
            <a:r>
              <a:rPr lang="en-US" sz="12800" dirty="0" smtClean="0">
                <a:latin typeface="Calibri" panose="020F0502020204030204" pitchFamily="34" charset="0"/>
                <a:cs typeface="Calibri" panose="020F0502020204030204" pitchFamily="34" charset="0"/>
              </a:rPr>
              <a:t>assuming part of it belongs to </a:t>
            </a:r>
            <a:r>
              <a:rPr lang="en-US" sz="12800" dirty="0">
                <a:solidFill>
                  <a:srgbClr val="FF0000"/>
                </a:solidFill>
                <a:latin typeface="Calibri" panose="020F0502020204030204" pitchFamily="34" charset="0"/>
                <a:cs typeface="Calibri" panose="020F0502020204030204" pitchFamily="34" charset="0"/>
              </a:rPr>
              <a:t>[1/3,2/3</a:t>
            </a:r>
            <a:r>
              <a:rPr lang="en-US" sz="12800" dirty="0" smtClean="0">
                <a:solidFill>
                  <a:srgbClr val="FF0000"/>
                </a:solidFill>
                <a:latin typeface="Calibri" panose="020F0502020204030204" pitchFamily="34" charset="0"/>
                <a:cs typeface="Calibri" panose="020F0502020204030204" pitchFamily="34" charset="0"/>
              </a:rPr>
              <a:t>]?</a:t>
            </a:r>
          </a:p>
          <a:p>
            <a:pPr marL="0" indent="0">
              <a:buNone/>
            </a:pPr>
            <a:r>
              <a:rPr lang="en-US" sz="12800" dirty="0" smtClean="0">
                <a:latin typeface="Calibri" panose="020F0502020204030204" pitchFamily="34" charset="0"/>
                <a:cs typeface="Calibri" panose="020F0502020204030204" pitchFamily="34" charset="0"/>
              </a:rPr>
              <a:t>The contribution of</a:t>
            </a:r>
            <a:r>
              <a:rPr lang="en-US" sz="12800" dirty="0" smtClean="0">
                <a:solidFill>
                  <a:srgbClr val="FF0000"/>
                </a:solidFill>
                <a:latin typeface="Calibri" panose="020F0502020204030204" pitchFamily="34" charset="0"/>
                <a:cs typeface="Calibri" panose="020F0502020204030204" pitchFamily="34" charset="0"/>
              </a:rPr>
              <a:t> e </a:t>
            </a:r>
            <a:r>
              <a:rPr lang="en-US" sz="12800" dirty="0" smtClean="0">
                <a:latin typeface="Calibri" panose="020F0502020204030204" pitchFamily="34" charset="0"/>
                <a:cs typeface="Calibri" panose="020F0502020204030204" pitchFamily="34" charset="0"/>
              </a:rPr>
              <a:t>is</a:t>
            </a:r>
            <a:r>
              <a:rPr lang="en-US" sz="12800" dirty="0" smtClean="0">
                <a:solidFill>
                  <a:srgbClr val="FF0000"/>
                </a:solidFill>
                <a:latin typeface="Calibri" panose="020F0502020204030204" pitchFamily="34" charset="0"/>
                <a:cs typeface="Calibri" panose="020F0502020204030204" pitchFamily="34" charset="0"/>
              </a:rPr>
              <a:t> </a:t>
            </a:r>
            <a:r>
              <a:rPr lang="en-US" sz="12800" dirty="0">
                <a:solidFill>
                  <a:srgbClr val="FF0000"/>
                </a:solidFill>
                <a:sym typeface="Symbol"/>
              </a:rPr>
              <a:t>c</a:t>
            </a:r>
            <a:r>
              <a:rPr lang="en-US" sz="12800" baseline="-25000" dirty="0">
                <a:solidFill>
                  <a:srgbClr val="FF0000"/>
                </a:solidFill>
              </a:rPr>
              <a:t>e </a:t>
            </a:r>
            <a:r>
              <a:rPr lang="en-US" sz="12800" dirty="0">
                <a:solidFill>
                  <a:srgbClr val="FF0000"/>
                </a:solidFill>
                <a:sym typeface="Symbol"/>
              </a:rPr>
              <a:t> </a:t>
            </a:r>
            <a:r>
              <a:rPr lang="en-US" sz="12800" dirty="0" smtClean="0">
                <a:solidFill>
                  <a:srgbClr val="FF0000"/>
                </a:solidFill>
                <a:latin typeface="Calibri" panose="020F0502020204030204" pitchFamily="34" charset="0"/>
                <a:cs typeface="Calibri" panose="020F0502020204030204" pitchFamily="34" charset="0"/>
              </a:rPr>
              <a:t>Pr(R cuts e).</a:t>
            </a:r>
            <a:endParaRPr lang="en-US" sz="12800" dirty="0" smtClean="0">
              <a:solidFill>
                <a:srgbClr val="FF0000"/>
              </a:solidFill>
            </a:endParaRPr>
          </a:p>
          <a:p>
            <a:pPr marL="0" indent="0">
              <a:buNone/>
            </a:pPr>
            <a:r>
              <a:rPr lang="en-US" sz="12800" dirty="0" smtClean="0"/>
              <a:t>The probability to cut </a:t>
            </a:r>
            <a:r>
              <a:rPr lang="en-US" sz="12800" dirty="0" smtClean="0">
                <a:solidFill>
                  <a:srgbClr val="FF0000"/>
                </a:solidFill>
              </a:rPr>
              <a:t>e </a:t>
            </a:r>
            <a:r>
              <a:rPr lang="en-US" sz="12800" dirty="0" smtClean="0"/>
              <a:t>is at most </a:t>
            </a:r>
            <a:r>
              <a:rPr lang="en-US" sz="12800" dirty="0" smtClean="0">
                <a:solidFill>
                  <a:srgbClr val="FF0000"/>
                </a:solidFill>
                <a:sym typeface="Symbol"/>
              </a:rPr>
              <a:t>x</a:t>
            </a:r>
            <a:r>
              <a:rPr lang="en-US" sz="12800" baseline="-25000" dirty="0" smtClean="0">
                <a:solidFill>
                  <a:srgbClr val="FF0000"/>
                </a:solidFill>
              </a:rPr>
              <a:t>e</a:t>
            </a:r>
            <a:r>
              <a:rPr lang="en-US" sz="12800" baseline="-25000" dirty="0">
                <a:solidFill>
                  <a:srgbClr val="FF0000"/>
                </a:solidFill>
              </a:rPr>
              <a:t> </a:t>
            </a:r>
            <a:r>
              <a:rPr lang="en-US" sz="12800" dirty="0" smtClean="0">
                <a:solidFill>
                  <a:srgbClr val="FF0000"/>
                </a:solidFill>
              </a:rPr>
              <a:t>/(1/3)</a:t>
            </a:r>
            <a:r>
              <a:rPr lang="en-US" sz="12800" baseline="-25000" dirty="0" smtClean="0">
                <a:solidFill>
                  <a:srgbClr val="FF0000"/>
                </a:solidFill>
              </a:rPr>
              <a:t>  </a:t>
            </a:r>
            <a:r>
              <a:rPr lang="en-US" sz="12800" dirty="0" smtClean="0">
                <a:solidFill>
                  <a:srgbClr val="FF0000"/>
                </a:solidFill>
              </a:rPr>
              <a:t>  </a:t>
            </a:r>
          </a:p>
          <a:p>
            <a:pPr marL="0" indent="0">
              <a:buNone/>
            </a:pPr>
            <a:r>
              <a:rPr lang="en-US" sz="12800" dirty="0"/>
              <a:t>w</a:t>
            </a:r>
            <a:r>
              <a:rPr lang="en-US" sz="12800" dirty="0" smtClean="0"/>
              <a:t>hich only happens when an edge is parallel </a:t>
            </a:r>
          </a:p>
          <a:p>
            <a:pPr marL="0" indent="0">
              <a:buNone/>
            </a:pPr>
            <a:r>
              <a:rPr lang="en-US" sz="12800" dirty="0" smtClean="0"/>
              <a:t>to the radios. The expected cost is  </a:t>
            </a:r>
            <a:r>
              <a:rPr lang="en-US" sz="12800" dirty="0" smtClean="0">
                <a:solidFill>
                  <a:srgbClr val="FF0000"/>
                </a:solidFill>
              </a:rPr>
              <a:t>3</a:t>
            </a:r>
            <a:r>
              <a:rPr lang="en-US" sz="12800" dirty="0" smtClean="0">
                <a:solidFill>
                  <a:srgbClr val="FF0000"/>
                </a:solidFill>
                <a:latin typeface="Arial" panose="020B0604020202020204" pitchFamily="34" charset="0"/>
                <a:cs typeface="Arial" panose="020B0604020202020204" pitchFamily="34" charset="0"/>
              </a:rPr>
              <a:t>˖</a:t>
            </a:r>
            <a:r>
              <a:rPr lang="en-US" sz="12800" dirty="0" smtClean="0">
                <a:solidFill>
                  <a:srgbClr val="FF0000"/>
                </a:solidFill>
              </a:rPr>
              <a:t>∑</a:t>
            </a:r>
            <a:r>
              <a:rPr lang="en-US" sz="12800" baseline="-25000" dirty="0" smtClean="0">
                <a:solidFill>
                  <a:srgbClr val="FF0000"/>
                </a:solidFill>
              </a:rPr>
              <a:t>e</a:t>
            </a:r>
            <a:r>
              <a:rPr lang="en-US" sz="12800" dirty="0" smtClean="0">
                <a:solidFill>
                  <a:srgbClr val="FF0000"/>
                </a:solidFill>
              </a:rPr>
              <a:t> </a:t>
            </a:r>
            <a:r>
              <a:rPr lang="en-US" sz="12800" dirty="0" smtClean="0">
                <a:solidFill>
                  <a:srgbClr val="FF0000"/>
                </a:solidFill>
                <a:sym typeface="Symbol"/>
              </a:rPr>
              <a:t>x</a:t>
            </a:r>
            <a:r>
              <a:rPr lang="en-US" sz="12800" baseline="-25000" dirty="0" smtClean="0">
                <a:solidFill>
                  <a:srgbClr val="FF0000"/>
                </a:solidFill>
              </a:rPr>
              <a:t>e</a:t>
            </a:r>
            <a:r>
              <a:rPr lang="en-US" sz="12800" baseline="-25000" dirty="0">
                <a:solidFill>
                  <a:srgbClr val="FF0000"/>
                </a:solidFill>
              </a:rPr>
              <a:t> </a:t>
            </a:r>
            <a:r>
              <a:rPr lang="en-US" sz="12800" dirty="0">
                <a:solidFill>
                  <a:srgbClr val="FF0000"/>
                </a:solidFill>
              </a:rPr>
              <a:t> </a:t>
            </a:r>
            <a:r>
              <a:rPr lang="en-US" sz="12800" dirty="0" smtClean="0">
                <a:solidFill>
                  <a:srgbClr val="FF0000"/>
                </a:solidFill>
                <a:latin typeface="Arial" panose="020B0604020202020204" pitchFamily="34" charset="0"/>
                <a:cs typeface="Arial" panose="020B0604020202020204" pitchFamily="34" charset="0"/>
              </a:rPr>
              <a:t>˖</a:t>
            </a:r>
            <a:r>
              <a:rPr lang="en-US" sz="12800" dirty="0">
                <a:solidFill>
                  <a:srgbClr val="FF0000"/>
                </a:solidFill>
                <a:sym typeface="Symbol"/>
              </a:rPr>
              <a:t> </a:t>
            </a:r>
            <a:r>
              <a:rPr lang="en-US" sz="12800" dirty="0" smtClean="0">
                <a:solidFill>
                  <a:srgbClr val="FF0000"/>
                </a:solidFill>
                <a:sym typeface="Symbol"/>
              </a:rPr>
              <a:t>c</a:t>
            </a:r>
            <a:r>
              <a:rPr lang="en-US" sz="12800" baseline="-25000" dirty="0" smtClean="0">
                <a:solidFill>
                  <a:srgbClr val="FF0000"/>
                </a:solidFill>
              </a:rPr>
              <a:t>e </a:t>
            </a:r>
          </a:p>
          <a:p>
            <a:pPr marL="0" indent="0">
              <a:buNone/>
            </a:pPr>
            <a:r>
              <a:rPr lang="en-US" sz="12800" dirty="0" smtClean="0">
                <a:solidFill>
                  <a:srgbClr val="FF0000"/>
                </a:solidFill>
              </a:rPr>
              <a:t> </a:t>
            </a:r>
            <a:r>
              <a:rPr lang="en-US" sz="12800" dirty="0" smtClean="0"/>
              <a:t>hence </a:t>
            </a:r>
            <a:r>
              <a:rPr lang="en-US" sz="12800" dirty="0" smtClean="0">
                <a:solidFill>
                  <a:srgbClr val="FF0000"/>
                </a:solidFill>
              </a:rPr>
              <a:t> </a:t>
            </a:r>
            <a:r>
              <a:rPr lang="en-US" sz="12800" dirty="0" smtClean="0"/>
              <a:t>there is a cut of cost at most </a:t>
            </a:r>
            <a:r>
              <a:rPr lang="en-US" sz="12800" dirty="0" smtClean="0">
                <a:solidFill>
                  <a:srgbClr val="FF0000"/>
                </a:solidFill>
              </a:rPr>
              <a:t>3</a:t>
            </a:r>
            <a:r>
              <a:rPr lang="en-US" sz="12800" dirty="0" smtClean="0">
                <a:solidFill>
                  <a:srgbClr val="FF0000"/>
                </a:solidFill>
                <a:latin typeface="Arial" panose="020B0604020202020204" pitchFamily="34" charset="0"/>
                <a:cs typeface="Arial" panose="020B0604020202020204" pitchFamily="34" charset="0"/>
              </a:rPr>
              <a:t>˖</a:t>
            </a:r>
            <a:r>
              <a:rPr lang="en-US" sz="9600" dirty="0">
                <a:solidFill>
                  <a:srgbClr val="FF0000"/>
                </a:solidFill>
              </a:rPr>
              <a:t> </a:t>
            </a:r>
            <a:r>
              <a:rPr lang="en-US" sz="12800" dirty="0">
                <a:solidFill>
                  <a:srgbClr val="FF0000"/>
                </a:solidFill>
              </a:rPr>
              <a:t>opt</a:t>
            </a:r>
            <a:r>
              <a:rPr lang="en-US" sz="12800" baseline="-25000" dirty="0">
                <a:solidFill>
                  <a:srgbClr val="FF0000"/>
                </a:solidFill>
              </a:rPr>
              <a:t>f </a:t>
            </a:r>
            <a:endParaRPr lang="en-US" sz="12800" dirty="0" smtClean="0">
              <a:solidFill>
                <a:srgbClr val="FF0000"/>
              </a:solidFill>
            </a:endParaRPr>
          </a:p>
          <a:p>
            <a:pPr marL="0" indent="0">
              <a:buNone/>
            </a:pPr>
            <a:endParaRPr lang="en-US" dirty="0"/>
          </a:p>
          <a:p>
            <a:pPr marL="0" indent="0">
              <a:buNone/>
            </a:pPr>
            <a:endParaRPr lang="en-US" dirty="0" smtClean="0"/>
          </a:p>
          <a:p>
            <a:pPr marL="0" indent="0">
              <a:buNone/>
            </a:pPr>
            <a:r>
              <a:rPr lang="en-US" dirty="0" smtClean="0"/>
              <a:t> </a:t>
            </a:r>
            <a:endParaRPr lang="en-US" dirty="0" smtClean="0">
              <a:latin typeface="Calibri" panose="020F0502020204030204" pitchFamily="34" charset="0"/>
              <a:cs typeface="Calibri" panose="020F0502020204030204" pitchFamily="34" charset="0"/>
            </a:endParaRPr>
          </a:p>
          <a:p>
            <a:pPr marL="0" indent="0">
              <a:buNone/>
            </a:pPr>
            <a:endParaRPr lang="en-US" dirty="0"/>
          </a:p>
          <a:p>
            <a:pPr marL="0" indent="0">
              <a:buNone/>
            </a:pPr>
            <a:endParaRPr lang="en-US" dirty="0" smtClean="0">
              <a:solidFill>
                <a:srgbClr val="FF0000"/>
              </a:solidFill>
              <a:latin typeface="Calibri" panose="020F0502020204030204" pitchFamily="34" charset="0"/>
              <a:cs typeface="Calibri" panose="020F0502020204030204" pitchFamily="34" charset="0"/>
            </a:endParaRPr>
          </a:p>
          <a:p>
            <a:pPr marL="0" indent="0">
              <a:buNone/>
            </a:pPr>
            <a:endParaRPr lang="en-US" dirty="0" smtClean="0"/>
          </a:p>
          <a:p>
            <a:pPr marL="0" indent="0">
              <a:buNone/>
            </a:pPr>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3686737753"/>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To find the cut</a:t>
            </a:r>
            <a:endParaRPr lang="en-US" dirty="0">
              <a:solidFill>
                <a:srgbClr val="00B0F0"/>
              </a:solidFill>
            </a:endParaRPr>
          </a:p>
        </p:txBody>
      </p:sp>
      <p:sp>
        <p:nvSpPr>
          <p:cNvPr id="3" name="Content Placeholder 2"/>
          <p:cNvSpPr>
            <a:spLocks noGrp="1"/>
          </p:cNvSpPr>
          <p:nvPr>
            <p:ph idx="1"/>
          </p:nvPr>
        </p:nvSpPr>
        <p:spPr/>
        <p:txBody>
          <a:bodyPr/>
          <a:lstStyle/>
          <a:p>
            <a:pPr marL="0" indent="0">
              <a:buNone/>
            </a:pPr>
            <a:r>
              <a:rPr lang="en-US" dirty="0" smtClean="0"/>
              <a:t>Just break the radios to distance </a:t>
            </a:r>
            <a:r>
              <a:rPr lang="en-US" dirty="0" smtClean="0">
                <a:solidFill>
                  <a:srgbClr val="FF0000"/>
                </a:solidFill>
              </a:rPr>
              <a:t>i</a:t>
            </a:r>
            <a:r>
              <a:rPr lang="en-US" dirty="0" smtClean="0">
                <a:solidFill>
                  <a:srgbClr val="FF0000"/>
                </a:solidFill>
                <a:latin typeface="Arial" panose="020B0604020202020204" pitchFamily="34" charset="0"/>
                <a:cs typeface="Arial" panose="020B0604020202020204" pitchFamily="34" charset="0"/>
              </a:rPr>
              <a:t>˖</a:t>
            </a:r>
            <a:r>
              <a:rPr lang="el-GR" dirty="0" smtClean="0">
                <a:solidFill>
                  <a:srgbClr val="FF0000"/>
                </a:solidFill>
                <a:latin typeface="Calibri" panose="020F0502020204030204" pitchFamily="34" charset="0"/>
                <a:cs typeface="Calibri" panose="020F0502020204030204" pitchFamily="34" charset="0"/>
              </a:rPr>
              <a:t>ε</a:t>
            </a:r>
            <a:r>
              <a:rPr lang="en-US" dirty="0" smtClean="0">
                <a:solidFill>
                  <a:srgbClr val="FF0000"/>
                </a:solidFill>
              </a:rPr>
              <a:t> </a:t>
            </a:r>
            <a:r>
              <a:rPr lang="en-US" dirty="0" smtClean="0"/>
              <a:t>for small enough </a:t>
            </a:r>
            <a:r>
              <a:rPr lang="el-GR" dirty="0" smtClean="0">
                <a:solidFill>
                  <a:srgbClr val="FF0000"/>
                </a:solidFill>
                <a:latin typeface="Calibri" panose="020F0502020204030204" pitchFamily="34" charset="0"/>
                <a:cs typeface="Calibri" panose="020F0502020204030204" pitchFamily="34" charset="0"/>
              </a:rPr>
              <a:t>ε</a:t>
            </a:r>
            <a:r>
              <a:rPr lang="en-US" dirty="0" smtClean="0">
                <a:solidFill>
                  <a:srgbClr val="FF0000"/>
                </a:solidFill>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and one of the cut crossing a certain </a:t>
            </a:r>
            <a:r>
              <a:rPr lang="en-US" dirty="0">
                <a:solidFill>
                  <a:srgbClr val="FF0000"/>
                </a:solidFill>
                <a:latin typeface="Calibri" panose="020F0502020204030204" pitchFamily="34" charset="0"/>
                <a:cs typeface="Calibri" panose="020F0502020204030204" pitchFamily="34" charset="0"/>
              </a:rPr>
              <a:t>i</a:t>
            </a:r>
            <a:r>
              <a:rPr lang="en-US" dirty="0" smtClean="0">
                <a:solidFill>
                  <a:srgbClr val="FF0000"/>
                </a:solidFill>
                <a:latin typeface="Calibri" panose="020F0502020204030204" pitchFamily="34" charset="0"/>
                <a:cs typeface="Calibri" panose="020F0502020204030204" pitchFamily="34" charset="0"/>
              </a:rPr>
              <a:t>, R=</a:t>
            </a:r>
            <a:r>
              <a:rPr lang="en-US" dirty="0">
                <a:solidFill>
                  <a:srgbClr val="FF0000"/>
                </a:solidFill>
              </a:rPr>
              <a:t> i</a:t>
            </a:r>
            <a:r>
              <a:rPr lang="en-US" dirty="0">
                <a:solidFill>
                  <a:srgbClr val="FF0000"/>
                </a:solidFill>
                <a:latin typeface="Arial" panose="020B0604020202020204" pitchFamily="34" charset="0"/>
                <a:cs typeface="Arial" panose="020B0604020202020204" pitchFamily="34" charset="0"/>
              </a:rPr>
              <a:t>˖</a:t>
            </a:r>
            <a:r>
              <a:rPr lang="el-GR" dirty="0">
                <a:solidFill>
                  <a:srgbClr val="FF0000"/>
                </a:solidFill>
                <a:latin typeface="Calibri" panose="020F0502020204030204" pitchFamily="34" charset="0"/>
                <a:cs typeface="Calibri" panose="020F0502020204030204" pitchFamily="34" charset="0"/>
              </a:rPr>
              <a:t>ε </a:t>
            </a:r>
            <a:r>
              <a:rPr lang="en-US" dirty="0" smtClean="0">
                <a:latin typeface="Calibri" panose="020F0502020204030204" pitchFamily="34" charset="0"/>
                <a:cs typeface="Calibri" panose="020F0502020204030204" pitchFamily="34" charset="0"/>
              </a:rPr>
              <a:t>will have value  less than </a:t>
            </a:r>
            <a:r>
              <a:rPr lang="en-US" dirty="0" smtClean="0">
                <a:solidFill>
                  <a:srgbClr val="FF0000"/>
                </a:solidFill>
                <a:latin typeface="Calibri" panose="020F0502020204030204" pitchFamily="34" charset="0"/>
                <a:cs typeface="Calibri" panose="020F0502020204030204" pitchFamily="34" charset="0"/>
              </a:rPr>
              <a:t>3</a:t>
            </a:r>
            <a:r>
              <a:rPr lang="en-US" dirty="0" smtClean="0">
                <a:solidFill>
                  <a:srgbClr val="FF0000"/>
                </a:solidFill>
                <a:latin typeface="Arial" panose="020B0604020202020204" pitchFamily="34" charset="0"/>
                <a:cs typeface="Arial" panose="020B0604020202020204" pitchFamily="34" charset="0"/>
              </a:rPr>
              <a:t>˖</a:t>
            </a:r>
            <a:r>
              <a:rPr lang="en-US" dirty="0" smtClean="0">
                <a:solidFill>
                  <a:srgbClr val="FF0000"/>
                </a:solidFill>
              </a:rPr>
              <a:t>opt</a:t>
            </a:r>
            <a:r>
              <a:rPr lang="en-US" baseline="-25000" dirty="0" smtClean="0">
                <a:solidFill>
                  <a:srgbClr val="FF0000"/>
                </a:solidFill>
              </a:rPr>
              <a:t>f  </a:t>
            </a:r>
            <a:r>
              <a:rPr lang="en-US" dirty="0" smtClean="0">
                <a:solidFill>
                  <a:srgbClr val="FF0000"/>
                </a:solidFill>
              </a:rPr>
              <a:t>  </a:t>
            </a:r>
          </a:p>
          <a:p>
            <a:pPr marL="0" indent="0">
              <a:buNone/>
            </a:pPr>
            <a:r>
              <a:rPr lang="en-US" dirty="0"/>
              <a:t>W</a:t>
            </a:r>
            <a:r>
              <a:rPr lang="en-US" dirty="0" smtClean="0"/>
              <a:t>e do have contribution from outside </a:t>
            </a:r>
            <a:r>
              <a:rPr lang="en-US" dirty="0" smtClean="0">
                <a:solidFill>
                  <a:srgbClr val="FF0000"/>
                </a:solidFill>
              </a:rPr>
              <a:t>[1/2,2/3] </a:t>
            </a:r>
            <a:r>
              <a:rPr lang="en-US" dirty="0" smtClean="0"/>
              <a:t>if an edge for example,  starts at </a:t>
            </a:r>
            <a:r>
              <a:rPr lang="en-US" dirty="0" smtClean="0">
                <a:solidFill>
                  <a:srgbClr val="FF0000"/>
                </a:solidFill>
              </a:rPr>
              <a:t>[0,1/3] </a:t>
            </a:r>
            <a:r>
              <a:rPr lang="en-US" dirty="0" smtClean="0"/>
              <a:t>and ends at </a:t>
            </a:r>
            <a:r>
              <a:rPr lang="en-US" dirty="0" smtClean="0">
                <a:solidFill>
                  <a:srgbClr val="FF0000"/>
                </a:solidFill>
              </a:rPr>
              <a:t>[1/3,2/3]</a:t>
            </a:r>
            <a:r>
              <a:rPr lang="en-US" dirty="0" smtClean="0"/>
              <a:t>.</a:t>
            </a:r>
          </a:p>
          <a:p>
            <a:pPr marL="0" indent="0">
              <a:buNone/>
            </a:pPr>
            <a:r>
              <a:rPr lang="en-US" dirty="0" smtClean="0"/>
              <a:t>The value of the cut may be very close to </a:t>
            </a:r>
            <a:r>
              <a:rPr lang="en-US" dirty="0" smtClean="0">
                <a:solidFill>
                  <a:srgbClr val="FF0000"/>
                </a:solidFill>
              </a:rPr>
              <a:t>3</a:t>
            </a:r>
            <a:r>
              <a:rPr lang="en-US" dirty="0" smtClean="0">
                <a:solidFill>
                  <a:srgbClr val="FF0000"/>
                </a:solidFill>
                <a:latin typeface="Arial" panose="020B0604020202020204" pitchFamily="34" charset="0"/>
                <a:cs typeface="Arial" panose="020B0604020202020204" pitchFamily="34" charset="0"/>
              </a:rPr>
              <a:t>˖</a:t>
            </a:r>
            <a:r>
              <a:rPr lang="en-US" dirty="0" smtClean="0">
                <a:solidFill>
                  <a:srgbClr val="FF0000"/>
                </a:solidFill>
              </a:rPr>
              <a:t>opt</a:t>
            </a:r>
            <a:r>
              <a:rPr lang="en-US" baseline="-25000" dirty="0" smtClean="0">
                <a:solidFill>
                  <a:srgbClr val="FF0000"/>
                </a:solidFill>
              </a:rPr>
              <a:t>f </a:t>
            </a:r>
            <a:r>
              <a:rPr lang="en-US" dirty="0"/>
              <a:t> </a:t>
            </a:r>
            <a:r>
              <a:rPr lang="en-US" dirty="0" smtClean="0"/>
              <a:t>for the global </a:t>
            </a:r>
            <a:r>
              <a:rPr lang="en-US" dirty="0" smtClean="0">
                <a:solidFill>
                  <a:srgbClr val="FF0000"/>
                </a:solidFill>
              </a:rPr>
              <a:t>opt</a:t>
            </a:r>
            <a:r>
              <a:rPr lang="en-US" baseline="-25000" dirty="0" smtClean="0">
                <a:solidFill>
                  <a:srgbClr val="FF0000"/>
                </a:solidFill>
              </a:rPr>
              <a:t>f</a:t>
            </a:r>
            <a:r>
              <a:rPr lang="en-US" dirty="0" smtClean="0">
                <a:solidFill>
                  <a:srgbClr val="FF0000"/>
                </a:solidFill>
              </a:rPr>
              <a:t>. </a:t>
            </a:r>
            <a:r>
              <a:rPr lang="en-US" dirty="0" smtClean="0"/>
              <a:t>The important thing is that the radios cut point is between </a:t>
            </a:r>
            <a:r>
              <a:rPr lang="en-US" dirty="0" smtClean="0">
                <a:solidFill>
                  <a:srgbClr val="FF0000"/>
                </a:solidFill>
              </a:rPr>
              <a:t>1/3 </a:t>
            </a:r>
            <a:r>
              <a:rPr lang="en-US" dirty="0" smtClean="0"/>
              <a:t>and </a:t>
            </a:r>
            <a:r>
              <a:rPr lang="en-US" dirty="0" smtClean="0">
                <a:solidFill>
                  <a:srgbClr val="FF0000"/>
                </a:solidFill>
              </a:rPr>
              <a:t>2/3.</a:t>
            </a:r>
            <a:r>
              <a:rPr lang="en-US" baseline="-25000" dirty="0" smtClean="0">
                <a:solidFill>
                  <a:srgbClr val="FF0000"/>
                </a:solidFill>
              </a:rPr>
              <a:t> </a:t>
            </a:r>
            <a:r>
              <a:rPr lang="en-US" dirty="0" smtClean="0">
                <a:solidFill>
                  <a:srgbClr val="FF0000"/>
                </a:solidFill>
              </a:rPr>
              <a:t>  </a:t>
            </a:r>
            <a:endParaRPr lang="en-US" dirty="0">
              <a:solidFill>
                <a:srgbClr val="FF0000"/>
              </a:solidFill>
            </a:endParaRPr>
          </a:p>
          <a:p>
            <a:pPr marL="0" indent="0">
              <a:buNone/>
            </a:pPr>
            <a:endParaRPr lang="en-US" dirty="0"/>
          </a:p>
        </p:txBody>
      </p:sp>
    </p:spTree>
    <p:extLst>
      <p:ext uri="{BB962C8B-B14F-4D97-AF65-F5344CB8AC3E}">
        <p14:creationId xmlns:p14="http://schemas.microsoft.com/office/powerpoint/2010/main" val="1440489633"/>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The algorithm of Gupta</a:t>
            </a:r>
            <a:endParaRPr lang="en-US" dirty="0">
              <a:solidFill>
                <a:srgbClr val="00B0F0"/>
              </a:solidFill>
            </a:endParaRPr>
          </a:p>
        </p:txBody>
      </p:sp>
      <p:sp>
        <p:nvSpPr>
          <p:cNvPr id="3" name="Content Placeholder 2"/>
          <p:cNvSpPr>
            <a:spLocks noGrp="1"/>
          </p:cNvSpPr>
          <p:nvPr>
            <p:ph idx="1"/>
          </p:nvPr>
        </p:nvSpPr>
        <p:spPr/>
        <p:txBody>
          <a:bodyPr/>
          <a:lstStyle/>
          <a:p>
            <a:pPr marL="514350" indent="-514350">
              <a:buAutoNum type="arabicParenR"/>
            </a:pPr>
            <a:r>
              <a:rPr lang="en-US" dirty="0" smtClean="0"/>
              <a:t>Add to the </a:t>
            </a:r>
            <a:r>
              <a:rPr lang="en-US" dirty="0" smtClean="0">
                <a:solidFill>
                  <a:srgbClr val="FF0000"/>
                </a:solidFill>
              </a:rPr>
              <a:t>Sol </a:t>
            </a:r>
            <a:r>
              <a:rPr lang="en-US" dirty="0" smtClean="0"/>
              <a:t>(our solution)  any edge e so that</a:t>
            </a:r>
          </a:p>
          <a:p>
            <a:pPr marL="0" indent="0">
              <a:buNone/>
            </a:pPr>
            <a:r>
              <a:rPr lang="en-US" dirty="0">
                <a:solidFill>
                  <a:srgbClr val="FF0000"/>
                </a:solidFill>
              </a:rPr>
              <a:t> </a:t>
            </a:r>
            <a:r>
              <a:rPr lang="en-US" dirty="0" smtClean="0">
                <a:solidFill>
                  <a:srgbClr val="FF0000"/>
                </a:solidFill>
              </a:rPr>
              <a:t>      x</a:t>
            </a:r>
            <a:r>
              <a:rPr lang="en-US" baseline="-25000" dirty="0" smtClean="0">
                <a:solidFill>
                  <a:srgbClr val="FF0000"/>
                </a:solidFill>
              </a:rPr>
              <a:t>e</a:t>
            </a:r>
            <a:r>
              <a:rPr lang="en-US" baseline="-25000" dirty="0">
                <a:solidFill>
                  <a:srgbClr val="FF0000"/>
                </a:solidFill>
              </a:rPr>
              <a:t> </a:t>
            </a:r>
            <a:r>
              <a:rPr lang="en-US" dirty="0">
                <a:solidFill>
                  <a:srgbClr val="FF0000"/>
                </a:solidFill>
              </a:rPr>
              <a:t> </a:t>
            </a:r>
            <a:r>
              <a:rPr lang="en-US" dirty="0" smtClean="0">
                <a:solidFill>
                  <a:srgbClr val="FF0000"/>
                </a:solidFill>
              </a:rPr>
              <a:t>≥1/sqrt{n}. </a:t>
            </a:r>
          </a:p>
          <a:p>
            <a:pPr marL="0" indent="0">
              <a:buNone/>
            </a:pPr>
            <a:r>
              <a:rPr lang="en-US" dirty="0" smtClean="0"/>
              <a:t>2) As long as there is a non separated pair </a:t>
            </a:r>
            <a:r>
              <a:rPr lang="en-US" dirty="0" smtClean="0">
                <a:solidFill>
                  <a:srgbClr val="FF0000"/>
                </a:solidFill>
              </a:rPr>
              <a:t>S(j) T(j)</a:t>
            </a:r>
          </a:p>
          <a:p>
            <a:pPr marL="0" indent="0">
              <a:buNone/>
            </a:pPr>
            <a:r>
              <a:rPr lang="en-US" dirty="0"/>
              <a:t> </a:t>
            </a:r>
            <a:r>
              <a:rPr lang="en-US" dirty="0" smtClean="0"/>
              <a:t>    2.1 Find an </a:t>
            </a:r>
            <a:r>
              <a:rPr lang="en-US" dirty="0" smtClean="0">
                <a:solidFill>
                  <a:srgbClr val="FF0000"/>
                </a:solidFill>
              </a:rPr>
              <a:t>R </a:t>
            </a:r>
            <a:r>
              <a:rPr lang="en-US" dirty="0" smtClean="0"/>
              <a:t>middle cut for </a:t>
            </a:r>
            <a:r>
              <a:rPr lang="en-US" dirty="0" smtClean="0">
                <a:solidFill>
                  <a:srgbClr val="FF0000"/>
                </a:solidFill>
              </a:rPr>
              <a:t>S(j) T(j) </a:t>
            </a:r>
            <a:r>
              <a:rPr lang="en-US" dirty="0" smtClean="0"/>
              <a:t>and add the </a:t>
            </a:r>
          </a:p>
          <a:p>
            <a:pPr marL="0" indent="0">
              <a:buNone/>
            </a:pPr>
            <a:r>
              <a:rPr lang="en-US" dirty="0"/>
              <a:t> </a:t>
            </a:r>
            <a:r>
              <a:rPr lang="en-US" dirty="0" smtClean="0"/>
              <a:t>           edges of the cut to</a:t>
            </a:r>
            <a:r>
              <a:rPr lang="en-US" dirty="0" smtClean="0">
                <a:solidFill>
                  <a:srgbClr val="FF0000"/>
                </a:solidFill>
              </a:rPr>
              <a:t> Sol</a:t>
            </a:r>
          </a:p>
          <a:p>
            <a:pPr marL="0" indent="0">
              <a:buNone/>
            </a:pPr>
            <a:r>
              <a:rPr lang="en-US" dirty="0" smtClean="0"/>
              <a:t>3) Return </a:t>
            </a:r>
            <a:r>
              <a:rPr lang="en-US" dirty="0" smtClean="0">
                <a:solidFill>
                  <a:srgbClr val="FF0000"/>
                </a:solidFill>
              </a:rPr>
              <a:t>Sol. </a:t>
            </a:r>
            <a:endParaRPr lang="en-US" dirty="0">
              <a:solidFill>
                <a:srgbClr val="FF0000"/>
              </a:solidFill>
            </a:endParaRPr>
          </a:p>
        </p:txBody>
      </p:sp>
    </p:spTree>
    <p:extLst>
      <p:ext uri="{BB962C8B-B14F-4D97-AF65-F5344CB8AC3E}">
        <p14:creationId xmlns:p14="http://schemas.microsoft.com/office/powerpoint/2010/main" val="2572971207"/>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Loosing reachability</a:t>
            </a:r>
            <a:endParaRPr lang="en-US" dirty="0">
              <a:solidFill>
                <a:srgbClr val="00B0F0"/>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Let </a:t>
            </a:r>
            <a:r>
              <a:rPr lang="en-US" dirty="0">
                <a:solidFill>
                  <a:srgbClr val="FF0000"/>
                </a:solidFill>
              </a:rPr>
              <a:t>Q</a:t>
            </a:r>
            <a:r>
              <a:rPr lang="en-US" dirty="0" smtClean="0">
                <a:solidFill>
                  <a:srgbClr val="FF0000"/>
                </a:solidFill>
              </a:rPr>
              <a:t>(e) </a:t>
            </a:r>
            <a:r>
              <a:rPr lang="en-US" dirty="0" smtClean="0"/>
              <a:t>for </a:t>
            </a:r>
            <a:r>
              <a:rPr lang="en-US" dirty="0" smtClean="0">
                <a:solidFill>
                  <a:srgbClr val="FF0000"/>
                </a:solidFill>
              </a:rPr>
              <a:t>e=ab</a:t>
            </a:r>
            <a:r>
              <a:rPr lang="en-US" dirty="0" smtClean="0"/>
              <a:t> be the number of vertices that have</a:t>
            </a:r>
          </a:p>
          <a:p>
            <a:pPr marL="0" indent="0">
              <a:buNone/>
            </a:pPr>
            <a:r>
              <a:rPr lang="en-US" dirty="0" smtClean="0"/>
              <a:t>path to </a:t>
            </a:r>
            <a:r>
              <a:rPr lang="en-US" dirty="0" smtClean="0">
                <a:solidFill>
                  <a:srgbClr val="FF0000"/>
                </a:solidFill>
              </a:rPr>
              <a:t>a </a:t>
            </a:r>
            <a:r>
              <a:rPr lang="en-US" dirty="0" smtClean="0"/>
              <a:t>plus the number of vertices that have a path </a:t>
            </a:r>
          </a:p>
          <a:p>
            <a:pPr marL="0" indent="0">
              <a:buNone/>
            </a:pPr>
            <a:r>
              <a:rPr lang="en-US" dirty="0" smtClean="0"/>
              <a:t>from </a:t>
            </a:r>
            <a:r>
              <a:rPr lang="en-US" dirty="0" smtClean="0">
                <a:solidFill>
                  <a:srgbClr val="FF0000"/>
                </a:solidFill>
              </a:rPr>
              <a:t>b.</a:t>
            </a:r>
            <a:r>
              <a:rPr lang="en-US" dirty="0" smtClean="0"/>
              <a:t> This is called </a:t>
            </a:r>
            <a:r>
              <a:rPr lang="en-US" dirty="0" smtClean="0">
                <a:solidFill>
                  <a:srgbClr val="00B050"/>
                </a:solidFill>
              </a:rPr>
              <a:t>reachability </a:t>
            </a:r>
            <a:r>
              <a:rPr lang="en-US" dirty="0" smtClean="0"/>
              <a:t>of </a:t>
            </a:r>
            <a:r>
              <a:rPr lang="en-US" dirty="0">
                <a:solidFill>
                  <a:srgbClr val="FF0000"/>
                </a:solidFill>
              </a:rPr>
              <a:t>e</a:t>
            </a:r>
            <a:r>
              <a:rPr lang="en-US" dirty="0" smtClean="0">
                <a:solidFill>
                  <a:srgbClr val="FF0000"/>
                </a:solidFill>
              </a:rPr>
              <a:t>  </a:t>
            </a:r>
            <a:r>
              <a:rPr lang="en-US" dirty="0" smtClean="0"/>
              <a:t>and it is at most </a:t>
            </a:r>
            <a:r>
              <a:rPr lang="en-US" dirty="0" smtClean="0">
                <a:solidFill>
                  <a:srgbClr val="FF0000"/>
                </a:solidFill>
              </a:rPr>
              <a:t>2n</a:t>
            </a:r>
            <a:r>
              <a:rPr lang="en-US" dirty="0" smtClean="0"/>
              <a:t> </a:t>
            </a:r>
          </a:p>
          <a:p>
            <a:pPr marL="0" indent="0">
              <a:buNone/>
            </a:pPr>
            <a:r>
              <a:rPr lang="en-US" dirty="0" smtClean="0"/>
              <a:t>at  start. Say that </a:t>
            </a:r>
            <a:r>
              <a:rPr lang="en-US" dirty="0" smtClean="0">
                <a:solidFill>
                  <a:srgbClr val="FF0000"/>
                </a:solidFill>
              </a:rPr>
              <a:t>ab </a:t>
            </a:r>
            <a:r>
              <a:rPr lang="en-US" dirty="0" smtClean="0"/>
              <a:t>belongs to an instance </a:t>
            </a:r>
            <a:r>
              <a:rPr lang="en-US" dirty="0" smtClean="0">
                <a:solidFill>
                  <a:srgbClr val="FF0000"/>
                </a:solidFill>
              </a:rPr>
              <a:t>S(j),T(j).</a:t>
            </a:r>
          </a:p>
          <a:p>
            <a:pPr marL="0" indent="0">
              <a:buNone/>
            </a:pPr>
            <a:r>
              <a:rPr lang="en-US" dirty="0" smtClean="0"/>
              <a:t>Hence there is a path </a:t>
            </a:r>
            <a:r>
              <a:rPr lang="en-US" dirty="0" smtClean="0">
                <a:solidFill>
                  <a:srgbClr val="FF0000"/>
                </a:solidFill>
              </a:rPr>
              <a:t>P</a:t>
            </a:r>
            <a:r>
              <a:rPr lang="en-US" dirty="0" smtClean="0"/>
              <a:t> from </a:t>
            </a:r>
            <a:r>
              <a:rPr lang="en-US" dirty="0" smtClean="0">
                <a:solidFill>
                  <a:srgbClr val="FF0000"/>
                </a:solidFill>
              </a:rPr>
              <a:t>S(j)</a:t>
            </a:r>
            <a:r>
              <a:rPr lang="en-US" dirty="0" smtClean="0"/>
              <a:t> to </a:t>
            </a:r>
            <a:r>
              <a:rPr lang="en-US" dirty="0" smtClean="0">
                <a:solidFill>
                  <a:srgbClr val="FF0000"/>
                </a:solidFill>
              </a:rPr>
              <a:t>T(j)</a:t>
            </a:r>
            <a:r>
              <a:rPr lang="en-US" dirty="0" smtClean="0"/>
              <a:t> that goes via </a:t>
            </a:r>
            <a:r>
              <a:rPr lang="en-US" dirty="0" smtClean="0">
                <a:solidFill>
                  <a:srgbClr val="FF0000"/>
                </a:solidFill>
              </a:rPr>
              <a:t>e.</a:t>
            </a:r>
            <a:r>
              <a:rPr lang="en-US" dirty="0" smtClean="0"/>
              <a:t> </a:t>
            </a:r>
          </a:p>
          <a:p>
            <a:pPr marL="0" indent="0">
              <a:buNone/>
            </a:pPr>
            <a:r>
              <a:rPr lang="en-US" dirty="0" smtClean="0"/>
              <a:t>Now say that after the cut is removed,  </a:t>
            </a:r>
            <a:r>
              <a:rPr lang="en-US" dirty="0">
                <a:solidFill>
                  <a:srgbClr val="FF0000"/>
                </a:solidFill>
              </a:rPr>
              <a:t>a</a:t>
            </a:r>
            <a:r>
              <a:rPr lang="en-US" dirty="0" smtClean="0">
                <a:solidFill>
                  <a:srgbClr val="FF0000"/>
                </a:solidFill>
              </a:rPr>
              <a:t> </a:t>
            </a:r>
            <a:r>
              <a:rPr lang="en-US" dirty="0" smtClean="0"/>
              <a:t>is in the side</a:t>
            </a:r>
          </a:p>
          <a:p>
            <a:pPr marL="0" indent="0">
              <a:buNone/>
            </a:pPr>
            <a:r>
              <a:rPr lang="en-US" dirty="0" smtClean="0"/>
              <a:t>of </a:t>
            </a:r>
            <a:r>
              <a:rPr lang="en-US" dirty="0" smtClean="0">
                <a:solidFill>
                  <a:srgbClr val="FF0000"/>
                </a:solidFill>
              </a:rPr>
              <a:t>S(j)</a:t>
            </a:r>
            <a:r>
              <a:rPr lang="en-US" dirty="0" smtClean="0"/>
              <a:t> in the cut. </a:t>
            </a:r>
            <a:r>
              <a:rPr lang="en-US" dirty="0"/>
              <a:t>T</a:t>
            </a:r>
            <a:r>
              <a:rPr lang="en-US" dirty="0" smtClean="0"/>
              <a:t>he vertex  </a:t>
            </a:r>
            <a:r>
              <a:rPr lang="en-US" dirty="0" smtClean="0">
                <a:solidFill>
                  <a:srgbClr val="FF0000"/>
                </a:solidFill>
              </a:rPr>
              <a:t>a </a:t>
            </a:r>
            <a:r>
              <a:rPr lang="en-US" dirty="0" smtClean="0"/>
              <a:t>no longer can reach the </a:t>
            </a:r>
          </a:p>
          <a:p>
            <a:pPr marL="0" indent="0">
              <a:buNone/>
            </a:pPr>
            <a:r>
              <a:rPr lang="en-US" dirty="0" smtClean="0"/>
              <a:t>last </a:t>
            </a:r>
            <a:r>
              <a:rPr lang="en-US" dirty="0" smtClean="0">
                <a:solidFill>
                  <a:srgbClr val="FF0000"/>
                </a:solidFill>
              </a:rPr>
              <a:t>[2/3,1] </a:t>
            </a:r>
            <a:r>
              <a:rPr lang="en-US" dirty="0" smtClean="0"/>
              <a:t>vertices. Since the maximum fractional </a:t>
            </a:r>
          </a:p>
          <a:p>
            <a:pPr marL="0" indent="0">
              <a:buNone/>
            </a:pPr>
            <a:r>
              <a:rPr lang="en-US" dirty="0" smtClean="0"/>
              <a:t>value of an edge is </a:t>
            </a:r>
            <a:r>
              <a:rPr lang="en-US" dirty="0" smtClean="0">
                <a:solidFill>
                  <a:srgbClr val="FF0000"/>
                </a:solidFill>
              </a:rPr>
              <a:t>1/sqrt{n} </a:t>
            </a:r>
            <a:r>
              <a:rPr lang="en-US" dirty="0" smtClean="0"/>
              <a:t>you need at least </a:t>
            </a:r>
            <a:r>
              <a:rPr lang="en-US" dirty="0" smtClean="0">
                <a:solidFill>
                  <a:srgbClr val="FF0000"/>
                </a:solidFill>
              </a:rPr>
              <a:t>sqrt{n}/3 </a:t>
            </a:r>
          </a:p>
          <a:p>
            <a:pPr marL="0" indent="0">
              <a:buNone/>
            </a:pPr>
            <a:r>
              <a:rPr lang="en-US" dirty="0" smtClean="0"/>
              <a:t>vertices to create such path. </a:t>
            </a:r>
            <a:r>
              <a:rPr lang="en-US" dirty="0" smtClean="0">
                <a:solidFill>
                  <a:srgbClr val="FF0000"/>
                </a:solidFill>
              </a:rPr>
              <a:t>Q(e)</a:t>
            </a:r>
            <a:r>
              <a:rPr lang="en-US" dirty="0" smtClean="0"/>
              <a:t> lost </a:t>
            </a:r>
            <a:r>
              <a:rPr lang="en-US" dirty="0" smtClean="0">
                <a:solidFill>
                  <a:srgbClr val="FF0000"/>
                </a:solidFill>
              </a:rPr>
              <a:t>sqrt{n}/3 </a:t>
            </a:r>
            <a:r>
              <a:rPr lang="en-US" dirty="0" smtClean="0"/>
              <a:t>vertices. </a:t>
            </a:r>
            <a:endParaRPr lang="en-US" dirty="0"/>
          </a:p>
        </p:txBody>
      </p:sp>
    </p:spTree>
    <p:extLst>
      <p:ext uri="{BB962C8B-B14F-4D97-AF65-F5344CB8AC3E}">
        <p14:creationId xmlns:p14="http://schemas.microsoft.com/office/powerpoint/2010/main" val="139544351"/>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The second possibility</a:t>
            </a:r>
            <a:endParaRPr lang="en-US" dirty="0">
              <a:solidFill>
                <a:srgbClr val="00B0F0"/>
              </a:solidFill>
            </a:endParaRPr>
          </a:p>
        </p:txBody>
      </p:sp>
      <p:sp>
        <p:nvSpPr>
          <p:cNvPr id="3" name="Content Placeholder 2"/>
          <p:cNvSpPr>
            <a:spLocks noGrp="1"/>
          </p:cNvSpPr>
          <p:nvPr>
            <p:ph idx="1"/>
          </p:nvPr>
        </p:nvSpPr>
        <p:spPr/>
        <p:txBody>
          <a:bodyPr>
            <a:normAutofit fontScale="92500"/>
          </a:bodyPr>
          <a:lstStyle/>
          <a:p>
            <a:pPr marL="0" indent="0">
              <a:buNone/>
            </a:pPr>
            <a:r>
              <a:rPr lang="en-US" dirty="0" smtClean="0"/>
              <a:t>If </a:t>
            </a:r>
            <a:r>
              <a:rPr lang="en-US" dirty="0" smtClean="0">
                <a:solidFill>
                  <a:srgbClr val="FF0000"/>
                </a:solidFill>
              </a:rPr>
              <a:t>a  </a:t>
            </a:r>
            <a:r>
              <a:rPr lang="en-US" dirty="0" smtClean="0"/>
              <a:t>is on the side of </a:t>
            </a:r>
            <a:r>
              <a:rPr lang="en-US" dirty="0" smtClean="0">
                <a:solidFill>
                  <a:srgbClr val="FF0000"/>
                </a:solidFill>
              </a:rPr>
              <a:t>T(j)</a:t>
            </a:r>
            <a:r>
              <a:rPr lang="en-US" dirty="0" smtClean="0"/>
              <a:t> of the cut, the vertices of </a:t>
            </a:r>
          </a:p>
          <a:p>
            <a:pPr marL="0" indent="0">
              <a:buNone/>
            </a:pPr>
            <a:r>
              <a:rPr lang="en-US" dirty="0" smtClean="0">
                <a:solidFill>
                  <a:srgbClr val="FF0000"/>
                </a:solidFill>
              </a:rPr>
              <a:t>[0,1/3] </a:t>
            </a:r>
            <a:r>
              <a:rPr lang="en-US" dirty="0" smtClean="0"/>
              <a:t>in the path could reach </a:t>
            </a:r>
            <a:r>
              <a:rPr lang="en-US" dirty="0" smtClean="0">
                <a:solidFill>
                  <a:srgbClr val="FF0000"/>
                </a:solidFill>
              </a:rPr>
              <a:t>a</a:t>
            </a:r>
            <a:r>
              <a:rPr lang="en-US" dirty="0" smtClean="0"/>
              <a:t>, but now they can not.</a:t>
            </a:r>
          </a:p>
          <a:p>
            <a:pPr marL="0" indent="0">
              <a:buNone/>
            </a:pPr>
            <a:r>
              <a:rPr lang="en-US" dirty="0" smtClean="0"/>
              <a:t>Thus in any case </a:t>
            </a:r>
            <a:r>
              <a:rPr lang="en-US" dirty="0">
                <a:solidFill>
                  <a:srgbClr val="FF0000"/>
                </a:solidFill>
              </a:rPr>
              <a:t>Q</a:t>
            </a:r>
            <a:r>
              <a:rPr lang="en-US" dirty="0" smtClean="0">
                <a:solidFill>
                  <a:srgbClr val="FF0000"/>
                </a:solidFill>
              </a:rPr>
              <a:t>(e) </a:t>
            </a:r>
            <a:r>
              <a:rPr lang="en-US" dirty="0" smtClean="0"/>
              <a:t>goes down by at least </a:t>
            </a:r>
            <a:r>
              <a:rPr lang="en-US" dirty="0" smtClean="0">
                <a:solidFill>
                  <a:srgbClr val="FF0000"/>
                </a:solidFill>
              </a:rPr>
              <a:t>sqrt{n}/3</a:t>
            </a:r>
            <a:r>
              <a:rPr lang="en-US" dirty="0" smtClean="0"/>
              <a:t>.</a:t>
            </a:r>
            <a:r>
              <a:rPr lang="en-US" dirty="0"/>
              <a:t> </a:t>
            </a:r>
            <a:endParaRPr lang="en-US" dirty="0" smtClean="0"/>
          </a:p>
          <a:p>
            <a:pPr marL="0" indent="0">
              <a:buNone/>
            </a:pPr>
            <a:r>
              <a:rPr lang="en-US" dirty="0" smtClean="0"/>
              <a:t>Hence </a:t>
            </a:r>
            <a:r>
              <a:rPr lang="en-US" dirty="0">
                <a:solidFill>
                  <a:srgbClr val="FF0000"/>
                </a:solidFill>
              </a:rPr>
              <a:t>e </a:t>
            </a:r>
            <a:r>
              <a:rPr lang="en-US" dirty="0"/>
              <a:t>can be charged </a:t>
            </a:r>
            <a:r>
              <a:rPr lang="en-US" dirty="0" smtClean="0">
                <a:solidFill>
                  <a:srgbClr val="FF0000"/>
                </a:solidFill>
              </a:rPr>
              <a:t>2n/(sqrt{n}/3)=O(sqrt{n}) </a:t>
            </a:r>
            <a:r>
              <a:rPr lang="en-US" dirty="0"/>
              <a:t>times.</a:t>
            </a:r>
          </a:p>
          <a:p>
            <a:pPr marL="0" indent="0">
              <a:buNone/>
            </a:pPr>
            <a:r>
              <a:rPr lang="en-US" dirty="0"/>
              <a:t>Each time it is charged, it adds to the cost </a:t>
            </a:r>
            <a:r>
              <a:rPr lang="en-US" dirty="0">
                <a:solidFill>
                  <a:srgbClr val="FF0000"/>
                </a:solidFill>
              </a:rPr>
              <a:t>3</a:t>
            </a:r>
            <a:r>
              <a:rPr lang="en-US" dirty="0">
                <a:solidFill>
                  <a:srgbClr val="FF0000"/>
                </a:solidFill>
                <a:latin typeface="Arial" panose="020B0604020202020204" pitchFamily="34" charset="0"/>
                <a:cs typeface="Arial" panose="020B0604020202020204" pitchFamily="34" charset="0"/>
              </a:rPr>
              <a:t>˖</a:t>
            </a:r>
            <a:r>
              <a:rPr lang="en-US" dirty="0">
                <a:solidFill>
                  <a:srgbClr val="FF0000"/>
                </a:solidFill>
              </a:rPr>
              <a:t>x</a:t>
            </a:r>
            <a:r>
              <a:rPr lang="en-US" baseline="-25000" dirty="0">
                <a:solidFill>
                  <a:srgbClr val="FF0000"/>
                </a:solidFill>
              </a:rPr>
              <a:t>e </a:t>
            </a:r>
            <a:r>
              <a:rPr lang="en-US" dirty="0">
                <a:solidFill>
                  <a:srgbClr val="FF0000"/>
                </a:solidFill>
                <a:latin typeface="Arial" panose="020B0604020202020204" pitchFamily="34" charset="0"/>
                <a:cs typeface="Arial" panose="020B0604020202020204" pitchFamily="34" charset="0"/>
              </a:rPr>
              <a:t>˖</a:t>
            </a:r>
            <a:r>
              <a:rPr lang="en-US" baseline="-25000" dirty="0">
                <a:solidFill>
                  <a:srgbClr val="FF0000"/>
                </a:solidFill>
              </a:rPr>
              <a:t> </a:t>
            </a:r>
            <a:r>
              <a:rPr lang="en-US" dirty="0">
                <a:solidFill>
                  <a:srgbClr val="FF0000"/>
                </a:solidFill>
              </a:rPr>
              <a:t>c</a:t>
            </a:r>
            <a:r>
              <a:rPr lang="en-US" baseline="-25000" dirty="0">
                <a:solidFill>
                  <a:srgbClr val="FF0000"/>
                </a:solidFill>
              </a:rPr>
              <a:t>e </a:t>
            </a:r>
            <a:endParaRPr lang="en-US" dirty="0"/>
          </a:p>
          <a:p>
            <a:pPr marL="0" indent="0">
              <a:buNone/>
            </a:pPr>
            <a:r>
              <a:rPr lang="en-US" dirty="0"/>
              <a:t>This is its contribution to </a:t>
            </a:r>
            <a:r>
              <a:rPr lang="en-US" dirty="0">
                <a:solidFill>
                  <a:srgbClr val="FF0000"/>
                </a:solidFill>
              </a:rPr>
              <a:t>3</a:t>
            </a:r>
            <a:r>
              <a:rPr lang="en-US" dirty="0">
                <a:solidFill>
                  <a:srgbClr val="FF0000"/>
                </a:solidFill>
                <a:latin typeface="Arial" panose="020B0604020202020204" pitchFamily="34" charset="0"/>
                <a:cs typeface="Arial" panose="020B0604020202020204" pitchFamily="34" charset="0"/>
              </a:rPr>
              <a:t>˖</a:t>
            </a:r>
            <a:r>
              <a:rPr lang="en-US" dirty="0">
                <a:solidFill>
                  <a:srgbClr val="FF0000"/>
                </a:solidFill>
              </a:rPr>
              <a:t>opt</a:t>
            </a:r>
            <a:r>
              <a:rPr lang="en-US" baseline="-25000" dirty="0">
                <a:solidFill>
                  <a:srgbClr val="FF0000"/>
                </a:solidFill>
              </a:rPr>
              <a:t>f</a:t>
            </a:r>
            <a:r>
              <a:rPr lang="en-US" dirty="0">
                <a:solidFill>
                  <a:srgbClr val="FF0000"/>
                </a:solidFill>
              </a:rPr>
              <a:t> </a:t>
            </a:r>
          </a:p>
          <a:p>
            <a:pPr marL="0" indent="0">
              <a:buNone/>
            </a:pPr>
            <a:r>
              <a:rPr lang="en-US" dirty="0"/>
              <a:t>Hence </a:t>
            </a:r>
            <a:r>
              <a:rPr lang="en-US" dirty="0" smtClean="0"/>
              <a:t>the total  </a:t>
            </a:r>
            <a:r>
              <a:rPr lang="en-US" dirty="0"/>
              <a:t>cost is </a:t>
            </a:r>
            <a:r>
              <a:rPr lang="en-US" dirty="0">
                <a:solidFill>
                  <a:srgbClr val="FF0000"/>
                </a:solidFill>
              </a:rPr>
              <a:t>O(sqrt{n})</a:t>
            </a:r>
            <a:r>
              <a:rPr lang="en-US" dirty="0">
                <a:solidFill>
                  <a:srgbClr val="FF0000"/>
                </a:solidFill>
                <a:latin typeface="Arial" panose="020B0604020202020204" pitchFamily="34" charset="0"/>
                <a:cs typeface="Arial" panose="020B0604020202020204" pitchFamily="34" charset="0"/>
              </a:rPr>
              <a:t>˖</a:t>
            </a:r>
            <a:r>
              <a:rPr lang="en-US" dirty="0">
                <a:solidFill>
                  <a:srgbClr val="FF0000"/>
                </a:solidFill>
              </a:rPr>
              <a:t>opt</a:t>
            </a:r>
            <a:r>
              <a:rPr lang="en-US" baseline="-25000" dirty="0">
                <a:solidFill>
                  <a:srgbClr val="FF0000"/>
                </a:solidFill>
              </a:rPr>
              <a:t>f</a:t>
            </a:r>
            <a:r>
              <a:rPr lang="en-US" dirty="0">
                <a:solidFill>
                  <a:srgbClr val="FF0000"/>
                </a:solidFill>
              </a:rPr>
              <a:t>  </a:t>
            </a:r>
            <a:r>
              <a:rPr lang="en-US" dirty="0"/>
              <a:t>Also note that for </a:t>
            </a:r>
            <a:r>
              <a:rPr lang="en-US" baseline="-25000" dirty="0"/>
              <a:t> </a:t>
            </a:r>
            <a:r>
              <a:rPr lang="en-US" dirty="0"/>
              <a:t>      </a:t>
            </a:r>
          </a:p>
          <a:p>
            <a:pPr marL="0" indent="0">
              <a:buNone/>
            </a:pPr>
            <a:r>
              <a:rPr lang="en-US" dirty="0"/>
              <a:t>every cut </a:t>
            </a:r>
            <a:r>
              <a:rPr lang="en-US" dirty="0">
                <a:solidFill>
                  <a:srgbClr val="FF0000"/>
                </a:solidFill>
              </a:rPr>
              <a:t>e </a:t>
            </a:r>
            <a:r>
              <a:rPr lang="en-US" dirty="0"/>
              <a:t>looses a fraction of </a:t>
            </a:r>
            <a:r>
              <a:rPr lang="en-US" dirty="0">
                <a:solidFill>
                  <a:srgbClr val="FF0000"/>
                </a:solidFill>
              </a:rPr>
              <a:t>1/3</a:t>
            </a:r>
            <a:r>
              <a:rPr lang="en-US" dirty="0"/>
              <a:t> of its reachability and</a:t>
            </a:r>
          </a:p>
          <a:p>
            <a:pPr marL="0" indent="0">
              <a:buNone/>
            </a:pPr>
            <a:r>
              <a:rPr lang="en-US" dirty="0"/>
              <a:t> so the approximation is also </a:t>
            </a:r>
            <a:r>
              <a:rPr lang="en-US" dirty="0">
                <a:solidFill>
                  <a:srgbClr val="FF0000"/>
                </a:solidFill>
              </a:rPr>
              <a:t>O(opt</a:t>
            </a:r>
            <a:r>
              <a:rPr lang="en-US" baseline="-25000" dirty="0">
                <a:solidFill>
                  <a:srgbClr val="FF0000"/>
                </a:solidFill>
              </a:rPr>
              <a:t>f</a:t>
            </a:r>
            <a:r>
              <a:rPr lang="en-US" dirty="0" smtClean="0">
                <a:solidFill>
                  <a:srgbClr val="FF0000"/>
                </a:solidFill>
              </a:rPr>
              <a:t>)</a:t>
            </a:r>
            <a:r>
              <a:rPr lang="en-US" baseline="-25000" dirty="0">
                <a:solidFill>
                  <a:srgbClr val="FF0000"/>
                </a:solidFill>
              </a:rPr>
              <a:t> </a:t>
            </a:r>
            <a:r>
              <a:rPr lang="en-US" dirty="0" smtClean="0">
                <a:solidFill>
                  <a:srgbClr val="FF0000"/>
                </a:solidFill>
              </a:rPr>
              <a:t>.</a:t>
            </a:r>
            <a:endParaRPr lang="en-US" dirty="0">
              <a:solidFill>
                <a:srgbClr val="FF0000"/>
              </a:solidFill>
            </a:endParaRPr>
          </a:p>
          <a:p>
            <a:endParaRPr lang="en-US" dirty="0"/>
          </a:p>
        </p:txBody>
      </p:sp>
    </p:spTree>
    <p:extLst>
      <p:ext uri="{BB962C8B-B14F-4D97-AF65-F5344CB8AC3E}">
        <p14:creationId xmlns:p14="http://schemas.microsoft.com/office/powerpoint/2010/main" val="2237217660"/>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When a tree falls in the forest and nobody is there  to hear it</a:t>
            </a:r>
            <a:endParaRPr lang="en-US" dirty="0">
              <a:solidFill>
                <a:srgbClr val="00B0F0"/>
              </a:solidFill>
            </a:endParaRPr>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Some papers are a waste of time. A paper by</a:t>
            </a:r>
          </a:p>
          <a:p>
            <a:pPr marL="0" indent="0">
              <a:buNone/>
            </a:pPr>
            <a:r>
              <a:rPr lang="en-US" dirty="0" smtClean="0">
                <a:solidFill>
                  <a:srgbClr val="7030A0"/>
                </a:solidFill>
              </a:rPr>
              <a:t>Kortsarz et al</a:t>
            </a:r>
            <a:r>
              <a:rPr lang="en-US" dirty="0" smtClean="0"/>
              <a:t> gave an  </a:t>
            </a:r>
            <a:r>
              <a:rPr lang="en-US" dirty="0" smtClean="0">
                <a:solidFill>
                  <a:srgbClr val="FF0000"/>
                </a:solidFill>
              </a:rPr>
              <a:t>O(</a:t>
            </a:r>
            <a:r>
              <a:rPr lang="en-US" dirty="0" smtClean="0">
                <a:solidFill>
                  <a:srgbClr val="FF0000"/>
                </a:solidFill>
                <a:sym typeface="Symbol" panose="05050102010706020507" pitchFamily="18" charset="2"/>
              </a:rPr>
              <a:t>n</a:t>
            </a:r>
            <a:r>
              <a:rPr lang="en-US" baseline="30000" dirty="0" smtClean="0">
                <a:solidFill>
                  <a:srgbClr val="FF0000"/>
                </a:solidFill>
                <a:sym typeface="Symbol" panose="05050102010706020507" pitchFamily="18" charset="2"/>
              </a:rPr>
              <a:t>2/3</a:t>
            </a:r>
            <a:r>
              <a:rPr lang="en-US" dirty="0" smtClean="0">
                <a:solidFill>
                  <a:srgbClr val="FF0000"/>
                </a:solidFill>
                <a:sym typeface="Symbol" panose="05050102010706020507" pitchFamily="18" charset="2"/>
              </a:rPr>
              <a:t>/ opt</a:t>
            </a:r>
            <a:r>
              <a:rPr lang="en-US" baseline="30000" dirty="0" smtClean="0">
                <a:solidFill>
                  <a:srgbClr val="FF0000"/>
                </a:solidFill>
                <a:sym typeface="Symbol" panose="05050102010706020507" pitchFamily="18" charset="2"/>
              </a:rPr>
              <a:t>1/3</a:t>
            </a:r>
            <a:r>
              <a:rPr lang="en-US" dirty="0" smtClean="0">
                <a:solidFill>
                  <a:srgbClr val="FF0000"/>
                </a:solidFill>
              </a:rPr>
              <a:t>) </a:t>
            </a:r>
            <a:r>
              <a:rPr lang="en-US" dirty="0" smtClean="0"/>
              <a:t>ratio for unit  cots </a:t>
            </a:r>
          </a:p>
          <a:p>
            <a:pPr marL="0" indent="0">
              <a:buNone/>
            </a:pPr>
            <a:r>
              <a:rPr lang="en-US" dirty="0" smtClean="0">
                <a:solidFill>
                  <a:srgbClr val="00B050"/>
                </a:solidFill>
              </a:rPr>
              <a:t>Directed Multicut.</a:t>
            </a:r>
          </a:p>
          <a:p>
            <a:pPr marL="0" indent="0">
              <a:buNone/>
            </a:pPr>
            <a:r>
              <a:rPr lang="en-US" dirty="0" smtClean="0"/>
              <a:t>Nobody read it. Just nobody. It does not exist</a:t>
            </a:r>
            <a:r>
              <a:rPr lang="en-US" dirty="0"/>
              <a:t>.</a:t>
            </a:r>
            <a:endParaRPr lang="en-US" dirty="0" smtClean="0"/>
          </a:p>
          <a:p>
            <a:pPr marL="0" indent="0">
              <a:buNone/>
            </a:pPr>
            <a:r>
              <a:rPr lang="en-US" dirty="0" smtClean="0"/>
              <a:t>From the paper of </a:t>
            </a:r>
            <a:r>
              <a:rPr lang="en-US" dirty="0" smtClean="0">
                <a:solidFill>
                  <a:srgbClr val="7030A0"/>
                </a:solidFill>
              </a:rPr>
              <a:t>Gupta, </a:t>
            </a:r>
            <a:r>
              <a:rPr lang="en-US" dirty="0" smtClean="0">
                <a:solidFill>
                  <a:srgbClr val="FF0000"/>
                </a:solidFill>
              </a:rPr>
              <a:t>O(opt</a:t>
            </a:r>
            <a:r>
              <a:rPr lang="en-US" baseline="-25000" dirty="0" smtClean="0">
                <a:solidFill>
                  <a:srgbClr val="FF0000"/>
                </a:solidFill>
              </a:rPr>
              <a:t>f </a:t>
            </a:r>
            <a:r>
              <a:rPr lang="en-US" dirty="0" smtClean="0">
                <a:solidFill>
                  <a:srgbClr val="FF0000"/>
                </a:solidFill>
              </a:rPr>
              <a:t>)</a:t>
            </a:r>
            <a:r>
              <a:rPr lang="en-US" baseline="-25000" dirty="0" smtClean="0">
                <a:solidFill>
                  <a:srgbClr val="FF0000"/>
                </a:solidFill>
              </a:rPr>
              <a:t> </a:t>
            </a:r>
            <a:r>
              <a:rPr lang="en-US" dirty="0"/>
              <a:t> </a:t>
            </a:r>
            <a:r>
              <a:rPr lang="en-US" dirty="0" smtClean="0"/>
              <a:t>ratio followed.</a:t>
            </a:r>
          </a:p>
          <a:p>
            <a:pPr marL="0" indent="0">
              <a:buNone/>
            </a:pPr>
            <a:r>
              <a:rPr lang="en-US" dirty="0" smtClean="0"/>
              <a:t>Assuming </a:t>
            </a:r>
            <a:r>
              <a:rPr lang="en-US" dirty="0" smtClean="0">
                <a:solidFill>
                  <a:srgbClr val="FF0000"/>
                </a:solidFill>
              </a:rPr>
              <a:t>opt</a:t>
            </a:r>
            <a:r>
              <a:rPr lang="en-US" dirty="0" smtClean="0"/>
              <a:t> and </a:t>
            </a:r>
            <a:r>
              <a:rPr lang="en-US" dirty="0" smtClean="0">
                <a:solidFill>
                  <a:srgbClr val="FF0000"/>
                </a:solidFill>
              </a:rPr>
              <a:t>opt</a:t>
            </a:r>
            <a:r>
              <a:rPr lang="en-US" baseline="-25000" dirty="0" smtClean="0">
                <a:solidFill>
                  <a:srgbClr val="FF0000"/>
                </a:solidFill>
              </a:rPr>
              <a:t>f</a:t>
            </a:r>
            <a:r>
              <a:rPr lang="en-US" baseline="-25000" dirty="0">
                <a:solidFill>
                  <a:srgbClr val="FF0000"/>
                </a:solidFill>
              </a:rPr>
              <a:t> </a:t>
            </a:r>
            <a:r>
              <a:rPr lang="en-US" dirty="0" smtClean="0">
                <a:solidFill>
                  <a:srgbClr val="FF0000"/>
                </a:solidFill>
              </a:rPr>
              <a:t>  </a:t>
            </a:r>
            <a:r>
              <a:rPr lang="en-US" dirty="0" smtClean="0"/>
              <a:t>are the same we get that the bad</a:t>
            </a:r>
          </a:p>
          <a:p>
            <a:pPr marL="0" indent="0">
              <a:buNone/>
            </a:pPr>
            <a:r>
              <a:rPr lang="en-US" dirty="0" smtClean="0"/>
              <a:t>point is</a:t>
            </a:r>
            <a:r>
              <a:rPr lang="en-US" dirty="0" smtClean="0">
                <a:solidFill>
                  <a:srgbClr val="FF0000"/>
                </a:solidFill>
              </a:rPr>
              <a:t> </a:t>
            </a:r>
            <a:r>
              <a:rPr lang="en-US" dirty="0" smtClean="0">
                <a:solidFill>
                  <a:srgbClr val="FF0000"/>
                </a:solidFill>
                <a:sym typeface="Symbol" panose="05050102010706020507" pitchFamily="18" charset="2"/>
              </a:rPr>
              <a:t>n</a:t>
            </a:r>
            <a:r>
              <a:rPr lang="en-US" baseline="30000" dirty="0" smtClean="0">
                <a:solidFill>
                  <a:srgbClr val="FF0000"/>
                </a:solidFill>
                <a:sym typeface="Symbol" panose="05050102010706020507" pitchFamily="18" charset="2"/>
              </a:rPr>
              <a:t>2/3</a:t>
            </a:r>
            <a:r>
              <a:rPr lang="en-US" dirty="0" smtClean="0">
                <a:solidFill>
                  <a:srgbClr val="FF0000"/>
                </a:solidFill>
                <a:sym typeface="Symbol" panose="05050102010706020507" pitchFamily="18" charset="2"/>
              </a:rPr>
              <a:t>=</a:t>
            </a:r>
            <a:r>
              <a:rPr lang="en-US" dirty="0">
                <a:solidFill>
                  <a:srgbClr val="FF0000"/>
                </a:solidFill>
                <a:sym typeface="Symbol" panose="05050102010706020507" pitchFamily="18" charset="2"/>
              </a:rPr>
              <a:t> </a:t>
            </a:r>
            <a:r>
              <a:rPr lang="en-US" dirty="0" smtClean="0">
                <a:solidFill>
                  <a:srgbClr val="FF0000"/>
                </a:solidFill>
                <a:sym typeface="Symbol" panose="05050102010706020507" pitchFamily="18" charset="2"/>
              </a:rPr>
              <a:t>opt</a:t>
            </a:r>
            <a:r>
              <a:rPr lang="en-US" baseline="30000" dirty="0" smtClean="0">
                <a:solidFill>
                  <a:srgbClr val="FF0000"/>
                </a:solidFill>
                <a:sym typeface="Symbol" panose="05050102010706020507" pitchFamily="18" charset="2"/>
              </a:rPr>
              <a:t>4/3</a:t>
            </a:r>
            <a:r>
              <a:rPr lang="en-US" dirty="0" smtClean="0">
                <a:solidFill>
                  <a:srgbClr val="FF0000"/>
                </a:solidFill>
                <a:sym typeface="Symbol" panose="05050102010706020507" pitchFamily="18" charset="2"/>
              </a:rPr>
              <a:t>.  </a:t>
            </a:r>
          </a:p>
          <a:p>
            <a:pPr marL="0" indent="0">
              <a:buNone/>
            </a:pPr>
            <a:r>
              <a:rPr lang="en-US" dirty="0" smtClean="0">
                <a:sym typeface="Symbol" panose="05050102010706020507" pitchFamily="18" charset="2"/>
              </a:rPr>
              <a:t>This implies </a:t>
            </a:r>
            <a:r>
              <a:rPr lang="en-US" dirty="0" smtClean="0">
                <a:solidFill>
                  <a:srgbClr val="FF0000"/>
                </a:solidFill>
                <a:sym typeface="Symbol" panose="05050102010706020507" pitchFamily="18" charset="2"/>
              </a:rPr>
              <a:t>opt=sqrt{n}.  </a:t>
            </a:r>
            <a:r>
              <a:rPr lang="en-US" dirty="0" smtClean="0">
                <a:sym typeface="Symbol" panose="05050102010706020507" pitchFamily="18" charset="2"/>
              </a:rPr>
              <a:t>Joining the two  papers implies</a:t>
            </a:r>
          </a:p>
          <a:p>
            <a:pPr marL="0" indent="0">
              <a:buNone/>
            </a:pPr>
            <a:r>
              <a:rPr lang="en-US" dirty="0" smtClean="0">
                <a:sym typeface="Symbol" panose="05050102010706020507" pitchFamily="18" charset="2"/>
              </a:rPr>
              <a:t>that for  other values of  </a:t>
            </a:r>
            <a:r>
              <a:rPr lang="en-US" dirty="0" smtClean="0">
                <a:solidFill>
                  <a:srgbClr val="FF0000"/>
                </a:solidFill>
              </a:rPr>
              <a:t>opt, </a:t>
            </a:r>
            <a:r>
              <a:rPr lang="en-US" dirty="0" smtClean="0"/>
              <a:t>we can break the</a:t>
            </a:r>
            <a:r>
              <a:rPr lang="en-US" dirty="0" smtClean="0">
                <a:solidFill>
                  <a:srgbClr val="FF0000"/>
                </a:solidFill>
              </a:rPr>
              <a:t> sqrt{n} </a:t>
            </a:r>
            <a:endParaRPr lang="en-US" dirty="0" smtClean="0">
              <a:sym typeface="Symbol" panose="05050102010706020507" pitchFamily="18" charset="2"/>
            </a:endParaRPr>
          </a:p>
          <a:p>
            <a:pPr marL="0" indent="0">
              <a:buNone/>
            </a:pPr>
            <a:r>
              <a:rPr lang="en-US" dirty="0" smtClean="0">
                <a:sym typeface="Symbol" panose="05050102010706020507" pitchFamily="18" charset="2"/>
              </a:rPr>
              <a:t>ratio. But breaking the </a:t>
            </a:r>
            <a:r>
              <a:rPr lang="en-US" dirty="0" smtClean="0">
                <a:solidFill>
                  <a:srgbClr val="FF0000"/>
                </a:solidFill>
                <a:sym typeface="Symbol" panose="05050102010706020507" pitchFamily="18" charset="2"/>
              </a:rPr>
              <a:t>sqrt{n}</a:t>
            </a:r>
            <a:r>
              <a:rPr lang="en-US" dirty="0" smtClean="0">
                <a:sym typeface="Symbol" panose="05050102010706020507" pitchFamily="18" charset="2"/>
              </a:rPr>
              <a:t> ratio when </a:t>
            </a:r>
          </a:p>
          <a:p>
            <a:pPr marL="0" indent="0">
              <a:buNone/>
            </a:pPr>
            <a:r>
              <a:rPr lang="en-US" dirty="0" smtClean="0">
                <a:solidFill>
                  <a:srgbClr val="FF0000"/>
                </a:solidFill>
                <a:sym typeface="Symbol" panose="05050102010706020507" pitchFamily="18" charset="2"/>
              </a:rPr>
              <a:t>opt=sqrt{n} </a:t>
            </a:r>
            <a:r>
              <a:rPr lang="en-US" dirty="0" smtClean="0">
                <a:sym typeface="Symbol" panose="05050102010706020507" pitchFamily="18" charset="2"/>
              </a:rPr>
              <a:t>seems hard.</a:t>
            </a:r>
            <a:endParaRPr lang="en-US" dirty="0"/>
          </a:p>
        </p:txBody>
      </p:sp>
    </p:spTree>
    <p:extLst>
      <p:ext uri="{BB962C8B-B14F-4D97-AF65-F5344CB8AC3E}">
        <p14:creationId xmlns:p14="http://schemas.microsoft.com/office/powerpoint/2010/main" val="2912715639"/>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A problem from extreme graph theory</a:t>
            </a:r>
            <a:endParaRPr lang="en-US" dirty="0">
              <a:solidFill>
                <a:srgbClr val="00B0F0"/>
              </a:solidFill>
            </a:endParaRPr>
          </a:p>
        </p:txBody>
      </p:sp>
      <p:sp>
        <p:nvSpPr>
          <p:cNvPr id="3" name="Content Placeholder 2"/>
          <p:cNvSpPr>
            <a:spLocks noGrp="1"/>
          </p:cNvSpPr>
          <p:nvPr>
            <p:ph idx="1"/>
          </p:nvPr>
        </p:nvSpPr>
        <p:spPr/>
        <p:txBody>
          <a:bodyPr/>
          <a:lstStyle/>
          <a:p>
            <a:r>
              <a:rPr lang="en-US" dirty="0" smtClean="0"/>
              <a:t>The cut paper of mine solved in a tight way a question in extreme graph theory (solved at the same time independently by </a:t>
            </a:r>
            <a:r>
              <a:rPr lang="en-US" dirty="0" smtClean="0">
                <a:solidFill>
                  <a:srgbClr val="7030A0"/>
                </a:solidFill>
              </a:rPr>
              <a:t>Varadarajan).</a:t>
            </a:r>
            <a:r>
              <a:rPr lang="en-US" dirty="0">
                <a:solidFill>
                  <a:srgbClr val="7030A0"/>
                </a:solidFill>
              </a:rPr>
              <a:t> </a:t>
            </a:r>
            <a:endParaRPr lang="en-US" dirty="0" smtClean="0">
              <a:solidFill>
                <a:srgbClr val="7030A0"/>
              </a:solidFill>
            </a:endParaRPr>
          </a:p>
          <a:p>
            <a:r>
              <a:rPr lang="en-US" dirty="0" smtClean="0"/>
              <a:t>Given a directed graph and a collection of pairs so that </a:t>
            </a:r>
            <a:r>
              <a:rPr lang="en-US" dirty="0" smtClean="0">
                <a:solidFill>
                  <a:srgbClr val="FF0000"/>
                </a:solidFill>
              </a:rPr>
              <a:t>dist(S(i),T(i))≥R</a:t>
            </a:r>
            <a:r>
              <a:rPr lang="en-US" dirty="0" smtClean="0"/>
              <a:t>. How many edges do you need to remove to disconnect all pairs?</a:t>
            </a:r>
          </a:p>
          <a:p>
            <a:r>
              <a:rPr lang="en-US" dirty="0" smtClean="0"/>
              <a:t>We gave a tight results </a:t>
            </a:r>
            <a:r>
              <a:rPr lang="el-GR" dirty="0" smtClean="0">
                <a:solidFill>
                  <a:srgbClr val="FF0000"/>
                </a:solidFill>
              </a:rPr>
              <a:t>θ</a:t>
            </a:r>
            <a:r>
              <a:rPr lang="en-US" dirty="0" smtClean="0">
                <a:solidFill>
                  <a:srgbClr val="FF0000"/>
                </a:solidFill>
              </a:rPr>
              <a:t>(</a:t>
            </a:r>
            <a:r>
              <a:rPr lang="en-US" dirty="0" smtClean="0">
                <a:solidFill>
                  <a:srgbClr val="FF0000"/>
                </a:solidFill>
                <a:sym typeface="Symbol" panose="05050102010706020507" pitchFamily="18" charset="2"/>
              </a:rPr>
              <a:t>n</a:t>
            </a:r>
            <a:r>
              <a:rPr lang="en-US" baseline="30000" dirty="0" smtClean="0">
                <a:solidFill>
                  <a:srgbClr val="FF0000"/>
                </a:solidFill>
                <a:sym typeface="Symbol" panose="05050102010706020507" pitchFamily="18" charset="2"/>
              </a:rPr>
              <a:t>2</a:t>
            </a:r>
            <a:r>
              <a:rPr lang="en-US" dirty="0" smtClean="0">
                <a:solidFill>
                  <a:srgbClr val="FF0000"/>
                </a:solidFill>
                <a:sym typeface="Symbol" panose="05050102010706020507" pitchFamily="18" charset="2"/>
              </a:rPr>
              <a:t>/R</a:t>
            </a:r>
            <a:r>
              <a:rPr lang="en-US" baseline="30000" dirty="0" smtClean="0">
                <a:solidFill>
                  <a:srgbClr val="FF0000"/>
                </a:solidFill>
                <a:sym typeface="Symbol" panose="05050102010706020507" pitchFamily="18" charset="2"/>
              </a:rPr>
              <a:t>2</a:t>
            </a:r>
            <a:r>
              <a:rPr lang="en-US" dirty="0" smtClean="0">
                <a:solidFill>
                  <a:srgbClr val="FF0000"/>
                </a:solidFill>
                <a:sym typeface="Symbol" panose="05050102010706020507" pitchFamily="18" charset="2"/>
              </a:rPr>
              <a:t>)  </a:t>
            </a:r>
            <a:r>
              <a:rPr lang="en-US" dirty="0" smtClean="0">
                <a:sym typeface="Symbol" panose="05050102010706020507" pitchFamily="18" charset="2"/>
              </a:rPr>
              <a:t>which </a:t>
            </a:r>
            <a:r>
              <a:rPr lang="en-US" dirty="0" smtClean="0">
                <a:solidFill>
                  <a:srgbClr val="FF0000"/>
                </a:solidFill>
                <a:sym typeface="Symbol" panose="05050102010706020507" pitchFamily="18" charset="2"/>
              </a:rPr>
              <a:t> </a:t>
            </a:r>
            <a:r>
              <a:rPr lang="en-US" dirty="0" smtClean="0">
                <a:sym typeface="Symbol" panose="05050102010706020507" pitchFamily="18" charset="2"/>
              </a:rPr>
              <a:t>is one of the main parts of the paper.</a:t>
            </a:r>
          </a:p>
          <a:p>
            <a:r>
              <a:rPr lang="en-US" dirty="0" smtClean="0">
                <a:sym typeface="Symbol" panose="05050102010706020507" pitchFamily="18" charset="2"/>
              </a:rPr>
              <a:t>In my opinion any result in </a:t>
            </a:r>
            <a:r>
              <a:rPr lang="en-US" dirty="0" smtClean="0">
                <a:solidFill>
                  <a:srgbClr val="0070C0"/>
                </a:solidFill>
                <a:sym typeface="Symbol" panose="05050102010706020507" pitchFamily="18" charset="2"/>
              </a:rPr>
              <a:t>graph theory </a:t>
            </a:r>
            <a:r>
              <a:rPr lang="en-US" dirty="0" smtClean="0">
                <a:sym typeface="Symbol" panose="05050102010706020507" pitchFamily="18" charset="2"/>
              </a:rPr>
              <a:t>has a much better chance of </a:t>
            </a:r>
            <a:r>
              <a:rPr lang="en-US" dirty="0" smtClean="0">
                <a:solidFill>
                  <a:srgbClr val="FF0000"/>
                </a:solidFill>
                <a:sym typeface="Symbol" panose="05050102010706020507" pitchFamily="18" charset="2"/>
              </a:rPr>
              <a:t>being remembered. </a:t>
            </a:r>
            <a:endParaRPr lang="en-US" dirty="0" smtClean="0">
              <a:solidFill>
                <a:srgbClr val="FF0000"/>
              </a:solidFill>
            </a:endParaRPr>
          </a:p>
        </p:txBody>
      </p:sp>
    </p:spTree>
    <p:extLst>
      <p:ext uri="{BB962C8B-B14F-4D97-AF65-F5344CB8AC3E}">
        <p14:creationId xmlns:p14="http://schemas.microsoft.com/office/powerpoint/2010/main" val="36023026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altLang="en-US" b="1" dirty="0">
                <a:solidFill>
                  <a:srgbClr val="00B0F0"/>
                </a:solidFill>
                <a:effectLst>
                  <a:outerShdw blurRad="38100" dist="38100" dir="2700000" algn="tl">
                    <a:srgbClr val="C0C0C0"/>
                  </a:outerShdw>
                </a:effectLst>
              </a:rPr>
              <a:t>Unweighted  undirected k-spanners Peleg and Ullman 1987</a:t>
            </a:r>
          </a:p>
        </p:txBody>
      </p:sp>
      <p:sp>
        <p:nvSpPr>
          <p:cNvPr id="3" name="Content Placeholder 2"/>
          <p:cNvSpPr>
            <a:spLocks noGrp="1"/>
          </p:cNvSpPr>
          <p:nvPr>
            <p:ph idx="1"/>
          </p:nvPr>
        </p:nvSpPr>
        <p:spPr/>
        <p:txBody>
          <a:bodyPr>
            <a:normAutofit lnSpcReduction="10000"/>
          </a:bodyPr>
          <a:lstStyle/>
          <a:p>
            <a:pPr marL="0" indent="0">
              <a:buClr>
                <a:srgbClr val="00FF99"/>
              </a:buClr>
              <a:buNone/>
              <a:defRPr/>
            </a:pPr>
            <a:r>
              <a:rPr lang="en-US" altLang="en-US" sz="3600" dirty="0">
                <a:solidFill>
                  <a:srgbClr val="FF0000"/>
                </a:solidFill>
                <a:effectLst>
                  <a:outerShdw blurRad="38100" dist="38100" dir="2700000" algn="tl">
                    <a:srgbClr val="C0C0C0"/>
                  </a:outerShdw>
                </a:effectLst>
                <a:latin typeface="Garamond" panose="02020404030301010803" pitchFamily="18" charset="0"/>
                <a:ea typeface="Droid Sans"/>
                <a:cs typeface="Droid Sans"/>
              </a:rPr>
              <a:t>Input</a:t>
            </a:r>
            <a:r>
              <a:rPr lang="en-US" altLang="en-US" sz="3600" dirty="0">
                <a:effectLst>
                  <a:outerShdw blurRad="38100" dist="38100" dir="2700000" algn="tl">
                    <a:srgbClr val="C0C0C0"/>
                  </a:outerShdw>
                </a:effectLst>
                <a:latin typeface="Garamond" panose="02020404030301010803" pitchFamily="18" charset="0"/>
                <a:ea typeface="Droid Sans"/>
                <a:cs typeface="Droid Sans"/>
              </a:rPr>
              <a:t>: An undirected graph </a:t>
            </a:r>
            <a:r>
              <a:rPr lang="en-US" altLang="en-US" sz="3600" dirty="0">
                <a:solidFill>
                  <a:srgbClr val="FF0000"/>
                </a:solidFill>
                <a:effectLst>
                  <a:outerShdw blurRad="38100" dist="38100" dir="2700000" algn="tl">
                    <a:srgbClr val="C0C0C0"/>
                  </a:outerShdw>
                </a:effectLst>
                <a:latin typeface="Garamond" panose="02020404030301010803" pitchFamily="18" charset="0"/>
                <a:ea typeface="Droid Sans"/>
                <a:cs typeface="Droid Sans"/>
              </a:rPr>
              <a:t>G(V,E)</a:t>
            </a:r>
            <a:r>
              <a:rPr lang="en-US" altLang="en-US" sz="3600" dirty="0">
                <a:solidFill>
                  <a:srgbClr val="FFFFFF"/>
                </a:solidFill>
                <a:effectLst>
                  <a:outerShdw blurRad="38100" dist="38100" dir="2700000" algn="tl">
                    <a:srgbClr val="C0C0C0"/>
                  </a:outerShdw>
                </a:effectLst>
                <a:latin typeface="Garamond" panose="02020404030301010803" pitchFamily="18" charset="0"/>
                <a:ea typeface="Droid Sans"/>
                <a:cs typeface="Droid Sans"/>
              </a:rPr>
              <a:t> </a:t>
            </a:r>
            <a:r>
              <a:rPr lang="en-US" altLang="en-US" sz="3600" dirty="0">
                <a:effectLst>
                  <a:outerShdw blurRad="38100" dist="38100" dir="2700000" algn="tl">
                    <a:srgbClr val="C0C0C0"/>
                  </a:outerShdw>
                </a:effectLst>
                <a:latin typeface="Garamond" panose="02020404030301010803" pitchFamily="18" charset="0"/>
                <a:ea typeface="Droid Sans"/>
                <a:cs typeface="Droid Sans"/>
              </a:rPr>
              <a:t>and an integer </a:t>
            </a:r>
            <a:r>
              <a:rPr lang="en-US" altLang="en-US" sz="3600" dirty="0">
                <a:solidFill>
                  <a:srgbClr val="CC0000"/>
                </a:solidFill>
                <a:effectLst>
                  <a:outerShdw blurRad="38100" dist="38100" dir="2700000" algn="tl">
                    <a:srgbClr val="C0C0C0"/>
                  </a:outerShdw>
                </a:effectLst>
                <a:latin typeface="Garamond" panose="02020404030301010803" pitchFamily="18" charset="0"/>
                <a:ea typeface="Droid Sans"/>
                <a:cs typeface="Droid Sans"/>
              </a:rPr>
              <a:t>k</a:t>
            </a:r>
          </a:p>
          <a:p>
            <a:pPr marL="0" indent="0">
              <a:spcBef>
                <a:spcPts val="800"/>
              </a:spcBef>
              <a:buClr>
                <a:srgbClr val="00FF99"/>
              </a:buClr>
              <a:buNone/>
              <a:defRPr/>
            </a:pPr>
            <a:r>
              <a:rPr lang="en-US" altLang="en-US" b="1" dirty="0">
                <a:solidFill>
                  <a:srgbClr val="FF0000"/>
                </a:solidFill>
                <a:effectLst>
                  <a:outerShdw blurRad="38100" dist="38100" dir="2700000" algn="tl">
                    <a:srgbClr val="C0C0C0"/>
                  </a:outerShdw>
                </a:effectLst>
                <a:latin typeface="Garamond" panose="02020404030301010803" pitchFamily="18" charset="0"/>
                <a:ea typeface="Droid Sans"/>
                <a:cs typeface="Droid Sans"/>
              </a:rPr>
              <a:t>Required</a:t>
            </a:r>
            <a:r>
              <a:rPr lang="en-US" altLang="en-US" b="1" dirty="0">
                <a:solidFill>
                  <a:srgbClr val="FFFFFF"/>
                </a:solidFill>
                <a:effectLst>
                  <a:outerShdw blurRad="38100" dist="38100" dir="2700000" algn="tl">
                    <a:srgbClr val="C0C0C0"/>
                  </a:outerShdw>
                </a:effectLst>
                <a:latin typeface="Garamond" panose="02020404030301010803" pitchFamily="18" charset="0"/>
                <a:ea typeface="Droid Sans"/>
                <a:cs typeface="Droid Sans"/>
              </a:rPr>
              <a:t>: </a:t>
            </a:r>
            <a:r>
              <a:rPr lang="en-US" altLang="en-US" b="1" dirty="0">
                <a:effectLst>
                  <a:outerShdw blurRad="38100" dist="38100" dir="2700000" algn="tl">
                    <a:srgbClr val="C0C0C0"/>
                  </a:outerShdw>
                </a:effectLst>
                <a:latin typeface="Garamond" panose="02020404030301010803" pitchFamily="18" charset="0"/>
                <a:ea typeface="Droid Sans"/>
                <a:cs typeface="Droid Sans"/>
              </a:rPr>
              <a:t>a subgraph </a:t>
            </a:r>
            <a:r>
              <a:rPr lang="en-US" altLang="en-US" b="1" dirty="0">
                <a:solidFill>
                  <a:srgbClr val="CC0000"/>
                </a:solidFill>
                <a:effectLst>
                  <a:outerShdw blurRad="38100" dist="38100" dir="2700000" algn="tl">
                    <a:srgbClr val="C0C0C0"/>
                  </a:outerShdw>
                </a:effectLst>
                <a:latin typeface="Garamond" panose="02020404030301010803" pitchFamily="18" charset="0"/>
                <a:ea typeface="Droid Sans"/>
                <a:cs typeface="Droid Sans"/>
              </a:rPr>
              <a:t>G’ </a:t>
            </a:r>
            <a:r>
              <a:rPr lang="en-US" altLang="en-US" b="1" dirty="0">
                <a:effectLst>
                  <a:outerShdw blurRad="38100" dist="38100" dir="2700000" algn="tl">
                    <a:srgbClr val="C0C0C0"/>
                  </a:outerShdw>
                </a:effectLst>
                <a:latin typeface="Garamond" panose="02020404030301010803" pitchFamily="18" charset="0"/>
                <a:ea typeface="Droid Sans"/>
                <a:cs typeface="Droid Sans"/>
              </a:rPr>
              <a:t>with least  amount of edges so that for every </a:t>
            </a:r>
            <a:r>
              <a:rPr lang="en-US" altLang="en-US" b="1" dirty="0">
                <a:solidFill>
                  <a:srgbClr val="CC0000"/>
                </a:solidFill>
                <a:effectLst>
                  <a:outerShdw blurRad="38100" dist="38100" dir="2700000" algn="tl">
                    <a:srgbClr val="C0C0C0"/>
                  </a:outerShdw>
                </a:effectLst>
                <a:latin typeface="Garamond" panose="02020404030301010803" pitchFamily="18" charset="0"/>
                <a:ea typeface="Droid Sans"/>
                <a:cs typeface="Droid Sans"/>
              </a:rPr>
              <a:t>u</a:t>
            </a:r>
            <a:r>
              <a:rPr lang="en-US" altLang="en-US" b="1" dirty="0">
                <a:solidFill>
                  <a:srgbClr val="FFFFFF"/>
                </a:solidFill>
                <a:effectLst>
                  <a:outerShdw blurRad="38100" dist="38100" dir="2700000" algn="tl">
                    <a:srgbClr val="C0C0C0"/>
                  </a:outerShdw>
                </a:effectLst>
                <a:latin typeface="Garamond" panose="02020404030301010803" pitchFamily="18" charset="0"/>
                <a:ea typeface="Droid Sans"/>
                <a:cs typeface="Droid Sans"/>
              </a:rPr>
              <a:t> </a:t>
            </a:r>
            <a:r>
              <a:rPr lang="en-US" altLang="en-US" b="1" dirty="0">
                <a:effectLst>
                  <a:outerShdw blurRad="38100" dist="38100" dir="2700000" algn="tl">
                    <a:srgbClr val="C0C0C0"/>
                  </a:outerShdw>
                </a:effectLst>
                <a:latin typeface="Garamond" panose="02020404030301010803" pitchFamily="18" charset="0"/>
                <a:ea typeface="Droid Sans"/>
                <a:cs typeface="Droid Sans"/>
              </a:rPr>
              <a:t>and </a:t>
            </a:r>
            <a:r>
              <a:rPr lang="en-US" altLang="en-US" b="1" dirty="0">
                <a:solidFill>
                  <a:srgbClr val="CC0000"/>
                </a:solidFill>
                <a:effectLst>
                  <a:outerShdw blurRad="38100" dist="38100" dir="2700000" algn="tl">
                    <a:srgbClr val="C0C0C0"/>
                  </a:outerShdw>
                </a:effectLst>
                <a:latin typeface="Garamond" panose="02020404030301010803" pitchFamily="18" charset="0"/>
                <a:ea typeface="Droid Sans"/>
                <a:cs typeface="Droid Sans"/>
              </a:rPr>
              <a:t>v </a:t>
            </a:r>
            <a:r>
              <a:rPr lang="en-US" altLang="en-US" b="1" dirty="0">
                <a:solidFill>
                  <a:srgbClr val="CC0000"/>
                </a:solidFill>
                <a:effectLst>
                  <a:outerShdw blurRad="38100" dist="38100" dir="2700000" algn="tl">
                    <a:srgbClr val="C0C0C0"/>
                  </a:outerShdw>
                </a:effectLst>
                <a:latin typeface="Symbol" panose="05050102010706020507" pitchFamily="18" charset="2"/>
                <a:ea typeface="Droid Sans"/>
                <a:cs typeface="Droid Sans"/>
              </a:rPr>
              <a:t></a:t>
            </a:r>
            <a:r>
              <a:rPr lang="en-US" altLang="en-US" b="1" dirty="0">
                <a:solidFill>
                  <a:srgbClr val="CC0000"/>
                </a:solidFill>
                <a:effectLst>
                  <a:outerShdw blurRad="38100" dist="38100" dir="2700000" algn="tl">
                    <a:srgbClr val="C0C0C0"/>
                  </a:outerShdw>
                </a:effectLst>
                <a:latin typeface="Garamond" panose="02020404030301010803" pitchFamily="18" charset="0"/>
                <a:ea typeface="Droid Sans"/>
                <a:cs typeface="Droid Sans"/>
              </a:rPr>
              <a:t> V</a:t>
            </a:r>
            <a:r>
              <a:rPr lang="en-US" altLang="en-US" b="1" dirty="0">
                <a:solidFill>
                  <a:srgbClr val="FFFFFF"/>
                </a:solidFill>
                <a:effectLst>
                  <a:outerShdw blurRad="38100" dist="38100" dir="2700000" algn="tl">
                    <a:srgbClr val="C0C0C0"/>
                  </a:outerShdw>
                </a:effectLst>
                <a:latin typeface="Garamond" panose="02020404030301010803" pitchFamily="18" charset="0"/>
                <a:ea typeface="Droid Sans"/>
                <a:cs typeface="Droid Sans"/>
              </a:rPr>
              <a:t>:</a:t>
            </a:r>
          </a:p>
          <a:p>
            <a:pPr>
              <a:spcBef>
                <a:spcPts val="800"/>
              </a:spcBef>
              <a:defRPr/>
            </a:pPr>
            <a:r>
              <a:rPr lang="en-US" altLang="en-US" baseline="30000" dirty="0">
                <a:solidFill>
                  <a:srgbClr val="FFFFFF"/>
                </a:solidFill>
                <a:effectLst>
                  <a:outerShdw blurRad="38100" dist="38100" dir="2700000" algn="tl">
                    <a:srgbClr val="C0C0C0"/>
                  </a:outerShdw>
                </a:effectLst>
                <a:latin typeface="Garamond" panose="02020404030301010803" pitchFamily="18" charset="0"/>
                <a:ea typeface="Droid Sans"/>
                <a:cs typeface="Droid Sans"/>
              </a:rPr>
              <a:t>        </a:t>
            </a:r>
          </a:p>
          <a:p>
            <a:pPr marL="0" indent="0">
              <a:spcBef>
                <a:spcPts val="1100"/>
              </a:spcBef>
              <a:buNone/>
              <a:defRPr/>
            </a:pPr>
            <a:r>
              <a:rPr lang="en-US" altLang="en-US" sz="4000" baseline="30000" dirty="0" smtClean="0">
                <a:solidFill>
                  <a:srgbClr val="CC0000"/>
                </a:solidFill>
                <a:effectLst>
                  <a:outerShdw blurRad="38100" dist="38100" dir="2700000" algn="tl">
                    <a:srgbClr val="C0C0C0"/>
                  </a:outerShdw>
                </a:effectLst>
                <a:latin typeface="Garamond" panose="02020404030301010803" pitchFamily="18" charset="0"/>
                <a:ea typeface="Droid Sans"/>
                <a:cs typeface="Droid Sans"/>
              </a:rPr>
              <a:t>                                   Dist</a:t>
            </a:r>
            <a:r>
              <a:rPr lang="en-US" altLang="en-US" sz="4000" baseline="-25000" dirty="0" smtClean="0">
                <a:solidFill>
                  <a:srgbClr val="CC0000"/>
                </a:solidFill>
                <a:effectLst>
                  <a:outerShdw blurRad="38100" dist="38100" dir="2700000" algn="tl">
                    <a:srgbClr val="C0C0C0"/>
                  </a:outerShdw>
                </a:effectLst>
                <a:latin typeface="Garamond" panose="02020404030301010803" pitchFamily="18" charset="0"/>
                <a:ea typeface="Droid Sans"/>
                <a:cs typeface="Droid Sans"/>
              </a:rPr>
              <a:t>G’</a:t>
            </a:r>
            <a:r>
              <a:rPr lang="en-US" altLang="en-US" sz="4000" baseline="30000" dirty="0" smtClean="0">
                <a:solidFill>
                  <a:srgbClr val="CC0000"/>
                </a:solidFill>
                <a:effectLst>
                  <a:outerShdw blurRad="38100" dist="38100" dir="2700000" algn="tl">
                    <a:srgbClr val="C0C0C0"/>
                  </a:outerShdw>
                </a:effectLst>
                <a:latin typeface="Garamond" panose="02020404030301010803" pitchFamily="18" charset="0"/>
                <a:ea typeface="Droid Sans"/>
                <a:cs typeface="Droid Sans"/>
              </a:rPr>
              <a:t>(u,v)/Dist</a:t>
            </a:r>
            <a:r>
              <a:rPr lang="en-US" altLang="en-US" sz="4000" baseline="-25000" dirty="0" smtClean="0">
                <a:solidFill>
                  <a:srgbClr val="CC0000"/>
                </a:solidFill>
                <a:effectLst>
                  <a:outerShdw blurRad="38100" dist="38100" dir="2700000" algn="tl">
                    <a:srgbClr val="C0C0C0"/>
                  </a:outerShdw>
                </a:effectLst>
                <a:latin typeface="Garamond" panose="02020404030301010803" pitchFamily="18" charset="0"/>
                <a:ea typeface="Droid Sans"/>
                <a:cs typeface="Droid Sans"/>
              </a:rPr>
              <a:t>G</a:t>
            </a:r>
            <a:r>
              <a:rPr lang="en-US" altLang="en-US" sz="4000" baseline="30000" dirty="0" smtClean="0">
                <a:solidFill>
                  <a:srgbClr val="CC0000"/>
                </a:solidFill>
                <a:effectLst>
                  <a:outerShdw blurRad="38100" dist="38100" dir="2700000" algn="tl">
                    <a:srgbClr val="C0C0C0"/>
                  </a:outerShdw>
                </a:effectLst>
                <a:latin typeface="Garamond" panose="02020404030301010803" pitchFamily="18" charset="0"/>
                <a:ea typeface="Droid Sans"/>
                <a:cs typeface="Droid Sans"/>
              </a:rPr>
              <a:t>(u,v)≤ k    </a:t>
            </a:r>
          </a:p>
          <a:p>
            <a:pPr marL="0" indent="0">
              <a:spcBef>
                <a:spcPts val="800"/>
              </a:spcBef>
              <a:buNone/>
              <a:defRPr/>
            </a:pPr>
            <a:r>
              <a:rPr lang="en-US" altLang="en-US" baseline="30000" dirty="0" smtClean="0">
                <a:solidFill>
                  <a:srgbClr val="CC0000"/>
                </a:solidFill>
                <a:effectLst>
                  <a:outerShdw blurRad="38100" dist="38100" dir="2700000" algn="tl">
                    <a:srgbClr val="C0C0C0"/>
                  </a:outerShdw>
                </a:effectLst>
                <a:latin typeface="Garamond" panose="02020404030301010803" pitchFamily="18" charset="0"/>
                <a:ea typeface="Droid Sans"/>
                <a:cs typeface="Droid Sans"/>
              </a:rPr>
              <a:t>    </a:t>
            </a:r>
            <a:r>
              <a:rPr lang="en-US" altLang="en-US" baseline="30000" dirty="0" smtClean="0">
                <a:solidFill>
                  <a:srgbClr val="7030A0"/>
                </a:solidFill>
                <a:effectLst>
                  <a:outerShdw blurRad="38100" dist="38100" dir="2700000" algn="tl">
                    <a:srgbClr val="C0C0C0"/>
                  </a:outerShdw>
                </a:effectLst>
                <a:latin typeface="Garamond" panose="02020404030301010803" pitchFamily="18" charset="0"/>
                <a:ea typeface="Droid Sans"/>
                <a:cs typeface="Droid Sans"/>
              </a:rPr>
              <a:t>                             </a:t>
            </a:r>
            <a:endParaRPr lang="en-US" altLang="en-US" baseline="30000" dirty="0">
              <a:solidFill>
                <a:srgbClr val="7030A0"/>
              </a:solidFill>
              <a:effectLst>
                <a:outerShdw blurRad="38100" dist="38100" dir="2700000" algn="tl">
                  <a:srgbClr val="C0C0C0"/>
                </a:outerShdw>
              </a:effectLst>
              <a:latin typeface="Garamond" panose="02020404030301010803" pitchFamily="18" charset="0"/>
              <a:ea typeface="Droid Sans"/>
              <a:cs typeface="Droid Sans"/>
            </a:endParaRPr>
          </a:p>
          <a:p>
            <a:pPr marL="0" indent="0">
              <a:spcBef>
                <a:spcPts val="1500"/>
              </a:spcBef>
              <a:buClr>
                <a:srgbClr val="00FF99"/>
              </a:buClr>
              <a:buNone/>
              <a:defRPr/>
            </a:pPr>
            <a:r>
              <a:rPr lang="en-US" altLang="en-US" sz="5400" baseline="30000" dirty="0">
                <a:effectLst>
                  <a:outerShdw blurRad="38100" dist="38100" dir="2700000" algn="tl">
                    <a:srgbClr val="C0C0C0"/>
                  </a:outerShdw>
                </a:effectLst>
                <a:latin typeface="Garamond" panose="02020404030301010803" pitchFamily="18" charset="0"/>
                <a:ea typeface="Droid Sans"/>
                <a:cs typeface="Droid Sans"/>
              </a:rPr>
              <a:t>Some cite by mistake</a:t>
            </a:r>
            <a:r>
              <a:rPr lang="en-US" altLang="en-US" sz="5400" baseline="30000" dirty="0">
                <a:solidFill>
                  <a:srgbClr val="7030A0"/>
                </a:solidFill>
                <a:effectLst>
                  <a:outerShdw blurRad="38100" dist="38100" dir="2700000" algn="tl">
                    <a:srgbClr val="C0C0C0"/>
                  </a:outerShdw>
                </a:effectLst>
                <a:latin typeface="Garamond" panose="02020404030301010803" pitchFamily="18" charset="0"/>
                <a:ea typeface="Droid Sans"/>
                <a:cs typeface="Droid Sans"/>
              </a:rPr>
              <a:t> Peleg and Upfal</a:t>
            </a:r>
            <a:r>
              <a:rPr lang="en-US" altLang="en-US" sz="5400" baseline="30000" dirty="0" smtClean="0">
                <a:solidFill>
                  <a:srgbClr val="7030A0"/>
                </a:solidFill>
                <a:effectLst>
                  <a:outerShdw blurRad="38100" dist="38100" dir="2700000" algn="tl">
                    <a:srgbClr val="C0C0C0"/>
                  </a:outerShdw>
                </a:effectLst>
                <a:latin typeface="Garamond" panose="02020404030301010803" pitchFamily="18" charset="0"/>
                <a:ea typeface="Droid Sans"/>
                <a:cs typeface="Droid Sans"/>
              </a:rPr>
              <a:t>.</a:t>
            </a:r>
          </a:p>
          <a:p>
            <a:pPr marL="0" indent="0">
              <a:spcBef>
                <a:spcPts val="1500"/>
              </a:spcBef>
              <a:buClr>
                <a:srgbClr val="00FF99"/>
              </a:buClr>
              <a:buNone/>
              <a:defRPr/>
            </a:pPr>
            <a:r>
              <a:rPr lang="en-US" altLang="en-US" sz="5400" baseline="30000" dirty="0" smtClean="0">
                <a:effectLst>
                  <a:outerShdw blurRad="38100" dist="38100" dir="2700000" algn="tl">
                    <a:srgbClr val="C0C0C0"/>
                  </a:outerShdw>
                </a:effectLst>
                <a:latin typeface="Garamond" panose="02020404030301010803" pitchFamily="18" charset="0"/>
                <a:ea typeface="Droid Sans"/>
                <a:cs typeface="Droid Sans"/>
              </a:rPr>
              <a:t>These spanners are called basic spanners.</a:t>
            </a:r>
            <a:endParaRPr lang="en-US" altLang="en-US" sz="5400" baseline="30000" dirty="0">
              <a:effectLst>
                <a:outerShdw blurRad="38100" dist="38100" dir="2700000" algn="tl">
                  <a:srgbClr val="C0C0C0"/>
                </a:outerShdw>
              </a:effectLst>
              <a:latin typeface="Garamond" panose="02020404030301010803" pitchFamily="18" charset="0"/>
              <a:ea typeface="Droid Sans"/>
              <a:cs typeface="Droid Sans"/>
            </a:endParaRPr>
          </a:p>
        </p:txBody>
      </p:sp>
    </p:spTree>
    <p:extLst>
      <p:ext uri="{BB962C8B-B14F-4D97-AF65-F5344CB8AC3E}">
        <p14:creationId xmlns:p14="http://schemas.microsoft.com/office/powerpoint/2010/main" val="2906390773"/>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algn="ctr"/>
            <a:r>
              <a:rPr lang="en-US" altLang="en-US" dirty="0" smtClean="0">
                <a:solidFill>
                  <a:srgbClr val="00B0F0"/>
                </a:solidFill>
              </a:rPr>
              <a:t>The dual fitting of </a:t>
            </a:r>
            <a:r>
              <a:rPr lang="en-US" altLang="en-US" dirty="0" smtClean="0">
                <a:solidFill>
                  <a:srgbClr val="7030A0"/>
                </a:solidFill>
              </a:rPr>
              <a:t>Lovasz </a:t>
            </a:r>
            <a:r>
              <a:rPr lang="en-US" altLang="en-US" dirty="0" smtClean="0">
                <a:solidFill>
                  <a:srgbClr val="FF0000"/>
                </a:solidFill>
              </a:rPr>
              <a:t>for Set Cover</a:t>
            </a:r>
          </a:p>
        </p:txBody>
      </p:sp>
      <p:sp>
        <p:nvSpPr>
          <p:cNvPr id="68611" name="Content Placeholder 2"/>
          <p:cNvSpPr>
            <a:spLocks noGrp="1"/>
          </p:cNvSpPr>
          <p:nvPr>
            <p:ph idx="1"/>
          </p:nvPr>
        </p:nvSpPr>
        <p:spPr/>
        <p:txBody>
          <a:bodyPr>
            <a:noAutofit/>
          </a:bodyPr>
          <a:lstStyle/>
          <a:p>
            <a:pPr marL="0" indent="0" algn="l">
              <a:buFontTx/>
              <a:buNone/>
            </a:pPr>
            <a:r>
              <a:rPr lang="en-US" altLang="en-US" sz="3200" dirty="0" smtClean="0"/>
              <a:t>This is related to the question: how should you teach?</a:t>
            </a:r>
            <a:endParaRPr lang="en-US" altLang="en-US" sz="3200" dirty="0"/>
          </a:p>
          <a:p>
            <a:pPr marL="0" indent="0" algn="l">
              <a:buFontTx/>
              <a:buNone/>
            </a:pPr>
            <a:endParaRPr lang="en-US" altLang="en-US" sz="3200" dirty="0" smtClean="0"/>
          </a:p>
          <a:p>
            <a:pPr marL="0" indent="0" algn="l">
              <a:buFontTx/>
              <a:buNone/>
            </a:pPr>
            <a:r>
              <a:rPr lang="en-US" altLang="en-US" sz="3200" dirty="0" smtClean="0"/>
              <a:t>In these slides I present what seems to me a simple way to teach  without inequalities. </a:t>
            </a:r>
          </a:p>
          <a:p>
            <a:pPr marL="0" indent="0" algn="l">
              <a:buFontTx/>
              <a:buNone/>
            </a:pPr>
            <a:r>
              <a:rPr lang="en-US" altLang="en-US" sz="3200" dirty="0" smtClean="0"/>
              <a:t>It is all based on things I drew.</a:t>
            </a:r>
          </a:p>
        </p:txBody>
      </p:sp>
    </p:spTree>
  </p:cSld>
  <p:clrMapOvr>
    <a:masterClrMapping/>
  </p:clrMapOvr>
  <mc:AlternateContent xmlns:mc="http://schemas.openxmlformats.org/markup-compatibility/2006" xmlns:p14="http://schemas.microsoft.com/office/powerpoint/2010/main">
    <mc:Choice Requires="p14">
      <p:transition spd="slow" p14:dur="2000" advTm="192"/>
    </mc:Choice>
    <mc:Fallback xmlns="">
      <p:transition spd="slow" advTm="192"/>
    </mc:Fallback>
  </mc:AlternateContent>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301625" y="228600"/>
            <a:ext cx="8510588" cy="1325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9pPr>
          </a:lstStyle>
          <a:p>
            <a:pPr algn="ctr">
              <a:buClrTx/>
              <a:buFontTx/>
              <a:buNone/>
            </a:pPr>
            <a:r>
              <a:rPr lang="en-US" altLang="en-US" sz="4400" dirty="0">
                <a:solidFill>
                  <a:srgbClr val="B7E7FF"/>
                </a:solidFill>
                <a:effectLst>
                  <a:outerShdw blurRad="38100" dist="38100" dir="2700000" algn="tl">
                    <a:srgbClr val="C0C0C0"/>
                  </a:outerShdw>
                </a:effectLst>
              </a:rPr>
              <a:t>The </a:t>
            </a:r>
            <a:r>
              <a:rPr lang="en-US" altLang="en-US" sz="4400" dirty="0">
                <a:solidFill>
                  <a:srgbClr val="FF0000"/>
                </a:solidFill>
                <a:effectLst>
                  <a:outerShdw blurRad="38100" dist="38100" dir="2700000" algn="tl">
                    <a:srgbClr val="C0C0C0"/>
                  </a:outerShdw>
                </a:effectLst>
              </a:rPr>
              <a:t>LP</a:t>
            </a:r>
            <a:r>
              <a:rPr lang="en-US" altLang="en-US" sz="4400" dirty="0">
                <a:solidFill>
                  <a:srgbClr val="B7E7FF"/>
                </a:solidFill>
                <a:effectLst>
                  <a:outerShdw blurRad="38100" dist="38100" dir="2700000" algn="tl">
                    <a:srgbClr val="C0C0C0"/>
                  </a:outerShdw>
                </a:effectLst>
              </a:rPr>
              <a:t> primal</a:t>
            </a:r>
          </a:p>
        </p:txBody>
      </p:sp>
      <p:sp>
        <p:nvSpPr>
          <p:cNvPr id="4098" name="Text Box 2"/>
          <p:cNvSpPr txBox="1">
            <a:spLocks noChangeArrowheads="1"/>
          </p:cNvSpPr>
          <p:nvPr/>
        </p:nvSpPr>
        <p:spPr bwMode="auto">
          <a:xfrm>
            <a:off x="301625" y="1676400"/>
            <a:ext cx="8540750" cy="4422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panose="020B0604020202020204" pitchFamily="34" charset="0"/>
                <a:cs typeface="DejaVu Sans"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panose="020B0604020202020204" pitchFamily="34" charset="0"/>
                <a:cs typeface="DejaVu Sans"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panose="020B0604020202020204" pitchFamily="34" charset="0"/>
                <a:cs typeface="DejaVu Sans"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panose="020B0604020202020204" pitchFamily="34" charset="0"/>
                <a:cs typeface="DejaVu Sans"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panose="020B0604020202020204" pitchFamily="34" charset="0"/>
                <a:cs typeface="DejaVu Sans" charset="0"/>
              </a:defRPr>
            </a:lvl9pPr>
          </a:lstStyle>
          <a:p>
            <a:pPr>
              <a:spcBef>
                <a:spcPts val="800"/>
              </a:spcBef>
              <a:buClr>
                <a:srgbClr val="FFCC00"/>
              </a:buClr>
              <a:buFont typeface="Wingdings" panose="05000000000000000000" pitchFamily="2" charset="2"/>
              <a:buChar char=""/>
            </a:pPr>
            <a:r>
              <a:rPr lang="en-US" altLang="en-US" sz="3200" dirty="0">
                <a:effectLst>
                  <a:outerShdw blurRad="38100" dist="38100" dir="2700000" algn="tl">
                    <a:srgbClr val="C0C0C0"/>
                  </a:outerShdw>
                </a:effectLst>
              </a:rPr>
              <a:t> </a:t>
            </a:r>
            <a:r>
              <a:rPr lang="en-US" altLang="en-US" sz="3200" dirty="0">
                <a:solidFill>
                  <a:srgbClr val="FF0000"/>
                </a:solidFill>
                <a:effectLst>
                  <a:outerShdw blurRad="38100" dist="38100" dir="2700000" algn="tl">
                    <a:srgbClr val="C0C0C0"/>
                  </a:outerShdw>
                </a:effectLst>
              </a:rPr>
              <a:t>Minimize </a:t>
            </a:r>
            <a:r>
              <a:rPr lang="en-US" altLang="en-US" sz="3200" dirty="0">
                <a:solidFill>
                  <a:srgbClr val="FF0000"/>
                </a:solidFill>
                <a:effectLst>
                  <a:outerShdw blurRad="38100" dist="38100" dir="2700000" algn="tl">
                    <a:srgbClr val="C0C0C0"/>
                  </a:outerShdw>
                </a:effectLst>
                <a:latin typeface="Symbol" panose="05050102010706020507" pitchFamily="18" charset="2"/>
              </a:rPr>
              <a:t></a:t>
            </a:r>
            <a:r>
              <a:rPr lang="en-US" altLang="en-US" sz="3200" dirty="0">
                <a:solidFill>
                  <a:srgbClr val="FF0000"/>
                </a:solidFill>
                <a:effectLst>
                  <a:outerShdw blurRad="38100" dist="38100" dir="2700000" algn="tl">
                    <a:srgbClr val="C0C0C0"/>
                  </a:outerShdw>
                </a:effectLst>
              </a:rPr>
              <a:t> x</a:t>
            </a:r>
            <a:r>
              <a:rPr lang="en-US" altLang="en-US" sz="3200" baseline="-25000" dirty="0">
                <a:solidFill>
                  <a:srgbClr val="FF0000"/>
                </a:solidFill>
                <a:effectLst>
                  <a:outerShdw blurRad="38100" dist="38100" dir="2700000" algn="tl">
                    <a:srgbClr val="C0C0C0"/>
                  </a:outerShdw>
                </a:effectLst>
              </a:rPr>
              <a:t>S</a:t>
            </a:r>
          </a:p>
          <a:p>
            <a:pPr>
              <a:spcBef>
                <a:spcPts val="800"/>
              </a:spcBef>
              <a:buClr>
                <a:srgbClr val="FFCC00"/>
              </a:buClr>
              <a:buFont typeface="Wingdings" panose="05000000000000000000" pitchFamily="2" charset="2"/>
              <a:buChar char=""/>
            </a:pPr>
            <a:r>
              <a:rPr lang="en-US" altLang="en-US" sz="3200" dirty="0">
                <a:solidFill>
                  <a:srgbClr val="FF0000"/>
                </a:solidFill>
                <a:effectLst>
                  <a:outerShdw blurRad="38100" dist="38100" dir="2700000" algn="tl">
                    <a:srgbClr val="C0C0C0"/>
                  </a:outerShdw>
                </a:effectLst>
              </a:rPr>
              <a:t> Subject to </a:t>
            </a:r>
          </a:p>
          <a:p>
            <a:pPr>
              <a:spcBef>
                <a:spcPts val="800"/>
              </a:spcBef>
              <a:buClr>
                <a:srgbClr val="FFCC00"/>
              </a:buClr>
              <a:buFont typeface="Wingdings" panose="05000000000000000000" pitchFamily="2" charset="2"/>
              <a:buChar char=""/>
            </a:pPr>
            <a:r>
              <a:rPr lang="en-US" altLang="en-US" sz="3200" dirty="0">
                <a:effectLst>
                  <a:outerShdw blurRad="38100" dist="38100" dir="2700000" algn="tl">
                    <a:srgbClr val="C0C0C0"/>
                  </a:outerShdw>
                </a:effectLst>
              </a:rPr>
              <a:t>                 </a:t>
            </a:r>
            <a:r>
              <a:rPr lang="en-US" altLang="en-US" sz="3200" dirty="0">
                <a:solidFill>
                  <a:srgbClr val="FF0000"/>
                </a:solidFill>
                <a:effectLst>
                  <a:outerShdw blurRad="38100" dist="38100" dir="2700000" algn="tl">
                    <a:srgbClr val="C0C0C0"/>
                  </a:outerShdw>
                </a:effectLst>
                <a:latin typeface="Symbol" panose="05050102010706020507" pitchFamily="18" charset="2"/>
              </a:rPr>
              <a:t></a:t>
            </a:r>
            <a:r>
              <a:rPr lang="en-US" altLang="en-US" sz="3200" baseline="-25000" dirty="0">
                <a:solidFill>
                  <a:srgbClr val="FF0000"/>
                </a:solidFill>
                <a:effectLst>
                  <a:outerShdw blurRad="38100" dist="38100" dir="2700000" algn="tl">
                    <a:srgbClr val="C0C0C0"/>
                  </a:outerShdw>
                </a:effectLst>
              </a:rPr>
              <a:t>S | e</a:t>
            </a:r>
            <a:r>
              <a:rPr lang="en-US" altLang="en-US" sz="3200" baseline="-25000" dirty="0">
                <a:solidFill>
                  <a:srgbClr val="FF0000"/>
                </a:solidFill>
                <a:effectLst>
                  <a:outerShdw blurRad="38100" dist="38100" dir="2700000" algn="tl">
                    <a:srgbClr val="C0C0C0"/>
                  </a:outerShdw>
                </a:effectLst>
                <a:latin typeface="Symbol" panose="05050102010706020507" pitchFamily="18" charset="2"/>
              </a:rPr>
              <a:t></a:t>
            </a:r>
            <a:r>
              <a:rPr lang="en-US" altLang="en-US" sz="3200" baseline="-25000" dirty="0">
                <a:solidFill>
                  <a:srgbClr val="FF0000"/>
                </a:solidFill>
                <a:effectLst>
                  <a:outerShdw blurRad="38100" dist="38100" dir="2700000" algn="tl">
                    <a:srgbClr val="C0C0C0"/>
                  </a:outerShdw>
                </a:effectLst>
              </a:rPr>
              <a:t>S</a:t>
            </a:r>
            <a:r>
              <a:rPr lang="en-US" altLang="en-US" sz="3200" dirty="0">
                <a:solidFill>
                  <a:srgbClr val="FF0000"/>
                </a:solidFill>
                <a:effectLst>
                  <a:outerShdw blurRad="38100" dist="38100" dir="2700000" algn="tl">
                    <a:srgbClr val="C0C0C0"/>
                  </a:outerShdw>
                </a:effectLst>
              </a:rPr>
              <a:t>  x</a:t>
            </a:r>
            <a:r>
              <a:rPr lang="en-US" altLang="en-US" sz="3200" baseline="-25000" dirty="0">
                <a:solidFill>
                  <a:srgbClr val="FF0000"/>
                </a:solidFill>
                <a:effectLst>
                  <a:outerShdw blurRad="38100" dist="38100" dir="2700000" algn="tl">
                    <a:srgbClr val="C0C0C0"/>
                  </a:outerShdw>
                </a:effectLst>
              </a:rPr>
              <a:t>S </a:t>
            </a:r>
            <a:r>
              <a:rPr lang="en-US" altLang="en-US" sz="3200" dirty="0">
                <a:solidFill>
                  <a:srgbClr val="FF0000"/>
                </a:solidFill>
                <a:effectLst>
                  <a:outerShdw blurRad="38100" dist="38100" dir="2700000" algn="tl">
                    <a:srgbClr val="C0C0C0"/>
                  </a:outerShdw>
                </a:effectLst>
              </a:rPr>
              <a:t>≥1 </a:t>
            </a:r>
            <a:r>
              <a:rPr lang="en-US" altLang="en-US" sz="3200" dirty="0">
                <a:effectLst>
                  <a:outerShdw blurRad="38100" dist="38100" dir="2700000" algn="tl">
                    <a:srgbClr val="C0C0C0"/>
                  </a:outerShdw>
                </a:effectLst>
              </a:rPr>
              <a:t>      </a:t>
            </a:r>
          </a:p>
          <a:p>
            <a:pPr>
              <a:spcBef>
                <a:spcPts val="800"/>
              </a:spcBef>
              <a:buClr>
                <a:srgbClr val="FFCC00"/>
              </a:buClr>
              <a:buFont typeface="Wingdings" panose="05000000000000000000" pitchFamily="2" charset="2"/>
              <a:buChar char=""/>
            </a:pPr>
            <a:r>
              <a:rPr lang="en-US" altLang="en-US" sz="3200" dirty="0">
                <a:effectLst>
                  <a:outerShdw blurRad="38100" dist="38100" dir="2700000" algn="tl">
                    <a:srgbClr val="C0C0C0"/>
                  </a:outerShdw>
                </a:effectLst>
              </a:rPr>
              <a:t>                 </a:t>
            </a:r>
            <a:r>
              <a:rPr lang="en-US" altLang="en-US" sz="3200" dirty="0">
                <a:solidFill>
                  <a:srgbClr val="FF0000"/>
                </a:solidFill>
                <a:effectLst>
                  <a:outerShdw blurRad="38100" dist="38100" dir="2700000" algn="tl">
                    <a:srgbClr val="C0C0C0"/>
                  </a:outerShdw>
                </a:effectLst>
              </a:rPr>
              <a:t>x</a:t>
            </a:r>
            <a:r>
              <a:rPr lang="en-US" altLang="en-US" sz="3200" baseline="-25000" dirty="0">
                <a:solidFill>
                  <a:srgbClr val="FF0000"/>
                </a:solidFill>
                <a:effectLst>
                  <a:outerShdw blurRad="38100" dist="38100" dir="2700000" algn="tl">
                    <a:srgbClr val="C0C0C0"/>
                  </a:outerShdw>
                </a:effectLst>
              </a:rPr>
              <a:t>S</a:t>
            </a:r>
            <a:r>
              <a:rPr lang="en-US" altLang="en-US" sz="3200" dirty="0">
                <a:solidFill>
                  <a:srgbClr val="FF0000"/>
                </a:solidFill>
                <a:effectLst>
                  <a:outerShdw blurRad="38100" dist="38100" dir="2700000" algn="tl">
                    <a:srgbClr val="C0C0C0"/>
                  </a:outerShdw>
                </a:effectLst>
              </a:rPr>
              <a:t>≥0</a:t>
            </a:r>
          </a:p>
          <a:p>
            <a:pPr marL="342900">
              <a:spcBef>
                <a:spcPts val="800"/>
              </a:spcBef>
              <a:buClrTx/>
              <a:buFontTx/>
              <a:buNone/>
            </a:pPr>
            <a:endParaRPr lang="en-US" altLang="en-US" sz="3200" dirty="0">
              <a:solidFill>
                <a:srgbClr val="FF0000"/>
              </a:solidFill>
              <a:effectLst>
                <a:outerShdw blurRad="38100" dist="38100" dir="2700000" algn="tl">
                  <a:srgbClr val="C0C0C0"/>
                </a:outerShdw>
              </a:effectLst>
            </a:endParaRPr>
          </a:p>
        </p:txBody>
      </p:sp>
    </p:spTree>
    <p:extLst>
      <p:ext uri="{BB962C8B-B14F-4D97-AF65-F5344CB8AC3E}">
        <p14:creationId xmlns:p14="http://schemas.microsoft.com/office/powerpoint/2010/main" val="34304650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301625" y="228600"/>
            <a:ext cx="8510588" cy="1325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9pPr>
          </a:lstStyle>
          <a:p>
            <a:pPr algn="ctr">
              <a:buClrTx/>
              <a:buFontTx/>
              <a:buNone/>
            </a:pPr>
            <a:r>
              <a:rPr lang="en-US" altLang="en-US" sz="4400" dirty="0">
                <a:solidFill>
                  <a:srgbClr val="B7E7FF"/>
                </a:solidFill>
                <a:effectLst>
                  <a:outerShdw blurRad="38100" dist="38100" dir="2700000" algn="tl">
                    <a:srgbClr val="C0C0C0"/>
                  </a:outerShdw>
                </a:effectLst>
              </a:rPr>
              <a:t>The </a:t>
            </a:r>
            <a:r>
              <a:rPr lang="en-US" altLang="en-US" sz="4400" dirty="0">
                <a:solidFill>
                  <a:srgbClr val="FF0000"/>
                </a:solidFill>
                <a:effectLst>
                  <a:outerShdw blurRad="38100" dist="38100" dir="2700000" algn="tl">
                    <a:srgbClr val="C0C0C0"/>
                  </a:outerShdw>
                </a:effectLst>
              </a:rPr>
              <a:t>LP</a:t>
            </a:r>
            <a:r>
              <a:rPr lang="en-US" altLang="en-US" sz="4400" dirty="0">
                <a:solidFill>
                  <a:srgbClr val="B7E7FF"/>
                </a:solidFill>
                <a:effectLst>
                  <a:outerShdw blurRad="38100" dist="38100" dir="2700000" algn="tl">
                    <a:srgbClr val="C0C0C0"/>
                  </a:outerShdw>
                </a:effectLst>
              </a:rPr>
              <a:t> </a:t>
            </a:r>
            <a:r>
              <a:rPr lang="en-US" altLang="en-US" sz="4400" dirty="0">
                <a:solidFill>
                  <a:srgbClr val="7030A0"/>
                </a:solidFill>
                <a:effectLst>
                  <a:outerShdw blurRad="38100" dist="38100" dir="2700000" algn="tl">
                    <a:srgbClr val="C0C0C0"/>
                  </a:outerShdw>
                </a:effectLst>
              </a:rPr>
              <a:t>Dual</a:t>
            </a:r>
          </a:p>
        </p:txBody>
      </p:sp>
      <p:sp>
        <p:nvSpPr>
          <p:cNvPr id="5122" name="Text Box 2"/>
          <p:cNvSpPr txBox="1">
            <a:spLocks noChangeArrowheads="1"/>
          </p:cNvSpPr>
          <p:nvPr/>
        </p:nvSpPr>
        <p:spPr bwMode="auto">
          <a:xfrm>
            <a:off x="301625" y="1676400"/>
            <a:ext cx="8540750" cy="4422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panose="020B0604020202020204" pitchFamily="34" charset="0"/>
                <a:cs typeface="DejaVu Sans"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panose="020B0604020202020204" pitchFamily="34" charset="0"/>
                <a:cs typeface="DejaVu Sans"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panose="020B0604020202020204" pitchFamily="34" charset="0"/>
                <a:cs typeface="DejaVu Sans"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panose="020B0604020202020204" pitchFamily="34" charset="0"/>
                <a:cs typeface="DejaVu Sans"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panose="020B0604020202020204" pitchFamily="34" charset="0"/>
                <a:cs typeface="DejaVu Sans" charset="0"/>
              </a:defRPr>
            </a:lvl9pPr>
          </a:lstStyle>
          <a:p>
            <a:pPr>
              <a:spcBef>
                <a:spcPts val="800"/>
              </a:spcBef>
              <a:buClr>
                <a:srgbClr val="FFCC00"/>
              </a:buClr>
              <a:buFont typeface="Wingdings" panose="05000000000000000000" pitchFamily="2" charset="2"/>
              <a:buChar char=""/>
            </a:pPr>
            <a:r>
              <a:rPr lang="en-US" altLang="en-US" sz="3200" dirty="0">
                <a:effectLst>
                  <a:outerShdw blurRad="38100" dist="38100" dir="2700000" algn="tl">
                    <a:srgbClr val="C0C0C0"/>
                  </a:outerShdw>
                </a:effectLst>
              </a:rPr>
              <a:t> </a:t>
            </a:r>
            <a:r>
              <a:rPr lang="en-US" altLang="en-US" sz="3200" dirty="0">
                <a:solidFill>
                  <a:srgbClr val="FF0000"/>
                </a:solidFill>
                <a:effectLst>
                  <a:outerShdw blurRad="38100" dist="38100" dir="2700000" algn="tl">
                    <a:srgbClr val="C0C0C0"/>
                  </a:outerShdw>
                </a:effectLst>
              </a:rPr>
              <a:t>Maximize  </a:t>
            </a:r>
            <a:r>
              <a:rPr lang="en-US" altLang="en-US" sz="3200" dirty="0">
                <a:solidFill>
                  <a:srgbClr val="FF0000"/>
                </a:solidFill>
                <a:effectLst>
                  <a:outerShdw blurRad="38100" dist="38100" dir="2700000" algn="tl">
                    <a:srgbClr val="C0C0C0"/>
                  </a:outerShdw>
                </a:effectLst>
                <a:latin typeface="Symbol" panose="05050102010706020507" pitchFamily="18" charset="2"/>
              </a:rPr>
              <a:t></a:t>
            </a:r>
            <a:r>
              <a:rPr lang="en-US" altLang="en-US" sz="3200" dirty="0">
                <a:solidFill>
                  <a:srgbClr val="FF0000"/>
                </a:solidFill>
                <a:effectLst>
                  <a:outerShdw blurRad="38100" dist="38100" dir="2700000" algn="tl">
                    <a:srgbClr val="C0C0C0"/>
                  </a:outerShdw>
                </a:effectLst>
              </a:rPr>
              <a:t> y</a:t>
            </a:r>
            <a:r>
              <a:rPr lang="en-US" altLang="en-US" sz="3200" baseline="-25000" dirty="0">
                <a:solidFill>
                  <a:srgbClr val="FF0000"/>
                </a:solidFill>
                <a:effectLst>
                  <a:outerShdw blurRad="38100" dist="38100" dir="2700000" algn="tl">
                    <a:srgbClr val="C0C0C0"/>
                  </a:outerShdw>
                </a:effectLst>
              </a:rPr>
              <a:t>e</a:t>
            </a:r>
          </a:p>
          <a:p>
            <a:pPr>
              <a:spcBef>
                <a:spcPts val="800"/>
              </a:spcBef>
              <a:buClr>
                <a:srgbClr val="FFCC00"/>
              </a:buClr>
              <a:buFont typeface="Wingdings" panose="05000000000000000000" pitchFamily="2" charset="2"/>
              <a:buChar char=""/>
            </a:pPr>
            <a:r>
              <a:rPr lang="en-US" altLang="en-US" sz="3200" dirty="0">
                <a:solidFill>
                  <a:srgbClr val="FF0000"/>
                </a:solidFill>
                <a:effectLst>
                  <a:outerShdw blurRad="38100" dist="38100" dir="2700000" algn="tl">
                    <a:srgbClr val="C0C0C0"/>
                  </a:outerShdw>
                </a:effectLst>
              </a:rPr>
              <a:t> Subject to </a:t>
            </a:r>
          </a:p>
          <a:p>
            <a:pPr>
              <a:spcBef>
                <a:spcPts val="800"/>
              </a:spcBef>
              <a:buClr>
                <a:srgbClr val="FFCC00"/>
              </a:buClr>
              <a:buFont typeface="Wingdings" panose="05000000000000000000" pitchFamily="2" charset="2"/>
              <a:buChar char=""/>
            </a:pPr>
            <a:r>
              <a:rPr lang="en-US" altLang="en-US" sz="3200" dirty="0">
                <a:effectLst>
                  <a:outerShdw blurRad="38100" dist="38100" dir="2700000" algn="tl">
                    <a:srgbClr val="C0C0C0"/>
                  </a:outerShdw>
                </a:effectLst>
              </a:rPr>
              <a:t>                 </a:t>
            </a:r>
            <a:r>
              <a:rPr lang="en-US" altLang="en-US" sz="3200" dirty="0">
                <a:solidFill>
                  <a:srgbClr val="FF0000"/>
                </a:solidFill>
                <a:effectLst>
                  <a:outerShdw blurRad="38100" dist="38100" dir="2700000" algn="tl">
                    <a:srgbClr val="C0C0C0"/>
                  </a:outerShdw>
                </a:effectLst>
                <a:latin typeface="Symbol" panose="05050102010706020507" pitchFamily="18" charset="2"/>
              </a:rPr>
              <a:t></a:t>
            </a:r>
            <a:r>
              <a:rPr lang="en-US" altLang="en-US" sz="3200" baseline="-25000" dirty="0">
                <a:solidFill>
                  <a:srgbClr val="FF0000"/>
                </a:solidFill>
                <a:effectLst>
                  <a:outerShdw blurRad="38100" dist="38100" dir="2700000" algn="tl">
                    <a:srgbClr val="C0C0C0"/>
                  </a:outerShdw>
                </a:effectLst>
              </a:rPr>
              <a:t>e | e</a:t>
            </a:r>
            <a:r>
              <a:rPr lang="en-US" altLang="en-US" sz="3200" baseline="-25000" dirty="0">
                <a:solidFill>
                  <a:srgbClr val="FF0000"/>
                </a:solidFill>
                <a:effectLst>
                  <a:outerShdw blurRad="38100" dist="38100" dir="2700000" algn="tl">
                    <a:srgbClr val="C0C0C0"/>
                  </a:outerShdw>
                </a:effectLst>
                <a:latin typeface="Symbol" panose="05050102010706020507" pitchFamily="18" charset="2"/>
              </a:rPr>
              <a:t></a:t>
            </a:r>
            <a:r>
              <a:rPr lang="en-US" altLang="en-US" sz="3200" baseline="-25000" dirty="0">
                <a:solidFill>
                  <a:srgbClr val="FF0000"/>
                </a:solidFill>
                <a:effectLst>
                  <a:outerShdw blurRad="38100" dist="38100" dir="2700000" algn="tl">
                    <a:srgbClr val="C0C0C0"/>
                  </a:outerShdw>
                </a:effectLst>
              </a:rPr>
              <a:t>S</a:t>
            </a:r>
            <a:r>
              <a:rPr lang="en-US" altLang="en-US" sz="3200" dirty="0">
                <a:solidFill>
                  <a:srgbClr val="FF0000"/>
                </a:solidFill>
                <a:effectLst>
                  <a:outerShdw blurRad="38100" dist="38100" dir="2700000" algn="tl">
                    <a:srgbClr val="C0C0C0"/>
                  </a:outerShdw>
                </a:effectLst>
              </a:rPr>
              <a:t>  y</a:t>
            </a:r>
            <a:r>
              <a:rPr lang="en-US" altLang="en-US" sz="3200" baseline="-25000" dirty="0">
                <a:solidFill>
                  <a:srgbClr val="FF0000"/>
                </a:solidFill>
                <a:effectLst>
                  <a:outerShdw blurRad="38100" dist="38100" dir="2700000" algn="tl">
                    <a:srgbClr val="C0C0C0"/>
                  </a:outerShdw>
                </a:effectLst>
              </a:rPr>
              <a:t>S </a:t>
            </a:r>
            <a:r>
              <a:rPr lang="en-US" altLang="en-US" sz="3200" dirty="0">
                <a:solidFill>
                  <a:srgbClr val="FF0000"/>
                </a:solidFill>
                <a:effectLst>
                  <a:outerShdw blurRad="38100" dist="38100" dir="2700000" algn="tl">
                    <a:srgbClr val="C0C0C0"/>
                  </a:outerShdw>
                </a:effectLst>
                <a:latin typeface="Symbol" panose="05050102010706020507" pitchFamily="18" charset="2"/>
              </a:rPr>
              <a:t></a:t>
            </a:r>
            <a:r>
              <a:rPr lang="en-US" altLang="en-US" sz="3200" dirty="0">
                <a:solidFill>
                  <a:srgbClr val="FF0000"/>
                </a:solidFill>
                <a:effectLst>
                  <a:outerShdw blurRad="38100" dist="38100" dir="2700000" algn="tl">
                    <a:srgbClr val="C0C0C0"/>
                  </a:outerShdw>
                </a:effectLst>
              </a:rPr>
              <a:t> 1</a:t>
            </a:r>
            <a:r>
              <a:rPr lang="en-US" altLang="en-US" sz="3200" dirty="0">
                <a:effectLst>
                  <a:outerShdw blurRad="38100" dist="38100" dir="2700000" algn="tl">
                    <a:srgbClr val="C0C0C0"/>
                  </a:outerShdw>
                </a:effectLst>
              </a:rPr>
              <a:t>      </a:t>
            </a:r>
          </a:p>
          <a:p>
            <a:pPr>
              <a:spcBef>
                <a:spcPts val="800"/>
              </a:spcBef>
              <a:buClr>
                <a:srgbClr val="FFCC00"/>
              </a:buClr>
              <a:buFont typeface="Wingdings" panose="05000000000000000000" pitchFamily="2" charset="2"/>
              <a:buChar char=""/>
            </a:pPr>
            <a:r>
              <a:rPr lang="en-US" altLang="en-US" sz="3200" dirty="0">
                <a:effectLst>
                  <a:outerShdw blurRad="38100" dist="38100" dir="2700000" algn="tl">
                    <a:srgbClr val="C0C0C0"/>
                  </a:outerShdw>
                </a:effectLst>
              </a:rPr>
              <a:t>                 </a:t>
            </a:r>
            <a:r>
              <a:rPr lang="en-US" altLang="en-US" sz="3200" dirty="0">
                <a:solidFill>
                  <a:srgbClr val="FF0000"/>
                </a:solidFill>
                <a:effectLst>
                  <a:outerShdw blurRad="38100" dist="38100" dir="2700000" algn="tl">
                    <a:srgbClr val="C0C0C0"/>
                  </a:outerShdw>
                </a:effectLst>
              </a:rPr>
              <a:t>y</a:t>
            </a:r>
            <a:r>
              <a:rPr lang="en-US" altLang="en-US" sz="3200" baseline="-25000" dirty="0">
                <a:solidFill>
                  <a:srgbClr val="FF0000"/>
                </a:solidFill>
                <a:effectLst>
                  <a:outerShdw blurRad="38100" dist="38100" dir="2700000" algn="tl">
                    <a:srgbClr val="C0C0C0"/>
                  </a:outerShdw>
                </a:effectLst>
              </a:rPr>
              <a:t>e</a:t>
            </a:r>
            <a:r>
              <a:rPr lang="en-US" altLang="en-US" sz="3200" dirty="0">
                <a:solidFill>
                  <a:srgbClr val="FF0000"/>
                </a:solidFill>
                <a:effectLst>
                  <a:outerShdw blurRad="38100" dist="38100" dir="2700000" algn="tl">
                    <a:srgbClr val="C0C0C0"/>
                  </a:outerShdw>
                </a:effectLst>
              </a:rPr>
              <a:t>≥0</a:t>
            </a:r>
          </a:p>
          <a:p>
            <a:pPr marL="342900">
              <a:spcBef>
                <a:spcPts val="800"/>
              </a:spcBef>
              <a:buClrTx/>
              <a:buFontTx/>
              <a:buNone/>
            </a:pPr>
            <a:endParaRPr lang="en-US" altLang="en-US" sz="3200" dirty="0">
              <a:solidFill>
                <a:srgbClr val="FF0000"/>
              </a:solidFill>
              <a:effectLst>
                <a:outerShdw blurRad="38100" dist="38100" dir="2700000" algn="tl">
                  <a:srgbClr val="C0C0C0"/>
                </a:outerShdw>
              </a:effectLst>
            </a:endParaRPr>
          </a:p>
        </p:txBody>
      </p:sp>
    </p:spTree>
    <p:extLst>
      <p:ext uri="{BB962C8B-B14F-4D97-AF65-F5344CB8AC3E}">
        <p14:creationId xmlns:p14="http://schemas.microsoft.com/office/powerpoint/2010/main" val="1932774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301625" y="228600"/>
            <a:ext cx="8510588" cy="1325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9pPr>
          </a:lstStyle>
          <a:p>
            <a:pPr algn="ctr">
              <a:buClrTx/>
              <a:buFontTx/>
              <a:buNone/>
            </a:pPr>
            <a:r>
              <a:rPr lang="en-US" altLang="en-US" sz="4400" dirty="0">
                <a:solidFill>
                  <a:srgbClr val="B7E7FF"/>
                </a:solidFill>
                <a:effectLst>
                  <a:outerShdw blurRad="38100" dist="38100" dir="2700000" algn="tl">
                    <a:srgbClr val="C0C0C0"/>
                  </a:outerShdw>
                </a:effectLst>
              </a:rPr>
              <a:t>Explaining the dual</a:t>
            </a:r>
          </a:p>
        </p:txBody>
      </p:sp>
      <p:sp>
        <p:nvSpPr>
          <p:cNvPr id="6146" name="Text Box 2"/>
          <p:cNvSpPr txBox="1">
            <a:spLocks noChangeArrowheads="1"/>
          </p:cNvSpPr>
          <p:nvPr/>
        </p:nvSpPr>
        <p:spPr bwMode="auto">
          <a:xfrm>
            <a:off x="301625" y="1676400"/>
            <a:ext cx="8540750" cy="4422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Arial" panose="020B0604020202020204" pitchFamily="34" charset="0"/>
                <a:cs typeface="DejaVu Sans" charset="0"/>
              </a:defRPr>
            </a:lvl1pPr>
            <a:lvl2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Arial" panose="020B0604020202020204" pitchFamily="34" charset="0"/>
                <a:cs typeface="DejaVu Sans" charset="0"/>
              </a:defRPr>
            </a:lvl2pPr>
            <a:lvl3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Arial" panose="020B0604020202020204" pitchFamily="34" charset="0"/>
                <a:cs typeface="DejaVu Sans" charset="0"/>
              </a:defRPr>
            </a:lvl3pPr>
            <a:lvl4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Arial" panose="020B0604020202020204" pitchFamily="34" charset="0"/>
                <a:cs typeface="DejaVu Sans" charset="0"/>
              </a:defRPr>
            </a:lvl4pPr>
            <a:lvl5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FFFFFF"/>
                </a:solidFill>
                <a:latin typeface="Arial" panose="020B0604020202020204" pitchFamily="34" charset="0"/>
                <a:cs typeface="DejaVu Sans" charset="0"/>
              </a:defRPr>
            </a:lvl9pPr>
          </a:lstStyle>
          <a:p>
            <a:pPr>
              <a:spcBef>
                <a:spcPts val="800"/>
              </a:spcBef>
              <a:buClrTx/>
              <a:buFontTx/>
              <a:buNone/>
            </a:pPr>
            <a:r>
              <a:rPr lang="en-US" altLang="en-US" sz="3200" dirty="0">
                <a:solidFill>
                  <a:schemeClr val="tx1"/>
                </a:solidFill>
                <a:effectLst>
                  <a:outerShdw blurRad="38100" dist="38100" dir="2700000" algn="tl">
                    <a:srgbClr val="C0C0C0"/>
                  </a:outerShdw>
                </a:effectLst>
              </a:rPr>
              <a:t>The dual says: put values of elements so that the total sum of fractions on the elements of a set is at most </a:t>
            </a:r>
            <a:r>
              <a:rPr lang="en-US" altLang="en-US" sz="3200" dirty="0">
                <a:solidFill>
                  <a:srgbClr val="FF0000"/>
                </a:solidFill>
                <a:effectLst>
                  <a:outerShdw blurRad="38100" dist="38100" dir="2700000" algn="tl">
                    <a:srgbClr val="C0C0C0"/>
                  </a:outerShdw>
                </a:effectLst>
              </a:rPr>
              <a:t>1</a:t>
            </a:r>
            <a:r>
              <a:rPr lang="en-US" altLang="en-US" sz="3200" dirty="0">
                <a:solidFill>
                  <a:schemeClr val="tx1"/>
                </a:solidFill>
                <a:effectLst>
                  <a:outerShdw blurRad="38100" dist="38100" dir="2700000" algn="tl">
                    <a:srgbClr val="C0C0C0"/>
                  </a:outerShdw>
                </a:effectLst>
              </a:rPr>
              <a:t>.</a:t>
            </a:r>
          </a:p>
          <a:p>
            <a:pPr>
              <a:spcBef>
                <a:spcPts val="800"/>
              </a:spcBef>
              <a:buClrTx/>
              <a:buFontTx/>
              <a:buNone/>
            </a:pPr>
            <a:r>
              <a:rPr lang="en-US" altLang="en-US" sz="3200" dirty="0">
                <a:solidFill>
                  <a:schemeClr val="tx1"/>
                </a:solidFill>
                <a:effectLst>
                  <a:outerShdw blurRad="38100" dist="38100" dir="2700000" algn="tl">
                    <a:srgbClr val="C0C0C0"/>
                  </a:outerShdw>
                </a:effectLst>
              </a:rPr>
              <a:t>If you think of integral solutions it makes sense.</a:t>
            </a:r>
          </a:p>
          <a:p>
            <a:pPr>
              <a:spcBef>
                <a:spcPts val="800"/>
              </a:spcBef>
              <a:buClrTx/>
              <a:buFontTx/>
              <a:buNone/>
            </a:pPr>
            <a:endParaRPr lang="en-US" altLang="en-US" sz="3200" dirty="0">
              <a:effectLst>
                <a:outerShdw blurRad="38100" dist="38100" dir="2700000" algn="tl">
                  <a:srgbClr val="C0C0C0"/>
                </a:outerShdw>
              </a:effectLst>
            </a:endParaRPr>
          </a:p>
        </p:txBody>
      </p:sp>
      <p:sp>
        <p:nvSpPr>
          <p:cNvPr id="6147" name="Oval 3"/>
          <p:cNvSpPr>
            <a:spLocks noChangeArrowheads="1"/>
          </p:cNvSpPr>
          <p:nvPr/>
        </p:nvSpPr>
        <p:spPr bwMode="auto">
          <a:xfrm>
            <a:off x="2971800" y="4191000"/>
            <a:ext cx="381000" cy="3810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6148" name="Oval 4"/>
          <p:cNvSpPr>
            <a:spLocks noChangeArrowheads="1"/>
          </p:cNvSpPr>
          <p:nvPr/>
        </p:nvSpPr>
        <p:spPr bwMode="auto">
          <a:xfrm>
            <a:off x="2057400" y="5029200"/>
            <a:ext cx="381000" cy="3810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6149" name="Oval 5"/>
          <p:cNvSpPr>
            <a:spLocks noChangeArrowheads="1"/>
          </p:cNvSpPr>
          <p:nvPr/>
        </p:nvSpPr>
        <p:spPr bwMode="auto">
          <a:xfrm>
            <a:off x="2841625" y="5029200"/>
            <a:ext cx="381000" cy="3810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6150" name="Oval 6"/>
          <p:cNvSpPr>
            <a:spLocks noChangeArrowheads="1"/>
          </p:cNvSpPr>
          <p:nvPr/>
        </p:nvSpPr>
        <p:spPr bwMode="auto">
          <a:xfrm>
            <a:off x="3657600" y="5029200"/>
            <a:ext cx="381000" cy="3810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6151" name="Line 7"/>
          <p:cNvSpPr>
            <a:spLocks noChangeShapeType="1"/>
          </p:cNvSpPr>
          <p:nvPr/>
        </p:nvSpPr>
        <p:spPr bwMode="auto">
          <a:xfrm flipH="1">
            <a:off x="2381250" y="4516438"/>
            <a:ext cx="647700" cy="56832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6152" name="Line 8"/>
          <p:cNvSpPr>
            <a:spLocks noChangeShapeType="1"/>
          </p:cNvSpPr>
          <p:nvPr/>
        </p:nvSpPr>
        <p:spPr bwMode="auto">
          <a:xfrm flipH="1">
            <a:off x="3030538" y="4572000"/>
            <a:ext cx="133350" cy="457200"/>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6153" name="Line 9"/>
          <p:cNvSpPr>
            <a:spLocks noChangeShapeType="1"/>
          </p:cNvSpPr>
          <p:nvPr/>
        </p:nvSpPr>
        <p:spPr bwMode="auto">
          <a:xfrm>
            <a:off x="3297238" y="4516438"/>
            <a:ext cx="415925" cy="56832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6154" name="Oval 10"/>
          <p:cNvSpPr>
            <a:spLocks noChangeArrowheads="1"/>
          </p:cNvSpPr>
          <p:nvPr/>
        </p:nvSpPr>
        <p:spPr bwMode="auto">
          <a:xfrm>
            <a:off x="4876800" y="4152900"/>
            <a:ext cx="381000" cy="3810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6155" name="Oval 11"/>
          <p:cNvSpPr>
            <a:spLocks noChangeArrowheads="1"/>
          </p:cNvSpPr>
          <p:nvPr/>
        </p:nvSpPr>
        <p:spPr bwMode="auto">
          <a:xfrm>
            <a:off x="4438650" y="5060950"/>
            <a:ext cx="381000" cy="3810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6156" name="Oval 12"/>
          <p:cNvSpPr>
            <a:spLocks noChangeArrowheads="1"/>
          </p:cNvSpPr>
          <p:nvPr/>
        </p:nvSpPr>
        <p:spPr bwMode="auto">
          <a:xfrm>
            <a:off x="5257800" y="5029200"/>
            <a:ext cx="381000" cy="3810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6157" name="Line 13"/>
          <p:cNvSpPr>
            <a:spLocks noChangeShapeType="1"/>
          </p:cNvSpPr>
          <p:nvPr/>
        </p:nvSpPr>
        <p:spPr bwMode="auto">
          <a:xfrm flipH="1">
            <a:off x="4762500" y="4533900"/>
            <a:ext cx="306388" cy="582613"/>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6158" name="Line 14"/>
          <p:cNvSpPr>
            <a:spLocks noChangeShapeType="1"/>
          </p:cNvSpPr>
          <p:nvPr/>
        </p:nvSpPr>
        <p:spPr bwMode="auto">
          <a:xfrm>
            <a:off x="5067300" y="4533900"/>
            <a:ext cx="246063" cy="550863"/>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6159" name="Oval 15"/>
          <p:cNvSpPr>
            <a:spLocks noChangeArrowheads="1"/>
          </p:cNvSpPr>
          <p:nvPr/>
        </p:nvSpPr>
        <p:spPr bwMode="auto">
          <a:xfrm>
            <a:off x="6934200" y="4152900"/>
            <a:ext cx="381000" cy="3810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6160" name="Oval 16"/>
          <p:cNvSpPr>
            <a:spLocks noChangeArrowheads="1"/>
          </p:cNvSpPr>
          <p:nvPr/>
        </p:nvSpPr>
        <p:spPr bwMode="auto">
          <a:xfrm>
            <a:off x="6172200" y="5116513"/>
            <a:ext cx="381000" cy="3810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6161" name="Oval 17"/>
          <p:cNvSpPr>
            <a:spLocks noChangeArrowheads="1"/>
          </p:cNvSpPr>
          <p:nvPr/>
        </p:nvSpPr>
        <p:spPr bwMode="auto">
          <a:xfrm>
            <a:off x="6858000" y="5116513"/>
            <a:ext cx="381000" cy="3810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6162" name="Oval 18"/>
          <p:cNvSpPr>
            <a:spLocks noChangeArrowheads="1"/>
          </p:cNvSpPr>
          <p:nvPr/>
        </p:nvSpPr>
        <p:spPr bwMode="auto">
          <a:xfrm>
            <a:off x="7543800" y="5116513"/>
            <a:ext cx="381000" cy="3810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6163" name="Oval 19"/>
          <p:cNvSpPr>
            <a:spLocks noChangeArrowheads="1"/>
          </p:cNvSpPr>
          <p:nvPr/>
        </p:nvSpPr>
        <p:spPr bwMode="auto">
          <a:xfrm>
            <a:off x="8305800" y="5116513"/>
            <a:ext cx="381000" cy="3810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6164" name="Line 20"/>
          <p:cNvSpPr>
            <a:spLocks noChangeShapeType="1"/>
          </p:cNvSpPr>
          <p:nvPr/>
        </p:nvSpPr>
        <p:spPr bwMode="auto">
          <a:xfrm flipV="1">
            <a:off x="6497638" y="4476750"/>
            <a:ext cx="492125" cy="696913"/>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6165" name="Line 21"/>
          <p:cNvSpPr>
            <a:spLocks noChangeShapeType="1"/>
          </p:cNvSpPr>
          <p:nvPr/>
        </p:nvSpPr>
        <p:spPr bwMode="auto">
          <a:xfrm flipH="1">
            <a:off x="7046913" y="4478338"/>
            <a:ext cx="214312" cy="63817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6166" name="Line 22"/>
          <p:cNvSpPr>
            <a:spLocks noChangeShapeType="1"/>
          </p:cNvSpPr>
          <p:nvPr/>
        </p:nvSpPr>
        <p:spPr bwMode="auto">
          <a:xfrm>
            <a:off x="7259638" y="4478338"/>
            <a:ext cx="339725" cy="693737"/>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6167" name="Line 23"/>
          <p:cNvSpPr>
            <a:spLocks noChangeShapeType="1"/>
          </p:cNvSpPr>
          <p:nvPr/>
        </p:nvSpPr>
        <p:spPr bwMode="auto">
          <a:xfrm>
            <a:off x="7315200" y="4343400"/>
            <a:ext cx="1046163" cy="82867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cxnSp>
        <p:nvCxnSpPr>
          <p:cNvPr id="3" name="Straight Connector 2"/>
          <p:cNvCxnSpPr>
            <a:stCxn id="6147" idx="3"/>
            <a:endCxn id="6148" idx="7"/>
          </p:cNvCxnSpPr>
          <p:nvPr/>
        </p:nvCxnSpPr>
        <p:spPr>
          <a:xfrm flipH="1">
            <a:off x="2382604" y="4516204"/>
            <a:ext cx="644992" cy="568792"/>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a:stCxn id="6147" idx="4"/>
            <a:endCxn id="6149" idx="0"/>
          </p:cNvCxnSpPr>
          <p:nvPr/>
        </p:nvCxnSpPr>
        <p:spPr>
          <a:xfrm flipH="1">
            <a:off x="3032125" y="4572000"/>
            <a:ext cx="130175"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6147" idx="5"/>
            <a:endCxn id="6150" idx="1"/>
          </p:cNvCxnSpPr>
          <p:nvPr/>
        </p:nvCxnSpPr>
        <p:spPr>
          <a:xfrm>
            <a:off x="3297004" y="4516204"/>
            <a:ext cx="416392" cy="568792"/>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4696502" y="4485640"/>
            <a:ext cx="284396" cy="551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153469" y="4482189"/>
            <a:ext cx="246296" cy="551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6160" idx="7"/>
            <a:endCxn id="6159" idx="3"/>
          </p:cNvCxnSpPr>
          <p:nvPr/>
        </p:nvCxnSpPr>
        <p:spPr>
          <a:xfrm flipV="1">
            <a:off x="6497404" y="4478104"/>
            <a:ext cx="492592" cy="694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6161" idx="0"/>
            <a:endCxn id="6159" idx="4"/>
          </p:cNvCxnSpPr>
          <p:nvPr/>
        </p:nvCxnSpPr>
        <p:spPr>
          <a:xfrm flipV="1">
            <a:off x="7048500" y="4533900"/>
            <a:ext cx="76200" cy="5826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6162" idx="0"/>
            <a:endCxn id="6159" idx="5"/>
          </p:cNvCxnSpPr>
          <p:nvPr/>
        </p:nvCxnSpPr>
        <p:spPr>
          <a:xfrm flipH="1" flipV="1">
            <a:off x="7259404" y="4478104"/>
            <a:ext cx="474896" cy="6384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6163" idx="1"/>
            <a:endCxn id="6159" idx="5"/>
          </p:cNvCxnSpPr>
          <p:nvPr/>
        </p:nvCxnSpPr>
        <p:spPr>
          <a:xfrm flipH="1" flipV="1">
            <a:off x="7259404" y="4478104"/>
            <a:ext cx="1102192" cy="69420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998411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301625" y="228600"/>
            <a:ext cx="8510588" cy="1325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9pPr>
          </a:lstStyle>
          <a:p>
            <a:pPr algn="ctr">
              <a:buClrTx/>
              <a:buFontTx/>
              <a:buNone/>
            </a:pPr>
            <a:r>
              <a:rPr lang="en-US" altLang="en-US" sz="4400" dirty="0">
                <a:solidFill>
                  <a:srgbClr val="B7E7FF"/>
                </a:solidFill>
                <a:effectLst>
                  <a:outerShdw blurRad="38100" dist="38100" dir="2700000" algn="tl">
                    <a:srgbClr val="C0C0C0"/>
                  </a:outerShdw>
                </a:effectLst>
              </a:rPr>
              <a:t>The greedy algorithm</a:t>
            </a:r>
          </a:p>
        </p:txBody>
      </p:sp>
      <p:sp>
        <p:nvSpPr>
          <p:cNvPr id="7170" name="Text Box 2"/>
          <p:cNvSpPr txBox="1">
            <a:spLocks noChangeArrowheads="1"/>
          </p:cNvSpPr>
          <p:nvPr/>
        </p:nvSpPr>
        <p:spPr bwMode="auto">
          <a:xfrm>
            <a:off x="301625" y="1676400"/>
            <a:ext cx="8540750" cy="4422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panose="020B0604020202020204" pitchFamily="34" charset="0"/>
                <a:cs typeface="DejaVu Sans"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panose="020B0604020202020204" pitchFamily="34" charset="0"/>
                <a:cs typeface="DejaVu Sans"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panose="020B0604020202020204" pitchFamily="34" charset="0"/>
                <a:cs typeface="DejaVu Sans"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panose="020B0604020202020204" pitchFamily="34" charset="0"/>
                <a:cs typeface="DejaVu Sans"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panose="020B0604020202020204" pitchFamily="34" charset="0"/>
                <a:cs typeface="DejaVu Sans" charset="0"/>
              </a:defRPr>
            </a:lvl9pPr>
          </a:lstStyle>
          <a:p>
            <a:pPr>
              <a:spcBef>
                <a:spcPts val="800"/>
              </a:spcBef>
              <a:buClr>
                <a:srgbClr val="FFCC00"/>
              </a:buClr>
              <a:buFont typeface="Wingdings" panose="05000000000000000000" pitchFamily="2" charset="2"/>
              <a:buChar char=""/>
            </a:pPr>
            <a:r>
              <a:rPr lang="en-US" altLang="en-US" sz="3200" dirty="0">
                <a:effectLst>
                  <a:outerShdw blurRad="38100" dist="38100" dir="2700000" algn="tl">
                    <a:srgbClr val="C0C0C0"/>
                  </a:outerShdw>
                </a:effectLst>
              </a:rPr>
              <a:t> </a:t>
            </a:r>
            <a:r>
              <a:rPr lang="en-US" altLang="en-US" sz="3200" dirty="0">
                <a:solidFill>
                  <a:schemeClr val="tx1"/>
                </a:solidFill>
                <a:effectLst>
                  <a:outerShdw blurRad="38100" dist="38100" dir="2700000" algn="tl">
                    <a:srgbClr val="C0C0C0"/>
                  </a:outerShdw>
                </a:effectLst>
              </a:rPr>
              <a:t>Say that we cover some elements. Let </a:t>
            </a:r>
            <a:r>
              <a:rPr lang="en-US" altLang="en-US" sz="3200" dirty="0">
                <a:solidFill>
                  <a:srgbClr val="FF0000"/>
                </a:solidFill>
                <a:effectLst>
                  <a:outerShdw blurRad="38100" dist="38100" dir="2700000" algn="tl">
                    <a:srgbClr val="C0C0C0"/>
                  </a:outerShdw>
                </a:effectLst>
              </a:rPr>
              <a:t>S</a:t>
            </a:r>
            <a:r>
              <a:rPr lang="en-US" altLang="en-US" sz="3200" baseline="-25000" dirty="0">
                <a:solidFill>
                  <a:srgbClr val="FF0000"/>
                </a:solidFill>
                <a:effectLst>
                  <a:outerShdw blurRad="38100" dist="38100" dir="2700000" algn="tl">
                    <a:srgbClr val="C0C0C0"/>
                  </a:outerShdw>
                </a:effectLst>
              </a:rPr>
              <a:t>R</a:t>
            </a:r>
            <a:r>
              <a:rPr lang="en-US" altLang="en-US" sz="3200" dirty="0">
                <a:solidFill>
                  <a:schemeClr val="tx1"/>
                </a:solidFill>
                <a:effectLst>
                  <a:outerShdw blurRad="38100" dist="38100" dir="2700000" algn="tl">
                    <a:srgbClr val="C0C0C0"/>
                  </a:outerShdw>
                </a:effectLst>
              </a:rPr>
              <a:t> be the elements in </a:t>
            </a:r>
            <a:r>
              <a:rPr lang="en-US" altLang="en-US" sz="3200" dirty="0">
                <a:solidFill>
                  <a:srgbClr val="FF0000"/>
                </a:solidFill>
                <a:effectLst>
                  <a:outerShdw blurRad="38100" dist="38100" dir="2700000" algn="tl">
                    <a:srgbClr val="C0C0C0"/>
                  </a:outerShdw>
                </a:effectLst>
              </a:rPr>
              <a:t>S</a:t>
            </a:r>
            <a:r>
              <a:rPr lang="en-US" altLang="en-US" sz="3200" dirty="0">
                <a:solidFill>
                  <a:schemeClr val="tx1"/>
                </a:solidFill>
                <a:effectLst>
                  <a:outerShdw blurRad="38100" dist="38100" dir="2700000" algn="tl">
                    <a:srgbClr val="C0C0C0"/>
                  </a:outerShdw>
                </a:effectLst>
              </a:rPr>
              <a:t> that are still uncovered. </a:t>
            </a:r>
          </a:p>
          <a:p>
            <a:pPr>
              <a:spcBef>
                <a:spcPts val="800"/>
              </a:spcBef>
              <a:buClr>
                <a:srgbClr val="FFCC00"/>
              </a:buClr>
              <a:buFont typeface="Wingdings" panose="05000000000000000000" pitchFamily="2" charset="2"/>
              <a:buChar char=""/>
            </a:pPr>
            <a:r>
              <a:rPr lang="en-US" altLang="en-US" sz="3200" dirty="0">
                <a:solidFill>
                  <a:schemeClr val="tx1"/>
                </a:solidFill>
                <a:effectLst>
                  <a:outerShdw blurRad="38100" dist="38100" dir="2700000" algn="tl">
                    <a:srgbClr val="C0C0C0"/>
                  </a:outerShdw>
                </a:effectLst>
              </a:rPr>
              <a:t>1. While there are uncovered elements</a:t>
            </a:r>
          </a:p>
          <a:p>
            <a:pPr marL="342900">
              <a:spcBef>
                <a:spcPts val="800"/>
              </a:spcBef>
              <a:buClrTx/>
              <a:buFontTx/>
              <a:buNone/>
            </a:pPr>
            <a:r>
              <a:rPr lang="en-US" altLang="en-US" sz="3200" dirty="0">
                <a:solidFill>
                  <a:schemeClr val="tx1"/>
                </a:solidFill>
                <a:effectLst>
                  <a:outerShdw blurRad="38100" dist="38100" dir="2700000" algn="tl">
                    <a:srgbClr val="C0C0C0"/>
                  </a:outerShdw>
                </a:effectLst>
              </a:rPr>
              <a:t>      1.1 chose the largest size </a:t>
            </a:r>
            <a:r>
              <a:rPr lang="en-US" altLang="en-US" sz="3200" dirty="0">
                <a:solidFill>
                  <a:srgbClr val="FF0000"/>
                </a:solidFill>
                <a:effectLst>
                  <a:outerShdw blurRad="38100" dist="38100" dir="2700000" algn="tl">
                    <a:srgbClr val="C0C0C0"/>
                  </a:outerShdw>
                </a:effectLst>
              </a:rPr>
              <a:t>S</a:t>
            </a:r>
            <a:r>
              <a:rPr lang="en-US" altLang="en-US" sz="3200" baseline="-25000" dirty="0">
                <a:solidFill>
                  <a:srgbClr val="FF0000"/>
                </a:solidFill>
                <a:effectLst>
                  <a:outerShdw blurRad="38100" dist="38100" dir="2700000" algn="tl">
                    <a:srgbClr val="C0C0C0"/>
                  </a:outerShdw>
                </a:effectLst>
              </a:rPr>
              <a:t>R </a:t>
            </a:r>
            <a:r>
              <a:rPr lang="en-US" altLang="en-US" sz="3200" dirty="0">
                <a:solidFill>
                  <a:schemeClr val="tx1"/>
                </a:solidFill>
                <a:effectLst>
                  <a:outerShdw blurRad="38100" dist="38100" dir="2700000" algn="tl">
                    <a:srgbClr val="C0C0C0"/>
                  </a:outerShdw>
                </a:effectLst>
              </a:rPr>
              <a:t> and add it </a:t>
            </a:r>
          </a:p>
          <a:p>
            <a:pPr marL="342900">
              <a:spcBef>
                <a:spcPts val="800"/>
              </a:spcBef>
              <a:buClrTx/>
              <a:buFontTx/>
              <a:buNone/>
            </a:pPr>
            <a:r>
              <a:rPr lang="en-US" altLang="en-US" sz="3200" dirty="0">
                <a:solidFill>
                  <a:schemeClr val="tx1"/>
                </a:solidFill>
                <a:effectLst>
                  <a:outerShdw blurRad="38100" dist="38100" dir="2700000" algn="tl">
                    <a:srgbClr val="C0C0C0"/>
                  </a:outerShdw>
                </a:effectLst>
              </a:rPr>
              <a:t>            into the solution </a:t>
            </a:r>
            <a:r>
              <a:rPr lang="en-US" altLang="en-US" sz="3200" dirty="0">
                <a:solidFill>
                  <a:srgbClr val="FF0000"/>
                </a:solidFill>
                <a:effectLst>
                  <a:outerShdw blurRad="38100" dist="38100" dir="2700000" algn="tl">
                    <a:srgbClr val="C0C0C0"/>
                  </a:outerShdw>
                </a:effectLst>
              </a:rPr>
              <a:t>C</a:t>
            </a:r>
          </a:p>
          <a:p>
            <a:pPr marL="342900">
              <a:spcBef>
                <a:spcPts val="800"/>
              </a:spcBef>
              <a:buClrTx/>
              <a:buFontTx/>
              <a:buNone/>
            </a:pPr>
            <a:r>
              <a:rPr lang="en-US" altLang="en-US" sz="3200" dirty="0">
                <a:solidFill>
                  <a:schemeClr val="tx1"/>
                </a:solidFill>
                <a:effectLst>
                  <a:outerShdw blurRad="38100" dist="38100" dir="2700000" algn="tl">
                    <a:srgbClr val="C0C0C0"/>
                  </a:outerShdw>
                </a:effectLst>
              </a:rPr>
              <a:t>    2. Return </a:t>
            </a:r>
            <a:r>
              <a:rPr lang="en-US" altLang="en-US" sz="3200" dirty="0">
                <a:solidFill>
                  <a:srgbClr val="FF0000"/>
                </a:solidFill>
                <a:effectLst>
                  <a:outerShdw blurRad="38100" dist="38100" dir="2700000" algn="tl">
                    <a:srgbClr val="C0C0C0"/>
                  </a:outerShdw>
                </a:effectLst>
              </a:rPr>
              <a:t>C</a:t>
            </a:r>
            <a:r>
              <a:rPr lang="en-US" altLang="en-US" sz="3200" dirty="0">
                <a:solidFill>
                  <a:schemeClr val="tx1"/>
                </a:solidFill>
                <a:effectLst>
                  <a:outerShdw blurRad="38100" dist="38100" dir="2700000" algn="tl">
                    <a:srgbClr val="C0C0C0"/>
                  </a:outerShdw>
                </a:effectLst>
              </a:rPr>
              <a:t>.</a:t>
            </a:r>
          </a:p>
        </p:txBody>
      </p:sp>
    </p:spTree>
    <p:extLst>
      <p:ext uri="{BB962C8B-B14F-4D97-AF65-F5344CB8AC3E}">
        <p14:creationId xmlns:p14="http://schemas.microsoft.com/office/powerpoint/2010/main" val="26359122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301625" y="228600"/>
            <a:ext cx="8510588" cy="1325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9pPr>
          </a:lstStyle>
          <a:p>
            <a:pPr algn="ctr">
              <a:buClrTx/>
              <a:buFontTx/>
              <a:buNone/>
            </a:pPr>
            <a:r>
              <a:rPr lang="en-US" altLang="en-US" sz="4400" dirty="0">
                <a:solidFill>
                  <a:srgbClr val="B7E7FF"/>
                </a:solidFill>
                <a:effectLst>
                  <a:outerShdw blurRad="38100" dist="38100" dir="2700000" algn="tl">
                    <a:srgbClr val="C0C0C0"/>
                  </a:outerShdw>
                </a:effectLst>
              </a:rPr>
              <a:t>Giving dual values to elements</a:t>
            </a:r>
          </a:p>
        </p:txBody>
      </p:sp>
      <p:sp>
        <p:nvSpPr>
          <p:cNvPr id="8194" name="Text Box 2"/>
          <p:cNvSpPr txBox="1">
            <a:spLocks noChangeArrowheads="1"/>
          </p:cNvSpPr>
          <p:nvPr/>
        </p:nvSpPr>
        <p:spPr bwMode="auto">
          <a:xfrm>
            <a:off x="301625" y="1676400"/>
            <a:ext cx="8540750" cy="4422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panose="020B0604020202020204" pitchFamily="34" charset="0"/>
                <a:cs typeface="DejaVu Sans"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panose="020B0604020202020204" pitchFamily="34" charset="0"/>
                <a:cs typeface="DejaVu Sans"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panose="020B0604020202020204" pitchFamily="34" charset="0"/>
                <a:cs typeface="DejaVu Sans"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panose="020B0604020202020204" pitchFamily="34" charset="0"/>
                <a:cs typeface="DejaVu Sans"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panose="020B0604020202020204" pitchFamily="34" charset="0"/>
                <a:cs typeface="DejaVu Sans" charset="0"/>
              </a:defRPr>
            </a:lvl9pPr>
          </a:lstStyle>
          <a:p>
            <a:pPr>
              <a:spcBef>
                <a:spcPts val="800"/>
              </a:spcBef>
              <a:buClr>
                <a:srgbClr val="FFCC00"/>
              </a:buClr>
              <a:buFont typeface="Wingdings" panose="05000000000000000000" pitchFamily="2" charset="2"/>
              <a:buChar char=""/>
            </a:pPr>
            <a:r>
              <a:rPr lang="en-US" altLang="en-US" sz="3200" dirty="0">
                <a:solidFill>
                  <a:schemeClr val="tx1"/>
                </a:solidFill>
                <a:effectLst>
                  <a:outerShdw blurRad="38100" dist="38100" dir="2700000" algn="tl">
                    <a:srgbClr val="C0C0C0"/>
                  </a:outerShdw>
                </a:effectLst>
              </a:rPr>
              <a:t>Say </a:t>
            </a:r>
            <a:r>
              <a:rPr lang="en-US" altLang="en-US" sz="3200" dirty="0" smtClean="0">
                <a:solidFill>
                  <a:schemeClr val="tx1"/>
                </a:solidFill>
                <a:effectLst>
                  <a:outerShdw blurRad="38100" dist="38100" dir="2700000" algn="tl">
                    <a:srgbClr val="C0C0C0"/>
                  </a:outerShdw>
                </a:effectLst>
              </a:rPr>
              <a:t>greedy chose </a:t>
            </a:r>
            <a:r>
              <a:rPr lang="en-US" altLang="en-US" sz="3200" dirty="0">
                <a:solidFill>
                  <a:srgbClr val="FF0000"/>
                </a:solidFill>
                <a:effectLst>
                  <a:outerShdw blurRad="38100" dist="38100" dir="2700000" algn="tl">
                    <a:srgbClr val="C0C0C0"/>
                  </a:outerShdw>
                </a:effectLst>
              </a:rPr>
              <a:t>S</a:t>
            </a:r>
            <a:r>
              <a:rPr lang="en-US" altLang="en-US" sz="3200" baseline="-25000" dirty="0">
                <a:solidFill>
                  <a:srgbClr val="FF0000"/>
                </a:solidFill>
                <a:effectLst>
                  <a:outerShdw blurRad="38100" dist="38100" dir="2700000" algn="tl">
                    <a:srgbClr val="C0C0C0"/>
                  </a:outerShdw>
                </a:effectLst>
              </a:rPr>
              <a:t>R</a:t>
            </a:r>
            <a:r>
              <a:rPr lang="en-US" altLang="en-US" sz="3200" baseline="-25000" dirty="0">
                <a:solidFill>
                  <a:schemeClr val="tx1"/>
                </a:solidFill>
                <a:effectLst>
                  <a:outerShdw blurRad="38100" dist="38100" dir="2700000" algn="tl">
                    <a:srgbClr val="C0C0C0"/>
                  </a:outerShdw>
                </a:effectLst>
              </a:rPr>
              <a:t>  </a:t>
            </a:r>
            <a:r>
              <a:rPr lang="en-US" altLang="en-US" sz="3200" dirty="0" smtClean="0">
                <a:solidFill>
                  <a:schemeClr val="tx1"/>
                </a:solidFill>
                <a:effectLst>
                  <a:outerShdw blurRad="38100" dist="38100" dir="2700000" algn="tl">
                    <a:srgbClr val="C0C0C0"/>
                  </a:outerShdw>
                </a:effectLst>
              </a:rPr>
              <a:t>that </a:t>
            </a:r>
            <a:r>
              <a:rPr lang="en-US" altLang="en-US" sz="3200" baseline="-25000" dirty="0" smtClean="0">
                <a:solidFill>
                  <a:schemeClr val="tx1"/>
                </a:solidFill>
                <a:effectLst>
                  <a:outerShdw blurRad="38100" dist="38100" dir="2700000" algn="tl">
                    <a:srgbClr val="C0C0C0"/>
                  </a:outerShdw>
                </a:effectLst>
              </a:rPr>
              <a:t> </a:t>
            </a:r>
            <a:r>
              <a:rPr lang="en-US" altLang="en-US" sz="3200" dirty="0">
                <a:solidFill>
                  <a:schemeClr val="tx1"/>
                </a:solidFill>
                <a:effectLst>
                  <a:outerShdw blurRad="38100" dist="38100" dir="2700000" algn="tl">
                    <a:srgbClr val="C0C0C0"/>
                  </a:outerShdw>
                </a:effectLst>
              </a:rPr>
              <a:t>covers </a:t>
            </a:r>
            <a:r>
              <a:rPr lang="en-US" altLang="en-US" sz="3200" dirty="0">
                <a:solidFill>
                  <a:srgbClr val="FF0000"/>
                </a:solidFill>
                <a:effectLst>
                  <a:outerShdw blurRad="38100" dist="38100" dir="2700000" algn="tl">
                    <a:srgbClr val="C0C0C0"/>
                  </a:outerShdw>
                </a:effectLst>
              </a:rPr>
              <a:t>k</a:t>
            </a:r>
            <a:r>
              <a:rPr lang="en-US" altLang="en-US" sz="3200" dirty="0">
                <a:solidFill>
                  <a:schemeClr val="tx1"/>
                </a:solidFill>
                <a:effectLst>
                  <a:outerShdw blurRad="38100" dist="38100" dir="2700000" algn="tl">
                    <a:srgbClr val="C0C0C0"/>
                  </a:outerShdw>
                </a:effectLst>
              </a:rPr>
              <a:t> elements.</a:t>
            </a:r>
            <a:r>
              <a:rPr lang="en-US" altLang="en-US" sz="3200" baseline="-25000" dirty="0">
                <a:solidFill>
                  <a:schemeClr val="tx1"/>
                </a:solidFill>
                <a:effectLst>
                  <a:outerShdw blurRad="38100" dist="38100" dir="2700000" algn="tl">
                    <a:srgbClr val="C0C0C0"/>
                  </a:outerShdw>
                </a:effectLst>
              </a:rPr>
              <a:t>  </a:t>
            </a:r>
            <a:r>
              <a:rPr lang="en-US" altLang="en-US" sz="3200" dirty="0" smtClean="0">
                <a:solidFill>
                  <a:schemeClr val="tx1"/>
                </a:solidFill>
                <a:effectLst>
                  <a:outerShdw blurRad="38100" dist="38100" dir="2700000" algn="tl">
                    <a:srgbClr val="C0C0C0"/>
                  </a:outerShdw>
                </a:effectLst>
              </a:rPr>
              <a:t>Give </a:t>
            </a:r>
            <a:r>
              <a:rPr lang="en-US" altLang="en-US" sz="3200" dirty="0">
                <a:solidFill>
                  <a:schemeClr val="tx1"/>
                </a:solidFill>
                <a:effectLst>
                  <a:outerShdw blurRad="38100" dist="38100" dir="2700000" algn="tl">
                    <a:srgbClr val="C0C0C0"/>
                  </a:outerShdw>
                </a:effectLst>
              </a:rPr>
              <a:t>each element in the star value </a:t>
            </a:r>
            <a:r>
              <a:rPr lang="en-US" altLang="en-US" sz="3200" dirty="0">
                <a:solidFill>
                  <a:srgbClr val="FF0000"/>
                </a:solidFill>
                <a:effectLst>
                  <a:outerShdw blurRad="38100" dist="38100" dir="2700000" algn="tl">
                    <a:srgbClr val="C0C0C0"/>
                  </a:outerShdw>
                </a:effectLst>
              </a:rPr>
              <a:t>1/k</a:t>
            </a:r>
            <a:r>
              <a:rPr lang="en-US" altLang="en-US" sz="3200" dirty="0">
                <a:solidFill>
                  <a:schemeClr val="tx1"/>
                </a:solidFill>
                <a:effectLst>
                  <a:outerShdw blurRad="38100" dist="38100" dir="2700000" algn="tl">
                    <a:srgbClr val="C0C0C0"/>
                  </a:outerShdw>
                </a:effectLst>
              </a:rPr>
              <a:t>. </a:t>
            </a:r>
            <a:r>
              <a:rPr lang="en-US" altLang="en-US" sz="3200" dirty="0" smtClean="0">
                <a:solidFill>
                  <a:schemeClr val="tx1"/>
                </a:solidFill>
                <a:effectLst>
                  <a:outerShdw blurRad="38100" dist="38100" dir="2700000" algn="tl">
                    <a:srgbClr val="C0C0C0"/>
                  </a:outerShdw>
                </a:effectLst>
              </a:rPr>
              <a:t>Note </a:t>
            </a:r>
            <a:r>
              <a:rPr lang="en-US" altLang="en-US" sz="3200" dirty="0">
                <a:solidFill>
                  <a:schemeClr val="tx1"/>
                </a:solidFill>
                <a:effectLst>
                  <a:outerShdw blurRad="38100" dist="38100" dir="2700000" algn="tl">
                    <a:srgbClr val="C0C0C0"/>
                  </a:outerShdw>
                </a:effectLst>
              </a:rPr>
              <a:t>that for the set </a:t>
            </a:r>
            <a:r>
              <a:rPr lang="en-US" altLang="en-US" sz="3200" dirty="0">
                <a:solidFill>
                  <a:srgbClr val="FF0000"/>
                </a:solidFill>
                <a:effectLst>
                  <a:outerShdw blurRad="38100" dist="38100" dir="2700000" algn="tl">
                    <a:srgbClr val="C0C0C0"/>
                  </a:outerShdw>
                </a:effectLst>
              </a:rPr>
              <a:t>S</a:t>
            </a:r>
            <a:r>
              <a:rPr lang="en-US" altLang="en-US" sz="3200" baseline="-25000" dirty="0">
                <a:solidFill>
                  <a:srgbClr val="FF0000"/>
                </a:solidFill>
                <a:effectLst>
                  <a:outerShdw blurRad="38100" dist="38100" dir="2700000" algn="tl">
                    <a:srgbClr val="C0C0C0"/>
                  </a:outerShdw>
                </a:effectLst>
              </a:rPr>
              <a:t>R </a:t>
            </a:r>
            <a:r>
              <a:rPr lang="en-US" altLang="en-US" sz="3200" dirty="0" smtClean="0">
                <a:solidFill>
                  <a:schemeClr val="tx1"/>
                </a:solidFill>
                <a:effectLst>
                  <a:outerShdw blurRad="38100" dist="38100" dir="2700000" algn="tl">
                    <a:srgbClr val="C0C0C0"/>
                  </a:outerShdw>
                </a:effectLst>
              </a:rPr>
              <a:t>in </a:t>
            </a:r>
            <a:r>
              <a:rPr lang="en-US" altLang="en-US" sz="3200" dirty="0">
                <a:solidFill>
                  <a:schemeClr val="tx1"/>
                </a:solidFill>
                <a:effectLst>
                  <a:outerShdw blurRad="38100" dist="38100" dir="2700000" algn="tl">
                    <a:srgbClr val="C0C0C0"/>
                  </a:outerShdw>
                </a:effectLst>
              </a:rPr>
              <a:t>question the dual inequality </a:t>
            </a:r>
            <a:r>
              <a:rPr lang="en-US" altLang="en-US" sz="3200" dirty="0" smtClean="0">
                <a:solidFill>
                  <a:schemeClr val="tx1"/>
                </a:solidFill>
                <a:effectLst>
                  <a:outerShdw blurRad="38100" dist="38100" dir="2700000" algn="tl">
                    <a:srgbClr val="C0C0C0"/>
                  </a:outerShdw>
                </a:effectLst>
              </a:rPr>
              <a:t>of at most </a:t>
            </a:r>
            <a:r>
              <a:rPr lang="en-US" altLang="en-US" sz="3200" dirty="0" smtClean="0">
                <a:solidFill>
                  <a:srgbClr val="FF0000"/>
                </a:solidFill>
                <a:effectLst>
                  <a:outerShdw blurRad="38100" dist="38100" dir="2700000" algn="tl">
                    <a:srgbClr val="C0C0C0"/>
                  </a:outerShdw>
                </a:effectLst>
              </a:rPr>
              <a:t>1 </a:t>
            </a:r>
            <a:r>
              <a:rPr lang="en-US" altLang="en-US" sz="3200" dirty="0" smtClean="0">
                <a:solidFill>
                  <a:schemeClr val="tx1"/>
                </a:solidFill>
                <a:effectLst>
                  <a:outerShdw blurRad="38100" dist="38100" dir="2700000" algn="tl">
                    <a:srgbClr val="C0C0C0"/>
                  </a:outerShdw>
                </a:effectLst>
              </a:rPr>
              <a:t>holds</a:t>
            </a:r>
            <a:r>
              <a:rPr lang="en-US" altLang="en-US" sz="3200" dirty="0">
                <a:solidFill>
                  <a:schemeClr val="tx1"/>
                </a:solidFill>
                <a:effectLst>
                  <a:outerShdw blurRad="38100" dist="38100" dir="2700000" algn="tl">
                    <a:srgbClr val="C0C0C0"/>
                  </a:outerShdw>
                </a:effectLst>
              </a:rPr>
              <a:t> </a:t>
            </a:r>
            <a:r>
              <a:rPr lang="en-US" altLang="en-US" sz="3200" dirty="0" smtClean="0">
                <a:solidFill>
                  <a:schemeClr val="tx1"/>
                </a:solidFill>
                <a:effectLst>
                  <a:outerShdw blurRad="38100" dist="38100" dir="2700000" algn="tl">
                    <a:srgbClr val="C0C0C0"/>
                  </a:outerShdw>
                </a:effectLst>
              </a:rPr>
              <a:t>(with equality).</a:t>
            </a:r>
            <a:endParaRPr lang="en-US" altLang="en-US" sz="3200" dirty="0">
              <a:solidFill>
                <a:schemeClr val="tx1"/>
              </a:solidFill>
              <a:effectLst>
                <a:outerShdw blurRad="38100" dist="38100" dir="2700000" algn="tl">
                  <a:srgbClr val="C0C0C0"/>
                </a:outerShdw>
              </a:effectLst>
            </a:endParaRPr>
          </a:p>
          <a:p>
            <a:pPr>
              <a:spcBef>
                <a:spcPts val="800"/>
              </a:spcBef>
              <a:buClr>
                <a:srgbClr val="FFCC00"/>
              </a:buClr>
              <a:buFont typeface="Wingdings" panose="05000000000000000000" pitchFamily="2" charset="2"/>
              <a:buChar char=""/>
            </a:pPr>
            <a:r>
              <a:rPr lang="en-US" altLang="en-US" sz="3200" dirty="0">
                <a:solidFill>
                  <a:schemeClr val="tx1"/>
                </a:solidFill>
                <a:effectLst>
                  <a:outerShdw blurRad="38100" dist="38100" dir="2700000" algn="tl">
                    <a:srgbClr val="C0C0C0"/>
                  </a:outerShdw>
                </a:effectLst>
              </a:rPr>
              <a:t>What about other stars? They have edges to the elements that got value </a:t>
            </a:r>
            <a:r>
              <a:rPr lang="en-US" altLang="en-US" sz="3200" dirty="0">
                <a:solidFill>
                  <a:srgbClr val="FF0000"/>
                </a:solidFill>
                <a:effectLst>
                  <a:outerShdw blurRad="38100" dist="38100" dir="2700000" algn="tl">
                    <a:srgbClr val="C0C0C0"/>
                  </a:outerShdw>
                </a:effectLst>
              </a:rPr>
              <a:t>1/k</a:t>
            </a:r>
            <a:r>
              <a:rPr lang="en-US" altLang="en-US" sz="3200" dirty="0">
                <a:solidFill>
                  <a:schemeClr val="tx1"/>
                </a:solidFill>
                <a:effectLst>
                  <a:outerShdw blurRad="38100" dist="38100" dir="2700000" algn="tl">
                    <a:srgbClr val="C0C0C0"/>
                  </a:outerShdw>
                </a:effectLst>
              </a:rPr>
              <a:t> now.</a:t>
            </a:r>
          </a:p>
          <a:p>
            <a:pPr>
              <a:spcBef>
                <a:spcPts val="800"/>
              </a:spcBef>
              <a:buClr>
                <a:srgbClr val="FFCC00"/>
              </a:buClr>
              <a:buFont typeface="Wingdings" panose="05000000000000000000" pitchFamily="2" charset="2"/>
              <a:buChar char=""/>
            </a:pPr>
            <a:r>
              <a:rPr lang="en-US" altLang="en-US" sz="3200" dirty="0">
                <a:solidFill>
                  <a:schemeClr val="tx1"/>
                </a:solidFill>
                <a:effectLst>
                  <a:outerShdw blurRad="38100" dist="38100" dir="2700000" algn="tl">
                    <a:srgbClr val="C0C0C0"/>
                  </a:outerShdw>
                </a:effectLst>
              </a:rPr>
              <a:t>The inequality does not hold at all for other stars.</a:t>
            </a:r>
          </a:p>
        </p:txBody>
      </p:sp>
    </p:spTree>
    <p:extLst>
      <p:ext uri="{BB962C8B-B14F-4D97-AF65-F5344CB8AC3E}">
        <p14:creationId xmlns:p14="http://schemas.microsoft.com/office/powerpoint/2010/main" val="219215363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301625" y="228600"/>
            <a:ext cx="8510588" cy="1325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9pPr>
          </a:lstStyle>
          <a:p>
            <a:pPr algn="ctr" eaLnBrk="1" hangingPunct="1">
              <a:buClrTx/>
              <a:buFontTx/>
              <a:buNone/>
            </a:pPr>
            <a:r>
              <a:rPr lang="en-US" altLang="en-US" sz="4400" dirty="0">
                <a:solidFill>
                  <a:srgbClr val="B7E7FF"/>
                </a:solidFill>
                <a:effectLst>
                  <a:outerShdw blurRad="38100" dist="38100" dir="2700000" algn="tl">
                    <a:srgbClr val="C0C0C0"/>
                  </a:outerShdw>
                </a:effectLst>
              </a:rPr>
              <a:t>The greedy star and others.</a:t>
            </a:r>
          </a:p>
        </p:txBody>
      </p:sp>
      <p:sp>
        <p:nvSpPr>
          <p:cNvPr id="9218" name="Text Box 2"/>
          <p:cNvSpPr txBox="1">
            <a:spLocks noChangeArrowheads="1"/>
          </p:cNvSpPr>
          <p:nvPr/>
        </p:nvSpPr>
        <p:spPr bwMode="auto">
          <a:xfrm>
            <a:off x="301625" y="1676400"/>
            <a:ext cx="8540750" cy="4422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panose="020B0604020202020204" pitchFamily="34" charset="0"/>
                <a:cs typeface="DejaVu Sans"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panose="020B0604020202020204" pitchFamily="34" charset="0"/>
                <a:cs typeface="DejaVu Sans"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panose="020B0604020202020204" pitchFamily="34" charset="0"/>
                <a:cs typeface="DejaVu Sans"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panose="020B0604020202020204" pitchFamily="34" charset="0"/>
                <a:cs typeface="DejaVu Sans"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panose="020B0604020202020204" pitchFamily="34" charset="0"/>
                <a:cs typeface="DejaVu Sans" charset="0"/>
              </a:defRPr>
            </a:lvl9pPr>
          </a:lstStyle>
          <a:p>
            <a:pPr eaLnBrk="1" hangingPunct="1">
              <a:spcBef>
                <a:spcPts val="1000"/>
              </a:spcBef>
              <a:buClr>
                <a:srgbClr val="FFCC00"/>
              </a:buClr>
              <a:buFont typeface="Wingdings" panose="05000000000000000000" pitchFamily="2" charset="2"/>
              <a:buChar char=""/>
            </a:pPr>
            <a:r>
              <a:rPr lang="en-US" altLang="en-US" sz="4000" dirty="0">
                <a:solidFill>
                  <a:schemeClr val="tx1"/>
                </a:solidFill>
                <a:effectLst>
                  <a:outerShdw blurRad="38100" dist="38100" dir="2700000" algn="tl">
                    <a:srgbClr val="C0C0C0"/>
                  </a:outerShdw>
                </a:effectLst>
              </a:rPr>
              <a:t>Note that the set selected costs </a:t>
            </a:r>
            <a:r>
              <a:rPr lang="en-US" altLang="en-US" sz="4000" dirty="0">
                <a:solidFill>
                  <a:srgbClr val="FF0000"/>
                </a:solidFill>
                <a:effectLst>
                  <a:outerShdw blurRad="38100" dist="38100" dir="2700000" algn="tl">
                    <a:srgbClr val="C0C0C0"/>
                  </a:outerShdw>
                </a:effectLst>
              </a:rPr>
              <a:t>1 </a:t>
            </a:r>
          </a:p>
          <a:p>
            <a:pPr eaLnBrk="1" hangingPunct="1">
              <a:spcBef>
                <a:spcPts val="1000"/>
              </a:spcBef>
              <a:buClr>
                <a:srgbClr val="FFCC00"/>
              </a:buClr>
              <a:buFont typeface="Wingdings" panose="05000000000000000000" pitchFamily="2" charset="2"/>
              <a:buChar char=""/>
            </a:pPr>
            <a:r>
              <a:rPr lang="en-US" altLang="en-US" sz="4000" dirty="0">
                <a:solidFill>
                  <a:schemeClr val="tx1"/>
                </a:solidFill>
                <a:effectLst>
                  <a:outerShdw blurRad="38100" dist="38100" dir="2700000" algn="tl">
                    <a:srgbClr val="C0C0C0"/>
                  </a:outerShdw>
                </a:effectLst>
              </a:rPr>
              <a:t>And the dual was increased by one. Thus we keep having dual value which equals the number of sets </a:t>
            </a:r>
            <a:r>
              <a:rPr lang="en-US" altLang="en-US" sz="4000" dirty="0" smtClean="0">
                <a:solidFill>
                  <a:schemeClr val="tx1"/>
                </a:solidFill>
                <a:effectLst>
                  <a:outerShdw blurRad="38100" dist="38100" dir="2700000" algn="tl">
                    <a:srgbClr val="C0C0C0"/>
                  </a:outerShdw>
                </a:effectLst>
              </a:rPr>
              <a:t>added by greedy. </a:t>
            </a:r>
            <a:r>
              <a:rPr lang="en-US" altLang="en-US" sz="4000" dirty="0">
                <a:solidFill>
                  <a:schemeClr val="tx1"/>
                </a:solidFill>
                <a:effectLst>
                  <a:outerShdw blurRad="38100" dist="38100" dir="2700000" algn="tl">
                    <a:srgbClr val="C0C0C0"/>
                  </a:outerShdw>
                </a:effectLst>
              </a:rPr>
              <a:t>It can not be that </a:t>
            </a:r>
            <a:r>
              <a:rPr lang="en-US" altLang="en-US" sz="4000" dirty="0" smtClean="0">
                <a:solidFill>
                  <a:schemeClr val="tx1"/>
                </a:solidFill>
                <a:effectLst>
                  <a:outerShdw blurRad="38100" dist="38100" dir="2700000" algn="tl">
                    <a:srgbClr val="C0C0C0"/>
                  </a:outerShdw>
                </a:effectLst>
              </a:rPr>
              <a:t>all </a:t>
            </a:r>
            <a:r>
              <a:rPr lang="en-US" altLang="en-US" sz="4000" dirty="0">
                <a:solidFill>
                  <a:schemeClr val="tx1"/>
                </a:solidFill>
                <a:effectLst>
                  <a:outerShdw blurRad="38100" dist="38100" dir="2700000" algn="tl">
                    <a:srgbClr val="C0C0C0"/>
                  </a:outerShdw>
                </a:effectLst>
              </a:rPr>
              <a:t>dual constrains hold.</a:t>
            </a:r>
            <a:r>
              <a:rPr lang="en-US" altLang="en-US" sz="4000" dirty="0">
                <a:effectLst>
                  <a:outerShdw blurRad="38100" dist="38100" dir="2700000" algn="tl">
                    <a:srgbClr val="C0C0C0"/>
                  </a:outerShdw>
                </a:effectLst>
              </a:rPr>
              <a:t> </a:t>
            </a:r>
            <a:r>
              <a:rPr lang="en-US" altLang="en-US" sz="4000" dirty="0">
                <a:solidFill>
                  <a:srgbClr val="00B050"/>
                </a:solidFill>
                <a:effectLst>
                  <a:outerShdw blurRad="38100" dist="38100" dir="2700000" algn="tl">
                    <a:srgbClr val="C0C0C0"/>
                  </a:outerShdw>
                </a:effectLst>
              </a:rPr>
              <a:t>The problem is NPC.</a:t>
            </a:r>
          </a:p>
          <a:p>
            <a:pPr eaLnBrk="1" hangingPunct="1">
              <a:spcBef>
                <a:spcPts val="1000"/>
              </a:spcBef>
              <a:buClr>
                <a:srgbClr val="FFCC00"/>
              </a:buClr>
              <a:buFont typeface="Wingdings" panose="05000000000000000000" pitchFamily="2" charset="2"/>
              <a:buNone/>
            </a:pPr>
            <a:endParaRPr lang="en-US" altLang="en-US" sz="4000" dirty="0">
              <a:solidFill>
                <a:srgbClr val="7030A0"/>
              </a:solidFill>
              <a:effectLst>
                <a:outerShdw blurRad="38100" dist="38100" dir="2700000" algn="tl">
                  <a:srgbClr val="C0C0C0"/>
                </a:outerShdw>
              </a:effectLst>
            </a:endParaRPr>
          </a:p>
        </p:txBody>
      </p:sp>
    </p:spTree>
    <p:extLst>
      <p:ext uri="{BB962C8B-B14F-4D97-AF65-F5344CB8AC3E}">
        <p14:creationId xmlns:p14="http://schemas.microsoft.com/office/powerpoint/2010/main" val="25771583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457200" y="0"/>
            <a:ext cx="7772400"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9pPr>
          </a:lstStyle>
          <a:p>
            <a:pPr algn="ctr" eaLnBrk="1" hangingPunct="1">
              <a:buClrTx/>
              <a:buFontTx/>
              <a:buNone/>
            </a:pPr>
            <a:r>
              <a:rPr lang="en-US" altLang="en-US" sz="4400" dirty="0">
                <a:solidFill>
                  <a:srgbClr val="B7E7FF"/>
                </a:solidFill>
                <a:effectLst>
                  <a:outerShdw blurRad="38100" dist="38100" dir="2700000" algn="tl">
                    <a:srgbClr val="C0C0C0"/>
                  </a:outerShdw>
                </a:effectLst>
              </a:rPr>
              <a:t>The greedy algorithm and an arbitrary star</a:t>
            </a:r>
          </a:p>
        </p:txBody>
      </p:sp>
      <p:sp>
        <p:nvSpPr>
          <p:cNvPr id="10242" name="Oval 2"/>
          <p:cNvSpPr>
            <a:spLocks noChangeArrowheads="1"/>
          </p:cNvSpPr>
          <p:nvPr/>
        </p:nvSpPr>
        <p:spPr bwMode="auto">
          <a:xfrm>
            <a:off x="4114800" y="38862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43" name="Oval 3"/>
          <p:cNvSpPr>
            <a:spLocks noChangeArrowheads="1"/>
          </p:cNvSpPr>
          <p:nvPr/>
        </p:nvSpPr>
        <p:spPr bwMode="auto">
          <a:xfrm>
            <a:off x="14097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44" name="Oval 4"/>
          <p:cNvSpPr>
            <a:spLocks noChangeArrowheads="1"/>
          </p:cNvSpPr>
          <p:nvPr/>
        </p:nvSpPr>
        <p:spPr bwMode="auto">
          <a:xfrm>
            <a:off x="202565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45" name="Oval 5"/>
          <p:cNvSpPr>
            <a:spLocks noChangeArrowheads="1"/>
          </p:cNvSpPr>
          <p:nvPr/>
        </p:nvSpPr>
        <p:spPr bwMode="auto">
          <a:xfrm>
            <a:off x="54864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46" name="Oval 6"/>
          <p:cNvSpPr>
            <a:spLocks noChangeArrowheads="1"/>
          </p:cNvSpPr>
          <p:nvPr/>
        </p:nvSpPr>
        <p:spPr bwMode="auto">
          <a:xfrm>
            <a:off x="61722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47" name="Oval 7"/>
          <p:cNvSpPr>
            <a:spLocks noChangeArrowheads="1"/>
          </p:cNvSpPr>
          <p:nvPr/>
        </p:nvSpPr>
        <p:spPr bwMode="auto">
          <a:xfrm>
            <a:off x="67818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48" name="Oval 8"/>
          <p:cNvSpPr>
            <a:spLocks noChangeArrowheads="1"/>
          </p:cNvSpPr>
          <p:nvPr/>
        </p:nvSpPr>
        <p:spPr bwMode="auto">
          <a:xfrm>
            <a:off x="32766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49" name="Oval 9"/>
          <p:cNvSpPr>
            <a:spLocks noChangeArrowheads="1"/>
          </p:cNvSpPr>
          <p:nvPr/>
        </p:nvSpPr>
        <p:spPr bwMode="auto">
          <a:xfrm>
            <a:off x="3802063" y="2492375"/>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0" name="Oval 10"/>
          <p:cNvSpPr>
            <a:spLocks noChangeArrowheads="1"/>
          </p:cNvSpPr>
          <p:nvPr/>
        </p:nvSpPr>
        <p:spPr bwMode="auto">
          <a:xfrm>
            <a:off x="498475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1" name="Oval 11"/>
          <p:cNvSpPr>
            <a:spLocks noChangeArrowheads="1"/>
          </p:cNvSpPr>
          <p:nvPr/>
        </p:nvSpPr>
        <p:spPr bwMode="auto">
          <a:xfrm>
            <a:off x="830263"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2" name="Oval 12"/>
          <p:cNvSpPr>
            <a:spLocks noChangeArrowheads="1"/>
          </p:cNvSpPr>
          <p:nvPr/>
        </p:nvSpPr>
        <p:spPr bwMode="auto">
          <a:xfrm>
            <a:off x="2286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3" name="Oval 13"/>
          <p:cNvSpPr>
            <a:spLocks noChangeArrowheads="1"/>
          </p:cNvSpPr>
          <p:nvPr/>
        </p:nvSpPr>
        <p:spPr bwMode="auto">
          <a:xfrm>
            <a:off x="80772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4" name="Oval 14"/>
          <p:cNvSpPr>
            <a:spLocks noChangeArrowheads="1"/>
          </p:cNvSpPr>
          <p:nvPr/>
        </p:nvSpPr>
        <p:spPr bwMode="auto">
          <a:xfrm>
            <a:off x="86868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5" name="Oval 15"/>
          <p:cNvSpPr>
            <a:spLocks noChangeArrowheads="1"/>
          </p:cNvSpPr>
          <p:nvPr/>
        </p:nvSpPr>
        <p:spPr bwMode="auto">
          <a:xfrm>
            <a:off x="74676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6" name="Oval 16"/>
          <p:cNvSpPr>
            <a:spLocks noChangeArrowheads="1"/>
          </p:cNvSpPr>
          <p:nvPr/>
        </p:nvSpPr>
        <p:spPr bwMode="auto">
          <a:xfrm>
            <a:off x="26289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7" name="Oval 17"/>
          <p:cNvSpPr>
            <a:spLocks noChangeArrowheads="1"/>
          </p:cNvSpPr>
          <p:nvPr/>
        </p:nvSpPr>
        <p:spPr bwMode="auto">
          <a:xfrm>
            <a:off x="4305300" y="2503488"/>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8" name="Line 18"/>
          <p:cNvSpPr>
            <a:spLocks noChangeShapeType="1"/>
          </p:cNvSpPr>
          <p:nvPr/>
        </p:nvSpPr>
        <p:spPr bwMode="auto">
          <a:xfrm flipH="1" flipV="1">
            <a:off x="552450" y="2773363"/>
            <a:ext cx="3563938" cy="126682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59" name="Line 19"/>
          <p:cNvSpPr>
            <a:spLocks noChangeShapeType="1"/>
          </p:cNvSpPr>
          <p:nvPr/>
        </p:nvSpPr>
        <p:spPr bwMode="auto">
          <a:xfrm flipH="1" flipV="1">
            <a:off x="1154113" y="2773363"/>
            <a:ext cx="3152775" cy="111442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0" name="Line 20"/>
          <p:cNvSpPr>
            <a:spLocks noChangeShapeType="1"/>
          </p:cNvSpPr>
          <p:nvPr/>
        </p:nvSpPr>
        <p:spPr bwMode="auto">
          <a:xfrm flipH="1" flipV="1">
            <a:off x="1733550" y="2773363"/>
            <a:ext cx="2573338" cy="111442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1" name="Line 21"/>
          <p:cNvSpPr>
            <a:spLocks noChangeShapeType="1"/>
          </p:cNvSpPr>
          <p:nvPr/>
        </p:nvSpPr>
        <p:spPr bwMode="auto">
          <a:xfrm flipH="1" flipV="1">
            <a:off x="2347913" y="2773363"/>
            <a:ext cx="1958975" cy="111442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2" name="Line 22"/>
          <p:cNvSpPr>
            <a:spLocks noChangeShapeType="1"/>
          </p:cNvSpPr>
          <p:nvPr/>
        </p:nvSpPr>
        <p:spPr bwMode="auto">
          <a:xfrm flipV="1">
            <a:off x="4495800" y="2817813"/>
            <a:ext cx="4381500" cy="122237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3" name="Line 23"/>
          <p:cNvSpPr>
            <a:spLocks noChangeShapeType="1"/>
          </p:cNvSpPr>
          <p:nvPr/>
        </p:nvSpPr>
        <p:spPr bwMode="auto">
          <a:xfrm flipV="1">
            <a:off x="4440238" y="2773363"/>
            <a:ext cx="3692525" cy="115887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4" name="Line 24"/>
          <p:cNvSpPr>
            <a:spLocks noChangeShapeType="1"/>
          </p:cNvSpPr>
          <p:nvPr/>
        </p:nvSpPr>
        <p:spPr bwMode="auto">
          <a:xfrm flipH="1" flipV="1">
            <a:off x="3465513" y="2817813"/>
            <a:ext cx="841375" cy="106997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5" name="Line 25"/>
          <p:cNvSpPr>
            <a:spLocks noChangeShapeType="1"/>
          </p:cNvSpPr>
          <p:nvPr/>
        </p:nvSpPr>
        <p:spPr bwMode="auto">
          <a:xfrm flipH="1" flipV="1">
            <a:off x="3990975" y="2795588"/>
            <a:ext cx="315913" cy="1092200"/>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6" name="Line 26"/>
          <p:cNvSpPr>
            <a:spLocks noChangeShapeType="1"/>
          </p:cNvSpPr>
          <p:nvPr/>
        </p:nvSpPr>
        <p:spPr bwMode="auto">
          <a:xfrm flipV="1">
            <a:off x="4440238" y="2806700"/>
            <a:ext cx="55562" cy="1125538"/>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7" name="Line 27"/>
          <p:cNvSpPr>
            <a:spLocks noChangeShapeType="1"/>
          </p:cNvSpPr>
          <p:nvPr/>
        </p:nvSpPr>
        <p:spPr bwMode="auto">
          <a:xfrm flipV="1">
            <a:off x="4440238" y="2817813"/>
            <a:ext cx="735012" cy="111442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8" name="Line 28"/>
          <p:cNvSpPr>
            <a:spLocks noChangeShapeType="1"/>
          </p:cNvSpPr>
          <p:nvPr/>
        </p:nvSpPr>
        <p:spPr bwMode="auto">
          <a:xfrm flipV="1">
            <a:off x="4495800" y="2817813"/>
            <a:ext cx="1181100" cy="122237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9" name="Line 29"/>
          <p:cNvSpPr>
            <a:spLocks noChangeShapeType="1"/>
          </p:cNvSpPr>
          <p:nvPr/>
        </p:nvSpPr>
        <p:spPr bwMode="auto">
          <a:xfrm flipV="1">
            <a:off x="4440238" y="2773363"/>
            <a:ext cx="1787525" cy="115887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70" name="Line 30"/>
          <p:cNvSpPr>
            <a:spLocks noChangeShapeType="1"/>
          </p:cNvSpPr>
          <p:nvPr/>
        </p:nvSpPr>
        <p:spPr bwMode="auto">
          <a:xfrm flipV="1">
            <a:off x="4440238" y="2773363"/>
            <a:ext cx="2397125" cy="115887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71" name="Line 31"/>
          <p:cNvSpPr>
            <a:spLocks noChangeShapeType="1"/>
          </p:cNvSpPr>
          <p:nvPr/>
        </p:nvSpPr>
        <p:spPr bwMode="auto">
          <a:xfrm flipV="1">
            <a:off x="4440238" y="2665413"/>
            <a:ext cx="3217862" cy="126682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72" name="Text Box 32"/>
          <p:cNvSpPr txBox="1">
            <a:spLocks noChangeArrowheads="1"/>
          </p:cNvSpPr>
          <p:nvPr/>
        </p:nvSpPr>
        <p:spPr bwMode="auto">
          <a:xfrm>
            <a:off x="-76200" y="2174875"/>
            <a:ext cx="990600"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9pPr>
          </a:lstStyle>
          <a:p>
            <a:r>
              <a:rPr lang="en-US" altLang="en-US" dirty="0" smtClean="0"/>
              <a:t>1/</a:t>
            </a:r>
            <a:r>
              <a:rPr lang="en-US" altLang="en-US" dirty="0" smtClean="0">
                <a:solidFill>
                  <a:srgbClr val="FF0000"/>
                </a:solidFill>
              </a:rPr>
              <a:t>1/15</a:t>
            </a:r>
            <a:endParaRPr lang="en-US" altLang="en-US" dirty="0">
              <a:solidFill>
                <a:srgbClr val="FF0000"/>
              </a:solidFill>
            </a:endParaRPr>
          </a:p>
          <a:p>
            <a:pPr>
              <a:buClrTx/>
              <a:buFontTx/>
              <a:buNone/>
            </a:pPr>
            <a:r>
              <a:rPr lang="en-US" altLang="en-US" dirty="0" smtClean="0"/>
              <a:t>5</a:t>
            </a:r>
            <a:endParaRPr lang="en-US" altLang="en-US" dirty="0"/>
          </a:p>
        </p:txBody>
      </p:sp>
      <p:sp>
        <p:nvSpPr>
          <p:cNvPr id="10274" name="Line 34"/>
          <p:cNvSpPr>
            <a:spLocks noChangeShapeType="1"/>
          </p:cNvSpPr>
          <p:nvPr/>
        </p:nvSpPr>
        <p:spPr bwMode="auto">
          <a:xfrm flipH="1" flipV="1">
            <a:off x="2952750" y="2773363"/>
            <a:ext cx="1354138" cy="111442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76" name="Text Box 36"/>
          <p:cNvSpPr txBox="1">
            <a:spLocks noChangeArrowheads="1"/>
          </p:cNvSpPr>
          <p:nvPr/>
        </p:nvSpPr>
        <p:spPr bwMode="auto">
          <a:xfrm>
            <a:off x="620713" y="2174875"/>
            <a:ext cx="1117600"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9pPr>
          </a:lstStyle>
          <a:p>
            <a:r>
              <a:rPr lang="en-US" altLang="en-US" dirty="0" smtClean="0"/>
              <a:t>1</a:t>
            </a:r>
            <a:r>
              <a:rPr lang="en-US" altLang="en-US" dirty="0">
                <a:solidFill>
                  <a:srgbClr val="FF0000"/>
                </a:solidFill>
              </a:rPr>
              <a:t>1/15</a:t>
            </a:r>
          </a:p>
          <a:p>
            <a:pPr>
              <a:buClrTx/>
              <a:buFontTx/>
              <a:buNone/>
            </a:pPr>
            <a:r>
              <a:rPr lang="en-US" altLang="en-US" dirty="0" smtClean="0"/>
              <a:t>/1</a:t>
            </a:r>
            <a:endParaRPr lang="en-US" altLang="en-US" dirty="0"/>
          </a:p>
        </p:txBody>
      </p:sp>
      <p:sp>
        <p:nvSpPr>
          <p:cNvPr id="10277" name="Oval 37"/>
          <p:cNvSpPr>
            <a:spLocks noChangeArrowheads="1"/>
          </p:cNvSpPr>
          <p:nvPr/>
        </p:nvSpPr>
        <p:spPr bwMode="auto">
          <a:xfrm>
            <a:off x="-725488" y="2376488"/>
            <a:ext cx="3279776" cy="609600"/>
          </a:xfrm>
          <a:prstGeom prst="ellipse">
            <a:avLst/>
          </a:prstGeom>
          <a:noFill/>
          <a:ln w="9360" cap="sq">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78" name="Text Box 38"/>
          <p:cNvSpPr txBox="1">
            <a:spLocks noChangeArrowheads="1"/>
          </p:cNvSpPr>
          <p:nvPr/>
        </p:nvSpPr>
        <p:spPr bwMode="auto">
          <a:xfrm>
            <a:off x="1155700" y="5105400"/>
            <a:ext cx="6977063" cy="224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9pPr>
          </a:lstStyle>
          <a:p>
            <a:pPr>
              <a:buClrTx/>
              <a:buFontTx/>
              <a:buNone/>
            </a:pPr>
            <a:r>
              <a:rPr lang="en-US" altLang="en-US" sz="2800" dirty="0" smtClean="0">
                <a:solidFill>
                  <a:schemeClr val="tx1"/>
                </a:solidFill>
              </a:rPr>
              <a:t>Our star has </a:t>
            </a:r>
            <a:r>
              <a:rPr lang="en-US" altLang="en-US" sz="2800" dirty="0" smtClean="0">
                <a:solidFill>
                  <a:srgbClr val="FF0000"/>
                </a:solidFill>
              </a:rPr>
              <a:t>15 </a:t>
            </a:r>
            <a:r>
              <a:rPr lang="en-US" altLang="en-US" sz="2800" dirty="0" smtClean="0">
                <a:solidFill>
                  <a:schemeClr val="tx1"/>
                </a:solidFill>
              </a:rPr>
              <a:t>elements. So the largest star has at least </a:t>
            </a:r>
            <a:r>
              <a:rPr lang="en-US" altLang="en-US" sz="2800" dirty="0" smtClean="0">
                <a:solidFill>
                  <a:srgbClr val="FF0000"/>
                </a:solidFill>
              </a:rPr>
              <a:t>15</a:t>
            </a:r>
            <a:r>
              <a:rPr lang="en-US" altLang="en-US" sz="2800" dirty="0" smtClean="0">
                <a:solidFill>
                  <a:schemeClr val="tx1"/>
                </a:solidFill>
              </a:rPr>
              <a:t> elements. The intersection is on </a:t>
            </a:r>
            <a:r>
              <a:rPr lang="en-US" altLang="en-US" sz="2800" dirty="0" smtClean="0">
                <a:solidFill>
                  <a:srgbClr val="FF0000"/>
                </a:solidFill>
              </a:rPr>
              <a:t>4</a:t>
            </a:r>
            <a:r>
              <a:rPr lang="en-US" altLang="en-US" sz="2800" dirty="0" smtClean="0">
                <a:solidFill>
                  <a:schemeClr val="tx1"/>
                </a:solidFill>
              </a:rPr>
              <a:t> elements. The largest value they can get is </a:t>
            </a:r>
            <a:r>
              <a:rPr lang="en-US" altLang="en-US" sz="2800" dirty="0" smtClean="0">
                <a:solidFill>
                  <a:srgbClr val="FF0000"/>
                </a:solidFill>
              </a:rPr>
              <a:t>1/15</a:t>
            </a:r>
            <a:r>
              <a:rPr lang="en-US" altLang="en-US" sz="2800" dirty="0" smtClean="0"/>
              <a:t>. </a:t>
            </a:r>
            <a:r>
              <a:rPr lang="en-US" altLang="en-US" sz="2800" dirty="0"/>
              <a:t>Thus the values the mutual elements get is at most </a:t>
            </a:r>
            <a:endParaRPr lang="en-US" altLang="en-US" sz="2800" dirty="0">
              <a:solidFill>
                <a:srgbClr val="FF0000"/>
              </a:solidFill>
            </a:endParaRPr>
          </a:p>
        </p:txBody>
      </p:sp>
      <p:cxnSp>
        <p:nvCxnSpPr>
          <p:cNvPr id="3" name="Straight Connector 2"/>
          <p:cNvCxnSpPr>
            <a:stCxn id="10242" idx="2"/>
            <a:endCxn id="10252" idx="5"/>
          </p:cNvCxnSpPr>
          <p:nvPr/>
        </p:nvCxnSpPr>
        <p:spPr>
          <a:xfrm flipH="1" flipV="1">
            <a:off x="553804" y="2774763"/>
            <a:ext cx="3560996" cy="1263837"/>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a:stCxn id="10242" idx="0"/>
            <a:endCxn id="10251" idx="6"/>
          </p:cNvCxnSpPr>
          <p:nvPr/>
        </p:nvCxnSpPr>
        <p:spPr>
          <a:xfrm flipH="1" flipV="1">
            <a:off x="1211263" y="2667000"/>
            <a:ext cx="3094037" cy="121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10259" idx="0"/>
            <a:endCxn id="10243" idx="6"/>
          </p:cNvCxnSpPr>
          <p:nvPr/>
        </p:nvCxnSpPr>
        <p:spPr>
          <a:xfrm flipH="1" flipV="1">
            <a:off x="1790700" y="2667000"/>
            <a:ext cx="2516188" cy="12207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2209800" y="2665413"/>
            <a:ext cx="2095500" cy="1373187"/>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353892" y="2131497"/>
            <a:ext cx="633507" cy="369332"/>
          </a:xfrm>
          <a:prstGeom prst="rect">
            <a:avLst/>
          </a:prstGeom>
        </p:spPr>
        <p:txBody>
          <a:bodyPr wrap="none">
            <a:spAutoFit/>
          </a:bodyPr>
          <a:lstStyle/>
          <a:p>
            <a:pPr>
              <a:buClrTx/>
              <a:buFontTx/>
              <a:buNone/>
            </a:pPr>
            <a:r>
              <a:rPr lang="en-US" altLang="en-US" dirty="0">
                <a:solidFill>
                  <a:srgbClr val="FF0000"/>
                </a:solidFill>
              </a:rPr>
              <a:t>1/15</a:t>
            </a:r>
          </a:p>
        </p:txBody>
      </p:sp>
      <p:sp>
        <p:nvSpPr>
          <p:cNvPr id="49" name="Text Box 33"/>
          <p:cNvSpPr txBox="1">
            <a:spLocks noChangeArrowheads="1"/>
          </p:cNvSpPr>
          <p:nvPr/>
        </p:nvSpPr>
        <p:spPr bwMode="auto">
          <a:xfrm>
            <a:off x="1458913" y="2297113"/>
            <a:ext cx="1100137"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9pPr>
          </a:lstStyle>
          <a:p>
            <a:pPr>
              <a:buClrTx/>
              <a:buFontTx/>
              <a:buNone/>
            </a:pPr>
            <a:r>
              <a:rPr lang="en-US" altLang="en-US" dirty="0"/>
              <a:t>1/15</a:t>
            </a:r>
          </a:p>
        </p:txBody>
      </p:sp>
      <p:sp>
        <p:nvSpPr>
          <p:cNvPr id="50" name="Text Box 36"/>
          <p:cNvSpPr txBox="1">
            <a:spLocks noChangeArrowheads="1"/>
          </p:cNvSpPr>
          <p:nvPr/>
        </p:nvSpPr>
        <p:spPr bwMode="auto">
          <a:xfrm>
            <a:off x="1715294" y="2107828"/>
            <a:ext cx="1117600"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9pPr>
          </a:lstStyle>
          <a:p>
            <a:r>
              <a:rPr lang="en-US" altLang="en-US" dirty="0" smtClean="0"/>
              <a:t>1</a:t>
            </a:r>
            <a:r>
              <a:rPr lang="en-US" altLang="en-US" dirty="0">
                <a:solidFill>
                  <a:srgbClr val="FF0000"/>
                </a:solidFill>
              </a:rPr>
              <a:t>1/15</a:t>
            </a:r>
          </a:p>
          <a:p>
            <a:pPr>
              <a:buClrTx/>
              <a:buFontTx/>
              <a:buNone/>
            </a:pPr>
            <a:r>
              <a:rPr lang="en-US" altLang="en-US" dirty="0" smtClean="0"/>
              <a:t>/1</a:t>
            </a:r>
            <a:endParaRPr lang="en-US" altLang="en-US" dirty="0"/>
          </a:p>
        </p:txBody>
      </p:sp>
      <p:sp>
        <p:nvSpPr>
          <p:cNvPr id="11" name="Rounded Rectangle 10"/>
          <p:cNvSpPr/>
          <p:nvPr/>
        </p:nvSpPr>
        <p:spPr>
          <a:xfrm>
            <a:off x="71835" y="1972779"/>
            <a:ext cx="2532856" cy="11529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p:cNvCxnSpPr>
            <a:stCxn id="10242" idx="6"/>
          </p:cNvCxnSpPr>
          <p:nvPr/>
        </p:nvCxnSpPr>
        <p:spPr>
          <a:xfrm flipH="1" flipV="1">
            <a:off x="2895600" y="2665413"/>
            <a:ext cx="1600200" cy="13731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0242" idx="0"/>
          </p:cNvCxnSpPr>
          <p:nvPr/>
        </p:nvCxnSpPr>
        <p:spPr>
          <a:xfrm flipH="1" flipV="1">
            <a:off x="3465513" y="2667000"/>
            <a:ext cx="839787" cy="121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0274" idx="0"/>
          </p:cNvCxnSpPr>
          <p:nvPr/>
        </p:nvCxnSpPr>
        <p:spPr>
          <a:xfrm flipH="1" flipV="1">
            <a:off x="3990975" y="2665413"/>
            <a:ext cx="315913" cy="1222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0274" idx="0"/>
            <a:endCxn id="10257" idx="4"/>
          </p:cNvCxnSpPr>
          <p:nvPr/>
        </p:nvCxnSpPr>
        <p:spPr>
          <a:xfrm flipV="1">
            <a:off x="4306888" y="2808288"/>
            <a:ext cx="188912" cy="1079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0266" idx="0"/>
            <a:endCxn id="10250" idx="4"/>
          </p:cNvCxnSpPr>
          <p:nvPr/>
        </p:nvCxnSpPr>
        <p:spPr>
          <a:xfrm flipV="1">
            <a:off x="4440238" y="2819400"/>
            <a:ext cx="735012" cy="11128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0242" idx="6"/>
          </p:cNvCxnSpPr>
          <p:nvPr/>
        </p:nvCxnSpPr>
        <p:spPr>
          <a:xfrm flipV="1">
            <a:off x="4495800" y="2665413"/>
            <a:ext cx="1219200" cy="13731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0242" idx="5"/>
          </p:cNvCxnSpPr>
          <p:nvPr/>
        </p:nvCxnSpPr>
        <p:spPr>
          <a:xfrm flipV="1">
            <a:off x="4440004" y="2665413"/>
            <a:ext cx="1884596" cy="1480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0242" idx="6"/>
            <a:endCxn id="10247" idx="3"/>
          </p:cNvCxnSpPr>
          <p:nvPr/>
        </p:nvCxnSpPr>
        <p:spPr>
          <a:xfrm flipV="1">
            <a:off x="4495800" y="2774763"/>
            <a:ext cx="2341796" cy="12638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0242" idx="5"/>
            <a:endCxn id="10271" idx="1"/>
          </p:cNvCxnSpPr>
          <p:nvPr/>
        </p:nvCxnSpPr>
        <p:spPr>
          <a:xfrm flipV="1">
            <a:off x="4440004" y="2665413"/>
            <a:ext cx="3218096" cy="1480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0242" idx="5"/>
            <a:endCxn id="10253" idx="3"/>
          </p:cNvCxnSpPr>
          <p:nvPr/>
        </p:nvCxnSpPr>
        <p:spPr>
          <a:xfrm flipV="1">
            <a:off x="4440004" y="2774763"/>
            <a:ext cx="3692992" cy="137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0242" idx="5"/>
            <a:endCxn id="10254" idx="3"/>
          </p:cNvCxnSpPr>
          <p:nvPr/>
        </p:nvCxnSpPr>
        <p:spPr>
          <a:xfrm flipV="1">
            <a:off x="4440004" y="2774763"/>
            <a:ext cx="4302592" cy="13716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65351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457200" y="0"/>
            <a:ext cx="7772400"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9pPr>
          </a:lstStyle>
          <a:p>
            <a:pPr algn="ctr" eaLnBrk="1" hangingPunct="1">
              <a:buClrTx/>
              <a:buFontTx/>
              <a:buNone/>
            </a:pPr>
            <a:r>
              <a:rPr lang="en-US" altLang="en-US" sz="4400" dirty="0">
                <a:solidFill>
                  <a:srgbClr val="B7E7FF"/>
                </a:solidFill>
                <a:effectLst>
                  <a:outerShdw blurRad="38100" dist="38100" dir="2700000" algn="tl">
                    <a:srgbClr val="C0C0C0"/>
                  </a:outerShdw>
                </a:effectLst>
              </a:rPr>
              <a:t>The greedy algorithm and an arbitrary star</a:t>
            </a:r>
          </a:p>
        </p:txBody>
      </p:sp>
      <p:sp>
        <p:nvSpPr>
          <p:cNvPr id="10242" name="Oval 2"/>
          <p:cNvSpPr>
            <a:spLocks noChangeArrowheads="1"/>
          </p:cNvSpPr>
          <p:nvPr/>
        </p:nvSpPr>
        <p:spPr bwMode="auto">
          <a:xfrm>
            <a:off x="4114800" y="38862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43" name="Oval 3"/>
          <p:cNvSpPr>
            <a:spLocks noChangeArrowheads="1"/>
          </p:cNvSpPr>
          <p:nvPr/>
        </p:nvSpPr>
        <p:spPr bwMode="auto">
          <a:xfrm>
            <a:off x="14097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44" name="Oval 4"/>
          <p:cNvSpPr>
            <a:spLocks noChangeArrowheads="1"/>
          </p:cNvSpPr>
          <p:nvPr/>
        </p:nvSpPr>
        <p:spPr bwMode="auto">
          <a:xfrm>
            <a:off x="202565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45" name="Oval 5"/>
          <p:cNvSpPr>
            <a:spLocks noChangeArrowheads="1"/>
          </p:cNvSpPr>
          <p:nvPr/>
        </p:nvSpPr>
        <p:spPr bwMode="auto">
          <a:xfrm>
            <a:off x="54864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46" name="Oval 6"/>
          <p:cNvSpPr>
            <a:spLocks noChangeArrowheads="1"/>
          </p:cNvSpPr>
          <p:nvPr/>
        </p:nvSpPr>
        <p:spPr bwMode="auto">
          <a:xfrm>
            <a:off x="61722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47" name="Oval 7"/>
          <p:cNvSpPr>
            <a:spLocks noChangeArrowheads="1"/>
          </p:cNvSpPr>
          <p:nvPr/>
        </p:nvSpPr>
        <p:spPr bwMode="auto">
          <a:xfrm>
            <a:off x="67818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48" name="Oval 8"/>
          <p:cNvSpPr>
            <a:spLocks noChangeArrowheads="1"/>
          </p:cNvSpPr>
          <p:nvPr/>
        </p:nvSpPr>
        <p:spPr bwMode="auto">
          <a:xfrm>
            <a:off x="32766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49" name="Oval 9"/>
          <p:cNvSpPr>
            <a:spLocks noChangeArrowheads="1"/>
          </p:cNvSpPr>
          <p:nvPr/>
        </p:nvSpPr>
        <p:spPr bwMode="auto">
          <a:xfrm>
            <a:off x="3802063" y="2492375"/>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0" name="Oval 10"/>
          <p:cNvSpPr>
            <a:spLocks noChangeArrowheads="1"/>
          </p:cNvSpPr>
          <p:nvPr/>
        </p:nvSpPr>
        <p:spPr bwMode="auto">
          <a:xfrm>
            <a:off x="498475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1" name="Oval 11"/>
          <p:cNvSpPr>
            <a:spLocks noChangeArrowheads="1"/>
          </p:cNvSpPr>
          <p:nvPr/>
        </p:nvSpPr>
        <p:spPr bwMode="auto">
          <a:xfrm>
            <a:off x="830263"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2" name="Oval 12"/>
          <p:cNvSpPr>
            <a:spLocks noChangeArrowheads="1"/>
          </p:cNvSpPr>
          <p:nvPr/>
        </p:nvSpPr>
        <p:spPr bwMode="auto">
          <a:xfrm>
            <a:off x="2286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3" name="Oval 13"/>
          <p:cNvSpPr>
            <a:spLocks noChangeArrowheads="1"/>
          </p:cNvSpPr>
          <p:nvPr/>
        </p:nvSpPr>
        <p:spPr bwMode="auto">
          <a:xfrm>
            <a:off x="80772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4" name="Oval 14"/>
          <p:cNvSpPr>
            <a:spLocks noChangeArrowheads="1"/>
          </p:cNvSpPr>
          <p:nvPr/>
        </p:nvSpPr>
        <p:spPr bwMode="auto">
          <a:xfrm>
            <a:off x="86868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5" name="Oval 15"/>
          <p:cNvSpPr>
            <a:spLocks noChangeArrowheads="1"/>
          </p:cNvSpPr>
          <p:nvPr/>
        </p:nvSpPr>
        <p:spPr bwMode="auto">
          <a:xfrm>
            <a:off x="74676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6" name="Oval 16"/>
          <p:cNvSpPr>
            <a:spLocks noChangeArrowheads="1"/>
          </p:cNvSpPr>
          <p:nvPr/>
        </p:nvSpPr>
        <p:spPr bwMode="auto">
          <a:xfrm>
            <a:off x="26289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7" name="Oval 17"/>
          <p:cNvSpPr>
            <a:spLocks noChangeArrowheads="1"/>
          </p:cNvSpPr>
          <p:nvPr/>
        </p:nvSpPr>
        <p:spPr bwMode="auto">
          <a:xfrm>
            <a:off x="4305300" y="2503488"/>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8" name="Line 18"/>
          <p:cNvSpPr>
            <a:spLocks noChangeShapeType="1"/>
          </p:cNvSpPr>
          <p:nvPr/>
        </p:nvSpPr>
        <p:spPr bwMode="auto">
          <a:xfrm flipH="1" flipV="1">
            <a:off x="552450" y="2773363"/>
            <a:ext cx="3563938" cy="126682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59" name="Line 19"/>
          <p:cNvSpPr>
            <a:spLocks noChangeShapeType="1"/>
          </p:cNvSpPr>
          <p:nvPr/>
        </p:nvSpPr>
        <p:spPr bwMode="auto">
          <a:xfrm flipH="1" flipV="1">
            <a:off x="1154113" y="2773363"/>
            <a:ext cx="3152775" cy="111442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0" name="Line 20"/>
          <p:cNvSpPr>
            <a:spLocks noChangeShapeType="1"/>
          </p:cNvSpPr>
          <p:nvPr/>
        </p:nvSpPr>
        <p:spPr bwMode="auto">
          <a:xfrm flipH="1" flipV="1">
            <a:off x="1733550" y="2773363"/>
            <a:ext cx="2573338" cy="111442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1" name="Line 21"/>
          <p:cNvSpPr>
            <a:spLocks noChangeShapeType="1"/>
          </p:cNvSpPr>
          <p:nvPr/>
        </p:nvSpPr>
        <p:spPr bwMode="auto">
          <a:xfrm flipH="1" flipV="1">
            <a:off x="2347913" y="2773363"/>
            <a:ext cx="1958975" cy="111442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2" name="Line 22"/>
          <p:cNvSpPr>
            <a:spLocks noChangeShapeType="1"/>
          </p:cNvSpPr>
          <p:nvPr/>
        </p:nvSpPr>
        <p:spPr bwMode="auto">
          <a:xfrm flipV="1">
            <a:off x="4495800" y="2817813"/>
            <a:ext cx="4381500" cy="122237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3" name="Line 23"/>
          <p:cNvSpPr>
            <a:spLocks noChangeShapeType="1"/>
          </p:cNvSpPr>
          <p:nvPr/>
        </p:nvSpPr>
        <p:spPr bwMode="auto">
          <a:xfrm flipV="1">
            <a:off x="4440238" y="2773363"/>
            <a:ext cx="3692525" cy="115887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4" name="Line 24"/>
          <p:cNvSpPr>
            <a:spLocks noChangeShapeType="1"/>
          </p:cNvSpPr>
          <p:nvPr/>
        </p:nvSpPr>
        <p:spPr bwMode="auto">
          <a:xfrm flipH="1" flipV="1">
            <a:off x="3465513" y="2817813"/>
            <a:ext cx="841375" cy="106997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5" name="Line 25"/>
          <p:cNvSpPr>
            <a:spLocks noChangeShapeType="1"/>
          </p:cNvSpPr>
          <p:nvPr/>
        </p:nvSpPr>
        <p:spPr bwMode="auto">
          <a:xfrm flipH="1" flipV="1">
            <a:off x="3990975" y="2795588"/>
            <a:ext cx="315913" cy="1092200"/>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6" name="Line 26"/>
          <p:cNvSpPr>
            <a:spLocks noChangeShapeType="1"/>
          </p:cNvSpPr>
          <p:nvPr/>
        </p:nvSpPr>
        <p:spPr bwMode="auto">
          <a:xfrm flipV="1">
            <a:off x="4440238" y="2806700"/>
            <a:ext cx="55562" cy="1125538"/>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7" name="Line 27"/>
          <p:cNvSpPr>
            <a:spLocks noChangeShapeType="1"/>
          </p:cNvSpPr>
          <p:nvPr/>
        </p:nvSpPr>
        <p:spPr bwMode="auto">
          <a:xfrm flipV="1">
            <a:off x="4440238" y="2817813"/>
            <a:ext cx="735012" cy="111442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8" name="Line 28"/>
          <p:cNvSpPr>
            <a:spLocks noChangeShapeType="1"/>
          </p:cNvSpPr>
          <p:nvPr/>
        </p:nvSpPr>
        <p:spPr bwMode="auto">
          <a:xfrm flipV="1">
            <a:off x="4495800" y="2817813"/>
            <a:ext cx="1181100" cy="122237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9" name="Line 29"/>
          <p:cNvSpPr>
            <a:spLocks noChangeShapeType="1"/>
          </p:cNvSpPr>
          <p:nvPr/>
        </p:nvSpPr>
        <p:spPr bwMode="auto">
          <a:xfrm flipV="1">
            <a:off x="4440238" y="2773363"/>
            <a:ext cx="1787525" cy="115887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70" name="Line 30"/>
          <p:cNvSpPr>
            <a:spLocks noChangeShapeType="1"/>
          </p:cNvSpPr>
          <p:nvPr/>
        </p:nvSpPr>
        <p:spPr bwMode="auto">
          <a:xfrm flipV="1">
            <a:off x="4440238" y="2773363"/>
            <a:ext cx="2397125" cy="115887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71" name="Line 31"/>
          <p:cNvSpPr>
            <a:spLocks noChangeShapeType="1"/>
          </p:cNvSpPr>
          <p:nvPr/>
        </p:nvSpPr>
        <p:spPr bwMode="auto">
          <a:xfrm flipV="1">
            <a:off x="4440238" y="2665413"/>
            <a:ext cx="3217862" cy="126682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72" name="Text Box 32"/>
          <p:cNvSpPr txBox="1">
            <a:spLocks noChangeArrowheads="1"/>
          </p:cNvSpPr>
          <p:nvPr/>
        </p:nvSpPr>
        <p:spPr bwMode="auto">
          <a:xfrm>
            <a:off x="-76200" y="2174875"/>
            <a:ext cx="990600"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9pPr>
          </a:lstStyle>
          <a:p>
            <a:r>
              <a:rPr lang="en-US" altLang="en-US" dirty="0" smtClean="0"/>
              <a:t>1/</a:t>
            </a:r>
            <a:r>
              <a:rPr lang="en-US" altLang="en-US" dirty="0" smtClean="0">
                <a:solidFill>
                  <a:srgbClr val="FF0000"/>
                </a:solidFill>
              </a:rPr>
              <a:t>1/15</a:t>
            </a:r>
            <a:endParaRPr lang="en-US" altLang="en-US" dirty="0">
              <a:solidFill>
                <a:srgbClr val="FF0000"/>
              </a:solidFill>
            </a:endParaRPr>
          </a:p>
          <a:p>
            <a:pPr>
              <a:buClrTx/>
              <a:buFontTx/>
              <a:buNone/>
            </a:pPr>
            <a:r>
              <a:rPr lang="en-US" altLang="en-US" dirty="0" smtClean="0"/>
              <a:t>5</a:t>
            </a:r>
            <a:endParaRPr lang="en-US" altLang="en-US" dirty="0"/>
          </a:p>
        </p:txBody>
      </p:sp>
      <p:sp>
        <p:nvSpPr>
          <p:cNvPr id="10274" name="Line 34"/>
          <p:cNvSpPr>
            <a:spLocks noChangeShapeType="1"/>
          </p:cNvSpPr>
          <p:nvPr/>
        </p:nvSpPr>
        <p:spPr bwMode="auto">
          <a:xfrm flipH="1" flipV="1">
            <a:off x="2952750" y="2773363"/>
            <a:ext cx="1354138" cy="111442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76" name="Text Box 36"/>
          <p:cNvSpPr txBox="1">
            <a:spLocks noChangeArrowheads="1"/>
          </p:cNvSpPr>
          <p:nvPr/>
        </p:nvSpPr>
        <p:spPr bwMode="auto">
          <a:xfrm>
            <a:off x="620713" y="2174875"/>
            <a:ext cx="1117600"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9pPr>
          </a:lstStyle>
          <a:p>
            <a:r>
              <a:rPr lang="en-US" altLang="en-US" dirty="0" smtClean="0"/>
              <a:t>1</a:t>
            </a:r>
            <a:r>
              <a:rPr lang="en-US" altLang="en-US" dirty="0" smtClean="0">
                <a:solidFill>
                  <a:srgbClr val="FF0000"/>
                </a:solidFill>
              </a:rPr>
              <a:t>1/14</a:t>
            </a:r>
            <a:endParaRPr lang="en-US" altLang="en-US" dirty="0">
              <a:solidFill>
                <a:srgbClr val="FF0000"/>
              </a:solidFill>
            </a:endParaRPr>
          </a:p>
          <a:p>
            <a:pPr>
              <a:buClrTx/>
              <a:buFontTx/>
              <a:buNone/>
            </a:pPr>
            <a:r>
              <a:rPr lang="en-US" altLang="en-US" dirty="0" smtClean="0"/>
              <a:t>/1</a:t>
            </a:r>
            <a:endParaRPr lang="en-US" altLang="en-US" dirty="0"/>
          </a:p>
        </p:txBody>
      </p:sp>
      <p:sp>
        <p:nvSpPr>
          <p:cNvPr id="10277" name="Oval 37"/>
          <p:cNvSpPr>
            <a:spLocks noChangeArrowheads="1"/>
          </p:cNvSpPr>
          <p:nvPr/>
        </p:nvSpPr>
        <p:spPr bwMode="auto">
          <a:xfrm>
            <a:off x="-725488" y="2376488"/>
            <a:ext cx="3279776" cy="609600"/>
          </a:xfrm>
          <a:prstGeom prst="ellipse">
            <a:avLst/>
          </a:prstGeom>
          <a:noFill/>
          <a:ln w="9360" cap="sq">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78" name="Text Box 38"/>
          <p:cNvSpPr txBox="1">
            <a:spLocks noChangeArrowheads="1"/>
          </p:cNvSpPr>
          <p:nvPr/>
        </p:nvSpPr>
        <p:spPr bwMode="auto">
          <a:xfrm>
            <a:off x="1155700" y="5105400"/>
            <a:ext cx="6977063" cy="1387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9pPr>
          </a:lstStyle>
          <a:p>
            <a:pPr>
              <a:buClrTx/>
              <a:buFontTx/>
              <a:buNone/>
            </a:pPr>
            <a:r>
              <a:rPr lang="en-US" altLang="en-US" sz="2800" dirty="0" smtClean="0">
                <a:solidFill>
                  <a:schemeClr val="tx1"/>
                </a:solidFill>
              </a:rPr>
              <a:t>The above replacement can only increase the dual.</a:t>
            </a:r>
            <a:r>
              <a:rPr lang="en-US" altLang="en-US" sz="2800" dirty="0" smtClean="0"/>
              <a:t>. </a:t>
            </a:r>
            <a:r>
              <a:rPr lang="en-US" altLang="en-US" sz="2800" dirty="0"/>
              <a:t>Thus the values the mutual elements get is at most </a:t>
            </a:r>
            <a:endParaRPr lang="en-US" altLang="en-US" sz="2800" dirty="0">
              <a:solidFill>
                <a:srgbClr val="FF0000"/>
              </a:solidFill>
            </a:endParaRPr>
          </a:p>
        </p:txBody>
      </p:sp>
      <p:cxnSp>
        <p:nvCxnSpPr>
          <p:cNvPr id="3" name="Straight Connector 2"/>
          <p:cNvCxnSpPr>
            <a:stCxn id="10242" idx="2"/>
            <a:endCxn id="10252" idx="5"/>
          </p:cNvCxnSpPr>
          <p:nvPr/>
        </p:nvCxnSpPr>
        <p:spPr>
          <a:xfrm flipH="1" flipV="1">
            <a:off x="553804" y="2774763"/>
            <a:ext cx="3560996" cy="1263837"/>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a:stCxn id="10242" idx="0"/>
            <a:endCxn id="10251" idx="6"/>
          </p:cNvCxnSpPr>
          <p:nvPr/>
        </p:nvCxnSpPr>
        <p:spPr>
          <a:xfrm flipH="1" flipV="1">
            <a:off x="1211263" y="2667000"/>
            <a:ext cx="3094037" cy="121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10259" idx="0"/>
            <a:endCxn id="10243" idx="6"/>
          </p:cNvCxnSpPr>
          <p:nvPr/>
        </p:nvCxnSpPr>
        <p:spPr>
          <a:xfrm flipH="1" flipV="1">
            <a:off x="1790700" y="2667000"/>
            <a:ext cx="2516188" cy="12207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2209800" y="2665413"/>
            <a:ext cx="2095500" cy="1373187"/>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353892" y="2131497"/>
            <a:ext cx="633507" cy="369332"/>
          </a:xfrm>
          <a:prstGeom prst="rect">
            <a:avLst/>
          </a:prstGeom>
        </p:spPr>
        <p:txBody>
          <a:bodyPr wrap="none">
            <a:spAutoFit/>
          </a:bodyPr>
          <a:lstStyle/>
          <a:p>
            <a:pPr>
              <a:buClrTx/>
              <a:buFontTx/>
              <a:buNone/>
            </a:pPr>
            <a:r>
              <a:rPr lang="en-US" altLang="en-US" dirty="0" smtClean="0">
                <a:solidFill>
                  <a:srgbClr val="FF0000"/>
                </a:solidFill>
              </a:rPr>
              <a:t>1/13</a:t>
            </a:r>
            <a:endParaRPr lang="en-US" altLang="en-US" dirty="0">
              <a:solidFill>
                <a:srgbClr val="FF0000"/>
              </a:solidFill>
            </a:endParaRPr>
          </a:p>
        </p:txBody>
      </p:sp>
      <p:sp>
        <p:nvSpPr>
          <p:cNvPr id="49" name="Text Box 33"/>
          <p:cNvSpPr txBox="1">
            <a:spLocks noChangeArrowheads="1"/>
          </p:cNvSpPr>
          <p:nvPr/>
        </p:nvSpPr>
        <p:spPr bwMode="auto">
          <a:xfrm>
            <a:off x="1458913" y="2297113"/>
            <a:ext cx="1100137"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9pPr>
          </a:lstStyle>
          <a:p>
            <a:pPr>
              <a:buClrTx/>
              <a:buFontTx/>
              <a:buNone/>
            </a:pPr>
            <a:r>
              <a:rPr lang="en-US" altLang="en-US" dirty="0"/>
              <a:t>1/15</a:t>
            </a:r>
          </a:p>
        </p:txBody>
      </p:sp>
      <p:sp>
        <p:nvSpPr>
          <p:cNvPr id="50" name="Text Box 36"/>
          <p:cNvSpPr txBox="1">
            <a:spLocks noChangeArrowheads="1"/>
          </p:cNvSpPr>
          <p:nvPr/>
        </p:nvSpPr>
        <p:spPr bwMode="auto">
          <a:xfrm>
            <a:off x="1800902" y="2121634"/>
            <a:ext cx="1117600"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9pPr>
          </a:lstStyle>
          <a:p>
            <a:r>
              <a:rPr lang="en-US" altLang="en-US" dirty="0" smtClean="0"/>
              <a:t>1</a:t>
            </a:r>
            <a:r>
              <a:rPr lang="en-US" altLang="en-US" dirty="0" smtClean="0">
                <a:solidFill>
                  <a:srgbClr val="FF0000"/>
                </a:solidFill>
              </a:rPr>
              <a:t>1/12</a:t>
            </a:r>
            <a:endParaRPr lang="en-US" altLang="en-US" dirty="0">
              <a:solidFill>
                <a:srgbClr val="FF0000"/>
              </a:solidFill>
            </a:endParaRPr>
          </a:p>
          <a:p>
            <a:pPr>
              <a:buClrTx/>
              <a:buFontTx/>
              <a:buNone/>
            </a:pPr>
            <a:r>
              <a:rPr lang="en-US" altLang="en-US" dirty="0" smtClean="0"/>
              <a:t>/1</a:t>
            </a:r>
            <a:endParaRPr lang="en-US" altLang="en-US" dirty="0"/>
          </a:p>
        </p:txBody>
      </p:sp>
      <p:sp>
        <p:nvSpPr>
          <p:cNvPr id="11" name="Rounded Rectangle 10"/>
          <p:cNvSpPr/>
          <p:nvPr/>
        </p:nvSpPr>
        <p:spPr>
          <a:xfrm>
            <a:off x="71835" y="1972779"/>
            <a:ext cx="2532856" cy="11529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p:cNvCxnSpPr>
            <a:stCxn id="10242" idx="6"/>
          </p:cNvCxnSpPr>
          <p:nvPr/>
        </p:nvCxnSpPr>
        <p:spPr>
          <a:xfrm flipH="1" flipV="1">
            <a:off x="2895600" y="2665413"/>
            <a:ext cx="1600200" cy="13731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0242" idx="0"/>
          </p:cNvCxnSpPr>
          <p:nvPr/>
        </p:nvCxnSpPr>
        <p:spPr>
          <a:xfrm flipH="1" flipV="1">
            <a:off x="3465513" y="2667000"/>
            <a:ext cx="839787" cy="121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0274" idx="0"/>
          </p:cNvCxnSpPr>
          <p:nvPr/>
        </p:nvCxnSpPr>
        <p:spPr>
          <a:xfrm flipH="1" flipV="1">
            <a:off x="3990975" y="2665413"/>
            <a:ext cx="315913" cy="1222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0274" idx="0"/>
            <a:endCxn id="10257" idx="4"/>
          </p:cNvCxnSpPr>
          <p:nvPr/>
        </p:nvCxnSpPr>
        <p:spPr>
          <a:xfrm flipV="1">
            <a:off x="4306888" y="2808288"/>
            <a:ext cx="188912" cy="1079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0266" idx="0"/>
            <a:endCxn id="10250" idx="4"/>
          </p:cNvCxnSpPr>
          <p:nvPr/>
        </p:nvCxnSpPr>
        <p:spPr>
          <a:xfrm flipV="1">
            <a:off x="4440238" y="2819400"/>
            <a:ext cx="735012" cy="11128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0242" idx="6"/>
          </p:cNvCxnSpPr>
          <p:nvPr/>
        </p:nvCxnSpPr>
        <p:spPr>
          <a:xfrm flipV="1">
            <a:off x="4495800" y="2665413"/>
            <a:ext cx="1219200" cy="13731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0242" idx="5"/>
          </p:cNvCxnSpPr>
          <p:nvPr/>
        </p:nvCxnSpPr>
        <p:spPr>
          <a:xfrm flipV="1">
            <a:off x="4440004" y="2665413"/>
            <a:ext cx="1884596" cy="1480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0242" idx="6"/>
            <a:endCxn id="10247" idx="3"/>
          </p:cNvCxnSpPr>
          <p:nvPr/>
        </p:nvCxnSpPr>
        <p:spPr>
          <a:xfrm flipV="1">
            <a:off x="4495800" y="2774763"/>
            <a:ext cx="2341796" cy="12638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0242" idx="5"/>
            <a:endCxn id="10271" idx="1"/>
          </p:cNvCxnSpPr>
          <p:nvPr/>
        </p:nvCxnSpPr>
        <p:spPr>
          <a:xfrm flipV="1">
            <a:off x="4440004" y="2665413"/>
            <a:ext cx="3218096" cy="1480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0242" idx="5"/>
            <a:endCxn id="10253" idx="3"/>
          </p:cNvCxnSpPr>
          <p:nvPr/>
        </p:nvCxnSpPr>
        <p:spPr>
          <a:xfrm flipV="1">
            <a:off x="4440004" y="2774763"/>
            <a:ext cx="3692992" cy="137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0242" idx="5"/>
            <a:endCxn id="10254" idx="3"/>
          </p:cNvCxnSpPr>
          <p:nvPr/>
        </p:nvCxnSpPr>
        <p:spPr>
          <a:xfrm flipV="1">
            <a:off x="4440004" y="2774763"/>
            <a:ext cx="4302592" cy="13716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253172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457200" y="0"/>
            <a:ext cx="7772400"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9pPr>
          </a:lstStyle>
          <a:p>
            <a:pPr algn="ctr" eaLnBrk="1" hangingPunct="1">
              <a:buClrTx/>
              <a:buFontTx/>
              <a:buNone/>
            </a:pPr>
            <a:r>
              <a:rPr lang="en-US" altLang="en-US" sz="4400" dirty="0">
                <a:solidFill>
                  <a:srgbClr val="B7E7FF"/>
                </a:solidFill>
                <a:effectLst>
                  <a:outerShdw blurRad="38100" dist="38100" dir="2700000" algn="tl">
                    <a:srgbClr val="C0C0C0"/>
                  </a:outerShdw>
                </a:effectLst>
              </a:rPr>
              <a:t>The greedy algorithm and an arbitrary star</a:t>
            </a:r>
          </a:p>
        </p:txBody>
      </p:sp>
      <p:sp>
        <p:nvSpPr>
          <p:cNvPr id="10242" name="Oval 2"/>
          <p:cNvSpPr>
            <a:spLocks noChangeArrowheads="1"/>
          </p:cNvSpPr>
          <p:nvPr/>
        </p:nvSpPr>
        <p:spPr bwMode="auto">
          <a:xfrm>
            <a:off x="4114800" y="38862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43" name="Oval 3"/>
          <p:cNvSpPr>
            <a:spLocks noChangeArrowheads="1"/>
          </p:cNvSpPr>
          <p:nvPr/>
        </p:nvSpPr>
        <p:spPr bwMode="auto">
          <a:xfrm>
            <a:off x="14097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44" name="Oval 4"/>
          <p:cNvSpPr>
            <a:spLocks noChangeArrowheads="1"/>
          </p:cNvSpPr>
          <p:nvPr/>
        </p:nvSpPr>
        <p:spPr bwMode="auto">
          <a:xfrm>
            <a:off x="202565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45" name="Oval 5"/>
          <p:cNvSpPr>
            <a:spLocks noChangeArrowheads="1"/>
          </p:cNvSpPr>
          <p:nvPr/>
        </p:nvSpPr>
        <p:spPr bwMode="auto">
          <a:xfrm>
            <a:off x="54864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46" name="Oval 6"/>
          <p:cNvSpPr>
            <a:spLocks noChangeArrowheads="1"/>
          </p:cNvSpPr>
          <p:nvPr/>
        </p:nvSpPr>
        <p:spPr bwMode="auto">
          <a:xfrm>
            <a:off x="61722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47" name="Oval 7"/>
          <p:cNvSpPr>
            <a:spLocks noChangeArrowheads="1"/>
          </p:cNvSpPr>
          <p:nvPr/>
        </p:nvSpPr>
        <p:spPr bwMode="auto">
          <a:xfrm>
            <a:off x="67818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48" name="Oval 8"/>
          <p:cNvSpPr>
            <a:spLocks noChangeArrowheads="1"/>
          </p:cNvSpPr>
          <p:nvPr/>
        </p:nvSpPr>
        <p:spPr bwMode="auto">
          <a:xfrm>
            <a:off x="32766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49" name="Oval 9"/>
          <p:cNvSpPr>
            <a:spLocks noChangeArrowheads="1"/>
          </p:cNvSpPr>
          <p:nvPr/>
        </p:nvSpPr>
        <p:spPr bwMode="auto">
          <a:xfrm>
            <a:off x="3802063" y="2492375"/>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0" name="Oval 10"/>
          <p:cNvSpPr>
            <a:spLocks noChangeArrowheads="1"/>
          </p:cNvSpPr>
          <p:nvPr/>
        </p:nvSpPr>
        <p:spPr bwMode="auto">
          <a:xfrm>
            <a:off x="498475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1" name="Oval 11"/>
          <p:cNvSpPr>
            <a:spLocks noChangeArrowheads="1"/>
          </p:cNvSpPr>
          <p:nvPr/>
        </p:nvSpPr>
        <p:spPr bwMode="auto">
          <a:xfrm>
            <a:off x="830263"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2" name="Oval 12"/>
          <p:cNvSpPr>
            <a:spLocks noChangeArrowheads="1"/>
          </p:cNvSpPr>
          <p:nvPr/>
        </p:nvSpPr>
        <p:spPr bwMode="auto">
          <a:xfrm>
            <a:off x="2286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3" name="Oval 13"/>
          <p:cNvSpPr>
            <a:spLocks noChangeArrowheads="1"/>
          </p:cNvSpPr>
          <p:nvPr/>
        </p:nvSpPr>
        <p:spPr bwMode="auto">
          <a:xfrm>
            <a:off x="80772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4" name="Oval 14"/>
          <p:cNvSpPr>
            <a:spLocks noChangeArrowheads="1"/>
          </p:cNvSpPr>
          <p:nvPr/>
        </p:nvSpPr>
        <p:spPr bwMode="auto">
          <a:xfrm>
            <a:off x="86868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5" name="Oval 15"/>
          <p:cNvSpPr>
            <a:spLocks noChangeArrowheads="1"/>
          </p:cNvSpPr>
          <p:nvPr/>
        </p:nvSpPr>
        <p:spPr bwMode="auto">
          <a:xfrm>
            <a:off x="74676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6" name="Oval 16"/>
          <p:cNvSpPr>
            <a:spLocks noChangeArrowheads="1"/>
          </p:cNvSpPr>
          <p:nvPr/>
        </p:nvSpPr>
        <p:spPr bwMode="auto">
          <a:xfrm>
            <a:off x="26289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7" name="Oval 17"/>
          <p:cNvSpPr>
            <a:spLocks noChangeArrowheads="1"/>
          </p:cNvSpPr>
          <p:nvPr/>
        </p:nvSpPr>
        <p:spPr bwMode="auto">
          <a:xfrm>
            <a:off x="4305300" y="2503488"/>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8" name="Line 18"/>
          <p:cNvSpPr>
            <a:spLocks noChangeShapeType="1"/>
          </p:cNvSpPr>
          <p:nvPr/>
        </p:nvSpPr>
        <p:spPr bwMode="auto">
          <a:xfrm flipH="1" flipV="1">
            <a:off x="552450" y="2773363"/>
            <a:ext cx="3563938" cy="126682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59" name="Line 19"/>
          <p:cNvSpPr>
            <a:spLocks noChangeShapeType="1"/>
          </p:cNvSpPr>
          <p:nvPr/>
        </p:nvSpPr>
        <p:spPr bwMode="auto">
          <a:xfrm flipH="1" flipV="1">
            <a:off x="1154113" y="2773363"/>
            <a:ext cx="3152775" cy="111442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0" name="Line 20"/>
          <p:cNvSpPr>
            <a:spLocks noChangeShapeType="1"/>
          </p:cNvSpPr>
          <p:nvPr/>
        </p:nvSpPr>
        <p:spPr bwMode="auto">
          <a:xfrm flipH="1" flipV="1">
            <a:off x="1733550" y="2773363"/>
            <a:ext cx="2573338" cy="111442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1" name="Line 21"/>
          <p:cNvSpPr>
            <a:spLocks noChangeShapeType="1"/>
          </p:cNvSpPr>
          <p:nvPr/>
        </p:nvSpPr>
        <p:spPr bwMode="auto">
          <a:xfrm flipH="1" flipV="1">
            <a:off x="2347913" y="2773363"/>
            <a:ext cx="1958975" cy="111442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2" name="Line 22"/>
          <p:cNvSpPr>
            <a:spLocks noChangeShapeType="1"/>
          </p:cNvSpPr>
          <p:nvPr/>
        </p:nvSpPr>
        <p:spPr bwMode="auto">
          <a:xfrm flipV="1">
            <a:off x="4495800" y="2817813"/>
            <a:ext cx="4381500" cy="122237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3" name="Line 23"/>
          <p:cNvSpPr>
            <a:spLocks noChangeShapeType="1"/>
          </p:cNvSpPr>
          <p:nvPr/>
        </p:nvSpPr>
        <p:spPr bwMode="auto">
          <a:xfrm flipV="1">
            <a:off x="4440238" y="2773363"/>
            <a:ext cx="3692525" cy="115887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4" name="Line 24"/>
          <p:cNvSpPr>
            <a:spLocks noChangeShapeType="1"/>
          </p:cNvSpPr>
          <p:nvPr/>
        </p:nvSpPr>
        <p:spPr bwMode="auto">
          <a:xfrm flipH="1" flipV="1">
            <a:off x="3465513" y="2817813"/>
            <a:ext cx="841375" cy="106997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5" name="Line 25"/>
          <p:cNvSpPr>
            <a:spLocks noChangeShapeType="1"/>
          </p:cNvSpPr>
          <p:nvPr/>
        </p:nvSpPr>
        <p:spPr bwMode="auto">
          <a:xfrm flipH="1" flipV="1">
            <a:off x="3990975" y="2795588"/>
            <a:ext cx="315913" cy="1092200"/>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6" name="Line 26"/>
          <p:cNvSpPr>
            <a:spLocks noChangeShapeType="1"/>
          </p:cNvSpPr>
          <p:nvPr/>
        </p:nvSpPr>
        <p:spPr bwMode="auto">
          <a:xfrm flipV="1">
            <a:off x="4440238" y="2806700"/>
            <a:ext cx="55562" cy="1125538"/>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7" name="Line 27"/>
          <p:cNvSpPr>
            <a:spLocks noChangeShapeType="1"/>
          </p:cNvSpPr>
          <p:nvPr/>
        </p:nvSpPr>
        <p:spPr bwMode="auto">
          <a:xfrm flipV="1">
            <a:off x="4440238" y="2817813"/>
            <a:ext cx="735012" cy="111442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8" name="Line 28"/>
          <p:cNvSpPr>
            <a:spLocks noChangeShapeType="1"/>
          </p:cNvSpPr>
          <p:nvPr/>
        </p:nvSpPr>
        <p:spPr bwMode="auto">
          <a:xfrm flipV="1">
            <a:off x="4495800" y="2817813"/>
            <a:ext cx="1181100" cy="122237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9" name="Line 29"/>
          <p:cNvSpPr>
            <a:spLocks noChangeShapeType="1"/>
          </p:cNvSpPr>
          <p:nvPr/>
        </p:nvSpPr>
        <p:spPr bwMode="auto">
          <a:xfrm flipV="1">
            <a:off x="4440238" y="2773363"/>
            <a:ext cx="1787525" cy="115887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70" name="Line 30"/>
          <p:cNvSpPr>
            <a:spLocks noChangeShapeType="1"/>
          </p:cNvSpPr>
          <p:nvPr/>
        </p:nvSpPr>
        <p:spPr bwMode="auto">
          <a:xfrm flipV="1">
            <a:off x="4440238" y="2773363"/>
            <a:ext cx="2397125" cy="115887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71" name="Line 31"/>
          <p:cNvSpPr>
            <a:spLocks noChangeShapeType="1"/>
          </p:cNvSpPr>
          <p:nvPr/>
        </p:nvSpPr>
        <p:spPr bwMode="auto">
          <a:xfrm flipV="1">
            <a:off x="4440238" y="2665413"/>
            <a:ext cx="3217862" cy="126682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72" name="Text Box 32"/>
          <p:cNvSpPr txBox="1">
            <a:spLocks noChangeArrowheads="1"/>
          </p:cNvSpPr>
          <p:nvPr/>
        </p:nvSpPr>
        <p:spPr bwMode="auto">
          <a:xfrm>
            <a:off x="-76200" y="2174875"/>
            <a:ext cx="990600"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9pPr>
          </a:lstStyle>
          <a:p>
            <a:r>
              <a:rPr lang="en-US" altLang="en-US" dirty="0" smtClean="0"/>
              <a:t>1/</a:t>
            </a:r>
            <a:r>
              <a:rPr lang="en-US" altLang="en-US" dirty="0" smtClean="0">
                <a:solidFill>
                  <a:srgbClr val="FF0000"/>
                </a:solidFill>
              </a:rPr>
              <a:t>1/15</a:t>
            </a:r>
            <a:endParaRPr lang="en-US" altLang="en-US" dirty="0">
              <a:solidFill>
                <a:srgbClr val="FF0000"/>
              </a:solidFill>
            </a:endParaRPr>
          </a:p>
          <a:p>
            <a:pPr>
              <a:buClrTx/>
              <a:buFontTx/>
              <a:buNone/>
            </a:pPr>
            <a:r>
              <a:rPr lang="en-US" altLang="en-US" dirty="0" smtClean="0"/>
              <a:t>5</a:t>
            </a:r>
            <a:endParaRPr lang="en-US" altLang="en-US" dirty="0"/>
          </a:p>
        </p:txBody>
      </p:sp>
      <p:sp>
        <p:nvSpPr>
          <p:cNvPr id="10274" name="Line 34"/>
          <p:cNvSpPr>
            <a:spLocks noChangeShapeType="1"/>
          </p:cNvSpPr>
          <p:nvPr/>
        </p:nvSpPr>
        <p:spPr bwMode="auto">
          <a:xfrm flipH="1" flipV="1">
            <a:off x="2952750" y="2773363"/>
            <a:ext cx="1354138" cy="111442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76" name="Text Box 36"/>
          <p:cNvSpPr txBox="1">
            <a:spLocks noChangeArrowheads="1"/>
          </p:cNvSpPr>
          <p:nvPr/>
        </p:nvSpPr>
        <p:spPr bwMode="auto">
          <a:xfrm>
            <a:off x="620713" y="2174875"/>
            <a:ext cx="1117600"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9pPr>
          </a:lstStyle>
          <a:p>
            <a:r>
              <a:rPr lang="en-US" altLang="en-US" dirty="0" smtClean="0"/>
              <a:t>1</a:t>
            </a:r>
            <a:r>
              <a:rPr lang="en-US" altLang="en-US" dirty="0" smtClean="0">
                <a:solidFill>
                  <a:srgbClr val="FF0000"/>
                </a:solidFill>
              </a:rPr>
              <a:t>1/14</a:t>
            </a:r>
            <a:endParaRPr lang="en-US" altLang="en-US" dirty="0">
              <a:solidFill>
                <a:srgbClr val="FF0000"/>
              </a:solidFill>
            </a:endParaRPr>
          </a:p>
          <a:p>
            <a:pPr>
              <a:buClrTx/>
              <a:buFontTx/>
              <a:buNone/>
            </a:pPr>
            <a:r>
              <a:rPr lang="en-US" altLang="en-US" dirty="0" smtClean="0"/>
              <a:t>/1</a:t>
            </a:r>
            <a:endParaRPr lang="en-US" altLang="en-US" dirty="0"/>
          </a:p>
        </p:txBody>
      </p:sp>
      <p:sp>
        <p:nvSpPr>
          <p:cNvPr id="10277" name="Oval 37"/>
          <p:cNvSpPr>
            <a:spLocks noChangeArrowheads="1"/>
          </p:cNvSpPr>
          <p:nvPr/>
        </p:nvSpPr>
        <p:spPr bwMode="auto">
          <a:xfrm>
            <a:off x="-725488" y="2376488"/>
            <a:ext cx="3279776" cy="609600"/>
          </a:xfrm>
          <a:prstGeom prst="ellipse">
            <a:avLst/>
          </a:prstGeom>
          <a:noFill/>
          <a:ln w="9360" cap="sq">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78" name="Text Box 38"/>
          <p:cNvSpPr txBox="1">
            <a:spLocks noChangeArrowheads="1"/>
          </p:cNvSpPr>
          <p:nvPr/>
        </p:nvSpPr>
        <p:spPr bwMode="auto">
          <a:xfrm>
            <a:off x="1155700" y="5105400"/>
            <a:ext cx="6977063" cy="181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9pPr>
          </a:lstStyle>
          <a:p>
            <a:pPr>
              <a:buClrTx/>
              <a:buFontTx/>
              <a:buNone/>
            </a:pPr>
            <a:r>
              <a:rPr lang="en-US" altLang="en-US" sz="2800" dirty="0" smtClean="0">
                <a:solidFill>
                  <a:schemeClr val="tx1"/>
                </a:solidFill>
              </a:rPr>
              <a:t>Our star has length </a:t>
            </a:r>
            <a:r>
              <a:rPr lang="en-US" altLang="en-US" sz="2800" dirty="0" smtClean="0">
                <a:solidFill>
                  <a:srgbClr val="FF0000"/>
                </a:solidFill>
              </a:rPr>
              <a:t>11 </a:t>
            </a:r>
            <a:r>
              <a:rPr lang="en-US" altLang="en-US" sz="2800" dirty="0" smtClean="0">
                <a:solidFill>
                  <a:schemeClr val="tx1"/>
                </a:solidFill>
              </a:rPr>
              <a:t>so the greedy star is at least </a:t>
            </a:r>
            <a:r>
              <a:rPr lang="en-US" altLang="en-US" sz="2800" dirty="0" smtClean="0">
                <a:solidFill>
                  <a:srgbClr val="FF0000"/>
                </a:solidFill>
              </a:rPr>
              <a:t>11</a:t>
            </a:r>
            <a:r>
              <a:rPr lang="en-US" altLang="en-US" sz="2800" dirty="0" smtClean="0">
                <a:solidFill>
                  <a:schemeClr val="tx1"/>
                </a:solidFill>
              </a:rPr>
              <a:t> hence the dual values at most </a:t>
            </a:r>
            <a:r>
              <a:rPr lang="en-US" altLang="en-US" sz="2800" dirty="0" smtClean="0">
                <a:solidFill>
                  <a:srgbClr val="FF0000"/>
                </a:solidFill>
              </a:rPr>
              <a:t>1/11</a:t>
            </a:r>
            <a:r>
              <a:rPr lang="en-US" altLang="en-US" sz="2800" dirty="0" smtClean="0"/>
              <a:t>Thus </a:t>
            </a:r>
            <a:r>
              <a:rPr lang="en-US" altLang="en-US" sz="2800" dirty="0"/>
              <a:t>the values the mutual elements get is at most </a:t>
            </a:r>
            <a:endParaRPr lang="en-US" altLang="en-US" sz="2800" dirty="0">
              <a:solidFill>
                <a:srgbClr val="FF0000"/>
              </a:solidFill>
            </a:endParaRPr>
          </a:p>
        </p:txBody>
      </p:sp>
      <p:cxnSp>
        <p:nvCxnSpPr>
          <p:cNvPr id="3" name="Straight Connector 2"/>
          <p:cNvCxnSpPr>
            <a:stCxn id="10242" idx="2"/>
            <a:endCxn id="10252" idx="5"/>
          </p:cNvCxnSpPr>
          <p:nvPr/>
        </p:nvCxnSpPr>
        <p:spPr>
          <a:xfrm flipH="1" flipV="1">
            <a:off x="553804" y="2774763"/>
            <a:ext cx="3560996" cy="1263837"/>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a:stCxn id="10242" idx="0"/>
            <a:endCxn id="10251" idx="6"/>
          </p:cNvCxnSpPr>
          <p:nvPr/>
        </p:nvCxnSpPr>
        <p:spPr>
          <a:xfrm flipH="1" flipV="1">
            <a:off x="1211263" y="2667000"/>
            <a:ext cx="3094037" cy="121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10259" idx="0"/>
            <a:endCxn id="10243" idx="6"/>
          </p:cNvCxnSpPr>
          <p:nvPr/>
        </p:nvCxnSpPr>
        <p:spPr>
          <a:xfrm flipH="1" flipV="1">
            <a:off x="1790700" y="2667000"/>
            <a:ext cx="2516188" cy="12207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2209800" y="2665413"/>
            <a:ext cx="2095500" cy="1373187"/>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353892" y="2131497"/>
            <a:ext cx="633507" cy="369332"/>
          </a:xfrm>
          <a:prstGeom prst="rect">
            <a:avLst/>
          </a:prstGeom>
        </p:spPr>
        <p:txBody>
          <a:bodyPr wrap="none">
            <a:spAutoFit/>
          </a:bodyPr>
          <a:lstStyle/>
          <a:p>
            <a:pPr>
              <a:buClrTx/>
              <a:buFontTx/>
              <a:buNone/>
            </a:pPr>
            <a:r>
              <a:rPr lang="en-US" altLang="en-US" dirty="0" smtClean="0">
                <a:solidFill>
                  <a:srgbClr val="FF0000"/>
                </a:solidFill>
              </a:rPr>
              <a:t>1/13</a:t>
            </a:r>
            <a:endParaRPr lang="en-US" altLang="en-US" dirty="0">
              <a:solidFill>
                <a:srgbClr val="FF0000"/>
              </a:solidFill>
            </a:endParaRPr>
          </a:p>
        </p:txBody>
      </p:sp>
      <p:sp>
        <p:nvSpPr>
          <p:cNvPr id="49" name="Text Box 33"/>
          <p:cNvSpPr txBox="1">
            <a:spLocks noChangeArrowheads="1"/>
          </p:cNvSpPr>
          <p:nvPr/>
        </p:nvSpPr>
        <p:spPr bwMode="auto">
          <a:xfrm>
            <a:off x="1458913" y="2297113"/>
            <a:ext cx="1100137"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9pPr>
          </a:lstStyle>
          <a:p>
            <a:pPr>
              <a:buClrTx/>
              <a:buFontTx/>
              <a:buNone/>
            </a:pPr>
            <a:r>
              <a:rPr lang="en-US" altLang="en-US" dirty="0"/>
              <a:t>1/15</a:t>
            </a:r>
          </a:p>
        </p:txBody>
      </p:sp>
      <p:sp>
        <p:nvSpPr>
          <p:cNvPr id="50" name="Text Box 36"/>
          <p:cNvSpPr txBox="1">
            <a:spLocks noChangeArrowheads="1"/>
          </p:cNvSpPr>
          <p:nvPr/>
        </p:nvSpPr>
        <p:spPr bwMode="auto">
          <a:xfrm>
            <a:off x="1800902" y="2121634"/>
            <a:ext cx="1117600"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9pPr>
          </a:lstStyle>
          <a:p>
            <a:r>
              <a:rPr lang="en-US" altLang="en-US" dirty="0" smtClean="0"/>
              <a:t>1</a:t>
            </a:r>
            <a:r>
              <a:rPr lang="en-US" altLang="en-US" dirty="0" smtClean="0">
                <a:solidFill>
                  <a:srgbClr val="FF0000"/>
                </a:solidFill>
              </a:rPr>
              <a:t>1/12</a:t>
            </a:r>
            <a:endParaRPr lang="en-US" altLang="en-US" dirty="0">
              <a:solidFill>
                <a:srgbClr val="FF0000"/>
              </a:solidFill>
            </a:endParaRPr>
          </a:p>
          <a:p>
            <a:pPr>
              <a:buClrTx/>
              <a:buFontTx/>
              <a:buNone/>
            </a:pPr>
            <a:r>
              <a:rPr lang="en-US" altLang="en-US" dirty="0" smtClean="0"/>
              <a:t>/1</a:t>
            </a:r>
            <a:endParaRPr lang="en-US" altLang="en-US" dirty="0"/>
          </a:p>
        </p:txBody>
      </p:sp>
      <p:sp>
        <p:nvSpPr>
          <p:cNvPr id="11" name="Rounded Rectangle 10"/>
          <p:cNvSpPr/>
          <p:nvPr/>
        </p:nvSpPr>
        <p:spPr>
          <a:xfrm>
            <a:off x="71835" y="1972779"/>
            <a:ext cx="2532856" cy="11529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p:cNvCxnSpPr>
            <a:stCxn id="10242" idx="6"/>
          </p:cNvCxnSpPr>
          <p:nvPr/>
        </p:nvCxnSpPr>
        <p:spPr>
          <a:xfrm flipH="1" flipV="1">
            <a:off x="2895600" y="2665413"/>
            <a:ext cx="1600200" cy="13731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0242" idx="0"/>
          </p:cNvCxnSpPr>
          <p:nvPr/>
        </p:nvCxnSpPr>
        <p:spPr>
          <a:xfrm flipH="1" flipV="1">
            <a:off x="3465513" y="2667000"/>
            <a:ext cx="839787" cy="121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0274" idx="0"/>
          </p:cNvCxnSpPr>
          <p:nvPr/>
        </p:nvCxnSpPr>
        <p:spPr>
          <a:xfrm flipH="1" flipV="1">
            <a:off x="3990975" y="2665413"/>
            <a:ext cx="315913" cy="1222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0274" idx="0"/>
            <a:endCxn id="10257" idx="4"/>
          </p:cNvCxnSpPr>
          <p:nvPr/>
        </p:nvCxnSpPr>
        <p:spPr>
          <a:xfrm flipV="1">
            <a:off x="4306888" y="2808288"/>
            <a:ext cx="188912" cy="1079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0266" idx="0"/>
            <a:endCxn id="10250" idx="4"/>
          </p:cNvCxnSpPr>
          <p:nvPr/>
        </p:nvCxnSpPr>
        <p:spPr>
          <a:xfrm flipV="1">
            <a:off x="4440238" y="2819400"/>
            <a:ext cx="735012" cy="11128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0242" idx="6"/>
          </p:cNvCxnSpPr>
          <p:nvPr/>
        </p:nvCxnSpPr>
        <p:spPr>
          <a:xfrm flipV="1">
            <a:off x="4495800" y="2665413"/>
            <a:ext cx="1219200" cy="13731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0242" idx="5"/>
          </p:cNvCxnSpPr>
          <p:nvPr/>
        </p:nvCxnSpPr>
        <p:spPr>
          <a:xfrm flipV="1">
            <a:off x="4440004" y="2665413"/>
            <a:ext cx="1884596" cy="1480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0242" idx="6"/>
            <a:endCxn id="10247" idx="3"/>
          </p:cNvCxnSpPr>
          <p:nvPr/>
        </p:nvCxnSpPr>
        <p:spPr>
          <a:xfrm flipV="1">
            <a:off x="4495800" y="2774763"/>
            <a:ext cx="2341796" cy="12638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0242" idx="5"/>
            <a:endCxn id="10271" idx="1"/>
          </p:cNvCxnSpPr>
          <p:nvPr/>
        </p:nvCxnSpPr>
        <p:spPr>
          <a:xfrm flipV="1">
            <a:off x="4440004" y="2665413"/>
            <a:ext cx="3218096" cy="1480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0242" idx="5"/>
            <a:endCxn id="10253" idx="3"/>
          </p:cNvCxnSpPr>
          <p:nvPr/>
        </p:nvCxnSpPr>
        <p:spPr>
          <a:xfrm flipV="1">
            <a:off x="4440004" y="2774763"/>
            <a:ext cx="3692992" cy="137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0242" idx="5"/>
            <a:endCxn id="10254" idx="3"/>
          </p:cNvCxnSpPr>
          <p:nvPr/>
        </p:nvCxnSpPr>
        <p:spPr>
          <a:xfrm flipV="1">
            <a:off x="4440004" y="2774763"/>
            <a:ext cx="4302592" cy="13716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575616" y="2092087"/>
            <a:ext cx="990600" cy="369332"/>
          </a:xfrm>
          <a:prstGeom prst="rect">
            <a:avLst/>
          </a:prstGeom>
          <a:noFill/>
        </p:spPr>
        <p:txBody>
          <a:bodyPr wrap="square" rtlCol="0">
            <a:spAutoFit/>
          </a:bodyPr>
          <a:lstStyle/>
          <a:p>
            <a:r>
              <a:rPr lang="en-US" dirty="0" smtClean="0">
                <a:solidFill>
                  <a:srgbClr val="FF0000"/>
                </a:solidFill>
              </a:rPr>
              <a:t>1/11</a:t>
            </a:r>
            <a:endParaRPr lang="en-US" dirty="0">
              <a:solidFill>
                <a:srgbClr val="FF0000"/>
              </a:solidFill>
            </a:endParaRPr>
          </a:p>
        </p:txBody>
      </p:sp>
      <p:sp>
        <p:nvSpPr>
          <p:cNvPr id="58" name="TextBox 57"/>
          <p:cNvSpPr txBox="1"/>
          <p:nvPr/>
        </p:nvSpPr>
        <p:spPr>
          <a:xfrm>
            <a:off x="4205775" y="2094458"/>
            <a:ext cx="990600" cy="369332"/>
          </a:xfrm>
          <a:prstGeom prst="rect">
            <a:avLst/>
          </a:prstGeom>
          <a:noFill/>
        </p:spPr>
        <p:txBody>
          <a:bodyPr wrap="square" rtlCol="0">
            <a:spAutoFit/>
          </a:bodyPr>
          <a:lstStyle/>
          <a:p>
            <a:r>
              <a:rPr lang="en-US" dirty="0" smtClean="0">
                <a:solidFill>
                  <a:srgbClr val="FF0000"/>
                </a:solidFill>
              </a:rPr>
              <a:t>1/11</a:t>
            </a:r>
            <a:endParaRPr lang="en-US" dirty="0">
              <a:solidFill>
                <a:srgbClr val="FF0000"/>
              </a:solidFill>
            </a:endParaRPr>
          </a:p>
        </p:txBody>
      </p:sp>
      <p:sp>
        <p:nvSpPr>
          <p:cNvPr id="59" name="TextBox 58"/>
          <p:cNvSpPr txBox="1"/>
          <p:nvPr/>
        </p:nvSpPr>
        <p:spPr>
          <a:xfrm>
            <a:off x="3148659" y="2089890"/>
            <a:ext cx="990600" cy="369332"/>
          </a:xfrm>
          <a:prstGeom prst="rect">
            <a:avLst/>
          </a:prstGeom>
          <a:noFill/>
        </p:spPr>
        <p:txBody>
          <a:bodyPr wrap="square" rtlCol="0">
            <a:spAutoFit/>
          </a:bodyPr>
          <a:lstStyle/>
          <a:p>
            <a:r>
              <a:rPr lang="en-US" dirty="0" smtClean="0">
                <a:solidFill>
                  <a:srgbClr val="FF0000"/>
                </a:solidFill>
              </a:rPr>
              <a:t>1/11</a:t>
            </a:r>
            <a:endParaRPr lang="en-US" dirty="0">
              <a:solidFill>
                <a:srgbClr val="FF0000"/>
              </a:solidFill>
            </a:endParaRPr>
          </a:p>
        </p:txBody>
      </p:sp>
      <p:sp>
        <p:nvSpPr>
          <p:cNvPr id="60" name="TextBox 59"/>
          <p:cNvSpPr txBox="1"/>
          <p:nvPr/>
        </p:nvSpPr>
        <p:spPr>
          <a:xfrm>
            <a:off x="3710475" y="2093387"/>
            <a:ext cx="990600" cy="369332"/>
          </a:xfrm>
          <a:prstGeom prst="rect">
            <a:avLst/>
          </a:prstGeom>
          <a:noFill/>
        </p:spPr>
        <p:txBody>
          <a:bodyPr wrap="square" rtlCol="0">
            <a:spAutoFit/>
          </a:bodyPr>
          <a:lstStyle/>
          <a:p>
            <a:r>
              <a:rPr lang="en-US" dirty="0" smtClean="0">
                <a:solidFill>
                  <a:srgbClr val="FF0000"/>
                </a:solidFill>
              </a:rPr>
              <a:t>1/11</a:t>
            </a:r>
            <a:endParaRPr lang="en-US" dirty="0">
              <a:solidFill>
                <a:srgbClr val="FF0000"/>
              </a:solidFill>
            </a:endParaRPr>
          </a:p>
        </p:txBody>
      </p:sp>
      <p:sp>
        <p:nvSpPr>
          <p:cNvPr id="4" name="Rounded Rectangle 3"/>
          <p:cNvSpPr/>
          <p:nvPr/>
        </p:nvSpPr>
        <p:spPr>
          <a:xfrm>
            <a:off x="2634328" y="2062975"/>
            <a:ext cx="2270919" cy="10890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373294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00B0F0"/>
                </a:solidFill>
                <a:effectLst>
                  <a:outerShdw blurRad="38100" dist="38100" dir="2700000" algn="tl">
                    <a:srgbClr val="C0C0C0"/>
                  </a:outerShdw>
                </a:effectLst>
              </a:rPr>
              <a:t>An example of a </a:t>
            </a:r>
            <a:r>
              <a:rPr lang="en-US" altLang="en-US" b="1" dirty="0">
                <a:solidFill>
                  <a:srgbClr val="FF0000"/>
                </a:solidFill>
                <a:effectLst>
                  <a:outerShdw blurRad="38100" dist="38100" dir="2700000" algn="tl">
                    <a:srgbClr val="C0C0C0"/>
                  </a:outerShdw>
                </a:effectLst>
              </a:rPr>
              <a:t>2-spanner</a:t>
            </a:r>
          </a:p>
        </p:txBody>
      </p:sp>
      <p:sp>
        <p:nvSpPr>
          <p:cNvPr id="3" name="Content Placeholder 2"/>
          <p:cNvSpPr>
            <a:spLocks noGrp="1"/>
          </p:cNvSpPr>
          <p:nvPr>
            <p:ph idx="1"/>
          </p:nvPr>
        </p:nvSpPr>
        <p:spPr>
          <a:xfrm>
            <a:off x="685800" y="1558131"/>
            <a:ext cx="7886700" cy="4351338"/>
          </a:xfrm>
        </p:spPr>
        <p:txBody>
          <a:bodyPr/>
          <a:lstStyle/>
          <a:p>
            <a:r>
              <a:rPr lang="en-US" dirty="0" smtClean="0"/>
              <a:t>The  original graph</a:t>
            </a:r>
            <a:endParaRPr lang="en-US" dirty="0"/>
          </a:p>
        </p:txBody>
      </p:sp>
      <p:sp>
        <p:nvSpPr>
          <p:cNvPr id="4" name="Oval 3"/>
          <p:cNvSpPr/>
          <p:nvPr/>
        </p:nvSpPr>
        <p:spPr>
          <a:xfrm>
            <a:off x="1676400" y="35814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2514600" y="2590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2633662" y="41910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114800" y="2590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5562600" y="26670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5743575" y="4312047"/>
            <a:ext cx="252413" cy="314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4033837" y="4419600"/>
            <a:ext cx="252413" cy="314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4602955" y="3402409"/>
            <a:ext cx="252413" cy="314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p:cNvCxnSpPr>
            <a:stCxn id="4" idx="7"/>
          </p:cNvCxnSpPr>
          <p:nvPr/>
        </p:nvCxnSpPr>
        <p:spPr>
          <a:xfrm flipV="1">
            <a:off x="1936563" y="2743200"/>
            <a:ext cx="730437" cy="88283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935209" y="3785579"/>
            <a:ext cx="777782" cy="609600"/>
          </a:xfrm>
          <a:prstGeom prst="line">
            <a:avLst/>
          </a:prstGeom>
          <a:ln w="666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2705100" y="2777331"/>
            <a:ext cx="119062" cy="1384674"/>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2839803" y="2695150"/>
            <a:ext cx="1282887" cy="107763"/>
          </a:xfrm>
          <a:prstGeom prst="line">
            <a:avLst/>
          </a:prstGeom>
          <a:ln w="889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800529" y="4399150"/>
            <a:ext cx="1310823" cy="122232"/>
          </a:xfrm>
          <a:prstGeom prst="line">
            <a:avLst/>
          </a:prstGeom>
          <a:ln w="73025"/>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2" idx="0"/>
          </p:cNvCxnSpPr>
          <p:nvPr/>
        </p:nvCxnSpPr>
        <p:spPr>
          <a:xfrm flipV="1">
            <a:off x="4160044" y="2772663"/>
            <a:ext cx="94362" cy="164693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9" idx="6"/>
          </p:cNvCxnSpPr>
          <p:nvPr/>
        </p:nvCxnSpPr>
        <p:spPr>
          <a:xfrm>
            <a:off x="4419600" y="2743200"/>
            <a:ext cx="241253" cy="659209"/>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3" idx="4"/>
          </p:cNvCxnSpPr>
          <p:nvPr/>
        </p:nvCxnSpPr>
        <p:spPr>
          <a:xfrm flipH="1">
            <a:off x="4254406" y="3716734"/>
            <a:ext cx="474756" cy="702866"/>
          </a:xfrm>
          <a:prstGeom prst="line">
            <a:avLst/>
          </a:prstGeom>
          <a:ln w="73025"/>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9" idx="6"/>
            <a:endCxn id="10" idx="2"/>
          </p:cNvCxnSpPr>
          <p:nvPr/>
        </p:nvCxnSpPr>
        <p:spPr>
          <a:xfrm>
            <a:off x="4419600" y="2743200"/>
            <a:ext cx="1143000" cy="76200"/>
          </a:xfrm>
          <a:prstGeom prst="line">
            <a:avLst/>
          </a:prstGeom>
          <a:ln w="666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5257800" y="3271838"/>
            <a:ext cx="0" cy="4762"/>
          </a:xfrm>
          <a:prstGeom prst="line">
            <a:avLst/>
          </a:prstGeom>
          <a:ln w="6032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4844208" y="2822890"/>
            <a:ext cx="751869" cy="632409"/>
          </a:xfrm>
          <a:prstGeom prst="line">
            <a:avLst/>
          </a:prstGeom>
          <a:ln w="95250"/>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10" idx="4"/>
            <a:endCxn id="11" idx="0"/>
          </p:cNvCxnSpPr>
          <p:nvPr/>
        </p:nvCxnSpPr>
        <p:spPr>
          <a:xfrm>
            <a:off x="5715000" y="2971800"/>
            <a:ext cx="154782" cy="134024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4298101" y="4363229"/>
            <a:ext cx="1494290" cy="218684"/>
          </a:xfrm>
          <a:prstGeom prst="line">
            <a:avLst/>
          </a:prstGeom>
          <a:ln w="82550"/>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13" idx="6"/>
            <a:endCxn id="11" idx="1"/>
          </p:cNvCxnSpPr>
          <p:nvPr/>
        </p:nvCxnSpPr>
        <p:spPr>
          <a:xfrm>
            <a:off x="4855368" y="3559572"/>
            <a:ext cx="925172" cy="798507"/>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2328394"/>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457200" y="0"/>
            <a:ext cx="7772400"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9pPr>
          </a:lstStyle>
          <a:p>
            <a:pPr algn="ctr" eaLnBrk="1" hangingPunct="1">
              <a:buClrTx/>
              <a:buFontTx/>
              <a:buNone/>
            </a:pPr>
            <a:r>
              <a:rPr lang="en-US" altLang="en-US" sz="4400" dirty="0">
                <a:solidFill>
                  <a:srgbClr val="B7E7FF"/>
                </a:solidFill>
                <a:effectLst>
                  <a:outerShdw blurRad="38100" dist="38100" dir="2700000" algn="tl">
                    <a:srgbClr val="C0C0C0"/>
                  </a:outerShdw>
                </a:effectLst>
              </a:rPr>
              <a:t>The greedy algorithm and an arbitrary star</a:t>
            </a:r>
          </a:p>
        </p:txBody>
      </p:sp>
      <p:sp>
        <p:nvSpPr>
          <p:cNvPr id="10242" name="Oval 2"/>
          <p:cNvSpPr>
            <a:spLocks noChangeArrowheads="1"/>
          </p:cNvSpPr>
          <p:nvPr/>
        </p:nvSpPr>
        <p:spPr bwMode="auto">
          <a:xfrm>
            <a:off x="4114800" y="38862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43" name="Oval 3"/>
          <p:cNvSpPr>
            <a:spLocks noChangeArrowheads="1"/>
          </p:cNvSpPr>
          <p:nvPr/>
        </p:nvSpPr>
        <p:spPr bwMode="auto">
          <a:xfrm>
            <a:off x="14097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44" name="Oval 4"/>
          <p:cNvSpPr>
            <a:spLocks noChangeArrowheads="1"/>
          </p:cNvSpPr>
          <p:nvPr/>
        </p:nvSpPr>
        <p:spPr bwMode="auto">
          <a:xfrm>
            <a:off x="202565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45" name="Oval 5"/>
          <p:cNvSpPr>
            <a:spLocks noChangeArrowheads="1"/>
          </p:cNvSpPr>
          <p:nvPr/>
        </p:nvSpPr>
        <p:spPr bwMode="auto">
          <a:xfrm>
            <a:off x="54864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46" name="Oval 6"/>
          <p:cNvSpPr>
            <a:spLocks noChangeArrowheads="1"/>
          </p:cNvSpPr>
          <p:nvPr/>
        </p:nvSpPr>
        <p:spPr bwMode="auto">
          <a:xfrm>
            <a:off x="61722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47" name="Oval 7"/>
          <p:cNvSpPr>
            <a:spLocks noChangeArrowheads="1"/>
          </p:cNvSpPr>
          <p:nvPr/>
        </p:nvSpPr>
        <p:spPr bwMode="auto">
          <a:xfrm>
            <a:off x="67818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48" name="Oval 8"/>
          <p:cNvSpPr>
            <a:spLocks noChangeArrowheads="1"/>
          </p:cNvSpPr>
          <p:nvPr/>
        </p:nvSpPr>
        <p:spPr bwMode="auto">
          <a:xfrm>
            <a:off x="32766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49" name="Oval 9"/>
          <p:cNvSpPr>
            <a:spLocks noChangeArrowheads="1"/>
          </p:cNvSpPr>
          <p:nvPr/>
        </p:nvSpPr>
        <p:spPr bwMode="auto">
          <a:xfrm>
            <a:off x="3802063" y="2492375"/>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0" name="Oval 10"/>
          <p:cNvSpPr>
            <a:spLocks noChangeArrowheads="1"/>
          </p:cNvSpPr>
          <p:nvPr/>
        </p:nvSpPr>
        <p:spPr bwMode="auto">
          <a:xfrm>
            <a:off x="498475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1" name="Oval 11"/>
          <p:cNvSpPr>
            <a:spLocks noChangeArrowheads="1"/>
          </p:cNvSpPr>
          <p:nvPr/>
        </p:nvSpPr>
        <p:spPr bwMode="auto">
          <a:xfrm>
            <a:off x="830263"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2" name="Oval 12"/>
          <p:cNvSpPr>
            <a:spLocks noChangeArrowheads="1"/>
          </p:cNvSpPr>
          <p:nvPr/>
        </p:nvSpPr>
        <p:spPr bwMode="auto">
          <a:xfrm>
            <a:off x="2286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3" name="Oval 13"/>
          <p:cNvSpPr>
            <a:spLocks noChangeArrowheads="1"/>
          </p:cNvSpPr>
          <p:nvPr/>
        </p:nvSpPr>
        <p:spPr bwMode="auto">
          <a:xfrm>
            <a:off x="80772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4" name="Oval 14"/>
          <p:cNvSpPr>
            <a:spLocks noChangeArrowheads="1"/>
          </p:cNvSpPr>
          <p:nvPr/>
        </p:nvSpPr>
        <p:spPr bwMode="auto">
          <a:xfrm>
            <a:off x="86868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5" name="Oval 15"/>
          <p:cNvSpPr>
            <a:spLocks noChangeArrowheads="1"/>
          </p:cNvSpPr>
          <p:nvPr/>
        </p:nvSpPr>
        <p:spPr bwMode="auto">
          <a:xfrm>
            <a:off x="74676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6" name="Oval 16"/>
          <p:cNvSpPr>
            <a:spLocks noChangeArrowheads="1"/>
          </p:cNvSpPr>
          <p:nvPr/>
        </p:nvSpPr>
        <p:spPr bwMode="auto">
          <a:xfrm>
            <a:off x="26289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7" name="Oval 17"/>
          <p:cNvSpPr>
            <a:spLocks noChangeArrowheads="1"/>
          </p:cNvSpPr>
          <p:nvPr/>
        </p:nvSpPr>
        <p:spPr bwMode="auto">
          <a:xfrm>
            <a:off x="4305300" y="2503488"/>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8" name="Line 18"/>
          <p:cNvSpPr>
            <a:spLocks noChangeShapeType="1"/>
          </p:cNvSpPr>
          <p:nvPr/>
        </p:nvSpPr>
        <p:spPr bwMode="auto">
          <a:xfrm flipH="1" flipV="1">
            <a:off x="552450" y="2773363"/>
            <a:ext cx="3563938" cy="126682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59" name="Line 19"/>
          <p:cNvSpPr>
            <a:spLocks noChangeShapeType="1"/>
          </p:cNvSpPr>
          <p:nvPr/>
        </p:nvSpPr>
        <p:spPr bwMode="auto">
          <a:xfrm flipH="1" flipV="1">
            <a:off x="1154113" y="2773363"/>
            <a:ext cx="3152775" cy="111442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0" name="Line 20"/>
          <p:cNvSpPr>
            <a:spLocks noChangeShapeType="1"/>
          </p:cNvSpPr>
          <p:nvPr/>
        </p:nvSpPr>
        <p:spPr bwMode="auto">
          <a:xfrm flipH="1" flipV="1">
            <a:off x="1733550" y="2773363"/>
            <a:ext cx="2573338" cy="111442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1" name="Line 21"/>
          <p:cNvSpPr>
            <a:spLocks noChangeShapeType="1"/>
          </p:cNvSpPr>
          <p:nvPr/>
        </p:nvSpPr>
        <p:spPr bwMode="auto">
          <a:xfrm flipH="1" flipV="1">
            <a:off x="2347913" y="2773363"/>
            <a:ext cx="1958975" cy="111442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2" name="Line 22"/>
          <p:cNvSpPr>
            <a:spLocks noChangeShapeType="1"/>
          </p:cNvSpPr>
          <p:nvPr/>
        </p:nvSpPr>
        <p:spPr bwMode="auto">
          <a:xfrm flipV="1">
            <a:off x="4495800" y="2817813"/>
            <a:ext cx="4381500" cy="122237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3" name="Line 23"/>
          <p:cNvSpPr>
            <a:spLocks noChangeShapeType="1"/>
          </p:cNvSpPr>
          <p:nvPr/>
        </p:nvSpPr>
        <p:spPr bwMode="auto">
          <a:xfrm flipV="1">
            <a:off x="4440238" y="2773363"/>
            <a:ext cx="3692525" cy="115887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4" name="Line 24"/>
          <p:cNvSpPr>
            <a:spLocks noChangeShapeType="1"/>
          </p:cNvSpPr>
          <p:nvPr/>
        </p:nvSpPr>
        <p:spPr bwMode="auto">
          <a:xfrm flipH="1" flipV="1">
            <a:off x="3465513" y="2817813"/>
            <a:ext cx="841375" cy="106997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5" name="Line 25"/>
          <p:cNvSpPr>
            <a:spLocks noChangeShapeType="1"/>
          </p:cNvSpPr>
          <p:nvPr/>
        </p:nvSpPr>
        <p:spPr bwMode="auto">
          <a:xfrm flipH="1" flipV="1">
            <a:off x="3990975" y="2795588"/>
            <a:ext cx="315913" cy="1092200"/>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6" name="Line 26"/>
          <p:cNvSpPr>
            <a:spLocks noChangeShapeType="1"/>
          </p:cNvSpPr>
          <p:nvPr/>
        </p:nvSpPr>
        <p:spPr bwMode="auto">
          <a:xfrm flipV="1">
            <a:off x="4440238" y="2806700"/>
            <a:ext cx="55562" cy="1125538"/>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7" name="Line 27"/>
          <p:cNvSpPr>
            <a:spLocks noChangeShapeType="1"/>
          </p:cNvSpPr>
          <p:nvPr/>
        </p:nvSpPr>
        <p:spPr bwMode="auto">
          <a:xfrm flipV="1">
            <a:off x="4440238" y="2817813"/>
            <a:ext cx="735012" cy="111442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8" name="Line 28"/>
          <p:cNvSpPr>
            <a:spLocks noChangeShapeType="1"/>
          </p:cNvSpPr>
          <p:nvPr/>
        </p:nvSpPr>
        <p:spPr bwMode="auto">
          <a:xfrm flipV="1">
            <a:off x="4495800" y="2817813"/>
            <a:ext cx="1181100" cy="122237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9" name="Line 29"/>
          <p:cNvSpPr>
            <a:spLocks noChangeShapeType="1"/>
          </p:cNvSpPr>
          <p:nvPr/>
        </p:nvSpPr>
        <p:spPr bwMode="auto">
          <a:xfrm flipV="1">
            <a:off x="4440238" y="2773363"/>
            <a:ext cx="1787525" cy="115887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70" name="Line 30"/>
          <p:cNvSpPr>
            <a:spLocks noChangeShapeType="1"/>
          </p:cNvSpPr>
          <p:nvPr/>
        </p:nvSpPr>
        <p:spPr bwMode="auto">
          <a:xfrm flipV="1">
            <a:off x="4440238" y="2773363"/>
            <a:ext cx="2397125" cy="115887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71" name="Line 31"/>
          <p:cNvSpPr>
            <a:spLocks noChangeShapeType="1"/>
          </p:cNvSpPr>
          <p:nvPr/>
        </p:nvSpPr>
        <p:spPr bwMode="auto">
          <a:xfrm flipV="1">
            <a:off x="4440238" y="2665413"/>
            <a:ext cx="3217862" cy="126682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72" name="Text Box 32"/>
          <p:cNvSpPr txBox="1">
            <a:spLocks noChangeArrowheads="1"/>
          </p:cNvSpPr>
          <p:nvPr/>
        </p:nvSpPr>
        <p:spPr bwMode="auto">
          <a:xfrm>
            <a:off x="-76200" y="2174875"/>
            <a:ext cx="990600"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9pPr>
          </a:lstStyle>
          <a:p>
            <a:r>
              <a:rPr lang="en-US" altLang="en-US" dirty="0" smtClean="0"/>
              <a:t>1/</a:t>
            </a:r>
            <a:r>
              <a:rPr lang="en-US" altLang="en-US" dirty="0" smtClean="0">
                <a:solidFill>
                  <a:srgbClr val="FF0000"/>
                </a:solidFill>
              </a:rPr>
              <a:t>1/15</a:t>
            </a:r>
            <a:endParaRPr lang="en-US" altLang="en-US" dirty="0">
              <a:solidFill>
                <a:srgbClr val="FF0000"/>
              </a:solidFill>
            </a:endParaRPr>
          </a:p>
          <a:p>
            <a:pPr>
              <a:buClrTx/>
              <a:buFontTx/>
              <a:buNone/>
            </a:pPr>
            <a:r>
              <a:rPr lang="en-US" altLang="en-US" dirty="0" smtClean="0"/>
              <a:t>5</a:t>
            </a:r>
            <a:endParaRPr lang="en-US" altLang="en-US" dirty="0"/>
          </a:p>
        </p:txBody>
      </p:sp>
      <p:sp>
        <p:nvSpPr>
          <p:cNvPr id="10274" name="Line 34"/>
          <p:cNvSpPr>
            <a:spLocks noChangeShapeType="1"/>
          </p:cNvSpPr>
          <p:nvPr/>
        </p:nvSpPr>
        <p:spPr bwMode="auto">
          <a:xfrm flipH="1" flipV="1">
            <a:off x="2952750" y="2773363"/>
            <a:ext cx="1354138" cy="111442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76" name="Text Box 36"/>
          <p:cNvSpPr txBox="1">
            <a:spLocks noChangeArrowheads="1"/>
          </p:cNvSpPr>
          <p:nvPr/>
        </p:nvSpPr>
        <p:spPr bwMode="auto">
          <a:xfrm>
            <a:off x="620713" y="2174875"/>
            <a:ext cx="1117600"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9pPr>
          </a:lstStyle>
          <a:p>
            <a:r>
              <a:rPr lang="en-US" altLang="en-US" dirty="0" smtClean="0"/>
              <a:t>1</a:t>
            </a:r>
            <a:r>
              <a:rPr lang="en-US" altLang="en-US" dirty="0" smtClean="0">
                <a:solidFill>
                  <a:srgbClr val="FF0000"/>
                </a:solidFill>
              </a:rPr>
              <a:t>1/14</a:t>
            </a:r>
            <a:endParaRPr lang="en-US" altLang="en-US" dirty="0">
              <a:solidFill>
                <a:srgbClr val="FF0000"/>
              </a:solidFill>
            </a:endParaRPr>
          </a:p>
          <a:p>
            <a:pPr>
              <a:buClrTx/>
              <a:buFontTx/>
              <a:buNone/>
            </a:pPr>
            <a:r>
              <a:rPr lang="en-US" altLang="en-US" dirty="0" smtClean="0"/>
              <a:t>/1</a:t>
            </a:r>
            <a:endParaRPr lang="en-US" altLang="en-US" dirty="0"/>
          </a:p>
        </p:txBody>
      </p:sp>
      <p:sp>
        <p:nvSpPr>
          <p:cNvPr id="10277" name="Oval 37"/>
          <p:cNvSpPr>
            <a:spLocks noChangeArrowheads="1"/>
          </p:cNvSpPr>
          <p:nvPr/>
        </p:nvSpPr>
        <p:spPr bwMode="auto">
          <a:xfrm>
            <a:off x="-725488" y="2376488"/>
            <a:ext cx="3279776" cy="609600"/>
          </a:xfrm>
          <a:prstGeom prst="ellipse">
            <a:avLst/>
          </a:prstGeom>
          <a:noFill/>
          <a:ln w="9360" cap="sq">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78" name="Text Box 38"/>
          <p:cNvSpPr txBox="1">
            <a:spLocks noChangeArrowheads="1"/>
          </p:cNvSpPr>
          <p:nvPr/>
        </p:nvSpPr>
        <p:spPr bwMode="auto">
          <a:xfrm>
            <a:off x="1155700" y="5105400"/>
            <a:ext cx="6977063" cy="1387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9pPr>
          </a:lstStyle>
          <a:p>
            <a:pPr>
              <a:buClrTx/>
              <a:buFontTx/>
              <a:buNone/>
            </a:pPr>
            <a:r>
              <a:rPr lang="en-US" altLang="en-US" sz="2800" dirty="0" smtClean="0">
                <a:solidFill>
                  <a:schemeClr val="tx1"/>
                </a:solidFill>
              </a:rPr>
              <a:t>The increase above only makes the dual larger</a:t>
            </a:r>
            <a:r>
              <a:rPr lang="en-US" altLang="en-US" sz="2800" dirty="0" smtClean="0"/>
              <a:t>thevalues </a:t>
            </a:r>
            <a:r>
              <a:rPr lang="en-US" altLang="en-US" sz="2800" dirty="0"/>
              <a:t>the mutual elements get is at most </a:t>
            </a:r>
            <a:endParaRPr lang="en-US" altLang="en-US" sz="2800" dirty="0">
              <a:solidFill>
                <a:srgbClr val="FF0000"/>
              </a:solidFill>
            </a:endParaRPr>
          </a:p>
        </p:txBody>
      </p:sp>
      <p:cxnSp>
        <p:nvCxnSpPr>
          <p:cNvPr id="3" name="Straight Connector 2"/>
          <p:cNvCxnSpPr>
            <a:stCxn id="10242" idx="2"/>
            <a:endCxn id="10252" idx="5"/>
          </p:cNvCxnSpPr>
          <p:nvPr/>
        </p:nvCxnSpPr>
        <p:spPr>
          <a:xfrm flipH="1" flipV="1">
            <a:off x="553804" y="2774763"/>
            <a:ext cx="3560996" cy="1263837"/>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a:stCxn id="10242" idx="0"/>
            <a:endCxn id="10251" idx="6"/>
          </p:cNvCxnSpPr>
          <p:nvPr/>
        </p:nvCxnSpPr>
        <p:spPr>
          <a:xfrm flipH="1" flipV="1">
            <a:off x="1211263" y="2667000"/>
            <a:ext cx="3094037" cy="121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10259" idx="0"/>
            <a:endCxn id="10243" idx="6"/>
          </p:cNvCxnSpPr>
          <p:nvPr/>
        </p:nvCxnSpPr>
        <p:spPr>
          <a:xfrm flipH="1" flipV="1">
            <a:off x="1790700" y="2667000"/>
            <a:ext cx="2516188" cy="12207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2209800" y="2665413"/>
            <a:ext cx="2095500" cy="1373187"/>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353892" y="2131497"/>
            <a:ext cx="633507" cy="369332"/>
          </a:xfrm>
          <a:prstGeom prst="rect">
            <a:avLst/>
          </a:prstGeom>
        </p:spPr>
        <p:txBody>
          <a:bodyPr wrap="none">
            <a:spAutoFit/>
          </a:bodyPr>
          <a:lstStyle/>
          <a:p>
            <a:pPr>
              <a:buClrTx/>
              <a:buFontTx/>
              <a:buNone/>
            </a:pPr>
            <a:r>
              <a:rPr lang="en-US" altLang="en-US" dirty="0" smtClean="0">
                <a:solidFill>
                  <a:srgbClr val="FF0000"/>
                </a:solidFill>
              </a:rPr>
              <a:t>1/13</a:t>
            </a:r>
            <a:endParaRPr lang="en-US" altLang="en-US" dirty="0">
              <a:solidFill>
                <a:srgbClr val="FF0000"/>
              </a:solidFill>
            </a:endParaRPr>
          </a:p>
        </p:txBody>
      </p:sp>
      <p:sp>
        <p:nvSpPr>
          <p:cNvPr id="49" name="Text Box 33"/>
          <p:cNvSpPr txBox="1">
            <a:spLocks noChangeArrowheads="1"/>
          </p:cNvSpPr>
          <p:nvPr/>
        </p:nvSpPr>
        <p:spPr bwMode="auto">
          <a:xfrm>
            <a:off x="1458913" y="2297113"/>
            <a:ext cx="1100137"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9pPr>
          </a:lstStyle>
          <a:p>
            <a:pPr>
              <a:buClrTx/>
              <a:buFontTx/>
              <a:buNone/>
            </a:pPr>
            <a:r>
              <a:rPr lang="en-US" altLang="en-US" dirty="0"/>
              <a:t>1/15</a:t>
            </a:r>
          </a:p>
        </p:txBody>
      </p:sp>
      <p:sp>
        <p:nvSpPr>
          <p:cNvPr id="50" name="Text Box 36"/>
          <p:cNvSpPr txBox="1">
            <a:spLocks noChangeArrowheads="1"/>
          </p:cNvSpPr>
          <p:nvPr/>
        </p:nvSpPr>
        <p:spPr bwMode="auto">
          <a:xfrm>
            <a:off x="1800902" y="2121634"/>
            <a:ext cx="1117600"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9pPr>
          </a:lstStyle>
          <a:p>
            <a:r>
              <a:rPr lang="en-US" altLang="en-US" dirty="0" smtClean="0"/>
              <a:t>1</a:t>
            </a:r>
            <a:r>
              <a:rPr lang="en-US" altLang="en-US" dirty="0" smtClean="0">
                <a:solidFill>
                  <a:srgbClr val="FF0000"/>
                </a:solidFill>
              </a:rPr>
              <a:t>1/12</a:t>
            </a:r>
            <a:endParaRPr lang="en-US" altLang="en-US" dirty="0">
              <a:solidFill>
                <a:srgbClr val="FF0000"/>
              </a:solidFill>
            </a:endParaRPr>
          </a:p>
          <a:p>
            <a:pPr>
              <a:buClrTx/>
              <a:buFontTx/>
              <a:buNone/>
            </a:pPr>
            <a:r>
              <a:rPr lang="en-US" altLang="en-US" dirty="0" smtClean="0"/>
              <a:t>/1</a:t>
            </a:r>
            <a:endParaRPr lang="en-US" altLang="en-US" dirty="0"/>
          </a:p>
        </p:txBody>
      </p:sp>
      <p:sp>
        <p:nvSpPr>
          <p:cNvPr id="11" name="Rounded Rectangle 10"/>
          <p:cNvSpPr/>
          <p:nvPr/>
        </p:nvSpPr>
        <p:spPr>
          <a:xfrm>
            <a:off x="71835" y="1972779"/>
            <a:ext cx="2532856" cy="11529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p:cNvCxnSpPr>
            <a:stCxn id="10242" idx="6"/>
          </p:cNvCxnSpPr>
          <p:nvPr/>
        </p:nvCxnSpPr>
        <p:spPr>
          <a:xfrm flipH="1" flipV="1">
            <a:off x="2895600" y="2665413"/>
            <a:ext cx="1600200" cy="13731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0242" idx="0"/>
          </p:cNvCxnSpPr>
          <p:nvPr/>
        </p:nvCxnSpPr>
        <p:spPr>
          <a:xfrm flipH="1" flipV="1">
            <a:off x="3465513" y="2667000"/>
            <a:ext cx="839787" cy="121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0274" idx="0"/>
          </p:cNvCxnSpPr>
          <p:nvPr/>
        </p:nvCxnSpPr>
        <p:spPr>
          <a:xfrm flipH="1" flipV="1">
            <a:off x="3990975" y="2665413"/>
            <a:ext cx="315913" cy="1222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0274" idx="0"/>
            <a:endCxn id="10257" idx="4"/>
          </p:cNvCxnSpPr>
          <p:nvPr/>
        </p:nvCxnSpPr>
        <p:spPr>
          <a:xfrm flipV="1">
            <a:off x="4306888" y="2808288"/>
            <a:ext cx="188912" cy="1079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0266" idx="0"/>
            <a:endCxn id="10250" idx="4"/>
          </p:cNvCxnSpPr>
          <p:nvPr/>
        </p:nvCxnSpPr>
        <p:spPr>
          <a:xfrm flipV="1">
            <a:off x="4440238" y="2819400"/>
            <a:ext cx="735012" cy="11128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0242" idx="6"/>
          </p:cNvCxnSpPr>
          <p:nvPr/>
        </p:nvCxnSpPr>
        <p:spPr>
          <a:xfrm flipV="1">
            <a:off x="4495800" y="2665413"/>
            <a:ext cx="1219200" cy="13731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0242" idx="5"/>
          </p:cNvCxnSpPr>
          <p:nvPr/>
        </p:nvCxnSpPr>
        <p:spPr>
          <a:xfrm flipV="1">
            <a:off x="4440004" y="2665413"/>
            <a:ext cx="1884596" cy="1480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0242" idx="6"/>
            <a:endCxn id="10247" idx="3"/>
          </p:cNvCxnSpPr>
          <p:nvPr/>
        </p:nvCxnSpPr>
        <p:spPr>
          <a:xfrm flipV="1">
            <a:off x="4495800" y="2774763"/>
            <a:ext cx="2341796" cy="12638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0242" idx="5"/>
            <a:endCxn id="10271" idx="1"/>
          </p:cNvCxnSpPr>
          <p:nvPr/>
        </p:nvCxnSpPr>
        <p:spPr>
          <a:xfrm flipV="1">
            <a:off x="4440004" y="2665413"/>
            <a:ext cx="3218096" cy="1480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0242" idx="5"/>
            <a:endCxn id="10253" idx="3"/>
          </p:cNvCxnSpPr>
          <p:nvPr/>
        </p:nvCxnSpPr>
        <p:spPr>
          <a:xfrm flipV="1">
            <a:off x="4440004" y="2774763"/>
            <a:ext cx="3692992" cy="137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0242" idx="5"/>
            <a:endCxn id="10254" idx="3"/>
          </p:cNvCxnSpPr>
          <p:nvPr/>
        </p:nvCxnSpPr>
        <p:spPr>
          <a:xfrm flipV="1">
            <a:off x="4440004" y="2774763"/>
            <a:ext cx="4302592" cy="13716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575616" y="2092087"/>
            <a:ext cx="990600" cy="369332"/>
          </a:xfrm>
          <a:prstGeom prst="rect">
            <a:avLst/>
          </a:prstGeom>
          <a:noFill/>
        </p:spPr>
        <p:txBody>
          <a:bodyPr wrap="square" rtlCol="0">
            <a:spAutoFit/>
          </a:bodyPr>
          <a:lstStyle/>
          <a:p>
            <a:r>
              <a:rPr lang="en-US" dirty="0" smtClean="0">
                <a:solidFill>
                  <a:srgbClr val="FF0000"/>
                </a:solidFill>
              </a:rPr>
              <a:t>1/11</a:t>
            </a:r>
            <a:endParaRPr lang="en-US" dirty="0">
              <a:solidFill>
                <a:srgbClr val="FF0000"/>
              </a:solidFill>
            </a:endParaRPr>
          </a:p>
        </p:txBody>
      </p:sp>
      <p:sp>
        <p:nvSpPr>
          <p:cNvPr id="58" name="TextBox 57"/>
          <p:cNvSpPr txBox="1"/>
          <p:nvPr/>
        </p:nvSpPr>
        <p:spPr>
          <a:xfrm>
            <a:off x="4205775" y="2094458"/>
            <a:ext cx="990600" cy="369332"/>
          </a:xfrm>
          <a:prstGeom prst="rect">
            <a:avLst/>
          </a:prstGeom>
          <a:noFill/>
        </p:spPr>
        <p:txBody>
          <a:bodyPr wrap="square" rtlCol="0">
            <a:spAutoFit/>
          </a:bodyPr>
          <a:lstStyle/>
          <a:p>
            <a:r>
              <a:rPr lang="en-US" dirty="0" smtClean="0">
                <a:solidFill>
                  <a:srgbClr val="FF0000"/>
                </a:solidFill>
              </a:rPr>
              <a:t>1/8</a:t>
            </a:r>
            <a:endParaRPr lang="en-US" dirty="0">
              <a:solidFill>
                <a:srgbClr val="FF0000"/>
              </a:solidFill>
            </a:endParaRPr>
          </a:p>
        </p:txBody>
      </p:sp>
      <p:sp>
        <p:nvSpPr>
          <p:cNvPr id="59" name="TextBox 58"/>
          <p:cNvSpPr txBox="1"/>
          <p:nvPr/>
        </p:nvSpPr>
        <p:spPr>
          <a:xfrm>
            <a:off x="3148659" y="2089890"/>
            <a:ext cx="990600" cy="369332"/>
          </a:xfrm>
          <a:prstGeom prst="rect">
            <a:avLst/>
          </a:prstGeom>
          <a:noFill/>
        </p:spPr>
        <p:txBody>
          <a:bodyPr wrap="square" rtlCol="0">
            <a:spAutoFit/>
          </a:bodyPr>
          <a:lstStyle/>
          <a:p>
            <a:r>
              <a:rPr lang="en-US" dirty="0" smtClean="0">
                <a:solidFill>
                  <a:srgbClr val="FF0000"/>
                </a:solidFill>
              </a:rPr>
              <a:t>1/10</a:t>
            </a:r>
            <a:endParaRPr lang="en-US" dirty="0">
              <a:solidFill>
                <a:srgbClr val="FF0000"/>
              </a:solidFill>
            </a:endParaRPr>
          </a:p>
        </p:txBody>
      </p:sp>
      <p:sp>
        <p:nvSpPr>
          <p:cNvPr id="60" name="TextBox 59"/>
          <p:cNvSpPr txBox="1"/>
          <p:nvPr/>
        </p:nvSpPr>
        <p:spPr>
          <a:xfrm>
            <a:off x="3710475" y="2093387"/>
            <a:ext cx="990600" cy="369332"/>
          </a:xfrm>
          <a:prstGeom prst="rect">
            <a:avLst/>
          </a:prstGeom>
          <a:noFill/>
        </p:spPr>
        <p:txBody>
          <a:bodyPr wrap="square" rtlCol="0">
            <a:spAutoFit/>
          </a:bodyPr>
          <a:lstStyle/>
          <a:p>
            <a:r>
              <a:rPr lang="en-US" dirty="0" smtClean="0">
                <a:solidFill>
                  <a:srgbClr val="FF0000"/>
                </a:solidFill>
              </a:rPr>
              <a:t>1/9</a:t>
            </a:r>
            <a:endParaRPr lang="en-US" dirty="0">
              <a:solidFill>
                <a:srgbClr val="FF0000"/>
              </a:solidFill>
            </a:endParaRPr>
          </a:p>
        </p:txBody>
      </p:sp>
      <p:sp>
        <p:nvSpPr>
          <p:cNvPr id="4" name="Rounded Rectangle 3"/>
          <p:cNvSpPr/>
          <p:nvPr/>
        </p:nvSpPr>
        <p:spPr>
          <a:xfrm>
            <a:off x="2634328" y="2062975"/>
            <a:ext cx="2270919" cy="10890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367884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457200" y="0"/>
            <a:ext cx="7772400"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9pPr>
          </a:lstStyle>
          <a:p>
            <a:pPr algn="ctr" eaLnBrk="1" hangingPunct="1">
              <a:buClrTx/>
              <a:buFontTx/>
              <a:buNone/>
            </a:pPr>
            <a:r>
              <a:rPr lang="en-US" altLang="en-US" sz="4400" dirty="0">
                <a:solidFill>
                  <a:srgbClr val="B7E7FF"/>
                </a:solidFill>
                <a:effectLst>
                  <a:outerShdw blurRad="38100" dist="38100" dir="2700000" algn="tl">
                    <a:srgbClr val="C0C0C0"/>
                  </a:outerShdw>
                </a:effectLst>
              </a:rPr>
              <a:t>The greedy algorithm and an arbitrary star</a:t>
            </a:r>
          </a:p>
        </p:txBody>
      </p:sp>
      <p:sp>
        <p:nvSpPr>
          <p:cNvPr id="10242" name="Oval 2"/>
          <p:cNvSpPr>
            <a:spLocks noChangeArrowheads="1"/>
          </p:cNvSpPr>
          <p:nvPr/>
        </p:nvSpPr>
        <p:spPr bwMode="auto">
          <a:xfrm>
            <a:off x="4114800" y="38862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43" name="Oval 3"/>
          <p:cNvSpPr>
            <a:spLocks noChangeArrowheads="1"/>
          </p:cNvSpPr>
          <p:nvPr/>
        </p:nvSpPr>
        <p:spPr bwMode="auto">
          <a:xfrm>
            <a:off x="14097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44" name="Oval 4"/>
          <p:cNvSpPr>
            <a:spLocks noChangeArrowheads="1"/>
          </p:cNvSpPr>
          <p:nvPr/>
        </p:nvSpPr>
        <p:spPr bwMode="auto">
          <a:xfrm>
            <a:off x="202565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45" name="Oval 5"/>
          <p:cNvSpPr>
            <a:spLocks noChangeArrowheads="1"/>
          </p:cNvSpPr>
          <p:nvPr/>
        </p:nvSpPr>
        <p:spPr bwMode="auto">
          <a:xfrm>
            <a:off x="54864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46" name="Oval 6"/>
          <p:cNvSpPr>
            <a:spLocks noChangeArrowheads="1"/>
          </p:cNvSpPr>
          <p:nvPr/>
        </p:nvSpPr>
        <p:spPr bwMode="auto">
          <a:xfrm>
            <a:off x="61722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47" name="Oval 7"/>
          <p:cNvSpPr>
            <a:spLocks noChangeArrowheads="1"/>
          </p:cNvSpPr>
          <p:nvPr/>
        </p:nvSpPr>
        <p:spPr bwMode="auto">
          <a:xfrm>
            <a:off x="67818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48" name="Oval 8"/>
          <p:cNvSpPr>
            <a:spLocks noChangeArrowheads="1"/>
          </p:cNvSpPr>
          <p:nvPr/>
        </p:nvSpPr>
        <p:spPr bwMode="auto">
          <a:xfrm>
            <a:off x="32766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49" name="Oval 9"/>
          <p:cNvSpPr>
            <a:spLocks noChangeArrowheads="1"/>
          </p:cNvSpPr>
          <p:nvPr/>
        </p:nvSpPr>
        <p:spPr bwMode="auto">
          <a:xfrm>
            <a:off x="3802063" y="2492375"/>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0" name="Oval 10"/>
          <p:cNvSpPr>
            <a:spLocks noChangeArrowheads="1"/>
          </p:cNvSpPr>
          <p:nvPr/>
        </p:nvSpPr>
        <p:spPr bwMode="auto">
          <a:xfrm>
            <a:off x="498475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1" name="Oval 11"/>
          <p:cNvSpPr>
            <a:spLocks noChangeArrowheads="1"/>
          </p:cNvSpPr>
          <p:nvPr/>
        </p:nvSpPr>
        <p:spPr bwMode="auto">
          <a:xfrm>
            <a:off x="830263"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2" name="Oval 12"/>
          <p:cNvSpPr>
            <a:spLocks noChangeArrowheads="1"/>
          </p:cNvSpPr>
          <p:nvPr/>
        </p:nvSpPr>
        <p:spPr bwMode="auto">
          <a:xfrm>
            <a:off x="2286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3" name="Oval 13"/>
          <p:cNvSpPr>
            <a:spLocks noChangeArrowheads="1"/>
          </p:cNvSpPr>
          <p:nvPr/>
        </p:nvSpPr>
        <p:spPr bwMode="auto">
          <a:xfrm>
            <a:off x="80772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4" name="Oval 14"/>
          <p:cNvSpPr>
            <a:spLocks noChangeArrowheads="1"/>
          </p:cNvSpPr>
          <p:nvPr/>
        </p:nvSpPr>
        <p:spPr bwMode="auto">
          <a:xfrm>
            <a:off x="86868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5" name="Oval 15"/>
          <p:cNvSpPr>
            <a:spLocks noChangeArrowheads="1"/>
          </p:cNvSpPr>
          <p:nvPr/>
        </p:nvSpPr>
        <p:spPr bwMode="auto">
          <a:xfrm>
            <a:off x="74676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6" name="Oval 16"/>
          <p:cNvSpPr>
            <a:spLocks noChangeArrowheads="1"/>
          </p:cNvSpPr>
          <p:nvPr/>
        </p:nvSpPr>
        <p:spPr bwMode="auto">
          <a:xfrm>
            <a:off x="26289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7" name="Oval 17"/>
          <p:cNvSpPr>
            <a:spLocks noChangeArrowheads="1"/>
          </p:cNvSpPr>
          <p:nvPr/>
        </p:nvSpPr>
        <p:spPr bwMode="auto">
          <a:xfrm>
            <a:off x="4305300" y="2503488"/>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8" name="Line 18"/>
          <p:cNvSpPr>
            <a:spLocks noChangeShapeType="1"/>
          </p:cNvSpPr>
          <p:nvPr/>
        </p:nvSpPr>
        <p:spPr bwMode="auto">
          <a:xfrm flipH="1" flipV="1">
            <a:off x="552450" y="2773363"/>
            <a:ext cx="3563938" cy="126682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59" name="Line 19"/>
          <p:cNvSpPr>
            <a:spLocks noChangeShapeType="1"/>
          </p:cNvSpPr>
          <p:nvPr/>
        </p:nvSpPr>
        <p:spPr bwMode="auto">
          <a:xfrm flipH="1" flipV="1">
            <a:off x="1154113" y="2773363"/>
            <a:ext cx="3152775" cy="111442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0" name="Line 20"/>
          <p:cNvSpPr>
            <a:spLocks noChangeShapeType="1"/>
          </p:cNvSpPr>
          <p:nvPr/>
        </p:nvSpPr>
        <p:spPr bwMode="auto">
          <a:xfrm flipH="1" flipV="1">
            <a:off x="1733550" y="2773363"/>
            <a:ext cx="2573338" cy="111442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1" name="Line 21"/>
          <p:cNvSpPr>
            <a:spLocks noChangeShapeType="1"/>
          </p:cNvSpPr>
          <p:nvPr/>
        </p:nvSpPr>
        <p:spPr bwMode="auto">
          <a:xfrm flipH="1" flipV="1">
            <a:off x="2347913" y="2773363"/>
            <a:ext cx="1958975" cy="111442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2" name="Line 22"/>
          <p:cNvSpPr>
            <a:spLocks noChangeShapeType="1"/>
          </p:cNvSpPr>
          <p:nvPr/>
        </p:nvSpPr>
        <p:spPr bwMode="auto">
          <a:xfrm flipV="1">
            <a:off x="4495800" y="2817813"/>
            <a:ext cx="4381500" cy="122237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3" name="Line 23"/>
          <p:cNvSpPr>
            <a:spLocks noChangeShapeType="1"/>
          </p:cNvSpPr>
          <p:nvPr/>
        </p:nvSpPr>
        <p:spPr bwMode="auto">
          <a:xfrm flipV="1">
            <a:off x="4440238" y="2773363"/>
            <a:ext cx="3692525" cy="115887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4" name="Line 24"/>
          <p:cNvSpPr>
            <a:spLocks noChangeShapeType="1"/>
          </p:cNvSpPr>
          <p:nvPr/>
        </p:nvSpPr>
        <p:spPr bwMode="auto">
          <a:xfrm flipH="1" flipV="1">
            <a:off x="3465513" y="2817813"/>
            <a:ext cx="841375" cy="106997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5" name="Line 25"/>
          <p:cNvSpPr>
            <a:spLocks noChangeShapeType="1"/>
          </p:cNvSpPr>
          <p:nvPr/>
        </p:nvSpPr>
        <p:spPr bwMode="auto">
          <a:xfrm flipH="1" flipV="1">
            <a:off x="3990975" y="2795588"/>
            <a:ext cx="315913" cy="1092200"/>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6" name="Line 26"/>
          <p:cNvSpPr>
            <a:spLocks noChangeShapeType="1"/>
          </p:cNvSpPr>
          <p:nvPr/>
        </p:nvSpPr>
        <p:spPr bwMode="auto">
          <a:xfrm flipV="1">
            <a:off x="4440238" y="2806700"/>
            <a:ext cx="55562" cy="1125538"/>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7" name="Line 27"/>
          <p:cNvSpPr>
            <a:spLocks noChangeShapeType="1"/>
          </p:cNvSpPr>
          <p:nvPr/>
        </p:nvSpPr>
        <p:spPr bwMode="auto">
          <a:xfrm flipV="1">
            <a:off x="4440238" y="2817813"/>
            <a:ext cx="735012" cy="111442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8" name="Line 28"/>
          <p:cNvSpPr>
            <a:spLocks noChangeShapeType="1"/>
          </p:cNvSpPr>
          <p:nvPr/>
        </p:nvSpPr>
        <p:spPr bwMode="auto">
          <a:xfrm flipV="1">
            <a:off x="4495800" y="2817813"/>
            <a:ext cx="1181100" cy="122237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9" name="Line 29"/>
          <p:cNvSpPr>
            <a:spLocks noChangeShapeType="1"/>
          </p:cNvSpPr>
          <p:nvPr/>
        </p:nvSpPr>
        <p:spPr bwMode="auto">
          <a:xfrm flipV="1">
            <a:off x="4440238" y="2773363"/>
            <a:ext cx="1787525" cy="115887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70" name="Line 30"/>
          <p:cNvSpPr>
            <a:spLocks noChangeShapeType="1"/>
          </p:cNvSpPr>
          <p:nvPr/>
        </p:nvSpPr>
        <p:spPr bwMode="auto">
          <a:xfrm flipV="1">
            <a:off x="4440238" y="2773363"/>
            <a:ext cx="2397125" cy="115887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71" name="Line 31"/>
          <p:cNvSpPr>
            <a:spLocks noChangeShapeType="1"/>
          </p:cNvSpPr>
          <p:nvPr/>
        </p:nvSpPr>
        <p:spPr bwMode="auto">
          <a:xfrm flipV="1">
            <a:off x="4440238" y="2665413"/>
            <a:ext cx="3217862" cy="126682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72" name="Text Box 32"/>
          <p:cNvSpPr txBox="1">
            <a:spLocks noChangeArrowheads="1"/>
          </p:cNvSpPr>
          <p:nvPr/>
        </p:nvSpPr>
        <p:spPr bwMode="auto">
          <a:xfrm>
            <a:off x="-76200" y="2174875"/>
            <a:ext cx="990600"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9pPr>
          </a:lstStyle>
          <a:p>
            <a:r>
              <a:rPr lang="en-US" altLang="en-US" dirty="0" smtClean="0"/>
              <a:t>1/</a:t>
            </a:r>
            <a:r>
              <a:rPr lang="en-US" altLang="en-US" dirty="0" smtClean="0">
                <a:solidFill>
                  <a:srgbClr val="FF0000"/>
                </a:solidFill>
              </a:rPr>
              <a:t>1/15</a:t>
            </a:r>
            <a:endParaRPr lang="en-US" altLang="en-US" dirty="0">
              <a:solidFill>
                <a:srgbClr val="FF0000"/>
              </a:solidFill>
            </a:endParaRPr>
          </a:p>
          <a:p>
            <a:pPr>
              <a:buClrTx/>
              <a:buFontTx/>
              <a:buNone/>
            </a:pPr>
            <a:r>
              <a:rPr lang="en-US" altLang="en-US" dirty="0" smtClean="0"/>
              <a:t>5</a:t>
            </a:r>
            <a:endParaRPr lang="en-US" altLang="en-US" dirty="0"/>
          </a:p>
        </p:txBody>
      </p:sp>
      <p:sp>
        <p:nvSpPr>
          <p:cNvPr id="10274" name="Line 34"/>
          <p:cNvSpPr>
            <a:spLocks noChangeShapeType="1"/>
          </p:cNvSpPr>
          <p:nvPr/>
        </p:nvSpPr>
        <p:spPr bwMode="auto">
          <a:xfrm flipH="1" flipV="1">
            <a:off x="2952750" y="2773363"/>
            <a:ext cx="1354138" cy="111442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76" name="Text Box 36"/>
          <p:cNvSpPr txBox="1">
            <a:spLocks noChangeArrowheads="1"/>
          </p:cNvSpPr>
          <p:nvPr/>
        </p:nvSpPr>
        <p:spPr bwMode="auto">
          <a:xfrm>
            <a:off x="620713" y="2174875"/>
            <a:ext cx="1117600"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9pPr>
          </a:lstStyle>
          <a:p>
            <a:r>
              <a:rPr lang="en-US" altLang="en-US" dirty="0" smtClean="0"/>
              <a:t>1</a:t>
            </a:r>
            <a:r>
              <a:rPr lang="en-US" altLang="en-US" dirty="0" smtClean="0">
                <a:solidFill>
                  <a:srgbClr val="FF0000"/>
                </a:solidFill>
              </a:rPr>
              <a:t>1/14</a:t>
            </a:r>
            <a:endParaRPr lang="en-US" altLang="en-US" dirty="0">
              <a:solidFill>
                <a:srgbClr val="FF0000"/>
              </a:solidFill>
            </a:endParaRPr>
          </a:p>
          <a:p>
            <a:pPr>
              <a:buClrTx/>
              <a:buFontTx/>
              <a:buNone/>
            </a:pPr>
            <a:r>
              <a:rPr lang="en-US" altLang="en-US" dirty="0" smtClean="0"/>
              <a:t>/1</a:t>
            </a:r>
            <a:endParaRPr lang="en-US" altLang="en-US" dirty="0"/>
          </a:p>
        </p:txBody>
      </p:sp>
      <p:sp>
        <p:nvSpPr>
          <p:cNvPr id="10277" name="Oval 37"/>
          <p:cNvSpPr>
            <a:spLocks noChangeArrowheads="1"/>
          </p:cNvSpPr>
          <p:nvPr/>
        </p:nvSpPr>
        <p:spPr bwMode="auto">
          <a:xfrm>
            <a:off x="-725488" y="2376488"/>
            <a:ext cx="3279776" cy="609600"/>
          </a:xfrm>
          <a:prstGeom prst="ellipse">
            <a:avLst/>
          </a:prstGeom>
          <a:noFill/>
          <a:ln w="9360" cap="sq">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78" name="Text Box 38"/>
          <p:cNvSpPr txBox="1">
            <a:spLocks noChangeArrowheads="1"/>
          </p:cNvSpPr>
          <p:nvPr/>
        </p:nvSpPr>
        <p:spPr bwMode="auto">
          <a:xfrm>
            <a:off x="1155700" y="5105400"/>
            <a:ext cx="6977063" cy="1387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9pPr>
          </a:lstStyle>
          <a:p>
            <a:pPr>
              <a:buClrTx/>
              <a:buFontTx/>
              <a:buNone/>
            </a:pPr>
            <a:r>
              <a:rPr lang="en-US" altLang="en-US" sz="2800" dirty="0" smtClean="0">
                <a:solidFill>
                  <a:schemeClr val="tx1"/>
                </a:solidFill>
              </a:rPr>
              <a:t>The increase above only makes the dual larger</a:t>
            </a:r>
            <a:r>
              <a:rPr lang="en-US" altLang="en-US" sz="2800" dirty="0" smtClean="0"/>
              <a:t>the </a:t>
            </a:r>
            <a:r>
              <a:rPr lang="en-US" altLang="en-US" sz="2800" dirty="0"/>
              <a:t>values the mutual elements get is at most </a:t>
            </a:r>
            <a:endParaRPr lang="en-US" altLang="en-US" sz="2800" dirty="0">
              <a:solidFill>
                <a:srgbClr val="FF0000"/>
              </a:solidFill>
            </a:endParaRPr>
          </a:p>
        </p:txBody>
      </p:sp>
      <p:cxnSp>
        <p:nvCxnSpPr>
          <p:cNvPr id="3" name="Straight Connector 2"/>
          <p:cNvCxnSpPr>
            <a:stCxn id="10242" idx="2"/>
            <a:endCxn id="10252" idx="5"/>
          </p:cNvCxnSpPr>
          <p:nvPr/>
        </p:nvCxnSpPr>
        <p:spPr>
          <a:xfrm flipH="1" flipV="1">
            <a:off x="553804" y="2774763"/>
            <a:ext cx="3560996" cy="1263837"/>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a:stCxn id="10242" idx="0"/>
            <a:endCxn id="10251" idx="6"/>
          </p:cNvCxnSpPr>
          <p:nvPr/>
        </p:nvCxnSpPr>
        <p:spPr>
          <a:xfrm flipH="1" flipV="1">
            <a:off x="1211263" y="2667000"/>
            <a:ext cx="3094037" cy="121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10259" idx="0"/>
            <a:endCxn id="10243" idx="6"/>
          </p:cNvCxnSpPr>
          <p:nvPr/>
        </p:nvCxnSpPr>
        <p:spPr>
          <a:xfrm flipH="1" flipV="1">
            <a:off x="1790700" y="2667000"/>
            <a:ext cx="2516188" cy="12207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2209800" y="2665413"/>
            <a:ext cx="2095500" cy="1373187"/>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353892" y="2131497"/>
            <a:ext cx="633507" cy="369332"/>
          </a:xfrm>
          <a:prstGeom prst="rect">
            <a:avLst/>
          </a:prstGeom>
        </p:spPr>
        <p:txBody>
          <a:bodyPr wrap="none">
            <a:spAutoFit/>
          </a:bodyPr>
          <a:lstStyle/>
          <a:p>
            <a:pPr>
              <a:buClrTx/>
              <a:buFontTx/>
              <a:buNone/>
            </a:pPr>
            <a:r>
              <a:rPr lang="en-US" altLang="en-US" dirty="0" smtClean="0">
                <a:solidFill>
                  <a:srgbClr val="FF0000"/>
                </a:solidFill>
              </a:rPr>
              <a:t>1/13</a:t>
            </a:r>
            <a:endParaRPr lang="en-US" altLang="en-US" dirty="0">
              <a:solidFill>
                <a:srgbClr val="FF0000"/>
              </a:solidFill>
            </a:endParaRPr>
          </a:p>
        </p:txBody>
      </p:sp>
      <p:sp>
        <p:nvSpPr>
          <p:cNvPr id="49" name="Text Box 33"/>
          <p:cNvSpPr txBox="1">
            <a:spLocks noChangeArrowheads="1"/>
          </p:cNvSpPr>
          <p:nvPr/>
        </p:nvSpPr>
        <p:spPr bwMode="auto">
          <a:xfrm>
            <a:off x="1458913" y="2297113"/>
            <a:ext cx="1100137"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9pPr>
          </a:lstStyle>
          <a:p>
            <a:pPr>
              <a:buClrTx/>
              <a:buFontTx/>
              <a:buNone/>
            </a:pPr>
            <a:r>
              <a:rPr lang="en-US" altLang="en-US" dirty="0"/>
              <a:t>1/15</a:t>
            </a:r>
          </a:p>
        </p:txBody>
      </p:sp>
      <p:sp>
        <p:nvSpPr>
          <p:cNvPr id="50" name="Text Box 36"/>
          <p:cNvSpPr txBox="1">
            <a:spLocks noChangeArrowheads="1"/>
          </p:cNvSpPr>
          <p:nvPr/>
        </p:nvSpPr>
        <p:spPr bwMode="auto">
          <a:xfrm>
            <a:off x="1800902" y="2121634"/>
            <a:ext cx="1117600"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9pPr>
          </a:lstStyle>
          <a:p>
            <a:r>
              <a:rPr lang="en-US" altLang="en-US" dirty="0" smtClean="0"/>
              <a:t>1</a:t>
            </a:r>
            <a:r>
              <a:rPr lang="en-US" altLang="en-US" dirty="0" smtClean="0">
                <a:solidFill>
                  <a:srgbClr val="FF0000"/>
                </a:solidFill>
              </a:rPr>
              <a:t>1/12</a:t>
            </a:r>
            <a:endParaRPr lang="en-US" altLang="en-US" dirty="0">
              <a:solidFill>
                <a:srgbClr val="FF0000"/>
              </a:solidFill>
            </a:endParaRPr>
          </a:p>
          <a:p>
            <a:pPr>
              <a:buClrTx/>
              <a:buFontTx/>
              <a:buNone/>
            </a:pPr>
            <a:r>
              <a:rPr lang="en-US" altLang="en-US" dirty="0" smtClean="0"/>
              <a:t>/1</a:t>
            </a:r>
            <a:endParaRPr lang="en-US" altLang="en-US" dirty="0"/>
          </a:p>
        </p:txBody>
      </p:sp>
      <p:sp>
        <p:nvSpPr>
          <p:cNvPr id="11" name="Rounded Rectangle 10"/>
          <p:cNvSpPr/>
          <p:nvPr/>
        </p:nvSpPr>
        <p:spPr>
          <a:xfrm>
            <a:off x="71835" y="1972779"/>
            <a:ext cx="2532856" cy="11529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p:cNvCxnSpPr>
            <a:stCxn id="10242" idx="6"/>
          </p:cNvCxnSpPr>
          <p:nvPr/>
        </p:nvCxnSpPr>
        <p:spPr>
          <a:xfrm flipH="1" flipV="1">
            <a:off x="2895600" y="2665413"/>
            <a:ext cx="1600200" cy="13731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0242" idx="0"/>
          </p:cNvCxnSpPr>
          <p:nvPr/>
        </p:nvCxnSpPr>
        <p:spPr>
          <a:xfrm flipH="1" flipV="1">
            <a:off x="3465513" y="2667000"/>
            <a:ext cx="839787" cy="121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0274" idx="0"/>
          </p:cNvCxnSpPr>
          <p:nvPr/>
        </p:nvCxnSpPr>
        <p:spPr>
          <a:xfrm flipH="1" flipV="1">
            <a:off x="3990975" y="2665413"/>
            <a:ext cx="315913" cy="1222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0274" idx="0"/>
            <a:endCxn id="10257" idx="4"/>
          </p:cNvCxnSpPr>
          <p:nvPr/>
        </p:nvCxnSpPr>
        <p:spPr>
          <a:xfrm flipV="1">
            <a:off x="4306888" y="2808288"/>
            <a:ext cx="188912" cy="1079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0266" idx="0"/>
            <a:endCxn id="10250" idx="4"/>
          </p:cNvCxnSpPr>
          <p:nvPr/>
        </p:nvCxnSpPr>
        <p:spPr>
          <a:xfrm flipV="1">
            <a:off x="4440238" y="2819400"/>
            <a:ext cx="735012" cy="11128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0242" idx="6"/>
          </p:cNvCxnSpPr>
          <p:nvPr/>
        </p:nvCxnSpPr>
        <p:spPr>
          <a:xfrm flipV="1">
            <a:off x="4495800" y="2665413"/>
            <a:ext cx="1219200" cy="13731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0242" idx="5"/>
          </p:cNvCxnSpPr>
          <p:nvPr/>
        </p:nvCxnSpPr>
        <p:spPr>
          <a:xfrm flipV="1">
            <a:off x="4440004" y="2665413"/>
            <a:ext cx="1884596" cy="1480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0242" idx="6"/>
            <a:endCxn id="10247" idx="3"/>
          </p:cNvCxnSpPr>
          <p:nvPr/>
        </p:nvCxnSpPr>
        <p:spPr>
          <a:xfrm flipV="1">
            <a:off x="4495800" y="2774763"/>
            <a:ext cx="2341796" cy="12638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0242" idx="5"/>
            <a:endCxn id="10271" idx="1"/>
          </p:cNvCxnSpPr>
          <p:nvPr/>
        </p:nvCxnSpPr>
        <p:spPr>
          <a:xfrm flipV="1">
            <a:off x="4440004" y="2665413"/>
            <a:ext cx="3218096" cy="1480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0242" idx="5"/>
            <a:endCxn id="10253" idx="3"/>
          </p:cNvCxnSpPr>
          <p:nvPr/>
        </p:nvCxnSpPr>
        <p:spPr>
          <a:xfrm flipV="1">
            <a:off x="4440004" y="2774763"/>
            <a:ext cx="3692992" cy="137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0242" idx="5"/>
            <a:endCxn id="10254" idx="3"/>
          </p:cNvCxnSpPr>
          <p:nvPr/>
        </p:nvCxnSpPr>
        <p:spPr>
          <a:xfrm flipV="1">
            <a:off x="4440004" y="2774763"/>
            <a:ext cx="4302592" cy="13716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575616" y="2092087"/>
            <a:ext cx="990600" cy="369332"/>
          </a:xfrm>
          <a:prstGeom prst="rect">
            <a:avLst/>
          </a:prstGeom>
          <a:noFill/>
        </p:spPr>
        <p:txBody>
          <a:bodyPr wrap="square" rtlCol="0">
            <a:spAutoFit/>
          </a:bodyPr>
          <a:lstStyle/>
          <a:p>
            <a:r>
              <a:rPr lang="en-US" dirty="0" smtClean="0">
                <a:solidFill>
                  <a:srgbClr val="FF0000"/>
                </a:solidFill>
              </a:rPr>
              <a:t>1/11</a:t>
            </a:r>
            <a:endParaRPr lang="en-US" dirty="0">
              <a:solidFill>
                <a:srgbClr val="FF0000"/>
              </a:solidFill>
            </a:endParaRPr>
          </a:p>
        </p:txBody>
      </p:sp>
      <p:sp>
        <p:nvSpPr>
          <p:cNvPr id="58" name="TextBox 57"/>
          <p:cNvSpPr txBox="1"/>
          <p:nvPr/>
        </p:nvSpPr>
        <p:spPr>
          <a:xfrm>
            <a:off x="4205775" y="2094458"/>
            <a:ext cx="990600" cy="369332"/>
          </a:xfrm>
          <a:prstGeom prst="rect">
            <a:avLst/>
          </a:prstGeom>
          <a:noFill/>
        </p:spPr>
        <p:txBody>
          <a:bodyPr wrap="square" rtlCol="0">
            <a:spAutoFit/>
          </a:bodyPr>
          <a:lstStyle/>
          <a:p>
            <a:r>
              <a:rPr lang="en-US" dirty="0" smtClean="0">
                <a:solidFill>
                  <a:srgbClr val="FF0000"/>
                </a:solidFill>
              </a:rPr>
              <a:t>1/8</a:t>
            </a:r>
            <a:endParaRPr lang="en-US" dirty="0">
              <a:solidFill>
                <a:srgbClr val="FF0000"/>
              </a:solidFill>
            </a:endParaRPr>
          </a:p>
        </p:txBody>
      </p:sp>
      <p:sp>
        <p:nvSpPr>
          <p:cNvPr id="59" name="TextBox 58"/>
          <p:cNvSpPr txBox="1"/>
          <p:nvPr/>
        </p:nvSpPr>
        <p:spPr>
          <a:xfrm>
            <a:off x="3148659" y="2089890"/>
            <a:ext cx="990600" cy="369332"/>
          </a:xfrm>
          <a:prstGeom prst="rect">
            <a:avLst/>
          </a:prstGeom>
          <a:noFill/>
        </p:spPr>
        <p:txBody>
          <a:bodyPr wrap="square" rtlCol="0">
            <a:spAutoFit/>
          </a:bodyPr>
          <a:lstStyle/>
          <a:p>
            <a:r>
              <a:rPr lang="en-US" dirty="0" smtClean="0">
                <a:solidFill>
                  <a:srgbClr val="FF0000"/>
                </a:solidFill>
              </a:rPr>
              <a:t>1/10</a:t>
            </a:r>
            <a:endParaRPr lang="en-US" dirty="0">
              <a:solidFill>
                <a:srgbClr val="FF0000"/>
              </a:solidFill>
            </a:endParaRPr>
          </a:p>
        </p:txBody>
      </p:sp>
      <p:sp>
        <p:nvSpPr>
          <p:cNvPr id="60" name="TextBox 59"/>
          <p:cNvSpPr txBox="1"/>
          <p:nvPr/>
        </p:nvSpPr>
        <p:spPr>
          <a:xfrm>
            <a:off x="3710475" y="2093387"/>
            <a:ext cx="990600" cy="369332"/>
          </a:xfrm>
          <a:prstGeom prst="rect">
            <a:avLst/>
          </a:prstGeom>
          <a:noFill/>
        </p:spPr>
        <p:txBody>
          <a:bodyPr wrap="square" rtlCol="0">
            <a:spAutoFit/>
          </a:bodyPr>
          <a:lstStyle/>
          <a:p>
            <a:r>
              <a:rPr lang="en-US" dirty="0" smtClean="0">
                <a:solidFill>
                  <a:srgbClr val="FF0000"/>
                </a:solidFill>
              </a:rPr>
              <a:t>1/9</a:t>
            </a:r>
            <a:endParaRPr lang="en-US" dirty="0">
              <a:solidFill>
                <a:srgbClr val="FF0000"/>
              </a:solidFill>
            </a:endParaRPr>
          </a:p>
        </p:txBody>
      </p:sp>
      <p:sp>
        <p:nvSpPr>
          <p:cNvPr id="4" name="Rounded Rectangle 3"/>
          <p:cNvSpPr/>
          <p:nvPr/>
        </p:nvSpPr>
        <p:spPr>
          <a:xfrm>
            <a:off x="2634328" y="2062975"/>
            <a:ext cx="2270919" cy="10890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6104509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457200" y="0"/>
            <a:ext cx="7772400"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9pPr>
          </a:lstStyle>
          <a:p>
            <a:pPr algn="ctr" eaLnBrk="1" hangingPunct="1">
              <a:buClrTx/>
              <a:buFontTx/>
              <a:buNone/>
            </a:pPr>
            <a:r>
              <a:rPr lang="en-US" altLang="en-US" sz="4400" dirty="0">
                <a:solidFill>
                  <a:srgbClr val="B7E7FF"/>
                </a:solidFill>
                <a:effectLst>
                  <a:outerShdw blurRad="38100" dist="38100" dir="2700000" algn="tl">
                    <a:srgbClr val="C0C0C0"/>
                  </a:outerShdw>
                </a:effectLst>
              </a:rPr>
              <a:t>The greedy algorithm and an arbitrary star</a:t>
            </a:r>
          </a:p>
        </p:txBody>
      </p:sp>
      <p:sp>
        <p:nvSpPr>
          <p:cNvPr id="10242" name="Oval 2"/>
          <p:cNvSpPr>
            <a:spLocks noChangeArrowheads="1"/>
          </p:cNvSpPr>
          <p:nvPr/>
        </p:nvSpPr>
        <p:spPr bwMode="auto">
          <a:xfrm>
            <a:off x="4114800" y="38862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43" name="Oval 3"/>
          <p:cNvSpPr>
            <a:spLocks noChangeArrowheads="1"/>
          </p:cNvSpPr>
          <p:nvPr/>
        </p:nvSpPr>
        <p:spPr bwMode="auto">
          <a:xfrm>
            <a:off x="14097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44" name="Oval 4"/>
          <p:cNvSpPr>
            <a:spLocks noChangeArrowheads="1"/>
          </p:cNvSpPr>
          <p:nvPr/>
        </p:nvSpPr>
        <p:spPr bwMode="auto">
          <a:xfrm>
            <a:off x="202565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45" name="Oval 5"/>
          <p:cNvSpPr>
            <a:spLocks noChangeArrowheads="1"/>
          </p:cNvSpPr>
          <p:nvPr/>
        </p:nvSpPr>
        <p:spPr bwMode="auto">
          <a:xfrm>
            <a:off x="54864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46" name="Oval 6"/>
          <p:cNvSpPr>
            <a:spLocks noChangeArrowheads="1"/>
          </p:cNvSpPr>
          <p:nvPr/>
        </p:nvSpPr>
        <p:spPr bwMode="auto">
          <a:xfrm>
            <a:off x="61722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47" name="Oval 7"/>
          <p:cNvSpPr>
            <a:spLocks noChangeArrowheads="1"/>
          </p:cNvSpPr>
          <p:nvPr/>
        </p:nvSpPr>
        <p:spPr bwMode="auto">
          <a:xfrm>
            <a:off x="67818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48" name="Oval 8"/>
          <p:cNvSpPr>
            <a:spLocks noChangeArrowheads="1"/>
          </p:cNvSpPr>
          <p:nvPr/>
        </p:nvSpPr>
        <p:spPr bwMode="auto">
          <a:xfrm>
            <a:off x="32766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49" name="Oval 9"/>
          <p:cNvSpPr>
            <a:spLocks noChangeArrowheads="1"/>
          </p:cNvSpPr>
          <p:nvPr/>
        </p:nvSpPr>
        <p:spPr bwMode="auto">
          <a:xfrm>
            <a:off x="3802063" y="2492375"/>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0" name="Oval 10"/>
          <p:cNvSpPr>
            <a:spLocks noChangeArrowheads="1"/>
          </p:cNvSpPr>
          <p:nvPr/>
        </p:nvSpPr>
        <p:spPr bwMode="auto">
          <a:xfrm>
            <a:off x="498475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1" name="Oval 11"/>
          <p:cNvSpPr>
            <a:spLocks noChangeArrowheads="1"/>
          </p:cNvSpPr>
          <p:nvPr/>
        </p:nvSpPr>
        <p:spPr bwMode="auto">
          <a:xfrm>
            <a:off x="830263"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2" name="Oval 12"/>
          <p:cNvSpPr>
            <a:spLocks noChangeArrowheads="1"/>
          </p:cNvSpPr>
          <p:nvPr/>
        </p:nvSpPr>
        <p:spPr bwMode="auto">
          <a:xfrm>
            <a:off x="2286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3" name="Oval 13"/>
          <p:cNvSpPr>
            <a:spLocks noChangeArrowheads="1"/>
          </p:cNvSpPr>
          <p:nvPr/>
        </p:nvSpPr>
        <p:spPr bwMode="auto">
          <a:xfrm>
            <a:off x="80772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4" name="Oval 14"/>
          <p:cNvSpPr>
            <a:spLocks noChangeArrowheads="1"/>
          </p:cNvSpPr>
          <p:nvPr/>
        </p:nvSpPr>
        <p:spPr bwMode="auto">
          <a:xfrm>
            <a:off x="86868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5" name="Oval 15"/>
          <p:cNvSpPr>
            <a:spLocks noChangeArrowheads="1"/>
          </p:cNvSpPr>
          <p:nvPr/>
        </p:nvSpPr>
        <p:spPr bwMode="auto">
          <a:xfrm>
            <a:off x="74676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6" name="Oval 16"/>
          <p:cNvSpPr>
            <a:spLocks noChangeArrowheads="1"/>
          </p:cNvSpPr>
          <p:nvPr/>
        </p:nvSpPr>
        <p:spPr bwMode="auto">
          <a:xfrm>
            <a:off x="26289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7" name="Oval 17"/>
          <p:cNvSpPr>
            <a:spLocks noChangeArrowheads="1"/>
          </p:cNvSpPr>
          <p:nvPr/>
        </p:nvSpPr>
        <p:spPr bwMode="auto">
          <a:xfrm>
            <a:off x="4305300" y="2503488"/>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8" name="Line 18"/>
          <p:cNvSpPr>
            <a:spLocks noChangeShapeType="1"/>
          </p:cNvSpPr>
          <p:nvPr/>
        </p:nvSpPr>
        <p:spPr bwMode="auto">
          <a:xfrm flipH="1" flipV="1">
            <a:off x="552450" y="2773363"/>
            <a:ext cx="3563938" cy="126682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59" name="Line 19"/>
          <p:cNvSpPr>
            <a:spLocks noChangeShapeType="1"/>
          </p:cNvSpPr>
          <p:nvPr/>
        </p:nvSpPr>
        <p:spPr bwMode="auto">
          <a:xfrm flipH="1" flipV="1">
            <a:off x="1154113" y="2773363"/>
            <a:ext cx="3152775" cy="111442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0" name="Line 20"/>
          <p:cNvSpPr>
            <a:spLocks noChangeShapeType="1"/>
          </p:cNvSpPr>
          <p:nvPr/>
        </p:nvSpPr>
        <p:spPr bwMode="auto">
          <a:xfrm flipH="1" flipV="1">
            <a:off x="1733550" y="2773363"/>
            <a:ext cx="2573338" cy="111442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1" name="Line 21"/>
          <p:cNvSpPr>
            <a:spLocks noChangeShapeType="1"/>
          </p:cNvSpPr>
          <p:nvPr/>
        </p:nvSpPr>
        <p:spPr bwMode="auto">
          <a:xfrm flipH="1" flipV="1">
            <a:off x="2347913" y="2773363"/>
            <a:ext cx="1958975" cy="111442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2" name="Line 22"/>
          <p:cNvSpPr>
            <a:spLocks noChangeShapeType="1"/>
          </p:cNvSpPr>
          <p:nvPr/>
        </p:nvSpPr>
        <p:spPr bwMode="auto">
          <a:xfrm flipV="1">
            <a:off x="4495800" y="2817813"/>
            <a:ext cx="4381500" cy="122237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3" name="Line 23"/>
          <p:cNvSpPr>
            <a:spLocks noChangeShapeType="1"/>
          </p:cNvSpPr>
          <p:nvPr/>
        </p:nvSpPr>
        <p:spPr bwMode="auto">
          <a:xfrm flipV="1">
            <a:off x="4440238" y="2773363"/>
            <a:ext cx="3692525" cy="115887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4" name="Line 24"/>
          <p:cNvSpPr>
            <a:spLocks noChangeShapeType="1"/>
          </p:cNvSpPr>
          <p:nvPr/>
        </p:nvSpPr>
        <p:spPr bwMode="auto">
          <a:xfrm flipH="1" flipV="1">
            <a:off x="3465513" y="2817813"/>
            <a:ext cx="841375" cy="106997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5" name="Line 25"/>
          <p:cNvSpPr>
            <a:spLocks noChangeShapeType="1"/>
          </p:cNvSpPr>
          <p:nvPr/>
        </p:nvSpPr>
        <p:spPr bwMode="auto">
          <a:xfrm flipH="1" flipV="1">
            <a:off x="3990975" y="2795588"/>
            <a:ext cx="315913" cy="1092200"/>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6" name="Line 26"/>
          <p:cNvSpPr>
            <a:spLocks noChangeShapeType="1"/>
          </p:cNvSpPr>
          <p:nvPr/>
        </p:nvSpPr>
        <p:spPr bwMode="auto">
          <a:xfrm flipV="1">
            <a:off x="4440238" y="2806700"/>
            <a:ext cx="55562" cy="1125538"/>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7" name="Line 27"/>
          <p:cNvSpPr>
            <a:spLocks noChangeShapeType="1"/>
          </p:cNvSpPr>
          <p:nvPr/>
        </p:nvSpPr>
        <p:spPr bwMode="auto">
          <a:xfrm flipV="1">
            <a:off x="4440238" y="2817813"/>
            <a:ext cx="735012" cy="111442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8" name="Line 28"/>
          <p:cNvSpPr>
            <a:spLocks noChangeShapeType="1"/>
          </p:cNvSpPr>
          <p:nvPr/>
        </p:nvSpPr>
        <p:spPr bwMode="auto">
          <a:xfrm flipV="1">
            <a:off x="4495800" y="2817813"/>
            <a:ext cx="1181100" cy="122237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9" name="Line 29"/>
          <p:cNvSpPr>
            <a:spLocks noChangeShapeType="1"/>
          </p:cNvSpPr>
          <p:nvPr/>
        </p:nvSpPr>
        <p:spPr bwMode="auto">
          <a:xfrm flipV="1">
            <a:off x="4440238" y="2773363"/>
            <a:ext cx="1787525" cy="115887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70" name="Line 30"/>
          <p:cNvSpPr>
            <a:spLocks noChangeShapeType="1"/>
          </p:cNvSpPr>
          <p:nvPr/>
        </p:nvSpPr>
        <p:spPr bwMode="auto">
          <a:xfrm flipV="1">
            <a:off x="4440238" y="2773363"/>
            <a:ext cx="2397125" cy="115887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71" name="Line 31"/>
          <p:cNvSpPr>
            <a:spLocks noChangeShapeType="1"/>
          </p:cNvSpPr>
          <p:nvPr/>
        </p:nvSpPr>
        <p:spPr bwMode="auto">
          <a:xfrm flipV="1">
            <a:off x="4440238" y="2665413"/>
            <a:ext cx="3217862" cy="126682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72" name="Text Box 32"/>
          <p:cNvSpPr txBox="1">
            <a:spLocks noChangeArrowheads="1"/>
          </p:cNvSpPr>
          <p:nvPr/>
        </p:nvSpPr>
        <p:spPr bwMode="auto">
          <a:xfrm>
            <a:off x="-76200" y="2174875"/>
            <a:ext cx="990600"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9pPr>
          </a:lstStyle>
          <a:p>
            <a:r>
              <a:rPr lang="en-US" altLang="en-US" dirty="0" smtClean="0"/>
              <a:t>1/</a:t>
            </a:r>
            <a:r>
              <a:rPr lang="en-US" altLang="en-US" dirty="0" smtClean="0">
                <a:solidFill>
                  <a:srgbClr val="FF0000"/>
                </a:solidFill>
              </a:rPr>
              <a:t>1/15</a:t>
            </a:r>
            <a:endParaRPr lang="en-US" altLang="en-US" dirty="0">
              <a:solidFill>
                <a:srgbClr val="FF0000"/>
              </a:solidFill>
            </a:endParaRPr>
          </a:p>
          <a:p>
            <a:pPr>
              <a:buClrTx/>
              <a:buFontTx/>
              <a:buNone/>
            </a:pPr>
            <a:r>
              <a:rPr lang="en-US" altLang="en-US" dirty="0" smtClean="0"/>
              <a:t>5</a:t>
            </a:r>
            <a:endParaRPr lang="en-US" altLang="en-US" dirty="0"/>
          </a:p>
        </p:txBody>
      </p:sp>
      <p:sp>
        <p:nvSpPr>
          <p:cNvPr id="10274" name="Line 34"/>
          <p:cNvSpPr>
            <a:spLocks noChangeShapeType="1"/>
          </p:cNvSpPr>
          <p:nvPr/>
        </p:nvSpPr>
        <p:spPr bwMode="auto">
          <a:xfrm flipH="1" flipV="1">
            <a:off x="2952750" y="2773363"/>
            <a:ext cx="1354138" cy="111442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76" name="Text Box 36"/>
          <p:cNvSpPr txBox="1">
            <a:spLocks noChangeArrowheads="1"/>
          </p:cNvSpPr>
          <p:nvPr/>
        </p:nvSpPr>
        <p:spPr bwMode="auto">
          <a:xfrm>
            <a:off x="620713" y="2174875"/>
            <a:ext cx="1117600"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9pPr>
          </a:lstStyle>
          <a:p>
            <a:r>
              <a:rPr lang="en-US" altLang="en-US" dirty="0" smtClean="0"/>
              <a:t>1</a:t>
            </a:r>
            <a:r>
              <a:rPr lang="en-US" altLang="en-US" dirty="0" smtClean="0">
                <a:solidFill>
                  <a:srgbClr val="FF0000"/>
                </a:solidFill>
              </a:rPr>
              <a:t>1/14</a:t>
            </a:r>
            <a:endParaRPr lang="en-US" altLang="en-US" dirty="0">
              <a:solidFill>
                <a:srgbClr val="FF0000"/>
              </a:solidFill>
            </a:endParaRPr>
          </a:p>
          <a:p>
            <a:pPr>
              <a:buClrTx/>
              <a:buFontTx/>
              <a:buNone/>
            </a:pPr>
            <a:r>
              <a:rPr lang="en-US" altLang="en-US" dirty="0" smtClean="0"/>
              <a:t>/1</a:t>
            </a:r>
            <a:endParaRPr lang="en-US" altLang="en-US" dirty="0"/>
          </a:p>
        </p:txBody>
      </p:sp>
      <p:sp>
        <p:nvSpPr>
          <p:cNvPr id="10277" name="Oval 37"/>
          <p:cNvSpPr>
            <a:spLocks noChangeArrowheads="1"/>
          </p:cNvSpPr>
          <p:nvPr/>
        </p:nvSpPr>
        <p:spPr bwMode="auto">
          <a:xfrm>
            <a:off x="-725488" y="2376488"/>
            <a:ext cx="3279776" cy="609600"/>
          </a:xfrm>
          <a:prstGeom prst="ellipse">
            <a:avLst/>
          </a:prstGeom>
          <a:noFill/>
          <a:ln w="9360" cap="sq">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78" name="Text Box 38"/>
          <p:cNvSpPr txBox="1">
            <a:spLocks noChangeArrowheads="1"/>
          </p:cNvSpPr>
          <p:nvPr/>
        </p:nvSpPr>
        <p:spPr bwMode="auto">
          <a:xfrm>
            <a:off x="1155700" y="5105400"/>
            <a:ext cx="6977063" cy="181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9pPr>
          </a:lstStyle>
          <a:p>
            <a:pPr>
              <a:buClrTx/>
              <a:buFontTx/>
              <a:buNone/>
            </a:pPr>
            <a:r>
              <a:rPr lang="en-US" altLang="en-US" sz="2800" dirty="0" smtClean="0">
                <a:solidFill>
                  <a:schemeClr val="tx1"/>
                </a:solidFill>
              </a:rPr>
              <a:t>The remaining star had size </a:t>
            </a:r>
            <a:r>
              <a:rPr lang="en-US" altLang="en-US" sz="2800" dirty="0" smtClean="0">
                <a:solidFill>
                  <a:srgbClr val="FF0000"/>
                </a:solidFill>
              </a:rPr>
              <a:t>7</a:t>
            </a:r>
            <a:r>
              <a:rPr lang="en-US" altLang="en-US" sz="2800" dirty="0" smtClean="0">
                <a:solidFill>
                  <a:schemeClr val="tx1"/>
                </a:solidFill>
              </a:rPr>
              <a:t>. The greedy is at least as large. Hence the values of the dual is at most </a:t>
            </a:r>
            <a:r>
              <a:rPr lang="en-US" altLang="en-US" sz="2800" dirty="0" smtClean="0">
                <a:solidFill>
                  <a:srgbClr val="FF0000"/>
                </a:solidFill>
              </a:rPr>
              <a:t>1/7</a:t>
            </a:r>
            <a:r>
              <a:rPr lang="en-US" altLang="en-US" sz="2800" dirty="0" smtClean="0"/>
              <a:t>values </a:t>
            </a:r>
            <a:r>
              <a:rPr lang="en-US" altLang="en-US" sz="2800" dirty="0"/>
              <a:t>the mutual elements get is at most </a:t>
            </a:r>
            <a:endParaRPr lang="en-US" altLang="en-US" sz="2800" dirty="0">
              <a:solidFill>
                <a:srgbClr val="FF0000"/>
              </a:solidFill>
            </a:endParaRPr>
          </a:p>
        </p:txBody>
      </p:sp>
      <p:cxnSp>
        <p:nvCxnSpPr>
          <p:cNvPr id="3" name="Straight Connector 2"/>
          <p:cNvCxnSpPr>
            <a:stCxn id="10242" idx="2"/>
            <a:endCxn id="10252" idx="5"/>
          </p:cNvCxnSpPr>
          <p:nvPr/>
        </p:nvCxnSpPr>
        <p:spPr>
          <a:xfrm flipH="1" flipV="1">
            <a:off x="553804" y="2774763"/>
            <a:ext cx="3560996" cy="1263837"/>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a:stCxn id="10242" idx="0"/>
            <a:endCxn id="10251" idx="6"/>
          </p:cNvCxnSpPr>
          <p:nvPr/>
        </p:nvCxnSpPr>
        <p:spPr>
          <a:xfrm flipH="1" flipV="1">
            <a:off x="1211263" y="2667000"/>
            <a:ext cx="3094037" cy="121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10259" idx="0"/>
            <a:endCxn id="10243" idx="6"/>
          </p:cNvCxnSpPr>
          <p:nvPr/>
        </p:nvCxnSpPr>
        <p:spPr>
          <a:xfrm flipH="1" flipV="1">
            <a:off x="1790700" y="2667000"/>
            <a:ext cx="2516188" cy="12207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2209800" y="2665413"/>
            <a:ext cx="2095500" cy="1373187"/>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353892" y="2131497"/>
            <a:ext cx="633507" cy="369332"/>
          </a:xfrm>
          <a:prstGeom prst="rect">
            <a:avLst/>
          </a:prstGeom>
        </p:spPr>
        <p:txBody>
          <a:bodyPr wrap="none">
            <a:spAutoFit/>
          </a:bodyPr>
          <a:lstStyle/>
          <a:p>
            <a:pPr>
              <a:buClrTx/>
              <a:buFontTx/>
              <a:buNone/>
            </a:pPr>
            <a:r>
              <a:rPr lang="en-US" altLang="en-US" dirty="0" smtClean="0">
                <a:solidFill>
                  <a:srgbClr val="FF0000"/>
                </a:solidFill>
              </a:rPr>
              <a:t>1/13</a:t>
            </a:r>
            <a:endParaRPr lang="en-US" altLang="en-US" dirty="0">
              <a:solidFill>
                <a:srgbClr val="FF0000"/>
              </a:solidFill>
            </a:endParaRPr>
          </a:p>
        </p:txBody>
      </p:sp>
      <p:sp>
        <p:nvSpPr>
          <p:cNvPr id="49" name="Text Box 33"/>
          <p:cNvSpPr txBox="1">
            <a:spLocks noChangeArrowheads="1"/>
          </p:cNvSpPr>
          <p:nvPr/>
        </p:nvSpPr>
        <p:spPr bwMode="auto">
          <a:xfrm>
            <a:off x="1458913" y="2297113"/>
            <a:ext cx="1100137"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9pPr>
          </a:lstStyle>
          <a:p>
            <a:pPr>
              <a:buClrTx/>
              <a:buFontTx/>
              <a:buNone/>
            </a:pPr>
            <a:r>
              <a:rPr lang="en-US" altLang="en-US" dirty="0"/>
              <a:t>1/15</a:t>
            </a:r>
          </a:p>
        </p:txBody>
      </p:sp>
      <p:sp>
        <p:nvSpPr>
          <p:cNvPr id="50" name="Text Box 36"/>
          <p:cNvSpPr txBox="1">
            <a:spLocks noChangeArrowheads="1"/>
          </p:cNvSpPr>
          <p:nvPr/>
        </p:nvSpPr>
        <p:spPr bwMode="auto">
          <a:xfrm>
            <a:off x="1800902" y="2121634"/>
            <a:ext cx="1117600"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9pPr>
          </a:lstStyle>
          <a:p>
            <a:r>
              <a:rPr lang="en-US" altLang="en-US" dirty="0" smtClean="0"/>
              <a:t>1</a:t>
            </a:r>
            <a:r>
              <a:rPr lang="en-US" altLang="en-US" dirty="0" smtClean="0">
                <a:solidFill>
                  <a:srgbClr val="FF0000"/>
                </a:solidFill>
              </a:rPr>
              <a:t>1/12</a:t>
            </a:r>
            <a:endParaRPr lang="en-US" altLang="en-US" dirty="0">
              <a:solidFill>
                <a:srgbClr val="FF0000"/>
              </a:solidFill>
            </a:endParaRPr>
          </a:p>
          <a:p>
            <a:pPr>
              <a:buClrTx/>
              <a:buFontTx/>
              <a:buNone/>
            </a:pPr>
            <a:r>
              <a:rPr lang="en-US" altLang="en-US" dirty="0" smtClean="0"/>
              <a:t>/1</a:t>
            </a:r>
            <a:endParaRPr lang="en-US" altLang="en-US" dirty="0"/>
          </a:p>
        </p:txBody>
      </p:sp>
      <p:sp>
        <p:nvSpPr>
          <p:cNvPr id="11" name="Rounded Rectangle 10"/>
          <p:cNvSpPr/>
          <p:nvPr/>
        </p:nvSpPr>
        <p:spPr>
          <a:xfrm>
            <a:off x="71835" y="1972779"/>
            <a:ext cx="2532856" cy="11529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p:cNvCxnSpPr>
            <a:stCxn id="10242" idx="6"/>
          </p:cNvCxnSpPr>
          <p:nvPr/>
        </p:nvCxnSpPr>
        <p:spPr>
          <a:xfrm flipH="1" flipV="1">
            <a:off x="2895600" y="2665413"/>
            <a:ext cx="1600200" cy="13731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0242" idx="0"/>
          </p:cNvCxnSpPr>
          <p:nvPr/>
        </p:nvCxnSpPr>
        <p:spPr>
          <a:xfrm flipH="1" flipV="1">
            <a:off x="3465513" y="2667000"/>
            <a:ext cx="839787" cy="121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0274" idx="0"/>
          </p:cNvCxnSpPr>
          <p:nvPr/>
        </p:nvCxnSpPr>
        <p:spPr>
          <a:xfrm flipH="1" flipV="1">
            <a:off x="3990975" y="2665413"/>
            <a:ext cx="315913" cy="1222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0274" idx="0"/>
            <a:endCxn id="10257" idx="4"/>
          </p:cNvCxnSpPr>
          <p:nvPr/>
        </p:nvCxnSpPr>
        <p:spPr>
          <a:xfrm flipV="1">
            <a:off x="4306888" y="2808288"/>
            <a:ext cx="188912" cy="1079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0266" idx="0"/>
            <a:endCxn id="10250" idx="4"/>
          </p:cNvCxnSpPr>
          <p:nvPr/>
        </p:nvCxnSpPr>
        <p:spPr>
          <a:xfrm flipV="1">
            <a:off x="4440238" y="2819400"/>
            <a:ext cx="735012" cy="11128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0242" idx="6"/>
          </p:cNvCxnSpPr>
          <p:nvPr/>
        </p:nvCxnSpPr>
        <p:spPr>
          <a:xfrm flipV="1">
            <a:off x="4495800" y="2665413"/>
            <a:ext cx="1219200" cy="13731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0242" idx="5"/>
          </p:cNvCxnSpPr>
          <p:nvPr/>
        </p:nvCxnSpPr>
        <p:spPr>
          <a:xfrm flipV="1">
            <a:off x="4440004" y="2665413"/>
            <a:ext cx="1884596" cy="1480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0242" idx="6"/>
            <a:endCxn id="10247" idx="3"/>
          </p:cNvCxnSpPr>
          <p:nvPr/>
        </p:nvCxnSpPr>
        <p:spPr>
          <a:xfrm flipV="1">
            <a:off x="4495800" y="2774763"/>
            <a:ext cx="2341796" cy="12638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0242" idx="5"/>
            <a:endCxn id="10271" idx="1"/>
          </p:cNvCxnSpPr>
          <p:nvPr/>
        </p:nvCxnSpPr>
        <p:spPr>
          <a:xfrm flipV="1">
            <a:off x="4440004" y="2665413"/>
            <a:ext cx="3218096" cy="1480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0242" idx="5"/>
            <a:endCxn id="10253" idx="3"/>
          </p:cNvCxnSpPr>
          <p:nvPr/>
        </p:nvCxnSpPr>
        <p:spPr>
          <a:xfrm flipV="1">
            <a:off x="4440004" y="2774763"/>
            <a:ext cx="3692992" cy="137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0242" idx="5"/>
            <a:endCxn id="10254" idx="3"/>
          </p:cNvCxnSpPr>
          <p:nvPr/>
        </p:nvCxnSpPr>
        <p:spPr>
          <a:xfrm flipV="1">
            <a:off x="4440004" y="2774763"/>
            <a:ext cx="4302592" cy="13716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575616" y="2092087"/>
            <a:ext cx="990600" cy="369332"/>
          </a:xfrm>
          <a:prstGeom prst="rect">
            <a:avLst/>
          </a:prstGeom>
          <a:noFill/>
        </p:spPr>
        <p:txBody>
          <a:bodyPr wrap="square" rtlCol="0">
            <a:spAutoFit/>
          </a:bodyPr>
          <a:lstStyle/>
          <a:p>
            <a:r>
              <a:rPr lang="en-US" dirty="0" smtClean="0">
                <a:solidFill>
                  <a:srgbClr val="FF0000"/>
                </a:solidFill>
              </a:rPr>
              <a:t>1/11</a:t>
            </a:r>
            <a:endParaRPr lang="en-US" dirty="0">
              <a:solidFill>
                <a:srgbClr val="FF0000"/>
              </a:solidFill>
            </a:endParaRPr>
          </a:p>
        </p:txBody>
      </p:sp>
      <p:sp>
        <p:nvSpPr>
          <p:cNvPr id="58" name="TextBox 57"/>
          <p:cNvSpPr txBox="1"/>
          <p:nvPr/>
        </p:nvSpPr>
        <p:spPr>
          <a:xfrm>
            <a:off x="4205775" y="2094458"/>
            <a:ext cx="990600" cy="369332"/>
          </a:xfrm>
          <a:prstGeom prst="rect">
            <a:avLst/>
          </a:prstGeom>
          <a:noFill/>
        </p:spPr>
        <p:txBody>
          <a:bodyPr wrap="square" rtlCol="0">
            <a:spAutoFit/>
          </a:bodyPr>
          <a:lstStyle/>
          <a:p>
            <a:r>
              <a:rPr lang="en-US" dirty="0" smtClean="0">
                <a:solidFill>
                  <a:srgbClr val="FF0000"/>
                </a:solidFill>
              </a:rPr>
              <a:t>1/8</a:t>
            </a:r>
            <a:endParaRPr lang="en-US" dirty="0">
              <a:solidFill>
                <a:srgbClr val="FF0000"/>
              </a:solidFill>
            </a:endParaRPr>
          </a:p>
        </p:txBody>
      </p:sp>
      <p:sp>
        <p:nvSpPr>
          <p:cNvPr id="59" name="TextBox 58"/>
          <p:cNvSpPr txBox="1"/>
          <p:nvPr/>
        </p:nvSpPr>
        <p:spPr>
          <a:xfrm>
            <a:off x="3148659" y="2089890"/>
            <a:ext cx="990600" cy="369332"/>
          </a:xfrm>
          <a:prstGeom prst="rect">
            <a:avLst/>
          </a:prstGeom>
          <a:noFill/>
        </p:spPr>
        <p:txBody>
          <a:bodyPr wrap="square" rtlCol="0">
            <a:spAutoFit/>
          </a:bodyPr>
          <a:lstStyle/>
          <a:p>
            <a:r>
              <a:rPr lang="en-US" dirty="0" smtClean="0">
                <a:solidFill>
                  <a:srgbClr val="FF0000"/>
                </a:solidFill>
              </a:rPr>
              <a:t>1/10</a:t>
            </a:r>
            <a:endParaRPr lang="en-US" dirty="0">
              <a:solidFill>
                <a:srgbClr val="FF0000"/>
              </a:solidFill>
            </a:endParaRPr>
          </a:p>
        </p:txBody>
      </p:sp>
      <p:sp>
        <p:nvSpPr>
          <p:cNvPr id="60" name="TextBox 59"/>
          <p:cNvSpPr txBox="1"/>
          <p:nvPr/>
        </p:nvSpPr>
        <p:spPr>
          <a:xfrm>
            <a:off x="3710475" y="2093387"/>
            <a:ext cx="990600" cy="369332"/>
          </a:xfrm>
          <a:prstGeom prst="rect">
            <a:avLst/>
          </a:prstGeom>
          <a:noFill/>
        </p:spPr>
        <p:txBody>
          <a:bodyPr wrap="square" rtlCol="0">
            <a:spAutoFit/>
          </a:bodyPr>
          <a:lstStyle/>
          <a:p>
            <a:r>
              <a:rPr lang="en-US" dirty="0" smtClean="0">
                <a:solidFill>
                  <a:srgbClr val="FF0000"/>
                </a:solidFill>
              </a:rPr>
              <a:t>1/9</a:t>
            </a:r>
            <a:endParaRPr lang="en-US" dirty="0">
              <a:solidFill>
                <a:srgbClr val="FF0000"/>
              </a:solidFill>
            </a:endParaRPr>
          </a:p>
        </p:txBody>
      </p:sp>
      <p:sp>
        <p:nvSpPr>
          <p:cNvPr id="4" name="Rounded Rectangle 3"/>
          <p:cNvSpPr/>
          <p:nvPr/>
        </p:nvSpPr>
        <p:spPr>
          <a:xfrm>
            <a:off x="2634328" y="2062975"/>
            <a:ext cx="2270919" cy="10890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151563" y="2179060"/>
            <a:ext cx="1011237" cy="369332"/>
          </a:xfrm>
          <a:prstGeom prst="rect">
            <a:avLst/>
          </a:prstGeom>
          <a:noFill/>
        </p:spPr>
        <p:txBody>
          <a:bodyPr wrap="square" rtlCol="0">
            <a:spAutoFit/>
          </a:bodyPr>
          <a:lstStyle/>
          <a:p>
            <a:r>
              <a:rPr lang="en-US" dirty="0" smtClean="0">
                <a:solidFill>
                  <a:srgbClr val="FF0000"/>
                </a:solidFill>
              </a:rPr>
              <a:t>1/7</a:t>
            </a:r>
            <a:endParaRPr lang="en-US" dirty="0">
              <a:solidFill>
                <a:srgbClr val="FF0000"/>
              </a:solidFill>
            </a:endParaRPr>
          </a:p>
        </p:txBody>
      </p:sp>
      <p:sp>
        <p:nvSpPr>
          <p:cNvPr id="63" name="TextBox 62"/>
          <p:cNvSpPr txBox="1"/>
          <p:nvPr/>
        </p:nvSpPr>
        <p:spPr>
          <a:xfrm>
            <a:off x="4953384" y="2144475"/>
            <a:ext cx="1011237" cy="369332"/>
          </a:xfrm>
          <a:prstGeom prst="rect">
            <a:avLst/>
          </a:prstGeom>
          <a:noFill/>
        </p:spPr>
        <p:txBody>
          <a:bodyPr wrap="square" rtlCol="0">
            <a:spAutoFit/>
          </a:bodyPr>
          <a:lstStyle/>
          <a:p>
            <a:r>
              <a:rPr lang="en-US" dirty="0" smtClean="0">
                <a:solidFill>
                  <a:srgbClr val="FF0000"/>
                </a:solidFill>
              </a:rPr>
              <a:t>1/7</a:t>
            </a:r>
            <a:endParaRPr lang="en-US" dirty="0">
              <a:solidFill>
                <a:srgbClr val="FF0000"/>
              </a:solidFill>
            </a:endParaRPr>
          </a:p>
        </p:txBody>
      </p:sp>
      <p:sp>
        <p:nvSpPr>
          <p:cNvPr id="64" name="TextBox 63"/>
          <p:cNvSpPr txBox="1"/>
          <p:nvPr/>
        </p:nvSpPr>
        <p:spPr>
          <a:xfrm>
            <a:off x="5480538" y="2165118"/>
            <a:ext cx="1011237" cy="369332"/>
          </a:xfrm>
          <a:prstGeom prst="rect">
            <a:avLst/>
          </a:prstGeom>
          <a:noFill/>
        </p:spPr>
        <p:txBody>
          <a:bodyPr wrap="square" rtlCol="0">
            <a:spAutoFit/>
          </a:bodyPr>
          <a:lstStyle/>
          <a:p>
            <a:r>
              <a:rPr lang="en-US" dirty="0" smtClean="0">
                <a:solidFill>
                  <a:srgbClr val="FF0000"/>
                </a:solidFill>
              </a:rPr>
              <a:t>1/7</a:t>
            </a:r>
            <a:endParaRPr lang="en-US" dirty="0">
              <a:solidFill>
                <a:srgbClr val="FF0000"/>
              </a:solidFill>
            </a:endParaRPr>
          </a:p>
        </p:txBody>
      </p:sp>
      <p:sp>
        <p:nvSpPr>
          <p:cNvPr id="8" name="Rounded Rectangle 7"/>
          <p:cNvSpPr/>
          <p:nvPr/>
        </p:nvSpPr>
        <p:spPr>
          <a:xfrm>
            <a:off x="4984517" y="1992717"/>
            <a:ext cx="1676400" cy="10752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554992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457200" y="0"/>
            <a:ext cx="7772400"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9pPr>
          </a:lstStyle>
          <a:p>
            <a:pPr algn="ctr" eaLnBrk="1" hangingPunct="1">
              <a:buClrTx/>
              <a:buFontTx/>
              <a:buNone/>
            </a:pPr>
            <a:r>
              <a:rPr lang="en-US" altLang="en-US" sz="4400" dirty="0">
                <a:solidFill>
                  <a:srgbClr val="B7E7FF"/>
                </a:solidFill>
                <a:effectLst>
                  <a:outerShdw blurRad="38100" dist="38100" dir="2700000" algn="tl">
                    <a:srgbClr val="C0C0C0"/>
                  </a:outerShdw>
                </a:effectLst>
              </a:rPr>
              <a:t>The greedy algorithm and an arbitrary star</a:t>
            </a:r>
          </a:p>
        </p:txBody>
      </p:sp>
      <p:sp>
        <p:nvSpPr>
          <p:cNvPr id="10242" name="Oval 2"/>
          <p:cNvSpPr>
            <a:spLocks noChangeArrowheads="1"/>
          </p:cNvSpPr>
          <p:nvPr/>
        </p:nvSpPr>
        <p:spPr bwMode="auto">
          <a:xfrm>
            <a:off x="4114800" y="38862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43" name="Oval 3"/>
          <p:cNvSpPr>
            <a:spLocks noChangeArrowheads="1"/>
          </p:cNvSpPr>
          <p:nvPr/>
        </p:nvSpPr>
        <p:spPr bwMode="auto">
          <a:xfrm>
            <a:off x="14097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44" name="Oval 4"/>
          <p:cNvSpPr>
            <a:spLocks noChangeArrowheads="1"/>
          </p:cNvSpPr>
          <p:nvPr/>
        </p:nvSpPr>
        <p:spPr bwMode="auto">
          <a:xfrm>
            <a:off x="202565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45" name="Oval 5"/>
          <p:cNvSpPr>
            <a:spLocks noChangeArrowheads="1"/>
          </p:cNvSpPr>
          <p:nvPr/>
        </p:nvSpPr>
        <p:spPr bwMode="auto">
          <a:xfrm>
            <a:off x="54864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46" name="Oval 6"/>
          <p:cNvSpPr>
            <a:spLocks noChangeArrowheads="1"/>
          </p:cNvSpPr>
          <p:nvPr/>
        </p:nvSpPr>
        <p:spPr bwMode="auto">
          <a:xfrm>
            <a:off x="61722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47" name="Oval 7"/>
          <p:cNvSpPr>
            <a:spLocks noChangeArrowheads="1"/>
          </p:cNvSpPr>
          <p:nvPr/>
        </p:nvSpPr>
        <p:spPr bwMode="auto">
          <a:xfrm>
            <a:off x="67818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48" name="Oval 8"/>
          <p:cNvSpPr>
            <a:spLocks noChangeArrowheads="1"/>
          </p:cNvSpPr>
          <p:nvPr/>
        </p:nvSpPr>
        <p:spPr bwMode="auto">
          <a:xfrm>
            <a:off x="32766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49" name="Oval 9"/>
          <p:cNvSpPr>
            <a:spLocks noChangeArrowheads="1"/>
          </p:cNvSpPr>
          <p:nvPr/>
        </p:nvSpPr>
        <p:spPr bwMode="auto">
          <a:xfrm>
            <a:off x="3802063" y="2492375"/>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0" name="Oval 10"/>
          <p:cNvSpPr>
            <a:spLocks noChangeArrowheads="1"/>
          </p:cNvSpPr>
          <p:nvPr/>
        </p:nvSpPr>
        <p:spPr bwMode="auto">
          <a:xfrm>
            <a:off x="498475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1" name="Oval 11"/>
          <p:cNvSpPr>
            <a:spLocks noChangeArrowheads="1"/>
          </p:cNvSpPr>
          <p:nvPr/>
        </p:nvSpPr>
        <p:spPr bwMode="auto">
          <a:xfrm>
            <a:off x="830263"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2" name="Oval 12"/>
          <p:cNvSpPr>
            <a:spLocks noChangeArrowheads="1"/>
          </p:cNvSpPr>
          <p:nvPr/>
        </p:nvSpPr>
        <p:spPr bwMode="auto">
          <a:xfrm>
            <a:off x="2286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3" name="Oval 13"/>
          <p:cNvSpPr>
            <a:spLocks noChangeArrowheads="1"/>
          </p:cNvSpPr>
          <p:nvPr/>
        </p:nvSpPr>
        <p:spPr bwMode="auto">
          <a:xfrm>
            <a:off x="80772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4" name="Oval 14"/>
          <p:cNvSpPr>
            <a:spLocks noChangeArrowheads="1"/>
          </p:cNvSpPr>
          <p:nvPr/>
        </p:nvSpPr>
        <p:spPr bwMode="auto">
          <a:xfrm>
            <a:off x="86868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5" name="Oval 15"/>
          <p:cNvSpPr>
            <a:spLocks noChangeArrowheads="1"/>
          </p:cNvSpPr>
          <p:nvPr/>
        </p:nvSpPr>
        <p:spPr bwMode="auto">
          <a:xfrm>
            <a:off x="74676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6" name="Oval 16"/>
          <p:cNvSpPr>
            <a:spLocks noChangeArrowheads="1"/>
          </p:cNvSpPr>
          <p:nvPr/>
        </p:nvSpPr>
        <p:spPr bwMode="auto">
          <a:xfrm>
            <a:off x="26289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7" name="Oval 17"/>
          <p:cNvSpPr>
            <a:spLocks noChangeArrowheads="1"/>
          </p:cNvSpPr>
          <p:nvPr/>
        </p:nvSpPr>
        <p:spPr bwMode="auto">
          <a:xfrm>
            <a:off x="4305300" y="2503488"/>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8" name="Line 18"/>
          <p:cNvSpPr>
            <a:spLocks noChangeShapeType="1"/>
          </p:cNvSpPr>
          <p:nvPr/>
        </p:nvSpPr>
        <p:spPr bwMode="auto">
          <a:xfrm flipH="1" flipV="1">
            <a:off x="552450" y="2773363"/>
            <a:ext cx="3563938" cy="126682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59" name="Line 19"/>
          <p:cNvSpPr>
            <a:spLocks noChangeShapeType="1"/>
          </p:cNvSpPr>
          <p:nvPr/>
        </p:nvSpPr>
        <p:spPr bwMode="auto">
          <a:xfrm flipH="1" flipV="1">
            <a:off x="1154113" y="2773363"/>
            <a:ext cx="3152775" cy="111442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0" name="Line 20"/>
          <p:cNvSpPr>
            <a:spLocks noChangeShapeType="1"/>
          </p:cNvSpPr>
          <p:nvPr/>
        </p:nvSpPr>
        <p:spPr bwMode="auto">
          <a:xfrm flipH="1" flipV="1">
            <a:off x="1733550" y="2773363"/>
            <a:ext cx="2573338" cy="111442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1" name="Line 21"/>
          <p:cNvSpPr>
            <a:spLocks noChangeShapeType="1"/>
          </p:cNvSpPr>
          <p:nvPr/>
        </p:nvSpPr>
        <p:spPr bwMode="auto">
          <a:xfrm flipH="1" flipV="1">
            <a:off x="2347913" y="2773363"/>
            <a:ext cx="1958975" cy="111442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2" name="Line 22"/>
          <p:cNvSpPr>
            <a:spLocks noChangeShapeType="1"/>
          </p:cNvSpPr>
          <p:nvPr/>
        </p:nvSpPr>
        <p:spPr bwMode="auto">
          <a:xfrm flipV="1">
            <a:off x="4495800" y="2817813"/>
            <a:ext cx="4381500" cy="122237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3" name="Line 23"/>
          <p:cNvSpPr>
            <a:spLocks noChangeShapeType="1"/>
          </p:cNvSpPr>
          <p:nvPr/>
        </p:nvSpPr>
        <p:spPr bwMode="auto">
          <a:xfrm flipV="1">
            <a:off x="4440238" y="2773363"/>
            <a:ext cx="3692525" cy="115887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4" name="Line 24"/>
          <p:cNvSpPr>
            <a:spLocks noChangeShapeType="1"/>
          </p:cNvSpPr>
          <p:nvPr/>
        </p:nvSpPr>
        <p:spPr bwMode="auto">
          <a:xfrm flipH="1" flipV="1">
            <a:off x="3465513" y="2817813"/>
            <a:ext cx="841375" cy="106997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5" name="Line 25"/>
          <p:cNvSpPr>
            <a:spLocks noChangeShapeType="1"/>
          </p:cNvSpPr>
          <p:nvPr/>
        </p:nvSpPr>
        <p:spPr bwMode="auto">
          <a:xfrm flipH="1" flipV="1">
            <a:off x="3990975" y="2795588"/>
            <a:ext cx="315913" cy="1092200"/>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6" name="Line 26"/>
          <p:cNvSpPr>
            <a:spLocks noChangeShapeType="1"/>
          </p:cNvSpPr>
          <p:nvPr/>
        </p:nvSpPr>
        <p:spPr bwMode="auto">
          <a:xfrm flipV="1">
            <a:off x="4440238" y="2806700"/>
            <a:ext cx="55562" cy="1125538"/>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7" name="Line 27"/>
          <p:cNvSpPr>
            <a:spLocks noChangeShapeType="1"/>
          </p:cNvSpPr>
          <p:nvPr/>
        </p:nvSpPr>
        <p:spPr bwMode="auto">
          <a:xfrm flipV="1">
            <a:off x="4440238" y="2817813"/>
            <a:ext cx="735012" cy="111442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8" name="Line 28"/>
          <p:cNvSpPr>
            <a:spLocks noChangeShapeType="1"/>
          </p:cNvSpPr>
          <p:nvPr/>
        </p:nvSpPr>
        <p:spPr bwMode="auto">
          <a:xfrm flipV="1">
            <a:off x="4495800" y="2817813"/>
            <a:ext cx="1181100" cy="122237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9" name="Line 29"/>
          <p:cNvSpPr>
            <a:spLocks noChangeShapeType="1"/>
          </p:cNvSpPr>
          <p:nvPr/>
        </p:nvSpPr>
        <p:spPr bwMode="auto">
          <a:xfrm flipV="1">
            <a:off x="4440238" y="2773363"/>
            <a:ext cx="1787525" cy="115887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70" name="Line 30"/>
          <p:cNvSpPr>
            <a:spLocks noChangeShapeType="1"/>
          </p:cNvSpPr>
          <p:nvPr/>
        </p:nvSpPr>
        <p:spPr bwMode="auto">
          <a:xfrm flipV="1">
            <a:off x="4440238" y="2773363"/>
            <a:ext cx="2397125" cy="115887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71" name="Line 31"/>
          <p:cNvSpPr>
            <a:spLocks noChangeShapeType="1"/>
          </p:cNvSpPr>
          <p:nvPr/>
        </p:nvSpPr>
        <p:spPr bwMode="auto">
          <a:xfrm flipV="1">
            <a:off x="4440238" y="2665413"/>
            <a:ext cx="3217862" cy="126682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72" name="Text Box 32"/>
          <p:cNvSpPr txBox="1">
            <a:spLocks noChangeArrowheads="1"/>
          </p:cNvSpPr>
          <p:nvPr/>
        </p:nvSpPr>
        <p:spPr bwMode="auto">
          <a:xfrm>
            <a:off x="-76200" y="2174875"/>
            <a:ext cx="990600"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9pPr>
          </a:lstStyle>
          <a:p>
            <a:r>
              <a:rPr lang="en-US" altLang="en-US" dirty="0" smtClean="0"/>
              <a:t>1/</a:t>
            </a:r>
            <a:r>
              <a:rPr lang="en-US" altLang="en-US" dirty="0" smtClean="0">
                <a:solidFill>
                  <a:srgbClr val="FF0000"/>
                </a:solidFill>
              </a:rPr>
              <a:t>1/15</a:t>
            </a:r>
            <a:endParaRPr lang="en-US" altLang="en-US" dirty="0">
              <a:solidFill>
                <a:srgbClr val="FF0000"/>
              </a:solidFill>
            </a:endParaRPr>
          </a:p>
          <a:p>
            <a:pPr>
              <a:buClrTx/>
              <a:buFontTx/>
              <a:buNone/>
            </a:pPr>
            <a:r>
              <a:rPr lang="en-US" altLang="en-US" dirty="0" smtClean="0"/>
              <a:t>5</a:t>
            </a:r>
            <a:endParaRPr lang="en-US" altLang="en-US" dirty="0"/>
          </a:p>
        </p:txBody>
      </p:sp>
      <p:sp>
        <p:nvSpPr>
          <p:cNvPr id="10274" name="Line 34"/>
          <p:cNvSpPr>
            <a:spLocks noChangeShapeType="1"/>
          </p:cNvSpPr>
          <p:nvPr/>
        </p:nvSpPr>
        <p:spPr bwMode="auto">
          <a:xfrm flipH="1" flipV="1">
            <a:off x="2952750" y="2773363"/>
            <a:ext cx="1354138" cy="111442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76" name="Text Box 36"/>
          <p:cNvSpPr txBox="1">
            <a:spLocks noChangeArrowheads="1"/>
          </p:cNvSpPr>
          <p:nvPr/>
        </p:nvSpPr>
        <p:spPr bwMode="auto">
          <a:xfrm>
            <a:off x="620713" y="2174875"/>
            <a:ext cx="1117600"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9pPr>
          </a:lstStyle>
          <a:p>
            <a:r>
              <a:rPr lang="en-US" altLang="en-US" dirty="0" smtClean="0"/>
              <a:t>1</a:t>
            </a:r>
            <a:r>
              <a:rPr lang="en-US" altLang="en-US" dirty="0" smtClean="0">
                <a:solidFill>
                  <a:srgbClr val="FF0000"/>
                </a:solidFill>
              </a:rPr>
              <a:t>1/14</a:t>
            </a:r>
            <a:endParaRPr lang="en-US" altLang="en-US" dirty="0">
              <a:solidFill>
                <a:srgbClr val="FF0000"/>
              </a:solidFill>
            </a:endParaRPr>
          </a:p>
          <a:p>
            <a:pPr>
              <a:buClrTx/>
              <a:buFontTx/>
              <a:buNone/>
            </a:pPr>
            <a:r>
              <a:rPr lang="en-US" altLang="en-US" dirty="0" smtClean="0"/>
              <a:t>/1</a:t>
            </a:r>
            <a:endParaRPr lang="en-US" altLang="en-US" dirty="0"/>
          </a:p>
        </p:txBody>
      </p:sp>
      <p:sp>
        <p:nvSpPr>
          <p:cNvPr id="10277" name="Oval 37"/>
          <p:cNvSpPr>
            <a:spLocks noChangeArrowheads="1"/>
          </p:cNvSpPr>
          <p:nvPr/>
        </p:nvSpPr>
        <p:spPr bwMode="auto">
          <a:xfrm>
            <a:off x="-725488" y="2376488"/>
            <a:ext cx="3279776" cy="609600"/>
          </a:xfrm>
          <a:prstGeom prst="ellipse">
            <a:avLst/>
          </a:prstGeom>
          <a:noFill/>
          <a:ln w="9360" cap="sq">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78" name="Text Box 38"/>
          <p:cNvSpPr txBox="1">
            <a:spLocks noChangeArrowheads="1"/>
          </p:cNvSpPr>
          <p:nvPr/>
        </p:nvSpPr>
        <p:spPr bwMode="auto">
          <a:xfrm>
            <a:off x="1155700" y="5105400"/>
            <a:ext cx="6977063" cy="956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9pPr>
          </a:lstStyle>
          <a:p>
            <a:pPr>
              <a:buClrTx/>
              <a:buFontTx/>
              <a:buNone/>
            </a:pPr>
            <a:r>
              <a:rPr lang="en-US" altLang="en-US" sz="2800" dirty="0" smtClean="0">
                <a:solidFill>
                  <a:schemeClr val="tx1"/>
                </a:solidFill>
              </a:rPr>
              <a:t>The above change only increases the dual.</a:t>
            </a:r>
            <a:r>
              <a:rPr lang="en-US" altLang="en-US" sz="2800" dirty="0" smtClean="0"/>
              <a:t>aluehe </a:t>
            </a:r>
            <a:r>
              <a:rPr lang="en-US" altLang="en-US" sz="2800" dirty="0"/>
              <a:t>mutual elements get is at most </a:t>
            </a:r>
            <a:endParaRPr lang="en-US" altLang="en-US" sz="2800" dirty="0">
              <a:solidFill>
                <a:srgbClr val="FF0000"/>
              </a:solidFill>
            </a:endParaRPr>
          </a:p>
        </p:txBody>
      </p:sp>
      <p:cxnSp>
        <p:nvCxnSpPr>
          <p:cNvPr id="3" name="Straight Connector 2"/>
          <p:cNvCxnSpPr>
            <a:stCxn id="10242" idx="2"/>
            <a:endCxn id="10252" idx="5"/>
          </p:cNvCxnSpPr>
          <p:nvPr/>
        </p:nvCxnSpPr>
        <p:spPr>
          <a:xfrm flipH="1" flipV="1">
            <a:off x="553804" y="2774763"/>
            <a:ext cx="3560996" cy="1263837"/>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a:stCxn id="10242" idx="0"/>
            <a:endCxn id="10251" idx="6"/>
          </p:cNvCxnSpPr>
          <p:nvPr/>
        </p:nvCxnSpPr>
        <p:spPr>
          <a:xfrm flipH="1" flipV="1">
            <a:off x="1211263" y="2667000"/>
            <a:ext cx="3094037" cy="121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10259" idx="0"/>
            <a:endCxn id="10243" idx="6"/>
          </p:cNvCxnSpPr>
          <p:nvPr/>
        </p:nvCxnSpPr>
        <p:spPr>
          <a:xfrm flipH="1" flipV="1">
            <a:off x="1790700" y="2667000"/>
            <a:ext cx="2516188" cy="12207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2209800" y="2665413"/>
            <a:ext cx="2095500" cy="1373187"/>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353892" y="2131497"/>
            <a:ext cx="633507" cy="369332"/>
          </a:xfrm>
          <a:prstGeom prst="rect">
            <a:avLst/>
          </a:prstGeom>
        </p:spPr>
        <p:txBody>
          <a:bodyPr wrap="none">
            <a:spAutoFit/>
          </a:bodyPr>
          <a:lstStyle/>
          <a:p>
            <a:pPr>
              <a:buClrTx/>
              <a:buFontTx/>
              <a:buNone/>
            </a:pPr>
            <a:r>
              <a:rPr lang="en-US" altLang="en-US" dirty="0" smtClean="0">
                <a:solidFill>
                  <a:srgbClr val="FF0000"/>
                </a:solidFill>
              </a:rPr>
              <a:t>1/13</a:t>
            </a:r>
            <a:endParaRPr lang="en-US" altLang="en-US" dirty="0">
              <a:solidFill>
                <a:srgbClr val="FF0000"/>
              </a:solidFill>
            </a:endParaRPr>
          </a:p>
        </p:txBody>
      </p:sp>
      <p:sp>
        <p:nvSpPr>
          <p:cNvPr id="49" name="Text Box 33"/>
          <p:cNvSpPr txBox="1">
            <a:spLocks noChangeArrowheads="1"/>
          </p:cNvSpPr>
          <p:nvPr/>
        </p:nvSpPr>
        <p:spPr bwMode="auto">
          <a:xfrm>
            <a:off x="1458913" y="2297113"/>
            <a:ext cx="1100137"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9pPr>
          </a:lstStyle>
          <a:p>
            <a:pPr>
              <a:buClrTx/>
              <a:buFontTx/>
              <a:buNone/>
            </a:pPr>
            <a:r>
              <a:rPr lang="en-US" altLang="en-US" dirty="0"/>
              <a:t>1/15</a:t>
            </a:r>
          </a:p>
        </p:txBody>
      </p:sp>
      <p:sp>
        <p:nvSpPr>
          <p:cNvPr id="50" name="Text Box 36"/>
          <p:cNvSpPr txBox="1">
            <a:spLocks noChangeArrowheads="1"/>
          </p:cNvSpPr>
          <p:nvPr/>
        </p:nvSpPr>
        <p:spPr bwMode="auto">
          <a:xfrm>
            <a:off x="1800902" y="2121634"/>
            <a:ext cx="1117600"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9pPr>
          </a:lstStyle>
          <a:p>
            <a:r>
              <a:rPr lang="en-US" altLang="en-US" dirty="0" smtClean="0"/>
              <a:t>1</a:t>
            </a:r>
            <a:r>
              <a:rPr lang="en-US" altLang="en-US" dirty="0" smtClean="0">
                <a:solidFill>
                  <a:srgbClr val="FF0000"/>
                </a:solidFill>
              </a:rPr>
              <a:t>1/12</a:t>
            </a:r>
            <a:endParaRPr lang="en-US" altLang="en-US" dirty="0">
              <a:solidFill>
                <a:srgbClr val="FF0000"/>
              </a:solidFill>
            </a:endParaRPr>
          </a:p>
          <a:p>
            <a:pPr>
              <a:buClrTx/>
              <a:buFontTx/>
              <a:buNone/>
            </a:pPr>
            <a:r>
              <a:rPr lang="en-US" altLang="en-US" dirty="0" smtClean="0"/>
              <a:t>/1</a:t>
            </a:r>
            <a:endParaRPr lang="en-US" altLang="en-US" dirty="0"/>
          </a:p>
        </p:txBody>
      </p:sp>
      <p:sp>
        <p:nvSpPr>
          <p:cNvPr id="11" name="Rounded Rectangle 10"/>
          <p:cNvSpPr/>
          <p:nvPr/>
        </p:nvSpPr>
        <p:spPr>
          <a:xfrm>
            <a:off x="71835" y="1972779"/>
            <a:ext cx="2532856" cy="11529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p:cNvCxnSpPr>
            <a:stCxn id="10242" idx="6"/>
          </p:cNvCxnSpPr>
          <p:nvPr/>
        </p:nvCxnSpPr>
        <p:spPr>
          <a:xfrm flipH="1" flipV="1">
            <a:off x="2895600" y="2665413"/>
            <a:ext cx="1600200" cy="13731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0242" idx="0"/>
          </p:cNvCxnSpPr>
          <p:nvPr/>
        </p:nvCxnSpPr>
        <p:spPr>
          <a:xfrm flipH="1" flipV="1">
            <a:off x="3465513" y="2667000"/>
            <a:ext cx="839787" cy="121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0274" idx="0"/>
          </p:cNvCxnSpPr>
          <p:nvPr/>
        </p:nvCxnSpPr>
        <p:spPr>
          <a:xfrm flipH="1" flipV="1">
            <a:off x="3990975" y="2665413"/>
            <a:ext cx="315913" cy="1222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0274" idx="0"/>
            <a:endCxn id="10257" idx="4"/>
          </p:cNvCxnSpPr>
          <p:nvPr/>
        </p:nvCxnSpPr>
        <p:spPr>
          <a:xfrm flipV="1">
            <a:off x="4306888" y="2808288"/>
            <a:ext cx="188912" cy="1079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0266" idx="0"/>
            <a:endCxn id="10250" idx="4"/>
          </p:cNvCxnSpPr>
          <p:nvPr/>
        </p:nvCxnSpPr>
        <p:spPr>
          <a:xfrm flipV="1">
            <a:off x="4440238" y="2819400"/>
            <a:ext cx="735012" cy="11128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0242" idx="6"/>
          </p:cNvCxnSpPr>
          <p:nvPr/>
        </p:nvCxnSpPr>
        <p:spPr>
          <a:xfrm flipV="1">
            <a:off x="4495800" y="2665413"/>
            <a:ext cx="1219200" cy="13731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0242" idx="5"/>
          </p:cNvCxnSpPr>
          <p:nvPr/>
        </p:nvCxnSpPr>
        <p:spPr>
          <a:xfrm flipV="1">
            <a:off x="4440004" y="2665413"/>
            <a:ext cx="1884596" cy="1480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0242" idx="6"/>
            <a:endCxn id="10247" idx="3"/>
          </p:cNvCxnSpPr>
          <p:nvPr/>
        </p:nvCxnSpPr>
        <p:spPr>
          <a:xfrm flipV="1">
            <a:off x="4495800" y="2774763"/>
            <a:ext cx="2341796" cy="12638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0242" idx="5"/>
            <a:endCxn id="10271" idx="1"/>
          </p:cNvCxnSpPr>
          <p:nvPr/>
        </p:nvCxnSpPr>
        <p:spPr>
          <a:xfrm flipV="1">
            <a:off x="4440004" y="2665413"/>
            <a:ext cx="3218096" cy="1480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0242" idx="5"/>
            <a:endCxn id="10253" idx="3"/>
          </p:cNvCxnSpPr>
          <p:nvPr/>
        </p:nvCxnSpPr>
        <p:spPr>
          <a:xfrm flipV="1">
            <a:off x="4440004" y="2774763"/>
            <a:ext cx="3692992" cy="137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0242" idx="5"/>
            <a:endCxn id="10254" idx="3"/>
          </p:cNvCxnSpPr>
          <p:nvPr/>
        </p:nvCxnSpPr>
        <p:spPr>
          <a:xfrm flipV="1">
            <a:off x="4440004" y="2774763"/>
            <a:ext cx="4302592" cy="13716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575616" y="2092087"/>
            <a:ext cx="990600" cy="369332"/>
          </a:xfrm>
          <a:prstGeom prst="rect">
            <a:avLst/>
          </a:prstGeom>
          <a:noFill/>
        </p:spPr>
        <p:txBody>
          <a:bodyPr wrap="square" rtlCol="0">
            <a:spAutoFit/>
          </a:bodyPr>
          <a:lstStyle/>
          <a:p>
            <a:r>
              <a:rPr lang="en-US" dirty="0" smtClean="0">
                <a:solidFill>
                  <a:srgbClr val="FF0000"/>
                </a:solidFill>
              </a:rPr>
              <a:t>1/11</a:t>
            </a:r>
            <a:endParaRPr lang="en-US" dirty="0">
              <a:solidFill>
                <a:srgbClr val="FF0000"/>
              </a:solidFill>
            </a:endParaRPr>
          </a:p>
        </p:txBody>
      </p:sp>
      <p:sp>
        <p:nvSpPr>
          <p:cNvPr id="58" name="TextBox 57"/>
          <p:cNvSpPr txBox="1"/>
          <p:nvPr/>
        </p:nvSpPr>
        <p:spPr>
          <a:xfrm>
            <a:off x="4205775" y="2094458"/>
            <a:ext cx="990600" cy="369332"/>
          </a:xfrm>
          <a:prstGeom prst="rect">
            <a:avLst/>
          </a:prstGeom>
          <a:noFill/>
        </p:spPr>
        <p:txBody>
          <a:bodyPr wrap="square" rtlCol="0">
            <a:spAutoFit/>
          </a:bodyPr>
          <a:lstStyle/>
          <a:p>
            <a:r>
              <a:rPr lang="en-US" dirty="0" smtClean="0">
                <a:solidFill>
                  <a:srgbClr val="FF0000"/>
                </a:solidFill>
              </a:rPr>
              <a:t>1/8</a:t>
            </a:r>
            <a:endParaRPr lang="en-US" dirty="0">
              <a:solidFill>
                <a:srgbClr val="FF0000"/>
              </a:solidFill>
            </a:endParaRPr>
          </a:p>
        </p:txBody>
      </p:sp>
      <p:sp>
        <p:nvSpPr>
          <p:cNvPr id="59" name="TextBox 58"/>
          <p:cNvSpPr txBox="1"/>
          <p:nvPr/>
        </p:nvSpPr>
        <p:spPr>
          <a:xfrm>
            <a:off x="3148659" y="2089890"/>
            <a:ext cx="990600" cy="369332"/>
          </a:xfrm>
          <a:prstGeom prst="rect">
            <a:avLst/>
          </a:prstGeom>
          <a:noFill/>
        </p:spPr>
        <p:txBody>
          <a:bodyPr wrap="square" rtlCol="0">
            <a:spAutoFit/>
          </a:bodyPr>
          <a:lstStyle/>
          <a:p>
            <a:r>
              <a:rPr lang="en-US" dirty="0" smtClean="0">
                <a:solidFill>
                  <a:srgbClr val="FF0000"/>
                </a:solidFill>
              </a:rPr>
              <a:t>1/10</a:t>
            </a:r>
            <a:endParaRPr lang="en-US" dirty="0">
              <a:solidFill>
                <a:srgbClr val="FF0000"/>
              </a:solidFill>
            </a:endParaRPr>
          </a:p>
        </p:txBody>
      </p:sp>
      <p:sp>
        <p:nvSpPr>
          <p:cNvPr id="60" name="TextBox 59"/>
          <p:cNvSpPr txBox="1"/>
          <p:nvPr/>
        </p:nvSpPr>
        <p:spPr>
          <a:xfrm>
            <a:off x="3710475" y="2093387"/>
            <a:ext cx="990600" cy="369332"/>
          </a:xfrm>
          <a:prstGeom prst="rect">
            <a:avLst/>
          </a:prstGeom>
          <a:noFill/>
        </p:spPr>
        <p:txBody>
          <a:bodyPr wrap="square" rtlCol="0">
            <a:spAutoFit/>
          </a:bodyPr>
          <a:lstStyle/>
          <a:p>
            <a:r>
              <a:rPr lang="en-US" dirty="0" smtClean="0">
                <a:solidFill>
                  <a:srgbClr val="FF0000"/>
                </a:solidFill>
              </a:rPr>
              <a:t>1/9</a:t>
            </a:r>
            <a:endParaRPr lang="en-US" dirty="0">
              <a:solidFill>
                <a:srgbClr val="FF0000"/>
              </a:solidFill>
            </a:endParaRPr>
          </a:p>
        </p:txBody>
      </p:sp>
      <p:sp>
        <p:nvSpPr>
          <p:cNvPr id="4" name="Rounded Rectangle 3"/>
          <p:cNvSpPr/>
          <p:nvPr/>
        </p:nvSpPr>
        <p:spPr>
          <a:xfrm>
            <a:off x="2634328" y="2062975"/>
            <a:ext cx="2270919" cy="10890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151563" y="2179060"/>
            <a:ext cx="1011237" cy="369332"/>
          </a:xfrm>
          <a:prstGeom prst="rect">
            <a:avLst/>
          </a:prstGeom>
          <a:noFill/>
        </p:spPr>
        <p:txBody>
          <a:bodyPr wrap="square" rtlCol="0">
            <a:spAutoFit/>
          </a:bodyPr>
          <a:lstStyle/>
          <a:p>
            <a:r>
              <a:rPr lang="en-US" dirty="0" smtClean="0">
                <a:solidFill>
                  <a:srgbClr val="FF0000"/>
                </a:solidFill>
              </a:rPr>
              <a:t>1/5</a:t>
            </a:r>
            <a:endParaRPr lang="en-US" dirty="0">
              <a:solidFill>
                <a:srgbClr val="FF0000"/>
              </a:solidFill>
            </a:endParaRPr>
          </a:p>
        </p:txBody>
      </p:sp>
      <p:sp>
        <p:nvSpPr>
          <p:cNvPr id="63" name="TextBox 62"/>
          <p:cNvSpPr txBox="1"/>
          <p:nvPr/>
        </p:nvSpPr>
        <p:spPr>
          <a:xfrm>
            <a:off x="4953384" y="2144475"/>
            <a:ext cx="1011237" cy="369332"/>
          </a:xfrm>
          <a:prstGeom prst="rect">
            <a:avLst/>
          </a:prstGeom>
          <a:noFill/>
        </p:spPr>
        <p:txBody>
          <a:bodyPr wrap="square" rtlCol="0">
            <a:spAutoFit/>
          </a:bodyPr>
          <a:lstStyle/>
          <a:p>
            <a:r>
              <a:rPr lang="en-US" dirty="0" smtClean="0">
                <a:solidFill>
                  <a:srgbClr val="FF0000"/>
                </a:solidFill>
              </a:rPr>
              <a:t>1/7</a:t>
            </a:r>
            <a:endParaRPr lang="en-US" dirty="0">
              <a:solidFill>
                <a:srgbClr val="FF0000"/>
              </a:solidFill>
            </a:endParaRPr>
          </a:p>
        </p:txBody>
      </p:sp>
      <p:sp>
        <p:nvSpPr>
          <p:cNvPr id="64" name="TextBox 63"/>
          <p:cNvSpPr txBox="1"/>
          <p:nvPr/>
        </p:nvSpPr>
        <p:spPr>
          <a:xfrm>
            <a:off x="5480538" y="2165118"/>
            <a:ext cx="1011237" cy="369332"/>
          </a:xfrm>
          <a:prstGeom prst="rect">
            <a:avLst/>
          </a:prstGeom>
          <a:noFill/>
        </p:spPr>
        <p:txBody>
          <a:bodyPr wrap="square" rtlCol="0">
            <a:spAutoFit/>
          </a:bodyPr>
          <a:lstStyle/>
          <a:p>
            <a:r>
              <a:rPr lang="en-US" dirty="0" smtClean="0">
                <a:solidFill>
                  <a:srgbClr val="FF0000"/>
                </a:solidFill>
              </a:rPr>
              <a:t>1/6</a:t>
            </a:r>
            <a:endParaRPr lang="en-US" dirty="0">
              <a:solidFill>
                <a:srgbClr val="FF0000"/>
              </a:solidFill>
            </a:endParaRPr>
          </a:p>
        </p:txBody>
      </p:sp>
      <p:sp>
        <p:nvSpPr>
          <p:cNvPr id="8" name="Rounded Rectangle 7"/>
          <p:cNvSpPr/>
          <p:nvPr/>
        </p:nvSpPr>
        <p:spPr>
          <a:xfrm>
            <a:off x="4984517" y="1992717"/>
            <a:ext cx="1676400" cy="10752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472724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457200" y="0"/>
            <a:ext cx="7772400"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9pPr>
          </a:lstStyle>
          <a:p>
            <a:pPr algn="ctr" eaLnBrk="1" hangingPunct="1">
              <a:buClrTx/>
              <a:buFontTx/>
              <a:buNone/>
            </a:pPr>
            <a:r>
              <a:rPr lang="en-US" altLang="en-US" sz="4400" dirty="0">
                <a:solidFill>
                  <a:srgbClr val="B7E7FF"/>
                </a:solidFill>
                <a:effectLst>
                  <a:outerShdw blurRad="38100" dist="38100" dir="2700000" algn="tl">
                    <a:srgbClr val="C0C0C0"/>
                  </a:outerShdw>
                </a:effectLst>
              </a:rPr>
              <a:t>The greedy algorithm and an arbitrary star</a:t>
            </a:r>
          </a:p>
        </p:txBody>
      </p:sp>
      <p:sp>
        <p:nvSpPr>
          <p:cNvPr id="10242" name="Oval 2"/>
          <p:cNvSpPr>
            <a:spLocks noChangeArrowheads="1"/>
          </p:cNvSpPr>
          <p:nvPr/>
        </p:nvSpPr>
        <p:spPr bwMode="auto">
          <a:xfrm>
            <a:off x="4114800" y="38862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43" name="Oval 3"/>
          <p:cNvSpPr>
            <a:spLocks noChangeArrowheads="1"/>
          </p:cNvSpPr>
          <p:nvPr/>
        </p:nvSpPr>
        <p:spPr bwMode="auto">
          <a:xfrm>
            <a:off x="14097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44" name="Oval 4"/>
          <p:cNvSpPr>
            <a:spLocks noChangeArrowheads="1"/>
          </p:cNvSpPr>
          <p:nvPr/>
        </p:nvSpPr>
        <p:spPr bwMode="auto">
          <a:xfrm>
            <a:off x="202565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45" name="Oval 5"/>
          <p:cNvSpPr>
            <a:spLocks noChangeArrowheads="1"/>
          </p:cNvSpPr>
          <p:nvPr/>
        </p:nvSpPr>
        <p:spPr bwMode="auto">
          <a:xfrm>
            <a:off x="54864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46" name="Oval 6"/>
          <p:cNvSpPr>
            <a:spLocks noChangeArrowheads="1"/>
          </p:cNvSpPr>
          <p:nvPr/>
        </p:nvSpPr>
        <p:spPr bwMode="auto">
          <a:xfrm>
            <a:off x="61722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47" name="Oval 7"/>
          <p:cNvSpPr>
            <a:spLocks noChangeArrowheads="1"/>
          </p:cNvSpPr>
          <p:nvPr/>
        </p:nvSpPr>
        <p:spPr bwMode="auto">
          <a:xfrm>
            <a:off x="67818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48" name="Oval 8"/>
          <p:cNvSpPr>
            <a:spLocks noChangeArrowheads="1"/>
          </p:cNvSpPr>
          <p:nvPr/>
        </p:nvSpPr>
        <p:spPr bwMode="auto">
          <a:xfrm>
            <a:off x="32766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49" name="Oval 9"/>
          <p:cNvSpPr>
            <a:spLocks noChangeArrowheads="1"/>
          </p:cNvSpPr>
          <p:nvPr/>
        </p:nvSpPr>
        <p:spPr bwMode="auto">
          <a:xfrm>
            <a:off x="3802063" y="2492375"/>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0" name="Oval 10"/>
          <p:cNvSpPr>
            <a:spLocks noChangeArrowheads="1"/>
          </p:cNvSpPr>
          <p:nvPr/>
        </p:nvSpPr>
        <p:spPr bwMode="auto">
          <a:xfrm>
            <a:off x="498475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1" name="Oval 11"/>
          <p:cNvSpPr>
            <a:spLocks noChangeArrowheads="1"/>
          </p:cNvSpPr>
          <p:nvPr/>
        </p:nvSpPr>
        <p:spPr bwMode="auto">
          <a:xfrm>
            <a:off x="830263"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2" name="Oval 12"/>
          <p:cNvSpPr>
            <a:spLocks noChangeArrowheads="1"/>
          </p:cNvSpPr>
          <p:nvPr/>
        </p:nvSpPr>
        <p:spPr bwMode="auto">
          <a:xfrm>
            <a:off x="2286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3" name="Oval 13"/>
          <p:cNvSpPr>
            <a:spLocks noChangeArrowheads="1"/>
          </p:cNvSpPr>
          <p:nvPr/>
        </p:nvSpPr>
        <p:spPr bwMode="auto">
          <a:xfrm>
            <a:off x="80772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4" name="Oval 14"/>
          <p:cNvSpPr>
            <a:spLocks noChangeArrowheads="1"/>
          </p:cNvSpPr>
          <p:nvPr/>
        </p:nvSpPr>
        <p:spPr bwMode="auto">
          <a:xfrm>
            <a:off x="86868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5" name="Oval 15"/>
          <p:cNvSpPr>
            <a:spLocks noChangeArrowheads="1"/>
          </p:cNvSpPr>
          <p:nvPr/>
        </p:nvSpPr>
        <p:spPr bwMode="auto">
          <a:xfrm>
            <a:off x="74676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6" name="Oval 16"/>
          <p:cNvSpPr>
            <a:spLocks noChangeArrowheads="1"/>
          </p:cNvSpPr>
          <p:nvPr/>
        </p:nvSpPr>
        <p:spPr bwMode="auto">
          <a:xfrm>
            <a:off x="26289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7" name="Oval 17"/>
          <p:cNvSpPr>
            <a:spLocks noChangeArrowheads="1"/>
          </p:cNvSpPr>
          <p:nvPr/>
        </p:nvSpPr>
        <p:spPr bwMode="auto">
          <a:xfrm>
            <a:off x="4305300" y="2503488"/>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8" name="Line 18"/>
          <p:cNvSpPr>
            <a:spLocks noChangeShapeType="1"/>
          </p:cNvSpPr>
          <p:nvPr/>
        </p:nvSpPr>
        <p:spPr bwMode="auto">
          <a:xfrm flipH="1" flipV="1">
            <a:off x="552450" y="2773363"/>
            <a:ext cx="3563938" cy="126682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59" name="Line 19"/>
          <p:cNvSpPr>
            <a:spLocks noChangeShapeType="1"/>
          </p:cNvSpPr>
          <p:nvPr/>
        </p:nvSpPr>
        <p:spPr bwMode="auto">
          <a:xfrm flipH="1" flipV="1">
            <a:off x="1154113" y="2773363"/>
            <a:ext cx="3152775" cy="111442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0" name="Line 20"/>
          <p:cNvSpPr>
            <a:spLocks noChangeShapeType="1"/>
          </p:cNvSpPr>
          <p:nvPr/>
        </p:nvSpPr>
        <p:spPr bwMode="auto">
          <a:xfrm flipH="1" flipV="1">
            <a:off x="1733550" y="2773363"/>
            <a:ext cx="2573338" cy="111442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1" name="Line 21"/>
          <p:cNvSpPr>
            <a:spLocks noChangeShapeType="1"/>
          </p:cNvSpPr>
          <p:nvPr/>
        </p:nvSpPr>
        <p:spPr bwMode="auto">
          <a:xfrm flipH="1" flipV="1">
            <a:off x="2347913" y="2773363"/>
            <a:ext cx="1958975" cy="111442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2" name="Line 22"/>
          <p:cNvSpPr>
            <a:spLocks noChangeShapeType="1"/>
          </p:cNvSpPr>
          <p:nvPr/>
        </p:nvSpPr>
        <p:spPr bwMode="auto">
          <a:xfrm flipV="1">
            <a:off x="4506493" y="2770923"/>
            <a:ext cx="4381500" cy="122237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3" name="Line 23"/>
          <p:cNvSpPr>
            <a:spLocks noChangeShapeType="1"/>
          </p:cNvSpPr>
          <p:nvPr/>
        </p:nvSpPr>
        <p:spPr bwMode="auto">
          <a:xfrm flipV="1">
            <a:off x="4440238" y="2773363"/>
            <a:ext cx="3692525" cy="115887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4" name="Line 24"/>
          <p:cNvSpPr>
            <a:spLocks noChangeShapeType="1"/>
          </p:cNvSpPr>
          <p:nvPr/>
        </p:nvSpPr>
        <p:spPr bwMode="auto">
          <a:xfrm flipH="1" flipV="1">
            <a:off x="3465513" y="2817813"/>
            <a:ext cx="841375" cy="106997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5" name="Line 25"/>
          <p:cNvSpPr>
            <a:spLocks noChangeShapeType="1"/>
          </p:cNvSpPr>
          <p:nvPr/>
        </p:nvSpPr>
        <p:spPr bwMode="auto">
          <a:xfrm flipH="1" flipV="1">
            <a:off x="3990975" y="2795588"/>
            <a:ext cx="315913" cy="1092200"/>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6" name="Line 26"/>
          <p:cNvSpPr>
            <a:spLocks noChangeShapeType="1"/>
          </p:cNvSpPr>
          <p:nvPr/>
        </p:nvSpPr>
        <p:spPr bwMode="auto">
          <a:xfrm flipV="1">
            <a:off x="4440238" y="2806700"/>
            <a:ext cx="55562" cy="1125538"/>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7" name="Line 27"/>
          <p:cNvSpPr>
            <a:spLocks noChangeShapeType="1"/>
          </p:cNvSpPr>
          <p:nvPr/>
        </p:nvSpPr>
        <p:spPr bwMode="auto">
          <a:xfrm flipV="1">
            <a:off x="4440238" y="2817813"/>
            <a:ext cx="735012" cy="111442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8" name="Line 28"/>
          <p:cNvSpPr>
            <a:spLocks noChangeShapeType="1"/>
          </p:cNvSpPr>
          <p:nvPr/>
        </p:nvSpPr>
        <p:spPr bwMode="auto">
          <a:xfrm flipV="1">
            <a:off x="4495800" y="2817813"/>
            <a:ext cx="1181100" cy="122237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9" name="Line 29"/>
          <p:cNvSpPr>
            <a:spLocks noChangeShapeType="1"/>
          </p:cNvSpPr>
          <p:nvPr/>
        </p:nvSpPr>
        <p:spPr bwMode="auto">
          <a:xfrm flipV="1">
            <a:off x="4440238" y="2773363"/>
            <a:ext cx="1787525" cy="115887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70" name="Line 30"/>
          <p:cNvSpPr>
            <a:spLocks noChangeShapeType="1"/>
          </p:cNvSpPr>
          <p:nvPr/>
        </p:nvSpPr>
        <p:spPr bwMode="auto">
          <a:xfrm flipV="1">
            <a:off x="4440238" y="2773363"/>
            <a:ext cx="2397125" cy="115887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71" name="Line 31"/>
          <p:cNvSpPr>
            <a:spLocks noChangeShapeType="1"/>
          </p:cNvSpPr>
          <p:nvPr/>
        </p:nvSpPr>
        <p:spPr bwMode="auto">
          <a:xfrm flipV="1">
            <a:off x="4440238" y="2665413"/>
            <a:ext cx="3217862" cy="126682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72" name="Text Box 32"/>
          <p:cNvSpPr txBox="1">
            <a:spLocks noChangeArrowheads="1"/>
          </p:cNvSpPr>
          <p:nvPr/>
        </p:nvSpPr>
        <p:spPr bwMode="auto">
          <a:xfrm>
            <a:off x="-76200" y="2174875"/>
            <a:ext cx="990600"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9pPr>
          </a:lstStyle>
          <a:p>
            <a:r>
              <a:rPr lang="en-US" altLang="en-US" dirty="0" smtClean="0"/>
              <a:t>1/</a:t>
            </a:r>
            <a:r>
              <a:rPr lang="en-US" altLang="en-US" dirty="0" smtClean="0">
                <a:solidFill>
                  <a:srgbClr val="FF0000"/>
                </a:solidFill>
              </a:rPr>
              <a:t>1/15</a:t>
            </a:r>
            <a:endParaRPr lang="en-US" altLang="en-US" dirty="0">
              <a:solidFill>
                <a:srgbClr val="FF0000"/>
              </a:solidFill>
            </a:endParaRPr>
          </a:p>
          <a:p>
            <a:pPr>
              <a:buClrTx/>
              <a:buFontTx/>
              <a:buNone/>
            </a:pPr>
            <a:r>
              <a:rPr lang="en-US" altLang="en-US" dirty="0" smtClean="0"/>
              <a:t>5</a:t>
            </a:r>
            <a:endParaRPr lang="en-US" altLang="en-US" dirty="0"/>
          </a:p>
        </p:txBody>
      </p:sp>
      <p:sp>
        <p:nvSpPr>
          <p:cNvPr id="10274" name="Line 34"/>
          <p:cNvSpPr>
            <a:spLocks noChangeShapeType="1"/>
          </p:cNvSpPr>
          <p:nvPr/>
        </p:nvSpPr>
        <p:spPr bwMode="auto">
          <a:xfrm flipH="1" flipV="1">
            <a:off x="2952750" y="2773363"/>
            <a:ext cx="1354138" cy="111442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76" name="Text Box 36"/>
          <p:cNvSpPr txBox="1">
            <a:spLocks noChangeArrowheads="1"/>
          </p:cNvSpPr>
          <p:nvPr/>
        </p:nvSpPr>
        <p:spPr bwMode="auto">
          <a:xfrm>
            <a:off x="620713" y="2174875"/>
            <a:ext cx="1117600"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9pPr>
          </a:lstStyle>
          <a:p>
            <a:r>
              <a:rPr lang="en-US" altLang="en-US" dirty="0" smtClean="0"/>
              <a:t>1</a:t>
            </a:r>
            <a:r>
              <a:rPr lang="en-US" altLang="en-US" dirty="0" smtClean="0">
                <a:solidFill>
                  <a:srgbClr val="FF0000"/>
                </a:solidFill>
              </a:rPr>
              <a:t>1/14</a:t>
            </a:r>
            <a:endParaRPr lang="en-US" altLang="en-US" dirty="0">
              <a:solidFill>
                <a:srgbClr val="FF0000"/>
              </a:solidFill>
            </a:endParaRPr>
          </a:p>
          <a:p>
            <a:pPr>
              <a:buClrTx/>
              <a:buFontTx/>
              <a:buNone/>
            </a:pPr>
            <a:r>
              <a:rPr lang="en-US" altLang="en-US" dirty="0" smtClean="0"/>
              <a:t>/1</a:t>
            </a:r>
            <a:endParaRPr lang="en-US" altLang="en-US" dirty="0"/>
          </a:p>
        </p:txBody>
      </p:sp>
      <p:sp>
        <p:nvSpPr>
          <p:cNvPr id="10277" name="Oval 37"/>
          <p:cNvSpPr>
            <a:spLocks noChangeArrowheads="1"/>
          </p:cNvSpPr>
          <p:nvPr/>
        </p:nvSpPr>
        <p:spPr bwMode="auto">
          <a:xfrm>
            <a:off x="-725488" y="2376488"/>
            <a:ext cx="3279776" cy="609600"/>
          </a:xfrm>
          <a:prstGeom prst="ellipse">
            <a:avLst/>
          </a:prstGeom>
          <a:noFill/>
          <a:ln w="9360" cap="sq">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78" name="Text Box 38"/>
          <p:cNvSpPr txBox="1">
            <a:spLocks noChangeArrowheads="1"/>
          </p:cNvSpPr>
          <p:nvPr/>
        </p:nvSpPr>
        <p:spPr bwMode="auto">
          <a:xfrm>
            <a:off x="1155700" y="5105400"/>
            <a:ext cx="6977063" cy="181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9pPr>
          </a:lstStyle>
          <a:p>
            <a:pPr>
              <a:buClrTx/>
              <a:buFontTx/>
              <a:buNone/>
            </a:pPr>
            <a:r>
              <a:rPr lang="en-US" altLang="en-US" sz="2800" dirty="0" smtClean="0">
                <a:solidFill>
                  <a:schemeClr val="tx1"/>
                </a:solidFill>
              </a:rPr>
              <a:t>The star that remains has size </a:t>
            </a:r>
            <a:r>
              <a:rPr lang="en-US" altLang="en-US" sz="2800" dirty="0" smtClean="0">
                <a:solidFill>
                  <a:srgbClr val="FF0000"/>
                </a:solidFill>
              </a:rPr>
              <a:t>4</a:t>
            </a:r>
            <a:r>
              <a:rPr lang="en-US" altLang="en-US" sz="2800" dirty="0" smtClean="0">
                <a:solidFill>
                  <a:schemeClr val="tx1"/>
                </a:solidFill>
              </a:rPr>
              <a:t>, and so the greedy at least </a:t>
            </a:r>
            <a:r>
              <a:rPr lang="en-US" altLang="en-US" sz="2800" dirty="0" smtClean="0">
                <a:solidFill>
                  <a:srgbClr val="FF0000"/>
                </a:solidFill>
              </a:rPr>
              <a:t>4</a:t>
            </a:r>
            <a:r>
              <a:rPr lang="en-US" altLang="en-US" sz="2800" dirty="0" smtClean="0">
                <a:solidFill>
                  <a:schemeClr val="tx1"/>
                </a:solidFill>
              </a:rPr>
              <a:t> and so the dual values are al most </a:t>
            </a:r>
            <a:r>
              <a:rPr lang="en-US" altLang="en-US" sz="2800" dirty="0" smtClean="0">
                <a:solidFill>
                  <a:srgbClr val="FF0000"/>
                </a:solidFill>
              </a:rPr>
              <a:t>¼</a:t>
            </a:r>
            <a:r>
              <a:rPr lang="en-US" altLang="en-US" sz="2800" dirty="0" smtClean="0">
                <a:solidFill>
                  <a:schemeClr val="tx1"/>
                </a:solidFill>
              </a:rPr>
              <a:t>.</a:t>
            </a:r>
            <a:r>
              <a:rPr lang="en-US" altLang="en-US" sz="2800" dirty="0" smtClean="0"/>
              <a:t> </a:t>
            </a:r>
            <a:r>
              <a:rPr lang="en-US" altLang="en-US" sz="2800" dirty="0"/>
              <a:t>the mutual elements get is at most </a:t>
            </a:r>
            <a:endParaRPr lang="en-US" altLang="en-US" sz="2800" dirty="0">
              <a:solidFill>
                <a:srgbClr val="FF0000"/>
              </a:solidFill>
            </a:endParaRPr>
          </a:p>
        </p:txBody>
      </p:sp>
      <p:cxnSp>
        <p:nvCxnSpPr>
          <p:cNvPr id="3" name="Straight Connector 2"/>
          <p:cNvCxnSpPr>
            <a:stCxn id="10242" idx="2"/>
            <a:endCxn id="10252" idx="5"/>
          </p:cNvCxnSpPr>
          <p:nvPr/>
        </p:nvCxnSpPr>
        <p:spPr>
          <a:xfrm flipH="1" flipV="1">
            <a:off x="553804" y="2774763"/>
            <a:ext cx="3560996" cy="1263837"/>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a:stCxn id="10242" idx="0"/>
            <a:endCxn id="10251" idx="6"/>
          </p:cNvCxnSpPr>
          <p:nvPr/>
        </p:nvCxnSpPr>
        <p:spPr>
          <a:xfrm flipH="1" flipV="1">
            <a:off x="1211263" y="2667000"/>
            <a:ext cx="3094037" cy="121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10259" idx="0"/>
            <a:endCxn id="10243" idx="6"/>
          </p:cNvCxnSpPr>
          <p:nvPr/>
        </p:nvCxnSpPr>
        <p:spPr>
          <a:xfrm flipH="1" flipV="1">
            <a:off x="1790700" y="2667000"/>
            <a:ext cx="2516188" cy="12207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2209800" y="2665413"/>
            <a:ext cx="2095500" cy="1373187"/>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353892" y="2131497"/>
            <a:ext cx="633507" cy="369332"/>
          </a:xfrm>
          <a:prstGeom prst="rect">
            <a:avLst/>
          </a:prstGeom>
        </p:spPr>
        <p:txBody>
          <a:bodyPr wrap="none">
            <a:spAutoFit/>
          </a:bodyPr>
          <a:lstStyle/>
          <a:p>
            <a:pPr>
              <a:buClrTx/>
              <a:buFontTx/>
              <a:buNone/>
            </a:pPr>
            <a:r>
              <a:rPr lang="en-US" altLang="en-US" dirty="0" smtClean="0">
                <a:solidFill>
                  <a:srgbClr val="FF0000"/>
                </a:solidFill>
              </a:rPr>
              <a:t>1/13</a:t>
            </a:r>
            <a:endParaRPr lang="en-US" altLang="en-US" dirty="0">
              <a:solidFill>
                <a:srgbClr val="FF0000"/>
              </a:solidFill>
            </a:endParaRPr>
          </a:p>
        </p:txBody>
      </p:sp>
      <p:sp>
        <p:nvSpPr>
          <p:cNvPr id="49" name="Text Box 33"/>
          <p:cNvSpPr txBox="1">
            <a:spLocks noChangeArrowheads="1"/>
          </p:cNvSpPr>
          <p:nvPr/>
        </p:nvSpPr>
        <p:spPr bwMode="auto">
          <a:xfrm>
            <a:off x="1458913" y="2297113"/>
            <a:ext cx="1100137"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9pPr>
          </a:lstStyle>
          <a:p>
            <a:pPr>
              <a:buClrTx/>
              <a:buFontTx/>
              <a:buNone/>
            </a:pPr>
            <a:r>
              <a:rPr lang="en-US" altLang="en-US" dirty="0"/>
              <a:t>1/15</a:t>
            </a:r>
          </a:p>
        </p:txBody>
      </p:sp>
      <p:sp>
        <p:nvSpPr>
          <p:cNvPr id="50" name="Text Box 36"/>
          <p:cNvSpPr txBox="1">
            <a:spLocks noChangeArrowheads="1"/>
          </p:cNvSpPr>
          <p:nvPr/>
        </p:nvSpPr>
        <p:spPr bwMode="auto">
          <a:xfrm>
            <a:off x="1800902" y="2121634"/>
            <a:ext cx="1117600"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9pPr>
          </a:lstStyle>
          <a:p>
            <a:r>
              <a:rPr lang="en-US" altLang="en-US" dirty="0" smtClean="0"/>
              <a:t>1</a:t>
            </a:r>
            <a:r>
              <a:rPr lang="en-US" altLang="en-US" dirty="0" smtClean="0">
                <a:solidFill>
                  <a:srgbClr val="FF0000"/>
                </a:solidFill>
              </a:rPr>
              <a:t>1/12</a:t>
            </a:r>
            <a:endParaRPr lang="en-US" altLang="en-US" dirty="0">
              <a:solidFill>
                <a:srgbClr val="FF0000"/>
              </a:solidFill>
            </a:endParaRPr>
          </a:p>
          <a:p>
            <a:pPr>
              <a:buClrTx/>
              <a:buFontTx/>
              <a:buNone/>
            </a:pPr>
            <a:r>
              <a:rPr lang="en-US" altLang="en-US" dirty="0" smtClean="0"/>
              <a:t>/1</a:t>
            </a:r>
            <a:endParaRPr lang="en-US" altLang="en-US" dirty="0"/>
          </a:p>
        </p:txBody>
      </p:sp>
      <p:sp>
        <p:nvSpPr>
          <p:cNvPr id="11" name="Rounded Rectangle 10"/>
          <p:cNvSpPr/>
          <p:nvPr/>
        </p:nvSpPr>
        <p:spPr>
          <a:xfrm>
            <a:off x="71835" y="1972779"/>
            <a:ext cx="2532856" cy="11529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p:cNvCxnSpPr>
            <a:stCxn id="10242" idx="6"/>
          </p:cNvCxnSpPr>
          <p:nvPr/>
        </p:nvCxnSpPr>
        <p:spPr>
          <a:xfrm flipH="1" flipV="1">
            <a:off x="2895600" y="2665413"/>
            <a:ext cx="1600200" cy="13731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0242" idx="0"/>
          </p:cNvCxnSpPr>
          <p:nvPr/>
        </p:nvCxnSpPr>
        <p:spPr>
          <a:xfrm flipH="1" flipV="1">
            <a:off x="3465513" y="2667000"/>
            <a:ext cx="839787" cy="121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0274" idx="0"/>
          </p:cNvCxnSpPr>
          <p:nvPr/>
        </p:nvCxnSpPr>
        <p:spPr>
          <a:xfrm flipH="1" flipV="1">
            <a:off x="3990975" y="2665413"/>
            <a:ext cx="315913" cy="1222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0274" idx="0"/>
            <a:endCxn id="10257" idx="4"/>
          </p:cNvCxnSpPr>
          <p:nvPr/>
        </p:nvCxnSpPr>
        <p:spPr>
          <a:xfrm flipV="1">
            <a:off x="4306888" y="2808288"/>
            <a:ext cx="188912" cy="1079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0266" idx="0"/>
            <a:endCxn id="10250" idx="4"/>
          </p:cNvCxnSpPr>
          <p:nvPr/>
        </p:nvCxnSpPr>
        <p:spPr>
          <a:xfrm flipV="1">
            <a:off x="4440238" y="2819400"/>
            <a:ext cx="735012" cy="11128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0242" idx="6"/>
          </p:cNvCxnSpPr>
          <p:nvPr/>
        </p:nvCxnSpPr>
        <p:spPr>
          <a:xfrm flipV="1">
            <a:off x="4495800" y="2665413"/>
            <a:ext cx="1219200" cy="13731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0242" idx="5"/>
          </p:cNvCxnSpPr>
          <p:nvPr/>
        </p:nvCxnSpPr>
        <p:spPr>
          <a:xfrm flipV="1">
            <a:off x="4440004" y="2665413"/>
            <a:ext cx="1884596" cy="1480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0242" idx="6"/>
            <a:endCxn id="10247" idx="3"/>
          </p:cNvCxnSpPr>
          <p:nvPr/>
        </p:nvCxnSpPr>
        <p:spPr>
          <a:xfrm flipV="1">
            <a:off x="4495800" y="2774763"/>
            <a:ext cx="2341796" cy="12638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0242" idx="5"/>
            <a:endCxn id="10271" idx="1"/>
          </p:cNvCxnSpPr>
          <p:nvPr/>
        </p:nvCxnSpPr>
        <p:spPr>
          <a:xfrm flipV="1">
            <a:off x="4440004" y="2665413"/>
            <a:ext cx="3218096" cy="1480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0242" idx="5"/>
            <a:endCxn id="10253" idx="3"/>
          </p:cNvCxnSpPr>
          <p:nvPr/>
        </p:nvCxnSpPr>
        <p:spPr>
          <a:xfrm flipV="1">
            <a:off x="4440004" y="2774763"/>
            <a:ext cx="3692992" cy="137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4411663" y="2745632"/>
            <a:ext cx="4302592" cy="13716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575616" y="2092087"/>
            <a:ext cx="990600" cy="369332"/>
          </a:xfrm>
          <a:prstGeom prst="rect">
            <a:avLst/>
          </a:prstGeom>
          <a:noFill/>
        </p:spPr>
        <p:txBody>
          <a:bodyPr wrap="square" rtlCol="0">
            <a:spAutoFit/>
          </a:bodyPr>
          <a:lstStyle/>
          <a:p>
            <a:r>
              <a:rPr lang="en-US" dirty="0" smtClean="0">
                <a:solidFill>
                  <a:srgbClr val="FF0000"/>
                </a:solidFill>
              </a:rPr>
              <a:t>1/11</a:t>
            </a:r>
            <a:endParaRPr lang="en-US" dirty="0">
              <a:solidFill>
                <a:srgbClr val="FF0000"/>
              </a:solidFill>
            </a:endParaRPr>
          </a:p>
        </p:txBody>
      </p:sp>
      <p:sp>
        <p:nvSpPr>
          <p:cNvPr id="58" name="TextBox 57"/>
          <p:cNvSpPr txBox="1"/>
          <p:nvPr/>
        </p:nvSpPr>
        <p:spPr>
          <a:xfrm>
            <a:off x="4205775" y="2094458"/>
            <a:ext cx="990600" cy="369332"/>
          </a:xfrm>
          <a:prstGeom prst="rect">
            <a:avLst/>
          </a:prstGeom>
          <a:noFill/>
        </p:spPr>
        <p:txBody>
          <a:bodyPr wrap="square" rtlCol="0">
            <a:spAutoFit/>
          </a:bodyPr>
          <a:lstStyle/>
          <a:p>
            <a:r>
              <a:rPr lang="en-US" dirty="0" smtClean="0">
                <a:solidFill>
                  <a:srgbClr val="FF0000"/>
                </a:solidFill>
              </a:rPr>
              <a:t>1/8</a:t>
            </a:r>
            <a:endParaRPr lang="en-US" dirty="0">
              <a:solidFill>
                <a:srgbClr val="FF0000"/>
              </a:solidFill>
            </a:endParaRPr>
          </a:p>
        </p:txBody>
      </p:sp>
      <p:sp>
        <p:nvSpPr>
          <p:cNvPr id="59" name="TextBox 58"/>
          <p:cNvSpPr txBox="1"/>
          <p:nvPr/>
        </p:nvSpPr>
        <p:spPr>
          <a:xfrm>
            <a:off x="3148659" y="2089890"/>
            <a:ext cx="990600" cy="369332"/>
          </a:xfrm>
          <a:prstGeom prst="rect">
            <a:avLst/>
          </a:prstGeom>
          <a:noFill/>
        </p:spPr>
        <p:txBody>
          <a:bodyPr wrap="square" rtlCol="0">
            <a:spAutoFit/>
          </a:bodyPr>
          <a:lstStyle/>
          <a:p>
            <a:r>
              <a:rPr lang="en-US" dirty="0" smtClean="0">
                <a:solidFill>
                  <a:srgbClr val="FF0000"/>
                </a:solidFill>
              </a:rPr>
              <a:t>1/10</a:t>
            </a:r>
            <a:endParaRPr lang="en-US" dirty="0">
              <a:solidFill>
                <a:srgbClr val="FF0000"/>
              </a:solidFill>
            </a:endParaRPr>
          </a:p>
        </p:txBody>
      </p:sp>
      <p:sp>
        <p:nvSpPr>
          <p:cNvPr id="60" name="TextBox 59"/>
          <p:cNvSpPr txBox="1"/>
          <p:nvPr/>
        </p:nvSpPr>
        <p:spPr>
          <a:xfrm>
            <a:off x="3710475" y="2093387"/>
            <a:ext cx="990600" cy="369332"/>
          </a:xfrm>
          <a:prstGeom prst="rect">
            <a:avLst/>
          </a:prstGeom>
          <a:noFill/>
        </p:spPr>
        <p:txBody>
          <a:bodyPr wrap="square" rtlCol="0">
            <a:spAutoFit/>
          </a:bodyPr>
          <a:lstStyle/>
          <a:p>
            <a:r>
              <a:rPr lang="en-US" dirty="0" smtClean="0">
                <a:solidFill>
                  <a:srgbClr val="FF0000"/>
                </a:solidFill>
              </a:rPr>
              <a:t>1/9</a:t>
            </a:r>
            <a:endParaRPr lang="en-US" dirty="0">
              <a:solidFill>
                <a:srgbClr val="FF0000"/>
              </a:solidFill>
            </a:endParaRPr>
          </a:p>
        </p:txBody>
      </p:sp>
      <p:sp>
        <p:nvSpPr>
          <p:cNvPr id="4" name="Rounded Rectangle 3"/>
          <p:cNvSpPr/>
          <p:nvPr/>
        </p:nvSpPr>
        <p:spPr>
          <a:xfrm>
            <a:off x="2634328" y="2062975"/>
            <a:ext cx="2270919" cy="10890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151563" y="2179060"/>
            <a:ext cx="1011237" cy="369332"/>
          </a:xfrm>
          <a:prstGeom prst="rect">
            <a:avLst/>
          </a:prstGeom>
          <a:noFill/>
        </p:spPr>
        <p:txBody>
          <a:bodyPr wrap="square" rtlCol="0">
            <a:spAutoFit/>
          </a:bodyPr>
          <a:lstStyle/>
          <a:p>
            <a:r>
              <a:rPr lang="en-US" dirty="0" smtClean="0">
                <a:solidFill>
                  <a:srgbClr val="FF0000"/>
                </a:solidFill>
              </a:rPr>
              <a:t>1/5</a:t>
            </a:r>
            <a:endParaRPr lang="en-US" dirty="0">
              <a:solidFill>
                <a:srgbClr val="FF0000"/>
              </a:solidFill>
            </a:endParaRPr>
          </a:p>
        </p:txBody>
      </p:sp>
      <p:sp>
        <p:nvSpPr>
          <p:cNvPr id="63" name="TextBox 62"/>
          <p:cNvSpPr txBox="1"/>
          <p:nvPr/>
        </p:nvSpPr>
        <p:spPr>
          <a:xfrm>
            <a:off x="4953384" y="2144475"/>
            <a:ext cx="1011237" cy="369332"/>
          </a:xfrm>
          <a:prstGeom prst="rect">
            <a:avLst/>
          </a:prstGeom>
          <a:noFill/>
        </p:spPr>
        <p:txBody>
          <a:bodyPr wrap="square" rtlCol="0">
            <a:spAutoFit/>
          </a:bodyPr>
          <a:lstStyle/>
          <a:p>
            <a:r>
              <a:rPr lang="en-US" dirty="0" smtClean="0">
                <a:solidFill>
                  <a:srgbClr val="FF0000"/>
                </a:solidFill>
              </a:rPr>
              <a:t>1/7</a:t>
            </a:r>
            <a:endParaRPr lang="en-US" dirty="0">
              <a:solidFill>
                <a:srgbClr val="FF0000"/>
              </a:solidFill>
            </a:endParaRPr>
          </a:p>
        </p:txBody>
      </p:sp>
      <p:sp>
        <p:nvSpPr>
          <p:cNvPr id="64" name="TextBox 63"/>
          <p:cNvSpPr txBox="1"/>
          <p:nvPr/>
        </p:nvSpPr>
        <p:spPr>
          <a:xfrm>
            <a:off x="5480538" y="2165118"/>
            <a:ext cx="1011237" cy="369332"/>
          </a:xfrm>
          <a:prstGeom prst="rect">
            <a:avLst/>
          </a:prstGeom>
          <a:noFill/>
        </p:spPr>
        <p:txBody>
          <a:bodyPr wrap="square" rtlCol="0">
            <a:spAutoFit/>
          </a:bodyPr>
          <a:lstStyle/>
          <a:p>
            <a:r>
              <a:rPr lang="en-US" dirty="0" smtClean="0">
                <a:solidFill>
                  <a:srgbClr val="FF0000"/>
                </a:solidFill>
              </a:rPr>
              <a:t>1/6</a:t>
            </a:r>
            <a:endParaRPr lang="en-US" dirty="0">
              <a:solidFill>
                <a:srgbClr val="FF0000"/>
              </a:solidFill>
            </a:endParaRPr>
          </a:p>
        </p:txBody>
      </p:sp>
      <p:sp>
        <p:nvSpPr>
          <p:cNvPr id="8" name="Rounded Rectangle 7"/>
          <p:cNvSpPr/>
          <p:nvPr/>
        </p:nvSpPr>
        <p:spPr>
          <a:xfrm>
            <a:off x="4984517" y="1992717"/>
            <a:ext cx="1676400" cy="10752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7365248" y="2144475"/>
            <a:ext cx="1045779" cy="369332"/>
          </a:xfrm>
          <a:prstGeom prst="rect">
            <a:avLst/>
          </a:prstGeom>
          <a:noFill/>
        </p:spPr>
        <p:txBody>
          <a:bodyPr wrap="square" rtlCol="0">
            <a:spAutoFit/>
          </a:bodyPr>
          <a:lstStyle/>
          <a:p>
            <a:r>
              <a:rPr lang="en-US" dirty="0" smtClean="0">
                <a:solidFill>
                  <a:srgbClr val="FF0000"/>
                </a:solidFill>
              </a:rPr>
              <a:t>1/4</a:t>
            </a:r>
            <a:endParaRPr lang="en-US" dirty="0">
              <a:solidFill>
                <a:srgbClr val="FF0000"/>
              </a:solidFill>
            </a:endParaRPr>
          </a:p>
        </p:txBody>
      </p:sp>
      <p:sp>
        <p:nvSpPr>
          <p:cNvPr id="67" name="TextBox 66"/>
          <p:cNvSpPr txBox="1"/>
          <p:nvPr/>
        </p:nvSpPr>
        <p:spPr>
          <a:xfrm>
            <a:off x="6693769" y="2178989"/>
            <a:ext cx="1045779" cy="369332"/>
          </a:xfrm>
          <a:prstGeom prst="rect">
            <a:avLst/>
          </a:prstGeom>
          <a:noFill/>
        </p:spPr>
        <p:txBody>
          <a:bodyPr wrap="square" rtlCol="0">
            <a:spAutoFit/>
          </a:bodyPr>
          <a:lstStyle/>
          <a:p>
            <a:r>
              <a:rPr lang="en-US" dirty="0" smtClean="0">
                <a:solidFill>
                  <a:srgbClr val="FF0000"/>
                </a:solidFill>
              </a:rPr>
              <a:t>1/4</a:t>
            </a:r>
            <a:endParaRPr lang="en-US" dirty="0">
              <a:solidFill>
                <a:srgbClr val="FF0000"/>
              </a:solidFill>
            </a:endParaRPr>
          </a:p>
        </p:txBody>
      </p:sp>
      <p:sp>
        <p:nvSpPr>
          <p:cNvPr id="14" name="Rounded Rectangle 13"/>
          <p:cNvSpPr/>
          <p:nvPr/>
        </p:nvSpPr>
        <p:spPr>
          <a:xfrm>
            <a:off x="6772192" y="2049379"/>
            <a:ext cx="1219200" cy="9367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577050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457200" y="0"/>
            <a:ext cx="7772400"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9pPr>
          </a:lstStyle>
          <a:p>
            <a:pPr algn="ctr" eaLnBrk="1" hangingPunct="1">
              <a:buClrTx/>
              <a:buFontTx/>
              <a:buNone/>
            </a:pPr>
            <a:r>
              <a:rPr lang="en-US" altLang="en-US" sz="4400" dirty="0">
                <a:solidFill>
                  <a:srgbClr val="B7E7FF"/>
                </a:solidFill>
                <a:effectLst>
                  <a:outerShdw blurRad="38100" dist="38100" dir="2700000" algn="tl">
                    <a:srgbClr val="C0C0C0"/>
                  </a:outerShdw>
                </a:effectLst>
              </a:rPr>
              <a:t>The greedy algorithm and an arbitrary star</a:t>
            </a:r>
          </a:p>
        </p:txBody>
      </p:sp>
      <p:sp>
        <p:nvSpPr>
          <p:cNvPr id="10242" name="Oval 2"/>
          <p:cNvSpPr>
            <a:spLocks noChangeArrowheads="1"/>
          </p:cNvSpPr>
          <p:nvPr/>
        </p:nvSpPr>
        <p:spPr bwMode="auto">
          <a:xfrm>
            <a:off x="4114800" y="38862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43" name="Oval 3"/>
          <p:cNvSpPr>
            <a:spLocks noChangeArrowheads="1"/>
          </p:cNvSpPr>
          <p:nvPr/>
        </p:nvSpPr>
        <p:spPr bwMode="auto">
          <a:xfrm>
            <a:off x="14097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44" name="Oval 4"/>
          <p:cNvSpPr>
            <a:spLocks noChangeArrowheads="1"/>
          </p:cNvSpPr>
          <p:nvPr/>
        </p:nvSpPr>
        <p:spPr bwMode="auto">
          <a:xfrm>
            <a:off x="202565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45" name="Oval 5"/>
          <p:cNvSpPr>
            <a:spLocks noChangeArrowheads="1"/>
          </p:cNvSpPr>
          <p:nvPr/>
        </p:nvSpPr>
        <p:spPr bwMode="auto">
          <a:xfrm>
            <a:off x="54864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46" name="Oval 6"/>
          <p:cNvSpPr>
            <a:spLocks noChangeArrowheads="1"/>
          </p:cNvSpPr>
          <p:nvPr/>
        </p:nvSpPr>
        <p:spPr bwMode="auto">
          <a:xfrm>
            <a:off x="61722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47" name="Oval 7"/>
          <p:cNvSpPr>
            <a:spLocks noChangeArrowheads="1"/>
          </p:cNvSpPr>
          <p:nvPr/>
        </p:nvSpPr>
        <p:spPr bwMode="auto">
          <a:xfrm>
            <a:off x="67818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48" name="Oval 8"/>
          <p:cNvSpPr>
            <a:spLocks noChangeArrowheads="1"/>
          </p:cNvSpPr>
          <p:nvPr/>
        </p:nvSpPr>
        <p:spPr bwMode="auto">
          <a:xfrm>
            <a:off x="32766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49" name="Oval 9"/>
          <p:cNvSpPr>
            <a:spLocks noChangeArrowheads="1"/>
          </p:cNvSpPr>
          <p:nvPr/>
        </p:nvSpPr>
        <p:spPr bwMode="auto">
          <a:xfrm>
            <a:off x="3802063" y="2492375"/>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0" name="Oval 10"/>
          <p:cNvSpPr>
            <a:spLocks noChangeArrowheads="1"/>
          </p:cNvSpPr>
          <p:nvPr/>
        </p:nvSpPr>
        <p:spPr bwMode="auto">
          <a:xfrm>
            <a:off x="498475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1" name="Oval 11"/>
          <p:cNvSpPr>
            <a:spLocks noChangeArrowheads="1"/>
          </p:cNvSpPr>
          <p:nvPr/>
        </p:nvSpPr>
        <p:spPr bwMode="auto">
          <a:xfrm>
            <a:off x="830263"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2" name="Oval 12"/>
          <p:cNvSpPr>
            <a:spLocks noChangeArrowheads="1"/>
          </p:cNvSpPr>
          <p:nvPr/>
        </p:nvSpPr>
        <p:spPr bwMode="auto">
          <a:xfrm>
            <a:off x="2286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3" name="Oval 13"/>
          <p:cNvSpPr>
            <a:spLocks noChangeArrowheads="1"/>
          </p:cNvSpPr>
          <p:nvPr/>
        </p:nvSpPr>
        <p:spPr bwMode="auto">
          <a:xfrm>
            <a:off x="80772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4" name="Oval 14"/>
          <p:cNvSpPr>
            <a:spLocks noChangeArrowheads="1"/>
          </p:cNvSpPr>
          <p:nvPr/>
        </p:nvSpPr>
        <p:spPr bwMode="auto">
          <a:xfrm>
            <a:off x="86868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5" name="Oval 15"/>
          <p:cNvSpPr>
            <a:spLocks noChangeArrowheads="1"/>
          </p:cNvSpPr>
          <p:nvPr/>
        </p:nvSpPr>
        <p:spPr bwMode="auto">
          <a:xfrm>
            <a:off x="74676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6" name="Oval 16"/>
          <p:cNvSpPr>
            <a:spLocks noChangeArrowheads="1"/>
          </p:cNvSpPr>
          <p:nvPr/>
        </p:nvSpPr>
        <p:spPr bwMode="auto">
          <a:xfrm>
            <a:off x="26289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7" name="Oval 17"/>
          <p:cNvSpPr>
            <a:spLocks noChangeArrowheads="1"/>
          </p:cNvSpPr>
          <p:nvPr/>
        </p:nvSpPr>
        <p:spPr bwMode="auto">
          <a:xfrm>
            <a:off x="4305300" y="2503488"/>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8" name="Line 18"/>
          <p:cNvSpPr>
            <a:spLocks noChangeShapeType="1"/>
          </p:cNvSpPr>
          <p:nvPr/>
        </p:nvSpPr>
        <p:spPr bwMode="auto">
          <a:xfrm flipH="1" flipV="1">
            <a:off x="552450" y="2773363"/>
            <a:ext cx="3563938" cy="126682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59" name="Line 19"/>
          <p:cNvSpPr>
            <a:spLocks noChangeShapeType="1"/>
          </p:cNvSpPr>
          <p:nvPr/>
        </p:nvSpPr>
        <p:spPr bwMode="auto">
          <a:xfrm flipH="1" flipV="1">
            <a:off x="1154113" y="2773363"/>
            <a:ext cx="3152775" cy="111442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0" name="Line 20"/>
          <p:cNvSpPr>
            <a:spLocks noChangeShapeType="1"/>
          </p:cNvSpPr>
          <p:nvPr/>
        </p:nvSpPr>
        <p:spPr bwMode="auto">
          <a:xfrm flipH="1" flipV="1">
            <a:off x="1733550" y="2773363"/>
            <a:ext cx="2573338" cy="111442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1" name="Line 21"/>
          <p:cNvSpPr>
            <a:spLocks noChangeShapeType="1"/>
          </p:cNvSpPr>
          <p:nvPr/>
        </p:nvSpPr>
        <p:spPr bwMode="auto">
          <a:xfrm flipH="1" flipV="1">
            <a:off x="2347913" y="2773363"/>
            <a:ext cx="1958975" cy="111442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2" name="Line 22"/>
          <p:cNvSpPr>
            <a:spLocks noChangeShapeType="1"/>
          </p:cNvSpPr>
          <p:nvPr/>
        </p:nvSpPr>
        <p:spPr bwMode="auto">
          <a:xfrm flipV="1">
            <a:off x="4506493" y="2770923"/>
            <a:ext cx="4381500" cy="122237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3" name="Line 23"/>
          <p:cNvSpPr>
            <a:spLocks noChangeShapeType="1"/>
          </p:cNvSpPr>
          <p:nvPr/>
        </p:nvSpPr>
        <p:spPr bwMode="auto">
          <a:xfrm flipV="1">
            <a:off x="4440238" y="2773363"/>
            <a:ext cx="3692525" cy="115887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4" name="Line 24"/>
          <p:cNvSpPr>
            <a:spLocks noChangeShapeType="1"/>
          </p:cNvSpPr>
          <p:nvPr/>
        </p:nvSpPr>
        <p:spPr bwMode="auto">
          <a:xfrm flipH="1" flipV="1">
            <a:off x="3465513" y="2817813"/>
            <a:ext cx="841375" cy="106997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5" name="Line 25"/>
          <p:cNvSpPr>
            <a:spLocks noChangeShapeType="1"/>
          </p:cNvSpPr>
          <p:nvPr/>
        </p:nvSpPr>
        <p:spPr bwMode="auto">
          <a:xfrm flipH="1" flipV="1">
            <a:off x="3990975" y="2795588"/>
            <a:ext cx="315913" cy="1092200"/>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6" name="Line 26"/>
          <p:cNvSpPr>
            <a:spLocks noChangeShapeType="1"/>
          </p:cNvSpPr>
          <p:nvPr/>
        </p:nvSpPr>
        <p:spPr bwMode="auto">
          <a:xfrm flipV="1">
            <a:off x="4440238" y="2806700"/>
            <a:ext cx="55562" cy="1125538"/>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7" name="Line 27"/>
          <p:cNvSpPr>
            <a:spLocks noChangeShapeType="1"/>
          </p:cNvSpPr>
          <p:nvPr/>
        </p:nvSpPr>
        <p:spPr bwMode="auto">
          <a:xfrm flipV="1">
            <a:off x="4440238" y="2817813"/>
            <a:ext cx="735012" cy="111442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8" name="Line 28"/>
          <p:cNvSpPr>
            <a:spLocks noChangeShapeType="1"/>
          </p:cNvSpPr>
          <p:nvPr/>
        </p:nvSpPr>
        <p:spPr bwMode="auto">
          <a:xfrm flipV="1">
            <a:off x="4495800" y="2817813"/>
            <a:ext cx="1181100" cy="122237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9" name="Line 29"/>
          <p:cNvSpPr>
            <a:spLocks noChangeShapeType="1"/>
          </p:cNvSpPr>
          <p:nvPr/>
        </p:nvSpPr>
        <p:spPr bwMode="auto">
          <a:xfrm flipV="1">
            <a:off x="4440238" y="2773363"/>
            <a:ext cx="1787525" cy="115887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70" name="Line 30"/>
          <p:cNvSpPr>
            <a:spLocks noChangeShapeType="1"/>
          </p:cNvSpPr>
          <p:nvPr/>
        </p:nvSpPr>
        <p:spPr bwMode="auto">
          <a:xfrm flipV="1">
            <a:off x="4440238" y="2773363"/>
            <a:ext cx="2397125" cy="115887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71" name="Line 31"/>
          <p:cNvSpPr>
            <a:spLocks noChangeShapeType="1"/>
          </p:cNvSpPr>
          <p:nvPr/>
        </p:nvSpPr>
        <p:spPr bwMode="auto">
          <a:xfrm flipV="1">
            <a:off x="4440238" y="2665413"/>
            <a:ext cx="3217862" cy="126682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72" name="Text Box 32"/>
          <p:cNvSpPr txBox="1">
            <a:spLocks noChangeArrowheads="1"/>
          </p:cNvSpPr>
          <p:nvPr/>
        </p:nvSpPr>
        <p:spPr bwMode="auto">
          <a:xfrm>
            <a:off x="-76200" y="2174875"/>
            <a:ext cx="990600"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9pPr>
          </a:lstStyle>
          <a:p>
            <a:r>
              <a:rPr lang="en-US" altLang="en-US" dirty="0" smtClean="0"/>
              <a:t>1/</a:t>
            </a:r>
            <a:r>
              <a:rPr lang="en-US" altLang="en-US" dirty="0" smtClean="0">
                <a:solidFill>
                  <a:srgbClr val="FF0000"/>
                </a:solidFill>
              </a:rPr>
              <a:t>1/15</a:t>
            </a:r>
            <a:endParaRPr lang="en-US" altLang="en-US" dirty="0">
              <a:solidFill>
                <a:srgbClr val="FF0000"/>
              </a:solidFill>
            </a:endParaRPr>
          </a:p>
          <a:p>
            <a:pPr>
              <a:buClrTx/>
              <a:buFontTx/>
              <a:buNone/>
            </a:pPr>
            <a:r>
              <a:rPr lang="en-US" altLang="en-US" dirty="0" smtClean="0"/>
              <a:t>5</a:t>
            </a:r>
            <a:endParaRPr lang="en-US" altLang="en-US" dirty="0"/>
          </a:p>
        </p:txBody>
      </p:sp>
      <p:sp>
        <p:nvSpPr>
          <p:cNvPr id="10274" name="Line 34"/>
          <p:cNvSpPr>
            <a:spLocks noChangeShapeType="1"/>
          </p:cNvSpPr>
          <p:nvPr/>
        </p:nvSpPr>
        <p:spPr bwMode="auto">
          <a:xfrm flipH="1" flipV="1">
            <a:off x="2952750" y="2773363"/>
            <a:ext cx="1354138" cy="111442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76" name="Text Box 36"/>
          <p:cNvSpPr txBox="1">
            <a:spLocks noChangeArrowheads="1"/>
          </p:cNvSpPr>
          <p:nvPr/>
        </p:nvSpPr>
        <p:spPr bwMode="auto">
          <a:xfrm>
            <a:off x="620713" y="2174875"/>
            <a:ext cx="1117600"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9pPr>
          </a:lstStyle>
          <a:p>
            <a:r>
              <a:rPr lang="en-US" altLang="en-US" dirty="0" smtClean="0"/>
              <a:t>1</a:t>
            </a:r>
            <a:r>
              <a:rPr lang="en-US" altLang="en-US" dirty="0" smtClean="0">
                <a:solidFill>
                  <a:srgbClr val="FF0000"/>
                </a:solidFill>
              </a:rPr>
              <a:t>1/14</a:t>
            </a:r>
            <a:endParaRPr lang="en-US" altLang="en-US" dirty="0">
              <a:solidFill>
                <a:srgbClr val="FF0000"/>
              </a:solidFill>
            </a:endParaRPr>
          </a:p>
          <a:p>
            <a:pPr>
              <a:buClrTx/>
              <a:buFontTx/>
              <a:buNone/>
            </a:pPr>
            <a:r>
              <a:rPr lang="en-US" altLang="en-US" dirty="0" smtClean="0"/>
              <a:t>/1</a:t>
            </a:r>
            <a:endParaRPr lang="en-US" altLang="en-US" dirty="0"/>
          </a:p>
        </p:txBody>
      </p:sp>
      <p:sp>
        <p:nvSpPr>
          <p:cNvPr id="10277" name="Oval 37"/>
          <p:cNvSpPr>
            <a:spLocks noChangeArrowheads="1"/>
          </p:cNvSpPr>
          <p:nvPr/>
        </p:nvSpPr>
        <p:spPr bwMode="auto">
          <a:xfrm>
            <a:off x="-725488" y="2376488"/>
            <a:ext cx="3279776" cy="609600"/>
          </a:xfrm>
          <a:prstGeom prst="ellipse">
            <a:avLst/>
          </a:prstGeom>
          <a:noFill/>
          <a:ln w="9360" cap="sq">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78" name="Text Box 38"/>
          <p:cNvSpPr txBox="1">
            <a:spLocks noChangeArrowheads="1"/>
          </p:cNvSpPr>
          <p:nvPr/>
        </p:nvSpPr>
        <p:spPr bwMode="auto">
          <a:xfrm>
            <a:off x="1155700" y="5105400"/>
            <a:ext cx="6977063" cy="956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9pPr>
          </a:lstStyle>
          <a:p>
            <a:pPr>
              <a:buClrTx/>
              <a:buFontTx/>
              <a:buNone/>
            </a:pPr>
            <a:r>
              <a:rPr lang="en-US" altLang="en-US" sz="2800" dirty="0" smtClean="0">
                <a:solidFill>
                  <a:schemeClr val="tx1"/>
                </a:solidFill>
              </a:rPr>
              <a:t>The above change only increases the dual</a:t>
            </a:r>
            <a:r>
              <a:rPr lang="en-US" altLang="en-US" sz="2800" dirty="0" smtClean="0"/>
              <a:t>hemutual </a:t>
            </a:r>
            <a:r>
              <a:rPr lang="en-US" altLang="en-US" sz="2800" dirty="0"/>
              <a:t>elements get is at most </a:t>
            </a:r>
            <a:endParaRPr lang="en-US" altLang="en-US" sz="2800" dirty="0">
              <a:solidFill>
                <a:srgbClr val="FF0000"/>
              </a:solidFill>
            </a:endParaRPr>
          </a:p>
        </p:txBody>
      </p:sp>
      <p:cxnSp>
        <p:nvCxnSpPr>
          <p:cNvPr id="3" name="Straight Connector 2"/>
          <p:cNvCxnSpPr>
            <a:stCxn id="10242" idx="2"/>
            <a:endCxn id="10252" idx="5"/>
          </p:cNvCxnSpPr>
          <p:nvPr/>
        </p:nvCxnSpPr>
        <p:spPr>
          <a:xfrm flipH="1" flipV="1">
            <a:off x="553804" y="2774763"/>
            <a:ext cx="3560996" cy="1263837"/>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a:stCxn id="10242" idx="0"/>
            <a:endCxn id="10251" idx="6"/>
          </p:cNvCxnSpPr>
          <p:nvPr/>
        </p:nvCxnSpPr>
        <p:spPr>
          <a:xfrm flipH="1" flipV="1">
            <a:off x="1211263" y="2667000"/>
            <a:ext cx="3094037" cy="121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10259" idx="0"/>
            <a:endCxn id="10243" idx="6"/>
          </p:cNvCxnSpPr>
          <p:nvPr/>
        </p:nvCxnSpPr>
        <p:spPr>
          <a:xfrm flipH="1" flipV="1">
            <a:off x="1790700" y="2667000"/>
            <a:ext cx="2516188" cy="12207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2209800" y="2665413"/>
            <a:ext cx="2095500" cy="1373187"/>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353892" y="2131497"/>
            <a:ext cx="633507" cy="369332"/>
          </a:xfrm>
          <a:prstGeom prst="rect">
            <a:avLst/>
          </a:prstGeom>
        </p:spPr>
        <p:txBody>
          <a:bodyPr wrap="none">
            <a:spAutoFit/>
          </a:bodyPr>
          <a:lstStyle/>
          <a:p>
            <a:pPr>
              <a:buClrTx/>
              <a:buFontTx/>
              <a:buNone/>
            </a:pPr>
            <a:r>
              <a:rPr lang="en-US" altLang="en-US" dirty="0" smtClean="0">
                <a:solidFill>
                  <a:srgbClr val="FF0000"/>
                </a:solidFill>
              </a:rPr>
              <a:t>1/13</a:t>
            </a:r>
            <a:endParaRPr lang="en-US" altLang="en-US" dirty="0">
              <a:solidFill>
                <a:srgbClr val="FF0000"/>
              </a:solidFill>
            </a:endParaRPr>
          </a:p>
        </p:txBody>
      </p:sp>
      <p:sp>
        <p:nvSpPr>
          <p:cNvPr id="49" name="Text Box 33"/>
          <p:cNvSpPr txBox="1">
            <a:spLocks noChangeArrowheads="1"/>
          </p:cNvSpPr>
          <p:nvPr/>
        </p:nvSpPr>
        <p:spPr bwMode="auto">
          <a:xfrm>
            <a:off x="1458913" y="2297113"/>
            <a:ext cx="1100137"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9pPr>
          </a:lstStyle>
          <a:p>
            <a:pPr>
              <a:buClrTx/>
              <a:buFontTx/>
              <a:buNone/>
            </a:pPr>
            <a:r>
              <a:rPr lang="en-US" altLang="en-US" dirty="0"/>
              <a:t>1/15</a:t>
            </a:r>
          </a:p>
        </p:txBody>
      </p:sp>
      <p:sp>
        <p:nvSpPr>
          <p:cNvPr id="50" name="Text Box 36"/>
          <p:cNvSpPr txBox="1">
            <a:spLocks noChangeArrowheads="1"/>
          </p:cNvSpPr>
          <p:nvPr/>
        </p:nvSpPr>
        <p:spPr bwMode="auto">
          <a:xfrm>
            <a:off x="1800902" y="2121634"/>
            <a:ext cx="1117600"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9pPr>
          </a:lstStyle>
          <a:p>
            <a:r>
              <a:rPr lang="en-US" altLang="en-US" dirty="0" smtClean="0"/>
              <a:t>1</a:t>
            </a:r>
            <a:r>
              <a:rPr lang="en-US" altLang="en-US" dirty="0" smtClean="0">
                <a:solidFill>
                  <a:srgbClr val="FF0000"/>
                </a:solidFill>
              </a:rPr>
              <a:t>1/12</a:t>
            </a:r>
            <a:endParaRPr lang="en-US" altLang="en-US" dirty="0">
              <a:solidFill>
                <a:srgbClr val="FF0000"/>
              </a:solidFill>
            </a:endParaRPr>
          </a:p>
          <a:p>
            <a:pPr>
              <a:buClrTx/>
              <a:buFontTx/>
              <a:buNone/>
            </a:pPr>
            <a:r>
              <a:rPr lang="en-US" altLang="en-US" dirty="0" smtClean="0"/>
              <a:t>/1</a:t>
            </a:r>
            <a:endParaRPr lang="en-US" altLang="en-US" dirty="0"/>
          </a:p>
        </p:txBody>
      </p:sp>
      <p:sp>
        <p:nvSpPr>
          <p:cNvPr id="11" name="Rounded Rectangle 10"/>
          <p:cNvSpPr/>
          <p:nvPr/>
        </p:nvSpPr>
        <p:spPr>
          <a:xfrm>
            <a:off x="71835" y="1972779"/>
            <a:ext cx="2532856" cy="11529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p:cNvCxnSpPr>
            <a:stCxn id="10242" idx="6"/>
          </p:cNvCxnSpPr>
          <p:nvPr/>
        </p:nvCxnSpPr>
        <p:spPr>
          <a:xfrm flipH="1" flipV="1">
            <a:off x="2895600" y="2665413"/>
            <a:ext cx="1600200" cy="13731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0242" idx="0"/>
          </p:cNvCxnSpPr>
          <p:nvPr/>
        </p:nvCxnSpPr>
        <p:spPr>
          <a:xfrm flipH="1" flipV="1">
            <a:off x="3465513" y="2667000"/>
            <a:ext cx="839787" cy="121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0274" idx="0"/>
          </p:cNvCxnSpPr>
          <p:nvPr/>
        </p:nvCxnSpPr>
        <p:spPr>
          <a:xfrm flipH="1" flipV="1">
            <a:off x="3990975" y="2665413"/>
            <a:ext cx="315913" cy="1222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0274" idx="0"/>
            <a:endCxn id="10257" idx="4"/>
          </p:cNvCxnSpPr>
          <p:nvPr/>
        </p:nvCxnSpPr>
        <p:spPr>
          <a:xfrm flipV="1">
            <a:off x="4306888" y="2808288"/>
            <a:ext cx="188912" cy="1079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0266" idx="0"/>
            <a:endCxn id="10250" idx="4"/>
          </p:cNvCxnSpPr>
          <p:nvPr/>
        </p:nvCxnSpPr>
        <p:spPr>
          <a:xfrm flipV="1">
            <a:off x="4440238" y="2819400"/>
            <a:ext cx="735012" cy="11128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0242" idx="6"/>
          </p:cNvCxnSpPr>
          <p:nvPr/>
        </p:nvCxnSpPr>
        <p:spPr>
          <a:xfrm flipV="1">
            <a:off x="4495800" y="2665413"/>
            <a:ext cx="1219200" cy="13731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0242" idx="5"/>
          </p:cNvCxnSpPr>
          <p:nvPr/>
        </p:nvCxnSpPr>
        <p:spPr>
          <a:xfrm flipV="1">
            <a:off x="4440004" y="2665413"/>
            <a:ext cx="1884596" cy="1480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0242" idx="6"/>
            <a:endCxn id="10247" idx="3"/>
          </p:cNvCxnSpPr>
          <p:nvPr/>
        </p:nvCxnSpPr>
        <p:spPr>
          <a:xfrm flipV="1">
            <a:off x="4495800" y="2774763"/>
            <a:ext cx="2341796" cy="12638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0242" idx="5"/>
            <a:endCxn id="10271" idx="1"/>
          </p:cNvCxnSpPr>
          <p:nvPr/>
        </p:nvCxnSpPr>
        <p:spPr>
          <a:xfrm flipV="1">
            <a:off x="4440004" y="2665413"/>
            <a:ext cx="3218096" cy="1480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0242" idx="5"/>
            <a:endCxn id="10253" idx="3"/>
          </p:cNvCxnSpPr>
          <p:nvPr/>
        </p:nvCxnSpPr>
        <p:spPr>
          <a:xfrm flipV="1">
            <a:off x="4440004" y="2774763"/>
            <a:ext cx="3692992" cy="137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4411663" y="2745632"/>
            <a:ext cx="4302592" cy="13716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575616" y="2092087"/>
            <a:ext cx="990600" cy="369332"/>
          </a:xfrm>
          <a:prstGeom prst="rect">
            <a:avLst/>
          </a:prstGeom>
          <a:noFill/>
        </p:spPr>
        <p:txBody>
          <a:bodyPr wrap="square" rtlCol="0">
            <a:spAutoFit/>
          </a:bodyPr>
          <a:lstStyle/>
          <a:p>
            <a:r>
              <a:rPr lang="en-US" dirty="0" smtClean="0">
                <a:solidFill>
                  <a:srgbClr val="FF0000"/>
                </a:solidFill>
              </a:rPr>
              <a:t>1/11</a:t>
            </a:r>
            <a:endParaRPr lang="en-US" dirty="0">
              <a:solidFill>
                <a:srgbClr val="FF0000"/>
              </a:solidFill>
            </a:endParaRPr>
          </a:p>
        </p:txBody>
      </p:sp>
      <p:sp>
        <p:nvSpPr>
          <p:cNvPr id="58" name="TextBox 57"/>
          <p:cNvSpPr txBox="1"/>
          <p:nvPr/>
        </p:nvSpPr>
        <p:spPr>
          <a:xfrm>
            <a:off x="4205775" y="2094458"/>
            <a:ext cx="990600" cy="369332"/>
          </a:xfrm>
          <a:prstGeom prst="rect">
            <a:avLst/>
          </a:prstGeom>
          <a:noFill/>
        </p:spPr>
        <p:txBody>
          <a:bodyPr wrap="square" rtlCol="0">
            <a:spAutoFit/>
          </a:bodyPr>
          <a:lstStyle/>
          <a:p>
            <a:r>
              <a:rPr lang="en-US" dirty="0" smtClean="0">
                <a:solidFill>
                  <a:srgbClr val="FF0000"/>
                </a:solidFill>
              </a:rPr>
              <a:t>1/8</a:t>
            </a:r>
            <a:endParaRPr lang="en-US" dirty="0">
              <a:solidFill>
                <a:srgbClr val="FF0000"/>
              </a:solidFill>
            </a:endParaRPr>
          </a:p>
        </p:txBody>
      </p:sp>
      <p:sp>
        <p:nvSpPr>
          <p:cNvPr id="59" name="TextBox 58"/>
          <p:cNvSpPr txBox="1"/>
          <p:nvPr/>
        </p:nvSpPr>
        <p:spPr>
          <a:xfrm>
            <a:off x="3148659" y="2089890"/>
            <a:ext cx="990600" cy="369332"/>
          </a:xfrm>
          <a:prstGeom prst="rect">
            <a:avLst/>
          </a:prstGeom>
          <a:noFill/>
        </p:spPr>
        <p:txBody>
          <a:bodyPr wrap="square" rtlCol="0">
            <a:spAutoFit/>
          </a:bodyPr>
          <a:lstStyle/>
          <a:p>
            <a:r>
              <a:rPr lang="en-US" dirty="0" smtClean="0">
                <a:solidFill>
                  <a:srgbClr val="FF0000"/>
                </a:solidFill>
              </a:rPr>
              <a:t>1/10</a:t>
            </a:r>
            <a:endParaRPr lang="en-US" dirty="0">
              <a:solidFill>
                <a:srgbClr val="FF0000"/>
              </a:solidFill>
            </a:endParaRPr>
          </a:p>
        </p:txBody>
      </p:sp>
      <p:sp>
        <p:nvSpPr>
          <p:cNvPr id="60" name="TextBox 59"/>
          <p:cNvSpPr txBox="1"/>
          <p:nvPr/>
        </p:nvSpPr>
        <p:spPr>
          <a:xfrm>
            <a:off x="3710475" y="2093387"/>
            <a:ext cx="990600" cy="369332"/>
          </a:xfrm>
          <a:prstGeom prst="rect">
            <a:avLst/>
          </a:prstGeom>
          <a:noFill/>
        </p:spPr>
        <p:txBody>
          <a:bodyPr wrap="square" rtlCol="0">
            <a:spAutoFit/>
          </a:bodyPr>
          <a:lstStyle/>
          <a:p>
            <a:r>
              <a:rPr lang="en-US" dirty="0" smtClean="0">
                <a:solidFill>
                  <a:srgbClr val="FF0000"/>
                </a:solidFill>
              </a:rPr>
              <a:t>1/9</a:t>
            </a:r>
            <a:endParaRPr lang="en-US" dirty="0">
              <a:solidFill>
                <a:srgbClr val="FF0000"/>
              </a:solidFill>
            </a:endParaRPr>
          </a:p>
        </p:txBody>
      </p:sp>
      <p:sp>
        <p:nvSpPr>
          <p:cNvPr id="4" name="Rounded Rectangle 3"/>
          <p:cNvSpPr/>
          <p:nvPr/>
        </p:nvSpPr>
        <p:spPr>
          <a:xfrm>
            <a:off x="2634328" y="2062975"/>
            <a:ext cx="2270919" cy="10890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151563" y="2179060"/>
            <a:ext cx="1011237" cy="369332"/>
          </a:xfrm>
          <a:prstGeom prst="rect">
            <a:avLst/>
          </a:prstGeom>
          <a:noFill/>
        </p:spPr>
        <p:txBody>
          <a:bodyPr wrap="square" rtlCol="0">
            <a:spAutoFit/>
          </a:bodyPr>
          <a:lstStyle/>
          <a:p>
            <a:r>
              <a:rPr lang="en-US" dirty="0" smtClean="0">
                <a:solidFill>
                  <a:srgbClr val="FF0000"/>
                </a:solidFill>
              </a:rPr>
              <a:t>1/5</a:t>
            </a:r>
            <a:endParaRPr lang="en-US" dirty="0">
              <a:solidFill>
                <a:srgbClr val="FF0000"/>
              </a:solidFill>
            </a:endParaRPr>
          </a:p>
        </p:txBody>
      </p:sp>
      <p:sp>
        <p:nvSpPr>
          <p:cNvPr id="63" name="TextBox 62"/>
          <p:cNvSpPr txBox="1"/>
          <p:nvPr/>
        </p:nvSpPr>
        <p:spPr>
          <a:xfrm>
            <a:off x="4953384" y="2144475"/>
            <a:ext cx="1011237" cy="369332"/>
          </a:xfrm>
          <a:prstGeom prst="rect">
            <a:avLst/>
          </a:prstGeom>
          <a:noFill/>
        </p:spPr>
        <p:txBody>
          <a:bodyPr wrap="square" rtlCol="0">
            <a:spAutoFit/>
          </a:bodyPr>
          <a:lstStyle/>
          <a:p>
            <a:r>
              <a:rPr lang="en-US" dirty="0" smtClean="0">
                <a:solidFill>
                  <a:srgbClr val="FF0000"/>
                </a:solidFill>
              </a:rPr>
              <a:t>1/7</a:t>
            </a:r>
            <a:endParaRPr lang="en-US" dirty="0">
              <a:solidFill>
                <a:srgbClr val="FF0000"/>
              </a:solidFill>
            </a:endParaRPr>
          </a:p>
        </p:txBody>
      </p:sp>
      <p:sp>
        <p:nvSpPr>
          <p:cNvPr id="64" name="TextBox 63"/>
          <p:cNvSpPr txBox="1"/>
          <p:nvPr/>
        </p:nvSpPr>
        <p:spPr>
          <a:xfrm>
            <a:off x="5480538" y="2165118"/>
            <a:ext cx="1011237" cy="369332"/>
          </a:xfrm>
          <a:prstGeom prst="rect">
            <a:avLst/>
          </a:prstGeom>
          <a:noFill/>
        </p:spPr>
        <p:txBody>
          <a:bodyPr wrap="square" rtlCol="0">
            <a:spAutoFit/>
          </a:bodyPr>
          <a:lstStyle/>
          <a:p>
            <a:r>
              <a:rPr lang="en-US" dirty="0" smtClean="0">
                <a:solidFill>
                  <a:srgbClr val="FF0000"/>
                </a:solidFill>
              </a:rPr>
              <a:t>1/6</a:t>
            </a:r>
            <a:endParaRPr lang="en-US" dirty="0">
              <a:solidFill>
                <a:srgbClr val="FF0000"/>
              </a:solidFill>
            </a:endParaRPr>
          </a:p>
        </p:txBody>
      </p:sp>
      <p:sp>
        <p:nvSpPr>
          <p:cNvPr id="8" name="Rounded Rectangle 7"/>
          <p:cNvSpPr/>
          <p:nvPr/>
        </p:nvSpPr>
        <p:spPr>
          <a:xfrm>
            <a:off x="4984517" y="1992717"/>
            <a:ext cx="1676400" cy="10752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7365248" y="2144475"/>
            <a:ext cx="1045779" cy="369332"/>
          </a:xfrm>
          <a:prstGeom prst="rect">
            <a:avLst/>
          </a:prstGeom>
          <a:noFill/>
        </p:spPr>
        <p:txBody>
          <a:bodyPr wrap="square" rtlCol="0">
            <a:spAutoFit/>
          </a:bodyPr>
          <a:lstStyle/>
          <a:p>
            <a:r>
              <a:rPr lang="en-US" dirty="0" smtClean="0">
                <a:solidFill>
                  <a:srgbClr val="FF0000"/>
                </a:solidFill>
              </a:rPr>
              <a:t>1/3</a:t>
            </a:r>
            <a:endParaRPr lang="en-US" dirty="0">
              <a:solidFill>
                <a:srgbClr val="FF0000"/>
              </a:solidFill>
            </a:endParaRPr>
          </a:p>
        </p:txBody>
      </p:sp>
      <p:sp>
        <p:nvSpPr>
          <p:cNvPr id="67" name="TextBox 66"/>
          <p:cNvSpPr txBox="1"/>
          <p:nvPr/>
        </p:nvSpPr>
        <p:spPr>
          <a:xfrm>
            <a:off x="6693769" y="2178989"/>
            <a:ext cx="1045779" cy="369332"/>
          </a:xfrm>
          <a:prstGeom prst="rect">
            <a:avLst/>
          </a:prstGeom>
          <a:noFill/>
        </p:spPr>
        <p:txBody>
          <a:bodyPr wrap="square" rtlCol="0">
            <a:spAutoFit/>
          </a:bodyPr>
          <a:lstStyle/>
          <a:p>
            <a:r>
              <a:rPr lang="en-US" dirty="0" smtClean="0">
                <a:solidFill>
                  <a:srgbClr val="FF0000"/>
                </a:solidFill>
              </a:rPr>
              <a:t>1/4</a:t>
            </a:r>
            <a:endParaRPr lang="en-US" dirty="0">
              <a:solidFill>
                <a:srgbClr val="FF0000"/>
              </a:solidFill>
            </a:endParaRPr>
          </a:p>
        </p:txBody>
      </p:sp>
      <p:sp>
        <p:nvSpPr>
          <p:cNvPr id="14" name="Rounded Rectangle 13"/>
          <p:cNvSpPr/>
          <p:nvPr/>
        </p:nvSpPr>
        <p:spPr>
          <a:xfrm>
            <a:off x="6772192" y="2049379"/>
            <a:ext cx="1219200" cy="9367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684345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457200" y="0"/>
            <a:ext cx="7772400"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9pPr>
          </a:lstStyle>
          <a:p>
            <a:pPr algn="ctr" eaLnBrk="1" hangingPunct="1">
              <a:buClrTx/>
              <a:buFontTx/>
              <a:buNone/>
            </a:pPr>
            <a:r>
              <a:rPr lang="en-US" altLang="en-US" sz="4400" dirty="0">
                <a:solidFill>
                  <a:srgbClr val="B7E7FF"/>
                </a:solidFill>
                <a:effectLst>
                  <a:outerShdw blurRad="38100" dist="38100" dir="2700000" algn="tl">
                    <a:srgbClr val="C0C0C0"/>
                  </a:outerShdw>
                </a:effectLst>
              </a:rPr>
              <a:t>The greedy algorithm and an arbitrary star</a:t>
            </a:r>
          </a:p>
        </p:txBody>
      </p:sp>
      <p:sp>
        <p:nvSpPr>
          <p:cNvPr id="10242" name="Oval 2"/>
          <p:cNvSpPr>
            <a:spLocks noChangeArrowheads="1"/>
          </p:cNvSpPr>
          <p:nvPr/>
        </p:nvSpPr>
        <p:spPr bwMode="auto">
          <a:xfrm>
            <a:off x="4114800" y="38862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43" name="Oval 3"/>
          <p:cNvSpPr>
            <a:spLocks noChangeArrowheads="1"/>
          </p:cNvSpPr>
          <p:nvPr/>
        </p:nvSpPr>
        <p:spPr bwMode="auto">
          <a:xfrm>
            <a:off x="14097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44" name="Oval 4"/>
          <p:cNvSpPr>
            <a:spLocks noChangeArrowheads="1"/>
          </p:cNvSpPr>
          <p:nvPr/>
        </p:nvSpPr>
        <p:spPr bwMode="auto">
          <a:xfrm>
            <a:off x="202565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45" name="Oval 5"/>
          <p:cNvSpPr>
            <a:spLocks noChangeArrowheads="1"/>
          </p:cNvSpPr>
          <p:nvPr/>
        </p:nvSpPr>
        <p:spPr bwMode="auto">
          <a:xfrm>
            <a:off x="54864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46" name="Oval 6"/>
          <p:cNvSpPr>
            <a:spLocks noChangeArrowheads="1"/>
          </p:cNvSpPr>
          <p:nvPr/>
        </p:nvSpPr>
        <p:spPr bwMode="auto">
          <a:xfrm>
            <a:off x="61722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47" name="Oval 7"/>
          <p:cNvSpPr>
            <a:spLocks noChangeArrowheads="1"/>
          </p:cNvSpPr>
          <p:nvPr/>
        </p:nvSpPr>
        <p:spPr bwMode="auto">
          <a:xfrm>
            <a:off x="67818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48" name="Oval 8"/>
          <p:cNvSpPr>
            <a:spLocks noChangeArrowheads="1"/>
          </p:cNvSpPr>
          <p:nvPr/>
        </p:nvSpPr>
        <p:spPr bwMode="auto">
          <a:xfrm>
            <a:off x="32766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49" name="Oval 9"/>
          <p:cNvSpPr>
            <a:spLocks noChangeArrowheads="1"/>
          </p:cNvSpPr>
          <p:nvPr/>
        </p:nvSpPr>
        <p:spPr bwMode="auto">
          <a:xfrm>
            <a:off x="3802063" y="2492375"/>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0" name="Oval 10"/>
          <p:cNvSpPr>
            <a:spLocks noChangeArrowheads="1"/>
          </p:cNvSpPr>
          <p:nvPr/>
        </p:nvSpPr>
        <p:spPr bwMode="auto">
          <a:xfrm>
            <a:off x="498475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1" name="Oval 11"/>
          <p:cNvSpPr>
            <a:spLocks noChangeArrowheads="1"/>
          </p:cNvSpPr>
          <p:nvPr/>
        </p:nvSpPr>
        <p:spPr bwMode="auto">
          <a:xfrm>
            <a:off x="830263"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2" name="Oval 12"/>
          <p:cNvSpPr>
            <a:spLocks noChangeArrowheads="1"/>
          </p:cNvSpPr>
          <p:nvPr/>
        </p:nvSpPr>
        <p:spPr bwMode="auto">
          <a:xfrm>
            <a:off x="2286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3" name="Oval 13"/>
          <p:cNvSpPr>
            <a:spLocks noChangeArrowheads="1"/>
          </p:cNvSpPr>
          <p:nvPr/>
        </p:nvSpPr>
        <p:spPr bwMode="auto">
          <a:xfrm>
            <a:off x="80772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4" name="Oval 14"/>
          <p:cNvSpPr>
            <a:spLocks noChangeArrowheads="1"/>
          </p:cNvSpPr>
          <p:nvPr/>
        </p:nvSpPr>
        <p:spPr bwMode="auto">
          <a:xfrm>
            <a:off x="86868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5" name="Oval 15"/>
          <p:cNvSpPr>
            <a:spLocks noChangeArrowheads="1"/>
          </p:cNvSpPr>
          <p:nvPr/>
        </p:nvSpPr>
        <p:spPr bwMode="auto">
          <a:xfrm>
            <a:off x="74676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6" name="Oval 16"/>
          <p:cNvSpPr>
            <a:spLocks noChangeArrowheads="1"/>
          </p:cNvSpPr>
          <p:nvPr/>
        </p:nvSpPr>
        <p:spPr bwMode="auto">
          <a:xfrm>
            <a:off x="26289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7" name="Oval 17"/>
          <p:cNvSpPr>
            <a:spLocks noChangeArrowheads="1"/>
          </p:cNvSpPr>
          <p:nvPr/>
        </p:nvSpPr>
        <p:spPr bwMode="auto">
          <a:xfrm>
            <a:off x="4305300" y="2503488"/>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8" name="Line 18"/>
          <p:cNvSpPr>
            <a:spLocks noChangeShapeType="1"/>
          </p:cNvSpPr>
          <p:nvPr/>
        </p:nvSpPr>
        <p:spPr bwMode="auto">
          <a:xfrm flipH="1" flipV="1">
            <a:off x="552450" y="2773363"/>
            <a:ext cx="3563938" cy="126682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59" name="Line 19"/>
          <p:cNvSpPr>
            <a:spLocks noChangeShapeType="1"/>
          </p:cNvSpPr>
          <p:nvPr/>
        </p:nvSpPr>
        <p:spPr bwMode="auto">
          <a:xfrm flipH="1" flipV="1">
            <a:off x="1154113" y="2773363"/>
            <a:ext cx="3152775" cy="111442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0" name="Line 20"/>
          <p:cNvSpPr>
            <a:spLocks noChangeShapeType="1"/>
          </p:cNvSpPr>
          <p:nvPr/>
        </p:nvSpPr>
        <p:spPr bwMode="auto">
          <a:xfrm flipH="1" flipV="1">
            <a:off x="1733550" y="2773363"/>
            <a:ext cx="2573338" cy="111442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1" name="Line 21"/>
          <p:cNvSpPr>
            <a:spLocks noChangeShapeType="1"/>
          </p:cNvSpPr>
          <p:nvPr/>
        </p:nvSpPr>
        <p:spPr bwMode="auto">
          <a:xfrm flipH="1" flipV="1">
            <a:off x="2347913" y="2773363"/>
            <a:ext cx="1958975" cy="111442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2" name="Line 22"/>
          <p:cNvSpPr>
            <a:spLocks noChangeShapeType="1"/>
          </p:cNvSpPr>
          <p:nvPr/>
        </p:nvSpPr>
        <p:spPr bwMode="auto">
          <a:xfrm flipV="1">
            <a:off x="4506493" y="2770923"/>
            <a:ext cx="4381500" cy="122237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3" name="Line 23"/>
          <p:cNvSpPr>
            <a:spLocks noChangeShapeType="1"/>
          </p:cNvSpPr>
          <p:nvPr/>
        </p:nvSpPr>
        <p:spPr bwMode="auto">
          <a:xfrm flipV="1">
            <a:off x="4440238" y="2773363"/>
            <a:ext cx="3692525" cy="115887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4" name="Line 24"/>
          <p:cNvSpPr>
            <a:spLocks noChangeShapeType="1"/>
          </p:cNvSpPr>
          <p:nvPr/>
        </p:nvSpPr>
        <p:spPr bwMode="auto">
          <a:xfrm flipH="1" flipV="1">
            <a:off x="3465513" y="2817813"/>
            <a:ext cx="841375" cy="106997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5" name="Line 25"/>
          <p:cNvSpPr>
            <a:spLocks noChangeShapeType="1"/>
          </p:cNvSpPr>
          <p:nvPr/>
        </p:nvSpPr>
        <p:spPr bwMode="auto">
          <a:xfrm flipH="1" flipV="1">
            <a:off x="3990975" y="2795588"/>
            <a:ext cx="315913" cy="1092200"/>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6" name="Line 26"/>
          <p:cNvSpPr>
            <a:spLocks noChangeShapeType="1"/>
          </p:cNvSpPr>
          <p:nvPr/>
        </p:nvSpPr>
        <p:spPr bwMode="auto">
          <a:xfrm flipV="1">
            <a:off x="4440238" y="2806700"/>
            <a:ext cx="55562" cy="1125538"/>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7" name="Line 27"/>
          <p:cNvSpPr>
            <a:spLocks noChangeShapeType="1"/>
          </p:cNvSpPr>
          <p:nvPr/>
        </p:nvSpPr>
        <p:spPr bwMode="auto">
          <a:xfrm flipV="1">
            <a:off x="4440238" y="2817813"/>
            <a:ext cx="735012" cy="111442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8" name="Line 28"/>
          <p:cNvSpPr>
            <a:spLocks noChangeShapeType="1"/>
          </p:cNvSpPr>
          <p:nvPr/>
        </p:nvSpPr>
        <p:spPr bwMode="auto">
          <a:xfrm flipV="1">
            <a:off x="4495800" y="2817813"/>
            <a:ext cx="1181100" cy="122237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9" name="Line 29"/>
          <p:cNvSpPr>
            <a:spLocks noChangeShapeType="1"/>
          </p:cNvSpPr>
          <p:nvPr/>
        </p:nvSpPr>
        <p:spPr bwMode="auto">
          <a:xfrm flipV="1">
            <a:off x="4440238" y="2773363"/>
            <a:ext cx="1787525" cy="115887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70" name="Line 30"/>
          <p:cNvSpPr>
            <a:spLocks noChangeShapeType="1"/>
          </p:cNvSpPr>
          <p:nvPr/>
        </p:nvSpPr>
        <p:spPr bwMode="auto">
          <a:xfrm flipV="1">
            <a:off x="4440238" y="2773363"/>
            <a:ext cx="2397125" cy="115887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71" name="Line 31"/>
          <p:cNvSpPr>
            <a:spLocks noChangeShapeType="1"/>
          </p:cNvSpPr>
          <p:nvPr/>
        </p:nvSpPr>
        <p:spPr bwMode="auto">
          <a:xfrm flipV="1">
            <a:off x="4440238" y="2665413"/>
            <a:ext cx="3217862" cy="126682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72" name="Text Box 32"/>
          <p:cNvSpPr txBox="1">
            <a:spLocks noChangeArrowheads="1"/>
          </p:cNvSpPr>
          <p:nvPr/>
        </p:nvSpPr>
        <p:spPr bwMode="auto">
          <a:xfrm>
            <a:off x="-76200" y="2174875"/>
            <a:ext cx="990600"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9pPr>
          </a:lstStyle>
          <a:p>
            <a:r>
              <a:rPr lang="en-US" altLang="en-US" dirty="0" smtClean="0"/>
              <a:t>1/</a:t>
            </a:r>
            <a:r>
              <a:rPr lang="en-US" altLang="en-US" dirty="0" smtClean="0">
                <a:solidFill>
                  <a:srgbClr val="FF0000"/>
                </a:solidFill>
              </a:rPr>
              <a:t>1/15</a:t>
            </a:r>
            <a:endParaRPr lang="en-US" altLang="en-US" dirty="0">
              <a:solidFill>
                <a:srgbClr val="FF0000"/>
              </a:solidFill>
            </a:endParaRPr>
          </a:p>
          <a:p>
            <a:pPr>
              <a:buClrTx/>
              <a:buFontTx/>
              <a:buNone/>
            </a:pPr>
            <a:r>
              <a:rPr lang="en-US" altLang="en-US" dirty="0" smtClean="0"/>
              <a:t>5</a:t>
            </a:r>
            <a:endParaRPr lang="en-US" altLang="en-US" dirty="0"/>
          </a:p>
        </p:txBody>
      </p:sp>
      <p:sp>
        <p:nvSpPr>
          <p:cNvPr id="10274" name="Line 34"/>
          <p:cNvSpPr>
            <a:spLocks noChangeShapeType="1"/>
          </p:cNvSpPr>
          <p:nvPr/>
        </p:nvSpPr>
        <p:spPr bwMode="auto">
          <a:xfrm flipH="1" flipV="1">
            <a:off x="2952750" y="2773363"/>
            <a:ext cx="1354138" cy="111442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76" name="Text Box 36"/>
          <p:cNvSpPr txBox="1">
            <a:spLocks noChangeArrowheads="1"/>
          </p:cNvSpPr>
          <p:nvPr/>
        </p:nvSpPr>
        <p:spPr bwMode="auto">
          <a:xfrm>
            <a:off x="620713" y="2174875"/>
            <a:ext cx="1117600"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9pPr>
          </a:lstStyle>
          <a:p>
            <a:r>
              <a:rPr lang="en-US" altLang="en-US" dirty="0" smtClean="0"/>
              <a:t>1</a:t>
            </a:r>
            <a:r>
              <a:rPr lang="en-US" altLang="en-US" dirty="0" smtClean="0">
                <a:solidFill>
                  <a:srgbClr val="FF0000"/>
                </a:solidFill>
              </a:rPr>
              <a:t>1/14</a:t>
            </a:r>
            <a:endParaRPr lang="en-US" altLang="en-US" dirty="0">
              <a:solidFill>
                <a:srgbClr val="FF0000"/>
              </a:solidFill>
            </a:endParaRPr>
          </a:p>
          <a:p>
            <a:pPr>
              <a:buClrTx/>
              <a:buFontTx/>
              <a:buNone/>
            </a:pPr>
            <a:r>
              <a:rPr lang="en-US" altLang="en-US" dirty="0" smtClean="0"/>
              <a:t>/1</a:t>
            </a:r>
            <a:endParaRPr lang="en-US" altLang="en-US" dirty="0"/>
          </a:p>
        </p:txBody>
      </p:sp>
      <p:sp>
        <p:nvSpPr>
          <p:cNvPr id="10277" name="Oval 37"/>
          <p:cNvSpPr>
            <a:spLocks noChangeArrowheads="1"/>
          </p:cNvSpPr>
          <p:nvPr/>
        </p:nvSpPr>
        <p:spPr bwMode="auto">
          <a:xfrm>
            <a:off x="-725488" y="2376488"/>
            <a:ext cx="3279776" cy="609600"/>
          </a:xfrm>
          <a:prstGeom prst="ellipse">
            <a:avLst/>
          </a:prstGeom>
          <a:noFill/>
          <a:ln w="9360" cap="sq">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78" name="Text Box 38"/>
          <p:cNvSpPr txBox="1">
            <a:spLocks noChangeArrowheads="1"/>
          </p:cNvSpPr>
          <p:nvPr/>
        </p:nvSpPr>
        <p:spPr bwMode="auto">
          <a:xfrm>
            <a:off x="1155700" y="5105400"/>
            <a:ext cx="6977063" cy="1387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9pPr>
          </a:lstStyle>
          <a:p>
            <a:pPr>
              <a:buClrTx/>
              <a:buFontTx/>
              <a:buNone/>
            </a:pPr>
            <a:r>
              <a:rPr lang="en-US" altLang="en-US" sz="2800" dirty="0" smtClean="0">
                <a:solidFill>
                  <a:schemeClr val="tx1"/>
                </a:solidFill>
              </a:rPr>
              <a:t>Our star is size </a:t>
            </a:r>
            <a:r>
              <a:rPr lang="en-US" altLang="en-US" sz="2800" dirty="0" smtClean="0">
                <a:solidFill>
                  <a:srgbClr val="FF0000"/>
                </a:solidFill>
              </a:rPr>
              <a:t>2</a:t>
            </a:r>
            <a:r>
              <a:rPr lang="en-US" altLang="en-US" sz="2800" dirty="0" smtClean="0">
                <a:solidFill>
                  <a:schemeClr val="tx1"/>
                </a:solidFill>
              </a:rPr>
              <a:t> now, and so the greedy is at least </a:t>
            </a:r>
            <a:r>
              <a:rPr lang="en-US" altLang="en-US" sz="2800" dirty="0" smtClean="0">
                <a:solidFill>
                  <a:srgbClr val="FF0000"/>
                </a:solidFill>
              </a:rPr>
              <a:t>2</a:t>
            </a:r>
            <a:r>
              <a:rPr lang="en-US" altLang="en-US" sz="2800" dirty="0" smtClean="0">
                <a:solidFill>
                  <a:schemeClr val="tx1"/>
                </a:solidFill>
              </a:rPr>
              <a:t>. The dual values at most </a:t>
            </a:r>
            <a:r>
              <a:rPr lang="en-US" altLang="en-US" sz="2800" dirty="0" smtClean="0">
                <a:solidFill>
                  <a:srgbClr val="FF0000"/>
                </a:solidFill>
              </a:rPr>
              <a:t>1/2</a:t>
            </a:r>
            <a:r>
              <a:rPr lang="en-US" altLang="en-US" sz="2800" dirty="0" smtClean="0"/>
              <a:t>mutual </a:t>
            </a:r>
            <a:r>
              <a:rPr lang="en-US" altLang="en-US" sz="2800" dirty="0"/>
              <a:t>elements get is at most </a:t>
            </a:r>
            <a:endParaRPr lang="en-US" altLang="en-US" sz="2800" dirty="0">
              <a:solidFill>
                <a:srgbClr val="FF0000"/>
              </a:solidFill>
            </a:endParaRPr>
          </a:p>
        </p:txBody>
      </p:sp>
      <p:cxnSp>
        <p:nvCxnSpPr>
          <p:cNvPr id="3" name="Straight Connector 2"/>
          <p:cNvCxnSpPr>
            <a:stCxn id="10242" idx="2"/>
            <a:endCxn id="10252" idx="5"/>
          </p:cNvCxnSpPr>
          <p:nvPr/>
        </p:nvCxnSpPr>
        <p:spPr>
          <a:xfrm flipH="1" flipV="1">
            <a:off x="553804" y="2774763"/>
            <a:ext cx="3560996" cy="1263837"/>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a:stCxn id="10242" idx="0"/>
            <a:endCxn id="10251" idx="6"/>
          </p:cNvCxnSpPr>
          <p:nvPr/>
        </p:nvCxnSpPr>
        <p:spPr>
          <a:xfrm flipH="1" flipV="1">
            <a:off x="1211263" y="2667000"/>
            <a:ext cx="3094037" cy="121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10259" idx="0"/>
            <a:endCxn id="10243" idx="6"/>
          </p:cNvCxnSpPr>
          <p:nvPr/>
        </p:nvCxnSpPr>
        <p:spPr>
          <a:xfrm flipH="1" flipV="1">
            <a:off x="1790700" y="2667000"/>
            <a:ext cx="2516188" cy="12207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2209800" y="2665413"/>
            <a:ext cx="2095500" cy="1373187"/>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353892" y="2131497"/>
            <a:ext cx="633507" cy="369332"/>
          </a:xfrm>
          <a:prstGeom prst="rect">
            <a:avLst/>
          </a:prstGeom>
        </p:spPr>
        <p:txBody>
          <a:bodyPr wrap="none">
            <a:spAutoFit/>
          </a:bodyPr>
          <a:lstStyle/>
          <a:p>
            <a:pPr>
              <a:buClrTx/>
              <a:buFontTx/>
              <a:buNone/>
            </a:pPr>
            <a:r>
              <a:rPr lang="en-US" altLang="en-US" dirty="0" smtClean="0">
                <a:solidFill>
                  <a:srgbClr val="FF0000"/>
                </a:solidFill>
              </a:rPr>
              <a:t>1/13</a:t>
            </a:r>
            <a:endParaRPr lang="en-US" altLang="en-US" dirty="0">
              <a:solidFill>
                <a:srgbClr val="FF0000"/>
              </a:solidFill>
            </a:endParaRPr>
          </a:p>
        </p:txBody>
      </p:sp>
      <p:sp>
        <p:nvSpPr>
          <p:cNvPr id="49" name="Text Box 33"/>
          <p:cNvSpPr txBox="1">
            <a:spLocks noChangeArrowheads="1"/>
          </p:cNvSpPr>
          <p:nvPr/>
        </p:nvSpPr>
        <p:spPr bwMode="auto">
          <a:xfrm>
            <a:off x="1458913" y="2297113"/>
            <a:ext cx="1100137"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9pPr>
          </a:lstStyle>
          <a:p>
            <a:pPr>
              <a:buClrTx/>
              <a:buFontTx/>
              <a:buNone/>
            </a:pPr>
            <a:r>
              <a:rPr lang="en-US" altLang="en-US" dirty="0"/>
              <a:t>1/15</a:t>
            </a:r>
          </a:p>
        </p:txBody>
      </p:sp>
      <p:sp>
        <p:nvSpPr>
          <p:cNvPr id="50" name="Text Box 36"/>
          <p:cNvSpPr txBox="1">
            <a:spLocks noChangeArrowheads="1"/>
          </p:cNvSpPr>
          <p:nvPr/>
        </p:nvSpPr>
        <p:spPr bwMode="auto">
          <a:xfrm>
            <a:off x="1800902" y="2121634"/>
            <a:ext cx="1117600"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9pPr>
          </a:lstStyle>
          <a:p>
            <a:r>
              <a:rPr lang="en-US" altLang="en-US" dirty="0" smtClean="0"/>
              <a:t>1</a:t>
            </a:r>
            <a:r>
              <a:rPr lang="en-US" altLang="en-US" dirty="0" smtClean="0">
                <a:solidFill>
                  <a:srgbClr val="FF0000"/>
                </a:solidFill>
              </a:rPr>
              <a:t>1/12</a:t>
            </a:r>
            <a:endParaRPr lang="en-US" altLang="en-US" dirty="0">
              <a:solidFill>
                <a:srgbClr val="FF0000"/>
              </a:solidFill>
            </a:endParaRPr>
          </a:p>
          <a:p>
            <a:pPr>
              <a:buClrTx/>
              <a:buFontTx/>
              <a:buNone/>
            </a:pPr>
            <a:r>
              <a:rPr lang="en-US" altLang="en-US" dirty="0" smtClean="0"/>
              <a:t>/1</a:t>
            </a:r>
            <a:endParaRPr lang="en-US" altLang="en-US" dirty="0"/>
          </a:p>
        </p:txBody>
      </p:sp>
      <p:sp>
        <p:nvSpPr>
          <p:cNvPr id="11" name="Rounded Rectangle 10"/>
          <p:cNvSpPr/>
          <p:nvPr/>
        </p:nvSpPr>
        <p:spPr>
          <a:xfrm>
            <a:off x="71835" y="1972779"/>
            <a:ext cx="2532856" cy="11529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p:cNvCxnSpPr>
            <a:stCxn id="10242" idx="6"/>
          </p:cNvCxnSpPr>
          <p:nvPr/>
        </p:nvCxnSpPr>
        <p:spPr>
          <a:xfrm flipH="1" flipV="1">
            <a:off x="2895600" y="2665413"/>
            <a:ext cx="1600200" cy="13731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0242" idx="0"/>
          </p:cNvCxnSpPr>
          <p:nvPr/>
        </p:nvCxnSpPr>
        <p:spPr>
          <a:xfrm flipH="1" flipV="1">
            <a:off x="3465513" y="2667000"/>
            <a:ext cx="839787" cy="121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0274" idx="0"/>
          </p:cNvCxnSpPr>
          <p:nvPr/>
        </p:nvCxnSpPr>
        <p:spPr>
          <a:xfrm flipH="1" flipV="1">
            <a:off x="3990975" y="2665413"/>
            <a:ext cx="315913" cy="1222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0274" idx="0"/>
            <a:endCxn id="10257" idx="4"/>
          </p:cNvCxnSpPr>
          <p:nvPr/>
        </p:nvCxnSpPr>
        <p:spPr>
          <a:xfrm flipV="1">
            <a:off x="4306888" y="2808288"/>
            <a:ext cx="188912" cy="1079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0266" idx="0"/>
            <a:endCxn id="10250" idx="4"/>
          </p:cNvCxnSpPr>
          <p:nvPr/>
        </p:nvCxnSpPr>
        <p:spPr>
          <a:xfrm flipV="1">
            <a:off x="4440238" y="2819400"/>
            <a:ext cx="735012" cy="11128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0242" idx="6"/>
          </p:cNvCxnSpPr>
          <p:nvPr/>
        </p:nvCxnSpPr>
        <p:spPr>
          <a:xfrm flipV="1">
            <a:off x="4495800" y="2665413"/>
            <a:ext cx="1219200" cy="13731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0242" idx="5"/>
          </p:cNvCxnSpPr>
          <p:nvPr/>
        </p:nvCxnSpPr>
        <p:spPr>
          <a:xfrm flipV="1">
            <a:off x="4440004" y="2665413"/>
            <a:ext cx="1884596" cy="1480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0242" idx="6"/>
            <a:endCxn id="10247" idx="3"/>
          </p:cNvCxnSpPr>
          <p:nvPr/>
        </p:nvCxnSpPr>
        <p:spPr>
          <a:xfrm flipV="1">
            <a:off x="4495800" y="2774763"/>
            <a:ext cx="2341796" cy="12638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0242" idx="5"/>
            <a:endCxn id="10271" idx="1"/>
          </p:cNvCxnSpPr>
          <p:nvPr/>
        </p:nvCxnSpPr>
        <p:spPr>
          <a:xfrm flipV="1">
            <a:off x="4440004" y="2665413"/>
            <a:ext cx="3218096" cy="1480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0242" idx="5"/>
            <a:endCxn id="10253" idx="3"/>
          </p:cNvCxnSpPr>
          <p:nvPr/>
        </p:nvCxnSpPr>
        <p:spPr>
          <a:xfrm flipV="1">
            <a:off x="4440004" y="2774763"/>
            <a:ext cx="3692992" cy="137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4411663" y="2745632"/>
            <a:ext cx="4302592" cy="13716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575616" y="2092087"/>
            <a:ext cx="990600" cy="369332"/>
          </a:xfrm>
          <a:prstGeom prst="rect">
            <a:avLst/>
          </a:prstGeom>
          <a:noFill/>
        </p:spPr>
        <p:txBody>
          <a:bodyPr wrap="square" rtlCol="0">
            <a:spAutoFit/>
          </a:bodyPr>
          <a:lstStyle/>
          <a:p>
            <a:r>
              <a:rPr lang="en-US" dirty="0" smtClean="0">
                <a:solidFill>
                  <a:srgbClr val="FF0000"/>
                </a:solidFill>
              </a:rPr>
              <a:t>1/11</a:t>
            </a:r>
            <a:endParaRPr lang="en-US" dirty="0">
              <a:solidFill>
                <a:srgbClr val="FF0000"/>
              </a:solidFill>
            </a:endParaRPr>
          </a:p>
        </p:txBody>
      </p:sp>
      <p:sp>
        <p:nvSpPr>
          <p:cNvPr id="58" name="TextBox 57"/>
          <p:cNvSpPr txBox="1"/>
          <p:nvPr/>
        </p:nvSpPr>
        <p:spPr>
          <a:xfrm>
            <a:off x="4205775" y="2094458"/>
            <a:ext cx="990600" cy="369332"/>
          </a:xfrm>
          <a:prstGeom prst="rect">
            <a:avLst/>
          </a:prstGeom>
          <a:noFill/>
        </p:spPr>
        <p:txBody>
          <a:bodyPr wrap="square" rtlCol="0">
            <a:spAutoFit/>
          </a:bodyPr>
          <a:lstStyle/>
          <a:p>
            <a:r>
              <a:rPr lang="en-US" dirty="0" smtClean="0">
                <a:solidFill>
                  <a:srgbClr val="FF0000"/>
                </a:solidFill>
              </a:rPr>
              <a:t>1/8</a:t>
            </a:r>
            <a:endParaRPr lang="en-US" dirty="0">
              <a:solidFill>
                <a:srgbClr val="FF0000"/>
              </a:solidFill>
            </a:endParaRPr>
          </a:p>
        </p:txBody>
      </p:sp>
      <p:sp>
        <p:nvSpPr>
          <p:cNvPr id="59" name="TextBox 58"/>
          <p:cNvSpPr txBox="1"/>
          <p:nvPr/>
        </p:nvSpPr>
        <p:spPr>
          <a:xfrm>
            <a:off x="3148659" y="2089890"/>
            <a:ext cx="990600" cy="369332"/>
          </a:xfrm>
          <a:prstGeom prst="rect">
            <a:avLst/>
          </a:prstGeom>
          <a:noFill/>
        </p:spPr>
        <p:txBody>
          <a:bodyPr wrap="square" rtlCol="0">
            <a:spAutoFit/>
          </a:bodyPr>
          <a:lstStyle/>
          <a:p>
            <a:r>
              <a:rPr lang="en-US" dirty="0" smtClean="0">
                <a:solidFill>
                  <a:srgbClr val="FF0000"/>
                </a:solidFill>
              </a:rPr>
              <a:t>1/10</a:t>
            </a:r>
            <a:endParaRPr lang="en-US" dirty="0">
              <a:solidFill>
                <a:srgbClr val="FF0000"/>
              </a:solidFill>
            </a:endParaRPr>
          </a:p>
        </p:txBody>
      </p:sp>
      <p:sp>
        <p:nvSpPr>
          <p:cNvPr id="60" name="TextBox 59"/>
          <p:cNvSpPr txBox="1"/>
          <p:nvPr/>
        </p:nvSpPr>
        <p:spPr>
          <a:xfrm>
            <a:off x="3710475" y="2093387"/>
            <a:ext cx="990600" cy="369332"/>
          </a:xfrm>
          <a:prstGeom prst="rect">
            <a:avLst/>
          </a:prstGeom>
          <a:noFill/>
        </p:spPr>
        <p:txBody>
          <a:bodyPr wrap="square" rtlCol="0">
            <a:spAutoFit/>
          </a:bodyPr>
          <a:lstStyle/>
          <a:p>
            <a:r>
              <a:rPr lang="en-US" dirty="0" smtClean="0">
                <a:solidFill>
                  <a:srgbClr val="FF0000"/>
                </a:solidFill>
              </a:rPr>
              <a:t>1/9</a:t>
            </a:r>
            <a:endParaRPr lang="en-US" dirty="0">
              <a:solidFill>
                <a:srgbClr val="FF0000"/>
              </a:solidFill>
            </a:endParaRPr>
          </a:p>
        </p:txBody>
      </p:sp>
      <p:sp>
        <p:nvSpPr>
          <p:cNvPr id="4" name="Rounded Rectangle 3"/>
          <p:cNvSpPr/>
          <p:nvPr/>
        </p:nvSpPr>
        <p:spPr>
          <a:xfrm>
            <a:off x="2634328" y="2062975"/>
            <a:ext cx="2270919" cy="10890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151563" y="2179060"/>
            <a:ext cx="1011237" cy="369332"/>
          </a:xfrm>
          <a:prstGeom prst="rect">
            <a:avLst/>
          </a:prstGeom>
          <a:noFill/>
        </p:spPr>
        <p:txBody>
          <a:bodyPr wrap="square" rtlCol="0">
            <a:spAutoFit/>
          </a:bodyPr>
          <a:lstStyle/>
          <a:p>
            <a:r>
              <a:rPr lang="en-US" dirty="0" smtClean="0">
                <a:solidFill>
                  <a:srgbClr val="FF0000"/>
                </a:solidFill>
              </a:rPr>
              <a:t>1/5</a:t>
            </a:r>
            <a:endParaRPr lang="en-US" dirty="0">
              <a:solidFill>
                <a:srgbClr val="FF0000"/>
              </a:solidFill>
            </a:endParaRPr>
          </a:p>
        </p:txBody>
      </p:sp>
      <p:sp>
        <p:nvSpPr>
          <p:cNvPr id="63" name="TextBox 62"/>
          <p:cNvSpPr txBox="1"/>
          <p:nvPr/>
        </p:nvSpPr>
        <p:spPr>
          <a:xfrm>
            <a:off x="4953384" y="2144475"/>
            <a:ext cx="1011237" cy="369332"/>
          </a:xfrm>
          <a:prstGeom prst="rect">
            <a:avLst/>
          </a:prstGeom>
          <a:noFill/>
        </p:spPr>
        <p:txBody>
          <a:bodyPr wrap="square" rtlCol="0">
            <a:spAutoFit/>
          </a:bodyPr>
          <a:lstStyle/>
          <a:p>
            <a:r>
              <a:rPr lang="en-US" dirty="0" smtClean="0">
                <a:solidFill>
                  <a:srgbClr val="FF0000"/>
                </a:solidFill>
              </a:rPr>
              <a:t>1/7</a:t>
            </a:r>
            <a:endParaRPr lang="en-US" dirty="0">
              <a:solidFill>
                <a:srgbClr val="FF0000"/>
              </a:solidFill>
            </a:endParaRPr>
          </a:p>
        </p:txBody>
      </p:sp>
      <p:sp>
        <p:nvSpPr>
          <p:cNvPr id="64" name="TextBox 63"/>
          <p:cNvSpPr txBox="1"/>
          <p:nvPr/>
        </p:nvSpPr>
        <p:spPr>
          <a:xfrm>
            <a:off x="5480538" y="2165118"/>
            <a:ext cx="1011237" cy="369332"/>
          </a:xfrm>
          <a:prstGeom prst="rect">
            <a:avLst/>
          </a:prstGeom>
          <a:noFill/>
        </p:spPr>
        <p:txBody>
          <a:bodyPr wrap="square" rtlCol="0">
            <a:spAutoFit/>
          </a:bodyPr>
          <a:lstStyle/>
          <a:p>
            <a:r>
              <a:rPr lang="en-US" dirty="0" smtClean="0">
                <a:solidFill>
                  <a:srgbClr val="FF0000"/>
                </a:solidFill>
              </a:rPr>
              <a:t>1/6</a:t>
            </a:r>
            <a:endParaRPr lang="en-US" dirty="0">
              <a:solidFill>
                <a:srgbClr val="FF0000"/>
              </a:solidFill>
            </a:endParaRPr>
          </a:p>
        </p:txBody>
      </p:sp>
      <p:sp>
        <p:nvSpPr>
          <p:cNvPr id="8" name="Rounded Rectangle 7"/>
          <p:cNvSpPr/>
          <p:nvPr/>
        </p:nvSpPr>
        <p:spPr>
          <a:xfrm>
            <a:off x="4984517" y="1992717"/>
            <a:ext cx="1676400" cy="10752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7365248" y="2144475"/>
            <a:ext cx="1045779" cy="369332"/>
          </a:xfrm>
          <a:prstGeom prst="rect">
            <a:avLst/>
          </a:prstGeom>
          <a:noFill/>
        </p:spPr>
        <p:txBody>
          <a:bodyPr wrap="square" rtlCol="0">
            <a:spAutoFit/>
          </a:bodyPr>
          <a:lstStyle/>
          <a:p>
            <a:r>
              <a:rPr lang="en-US" dirty="0" smtClean="0">
                <a:solidFill>
                  <a:srgbClr val="FF0000"/>
                </a:solidFill>
              </a:rPr>
              <a:t>1/3</a:t>
            </a:r>
            <a:endParaRPr lang="en-US" dirty="0">
              <a:solidFill>
                <a:srgbClr val="FF0000"/>
              </a:solidFill>
            </a:endParaRPr>
          </a:p>
        </p:txBody>
      </p:sp>
      <p:sp>
        <p:nvSpPr>
          <p:cNvPr id="67" name="TextBox 66"/>
          <p:cNvSpPr txBox="1"/>
          <p:nvPr/>
        </p:nvSpPr>
        <p:spPr>
          <a:xfrm>
            <a:off x="6693769" y="2178989"/>
            <a:ext cx="1045779" cy="369332"/>
          </a:xfrm>
          <a:prstGeom prst="rect">
            <a:avLst/>
          </a:prstGeom>
          <a:noFill/>
        </p:spPr>
        <p:txBody>
          <a:bodyPr wrap="square" rtlCol="0">
            <a:spAutoFit/>
          </a:bodyPr>
          <a:lstStyle/>
          <a:p>
            <a:r>
              <a:rPr lang="en-US" dirty="0" smtClean="0">
                <a:solidFill>
                  <a:srgbClr val="FF0000"/>
                </a:solidFill>
              </a:rPr>
              <a:t>1/4</a:t>
            </a:r>
            <a:endParaRPr lang="en-US" dirty="0">
              <a:solidFill>
                <a:srgbClr val="FF0000"/>
              </a:solidFill>
            </a:endParaRPr>
          </a:p>
        </p:txBody>
      </p:sp>
      <p:sp>
        <p:nvSpPr>
          <p:cNvPr id="14" name="Rounded Rectangle 13"/>
          <p:cNvSpPr/>
          <p:nvPr/>
        </p:nvSpPr>
        <p:spPr>
          <a:xfrm>
            <a:off x="6772192" y="2049379"/>
            <a:ext cx="1219200" cy="9367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8610600" y="2231922"/>
            <a:ext cx="1333500" cy="369332"/>
          </a:xfrm>
          <a:prstGeom prst="rect">
            <a:avLst/>
          </a:prstGeom>
          <a:noFill/>
        </p:spPr>
        <p:txBody>
          <a:bodyPr wrap="square" rtlCol="0">
            <a:spAutoFit/>
          </a:bodyPr>
          <a:lstStyle/>
          <a:p>
            <a:r>
              <a:rPr lang="en-US" dirty="0" smtClean="0">
                <a:solidFill>
                  <a:srgbClr val="FF0000"/>
                </a:solidFill>
              </a:rPr>
              <a:t>1/2</a:t>
            </a:r>
            <a:endParaRPr lang="en-US" dirty="0">
              <a:solidFill>
                <a:srgbClr val="FF0000"/>
              </a:solidFill>
            </a:endParaRPr>
          </a:p>
        </p:txBody>
      </p:sp>
      <p:sp>
        <p:nvSpPr>
          <p:cNvPr id="70" name="TextBox 69"/>
          <p:cNvSpPr txBox="1"/>
          <p:nvPr/>
        </p:nvSpPr>
        <p:spPr>
          <a:xfrm>
            <a:off x="8020050" y="2191822"/>
            <a:ext cx="1333500" cy="369332"/>
          </a:xfrm>
          <a:prstGeom prst="rect">
            <a:avLst/>
          </a:prstGeom>
          <a:noFill/>
        </p:spPr>
        <p:txBody>
          <a:bodyPr wrap="square" rtlCol="0">
            <a:spAutoFit/>
          </a:bodyPr>
          <a:lstStyle/>
          <a:p>
            <a:r>
              <a:rPr lang="en-US" dirty="0" smtClean="0">
                <a:solidFill>
                  <a:srgbClr val="FF0000"/>
                </a:solidFill>
              </a:rPr>
              <a:t>1/2 </a:t>
            </a:r>
            <a:endParaRPr lang="en-US" dirty="0">
              <a:solidFill>
                <a:srgbClr val="FF0000"/>
              </a:solidFill>
            </a:endParaRPr>
          </a:p>
        </p:txBody>
      </p:sp>
      <p:sp>
        <p:nvSpPr>
          <p:cNvPr id="18" name="Rounded Rectangle 17"/>
          <p:cNvSpPr/>
          <p:nvPr/>
        </p:nvSpPr>
        <p:spPr>
          <a:xfrm>
            <a:off x="8071995" y="2062975"/>
            <a:ext cx="1316037" cy="10049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7117991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457200" y="0"/>
            <a:ext cx="7772400"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9pPr>
          </a:lstStyle>
          <a:p>
            <a:pPr algn="ctr" eaLnBrk="1" hangingPunct="1">
              <a:buClrTx/>
              <a:buFontTx/>
              <a:buNone/>
            </a:pPr>
            <a:r>
              <a:rPr lang="en-US" altLang="en-US" sz="4400" dirty="0">
                <a:solidFill>
                  <a:srgbClr val="B7E7FF"/>
                </a:solidFill>
                <a:effectLst>
                  <a:outerShdw blurRad="38100" dist="38100" dir="2700000" algn="tl">
                    <a:srgbClr val="C0C0C0"/>
                  </a:outerShdw>
                </a:effectLst>
              </a:rPr>
              <a:t>The greedy algorithm and an arbitrary star</a:t>
            </a:r>
          </a:p>
        </p:txBody>
      </p:sp>
      <p:sp>
        <p:nvSpPr>
          <p:cNvPr id="10242" name="Oval 2"/>
          <p:cNvSpPr>
            <a:spLocks noChangeArrowheads="1"/>
          </p:cNvSpPr>
          <p:nvPr/>
        </p:nvSpPr>
        <p:spPr bwMode="auto">
          <a:xfrm>
            <a:off x="4114800" y="38862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43" name="Oval 3"/>
          <p:cNvSpPr>
            <a:spLocks noChangeArrowheads="1"/>
          </p:cNvSpPr>
          <p:nvPr/>
        </p:nvSpPr>
        <p:spPr bwMode="auto">
          <a:xfrm>
            <a:off x="14097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44" name="Oval 4"/>
          <p:cNvSpPr>
            <a:spLocks noChangeArrowheads="1"/>
          </p:cNvSpPr>
          <p:nvPr/>
        </p:nvSpPr>
        <p:spPr bwMode="auto">
          <a:xfrm>
            <a:off x="202565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45" name="Oval 5"/>
          <p:cNvSpPr>
            <a:spLocks noChangeArrowheads="1"/>
          </p:cNvSpPr>
          <p:nvPr/>
        </p:nvSpPr>
        <p:spPr bwMode="auto">
          <a:xfrm>
            <a:off x="54864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46" name="Oval 6"/>
          <p:cNvSpPr>
            <a:spLocks noChangeArrowheads="1"/>
          </p:cNvSpPr>
          <p:nvPr/>
        </p:nvSpPr>
        <p:spPr bwMode="auto">
          <a:xfrm>
            <a:off x="61722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47" name="Oval 7"/>
          <p:cNvSpPr>
            <a:spLocks noChangeArrowheads="1"/>
          </p:cNvSpPr>
          <p:nvPr/>
        </p:nvSpPr>
        <p:spPr bwMode="auto">
          <a:xfrm>
            <a:off x="67818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48" name="Oval 8"/>
          <p:cNvSpPr>
            <a:spLocks noChangeArrowheads="1"/>
          </p:cNvSpPr>
          <p:nvPr/>
        </p:nvSpPr>
        <p:spPr bwMode="auto">
          <a:xfrm>
            <a:off x="32766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49" name="Oval 9"/>
          <p:cNvSpPr>
            <a:spLocks noChangeArrowheads="1"/>
          </p:cNvSpPr>
          <p:nvPr/>
        </p:nvSpPr>
        <p:spPr bwMode="auto">
          <a:xfrm>
            <a:off x="3802063" y="2492375"/>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0" name="Oval 10"/>
          <p:cNvSpPr>
            <a:spLocks noChangeArrowheads="1"/>
          </p:cNvSpPr>
          <p:nvPr/>
        </p:nvSpPr>
        <p:spPr bwMode="auto">
          <a:xfrm>
            <a:off x="498475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1" name="Oval 11"/>
          <p:cNvSpPr>
            <a:spLocks noChangeArrowheads="1"/>
          </p:cNvSpPr>
          <p:nvPr/>
        </p:nvSpPr>
        <p:spPr bwMode="auto">
          <a:xfrm>
            <a:off x="830263"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2" name="Oval 12"/>
          <p:cNvSpPr>
            <a:spLocks noChangeArrowheads="1"/>
          </p:cNvSpPr>
          <p:nvPr/>
        </p:nvSpPr>
        <p:spPr bwMode="auto">
          <a:xfrm>
            <a:off x="2286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3" name="Oval 13"/>
          <p:cNvSpPr>
            <a:spLocks noChangeArrowheads="1"/>
          </p:cNvSpPr>
          <p:nvPr/>
        </p:nvSpPr>
        <p:spPr bwMode="auto">
          <a:xfrm>
            <a:off x="80772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4" name="Oval 14"/>
          <p:cNvSpPr>
            <a:spLocks noChangeArrowheads="1"/>
          </p:cNvSpPr>
          <p:nvPr/>
        </p:nvSpPr>
        <p:spPr bwMode="auto">
          <a:xfrm>
            <a:off x="86868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5" name="Oval 15"/>
          <p:cNvSpPr>
            <a:spLocks noChangeArrowheads="1"/>
          </p:cNvSpPr>
          <p:nvPr/>
        </p:nvSpPr>
        <p:spPr bwMode="auto">
          <a:xfrm>
            <a:off x="74676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6" name="Oval 16"/>
          <p:cNvSpPr>
            <a:spLocks noChangeArrowheads="1"/>
          </p:cNvSpPr>
          <p:nvPr/>
        </p:nvSpPr>
        <p:spPr bwMode="auto">
          <a:xfrm>
            <a:off x="2628900" y="2514600"/>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7" name="Oval 17"/>
          <p:cNvSpPr>
            <a:spLocks noChangeArrowheads="1"/>
          </p:cNvSpPr>
          <p:nvPr/>
        </p:nvSpPr>
        <p:spPr bwMode="auto">
          <a:xfrm>
            <a:off x="4305300" y="2503488"/>
            <a:ext cx="381000" cy="3048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8" name="Line 18"/>
          <p:cNvSpPr>
            <a:spLocks noChangeShapeType="1"/>
          </p:cNvSpPr>
          <p:nvPr/>
        </p:nvSpPr>
        <p:spPr bwMode="auto">
          <a:xfrm flipH="1" flipV="1">
            <a:off x="552450" y="2773363"/>
            <a:ext cx="3563938" cy="126682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59" name="Line 19"/>
          <p:cNvSpPr>
            <a:spLocks noChangeShapeType="1"/>
          </p:cNvSpPr>
          <p:nvPr/>
        </p:nvSpPr>
        <p:spPr bwMode="auto">
          <a:xfrm flipH="1" flipV="1">
            <a:off x="1154113" y="2773363"/>
            <a:ext cx="3152775" cy="111442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0" name="Line 20"/>
          <p:cNvSpPr>
            <a:spLocks noChangeShapeType="1"/>
          </p:cNvSpPr>
          <p:nvPr/>
        </p:nvSpPr>
        <p:spPr bwMode="auto">
          <a:xfrm flipH="1" flipV="1">
            <a:off x="1733550" y="2773363"/>
            <a:ext cx="2573338" cy="111442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1" name="Line 21"/>
          <p:cNvSpPr>
            <a:spLocks noChangeShapeType="1"/>
          </p:cNvSpPr>
          <p:nvPr/>
        </p:nvSpPr>
        <p:spPr bwMode="auto">
          <a:xfrm flipH="1" flipV="1">
            <a:off x="2347913" y="2773363"/>
            <a:ext cx="1958975" cy="111442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2" name="Line 22"/>
          <p:cNvSpPr>
            <a:spLocks noChangeShapeType="1"/>
          </p:cNvSpPr>
          <p:nvPr/>
        </p:nvSpPr>
        <p:spPr bwMode="auto">
          <a:xfrm flipV="1">
            <a:off x="4506493" y="2770923"/>
            <a:ext cx="4381500" cy="122237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3" name="Line 23"/>
          <p:cNvSpPr>
            <a:spLocks noChangeShapeType="1"/>
          </p:cNvSpPr>
          <p:nvPr/>
        </p:nvSpPr>
        <p:spPr bwMode="auto">
          <a:xfrm flipV="1">
            <a:off x="4440238" y="2773363"/>
            <a:ext cx="3692525" cy="115887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4" name="Line 24"/>
          <p:cNvSpPr>
            <a:spLocks noChangeShapeType="1"/>
          </p:cNvSpPr>
          <p:nvPr/>
        </p:nvSpPr>
        <p:spPr bwMode="auto">
          <a:xfrm flipH="1" flipV="1">
            <a:off x="3465513" y="2817813"/>
            <a:ext cx="841375" cy="106997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5" name="Line 25"/>
          <p:cNvSpPr>
            <a:spLocks noChangeShapeType="1"/>
          </p:cNvSpPr>
          <p:nvPr/>
        </p:nvSpPr>
        <p:spPr bwMode="auto">
          <a:xfrm flipH="1" flipV="1">
            <a:off x="3990975" y="2795588"/>
            <a:ext cx="315913" cy="1092200"/>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6" name="Line 26"/>
          <p:cNvSpPr>
            <a:spLocks noChangeShapeType="1"/>
          </p:cNvSpPr>
          <p:nvPr/>
        </p:nvSpPr>
        <p:spPr bwMode="auto">
          <a:xfrm flipV="1">
            <a:off x="4440238" y="2806700"/>
            <a:ext cx="55562" cy="1125538"/>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7" name="Line 27"/>
          <p:cNvSpPr>
            <a:spLocks noChangeShapeType="1"/>
          </p:cNvSpPr>
          <p:nvPr/>
        </p:nvSpPr>
        <p:spPr bwMode="auto">
          <a:xfrm flipV="1">
            <a:off x="4440238" y="2817813"/>
            <a:ext cx="735012" cy="111442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8" name="Line 28"/>
          <p:cNvSpPr>
            <a:spLocks noChangeShapeType="1"/>
          </p:cNvSpPr>
          <p:nvPr/>
        </p:nvSpPr>
        <p:spPr bwMode="auto">
          <a:xfrm flipV="1">
            <a:off x="4495800" y="2817813"/>
            <a:ext cx="1181100" cy="122237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69" name="Line 29"/>
          <p:cNvSpPr>
            <a:spLocks noChangeShapeType="1"/>
          </p:cNvSpPr>
          <p:nvPr/>
        </p:nvSpPr>
        <p:spPr bwMode="auto">
          <a:xfrm flipV="1">
            <a:off x="4440238" y="2773363"/>
            <a:ext cx="1787525" cy="115887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70" name="Line 30"/>
          <p:cNvSpPr>
            <a:spLocks noChangeShapeType="1"/>
          </p:cNvSpPr>
          <p:nvPr/>
        </p:nvSpPr>
        <p:spPr bwMode="auto">
          <a:xfrm flipV="1">
            <a:off x="4440238" y="2773363"/>
            <a:ext cx="2397125" cy="115887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71" name="Line 31"/>
          <p:cNvSpPr>
            <a:spLocks noChangeShapeType="1"/>
          </p:cNvSpPr>
          <p:nvPr/>
        </p:nvSpPr>
        <p:spPr bwMode="auto">
          <a:xfrm flipV="1">
            <a:off x="4440238" y="2665413"/>
            <a:ext cx="3217862" cy="126682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72" name="Text Box 32"/>
          <p:cNvSpPr txBox="1">
            <a:spLocks noChangeArrowheads="1"/>
          </p:cNvSpPr>
          <p:nvPr/>
        </p:nvSpPr>
        <p:spPr bwMode="auto">
          <a:xfrm>
            <a:off x="-76200" y="2174875"/>
            <a:ext cx="990600"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9pPr>
          </a:lstStyle>
          <a:p>
            <a:r>
              <a:rPr lang="en-US" altLang="en-US" dirty="0" smtClean="0"/>
              <a:t>1/</a:t>
            </a:r>
            <a:r>
              <a:rPr lang="en-US" altLang="en-US" dirty="0" smtClean="0">
                <a:solidFill>
                  <a:srgbClr val="FF0000"/>
                </a:solidFill>
              </a:rPr>
              <a:t>1/15</a:t>
            </a:r>
            <a:endParaRPr lang="en-US" altLang="en-US" dirty="0">
              <a:solidFill>
                <a:srgbClr val="FF0000"/>
              </a:solidFill>
            </a:endParaRPr>
          </a:p>
          <a:p>
            <a:pPr>
              <a:buClrTx/>
              <a:buFontTx/>
              <a:buNone/>
            </a:pPr>
            <a:r>
              <a:rPr lang="en-US" altLang="en-US" dirty="0" smtClean="0"/>
              <a:t>5</a:t>
            </a:r>
            <a:endParaRPr lang="en-US" altLang="en-US" dirty="0"/>
          </a:p>
        </p:txBody>
      </p:sp>
      <p:sp>
        <p:nvSpPr>
          <p:cNvPr id="10274" name="Line 34"/>
          <p:cNvSpPr>
            <a:spLocks noChangeShapeType="1"/>
          </p:cNvSpPr>
          <p:nvPr/>
        </p:nvSpPr>
        <p:spPr bwMode="auto">
          <a:xfrm flipH="1" flipV="1">
            <a:off x="2952750" y="2773363"/>
            <a:ext cx="1354138" cy="111442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76" name="Text Box 36"/>
          <p:cNvSpPr txBox="1">
            <a:spLocks noChangeArrowheads="1"/>
          </p:cNvSpPr>
          <p:nvPr/>
        </p:nvSpPr>
        <p:spPr bwMode="auto">
          <a:xfrm>
            <a:off x="620713" y="2174875"/>
            <a:ext cx="1117600"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9pPr>
          </a:lstStyle>
          <a:p>
            <a:r>
              <a:rPr lang="en-US" altLang="en-US" dirty="0" smtClean="0"/>
              <a:t>1</a:t>
            </a:r>
            <a:r>
              <a:rPr lang="en-US" altLang="en-US" dirty="0" smtClean="0">
                <a:solidFill>
                  <a:srgbClr val="FF0000"/>
                </a:solidFill>
              </a:rPr>
              <a:t>1/14</a:t>
            </a:r>
            <a:endParaRPr lang="en-US" altLang="en-US" dirty="0">
              <a:solidFill>
                <a:srgbClr val="FF0000"/>
              </a:solidFill>
            </a:endParaRPr>
          </a:p>
          <a:p>
            <a:pPr>
              <a:buClrTx/>
              <a:buFontTx/>
              <a:buNone/>
            </a:pPr>
            <a:r>
              <a:rPr lang="en-US" altLang="en-US" dirty="0" smtClean="0"/>
              <a:t>/1</a:t>
            </a:r>
            <a:endParaRPr lang="en-US" altLang="en-US" dirty="0"/>
          </a:p>
        </p:txBody>
      </p:sp>
      <p:sp>
        <p:nvSpPr>
          <p:cNvPr id="10277" name="Oval 37"/>
          <p:cNvSpPr>
            <a:spLocks noChangeArrowheads="1"/>
          </p:cNvSpPr>
          <p:nvPr/>
        </p:nvSpPr>
        <p:spPr bwMode="auto">
          <a:xfrm>
            <a:off x="-725488" y="2376488"/>
            <a:ext cx="3279776" cy="609600"/>
          </a:xfrm>
          <a:prstGeom prst="ellipse">
            <a:avLst/>
          </a:prstGeom>
          <a:noFill/>
          <a:ln w="9360" cap="sq">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78" name="Text Box 38"/>
          <p:cNvSpPr txBox="1">
            <a:spLocks noChangeArrowheads="1"/>
          </p:cNvSpPr>
          <p:nvPr/>
        </p:nvSpPr>
        <p:spPr bwMode="auto">
          <a:xfrm>
            <a:off x="1155700" y="5105400"/>
            <a:ext cx="6977063" cy="956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9pPr>
          </a:lstStyle>
          <a:p>
            <a:pPr>
              <a:buClrTx/>
              <a:buFontTx/>
              <a:buNone/>
            </a:pPr>
            <a:r>
              <a:rPr lang="en-US" altLang="en-US" sz="2800" dirty="0" smtClean="0">
                <a:solidFill>
                  <a:schemeClr val="tx1"/>
                </a:solidFill>
              </a:rPr>
              <a:t>The increase above only makes the dual larger.</a:t>
            </a:r>
            <a:r>
              <a:rPr lang="en-US" altLang="en-US" sz="2800" dirty="0" smtClean="0"/>
              <a:t>mutual </a:t>
            </a:r>
            <a:r>
              <a:rPr lang="en-US" altLang="en-US" sz="2800" dirty="0"/>
              <a:t>elements get is at most </a:t>
            </a:r>
            <a:endParaRPr lang="en-US" altLang="en-US" sz="2800" dirty="0">
              <a:solidFill>
                <a:srgbClr val="FF0000"/>
              </a:solidFill>
            </a:endParaRPr>
          </a:p>
        </p:txBody>
      </p:sp>
      <p:cxnSp>
        <p:nvCxnSpPr>
          <p:cNvPr id="3" name="Straight Connector 2"/>
          <p:cNvCxnSpPr>
            <a:stCxn id="10242" idx="2"/>
            <a:endCxn id="10252" idx="5"/>
          </p:cNvCxnSpPr>
          <p:nvPr/>
        </p:nvCxnSpPr>
        <p:spPr>
          <a:xfrm flipH="1" flipV="1">
            <a:off x="553804" y="2774763"/>
            <a:ext cx="3560996" cy="1263837"/>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a:stCxn id="10242" idx="0"/>
            <a:endCxn id="10251" idx="6"/>
          </p:cNvCxnSpPr>
          <p:nvPr/>
        </p:nvCxnSpPr>
        <p:spPr>
          <a:xfrm flipH="1" flipV="1">
            <a:off x="1211263" y="2667000"/>
            <a:ext cx="3094037" cy="121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10259" idx="0"/>
            <a:endCxn id="10243" idx="6"/>
          </p:cNvCxnSpPr>
          <p:nvPr/>
        </p:nvCxnSpPr>
        <p:spPr>
          <a:xfrm flipH="1" flipV="1">
            <a:off x="1790700" y="2667000"/>
            <a:ext cx="2516188" cy="12207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2209800" y="2665413"/>
            <a:ext cx="2095500" cy="1373187"/>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353892" y="2131497"/>
            <a:ext cx="633507" cy="369332"/>
          </a:xfrm>
          <a:prstGeom prst="rect">
            <a:avLst/>
          </a:prstGeom>
        </p:spPr>
        <p:txBody>
          <a:bodyPr wrap="none">
            <a:spAutoFit/>
          </a:bodyPr>
          <a:lstStyle/>
          <a:p>
            <a:pPr>
              <a:buClrTx/>
              <a:buFontTx/>
              <a:buNone/>
            </a:pPr>
            <a:r>
              <a:rPr lang="en-US" altLang="en-US" dirty="0" smtClean="0">
                <a:solidFill>
                  <a:srgbClr val="FF0000"/>
                </a:solidFill>
              </a:rPr>
              <a:t>1/13</a:t>
            </a:r>
            <a:endParaRPr lang="en-US" altLang="en-US" dirty="0">
              <a:solidFill>
                <a:srgbClr val="FF0000"/>
              </a:solidFill>
            </a:endParaRPr>
          </a:p>
        </p:txBody>
      </p:sp>
      <p:sp>
        <p:nvSpPr>
          <p:cNvPr id="49" name="Text Box 33"/>
          <p:cNvSpPr txBox="1">
            <a:spLocks noChangeArrowheads="1"/>
          </p:cNvSpPr>
          <p:nvPr/>
        </p:nvSpPr>
        <p:spPr bwMode="auto">
          <a:xfrm>
            <a:off x="1458913" y="2297113"/>
            <a:ext cx="1100137"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9pPr>
          </a:lstStyle>
          <a:p>
            <a:pPr>
              <a:buClrTx/>
              <a:buFontTx/>
              <a:buNone/>
            </a:pPr>
            <a:r>
              <a:rPr lang="en-US" altLang="en-US" dirty="0"/>
              <a:t>1/15</a:t>
            </a:r>
          </a:p>
        </p:txBody>
      </p:sp>
      <p:sp>
        <p:nvSpPr>
          <p:cNvPr id="50" name="Text Box 36"/>
          <p:cNvSpPr txBox="1">
            <a:spLocks noChangeArrowheads="1"/>
          </p:cNvSpPr>
          <p:nvPr/>
        </p:nvSpPr>
        <p:spPr bwMode="auto">
          <a:xfrm>
            <a:off x="1800902" y="2121634"/>
            <a:ext cx="1117600"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9pPr>
          </a:lstStyle>
          <a:p>
            <a:r>
              <a:rPr lang="en-US" altLang="en-US" dirty="0" smtClean="0"/>
              <a:t>1</a:t>
            </a:r>
            <a:r>
              <a:rPr lang="en-US" altLang="en-US" dirty="0" smtClean="0">
                <a:solidFill>
                  <a:srgbClr val="FF0000"/>
                </a:solidFill>
              </a:rPr>
              <a:t>1/12</a:t>
            </a:r>
            <a:endParaRPr lang="en-US" altLang="en-US" dirty="0">
              <a:solidFill>
                <a:srgbClr val="FF0000"/>
              </a:solidFill>
            </a:endParaRPr>
          </a:p>
          <a:p>
            <a:pPr>
              <a:buClrTx/>
              <a:buFontTx/>
              <a:buNone/>
            </a:pPr>
            <a:r>
              <a:rPr lang="en-US" altLang="en-US" dirty="0" smtClean="0"/>
              <a:t>/1</a:t>
            </a:r>
            <a:endParaRPr lang="en-US" altLang="en-US" dirty="0"/>
          </a:p>
        </p:txBody>
      </p:sp>
      <p:sp>
        <p:nvSpPr>
          <p:cNvPr id="11" name="Rounded Rectangle 10"/>
          <p:cNvSpPr/>
          <p:nvPr/>
        </p:nvSpPr>
        <p:spPr>
          <a:xfrm>
            <a:off x="71835" y="1972779"/>
            <a:ext cx="2532856" cy="11529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p:cNvCxnSpPr>
            <a:stCxn id="10242" idx="6"/>
          </p:cNvCxnSpPr>
          <p:nvPr/>
        </p:nvCxnSpPr>
        <p:spPr>
          <a:xfrm flipH="1" flipV="1">
            <a:off x="2895600" y="2665413"/>
            <a:ext cx="1600200" cy="13731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0242" idx="0"/>
          </p:cNvCxnSpPr>
          <p:nvPr/>
        </p:nvCxnSpPr>
        <p:spPr>
          <a:xfrm flipH="1" flipV="1">
            <a:off x="3465513" y="2667000"/>
            <a:ext cx="839787" cy="121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0274" idx="0"/>
          </p:cNvCxnSpPr>
          <p:nvPr/>
        </p:nvCxnSpPr>
        <p:spPr>
          <a:xfrm flipH="1" flipV="1">
            <a:off x="3990975" y="2665413"/>
            <a:ext cx="315913" cy="1222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0274" idx="0"/>
            <a:endCxn id="10257" idx="4"/>
          </p:cNvCxnSpPr>
          <p:nvPr/>
        </p:nvCxnSpPr>
        <p:spPr>
          <a:xfrm flipV="1">
            <a:off x="4306888" y="2808288"/>
            <a:ext cx="188912" cy="1079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0266" idx="0"/>
            <a:endCxn id="10250" idx="4"/>
          </p:cNvCxnSpPr>
          <p:nvPr/>
        </p:nvCxnSpPr>
        <p:spPr>
          <a:xfrm flipV="1">
            <a:off x="4440238" y="2819400"/>
            <a:ext cx="735012" cy="11128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0242" idx="6"/>
          </p:cNvCxnSpPr>
          <p:nvPr/>
        </p:nvCxnSpPr>
        <p:spPr>
          <a:xfrm flipV="1">
            <a:off x="4495800" y="2665413"/>
            <a:ext cx="1219200" cy="13731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0242" idx="5"/>
          </p:cNvCxnSpPr>
          <p:nvPr/>
        </p:nvCxnSpPr>
        <p:spPr>
          <a:xfrm flipV="1">
            <a:off x="4440004" y="2665413"/>
            <a:ext cx="1884596" cy="1480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0242" idx="6"/>
            <a:endCxn id="10247" idx="3"/>
          </p:cNvCxnSpPr>
          <p:nvPr/>
        </p:nvCxnSpPr>
        <p:spPr>
          <a:xfrm flipV="1">
            <a:off x="4495800" y="2774763"/>
            <a:ext cx="2341796" cy="12638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0242" idx="5"/>
            <a:endCxn id="10271" idx="1"/>
          </p:cNvCxnSpPr>
          <p:nvPr/>
        </p:nvCxnSpPr>
        <p:spPr>
          <a:xfrm flipV="1">
            <a:off x="4440004" y="2665413"/>
            <a:ext cx="3218096" cy="1480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0242" idx="5"/>
            <a:endCxn id="10253" idx="3"/>
          </p:cNvCxnSpPr>
          <p:nvPr/>
        </p:nvCxnSpPr>
        <p:spPr>
          <a:xfrm flipV="1">
            <a:off x="4440004" y="2774763"/>
            <a:ext cx="3692992" cy="137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4411663" y="2745632"/>
            <a:ext cx="4302592" cy="13716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575616" y="2092087"/>
            <a:ext cx="990600" cy="369332"/>
          </a:xfrm>
          <a:prstGeom prst="rect">
            <a:avLst/>
          </a:prstGeom>
          <a:noFill/>
        </p:spPr>
        <p:txBody>
          <a:bodyPr wrap="square" rtlCol="0">
            <a:spAutoFit/>
          </a:bodyPr>
          <a:lstStyle/>
          <a:p>
            <a:r>
              <a:rPr lang="en-US" dirty="0" smtClean="0">
                <a:solidFill>
                  <a:srgbClr val="FF0000"/>
                </a:solidFill>
              </a:rPr>
              <a:t>1/11</a:t>
            </a:r>
            <a:endParaRPr lang="en-US" dirty="0">
              <a:solidFill>
                <a:srgbClr val="FF0000"/>
              </a:solidFill>
            </a:endParaRPr>
          </a:p>
        </p:txBody>
      </p:sp>
      <p:sp>
        <p:nvSpPr>
          <p:cNvPr id="58" name="TextBox 57"/>
          <p:cNvSpPr txBox="1"/>
          <p:nvPr/>
        </p:nvSpPr>
        <p:spPr>
          <a:xfrm>
            <a:off x="4205775" y="2094458"/>
            <a:ext cx="990600" cy="369332"/>
          </a:xfrm>
          <a:prstGeom prst="rect">
            <a:avLst/>
          </a:prstGeom>
          <a:noFill/>
        </p:spPr>
        <p:txBody>
          <a:bodyPr wrap="square" rtlCol="0">
            <a:spAutoFit/>
          </a:bodyPr>
          <a:lstStyle/>
          <a:p>
            <a:r>
              <a:rPr lang="en-US" dirty="0" smtClean="0">
                <a:solidFill>
                  <a:srgbClr val="FF0000"/>
                </a:solidFill>
              </a:rPr>
              <a:t>1/8</a:t>
            </a:r>
            <a:endParaRPr lang="en-US" dirty="0">
              <a:solidFill>
                <a:srgbClr val="FF0000"/>
              </a:solidFill>
            </a:endParaRPr>
          </a:p>
        </p:txBody>
      </p:sp>
      <p:sp>
        <p:nvSpPr>
          <p:cNvPr id="59" name="TextBox 58"/>
          <p:cNvSpPr txBox="1"/>
          <p:nvPr/>
        </p:nvSpPr>
        <p:spPr>
          <a:xfrm>
            <a:off x="3148659" y="2089890"/>
            <a:ext cx="990600" cy="369332"/>
          </a:xfrm>
          <a:prstGeom prst="rect">
            <a:avLst/>
          </a:prstGeom>
          <a:noFill/>
        </p:spPr>
        <p:txBody>
          <a:bodyPr wrap="square" rtlCol="0">
            <a:spAutoFit/>
          </a:bodyPr>
          <a:lstStyle/>
          <a:p>
            <a:r>
              <a:rPr lang="en-US" dirty="0" smtClean="0">
                <a:solidFill>
                  <a:srgbClr val="FF0000"/>
                </a:solidFill>
              </a:rPr>
              <a:t>1/10</a:t>
            </a:r>
            <a:endParaRPr lang="en-US" dirty="0">
              <a:solidFill>
                <a:srgbClr val="FF0000"/>
              </a:solidFill>
            </a:endParaRPr>
          </a:p>
        </p:txBody>
      </p:sp>
      <p:sp>
        <p:nvSpPr>
          <p:cNvPr id="60" name="TextBox 59"/>
          <p:cNvSpPr txBox="1"/>
          <p:nvPr/>
        </p:nvSpPr>
        <p:spPr>
          <a:xfrm>
            <a:off x="3710475" y="2093387"/>
            <a:ext cx="990600" cy="369332"/>
          </a:xfrm>
          <a:prstGeom prst="rect">
            <a:avLst/>
          </a:prstGeom>
          <a:noFill/>
        </p:spPr>
        <p:txBody>
          <a:bodyPr wrap="square" rtlCol="0">
            <a:spAutoFit/>
          </a:bodyPr>
          <a:lstStyle/>
          <a:p>
            <a:r>
              <a:rPr lang="en-US" dirty="0" smtClean="0">
                <a:solidFill>
                  <a:srgbClr val="FF0000"/>
                </a:solidFill>
              </a:rPr>
              <a:t>1/9</a:t>
            </a:r>
            <a:endParaRPr lang="en-US" dirty="0">
              <a:solidFill>
                <a:srgbClr val="FF0000"/>
              </a:solidFill>
            </a:endParaRPr>
          </a:p>
        </p:txBody>
      </p:sp>
      <p:sp>
        <p:nvSpPr>
          <p:cNvPr id="4" name="Rounded Rectangle 3"/>
          <p:cNvSpPr/>
          <p:nvPr/>
        </p:nvSpPr>
        <p:spPr>
          <a:xfrm>
            <a:off x="2634328" y="2062975"/>
            <a:ext cx="2270919" cy="10890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151563" y="2179060"/>
            <a:ext cx="1011237" cy="369332"/>
          </a:xfrm>
          <a:prstGeom prst="rect">
            <a:avLst/>
          </a:prstGeom>
          <a:noFill/>
        </p:spPr>
        <p:txBody>
          <a:bodyPr wrap="square" rtlCol="0">
            <a:spAutoFit/>
          </a:bodyPr>
          <a:lstStyle/>
          <a:p>
            <a:r>
              <a:rPr lang="en-US" dirty="0" smtClean="0">
                <a:solidFill>
                  <a:srgbClr val="FF0000"/>
                </a:solidFill>
              </a:rPr>
              <a:t>1/5</a:t>
            </a:r>
            <a:endParaRPr lang="en-US" dirty="0">
              <a:solidFill>
                <a:srgbClr val="FF0000"/>
              </a:solidFill>
            </a:endParaRPr>
          </a:p>
        </p:txBody>
      </p:sp>
      <p:sp>
        <p:nvSpPr>
          <p:cNvPr id="63" name="TextBox 62"/>
          <p:cNvSpPr txBox="1"/>
          <p:nvPr/>
        </p:nvSpPr>
        <p:spPr>
          <a:xfrm>
            <a:off x="4953384" y="2144475"/>
            <a:ext cx="1011237" cy="369332"/>
          </a:xfrm>
          <a:prstGeom prst="rect">
            <a:avLst/>
          </a:prstGeom>
          <a:noFill/>
        </p:spPr>
        <p:txBody>
          <a:bodyPr wrap="square" rtlCol="0">
            <a:spAutoFit/>
          </a:bodyPr>
          <a:lstStyle/>
          <a:p>
            <a:r>
              <a:rPr lang="en-US" dirty="0" smtClean="0">
                <a:solidFill>
                  <a:srgbClr val="FF0000"/>
                </a:solidFill>
              </a:rPr>
              <a:t>1/7</a:t>
            </a:r>
            <a:endParaRPr lang="en-US" dirty="0">
              <a:solidFill>
                <a:srgbClr val="FF0000"/>
              </a:solidFill>
            </a:endParaRPr>
          </a:p>
        </p:txBody>
      </p:sp>
      <p:sp>
        <p:nvSpPr>
          <p:cNvPr id="64" name="TextBox 63"/>
          <p:cNvSpPr txBox="1"/>
          <p:nvPr/>
        </p:nvSpPr>
        <p:spPr>
          <a:xfrm>
            <a:off x="5480538" y="2165118"/>
            <a:ext cx="1011237" cy="369332"/>
          </a:xfrm>
          <a:prstGeom prst="rect">
            <a:avLst/>
          </a:prstGeom>
          <a:noFill/>
        </p:spPr>
        <p:txBody>
          <a:bodyPr wrap="square" rtlCol="0">
            <a:spAutoFit/>
          </a:bodyPr>
          <a:lstStyle/>
          <a:p>
            <a:r>
              <a:rPr lang="en-US" dirty="0" smtClean="0">
                <a:solidFill>
                  <a:srgbClr val="FF0000"/>
                </a:solidFill>
              </a:rPr>
              <a:t>1/6</a:t>
            </a:r>
            <a:endParaRPr lang="en-US" dirty="0">
              <a:solidFill>
                <a:srgbClr val="FF0000"/>
              </a:solidFill>
            </a:endParaRPr>
          </a:p>
        </p:txBody>
      </p:sp>
      <p:sp>
        <p:nvSpPr>
          <p:cNvPr id="8" name="Rounded Rectangle 7"/>
          <p:cNvSpPr/>
          <p:nvPr/>
        </p:nvSpPr>
        <p:spPr>
          <a:xfrm>
            <a:off x="4984517" y="1992717"/>
            <a:ext cx="1676400" cy="10752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7365248" y="2144475"/>
            <a:ext cx="1045779" cy="369332"/>
          </a:xfrm>
          <a:prstGeom prst="rect">
            <a:avLst/>
          </a:prstGeom>
          <a:noFill/>
        </p:spPr>
        <p:txBody>
          <a:bodyPr wrap="square" rtlCol="0">
            <a:spAutoFit/>
          </a:bodyPr>
          <a:lstStyle/>
          <a:p>
            <a:r>
              <a:rPr lang="en-US" dirty="0" smtClean="0">
                <a:solidFill>
                  <a:srgbClr val="FF0000"/>
                </a:solidFill>
              </a:rPr>
              <a:t>1/3</a:t>
            </a:r>
            <a:endParaRPr lang="en-US" dirty="0">
              <a:solidFill>
                <a:srgbClr val="FF0000"/>
              </a:solidFill>
            </a:endParaRPr>
          </a:p>
        </p:txBody>
      </p:sp>
      <p:sp>
        <p:nvSpPr>
          <p:cNvPr id="67" name="TextBox 66"/>
          <p:cNvSpPr txBox="1"/>
          <p:nvPr/>
        </p:nvSpPr>
        <p:spPr>
          <a:xfrm>
            <a:off x="6693769" y="2178989"/>
            <a:ext cx="1045779" cy="369332"/>
          </a:xfrm>
          <a:prstGeom prst="rect">
            <a:avLst/>
          </a:prstGeom>
          <a:noFill/>
        </p:spPr>
        <p:txBody>
          <a:bodyPr wrap="square" rtlCol="0">
            <a:spAutoFit/>
          </a:bodyPr>
          <a:lstStyle/>
          <a:p>
            <a:r>
              <a:rPr lang="en-US" dirty="0" smtClean="0">
                <a:solidFill>
                  <a:srgbClr val="FF0000"/>
                </a:solidFill>
              </a:rPr>
              <a:t>1/4</a:t>
            </a:r>
            <a:endParaRPr lang="en-US" dirty="0">
              <a:solidFill>
                <a:srgbClr val="FF0000"/>
              </a:solidFill>
            </a:endParaRPr>
          </a:p>
        </p:txBody>
      </p:sp>
      <p:sp>
        <p:nvSpPr>
          <p:cNvPr id="14" name="Rounded Rectangle 13"/>
          <p:cNvSpPr/>
          <p:nvPr/>
        </p:nvSpPr>
        <p:spPr>
          <a:xfrm>
            <a:off x="6772192" y="2049379"/>
            <a:ext cx="1219200" cy="9367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8715458" y="2191822"/>
            <a:ext cx="1333500" cy="369332"/>
          </a:xfrm>
          <a:prstGeom prst="rect">
            <a:avLst/>
          </a:prstGeom>
          <a:noFill/>
        </p:spPr>
        <p:txBody>
          <a:bodyPr wrap="square" rtlCol="0">
            <a:spAutoFit/>
          </a:bodyPr>
          <a:lstStyle/>
          <a:p>
            <a:r>
              <a:rPr lang="en-US" dirty="0" smtClean="0">
                <a:solidFill>
                  <a:srgbClr val="FF0000"/>
                </a:solidFill>
              </a:rPr>
              <a:t>1</a:t>
            </a:r>
            <a:endParaRPr lang="en-US" dirty="0">
              <a:solidFill>
                <a:srgbClr val="FF0000"/>
              </a:solidFill>
            </a:endParaRPr>
          </a:p>
        </p:txBody>
      </p:sp>
      <p:sp>
        <p:nvSpPr>
          <p:cNvPr id="70" name="TextBox 69"/>
          <p:cNvSpPr txBox="1"/>
          <p:nvPr/>
        </p:nvSpPr>
        <p:spPr>
          <a:xfrm>
            <a:off x="8020050" y="2191822"/>
            <a:ext cx="1333500" cy="369332"/>
          </a:xfrm>
          <a:prstGeom prst="rect">
            <a:avLst/>
          </a:prstGeom>
          <a:noFill/>
        </p:spPr>
        <p:txBody>
          <a:bodyPr wrap="square" rtlCol="0">
            <a:spAutoFit/>
          </a:bodyPr>
          <a:lstStyle/>
          <a:p>
            <a:r>
              <a:rPr lang="en-US" dirty="0" smtClean="0">
                <a:solidFill>
                  <a:srgbClr val="FF0000"/>
                </a:solidFill>
              </a:rPr>
              <a:t>1/2 </a:t>
            </a:r>
            <a:endParaRPr lang="en-US" dirty="0">
              <a:solidFill>
                <a:srgbClr val="FF0000"/>
              </a:solidFill>
            </a:endParaRPr>
          </a:p>
        </p:txBody>
      </p:sp>
      <p:sp>
        <p:nvSpPr>
          <p:cNvPr id="18" name="Rounded Rectangle 17"/>
          <p:cNvSpPr/>
          <p:nvPr/>
        </p:nvSpPr>
        <p:spPr>
          <a:xfrm>
            <a:off x="8071995" y="2062975"/>
            <a:ext cx="1316037" cy="10049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23212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1"/>
          <p:cNvSpPr txBox="1">
            <a:spLocks noChangeArrowheads="1"/>
          </p:cNvSpPr>
          <p:nvPr/>
        </p:nvSpPr>
        <p:spPr bwMode="auto">
          <a:xfrm>
            <a:off x="301625" y="228600"/>
            <a:ext cx="8510588" cy="1325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9pPr>
          </a:lstStyle>
          <a:p>
            <a:pPr algn="ctr">
              <a:buClrTx/>
              <a:buFontTx/>
              <a:buNone/>
            </a:pPr>
            <a:r>
              <a:rPr lang="en-US" altLang="en-US" sz="4400" dirty="0">
                <a:solidFill>
                  <a:srgbClr val="B7E7FF"/>
                </a:solidFill>
                <a:effectLst>
                  <a:outerShdw blurRad="38100" dist="38100" dir="2700000" algn="tl">
                    <a:srgbClr val="C0C0C0"/>
                  </a:outerShdw>
                </a:effectLst>
              </a:rPr>
              <a:t>The sum of elements of a set</a:t>
            </a:r>
          </a:p>
        </p:txBody>
      </p:sp>
      <p:sp>
        <p:nvSpPr>
          <p:cNvPr id="19458" name="Text Box 2"/>
          <p:cNvSpPr txBox="1">
            <a:spLocks noChangeArrowheads="1"/>
          </p:cNvSpPr>
          <p:nvPr/>
        </p:nvSpPr>
        <p:spPr bwMode="auto">
          <a:xfrm>
            <a:off x="301625" y="1676400"/>
            <a:ext cx="8540750" cy="4422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panose="020B0604020202020204" pitchFamily="34" charset="0"/>
                <a:cs typeface="DejaVu Sans"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panose="020B0604020202020204" pitchFamily="34" charset="0"/>
                <a:cs typeface="DejaVu Sans"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panose="020B0604020202020204" pitchFamily="34" charset="0"/>
                <a:cs typeface="DejaVu Sans"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panose="020B0604020202020204" pitchFamily="34" charset="0"/>
                <a:cs typeface="DejaVu Sans"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panose="020B0604020202020204" pitchFamily="34" charset="0"/>
                <a:cs typeface="DejaVu Sans" charset="0"/>
              </a:defRPr>
            </a:lvl9pPr>
          </a:lstStyle>
          <a:p>
            <a:pPr>
              <a:spcBef>
                <a:spcPts val="800"/>
              </a:spcBef>
              <a:buClr>
                <a:srgbClr val="FFCC00"/>
              </a:buClr>
              <a:buFont typeface="Wingdings" panose="05000000000000000000" pitchFamily="2" charset="2"/>
              <a:buChar char=""/>
            </a:pPr>
            <a:r>
              <a:rPr lang="en-US" altLang="en-US" sz="3200" dirty="0">
                <a:solidFill>
                  <a:schemeClr val="tx1"/>
                </a:solidFill>
                <a:effectLst>
                  <a:outerShdw blurRad="38100" dist="38100" dir="2700000" algn="tl">
                    <a:srgbClr val="C0C0C0"/>
                  </a:outerShdw>
                </a:effectLst>
              </a:rPr>
              <a:t>This sum is </a:t>
            </a:r>
            <a:r>
              <a:rPr lang="en-US" altLang="en-US" sz="3200" dirty="0">
                <a:solidFill>
                  <a:srgbClr val="FF0000"/>
                </a:solidFill>
                <a:effectLst>
                  <a:outerShdw blurRad="38100" dist="38100" dir="2700000" algn="tl">
                    <a:srgbClr val="C0C0C0"/>
                  </a:outerShdw>
                </a:effectLst>
              </a:rPr>
              <a:t>H</a:t>
            </a:r>
            <a:r>
              <a:rPr lang="en-US" altLang="en-US" sz="3200" baseline="-25000" dirty="0">
                <a:solidFill>
                  <a:srgbClr val="FF0000"/>
                </a:solidFill>
                <a:effectLst>
                  <a:outerShdw blurRad="38100" dist="38100" dir="2700000" algn="tl">
                    <a:srgbClr val="C0C0C0"/>
                  </a:outerShdw>
                </a:effectLst>
              </a:rPr>
              <a:t>d</a:t>
            </a:r>
          </a:p>
          <a:p>
            <a:pPr>
              <a:spcBef>
                <a:spcPts val="800"/>
              </a:spcBef>
              <a:buClr>
                <a:srgbClr val="FFCC00"/>
              </a:buClr>
              <a:buFont typeface="Wingdings" panose="05000000000000000000" pitchFamily="2" charset="2"/>
              <a:buChar char=""/>
            </a:pPr>
            <a:r>
              <a:rPr lang="en-US" altLang="en-US" sz="3200" dirty="0">
                <a:solidFill>
                  <a:schemeClr val="tx1"/>
                </a:solidFill>
                <a:effectLst>
                  <a:outerShdw blurRad="38100" dist="38100" dir="2700000" algn="tl">
                    <a:srgbClr val="C0C0C0"/>
                  </a:outerShdw>
                </a:effectLst>
              </a:rPr>
              <a:t>Let </a:t>
            </a:r>
            <a:r>
              <a:rPr lang="en-US" altLang="en-US" sz="3200" dirty="0">
                <a:solidFill>
                  <a:srgbClr val="FF0000"/>
                </a:solidFill>
                <a:effectLst>
                  <a:outerShdw blurRad="38100" dist="38100" dir="2700000" algn="tl">
                    <a:srgbClr val="C0C0C0"/>
                  </a:outerShdw>
                </a:effectLst>
                <a:latin typeface="Symbol" panose="05050102010706020507" pitchFamily="18" charset="2"/>
              </a:rPr>
              <a:t></a:t>
            </a:r>
            <a:r>
              <a:rPr lang="en-US" altLang="en-US" sz="3200" dirty="0">
                <a:solidFill>
                  <a:srgbClr val="FF0000"/>
                </a:solidFill>
                <a:effectLst>
                  <a:outerShdw blurRad="38100" dist="38100" dir="2700000" algn="tl">
                    <a:srgbClr val="C0C0C0"/>
                  </a:outerShdw>
                </a:effectLst>
              </a:rPr>
              <a:t> </a:t>
            </a:r>
            <a:r>
              <a:rPr lang="en-US" altLang="en-US" sz="3200" dirty="0">
                <a:solidFill>
                  <a:schemeClr val="tx1"/>
                </a:solidFill>
                <a:effectLst>
                  <a:outerShdw blurRad="38100" dist="38100" dir="2700000" algn="tl">
                    <a:srgbClr val="C0C0C0"/>
                  </a:outerShdw>
                </a:effectLst>
              </a:rPr>
              <a:t>be the largest degree.</a:t>
            </a:r>
          </a:p>
          <a:p>
            <a:pPr>
              <a:spcBef>
                <a:spcPts val="800"/>
              </a:spcBef>
              <a:buClr>
                <a:srgbClr val="FFCC00"/>
              </a:buClr>
              <a:buFont typeface="Wingdings" panose="05000000000000000000" pitchFamily="2" charset="2"/>
              <a:buChar char=""/>
            </a:pPr>
            <a:r>
              <a:rPr lang="en-US" altLang="en-US" sz="3200" dirty="0">
                <a:solidFill>
                  <a:schemeClr val="tx1"/>
                </a:solidFill>
                <a:effectLst>
                  <a:outerShdw blurRad="38100" dist="38100" dir="2700000" algn="tl">
                    <a:srgbClr val="C0C0C0"/>
                  </a:outerShdw>
                </a:effectLst>
              </a:rPr>
              <a:t>The sum is at most </a:t>
            </a:r>
            <a:r>
              <a:rPr lang="en-US" altLang="en-US" sz="3200" dirty="0">
                <a:solidFill>
                  <a:srgbClr val="FF0000"/>
                </a:solidFill>
                <a:effectLst>
                  <a:outerShdw blurRad="38100" dist="38100" dir="2700000" algn="tl">
                    <a:srgbClr val="C0C0C0"/>
                  </a:outerShdw>
                </a:effectLst>
              </a:rPr>
              <a:t>H</a:t>
            </a:r>
            <a:r>
              <a:rPr lang="en-US" altLang="en-US" sz="3200" baseline="-25000" dirty="0">
                <a:solidFill>
                  <a:srgbClr val="FF0000"/>
                </a:solidFill>
                <a:effectLst>
                  <a:outerShdw blurRad="38100" dist="38100" dir="2700000" algn="tl">
                    <a:srgbClr val="C0C0C0"/>
                  </a:outerShdw>
                </a:effectLst>
                <a:latin typeface="Symbol" panose="05050102010706020507" pitchFamily="18" charset="2"/>
              </a:rPr>
              <a:t></a:t>
            </a:r>
          </a:p>
          <a:p>
            <a:pPr>
              <a:spcBef>
                <a:spcPts val="800"/>
              </a:spcBef>
              <a:buClr>
                <a:srgbClr val="FFCC00"/>
              </a:buClr>
              <a:buFont typeface="Wingdings" panose="05000000000000000000" pitchFamily="2" charset="2"/>
              <a:buChar char=""/>
            </a:pPr>
            <a:r>
              <a:rPr lang="en-US" altLang="en-US" sz="3200" dirty="0">
                <a:solidFill>
                  <a:schemeClr val="tx1"/>
                </a:solidFill>
                <a:effectLst>
                  <a:outerShdw blurRad="38100" dist="38100" dir="2700000" algn="tl">
                    <a:srgbClr val="C0C0C0"/>
                  </a:outerShdw>
                </a:effectLst>
              </a:rPr>
              <a:t> Divide every dual value by </a:t>
            </a:r>
            <a:r>
              <a:rPr lang="en-US" altLang="en-US" sz="3200" dirty="0">
                <a:solidFill>
                  <a:srgbClr val="FF0000"/>
                </a:solidFill>
                <a:effectLst>
                  <a:outerShdw blurRad="38100" dist="38100" dir="2700000" algn="tl">
                    <a:srgbClr val="C0C0C0"/>
                  </a:outerShdw>
                </a:effectLst>
              </a:rPr>
              <a:t>H</a:t>
            </a:r>
            <a:r>
              <a:rPr lang="en-US" altLang="en-US" sz="3200" baseline="-25000" dirty="0">
                <a:solidFill>
                  <a:srgbClr val="FF0000"/>
                </a:solidFill>
                <a:effectLst>
                  <a:outerShdw blurRad="38100" dist="38100" dir="2700000" algn="tl">
                    <a:srgbClr val="C0C0C0"/>
                  </a:outerShdw>
                </a:effectLst>
                <a:latin typeface="Symbol" panose="05050102010706020507" pitchFamily="18" charset="2"/>
              </a:rPr>
              <a:t></a:t>
            </a:r>
          </a:p>
          <a:p>
            <a:pPr>
              <a:spcBef>
                <a:spcPts val="800"/>
              </a:spcBef>
              <a:buClr>
                <a:srgbClr val="FFCC00"/>
              </a:buClr>
              <a:buFont typeface="Wingdings" panose="05000000000000000000" pitchFamily="2" charset="2"/>
              <a:buChar char=""/>
            </a:pPr>
            <a:r>
              <a:rPr lang="en-US" altLang="en-US" sz="3200" dirty="0">
                <a:solidFill>
                  <a:schemeClr val="tx1"/>
                </a:solidFill>
                <a:effectLst>
                  <a:outerShdw blurRad="38100" dist="38100" dir="2700000" algn="tl">
                    <a:srgbClr val="C0C0C0"/>
                  </a:outerShdw>
                </a:effectLst>
              </a:rPr>
              <a:t>We get a dual feasible solution which is at most the </a:t>
            </a:r>
            <a:r>
              <a:rPr lang="en-US" altLang="en-US" sz="3200" dirty="0" smtClean="0">
                <a:solidFill>
                  <a:schemeClr val="tx1"/>
                </a:solidFill>
                <a:effectLst>
                  <a:outerShdw blurRad="38100" dist="38100" dir="2700000" algn="tl">
                    <a:srgbClr val="C0C0C0"/>
                  </a:outerShdw>
                </a:effectLst>
              </a:rPr>
              <a:t>opt fractional dual </a:t>
            </a:r>
            <a:r>
              <a:rPr lang="en-US" altLang="en-US" sz="3200" dirty="0">
                <a:solidFill>
                  <a:schemeClr val="tx1"/>
                </a:solidFill>
                <a:effectLst>
                  <a:outerShdw blurRad="38100" dist="38100" dir="2700000" algn="tl">
                    <a:srgbClr val="C0C0C0"/>
                  </a:outerShdw>
                </a:effectLst>
              </a:rPr>
              <a:t>which equals the </a:t>
            </a:r>
            <a:r>
              <a:rPr lang="en-US" altLang="en-US" sz="3200" dirty="0" smtClean="0">
                <a:solidFill>
                  <a:schemeClr val="tx1"/>
                </a:solidFill>
                <a:effectLst>
                  <a:outerShdw blurRad="38100" dist="38100" dir="2700000" algn="tl">
                    <a:srgbClr val="C0C0C0"/>
                  </a:outerShdw>
                </a:effectLst>
              </a:rPr>
              <a:t>opt fractional primal </a:t>
            </a:r>
            <a:r>
              <a:rPr lang="en-US" altLang="en-US" sz="3200" dirty="0">
                <a:solidFill>
                  <a:schemeClr val="tx1"/>
                </a:solidFill>
                <a:effectLst>
                  <a:outerShdw blurRad="38100" dist="38100" dir="2700000" algn="tl">
                    <a:srgbClr val="C0C0C0"/>
                  </a:outerShdw>
                </a:effectLst>
              </a:rPr>
              <a:t>which is </a:t>
            </a:r>
            <a:r>
              <a:rPr lang="en-US" altLang="en-US" sz="3200" dirty="0">
                <a:solidFill>
                  <a:srgbClr val="FF0000"/>
                </a:solidFill>
                <a:effectLst>
                  <a:outerShdw blurRad="38100" dist="38100" dir="2700000" algn="tl">
                    <a:srgbClr val="C0C0C0"/>
                  </a:outerShdw>
                </a:effectLst>
              </a:rPr>
              <a:t>at most the minimum size Set-Cover</a:t>
            </a:r>
            <a:r>
              <a:rPr lang="en-US" altLang="en-US" sz="3200" dirty="0">
                <a:solidFill>
                  <a:schemeClr val="tx1"/>
                </a:solidFill>
                <a:effectLst>
                  <a:outerShdw blurRad="38100" dist="38100" dir="2700000" algn="tl">
                    <a:srgbClr val="C0C0C0"/>
                  </a:outerShdw>
                </a:effectLst>
              </a:rPr>
              <a:t>.</a:t>
            </a:r>
          </a:p>
          <a:p>
            <a:pPr>
              <a:spcBef>
                <a:spcPts val="800"/>
              </a:spcBef>
              <a:buClr>
                <a:srgbClr val="FFCC00"/>
              </a:buClr>
              <a:buFont typeface="Wingdings" panose="05000000000000000000" pitchFamily="2" charset="2"/>
              <a:buNone/>
            </a:pPr>
            <a:endParaRPr lang="en-US" altLang="en-US" sz="3200" dirty="0">
              <a:effectLst>
                <a:outerShdw blurRad="38100" dist="38100" dir="2700000" algn="tl">
                  <a:srgbClr val="C0C0C0"/>
                </a:outerShdw>
              </a:effectLst>
            </a:endParaRPr>
          </a:p>
          <a:p>
            <a:pPr>
              <a:spcBef>
                <a:spcPts val="800"/>
              </a:spcBef>
              <a:buClr>
                <a:srgbClr val="FFCC00"/>
              </a:buClr>
              <a:buFont typeface="Wingdings" panose="05000000000000000000" pitchFamily="2" charset="2"/>
              <a:buNone/>
            </a:pPr>
            <a:endParaRPr lang="en-US" altLang="en-US" sz="3200" dirty="0">
              <a:effectLst>
                <a:outerShdw blurRad="38100" dist="38100" dir="2700000" algn="tl">
                  <a:srgbClr val="C0C0C0"/>
                </a:outerShdw>
              </a:effectLst>
            </a:endParaRPr>
          </a:p>
        </p:txBody>
      </p:sp>
    </p:spTree>
    <p:extLst>
      <p:ext uri="{BB962C8B-B14F-4D97-AF65-F5344CB8AC3E}">
        <p14:creationId xmlns:p14="http://schemas.microsoft.com/office/powerpoint/2010/main" val="42792228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301625" y="228600"/>
            <a:ext cx="8510588" cy="1325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9pPr>
          </a:lstStyle>
          <a:p>
            <a:pPr algn="ctr">
              <a:buClrTx/>
              <a:buFontTx/>
              <a:buNone/>
            </a:pPr>
            <a:r>
              <a:rPr lang="en-US" altLang="en-US" sz="4400" dirty="0">
                <a:solidFill>
                  <a:srgbClr val="B7E7FF"/>
                </a:solidFill>
                <a:effectLst>
                  <a:outerShdw blurRad="38100" dist="38100" dir="2700000" algn="tl">
                    <a:srgbClr val="C0C0C0"/>
                  </a:outerShdw>
                </a:effectLst>
              </a:rPr>
              <a:t>The sum of elements of a set</a:t>
            </a:r>
          </a:p>
        </p:txBody>
      </p:sp>
      <p:sp>
        <p:nvSpPr>
          <p:cNvPr id="20482" name="Text Box 2"/>
          <p:cNvSpPr txBox="1">
            <a:spLocks noChangeArrowheads="1"/>
          </p:cNvSpPr>
          <p:nvPr/>
        </p:nvSpPr>
        <p:spPr bwMode="auto">
          <a:xfrm>
            <a:off x="301625" y="1676400"/>
            <a:ext cx="8540750" cy="4422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panose="020B0604020202020204" pitchFamily="34" charset="0"/>
                <a:cs typeface="DejaVu Sans"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panose="020B0604020202020204" pitchFamily="34" charset="0"/>
                <a:cs typeface="DejaVu Sans"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panose="020B0604020202020204" pitchFamily="34" charset="0"/>
                <a:cs typeface="DejaVu Sans"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panose="020B0604020202020204" pitchFamily="34" charset="0"/>
                <a:cs typeface="DejaVu Sans"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panose="020B0604020202020204" pitchFamily="34" charset="0"/>
                <a:cs typeface="DejaVu Sans" charset="0"/>
              </a:defRPr>
            </a:lvl9pPr>
          </a:lstStyle>
          <a:p>
            <a:pPr>
              <a:spcBef>
                <a:spcPts val="800"/>
              </a:spcBef>
              <a:buClr>
                <a:srgbClr val="FFCC00"/>
              </a:buClr>
              <a:buFont typeface="Wingdings" panose="05000000000000000000" pitchFamily="2" charset="2"/>
              <a:buChar char=""/>
            </a:pPr>
            <a:r>
              <a:rPr lang="en-US" altLang="en-US" sz="3200" dirty="0">
                <a:solidFill>
                  <a:schemeClr val="tx1"/>
                </a:solidFill>
                <a:effectLst>
                  <a:outerShdw blurRad="38100" dist="38100" dir="2700000" algn="tl">
                    <a:srgbClr val="C0C0C0"/>
                  </a:outerShdw>
                </a:effectLst>
              </a:rPr>
              <a:t>Thus </a:t>
            </a:r>
            <a:r>
              <a:rPr lang="en-US" altLang="en-US" sz="3200" baseline="-25000" dirty="0">
                <a:solidFill>
                  <a:srgbClr val="FF0000"/>
                </a:solidFill>
                <a:effectLst>
                  <a:outerShdw blurRad="38100" dist="38100" dir="2700000" algn="tl">
                    <a:srgbClr val="C0C0C0"/>
                  </a:outerShdw>
                </a:effectLst>
              </a:rPr>
              <a:t> </a:t>
            </a:r>
            <a:r>
              <a:rPr lang="en-US" altLang="en-US" sz="3200" dirty="0">
                <a:solidFill>
                  <a:srgbClr val="FF0000"/>
                </a:solidFill>
                <a:effectLst>
                  <a:outerShdw blurRad="38100" dist="38100" dir="2700000" algn="tl">
                    <a:srgbClr val="C0C0C0"/>
                  </a:outerShdw>
                </a:effectLst>
              </a:rPr>
              <a:t>Greedy-dual/H</a:t>
            </a:r>
            <a:r>
              <a:rPr lang="en-US" altLang="en-US" sz="3200" baseline="-25000" dirty="0">
                <a:solidFill>
                  <a:srgbClr val="FF0000"/>
                </a:solidFill>
                <a:effectLst>
                  <a:outerShdw blurRad="38100" dist="38100" dir="2700000" algn="tl">
                    <a:srgbClr val="C0C0C0"/>
                  </a:outerShdw>
                </a:effectLst>
                <a:latin typeface="Symbol" panose="05050102010706020507" pitchFamily="18" charset="2"/>
              </a:rPr>
              <a:t></a:t>
            </a:r>
            <a:r>
              <a:rPr lang="en-US" altLang="en-US" sz="3200" baseline="-25000" dirty="0">
                <a:solidFill>
                  <a:srgbClr val="FF0000"/>
                </a:solidFill>
                <a:effectLst>
                  <a:outerShdw blurRad="38100" dist="38100" dir="2700000" algn="tl">
                    <a:srgbClr val="C0C0C0"/>
                  </a:outerShdw>
                </a:effectLst>
              </a:rPr>
              <a:t>  </a:t>
            </a:r>
            <a:r>
              <a:rPr lang="en-US" altLang="en-US" sz="3200" dirty="0">
                <a:solidFill>
                  <a:schemeClr val="tx1"/>
                </a:solidFill>
                <a:effectLst>
                  <a:outerShdw blurRad="38100" dist="38100" dir="2700000" algn="tl">
                    <a:srgbClr val="C0C0C0"/>
                  </a:outerShdw>
                </a:effectLst>
              </a:rPr>
              <a:t>is a dual feasible solution, is at most </a:t>
            </a:r>
            <a:r>
              <a:rPr lang="en-US" altLang="en-US" sz="3200" dirty="0">
                <a:solidFill>
                  <a:srgbClr val="FF0000"/>
                </a:solidFill>
                <a:effectLst>
                  <a:outerShdw blurRad="38100" dist="38100" dir="2700000" algn="tl">
                    <a:srgbClr val="C0C0C0"/>
                  </a:outerShdw>
                </a:effectLst>
              </a:rPr>
              <a:t>opt</a:t>
            </a:r>
            <a:r>
              <a:rPr lang="en-US" altLang="en-US" sz="3200" dirty="0">
                <a:effectLst>
                  <a:outerShdw blurRad="38100" dist="38100" dir="2700000" algn="tl">
                    <a:srgbClr val="C0C0C0"/>
                  </a:outerShdw>
                </a:effectLst>
              </a:rPr>
              <a:t>.</a:t>
            </a:r>
          </a:p>
          <a:p>
            <a:pPr>
              <a:spcBef>
                <a:spcPts val="800"/>
              </a:spcBef>
              <a:buClr>
                <a:srgbClr val="FFCC00"/>
              </a:buClr>
              <a:buFont typeface="Wingdings" panose="05000000000000000000" pitchFamily="2" charset="2"/>
              <a:buChar char=""/>
            </a:pPr>
            <a:r>
              <a:rPr lang="en-US" altLang="en-US" sz="3200" dirty="0">
                <a:solidFill>
                  <a:schemeClr val="tx1"/>
                </a:solidFill>
                <a:effectLst>
                  <a:outerShdw blurRad="38100" dist="38100" dir="2700000" algn="tl">
                    <a:srgbClr val="C0C0C0"/>
                  </a:outerShdw>
                </a:effectLst>
              </a:rPr>
              <a:t>Recall that </a:t>
            </a:r>
            <a:r>
              <a:rPr lang="en-US" altLang="en-US" sz="3200" dirty="0" smtClean="0">
                <a:solidFill>
                  <a:schemeClr val="tx1"/>
                </a:solidFill>
                <a:effectLst>
                  <a:outerShdw blurRad="38100" dist="38100" dir="2700000" algn="tl">
                    <a:srgbClr val="C0C0C0"/>
                  </a:outerShdw>
                </a:effectLst>
              </a:rPr>
              <a:t>the number of sets the greedy algorithm chose equals the  </a:t>
            </a:r>
            <a:r>
              <a:rPr lang="en-US" altLang="en-US" sz="3200" dirty="0" smtClean="0">
                <a:solidFill>
                  <a:srgbClr val="FF0000"/>
                </a:solidFill>
                <a:effectLst>
                  <a:outerShdw blurRad="38100" dist="38100" dir="2700000" algn="tl">
                    <a:srgbClr val="C0C0C0"/>
                  </a:outerShdw>
                </a:effectLst>
              </a:rPr>
              <a:t>Greedy-dual cost. </a:t>
            </a:r>
            <a:r>
              <a:rPr lang="en-US" altLang="en-US" sz="3200" dirty="0" smtClean="0">
                <a:solidFill>
                  <a:schemeClr val="tx1"/>
                </a:solidFill>
                <a:effectLst>
                  <a:outerShdw blurRad="38100" dist="38100" dir="2700000" algn="tl">
                    <a:srgbClr val="C0C0C0"/>
                  </a:outerShdw>
                </a:effectLst>
              </a:rPr>
              <a:t>Let </a:t>
            </a:r>
            <a:r>
              <a:rPr lang="en-US" altLang="en-US" sz="3200" dirty="0" smtClean="0">
                <a:solidFill>
                  <a:srgbClr val="FF0000"/>
                </a:solidFill>
                <a:effectLst>
                  <a:outerShdw blurRad="38100" dist="38100" dir="2700000" algn="tl">
                    <a:srgbClr val="C0C0C0"/>
                  </a:outerShdw>
                </a:effectLst>
              </a:rPr>
              <a:t>Gr </a:t>
            </a:r>
            <a:r>
              <a:rPr lang="en-US" altLang="en-US" sz="3200" dirty="0" smtClean="0">
                <a:solidFill>
                  <a:schemeClr val="tx1"/>
                </a:solidFill>
                <a:effectLst>
                  <a:outerShdw blurRad="38100" dist="38100" dir="2700000" algn="tl">
                    <a:srgbClr val="C0C0C0"/>
                  </a:outerShdw>
                </a:effectLst>
              </a:rPr>
              <a:t>be the cost of Greedy.</a:t>
            </a:r>
            <a:endParaRPr lang="en-US" altLang="en-US" sz="3200" dirty="0">
              <a:solidFill>
                <a:srgbClr val="FF0000"/>
              </a:solidFill>
              <a:effectLst>
                <a:outerShdw blurRad="38100" dist="38100" dir="2700000" algn="tl">
                  <a:srgbClr val="C0C0C0"/>
                </a:outerShdw>
              </a:effectLst>
            </a:endParaRPr>
          </a:p>
          <a:p>
            <a:pPr>
              <a:spcBef>
                <a:spcPts val="800"/>
              </a:spcBef>
              <a:buClr>
                <a:srgbClr val="FFCC00"/>
              </a:buClr>
              <a:buFont typeface="Wingdings" panose="05000000000000000000" pitchFamily="2" charset="2"/>
              <a:buChar char=""/>
            </a:pPr>
            <a:r>
              <a:rPr lang="en-US" altLang="en-US" sz="3200" dirty="0" smtClean="0">
                <a:solidFill>
                  <a:srgbClr val="FF0000"/>
                </a:solidFill>
                <a:effectLst>
                  <a:outerShdw blurRad="38100" dist="38100" dir="2700000" algn="tl">
                    <a:srgbClr val="C0C0C0"/>
                  </a:outerShdw>
                </a:effectLst>
              </a:rPr>
              <a:t>Gr</a:t>
            </a:r>
            <a:r>
              <a:rPr lang="en-US" altLang="en-US" sz="3200" dirty="0" smtClean="0">
                <a:solidFill>
                  <a:srgbClr val="FF0000"/>
                </a:solidFill>
                <a:effectLst>
                  <a:outerShdw blurRad="38100" dist="38100" dir="2700000" algn="tl">
                    <a:srgbClr val="C0C0C0"/>
                  </a:outerShdw>
                </a:effectLst>
                <a:latin typeface="Symbol" panose="05050102010706020507" pitchFamily="18" charset="2"/>
              </a:rPr>
              <a:t></a:t>
            </a:r>
            <a:r>
              <a:rPr lang="en-US" altLang="en-US" sz="3200" dirty="0">
                <a:solidFill>
                  <a:srgbClr val="FF0000"/>
                </a:solidFill>
                <a:effectLst>
                  <a:outerShdw blurRad="38100" dist="38100" dir="2700000" algn="tl">
                    <a:srgbClr val="C0C0C0"/>
                  </a:outerShdw>
                </a:effectLst>
              </a:rPr>
              <a:t>H</a:t>
            </a:r>
            <a:r>
              <a:rPr lang="en-US" altLang="en-US" sz="3200" baseline="-25000" dirty="0">
                <a:solidFill>
                  <a:srgbClr val="FF0000"/>
                </a:solidFill>
                <a:effectLst>
                  <a:outerShdw blurRad="38100" dist="38100" dir="2700000" algn="tl">
                    <a:srgbClr val="C0C0C0"/>
                  </a:outerShdw>
                </a:effectLst>
                <a:latin typeface="Symbol" panose="05050102010706020507" pitchFamily="18" charset="2"/>
              </a:rPr>
              <a:t></a:t>
            </a:r>
            <a:r>
              <a:rPr lang="en-US" altLang="en-US" sz="3200" baseline="-25000" dirty="0">
                <a:solidFill>
                  <a:srgbClr val="FF0000"/>
                </a:solidFill>
                <a:effectLst>
                  <a:outerShdw blurRad="38100" dist="38100" dir="2700000" algn="tl">
                    <a:srgbClr val="C0C0C0"/>
                  </a:outerShdw>
                </a:effectLst>
              </a:rPr>
              <a:t> </a:t>
            </a:r>
            <a:r>
              <a:rPr lang="en-US" altLang="en-US" sz="3200" dirty="0">
                <a:solidFill>
                  <a:srgbClr val="FF0000"/>
                </a:solidFill>
                <a:effectLst>
                  <a:outerShdw blurRad="38100" dist="38100" dir="2700000" algn="tl">
                    <a:srgbClr val="C0C0C0"/>
                  </a:outerShdw>
                </a:effectLst>
              </a:rPr>
              <a:t> </a:t>
            </a:r>
            <a:r>
              <a:rPr lang="en-US" altLang="en-US" sz="3200" dirty="0">
                <a:solidFill>
                  <a:srgbClr val="FF0000"/>
                </a:solidFill>
                <a:effectLst>
                  <a:outerShdw blurRad="38100" dist="38100" dir="2700000" algn="tl">
                    <a:srgbClr val="C0C0C0"/>
                  </a:outerShdw>
                </a:effectLst>
                <a:latin typeface="Symbol" panose="05050102010706020507" pitchFamily="18" charset="2"/>
              </a:rPr>
              <a:t></a:t>
            </a:r>
            <a:r>
              <a:rPr lang="en-US" altLang="en-US" sz="3200" dirty="0">
                <a:solidFill>
                  <a:srgbClr val="FF0000"/>
                </a:solidFill>
                <a:effectLst>
                  <a:outerShdw blurRad="38100" dist="38100" dir="2700000" algn="tl">
                    <a:srgbClr val="C0C0C0"/>
                  </a:outerShdw>
                </a:effectLst>
              </a:rPr>
              <a:t> opt</a:t>
            </a:r>
            <a:r>
              <a:rPr lang="en-US" altLang="en-US" sz="3200" dirty="0" smtClean="0">
                <a:solidFill>
                  <a:srgbClr val="FF0000"/>
                </a:solidFill>
                <a:effectLst>
                  <a:outerShdw blurRad="38100" dist="38100" dir="2700000" algn="tl">
                    <a:srgbClr val="C0C0C0"/>
                  </a:outerShdw>
                </a:effectLst>
              </a:rPr>
              <a:t>.</a:t>
            </a:r>
            <a:endParaRPr lang="en-US" altLang="en-US" sz="3200" dirty="0">
              <a:solidFill>
                <a:srgbClr val="FF0000"/>
              </a:solidFill>
              <a:effectLst>
                <a:outerShdw blurRad="38100" dist="38100" dir="2700000" algn="tl">
                  <a:srgbClr val="C0C0C0"/>
                </a:outerShdw>
              </a:effectLst>
            </a:endParaRPr>
          </a:p>
          <a:p>
            <a:pPr>
              <a:spcBef>
                <a:spcPts val="800"/>
              </a:spcBef>
              <a:buClr>
                <a:srgbClr val="FFCC00"/>
              </a:buClr>
              <a:buFont typeface="Wingdings" panose="05000000000000000000" pitchFamily="2" charset="2"/>
              <a:buChar char=""/>
            </a:pPr>
            <a:r>
              <a:rPr lang="en-US" altLang="en-US" sz="3200" dirty="0">
                <a:solidFill>
                  <a:srgbClr val="FF0000"/>
                </a:solidFill>
                <a:effectLst>
                  <a:outerShdw blurRad="38100" dist="38100" dir="2700000" algn="tl">
                    <a:srgbClr val="C0C0C0"/>
                  </a:outerShdw>
                </a:effectLst>
              </a:rPr>
              <a:t>H</a:t>
            </a:r>
            <a:r>
              <a:rPr lang="en-US" altLang="en-US" sz="3200" baseline="-25000" dirty="0">
                <a:solidFill>
                  <a:srgbClr val="FF0000"/>
                </a:solidFill>
                <a:effectLst>
                  <a:outerShdw blurRad="38100" dist="38100" dir="2700000" algn="tl">
                    <a:srgbClr val="C0C0C0"/>
                  </a:outerShdw>
                </a:effectLst>
                <a:latin typeface="Symbol" panose="05050102010706020507" pitchFamily="18" charset="2"/>
              </a:rPr>
              <a:t></a:t>
            </a:r>
            <a:r>
              <a:rPr lang="en-US" altLang="en-US" sz="3200" baseline="-25000" dirty="0">
                <a:effectLst>
                  <a:outerShdw blurRad="38100" dist="38100" dir="2700000" algn="tl">
                    <a:srgbClr val="C0C0C0"/>
                  </a:outerShdw>
                </a:effectLst>
              </a:rPr>
              <a:t>  </a:t>
            </a:r>
            <a:r>
              <a:rPr lang="en-US" altLang="en-US" sz="3200" dirty="0">
                <a:solidFill>
                  <a:schemeClr val="tx1"/>
                </a:solidFill>
                <a:effectLst>
                  <a:outerShdw blurRad="38100" dist="38100" dir="2700000" algn="tl">
                    <a:srgbClr val="C0C0C0"/>
                  </a:outerShdw>
                </a:effectLst>
              </a:rPr>
              <a:t>is at most </a:t>
            </a:r>
            <a:r>
              <a:rPr lang="en-US" altLang="en-US" sz="3200" dirty="0">
                <a:solidFill>
                  <a:srgbClr val="FF0000"/>
                </a:solidFill>
                <a:effectLst>
                  <a:outerShdw blurRad="38100" dist="38100" dir="2700000" algn="tl">
                    <a:srgbClr val="C0C0C0"/>
                  </a:outerShdw>
                </a:effectLst>
              </a:rPr>
              <a:t>ln </a:t>
            </a:r>
            <a:r>
              <a:rPr lang="en-US" altLang="en-US" sz="3200" dirty="0">
                <a:solidFill>
                  <a:srgbClr val="FF0000"/>
                </a:solidFill>
                <a:effectLst>
                  <a:outerShdw blurRad="38100" dist="38100" dir="2700000" algn="tl">
                    <a:srgbClr val="C0C0C0"/>
                  </a:outerShdw>
                </a:effectLst>
                <a:latin typeface="Symbol" panose="05050102010706020507" pitchFamily="18" charset="2"/>
              </a:rPr>
              <a:t></a:t>
            </a:r>
            <a:r>
              <a:rPr lang="en-US" altLang="en-US" sz="3200" dirty="0">
                <a:solidFill>
                  <a:srgbClr val="FF0000"/>
                </a:solidFill>
                <a:effectLst>
                  <a:outerShdw blurRad="38100" dist="38100" dir="2700000" algn="tl">
                    <a:srgbClr val="C0C0C0"/>
                  </a:outerShdw>
                </a:effectLst>
              </a:rPr>
              <a:t>+1</a:t>
            </a:r>
            <a:r>
              <a:rPr lang="en-US" altLang="en-US" sz="3200" dirty="0" smtClean="0">
                <a:solidFill>
                  <a:srgbClr val="FF0000"/>
                </a:solidFill>
                <a:effectLst>
                  <a:outerShdw blurRad="38100" dist="38100" dir="2700000" algn="tl">
                    <a:srgbClr val="C0C0C0"/>
                  </a:outerShdw>
                </a:effectLst>
              </a:rPr>
              <a:t>.</a:t>
            </a:r>
          </a:p>
          <a:p>
            <a:pPr>
              <a:spcBef>
                <a:spcPts val="800"/>
              </a:spcBef>
              <a:buClr>
                <a:srgbClr val="FFCC00"/>
              </a:buClr>
              <a:buFont typeface="Wingdings" panose="05000000000000000000" pitchFamily="2" charset="2"/>
              <a:buChar char=""/>
            </a:pPr>
            <a:r>
              <a:rPr lang="en-US" altLang="en-US" sz="3200" dirty="0" smtClean="0">
                <a:solidFill>
                  <a:schemeClr val="tx1"/>
                </a:solidFill>
                <a:effectLst>
                  <a:outerShdw blurRad="38100" dist="38100" dir="2700000" algn="tl">
                    <a:srgbClr val="C0C0C0"/>
                  </a:outerShdw>
                </a:effectLst>
              </a:rPr>
              <a:t>We do not get </a:t>
            </a:r>
            <a:r>
              <a:rPr lang="en-US" altLang="en-US" sz="3200" dirty="0" smtClean="0">
                <a:solidFill>
                  <a:srgbClr val="FF0000"/>
                </a:solidFill>
                <a:effectLst>
                  <a:outerShdw blurRad="38100" dist="38100" dir="2700000" algn="tl">
                    <a:srgbClr val="C0C0C0"/>
                  </a:outerShdw>
                </a:effectLst>
              </a:rPr>
              <a:t>ln n </a:t>
            </a:r>
            <a:r>
              <a:rPr lang="en-US" altLang="en-US" sz="3200" dirty="0" smtClean="0">
                <a:solidFill>
                  <a:schemeClr val="tx1"/>
                </a:solidFill>
                <a:effectLst>
                  <a:outerShdw blurRad="38100" dist="38100" dir="2700000" algn="tl">
                    <a:srgbClr val="C0C0C0"/>
                  </a:outerShdw>
                </a:effectLst>
              </a:rPr>
              <a:t>but rather ln of max degree which could be much better.</a:t>
            </a:r>
            <a:endParaRPr lang="en-US" altLang="en-US" sz="3200" dirty="0">
              <a:solidFill>
                <a:schemeClr val="tx1"/>
              </a:solidFill>
              <a:effectLst>
                <a:outerShdw blurRad="38100" dist="38100" dir="2700000" algn="tl">
                  <a:srgbClr val="C0C0C0"/>
                </a:outerShdw>
              </a:effectLst>
            </a:endParaRPr>
          </a:p>
        </p:txBody>
      </p:sp>
    </p:spTree>
    <p:extLst>
      <p:ext uri="{BB962C8B-B14F-4D97-AF65-F5344CB8AC3E}">
        <p14:creationId xmlns:p14="http://schemas.microsoft.com/office/powerpoint/2010/main" val="23096972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b="1" dirty="0">
                <a:solidFill>
                  <a:srgbClr val="00B0F0"/>
                </a:solidFill>
                <a:effectLst>
                  <a:outerShdw blurRad="38100" dist="38100" dir="2700000" algn="tl">
                    <a:srgbClr val="C0C0C0"/>
                  </a:outerShdw>
                </a:effectLst>
              </a:rPr>
              <a:t>An example of a 2-spanner</a:t>
            </a:r>
          </a:p>
        </p:txBody>
      </p:sp>
      <p:sp>
        <p:nvSpPr>
          <p:cNvPr id="3" name="Content Placeholder 2"/>
          <p:cNvSpPr>
            <a:spLocks noGrp="1"/>
          </p:cNvSpPr>
          <p:nvPr>
            <p:ph idx="1"/>
          </p:nvPr>
        </p:nvSpPr>
        <p:spPr>
          <a:xfrm>
            <a:off x="685800" y="1558131"/>
            <a:ext cx="7886700" cy="4351338"/>
          </a:xfrm>
        </p:spPr>
        <p:txBody>
          <a:bodyPr/>
          <a:lstStyle/>
          <a:p>
            <a:r>
              <a:rPr lang="en-US" dirty="0" smtClean="0"/>
              <a:t>The  </a:t>
            </a:r>
            <a:r>
              <a:rPr lang="en-US" dirty="0" smtClean="0">
                <a:solidFill>
                  <a:srgbClr val="FF0000"/>
                </a:solidFill>
              </a:rPr>
              <a:t>2-spanner.</a:t>
            </a:r>
            <a:endParaRPr lang="en-US" dirty="0">
              <a:solidFill>
                <a:srgbClr val="FF0000"/>
              </a:solidFill>
            </a:endParaRPr>
          </a:p>
        </p:txBody>
      </p:sp>
      <p:sp>
        <p:nvSpPr>
          <p:cNvPr id="4" name="Oval 3"/>
          <p:cNvSpPr/>
          <p:nvPr/>
        </p:nvSpPr>
        <p:spPr>
          <a:xfrm>
            <a:off x="1676400" y="35814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2514600" y="2590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2633662" y="41910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114800" y="2590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5562600" y="26670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5743575" y="4312047"/>
            <a:ext cx="252413" cy="314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4033837" y="4419600"/>
            <a:ext cx="252413" cy="314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4602955" y="3402409"/>
            <a:ext cx="252413" cy="314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p:cNvCxnSpPr>
            <a:stCxn id="4" idx="7"/>
          </p:cNvCxnSpPr>
          <p:nvPr/>
        </p:nvCxnSpPr>
        <p:spPr>
          <a:xfrm flipV="1">
            <a:off x="1936563" y="2743200"/>
            <a:ext cx="730437" cy="88283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935209" y="3785579"/>
            <a:ext cx="777782" cy="609600"/>
          </a:xfrm>
          <a:prstGeom prst="line">
            <a:avLst/>
          </a:prstGeom>
          <a:ln w="666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2839803" y="2695150"/>
            <a:ext cx="1282887" cy="107763"/>
          </a:xfrm>
          <a:prstGeom prst="line">
            <a:avLst/>
          </a:prstGeom>
          <a:ln w="889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800529" y="4399150"/>
            <a:ext cx="1310823" cy="122232"/>
          </a:xfrm>
          <a:prstGeom prst="line">
            <a:avLst/>
          </a:prstGeom>
          <a:ln w="73025"/>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2" idx="0"/>
          </p:cNvCxnSpPr>
          <p:nvPr/>
        </p:nvCxnSpPr>
        <p:spPr>
          <a:xfrm flipV="1">
            <a:off x="4160044" y="2772663"/>
            <a:ext cx="94362" cy="164693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3" idx="4"/>
          </p:cNvCxnSpPr>
          <p:nvPr/>
        </p:nvCxnSpPr>
        <p:spPr>
          <a:xfrm flipH="1">
            <a:off x="4254406" y="3716734"/>
            <a:ext cx="474756" cy="702866"/>
          </a:xfrm>
          <a:prstGeom prst="line">
            <a:avLst/>
          </a:prstGeom>
          <a:ln w="73025"/>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9" idx="6"/>
            <a:endCxn id="10" idx="2"/>
          </p:cNvCxnSpPr>
          <p:nvPr/>
        </p:nvCxnSpPr>
        <p:spPr>
          <a:xfrm>
            <a:off x="4419600" y="2743200"/>
            <a:ext cx="1143000" cy="76200"/>
          </a:xfrm>
          <a:prstGeom prst="line">
            <a:avLst/>
          </a:prstGeom>
          <a:ln w="666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5257800" y="3271838"/>
            <a:ext cx="0" cy="4762"/>
          </a:xfrm>
          <a:prstGeom prst="line">
            <a:avLst/>
          </a:prstGeom>
          <a:ln w="6032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4844208" y="2822890"/>
            <a:ext cx="751869" cy="632409"/>
          </a:xfrm>
          <a:prstGeom prst="line">
            <a:avLst/>
          </a:prstGeom>
          <a:ln w="95250"/>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13" idx="6"/>
            <a:endCxn id="11" idx="1"/>
          </p:cNvCxnSpPr>
          <p:nvPr/>
        </p:nvCxnSpPr>
        <p:spPr>
          <a:xfrm>
            <a:off x="4855368" y="3559572"/>
            <a:ext cx="925172" cy="798507"/>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8508374"/>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
          <p:cNvSpPr txBox="1">
            <a:spLocks noChangeArrowheads="1"/>
          </p:cNvSpPr>
          <p:nvPr/>
        </p:nvSpPr>
        <p:spPr bwMode="auto">
          <a:xfrm>
            <a:off x="76200" y="-228600"/>
            <a:ext cx="8510588" cy="1325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9pPr>
          </a:lstStyle>
          <a:p>
            <a:pPr algn="ctr">
              <a:buClrTx/>
              <a:buFontTx/>
              <a:buNone/>
            </a:pPr>
            <a:r>
              <a:rPr lang="en-US" altLang="en-US" sz="4400" dirty="0">
                <a:solidFill>
                  <a:srgbClr val="B7E7FF"/>
                </a:solidFill>
                <a:effectLst>
                  <a:outerShdw blurRad="38100" dist="38100" dir="2700000" algn="tl">
                    <a:srgbClr val="C0C0C0"/>
                  </a:outerShdw>
                </a:effectLst>
              </a:rPr>
              <a:t>A remarkable results</a:t>
            </a:r>
          </a:p>
        </p:txBody>
      </p:sp>
      <p:sp>
        <p:nvSpPr>
          <p:cNvPr id="21506" name="Text Box 2"/>
          <p:cNvSpPr txBox="1">
            <a:spLocks noChangeArrowheads="1"/>
          </p:cNvSpPr>
          <p:nvPr/>
        </p:nvSpPr>
        <p:spPr bwMode="auto">
          <a:xfrm>
            <a:off x="301625" y="1676400"/>
            <a:ext cx="8540750" cy="4422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panose="020B0604020202020204" pitchFamily="34" charset="0"/>
                <a:cs typeface="DejaVu Sans"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panose="020B0604020202020204" pitchFamily="34" charset="0"/>
                <a:cs typeface="DejaVu Sans"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panose="020B0604020202020204" pitchFamily="34" charset="0"/>
                <a:cs typeface="DejaVu Sans"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panose="020B0604020202020204" pitchFamily="34" charset="0"/>
                <a:cs typeface="DejaVu Sans"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panose="020B0604020202020204" pitchFamily="34" charset="0"/>
                <a:cs typeface="DejaVu Sans" charset="0"/>
              </a:defRPr>
            </a:lvl9pPr>
          </a:lstStyle>
          <a:p>
            <a:pPr>
              <a:spcBef>
                <a:spcPts val="800"/>
              </a:spcBef>
              <a:buClr>
                <a:srgbClr val="FFCC00"/>
              </a:buClr>
              <a:buFont typeface="Wingdings" panose="05000000000000000000" pitchFamily="2" charset="2"/>
              <a:buChar char=""/>
            </a:pPr>
            <a:r>
              <a:rPr lang="en-US" altLang="en-US" sz="3200" dirty="0">
                <a:solidFill>
                  <a:srgbClr val="7030A0"/>
                </a:solidFill>
                <a:effectLst>
                  <a:outerShdw blurRad="38100" dist="38100" dir="2700000" algn="tl">
                    <a:srgbClr val="C0C0C0"/>
                  </a:outerShdw>
                </a:effectLst>
              </a:rPr>
              <a:t>Dinur et al. </a:t>
            </a:r>
            <a:r>
              <a:rPr lang="en-US" altLang="en-US" sz="3200" dirty="0">
                <a:solidFill>
                  <a:schemeClr val="tx1"/>
                </a:solidFill>
                <a:effectLst>
                  <a:outerShdw blurRad="38100" dist="38100" dir="2700000" algn="tl">
                    <a:srgbClr val="C0C0C0"/>
                  </a:outerShdw>
                </a:effectLst>
              </a:rPr>
              <a:t>Approximating within better than </a:t>
            </a:r>
            <a:r>
              <a:rPr lang="en-US" altLang="en-US" sz="3200" dirty="0">
                <a:solidFill>
                  <a:srgbClr val="FF0000"/>
                </a:solidFill>
                <a:effectLst>
                  <a:outerShdw blurRad="38100" dist="38100" dir="2700000" algn="tl">
                    <a:srgbClr val="C0C0C0"/>
                  </a:outerShdw>
                </a:effectLst>
              </a:rPr>
              <a:t>0.999999999</a:t>
            </a:r>
            <a:r>
              <a:rPr lang="en-US" altLang="en-US" sz="3200" dirty="0">
                <a:solidFill>
                  <a:srgbClr val="FF0000"/>
                </a:solidFill>
                <a:effectLst>
                  <a:outerShdw blurRad="38100" dist="38100" dir="2700000" algn="tl">
                    <a:srgbClr val="C0C0C0"/>
                  </a:outerShdw>
                </a:effectLst>
                <a:latin typeface="Symbol" panose="05050102010706020507" pitchFamily="18" charset="2"/>
              </a:rPr>
              <a:t></a:t>
            </a:r>
            <a:r>
              <a:rPr lang="en-US" altLang="en-US" sz="3200" dirty="0" smtClean="0">
                <a:solidFill>
                  <a:srgbClr val="FF0000"/>
                </a:solidFill>
                <a:effectLst>
                  <a:outerShdw blurRad="38100" dist="38100" dir="2700000" algn="tl">
                    <a:srgbClr val="C0C0C0"/>
                  </a:outerShdw>
                </a:effectLst>
              </a:rPr>
              <a:t>ln n </a:t>
            </a:r>
            <a:r>
              <a:rPr lang="en-US" altLang="en-US" sz="3200" dirty="0">
                <a:solidFill>
                  <a:schemeClr val="tx1"/>
                </a:solidFill>
                <a:effectLst>
                  <a:outerShdw blurRad="38100" dist="38100" dir="2700000" algn="tl">
                    <a:srgbClr val="C0C0C0"/>
                  </a:outerShdw>
                </a:effectLst>
              </a:rPr>
              <a:t>is as hard as solving </a:t>
            </a:r>
            <a:r>
              <a:rPr lang="en-US" altLang="en-US" sz="3200" dirty="0" smtClean="0">
                <a:solidFill>
                  <a:schemeClr val="tx1"/>
                </a:solidFill>
                <a:effectLst>
                  <a:outerShdw blurRad="38100" dist="38100" dir="2700000" algn="tl">
                    <a:srgbClr val="C0C0C0"/>
                  </a:outerShdw>
                </a:effectLst>
              </a:rPr>
              <a:t>exactly, </a:t>
            </a:r>
            <a:r>
              <a:rPr lang="en-US" altLang="en-US" sz="3200" dirty="0">
                <a:solidFill>
                  <a:schemeClr val="tx1"/>
                </a:solidFill>
                <a:effectLst>
                  <a:outerShdw blurRad="38100" dist="38100" dir="2700000" algn="tl">
                    <a:srgbClr val="C0C0C0"/>
                  </a:outerShdw>
                </a:effectLst>
              </a:rPr>
              <a:t>namely is an </a:t>
            </a:r>
            <a:r>
              <a:rPr lang="en-US" altLang="en-US" sz="3200" dirty="0" smtClean="0">
                <a:solidFill>
                  <a:srgbClr val="0070C0"/>
                </a:solidFill>
                <a:effectLst>
                  <a:outerShdw blurRad="38100" dist="38100" dir="2700000" algn="tl">
                    <a:srgbClr val="C0C0C0"/>
                  </a:outerShdw>
                </a:effectLst>
              </a:rPr>
              <a:t>NP-hard</a:t>
            </a:r>
            <a:r>
              <a:rPr lang="en-US" altLang="en-US" sz="3200" dirty="0" smtClean="0">
                <a:solidFill>
                  <a:schemeClr val="tx1"/>
                </a:solidFill>
                <a:effectLst>
                  <a:outerShdw blurRad="38100" dist="38100" dir="2700000" algn="tl">
                    <a:srgbClr val="C0C0C0"/>
                  </a:outerShdw>
                </a:effectLst>
              </a:rPr>
              <a:t>.</a:t>
            </a:r>
            <a:endParaRPr lang="en-US" altLang="en-US" sz="3200" dirty="0">
              <a:solidFill>
                <a:schemeClr val="tx1"/>
              </a:solidFill>
              <a:effectLst>
                <a:outerShdw blurRad="38100" dist="38100" dir="2700000" algn="tl">
                  <a:srgbClr val="C0C0C0"/>
                </a:outerShdw>
              </a:effectLst>
            </a:endParaRPr>
          </a:p>
          <a:p>
            <a:pPr>
              <a:spcBef>
                <a:spcPts val="800"/>
              </a:spcBef>
              <a:buClr>
                <a:srgbClr val="FFCC00"/>
              </a:buClr>
              <a:buFont typeface="Wingdings" panose="05000000000000000000" pitchFamily="2" charset="2"/>
              <a:buChar char=""/>
            </a:pPr>
            <a:r>
              <a:rPr lang="en-US" altLang="en-US" sz="3200" dirty="0">
                <a:solidFill>
                  <a:schemeClr val="tx1"/>
                </a:solidFill>
                <a:effectLst>
                  <a:outerShdw blurRad="38100" dist="38100" dir="2700000" algn="tl">
                    <a:srgbClr val="C0C0C0"/>
                  </a:outerShdw>
                </a:effectLst>
              </a:rPr>
              <a:t>This is one of many problems for which we have an </a:t>
            </a:r>
            <a:r>
              <a:rPr lang="en-US" altLang="en-US" sz="3200" dirty="0" smtClean="0">
                <a:solidFill>
                  <a:schemeClr val="tx1"/>
                </a:solidFill>
                <a:effectLst>
                  <a:outerShdw blurRad="38100" dist="38100" dir="2700000" algn="tl">
                    <a:srgbClr val="C0C0C0"/>
                  </a:outerShdw>
                </a:effectLst>
              </a:rPr>
              <a:t>upper </a:t>
            </a:r>
            <a:r>
              <a:rPr lang="en-US" altLang="en-US" sz="3200" dirty="0">
                <a:solidFill>
                  <a:schemeClr val="tx1"/>
                </a:solidFill>
                <a:effectLst>
                  <a:outerShdw blurRad="38100" dist="38100" dir="2700000" algn="tl">
                    <a:srgbClr val="C0C0C0"/>
                  </a:outerShdw>
                </a:effectLst>
              </a:rPr>
              <a:t>bound that equals the lower bound. </a:t>
            </a:r>
            <a:r>
              <a:rPr lang="en-US" altLang="en-US" sz="3200" dirty="0" smtClean="0">
                <a:solidFill>
                  <a:schemeClr val="tx1"/>
                </a:solidFill>
                <a:effectLst>
                  <a:outerShdw blurRad="38100" dist="38100" dir="2700000" algn="tl">
                    <a:srgbClr val="C0C0C0"/>
                  </a:outerShdw>
                </a:effectLst>
              </a:rPr>
              <a:t>For an easy  example check the  </a:t>
            </a:r>
            <a:r>
              <a:rPr lang="en-US" altLang="en-US" sz="3200" dirty="0">
                <a:solidFill>
                  <a:srgbClr val="FF0000"/>
                </a:solidFill>
                <a:effectLst>
                  <a:outerShdw blurRad="38100" dist="38100" dir="2700000" algn="tl">
                    <a:srgbClr val="C0C0C0"/>
                  </a:outerShdw>
                </a:effectLst>
              </a:rPr>
              <a:t>k-Center problem.</a:t>
            </a:r>
          </a:p>
        </p:txBody>
      </p:sp>
    </p:spTree>
    <p:extLst>
      <p:ext uri="{BB962C8B-B14F-4D97-AF65-F5344CB8AC3E}">
        <p14:creationId xmlns:p14="http://schemas.microsoft.com/office/powerpoint/2010/main" val="22266205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pPr algn="ctr"/>
            <a:r>
              <a:rPr lang="en-US" altLang="en-US" dirty="0" smtClean="0">
                <a:solidFill>
                  <a:srgbClr val="00B0F0"/>
                </a:solidFill>
              </a:rPr>
              <a:t>The revolution of Jain</a:t>
            </a:r>
          </a:p>
        </p:txBody>
      </p:sp>
      <p:sp>
        <p:nvSpPr>
          <p:cNvPr id="75779" name="Content Placeholder 2"/>
          <p:cNvSpPr>
            <a:spLocks noGrp="1"/>
          </p:cNvSpPr>
          <p:nvPr>
            <p:ph idx="1"/>
          </p:nvPr>
        </p:nvSpPr>
        <p:spPr/>
        <p:txBody>
          <a:bodyPr>
            <a:normAutofit fontScale="92500"/>
          </a:bodyPr>
          <a:lstStyle/>
          <a:p>
            <a:pPr marL="0" indent="0" algn="l">
              <a:buFontTx/>
              <a:buNone/>
            </a:pPr>
            <a:r>
              <a:rPr lang="en-US" altLang="en-US" sz="3600" dirty="0" smtClean="0"/>
              <a:t>The </a:t>
            </a:r>
            <a:r>
              <a:rPr lang="en-US" altLang="en-US" sz="3600" dirty="0" smtClean="0">
                <a:solidFill>
                  <a:srgbClr val="00B050"/>
                </a:solidFill>
              </a:rPr>
              <a:t>Steiner network </a:t>
            </a:r>
            <a:r>
              <a:rPr lang="en-US" altLang="en-US" sz="3600" dirty="0" smtClean="0"/>
              <a:t>problem </a:t>
            </a:r>
          </a:p>
          <a:p>
            <a:pPr marL="0" indent="0" algn="l">
              <a:buFontTx/>
              <a:buNone/>
            </a:pPr>
            <a:r>
              <a:rPr lang="en-US" altLang="en-US" sz="3600" dirty="0" smtClean="0">
                <a:solidFill>
                  <a:srgbClr val="00B050"/>
                </a:solidFill>
              </a:rPr>
              <a:t>Input</a:t>
            </a:r>
            <a:r>
              <a:rPr lang="en-US" altLang="en-US" sz="3600" dirty="0" smtClean="0"/>
              <a:t>: A connected graph </a:t>
            </a:r>
            <a:r>
              <a:rPr lang="en-US" altLang="en-US" sz="3600" dirty="0" smtClean="0">
                <a:solidFill>
                  <a:srgbClr val="FF0000"/>
                </a:solidFill>
              </a:rPr>
              <a:t>G(V, E)</a:t>
            </a:r>
            <a:r>
              <a:rPr lang="en-US" altLang="en-US" sz="3600" dirty="0" smtClean="0"/>
              <a:t> and a cost </a:t>
            </a:r>
            <a:r>
              <a:rPr lang="en-US" altLang="en-US" sz="3600" dirty="0" smtClean="0">
                <a:solidFill>
                  <a:srgbClr val="FF0000"/>
                </a:solidFill>
              </a:rPr>
              <a:t>c(e)</a:t>
            </a:r>
            <a:r>
              <a:rPr lang="en-US" altLang="en-US" sz="3600" dirty="0" smtClean="0"/>
              <a:t> </a:t>
            </a:r>
            <a:r>
              <a:rPr lang="en-US" altLang="en-US" sz="3600" dirty="0" smtClean="0">
                <a:solidFill>
                  <a:srgbClr val="FF0000"/>
                </a:solidFill>
              </a:rPr>
              <a:t>≥ 0</a:t>
            </a:r>
            <a:r>
              <a:rPr lang="en-US" altLang="en-US" sz="3600" dirty="0" smtClean="0"/>
              <a:t> on every </a:t>
            </a:r>
            <a:r>
              <a:rPr lang="en-US" altLang="en-US" sz="3600" dirty="0" smtClean="0">
                <a:solidFill>
                  <a:srgbClr val="FF0000"/>
                </a:solidFill>
              </a:rPr>
              <a:t>e ∈ E</a:t>
            </a:r>
            <a:r>
              <a:rPr lang="en-US" altLang="en-US" sz="3600" dirty="0" smtClean="0"/>
              <a:t>. A demand</a:t>
            </a:r>
            <a:r>
              <a:rPr lang="en-US" altLang="en-US" sz="3600" dirty="0" smtClean="0">
                <a:solidFill>
                  <a:srgbClr val="FF0000"/>
                </a:solidFill>
                <a:latin typeface="Comic Sans MS" panose="030F0702030302020204" pitchFamily="66" charset="0"/>
              </a:rPr>
              <a:t> r</a:t>
            </a:r>
            <a:r>
              <a:rPr lang="en-US" altLang="en-US" sz="3600" baseline="-25000" dirty="0" smtClean="0">
                <a:solidFill>
                  <a:srgbClr val="FF0000"/>
                </a:solidFill>
                <a:latin typeface="Comic Sans MS" panose="030F0702030302020204" pitchFamily="66" charset="0"/>
              </a:rPr>
              <a:t>ij</a:t>
            </a:r>
            <a:r>
              <a:rPr lang="en-US" altLang="en-US" sz="3600" dirty="0" smtClean="0"/>
              <a:t> for every pair </a:t>
            </a:r>
            <a:r>
              <a:rPr lang="en-US" altLang="en-US" sz="3600" dirty="0" smtClean="0">
                <a:solidFill>
                  <a:srgbClr val="FF0000"/>
                </a:solidFill>
              </a:rPr>
              <a:t>i, j ∈ V </a:t>
            </a:r>
            <a:r>
              <a:rPr lang="en-US" altLang="en-US" sz="3600" dirty="0" smtClean="0"/>
              <a:t>(the demand may be </a:t>
            </a:r>
            <a:r>
              <a:rPr lang="en-US" altLang="en-US" sz="3600" dirty="0" smtClean="0">
                <a:solidFill>
                  <a:srgbClr val="FF0000"/>
                </a:solidFill>
              </a:rPr>
              <a:t>0</a:t>
            </a:r>
            <a:r>
              <a:rPr lang="en-US" altLang="en-US" sz="3600" dirty="0" smtClean="0"/>
              <a:t>).  </a:t>
            </a:r>
          </a:p>
          <a:p>
            <a:pPr marL="0" indent="0" algn="l">
              <a:buFontTx/>
              <a:buNone/>
            </a:pPr>
            <a:endParaRPr lang="en-US" altLang="en-US" sz="3600" dirty="0" smtClean="0">
              <a:solidFill>
                <a:srgbClr val="92D050"/>
              </a:solidFill>
            </a:endParaRPr>
          </a:p>
          <a:p>
            <a:pPr marL="0" indent="0" algn="l">
              <a:buFontTx/>
              <a:buNone/>
            </a:pPr>
            <a:r>
              <a:rPr lang="en-US" altLang="en-US" sz="3600" dirty="0" smtClean="0">
                <a:solidFill>
                  <a:srgbClr val="92D050"/>
                </a:solidFill>
              </a:rPr>
              <a:t>Goal</a:t>
            </a:r>
            <a:r>
              <a:rPr lang="en-US" altLang="en-US" sz="3600" dirty="0" smtClean="0"/>
              <a:t>: find a min-cost </a:t>
            </a:r>
            <a:r>
              <a:rPr lang="en-US" altLang="en-US" sz="3600" dirty="0" smtClean="0">
                <a:solidFill>
                  <a:srgbClr val="FF0000"/>
                </a:solidFill>
              </a:rPr>
              <a:t>E′ ⊆ E </a:t>
            </a:r>
            <a:r>
              <a:rPr lang="en-US" altLang="en-US" sz="3600" dirty="0" smtClean="0"/>
              <a:t>so that in </a:t>
            </a:r>
          </a:p>
          <a:p>
            <a:pPr marL="0" indent="0" algn="l">
              <a:buFontTx/>
              <a:buNone/>
            </a:pPr>
            <a:r>
              <a:rPr lang="en-US" altLang="en-US" sz="3600" dirty="0" smtClean="0">
                <a:solidFill>
                  <a:srgbClr val="FF0000"/>
                </a:solidFill>
              </a:rPr>
              <a:t>G′ (V, E′ ) </a:t>
            </a:r>
            <a:r>
              <a:rPr lang="en-US" altLang="en-US" sz="3600" dirty="0" smtClean="0"/>
              <a:t>that contains at least </a:t>
            </a:r>
            <a:r>
              <a:rPr lang="en-US" altLang="en-US" sz="3600" dirty="0" smtClean="0">
                <a:solidFill>
                  <a:srgbClr val="FF0000"/>
                </a:solidFill>
                <a:latin typeface="Comic Sans MS" panose="030F0702030302020204" pitchFamily="66" charset="0"/>
              </a:rPr>
              <a:t>r</a:t>
            </a:r>
            <a:r>
              <a:rPr lang="en-US" altLang="en-US" sz="3600" baseline="-25000" dirty="0" smtClean="0">
                <a:solidFill>
                  <a:srgbClr val="FF0000"/>
                </a:solidFill>
                <a:latin typeface="Comic Sans MS" panose="030F0702030302020204" pitchFamily="66" charset="0"/>
              </a:rPr>
              <a:t>ij</a:t>
            </a:r>
            <a:r>
              <a:rPr lang="en-US" altLang="en-US" sz="3600" dirty="0" smtClean="0"/>
              <a:t> edge-disjoint </a:t>
            </a:r>
            <a:r>
              <a:rPr lang="en-US" altLang="en-US" sz="3600" dirty="0" smtClean="0">
                <a:solidFill>
                  <a:srgbClr val="FF0000"/>
                </a:solidFill>
              </a:rPr>
              <a:t>i </a:t>
            </a:r>
            <a:r>
              <a:rPr lang="en-US" altLang="en-US" sz="3600" dirty="0" smtClean="0"/>
              <a:t>to</a:t>
            </a:r>
            <a:r>
              <a:rPr lang="en-US" altLang="en-US" sz="3600" dirty="0" smtClean="0">
                <a:solidFill>
                  <a:srgbClr val="FF0000"/>
                </a:solidFill>
              </a:rPr>
              <a:t> j </a:t>
            </a:r>
            <a:r>
              <a:rPr lang="en-US" altLang="en-US" sz="3600" dirty="0" smtClean="0"/>
              <a:t>paths.</a:t>
            </a:r>
          </a:p>
          <a:p>
            <a:pPr marL="0" indent="0" algn="l">
              <a:buFontTx/>
              <a:buNone/>
            </a:pPr>
            <a:endParaRPr lang="en-US" alt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advTm="162"/>
    </mc:Choice>
    <mc:Fallback xmlns="">
      <p:transition spd="slow" advTm="162"/>
    </mc:Fallback>
  </mc:AlternateContent>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algn="ctr"/>
            <a:r>
              <a:rPr lang="en-US" altLang="en-US" dirty="0" smtClean="0">
                <a:solidFill>
                  <a:srgbClr val="00B0F0"/>
                </a:solidFill>
              </a:rPr>
              <a:t>Examples</a:t>
            </a:r>
          </a:p>
        </p:txBody>
      </p:sp>
      <p:sp>
        <p:nvSpPr>
          <p:cNvPr id="76803" name="Content Placeholder 2"/>
          <p:cNvSpPr>
            <a:spLocks noGrp="1"/>
          </p:cNvSpPr>
          <p:nvPr>
            <p:ph idx="1"/>
          </p:nvPr>
        </p:nvSpPr>
        <p:spPr/>
        <p:txBody>
          <a:bodyPr>
            <a:noAutofit/>
          </a:bodyPr>
          <a:lstStyle/>
          <a:p>
            <a:pPr marL="0" indent="0" algn="l">
              <a:buFontTx/>
              <a:buNone/>
            </a:pPr>
            <a:r>
              <a:rPr lang="en-US" altLang="en-US" sz="3600" dirty="0" smtClean="0"/>
              <a:t>If all </a:t>
            </a:r>
            <a:r>
              <a:rPr lang="en-US" altLang="en-US" sz="3600" dirty="0" smtClean="0">
                <a:solidFill>
                  <a:srgbClr val="FF0000"/>
                </a:solidFill>
                <a:latin typeface="Comic Sans MS" panose="030F0702030302020204" pitchFamily="66" charset="0"/>
              </a:rPr>
              <a:t>r</a:t>
            </a:r>
            <a:r>
              <a:rPr lang="en-US" altLang="en-US" sz="3600" baseline="-25000" dirty="0" smtClean="0">
                <a:solidFill>
                  <a:srgbClr val="FF0000"/>
                </a:solidFill>
                <a:latin typeface="Comic Sans MS" panose="030F0702030302020204" pitchFamily="66" charset="0"/>
              </a:rPr>
              <a:t>ij </a:t>
            </a:r>
            <a:r>
              <a:rPr lang="en-US" altLang="en-US" sz="3600" dirty="0" smtClean="0">
                <a:solidFill>
                  <a:srgbClr val="FF0000"/>
                </a:solidFill>
              </a:rPr>
              <a:t>= 1 </a:t>
            </a:r>
            <a:r>
              <a:rPr lang="en-US" altLang="en-US" sz="3600" dirty="0" smtClean="0"/>
              <a:t>we get the polynomially solvable </a:t>
            </a:r>
            <a:r>
              <a:rPr lang="en-US" altLang="en-US" sz="3600" dirty="0" smtClean="0">
                <a:solidFill>
                  <a:srgbClr val="00B050"/>
                </a:solidFill>
              </a:rPr>
              <a:t>MST </a:t>
            </a:r>
            <a:r>
              <a:rPr lang="en-US" altLang="en-US" sz="3600" dirty="0" smtClean="0"/>
              <a:t>problem. </a:t>
            </a:r>
          </a:p>
          <a:p>
            <a:pPr marL="0" indent="0" algn="l">
              <a:buFontTx/>
              <a:buNone/>
            </a:pPr>
            <a:r>
              <a:rPr lang="en-US" altLang="en-US" sz="3600" dirty="0" smtClean="0">
                <a:latin typeface="Comic Sans MS" panose="030F0702030302020204" pitchFamily="66" charset="0"/>
              </a:rPr>
              <a:t>If</a:t>
            </a:r>
            <a:r>
              <a:rPr lang="en-US" altLang="en-US" sz="3600" dirty="0" smtClean="0">
                <a:solidFill>
                  <a:srgbClr val="FF0000"/>
                </a:solidFill>
                <a:latin typeface="Comic Sans MS" panose="030F0702030302020204" pitchFamily="66" charset="0"/>
              </a:rPr>
              <a:t> r</a:t>
            </a:r>
            <a:r>
              <a:rPr lang="en-US" altLang="en-US" sz="3600" baseline="-25000" dirty="0" smtClean="0">
                <a:solidFill>
                  <a:srgbClr val="FF0000"/>
                </a:solidFill>
                <a:latin typeface="Comic Sans MS" panose="030F0702030302020204" pitchFamily="66" charset="0"/>
              </a:rPr>
              <a:t>ij </a:t>
            </a:r>
            <a:r>
              <a:rPr lang="en-US" altLang="en-US" sz="3600" dirty="0" smtClean="0">
                <a:solidFill>
                  <a:srgbClr val="FF0000"/>
                </a:solidFill>
              </a:rPr>
              <a:t>= 2 </a:t>
            </a:r>
            <a:r>
              <a:rPr lang="en-US" altLang="en-US" sz="3600" dirty="0" smtClean="0"/>
              <a:t>gives the </a:t>
            </a:r>
            <a:r>
              <a:rPr lang="en-US" altLang="en-US" sz="3600" dirty="0" smtClean="0">
                <a:solidFill>
                  <a:srgbClr val="00B050"/>
                </a:solidFill>
              </a:rPr>
              <a:t>Hamiltonian cycle </a:t>
            </a:r>
            <a:r>
              <a:rPr lang="en-US" altLang="en-US" sz="3600" dirty="0" smtClean="0"/>
              <a:t>problem.  </a:t>
            </a:r>
          </a:p>
          <a:p>
            <a:pPr marL="0" indent="0" algn="l">
              <a:buFontTx/>
              <a:buNone/>
            </a:pPr>
            <a:r>
              <a:rPr lang="en-US" altLang="en-US" sz="3600" dirty="0" smtClean="0"/>
              <a:t>If there is  </a:t>
            </a:r>
            <a:r>
              <a:rPr lang="en-US" altLang="en-US" sz="3600" dirty="0" smtClean="0">
                <a:solidFill>
                  <a:srgbClr val="FF0000"/>
                </a:solidFill>
              </a:rPr>
              <a:t>T ⊆ V </a:t>
            </a:r>
            <a:r>
              <a:rPr lang="en-US" altLang="en-US" sz="3600" dirty="0" smtClean="0"/>
              <a:t>and </a:t>
            </a:r>
            <a:r>
              <a:rPr lang="en-US" altLang="en-US" sz="3600" dirty="0" smtClean="0">
                <a:solidFill>
                  <a:srgbClr val="FF0000"/>
                </a:solidFill>
                <a:latin typeface="Comic Sans MS" panose="030F0702030302020204" pitchFamily="66" charset="0"/>
              </a:rPr>
              <a:t>r</a:t>
            </a:r>
            <a:r>
              <a:rPr lang="en-US" altLang="en-US" sz="3600" baseline="-25000" dirty="0" smtClean="0">
                <a:solidFill>
                  <a:srgbClr val="FF0000"/>
                </a:solidFill>
                <a:latin typeface="Comic Sans MS" panose="030F0702030302020204" pitchFamily="66" charset="0"/>
              </a:rPr>
              <a:t>ij </a:t>
            </a:r>
            <a:r>
              <a:rPr lang="en-US" altLang="en-US" sz="3600" dirty="0" smtClean="0">
                <a:solidFill>
                  <a:srgbClr val="FF0000"/>
                </a:solidFill>
              </a:rPr>
              <a:t>= 1 </a:t>
            </a:r>
            <a:r>
              <a:rPr lang="en-US" altLang="en-US" sz="3600" dirty="0" smtClean="0"/>
              <a:t>for every </a:t>
            </a:r>
            <a:r>
              <a:rPr lang="en-US" altLang="en-US" sz="3600" dirty="0">
                <a:solidFill>
                  <a:srgbClr val="FF0000"/>
                </a:solidFill>
              </a:rPr>
              <a:t>i</a:t>
            </a:r>
            <a:r>
              <a:rPr lang="en-US" altLang="en-US" sz="3600" dirty="0" smtClean="0">
                <a:solidFill>
                  <a:srgbClr val="FF0000"/>
                </a:solidFill>
              </a:rPr>
              <a:t>,j ∈ T </a:t>
            </a:r>
            <a:r>
              <a:rPr lang="en-US" altLang="en-US" sz="3600" dirty="0" smtClean="0"/>
              <a:t>we get the </a:t>
            </a:r>
            <a:r>
              <a:rPr lang="en-US" altLang="en-US" sz="3600" dirty="0" smtClean="0">
                <a:solidFill>
                  <a:srgbClr val="00B050"/>
                </a:solidFill>
              </a:rPr>
              <a:t>Steiner Tree </a:t>
            </a:r>
            <a:r>
              <a:rPr lang="en-US" altLang="en-US" sz="3600" dirty="0" smtClean="0"/>
              <a:t>problem. </a:t>
            </a:r>
          </a:p>
          <a:p>
            <a:pPr marL="0" indent="0" algn="l">
              <a:buFontTx/>
              <a:buNone/>
            </a:pPr>
            <a:r>
              <a:rPr lang="en-US" altLang="en-US" sz="3600" dirty="0" smtClean="0"/>
              <a:t>If all </a:t>
            </a:r>
            <a:r>
              <a:rPr lang="en-US" altLang="en-US" sz="3600" dirty="0" smtClean="0">
                <a:solidFill>
                  <a:srgbClr val="FF0000"/>
                </a:solidFill>
                <a:latin typeface="Comic Sans MS" panose="030F0702030302020204" pitchFamily="66" charset="0"/>
              </a:rPr>
              <a:t>r</a:t>
            </a:r>
            <a:r>
              <a:rPr lang="en-US" altLang="en-US" sz="3600" baseline="-25000" dirty="0" smtClean="0">
                <a:solidFill>
                  <a:srgbClr val="FF0000"/>
                </a:solidFill>
                <a:latin typeface="Comic Sans MS" panose="030F0702030302020204" pitchFamily="66" charset="0"/>
              </a:rPr>
              <a:t>ij</a:t>
            </a:r>
            <a:r>
              <a:rPr lang="en-US" altLang="en-US" sz="3600" dirty="0" smtClean="0">
                <a:solidFill>
                  <a:srgbClr val="FF0000"/>
                </a:solidFill>
              </a:rPr>
              <a:t> = k </a:t>
            </a:r>
            <a:r>
              <a:rPr lang="en-US" altLang="en-US" sz="3600" dirty="0" smtClean="0"/>
              <a:t>we get </a:t>
            </a:r>
            <a:r>
              <a:rPr lang="en-US" altLang="en-US" sz="3600" dirty="0" smtClean="0">
                <a:solidFill>
                  <a:srgbClr val="00B050"/>
                </a:solidFill>
              </a:rPr>
              <a:t>The min-cost edge k−connectivity</a:t>
            </a:r>
            <a:r>
              <a:rPr lang="en-US" altLang="en-US" sz="3600" dirty="0" smtClean="0"/>
              <a:t>. The latter problem has  a trivial </a:t>
            </a:r>
            <a:r>
              <a:rPr lang="en-US" altLang="en-US" sz="3600" dirty="0" smtClean="0">
                <a:solidFill>
                  <a:srgbClr val="FF0000"/>
                </a:solidFill>
              </a:rPr>
              <a:t>2 </a:t>
            </a:r>
            <a:r>
              <a:rPr lang="en-US" altLang="en-US" sz="3600" dirty="0" smtClean="0"/>
              <a:t>approximation.</a:t>
            </a:r>
          </a:p>
        </p:txBody>
      </p:sp>
    </p:spTree>
  </p:cSld>
  <p:clrMapOvr>
    <a:masterClrMapping/>
  </p:clrMapOvr>
  <mc:AlternateContent xmlns:mc="http://schemas.openxmlformats.org/markup-compatibility/2006" xmlns:p14="http://schemas.microsoft.com/office/powerpoint/2010/main">
    <mc:Choice Requires="p14">
      <p:transition spd="slow" p14:dur="2000" advTm="170"/>
    </mc:Choice>
    <mc:Fallback xmlns="">
      <p:transition spd="slow" advTm="170"/>
    </mc:Fallback>
  </mc:AlternateContent>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algn="ctr"/>
            <a:r>
              <a:rPr lang="en-US" altLang="en-US" dirty="0" smtClean="0">
                <a:solidFill>
                  <a:srgbClr val="00B0F0"/>
                </a:solidFill>
              </a:rPr>
              <a:t>It is not half integral</a:t>
            </a:r>
          </a:p>
        </p:txBody>
      </p:sp>
      <p:sp>
        <p:nvSpPr>
          <p:cNvPr id="77827" name="Content Placeholder 2"/>
          <p:cNvSpPr>
            <a:spLocks noGrp="1"/>
          </p:cNvSpPr>
          <p:nvPr>
            <p:ph idx="1"/>
          </p:nvPr>
        </p:nvSpPr>
        <p:spPr/>
        <p:txBody>
          <a:bodyPr>
            <a:normAutofit/>
          </a:bodyPr>
          <a:lstStyle/>
          <a:p>
            <a:pPr marL="0" indent="0" algn="l">
              <a:buFontTx/>
              <a:buNone/>
            </a:pPr>
            <a:r>
              <a:rPr lang="en-US" altLang="en-US" sz="3600" dirty="0" smtClean="0">
                <a:solidFill>
                  <a:srgbClr val="7030A0"/>
                </a:solidFill>
              </a:rPr>
              <a:t>Jain</a:t>
            </a:r>
            <a:r>
              <a:rPr lang="en-US" altLang="en-US" sz="3600" dirty="0" smtClean="0"/>
              <a:t> showed that the </a:t>
            </a:r>
            <a:r>
              <a:rPr lang="en-US" altLang="en-US" sz="3600" dirty="0" smtClean="0">
                <a:solidFill>
                  <a:srgbClr val="00B050"/>
                </a:solidFill>
              </a:rPr>
              <a:t>Steiner Network </a:t>
            </a:r>
            <a:r>
              <a:rPr lang="en-US" altLang="en-US" sz="3600" dirty="0" smtClean="0"/>
              <a:t>problem is not </a:t>
            </a:r>
            <a:r>
              <a:rPr lang="en-US" altLang="en-US" sz="3600" dirty="0" smtClean="0">
                <a:solidFill>
                  <a:srgbClr val="FF0000"/>
                </a:solidFill>
              </a:rPr>
              <a:t>½</a:t>
            </a:r>
            <a:r>
              <a:rPr lang="en-US" altLang="en-US" sz="3600" dirty="0" smtClean="0"/>
              <a:t>-integral using the </a:t>
            </a:r>
            <a:r>
              <a:rPr lang="en-US" altLang="en-US" sz="3600" dirty="0" smtClean="0">
                <a:solidFill>
                  <a:srgbClr val="00B050"/>
                </a:solidFill>
              </a:rPr>
              <a:t>Petersen graph. </a:t>
            </a:r>
            <a:r>
              <a:rPr lang="en-US" altLang="en-US" sz="3600" dirty="0" smtClean="0"/>
              <a:t>Also gave example that the largest entry in a non </a:t>
            </a:r>
            <a:r>
              <a:rPr lang="en-US" altLang="en-US" sz="3600" dirty="0" smtClean="0">
                <a:solidFill>
                  <a:srgbClr val="00B050"/>
                </a:solidFill>
              </a:rPr>
              <a:t>BFS </a:t>
            </a:r>
            <a:r>
              <a:rPr lang="en-US" altLang="en-US" sz="3600" dirty="0" smtClean="0"/>
              <a:t>is </a:t>
            </a:r>
            <a:r>
              <a:rPr lang="en-US" altLang="en-US" sz="3600" dirty="0" smtClean="0">
                <a:solidFill>
                  <a:srgbClr val="FF0000"/>
                </a:solidFill>
              </a:rPr>
              <a:t>1/3</a:t>
            </a:r>
            <a:r>
              <a:rPr lang="en-US" altLang="en-US" sz="3600" dirty="0" smtClean="0"/>
              <a:t>.</a:t>
            </a:r>
          </a:p>
          <a:p>
            <a:pPr marL="0" indent="0" algn="l">
              <a:buFontTx/>
              <a:buNone/>
            </a:pPr>
            <a:r>
              <a:rPr lang="en-US" altLang="en-US" sz="3600" dirty="0" smtClean="0"/>
              <a:t>The LP is the natural generalization of the LP for </a:t>
            </a:r>
            <a:r>
              <a:rPr lang="en-US" altLang="en-US" sz="3600" dirty="0" smtClean="0">
                <a:solidFill>
                  <a:srgbClr val="00B050"/>
                </a:solidFill>
              </a:rPr>
              <a:t>Steiner Forest.</a:t>
            </a:r>
          </a:p>
          <a:p>
            <a:pPr marL="0" indent="0" algn="l">
              <a:buFontTx/>
              <a:buNone/>
            </a:pPr>
            <a:r>
              <a:rPr lang="en-US" altLang="en-US" sz="3600" dirty="0" smtClean="0"/>
              <a:t>There is a very nice property for every </a:t>
            </a:r>
            <a:r>
              <a:rPr lang="en-US" altLang="en-US" sz="3600" dirty="0" smtClean="0">
                <a:solidFill>
                  <a:srgbClr val="FF0000"/>
                </a:solidFill>
              </a:rPr>
              <a:t>BFS</a:t>
            </a:r>
            <a:r>
              <a:rPr lang="en-US" altLang="en-US" sz="3600" dirty="0" smtClean="0"/>
              <a:t> (corner).</a:t>
            </a:r>
          </a:p>
        </p:txBody>
      </p:sp>
    </p:spTree>
  </p:cSld>
  <p:clrMapOvr>
    <a:masterClrMapping/>
  </p:clrMapOvr>
  <mc:AlternateContent xmlns:mc="http://schemas.openxmlformats.org/markup-compatibility/2006" xmlns:p14="http://schemas.microsoft.com/office/powerpoint/2010/main">
    <mc:Choice Requires="p14">
      <p:transition spd="slow" p14:dur="2000" advTm="163"/>
    </mc:Choice>
    <mc:Fallback xmlns="">
      <p:transition spd="slow" advTm="163"/>
    </mc:Fallback>
  </mc:AlternateContent>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pPr algn="ctr"/>
            <a:r>
              <a:rPr lang="en-US" altLang="en-US" dirty="0" smtClean="0">
                <a:solidFill>
                  <a:srgbClr val="00B0F0"/>
                </a:solidFill>
              </a:rPr>
              <a:t>Consider the vertices versus edges matrix.</a:t>
            </a:r>
          </a:p>
        </p:txBody>
      </p:sp>
      <p:sp>
        <p:nvSpPr>
          <p:cNvPr id="78851" name="Content Placeholder 2"/>
          <p:cNvSpPr>
            <a:spLocks noGrp="1"/>
          </p:cNvSpPr>
          <p:nvPr>
            <p:ph idx="1"/>
          </p:nvPr>
        </p:nvSpPr>
        <p:spPr/>
        <p:txBody>
          <a:bodyPr>
            <a:noAutofit/>
          </a:bodyPr>
          <a:lstStyle/>
          <a:p>
            <a:pPr marL="0" indent="0" algn="l">
              <a:buFontTx/>
              <a:buNone/>
            </a:pPr>
            <a:r>
              <a:rPr lang="en-US" altLang="en-US" sz="3600" dirty="0" smtClean="0"/>
              <a:t>It is immediate to show that the rank of this matrix is the number of edges (because of the constrains </a:t>
            </a:r>
            <a:r>
              <a:rPr lang="en-US" altLang="en-US" sz="3600" dirty="0" smtClean="0">
                <a:solidFill>
                  <a:srgbClr val="FF0000"/>
                </a:solidFill>
                <a:latin typeface="Comic Sans MS" panose="030F0702030302020204" pitchFamily="66" charset="0"/>
              </a:rPr>
              <a:t>x</a:t>
            </a:r>
            <a:r>
              <a:rPr lang="en-US" altLang="en-US" sz="3600" baseline="-25000" dirty="0" smtClean="0">
                <a:solidFill>
                  <a:srgbClr val="FF0000"/>
                </a:solidFill>
                <a:latin typeface="Comic Sans MS" panose="030F0702030302020204" pitchFamily="66" charset="0"/>
              </a:rPr>
              <a:t>e</a:t>
            </a:r>
            <a:r>
              <a:rPr lang="en-US" altLang="en-US" sz="3600" dirty="0" smtClean="0">
                <a:solidFill>
                  <a:srgbClr val="FF0000"/>
                </a:solidFill>
                <a:latin typeface="Comic Sans MS" panose="030F0702030302020204" pitchFamily="66" charset="0"/>
              </a:rPr>
              <a:t> ≥ 0</a:t>
            </a:r>
            <a:r>
              <a:rPr lang="en-US" altLang="en-US" sz="3600" dirty="0" smtClean="0">
                <a:solidFill>
                  <a:schemeClr val="tx2"/>
                </a:solidFill>
                <a:latin typeface="Comic Sans MS" panose="030F0702030302020204" pitchFamily="66" charset="0"/>
              </a:rPr>
              <a:t>.)</a:t>
            </a:r>
          </a:p>
          <a:p>
            <a:pPr marL="0" indent="0" algn="l">
              <a:buFontTx/>
              <a:buNone/>
            </a:pPr>
            <a:r>
              <a:rPr lang="en-US" altLang="en-US" sz="3600" dirty="0" smtClean="0">
                <a:latin typeface="Comic Sans MS" panose="030F0702030302020204" pitchFamily="66" charset="0"/>
              </a:rPr>
              <a:t>Hence we get </a:t>
            </a:r>
            <a:r>
              <a:rPr lang="en-US" altLang="en-US" sz="3600" dirty="0" smtClean="0">
                <a:solidFill>
                  <a:srgbClr val="FF0000"/>
                </a:solidFill>
                <a:latin typeface="Comic Sans MS" panose="030F0702030302020204" pitchFamily="66" charset="0"/>
              </a:rPr>
              <a:t>m</a:t>
            </a:r>
            <a:r>
              <a:rPr lang="en-US" altLang="en-US" sz="3600" dirty="0" smtClean="0">
                <a:solidFill>
                  <a:schemeClr val="tx2"/>
                </a:solidFill>
                <a:latin typeface="Comic Sans MS" panose="030F0702030302020204" pitchFamily="66" charset="0"/>
              </a:rPr>
              <a:t> </a:t>
            </a:r>
            <a:r>
              <a:rPr lang="en-US" altLang="en-US" sz="3600" dirty="0" smtClean="0">
                <a:latin typeface="Comic Sans MS" panose="030F0702030302020204" pitchFamily="66" charset="0"/>
              </a:rPr>
              <a:t>independent rows (constrains).</a:t>
            </a:r>
          </a:p>
          <a:p>
            <a:pPr marL="0" indent="0" algn="l">
              <a:buFontTx/>
              <a:buNone/>
            </a:pPr>
            <a:r>
              <a:rPr lang="en-US" altLang="en-US" sz="3600" dirty="0" smtClean="0">
                <a:latin typeface="Comic Sans MS" panose="030F0702030302020204" pitchFamily="66" charset="0"/>
              </a:rPr>
              <a:t>A standard theorem says that we can make the independent rows into a </a:t>
            </a:r>
            <a:r>
              <a:rPr lang="en-US" altLang="en-US" sz="3600" dirty="0" smtClean="0">
                <a:solidFill>
                  <a:srgbClr val="FF0000"/>
                </a:solidFill>
                <a:latin typeface="Comic Sans MS" panose="030F0702030302020204" pitchFamily="66" charset="0"/>
              </a:rPr>
              <a:t>laminar family</a:t>
            </a:r>
            <a:r>
              <a:rPr lang="en-US" altLang="en-US" sz="3600" dirty="0" smtClean="0">
                <a:solidFill>
                  <a:schemeClr val="tx2"/>
                </a:solidFill>
                <a:latin typeface="Comic Sans MS" panose="030F0702030302020204" pitchFamily="66" charset="0"/>
              </a:rPr>
              <a:t> </a:t>
            </a:r>
            <a:r>
              <a:rPr lang="en-US" altLang="en-US" sz="3600" dirty="0" smtClean="0">
                <a:latin typeface="Comic Sans MS" panose="030F0702030302020204" pitchFamily="66" charset="0"/>
              </a:rPr>
              <a:t>(namely a tree).</a:t>
            </a:r>
            <a:endParaRPr lang="en-US" altLang="en-US" sz="3600" dirty="0" smtClean="0"/>
          </a:p>
        </p:txBody>
      </p:sp>
    </p:spTree>
  </p:cSld>
  <p:clrMapOvr>
    <a:masterClrMapping/>
  </p:clrMapOvr>
  <mc:AlternateContent xmlns:mc="http://schemas.openxmlformats.org/markup-compatibility/2006" xmlns:p14="http://schemas.microsoft.com/office/powerpoint/2010/main">
    <mc:Choice Requires="p14">
      <p:transition spd="slow" p14:dur="2000" advTm="194"/>
    </mc:Choice>
    <mc:Fallback xmlns="">
      <p:transition spd="slow" advTm="194"/>
    </mc:Fallback>
  </mc:AlternateContent>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algn="ctr"/>
            <a:r>
              <a:rPr lang="en-US" altLang="en-US" dirty="0" smtClean="0">
                <a:solidFill>
                  <a:srgbClr val="00B0F0"/>
                </a:solidFill>
              </a:rPr>
              <a:t>Token distribution</a:t>
            </a:r>
          </a:p>
        </p:txBody>
      </p:sp>
      <p:sp>
        <p:nvSpPr>
          <p:cNvPr id="3" name="Content Placeholder 2"/>
          <p:cNvSpPr>
            <a:spLocks noGrp="1"/>
          </p:cNvSpPr>
          <p:nvPr>
            <p:ph idx="1"/>
          </p:nvPr>
        </p:nvSpPr>
        <p:spPr/>
        <p:txBody>
          <a:bodyPr>
            <a:normAutofit lnSpcReduction="10000"/>
          </a:bodyPr>
          <a:lstStyle/>
          <a:p>
            <a:pPr marL="0" indent="0" algn="l">
              <a:buFontTx/>
              <a:buNone/>
              <a:defRPr/>
            </a:pPr>
            <a:r>
              <a:rPr lang="en-US" sz="3600" dirty="0" smtClean="0"/>
              <a:t>A </a:t>
            </a:r>
            <a:r>
              <a:rPr lang="en-US" sz="3600" dirty="0" smtClean="0">
                <a:solidFill>
                  <a:srgbClr val="00B050"/>
                </a:solidFill>
              </a:rPr>
              <a:t>token distribution </a:t>
            </a:r>
            <a:r>
              <a:rPr lang="en-US" sz="3600" dirty="0" smtClean="0"/>
              <a:t>theorem by </a:t>
            </a:r>
            <a:r>
              <a:rPr lang="en-US" sz="3600" dirty="0" smtClean="0">
                <a:solidFill>
                  <a:srgbClr val="7030A0"/>
                </a:solidFill>
              </a:rPr>
              <a:t>Jain</a:t>
            </a:r>
            <a:r>
              <a:rPr lang="en-US" sz="3600" dirty="0" smtClean="0"/>
              <a:t> shows that there is an entry in any </a:t>
            </a:r>
            <a:r>
              <a:rPr lang="en-US" sz="3600" dirty="0" smtClean="0">
                <a:solidFill>
                  <a:srgbClr val="00B050"/>
                </a:solidFill>
              </a:rPr>
              <a:t>BFS </a:t>
            </a:r>
            <a:r>
              <a:rPr lang="en-US" sz="3600" dirty="0" smtClean="0"/>
              <a:t> of fractional value at least </a:t>
            </a:r>
            <a:r>
              <a:rPr lang="en-US" sz="3600" dirty="0" smtClean="0">
                <a:solidFill>
                  <a:srgbClr val="FF0000"/>
                </a:solidFill>
              </a:rPr>
              <a:t>½</a:t>
            </a:r>
            <a:r>
              <a:rPr lang="en-US" sz="3600" dirty="0" smtClean="0"/>
              <a:t>.</a:t>
            </a:r>
          </a:p>
          <a:p>
            <a:pPr marL="0" indent="0" algn="l">
              <a:buFontTx/>
              <a:buNone/>
              <a:defRPr/>
            </a:pPr>
            <a:r>
              <a:rPr lang="en-US" sz="3600" dirty="0" smtClean="0"/>
              <a:t>We set this entry to </a:t>
            </a:r>
            <a:r>
              <a:rPr lang="en-US" sz="3600" dirty="0" smtClean="0">
                <a:solidFill>
                  <a:srgbClr val="FF0000"/>
                </a:solidFill>
              </a:rPr>
              <a:t>1</a:t>
            </a:r>
            <a:r>
              <a:rPr lang="en-US" sz="3600" dirty="0" smtClean="0"/>
              <a:t> and recompute the </a:t>
            </a:r>
            <a:r>
              <a:rPr lang="en-US" sz="3600" dirty="0" smtClean="0">
                <a:solidFill>
                  <a:srgbClr val="FF0000"/>
                </a:solidFill>
              </a:rPr>
              <a:t>LP</a:t>
            </a:r>
          </a:p>
          <a:p>
            <a:pPr algn="l">
              <a:defRPr/>
            </a:pPr>
            <a:endParaRPr lang="en-US" sz="3600" dirty="0" smtClean="0">
              <a:solidFill>
                <a:srgbClr val="FF0000"/>
              </a:solidFill>
            </a:endParaRPr>
          </a:p>
          <a:p>
            <a:pPr marL="0" indent="0" algn="l">
              <a:buFontTx/>
              <a:buNone/>
              <a:defRPr/>
            </a:pPr>
            <a:r>
              <a:rPr lang="en-US" sz="3600" dirty="0" smtClean="0"/>
              <a:t>This gives ratio </a:t>
            </a:r>
            <a:r>
              <a:rPr lang="en-US" sz="3600" dirty="0" smtClean="0">
                <a:solidFill>
                  <a:srgbClr val="FF0000"/>
                </a:solidFill>
              </a:rPr>
              <a:t>2 </a:t>
            </a:r>
            <a:r>
              <a:rPr lang="en-US" sz="3600" dirty="0" smtClean="0"/>
              <a:t>for a rather complex problem.</a:t>
            </a:r>
          </a:p>
          <a:p>
            <a:pPr algn="l">
              <a:defRPr/>
            </a:pPr>
            <a:endParaRPr lang="en-US"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173"/>
    </mc:Choice>
    <mc:Fallback xmlns="">
      <p:transition spd="slow" advTm="173"/>
    </mc:Fallback>
  </mc:AlternateContent>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Some observations</a:t>
            </a:r>
            <a:endParaRPr lang="en-US" dirty="0">
              <a:solidFill>
                <a:srgbClr val="00B0F0"/>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The constrains say that if </a:t>
            </a:r>
            <a:r>
              <a:rPr lang="en-US" dirty="0" smtClean="0">
                <a:solidFill>
                  <a:srgbClr val="FF0000"/>
                </a:solidFill>
              </a:rPr>
              <a:t>S</a:t>
            </a:r>
            <a:r>
              <a:rPr lang="en-US" dirty="0" smtClean="0"/>
              <a:t> separates </a:t>
            </a:r>
            <a:r>
              <a:rPr lang="en-US" dirty="0" smtClean="0">
                <a:solidFill>
                  <a:srgbClr val="FF0000"/>
                </a:solidFill>
              </a:rPr>
              <a:t>i</a:t>
            </a:r>
            <a:r>
              <a:rPr lang="en-US" dirty="0" smtClean="0"/>
              <a:t> and </a:t>
            </a:r>
            <a:r>
              <a:rPr lang="en-US" dirty="0" smtClean="0">
                <a:solidFill>
                  <a:srgbClr val="FF0000"/>
                </a:solidFill>
              </a:rPr>
              <a:t>j</a:t>
            </a:r>
            <a:r>
              <a:rPr lang="en-US" dirty="0" smtClean="0"/>
              <a:t>,  the demand</a:t>
            </a:r>
          </a:p>
          <a:p>
            <a:pPr marL="0" indent="0">
              <a:buNone/>
            </a:pPr>
            <a:r>
              <a:rPr lang="en-US" dirty="0" smtClean="0"/>
              <a:t> </a:t>
            </a:r>
            <a:r>
              <a:rPr lang="en-US" dirty="0" smtClean="0">
                <a:solidFill>
                  <a:srgbClr val="FF0000"/>
                </a:solidFill>
              </a:rPr>
              <a:t>k </a:t>
            </a:r>
            <a:r>
              <a:rPr lang="en-US" dirty="0" smtClean="0"/>
              <a:t>between </a:t>
            </a:r>
            <a:r>
              <a:rPr lang="en-US" dirty="0" smtClean="0">
                <a:solidFill>
                  <a:srgbClr val="FF0000"/>
                </a:solidFill>
              </a:rPr>
              <a:t>i </a:t>
            </a:r>
            <a:r>
              <a:rPr lang="en-US" dirty="0" smtClean="0"/>
              <a:t>and  </a:t>
            </a:r>
            <a:r>
              <a:rPr lang="en-US" dirty="0" smtClean="0">
                <a:solidFill>
                  <a:srgbClr val="FF0000"/>
                </a:solidFill>
              </a:rPr>
              <a:t>j </a:t>
            </a:r>
            <a:r>
              <a:rPr lang="en-US" dirty="0" smtClean="0"/>
              <a:t>is larger than the number of edges </a:t>
            </a:r>
            <a:r>
              <a:rPr lang="en-US" dirty="0" smtClean="0">
                <a:solidFill>
                  <a:srgbClr val="FF0000"/>
                </a:solidFill>
              </a:rPr>
              <a:t>k’</a:t>
            </a:r>
            <a:r>
              <a:rPr lang="en-US" dirty="0" smtClean="0"/>
              <a:t> </a:t>
            </a:r>
          </a:p>
          <a:p>
            <a:pPr marL="0" indent="0">
              <a:buNone/>
            </a:pPr>
            <a:r>
              <a:rPr lang="en-US" dirty="0" smtClean="0"/>
              <a:t>leaving </a:t>
            </a:r>
            <a:r>
              <a:rPr lang="en-US" dirty="0" smtClean="0">
                <a:solidFill>
                  <a:srgbClr val="FF0000"/>
                </a:solidFill>
              </a:rPr>
              <a:t>S</a:t>
            </a:r>
            <a:r>
              <a:rPr lang="en-US" dirty="0" smtClean="0"/>
              <a:t> in the solution, then at least  </a:t>
            </a:r>
            <a:r>
              <a:rPr lang="en-US" dirty="0" smtClean="0">
                <a:solidFill>
                  <a:srgbClr val="FF0000"/>
                </a:solidFill>
              </a:rPr>
              <a:t>k-k’ </a:t>
            </a:r>
            <a:r>
              <a:rPr lang="en-US" dirty="0" smtClean="0"/>
              <a:t>edges of </a:t>
            </a:r>
            <a:r>
              <a:rPr lang="en-US" dirty="0" smtClean="0">
                <a:solidFill>
                  <a:srgbClr val="FF0000"/>
                </a:solidFill>
                <a:sym typeface="Symbol" panose="05050102010706020507" pitchFamily="18" charset="2"/>
              </a:rPr>
              <a:t>(S) </a:t>
            </a:r>
          </a:p>
          <a:p>
            <a:pPr marL="0" indent="0">
              <a:buNone/>
            </a:pPr>
            <a:r>
              <a:rPr lang="en-US" dirty="0" smtClean="0">
                <a:sym typeface="Symbol" panose="05050102010706020507" pitchFamily="18" charset="2"/>
              </a:rPr>
              <a:t>(</a:t>
            </a:r>
            <a:r>
              <a:rPr lang="en-US" dirty="0" smtClean="0">
                <a:solidFill>
                  <a:srgbClr val="FF0000"/>
                </a:solidFill>
                <a:sym typeface="Symbol" panose="05050102010706020507" pitchFamily="18" charset="2"/>
              </a:rPr>
              <a:t>(S</a:t>
            </a:r>
            <a:r>
              <a:rPr lang="en-US" dirty="0">
                <a:solidFill>
                  <a:srgbClr val="FF0000"/>
                </a:solidFill>
                <a:sym typeface="Symbol" panose="05050102010706020507" pitchFamily="18" charset="2"/>
              </a:rPr>
              <a:t>) </a:t>
            </a:r>
            <a:r>
              <a:rPr lang="en-US" dirty="0" smtClean="0">
                <a:solidFill>
                  <a:srgbClr val="FF0000"/>
                </a:solidFill>
                <a:sym typeface="Symbol" panose="05050102010706020507" pitchFamily="18" charset="2"/>
              </a:rPr>
              <a:t> </a:t>
            </a:r>
            <a:r>
              <a:rPr lang="en-US" dirty="0" smtClean="0">
                <a:sym typeface="Symbol" panose="05050102010706020507" pitchFamily="18" charset="2"/>
              </a:rPr>
              <a:t>are the edge with exactly one endpoint in</a:t>
            </a:r>
            <a:r>
              <a:rPr lang="en-US" dirty="0" smtClean="0">
                <a:solidFill>
                  <a:srgbClr val="FF0000"/>
                </a:solidFill>
                <a:sym typeface="Symbol" panose="05050102010706020507" pitchFamily="18" charset="2"/>
              </a:rPr>
              <a:t> S</a:t>
            </a:r>
            <a:r>
              <a:rPr lang="en-US" dirty="0" smtClean="0">
                <a:sym typeface="Symbol" panose="05050102010706020507" pitchFamily="18" charset="2"/>
              </a:rPr>
              <a:t>) leave </a:t>
            </a:r>
            <a:r>
              <a:rPr lang="en-US" dirty="0" smtClean="0">
                <a:solidFill>
                  <a:srgbClr val="FF0000"/>
                </a:solidFill>
                <a:sym typeface="Symbol" panose="05050102010706020507" pitchFamily="18" charset="2"/>
              </a:rPr>
              <a:t>S</a:t>
            </a:r>
            <a:r>
              <a:rPr lang="en-US" dirty="0">
                <a:sym typeface="Symbol" panose="05050102010706020507" pitchFamily="18" charset="2"/>
              </a:rPr>
              <a:t> </a:t>
            </a:r>
            <a:endParaRPr lang="en-US" dirty="0" smtClean="0">
              <a:sym typeface="Symbol" panose="05050102010706020507" pitchFamily="18" charset="2"/>
            </a:endParaRPr>
          </a:p>
          <a:p>
            <a:pPr marL="0" indent="0">
              <a:buNone/>
            </a:pPr>
            <a:r>
              <a:rPr lang="en-US" dirty="0" smtClean="0">
                <a:sym typeface="Symbol" panose="05050102010706020507" pitchFamily="18" charset="2"/>
              </a:rPr>
              <a:t>in any feasible solution.</a:t>
            </a:r>
          </a:p>
          <a:p>
            <a:pPr marL="0" indent="0">
              <a:buNone/>
            </a:pPr>
            <a:r>
              <a:rPr lang="en-US" dirty="0" smtClean="0">
                <a:sym typeface="Symbol" panose="05050102010706020507" pitchFamily="18" charset="2"/>
              </a:rPr>
              <a:t>Since </a:t>
            </a:r>
            <a:r>
              <a:rPr lang="en-US" dirty="0" smtClean="0">
                <a:solidFill>
                  <a:srgbClr val="FF0000"/>
                </a:solidFill>
                <a:sym typeface="Symbol" panose="05050102010706020507" pitchFamily="18" charset="2"/>
              </a:rPr>
              <a:t>k’ </a:t>
            </a:r>
            <a:r>
              <a:rPr lang="en-US" dirty="0" smtClean="0">
                <a:sym typeface="Symbol" panose="05050102010706020507" pitchFamily="18" charset="2"/>
              </a:rPr>
              <a:t>is constant, the </a:t>
            </a:r>
            <a:r>
              <a:rPr lang="en-US" dirty="0" smtClean="0">
                <a:solidFill>
                  <a:srgbClr val="00B050"/>
                </a:solidFill>
                <a:sym typeface="Symbol" panose="05050102010706020507" pitchFamily="18" charset="2"/>
              </a:rPr>
              <a:t>defining pair </a:t>
            </a:r>
            <a:r>
              <a:rPr lang="en-US" dirty="0" smtClean="0">
                <a:sym typeface="Symbol" panose="05050102010706020507" pitchFamily="18" charset="2"/>
              </a:rPr>
              <a:t>is the pair separated </a:t>
            </a:r>
          </a:p>
          <a:p>
            <a:pPr marL="0" indent="0">
              <a:buNone/>
            </a:pPr>
            <a:r>
              <a:rPr lang="en-US" dirty="0" smtClean="0">
                <a:sym typeface="Symbol" panose="05050102010706020507" pitchFamily="18" charset="2"/>
              </a:rPr>
              <a:t>by </a:t>
            </a:r>
            <a:r>
              <a:rPr lang="en-US" dirty="0" smtClean="0">
                <a:solidFill>
                  <a:srgbClr val="FF0000"/>
                </a:solidFill>
                <a:sym typeface="Symbol" panose="05050102010706020507" pitchFamily="18" charset="2"/>
              </a:rPr>
              <a:t>S</a:t>
            </a:r>
            <a:r>
              <a:rPr lang="en-US" dirty="0" smtClean="0">
                <a:sym typeface="Symbol" panose="05050102010706020507" pitchFamily="18" charset="2"/>
              </a:rPr>
              <a:t> with maximum demand. This is called the </a:t>
            </a:r>
            <a:r>
              <a:rPr lang="en-US" dirty="0" smtClean="0">
                <a:solidFill>
                  <a:srgbClr val="0070C0"/>
                </a:solidFill>
                <a:sym typeface="Symbol" panose="05050102010706020507" pitchFamily="18" charset="2"/>
              </a:rPr>
              <a:t>critical pair.</a:t>
            </a:r>
            <a:endParaRPr lang="en-US" altLang="en-US" dirty="0" smtClean="0">
              <a:solidFill>
                <a:srgbClr val="0070C0"/>
              </a:solidFill>
              <a:latin typeface="Comic Sans MS" panose="030F0702030302020204" pitchFamily="66" charset="0"/>
            </a:endParaRPr>
          </a:p>
          <a:p>
            <a:pPr marL="0" indent="0">
              <a:buNone/>
            </a:pPr>
            <a:r>
              <a:rPr lang="en-US" altLang="en-US" dirty="0" smtClean="0">
                <a:latin typeface="Comic Sans MS" panose="030F0702030302020204" pitchFamily="66" charset="0"/>
              </a:rPr>
              <a:t>Define: </a:t>
            </a:r>
            <a:r>
              <a:rPr lang="en-US" altLang="en-US" dirty="0" smtClean="0">
                <a:solidFill>
                  <a:srgbClr val="FF0000"/>
                </a:solidFill>
                <a:latin typeface="Comic Sans MS" panose="030F0702030302020204" pitchFamily="66" charset="0"/>
              </a:rPr>
              <a:t>f(S)=k-k’ </a:t>
            </a:r>
            <a:r>
              <a:rPr lang="en-US" altLang="en-US" dirty="0" smtClean="0">
                <a:latin typeface="Comic Sans MS" panose="030F0702030302020204" pitchFamily="66" charset="0"/>
              </a:rPr>
              <a:t>for the </a:t>
            </a:r>
            <a:r>
              <a:rPr lang="en-US" altLang="en-US" dirty="0" smtClean="0">
                <a:solidFill>
                  <a:srgbClr val="0070C0"/>
                </a:solidFill>
                <a:latin typeface="Comic Sans MS" panose="030F0702030302020204" pitchFamily="66" charset="0"/>
              </a:rPr>
              <a:t>critical pair</a:t>
            </a:r>
            <a:r>
              <a:rPr lang="en-US" altLang="en-US" dirty="0" smtClean="0">
                <a:latin typeface="Comic Sans MS" panose="030F0702030302020204" pitchFamily="66" charset="0"/>
              </a:rPr>
              <a:t>. The </a:t>
            </a:r>
          </a:p>
          <a:p>
            <a:pPr marL="0" indent="0">
              <a:buNone/>
            </a:pPr>
            <a:r>
              <a:rPr lang="en-US" altLang="en-US" dirty="0" smtClean="0">
                <a:latin typeface="Comic Sans MS" panose="030F0702030302020204" pitchFamily="66" charset="0"/>
              </a:rPr>
              <a:t>constraint for </a:t>
            </a:r>
            <a:r>
              <a:rPr lang="en-US" altLang="en-US" dirty="0" smtClean="0">
                <a:solidFill>
                  <a:srgbClr val="FF0000"/>
                </a:solidFill>
                <a:latin typeface="Comic Sans MS" panose="030F0702030302020204" pitchFamily="66" charset="0"/>
              </a:rPr>
              <a:t>S </a:t>
            </a:r>
            <a:r>
              <a:rPr lang="en-US" altLang="en-US" dirty="0" smtClean="0">
                <a:latin typeface="Comic Sans MS" panose="030F0702030302020204" pitchFamily="66" charset="0"/>
              </a:rPr>
              <a:t>is  </a:t>
            </a:r>
            <a:r>
              <a:rPr lang="en-US" altLang="en-US" dirty="0" smtClean="0">
                <a:solidFill>
                  <a:srgbClr val="FF0000"/>
                </a:solidFill>
                <a:latin typeface="Comic Sans MS" panose="030F0702030302020204" pitchFamily="66" charset="0"/>
              </a:rPr>
              <a:t>f(S)≤x(</a:t>
            </a:r>
            <a:r>
              <a:rPr lang="en-US" dirty="0">
                <a:solidFill>
                  <a:srgbClr val="FF0000"/>
                </a:solidFill>
                <a:sym typeface="Symbol" panose="05050102010706020507" pitchFamily="18" charset="2"/>
              </a:rPr>
              <a:t>(S</a:t>
            </a:r>
            <a:r>
              <a:rPr lang="en-US" dirty="0" smtClean="0">
                <a:solidFill>
                  <a:srgbClr val="FF0000"/>
                </a:solidFill>
                <a:sym typeface="Symbol" panose="05050102010706020507" pitchFamily="18" charset="2"/>
              </a:rPr>
              <a:t>)) </a:t>
            </a:r>
            <a:r>
              <a:rPr lang="en-US" dirty="0" smtClean="0">
                <a:sym typeface="Symbol" panose="05050102010706020507" pitchFamily="18" charset="2"/>
              </a:rPr>
              <a:t>for </a:t>
            </a:r>
            <a:r>
              <a:rPr lang="en-US" dirty="0" smtClean="0">
                <a:solidFill>
                  <a:srgbClr val="FF0000"/>
                </a:solidFill>
                <a:sym typeface="Symbol" panose="05050102010706020507" pitchFamily="18" charset="2"/>
              </a:rPr>
              <a:t>S</a:t>
            </a:r>
            <a:r>
              <a:rPr lang="en-US" dirty="0" smtClean="0">
                <a:sym typeface="Symbol" panose="05050102010706020507" pitchFamily="18" charset="2"/>
              </a:rPr>
              <a:t> separating </a:t>
            </a:r>
          </a:p>
          <a:p>
            <a:pPr marL="0" indent="0">
              <a:buNone/>
            </a:pPr>
            <a:r>
              <a:rPr lang="en-US" dirty="0" smtClean="0">
                <a:sym typeface="Symbol" panose="05050102010706020507" pitchFamily="18" charset="2"/>
              </a:rPr>
              <a:t>some pair.</a:t>
            </a:r>
            <a:endParaRPr lang="en-US" dirty="0">
              <a:sym typeface="Symbol" panose="05050102010706020507" pitchFamily="18" charset="2"/>
            </a:endParaRPr>
          </a:p>
          <a:p>
            <a:pPr marL="0" indent="0">
              <a:buNone/>
            </a:pPr>
            <a:endParaRPr lang="en-US" altLang="en-US" dirty="0" smtClean="0">
              <a:latin typeface="Comic Sans MS" panose="030F0702030302020204" pitchFamily="66" charset="0"/>
            </a:endParaRPr>
          </a:p>
        </p:txBody>
      </p:sp>
    </p:spTree>
    <p:extLst>
      <p:ext uri="{BB962C8B-B14F-4D97-AF65-F5344CB8AC3E}">
        <p14:creationId xmlns:p14="http://schemas.microsoft.com/office/powerpoint/2010/main" val="2331454675"/>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The structure of a BFS</a:t>
            </a:r>
            <a:endParaRPr lang="en-US" dirty="0">
              <a:solidFill>
                <a:srgbClr val="00B0F0"/>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The number of variables is </a:t>
            </a:r>
            <a:r>
              <a:rPr lang="en-US" dirty="0" smtClean="0">
                <a:solidFill>
                  <a:srgbClr val="FF0000"/>
                </a:solidFill>
              </a:rPr>
              <a:t>m </a:t>
            </a:r>
            <a:r>
              <a:rPr lang="en-US" dirty="0" smtClean="0"/>
              <a:t>the number of edges. </a:t>
            </a:r>
          </a:p>
          <a:p>
            <a:pPr marL="0" indent="0">
              <a:buNone/>
            </a:pPr>
            <a:r>
              <a:rPr lang="en-US" dirty="0" smtClean="0"/>
              <a:t>The constraint </a:t>
            </a:r>
            <a:r>
              <a:rPr lang="en-US" altLang="en-US" dirty="0" smtClean="0">
                <a:solidFill>
                  <a:srgbClr val="FF0000"/>
                </a:solidFill>
                <a:latin typeface="Comic Sans MS" panose="030F0702030302020204" pitchFamily="66" charset="0"/>
              </a:rPr>
              <a:t>x</a:t>
            </a:r>
            <a:r>
              <a:rPr lang="en-US" altLang="en-US" baseline="-25000" dirty="0" smtClean="0">
                <a:solidFill>
                  <a:srgbClr val="FF0000"/>
                </a:solidFill>
                <a:latin typeface="Comic Sans MS" panose="030F0702030302020204" pitchFamily="66" charset="0"/>
              </a:rPr>
              <a:t>e</a:t>
            </a:r>
            <a:r>
              <a:rPr lang="en-US" altLang="en-US" dirty="0" smtClean="0">
                <a:solidFill>
                  <a:srgbClr val="FF0000"/>
                </a:solidFill>
                <a:latin typeface="Comic Sans MS" panose="030F0702030302020204" pitchFamily="66" charset="0"/>
              </a:rPr>
              <a:t>≥0 </a:t>
            </a:r>
            <a:r>
              <a:rPr lang="en-US" altLang="en-US" dirty="0" smtClean="0">
                <a:latin typeface="Comic Sans MS" panose="030F0702030302020204" pitchFamily="66" charset="0"/>
              </a:rPr>
              <a:t>imply that the rank of the </a:t>
            </a:r>
          </a:p>
          <a:p>
            <a:pPr marL="0" indent="0">
              <a:buNone/>
            </a:pPr>
            <a:r>
              <a:rPr lang="en-US" altLang="en-US" dirty="0" smtClean="0">
                <a:latin typeface="Comic Sans MS" panose="030F0702030302020204" pitchFamily="66" charset="0"/>
              </a:rPr>
              <a:t>matrix is at least </a:t>
            </a:r>
            <a:r>
              <a:rPr lang="en-US" altLang="en-US" dirty="0" smtClean="0">
                <a:solidFill>
                  <a:srgbClr val="FF0000"/>
                </a:solidFill>
                <a:latin typeface="Comic Sans MS" panose="030F0702030302020204" pitchFamily="66" charset="0"/>
              </a:rPr>
              <a:t>m,  </a:t>
            </a:r>
            <a:r>
              <a:rPr lang="en-US" altLang="en-US" dirty="0" smtClean="0">
                <a:latin typeface="Comic Sans MS" panose="030F0702030302020204" pitchFamily="66" charset="0"/>
              </a:rPr>
              <a:t>hence exactly </a:t>
            </a:r>
            <a:r>
              <a:rPr lang="en-US" altLang="en-US" dirty="0" smtClean="0">
                <a:solidFill>
                  <a:srgbClr val="FF0000"/>
                </a:solidFill>
                <a:latin typeface="Comic Sans MS" panose="030F0702030302020204" pitchFamily="66" charset="0"/>
              </a:rPr>
              <a:t>m.</a:t>
            </a:r>
          </a:p>
          <a:p>
            <a:pPr marL="0" indent="0">
              <a:buNone/>
            </a:pPr>
            <a:r>
              <a:rPr lang="en-US" altLang="en-US" dirty="0" smtClean="0">
                <a:latin typeface="Comic Sans MS" panose="030F0702030302020204" pitchFamily="66" charset="0"/>
              </a:rPr>
              <a:t>Constrains such as </a:t>
            </a:r>
            <a:r>
              <a:rPr lang="en-US" altLang="en-US" dirty="0">
                <a:solidFill>
                  <a:srgbClr val="FF0000"/>
                </a:solidFill>
                <a:latin typeface="Comic Sans MS" panose="030F0702030302020204" pitchFamily="66" charset="0"/>
              </a:rPr>
              <a:t>x</a:t>
            </a:r>
            <a:r>
              <a:rPr lang="en-US" altLang="en-US" baseline="-25000" dirty="0">
                <a:solidFill>
                  <a:srgbClr val="FF0000"/>
                </a:solidFill>
                <a:latin typeface="Comic Sans MS" panose="030F0702030302020204" pitchFamily="66" charset="0"/>
              </a:rPr>
              <a:t>e</a:t>
            </a:r>
            <a:r>
              <a:rPr lang="en-US" altLang="en-US" dirty="0">
                <a:solidFill>
                  <a:srgbClr val="FF0000"/>
                </a:solidFill>
                <a:latin typeface="Comic Sans MS" panose="030F0702030302020204" pitchFamily="66" charset="0"/>
              </a:rPr>
              <a:t>=0 </a:t>
            </a:r>
            <a:r>
              <a:rPr lang="en-US" altLang="en-US" dirty="0">
                <a:latin typeface="Comic Sans MS" panose="030F0702030302020204" pitchFamily="66" charset="0"/>
              </a:rPr>
              <a:t>and</a:t>
            </a:r>
            <a:r>
              <a:rPr lang="en-US" altLang="en-US" dirty="0">
                <a:solidFill>
                  <a:srgbClr val="FF0000"/>
                </a:solidFill>
                <a:latin typeface="Comic Sans MS" panose="030F0702030302020204" pitchFamily="66" charset="0"/>
              </a:rPr>
              <a:t> x</a:t>
            </a:r>
            <a:r>
              <a:rPr lang="en-US" altLang="en-US" baseline="-25000" dirty="0">
                <a:solidFill>
                  <a:srgbClr val="FF0000"/>
                </a:solidFill>
                <a:latin typeface="Comic Sans MS" panose="030F0702030302020204" pitchFamily="66" charset="0"/>
              </a:rPr>
              <a:t>e </a:t>
            </a:r>
            <a:r>
              <a:rPr lang="en-US" altLang="en-US" dirty="0">
                <a:solidFill>
                  <a:srgbClr val="FF0000"/>
                </a:solidFill>
                <a:latin typeface="Comic Sans MS" panose="030F0702030302020204" pitchFamily="66" charset="0"/>
              </a:rPr>
              <a:t>=1 </a:t>
            </a:r>
            <a:r>
              <a:rPr lang="en-US" altLang="en-US" dirty="0" smtClean="0">
                <a:solidFill>
                  <a:srgbClr val="FF0000"/>
                </a:solidFill>
                <a:latin typeface="Comic Sans MS" panose="030F0702030302020204" pitchFamily="66" charset="0"/>
              </a:rPr>
              <a:t> </a:t>
            </a:r>
            <a:r>
              <a:rPr lang="en-US" altLang="en-US" dirty="0" smtClean="0">
                <a:latin typeface="Comic Sans MS" panose="030F0702030302020204" pitchFamily="66" charset="0"/>
              </a:rPr>
              <a:t>are removed.</a:t>
            </a:r>
            <a:endParaRPr lang="en-US" dirty="0" smtClean="0"/>
          </a:p>
          <a:p>
            <a:pPr marL="0" indent="0">
              <a:buNone/>
            </a:pPr>
            <a:r>
              <a:rPr lang="en-US" altLang="en-US" dirty="0" smtClean="0"/>
              <a:t>Hence there are </a:t>
            </a:r>
            <a:r>
              <a:rPr lang="en-US" altLang="en-US" dirty="0" smtClean="0">
                <a:solidFill>
                  <a:srgbClr val="FF0000"/>
                </a:solidFill>
              </a:rPr>
              <a:t>m </a:t>
            </a:r>
            <a:r>
              <a:rPr lang="en-US" altLang="en-US" dirty="0" smtClean="0"/>
              <a:t>independent contains </a:t>
            </a:r>
            <a:r>
              <a:rPr lang="en-US" altLang="en-US" dirty="0" smtClean="0">
                <a:solidFill>
                  <a:srgbClr val="FF0000"/>
                </a:solidFill>
                <a:latin typeface="Comic Sans MS" panose="030F0702030302020204" pitchFamily="66" charset="0"/>
              </a:rPr>
              <a:t>x</a:t>
            </a:r>
            <a:r>
              <a:rPr lang="en-US" altLang="en-US" dirty="0">
                <a:solidFill>
                  <a:srgbClr val="FF0000"/>
                </a:solidFill>
                <a:latin typeface="Comic Sans MS" panose="030F0702030302020204" pitchFamily="66" charset="0"/>
              </a:rPr>
              <a:t>(</a:t>
            </a:r>
            <a:r>
              <a:rPr lang="en-US" altLang="en-US" dirty="0">
                <a:solidFill>
                  <a:srgbClr val="FF0000"/>
                </a:solidFill>
                <a:latin typeface="Comic Sans MS" panose="030F0702030302020204" pitchFamily="66" charset="0"/>
                <a:sym typeface="Symbol" panose="05050102010706020507" pitchFamily="18" charset="2"/>
              </a:rPr>
              <a:t>(S))=f(S)</a:t>
            </a:r>
            <a:r>
              <a:rPr lang="en-US" altLang="en-US" dirty="0">
                <a:latin typeface="Comic Sans MS" panose="030F0702030302020204" pitchFamily="66" charset="0"/>
                <a:sym typeface="Symbol" panose="05050102010706020507" pitchFamily="18" charset="2"/>
              </a:rPr>
              <a:t>.</a:t>
            </a:r>
            <a:r>
              <a:rPr lang="en-US" altLang="en-US" dirty="0">
                <a:latin typeface="Comic Sans MS" panose="030F0702030302020204" pitchFamily="66" charset="0"/>
              </a:rPr>
              <a:t> </a:t>
            </a:r>
            <a:r>
              <a:rPr lang="en-US" altLang="en-US" dirty="0"/>
              <a:t> </a:t>
            </a:r>
            <a:endParaRPr lang="en-US" altLang="en-US" dirty="0" smtClean="0">
              <a:latin typeface="Comic Sans MS" panose="030F0702030302020204" pitchFamily="66" charset="0"/>
            </a:endParaRPr>
          </a:p>
          <a:p>
            <a:pPr marL="0" indent="0">
              <a:buNone/>
            </a:pPr>
            <a:r>
              <a:rPr lang="en-US" altLang="en-US" dirty="0" smtClean="0">
                <a:latin typeface="Comic Sans MS" panose="030F0702030302020204" pitchFamily="66" charset="0"/>
              </a:rPr>
              <a:t>It is standard that the sets </a:t>
            </a:r>
            <a:r>
              <a:rPr lang="en-US" altLang="en-US" dirty="0" smtClean="0">
                <a:solidFill>
                  <a:srgbClr val="FF0000"/>
                </a:solidFill>
                <a:latin typeface="Comic Sans MS" panose="030F0702030302020204" pitchFamily="66" charset="0"/>
              </a:rPr>
              <a:t>{S} </a:t>
            </a:r>
            <a:r>
              <a:rPr lang="en-US" altLang="en-US" dirty="0" smtClean="0">
                <a:latin typeface="Comic Sans MS" panose="030F0702030302020204" pitchFamily="66" charset="0"/>
              </a:rPr>
              <a:t>for which the </a:t>
            </a:r>
          </a:p>
          <a:p>
            <a:pPr marL="0" indent="0">
              <a:buNone/>
            </a:pPr>
            <a:r>
              <a:rPr lang="en-US" altLang="en-US" dirty="0" smtClean="0">
                <a:latin typeface="Comic Sans MS" panose="030F0702030302020204" pitchFamily="66" charset="0"/>
              </a:rPr>
              <a:t>inequality is tight and their vectors are </a:t>
            </a:r>
          </a:p>
          <a:p>
            <a:pPr marL="0" indent="0">
              <a:buNone/>
            </a:pPr>
            <a:r>
              <a:rPr lang="en-US" altLang="en-US" dirty="0" smtClean="0">
                <a:latin typeface="Comic Sans MS" panose="030F0702030302020204" pitchFamily="66" charset="0"/>
              </a:rPr>
              <a:t>independent can be turned into a laminar family.</a:t>
            </a:r>
          </a:p>
          <a:p>
            <a:pPr marL="0" indent="0">
              <a:buNone/>
            </a:pPr>
            <a:r>
              <a:rPr lang="en-US" altLang="en-US" dirty="0" smtClean="0">
                <a:latin typeface="Comic Sans MS" panose="030F0702030302020204" pitchFamily="66" charset="0"/>
              </a:rPr>
              <a:t>Hence a </a:t>
            </a:r>
            <a:r>
              <a:rPr lang="en-US" altLang="en-US" dirty="0" smtClean="0">
                <a:solidFill>
                  <a:srgbClr val="00B050"/>
                </a:solidFill>
                <a:latin typeface="Comic Sans MS" panose="030F0702030302020204" pitchFamily="66" charset="0"/>
              </a:rPr>
              <a:t>BFS </a:t>
            </a:r>
            <a:r>
              <a:rPr lang="en-US" altLang="en-US" dirty="0" smtClean="0">
                <a:latin typeface="Comic Sans MS" panose="030F0702030302020204" pitchFamily="66" charset="0"/>
              </a:rPr>
              <a:t>is the solution of </a:t>
            </a:r>
            <a:r>
              <a:rPr lang="en-US" altLang="en-US" dirty="0" smtClean="0">
                <a:solidFill>
                  <a:srgbClr val="FF0000"/>
                </a:solidFill>
                <a:latin typeface="Comic Sans MS" panose="030F0702030302020204" pitchFamily="66" charset="0"/>
              </a:rPr>
              <a:t>|L|=m </a:t>
            </a:r>
            <a:r>
              <a:rPr lang="en-US" altLang="en-US" dirty="0" smtClean="0">
                <a:latin typeface="Comic Sans MS" panose="030F0702030302020204" pitchFamily="66" charset="0"/>
              </a:rPr>
              <a:t>tight </a:t>
            </a:r>
          </a:p>
          <a:p>
            <a:pPr marL="0" indent="0">
              <a:buNone/>
            </a:pPr>
            <a:r>
              <a:rPr lang="en-US" altLang="en-US" dirty="0" smtClean="0">
                <a:latin typeface="Comic Sans MS" panose="030F0702030302020204" pitchFamily="66" charset="0"/>
              </a:rPr>
              <a:t>equalities (unique solution: </a:t>
            </a:r>
            <a:r>
              <a:rPr lang="en-US" dirty="0">
                <a:solidFill>
                  <a:srgbClr val="00B050"/>
                </a:solidFill>
              </a:rPr>
              <a:t>Invertible</a:t>
            </a:r>
            <a:r>
              <a:rPr lang="en-US" altLang="en-US" dirty="0" smtClean="0">
                <a:latin typeface="Comic Sans MS" panose="030F0702030302020204" pitchFamily="66" charset="0"/>
              </a:rPr>
              <a:t> matrix).</a:t>
            </a:r>
          </a:p>
        </p:txBody>
      </p:sp>
    </p:spTree>
    <p:extLst>
      <p:ext uri="{BB962C8B-B14F-4D97-AF65-F5344CB8AC3E}">
        <p14:creationId xmlns:p14="http://schemas.microsoft.com/office/powerpoint/2010/main" val="1576777119"/>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Rules of giving tokens</a:t>
            </a:r>
            <a:endParaRPr lang="en-US" dirty="0">
              <a:solidFill>
                <a:srgbClr val="00B0F0"/>
              </a:solidFill>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t>A vertex </a:t>
            </a:r>
            <a:r>
              <a:rPr lang="en-US" dirty="0" smtClean="0">
                <a:solidFill>
                  <a:srgbClr val="FF0000"/>
                </a:solidFill>
              </a:rPr>
              <a:t>v </a:t>
            </a:r>
            <a:r>
              <a:rPr lang="en-US" dirty="0" smtClean="0"/>
              <a:t>  that belongs to some edge </a:t>
            </a:r>
            <a:r>
              <a:rPr lang="en-US" dirty="0" smtClean="0">
                <a:solidFill>
                  <a:srgbClr val="FF0000"/>
                </a:solidFill>
              </a:rPr>
              <a:t>e,</a:t>
            </a:r>
            <a:r>
              <a:rPr lang="en-US" dirty="0" smtClean="0"/>
              <a:t> </a:t>
            </a:r>
            <a:r>
              <a:rPr lang="en-US" dirty="0" smtClean="0">
                <a:latin typeface="Comic Sans MS" panose="030F0702030302020204" pitchFamily="66" charset="0"/>
              </a:rPr>
              <a:t>gives </a:t>
            </a:r>
            <a:r>
              <a:rPr lang="en-US" altLang="en-US" dirty="0" smtClean="0">
                <a:solidFill>
                  <a:srgbClr val="FF0000"/>
                </a:solidFill>
                <a:latin typeface="Comic Sans MS" panose="030F0702030302020204" pitchFamily="66" charset="0"/>
              </a:rPr>
              <a:t>x</a:t>
            </a:r>
            <a:r>
              <a:rPr lang="en-US" altLang="en-US" baseline="-25000" dirty="0" smtClean="0">
                <a:solidFill>
                  <a:srgbClr val="FF0000"/>
                </a:solidFill>
                <a:latin typeface="Comic Sans MS" panose="030F0702030302020204" pitchFamily="66" charset="0"/>
              </a:rPr>
              <a:t>e</a:t>
            </a:r>
          </a:p>
          <a:p>
            <a:pPr marL="0" indent="0">
              <a:buNone/>
            </a:pPr>
            <a:r>
              <a:rPr lang="en-US" altLang="en-US" dirty="0" smtClean="0">
                <a:latin typeface="Comic Sans MS" panose="030F0702030302020204" pitchFamily="66" charset="0"/>
              </a:rPr>
              <a:t>coupons to the </a:t>
            </a:r>
            <a:r>
              <a:rPr lang="en-US" altLang="en-US" dirty="0" smtClean="0">
                <a:solidFill>
                  <a:srgbClr val="00B050"/>
                </a:solidFill>
                <a:latin typeface="Comic Sans MS" panose="030F0702030302020204" pitchFamily="66" charset="0"/>
              </a:rPr>
              <a:t>smallest </a:t>
            </a:r>
            <a:r>
              <a:rPr lang="en-US" altLang="en-US" dirty="0" smtClean="0">
                <a:latin typeface="Comic Sans MS" panose="030F0702030302020204" pitchFamily="66" charset="0"/>
              </a:rPr>
              <a:t>set containing </a:t>
            </a:r>
            <a:r>
              <a:rPr lang="en-US" altLang="en-US" dirty="0" smtClean="0">
                <a:solidFill>
                  <a:srgbClr val="FF0000"/>
                </a:solidFill>
                <a:latin typeface="Comic Sans MS" panose="030F0702030302020204" pitchFamily="66" charset="0"/>
              </a:rPr>
              <a:t>v</a:t>
            </a:r>
            <a:r>
              <a:rPr lang="en-US" altLang="en-US" dirty="0" smtClean="0">
                <a:latin typeface="Comic Sans MS" panose="030F0702030302020204" pitchFamily="66" charset="0"/>
              </a:rPr>
              <a:t>. </a:t>
            </a:r>
            <a:r>
              <a:rPr lang="en-US" dirty="0" smtClean="0">
                <a:latin typeface="Comic Sans MS" panose="030F0702030302020204" pitchFamily="66" charset="0"/>
              </a:rPr>
              <a:t>The</a:t>
            </a:r>
          </a:p>
          <a:p>
            <a:pPr marL="0" indent="0">
              <a:buNone/>
            </a:pPr>
            <a:r>
              <a:rPr lang="en-US" dirty="0" smtClean="0">
                <a:solidFill>
                  <a:srgbClr val="00B050"/>
                </a:solidFill>
                <a:latin typeface="Comic Sans MS" panose="030F0702030302020204" pitchFamily="66" charset="0"/>
              </a:rPr>
              <a:t>smallest</a:t>
            </a:r>
            <a:r>
              <a:rPr lang="en-US" dirty="0" smtClean="0">
                <a:latin typeface="Comic Sans MS" panose="030F0702030302020204" pitchFamily="66" charset="0"/>
              </a:rPr>
              <a:t> set containing </a:t>
            </a:r>
            <a:r>
              <a:rPr lang="en-US" dirty="0" smtClean="0">
                <a:solidFill>
                  <a:srgbClr val="FF0000"/>
                </a:solidFill>
                <a:latin typeface="Comic Sans MS" panose="030F0702030302020204" pitchFamily="66" charset="0"/>
              </a:rPr>
              <a:t>e</a:t>
            </a:r>
            <a:r>
              <a:rPr lang="en-US" dirty="0" smtClean="0">
                <a:latin typeface="Comic Sans MS" panose="030F0702030302020204" pitchFamily="66" charset="0"/>
              </a:rPr>
              <a:t> gets </a:t>
            </a:r>
            <a:r>
              <a:rPr lang="en-US" dirty="0" smtClean="0">
                <a:solidFill>
                  <a:srgbClr val="FF0000"/>
                </a:solidFill>
                <a:latin typeface="Comic Sans MS" panose="030F0702030302020204" pitchFamily="66" charset="0"/>
              </a:rPr>
              <a:t>1-2</a:t>
            </a:r>
            <a:r>
              <a:rPr lang="en-US" altLang="en-US" dirty="0" smtClean="0">
                <a:solidFill>
                  <a:srgbClr val="FF0000"/>
                </a:solidFill>
                <a:latin typeface="Comic Sans MS" panose="030F0702030302020204" pitchFamily="66" charset="0"/>
              </a:rPr>
              <a:t>x</a:t>
            </a:r>
            <a:r>
              <a:rPr lang="en-US" altLang="en-US" baseline="-25000" dirty="0" smtClean="0">
                <a:solidFill>
                  <a:srgbClr val="FF0000"/>
                </a:solidFill>
                <a:latin typeface="Comic Sans MS" panose="030F0702030302020204" pitchFamily="66" charset="0"/>
              </a:rPr>
              <a:t>e</a:t>
            </a:r>
            <a:r>
              <a:rPr lang="en-US" altLang="en-US" dirty="0" smtClean="0">
                <a:solidFill>
                  <a:srgbClr val="FF0000"/>
                </a:solidFill>
                <a:latin typeface="Comic Sans MS" panose="030F0702030302020204" pitchFamily="66" charset="0"/>
              </a:rPr>
              <a:t>  </a:t>
            </a:r>
            <a:r>
              <a:rPr lang="en-US" altLang="en-US" dirty="0" smtClean="0">
                <a:latin typeface="Comic Sans MS" panose="030F0702030302020204" pitchFamily="66" charset="0"/>
              </a:rPr>
              <a:t>The</a:t>
            </a:r>
          </a:p>
          <a:p>
            <a:pPr marL="0" indent="0">
              <a:buNone/>
            </a:pPr>
            <a:r>
              <a:rPr lang="en-US" altLang="en-US" dirty="0" smtClean="0">
                <a:latin typeface="Comic Sans MS" panose="030F0702030302020204" pitchFamily="66" charset="0"/>
              </a:rPr>
              <a:t>smallest set containing </a:t>
            </a:r>
            <a:r>
              <a:rPr lang="en-US" altLang="en-US" dirty="0" smtClean="0">
                <a:solidFill>
                  <a:srgbClr val="FF0000"/>
                </a:solidFill>
                <a:latin typeface="Comic Sans MS" panose="030F0702030302020204" pitchFamily="66" charset="0"/>
              </a:rPr>
              <a:t>v</a:t>
            </a:r>
            <a:r>
              <a:rPr lang="en-US" altLang="en-US" dirty="0" smtClean="0">
                <a:latin typeface="Comic Sans MS" panose="030F0702030302020204" pitchFamily="66" charset="0"/>
              </a:rPr>
              <a:t>, and </a:t>
            </a:r>
            <a:r>
              <a:rPr lang="en-US" altLang="en-US" dirty="0" smtClean="0">
                <a:solidFill>
                  <a:srgbClr val="FF0000"/>
                </a:solidFill>
                <a:latin typeface="Comic Sans MS" panose="030F0702030302020204" pitchFamily="66" charset="0"/>
              </a:rPr>
              <a:t>e</a:t>
            </a:r>
            <a:r>
              <a:rPr lang="en-US" altLang="en-US" dirty="0" smtClean="0">
                <a:latin typeface="Comic Sans MS" panose="030F0702030302020204" pitchFamily="66" charset="0"/>
              </a:rPr>
              <a:t> are unique. So</a:t>
            </a:r>
          </a:p>
          <a:p>
            <a:pPr marL="0" indent="0">
              <a:buNone/>
            </a:pPr>
            <a:r>
              <a:rPr lang="en-US" altLang="en-US" dirty="0" smtClean="0">
                <a:latin typeface="Comic Sans MS" panose="030F0702030302020204" pitchFamily="66" charset="0"/>
              </a:rPr>
              <a:t>the edge </a:t>
            </a:r>
            <a:r>
              <a:rPr lang="en-US" altLang="en-US" dirty="0" smtClean="0">
                <a:solidFill>
                  <a:srgbClr val="FF0000"/>
                </a:solidFill>
                <a:latin typeface="Comic Sans MS" panose="030F0702030302020204" pitchFamily="66" charset="0"/>
              </a:rPr>
              <a:t>e=uv</a:t>
            </a:r>
            <a:r>
              <a:rPr lang="en-US" altLang="en-US" dirty="0" smtClean="0">
                <a:latin typeface="Comic Sans MS" panose="030F0702030302020204" pitchFamily="66" charset="0"/>
              </a:rPr>
              <a:t> gets </a:t>
            </a:r>
            <a:r>
              <a:rPr lang="en-US" dirty="0" smtClean="0">
                <a:solidFill>
                  <a:srgbClr val="FF0000"/>
                </a:solidFill>
                <a:latin typeface="Comic Sans MS" panose="030F0702030302020204" pitchFamily="66" charset="0"/>
              </a:rPr>
              <a:t>1-2</a:t>
            </a:r>
            <a:r>
              <a:rPr lang="en-US" altLang="en-US" dirty="0" smtClean="0">
                <a:solidFill>
                  <a:srgbClr val="FF0000"/>
                </a:solidFill>
                <a:latin typeface="Comic Sans MS" panose="030F0702030302020204" pitchFamily="66" charset="0"/>
              </a:rPr>
              <a:t>x</a:t>
            </a:r>
            <a:r>
              <a:rPr lang="en-US" altLang="en-US" baseline="-25000" dirty="0" smtClean="0">
                <a:solidFill>
                  <a:srgbClr val="FF0000"/>
                </a:solidFill>
                <a:latin typeface="Comic Sans MS" panose="030F0702030302020204" pitchFamily="66" charset="0"/>
              </a:rPr>
              <a:t>e</a:t>
            </a:r>
            <a:r>
              <a:rPr lang="en-US" altLang="en-US" dirty="0" smtClean="0">
                <a:solidFill>
                  <a:srgbClr val="FF0000"/>
                </a:solidFill>
                <a:latin typeface="Comic Sans MS" panose="030F0702030302020204" pitchFamily="66" charset="0"/>
              </a:rPr>
              <a:t>   </a:t>
            </a:r>
          </a:p>
          <a:p>
            <a:pPr marL="0" indent="0">
              <a:buNone/>
            </a:pPr>
            <a:r>
              <a:rPr lang="en-US" altLang="en-US" dirty="0" smtClean="0">
                <a:solidFill>
                  <a:srgbClr val="FF0000"/>
                </a:solidFill>
                <a:latin typeface="Comic Sans MS" panose="030F0702030302020204" pitchFamily="66" charset="0"/>
              </a:rPr>
              <a:t>u </a:t>
            </a:r>
            <a:r>
              <a:rPr lang="en-US" altLang="en-US" dirty="0" smtClean="0">
                <a:latin typeface="Comic Sans MS" panose="030F0702030302020204" pitchFamily="66" charset="0"/>
              </a:rPr>
              <a:t>gets</a:t>
            </a:r>
            <a:r>
              <a:rPr lang="en-US" altLang="en-US" dirty="0" smtClean="0">
                <a:solidFill>
                  <a:srgbClr val="FF0000"/>
                </a:solidFill>
                <a:latin typeface="Comic Sans MS" panose="030F0702030302020204" pitchFamily="66" charset="0"/>
              </a:rPr>
              <a:t> </a:t>
            </a:r>
            <a:r>
              <a:rPr lang="en-US" altLang="en-US" dirty="0">
                <a:solidFill>
                  <a:srgbClr val="FF0000"/>
                </a:solidFill>
                <a:latin typeface="Comic Sans MS" panose="030F0702030302020204" pitchFamily="66" charset="0"/>
              </a:rPr>
              <a:t>x</a:t>
            </a:r>
            <a:r>
              <a:rPr lang="en-US" altLang="en-US" baseline="-25000" dirty="0">
                <a:solidFill>
                  <a:srgbClr val="FF0000"/>
                </a:solidFill>
                <a:latin typeface="Comic Sans MS" panose="030F0702030302020204" pitchFamily="66" charset="0"/>
              </a:rPr>
              <a:t>e</a:t>
            </a:r>
            <a:r>
              <a:rPr lang="en-US" altLang="en-US" dirty="0">
                <a:solidFill>
                  <a:srgbClr val="FF0000"/>
                </a:solidFill>
                <a:latin typeface="Comic Sans MS" panose="030F0702030302020204" pitchFamily="66" charset="0"/>
              </a:rPr>
              <a:t> </a:t>
            </a:r>
            <a:r>
              <a:rPr lang="en-US" altLang="en-US" dirty="0" smtClean="0">
                <a:solidFill>
                  <a:srgbClr val="FF0000"/>
                </a:solidFill>
                <a:latin typeface="Comic Sans MS" panose="030F0702030302020204" pitchFamily="66" charset="0"/>
              </a:rPr>
              <a:t> </a:t>
            </a:r>
            <a:r>
              <a:rPr lang="en-US" altLang="en-US" dirty="0" smtClean="0">
                <a:latin typeface="Comic Sans MS" panose="030F0702030302020204" pitchFamily="66" charset="0"/>
              </a:rPr>
              <a:t>once and so does </a:t>
            </a:r>
            <a:r>
              <a:rPr lang="en-US" altLang="en-US" dirty="0" smtClean="0">
                <a:solidFill>
                  <a:srgbClr val="FF0000"/>
                </a:solidFill>
                <a:latin typeface="Comic Sans MS" panose="030F0702030302020204" pitchFamily="66" charset="0"/>
              </a:rPr>
              <a:t>v.</a:t>
            </a:r>
            <a:r>
              <a:rPr lang="en-US" altLang="en-US" baseline="-25000" dirty="0" smtClean="0">
                <a:latin typeface="Comic Sans MS" panose="030F0702030302020204" pitchFamily="66" charset="0"/>
              </a:rPr>
              <a:t> </a:t>
            </a:r>
            <a:r>
              <a:rPr lang="en-US" altLang="en-US" dirty="0" smtClean="0">
                <a:latin typeface="Comic Sans MS" panose="030F0702030302020204" pitchFamily="66" charset="0"/>
              </a:rPr>
              <a:t> The  total </a:t>
            </a:r>
          </a:p>
          <a:p>
            <a:pPr marL="0" indent="0">
              <a:buNone/>
            </a:pPr>
            <a:r>
              <a:rPr lang="en-US" altLang="en-US" dirty="0" smtClean="0">
                <a:latin typeface="Comic Sans MS" panose="030F0702030302020204" pitchFamily="66" charset="0"/>
              </a:rPr>
              <a:t>tokens per edge are at most one (some edged </a:t>
            </a:r>
          </a:p>
          <a:p>
            <a:pPr marL="0" indent="0">
              <a:buNone/>
            </a:pPr>
            <a:r>
              <a:rPr lang="en-US" altLang="en-US" dirty="0" smtClean="0">
                <a:latin typeface="Comic Sans MS" panose="030F0702030302020204" pitchFamily="66" charset="0"/>
              </a:rPr>
              <a:t>do not belong to any set hence give less than </a:t>
            </a:r>
          </a:p>
          <a:p>
            <a:pPr marL="0" indent="0">
              <a:buNone/>
            </a:pPr>
            <a:r>
              <a:rPr lang="en-US" altLang="en-US" dirty="0" smtClean="0">
                <a:latin typeface="Comic Sans MS" panose="030F0702030302020204" pitchFamily="66" charset="0"/>
              </a:rPr>
              <a:t>one), and thus the sum of tokens is at most </a:t>
            </a:r>
            <a:r>
              <a:rPr lang="en-US" altLang="en-US" dirty="0" smtClean="0">
                <a:solidFill>
                  <a:srgbClr val="FF0000"/>
                </a:solidFill>
                <a:latin typeface="Comic Sans MS" panose="030F0702030302020204" pitchFamily="66" charset="0"/>
              </a:rPr>
              <a:t>m</a:t>
            </a:r>
            <a:r>
              <a:rPr lang="en-US" altLang="en-US" dirty="0" smtClean="0">
                <a:latin typeface="Comic Sans MS" panose="030F0702030302020204" pitchFamily="66" charset="0"/>
              </a:rPr>
              <a:t>.</a:t>
            </a:r>
          </a:p>
        </p:txBody>
      </p:sp>
    </p:spTree>
    <p:extLst>
      <p:ext uri="{BB962C8B-B14F-4D97-AF65-F5344CB8AC3E}">
        <p14:creationId xmlns:p14="http://schemas.microsoft.com/office/powerpoint/2010/main" val="1249258848"/>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Plan</a:t>
            </a:r>
            <a:endParaRPr lang="en-US" dirty="0">
              <a:solidFill>
                <a:srgbClr val="00B0F0"/>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Assume for the sake of contradiction that no </a:t>
            </a:r>
            <a:r>
              <a:rPr lang="en-US" altLang="en-US" dirty="0">
                <a:solidFill>
                  <a:srgbClr val="FF0000"/>
                </a:solidFill>
                <a:latin typeface="Comic Sans MS" panose="030F0702030302020204" pitchFamily="66" charset="0"/>
              </a:rPr>
              <a:t>x</a:t>
            </a:r>
            <a:r>
              <a:rPr lang="en-US" altLang="en-US" baseline="-25000" dirty="0">
                <a:solidFill>
                  <a:srgbClr val="FF0000"/>
                </a:solidFill>
                <a:latin typeface="Comic Sans MS" panose="030F0702030302020204" pitchFamily="66" charset="0"/>
              </a:rPr>
              <a:t>e</a:t>
            </a:r>
            <a:r>
              <a:rPr lang="en-US" altLang="en-US" dirty="0">
                <a:solidFill>
                  <a:srgbClr val="FF0000"/>
                </a:solidFill>
                <a:latin typeface="Comic Sans MS" panose="030F0702030302020204" pitchFamily="66" charset="0"/>
              </a:rPr>
              <a:t> </a:t>
            </a:r>
            <a:r>
              <a:rPr lang="en-US" altLang="en-US" dirty="0" smtClean="0">
                <a:latin typeface="Comic Sans MS" panose="030F0702030302020204" pitchFamily="66" charset="0"/>
              </a:rPr>
              <a:t>is at least </a:t>
            </a:r>
            <a:r>
              <a:rPr lang="en-US" altLang="en-US" dirty="0" smtClean="0">
                <a:solidFill>
                  <a:srgbClr val="FF0000"/>
                </a:solidFill>
                <a:latin typeface="Comic Sans MS" panose="030F0702030302020204" pitchFamily="66" charset="0"/>
              </a:rPr>
              <a:t>1/2. </a:t>
            </a:r>
            <a:r>
              <a:rPr lang="en-US" dirty="0" smtClean="0"/>
              <a:t>Let </a:t>
            </a:r>
            <a:r>
              <a:rPr lang="en-US" dirty="0" smtClean="0">
                <a:solidFill>
                  <a:srgbClr val="FF0000"/>
                </a:solidFill>
              </a:rPr>
              <a:t>T </a:t>
            </a:r>
            <a:r>
              <a:rPr lang="en-US" dirty="0" smtClean="0"/>
              <a:t>be the sum of tokens.</a:t>
            </a:r>
          </a:p>
          <a:p>
            <a:pPr marL="0" indent="0">
              <a:buNone/>
            </a:pPr>
            <a:r>
              <a:rPr lang="en-US" dirty="0" smtClean="0"/>
              <a:t>We show that every </a:t>
            </a:r>
            <a:r>
              <a:rPr lang="en-US" dirty="0" smtClean="0">
                <a:solidFill>
                  <a:srgbClr val="FF0000"/>
                </a:solidFill>
              </a:rPr>
              <a:t>S</a:t>
            </a:r>
            <a:r>
              <a:rPr lang="en-US" dirty="0" smtClean="0">
                <a:solidFill>
                  <a:srgbClr val="FF0000"/>
                </a:solidFill>
                <a:sym typeface="Symbol" panose="05050102010706020507" pitchFamily="18" charset="2"/>
              </a:rPr>
              <a:t>L</a:t>
            </a:r>
            <a:r>
              <a:rPr lang="en-US" dirty="0" smtClean="0"/>
              <a:t> has at least one token, bounding the number of coupons from below by </a:t>
            </a:r>
            <a:r>
              <a:rPr lang="en-US" dirty="0" smtClean="0">
                <a:solidFill>
                  <a:srgbClr val="FF0000"/>
                </a:solidFill>
              </a:rPr>
              <a:t>|L|</a:t>
            </a:r>
            <a:r>
              <a:rPr lang="en-US" dirty="0" smtClean="0"/>
              <a:t>  and since </a:t>
            </a:r>
            <a:r>
              <a:rPr lang="en-US" dirty="0" smtClean="0">
                <a:solidFill>
                  <a:srgbClr val="FF0000"/>
                </a:solidFill>
              </a:rPr>
              <a:t>|L|=m, T≥ m. </a:t>
            </a:r>
          </a:p>
          <a:p>
            <a:pPr marL="0" indent="0">
              <a:buNone/>
            </a:pPr>
            <a:r>
              <a:rPr lang="en-US" dirty="0" smtClean="0"/>
              <a:t>We show that there are </a:t>
            </a:r>
            <a:r>
              <a:rPr lang="en-US" dirty="0" smtClean="0">
                <a:solidFill>
                  <a:srgbClr val="FF0000"/>
                </a:solidFill>
              </a:rPr>
              <a:t>3  </a:t>
            </a:r>
            <a:r>
              <a:rPr lang="en-US" dirty="0" smtClean="0"/>
              <a:t>edges who contributed strictly less than </a:t>
            </a:r>
            <a:r>
              <a:rPr lang="en-US" dirty="0" smtClean="0">
                <a:solidFill>
                  <a:srgbClr val="FF0000"/>
                </a:solidFill>
              </a:rPr>
              <a:t>1 </a:t>
            </a:r>
            <a:r>
              <a:rPr lang="en-US" dirty="0" smtClean="0"/>
              <a:t>to </a:t>
            </a:r>
            <a:r>
              <a:rPr lang="en-US" dirty="0" smtClean="0">
                <a:solidFill>
                  <a:srgbClr val="FF0000"/>
                </a:solidFill>
              </a:rPr>
              <a:t>T</a:t>
            </a:r>
            <a:r>
              <a:rPr lang="en-US" dirty="0" smtClean="0"/>
              <a:t> (and we know that every edge adds to </a:t>
            </a:r>
            <a:r>
              <a:rPr lang="en-US" dirty="0" smtClean="0">
                <a:solidFill>
                  <a:srgbClr val="FF0000"/>
                </a:solidFill>
              </a:rPr>
              <a:t>T </a:t>
            </a:r>
            <a:r>
              <a:rPr lang="en-US" dirty="0" smtClean="0"/>
              <a:t>at most </a:t>
            </a:r>
            <a:r>
              <a:rPr lang="en-US" dirty="0" smtClean="0">
                <a:solidFill>
                  <a:srgbClr val="FF0000"/>
                </a:solidFill>
              </a:rPr>
              <a:t>1</a:t>
            </a:r>
            <a:r>
              <a:rPr lang="en-US" dirty="0" smtClean="0"/>
              <a:t>). This means that </a:t>
            </a:r>
            <a:r>
              <a:rPr lang="en-US" dirty="0" smtClean="0">
                <a:solidFill>
                  <a:srgbClr val="FF0000"/>
                </a:solidFill>
              </a:rPr>
              <a:t>T&lt;m. </a:t>
            </a:r>
            <a:r>
              <a:rPr lang="en-US" dirty="0" smtClean="0"/>
              <a:t>This gives a contradiction. </a:t>
            </a:r>
          </a:p>
          <a:p>
            <a:pPr marL="0" indent="0">
              <a:buNone/>
            </a:pPr>
            <a:r>
              <a:rPr lang="en-US" dirty="0" smtClean="0">
                <a:solidFill>
                  <a:srgbClr val="FF0000"/>
                </a:solidFill>
              </a:rPr>
              <a:t>Claim 1: Tokens(S) </a:t>
            </a:r>
            <a:r>
              <a:rPr lang="en-US" dirty="0" smtClean="0"/>
              <a:t>is an integer.</a:t>
            </a:r>
          </a:p>
          <a:p>
            <a:pPr marL="0" indent="0">
              <a:buNone/>
            </a:pPr>
            <a:r>
              <a:rPr lang="en-US" dirty="0" smtClean="0">
                <a:solidFill>
                  <a:srgbClr val="FF0000"/>
                </a:solidFill>
              </a:rPr>
              <a:t>Lemma 1</a:t>
            </a:r>
            <a:r>
              <a:rPr lang="en-US" dirty="0">
                <a:solidFill>
                  <a:srgbClr val="FF0000"/>
                </a:solidFill>
              </a:rPr>
              <a:t>: T≥ m</a:t>
            </a:r>
            <a:endParaRPr lang="en-US" dirty="0" smtClean="0"/>
          </a:p>
        </p:txBody>
      </p:sp>
    </p:spTree>
    <p:extLst>
      <p:ext uri="{BB962C8B-B14F-4D97-AF65-F5344CB8AC3E}">
        <p14:creationId xmlns:p14="http://schemas.microsoft.com/office/powerpoint/2010/main" val="15984627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It is enough to replace every edge with a path of length at most k</a:t>
            </a:r>
            <a:endParaRPr lang="en-US" dirty="0">
              <a:solidFill>
                <a:srgbClr val="00B0F0"/>
              </a:solidFill>
            </a:endParaRP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1143000" y="40386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2286000" y="405765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3657600" y="405765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5029200" y="4114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6324600" y="4105275"/>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1290638" y="2633663"/>
            <a:ext cx="1157287" cy="1628775"/>
          </a:xfrm>
          <a:custGeom>
            <a:avLst/>
            <a:gdLst>
              <a:gd name="connsiteX0" fmla="*/ 0 w 1157287"/>
              <a:gd name="connsiteY0" fmla="*/ 1485900 h 1628775"/>
              <a:gd name="connsiteX1" fmla="*/ 638175 w 1157287"/>
              <a:gd name="connsiteY1" fmla="*/ 0 h 1628775"/>
              <a:gd name="connsiteX2" fmla="*/ 1157287 w 1157287"/>
              <a:gd name="connsiteY2" fmla="*/ 1485900 h 1628775"/>
              <a:gd name="connsiteX3" fmla="*/ 1157287 w 1157287"/>
              <a:gd name="connsiteY3" fmla="*/ 1485900 h 1628775"/>
              <a:gd name="connsiteX4" fmla="*/ 1104900 w 1157287"/>
              <a:gd name="connsiteY4" fmla="*/ 1628775 h 1628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7287" h="1628775">
                <a:moveTo>
                  <a:pt x="0" y="1485900"/>
                </a:moveTo>
                <a:cubicBezTo>
                  <a:pt x="222647" y="742950"/>
                  <a:pt x="445294" y="0"/>
                  <a:pt x="638175" y="0"/>
                </a:cubicBezTo>
                <a:cubicBezTo>
                  <a:pt x="831056" y="0"/>
                  <a:pt x="1157287" y="1485900"/>
                  <a:pt x="1157287" y="1485900"/>
                </a:cubicBezTo>
                <a:lnTo>
                  <a:pt x="1157287" y="1485900"/>
                </a:lnTo>
                <a:lnTo>
                  <a:pt x="1104900" y="162877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066800" y="3079682"/>
            <a:ext cx="1143000" cy="584775"/>
          </a:xfrm>
          <a:prstGeom prst="rect">
            <a:avLst/>
          </a:prstGeom>
          <a:noFill/>
        </p:spPr>
        <p:txBody>
          <a:bodyPr wrap="square" rtlCol="0">
            <a:spAutoFit/>
          </a:bodyPr>
          <a:lstStyle/>
          <a:p>
            <a:r>
              <a:rPr lang="en-US" sz="3200" dirty="0" smtClean="0">
                <a:solidFill>
                  <a:srgbClr val="FF0000"/>
                </a:solidFill>
              </a:rPr>
              <a:t>K</a:t>
            </a:r>
            <a:endParaRPr lang="en-US" sz="3200" dirty="0">
              <a:solidFill>
                <a:srgbClr val="FF0000"/>
              </a:solidFill>
            </a:endParaRPr>
          </a:p>
        </p:txBody>
      </p:sp>
      <p:cxnSp>
        <p:nvCxnSpPr>
          <p:cNvPr id="12" name="Straight Connector 11"/>
          <p:cNvCxnSpPr/>
          <p:nvPr/>
        </p:nvCxnSpPr>
        <p:spPr>
          <a:xfrm>
            <a:off x="1403163" y="4257675"/>
            <a:ext cx="927474" cy="19050"/>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2462213" y="2500313"/>
            <a:ext cx="1357312" cy="1633537"/>
          </a:xfrm>
          <a:custGeom>
            <a:avLst/>
            <a:gdLst>
              <a:gd name="connsiteX0" fmla="*/ 0 w 1357312"/>
              <a:gd name="connsiteY0" fmla="*/ 1633537 h 1633537"/>
              <a:gd name="connsiteX1" fmla="*/ 752475 w 1357312"/>
              <a:gd name="connsiteY1" fmla="*/ 0 h 1633537"/>
              <a:gd name="connsiteX2" fmla="*/ 1357312 w 1357312"/>
              <a:gd name="connsiteY2" fmla="*/ 1628775 h 1633537"/>
              <a:gd name="connsiteX3" fmla="*/ 1357312 w 1357312"/>
              <a:gd name="connsiteY3" fmla="*/ 1628775 h 1633537"/>
            </a:gdLst>
            <a:ahLst/>
            <a:cxnLst>
              <a:cxn ang="0">
                <a:pos x="connsiteX0" y="connsiteY0"/>
              </a:cxn>
              <a:cxn ang="0">
                <a:pos x="connsiteX1" y="connsiteY1"/>
              </a:cxn>
              <a:cxn ang="0">
                <a:pos x="connsiteX2" y="connsiteY2"/>
              </a:cxn>
              <a:cxn ang="0">
                <a:pos x="connsiteX3" y="connsiteY3"/>
              </a:cxn>
            </a:cxnLst>
            <a:rect l="l" t="t" r="r" b="b"/>
            <a:pathLst>
              <a:path w="1357312" h="1633537">
                <a:moveTo>
                  <a:pt x="0" y="1633537"/>
                </a:moveTo>
                <a:cubicBezTo>
                  <a:pt x="263128" y="817165"/>
                  <a:pt x="526256" y="794"/>
                  <a:pt x="752475" y="0"/>
                </a:cubicBezTo>
                <a:cubicBezTo>
                  <a:pt x="978694" y="-794"/>
                  <a:pt x="1357312" y="1628775"/>
                  <a:pt x="1357312" y="1628775"/>
                </a:cubicBezTo>
                <a:lnTo>
                  <a:pt x="1357312" y="162877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2357438" y="2853750"/>
            <a:ext cx="1143000" cy="584775"/>
          </a:xfrm>
          <a:prstGeom prst="rect">
            <a:avLst/>
          </a:prstGeom>
          <a:noFill/>
        </p:spPr>
        <p:txBody>
          <a:bodyPr wrap="square" rtlCol="0">
            <a:spAutoFit/>
          </a:bodyPr>
          <a:lstStyle/>
          <a:p>
            <a:r>
              <a:rPr lang="en-US" sz="3200" dirty="0" smtClean="0">
                <a:solidFill>
                  <a:srgbClr val="FF0000"/>
                </a:solidFill>
              </a:rPr>
              <a:t>K</a:t>
            </a:r>
            <a:endParaRPr lang="en-US" sz="3200" dirty="0">
              <a:solidFill>
                <a:srgbClr val="FF0000"/>
              </a:solidFill>
            </a:endParaRPr>
          </a:p>
        </p:txBody>
      </p:sp>
      <p:cxnSp>
        <p:nvCxnSpPr>
          <p:cNvPr id="18" name="Straight Connector 17"/>
          <p:cNvCxnSpPr/>
          <p:nvPr/>
        </p:nvCxnSpPr>
        <p:spPr>
          <a:xfrm>
            <a:off x="2438400" y="4252912"/>
            <a:ext cx="1156074" cy="0"/>
          </a:xfrm>
          <a:prstGeom prst="line">
            <a:avLst/>
          </a:prstGeom>
          <a:ln w="79375"/>
        </p:spPr>
        <p:style>
          <a:lnRef idx="1">
            <a:schemeClr val="accent1"/>
          </a:lnRef>
          <a:fillRef idx="0">
            <a:schemeClr val="accent1"/>
          </a:fillRef>
          <a:effectRef idx="0">
            <a:schemeClr val="accent1"/>
          </a:effectRef>
          <a:fontRef idx="minor">
            <a:schemeClr val="tx1"/>
          </a:fontRef>
        </p:style>
      </p:cxnSp>
      <p:sp>
        <p:nvSpPr>
          <p:cNvPr id="19" name="Freeform 18"/>
          <p:cNvSpPr/>
          <p:nvPr/>
        </p:nvSpPr>
        <p:spPr>
          <a:xfrm>
            <a:off x="3848100" y="2462172"/>
            <a:ext cx="1447800" cy="1783521"/>
          </a:xfrm>
          <a:custGeom>
            <a:avLst/>
            <a:gdLst>
              <a:gd name="connsiteX0" fmla="*/ 0 w 1447800"/>
              <a:gd name="connsiteY0" fmla="*/ 1685966 h 1783521"/>
              <a:gd name="connsiteX1" fmla="*/ 771525 w 1447800"/>
              <a:gd name="connsiteY1" fmla="*/ 41 h 1783521"/>
              <a:gd name="connsiteX2" fmla="*/ 1185863 w 1447800"/>
              <a:gd name="connsiteY2" fmla="*/ 1633578 h 1783521"/>
              <a:gd name="connsiteX3" fmla="*/ 1447800 w 1447800"/>
              <a:gd name="connsiteY3" fmla="*/ 1709778 h 1783521"/>
              <a:gd name="connsiteX4" fmla="*/ 1447800 w 1447800"/>
              <a:gd name="connsiteY4" fmla="*/ 1709778 h 1783521"/>
              <a:gd name="connsiteX5" fmla="*/ 1447800 w 1447800"/>
              <a:gd name="connsiteY5" fmla="*/ 1709778 h 178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7800" h="1783521">
                <a:moveTo>
                  <a:pt x="0" y="1685966"/>
                </a:moveTo>
                <a:cubicBezTo>
                  <a:pt x="286940" y="847369"/>
                  <a:pt x="573881" y="8772"/>
                  <a:pt x="771525" y="41"/>
                </a:cubicBezTo>
                <a:cubicBezTo>
                  <a:pt x="969169" y="-8690"/>
                  <a:pt x="1073150" y="1348622"/>
                  <a:pt x="1185863" y="1633578"/>
                </a:cubicBezTo>
                <a:cubicBezTo>
                  <a:pt x="1298576" y="1918534"/>
                  <a:pt x="1447800" y="1709778"/>
                  <a:pt x="1447800" y="1709778"/>
                </a:cubicBezTo>
                <a:lnTo>
                  <a:pt x="1447800" y="1709778"/>
                </a:lnTo>
                <a:lnTo>
                  <a:pt x="1447800" y="170977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3762375" y="2895600"/>
            <a:ext cx="1143000" cy="584775"/>
          </a:xfrm>
          <a:prstGeom prst="rect">
            <a:avLst/>
          </a:prstGeom>
          <a:noFill/>
        </p:spPr>
        <p:txBody>
          <a:bodyPr wrap="square" rtlCol="0">
            <a:spAutoFit/>
          </a:bodyPr>
          <a:lstStyle/>
          <a:p>
            <a:r>
              <a:rPr lang="en-US" sz="3200" dirty="0" smtClean="0">
                <a:solidFill>
                  <a:srgbClr val="FF0000"/>
                </a:solidFill>
              </a:rPr>
              <a:t>K</a:t>
            </a:r>
            <a:endParaRPr lang="en-US" sz="3200" dirty="0">
              <a:solidFill>
                <a:srgbClr val="FF0000"/>
              </a:solidFill>
            </a:endParaRPr>
          </a:p>
        </p:txBody>
      </p:sp>
      <p:sp>
        <p:nvSpPr>
          <p:cNvPr id="21" name="Freeform 20"/>
          <p:cNvSpPr/>
          <p:nvPr/>
        </p:nvSpPr>
        <p:spPr>
          <a:xfrm>
            <a:off x="5233988" y="2443162"/>
            <a:ext cx="1323975" cy="1766888"/>
          </a:xfrm>
          <a:custGeom>
            <a:avLst/>
            <a:gdLst>
              <a:gd name="connsiteX0" fmla="*/ 0 w 1323975"/>
              <a:gd name="connsiteY0" fmla="*/ 1743076 h 1766888"/>
              <a:gd name="connsiteX1" fmla="*/ 409575 w 1323975"/>
              <a:gd name="connsiteY1" fmla="*/ 1 h 1766888"/>
              <a:gd name="connsiteX2" fmla="*/ 1190625 w 1323975"/>
              <a:gd name="connsiteY2" fmla="*/ 1733551 h 1766888"/>
              <a:gd name="connsiteX3" fmla="*/ 1190625 w 1323975"/>
              <a:gd name="connsiteY3" fmla="*/ 1733551 h 1766888"/>
              <a:gd name="connsiteX4" fmla="*/ 1323975 w 1323975"/>
              <a:gd name="connsiteY4" fmla="*/ 1766888 h 1766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3975" h="1766888">
                <a:moveTo>
                  <a:pt x="0" y="1743076"/>
                </a:moveTo>
                <a:cubicBezTo>
                  <a:pt x="105569" y="872332"/>
                  <a:pt x="211138" y="1588"/>
                  <a:pt x="409575" y="1"/>
                </a:cubicBezTo>
                <a:cubicBezTo>
                  <a:pt x="608012" y="-1586"/>
                  <a:pt x="1190625" y="1733551"/>
                  <a:pt x="1190625" y="1733551"/>
                </a:cubicBezTo>
                <a:lnTo>
                  <a:pt x="1190625" y="1733551"/>
                </a:lnTo>
                <a:lnTo>
                  <a:pt x="1323975" y="176688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4964906" y="2886648"/>
            <a:ext cx="1143000" cy="584775"/>
          </a:xfrm>
          <a:prstGeom prst="rect">
            <a:avLst/>
          </a:prstGeom>
          <a:noFill/>
        </p:spPr>
        <p:txBody>
          <a:bodyPr wrap="square" rtlCol="0">
            <a:spAutoFit/>
          </a:bodyPr>
          <a:lstStyle/>
          <a:p>
            <a:r>
              <a:rPr lang="en-US" sz="3200" dirty="0" smtClean="0">
                <a:solidFill>
                  <a:srgbClr val="FF0000"/>
                </a:solidFill>
              </a:rPr>
              <a:t>K</a:t>
            </a:r>
            <a:endParaRPr lang="en-US" sz="3200" dirty="0">
              <a:solidFill>
                <a:srgbClr val="FF0000"/>
              </a:solidFill>
            </a:endParaRPr>
          </a:p>
        </p:txBody>
      </p:sp>
      <p:cxnSp>
        <p:nvCxnSpPr>
          <p:cNvPr id="24" name="Straight Connector 23"/>
          <p:cNvCxnSpPr/>
          <p:nvPr/>
        </p:nvCxnSpPr>
        <p:spPr>
          <a:xfrm>
            <a:off x="3824287" y="4284431"/>
            <a:ext cx="1263837" cy="12513"/>
          </a:xfrm>
          <a:prstGeom prst="line">
            <a:avLst/>
          </a:prstGeom>
          <a:ln w="8255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5181600" y="4292165"/>
            <a:ext cx="1295400" cy="9525"/>
          </a:xfrm>
          <a:prstGeom prst="line">
            <a:avLst/>
          </a:prstGeom>
          <a:ln w="793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7006104"/>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Proof</a:t>
            </a:r>
            <a:r>
              <a:rPr lang="en-US" dirty="0">
                <a:solidFill>
                  <a:srgbClr val="00B0F0"/>
                </a:solidFill>
              </a:rPr>
              <a:t> </a:t>
            </a:r>
            <a:r>
              <a:rPr lang="en-US" dirty="0" smtClean="0">
                <a:solidFill>
                  <a:srgbClr val="00B0F0"/>
                </a:solidFill>
              </a:rPr>
              <a:t>of Claim 1:  Divide the edges to 4 types</a:t>
            </a:r>
            <a:endParaRPr lang="en-US" dirty="0">
              <a:solidFill>
                <a:srgbClr val="00B0F0"/>
              </a:solidFill>
            </a:endParaRPr>
          </a:p>
        </p:txBody>
      </p:sp>
      <p:sp>
        <p:nvSpPr>
          <p:cNvPr id="3" name="Content Placeholder 2"/>
          <p:cNvSpPr>
            <a:spLocks noGrp="1"/>
          </p:cNvSpPr>
          <p:nvPr>
            <p:ph idx="1"/>
          </p:nvPr>
        </p:nvSpPr>
        <p:spPr/>
        <p:txBody>
          <a:bodyPr/>
          <a:lstStyle/>
          <a:p>
            <a:pPr marL="0" indent="0">
              <a:buNone/>
            </a:pPr>
            <a:endParaRPr lang="en-US" dirty="0">
              <a:solidFill>
                <a:srgbClr val="00B0F0"/>
              </a:solidFill>
            </a:endParaRPr>
          </a:p>
          <a:p>
            <a:endParaRPr lang="en-US" dirty="0"/>
          </a:p>
        </p:txBody>
      </p:sp>
      <p:sp>
        <p:nvSpPr>
          <p:cNvPr id="4" name="Rounded Rectangle 3"/>
          <p:cNvSpPr/>
          <p:nvPr/>
        </p:nvSpPr>
        <p:spPr>
          <a:xfrm>
            <a:off x="628650" y="3200400"/>
            <a:ext cx="6019800" cy="2438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1485900" y="4413405"/>
            <a:ext cx="381000" cy="342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14400" y="3810000"/>
            <a:ext cx="1524000" cy="1447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3067050" y="3810000"/>
            <a:ext cx="1524000" cy="1447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953000" y="3736182"/>
            <a:ext cx="1524000" cy="1447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1219200" y="2743200"/>
            <a:ext cx="2819400" cy="523220"/>
          </a:xfrm>
          <a:prstGeom prst="rect">
            <a:avLst/>
          </a:prstGeom>
          <a:noFill/>
        </p:spPr>
        <p:txBody>
          <a:bodyPr wrap="square" rtlCol="0">
            <a:spAutoFit/>
          </a:bodyPr>
          <a:lstStyle/>
          <a:p>
            <a:r>
              <a:rPr lang="en-US" sz="2800" dirty="0" smtClean="0">
                <a:solidFill>
                  <a:srgbClr val="FF0000"/>
                </a:solidFill>
              </a:rPr>
              <a:t>S</a:t>
            </a:r>
            <a:endParaRPr lang="en-US" sz="2800" dirty="0">
              <a:solidFill>
                <a:srgbClr val="FF0000"/>
              </a:solidFill>
            </a:endParaRPr>
          </a:p>
        </p:txBody>
      </p:sp>
      <p:sp>
        <p:nvSpPr>
          <p:cNvPr id="11" name="Oval 10"/>
          <p:cNvSpPr/>
          <p:nvPr/>
        </p:nvSpPr>
        <p:spPr>
          <a:xfrm>
            <a:off x="4267200" y="3429000"/>
            <a:ext cx="381000" cy="342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p:cNvCxnSpPr/>
          <p:nvPr/>
        </p:nvCxnSpPr>
        <p:spPr>
          <a:xfrm flipV="1">
            <a:off x="4591050" y="1825625"/>
            <a:ext cx="1123950" cy="1584722"/>
          </a:xfrm>
          <a:prstGeom prst="line">
            <a:avLst/>
          </a:prstGeom>
          <a:ln w="34925">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971925" y="3258740"/>
            <a:ext cx="685800" cy="381000"/>
          </a:xfrm>
          <a:prstGeom prst="rect">
            <a:avLst/>
          </a:prstGeom>
          <a:noFill/>
        </p:spPr>
        <p:txBody>
          <a:bodyPr wrap="square" rtlCol="0">
            <a:spAutoFit/>
          </a:bodyPr>
          <a:lstStyle/>
          <a:p>
            <a:r>
              <a:rPr lang="en-US" dirty="0" smtClean="0">
                <a:solidFill>
                  <a:srgbClr val="FF0000"/>
                </a:solidFill>
              </a:rPr>
              <a:t>A</a:t>
            </a:r>
            <a:endParaRPr lang="en-US" dirty="0">
              <a:solidFill>
                <a:srgbClr val="FF0000"/>
              </a:solidFill>
            </a:endParaRPr>
          </a:p>
        </p:txBody>
      </p:sp>
      <p:sp>
        <p:nvSpPr>
          <p:cNvPr id="17" name="TextBox 16"/>
          <p:cNvSpPr txBox="1"/>
          <p:nvPr/>
        </p:nvSpPr>
        <p:spPr>
          <a:xfrm>
            <a:off x="1200150" y="4288985"/>
            <a:ext cx="685800" cy="381000"/>
          </a:xfrm>
          <a:prstGeom prst="rect">
            <a:avLst/>
          </a:prstGeom>
          <a:noFill/>
        </p:spPr>
        <p:txBody>
          <a:bodyPr wrap="square" rtlCol="0">
            <a:spAutoFit/>
          </a:bodyPr>
          <a:lstStyle/>
          <a:p>
            <a:r>
              <a:rPr lang="en-US" dirty="0" smtClean="0">
                <a:solidFill>
                  <a:srgbClr val="FF0000"/>
                </a:solidFill>
              </a:rPr>
              <a:t>B</a:t>
            </a:r>
            <a:endParaRPr lang="en-US" dirty="0">
              <a:solidFill>
                <a:srgbClr val="FF0000"/>
              </a:solidFill>
            </a:endParaRPr>
          </a:p>
        </p:txBody>
      </p:sp>
      <p:cxnSp>
        <p:nvCxnSpPr>
          <p:cNvPr id="21" name="Straight Connector 20"/>
          <p:cNvCxnSpPr/>
          <p:nvPr/>
        </p:nvCxnSpPr>
        <p:spPr>
          <a:xfrm flipV="1">
            <a:off x="1752600" y="3472777"/>
            <a:ext cx="1219200" cy="1111681"/>
          </a:xfrm>
          <a:prstGeom prst="line">
            <a:avLst/>
          </a:prstGeom>
          <a:ln w="44450">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866900" y="4631092"/>
            <a:ext cx="2000250" cy="0"/>
          </a:xfrm>
          <a:prstGeom prst="line">
            <a:avLst/>
          </a:prstGeom>
          <a:ln w="41275">
            <a:prstDash val="sysDash"/>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3543300" y="4413405"/>
            <a:ext cx="381000" cy="342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p:cNvSpPr/>
          <p:nvPr/>
        </p:nvSpPr>
        <p:spPr>
          <a:xfrm>
            <a:off x="5456997" y="4288985"/>
            <a:ext cx="381000" cy="342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a:stCxn id="30" idx="7"/>
          </p:cNvCxnSpPr>
          <p:nvPr/>
        </p:nvCxnSpPr>
        <p:spPr>
          <a:xfrm flipV="1">
            <a:off x="5782201" y="2147889"/>
            <a:ext cx="790049" cy="2191196"/>
          </a:xfrm>
          <a:prstGeom prst="line">
            <a:avLst/>
          </a:prstGeom>
          <a:ln w="57150">
            <a:solidFill>
              <a:schemeClr val="accent1">
                <a:alpha val="99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867150" y="4413405"/>
            <a:ext cx="685800" cy="381000"/>
          </a:xfrm>
          <a:prstGeom prst="rect">
            <a:avLst/>
          </a:prstGeom>
          <a:noFill/>
        </p:spPr>
        <p:txBody>
          <a:bodyPr wrap="square" rtlCol="0">
            <a:spAutoFit/>
          </a:bodyPr>
          <a:lstStyle/>
          <a:p>
            <a:r>
              <a:rPr lang="en-US" dirty="0">
                <a:solidFill>
                  <a:srgbClr val="FF0000"/>
                </a:solidFill>
              </a:rPr>
              <a:t>C</a:t>
            </a:r>
          </a:p>
        </p:txBody>
      </p:sp>
      <p:sp>
        <p:nvSpPr>
          <p:cNvPr id="37" name="TextBox 36"/>
          <p:cNvSpPr txBox="1"/>
          <p:nvPr/>
        </p:nvSpPr>
        <p:spPr>
          <a:xfrm>
            <a:off x="5782201" y="4288985"/>
            <a:ext cx="685800" cy="381000"/>
          </a:xfrm>
          <a:prstGeom prst="rect">
            <a:avLst/>
          </a:prstGeom>
          <a:noFill/>
        </p:spPr>
        <p:txBody>
          <a:bodyPr wrap="square" rtlCol="0">
            <a:spAutoFit/>
          </a:bodyPr>
          <a:lstStyle/>
          <a:p>
            <a:r>
              <a:rPr lang="en-US" dirty="0" smtClean="0">
                <a:solidFill>
                  <a:srgbClr val="FF0000"/>
                </a:solidFill>
              </a:rPr>
              <a:t>D</a:t>
            </a:r>
            <a:endParaRPr lang="en-US" dirty="0">
              <a:solidFill>
                <a:srgbClr val="FF0000"/>
              </a:solidFill>
            </a:endParaRPr>
          </a:p>
        </p:txBody>
      </p:sp>
      <p:sp>
        <p:nvSpPr>
          <p:cNvPr id="38" name="TextBox 37"/>
          <p:cNvSpPr txBox="1"/>
          <p:nvPr/>
        </p:nvSpPr>
        <p:spPr>
          <a:xfrm>
            <a:off x="2188942" y="3489722"/>
            <a:ext cx="2286000" cy="461665"/>
          </a:xfrm>
          <a:prstGeom prst="rect">
            <a:avLst/>
          </a:prstGeom>
          <a:noFill/>
        </p:spPr>
        <p:txBody>
          <a:bodyPr wrap="square" rtlCol="0">
            <a:spAutoFit/>
          </a:bodyPr>
          <a:lstStyle/>
          <a:p>
            <a:r>
              <a:rPr lang="en-US" sz="2400" dirty="0">
                <a:solidFill>
                  <a:srgbClr val="FF0000"/>
                </a:solidFill>
              </a:rPr>
              <a:t>e</a:t>
            </a:r>
          </a:p>
        </p:txBody>
      </p:sp>
      <p:sp>
        <p:nvSpPr>
          <p:cNvPr id="39" name="TextBox 38"/>
          <p:cNvSpPr txBox="1"/>
          <p:nvPr/>
        </p:nvSpPr>
        <p:spPr>
          <a:xfrm>
            <a:off x="4694997" y="2412900"/>
            <a:ext cx="2286000" cy="461665"/>
          </a:xfrm>
          <a:prstGeom prst="rect">
            <a:avLst/>
          </a:prstGeom>
          <a:noFill/>
        </p:spPr>
        <p:txBody>
          <a:bodyPr wrap="square" rtlCol="0">
            <a:spAutoFit/>
          </a:bodyPr>
          <a:lstStyle/>
          <a:p>
            <a:r>
              <a:rPr lang="en-US" sz="2400" dirty="0">
                <a:solidFill>
                  <a:srgbClr val="FF0000"/>
                </a:solidFill>
              </a:rPr>
              <a:t>q</a:t>
            </a:r>
          </a:p>
        </p:txBody>
      </p:sp>
      <p:sp>
        <p:nvSpPr>
          <p:cNvPr id="40" name="TextBox 39"/>
          <p:cNvSpPr txBox="1"/>
          <p:nvPr/>
        </p:nvSpPr>
        <p:spPr>
          <a:xfrm>
            <a:off x="2552492" y="4543365"/>
            <a:ext cx="762000" cy="461665"/>
          </a:xfrm>
          <a:prstGeom prst="rect">
            <a:avLst/>
          </a:prstGeom>
          <a:noFill/>
        </p:spPr>
        <p:txBody>
          <a:bodyPr wrap="square" rtlCol="0">
            <a:spAutoFit/>
          </a:bodyPr>
          <a:lstStyle/>
          <a:p>
            <a:r>
              <a:rPr lang="en-US" sz="2400" dirty="0" smtClean="0">
                <a:solidFill>
                  <a:srgbClr val="FF0000"/>
                </a:solidFill>
              </a:rPr>
              <a:t>p</a:t>
            </a:r>
            <a:endParaRPr lang="en-US" sz="2400" dirty="0">
              <a:solidFill>
                <a:srgbClr val="FF0000"/>
              </a:solidFill>
            </a:endParaRPr>
          </a:p>
        </p:txBody>
      </p:sp>
      <p:sp>
        <p:nvSpPr>
          <p:cNvPr id="41" name="TextBox 40"/>
          <p:cNvSpPr txBox="1"/>
          <p:nvPr/>
        </p:nvSpPr>
        <p:spPr>
          <a:xfrm>
            <a:off x="6342408" y="2707467"/>
            <a:ext cx="1181928" cy="523220"/>
          </a:xfrm>
          <a:prstGeom prst="rect">
            <a:avLst/>
          </a:prstGeom>
          <a:noFill/>
        </p:spPr>
        <p:txBody>
          <a:bodyPr wrap="square" rtlCol="0">
            <a:spAutoFit/>
          </a:bodyPr>
          <a:lstStyle/>
          <a:p>
            <a:r>
              <a:rPr lang="en-US" sz="2800" dirty="0" smtClean="0">
                <a:solidFill>
                  <a:srgbClr val="FF0000"/>
                </a:solidFill>
              </a:rPr>
              <a:t>r</a:t>
            </a:r>
            <a:endParaRPr lang="en-US" sz="2800" dirty="0">
              <a:solidFill>
                <a:srgbClr val="FF0000"/>
              </a:solidFill>
            </a:endParaRPr>
          </a:p>
        </p:txBody>
      </p:sp>
      <p:sp>
        <p:nvSpPr>
          <p:cNvPr id="42" name="TextBox 41"/>
          <p:cNvSpPr txBox="1"/>
          <p:nvPr/>
        </p:nvSpPr>
        <p:spPr>
          <a:xfrm>
            <a:off x="1314450" y="6019800"/>
            <a:ext cx="5105400" cy="861774"/>
          </a:xfrm>
          <a:prstGeom prst="rect">
            <a:avLst/>
          </a:prstGeom>
          <a:noFill/>
        </p:spPr>
        <p:txBody>
          <a:bodyPr wrap="square" rtlCol="0">
            <a:spAutoFit/>
          </a:bodyPr>
          <a:lstStyle/>
          <a:p>
            <a:r>
              <a:rPr lang="en-US" sz="3200" dirty="0" smtClean="0"/>
              <a:t>Type 1: edge </a:t>
            </a:r>
            <a:r>
              <a:rPr lang="en-US" sz="3200" dirty="0" smtClean="0">
                <a:solidFill>
                  <a:srgbClr val="FF0000"/>
                </a:solidFill>
              </a:rPr>
              <a:t>e</a:t>
            </a:r>
            <a:r>
              <a:rPr lang="en-US" sz="3200" dirty="0" smtClean="0"/>
              <a:t>. </a:t>
            </a:r>
            <a:r>
              <a:rPr lang="en-US" sz="3200" dirty="0" smtClean="0">
                <a:solidFill>
                  <a:srgbClr val="FF0000"/>
                </a:solidFill>
              </a:rPr>
              <a:t>S</a:t>
            </a:r>
            <a:r>
              <a:rPr lang="en-US" sz="3200" dirty="0" smtClean="0"/>
              <a:t> gets </a:t>
            </a:r>
            <a:r>
              <a:rPr lang="en-US" sz="3200" dirty="0" smtClean="0">
                <a:solidFill>
                  <a:srgbClr val="FF0000"/>
                </a:solidFill>
              </a:rPr>
              <a:t>1-</a:t>
            </a:r>
            <a:r>
              <a:rPr lang="en-US" altLang="en-US" sz="3200" dirty="0" smtClean="0">
                <a:solidFill>
                  <a:srgbClr val="FF0000"/>
                </a:solidFill>
                <a:latin typeface="Comic Sans MS" panose="030F0702030302020204" pitchFamily="66" charset="0"/>
              </a:rPr>
              <a:t>x</a:t>
            </a:r>
            <a:r>
              <a:rPr lang="en-US" altLang="en-US" sz="3200" baseline="-25000" dirty="0">
                <a:solidFill>
                  <a:srgbClr val="FF0000"/>
                </a:solidFill>
                <a:latin typeface="Comic Sans MS" panose="030F0702030302020204" pitchFamily="66" charset="0"/>
              </a:rPr>
              <a:t>e</a:t>
            </a:r>
          </a:p>
          <a:p>
            <a:endParaRPr lang="en-US" dirty="0"/>
          </a:p>
        </p:txBody>
      </p:sp>
      <p:sp>
        <p:nvSpPr>
          <p:cNvPr id="27" name="Oval 26"/>
          <p:cNvSpPr/>
          <p:nvPr/>
        </p:nvSpPr>
        <p:spPr>
          <a:xfrm>
            <a:off x="2781300" y="3229372"/>
            <a:ext cx="381000" cy="342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p:cNvSpPr/>
          <p:nvPr/>
        </p:nvSpPr>
        <p:spPr>
          <a:xfrm>
            <a:off x="5457618" y="1700887"/>
            <a:ext cx="381000" cy="342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p:nvPr/>
        </p:nvSpPr>
        <p:spPr>
          <a:xfrm>
            <a:off x="6448951" y="1808443"/>
            <a:ext cx="381000" cy="342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18520538"/>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Type of edges </a:t>
            </a:r>
            <a:endParaRPr lang="en-US" dirty="0">
              <a:solidFill>
                <a:srgbClr val="00B0F0"/>
              </a:solidFill>
            </a:endParaRPr>
          </a:p>
        </p:txBody>
      </p:sp>
      <p:sp>
        <p:nvSpPr>
          <p:cNvPr id="3" name="Content Placeholder 2"/>
          <p:cNvSpPr>
            <a:spLocks noGrp="1"/>
          </p:cNvSpPr>
          <p:nvPr>
            <p:ph idx="1"/>
          </p:nvPr>
        </p:nvSpPr>
        <p:spPr/>
        <p:txBody>
          <a:bodyPr/>
          <a:lstStyle/>
          <a:p>
            <a:pPr marL="0" indent="0">
              <a:buNone/>
            </a:pPr>
            <a:endParaRPr lang="en-US" dirty="0">
              <a:solidFill>
                <a:srgbClr val="00B0F0"/>
              </a:solidFill>
            </a:endParaRPr>
          </a:p>
          <a:p>
            <a:endParaRPr lang="en-US" dirty="0"/>
          </a:p>
        </p:txBody>
      </p:sp>
      <p:sp>
        <p:nvSpPr>
          <p:cNvPr id="4" name="Rounded Rectangle 3"/>
          <p:cNvSpPr/>
          <p:nvPr/>
        </p:nvSpPr>
        <p:spPr>
          <a:xfrm>
            <a:off x="628650" y="3200400"/>
            <a:ext cx="6019800" cy="2438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1485900" y="4413405"/>
            <a:ext cx="381000" cy="342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14400" y="3810000"/>
            <a:ext cx="1524000" cy="1447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3067050" y="3810000"/>
            <a:ext cx="1524000" cy="1447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953000" y="3736182"/>
            <a:ext cx="1524000" cy="1447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1191467" y="2713732"/>
            <a:ext cx="2819400" cy="523220"/>
          </a:xfrm>
          <a:prstGeom prst="rect">
            <a:avLst/>
          </a:prstGeom>
          <a:noFill/>
        </p:spPr>
        <p:txBody>
          <a:bodyPr wrap="square" rtlCol="0">
            <a:spAutoFit/>
          </a:bodyPr>
          <a:lstStyle/>
          <a:p>
            <a:r>
              <a:rPr lang="en-US" sz="2800" dirty="0" smtClean="0">
                <a:solidFill>
                  <a:srgbClr val="FF0000"/>
                </a:solidFill>
              </a:rPr>
              <a:t>S</a:t>
            </a:r>
            <a:endParaRPr lang="en-US" sz="2800" dirty="0">
              <a:solidFill>
                <a:srgbClr val="FF0000"/>
              </a:solidFill>
            </a:endParaRPr>
          </a:p>
        </p:txBody>
      </p:sp>
      <p:sp>
        <p:nvSpPr>
          <p:cNvPr id="11" name="Oval 10"/>
          <p:cNvSpPr/>
          <p:nvPr/>
        </p:nvSpPr>
        <p:spPr>
          <a:xfrm>
            <a:off x="4267200" y="3429000"/>
            <a:ext cx="381000" cy="342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p:cNvCxnSpPr/>
          <p:nvPr/>
        </p:nvCxnSpPr>
        <p:spPr>
          <a:xfrm flipV="1">
            <a:off x="4591050" y="1825625"/>
            <a:ext cx="1123950" cy="1584722"/>
          </a:xfrm>
          <a:prstGeom prst="line">
            <a:avLst/>
          </a:prstGeom>
          <a:ln w="34925">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971925" y="3258740"/>
            <a:ext cx="685800" cy="381000"/>
          </a:xfrm>
          <a:prstGeom prst="rect">
            <a:avLst/>
          </a:prstGeom>
          <a:noFill/>
        </p:spPr>
        <p:txBody>
          <a:bodyPr wrap="square" rtlCol="0">
            <a:spAutoFit/>
          </a:bodyPr>
          <a:lstStyle/>
          <a:p>
            <a:r>
              <a:rPr lang="en-US" dirty="0" smtClean="0">
                <a:solidFill>
                  <a:srgbClr val="FF0000"/>
                </a:solidFill>
              </a:rPr>
              <a:t>A</a:t>
            </a:r>
            <a:endParaRPr lang="en-US" dirty="0">
              <a:solidFill>
                <a:srgbClr val="FF0000"/>
              </a:solidFill>
            </a:endParaRPr>
          </a:p>
        </p:txBody>
      </p:sp>
      <p:sp>
        <p:nvSpPr>
          <p:cNvPr id="17" name="TextBox 16"/>
          <p:cNvSpPr txBox="1"/>
          <p:nvPr/>
        </p:nvSpPr>
        <p:spPr>
          <a:xfrm>
            <a:off x="1200150" y="4288985"/>
            <a:ext cx="685800" cy="381000"/>
          </a:xfrm>
          <a:prstGeom prst="rect">
            <a:avLst/>
          </a:prstGeom>
          <a:noFill/>
        </p:spPr>
        <p:txBody>
          <a:bodyPr wrap="square" rtlCol="0">
            <a:spAutoFit/>
          </a:bodyPr>
          <a:lstStyle/>
          <a:p>
            <a:r>
              <a:rPr lang="en-US" dirty="0" smtClean="0">
                <a:solidFill>
                  <a:srgbClr val="FF0000"/>
                </a:solidFill>
              </a:rPr>
              <a:t>B</a:t>
            </a:r>
            <a:endParaRPr lang="en-US" dirty="0">
              <a:solidFill>
                <a:srgbClr val="FF0000"/>
              </a:solidFill>
            </a:endParaRPr>
          </a:p>
        </p:txBody>
      </p:sp>
      <p:cxnSp>
        <p:nvCxnSpPr>
          <p:cNvPr id="21" name="Straight Connector 20"/>
          <p:cNvCxnSpPr/>
          <p:nvPr/>
        </p:nvCxnSpPr>
        <p:spPr>
          <a:xfrm flipV="1">
            <a:off x="1752600" y="3472777"/>
            <a:ext cx="1219200" cy="1111681"/>
          </a:xfrm>
          <a:prstGeom prst="line">
            <a:avLst/>
          </a:prstGeom>
          <a:ln w="44450">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866900" y="4631092"/>
            <a:ext cx="2000250" cy="0"/>
          </a:xfrm>
          <a:prstGeom prst="line">
            <a:avLst/>
          </a:prstGeom>
          <a:ln w="41275">
            <a:prstDash val="sysDash"/>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3543300" y="4413405"/>
            <a:ext cx="381000" cy="342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p:cNvSpPr/>
          <p:nvPr/>
        </p:nvSpPr>
        <p:spPr>
          <a:xfrm>
            <a:off x="5456997" y="4288985"/>
            <a:ext cx="381000" cy="342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a:stCxn id="30" idx="7"/>
          </p:cNvCxnSpPr>
          <p:nvPr/>
        </p:nvCxnSpPr>
        <p:spPr>
          <a:xfrm flipV="1">
            <a:off x="5782201" y="2147889"/>
            <a:ext cx="790049" cy="2191196"/>
          </a:xfrm>
          <a:prstGeom prst="line">
            <a:avLst/>
          </a:prstGeom>
          <a:ln w="57150">
            <a:solidFill>
              <a:schemeClr val="accent1">
                <a:alpha val="99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867150" y="4413405"/>
            <a:ext cx="685800" cy="381000"/>
          </a:xfrm>
          <a:prstGeom prst="rect">
            <a:avLst/>
          </a:prstGeom>
          <a:noFill/>
        </p:spPr>
        <p:txBody>
          <a:bodyPr wrap="square" rtlCol="0">
            <a:spAutoFit/>
          </a:bodyPr>
          <a:lstStyle/>
          <a:p>
            <a:r>
              <a:rPr lang="en-US" dirty="0">
                <a:solidFill>
                  <a:srgbClr val="FF0000"/>
                </a:solidFill>
              </a:rPr>
              <a:t>C</a:t>
            </a:r>
          </a:p>
        </p:txBody>
      </p:sp>
      <p:sp>
        <p:nvSpPr>
          <p:cNvPr id="37" name="TextBox 36"/>
          <p:cNvSpPr txBox="1"/>
          <p:nvPr/>
        </p:nvSpPr>
        <p:spPr>
          <a:xfrm>
            <a:off x="5782201" y="4288985"/>
            <a:ext cx="685800" cy="381000"/>
          </a:xfrm>
          <a:prstGeom prst="rect">
            <a:avLst/>
          </a:prstGeom>
          <a:noFill/>
        </p:spPr>
        <p:txBody>
          <a:bodyPr wrap="square" rtlCol="0">
            <a:spAutoFit/>
          </a:bodyPr>
          <a:lstStyle/>
          <a:p>
            <a:r>
              <a:rPr lang="en-US" dirty="0" smtClean="0">
                <a:solidFill>
                  <a:srgbClr val="FF0000"/>
                </a:solidFill>
              </a:rPr>
              <a:t>D</a:t>
            </a:r>
            <a:endParaRPr lang="en-US" dirty="0">
              <a:solidFill>
                <a:srgbClr val="FF0000"/>
              </a:solidFill>
            </a:endParaRPr>
          </a:p>
        </p:txBody>
      </p:sp>
      <p:sp>
        <p:nvSpPr>
          <p:cNvPr id="38" name="TextBox 37"/>
          <p:cNvSpPr txBox="1"/>
          <p:nvPr/>
        </p:nvSpPr>
        <p:spPr>
          <a:xfrm>
            <a:off x="2188942" y="3489722"/>
            <a:ext cx="2286000" cy="461665"/>
          </a:xfrm>
          <a:prstGeom prst="rect">
            <a:avLst/>
          </a:prstGeom>
          <a:noFill/>
        </p:spPr>
        <p:txBody>
          <a:bodyPr wrap="square" rtlCol="0">
            <a:spAutoFit/>
          </a:bodyPr>
          <a:lstStyle/>
          <a:p>
            <a:r>
              <a:rPr lang="en-US" sz="2400" dirty="0">
                <a:solidFill>
                  <a:srgbClr val="FF0000"/>
                </a:solidFill>
              </a:rPr>
              <a:t>e</a:t>
            </a:r>
          </a:p>
        </p:txBody>
      </p:sp>
      <p:sp>
        <p:nvSpPr>
          <p:cNvPr id="39" name="TextBox 38"/>
          <p:cNvSpPr txBox="1"/>
          <p:nvPr/>
        </p:nvSpPr>
        <p:spPr>
          <a:xfrm>
            <a:off x="4694997" y="2412900"/>
            <a:ext cx="2286000" cy="461665"/>
          </a:xfrm>
          <a:prstGeom prst="rect">
            <a:avLst/>
          </a:prstGeom>
          <a:noFill/>
        </p:spPr>
        <p:txBody>
          <a:bodyPr wrap="square" rtlCol="0">
            <a:spAutoFit/>
          </a:bodyPr>
          <a:lstStyle/>
          <a:p>
            <a:r>
              <a:rPr lang="en-US" sz="2400" dirty="0">
                <a:solidFill>
                  <a:srgbClr val="FF0000"/>
                </a:solidFill>
              </a:rPr>
              <a:t>q</a:t>
            </a:r>
          </a:p>
        </p:txBody>
      </p:sp>
      <p:sp>
        <p:nvSpPr>
          <p:cNvPr id="40" name="TextBox 39"/>
          <p:cNvSpPr txBox="1"/>
          <p:nvPr/>
        </p:nvSpPr>
        <p:spPr>
          <a:xfrm>
            <a:off x="2552492" y="4543365"/>
            <a:ext cx="762000" cy="461665"/>
          </a:xfrm>
          <a:prstGeom prst="rect">
            <a:avLst/>
          </a:prstGeom>
          <a:noFill/>
        </p:spPr>
        <p:txBody>
          <a:bodyPr wrap="square" rtlCol="0">
            <a:spAutoFit/>
          </a:bodyPr>
          <a:lstStyle/>
          <a:p>
            <a:r>
              <a:rPr lang="en-US" sz="2400" dirty="0" smtClean="0">
                <a:solidFill>
                  <a:srgbClr val="FF0000"/>
                </a:solidFill>
              </a:rPr>
              <a:t>p</a:t>
            </a:r>
            <a:endParaRPr lang="en-US" sz="2400" dirty="0">
              <a:solidFill>
                <a:srgbClr val="FF0000"/>
              </a:solidFill>
            </a:endParaRPr>
          </a:p>
        </p:txBody>
      </p:sp>
      <p:sp>
        <p:nvSpPr>
          <p:cNvPr id="41" name="TextBox 40"/>
          <p:cNvSpPr txBox="1"/>
          <p:nvPr/>
        </p:nvSpPr>
        <p:spPr>
          <a:xfrm>
            <a:off x="6342408" y="2707467"/>
            <a:ext cx="1181928" cy="523220"/>
          </a:xfrm>
          <a:prstGeom prst="rect">
            <a:avLst/>
          </a:prstGeom>
          <a:noFill/>
        </p:spPr>
        <p:txBody>
          <a:bodyPr wrap="square" rtlCol="0">
            <a:spAutoFit/>
          </a:bodyPr>
          <a:lstStyle/>
          <a:p>
            <a:r>
              <a:rPr lang="en-US" sz="2800" dirty="0" smtClean="0">
                <a:solidFill>
                  <a:srgbClr val="FF0000"/>
                </a:solidFill>
              </a:rPr>
              <a:t>r</a:t>
            </a:r>
            <a:endParaRPr lang="en-US" sz="2800" dirty="0">
              <a:solidFill>
                <a:srgbClr val="FF0000"/>
              </a:solidFill>
            </a:endParaRPr>
          </a:p>
        </p:txBody>
      </p:sp>
      <p:sp>
        <p:nvSpPr>
          <p:cNvPr id="42" name="TextBox 41"/>
          <p:cNvSpPr txBox="1"/>
          <p:nvPr/>
        </p:nvSpPr>
        <p:spPr>
          <a:xfrm>
            <a:off x="1314450" y="6019800"/>
            <a:ext cx="7448550" cy="861774"/>
          </a:xfrm>
          <a:prstGeom prst="rect">
            <a:avLst/>
          </a:prstGeom>
          <a:noFill/>
        </p:spPr>
        <p:txBody>
          <a:bodyPr wrap="square" rtlCol="0">
            <a:spAutoFit/>
          </a:bodyPr>
          <a:lstStyle/>
          <a:p>
            <a:r>
              <a:rPr lang="en-US" sz="3200" dirty="0" smtClean="0"/>
              <a:t>Type 2: the edge </a:t>
            </a:r>
            <a:r>
              <a:rPr lang="en-US" sz="3200" dirty="0">
                <a:solidFill>
                  <a:srgbClr val="FF0000"/>
                </a:solidFill>
              </a:rPr>
              <a:t>p</a:t>
            </a:r>
            <a:r>
              <a:rPr lang="en-US" sz="3200" dirty="0" smtClean="0"/>
              <a:t>. </a:t>
            </a:r>
            <a:r>
              <a:rPr lang="en-US" sz="3200" dirty="0" smtClean="0">
                <a:solidFill>
                  <a:srgbClr val="FF0000"/>
                </a:solidFill>
              </a:rPr>
              <a:t>S</a:t>
            </a:r>
            <a:r>
              <a:rPr lang="en-US" sz="3200" dirty="0" smtClean="0"/>
              <a:t> gets </a:t>
            </a:r>
            <a:r>
              <a:rPr lang="en-US" sz="3200" dirty="0" smtClean="0">
                <a:solidFill>
                  <a:srgbClr val="FF0000"/>
                </a:solidFill>
              </a:rPr>
              <a:t>1-2</a:t>
            </a:r>
            <a:r>
              <a:rPr lang="en-US" altLang="en-US" sz="3200" dirty="0" smtClean="0">
                <a:solidFill>
                  <a:srgbClr val="FF0000"/>
                </a:solidFill>
                <a:latin typeface="Comic Sans MS" panose="030F0702030302020204" pitchFamily="66" charset="0"/>
              </a:rPr>
              <a:t>x</a:t>
            </a:r>
            <a:r>
              <a:rPr lang="en-US" altLang="en-US" sz="3200" baseline="-25000" dirty="0" smtClean="0">
                <a:solidFill>
                  <a:srgbClr val="FF0000"/>
                </a:solidFill>
                <a:latin typeface="Comic Sans MS" panose="030F0702030302020204" pitchFamily="66" charset="0"/>
              </a:rPr>
              <a:t>p</a:t>
            </a:r>
            <a:endParaRPr lang="en-US" altLang="en-US" sz="3200" baseline="-25000" dirty="0">
              <a:solidFill>
                <a:srgbClr val="FF0000"/>
              </a:solidFill>
              <a:latin typeface="Comic Sans MS" panose="030F0702030302020204" pitchFamily="66" charset="0"/>
            </a:endParaRPr>
          </a:p>
          <a:p>
            <a:endParaRPr lang="en-US" dirty="0"/>
          </a:p>
        </p:txBody>
      </p:sp>
      <p:sp>
        <p:nvSpPr>
          <p:cNvPr id="27" name="Oval 26"/>
          <p:cNvSpPr/>
          <p:nvPr/>
        </p:nvSpPr>
        <p:spPr>
          <a:xfrm>
            <a:off x="2781300" y="3229372"/>
            <a:ext cx="381000" cy="342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p:cNvSpPr/>
          <p:nvPr/>
        </p:nvSpPr>
        <p:spPr>
          <a:xfrm>
            <a:off x="5457618" y="1700887"/>
            <a:ext cx="381000" cy="342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p:nvPr/>
        </p:nvSpPr>
        <p:spPr>
          <a:xfrm>
            <a:off x="6448951" y="1808443"/>
            <a:ext cx="381000" cy="342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28136116"/>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Type of edges </a:t>
            </a:r>
            <a:endParaRPr lang="en-US" dirty="0">
              <a:solidFill>
                <a:srgbClr val="00B0F0"/>
              </a:solidFill>
            </a:endParaRPr>
          </a:p>
        </p:txBody>
      </p:sp>
      <p:sp>
        <p:nvSpPr>
          <p:cNvPr id="3" name="Content Placeholder 2"/>
          <p:cNvSpPr>
            <a:spLocks noGrp="1"/>
          </p:cNvSpPr>
          <p:nvPr>
            <p:ph idx="1"/>
          </p:nvPr>
        </p:nvSpPr>
        <p:spPr/>
        <p:txBody>
          <a:bodyPr/>
          <a:lstStyle/>
          <a:p>
            <a:pPr marL="0" indent="0">
              <a:buNone/>
            </a:pPr>
            <a:endParaRPr lang="en-US" dirty="0">
              <a:solidFill>
                <a:srgbClr val="00B0F0"/>
              </a:solidFill>
            </a:endParaRPr>
          </a:p>
          <a:p>
            <a:endParaRPr lang="en-US" dirty="0"/>
          </a:p>
        </p:txBody>
      </p:sp>
      <p:sp>
        <p:nvSpPr>
          <p:cNvPr id="4" name="Rounded Rectangle 3"/>
          <p:cNvSpPr/>
          <p:nvPr/>
        </p:nvSpPr>
        <p:spPr>
          <a:xfrm>
            <a:off x="628650" y="3200400"/>
            <a:ext cx="6019800" cy="2438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1485900" y="4413405"/>
            <a:ext cx="381000" cy="342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14400" y="3810000"/>
            <a:ext cx="1524000" cy="1447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3067050" y="3810000"/>
            <a:ext cx="1524000" cy="1447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953000" y="3736182"/>
            <a:ext cx="1524000" cy="1447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1219200" y="2743200"/>
            <a:ext cx="2819400" cy="523220"/>
          </a:xfrm>
          <a:prstGeom prst="rect">
            <a:avLst/>
          </a:prstGeom>
          <a:noFill/>
        </p:spPr>
        <p:txBody>
          <a:bodyPr wrap="square" rtlCol="0">
            <a:spAutoFit/>
          </a:bodyPr>
          <a:lstStyle/>
          <a:p>
            <a:r>
              <a:rPr lang="en-US" sz="2800" dirty="0" smtClean="0">
                <a:solidFill>
                  <a:srgbClr val="FF0000"/>
                </a:solidFill>
              </a:rPr>
              <a:t>S</a:t>
            </a:r>
            <a:endParaRPr lang="en-US" sz="2800" dirty="0">
              <a:solidFill>
                <a:srgbClr val="FF0000"/>
              </a:solidFill>
            </a:endParaRPr>
          </a:p>
        </p:txBody>
      </p:sp>
      <p:sp>
        <p:nvSpPr>
          <p:cNvPr id="11" name="Oval 10"/>
          <p:cNvSpPr/>
          <p:nvPr/>
        </p:nvSpPr>
        <p:spPr>
          <a:xfrm>
            <a:off x="4267200" y="3429000"/>
            <a:ext cx="381000" cy="342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p:cNvCxnSpPr/>
          <p:nvPr/>
        </p:nvCxnSpPr>
        <p:spPr>
          <a:xfrm flipV="1">
            <a:off x="4591050" y="1825625"/>
            <a:ext cx="1123950" cy="1584722"/>
          </a:xfrm>
          <a:prstGeom prst="line">
            <a:avLst/>
          </a:prstGeom>
          <a:ln w="34925">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971925" y="3258740"/>
            <a:ext cx="685800" cy="381000"/>
          </a:xfrm>
          <a:prstGeom prst="rect">
            <a:avLst/>
          </a:prstGeom>
          <a:noFill/>
        </p:spPr>
        <p:txBody>
          <a:bodyPr wrap="square" rtlCol="0">
            <a:spAutoFit/>
          </a:bodyPr>
          <a:lstStyle/>
          <a:p>
            <a:r>
              <a:rPr lang="en-US" dirty="0" smtClean="0">
                <a:solidFill>
                  <a:srgbClr val="FF0000"/>
                </a:solidFill>
              </a:rPr>
              <a:t>A</a:t>
            </a:r>
            <a:endParaRPr lang="en-US" dirty="0">
              <a:solidFill>
                <a:srgbClr val="FF0000"/>
              </a:solidFill>
            </a:endParaRPr>
          </a:p>
        </p:txBody>
      </p:sp>
      <p:sp>
        <p:nvSpPr>
          <p:cNvPr id="17" name="TextBox 16"/>
          <p:cNvSpPr txBox="1"/>
          <p:nvPr/>
        </p:nvSpPr>
        <p:spPr>
          <a:xfrm>
            <a:off x="1200150" y="4288985"/>
            <a:ext cx="685800" cy="381000"/>
          </a:xfrm>
          <a:prstGeom prst="rect">
            <a:avLst/>
          </a:prstGeom>
          <a:noFill/>
        </p:spPr>
        <p:txBody>
          <a:bodyPr wrap="square" rtlCol="0">
            <a:spAutoFit/>
          </a:bodyPr>
          <a:lstStyle/>
          <a:p>
            <a:r>
              <a:rPr lang="en-US" dirty="0" smtClean="0">
                <a:solidFill>
                  <a:srgbClr val="FF0000"/>
                </a:solidFill>
              </a:rPr>
              <a:t>B</a:t>
            </a:r>
            <a:endParaRPr lang="en-US" dirty="0">
              <a:solidFill>
                <a:srgbClr val="FF0000"/>
              </a:solidFill>
            </a:endParaRPr>
          </a:p>
        </p:txBody>
      </p:sp>
      <p:cxnSp>
        <p:nvCxnSpPr>
          <p:cNvPr id="21" name="Straight Connector 20"/>
          <p:cNvCxnSpPr/>
          <p:nvPr/>
        </p:nvCxnSpPr>
        <p:spPr>
          <a:xfrm flipV="1">
            <a:off x="1752600" y="3472777"/>
            <a:ext cx="1219200" cy="1111681"/>
          </a:xfrm>
          <a:prstGeom prst="line">
            <a:avLst/>
          </a:prstGeom>
          <a:ln w="44450">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866900" y="4631092"/>
            <a:ext cx="2000250" cy="0"/>
          </a:xfrm>
          <a:prstGeom prst="line">
            <a:avLst/>
          </a:prstGeom>
          <a:ln w="41275">
            <a:prstDash val="sysDash"/>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3543300" y="4413405"/>
            <a:ext cx="381000" cy="342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p:cNvSpPr/>
          <p:nvPr/>
        </p:nvSpPr>
        <p:spPr>
          <a:xfrm>
            <a:off x="5456997" y="4288985"/>
            <a:ext cx="381000" cy="342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a:stCxn id="30" idx="7"/>
          </p:cNvCxnSpPr>
          <p:nvPr/>
        </p:nvCxnSpPr>
        <p:spPr>
          <a:xfrm flipV="1">
            <a:off x="5782201" y="2147889"/>
            <a:ext cx="790049" cy="2191196"/>
          </a:xfrm>
          <a:prstGeom prst="line">
            <a:avLst/>
          </a:prstGeom>
          <a:ln w="57150">
            <a:solidFill>
              <a:schemeClr val="accent1">
                <a:alpha val="99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867150" y="4413405"/>
            <a:ext cx="685800" cy="381000"/>
          </a:xfrm>
          <a:prstGeom prst="rect">
            <a:avLst/>
          </a:prstGeom>
          <a:noFill/>
        </p:spPr>
        <p:txBody>
          <a:bodyPr wrap="square" rtlCol="0">
            <a:spAutoFit/>
          </a:bodyPr>
          <a:lstStyle/>
          <a:p>
            <a:r>
              <a:rPr lang="en-US" dirty="0">
                <a:solidFill>
                  <a:srgbClr val="FF0000"/>
                </a:solidFill>
              </a:rPr>
              <a:t>C</a:t>
            </a:r>
          </a:p>
        </p:txBody>
      </p:sp>
      <p:sp>
        <p:nvSpPr>
          <p:cNvPr id="37" name="TextBox 36"/>
          <p:cNvSpPr txBox="1"/>
          <p:nvPr/>
        </p:nvSpPr>
        <p:spPr>
          <a:xfrm>
            <a:off x="5782201" y="4288985"/>
            <a:ext cx="685800" cy="381000"/>
          </a:xfrm>
          <a:prstGeom prst="rect">
            <a:avLst/>
          </a:prstGeom>
          <a:noFill/>
        </p:spPr>
        <p:txBody>
          <a:bodyPr wrap="square" rtlCol="0">
            <a:spAutoFit/>
          </a:bodyPr>
          <a:lstStyle/>
          <a:p>
            <a:r>
              <a:rPr lang="en-US" dirty="0" smtClean="0">
                <a:solidFill>
                  <a:srgbClr val="FF0000"/>
                </a:solidFill>
              </a:rPr>
              <a:t>D</a:t>
            </a:r>
            <a:endParaRPr lang="en-US" dirty="0">
              <a:solidFill>
                <a:srgbClr val="FF0000"/>
              </a:solidFill>
            </a:endParaRPr>
          </a:p>
        </p:txBody>
      </p:sp>
      <p:sp>
        <p:nvSpPr>
          <p:cNvPr id="38" name="TextBox 37"/>
          <p:cNvSpPr txBox="1"/>
          <p:nvPr/>
        </p:nvSpPr>
        <p:spPr>
          <a:xfrm>
            <a:off x="2188942" y="3489722"/>
            <a:ext cx="2286000" cy="461665"/>
          </a:xfrm>
          <a:prstGeom prst="rect">
            <a:avLst/>
          </a:prstGeom>
          <a:noFill/>
        </p:spPr>
        <p:txBody>
          <a:bodyPr wrap="square" rtlCol="0">
            <a:spAutoFit/>
          </a:bodyPr>
          <a:lstStyle/>
          <a:p>
            <a:r>
              <a:rPr lang="en-US" sz="2400" dirty="0">
                <a:solidFill>
                  <a:srgbClr val="FF0000"/>
                </a:solidFill>
              </a:rPr>
              <a:t>e</a:t>
            </a:r>
          </a:p>
        </p:txBody>
      </p:sp>
      <p:sp>
        <p:nvSpPr>
          <p:cNvPr id="39" name="TextBox 38"/>
          <p:cNvSpPr txBox="1"/>
          <p:nvPr/>
        </p:nvSpPr>
        <p:spPr>
          <a:xfrm>
            <a:off x="4694997" y="2412900"/>
            <a:ext cx="2286000" cy="461665"/>
          </a:xfrm>
          <a:prstGeom prst="rect">
            <a:avLst/>
          </a:prstGeom>
          <a:noFill/>
        </p:spPr>
        <p:txBody>
          <a:bodyPr wrap="square" rtlCol="0">
            <a:spAutoFit/>
          </a:bodyPr>
          <a:lstStyle/>
          <a:p>
            <a:r>
              <a:rPr lang="en-US" sz="2400" dirty="0">
                <a:solidFill>
                  <a:srgbClr val="FF0000"/>
                </a:solidFill>
              </a:rPr>
              <a:t>q</a:t>
            </a:r>
          </a:p>
        </p:txBody>
      </p:sp>
      <p:sp>
        <p:nvSpPr>
          <p:cNvPr id="40" name="TextBox 39"/>
          <p:cNvSpPr txBox="1"/>
          <p:nvPr/>
        </p:nvSpPr>
        <p:spPr>
          <a:xfrm>
            <a:off x="2552492" y="4543365"/>
            <a:ext cx="762000" cy="461665"/>
          </a:xfrm>
          <a:prstGeom prst="rect">
            <a:avLst/>
          </a:prstGeom>
          <a:noFill/>
        </p:spPr>
        <p:txBody>
          <a:bodyPr wrap="square" rtlCol="0">
            <a:spAutoFit/>
          </a:bodyPr>
          <a:lstStyle/>
          <a:p>
            <a:r>
              <a:rPr lang="en-US" sz="2400" dirty="0" smtClean="0">
                <a:solidFill>
                  <a:srgbClr val="FF0000"/>
                </a:solidFill>
              </a:rPr>
              <a:t>p</a:t>
            </a:r>
            <a:endParaRPr lang="en-US" sz="2400" dirty="0">
              <a:solidFill>
                <a:srgbClr val="FF0000"/>
              </a:solidFill>
            </a:endParaRPr>
          </a:p>
        </p:txBody>
      </p:sp>
      <p:sp>
        <p:nvSpPr>
          <p:cNvPr id="41" name="TextBox 40"/>
          <p:cNvSpPr txBox="1"/>
          <p:nvPr/>
        </p:nvSpPr>
        <p:spPr>
          <a:xfrm>
            <a:off x="6342408" y="2707467"/>
            <a:ext cx="1181928" cy="523220"/>
          </a:xfrm>
          <a:prstGeom prst="rect">
            <a:avLst/>
          </a:prstGeom>
          <a:noFill/>
        </p:spPr>
        <p:txBody>
          <a:bodyPr wrap="square" rtlCol="0">
            <a:spAutoFit/>
          </a:bodyPr>
          <a:lstStyle/>
          <a:p>
            <a:r>
              <a:rPr lang="en-US" sz="2800" dirty="0" smtClean="0">
                <a:solidFill>
                  <a:srgbClr val="FF0000"/>
                </a:solidFill>
              </a:rPr>
              <a:t>r</a:t>
            </a:r>
            <a:endParaRPr lang="en-US" sz="2800" dirty="0">
              <a:solidFill>
                <a:srgbClr val="FF0000"/>
              </a:solidFill>
            </a:endParaRPr>
          </a:p>
        </p:txBody>
      </p:sp>
      <p:sp>
        <p:nvSpPr>
          <p:cNvPr id="42" name="TextBox 41"/>
          <p:cNvSpPr txBox="1"/>
          <p:nvPr/>
        </p:nvSpPr>
        <p:spPr>
          <a:xfrm>
            <a:off x="1314450" y="6019800"/>
            <a:ext cx="7372350" cy="861774"/>
          </a:xfrm>
          <a:prstGeom prst="rect">
            <a:avLst/>
          </a:prstGeom>
          <a:noFill/>
        </p:spPr>
        <p:txBody>
          <a:bodyPr wrap="square" rtlCol="0">
            <a:spAutoFit/>
          </a:bodyPr>
          <a:lstStyle/>
          <a:p>
            <a:r>
              <a:rPr lang="en-US" sz="3200" dirty="0" smtClean="0"/>
              <a:t>Type 3: the edge  </a:t>
            </a:r>
            <a:r>
              <a:rPr lang="en-US" sz="3200" dirty="0" smtClean="0">
                <a:solidFill>
                  <a:srgbClr val="FF0000"/>
                </a:solidFill>
              </a:rPr>
              <a:t>q</a:t>
            </a:r>
            <a:r>
              <a:rPr lang="en-US" sz="3200" dirty="0" smtClean="0"/>
              <a:t>. </a:t>
            </a:r>
            <a:r>
              <a:rPr lang="en-US" sz="3200" dirty="0" smtClean="0">
                <a:solidFill>
                  <a:srgbClr val="FF0000"/>
                </a:solidFill>
              </a:rPr>
              <a:t>S</a:t>
            </a:r>
            <a:r>
              <a:rPr lang="en-US" sz="3200" dirty="0" smtClean="0"/>
              <a:t> gets </a:t>
            </a:r>
            <a:r>
              <a:rPr lang="en-US" altLang="en-US" sz="3200" dirty="0" smtClean="0">
                <a:solidFill>
                  <a:srgbClr val="FF0000"/>
                </a:solidFill>
                <a:latin typeface="Comic Sans MS" panose="030F0702030302020204" pitchFamily="66" charset="0"/>
              </a:rPr>
              <a:t>x</a:t>
            </a:r>
            <a:r>
              <a:rPr lang="en-US" altLang="en-US" sz="3200" baseline="-25000" dirty="0" smtClean="0">
                <a:solidFill>
                  <a:srgbClr val="FF0000"/>
                </a:solidFill>
                <a:latin typeface="Comic Sans MS" panose="030F0702030302020204" pitchFamily="66" charset="0"/>
              </a:rPr>
              <a:t>q</a:t>
            </a:r>
            <a:r>
              <a:rPr lang="en-US" altLang="en-US" sz="3200" dirty="0" smtClean="0">
                <a:solidFill>
                  <a:srgbClr val="FF0000"/>
                </a:solidFill>
                <a:latin typeface="Comic Sans MS" panose="030F0702030302020204" pitchFamily="66" charset="0"/>
              </a:rPr>
              <a:t> </a:t>
            </a:r>
            <a:endParaRPr lang="en-US" altLang="en-US" sz="3200" baseline="-25000" dirty="0">
              <a:solidFill>
                <a:srgbClr val="FF0000"/>
              </a:solidFill>
              <a:latin typeface="Comic Sans MS" panose="030F0702030302020204" pitchFamily="66" charset="0"/>
            </a:endParaRPr>
          </a:p>
          <a:p>
            <a:endParaRPr lang="en-US" dirty="0"/>
          </a:p>
        </p:txBody>
      </p:sp>
      <p:sp>
        <p:nvSpPr>
          <p:cNvPr id="27" name="Oval 26"/>
          <p:cNvSpPr/>
          <p:nvPr/>
        </p:nvSpPr>
        <p:spPr>
          <a:xfrm>
            <a:off x="2781300" y="3229372"/>
            <a:ext cx="381000" cy="342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p:cNvSpPr/>
          <p:nvPr/>
        </p:nvSpPr>
        <p:spPr>
          <a:xfrm>
            <a:off x="5457618" y="1700887"/>
            <a:ext cx="381000" cy="342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p:nvPr/>
        </p:nvSpPr>
        <p:spPr>
          <a:xfrm>
            <a:off x="6448951" y="1808443"/>
            <a:ext cx="381000" cy="342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31466975"/>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Type of edges </a:t>
            </a:r>
            <a:endParaRPr lang="en-US" dirty="0">
              <a:solidFill>
                <a:srgbClr val="00B0F0"/>
              </a:solidFill>
            </a:endParaRPr>
          </a:p>
        </p:txBody>
      </p:sp>
      <p:sp>
        <p:nvSpPr>
          <p:cNvPr id="3" name="Content Placeholder 2"/>
          <p:cNvSpPr>
            <a:spLocks noGrp="1"/>
          </p:cNvSpPr>
          <p:nvPr>
            <p:ph idx="1"/>
          </p:nvPr>
        </p:nvSpPr>
        <p:spPr/>
        <p:txBody>
          <a:bodyPr/>
          <a:lstStyle/>
          <a:p>
            <a:pPr marL="0" indent="0">
              <a:buNone/>
            </a:pPr>
            <a:endParaRPr lang="en-US" dirty="0">
              <a:solidFill>
                <a:srgbClr val="00B0F0"/>
              </a:solidFill>
            </a:endParaRPr>
          </a:p>
          <a:p>
            <a:endParaRPr lang="en-US" dirty="0"/>
          </a:p>
        </p:txBody>
      </p:sp>
      <p:sp>
        <p:nvSpPr>
          <p:cNvPr id="4" name="Rounded Rectangle 3"/>
          <p:cNvSpPr/>
          <p:nvPr/>
        </p:nvSpPr>
        <p:spPr>
          <a:xfrm>
            <a:off x="628650" y="3200400"/>
            <a:ext cx="6019800" cy="2438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1485900" y="4413405"/>
            <a:ext cx="381000" cy="342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14400" y="3810000"/>
            <a:ext cx="1524000" cy="1447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3067050" y="3810000"/>
            <a:ext cx="1524000" cy="1447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953000" y="3736182"/>
            <a:ext cx="1524000" cy="1447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1327638" y="2756452"/>
            <a:ext cx="2819400" cy="523220"/>
          </a:xfrm>
          <a:prstGeom prst="rect">
            <a:avLst/>
          </a:prstGeom>
          <a:noFill/>
        </p:spPr>
        <p:txBody>
          <a:bodyPr wrap="square" rtlCol="0">
            <a:spAutoFit/>
          </a:bodyPr>
          <a:lstStyle/>
          <a:p>
            <a:r>
              <a:rPr lang="en-US" sz="2800" dirty="0" smtClean="0">
                <a:solidFill>
                  <a:srgbClr val="FF0000"/>
                </a:solidFill>
              </a:rPr>
              <a:t>S</a:t>
            </a:r>
            <a:endParaRPr lang="en-US" sz="2800" dirty="0">
              <a:solidFill>
                <a:srgbClr val="FF0000"/>
              </a:solidFill>
            </a:endParaRPr>
          </a:p>
        </p:txBody>
      </p:sp>
      <p:sp>
        <p:nvSpPr>
          <p:cNvPr id="11" name="Oval 10"/>
          <p:cNvSpPr/>
          <p:nvPr/>
        </p:nvSpPr>
        <p:spPr>
          <a:xfrm>
            <a:off x="4267200" y="3429000"/>
            <a:ext cx="381000" cy="342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p:cNvCxnSpPr/>
          <p:nvPr/>
        </p:nvCxnSpPr>
        <p:spPr>
          <a:xfrm flipV="1">
            <a:off x="4591050" y="1825625"/>
            <a:ext cx="1123950" cy="1584722"/>
          </a:xfrm>
          <a:prstGeom prst="line">
            <a:avLst/>
          </a:prstGeom>
          <a:ln w="34925">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971925" y="3258740"/>
            <a:ext cx="685800" cy="381000"/>
          </a:xfrm>
          <a:prstGeom prst="rect">
            <a:avLst/>
          </a:prstGeom>
          <a:noFill/>
        </p:spPr>
        <p:txBody>
          <a:bodyPr wrap="square" rtlCol="0">
            <a:spAutoFit/>
          </a:bodyPr>
          <a:lstStyle/>
          <a:p>
            <a:r>
              <a:rPr lang="en-US" dirty="0" smtClean="0">
                <a:solidFill>
                  <a:srgbClr val="FF0000"/>
                </a:solidFill>
              </a:rPr>
              <a:t>A</a:t>
            </a:r>
            <a:endParaRPr lang="en-US" dirty="0">
              <a:solidFill>
                <a:srgbClr val="FF0000"/>
              </a:solidFill>
            </a:endParaRPr>
          </a:p>
        </p:txBody>
      </p:sp>
      <p:sp>
        <p:nvSpPr>
          <p:cNvPr id="17" name="TextBox 16"/>
          <p:cNvSpPr txBox="1"/>
          <p:nvPr/>
        </p:nvSpPr>
        <p:spPr>
          <a:xfrm>
            <a:off x="1200150" y="4288985"/>
            <a:ext cx="685800" cy="381000"/>
          </a:xfrm>
          <a:prstGeom prst="rect">
            <a:avLst/>
          </a:prstGeom>
          <a:noFill/>
        </p:spPr>
        <p:txBody>
          <a:bodyPr wrap="square" rtlCol="0">
            <a:spAutoFit/>
          </a:bodyPr>
          <a:lstStyle/>
          <a:p>
            <a:r>
              <a:rPr lang="en-US" dirty="0" smtClean="0">
                <a:solidFill>
                  <a:srgbClr val="FF0000"/>
                </a:solidFill>
              </a:rPr>
              <a:t>B</a:t>
            </a:r>
            <a:endParaRPr lang="en-US" dirty="0">
              <a:solidFill>
                <a:srgbClr val="FF0000"/>
              </a:solidFill>
            </a:endParaRPr>
          </a:p>
        </p:txBody>
      </p:sp>
      <p:cxnSp>
        <p:nvCxnSpPr>
          <p:cNvPr id="21" name="Straight Connector 20"/>
          <p:cNvCxnSpPr/>
          <p:nvPr/>
        </p:nvCxnSpPr>
        <p:spPr>
          <a:xfrm flipV="1">
            <a:off x="1752600" y="3472777"/>
            <a:ext cx="1219200" cy="1111681"/>
          </a:xfrm>
          <a:prstGeom prst="line">
            <a:avLst/>
          </a:prstGeom>
          <a:ln w="44450">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866900" y="4631092"/>
            <a:ext cx="2000250" cy="0"/>
          </a:xfrm>
          <a:prstGeom prst="line">
            <a:avLst/>
          </a:prstGeom>
          <a:ln w="41275">
            <a:prstDash val="sysDash"/>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3543300" y="4413405"/>
            <a:ext cx="381000" cy="342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p:cNvSpPr/>
          <p:nvPr/>
        </p:nvSpPr>
        <p:spPr>
          <a:xfrm>
            <a:off x="5456997" y="4288985"/>
            <a:ext cx="381000" cy="342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a:stCxn id="30" idx="7"/>
          </p:cNvCxnSpPr>
          <p:nvPr/>
        </p:nvCxnSpPr>
        <p:spPr>
          <a:xfrm flipV="1">
            <a:off x="5782201" y="2147889"/>
            <a:ext cx="790049" cy="2191196"/>
          </a:xfrm>
          <a:prstGeom prst="line">
            <a:avLst/>
          </a:prstGeom>
          <a:ln w="57150">
            <a:solidFill>
              <a:schemeClr val="accent1">
                <a:alpha val="99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867150" y="4413405"/>
            <a:ext cx="685800" cy="381000"/>
          </a:xfrm>
          <a:prstGeom prst="rect">
            <a:avLst/>
          </a:prstGeom>
          <a:noFill/>
        </p:spPr>
        <p:txBody>
          <a:bodyPr wrap="square" rtlCol="0">
            <a:spAutoFit/>
          </a:bodyPr>
          <a:lstStyle/>
          <a:p>
            <a:r>
              <a:rPr lang="en-US" dirty="0">
                <a:solidFill>
                  <a:srgbClr val="FF0000"/>
                </a:solidFill>
              </a:rPr>
              <a:t>C</a:t>
            </a:r>
          </a:p>
        </p:txBody>
      </p:sp>
      <p:sp>
        <p:nvSpPr>
          <p:cNvPr id="37" name="TextBox 36"/>
          <p:cNvSpPr txBox="1"/>
          <p:nvPr/>
        </p:nvSpPr>
        <p:spPr>
          <a:xfrm>
            <a:off x="5782201" y="4288985"/>
            <a:ext cx="685800" cy="381000"/>
          </a:xfrm>
          <a:prstGeom prst="rect">
            <a:avLst/>
          </a:prstGeom>
          <a:noFill/>
        </p:spPr>
        <p:txBody>
          <a:bodyPr wrap="square" rtlCol="0">
            <a:spAutoFit/>
          </a:bodyPr>
          <a:lstStyle/>
          <a:p>
            <a:r>
              <a:rPr lang="en-US" dirty="0" smtClean="0">
                <a:solidFill>
                  <a:srgbClr val="FF0000"/>
                </a:solidFill>
              </a:rPr>
              <a:t>D</a:t>
            </a:r>
            <a:endParaRPr lang="en-US" dirty="0">
              <a:solidFill>
                <a:srgbClr val="FF0000"/>
              </a:solidFill>
            </a:endParaRPr>
          </a:p>
        </p:txBody>
      </p:sp>
      <p:sp>
        <p:nvSpPr>
          <p:cNvPr id="38" name="TextBox 37"/>
          <p:cNvSpPr txBox="1"/>
          <p:nvPr/>
        </p:nvSpPr>
        <p:spPr>
          <a:xfrm>
            <a:off x="2188942" y="3489722"/>
            <a:ext cx="2286000" cy="461665"/>
          </a:xfrm>
          <a:prstGeom prst="rect">
            <a:avLst/>
          </a:prstGeom>
          <a:noFill/>
        </p:spPr>
        <p:txBody>
          <a:bodyPr wrap="square" rtlCol="0">
            <a:spAutoFit/>
          </a:bodyPr>
          <a:lstStyle/>
          <a:p>
            <a:r>
              <a:rPr lang="en-US" sz="2400" dirty="0">
                <a:solidFill>
                  <a:srgbClr val="FF0000"/>
                </a:solidFill>
              </a:rPr>
              <a:t>e</a:t>
            </a:r>
          </a:p>
        </p:txBody>
      </p:sp>
      <p:sp>
        <p:nvSpPr>
          <p:cNvPr id="39" name="TextBox 38"/>
          <p:cNvSpPr txBox="1"/>
          <p:nvPr/>
        </p:nvSpPr>
        <p:spPr>
          <a:xfrm>
            <a:off x="4694997" y="2412900"/>
            <a:ext cx="2286000" cy="461665"/>
          </a:xfrm>
          <a:prstGeom prst="rect">
            <a:avLst/>
          </a:prstGeom>
          <a:noFill/>
        </p:spPr>
        <p:txBody>
          <a:bodyPr wrap="square" rtlCol="0">
            <a:spAutoFit/>
          </a:bodyPr>
          <a:lstStyle/>
          <a:p>
            <a:r>
              <a:rPr lang="en-US" sz="2400" dirty="0">
                <a:solidFill>
                  <a:srgbClr val="FF0000"/>
                </a:solidFill>
              </a:rPr>
              <a:t>q</a:t>
            </a:r>
          </a:p>
        </p:txBody>
      </p:sp>
      <p:sp>
        <p:nvSpPr>
          <p:cNvPr id="40" name="TextBox 39"/>
          <p:cNvSpPr txBox="1"/>
          <p:nvPr/>
        </p:nvSpPr>
        <p:spPr>
          <a:xfrm>
            <a:off x="2552492" y="4543365"/>
            <a:ext cx="762000" cy="461665"/>
          </a:xfrm>
          <a:prstGeom prst="rect">
            <a:avLst/>
          </a:prstGeom>
          <a:noFill/>
        </p:spPr>
        <p:txBody>
          <a:bodyPr wrap="square" rtlCol="0">
            <a:spAutoFit/>
          </a:bodyPr>
          <a:lstStyle/>
          <a:p>
            <a:r>
              <a:rPr lang="en-US" sz="2400" dirty="0" smtClean="0">
                <a:solidFill>
                  <a:srgbClr val="FF0000"/>
                </a:solidFill>
              </a:rPr>
              <a:t>p</a:t>
            </a:r>
            <a:endParaRPr lang="en-US" sz="2400" dirty="0">
              <a:solidFill>
                <a:srgbClr val="FF0000"/>
              </a:solidFill>
            </a:endParaRPr>
          </a:p>
        </p:txBody>
      </p:sp>
      <p:sp>
        <p:nvSpPr>
          <p:cNvPr id="41" name="TextBox 40"/>
          <p:cNvSpPr txBox="1"/>
          <p:nvPr/>
        </p:nvSpPr>
        <p:spPr>
          <a:xfrm>
            <a:off x="6342408" y="2707467"/>
            <a:ext cx="1181928" cy="523220"/>
          </a:xfrm>
          <a:prstGeom prst="rect">
            <a:avLst/>
          </a:prstGeom>
          <a:noFill/>
        </p:spPr>
        <p:txBody>
          <a:bodyPr wrap="square" rtlCol="0">
            <a:spAutoFit/>
          </a:bodyPr>
          <a:lstStyle/>
          <a:p>
            <a:r>
              <a:rPr lang="en-US" sz="2800" dirty="0" smtClean="0">
                <a:solidFill>
                  <a:srgbClr val="FF0000"/>
                </a:solidFill>
              </a:rPr>
              <a:t>r</a:t>
            </a:r>
            <a:endParaRPr lang="en-US" sz="2800" dirty="0">
              <a:solidFill>
                <a:srgbClr val="FF0000"/>
              </a:solidFill>
            </a:endParaRPr>
          </a:p>
        </p:txBody>
      </p:sp>
      <p:sp>
        <p:nvSpPr>
          <p:cNvPr id="42" name="TextBox 41"/>
          <p:cNvSpPr txBox="1"/>
          <p:nvPr/>
        </p:nvSpPr>
        <p:spPr>
          <a:xfrm>
            <a:off x="1314450" y="6036128"/>
            <a:ext cx="8286750" cy="1354217"/>
          </a:xfrm>
          <a:prstGeom prst="rect">
            <a:avLst/>
          </a:prstGeom>
          <a:noFill/>
        </p:spPr>
        <p:txBody>
          <a:bodyPr wrap="square" rtlCol="0">
            <a:spAutoFit/>
          </a:bodyPr>
          <a:lstStyle/>
          <a:p>
            <a:r>
              <a:rPr lang="en-US" sz="3200" dirty="0" smtClean="0"/>
              <a:t> Type 4: edge </a:t>
            </a:r>
            <a:r>
              <a:rPr lang="en-US" sz="3200" dirty="0" smtClean="0">
                <a:solidFill>
                  <a:srgbClr val="FF0000"/>
                </a:solidFill>
              </a:rPr>
              <a:t>r</a:t>
            </a:r>
            <a:r>
              <a:rPr lang="en-US" sz="3200" dirty="0" smtClean="0"/>
              <a:t>. </a:t>
            </a:r>
            <a:r>
              <a:rPr lang="en-US" sz="3200" dirty="0" smtClean="0">
                <a:solidFill>
                  <a:srgbClr val="FF0000"/>
                </a:solidFill>
              </a:rPr>
              <a:t>S</a:t>
            </a:r>
            <a:r>
              <a:rPr lang="en-US" sz="3200" dirty="0" smtClean="0"/>
              <a:t> gets </a:t>
            </a:r>
            <a:r>
              <a:rPr lang="en-US" altLang="en-US" sz="3200" dirty="0" err="1" smtClean="0">
                <a:solidFill>
                  <a:srgbClr val="FF0000"/>
                </a:solidFill>
                <a:latin typeface="Comic Sans MS" panose="030F0702030302020204" pitchFamily="66" charset="0"/>
              </a:rPr>
              <a:t>x</a:t>
            </a:r>
            <a:r>
              <a:rPr lang="en-US" altLang="en-US" sz="3200" baseline="-25000" dirty="0" err="1">
                <a:solidFill>
                  <a:srgbClr val="FF0000"/>
                </a:solidFill>
                <a:latin typeface="Comic Sans MS" panose="030F0702030302020204" pitchFamily="66" charset="0"/>
              </a:rPr>
              <a:t>r</a:t>
            </a:r>
            <a:r>
              <a:rPr lang="en-US" altLang="en-US" sz="3200" dirty="0" smtClean="0">
                <a:solidFill>
                  <a:srgbClr val="FF0000"/>
                </a:solidFill>
                <a:latin typeface="Comic Sans MS" panose="030F0702030302020204" pitchFamily="66" charset="0"/>
              </a:rPr>
              <a:t> </a:t>
            </a:r>
            <a:endParaRPr lang="en-US" altLang="en-US" sz="3200" baseline="-25000" dirty="0">
              <a:solidFill>
                <a:srgbClr val="FF0000"/>
              </a:solidFill>
              <a:latin typeface="Comic Sans MS" panose="030F0702030302020204" pitchFamily="66" charset="0"/>
            </a:endParaRPr>
          </a:p>
          <a:p>
            <a:r>
              <a:rPr lang="en-US" altLang="en-US" sz="3200" dirty="0" smtClean="0">
                <a:solidFill>
                  <a:srgbClr val="FF0000"/>
                </a:solidFill>
                <a:latin typeface="Comic Sans MS" panose="030F0702030302020204" pitchFamily="66" charset="0"/>
              </a:rPr>
              <a:t> </a:t>
            </a:r>
            <a:endParaRPr lang="en-US" altLang="en-US" sz="3200" baseline="-25000" dirty="0">
              <a:solidFill>
                <a:srgbClr val="FF0000"/>
              </a:solidFill>
              <a:latin typeface="Comic Sans MS" panose="030F0702030302020204" pitchFamily="66" charset="0"/>
            </a:endParaRPr>
          </a:p>
          <a:p>
            <a:endParaRPr lang="en-US" dirty="0"/>
          </a:p>
        </p:txBody>
      </p:sp>
      <p:sp>
        <p:nvSpPr>
          <p:cNvPr id="27" name="Oval 26"/>
          <p:cNvSpPr/>
          <p:nvPr/>
        </p:nvSpPr>
        <p:spPr>
          <a:xfrm>
            <a:off x="2781300" y="3229372"/>
            <a:ext cx="381000" cy="342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p:cNvSpPr/>
          <p:nvPr/>
        </p:nvSpPr>
        <p:spPr>
          <a:xfrm>
            <a:off x="5457618" y="1700887"/>
            <a:ext cx="381000" cy="342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p:nvPr/>
        </p:nvSpPr>
        <p:spPr>
          <a:xfrm>
            <a:off x="6448951" y="1808443"/>
            <a:ext cx="381000" cy="342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16155367"/>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Type of edges </a:t>
            </a:r>
            <a:endParaRPr lang="en-US" dirty="0">
              <a:solidFill>
                <a:srgbClr val="00B0F0"/>
              </a:solidFill>
            </a:endParaRPr>
          </a:p>
        </p:txBody>
      </p:sp>
      <p:sp>
        <p:nvSpPr>
          <p:cNvPr id="3" name="Content Placeholder 2"/>
          <p:cNvSpPr>
            <a:spLocks noGrp="1"/>
          </p:cNvSpPr>
          <p:nvPr>
            <p:ph idx="1"/>
          </p:nvPr>
        </p:nvSpPr>
        <p:spPr>
          <a:xfrm>
            <a:off x="609600" y="1871940"/>
            <a:ext cx="7886700" cy="4351338"/>
          </a:xfrm>
        </p:spPr>
        <p:txBody>
          <a:bodyPr/>
          <a:lstStyle/>
          <a:p>
            <a:pPr marL="0" indent="0">
              <a:buNone/>
            </a:pPr>
            <a:endParaRPr lang="en-US" dirty="0">
              <a:solidFill>
                <a:srgbClr val="00B0F0"/>
              </a:solidFill>
            </a:endParaRPr>
          </a:p>
          <a:p>
            <a:endParaRPr lang="en-US" dirty="0"/>
          </a:p>
        </p:txBody>
      </p:sp>
      <p:sp>
        <p:nvSpPr>
          <p:cNvPr id="4" name="Rounded Rectangle 3"/>
          <p:cNvSpPr/>
          <p:nvPr/>
        </p:nvSpPr>
        <p:spPr>
          <a:xfrm>
            <a:off x="628650" y="3200400"/>
            <a:ext cx="6019800" cy="2438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1485900" y="4413405"/>
            <a:ext cx="381000" cy="342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14400" y="3810000"/>
            <a:ext cx="1524000" cy="1447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3067050" y="3810000"/>
            <a:ext cx="1524000" cy="1447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953000" y="3736182"/>
            <a:ext cx="1524000" cy="1447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1219200" y="2743200"/>
            <a:ext cx="2819400" cy="523220"/>
          </a:xfrm>
          <a:prstGeom prst="rect">
            <a:avLst/>
          </a:prstGeom>
          <a:noFill/>
        </p:spPr>
        <p:txBody>
          <a:bodyPr wrap="square" rtlCol="0">
            <a:spAutoFit/>
          </a:bodyPr>
          <a:lstStyle/>
          <a:p>
            <a:r>
              <a:rPr lang="en-US" sz="2800" dirty="0" smtClean="0">
                <a:solidFill>
                  <a:srgbClr val="FF0000"/>
                </a:solidFill>
              </a:rPr>
              <a:t>S</a:t>
            </a:r>
            <a:endParaRPr lang="en-US" sz="2800" dirty="0">
              <a:solidFill>
                <a:srgbClr val="FF0000"/>
              </a:solidFill>
            </a:endParaRPr>
          </a:p>
        </p:txBody>
      </p:sp>
      <p:sp>
        <p:nvSpPr>
          <p:cNvPr id="11" name="Oval 10"/>
          <p:cNvSpPr/>
          <p:nvPr/>
        </p:nvSpPr>
        <p:spPr>
          <a:xfrm>
            <a:off x="4267200" y="3429000"/>
            <a:ext cx="381000" cy="342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p:cNvCxnSpPr/>
          <p:nvPr/>
        </p:nvCxnSpPr>
        <p:spPr>
          <a:xfrm flipV="1">
            <a:off x="4591050" y="1825625"/>
            <a:ext cx="1123950" cy="1584722"/>
          </a:xfrm>
          <a:prstGeom prst="line">
            <a:avLst/>
          </a:prstGeom>
          <a:ln w="34925">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971925" y="3258740"/>
            <a:ext cx="685800" cy="381000"/>
          </a:xfrm>
          <a:prstGeom prst="rect">
            <a:avLst/>
          </a:prstGeom>
          <a:noFill/>
        </p:spPr>
        <p:txBody>
          <a:bodyPr wrap="square" rtlCol="0">
            <a:spAutoFit/>
          </a:bodyPr>
          <a:lstStyle/>
          <a:p>
            <a:r>
              <a:rPr lang="en-US" dirty="0" smtClean="0">
                <a:solidFill>
                  <a:srgbClr val="FF0000"/>
                </a:solidFill>
              </a:rPr>
              <a:t>A</a:t>
            </a:r>
            <a:endParaRPr lang="en-US" dirty="0">
              <a:solidFill>
                <a:srgbClr val="FF0000"/>
              </a:solidFill>
            </a:endParaRPr>
          </a:p>
        </p:txBody>
      </p:sp>
      <p:sp>
        <p:nvSpPr>
          <p:cNvPr id="17" name="TextBox 16"/>
          <p:cNvSpPr txBox="1"/>
          <p:nvPr/>
        </p:nvSpPr>
        <p:spPr>
          <a:xfrm>
            <a:off x="1200150" y="4288985"/>
            <a:ext cx="685800" cy="381000"/>
          </a:xfrm>
          <a:prstGeom prst="rect">
            <a:avLst/>
          </a:prstGeom>
          <a:noFill/>
        </p:spPr>
        <p:txBody>
          <a:bodyPr wrap="square" rtlCol="0">
            <a:spAutoFit/>
          </a:bodyPr>
          <a:lstStyle/>
          <a:p>
            <a:r>
              <a:rPr lang="en-US" dirty="0" smtClean="0">
                <a:solidFill>
                  <a:srgbClr val="FF0000"/>
                </a:solidFill>
              </a:rPr>
              <a:t>B</a:t>
            </a:r>
            <a:endParaRPr lang="en-US" dirty="0">
              <a:solidFill>
                <a:srgbClr val="FF0000"/>
              </a:solidFill>
            </a:endParaRPr>
          </a:p>
        </p:txBody>
      </p:sp>
      <p:cxnSp>
        <p:nvCxnSpPr>
          <p:cNvPr id="21" name="Straight Connector 20"/>
          <p:cNvCxnSpPr/>
          <p:nvPr/>
        </p:nvCxnSpPr>
        <p:spPr>
          <a:xfrm flipV="1">
            <a:off x="1752600" y="3472777"/>
            <a:ext cx="1219200" cy="1111681"/>
          </a:xfrm>
          <a:prstGeom prst="line">
            <a:avLst/>
          </a:prstGeom>
          <a:ln w="44450">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866900" y="4631092"/>
            <a:ext cx="2000250" cy="0"/>
          </a:xfrm>
          <a:prstGeom prst="line">
            <a:avLst/>
          </a:prstGeom>
          <a:ln w="41275">
            <a:prstDash val="sysDash"/>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3543300" y="4413405"/>
            <a:ext cx="381000" cy="342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p:cNvSpPr/>
          <p:nvPr/>
        </p:nvSpPr>
        <p:spPr>
          <a:xfrm>
            <a:off x="5456997" y="4288985"/>
            <a:ext cx="381000" cy="342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a:stCxn id="30" idx="7"/>
          </p:cNvCxnSpPr>
          <p:nvPr/>
        </p:nvCxnSpPr>
        <p:spPr>
          <a:xfrm flipV="1">
            <a:off x="5782201" y="2147889"/>
            <a:ext cx="790049" cy="2191196"/>
          </a:xfrm>
          <a:prstGeom prst="line">
            <a:avLst/>
          </a:prstGeom>
          <a:ln w="57150">
            <a:solidFill>
              <a:schemeClr val="accent1">
                <a:alpha val="99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867150" y="4413405"/>
            <a:ext cx="685800" cy="381000"/>
          </a:xfrm>
          <a:prstGeom prst="rect">
            <a:avLst/>
          </a:prstGeom>
          <a:noFill/>
        </p:spPr>
        <p:txBody>
          <a:bodyPr wrap="square" rtlCol="0">
            <a:spAutoFit/>
          </a:bodyPr>
          <a:lstStyle/>
          <a:p>
            <a:r>
              <a:rPr lang="en-US" dirty="0">
                <a:solidFill>
                  <a:srgbClr val="FF0000"/>
                </a:solidFill>
              </a:rPr>
              <a:t>C</a:t>
            </a:r>
          </a:p>
        </p:txBody>
      </p:sp>
      <p:sp>
        <p:nvSpPr>
          <p:cNvPr id="37" name="TextBox 36"/>
          <p:cNvSpPr txBox="1"/>
          <p:nvPr/>
        </p:nvSpPr>
        <p:spPr>
          <a:xfrm>
            <a:off x="5782201" y="4288985"/>
            <a:ext cx="685800" cy="381000"/>
          </a:xfrm>
          <a:prstGeom prst="rect">
            <a:avLst/>
          </a:prstGeom>
          <a:noFill/>
        </p:spPr>
        <p:txBody>
          <a:bodyPr wrap="square" rtlCol="0">
            <a:spAutoFit/>
          </a:bodyPr>
          <a:lstStyle/>
          <a:p>
            <a:r>
              <a:rPr lang="en-US" dirty="0" smtClean="0">
                <a:solidFill>
                  <a:srgbClr val="FF0000"/>
                </a:solidFill>
              </a:rPr>
              <a:t>D</a:t>
            </a:r>
            <a:endParaRPr lang="en-US" dirty="0">
              <a:solidFill>
                <a:srgbClr val="FF0000"/>
              </a:solidFill>
            </a:endParaRPr>
          </a:p>
        </p:txBody>
      </p:sp>
      <p:sp>
        <p:nvSpPr>
          <p:cNvPr id="38" name="TextBox 37"/>
          <p:cNvSpPr txBox="1"/>
          <p:nvPr/>
        </p:nvSpPr>
        <p:spPr>
          <a:xfrm>
            <a:off x="2188942" y="3489722"/>
            <a:ext cx="2286000" cy="461665"/>
          </a:xfrm>
          <a:prstGeom prst="rect">
            <a:avLst/>
          </a:prstGeom>
          <a:noFill/>
        </p:spPr>
        <p:txBody>
          <a:bodyPr wrap="square" rtlCol="0">
            <a:spAutoFit/>
          </a:bodyPr>
          <a:lstStyle/>
          <a:p>
            <a:r>
              <a:rPr lang="en-US" sz="2400" dirty="0">
                <a:solidFill>
                  <a:srgbClr val="FF0000"/>
                </a:solidFill>
              </a:rPr>
              <a:t>e</a:t>
            </a:r>
          </a:p>
        </p:txBody>
      </p:sp>
      <p:sp>
        <p:nvSpPr>
          <p:cNvPr id="39" name="TextBox 38"/>
          <p:cNvSpPr txBox="1"/>
          <p:nvPr/>
        </p:nvSpPr>
        <p:spPr>
          <a:xfrm>
            <a:off x="4694997" y="2412900"/>
            <a:ext cx="2286000" cy="461665"/>
          </a:xfrm>
          <a:prstGeom prst="rect">
            <a:avLst/>
          </a:prstGeom>
          <a:noFill/>
        </p:spPr>
        <p:txBody>
          <a:bodyPr wrap="square" rtlCol="0">
            <a:spAutoFit/>
          </a:bodyPr>
          <a:lstStyle/>
          <a:p>
            <a:r>
              <a:rPr lang="en-US" sz="2400" dirty="0">
                <a:solidFill>
                  <a:srgbClr val="FF0000"/>
                </a:solidFill>
              </a:rPr>
              <a:t>q</a:t>
            </a:r>
          </a:p>
        </p:txBody>
      </p:sp>
      <p:sp>
        <p:nvSpPr>
          <p:cNvPr id="40" name="TextBox 39"/>
          <p:cNvSpPr txBox="1"/>
          <p:nvPr/>
        </p:nvSpPr>
        <p:spPr>
          <a:xfrm>
            <a:off x="2552492" y="4543365"/>
            <a:ext cx="762000" cy="461665"/>
          </a:xfrm>
          <a:prstGeom prst="rect">
            <a:avLst/>
          </a:prstGeom>
          <a:noFill/>
        </p:spPr>
        <p:txBody>
          <a:bodyPr wrap="square" rtlCol="0">
            <a:spAutoFit/>
          </a:bodyPr>
          <a:lstStyle/>
          <a:p>
            <a:r>
              <a:rPr lang="en-US" sz="2400" dirty="0" smtClean="0">
                <a:solidFill>
                  <a:srgbClr val="FF0000"/>
                </a:solidFill>
              </a:rPr>
              <a:t>p</a:t>
            </a:r>
            <a:endParaRPr lang="en-US" sz="2400" dirty="0">
              <a:solidFill>
                <a:srgbClr val="FF0000"/>
              </a:solidFill>
            </a:endParaRPr>
          </a:p>
        </p:txBody>
      </p:sp>
      <p:sp>
        <p:nvSpPr>
          <p:cNvPr id="41" name="TextBox 40"/>
          <p:cNvSpPr txBox="1"/>
          <p:nvPr/>
        </p:nvSpPr>
        <p:spPr>
          <a:xfrm>
            <a:off x="6342408" y="2707467"/>
            <a:ext cx="1181928" cy="523220"/>
          </a:xfrm>
          <a:prstGeom prst="rect">
            <a:avLst/>
          </a:prstGeom>
          <a:noFill/>
        </p:spPr>
        <p:txBody>
          <a:bodyPr wrap="square" rtlCol="0">
            <a:spAutoFit/>
          </a:bodyPr>
          <a:lstStyle/>
          <a:p>
            <a:r>
              <a:rPr lang="en-US" sz="2800" dirty="0" smtClean="0">
                <a:solidFill>
                  <a:srgbClr val="FF0000"/>
                </a:solidFill>
              </a:rPr>
              <a:t>r</a:t>
            </a:r>
            <a:endParaRPr lang="en-US" sz="2800" dirty="0">
              <a:solidFill>
                <a:srgbClr val="FF0000"/>
              </a:solidFill>
            </a:endParaRPr>
          </a:p>
        </p:txBody>
      </p:sp>
      <p:sp>
        <p:nvSpPr>
          <p:cNvPr id="42" name="TextBox 41"/>
          <p:cNvSpPr txBox="1"/>
          <p:nvPr/>
        </p:nvSpPr>
        <p:spPr>
          <a:xfrm>
            <a:off x="1343551" y="5789044"/>
            <a:ext cx="5105400" cy="1354217"/>
          </a:xfrm>
          <a:prstGeom prst="rect">
            <a:avLst/>
          </a:prstGeom>
          <a:noFill/>
        </p:spPr>
        <p:txBody>
          <a:bodyPr wrap="square" rtlCol="0">
            <a:spAutoFit/>
          </a:bodyPr>
          <a:lstStyle/>
          <a:p>
            <a:r>
              <a:rPr lang="en-US" altLang="en-US" sz="3200" dirty="0" smtClean="0"/>
              <a:t>Let </a:t>
            </a:r>
            <a:r>
              <a:rPr lang="en-US" altLang="en-US" sz="3200" dirty="0" smtClean="0">
                <a:solidFill>
                  <a:srgbClr val="FF0000"/>
                </a:solidFill>
              </a:rPr>
              <a:t>Q </a:t>
            </a:r>
            <a:r>
              <a:rPr lang="en-US" altLang="en-US" sz="3200" dirty="0" smtClean="0"/>
              <a:t>be the set of edges like </a:t>
            </a:r>
            <a:r>
              <a:rPr lang="en-US" altLang="en-US" sz="3200" dirty="0" smtClean="0">
                <a:solidFill>
                  <a:srgbClr val="FF0000"/>
                </a:solidFill>
                <a:latin typeface="Comic Sans MS" panose="030F0702030302020204" pitchFamily="66" charset="0"/>
              </a:rPr>
              <a:t> q. S </a:t>
            </a:r>
            <a:r>
              <a:rPr lang="en-US" altLang="en-US" sz="3200" dirty="0" smtClean="0">
                <a:latin typeface="Comic Sans MS" panose="030F0702030302020204" pitchFamily="66" charset="0"/>
              </a:rPr>
              <a:t>gets </a:t>
            </a:r>
            <a:r>
              <a:rPr lang="en-US" altLang="en-US" sz="3200" dirty="0" smtClean="0">
                <a:solidFill>
                  <a:srgbClr val="FF0000"/>
                </a:solidFill>
                <a:latin typeface="Comic Sans MS" panose="030F0702030302020204" pitchFamily="66" charset="0"/>
              </a:rPr>
              <a:t>x(Q).</a:t>
            </a:r>
            <a:endParaRPr lang="en-US" altLang="en-US" sz="3200" baseline="-25000" dirty="0">
              <a:solidFill>
                <a:srgbClr val="FF0000"/>
              </a:solidFill>
              <a:latin typeface="Comic Sans MS" panose="030F0702030302020204" pitchFamily="66" charset="0"/>
            </a:endParaRPr>
          </a:p>
          <a:p>
            <a:endParaRPr lang="en-US" dirty="0"/>
          </a:p>
        </p:txBody>
      </p:sp>
      <p:sp>
        <p:nvSpPr>
          <p:cNvPr id="27" name="Oval 26"/>
          <p:cNvSpPr/>
          <p:nvPr/>
        </p:nvSpPr>
        <p:spPr>
          <a:xfrm>
            <a:off x="2781300" y="3229372"/>
            <a:ext cx="381000" cy="342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p:cNvSpPr/>
          <p:nvPr/>
        </p:nvSpPr>
        <p:spPr>
          <a:xfrm>
            <a:off x="5457618" y="1700887"/>
            <a:ext cx="381000" cy="342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p:nvPr/>
        </p:nvSpPr>
        <p:spPr>
          <a:xfrm>
            <a:off x="6448951" y="1808443"/>
            <a:ext cx="381000" cy="342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85654949"/>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Type of edges </a:t>
            </a:r>
            <a:endParaRPr lang="en-US" dirty="0">
              <a:solidFill>
                <a:srgbClr val="00B0F0"/>
              </a:solidFill>
            </a:endParaRPr>
          </a:p>
        </p:txBody>
      </p:sp>
      <p:sp>
        <p:nvSpPr>
          <p:cNvPr id="3" name="Content Placeholder 2"/>
          <p:cNvSpPr>
            <a:spLocks noGrp="1"/>
          </p:cNvSpPr>
          <p:nvPr>
            <p:ph idx="1"/>
          </p:nvPr>
        </p:nvSpPr>
        <p:spPr/>
        <p:txBody>
          <a:bodyPr/>
          <a:lstStyle/>
          <a:p>
            <a:pPr marL="0" indent="0">
              <a:buNone/>
            </a:pPr>
            <a:endParaRPr lang="en-US" dirty="0">
              <a:solidFill>
                <a:srgbClr val="00B0F0"/>
              </a:solidFill>
            </a:endParaRPr>
          </a:p>
          <a:p>
            <a:endParaRPr lang="en-US" dirty="0"/>
          </a:p>
        </p:txBody>
      </p:sp>
      <p:sp>
        <p:nvSpPr>
          <p:cNvPr id="4" name="Rounded Rectangle 3"/>
          <p:cNvSpPr/>
          <p:nvPr/>
        </p:nvSpPr>
        <p:spPr>
          <a:xfrm>
            <a:off x="628650" y="3200400"/>
            <a:ext cx="6019800" cy="2438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1485900" y="4413405"/>
            <a:ext cx="381000" cy="342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14400" y="3810000"/>
            <a:ext cx="1524000" cy="1447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3067050" y="3810000"/>
            <a:ext cx="1524000" cy="1447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953000" y="3736182"/>
            <a:ext cx="1524000" cy="1447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1219200" y="2743200"/>
            <a:ext cx="2819400" cy="523220"/>
          </a:xfrm>
          <a:prstGeom prst="rect">
            <a:avLst/>
          </a:prstGeom>
          <a:noFill/>
        </p:spPr>
        <p:txBody>
          <a:bodyPr wrap="square" rtlCol="0">
            <a:spAutoFit/>
          </a:bodyPr>
          <a:lstStyle/>
          <a:p>
            <a:r>
              <a:rPr lang="en-US" sz="2800" dirty="0" smtClean="0">
                <a:solidFill>
                  <a:srgbClr val="FF0000"/>
                </a:solidFill>
              </a:rPr>
              <a:t>S</a:t>
            </a:r>
            <a:endParaRPr lang="en-US" sz="2800" dirty="0">
              <a:solidFill>
                <a:srgbClr val="FF0000"/>
              </a:solidFill>
            </a:endParaRPr>
          </a:p>
        </p:txBody>
      </p:sp>
      <p:sp>
        <p:nvSpPr>
          <p:cNvPr id="11" name="Oval 10"/>
          <p:cNvSpPr/>
          <p:nvPr/>
        </p:nvSpPr>
        <p:spPr>
          <a:xfrm>
            <a:off x="4267200" y="3429000"/>
            <a:ext cx="381000" cy="342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p:cNvCxnSpPr/>
          <p:nvPr/>
        </p:nvCxnSpPr>
        <p:spPr>
          <a:xfrm flipV="1">
            <a:off x="4591050" y="1825625"/>
            <a:ext cx="1123950" cy="1584722"/>
          </a:xfrm>
          <a:prstGeom prst="line">
            <a:avLst/>
          </a:prstGeom>
          <a:ln w="34925">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971925" y="3258740"/>
            <a:ext cx="685800" cy="381000"/>
          </a:xfrm>
          <a:prstGeom prst="rect">
            <a:avLst/>
          </a:prstGeom>
          <a:noFill/>
        </p:spPr>
        <p:txBody>
          <a:bodyPr wrap="square" rtlCol="0">
            <a:spAutoFit/>
          </a:bodyPr>
          <a:lstStyle/>
          <a:p>
            <a:r>
              <a:rPr lang="en-US" dirty="0" smtClean="0">
                <a:solidFill>
                  <a:srgbClr val="FF0000"/>
                </a:solidFill>
              </a:rPr>
              <a:t>A</a:t>
            </a:r>
            <a:endParaRPr lang="en-US" dirty="0">
              <a:solidFill>
                <a:srgbClr val="FF0000"/>
              </a:solidFill>
            </a:endParaRPr>
          </a:p>
        </p:txBody>
      </p:sp>
      <p:sp>
        <p:nvSpPr>
          <p:cNvPr id="17" name="TextBox 16"/>
          <p:cNvSpPr txBox="1"/>
          <p:nvPr/>
        </p:nvSpPr>
        <p:spPr>
          <a:xfrm>
            <a:off x="1200150" y="4288985"/>
            <a:ext cx="685800" cy="381000"/>
          </a:xfrm>
          <a:prstGeom prst="rect">
            <a:avLst/>
          </a:prstGeom>
          <a:noFill/>
        </p:spPr>
        <p:txBody>
          <a:bodyPr wrap="square" rtlCol="0">
            <a:spAutoFit/>
          </a:bodyPr>
          <a:lstStyle/>
          <a:p>
            <a:r>
              <a:rPr lang="en-US" dirty="0" smtClean="0">
                <a:solidFill>
                  <a:srgbClr val="FF0000"/>
                </a:solidFill>
              </a:rPr>
              <a:t>B</a:t>
            </a:r>
            <a:endParaRPr lang="en-US" dirty="0">
              <a:solidFill>
                <a:srgbClr val="FF0000"/>
              </a:solidFill>
            </a:endParaRPr>
          </a:p>
        </p:txBody>
      </p:sp>
      <p:cxnSp>
        <p:nvCxnSpPr>
          <p:cNvPr id="21" name="Straight Connector 20"/>
          <p:cNvCxnSpPr/>
          <p:nvPr/>
        </p:nvCxnSpPr>
        <p:spPr>
          <a:xfrm flipV="1">
            <a:off x="1752600" y="3472777"/>
            <a:ext cx="1219200" cy="1111681"/>
          </a:xfrm>
          <a:prstGeom prst="line">
            <a:avLst/>
          </a:prstGeom>
          <a:ln w="44450">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866900" y="4631092"/>
            <a:ext cx="2000250" cy="0"/>
          </a:xfrm>
          <a:prstGeom prst="line">
            <a:avLst/>
          </a:prstGeom>
          <a:ln w="41275">
            <a:prstDash val="sysDash"/>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3543300" y="4413405"/>
            <a:ext cx="381000" cy="342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p:cNvSpPr/>
          <p:nvPr/>
        </p:nvSpPr>
        <p:spPr>
          <a:xfrm>
            <a:off x="5456997" y="4288985"/>
            <a:ext cx="381000" cy="342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a:stCxn id="30" idx="7"/>
          </p:cNvCxnSpPr>
          <p:nvPr/>
        </p:nvCxnSpPr>
        <p:spPr>
          <a:xfrm flipV="1">
            <a:off x="5782201" y="2147889"/>
            <a:ext cx="790049" cy="2191196"/>
          </a:xfrm>
          <a:prstGeom prst="line">
            <a:avLst/>
          </a:prstGeom>
          <a:ln w="57150">
            <a:solidFill>
              <a:schemeClr val="accent1">
                <a:alpha val="99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867150" y="4413405"/>
            <a:ext cx="685800" cy="381000"/>
          </a:xfrm>
          <a:prstGeom prst="rect">
            <a:avLst/>
          </a:prstGeom>
          <a:noFill/>
        </p:spPr>
        <p:txBody>
          <a:bodyPr wrap="square" rtlCol="0">
            <a:spAutoFit/>
          </a:bodyPr>
          <a:lstStyle/>
          <a:p>
            <a:r>
              <a:rPr lang="en-US" dirty="0">
                <a:solidFill>
                  <a:srgbClr val="FF0000"/>
                </a:solidFill>
              </a:rPr>
              <a:t>C</a:t>
            </a:r>
          </a:p>
        </p:txBody>
      </p:sp>
      <p:sp>
        <p:nvSpPr>
          <p:cNvPr id="37" name="TextBox 36"/>
          <p:cNvSpPr txBox="1"/>
          <p:nvPr/>
        </p:nvSpPr>
        <p:spPr>
          <a:xfrm>
            <a:off x="5782201" y="4288985"/>
            <a:ext cx="685800" cy="381000"/>
          </a:xfrm>
          <a:prstGeom prst="rect">
            <a:avLst/>
          </a:prstGeom>
          <a:noFill/>
        </p:spPr>
        <p:txBody>
          <a:bodyPr wrap="square" rtlCol="0">
            <a:spAutoFit/>
          </a:bodyPr>
          <a:lstStyle/>
          <a:p>
            <a:r>
              <a:rPr lang="en-US" dirty="0" smtClean="0">
                <a:solidFill>
                  <a:srgbClr val="FF0000"/>
                </a:solidFill>
              </a:rPr>
              <a:t>D</a:t>
            </a:r>
            <a:endParaRPr lang="en-US" dirty="0">
              <a:solidFill>
                <a:srgbClr val="FF0000"/>
              </a:solidFill>
            </a:endParaRPr>
          </a:p>
        </p:txBody>
      </p:sp>
      <p:sp>
        <p:nvSpPr>
          <p:cNvPr id="38" name="TextBox 37"/>
          <p:cNvSpPr txBox="1"/>
          <p:nvPr/>
        </p:nvSpPr>
        <p:spPr>
          <a:xfrm>
            <a:off x="2188942" y="3489722"/>
            <a:ext cx="2286000" cy="461665"/>
          </a:xfrm>
          <a:prstGeom prst="rect">
            <a:avLst/>
          </a:prstGeom>
          <a:noFill/>
        </p:spPr>
        <p:txBody>
          <a:bodyPr wrap="square" rtlCol="0">
            <a:spAutoFit/>
          </a:bodyPr>
          <a:lstStyle/>
          <a:p>
            <a:r>
              <a:rPr lang="en-US" sz="2400" dirty="0">
                <a:solidFill>
                  <a:srgbClr val="FF0000"/>
                </a:solidFill>
              </a:rPr>
              <a:t>e</a:t>
            </a:r>
          </a:p>
        </p:txBody>
      </p:sp>
      <p:sp>
        <p:nvSpPr>
          <p:cNvPr id="39" name="TextBox 38"/>
          <p:cNvSpPr txBox="1"/>
          <p:nvPr/>
        </p:nvSpPr>
        <p:spPr>
          <a:xfrm>
            <a:off x="4694997" y="2412900"/>
            <a:ext cx="2286000" cy="461665"/>
          </a:xfrm>
          <a:prstGeom prst="rect">
            <a:avLst/>
          </a:prstGeom>
          <a:noFill/>
        </p:spPr>
        <p:txBody>
          <a:bodyPr wrap="square" rtlCol="0">
            <a:spAutoFit/>
          </a:bodyPr>
          <a:lstStyle/>
          <a:p>
            <a:r>
              <a:rPr lang="en-US" sz="2400" dirty="0">
                <a:solidFill>
                  <a:srgbClr val="FF0000"/>
                </a:solidFill>
              </a:rPr>
              <a:t>q</a:t>
            </a:r>
          </a:p>
        </p:txBody>
      </p:sp>
      <p:sp>
        <p:nvSpPr>
          <p:cNvPr id="40" name="TextBox 39"/>
          <p:cNvSpPr txBox="1"/>
          <p:nvPr/>
        </p:nvSpPr>
        <p:spPr>
          <a:xfrm>
            <a:off x="2552492" y="4543365"/>
            <a:ext cx="762000" cy="461665"/>
          </a:xfrm>
          <a:prstGeom prst="rect">
            <a:avLst/>
          </a:prstGeom>
          <a:noFill/>
        </p:spPr>
        <p:txBody>
          <a:bodyPr wrap="square" rtlCol="0">
            <a:spAutoFit/>
          </a:bodyPr>
          <a:lstStyle/>
          <a:p>
            <a:r>
              <a:rPr lang="en-US" sz="2400" dirty="0" smtClean="0">
                <a:solidFill>
                  <a:srgbClr val="FF0000"/>
                </a:solidFill>
              </a:rPr>
              <a:t>p</a:t>
            </a:r>
            <a:endParaRPr lang="en-US" sz="2400" dirty="0">
              <a:solidFill>
                <a:srgbClr val="FF0000"/>
              </a:solidFill>
            </a:endParaRPr>
          </a:p>
        </p:txBody>
      </p:sp>
      <p:sp>
        <p:nvSpPr>
          <p:cNvPr id="41" name="TextBox 40"/>
          <p:cNvSpPr txBox="1"/>
          <p:nvPr/>
        </p:nvSpPr>
        <p:spPr>
          <a:xfrm>
            <a:off x="6342408" y="2707467"/>
            <a:ext cx="1181928" cy="523220"/>
          </a:xfrm>
          <a:prstGeom prst="rect">
            <a:avLst/>
          </a:prstGeom>
          <a:noFill/>
        </p:spPr>
        <p:txBody>
          <a:bodyPr wrap="square" rtlCol="0">
            <a:spAutoFit/>
          </a:bodyPr>
          <a:lstStyle/>
          <a:p>
            <a:r>
              <a:rPr lang="en-US" sz="2800" dirty="0" smtClean="0">
                <a:solidFill>
                  <a:srgbClr val="FF0000"/>
                </a:solidFill>
              </a:rPr>
              <a:t>r</a:t>
            </a:r>
            <a:endParaRPr lang="en-US" sz="2800" dirty="0">
              <a:solidFill>
                <a:srgbClr val="FF0000"/>
              </a:solidFill>
            </a:endParaRPr>
          </a:p>
        </p:txBody>
      </p:sp>
      <p:sp>
        <p:nvSpPr>
          <p:cNvPr id="42" name="TextBox 41"/>
          <p:cNvSpPr txBox="1"/>
          <p:nvPr/>
        </p:nvSpPr>
        <p:spPr>
          <a:xfrm>
            <a:off x="1485900" y="5636167"/>
            <a:ext cx="5105400" cy="1354217"/>
          </a:xfrm>
          <a:prstGeom prst="rect">
            <a:avLst/>
          </a:prstGeom>
          <a:noFill/>
        </p:spPr>
        <p:txBody>
          <a:bodyPr wrap="square" rtlCol="0">
            <a:spAutoFit/>
          </a:bodyPr>
          <a:lstStyle/>
          <a:p>
            <a:r>
              <a:rPr lang="en-US" sz="3200" dirty="0" smtClean="0"/>
              <a:t>Let </a:t>
            </a:r>
            <a:r>
              <a:rPr lang="en-US" sz="3200" dirty="0" smtClean="0">
                <a:solidFill>
                  <a:srgbClr val="FF0000"/>
                </a:solidFill>
              </a:rPr>
              <a:t>E’ </a:t>
            </a:r>
            <a:r>
              <a:rPr lang="en-US" sz="3200" dirty="0" smtClean="0"/>
              <a:t>be the set of all  </a:t>
            </a:r>
            <a:r>
              <a:rPr lang="en-US" sz="3200" dirty="0" smtClean="0">
                <a:solidFill>
                  <a:srgbClr val="FF0000"/>
                </a:solidFill>
              </a:rPr>
              <a:t>e </a:t>
            </a:r>
            <a:r>
              <a:rPr lang="en-US" sz="3200" dirty="0" smtClean="0"/>
              <a:t>edges. </a:t>
            </a:r>
            <a:r>
              <a:rPr lang="en-US" sz="3200" dirty="0" smtClean="0">
                <a:solidFill>
                  <a:srgbClr val="FF0000"/>
                </a:solidFill>
              </a:rPr>
              <a:t>S</a:t>
            </a:r>
            <a:r>
              <a:rPr lang="en-US" sz="3200" dirty="0" smtClean="0"/>
              <a:t> gets </a:t>
            </a:r>
            <a:r>
              <a:rPr lang="en-US" altLang="en-US" sz="3200" dirty="0" smtClean="0">
                <a:solidFill>
                  <a:srgbClr val="FF0000"/>
                </a:solidFill>
                <a:latin typeface="Comic Sans MS" panose="030F0702030302020204" pitchFamily="66" charset="0"/>
              </a:rPr>
              <a:t> |E’|-x(E’)</a:t>
            </a:r>
            <a:endParaRPr lang="en-US" altLang="en-US" sz="3200" baseline="-25000" dirty="0">
              <a:solidFill>
                <a:srgbClr val="FF0000"/>
              </a:solidFill>
              <a:latin typeface="Comic Sans MS" panose="030F0702030302020204" pitchFamily="66" charset="0"/>
            </a:endParaRPr>
          </a:p>
          <a:p>
            <a:endParaRPr lang="en-US" dirty="0"/>
          </a:p>
        </p:txBody>
      </p:sp>
      <p:sp>
        <p:nvSpPr>
          <p:cNvPr id="27" name="Oval 26"/>
          <p:cNvSpPr/>
          <p:nvPr/>
        </p:nvSpPr>
        <p:spPr>
          <a:xfrm>
            <a:off x="2781300" y="3229372"/>
            <a:ext cx="381000" cy="342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p:cNvSpPr/>
          <p:nvPr/>
        </p:nvSpPr>
        <p:spPr>
          <a:xfrm>
            <a:off x="5457618" y="1700887"/>
            <a:ext cx="381000" cy="342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p:nvPr/>
        </p:nvSpPr>
        <p:spPr>
          <a:xfrm>
            <a:off x="6448951" y="1808443"/>
            <a:ext cx="381000" cy="342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24659177"/>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Type of edges </a:t>
            </a:r>
            <a:endParaRPr lang="en-US" dirty="0">
              <a:solidFill>
                <a:srgbClr val="00B0F0"/>
              </a:solidFill>
            </a:endParaRPr>
          </a:p>
        </p:txBody>
      </p:sp>
      <p:sp>
        <p:nvSpPr>
          <p:cNvPr id="3" name="Content Placeholder 2"/>
          <p:cNvSpPr>
            <a:spLocks noGrp="1"/>
          </p:cNvSpPr>
          <p:nvPr>
            <p:ph idx="1"/>
          </p:nvPr>
        </p:nvSpPr>
        <p:spPr/>
        <p:txBody>
          <a:bodyPr/>
          <a:lstStyle/>
          <a:p>
            <a:pPr marL="0" indent="0">
              <a:buNone/>
            </a:pPr>
            <a:endParaRPr lang="en-US" dirty="0">
              <a:solidFill>
                <a:srgbClr val="00B0F0"/>
              </a:solidFill>
            </a:endParaRPr>
          </a:p>
          <a:p>
            <a:endParaRPr lang="en-US" dirty="0"/>
          </a:p>
        </p:txBody>
      </p:sp>
      <p:sp>
        <p:nvSpPr>
          <p:cNvPr id="4" name="Rounded Rectangle 3"/>
          <p:cNvSpPr/>
          <p:nvPr/>
        </p:nvSpPr>
        <p:spPr>
          <a:xfrm>
            <a:off x="628650" y="3200400"/>
            <a:ext cx="6019800" cy="2438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1485900" y="4413405"/>
            <a:ext cx="381000" cy="342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14400" y="3810000"/>
            <a:ext cx="1524000" cy="1447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3067050" y="3810000"/>
            <a:ext cx="1524000" cy="1447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953000" y="3736182"/>
            <a:ext cx="1524000" cy="1447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1219200" y="2743200"/>
            <a:ext cx="2819400" cy="523220"/>
          </a:xfrm>
          <a:prstGeom prst="rect">
            <a:avLst/>
          </a:prstGeom>
          <a:noFill/>
        </p:spPr>
        <p:txBody>
          <a:bodyPr wrap="square" rtlCol="0">
            <a:spAutoFit/>
          </a:bodyPr>
          <a:lstStyle/>
          <a:p>
            <a:r>
              <a:rPr lang="en-US" sz="2800" dirty="0" smtClean="0">
                <a:solidFill>
                  <a:srgbClr val="FF0000"/>
                </a:solidFill>
              </a:rPr>
              <a:t>S</a:t>
            </a:r>
            <a:endParaRPr lang="en-US" sz="2800" dirty="0">
              <a:solidFill>
                <a:srgbClr val="FF0000"/>
              </a:solidFill>
            </a:endParaRPr>
          </a:p>
        </p:txBody>
      </p:sp>
      <p:sp>
        <p:nvSpPr>
          <p:cNvPr id="11" name="Oval 10"/>
          <p:cNvSpPr/>
          <p:nvPr/>
        </p:nvSpPr>
        <p:spPr>
          <a:xfrm>
            <a:off x="4267200" y="3429000"/>
            <a:ext cx="381000" cy="342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p:cNvCxnSpPr/>
          <p:nvPr/>
        </p:nvCxnSpPr>
        <p:spPr>
          <a:xfrm flipV="1">
            <a:off x="4591050" y="1825625"/>
            <a:ext cx="1123950" cy="1584722"/>
          </a:xfrm>
          <a:prstGeom prst="line">
            <a:avLst/>
          </a:prstGeom>
          <a:ln w="34925">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971925" y="3258740"/>
            <a:ext cx="685800" cy="381000"/>
          </a:xfrm>
          <a:prstGeom prst="rect">
            <a:avLst/>
          </a:prstGeom>
          <a:noFill/>
        </p:spPr>
        <p:txBody>
          <a:bodyPr wrap="square" rtlCol="0">
            <a:spAutoFit/>
          </a:bodyPr>
          <a:lstStyle/>
          <a:p>
            <a:r>
              <a:rPr lang="en-US" dirty="0" smtClean="0">
                <a:solidFill>
                  <a:srgbClr val="FF0000"/>
                </a:solidFill>
              </a:rPr>
              <a:t>A</a:t>
            </a:r>
            <a:endParaRPr lang="en-US" dirty="0">
              <a:solidFill>
                <a:srgbClr val="FF0000"/>
              </a:solidFill>
            </a:endParaRPr>
          </a:p>
        </p:txBody>
      </p:sp>
      <p:sp>
        <p:nvSpPr>
          <p:cNvPr id="17" name="TextBox 16"/>
          <p:cNvSpPr txBox="1"/>
          <p:nvPr/>
        </p:nvSpPr>
        <p:spPr>
          <a:xfrm>
            <a:off x="1200150" y="4288985"/>
            <a:ext cx="685800" cy="381000"/>
          </a:xfrm>
          <a:prstGeom prst="rect">
            <a:avLst/>
          </a:prstGeom>
          <a:noFill/>
        </p:spPr>
        <p:txBody>
          <a:bodyPr wrap="square" rtlCol="0">
            <a:spAutoFit/>
          </a:bodyPr>
          <a:lstStyle/>
          <a:p>
            <a:r>
              <a:rPr lang="en-US" dirty="0" smtClean="0">
                <a:solidFill>
                  <a:srgbClr val="FF0000"/>
                </a:solidFill>
              </a:rPr>
              <a:t>B</a:t>
            </a:r>
            <a:endParaRPr lang="en-US" dirty="0">
              <a:solidFill>
                <a:srgbClr val="FF0000"/>
              </a:solidFill>
            </a:endParaRPr>
          </a:p>
        </p:txBody>
      </p:sp>
      <p:cxnSp>
        <p:nvCxnSpPr>
          <p:cNvPr id="21" name="Straight Connector 20"/>
          <p:cNvCxnSpPr/>
          <p:nvPr/>
        </p:nvCxnSpPr>
        <p:spPr>
          <a:xfrm flipV="1">
            <a:off x="1752600" y="3472777"/>
            <a:ext cx="1219200" cy="1111681"/>
          </a:xfrm>
          <a:prstGeom prst="line">
            <a:avLst/>
          </a:prstGeom>
          <a:ln w="44450">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866900" y="4631092"/>
            <a:ext cx="2000250" cy="0"/>
          </a:xfrm>
          <a:prstGeom prst="line">
            <a:avLst/>
          </a:prstGeom>
          <a:ln w="41275">
            <a:prstDash val="sysDash"/>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3543300" y="4413405"/>
            <a:ext cx="381000" cy="342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p:cNvSpPr/>
          <p:nvPr/>
        </p:nvSpPr>
        <p:spPr>
          <a:xfrm>
            <a:off x="5456997" y="4288985"/>
            <a:ext cx="381000" cy="342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a:stCxn id="30" idx="7"/>
          </p:cNvCxnSpPr>
          <p:nvPr/>
        </p:nvCxnSpPr>
        <p:spPr>
          <a:xfrm flipV="1">
            <a:off x="5782201" y="2147889"/>
            <a:ext cx="790049" cy="2191196"/>
          </a:xfrm>
          <a:prstGeom prst="line">
            <a:avLst/>
          </a:prstGeom>
          <a:ln w="57150">
            <a:solidFill>
              <a:schemeClr val="accent1">
                <a:alpha val="99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867150" y="4413405"/>
            <a:ext cx="685800" cy="381000"/>
          </a:xfrm>
          <a:prstGeom prst="rect">
            <a:avLst/>
          </a:prstGeom>
          <a:noFill/>
        </p:spPr>
        <p:txBody>
          <a:bodyPr wrap="square" rtlCol="0">
            <a:spAutoFit/>
          </a:bodyPr>
          <a:lstStyle/>
          <a:p>
            <a:r>
              <a:rPr lang="en-US" dirty="0">
                <a:solidFill>
                  <a:srgbClr val="FF0000"/>
                </a:solidFill>
              </a:rPr>
              <a:t>C</a:t>
            </a:r>
          </a:p>
        </p:txBody>
      </p:sp>
      <p:sp>
        <p:nvSpPr>
          <p:cNvPr id="37" name="TextBox 36"/>
          <p:cNvSpPr txBox="1"/>
          <p:nvPr/>
        </p:nvSpPr>
        <p:spPr>
          <a:xfrm>
            <a:off x="5782201" y="4288985"/>
            <a:ext cx="685800" cy="381000"/>
          </a:xfrm>
          <a:prstGeom prst="rect">
            <a:avLst/>
          </a:prstGeom>
          <a:noFill/>
        </p:spPr>
        <p:txBody>
          <a:bodyPr wrap="square" rtlCol="0">
            <a:spAutoFit/>
          </a:bodyPr>
          <a:lstStyle/>
          <a:p>
            <a:r>
              <a:rPr lang="en-US" dirty="0" smtClean="0">
                <a:solidFill>
                  <a:srgbClr val="FF0000"/>
                </a:solidFill>
              </a:rPr>
              <a:t>D</a:t>
            </a:r>
            <a:endParaRPr lang="en-US" dirty="0">
              <a:solidFill>
                <a:srgbClr val="FF0000"/>
              </a:solidFill>
            </a:endParaRPr>
          </a:p>
        </p:txBody>
      </p:sp>
      <p:sp>
        <p:nvSpPr>
          <p:cNvPr id="38" name="TextBox 37"/>
          <p:cNvSpPr txBox="1"/>
          <p:nvPr/>
        </p:nvSpPr>
        <p:spPr>
          <a:xfrm>
            <a:off x="2188942" y="3489722"/>
            <a:ext cx="2286000" cy="461665"/>
          </a:xfrm>
          <a:prstGeom prst="rect">
            <a:avLst/>
          </a:prstGeom>
          <a:noFill/>
        </p:spPr>
        <p:txBody>
          <a:bodyPr wrap="square" rtlCol="0">
            <a:spAutoFit/>
          </a:bodyPr>
          <a:lstStyle/>
          <a:p>
            <a:r>
              <a:rPr lang="en-US" sz="2400" dirty="0">
                <a:solidFill>
                  <a:srgbClr val="FF0000"/>
                </a:solidFill>
              </a:rPr>
              <a:t>e</a:t>
            </a:r>
          </a:p>
        </p:txBody>
      </p:sp>
      <p:sp>
        <p:nvSpPr>
          <p:cNvPr id="39" name="TextBox 38"/>
          <p:cNvSpPr txBox="1"/>
          <p:nvPr/>
        </p:nvSpPr>
        <p:spPr>
          <a:xfrm>
            <a:off x="4694997" y="2412900"/>
            <a:ext cx="2286000" cy="461665"/>
          </a:xfrm>
          <a:prstGeom prst="rect">
            <a:avLst/>
          </a:prstGeom>
          <a:noFill/>
        </p:spPr>
        <p:txBody>
          <a:bodyPr wrap="square" rtlCol="0">
            <a:spAutoFit/>
          </a:bodyPr>
          <a:lstStyle/>
          <a:p>
            <a:r>
              <a:rPr lang="en-US" sz="2400" dirty="0">
                <a:solidFill>
                  <a:srgbClr val="FF0000"/>
                </a:solidFill>
              </a:rPr>
              <a:t>q</a:t>
            </a:r>
          </a:p>
        </p:txBody>
      </p:sp>
      <p:sp>
        <p:nvSpPr>
          <p:cNvPr id="40" name="TextBox 39"/>
          <p:cNvSpPr txBox="1"/>
          <p:nvPr/>
        </p:nvSpPr>
        <p:spPr>
          <a:xfrm>
            <a:off x="2552492" y="4543365"/>
            <a:ext cx="762000" cy="461665"/>
          </a:xfrm>
          <a:prstGeom prst="rect">
            <a:avLst/>
          </a:prstGeom>
          <a:noFill/>
        </p:spPr>
        <p:txBody>
          <a:bodyPr wrap="square" rtlCol="0">
            <a:spAutoFit/>
          </a:bodyPr>
          <a:lstStyle/>
          <a:p>
            <a:r>
              <a:rPr lang="en-US" sz="2400" dirty="0" smtClean="0">
                <a:solidFill>
                  <a:srgbClr val="FF0000"/>
                </a:solidFill>
              </a:rPr>
              <a:t>p</a:t>
            </a:r>
            <a:endParaRPr lang="en-US" sz="2400" dirty="0">
              <a:solidFill>
                <a:srgbClr val="FF0000"/>
              </a:solidFill>
            </a:endParaRPr>
          </a:p>
        </p:txBody>
      </p:sp>
      <p:sp>
        <p:nvSpPr>
          <p:cNvPr id="41" name="TextBox 40"/>
          <p:cNvSpPr txBox="1"/>
          <p:nvPr/>
        </p:nvSpPr>
        <p:spPr>
          <a:xfrm>
            <a:off x="6342408" y="2707467"/>
            <a:ext cx="1181928" cy="523220"/>
          </a:xfrm>
          <a:prstGeom prst="rect">
            <a:avLst/>
          </a:prstGeom>
          <a:noFill/>
        </p:spPr>
        <p:txBody>
          <a:bodyPr wrap="square" rtlCol="0">
            <a:spAutoFit/>
          </a:bodyPr>
          <a:lstStyle/>
          <a:p>
            <a:r>
              <a:rPr lang="en-US" sz="2800" dirty="0" smtClean="0">
                <a:solidFill>
                  <a:srgbClr val="FF0000"/>
                </a:solidFill>
              </a:rPr>
              <a:t>r</a:t>
            </a:r>
            <a:endParaRPr lang="en-US" sz="2800" dirty="0">
              <a:solidFill>
                <a:srgbClr val="FF0000"/>
              </a:solidFill>
            </a:endParaRPr>
          </a:p>
        </p:txBody>
      </p:sp>
      <p:sp>
        <p:nvSpPr>
          <p:cNvPr id="42" name="TextBox 41"/>
          <p:cNvSpPr txBox="1"/>
          <p:nvPr/>
        </p:nvSpPr>
        <p:spPr>
          <a:xfrm>
            <a:off x="1371600" y="5638800"/>
            <a:ext cx="7391400" cy="861774"/>
          </a:xfrm>
          <a:prstGeom prst="rect">
            <a:avLst/>
          </a:prstGeom>
          <a:noFill/>
        </p:spPr>
        <p:txBody>
          <a:bodyPr wrap="square" rtlCol="0">
            <a:spAutoFit/>
          </a:bodyPr>
          <a:lstStyle/>
          <a:p>
            <a:r>
              <a:rPr lang="en-US" sz="3200" dirty="0" smtClean="0"/>
              <a:t>Let </a:t>
            </a:r>
            <a:r>
              <a:rPr lang="en-US" sz="3200" dirty="0" smtClean="0">
                <a:solidFill>
                  <a:srgbClr val="FF0000"/>
                </a:solidFill>
              </a:rPr>
              <a:t>P</a:t>
            </a:r>
            <a:r>
              <a:rPr lang="en-US" sz="3200" dirty="0" smtClean="0"/>
              <a:t> be type </a:t>
            </a:r>
            <a:r>
              <a:rPr lang="en-US" sz="3200" dirty="0" smtClean="0">
                <a:solidFill>
                  <a:srgbClr val="FF0000"/>
                </a:solidFill>
              </a:rPr>
              <a:t>p </a:t>
            </a:r>
            <a:r>
              <a:rPr lang="en-US" sz="3200" dirty="0" smtClean="0"/>
              <a:t>edges. </a:t>
            </a:r>
            <a:r>
              <a:rPr lang="en-US" sz="3200" dirty="0">
                <a:solidFill>
                  <a:srgbClr val="FF0000"/>
                </a:solidFill>
              </a:rPr>
              <a:t>P</a:t>
            </a:r>
            <a:r>
              <a:rPr lang="en-US" sz="3200" dirty="0" smtClean="0"/>
              <a:t> gets </a:t>
            </a:r>
            <a:r>
              <a:rPr lang="en-US" sz="3200" dirty="0" smtClean="0">
                <a:solidFill>
                  <a:srgbClr val="FF0000"/>
                </a:solidFill>
              </a:rPr>
              <a:t>|P|-2</a:t>
            </a:r>
            <a:r>
              <a:rPr lang="en-US" sz="3200" dirty="0" smtClean="0">
                <a:solidFill>
                  <a:srgbClr val="FF0000"/>
                </a:solidFill>
                <a:latin typeface="Comic Sans MS" panose="030F0702030302020204" pitchFamily="66" charset="0"/>
              </a:rPr>
              <a:t>x(P)</a:t>
            </a:r>
            <a:endParaRPr lang="en-US" altLang="en-US" sz="3200" baseline="-25000" dirty="0">
              <a:solidFill>
                <a:srgbClr val="FF0000"/>
              </a:solidFill>
              <a:latin typeface="Comic Sans MS" panose="030F0702030302020204" pitchFamily="66" charset="0"/>
            </a:endParaRPr>
          </a:p>
          <a:p>
            <a:endParaRPr lang="en-US" dirty="0"/>
          </a:p>
        </p:txBody>
      </p:sp>
      <p:sp>
        <p:nvSpPr>
          <p:cNvPr id="27" name="Oval 26"/>
          <p:cNvSpPr/>
          <p:nvPr/>
        </p:nvSpPr>
        <p:spPr>
          <a:xfrm>
            <a:off x="2781300" y="3229372"/>
            <a:ext cx="381000" cy="342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p:cNvSpPr/>
          <p:nvPr/>
        </p:nvSpPr>
        <p:spPr>
          <a:xfrm>
            <a:off x="5457618" y="1700887"/>
            <a:ext cx="381000" cy="342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p:nvPr/>
        </p:nvSpPr>
        <p:spPr>
          <a:xfrm>
            <a:off x="6448951" y="1808443"/>
            <a:ext cx="381000" cy="342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12753788"/>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Type of edges </a:t>
            </a:r>
            <a:endParaRPr lang="en-US" dirty="0">
              <a:solidFill>
                <a:srgbClr val="00B0F0"/>
              </a:solidFill>
            </a:endParaRPr>
          </a:p>
        </p:txBody>
      </p:sp>
      <p:sp>
        <p:nvSpPr>
          <p:cNvPr id="3" name="Content Placeholder 2"/>
          <p:cNvSpPr>
            <a:spLocks noGrp="1"/>
          </p:cNvSpPr>
          <p:nvPr>
            <p:ph idx="1"/>
          </p:nvPr>
        </p:nvSpPr>
        <p:spPr/>
        <p:txBody>
          <a:bodyPr/>
          <a:lstStyle/>
          <a:p>
            <a:pPr marL="0" indent="0">
              <a:buNone/>
            </a:pPr>
            <a:endParaRPr lang="en-US" dirty="0">
              <a:solidFill>
                <a:srgbClr val="00B0F0"/>
              </a:solidFill>
            </a:endParaRPr>
          </a:p>
          <a:p>
            <a:endParaRPr lang="en-US" dirty="0"/>
          </a:p>
        </p:txBody>
      </p:sp>
      <p:sp>
        <p:nvSpPr>
          <p:cNvPr id="4" name="Rounded Rectangle 3"/>
          <p:cNvSpPr/>
          <p:nvPr/>
        </p:nvSpPr>
        <p:spPr>
          <a:xfrm>
            <a:off x="628650" y="3200400"/>
            <a:ext cx="6019800" cy="2438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1485900" y="4413405"/>
            <a:ext cx="381000" cy="342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14400" y="3810000"/>
            <a:ext cx="1524000" cy="1447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3067050" y="3810000"/>
            <a:ext cx="1524000" cy="1447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953000" y="3736182"/>
            <a:ext cx="1524000" cy="1447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1219200" y="2743200"/>
            <a:ext cx="2819400" cy="523220"/>
          </a:xfrm>
          <a:prstGeom prst="rect">
            <a:avLst/>
          </a:prstGeom>
          <a:noFill/>
        </p:spPr>
        <p:txBody>
          <a:bodyPr wrap="square" rtlCol="0">
            <a:spAutoFit/>
          </a:bodyPr>
          <a:lstStyle/>
          <a:p>
            <a:r>
              <a:rPr lang="en-US" sz="2800" dirty="0" smtClean="0">
                <a:solidFill>
                  <a:srgbClr val="FF0000"/>
                </a:solidFill>
              </a:rPr>
              <a:t>S</a:t>
            </a:r>
            <a:endParaRPr lang="en-US" sz="2800" dirty="0">
              <a:solidFill>
                <a:srgbClr val="FF0000"/>
              </a:solidFill>
            </a:endParaRPr>
          </a:p>
        </p:txBody>
      </p:sp>
      <p:sp>
        <p:nvSpPr>
          <p:cNvPr id="11" name="Oval 10"/>
          <p:cNvSpPr/>
          <p:nvPr/>
        </p:nvSpPr>
        <p:spPr>
          <a:xfrm>
            <a:off x="4267200" y="3429000"/>
            <a:ext cx="381000" cy="342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p:cNvCxnSpPr/>
          <p:nvPr/>
        </p:nvCxnSpPr>
        <p:spPr>
          <a:xfrm flipV="1">
            <a:off x="4591050" y="1825625"/>
            <a:ext cx="1123950" cy="1584722"/>
          </a:xfrm>
          <a:prstGeom prst="line">
            <a:avLst/>
          </a:prstGeom>
          <a:ln w="34925">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971925" y="3258740"/>
            <a:ext cx="685800" cy="381000"/>
          </a:xfrm>
          <a:prstGeom prst="rect">
            <a:avLst/>
          </a:prstGeom>
          <a:noFill/>
        </p:spPr>
        <p:txBody>
          <a:bodyPr wrap="square" rtlCol="0">
            <a:spAutoFit/>
          </a:bodyPr>
          <a:lstStyle/>
          <a:p>
            <a:r>
              <a:rPr lang="en-US" dirty="0" smtClean="0">
                <a:solidFill>
                  <a:srgbClr val="FF0000"/>
                </a:solidFill>
              </a:rPr>
              <a:t>A</a:t>
            </a:r>
            <a:endParaRPr lang="en-US" dirty="0">
              <a:solidFill>
                <a:srgbClr val="FF0000"/>
              </a:solidFill>
            </a:endParaRPr>
          </a:p>
        </p:txBody>
      </p:sp>
      <p:sp>
        <p:nvSpPr>
          <p:cNvPr id="17" name="TextBox 16"/>
          <p:cNvSpPr txBox="1"/>
          <p:nvPr/>
        </p:nvSpPr>
        <p:spPr>
          <a:xfrm>
            <a:off x="1200150" y="4288985"/>
            <a:ext cx="685800" cy="381000"/>
          </a:xfrm>
          <a:prstGeom prst="rect">
            <a:avLst/>
          </a:prstGeom>
          <a:noFill/>
        </p:spPr>
        <p:txBody>
          <a:bodyPr wrap="square" rtlCol="0">
            <a:spAutoFit/>
          </a:bodyPr>
          <a:lstStyle/>
          <a:p>
            <a:r>
              <a:rPr lang="en-US" dirty="0" smtClean="0">
                <a:solidFill>
                  <a:srgbClr val="FF0000"/>
                </a:solidFill>
              </a:rPr>
              <a:t>B</a:t>
            </a:r>
            <a:endParaRPr lang="en-US" dirty="0">
              <a:solidFill>
                <a:srgbClr val="FF0000"/>
              </a:solidFill>
            </a:endParaRPr>
          </a:p>
        </p:txBody>
      </p:sp>
      <p:cxnSp>
        <p:nvCxnSpPr>
          <p:cNvPr id="21" name="Straight Connector 20"/>
          <p:cNvCxnSpPr/>
          <p:nvPr/>
        </p:nvCxnSpPr>
        <p:spPr>
          <a:xfrm flipV="1">
            <a:off x="1752600" y="3472777"/>
            <a:ext cx="1219200" cy="1111681"/>
          </a:xfrm>
          <a:prstGeom prst="line">
            <a:avLst/>
          </a:prstGeom>
          <a:ln w="44450">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866900" y="4631092"/>
            <a:ext cx="2000250" cy="0"/>
          </a:xfrm>
          <a:prstGeom prst="line">
            <a:avLst/>
          </a:prstGeom>
          <a:ln w="41275">
            <a:prstDash val="sysDash"/>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3543300" y="4413405"/>
            <a:ext cx="381000" cy="342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p:cNvSpPr/>
          <p:nvPr/>
        </p:nvSpPr>
        <p:spPr>
          <a:xfrm>
            <a:off x="5456997" y="4288985"/>
            <a:ext cx="381000" cy="342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a:stCxn id="30" idx="7"/>
          </p:cNvCxnSpPr>
          <p:nvPr/>
        </p:nvCxnSpPr>
        <p:spPr>
          <a:xfrm flipV="1">
            <a:off x="5782201" y="2147889"/>
            <a:ext cx="790049" cy="2191196"/>
          </a:xfrm>
          <a:prstGeom prst="line">
            <a:avLst/>
          </a:prstGeom>
          <a:ln w="57150">
            <a:solidFill>
              <a:schemeClr val="accent1">
                <a:alpha val="99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867150" y="4413405"/>
            <a:ext cx="685800" cy="381000"/>
          </a:xfrm>
          <a:prstGeom prst="rect">
            <a:avLst/>
          </a:prstGeom>
          <a:noFill/>
        </p:spPr>
        <p:txBody>
          <a:bodyPr wrap="square" rtlCol="0">
            <a:spAutoFit/>
          </a:bodyPr>
          <a:lstStyle/>
          <a:p>
            <a:r>
              <a:rPr lang="en-US" dirty="0">
                <a:solidFill>
                  <a:srgbClr val="FF0000"/>
                </a:solidFill>
              </a:rPr>
              <a:t>C</a:t>
            </a:r>
          </a:p>
        </p:txBody>
      </p:sp>
      <p:sp>
        <p:nvSpPr>
          <p:cNvPr id="37" name="TextBox 36"/>
          <p:cNvSpPr txBox="1"/>
          <p:nvPr/>
        </p:nvSpPr>
        <p:spPr>
          <a:xfrm>
            <a:off x="5782201" y="4288985"/>
            <a:ext cx="685800" cy="381000"/>
          </a:xfrm>
          <a:prstGeom prst="rect">
            <a:avLst/>
          </a:prstGeom>
          <a:noFill/>
        </p:spPr>
        <p:txBody>
          <a:bodyPr wrap="square" rtlCol="0">
            <a:spAutoFit/>
          </a:bodyPr>
          <a:lstStyle/>
          <a:p>
            <a:r>
              <a:rPr lang="en-US" dirty="0" smtClean="0">
                <a:solidFill>
                  <a:srgbClr val="FF0000"/>
                </a:solidFill>
              </a:rPr>
              <a:t>D</a:t>
            </a:r>
            <a:endParaRPr lang="en-US" dirty="0">
              <a:solidFill>
                <a:srgbClr val="FF0000"/>
              </a:solidFill>
            </a:endParaRPr>
          </a:p>
        </p:txBody>
      </p:sp>
      <p:sp>
        <p:nvSpPr>
          <p:cNvPr id="38" name="TextBox 37"/>
          <p:cNvSpPr txBox="1"/>
          <p:nvPr/>
        </p:nvSpPr>
        <p:spPr>
          <a:xfrm>
            <a:off x="2188942" y="3489722"/>
            <a:ext cx="2286000" cy="461665"/>
          </a:xfrm>
          <a:prstGeom prst="rect">
            <a:avLst/>
          </a:prstGeom>
          <a:noFill/>
        </p:spPr>
        <p:txBody>
          <a:bodyPr wrap="square" rtlCol="0">
            <a:spAutoFit/>
          </a:bodyPr>
          <a:lstStyle/>
          <a:p>
            <a:r>
              <a:rPr lang="en-US" sz="2400" dirty="0">
                <a:solidFill>
                  <a:srgbClr val="FF0000"/>
                </a:solidFill>
              </a:rPr>
              <a:t>e</a:t>
            </a:r>
          </a:p>
        </p:txBody>
      </p:sp>
      <p:sp>
        <p:nvSpPr>
          <p:cNvPr id="39" name="TextBox 38"/>
          <p:cNvSpPr txBox="1"/>
          <p:nvPr/>
        </p:nvSpPr>
        <p:spPr>
          <a:xfrm>
            <a:off x="4694997" y="2412900"/>
            <a:ext cx="2286000" cy="461665"/>
          </a:xfrm>
          <a:prstGeom prst="rect">
            <a:avLst/>
          </a:prstGeom>
          <a:noFill/>
        </p:spPr>
        <p:txBody>
          <a:bodyPr wrap="square" rtlCol="0">
            <a:spAutoFit/>
          </a:bodyPr>
          <a:lstStyle/>
          <a:p>
            <a:r>
              <a:rPr lang="en-US" sz="2400" dirty="0">
                <a:solidFill>
                  <a:srgbClr val="FF0000"/>
                </a:solidFill>
              </a:rPr>
              <a:t>q</a:t>
            </a:r>
          </a:p>
        </p:txBody>
      </p:sp>
      <p:sp>
        <p:nvSpPr>
          <p:cNvPr id="40" name="TextBox 39"/>
          <p:cNvSpPr txBox="1"/>
          <p:nvPr/>
        </p:nvSpPr>
        <p:spPr>
          <a:xfrm>
            <a:off x="2552492" y="4543365"/>
            <a:ext cx="762000" cy="461665"/>
          </a:xfrm>
          <a:prstGeom prst="rect">
            <a:avLst/>
          </a:prstGeom>
          <a:noFill/>
        </p:spPr>
        <p:txBody>
          <a:bodyPr wrap="square" rtlCol="0">
            <a:spAutoFit/>
          </a:bodyPr>
          <a:lstStyle/>
          <a:p>
            <a:r>
              <a:rPr lang="en-US" sz="2400" dirty="0" smtClean="0">
                <a:solidFill>
                  <a:srgbClr val="FF0000"/>
                </a:solidFill>
              </a:rPr>
              <a:t>p</a:t>
            </a:r>
            <a:endParaRPr lang="en-US" sz="2400" dirty="0">
              <a:solidFill>
                <a:srgbClr val="FF0000"/>
              </a:solidFill>
            </a:endParaRPr>
          </a:p>
        </p:txBody>
      </p:sp>
      <p:sp>
        <p:nvSpPr>
          <p:cNvPr id="41" name="TextBox 40"/>
          <p:cNvSpPr txBox="1"/>
          <p:nvPr/>
        </p:nvSpPr>
        <p:spPr>
          <a:xfrm>
            <a:off x="6342408" y="2707467"/>
            <a:ext cx="1181928" cy="523220"/>
          </a:xfrm>
          <a:prstGeom prst="rect">
            <a:avLst/>
          </a:prstGeom>
          <a:noFill/>
        </p:spPr>
        <p:txBody>
          <a:bodyPr wrap="square" rtlCol="0">
            <a:spAutoFit/>
          </a:bodyPr>
          <a:lstStyle/>
          <a:p>
            <a:r>
              <a:rPr lang="en-US" sz="2800" dirty="0" smtClean="0">
                <a:solidFill>
                  <a:srgbClr val="FF0000"/>
                </a:solidFill>
              </a:rPr>
              <a:t>r</a:t>
            </a:r>
            <a:endParaRPr lang="en-US" sz="2800" dirty="0">
              <a:solidFill>
                <a:srgbClr val="FF0000"/>
              </a:solidFill>
            </a:endParaRPr>
          </a:p>
        </p:txBody>
      </p:sp>
      <p:sp>
        <p:nvSpPr>
          <p:cNvPr id="42" name="TextBox 41"/>
          <p:cNvSpPr txBox="1"/>
          <p:nvPr/>
        </p:nvSpPr>
        <p:spPr>
          <a:xfrm>
            <a:off x="1371600" y="5638800"/>
            <a:ext cx="7391400" cy="861774"/>
          </a:xfrm>
          <a:prstGeom prst="rect">
            <a:avLst/>
          </a:prstGeom>
          <a:noFill/>
        </p:spPr>
        <p:txBody>
          <a:bodyPr wrap="square" rtlCol="0">
            <a:spAutoFit/>
          </a:bodyPr>
          <a:lstStyle/>
          <a:p>
            <a:r>
              <a:rPr lang="en-US" sz="3200" dirty="0" smtClean="0"/>
              <a:t>Let </a:t>
            </a:r>
            <a:r>
              <a:rPr lang="en-US" sz="3200" dirty="0" smtClean="0">
                <a:solidFill>
                  <a:srgbClr val="FF0000"/>
                </a:solidFill>
              </a:rPr>
              <a:t>P</a:t>
            </a:r>
            <a:r>
              <a:rPr lang="en-US" sz="3200" dirty="0" smtClean="0"/>
              <a:t> be type </a:t>
            </a:r>
            <a:r>
              <a:rPr lang="en-US" sz="3200" dirty="0" smtClean="0">
                <a:solidFill>
                  <a:srgbClr val="FF0000"/>
                </a:solidFill>
              </a:rPr>
              <a:t>p </a:t>
            </a:r>
            <a:r>
              <a:rPr lang="en-US" sz="3200" dirty="0" smtClean="0"/>
              <a:t>edges. </a:t>
            </a:r>
            <a:r>
              <a:rPr lang="en-US" sz="3200" dirty="0">
                <a:solidFill>
                  <a:srgbClr val="FF0000"/>
                </a:solidFill>
              </a:rPr>
              <a:t>P</a:t>
            </a:r>
            <a:r>
              <a:rPr lang="en-US" sz="3200" dirty="0" smtClean="0"/>
              <a:t> gets </a:t>
            </a:r>
            <a:r>
              <a:rPr lang="en-US" sz="3200" dirty="0" smtClean="0">
                <a:solidFill>
                  <a:srgbClr val="FF0000"/>
                </a:solidFill>
              </a:rPr>
              <a:t>|P|-2</a:t>
            </a:r>
            <a:r>
              <a:rPr lang="en-US" sz="3200" dirty="0" smtClean="0">
                <a:solidFill>
                  <a:srgbClr val="FF0000"/>
                </a:solidFill>
                <a:latin typeface="Comic Sans MS" panose="030F0702030302020204" pitchFamily="66" charset="0"/>
              </a:rPr>
              <a:t>x(P)</a:t>
            </a:r>
            <a:endParaRPr lang="en-US" altLang="en-US" sz="3200" baseline="-25000" dirty="0">
              <a:solidFill>
                <a:srgbClr val="FF0000"/>
              </a:solidFill>
              <a:latin typeface="Comic Sans MS" panose="030F0702030302020204" pitchFamily="66" charset="0"/>
            </a:endParaRPr>
          </a:p>
          <a:p>
            <a:endParaRPr lang="en-US" dirty="0"/>
          </a:p>
        </p:txBody>
      </p:sp>
      <p:sp>
        <p:nvSpPr>
          <p:cNvPr id="27" name="Oval 26"/>
          <p:cNvSpPr/>
          <p:nvPr/>
        </p:nvSpPr>
        <p:spPr>
          <a:xfrm>
            <a:off x="2781300" y="3229372"/>
            <a:ext cx="381000" cy="342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p:cNvSpPr/>
          <p:nvPr/>
        </p:nvSpPr>
        <p:spPr>
          <a:xfrm>
            <a:off x="5457618" y="1700887"/>
            <a:ext cx="381000" cy="342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p:nvPr/>
        </p:nvSpPr>
        <p:spPr>
          <a:xfrm>
            <a:off x="6448951" y="1808443"/>
            <a:ext cx="381000" cy="342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3815265"/>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Type of edges </a:t>
            </a:r>
            <a:endParaRPr lang="en-US" dirty="0">
              <a:solidFill>
                <a:srgbClr val="00B0F0"/>
              </a:solidFill>
            </a:endParaRPr>
          </a:p>
        </p:txBody>
      </p:sp>
      <p:sp>
        <p:nvSpPr>
          <p:cNvPr id="3" name="Content Placeholder 2"/>
          <p:cNvSpPr>
            <a:spLocks noGrp="1"/>
          </p:cNvSpPr>
          <p:nvPr>
            <p:ph idx="1"/>
          </p:nvPr>
        </p:nvSpPr>
        <p:spPr/>
        <p:txBody>
          <a:bodyPr/>
          <a:lstStyle/>
          <a:p>
            <a:pPr marL="0" indent="0">
              <a:buNone/>
            </a:pPr>
            <a:endParaRPr lang="en-US" dirty="0">
              <a:solidFill>
                <a:srgbClr val="00B0F0"/>
              </a:solidFill>
            </a:endParaRPr>
          </a:p>
          <a:p>
            <a:endParaRPr lang="en-US" dirty="0"/>
          </a:p>
        </p:txBody>
      </p:sp>
      <p:sp>
        <p:nvSpPr>
          <p:cNvPr id="4" name="Rounded Rectangle 3"/>
          <p:cNvSpPr/>
          <p:nvPr/>
        </p:nvSpPr>
        <p:spPr>
          <a:xfrm>
            <a:off x="628650" y="3200400"/>
            <a:ext cx="6019800" cy="2438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1485900" y="4413405"/>
            <a:ext cx="381000" cy="342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14400" y="3810000"/>
            <a:ext cx="1524000" cy="1447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3067050" y="3810000"/>
            <a:ext cx="1524000" cy="1447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953000" y="3736182"/>
            <a:ext cx="1524000" cy="1447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1219200" y="2743200"/>
            <a:ext cx="2819400" cy="523220"/>
          </a:xfrm>
          <a:prstGeom prst="rect">
            <a:avLst/>
          </a:prstGeom>
          <a:noFill/>
        </p:spPr>
        <p:txBody>
          <a:bodyPr wrap="square" rtlCol="0">
            <a:spAutoFit/>
          </a:bodyPr>
          <a:lstStyle/>
          <a:p>
            <a:r>
              <a:rPr lang="en-US" sz="2800" dirty="0" smtClean="0">
                <a:solidFill>
                  <a:srgbClr val="FF0000"/>
                </a:solidFill>
              </a:rPr>
              <a:t>S</a:t>
            </a:r>
            <a:endParaRPr lang="en-US" sz="2800" dirty="0">
              <a:solidFill>
                <a:srgbClr val="FF0000"/>
              </a:solidFill>
            </a:endParaRPr>
          </a:p>
        </p:txBody>
      </p:sp>
      <p:sp>
        <p:nvSpPr>
          <p:cNvPr id="11" name="Oval 10"/>
          <p:cNvSpPr/>
          <p:nvPr/>
        </p:nvSpPr>
        <p:spPr>
          <a:xfrm>
            <a:off x="4267200" y="3429000"/>
            <a:ext cx="381000" cy="342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p:cNvCxnSpPr/>
          <p:nvPr/>
        </p:nvCxnSpPr>
        <p:spPr>
          <a:xfrm flipV="1">
            <a:off x="4591050" y="1825625"/>
            <a:ext cx="1123950" cy="1584722"/>
          </a:xfrm>
          <a:prstGeom prst="line">
            <a:avLst/>
          </a:prstGeom>
          <a:ln w="34925">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971925" y="3258740"/>
            <a:ext cx="685800" cy="381000"/>
          </a:xfrm>
          <a:prstGeom prst="rect">
            <a:avLst/>
          </a:prstGeom>
          <a:noFill/>
        </p:spPr>
        <p:txBody>
          <a:bodyPr wrap="square" rtlCol="0">
            <a:spAutoFit/>
          </a:bodyPr>
          <a:lstStyle/>
          <a:p>
            <a:r>
              <a:rPr lang="en-US" dirty="0" smtClean="0">
                <a:solidFill>
                  <a:srgbClr val="FF0000"/>
                </a:solidFill>
              </a:rPr>
              <a:t>A</a:t>
            </a:r>
            <a:endParaRPr lang="en-US" dirty="0">
              <a:solidFill>
                <a:srgbClr val="FF0000"/>
              </a:solidFill>
            </a:endParaRPr>
          </a:p>
        </p:txBody>
      </p:sp>
      <p:sp>
        <p:nvSpPr>
          <p:cNvPr id="17" name="TextBox 16"/>
          <p:cNvSpPr txBox="1"/>
          <p:nvPr/>
        </p:nvSpPr>
        <p:spPr>
          <a:xfrm>
            <a:off x="1200150" y="4288985"/>
            <a:ext cx="685800" cy="381000"/>
          </a:xfrm>
          <a:prstGeom prst="rect">
            <a:avLst/>
          </a:prstGeom>
          <a:noFill/>
        </p:spPr>
        <p:txBody>
          <a:bodyPr wrap="square" rtlCol="0">
            <a:spAutoFit/>
          </a:bodyPr>
          <a:lstStyle/>
          <a:p>
            <a:r>
              <a:rPr lang="en-US" dirty="0" smtClean="0">
                <a:solidFill>
                  <a:srgbClr val="FF0000"/>
                </a:solidFill>
              </a:rPr>
              <a:t>B</a:t>
            </a:r>
            <a:endParaRPr lang="en-US" dirty="0">
              <a:solidFill>
                <a:srgbClr val="FF0000"/>
              </a:solidFill>
            </a:endParaRPr>
          </a:p>
        </p:txBody>
      </p:sp>
      <p:cxnSp>
        <p:nvCxnSpPr>
          <p:cNvPr id="21" name="Straight Connector 20"/>
          <p:cNvCxnSpPr/>
          <p:nvPr/>
        </p:nvCxnSpPr>
        <p:spPr>
          <a:xfrm flipV="1">
            <a:off x="1752600" y="3472777"/>
            <a:ext cx="1219200" cy="1111681"/>
          </a:xfrm>
          <a:prstGeom prst="line">
            <a:avLst/>
          </a:prstGeom>
          <a:ln w="44450">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866900" y="4631092"/>
            <a:ext cx="2000250" cy="0"/>
          </a:xfrm>
          <a:prstGeom prst="line">
            <a:avLst/>
          </a:prstGeom>
          <a:ln w="41275">
            <a:prstDash val="sysDash"/>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3543300" y="4413405"/>
            <a:ext cx="381000" cy="342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p:cNvSpPr/>
          <p:nvPr/>
        </p:nvSpPr>
        <p:spPr>
          <a:xfrm>
            <a:off x="5456997" y="4288985"/>
            <a:ext cx="381000" cy="342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a:stCxn id="30" idx="7"/>
          </p:cNvCxnSpPr>
          <p:nvPr/>
        </p:nvCxnSpPr>
        <p:spPr>
          <a:xfrm flipV="1">
            <a:off x="5782201" y="2147889"/>
            <a:ext cx="790049" cy="2191196"/>
          </a:xfrm>
          <a:prstGeom prst="line">
            <a:avLst/>
          </a:prstGeom>
          <a:ln w="57150">
            <a:solidFill>
              <a:schemeClr val="accent1">
                <a:alpha val="99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867150" y="4413405"/>
            <a:ext cx="685800" cy="381000"/>
          </a:xfrm>
          <a:prstGeom prst="rect">
            <a:avLst/>
          </a:prstGeom>
          <a:noFill/>
        </p:spPr>
        <p:txBody>
          <a:bodyPr wrap="square" rtlCol="0">
            <a:spAutoFit/>
          </a:bodyPr>
          <a:lstStyle/>
          <a:p>
            <a:r>
              <a:rPr lang="en-US" dirty="0">
                <a:solidFill>
                  <a:srgbClr val="FF0000"/>
                </a:solidFill>
              </a:rPr>
              <a:t>C</a:t>
            </a:r>
          </a:p>
        </p:txBody>
      </p:sp>
      <p:sp>
        <p:nvSpPr>
          <p:cNvPr id="37" name="TextBox 36"/>
          <p:cNvSpPr txBox="1"/>
          <p:nvPr/>
        </p:nvSpPr>
        <p:spPr>
          <a:xfrm>
            <a:off x="5782201" y="4288985"/>
            <a:ext cx="685800" cy="381000"/>
          </a:xfrm>
          <a:prstGeom prst="rect">
            <a:avLst/>
          </a:prstGeom>
          <a:noFill/>
        </p:spPr>
        <p:txBody>
          <a:bodyPr wrap="square" rtlCol="0">
            <a:spAutoFit/>
          </a:bodyPr>
          <a:lstStyle/>
          <a:p>
            <a:r>
              <a:rPr lang="en-US" dirty="0" smtClean="0">
                <a:solidFill>
                  <a:srgbClr val="FF0000"/>
                </a:solidFill>
              </a:rPr>
              <a:t>D</a:t>
            </a:r>
            <a:endParaRPr lang="en-US" dirty="0">
              <a:solidFill>
                <a:srgbClr val="FF0000"/>
              </a:solidFill>
            </a:endParaRPr>
          </a:p>
        </p:txBody>
      </p:sp>
      <p:sp>
        <p:nvSpPr>
          <p:cNvPr id="38" name="TextBox 37"/>
          <p:cNvSpPr txBox="1"/>
          <p:nvPr/>
        </p:nvSpPr>
        <p:spPr>
          <a:xfrm>
            <a:off x="2188942" y="3489722"/>
            <a:ext cx="2286000" cy="461665"/>
          </a:xfrm>
          <a:prstGeom prst="rect">
            <a:avLst/>
          </a:prstGeom>
          <a:noFill/>
        </p:spPr>
        <p:txBody>
          <a:bodyPr wrap="square" rtlCol="0">
            <a:spAutoFit/>
          </a:bodyPr>
          <a:lstStyle/>
          <a:p>
            <a:r>
              <a:rPr lang="en-US" sz="2400" dirty="0">
                <a:solidFill>
                  <a:srgbClr val="FF0000"/>
                </a:solidFill>
              </a:rPr>
              <a:t>e</a:t>
            </a:r>
          </a:p>
        </p:txBody>
      </p:sp>
      <p:sp>
        <p:nvSpPr>
          <p:cNvPr id="39" name="TextBox 38"/>
          <p:cNvSpPr txBox="1"/>
          <p:nvPr/>
        </p:nvSpPr>
        <p:spPr>
          <a:xfrm>
            <a:off x="4694997" y="2412900"/>
            <a:ext cx="2286000" cy="461665"/>
          </a:xfrm>
          <a:prstGeom prst="rect">
            <a:avLst/>
          </a:prstGeom>
          <a:noFill/>
        </p:spPr>
        <p:txBody>
          <a:bodyPr wrap="square" rtlCol="0">
            <a:spAutoFit/>
          </a:bodyPr>
          <a:lstStyle/>
          <a:p>
            <a:r>
              <a:rPr lang="en-US" sz="2400" dirty="0">
                <a:solidFill>
                  <a:srgbClr val="FF0000"/>
                </a:solidFill>
              </a:rPr>
              <a:t>q</a:t>
            </a:r>
          </a:p>
        </p:txBody>
      </p:sp>
      <p:sp>
        <p:nvSpPr>
          <p:cNvPr id="40" name="TextBox 39"/>
          <p:cNvSpPr txBox="1"/>
          <p:nvPr/>
        </p:nvSpPr>
        <p:spPr>
          <a:xfrm>
            <a:off x="2552492" y="4543365"/>
            <a:ext cx="762000" cy="461665"/>
          </a:xfrm>
          <a:prstGeom prst="rect">
            <a:avLst/>
          </a:prstGeom>
          <a:noFill/>
        </p:spPr>
        <p:txBody>
          <a:bodyPr wrap="square" rtlCol="0">
            <a:spAutoFit/>
          </a:bodyPr>
          <a:lstStyle/>
          <a:p>
            <a:r>
              <a:rPr lang="en-US" sz="2400" dirty="0" smtClean="0">
                <a:solidFill>
                  <a:srgbClr val="FF0000"/>
                </a:solidFill>
              </a:rPr>
              <a:t>p</a:t>
            </a:r>
            <a:endParaRPr lang="en-US" sz="2400" dirty="0">
              <a:solidFill>
                <a:srgbClr val="FF0000"/>
              </a:solidFill>
            </a:endParaRPr>
          </a:p>
        </p:txBody>
      </p:sp>
      <p:sp>
        <p:nvSpPr>
          <p:cNvPr id="41" name="TextBox 40"/>
          <p:cNvSpPr txBox="1"/>
          <p:nvPr/>
        </p:nvSpPr>
        <p:spPr>
          <a:xfrm>
            <a:off x="6342408" y="2707467"/>
            <a:ext cx="1181928" cy="523220"/>
          </a:xfrm>
          <a:prstGeom prst="rect">
            <a:avLst/>
          </a:prstGeom>
          <a:noFill/>
        </p:spPr>
        <p:txBody>
          <a:bodyPr wrap="square" rtlCol="0">
            <a:spAutoFit/>
          </a:bodyPr>
          <a:lstStyle/>
          <a:p>
            <a:r>
              <a:rPr lang="en-US" sz="2800" dirty="0" smtClean="0">
                <a:solidFill>
                  <a:srgbClr val="FF0000"/>
                </a:solidFill>
              </a:rPr>
              <a:t>r</a:t>
            </a:r>
            <a:endParaRPr lang="en-US" sz="2800" dirty="0">
              <a:solidFill>
                <a:srgbClr val="FF0000"/>
              </a:solidFill>
            </a:endParaRPr>
          </a:p>
        </p:txBody>
      </p:sp>
      <p:sp>
        <p:nvSpPr>
          <p:cNvPr id="42" name="TextBox 41"/>
          <p:cNvSpPr txBox="1"/>
          <p:nvPr/>
        </p:nvSpPr>
        <p:spPr>
          <a:xfrm>
            <a:off x="1371600" y="5638800"/>
            <a:ext cx="7391400" cy="861774"/>
          </a:xfrm>
          <a:prstGeom prst="rect">
            <a:avLst/>
          </a:prstGeom>
          <a:noFill/>
        </p:spPr>
        <p:txBody>
          <a:bodyPr wrap="square" rtlCol="0">
            <a:spAutoFit/>
          </a:bodyPr>
          <a:lstStyle/>
          <a:p>
            <a:r>
              <a:rPr lang="en-US" sz="3200" dirty="0" smtClean="0"/>
              <a:t>Let </a:t>
            </a:r>
            <a:r>
              <a:rPr lang="en-US" sz="3200" dirty="0">
                <a:solidFill>
                  <a:srgbClr val="FF0000"/>
                </a:solidFill>
              </a:rPr>
              <a:t>R</a:t>
            </a:r>
            <a:r>
              <a:rPr lang="en-US" sz="3200" dirty="0" smtClean="0"/>
              <a:t> be type </a:t>
            </a:r>
            <a:r>
              <a:rPr lang="en-US" sz="3200" dirty="0" smtClean="0">
                <a:solidFill>
                  <a:srgbClr val="FF0000"/>
                </a:solidFill>
              </a:rPr>
              <a:t>r </a:t>
            </a:r>
            <a:r>
              <a:rPr lang="en-US" sz="3200" dirty="0" smtClean="0"/>
              <a:t>edges. </a:t>
            </a:r>
            <a:r>
              <a:rPr lang="en-US" sz="3200" dirty="0">
                <a:solidFill>
                  <a:srgbClr val="FF0000"/>
                </a:solidFill>
              </a:rPr>
              <a:t>R</a:t>
            </a:r>
            <a:r>
              <a:rPr lang="en-US" sz="3200" dirty="0" smtClean="0"/>
              <a:t> gets </a:t>
            </a:r>
            <a:r>
              <a:rPr lang="en-US" sz="3200" dirty="0" smtClean="0">
                <a:solidFill>
                  <a:srgbClr val="FF0000"/>
                </a:solidFill>
              </a:rPr>
              <a:t>x(R)</a:t>
            </a:r>
            <a:endParaRPr lang="en-US" altLang="en-US" sz="3200" baseline="-25000" dirty="0">
              <a:solidFill>
                <a:srgbClr val="FF0000"/>
              </a:solidFill>
              <a:latin typeface="Comic Sans MS" panose="030F0702030302020204" pitchFamily="66" charset="0"/>
            </a:endParaRPr>
          </a:p>
          <a:p>
            <a:endParaRPr lang="en-US" dirty="0"/>
          </a:p>
        </p:txBody>
      </p:sp>
      <p:sp>
        <p:nvSpPr>
          <p:cNvPr id="27" name="Oval 26"/>
          <p:cNvSpPr/>
          <p:nvPr/>
        </p:nvSpPr>
        <p:spPr>
          <a:xfrm>
            <a:off x="2781300" y="3229372"/>
            <a:ext cx="381000" cy="342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p:cNvSpPr/>
          <p:nvPr/>
        </p:nvSpPr>
        <p:spPr>
          <a:xfrm>
            <a:off x="5457618" y="1700887"/>
            <a:ext cx="381000" cy="342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p:nvPr/>
        </p:nvSpPr>
        <p:spPr>
          <a:xfrm>
            <a:off x="6448951" y="1808443"/>
            <a:ext cx="381000" cy="342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7505238"/>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Type of edges </a:t>
            </a:r>
            <a:endParaRPr lang="en-US" dirty="0">
              <a:solidFill>
                <a:srgbClr val="00B0F0"/>
              </a:solidFill>
            </a:endParaRPr>
          </a:p>
        </p:txBody>
      </p:sp>
      <p:sp>
        <p:nvSpPr>
          <p:cNvPr id="3" name="Content Placeholder 2"/>
          <p:cNvSpPr>
            <a:spLocks noGrp="1"/>
          </p:cNvSpPr>
          <p:nvPr>
            <p:ph idx="1"/>
          </p:nvPr>
        </p:nvSpPr>
        <p:spPr/>
        <p:txBody>
          <a:bodyPr/>
          <a:lstStyle/>
          <a:p>
            <a:pPr marL="0" indent="0">
              <a:buNone/>
            </a:pPr>
            <a:endParaRPr lang="en-US" dirty="0">
              <a:solidFill>
                <a:srgbClr val="00B0F0"/>
              </a:solidFill>
            </a:endParaRPr>
          </a:p>
          <a:p>
            <a:endParaRPr lang="en-US" dirty="0"/>
          </a:p>
        </p:txBody>
      </p:sp>
      <p:sp>
        <p:nvSpPr>
          <p:cNvPr id="4" name="Rounded Rectangle 3"/>
          <p:cNvSpPr/>
          <p:nvPr/>
        </p:nvSpPr>
        <p:spPr>
          <a:xfrm>
            <a:off x="628650" y="3200400"/>
            <a:ext cx="6019800" cy="2438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1485900" y="4413405"/>
            <a:ext cx="381000" cy="342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14400" y="3810000"/>
            <a:ext cx="1524000" cy="1447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3067050" y="3810000"/>
            <a:ext cx="1524000" cy="1447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953000" y="3736182"/>
            <a:ext cx="1524000" cy="1447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1219200" y="2743200"/>
            <a:ext cx="2819400" cy="523220"/>
          </a:xfrm>
          <a:prstGeom prst="rect">
            <a:avLst/>
          </a:prstGeom>
          <a:noFill/>
        </p:spPr>
        <p:txBody>
          <a:bodyPr wrap="square" rtlCol="0">
            <a:spAutoFit/>
          </a:bodyPr>
          <a:lstStyle/>
          <a:p>
            <a:r>
              <a:rPr lang="en-US" sz="2800" dirty="0" smtClean="0">
                <a:solidFill>
                  <a:srgbClr val="FF0000"/>
                </a:solidFill>
              </a:rPr>
              <a:t>S</a:t>
            </a:r>
            <a:endParaRPr lang="en-US" sz="2800" dirty="0">
              <a:solidFill>
                <a:srgbClr val="FF0000"/>
              </a:solidFill>
            </a:endParaRPr>
          </a:p>
        </p:txBody>
      </p:sp>
      <p:sp>
        <p:nvSpPr>
          <p:cNvPr id="11" name="Oval 10"/>
          <p:cNvSpPr/>
          <p:nvPr/>
        </p:nvSpPr>
        <p:spPr>
          <a:xfrm>
            <a:off x="4267200" y="3429000"/>
            <a:ext cx="381000" cy="342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p:cNvCxnSpPr/>
          <p:nvPr/>
        </p:nvCxnSpPr>
        <p:spPr>
          <a:xfrm flipV="1">
            <a:off x="4591050" y="1825625"/>
            <a:ext cx="1123950" cy="1584722"/>
          </a:xfrm>
          <a:prstGeom prst="line">
            <a:avLst/>
          </a:prstGeom>
          <a:ln w="34925">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971925" y="3258740"/>
            <a:ext cx="685800" cy="381000"/>
          </a:xfrm>
          <a:prstGeom prst="rect">
            <a:avLst/>
          </a:prstGeom>
          <a:noFill/>
        </p:spPr>
        <p:txBody>
          <a:bodyPr wrap="square" rtlCol="0">
            <a:spAutoFit/>
          </a:bodyPr>
          <a:lstStyle/>
          <a:p>
            <a:r>
              <a:rPr lang="en-US" dirty="0" smtClean="0">
                <a:solidFill>
                  <a:srgbClr val="FF0000"/>
                </a:solidFill>
              </a:rPr>
              <a:t>A</a:t>
            </a:r>
            <a:endParaRPr lang="en-US" dirty="0">
              <a:solidFill>
                <a:srgbClr val="FF0000"/>
              </a:solidFill>
            </a:endParaRPr>
          </a:p>
        </p:txBody>
      </p:sp>
      <p:sp>
        <p:nvSpPr>
          <p:cNvPr id="17" name="TextBox 16"/>
          <p:cNvSpPr txBox="1"/>
          <p:nvPr/>
        </p:nvSpPr>
        <p:spPr>
          <a:xfrm>
            <a:off x="1200150" y="4288985"/>
            <a:ext cx="685800" cy="381000"/>
          </a:xfrm>
          <a:prstGeom prst="rect">
            <a:avLst/>
          </a:prstGeom>
          <a:noFill/>
        </p:spPr>
        <p:txBody>
          <a:bodyPr wrap="square" rtlCol="0">
            <a:spAutoFit/>
          </a:bodyPr>
          <a:lstStyle/>
          <a:p>
            <a:r>
              <a:rPr lang="en-US" dirty="0" smtClean="0">
                <a:solidFill>
                  <a:srgbClr val="FF0000"/>
                </a:solidFill>
              </a:rPr>
              <a:t>B</a:t>
            </a:r>
            <a:endParaRPr lang="en-US" dirty="0">
              <a:solidFill>
                <a:srgbClr val="FF0000"/>
              </a:solidFill>
            </a:endParaRPr>
          </a:p>
        </p:txBody>
      </p:sp>
      <p:cxnSp>
        <p:nvCxnSpPr>
          <p:cNvPr id="21" name="Straight Connector 20"/>
          <p:cNvCxnSpPr/>
          <p:nvPr/>
        </p:nvCxnSpPr>
        <p:spPr>
          <a:xfrm flipV="1">
            <a:off x="1752600" y="3472777"/>
            <a:ext cx="1219200" cy="1111681"/>
          </a:xfrm>
          <a:prstGeom prst="line">
            <a:avLst/>
          </a:prstGeom>
          <a:ln w="44450">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866900" y="4631092"/>
            <a:ext cx="2000250" cy="0"/>
          </a:xfrm>
          <a:prstGeom prst="line">
            <a:avLst/>
          </a:prstGeom>
          <a:ln w="41275">
            <a:prstDash val="sysDash"/>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3543300" y="4413405"/>
            <a:ext cx="381000" cy="342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p:cNvSpPr/>
          <p:nvPr/>
        </p:nvSpPr>
        <p:spPr>
          <a:xfrm>
            <a:off x="5456997" y="4288985"/>
            <a:ext cx="381000" cy="342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a:stCxn id="30" idx="7"/>
          </p:cNvCxnSpPr>
          <p:nvPr/>
        </p:nvCxnSpPr>
        <p:spPr>
          <a:xfrm flipV="1">
            <a:off x="5782201" y="2147889"/>
            <a:ext cx="790049" cy="2191196"/>
          </a:xfrm>
          <a:prstGeom prst="line">
            <a:avLst/>
          </a:prstGeom>
          <a:ln w="57150">
            <a:solidFill>
              <a:schemeClr val="accent1">
                <a:alpha val="99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867150" y="4413405"/>
            <a:ext cx="685800" cy="381000"/>
          </a:xfrm>
          <a:prstGeom prst="rect">
            <a:avLst/>
          </a:prstGeom>
          <a:noFill/>
        </p:spPr>
        <p:txBody>
          <a:bodyPr wrap="square" rtlCol="0">
            <a:spAutoFit/>
          </a:bodyPr>
          <a:lstStyle/>
          <a:p>
            <a:r>
              <a:rPr lang="en-US" dirty="0">
                <a:solidFill>
                  <a:srgbClr val="FF0000"/>
                </a:solidFill>
              </a:rPr>
              <a:t>C</a:t>
            </a:r>
          </a:p>
        </p:txBody>
      </p:sp>
      <p:sp>
        <p:nvSpPr>
          <p:cNvPr id="37" name="TextBox 36"/>
          <p:cNvSpPr txBox="1"/>
          <p:nvPr/>
        </p:nvSpPr>
        <p:spPr>
          <a:xfrm>
            <a:off x="5782201" y="4288985"/>
            <a:ext cx="685800" cy="381000"/>
          </a:xfrm>
          <a:prstGeom prst="rect">
            <a:avLst/>
          </a:prstGeom>
          <a:noFill/>
        </p:spPr>
        <p:txBody>
          <a:bodyPr wrap="square" rtlCol="0">
            <a:spAutoFit/>
          </a:bodyPr>
          <a:lstStyle/>
          <a:p>
            <a:r>
              <a:rPr lang="en-US" dirty="0" smtClean="0">
                <a:solidFill>
                  <a:srgbClr val="FF0000"/>
                </a:solidFill>
              </a:rPr>
              <a:t>D</a:t>
            </a:r>
            <a:endParaRPr lang="en-US" dirty="0">
              <a:solidFill>
                <a:srgbClr val="FF0000"/>
              </a:solidFill>
            </a:endParaRPr>
          </a:p>
        </p:txBody>
      </p:sp>
      <p:sp>
        <p:nvSpPr>
          <p:cNvPr id="38" name="TextBox 37"/>
          <p:cNvSpPr txBox="1"/>
          <p:nvPr/>
        </p:nvSpPr>
        <p:spPr>
          <a:xfrm>
            <a:off x="2188942" y="3489722"/>
            <a:ext cx="2286000" cy="461665"/>
          </a:xfrm>
          <a:prstGeom prst="rect">
            <a:avLst/>
          </a:prstGeom>
          <a:noFill/>
        </p:spPr>
        <p:txBody>
          <a:bodyPr wrap="square" rtlCol="0">
            <a:spAutoFit/>
          </a:bodyPr>
          <a:lstStyle/>
          <a:p>
            <a:r>
              <a:rPr lang="en-US" sz="2400" dirty="0">
                <a:solidFill>
                  <a:srgbClr val="FF0000"/>
                </a:solidFill>
              </a:rPr>
              <a:t>e</a:t>
            </a:r>
          </a:p>
        </p:txBody>
      </p:sp>
      <p:sp>
        <p:nvSpPr>
          <p:cNvPr id="39" name="TextBox 38"/>
          <p:cNvSpPr txBox="1"/>
          <p:nvPr/>
        </p:nvSpPr>
        <p:spPr>
          <a:xfrm>
            <a:off x="4694997" y="2412900"/>
            <a:ext cx="2286000" cy="461665"/>
          </a:xfrm>
          <a:prstGeom prst="rect">
            <a:avLst/>
          </a:prstGeom>
          <a:noFill/>
        </p:spPr>
        <p:txBody>
          <a:bodyPr wrap="square" rtlCol="0">
            <a:spAutoFit/>
          </a:bodyPr>
          <a:lstStyle/>
          <a:p>
            <a:r>
              <a:rPr lang="en-US" sz="2400" dirty="0">
                <a:solidFill>
                  <a:srgbClr val="FF0000"/>
                </a:solidFill>
              </a:rPr>
              <a:t>q</a:t>
            </a:r>
          </a:p>
        </p:txBody>
      </p:sp>
      <p:sp>
        <p:nvSpPr>
          <p:cNvPr id="40" name="TextBox 39"/>
          <p:cNvSpPr txBox="1"/>
          <p:nvPr/>
        </p:nvSpPr>
        <p:spPr>
          <a:xfrm>
            <a:off x="2552492" y="4543365"/>
            <a:ext cx="762000" cy="461665"/>
          </a:xfrm>
          <a:prstGeom prst="rect">
            <a:avLst/>
          </a:prstGeom>
          <a:noFill/>
        </p:spPr>
        <p:txBody>
          <a:bodyPr wrap="square" rtlCol="0">
            <a:spAutoFit/>
          </a:bodyPr>
          <a:lstStyle/>
          <a:p>
            <a:r>
              <a:rPr lang="en-US" sz="2400" dirty="0" smtClean="0">
                <a:solidFill>
                  <a:srgbClr val="FF0000"/>
                </a:solidFill>
              </a:rPr>
              <a:t>p</a:t>
            </a:r>
            <a:endParaRPr lang="en-US" sz="2400" dirty="0">
              <a:solidFill>
                <a:srgbClr val="FF0000"/>
              </a:solidFill>
            </a:endParaRPr>
          </a:p>
        </p:txBody>
      </p:sp>
      <p:sp>
        <p:nvSpPr>
          <p:cNvPr id="41" name="TextBox 40"/>
          <p:cNvSpPr txBox="1"/>
          <p:nvPr/>
        </p:nvSpPr>
        <p:spPr>
          <a:xfrm>
            <a:off x="6342408" y="2707467"/>
            <a:ext cx="1181928" cy="523220"/>
          </a:xfrm>
          <a:prstGeom prst="rect">
            <a:avLst/>
          </a:prstGeom>
          <a:noFill/>
        </p:spPr>
        <p:txBody>
          <a:bodyPr wrap="square" rtlCol="0">
            <a:spAutoFit/>
          </a:bodyPr>
          <a:lstStyle/>
          <a:p>
            <a:r>
              <a:rPr lang="en-US" sz="2800" dirty="0" smtClean="0">
                <a:solidFill>
                  <a:srgbClr val="FF0000"/>
                </a:solidFill>
              </a:rPr>
              <a:t>r</a:t>
            </a:r>
            <a:endParaRPr lang="en-US" sz="2800" dirty="0">
              <a:solidFill>
                <a:srgbClr val="FF0000"/>
              </a:solidFill>
            </a:endParaRPr>
          </a:p>
        </p:txBody>
      </p:sp>
      <p:sp>
        <p:nvSpPr>
          <p:cNvPr id="42" name="TextBox 41"/>
          <p:cNvSpPr txBox="1"/>
          <p:nvPr/>
        </p:nvSpPr>
        <p:spPr>
          <a:xfrm>
            <a:off x="514350" y="5655042"/>
            <a:ext cx="7391400" cy="861774"/>
          </a:xfrm>
          <a:prstGeom prst="rect">
            <a:avLst/>
          </a:prstGeom>
          <a:noFill/>
        </p:spPr>
        <p:txBody>
          <a:bodyPr wrap="square" rtlCol="0">
            <a:spAutoFit/>
          </a:bodyPr>
          <a:lstStyle/>
          <a:p>
            <a:r>
              <a:rPr lang="en-US" altLang="en-US" sz="3200" dirty="0" smtClean="0">
                <a:solidFill>
                  <a:srgbClr val="FF0000"/>
                </a:solidFill>
              </a:rPr>
              <a:t>Claim: E’+P+Q </a:t>
            </a:r>
            <a:r>
              <a:rPr lang="en-US" altLang="en-US" sz="3200" dirty="0" smtClean="0"/>
              <a:t>is not empty.</a:t>
            </a:r>
            <a:endParaRPr lang="en-US" altLang="en-US" sz="3200" baseline="-25000" dirty="0">
              <a:solidFill>
                <a:srgbClr val="FF0000"/>
              </a:solidFill>
              <a:latin typeface="Comic Sans MS" panose="030F0702030302020204" pitchFamily="66" charset="0"/>
            </a:endParaRPr>
          </a:p>
          <a:p>
            <a:endParaRPr lang="en-US" dirty="0"/>
          </a:p>
        </p:txBody>
      </p:sp>
      <p:sp>
        <p:nvSpPr>
          <p:cNvPr id="27" name="Oval 26"/>
          <p:cNvSpPr/>
          <p:nvPr/>
        </p:nvSpPr>
        <p:spPr>
          <a:xfrm>
            <a:off x="2781300" y="3229372"/>
            <a:ext cx="381000" cy="342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p:cNvSpPr/>
          <p:nvPr/>
        </p:nvSpPr>
        <p:spPr>
          <a:xfrm>
            <a:off x="5457618" y="1700887"/>
            <a:ext cx="381000" cy="342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p:nvPr/>
        </p:nvSpPr>
        <p:spPr>
          <a:xfrm>
            <a:off x="6448951" y="1808443"/>
            <a:ext cx="381000" cy="342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06548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It is enough to replace every edge with a path of length at most k</a:t>
            </a:r>
            <a:endParaRPr lang="en-US" dirty="0">
              <a:solidFill>
                <a:srgbClr val="00B0F0"/>
              </a:solidFill>
            </a:endParaRP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1143000" y="40386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2286000" y="405765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3657600" y="405765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5029200" y="4114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6324600" y="4105275"/>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1290638" y="2633663"/>
            <a:ext cx="1157287" cy="1628775"/>
          </a:xfrm>
          <a:custGeom>
            <a:avLst/>
            <a:gdLst>
              <a:gd name="connsiteX0" fmla="*/ 0 w 1157287"/>
              <a:gd name="connsiteY0" fmla="*/ 1485900 h 1628775"/>
              <a:gd name="connsiteX1" fmla="*/ 638175 w 1157287"/>
              <a:gd name="connsiteY1" fmla="*/ 0 h 1628775"/>
              <a:gd name="connsiteX2" fmla="*/ 1157287 w 1157287"/>
              <a:gd name="connsiteY2" fmla="*/ 1485900 h 1628775"/>
              <a:gd name="connsiteX3" fmla="*/ 1157287 w 1157287"/>
              <a:gd name="connsiteY3" fmla="*/ 1485900 h 1628775"/>
              <a:gd name="connsiteX4" fmla="*/ 1104900 w 1157287"/>
              <a:gd name="connsiteY4" fmla="*/ 1628775 h 1628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7287" h="1628775">
                <a:moveTo>
                  <a:pt x="0" y="1485900"/>
                </a:moveTo>
                <a:cubicBezTo>
                  <a:pt x="222647" y="742950"/>
                  <a:pt x="445294" y="0"/>
                  <a:pt x="638175" y="0"/>
                </a:cubicBezTo>
                <a:cubicBezTo>
                  <a:pt x="831056" y="0"/>
                  <a:pt x="1157287" y="1485900"/>
                  <a:pt x="1157287" y="1485900"/>
                </a:cubicBezTo>
                <a:lnTo>
                  <a:pt x="1157287" y="1485900"/>
                </a:lnTo>
                <a:lnTo>
                  <a:pt x="1104900" y="162877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066800" y="3079682"/>
            <a:ext cx="1143000" cy="584775"/>
          </a:xfrm>
          <a:prstGeom prst="rect">
            <a:avLst/>
          </a:prstGeom>
          <a:noFill/>
        </p:spPr>
        <p:txBody>
          <a:bodyPr wrap="square" rtlCol="0">
            <a:spAutoFit/>
          </a:bodyPr>
          <a:lstStyle/>
          <a:p>
            <a:r>
              <a:rPr lang="en-US" sz="3200" dirty="0" smtClean="0">
                <a:solidFill>
                  <a:srgbClr val="FF0000"/>
                </a:solidFill>
              </a:rPr>
              <a:t>K</a:t>
            </a:r>
            <a:endParaRPr lang="en-US" sz="3200" dirty="0">
              <a:solidFill>
                <a:srgbClr val="FF0000"/>
              </a:solidFill>
            </a:endParaRPr>
          </a:p>
        </p:txBody>
      </p:sp>
      <p:sp>
        <p:nvSpPr>
          <p:cNvPr id="13" name="Freeform 12"/>
          <p:cNvSpPr/>
          <p:nvPr/>
        </p:nvSpPr>
        <p:spPr>
          <a:xfrm>
            <a:off x="2462213" y="2500313"/>
            <a:ext cx="1357312" cy="1633537"/>
          </a:xfrm>
          <a:custGeom>
            <a:avLst/>
            <a:gdLst>
              <a:gd name="connsiteX0" fmla="*/ 0 w 1357312"/>
              <a:gd name="connsiteY0" fmla="*/ 1633537 h 1633537"/>
              <a:gd name="connsiteX1" fmla="*/ 752475 w 1357312"/>
              <a:gd name="connsiteY1" fmla="*/ 0 h 1633537"/>
              <a:gd name="connsiteX2" fmla="*/ 1357312 w 1357312"/>
              <a:gd name="connsiteY2" fmla="*/ 1628775 h 1633537"/>
              <a:gd name="connsiteX3" fmla="*/ 1357312 w 1357312"/>
              <a:gd name="connsiteY3" fmla="*/ 1628775 h 1633537"/>
            </a:gdLst>
            <a:ahLst/>
            <a:cxnLst>
              <a:cxn ang="0">
                <a:pos x="connsiteX0" y="connsiteY0"/>
              </a:cxn>
              <a:cxn ang="0">
                <a:pos x="connsiteX1" y="connsiteY1"/>
              </a:cxn>
              <a:cxn ang="0">
                <a:pos x="connsiteX2" y="connsiteY2"/>
              </a:cxn>
              <a:cxn ang="0">
                <a:pos x="connsiteX3" y="connsiteY3"/>
              </a:cxn>
            </a:cxnLst>
            <a:rect l="l" t="t" r="r" b="b"/>
            <a:pathLst>
              <a:path w="1357312" h="1633537">
                <a:moveTo>
                  <a:pt x="0" y="1633537"/>
                </a:moveTo>
                <a:cubicBezTo>
                  <a:pt x="263128" y="817165"/>
                  <a:pt x="526256" y="794"/>
                  <a:pt x="752475" y="0"/>
                </a:cubicBezTo>
                <a:cubicBezTo>
                  <a:pt x="978694" y="-794"/>
                  <a:pt x="1357312" y="1628775"/>
                  <a:pt x="1357312" y="1628775"/>
                </a:cubicBezTo>
                <a:lnTo>
                  <a:pt x="1357312" y="162877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2357438" y="2853750"/>
            <a:ext cx="1143000" cy="584775"/>
          </a:xfrm>
          <a:prstGeom prst="rect">
            <a:avLst/>
          </a:prstGeom>
          <a:noFill/>
        </p:spPr>
        <p:txBody>
          <a:bodyPr wrap="square" rtlCol="0">
            <a:spAutoFit/>
          </a:bodyPr>
          <a:lstStyle/>
          <a:p>
            <a:r>
              <a:rPr lang="en-US" sz="3200" dirty="0" smtClean="0">
                <a:solidFill>
                  <a:srgbClr val="FF0000"/>
                </a:solidFill>
              </a:rPr>
              <a:t>K</a:t>
            </a:r>
            <a:endParaRPr lang="en-US" sz="3200" dirty="0">
              <a:solidFill>
                <a:srgbClr val="FF0000"/>
              </a:solidFill>
            </a:endParaRPr>
          </a:p>
        </p:txBody>
      </p:sp>
      <p:sp>
        <p:nvSpPr>
          <p:cNvPr id="19" name="Freeform 18"/>
          <p:cNvSpPr/>
          <p:nvPr/>
        </p:nvSpPr>
        <p:spPr>
          <a:xfrm>
            <a:off x="3848100" y="2462172"/>
            <a:ext cx="1447800" cy="1783521"/>
          </a:xfrm>
          <a:custGeom>
            <a:avLst/>
            <a:gdLst>
              <a:gd name="connsiteX0" fmla="*/ 0 w 1447800"/>
              <a:gd name="connsiteY0" fmla="*/ 1685966 h 1783521"/>
              <a:gd name="connsiteX1" fmla="*/ 771525 w 1447800"/>
              <a:gd name="connsiteY1" fmla="*/ 41 h 1783521"/>
              <a:gd name="connsiteX2" fmla="*/ 1185863 w 1447800"/>
              <a:gd name="connsiteY2" fmla="*/ 1633578 h 1783521"/>
              <a:gd name="connsiteX3" fmla="*/ 1447800 w 1447800"/>
              <a:gd name="connsiteY3" fmla="*/ 1709778 h 1783521"/>
              <a:gd name="connsiteX4" fmla="*/ 1447800 w 1447800"/>
              <a:gd name="connsiteY4" fmla="*/ 1709778 h 1783521"/>
              <a:gd name="connsiteX5" fmla="*/ 1447800 w 1447800"/>
              <a:gd name="connsiteY5" fmla="*/ 1709778 h 178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7800" h="1783521">
                <a:moveTo>
                  <a:pt x="0" y="1685966"/>
                </a:moveTo>
                <a:cubicBezTo>
                  <a:pt x="286940" y="847369"/>
                  <a:pt x="573881" y="8772"/>
                  <a:pt x="771525" y="41"/>
                </a:cubicBezTo>
                <a:cubicBezTo>
                  <a:pt x="969169" y="-8690"/>
                  <a:pt x="1073150" y="1348622"/>
                  <a:pt x="1185863" y="1633578"/>
                </a:cubicBezTo>
                <a:cubicBezTo>
                  <a:pt x="1298576" y="1918534"/>
                  <a:pt x="1447800" y="1709778"/>
                  <a:pt x="1447800" y="1709778"/>
                </a:cubicBezTo>
                <a:lnTo>
                  <a:pt x="1447800" y="1709778"/>
                </a:lnTo>
                <a:lnTo>
                  <a:pt x="1447800" y="170977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3762375" y="2895600"/>
            <a:ext cx="1143000" cy="584775"/>
          </a:xfrm>
          <a:prstGeom prst="rect">
            <a:avLst/>
          </a:prstGeom>
          <a:noFill/>
        </p:spPr>
        <p:txBody>
          <a:bodyPr wrap="square" rtlCol="0">
            <a:spAutoFit/>
          </a:bodyPr>
          <a:lstStyle/>
          <a:p>
            <a:r>
              <a:rPr lang="en-US" sz="3200" dirty="0" smtClean="0">
                <a:solidFill>
                  <a:srgbClr val="FF0000"/>
                </a:solidFill>
              </a:rPr>
              <a:t>K</a:t>
            </a:r>
            <a:endParaRPr lang="en-US" sz="3200" dirty="0">
              <a:solidFill>
                <a:srgbClr val="FF0000"/>
              </a:solidFill>
            </a:endParaRPr>
          </a:p>
        </p:txBody>
      </p:sp>
      <p:sp>
        <p:nvSpPr>
          <p:cNvPr id="21" name="Freeform 20"/>
          <p:cNvSpPr/>
          <p:nvPr/>
        </p:nvSpPr>
        <p:spPr>
          <a:xfrm>
            <a:off x="5233988" y="2443162"/>
            <a:ext cx="1323975" cy="1766888"/>
          </a:xfrm>
          <a:custGeom>
            <a:avLst/>
            <a:gdLst>
              <a:gd name="connsiteX0" fmla="*/ 0 w 1323975"/>
              <a:gd name="connsiteY0" fmla="*/ 1743076 h 1766888"/>
              <a:gd name="connsiteX1" fmla="*/ 409575 w 1323975"/>
              <a:gd name="connsiteY1" fmla="*/ 1 h 1766888"/>
              <a:gd name="connsiteX2" fmla="*/ 1190625 w 1323975"/>
              <a:gd name="connsiteY2" fmla="*/ 1733551 h 1766888"/>
              <a:gd name="connsiteX3" fmla="*/ 1190625 w 1323975"/>
              <a:gd name="connsiteY3" fmla="*/ 1733551 h 1766888"/>
              <a:gd name="connsiteX4" fmla="*/ 1323975 w 1323975"/>
              <a:gd name="connsiteY4" fmla="*/ 1766888 h 1766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3975" h="1766888">
                <a:moveTo>
                  <a:pt x="0" y="1743076"/>
                </a:moveTo>
                <a:cubicBezTo>
                  <a:pt x="105569" y="872332"/>
                  <a:pt x="211138" y="1588"/>
                  <a:pt x="409575" y="1"/>
                </a:cubicBezTo>
                <a:cubicBezTo>
                  <a:pt x="608012" y="-1586"/>
                  <a:pt x="1190625" y="1733551"/>
                  <a:pt x="1190625" y="1733551"/>
                </a:cubicBezTo>
                <a:lnTo>
                  <a:pt x="1190625" y="1733551"/>
                </a:lnTo>
                <a:lnTo>
                  <a:pt x="1323975" y="176688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4964906" y="2886648"/>
            <a:ext cx="1143000" cy="584775"/>
          </a:xfrm>
          <a:prstGeom prst="rect">
            <a:avLst/>
          </a:prstGeom>
          <a:noFill/>
        </p:spPr>
        <p:txBody>
          <a:bodyPr wrap="square" rtlCol="0">
            <a:spAutoFit/>
          </a:bodyPr>
          <a:lstStyle/>
          <a:p>
            <a:r>
              <a:rPr lang="en-US" sz="3200" dirty="0" smtClean="0">
                <a:solidFill>
                  <a:srgbClr val="FF0000"/>
                </a:solidFill>
              </a:rPr>
              <a:t>K</a:t>
            </a:r>
            <a:endParaRPr lang="en-US" sz="3200" dirty="0">
              <a:solidFill>
                <a:srgbClr val="FF0000"/>
              </a:solidFill>
            </a:endParaRPr>
          </a:p>
        </p:txBody>
      </p:sp>
    </p:spTree>
    <p:extLst>
      <p:ext uri="{BB962C8B-B14F-4D97-AF65-F5344CB8AC3E}">
        <p14:creationId xmlns:p14="http://schemas.microsoft.com/office/powerpoint/2010/main" val="926485992"/>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Proof continued</a:t>
            </a:r>
            <a:endParaRPr lang="en-US" dirty="0">
              <a:solidFill>
                <a:srgbClr val="00B0F0"/>
              </a:solidFill>
            </a:endParaRPr>
          </a:p>
        </p:txBody>
      </p:sp>
      <p:sp>
        <p:nvSpPr>
          <p:cNvPr id="3" name="Content Placeholder 2"/>
          <p:cNvSpPr>
            <a:spLocks noGrp="1"/>
          </p:cNvSpPr>
          <p:nvPr>
            <p:ph idx="1"/>
          </p:nvPr>
        </p:nvSpPr>
        <p:spPr/>
        <p:txBody>
          <a:bodyPr>
            <a:normAutofit/>
          </a:bodyPr>
          <a:lstStyle/>
          <a:p>
            <a:pPr marL="0" indent="0">
              <a:buNone/>
            </a:pPr>
            <a:r>
              <a:rPr lang="en-US" dirty="0" smtClean="0"/>
              <a:t>If the above holds, all the edges of this set are empty BUT the edges of the set  </a:t>
            </a:r>
            <a:r>
              <a:rPr lang="en-US" dirty="0" smtClean="0">
                <a:solidFill>
                  <a:srgbClr val="FF0000"/>
                </a:solidFill>
              </a:rPr>
              <a:t>D. </a:t>
            </a:r>
          </a:p>
          <a:p>
            <a:pPr marL="0" indent="0">
              <a:buNone/>
            </a:pPr>
            <a:r>
              <a:rPr lang="en-US" dirty="0" smtClean="0"/>
              <a:t>This means that every edge leaving </a:t>
            </a:r>
            <a:r>
              <a:rPr lang="en-US" dirty="0" smtClean="0">
                <a:solidFill>
                  <a:srgbClr val="FF0000"/>
                </a:solidFill>
              </a:rPr>
              <a:t>S </a:t>
            </a:r>
            <a:r>
              <a:rPr lang="en-US" dirty="0" smtClean="0"/>
              <a:t>also leaves a set internal to </a:t>
            </a:r>
            <a:r>
              <a:rPr lang="en-US" dirty="0" smtClean="0">
                <a:solidFill>
                  <a:srgbClr val="FF0000"/>
                </a:solidFill>
              </a:rPr>
              <a:t>S</a:t>
            </a:r>
            <a:r>
              <a:rPr lang="en-US" dirty="0" smtClean="0"/>
              <a:t>.</a:t>
            </a:r>
          </a:p>
          <a:p>
            <a:pPr marL="0" indent="0">
              <a:buNone/>
            </a:pPr>
            <a:r>
              <a:rPr lang="en-US" dirty="0" smtClean="0"/>
              <a:t>This contradicts independence.</a:t>
            </a:r>
          </a:p>
          <a:p>
            <a:pPr marL="0" indent="0">
              <a:buNone/>
            </a:pPr>
            <a:r>
              <a:rPr lang="en-US" dirty="0" smtClean="0"/>
              <a:t>The sum of the </a:t>
            </a:r>
            <a:r>
              <a:rPr lang="en-US" dirty="0" smtClean="0">
                <a:solidFill>
                  <a:srgbClr val="00B050"/>
                </a:solidFill>
              </a:rPr>
              <a:t>rows of children of </a:t>
            </a:r>
            <a:r>
              <a:rPr lang="en-US" dirty="0" smtClean="0">
                <a:solidFill>
                  <a:srgbClr val="FF0000"/>
                </a:solidFill>
              </a:rPr>
              <a:t>S, </a:t>
            </a:r>
            <a:r>
              <a:rPr lang="en-US" dirty="0" smtClean="0"/>
              <a:t>namely the sum of rows of</a:t>
            </a:r>
            <a:r>
              <a:rPr lang="en-US" dirty="0" smtClean="0">
                <a:solidFill>
                  <a:srgbClr val="FF0000"/>
                </a:solidFill>
              </a:rPr>
              <a:t> D edges  </a:t>
            </a:r>
            <a:r>
              <a:rPr lang="en-US" dirty="0" smtClean="0"/>
              <a:t>equals the sum of the rows of </a:t>
            </a:r>
            <a:r>
              <a:rPr lang="en-US" dirty="0" smtClean="0">
                <a:solidFill>
                  <a:srgbClr val="FF0000"/>
                </a:solidFill>
              </a:rPr>
              <a:t>S</a:t>
            </a:r>
            <a:r>
              <a:rPr lang="en-US" dirty="0" smtClean="0"/>
              <a:t>. </a:t>
            </a:r>
          </a:p>
          <a:p>
            <a:pPr marL="0" indent="0">
              <a:buNone/>
            </a:pPr>
            <a:r>
              <a:rPr lang="en-US" dirty="0" smtClean="0"/>
              <a:t>This contradicts the linear independence. </a:t>
            </a:r>
            <a:endParaRPr lang="en-US" dirty="0"/>
          </a:p>
          <a:p>
            <a:pPr marL="0" indent="0">
              <a:buNone/>
            </a:pPr>
            <a:r>
              <a:rPr lang="en-US" dirty="0" smtClean="0"/>
              <a:t>We now finish the proof of </a:t>
            </a:r>
            <a:r>
              <a:rPr lang="en-US" dirty="0" smtClean="0">
                <a:solidFill>
                  <a:srgbClr val="FF0000"/>
                </a:solidFill>
              </a:rPr>
              <a:t>Claim 1.</a:t>
            </a:r>
            <a:endParaRPr lang="en-US" dirty="0" smtClean="0">
              <a:solidFill>
                <a:srgbClr val="FF0000"/>
              </a:solidFill>
              <a:latin typeface="Comic Sans MS" panose="030F0702030302020204" pitchFamily="66" charset="0"/>
              <a:sym typeface="Symbol" panose="05050102010706020507" pitchFamily="18" charset="2"/>
            </a:endParaRPr>
          </a:p>
        </p:txBody>
      </p:sp>
    </p:spTree>
    <p:extLst>
      <p:ext uri="{BB962C8B-B14F-4D97-AF65-F5344CB8AC3E}">
        <p14:creationId xmlns:p14="http://schemas.microsoft.com/office/powerpoint/2010/main" val="3104348685"/>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Continued</a:t>
            </a:r>
            <a:endParaRPr lang="en-US" dirty="0">
              <a:solidFill>
                <a:srgbClr val="00B0F0"/>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latin typeface="Comic Sans MS" panose="030F0702030302020204" pitchFamily="66" charset="0"/>
                <a:sym typeface="Symbol" panose="05050102010706020507" pitchFamily="18" charset="2"/>
              </a:rPr>
              <a:t>We showed </a:t>
            </a:r>
            <a:r>
              <a:rPr lang="en-US" dirty="0" smtClean="0">
                <a:solidFill>
                  <a:srgbClr val="FF0000"/>
                </a:solidFill>
                <a:sym typeface="Symbol" panose="05050102010706020507" pitchFamily="18" charset="2"/>
              </a:rPr>
              <a:t>Token(S)</a:t>
            </a:r>
            <a:r>
              <a:rPr lang="en-US" dirty="0" smtClean="0">
                <a:solidFill>
                  <a:srgbClr val="FF0000"/>
                </a:solidFill>
                <a:latin typeface="Comic Sans MS" panose="030F0702030302020204" pitchFamily="66" charset="0"/>
                <a:sym typeface="Symbol" panose="05050102010706020507" pitchFamily="18" charset="2"/>
              </a:rPr>
              <a:t>=x(Q)+|E’|-x(E’)+(|P|-2x(P))+x(R). </a:t>
            </a:r>
          </a:p>
          <a:p>
            <a:pPr marL="0" indent="0">
              <a:buNone/>
            </a:pPr>
            <a:r>
              <a:rPr lang="en-US" dirty="0" smtClean="0">
                <a:solidFill>
                  <a:srgbClr val="002060"/>
                </a:solidFill>
                <a:latin typeface="Comic Sans MS" panose="030F0702030302020204" pitchFamily="66" charset="0"/>
                <a:sym typeface="Symbol" panose="05050102010706020507" pitchFamily="18" charset="2"/>
              </a:rPr>
              <a:t>The quantity </a:t>
            </a:r>
            <a:r>
              <a:rPr lang="en-US" dirty="0" smtClean="0">
                <a:solidFill>
                  <a:srgbClr val="FF0000"/>
                </a:solidFill>
                <a:latin typeface="Comic Sans MS" panose="030F0702030302020204" pitchFamily="66" charset="0"/>
                <a:sym typeface="Symbol" panose="05050102010706020507" pitchFamily="18" charset="2"/>
              </a:rPr>
              <a:t>x(Q)+x(R) </a:t>
            </a:r>
            <a:r>
              <a:rPr lang="en-US" dirty="0" smtClean="0">
                <a:solidFill>
                  <a:srgbClr val="002060"/>
                </a:solidFill>
                <a:latin typeface="Comic Sans MS" panose="030F0702030302020204" pitchFamily="66" charset="0"/>
                <a:sym typeface="Symbol" panose="05050102010706020507" pitchFamily="18" charset="2"/>
              </a:rPr>
              <a:t>is what goes out of </a:t>
            </a:r>
            <a:r>
              <a:rPr lang="en-US" dirty="0" smtClean="0">
                <a:solidFill>
                  <a:srgbClr val="FF0000"/>
                </a:solidFill>
                <a:latin typeface="Comic Sans MS" panose="030F0702030302020204" pitchFamily="66" charset="0"/>
                <a:sym typeface="Symbol" panose="05050102010706020507" pitchFamily="18" charset="2"/>
              </a:rPr>
              <a:t>S </a:t>
            </a:r>
            <a:r>
              <a:rPr lang="en-US" dirty="0" smtClean="0">
                <a:solidFill>
                  <a:srgbClr val="002060"/>
                </a:solidFill>
                <a:latin typeface="Comic Sans MS" panose="030F0702030302020204" pitchFamily="66" charset="0"/>
                <a:sym typeface="Symbol" panose="05050102010706020507" pitchFamily="18" charset="2"/>
              </a:rPr>
              <a:t>and so it is integral because it is </a:t>
            </a:r>
            <a:r>
              <a:rPr lang="en-US" dirty="0" smtClean="0">
                <a:solidFill>
                  <a:srgbClr val="FF0000"/>
                </a:solidFill>
                <a:latin typeface="Comic Sans MS" panose="030F0702030302020204" pitchFamily="66" charset="0"/>
                <a:sym typeface="Symbol" panose="05050102010706020507" pitchFamily="18" charset="2"/>
              </a:rPr>
              <a:t>f(S)</a:t>
            </a:r>
            <a:r>
              <a:rPr lang="en-US" dirty="0" smtClean="0">
                <a:solidFill>
                  <a:srgbClr val="002060"/>
                </a:solidFill>
                <a:latin typeface="Comic Sans MS" panose="030F0702030302020204" pitchFamily="66" charset="0"/>
                <a:sym typeface="Symbol" panose="05050102010706020507" pitchFamily="18" charset="2"/>
              </a:rPr>
              <a:t>.</a:t>
            </a:r>
            <a:r>
              <a:rPr lang="en-US" dirty="0" smtClean="0">
                <a:latin typeface="Comic Sans MS" panose="030F0702030302020204" pitchFamily="66" charset="0"/>
                <a:sym typeface="Symbol" panose="05050102010706020507" pitchFamily="18" charset="2"/>
              </a:rPr>
              <a:t>Thus we have to show that:</a:t>
            </a:r>
          </a:p>
          <a:p>
            <a:pPr marL="0" indent="0">
              <a:buNone/>
            </a:pPr>
            <a:r>
              <a:rPr lang="en-US" dirty="0" smtClean="0">
                <a:solidFill>
                  <a:srgbClr val="FF0000"/>
                </a:solidFill>
                <a:latin typeface="Comic Sans MS" panose="030F0702030302020204" pitchFamily="66" charset="0"/>
                <a:sym typeface="Symbol" panose="05050102010706020507" pitchFamily="18" charset="2"/>
              </a:rPr>
              <a:t>X(E’)+2x(P) </a:t>
            </a:r>
            <a:r>
              <a:rPr lang="en-US" dirty="0" smtClean="0">
                <a:solidFill>
                  <a:srgbClr val="002060"/>
                </a:solidFill>
                <a:latin typeface="Comic Sans MS" panose="030F0702030302020204" pitchFamily="66" charset="0"/>
                <a:sym typeface="Symbol" panose="05050102010706020507" pitchFamily="18" charset="2"/>
              </a:rPr>
              <a:t>is integral. </a:t>
            </a:r>
            <a:r>
              <a:rPr lang="en-US" dirty="0" smtClean="0">
                <a:latin typeface="Comic Sans MS" panose="030F0702030302020204" pitchFamily="66" charset="0"/>
                <a:sym typeface="Symbol" panose="05050102010706020507" pitchFamily="18" charset="2"/>
              </a:rPr>
              <a:t>Observe that </a:t>
            </a:r>
          </a:p>
          <a:p>
            <a:pPr marL="0" indent="0">
              <a:buNone/>
            </a:pPr>
            <a:r>
              <a:rPr lang="en-US" dirty="0" smtClean="0">
                <a:solidFill>
                  <a:srgbClr val="FF0000"/>
                </a:solidFill>
                <a:latin typeface="Comic Sans MS" panose="030F0702030302020204" pitchFamily="66" charset="0"/>
                <a:sym typeface="Symbol" panose="05050102010706020507" pitchFamily="18" charset="2"/>
              </a:rPr>
              <a:t>X(E’)+2x(P)=x((B))+x(</a:t>
            </a:r>
            <a:r>
              <a:rPr lang="en-US" dirty="0">
                <a:solidFill>
                  <a:srgbClr val="FF0000"/>
                </a:solidFill>
                <a:latin typeface="Comic Sans MS" panose="030F0702030302020204" pitchFamily="66" charset="0"/>
                <a:sym typeface="Symbol" panose="05050102010706020507" pitchFamily="18" charset="2"/>
              </a:rPr>
              <a:t></a:t>
            </a:r>
            <a:r>
              <a:rPr lang="en-US" dirty="0" smtClean="0">
                <a:solidFill>
                  <a:srgbClr val="FF0000"/>
                </a:solidFill>
                <a:latin typeface="Comic Sans MS" panose="030F0702030302020204" pitchFamily="66" charset="0"/>
                <a:sym typeface="Symbol" panose="05050102010706020507" pitchFamily="18" charset="2"/>
              </a:rPr>
              <a:t>(</a:t>
            </a:r>
            <a:r>
              <a:rPr lang="en-US" dirty="0">
                <a:solidFill>
                  <a:srgbClr val="FF0000"/>
                </a:solidFill>
                <a:latin typeface="Comic Sans MS" panose="030F0702030302020204" pitchFamily="66" charset="0"/>
                <a:sym typeface="Symbol" panose="05050102010706020507" pitchFamily="18" charset="2"/>
              </a:rPr>
              <a:t>C</a:t>
            </a:r>
            <a:r>
              <a:rPr lang="en-US" dirty="0" smtClean="0">
                <a:solidFill>
                  <a:srgbClr val="FF0000"/>
                </a:solidFill>
                <a:latin typeface="Comic Sans MS" panose="030F0702030302020204" pitchFamily="66" charset="0"/>
                <a:sym typeface="Symbol" panose="05050102010706020507" pitchFamily="18" charset="2"/>
              </a:rPr>
              <a:t>))=f(B)+f(C).</a:t>
            </a:r>
          </a:p>
          <a:p>
            <a:pPr marL="0" indent="0">
              <a:buNone/>
            </a:pPr>
            <a:r>
              <a:rPr lang="en-US" dirty="0" smtClean="0">
                <a:latin typeface="Comic Sans MS" panose="030F0702030302020204" pitchFamily="66" charset="0"/>
                <a:sym typeface="Symbol" panose="05050102010706020507" pitchFamily="18" charset="2"/>
              </a:rPr>
              <a:t>The last equality follows since the constrains </a:t>
            </a:r>
          </a:p>
          <a:p>
            <a:pPr marL="0" indent="0">
              <a:buNone/>
            </a:pPr>
            <a:r>
              <a:rPr lang="en-US" dirty="0">
                <a:latin typeface="Comic Sans MS" panose="030F0702030302020204" pitchFamily="66" charset="0"/>
                <a:sym typeface="Symbol" panose="05050102010706020507" pitchFamily="18" charset="2"/>
              </a:rPr>
              <a:t>o</a:t>
            </a:r>
            <a:r>
              <a:rPr lang="en-US" dirty="0" smtClean="0">
                <a:latin typeface="Comic Sans MS" panose="030F0702030302020204" pitchFamily="66" charset="0"/>
                <a:sym typeface="Symbol" panose="05050102010706020507" pitchFamily="18" charset="2"/>
              </a:rPr>
              <a:t>f </a:t>
            </a:r>
            <a:r>
              <a:rPr lang="en-US" dirty="0" smtClean="0">
                <a:solidFill>
                  <a:srgbClr val="FF0000"/>
                </a:solidFill>
                <a:latin typeface="Comic Sans MS" panose="030F0702030302020204" pitchFamily="66" charset="0"/>
                <a:sym typeface="Symbol" panose="05050102010706020507" pitchFamily="18" charset="2"/>
              </a:rPr>
              <a:t>B </a:t>
            </a:r>
            <a:r>
              <a:rPr lang="en-US" dirty="0" smtClean="0">
                <a:latin typeface="Comic Sans MS" panose="030F0702030302020204" pitchFamily="66" charset="0"/>
                <a:sym typeface="Symbol" panose="05050102010706020507" pitchFamily="18" charset="2"/>
              </a:rPr>
              <a:t>and </a:t>
            </a:r>
            <a:r>
              <a:rPr lang="en-US" dirty="0" smtClean="0">
                <a:solidFill>
                  <a:srgbClr val="FF0000"/>
                </a:solidFill>
                <a:latin typeface="Comic Sans MS" panose="030F0702030302020204" pitchFamily="66" charset="0"/>
                <a:sym typeface="Symbol" panose="05050102010706020507" pitchFamily="18" charset="2"/>
              </a:rPr>
              <a:t>C </a:t>
            </a:r>
            <a:r>
              <a:rPr lang="en-US" dirty="0" smtClean="0">
                <a:latin typeface="Comic Sans MS" panose="030F0702030302020204" pitchFamily="66" charset="0"/>
                <a:sym typeface="Symbol" panose="05050102010706020507" pitchFamily="18" charset="2"/>
              </a:rPr>
              <a:t>are tight. Since </a:t>
            </a:r>
            <a:r>
              <a:rPr lang="en-US" dirty="0" smtClean="0">
                <a:solidFill>
                  <a:srgbClr val="FF0000"/>
                </a:solidFill>
                <a:latin typeface="Comic Sans MS" panose="030F0702030302020204" pitchFamily="66" charset="0"/>
                <a:sym typeface="Symbol" panose="05050102010706020507" pitchFamily="18" charset="2"/>
              </a:rPr>
              <a:t>f(B) </a:t>
            </a:r>
            <a:r>
              <a:rPr lang="en-US" dirty="0" smtClean="0">
                <a:latin typeface="Comic Sans MS" panose="030F0702030302020204" pitchFamily="66" charset="0"/>
                <a:sym typeface="Symbol" panose="05050102010706020507" pitchFamily="18" charset="2"/>
              </a:rPr>
              <a:t>and </a:t>
            </a:r>
            <a:r>
              <a:rPr lang="en-US" dirty="0" smtClean="0">
                <a:solidFill>
                  <a:srgbClr val="FF0000"/>
                </a:solidFill>
                <a:latin typeface="Comic Sans MS" panose="030F0702030302020204" pitchFamily="66" charset="0"/>
                <a:sym typeface="Symbol" panose="05050102010706020507" pitchFamily="18" charset="2"/>
              </a:rPr>
              <a:t>f(C)</a:t>
            </a:r>
            <a:r>
              <a:rPr lang="en-US" dirty="0" smtClean="0">
                <a:latin typeface="Comic Sans MS" panose="030F0702030302020204" pitchFamily="66" charset="0"/>
                <a:sym typeface="Symbol" panose="05050102010706020507" pitchFamily="18" charset="2"/>
              </a:rPr>
              <a:t> are </a:t>
            </a:r>
          </a:p>
          <a:p>
            <a:pPr marL="0" indent="0">
              <a:buNone/>
            </a:pPr>
            <a:r>
              <a:rPr lang="en-US" dirty="0">
                <a:latin typeface="Comic Sans MS" panose="030F0702030302020204" pitchFamily="66" charset="0"/>
                <a:sym typeface="Symbol" panose="05050102010706020507" pitchFamily="18" charset="2"/>
              </a:rPr>
              <a:t>i</a:t>
            </a:r>
            <a:r>
              <a:rPr lang="en-US" dirty="0" smtClean="0">
                <a:latin typeface="Comic Sans MS" panose="030F0702030302020204" pitchFamily="66" charset="0"/>
                <a:sym typeface="Symbol" panose="05050102010706020507" pitchFamily="18" charset="2"/>
              </a:rPr>
              <a:t>ntegers, this finished the proof of Claim 1. </a:t>
            </a:r>
            <a:r>
              <a:rPr lang="en-US" dirty="0" smtClean="0">
                <a:solidFill>
                  <a:srgbClr val="FF0000"/>
                </a:solidFill>
                <a:latin typeface="Comic Sans MS" panose="030F0702030302020204" pitchFamily="66" charset="0"/>
                <a:sym typeface="Symbol" panose="05050102010706020507" pitchFamily="18" charset="2"/>
              </a:rPr>
              <a:t>Tokens(S) </a:t>
            </a:r>
            <a:r>
              <a:rPr lang="en-US" dirty="0" smtClean="0">
                <a:latin typeface="Comic Sans MS" panose="030F0702030302020204" pitchFamily="66" charset="0"/>
                <a:sym typeface="Symbol" panose="05050102010706020507" pitchFamily="18" charset="2"/>
              </a:rPr>
              <a:t>is integer. </a:t>
            </a:r>
            <a:r>
              <a:rPr lang="en-US" dirty="0" smtClean="0">
                <a:solidFill>
                  <a:srgbClr val="00B050"/>
                </a:solidFill>
                <a:latin typeface="Comic Sans MS" panose="030F0702030302020204" pitchFamily="66" charset="0"/>
                <a:sym typeface="Symbol" panose="05050102010706020507" pitchFamily="18" charset="2"/>
              </a:rPr>
              <a:t>Q.E.D</a:t>
            </a:r>
          </a:p>
        </p:txBody>
      </p:sp>
    </p:spTree>
    <p:extLst>
      <p:ext uri="{BB962C8B-B14F-4D97-AF65-F5344CB8AC3E}">
        <p14:creationId xmlns:p14="http://schemas.microsoft.com/office/powerpoint/2010/main" val="819884692"/>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Finishing the proof of </a:t>
            </a:r>
            <a:br>
              <a:rPr lang="en-US" dirty="0" smtClean="0">
                <a:solidFill>
                  <a:srgbClr val="00B0F0"/>
                </a:solidFill>
              </a:rPr>
            </a:br>
            <a:r>
              <a:rPr lang="en-US" dirty="0" smtClean="0">
                <a:solidFill>
                  <a:srgbClr val="00B0F0"/>
                </a:solidFill>
              </a:rPr>
              <a:t>Lemma 1: |T|≥m</a:t>
            </a:r>
            <a:endParaRPr lang="en-US" dirty="0">
              <a:solidFill>
                <a:srgbClr val="00B0F0"/>
              </a:solidFill>
            </a:endParaRPr>
          </a:p>
        </p:txBody>
      </p:sp>
      <p:sp>
        <p:nvSpPr>
          <p:cNvPr id="3" name="Content Placeholder 2"/>
          <p:cNvSpPr>
            <a:spLocks noGrp="1"/>
          </p:cNvSpPr>
          <p:nvPr>
            <p:ph idx="1"/>
          </p:nvPr>
        </p:nvSpPr>
        <p:spPr/>
        <p:txBody>
          <a:bodyPr>
            <a:normAutofit/>
          </a:bodyPr>
          <a:lstStyle/>
          <a:p>
            <a:pPr marL="0" indent="0">
              <a:buNone/>
            </a:pPr>
            <a:r>
              <a:rPr lang="en-US" dirty="0" smtClean="0"/>
              <a:t>As </a:t>
            </a:r>
            <a:r>
              <a:rPr lang="en-US" dirty="0" smtClean="0">
                <a:solidFill>
                  <a:srgbClr val="FF0000"/>
                </a:solidFill>
              </a:rPr>
              <a:t>Q+E’+P </a:t>
            </a:r>
            <a:r>
              <a:rPr lang="en-US" dirty="0" smtClean="0"/>
              <a:t>is not empty </a:t>
            </a:r>
            <a:r>
              <a:rPr lang="en-US" dirty="0" smtClean="0">
                <a:solidFill>
                  <a:srgbClr val="FF0000"/>
                </a:solidFill>
              </a:rPr>
              <a:t>tokens(S)&gt;0 </a:t>
            </a:r>
            <a:r>
              <a:rPr lang="en-US" dirty="0" smtClean="0"/>
              <a:t>and so</a:t>
            </a:r>
          </a:p>
          <a:p>
            <a:pPr marL="0" indent="0">
              <a:buNone/>
            </a:pPr>
            <a:r>
              <a:rPr lang="en-US" dirty="0"/>
              <a:t>s</a:t>
            </a:r>
            <a:r>
              <a:rPr lang="en-US" dirty="0" smtClean="0"/>
              <a:t>ince it is integral </a:t>
            </a:r>
            <a:r>
              <a:rPr lang="en-US" dirty="0" smtClean="0">
                <a:solidFill>
                  <a:srgbClr val="FF0000"/>
                </a:solidFill>
              </a:rPr>
              <a:t>token(S)≥1</a:t>
            </a:r>
            <a:r>
              <a:rPr lang="en-US" dirty="0" smtClean="0"/>
              <a:t>. </a:t>
            </a:r>
            <a:r>
              <a:rPr lang="en-US" dirty="0">
                <a:solidFill>
                  <a:srgbClr val="00B050"/>
                </a:solidFill>
              </a:rPr>
              <a:t> </a:t>
            </a:r>
            <a:r>
              <a:rPr lang="en-US" dirty="0" smtClean="0"/>
              <a:t>Hence </a:t>
            </a:r>
            <a:r>
              <a:rPr lang="en-US" dirty="0" smtClean="0">
                <a:solidFill>
                  <a:srgbClr val="FF0000"/>
                </a:solidFill>
              </a:rPr>
              <a:t>T </a:t>
            </a:r>
            <a:r>
              <a:rPr lang="en-US" dirty="0" smtClean="0"/>
              <a:t>is at least the number of  sets </a:t>
            </a:r>
            <a:r>
              <a:rPr lang="en-US" dirty="0" smtClean="0">
                <a:solidFill>
                  <a:srgbClr val="FF0000"/>
                </a:solidFill>
              </a:rPr>
              <a:t>S</a:t>
            </a:r>
            <a:r>
              <a:rPr lang="en-US" dirty="0" smtClean="0"/>
              <a:t>, which is </a:t>
            </a:r>
            <a:r>
              <a:rPr lang="en-US" dirty="0" smtClean="0">
                <a:solidFill>
                  <a:srgbClr val="00B050"/>
                </a:solidFill>
              </a:rPr>
              <a:t> </a:t>
            </a:r>
            <a:r>
              <a:rPr lang="en-US" dirty="0" smtClean="0">
                <a:solidFill>
                  <a:srgbClr val="FF0000"/>
                </a:solidFill>
              </a:rPr>
              <a:t>|L|. </a:t>
            </a:r>
            <a:r>
              <a:rPr lang="en-US" dirty="0"/>
              <a:t>A</a:t>
            </a:r>
            <a:r>
              <a:rPr lang="en-US" dirty="0" smtClean="0"/>
              <a:t>s </a:t>
            </a:r>
            <a:r>
              <a:rPr lang="en-US" dirty="0" smtClean="0">
                <a:solidFill>
                  <a:srgbClr val="FF0000"/>
                </a:solidFill>
              </a:rPr>
              <a:t>|L|=m</a:t>
            </a:r>
            <a:r>
              <a:rPr lang="en-US" dirty="0" smtClean="0">
                <a:solidFill>
                  <a:srgbClr val="00B050"/>
                </a:solidFill>
              </a:rPr>
              <a:t>, </a:t>
            </a:r>
            <a:r>
              <a:rPr lang="en-US" dirty="0" smtClean="0"/>
              <a:t>we proved that  </a:t>
            </a:r>
            <a:r>
              <a:rPr lang="en-US" dirty="0" smtClean="0">
                <a:solidFill>
                  <a:srgbClr val="FF0000"/>
                </a:solidFill>
              </a:rPr>
              <a:t>T ≥m. </a:t>
            </a:r>
            <a:r>
              <a:rPr lang="en-US" dirty="0" smtClean="0">
                <a:solidFill>
                  <a:srgbClr val="00B050"/>
                </a:solidFill>
              </a:rPr>
              <a:t>Q.E.D</a:t>
            </a:r>
          </a:p>
          <a:p>
            <a:pPr marL="0" indent="0">
              <a:buNone/>
            </a:pPr>
            <a:r>
              <a:rPr lang="en-US" dirty="0" smtClean="0">
                <a:sym typeface="Symbol" panose="05050102010706020507" pitchFamily="18" charset="2"/>
              </a:rPr>
              <a:t>In the next lemma we show that </a:t>
            </a:r>
            <a:r>
              <a:rPr lang="en-US" dirty="0">
                <a:sym typeface="Symbol" panose="05050102010706020507" pitchFamily="18" charset="2"/>
              </a:rPr>
              <a:t>(</a:t>
            </a:r>
            <a:r>
              <a:rPr lang="en-US" dirty="0" smtClean="0">
                <a:sym typeface="Symbol" panose="05050102010706020507" pitchFamily="18" charset="2"/>
              </a:rPr>
              <a:t>every edge contributes at most </a:t>
            </a:r>
            <a:r>
              <a:rPr lang="en-US" dirty="0" smtClean="0">
                <a:solidFill>
                  <a:srgbClr val="FF0000"/>
                </a:solidFill>
                <a:sym typeface="Symbol" panose="05050102010706020507" pitchFamily="18" charset="2"/>
              </a:rPr>
              <a:t>1</a:t>
            </a:r>
            <a:r>
              <a:rPr lang="en-US" dirty="0" smtClean="0">
                <a:sym typeface="Symbol" panose="05050102010706020507" pitchFamily="18" charset="2"/>
              </a:rPr>
              <a:t> token and) there are at least </a:t>
            </a:r>
            <a:r>
              <a:rPr lang="en-US" dirty="0" smtClean="0">
                <a:solidFill>
                  <a:srgbClr val="FF0000"/>
                </a:solidFill>
                <a:sym typeface="Symbol" panose="05050102010706020507" pitchFamily="18" charset="2"/>
              </a:rPr>
              <a:t>3</a:t>
            </a:r>
            <a:r>
              <a:rPr lang="en-US" dirty="0" smtClean="0">
                <a:sym typeface="Symbol" panose="05050102010706020507" pitchFamily="18" charset="2"/>
              </a:rPr>
              <a:t> edges that contribute strictly less than </a:t>
            </a:r>
            <a:r>
              <a:rPr lang="en-US" dirty="0" smtClean="0">
                <a:solidFill>
                  <a:srgbClr val="FF0000"/>
                </a:solidFill>
                <a:sym typeface="Symbol" panose="05050102010706020507" pitchFamily="18" charset="2"/>
              </a:rPr>
              <a:t>1</a:t>
            </a:r>
            <a:r>
              <a:rPr lang="en-US" dirty="0" smtClean="0">
                <a:sym typeface="Symbol" panose="05050102010706020507" pitchFamily="18" charset="2"/>
              </a:rPr>
              <a:t> token</a:t>
            </a:r>
            <a:r>
              <a:rPr lang="en-US" dirty="0" smtClean="0">
                <a:solidFill>
                  <a:srgbClr val="FF0000"/>
                </a:solidFill>
                <a:sym typeface="Symbol" panose="05050102010706020507" pitchFamily="18" charset="2"/>
              </a:rPr>
              <a:t>.</a:t>
            </a:r>
          </a:p>
          <a:p>
            <a:pPr marL="0" indent="0">
              <a:buNone/>
            </a:pPr>
            <a:r>
              <a:rPr lang="en-US" dirty="0">
                <a:latin typeface="Comic Sans MS" panose="030F0702030302020204" pitchFamily="66" charset="0"/>
                <a:sym typeface="Symbol" panose="05050102010706020507" pitchFamily="18" charset="2"/>
              </a:rPr>
              <a:t>A</a:t>
            </a:r>
            <a:r>
              <a:rPr lang="en-US" dirty="0" smtClean="0">
                <a:latin typeface="Comic Sans MS" panose="030F0702030302020204" pitchFamily="66" charset="0"/>
                <a:sym typeface="Symbol" panose="05050102010706020507" pitchFamily="18" charset="2"/>
              </a:rPr>
              <a:t> dummy set is added to contain the root </a:t>
            </a:r>
            <a:r>
              <a:rPr lang="en-US" dirty="0" smtClean="0">
                <a:solidFill>
                  <a:srgbClr val="FF0000"/>
                </a:solidFill>
                <a:latin typeface="Comic Sans MS" panose="030F0702030302020204" pitchFamily="66" charset="0"/>
                <a:sym typeface="Symbol" panose="05050102010706020507" pitchFamily="18" charset="2"/>
              </a:rPr>
              <a:t>R</a:t>
            </a:r>
            <a:r>
              <a:rPr lang="en-US" dirty="0" smtClean="0">
                <a:latin typeface="Comic Sans MS" panose="030F0702030302020204" pitchFamily="66" charset="0"/>
                <a:sym typeface="Symbol" panose="05050102010706020507" pitchFamily="18" charset="2"/>
              </a:rPr>
              <a:t>. This means that every vertex belongs to some set. So we do not loose the credit of vertices.</a:t>
            </a:r>
          </a:p>
          <a:p>
            <a:pPr marL="0" indent="0">
              <a:buNone/>
            </a:pPr>
            <a:endParaRPr lang="en-US" dirty="0"/>
          </a:p>
        </p:txBody>
      </p:sp>
    </p:spTree>
    <p:extLst>
      <p:ext uri="{BB962C8B-B14F-4D97-AF65-F5344CB8AC3E}">
        <p14:creationId xmlns:p14="http://schemas.microsoft.com/office/powerpoint/2010/main" val="371095531"/>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Lemma 2: T&lt;m</a:t>
            </a:r>
            <a:endParaRPr lang="en-US" dirty="0">
              <a:solidFill>
                <a:srgbClr val="00B0F0"/>
              </a:solidFill>
            </a:endParaRPr>
          </a:p>
        </p:txBody>
      </p:sp>
      <p:sp>
        <p:nvSpPr>
          <p:cNvPr id="3" name="Content Placeholder 2"/>
          <p:cNvSpPr>
            <a:spLocks noGrp="1"/>
          </p:cNvSpPr>
          <p:nvPr>
            <p:ph idx="1"/>
          </p:nvPr>
        </p:nvSpPr>
        <p:spPr/>
        <p:txBody>
          <a:bodyPr>
            <a:normAutofit/>
          </a:bodyPr>
          <a:lstStyle/>
          <a:p>
            <a:pPr marL="0" indent="0">
              <a:buNone/>
            </a:pPr>
            <a:r>
              <a:rPr lang="en-US" dirty="0" smtClean="0">
                <a:latin typeface="Comic Sans MS" panose="030F0702030302020204" pitchFamily="66" charset="0"/>
                <a:sym typeface="Symbol" panose="05050102010706020507" pitchFamily="18" charset="2"/>
              </a:rPr>
              <a:t>The root </a:t>
            </a:r>
            <a:r>
              <a:rPr lang="en-US" dirty="0" smtClean="0">
                <a:solidFill>
                  <a:srgbClr val="FF0000"/>
                </a:solidFill>
                <a:latin typeface="Comic Sans MS" panose="030F0702030302020204" pitchFamily="66" charset="0"/>
                <a:sym typeface="Symbol" panose="05050102010706020507" pitchFamily="18" charset="2"/>
              </a:rPr>
              <a:t>R </a:t>
            </a:r>
            <a:r>
              <a:rPr lang="en-US" dirty="0">
                <a:latin typeface="Comic Sans MS" panose="030F0702030302020204" pitchFamily="66" charset="0"/>
                <a:sym typeface="Symbol" panose="05050102010706020507" pitchFamily="18" charset="2"/>
              </a:rPr>
              <a:t> </a:t>
            </a:r>
            <a:r>
              <a:rPr lang="en-US" dirty="0" smtClean="0">
                <a:latin typeface="Comic Sans MS" panose="030F0702030302020204" pitchFamily="66" charset="0"/>
                <a:sym typeface="Symbol" panose="05050102010706020507" pitchFamily="18" charset="2"/>
              </a:rPr>
              <a:t>is violated hence needs at least a fraction of </a:t>
            </a:r>
            <a:r>
              <a:rPr lang="en-US" dirty="0" smtClean="0">
                <a:solidFill>
                  <a:srgbClr val="FF0000"/>
                </a:solidFill>
                <a:latin typeface="Comic Sans MS" panose="030F0702030302020204" pitchFamily="66" charset="0"/>
                <a:sym typeface="Symbol" panose="05050102010706020507" pitchFamily="18" charset="2"/>
              </a:rPr>
              <a:t>1 </a:t>
            </a:r>
            <a:r>
              <a:rPr lang="en-US" dirty="0" smtClean="0">
                <a:latin typeface="Comic Sans MS" panose="030F0702030302020204" pitchFamily="66" charset="0"/>
                <a:sym typeface="Symbol" panose="05050102010706020507" pitchFamily="18" charset="2"/>
              </a:rPr>
              <a:t>to go out of </a:t>
            </a:r>
            <a:r>
              <a:rPr lang="en-US" dirty="0" smtClean="0">
                <a:solidFill>
                  <a:srgbClr val="FF0000"/>
                </a:solidFill>
                <a:latin typeface="Comic Sans MS" panose="030F0702030302020204" pitchFamily="66" charset="0"/>
                <a:sym typeface="Symbol" panose="05050102010706020507" pitchFamily="18" charset="2"/>
              </a:rPr>
              <a:t>R</a:t>
            </a:r>
            <a:r>
              <a:rPr lang="en-US" dirty="0" smtClean="0">
                <a:latin typeface="Comic Sans MS" panose="030F0702030302020204" pitchFamily="66" charset="0"/>
                <a:sym typeface="Symbol" panose="05050102010706020507" pitchFamily="18" charset="2"/>
              </a:rPr>
              <a:t>.</a:t>
            </a:r>
          </a:p>
          <a:p>
            <a:pPr marL="0" indent="0">
              <a:buNone/>
            </a:pPr>
            <a:endParaRPr lang="en-US" dirty="0" smtClean="0">
              <a:latin typeface="Comic Sans MS" panose="030F0702030302020204" pitchFamily="66" charset="0"/>
              <a:sym typeface="Symbol" panose="05050102010706020507" pitchFamily="18" charset="2"/>
            </a:endParaRPr>
          </a:p>
          <a:p>
            <a:pPr marL="0" indent="0">
              <a:buNone/>
            </a:pPr>
            <a:r>
              <a:rPr lang="en-US" dirty="0" smtClean="0">
                <a:latin typeface="Comic Sans MS" panose="030F0702030302020204" pitchFamily="66" charset="0"/>
                <a:sym typeface="Symbol" panose="05050102010706020507" pitchFamily="18" charset="2"/>
              </a:rPr>
              <a:t>Therefore at least </a:t>
            </a:r>
            <a:r>
              <a:rPr lang="en-US" dirty="0" smtClean="0">
                <a:solidFill>
                  <a:srgbClr val="FF0000"/>
                </a:solidFill>
                <a:latin typeface="Comic Sans MS" panose="030F0702030302020204" pitchFamily="66" charset="0"/>
                <a:sym typeface="Symbol" panose="05050102010706020507" pitchFamily="18" charset="2"/>
              </a:rPr>
              <a:t>3 </a:t>
            </a:r>
            <a:r>
              <a:rPr lang="en-US" dirty="0" smtClean="0">
                <a:latin typeface="Comic Sans MS" panose="030F0702030302020204" pitchFamily="66" charset="0"/>
                <a:sym typeface="Symbol" panose="05050102010706020507" pitchFamily="18" charset="2"/>
              </a:rPr>
              <a:t>edges </a:t>
            </a:r>
            <a:r>
              <a:rPr lang="en-US" dirty="0">
                <a:solidFill>
                  <a:srgbClr val="FF0000"/>
                </a:solidFill>
                <a:latin typeface="Comic Sans MS" panose="030F0702030302020204" pitchFamily="66" charset="0"/>
                <a:sym typeface="Symbol" panose="05050102010706020507" pitchFamily="18" charset="2"/>
              </a:rPr>
              <a:t>q</a:t>
            </a:r>
            <a:r>
              <a:rPr lang="en-US" dirty="0" smtClean="0">
                <a:solidFill>
                  <a:srgbClr val="FF0000"/>
                </a:solidFill>
                <a:latin typeface="Comic Sans MS" panose="030F0702030302020204" pitchFamily="66" charset="0"/>
                <a:sym typeface="Symbol" panose="05050102010706020507" pitchFamily="18" charset="2"/>
              </a:rPr>
              <a:t>,y,f </a:t>
            </a:r>
            <a:r>
              <a:rPr lang="en-US" dirty="0" smtClean="0">
                <a:latin typeface="Comic Sans MS" panose="030F0702030302020204" pitchFamily="66" charset="0"/>
                <a:sym typeface="Symbol" panose="05050102010706020507" pitchFamily="18" charset="2"/>
              </a:rPr>
              <a:t>go out of </a:t>
            </a:r>
            <a:r>
              <a:rPr lang="en-US" dirty="0">
                <a:solidFill>
                  <a:srgbClr val="FF0000"/>
                </a:solidFill>
                <a:latin typeface="Comic Sans MS" panose="030F0702030302020204" pitchFamily="66" charset="0"/>
                <a:sym typeface="Symbol" panose="05050102010706020507" pitchFamily="18" charset="2"/>
              </a:rPr>
              <a:t>R</a:t>
            </a:r>
            <a:r>
              <a:rPr lang="en-US" dirty="0" smtClean="0">
                <a:latin typeface="Comic Sans MS" panose="030F0702030302020204" pitchFamily="66" charset="0"/>
                <a:sym typeface="Symbol" panose="05050102010706020507" pitchFamily="18" charset="2"/>
              </a:rPr>
              <a:t>.</a:t>
            </a:r>
          </a:p>
          <a:p>
            <a:pPr marL="0" indent="0">
              <a:buNone/>
            </a:pPr>
            <a:r>
              <a:rPr lang="en-US" dirty="0" smtClean="0">
                <a:latin typeface="Comic Sans MS" panose="030F0702030302020204" pitchFamily="66" charset="0"/>
                <a:sym typeface="Symbol" panose="05050102010706020507" pitchFamily="18" charset="2"/>
              </a:rPr>
              <a:t>Because </a:t>
            </a:r>
            <a:r>
              <a:rPr lang="en-US" altLang="en-US" dirty="0" smtClean="0">
                <a:solidFill>
                  <a:srgbClr val="FF0000"/>
                </a:solidFill>
                <a:latin typeface="Comic Sans MS" panose="030F0702030302020204" pitchFamily="66" charset="0"/>
              </a:rPr>
              <a:t>x</a:t>
            </a:r>
            <a:r>
              <a:rPr lang="en-US" altLang="en-US" baseline="-25000" dirty="0" smtClean="0">
                <a:solidFill>
                  <a:srgbClr val="FF0000"/>
                </a:solidFill>
                <a:latin typeface="Comic Sans MS" panose="030F0702030302020204" pitchFamily="66" charset="0"/>
              </a:rPr>
              <a:t>q</a:t>
            </a:r>
            <a:r>
              <a:rPr lang="en-US" altLang="en-US" dirty="0" smtClean="0">
                <a:solidFill>
                  <a:srgbClr val="FF0000"/>
                </a:solidFill>
                <a:latin typeface="Comic Sans MS" panose="030F0702030302020204" pitchFamily="66" charset="0"/>
              </a:rPr>
              <a:t> ,x</a:t>
            </a:r>
            <a:r>
              <a:rPr lang="en-US" altLang="en-US" baseline="-25000" dirty="0" smtClean="0">
                <a:solidFill>
                  <a:srgbClr val="FF0000"/>
                </a:solidFill>
                <a:latin typeface="Comic Sans MS" panose="030F0702030302020204" pitchFamily="66" charset="0"/>
              </a:rPr>
              <a:t>y </a:t>
            </a:r>
            <a:r>
              <a:rPr lang="en-US" altLang="en-US" dirty="0" smtClean="0">
                <a:solidFill>
                  <a:srgbClr val="FF0000"/>
                </a:solidFill>
                <a:latin typeface="Comic Sans MS" panose="030F0702030302020204" pitchFamily="66" charset="0"/>
              </a:rPr>
              <a:t>, </a:t>
            </a:r>
            <a:r>
              <a:rPr lang="en-US" altLang="en-US" dirty="0">
                <a:solidFill>
                  <a:srgbClr val="FF0000"/>
                </a:solidFill>
                <a:latin typeface="Comic Sans MS" panose="030F0702030302020204" pitchFamily="66" charset="0"/>
              </a:rPr>
              <a:t>x</a:t>
            </a:r>
            <a:r>
              <a:rPr lang="en-US" altLang="en-US" baseline="-25000" dirty="0">
                <a:solidFill>
                  <a:srgbClr val="FF0000"/>
                </a:solidFill>
                <a:latin typeface="Comic Sans MS" panose="030F0702030302020204" pitchFamily="66" charset="0"/>
              </a:rPr>
              <a:t>f</a:t>
            </a:r>
            <a:r>
              <a:rPr lang="en-US" altLang="en-US" dirty="0">
                <a:solidFill>
                  <a:srgbClr val="FF0000"/>
                </a:solidFill>
                <a:latin typeface="Comic Sans MS" panose="030F0702030302020204" pitchFamily="66" charset="0"/>
              </a:rPr>
              <a:t> &lt;</a:t>
            </a:r>
            <a:r>
              <a:rPr lang="en-US" altLang="en-US" dirty="0" smtClean="0">
                <a:solidFill>
                  <a:srgbClr val="FF0000"/>
                </a:solidFill>
                <a:latin typeface="Comic Sans MS" panose="030F0702030302020204" pitchFamily="66" charset="0"/>
              </a:rPr>
              <a:t>1/2.</a:t>
            </a:r>
            <a:endParaRPr lang="en-US" dirty="0" smtClean="0">
              <a:latin typeface="Comic Sans MS" panose="030F0702030302020204" pitchFamily="66" charset="0"/>
              <a:sym typeface="Symbol" panose="05050102010706020507" pitchFamily="18" charset="2"/>
            </a:endParaRPr>
          </a:p>
          <a:p>
            <a:pPr marL="0" indent="0">
              <a:buNone/>
            </a:pPr>
            <a:endParaRPr lang="en-US" dirty="0" smtClean="0">
              <a:latin typeface="Comic Sans MS" panose="030F0702030302020204" pitchFamily="66" charset="0"/>
              <a:sym typeface="Symbol" panose="05050102010706020507" pitchFamily="18" charset="2"/>
            </a:endParaRPr>
          </a:p>
          <a:p>
            <a:pPr marL="0" indent="0">
              <a:buNone/>
            </a:pPr>
            <a:r>
              <a:rPr lang="en-US" dirty="0" smtClean="0">
                <a:latin typeface="Comic Sans MS" panose="030F0702030302020204" pitchFamily="66" charset="0"/>
                <a:sym typeface="Symbol" panose="05050102010706020507" pitchFamily="18" charset="2"/>
              </a:rPr>
              <a:t>These three edges are not completely contained in any set. Hence </a:t>
            </a:r>
            <a:r>
              <a:rPr lang="en-US" dirty="0" smtClean="0">
                <a:solidFill>
                  <a:srgbClr val="FF0000"/>
                </a:solidFill>
                <a:latin typeface="Comic Sans MS" panose="030F0702030302020204" pitchFamily="66" charset="0"/>
                <a:sym typeface="Symbol" panose="05050102010706020507" pitchFamily="18" charset="2"/>
              </a:rPr>
              <a:t>1-2</a:t>
            </a:r>
            <a:r>
              <a:rPr lang="en-US" altLang="en-US" dirty="0" smtClean="0">
                <a:solidFill>
                  <a:srgbClr val="FF0000"/>
                </a:solidFill>
                <a:latin typeface="Comic Sans MS" panose="030F0702030302020204" pitchFamily="66" charset="0"/>
                <a:cs typeface="Arial" panose="020B0604020202020204" pitchFamily="34" charset="0"/>
                <a:sym typeface="Symbol" panose="05050102010706020507" pitchFamily="18" charset="2"/>
              </a:rPr>
              <a:t>˖</a:t>
            </a:r>
            <a:r>
              <a:rPr lang="en-US" altLang="en-US" dirty="0" smtClean="0">
                <a:solidFill>
                  <a:srgbClr val="FF0000"/>
                </a:solidFill>
                <a:latin typeface="Comic Sans MS" panose="030F0702030302020204" pitchFamily="66" charset="0"/>
              </a:rPr>
              <a:t>x</a:t>
            </a:r>
            <a:r>
              <a:rPr lang="en-US" altLang="en-US" baseline="-25000" dirty="0" smtClean="0">
                <a:solidFill>
                  <a:srgbClr val="FF0000"/>
                </a:solidFill>
                <a:latin typeface="Comic Sans MS" panose="030F0702030302020204" pitchFamily="66" charset="0"/>
              </a:rPr>
              <a:t>p </a:t>
            </a:r>
            <a:r>
              <a:rPr lang="en-US" altLang="en-US" dirty="0" smtClean="0">
                <a:solidFill>
                  <a:srgbClr val="FF0000"/>
                </a:solidFill>
                <a:latin typeface="Comic Sans MS" panose="030F0702030302020204" pitchFamily="66" charset="0"/>
              </a:rPr>
              <a:t> </a:t>
            </a:r>
            <a:r>
              <a:rPr lang="en-US" altLang="en-US" dirty="0" smtClean="0">
                <a:latin typeface="Comic Sans MS" panose="030F0702030302020204" pitchFamily="66" charset="0"/>
              </a:rPr>
              <a:t>is lost for </a:t>
            </a:r>
            <a:r>
              <a:rPr lang="en-US" altLang="en-US" dirty="0" smtClean="0">
                <a:solidFill>
                  <a:srgbClr val="FF0000"/>
                </a:solidFill>
                <a:latin typeface="Comic Sans MS" panose="030F0702030302020204" pitchFamily="66" charset="0"/>
              </a:rPr>
              <a:t>p=q, p=y </a:t>
            </a:r>
            <a:r>
              <a:rPr lang="en-US" altLang="en-US" dirty="0" smtClean="0">
                <a:latin typeface="Comic Sans MS" panose="030F0702030302020204" pitchFamily="66" charset="0"/>
              </a:rPr>
              <a:t>and</a:t>
            </a:r>
            <a:r>
              <a:rPr lang="en-US" altLang="en-US" dirty="0" smtClean="0">
                <a:solidFill>
                  <a:srgbClr val="FF0000"/>
                </a:solidFill>
                <a:latin typeface="Comic Sans MS" panose="030F0702030302020204" pitchFamily="66" charset="0"/>
              </a:rPr>
              <a:t> p=f.</a:t>
            </a:r>
            <a:endParaRPr lang="en-US" dirty="0">
              <a:solidFill>
                <a:srgbClr val="FF0000"/>
              </a:solidFill>
              <a:latin typeface="Comic Sans MS" panose="030F0702030302020204" pitchFamily="66" charset="0"/>
              <a:sym typeface="Symbol" panose="05050102010706020507" pitchFamily="18" charset="2"/>
            </a:endParaRPr>
          </a:p>
        </p:txBody>
      </p:sp>
    </p:spTree>
    <p:extLst>
      <p:ext uri="{BB962C8B-B14F-4D97-AF65-F5344CB8AC3E}">
        <p14:creationId xmlns:p14="http://schemas.microsoft.com/office/powerpoint/2010/main" val="3435718301"/>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Lemma 2: L&lt;m continued</a:t>
            </a:r>
            <a:endParaRPr lang="en-US" dirty="0">
              <a:solidFill>
                <a:srgbClr val="00B0F0"/>
              </a:solidFill>
            </a:endParaRPr>
          </a:p>
        </p:txBody>
      </p:sp>
      <p:sp>
        <p:nvSpPr>
          <p:cNvPr id="3" name="Content Placeholder 2"/>
          <p:cNvSpPr>
            <a:spLocks noGrp="1"/>
          </p:cNvSpPr>
          <p:nvPr>
            <p:ph idx="1"/>
          </p:nvPr>
        </p:nvSpPr>
        <p:spPr/>
        <p:txBody>
          <a:bodyPr/>
          <a:lstStyle/>
          <a:p>
            <a:pPr marL="0" indent="0">
              <a:buNone/>
            </a:pPr>
            <a:r>
              <a:rPr lang="en-US" dirty="0" smtClean="0"/>
              <a:t>Since no set fully contains these three edges we loose in total </a:t>
            </a:r>
            <a:r>
              <a:rPr lang="en-US" dirty="0" smtClean="0">
                <a:solidFill>
                  <a:srgbClr val="FF0000"/>
                </a:solidFill>
              </a:rPr>
              <a:t>(1-2</a:t>
            </a:r>
            <a:r>
              <a:rPr lang="en-US" altLang="en-US" dirty="0" smtClean="0">
                <a:solidFill>
                  <a:srgbClr val="FF0000"/>
                </a:solidFill>
                <a:latin typeface="Comic Sans MS" panose="030F0702030302020204" pitchFamily="66" charset="0"/>
              </a:rPr>
              <a:t>x</a:t>
            </a:r>
            <a:r>
              <a:rPr lang="en-US" altLang="en-US" baseline="-25000" dirty="0" smtClean="0">
                <a:solidFill>
                  <a:srgbClr val="FF0000"/>
                </a:solidFill>
                <a:latin typeface="Comic Sans MS" panose="030F0702030302020204" pitchFamily="66" charset="0"/>
              </a:rPr>
              <a:t>f</a:t>
            </a:r>
            <a:r>
              <a:rPr lang="en-US" altLang="en-US" dirty="0" smtClean="0">
                <a:solidFill>
                  <a:srgbClr val="FF0000"/>
                </a:solidFill>
                <a:latin typeface="Comic Sans MS" panose="030F0702030302020204" pitchFamily="66" charset="0"/>
              </a:rPr>
              <a:t>)+(1-2x</a:t>
            </a:r>
            <a:r>
              <a:rPr lang="en-US" altLang="en-US" baseline="-25000" dirty="0" smtClean="0">
                <a:solidFill>
                  <a:srgbClr val="FF0000"/>
                </a:solidFill>
                <a:latin typeface="Comic Sans MS" panose="030F0702030302020204" pitchFamily="66" charset="0"/>
              </a:rPr>
              <a:t>q</a:t>
            </a:r>
            <a:r>
              <a:rPr lang="en-US" altLang="en-US" dirty="0" smtClean="0">
                <a:solidFill>
                  <a:srgbClr val="FF0000"/>
                </a:solidFill>
                <a:latin typeface="Comic Sans MS" panose="030F0702030302020204" pitchFamily="66" charset="0"/>
              </a:rPr>
              <a:t>)+(1-x</a:t>
            </a:r>
            <a:r>
              <a:rPr lang="en-US" altLang="en-US" baseline="-25000" dirty="0" smtClean="0">
                <a:solidFill>
                  <a:srgbClr val="FF0000"/>
                </a:solidFill>
                <a:latin typeface="Comic Sans MS" panose="030F0702030302020204" pitchFamily="66" charset="0"/>
              </a:rPr>
              <a:t>y</a:t>
            </a:r>
            <a:r>
              <a:rPr lang="en-US" altLang="en-US" dirty="0" smtClean="0">
                <a:solidFill>
                  <a:srgbClr val="FF0000"/>
                </a:solidFill>
                <a:latin typeface="Comic Sans MS" panose="030F0702030302020204" pitchFamily="66" charset="0"/>
              </a:rPr>
              <a:t>)</a:t>
            </a:r>
          </a:p>
          <a:p>
            <a:pPr marL="0" indent="0">
              <a:buNone/>
            </a:pPr>
            <a:r>
              <a:rPr lang="en-US" altLang="en-US" dirty="0" smtClean="0">
                <a:latin typeface="Comic Sans MS" panose="030F0702030302020204" pitchFamily="66" charset="0"/>
              </a:rPr>
              <a:t>Also as </a:t>
            </a:r>
            <a:r>
              <a:rPr lang="en-US" altLang="en-US" dirty="0" smtClean="0">
                <a:solidFill>
                  <a:srgbClr val="FF0000"/>
                </a:solidFill>
                <a:latin typeface="Comic Sans MS" panose="030F0702030302020204" pitchFamily="66" charset="0"/>
              </a:rPr>
              <a:t>x</a:t>
            </a:r>
            <a:r>
              <a:rPr lang="en-US" altLang="en-US" baseline="-25000" dirty="0" smtClean="0">
                <a:solidFill>
                  <a:srgbClr val="FF0000"/>
                </a:solidFill>
                <a:latin typeface="Comic Sans MS" panose="030F0702030302020204" pitchFamily="66" charset="0"/>
              </a:rPr>
              <a:t>f</a:t>
            </a:r>
            <a:r>
              <a:rPr lang="en-US" altLang="en-US" dirty="0" smtClean="0">
                <a:solidFill>
                  <a:srgbClr val="FF0000"/>
                </a:solidFill>
                <a:latin typeface="Comic Sans MS" panose="030F0702030302020204" pitchFamily="66" charset="0"/>
              </a:rPr>
              <a:t>, x</a:t>
            </a:r>
            <a:r>
              <a:rPr lang="en-US" altLang="en-US" baseline="-25000" dirty="0" smtClean="0">
                <a:solidFill>
                  <a:srgbClr val="FF0000"/>
                </a:solidFill>
                <a:latin typeface="Comic Sans MS" panose="030F0702030302020204" pitchFamily="66" charset="0"/>
              </a:rPr>
              <a:t>q</a:t>
            </a:r>
            <a:r>
              <a:rPr lang="en-US" altLang="en-US" dirty="0" smtClean="0">
                <a:solidFill>
                  <a:srgbClr val="FF0000"/>
                </a:solidFill>
                <a:latin typeface="Comic Sans MS" panose="030F0702030302020204" pitchFamily="66" charset="0"/>
              </a:rPr>
              <a:t>, x</a:t>
            </a:r>
            <a:r>
              <a:rPr lang="en-US" altLang="en-US" baseline="-25000" dirty="0" smtClean="0">
                <a:solidFill>
                  <a:srgbClr val="FF0000"/>
                </a:solidFill>
                <a:latin typeface="Comic Sans MS" panose="030F0702030302020204" pitchFamily="66" charset="0"/>
              </a:rPr>
              <a:t>y </a:t>
            </a:r>
            <a:r>
              <a:rPr lang="en-US" altLang="en-US" dirty="0" smtClean="0">
                <a:solidFill>
                  <a:srgbClr val="FF0000"/>
                </a:solidFill>
                <a:latin typeface="Comic Sans MS" panose="030F0702030302020204" pitchFamily="66" charset="0"/>
              </a:rPr>
              <a:t>&lt;1/2, </a:t>
            </a:r>
            <a:r>
              <a:rPr lang="en-US" altLang="en-US" dirty="0" smtClean="0">
                <a:latin typeface="Comic Sans MS" panose="030F0702030302020204" pitchFamily="66" charset="0"/>
              </a:rPr>
              <a:t>implies</a:t>
            </a:r>
            <a:r>
              <a:rPr lang="en-US" dirty="0" smtClean="0">
                <a:solidFill>
                  <a:srgbClr val="FF0000"/>
                </a:solidFill>
                <a:latin typeface="Comic Sans MS" panose="030F0702030302020204" pitchFamily="66" charset="0"/>
              </a:rPr>
              <a:t> </a:t>
            </a:r>
            <a:r>
              <a:rPr lang="en-US" dirty="0">
                <a:solidFill>
                  <a:srgbClr val="FF0000"/>
                </a:solidFill>
              </a:rPr>
              <a:t>(1-2</a:t>
            </a:r>
            <a:r>
              <a:rPr lang="en-US" altLang="en-US" dirty="0">
                <a:solidFill>
                  <a:srgbClr val="FF0000"/>
                </a:solidFill>
                <a:latin typeface="Comic Sans MS" panose="030F0702030302020204" pitchFamily="66" charset="0"/>
              </a:rPr>
              <a:t>x</a:t>
            </a:r>
            <a:r>
              <a:rPr lang="en-US" altLang="en-US" baseline="-25000" dirty="0">
                <a:solidFill>
                  <a:srgbClr val="FF0000"/>
                </a:solidFill>
                <a:latin typeface="Comic Sans MS" panose="030F0702030302020204" pitchFamily="66" charset="0"/>
              </a:rPr>
              <a:t>f</a:t>
            </a:r>
            <a:r>
              <a:rPr lang="en-US" altLang="en-US" dirty="0" smtClean="0">
                <a:solidFill>
                  <a:srgbClr val="FF0000"/>
                </a:solidFill>
                <a:latin typeface="Comic Sans MS" panose="030F0702030302020204" pitchFamily="66" charset="0"/>
              </a:rPr>
              <a:t>),(</a:t>
            </a:r>
            <a:r>
              <a:rPr lang="en-US" altLang="en-US" dirty="0">
                <a:solidFill>
                  <a:srgbClr val="FF0000"/>
                </a:solidFill>
                <a:latin typeface="Comic Sans MS" panose="030F0702030302020204" pitchFamily="66" charset="0"/>
              </a:rPr>
              <a:t>1-2x</a:t>
            </a:r>
            <a:r>
              <a:rPr lang="en-US" altLang="en-US" baseline="-25000" dirty="0">
                <a:solidFill>
                  <a:srgbClr val="FF0000"/>
                </a:solidFill>
                <a:latin typeface="Comic Sans MS" panose="030F0702030302020204" pitchFamily="66" charset="0"/>
              </a:rPr>
              <a:t>q</a:t>
            </a:r>
            <a:r>
              <a:rPr lang="en-US" altLang="en-US" dirty="0" smtClean="0">
                <a:solidFill>
                  <a:srgbClr val="FF0000"/>
                </a:solidFill>
                <a:latin typeface="Comic Sans MS" panose="030F0702030302020204" pitchFamily="66" charset="0"/>
              </a:rPr>
              <a:t>),(1-2x</a:t>
            </a:r>
            <a:r>
              <a:rPr lang="en-US" altLang="en-US" baseline="-25000" dirty="0" smtClean="0">
                <a:solidFill>
                  <a:srgbClr val="FF0000"/>
                </a:solidFill>
                <a:latin typeface="Comic Sans MS" panose="030F0702030302020204" pitchFamily="66" charset="0"/>
              </a:rPr>
              <a:t>y</a:t>
            </a:r>
            <a:r>
              <a:rPr lang="en-US" altLang="en-US" dirty="0" smtClean="0">
                <a:solidFill>
                  <a:srgbClr val="FF0000"/>
                </a:solidFill>
                <a:latin typeface="Comic Sans MS" panose="030F0702030302020204" pitchFamily="66" charset="0"/>
              </a:rPr>
              <a:t>)&gt;0</a:t>
            </a:r>
          </a:p>
          <a:p>
            <a:pPr marL="0" indent="0">
              <a:buNone/>
            </a:pPr>
            <a:r>
              <a:rPr lang="en-US" altLang="en-US" dirty="0" smtClean="0">
                <a:latin typeface="Comic Sans MS" panose="030F0702030302020204" pitchFamily="66" charset="0"/>
              </a:rPr>
              <a:t>Hence we loose a number larger than </a:t>
            </a:r>
            <a:r>
              <a:rPr lang="en-US" altLang="en-US" dirty="0" smtClean="0">
                <a:solidFill>
                  <a:srgbClr val="FF0000"/>
                </a:solidFill>
                <a:latin typeface="Comic Sans MS" panose="030F0702030302020204" pitchFamily="66" charset="0"/>
              </a:rPr>
              <a:t>0</a:t>
            </a:r>
            <a:r>
              <a:rPr lang="en-US" altLang="en-US" dirty="0" smtClean="0">
                <a:latin typeface="Comic Sans MS" panose="030F0702030302020204" pitchFamily="66" charset="0"/>
              </a:rPr>
              <a:t> for each one of these three edges.</a:t>
            </a:r>
            <a:endParaRPr lang="en-US" altLang="en-US" dirty="0">
              <a:latin typeface="Comic Sans MS" panose="030F0702030302020204" pitchFamily="66" charset="0"/>
            </a:endParaRPr>
          </a:p>
          <a:p>
            <a:pPr marL="0" indent="0">
              <a:buNone/>
            </a:pPr>
            <a:r>
              <a:rPr lang="en-US" altLang="en-US" dirty="0" smtClean="0">
                <a:latin typeface="Comic Sans MS" panose="030F0702030302020204" pitchFamily="66" charset="0"/>
              </a:rPr>
              <a:t>This shows that </a:t>
            </a:r>
            <a:r>
              <a:rPr lang="en-US" altLang="en-US" dirty="0" smtClean="0">
                <a:solidFill>
                  <a:srgbClr val="FF0000"/>
                </a:solidFill>
                <a:latin typeface="Comic Sans MS" panose="030F0702030302020204" pitchFamily="66" charset="0"/>
              </a:rPr>
              <a:t>T&lt;m </a:t>
            </a:r>
            <a:r>
              <a:rPr lang="en-US" altLang="en-US" dirty="0" smtClean="0">
                <a:latin typeface="Comic Sans MS" panose="030F0702030302020204" pitchFamily="66" charset="0"/>
              </a:rPr>
              <a:t>proving </a:t>
            </a:r>
            <a:r>
              <a:rPr lang="en-US" altLang="en-US" dirty="0" smtClean="0">
                <a:solidFill>
                  <a:srgbClr val="FF0000"/>
                </a:solidFill>
                <a:latin typeface="Comic Sans MS" panose="030F0702030302020204" pitchFamily="66" charset="0"/>
              </a:rPr>
              <a:t>Lemma 2.</a:t>
            </a:r>
          </a:p>
          <a:p>
            <a:pPr marL="0" indent="0">
              <a:buNone/>
            </a:pPr>
            <a:r>
              <a:rPr lang="en-US" altLang="en-US" dirty="0" smtClean="0">
                <a:latin typeface="Comic Sans MS" panose="030F0702030302020204" pitchFamily="66" charset="0"/>
              </a:rPr>
              <a:t>This gives a contradiction.</a:t>
            </a:r>
            <a:endParaRPr lang="en-US" altLang="en-US" dirty="0">
              <a:latin typeface="Comic Sans MS" panose="030F0702030302020204" pitchFamily="66" charset="0"/>
            </a:endParaRPr>
          </a:p>
          <a:p>
            <a:pPr marL="0" indent="0">
              <a:buNone/>
            </a:pPr>
            <a:endParaRPr lang="en-US" dirty="0">
              <a:solidFill>
                <a:srgbClr val="FF0000"/>
              </a:solidFill>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516628537"/>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There are two edges of value exactly ½!</a:t>
            </a:r>
            <a:endParaRPr lang="en-US" dirty="0">
              <a:solidFill>
                <a:srgbClr val="00B0F0"/>
              </a:solidFill>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t>Note, for </a:t>
            </a:r>
            <a:r>
              <a:rPr lang="en-US" dirty="0">
                <a:solidFill>
                  <a:srgbClr val="FF0000"/>
                </a:solidFill>
              </a:rPr>
              <a:t>R</a:t>
            </a:r>
            <a:r>
              <a:rPr lang="en-US" dirty="0" smtClean="0">
                <a:solidFill>
                  <a:srgbClr val="FF0000"/>
                </a:solidFill>
              </a:rPr>
              <a:t> </a:t>
            </a:r>
            <a:r>
              <a:rPr lang="en-US" dirty="0" smtClean="0"/>
              <a:t>we just showed that </a:t>
            </a:r>
            <a:r>
              <a:rPr lang="en-US" dirty="0" smtClean="0">
                <a:solidFill>
                  <a:srgbClr val="FF0000"/>
                </a:solidFill>
              </a:rPr>
              <a:t>3</a:t>
            </a:r>
            <a:r>
              <a:rPr lang="en-US" dirty="0" smtClean="0"/>
              <a:t> edges can not go out. There are no edges of value  </a:t>
            </a:r>
            <a:r>
              <a:rPr lang="en-US" dirty="0" smtClean="0">
                <a:solidFill>
                  <a:srgbClr val="FF0000"/>
                </a:solidFill>
              </a:rPr>
              <a:t>1 </a:t>
            </a:r>
            <a:r>
              <a:rPr lang="en-US" dirty="0" smtClean="0"/>
              <a:t>(these was removed). We get a very specific knowledge: two edges go out of the root and their value is exactly </a:t>
            </a:r>
            <a:r>
              <a:rPr lang="en-US" dirty="0" smtClean="0">
                <a:solidFill>
                  <a:srgbClr val="FF0000"/>
                </a:solidFill>
              </a:rPr>
              <a:t>½</a:t>
            </a:r>
            <a:r>
              <a:rPr lang="en-US" dirty="0" smtClean="0"/>
              <a:t>.</a:t>
            </a:r>
          </a:p>
          <a:p>
            <a:pPr marL="0" indent="0">
              <a:buNone/>
            </a:pPr>
            <a:r>
              <a:rPr lang="en-US" dirty="0" smtClean="0"/>
              <a:t>Only then </a:t>
            </a:r>
            <a:r>
              <a:rPr lang="en-US" dirty="0" smtClean="0">
                <a:solidFill>
                  <a:srgbClr val="FF0000"/>
                </a:solidFill>
              </a:rPr>
              <a:t>1-2</a:t>
            </a:r>
            <a:r>
              <a:rPr lang="en-US" altLang="en-US" dirty="0">
                <a:solidFill>
                  <a:srgbClr val="FF0000"/>
                </a:solidFill>
                <a:latin typeface="Comic Sans MS" panose="030F0702030302020204" pitchFamily="66" charset="0"/>
                <a:cs typeface="Arial" panose="020B0604020202020204" pitchFamily="34" charset="0"/>
              </a:rPr>
              <a:t>˖</a:t>
            </a:r>
            <a:r>
              <a:rPr lang="en-US" altLang="en-US" dirty="0" smtClean="0">
                <a:solidFill>
                  <a:srgbClr val="FF0000"/>
                </a:solidFill>
                <a:latin typeface="Comic Sans MS" panose="030F0702030302020204" pitchFamily="66" charset="0"/>
              </a:rPr>
              <a:t>x</a:t>
            </a:r>
            <a:r>
              <a:rPr lang="en-US" altLang="en-US" baseline="-25000" dirty="0" smtClean="0">
                <a:solidFill>
                  <a:srgbClr val="FF0000"/>
                </a:solidFill>
                <a:latin typeface="Comic Sans MS" panose="030F0702030302020204" pitchFamily="66" charset="0"/>
              </a:rPr>
              <a:t>y</a:t>
            </a:r>
            <a:r>
              <a:rPr lang="en-US" altLang="en-US" dirty="0" smtClean="0">
                <a:solidFill>
                  <a:srgbClr val="FF0000"/>
                </a:solidFill>
                <a:latin typeface="Comic Sans MS" panose="030F0702030302020204" pitchFamily="66" charset="0"/>
              </a:rPr>
              <a:t>=0 </a:t>
            </a:r>
            <a:r>
              <a:rPr lang="en-US" altLang="en-US" dirty="0" smtClean="0">
                <a:latin typeface="Comic Sans MS" panose="030F0702030302020204" pitchFamily="66" charset="0"/>
              </a:rPr>
              <a:t>and also for the other edge</a:t>
            </a:r>
            <a:r>
              <a:rPr lang="en-US" altLang="en-US" dirty="0" smtClean="0"/>
              <a:t>.</a:t>
            </a:r>
          </a:p>
          <a:p>
            <a:pPr marL="0" indent="0">
              <a:buNone/>
            </a:pPr>
            <a:r>
              <a:rPr lang="en-US" altLang="en-US" dirty="0" smtClean="0"/>
              <a:t>Namely we do not loose anything (we loose </a:t>
            </a:r>
            <a:r>
              <a:rPr lang="en-US" altLang="en-US" dirty="0" smtClean="0">
                <a:solidFill>
                  <a:srgbClr val="FF0000"/>
                </a:solidFill>
              </a:rPr>
              <a:t>0</a:t>
            </a:r>
            <a:r>
              <a:rPr lang="en-US" altLang="en-US" dirty="0" smtClean="0"/>
              <a:t>).</a:t>
            </a:r>
          </a:p>
          <a:p>
            <a:pPr marL="0" indent="0">
              <a:buNone/>
            </a:pPr>
            <a:r>
              <a:rPr lang="en-US" altLang="en-US" dirty="0" smtClean="0"/>
              <a:t>The above claim does not appear in the original paper of </a:t>
            </a:r>
            <a:r>
              <a:rPr lang="en-US" altLang="en-US" dirty="0" smtClean="0">
                <a:solidFill>
                  <a:srgbClr val="7030A0"/>
                </a:solidFill>
              </a:rPr>
              <a:t>Jain</a:t>
            </a:r>
            <a:r>
              <a:rPr lang="en-US" altLang="en-US" dirty="0" smtClean="0"/>
              <a:t>. He used another method. The method used is from the book of </a:t>
            </a:r>
            <a:r>
              <a:rPr lang="en-US" altLang="en-US" dirty="0" smtClean="0">
                <a:solidFill>
                  <a:srgbClr val="7030A0"/>
                </a:solidFill>
              </a:rPr>
              <a:t>R Ravi et al.</a:t>
            </a:r>
          </a:p>
          <a:p>
            <a:pPr marL="0" indent="0">
              <a:buNone/>
            </a:pPr>
            <a:r>
              <a:rPr lang="en-US" dirty="0" smtClean="0">
                <a:solidFill>
                  <a:srgbClr val="FF0000"/>
                </a:solidFill>
              </a:rPr>
              <a:t>Corollary</a:t>
            </a:r>
            <a:r>
              <a:rPr lang="en-US" dirty="0" smtClean="0"/>
              <a:t>: there are two </a:t>
            </a:r>
            <a:r>
              <a:rPr lang="en-US" dirty="0" smtClean="0">
                <a:solidFill>
                  <a:srgbClr val="FF0000"/>
                </a:solidFill>
              </a:rPr>
              <a:t>x </a:t>
            </a:r>
            <a:r>
              <a:rPr lang="en-US" dirty="0" smtClean="0"/>
              <a:t>variables of value  </a:t>
            </a:r>
            <a:r>
              <a:rPr lang="en-US" dirty="0" smtClean="0">
                <a:solidFill>
                  <a:srgbClr val="FF0000"/>
                </a:solidFill>
              </a:rPr>
              <a:t>½.</a:t>
            </a:r>
            <a:endParaRPr lang="en-US" dirty="0">
              <a:solidFill>
                <a:srgbClr val="FF0000"/>
              </a:solidFill>
            </a:endParaRPr>
          </a:p>
        </p:txBody>
      </p:sp>
    </p:spTree>
    <p:extLst>
      <p:ext uri="{BB962C8B-B14F-4D97-AF65-F5344CB8AC3E}">
        <p14:creationId xmlns:p14="http://schemas.microsoft.com/office/powerpoint/2010/main" val="1572273961"/>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algn="ctr"/>
            <a:r>
              <a:rPr lang="en-US" altLang="en-US" dirty="0" smtClean="0">
                <a:solidFill>
                  <a:srgbClr val="00B0F0"/>
                </a:solidFill>
              </a:rPr>
              <a:t>This was generalized</a:t>
            </a:r>
          </a:p>
        </p:txBody>
      </p:sp>
      <p:sp>
        <p:nvSpPr>
          <p:cNvPr id="80899" name="Content Placeholder 2"/>
          <p:cNvSpPr>
            <a:spLocks noGrp="1"/>
          </p:cNvSpPr>
          <p:nvPr>
            <p:ph idx="1"/>
          </p:nvPr>
        </p:nvSpPr>
        <p:spPr/>
        <p:txBody>
          <a:bodyPr>
            <a:noAutofit/>
          </a:bodyPr>
          <a:lstStyle/>
          <a:p>
            <a:pPr marL="0" indent="0" algn="l">
              <a:buFontTx/>
              <a:buNone/>
            </a:pPr>
            <a:r>
              <a:rPr lang="en-US" altLang="en-US" sz="3200" dirty="0" smtClean="0"/>
              <a:t>To </a:t>
            </a:r>
            <a:r>
              <a:rPr lang="en-US" altLang="en-US" sz="3200" dirty="0" smtClean="0">
                <a:solidFill>
                  <a:srgbClr val="00B050"/>
                </a:solidFill>
              </a:rPr>
              <a:t>Steiner Network  with degree constrains</a:t>
            </a:r>
            <a:r>
              <a:rPr lang="en-US" altLang="en-US" sz="3200" dirty="0" smtClean="0"/>
              <a:t>.</a:t>
            </a:r>
          </a:p>
          <a:p>
            <a:pPr marL="0" indent="0" algn="l">
              <a:buFontTx/>
              <a:buNone/>
            </a:pPr>
            <a:r>
              <a:rPr lang="en-US" altLang="en-US" sz="3200" dirty="0" smtClean="0"/>
              <a:t>Degree constrains are also cut constrains.</a:t>
            </a:r>
          </a:p>
          <a:p>
            <a:pPr marL="0" indent="0" algn="l">
              <a:buFontTx/>
              <a:buNone/>
            </a:pPr>
            <a:r>
              <a:rPr lang="en-US" altLang="en-US" sz="3200" dirty="0" smtClean="0"/>
              <a:t>The solution was </a:t>
            </a:r>
            <a:r>
              <a:rPr lang="en-US" altLang="en-US" sz="3200" dirty="0" smtClean="0">
                <a:solidFill>
                  <a:srgbClr val="FF0000"/>
                </a:solidFill>
              </a:rPr>
              <a:t>2</a:t>
            </a:r>
            <a:r>
              <a:rPr lang="en-US" altLang="en-US" sz="3200" dirty="0" smtClean="0"/>
              <a:t> times the cost and the </a:t>
            </a:r>
          </a:p>
          <a:p>
            <a:pPr marL="0" indent="0" algn="l">
              <a:buFontTx/>
              <a:buNone/>
            </a:pPr>
            <a:r>
              <a:rPr lang="en-US" altLang="en-US" sz="3200" dirty="0" smtClean="0"/>
              <a:t>degree was </a:t>
            </a:r>
            <a:r>
              <a:rPr lang="en-US" altLang="en-US" sz="3200" dirty="0" smtClean="0">
                <a:solidFill>
                  <a:srgbClr val="FF0000"/>
                </a:solidFill>
              </a:rPr>
              <a:t>+4</a:t>
            </a:r>
            <a:r>
              <a:rPr lang="en-US" altLang="en-US" sz="3200" dirty="0" smtClean="0"/>
              <a:t> compared to the bound.</a:t>
            </a:r>
          </a:p>
          <a:p>
            <a:pPr marL="0" indent="0" algn="l">
              <a:buFontTx/>
              <a:buNone/>
            </a:pPr>
            <a:r>
              <a:rPr lang="en-US" altLang="en-US" sz="3200" dirty="0" smtClean="0"/>
              <a:t>A </a:t>
            </a:r>
            <a:r>
              <a:rPr lang="en-US" altLang="en-US" sz="3200" dirty="0" smtClean="0">
                <a:solidFill>
                  <a:srgbClr val="FF0000"/>
                </a:solidFill>
              </a:rPr>
              <a:t>constant additive </a:t>
            </a:r>
            <a:r>
              <a:rPr lang="en-US" altLang="en-US" sz="3200" dirty="0" smtClean="0"/>
              <a:t>ratio for the degrees in</a:t>
            </a:r>
          </a:p>
          <a:p>
            <a:pPr marL="0" indent="0" algn="l">
              <a:buFontTx/>
              <a:buNone/>
            </a:pPr>
            <a:r>
              <a:rPr lang="en-US" altLang="en-US" sz="3200" dirty="0" smtClean="0"/>
              <a:t>the </a:t>
            </a:r>
            <a:r>
              <a:rPr lang="en-US" altLang="en-US" sz="3200" dirty="0" smtClean="0">
                <a:solidFill>
                  <a:srgbClr val="00B050"/>
                </a:solidFill>
              </a:rPr>
              <a:t>Steiner forest  </a:t>
            </a:r>
            <a:r>
              <a:rPr lang="en-US" altLang="en-US" sz="3200" dirty="0" smtClean="0"/>
              <a:t>problem and twice the optimum cost. For </a:t>
            </a:r>
            <a:r>
              <a:rPr lang="en-US" altLang="en-US" sz="3200" dirty="0" smtClean="0">
                <a:solidFill>
                  <a:srgbClr val="00B050"/>
                </a:solidFill>
              </a:rPr>
              <a:t>MST</a:t>
            </a:r>
            <a:r>
              <a:rPr lang="en-US" altLang="en-US" sz="3200" dirty="0" smtClean="0"/>
              <a:t> with </a:t>
            </a:r>
            <a:r>
              <a:rPr lang="en-US" altLang="en-US" sz="3200" dirty="0" smtClean="0">
                <a:solidFill>
                  <a:srgbClr val="FF0000"/>
                </a:solidFill>
              </a:rPr>
              <a:t>degree bounds </a:t>
            </a:r>
            <a:r>
              <a:rPr lang="en-US" altLang="en-US" sz="3200" dirty="0" smtClean="0"/>
              <a:t>we get the </a:t>
            </a:r>
            <a:r>
              <a:rPr lang="en-US" altLang="en-US" sz="3200" dirty="0" smtClean="0">
                <a:solidFill>
                  <a:srgbClr val="0070C0"/>
                </a:solidFill>
              </a:rPr>
              <a:t>minimum cost tree </a:t>
            </a:r>
            <a:r>
              <a:rPr lang="en-US" altLang="en-US" sz="3200" dirty="0" smtClean="0"/>
              <a:t>and the degree violation is  </a:t>
            </a:r>
            <a:r>
              <a:rPr lang="en-US" altLang="en-US" sz="3200" dirty="0" smtClean="0">
                <a:solidFill>
                  <a:srgbClr val="FF0000"/>
                </a:solidFill>
              </a:rPr>
              <a:t>+1.</a:t>
            </a:r>
          </a:p>
          <a:p>
            <a:pPr marL="0" indent="0" algn="l">
              <a:buFontTx/>
              <a:buNone/>
            </a:pPr>
            <a:r>
              <a:rPr lang="en-US" altLang="en-US" sz="3200" dirty="0" smtClean="0"/>
              <a:t>.</a:t>
            </a:r>
          </a:p>
        </p:txBody>
      </p:sp>
    </p:spTree>
  </p:cSld>
  <p:clrMapOvr>
    <a:masterClrMapping/>
  </p:clrMapOvr>
  <mc:AlternateContent xmlns:mc="http://schemas.openxmlformats.org/markup-compatibility/2006" xmlns:p14="http://schemas.microsoft.com/office/powerpoint/2010/main">
    <mc:Choice Requires="p14">
      <p:transition spd="slow" p14:dur="2000" advTm="172"/>
    </mc:Choice>
    <mc:Fallback xmlns="">
      <p:transition spd="slow" advTm="172"/>
    </mc:Fallback>
  </mc:AlternateContent>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algn="ctr"/>
            <a:r>
              <a:rPr lang="en-US" altLang="en-US" dirty="0" smtClean="0">
                <a:solidFill>
                  <a:srgbClr val="00B0F0"/>
                </a:solidFill>
              </a:rPr>
              <a:t>In my homepage</a:t>
            </a:r>
          </a:p>
        </p:txBody>
      </p:sp>
      <p:sp>
        <p:nvSpPr>
          <p:cNvPr id="81923" name="Content Placeholder 2"/>
          <p:cNvSpPr>
            <a:spLocks noGrp="1"/>
          </p:cNvSpPr>
          <p:nvPr>
            <p:ph idx="1"/>
          </p:nvPr>
        </p:nvSpPr>
        <p:spPr/>
        <p:txBody>
          <a:bodyPr>
            <a:normAutofit/>
          </a:bodyPr>
          <a:lstStyle/>
          <a:p>
            <a:pPr marL="0" indent="0" algn="l">
              <a:buFontTx/>
              <a:buNone/>
            </a:pPr>
            <a:r>
              <a:rPr lang="en-US" altLang="en-US" sz="3600" dirty="0" smtClean="0"/>
              <a:t>There is a talk on </a:t>
            </a:r>
            <a:r>
              <a:rPr lang="en-US" altLang="en-US" sz="3600" dirty="0" smtClean="0">
                <a:solidFill>
                  <a:srgbClr val="00B050"/>
                </a:solidFill>
              </a:rPr>
              <a:t>Steiner Networks </a:t>
            </a:r>
            <a:r>
              <a:rPr lang="en-US" altLang="en-US" sz="3600" dirty="0" smtClean="0"/>
              <a:t>with all the details of the algorithm of </a:t>
            </a:r>
            <a:r>
              <a:rPr lang="en-US" altLang="en-US" sz="3600" dirty="0" smtClean="0">
                <a:solidFill>
                  <a:srgbClr val="7030A0"/>
                </a:solidFill>
              </a:rPr>
              <a:t>Jain.</a:t>
            </a:r>
          </a:p>
          <a:p>
            <a:pPr marL="0" indent="0" algn="l">
              <a:buFontTx/>
              <a:buNone/>
            </a:pPr>
            <a:endParaRPr lang="en-US" altLang="en-US" sz="3600" dirty="0" smtClean="0"/>
          </a:p>
          <a:p>
            <a:pPr marL="0" indent="0" algn="l">
              <a:buFontTx/>
              <a:buNone/>
            </a:pPr>
            <a:r>
              <a:rPr lang="en-US" altLang="en-US" sz="3600" dirty="0" smtClean="0"/>
              <a:t>It is under </a:t>
            </a:r>
            <a:r>
              <a:rPr lang="en-US" altLang="en-US" sz="3600" dirty="0" smtClean="0">
                <a:solidFill>
                  <a:srgbClr val="00B050"/>
                </a:solidFill>
              </a:rPr>
              <a:t>“talks and talks on teaching”</a:t>
            </a:r>
            <a:r>
              <a:rPr lang="en-US" altLang="en-US" sz="3600" dirty="0" smtClean="0"/>
              <a:t>.</a:t>
            </a:r>
          </a:p>
          <a:p>
            <a:pPr marL="0" indent="0" algn="l">
              <a:buFontTx/>
              <a:buNone/>
            </a:pPr>
            <a:endParaRPr lang="en-US" altLang="en-US" sz="3600" dirty="0" smtClean="0"/>
          </a:p>
          <a:p>
            <a:pPr marL="0" indent="0" algn="l">
              <a:buFontTx/>
              <a:buNone/>
            </a:pPr>
            <a:r>
              <a:rPr lang="en-US" altLang="en-US" sz="3600" dirty="0" smtClean="0"/>
              <a:t>I describe the </a:t>
            </a:r>
            <a:r>
              <a:rPr lang="en-US" altLang="en-US" sz="3600" dirty="0" smtClean="0">
                <a:solidFill>
                  <a:srgbClr val="0070C0"/>
                </a:solidFill>
              </a:rPr>
              <a:t>missing piece</a:t>
            </a:r>
            <a:r>
              <a:rPr lang="en-US" altLang="en-US" sz="3600" dirty="0" smtClean="0"/>
              <a:t>: how to make the violated set a laminar family.</a:t>
            </a:r>
          </a:p>
        </p:txBody>
      </p:sp>
    </p:spTree>
  </p:cSld>
  <p:clrMapOvr>
    <a:masterClrMapping/>
  </p:clrMapOvr>
  <mc:AlternateContent xmlns:mc="http://schemas.openxmlformats.org/markup-compatibility/2006" xmlns:p14="http://schemas.microsoft.com/office/powerpoint/2010/main">
    <mc:Choice Requires="p14">
      <p:transition spd="slow" p14:dur="2000" advTm="164"/>
    </mc:Choice>
    <mc:Fallback xmlns="">
      <p:transition spd="slow" advTm="164"/>
    </mc:Fallback>
  </mc:AlternateContent>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algn="ctr"/>
            <a:r>
              <a:rPr lang="en-US" altLang="en-US" dirty="0" smtClean="0">
                <a:solidFill>
                  <a:srgbClr val="00B0F0"/>
                </a:solidFill>
              </a:rPr>
              <a:t>Bad cases</a:t>
            </a:r>
          </a:p>
        </p:txBody>
      </p:sp>
      <p:sp>
        <p:nvSpPr>
          <p:cNvPr id="82947" name="Content Placeholder 2"/>
          <p:cNvSpPr>
            <a:spLocks noGrp="1"/>
          </p:cNvSpPr>
          <p:nvPr>
            <p:ph idx="1"/>
          </p:nvPr>
        </p:nvSpPr>
        <p:spPr/>
        <p:txBody>
          <a:bodyPr>
            <a:noAutofit/>
          </a:bodyPr>
          <a:lstStyle/>
          <a:p>
            <a:pPr marL="0" indent="0" algn="l">
              <a:buFontTx/>
              <a:buNone/>
            </a:pPr>
            <a:r>
              <a:rPr lang="en-US" altLang="en-US" sz="3600" dirty="0" smtClean="0"/>
              <a:t>1) If the paths have to be </a:t>
            </a:r>
            <a:r>
              <a:rPr lang="en-US" altLang="en-US" sz="3600" dirty="0" smtClean="0">
                <a:solidFill>
                  <a:srgbClr val="FF0000"/>
                </a:solidFill>
              </a:rPr>
              <a:t>vertex disjoint </a:t>
            </a:r>
            <a:r>
              <a:rPr lang="en-US" altLang="en-US" sz="3600" dirty="0" smtClean="0"/>
              <a:t>it is </a:t>
            </a:r>
            <a:r>
              <a:rPr lang="en-US" altLang="en-US" sz="3600" dirty="0" smtClean="0">
                <a:solidFill>
                  <a:srgbClr val="FF0000"/>
                </a:solidFill>
              </a:rPr>
              <a:t>Labelcover </a:t>
            </a:r>
            <a:r>
              <a:rPr lang="en-US" altLang="en-US" sz="3600" dirty="0"/>
              <a:t>h</a:t>
            </a:r>
            <a:r>
              <a:rPr lang="en-US" altLang="en-US" sz="3600" dirty="0" smtClean="0"/>
              <a:t>ard. </a:t>
            </a:r>
            <a:r>
              <a:rPr lang="en-US" altLang="en-US" sz="3600" dirty="0" smtClean="0">
                <a:solidFill>
                  <a:srgbClr val="FF0000"/>
                </a:solidFill>
              </a:rPr>
              <a:t>Kortsarz </a:t>
            </a:r>
            <a:r>
              <a:rPr lang="en-US" altLang="en-US" sz="3600" dirty="0" smtClean="0"/>
              <a:t>et al. This proof needs the projection property.</a:t>
            </a:r>
          </a:p>
          <a:p>
            <a:pPr marL="0" indent="0" algn="l">
              <a:buFontTx/>
              <a:buNone/>
            </a:pPr>
            <a:r>
              <a:rPr lang="en-US" altLang="en-US" sz="3600" dirty="0" smtClean="0">
                <a:solidFill>
                  <a:srgbClr val="002060"/>
                </a:solidFill>
              </a:rPr>
              <a:t>2) </a:t>
            </a:r>
            <a:r>
              <a:rPr lang="en-US" altLang="en-US" sz="3600" dirty="0" smtClean="0">
                <a:solidFill>
                  <a:srgbClr val="00B050"/>
                </a:solidFill>
              </a:rPr>
              <a:t>Directed Steiner tree</a:t>
            </a:r>
            <a:r>
              <a:rPr lang="en-US" altLang="en-US" sz="3600" dirty="0" smtClean="0"/>
              <a:t> </a:t>
            </a:r>
            <a:r>
              <a:rPr lang="en-US" altLang="en-US" sz="3600" dirty="0"/>
              <a:t> </a:t>
            </a:r>
            <a:r>
              <a:rPr lang="en-US" altLang="en-US" sz="3600" dirty="0" smtClean="0">
                <a:solidFill>
                  <a:srgbClr val="FF0000"/>
                </a:solidFill>
              </a:rPr>
              <a:t>(log </a:t>
            </a:r>
            <a:r>
              <a:rPr lang="en-US" altLang="en-US" sz="3600" dirty="0" smtClean="0">
                <a:solidFill>
                  <a:srgbClr val="FF0000"/>
                </a:solidFill>
                <a:sym typeface="Symbol" panose="05050102010706020507" pitchFamily="18" charset="2"/>
              </a:rPr>
              <a:t>n)</a:t>
            </a:r>
            <a:r>
              <a:rPr lang="en-US" altLang="en-US" sz="3600" baseline="30000" dirty="0" smtClean="0">
                <a:solidFill>
                  <a:srgbClr val="FF0000"/>
                </a:solidFill>
                <a:sym typeface="Symbol" panose="05050102010706020507" pitchFamily="18" charset="2"/>
              </a:rPr>
              <a:t>2-</a:t>
            </a:r>
            <a:r>
              <a:rPr lang="el-GR" altLang="en-US" sz="3600" baseline="30000" dirty="0" smtClean="0">
                <a:solidFill>
                  <a:srgbClr val="FF0000"/>
                </a:solidFill>
                <a:sym typeface="Symbol" panose="05050102010706020507" pitchFamily="18" charset="2"/>
              </a:rPr>
              <a:t>ε</a:t>
            </a:r>
            <a:r>
              <a:rPr lang="en-US" altLang="en-US" sz="3600" dirty="0" smtClean="0">
                <a:solidFill>
                  <a:srgbClr val="FF0000"/>
                </a:solidFill>
                <a:sym typeface="Symbol" panose="05050102010706020507" pitchFamily="18" charset="2"/>
              </a:rPr>
              <a:t> </a:t>
            </a:r>
            <a:r>
              <a:rPr lang="en-US" altLang="en-US" sz="3600" dirty="0">
                <a:sym typeface="Symbol" panose="05050102010706020507" pitchFamily="18" charset="2"/>
              </a:rPr>
              <a:t> </a:t>
            </a:r>
            <a:r>
              <a:rPr lang="en-US" altLang="en-US" sz="3600" dirty="0" smtClean="0">
                <a:sym typeface="Symbol" panose="05050102010706020507" pitchFamily="18" charset="2"/>
              </a:rPr>
              <a:t>hardness. </a:t>
            </a:r>
            <a:r>
              <a:rPr lang="en-US" altLang="en-US" sz="3600" dirty="0" smtClean="0"/>
              <a:t>Due to </a:t>
            </a:r>
            <a:r>
              <a:rPr lang="en-US" altLang="en-US" sz="3600" dirty="0" smtClean="0">
                <a:solidFill>
                  <a:srgbClr val="7030A0"/>
                </a:solidFill>
              </a:rPr>
              <a:t>Halperin and Krauthgamer</a:t>
            </a:r>
            <a:r>
              <a:rPr lang="en-US" altLang="en-US" sz="3600" dirty="0" smtClean="0"/>
              <a:t>. </a:t>
            </a:r>
            <a:endParaRPr lang="en-US" altLang="en-US" sz="3600" dirty="0"/>
          </a:p>
          <a:p>
            <a:pPr marL="0" indent="0" algn="l">
              <a:buFontTx/>
              <a:buNone/>
            </a:pPr>
            <a:r>
              <a:rPr lang="en-US" altLang="en-US" sz="3600" dirty="0" smtClean="0"/>
              <a:t>3)The directed version of the </a:t>
            </a:r>
            <a:r>
              <a:rPr lang="en-US" altLang="en-US" sz="3600" dirty="0" smtClean="0">
                <a:solidFill>
                  <a:srgbClr val="00B050"/>
                </a:solidFill>
              </a:rPr>
              <a:t>Steiner Forest </a:t>
            </a:r>
            <a:r>
              <a:rPr lang="en-US" altLang="en-US" sz="3600" dirty="0" smtClean="0"/>
              <a:t>problem is </a:t>
            </a:r>
            <a:r>
              <a:rPr lang="en-US" altLang="en-US" sz="3600" dirty="0" smtClean="0">
                <a:solidFill>
                  <a:srgbClr val="FF0000"/>
                </a:solidFill>
              </a:rPr>
              <a:t>Labelcover-hard</a:t>
            </a:r>
            <a:r>
              <a:rPr lang="en-US" altLang="en-US" sz="3600" dirty="0" smtClean="0"/>
              <a:t>. </a:t>
            </a:r>
            <a:r>
              <a:rPr lang="en-US" altLang="en-US" sz="3600" dirty="0" smtClean="0">
                <a:solidFill>
                  <a:srgbClr val="7030A0"/>
                </a:solidFill>
              </a:rPr>
              <a:t>Dodis and  Khanna. </a:t>
            </a:r>
            <a:r>
              <a:rPr lang="en-US" altLang="en-US" sz="3600" dirty="0" smtClean="0"/>
              <a:t>Extremely simple proof.</a:t>
            </a:r>
          </a:p>
        </p:txBody>
      </p:sp>
    </p:spTree>
  </p:cSld>
  <p:clrMapOvr>
    <a:masterClrMapping/>
  </p:clrMapOvr>
  <mc:AlternateContent xmlns:mc="http://schemas.openxmlformats.org/markup-compatibility/2006" xmlns:p14="http://schemas.microsoft.com/office/powerpoint/2010/main">
    <mc:Choice Requires="p14">
      <p:transition spd="slow" p14:dur="2000" advTm="190"/>
    </mc:Choice>
    <mc:Fallback xmlns="">
      <p:transition spd="slow" advTm="190"/>
    </mc:Fallback>
  </mc:AlternateContent>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Coping with the first bad case</a:t>
            </a:r>
            <a:endParaRPr lang="en-US" dirty="0">
              <a:solidFill>
                <a:srgbClr val="00B0F0"/>
              </a:solidFill>
            </a:endParaRPr>
          </a:p>
        </p:txBody>
      </p:sp>
      <p:sp>
        <p:nvSpPr>
          <p:cNvPr id="3" name="Content Placeholder 2"/>
          <p:cNvSpPr>
            <a:spLocks noGrp="1"/>
          </p:cNvSpPr>
          <p:nvPr>
            <p:ph idx="1"/>
          </p:nvPr>
        </p:nvSpPr>
        <p:spPr/>
        <p:txBody>
          <a:bodyPr/>
          <a:lstStyle/>
          <a:p>
            <a:r>
              <a:rPr lang="en-US" dirty="0" smtClean="0">
                <a:solidFill>
                  <a:srgbClr val="00B050"/>
                </a:solidFill>
              </a:rPr>
              <a:t>Steiner Network with vertex disjoint paths.</a:t>
            </a:r>
          </a:p>
          <a:p>
            <a:r>
              <a:rPr lang="en-US" dirty="0" smtClean="0"/>
              <a:t>The idea is to give a good ratio if the maximum demand </a:t>
            </a:r>
            <a:r>
              <a:rPr lang="en-US" dirty="0" smtClean="0">
                <a:solidFill>
                  <a:srgbClr val="FF0000"/>
                </a:solidFill>
              </a:rPr>
              <a:t>k </a:t>
            </a:r>
            <a:r>
              <a:rPr lang="en-US" dirty="0" smtClean="0"/>
              <a:t>is small.</a:t>
            </a:r>
          </a:p>
          <a:p>
            <a:r>
              <a:rPr lang="en-US" dirty="0" smtClean="0"/>
              <a:t>We present a beautiful and elegant algorithm by </a:t>
            </a:r>
            <a:r>
              <a:rPr lang="en-US" dirty="0" smtClean="0">
                <a:solidFill>
                  <a:srgbClr val="7030A0"/>
                </a:solidFill>
              </a:rPr>
              <a:t>Chuzhoy and Khanna </a:t>
            </a:r>
            <a:r>
              <a:rPr lang="en-US" dirty="0" smtClean="0"/>
              <a:t>for the above problem that gives ratio </a:t>
            </a:r>
            <a:r>
              <a:rPr lang="en-US" dirty="0" smtClean="0">
                <a:solidFill>
                  <a:srgbClr val="FF0000"/>
                </a:solidFill>
              </a:rPr>
              <a:t>O(log n</a:t>
            </a:r>
            <a:r>
              <a:rPr lang="en-US" dirty="0" smtClean="0">
                <a:solidFill>
                  <a:srgbClr val="FF0000"/>
                </a:solidFill>
                <a:latin typeface="Arial" panose="020B0604020202020204" pitchFamily="34" charset="0"/>
                <a:cs typeface="Arial" panose="020B0604020202020204" pitchFamily="34" charset="0"/>
              </a:rPr>
              <a:t>˖</a:t>
            </a:r>
            <a:r>
              <a:rPr lang="en-US" altLang="en-US" dirty="0">
                <a:solidFill>
                  <a:srgbClr val="FF0000"/>
                </a:solidFill>
              </a:rPr>
              <a:t> </a:t>
            </a:r>
            <a:r>
              <a:rPr lang="en-US" altLang="en-US" dirty="0" smtClean="0">
                <a:solidFill>
                  <a:srgbClr val="FF0000"/>
                </a:solidFill>
              </a:rPr>
              <a:t>k</a:t>
            </a:r>
            <a:r>
              <a:rPr lang="en-US" altLang="en-US" baseline="30000" dirty="0" smtClean="0">
                <a:solidFill>
                  <a:srgbClr val="FF0000"/>
                </a:solidFill>
                <a:sym typeface="Symbol" panose="05050102010706020507" pitchFamily="18" charset="2"/>
              </a:rPr>
              <a:t>3</a:t>
            </a:r>
            <a:r>
              <a:rPr lang="en-US" altLang="en-US" dirty="0" smtClean="0">
                <a:solidFill>
                  <a:srgbClr val="FF0000"/>
                </a:solidFill>
                <a:sym typeface="Symbol" panose="05050102010706020507" pitchFamily="18" charset="2"/>
              </a:rPr>
              <a:t>) </a:t>
            </a:r>
          </a:p>
          <a:p>
            <a:r>
              <a:rPr lang="en-US" dirty="0" smtClean="0">
                <a:sym typeface="Symbol" panose="05050102010706020507" pitchFamily="18" charset="2"/>
              </a:rPr>
              <a:t>For this I need to define the </a:t>
            </a:r>
            <a:r>
              <a:rPr lang="en-US" dirty="0">
                <a:solidFill>
                  <a:srgbClr val="0070C0"/>
                </a:solidFill>
                <a:sym typeface="Symbol" panose="05050102010706020507" pitchFamily="18" charset="2"/>
              </a:rPr>
              <a:t>E</a:t>
            </a:r>
            <a:r>
              <a:rPr lang="en-US" dirty="0" smtClean="0">
                <a:solidFill>
                  <a:srgbClr val="0070C0"/>
                </a:solidFill>
                <a:sym typeface="Symbol" panose="05050102010706020507" pitchFamily="18" charset="2"/>
              </a:rPr>
              <a:t>lement connectivity </a:t>
            </a:r>
            <a:r>
              <a:rPr lang="en-US" dirty="0" smtClean="0">
                <a:sym typeface="Symbol" panose="05050102010706020507" pitchFamily="18" charset="2"/>
              </a:rPr>
              <a:t>problem.</a:t>
            </a:r>
            <a:endParaRPr lang="en-US" dirty="0"/>
          </a:p>
        </p:txBody>
      </p:sp>
    </p:spTree>
    <p:extLst>
      <p:ext uri="{BB962C8B-B14F-4D97-AF65-F5344CB8AC3E}">
        <p14:creationId xmlns:p14="http://schemas.microsoft.com/office/powerpoint/2010/main" val="37709384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algn="ctr"/>
            <a:r>
              <a:rPr lang="en-US" altLang="en-US" dirty="0" smtClean="0">
                <a:solidFill>
                  <a:srgbClr val="00B0F0"/>
                </a:solidFill>
              </a:rPr>
              <a:t>Content</a:t>
            </a:r>
          </a:p>
        </p:txBody>
      </p:sp>
      <p:sp>
        <p:nvSpPr>
          <p:cNvPr id="3" name="Content Placeholder 2"/>
          <p:cNvSpPr>
            <a:spLocks noGrp="1"/>
          </p:cNvSpPr>
          <p:nvPr>
            <p:ph idx="1"/>
          </p:nvPr>
        </p:nvSpPr>
        <p:spPr>
          <a:xfrm>
            <a:off x="533400" y="1600200"/>
            <a:ext cx="8229600" cy="4525963"/>
          </a:xfrm>
        </p:spPr>
        <p:txBody>
          <a:bodyPr>
            <a:normAutofit fontScale="92500"/>
          </a:bodyPr>
          <a:lstStyle/>
          <a:p>
            <a:pPr marL="0" indent="0" algn="l">
              <a:buFontTx/>
              <a:buNone/>
              <a:defRPr/>
            </a:pPr>
            <a:r>
              <a:rPr lang="en-US" sz="3200" dirty="0" smtClean="0"/>
              <a:t>Discussion:  The way we present </a:t>
            </a:r>
            <a:r>
              <a:rPr lang="en-US" sz="3200" dirty="0" smtClean="0">
                <a:solidFill>
                  <a:srgbClr val="0070C0"/>
                </a:solidFill>
              </a:rPr>
              <a:t>artificial </a:t>
            </a:r>
          </a:p>
          <a:p>
            <a:pPr marL="0" indent="0" algn="l">
              <a:buFontTx/>
              <a:buNone/>
              <a:defRPr/>
            </a:pPr>
            <a:r>
              <a:rPr lang="en-US" sz="3200" dirty="0" smtClean="0">
                <a:solidFill>
                  <a:srgbClr val="0070C0"/>
                </a:solidFill>
              </a:rPr>
              <a:t>intelligence </a:t>
            </a:r>
            <a:r>
              <a:rPr lang="en-US" sz="3200" dirty="0" smtClean="0"/>
              <a:t>is not helpful.</a:t>
            </a:r>
          </a:p>
          <a:p>
            <a:pPr marL="0" indent="0" algn="l">
              <a:buFontTx/>
              <a:buNone/>
              <a:defRPr/>
            </a:pPr>
            <a:r>
              <a:rPr lang="en-US" sz="3200" dirty="0" smtClean="0"/>
              <a:t>The main goal is to survey the history of </a:t>
            </a:r>
          </a:p>
          <a:p>
            <a:pPr marL="0" indent="0">
              <a:buNone/>
              <a:defRPr/>
            </a:pPr>
            <a:r>
              <a:rPr lang="en-US" sz="3200" dirty="0">
                <a:solidFill>
                  <a:srgbClr val="FF0000"/>
                </a:solidFill>
              </a:rPr>
              <a:t>A</a:t>
            </a:r>
            <a:r>
              <a:rPr lang="en-US" sz="3200" dirty="0" smtClean="0">
                <a:solidFill>
                  <a:srgbClr val="FF0000"/>
                </a:solidFill>
              </a:rPr>
              <a:t>pproximation algorithms Crypto, Fixed Parameter</a:t>
            </a:r>
            <a:endParaRPr lang="en-US" sz="3200" dirty="0">
              <a:solidFill>
                <a:srgbClr val="FF0000"/>
              </a:solidFill>
            </a:endParaRPr>
          </a:p>
          <a:p>
            <a:pPr marL="0" indent="0">
              <a:buNone/>
              <a:defRPr/>
            </a:pPr>
            <a:r>
              <a:rPr lang="en-US" sz="3200" dirty="0" smtClean="0">
                <a:solidFill>
                  <a:srgbClr val="FF0000"/>
                </a:solidFill>
              </a:rPr>
              <a:t>Tractability, </a:t>
            </a:r>
            <a:r>
              <a:rPr lang="en-US" sz="3200" dirty="0">
                <a:solidFill>
                  <a:srgbClr val="FF0000"/>
                </a:solidFill>
              </a:rPr>
              <a:t>Treewidth</a:t>
            </a:r>
            <a:r>
              <a:rPr lang="en-US" sz="3200" dirty="0"/>
              <a:t>, </a:t>
            </a:r>
            <a:r>
              <a:rPr lang="en-US" sz="3200" dirty="0" smtClean="0">
                <a:solidFill>
                  <a:srgbClr val="FF0000"/>
                </a:solidFill>
              </a:rPr>
              <a:t>Inapproximability</a:t>
            </a:r>
            <a:r>
              <a:rPr lang="en-US" sz="3200" dirty="0"/>
              <a:t>, </a:t>
            </a:r>
            <a:r>
              <a:rPr lang="en-US" sz="3200" dirty="0" smtClean="0">
                <a:solidFill>
                  <a:srgbClr val="FF0000"/>
                </a:solidFill>
              </a:rPr>
              <a:t>Exact </a:t>
            </a:r>
            <a:r>
              <a:rPr lang="en-US" sz="3200" dirty="0">
                <a:solidFill>
                  <a:srgbClr val="FF0000"/>
                </a:solidFill>
              </a:rPr>
              <a:t>and</a:t>
            </a:r>
          </a:p>
          <a:p>
            <a:pPr marL="0" indent="0">
              <a:buNone/>
              <a:defRPr/>
            </a:pPr>
            <a:r>
              <a:rPr lang="en-US" sz="3200" dirty="0">
                <a:solidFill>
                  <a:srgbClr val="FF0000"/>
                </a:solidFill>
              </a:rPr>
              <a:t>approximation algorithms for Planar G</a:t>
            </a:r>
            <a:r>
              <a:rPr lang="en-US" sz="3200" dirty="0" smtClean="0">
                <a:solidFill>
                  <a:srgbClr val="FF0000"/>
                </a:solidFill>
              </a:rPr>
              <a:t>raphs, and </a:t>
            </a:r>
          </a:p>
          <a:p>
            <a:pPr marL="0" indent="0">
              <a:buNone/>
              <a:defRPr/>
            </a:pPr>
            <a:r>
              <a:rPr lang="en-US" sz="3200" dirty="0" smtClean="0">
                <a:solidFill>
                  <a:srgbClr val="FF0000"/>
                </a:solidFill>
              </a:rPr>
              <a:t>more. </a:t>
            </a:r>
            <a:r>
              <a:rPr lang="en-US" sz="3200" dirty="0" smtClean="0"/>
              <a:t>In  approximation I will mostly focus on </a:t>
            </a:r>
          </a:p>
          <a:p>
            <a:pPr marL="0" indent="0">
              <a:buNone/>
              <a:defRPr/>
            </a:pPr>
            <a:r>
              <a:rPr lang="en-US" sz="3200" dirty="0" smtClean="0">
                <a:solidFill>
                  <a:srgbClr val="00B050"/>
                </a:solidFill>
              </a:rPr>
              <a:t>Network  Design </a:t>
            </a:r>
            <a:r>
              <a:rPr lang="en-US" sz="3200" dirty="0" smtClean="0"/>
              <a:t>and </a:t>
            </a:r>
            <a:r>
              <a:rPr lang="en-US" sz="3200" dirty="0">
                <a:solidFill>
                  <a:srgbClr val="00B050"/>
                </a:solidFill>
              </a:rPr>
              <a:t>C</a:t>
            </a:r>
            <a:r>
              <a:rPr lang="en-US" sz="3200" dirty="0" smtClean="0">
                <a:solidFill>
                  <a:srgbClr val="00B050"/>
                </a:solidFill>
              </a:rPr>
              <a:t>ut</a:t>
            </a:r>
            <a:r>
              <a:rPr lang="en-US" sz="3200" dirty="0" smtClean="0"/>
              <a:t>  problems.</a:t>
            </a:r>
            <a:endParaRPr lang="en-US" sz="3200" dirty="0" smtClean="0">
              <a:solidFill>
                <a:srgbClr val="FF0000"/>
              </a:solidFill>
            </a:endParaRPr>
          </a:p>
          <a:p>
            <a:pPr algn="l">
              <a:defRPr/>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1580"/>
    </mc:Choice>
    <mc:Fallback xmlns="">
      <p:transition spd="slow" advTm="158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9pPr>
          </a:lstStyle>
          <a:p>
            <a:pPr algn="ctr">
              <a:buClrTx/>
              <a:buFontTx/>
              <a:buNone/>
            </a:pPr>
            <a:r>
              <a:rPr lang="en-US" altLang="en-US" sz="4400" b="1" dirty="0">
                <a:solidFill>
                  <a:srgbClr val="00B0F0"/>
                </a:solidFill>
                <a:effectLst>
                  <a:outerShdw blurRad="38100" dist="38100" dir="2700000" algn="tl">
                    <a:srgbClr val="C0C0C0"/>
                  </a:outerShdw>
                </a:effectLst>
              </a:rPr>
              <a:t>An alternative definition</a:t>
            </a:r>
          </a:p>
        </p:txBody>
      </p:sp>
      <p:sp>
        <p:nvSpPr>
          <p:cNvPr id="20482" name="Text Box 2"/>
          <p:cNvSpPr txBox="1">
            <a:spLocks noChangeArrowheads="1"/>
          </p:cNvSpPr>
          <p:nvPr/>
        </p:nvSpPr>
        <p:spPr bwMode="auto">
          <a:xfrm>
            <a:off x="457200" y="1600200"/>
            <a:ext cx="8229600" cy="5859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9pPr>
          </a:lstStyle>
          <a:p>
            <a:pPr>
              <a:spcBef>
                <a:spcPts val="800"/>
              </a:spcBef>
              <a:buClr>
                <a:srgbClr val="00FF99"/>
              </a:buClr>
              <a:buFont typeface="Garamond" panose="02020404030301010803" pitchFamily="18" charset="0"/>
              <a:buChar char="•"/>
            </a:pPr>
            <a:r>
              <a:rPr lang="en-US" altLang="en-US" sz="3200" dirty="0">
                <a:solidFill>
                  <a:schemeClr val="tx1"/>
                </a:solidFill>
                <a:effectLst>
                  <a:outerShdw blurRad="38100" dist="38100" dir="2700000" algn="tl">
                    <a:srgbClr val="C0C0C0"/>
                  </a:outerShdw>
                </a:effectLst>
              </a:rPr>
              <a:t>Find a subgraph </a:t>
            </a:r>
            <a:r>
              <a:rPr lang="en-US" altLang="en-US" sz="3200" dirty="0">
                <a:solidFill>
                  <a:srgbClr val="FF0000"/>
                </a:solidFill>
                <a:effectLst>
                  <a:outerShdw blurRad="38100" dist="38100" dir="2700000" algn="tl">
                    <a:srgbClr val="C0C0C0"/>
                  </a:outerShdw>
                </a:effectLst>
              </a:rPr>
              <a:t>G’(V,E’) </a:t>
            </a:r>
            <a:r>
              <a:rPr lang="en-US" altLang="en-US" sz="3200" dirty="0">
                <a:solidFill>
                  <a:schemeClr val="tx1"/>
                </a:solidFill>
                <a:effectLst>
                  <a:outerShdw blurRad="38100" dist="38100" dir="2700000" algn="tl">
                    <a:srgbClr val="C0C0C0"/>
                  </a:outerShdw>
                </a:effectLst>
              </a:rPr>
              <a:t>so that for every edge </a:t>
            </a:r>
            <a:r>
              <a:rPr lang="en-US" altLang="en-US" sz="3200" dirty="0">
                <a:solidFill>
                  <a:srgbClr val="FF0000"/>
                </a:solidFill>
                <a:effectLst>
                  <a:outerShdw blurRad="38100" dist="38100" dir="2700000" algn="tl">
                    <a:srgbClr val="C0C0C0"/>
                  </a:outerShdw>
                </a:effectLst>
              </a:rPr>
              <a:t>e</a:t>
            </a:r>
            <a:r>
              <a:rPr lang="en-US" altLang="en-US" sz="3200" dirty="0">
                <a:solidFill>
                  <a:schemeClr val="tx1"/>
                </a:solidFill>
                <a:effectLst>
                  <a:outerShdw blurRad="38100" dist="38100" dir="2700000" algn="tl">
                    <a:srgbClr val="C0C0C0"/>
                  </a:outerShdw>
                </a:effectLst>
              </a:rPr>
              <a:t> in  </a:t>
            </a:r>
            <a:r>
              <a:rPr lang="en-US" altLang="en-US" sz="3200" dirty="0">
                <a:solidFill>
                  <a:srgbClr val="FF0000"/>
                </a:solidFill>
                <a:effectLst>
                  <a:outerShdw blurRad="38100" dist="38100" dir="2700000" algn="tl">
                    <a:srgbClr val="C0C0C0"/>
                  </a:outerShdw>
                </a:effectLst>
              </a:rPr>
              <a:t>E-E’</a:t>
            </a:r>
            <a:r>
              <a:rPr lang="en-US" altLang="en-US" sz="3200" dirty="0">
                <a:solidFill>
                  <a:schemeClr val="tx1"/>
                </a:solidFill>
                <a:effectLst>
                  <a:outerShdw blurRad="38100" dist="38100" dir="2700000" algn="tl">
                    <a:srgbClr val="C0C0C0"/>
                  </a:outerShdw>
                </a:effectLst>
              </a:rPr>
              <a:t>, adding </a:t>
            </a:r>
            <a:r>
              <a:rPr lang="en-US" altLang="en-US" sz="3200" dirty="0">
                <a:solidFill>
                  <a:srgbClr val="FF0000"/>
                </a:solidFill>
                <a:effectLst>
                  <a:outerShdw blurRad="38100" dist="38100" dir="2700000" algn="tl">
                    <a:srgbClr val="C0C0C0"/>
                  </a:outerShdw>
                </a:effectLst>
              </a:rPr>
              <a:t>e</a:t>
            </a:r>
            <a:r>
              <a:rPr lang="en-US" altLang="en-US" sz="3200" dirty="0">
                <a:solidFill>
                  <a:schemeClr val="tx1"/>
                </a:solidFill>
                <a:effectLst>
                  <a:outerShdw blurRad="38100" dist="38100" dir="2700000" algn="tl">
                    <a:srgbClr val="C0C0C0"/>
                  </a:outerShdw>
                </a:effectLst>
              </a:rPr>
              <a:t> must close a cycle of size at most </a:t>
            </a:r>
            <a:r>
              <a:rPr lang="en-US" altLang="en-US" sz="3200" dirty="0">
                <a:solidFill>
                  <a:srgbClr val="FF0000"/>
                </a:solidFill>
                <a:effectLst>
                  <a:outerShdw blurRad="38100" dist="38100" dir="2700000" algn="tl">
                    <a:srgbClr val="C0C0C0"/>
                  </a:outerShdw>
                </a:effectLst>
              </a:rPr>
              <a:t>k+1</a:t>
            </a:r>
            <a:r>
              <a:rPr lang="en-US" altLang="en-US" sz="3200" dirty="0">
                <a:solidFill>
                  <a:schemeClr val="tx1"/>
                </a:solidFill>
                <a:effectLst>
                  <a:outerShdw blurRad="38100" dist="38100" dir="2700000" algn="tl">
                    <a:srgbClr val="C0C0C0"/>
                  </a:outerShdw>
                </a:effectLst>
              </a:rPr>
              <a:t>.</a:t>
            </a:r>
          </a:p>
          <a:p>
            <a:pPr>
              <a:spcBef>
                <a:spcPts val="800"/>
              </a:spcBef>
              <a:buClr>
                <a:srgbClr val="00FF99"/>
              </a:buClr>
              <a:buFont typeface="Garamond" panose="02020404030301010803" pitchFamily="18" charset="0"/>
              <a:buChar char="•"/>
            </a:pPr>
            <a:r>
              <a:rPr lang="en-US" altLang="en-US" sz="3200" dirty="0">
                <a:solidFill>
                  <a:schemeClr val="tx1"/>
                </a:solidFill>
                <a:effectLst>
                  <a:outerShdw blurRad="38100" dist="38100" dir="2700000" algn="tl">
                    <a:srgbClr val="C0C0C0"/>
                  </a:outerShdw>
                </a:effectLst>
              </a:rPr>
              <a:t>More general variants in which the above is not true.</a:t>
            </a:r>
          </a:p>
          <a:p>
            <a:pPr>
              <a:spcBef>
                <a:spcPts val="800"/>
              </a:spcBef>
              <a:buClr>
                <a:srgbClr val="00FF99"/>
              </a:buClr>
              <a:buFont typeface="Garamond" panose="02020404030301010803" pitchFamily="18" charset="0"/>
              <a:buChar char="•"/>
            </a:pPr>
            <a:r>
              <a:rPr lang="en-US" altLang="en-US" sz="3200" dirty="0">
                <a:solidFill>
                  <a:schemeClr val="tx1"/>
                </a:solidFill>
                <a:effectLst>
                  <a:outerShdw blurRad="38100" dist="38100" dir="2700000" algn="tl">
                    <a:srgbClr val="C0C0C0"/>
                  </a:outerShdw>
                </a:effectLst>
              </a:rPr>
              <a:t>The case of general lengths over the edges.</a:t>
            </a:r>
          </a:p>
          <a:p>
            <a:pPr>
              <a:spcBef>
                <a:spcPts val="800"/>
              </a:spcBef>
              <a:buClr>
                <a:srgbClr val="00FF99"/>
              </a:buClr>
              <a:buFont typeface="Garamond" panose="02020404030301010803" pitchFamily="18" charset="0"/>
              <a:buChar char="•"/>
            </a:pPr>
            <a:r>
              <a:rPr lang="en-US" altLang="en-US" sz="3200" dirty="0">
                <a:solidFill>
                  <a:schemeClr val="tx1"/>
                </a:solidFill>
                <a:effectLst>
                  <a:outerShdw blurRad="38100" dist="38100" dir="2700000" algn="tl">
                    <a:srgbClr val="C0C0C0"/>
                  </a:outerShdw>
                </a:effectLst>
              </a:rPr>
              <a:t>Then a </a:t>
            </a:r>
            <a:r>
              <a:rPr lang="en-US" altLang="en-US" sz="3200" dirty="0">
                <a:solidFill>
                  <a:srgbClr val="FF0000"/>
                </a:solidFill>
                <a:effectLst>
                  <a:outerShdw blurRad="38100" dist="38100" dir="2700000" algn="tl">
                    <a:srgbClr val="C0C0C0"/>
                  </a:outerShdw>
                </a:effectLst>
              </a:rPr>
              <a:t>k-spanner</a:t>
            </a:r>
            <a:r>
              <a:rPr lang="en-US" altLang="en-US" sz="3200" dirty="0">
                <a:solidFill>
                  <a:schemeClr val="tx1"/>
                </a:solidFill>
                <a:effectLst>
                  <a:outerShdw blurRad="38100" dist="38100" dir="2700000" algn="tl">
                    <a:srgbClr val="C0C0C0"/>
                  </a:outerShdw>
                </a:effectLst>
              </a:rPr>
              <a:t> must be a </a:t>
            </a:r>
            <a:r>
              <a:rPr lang="en-US" altLang="en-US" sz="3200" dirty="0">
                <a:solidFill>
                  <a:srgbClr val="FF0000"/>
                </a:solidFill>
                <a:effectLst>
                  <a:outerShdw blurRad="38100" dist="38100" dir="2700000" algn="tl">
                    <a:srgbClr val="C0C0C0"/>
                  </a:outerShdw>
                </a:effectLst>
              </a:rPr>
              <a:t>k-spanner </a:t>
            </a:r>
            <a:r>
              <a:rPr lang="en-US" altLang="en-US" sz="3200" dirty="0">
                <a:solidFill>
                  <a:schemeClr val="tx1"/>
                </a:solidFill>
                <a:effectLst>
                  <a:outerShdw blurRad="38100" dist="38100" dir="2700000" algn="tl">
                    <a:srgbClr val="C0C0C0"/>
                  </a:outerShdw>
                </a:effectLst>
              </a:rPr>
              <a:t>with respect to weighted distance.</a:t>
            </a:r>
          </a:p>
          <a:p>
            <a:pPr>
              <a:spcBef>
                <a:spcPts val="800"/>
              </a:spcBef>
              <a:buClrTx/>
              <a:buFontTx/>
              <a:buNone/>
            </a:pPr>
            <a:endParaRPr lang="en-US" altLang="en-US" sz="3200" dirty="0">
              <a:solidFill>
                <a:srgbClr val="072428"/>
              </a:solidFill>
              <a:effectLst>
                <a:outerShdw blurRad="38100" dist="38100" dir="2700000" algn="tl">
                  <a:srgbClr val="C0C0C0"/>
                </a:outerShdw>
              </a:effectLst>
            </a:endParaRPr>
          </a:p>
        </p:txBody>
      </p:sp>
    </p:spTree>
    <p:extLst>
      <p:ext uri="{BB962C8B-B14F-4D97-AF65-F5344CB8AC3E}">
        <p14:creationId xmlns:p14="http://schemas.microsoft.com/office/powerpoint/2010/main" val="2470838017"/>
      </p:ext>
    </p:extLst>
  </p:cSld>
  <p:clrMapOvr>
    <a:masterClrMapping/>
  </p:clrMapOvr>
  <p:transition spd="med" advTm="314"/>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The Element Connectivity Problem</a:t>
            </a:r>
            <a:endParaRPr lang="en-US" dirty="0">
              <a:solidFill>
                <a:srgbClr val="00B0F0"/>
              </a:solidFill>
            </a:endParaRPr>
          </a:p>
        </p:txBody>
      </p:sp>
      <p:sp>
        <p:nvSpPr>
          <p:cNvPr id="3" name="Content Placeholder 2"/>
          <p:cNvSpPr>
            <a:spLocks noGrp="1"/>
          </p:cNvSpPr>
          <p:nvPr>
            <p:ph idx="1"/>
          </p:nvPr>
        </p:nvSpPr>
        <p:spPr/>
        <p:txBody>
          <a:bodyPr/>
          <a:lstStyle/>
          <a:p>
            <a:r>
              <a:rPr lang="en-US" dirty="0" smtClean="0"/>
              <a:t>The same problem as ours, except that you do not have to be vertex disjoint on terminals. Say that </a:t>
            </a:r>
            <a:r>
              <a:rPr lang="en-US" dirty="0" smtClean="0">
                <a:solidFill>
                  <a:srgbClr val="FF0000"/>
                </a:solidFill>
              </a:rPr>
              <a:t>S(</a:t>
            </a:r>
            <a:r>
              <a:rPr lang="en-US" dirty="0">
                <a:solidFill>
                  <a:srgbClr val="FF0000"/>
                </a:solidFill>
              </a:rPr>
              <a:t>1</a:t>
            </a:r>
            <a:r>
              <a:rPr lang="en-US" dirty="0" smtClean="0">
                <a:solidFill>
                  <a:srgbClr val="FF0000"/>
                </a:solidFill>
              </a:rPr>
              <a:t>) T(</a:t>
            </a:r>
            <a:r>
              <a:rPr lang="en-US" dirty="0">
                <a:solidFill>
                  <a:srgbClr val="FF0000"/>
                </a:solidFill>
              </a:rPr>
              <a:t>1</a:t>
            </a:r>
            <a:r>
              <a:rPr lang="en-US" dirty="0" smtClean="0">
                <a:solidFill>
                  <a:srgbClr val="FF0000"/>
                </a:solidFill>
              </a:rPr>
              <a:t>) </a:t>
            </a:r>
            <a:r>
              <a:rPr lang="en-US" dirty="0" smtClean="0"/>
              <a:t>have demand </a:t>
            </a:r>
            <a:r>
              <a:rPr lang="en-US" dirty="0" smtClean="0">
                <a:solidFill>
                  <a:srgbClr val="FF0000"/>
                </a:solidFill>
              </a:rPr>
              <a:t>2</a:t>
            </a:r>
            <a:r>
              <a:rPr lang="en-US" dirty="0" smtClean="0"/>
              <a:t>. </a:t>
            </a:r>
          </a:p>
          <a:p>
            <a:endParaRPr lang="en-US" dirty="0"/>
          </a:p>
          <a:p>
            <a:endParaRPr lang="en-US" dirty="0"/>
          </a:p>
        </p:txBody>
      </p:sp>
      <p:sp>
        <p:nvSpPr>
          <p:cNvPr id="6" name="Oval 5"/>
          <p:cNvSpPr/>
          <p:nvPr/>
        </p:nvSpPr>
        <p:spPr>
          <a:xfrm>
            <a:off x="2209800" y="3962401"/>
            <a:ext cx="381000" cy="2942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3581400" y="3276600"/>
            <a:ext cx="381000" cy="2942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552497" y="4800599"/>
            <a:ext cx="381000" cy="3013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953000" y="4080643"/>
            <a:ext cx="381000" cy="2942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2076316" y="3524186"/>
            <a:ext cx="1352550" cy="523220"/>
          </a:xfrm>
          <a:prstGeom prst="rect">
            <a:avLst/>
          </a:prstGeom>
          <a:noFill/>
        </p:spPr>
        <p:txBody>
          <a:bodyPr wrap="square" rtlCol="0">
            <a:spAutoFit/>
          </a:bodyPr>
          <a:lstStyle/>
          <a:p>
            <a:r>
              <a:rPr lang="en-US" sz="2800" dirty="0" smtClean="0">
                <a:solidFill>
                  <a:srgbClr val="FF0000"/>
                </a:solidFill>
              </a:rPr>
              <a:t>S(1)</a:t>
            </a:r>
            <a:endParaRPr lang="en-US" sz="2800" dirty="0">
              <a:solidFill>
                <a:srgbClr val="FF0000"/>
              </a:solidFill>
            </a:endParaRPr>
          </a:p>
        </p:txBody>
      </p:sp>
      <p:cxnSp>
        <p:nvCxnSpPr>
          <p:cNvPr id="12" name="Straight Connector 11"/>
          <p:cNvCxnSpPr/>
          <p:nvPr/>
        </p:nvCxnSpPr>
        <p:spPr>
          <a:xfrm flipV="1">
            <a:off x="2514600" y="3429000"/>
            <a:ext cx="1295400" cy="6805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3829050" y="3390435"/>
            <a:ext cx="1257300" cy="8662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475575" y="4164197"/>
            <a:ext cx="1093693" cy="7288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8" idx="6"/>
          </p:cNvCxnSpPr>
          <p:nvPr/>
        </p:nvCxnSpPr>
        <p:spPr>
          <a:xfrm flipV="1">
            <a:off x="3933497" y="4233041"/>
            <a:ext cx="1241534" cy="718224"/>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965231" y="3442406"/>
            <a:ext cx="2209800" cy="369332"/>
          </a:xfrm>
          <a:prstGeom prst="rect">
            <a:avLst/>
          </a:prstGeom>
          <a:noFill/>
        </p:spPr>
        <p:txBody>
          <a:bodyPr wrap="square" rtlCol="0">
            <a:spAutoFit/>
          </a:bodyPr>
          <a:lstStyle/>
          <a:p>
            <a:r>
              <a:rPr lang="en-US" dirty="0" smtClean="0"/>
              <a:t>1</a:t>
            </a:r>
            <a:endParaRPr lang="en-US" dirty="0"/>
          </a:p>
        </p:txBody>
      </p:sp>
      <p:sp>
        <p:nvSpPr>
          <p:cNvPr id="23" name="TextBox 22"/>
          <p:cNvSpPr txBox="1"/>
          <p:nvPr/>
        </p:nvSpPr>
        <p:spPr>
          <a:xfrm>
            <a:off x="4362122" y="3484290"/>
            <a:ext cx="2209800" cy="369332"/>
          </a:xfrm>
          <a:prstGeom prst="rect">
            <a:avLst/>
          </a:prstGeom>
          <a:noFill/>
        </p:spPr>
        <p:txBody>
          <a:bodyPr wrap="square" rtlCol="0">
            <a:spAutoFit/>
          </a:bodyPr>
          <a:lstStyle/>
          <a:p>
            <a:r>
              <a:rPr lang="en-US" dirty="0" smtClean="0"/>
              <a:t>1</a:t>
            </a:r>
            <a:endParaRPr lang="en-US" dirty="0"/>
          </a:p>
        </p:txBody>
      </p:sp>
      <p:sp>
        <p:nvSpPr>
          <p:cNvPr id="24" name="TextBox 23"/>
          <p:cNvSpPr txBox="1"/>
          <p:nvPr/>
        </p:nvSpPr>
        <p:spPr>
          <a:xfrm>
            <a:off x="4380515" y="4566456"/>
            <a:ext cx="2209800" cy="369332"/>
          </a:xfrm>
          <a:prstGeom prst="rect">
            <a:avLst/>
          </a:prstGeom>
          <a:noFill/>
        </p:spPr>
        <p:txBody>
          <a:bodyPr wrap="square" rtlCol="0">
            <a:spAutoFit/>
          </a:bodyPr>
          <a:lstStyle/>
          <a:p>
            <a:r>
              <a:rPr lang="en-US" dirty="0" smtClean="0"/>
              <a:t>1</a:t>
            </a:r>
            <a:endParaRPr lang="en-US" dirty="0"/>
          </a:p>
        </p:txBody>
      </p:sp>
      <p:sp>
        <p:nvSpPr>
          <p:cNvPr id="25" name="TextBox 24"/>
          <p:cNvSpPr txBox="1"/>
          <p:nvPr/>
        </p:nvSpPr>
        <p:spPr>
          <a:xfrm>
            <a:off x="2976522" y="4248685"/>
            <a:ext cx="2209800" cy="369332"/>
          </a:xfrm>
          <a:prstGeom prst="rect">
            <a:avLst/>
          </a:prstGeom>
          <a:noFill/>
        </p:spPr>
        <p:txBody>
          <a:bodyPr wrap="square" rtlCol="0">
            <a:spAutoFit/>
          </a:bodyPr>
          <a:lstStyle/>
          <a:p>
            <a:r>
              <a:rPr lang="en-US" dirty="0" smtClean="0"/>
              <a:t>1</a:t>
            </a:r>
            <a:endParaRPr lang="en-US" dirty="0"/>
          </a:p>
        </p:txBody>
      </p:sp>
      <p:sp>
        <p:nvSpPr>
          <p:cNvPr id="26" name="Oval 25"/>
          <p:cNvSpPr/>
          <p:nvPr/>
        </p:nvSpPr>
        <p:spPr>
          <a:xfrm>
            <a:off x="6190922" y="3161413"/>
            <a:ext cx="381000" cy="2942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p:nvPr/>
        </p:nvSpPr>
        <p:spPr>
          <a:xfrm>
            <a:off x="6214899" y="4964355"/>
            <a:ext cx="381000" cy="2535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p:cNvSpPr/>
          <p:nvPr/>
        </p:nvSpPr>
        <p:spPr>
          <a:xfrm>
            <a:off x="7620000" y="4066978"/>
            <a:ext cx="381000" cy="2942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Connector 30"/>
          <p:cNvCxnSpPr/>
          <p:nvPr/>
        </p:nvCxnSpPr>
        <p:spPr>
          <a:xfrm flipV="1">
            <a:off x="5124450" y="3339135"/>
            <a:ext cx="1276350" cy="8749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8" idx="1"/>
            <a:endCxn id="9" idx="5"/>
          </p:cNvCxnSpPr>
          <p:nvPr/>
        </p:nvCxnSpPr>
        <p:spPr>
          <a:xfrm flipH="1" flipV="1">
            <a:off x="5278204" y="4331835"/>
            <a:ext cx="992491" cy="669646"/>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38200" y="1143000"/>
            <a:ext cx="28903" cy="3941"/>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a:endCxn id="9" idx="2"/>
          </p:cNvCxnSpPr>
          <p:nvPr/>
        </p:nvCxnSpPr>
        <p:spPr>
          <a:xfrm flipH="1">
            <a:off x="4953000" y="4227788"/>
            <a:ext cx="114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28" idx="3"/>
            <a:endCxn id="28" idx="3"/>
          </p:cNvCxnSpPr>
          <p:nvPr/>
        </p:nvCxnSpPr>
        <p:spPr>
          <a:xfrm>
            <a:off x="6270695" y="518074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29" idx="3"/>
            <a:endCxn id="28" idx="3"/>
          </p:cNvCxnSpPr>
          <p:nvPr/>
        </p:nvCxnSpPr>
        <p:spPr>
          <a:xfrm flipH="1">
            <a:off x="6270695" y="4318170"/>
            <a:ext cx="1405101" cy="862572"/>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29" idx="1"/>
            <a:endCxn id="26" idx="5"/>
          </p:cNvCxnSpPr>
          <p:nvPr/>
        </p:nvCxnSpPr>
        <p:spPr>
          <a:xfrm flipH="1" flipV="1">
            <a:off x="6516126" y="3412605"/>
            <a:ext cx="1159670" cy="697471"/>
          </a:xfrm>
          <a:prstGeom prst="line">
            <a:avLst/>
          </a:prstGeom>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5465996" y="3472333"/>
            <a:ext cx="2209800" cy="369332"/>
          </a:xfrm>
          <a:prstGeom prst="rect">
            <a:avLst/>
          </a:prstGeom>
          <a:noFill/>
        </p:spPr>
        <p:txBody>
          <a:bodyPr wrap="square" rtlCol="0">
            <a:spAutoFit/>
          </a:bodyPr>
          <a:lstStyle/>
          <a:p>
            <a:r>
              <a:rPr lang="en-US" dirty="0" smtClean="0"/>
              <a:t>1</a:t>
            </a:r>
            <a:endParaRPr lang="en-US" dirty="0"/>
          </a:p>
        </p:txBody>
      </p:sp>
      <p:sp>
        <p:nvSpPr>
          <p:cNvPr id="51" name="TextBox 50"/>
          <p:cNvSpPr txBox="1"/>
          <p:nvPr/>
        </p:nvSpPr>
        <p:spPr>
          <a:xfrm>
            <a:off x="5424159" y="4536167"/>
            <a:ext cx="2209800" cy="369332"/>
          </a:xfrm>
          <a:prstGeom prst="rect">
            <a:avLst/>
          </a:prstGeom>
          <a:noFill/>
        </p:spPr>
        <p:txBody>
          <a:bodyPr wrap="square" rtlCol="0">
            <a:spAutoFit/>
          </a:bodyPr>
          <a:lstStyle/>
          <a:p>
            <a:r>
              <a:rPr lang="en-US" dirty="0" smtClean="0"/>
              <a:t>1</a:t>
            </a:r>
            <a:endParaRPr lang="en-US" dirty="0"/>
          </a:p>
        </p:txBody>
      </p:sp>
      <p:sp>
        <p:nvSpPr>
          <p:cNvPr id="52" name="TextBox 51"/>
          <p:cNvSpPr txBox="1"/>
          <p:nvPr/>
        </p:nvSpPr>
        <p:spPr>
          <a:xfrm>
            <a:off x="6997202" y="3435207"/>
            <a:ext cx="2209800" cy="369332"/>
          </a:xfrm>
          <a:prstGeom prst="rect">
            <a:avLst/>
          </a:prstGeom>
          <a:noFill/>
        </p:spPr>
        <p:txBody>
          <a:bodyPr wrap="square" rtlCol="0">
            <a:spAutoFit/>
          </a:bodyPr>
          <a:lstStyle/>
          <a:p>
            <a:r>
              <a:rPr lang="en-US" dirty="0" smtClean="0"/>
              <a:t>1</a:t>
            </a:r>
            <a:endParaRPr lang="en-US" dirty="0"/>
          </a:p>
        </p:txBody>
      </p:sp>
      <p:sp>
        <p:nvSpPr>
          <p:cNvPr id="53" name="TextBox 52"/>
          <p:cNvSpPr txBox="1"/>
          <p:nvPr/>
        </p:nvSpPr>
        <p:spPr>
          <a:xfrm>
            <a:off x="6974868" y="4632149"/>
            <a:ext cx="2209800" cy="369332"/>
          </a:xfrm>
          <a:prstGeom prst="rect">
            <a:avLst/>
          </a:prstGeom>
          <a:noFill/>
        </p:spPr>
        <p:txBody>
          <a:bodyPr wrap="square" rtlCol="0">
            <a:spAutoFit/>
          </a:bodyPr>
          <a:lstStyle/>
          <a:p>
            <a:r>
              <a:rPr lang="en-US" dirty="0" smtClean="0"/>
              <a:t>1</a:t>
            </a:r>
            <a:endParaRPr lang="en-US" dirty="0"/>
          </a:p>
        </p:txBody>
      </p:sp>
      <p:sp>
        <p:nvSpPr>
          <p:cNvPr id="54" name="TextBox 53"/>
          <p:cNvSpPr txBox="1"/>
          <p:nvPr/>
        </p:nvSpPr>
        <p:spPr>
          <a:xfrm>
            <a:off x="7968966" y="3902587"/>
            <a:ext cx="1352550" cy="523220"/>
          </a:xfrm>
          <a:prstGeom prst="rect">
            <a:avLst/>
          </a:prstGeom>
          <a:noFill/>
        </p:spPr>
        <p:txBody>
          <a:bodyPr wrap="square" rtlCol="0">
            <a:spAutoFit/>
          </a:bodyPr>
          <a:lstStyle/>
          <a:p>
            <a:r>
              <a:rPr lang="en-US" sz="2800" dirty="0">
                <a:solidFill>
                  <a:srgbClr val="FF0000"/>
                </a:solidFill>
              </a:rPr>
              <a:t>T</a:t>
            </a:r>
            <a:r>
              <a:rPr lang="en-US" sz="2800" dirty="0" smtClean="0">
                <a:solidFill>
                  <a:srgbClr val="FF0000"/>
                </a:solidFill>
              </a:rPr>
              <a:t>(1)</a:t>
            </a:r>
            <a:endParaRPr lang="en-US" sz="2800" dirty="0">
              <a:solidFill>
                <a:srgbClr val="FF0000"/>
              </a:solidFill>
            </a:endParaRPr>
          </a:p>
        </p:txBody>
      </p:sp>
      <p:sp>
        <p:nvSpPr>
          <p:cNvPr id="57" name="Oval 56"/>
          <p:cNvSpPr/>
          <p:nvPr/>
        </p:nvSpPr>
        <p:spPr>
          <a:xfrm>
            <a:off x="4149579" y="5995645"/>
            <a:ext cx="381000" cy="3013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9" name="Straight Connector 58"/>
          <p:cNvCxnSpPr>
            <a:endCxn id="57" idx="1"/>
          </p:cNvCxnSpPr>
          <p:nvPr/>
        </p:nvCxnSpPr>
        <p:spPr>
          <a:xfrm>
            <a:off x="2473179" y="4249989"/>
            <a:ext cx="1732196" cy="1789785"/>
          </a:xfrm>
          <a:prstGeom prst="line">
            <a:avLst/>
          </a:prstGeom>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2897491" y="4933704"/>
            <a:ext cx="2209800" cy="369332"/>
          </a:xfrm>
          <a:prstGeom prst="rect">
            <a:avLst/>
          </a:prstGeom>
          <a:noFill/>
        </p:spPr>
        <p:txBody>
          <a:bodyPr wrap="square" rtlCol="0">
            <a:spAutoFit/>
          </a:bodyPr>
          <a:lstStyle/>
          <a:p>
            <a:r>
              <a:rPr lang="en-US" dirty="0"/>
              <a:t>5</a:t>
            </a:r>
          </a:p>
        </p:txBody>
      </p:sp>
      <p:sp>
        <p:nvSpPr>
          <p:cNvPr id="61" name="TextBox 60"/>
          <p:cNvSpPr txBox="1"/>
          <p:nvPr/>
        </p:nvSpPr>
        <p:spPr>
          <a:xfrm>
            <a:off x="4670263" y="3600088"/>
            <a:ext cx="1352550" cy="523220"/>
          </a:xfrm>
          <a:prstGeom prst="rect">
            <a:avLst/>
          </a:prstGeom>
          <a:noFill/>
        </p:spPr>
        <p:txBody>
          <a:bodyPr wrap="square" rtlCol="0">
            <a:spAutoFit/>
          </a:bodyPr>
          <a:lstStyle/>
          <a:p>
            <a:r>
              <a:rPr lang="en-US" sz="2800" dirty="0" smtClean="0">
                <a:solidFill>
                  <a:srgbClr val="FF0000"/>
                </a:solidFill>
              </a:rPr>
              <a:t>T(2)</a:t>
            </a:r>
            <a:endParaRPr lang="en-US" sz="2800" dirty="0">
              <a:solidFill>
                <a:srgbClr val="FF0000"/>
              </a:solidFill>
            </a:endParaRPr>
          </a:p>
        </p:txBody>
      </p:sp>
      <p:sp>
        <p:nvSpPr>
          <p:cNvPr id="63" name="Freeform 62"/>
          <p:cNvSpPr/>
          <p:nvPr/>
        </p:nvSpPr>
        <p:spPr>
          <a:xfrm>
            <a:off x="4457700" y="4311869"/>
            <a:ext cx="3361997" cy="2099182"/>
          </a:xfrm>
          <a:custGeom>
            <a:avLst/>
            <a:gdLst>
              <a:gd name="connsiteX0" fmla="*/ 0 w 3365404"/>
              <a:gd name="connsiteY0" fmla="*/ 1883979 h 2099182"/>
              <a:gd name="connsiteX1" fmla="*/ 2877207 w 3365404"/>
              <a:gd name="connsiteY1" fmla="*/ 1927334 h 2099182"/>
              <a:gd name="connsiteX2" fmla="*/ 3361997 w 3365404"/>
              <a:gd name="connsiteY2" fmla="*/ 0 h 2099182"/>
              <a:gd name="connsiteX3" fmla="*/ 3361997 w 3365404"/>
              <a:gd name="connsiteY3" fmla="*/ 0 h 2099182"/>
            </a:gdLst>
            <a:ahLst/>
            <a:cxnLst>
              <a:cxn ang="0">
                <a:pos x="connsiteX0" y="connsiteY0"/>
              </a:cxn>
              <a:cxn ang="0">
                <a:pos x="connsiteX1" y="connsiteY1"/>
              </a:cxn>
              <a:cxn ang="0">
                <a:pos x="connsiteX2" y="connsiteY2"/>
              </a:cxn>
              <a:cxn ang="0">
                <a:pos x="connsiteX3" y="connsiteY3"/>
              </a:cxn>
            </a:cxnLst>
            <a:rect l="l" t="t" r="r" b="b"/>
            <a:pathLst>
              <a:path w="3365404" h="2099182">
                <a:moveTo>
                  <a:pt x="0" y="1883979"/>
                </a:moveTo>
                <a:cubicBezTo>
                  <a:pt x="1158437" y="2062654"/>
                  <a:pt x="2316874" y="2241330"/>
                  <a:pt x="2877207" y="1927334"/>
                </a:cubicBezTo>
                <a:cubicBezTo>
                  <a:pt x="3437540" y="1613338"/>
                  <a:pt x="3361997" y="0"/>
                  <a:pt x="3361997" y="0"/>
                </a:cubicBezTo>
                <a:lnTo>
                  <a:pt x="3361997"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6557875" y="6082349"/>
            <a:ext cx="2209800" cy="369332"/>
          </a:xfrm>
          <a:prstGeom prst="rect">
            <a:avLst/>
          </a:prstGeom>
          <a:noFill/>
        </p:spPr>
        <p:txBody>
          <a:bodyPr wrap="square" rtlCol="0">
            <a:spAutoFit/>
          </a:bodyPr>
          <a:lstStyle/>
          <a:p>
            <a:r>
              <a:rPr lang="en-US" dirty="0"/>
              <a:t>5</a:t>
            </a:r>
          </a:p>
        </p:txBody>
      </p:sp>
      <p:sp>
        <p:nvSpPr>
          <p:cNvPr id="65" name="TextBox 64"/>
          <p:cNvSpPr txBox="1"/>
          <p:nvPr/>
        </p:nvSpPr>
        <p:spPr>
          <a:xfrm>
            <a:off x="467700" y="3454294"/>
            <a:ext cx="1655400" cy="3785652"/>
          </a:xfrm>
          <a:prstGeom prst="rect">
            <a:avLst/>
          </a:prstGeom>
          <a:noFill/>
        </p:spPr>
        <p:txBody>
          <a:bodyPr wrap="square" rtlCol="0">
            <a:spAutoFit/>
          </a:bodyPr>
          <a:lstStyle/>
          <a:p>
            <a:r>
              <a:rPr lang="en-US" sz="2400" dirty="0" smtClean="0"/>
              <a:t>It is better</a:t>
            </a:r>
          </a:p>
          <a:p>
            <a:r>
              <a:rPr lang="en-US" sz="2400" dirty="0"/>
              <a:t>t</a:t>
            </a:r>
            <a:r>
              <a:rPr lang="en-US" sz="2400" dirty="0" smtClean="0"/>
              <a:t>o take two paths via </a:t>
            </a:r>
            <a:r>
              <a:rPr lang="en-US" sz="2400" dirty="0" smtClean="0">
                <a:solidFill>
                  <a:srgbClr val="FF0000"/>
                </a:solidFill>
              </a:rPr>
              <a:t>T(2) </a:t>
            </a:r>
            <a:r>
              <a:rPr lang="en-US" sz="2400" dirty="0" smtClean="0"/>
              <a:t>than to</a:t>
            </a:r>
          </a:p>
          <a:p>
            <a:r>
              <a:rPr lang="en-US" sz="2400" dirty="0"/>
              <a:t>t</a:t>
            </a:r>
            <a:r>
              <a:rPr lang="en-US" sz="2400" dirty="0" smtClean="0"/>
              <a:t>ake the heavy path with costs </a:t>
            </a:r>
            <a:r>
              <a:rPr lang="en-US" sz="2400" dirty="0" smtClean="0">
                <a:solidFill>
                  <a:srgbClr val="FF0000"/>
                </a:solidFill>
              </a:rPr>
              <a:t>5 </a:t>
            </a:r>
            <a:r>
              <a:rPr lang="en-US" sz="2400" dirty="0" smtClean="0"/>
              <a:t>each.</a:t>
            </a:r>
            <a:endParaRPr lang="en-US" sz="2400" dirty="0"/>
          </a:p>
        </p:txBody>
      </p:sp>
    </p:spTree>
    <p:extLst>
      <p:ext uri="{BB962C8B-B14F-4D97-AF65-F5344CB8AC3E}">
        <p14:creationId xmlns:p14="http://schemas.microsoft.com/office/powerpoint/2010/main" val="3587772244"/>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Intuition</a:t>
            </a:r>
            <a:endParaRPr lang="en-US" dirty="0">
              <a:solidFill>
                <a:srgbClr val="00B0F0"/>
              </a:solidFill>
            </a:endParaRPr>
          </a:p>
        </p:txBody>
      </p:sp>
      <p:sp>
        <p:nvSpPr>
          <p:cNvPr id="3" name="Content Placeholder 2"/>
          <p:cNvSpPr>
            <a:spLocks noGrp="1"/>
          </p:cNvSpPr>
          <p:nvPr>
            <p:ph idx="1"/>
          </p:nvPr>
        </p:nvSpPr>
        <p:spPr/>
        <p:txBody>
          <a:bodyPr/>
          <a:lstStyle/>
          <a:p>
            <a:r>
              <a:rPr lang="en-US" dirty="0" smtClean="0"/>
              <a:t>We are going to define many instances of </a:t>
            </a:r>
            <a:r>
              <a:rPr lang="en-US" dirty="0" smtClean="0">
                <a:solidFill>
                  <a:srgbClr val="00B050"/>
                </a:solidFill>
              </a:rPr>
              <a:t>Element Connectivity. </a:t>
            </a:r>
            <a:r>
              <a:rPr lang="en-US" dirty="0" smtClean="0"/>
              <a:t>Let the maximum demand be</a:t>
            </a:r>
            <a:r>
              <a:rPr lang="en-US" dirty="0" smtClean="0">
                <a:solidFill>
                  <a:srgbClr val="00B050"/>
                </a:solidFill>
              </a:rPr>
              <a:t> </a:t>
            </a:r>
            <a:r>
              <a:rPr lang="en-US" dirty="0" smtClean="0">
                <a:solidFill>
                  <a:srgbClr val="FF0000"/>
                </a:solidFill>
              </a:rPr>
              <a:t>k.</a:t>
            </a:r>
          </a:p>
          <a:p>
            <a:r>
              <a:rPr lang="en-US" dirty="0" smtClean="0"/>
              <a:t>The problem is that if </a:t>
            </a:r>
            <a:r>
              <a:rPr lang="en-US" dirty="0" smtClean="0">
                <a:solidFill>
                  <a:srgbClr val="FF0000"/>
                </a:solidFill>
              </a:rPr>
              <a:t>X(i)</a:t>
            </a:r>
            <a:r>
              <a:rPr lang="en-US" dirty="0" smtClean="0">
                <a:solidFill>
                  <a:srgbClr val="00B050"/>
                </a:solidFill>
              </a:rPr>
              <a:t> </a:t>
            </a:r>
            <a:r>
              <a:rPr lang="en-US" dirty="0" smtClean="0"/>
              <a:t>is a terminal, many paths may go via </a:t>
            </a:r>
            <a:r>
              <a:rPr lang="en-US" dirty="0" smtClean="0">
                <a:solidFill>
                  <a:srgbClr val="FF0000"/>
                </a:solidFill>
              </a:rPr>
              <a:t>X(i) </a:t>
            </a:r>
            <a:r>
              <a:rPr lang="en-US" dirty="0" smtClean="0"/>
              <a:t>not</a:t>
            </a:r>
            <a:r>
              <a:rPr lang="en-US" dirty="0" smtClean="0">
                <a:solidFill>
                  <a:srgbClr val="FF0000"/>
                </a:solidFill>
              </a:rPr>
              <a:t> </a:t>
            </a:r>
            <a:r>
              <a:rPr lang="en-US" dirty="0" smtClean="0"/>
              <a:t>providing vertex connectivity of </a:t>
            </a:r>
            <a:r>
              <a:rPr lang="en-US" dirty="0" smtClean="0">
                <a:solidFill>
                  <a:srgbClr val="FF0000"/>
                </a:solidFill>
              </a:rPr>
              <a:t>k</a:t>
            </a:r>
            <a:r>
              <a:rPr lang="en-US" dirty="0" smtClean="0"/>
              <a:t>. Only </a:t>
            </a:r>
            <a:r>
              <a:rPr lang="en-US" dirty="0" smtClean="0">
                <a:solidFill>
                  <a:srgbClr val="00B050"/>
                </a:solidFill>
              </a:rPr>
              <a:t>elements connectivity </a:t>
            </a:r>
            <a:r>
              <a:rPr lang="en-US" dirty="0" smtClean="0">
                <a:solidFill>
                  <a:srgbClr val="FF0000"/>
                </a:solidFill>
              </a:rPr>
              <a:t>k</a:t>
            </a:r>
            <a:r>
              <a:rPr lang="en-US" dirty="0" smtClean="0"/>
              <a:t>.</a:t>
            </a:r>
          </a:p>
          <a:p>
            <a:r>
              <a:rPr lang="en-US" dirty="0" smtClean="0"/>
              <a:t>However we will have many  </a:t>
            </a:r>
            <a:r>
              <a:rPr lang="en-US" dirty="0" smtClean="0">
                <a:solidFill>
                  <a:srgbClr val="FF0000"/>
                </a:solidFill>
              </a:rPr>
              <a:t>{</a:t>
            </a:r>
            <a:r>
              <a:rPr lang="en-US" dirty="0" smtClean="0">
                <a:solidFill>
                  <a:srgbClr val="FF0000"/>
                </a:solidFill>
                <a:latin typeface="Comic Sans MS" panose="030F0702030302020204" pitchFamily="66" charset="0"/>
              </a:rPr>
              <a:t>G</a:t>
            </a:r>
            <a:r>
              <a:rPr lang="en-US" baseline="-25000" dirty="0" smtClean="0">
                <a:solidFill>
                  <a:srgbClr val="FF0000"/>
                </a:solidFill>
                <a:latin typeface="Comic Sans MS" panose="030F0702030302020204" pitchFamily="66" charset="0"/>
              </a:rPr>
              <a:t>i</a:t>
            </a:r>
            <a:r>
              <a:rPr lang="en-US" dirty="0" smtClean="0">
                <a:solidFill>
                  <a:srgbClr val="FF0000"/>
                </a:solidFill>
                <a:latin typeface="Comic Sans MS" panose="030F0702030302020204" pitchFamily="66" charset="0"/>
              </a:rPr>
              <a:t>}. </a:t>
            </a:r>
            <a:r>
              <a:rPr lang="en-US" dirty="0">
                <a:latin typeface="Comic Sans MS" panose="030F0702030302020204" pitchFamily="66" charset="0"/>
              </a:rPr>
              <a:t>L</a:t>
            </a:r>
            <a:r>
              <a:rPr lang="en-US" dirty="0" smtClean="0">
                <a:latin typeface="Comic Sans MS" panose="030F0702030302020204" pitchFamily="66" charset="0"/>
              </a:rPr>
              <a:t>et </a:t>
            </a:r>
            <a:r>
              <a:rPr lang="en-US" dirty="0" smtClean="0">
                <a:solidFill>
                  <a:srgbClr val="FF0000"/>
                </a:solidFill>
                <a:latin typeface="Comic Sans MS" panose="030F0702030302020204" pitchFamily="66" charset="0"/>
              </a:rPr>
              <a:t>X </a:t>
            </a:r>
            <a:r>
              <a:rPr lang="en-US" dirty="0" smtClean="0">
                <a:latin typeface="Comic Sans MS" panose="030F0702030302020204" pitchFamily="66" charset="0"/>
              </a:rPr>
              <a:t>be a set of size </a:t>
            </a:r>
            <a:r>
              <a:rPr lang="en-US" dirty="0" smtClean="0">
                <a:solidFill>
                  <a:srgbClr val="FF0000"/>
                </a:solidFill>
                <a:latin typeface="Comic Sans MS" panose="030F0702030302020204" pitchFamily="66" charset="0"/>
              </a:rPr>
              <a:t>k-1</a:t>
            </a:r>
            <a:r>
              <a:rPr lang="en-US" dirty="0" smtClean="0">
                <a:latin typeface="Comic Sans MS" panose="030F0702030302020204" pitchFamily="66" charset="0"/>
              </a:rPr>
              <a:t> containing perhaps many terminals. We have to show that every subset of size </a:t>
            </a:r>
            <a:r>
              <a:rPr lang="en-US" dirty="0" smtClean="0">
                <a:solidFill>
                  <a:srgbClr val="FF0000"/>
                </a:solidFill>
                <a:latin typeface="Comic Sans MS" panose="030F0702030302020204" pitchFamily="66" charset="0"/>
              </a:rPr>
              <a:t>k-1 </a:t>
            </a:r>
            <a:r>
              <a:rPr lang="en-US" dirty="0" smtClean="0">
                <a:latin typeface="Comic Sans MS" panose="030F0702030302020204" pitchFamily="66" charset="0"/>
              </a:rPr>
              <a:t> like </a:t>
            </a:r>
            <a:r>
              <a:rPr lang="en-US" dirty="0" smtClean="0">
                <a:solidFill>
                  <a:srgbClr val="FF0000"/>
                </a:solidFill>
                <a:latin typeface="Comic Sans MS" panose="030F0702030302020204" pitchFamily="66" charset="0"/>
              </a:rPr>
              <a:t>X</a:t>
            </a:r>
            <a:r>
              <a:rPr lang="en-US" dirty="0" smtClean="0">
                <a:latin typeface="Comic Sans MS" panose="030F0702030302020204" pitchFamily="66" charset="0"/>
              </a:rPr>
              <a:t> does not disconnect a pair with demand </a:t>
            </a:r>
            <a:r>
              <a:rPr lang="en-US" dirty="0" smtClean="0">
                <a:solidFill>
                  <a:srgbClr val="FF0000"/>
                </a:solidFill>
                <a:latin typeface="Comic Sans MS" panose="030F0702030302020204" pitchFamily="66" charset="0"/>
              </a:rPr>
              <a:t>k.</a:t>
            </a:r>
            <a:endParaRPr lang="en-US" dirty="0">
              <a:solidFill>
                <a:srgbClr val="FF0000"/>
              </a:solidFill>
            </a:endParaRPr>
          </a:p>
        </p:txBody>
      </p:sp>
    </p:spTree>
    <p:extLst>
      <p:ext uri="{BB962C8B-B14F-4D97-AF65-F5344CB8AC3E}">
        <p14:creationId xmlns:p14="http://schemas.microsoft.com/office/powerpoint/2010/main" val="2216507979"/>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rgbClr val="00B0F0"/>
                </a:solidFill>
              </a:rPr>
              <a:t>For </a:t>
            </a:r>
            <a:r>
              <a:rPr lang="en-US" dirty="0" smtClean="0">
                <a:solidFill>
                  <a:srgbClr val="00B0F0"/>
                </a:solidFill>
                <a:latin typeface="Comic Sans MS" panose="030F0702030302020204" pitchFamily="66" charset="0"/>
              </a:rPr>
              <a:t>G</a:t>
            </a:r>
            <a:r>
              <a:rPr lang="en-US" baseline="-25000" dirty="0" smtClean="0">
                <a:solidFill>
                  <a:srgbClr val="00B0F0"/>
                </a:solidFill>
                <a:latin typeface="Comic Sans MS" panose="030F0702030302020204" pitchFamily="66" charset="0"/>
              </a:rPr>
              <a:t>i</a:t>
            </a:r>
            <a:r>
              <a:rPr lang="en-US" dirty="0" smtClean="0">
                <a:solidFill>
                  <a:srgbClr val="00B0F0"/>
                </a:solidFill>
              </a:rPr>
              <a:t> and a set X</a:t>
            </a:r>
            <a:endParaRPr lang="en-US" dirty="0">
              <a:solidFill>
                <a:srgbClr val="00B0F0"/>
              </a:solidFill>
            </a:endParaRPr>
          </a:p>
        </p:txBody>
      </p:sp>
      <p:sp>
        <p:nvSpPr>
          <p:cNvPr id="3" name="Content Placeholder 2"/>
          <p:cNvSpPr>
            <a:spLocks noGrp="1"/>
          </p:cNvSpPr>
          <p:nvPr>
            <p:ph idx="1"/>
          </p:nvPr>
        </p:nvSpPr>
        <p:spPr/>
        <p:txBody>
          <a:bodyPr>
            <a:normAutofit/>
          </a:bodyPr>
          <a:lstStyle/>
          <a:p>
            <a:r>
              <a:rPr lang="en-US" dirty="0" smtClean="0"/>
              <a:t>Say that </a:t>
            </a:r>
            <a:r>
              <a:rPr lang="en-US" dirty="0">
                <a:solidFill>
                  <a:srgbClr val="FF0000"/>
                </a:solidFill>
                <a:latin typeface="Comic Sans MS" panose="030F0702030302020204" pitchFamily="66" charset="0"/>
              </a:rPr>
              <a:t>G</a:t>
            </a:r>
            <a:r>
              <a:rPr lang="en-US" baseline="-25000" dirty="0">
                <a:solidFill>
                  <a:srgbClr val="FF0000"/>
                </a:solidFill>
                <a:latin typeface="Comic Sans MS" panose="030F0702030302020204" pitchFamily="66" charset="0"/>
              </a:rPr>
              <a:t>i</a:t>
            </a:r>
            <a:r>
              <a:rPr lang="en-US" dirty="0">
                <a:solidFill>
                  <a:srgbClr val="FF0000"/>
                </a:solidFill>
              </a:rPr>
              <a:t> </a:t>
            </a:r>
            <a:r>
              <a:rPr lang="en-US" dirty="0" smtClean="0">
                <a:solidFill>
                  <a:srgbClr val="FF0000"/>
                </a:solidFill>
                <a:sym typeface="Symbol" panose="05050102010706020507" pitchFamily="18" charset="2"/>
              </a:rPr>
              <a:t>X= </a:t>
            </a:r>
            <a:r>
              <a:rPr lang="en-US" dirty="0" smtClean="0">
                <a:sym typeface="Symbol" panose="05050102010706020507" pitchFamily="18" charset="2"/>
              </a:rPr>
              <a:t>then the paths must be disjoint on </a:t>
            </a:r>
            <a:r>
              <a:rPr lang="en-US" dirty="0" smtClean="0">
                <a:solidFill>
                  <a:srgbClr val="FF0000"/>
                </a:solidFill>
                <a:sym typeface="Symbol" panose="05050102010706020507" pitchFamily="18" charset="2"/>
              </a:rPr>
              <a:t>X </a:t>
            </a:r>
            <a:r>
              <a:rPr lang="en-US" dirty="0" smtClean="0">
                <a:sym typeface="Symbol" panose="05050102010706020507" pitchFamily="18" charset="2"/>
              </a:rPr>
              <a:t>as </a:t>
            </a:r>
            <a:r>
              <a:rPr lang="en-US" dirty="0" smtClean="0">
                <a:solidFill>
                  <a:srgbClr val="FF0000"/>
                </a:solidFill>
                <a:sym typeface="Symbol" panose="05050102010706020507" pitchFamily="18" charset="2"/>
              </a:rPr>
              <a:t>X </a:t>
            </a:r>
            <a:r>
              <a:rPr lang="en-US" dirty="0" smtClean="0">
                <a:sym typeface="Symbol" panose="05050102010706020507" pitchFamily="18" charset="2"/>
              </a:rPr>
              <a:t>are not terminals in </a:t>
            </a:r>
            <a:r>
              <a:rPr lang="en-US" dirty="0" smtClean="0">
                <a:solidFill>
                  <a:srgbClr val="FF0000"/>
                </a:solidFill>
                <a:latin typeface="Comic Sans MS" panose="030F0702030302020204" pitchFamily="66" charset="0"/>
              </a:rPr>
              <a:t>G</a:t>
            </a:r>
            <a:r>
              <a:rPr lang="en-US" baseline="-25000" dirty="0" smtClean="0">
                <a:solidFill>
                  <a:srgbClr val="FF0000"/>
                </a:solidFill>
                <a:latin typeface="Comic Sans MS" panose="030F0702030302020204" pitchFamily="66" charset="0"/>
              </a:rPr>
              <a:t>i</a:t>
            </a:r>
            <a:r>
              <a:rPr lang="en-US" dirty="0" smtClean="0">
                <a:solidFill>
                  <a:srgbClr val="FF0000"/>
                </a:solidFill>
              </a:rPr>
              <a:t>.  </a:t>
            </a:r>
            <a:endParaRPr lang="en-US" dirty="0" smtClean="0">
              <a:solidFill>
                <a:srgbClr val="FF0000"/>
              </a:solidFill>
              <a:sym typeface="Symbol" panose="05050102010706020507" pitchFamily="18" charset="2"/>
            </a:endParaRPr>
          </a:p>
          <a:p>
            <a:r>
              <a:rPr lang="en-US" dirty="0" smtClean="0">
                <a:sym typeface="Symbol" panose="05050102010706020507" pitchFamily="18" charset="2"/>
              </a:rPr>
              <a:t>The property we need is that for every subset </a:t>
            </a:r>
            <a:r>
              <a:rPr lang="en-US" dirty="0" smtClean="0">
                <a:solidFill>
                  <a:srgbClr val="FF0000"/>
                </a:solidFill>
                <a:sym typeface="Symbol" panose="05050102010706020507" pitchFamily="18" charset="2"/>
              </a:rPr>
              <a:t>X </a:t>
            </a:r>
            <a:r>
              <a:rPr lang="en-US" dirty="0" smtClean="0">
                <a:sym typeface="Symbol" panose="05050102010706020507" pitchFamily="18" charset="2"/>
              </a:rPr>
              <a:t>of size </a:t>
            </a:r>
            <a:r>
              <a:rPr lang="en-US" dirty="0" smtClean="0">
                <a:solidFill>
                  <a:srgbClr val="FF0000"/>
                </a:solidFill>
                <a:sym typeface="Symbol" panose="05050102010706020507" pitchFamily="18" charset="2"/>
              </a:rPr>
              <a:t>k-1, </a:t>
            </a:r>
            <a:r>
              <a:rPr lang="en-US" dirty="0" smtClean="0">
                <a:sym typeface="Symbol" panose="05050102010706020507" pitchFamily="18" charset="2"/>
              </a:rPr>
              <a:t>there exists a </a:t>
            </a:r>
            <a:r>
              <a:rPr lang="en-US" dirty="0" smtClean="0">
                <a:solidFill>
                  <a:srgbClr val="FF0000"/>
                </a:solidFill>
                <a:sym typeface="Symbol" panose="05050102010706020507" pitchFamily="18" charset="2"/>
              </a:rPr>
              <a:t>j </a:t>
            </a:r>
            <a:r>
              <a:rPr lang="en-US" dirty="0" smtClean="0">
                <a:sym typeface="Symbol" panose="05050102010706020507" pitchFamily="18" charset="2"/>
              </a:rPr>
              <a:t>such that </a:t>
            </a:r>
            <a:r>
              <a:rPr lang="en-US" dirty="0">
                <a:solidFill>
                  <a:srgbClr val="FF0000"/>
                </a:solidFill>
              </a:rPr>
              <a:t>X</a:t>
            </a:r>
            <a:r>
              <a:rPr lang="en-US" dirty="0">
                <a:solidFill>
                  <a:srgbClr val="FF0000"/>
                </a:solidFill>
                <a:sym typeface="Symbol" panose="05050102010706020507" pitchFamily="18" charset="2"/>
              </a:rPr>
              <a:t></a:t>
            </a:r>
            <a:r>
              <a:rPr lang="en-US" dirty="0">
                <a:solidFill>
                  <a:srgbClr val="FF0000"/>
                </a:solidFill>
                <a:latin typeface="Comic Sans MS" panose="030F0702030302020204" pitchFamily="66" charset="0"/>
              </a:rPr>
              <a:t> </a:t>
            </a:r>
            <a:r>
              <a:rPr lang="en-US" dirty="0" smtClean="0">
                <a:solidFill>
                  <a:srgbClr val="FF0000"/>
                </a:solidFill>
                <a:latin typeface="Comic Sans MS" panose="030F0702030302020204" pitchFamily="66" charset="0"/>
              </a:rPr>
              <a:t>G</a:t>
            </a:r>
            <a:r>
              <a:rPr lang="en-US" baseline="-25000" dirty="0" smtClean="0">
                <a:solidFill>
                  <a:srgbClr val="FF0000"/>
                </a:solidFill>
                <a:latin typeface="Comic Sans MS" panose="030F0702030302020204" pitchFamily="66" charset="0"/>
              </a:rPr>
              <a:t>j</a:t>
            </a:r>
            <a:r>
              <a:rPr lang="en-US" dirty="0" smtClean="0">
                <a:solidFill>
                  <a:srgbClr val="FF0000"/>
                </a:solidFill>
              </a:rPr>
              <a:t> </a:t>
            </a:r>
            <a:r>
              <a:rPr lang="en-US" dirty="0">
                <a:solidFill>
                  <a:srgbClr val="FF0000"/>
                </a:solidFill>
              </a:rPr>
              <a:t>=</a:t>
            </a:r>
            <a:r>
              <a:rPr lang="en-US" dirty="0">
                <a:solidFill>
                  <a:srgbClr val="FF0000"/>
                </a:solidFill>
                <a:sym typeface="Symbol" panose="05050102010706020507" pitchFamily="18" charset="2"/>
              </a:rPr>
              <a:t></a:t>
            </a:r>
            <a:endParaRPr lang="en-US" dirty="0" smtClean="0">
              <a:solidFill>
                <a:srgbClr val="FF0000"/>
              </a:solidFill>
            </a:endParaRPr>
          </a:p>
        </p:txBody>
      </p:sp>
    </p:spTree>
    <p:extLst>
      <p:ext uri="{BB962C8B-B14F-4D97-AF65-F5344CB8AC3E}">
        <p14:creationId xmlns:p14="http://schemas.microsoft.com/office/powerpoint/2010/main" val="3321213332"/>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The element connectivity problem</a:t>
            </a:r>
            <a:endParaRPr lang="en-US" dirty="0">
              <a:solidFill>
                <a:srgbClr val="00B0F0"/>
              </a:solidFill>
            </a:endParaRPr>
          </a:p>
        </p:txBody>
      </p:sp>
      <p:sp>
        <p:nvSpPr>
          <p:cNvPr id="3" name="Content Placeholder 2"/>
          <p:cNvSpPr>
            <a:spLocks noGrp="1"/>
          </p:cNvSpPr>
          <p:nvPr>
            <p:ph idx="1"/>
          </p:nvPr>
        </p:nvSpPr>
        <p:spPr/>
        <p:txBody>
          <a:bodyPr/>
          <a:lstStyle/>
          <a:p>
            <a:pPr marL="0" indent="0">
              <a:buNone/>
            </a:pPr>
            <a:r>
              <a:rPr lang="en-US" dirty="0">
                <a:solidFill>
                  <a:srgbClr val="FF0000"/>
                </a:solidFill>
              </a:rPr>
              <a:t>2</a:t>
            </a:r>
            <a:r>
              <a:rPr lang="en-US" dirty="0"/>
              <a:t>-approximation via </a:t>
            </a:r>
            <a:r>
              <a:rPr lang="en-US" dirty="0">
                <a:solidFill>
                  <a:srgbClr val="FF0000"/>
                </a:solidFill>
              </a:rPr>
              <a:t>iterative </a:t>
            </a:r>
            <a:r>
              <a:rPr lang="en-US" dirty="0" smtClean="0">
                <a:solidFill>
                  <a:srgbClr val="FF0000"/>
                </a:solidFill>
              </a:rPr>
              <a:t>LP-rounding</a:t>
            </a:r>
          </a:p>
          <a:p>
            <a:pPr marL="0" indent="0">
              <a:buNone/>
            </a:pPr>
            <a:r>
              <a:rPr lang="en-US" dirty="0" smtClean="0"/>
              <a:t>Done independently  by </a:t>
            </a:r>
            <a:r>
              <a:rPr lang="en-US" dirty="0" smtClean="0">
                <a:solidFill>
                  <a:srgbClr val="7030A0"/>
                </a:solidFill>
              </a:rPr>
              <a:t>Fleischer</a:t>
            </a:r>
            <a:r>
              <a:rPr lang="en-US" dirty="0">
                <a:solidFill>
                  <a:srgbClr val="7030A0"/>
                </a:solidFill>
              </a:rPr>
              <a:t>, </a:t>
            </a:r>
            <a:r>
              <a:rPr lang="en-US" dirty="0" smtClean="0">
                <a:solidFill>
                  <a:srgbClr val="7030A0"/>
                </a:solidFill>
              </a:rPr>
              <a:t>Jain and   </a:t>
            </a:r>
            <a:r>
              <a:rPr lang="en-US" dirty="0">
                <a:solidFill>
                  <a:srgbClr val="7030A0"/>
                </a:solidFill>
              </a:rPr>
              <a:t>Williamson </a:t>
            </a:r>
            <a:r>
              <a:rPr lang="en-US" dirty="0" smtClean="0"/>
              <a:t>in </a:t>
            </a:r>
            <a:r>
              <a:rPr lang="en-US" dirty="0" smtClean="0">
                <a:solidFill>
                  <a:srgbClr val="FF0000"/>
                </a:solidFill>
              </a:rPr>
              <a:t>2001 </a:t>
            </a:r>
            <a:r>
              <a:rPr lang="en-US" dirty="0" smtClean="0"/>
              <a:t>and  </a:t>
            </a:r>
            <a:r>
              <a:rPr lang="en-US" dirty="0" smtClean="0">
                <a:solidFill>
                  <a:srgbClr val="7030A0"/>
                </a:solidFill>
              </a:rPr>
              <a:t>Cheriyan</a:t>
            </a:r>
            <a:r>
              <a:rPr lang="en-US" dirty="0">
                <a:solidFill>
                  <a:srgbClr val="7030A0"/>
                </a:solidFill>
              </a:rPr>
              <a:t>, </a:t>
            </a:r>
            <a:r>
              <a:rPr lang="en-US" dirty="0" smtClean="0">
                <a:solidFill>
                  <a:srgbClr val="7030A0"/>
                </a:solidFill>
              </a:rPr>
              <a:t>Vempala </a:t>
            </a:r>
            <a:r>
              <a:rPr lang="en-US" dirty="0" smtClean="0"/>
              <a:t>and  </a:t>
            </a:r>
            <a:r>
              <a:rPr lang="en-US" dirty="0">
                <a:solidFill>
                  <a:srgbClr val="7030A0"/>
                </a:solidFill>
              </a:rPr>
              <a:t>Vetta </a:t>
            </a:r>
            <a:r>
              <a:rPr lang="en-US" dirty="0" smtClean="0"/>
              <a:t>in </a:t>
            </a:r>
            <a:r>
              <a:rPr lang="en-US" dirty="0" smtClean="0">
                <a:solidFill>
                  <a:srgbClr val="FF0000"/>
                </a:solidFill>
              </a:rPr>
              <a:t>2003.</a:t>
            </a:r>
          </a:p>
          <a:p>
            <a:pPr marL="0" indent="0">
              <a:buNone/>
            </a:pPr>
            <a:r>
              <a:rPr lang="en-US" dirty="0" smtClean="0"/>
              <a:t>These algorithms are rather similar to </a:t>
            </a:r>
            <a:r>
              <a:rPr lang="en-US" dirty="0" smtClean="0">
                <a:solidFill>
                  <a:srgbClr val="7030A0"/>
                </a:solidFill>
              </a:rPr>
              <a:t>Jain’s </a:t>
            </a:r>
            <a:r>
              <a:rPr lang="en-US" dirty="0" smtClean="0"/>
              <a:t>algorithm albeit speak on </a:t>
            </a:r>
            <a:r>
              <a:rPr lang="en-US" dirty="0" smtClean="0">
                <a:solidFill>
                  <a:srgbClr val="FF0000"/>
                </a:solidFill>
              </a:rPr>
              <a:t>bi-sets families </a:t>
            </a:r>
            <a:r>
              <a:rPr lang="en-US" dirty="0" smtClean="0"/>
              <a:t> </a:t>
            </a:r>
            <a:endParaRPr lang="en-US" dirty="0"/>
          </a:p>
        </p:txBody>
      </p:sp>
    </p:spTree>
    <p:extLst>
      <p:ext uri="{BB962C8B-B14F-4D97-AF65-F5344CB8AC3E}">
        <p14:creationId xmlns:p14="http://schemas.microsoft.com/office/powerpoint/2010/main" val="1194089868"/>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How many </a:t>
            </a:r>
            <a:r>
              <a:rPr lang="en-US" dirty="0">
                <a:solidFill>
                  <a:srgbClr val="00B0F0"/>
                </a:solidFill>
                <a:latin typeface="Comic Sans MS" panose="030F0702030302020204" pitchFamily="66" charset="0"/>
              </a:rPr>
              <a:t>G</a:t>
            </a:r>
            <a:r>
              <a:rPr lang="en-US" baseline="-25000" dirty="0">
                <a:solidFill>
                  <a:srgbClr val="00B0F0"/>
                </a:solidFill>
                <a:latin typeface="Comic Sans MS" panose="030F0702030302020204" pitchFamily="66" charset="0"/>
              </a:rPr>
              <a:t>i</a:t>
            </a:r>
            <a:r>
              <a:rPr lang="en-US" dirty="0">
                <a:solidFill>
                  <a:srgbClr val="00B0F0"/>
                </a:solidFill>
              </a:rPr>
              <a:t> </a:t>
            </a:r>
            <a:r>
              <a:rPr lang="en-US" dirty="0" smtClean="0">
                <a:solidFill>
                  <a:srgbClr val="00B0F0"/>
                </a:solidFill>
              </a:rPr>
              <a:t>are needed </a:t>
            </a:r>
            <a:endParaRPr lang="en-US" dirty="0">
              <a:solidFill>
                <a:srgbClr val="00B0F0"/>
              </a:solidFill>
            </a:endParaRPr>
          </a:p>
        </p:txBody>
      </p:sp>
      <p:sp>
        <p:nvSpPr>
          <p:cNvPr id="3" name="Content Placeholder 2"/>
          <p:cNvSpPr>
            <a:spLocks noGrp="1"/>
          </p:cNvSpPr>
          <p:nvPr>
            <p:ph idx="1"/>
          </p:nvPr>
        </p:nvSpPr>
        <p:spPr/>
        <p:txBody>
          <a:bodyPr>
            <a:normAutofit fontScale="92500"/>
          </a:bodyPr>
          <a:lstStyle/>
          <a:p>
            <a:pPr marL="0" indent="0">
              <a:buNone/>
            </a:pPr>
            <a:r>
              <a:rPr lang="en-US" dirty="0" smtClean="0"/>
              <a:t>We define </a:t>
            </a:r>
            <a:r>
              <a:rPr lang="en-US" dirty="0" smtClean="0">
                <a:solidFill>
                  <a:srgbClr val="FF0000"/>
                </a:solidFill>
              </a:rPr>
              <a:t>p  </a:t>
            </a:r>
            <a:r>
              <a:rPr lang="en-US" dirty="0">
                <a:solidFill>
                  <a:srgbClr val="FF0000"/>
                </a:solidFill>
                <a:latin typeface="Comic Sans MS" panose="030F0702030302020204" pitchFamily="66" charset="0"/>
              </a:rPr>
              <a:t>G</a:t>
            </a:r>
            <a:r>
              <a:rPr lang="en-US" baseline="-25000" dirty="0">
                <a:solidFill>
                  <a:srgbClr val="FF0000"/>
                </a:solidFill>
                <a:latin typeface="Comic Sans MS" panose="030F0702030302020204" pitchFamily="66" charset="0"/>
              </a:rPr>
              <a:t>i</a:t>
            </a:r>
            <a:r>
              <a:rPr lang="en-US" dirty="0">
                <a:solidFill>
                  <a:srgbClr val="FF0000"/>
                </a:solidFill>
              </a:rPr>
              <a:t> </a:t>
            </a:r>
            <a:r>
              <a:rPr lang="en-US" dirty="0" smtClean="0"/>
              <a:t>, for roughly   </a:t>
            </a:r>
            <a:r>
              <a:rPr lang="en-US" dirty="0" smtClean="0">
                <a:solidFill>
                  <a:srgbClr val="FF0000"/>
                </a:solidFill>
              </a:rPr>
              <a:t>2</a:t>
            </a:r>
            <a:r>
              <a:rPr lang="en-US" altLang="en-US" dirty="0" smtClean="0">
                <a:solidFill>
                  <a:srgbClr val="FF0000"/>
                </a:solidFill>
                <a:latin typeface="Arial" panose="020B0604020202020204" pitchFamily="34" charset="0"/>
                <a:cs typeface="Arial" panose="020B0604020202020204" pitchFamily="34" charset="0"/>
              </a:rPr>
              <a:t>˖</a:t>
            </a:r>
            <a:r>
              <a:rPr lang="en-US" altLang="en-US" dirty="0" smtClean="0">
                <a:solidFill>
                  <a:srgbClr val="FF0000"/>
                </a:solidFill>
              </a:rPr>
              <a:t>k</a:t>
            </a:r>
            <a:r>
              <a:rPr lang="en-US" altLang="en-US" baseline="30000" dirty="0" smtClean="0">
                <a:solidFill>
                  <a:srgbClr val="FF0000"/>
                </a:solidFill>
                <a:sym typeface="Symbol" panose="05050102010706020507" pitchFamily="18" charset="2"/>
              </a:rPr>
              <a:t>3</a:t>
            </a:r>
            <a:r>
              <a:rPr lang="en-US" dirty="0" smtClean="0">
                <a:solidFill>
                  <a:srgbClr val="FF0000"/>
                </a:solidFill>
              </a:rPr>
              <a:t> </a:t>
            </a:r>
            <a:r>
              <a:rPr lang="en-US" dirty="0">
                <a:solidFill>
                  <a:srgbClr val="FF0000"/>
                </a:solidFill>
              </a:rPr>
              <a:t>log </a:t>
            </a:r>
            <a:r>
              <a:rPr lang="en-US" dirty="0" smtClean="0">
                <a:solidFill>
                  <a:srgbClr val="FF0000"/>
                </a:solidFill>
              </a:rPr>
              <a:t>n</a:t>
            </a:r>
            <a:r>
              <a:rPr lang="en-US" dirty="0" smtClean="0"/>
              <a:t> different </a:t>
            </a:r>
            <a:r>
              <a:rPr lang="en-US" dirty="0" smtClean="0">
                <a:solidFill>
                  <a:srgbClr val="FF0000"/>
                </a:solidFill>
              </a:rPr>
              <a:t>i. </a:t>
            </a:r>
          </a:p>
          <a:p>
            <a:pPr marL="0" indent="0">
              <a:buNone/>
            </a:pPr>
            <a:r>
              <a:rPr lang="en-US" dirty="0" smtClean="0"/>
              <a:t>This will be the number of </a:t>
            </a:r>
            <a:r>
              <a:rPr lang="en-US" dirty="0">
                <a:solidFill>
                  <a:srgbClr val="FF0000"/>
                </a:solidFill>
                <a:latin typeface="Comic Sans MS" panose="030F0702030302020204" pitchFamily="66" charset="0"/>
              </a:rPr>
              <a:t>G</a:t>
            </a:r>
            <a:r>
              <a:rPr lang="en-US" baseline="-25000" dirty="0">
                <a:solidFill>
                  <a:srgbClr val="FF0000"/>
                </a:solidFill>
                <a:latin typeface="Comic Sans MS" panose="030F0702030302020204" pitchFamily="66" charset="0"/>
              </a:rPr>
              <a:t>i</a:t>
            </a:r>
            <a:r>
              <a:rPr lang="en-US" dirty="0">
                <a:solidFill>
                  <a:srgbClr val="FF0000"/>
                </a:solidFill>
              </a:rPr>
              <a:t> </a:t>
            </a:r>
            <a:r>
              <a:rPr lang="en-US" dirty="0" smtClean="0">
                <a:solidFill>
                  <a:srgbClr val="FF0000"/>
                </a:solidFill>
              </a:rPr>
              <a:t> </a:t>
            </a:r>
            <a:r>
              <a:rPr lang="en-US" dirty="0" smtClean="0"/>
              <a:t>created and the ratio.</a:t>
            </a:r>
          </a:p>
          <a:p>
            <a:pPr marL="0" indent="0">
              <a:buNone/>
            </a:pPr>
            <a:r>
              <a:rPr lang="en-US" dirty="0" smtClean="0"/>
              <a:t>Because we treat these problems as disjoint and they are not. All we can say is that each cost is at most </a:t>
            </a:r>
            <a:r>
              <a:rPr lang="en-US" dirty="0" smtClean="0">
                <a:solidFill>
                  <a:srgbClr val="FF0000"/>
                </a:solidFill>
              </a:rPr>
              <a:t>opt.</a:t>
            </a:r>
          </a:p>
          <a:p>
            <a:pPr marL="0" indent="0">
              <a:buNone/>
            </a:pPr>
            <a:r>
              <a:rPr lang="en-US" dirty="0" smtClean="0"/>
              <a:t>Of course allowing many path via a terminals does not make the </a:t>
            </a:r>
            <a:r>
              <a:rPr lang="en-US" dirty="0" smtClean="0">
                <a:solidFill>
                  <a:srgbClr val="FF0000"/>
                </a:solidFill>
              </a:rPr>
              <a:t>opt</a:t>
            </a:r>
            <a:r>
              <a:rPr lang="en-US" dirty="0" smtClean="0"/>
              <a:t>  larger.</a:t>
            </a:r>
            <a:endParaRPr lang="en-US" dirty="0"/>
          </a:p>
          <a:p>
            <a:pPr marL="0" indent="0">
              <a:buNone/>
            </a:pPr>
            <a:r>
              <a:rPr lang="en-US" dirty="0" smtClean="0"/>
              <a:t>Each </a:t>
            </a:r>
            <a:r>
              <a:rPr lang="en-US" dirty="0"/>
              <a:t>terminal </a:t>
            </a:r>
            <a:r>
              <a:rPr lang="en-US" dirty="0">
                <a:solidFill>
                  <a:srgbClr val="FF0000"/>
                </a:solidFill>
              </a:rPr>
              <a:t>t ∈ T </a:t>
            </a:r>
            <a:r>
              <a:rPr lang="en-US" dirty="0"/>
              <a:t>selects uniformly at random </a:t>
            </a:r>
            <a:r>
              <a:rPr lang="en-US" dirty="0">
                <a:solidFill>
                  <a:srgbClr val="FF0000"/>
                </a:solidFill>
              </a:rPr>
              <a:t>q ≈ p/2k ≈ </a:t>
            </a:r>
            <a:r>
              <a:rPr lang="en-US" altLang="en-US" dirty="0" smtClean="0">
                <a:solidFill>
                  <a:srgbClr val="FF0000"/>
                </a:solidFill>
              </a:rPr>
              <a:t>k</a:t>
            </a:r>
            <a:r>
              <a:rPr lang="en-US" altLang="en-US" baseline="30000" dirty="0" smtClean="0">
                <a:solidFill>
                  <a:srgbClr val="FF0000"/>
                </a:solidFill>
                <a:sym typeface="Symbol" panose="05050102010706020507" pitchFamily="18" charset="2"/>
              </a:rPr>
              <a:t>2</a:t>
            </a:r>
            <a:r>
              <a:rPr lang="en-US" dirty="0" smtClean="0">
                <a:solidFill>
                  <a:srgbClr val="FF0000"/>
                </a:solidFill>
              </a:rPr>
              <a:t> log </a:t>
            </a:r>
            <a:r>
              <a:rPr lang="en-US" dirty="0">
                <a:solidFill>
                  <a:srgbClr val="FF0000"/>
                </a:solidFill>
              </a:rPr>
              <a:t>n </a:t>
            </a:r>
            <a:r>
              <a:rPr lang="en-US" dirty="0"/>
              <a:t>indices from </a:t>
            </a:r>
            <a:r>
              <a:rPr lang="en-US" dirty="0">
                <a:solidFill>
                  <a:srgbClr val="FF0000"/>
                </a:solidFill>
              </a:rPr>
              <a:t>{1, 2, …, p}</a:t>
            </a:r>
            <a:r>
              <a:rPr lang="en-US" dirty="0"/>
              <a:t>. </a:t>
            </a:r>
            <a:r>
              <a:rPr lang="en-US" dirty="0" smtClean="0"/>
              <a:t> </a:t>
            </a:r>
            <a:r>
              <a:rPr lang="en-US" dirty="0"/>
              <a:t>Let </a:t>
            </a:r>
            <a:r>
              <a:rPr lang="el-GR" dirty="0">
                <a:solidFill>
                  <a:srgbClr val="FF0000"/>
                </a:solidFill>
              </a:rPr>
              <a:t>φ(</a:t>
            </a:r>
            <a:r>
              <a:rPr lang="en-US" dirty="0">
                <a:solidFill>
                  <a:srgbClr val="FF0000"/>
                </a:solidFill>
              </a:rPr>
              <a:t>t) </a:t>
            </a:r>
            <a:r>
              <a:rPr lang="en-US" dirty="0"/>
              <a:t>be the set of indices chosen by </a:t>
            </a:r>
            <a:r>
              <a:rPr lang="en-US" dirty="0">
                <a:solidFill>
                  <a:srgbClr val="FF0000"/>
                </a:solidFill>
              </a:rPr>
              <a:t>t.</a:t>
            </a:r>
            <a:r>
              <a:rPr lang="en-US" dirty="0"/>
              <a:t> </a:t>
            </a:r>
            <a:r>
              <a:rPr lang="en-US" dirty="0" smtClean="0"/>
              <a:t>If  </a:t>
            </a:r>
            <a:r>
              <a:rPr lang="en-US" dirty="0" smtClean="0">
                <a:solidFill>
                  <a:srgbClr val="FF0000"/>
                </a:solidFill>
              </a:rPr>
              <a:t>I </a:t>
            </a:r>
            <a:r>
              <a:rPr lang="en-US" dirty="0" smtClean="0"/>
              <a:t>is selected, it will belong to instance </a:t>
            </a:r>
            <a:r>
              <a:rPr lang="en-US" dirty="0" err="1">
                <a:solidFill>
                  <a:srgbClr val="FF0000"/>
                </a:solidFill>
                <a:latin typeface="Comic Sans MS" panose="030F0702030302020204" pitchFamily="66" charset="0"/>
              </a:rPr>
              <a:t>G</a:t>
            </a:r>
            <a:r>
              <a:rPr lang="en-US" baseline="-25000" dirty="0" err="1">
                <a:solidFill>
                  <a:srgbClr val="FF0000"/>
                </a:solidFill>
                <a:latin typeface="Comic Sans MS" panose="030F0702030302020204" pitchFamily="66" charset="0"/>
              </a:rPr>
              <a:t>i</a:t>
            </a:r>
            <a:r>
              <a:rPr lang="en-US" dirty="0">
                <a:solidFill>
                  <a:srgbClr val="FF0000"/>
                </a:solidFill>
              </a:rPr>
              <a:t> </a:t>
            </a:r>
            <a:r>
              <a:rPr lang="en-US" dirty="0" smtClean="0">
                <a:solidFill>
                  <a:srgbClr val="FF0000"/>
                </a:solidFill>
              </a:rPr>
              <a:t>. </a:t>
            </a:r>
            <a:r>
              <a:rPr lang="en-US" dirty="0" smtClean="0"/>
              <a:t>Otherwise it does not.</a:t>
            </a:r>
            <a:endParaRPr lang="en-US" dirty="0"/>
          </a:p>
        </p:txBody>
      </p:sp>
    </p:spTree>
    <p:extLst>
      <p:ext uri="{BB962C8B-B14F-4D97-AF65-F5344CB8AC3E}">
        <p14:creationId xmlns:p14="http://schemas.microsoft.com/office/powerpoint/2010/main" val="673701947"/>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Intuition</a:t>
            </a:r>
            <a:endParaRPr lang="en-US" dirty="0">
              <a:solidFill>
                <a:srgbClr val="00B0F0"/>
              </a:solidFill>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t>For a pair to connect </a:t>
            </a:r>
            <a:r>
              <a:rPr lang="en-US" dirty="0" smtClean="0">
                <a:solidFill>
                  <a:srgbClr val="FF0000"/>
                </a:solidFill>
              </a:rPr>
              <a:t>s </a:t>
            </a:r>
            <a:r>
              <a:rPr lang="en-US" dirty="0" smtClean="0"/>
              <a:t>and </a:t>
            </a:r>
            <a:r>
              <a:rPr lang="en-US" dirty="0" smtClean="0">
                <a:solidFill>
                  <a:srgbClr val="FF0000"/>
                </a:solidFill>
              </a:rPr>
              <a:t>t </a:t>
            </a:r>
            <a:r>
              <a:rPr lang="en-US" dirty="0" smtClean="0"/>
              <a:t>what </a:t>
            </a:r>
          </a:p>
          <a:p>
            <a:pPr marL="0" indent="0">
              <a:buNone/>
            </a:pPr>
            <a:r>
              <a:rPr lang="en-US" dirty="0" smtClean="0"/>
              <a:t>is important are graphs </a:t>
            </a:r>
            <a:r>
              <a:rPr lang="en-US" dirty="0" smtClean="0">
                <a:solidFill>
                  <a:srgbClr val="FF0000"/>
                </a:solidFill>
                <a:latin typeface="Comic Sans MS" panose="030F0702030302020204" pitchFamily="66" charset="0"/>
              </a:rPr>
              <a:t>G</a:t>
            </a:r>
            <a:r>
              <a:rPr lang="en-US" baseline="-25000" dirty="0" smtClean="0">
                <a:solidFill>
                  <a:srgbClr val="FF0000"/>
                </a:solidFill>
                <a:latin typeface="Comic Sans MS" panose="030F0702030302020204" pitchFamily="66" charset="0"/>
              </a:rPr>
              <a:t>j</a:t>
            </a:r>
            <a:r>
              <a:rPr lang="en-US" dirty="0" smtClean="0">
                <a:solidFill>
                  <a:srgbClr val="FF0000"/>
                </a:solidFill>
                <a:latin typeface="Comic Sans MS" panose="030F0702030302020204" pitchFamily="66" charset="0"/>
              </a:rPr>
              <a:t> </a:t>
            </a:r>
            <a:r>
              <a:rPr lang="en-US" dirty="0" smtClean="0">
                <a:latin typeface="Comic Sans MS" panose="030F0702030302020204" pitchFamily="66" charset="0"/>
              </a:rPr>
              <a:t>so that both </a:t>
            </a:r>
            <a:r>
              <a:rPr lang="en-US" dirty="0" smtClean="0">
                <a:solidFill>
                  <a:srgbClr val="FF0000"/>
                </a:solidFill>
                <a:latin typeface="Comic Sans MS" panose="030F0702030302020204" pitchFamily="66" charset="0"/>
              </a:rPr>
              <a:t>s</a:t>
            </a:r>
            <a:r>
              <a:rPr lang="en-US" dirty="0" smtClean="0">
                <a:latin typeface="Comic Sans MS" panose="030F0702030302020204" pitchFamily="66" charset="0"/>
              </a:rPr>
              <a:t>, and </a:t>
            </a:r>
            <a:r>
              <a:rPr lang="en-US" dirty="0" smtClean="0">
                <a:solidFill>
                  <a:srgbClr val="FF0000"/>
                </a:solidFill>
                <a:latin typeface="Comic Sans MS" panose="030F0702030302020204" pitchFamily="66" charset="0"/>
              </a:rPr>
              <a:t>t</a:t>
            </a:r>
            <a:r>
              <a:rPr lang="en-US" dirty="0" smtClean="0">
                <a:latin typeface="Comic Sans MS" panose="030F0702030302020204" pitchFamily="66" charset="0"/>
              </a:rPr>
              <a:t> </a:t>
            </a:r>
          </a:p>
          <a:p>
            <a:pPr marL="0" indent="0">
              <a:buNone/>
            </a:pPr>
            <a:r>
              <a:rPr lang="en-US" dirty="0" smtClean="0">
                <a:latin typeface="Comic Sans MS" panose="030F0702030302020204" pitchFamily="66" charset="0"/>
              </a:rPr>
              <a:t>chose index </a:t>
            </a:r>
            <a:r>
              <a:rPr lang="en-US" dirty="0" smtClean="0">
                <a:solidFill>
                  <a:srgbClr val="FF0000"/>
                </a:solidFill>
                <a:latin typeface="Comic Sans MS" panose="030F0702030302020204" pitchFamily="66" charset="0"/>
              </a:rPr>
              <a:t>j </a:t>
            </a:r>
            <a:r>
              <a:rPr lang="en-US" dirty="0" smtClean="0">
                <a:latin typeface="Comic Sans MS" panose="030F0702030302020204" pitchFamily="66" charset="0"/>
              </a:rPr>
              <a:t>and so belong to </a:t>
            </a:r>
            <a:r>
              <a:rPr lang="en-US" dirty="0" smtClean="0">
                <a:solidFill>
                  <a:srgbClr val="FF0000"/>
                </a:solidFill>
                <a:latin typeface="Comic Sans MS" panose="030F0702030302020204" pitchFamily="66" charset="0"/>
              </a:rPr>
              <a:t>G</a:t>
            </a:r>
            <a:r>
              <a:rPr lang="en-US" baseline="-25000" dirty="0" smtClean="0">
                <a:solidFill>
                  <a:srgbClr val="FF0000"/>
                </a:solidFill>
                <a:latin typeface="Comic Sans MS" panose="030F0702030302020204" pitchFamily="66" charset="0"/>
              </a:rPr>
              <a:t>j</a:t>
            </a:r>
            <a:r>
              <a:rPr lang="en-US" dirty="0" smtClean="0"/>
              <a:t>.</a:t>
            </a:r>
            <a:endParaRPr lang="en-US" dirty="0"/>
          </a:p>
          <a:p>
            <a:pPr marL="0" indent="0">
              <a:buNone/>
            </a:pPr>
            <a:r>
              <a:rPr lang="en-US" dirty="0" smtClean="0"/>
              <a:t>Namely the important indices are those in </a:t>
            </a:r>
            <a:r>
              <a:rPr lang="en-US" dirty="0" smtClean="0">
                <a:solidFill>
                  <a:srgbClr val="FF0000"/>
                </a:solidFill>
              </a:rPr>
              <a:t>  </a:t>
            </a:r>
          </a:p>
          <a:p>
            <a:pPr marL="0" indent="0">
              <a:buNone/>
            </a:pPr>
            <a:r>
              <a:rPr lang="el-GR" dirty="0" smtClean="0">
                <a:solidFill>
                  <a:srgbClr val="FF0000"/>
                </a:solidFill>
              </a:rPr>
              <a:t>φ(</a:t>
            </a:r>
            <a:r>
              <a:rPr lang="en-US" dirty="0">
                <a:solidFill>
                  <a:srgbClr val="FF0000"/>
                </a:solidFill>
              </a:rPr>
              <a:t>t</a:t>
            </a:r>
            <a:r>
              <a:rPr lang="en-US" dirty="0" smtClean="0">
                <a:solidFill>
                  <a:srgbClr val="FF0000"/>
                </a:solidFill>
              </a:rPr>
              <a:t>)</a:t>
            </a:r>
            <a:r>
              <a:rPr lang="el-GR" dirty="0">
                <a:solidFill>
                  <a:srgbClr val="FF0000"/>
                </a:solidFill>
              </a:rPr>
              <a:t> </a:t>
            </a:r>
            <a:r>
              <a:rPr lang="el-GR" dirty="0" smtClean="0">
                <a:solidFill>
                  <a:srgbClr val="FF0000"/>
                </a:solidFill>
                <a:sym typeface="Symbol" panose="05050102010706020507" pitchFamily="18" charset="2"/>
              </a:rPr>
              <a:t></a:t>
            </a:r>
            <a:r>
              <a:rPr lang="el-GR" dirty="0" smtClean="0">
                <a:solidFill>
                  <a:srgbClr val="FF0000"/>
                </a:solidFill>
              </a:rPr>
              <a:t>φ(</a:t>
            </a:r>
            <a:r>
              <a:rPr lang="en-US" dirty="0">
                <a:solidFill>
                  <a:srgbClr val="FF0000"/>
                </a:solidFill>
              </a:rPr>
              <a:t>s</a:t>
            </a:r>
            <a:r>
              <a:rPr lang="en-US" dirty="0" smtClean="0">
                <a:solidFill>
                  <a:srgbClr val="FF0000"/>
                </a:solidFill>
              </a:rPr>
              <a:t>).  </a:t>
            </a:r>
            <a:r>
              <a:rPr lang="en-US" dirty="0" smtClean="0"/>
              <a:t>Let </a:t>
            </a:r>
            <a:r>
              <a:rPr lang="en-US" dirty="0" smtClean="0">
                <a:solidFill>
                  <a:srgbClr val="FF0000"/>
                </a:solidFill>
              </a:rPr>
              <a:t>X </a:t>
            </a:r>
            <a:r>
              <a:rPr lang="en-US" dirty="0" smtClean="0"/>
              <a:t>be a set of size </a:t>
            </a:r>
            <a:r>
              <a:rPr lang="en-US" dirty="0" smtClean="0">
                <a:solidFill>
                  <a:srgbClr val="FF0000"/>
                </a:solidFill>
              </a:rPr>
              <a:t>k-1</a:t>
            </a:r>
            <a:r>
              <a:rPr lang="en-US" dirty="0" smtClean="0"/>
              <a:t>.  </a:t>
            </a:r>
          </a:p>
          <a:p>
            <a:pPr marL="0" indent="0">
              <a:buNone/>
            </a:pPr>
            <a:r>
              <a:rPr lang="en-US" dirty="0" smtClean="0"/>
              <a:t>Each terminal in </a:t>
            </a:r>
            <a:r>
              <a:rPr lang="en-US" dirty="0">
                <a:solidFill>
                  <a:srgbClr val="FF0000"/>
                </a:solidFill>
                <a:latin typeface="Comic Sans MS" panose="030F0702030302020204" pitchFamily="66" charset="0"/>
              </a:rPr>
              <a:t>G</a:t>
            </a:r>
            <a:r>
              <a:rPr lang="en-US" baseline="-25000" dirty="0">
                <a:solidFill>
                  <a:srgbClr val="FF0000"/>
                </a:solidFill>
                <a:latin typeface="Comic Sans MS" panose="030F0702030302020204" pitchFamily="66" charset="0"/>
              </a:rPr>
              <a:t>j</a:t>
            </a:r>
            <a:r>
              <a:rPr lang="en-US" dirty="0"/>
              <a:t> </a:t>
            </a:r>
            <a:r>
              <a:rPr lang="en-US" dirty="0" smtClean="0"/>
              <a:t> chose </a:t>
            </a:r>
            <a:r>
              <a:rPr lang="en-US" dirty="0" smtClean="0">
                <a:solidFill>
                  <a:srgbClr val="FF0000"/>
                </a:solidFill>
              </a:rPr>
              <a:t>p/2k </a:t>
            </a:r>
            <a:r>
              <a:rPr lang="en-US" dirty="0" smtClean="0"/>
              <a:t>indices.   </a:t>
            </a:r>
          </a:p>
          <a:p>
            <a:pPr marL="0" indent="0">
              <a:buNone/>
            </a:pPr>
            <a:r>
              <a:rPr lang="en-US" dirty="0" smtClean="0"/>
              <a:t>Thus they chose together </a:t>
            </a:r>
            <a:r>
              <a:rPr lang="en-US" dirty="0" smtClean="0">
                <a:solidFill>
                  <a:srgbClr val="FF0000"/>
                </a:solidFill>
              </a:rPr>
              <a:t>p/2 </a:t>
            </a:r>
            <a:r>
              <a:rPr lang="en-US" dirty="0" smtClean="0"/>
              <a:t>indices. </a:t>
            </a:r>
          </a:p>
          <a:p>
            <a:pPr marL="0" indent="0">
              <a:buNone/>
            </a:pPr>
            <a:r>
              <a:rPr lang="en-US" dirty="0" smtClean="0"/>
              <a:t>There are </a:t>
            </a:r>
            <a:r>
              <a:rPr lang="en-US" dirty="0" smtClean="0">
                <a:solidFill>
                  <a:srgbClr val="FF0000"/>
                </a:solidFill>
              </a:rPr>
              <a:t>p/2 </a:t>
            </a:r>
            <a:r>
              <a:rPr lang="en-US" dirty="0" smtClean="0"/>
              <a:t>indices</a:t>
            </a:r>
            <a:r>
              <a:rPr lang="en-US" dirty="0" smtClean="0">
                <a:solidFill>
                  <a:srgbClr val="FF0000"/>
                </a:solidFill>
              </a:rPr>
              <a:t> j</a:t>
            </a:r>
            <a:r>
              <a:rPr lang="en-US" dirty="0" smtClean="0"/>
              <a:t> that if chosen no terminal of </a:t>
            </a:r>
            <a:r>
              <a:rPr lang="en-US" dirty="0" smtClean="0">
                <a:solidFill>
                  <a:srgbClr val="FF0000"/>
                </a:solidFill>
              </a:rPr>
              <a:t>X </a:t>
            </a:r>
            <a:r>
              <a:rPr lang="en-US" dirty="0" smtClean="0"/>
              <a:t>will belong to the </a:t>
            </a:r>
            <a:r>
              <a:rPr lang="en-US" dirty="0">
                <a:solidFill>
                  <a:srgbClr val="FF0000"/>
                </a:solidFill>
                <a:latin typeface="Comic Sans MS" panose="030F0702030302020204" pitchFamily="66" charset="0"/>
              </a:rPr>
              <a:t>G</a:t>
            </a:r>
            <a:r>
              <a:rPr lang="en-US" baseline="-25000" dirty="0">
                <a:solidFill>
                  <a:srgbClr val="FF0000"/>
                </a:solidFill>
                <a:latin typeface="Comic Sans MS" panose="030F0702030302020204" pitchFamily="66" charset="0"/>
              </a:rPr>
              <a:t>j</a:t>
            </a:r>
            <a:r>
              <a:rPr lang="en-US" dirty="0"/>
              <a:t> </a:t>
            </a:r>
            <a:r>
              <a:rPr lang="en-US" dirty="0" smtClean="0"/>
              <a:t>(namely half the indices).</a:t>
            </a:r>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2953944731"/>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What is the probability of not covering ½ the indices?</a:t>
            </a:r>
            <a:endParaRPr lang="en-US" dirty="0">
              <a:solidFill>
                <a:srgbClr val="00B0F0"/>
              </a:solidFill>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t>The probability that both </a:t>
            </a:r>
            <a:r>
              <a:rPr lang="en-US" dirty="0" smtClean="0">
                <a:solidFill>
                  <a:srgbClr val="FF0000"/>
                </a:solidFill>
              </a:rPr>
              <a:t>s</a:t>
            </a:r>
            <a:r>
              <a:rPr lang="en-US" dirty="0" smtClean="0"/>
              <a:t>, and </a:t>
            </a:r>
            <a:r>
              <a:rPr lang="en-US" dirty="0" smtClean="0">
                <a:solidFill>
                  <a:srgbClr val="FF0000"/>
                </a:solidFill>
              </a:rPr>
              <a:t>t</a:t>
            </a:r>
            <a:r>
              <a:rPr lang="en-US" dirty="0" smtClean="0"/>
              <a:t> chose a good index  is  roghly </a:t>
            </a:r>
            <a:r>
              <a:rPr lang="en-US" dirty="0" smtClean="0">
                <a:solidFill>
                  <a:srgbClr val="FF0000"/>
                </a:solidFill>
              </a:rPr>
              <a:t>1/</a:t>
            </a:r>
            <a:r>
              <a:rPr lang="en-US" altLang="en-US" dirty="0" smtClean="0">
                <a:solidFill>
                  <a:srgbClr val="FF0000"/>
                </a:solidFill>
              </a:rPr>
              <a:t>k</a:t>
            </a:r>
            <a:r>
              <a:rPr lang="en-US" altLang="en-US" baseline="30000" dirty="0" smtClean="0">
                <a:solidFill>
                  <a:srgbClr val="FF0000"/>
                </a:solidFill>
                <a:sym typeface="Symbol" panose="05050102010706020507" pitchFamily="18" charset="2"/>
              </a:rPr>
              <a:t>2</a:t>
            </a:r>
            <a:r>
              <a:rPr lang="en-US" altLang="en-US" dirty="0" smtClean="0">
                <a:solidFill>
                  <a:srgbClr val="FF0000"/>
                </a:solidFill>
                <a:sym typeface="Symbol" panose="05050102010706020507" pitchFamily="18" charset="2"/>
              </a:rPr>
              <a:t>. </a:t>
            </a:r>
            <a:r>
              <a:rPr lang="en-US" altLang="en-US" dirty="0" smtClean="0">
                <a:sym typeface="Symbol" panose="05050102010706020507" pitchFamily="18" charset="2"/>
              </a:rPr>
              <a:t>By the size of</a:t>
            </a:r>
            <a:r>
              <a:rPr lang="en-US" altLang="en-US" dirty="0" smtClean="0">
                <a:solidFill>
                  <a:srgbClr val="FF0000"/>
                </a:solidFill>
                <a:sym typeface="Symbol" panose="05050102010706020507" pitchFamily="18" charset="2"/>
              </a:rPr>
              <a:t> p </a:t>
            </a:r>
            <a:r>
              <a:rPr lang="en-US" altLang="en-US" dirty="0" smtClean="0">
                <a:sym typeface="Symbol" panose="05050102010706020507" pitchFamily="18" charset="2"/>
              </a:rPr>
              <a:t>the expected number of good indices chosen is </a:t>
            </a:r>
            <a:r>
              <a:rPr lang="en-US" altLang="en-US" dirty="0" smtClean="0">
                <a:solidFill>
                  <a:srgbClr val="FF0000"/>
                </a:solidFill>
                <a:sym typeface="Symbol" panose="05050102010706020507" pitchFamily="18" charset="2"/>
              </a:rPr>
              <a:t> </a:t>
            </a:r>
            <a:r>
              <a:rPr lang="en-US" altLang="en-US" dirty="0" smtClean="0">
                <a:sym typeface="Symbol" panose="05050102010706020507" pitchFamily="18" charset="2"/>
              </a:rPr>
              <a:t>around </a:t>
            </a:r>
            <a:r>
              <a:rPr lang="en-US" altLang="en-US" dirty="0" smtClean="0">
                <a:solidFill>
                  <a:srgbClr val="FF0000"/>
                </a:solidFill>
                <a:sym typeface="Symbol" panose="05050102010706020507" pitchFamily="18" charset="2"/>
              </a:rPr>
              <a:t>2</a:t>
            </a:r>
            <a:r>
              <a:rPr lang="en-US" altLang="en-US" dirty="0" smtClean="0">
                <a:solidFill>
                  <a:srgbClr val="FF0000"/>
                </a:solidFill>
              </a:rPr>
              <a:t>k</a:t>
            </a:r>
            <a:r>
              <a:rPr lang="en-US" altLang="en-US" baseline="30000" dirty="0" smtClean="0">
                <a:solidFill>
                  <a:srgbClr val="FF0000"/>
                </a:solidFill>
                <a:sym typeface="Symbol" panose="05050102010706020507" pitchFamily="18" charset="2"/>
              </a:rPr>
              <a:t>3</a:t>
            </a:r>
            <a:r>
              <a:rPr lang="en-US" altLang="en-US" dirty="0" smtClean="0">
                <a:solidFill>
                  <a:srgbClr val="FF0000"/>
                </a:solidFill>
                <a:sym typeface="Symbol" panose="05050102010706020507" pitchFamily="18" charset="2"/>
              </a:rPr>
              <a:t> log n  </a:t>
            </a:r>
            <a:r>
              <a:rPr lang="en-US" altLang="en-US" dirty="0" smtClean="0">
                <a:sym typeface="Symbol" panose="05050102010706020507" pitchFamily="18" charset="2"/>
              </a:rPr>
              <a:t>times</a:t>
            </a:r>
            <a:r>
              <a:rPr lang="en-US" altLang="en-US" dirty="0" smtClean="0">
                <a:solidFill>
                  <a:srgbClr val="FF0000"/>
                </a:solidFill>
                <a:sym typeface="Symbol" panose="05050102010706020507" pitchFamily="18" charset="2"/>
              </a:rPr>
              <a:t> </a:t>
            </a:r>
            <a:r>
              <a:rPr lang="en-US" dirty="0" smtClean="0">
                <a:solidFill>
                  <a:srgbClr val="FF0000"/>
                </a:solidFill>
                <a:latin typeface="Arial" panose="020B0604020202020204" pitchFamily="34" charset="0"/>
                <a:cs typeface="Arial" panose="020B0604020202020204" pitchFamily="34" charset="0"/>
                <a:sym typeface="Symbol" panose="05050102010706020507" pitchFamily="18" charset="2"/>
              </a:rPr>
              <a:t>1/</a:t>
            </a:r>
            <a:r>
              <a:rPr lang="en-US" altLang="en-US" dirty="0" smtClean="0">
                <a:solidFill>
                  <a:srgbClr val="FF0000"/>
                </a:solidFill>
              </a:rPr>
              <a:t>k</a:t>
            </a:r>
            <a:r>
              <a:rPr lang="en-US" altLang="en-US" baseline="30000" dirty="0" smtClean="0">
                <a:solidFill>
                  <a:srgbClr val="FF0000"/>
                </a:solidFill>
                <a:sym typeface="Symbol" panose="05050102010706020507" pitchFamily="18" charset="2"/>
              </a:rPr>
              <a:t>2</a:t>
            </a:r>
            <a:r>
              <a:rPr lang="en-US" altLang="en-US" dirty="0" smtClean="0">
                <a:solidFill>
                  <a:srgbClr val="FF0000"/>
                </a:solidFill>
                <a:sym typeface="Symbol" panose="05050102010706020507" pitchFamily="18" charset="2"/>
              </a:rPr>
              <a:t> </a:t>
            </a:r>
            <a:r>
              <a:rPr lang="en-US" dirty="0" smtClean="0">
                <a:latin typeface="Arial" panose="020B0604020202020204" pitchFamily="34" charset="0"/>
                <a:cs typeface="Arial" panose="020B0604020202020204" pitchFamily="34" charset="0"/>
                <a:sym typeface="Symbol" panose="05050102010706020507" pitchFamily="18" charset="2"/>
              </a:rPr>
              <a:t>.  Playing with the numbers we can get expectation of  </a:t>
            </a:r>
            <a:r>
              <a:rPr lang="en-US" dirty="0" smtClean="0">
                <a:solidFill>
                  <a:srgbClr val="FF0000"/>
                </a:solidFill>
                <a:latin typeface="Arial" panose="020B0604020202020204" pitchFamily="34" charset="0"/>
                <a:cs typeface="Arial" panose="020B0604020202020204" pitchFamily="34" charset="0"/>
                <a:sym typeface="Symbol" panose="05050102010706020507" pitchFamily="18" charset="2"/>
              </a:rPr>
              <a:t>4˖</a:t>
            </a:r>
            <a:r>
              <a:rPr lang="en-US" dirty="0" smtClean="0">
                <a:solidFill>
                  <a:srgbClr val="FF0000"/>
                </a:solidFill>
                <a:sym typeface="Symbol" panose="05050102010706020507" pitchFamily="18" charset="2"/>
              </a:rPr>
              <a:t>k</a:t>
            </a:r>
            <a:r>
              <a:rPr lang="en-US" dirty="0">
                <a:solidFill>
                  <a:srgbClr val="FF0000"/>
                </a:solidFill>
                <a:latin typeface="Arial" panose="020B0604020202020204" pitchFamily="34" charset="0"/>
                <a:cs typeface="Arial" panose="020B0604020202020204" pitchFamily="34" charset="0"/>
                <a:sym typeface="Symbol" panose="05050102010706020507" pitchFamily="18" charset="2"/>
              </a:rPr>
              <a:t>˖log </a:t>
            </a:r>
            <a:r>
              <a:rPr lang="en-US" dirty="0" smtClean="0">
                <a:solidFill>
                  <a:srgbClr val="FF0000"/>
                </a:solidFill>
                <a:latin typeface="Arial" panose="020B0604020202020204" pitchFamily="34" charset="0"/>
                <a:cs typeface="Arial" panose="020B0604020202020204" pitchFamily="34" charset="0"/>
                <a:sym typeface="Symbol" panose="05050102010706020507" pitchFamily="18" charset="2"/>
              </a:rPr>
              <a:t>n </a:t>
            </a:r>
            <a:r>
              <a:rPr lang="en-US" dirty="0" smtClean="0">
                <a:latin typeface="Arial" panose="020B0604020202020204" pitchFamily="34" charset="0"/>
                <a:cs typeface="Arial" panose="020B0604020202020204" pitchFamily="34" charset="0"/>
                <a:sym typeface="Symbol" panose="05050102010706020507" pitchFamily="18" charset="2"/>
              </a:rPr>
              <a:t>and get probability roughly </a:t>
            </a:r>
            <a:r>
              <a:rPr lang="en-US" dirty="0" smtClean="0"/>
              <a:t> </a:t>
            </a:r>
            <a:r>
              <a:rPr lang="en-US" dirty="0" smtClean="0">
                <a:solidFill>
                  <a:srgbClr val="FF0000"/>
                </a:solidFill>
              </a:rPr>
              <a:t>n</a:t>
            </a:r>
            <a:r>
              <a:rPr lang="en-US" baseline="30000" dirty="0" smtClean="0">
                <a:solidFill>
                  <a:srgbClr val="FF0000"/>
                </a:solidFill>
                <a:sym typeface="Symbol" panose="05050102010706020507" pitchFamily="18" charset="2"/>
              </a:rPr>
              <a:t>-4k</a:t>
            </a:r>
            <a:r>
              <a:rPr lang="en-US" dirty="0" smtClean="0">
                <a:solidFill>
                  <a:srgbClr val="FF0000"/>
                </a:solidFill>
              </a:rPr>
              <a:t>  </a:t>
            </a:r>
            <a:r>
              <a:rPr lang="en-US" dirty="0" smtClean="0"/>
              <a:t>that the good event will not happen. Namely no god index is chosen. See exact details in the paper.</a:t>
            </a:r>
          </a:p>
          <a:p>
            <a:pPr marL="0" indent="0">
              <a:buNone/>
            </a:pPr>
            <a:r>
              <a:rPr lang="en-US" dirty="0" smtClean="0"/>
              <a:t>The number of </a:t>
            </a:r>
            <a:r>
              <a:rPr lang="en-US" dirty="0" smtClean="0">
                <a:solidFill>
                  <a:srgbClr val="FF0000"/>
                </a:solidFill>
              </a:rPr>
              <a:t>X </a:t>
            </a:r>
            <a:r>
              <a:rPr lang="en-US" dirty="0" smtClean="0"/>
              <a:t>of size </a:t>
            </a:r>
            <a:r>
              <a:rPr lang="en-US" dirty="0" smtClean="0">
                <a:solidFill>
                  <a:srgbClr val="FF0000"/>
                </a:solidFill>
              </a:rPr>
              <a:t>k-1</a:t>
            </a:r>
            <a:r>
              <a:rPr lang="en-US" dirty="0" smtClean="0"/>
              <a:t> is less than </a:t>
            </a:r>
            <a:r>
              <a:rPr lang="en-US" dirty="0" smtClean="0">
                <a:solidFill>
                  <a:srgbClr val="FF0000"/>
                </a:solidFill>
              </a:rPr>
              <a:t>n</a:t>
            </a:r>
            <a:r>
              <a:rPr lang="en-US" baseline="30000" dirty="0" smtClean="0">
                <a:solidFill>
                  <a:srgbClr val="FF0000"/>
                </a:solidFill>
                <a:sym typeface="Symbol" panose="05050102010706020507" pitchFamily="18" charset="2"/>
              </a:rPr>
              <a:t>-k</a:t>
            </a:r>
            <a:r>
              <a:rPr lang="en-US" dirty="0" smtClean="0">
                <a:solidFill>
                  <a:srgbClr val="FF0000"/>
                </a:solidFill>
              </a:rPr>
              <a:t>  </a:t>
            </a:r>
            <a:r>
              <a:rPr lang="en-US" dirty="0" smtClean="0"/>
              <a:t>And the number of pairs is less than </a:t>
            </a:r>
            <a:r>
              <a:rPr lang="en-US" dirty="0" smtClean="0">
                <a:solidFill>
                  <a:srgbClr val="FF0000"/>
                </a:solidFill>
              </a:rPr>
              <a:t>n</a:t>
            </a:r>
            <a:r>
              <a:rPr lang="en-US" altLang="en-US" baseline="30000" dirty="0" smtClean="0">
                <a:solidFill>
                  <a:srgbClr val="FF0000"/>
                </a:solidFill>
                <a:sym typeface="Symbol" panose="05050102010706020507" pitchFamily="18" charset="2"/>
              </a:rPr>
              <a:t>2</a:t>
            </a:r>
            <a:r>
              <a:rPr lang="en-US" altLang="en-US" dirty="0" smtClean="0">
                <a:solidFill>
                  <a:srgbClr val="FF0000"/>
                </a:solidFill>
                <a:sym typeface="Symbol" panose="05050102010706020507" pitchFamily="18" charset="2"/>
              </a:rPr>
              <a:t> . </a:t>
            </a:r>
            <a:r>
              <a:rPr lang="en-US" altLang="en-US" dirty="0" smtClean="0">
                <a:sym typeface="Symbol" panose="05050102010706020507" pitchFamily="18" charset="2"/>
              </a:rPr>
              <a:t>Clearly, by the union bound with probability close to </a:t>
            </a:r>
            <a:r>
              <a:rPr lang="en-US" altLang="en-US" dirty="0" smtClean="0">
                <a:solidFill>
                  <a:srgbClr val="FF0000"/>
                </a:solidFill>
                <a:sym typeface="Symbol" panose="05050102010706020507" pitchFamily="18" charset="2"/>
              </a:rPr>
              <a:t>1 </a:t>
            </a:r>
            <a:r>
              <a:rPr lang="en-US" altLang="en-US" dirty="0" smtClean="0">
                <a:sym typeface="Symbol" panose="05050102010706020507" pitchFamily="18" charset="2"/>
              </a:rPr>
              <a:t>it works.</a:t>
            </a:r>
            <a:endParaRPr lang="en-US" dirty="0"/>
          </a:p>
          <a:p>
            <a:pPr marL="0" indent="0">
              <a:buNone/>
            </a:pPr>
            <a:endParaRPr lang="en-US" dirty="0">
              <a:solidFill>
                <a:srgbClr val="FF0000"/>
              </a:solidFill>
            </a:endParaRPr>
          </a:p>
        </p:txBody>
      </p:sp>
    </p:spTree>
    <p:extLst>
      <p:ext uri="{BB962C8B-B14F-4D97-AF65-F5344CB8AC3E}">
        <p14:creationId xmlns:p14="http://schemas.microsoft.com/office/powerpoint/2010/main" val="4020006163"/>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Summary</a:t>
            </a:r>
            <a:endParaRPr lang="en-US" dirty="0">
              <a:solidFill>
                <a:srgbClr val="00B0F0"/>
              </a:solidFill>
            </a:endParaRPr>
          </a:p>
        </p:txBody>
      </p:sp>
      <p:sp>
        <p:nvSpPr>
          <p:cNvPr id="3" name="Content Placeholder 2"/>
          <p:cNvSpPr>
            <a:spLocks noGrp="1"/>
          </p:cNvSpPr>
          <p:nvPr>
            <p:ph idx="1"/>
          </p:nvPr>
        </p:nvSpPr>
        <p:spPr/>
        <p:txBody>
          <a:bodyPr>
            <a:normAutofit/>
          </a:bodyPr>
          <a:lstStyle/>
          <a:p>
            <a:pPr marL="0" indent="0">
              <a:buNone/>
            </a:pPr>
            <a:r>
              <a:rPr lang="en-US" dirty="0" smtClean="0"/>
              <a:t>Not a bad ratio if </a:t>
            </a:r>
            <a:r>
              <a:rPr lang="en-US" dirty="0" smtClean="0">
                <a:solidFill>
                  <a:srgbClr val="FF0000"/>
                </a:solidFill>
              </a:rPr>
              <a:t>k </a:t>
            </a:r>
            <a:r>
              <a:rPr lang="en-US" dirty="0" smtClean="0"/>
              <a:t>is small.</a:t>
            </a:r>
            <a:endParaRPr lang="en-US" dirty="0"/>
          </a:p>
          <a:p>
            <a:pPr marL="0" indent="0">
              <a:buNone/>
            </a:pPr>
            <a:r>
              <a:rPr lang="en-US" dirty="0" smtClean="0"/>
              <a:t>To remove the </a:t>
            </a:r>
            <a:r>
              <a:rPr lang="en-US" dirty="0" smtClean="0">
                <a:solidFill>
                  <a:srgbClr val="FF0000"/>
                </a:solidFill>
              </a:rPr>
              <a:t>log n</a:t>
            </a:r>
            <a:r>
              <a:rPr lang="en-US" dirty="0" smtClean="0"/>
              <a:t>  we may need new ideas if </a:t>
            </a:r>
            <a:r>
              <a:rPr lang="en-US" dirty="0" smtClean="0">
                <a:solidFill>
                  <a:srgbClr val="FF0000"/>
                </a:solidFill>
              </a:rPr>
              <a:t>f(k) </a:t>
            </a:r>
            <a:r>
              <a:rPr lang="en-US" dirty="0" smtClean="0"/>
              <a:t>ratio is at all possible.</a:t>
            </a:r>
            <a:endParaRPr lang="en-US" dirty="0" smtClean="0">
              <a:solidFill>
                <a:srgbClr val="0070C0"/>
              </a:solidFill>
            </a:endParaRPr>
          </a:p>
          <a:p>
            <a:pPr marL="0" indent="0">
              <a:buNone/>
            </a:pPr>
            <a:r>
              <a:rPr lang="en-US" dirty="0" smtClean="0"/>
              <a:t>Better results for the rooted version are described in the  paper of </a:t>
            </a:r>
            <a:r>
              <a:rPr lang="en-US" dirty="0" smtClean="0">
                <a:solidFill>
                  <a:srgbClr val="7030A0"/>
                </a:solidFill>
              </a:rPr>
              <a:t>Chuzhoy and Khanna</a:t>
            </a:r>
            <a:r>
              <a:rPr lang="en-US" dirty="0" smtClean="0"/>
              <a:t>.</a:t>
            </a:r>
          </a:p>
          <a:p>
            <a:pPr marL="0" indent="0">
              <a:buNone/>
            </a:pPr>
            <a:r>
              <a:rPr lang="en-US" dirty="0" smtClean="0"/>
              <a:t>Also see many papers of </a:t>
            </a:r>
            <a:r>
              <a:rPr lang="en-US" dirty="0" err="1" smtClean="0">
                <a:solidFill>
                  <a:srgbClr val="7030A0"/>
                </a:solidFill>
              </a:rPr>
              <a:t>Nutov</a:t>
            </a:r>
            <a:r>
              <a:rPr lang="en-US" dirty="0" smtClean="0">
                <a:solidFill>
                  <a:srgbClr val="7030A0"/>
                </a:solidFill>
              </a:rPr>
              <a:t> </a:t>
            </a:r>
            <a:r>
              <a:rPr lang="en-US" dirty="0" smtClean="0"/>
              <a:t>on the same subject.</a:t>
            </a:r>
          </a:p>
        </p:txBody>
      </p:sp>
    </p:spTree>
    <p:extLst>
      <p:ext uri="{BB962C8B-B14F-4D97-AF65-F5344CB8AC3E}">
        <p14:creationId xmlns:p14="http://schemas.microsoft.com/office/powerpoint/2010/main" val="1152194629"/>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The minimum cost Vertex k-connected subgraph problem</a:t>
            </a:r>
            <a:endParaRPr lang="en-US" dirty="0">
              <a:solidFill>
                <a:srgbClr val="00B0F0"/>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solidFill>
                  <a:srgbClr val="7030A0"/>
                </a:solidFill>
              </a:rPr>
              <a:t>Cheriyan</a:t>
            </a:r>
            <a:r>
              <a:rPr lang="en-US" dirty="0">
                <a:solidFill>
                  <a:srgbClr val="7030A0"/>
                </a:solidFill>
              </a:rPr>
              <a:t>, Vempala, Vetta </a:t>
            </a:r>
            <a:r>
              <a:rPr lang="en-US" dirty="0" smtClean="0">
                <a:solidFill>
                  <a:srgbClr val="FF0000"/>
                </a:solidFill>
              </a:rPr>
              <a:t>2003</a:t>
            </a:r>
            <a:r>
              <a:rPr lang="en-US" dirty="0" smtClean="0"/>
              <a:t> gave rougly </a:t>
            </a:r>
            <a:r>
              <a:rPr lang="en-US" dirty="0" smtClean="0">
                <a:solidFill>
                  <a:srgbClr val="FF0000"/>
                </a:solidFill>
              </a:rPr>
              <a:t>sqrt{n} </a:t>
            </a:r>
            <a:r>
              <a:rPr lang="en-US" dirty="0" smtClean="0"/>
              <a:t>ratio if </a:t>
            </a:r>
            <a:r>
              <a:rPr lang="en-US" dirty="0" smtClean="0">
                <a:solidFill>
                  <a:srgbClr val="FF0000"/>
                </a:solidFill>
              </a:rPr>
              <a:t>n≠n-o(n).</a:t>
            </a:r>
          </a:p>
          <a:p>
            <a:pPr marL="0" indent="0">
              <a:buNone/>
            </a:pPr>
            <a:r>
              <a:rPr lang="en-US" dirty="0" smtClean="0">
                <a:solidFill>
                  <a:srgbClr val="7030A0"/>
                </a:solidFill>
              </a:rPr>
              <a:t>Kortsarz</a:t>
            </a:r>
            <a:r>
              <a:rPr lang="en-US" dirty="0">
                <a:solidFill>
                  <a:srgbClr val="7030A0"/>
                </a:solidFill>
              </a:rPr>
              <a:t>, Nutov </a:t>
            </a:r>
            <a:r>
              <a:rPr lang="en-US" dirty="0" smtClean="0">
                <a:solidFill>
                  <a:srgbClr val="FF0000"/>
                </a:solidFill>
              </a:rPr>
              <a:t>2004 </a:t>
            </a:r>
            <a:r>
              <a:rPr lang="en-US" dirty="0" smtClean="0"/>
              <a:t>gave </a:t>
            </a:r>
            <a:r>
              <a:rPr lang="en-US" dirty="0" smtClean="0">
                <a:solidFill>
                  <a:srgbClr val="FF0000"/>
                </a:solidFill>
              </a:rPr>
              <a:t>n/(n-k)</a:t>
            </a:r>
            <a:r>
              <a:rPr lang="en-US" dirty="0" smtClean="0">
                <a:solidFill>
                  <a:srgbClr val="FF0000"/>
                </a:solidFill>
                <a:latin typeface="Arial" panose="020B0604020202020204" pitchFamily="34" charset="0"/>
                <a:cs typeface="Arial" panose="020B0604020202020204" pitchFamily="34" charset="0"/>
              </a:rPr>
              <a:t>˖</a:t>
            </a:r>
            <a:r>
              <a:rPr lang="en-US" dirty="0" smtClean="0">
                <a:solidFill>
                  <a:srgbClr val="FF0000"/>
                </a:solidFill>
              </a:rPr>
              <a:t>log k</a:t>
            </a:r>
            <a:r>
              <a:rPr lang="en-US" dirty="0" smtClean="0"/>
              <a:t> which is </a:t>
            </a:r>
            <a:r>
              <a:rPr lang="en-US" dirty="0" smtClean="0">
                <a:solidFill>
                  <a:srgbClr val="FF0000"/>
                </a:solidFill>
              </a:rPr>
              <a:t>log k </a:t>
            </a:r>
          </a:p>
          <a:p>
            <a:pPr marL="0" indent="0">
              <a:buNone/>
            </a:pPr>
            <a:r>
              <a:rPr lang="en-US" dirty="0" smtClean="0"/>
              <a:t>unless </a:t>
            </a:r>
            <a:r>
              <a:rPr lang="en-US" dirty="0" smtClean="0">
                <a:solidFill>
                  <a:srgbClr val="FF0000"/>
                </a:solidFill>
              </a:rPr>
              <a:t>k=n-o(n)</a:t>
            </a:r>
            <a:r>
              <a:rPr lang="en-US" dirty="0" smtClean="0"/>
              <a:t>. For </a:t>
            </a:r>
            <a:r>
              <a:rPr lang="en-US" dirty="0" smtClean="0">
                <a:solidFill>
                  <a:srgbClr val="FF0000"/>
                </a:solidFill>
              </a:rPr>
              <a:t>k=n-o(n) </a:t>
            </a:r>
            <a:r>
              <a:rPr lang="en-US" dirty="0" smtClean="0">
                <a:solidFill>
                  <a:srgbClr val="7030A0"/>
                </a:solidFill>
              </a:rPr>
              <a:t>KN </a:t>
            </a:r>
            <a:r>
              <a:rPr lang="en-US" dirty="0" smtClean="0"/>
              <a:t>gave </a:t>
            </a:r>
            <a:r>
              <a:rPr lang="en-US" dirty="0" smtClean="0">
                <a:solidFill>
                  <a:srgbClr val="FF0000"/>
                </a:solidFill>
              </a:rPr>
              <a:t>O(sqrt{n})</a:t>
            </a:r>
            <a:r>
              <a:rPr lang="en-US" dirty="0"/>
              <a:t> </a:t>
            </a:r>
            <a:r>
              <a:rPr lang="en-US" dirty="0" smtClean="0"/>
              <a:t>ratio. </a:t>
            </a:r>
            <a:r>
              <a:rPr lang="en-US" dirty="0" smtClean="0">
                <a:solidFill>
                  <a:srgbClr val="7030A0"/>
                </a:solidFill>
              </a:rPr>
              <a:t>Fakcharoenphol and  </a:t>
            </a:r>
            <a:r>
              <a:rPr lang="en-US" dirty="0">
                <a:solidFill>
                  <a:srgbClr val="7030A0"/>
                </a:solidFill>
              </a:rPr>
              <a:t>Laekhanukit </a:t>
            </a:r>
            <a:r>
              <a:rPr lang="en-US" dirty="0" smtClean="0">
                <a:solidFill>
                  <a:srgbClr val="FF0000"/>
                </a:solidFill>
              </a:rPr>
              <a:t>2008,</a:t>
            </a:r>
            <a:r>
              <a:rPr lang="en-US" dirty="0" smtClean="0"/>
              <a:t> gave </a:t>
            </a:r>
          </a:p>
          <a:p>
            <a:pPr marL="0" indent="0">
              <a:buNone/>
            </a:pPr>
            <a:r>
              <a:rPr lang="en-US" dirty="0" smtClean="0">
                <a:solidFill>
                  <a:srgbClr val="FF0000"/>
                </a:solidFill>
              </a:rPr>
              <a:t>O(log</a:t>
            </a:r>
            <a:r>
              <a:rPr lang="en-US" altLang="en-US" baseline="30000" dirty="0" smtClean="0">
                <a:solidFill>
                  <a:srgbClr val="FF0000"/>
                </a:solidFill>
                <a:sym typeface="Symbol" panose="05050102010706020507" pitchFamily="18" charset="2"/>
              </a:rPr>
              <a:t>2</a:t>
            </a:r>
            <a:r>
              <a:rPr lang="en-US" altLang="en-US" dirty="0" smtClean="0">
                <a:solidFill>
                  <a:srgbClr val="FF0000"/>
                </a:solidFill>
                <a:sym typeface="Symbol" panose="05050102010706020507" pitchFamily="18" charset="2"/>
              </a:rPr>
              <a:t> k)  </a:t>
            </a:r>
            <a:r>
              <a:rPr lang="en-US" altLang="en-US" dirty="0" smtClean="0">
                <a:sym typeface="Symbol" panose="05050102010706020507" pitchFamily="18" charset="2"/>
              </a:rPr>
              <a:t>for all </a:t>
            </a:r>
            <a:r>
              <a:rPr lang="en-US" altLang="en-US" dirty="0" smtClean="0">
                <a:solidFill>
                  <a:srgbClr val="FF0000"/>
                </a:solidFill>
                <a:sym typeface="Symbol" panose="05050102010706020507" pitchFamily="18" charset="2"/>
              </a:rPr>
              <a:t>k.</a:t>
            </a:r>
            <a:endParaRPr lang="en-US" dirty="0">
              <a:solidFill>
                <a:srgbClr val="FF0000"/>
              </a:solidFill>
            </a:endParaRPr>
          </a:p>
          <a:p>
            <a:pPr marL="0" indent="0">
              <a:buNone/>
            </a:pPr>
            <a:r>
              <a:rPr lang="en-US" dirty="0" smtClean="0"/>
              <a:t>The last word so far, </a:t>
            </a:r>
            <a:r>
              <a:rPr lang="en-US" dirty="0" smtClean="0">
                <a:solidFill>
                  <a:srgbClr val="7030A0"/>
                </a:solidFill>
              </a:rPr>
              <a:t>Nutov</a:t>
            </a:r>
            <a:r>
              <a:rPr lang="en-US" dirty="0" smtClean="0"/>
              <a:t> </a:t>
            </a:r>
            <a:r>
              <a:rPr lang="en-US" dirty="0" smtClean="0">
                <a:solidFill>
                  <a:srgbClr val="FF0000"/>
                </a:solidFill>
              </a:rPr>
              <a:t>2008</a:t>
            </a:r>
            <a:r>
              <a:rPr lang="en-US" dirty="0" smtClean="0"/>
              <a:t>:</a:t>
            </a:r>
          </a:p>
          <a:p>
            <a:pPr marL="0" indent="0">
              <a:buNone/>
            </a:pPr>
            <a:r>
              <a:rPr lang="en-US" dirty="0">
                <a:solidFill>
                  <a:srgbClr val="FF0000"/>
                </a:solidFill>
              </a:rPr>
              <a:t>O((log k).log (n/n-k))</a:t>
            </a:r>
            <a:r>
              <a:rPr lang="en-US" dirty="0"/>
              <a:t>-approx. </a:t>
            </a:r>
            <a:r>
              <a:rPr lang="en-US" dirty="0" smtClean="0"/>
              <a:t>Unless</a:t>
            </a:r>
          </a:p>
          <a:p>
            <a:pPr marL="0" indent="0">
              <a:buNone/>
            </a:pPr>
            <a:r>
              <a:rPr lang="en-US" dirty="0" smtClean="0"/>
              <a:t> </a:t>
            </a:r>
            <a:r>
              <a:rPr lang="en-US" dirty="0" smtClean="0">
                <a:solidFill>
                  <a:srgbClr val="FF0000"/>
                </a:solidFill>
              </a:rPr>
              <a:t>k=n-o(n), O(log k). </a:t>
            </a:r>
            <a:r>
              <a:rPr lang="en-US" dirty="0" smtClean="0"/>
              <a:t>Worst case </a:t>
            </a:r>
            <a:r>
              <a:rPr lang="en-US" dirty="0" smtClean="0">
                <a:solidFill>
                  <a:srgbClr val="FF0000"/>
                </a:solidFill>
              </a:rPr>
              <a:t>O(log</a:t>
            </a:r>
            <a:r>
              <a:rPr lang="en-US" altLang="en-US" baseline="30000" dirty="0" smtClean="0">
                <a:solidFill>
                  <a:srgbClr val="FF0000"/>
                </a:solidFill>
                <a:sym typeface="Symbol" panose="05050102010706020507" pitchFamily="18" charset="2"/>
              </a:rPr>
              <a:t>2</a:t>
            </a:r>
            <a:r>
              <a:rPr lang="en-US" altLang="en-US" dirty="0" smtClean="0">
                <a:solidFill>
                  <a:srgbClr val="FF0000"/>
                </a:solidFill>
                <a:sym typeface="Symbol" panose="05050102010706020507" pitchFamily="18" charset="2"/>
              </a:rPr>
              <a:t> </a:t>
            </a:r>
            <a:r>
              <a:rPr lang="en-US" altLang="en-US" dirty="0">
                <a:solidFill>
                  <a:srgbClr val="FF0000"/>
                </a:solidFill>
                <a:sym typeface="Symbol" panose="05050102010706020507" pitchFamily="18" charset="2"/>
              </a:rPr>
              <a:t>k</a:t>
            </a:r>
            <a:r>
              <a:rPr lang="en-US" altLang="en-US" dirty="0" smtClean="0">
                <a:solidFill>
                  <a:srgbClr val="FF0000"/>
                </a:solidFill>
                <a:sym typeface="Symbol" panose="05050102010706020507" pitchFamily="18" charset="2"/>
              </a:rPr>
              <a:t>). </a:t>
            </a:r>
            <a:r>
              <a:rPr lang="en-US" altLang="en-US" dirty="0" smtClean="0">
                <a:sym typeface="Symbol" panose="05050102010706020507" pitchFamily="18" charset="2"/>
              </a:rPr>
              <a:t>One thing:</a:t>
            </a:r>
          </a:p>
          <a:p>
            <a:pPr marL="0" indent="0">
              <a:buNone/>
            </a:pPr>
            <a:r>
              <a:rPr lang="en-US" altLang="en-US" dirty="0" smtClean="0">
                <a:sym typeface="Symbol" panose="05050102010706020507" pitchFamily="18" charset="2"/>
              </a:rPr>
              <a:t> it is a complex paper. </a:t>
            </a:r>
            <a:endParaRPr lang="en-US" dirty="0"/>
          </a:p>
        </p:txBody>
      </p:sp>
    </p:spTree>
    <p:extLst>
      <p:ext uri="{BB962C8B-B14F-4D97-AF65-F5344CB8AC3E}">
        <p14:creationId xmlns:p14="http://schemas.microsoft.com/office/powerpoint/2010/main" val="4028892466"/>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00B0F0"/>
                </a:solidFill>
              </a:rPr>
              <a:t>Some interesting questions on Minimum Cost k-Connected subgraph</a:t>
            </a:r>
            <a:endParaRPr lang="en-US" dirty="0">
              <a:solidFill>
                <a:srgbClr val="00B0F0"/>
              </a:solidFill>
            </a:endParaRPr>
          </a:p>
        </p:txBody>
      </p:sp>
      <p:sp>
        <p:nvSpPr>
          <p:cNvPr id="3" name="Content Placeholder 2"/>
          <p:cNvSpPr>
            <a:spLocks noGrp="1"/>
          </p:cNvSpPr>
          <p:nvPr>
            <p:ph idx="1"/>
          </p:nvPr>
        </p:nvSpPr>
        <p:spPr/>
        <p:txBody>
          <a:bodyPr/>
          <a:lstStyle/>
          <a:p>
            <a:pPr marL="0" indent="0">
              <a:buNone/>
            </a:pPr>
            <a:r>
              <a:rPr lang="en-US" dirty="0" smtClean="0"/>
              <a:t>If we look at this as </a:t>
            </a:r>
            <a:r>
              <a:rPr lang="en-US" dirty="0" smtClean="0">
                <a:solidFill>
                  <a:srgbClr val="FF0000"/>
                </a:solidFill>
              </a:rPr>
              <a:t>fixed parameter tractability</a:t>
            </a:r>
            <a:r>
              <a:rPr lang="en-US" dirty="0" smtClean="0"/>
              <a:t>,</a:t>
            </a:r>
          </a:p>
          <a:p>
            <a:pPr marL="0" indent="0">
              <a:buNone/>
            </a:pPr>
            <a:r>
              <a:rPr lang="en-US" dirty="0"/>
              <a:t>i</a:t>
            </a:r>
            <a:r>
              <a:rPr lang="en-US" dirty="0" smtClean="0"/>
              <a:t>s it fixed parameter tractable in </a:t>
            </a:r>
            <a:r>
              <a:rPr lang="en-US" dirty="0" smtClean="0">
                <a:solidFill>
                  <a:srgbClr val="FF0000"/>
                </a:solidFill>
              </a:rPr>
              <a:t>opt</a:t>
            </a:r>
            <a:r>
              <a:rPr lang="en-US" dirty="0" smtClean="0"/>
              <a:t>? I think probably not. It is not fixed parameter tractable in </a:t>
            </a:r>
            <a:r>
              <a:rPr lang="en-US" dirty="0" smtClean="0">
                <a:solidFill>
                  <a:srgbClr val="FF0000"/>
                </a:solidFill>
              </a:rPr>
              <a:t>k </a:t>
            </a:r>
            <a:r>
              <a:rPr lang="en-US" dirty="0" smtClean="0"/>
              <a:t>since </a:t>
            </a:r>
            <a:r>
              <a:rPr lang="en-US" dirty="0" smtClean="0">
                <a:solidFill>
                  <a:srgbClr val="FF0000"/>
                </a:solidFill>
              </a:rPr>
              <a:t>NP-Hard </a:t>
            </a:r>
            <a:r>
              <a:rPr lang="en-US" dirty="0" smtClean="0"/>
              <a:t>for </a:t>
            </a:r>
            <a:r>
              <a:rPr lang="en-US" dirty="0" smtClean="0">
                <a:solidFill>
                  <a:srgbClr val="FF0000"/>
                </a:solidFill>
              </a:rPr>
              <a:t>k=2.</a:t>
            </a:r>
          </a:p>
          <a:p>
            <a:pPr marL="0" indent="0">
              <a:buNone/>
            </a:pPr>
            <a:r>
              <a:rPr lang="en-US" dirty="0" smtClean="0"/>
              <a:t>Is this problem is </a:t>
            </a:r>
            <a:r>
              <a:rPr lang="el-GR" dirty="0" smtClean="0">
                <a:solidFill>
                  <a:srgbClr val="FF0000"/>
                </a:solidFill>
              </a:rPr>
              <a:t>Ω</a:t>
            </a:r>
            <a:r>
              <a:rPr lang="en-US" dirty="0" smtClean="0">
                <a:solidFill>
                  <a:srgbClr val="FF0000"/>
                </a:solidFill>
              </a:rPr>
              <a:t>(log n) </a:t>
            </a:r>
            <a:r>
              <a:rPr lang="en-US" dirty="0" smtClean="0"/>
              <a:t>inapproximable?</a:t>
            </a:r>
          </a:p>
          <a:p>
            <a:pPr marL="0" indent="0">
              <a:buNone/>
            </a:pPr>
            <a:r>
              <a:rPr lang="en-US" dirty="0" smtClean="0"/>
              <a:t>Many tried to prove the latter but nobody was able to prove it.</a:t>
            </a:r>
          </a:p>
          <a:p>
            <a:pPr marL="0" indent="0">
              <a:buNone/>
            </a:pPr>
            <a:r>
              <a:rPr lang="en-US" dirty="0" smtClean="0"/>
              <a:t>Still I think the answer is yes.</a:t>
            </a:r>
          </a:p>
        </p:txBody>
      </p:sp>
    </p:spTree>
    <p:extLst>
      <p:ext uri="{BB962C8B-B14F-4D97-AF65-F5344CB8AC3E}">
        <p14:creationId xmlns:p14="http://schemas.microsoft.com/office/powerpoint/2010/main" val="15511888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
          <p:cNvSpPr txBox="1">
            <a:spLocks noChangeArrowheads="1"/>
          </p:cNvSpPr>
          <p:nvPr/>
        </p:nvSpPr>
        <p:spPr bwMode="auto">
          <a:xfrm>
            <a:off x="483524" y="30480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9pPr>
          </a:lstStyle>
          <a:p>
            <a:pPr algn="ctr" eaLnBrk="1" hangingPunct="1">
              <a:buClrTx/>
              <a:buFontTx/>
              <a:buNone/>
            </a:pPr>
            <a:r>
              <a:rPr lang="en-US" altLang="en-US" sz="4400" b="1" dirty="0">
                <a:solidFill>
                  <a:srgbClr val="00B0F0"/>
                </a:solidFill>
                <a:effectLst>
                  <a:outerShdw blurRad="38100" dist="38100" dir="2700000" algn="tl">
                    <a:srgbClr val="C0C0C0"/>
                  </a:outerShdw>
                </a:effectLst>
              </a:rPr>
              <a:t>Applications</a:t>
            </a:r>
          </a:p>
        </p:txBody>
      </p:sp>
      <p:sp>
        <p:nvSpPr>
          <p:cNvPr id="21506" name="Text Box 2"/>
          <p:cNvSpPr txBox="1">
            <a:spLocks noChangeArrowheads="1"/>
          </p:cNvSpPr>
          <p:nvPr/>
        </p:nvSpPr>
        <p:spPr bwMode="auto">
          <a:xfrm>
            <a:off x="457200" y="1600200"/>
            <a:ext cx="8229600" cy="561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9pPr>
          </a:lstStyle>
          <a:p>
            <a:pPr eaLnBrk="1" hangingPunct="1">
              <a:lnSpc>
                <a:spcPct val="90000"/>
              </a:lnSpc>
              <a:spcBef>
                <a:spcPts val="700"/>
              </a:spcBef>
              <a:buClr>
                <a:srgbClr val="00FF99"/>
              </a:buClr>
              <a:buFont typeface="Garamond" panose="02020404030301010803" pitchFamily="18" charset="0"/>
              <a:buChar char="•"/>
            </a:pPr>
            <a:r>
              <a:rPr lang="en-US" altLang="en-US" dirty="0">
                <a:solidFill>
                  <a:schemeClr val="tx1"/>
                </a:solidFill>
                <a:effectLst>
                  <a:outerShdw blurRad="38100" dist="38100" dir="2700000" algn="tl">
                    <a:srgbClr val="C0C0C0"/>
                  </a:outerShdw>
                </a:effectLst>
              </a:rPr>
              <a:t>In </a:t>
            </a:r>
            <a:r>
              <a:rPr lang="en-US" altLang="en-US" dirty="0">
                <a:solidFill>
                  <a:srgbClr val="FF0000"/>
                </a:solidFill>
                <a:effectLst>
                  <a:outerShdw blurRad="38100" dist="38100" dir="2700000" algn="tl">
                    <a:srgbClr val="C0C0C0"/>
                  </a:outerShdw>
                </a:effectLst>
              </a:rPr>
              <a:t>geometry</a:t>
            </a:r>
            <a:r>
              <a:rPr lang="en-US" altLang="en-US" dirty="0">
                <a:solidFill>
                  <a:schemeClr val="tx1"/>
                </a:solidFill>
                <a:effectLst>
                  <a:outerShdw blurRad="38100" dist="38100" dir="2700000" algn="tl">
                    <a:srgbClr val="C0C0C0"/>
                  </a:outerShdw>
                </a:effectLst>
              </a:rPr>
              <a:t>.</a:t>
            </a:r>
          </a:p>
          <a:p>
            <a:pPr eaLnBrk="1" hangingPunct="1">
              <a:lnSpc>
                <a:spcPct val="90000"/>
              </a:lnSpc>
              <a:spcBef>
                <a:spcPts val="700"/>
              </a:spcBef>
              <a:buClr>
                <a:srgbClr val="00FF99"/>
              </a:buClr>
              <a:buFont typeface="Garamond" panose="02020404030301010803" pitchFamily="18" charset="0"/>
              <a:buChar char="•"/>
            </a:pPr>
            <a:r>
              <a:rPr lang="en-US" altLang="en-US" dirty="0">
                <a:solidFill>
                  <a:schemeClr val="tx1"/>
                </a:solidFill>
                <a:effectLst>
                  <a:outerShdw blurRad="38100" dist="38100" dir="2700000" algn="tl">
                    <a:srgbClr val="C0C0C0"/>
                  </a:outerShdw>
                </a:effectLst>
              </a:rPr>
              <a:t>Small </a:t>
            </a:r>
            <a:r>
              <a:rPr lang="en-US" altLang="en-US" dirty="0">
                <a:solidFill>
                  <a:srgbClr val="FF0000"/>
                </a:solidFill>
                <a:effectLst>
                  <a:outerShdw blurRad="38100" dist="38100" dir="2700000" algn="tl">
                    <a:srgbClr val="C0C0C0"/>
                  </a:outerShdw>
                </a:effectLst>
              </a:rPr>
              <a:t>routing tables</a:t>
            </a:r>
            <a:r>
              <a:rPr lang="en-US" altLang="en-US" dirty="0">
                <a:solidFill>
                  <a:schemeClr val="tx1"/>
                </a:solidFill>
                <a:effectLst>
                  <a:outerShdw blurRad="38100" dist="38100" dir="2700000" algn="tl">
                    <a:srgbClr val="C0C0C0"/>
                  </a:outerShdw>
                </a:effectLst>
              </a:rPr>
              <a:t>: spanners have less edges. Thus smaller tables. But not much larger distance</a:t>
            </a:r>
          </a:p>
          <a:p>
            <a:pPr eaLnBrk="1" hangingPunct="1">
              <a:lnSpc>
                <a:spcPct val="90000"/>
              </a:lnSpc>
              <a:spcBef>
                <a:spcPts val="700"/>
              </a:spcBef>
              <a:buClr>
                <a:srgbClr val="00FF99"/>
              </a:buClr>
              <a:buFont typeface="Garamond" panose="02020404030301010803" pitchFamily="18" charset="0"/>
              <a:buChar char="•"/>
            </a:pPr>
            <a:r>
              <a:rPr lang="en-US" altLang="en-US" dirty="0">
                <a:solidFill>
                  <a:srgbClr val="FF0000"/>
                </a:solidFill>
              </a:rPr>
              <a:t>Synchronizers</a:t>
            </a:r>
            <a:r>
              <a:rPr lang="en-US" altLang="en-US" dirty="0">
                <a:solidFill>
                  <a:schemeClr val="tx1"/>
                </a:solidFill>
              </a:rPr>
              <a:t>: make non synchronized distributed computation, synchronized. </a:t>
            </a:r>
          </a:p>
          <a:p>
            <a:pPr eaLnBrk="1" hangingPunct="1">
              <a:lnSpc>
                <a:spcPct val="90000"/>
              </a:lnSpc>
              <a:spcBef>
                <a:spcPts val="700"/>
              </a:spcBef>
              <a:buClr>
                <a:srgbClr val="00FF99"/>
              </a:buClr>
              <a:buFont typeface="Garamond" panose="02020404030301010803" pitchFamily="18" charset="0"/>
              <a:buChar char="•"/>
            </a:pPr>
            <a:r>
              <a:rPr lang="en-US" altLang="en-US" dirty="0">
                <a:solidFill>
                  <a:srgbClr val="FF0000"/>
                </a:solidFill>
              </a:rPr>
              <a:t>Parallel distributed and streaming algorithms</a:t>
            </a:r>
            <a:r>
              <a:rPr lang="en-US" altLang="en-US" dirty="0">
                <a:solidFill>
                  <a:schemeClr val="tx1"/>
                </a:solidFill>
              </a:rPr>
              <a:t>.</a:t>
            </a:r>
          </a:p>
          <a:p>
            <a:pPr eaLnBrk="1" hangingPunct="1">
              <a:lnSpc>
                <a:spcPct val="90000"/>
              </a:lnSpc>
              <a:spcBef>
                <a:spcPts val="700"/>
              </a:spcBef>
              <a:buClr>
                <a:srgbClr val="00FF99"/>
              </a:buClr>
              <a:buFont typeface="Garamond" panose="02020404030301010803" pitchFamily="18" charset="0"/>
              <a:buChar char="•"/>
            </a:pPr>
            <a:r>
              <a:rPr lang="en-US" altLang="en-US" dirty="0">
                <a:solidFill>
                  <a:srgbClr val="FF0000"/>
                </a:solidFill>
              </a:rPr>
              <a:t>Distance oracles</a:t>
            </a:r>
            <a:r>
              <a:rPr lang="en-US" altLang="en-US" dirty="0">
                <a:solidFill>
                  <a:schemeClr val="tx1"/>
                </a:solidFill>
              </a:rPr>
              <a:t>. Handle queries about distance between two vertices quick by preprocessing.</a:t>
            </a:r>
          </a:p>
          <a:p>
            <a:pPr eaLnBrk="1" hangingPunct="1">
              <a:lnSpc>
                <a:spcPct val="90000"/>
              </a:lnSpc>
              <a:spcBef>
                <a:spcPts val="700"/>
              </a:spcBef>
              <a:buClr>
                <a:srgbClr val="00FF99"/>
              </a:buClr>
              <a:buFont typeface="Garamond" panose="02020404030301010803" pitchFamily="18" charset="0"/>
              <a:buChar char="•"/>
            </a:pPr>
            <a:r>
              <a:rPr lang="en-US" altLang="en-US" dirty="0">
                <a:solidFill>
                  <a:srgbClr val="FF0000"/>
                </a:solidFill>
              </a:rPr>
              <a:t>Property testing</a:t>
            </a:r>
          </a:p>
          <a:p>
            <a:pPr eaLnBrk="1" hangingPunct="1">
              <a:lnSpc>
                <a:spcPct val="90000"/>
              </a:lnSpc>
              <a:spcBef>
                <a:spcPts val="700"/>
              </a:spcBef>
              <a:buClr>
                <a:srgbClr val="00FF99"/>
              </a:buClr>
              <a:buFont typeface="Garamond" panose="02020404030301010803" pitchFamily="18" charset="0"/>
              <a:buChar char="•"/>
            </a:pPr>
            <a:r>
              <a:rPr lang="en-US" altLang="en-US" dirty="0">
                <a:solidFill>
                  <a:srgbClr val="FF0000"/>
                </a:solidFill>
              </a:rPr>
              <a:t>Minimum time broadcast.</a:t>
            </a:r>
          </a:p>
        </p:txBody>
      </p:sp>
    </p:spTree>
    <p:extLst>
      <p:ext uri="{BB962C8B-B14F-4D97-AF65-F5344CB8AC3E}">
        <p14:creationId xmlns:p14="http://schemas.microsoft.com/office/powerpoint/2010/main" val="2446917912"/>
      </p:ext>
    </p:extLst>
  </p:cSld>
  <p:clrMapOvr>
    <a:masterClrMapping/>
  </p:clrMapOvr>
  <p:transition spd="med" advTm="160"/>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We now describe </a:t>
            </a:r>
            <a:r>
              <a:rPr lang="en-US" dirty="0" smtClean="0">
                <a:solidFill>
                  <a:srgbClr val="FF0000"/>
                </a:solidFill>
              </a:rPr>
              <a:t>Min size k-connected subgraph </a:t>
            </a:r>
            <a:r>
              <a:rPr lang="en-US" dirty="0" smtClean="0"/>
              <a:t>ratio </a:t>
            </a:r>
            <a:r>
              <a:rPr lang="en-US" dirty="0" smtClean="0">
                <a:solidFill>
                  <a:srgbClr val="FF0000"/>
                </a:solidFill>
              </a:rPr>
              <a:t>1+2/k</a:t>
            </a:r>
          </a:p>
          <a:p>
            <a:r>
              <a:rPr lang="en-US" dirty="0" smtClean="0"/>
              <a:t>Other cases not described:</a:t>
            </a:r>
            <a:r>
              <a:rPr lang="en-US" dirty="0"/>
              <a:t> </a:t>
            </a:r>
            <a:r>
              <a:rPr lang="en-US" dirty="0" smtClean="0"/>
              <a:t>The metric case </a:t>
            </a:r>
          </a:p>
          <a:p>
            <a:pPr marL="0" indent="0">
              <a:buNone/>
            </a:pPr>
            <a:r>
              <a:rPr lang="en-US" dirty="0">
                <a:solidFill>
                  <a:srgbClr val="FF0000"/>
                </a:solidFill>
              </a:rPr>
              <a:t> </a:t>
            </a:r>
            <a:r>
              <a:rPr lang="en-US" dirty="0" smtClean="0">
                <a:solidFill>
                  <a:srgbClr val="FF0000"/>
                </a:solidFill>
              </a:rPr>
              <a:t>  2+1/(k-1)  </a:t>
            </a:r>
            <a:r>
              <a:rPr lang="en-US" dirty="0" err="1" smtClean="0">
                <a:solidFill>
                  <a:srgbClr val="7030A0"/>
                </a:solidFill>
              </a:rPr>
              <a:t>Kortsarz</a:t>
            </a:r>
            <a:r>
              <a:rPr lang="en-US" dirty="0" smtClean="0">
                <a:solidFill>
                  <a:srgbClr val="7030A0"/>
                </a:solidFill>
              </a:rPr>
              <a:t>, </a:t>
            </a:r>
            <a:r>
              <a:rPr lang="en-US" dirty="0" err="1" smtClean="0">
                <a:solidFill>
                  <a:srgbClr val="7030A0"/>
                </a:solidFill>
              </a:rPr>
              <a:t>Nutov</a:t>
            </a:r>
            <a:r>
              <a:rPr lang="en-US" dirty="0" smtClean="0">
                <a:solidFill>
                  <a:srgbClr val="7030A0"/>
                </a:solidFill>
              </a:rPr>
              <a:t>.</a:t>
            </a:r>
          </a:p>
          <a:p>
            <a:endParaRPr lang="en-US" dirty="0" smtClean="0">
              <a:solidFill>
                <a:srgbClr val="7030A0"/>
              </a:solidFill>
            </a:endParaRPr>
          </a:p>
          <a:p>
            <a:r>
              <a:rPr lang="en-US" dirty="0" smtClean="0"/>
              <a:t>Improving </a:t>
            </a:r>
            <a:r>
              <a:rPr lang="en-US" dirty="0" err="1" smtClean="0">
                <a:solidFill>
                  <a:srgbClr val="7030A0"/>
                </a:solidFill>
              </a:rPr>
              <a:t>Khuller</a:t>
            </a:r>
            <a:r>
              <a:rPr lang="en-US" dirty="0" smtClean="0">
                <a:solidFill>
                  <a:srgbClr val="7030A0"/>
                </a:solidFill>
              </a:rPr>
              <a:t> et al</a:t>
            </a:r>
            <a:r>
              <a:rPr lang="en-US" dirty="0">
                <a:solidFill>
                  <a:srgbClr val="FFC000"/>
                </a:solidFill>
              </a:rPr>
              <a:t> </a:t>
            </a:r>
            <a:r>
              <a:rPr lang="en-US" dirty="0" smtClean="0"/>
              <a:t>who gave  </a:t>
            </a:r>
            <a:r>
              <a:rPr lang="en-US" dirty="0" smtClean="0">
                <a:solidFill>
                  <a:srgbClr val="FF0000"/>
                </a:solidFill>
              </a:rPr>
              <a:t>2+2/(k-1) </a:t>
            </a:r>
            <a:r>
              <a:rPr lang="en-US" dirty="0" smtClean="0"/>
              <a:t>ratio. More importantly, </a:t>
            </a:r>
            <a:r>
              <a:rPr lang="en-US" dirty="0" smtClean="0">
                <a:solidFill>
                  <a:srgbClr val="7030A0"/>
                </a:solidFill>
              </a:rPr>
              <a:t>KN</a:t>
            </a:r>
            <a:r>
              <a:rPr lang="en-US" dirty="0" smtClean="0"/>
              <a:t> gave  the first ratio for the directed case. Interestingly, the ratio is the same.</a:t>
            </a:r>
          </a:p>
          <a:p>
            <a:pPr>
              <a:buNone/>
            </a:pPr>
            <a:endParaRPr lang="en-US" dirty="0" smtClean="0"/>
          </a:p>
          <a:p>
            <a:r>
              <a:rPr lang="en-US" dirty="0" smtClean="0"/>
              <a:t>General weights </a:t>
            </a:r>
            <a:r>
              <a:rPr lang="en-US" dirty="0" smtClean="0">
                <a:solidFill>
                  <a:srgbClr val="FF0000"/>
                </a:solidFill>
              </a:rPr>
              <a:t>O((log n)</a:t>
            </a:r>
            <a:r>
              <a:rPr lang="en-US" baseline="30000" dirty="0" smtClean="0">
                <a:solidFill>
                  <a:srgbClr val="FF0000"/>
                </a:solidFill>
              </a:rPr>
              <a:t>2</a:t>
            </a:r>
            <a:r>
              <a:rPr lang="en-US" dirty="0" smtClean="0">
                <a:solidFill>
                  <a:srgbClr val="FF0000"/>
                </a:solidFill>
              </a:rPr>
              <a:t>)  </a:t>
            </a:r>
            <a:r>
              <a:rPr lang="en-US" dirty="0" err="1" smtClean="0">
                <a:solidFill>
                  <a:srgbClr val="7030A0"/>
                </a:solidFill>
              </a:rPr>
              <a:t>Nutov</a:t>
            </a:r>
            <a:r>
              <a:rPr lang="en-US" dirty="0" smtClean="0">
                <a:solidFill>
                  <a:srgbClr val="7030A0"/>
                </a:solidFill>
              </a:rPr>
              <a:t>,</a:t>
            </a:r>
            <a:r>
              <a:rPr lang="en-US" dirty="0" smtClean="0">
                <a:solidFill>
                  <a:srgbClr val="FF0000"/>
                </a:solidFill>
              </a:rPr>
              <a:t> not described. </a:t>
            </a:r>
          </a:p>
          <a:p>
            <a:endParaRPr lang="en-US" dirty="0" smtClean="0">
              <a:solidFill>
                <a:srgbClr val="FF0000"/>
              </a:solidFill>
            </a:endParaRPr>
          </a:p>
        </p:txBody>
      </p:sp>
      <p:sp>
        <p:nvSpPr>
          <p:cNvPr id="3" name="Title 2"/>
          <p:cNvSpPr>
            <a:spLocks noGrp="1"/>
          </p:cNvSpPr>
          <p:nvPr>
            <p:ph type="title"/>
          </p:nvPr>
        </p:nvSpPr>
        <p:spPr/>
        <p:txBody>
          <a:bodyPr>
            <a:normAutofit/>
          </a:bodyPr>
          <a:lstStyle/>
          <a:p>
            <a:pPr algn="ctr"/>
            <a:r>
              <a:rPr lang="en-US" dirty="0" smtClean="0">
                <a:solidFill>
                  <a:srgbClr val="00B0F0"/>
                </a:solidFill>
              </a:rPr>
              <a:t>The min cost vertex k-connected subgraph problem with unit costs</a:t>
            </a:r>
            <a:endParaRPr lang="en-US" dirty="0">
              <a:solidFill>
                <a:srgbClr val="00B0F0"/>
              </a:solidFill>
            </a:endParaRPr>
          </a:p>
        </p:txBody>
      </p:sp>
    </p:spTree>
    <p:extLst>
      <p:ext uri="{BB962C8B-B14F-4D97-AF65-F5344CB8AC3E}">
        <p14:creationId xmlns:p14="http://schemas.microsoft.com/office/powerpoint/2010/main" val="1142720001"/>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normAutofit/>
          </a:bodyPr>
          <a:lstStyle/>
          <a:p>
            <a:pPr algn="ctr"/>
            <a:r>
              <a:rPr lang="en-US" b="1" dirty="0">
                <a:solidFill>
                  <a:srgbClr val="00B0F0"/>
                </a:solidFill>
                <a:latin typeface="Times New Roman" pitchFamily="18" charset="0"/>
              </a:rPr>
              <a:t>Technique 2: The Cycle Theorem of </a:t>
            </a:r>
            <a:r>
              <a:rPr lang="en-US" b="1" dirty="0" err="1">
                <a:solidFill>
                  <a:srgbClr val="00B0F0"/>
                </a:solidFill>
                <a:latin typeface="Times New Roman" pitchFamily="18" charset="0"/>
              </a:rPr>
              <a:t>Mader</a:t>
            </a:r>
            <a:endParaRPr lang="en-US" b="1" dirty="0">
              <a:solidFill>
                <a:srgbClr val="00B0F0"/>
              </a:solidFill>
              <a:latin typeface="Times New Roman" pitchFamily="18" charset="0"/>
            </a:endParaRPr>
          </a:p>
        </p:txBody>
      </p:sp>
      <p:sp>
        <p:nvSpPr>
          <p:cNvPr id="205827" name="Rectangle 3"/>
          <p:cNvSpPr>
            <a:spLocks noGrp="1" noChangeArrowheads="1"/>
          </p:cNvSpPr>
          <p:nvPr>
            <p:ph type="body" idx="1"/>
          </p:nvPr>
        </p:nvSpPr>
        <p:spPr>
          <a:xfrm>
            <a:off x="2133600" y="1752600"/>
            <a:ext cx="6400800" cy="4038600"/>
          </a:xfrm>
        </p:spPr>
        <p:txBody>
          <a:bodyPr/>
          <a:lstStyle/>
          <a:p>
            <a:r>
              <a:rPr lang="en-US" dirty="0">
                <a:solidFill>
                  <a:srgbClr val="003399"/>
                </a:solidFill>
                <a:latin typeface="Times New Roman" pitchFamily="18" charset="0"/>
              </a:rPr>
              <a:t>Let </a:t>
            </a:r>
            <a:r>
              <a:rPr lang="en-US" i="1" dirty="0">
                <a:solidFill>
                  <a:srgbClr val="FF0000"/>
                </a:solidFill>
                <a:latin typeface="Times New Roman" pitchFamily="18" charset="0"/>
              </a:rPr>
              <a:t>G(V,E)</a:t>
            </a:r>
            <a:r>
              <a:rPr lang="en-US" dirty="0">
                <a:solidFill>
                  <a:srgbClr val="003399"/>
                </a:solidFill>
                <a:latin typeface="Times New Roman" pitchFamily="18" charset="0"/>
              </a:rPr>
              <a:t> be a </a:t>
            </a:r>
            <a:r>
              <a:rPr lang="en-US" i="1" dirty="0">
                <a:solidFill>
                  <a:srgbClr val="FF0000"/>
                </a:solidFill>
                <a:latin typeface="Times New Roman" pitchFamily="18" charset="0"/>
              </a:rPr>
              <a:t>k</a:t>
            </a:r>
            <a:r>
              <a:rPr lang="en-US" dirty="0">
                <a:solidFill>
                  <a:srgbClr val="003399"/>
                </a:solidFill>
                <a:latin typeface="Times New Roman" pitchFamily="18" charset="0"/>
              </a:rPr>
              <a:t>-vertex connected graph, minimal for edge deletion and let </a:t>
            </a:r>
            <a:r>
              <a:rPr lang="en-US" i="1" dirty="0">
                <a:solidFill>
                  <a:srgbClr val="FF0000"/>
                </a:solidFill>
                <a:latin typeface="Times New Roman" pitchFamily="18" charset="0"/>
              </a:rPr>
              <a:t>C </a:t>
            </a:r>
            <a:r>
              <a:rPr lang="en-US" i="1" dirty="0">
                <a:solidFill>
                  <a:srgbClr val="003399"/>
                </a:solidFill>
                <a:latin typeface="Times New Roman" pitchFamily="18" charset="0"/>
              </a:rPr>
              <a:t>be a cycle in </a:t>
            </a:r>
            <a:r>
              <a:rPr lang="en-US" i="1" dirty="0">
                <a:solidFill>
                  <a:srgbClr val="FF0000"/>
                </a:solidFill>
                <a:latin typeface="Times New Roman" pitchFamily="18" charset="0"/>
              </a:rPr>
              <a:t>G </a:t>
            </a:r>
            <a:r>
              <a:rPr lang="en-US" dirty="0">
                <a:solidFill>
                  <a:srgbClr val="003399"/>
                </a:solidFill>
                <a:latin typeface="Times New Roman" pitchFamily="18" charset="0"/>
              </a:rPr>
              <a:t> </a:t>
            </a:r>
          </a:p>
          <a:p>
            <a:r>
              <a:rPr lang="en-US" dirty="0">
                <a:solidFill>
                  <a:srgbClr val="003399"/>
                </a:solidFill>
                <a:latin typeface="Times New Roman" pitchFamily="18" charset="0"/>
              </a:rPr>
              <a:t>Then there is a vertex in </a:t>
            </a:r>
            <a:r>
              <a:rPr lang="en-US" i="1" dirty="0">
                <a:solidFill>
                  <a:srgbClr val="FF0000"/>
                </a:solidFill>
                <a:latin typeface="Times New Roman" pitchFamily="18" charset="0"/>
              </a:rPr>
              <a:t>C</a:t>
            </a:r>
            <a:r>
              <a:rPr lang="en-US" dirty="0">
                <a:solidFill>
                  <a:srgbClr val="FF0000"/>
                </a:solidFill>
                <a:latin typeface="Times New Roman" pitchFamily="18" charset="0"/>
              </a:rPr>
              <a:t> </a:t>
            </a:r>
            <a:r>
              <a:rPr lang="en-US" dirty="0">
                <a:solidFill>
                  <a:srgbClr val="003399"/>
                </a:solidFill>
                <a:latin typeface="Times New Roman" pitchFamily="18" charset="0"/>
              </a:rPr>
              <a:t>of degree exactly </a:t>
            </a:r>
            <a:r>
              <a:rPr lang="en-US" i="1" dirty="0">
                <a:solidFill>
                  <a:srgbClr val="FF0000"/>
                </a:solidFill>
                <a:latin typeface="Times New Roman" pitchFamily="18" charset="0"/>
              </a:rPr>
              <a:t>k</a:t>
            </a:r>
            <a:endParaRPr lang="en-US" dirty="0">
              <a:solidFill>
                <a:srgbClr val="FF0000"/>
              </a:solidFill>
              <a:latin typeface="Times New Roman" pitchFamily="18" charset="0"/>
            </a:endParaRPr>
          </a:p>
          <a:p>
            <a:r>
              <a:rPr lang="en-US" dirty="0">
                <a:solidFill>
                  <a:srgbClr val="003399"/>
                </a:solidFill>
                <a:latin typeface="Times New Roman" pitchFamily="18" charset="0"/>
              </a:rPr>
              <a:t> Strange Claim?</a:t>
            </a:r>
          </a:p>
        </p:txBody>
      </p:sp>
    </p:spTree>
    <p:extLst>
      <p:ext uri="{BB962C8B-B14F-4D97-AF65-F5344CB8AC3E}">
        <p14:creationId xmlns:p14="http://schemas.microsoft.com/office/powerpoint/2010/main" val="626854448"/>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2133600" y="152400"/>
            <a:ext cx="6400800" cy="1447800"/>
          </a:xfrm>
        </p:spPr>
        <p:txBody>
          <a:bodyPr/>
          <a:lstStyle/>
          <a:p>
            <a:pPr algn="ctr"/>
            <a:r>
              <a:rPr lang="en-US" sz="4400" b="1" dirty="0" err="1">
                <a:solidFill>
                  <a:srgbClr val="00B0F0"/>
                </a:solidFill>
                <a:latin typeface="Times New Roman" pitchFamily="18" charset="0"/>
              </a:rPr>
              <a:t>Corolloraly</a:t>
            </a:r>
            <a:endParaRPr lang="en-US" sz="4400" b="1" dirty="0">
              <a:solidFill>
                <a:srgbClr val="00B0F0"/>
              </a:solidFill>
              <a:latin typeface="Times New Roman" pitchFamily="18" charset="0"/>
            </a:endParaRPr>
          </a:p>
        </p:txBody>
      </p:sp>
      <p:sp>
        <p:nvSpPr>
          <p:cNvPr id="208899" name="Rectangle 3"/>
          <p:cNvSpPr>
            <a:spLocks noGrp="1" noChangeArrowheads="1"/>
          </p:cNvSpPr>
          <p:nvPr>
            <p:ph type="body" idx="1"/>
          </p:nvPr>
        </p:nvSpPr>
        <p:spPr>
          <a:xfrm>
            <a:off x="2133600" y="1371600"/>
            <a:ext cx="6400800" cy="4038600"/>
          </a:xfrm>
        </p:spPr>
        <p:txBody>
          <a:bodyPr/>
          <a:lstStyle/>
          <a:p>
            <a:r>
              <a:rPr lang="en-US" sz="4000" dirty="0">
                <a:solidFill>
                  <a:srgbClr val="003399"/>
                </a:solidFill>
                <a:latin typeface="Times New Roman" pitchFamily="18" charset="0"/>
                <a:sym typeface="Symbol" pitchFamily="18" charset="2"/>
              </a:rPr>
              <a:t> Say that </a:t>
            </a:r>
            <a:r>
              <a:rPr lang="en-US" sz="4000" i="1" dirty="0">
                <a:solidFill>
                  <a:srgbClr val="FF0000"/>
                </a:solidFill>
                <a:latin typeface="Times New Roman" pitchFamily="18" charset="0"/>
                <a:sym typeface="Symbol" pitchFamily="18" charset="2"/>
              </a:rPr>
              <a:t>(G)</a:t>
            </a:r>
            <a:r>
              <a:rPr lang="en-US" sz="4000" dirty="0">
                <a:solidFill>
                  <a:srgbClr val="003399"/>
                </a:solidFill>
                <a:latin typeface="Times New Roman" pitchFamily="18" charset="0"/>
                <a:sym typeface="Symbol" pitchFamily="18" charset="2"/>
              </a:rPr>
              <a:t> is at least </a:t>
            </a:r>
            <a:r>
              <a:rPr lang="en-US" sz="4000" i="1" dirty="0">
                <a:solidFill>
                  <a:srgbClr val="FF0000"/>
                </a:solidFill>
                <a:latin typeface="Times New Roman" pitchFamily="18" charset="0"/>
                <a:sym typeface="Symbol" pitchFamily="18" charset="2"/>
              </a:rPr>
              <a:t>k-1</a:t>
            </a:r>
          </a:p>
          <a:p>
            <a:r>
              <a:rPr lang="en-US" sz="4000" dirty="0">
                <a:solidFill>
                  <a:srgbClr val="003399"/>
                </a:solidFill>
                <a:latin typeface="Times New Roman" pitchFamily="18" charset="0"/>
                <a:sym typeface="Symbol" pitchFamily="18" charset="2"/>
              </a:rPr>
              <a:t> Let </a:t>
            </a:r>
            <a:r>
              <a:rPr lang="en-US" sz="4000" i="1" dirty="0">
                <a:solidFill>
                  <a:srgbClr val="FF0000"/>
                </a:solidFill>
                <a:latin typeface="Times New Roman" pitchFamily="18" charset="0"/>
                <a:sym typeface="Symbol" pitchFamily="18" charset="2"/>
              </a:rPr>
              <a:t>F</a:t>
            </a:r>
            <a:r>
              <a:rPr lang="en-US" sz="4000" dirty="0">
                <a:solidFill>
                  <a:srgbClr val="FF0000"/>
                </a:solidFill>
                <a:latin typeface="Times New Roman" pitchFamily="18" charset="0"/>
                <a:sym typeface="Symbol" pitchFamily="18" charset="2"/>
              </a:rPr>
              <a:t> </a:t>
            </a:r>
            <a:r>
              <a:rPr lang="en-US" sz="4000" dirty="0">
                <a:solidFill>
                  <a:srgbClr val="003399"/>
                </a:solidFill>
                <a:latin typeface="Times New Roman" pitchFamily="18" charset="0"/>
                <a:sym typeface="Symbol" pitchFamily="18" charset="2"/>
              </a:rPr>
              <a:t>be any edge minimal      </a:t>
            </a:r>
          </a:p>
          <a:p>
            <a:pPr>
              <a:buFontTx/>
              <a:buNone/>
            </a:pPr>
            <a:r>
              <a:rPr lang="en-US" sz="4000" dirty="0">
                <a:solidFill>
                  <a:srgbClr val="003399"/>
                </a:solidFill>
                <a:latin typeface="Times New Roman" pitchFamily="18" charset="0"/>
                <a:sym typeface="Symbol" pitchFamily="18" charset="2"/>
              </a:rPr>
              <a:t>    augmentation of </a:t>
            </a:r>
            <a:r>
              <a:rPr lang="en-US" sz="4000" i="1" dirty="0">
                <a:solidFill>
                  <a:srgbClr val="FF0000"/>
                </a:solidFill>
                <a:latin typeface="Times New Roman" pitchFamily="18" charset="0"/>
                <a:sym typeface="Symbol" pitchFamily="18" charset="2"/>
              </a:rPr>
              <a:t>G</a:t>
            </a:r>
            <a:r>
              <a:rPr lang="en-US" sz="4000" dirty="0">
                <a:solidFill>
                  <a:srgbClr val="003399"/>
                </a:solidFill>
                <a:latin typeface="Times New Roman" pitchFamily="18" charset="0"/>
                <a:sym typeface="Symbol" pitchFamily="18" charset="2"/>
              </a:rPr>
              <a:t> to a </a:t>
            </a:r>
            <a:r>
              <a:rPr lang="en-US" sz="4000" i="1" dirty="0">
                <a:solidFill>
                  <a:srgbClr val="FF0000"/>
                </a:solidFill>
                <a:latin typeface="Times New Roman" pitchFamily="18" charset="0"/>
                <a:sym typeface="Symbol" pitchFamily="18" charset="2"/>
              </a:rPr>
              <a:t>k</a:t>
            </a:r>
            <a:r>
              <a:rPr lang="en-US" sz="4000" dirty="0">
                <a:solidFill>
                  <a:srgbClr val="003399"/>
                </a:solidFill>
                <a:latin typeface="Times New Roman" pitchFamily="18" charset="0"/>
                <a:sym typeface="Symbol" pitchFamily="18" charset="2"/>
              </a:rPr>
              <a:t>-vertex-connected subgraph</a:t>
            </a:r>
          </a:p>
          <a:p>
            <a:r>
              <a:rPr lang="en-US" sz="4000" dirty="0">
                <a:solidFill>
                  <a:srgbClr val="003399"/>
                </a:solidFill>
                <a:latin typeface="Times New Roman" pitchFamily="18" charset="0"/>
                <a:sym typeface="Symbol" pitchFamily="18" charset="2"/>
              </a:rPr>
              <a:t> Then </a:t>
            </a:r>
            <a:r>
              <a:rPr lang="en-US" sz="4000" i="1" dirty="0">
                <a:solidFill>
                  <a:srgbClr val="FF0000"/>
                </a:solidFill>
                <a:latin typeface="Times New Roman" pitchFamily="18" charset="0"/>
                <a:sym typeface="Symbol" pitchFamily="18" charset="2"/>
              </a:rPr>
              <a:t>F</a:t>
            </a:r>
            <a:r>
              <a:rPr lang="en-US" sz="4000" dirty="0">
                <a:solidFill>
                  <a:srgbClr val="FF0000"/>
                </a:solidFill>
                <a:latin typeface="Times New Roman" pitchFamily="18" charset="0"/>
                <a:sym typeface="Symbol" pitchFamily="18" charset="2"/>
              </a:rPr>
              <a:t> </a:t>
            </a:r>
            <a:r>
              <a:rPr lang="en-US" sz="4000" dirty="0">
                <a:solidFill>
                  <a:srgbClr val="003399"/>
                </a:solidFill>
                <a:latin typeface="Times New Roman" pitchFamily="18" charset="0"/>
                <a:sym typeface="Symbol" pitchFamily="18" charset="2"/>
              </a:rPr>
              <a:t>is a forest</a:t>
            </a:r>
          </a:p>
        </p:txBody>
      </p:sp>
    </p:spTree>
    <p:extLst>
      <p:ext uri="{BB962C8B-B14F-4D97-AF65-F5344CB8AC3E}">
        <p14:creationId xmlns:p14="http://schemas.microsoft.com/office/powerpoint/2010/main" val="2850216719"/>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2133600" y="0"/>
            <a:ext cx="6400800" cy="914400"/>
          </a:xfrm>
        </p:spPr>
        <p:txBody>
          <a:bodyPr/>
          <a:lstStyle/>
          <a:p>
            <a:pPr algn="ctr"/>
            <a:r>
              <a:rPr lang="en-US" b="1" dirty="0">
                <a:solidFill>
                  <a:srgbClr val="00B0F0"/>
                </a:solidFill>
                <a:latin typeface="Times New Roman" pitchFamily="18" charset="0"/>
              </a:rPr>
              <a:t>Proof</a:t>
            </a:r>
            <a:r>
              <a:rPr lang="en-US" dirty="0">
                <a:solidFill>
                  <a:srgbClr val="00B0F0"/>
                </a:solidFill>
              </a:rPr>
              <a:t> </a:t>
            </a:r>
          </a:p>
        </p:txBody>
      </p:sp>
      <p:sp>
        <p:nvSpPr>
          <p:cNvPr id="209923" name="Rectangle 3"/>
          <p:cNvSpPr>
            <a:spLocks noGrp="1" noChangeArrowheads="1"/>
          </p:cNvSpPr>
          <p:nvPr>
            <p:ph type="body" idx="1"/>
          </p:nvPr>
        </p:nvSpPr>
        <p:spPr>
          <a:xfrm>
            <a:off x="2209800" y="838200"/>
            <a:ext cx="6400800" cy="4038600"/>
          </a:xfrm>
        </p:spPr>
        <p:txBody>
          <a:bodyPr/>
          <a:lstStyle/>
          <a:p>
            <a:r>
              <a:rPr lang="en-US" dirty="0" smtClean="0">
                <a:solidFill>
                  <a:srgbClr val="003399"/>
                </a:solidFill>
                <a:latin typeface="Times New Roman" pitchFamily="18" charset="0"/>
              </a:rPr>
              <a:t> Consider </a:t>
            </a:r>
            <a:r>
              <a:rPr lang="en-US" dirty="0">
                <a:solidFill>
                  <a:srgbClr val="003399"/>
                </a:solidFill>
                <a:latin typeface="Times New Roman" pitchFamily="18" charset="0"/>
              </a:rPr>
              <a:t>a cycle in</a:t>
            </a:r>
            <a:r>
              <a:rPr lang="en-US" dirty="0">
                <a:latin typeface="Times New Roman" pitchFamily="18" charset="0"/>
              </a:rPr>
              <a:t> </a:t>
            </a:r>
            <a:r>
              <a:rPr lang="en-US" i="1" dirty="0">
                <a:solidFill>
                  <a:srgbClr val="FF0000"/>
                </a:solidFill>
                <a:latin typeface="Times New Roman" pitchFamily="18" charset="0"/>
              </a:rPr>
              <a:t>F</a:t>
            </a:r>
            <a:r>
              <a:rPr lang="en-US" dirty="0">
                <a:solidFill>
                  <a:srgbClr val="FF0000"/>
                </a:solidFill>
                <a:latin typeface="Times New Roman" pitchFamily="18" charset="0"/>
              </a:rPr>
              <a:t> </a:t>
            </a:r>
          </a:p>
        </p:txBody>
      </p:sp>
      <p:sp>
        <p:nvSpPr>
          <p:cNvPr id="209924" name="Oval 4"/>
          <p:cNvSpPr>
            <a:spLocks noChangeArrowheads="1"/>
          </p:cNvSpPr>
          <p:nvPr/>
        </p:nvSpPr>
        <p:spPr bwMode="auto">
          <a:xfrm>
            <a:off x="2819400" y="2590800"/>
            <a:ext cx="228600" cy="2286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09925" name="Oval 5"/>
          <p:cNvSpPr>
            <a:spLocks noChangeArrowheads="1"/>
          </p:cNvSpPr>
          <p:nvPr/>
        </p:nvSpPr>
        <p:spPr bwMode="auto">
          <a:xfrm>
            <a:off x="3352800" y="1828800"/>
            <a:ext cx="228600" cy="2286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09926" name="Oval 6"/>
          <p:cNvSpPr>
            <a:spLocks noChangeArrowheads="1"/>
          </p:cNvSpPr>
          <p:nvPr/>
        </p:nvSpPr>
        <p:spPr bwMode="auto">
          <a:xfrm>
            <a:off x="4114800" y="1600200"/>
            <a:ext cx="228600" cy="2286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09927" name="Oval 7"/>
          <p:cNvSpPr>
            <a:spLocks noChangeArrowheads="1"/>
          </p:cNvSpPr>
          <p:nvPr/>
        </p:nvSpPr>
        <p:spPr bwMode="auto">
          <a:xfrm>
            <a:off x="4876800" y="1676400"/>
            <a:ext cx="228600" cy="2286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09929" name="Oval 9"/>
          <p:cNvSpPr>
            <a:spLocks noChangeArrowheads="1"/>
          </p:cNvSpPr>
          <p:nvPr/>
        </p:nvSpPr>
        <p:spPr bwMode="auto">
          <a:xfrm>
            <a:off x="5638800" y="2209800"/>
            <a:ext cx="228600" cy="2286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09930" name="Oval 10"/>
          <p:cNvSpPr>
            <a:spLocks noChangeArrowheads="1"/>
          </p:cNvSpPr>
          <p:nvPr/>
        </p:nvSpPr>
        <p:spPr bwMode="auto">
          <a:xfrm>
            <a:off x="3505200" y="4191000"/>
            <a:ext cx="228600" cy="2286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09931" name="Oval 11"/>
          <p:cNvSpPr>
            <a:spLocks noChangeArrowheads="1"/>
          </p:cNvSpPr>
          <p:nvPr/>
        </p:nvSpPr>
        <p:spPr bwMode="auto">
          <a:xfrm>
            <a:off x="5791200" y="2895600"/>
            <a:ext cx="228600" cy="2286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09932" name="Oval 12"/>
          <p:cNvSpPr>
            <a:spLocks noChangeArrowheads="1"/>
          </p:cNvSpPr>
          <p:nvPr/>
        </p:nvSpPr>
        <p:spPr bwMode="auto">
          <a:xfrm>
            <a:off x="5181600" y="3810000"/>
            <a:ext cx="228600" cy="2286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09933" name="Oval 13"/>
          <p:cNvSpPr>
            <a:spLocks noChangeArrowheads="1"/>
          </p:cNvSpPr>
          <p:nvPr/>
        </p:nvSpPr>
        <p:spPr bwMode="auto">
          <a:xfrm>
            <a:off x="4572000" y="4114800"/>
            <a:ext cx="228600" cy="2286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09934" name="Oval 14"/>
          <p:cNvSpPr>
            <a:spLocks noChangeArrowheads="1"/>
          </p:cNvSpPr>
          <p:nvPr/>
        </p:nvSpPr>
        <p:spPr bwMode="auto">
          <a:xfrm>
            <a:off x="2819400" y="3505200"/>
            <a:ext cx="228600" cy="228600"/>
          </a:xfrm>
          <a:prstGeom prst="ellipse">
            <a:avLst/>
          </a:prstGeom>
          <a:solidFill>
            <a:schemeClr val="accent1"/>
          </a:solidFill>
          <a:ln w="9525">
            <a:solidFill>
              <a:schemeClr val="tx1"/>
            </a:solidFill>
            <a:round/>
            <a:headEnd/>
            <a:tailEnd/>
          </a:ln>
          <a:effectLst/>
        </p:spPr>
        <p:txBody>
          <a:bodyPr wrap="none" anchor="ctr"/>
          <a:lstStyle/>
          <a:p>
            <a:endParaRPr lang="en-US"/>
          </a:p>
        </p:txBody>
      </p:sp>
      <p:cxnSp>
        <p:nvCxnSpPr>
          <p:cNvPr id="209935" name="AutoShape 15"/>
          <p:cNvCxnSpPr>
            <a:cxnSpLocks noChangeShapeType="1"/>
            <a:stCxn id="209924" idx="0"/>
            <a:endCxn id="209925" idx="3"/>
          </p:cNvCxnSpPr>
          <p:nvPr/>
        </p:nvCxnSpPr>
        <p:spPr bwMode="auto">
          <a:xfrm flipV="1">
            <a:off x="2933700" y="2024063"/>
            <a:ext cx="452438" cy="566737"/>
          </a:xfrm>
          <a:prstGeom prst="straightConnector1">
            <a:avLst/>
          </a:prstGeom>
          <a:noFill/>
          <a:ln w="9525">
            <a:solidFill>
              <a:schemeClr val="tx1"/>
            </a:solidFill>
            <a:round/>
            <a:headEnd/>
            <a:tailEnd/>
          </a:ln>
          <a:effectLst/>
        </p:spPr>
      </p:cxnSp>
      <p:cxnSp>
        <p:nvCxnSpPr>
          <p:cNvPr id="209938" name="AutoShape 18"/>
          <p:cNvCxnSpPr>
            <a:cxnSpLocks noChangeShapeType="1"/>
            <a:stCxn id="209926" idx="6"/>
            <a:endCxn id="209927" idx="2"/>
          </p:cNvCxnSpPr>
          <p:nvPr/>
        </p:nvCxnSpPr>
        <p:spPr bwMode="auto">
          <a:xfrm>
            <a:off x="4343400" y="1714500"/>
            <a:ext cx="533400" cy="76200"/>
          </a:xfrm>
          <a:prstGeom prst="straightConnector1">
            <a:avLst/>
          </a:prstGeom>
          <a:noFill/>
          <a:ln w="9525">
            <a:solidFill>
              <a:schemeClr val="tx1"/>
            </a:solidFill>
            <a:round/>
            <a:headEnd/>
            <a:tailEnd/>
          </a:ln>
          <a:effectLst/>
        </p:spPr>
      </p:cxnSp>
      <p:cxnSp>
        <p:nvCxnSpPr>
          <p:cNvPr id="209939" name="AutoShape 19"/>
          <p:cNvCxnSpPr>
            <a:cxnSpLocks noChangeShapeType="1"/>
            <a:stCxn id="209927" idx="5"/>
            <a:endCxn id="209929" idx="1"/>
          </p:cNvCxnSpPr>
          <p:nvPr/>
        </p:nvCxnSpPr>
        <p:spPr bwMode="auto">
          <a:xfrm>
            <a:off x="5072063" y="1871663"/>
            <a:ext cx="600075" cy="371475"/>
          </a:xfrm>
          <a:prstGeom prst="straightConnector1">
            <a:avLst/>
          </a:prstGeom>
          <a:noFill/>
          <a:ln w="9525">
            <a:solidFill>
              <a:schemeClr val="tx1"/>
            </a:solidFill>
            <a:round/>
            <a:headEnd/>
            <a:tailEnd/>
          </a:ln>
          <a:effectLst/>
        </p:spPr>
      </p:cxnSp>
      <p:cxnSp>
        <p:nvCxnSpPr>
          <p:cNvPr id="209940" name="AutoShape 20"/>
          <p:cNvCxnSpPr>
            <a:cxnSpLocks noChangeShapeType="1"/>
            <a:stCxn id="209929" idx="4"/>
            <a:endCxn id="209931" idx="1"/>
          </p:cNvCxnSpPr>
          <p:nvPr/>
        </p:nvCxnSpPr>
        <p:spPr bwMode="auto">
          <a:xfrm>
            <a:off x="5753100" y="2438400"/>
            <a:ext cx="71438" cy="490538"/>
          </a:xfrm>
          <a:prstGeom prst="straightConnector1">
            <a:avLst/>
          </a:prstGeom>
          <a:noFill/>
          <a:ln w="9525">
            <a:solidFill>
              <a:schemeClr val="tx1"/>
            </a:solidFill>
            <a:round/>
            <a:headEnd/>
            <a:tailEnd/>
          </a:ln>
          <a:effectLst/>
        </p:spPr>
      </p:cxnSp>
      <p:cxnSp>
        <p:nvCxnSpPr>
          <p:cNvPr id="209941" name="AutoShape 21"/>
          <p:cNvCxnSpPr>
            <a:cxnSpLocks noChangeShapeType="1"/>
            <a:stCxn id="209924" idx="5"/>
            <a:endCxn id="209934" idx="1"/>
          </p:cNvCxnSpPr>
          <p:nvPr/>
        </p:nvCxnSpPr>
        <p:spPr bwMode="auto">
          <a:xfrm flipH="1">
            <a:off x="2852738" y="2786063"/>
            <a:ext cx="161925" cy="752475"/>
          </a:xfrm>
          <a:prstGeom prst="straightConnector1">
            <a:avLst/>
          </a:prstGeom>
          <a:noFill/>
          <a:ln w="9525">
            <a:solidFill>
              <a:schemeClr val="tx1"/>
            </a:solidFill>
            <a:round/>
            <a:headEnd/>
            <a:tailEnd/>
          </a:ln>
          <a:effectLst/>
        </p:spPr>
      </p:cxnSp>
      <p:cxnSp>
        <p:nvCxnSpPr>
          <p:cNvPr id="209942" name="AutoShape 22"/>
          <p:cNvCxnSpPr>
            <a:cxnSpLocks noChangeShapeType="1"/>
            <a:stCxn id="209934" idx="5"/>
            <a:endCxn id="209930" idx="2"/>
          </p:cNvCxnSpPr>
          <p:nvPr/>
        </p:nvCxnSpPr>
        <p:spPr bwMode="auto">
          <a:xfrm>
            <a:off x="3014663" y="3700463"/>
            <a:ext cx="490537" cy="604837"/>
          </a:xfrm>
          <a:prstGeom prst="straightConnector1">
            <a:avLst/>
          </a:prstGeom>
          <a:noFill/>
          <a:ln w="9525">
            <a:solidFill>
              <a:schemeClr val="tx1"/>
            </a:solidFill>
            <a:round/>
            <a:headEnd/>
            <a:tailEnd/>
          </a:ln>
          <a:effectLst/>
        </p:spPr>
      </p:cxnSp>
      <p:cxnSp>
        <p:nvCxnSpPr>
          <p:cNvPr id="209943" name="AutoShape 23"/>
          <p:cNvCxnSpPr>
            <a:cxnSpLocks noChangeShapeType="1"/>
            <a:stCxn id="209930" idx="6"/>
            <a:endCxn id="209933" idx="2"/>
          </p:cNvCxnSpPr>
          <p:nvPr/>
        </p:nvCxnSpPr>
        <p:spPr bwMode="auto">
          <a:xfrm flipV="1">
            <a:off x="3733800" y="4229100"/>
            <a:ext cx="838200" cy="76200"/>
          </a:xfrm>
          <a:prstGeom prst="straightConnector1">
            <a:avLst/>
          </a:prstGeom>
          <a:noFill/>
          <a:ln w="9525">
            <a:solidFill>
              <a:schemeClr val="tx1"/>
            </a:solidFill>
            <a:round/>
            <a:headEnd/>
            <a:tailEnd/>
          </a:ln>
          <a:effectLst/>
        </p:spPr>
      </p:cxnSp>
      <p:cxnSp>
        <p:nvCxnSpPr>
          <p:cNvPr id="209945" name="AutoShape 25"/>
          <p:cNvCxnSpPr>
            <a:cxnSpLocks noChangeShapeType="1"/>
            <a:stCxn id="209932" idx="7"/>
            <a:endCxn id="209931" idx="4"/>
          </p:cNvCxnSpPr>
          <p:nvPr/>
        </p:nvCxnSpPr>
        <p:spPr bwMode="auto">
          <a:xfrm flipV="1">
            <a:off x="5376863" y="3124200"/>
            <a:ext cx="528637" cy="719138"/>
          </a:xfrm>
          <a:prstGeom prst="straightConnector1">
            <a:avLst/>
          </a:prstGeom>
          <a:noFill/>
          <a:ln w="9525">
            <a:solidFill>
              <a:schemeClr val="tx1"/>
            </a:solidFill>
            <a:round/>
            <a:headEnd/>
            <a:tailEnd/>
          </a:ln>
          <a:effectLst/>
        </p:spPr>
      </p:cxnSp>
      <p:sp>
        <p:nvSpPr>
          <p:cNvPr id="209946" name="Text Box 26"/>
          <p:cNvSpPr txBox="1">
            <a:spLocks noChangeArrowheads="1"/>
          </p:cNvSpPr>
          <p:nvPr/>
        </p:nvSpPr>
        <p:spPr bwMode="auto">
          <a:xfrm>
            <a:off x="1905000" y="5334000"/>
            <a:ext cx="6934200" cy="336550"/>
          </a:xfrm>
          <a:prstGeom prst="rect">
            <a:avLst/>
          </a:prstGeom>
          <a:noFill/>
          <a:ln w="9525">
            <a:noFill/>
            <a:miter lim="800000"/>
            <a:headEnd/>
            <a:tailEnd/>
          </a:ln>
          <a:effectLst/>
        </p:spPr>
        <p:txBody>
          <a:bodyPr>
            <a:spAutoFit/>
          </a:bodyPr>
          <a:lstStyle/>
          <a:p>
            <a:pPr>
              <a:spcBef>
                <a:spcPct val="50000"/>
              </a:spcBef>
            </a:pPr>
            <a:endParaRPr lang="en-US">
              <a:latin typeface="Arial" charset="0"/>
            </a:endParaRPr>
          </a:p>
        </p:txBody>
      </p:sp>
      <p:sp>
        <p:nvSpPr>
          <p:cNvPr id="209947" name="Text Box 27"/>
          <p:cNvSpPr txBox="1">
            <a:spLocks noChangeArrowheads="1"/>
          </p:cNvSpPr>
          <p:nvPr/>
        </p:nvSpPr>
        <p:spPr bwMode="auto">
          <a:xfrm>
            <a:off x="1828800" y="4572000"/>
            <a:ext cx="7010400" cy="2014538"/>
          </a:xfrm>
          <a:prstGeom prst="rect">
            <a:avLst/>
          </a:prstGeom>
          <a:noFill/>
          <a:ln w="9525">
            <a:noFill/>
            <a:miter lim="800000"/>
            <a:headEnd/>
            <a:tailEnd/>
          </a:ln>
          <a:effectLst/>
        </p:spPr>
        <p:txBody>
          <a:bodyPr>
            <a:spAutoFit/>
          </a:bodyPr>
          <a:lstStyle/>
          <a:p>
            <a:pPr>
              <a:spcBef>
                <a:spcPct val="50000"/>
              </a:spcBef>
            </a:pPr>
            <a:r>
              <a:rPr lang="en-US" sz="2800" dirty="0">
                <a:solidFill>
                  <a:srgbClr val="003399"/>
                </a:solidFill>
              </a:rPr>
              <a:t>As all degrees are at least</a:t>
            </a:r>
            <a:r>
              <a:rPr lang="en-US" sz="2800" dirty="0">
                <a:solidFill>
                  <a:srgbClr val="FF0000"/>
                </a:solidFill>
              </a:rPr>
              <a:t> </a:t>
            </a:r>
            <a:r>
              <a:rPr lang="en-US" sz="2800" i="1" dirty="0">
                <a:solidFill>
                  <a:srgbClr val="FF0000"/>
                </a:solidFill>
              </a:rPr>
              <a:t>k-1 </a:t>
            </a:r>
            <a:r>
              <a:rPr lang="en-US" sz="2800" dirty="0">
                <a:solidFill>
                  <a:srgbClr val="003399"/>
                </a:solidFill>
              </a:rPr>
              <a:t>before </a:t>
            </a:r>
            <a:r>
              <a:rPr lang="en-US" sz="2800" i="1" dirty="0">
                <a:solidFill>
                  <a:srgbClr val="FF0000"/>
                </a:solidFill>
              </a:rPr>
              <a:t>F</a:t>
            </a:r>
            <a:r>
              <a:rPr lang="en-US" sz="2800" dirty="0">
                <a:solidFill>
                  <a:srgbClr val="003399"/>
                </a:solidFill>
              </a:rPr>
              <a:t>, with </a:t>
            </a:r>
            <a:r>
              <a:rPr lang="en-US" sz="2800" i="1" dirty="0">
                <a:solidFill>
                  <a:srgbClr val="FF0000"/>
                </a:solidFill>
              </a:rPr>
              <a:t>F</a:t>
            </a:r>
            <a:r>
              <a:rPr lang="en-US" sz="2800" dirty="0">
                <a:solidFill>
                  <a:srgbClr val="003399"/>
                </a:solidFill>
              </a:rPr>
              <a:t> all degrees are at least</a:t>
            </a:r>
            <a:r>
              <a:rPr lang="en-US" sz="2800" dirty="0">
                <a:solidFill>
                  <a:srgbClr val="FF0000"/>
                </a:solidFill>
              </a:rPr>
              <a:t> </a:t>
            </a:r>
            <a:r>
              <a:rPr lang="en-US" sz="2800" i="1" dirty="0">
                <a:solidFill>
                  <a:srgbClr val="FF0000"/>
                </a:solidFill>
              </a:rPr>
              <a:t>k+1</a:t>
            </a:r>
            <a:r>
              <a:rPr lang="en-US" sz="2800" dirty="0">
                <a:solidFill>
                  <a:srgbClr val="FF0000"/>
                </a:solidFill>
              </a:rPr>
              <a:t> </a:t>
            </a:r>
            <a:r>
              <a:rPr lang="en-US" sz="2800" dirty="0">
                <a:solidFill>
                  <a:srgbClr val="003399"/>
                </a:solidFill>
              </a:rPr>
              <a:t>which contradicts </a:t>
            </a:r>
            <a:r>
              <a:rPr lang="en-US" sz="2800" dirty="0" err="1">
                <a:solidFill>
                  <a:srgbClr val="003399"/>
                </a:solidFill>
              </a:rPr>
              <a:t>Mader’s</a:t>
            </a:r>
            <a:r>
              <a:rPr lang="en-US" sz="2800" dirty="0">
                <a:solidFill>
                  <a:srgbClr val="003399"/>
                </a:solidFill>
              </a:rPr>
              <a:t> theorem.</a:t>
            </a:r>
          </a:p>
          <a:p>
            <a:pPr>
              <a:spcBef>
                <a:spcPct val="50000"/>
              </a:spcBef>
            </a:pPr>
            <a:endParaRPr lang="en-US" sz="2800" dirty="0">
              <a:solidFill>
                <a:srgbClr val="003399"/>
              </a:solidFill>
            </a:endParaRPr>
          </a:p>
        </p:txBody>
      </p:sp>
      <p:cxnSp>
        <p:nvCxnSpPr>
          <p:cNvPr id="209948" name="AutoShape 28"/>
          <p:cNvCxnSpPr>
            <a:cxnSpLocks noChangeShapeType="1"/>
            <a:stCxn id="209925" idx="7"/>
            <a:endCxn id="209926" idx="3"/>
          </p:cNvCxnSpPr>
          <p:nvPr/>
        </p:nvCxnSpPr>
        <p:spPr bwMode="auto">
          <a:xfrm flipV="1">
            <a:off x="3548063" y="1795463"/>
            <a:ext cx="600075" cy="66675"/>
          </a:xfrm>
          <a:prstGeom prst="straightConnector1">
            <a:avLst/>
          </a:prstGeom>
          <a:noFill/>
          <a:ln w="9525">
            <a:solidFill>
              <a:schemeClr val="tx1"/>
            </a:solidFill>
            <a:round/>
            <a:headEnd/>
            <a:tailEnd/>
          </a:ln>
          <a:effectLst/>
        </p:spPr>
      </p:cxnSp>
      <p:cxnSp>
        <p:nvCxnSpPr>
          <p:cNvPr id="209949" name="AutoShape 29"/>
          <p:cNvCxnSpPr>
            <a:cxnSpLocks noChangeShapeType="1"/>
            <a:stCxn id="209933" idx="7"/>
            <a:endCxn id="209932" idx="1"/>
          </p:cNvCxnSpPr>
          <p:nvPr/>
        </p:nvCxnSpPr>
        <p:spPr bwMode="auto">
          <a:xfrm flipV="1">
            <a:off x="4767263" y="3843338"/>
            <a:ext cx="447675" cy="304800"/>
          </a:xfrm>
          <a:prstGeom prst="straightConnector1">
            <a:avLst/>
          </a:prstGeom>
          <a:noFill/>
          <a:ln w="9525">
            <a:solidFill>
              <a:schemeClr val="tx1"/>
            </a:solidFill>
            <a:round/>
            <a:headEnd/>
            <a:tailEnd/>
          </a:ln>
          <a:effectLst/>
        </p:spPr>
      </p:cxnSp>
    </p:spTree>
    <p:extLst>
      <p:ext uri="{BB962C8B-B14F-4D97-AF65-F5344CB8AC3E}">
        <p14:creationId xmlns:p14="http://schemas.microsoft.com/office/powerpoint/2010/main" val="486547103"/>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err="1" smtClean="0">
                <a:solidFill>
                  <a:srgbClr val="7030A0"/>
                </a:solidFill>
              </a:rPr>
              <a:t>Cheriyan</a:t>
            </a:r>
            <a:r>
              <a:rPr lang="en-US" dirty="0" smtClean="0">
                <a:solidFill>
                  <a:srgbClr val="7030A0"/>
                </a:solidFill>
              </a:rPr>
              <a:t> &amp; </a:t>
            </a:r>
            <a:r>
              <a:rPr lang="en-US" dirty="0" err="1" smtClean="0">
                <a:solidFill>
                  <a:srgbClr val="7030A0"/>
                </a:solidFill>
              </a:rPr>
              <a:t>Thurimella</a:t>
            </a:r>
            <a:r>
              <a:rPr lang="en-US" dirty="0" smtClean="0">
                <a:solidFill>
                  <a:srgbClr val="7030A0"/>
                </a:solidFill>
              </a:rPr>
              <a:t> </a:t>
            </a:r>
            <a:r>
              <a:rPr lang="en-US" dirty="0" smtClean="0"/>
              <a:t>: </a:t>
            </a:r>
            <a:r>
              <a:rPr lang="en-US" dirty="0" smtClean="0">
                <a:solidFill>
                  <a:srgbClr val="FF0000"/>
                </a:solidFill>
              </a:rPr>
              <a:t>1+2/k</a:t>
            </a:r>
          </a:p>
          <a:p>
            <a:endParaRPr lang="en-US" dirty="0" smtClean="0"/>
          </a:p>
          <a:p>
            <a:r>
              <a:rPr lang="en-US" dirty="0" smtClean="0"/>
              <a:t>Find a graph </a:t>
            </a:r>
            <a:r>
              <a:rPr lang="en-US" dirty="0" smtClean="0">
                <a:solidFill>
                  <a:srgbClr val="FF0000"/>
                </a:solidFill>
              </a:rPr>
              <a:t>G(X)</a:t>
            </a:r>
            <a:r>
              <a:rPr lang="en-US" dirty="0" smtClean="0"/>
              <a:t>  with minimum number of </a:t>
            </a:r>
          </a:p>
          <a:p>
            <a:pPr>
              <a:buNone/>
            </a:pPr>
            <a:r>
              <a:rPr lang="en-US" dirty="0" smtClean="0"/>
              <a:t>   edges so that all degrees are at least </a:t>
            </a:r>
            <a:r>
              <a:rPr lang="en-US" dirty="0" smtClean="0">
                <a:solidFill>
                  <a:srgbClr val="FF0000"/>
                </a:solidFill>
              </a:rPr>
              <a:t>k-1</a:t>
            </a:r>
            <a:r>
              <a:rPr lang="en-US" dirty="0" smtClean="0"/>
              <a:t>.</a:t>
            </a:r>
          </a:p>
          <a:p>
            <a:pPr>
              <a:buNone/>
            </a:pPr>
            <a:endParaRPr lang="en-US" dirty="0" smtClean="0"/>
          </a:p>
          <a:p>
            <a:r>
              <a:rPr lang="en-US" dirty="0" smtClean="0"/>
              <a:t>Clearly this requires </a:t>
            </a:r>
            <a:r>
              <a:rPr lang="en-US" dirty="0" smtClean="0">
                <a:solidFill>
                  <a:srgbClr val="FF0000"/>
                </a:solidFill>
              </a:rPr>
              <a:t>opt</a:t>
            </a:r>
            <a:r>
              <a:rPr lang="en-US" dirty="0" smtClean="0"/>
              <a:t>.</a:t>
            </a:r>
          </a:p>
          <a:p>
            <a:r>
              <a:rPr lang="en-US" dirty="0" smtClean="0"/>
              <a:t>Add a minimal extension solution.</a:t>
            </a:r>
          </a:p>
          <a:p>
            <a:endParaRPr lang="en-US" dirty="0" smtClean="0"/>
          </a:p>
          <a:p>
            <a:r>
              <a:rPr lang="en-US" dirty="0" smtClean="0"/>
              <a:t>By </a:t>
            </a:r>
            <a:r>
              <a:rPr lang="en-US" dirty="0" err="1" smtClean="0"/>
              <a:t>Mader</a:t>
            </a:r>
            <a:r>
              <a:rPr lang="en-US" dirty="0" smtClean="0"/>
              <a:t> Theorem we added </a:t>
            </a:r>
            <a:r>
              <a:rPr lang="en-US" dirty="0" smtClean="0">
                <a:solidFill>
                  <a:srgbClr val="FF0000"/>
                </a:solidFill>
              </a:rPr>
              <a:t>n-1 </a:t>
            </a:r>
            <a:r>
              <a:rPr lang="en-US" dirty="0" smtClean="0"/>
              <a:t>edges.</a:t>
            </a:r>
          </a:p>
          <a:p>
            <a:r>
              <a:rPr lang="en-US" dirty="0" smtClean="0"/>
              <a:t>Note that </a:t>
            </a:r>
            <a:r>
              <a:rPr lang="en-US" dirty="0" err="1" smtClean="0">
                <a:solidFill>
                  <a:srgbClr val="FF0000"/>
                </a:solidFill>
              </a:rPr>
              <a:t>opt≥k∙n</a:t>
            </a:r>
            <a:r>
              <a:rPr lang="en-US" dirty="0" smtClean="0">
                <a:solidFill>
                  <a:srgbClr val="FF0000"/>
                </a:solidFill>
              </a:rPr>
              <a:t>/2</a:t>
            </a:r>
            <a:endParaRPr lang="en-US" dirty="0">
              <a:solidFill>
                <a:srgbClr val="FF0000"/>
              </a:solidFill>
            </a:endParaRPr>
          </a:p>
        </p:txBody>
      </p:sp>
      <p:sp>
        <p:nvSpPr>
          <p:cNvPr id="3" name="Title 2"/>
          <p:cNvSpPr>
            <a:spLocks noGrp="1"/>
          </p:cNvSpPr>
          <p:nvPr>
            <p:ph type="title"/>
          </p:nvPr>
        </p:nvSpPr>
        <p:spPr/>
        <p:txBody>
          <a:bodyPr/>
          <a:lstStyle/>
          <a:p>
            <a:pPr algn="ctr"/>
            <a:r>
              <a:rPr lang="en-US" dirty="0" smtClean="0"/>
              <a:t> </a:t>
            </a:r>
            <a:r>
              <a:rPr lang="en-US" dirty="0" smtClean="0">
                <a:solidFill>
                  <a:srgbClr val="00B0F0"/>
                </a:solidFill>
              </a:rPr>
              <a:t>A simple algorithm for unit cots</a:t>
            </a:r>
            <a:endParaRPr lang="en-US" dirty="0">
              <a:solidFill>
                <a:srgbClr val="00B0F0"/>
              </a:solidFill>
            </a:endParaRPr>
          </a:p>
        </p:txBody>
      </p:sp>
    </p:spTree>
    <p:extLst>
      <p:ext uri="{BB962C8B-B14F-4D97-AF65-F5344CB8AC3E}">
        <p14:creationId xmlns:p14="http://schemas.microsoft.com/office/powerpoint/2010/main" val="3146745458"/>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solidFill>
                  <a:srgbClr val="FF0000"/>
                </a:solidFill>
              </a:rPr>
              <a:t>Opt+ n-1/opt≤ opt+2(n-1) /(n ∙k)</a:t>
            </a:r>
          </a:p>
          <a:p>
            <a:endParaRPr lang="en-US" dirty="0" smtClean="0"/>
          </a:p>
          <a:p>
            <a:r>
              <a:rPr lang="en-US" dirty="0" smtClean="0"/>
              <a:t>This implies </a:t>
            </a:r>
            <a:r>
              <a:rPr lang="en-US" dirty="0" smtClean="0">
                <a:solidFill>
                  <a:srgbClr val="FF0000"/>
                </a:solidFill>
              </a:rPr>
              <a:t>1+2/k ratio.</a:t>
            </a:r>
          </a:p>
          <a:p>
            <a:endParaRPr lang="en-US" dirty="0" smtClean="0">
              <a:solidFill>
                <a:srgbClr val="FF0000"/>
              </a:solidFill>
            </a:endParaRPr>
          </a:p>
          <a:p>
            <a:r>
              <a:rPr lang="en-US" dirty="0"/>
              <a:t> W</a:t>
            </a:r>
            <a:r>
              <a:rPr lang="en-US" dirty="0" smtClean="0"/>
              <a:t>as improved to  </a:t>
            </a:r>
            <a:r>
              <a:rPr lang="en-US" dirty="0" smtClean="0">
                <a:solidFill>
                  <a:srgbClr val="FF0000"/>
                </a:solidFill>
              </a:rPr>
              <a:t>1+1/k </a:t>
            </a:r>
            <a:r>
              <a:rPr lang="en-US" dirty="0" smtClean="0"/>
              <a:t> with  iterative rounding.</a:t>
            </a:r>
          </a:p>
        </p:txBody>
      </p:sp>
      <p:sp>
        <p:nvSpPr>
          <p:cNvPr id="3" name="Title 2"/>
          <p:cNvSpPr>
            <a:spLocks noGrp="1"/>
          </p:cNvSpPr>
          <p:nvPr>
            <p:ph type="title"/>
          </p:nvPr>
        </p:nvSpPr>
        <p:spPr/>
        <p:txBody>
          <a:bodyPr/>
          <a:lstStyle/>
          <a:p>
            <a:pPr algn="ctr"/>
            <a:r>
              <a:rPr lang="en-US" dirty="0" smtClean="0">
                <a:solidFill>
                  <a:srgbClr val="00B0F0"/>
                </a:solidFill>
              </a:rPr>
              <a:t>Approximation ratio</a:t>
            </a:r>
            <a:endParaRPr lang="en-US" dirty="0">
              <a:solidFill>
                <a:srgbClr val="00B0F0"/>
              </a:solidFill>
            </a:endParaRPr>
          </a:p>
        </p:txBody>
      </p:sp>
    </p:spTree>
    <p:extLst>
      <p:ext uri="{BB962C8B-B14F-4D97-AF65-F5344CB8AC3E}">
        <p14:creationId xmlns:p14="http://schemas.microsoft.com/office/powerpoint/2010/main" val="4141400115"/>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The Second difficult problem: Directed Steiner tree</a:t>
            </a:r>
            <a:endParaRPr lang="en-US" dirty="0">
              <a:solidFill>
                <a:srgbClr val="00B0F0"/>
              </a:solidFill>
            </a:endParaRPr>
          </a:p>
        </p:txBody>
      </p:sp>
      <p:sp>
        <p:nvSpPr>
          <p:cNvPr id="3" name="Content Placeholder 2"/>
          <p:cNvSpPr>
            <a:spLocks noGrp="1"/>
          </p:cNvSpPr>
          <p:nvPr>
            <p:ph idx="1"/>
          </p:nvPr>
        </p:nvSpPr>
        <p:spPr/>
        <p:txBody>
          <a:bodyPr>
            <a:normAutofit/>
          </a:bodyPr>
          <a:lstStyle/>
          <a:p>
            <a:pPr marL="0" indent="0">
              <a:buNone/>
            </a:pPr>
            <a:r>
              <a:rPr lang="en-US" dirty="0" smtClean="0">
                <a:solidFill>
                  <a:srgbClr val="00B050"/>
                </a:solidFill>
              </a:rPr>
              <a:t>Input:</a:t>
            </a:r>
            <a:r>
              <a:rPr lang="en-US" dirty="0" smtClean="0"/>
              <a:t> a root </a:t>
            </a:r>
            <a:r>
              <a:rPr lang="en-US" dirty="0" smtClean="0">
                <a:solidFill>
                  <a:srgbClr val="FF0000"/>
                </a:solidFill>
              </a:rPr>
              <a:t>r </a:t>
            </a:r>
            <a:r>
              <a:rPr lang="en-US" dirty="0" smtClean="0"/>
              <a:t> directed graph </a:t>
            </a:r>
            <a:r>
              <a:rPr lang="en-US" dirty="0" smtClean="0">
                <a:solidFill>
                  <a:srgbClr val="FF0000"/>
                </a:solidFill>
              </a:rPr>
              <a:t>G(V,E) </a:t>
            </a:r>
            <a:r>
              <a:rPr lang="en-US" dirty="0" smtClean="0"/>
              <a:t> terminals </a:t>
            </a:r>
            <a:endParaRPr lang="en-US" dirty="0" smtClean="0">
              <a:solidFill>
                <a:srgbClr val="FF0000"/>
              </a:solidFill>
            </a:endParaRPr>
          </a:p>
          <a:p>
            <a:pPr marL="0" indent="0">
              <a:buNone/>
            </a:pPr>
            <a:r>
              <a:rPr lang="en-US" dirty="0">
                <a:solidFill>
                  <a:srgbClr val="FF0000"/>
                </a:solidFill>
                <a:sym typeface="Symbol" panose="05050102010706020507" pitchFamily="18" charset="2"/>
              </a:rPr>
              <a:t>S</a:t>
            </a:r>
            <a:r>
              <a:rPr lang="en-US" dirty="0" smtClean="0">
                <a:solidFill>
                  <a:srgbClr val="FF0000"/>
                </a:solidFill>
                <a:sym typeface="Symbol" panose="05050102010706020507" pitchFamily="18" charset="2"/>
              </a:rPr>
              <a:t> V </a:t>
            </a:r>
            <a:r>
              <a:rPr lang="en-US" dirty="0" smtClean="0">
                <a:sym typeface="Symbol" panose="05050102010706020507" pitchFamily="18" charset="2"/>
              </a:rPr>
              <a:t>and cost </a:t>
            </a:r>
            <a:r>
              <a:rPr lang="en-US" dirty="0" smtClean="0">
                <a:solidFill>
                  <a:srgbClr val="FF0000"/>
                </a:solidFill>
                <a:sym typeface="Symbol" panose="05050102010706020507" pitchFamily="18" charset="2"/>
              </a:rPr>
              <a:t>c(e) </a:t>
            </a:r>
            <a:r>
              <a:rPr lang="en-US" dirty="0" smtClean="0">
                <a:sym typeface="Symbol" panose="05050102010706020507" pitchFamily="18" charset="2"/>
              </a:rPr>
              <a:t>on every edge.</a:t>
            </a:r>
          </a:p>
          <a:p>
            <a:pPr marL="0" indent="0">
              <a:buNone/>
            </a:pPr>
            <a:r>
              <a:rPr lang="en-US" dirty="0" smtClean="0">
                <a:solidFill>
                  <a:srgbClr val="00B050"/>
                </a:solidFill>
                <a:sym typeface="Symbol" panose="05050102010706020507" pitchFamily="18" charset="2"/>
              </a:rPr>
              <a:t>Required</a:t>
            </a:r>
            <a:r>
              <a:rPr lang="en-US" dirty="0" smtClean="0">
                <a:sym typeface="Symbol" panose="05050102010706020507" pitchFamily="18" charset="2"/>
              </a:rPr>
              <a:t>: a minimum cost directed tree rooted at  </a:t>
            </a:r>
            <a:r>
              <a:rPr lang="en-US" dirty="0" smtClean="0">
                <a:solidFill>
                  <a:srgbClr val="FF0000"/>
                </a:solidFill>
                <a:sym typeface="Symbol" panose="05050102010706020507" pitchFamily="18" charset="2"/>
              </a:rPr>
              <a:t>r </a:t>
            </a:r>
            <a:r>
              <a:rPr lang="en-US" dirty="0" smtClean="0">
                <a:sym typeface="Symbol" panose="05050102010706020507" pitchFamily="18" charset="2"/>
              </a:rPr>
              <a:t>that contains all of </a:t>
            </a:r>
            <a:r>
              <a:rPr lang="en-US" dirty="0" smtClean="0">
                <a:solidFill>
                  <a:srgbClr val="FF0000"/>
                </a:solidFill>
                <a:sym typeface="Symbol" panose="05050102010706020507" pitchFamily="18" charset="2"/>
              </a:rPr>
              <a:t>S.</a:t>
            </a:r>
            <a:endParaRPr lang="en-US" dirty="0" smtClean="0">
              <a:solidFill>
                <a:srgbClr val="FF0000"/>
              </a:solidFill>
            </a:endParaRPr>
          </a:p>
          <a:p>
            <a:pPr marL="0" indent="0">
              <a:buNone/>
            </a:pPr>
            <a:r>
              <a:rPr lang="en-US" dirty="0" smtClean="0"/>
              <a:t>This problem is approximated by the </a:t>
            </a:r>
            <a:r>
              <a:rPr lang="en-US" dirty="0" smtClean="0">
                <a:solidFill>
                  <a:srgbClr val="0070C0"/>
                </a:solidFill>
              </a:rPr>
              <a:t>Recursive Greedy Algorithm</a:t>
            </a:r>
            <a:r>
              <a:rPr lang="en-US" dirty="0" smtClean="0"/>
              <a:t>. As it is used today the recursive greedy was invented in a paper by </a:t>
            </a:r>
            <a:r>
              <a:rPr lang="en-US" dirty="0" smtClean="0">
                <a:solidFill>
                  <a:srgbClr val="7030A0"/>
                </a:solidFill>
              </a:rPr>
              <a:t>Kortsarz and Peleg.</a:t>
            </a:r>
            <a:r>
              <a:rPr lang="en-US" dirty="0" smtClean="0">
                <a:solidFill>
                  <a:srgbClr val="FF0000"/>
                </a:solidFill>
              </a:rPr>
              <a:t> </a:t>
            </a:r>
            <a:r>
              <a:rPr lang="en-US" dirty="0" smtClean="0"/>
              <a:t>See also a slightly more complex algorithms with additional terms done originally for  </a:t>
            </a:r>
            <a:r>
              <a:rPr lang="en-US" dirty="0" smtClean="0">
                <a:solidFill>
                  <a:srgbClr val="FF0000"/>
                </a:solidFill>
              </a:rPr>
              <a:t>DAGS </a:t>
            </a:r>
            <a:r>
              <a:rPr lang="en-US" dirty="0" smtClean="0"/>
              <a:t>by </a:t>
            </a:r>
            <a:r>
              <a:rPr lang="en-US" dirty="0" smtClean="0">
                <a:solidFill>
                  <a:srgbClr val="7030A0"/>
                </a:solidFill>
              </a:rPr>
              <a:t>Zelikovsky.</a:t>
            </a:r>
          </a:p>
        </p:txBody>
      </p:sp>
    </p:spTree>
    <p:extLst>
      <p:ext uri="{BB962C8B-B14F-4D97-AF65-F5344CB8AC3E}">
        <p14:creationId xmlns:p14="http://schemas.microsoft.com/office/powerpoint/2010/main" val="576800074"/>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Approximating Directed Steiner Tree</a:t>
            </a:r>
            <a:endParaRPr lang="en-US" dirty="0">
              <a:solidFill>
                <a:srgbClr val="00B0F0"/>
              </a:solidFill>
            </a:endParaRPr>
          </a:p>
        </p:txBody>
      </p:sp>
      <p:sp>
        <p:nvSpPr>
          <p:cNvPr id="3" name="Content Placeholder 2"/>
          <p:cNvSpPr>
            <a:spLocks noGrp="1"/>
          </p:cNvSpPr>
          <p:nvPr>
            <p:ph idx="1"/>
          </p:nvPr>
        </p:nvSpPr>
        <p:spPr/>
        <p:txBody>
          <a:bodyPr>
            <a:normAutofit lnSpcReduction="10000"/>
          </a:bodyPr>
          <a:lstStyle/>
          <a:p>
            <a:r>
              <a:rPr lang="en-US" dirty="0"/>
              <a:t>The approximation algorithms is due to</a:t>
            </a:r>
            <a:r>
              <a:rPr lang="en-US" dirty="0">
                <a:solidFill>
                  <a:srgbClr val="FF0000"/>
                </a:solidFill>
              </a:rPr>
              <a:t> </a:t>
            </a:r>
            <a:r>
              <a:rPr lang="en-US" dirty="0">
                <a:solidFill>
                  <a:srgbClr val="7030A0"/>
                </a:solidFill>
              </a:rPr>
              <a:t>Charikar et al  </a:t>
            </a:r>
            <a:r>
              <a:rPr lang="en-US" dirty="0"/>
              <a:t>(</a:t>
            </a:r>
            <a:r>
              <a:rPr lang="en-US" dirty="0">
                <a:solidFill>
                  <a:srgbClr val="7030A0"/>
                </a:solidFill>
              </a:rPr>
              <a:t>Charikar et al </a:t>
            </a:r>
            <a:r>
              <a:rPr lang="en-US" dirty="0"/>
              <a:t>analyzed the algorithm of  </a:t>
            </a:r>
            <a:r>
              <a:rPr lang="en-US" dirty="0">
                <a:solidFill>
                  <a:srgbClr val="7030A0"/>
                </a:solidFill>
              </a:rPr>
              <a:t>Kortsarz and </a:t>
            </a:r>
            <a:r>
              <a:rPr lang="en-US" dirty="0" smtClean="0">
                <a:solidFill>
                  <a:srgbClr val="7030A0"/>
                </a:solidFill>
              </a:rPr>
              <a:t>Peleg </a:t>
            </a:r>
            <a:r>
              <a:rPr lang="en-US" dirty="0" smtClean="0"/>
              <a:t>in  a truly beautiful way. To be clear, the  </a:t>
            </a:r>
            <a:r>
              <a:rPr lang="en-US" dirty="0"/>
              <a:t>paper of </a:t>
            </a:r>
            <a:r>
              <a:rPr lang="en-US" dirty="0">
                <a:solidFill>
                  <a:srgbClr val="7030A0"/>
                </a:solidFill>
              </a:rPr>
              <a:t>Kortsarz and Peleg </a:t>
            </a:r>
            <a:r>
              <a:rPr lang="en-US" dirty="0"/>
              <a:t>does not contain the words</a:t>
            </a:r>
            <a:r>
              <a:rPr lang="en-US" dirty="0">
                <a:solidFill>
                  <a:srgbClr val="FF0000"/>
                </a:solidFill>
              </a:rPr>
              <a:t> </a:t>
            </a:r>
            <a:r>
              <a:rPr lang="en-US" dirty="0">
                <a:solidFill>
                  <a:srgbClr val="00B050"/>
                </a:solidFill>
              </a:rPr>
              <a:t>Directed Steiner </a:t>
            </a:r>
            <a:r>
              <a:rPr lang="en-US" dirty="0" smtClean="0">
                <a:solidFill>
                  <a:srgbClr val="00B050"/>
                </a:solidFill>
              </a:rPr>
              <a:t>Tree </a:t>
            </a:r>
            <a:r>
              <a:rPr lang="en-US" dirty="0" smtClean="0"/>
              <a:t>and </a:t>
            </a:r>
            <a:r>
              <a:rPr lang="en-US" dirty="0"/>
              <a:t>I </a:t>
            </a:r>
            <a:r>
              <a:rPr lang="en-US" dirty="0">
                <a:solidFill>
                  <a:srgbClr val="0070C0"/>
                </a:solidFill>
              </a:rPr>
              <a:t>never claimed any credit for</a:t>
            </a:r>
            <a:r>
              <a:rPr lang="en-US" dirty="0"/>
              <a:t> the </a:t>
            </a:r>
            <a:r>
              <a:rPr lang="en-US" dirty="0" smtClean="0">
                <a:solidFill>
                  <a:srgbClr val="00B050"/>
                </a:solidFill>
              </a:rPr>
              <a:t>Directed Steiner </a:t>
            </a:r>
            <a:r>
              <a:rPr lang="en-US" dirty="0">
                <a:solidFill>
                  <a:srgbClr val="00B050"/>
                </a:solidFill>
              </a:rPr>
              <a:t>Tree </a:t>
            </a:r>
            <a:r>
              <a:rPr lang="en-US" dirty="0"/>
              <a:t>approximation </a:t>
            </a:r>
            <a:r>
              <a:rPr lang="en-US" dirty="0">
                <a:solidFill>
                  <a:srgbClr val="0070C0"/>
                </a:solidFill>
              </a:rPr>
              <a:t>and will never </a:t>
            </a:r>
            <a:r>
              <a:rPr lang="en-US" dirty="0" smtClean="0">
                <a:solidFill>
                  <a:srgbClr val="0070C0"/>
                </a:solidFill>
              </a:rPr>
              <a:t>claim any credit</a:t>
            </a:r>
            <a:r>
              <a:rPr lang="en-US" dirty="0" smtClean="0"/>
              <a:t>).</a:t>
            </a:r>
          </a:p>
          <a:p>
            <a:r>
              <a:rPr lang="en-US" dirty="0" smtClean="0"/>
              <a:t>People do not know the </a:t>
            </a:r>
            <a:r>
              <a:rPr lang="en-US" dirty="0" smtClean="0">
                <a:solidFill>
                  <a:srgbClr val="00B050"/>
                </a:solidFill>
              </a:rPr>
              <a:t>recursive greedy</a:t>
            </a:r>
            <a:r>
              <a:rPr lang="en-US" dirty="0" smtClean="0"/>
              <a:t>  like they know, say </a:t>
            </a:r>
            <a:r>
              <a:rPr lang="en-US" dirty="0" smtClean="0">
                <a:solidFill>
                  <a:srgbClr val="00B050"/>
                </a:solidFill>
              </a:rPr>
              <a:t>primal-dual.</a:t>
            </a:r>
            <a:r>
              <a:rPr lang="en-US" dirty="0" smtClean="0"/>
              <a:t> It should be one of the more basic tools that we use.  Because there is a large number of </a:t>
            </a:r>
            <a:r>
              <a:rPr lang="en-US" dirty="0" smtClean="0">
                <a:solidFill>
                  <a:srgbClr val="FF0000"/>
                </a:solidFill>
              </a:rPr>
              <a:t> </a:t>
            </a:r>
            <a:r>
              <a:rPr lang="en-US" dirty="0" smtClean="0"/>
              <a:t>papers that use this technique.</a:t>
            </a:r>
            <a:endParaRPr lang="en-US" dirty="0"/>
          </a:p>
          <a:p>
            <a:endParaRPr lang="en-US" dirty="0"/>
          </a:p>
        </p:txBody>
      </p:sp>
    </p:spTree>
    <p:extLst>
      <p:ext uri="{BB962C8B-B14F-4D97-AF65-F5344CB8AC3E}">
        <p14:creationId xmlns:p14="http://schemas.microsoft.com/office/powerpoint/2010/main" val="3285963232"/>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A special case</a:t>
            </a:r>
            <a:endParaRPr lang="en-US" dirty="0">
              <a:solidFill>
                <a:srgbClr val="00B0F0"/>
              </a:solidFill>
            </a:endParaRPr>
          </a:p>
        </p:txBody>
      </p:sp>
      <p:sp>
        <p:nvSpPr>
          <p:cNvPr id="3" name="Content Placeholder 2"/>
          <p:cNvSpPr>
            <a:spLocks noGrp="1"/>
          </p:cNvSpPr>
          <p:nvPr>
            <p:ph idx="1"/>
          </p:nvPr>
        </p:nvSpPr>
        <p:spPr/>
        <p:txBody>
          <a:bodyPr>
            <a:normAutofit/>
          </a:bodyPr>
          <a:lstStyle/>
          <a:p>
            <a:pPr marL="0" indent="0">
              <a:buNone/>
            </a:pPr>
            <a:r>
              <a:rPr lang="en-US" dirty="0" smtClean="0"/>
              <a:t>The </a:t>
            </a:r>
            <a:r>
              <a:rPr lang="en-US" dirty="0" smtClean="0">
                <a:solidFill>
                  <a:srgbClr val="00B050"/>
                </a:solidFill>
              </a:rPr>
              <a:t>Group Steiner Problem.</a:t>
            </a:r>
            <a:endParaRPr lang="en-US" dirty="0">
              <a:solidFill>
                <a:srgbClr val="00B050"/>
              </a:solidFill>
            </a:endParaRPr>
          </a:p>
          <a:p>
            <a:pPr marL="0" indent="0">
              <a:buNone/>
            </a:pPr>
            <a:r>
              <a:rPr lang="en-US" dirty="0" smtClean="0"/>
              <a:t>We are given an </a:t>
            </a:r>
            <a:r>
              <a:rPr lang="en-US" dirty="0" smtClean="0">
                <a:solidFill>
                  <a:srgbClr val="0070C0"/>
                </a:solidFill>
              </a:rPr>
              <a:t>undirected</a:t>
            </a:r>
            <a:r>
              <a:rPr lang="en-US" dirty="0" smtClean="0"/>
              <a:t> graph </a:t>
            </a:r>
            <a:r>
              <a:rPr lang="en-US" dirty="0" smtClean="0">
                <a:solidFill>
                  <a:srgbClr val="FF0000"/>
                </a:solidFill>
              </a:rPr>
              <a:t>G(V,E) </a:t>
            </a:r>
            <a:r>
              <a:rPr lang="en-US" dirty="0" smtClean="0"/>
              <a:t>a root </a:t>
            </a:r>
            <a:r>
              <a:rPr lang="en-US" dirty="0" smtClean="0">
                <a:solidFill>
                  <a:srgbClr val="FF0000"/>
                </a:solidFill>
              </a:rPr>
              <a:t>r </a:t>
            </a:r>
            <a:r>
              <a:rPr lang="en-US" dirty="0" smtClean="0"/>
              <a:t>with costs </a:t>
            </a:r>
            <a:r>
              <a:rPr lang="en-US" dirty="0" smtClean="0">
                <a:solidFill>
                  <a:srgbClr val="FF0000"/>
                </a:solidFill>
              </a:rPr>
              <a:t>c(e) </a:t>
            </a:r>
            <a:r>
              <a:rPr lang="en-US" dirty="0" smtClean="0"/>
              <a:t>for every edge and a collection </a:t>
            </a:r>
            <a:r>
              <a:rPr lang="en-US" dirty="0" smtClean="0">
                <a:solidFill>
                  <a:srgbClr val="FF0000"/>
                </a:solidFill>
              </a:rPr>
              <a:t>{</a:t>
            </a:r>
            <a:r>
              <a:rPr lang="en-US" dirty="0" smtClean="0">
                <a:solidFill>
                  <a:srgbClr val="FF0000"/>
                </a:solidFill>
                <a:latin typeface="Comic Sans MS" panose="030F0702030302020204" pitchFamily="66" charset="0"/>
              </a:rPr>
              <a:t>g</a:t>
            </a:r>
            <a:r>
              <a:rPr lang="en-US" baseline="-25000" dirty="0" smtClean="0">
                <a:solidFill>
                  <a:srgbClr val="FF0000"/>
                </a:solidFill>
                <a:latin typeface="Comic Sans MS" panose="030F0702030302020204" pitchFamily="66" charset="0"/>
              </a:rPr>
              <a:t>1</a:t>
            </a:r>
            <a:r>
              <a:rPr lang="en-US" dirty="0" smtClean="0">
                <a:solidFill>
                  <a:srgbClr val="FF0000"/>
                </a:solidFill>
                <a:latin typeface="Comic Sans MS" panose="030F0702030302020204" pitchFamily="66" charset="0"/>
              </a:rPr>
              <a:t>,g</a:t>
            </a:r>
            <a:r>
              <a:rPr lang="en-US" baseline="-25000" dirty="0" smtClean="0">
                <a:solidFill>
                  <a:srgbClr val="FF0000"/>
                </a:solidFill>
                <a:latin typeface="Comic Sans MS" panose="030F0702030302020204" pitchFamily="66" charset="0"/>
              </a:rPr>
              <a:t>2</a:t>
            </a:r>
            <a:r>
              <a:rPr lang="en-US" dirty="0" smtClean="0">
                <a:solidFill>
                  <a:srgbClr val="FF0000"/>
                </a:solidFill>
                <a:latin typeface="Comic Sans MS" panose="030F0702030302020204" pitchFamily="66" charset="0"/>
              </a:rPr>
              <a:t>,…….,</a:t>
            </a:r>
            <a:r>
              <a:rPr lang="en-US" altLang="en-US" dirty="0" smtClean="0">
                <a:solidFill>
                  <a:srgbClr val="FF0000"/>
                </a:solidFill>
                <a:latin typeface="Comic Sans MS" panose="030F0702030302020204" pitchFamily="66" charset="0"/>
              </a:rPr>
              <a:t> </a:t>
            </a:r>
            <a:r>
              <a:rPr lang="en-US" dirty="0" smtClean="0">
                <a:solidFill>
                  <a:srgbClr val="FF0000"/>
                </a:solidFill>
                <a:latin typeface="Comic Sans MS" panose="030F0702030302020204" pitchFamily="66" charset="0"/>
              </a:rPr>
              <a:t>g</a:t>
            </a:r>
            <a:r>
              <a:rPr lang="en-US" baseline="-25000" dirty="0" smtClean="0">
                <a:solidFill>
                  <a:srgbClr val="FF0000"/>
                </a:solidFill>
                <a:latin typeface="Comic Sans MS" panose="030F0702030302020204" pitchFamily="66" charset="0"/>
              </a:rPr>
              <a:t>m</a:t>
            </a:r>
            <a:r>
              <a:rPr lang="en-US" dirty="0" smtClean="0">
                <a:solidFill>
                  <a:srgbClr val="FF0000"/>
                </a:solidFill>
                <a:latin typeface="Comic Sans MS" panose="030F0702030302020204" pitchFamily="66" charset="0"/>
              </a:rPr>
              <a:t>} </a:t>
            </a:r>
            <a:r>
              <a:rPr lang="en-US" dirty="0" smtClean="0">
                <a:latin typeface="Comic Sans MS" panose="030F0702030302020204" pitchFamily="66" charset="0"/>
              </a:rPr>
              <a:t>of groups so that every</a:t>
            </a:r>
            <a:r>
              <a:rPr lang="en-US" dirty="0" smtClean="0">
                <a:solidFill>
                  <a:srgbClr val="FF0000"/>
                </a:solidFill>
                <a:latin typeface="Comic Sans MS" panose="030F0702030302020204" pitchFamily="66" charset="0"/>
              </a:rPr>
              <a:t> g</a:t>
            </a:r>
            <a:r>
              <a:rPr lang="en-US" baseline="-25000" dirty="0" smtClean="0">
                <a:solidFill>
                  <a:srgbClr val="FF0000"/>
                </a:solidFill>
                <a:latin typeface="Comic Sans MS" panose="030F0702030302020204" pitchFamily="66" charset="0"/>
              </a:rPr>
              <a:t>i</a:t>
            </a:r>
            <a:r>
              <a:rPr lang="en-US" dirty="0" smtClean="0">
                <a:solidFill>
                  <a:srgbClr val="FF0000"/>
                </a:solidFill>
                <a:latin typeface="Comic Sans MS" panose="030F0702030302020204" pitchFamily="66" charset="0"/>
                <a:sym typeface="Symbol" panose="05050102010706020507" pitchFamily="18" charset="2"/>
              </a:rPr>
              <a:t>V.</a:t>
            </a:r>
          </a:p>
          <a:p>
            <a:pPr marL="0" indent="0">
              <a:buNone/>
            </a:pPr>
            <a:r>
              <a:rPr lang="en-US" dirty="0" smtClean="0">
                <a:latin typeface="Comic Sans MS" panose="030F0702030302020204" pitchFamily="66" charset="0"/>
                <a:sym typeface="Symbol" panose="05050102010706020507" pitchFamily="18" charset="2"/>
              </a:rPr>
              <a:t>The goal is to find a </a:t>
            </a:r>
            <a:r>
              <a:rPr lang="en-US" dirty="0" smtClean="0">
                <a:solidFill>
                  <a:srgbClr val="FF0000"/>
                </a:solidFill>
                <a:latin typeface="Comic Sans MS" panose="030F0702030302020204" pitchFamily="66" charset="0"/>
                <a:sym typeface="Symbol" panose="05050102010706020507" pitchFamily="18" charset="2"/>
              </a:rPr>
              <a:t>tree </a:t>
            </a:r>
            <a:r>
              <a:rPr lang="en-US" dirty="0" smtClean="0">
                <a:latin typeface="Comic Sans MS" panose="030F0702030302020204" pitchFamily="66" charset="0"/>
                <a:sym typeface="Symbol" panose="05050102010706020507" pitchFamily="18" charset="2"/>
              </a:rPr>
              <a:t>rooted at </a:t>
            </a:r>
            <a:r>
              <a:rPr lang="en-US" dirty="0" smtClean="0">
                <a:solidFill>
                  <a:srgbClr val="FF0000"/>
                </a:solidFill>
                <a:latin typeface="Comic Sans MS" panose="030F0702030302020204" pitchFamily="66" charset="0"/>
                <a:sym typeface="Symbol" panose="05050102010706020507" pitchFamily="18" charset="2"/>
              </a:rPr>
              <a:t>r </a:t>
            </a:r>
            <a:r>
              <a:rPr lang="en-US" dirty="0" smtClean="0">
                <a:latin typeface="Comic Sans MS" panose="030F0702030302020204" pitchFamily="66" charset="0"/>
                <a:sym typeface="Symbol" panose="05050102010706020507" pitchFamily="18" charset="2"/>
              </a:rPr>
              <a:t>that</a:t>
            </a:r>
            <a:r>
              <a:rPr lang="en-US" dirty="0" smtClean="0">
                <a:solidFill>
                  <a:srgbClr val="FF0000"/>
                </a:solidFill>
                <a:latin typeface="Comic Sans MS" panose="030F0702030302020204" pitchFamily="66" charset="0"/>
                <a:sym typeface="Symbol" panose="05050102010706020507" pitchFamily="18" charset="2"/>
              </a:rPr>
              <a:t> </a:t>
            </a:r>
            <a:r>
              <a:rPr lang="en-US" dirty="0" smtClean="0">
                <a:latin typeface="Comic Sans MS" panose="030F0702030302020204" pitchFamily="66" charset="0"/>
                <a:sym typeface="Symbol" panose="05050102010706020507" pitchFamily="18" charset="2"/>
              </a:rPr>
              <a:t>contains at least one vertex of every</a:t>
            </a:r>
            <a:r>
              <a:rPr lang="en-US" dirty="0" smtClean="0">
                <a:solidFill>
                  <a:srgbClr val="FF0000"/>
                </a:solidFill>
                <a:latin typeface="Comic Sans MS" panose="030F0702030302020204" pitchFamily="66" charset="0"/>
                <a:sym typeface="Symbol" panose="05050102010706020507" pitchFamily="18" charset="2"/>
              </a:rPr>
              <a:t> </a:t>
            </a:r>
            <a:r>
              <a:rPr lang="en-US" dirty="0" smtClean="0">
                <a:solidFill>
                  <a:srgbClr val="FF0000"/>
                </a:solidFill>
                <a:latin typeface="Comic Sans MS" panose="030F0702030302020204" pitchFamily="66" charset="0"/>
              </a:rPr>
              <a:t>g</a:t>
            </a:r>
            <a:r>
              <a:rPr lang="en-US" baseline="-25000" dirty="0" smtClean="0">
                <a:solidFill>
                  <a:srgbClr val="FF0000"/>
                </a:solidFill>
                <a:latin typeface="Comic Sans MS" panose="030F0702030302020204" pitchFamily="66" charset="0"/>
              </a:rPr>
              <a:t>i</a:t>
            </a:r>
          </a:p>
        </p:txBody>
      </p:sp>
    </p:spTree>
    <p:extLst>
      <p:ext uri="{BB962C8B-B14F-4D97-AF65-F5344CB8AC3E}">
        <p14:creationId xmlns:p14="http://schemas.microsoft.com/office/powerpoint/2010/main" val="2130522186"/>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Approximating Group Steiner</a:t>
            </a:r>
            <a:endParaRPr lang="en-US" dirty="0">
              <a:solidFill>
                <a:srgbClr val="00B0F0"/>
              </a:solidFill>
            </a:endParaRPr>
          </a:p>
        </p:txBody>
      </p:sp>
      <p:sp>
        <p:nvSpPr>
          <p:cNvPr id="3" name="Content Placeholder 2"/>
          <p:cNvSpPr>
            <a:spLocks noGrp="1"/>
          </p:cNvSpPr>
          <p:nvPr>
            <p:ph idx="1"/>
          </p:nvPr>
        </p:nvSpPr>
        <p:spPr/>
        <p:txBody>
          <a:bodyPr>
            <a:normAutofit lnSpcReduction="10000"/>
          </a:bodyPr>
          <a:lstStyle/>
          <a:p>
            <a:pPr marL="0" indent="0">
              <a:buNone/>
            </a:pPr>
            <a:r>
              <a:rPr lang="en-US" dirty="0">
                <a:solidFill>
                  <a:srgbClr val="7030A0"/>
                </a:solidFill>
                <a:latin typeface="Comic Sans MS" panose="030F0702030302020204" pitchFamily="66" charset="0"/>
              </a:rPr>
              <a:t>Garg Konjevod and Ravi </a:t>
            </a:r>
            <a:r>
              <a:rPr lang="en-US" dirty="0">
                <a:latin typeface="Comic Sans MS" panose="030F0702030302020204" pitchFamily="66" charset="0"/>
              </a:rPr>
              <a:t>gave a beautiful </a:t>
            </a:r>
          </a:p>
          <a:p>
            <a:pPr marL="0" indent="0">
              <a:buNone/>
            </a:pPr>
            <a:r>
              <a:rPr lang="en-US" dirty="0" smtClean="0">
                <a:solidFill>
                  <a:srgbClr val="FF0000"/>
                </a:solidFill>
                <a:latin typeface="Comic Sans MS" panose="030F0702030302020204" pitchFamily="66" charset="0"/>
              </a:rPr>
              <a:t>O(log m</a:t>
            </a:r>
            <a:r>
              <a:rPr lang="en-US" dirty="0" smtClean="0">
                <a:solidFill>
                  <a:srgbClr val="FF0000"/>
                </a:solidFill>
                <a:latin typeface="Arial" panose="020B0604020202020204" pitchFamily="34" charset="0"/>
                <a:cs typeface="Arial" panose="020B0604020202020204" pitchFamily="34" charset="0"/>
              </a:rPr>
              <a:t>˖log N</a:t>
            </a:r>
            <a:r>
              <a:rPr lang="en-US" dirty="0" smtClean="0">
                <a:solidFill>
                  <a:srgbClr val="FF0000"/>
                </a:solidFill>
                <a:latin typeface="Comic Sans MS" panose="030F0702030302020204" pitchFamily="66" charset="0"/>
              </a:rPr>
              <a:t> </a:t>
            </a:r>
            <a:r>
              <a:rPr lang="en-US" dirty="0">
                <a:solidFill>
                  <a:srgbClr val="FF0000"/>
                </a:solidFill>
                <a:latin typeface="Comic Sans MS" panose="030F0702030302020204" pitchFamily="66" charset="0"/>
              </a:rPr>
              <a:t>) </a:t>
            </a:r>
            <a:r>
              <a:rPr lang="en-US" dirty="0">
                <a:latin typeface="Comic Sans MS" panose="030F0702030302020204" pitchFamily="66" charset="0"/>
              </a:rPr>
              <a:t>ratio for the problem on </a:t>
            </a:r>
            <a:endParaRPr lang="en-US" dirty="0" smtClean="0">
              <a:latin typeface="Comic Sans MS" panose="030F0702030302020204" pitchFamily="66" charset="0"/>
            </a:endParaRPr>
          </a:p>
          <a:p>
            <a:pPr marL="0" indent="0">
              <a:buNone/>
            </a:pPr>
            <a:r>
              <a:rPr lang="en-US" dirty="0" smtClean="0">
                <a:solidFill>
                  <a:srgbClr val="0070C0"/>
                </a:solidFill>
                <a:latin typeface="Comic Sans MS" panose="030F0702030302020204" pitchFamily="66" charset="0"/>
              </a:rPr>
              <a:t>Trees</a:t>
            </a:r>
            <a:r>
              <a:rPr lang="en-US" dirty="0" smtClean="0">
                <a:latin typeface="Comic Sans MS" panose="030F0702030302020204" pitchFamily="66" charset="0"/>
              </a:rPr>
              <a:t>,  with </a:t>
            </a:r>
            <a:r>
              <a:rPr lang="en-US" dirty="0">
                <a:solidFill>
                  <a:srgbClr val="FF0000"/>
                </a:solidFill>
                <a:latin typeface="Comic Sans MS" panose="030F0702030302020204" pitchFamily="66" charset="0"/>
              </a:rPr>
              <a:t>N</a:t>
            </a:r>
            <a:r>
              <a:rPr lang="en-US" dirty="0">
                <a:latin typeface="Comic Sans MS" panose="030F0702030302020204" pitchFamily="66" charset="0"/>
              </a:rPr>
              <a:t> the largest group size</a:t>
            </a:r>
            <a:r>
              <a:rPr lang="en-US" dirty="0" smtClean="0">
                <a:latin typeface="Comic Sans MS" panose="030F0702030302020204" pitchFamily="66" charset="0"/>
              </a:rPr>
              <a:t>. And </a:t>
            </a:r>
            <a:r>
              <a:rPr lang="en-US" dirty="0" smtClean="0">
                <a:solidFill>
                  <a:srgbClr val="FF0000"/>
                </a:solidFill>
                <a:latin typeface="Comic Sans MS" panose="030F0702030302020204" pitchFamily="66" charset="0"/>
              </a:rPr>
              <a:t>m </a:t>
            </a:r>
            <a:r>
              <a:rPr lang="en-US" dirty="0" smtClean="0">
                <a:latin typeface="Comic Sans MS" panose="030F0702030302020204" pitchFamily="66" charset="0"/>
              </a:rPr>
              <a:t>is the number of groups.</a:t>
            </a:r>
            <a:endParaRPr lang="en-US" dirty="0">
              <a:latin typeface="Comic Sans MS" panose="030F0702030302020204" pitchFamily="66" charset="0"/>
            </a:endParaRPr>
          </a:p>
          <a:p>
            <a:pPr marL="0" indent="0">
              <a:buNone/>
            </a:pPr>
            <a:r>
              <a:rPr lang="en-US" dirty="0">
                <a:latin typeface="Comic Sans MS" panose="030F0702030302020204" pitchFamily="66" charset="0"/>
              </a:rPr>
              <a:t>With </a:t>
            </a:r>
            <a:r>
              <a:rPr lang="en-US" dirty="0">
                <a:solidFill>
                  <a:srgbClr val="7030A0"/>
                </a:solidFill>
                <a:latin typeface="Comic Sans MS" panose="030F0702030302020204" pitchFamily="66" charset="0"/>
              </a:rPr>
              <a:t>FRT </a:t>
            </a:r>
            <a:r>
              <a:rPr lang="en-US" dirty="0">
                <a:latin typeface="Comic Sans MS" panose="030F0702030302020204" pitchFamily="66" charset="0"/>
              </a:rPr>
              <a:t>we get </a:t>
            </a:r>
            <a:r>
              <a:rPr lang="en-US" dirty="0">
                <a:solidFill>
                  <a:srgbClr val="FF0000"/>
                </a:solidFill>
                <a:latin typeface="Comic Sans MS" panose="030F0702030302020204" pitchFamily="66" charset="0"/>
              </a:rPr>
              <a:t>O(log m</a:t>
            </a:r>
            <a:r>
              <a:rPr lang="en-US" dirty="0">
                <a:solidFill>
                  <a:srgbClr val="FF0000"/>
                </a:solidFill>
                <a:latin typeface="Arial" panose="020B0604020202020204" pitchFamily="34" charset="0"/>
                <a:cs typeface="Arial" panose="020B0604020202020204" pitchFamily="34" charset="0"/>
              </a:rPr>
              <a:t>˖log N ˖log n</a:t>
            </a:r>
            <a:r>
              <a:rPr lang="en-US" dirty="0">
                <a:solidFill>
                  <a:srgbClr val="FF0000"/>
                </a:solidFill>
                <a:latin typeface="Comic Sans MS" panose="030F0702030302020204" pitchFamily="66" charset="0"/>
              </a:rPr>
              <a:t>) </a:t>
            </a:r>
          </a:p>
          <a:p>
            <a:pPr marL="0" indent="0">
              <a:buNone/>
            </a:pPr>
            <a:r>
              <a:rPr lang="en-US" dirty="0" smtClean="0">
                <a:latin typeface="Comic Sans MS" panose="030F0702030302020204" pitchFamily="66" charset="0"/>
              </a:rPr>
              <a:t>ratio </a:t>
            </a:r>
            <a:r>
              <a:rPr lang="en-US" dirty="0">
                <a:latin typeface="Comic Sans MS" panose="030F0702030302020204" pitchFamily="66" charset="0"/>
              </a:rPr>
              <a:t>on general graphs. </a:t>
            </a:r>
            <a:endParaRPr lang="en-US" dirty="0" smtClean="0">
              <a:latin typeface="Comic Sans MS" panose="030F0702030302020204" pitchFamily="66" charset="0"/>
            </a:endParaRPr>
          </a:p>
          <a:p>
            <a:pPr marL="0" indent="0">
              <a:buNone/>
            </a:pPr>
            <a:r>
              <a:rPr lang="en-US" dirty="0" smtClean="0">
                <a:solidFill>
                  <a:srgbClr val="7030A0"/>
                </a:solidFill>
                <a:latin typeface="Comic Sans MS" panose="030F0702030302020204" pitchFamily="66" charset="0"/>
              </a:rPr>
              <a:t>Halperin and Krauthgamer </a:t>
            </a:r>
            <a:r>
              <a:rPr lang="en-US" dirty="0" smtClean="0">
                <a:latin typeface="Comic Sans MS" panose="030F0702030302020204" pitchFamily="66" charset="0"/>
              </a:rPr>
              <a:t>gave a complex</a:t>
            </a:r>
          </a:p>
          <a:p>
            <a:pPr marL="0" indent="0">
              <a:buNone/>
            </a:pPr>
            <a:r>
              <a:rPr lang="en-US" dirty="0" smtClean="0">
                <a:latin typeface="Comic Sans MS" panose="030F0702030302020204" pitchFamily="66" charset="0"/>
              </a:rPr>
              <a:t>lower bound of </a:t>
            </a:r>
            <a:r>
              <a:rPr lang="en-US" dirty="0" smtClean="0">
                <a:solidFill>
                  <a:srgbClr val="00B050"/>
                </a:solidFill>
              </a:rPr>
              <a:t> </a:t>
            </a:r>
            <a:r>
              <a:rPr lang="en-US" altLang="en-US" dirty="0">
                <a:solidFill>
                  <a:srgbClr val="FF0000"/>
                </a:solidFill>
              </a:rPr>
              <a:t>(log </a:t>
            </a:r>
            <a:r>
              <a:rPr lang="en-US" altLang="en-US" dirty="0">
                <a:solidFill>
                  <a:srgbClr val="FF0000"/>
                </a:solidFill>
                <a:sym typeface="Symbol" panose="05050102010706020507" pitchFamily="18" charset="2"/>
              </a:rPr>
              <a:t>n)</a:t>
            </a:r>
            <a:r>
              <a:rPr lang="en-US" altLang="en-US" baseline="30000" dirty="0">
                <a:solidFill>
                  <a:srgbClr val="FF0000"/>
                </a:solidFill>
                <a:sym typeface="Symbol" panose="05050102010706020507" pitchFamily="18" charset="2"/>
              </a:rPr>
              <a:t>2-</a:t>
            </a:r>
            <a:r>
              <a:rPr lang="el-GR" altLang="en-US" baseline="30000" dirty="0">
                <a:solidFill>
                  <a:srgbClr val="FF0000"/>
                </a:solidFill>
                <a:sym typeface="Symbol" panose="05050102010706020507" pitchFamily="18" charset="2"/>
              </a:rPr>
              <a:t>ε</a:t>
            </a:r>
            <a:r>
              <a:rPr lang="en-US" dirty="0">
                <a:solidFill>
                  <a:srgbClr val="FF0000"/>
                </a:solidFill>
                <a:latin typeface="Calibri" panose="020F0502020204030204" pitchFamily="34" charset="0"/>
                <a:cs typeface="Calibri" panose="020F0502020204030204" pitchFamily="34" charset="0"/>
                <a:sym typeface="Symbol" panose="05050102010706020507" pitchFamily="18" charset="2"/>
              </a:rPr>
              <a:t> </a:t>
            </a:r>
            <a:r>
              <a:rPr lang="en-US" dirty="0">
                <a:latin typeface="Calibri" panose="020F0502020204030204" pitchFamily="34" charset="0"/>
                <a:cs typeface="Calibri" panose="020F0502020204030204" pitchFamily="34" charset="0"/>
                <a:sym typeface="Symbol" panose="05050102010706020507" pitchFamily="18" charset="2"/>
              </a:rPr>
              <a:t>for any constant </a:t>
            </a:r>
            <a:r>
              <a:rPr lang="el-GR" dirty="0" smtClean="0">
                <a:solidFill>
                  <a:srgbClr val="FF0000"/>
                </a:solidFill>
                <a:latin typeface="Calibri" panose="020F0502020204030204" pitchFamily="34" charset="0"/>
                <a:cs typeface="Calibri" panose="020F0502020204030204" pitchFamily="34" charset="0"/>
                <a:sym typeface="Symbol" panose="05050102010706020507" pitchFamily="18" charset="2"/>
              </a:rPr>
              <a:t>ε</a:t>
            </a:r>
            <a:endParaRPr lang="en-US" dirty="0" smtClean="0">
              <a:solidFill>
                <a:srgbClr val="FF0000"/>
              </a:solidFill>
              <a:latin typeface="Calibri" panose="020F0502020204030204" pitchFamily="34" charset="0"/>
              <a:cs typeface="Calibri" panose="020F0502020204030204" pitchFamily="34" charset="0"/>
              <a:sym typeface="Symbol" panose="05050102010706020507" pitchFamily="18" charset="2"/>
            </a:endParaRPr>
          </a:p>
          <a:p>
            <a:pPr marL="0" indent="0">
              <a:buNone/>
            </a:pPr>
            <a:r>
              <a:rPr lang="en-US" dirty="0">
                <a:latin typeface="Calibri" panose="020F0502020204030204" pitchFamily="34" charset="0"/>
                <a:cs typeface="Calibri" panose="020F0502020204030204" pitchFamily="34" charset="0"/>
                <a:sym typeface="Symbol" panose="05050102010706020507" pitchFamily="18" charset="2"/>
              </a:rPr>
              <a:t>f</a:t>
            </a:r>
            <a:r>
              <a:rPr lang="en-US" dirty="0" smtClean="0">
                <a:latin typeface="Calibri" panose="020F0502020204030204" pitchFamily="34" charset="0"/>
                <a:cs typeface="Calibri" panose="020F0502020204030204" pitchFamily="34" charset="0"/>
                <a:sym typeface="Symbol" panose="05050102010706020507" pitchFamily="18" charset="2"/>
              </a:rPr>
              <a:t>or  </a:t>
            </a:r>
            <a:r>
              <a:rPr lang="en-US" dirty="0" smtClean="0">
                <a:solidFill>
                  <a:srgbClr val="00B050"/>
                </a:solidFill>
                <a:latin typeface="Calibri" panose="020F0502020204030204" pitchFamily="34" charset="0"/>
                <a:cs typeface="Calibri" panose="020F0502020204030204" pitchFamily="34" charset="0"/>
                <a:sym typeface="Symbol" panose="05050102010706020507" pitchFamily="18" charset="2"/>
              </a:rPr>
              <a:t>Group Steiner on Tree inputs. </a:t>
            </a:r>
            <a:r>
              <a:rPr lang="en-US" dirty="0" smtClean="0">
                <a:latin typeface="Calibri" panose="020F0502020204030204" pitchFamily="34" charset="0"/>
                <a:cs typeface="Calibri" panose="020F0502020204030204" pitchFamily="34" charset="0"/>
                <a:sym typeface="Symbol" panose="05050102010706020507" pitchFamily="18" charset="2"/>
              </a:rPr>
              <a:t>Almost tight.</a:t>
            </a:r>
            <a:endParaRPr lang="en-US" dirty="0"/>
          </a:p>
          <a:p>
            <a:endParaRPr lang="en-US" dirty="0"/>
          </a:p>
        </p:txBody>
      </p:sp>
    </p:spTree>
    <p:extLst>
      <p:ext uri="{BB962C8B-B14F-4D97-AF65-F5344CB8AC3E}">
        <p14:creationId xmlns:p14="http://schemas.microsoft.com/office/powerpoint/2010/main" val="8359514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9pPr>
          </a:lstStyle>
          <a:p>
            <a:pPr algn="ctr" eaLnBrk="1" hangingPunct="1">
              <a:buClrTx/>
              <a:buFontTx/>
              <a:buNone/>
            </a:pPr>
            <a:r>
              <a:rPr lang="en-US" altLang="en-US" sz="4400" b="1" dirty="0">
                <a:solidFill>
                  <a:srgbClr val="00B0F0"/>
                </a:solidFill>
                <a:effectLst>
                  <a:outerShdw blurRad="38100" dist="38100" dir="2700000" algn="tl">
                    <a:srgbClr val="C0C0C0"/>
                  </a:outerShdw>
                </a:effectLst>
              </a:rPr>
              <a:t>2-spanners</a:t>
            </a:r>
          </a:p>
        </p:txBody>
      </p:sp>
      <p:sp>
        <p:nvSpPr>
          <p:cNvPr id="22530" name="Text Box 2"/>
          <p:cNvSpPr txBox="1">
            <a:spLocks noChangeArrowheads="1"/>
          </p:cNvSpPr>
          <p:nvPr/>
        </p:nvSpPr>
        <p:spPr bwMode="auto">
          <a:xfrm>
            <a:off x="609600" y="1676400"/>
            <a:ext cx="8229600" cy="449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9pPr>
          </a:lstStyle>
          <a:p>
            <a:pPr eaLnBrk="1" hangingPunct="1">
              <a:spcBef>
                <a:spcPts val="800"/>
              </a:spcBef>
              <a:buClr>
                <a:srgbClr val="00FF99"/>
              </a:buClr>
              <a:buFont typeface="Garamond" panose="02020404030301010803" pitchFamily="18" charset="0"/>
              <a:buChar char="•"/>
            </a:pPr>
            <a:r>
              <a:rPr lang="en-US" altLang="en-US" sz="3200" dirty="0">
                <a:solidFill>
                  <a:schemeClr val="tx1"/>
                </a:solidFill>
                <a:effectLst>
                  <a:outerShdw blurRad="38100" dist="38100" dir="2700000" algn="tl">
                    <a:srgbClr val="C0C0C0"/>
                  </a:outerShdw>
                </a:effectLst>
              </a:rPr>
              <a:t>There is a difficulty. Unlike </a:t>
            </a:r>
            <a:r>
              <a:rPr lang="en-US" altLang="en-US" sz="3200" dirty="0">
                <a:solidFill>
                  <a:srgbClr val="FF0000"/>
                </a:solidFill>
                <a:effectLst>
                  <a:outerShdw blurRad="38100" dist="38100" dir="2700000" algn="tl">
                    <a:srgbClr val="C0C0C0"/>
                  </a:outerShdw>
                </a:effectLst>
              </a:rPr>
              <a:t>k≥3</a:t>
            </a:r>
            <a:r>
              <a:rPr lang="en-US" altLang="en-US" sz="3200" dirty="0">
                <a:solidFill>
                  <a:schemeClr val="tx1"/>
                </a:solidFill>
                <a:effectLst>
                  <a:outerShdw blurRad="38100" dist="38100" dir="2700000" algn="tl">
                    <a:srgbClr val="C0C0C0"/>
                  </a:outerShdw>
                </a:effectLst>
              </a:rPr>
              <a:t> there are not necessarily </a:t>
            </a:r>
            <a:r>
              <a:rPr lang="en-US" altLang="en-US" sz="3200" dirty="0" smtClean="0">
                <a:solidFill>
                  <a:srgbClr val="FF0000"/>
                </a:solidFill>
                <a:effectLst>
                  <a:outerShdw blurRad="38100" dist="38100" dir="2700000" algn="tl">
                    <a:srgbClr val="C0C0C0"/>
                  </a:outerShdw>
                </a:effectLst>
              </a:rPr>
              <a:t>2-spanners </a:t>
            </a:r>
            <a:r>
              <a:rPr lang="en-US" altLang="en-US" sz="3200" dirty="0">
                <a:solidFill>
                  <a:schemeClr val="tx1"/>
                </a:solidFill>
                <a:effectLst>
                  <a:outerShdw blurRad="38100" dist="38100" dir="2700000" algn="tl">
                    <a:srgbClr val="C0C0C0"/>
                  </a:outerShdw>
                </a:effectLst>
              </a:rPr>
              <a:t>with few edges.</a:t>
            </a:r>
          </a:p>
          <a:p>
            <a:pPr marL="0" indent="0" eaLnBrk="1" hangingPunct="1">
              <a:spcBef>
                <a:spcPts val="800"/>
              </a:spcBef>
              <a:buClr>
                <a:srgbClr val="00FF99"/>
              </a:buClr>
            </a:pPr>
            <a:r>
              <a:rPr lang="en-US" altLang="en-US" sz="3200" dirty="0" smtClean="0">
                <a:solidFill>
                  <a:schemeClr val="tx1"/>
                </a:solidFill>
                <a:effectLst>
                  <a:outerShdw blurRad="38100" dist="38100" dir="2700000" algn="tl">
                    <a:srgbClr val="C0C0C0"/>
                  </a:outerShdw>
                </a:effectLst>
              </a:rPr>
              <a:t>    Like </a:t>
            </a:r>
            <a:r>
              <a:rPr lang="en-US" altLang="en-US" sz="3200" dirty="0">
                <a:solidFill>
                  <a:schemeClr val="tx1"/>
                </a:solidFill>
                <a:effectLst>
                  <a:outerShdw blurRad="38100" dist="38100" dir="2700000" algn="tl">
                    <a:srgbClr val="C0C0C0"/>
                  </a:outerShdw>
                </a:effectLst>
              </a:rPr>
              <a:t>in </a:t>
            </a:r>
            <a:r>
              <a:rPr lang="en-US" altLang="en-US" sz="3200" dirty="0">
                <a:solidFill>
                  <a:srgbClr val="FF0000"/>
                </a:solidFill>
                <a:effectLst>
                  <a:outerShdw blurRad="38100" dist="38100" dir="2700000" algn="tl">
                    <a:srgbClr val="C0C0C0"/>
                  </a:outerShdw>
                </a:effectLst>
              </a:rPr>
              <a:t>2-SAT</a:t>
            </a:r>
            <a:r>
              <a:rPr lang="en-US" altLang="en-US" sz="3200" dirty="0">
                <a:solidFill>
                  <a:schemeClr val="tx1"/>
                </a:solidFill>
                <a:effectLst>
                  <a:outerShdw blurRad="38100" dist="38100" dir="2700000" algn="tl">
                    <a:srgbClr val="C0C0C0"/>
                  </a:outerShdw>
                </a:effectLst>
              </a:rPr>
              <a:t> and </a:t>
            </a:r>
            <a:r>
              <a:rPr lang="en-US" altLang="en-US" sz="3200" dirty="0">
                <a:solidFill>
                  <a:srgbClr val="FF0000"/>
                </a:solidFill>
                <a:effectLst>
                  <a:outerShdw blurRad="38100" dist="38100" dir="2700000" algn="tl">
                    <a:srgbClr val="C0C0C0"/>
                  </a:outerShdw>
                </a:effectLst>
              </a:rPr>
              <a:t>2-Coloring </a:t>
            </a:r>
            <a:r>
              <a:rPr lang="en-US" altLang="en-US" sz="3200" dirty="0">
                <a:solidFill>
                  <a:schemeClr val="tx1"/>
                </a:solidFill>
                <a:effectLst>
                  <a:outerShdw blurRad="38100" dist="38100" dir="2700000" algn="tl">
                    <a:srgbClr val="C0C0C0"/>
                  </a:outerShdw>
                </a:effectLst>
              </a:rPr>
              <a:t>and other </a:t>
            </a:r>
            <a:r>
              <a:rPr lang="en-US" altLang="en-US" sz="3200" dirty="0" smtClean="0">
                <a:solidFill>
                  <a:schemeClr val="tx1"/>
                </a:solidFill>
                <a:effectLst>
                  <a:outerShdw blurRad="38100" dist="38100" dir="2700000" algn="tl">
                    <a:srgbClr val="C0C0C0"/>
                  </a:outerShdw>
                </a:effectLst>
              </a:rPr>
              <a:t>   </a:t>
            </a:r>
          </a:p>
          <a:p>
            <a:pPr marL="0" indent="0" eaLnBrk="1" hangingPunct="1">
              <a:spcBef>
                <a:spcPts val="800"/>
              </a:spcBef>
              <a:buClr>
                <a:srgbClr val="00FF99"/>
              </a:buClr>
            </a:pPr>
            <a:r>
              <a:rPr lang="en-US" altLang="en-US" sz="3200" dirty="0">
                <a:solidFill>
                  <a:schemeClr val="tx1"/>
                </a:solidFill>
                <a:effectLst>
                  <a:outerShdw blurRad="38100" dist="38100" dir="2700000" algn="tl">
                    <a:srgbClr val="C0C0C0"/>
                  </a:outerShdw>
                </a:effectLst>
              </a:rPr>
              <a:t> </a:t>
            </a:r>
            <a:r>
              <a:rPr lang="en-US" altLang="en-US" sz="3200" dirty="0" smtClean="0">
                <a:solidFill>
                  <a:schemeClr val="tx1"/>
                </a:solidFill>
                <a:effectLst>
                  <a:outerShdw blurRad="38100" dist="38100" dir="2700000" algn="tl">
                    <a:srgbClr val="C0C0C0"/>
                  </a:outerShdw>
                </a:effectLst>
              </a:rPr>
              <a:t>   problems</a:t>
            </a:r>
            <a:r>
              <a:rPr lang="en-US" altLang="en-US" sz="3200" dirty="0">
                <a:solidFill>
                  <a:schemeClr val="tx1"/>
                </a:solidFill>
                <a:effectLst>
                  <a:outerShdw blurRad="38100" dist="38100" dir="2700000" algn="tl">
                    <a:srgbClr val="C0C0C0"/>
                  </a:outerShdw>
                </a:effectLst>
              </a:rPr>
              <a:t>, </a:t>
            </a:r>
            <a:r>
              <a:rPr lang="en-US" altLang="en-US" sz="3200" dirty="0" smtClean="0">
                <a:solidFill>
                  <a:srgbClr val="FF0000"/>
                </a:solidFill>
                <a:effectLst>
                  <a:outerShdw blurRad="38100" dist="38100" dir="2700000" algn="tl">
                    <a:srgbClr val="C0C0C0"/>
                  </a:outerShdw>
                </a:effectLst>
              </a:rPr>
              <a:t>2-spanners</a:t>
            </a:r>
            <a:r>
              <a:rPr lang="en-US" altLang="en-US" sz="3200" dirty="0">
                <a:solidFill>
                  <a:schemeClr val="tx1"/>
                </a:solidFill>
                <a:effectLst>
                  <a:outerShdw blurRad="38100" dist="38100" dir="2700000" algn="tl">
                    <a:srgbClr val="C0C0C0"/>
                  </a:outerShdw>
                </a:effectLst>
              </a:rPr>
              <a:t> </a:t>
            </a:r>
            <a:r>
              <a:rPr lang="en-US" altLang="en-US" sz="3200" dirty="0" smtClean="0">
                <a:solidFill>
                  <a:schemeClr val="tx1"/>
                </a:solidFill>
                <a:effectLst>
                  <a:outerShdw blurRad="38100" dist="38100" dir="2700000" algn="tl">
                    <a:srgbClr val="C0C0C0"/>
                  </a:outerShdw>
                </a:effectLst>
              </a:rPr>
              <a:t>are </a:t>
            </a:r>
            <a:r>
              <a:rPr lang="en-US" altLang="en-US" sz="3200" dirty="0">
                <a:solidFill>
                  <a:schemeClr val="tx1"/>
                </a:solidFill>
                <a:effectLst>
                  <a:outerShdw blurRad="38100" dist="38100" dir="2700000" algn="tl">
                    <a:srgbClr val="C0C0C0"/>
                  </a:outerShdw>
                </a:effectLst>
              </a:rPr>
              <a:t>different </a:t>
            </a:r>
            <a:r>
              <a:rPr lang="en-US" altLang="en-US" sz="3200" dirty="0" smtClean="0">
                <a:solidFill>
                  <a:schemeClr val="tx1"/>
                </a:solidFill>
                <a:effectLst>
                  <a:outerShdw blurRad="38100" dist="38100" dir="2700000" algn="tl">
                    <a:srgbClr val="C0C0C0"/>
                  </a:outerShdw>
                </a:effectLst>
              </a:rPr>
              <a:t>then </a:t>
            </a:r>
            <a:r>
              <a:rPr lang="en-US" altLang="en-US" sz="3200" dirty="0">
                <a:solidFill>
                  <a:schemeClr val="tx1"/>
                </a:solidFill>
                <a:effectLst>
                  <a:outerShdw blurRad="38100" dist="38100" dir="2700000" algn="tl">
                    <a:srgbClr val="C0C0C0"/>
                  </a:outerShdw>
                </a:effectLst>
              </a:rPr>
              <a:t>the rest</a:t>
            </a:r>
            <a:r>
              <a:rPr lang="en-US" altLang="en-US" sz="3200" dirty="0" smtClean="0">
                <a:solidFill>
                  <a:schemeClr val="tx1"/>
                </a:solidFill>
                <a:effectLst>
                  <a:outerShdw blurRad="38100" dist="38100" dir="2700000" algn="tl">
                    <a:srgbClr val="C0C0C0"/>
                  </a:outerShdw>
                </a:effectLst>
              </a:rPr>
              <a:t>.</a:t>
            </a:r>
          </a:p>
          <a:p>
            <a:pPr eaLnBrk="1" hangingPunct="1">
              <a:spcBef>
                <a:spcPts val="800"/>
              </a:spcBef>
              <a:buClr>
                <a:srgbClr val="00FF99"/>
              </a:buClr>
              <a:buFont typeface="Garamond" panose="02020404030301010803" pitchFamily="18" charset="0"/>
              <a:buChar char="•"/>
            </a:pPr>
            <a:r>
              <a:rPr lang="en-US" altLang="en-US" sz="3200" dirty="0" smtClean="0">
                <a:solidFill>
                  <a:schemeClr val="tx1"/>
                </a:solidFill>
                <a:effectLst>
                  <a:outerShdw blurRad="38100" dist="38100" dir="2700000" algn="tl">
                    <a:srgbClr val="C0C0C0"/>
                  </a:outerShdw>
                </a:effectLst>
              </a:rPr>
              <a:t>The only </a:t>
            </a:r>
            <a:r>
              <a:rPr lang="en-US" altLang="en-US" sz="3200" dirty="0" smtClean="0">
                <a:solidFill>
                  <a:srgbClr val="FF0000"/>
                </a:solidFill>
                <a:effectLst>
                  <a:outerShdw blurRad="38100" dist="38100" dir="2700000" algn="tl">
                    <a:srgbClr val="C0C0C0"/>
                  </a:outerShdw>
                </a:effectLst>
              </a:rPr>
              <a:t>2-spanner</a:t>
            </a:r>
            <a:r>
              <a:rPr lang="en-US" altLang="en-US" sz="3200" dirty="0" smtClean="0">
                <a:solidFill>
                  <a:schemeClr val="tx1"/>
                </a:solidFill>
                <a:effectLst>
                  <a:outerShdw blurRad="38100" dist="38100" dir="2700000" algn="tl">
                    <a:srgbClr val="C0C0C0"/>
                  </a:outerShdw>
                </a:effectLst>
              </a:rPr>
              <a:t> of a complete bipartite graph is the graph itself hence there are </a:t>
            </a:r>
            <a:r>
              <a:rPr lang="en-US" altLang="en-US" sz="3200" dirty="0" smtClean="0">
                <a:solidFill>
                  <a:srgbClr val="FF0000"/>
                </a:solidFill>
                <a:effectLst>
                  <a:outerShdw blurRad="38100" dist="38100" dir="2700000" algn="tl">
                    <a:srgbClr val="C0C0C0"/>
                  </a:outerShdw>
                </a:effectLst>
              </a:rPr>
              <a:t>2-spanners</a:t>
            </a:r>
            <a:r>
              <a:rPr lang="en-US" altLang="en-US" sz="3200" dirty="0" smtClean="0">
                <a:solidFill>
                  <a:schemeClr val="tx1"/>
                </a:solidFill>
                <a:effectLst>
                  <a:outerShdw blurRad="38100" dist="38100" dir="2700000" algn="tl">
                    <a:srgbClr val="C0C0C0"/>
                  </a:outerShdw>
                </a:effectLst>
              </a:rPr>
              <a:t> with </a:t>
            </a:r>
            <a:r>
              <a:rPr lang="el-GR" altLang="en-US" sz="3200" dirty="0" smtClean="0">
                <a:solidFill>
                  <a:srgbClr val="FF0000"/>
                </a:solidFill>
                <a:effectLst>
                  <a:outerShdw blurRad="38100" dist="38100" dir="2700000" algn="tl">
                    <a:srgbClr val="C0C0C0"/>
                  </a:outerShdw>
                </a:effectLst>
              </a:rPr>
              <a:t>Ω</a:t>
            </a:r>
            <a:r>
              <a:rPr lang="en-US" altLang="en-US" sz="3200" dirty="0" smtClean="0">
                <a:solidFill>
                  <a:srgbClr val="FF0000"/>
                </a:solidFill>
                <a:effectLst>
                  <a:outerShdw blurRad="38100" dist="38100" dir="2700000" algn="tl">
                    <a:srgbClr val="C0C0C0"/>
                  </a:outerShdw>
                </a:effectLst>
              </a:rPr>
              <a:t>(</a:t>
            </a:r>
            <a:r>
              <a:rPr lang="en-US" altLang="en-US" sz="3200" dirty="0" smtClean="0">
                <a:solidFill>
                  <a:srgbClr val="FF0000"/>
                </a:solidFill>
                <a:sym typeface="Symbol" panose="05050102010706020507" pitchFamily="18" charset="2"/>
              </a:rPr>
              <a:t>n</a:t>
            </a:r>
            <a:r>
              <a:rPr lang="en-US" altLang="en-US" sz="3200" baseline="30000" dirty="0">
                <a:solidFill>
                  <a:srgbClr val="FF0000"/>
                </a:solidFill>
                <a:sym typeface="Symbol" panose="05050102010706020507" pitchFamily="18" charset="2"/>
              </a:rPr>
              <a:t>2</a:t>
            </a:r>
            <a:r>
              <a:rPr lang="en-US" altLang="en-US" sz="3200" dirty="0" smtClean="0">
                <a:solidFill>
                  <a:srgbClr val="FF0000"/>
                </a:solidFill>
                <a:sym typeface="Symbol" panose="05050102010706020507" pitchFamily="18" charset="2"/>
              </a:rPr>
              <a:t>)  </a:t>
            </a:r>
            <a:r>
              <a:rPr lang="en-US" altLang="en-US" sz="3200" dirty="0" smtClean="0">
                <a:solidFill>
                  <a:schemeClr val="tx1"/>
                </a:solidFill>
                <a:sym typeface="Symbol" panose="05050102010706020507" pitchFamily="18" charset="2"/>
              </a:rPr>
              <a:t>edges.</a:t>
            </a:r>
            <a:endParaRPr lang="en-US" altLang="en-US" sz="3200" dirty="0">
              <a:solidFill>
                <a:schemeClr val="tx1"/>
              </a:solidFill>
              <a:effectLst>
                <a:outerShdw blurRad="38100" dist="38100" dir="2700000" algn="tl">
                  <a:srgbClr val="C0C0C0"/>
                </a:outerShdw>
              </a:effectLst>
            </a:endParaRPr>
          </a:p>
        </p:txBody>
      </p:sp>
    </p:spTree>
    <p:extLst>
      <p:ext uri="{BB962C8B-B14F-4D97-AF65-F5344CB8AC3E}">
        <p14:creationId xmlns:p14="http://schemas.microsoft.com/office/powerpoint/2010/main" val="3340794161"/>
      </p:ext>
    </p:extLst>
  </p:cSld>
  <p:clrMapOvr>
    <a:masterClrMapping/>
  </p:clrMapOvr>
  <p:transition spd="med" advTm="323"/>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t>
            </a:r>
            <a:r>
              <a:rPr lang="en-US" dirty="0" smtClean="0">
                <a:solidFill>
                  <a:srgbClr val="00B0F0"/>
                </a:solidFill>
              </a:rPr>
              <a:t>Lower bound</a:t>
            </a:r>
            <a:endParaRPr lang="en-US" dirty="0">
              <a:solidFill>
                <a:srgbClr val="00B0F0"/>
              </a:solidFill>
            </a:endParaRPr>
          </a:p>
        </p:txBody>
      </p:sp>
      <p:sp>
        <p:nvSpPr>
          <p:cNvPr id="3" name="Content Placeholder 2"/>
          <p:cNvSpPr>
            <a:spLocks noGrp="1"/>
          </p:cNvSpPr>
          <p:nvPr>
            <p:ph idx="1"/>
          </p:nvPr>
        </p:nvSpPr>
        <p:spPr/>
        <p:txBody>
          <a:bodyPr>
            <a:normAutofit/>
          </a:bodyPr>
          <a:lstStyle/>
          <a:p>
            <a:pPr marL="0" indent="0">
              <a:buNone/>
            </a:pPr>
            <a:r>
              <a:rPr lang="en-US" dirty="0" smtClean="0">
                <a:latin typeface="Calibri" panose="020F0502020204030204" pitchFamily="34" charset="0"/>
                <a:cs typeface="Calibri" panose="020F0502020204030204" pitchFamily="34" charset="0"/>
                <a:sym typeface="Symbol" panose="05050102010706020507" pitchFamily="18" charset="2"/>
              </a:rPr>
              <a:t>Unfortunately, this is the best lower bound known  for much more general problems such as  </a:t>
            </a:r>
            <a:r>
              <a:rPr lang="en-US" dirty="0" smtClean="0">
                <a:solidFill>
                  <a:srgbClr val="00B050"/>
                </a:solidFill>
                <a:latin typeface="Calibri" panose="020F0502020204030204" pitchFamily="34" charset="0"/>
                <a:cs typeface="Calibri" panose="020F0502020204030204" pitchFamily="34" charset="0"/>
                <a:sym typeface="Symbol" panose="05050102010706020507" pitchFamily="18" charset="2"/>
              </a:rPr>
              <a:t>Group Steiner on General Graphs </a:t>
            </a:r>
            <a:r>
              <a:rPr lang="en-US" dirty="0" smtClean="0">
                <a:latin typeface="Calibri" panose="020F0502020204030204" pitchFamily="34" charset="0"/>
                <a:cs typeface="Calibri" panose="020F0502020204030204" pitchFamily="34" charset="0"/>
                <a:sym typeface="Symbol" panose="05050102010706020507" pitchFamily="18" charset="2"/>
              </a:rPr>
              <a:t>and for </a:t>
            </a:r>
            <a:r>
              <a:rPr lang="en-US" dirty="0" smtClean="0">
                <a:solidFill>
                  <a:srgbClr val="00B050"/>
                </a:solidFill>
                <a:latin typeface="Calibri" panose="020F0502020204030204" pitchFamily="34" charset="0"/>
                <a:cs typeface="Calibri" panose="020F0502020204030204" pitchFamily="34" charset="0"/>
                <a:sym typeface="Symbol" panose="05050102010706020507" pitchFamily="18" charset="2"/>
              </a:rPr>
              <a:t>Directed Steiner </a:t>
            </a:r>
            <a:r>
              <a:rPr lang="en-US" dirty="0" smtClean="0">
                <a:latin typeface="Calibri" panose="020F0502020204030204" pitchFamily="34" charset="0"/>
                <a:cs typeface="Calibri" panose="020F0502020204030204" pitchFamily="34" charset="0"/>
                <a:sym typeface="Symbol" panose="05050102010706020507" pitchFamily="18" charset="2"/>
              </a:rPr>
              <a:t>(which is more general than </a:t>
            </a:r>
            <a:r>
              <a:rPr lang="en-US" dirty="0" smtClean="0">
                <a:solidFill>
                  <a:srgbClr val="00B050"/>
                </a:solidFill>
                <a:latin typeface="Calibri" panose="020F0502020204030204" pitchFamily="34" charset="0"/>
                <a:cs typeface="Calibri" panose="020F0502020204030204" pitchFamily="34" charset="0"/>
                <a:sym typeface="Symbol" panose="05050102010706020507" pitchFamily="18" charset="2"/>
              </a:rPr>
              <a:t>Group Steiner on general graphs</a:t>
            </a:r>
            <a:r>
              <a:rPr lang="en-US" dirty="0" smtClean="0">
                <a:latin typeface="Calibri" panose="020F0502020204030204" pitchFamily="34" charset="0"/>
                <a:cs typeface="Calibri" panose="020F0502020204030204" pitchFamily="34" charset="0"/>
                <a:sym typeface="Symbol" panose="05050102010706020507" pitchFamily="18" charset="2"/>
              </a:rPr>
              <a:t>). The best lower bound is still only </a:t>
            </a:r>
          </a:p>
          <a:p>
            <a:pPr marL="0" indent="0">
              <a:buNone/>
            </a:pPr>
            <a:r>
              <a:rPr lang="en-US" altLang="en-US" dirty="0" smtClean="0">
                <a:solidFill>
                  <a:srgbClr val="FF0000"/>
                </a:solidFill>
              </a:rPr>
              <a:t>(</a:t>
            </a:r>
            <a:r>
              <a:rPr lang="en-US" altLang="en-US" dirty="0">
                <a:solidFill>
                  <a:srgbClr val="FF0000"/>
                </a:solidFill>
              </a:rPr>
              <a:t>log </a:t>
            </a:r>
            <a:r>
              <a:rPr lang="en-US" altLang="en-US" dirty="0">
                <a:solidFill>
                  <a:srgbClr val="FF0000"/>
                </a:solidFill>
                <a:sym typeface="Symbol" panose="05050102010706020507" pitchFamily="18" charset="2"/>
              </a:rPr>
              <a:t>n)</a:t>
            </a:r>
            <a:r>
              <a:rPr lang="en-US" altLang="en-US" baseline="30000" dirty="0">
                <a:solidFill>
                  <a:srgbClr val="FF0000"/>
                </a:solidFill>
                <a:sym typeface="Symbol" panose="05050102010706020507" pitchFamily="18" charset="2"/>
              </a:rPr>
              <a:t>2-</a:t>
            </a:r>
            <a:r>
              <a:rPr lang="el-GR" altLang="en-US" baseline="30000" dirty="0">
                <a:solidFill>
                  <a:srgbClr val="FF0000"/>
                </a:solidFill>
                <a:sym typeface="Symbol" panose="05050102010706020507" pitchFamily="18" charset="2"/>
              </a:rPr>
              <a:t>ε</a:t>
            </a:r>
            <a:r>
              <a:rPr lang="en-US" dirty="0">
                <a:solidFill>
                  <a:srgbClr val="FF0000"/>
                </a:solidFill>
                <a:latin typeface="Calibri" panose="020F0502020204030204" pitchFamily="34" charset="0"/>
                <a:cs typeface="Calibri" panose="020F0502020204030204" pitchFamily="34" charset="0"/>
                <a:sym typeface="Symbol" panose="05050102010706020507" pitchFamily="18" charset="2"/>
              </a:rPr>
              <a:t> </a:t>
            </a:r>
            <a:r>
              <a:rPr lang="en-US" dirty="0">
                <a:latin typeface="Calibri" panose="020F0502020204030204" pitchFamily="34" charset="0"/>
                <a:cs typeface="Calibri" panose="020F0502020204030204" pitchFamily="34" charset="0"/>
                <a:sym typeface="Symbol" panose="05050102010706020507" pitchFamily="18" charset="2"/>
              </a:rPr>
              <a:t>for any constant </a:t>
            </a:r>
            <a:r>
              <a:rPr lang="el-GR" dirty="0" smtClean="0">
                <a:solidFill>
                  <a:srgbClr val="FF0000"/>
                </a:solidFill>
                <a:latin typeface="Calibri" panose="020F0502020204030204" pitchFamily="34" charset="0"/>
                <a:cs typeface="Calibri" panose="020F0502020204030204" pitchFamily="34" charset="0"/>
                <a:sym typeface="Symbol" panose="05050102010706020507" pitchFamily="18" charset="2"/>
              </a:rPr>
              <a:t>ε</a:t>
            </a:r>
            <a:r>
              <a:rPr lang="en-US" dirty="0" smtClean="0">
                <a:solidFill>
                  <a:srgbClr val="FF0000"/>
                </a:solidFill>
                <a:latin typeface="Calibri" panose="020F0502020204030204" pitchFamily="34" charset="0"/>
                <a:cs typeface="Calibri" panose="020F0502020204030204" pitchFamily="34" charset="0"/>
                <a:sym typeface="Symbol" panose="05050102010706020507" pitchFamily="18" charset="2"/>
              </a:rPr>
              <a:t>. </a:t>
            </a:r>
            <a:r>
              <a:rPr lang="en-US" dirty="0" smtClean="0">
                <a:latin typeface="Calibri" panose="020F0502020204030204" pitchFamily="34" charset="0"/>
                <a:cs typeface="Calibri" panose="020F0502020204030204" pitchFamily="34" charset="0"/>
                <a:sym typeface="Symbol" panose="05050102010706020507" pitchFamily="18" charset="2"/>
              </a:rPr>
              <a:t>Open for ages.</a:t>
            </a:r>
            <a:endParaRPr lang="en-US" dirty="0" smtClean="0">
              <a:solidFill>
                <a:srgbClr val="00B050"/>
              </a:solidFill>
              <a:latin typeface="Calibri" panose="020F0502020204030204" pitchFamily="34" charset="0"/>
              <a:cs typeface="Calibri" panose="020F0502020204030204" pitchFamily="34" charset="0"/>
              <a:sym typeface="Symbol" panose="05050102010706020507" pitchFamily="18" charset="2"/>
            </a:endParaRPr>
          </a:p>
          <a:p>
            <a:pPr marL="0" indent="0">
              <a:buNone/>
            </a:pPr>
            <a:r>
              <a:rPr lang="en-US" dirty="0" smtClean="0">
                <a:latin typeface="Calibri" panose="020F0502020204030204" pitchFamily="34" charset="0"/>
                <a:cs typeface="Calibri" panose="020F0502020204030204" pitchFamily="34" charset="0"/>
                <a:sym typeface="Symbol" panose="05050102010706020507" pitchFamily="18" charset="2"/>
              </a:rPr>
              <a:t>The only thing I am going to show is a </a:t>
            </a:r>
            <a:r>
              <a:rPr lang="en-US" dirty="0" smtClean="0">
                <a:solidFill>
                  <a:srgbClr val="FF0000"/>
                </a:solidFill>
                <a:latin typeface="Calibri" panose="020F0502020204030204" pitchFamily="34" charset="0"/>
                <a:cs typeface="Calibri" panose="020F0502020204030204" pitchFamily="34" charset="0"/>
                <a:sym typeface="Symbol" panose="05050102010706020507" pitchFamily="18" charset="2"/>
              </a:rPr>
              <a:t>folklore</a:t>
            </a:r>
            <a:r>
              <a:rPr lang="en-US" dirty="0" smtClean="0">
                <a:latin typeface="Calibri" panose="020F0502020204030204" pitchFamily="34" charset="0"/>
                <a:cs typeface="Calibri" panose="020F0502020204030204" pitchFamily="34" charset="0"/>
                <a:sym typeface="Symbol" panose="05050102010706020507" pitchFamily="18" charset="2"/>
              </a:rPr>
              <a:t> </a:t>
            </a:r>
            <a:r>
              <a:rPr lang="en-US" dirty="0" smtClean="0">
                <a:solidFill>
                  <a:srgbClr val="0070C0"/>
                </a:solidFill>
                <a:latin typeface="Calibri" panose="020F0502020204030204" pitchFamily="34" charset="0"/>
                <a:cs typeface="Calibri" panose="020F0502020204030204" pitchFamily="34" charset="0"/>
                <a:sym typeface="Symbol" panose="05050102010706020507" pitchFamily="18" charset="2"/>
              </a:rPr>
              <a:t>non recursive greedy </a:t>
            </a:r>
            <a:r>
              <a:rPr lang="en-US" dirty="0" smtClean="0">
                <a:latin typeface="Calibri" panose="020F0502020204030204" pitchFamily="34" charset="0"/>
                <a:cs typeface="Calibri" panose="020F0502020204030204" pitchFamily="34" charset="0"/>
                <a:sym typeface="Symbol" panose="05050102010706020507" pitchFamily="18" charset="2"/>
              </a:rPr>
              <a:t>approximation for </a:t>
            </a:r>
            <a:r>
              <a:rPr lang="en-US" dirty="0" smtClean="0">
                <a:solidFill>
                  <a:srgbClr val="00B050"/>
                </a:solidFill>
                <a:latin typeface="Calibri" panose="020F0502020204030204" pitchFamily="34" charset="0"/>
                <a:cs typeface="Calibri" panose="020F0502020204030204" pitchFamily="34" charset="0"/>
                <a:sym typeface="Symbol" panose="05050102010706020507" pitchFamily="18" charset="2"/>
              </a:rPr>
              <a:t>Directed Steiner Tree </a:t>
            </a:r>
            <a:r>
              <a:rPr lang="en-US" dirty="0" smtClean="0">
                <a:latin typeface="Calibri" panose="020F0502020204030204" pitchFamily="34" charset="0"/>
                <a:cs typeface="Calibri" panose="020F0502020204030204" pitchFamily="34" charset="0"/>
                <a:sym typeface="Symbol" panose="05050102010706020507" pitchFamily="18" charset="2"/>
              </a:rPr>
              <a:t>using the approximation for </a:t>
            </a:r>
            <a:r>
              <a:rPr lang="en-US" dirty="0" smtClean="0">
                <a:solidFill>
                  <a:srgbClr val="00B050"/>
                </a:solidFill>
                <a:latin typeface="Calibri" panose="020F0502020204030204" pitchFamily="34" charset="0"/>
                <a:cs typeface="Calibri" panose="020F0502020204030204" pitchFamily="34" charset="0"/>
                <a:sym typeface="Symbol" panose="05050102010706020507" pitchFamily="18" charset="2"/>
              </a:rPr>
              <a:t>Group Steiner on Tree Inputs.</a:t>
            </a:r>
            <a:endParaRPr lang="en-US" dirty="0">
              <a:solidFill>
                <a:srgbClr val="00B050"/>
              </a:solidFill>
            </a:endParaRPr>
          </a:p>
        </p:txBody>
      </p:sp>
    </p:spTree>
    <p:extLst>
      <p:ext uri="{BB962C8B-B14F-4D97-AF65-F5344CB8AC3E}">
        <p14:creationId xmlns:p14="http://schemas.microsoft.com/office/powerpoint/2010/main" val="21025575"/>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70C0"/>
                </a:solidFill>
              </a:rPr>
              <a:t>Zelikovsky’s height reduction</a:t>
            </a:r>
            <a:endParaRPr lang="en-US" dirty="0">
              <a:solidFill>
                <a:srgbClr val="0070C0"/>
              </a:solidFill>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t>If you are willing to loose </a:t>
            </a:r>
            <a:r>
              <a:rPr lang="en-US" dirty="0" smtClean="0">
                <a:solidFill>
                  <a:srgbClr val="FF0000"/>
                </a:solidFill>
              </a:rPr>
              <a:t>(1/</a:t>
            </a:r>
            <a:r>
              <a:rPr lang="el-GR" dirty="0" smtClean="0">
                <a:solidFill>
                  <a:srgbClr val="FF0000"/>
                </a:solidFill>
                <a:latin typeface="Calibri" panose="020F0502020204030204" pitchFamily="34" charset="0"/>
                <a:cs typeface="Calibri" panose="020F0502020204030204" pitchFamily="34" charset="0"/>
              </a:rPr>
              <a:t>ε</a:t>
            </a:r>
            <a:r>
              <a:rPr lang="en-US" dirty="0" smtClean="0">
                <a:solidFill>
                  <a:srgbClr val="FF0000"/>
                </a:solidFill>
                <a:latin typeface="Calibri" panose="020F0502020204030204" pitchFamily="34" charset="0"/>
                <a:cs typeface="Calibri" panose="020F0502020204030204" pitchFamily="34" charset="0"/>
              </a:rPr>
              <a:t>)</a:t>
            </a:r>
            <a:r>
              <a:rPr lang="en-US" altLang="en-US" dirty="0" smtClean="0">
                <a:solidFill>
                  <a:srgbClr val="FF0000"/>
                </a:solidFill>
              </a:rPr>
              <a:t> n</a:t>
            </a:r>
            <a:r>
              <a:rPr lang="en-US" altLang="en-US" baseline="30000" dirty="0" smtClean="0">
                <a:solidFill>
                  <a:srgbClr val="FF0000"/>
                </a:solidFill>
                <a:sym typeface="Symbol" panose="05050102010706020507" pitchFamily="18" charset="2"/>
              </a:rPr>
              <a:t>1/</a:t>
            </a:r>
            <a:r>
              <a:rPr lang="el-GR" altLang="en-US" baseline="30000" dirty="0" smtClean="0">
                <a:solidFill>
                  <a:srgbClr val="FF0000"/>
                </a:solidFill>
                <a:sym typeface="Symbol" panose="05050102010706020507" pitchFamily="18" charset="2"/>
              </a:rPr>
              <a:t>ε</a:t>
            </a:r>
            <a:r>
              <a:rPr lang="en-US" altLang="en-US" dirty="0" smtClean="0">
                <a:solidFill>
                  <a:srgbClr val="FF0000"/>
                </a:solidFill>
                <a:sym typeface="Symbol" panose="05050102010706020507" pitchFamily="18" charset="2"/>
              </a:rPr>
              <a:t>  </a:t>
            </a:r>
            <a:r>
              <a:rPr lang="en-US" altLang="en-US" dirty="0" smtClean="0">
                <a:sym typeface="Symbol" panose="05050102010706020507" pitchFamily="18" charset="2"/>
              </a:rPr>
              <a:t>factor, we are able to reduce the height to</a:t>
            </a:r>
            <a:r>
              <a:rPr lang="en-US" altLang="en-US" dirty="0" smtClean="0">
                <a:solidFill>
                  <a:srgbClr val="FF0000"/>
                </a:solidFill>
                <a:sym typeface="Symbol" panose="05050102010706020507" pitchFamily="18" charset="2"/>
              </a:rPr>
              <a:t> </a:t>
            </a:r>
            <a:r>
              <a:rPr lang="en-US" dirty="0">
                <a:solidFill>
                  <a:srgbClr val="FF0000"/>
                </a:solidFill>
              </a:rPr>
              <a:t>1/</a:t>
            </a:r>
            <a:r>
              <a:rPr lang="el-GR" dirty="0" smtClean="0">
                <a:solidFill>
                  <a:srgbClr val="FF0000"/>
                </a:solidFill>
                <a:latin typeface="Calibri" panose="020F0502020204030204" pitchFamily="34" charset="0"/>
                <a:cs typeface="Calibri" panose="020F0502020204030204" pitchFamily="34" charset="0"/>
              </a:rPr>
              <a:t>ε</a:t>
            </a:r>
            <a:r>
              <a:rPr lang="en-US" dirty="0" smtClean="0">
                <a:solidFill>
                  <a:srgbClr val="FF0000"/>
                </a:solidFill>
                <a:latin typeface="Calibri" panose="020F0502020204030204" pitchFamily="34" charset="0"/>
                <a:cs typeface="Calibri" panose="020F0502020204030204" pitchFamily="34" charset="0"/>
              </a:rPr>
              <a:t>.</a:t>
            </a:r>
          </a:p>
          <a:p>
            <a:pPr marL="0" indent="0">
              <a:buNone/>
            </a:pPr>
            <a:r>
              <a:rPr lang="en-US" dirty="0" smtClean="0">
                <a:latin typeface="Calibri" panose="020F0502020204030204" pitchFamily="34" charset="0"/>
                <a:cs typeface="Calibri" panose="020F0502020204030204" pitchFamily="34" charset="0"/>
              </a:rPr>
              <a:t>First you need to take the </a:t>
            </a:r>
            <a:r>
              <a:rPr lang="en-US" dirty="0" smtClean="0">
                <a:solidFill>
                  <a:srgbClr val="FF0000"/>
                </a:solidFill>
                <a:latin typeface="Calibri" panose="020F0502020204030204" pitchFamily="34" charset="0"/>
                <a:cs typeface="Calibri" panose="020F0502020204030204" pitchFamily="34" charset="0"/>
              </a:rPr>
              <a:t>transitive closure. </a:t>
            </a:r>
            <a:r>
              <a:rPr lang="en-US" dirty="0" smtClean="0">
                <a:latin typeface="Calibri" panose="020F0502020204030204" pitchFamily="34" charset="0"/>
                <a:cs typeface="Calibri" panose="020F0502020204030204" pitchFamily="34" charset="0"/>
              </a:rPr>
              <a:t>Say that you have a </a:t>
            </a:r>
            <a:r>
              <a:rPr lang="en-US" dirty="0" smtClean="0">
                <a:solidFill>
                  <a:srgbClr val="FF0000"/>
                </a:solidFill>
                <a:latin typeface="Calibri" panose="020F0502020204030204" pitchFamily="34" charset="0"/>
                <a:cs typeface="Calibri" panose="020F0502020204030204" pitchFamily="34" charset="0"/>
                <a:sym typeface="Symbol" panose="05050102010706020507" pitchFamily="18" charset="2"/>
              </a:rPr>
              <a:t> </a:t>
            </a:r>
            <a:r>
              <a:rPr lang="en-US" dirty="0" smtClean="0">
                <a:latin typeface="Calibri" panose="020F0502020204030204" pitchFamily="34" charset="0"/>
                <a:cs typeface="Calibri" panose="020F0502020204030204" pitchFamily="34" charset="0"/>
                <a:sym typeface="Symbol" panose="05050102010706020507" pitchFamily="18" charset="2"/>
              </a:rPr>
              <a:t>approximation for height</a:t>
            </a:r>
            <a:r>
              <a:rPr lang="en-US" dirty="0" smtClean="0">
                <a:solidFill>
                  <a:srgbClr val="FF0000"/>
                </a:solidFill>
                <a:latin typeface="Calibri" panose="020F0502020204030204" pitchFamily="34" charset="0"/>
                <a:cs typeface="Calibri" panose="020F0502020204030204" pitchFamily="34" charset="0"/>
              </a:rPr>
              <a:t> 1/</a:t>
            </a:r>
            <a:r>
              <a:rPr lang="el-GR" dirty="0" smtClean="0">
                <a:solidFill>
                  <a:srgbClr val="FF0000"/>
                </a:solidFill>
                <a:latin typeface="Calibri" panose="020F0502020204030204" pitchFamily="34" charset="0"/>
                <a:cs typeface="Calibri" panose="020F0502020204030204" pitchFamily="34" charset="0"/>
              </a:rPr>
              <a:t>ε</a:t>
            </a:r>
            <a:r>
              <a:rPr lang="en-US" dirty="0" smtClean="0">
                <a:solidFill>
                  <a:srgbClr val="FF0000"/>
                </a:solidFill>
                <a:latin typeface="Calibri" panose="020F0502020204030204" pitchFamily="34" charset="0"/>
                <a:cs typeface="Calibri" panose="020F0502020204030204" pitchFamily="34" charset="0"/>
              </a:rPr>
              <a:t>. </a:t>
            </a:r>
          </a:p>
          <a:p>
            <a:pPr marL="0" indent="0">
              <a:buNone/>
            </a:pPr>
            <a:r>
              <a:rPr lang="en-US" dirty="0" smtClean="0">
                <a:latin typeface="Calibri" panose="020F0502020204030204" pitchFamily="34" charset="0"/>
                <a:cs typeface="Calibri" panose="020F0502020204030204" pitchFamily="34" charset="0"/>
              </a:rPr>
              <a:t>This implies a </a:t>
            </a:r>
            <a:r>
              <a:rPr lang="en-US" dirty="0" smtClean="0">
                <a:solidFill>
                  <a:srgbClr val="FF0000"/>
                </a:solidFill>
                <a:latin typeface="Calibri" panose="020F0502020204030204" pitchFamily="34" charset="0"/>
                <a:cs typeface="Calibri" panose="020F0502020204030204" pitchFamily="34" charset="0"/>
                <a:sym typeface="Symbol" panose="05050102010706020507" pitchFamily="18" charset="2"/>
              </a:rPr>
              <a:t></a:t>
            </a:r>
            <a:r>
              <a:rPr lang="en-US" dirty="0" smtClean="0">
                <a:solidFill>
                  <a:srgbClr val="FF0000"/>
                </a:solidFill>
                <a:latin typeface="Arial" panose="020B0604020202020204" pitchFamily="34" charset="0"/>
                <a:cs typeface="Arial" panose="020B0604020202020204" pitchFamily="34" charset="0"/>
                <a:sym typeface="Symbol" panose="05050102010706020507" pitchFamily="18" charset="2"/>
              </a:rPr>
              <a:t>˖</a:t>
            </a:r>
            <a:r>
              <a:rPr lang="en-US" dirty="0" smtClean="0">
                <a:solidFill>
                  <a:srgbClr val="FF0000"/>
                </a:solidFill>
              </a:rPr>
              <a:t>(</a:t>
            </a:r>
            <a:r>
              <a:rPr lang="en-US" dirty="0">
                <a:solidFill>
                  <a:srgbClr val="FF0000"/>
                </a:solidFill>
              </a:rPr>
              <a:t>1/</a:t>
            </a:r>
            <a:r>
              <a:rPr lang="el-GR" dirty="0">
                <a:solidFill>
                  <a:srgbClr val="FF0000"/>
                </a:solidFill>
                <a:latin typeface="Calibri" panose="020F0502020204030204" pitchFamily="34" charset="0"/>
                <a:cs typeface="Calibri" panose="020F0502020204030204" pitchFamily="34" charset="0"/>
              </a:rPr>
              <a:t>ε</a:t>
            </a:r>
            <a:r>
              <a:rPr lang="en-US" dirty="0" smtClean="0">
                <a:solidFill>
                  <a:srgbClr val="FF0000"/>
                </a:solidFill>
                <a:latin typeface="Calibri" panose="020F0502020204030204" pitchFamily="34" charset="0"/>
                <a:cs typeface="Calibri" panose="020F0502020204030204" pitchFamily="34" charset="0"/>
              </a:rPr>
              <a:t>)</a:t>
            </a:r>
            <a:r>
              <a:rPr lang="en-US" altLang="en-US" dirty="0" smtClean="0">
                <a:solidFill>
                  <a:srgbClr val="FF0000"/>
                </a:solidFill>
              </a:rPr>
              <a:t> </a:t>
            </a:r>
            <a:r>
              <a:rPr lang="en-US" altLang="en-US" dirty="0">
                <a:solidFill>
                  <a:srgbClr val="FF0000"/>
                </a:solidFill>
              </a:rPr>
              <a:t>n</a:t>
            </a:r>
            <a:r>
              <a:rPr lang="en-US" altLang="en-US" baseline="30000" dirty="0">
                <a:solidFill>
                  <a:srgbClr val="FF0000"/>
                </a:solidFill>
                <a:sym typeface="Symbol" panose="05050102010706020507" pitchFamily="18" charset="2"/>
              </a:rPr>
              <a:t>1/</a:t>
            </a:r>
            <a:r>
              <a:rPr lang="el-GR" altLang="en-US" baseline="30000" dirty="0">
                <a:solidFill>
                  <a:srgbClr val="FF0000"/>
                </a:solidFill>
                <a:sym typeface="Symbol" panose="05050102010706020507" pitchFamily="18" charset="2"/>
              </a:rPr>
              <a:t>ε</a:t>
            </a:r>
            <a:r>
              <a:rPr lang="en-US" altLang="en-US" dirty="0">
                <a:solidFill>
                  <a:srgbClr val="FF0000"/>
                </a:solidFill>
                <a:sym typeface="Symbol" panose="05050102010706020507" pitchFamily="18" charset="2"/>
              </a:rPr>
              <a:t> </a:t>
            </a:r>
            <a:r>
              <a:rPr lang="en-US" altLang="en-US" dirty="0" smtClean="0">
                <a:solidFill>
                  <a:srgbClr val="FF0000"/>
                </a:solidFill>
                <a:sym typeface="Symbol" panose="05050102010706020507" pitchFamily="18" charset="2"/>
              </a:rPr>
              <a:t> </a:t>
            </a:r>
            <a:r>
              <a:rPr lang="en-US" altLang="en-US" dirty="0" smtClean="0">
                <a:sym typeface="Symbol" panose="05050102010706020507" pitchFamily="18" charset="2"/>
              </a:rPr>
              <a:t>approximation ratio.</a:t>
            </a:r>
          </a:p>
          <a:p>
            <a:pPr marL="0" indent="0">
              <a:buNone/>
            </a:pPr>
            <a:r>
              <a:rPr lang="en-US" dirty="0" smtClean="0">
                <a:sym typeface="Symbol" panose="05050102010706020507" pitchFamily="18" charset="2"/>
              </a:rPr>
              <a:t>We will, present in the next slide the non recursive greedy algorithm.</a:t>
            </a:r>
          </a:p>
          <a:p>
            <a:pPr marL="0" indent="0">
              <a:buNone/>
            </a:pPr>
            <a:r>
              <a:rPr lang="en-US" dirty="0" smtClean="0">
                <a:sym typeface="Symbol" panose="05050102010706020507" pitchFamily="18" charset="2"/>
              </a:rPr>
              <a:t>We will later use the fact that there is an </a:t>
            </a:r>
            <a:r>
              <a:rPr lang="en-US" dirty="0" smtClean="0">
                <a:solidFill>
                  <a:srgbClr val="FF0000"/>
                </a:solidFill>
                <a:sym typeface="Symbol" panose="05050102010706020507" pitchFamily="18" charset="2"/>
              </a:rPr>
              <a:t>O(h</a:t>
            </a:r>
            <a:r>
              <a:rPr lang="en-US" dirty="0" smtClean="0">
                <a:solidFill>
                  <a:srgbClr val="FF0000"/>
                </a:solidFill>
                <a:latin typeface="Arial" panose="020B0604020202020204" pitchFamily="34" charset="0"/>
                <a:cs typeface="Arial" panose="020B0604020202020204" pitchFamily="34" charset="0"/>
                <a:sym typeface="Symbol" panose="05050102010706020507" pitchFamily="18" charset="2"/>
              </a:rPr>
              <a:t>˖</a:t>
            </a:r>
            <a:r>
              <a:rPr lang="en-US" dirty="0" smtClean="0">
                <a:solidFill>
                  <a:srgbClr val="FF0000"/>
                </a:solidFill>
                <a:sym typeface="Symbol" panose="05050102010706020507" pitchFamily="18" charset="2"/>
              </a:rPr>
              <a:t>log m)</a:t>
            </a:r>
          </a:p>
          <a:p>
            <a:pPr marL="0" indent="0">
              <a:buNone/>
            </a:pPr>
            <a:r>
              <a:rPr lang="en-US" dirty="0" smtClean="0">
                <a:sym typeface="Symbol" panose="05050102010706020507" pitchFamily="18" charset="2"/>
              </a:rPr>
              <a:t>approximation for the problem with </a:t>
            </a:r>
            <a:r>
              <a:rPr lang="en-US" dirty="0" smtClean="0">
                <a:solidFill>
                  <a:srgbClr val="FF0000"/>
                </a:solidFill>
                <a:sym typeface="Symbol" panose="05050102010706020507" pitchFamily="18" charset="2"/>
              </a:rPr>
              <a:t>h </a:t>
            </a:r>
            <a:r>
              <a:rPr lang="en-US" dirty="0" smtClean="0">
                <a:sym typeface="Symbol" panose="05050102010706020507" pitchFamily="18" charset="2"/>
              </a:rPr>
              <a:t>the height of the tree.</a:t>
            </a:r>
          </a:p>
        </p:txBody>
      </p:sp>
    </p:spTree>
    <p:extLst>
      <p:ext uri="{BB962C8B-B14F-4D97-AF65-F5344CB8AC3E}">
        <p14:creationId xmlns:p14="http://schemas.microsoft.com/office/powerpoint/2010/main" val="521875396"/>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00B0F0"/>
                </a:solidFill>
              </a:rPr>
              <a:t>Reduction of Directed Steiner Tree to Group Steiner on Tree Inputs</a:t>
            </a:r>
            <a:endParaRPr lang="en-US" dirty="0">
              <a:solidFill>
                <a:srgbClr val="00B0F0"/>
              </a:solidFill>
            </a:endParaRPr>
          </a:p>
        </p:txBody>
      </p:sp>
      <p:sp>
        <p:nvSpPr>
          <p:cNvPr id="3" name="Content Placeholder 2"/>
          <p:cNvSpPr>
            <a:spLocks noGrp="1"/>
          </p:cNvSpPr>
          <p:nvPr>
            <p:ph idx="1"/>
          </p:nvPr>
        </p:nvSpPr>
        <p:spPr/>
        <p:txBody>
          <a:bodyPr>
            <a:normAutofit/>
          </a:bodyPr>
          <a:lstStyle/>
          <a:p>
            <a:pPr marL="0" indent="0">
              <a:buNone/>
            </a:pPr>
            <a:r>
              <a:rPr lang="en-US" dirty="0" smtClean="0"/>
              <a:t>1)Take the </a:t>
            </a:r>
            <a:r>
              <a:rPr lang="en-US" dirty="0">
                <a:solidFill>
                  <a:srgbClr val="FF0000"/>
                </a:solidFill>
              </a:rPr>
              <a:t>transitive closure </a:t>
            </a:r>
            <a:endParaRPr lang="en-US" dirty="0" smtClean="0">
              <a:solidFill>
                <a:srgbClr val="FF0000"/>
              </a:solidFill>
            </a:endParaRPr>
          </a:p>
          <a:p>
            <a:pPr marL="0" indent="0">
              <a:buNone/>
            </a:pPr>
            <a:r>
              <a:rPr lang="en-US" dirty="0"/>
              <a:t>2</a:t>
            </a:r>
            <a:r>
              <a:rPr lang="en-US" dirty="0" smtClean="0"/>
              <a:t>) Let  </a:t>
            </a:r>
            <a:r>
              <a:rPr lang="en-US" dirty="0" smtClean="0">
                <a:solidFill>
                  <a:srgbClr val="FF0000"/>
                </a:solidFill>
              </a:rPr>
              <a:t>p </a:t>
            </a:r>
            <a:r>
              <a:rPr lang="en-US" dirty="0" smtClean="0"/>
              <a:t>be a path of length at most </a:t>
            </a:r>
            <a:r>
              <a:rPr lang="en-US" dirty="0">
                <a:solidFill>
                  <a:srgbClr val="FF0000"/>
                </a:solidFill>
              </a:rPr>
              <a:t>1/</a:t>
            </a:r>
            <a:r>
              <a:rPr lang="el-GR" dirty="0">
                <a:solidFill>
                  <a:srgbClr val="FF0000"/>
                </a:solidFill>
                <a:latin typeface="Calibri" panose="020F0502020204030204" pitchFamily="34" charset="0"/>
                <a:cs typeface="Calibri" panose="020F0502020204030204" pitchFamily="34" charset="0"/>
              </a:rPr>
              <a:t>ε</a:t>
            </a:r>
            <a:r>
              <a:rPr lang="en-US" dirty="0" smtClean="0"/>
              <a:t> from the root </a:t>
            </a:r>
            <a:r>
              <a:rPr lang="en-US" dirty="0" smtClean="0">
                <a:solidFill>
                  <a:srgbClr val="FF0000"/>
                </a:solidFill>
              </a:rPr>
              <a:t>r</a:t>
            </a:r>
            <a:r>
              <a:rPr lang="en-US" dirty="0" smtClean="0"/>
              <a:t> to one of the terminals </a:t>
            </a:r>
            <a:r>
              <a:rPr lang="en-US" dirty="0" smtClean="0">
                <a:solidFill>
                  <a:srgbClr val="FF0000"/>
                </a:solidFill>
              </a:rPr>
              <a:t>t </a:t>
            </a:r>
          </a:p>
          <a:p>
            <a:pPr marL="0" indent="0">
              <a:buNone/>
            </a:pPr>
            <a:r>
              <a:rPr lang="en-US" dirty="0" smtClean="0"/>
              <a:t>3) Build a new graph </a:t>
            </a:r>
            <a:r>
              <a:rPr lang="en-US" dirty="0" smtClean="0">
                <a:solidFill>
                  <a:srgbClr val="FF0000"/>
                </a:solidFill>
              </a:rPr>
              <a:t>H </a:t>
            </a:r>
            <a:r>
              <a:rPr lang="en-US" dirty="0" smtClean="0"/>
              <a:t>with all such  </a:t>
            </a:r>
            <a:r>
              <a:rPr lang="en-US" dirty="0" smtClean="0">
                <a:solidFill>
                  <a:srgbClr val="FF0000"/>
                </a:solidFill>
              </a:rPr>
              <a:t>p </a:t>
            </a:r>
            <a:r>
              <a:rPr lang="en-US" dirty="0" smtClean="0"/>
              <a:t>as vertices.</a:t>
            </a:r>
          </a:p>
          <a:p>
            <a:pPr marL="0" indent="0">
              <a:buNone/>
            </a:pPr>
            <a:r>
              <a:rPr lang="en-US" dirty="0" smtClean="0"/>
              <a:t>3) Join </a:t>
            </a:r>
            <a:r>
              <a:rPr lang="en-US" dirty="0" smtClean="0">
                <a:solidFill>
                  <a:srgbClr val="FF0000"/>
                </a:solidFill>
              </a:rPr>
              <a:t>p </a:t>
            </a:r>
            <a:r>
              <a:rPr lang="en-US" dirty="0" smtClean="0"/>
              <a:t>to </a:t>
            </a:r>
            <a:r>
              <a:rPr lang="en-US" dirty="0" smtClean="0">
                <a:solidFill>
                  <a:srgbClr val="FF0000"/>
                </a:solidFill>
              </a:rPr>
              <a:t>p’ by </a:t>
            </a:r>
            <a:r>
              <a:rPr lang="en-US" dirty="0" smtClean="0"/>
              <a:t>a directed edge in </a:t>
            </a:r>
            <a:r>
              <a:rPr lang="en-US" dirty="0" smtClean="0">
                <a:solidFill>
                  <a:srgbClr val="FF0000"/>
                </a:solidFill>
              </a:rPr>
              <a:t>H,  </a:t>
            </a:r>
            <a:r>
              <a:rPr lang="en-US" dirty="0" smtClean="0"/>
              <a:t>if</a:t>
            </a:r>
            <a:r>
              <a:rPr lang="en-US" dirty="0" smtClean="0">
                <a:solidFill>
                  <a:srgbClr val="FF0000"/>
                </a:solidFill>
              </a:rPr>
              <a:t> p’=p+e </a:t>
            </a:r>
            <a:r>
              <a:rPr lang="en-US" dirty="0" smtClean="0"/>
              <a:t>so that </a:t>
            </a:r>
            <a:r>
              <a:rPr lang="en-US" dirty="0" smtClean="0">
                <a:solidFill>
                  <a:srgbClr val="FF0000"/>
                </a:solidFill>
              </a:rPr>
              <a:t>e </a:t>
            </a:r>
            <a:r>
              <a:rPr lang="en-US" dirty="0" smtClean="0"/>
              <a:t>is the last edge in </a:t>
            </a:r>
            <a:r>
              <a:rPr lang="en-US" dirty="0" smtClean="0">
                <a:solidFill>
                  <a:srgbClr val="FF0000"/>
                </a:solidFill>
              </a:rPr>
              <a:t>p’.</a:t>
            </a:r>
          </a:p>
          <a:p>
            <a:pPr marL="0" indent="0">
              <a:buNone/>
            </a:pPr>
            <a:r>
              <a:rPr lang="en-US" dirty="0" smtClean="0"/>
              <a:t>4) Make </a:t>
            </a:r>
            <a:r>
              <a:rPr lang="en-US" dirty="0" smtClean="0">
                <a:solidFill>
                  <a:srgbClr val="0070C0"/>
                </a:solidFill>
              </a:rPr>
              <a:t>a group of all paths ending with a terminal </a:t>
            </a:r>
            <a:r>
              <a:rPr lang="en-US" dirty="0" smtClean="0">
                <a:solidFill>
                  <a:srgbClr val="FF0000"/>
                </a:solidFill>
              </a:rPr>
              <a:t>t.</a:t>
            </a:r>
          </a:p>
          <a:p>
            <a:pPr marL="0" indent="0">
              <a:buNone/>
            </a:pPr>
            <a:r>
              <a:rPr lang="en-US" dirty="0" smtClean="0"/>
              <a:t>5) Apply the algorithm for </a:t>
            </a:r>
            <a:r>
              <a:rPr lang="en-US" dirty="0" smtClean="0">
                <a:solidFill>
                  <a:srgbClr val="00B050"/>
                </a:solidFill>
              </a:rPr>
              <a:t>Group Steiner on tree inputs </a:t>
            </a:r>
            <a:r>
              <a:rPr lang="en-US" dirty="0" smtClean="0"/>
              <a:t>to approximate the problem in </a:t>
            </a:r>
            <a:r>
              <a:rPr lang="en-US" dirty="0" smtClean="0">
                <a:solidFill>
                  <a:srgbClr val="FF0000"/>
                </a:solidFill>
              </a:rPr>
              <a:t>4.</a:t>
            </a:r>
            <a:endParaRPr lang="en-US" dirty="0">
              <a:solidFill>
                <a:srgbClr val="FF0000"/>
              </a:solidFill>
            </a:endParaRPr>
          </a:p>
        </p:txBody>
      </p:sp>
    </p:spTree>
    <p:extLst>
      <p:ext uri="{BB962C8B-B14F-4D97-AF65-F5344CB8AC3E}">
        <p14:creationId xmlns:p14="http://schemas.microsoft.com/office/powerpoint/2010/main" val="2598555048"/>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Analysis</a:t>
            </a:r>
            <a:endParaRPr lang="en-US" dirty="0">
              <a:solidFill>
                <a:srgbClr val="00B0F0"/>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Let </a:t>
            </a:r>
            <a:r>
              <a:rPr lang="el-GR" dirty="0" smtClean="0">
                <a:solidFill>
                  <a:srgbClr val="FF0000"/>
                </a:solidFill>
                <a:latin typeface="Calibri" panose="020F0502020204030204" pitchFamily="34" charset="0"/>
                <a:cs typeface="Calibri" panose="020F0502020204030204" pitchFamily="34" charset="0"/>
              </a:rPr>
              <a:t>ε</a:t>
            </a:r>
            <a:r>
              <a:rPr lang="en-US" dirty="0" smtClean="0">
                <a:solidFill>
                  <a:srgbClr val="FF0000"/>
                </a:solidFill>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be a  constant. By </a:t>
            </a:r>
            <a:r>
              <a:rPr lang="en-US" dirty="0" smtClean="0">
                <a:solidFill>
                  <a:srgbClr val="7030A0"/>
                </a:solidFill>
                <a:latin typeface="Calibri" panose="020F0502020204030204" pitchFamily="34" charset="0"/>
                <a:cs typeface="Calibri" panose="020F0502020204030204" pitchFamily="34" charset="0"/>
              </a:rPr>
              <a:t>Zelikovsky</a:t>
            </a:r>
            <a:r>
              <a:rPr lang="en-US" dirty="0" smtClean="0">
                <a:solidFill>
                  <a:srgbClr val="FF0000"/>
                </a:solidFill>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all the paths from </a:t>
            </a:r>
            <a:r>
              <a:rPr lang="en-US" dirty="0" smtClean="0">
                <a:solidFill>
                  <a:srgbClr val="FF0000"/>
                </a:solidFill>
                <a:latin typeface="Calibri" panose="020F0502020204030204" pitchFamily="34" charset="0"/>
                <a:cs typeface="Calibri" panose="020F0502020204030204" pitchFamily="34" charset="0"/>
              </a:rPr>
              <a:t>r </a:t>
            </a:r>
          </a:p>
          <a:p>
            <a:pPr marL="0" indent="0">
              <a:buNone/>
            </a:pPr>
            <a:r>
              <a:rPr lang="en-US" dirty="0" smtClean="0">
                <a:latin typeface="Calibri" panose="020F0502020204030204" pitchFamily="34" charset="0"/>
                <a:cs typeface="Calibri" panose="020F0502020204030204" pitchFamily="34" charset="0"/>
              </a:rPr>
              <a:t>of lengths at most </a:t>
            </a:r>
            <a:r>
              <a:rPr lang="en-US" dirty="0" smtClean="0">
                <a:solidFill>
                  <a:srgbClr val="FF0000"/>
                </a:solidFill>
                <a:latin typeface="Calibri" panose="020F0502020204030204" pitchFamily="34" charset="0"/>
                <a:cs typeface="Calibri" panose="020F0502020204030204" pitchFamily="34" charset="0"/>
              </a:rPr>
              <a:t>1/</a:t>
            </a:r>
            <a:r>
              <a:rPr lang="el-GR" dirty="0" smtClean="0">
                <a:solidFill>
                  <a:srgbClr val="FF0000"/>
                </a:solidFill>
                <a:latin typeface="Calibri" panose="020F0502020204030204" pitchFamily="34" charset="0"/>
                <a:cs typeface="Calibri" panose="020F0502020204030204" pitchFamily="34" charset="0"/>
              </a:rPr>
              <a:t>ε</a:t>
            </a:r>
            <a:r>
              <a:rPr lang="en-US" dirty="0" smtClean="0">
                <a:latin typeface="Calibri" panose="020F0502020204030204" pitchFamily="34" charset="0"/>
                <a:cs typeface="Calibri" panose="020F0502020204030204" pitchFamily="34" charset="0"/>
              </a:rPr>
              <a:t> in the transitive closure  have a </a:t>
            </a:r>
          </a:p>
          <a:p>
            <a:pPr marL="0" indent="0">
              <a:buNone/>
            </a:pPr>
            <a:r>
              <a:rPr lang="en-US" dirty="0" smtClean="0">
                <a:latin typeface="Calibri" panose="020F0502020204030204" pitchFamily="34" charset="0"/>
                <a:cs typeface="Calibri" panose="020F0502020204030204" pitchFamily="34" charset="0"/>
              </a:rPr>
              <a:t>solution with penalty  </a:t>
            </a:r>
            <a:r>
              <a:rPr lang="en-US" dirty="0" smtClean="0">
                <a:solidFill>
                  <a:srgbClr val="FF0000"/>
                </a:solidFill>
              </a:rPr>
              <a:t>(</a:t>
            </a:r>
            <a:r>
              <a:rPr lang="en-US" dirty="0">
                <a:solidFill>
                  <a:srgbClr val="FF0000"/>
                </a:solidFill>
              </a:rPr>
              <a:t>1/</a:t>
            </a:r>
            <a:r>
              <a:rPr lang="el-GR" dirty="0">
                <a:solidFill>
                  <a:srgbClr val="FF0000"/>
                </a:solidFill>
                <a:latin typeface="Calibri" panose="020F0502020204030204" pitchFamily="34" charset="0"/>
                <a:cs typeface="Calibri" panose="020F0502020204030204" pitchFamily="34" charset="0"/>
              </a:rPr>
              <a:t>ε</a:t>
            </a:r>
            <a:r>
              <a:rPr lang="en-US" dirty="0">
                <a:solidFill>
                  <a:srgbClr val="FF0000"/>
                </a:solidFill>
                <a:latin typeface="Calibri" panose="020F0502020204030204" pitchFamily="34" charset="0"/>
                <a:cs typeface="Calibri" panose="020F0502020204030204" pitchFamily="34" charset="0"/>
              </a:rPr>
              <a:t>)</a:t>
            </a:r>
            <a:r>
              <a:rPr lang="en-US" altLang="en-US" dirty="0">
                <a:solidFill>
                  <a:srgbClr val="FF0000"/>
                </a:solidFill>
              </a:rPr>
              <a:t> n</a:t>
            </a:r>
            <a:r>
              <a:rPr lang="en-US" altLang="en-US" baseline="30000" dirty="0">
                <a:solidFill>
                  <a:srgbClr val="FF0000"/>
                </a:solidFill>
                <a:sym typeface="Symbol" panose="05050102010706020507" pitchFamily="18" charset="2"/>
              </a:rPr>
              <a:t>1/</a:t>
            </a:r>
            <a:r>
              <a:rPr lang="el-GR" altLang="en-US" baseline="30000" dirty="0" smtClean="0">
                <a:solidFill>
                  <a:srgbClr val="FF0000"/>
                </a:solidFill>
                <a:sym typeface="Symbol" panose="05050102010706020507" pitchFamily="18" charset="2"/>
              </a:rPr>
              <a:t>ε</a:t>
            </a:r>
            <a:r>
              <a:rPr lang="en-US" altLang="en-US" dirty="0" smtClean="0">
                <a:solidFill>
                  <a:srgbClr val="FF0000"/>
                </a:solidFill>
                <a:sym typeface="Symbol" panose="05050102010706020507" pitchFamily="18" charset="2"/>
              </a:rPr>
              <a:t>. </a:t>
            </a:r>
            <a:r>
              <a:rPr lang="en-US" altLang="en-US" dirty="0" smtClean="0">
                <a:sym typeface="Symbol" panose="05050102010706020507" pitchFamily="18" charset="2"/>
              </a:rPr>
              <a:t>The best ratio for the </a:t>
            </a:r>
          </a:p>
          <a:p>
            <a:pPr marL="0" indent="0">
              <a:buNone/>
            </a:pPr>
            <a:r>
              <a:rPr lang="en-US" altLang="en-US" dirty="0" smtClean="0">
                <a:sym typeface="Symbol" panose="05050102010706020507" pitchFamily="18" charset="2"/>
              </a:rPr>
              <a:t>the </a:t>
            </a:r>
            <a:r>
              <a:rPr lang="en-US" dirty="0">
                <a:solidFill>
                  <a:srgbClr val="FF0000"/>
                </a:solidFill>
                <a:latin typeface="Calibri" panose="020F0502020204030204" pitchFamily="34" charset="0"/>
                <a:cs typeface="Calibri" panose="020F0502020204030204" pitchFamily="34" charset="0"/>
              </a:rPr>
              <a:t>1/</a:t>
            </a:r>
            <a:r>
              <a:rPr lang="el-GR" dirty="0">
                <a:solidFill>
                  <a:srgbClr val="FF0000"/>
                </a:solidFill>
                <a:latin typeface="Calibri" panose="020F0502020204030204" pitchFamily="34" charset="0"/>
                <a:cs typeface="Calibri" panose="020F0502020204030204" pitchFamily="34" charset="0"/>
              </a:rPr>
              <a:t> </a:t>
            </a:r>
            <a:r>
              <a:rPr lang="el-GR" dirty="0" smtClean="0">
                <a:solidFill>
                  <a:srgbClr val="FF0000"/>
                </a:solidFill>
                <a:latin typeface="Calibri" panose="020F0502020204030204" pitchFamily="34" charset="0"/>
                <a:cs typeface="Calibri" panose="020F0502020204030204" pitchFamily="34" charset="0"/>
              </a:rPr>
              <a:t>ε</a:t>
            </a:r>
            <a:r>
              <a:rPr lang="en-US" dirty="0" smtClean="0">
                <a:solidFill>
                  <a:srgbClr val="FF0000"/>
                </a:solidFill>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height problem</a:t>
            </a:r>
          </a:p>
          <a:p>
            <a:pPr marL="0" indent="0">
              <a:buNone/>
            </a:pPr>
            <a:r>
              <a:rPr lang="en-US" dirty="0" smtClean="0">
                <a:latin typeface="Calibri" panose="020F0502020204030204" pitchFamily="34" charset="0"/>
                <a:cs typeface="Calibri" panose="020F0502020204030204" pitchFamily="34" charset="0"/>
              </a:rPr>
              <a:t>is </a:t>
            </a:r>
            <a:r>
              <a:rPr lang="en-US" altLang="en-US" dirty="0" smtClean="0">
                <a:sym typeface="Symbol" panose="05050102010706020507" pitchFamily="18" charset="2"/>
              </a:rPr>
              <a:t>  </a:t>
            </a:r>
            <a:r>
              <a:rPr lang="en-US" dirty="0" smtClean="0">
                <a:solidFill>
                  <a:srgbClr val="FF0000"/>
                </a:solidFill>
              </a:rPr>
              <a:t>1/</a:t>
            </a:r>
            <a:r>
              <a:rPr lang="el-GR" dirty="0" smtClean="0">
                <a:solidFill>
                  <a:srgbClr val="FF0000"/>
                </a:solidFill>
                <a:latin typeface="Calibri" panose="020F0502020204030204" pitchFamily="34" charset="0"/>
                <a:cs typeface="Calibri" panose="020F0502020204030204" pitchFamily="34" charset="0"/>
              </a:rPr>
              <a:t>ε</a:t>
            </a:r>
            <a:r>
              <a:rPr lang="en-US" dirty="0" smtClean="0">
                <a:solidFill>
                  <a:srgbClr val="FF0000"/>
                </a:solidFill>
                <a:latin typeface="Calibri" panose="020F0502020204030204" pitchFamily="34" charset="0"/>
                <a:cs typeface="Calibri" panose="020F0502020204030204" pitchFamily="34" charset="0"/>
              </a:rPr>
              <a:t>˖</a:t>
            </a:r>
            <a:r>
              <a:rPr lang="en-US" dirty="0" smtClean="0">
                <a:solidFill>
                  <a:srgbClr val="FF0000"/>
                </a:solidFill>
                <a:latin typeface="Arial" panose="020B0604020202020204" pitchFamily="34" charset="0"/>
                <a:cs typeface="Arial" panose="020B0604020202020204" pitchFamily="34" charset="0"/>
              </a:rPr>
              <a:t>log m</a:t>
            </a:r>
            <a:r>
              <a:rPr lang="en-US" dirty="0">
                <a:solidFill>
                  <a:srgbClr val="FF0000"/>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and in total </a:t>
            </a:r>
            <a:r>
              <a:rPr lang="en-US" dirty="0">
                <a:sym typeface="Symbol" panose="05050102010706020507" pitchFamily="18" charset="2"/>
              </a:rPr>
              <a:t> </a:t>
            </a:r>
            <a:r>
              <a:rPr lang="en-US" altLang="en-US" dirty="0" smtClean="0">
                <a:solidFill>
                  <a:srgbClr val="FF0000"/>
                </a:solidFill>
              </a:rPr>
              <a:t>(1/</a:t>
            </a:r>
            <a:r>
              <a:rPr lang="el-GR" altLang="en-US" dirty="0" smtClean="0">
                <a:solidFill>
                  <a:srgbClr val="FF0000"/>
                </a:solidFill>
                <a:latin typeface="Calibri" panose="020F0502020204030204" pitchFamily="34" charset="0"/>
                <a:cs typeface="Calibri" panose="020F0502020204030204" pitchFamily="34" charset="0"/>
              </a:rPr>
              <a:t>ε</a:t>
            </a:r>
            <a:r>
              <a:rPr lang="en-US" altLang="en-US" dirty="0" smtClean="0">
                <a:solidFill>
                  <a:srgbClr val="FF0000"/>
                </a:solidFill>
                <a:latin typeface="Calibri" panose="020F0502020204030204" pitchFamily="34" charset="0"/>
                <a:cs typeface="Calibri" panose="020F0502020204030204" pitchFamily="34" charset="0"/>
              </a:rPr>
              <a:t>)</a:t>
            </a:r>
            <a:r>
              <a:rPr lang="en-US" altLang="en-US" baseline="30000" dirty="0" smtClean="0">
                <a:solidFill>
                  <a:srgbClr val="FF0000"/>
                </a:solidFill>
                <a:sym typeface="Symbol" panose="05050102010706020507" pitchFamily="18" charset="2"/>
              </a:rPr>
              <a:t>2</a:t>
            </a:r>
            <a:r>
              <a:rPr lang="en-US" dirty="0" smtClean="0">
                <a:solidFill>
                  <a:srgbClr val="FF0000"/>
                </a:solidFill>
                <a:latin typeface="Calibri" panose="020F0502020204030204" pitchFamily="34" charset="0"/>
                <a:cs typeface="Calibri" panose="020F0502020204030204" pitchFamily="34" charset="0"/>
                <a:sym typeface="Symbol" panose="05050102010706020507" pitchFamily="18" charset="2"/>
              </a:rPr>
              <a:t> </a:t>
            </a:r>
            <a:r>
              <a:rPr lang="en-US" dirty="0">
                <a:solidFill>
                  <a:srgbClr val="FF0000"/>
                </a:solidFill>
                <a:sym typeface="Symbol" panose="05050102010706020507" pitchFamily="18" charset="2"/>
              </a:rPr>
              <a:t>l</a:t>
            </a:r>
            <a:r>
              <a:rPr lang="en-US" altLang="en-US" dirty="0" smtClean="0">
                <a:solidFill>
                  <a:srgbClr val="FF0000"/>
                </a:solidFill>
              </a:rPr>
              <a:t>og </a:t>
            </a:r>
            <a:r>
              <a:rPr lang="en-US" altLang="en-US" dirty="0" smtClean="0">
                <a:solidFill>
                  <a:srgbClr val="FF0000"/>
                </a:solidFill>
                <a:sym typeface="Symbol" panose="05050102010706020507" pitchFamily="18" charset="2"/>
              </a:rPr>
              <a:t>m</a:t>
            </a:r>
            <a:r>
              <a:rPr lang="en-US" altLang="en-US" dirty="0" smtClean="0">
                <a:solidFill>
                  <a:srgbClr val="FF0000"/>
                </a:solidFill>
                <a:latin typeface="Arial" panose="020B0604020202020204" pitchFamily="34" charset="0"/>
                <a:cs typeface="Arial" panose="020B0604020202020204" pitchFamily="34" charset="0"/>
                <a:sym typeface="Symbol" panose="05050102010706020507" pitchFamily="18" charset="2"/>
              </a:rPr>
              <a:t>˖</a:t>
            </a:r>
            <a:r>
              <a:rPr lang="en-US" altLang="en-US" dirty="0">
                <a:solidFill>
                  <a:srgbClr val="FF0000"/>
                </a:solidFill>
              </a:rPr>
              <a:t> n</a:t>
            </a:r>
            <a:r>
              <a:rPr lang="en-US" altLang="en-US" baseline="30000" dirty="0">
                <a:solidFill>
                  <a:srgbClr val="FF0000"/>
                </a:solidFill>
                <a:sym typeface="Symbol" panose="05050102010706020507" pitchFamily="18" charset="2"/>
              </a:rPr>
              <a:t>1/</a:t>
            </a:r>
            <a:r>
              <a:rPr lang="el-GR" altLang="en-US" baseline="30000" dirty="0" smtClean="0">
                <a:solidFill>
                  <a:srgbClr val="FF0000"/>
                </a:solidFill>
                <a:sym typeface="Symbol" panose="05050102010706020507" pitchFamily="18" charset="2"/>
              </a:rPr>
              <a:t>ε</a:t>
            </a:r>
            <a:r>
              <a:rPr lang="en-US" altLang="en-US" baseline="30000" dirty="0" smtClean="0">
                <a:solidFill>
                  <a:srgbClr val="FF0000"/>
                </a:solidFill>
                <a:sym typeface="Symbol" panose="05050102010706020507" pitchFamily="18" charset="2"/>
              </a:rPr>
              <a:t> </a:t>
            </a:r>
            <a:r>
              <a:rPr lang="en-US" altLang="en-US" dirty="0" smtClean="0">
                <a:solidFill>
                  <a:srgbClr val="FF0000"/>
                </a:solidFill>
                <a:sym typeface="Symbol" panose="05050102010706020507" pitchFamily="18" charset="2"/>
              </a:rPr>
              <a:t>  </a:t>
            </a:r>
            <a:r>
              <a:rPr lang="en-US" altLang="en-US" dirty="0" smtClean="0">
                <a:sym typeface="Symbol" panose="05050102010706020507" pitchFamily="18" charset="2"/>
              </a:rPr>
              <a:t>ratio.</a:t>
            </a:r>
          </a:p>
          <a:p>
            <a:pPr marL="0" indent="0">
              <a:buNone/>
            </a:pPr>
            <a:r>
              <a:rPr lang="en-US" altLang="en-US" dirty="0" smtClean="0">
                <a:sym typeface="Symbol" panose="05050102010706020507" pitchFamily="18" charset="2"/>
              </a:rPr>
              <a:t>The time is polynomial in </a:t>
            </a:r>
            <a:r>
              <a:rPr lang="en-US" altLang="en-US" dirty="0">
                <a:solidFill>
                  <a:srgbClr val="FF0000"/>
                </a:solidFill>
              </a:rPr>
              <a:t>n</a:t>
            </a:r>
            <a:r>
              <a:rPr lang="en-US" altLang="en-US" baseline="30000" dirty="0">
                <a:solidFill>
                  <a:srgbClr val="FF0000"/>
                </a:solidFill>
                <a:sym typeface="Symbol" panose="05050102010706020507" pitchFamily="18" charset="2"/>
              </a:rPr>
              <a:t>1/</a:t>
            </a:r>
            <a:r>
              <a:rPr lang="el-GR" altLang="en-US" baseline="30000" dirty="0">
                <a:solidFill>
                  <a:srgbClr val="FF0000"/>
                </a:solidFill>
                <a:sym typeface="Symbol" panose="05050102010706020507" pitchFamily="18" charset="2"/>
              </a:rPr>
              <a:t>ε </a:t>
            </a:r>
            <a:r>
              <a:rPr lang="en-US" altLang="en-US" baseline="30000" dirty="0" smtClean="0">
                <a:solidFill>
                  <a:srgbClr val="FF0000"/>
                </a:solidFill>
                <a:sym typeface="Symbol" panose="05050102010706020507" pitchFamily="18" charset="2"/>
              </a:rPr>
              <a:t> </a:t>
            </a:r>
            <a:r>
              <a:rPr lang="en-US" altLang="en-US" dirty="0" smtClean="0">
                <a:solidFill>
                  <a:srgbClr val="FF0000"/>
                </a:solidFill>
                <a:sym typeface="Symbol" panose="05050102010706020507" pitchFamily="18" charset="2"/>
              </a:rPr>
              <a:t> </a:t>
            </a:r>
            <a:r>
              <a:rPr lang="en-US" altLang="en-US" dirty="0" smtClean="0">
                <a:sym typeface="Symbol" panose="05050102010706020507" pitchFamily="18" charset="2"/>
              </a:rPr>
              <a:t>hence  polynomial time.</a:t>
            </a:r>
          </a:p>
          <a:p>
            <a:pPr marL="0" indent="0">
              <a:buNone/>
            </a:pPr>
            <a:r>
              <a:rPr lang="en-US" dirty="0" smtClean="0">
                <a:sym typeface="Symbol" panose="05050102010706020507" pitchFamily="18" charset="2"/>
              </a:rPr>
              <a:t>Putting </a:t>
            </a:r>
            <a:r>
              <a:rPr lang="el-GR" altLang="en-US" dirty="0" smtClean="0">
                <a:solidFill>
                  <a:srgbClr val="FF0000"/>
                </a:solidFill>
                <a:latin typeface="Calibri" panose="020F0502020204030204" pitchFamily="34" charset="0"/>
                <a:cs typeface="Calibri" panose="020F0502020204030204" pitchFamily="34" charset="0"/>
              </a:rPr>
              <a:t>ε</a:t>
            </a:r>
            <a:r>
              <a:rPr lang="en-US" altLang="en-US" dirty="0" smtClean="0">
                <a:solidFill>
                  <a:srgbClr val="FF0000"/>
                </a:solidFill>
                <a:latin typeface="Calibri" panose="020F0502020204030204" pitchFamily="34" charset="0"/>
                <a:cs typeface="Calibri" panose="020F0502020204030204" pitchFamily="34" charset="0"/>
              </a:rPr>
              <a:t>=1/log n </a:t>
            </a:r>
            <a:r>
              <a:rPr lang="en-US" altLang="en-US" dirty="0" smtClean="0">
                <a:latin typeface="Calibri" panose="020F0502020204030204" pitchFamily="34" charset="0"/>
                <a:cs typeface="Calibri" panose="020F0502020204030204" pitchFamily="34" charset="0"/>
              </a:rPr>
              <a:t>gives </a:t>
            </a:r>
            <a:r>
              <a:rPr lang="en-US" altLang="en-US" dirty="0" smtClean="0">
                <a:solidFill>
                  <a:srgbClr val="FF0000"/>
                </a:solidFill>
                <a:latin typeface="Calibri" panose="020F0502020204030204" pitchFamily="34" charset="0"/>
                <a:cs typeface="Calibri" panose="020F0502020204030204" pitchFamily="34" charset="0"/>
              </a:rPr>
              <a:t>O(</a:t>
            </a:r>
            <a:r>
              <a:rPr lang="en-US" altLang="en-US" dirty="0" smtClean="0">
                <a:solidFill>
                  <a:srgbClr val="FF0000"/>
                </a:solidFill>
              </a:rPr>
              <a:t>log</a:t>
            </a:r>
            <a:r>
              <a:rPr lang="en-US" altLang="en-US" baseline="30000" dirty="0">
                <a:solidFill>
                  <a:srgbClr val="FF0000"/>
                </a:solidFill>
                <a:sym typeface="Symbol" panose="05050102010706020507" pitchFamily="18" charset="2"/>
              </a:rPr>
              <a:t>2</a:t>
            </a:r>
            <a:r>
              <a:rPr lang="en-US" altLang="en-US" dirty="0" smtClean="0">
                <a:solidFill>
                  <a:srgbClr val="FF0000"/>
                </a:solidFill>
                <a:sym typeface="Symbol" panose="05050102010706020507" pitchFamily="18" charset="2"/>
              </a:rPr>
              <a:t> n</a:t>
            </a:r>
            <a:r>
              <a:rPr lang="en-US" altLang="en-US" dirty="0" smtClean="0">
                <a:solidFill>
                  <a:srgbClr val="FF0000"/>
                </a:solidFill>
                <a:latin typeface="Arial" panose="020B0604020202020204" pitchFamily="34" charset="0"/>
                <a:cs typeface="Arial" panose="020B0604020202020204" pitchFamily="34" charset="0"/>
                <a:sym typeface="Symbol" panose="05050102010706020507" pitchFamily="18" charset="2"/>
              </a:rPr>
              <a:t>˖</a:t>
            </a:r>
            <a:r>
              <a:rPr lang="en-US" altLang="en-US" sz="2600" dirty="0" smtClean="0">
                <a:solidFill>
                  <a:srgbClr val="FF0000"/>
                </a:solidFill>
                <a:latin typeface="Arial" panose="020B0604020202020204" pitchFamily="34" charset="0"/>
                <a:cs typeface="Arial" panose="020B0604020202020204" pitchFamily="34" charset="0"/>
                <a:sym typeface="Symbol" panose="05050102010706020507" pitchFamily="18" charset="2"/>
              </a:rPr>
              <a:t>log m</a:t>
            </a:r>
            <a:r>
              <a:rPr lang="en-US" altLang="en-US" dirty="0" smtClean="0">
                <a:solidFill>
                  <a:srgbClr val="FF0000"/>
                </a:solidFill>
                <a:sym typeface="Symbol" panose="05050102010706020507" pitchFamily="18" charset="2"/>
              </a:rPr>
              <a:t>) </a:t>
            </a:r>
            <a:r>
              <a:rPr lang="en-US" altLang="en-US" dirty="0" smtClean="0">
                <a:sym typeface="Symbol" panose="05050102010706020507" pitchFamily="18" charset="2"/>
              </a:rPr>
              <a:t>ratio in </a:t>
            </a:r>
            <a:r>
              <a:rPr lang="en-US" altLang="en-US" dirty="0" smtClean="0">
                <a:solidFill>
                  <a:srgbClr val="FF0000"/>
                </a:solidFill>
                <a:sym typeface="Symbol" panose="05050102010706020507" pitchFamily="18" charset="2"/>
              </a:rPr>
              <a:t>Quasi(p) </a:t>
            </a:r>
          </a:p>
          <a:p>
            <a:pPr marL="0" indent="0">
              <a:buNone/>
            </a:pPr>
            <a:r>
              <a:rPr lang="en-US" altLang="en-US" dirty="0" smtClean="0">
                <a:sym typeface="Symbol" panose="05050102010706020507" pitchFamily="18" charset="2"/>
              </a:rPr>
              <a:t>time. In </a:t>
            </a:r>
            <a:r>
              <a:rPr lang="en-US" altLang="en-US" dirty="0" smtClean="0">
                <a:solidFill>
                  <a:srgbClr val="FF0000"/>
                </a:solidFill>
                <a:sym typeface="Symbol" panose="05050102010706020507" pitchFamily="18" charset="2"/>
              </a:rPr>
              <a:t>1998 </a:t>
            </a:r>
            <a:r>
              <a:rPr lang="en-US" altLang="en-US" dirty="0" smtClean="0">
                <a:solidFill>
                  <a:srgbClr val="7030A0"/>
                </a:solidFill>
                <a:sym typeface="Symbol" panose="05050102010706020507" pitchFamily="18" charset="2"/>
              </a:rPr>
              <a:t>Charikar et al </a:t>
            </a:r>
            <a:r>
              <a:rPr lang="en-US" altLang="en-US" dirty="0" smtClean="0">
                <a:sym typeface="Symbol" panose="05050102010706020507" pitchFamily="18" charset="2"/>
              </a:rPr>
              <a:t>said this may be an indication </a:t>
            </a:r>
          </a:p>
          <a:p>
            <a:pPr marL="0" indent="0">
              <a:buNone/>
            </a:pPr>
            <a:r>
              <a:rPr lang="en-US" altLang="en-US" dirty="0" smtClean="0">
                <a:sym typeface="Symbol" panose="05050102010706020507" pitchFamily="18" charset="2"/>
              </a:rPr>
              <a:t>that </a:t>
            </a:r>
            <a:r>
              <a:rPr lang="en-US" altLang="en-US" dirty="0" smtClean="0">
                <a:solidFill>
                  <a:srgbClr val="00B050"/>
                </a:solidFill>
                <a:sym typeface="Symbol" panose="05050102010706020507" pitchFamily="18" charset="2"/>
              </a:rPr>
              <a:t>Directed Steiner Tree </a:t>
            </a:r>
            <a:r>
              <a:rPr lang="en-US" altLang="en-US" dirty="0" smtClean="0">
                <a:sym typeface="Symbol" panose="05050102010706020507" pitchFamily="18" charset="2"/>
              </a:rPr>
              <a:t> has  polylog ratio</a:t>
            </a:r>
            <a:r>
              <a:rPr lang="en-US" altLang="en-US" dirty="0">
                <a:sym typeface="Symbol" panose="05050102010706020507" pitchFamily="18" charset="2"/>
              </a:rPr>
              <a:t> </a:t>
            </a:r>
            <a:r>
              <a:rPr lang="en-US" altLang="en-US" dirty="0" smtClean="0">
                <a:sym typeface="Symbol" panose="05050102010706020507" pitchFamily="18" charset="2"/>
              </a:rPr>
              <a:t>in polynomial  time.</a:t>
            </a:r>
            <a:endParaRPr lang="en-US" dirty="0"/>
          </a:p>
        </p:txBody>
      </p:sp>
    </p:spTree>
    <p:extLst>
      <p:ext uri="{BB962C8B-B14F-4D97-AF65-F5344CB8AC3E}">
        <p14:creationId xmlns:p14="http://schemas.microsoft.com/office/powerpoint/2010/main" val="2373708146"/>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Things change</a:t>
            </a:r>
            <a:endParaRPr lang="en-US" dirty="0">
              <a:solidFill>
                <a:srgbClr val="00B0F0"/>
              </a:solidFill>
            </a:endParaRPr>
          </a:p>
        </p:txBody>
      </p:sp>
      <p:sp>
        <p:nvSpPr>
          <p:cNvPr id="3" name="Content Placeholder 2"/>
          <p:cNvSpPr>
            <a:spLocks noGrp="1"/>
          </p:cNvSpPr>
          <p:nvPr>
            <p:ph idx="1"/>
          </p:nvPr>
        </p:nvSpPr>
        <p:spPr/>
        <p:txBody>
          <a:bodyPr>
            <a:normAutofit/>
          </a:bodyPr>
          <a:lstStyle/>
          <a:p>
            <a:r>
              <a:rPr lang="en-US" dirty="0" smtClean="0"/>
              <a:t>To the best of my knowledge, the first to prove the following were </a:t>
            </a:r>
            <a:r>
              <a:rPr lang="en-US" dirty="0">
                <a:solidFill>
                  <a:srgbClr val="7030A0"/>
                </a:solidFill>
              </a:rPr>
              <a:t>Chekuri and </a:t>
            </a:r>
            <a:r>
              <a:rPr lang="en-US" dirty="0" smtClean="0">
                <a:solidFill>
                  <a:srgbClr val="7030A0"/>
                </a:solidFill>
              </a:rPr>
              <a:t>Pal:</a:t>
            </a:r>
            <a:r>
              <a:rPr lang="en-US" dirty="0" smtClean="0"/>
              <a:t>  under the </a:t>
            </a:r>
            <a:r>
              <a:rPr lang="en-US" dirty="0" smtClean="0">
                <a:solidFill>
                  <a:srgbClr val="00B050"/>
                </a:solidFill>
              </a:rPr>
              <a:t>ETH, </a:t>
            </a:r>
            <a:r>
              <a:rPr lang="en-US" dirty="0" smtClean="0">
                <a:solidFill>
                  <a:srgbClr val="FF0000"/>
                </a:solidFill>
              </a:rPr>
              <a:t>P≠Quasi(P).</a:t>
            </a:r>
          </a:p>
          <a:p>
            <a:r>
              <a:rPr lang="en-US" dirty="0" smtClean="0">
                <a:solidFill>
                  <a:srgbClr val="7030A0"/>
                </a:solidFill>
              </a:rPr>
              <a:t>Chekuri </a:t>
            </a:r>
            <a:r>
              <a:rPr lang="en-US" dirty="0" smtClean="0"/>
              <a:t>was in the original </a:t>
            </a:r>
            <a:r>
              <a:rPr lang="en-US" dirty="0" smtClean="0">
                <a:solidFill>
                  <a:srgbClr val="00B050"/>
                </a:solidFill>
              </a:rPr>
              <a:t>Directed Steiner Tree </a:t>
            </a:r>
            <a:r>
              <a:rPr lang="en-US" dirty="0" smtClean="0"/>
              <a:t>paper. I suspect that with time he became less optimistic about </a:t>
            </a:r>
            <a:r>
              <a:rPr lang="en-US" dirty="0" smtClean="0">
                <a:solidFill>
                  <a:srgbClr val="00B050"/>
                </a:solidFill>
              </a:rPr>
              <a:t>Directed Steiner Tree </a:t>
            </a:r>
            <a:r>
              <a:rPr lang="en-US" dirty="0" smtClean="0"/>
              <a:t>than in </a:t>
            </a:r>
            <a:r>
              <a:rPr lang="en-US" dirty="0" smtClean="0">
                <a:solidFill>
                  <a:srgbClr val="FF0000"/>
                </a:solidFill>
              </a:rPr>
              <a:t>1998. </a:t>
            </a:r>
          </a:p>
          <a:p>
            <a:r>
              <a:rPr lang="en-US" dirty="0" smtClean="0"/>
              <a:t>The </a:t>
            </a:r>
            <a:r>
              <a:rPr lang="en-US" dirty="0" smtClean="0">
                <a:solidFill>
                  <a:srgbClr val="00B050"/>
                </a:solidFill>
              </a:rPr>
              <a:t>ETH </a:t>
            </a:r>
            <a:r>
              <a:rPr lang="en-US" dirty="0" smtClean="0"/>
              <a:t>implies that it may be that the   </a:t>
            </a:r>
            <a:r>
              <a:rPr lang="en-US" dirty="0" smtClean="0">
                <a:solidFill>
                  <a:srgbClr val="FF0000"/>
                </a:solidFill>
              </a:rPr>
              <a:t>polylog</a:t>
            </a:r>
            <a:r>
              <a:rPr lang="en-US" dirty="0" smtClean="0"/>
              <a:t> </a:t>
            </a:r>
            <a:r>
              <a:rPr lang="en-US" dirty="0" smtClean="0">
                <a:solidFill>
                  <a:srgbClr val="FF0000"/>
                </a:solidFill>
              </a:rPr>
              <a:t>ratio </a:t>
            </a:r>
            <a:r>
              <a:rPr lang="en-US" dirty="0" smtClean="0"/>
              <a:t>can be done in </a:t>
            </a:r>
            <a:r>
              <a:rPr lang="en-US" dirty="0" smtClean="0">
                <a:solidFill>
                  <a:srgbClr val="FF0000"/>
                </a:solidFill>
              </a:rPr>
              <a:t>Quasi(P) time</a:t>
            </a:r>
            <a:r>
              <a:rPr lang="en-US" dirty="0" smtClean="0"/>
              <a:t> but not in </a:t>
            </a:r>
            <a:r>
              <a:rPr lang="en-US" dirty="0" smtClean="0">
                <a:solidFill>
                  <a:srgbClr val="FF0000"/>
                </a:solidFill>
              </a:rPr>
              <a:t>Poly time</a:t>
            </a:r>
            <a:r>
              <a:rPr lang="en-US" dirty="0" smtClean="0"/>
              <a:t>. </a:t>
            </a:r>
            <a:r>
              <a:rPr lang="en-US" dirty="0"/>
              <a:t> </a:t>
            </a:r>
            <a:r>
              <a:rPr lang="en-US" dirty="0" smtClean="0"/>
              <a:t>Extensive efforts to give a polynomial time polylog ratio for </a:t>
            </a:r>
            <a:r>
              <a:rPr lang="en-US" dirty="0" smtClean="0">
                <a:solidFill>
                  <a:srgbClr val="00B050"/>
                </a:solidFill>
              </a:rPr>
              <a:t>Directed Steiner </a:t>
            </a:r>
            <a:r>
              <a:rPr lang="en-US" dirty="0" smtClean="0"/>
              <a:t>failed.</a:t>
            </a:r>
            <a:endParaRPr lang="en-US" dirty="0"/>
          </a:p>
        </p:txBody>
      </p:sp>
    </p:spTree>
    <p:extLst>
      <p:ext uri="{BB962C8B-B14F-4D97-AF65-F5344CB8AC3E}">
        <p14:creationId xmlns:p14="http://schemas.microsoft.com/office/powerpoint/2010/main" val="1019553652"/>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Coping with the last hard problem</a:t>
            </a:r>
            <a:endParaRPr lang="en-US" dirty="0">
              <a:solidFill>
                <a:srgbClr val="00B0F0"/>
              </a:solidFill>
            </a:endParaRPr>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I call it the </a:t>
            </a:r>
            <a:r>
              <a:rPr lang="en-US" dirty="0" smtClean="0">
                <a:solidFill>
                  <a:srgbClr val="00B050"/>
                </a:solidFill>
              </a:rPr>
              <a:t>Directed Steiner Forest  </a:t>
            </a:r>
            <a:r>
              <a:rPr lang="en-US" dirty="0" smtClean="0"/>
              <a:t>problem</a:t>
            </a:r>
            <a:endParaRPr lang="en-US" dirty="0"/>
          </a:p>
          <a:p>
            <a:pPr marL="0" indent="0">
              <a:buNone/>
            </a:pPr>
            <a:r>
              <a:rPr lang="en-US" dirty="0" smtClean="0"/>
              <a:t>to means the directed variant of the </a:t>
            </a:r>
            <a:r>
              <a:rPr lang="en-US" dirty="0">
                <a:solidFill>
                  <a:srgbClr val="00B050"/>
                </a:solidFill>
              </a:rPr>
              <a:t>Steiner Forest </a:t>
            </a:r>
            <a:r>
              <a:rPr lang="en-US" dirty="0" smtClean="0">
                <a:solidFill>
                  <a:srgbClr val="00B050"/>
                </a:solidFill>
              </a:rPr>
              <a:t> </a:t>
            </a:r>
            <a:r>
              <a:rPr lang="en-US" dirty="0" smtClean="0"/>
              <a:t>even</a:t>
            </a:r>
          </a:p>
          <a:p>
            <a:pPr marL="0" indent="0">
              <a:buNone/>
            </a:pPr>
            <a:r>
              <a:rPr lang="en-US" dirty="0" smtClean="0"/>
              <a:t>though the graph output is not a forest.</a:t>
            </a:r>
          </a:p>
          <a:p>
            <a:pPr marL="0" indent="0">
              <a:buNone/>
            </a:pPr>
            <a:r>
              <a:rPr lang="en-US" dirty="0" smtClean="0"/>
              <a:t>There are pairs </a:t>
            </a:r>
            <a:r>
              <a:rPr lang="en-US" dirty="0" smtClean="0">
                <a:solidFill>
                  <a:srgbClr val="FF0000"/>
                </a:solidFill>
              </a:rPr>
              <a:t>{(S(i),T(i)} </a:t>
            </a:r>
            <a:r>
              <a:rPr lang="en-US" dirty="0" smtClean="0"/>
              <a:t>and you seek a minimum cost</a:t>
            </a:r>
          </a:p>
          <a:p>
            <a:pPr marL="0" indent="0">
              <a:buNone/>
            </a:pPr>
            <a:r>
              <a:rPr lang="en-US" dirty="0" smtClean="0"/>
              <a:t> collection of edges </a:t>
            </a:r>
            <a:r>
              <a:rPr lang="en-US" dirty="0" smtClean="0">
                <a:solidFill>
                  <a:srgbClr val="FF0000"/>
                </a:solidFill>
              </a:rPr>
              <a:t>E’ </a:t>
            </a:r>
            <a:r>
              <a:rPr lang="en-US" dirty="0" smtClean="0"/>
              <a:t>so that in</a:t>
            </a:r>
            <a:r>
              <a:rPr lang="en-US" dirty="0" smtClean="0">
                <a:solidFill>
                  <a:srgbClr val="FF0000"/>
                </a:solidFill>
              </a:rPr>
              <a:t> G(V,E’) </a:t>
            </a:r>
            <a:r>
              <a:rPr lang="en-US" dirty="0" smtClean="0"/>
              <a:t>there is a directed</a:t>
            </a:r>
          </a:p>
          <a:p>
            <a:pPr marL="0" indent="0">
              <a:buNone/>
            </a:pPr>
            <a:r>
              <a:rPr lang="en-US" dirty="0" smtClean="0"/>
              <a:t> path from </a:t>
            </a:r>
            <a:r>
              <a:rPr lang="en-US" dirty="0" smtClean="0">
                <a:solidFill>
                  <a:srgbClr val="FF0000"/>
                </a:solidFill>
              </a:rPr>
              <a:t>S(i) </a:t>
            </a:r>
            <a:r>
              <a:rPr lang="en-US" dirty="0" smtClean="0"/>
              <a:t>to </a:t>
            </a:r>
            <a:r>
              <a:rPr lang="en-US" dirty="0" smtClean="0">
                <a:solidFill>
                  <a:srgbClr val="FF0000"/>
                </a:solidFill>
              </a:rPr>
              <a:t>T(i) </a:t>
            </a:r>
            <a:r>
              <a:rPr lang="en-US" dirty="0" smtClean="0"/>
              <a:t>for every </a:t>
            </a:r>
            <a:r>
              <a:rPr lang="en-US" dirty="0" smtClean="0">
                <a:solidFill>
                  <a:srgbClr val="FF0000"/>
                </a:solidFill>
              </a:rPr>
              <a:t>i.</a:t>
            </a:r>
          </a:p>
          <a:p>
            <a:pPr marL="0" indent="0">
              <a:buNone/>
            </a:pPr>
            <a:r>
              <a:rPr lang="en-US" dirty="0" smtClean="0"/>
              <a:t>The names used for this problem are meaningless and </a:t>
            </a:r>
          </a:p>
          <a:p>
            <a:pPr marL="0" indent="0">
              <a:buNone/>
            </a:pPr>
            <a:r>
              <a:rPr lang="en-US" dirty="0" smtClean="0"/>
              <a:t>you can not guess what the problem is.</a:t>
            </a:r>
          </a:p>
          <a:p>
            <a:pPr marL="0" indent="0">
              <a:buNone/>
            </a:pPr>
            <a:r>
              <a:rPr lang="en-US" dirty="0" smtClean="0"/>
              <a:t>And different names are given in different papers.</a:t>
            </a:r>
          </a:p>
          <a:p>
            <a:pPr marL="0" indent="0">
              <a:buNone/>
            </a:pPr>
            <a:r>
              <a:rPr lang="en-US" dirty="0" smtClean="0"/>
              <a:t>I always call it  </a:t>
            </a:r>
            <a:r>
              <a:rPr lang="en-US" dirty="0" smtClean="0">
                <a:solidFill>
                  <a:srgbClr val="00B050"/>
                </a:solidFill>
              </a:rPr>
              <a:t>Directed Steiner Forest</a:t>
            </a:r>
            <a:r>
              <a:rPr lang="en-US" dirty="0" smtClean="0"/>
              <a:t>. It at least makes </a:t>
            </a:r>
          </a:p>
          <a:p>
            <a:pPr marL="0" indent="0">
              <a:buNone/>
            </a:pPr>
            <a:r>
              <a:rPr lang="en-US" dirty="0" smtClean="0"/>
              <a:t>clear what the problem is.</a:t>
            </a:r>
            <a:endParaRPr lang="en-US" dirty="0"/>
          </a:p>
        </p:txBody>
      </p:sp>
    </p:spTree>
    <p:extLst>
      <p:ext uri="{BB962C8B-B14F-4D97-AF65-F5344CB8AC3E}">
        <p14:creationId xmlns:p14="http://schemas.microsoft.com/office/powerpoint/2010/main" val="3270934339"/>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Box 1"/>
          <p:cNvSpPr txBox="1">
            <a:spLocks noChangeArrowheads="1"/>
          </p:cNvSpPr>
          <p:nvPr/>
        </p:nvSpPr>
        <p:spPr bwMode="auto">
          <a:xfrm>
            <a:off x="685800" y="609600"/>
            <a:ext cx="7772400" cy="548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41313">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3600">
                <a:solidFill>
                  <a:srgbClr val="FFFFFF"/>
                </a:solidFill>
                <a:latin typeface="Garamond" panose="02020404030301010803" pitchFamily="18" charset="0"/>
                <a:cs typeface="DejaVu Sans" charset="0"/>
              </a:defRPr>
            </a:lvl1pPr>
            <a:lvl2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3600">
                <a:solidFill>
                  <a:srgbClr val="FFFFFF"/>
                </a:solidFill>
                <a:latin typeface="Garamond" panose="02020404030301010803" pitchFamily="18" charset="0"/>
                <a:cs typeface="DejaVu Sans" charset="0"/>
              </a:defRPr>
            </a:lvl2pPr>
            <a:lvl3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3600">
                <a:solidFill>
                  <a:srgbClr val="FFFFFF"/>
                </a:solidFill>
                <a:latin typeface="Garamond" panose="02020404030301010803" pitchFamily="18" charset="0"/>
                <a:cs typeface="DejaVu Sans" charset="0"/>
              </a:defRPr>
            </a:lvl3pPr>
            <a:lvl4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3600">
                <a:solidFill>
                  <a:srgbClr val="FFFFFF"/>
                </a:solidFill>
                <a:latin typeface="Garamond" panose="02020404030301010803" pitchFamily="18" charset="0"/>
                <a:cs typeface="DejaVu Sans" charset="0"/>
              </a:defRPr>
            </a:lvl4pPr>
            <a:lvl5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3600">
                <a:solidFill>
                  <a:srgbClr val="FFFFFF"/>
                </a:solidFill>
                <a:latin typeface="Garamond" panose="02020404030301010803"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3600">
                <a:solidFill>
                  <a:srgbClr val="FFFFFF"/>
                </a:solidFill>
                <a:latin typeface="Garamond" panose="02020404030301010803"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3600">
                <a:solidFill>
                  <a:srgbClr val="FFFFFF"/>
                </a:solidFill>
                <a:latin typeface="Garamond" panose="02020404030301010803"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3600">
                <a:solidFill>
                  <a:srgbClr val="FFFFFF"/>
                </a:solidFill>
                <a:latin typeface="Garamond" panose="02020404030301010803"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3600">
                <a:solidFill>
                  <a:srgbClr val="FFFFFF"/>
                </a:solidFill>
                <a:latin typeface="Garamond" panose="02020404030301010803" pitchFamily="18" charset="0"/>
                <a:cs typeface="DejaVu Sans" charset="0"/>
              </a:defRPr>
            </a:lvl9pPr>
          </a:lstStyle>
          <a:p>
            <a:pPr algn="ctr">
              <a:spcBef>
                <a:spcPts val="400"/>
              </a:spcBef>
              <a:buClrTx/>
              <a:buFontTx/>
              <a:buNone/>
            </a:pPr>
            <a:r>
              <a:rPr lang="en-US" altLang="en-US" sz="2700" dirty="0">
                <a:solidFill>
                  <a:srgbClr val="000000"/>
                </a:solidFill>
                <a:latin typeface="Lucida Sans Unicode" panose="020B0602030504020204" pitchFamily="34" charset="0"/>
              </a:rPr>
              <a:t>       </a:t>
            </a:r>
            <a:r>
              <a:rPr lang="en-US" altLang="en-US" sz="4000" dirty="0">
                <a:solidFill>
                  <a:srgbClr val="00B0F0"/>
                </a:solidFill>
                <a:latin typeface="Lucida Sans Unicode" panose="020B0602030504020204" pitchFamily="34" charset="0"/>
              </a:rPr>
              <a:t>Feldman, </a:t>
            </a:r>
            <a:r>
              <a:rPr lang="en-US" altLang="en-US" sz="4000" dirty="0" smtClean="0">
                <a:solidFill>
                  <a:srgbClr val="00B0F0"/>
                </a:solidFill>
                <a:latin typeface="Lucida Sans Unicode" panose="020B0602030504020204" pitchFamily="34" charset="0"/>
              </a:rPr>
              <a:t>Kortsarz, </a:t>
            </a:r>
            <a:r>
              <a:rPr lang="en-US" altLang="en-US" sz="4000" dirty="0">
                <a:solidFill>
                  <a:srgbClr val="00B0F0"/>
                </a:solidFill>
                <a:latin typeface="Lucida Sans Unicode" panose="020B0602030504020204" pitchFamily="34" charset="0"/>
              </a:rPr>
              <a:t>Nutov</a:t>
            </a:r>
            <a:r>
              <a:rPr lang="en-US" altLang="en-US" sz="4000" dirty="0" smtClean="0">
                <a:solidFill>
                  <a:srgbClr val="00B0F0"/>
                </a:solidFill>
                <a:latin typeface="Lucida Sans Unicode" panose="020B0602030504020204" pitchFamily="34" charset="0"/>
              </a:rPr>
              <a:t>: ratio </a:t>
            </a:r>
            <a:r>
              <a:rPr lang="en-US" altLang="en-US" sz="4000" dirty="0">
                <a:solidFill>
                  <a:srgbClr val="00B0F0"/>
                </a:solidFill>
                <a:latin typeface="Lucida Sans Unicode" panose="020B0602030504020204" pitchFamily="34" charset="0"/>
              </a:rPr>
              <a:t>O(n</a:t>
            </a:r>
            <a:r>
              <a:rPr lang="en-US" altLang="en-US" sz="4000" baseline="30000" dirty="0">
                <a:solidFill>
                  <a:srgbClr val="00B0F0"/>
                </a:solidFill>
                <a:latin typeface="Lucida Sans Unicode" panose="020B0602030504020204" pitchFamily="34" charset="0"/>
              </a:rPr>
              <a:t>4/5</a:t>
            </a:r>
            <a:r>
              <a:rPr lang="en-US" altLang="en-US" sz="4000" dirty="0">
                <a:solidFill>
                  <a:srgbClr val="00B0F0"/>
                </a:solidFill>
                <a:latin typeface="Lucida Sans Unicode" panose="020B0602030504020204" pitchFamily="34" charset="0"/>
              </a:rPr>
              <a:t>) </a:t>
            </a:r>
          </a:p>
          <a:p>
            <a:pPr>
              <a:spcBef>
                <a:spcPts val="400"/>
              </a:spcBef>
              <a:buClrTx/>
              <a:buFontTx/>
              <a:buNone/>
            </a:pPr>
            <a:endParaRPr lang="en-US" altLang="en-US" sz="4000" dirty="0">
              <a:solidFill>
                <a:srgbClr val="000000"/>
              </a:solidFill>
              <a:latin typeface="Lucida Sans Unicode" panose="020B0602030504020204" pitchFamily="34" charset="0"/>
            </a:endParaRPr>
          </a:p>
          <a:p>
            <a:pPr>
              <a:spcBef>
                <a:spcPts val="400"/>
              </a:spcBef>
              <a:buClrTx/>
              <a:buFontTx/>
              <a:buNone/>
            </a:pPr>
            <a:endParaRPr lang="en-US" altLang="en-US" sz="2700" dirty="0">
              <a:solidFill>
                <a:srgbClr val="000000"/>
              </a:solidFill>
              <a:latin typeface="Lucida Sans Unicode" panose="020B0602030504020204" pitchFamily="34" charset="0"/>
            </a:endParaRPr>
          </a:p>
          <a:p>
            <a:pPr>
              <a:spcBef>
                <a:spcPts val="400"/>
              </a:spcBef>
              <a:buClrTx/>
              <a:buFontTx/>
              <a:buNone/>
            </a:pPr>
            <a:endParaRPr lang="en-US" altLang="en-US" sz="2700" dirty="0">
              <a:solidFill>
                <a:srgbClr val="000000"/>
              </a:solidFill>
              <a:latin typeface="Lucida Sans Unicode" panose="020B0602030504020204" pitchFamily="34" charset="0"/>
            </a:endParaRPr>
          </a:p>
          <a:p>
            <a:pPr>
              <a:spcBef>
                <a:spcPts val="400"/>
              </a:spcBef>
              <a:buClrTx/>
              <a:buFontTx/>
              <a:buNone/>
            </a:pPr>
            <a:endParaRPr lang="en-US" altLang="en-US" sz="2700" dirty="0">
              <a:solidFill>
                <a:srgbClr val="000000"/>
              </a:solidFill>
              <a:latin typeface="Lucida Sans Unicode" panose="020B0602030504020204" pitchFamily="34" charset="0"/>
            </a:endParaRPr>
          </a:p>
          <a:p>
            <a:pPr>
              <a:spcBef>
                <a:spcPts val="400"/>
              </a:spcBef>
              <a:buClrTx/>
              <a:buFontTx/>
              <a:buNone/>
            </a:pPr>
            <a:endParaRPr lang="en-US" altLang="en-US" sz="2700" dirty="0">
              <a:solidFill>
                <a:srgbClr val="000000"/>
              </a:solidFill>
              <a:latin typeface="Lucida Sans Unicode" panose="020B0602030504020204" pitchFamily="34" charset="0"/>
            </a:endParaRPr>
          </a:p>
          <a:p>
            <a:pPr>
              <a:spcBef>
                <a:spcPts val="400"/>
              </a:spcBef>
              <a:buClrTx/>
              <a:buFontTx/>
              <a:buNone/>
            </a:pPr>
            <a:endParaRPr lang="en-US" altLang="en-US" sz="2700" dirty="0">
              <a:solidFill>
                <a:srgbClr val="000000"/>
              </a:solidFill>
              <a:latin typeface="Lucida Sans Unicode" panose="020B0602030504020204" pitchFamily="34" charset="0"/>
            </a:endParaRPr>
          </a:p>
          <a:p>
            <a:pPr>
              <a:spcBef>
                <a:spcPts val="400"/>
              </a:spcBef>
              <a:buClrTx/>
              <a:buFontTx/>
              <a:buNone/>
            </a:pPr>
            <a:endParaRPr lang="en-US" altLang="en-US" sz="2700" dirty="0">
              <a:solidFill>
                <a:srgbClr val="000000"/>
              </a:solidFill>
              <a:latin typeface="Lucida Sans Unicode" panose="020B0602030504020204" pitchFamily="34" charset="0"/>
            </a:endParaRPr>
          </a:p>
          <a:p>
            <a:pPr>
              <a:spcBef>
                <a:spcPts val="400"/>
              </a:spcBef>
              <a:buClrTx/>
              <a:buFontTx/>
              <a:buNone/>
            </a:pPr>
            <a:endParaRPr lang="en-US" altLang="en-US" sz="2700" dirty="0">
              <a:solidFill>
                <a:srgbClr val="000000"/>
              </a:solidFill>
              <a:latin typeface="Lucida Sans Unicode" panose="020B0602030504020204" pitchFamily="34" charset="0"/>
            </a:endParaRPr>
          </a:p>
          <a:p>
            <a:pPr>
              <a:spcBef>
                <a:spcPts val="400"/>
              </a:spcBef>
              <a:buClrTx/>
              <a:buFontTx/>
              <a:buNone/>
            </a:pPr>
            <a:endParaRPr lang="en-US" altLang="en-US" sz="2700" dirty="0">
              <a:solidFill>
                <a:srgbClr val="000000"/>
              </a:solidFill>
              <a:latin typeface="Lucida Sans Unicode" panose="020B0602030504020204" pitchFamily="34" charset="0"/>
            </a:endParaRPr>
          </a:p>
          <a:p>
            <a:pPr>
              <a:spcBef>
                <a:spcPts val="400"/>
              </a:spcBef>
              <a:buClrTx/>
              <a:buFontTx/>
              <a:buNone/>
            </a:pPr>
            <a:endParaRPr lang="en-US" altLang="en-US" sz="2700" dirty="0">
              <a:solidFill>
                <a:srgbClr val="000000"/>
              </a:solidFill>
              <a:latin typeface="Lucida Sans Unicode" panose="020B0602030504020204" pitchFamily="34" charset="0"/>
            </a:endParaRPr>
          </a:p>
        </p:txBody>
      </p:sp>
      <p:sp>
        <p:nvSpPr>
          <p:cNvPr id="50178" name="Text Box 2"/>
          <p:cNvSpPr txBox="1">
            <a:spLocks noChangeArrowheads="1"/>
          </p:cNvSpPr>
          <p:nvPr/>
        </p:nvSpPr>
        <p:spPr bwMode="auto">
          <a:xfrm>
            <a:off x="1447800" y="1219200"/>
            <a:ext cx="6400800" cy="68655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9pPr>
          </a:lstStyle>
          <a:p>
            <a:pPr>
              <a:buClrTx/>
              <a:buFontTx/>
              <a:buNone/>
            </a:pPr>
            <a:endParaRPr lang="en-US" altLang="en-US" sz="2800" dirty="0" smtClean="0">
              <a:solidFill>
                <a:srgbClr val="000000"/>
              </a:solidFill>
            </a:endParaRPr>
          </a:p>
          <a:p>
            <a:pPr>
              <a:buClrTx/>
              <a:buFontTx/>
              <a:buNone/>
            </a:pPr>
            <a:endParaRPr lang="en-US" altLang="en-US" sz="2800" dirty="0">
              <a:solidFill>
                <a:srgbClr val="000000"/>
              </a:solidFill>
            </a:endParaRPr>
          </a:p>
          <a:p>
            <a:pPr>
              <a:buClrTx/>
              <a:buFontTx/>
              <a:buNone/>
            </a:pPr>
            <a:r>
              <a:rPr lang="en-US" altLang="en-US" sz="3200" dirty="0" smtClean="0">
                <a:solidFill>
                  <a:srgbClr val="000000"/>
                </a:solidFill>
              </a:rPr>
              <a:t>If </a:t>
            </a:r>
            <a:r>
              <a:rPr lang="en-US" altLang="en-US" sz="3200" dirty="0">
                <a:solidFill>
                  <a:srgbClr val="000000"/>
                </a:solidFill>
              </a:rPr>
              <a:t>many of the paths have at least </a:t>
            </a:r>
            <a:r>
              <a:rPr lang="en-US" altLang="en-US" sz="3200" dirty="0">
                <a:solidFill>
                  <a:srgbClr val="FF0000"/>
                </a:solidFill>
              </a:rPr>
              <a:t>n</a:t>
            </a:r>
            <a:r>
              <a:rPr lang="en-US" altLang="en-US" sz="3200" baseline="30000" dirty="0">
                <a:solidFill>
                  <a:srgbClr val="FF0000"/>
                </a:solidFill>
              </a:rPr>
              <a:t>3/5</a:t>
            </a:r>
            <a:r>
              <a:rPr lang="en-US" altLang="en-US" sz="3200" baseline="30000" dirty="0">
                <a:solidFill>
                  <a:srgbClr val="000000"/>
                </a:solidFill>
              </a:rPr>
              <a:t> </a:t>
            </a:r>
            <a:r>
              <a:rPr lang="en-US" altLang="en-US" sz="3200" dirty="0">
                <a:solidFill>
                  <a:srgbClr val="000000"/>
                </a:solidFill>
              </a:rPr>
              <a:t>edges, </a:t>
            </a:r>
            <a:r>
              <a:rPr lang="en-US" altLang="en-US" sz="3200" dirty="0">
                <a:solidFill>
                  <a:srgbClr val="FF0000"/>
                </a:solidFill>
              </a:rPr>
              <a:t> </a:t>
            </a:r>
            <a:r>
              <a:rPr lang="en-US" altLang="en-US" sz="3200" dirty="0">
                <a:solidFill>
                  <a:srgbClr val="000000"/>
                </a:solidFill>
              </a:rPr>
              <a:t>by averaging, there is a good </a:t>
            </a:r>
            <a:r>
              <a:rPr lang="en-US" altLang="en-US" sz="3200" dirty="0">
                <a:solidFill>
                  <a:srgbClr val="00B050"/>
                </a:solidFill>
              </a:rPr>
              <a:t>junction tree</a:t>
            </a:r>
            <a:r>
              <a:rPr lang="en-US" altLang="en-US" sz="3200" dirty="0">
                <a:solidFill>
                  <a:srgbClr val="000000"/>
                </a:solidFill>
              </a:rPr>
              <a:t>. A</a:t>
            </a:r>
            <a:r>
              <a:rPr lang="en-US" altLang="en-US" sz="3200" dirty="0" smtClean="0">
                <a:solidFill>
                  <a:srgbClr val="000000"/>
                </a:solidFill>
              </a:rPr>
              <a:t>  paper by  </a:t>
            </a:r>
            <a:r>
              <a:rPr lang="en-US" altLang="en-US" sz="3200" dirty="0" smtClean="0">
                <a:solidFill>
                  <a:srgbClr val="7030A0"/>
                </a:solidFill>
              </a:rPr>
              <a:t>Chekuri, Even, Gupta and Segev </a:t>
            </a:r>
            <a:r>
              <a:rPr lang="en-US" altLang="en-US" sz="3200" dirty="0" smtClean="0">
                <a:solidFill>
                  <a:schemeClr val="tx1"/>
                </a:solidFill>
              </a:rPr>
              <a:t>shows how to  to </a:t>
            </a:r>
            <a:r>
              <a:rPr lang="en-US" altLang="en-US" sz="3200" dirty="0">
                <a:solidFill>
                  <a:schemeClr val="tx1"/>
                </a:solidFill>
              </a:rPr>
              <a:t>find a good </a:t>
            </a:r>
            <a:r>
              <a:rPr lang="en-US" altLang="en-US" sz="3200" dirty="0" smtClean="0">
                <a:solidFill>
                  <a:srgbClr val="000000"/>
                </a:solidFill>
              </a:rPr>
              <a:t>solution in this case. </a:t>
            </a:r>
            <a:r>
              <a:rPr lang="en-US" altLang="en-US" sz="3200" dirty="0">
                <a:solidFill>
                  <a:srgbClr val="000000"/>
                </a:solidFill>
              </a:rPr>
              <a:t>Hence we may assume short paths. If there are many vertices on short </a:t>
            </a:r>
            <a:r>
              <a:rPr lang="en-US" altLang="en-US" sz="3200" dirty="0" smtClean="0">
                <a:solidFill>
                  <a:srgbClr val="000000"/>
                </a:solidFill>
              </a:rPr>
              <a:t>paths between </a:t>
            </a:r>
            <a:r>
              <a:rPr lang="en-US" altLang="en-US" sz="3200" dirty="0">
                <a:solidFill>
                  <a:srgbClr val="000000"/>
                </a:solidFill>
              </a:rPr>
              <a:t>pairs, we use </a:t>
            </a:r>
            <a:r>
              <a:rPr lang="en-US" altLang="en-US" sz="3200" dirty="0" smtClean="0">
                <a:solidFill>
                  <a:srgbClr val="00B050"/>
                </a:solidFill>
              </a:rPr>
              <a:t>probabilistic </a:t>
            </a:r>
            <a:r>
              <a:rPr lang="en-US" altLang="en-US" sz="3200" dirty="0">
                <a:solidFill>
                  <a:srgbClr val="00B050"/>
                </a:solidFill>
              </a:rPr>
              <a:t>method</a:t>
            </a:r>
            <a:r>
              <a:rPr lang="en-US" altLang="en-US" sz="3200" dirty="0">
                <a:solidFill>
                  <a:srgbClr val="000000"/>
                </a:solidFill>
              </a:rPr>
              <a:t>  to </a:t>
            </a:r>
            <a:r>
              <a:rPr lang="en-US" altLang="en-US" sz="3200" dirty="0" smtClean="0">
                <a:solidFill>
                  <a:srgbClr val="000000"/>
                </a:solidFill>
              </a:rPr>
              <a:t>connect these </a:t>
            </a:r>
            <a:r>
              <a:rPr lang="en-US" altLang="en-US" sz="3200" dirty="0">
                <a:solidFill>
                  <a:srgbClr val="000000"/>
                </a:solidFill>
              </a:rPr>
              <a:t>pairs.</a:t>
            </a:r>
            <a:r>
              <a:rPr lang="en-US" altLang="en-US" sz="3200" dirty="0">
                <a:solidFill>
                  <a:srgbClr val="00B050"/>
                </a:solidFill>
              </a:rPr>
              <a:t>  </a:t>
            </a:r>
          </a:p>
          <a:p>
            <a:pPr>
              <a:buClrTx/>
              <a:buFontTx/>
              <a:buNone/>
            </a:pPr>
            <a:endParaRPr lang="en-US" altLang="en-US" sz="3200" dirty="0">
              <a:solidFill>
                <a:srgbClr val="000000"/>
              </a:solidFill>
            </a:endParaRPr>
          </a:p>
          <a:p>
            <a:pPr>
              <a:buClrTx/>
              <a:buFontTx/>
              <a:buNone/>
            </a:pPr>
            <a:endParaRPr lang="en-US" altLang="en-US" sz="3200" dirty="0">
              <a:solidFill>
                <a:srgbClr val="FF0000"/>
              </a:solidFill>
            </a:endParaRPr>
          </a:p>
          <a:p>
            <a:pPr>
              <a:buClrTx/>
              <a:buFontTx/>
              <a:buNone/>
            </a:pPr>
            <a:endParaRPr lang="en-US" altLang="en-US" sz="3200" dirty="0">
              <a:solidFill>
                <a:srgbClr val="FF0000"/>
              </a:solidFill>
            </a:endParaRPr>
          </a:p>
        </p:txBody>
      </p:sp>
    </p:spTree>
    <p:extLst>
      <p:ext uri="{BB962C8B-B14F-4D97-AF65-F5344CB8AC3E}">
        <p14:creationId xmlns:p14="http://schemas.microsoft.com/office/powerpoint/2010/main" val="237184013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Box 1"/>
          <p:cNvSpPr txBox="1">
            <a:spLocks noChangeArrowheads="1"/>
          </p:cNvSpPr>
          <p:nvPr/>
        </p:nvSpPr>
        <p:spPr bwMode="auto">
          <a:xfrm>
            <a:off x="457200" y="1519238"/>
            <a:ext cx="8229600" cy="449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8138" indent="-33813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3600">
                <a:solidFill>
                  <a:srgbClr val="FFFFFF"/>
                </a:solidFill>
                <a:latin typeface="Garamond" panose="02020404030301010803" pitchFamily="18" charset="0"/>
                <a:cs typeface="DejaVu Sans" charset="0"/>
              </a:defRPr>
            </a:lvl1pPr>
            <a:lvl2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3600">
                <a:solidFill>
                  <a:srgbClr val="FFFFFF"/>
                </a:solidFill>
                <a:latin typeface="Garamond" panose="02020404030301010803" pitchFamily="18" charset="0"/>
                <a:cs typeface="DejaVu Sans" charset="0"/>
              </a:defRPr>
            </a:lvl2pPr>
            <a:lvl3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3600">
                <a:solidFill>
                  <a:srgbClr val="FFFFFF"/>
                </a:solidFill>
                <a:latin typeface="Garamond" panose="02020404030301010803" pitchFamily="18" charset="0"/>
                <a:cs typeface="DejaVu Sans" charset="0"/>
              </a:defRPr>
            </a:lvl3pPr>
            <a:lvl4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3600">
                <a:solidFill>
                  <a:srgbClr val="FFFFFF"/>
                </a:solidFill>
                <a:latin typeface="Garamond" panose="02020404030301010803" pitchFamily="18" charset="0"/>
                <a:cs typeface="DejaVu Sans" charset="0"/>
              </a:defRPr>
            </a:lvl4pPr>
            <a:lvl5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3600">
                <a:solidFill>
                  <a:srgbClr val="FFFFFF"/>
                </a:solidFill>
                <a:latin typeface="Garamond" panose="02020404030301010803"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3600">
                <a:solidFill>
                  <a:srgbClr val="FFFFFF"/>
                </a:solidFill>
                <a:latin typeface="Garamond" panose="02020404030301010803"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3600">
                <a:solidFill>
                  <a:srgbClr val="FFFFFF"/>
                </a:solidFill>
                <a:latin typeface="Garamond" panose="02020404030301010803"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3600">
                <a:solidFill>
                  <a:srgbClr val="FFFFFF"/>
                </a:solidFill>
                <a:latin typeface="Garamond" panose="02020404030301010803"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3600">
                <a:solidFill>
                  <a:srgbClr val="FFFFFF"/>
                </a:solidFill>
                <a:latin typeface="Garamond" panose="02020404030301010803" pitchFamily="18" charset="0"/>
                <a:cs typeface="DejaVu Sans" charset="0"/>
              </a:defRPr>
            </a:lvl9pPr>
          </a:lstStyle>
          <a:p>
            <a:pPr eaLnBrk="1" hangingPunct="1">
              <a:spcBef>
                <a:spcPts val="800"/>
              </a:spcBef>
              <a:buClr>
                <a:srgbClr val="00FF99"/>
              </a:buClr>
              <a:buFont typeface="Garamond" panose="02020404030301010803" pitchFamily="18" charset="0"/>
              <a:buChar char="•"/>
            </a:pPr>
            <a:r>
              <a:rPr lang="en-US" altLang="en-US" sz="3200" dirty="0">
                <a:solidFill>
                  <a:srgbClr val="000000"/>
                </a:solidFill>
                <a:effectLst>
                  <a:outerShdw blurRad="38100" dist="38100" dir="2700000" algn="tl">
                    <a:srgbClr val="C0C0C0"/>
                  </a:outerShdw>
                </a:effectLst>
                <a:cs typeface="Droid Sans" charset="0"/>
              </a:rPr>
              <a:t>In the last step we manage a flow of </a:t>
            </a:r>
            <a:r>
              <a:rPr lang="en-US" altLang="en-US" sz="3200" dirty="0">
                <a:solidFill>
                  <a:srgbClr val="FF0000"/>
                </a:solidFill>
                <a:effectLst>
                  <a:outerShdw blurRad="38100" dist="38100" dir="2700000" algn="tl">
                    <a:srgbClr val="C0C0C0"/>
                  </a:outerShdw>
                </a:effectLst>
                <a:cs typeface="Droid Sans" charset="0"/>
              </a:rPr>
              <a:t>¼ </a:t>
            </a:r>
            <a:r>
              <a:rPr lang="en-US" altLang="en-US" sz="3200" dirty="0">
                <a:solidFill>
                  <a:srgbClr val="000000"/>
                </a:solidFill>
                <a:effectLst>
                  <a:outerShdw blurRad="38100" dist="38100" dir="2700000" algn="tl">
                    <a:srgbClr val="C0C0C0"/>
                  </a:outerShdw>
                </a:effectLst>
                <a:cs typeface="Droid Sans" charset="0"/>
              </a:rPr>
              <a:t> with all paths having length at most </a:t>
            </a:r>
            <a:r>
              <a:rPr lang="en-US" altLang="en-US" sz="3200" dirty="0" smtClean="0">
                <a:solidFill>
                  <a:srgbClr val="CC0000"/>
                </a:solidFill>
                <a:cs typeface="Droid Sans" charset="0"/>
              </a:rPr>
              <a:t>n</a:t>
            </a:r>
            <a:r>
              <a:rPr lang="en-US" altLang="en-US" sz="3200" baseline="30000" dirty="0" smtClean="0">
                <a:solidFill>
                  <a:srgbClr val="CC0000"/>
                </a:solidFill>
                <a:cs typeface="Droid Sans" charset="0"/>
              </a:rPr>
              <a:t>3/5</a:t>
            </a:r>
            <a:r>
              <a:rPr lang="en-US" altLang="en-US" sz="3200" dirty="0" smtClean="0">
                <a:solidFill>
                  <a:srgbClr val="CC0000"/>
                </a:solidFill>
                <a:cs typeface="Droid Sans" charset="0"/>
              </a:rPr>
              <a:t>  </a:t>
            </a:r>
            <a:r>
              <a:rPr lang="en-US" altLang="en-US" sz="3200" dirty="0" smtClean="0">
                <a:solidFill>
                  <a:schemeClr val="tx1"/>
                </a:solidFill>
                <a:cs typeface="Droid Sans" charset="0"/>
              </a:rPr>
              <a:t>and find two consecutive layers of  </a:t>
            </a:r>
            <a:r>
              <a:rPr lang="en-US" altLang="en-US" sz="3200" dirty="0">
                <a:solidFill>
                  <a:schemeClr val="tx1"/>
                </a:solidFill>
                <a:cs typeface="Droid Sans" charset="0"/>
              </a:rPr>
              <a:t>most </a:t>
            </a:r>
            <a:r>
              <a:rPr lang="en-US" altLang="en-US" sz="3200" dirty="0">
                <a:solidFill>
                  <a:srgbClr val="CC0000"/>
                </a:solidFill>
                <a:cs typeface="Droid Sans" charset="0"/>
              </a:rPr>
              <a:t>n</a:t>
            </a:r>
            <a:r>
              <a:rPr lang="en-US" altLang="en-US" sz="3200" baseline="30000" dirty="0">
                <a:solidFill>
                  <a:srgbClr val="CC0000"/>
                </a:solidFill>
                <a:cs typeface="Droid Sans" charset="0"/>
              </a:rPr>
              <a:t>2/5</a:t>
            </a:r>
            <a:r>
              <a:rPr lang="en-US" altLang="en-US" sz="3200" dirty="0">
                <a:solidFill>
                  <a:srgbClr val="CC0000"/>
                </a:solidFill>
                <a:cs typeface="Droid Sans" charset="0"/>
              </a:rPr>
              <a:t> </a:t>
            </a:r>
            <a:r>
              <a:rPr lang="en-US" altLang="en-US" sz="3200" dirty="0" smtClean="0">
                <a:solidFill>
                  <a:srgbClr val="CC0000"/>
                </a:solidFill>
                <a:cs typeface="Droid Sans" charset="0"/>
              </a:rPr>
              <a:t> </a:t>
            </a:r>
            <a:r>
              <a:rPr lang="en-US" altLang="en-US" sz="3200" dirty="0" smtClean="0">
                <a:solidFill>
                  <a:schemeClr val="tx1"/>
                </a:solidFill>
                <a:cs typeface="Droid Sans" charset="0"/>
              </a:rPr>
              <a:t>vertices.</a:t>
            </a:r>
            <a:endParaRPr lang="en-US" altLang="en-US" sz="3200" baseline="30000" dirty="0">
              <a:solidFill>
                <a:schemeClr val="tx1"/>
              </a:solidFill>
              <a:cs typeface="Droid Sans" charset="0"/>
            </a:endParaRPr>
          </a:p>
          <a:p>
            <a:pPr marL="339725" eaLnBrk="1" hangingPunct="1">
              <a:spcBef>
                <a:spcPts val="800"/>
              </a:spcBef>
              <a:buClrTx/>
              <a:buFontTx/>
              <a:buNone/>
            </a:pPr>
            <a:r>
              <a:rPr lang="en-US" altLang="en-US" sz="3200" dirty="0">
                <a:effectLst>
                  <a:outerShdw blurRad="38100" dist="38100" dir="2700000" algn="tl">
                    <a:srgbClr val="C0C0C0"/>
                  </a:outerShdw>
                </a:effectLst>
                <a:cs typeface="Droid Sans" charset="0"/>
              </a:rPr>
              <a:t>   </a:t>
            </a:r>
          </a:p>
        </p:txBody>
      </p:sp>
      <p:sp>
        <p:nvSpPr>
          <p:cNvPr id="51202" name="Oval 2"/>
          <p:cNvSpPr>
            <a:spLocks noChangeArrowheads="1"/>
          </p:cNvSpPr>
          <p:nvPr/>
        </p:nvSpPr>
        <p:spPr bwMode="auto">
          <a:xfrm>
            <a:off x="1066800" y="3810000"/>
            <a:ext cx="304800" cy="304800"/>
          </a:xfrm>
          <a:prstGeom prst="ellipse">
            <a:avLst/>
          </a:prstGeom>
          <a:solidFill>
            <a:srgbClr val="33CC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51203" name="Text Box 3"/>
          <p:cNvSpPr txBox="1">
            <a:spLocks noChangeArrowheads="1"/>
          </p:cNvSpPr>
          <p:nvPr/>
        </p:nvSpPr>
        <p:spPr bwMode="auto">
          <a:xfrm>
            <a:off x="1066800" y="3962400"/>
            <a:ext cx="4572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9pPr>
          </a:lstStyle>
          <a:p>
            <a:pPr>
              <a:spcBef>
                <a:spcPts val="1750"/>
              </a:spcBef>
              <a:buClrTx/>
              <a:buFontTx/>
              <a:buNone/>
            </a:pPr>
            <a:r>
              <a:rPr lang="en-US" altLang="en-US" sz="2800" dirty="0">
                <a:cs typeface="Droid Sans" charset="0"/>
              </a:rPr>
              <a:t>s</a:t>
            </a:r>
          </a:p>
        </p:txBody>
      </p:sp>
      <p:sp>
        <p:nvSpPr>
          <p:cNvPr id="51204" name="Oval 4"/>
          <p:cNvSpPr>
            <a:spLocks noChangeArrowheads="1"/>
          </p:cNvSpPr>
          <p:nvPr/>
        </p:nvSpPr>
        <p:spPr bwMode="auto">
          <a:xfrm>
            <a:off x="6477000" y="3733800"/>
            <a:ext cx="304800" cy="304800"/>
          </a:xfrm>
          <a:prstGeom prst="ellipse">
            <a:avLst/>
          </a:prstGeom>
          <a:solidFill>
            <a:srgbClr val="33CC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51205" name="Oval 5"/>
          <p:cNvSpPr>
            <a:spLocks noChangeArrowheads="1"/>
          </p:cNvSpPr>
          <p:nvPr/>
        </p:nvSpPr>
        <p:spPr bwMode="auto">
          <a:xfrm>
            <a:off x="3657600" y="3200400"/>
            <a:ext cx="304800" cy="304800"/>
          </a:xfrm>
          <a:prstGeom prst="ellipse">
            <a:avLst/>
          </a:prstGeom>
          <a:solidFill>
            <a:srgbClr val="33CC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51206" name="Oval 6"/>
          <p:cNvSpPr>
            <a:spLocks noChangeArrowheads="1"/>
          </p:cNvSpPr>
          <p:nvPr/>
        </p:nvSpPr>
        <p:spPr bwMode="auto">
          <a:xfrm>
            <a:off x="3657600" y="4191000"/>
            <a:ext cx="304800" cy="304800"/>
          </a:xfrm>
          <a:prstGeom prst="ellipse">
            <a:avLst/>
          </a:prstGeom>
          <a:solidFill>
            <a:srgbClr val="33CC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51207" name="Oval 7"/>
          <p:cNvSpPr>
            <a:spLocks noChangeArrowheads="1"/>
          </p:cNvSpPr>
          <p:nvPr/>
        </p:nvSpPr>
        <p:spPr bwMode="auto">
          <a:xfrm>
            <a:off x="3657600" y="3657600"/>
            <a:ext cx="304800" cy="304800"/>
          </a:xfrm>
          <a:prstGeom prst="ellipse">
            <a:avLst/>
          </a:prstGeom>
          <a:solidFill>
            <a:srgbClr val="33CC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51208" name="Oval 8"/>
          <p:cNvSpPr>
            <a:spLocks noChangeArrowheads="1"/>
          </p:cNvSpPr>
          <p:nvPr/>
        </p:nvSpPr>
        <p:spPr bwMode="auto">
          <a:xfrm>
            <a:off x="3657600" y="4800600"/>
            <a:ext cx="304800" cy="304800"/>
          </a:xfrm>
          <a:prstGeom prst="ellipse">
            <a:avLst/>
          </a:prstGeom>
          <a:solidFill>
            <a:srgbClr val="33CC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51209" name="Text Box 9"/>
          <p:cNvSpPr txBox="1">
            <a:spLocks noChangeArrowheads="1"/>
          </p:cNvSpPr>
          <p:nvPr/>
        </p:nvSpPr>
        <p:spPr bwMode="auto">
          <a:xfrm>
            <a:off x="6477000" y="3962400"/>
            <a:ext cx="6858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9pPr>
          </a:lstStyle>
          <a:p>
            <a:pPr>
              <a:spcBef>
                <a:spcPts val="1750"/>
              </a:spcBef>
              <a:buClrTx/>
              <a:buFontTx/>
              <a:buNone/>
            </a:pPr>
            <a:r>
              <a:rPr lang="en-US" altLang="en-US" sz="2800" dirty="0">
                <a:cs typeface="Droid Sans" charset="0"/>
              </a:rPr>
              <a:t>t</a:t>
            </a:r>
          </a:p>
        </p:txBody>
      </p:sp>
      <p:sp>
        <p:nvSpPr>
          <p:cNvPr id="51210" name="Oval 10"/>
          <p:cNvSpPr>
            <a:spLocks noChangeArrowheads="1"/>
          </p:cNvSpPr>
          <p:nvPr/>
        </p:nvSpPr>
        <p:spPr bwMode="auto">
          <a:xfrm>
            <a:off x="4419600" y="3200400"/>
            <a:ext cx="304800" cy="304800"/>
          </a:xfrm>
          <a:prstGeom prst="ellipse">
            <a:avLst/>
          </a:prstGeom>
          <a:solidFill>
            <a:srgbClr val="33CC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51211" name="Oval 11"/>
          <p:cNvSpPr>
            <a:spLocks noChangeArrowheads="1"/>
          </p:cNvSpPr>
          <p:nvPr/>
        </p:nvSpPr>
        <p:spPr bwMode="auto">
          <a:xfrm>
            <a:off x="4419600" y="3657600"/>
            <a:ext cx="304800" cy="304800"/>
          </a:xfrm>
          <a:prstGeom prst="ellipse">
            <a:avLst/>
          </a:prstGeom>
          <a:solidFill>
            <a:srgbClr val="33CC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51212" name="Oval 12"/>
          <p:cNvSpPr>
            <a:spLocks noChangeArrowheads="1"/>
          </p:cNvSpPr>
          <p:nvPr/>
        </p:nvSpPr>
        <p:spPr bwMode="auto">
          <a:xfrm>
            <a:off x="4419600" y="4267200"/>
            <a:ext cx="304800" cy="304800"/>
          </a:xfrm>
          <a:prstGeom prst="ellipse">
            <a:avLst/>
          </a:prstGeom>
          <a:solidFill>
            <a:srgbClr val="33CC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51213" name="Oval 13"/>
          <p:cNvSpPr>
            <a:spLocks noChangeArrowheads="1"/>
          </p:cNvSpPr>
          <p:nvPr/>
        </p:nvSpPr>
        <p:spPr bwMode="auto">
          <a:xfrm>
            <a:off x="4419600" y="4800600"/>
            <a:ext cx="304800" cy="304800"/>
          </a:xfrm>
          <a:prstGeom prst="ellipse">
            <a:avLst/>
          </a:prstGeom>
          <a:solidFill>
            <a:srgbClr val="33CC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51214" name="Text Box 14"/>
          <p:cNvSpPr txBox="1">
            <a:spLocks noChangeArrowheads="1"/>
          </p:cNvSpPr>
          <p:nvPr/>
        </p:nvSpPr>
        <p:spPr bwMode="auto">
          <a:xfrm>
            <a:off x="3352800" y="5257800"/>
            <a:ext cx="2895600" cy="1373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9pPr>
          </a:lstStyle>
          <a:p>
            <a:pPr>
              <a:spcBef>
                <a:spcPts val="1750"/>
              </a:spcBef>
              <a:buClrTx/>
              <a:buFontTx/>
              <a:buNone/>
            </a:pPr>
            <a:r>
              <a:rPr lang="en-US" altLang="en-US" sz="2800" dirty="0">
                <a:cs typeface="Droid Sans" charset="0"/>
              </a:rPr>
              <a:t>A</a:t>
            </a:r>
            <a:r>
              <a:rPr lang="en-US" altLang="en-US" sz="2800" dirty="0">
                <a:solidFill>
                  <a:srgbClr val="CC0000"/>
                </a:solidFill>
                <a:cs typeface="Droid Sans" charset="0"/>
              </a:rPr>
              <a:t> n</a:t>
            </a:r>
            <a:r>
              <a:rPr lang="en-US" altLang="en-US" sz="2800" baseline="30000" dirty="0">
                <a:solidFill>
                  <a:srgbClr val="CC0000"/>
                </a:solidFill>
                <a:cs typeface="Droid Sans" charset="0"/>
              </a:rPr>
              <a:t>2/5</a:t>
            </a:r>
            <a:r>
              <a:rPr lang="en-US" altLang="en-US" sz="2800" dirty="0">
                <a:solidFill>
                  <a:srgbClr val="CC0000"/>
                </a:solidFill>
                <a:cs typeface="Droid Sans" charset="0"/>
              </a:rPr>
              <a:t> </a:t>
            </a:r>
            <a:r>
              <a:rPr lang="en-US" altLang="en-US" sz="2800" dirty="0">
                <a:cs typeface="Droid Sans" charset="0"/>
              </a:rPr>
              <a:t>t</a:t>
            </a:r>
            <a:r>
              <a:rPr lang="en-US" altLang="en-US" sz="2800" dirty="0">
                <a:solidFill>
                  <a:srgbClr val="CC0000"/>
                </a:solidFill>
                <a:cs typeface="Droid Sans" charset="0"/>
              </a:rPr>
              <a:t>n</a:t>
            </a:r>
            <a:r>
              <a:rPr lang="en-US" altLang="en-US" sz="2800" baseline="30000" dirty="0">
                <a:solidFill>
                  <a:srgbClr val="CC0000"/>
                </a:solidFill>
                <a:cs typeface="Droid Sans" charset="0"/>
              </a:rPr>
              <a:t>2/5</a:t>
            </a:r>
            <a:r>
              <a:rPr lang="en-US" altLang="en-US" sz="2800" dirty="0">
                <a:solidFill>
                  <a:srgbClr val="CC0000"/>
                </a:solidFill>
                <a:cs typeface="Droid Sans" charset="0"/>
              </a:rPr>
              <a:t> </a:t>
            </a:r>
            <a:r>
              <a:rPr lang="en-US" altLang="en-US" sz="2800" dirty="0">
                <a:cs typeface="Droid Sans" charset="0"/>
              </a:rPr>
              <a:t>vertices in every layer</a:t>
            </a:r>
          </a:p>
        </p:txBody>
      </p:sp>
      <p:sp>
        <p:nvSpPr>
          <p:cNvPr id="51215" name="Text Box 15"/>
          <p:cNvSpPr txBox="1">
            <a:spLocks noChangeArrowheads="1"/>
          </p:cNvSpPr>
          <p:nvPr/>
        </p:nvSpPr>
        <p:spPr bwMode="auto">
          <a:xfrm>
            <a:off x="533400" y="5105400"/>
            <a:ext cx="2362200" cy="947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9pPr>
          </a:lstStyle>
          <a:p>
            <a:pPr>
              <a:spcBef>
                <a:spcPts val="1750"/>
              </a:spcBef>
              <a:buClrTx/>
              <a:buFontTx/>
              <a:buNone/>
            </a:pPr>
            <a:r>
              <a:rPr lang="en-US" altLang="en-US" sz="2800" dirty="0">
                <a:cs typeface="Droid Sans" charset="0"/>
              </a:rPr>
              <a:t>LP flow at least</a:t>
            </a:r>
          </a:p>
        </p:txBody>
      </p:sp>
      <p:sp>
        <p:nvSpPr>
          <p:cNvPr id="51216" name="Text Box 16"/>
          <p:cNvSpPr txBox="1">
            <a:spLocks noChangeArrowheads="1"/>
          </p:cNvSpPr>
          <p:nvPr/>
        </p:nvSpPr>
        <p:spPr bwMode="auto">
          <a:xfrm>
            <a:off x="1371600" y="304800"/>
            <a:ext cx="6477000" cy="12025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9pPr>
          </a:lstStyle>
          <a:p>
            <a:pPr algn="ctr">
              <a:buClrTx/>
              <a:buFontTx/>
              <a:buNone/>
            </a:pPr>
            <a:r>
              <a:rPr lang="en-US" altLang="en-US" dirty="0">
                <a:solidFill>
                  <a:srgbClr val="00B0F0"/>
                </a:solidFill>
              </a:rPr>
              <a:t>Two consecutive  layers in a BFS are small</a:t>
            </a:r>
          </a:p>
        </p:txBody>
      </p:sp>
      <p:sp>
        <p:nvSpPr>
          <p:cNvPr id="51217" name="Text Box 17"/>
          <p:cNvSpPr txBox="1">
            <a:spLocks noChangeArrowheads="1"/>
          </p:cNvSpPr>
          <p:nvPr/>
        </p:nvSpPr>
        <p:spPr bwMode="auto">
          <a:xfrm>
            <a:off x="1039813" y="3259138"/>
            <a:ext cx="914400"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9pPr>
          </a:lstStyle>
          <a:p>
            <a:pPr>
              <a:buClrTx/>
              <a:buFontTx/>
              <a:buNone/>
            </a:pPr>
            <a:r>
              <a:rPr lang="en-US" altLang="en-US" dirty="0">
                <a:solidFill>
                  <a:srgbClr val="FF0000"/>
                </a:solidFill>
              </a:rPr>
              <a:t>s</a:t>
            </a:r>
          </a:p>
        </p:txBody>
      </p:sp>
      <p:sp>
        <p:nvSpPr>
          <p:cNvPr id="51218" name="Text Box 18"/>
          <p:cNvSpPr txBox="1">
            <a:spLocks noChangeArrowheads="1"/>
          </p:cNvSpPr>
          <p:nvPr/>
        </p:nvSpPr>
        <p:spPr bwMode="auto">
          <a:xfrm>
            <a:off x="6362700" y="3227388"/>
            <a:ext cx="914400"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solidFill>
                  <a:srgbClr val="FFFFFF"/>
                </a:solidFill>
                <a:latin typeface="Garamond" panose="02020404030301010803" pitchFamily="18" charset="0"/>
                <a:cs typeface="DejaVu Sans" charset="0"/>
              </a:defRPr>
            </a:lvl9pPr>
          </a:lstStyle>
          <a:p>
            <a:pPr>
              <a:buClrTx/>
              <a:buFontTx/>
              <a:buNone/>
            </a:pPr>
            <a:r>
              <a:rPr lang="en-US" altLang="en-US" dirty="0">
                <a:solidFill>
                  <a:srgbClr val="FF0000"/>
                </a:solidFill>
              </a:rPr>
              <a:t>t</a:t>
            </a:r>
          </a:p>
        </p:txBody>
      </p:sp>
    </p:spTree>
    <p:extLst>
      <p:ext uri="{BB962C8B-B14F-4D97-AF65-F5344CB8AC3E}">
        <p14:creationId xmlns:p14="http://schemas.microsoft.com/office/powerpoint/2010/main" val="423594781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533400"/>
            <a:ext cx="7467600" cy="5632311"/>
          </a:xfrm>
          <a:prstGeom prst="rect">
            <a:avLst/>
          </a:prstGeom>
          <a:noFill/>
        </p:spPr>
        <p:txBody>
          <a:bodyPr wrap="square" rtlCol="0">
            <a:spAutoFit/>
          </a:bodyPr>
          <a:lstStyle/>
          <a:p>
            <a:pPr algn="ctr"/>
            <a:r>
              <a:rPr lang="en-US" sz="3600" dirty="0" smtClean="0">
                <a:solidFill>
                  <a:srgbClr val="00B0F0"/>
                </a:solidFill>
              </a:rPr>
              <a:t>The number of edges between the two layers is at most </a:t>
            </a:r>
            <a:r>
              <a:rPr lang="en-US" altLang="en-US" sz="3600" dirty="0" smtClean="0">
                <a:solidFill>
                  <a:srgbClr val="00B0F0"/>
                </a:solidFill>
                <a:cs typeface="Droid Sans" charset="0"/>
              </a:rPr>
              <a:t>n</a:t>
            </a:r>
            <a:r>
              <a:rPr lang="en-US" altLang="en-US" sz="3600" baseline="30000" dirty="0" smtClean="0">
                <a:solidFill>
                  <a:srgbClr val="00B0F0"/>
                </a:solidFill>
                <a:cs typeface="Droid Sans" charset="0"/>
              </a:rPr>
              <a:t>4/5</a:t>
            </a:r>
            <a:r>
              <a:rPr lang="en-US" altLang="en-US" sz="3600" dirty="0" smtClean="0">
                <a:solidFill>
                  <a:srgbClr val="00B0F0"/>
                </a:solidFill>
                <a:cs typeface="Droid Sans" charset="0"/>
              </a:rPr>
              <a:t> </a:t>
            </a:r>
          </a:p>
          <a:p>
            <a:endParaRPr lang="en-US" altLang="en-US" sz="3600" dirty="0">
              <a:solidFill>
                <a:srgbClr val="00B0F0"/>
              </a:solidFill>
              <a:cs typeface="Droid Sans" charset="0"/>
            </a:endParaRPr>
          </a:p>
          <a:p>
            <a:r>
              <a:rPr lang="en-US" altLang="en-US" sz="3600" dirty="0" smtClean="0">
                <a:cs typeface="Droid Sans" charset="0"/>
              </a:rPr>
              <a:t>Hence there is an edge that has capacity at least </a:t>
            </a:r>
            <a:r>
              <a:rPr lang="en-US" altLang="en-US" sz="3600" dirty="0" smtClean="0">
                <a:solidFill>
                  <a:srgbClr val="FF0000"/>
                </a:solidFill>
                <a:cs typeface="Droid Sans" charset="0"/>
              </a:rPr>
              <a:t>4/n</a:t>
            </a:r>
            <a:r>
              <a:rPr lang="en-US" altLang="en-US" sz="3600" baseline="30000" dirty="0" smtClean="0">
                <a:solidFill>
                  <a:srgbClr val="CC0000"/>
                </a:solidFill>
                <a:cs typeface="Droid Sans" charset="0"/>
              </a:rPr>
              <a:t>1/5</a:t>
            </a:r>
            <a:r>
              <a:rPr lang="en-US" altLang="en-US" sz="3600" dirty="0" smtClean="0">
                <a:solidFill>
                  <a:srgbClr val="CC0000"/>
                </a:solidFill>
                <a:cs typeface="Droid Sans" charset="0"/>
              </a:rPr>
              <a:t>. </a:t>
            </a:r>
            <a:r>
              <a:rPr lang="en-US" altLang="en-US" sz="3600" dirty="0" smtClean="0">
                <a:cs typeface="Droid Sans" charset="0"/>
              </a:rPr>
              <a:t>We set this edge to </a:t>
            </a:r>
            <a:r>
              <a:rPr lang="en-US" altLang="en-US" sz="3600" dirty="0" smtClean="0">
                <a:solidFill>
                  <a:srgbClr val="FF0000"/>
                </a:solidFill>
                <a:cs typeface="Droid Sans" charset="0"/>
              </a:rPr>
              <a:t>1</a:t>
            </a:r>
            <a:r>
              <a:rPr lang="en-US" altLang="en-US" sz="3600" dirty="0" smtClean="0">
                <a:cs typeface="Droid Sans" charset="0"/>
              </a:rPr>
              <a:t> and iterate. This leads to </a:t>
            </a:r>
            <a:r>
              <a:rPr lang="en-US" altLang="en-US" sz="3600" dirty="0" smtClean="0">
                <a:solidFill>
                  <a:srgbClr val="FF0000"/>
                </a:solidFill>
                <a:cs typeface="Droid Sans" charset="0"/>
              </a:rPr>
              <a:t>O(n</a:t>
            </a:r>
            <a:r>
              <a:rPr lang="en-US" altLang="en-US" sz="3600" baseline="30000" dirty="0" smtClean="0">
                <a:solidFill>
                  <a:srgbClr val="FF0000"/>
                </a:solidFill>
                <a:cs typeface="Droid Sans" charset="0"/>
              </a:rPr>
              <a:t>4/5</a:t>
            </a:r>
            <a:r>
              <a:rPr lang="en-US" altLang="en-US" sz="3600" dirty="0" smtClean="0">
                <a:solidFill>
                  <a:srgbClr val="FF0000"/>
                </a:solidFill>
                <a:cs typeface="Droid Sans" charset="0"/>
              </a:rPr>
              <a:t>) </a:t>
            </a:r>
            <a:r>
              <a:rPr lang="en-US" altLang="en-US" sz="3600" dirty="0" smtClean="0">
                <a:cs typeface="Droid Sans" charset="0"/>
              </a:rPr>
              <a:t>ratio. </a:t>
            </a:r>
            <a:r>
              <a:rPr lang="en-US" sz="3600" dirty="0" smtClean="0"/>
              <a:t>This was improve by </a:t>
            </a:r>
            <a:r>
              <a:rPr lang="en-US" sz="3600" dirty="0" smtClean="0">
                <a:solidFill>
                  <a:srgbClr val="7030A0"/>
                </a:solidFill>
              </a:rPr>
              <a:t>Berman et al.  </a:t>
            </a:r>
            <a:r>
              <a:rPr lang="en-US" sz="3600" dirty="0" smtClean="0"/>
              <a:t>See the references. And further improved  by </a:t>
            </a:r>
            <a:r>
              <a:rPr lang="en-US" sz="3600" dirty="0" smtClean="0">
                <a:solidFill>
                  <a:srgbClr val="7030A0"/>
                </a:solidFill>
              </a:rPr>
              <a:t>Chlamtac et al. </a:t>
            </a:r>
            <a:r>
              <a:rPr lang="en-US" sz="3600" dirty="0" smtClean="0"/>
              <a:t>See the references.</a:t>
            </a:r>
            <a:endParaRPr lang="en-US" sz="3600" dirty="0"/>
          </a:p>
        </p:txBody>
      </p:sp>
    </p:spTree>
    <p:extLst>
      <p:ext uri="{BB962C8B-B14F-4D97-AF65-F5344CB8AC3E}">
        <p14:creationId xmlns:p14="http://schemas.microsoft.com/office/powerpoint/2010/main" val="435326402"/>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pPr algn="ctr"/>
            <a:r>
              <a:rPr lang="en-US" altLang="en-US" dirty="0" smtClean="0">
                <a:solidFill>
                  <a:srgbClr val="00B0F0"/>
                </a:solidFill>
              </a:rPr>
              <a:t>Representing graphs with tree distributions,  </a:t>
            </a:r>
            <a:r>
              <a:rPr lang="en-US" altLang="en-US" dirty="0" smtClean="0">
                <a:solidFill>
                  <a:srgbClr val="7030A0"/>
                </a:solidFill>
              </a:rPr>
              <a:t>Bartal</a:t>
            </a:r>
          </a:p>
        </p:txBody>
      </p:sp>
      <p:sp>
        <p:nvSpPr>
          <p:cNvPr id="83971" name="Content Placeholder 2"/>
          <p:cNvSpPr>
            <a:spLocks noGrp="1"/>
          </p:cNvSpPr>
          <p:nvPr>
            <p:ph idx="1"/>
          </p:nvPr>
        </p:nvSpPr>
        <p:spPr/>
        <p:txBody>
          <a:bodyPr>
            <a:noAutofit/>
          </a:bodyPr>
          <a:lstStyle/>
          <a:p>
            <a:pPr marL="0" indent="0" algn="l">
              <a:buFontTx/>
              <a:buNone/>
            </a:pPr>
            <a:r>
              <a:rPr lang="en-US" altLang="en-US" sz="3600" dirty="0" smtClean="0"/>
              <a:t>At the end it turns out by </a:t>
            </a:r>
            <a:r>
              <a:rPr lang="en-US" altLang="en-US" sz="3600" dirty="0" smtClean="0">
                <a:solidFill>
                  <a:srgbClr val="7030A0"/>
                </a:solidFill>
              </a:rPr>
              <a:t>FRT</a:t>
            </a:r>
            <a:r>
              <a:rPr lang="en-US" altLang="en-US" sz="3600" dirty="0" smtClean="0"/>
              <a:t> (see the references) that a metric can be turned into a random tree so that no distance shrinks and every distance grows by a factor of  at most  </a:t>
            </a:r>
            <a:r>
              <a:rPr lang="en-US" altLang="en-US" sz="3600" dirty="0" smtClean="0">
                <a:solidFill>
                  <a:srgbClr val="FF0000"/>
                </a:solidFill>
              </a:rPr>
              <a:t>O(log n)</a:t>
            </a:r>
            <a:r>
              <a:rPr lang="en-US" altLang="en-US" sz="3600" dirty="0" smtClean="0"/>
              <a:t> in the length. </a:t>
            </a:r>
          </a:p>
        </p:txBody>
      </p:sp>
    </p:spTree>
  </p:cSld>
  <p:clrMapOvr>
    <a:masterClrMapping/>
  </p:clrMapOvr>
  <mc:AlternateContent xmlns:mc="http://schemas.openxmlformats.org/markup-compatibility/2006" xmlns:p14="http://schemas.microsoft.com/office/powerpoint/2010/main">
    <mc:Choice Requires="p14">
      <p:transition spd="slow" p14:dur="2000" advTm="179"/>
    </mc:Choice>
    <mc:Fallback xmlns="">
      <p:transition spd="slow" advTm="179"/>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1"/>
          <p:cNvSpPr txBox="1">
            <a:spLocks noChangeArrowheads="1"/>
          </p:cNvSpPr>
          <p:nvPr/>
        </p:nvSpPr>
        <p:spPr bwMode="auto">
          <a:xfrm>
            <a:off x="457200" y="190500"/>
            <a:ext cx="8229600"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9pPr>
          </a:lstStyle>
          <a:p>
            <a:pPr algn="ctr" eaLnBrk="1" hangingPunct="1">
              <a:buClrTx/>
              <a:buFontTx/>
              <a:buNone/>
            </a:pPr>
            <a:r>
              <a:rPr lang="en-US" altLang="en-US" sz="4000" b="1" dirty="0">
                <a:solidFill>
                  <a:srgbClr val="00B0F0"/>
                </a:solidFill>
                <a:effectLst>
                  <a:outerShdw blurRad="38100" dist="38100" dir="2700000" algn="tl">
                    <a:srgbClr val="C0C0C0"/>
                  </a:outerShdw>
                </a:effectLst>
              </a:rPr>
              <a:t>For k at least 3 there are spanners with few edges</a:t>
            </a:r>
          </a:p>
        </p:txBody>
      </p:sp>
      <p:sp>
        <p:nvSpPr>
          <p:cNvPr id="23554" name="Text Box 2"/>
          <p:cNvSpPr txBox="1">
            <a:spLocks noChangeArrowheads="1"/>
          </p:cNvSpPr>
          <p:nvPr/>
        </p:nvSpPr>
        <p:spPr bwMode="auto">
          <a:xfrm>
            <a:off x="381000" y="1752600"/>
            <a:ext cx="8229600" cy="619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9pPr>
          </a:lstStyle>
          <a:p>
            <a:pPr eaLnBrk="1" hangingPunct="1">
              <a:lnSpc>
                <a:spcPct val="90000"/>
              </a:lnSpc>
              <a:spcBef>
                <a:spcPts val="800"/>
              </a:spcBef>
              <a:buClr>
                <a:srgbClr val="00FF99"/>
              </a:buClr>
              <a:buFont typeface="Garamond" panose="02020404030301010803" pitchFamily="18" charset="0"/>
              <a:buChar char="•"/>
            </a:pPr>
            <a:r>
              <a:rPr lang="en-US" altLang="en-US" sz="3200" dirty="0">
                <a:solidFill>
                  <a:schemeClr val="tx1"/>
                </a:solidFill>
                <a:effectLst>
                  <a:outerShdw blurRad="38100" dist="38100" dir="2700000" algn="tl">
                    <a:srgbClr val="C0C0C0"/>
                  </a:outerShdw>
                </a:effectLst>
              </a:rPr>
              <a:t>As we shall see: </a:t>
            </a:r>
            <a:r>
              <a:rPr lang="en-US" altLang="en-US" sz="3200" dirty="0">
                <a:solidFill>
                  <a:srgbClr val="00B050"/>
                </a:solidFill>
                <a:effectLst>
                  <a:outerShdw blurRad="38100" dist="38100" dir="2700000" algn="tl">
                    <a:srgbClr val="C0C0C0"/>
                  </a:outerShdw>
                </a:effectLst>
              </a:rPr>
              <a:t>3-spanners </a:t>
            </a:r>
            <a:r>
              <a:rPr lang="en-US" altLang="en-US" sz="3200" dirty="0">
                <a:solidFill>
                  <a:schemeClr val="tx1"/>
                </a:solidFill>
                <a:effectLst>
                  <a:outerShdw blurRad="38100" dist="38100" dir="2700000" algn="tl">
                    <a:srgbClr val="C0C0C0"/>
                  </a:outerShdw>
                </a:effectLst>
              </a:rPr>
              <a:t>with </a:t>
            </a:r>
            <a:r>
              <a:rPr lang="en-US" altLang="en-US" sz="3200" dirty="0">
                <a:solidFill>
                  <a:srgbClr val="FF0000"/>
                </a:solidFill>
                <a:effectLst>
                  <a:outerShdw blurRad="38100" dist="38100" dir="2700000" algn="tl">
                    <a:srgbClr val="C0C0C0"/>
                  </a:outerShdw>
                </a:effectLst>
              </a:rPr>
              <a:t>O(n*sqrt{n}) </a:t>
            </a:r>
            <a:r>
              <a:rPr lang="en-US" altLang="en-US" sz="3200" dirty="0">
                <a:solidFill>
                  <a:schemeClr val="tx1"/>
                </a:solidFill>
                <a:effectLst>
                  <a:outerShdw blurRad="38100" dist="38100" dir="2700000" algn="tl">
                    <a:srgbClr val="C0C0C0"/>
                  </a:outerShdw>
                </a:effectLst>
              </a:rPr>
              <a:t>edges always exist, and the same goes for </a:t>
            </a:r>
            <a:r>
              <a:rPr lang="en-US" altLang="en-US" sz="3200" dirty="0">
                <a:solidFill>
                  <a:srgbClr val="FF0000"/>
                </a:solidFill>
                <a:effectLst>
                  <a:outerShdw blurRad="38100" dist="38100" dir="2700000" algn="tl">
                    <a:srgbClr val="C0C0C0"/>
                  </a:outerShdw>
                </a:effectLst>
              </a:rPr>
              <a:t>4-spanners</a:t>
            </a:r>
            <a:r>
              <a:rPr lang="en-US" altLang="en-US" sz="3200" dirty="0">
                <a:solidFill>
                  <a:schemeClr val="tx1"/>
                </a:solidFill>
                <a:effectLst>
                  <a:outerShdw blurRad="38100" dist="38100" dir="2700000" algn="tl">
                    <a:srgbClr val="C0C0C0"/>
                  </a:outerShdw>
                </a:effectLst>
              </a:rPr>
              <a:t>.  And this is tight.</a:t>
            </a:r>
          </a:p>
          <a:p>
            <a:pPr eaLnBrk="1" hangingPunct="1">
              <a:lnSpc>
                <a:spcPct val="90000"/>
              </a:lnSpc>
              <a:spcBef>
                <a:spcPts val="800"/>
              </a:spcBef>
              <a:buClr>
                <a:srgbClr val="00FF99"/>
              </a:buClr>
              <a:buFont typeface="Garamond" panose="02020404030301010803" pitchFamily="18" charset="0"/>
              <a:buChar char="•"/>
            </a:pPr>
            <a:r>
              <a:rPr lang="en-US" altLang="en-US" sz="3200" dirty="0">
                <a:solidFill>
                  <a:schemeClr val="tx1"/>
                </a:solidFill>
                <a:effectLst>
                  <a:outerShdw blurRad="38100" dist="38100" dir="2700000" algn="tl">
                    <a:srgbClr val="C0C0C0"/>
                  </a:outerShdw>
                </a:effectLst>
              </a:rPr>
              <a:t>The larger </a:t>
            </a:r>
            <a:r>
              <a:rPr lang="en-US" altLang="en-US" sz="3200" dirty="0">
                <a:solidFill>
                  <a:srgbClr val="FF0000"/>
                </a:solidFill>
                <a:effectLst>
                  <a:outerShdw blurRad="38100" dist="38100" dir="2700000" algn="tl">
                    <a:srgbClr val="C0C0C0"/>
                  </a:outerShdw>
                </a:effectLst>
              </a:rPr>
              <a:t>k</a:t>
            </a:r>
            <a:r>
              <a:rPr lang="en-US" altLang="en-US" sz="3200" dirty="0">
                <a:solidFill>
                  <a:schemeClr val="tx1"/>
                </a:solidFill>
                <a:effectLst>
                  <a:outerShdw blurRad="38100" dist="38100" dir="2700000" algn="tl">
                    <a:srgbClr val="C0C0C0"/>
                  </a:outerShdw>
                </a:effectLst>
              </a:rPr>
              <a:t> is, the smaller is the upper bound </a:t>
            </a:r>
          </a:p>
          <a:p>
            <a:pPr eaLnBrk="1" hangingPunct="1">
              <a:lnSpc>
                <a:spcPct val="90000"/>
              </a:lnSpc>
              <a:spcBef>
                <a:spcPts val="800"/>
              </a:spcBef>
              <a:buClrTx/>
              <a:buFontTx/>
              <a:buNone/>
            </a:pPr>
            <a:r>
              <a:rPr lang="en-US" altLang="en-US" sz="3200" dirty="0">
                <a:solidFill>
                  <a:schemeClr val="tx1"/>
                </a:solidFill>
                <a:effectLst>
                  <a:outerShdw blurRad="38100" dist="38100" dir="2700000" algn="tl">
                    <a:srgbClr val="C0C0C0"/>
                  </a:outerShdw>
                </a:effectLst>
              </a:rPr>
              <a:t>    on the number of edges in the best spanner.</a:t>
            </a:r>
          </a:p>
          <a:p>
            <a:pPr eaLnBrk="1" hangingPunct="1">
              <a:lnSpc>
                <a:spcPct val="90000"/>
              </a:lnSpc>
              <a:spcBef>
                <a:spcPts val="800"/>
              </a:spcBef>
              <a:buClr>
                <a:srgbClr val="00FF99"/>
              </a:buClr>
              <a:buFont typeface="Garamond" panose="02020404030301010803" pitchFamily="18" charset="0"/>
              <a:buChar char="•"/>
            </a:pPr>
            <a:r>
              <a:rPr lang="en-US" altLang="en-US" sz="3200" dirty="0">
                <a:solidFill>
                  <a:schemeClr val="tx1"/>
                </a:solidFill>
                <a:effectLst>
                  <a:outerShdw blurRad="38100" dist="38100" dir="2700000" algn="tl">
                    <a:srgbClr val="C0C0C0"/>
                  </a:outerShdw>
                </a:effectLst>
              </a:rPr>
              <a:t>Remarkable fact:  maximum number of edges in a graph with girth </a:t>
            </a:r>
            <a:r>
              <a:rPr lang="en-US" altLang="en-US" sz="3200" dirty="0">
                <a:solidFill>
                  <a:srgbClr val="FF0000"/>
                </a:solidFill>
                <a:effectLst>
                  <a:outerShdw blurRad="38100" dist="38100" dir="2700000" algn="tl">
                    <a:srgbClr val="C0C0C0"/>
                  </a:outerShdw>
                </a:effectLst>
              </a:rPr>
              <a:t>g </a:t>
            </a:r>
            <a:r>
              <a:rPr lang="en-US" altLang="en-US" sz="3200" dirty="0" smtClean="0">
                <a:solidFill>
                  <a:schemeClr val="tx1"/>
                </a:solidFill>
                <a:effectLst>
                  <a:outerShdw blurRad="38100" dist="38100" dir="2700000" algn="tl">
                    <a:srgbClr val="C0C0C0"/>
                  </a:outerShdw>
                </a:effectLst>
              </a:rPr>
              <a:t>is not </a:t>
            </a:r>
            <a:r>
              <a:rPr lang="en-US" altLang="en-US" sz="3200" dirty="0">
                <a:solidFill>
                  <a:schemeClr val="tx1"/>
                </a:solidFill>
                <a:effectLst>
                  <a:outerShdw blurRad="38100" dist="38100" dir="2700000" algn="tl">
                    <a:srgbClr val="C0C0C0"/>
                  </a:outerShdw>
                </a:effectLst>
              </a:rPr>
              <a:t>known.</a:t>
            </a:r>
          </a:p>
          <a:p>
            <a:pPr eaLnBrk="1" hangingPunct="1">
              <a:lnSpc>
                <a:spcPct val="90000"/>
              </a:lnSpc>
              <a:spcBef>
                <a:spcPts val="800"/>
              </a:spcBef>
              <a:buClr>
                <a:srgbClr val="00FF99"/>
              </a:buClr>
              <a:buFont typeface="Garamond" panose="02020404030301010803" pitchFamily="18" charset="0"/>
              <a:buChar char="•"/>
            </a:pPr>
            <a:r>
              <a:rPr lang="en-US" altLang="en-US" sz="3200" dirty="0">
                <a:solidFill>
                  <a:schemeClr val="tx1"/>
                </a:solidFill>
                <a:effectLst>
                  <a:outerShdw blurRad="38100" dist="38100" dir="2700000" algn="tl">
                    <a:srgbClr val="C0C0C0"/>
                  </a:outerShdw>
                </a:effectLst>
              </a:rPr>
              <a:t>Maybe for </a:t>
            </a:r>
            <a:r>
              <a:rPr lang="en-US" altLang="en-US" sz="3200" dirty="0" smtClean="0">
                <a:solidFill>
                  <a:srgbClr val="FF0000"/>
                </a:solidFill>
                <a:effectLst>
                  <a:outerShdw blurRad="38100" dist="38100" dir="2700000" algn="tl">
                    <a:srgbClr val="C0C0C0"/>
                  </a:outerShdw>
                </a:effectLst>
              </a:rPr>
              <a:t>60</a:t>
            </a:r>
            <a:r>
              <a:rPr lang="en-US" altLang="en-US" sz="3200" dirty="0" smtClean="0">
                <a:solidFill>
                  <a:schemeClr val="tx1"/>
                </a:solidFill>
                <a:effectLst>
                  <a:outerShdw blurRad="38100" dist="38100" dir="2700000" algn="tl">
                    <a:srgbClr val="C0C0C0"/>
                  </a:outerShdw>
                </a:effectLst>
              </a:rPr>
              <a:t> </a:t>
            </a:r>
            <a:r>
              <a:rPr lang="en-US" altLang="en-US" sz="3200" dirty="0">
                <a:solidFill>
                  <a:schemeClr val="tx1"/>
                </a:solidFill>
                <a:effectLst>
                  <a:outerShdw blurRad="38100" dist="38100" dir="2700000" algn="tl">
                    <a:srgbClr val="C0C0C0"/>
                  </a:outerShdw>
                </a:effectLst>
              </a:rPr>
              <a:t>years the upper and lower bound are quite far!</a:t>
            </a:r>
          </a:p>
        </p:txBody>
      </p:sp>
    </p:spTree>
    <p:extLst>
      <p:ext uri="{BB962C8B-B14F-4D97-AF65-F5344CB8AC3E}">
        <p14:creationId xmlns:p14="http://schemas.microsoft.com/office/powerpoint/2010/main" val="786496927"/>
      </p:ext>
    </p:extLst>
  </p:cSld>
  <p:clrMapOvr>
    <a:masterClrMapping/>
  </p:clrMapOvr>
  <p:transition spd="med" advTm="326"/>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In my homepage</a:t>
            </a:r>
            <a:endParaRPr lang="en-US" dirty="0">
              <a:solidFill>
                <a:srgbClr val="00B0F0"/>
              </a:solidFill>
            </a:endParaRPr>
          </a:p>
        </p:txBody>
      </p:sp>
      <p:sp>
        <p:nvSpPr>
          <p:cNvPr id="3" name="Content Placeholder 2"/>
          <p:cNvSpPr>
            <a:spLocks noGrp="1"/>
          </p:cNvSpPr>
          <p:nvPr>
            <p:ph idx="1"/>
          </p:nvPr>
        </p:nvSpPr>
        <p:spPr/>
        <p:txBody>
          <a:bodyPr>
            <a:noAutofit/>
          </a:bodyPr>
          <a:lstStyle/>
          <a:p>
            <a:pPr marL="0" indent="0">
              <a:buNone/>
            </a:pPr>
            <a:r>
              <a:rPr lang="en-US" sz="3200" b="1" dirty="0" smtClean="0"/>
              <a:t>I have a fine description of the optimal </a:t>
            </a:r>
            <a:r>
              <a:rPr lang="en-US" sz="3200" b="1" dirty="0">
                <a:solidFill>
                  <a:srgbClr val="7030A0"/>
                </a:solidFill>
              </a:rPr>
              <a:t>FRT </a:t>
            </a:r>
            <a:r>
              <a:rPr lang="en-US" sz="3200" b="1" dirty="0"/>
              <a:t>randomized </a:t>
            </a:r>
            <a:r>
              <a:rPr lang="en-US" sz="3200" b="1" dirty="0" smtClean="0"/>
              <a:t>tree that does not shrink distances and every distance increase by an </a:t>
            </a:r>
            <a:r>
              <a:rPr lang="en-US" sz="3200" b="1" dirty="0" smtClean="0">
                <a:solidFill>
                  <a:srgbClr val="FF0000"/>
                </a:solidFill>
              </a:rPr>
              <a:t>O(log n)</a:t>
            </a:r>
            <a:r>
              <a:rPr lang="en-US" sz="3200" b="1" dirty="0" smtClean="0"/>
              <a:t>. </a:t>
            </a:r>
            <a:endParaRPr lang="en-US" sz="3200" b="1" dirty="0"/>
          </a:p>
          <a:p>
            <a:pPr marL="0" indent="0">
              <a:buNone/>
            </a:pPr>
            <a:r>
              <a:rPr lang="en-US" sz="3200" b="1" dirty="0" smtClean="0"/>
              <a:t>This is one of </a:t>
            </a:r>
            <a:r>
              <a:rPr lang="en-US" sz="3200" b="1" dirty="0" smtClean="0">
                <a:solidFill>
                  <a:srgbClr val="00B050"/>
                </a:solidFill>
              </a:rPr>
              <a:t>only two lectures </a:t>
            </a:r>
            <a:r>
              <a:rPr lang="en-US" sz="3200" b="1" dirty="0" smtClean="0"/>
              <a:t>in my homepage I did not write myself. It is by a great researcher and a fine man: </a:t>
            </a:r>
            <a:r>
              <a:rPr lang="en-US" sz="3200" b="1" dirty="0" smtClean="0">
                <a:solidFill>
                  <a:srgbClr val="7030A0"/>
                </a:solidFill>
              </a:rPr>
              <a:t>Surrender Baswana. </a:t>
            </a:r>
            <a:r>
              <a:rPr lang="en-US" sz="3200" b="1" dirty="0" smtClean="0"/>
              <a:t>Before I put the talk I asked his permission . And I say it is  his talk. I </a:t>
            </a:r>
            <a:r>
              <a:rPr lang="en-US" sz="3200" b="1" dirty="0"/>
              <a:t>wish to </a:t>
            </a:r>
            <a:r>
              <a:rPr lang="en-US" sz="3200" b="1" dirty="0">
                <a:solidFill>
                  <a:srgbClr val="00B050"/>
                </a:solidFill>
              </a:rPr>
              <a:t>thank </a:t>
            </a:r>
            <a:r>
              <a:rPr lang="en-US" sz="3200" b="1" dirty="0" smtClean="0">
                <a:solidFill>
                  <a:srgbClr val="00B050"/>
                </a:solidFill>
              </a:rPr>
              <a:t>him again  </a:t>
            </a:r>
            <a:r>
              <a:rPr lang="en-US" sz="3200" b="1" dirty="0"/>
              <a:t>for his nice slides.</a:t>
            </a:r>
            <a:endParaRPr lang="en-US" sz="3200" dirty="0"/>
          </a:p>
        </p:txBody>
      </p:sp>
    </p:spTree>
    <p:extLst>
      <p:ext uri="{BB962C8B-B14F-4D97-AF65-F5344CB8AC3E}">
        <p14:creationId xmlns:p14="http://schemas.microsoft.com/office/powerpoint/2010/main" val="1769285348"/>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pPr algn="ctr"/>
            <a:r>
              <a:rPr lang="en-US" altLang="en-US" dirty="0" smtClean="0">
                <a:solidFill>
                  <a:srgbClr val="00B0F0"/>
                </a:solidFill>
              </a:rPr>
              <a:t>Applications</a:t>
            </a:r>
          </a:p>
        </p:txBody>
      </p:sp>
      <p:sp>
        <p:nvSpPr>
          <p:cNvPr id="3" name="Content Placeholder 2"/>
          <p:cNvSpPr>
            <a:spLocks noGrp="1"/>
          </p:cNvSpPr>
          <p:nvPr>
            <p:ph idx="1"/>
          </p:nvPr>
        </p:nvSpPr>
        <p:spPr/>
        <p:txBody>
          <a:bodyPr>
            <a:noAutofit/>
          </a:bodyPr>
          <a:lstStyle/>
          <a:p>
            <a:pPr marL="0" indent="0" algn="l">
              <a:buFontTx/>
              <a:buNone/>
              <a:defRPr/>
            </a:pPr>
            <a:r>
              <a:rPr lang="en-US" dirty="0" smtClean="0"/>
              <a:t>Application of the random tree: </a:t>
            </a:r>
            <a:r>
              <a:rPr lang="en-US" dirty="0" smtClean="0">
                <a:solidFill>
                  <a:srgbClr val="00B050"/>
                </a:solidFill>
              </a:rPr>
              <a:t>Buy At Bulk</a:t>
            </a:r>
          </a:p>
          <a:p>
            <a:pPr marL="0" indent="0" algn="l">
              <a:buFontTx/>
              <a:buNone/>
              <a:defRPr/>
            </a:pPr>
            <a:r>
              <a:rPr lang="en-US" dirty="0" smtClean="0">
                <a:solidFill>
                  <a:srgbClr val="00B050"/>
                </a:solidFill>
              </a:rPr>
              <a:t>(uniform)</a:t>
            </a:r>
            <a:r>
              <a:rPr lang="en-US" dirty="0" smtClean="0"/>
              <a:t>. There are pairs </a:t>
            </a:r>
            <a:r>
              <a:rPr lang="en-US" dirty="0" smtClean="0">
                <a:solidFill>
                  <a:srgbClr val="FF0000"/>
                </a:solidFill>
              </a:rPr>
              <a:t>{</a:t>
            </a:r>
            <a:r>
              <a:rPr lang="en-US" dirty="0" smtClean="0">
                <a:solidFill>
                  <a:srgbClr val="FF0000"/>
                </a:solidFill>
                <a:latin typeface="Comic Sans MS" pitchFamily="66" charset="0"/>
              </a:rPr>
              <a:t>s</a:t>
            </a:r>
            <a:r>
              <a:rPr lang="en-US" baseline="-25000" dirty="0" smtClean="0">
                <a:solidFill>
                  <a:srgbClr val="FF0000"/>
                </a:solidFill>
                <a:latin typeface="Comic Sans MS" pitchFamily="66" charset="0"/>
              </a:rPr>
              <a:t>i</a:t>
            </a:r>
            <a:r>
              <a:rPr lang="en-US" dirty="0" smtClean="0">
                <a:solidFill>
                  <a:srgbClr val="FF0000"/>
                </a:solidFill>
              </a:rPr>
              <a:t> </a:t>
            </a:r>
            <a:r>
              <a:rPr lang="en-US" dirty="0" smtClean="0">
                <a:solidFill>
                  <a:srgbClr val="FF0000"/>
                </a:solidFill>
                <a:latin typeface="Comic Sans MS" pitchFamily="66" charset="0"/>
              </a:rPr>
              <a:t>t</a:t>
            </a:r>
            <a:r>
              <a:rPr lang="en-US" baseline="-25000" dirty="0" smtClean="0">
                <a:solidFill>
                  <a:srgbClr val="FF0000"/>
                </a:solidFill>
                <a:latin typeface="Comic Sans MS" pitchFamily="66" charset="0"/>
              </a:rPr>
              <a:t>i</a:t>
            </a:r>
            <a:r>
              <a:rPr lang="en-US" dirty="0" smtClean="0">
                <a:solidFill>
                  <a:srgbClr val="FF0000"/>
                </a:solidFill>
              </a:rPr>
              <a:t>} </a:t>
            </a:r>
            <a:r>
              <a:rPr lang="en-US" dirty="0" smtClean="0">
                <a:solidFill>
                  <a:srgbClr val="002060"/>
                </a:solidFill>
              </a:rPr>
              <a:t>and a </a:t>
            </a:r>
          </a:p>
          <a:p>
            <a:pPr marL="0" indent="0" algn="l">
              <a:buFontTx/>
              <a:buNone/>
              <a:defRPr/>
            </a:pPr>
            <a:r>
              <a:rPr lang="en-US" dirty="0" smtClean="0">
                <a:solidFill>
                  <a:srgbClr val="002060"/>
                </a:solidFill>
              </a:rPr>
              <a:t>demand </a:t>
            </a:r>
            <a:r>
              <a:rPr lang="en-US" dirty="0" smtClean="0">
                <a:solidFill>
                  <a:srgbClr val="FF0000"/>
                </a:solidFill>
                <a:latin typeface="Comic Sans MS" pitchFamily="66" charset="0"/>
              </a:rPr>
              <a:t>d</a:t>
            </a:r>
            <a:r>
              <a:rPr lang="en-US" baseline="-25000" dirty="0" smtClean="0">
                <a:solidFill>
                  <a:srgbClr val="FF0000"/>
                </a:solidFill>
                <a:latin typeface="Comic Sans MS" pitchFamily="66" charset="0"/>
              </a:rPr>
              <a:t>i </a:t>
            </a:r>
            <a:r>
              <a:rPr lang="en-US" dirty="0" smtClean="0">
                <a:solidFill>
                  <a:srgbClr val="FF0000"/>
                </a:solidFill>
              </a:rPr>
              <a:t> </a:t>
            </a:r>
            <a:r>
              <a:rPr lang="en-US" dirty="0" smtClean="0">
                <a:solidFill>
                  <a:srgbClr val="002060"/>
                </a:solidFill>
              </a:rPr>
              <a:t>of flow from </a:t>
            </a:r>
            <a:r>
              <a:rPr lang="en-US" dirty="0" smtClean="0">
                <a:solidFill>
                  <a:srgbClr val="FF0000"/>
                </a:solidFill>
                <a:latin typeface="Comic Sans MS" pitchFamily="66" charset="0"/>
              </a:rPr>
              <a:t>s</a:t>
            </a:r>
            <a:r>
              <a:rPr lang="en-US" baseline="-25000" dirty="0" smtClean="0">
                <a:solidFill>
                  <a:srgbClr val="FF0000"/>
                </a:solidFill>
                <a:latin typeface="Comic Sans MS" pitchFamily="66" charset="0"/>
              </a:rPr>
              <a:t>i</a:t>
            </a:r>
            <a:r>
              <a:rPr lang="en-US" dirty="0" smtClean="0">
                <a:solidFill>
                  <a:srgbClr val="FF0000"/>
                </a:solidFill>
              </a:rPr>
              <a:t> to </a:t>
            </a:r>
            <a:r>
              <a:rPr lang="en-US" dirty="0" smtClean="0">
                <a:solidFill>
                  <a:srgbClr val="FF0000"/>
                </a:solidFill>
                <a:latin typeface="Comic Sans MS" pitchFamily="66" charset="0"/>
              </a:rPr>
              <a:t>t</a:t>
            </a:r>
            <a:r>
              <a:rPr lang="en-US" baseline="-25000" dirty="0" smtClean="0">
                <a:solidFill>
                  <a:srgbClr val="FF0000"/>
                </a:solidFill>
                <a:latin typeface="Comic Sans MS" pitchFamily="66" charset="0"/>
              </a:rPr>
              <a:t>i</a:t>
            </a:r>
            <a:r>
              <a:rPr lang="en-US" baseline="-25000" dirty="0">
                <a:solidFill>
                  <a:srgbClr val="FF0000"/>
                </a:solidFill>
                <a:latin typeface="Comic Sans MS" pitchFamily="66" charset="0"/>
              </a:rPr>
              <a:t> </a:t>
            </a:r>
            <a:r>
              <a:rPr lang="en-US" dirty="0" smtClean="0">
                <a:solidFill>
                  <a:srgbClr val="002060"/>
                </a:solidFill>
                <a:latin typeface="Comic Sans MS" pitchFamily="66" charset="0"/>
              </a:rPr>
              <a:t>.</a:t>
            </a:r>
          </a:p>
          <a:p>
            <a:pPr marL="0" indent="0" algn="l">
              <a:buFontTx/>
              <a:buNone/>
              <a:defRPr/>
            </a:pPr>
            <a:r>
              <a:rPr lang="en-US" dirty="0" smtClean="0">
                <a:solidFill>
                  <a:srgbClr val="002060"/>
                </a:solidFill>
                <a:latin typeface="Comic Sans MS" pitchFamily="66" charset="0"/>
              </a:rPr>
              <a:t>In the </a:t>
            </a:r>
            <a:r>
              <a:rPr lang="en-US" dirty="0" smtClean="0">
                <a:solidFill>
                  <a:srgbClr val="FF0000"/>
                </a:solidFill>
                <a:latin typeface="Comic Sans MS" pitchFamily="66" charset="0"/>
              </a:rPr>
              <a:t>uniform case </a:t>
            </a:r>
            <a:r>
              <a:rPr lang="en-US" dirty="0" smtClean="0">
                <a:solidFill>
                  <a:srgbClr val="002060"/>
                </a:solidFill>
                <a:latin typeface="Comic Sans MS" pitchFamily="66" charset="0"/>
              </a:rPr>
              <a:t>there is a single </a:t>
            </a:r>
          </a:p>
          <a:p>
            <a:pPr marL="0" indent="0" algn="l">
              <a:buFontTx/>
              <a:buNone/>
              <a:defRPr/>
            </a:pPr>
            <a:r>
              <a:rPr lang="en-US" dirty="0" smtClean="0">
                <a:solidFill>
                  <a:srgbClr val="00B050"/>
                </a:solidFill>
                <a:latin typeface="Comic Sans MS" pitchFamily="66" charset="0"/>
              </a:rPr>
              <a:t>subadditive</a:t>
            </a:r>
            <a:r>
              <a:rPr lang="en-US" dirty="0" smtClean="0">
                <a:solidFill>
                  <a:srgbClr val="002060"/>
                </a:solidFill>
                <a:latin typeface="Comic Sans MS" pitchFamily="66" charset="0"/>
              </a:rPr>
              <a:t> function </a:t>
            </a:r>
            <a:r>
              <a:rPr lang="en-US" dirty="0" smtClean="0">
                <a:solidFill>
                  <a:srgbClr val="FF0000"/>
                </a:solidFill>
                <a:latin typeface="Comic Sans MS" pitchFamily="66" charset="0"/>
              </a:rPr>
              <a:t>f</a:t>
            </a:r>
            <a:r>
              <a:rPr lang="en-US" dirty="0" smtClean="0">
                <a:solidFill>
                  <a:srgbClr val="002060"/>
                </a:solidFill>
                <a:latin typeface="Comic Sans MS" pitchFamily="66" charset="0"/>
              </a:rPr>
              <a:t> so</a:t>
            </a:r>
          </a:p>
          <a:p>
            <a:pPr marL="0" indent="0" algn="l">
              <a:buFontTx/>
              <a:buNone/>
              <a:defRPr/>
            </a:pPr>
            <a:r>
              <a:rPr lang="en-US" dirty="0" smtClean="0">
                <a:solidFill>
                  <a:srgbClr val="002060"/>
                </a:solidFill>
                <a:latin typeface="Comic Sans MS" pitchFamily="66" charset="0"/>
              </a:rPr>
              <a:t>that if there are </a:t>
            </a:r>
            <a:r>
              <a:rPr lang="en-US" dirty="0" smtClean="0">
                <a:solidFill>
                  <a:srgbClr val="FF0000"/>
                </a:solidFill>
                <a:latin typeface="Comic Sans MS" pitchFamily="66" charset="0"/>
              </a:rPr>
              <a:t>x </a:t>
            </a:r>
            <a:r>
              <a:rPr lang="en-US" dirty="0" smtClean="0">
                <a:solidFill>
                  <a:srgbClr val="002060"/>
                </a:solidFill>
                <a:latin typeface="Comic Sans MS" pitchFamily="66" charset="0"/>
              </a:rPr>
              <a:t>flow units on edge</a:t>
            </a:r>
          </a:p>
          <a:p>
            <a:pPr marL="0" indent="0" algn="l">
              <a:buFontTx/>
              <a:buNone/>
              <a:defRPr/>
            </a:pPr>
            <a:r>
              <a:rPr lang="en-US" dirty="0" smtClean="0">
                <a:solidFill>
                  <a:srgbClr val="FF0000"/>
                </a:solidFill>
                <a:latin typeface="Comic Sans MS" pitchFamily="66" charset="0"/>
              </a:rPr>
              <a:t>e </a:t>
            </a:r>
            <a:r>
              <a:rPr lang="en-US" dirty="0" smtClean="0">
                <a:solidFill>
                  <a:srgbClr val="002060"/>
                </a:solidFill>
                <a:latin typeface="Comic Sans MS" pitchFamily="66" charset="0"/>
              </a:rPr>
              <a:t>it contributes </a:t>
            </a:r>
            <a:r>
              <a:rPr lang="en-US" dirty="0" smtClean="0">
                <a:solidFill>
                  <a:srgbClr val="FF0000"/>
                </a:solidFill>
                <a:latin typeface="Comic Sans MS" pitchFamily="66" charset="0"/>
              </a:rPr>
              <a:t>f(x) </a:t>
            </a:r>
            <a:r>
              <a:rPr lang="en-US" dirty="0" smtClean="0">
                <a:solidFill>
                  <a:srgbClr val="002060"/>
                </a:solidFill>
                <a:latin typeface="Comic Sans MS" pitchFamily="66" charset="0"/>
              </a:rPr>
              <a:t>units to the cost.</a:t>
            </a:r>
            <a:r>
              <a:rPr lang="en-US" baseline="-25000" dirty="0" smtClean="0">
                <a:solidFill>
                  <a:srgbClr val="002060"/>
                </a:solidFill>
                <a:latin typeface="Comic Sans MS" pitchFamily="66" charset="0"/>
              </a:rPr>
              <a:t> </a:t>
            </a:r>
          </a:p>
          <a:p>
            <a:pPr marL="0" indent="0" algn="l">
              <a:buFontTx/>
              <a:buNone/>
              <a:defRPr/>
            </a:pPr>
            <a:r>
              <a:rPr lang="en-US" dirty="0" smtClean="0">
                <a:solidFill>
                  <a:srgbClr val="7030A0"/>
                </a:solidFill>
                <a:latin typeface="Comic Sans MS" pitchFamily="66" charset="0"/>
              </a:rPr>
              <a:t>Azar and </a:t>
            </a:r>
            <a:r>
              <a:rPr lang="en-US" dirty="0" smtClean="0">
                <a:solidFill>
                  <a:srgbClr val="7030A0"/>
                </a:solidFill>
              </a:rPr>
              <a:t>Awerbuch </a:t>
            </a:r>
            <a:r>
              <a:rPr lang="en-US" dirty="0" smtClean="0"/>
              <a:t>gave </a:t>
            </a:r>
            <a:r>
              <a:rPr lang="en-US" dirty="0" smtClean="0">
                <a:solidFill>
                  <a:srgbClr val="FF0000"/>
                </a:solidFill>
              </a:rPr>
              <a:t>O(log n)</a:t>
            </a:r>
          </a:p>
          <a:p>
            <a:pPr marL="0" indent="0" algn="l">
              <a:buFontTx/>
              <a:buNone/>
              <a:defRPr/>
            </a:pPr>
            <a:r>
              <a:rPr lang="en-US" dirty="0" smtClean="0"/>
              <a:t>approximation to this problem by </a:t>
            </a:r>
            <a:r>
              <a:rPr lang="en-US" dirty="0" smtClean="0">
                <a:solidFill>
                  <a:srgbClr val="00B050"/>
                </a:solidFill>
              </a:rPr>
              <a:t>reducing to a </a:t>
            </a:r>
          </a:p>
          <a:p>
            <a:pPr marL="0" indent="0" algn="l">
              <a:buFontTx/>
              <a:buNone/>
              <a:defRPr/>
            </a:pPr>
            <a:r>
              <a:rPr lang="en-US" dirty="0" smtClean="0">
                <a:solidFill>
                  <a:srgbClr val="00B050"/>
                </a:solidFill>
              </a:rPr>
              <a:t>random tree</a:t>
            </a:r>
            <a:r>
              <a:rPr lang="en-US" dirty="0" smtClean="0"/>
              <a:t>.</a:t>
            </a:r>
            <a:endParaRPr lang="en-US" dirty="0"/>
          </a:p>
          <a:p>
            <a:pPr algn="l">
              <a:defRPr/>
            </a:pPr>
            <a:endParaRPr lang="en-US" dirty="0" smtClean="0">
              <a:solidFill>
                <a:srgbClr val="002060"/>
              </a:solidFill>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195"/>
    </mc:Choice>
    <mc:Fallback xmlns="">
      <p:transition spd="slow" advTm="195"/>
    </mc:Fallback>
  </mc:AlternateContent>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The first Racke Theorem</a:t>
            </a:r>
            <a:endParaRPr lang="en-US" dirty="0">
              <a:solidFill>
                <a:srgbClr val="00B0F0"/>
              </a:solidFill>
            </a:endParaRPr>
          </a:p>
        </p:txBody>
      </p:sp>
      <p:sp>
        <p:nvSpPr>
          <p:cNvPr id="3" name="Content Placeholder 2"/>
          <p:cNvSpPr>
            <a:spLocks noGrp="1"/>
          </p:cNvSpPr>
          <p:nvPr>
            <p:ph idx="1"/>
          </p:nvPr>
        </p:nvSpPr>
        <p:spPr/>
        <p:txBody>
          <a:bodyPr/>
          <a:lstStyle/>
          <a:p>
            <a:pPr marL="0" indent="0">
              <a:buNone/>
            </a:pPr>
            <a:r>
              <a:rPr lang="en-US" altLang="en-US" dirty="0" smtClean="0">
                <a:solidFill>
                  <a:srgbClr val="7030A0"/>
                </a:solidFill>
              </a:rPr>
              <a:t>Racke</a:t>
            </a:r>
            <a:r>
              <a:rPr lang="en-US" altLang="en-US" dirty="0"/>
              <a:t> </a:t>
            </a:r>
            <a:r>
              <a:rPr lang="en-US" altLang="en-US" dirty="0" smtClean="0"/>
              <a:t>submitted a paper to </a:t>
            </a:r>
            <a:r>
              <a:rPr lang="en-US" altLang="en-US" dirty="0" smtClean="0">
                <a:solidFill>
                  <a:srgbClr val="00B050"/>
                </a:solidFill>
              </a:rPr>
              <a:t>FOCS</a:t>
            </a:r>
            <a:r>
              <a:rPr lang="en-US" altLang="en-US" dirty="0" smtClean="0"/>
              <a:t> (later getting the best </a:t>
            </a:r>
            <a:r>
              <a:rPr lang="en-US" altLang="en-US" dirty="0" smtClean="0">
                <a:solidFill>
                  <a:srgbClr val="00B050"/>
                </a:solidFill>
              </a:rPr>
              <a:t>FOCS </a:t>
            </a:r>
            <a:r>
              <a:rPr lang="en-US" altLang="en-US" dirty="0" smtClean="0"/>
              <a:t>paper) that presents a single random tree that does not shrinks cuts and keeps the cuts larger by at most  polylog. At the time he was not known.</a:t>
            </a:r>
          </a:p>
          <a:p>
            <a:pPr marL="0" indent="0">
              <a:buNone/>
            </a:pPr>
            <a:r>
              <a:rPr lang="en-US" altLang="en-US" dirty="0" smtClean="0"/>
              <a:t>The committee  </a:t>
            </a:r>
            <a:r>
              <a:rPr lang="en-US" altLang="en-US" dirty="0"/>
              <a:t>thought it is a mistake because how can a person that nobody knows do such a paper? </a:t>
            </a:r>
          </a:p>
          <a:p>
            <a:pPr marL="0" indent="0">
              <a:buNone/>
            </a:pPr>
            <a:r>
              <a:rPr lang="en-US" altLang="en-US" dirty="0" smtClean="0"/>
              <a:t>They sent to experts (I will omit their names) which answered: it is correct. After the best </a:t>
            </a:r>
            <a:r>
              <a:rPr lang="en-US" altLang="en-US" dirty="0" smtClean="0">
                <a:solidFill>
                  <a:srgbClr val="00B050"/>
                </a:solidFill>
              </a:rPr>
              <a:t>FOCS </a:t>
            </a:r>
            <a:r>
              <a:rPr lang="en-US" altLang="en-US" dirty="0" smtClean="0"/>
              <a:t>paper </a:t>
            </a:r>
            <a:r>
              <a:rPr lang="en-US" altLang="en-US" dirty="0" smtClean="0">
                <a:solidFill>
                  <a:srgbClr val="7030A0"/>
                </a:solidFill>
              </a:rPr>
              <a:t>Racke</a:t>
            </a:r>
            <a:r>
              <a:rPr lang="en-US" altLang="en-US" dirty="0" smtClean="0"/>
              <a:t> was known enough. </a:t>
            </a:r>
            <a:r>
              <a:rPr lang="en-US" altLang="en-US" dirty="0" smtClean="0">
                <a:sym typeface="Wingdings" panose="05000000000000000000" pitchFamily="2" charset="2"/>
              </a:rPr>
              <a:t></a:t>
            </a:r>
            <a:endParaRPr lang="en-US" altLang="en-US" dirty="0"/>
          </a:p>
        </p:txBody>
      </p:sp>
    </p:spTree>
    <p:extLst>
      <p:ext uri="{BB962C8B-B14F-4D97-AF65-F5344CB8AC3E}">
        <p14:creationId xmlns:p14="http://schemas.microsoft.com/office/powerpoint/2010/main" val="1884480938"/>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An application of the first theorem</a:t>
            </a:r>
            <a:endParaRPr lang="en-US" dirty="0">
              <a:solidFill>
                <a:srgbClr val="00B0F0"/>
              </a:solidFill>
            </a:endParaRPr>
          </a:p>
        </p:txBody>
      </p:sp>
      <p:sp>
        <p:nvSpPr>
          <p:cNvPr id="3" name="Content Placeholder 2"/>
          <p:cNvSpPr>
            <a:spLocks noGrp="1"/>
          </p:cNvSpPr>
          <p:nvPr>
            <p:ph idx="1"/>
          </p:nvPr>
        </p:nvSpPr>
        <p:spPr/>
        <p:txBody>
          <a:bodyPr>
            <a:normAutofit lnSpcReduction="10000"/>
          </a:bodyPr>
          <a:lstStyle/>
          <a:p>
            <a:pPr marL="0" indent="0">
              <a:buNone/>
              <a:defRPr/>
            </a:pPr>
            <a:r>
              <a:rPr lang="en-US" altLang="en-US" dirty="0" smtClean="0"/>
              <a:t>A paper by  </a:t>
            </a:r>
            <a:r>
              <a:rPr lang="en-US" dirty="0" smtClean="0">
                <a:solidFill>
                  <a:srgbClr val="7030A0"/>
                </a:solidFill>
              </a:rPr>
              <a:t>Khandekar, Kortsarz</a:t>
            </a:r>
            <a:r>
              <a:rPr lang="en-US" dirty="0">
                <a:solidFill>
                  <a:srgbClr val="7030A0"/>
                </a:solidFill>
              </a:rPr>
              <a:t>, </a:t>
            </a:r>
            <a:r>
              <a:rPr lang="en-US" dirty="0" smtClean="0">
                <a:solidFill>
                  <a:srgbClr val="7030A0"/>
                </a:solidFill>
              </a:rPr>
              <a:t>and  Mirrokni</a:t>
            </a:r>
            <a:r>
              <a:rPr lang="en-US" dirty="0" smtClean="0"/>
              <a:t>,</a:t>
            </a:r>
          </a:p>
          <a:p>
            <a:pPr marL="0" indent="0">
              <a:buNone/>
              <a:defRPr/>
            </a:pPr>
            <a:r>
              <a:rPr lang="en-US" altLang="en-US" dirty="0" smtClean="0"/>
              <a:t>showed that for minimizing conductance, </a:t>
            </a:r>
          </a:p>
          <a:p>
            <a:pPr marL="0" indent="0">
              <a:buNone/>
              <a:defRPr/>
            </a:pPr>
            <a:r>
              <a:rPr lang="en-US" altLang="en-US" dirty="0" smtClean="0"/>
              <a:t>overlapping clustering are better than non </a:t>
            </a:r>
          </a:p>
          <a:p>
            <a:pPr marL="0" indent="0">
              <a:buNone/>
              <a:defRPr/>
            </a:pPr>
            <a:r>
              <a:rPr lang="en-US" altLang="en-US" dirty="0" smtClean="0"/>
              <a:t>overlapping one. We used the </a:t>
            </a:r>
            <a:r>
              <a:rPr lang="en-US" altLang="en-US" dirty="0"/>
              <a:t>first paper of </a:t>
            </a:r>
            <a:r>
              <a:rPr lang="en-US" altLang="en-US" dirty="0">
                <a:solidFill>
                  <a:srgbClr val="7030A0"/>
                </a:solidFill>
              </a:rPr>
              <a:t>Racke</a:t>
            </a:r>
            <a:r>
              <a:rPr lang="en-US" altLang="en-US" dirty="0"/>
              <a:t> </a:t>
            </a:r>
            <a:endParaRPr lang="en-US" altLang="en-US" dirty="0" smtClean="0"/>
          </a:p>
          <a:p>
            <a:pPr marL="0" indent="0">
              <a:buNone/>
              <a:defRPr/>
            </a:pPr>
            <a:r>
              <a:rPr lang="en-US" altLang="en-US" dirty="0" smtClean="0"/>
              <a:t>because our objective function was not linear. </a:t>
            </a:r>
          </a:p>
          <a:p>
            <a:pPr marL="0" indent="0">
              <a:buNone/>
              <a:defRPr/>
            </a:pPr>
            <a:r>
              <a:rPr lang="en-US" altLang="en-US" dirty="0" smtClean="0"/>
              <a:t>Frankly I show this application because it is the only </a:t>
            </a:r>
          </a:p>
          <a:p>
            <a:pPr marL="0" indent="0">
              <a:buNone/>
              <a:defRPr/>
            </a:pPr>
            <a:r>
              <a:rPr lang="en-US" altLang="en-US" dirty="0" smtClean="0"/>
              <a:t>one I know.</a:t>
            </a:r>
          </a:p>
          <a:p>
            <a:pPr marL="0" indent="0">
              <a:buNone/>
              <a:defRPr/>
            </a:pPr>
            <a:r>
              <a:rPr lang="en-US" altLang="en-US" dirty="0" smtClean="0"/>
              <a:t>If you  know other applications I will be happy to</a:t>
            </a:r>
          </a:p>
          <a:p>
            <a:pPr marL="0" indent="0">
              <a:buNone/>
              <a:defRPr/>
            </a:pPr>
            <a:r>
              <a:rPr lang="en-US" altLang="en-US" dirty="0" smtClean="0"/>
              <a:t>add it her. Just tell me and  I will include it here.</a:t>
            </a:r>
            <a:endParaRPr lang="en-US" altLang="en-US" dirty="0"/>
          </a:p>
          <a:p>
            <a:pPr marL="0" indent="0">
              <a:buNone/>
              <a:defRPr/>
            </a:pPr>
            <a:endParaRPr lang="en-US" altLang="en-US" dirty="0"/>
          </a:p>
        </p:txBody>
      </p:sp>
    </p:spTree>
    <p:extLst>
      <p:ext uri="{BB962C8B-B14F-4D97-AF65-F5344CB8AC3E}">
        <p14:creationId xmlns:p14="http://schemas.microsoft.com/office/powerpoint/2010/main" val="3675471303"/>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pPr algn="ctr"/>
            <a:r>
              <a:rPr lang="en-US" altLang="en-US" dirty="0" smtClean="0">
                <a:solidFill>
                  <a:srgbClr val="00B0F0"/>
                </a:solidFill>
              </a:rPr>
              <a:t>The second </a:t>
            </a:r>
            <a:r>
              <a:rPr lang="en-US" altLang="en-US" dirty="0" smtClean="0">
                <a:solidFill>
                  <a:srgbClr val="7030A0"/>
                </a:solidFill>
              </a:rPr>
              <a:t>Racke</a:t>
            </a:r>
            <a:r>
              <a:rPr lang="en-US" altLang="en-US" dirty="0" smtClean="0"/>
              <a:t> </a:t>
            </a:r>
            <a:r>
              <a:rPr lang="en-US" altLang="en-US" dirty="0" smtClean="0">
                <a:solidFill>
                  <a:srgbClr val="00B0F0"/>
                </a:solidFill>
              </a:rPr>
              <a:t>theorem</a:t>
            </a:r>
          </a:p>
        </p:txBody>
      </p:sp>
      <p:sp>
        <p:nvSpPr>
          <p:cNvPr id="46083" name="Content Placeholder 2"/>
          <p:cNvSpPr>
            <a:spLocks noGrp="1"/>
          </p:cNvSpPr>
          <p:nvPr>
            <p:ph idx="1"/>
          </p:nvPr>
        </p:nvSpPr>
        <p:spPr>
          <a:xfrm>
            <a:off x="762000" y="1905000"/>
            <a:ext cx="7886700" cy="4351338"/>
          </a:xfrm>
        </p:spPr>
        <p:txBody>
          <a:bodyPr>
            <a:noAutofit/>
          </a:bodyPr>
          <a:lstStyle/>
          <a:p>
            <a:pPr marL="0" indent="0" algn="l">
              <a:buFontTx/>
              <a:buNone/>
              <a:defRPr/>
            </a:pPr>
            <a:r>
              <a:rPr lang="en-US" altLang="en-US" sz="3200" dirty="0" smtClean="0"/>
              <a:t>A distribution on trees that does not shrink </a:t>
            </a:r>
          </a:p>
          <a:p>
            <a:pPr marL="0" indent="0" algn="l">
              <a:buFontTx/>
              <a:buNone/>
              <a:defRPr/>
            </a:pPr>
            <a:r>
              <a:rPr lang="en-US" altLang="en-US" sz="3200" dirty="0" smtClean="0"/>
              <a:t>cuts and increases then by at most </a:t>
            </a:r>
            <a:r>
              <a:rPr lang="en-US" altLang="en-US" sz="3200" dirty="0" smtClean="0">
                <a:solidFill>
                  <a:srgbClr val="FF0000"/>
                </a:solidFill>
              </a:rPr>
              <a:t>O(log n)</a:t>
            </a:r>
            <a:r>
              <a:rPr lang="en-US" altLang="en-US" sz="3200" dirty="0" smtClean="0"/>
              <a:t>.</a:t>
            </a:r>
          </a:p>
          <a:p>
            <a:pPr marL="0" indent="0" algn="l">
              <a:buFontTx/>
              <a:buNone/>
              <a:defRPr/>
            </a:pPr>
            <a:r>
              <a:rPr lang="en-US" altLang="en-US" sz="3200" dirty="0" smtClean="0"/>
              <a:t>It turned out that </a:t>
            </a:r>
            <a:r>
              <a:rPr lang="en-US" altLang="en-US" sz="3200" dirty="0" smtClean="0">
                <a:solidFill>
                  <a:srgbClr val="7030A0"/>
                </a:solidFill>
              </a:rPr>
              <a:t>FRT</a:t>
            </a:r>
            <a:r>
              <a:rPr lang="en-US" altLang="en-US" sz="3200" dirty="0" smtClean="0"/>
              <a:t> is related to the second theorem of </a:t>
            </a:r>
            <a:r>
              <a:rPr lang="en-US" altLang="en-US" sz="3200" dirty="0" smtClean="0">
                <a:solidFill>
                  <a:srgbClr val="7030A0"/>
                </a:solidFill>
              </a:rPr>
              <a:t>Racke </a:t>
            </a:r>
            <a:r>
              <a:rPr lang="en-US" altLang="en-US" sz="3200" dirty="0" smtClean="0"/>
              <a:t>via </a:t>
            </a:r>
            <a:r>
              <a:rPr lang="en-US" altLang="en-US" sz="3200" dirty="0" smtClean="0">
                <a:solidFill>
                  <a:srgbClr val="00B050"/>
                </a:solidFill>
              </a:rPr>
              <a:t>duality. </a:t>
            </a:r>
            <a:r>
              <a:rPr lang="en-US" altLang="en-US" sz="3200" dirty="0" smtClean="0"/>
              <a:t>Again a best </a:t>
            </a:r>
            <a:r>
              <a:rPr lang="en-US" altLang="en-US" sz="3200" dirty="0" smtClean="0">
                <a:solidFill>
                  <a:srgbClr val="FF0000"/>
                </a:solidFill>
              </a:rPr>
              <a:t>STOC </a:t>
            </a:r>
            <a:r>
              <a:rPr lang="en-US" altLang="en-US" sz="3200" dirty="0" smtClean="0"/>
              <a:t>paper. And a very important result.</a:t>
            </a:r>
          </a:p>
          <a:p>
            <a:pPr algn="l">
              <a:defRPr/>
            </a:pPr>
            <a:endParaRPr lang="en-US" altLang="en-US" sz="3200" dirty="0" smtClean="0"/>
          </a:p>
        </p:txBody>
      </p:sp>
    </p:spTree>
  </p:cSld>
  <p:clrMapOvr>
    <a:masterClrMapping/>
  </p:clrMapOvr>
  <mc:AlternateContent xmlns:mc="http://schemas.openxmlformats.org/markup-compatibility/2006" xmlns:p14="http://schemas.microsoft.com/office/powerpoint/2010/main">
    <mc:Choice Requires="p14">
      <p:transition spd="slow" p14:dur="2000" advTm="172"/>
    </mc:Choice>
    <mc:Fallback xmlns="">
      <p:transition spd="slow" advTm="172"/>
    </mc:Fallback>
  </mc:AlternateContent>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pPr algn="ctr"/>
            <a:r>
              <a:rPr lang="en-US" altLang="en-US" dirty="0" smtClean="0">
                <a:solidFill>
                  <a:srgbClr val="00B0F0"/>
                </a:solidFill>
              </a:rPr>
              <a:t>Application of the second Racke theorem</a:t>
            </a:r>
          </a:p>
        </p:txBody>
      </p:sp>
      <p:sp>
        <p:nvSpPr>
          <p:cNvPr id="87043" name="Content Placeholder 2"/>
          <p:cNvSpPr>
            <a:spLocks noGrp="1"/>
          </p:cNvSpPr>
          <p:nvPr>
            <p:ph idx="1"/>
          </p:nvPr>
        </p:nvSpPr>
        <p:spPr/>
        <p:txBody>
          <a:bodyPr>
            <a:normAutofit/>
          </a:bodyPr>
          <a:lstStyle/>
          <a:p>
            <a:pPr marL="0" indent="0" algn="l">
              <a:buFontTx/>
              <a:buNone/>
            </a:pPr>
            <a:r>
              <a:rPr lang="en-US" altLang="en-US" sz="3200" dirty="0" smtClean="0"/>
              <a:t>The </a:t>
            </a:r>
            <a:r>
              <a:rPr lang="en-US" altLang="en-US" sz="3200" dirty="0" smtClean="0">
                <a:solidFill>
                  <a:srgbClr val="00B050"/>
                </a:solidFill>
              </a:rPr>
              <a:t>Min Bisection </a:t>
            </a:r>
            <a:r>
              <a:rPr lang="en-US" altLang="en-US" sz="3200" dirty="0" smtClean="0"/>
              <a:t>problem is to divide the graph into </a:t>
            </a:r>
            <a:r>
              <a:rPr lang="en-US" altLang="en-US" sz="3200" dirty="0" smtClean="0">
                <a:solidFill>
                  <a:srgbClr val="0070C0"/>
                </a:solidFill>
              </a:rPr>
              <a:t>two equal size sets</a:t>
            </a:r>
            <a:r>
              <a:rPr lang="en-US" altLang="en-US" sz="3200" dirty="0" smtClean="0"/>
              <a:t> so that the </a:t>
            </a:r>
            <a:r>
              <a:rPr lang="en-US" altLang="en-US" sz="3200" dirty="0" smtClean="0">
                <a:solidFill>
                  <a:srgbClr val="FF0000"/>
                </a:solidFill>
              </a:rPr>
              <a:t>number of edges between the sets is minimum</a:t>
            </a:r>
            <a:r>
              <a:rPr lang="en-US" altLang="en-US" sz="3200" dirty="0" smtClean="0"/>
              <a:t>.</a:t>
            </a:r>
          </a:p>
          <a:p>
            <a:pPr marL="0" indent="0" algn="l">
              <a:buFontTx/>
              <a:buNone/>
            </a:pPr>
            <a:r>
              <a:rPr lang="en-US" altLang="en-US" sz="3200" dirty="0" smtClean="0"/>
              <a:t>If there are no restrictions on the sets size it is the well known </a:t>
            </a:r>
            <a:r>
              <a:rPr lang="en-US" altLang="en-US" sz="3200" dirty="0" smtClean="0">
                <a:solidFill>
                  <a:srgbClr val="00B050"/>
                </a:solidFill>
              </a:rPr>
              <a:t>Minimum Cut </a:t>
            </a:r>
            <a:r>
              <a:rPr lang="en-US" altLang="en-US" sz="3200" dirty="0" smtClean="0"/>
              <a:t>problem which has a </a:t>
            </a:r>
            <a:r>
              <a:rPr lang="en-US" altLang="en-US" sz="3200" dirty="0" smtClean="0">
                <a:solidFill>
                  <a:srgbClr val="FF0000"/>
                </a:solidFill>
              </a:rPr>
              <a:t>polynomial time solution</a:t>
            </a:r>
            <a:r>
              <a:rPr lang="en-US" altLang="en-US" sz="3200" dirty="0" smtClean="0"/>
              <a:t>.</a:t>
            </a:r>
          </a:p>
          <a:p>
            <a:pPr marL="0" indent="0" algn="l">
              <a:buFontTx/>
              <a:buNone/>
            </a:pPr>
            <a:r>
              <a:rPr lang="en-US" altLang="en-US" sz="3200" dirty="0" smtClean="0">
                <a:solidFill>
                  <a:srgbClr val="7030A0"/>
                </a:solidFill>
              </a:rPr>
              <a:t>Racke</a:t>
            </a:r>
            <a:r>
              <a:rPr lang="en-US" altLang="en-US" sz="3200" dirty="0" smtClean="0"/>
              <a:t> gave </a:t>
            </a:r>
            <a:r>
              <a:rPr lang="en-US" altLang="en-US" sz="3200" dirty="0" smtClean="0">
                <a:solidFill>
                  <a:srgbClr val="FF0000"/>
                </a:solidFill>
              </a:rPr>
              <a:t>O(log n) </a:t>
            </a:r>
            <a:r>
              <a:rPr lang="en-US" altLang="en-US" sz="3200" dirty="0" smtClean="0"/>
              <a:t>approximation for </a:t>
            </a:r>
            <a:r>
              <a:rPr lang="en-US" altLang="en-US" sz="3200" dirty="0" smtClean="0">
                <a:solidFill>
                  <a:srgbClr val="00B050"/>
                </a:solidFill>
              </a:rPr>
              <a:t>Min Bisection </a:t>
            </a:r>
            <a:r>
              <a:rPr lang="en-US" altLang="en-US" sz="3200" dirty="0" smtClean="0"/>
              <a:t>by reducing to a random tree.</a:t>
            </a:r>
          </a:p>
        </p:txBody>
      </p:sp>
    </p:spTree>
  </p:cSld>
  <p:clrMapOvr>
    <a:masterClrMapping/>
  </p:clrMapOvr>
  <mc:AlternateContent xmlns:mc="http://schemas.openxmlformats.org/markup-compatibility/2006" xmlns:p14="http://schemas.microsoft.com/office/powerpoint/2010/main">
    <mc:Choice Requires="p14">
      <p:transition spd="slow" p14:dur="2000" advTm="175"/>
    </mc:Choice>
    <mc:Fallback xmlns="">
      <p:transition spd="slow" advTm="175"/>
    </mc:Fallback>
  </mc:AlternateContent>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Maybe the most surprising of all such  theorems</a:t>
            </a:r>
            <a:endParaRPr lang="en-US" dirty="0">
              <a:solidFill>
                <a:srgbClr val="00B0F0"/>
              </a:solidFill>
            </a:endParaRPr>
          </a:p>
        </p:txBody>
      </p:sp>
      <p:sp>
        <p:nvSpPr>
          <p:cNvPr id="3" name="Content Placeholder 2"/>
          <p:cNvSpPr>
            <a:spLocks noGrp="1"/>
          </p:cNvSpPr>
          <p:nvPr>
            <p:ph idx="1"/>
          </p:nvPr>
        </p:nvSpPr>
        <p:spPr/>
        <p:txBody>
          <a:bodyPr>
            <a:normAutofit fontScale="92500" lnSpcReduction="20000"/>
          </a:bodyPr>
          <a:lstStyle/>
          <a:p>
            <a:pPr marL="0" indent="0">
              <a:buNone/>
              <a:defRPr/>
            </a:pPr>
            <a:r>
              <a:rPr lang="en-US" altLang="en-US" dirty="0" smtClean="0"/>
              <a:t>A graph can be reduced to a random spanning tree </a:t>
            </a:r>
          </a:p>
          <a:p>
            <a:pPr marL="0" indent="0">
              <a:buNone/>
              <a:defRPr/>
            </a:pPr>
            <a:r>
              <a:rPr lang="en-US" altLang="en-US" dirty="0" smtClean="0"/>
              <a:t>so that distances do not shrink and only grow by </a:t>
            </a:r>
          </a:p>
          <a:p>
            <a:pPr marL="0" indent="0">
              <a:buNone/>
              <a:defRPr/>
            </a:pPr>
            <a:r>
              <a:rPr lang="en-US" altLang="en-US" dirty="0" smtClean="0">
                <a:solidFill>
                  <a:srgbClr val="FF0000"/>
                </a:solidFill>
              </a:rPr>
              <a:t>O(log </a:t>
            </a:r>
            <a:r>
              <a:rPr lang="en-US" altLang="en-US" dirty="0">
                <a:solidFill>
                  <a:srgbClr val="FF0000"/>
                </a:solidFill>
              </a:rPr>
              <a:t>n*loglog n</a:t>
            </a:r>
            <a:r>
              <a:rPr lang="en-US" altLang="en-US" dirty="0" smtClean="0">
                <a:solidFill>
                  <a:srgbClr val="FF0000"/>
                </a:solidFill>
              </a:rPr>
              <a:t>) </a:t>
            </a:r>
            <a:r>
              <a:rPr lang="en-US" altLang="en-US" dirty="0" smtClean="0"/>
              <a:t>(the original paper had a slightly worse </a:t>
            </a:r>
          </a:p>
          <a:p>
            <a:pPr marL="0" indent="0">
              <a:buNone/>
              <a:defRPr/>
            </a:pPr>
            <a:r>
              <a:rPr lang="en-US" altLang="en-US" dirty="0" smtClean="0"/>
              <a:t>Stretch.  The above is the state of the art).</a:t>
            </a:r>
          </a:p>
          <a:p>
            <a:pPr marL="0" indent="0">
              <a:buNone/>
              <a:defRPr/>
            </a:pPr>
            <a:r>
              <a:rPr lang="en-US" altLang="en-US" dirty="0" smtClean="0"/>
              <a:t>Since we </a:t>
            </a:r>
            <a:r>
              <a:rPr lang="en-US" altLang="en-US" dirty="0"/>
              <a:t> </a:t>
            </a:r>
            <a:r>
              <a:rPr lang="en-US" altLang="en-US" dirty="0" smtClean="0"/>
              <a:t>deal with spanning trees there are many </a:t>
            </a:r>
          </a:p>
          <a:p>
            <a:pPr marL="0" indent="0">
              <a:buNone/>
              <a:defRPr/>
            </a:pPr>
            <a:r>
              <a:rPr lang="en-US" altLang="en-US" dirty="0" smtClean="0"/>
              <a:t>applications.</a:t>
            </a:r>
          </a:p>
          <a:p>
            <a:pPr marL="0" indent="0">
              <a:buNone/>
              <a:defRPr/>
            </a:pPr>
            <a:r>
              <a:rPr lang="en-US" altLang="en-US" dirty="0"/>
              <a:t>A</a:t>
            </a:r>
            <a:r>
              <a:rPr lang="en-US" altLang="en-US" dirty="0" smtClean="0"/>
              <a:t>pplication for </a:t>
            </a:r>
            <a:r>
              <a:rPr lang="en-US" altLang="en-US" dirty="0" smtClean="0">
                <a:solidFill>
                  <a:srgbClr val="00B050"/>
                </a:solidFill>
              </a:rPr>
              <a:t>Edge fault tolerant Group Steiner Trees </a:t>
            </a:r>
            <a:r>
              <a:rPr lang="en-US" altLang="en-US" dirty="0" smtClean="0"/>
              <a:t>by</a:t>
            </a:r>
          </a:p>
          <a:p>
            <a:pPr marL="0" indent="0">
              <a:buNone/>
              <a:defRPr/>
            </a:pPr>
            <a:r>
              <a:rPr lang="en-US" altLang="en-US" dirty="0" smtClean="0">
                <a:solidFill>
                  <a:srgbClr val="7030A0"/>
                </a:solidFill>
              </a:rPr>
              <a:t>Ravi and Gupta.</a:t>
            </a:r>
          </a:p>
          <a:p>
            <a:pPr marL="0" indent="0">
              <a:buNone/>
              <a:defRPr/>
            </a:pPr>
            <a:r>
              <a:rPr lang="en-US" altLang="en-US" dirty="0" smtClean="0"/>
              <a:t>For </a:t>
            </a:r>
            <a:r>
              <a:rPr lang="en-US" altLang="en-US" dirty="0" smtClean="0">
                <a:solidFill>
                  <a:srgbClr val="00B050"/>
                </a:solidFill>
              </a:rPr>
              <a:t>Buy At </a:t>
            </a:r>
            <a:r>
              <a:rPr lang="en-US" altLang="en-US" dirty="0">
                <a:solidFill>
                  <a:srgbClr val="00B050"/>
                </a:solidFill>
              </a:rPr>
              <a:t>Bulk multicommodity </a:t>
            </a:r>
            <a:r>
              <a:rPr lang="en-US" altLang="en-US" dirty="0" smtClean="0">
                <a:solidFill>
                  <a:srgbClr val="00B050"/>
                </a:solidFill>
              </a:rPr>
              <a:t>flow </a:t>
            </a:r>
            <a:r>
              <a:rPr lang="en-US" altLang="en-US" dirty="0" smtClean="0"/>
              <a:t>from my work. </a:t>
            </a:r>
          </a:p>
          <a:p>
            <a:pPr marL="0" indent="0">
              <a:buNone/>
              <a:defRPr/>
            </a:pPr>
            <a:r>
              <a:rPr lang="en-US" altLang="en-US" dirty="0" smtClean="0"/>
              <a:t>Details omitted. </a:t>
            </a:r>
            <a:endParaRPr lang="en-US" altLang="en-US" dirty="0"/>
          </a:p>
        </p:txBody>
      </p:sp>
    </p:spTree>
    <p:extLst>
      <p:ext uri="{BB962C8B-B14F-4D97-AF65-F5344CB8AC3E}">
        <p14:creationId xmlns:p14="http://schemas.microsoft.com/office/powerpoint/2010/main" val="1581317853"/>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457200" y="0"/>
            <a:ext cx="7886700" cy="1325563"/>
          </a:xfrm>
        </p:spPr>
        <p:txBody>
          <a:bodyPr/>
          <a:lstStyle/>
          <a:p>
            <a:pPr algn="ctr"/>
            <a:r>
              <a:rPr lang="en-US" altLang="en-US" dirty="0" smtClean="0">
                <a:solidFill>
                  <a:srgbClr val="00B0F0"/>
                </a:solidFill>
              </a:rPr>
              <a:t>Sparsest Cut</a:t>
            </a:r>
          </a:p>
        </p:txBody>
      </p:sp>
      <p:sp>
        <p:nvSpPr>
          <p:cNvPr id="88067" name="Content Placeholder 2"/>
          <p:cNvSpPr>
            <a:spLocks noGrp="1"/>
          </p:cNvSpPr>
          <p:nvPr>
            <p:ph idx="1"/>
          </p:nvPr>
        </p:nvSpPr>
        <p:spPr>
          <a:xfrm>
            <a:off x="628650" y="1447800"/>
            <a:ext cx="7886700" cy="4351338"/>
          </a:xfrm>
        </p:spPr>
        <p:txBody>
          <a:bodyPr>
            <a:noAutofit/>
          </a:bodyPr>
          <a:lstStyle/>
          <a:p>
            <a:pPr marL="0" indent="0" algn="l">
              <a:buFontTx/>
              <a:buNone/>
            </a:pPr>
            <a:r>
              <a:rPr lang="en-US" altLang="en-US" sz="3600" dirty="0" smtClean="0"/>
              <a:t>The </a:t>
            </a:r>
            <a:r>
              <a:rPr lang="en-US" altLang="en-US" sz="3600" dirty="0" smtClean="0">
                <a:solidFill>
                  <a:srgbClr val="7030A0"/>
                </a:solidFill>
              </a:rPr>
              <a:t>AKR </a:t>
            </a:r>
            <a:r>
              <a:rPr lang="en-US" altLang="en-US" sz="3600" dirty="0" smtClean="0"/>
              <a:t>paper </a:t>
            </a:r>
            <a:r>
              <a:rPr lang="en-US" altLang="en-US" sz="3600" dirty="0" smtClean="0">
                <a:solidFill>
                  <a:srgbClr val="FF0000"/>
                </a:solidFill>
              </a:rPr>
              <a:t>sqrt{log n} </a:t>
            </a:r>
            <a:r>
              <a:rPr lang="en-US" altLang="en-US" sz="3600" dirty="0" smtClean="0"/>
              <a:t>ratio for  </a:t>
            </a:r>
          </a:p>
          <a:p>
            <a:pPr marL="0" indent="0" algn="l">
              <a:buFontTx/>
              <a:buNone/>
            </a:pPr>
            <a:r>
              <a:rPr lang="en-US" altLang="en-US" sz="3600" dirty="0" smtClean="0">
                <a:solidFill>
                  <a:srgbClr val="00B050"/>
                </a:solidFill>
              </a:rPr>
              <a:t>Sparsest </a:t>
            </a:r>
            <a:r>
              <a:rPr lang="en-US" altLang="en-US" sz="3600" dirty="0">
                <a:solidFill>
                  <a:srgbClr val="00B050"/>
                </a:solidFill>
              </a:rPr>
              <a:t>C</a:t>
            </a:r>
            <a:r>
              <a:rPr lang="en-US" altLang="en-US" sz="3600" dirty="0" smtClean="0">
                <a:solidFill>
                  <a:srgbClr val="00B050"/>
                </a:solidFill>
              </a:rPr>
              <a:t>ut. </a:t>
            </a:r>
            <a:r>
              <a:rPr lang="en-US" altLang="en-US" sz="3600" dirty="0" smtClean="0"/>
              <a:t>The density version of the </a:t>
            </a:r>
          </a:p>
          <a:p>
            <a:pPr marL="0" indent="0" algn="l">
              <a:buFontTx/>
              <a:buNone/>
            </a:pPr>
            <a:r>
              <a:rPr lang="en-US" altLang="en-US" sz="3600" dirty="0" smtClean="0">
                <a:solidFill>
                  <a:srgbClr val="00B050"/>
                </a:solidFill>
              </a:rPr>
              <a:t>Multicut </a:t>
            </a:r>
            <a:r>
              <a:rPr lang="en-US" altLang="en-US" sz="3600" dirty="0" smtClean="0"/>
              <a:t>Problem.</a:t>
            </a:r>
          </a:p>
          <a:p>
            <a:pPr marL="0" indent="0">
              <a:buNone/>
            </a:pPr>
            <a:r>
              <a:rPr lang="en-US" altLang="en-US" sz="3600" dirty="0" smtClean="0"/>
              <a:t>Here is an </a:t>
            </a:r>
            <a:r>
              <a:rPr lang="en-US" altLang="en-US" sz="3600" dirty="0" smtClean="0">
                <a:solidFill>
                  <a:srgbClr val="FF0000"/>
                </a:solidFill>
              </a:rPr>
              <a:t>IP</a:t>
            </a:r>
            <a:r>
              <a:rPr lang="en-US" altLang="en-US" sz="3600" dirty="0" smtClean="0"/>
              <a:t>: Let the vertices be </a:t>
            </a:r>
            <a:r>
              <a:rPr lang="en-US" altLang="en-US" sz="3600" dirty="0" smtClean="0">
                <a:solidFill>
                  <a:srgbClr val="FF0000"/>
                </a:solidFill>
              </a:rPr>
              <a:t>{1,2,….,n}. </a:t>
            </a:r>
            <a:r>
              <a:rPr lang="en-US" altLang="en-US" sz="3600" dirty="0" smtClean="0"/>
              <a:t>Assign </a:t>
            </a:r>
            <a:r>
              <a:rPr lang="en-US" altLang="en-US" sz="3600" dirty="0" smtClean="0">
                <a:solidFill>
                  <a:srgbClr val="FF0000"/>
                </a:solidFill>
              </a:rPr>
              <a:t>val(i)</a:t>
            </a:r>
            <a:r>
              <a:rPr lang="en-US" altLang="en-US" sz="3600" dirty="0" smtClean="0">
                <a:solidFill>
                  <a:srgbClr val="FF0000"/>
                </a:solidFill>
                <a:sym typeface="Symbol" panose="05050102010706020507" pitchFamily="18" charset="2"/>
              </a:rPr>
              <a:t></a:t>
            </a:r>
            <a:r>
              <a:rPr lang="en-US" altLang="en-US" sz="3600" dirty="0" smtClean="0">
                <a:solidFill>
                  <a:srgbClr val="FF0000"/>
                </a:solidFill>
              </a:rPr>
              <a:t> {1,-1}  </a:t>
            </a:r>
            <a:r>
              <a:rPr lang="en-US" altLang="en-US" sz="3600" dirty="0" smtClean="0"/>
              <a:t>values to the vertices so that </a:t>
            </a:r>
            <a:r>
              <a:rPr lang="en-US" sz="3600" dirty="0" smtClean="0">
                <a:latin typeface="Comic Sans MS" pitchFamily="66" charset="0"/>
              </a:rPr>
              <a:t> </a:t>
            </a:r>
          </a:p>
          <a:p>
            <a:pPr marL="0" indent="0">
              <a:buNone/>
            </a:pPr>
            <a:r>
              <a:rPr lang="en-US" sz="3600" dirty="0" smtClean="0">
                <a:solidFill>
                  <a:srgbClr val="FF0000"/>
                </a:solidFill>
                <a:latin typeface="Comic Sans MS" pitchFamily="66" charset="0"/>
              </a:rPr>
              <a:t>∑</a:t>
            </a:r>
            <a:r>
              <a:rPr lang="en-US" sz="3600" baseline="-25000" dirty="0" smtClean="0">
                <a:solidFill>
                  <a:srgbClr val="FF0000"/>
                </a:solidFill>
                <a:latin typeface="Comic Sans MS" pitchFamily="66" charset="0"/>
              </a:rPr>
              <a:t>ij</a:t>
            </a:r>
            <a:r>
              <a:rPr lang="en-US" sz="3600" baseline="-25000" dirty="0" smtClean="0">
                <a:solidFill>
                  <a:srgbClr val="FF0000"/>
                </a:solidFill>
                <a:latin typeface="Comic Sans MS" pitchFamily="66" charset="0"/>
                <a:sym typeface="Symbol" panose="05050102010706020507" pitchFamily="18" charset="2"/>
              </a:rPr>
              <a:t>E</a:t>
            </a:r>
            <a:r>
              <a:rPr lang="en-US" sz="3600" dirty="0" smtClean="0">
                <a:solidFill>
                  <a:srgbClr val="FF0000"/>
                </a:solidFill>
                <a:latin typeface="Comic Sans MS" pitchFamily="66" charset="0"/>
              </a:rPr>
              <a:t>(val(i)-val(j))</a:t>
            </a:r>
            <a:r>
              <a:rPr lang="en-US" sz="3600" baseline="30000" dirty="0" smtClean="0">
                <a:solidFill>
                  <a:srgbClr val="CC0000"/>
                </a:solidFill>
              </a:rPr>
              <a:t>2</a:t>
            </a:r>
            <a:r>
              <a:rPr lang="en-US" altLang="en-US" sz="3600" dirty="0" smtClean="0">
                <a:solidFill>
                  <a:srgbClr val="CC0000"/>
                </a:solidFill>
                <a:cs typeface="Droid Sans" charset="0"/>
              </a:rPr>
              <a:t> </a:t>
            </a:r>
            <a:r>
              <a:rPr lang="en-US" altLang="en-US" sz="3600" dirty="0">
                <a:solidFill>
                  <a:srgbClr val="CC0000"/>
                </a:solidFill>
                <a:cs typeface="Droid Sans" charset="0"/>
              </a:rPr>
              <a:t>/</a:t>
            </a:r>
            <a:r>
              <a:rPr lang="en-US" altLang="en-US" sz="3600" dirty="0" smtClean="0">
                <a:solidFill>
                  <a:srgbClr val="CC0000"/>
                </a:solidFill>
                <a:cs typeface="Droid Sans" charset="0"/>
              </a:rPr>
              <a:t>4 </a:t>
            </a:r>
            <a:r>
              <a:rPr lang="en-US" altLang="en-US" sz="3600" dirty="0" smtClean="0">
                <a:cs typeface="Droid Sans" charset="0"/>
              </a:rPr>
              <a:t>is maximum. </a:t>
            </a:r>
          </a:p>
          <a:p>
            <a:pPr marL="0" indent="0">
              <a:buNone/>
            </a:pPr>
            <a:r>
              <a:rPr lang="en-US" altLang="en-US" sz="3600" dirty="0" smtClean="0">
                <a:cs typeface="Droid Sans" charset="0"/>
              </a:rPr>
              <a:t>Every edge split, gives</a:t>
            </a:r>
            <a:r>
              <a:rPr lang="en-US" altLang="en-US" sz="3600" dirty="0" smtClean="0">
                <a:solidFill>
                  <a:srgbClr val="002060"/>
                </a:solidFill>
                <a:cs typeface="Droid Sans" charset="0"/>
              </a:rPr>
              <a:t> </a:t>
            </a:r>
            <a:r>
              <a:rPr lang="en-US" altLang="en-US" sz="3600" dirty="0" smtClean="0">
                <a:solidFill>
                  <a:srgbClr val="FF0000"/>
                </a:solidFill>
                <a:cs typeface="Droid Sans" charset="0"/>
              </a:rPr>
              <a:t>1</a:t>
            </a:r>
            <a:r>
              <a:rPr lang="en-US" altLang="en-US" sz="3600" dirty="0" smtClean="0">
                <a:solidFill>
                  <a:srgbClr val="002060"/>
                </a:solidFill>
                <a:cs typeface="Droid Sans" charset="0"/>
              </a:rPr>
              <a:t>.</a:t>
            </a:r>
            <a:endParaRPr lang="en-US" altLang="en-US" sz="3600" dirty="0" smtClean="0">
              <a:solidFill>
                <a:srgbClr val="002060"/>
              </a:solidFill>
            </a:endParaRPr>
          </a:p>
          <a:p>
            <a:pPr marL="0" indent="0">
              <a:buNone/>
            </a:pPr>
            <a:endParaRPr lang="en-US" altLang="en-US" sz="3600" dirty="0" smtClean="0"/>
          </a:p>
        </p:txBody>
      </p:sp>
    </p:spTree>
  </p:cSld>
  <p:clrMapOvr>
    <a:masterClrMapping/>
  </p:clrMapOvr>
  <mc:AlternateContent xmlns:mc="http://schemas.openxmlformats.org/markup-compatibility/2006" xmlns:p14="http://schemas.microsoft.com/office/powerpoint/2010/main">
    <mc:Choice Requires="p14">
      <p:transition spd="slow" p14:dur="2000" advTm="179"/>
    </mc:Choice>
    <mc:Fallback xmlns="">
      <p:transition spd="slow" advTm="179"/>
    </mc:Fallback>
  </mc:AlternateContent>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Changing it to a SDP</a:t>
            </a:r>
            <a:endParaRPr lang="en-US" dirty="0">
              <a:solidFill>
                <a:srgbClr val="00B0F0"/>
              </a:solidFill>
            </a:endParaRPr>
          </a:p>
        </p:txBody>
      </p:sp>
      <p:sp>
        <p:nvSpPr>
          <p:cNvPr id="3" name="Content Placeholder 2"/>
          <p:cNvSpPr>
            <a:spLocks noGrp="1"/>
          </p:cNvSpPr>
          <p:nvPr>
            <p:ph idx="1"/>
          </p:nvPr>
        </p:nvSpPr>
        <p:spPr>
          <a:xfrm>
            <a:off x="457200" y="2133600"/>
            <a:ext cx="7886700" cy="4351338"/>
          </a:xfrm>
        </p:spPr>
        <p:txBody>
          <a:bodyPr>
            <a:normAutofit fontScale="92500" lnSpcReduction="10000"/>
          </a:bodyPr>
          <a:lstStyle/>
          <a:p>
            <a:r>
              <a:rPr lang="en-US" altLang="en-US" sz="3600" dirty="0"/>
              <a:t>Assign  </a:t>
            </a:r>
            <a:r>
              <a:rPr lang="en-US" altLang="en-US" sz="3600" dirty="0" smtClean="0"/>
              <a:t>unit vectors </a:t>
            </a:r>
            <a:r>
              <a:rPr lang="en-US" sz="3600" dirty="0">
                <a:solidFill>
                  <a:srgbClr val="002060"/>
                </a:solidFill>
              </a:rPr>
              <a:t> </a:t>
            </a:r>
            <a:r>
              <a:rPr lang="en-US" sz="3600" dirty="0" smtClean="0">
                <a:solidFill>
                  <a:srgbClr val="FF0000"/>
                </a:solidFill>
                <a:latin typeface="Comic Sans MS" pitchFamily="66" charset="0"/>
              </a:rPr>
              <a:t>v</a:t>
            </a:r>
            <a:r>
              <a:rPr lang="en-US" sz="3600" baseline="-25000" dirty="0" smtClean="0">
                <a:solidFill>
                  <a:srgbClr val="FF0000"/>
                </a:solidFill>
                <a:latin typeface="Comic Sans MS" pitchFamily="66" charset="0"/>
              </a:rPr>
              <a:t>i</a:t>
            </a:r>
            <a:r>
              <a:rPr lang="en-US" sz="3600" dirty="0" smtClean="0">
                <a:solidFill>
                  <a:srgbClr val="FF0000"/>
                </a:solidFill>
              </a:rPr>
              <a:t> </a:t>
            </a:r>
            <a:r>
              <a:rPr lang="en-US" altLang="en-US" sz="3600" dirty="0" smtClean="0"/>
              <a:t>in  </a:t>
            </a:r>
            <a:r>
              <a:rPr lang="en-US" altLang="en-US" sz="3600" dirty="0" smtClean="0">
                <a:solidFill>
                  <a:srgbClr val="FF6600"/>
                </a:solidFill>
              </a:rPr>
              <a:t>R</a:t>
            </a:r>
            <a:r>
              <a:rPr lang="en-US" altLang="en-US" sz="3600" baseline="30000" dirty="0" smtClean="0">
                <a:solidFill>
                  <a:srgbClr val="FF6600"/>
                </a:solidFill>
              </a:rPr>
              <a:t>n</a:t>
            </a:r>
            <a:r>
              <a:rPr lang="en-US" altLang="en-US" sz="3600" dirty="0">
                <a:solidFill>
                  <a:srgbClr val="FF6600"/>
                </a:solidFill>
              </a:rPr>
              <a:t> </a:t>
            </a:r>
            <a:r>
              <a:rPr lang="en-US" altLang="en-US" sz="3600" dirty="0" smtClean="0"/>
              <a:t>values to the vertices so that you maximize: </a:t>
            </a:r>
          </a:p>
          <a:p>
            <a:pPr marL="0" indent="0">
              <a:buNone/>
            </a:pPr>
            <a:r>
              <a:rPr lang="en-US" sz="3600" dirty="0" smtClean="0">
                <a:latin typeface="Comic Sans MS" pitchFamily="66" charset="0"/>
              </a:rPr>
              <a:t>     </a:t>
            </a:r>
            <a:r>
              <a:rPr lang="en-US" sz="3600" dirty="0">
                <a:solidFill>
                  <a:srgbClr val="FF0000"/>
                </a:solidFill>
                <a:latin typeface="Comic Sans MS" pitchFamily="66" charset="0"/>
              </a:rPr>
              <a:t>∑</a:t>
            </a:r>
            <a:r>
              <a:rPr lang="en-US" sz="3600" baseline="-25000" dirty="0" smtClean="0">
                <a:solidFill>
                  <a:srgbClr val="FF0000"/>
                </a:solidFill>
                <a:latin typeface="Comic Sans MS" pitchFamily="66" charset="0"/>
              </a:rPr>
              <a:t>ij</a:t>
            </a:r>
            <a:r>
              <a:rPr lang="en-US" sz="3600" baseline="-25000" dirty="0" smtClean="0">
                <a:solidFill>
                  <a:srgbClr val="FF0000"/>
                </a:solidFill>
                <a:latin typeface="Comic Sans MS" pitchFamily="66" charset="0"/>
                <a:sym typeface="Symbol" panose="05050102010706020507" pitchFamily="18" charset="2"/>
              </a:rPr>
              <a:t>E</a:t>
            </a:r>
            <a:r>
              <a:rPr lang="en-US" sz="3600" dirty="0" smtClean="0">
                <a:solidFill>
                  <a:srgbClr val="FF0000"/>
                </a:solidFill>
                <a:latin typeface="Comic Sans MS" pitchFamily="66" charset="0"/>
              </a:rPr>
              <a:t>(v</a:t>
            </a:r>
            <a:r>
              <a:rPr lang="en-US" sz="3600" baseline="-25000" dirty="0" smtClean="0">
                <a:solidFill>
                  <a:srgbClr val="FF0000"/>
                </a:solidFill>
                <a:latin typeface="Comic Sans MS" pitchFamily="66" charset="0"/>
              </a:rPr>
              <a:t>i</a:t>
            </a:r>
            <a:r>
              <a:rPr lang="en-US" sz="3600" dirty="0" smtClean="0">
                <a:solidFill>
                  <a:srgbClr val="FF0000"/>
                </a:solidFill>
              </a:rPr>
              <a:t> </a:t>
            </a:r>
            <a:r>
              <a:rPr lang="en-US" sz="3600" dirty="0" smtClean="0">
                <a:solidFill>
                  <a:srgbClr val="FF0000"/>
                </a:solidFill>
                <a:latin typeface="Comic Sans MS" pitchFamily="66" charset="0"/>
              </a:rPr>
              <a:t>-</a:t>
            </a:r>
            <a:r>
              <a:rPr lang="en-US" sz="3600" dirty="0">
                <a:solidFill>
                  <a:srgbClr val="002060"/>
                </a:solidFill>
              </a:rPr>
              <a:t> </a:t>
            </a:r>
            <a:r>
              <a:rPr lang="en-US" sz="3600" dirty="0" smtClean="0">
                <a:solidFill>
                  <a:srgbClr val="FF0000"/>
                </a:solidFill>
                <a:latin typeface="Comic Sans MS" pitchFamily="66" charset="0"/>
              </a:rPr>
              <a:t>v</a:t>
            </a:r>
            <a:r>
              <a:rPr lang="en-US" sz="3600" baseline="-25000" dirty="0">
                <a:solidFill>
                  <a:srgbClr val="FF0000"/>
                </a:solidFill>
                <a:latin typeface="Comic Sans MS" pitchFamily="66" charset="0"/>
              </a:rPr>
              <a:t>j</a:t>
            </a:r>
            <a:r>
              <a:rPr lang="en-US" sz="3600" dirty="0" smtClean="0">
                <a:solidFill>
                  <a:srgbClr val="FF0000"/>
                </a:solidFill>
              </a:rPr>
              <a:t> </a:t>
            </a:r>
            <a:r>
              <a:rPr lang="en-US" sz="3600" dirty="0" smtClean="0">
                <a:solidFill>
                  <a:srgbClr val="FF0000"/>
                </a:solidFill>
                <a:latin typeface="Comic Sans MS" pitchFamily="66" charset="0"/>
              </a:rPr>
              <a:t>)</a:t>
            </a:r>
            <a:r>
              <a:rPr lang="en-US" sz="3600" baseline="30000" dirty="0">
                <a:solidFill>
                  <a:srgbClr val="CC0000"/>
                </a:solidFill>
              </a:rPr>
              <a:t>2</a:t>
            </a:r>
            <a:r>
              <a:rPr lang="en-US" altLang="en-US" sz="3600" dirty="0">
                <a:solidFill>
                  <a:srgbClr val="CC0000"/>
                </a:solidFill>
                <a:cs typeface="Droid Sans" charset="0"/>
              </a:rPr>
              <a:t> /4 </a:t>
            </a:r>
            <a:endParaRPr lang="en-US" altLang="en-US" sz="3600" dirty="0" smtClean="0">
              <a:solidFill>
                <a:srgbClr val="CC0000"/>
              </a:solidFill>
              <a:cs typeface="Droid Sans" charset="0"/>
            </a:endParaRPr>
          </a:p>
          <a:p>
            <a:pPr marL="0" indent="0">
              <a:buNone/>
            </a:pPr>
            <a:r>
              <a:rPr lang="en-US" altLang="en-US" sz="3600" dirty="0">
                <a:solidFill>
                  <a:srgbClr val="CC0000"/>
                </a:solidFill>
                <a:cs typeface="Droid Sans" charset="0"/>
              </a:rPr>
              <a:t> </a:t>
            </a:r>
            <a:r>
              <a:rPr lang="en-US" altLang="en-US" sz="3600" dirty="0" smtClean="0">
                <a:solidFill>
                  <a:srgbClr val="CC0000"/>
                </a:solidFill>
                <a:cs typeface="Droid Sans" charset="0"/>
              </a:rPr>
              <a:t>     </a:t>
            </a:r>
            <a:r>
              <a:rPr lang="en-US" altLang="en-US" sz="3600" dirty="0" smtClean="0">
                <a:cs typeface="Droid Sans" charset="0"/>
              </a:rPr>
              <a:t>And</a:t>
            </a:r>
          </a:p>
          <a:p>
            <a:pPr marL="0" indent="0">
              <a:buNone/>
            </a:pPr>
            <a:endParaRPr lang="en-US" altLang="en-US" sz="3600" dirty="0" smtClean="0">
              <a:cs typeface="Droid Sans" charset="0"/>
            </a:endParaRPr>
          </a:p>
          <a:p>
            <a:pPr marL="0" indent="0">
              <a:buNone/>
            </a:pPr>
            <a:endParaRPr lang="en-US" sz="3600" dirty="0">
              <a:solidFill>
                <a:srgbClr val="CC0000"/>
              </a:solidFill>
            </a:endParaRPr>
          </a:p>
          <a:p>
            <a:pPr marL="0" indent="0">
              <a:buNone/>
            </a:pPr>
            <a:r>
              <a:rPr lang="en-US" sz="3600" dirty="0" smtClean="0"/>
              <a:t>Note that </a:t>
            </a:r>
            <a:r>
              <a:rPr lang="en-US" sz="3600" dirty="0" smtClean="0">
                <a:solidFill>
                  <a:srgbClr val="FF0000"/>
                </a:solidFill>
                <a:latin typeface="Comic Sans MS" pitchFamily="66" charset="0"/>
              </a:rPr>
              <a:t>(v</a:t>
            </a:r>
            <a:r>
              <a:rPr lang="en-US" sz="3600" baseline="-25000" dirty="0" smtClean="0">
                <a:solidFill>
                  <a:srgbClr val="FF0000"/>
                </a:solidFill>
                <a:latin typeface="Comic Sans MS" pitchFamily="66" charset="0"/>
              </a:rPr>
              <a:t>i</a:t>
            </a:r>
            <a:r>
              <a:rPr lang="en-US" sz="3600" dirty="0" smtClean="0">
                <a:solidFill>
                  <a:srgbClr val="FF0000"/>
                </a:solidFill>
              </a:rPr>
              <a:t> </a:t>
            </a:r>
            <a:r>
              <a:rPr lang="en-US" sz="3600" dirty="0">
                <a:solidFill>
                  <a:srgbClr val="FF0000"/>
                </a:solidFill>
                <a:latin typeface="Comic Sans MS" pitchFamily="66" charset="0"/>
              </a:rPr>
              <a:t>-</a:t>
            </a:r>
            <a:r>
              <a:rPr lang="en-US" sz="3600" dirty="0">
                <a:solidFill>
                  <a:srgbClr val="002060"/>
                </a:solidFill>
              </a:rPr>
              <a:t> </a:t>
            </a:r>
            <a:r>
              <a:rPr lang="en-US" sz="3600" dirty="0">
                <a:solidFill>
                  <a:srgbClr val="FF0000"/>
                </a:solidFill>
                <a:latin typeface="Comic Sans MS" pitchFamily="66" charset="0"/>
              </a:rPr>
              <a:t>v</a:t>
            </a:r>
            <a:r>
              <a:rPr lang="en-US" sz="3600" baseline="-25000" dirty="0">
                <a:solidFill>
                  <a:srgbClr val="FF0000"/>
                </a:solidFill>
                <a:latin typeface="Comic Sans MS" pitchFamily="66" charset="0"/>
              </a:rPr>
              <a:t>j</a:t>
            </a:r>
            <a:r>
              <a:rPr lang="en-US" sz="3600" dirty="0">
                <a:solidFill>
                  <a:srgbClr val="FF0000"/>
                </a:solidFill>
              </a:rPr>
              <a:t> </a:t>
            </a:r>
            <a:r>
              <a:rPr lang="en-US" sz="3600" dirty="0">
                <a:solidFill>
                  <a:srgbClr val="FF0000"/>
                </a:solidFill>
                <a:latin typeface="Comic Sans MS" pitchFamily="66" charset="0"/>
              </a:rPr>
              <a:t>)</a:t>
            </a:r>
            <a:r>
              <a:rPr lang="en-US" sz="3600" baseline="30000" dirty="0">
                <a:solidFill>
                  <a:srgbClr val="CC0000"/>
                </a:solidFill>
              </a:rPr>
              <a:t>2</a:t>
            </a:r>
            <a:r>
              <a:rPr lang="en-US" altLang="en-US" sz="3600" dirty="0">
                <a:solidFill>
                  <a:srgbClr val="CC0000"/>
                </a:solidFill>
                <a:cs typeface="Droid Sans" charset="0"/>
              </a:rPr>
              <a:t> </a:t>
            </a:r>
            <a:r>
              <a:rPr lang="en-US" sz="3600" dirty="0" smtClean="0">
                <a:solidFill>
                  <a:srgbClr val="FF0000"/>
                </a:solidFill>
                <a:latin typeface="Comic Sans MS" pitchFamily="66" charset="0"/>
              </a:rPr>
              <a:t> </a:t>
            </a:r>
            <a:r>
              <a:rPr lang="en-US" sz="3600" dirty="0" smtClean="0">
                <a:latin typeface="Comic Sans MS" pitchFamily="66" charset="0"/>
              </a:rPr>
              <a:t>is a </a:t>
            </a:r>
          </a:p>
          <a:p>
            <a:pPr marL="0" indent="0">
              <a:buNone/>
            </a:pPr>
            <a:r>
              <a:rPr lang="en-US" sz="3600" dirty="0" smtClean="0">
                <a:solidFill>
                  <a:srgbClr val="FF0000"/>
                </a:solidFill>
                <a:latin typeface="Comic Sans MS" pitchFamily="66" charset="0"/>
              </a:rPr>
              <a:t>PSD </a:t>
            </a:r>
            <a:r>
              <a:rPr lang="en-US" sz="3600" dirty="0" smtClean="0">
                <a:latin typeface="Comic Sans MS" pitchFamily="66" charset="0"/>
              </a:rPr>
              <a:t>program hence can be solved.</a:t>
            </a:r>
            <a:endParaRPr lang="en-US" sz="3600" dirty="0"/>
          </a:p>
        </p:txBody>
      </p:sp>
      <p:sp>
        <p:nvSpPr>
          <p:cNvPr id="4" name="Text Box 40"/>
          <p:cNvSpPr txBox="1">
            <a:spLocks noChangeArrowheads="1"/>
          </p:cNvSpPr>
          <p:nvPr/>
        </p:nvSpPr>
        <p:spPr bwMode="auto">
          <a:xfrm>
            <a:off x="1143000" y="4114800"/>
            <a:ext cx="7620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rtl="0" fontAlgn="base">
              <a:spcBef>
                <a:spcPct val="0"/>
              </a:spcBef>
              <a:spcAft>
                <a:spcPct val="0"/>
              </a:spcAft>
              <a:defRPr sz="2000" kern="1200">
                <a:solidFill>
                  <a:srgbClr val="FFFF00"/>
                </a:solidFill>
                <a:latin typeface="Arial" panose="020B0604020202020204" pitchFamily="34" charset="0"/>
                <a:ea typeface="ＭＳ Ｐゴシック" panose="020B0600070205080204" pitchFamily="34" charset="-128"/>
                <a:cs typeface="+mn-cs"/>
              </a:defRPr>
            </a:lvl1pPr>
            <a:lvl2pPr marL="457200" algn="ctr" rtl="0" fontAlgn="base">
              <a:spcBef>
                <a:spcPct val="0"/>
              </a:spcBef>
              <a:spcAft>
                <a:spcPct val="0"/>
              </a:spcAft>
              <a:defRPr sz="2000" kern="1200">
                <a:solidFill>
                  <a:srgbClr val="FFFF00"/>
                </a:solidFill>
                <a:latin typeface="Arial" panose="020B0604020202020204" pitchFamily="34" charset="0"/>
                <a:ea typeface="ＭＳ Ｐゴシック" panose="020B0600070205080204" pitchFamily="34" charset="-128"/>
                <a:cs typeface="+mn-cs"/>
              </a:defRPr>
            </a:lvl2pPr>
            <a:lvl3pPr marL="914400" algn="ctr" rtl="0" fontAlgn="base">
              <a:spcBef>
                <a:spcPct val="0"/>
              </a:spcBef>
              <a:spcAft>
                <a:spcPct val="0"/>
              </a:spcAft>
              <a:defRPr sz="2000" kern="1200">
                <a:solidFill>
                  <a:srgbClr val="FFFF00"/>
                </a:solidFill>
                <a:latin typeface="Arial" panose="020B0604020202020204" pitchFamily="34" charset="0"/>
                <a:ea typeface="ＭＳ Ｐゴシック" panose="020B0600070205080204" pitchFamily="34" charset="-128"/>
                <a:cs typeface="+mn-cs"/>
              </a:defRPr>
            </a:lvl3pPr>
            <a:lvl4pPr marL="1371600" algn="ctr" rtl="0" fontAlgn="base">
              <a:spcBef>
                <a:spcPct val="0"/>
              </a:spcBef>
              <a:spcAft>
                <a:spcPct val="0"/>
              </a:spcAft>
              <a:defRPr sz="2000" kern="1200">
                <a:solidFill>
                  <a:srgbClr val="FFFF00"/>
                </a:solidFill>
                <a:latin typeface="Arial" panose="020B0604020202020204" pitchFamily="34" charset="0"/>
                <a:ea typeface="ＭＳ Ｐゴシック" panose="020B0600070205080204" pitchFamily="34" charset="-128"/>
                <a:cs typeface="+mn-cs"/>
              </a:defRPr>
            </a:lvl4pPr>
            <a:lvl5pPr marL="1828800" algn="ctr" rtl="0" fontAlgn="base">
              <a:spcBef>
                <a:spcPct val="0"/>
              </a:spcBef>
              <a:spcAft>
                <a:spcPct val="0"/>
              </a:spcAft>
              <a:defRPr sz="2000" kern="1200">
                <a:solidFill>
                  <a:srgbClr val="FFFF00"/>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FFFF00"/>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FFFF00"/>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FFFF00"/>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FFFF00"/>
                </a:solidFill>
                <a:latin typeface="Arial" panose="020B0604020202020204" pitchFamily="34" charset="0"/>
                <a:ea typeface="ＭＳ Ｐゴシック" panose="020B0600070205080204" pitchFamily="34" charset="-128"/>
                <a:cs typeface="+mn-cs"/>
              </a:defRPr>
            </a:lvl9pPr>
          </a:lstStyle>
          <a:p>
            <a:pPr algn="l" eaLnBrk="1" hangingPunct="1"/>
            <a:r>
              <a:rPr lang="en-US" altLang="en-US" sz="3600" dirty="0" smtClean="0">
                <a:solidFill>
                  <a:srgbClr val="FF6600"/>
                </a:solidFill>
                <a:sym typeface="Symbol" panose="05050102010706020507" pitchFamily="18" charset="2"/>
              </a:rPr>
              <a:t>|</a:t>
            </a:r>
            <a:r>
              <a:rPr lang="en-US" sz="3600" dirty="0" smtClean="0">
                <a:solidFill>
                  <a:srgbClr val="FF0000"/>
                </a:solidFill>
                <a:latin typeface="Comic Sans MS" pitchFamily="66" charset="0"/>
              </a:rPr>
              <a:t>v</a:t>
            </a:r>
            <a:r>
              <a:rPr lang="en-US" sz="3600" baseline="-25000" dirty="0" smtClean="0">
                <a:solidFill>
                  <a:srgbClr val="FF0000"/>
                </a:solidFill>
                <a:latin typeface="Comic Sans MS" pitchFamily="66" charset="0"/>
              </a:rPr>
              <a:t>i</a:t>
            </a:r>
            <a:r>
              <a:rPr lang="en-US" sz="3600" dirty="0" smtClean="0">
                <a:solidFill>
                  <a:srgbClr val="FF0000"/>
                </a:solidFill>
              </a:rPr>
              <a:t> </a:t>
            </a:r>
            <a:r>
              <a:rPr lang="en-US" altLang="en-US" sz="3600" dirty="0" smtClean="0">
                <a:solidFill>
                  <a:srgbClr val="FF6600"/>
                </a:solidFill>
                <a:sym typeface="Symbol" panose="05050102010706020507" pitchFamily="18" charset="2"/>
              </a:rPr>
              <a:t>-</a:t>
            </a:r>
            <a:r>
              <a:rPr lang="en-US" sz="3600" dirty="0">
                <a:solidFill>
                  <a:srgbClr val="002060"/>
                </a:solidFill>
              </a:rPr>
              <a:t> </a:t>
            </a:r>
            <a:r>
              <a:rPr lang="en-US" sz="3600" dirty="0" smtClean="0">
                <a:solidFill>
                  <a:srgbClr val="FF0000"/>
                </a:solidFill>
                <a:latin typeface="Comic Sans MS" pitchFamily="66" charset="0"/>
              </a:rPr>
              <a:t>v</a:t>
            </a:r>
            <a:r>
              <a:rPr lang="en-US" sz="3600" baseline="-25000" dirty="0" smtClean="0">
                <a:solidFill>
                  <a:srgbClr val="FF0000"/>
                </a:solidFill>
                <a:latin typeface="Comic Sans MS" pitchFamily="66" charset="0"/>
              </a:rPr>
              <a:t>j</a:t>
            </a:r>
            <a:r>
              <a:rPr lang="en-US" altLang="en-US" sz="3600" dirty="0" smtClean="0">
                <a:solidFill>
                  <a:srgbClr val="FF6600"/>
                </a:solidFill>
                <a:sym typeface="Symbol" panose="05050102010706020507" pitchFamily="18" charset="2"/>
              </a:rPr>
              <a:t>|</a:t>
            </a:r>
            <a:r>
              <a:rPr lang="en-US" altLang="en-US" sz="3600" baseline="30000" dirty="0" smtClean="0">
                <a:solidFill>
                  <a:srgbClr val="FF6600"/>
                </a:solidFill>
              </a:rPr>
              <a:t>2</a:t>
            </a:r>
            <a:r>
              <a:rPr lang="en-US" altLang="en-US" sz="3600" dirty="0" smtClean="0">
                <a:solidFill>
                  <a:srgbClr val="FF6600"/>
                </a:solidFill>
              </a:rPr>
              <a:t>+</a:t>
            </a:r>
            <a:r>
              <a:rPr lang="en-US" altLang="en-US" sz="3600" dirty="0" smtClean="0">
                <a:solidFill>
                  <a:srgbClr val="FF6600"/>
                </a:solidFill>
                <a:sym typeface="Symbol" panose="05050102010706020507" pitchFamily="18" charset="2"/>
              </a:rPr>
              <a:t>|</a:t>
            </a:r>
            <a:r>
              <a:rPr lang="en-US" sz="3600" dirty="0" smtClean="0">
                <a:solidFill>
                  <a:srgbClr val="FF0000"/>
                </a:solidFill>
                <a:latin typeface="Comic Sans MS" pitchFamily="66" charset="0"/>
              </a:rPr>
              <a:t>v</a:t>
            </a:r>
            <a:r>
              <a:rPr lang="en-US" sz="3600" baseline="-25000" dirty="0">
                <a:solidFill>
                  <a:srgbClr val="FF0000"/>
                </a:solidFill>
                <a:latin typeface="Comic Sans MS" pitchFamily="66" charset="0"/>
              </a:rPr>
              <a:t>j</a:t>
            </a:r>
            <a:r>
              <a:rPr lang="en-US" sz="3600" dirty="0" smtClean="0">
                <a:solidFill>
                  <a:srgbClr val="FF0000"/>
                </a:solidFill>
              </a:rPr>
              <a:t> </a:t>
            </a:r>
            <a:r>
              <a:rPr lang="en-US" altLang="en-US" sz="3600" dirty="0" smtClean="0">
                <a:solidFill>
                  <a:srgbClr val="FF6600"/>
                </a:solidFill>
                <a:sym typeface="Symbol" panose="05050102010706020507" pitchFamily="18" charset="2"/>
              </a:rPr>
              <a:t>-</a:t>
            </a:r>
            <a:r>
              <a:rPr lang="en-US" sz="3600" dirty="0">
                <a:solidFill>
                  <a:srgbClr val="002060"/>
                </a:solidFill>
              </a:rPr>
              <a:t> </a:t>
            </a:r>
            <a:r>
              <a:rPr lang="en-US" sz="3600" dirty="0" smtClean="0">
                <a:solidFill>
                  <a:srgbClr val="FF0000"/>
                </a:solidFill>
                <a:latin typeface="Comic Sans MS" pitchFamily="66" charset="0"/>
              </a:rPr>
              <a:t>v</a:t>
            </a:r>
            <a:r>
              <a:rPr lang="en-US" sz="3600" baseline="-25000" dirty="0" smtClean="0">
                <a:solidFill>
                  <a:srgbClr val="FF0000"/>
                </a:solidFill>
                <a:latin typeface="Comic Sans MS" pitchFamily="66" charset="0"/>
              </a:rPr>
              <a:t>k</a:t>
            </a:r>
            <a:r>
              <a:rPr lang="en-US" altLang="en-US" sz="3600" dirty="0" smtClean="0">
                <a:solidFill>
                  <a:srgbClr val="FF6600"/>
                </a:solidFill>
                <a:sym typeface="Symbol" panose="05050102010706020507" pitchFamily="18" charset="2"/>
              </a:rPr>
              <a:t>|</a:t>
            </a:r>
            <a:r>
              <a:rPr lang="en-US" altLang="en-US" sz="3600" baseline="30000" dirty="0" smtClean="0">
                <a:solidFill>
                  <a:srgbClr val="FF6600"/>
                </a:solidFill>
              </a:rPr>
              <a:t>2</a:t>
            </a:r>
            <a:r>
              <a:rPr lang="en-US" altLang="en-US" sz="3600" dirty="0" smtClean="0">
                <a:solidFill>
                  <a:srgbClr val="FF6600"/>
                </a:solidFill>
              </a:rPr>
              <a:t> </a:t>
            </a:r>
            <a:r>
              <a:rPr lang="en-US" altLang="en-US" sz="3600" dirty="0" smtClean="0">
                <a:solidFill>
                  <a:srgbClr val="FF6600"/>
                </a:solidFill>
                <a:sym typeface="Symbol" panose="05050102010706020507" pitchFamily="18" charset="2"/>
              </a:rPr>
              <a:t>|</a:t>
            </a:r>
            <a:r>
              <a:rPr lang="en-US" sz="3600" dirty="0" smtClean="0">
                <a:solidFill>
                  <a:srgbClr val="FF0000"/>
                </a:solidFill>
                <a:latin typeface="Comic Sans MS" pitchFamily="66" charset="0"/>
              </a:rPr>
              <a:t>v</a:t>
            </a:r>
            <a:r>
              <a:rPr lang="en-US" sz="3600" baseline="-25000" dirty="0" smtClean="0">
                <a:solidFill>
                  <a:srgbClr val="FF0000"/>
                </a:solidFill>
                <a:latin typeface="Comic Sans MS" pitchFamily="66" charset="0"/>
              </a:rPr>
              <a:t>i</a:t>
            </a:r>
            <a:r>
              <a:rPr lang="en-US" sz="3600" dirty="0" smtClean="0">
                <a:solidFill>
                  <a:srgbClr val="FF0000"/>
                </a:solidFill>
              </a:rPr>
              <a:t> </a:t>
            </a:r>
            <a:r>
              <a:rPr lang="en-US" altLang="en-US" sz="3600" dirty="0" smtClean="0">
                <a:solidFill>
                  <a:srgbClr val="FF6600"/>
                </a:solidFill>
              </a:rPr>
              <a:t> –</a:t>
            </a:r>
            <a:r>
              <a:rPr lang="en-US" sz="3600" dirty="0">
                <a:solidFill>
                  <a:srgbClr val="002060"/>
                </a:solidFill>
              </a:rPr>
              <a:t> </a:t>
            </a:r>
            <a:r>
              <a:rPr lang="en-US" sz="3600" dirty="0" smtClean="0">
                <a:solidFill>
                  <a:srgbClr val="FF0000"/>
                </a:solidFill>
                <a:latin typeface="Comic Sans MS" pitchFamily="66" charset="0"/>
              </a:rPr>
              <a:t>v</a:t>
            </a:r>
            <a:r>
              <a:rPr lang="en-US" sz="3600" baseline="-25000" dirty="0">
                <a:solidFill>
                  <a:srgbClr val="FF0000"/>
                </a:solidFill>
                <a:latin typeface="Comic Sans MS" pitchFamily="66" charset="0"/>
              </a:rPr>
              <a:t>k</a:t>
            </a:r>
            <a:r>
              <a:rPr lang="en-US" sz="3600" dirty="0" smtClean="0">
                <a:solidFill>
                  <a:srgbClr val="FF0000"/>
                </a:solidFill>
              </a:rPr>
              <a:t> </a:t>
            </a:r>
            <a:r>
              <a:rPr lang="en-US" altLang="en-US" sz="3600" dirty="0" smtClean="0">
                <a:solidFill>
                  <a:srgbClr val="FF6600"/>
                </a:solidFill>
              </a:rPr>
              <a:t>|</a:t>
            </a:r>
            <a:r>
              <a:rPr lang="en-US" altLang="en-US" sz="3600" baseline="30000" dirty="0" smtClean="0">
                <a:solidFill>
                  <a:srgbClr val="FF6600"/>
                </a:solidFill>
              </a:rPr>
              <a:t>2</a:t>
            </a:r>
            <a:endParaRPr lang="en-US" altLang="en-US" sz="3600" dirty="0">
              <a:solidFill>
                <a:srgbClr val="FF6600"/>
              </a:solidFill>
            </a:endParaRPr>
          </a:p>
        </p:txBody>
      </p:sp>
    </p:spTree>
    <p:extLst>
      <p:ext uri="{BB962C8B-B14F-4D97-AF65-F5344CB8AC3E}">
        <p14:creationId xmlns:p14="http://schemas.microsoft.com/office/powerpoint/2010/main" val="2236842901"/>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The square of vertices in </a:t>
            </a:r>
            <a:r>
              <a:rPr lang="en-US" altLang="en-US" dirty="0">
                <a:solidFill>
                  <a:srgbClr val="00B0F0"/>
                </a:solidFill>
              </a:rPr>
              <a:t>R</a:t>
            </a:r>
            <a:r>
              <a:rPr lang="en-US" altLang="en-US" baseline="30000" dirty="0">
                <a:solidFill>
                  <a:srgbClr val="00B0F0"/>
                </a:solidFill>
              </a:rPr>
              <a:t>n</a:t>
            </a:r>
            <a:r>
              <a:rPr lang="en-US" altLang="en-US" dirty="0">
                <a:solidFill>
                  <a:srgbClr val="00B0F0"/>
                </a:solidFill>
              </a:rPr>
              <a:t> </a:t>
            </a:r>
            <a:endParaRPr lang="en-US" dirty="0">
              <a:solidFill>
                <a:srgbClr val="00B0F0"/>
              </a:solidFill>
            </a:endParaRPr>
          </a:p>
        </p:txBody>
      </p:sp>
      <p:sp>
        <p:nvSpPr>
          <p:cNvPr id="3" name="Content Placeholder 2"/>
          <p:cNvSpPr>
            <a:spLocks noGrp="1"/>
          </p:cNvSpPr>
          <p:nvPr>
            <p:ph idx="1"/>
          </p:nvPr>
        </p:nvSpPr>
        <p:spPr/>
        <p:txBody>
          <a:bodyPr>
            <a:normAutofit fontScale="70000" lnSpcReduction="20000"/>
          </a:bodyPr>
          <a:lstStyle/>
          <a:p>
            <a:pPr marL="0" indent="0">
              <a:buNone/>
            </a:pPr>
            <a:r>
              <a:rPr lang="en-US" sz="3600" dirty="0" smtClean="0"/>
              <a:t>When you have vectors in </a:t>
            </a:r>
            <a:r>
              <a:rPr lang="en-US" altLang="en-US" sz="3600" dirty="0" smtClean="0">
                <a:solidFill>
                  <a:srgbClr val="FF6600"/>
                </a:solidFill>
              </a:rPr>
              <a:t>R</a:t>
            </a:r>
            <a:r>
              <a:rPr lang="en-US" altLang="en-US" sz="3600" baseline="30000" dirty="0" smtClean="0">
                <a:solidFill>
                  <a:srgbClr val="FF6600"/>
                </a:solidFill>
              </a:rPr>
              <a:t>n</a:t>
            </a:r>
            <a:r>
              <a:rPr lang="en-US" altLang="en-US" sz="3600" dirty="0" smtClean="0">
                <a:solidFill>
                  <a:srgbClr val="FF6600"/>
                </a:solidFill>
              </a:rPr>
              <a:t> </a:t>
            </a:r>
            <a:r>
              <a:rPr lang="en-US" altLang="en-US" sz="3600" dirty="0" smtClean="0"/>
              <a:t>they by nature </a:t>
            </a:r>
          </a:p>
          <a:p>
            <a:pPr marL="0" indent="0">
              <a:buNone/>
            </a:pPr>
            <a:r>
              <a:rPr lang="en-US" sz="3600" dirty="0" smtClean="0"/>
              <a:t>Are a metric.</a:t>
            </a:r>
            <a:endParaRPr lang="en-US" sz="3600" dirty="0"/>
          </a:p>
          <a:p>
            <a:pPr marL="0" indent="0">
              <a:buNone/>
            </a:pPr>
            <a:r>
              <a:rPr lang="en-US" sz="3600" dirty="0" smtClean="0">
                <a:latin typeface="Comic Sans MS" pitchFamily="66" charset="0"/>
              </a:rPr>
              <a:t>We deal with </a:t>
            </a:r>
            <a:r>
              <a:rPr lang="en-US" sz="3600" dirty="0" smtClean="0">
                <a:solidFill>
                  <a:srgbClr val="FF0000"/>
                </a:solidFill>
                <a:latin typeface="Comic Sans MS" pitchFamily="66" charset="0"/>
              </a:rPr>
              <a:t>(v</a:t>
            </a:r>
            <a:r>
              <a:rPr lang="en-US" sz="3600" baseline="-25000" dirty="0" smtClean="0">
                <a:solidFill>
                  <a:srgbClr val="FF0000"/>
                </a:solidFill>
                <a:latin typeface="Comic Sans MS" pitchFamily="66" charset="0"/>
              </a:rPr>
              <a:t>i</a:t>
            </a:r>
            <a:r>
              <a:rPr lang="en-US" sz="3600" dirty="0" smtClean="0">
                <a:solidFill>
                  <a:srgbClr val="FF0000"/>
                </a:solidFill>
              </a:rPr>
              <a:t> </a:t>
            </a:r>
            <a:r>
              <a:rPr lang="en-US" sz="3600" dirty="0">
                <a:solidFill>
                  <a:srgbClr val="FF0000"/>
                </a:solidFill>
                <a:latin typeface="Comic Sans MS" pitchFamily="66" charset="0"/>
              </a:rPr>
              <a:t>-</a:t>
            </a:r>
            <a:r>
              <a:rPr lang="en-US" sz="3600" dirty="0">
                <a:solidFill>
                  <a:srgbClr val="002060"/>
                </a:solidFill>
              </a:rPr>
              <a:t> </a:t>
            </a:r>
            <a:r>
              <a:rPr lang="en-US" sz="3600" dirty="0">
                <a:solidFill>
                  <a:srgbClr val="FF0000"/>
                </a:solidFill>
                <a:latin typeface="Comic Sans MS" pitchFamily="66" charset="0"/>
              </a:rPr>
              <a:t>v</a:t>
            </a:r>
            <a:r>
              <a:rPr lang="en-US" sz="3600" baseline="-25000" dirty="0">
                <a:solidFill>
                  <a:srgbClr val="FF0000"/>
                </a:solidFill>
                <a:latin typeface="Comic Sans MS" pitchFamily="66" charset="0"/>
              </a:rPr>
              <a:t>j</a:t>
            </a:r>
            <a:r>
              <a:rPr lang="en-US" sz="3600" dirty="0">
                <a:solidFill>
                  <a:srgbClr val="FF0000"/>
                </a:solidFill>
              </a:rPr>
              <a:t> </a:t>
            </a:r>
            <a:r>
              <a:rPr lang="en-US" sz="3600" dirty="0">
                <a:solidFill>
                  <a:srgbClr val="FF0000"/>
                </a:solidFill>
                <a:latin typeface="Comic Sans MS" pitchFamily="66" charset="0"/>
              </a:rPr>
              <a:t>)</a:t>
            </a:r>
            <a:r>
              <a:rPr lang="en-US" sz="3600" baseline="30000" dirty="0" smtClean="0">
                <a:solidFill>
                  <a:srgbClr val="CC0000"/>
                </a:solidFill>
              </a:rPr>
              <a:t>2</a:t>
            </a:r>
            <a:r>
              <a:rPr lang="en-US" sz="3600" dirty="0" smtClean="0">
                <a:solidFill>
                  <a:srgbClr val="CC0000"/>
                </a:solidFill>
              </a:rPr>
              <a:t>  </a:t>
            </a:r>
            <a:r>
              <a:rPr lang="en-US" sz="3600" dirty="0" smtClean="0"/>
              <a:t>which  usually do not satisfy triangle  inequality.</a:t>
            </a:r>
          </a:p>
          <a:p>
            <a:pPr marL="0" indent="0">
              <a:buNone/>
            </a:pPr>
            <a:r>
              <a:rPr lang="en-US" sz="3600" dirty="0" smtClean="0"/>
              <a:t>But adding these inequalities are </a:t>
            </a:r>
            <a:r>
              <a:rPr lang="en-US" sz="3600" dirty="0" smtClean="0">
                <a:solidFill>
                  <a:srgbClr val="00B050"/>
                </a:solidFill>
              </a:rPr>
              <a:t>valid constrains </a:t>
            </a:r>
            <a:r>
              <a:rPr lang="en-US" sz="3600" dirty="0" smtClean="0"/>
              <a:t>making it</a:t>
            </a:r>
          </a:p>
          <a:p>
            <a:pPr marL="0" indent="0">
              <a:buNone/>
            </a:pPr>
            <a:r>
              <a:rPr lang="en-US" sz="3600" dirty="0" smtClean="0"/>
              <a:t>a metric.</a:t>
            </a:r>
          </a:p>
          <a:p>
            <a:pPr marL="0" indent="0">
              <a:buNone/>
            </a:pPr>
            <a:r>
              <a:rPr lang="en-US" sz="3600" dirty="0" smtClean="0"/>
              <a:t>The authors get two sets  </a:t>
            </a:r>
            <a:r>
              <a:rPr lang="en-US" sz="3600" dirty="0" smtClean="0">
                <a:solidFill>
                  <a:srgbClr val="FF0000"/>
                </a:solidFill>
              </a:rPr>
              <a:t>S</a:t>
            </a:r>
            <a:r>
              <a:rPr lang="en-US" sz="3600" dirty="0" smtClean="0"/>
              <a:t> and </a:t>
            </a:r>
            <a:r>
              <a:rPr lang="en-US" sz="3600" dirty="0" smtClean="0">
                <a:solidFill>
                  <a:srgbClr val="FF0000"/>
                </a:solidFill>
              </a:rPr>
              <a:t>T </a:t>
            </a:r>
            <a:r>
              <a:rPr lang="en-US" sz="3600" dirty="0" smtClean="0"/>
              <a:t>of with many </a:t>
            </a:r>
          </a:p>
          <a:p>
            <a:pPr marL="0" indent="0">
              <a:buNone/>
            </a:pPr>
            <a:r>
              <a:rPr lang="en-US" sz="3600" dirty="0" smtClean="0"/>
              <a:t>edges between </a:t>
            </a:r>
            <a:r>
              <a:rPr lang="en-US" sz="3600" dirty="0" smtClean="0">
                <a:solidFill>
                  <a:srgbClr val="FF0000"/>
                </a:solidFill>
              </a:rPr>
              <a:t>S</a:t>
            </a:r>
            <a:r>
              <a:rPr lang="en-US" sz="3600" dirty="0" smtClean="0"/>
              <a:t>, </a:t>
            </a:r>
            <a:r>
              <a:rPr lang="en-US" sz="3600" dirty="0" smtClean="0">
                <a:solidFill>
                  <a:srgbClr val="FF0000"/>
                </a:solidFill>
              </a:rPr>
              <a:t>T</a:t>
            </a:r>
            <a:r>
              <a:rPr lang="en-US" sz="3600" dirty="0" smtClean="0"/>
              <a:t> and the distance between a </a:t>
            </a:r>
          </a:p>
          <a:p>
            <a:pPr marL="0" indent="0">
              <a:buNone/>
            </a:pPr>
            <a:r>
              <a:rPr lang="en-US" sz="3600" dirty="0" smtClean="0"/>
              <a:t>vector in </a:t>
            </a:r>
            <a:r>
              <a:rPr lang="en-US" sz="3600" dirty="0" smtClean="0">
                <a:solidFill>
                  <a:srgbClr val="FF0000"/>
                </a:solidFill>
              </a:rPr>
              <a:t>S</a:t>
            </a:r>
            <a:r>
              <a:rPr lang="en-US" sz="3600" dirty="0" smtClean="0"/>
              <a:t> and a vector in </a:t>
            </a:r>
            <a:r>
              <a:rPr lang="en-US" sz="3600" dirty="0" smtClean="0">
                <a:solidFill>
                  <a:srgbClr val="FF0000"/>
                </a:solidFill>
              </a:rPr>
              <a:t>T </a:t>
            </a:r>
            <a:r>
              <a:rPr lang="en-US" sz="3600" dirty="0" smtClean="0"/>
              <a:t>is at least </a:t>
            </a:r>
            <a:r>
              <a:rPr lang="en-US" sz="3600" dirty="0" smtClean="0">
                <a:solidFill>
                  <a:srgbClr val="FF0000"/>
                </a:solidFill>
              </a:rPr>
              <a:t>1/sqrt{log n}.</a:t>
            </a:r>
          </a:p>
          <a:p>
            <a:pPr marL="0" indent="0">
              <a:buNone/>
            </a:pPr>
            <a:r>
              <a:rPr lang="en-US" sz="3600" dirty="0" smtClean="0"/>
              <a:t>With some more details this gives the </a:t>
            </a:r>
            <a:r>
              <a:rPr lang="en-US" sz="3600" dirty="0" smtClean="0">
                <a:solidFill>
                  <a:srgbClr val="FF0000"/>
                </a:solidFill>
              </a:rPr>
              <a:t>sqrt{log n} </a:t>
            </a:r>
            <a:r>
              <a:rPr lang="en-US" sz="3600" dirty="0" smtClean="0"/>
              <a:t>ratio.</a:t>
            </a:r>
          </a:p>
          <a:p>
            <a:endParaRPr lang="en-US" sz="3600" dirty="0"/>
          </a:p>
        </p:txBody>
      </p:sp>
    </p:spTree>
    <p:extLst>
      <p:ext uri="{BB962C8B-B14F-4D97-AF65-F5344CB8AC3E}">
        <p14:creationId xmlns:p14="http://schemas.microsoft.com/office/powerpoint/2010/main" val="38411930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1"/>
          <p:cNvSpPr txBox="1">
            <a:spLocks noChangeArrowheads="1"/>
          </p:cNvSpPr>
          <p:nvPr/>
        </p:nvSpPr>
        <p:spPr bwMode="auto">
          <a:xfrm>
            <a:off x="304800" y="246077"/>
            <a:ext cx="8229600"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9pPr>
          </a:lstStyle>
          <a:p>
            <a:pPr algn="ctr" eaLnBrk="1" hangingPunct="1">
              <a:buClrTx/>
              <a:buFontTx/>
              <a:buNone/>
            </a:pPr>
            <a:r>
              <a:rPr lang="en-US" altLang="en-US" sz="4000" b="1" dirty="0">
                <a:solidFill>
                  <a:srgbClr val="00B0F0"/>
                </a:solidFill>
                <a:effectLst>
                  <a:outerShdw blurRad="38100" dist="38100" dir="2700000" algn="tl">
                    <a:srgbClr val="C0C0C0"/>
                  </a:outerShdw>
                </a:effectLst>
              </a:rPr>
              <a:t>Heaviest edge on a short cycle</a:t>
            </a:r>
            <a:br>
              <a:rPr lang="en-US" altLang="en-US" sz="4000" b="1" dirty="0">
                <a:solidFill>
                  <a:srgbClr val="00B0F0"/>
                </a:solidFill>
                <a:effectLst>
                  <a:outerShdw blurRad="38100" dist="38100" dir="2700000" algn="tl">
                    <a:srgbClr val="C0C0C0"/>
                  </a:outerShdw>
                </a:effectLst>
              </a:rPr>
            </a:br>
            <a:endParaRPr lang="en-US" altLang="en-US" sz="4000" b="1" dirty="0">
              <a:solidFill>
                <a:srgbClr val="00B0F0"/>
              </a:solidFill>
              <a:effectLst>
                <a:outerShdw blurRad="38100" dist="38100" dir="2700000" algn="tl">
                  <a:srgbClr val="C0C0C0"/>
                </a:outerShdw>
              </a:effectLst>
            </a:endParaRPr>
          </a:p>
        </p:txBody>
      </p:sp>
      <p:sp>
        <p:nvSpPr>
          <p:cNvPr id="24578" name="Text Box 2"/>
          <p:cNvSpPr txBox="1">
            <a:spLocks noChangeArrowheads="1"/>
          </p:cNvSpPr>
          <p:nvPr/>
        </p:nvSpPr>
        <p:spPr bwMode="auto">
          <a:xfrm>
            <a:off x="685800" y="1143000"/>
            <a:ext cx="8229600" cy="449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9725">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800">
                <a:solidFill>
                  <a:srgbClr val="000000"/>
                </a:solidFill>
                <a:latin typeface="Garamond" panose="02020404030301010803" pitchFamily="18" charset="0"/>
                <a:cs typeface="Droid Sans" charset="0"/>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800">
                <a:solidFill>
                  <a:srgbClr val="000000"/>
                </a:solidFill>
                <a:latin typeface="Garamond" panose="02020404030301010803" pitchFamily="18" charset="0"/>
                <a:cs typeface="Droid Sans" charset="0"/>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800">
                <a:solidFill>
                  <a:srgbClr val="000000"/>
                </a:solidFill>
                <a:latin typeface="Garamond" panose="02020404030301010803" pitchFamily="18" charset="0"/>
                <a:cs typeface="Droid Sans" charset="0"/>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800">
                <a:solidFill>
                  <a:srgbClr val="000000"/>
                </a:solidFill>
                <a:latin typeface="Garamond" panose="02020404030301010803" pitchFamily="18" charset="0"/>
                <a:cs typeface="Droid Sans" charset="0"/>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800">
                <a:solidFill>
                  <a:srgbClr val="000000"/>
                </a:solidFill>
                <a:latin typeface="Garamond" panose="02020404030301010803" pitchFamily="18" charset="0"/>
                <a:cs typeface="Droid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800">
                <a:solidFill>
                  <a:srgbClr val="000000"/>
                </a:solidFill>
                <a:latin typeface="Garamond" panose="02020404030301010803" pitchFamily="18" charset="0"/>
                <a:cs typeface="Droid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800">
                <a:solidFill>
                  <a:srgbClr val="000000"/>
                </a:solidFill>
                <a:latin typeface="Garamond" panose="02020404030301010803" pitchFamily="18" charset="0"/>
                <a:cs typeface="Droid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800">
                <a:solidFill>
                  <a:srgbClr val="000000"/>
                </a:solidFill>
                <a:latin typeface="Garamond" panose="02020404030301010803" pitchFamily="18" charset="0"/>
                <a:cs typeface="Droid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800">
                <a:solidFill>
                  <a:srgbClr val="000000"/>
                </a:solidFill>
                <a:latin typeface="Garamond" panose="02020404030301010803" pitchFamily="18" charset="0"/>
                <a:cs typeface="Droid Sans" charset="0"/>
              </a:defRPr>
            </a:lvl9pPr>
          </a:lstStyle>
          <a:p>
            <a:pPr eaLnBrk="1" hangingPunct="1">
              <a:spcBef>
                <a:spcPts val="800"/>
              </a:spcBef>
              <a:buClrTx/>
              <a:buFontTx/>
              <a:buNone/>
            </a:pPr>
            <a:r>
              <a:rPr lang="en-US" altLang="en-US" sz="3200" dirty="0">
                <a:solidFill>
                  <a:schemeClr val="tx1"/>
                </a:solidFill>
                <a:effectLst>
                  <a:outerShdw blurRad="38100" dist="38100" dir="2700000" algn="tl">
                    <a:srgbClr val="C0C0C0"/>
                  </a:outerShdw>
                </a:effectLst>
              </a:rPr>
              <a:t>For example </a:t>
            </a:r>
            <a:r>
              <a:rPr lang="en-US" altLang="en-US" sz="3200" dirty="0" smtClean="0">
                <a:solidFill>
                  <a:schemeClr val="tx1"/>
                </a:solidFill>
                <a:effectLst>
                  <a:outerShdw blurRad="38100" dist="38100" dir="2700000" algn="tl">
                    <a:srgbClr val="C0C0C0"/>
                  </a:outerShdw>
                </a:effectLst>
              </a:rPr>
              <a:t>in a </a:t>
            </a:r>
            <a:r>
              <a:rPr lang="en-US" altLang="en-US" sz="3200" dirty="0">
                <a:solidFill>
                  <a:srgbClr val="FF0000"/>
                </a:solidFill>
                <a:effectLst>
                  <a:outerShdw blurRad="38100" dist="38100" dir="2700000" algn="tl">
                    <a:srgbClr val="C0C0C0"/>
                  </a:outerShdw>
                </a:effectLst>
              </a:rPr>
              <a:t>4-spanner</a:t>
            </a:r>
            <a:r>
              <a:rPr lang="en-US" altLang="en-US" sz="3200" dirty="0">
                <a:solidFill>
                  <a:schemeClr val="tx1"/>
                </a:solidFill>
                <a:effectLst>
                  <a:outerShdw blurRad="38100" dist="38100" dir="2700000" algn="tl">
                    <a:srgbClr val="C0C0C0"/>
                  </a:outerShdw>
                </a:effectLst>
              </a:rPr>
              <a:t>,  only the edge </a:t>
            </a:r>
            <a:r>
              <a:rPr lang="en-US" altLang="en-US" sz="3200" dirty="0">
                <a:solidFill>
                  <a:srgbClr val="FF0000"/>
                </a:solidFill>
                <a:effectLst>
                  <a:outerShdw blurRad="38100" dist="38100" dir="2700000" algn="tl">
                    <a:srgbClr val="C0C0C0"/>
                  </a:outerShdw>
                </a:effectLst>
              </a:rPr>
              <a:t>9</a:t>
            </a:r>
            <a:r>
              <a:rPr lang="en-US" altLang="en-US" sz="3200" dirty="0">
                <a:solidFill>
                  <a:schemeClr val="tx1"/>
                </a:solidFill>
                <a:effectLst>
                  <a:outerShdw blurRad="38100" dist="38100" dir="2700000" algn="tl">
                    <a:srgbClr val="C0C0C0"/>
                  </a:outerShdw>
                </a:effectLst>
              </a:rPr>
              <a:t> can be removed, while maintaining a </a:t>
            </a:r>
            <a:r>
              <a:rPr lang="en-US" altLang="en-US" sz="3200" dirty="0">
                <a:solidFill>
                  <a:srgbClr val="FF0000"/>
                </a:solidFill>
                <a:effectLst>
                  <a:outerShdw blurRad="38100" dist="38100" dir="2700000" algn="tl">
                    <a:srgbClr val="C0C0C0"/>
                  </a:outerShdw>
                </a:effectLst>
              </a:rPr>
              <a:t>4-spanner</a:t>
            </a:r>
          </a:p>
        </p:txBody>
      </p:sp>
      <p:sp>
        <p:nvSpPr>
          <p:cNvPr id="24579" name="Line 3"/>
          <p:cNvSpPr>
            <a:spLocks noChangeShapeType="1"/>
          </p:cNvSpPr>
          <p:nvPr/>
        </p:nvSpPr>
        <p:spPr bwMode="auto">
          <a:xfrm>
            <a:off x="3429000" y="4267200"/>
            <a:ext cx="1588" cy="1588"/>
          </a:xfrm>
          <a:prstGeom prst="line">
            <a:avLst/>
          </a:prstGeom>
          <a:noFill/>
          <a:ln w="9360">
            <a:solidFill>
              <a:srgbClr val="FFFF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24580" name="Oval 4"/>
          <p:cNvSpPr>
            <a:spLocks noChangeArrowheads="1"/>
          </p:cNvSpPr>
          <p:nvPr/>
        </p:nvSpPr>
        <p:spPr bwMode="auto">
          <a:xfrm>
            <a:off x="1676400" y="2971800"/>
            <a:ext cx="381000" cy="381000"/>
          </a:xfrm>
          <a:prstGeom prst="ellipse">
            <a:avLst/>
          </a:prstGeom>
          <a:solidFill>
            <a:srgbClr val="33CCCC"/>
          </a:solidFill>
          <a:ln w="93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24581" name="Oval 5"/>
          <p:cNvSpPr>
            <a:spLocks noChangeArrowheads="1"/>
          </p:cNvSpPr>
          <p:nvPr/>
        </p:nvSpPr>
        <p:spPr bwMode="auto">
          <a:xfrm>
            <a:off x="3276600" y="2971800"/>
            <a:ext cx="381000" cy="381000"/>
          </a:xfrm>
          <a:prstGeom prst="ellipse">
            <a:avLst/>
          </a:prstGeom>
          <a:solidFill>
            <a:srgbClr val="33CCCC"/>
          </a:solidFill>
          <a:ln w="93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cxnSp>
        <p:nvCxnSpPr>
          <p:cNvPr id="24582" name="AutoShape 6"/>
          <p:cNvCxnSpPr>
            <a:cxnSpLocks noChangeShapeType="1"/>
            <a:stCxn id="24580" idx="6"/>
            <a:endCxn id="24581" idx="2"/>
          </p:cNvCxnSpPr>
          <p:nvPr/>
        </p:nvCxnSpPr>
        <p:spPr bwMode="auto">
          <a:xfrm>
            <a:off x="2057400" y="3162300"/>
            <a:ext cx="1219200" cy="1588"/>
          </a:xfrm>
          <a:prstGeom prst="straightConnector1">
            <a:avLst/>
          </a:prstGeom>
          <a:noFill/>
          <a:ln w="936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4583" name="Oval 7"/>
          <p:cNvSpPr>
            <a:spLocks noChangeArrowheads="1"/>
          </p:cNvSpPr>
          <p:nvPr/>
        </p:nvSpPr>
        <p:spPr bwMode="auto">
          <a:xfrm>
            <a:off x="1447800" y="4343400"/>
            <a:ext cx="381000" cy="381000"/>
          </a:xfrm>
          <a:prstGeom prst="ellipse">
            <a:avLst/>
          </a:prstGeom>
          <a:solidFill>
            <a:srgbClr val="33CCCC"/>
          </a:solidFill>
          <a:ln w="93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24584" name="Oval 8"/>
          <p:cNvSpPr>
            <a:spLocks noChangeArrowheads="1"/>
          </p:cNvSpPr>
          <p:nvPr/>
        </p:nvSpPr>
        <p:spPr bwMode="auto">
          <a:xfrm>
            <a:off x="2438400" y="4876800"/>
            <a:ext cx="381000" cy="381000"/>
          </a:xfrm>
          <a:prstGeom prst="ellipse">
            <a:avLst/>
          </a:prstGeom>
          <a:solidFill>
            <a:srgbClr val="33CCCC"/>
          </a:solidFill>
          <a:ln w="93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24585" name="Oval 9"/>
          <p:cNvSpPr>
            <a:spLocks noChangeArrowheads="1"/>
          </p:cNvSpPr>
          <p:nvPr/>
        </p:nvSpPr>
        <p:spPr bwMode="auto">
          <a:xfrm>
            <a:off x="3352800" y="4343400"/>
            <a:ext cx="381000" cy="381000"/>
          </a:xfrm>
          <a:prstGeom prst="ellipse">
            <a:avLst/>
          </a:prstGeom>
          <a:solidFill>
            <a:srgbClr val="33CCCC"/>
          </a:solidFill>
          <a:ln w="93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cxnSp>
        <p:nvCxnSpPr>
          <p:cNvPr id="24586" name="AutoShape 10"/>
          <p:cNvCxnSpPr>
            <a:cxnSpLocks noChangeShapeType="1"/>
            <a:stCxn id="24583" idx="0"/>
            <a:endCxn id="24580" idx="4"/>
          </p:cNvCxnSpPr>
          <p:nvPr/>
        </p:nvCxnSpPr>
        <p:spPr bwMode="auto">
          <a:xfrm flipV="1">
            <a:off x="1638300" y="3352800"/>
            <a:ext cx="228600" cy="990600"/>
          </a:xfrm>
          <a:prstGeom prst="straightConnector1">
            <a:avLst/>
          </a:prstGeom>
          <a:noFill/>
          <a:ln w="936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4587" name="AutoShape 11"/>
          <p:cNvCxnSpPr>
            <a:cxnSpLocks noChangeShapeType="1"/>
            <a:stCxn id="24583" idx="5"/>
            <a:endCxn id="24584" idx="2"/>
          </p:cNvCxnSpPr>
          <p:nvPr/>
        </p:nvCxnSpPr>
        <p:spPr bwMode="auto">
          <a:xfrm>
            <a:off x="1773238" y="4668838"/>
            <a:ext cx="665162" cy="398462"/>
          </a:xfrm>
          <a:prstGeom prst="straightConnector1">
            <a:avLst/>
          </a:prstGeom>
          <a:noFill/>
          <a:ln w="936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4588" name="AutoShape 12"/>
          <p:cNvCxnSpPr>
            <a:cxnSpLocks noChangeShapeType="1"/>
            <a:stCxn id="24584" idx="7"/>
            <a:endCxn id="24585" idx="2"/>
          </p:cNvCxnSpPr>
          <p:nvPr/>
        </p:nvCxnSpPr>
        <p:spPr bwMode="auto">
          <a:xfrm flipV="1">
            <a:off x="2763838" y="4533900"/>
            <a:ext cx="588962" cy="398463"/>
          </a:xfrm>
          <a:prstGeom prst="straightConnector1">
            <a:avLst/>
          </a:prstGeom>
          <a:noFill/>
          <a:ln w="936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4589" name="AutoShape 13"/>
          <p:cNvCxnSpPr>
            <a:cxnSpLocks noChangeShapeType="1"/>
            <a:stCxn id="24581" idx="4"/>
            <a:endCxn id="24585" idx="0"/>
          </p:cNvCxnSpPr>
          <p:nvPr/>
        </p:nvCxnSpPr>
        <p:spPr bwMode="auto">
          <a:xfrm>
            <a:off x="3467100" y="3352800"/>
            <a:ext cx="76200" cy="990600"/>
          </a:xfrm>
          <a:prstGeom prst="straightConnector1">
            <a:avLst/>
          </a:prstGeom>
          <a:noFill/>
          <a:ln w="936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4590" name="Text Box 14"/>
          <p:cNvSpPr txBox="1">
            <a:spLocks noChangeArrowheads="1"/>
          </p:cNvSpPr>
          <p:nvPr/>
        </p:nvSpPr>
        <p:spPr bwMode="auto">
          <a:xfrm>
            <a:off x="2438400" y="2667000"/>
            <a:ext cx="48895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9pPr>
          </a:lstStyle>
          <a:p>
            <a:pPr>
              <a:buClrTx/>
              <a:buFontTx/>
              <a:buNone/>
            </a:pPr>
            <a:r>
              <a:rPr lang="en-US" altLang="en-US" dirty="0">
                <a:solidFill>
                  <a:srgbClr val="FFFFFF"/>
                </a:solidFill>
              </a:rPr>
              <a:t>9</a:t>
            </a:r>
          </a:p>
        </p:txBody>
      </p:sp>
      <p:sp>
        <p:nvSpPr>
          <p:cNvPr id="24591" name="Text Box 15"/>
          <p:cNvSpPr txBox="1">
            <a:spLocks noChangeArrowheads="1"/>
          </p:cNvSpPr>
          <p:nvPr/>
        </p:nvSpPr>
        <p:spPr bwMode="auto">
          <a:xfrm>
            <a:off x="1295400" y="3733800"/>
            <a:ext cx="533400" cy="947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9pPr>
          </a:lstStyle>
          <a:p>
            <a:pPr>
              <a:spcBef>
                <a:spcPts val="1750"/>
              </a:spcBef>
              <a:buClrTx/>
              <a:buFontTx/>
              <a:buNone/>
            </a:pPr>
            <a:r>
              <a:rPr lang="en-US" altLang="en-US" dirty="0">
                <a:solidFill>
                  <a:srgbClr val="FFFFFF"/>
                </a:solidFill>
              </a:rPr>
              <a:t>  7</a:t>
            </a:r>
          </a:p>
        </p:txBody>
      </p:sp>
      <p:sp>
        <p:nvSpPr>
          <p:cNvPr id="24592" name="Text Box 16"/>
          <p:cNvSpPr txBox="1">
            <a:spLocks noChangeArrowheads="1"/>
          </p:cNvSpPr>
          <p:nvPr/>
        </p:nvSpPr>
        <p:spPr bwMode="auto">
          <a:xfrm>
            <a:off x="1905000" y="4800600"/>
            <a:ext cx="4572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9pPr>
          </a:lstStyle>
          <a:p>
            <a:pPr>
              <a:spcBef>
                <a:spcPts val="1750"/>
              </a:spcBef>
              <a:buClrTx/>
              <a:buFontTx/>
              <a:buNone/>
            </a:pPr>
            <a:r>
              <a:rPr lang="en-US" altLang="en-US" dirty="0">
                <a:solidFill>
                  <a:srgbClr val="FFFFFF"/>
                </a:solidFill>
              </a:rPr>
              <a:t>6</a:t>
            </a:r>
          </a:p>
        </p:txBody>
      </p:sp>
      <p:sp>
        <p:nvSpPr>
          <p:cNvPr id="24593" name="Text Box 17"/>
          <p:cNvSpPr txBox="1">
            <a:spLocks noChangeArrowheads="1"/>
          </p:cNvSpPr>
          <p:nvPr/>
        </p:nvSpPr>
        <p:spPr bwMode="auto">
          <a:xfrm>
            <a:off x="2895600" y="4648200"/>
            <a:ext cx="6096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9pPr>
          </a:lstStyle>
          <a:p>
            <a:pPr>
              <a:spcBef>
                <a:spcPts val="1750"/>
              </a:spcBef>
              <a:buClrTx/>
              <a:buFontTx/>
              <a:buNone/>
            </a:pPr>
            <a:r>
              <a:rPr lang="en-US" altLang="en-US" dirty="0">
                <a:solidFill>
                  <a:srgbClr val="FFFFFF"/>
                </a:solidFill>
              </a:rPr>
              <a:t> 8</a:t>
            </a:r>
          </a:p>
        </p:txBody>
      </p:sp>
      <p:sp>
        <p:nvSpPr>
          <p:cNvPr id="24594" name="Text Box 18"/>
          <p:cNvSpPr txBox="1">
            <a:spLocks noChangeArrowheads="1"/>
          </p:cNvSpPr>
          <p:nvPr/>
        </p:nvSpPr>
        <p:spPr bwMode="auto">
          <a:xfrm>
            <a:off x="3505200" y="3581400"/>
            <a:ext cx="6096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9pPr>
          </a:lstStyle>
          <a:p>
            <a:pPr>
              <a:spcBef>
                <a:spcPts val="1750"/>
              </a:spcBef>
              <a:buClrTx/>
              <a:buFontTx/>
              <a:buNone/>
            </a:pPr>
            <a:r>
              <a:rPr lang="en-US" altLang="en-US" dirty="0">
                <a:solidFill>
                  <a:srgbClr val="FFFFFF"/>
                </a:solidFill>
              </a:rPr>
              <a:t>4</a:t>
            </a:r>
          </a:p>
        </p:txBody>
      </p:sp>
      <p:cxnSp>
        <p:nvCxnSpPr>
          <p:cNvPr id="3" name="Straight Connector 2"/>
          <p:cNvCxnSpPr/>
          <p:nvPr/>
        </p:nvCxnSpPr>
        <p:spPr bwMode="auto">
          <a:xfrm flipV="1">
            <a:off x="1638300" y="3187700"/>
            <a:ext cx="190500" cy="12319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Straight Connector 4"/>
          <p:cNvCxnSpPr/>
          <p:nvPr/>
        </p:nvCxnSpPr>
        <p:spPr bwMode="auto">
          <a:xfrm>
            <a:off x="1943100" y="3124200"/>
            <a:ext cx="16002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a:off x="3506037" y="3290654"/>
            <a:ext cx="76200" cy="110219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a:endCxn id="24584" idx="1"/>
          </p:cNvCxnSpPr>
          <p:nvPr/>
        </p:nvCxnSpPr>
        <p:spPr bwMode="auto">
          <a:xfrm>
            <a:off x="1752600" y="4572000"/>
            <a:ext cx="741596" cy="36059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flipV="1">
            <a:off x="2734352" y="4502150"/>
            <a:ext cx="779696" cy="47760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p:nvSpPr>
        <p:spPr>
          <a:xfrm>
            <a:off x="2494196" y="2575486"/>
            <a:ext cx="2209800" cy="523220"/>
          </a:xfrm>
          <a:prstGeom prst="rect">
            <a:avLst/>
          </a:prstGeom>
          <a:noFill/>
        </p:spPr>
        <p:txBody>
          <a:bodyPr wrap="square" rtlCol="0">
            <a:spAutoFit/>
          </a:bodyPr>
          <a:lstStyle/>
          <a:p>
            <a:r>
              <a:rPr lang="en-US" sz="2800" dirty="0" smtClean="0">
                <a:solidFill>
                  <a:srgbClr val="FF0000"/>
                </a:solidFill>
              </a:rPr>
              <a:t>9</a:t>
            </a:r>
            <a:endParaRPr lang="en-US" sz="2800" dirty="0">
              <a:solidFill>
                <a:srgbClr val="FF0000"/>
              </a:solidFill>
            </a:endParaRPr>
          </a:p>
        </p:txBody>
      </p:sp>
      <p:sp>
        <p:nvSpPr>
          <p:cNvPr id="31" name="TextBox 30"/>
          <p:cNvSpPr txBox="1"/>
          <p:nvPr/>
        </p:nvSpPr>
        <p:spPr>
          <a:xfrm>
            <a:off x="3621174" y="3494212"/>
            <a:ext cx="2209800" cy="523220"/>
          </a:xfrm>
          <a:prstGeom prst="rect">
            <a:avLst/>
          </a:prstGeom>
          <a:noFill/>
        </p:spPr>
        <p:txBody>
          <a:bodyPr wrap="square" rtlCol="0">
            <a:spAutoFit/>
          </a:bodyPr>
          <a:lstStyle/>
          <a:p>
            <a:r>
              <a:rPr lang="en-US" sz="2800" dirty="0">
                <a:solidFill>
                  <a:srgbClr val="FF0000"/>
                </a:solidFill>
              </a:rPr>
              <a:t>8</a:t>
            </a:r>
          </a:p>
        </p:txBody>
      </p:sp>
      <p:sp>
        <p:nvSpPr>
          <p:cNvPr id="32" name="TextBox 31"/>
          <p:cNvSpPr txBox="1"/>
          <p:nvPr/>
        </p:nvSpPr>
        <p:spPr>
          <a:xfrm>
            <a:off x="2951162" y="4655163"/>
            <a:ext cx="2209800" cy="523220"/>
          </a:xfrm>
          <a:prstGeom prst="rect">
            <a:avLst/>
          </a:prstGeom>
          <a:noFill/>
        </p:spPr>
        <p:txBody>
          <a:bodyPr wrap="square" rtlCol="0">
            <a:spAutoFit/>
          </a:bodyPr>
          <a:lstStyle/>
          <a:p>
            <a:r>
              <a:rPr lang="en-US" sz="2800" dirty="0" smtClean="0">
                <a:solidFill>
                  <a:srgbClr val="FF0000"/>
                </a:solidFill>
              </a:rPr>
              <a:t>3</a:t>
            </a:r>
            <a:endParaRPr lang="en-US" sz="2800" dirty="0">
              <a:solidFill>
                <a:srgbClr val="FF0000"/>
              </a:solidFill>
            </a:endParaRPr>
          </a:p>
        </p:txBody>
      </p:sp>
      <p:sp>
        <p:nvSpPr>
          <p:cNvPr id="33" name="TextBox 32"/>
          <p:cNvSpPr txBox="1"/>
          <p:nvPr/>
        </p:nvSpPr>
        <p:spPr>
          <a:xfrm>
            <a:off x="1866900" y="4702503"/>
            <a:ext cx="2209800" cy="523220"/>
          </a:xfrm>
          <a:prstGeom prst="rect">
            <a:avLst/>
          </a:prstGeom>
          <a:noFill/>
        </p:spPr>
        <p:txBody>
          <a:bodyPr wrap="square" rtlCol="0">
            <a:spAutoFit/>
          </a:bodyPr>
          <a:lstStyle/>
          <a:p>
            <a:r>
              <a:rPr lang="en-US" sz="2800" dirty="0">
                <a:solidFill>
                  <a:srgbClr val="FF0000"/>
                </a:solidFill>
              </a:rPr>
              <a:t>7</a:t>
            </a:r>
          </a:p>
        </p:txBody>
      </p:sp>
      <p:sp>
        <p:nvSpPr>
          <p:cNvPr id="34" name="TextBox 33"/>
          <p:cNvSpPr txBox="1"/>
          <p:nvPr/>
        </p:nvSpPr>
        <p:spPr>
          <a:xfrm>
            <a:off x="1372437" y="3564723"/>
            <a:ext cx="2209800" cy="523220"/>
          </a:xfrm>
          <a:prstGeom prst="rect">
            <a:avLst/>
          </a:prstGeom>
          <a:noFill/>
        </p:spPr>
        <p:txBody>
          <a:bodyPr wrap="square" rtlCol="0">
            <a:spAutoFit/>
          </a:bodyPr>
          <a:lstStyle/>
          <a:p>
            <a:r>
              <a:rPr lang="en-US" sz="2800" dirty="0" smtClean="0">
                <a:solidFill>
                  <a:srgbClr val="FF0000"/>
                </a:solidFill>
              </a:rPr>
              <a:t>5</a:t>
            </a:r>
            <a:endParaRPr lang="en-US" sz="2800" dirty="0">
              <a:solidFill>
                <a:srgbClr val="FF0000"/>
              </a:solidFill>
            </a:endParaRPr>
          </a:p>
        </p:txBody>
      </p:sp>
    </p:spTree>
    <p:extLst>
      <p:ext uri="{BB962C8B-B14F-4D97-AF65-F5344CB8AC3E}">
        <p14:creationId xmlns:p14="http://schemas.microsoft.com/office/powerpoint/2010/main" val="616864954"/>
      </p:ext>
    </p:extLst>
  </p:cSld>
  <p:clrMapOvr>
    <a:masterClrMapping/>
  </p:clrMapOvr>
  <p:transition spd="med" advTm="188"/>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Additional remarks</a:t>
            </a:r>
            <a:endParaRPr lang="en-US" dirty="0">
              <a:solidFill>
                <a:srgbClr val="00B0F0"/>
              </a:solidFill>
            </a:endParaRPr>
          </a:p>
        </p:txBody>
      </p:sp>
      <p:sp>
        <p:nvSpPr>
          <p:cNvPr id="3" name="Content Placeholder 2"/>
          <p:cNvSpPr>
            <a:spLocks noGrp="1"/>
          </p:cNvSpPr>
          <p:nvPr>
            <p:ph idx="1"/>
          </p:nvPr>
        </p:nvSpPr>
        <p:spPr/>
        <p:txBody>
          <a:bodyPr/>
          <a:lstStyle/>
          <a:p>
            <a:pPr marL="0" indent="0">
              <a:buNone/>
            </a:pPr>
            <a:r>
              <a:rPr lang="en-US" altLang="en-US" dirty="0" smtClean="0"/>
              <a:t>This metric, namely, the square of </a:t>
            </a:r>
            <a:r>
              <a:rPr lang="en-US" altLang="en-US" dirty="0" smtClean="0">
                <a:solidFill>
                  <a:srgbClr val="FF0000"/>
                </a:solidFill>
                <a:latin typeface="Comic Sans MS" pitchFamily="66" charset="0"/>
              </a:rPr>
              <a:t>L</a:t>
            </a:r>
            <a:r>
              <a:rPr lang="en-US" altLang="en-US" baseline="-25000" dirty="0" smtClean="0">
                <a:solidFill>
                  <a:srgbClr val="FF0000"/>
                </a:solidFill>
                <a:latin typeface="Comic Sans MS" pitchFamily="66" charset="0"/>
              </a:rPr>
              <a:t>2</a:t>
            </a:r>
            <a:r>
              <a:rPr lang="en-US" altLang="en-US" dirty="0" smtClean="0">
                <a:solidFill>
                  <a:srgbClr val="FF0000"/>
                </a:solidFill>
                <a:latin typeface="Comic Sans MS" pitchFamily="66" charset="0"/>
              </a:rPr>
              <a:t> </a:t>
            </a:r>
            <a:r>
              <a:rPr lang="en-US" altLang="en-US" dirty="0" smtClean="0">
                <a:latin typeface="Comic Sans MS" pitchFamily="66" charset="0"/>
              </a:rPr>
              <a:t>is</a:t>
            </a:r>
            <a:r>
              <a:rPr lang="en-US" altLang="en-US" dirty="0" smtClean="0"/>
              <a:t> </a:t>
            </a:r>
            <a:r>
              <a:rPr lang="en-US" altLang="en-US" dirty="0"/>
              <a:t>a </a:t>
            </a:r>
            <a:r>
              <a:rPr lang="en-US" altLang="en-US" dirty="0">
                <a:solidFill>
                  <a:srgbClr val="FF0000"/>
                </a:solidFill>
              </a:rPr>
              <a:t>negative</a:t>
            </a:r>
            <a:r>
              <a:rPr lang="en-US" altLang="en-US" dirty="0"/>
              <a:t> type </a:t>
            </a:r>
            <a:r>
              <a:rPr lang="en-US" altLang="en-US" dirty="0" smtClean="0"/>
              <a:t>metric</a:t>
            </a:r>
            <a:r>
              <a:rPr lang="en-US" altLang="en-US" dirty="0"/>
              <a:t> </a:t>
            </a:r>
            <a:r>
              <a:rPr lang="en-US" altLang="en-US" dirty="0" smtClean="0"/>
              <a:t>(you can check the web for why it is called like that. The reason is very technical). The result can also be seen as embedding of a negative type metric to </a:t>
            </a:r>
            <a:r>
              <a:rPr lang="en-US" altLang="en-US" dirty="0">
                <a:solidFill>
                  <a:srgbClr val="FF0000"/>
                </a:solidFill>
                <a:latin typeface="Comic Sans MS" pitchFamily="66" charset="0"/>
              </a:rPr>
              <a:t>L</a:t>
            </a:r>
            <a:r>
              <a:rPr lang="en-US" altLang="en-US" baseline="-25000" dirty="0">
                <a:solidFill>
                  <a:srgbClr val="FF0000"/>
                </a:solidFill>
                <a:latin typeface="Comic Sans MS" pitchFamily="66" charset="0"/>
              </a:rPr>
              <a:t>2  </a:t>
            </a:r>
            <a:r>
              <a:rPr lang="en-US" altLang="en-US" dirty="0" smtClean="0">
                <a:latin typeface="Comic Sans MS" pitchFamily="66" charset="0"/>
              </a:rPr>
              <a:t>with low stretch.</a:t>
            </a:r>
            <a:endParaRPr lang="en-US" altLang="en-US" dirty="0"/>
          </a:p>
          <a:p>
            <a:pPr marL="0" indent="0">
              <a:buNone/>
            </a:pPr>
            <a:r>
              <a:rPr lang="en-US" altLang="en-US" dirty="0" smtClean="0"/>
              <a:t>The simplest presentation of this result is in the book by  </a:t>
            </a:r>
            <a:r>
              <a:rPr lang="en-US" altLang="en-US" dirty="0" smtClean="0">
                <a:solidFill>
                  <a:srgbClr val="7030A0"/>
                </a:solidFill>
              </a:rPr>
              <a:t>Shmoys and Williamsson</a:t>
            </a:r>
            <a:r>
              <a:rPr lang="en-US" altLang="en-US" dirty="0">
                <a:solidFill>
                  <a:srgbClr val="7030A0"/>
                </a:solidFill>
              </a:rPr>
              <a:t>.</a:t>
            </a:r>
            <a:endParaRPr lang="en-US" altLang="en-US" dirty="0" smtClean="0">
              <a:sym typeface="Wingdings" panose="05000000000000000000" pitchFamily="2" charset="2"/>
            </a:endParaRPr>
          </a:p>
          <a:p>
            <a:pPr marL="0" indent="0">
              <a:buNone/>
            </a:pPr>
            <a:r>
              <a:rPr lang="en-US" altLang="en-US" dirty="0" smtClean="0">
                <a:sym typeface="Wingdings" panose="05000000000000000000" pitchFamily="2" charset="2"/>
              </a:rPr>
              <a:t>Embedding  in </a:t>
            </a:r>
            <a:r>
              <a:rPr lang="en-US" altLang="en-US" dirty="0" smtClean="0">
                <a:solidFill>
                  <a:srgbClr val="FF0000"/>
                </a:solidFill>
                <a:latin typeface="Comic Sans MS" pitchFamily="66" charset="0"/>
              </a:rPr>
              <a:t>L</a:t>
            </a:r>
            <a:r>
              <a:rPr lang="en-US" altLang="en-US" baseline="-25000" dirty="0" smtClean="0">
                <a:solidFill>
                  <a:srgbClr val="FF0000"/>
                </a:solidFill>
                <a:latin typeface="Comic Sans MS" pitchFamily="66" charset="0"/>
              </a:rPr>
              <a:t>2 </a:t>
            </a:r>
            <a:r>
              <a:rPr lang="en-US" altLang="en-US" dirty="0" smtClean="0">
                <a:solidFill>
                  <a:srgbClr val="FF0000"/>
                </a:solidFill>
                <a:latin typeface="Comic Sans MS" pitchFamily="66" charset="0"/>
              </a:rPr>
              <a:t> </a:t>
            </a:r>
            <a:r>
              <a:rPr lang="en-US" altLang="en-US" dirty="0" smtClean="0">
                <a:latin typeface="Comic Sans MS" pitchFamily="66" charset="0"/>
              </a:rPr>
              <a:t>implies embedding in </a:t>
            </a:r>
            <a:r>
              <a:rPr lang="en-US" altLang="en-US" dirty="0" smtClean="0">
                <a:solidFill>
                  <a:srgbClr val="FF0000"/>
                </a:solidFill>
                <a:latin typeface="Comic Sans MS" pitchFamily="66" charset="0"/>
              </a:rPr>
              <a:t> L</a:t>
            </a:r>
            <a:r>
              <a:rPr lang="en-US" altLang="en-US" baseline="-25000" dirty="0" smtClean="0">
                <a:solidFill>
                  <a:srgbClr val="FF0000"/>
                </a:solidFill>
                <a:latin typeface="Comic Sans MS" pitchFamily="66" charset="0"/>
              </a:rPr>
              <a:t>1</a:t>
            </a:r>
            <a:r>
              <a:rPr lang="en-US" altLang="en-US" dirty="0" smtClean="0">
                <a:solidFill>
                  <a:srgbClr val="FF0000"/>
                </a:solidFill>
                <a:latin typeface="Comic Sans MS" pitchFamily="66" charset="0"/>
              </a:rPr>
              <a:t> </a:t>
            </a:r>
            <a:r>
              <a:rPr lang="en-US" altLang="en-US" dirty="0" smtClean="0">
                <a:latin typeface="Comic Sans MS" pitchFamily="66" charset="0"/>
              </a:rPr>
              <a:t>with small stretch and once it is embedded in</a:t>
            </a:r>
            <a:r>
              <a:rPr lang="en-US" altLang="en-US" dirty="0" smtClean="0">
                <a:solidFill>
                  <a:srgbClr val="FF0000"/>
                </a:solidFill>
                <a:latin typeface="Comic Sans MS" pitchFamily="66" charset="0"/>
              </a:rPr>
              <a:t> </a:t>
            </a:r>
            <a:r>
              <a:rPr lang="en-US" altLang="en-US" dirty="0">
                <a:solidFill>
                  <a:srgbClr val="FF0000"/>
                </a:solidFill>
                <a:latin typeface="Comic Sans MS" pitchFamily="66" charset="0"/>
              </a:rPr>
              <a:t>L</a:t>
            </a:r>
            <a:r>
              <a:rPr lang="en-US" altLang="en-US" baseline="-25000" dirty="0">
                <a:solidFill>
                  <a:srgbClr val="FF0000"/>
                </a:solidFill>
                <a:latin typeface="Comic Sans MS" pitchFamily="66" charset="0"/>
              </a:rPr>
              <a:t>1</a:t>
            </a:r>
            <a:r>
              <a:rPr lang="en-US" altLang="en-US" dirty="0">
                <a:solidFill>
                  <a:srgbClr val="FF0000"/>
                </a:solidFill>
                <a:latin typeface="Comic Sans MS" pitchFamily="66" charset="0"/>
              </a:rPr>
              <a:t>  </a:t>
            </a:r>
            <a:r>
              <a:rPr lang="en-US" altLang="en-US" dirty="0" smtClean="0">
                <a:solidFill>
                  <a:srgbClr val="FF0000"/>
                </a:solidFill>
                <a:latin typeface="Comic Sans MS" pitchFamily="66" charset="0"/>
              </a:rPr>
              <a:t>Sparsest Cut </a:t>
            </a:r>
            <a:r>
              <a:rPr lang="en-US" altLang="en-US" dirty="0" smtClean="0">
                <a:latin typeface="Comic Sans MS" pitchFamily="66" charset="0"/>
              </a:rPr>
              <a:t>is solved.</a:t>
            </a:r>
            <a:endParaRPr lang="en-US" altLang="en-US" dirty="0"/>
          </a:p>
        </p:txBody>
      </p:sp>
    </p:spTree>
    <p:extLst>
      <p:ext uri="{BB962C8B-B14F-4D97-AF65-F5344CB8AC3E}">
        <p14:creationId xmlns:p14="http://schemas.microsoft.com/office/powerpoint/2010/main" val="3258176529"/>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pPr algn="ctr"/>
            <a:r>
              <a:rPr lang="en-US" altLang="en-US" dirty="0" smtClean="0">
                <a:solidFill>
                  <a:srgbClr val="00B0F0"/>
                </a:solidFill>
              </a:rPr>
              <a:t>Three landmark results I did not cover</a:t>
            </a:r>
          </a:p>
        </p:txBody>
      </p:sp>
      <p:sp>
        <p:nvSpPr>
          <p:cNvPr id="90115" name="Content Placeholder 2"/>
          <p:cNvSpPr>
            <a:spLocks noGrp="1"/>
          </p:cNvSpPr>
          <p:nvPr>
            <p:ph idx="1"/>
          </p:nvPr>
        </p:nvSpPr>
        <p:spPr/>
        <p:txBody>
          <a:bodyPr>
            <a:noAutofit/>
          </a:bodyPr>
          <a:lstStyle/>
          <a:p>
            <a:pPr marL="0" indent="0" algn="l">
              <a:buFontTx/>
              <a:buNone/>
            </a:pPr>
            <a:r>
              <a:rPr lang="en-US" altLang="en-US" sz="3200" dirty="0" smtClean="0">
                <a:solidFill>
                  <a:srgbClr val="FF0000"/>
                </a:solidFill>
              </a:rPr>
              <a:t>1) </a:t>
            </a:r>
            <a:r>
              <a:rPr lang="en-US" altLang="en-US" sz="3200" dirty="0" smtClean="0"/>
              <a:t>We now know that there is a better than </a:t>
            </a:r>
            <a:r>
              <a:rPr lang="en-US" altLang="en-US" sz="3200" dirty="0" smtClean="0">
                <a:solidFill>
                  <a:srgbClr val="FF0000"/>
                </a:solidFill>
              </a:rPr>
              <a:t>3/2</a:t>
            </a:r>
            <a:r>
              <a:rPr lang="en-US" altLang="en-US" sz="3200" dirty="0" smtClean="0"/>
              <a:t>  ratio for metric </a:t>
            </a:r>
            <a:r>
              <a:rPr lang="en-US" altLang="en-US" sz="3200" dirty="0" smtClean="0">
                <a:solidFill>
                  <a:srgbClr val="00B050"/>
                </a:solidFill>
              </a:rPr>
              <a:t>TSP</a:t>
            </a:r>
            <a:r>
              <a:rPr lang="en-US" altLang="en-US" sz="3200" dirty="0" smtClean="0"/>
              <a:t>. Not an easy paper. See references. Relatively recent</a:t>
            </a:r>
            <a:r>
              <a:rPr lang="en-US" altLang="en-US" sz="3200" dirty="0"/>
              <a:t>.</a:t>
            </a:r>
            <a:endParaRPr lang="en-US" altLang="en-US" sz="3200" dirty="0" smtClean="0"/>
          </a:p>
          <a:p>
            <a:pPr marL="0" indent="0">
              <a:buNone/>
            </a:pPr>
            <a:r>
              <a:rPr lang="en-US" altLang="en-US" sz="3200" dirty="0" smtClean="0">
                <a:solidFill>
                  <a:srgbClr val="FF0000"/>
                </a:solidFill>
              </a:rPr>
              <a:t>2) </a:t>
            </a:r>
            <a:r>
              <a:rPr lang="en-US" altLang="en-US" sz="3200" dirty="0" smtClean="0"/>
              <a:t>There is  a </a:t>
            </a:r>
            <a:r>
              <a:rPr lang="en-US" altLang="en-US" sz="3200" dirty="0" smtClean="0">
                <a:solidFill>
                  <a:srgbClr val="00B050"/>
                </a:solidFill>
              </a:rPr>
              <a:t>constant ratio </a:t>
            </a:r>
            <a:r>
              <a:rPr lang="en-US" altLang="en-US" sz="3200" dirty="0" smtClean="0"/>
              <a:t>for the </a:t>
            </a:r>
            <a:r>
              <a:rPr lang="en-US" altLang="en-US" sz="3200" dirty="0"/>
              <a:t>asymmetric </a:t>
            </a:r>
            <a:endParaRPr lang="en-US" altLang="en-US" sz="3200" dirty="0" smtClean="0"/>
          </a:p>
          <a:p>
            <a:pPr marL="0" indent="0">
              <a:buNone/>
            </a:pPr>
            <a:r>
              <a:rPr lang="en-US" altLang="en-US" sz="3200" dirty="0" smtClean="0"/>
              <a:t>variant of </a:t>
            </a:r>
            <a:r>
              <a:rPr lang="en-US" altLang="en-US" sz="3200" dirty="0" smtClean="0">
                <a:solidFill>
                  <a:srgbClr val="FF0000"/>
                </a:solidFill>
              </a:rPr>
              <a:t>TSP</a:t>
            </a:r>
            <a:r>
              <a:rPr lang="en-US" altLang="en-US" sz="3200" dirty="0" smtClean="0"/>
              <a:t>. </a:t>
            </a:r>
          </a:p>
          <a:p>
            <a:pPr marL="0" indent="0">
              <a:buNone/>
            </a:pPr>
            <a:r>
              <a:rPr lang="en-US" altLang="en-US" sz="3200" dirty="0">
                <a:solidFill>
                  <a:srgbClr val="FF0000"/>
                </a:solidFill>
              </a:rPr>
              <a:t>3</a:t>
            </a:r>
            <a:r>
              <a:rPr lang="en-US" altLang="en-US" sz="3200" dirty="0" smtClean="0">
                <a:solidFill>
                  <a:srgbClr val="FF0000"/>
                </a:solidFill>
              </a:rPr>
              <a:t>)</a:t>
            </a:r>
            <a:r>
              <a:rPr lang="en-US" altLang="en-US" sz="3200" dirty="0" smtClean="0"/>
              <a:t> Also </a:t>
            </a:r>
            <a:r>
              <a:rPr lang="en-US" altLang="en-US" sz="3200" dirty="0" smtClean="0">
                <a:solidFill>
                  <a:srgbClr val="FF0000"/>
                </a:solidFill>
              </a:rPr>
              <a:t>1.9 </a:t>
            </a:r>
            <a:r>
              <a:rPr lang="en-US" altLang="en-US" sz="3200" dirty="0" smtClean="0"/>
              <a:t>ratio for the weighted</a:t>
            </a:r>
          </a:p>
          <a:p>
            <a:pPr marL="0" indent="0">
              <a:buNone/>
            </a:pPr>
            <a:r>
              <a:rPr lang="en-US" altLang="en-US" sz="3200" dirty="0" smtClean="0"/>
              <a:t>case of the </a:t>
            </a:r>
            <a:r>
              <a:rPr lang="en-US" altLang="en-US" sz="3200" dirty="0" smtClean="0">
                <a:solidFill>
                  <a:srgbClr val="00B050"/>
                </a:solidFill>
              </a:rPr>
              <a:t>Tree Augmentation problem.</a:t>
            </a:r>
          </a:p>
          <a:p>
            <a:pPr marL="0" indent="0">
              <a:buNone/>
            </a:pPr>
            <a:r>
              <a:rPr lang="en-US" altLang="en-US" sz="3200" dirty="0" smtClean="0"/>
              <a:t>This problem was open 40 years.</a:t>
            </a:r>
          </a:p>
        </p:txBody>
      </p:sp>
    </p:spTree>
  </p:cSld>
  <p:clrMapOvr>
    <a:masterClrMapping/>
  </p:clrMapOvr>
  <mc:AlternateContent xmlns:mc="http://schemas.openxmlformats.org/markup-compatibility/2006" xmlns:p14="http://schemas.microsoft.com/office/powerpoint/2010/main">
    <mc:Choice Requires="p14">
      <p:transition spd="slow" p14:dur="2000" advTm="161"/>
    </mc:Choice>
    <mc:Fallback xmlns="">
      <p:transition spd="slow" advTm="161"/>
    </mc:Fallback>
  </mc:AlternateContent>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pPr algn="ctr"/>
            <a:r>
              <a:rPr lang="en-US" altLang="en-US" dirty="0" smtClean="0">
                <a:solidFill>
                  <a:srgbClr val="00B0F0"/>
                </a:solidFill>
              </a:rPr>
              <a:t>I did not talk about</a:t>
            </a:r>
          </a:p>
        </p:txBody>
      </p:sp>
      <p:sp>
        <p:nvSpPr>
          <p:cNvPr id="99331" name="Content Placeholder 2"/>
          <p:cNvSpPr>
            <a:spLocks noGrp="1"/>
          </p:cNvSpPr>
          <p:nvPr>
            <p:ph idx="1"/>
          </p:nvPr>
        </p:nvSpPr>
        <p:spPr/>
        <p:txBody>
          <a:bodyPr>
            <a:noAutofit/>
          </a:bodyPr>
          <a:lstStyle/>
          <a:p>
            <a:pPr marL="0" indent="0">
              <a:buNone/>
            </a:pPr>
            <a:r>
              <a:rPr lang="en-US" altLang="en-US" sz="3600" dirty="0" smtClean="0">
                <a:solidFill>
                  <a:srgbClr val="00B050"/>
                </a:solidFill>
              </a:rPr>
              <a:t>Facility location, k-Center k-Median, load balancing, </a:t>
            </a:r>
            <a:r>
              <a:rPr lang="en-US" altLang="en-US" sz="3600" dirty="0">
                <a:solidFill>
                  <a:srgbClr val="00B050"/>
                </a:solidFill>
              </a:rPr>
              <a:t> </a:t>
            </a:r>
            <a:r>
              <a:rPr lang="en-US" altLang="en-US" sz="3600" dirty="0" smtClean="0">
                <a:solidFill>
                  <a:srgbClr val="00B050"/>
                </a:solidFill>
              </a:rPr>
              <a:t>Knapsack, Bin Packing, </a:t>
            </a:r>
            <a:r>
              <a:rPr lang="en-US" sz="3600" dirty="0">
                <a:solidFill>
                  <a:srgbClr val="00B050"/>
                </a:solidFill>
              </a:rPr>
              <a:t>Multiprocessor scheduling </a:t>
            </a:r>
            <a:r>
              <a:rPr lang="en-US" sz="3600" dirty="0" smtClean="0">
                <a:solidFill>
                  <a:srgbClr val="00B050"/>
                </a:solidFill>
              </a:rPr>
              <a:t>with </a:t>
            </a:r>
            <a:r>
              <a:rPr lang="en-US" sz="3600" dirty="0">
                <a:solidFill>
                  <a:srgbClr val="00B050"/>
                </a:solidFill>
              </a:rPr>
              <a:t>precedence </a:t>
            </a:r>
            <a:r>
              <a:rPr lang="en-US" sz="3600" dirty="0" smtClean="0">
                <a:solidFill>
                  <a:srgbClr val="00B050"/>
                </a:solidFill>
              </a:rPr>
              <a:t> constraints, </a:t>
            </a:r>
            <a:r>
              <a:rPr lang="en-US" sz="3600" dirty="0">
                <a:solidFill>
                  <a:srgbClr val="00B050"/>
                </a:solidFill>
              </a:rPr>
              <a:t>Unrelated machine </a:t>
            </a:r>
            <a:r>
              <a:rPr lang="en-US" sz="3600" dirty="0" smtClean="0">
                <a:solidFill>
                  <a:srgbClr val="00B050"/>
                </a:solidFill>
              </a:rPr>
              <a:t>scheduling, Congestion minimization for routing, </a:t>
            </a:r>
            <a:r>
              <a:rPr lang="en-US" altLang="en-US" sz="3600" dirty="0" smtClean="0">
                <a:solidFill>
                  <a:srgbClr val="00B050"/>
                </a:solidFill>
              </a:rPr>
              <a:t>Lovasz  local lemma applications , local search, ATSP, TSP, Multiway cut,</a:t>
            </a:r>
            <a:r>
              <a:rPr lang="en-US" sz="3600" dirty="0">
                <a:solidFill>
                  <a:srgbClr val="00B050"/>
                </a:solidFill>
              </a:rPr>
              <a:t> P</a:t>
            </a:r>
            <a:r>
              <a:rPr lang="en-US" sz="3600" dirty="0" smtClean="0">
                <a:solidFill>
                  <a:srgbClr val="00B050"/>
                </a:solidFill>
              </a:rPr>
              <a:t>rize-collecting </a:t>
            </a:r>
            <a:r>
              <a:rPr lang="en-US" sz="3600" dirty="0">
                <a:solidFill>
                  <a:srgbClr val="00B050"/>
                </a:solidFill>
              </a:rPr>
              <a:t>Steiner </a:t>
            </a:r>
            <a:r>
              <a:rPr lang="en-US" sz="3600" dirty="0" smtClean="0">
                <a:solidFill>
                  <a:srgbClr val="00B050"/>
                </a:solidFill>
              </a:rPr>
              <a:t>tree. Prize collecting Steiner Forest.</a:t>
            </a:r>
          </a:p>
        </p:txBody>
      </p:sp>
    </p:spTree>
  </p:cSld>
  <p:clrMapOvr>
    <a:masterClrMapping/>
  </p:clrMapOvr>
  <mc:AlternateContent xmlns:mc="http://schemas.openxmlformats.org/markup-compatibility/2006" xmlns:p14="http://schemas.microsoft.com/office/powerpoint/2010/main">
    <mc:Choice Requires="p14">
      <p:transition spd="slow" p14:dur="2000" advTm="183"/>
    </mc:Choice>
    <mc:Fallback xmlns="">
      <p:transition spd="slow" advTm="183"/>
    </mc:Fallback>
  </mc:AlternateContent>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I did not talk about</a:t>
            </a:r>
            <a:endParaRPr lang="en-US" dirty="0">
              <a:solidFill>
                <a:srgbClr val="00B0F0"/>
              </a:solidFill>
            </a:endParaRPr>
          </a:p>
        </p:txBody>
      </p:sp>
      <p:sp>
        <p:nvSpPr>
          <p:cNvPr id="3" name="Content Placeholder 2"/>
          <p:cNvSpPr>
            <a:spLocks noGrp="1"/>
          </p:cNvSpPr>
          <p:nvPr>
            <p:ph idx="1"/>
          </p:nvPr>
        </p:nvSpPr>
        <p:spPr>
          <a:xfrm>
            <a:off x="608434" y="1828800"/>
            <a:ext cx="7886700" cy="4351338"/>
          </a:xfrm>
        </p:spPr>
        <p:txBody>
          <a:bodyPr>
            <a:noAutofit/>
          </a:bodyPr>
          <a:lstStyle/>
          <a:p>
            <a:pPr marL="0" indent="0">
              <a:buNone/>
            </a:pPr>
            <a:r>
              <a:rPr lang="en-US" sz="3600" dirty="0" smtClean="0">
                <a:solidFill>
                  <a:srgbClr val="00B050"/>
                </a:solidFill>
              </a:rPr>
              <a:t>Submodular </a:t>
            </a:r>
            <a:r>
              <a:rPr lang="en-US" sz="3600" dirty="0">
                <a:solidFill>
                  <a:srgbClr val="00B050"/>
                </a:solidFill>
              </a:rPr>
              <a:t>multiway partition, Constraint satisfaction </a:t>
            </a:r>
            <a:r>
              <a:rPr lang="en-US" sz="3600" dirty="0" smtClean="0">
                <a:solidFill>
                  <a:srgbClr val="00B050"/>
                </a:solidFill>
              </a:rPr>
              <a:t> problems</a:t>
            </a:r>
            <a:r>
              <a:rPr lang="en-US" sz="3600" dirty="0">
                <a:solidFill>
                  <a:srgbClr val="00B050"/>
                </a:solidFill>
              </a:rPr>
              <a:t>  and PSD approximation for them, Geometric </a:t>
            </a:r>
            <a:r>
              <a:rPr lang="en-US" sz="3600" dirty="0" smtClean="0">
                <a:solidFill>
                  <a:srgbClr val="00B050"/>
                </a:solidFill>
              </a:rPr>
              <a:t> problems</a:t>
            </a:r>
            <a:r>
              <a:rPr lang="en-US" sz="3600" dirty="0">
                <a:solidFill>
                  <a:srgbClr val="00B050"/>
                </a:solidFill>
              </a:rPr>
              <a:t>, advanced </a:t>
            </a:r>
            <a:r>
              <a:rPr lang="en-US" sz="3600" dirty="0" smtClean="0">
                <a:solidFill>
                  <a:srgbClr val="00B050"/>
                </a:solidFill>
              </a:rPr>
              <a:t>randomized rounding,  </a:t>
            </a:r>
            <a:r>
              <a:rPr lang="en-US" sz="3600" dirty="0">
                <a:solidFill>
                  <a:srgbClr val="00B050"/>
                </a:solidFill>
              </a:rPr>
              <a:t>S</a:t>
            </a:r>
            <a:r>
              <a:rPr lang="en-US" sz="3600" dirty="0" smtClean="0">
                <a:solidFill>
                  <a:srgbClr val="00B050"/>
                </a:solidFill>
              </a:rPr>
              <a:t>ome connectivity </a:t>
            </a:r>
            <a:r>
              <a:rPr lang="en-US" sz="3600" dirty="0">
                <a:solidFill>
                  <a:srgbClr val="00B050"/>
                </a:solidFill>
              </a:rPr>
              <a:t>problems, The K-supplier </a:t>
            </a:r>
            <a:r>
              <a:rPr lang="en-US" sz="3600" dirty="0" smtClean="0">
                <a:solidFill>
                  <a:srgbClr val="00B050"/>
                </a:solidFill>
              </a:rPr>
              <a:t>and means problems, </a:t>
            </a:r>
            <a:r>
              <a:rPr lang="en-US" sz="3600" dirty="0">
                <a:solidFill>
                  <a:srgbClr val="00B050"/>
                </a:solidFill>
              </a:rPr>
              <a:t>Buy at </a:t>
            </a:r>
            <a:r>
              <a:rPr lang="en-US" sz="3600" dirty="0" smtClean="0">
                <a:solidFill>
                  <a:srgbClr val="00B050"/>
                </a:solidFill>
              </a:rPr>
              <a:t> Buk </a:t>
            </a:r>
            <a:r>
              <a:rPr lang="en-US" sz="3600" dirty="0">
                <a:solidFill>
                  <a:srgbClr val="00B050"/>
                </a:solidFill>
              </a:rPr>
              <a:t>network </a:t>
            </a:r>
            <a:r>
              <a:rPr lang="en-US" sz="3600" dirty="0" smtClean="0">
                <a:solidFill>
                  <a:srgbClr val="00B050"/>
                </a:solidFill>
              </a:rPr>
              <a:t>Design, Open shop and Job-shop scheduling, Two stages robust and stochastic optimization, </a:t>
            </a:r>
            <a:r>
              <a:rPr lang="en-US" sz="3200" dirty="0">
                <a:solidFill>
                  <a:srgbClr val="00B050"/>
                </a:solidFill>
              </a:rPr>
              <a:t>Oblivious routing</a:t>
            </a:r>
            <a:r>
              <a:rPr lang="en-US" sz="3200" dirty="0" smtClean="0">
                <a:solidFill>
                  <a:srgbClr val="00B050"/>
                </a:solidFill>
              </a:rPr>
              <a:t>.</a:t>
            </a:r>
            <a:endParaRPr lang="en-US" sz="3200" dirty="0">
              <a:solidFill>
                <a:srgbClr val="00B050"/>
              </a:solidFill>
            </a:endParaRPr>
          </a:p>
        </p:txBody>
      </p:sp>
    </p:spTree>
    <p:extLst>
      <p:ext uri="{BB962C8B-B14F-4D97-AF65-F5344CB8AC3E}">
        <p14:creationId xmlns:p14="http://schemas.microsoft.com/office/powerpoint/2010/main" val="3692662285"/>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Open Problems</a:t>
            </a:r>
            <a:endParaRPr lang="en-US" dirty="0">
              <a:solidFill>
                <a:srgbClr val="00B0F0"/>
              </a:solidFill>
            </a:endParaRPr>
          </a:p>
        </p:txBody>
      </p:sp>
      <p:sp>
        <p:nvSpPr>
          <p:cNvPr id="3" name="Content Placeholder 2"/>
          <p:cNvSpPr>
            <a:spLocks noGrp="1"/>
          </p:cNvSpPr>
          <p:nvPr>
            <p:ph idx="1"/>
          </p:nvPr>
        </p:nvSpPr>
        <p:spPr/>
        <p:txBody>
          <a:bodyPr>
            <a:normAutofit/>
          </a:bodyPr>
          <a:lstStyle/>
          <a:p>
            <a:pPr marL="0" indent="0">
              <a:buNone/>
            </a:pPr>
            <a:r>
              <a:rPr lang="en-US" dirty="0" smtClean="0"/>
              <a:t>I have in my homepage a talk called  </a:t>
            </a:r>
            <a:r>
              <a:rPr lang="en-US" dirty="0" smtClean="0">
                <a:solidFill>
                  <a:srgbClr val="0070C0"/>
                </a:solidFill>
              </a:rPr>
              <a:t>Dead problems</a:t>
            </a:r>
          </a:p>
          <a:p>
            <a:pPr marL="0" indent="0">
              <a:buNone/>
            </a:pPr>
            <a:r>
              <a:rPr lang="en-US" dirty="0" smtClean="0">
                <a:solidFill>
                  <a:srgbClr val="0070C0"/>
                </a:solidFill>
              </a:rPr>
              <a:t> society </a:t>
            </a:r>
            <a:r>
              <a:rPr lang="en-US" dirty="0" smtClean="0"/>
              <a:t>(based  on the name of  a film </a:t>
            </a:r>
            <a:r>
              <a:rPr lang="en-US" dirty="0" smtClean="0">
                <a:solidFill>
                  <a:srgbClr val="0070C0"/>
                </a:solidFill>
              </a:rPr>
              <a:t>Dead Poet</a:t>
            </a:r>
          </a:p>
          <a:p>
            <a:pPr marL="0" indent="0">
              <a:buNone/>
            </a:pPr>
            <a:r>
              <a:rPr lang="en-US" dirty="0" smtClean="0">
                <a:solidFill>
                  <a:srgbClr val="0070C0"/>
                </a:solidFill>
              </a:rPr>
              <a:t> Society</a:t>
            </a:r>
            <a:r>
              <a:rPr lang="en-US" dirty="0" smtClean="0"/>
              <a:t>) that describe </a:t>
            </a:r>
            <a:r>
              <a:rPr lang="en-US" dirty="0" smtClean="0">
                <a:solidFill>
                  <a:srgbClr val="FF0000"/>
                </a:solidFill>
              </a:rPr>
              <a:t>10 </a:t>
            </a:r>
            <a:r>
              <a:rPr lang="en-US" dirty="0" smtClean="0"/>
              <a:t>open problems that </a:t>
            </a:r>
          </a:p>
          <a:p>
            <a:pPr marL="0" indent="0">
              <a:buNone/>
            </a:pPr>
            <a:r>
              <a:rPr lang="en-US" dirty="0" smtClean="0"/>
              <a:t>appeared in my work. But here I will put the most  </a:t>
            </a:r>
          </a:p>
          <a:p>
            <a:pPr marL="0" indent="0">
              <a:buNone/>
            </a:pPr>
            <a:r>
              <a:rPr lang="en-US" dirty="0" smtClean="0"/>
              <a:t>Important open problems. I follow the ten open </a:t>
            </a:r>
          </a:p>
          <a:p>
            <a:pPr marL="0" indent="0">
              <a:buNone/>
            </a:pPr>
            <a:r>
              <a:rPr lang="en-US" dirty="0" smtClean="0"/>
              <a:t>problems of the leading  researchers, </a:t>
            </a:r>
            <a:r>
              <a:rPr lang="en-US" dirty="0" smtClean="0">
                <a:solidFill>
                  <a:srgbClr val="7030A0"/>
                </a:solidFill>
              </a:rPr>
              <a:t>Shmoys and </a:t>
            </a:r>
          </a:p>
          <a:p>
            <a:pPr marL="0" indent="0">
              <a:buNone/>
            </a:pPr>
            <a:r>
              <a:rPr lang="en-US" dirty="0" smtClean="0">
                <a:solidFill>
                  <a:srgbClr val="7030A0"/>
                </a:solidFill>
              </a:rPr>
              <a:t>Williamson </a:t>
            </a:r>
            <a:r>
              <a:rPr lang="en-US" dirty="0" smtClean="0"/>
              <a:t>. </a:t>
            </a:r>
          </a:p>
        </p:txBody>
      </p:sp>
    </p:spTree>
    <p:extLst>
      <p:ext uri="{BB962C8B-B14F-4D97-AF65-F5344CB8AC3E}">
        <p14:creationId xmlns:p14="http://schemas.microsoft.com/office/powerpoint/2010/main" val="3816480121"/>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Open Problems</a:t>
            </a:r>
            <a:endParaRPr lang="en-US" dirty="0">
              <a:solidFill>
                <a:srgbClr val="00B0F0"/>
              </a:solidFill>
            </a:endParaRPr>
          </a:p>
        </p:txBody>
      </p:sp>
      <p:sp>
        <p:nvSpPr>
          <p:cNvPr id="3" name="Content Placeholder 2"/>
          <p:cNvSpPr>
            <a:spLocks noGrp="1"/>
          </p:cNvSpPr>
          <p:nvPr>
            <p:ph idx="1"/>
          </p:nvPr>
        </p:nvSpPr>
        <p:spPr/>
        <p:txBody>
          <a:bodyPr/>
          <a:lstStyle/>
          <a:p>
            <a:pPr marL="0" indent="0">
              <a:buNone/>
            </a:pPr>
            <a:r>
              <a:rPr lang="en-US" dirty="0"/>
              <a:t>I took </a:t>
            </a:r>
            <a:r>
              <a:rPr lang="en-US" dirty="0">
                <a:solidFill>
                  <a:srgbClr val="FF0000"/>
                </a:solidFill>
              </a:rPr>
              <a:t>8 </a:t>
            </a:r>
            <a:r>
              <a:rPr lang="en-US" dirty="0"/>
              <a:t>of </a:t>
            </a:r>
            <a:r>
              <a:rPr lang="en-US" dirty="0" smtClean="0"/>
              <a:t>their </a:t>
            </a:r>
            <a:r>
              <a:rPr lang="en-US" dirty="0"/>
              <a:t>problem  and change only two of the open problems. I </a:t>
            </a:r>
            <a:r>
              <a:rPr lang="en-US" dirty="0" smtClean="0"/>
              <a:t>may </a:t>
            </a:r>
            <a:r>
              <a:rPr lang="en-US" dirty="0"/>
              <a:t>have slightly different taste.</a:t>
            </a:r>
          </a:p>
          <a:p>
            <a:pPr marL="0" indent="0">
              <a:buNone/>
            </a:pPr>
            <a:r>
              <a:rPr lang="en-US" dirty="0"/>
              <a:t>My citation at the end do not include  these </a:t>
            </a:r>
            <a:r>
              <a:rPr lang="en-US" dirty="0">
                <a:solidFill>
                  <a:srgbClr val="FF0000"/>
                </a:solidFill>
              </a:rPr>
              <a:t>10 </a:t>
            </a:r>
            <a:r>
              <a:rPr lang="en-US" dirty="0"/>
              <a:t>open </a:t>
            </a:r>
          </a:p>
          <a:p>
            <a:pPr marL="0" indent="0">
              <a:buNone/>
            </a:pPr>
            <a:r>
              <a:rPr lang="en-US" dirty="0"/>
              <a:t>problems because  there is a very nice power point</a:t>
            </a:r>
          </a:p>
          <a:p>
            <a:pPr marL="0" indent="0">
              <a:buNone/>
            </a:pPr>
            <a:r>
              <a:rPr lang="en-US" dirty="0"/>
              <a:t>presentation by  </a:t>
            </a:r>
            <a:r>
              <a:rPr lang="en-US" dirty="0">
                <a:solidFill>
                  <a:srgbClr val="7030A0"/>
                </a:solidFill>
              </a:rPr>
              <a:t>Williamsson,</a:t>
            </a:r>
            <a:r>
              <a:rPr lang="en-US" dirty="0"/>
              <a:t> which gives the state of the art for </a:t>
            </a:r>
            <a:r>
              <a:rPr lang="en-US" dirty="0" smtClean="0"/>
              <a:t>these  </a:t>
            </a:r>
            <a:r>
              <a:rPr lang="en-US" dirty="0"/>
              <a:t>problems with all citations.</a:t>
            </a:r>
          </a:p>
        </p:txBody>
      </p:sp>
    </p:spTree>
    <p:extLst>
      <p:ext uri="{BB962C8B-B14F-4D97-AF65-F5344CB8AC3E}">
        <p14:creationId xmlns:p14="http://schemas.microsoft.com/office/powerpoint/2010/main" val="3930017991"/>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Open Problems</a:t>
            </a:r>
            <a:endParaRPr lang="en-US" dirty="0">
              <a:solidFill>
                <a:srgbClr val="00B0F0"/>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solidFill>
                  <a:srgbClr val="FF0000"/>
                </a:solidFill>
              </a:rPr>
              <a:t>1) </a:t>
            </a:r>
            <a:r>
              <a:rPr lang="en-US" dirty="0" smtClean="0"/>
              <a:t>Give </a:t>
            </a:r>
            <a:r>
              <a:rPr lang="en-US" dirty="0"/>
              <a:t>tight upper and lower bounds for the </a:t>
            </a:r>
            <a:r>
              <a:rPr lang="en-US" dirty="0">
                <a:solidFill>
                  <a:srgbClr val="00B050"/>
                </a:solidFill>
              </a:rPr>
              <a:t>Group </a:t>
            </a:r>
            <a:endParaRPr lang="en-US" dirty="0" smtClean="0">
              <a:solidFill>
                <a:srgbClr val="00B050"/>
              </a:solidFill>
            </a:endParaRPr>
          </a:p>
          <a:p>
            <a:pPr marL="0" indent="0">
              <a:buNone/>
            </a:pPr>
            <a:r>
              <a:rPr lang="en-US" dirty="0">
                <a:solidFill>
                  <a:srgbClr val="00B050"/>
                </a:solidFill>
              </a:rPr>
              <a:t> </a:t>
            </a:r>
            <a:r>
              <a:rPr lang="en-US" dirty="0" smtClean="0">
                <a:solidFill>
                  <a:srgbClr val="00B050"/>
                </a:solidFill>
              </a:rPr>
              <a:t>    Steiner </a:t>
            </a:r>
            <a:r>
              <a:rPr lang="en-US" dirty="0"/>
              <a:t>on</a:t>
            </a:r>
            <a:r>
              <a:rPr lang="en-US" dirty="0">
                <a:solidFill>
                  <a:srgbClr val="00B050"/>
                </a:solidFill>
              </a:rPr>
              <a:t> trees and graphs  </a:t>
            </a:r>
            <a:r>
              <a:rPr lang="en-US" dirty="0"/>
              <a:t>and for </a:t>
            </a:r>
            <a:r>
              <a:rPr lang="en-US" dirty="0">
                <a:solidFill>
                  <a:srgbClr val="00B050"/>
                </a:solidFill>
              </a:rPr>
              <a:t>Directed Steiner </a:t>
            </a:r>
            <a:endParaRPr lang="en-US" dirty="0" smtClean="0">
              <a:solidFill>
                <a:srgbClr val="00B050"/>
              </a:solidFill>
            </a:endParaRPr>
          </a:p>
          <a:p>
            <a:pPr marL="0" indent="0">
              <a:buNone/>
            </a:pPr>
            <a:r>
              <a:rPr lang="en-US" dirty="0">
                <a:solidFill>
                  <a:srgbClr val="00B050"/>
                </a:solidFill>
              </a:rPr>
              <a:t> </a:t>
            </a:r>
            <a:r>
              <a:rPr lang="en-US" dirty="0" smtClean="0">
                <a:solidFill>
                  <a:srgbClr val="00B050"/>
                </a:solidFill>
              </a:rPr>
              <a:t>    tree. </a:t>
            </a:r>
            <a:endParaRPr lang="en-US" dirty="0"/>
          </a:p>
          <a:p>
            <a:pPr marL="0" indent="0">
              <a:buNone/>
            </a:pPr>
            <a:r>
              <a:rPr lang="en-US" dirty="0">
                <a:solidFill>
                  <a:srgbClr val="FF0000"/>
                </a:solidFill>
              </a:rPr>
              <a:t>2)</a:t>
            </a:r>
            <a:r>
              <a:rPr lang="en-US" dirty="0"/>
              <a:t> Give a tight ratio for </a:t>
            </a:r>
            <a:r>
              <a:rPr lang="en-US" dirty="0">
                <a:solidFill>
                  <a:srgbClr val="00B050"/>
                </a:solidFill>
              </a:rPr>
              <a:t>coloring 3-colorable graphs. </a:t>
            </a:r>
            <a:endParaRPr lang="en-US" dirty="0" smtClean="0">
              <a:solidFill>
                <a:srgbClr val="00B050"/>
              </a:solidFill>
            </a:endParaRPr>
          </a:p>
          <a:p>
            <a:pPr marL="0" indent="0">
              <a:buNone/>
            </a:pPr>
            <a:r>
              <a:rPr lang="en-US" dirty="0" smtClean="0"/>
              <a:t>     The paper of</a:t>
            </a:r>
            <a:r>
              <a:rPr lang="en-US" dirty="0" smtClean="0">
                <a:solidFill>
                  <a:srgbClr val="00B050"/>
                </a:solidFill>
              </a:rPr>
              <a:t> </a:t>
            </a:r>
            <a:r>
              <a:rPr lang="en-US" dirty="0" smtClean="0">
                <a:solidFill>
                  <a:srgbClr val="7030A0"/>
                </a:solidFill>
              </a:rPr>
              <a:t>Arora and Chlamtac </a:t>
            </a:r>
            <a:r>
              <a:rPr lang="en-US" dirty="0" smtClean="0"/>
              <a:t>gave hope for </a:t>
            </a:r>
          </a:p>
          <a:p>
            <a:pPr marL="0" indent="0">
              <a:buNone/>
            </a:pPr>
            <a:r>
              <a:rPr lang="en-US" dirty="0">
                <a:solidFill>
                  <a:srgbClr val="FF0000"/>
                </a:solidFill>
              </a:rPr>
              <a:t> </a:t>
            </a:r>
            <a:r>
              <a:rPr lang="en-US" dirty="0" smtClean="0">
                <a:solidFill>
                  <a:srgbClr val="FF0000"/>
                </a:solidFill>
              </a:rPr>
              <a:t>    polylog ratio</a:t>
            </a:r>
            <a:r>
              <a:rPr lang="en-US" dirty="0" smtClean="0"/>
              <a:t>, but a lot of time went bye and it did not </a:t>
            </a:r>
          </a:p>
          <a:p>
            <a:pPr marL="0" indent="0">
              <a:buNone/>
            </a:pPr>
            <a:r>
              <a:rPr lang="en-US" dirty="0"/>
              <a:t> </a:t>
            </a:r>
            <a:r>
              <a:rPr lang="en-US" dirty="0" smtClean="0"/>
              <a:t>    happen. </a:t>
            </a:r>
            <a:endParaRPr lang="en-US" dirty="0"/>
          </a:p>
          <a:p>
            <a:pPr marL="0" indent="0">
              <a:buNone/>
            </a:pPr>
            <a:r>
              <a:rPr lang="en-US" dirty="0">
                <a:solidFill>
                  <a:srgbClr val="FF0000"/>
                </a:solidFill>
              </a:rPr>
              <a:t>3) </a:t>
            </a:r>
            <a:r>
              <a:rPr lang="en-US" dirty="0">
                <a:solidFill>
                  <a:srgbClr val="00B050"/>
                </a:solidFill>
              </a:rPr>
              <a:t>Scheduling related machines </a:t>
            </a:r>
            <a:r>
              <a:rPr lang="en-US" dirty="0"/>
              <a:t>with precedence </a:t>
            </a:r>
            <a:endParaRPr lang="en-US" dirty="0" smtClean="0"/>
          </a:p>
          <a:p>
            <a:pPr marL="0" indent="0">
              <a:buNone/>
            </a:pPr>
            <a:r>
              <a:rPr lang="en-US" dirty="0"/>
              <a:t> </a:t>
            </a:r>
            <a:r>
              <a:rPr lang="en-US" dirty="0" smtClean="0"/>
              <a:t>    constraints </a:t>
            </a:r>
            <a:r>
              <a:rPr lang="en-US" dirty="0">
                <a:solidFill>
                  <a:srgbClr val="FF0000"/>
                </a:solidFill>
              </a:rPr>
              <a:t>(Q|prec|Cmax) </a:t>
            </a:r>
            <a:r>
              <a:rPr lang="en-US" dirty="0"/>
              <a:t>give tight results</a:t>
            </a:r>
            <a:r>
              <a:rPr lang="en-US" dirty="0" smtClean="0"/>
              <a:t>. Open </a:t>
            </a:r>
          </a:p>
          <a:p>
            <a:pPr marL="0" indent="0">
              <a:buNone/>
            </a:pPr>
            <a:r>
              <a:rPr lang="en-US" dirty="0" smtClean="0"/>
              <a:t>     really a long time.</a:t>
            </a:r>
            <a:endParaRPr lang="en-US" dirty="0">
              <a:solidFill>
                <a:srgbClr val="00B050"/>
              </a:solidFill>
            </a:endParaRPr>
          </a:p>
        </p:txBody>
      </p:sp>
    </p:spTree>
    <p:extLst>
      <p:ext uri="{BB962C8B-B14F-4D97-AF65-F5344CB8AC3E}">
        <p14:creationId xmlns:p14="http://schemas.microsoft.com/office/powerpoint/2010/main" val="1738251094"/>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Open problem</a:t>
            </a:r>
            <a:endParaRPr lang="en-US" dirty="0">
              <a:solidFill>
                <a:srgbClr val="00B0F0"/>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solidFill>
                  <a:srgbClr val="FF0000"/>
                </a:solidFill>
              </a:rPr>
              <a:t>4) </a:t>
            </a:r>
            <a:r>
              <a:rPr lang="en-US" dirty="0" smtClean="0">
                <a:solidFill>
                  <a:srgbClr val="00B050"/>
                </a:solidFill>
              </a:rPr>
              <a:t>Scheduling unrelated parallel machines</a:t>
            </a:r>
            <a:r>
              <a:rPr lang="en-US" dirty="0" smtClean="0"/>
              <a:t>. A ratio </a:t>
            </a:r>
            <a:r>
              <a:rPr lang="en-US" dirty="0" smtClean="0">
                <a:solidFill>
                  <a:srgbClr val="FF0000"/>
                </a:solidFill>
              </a:rPr>
              <a:t>2   </a:t>
            </a:r>
          </a:p>
          <a:p>
            <a:pPr marL="0" indent="0">
              <a:buNone/>
            </a:pPr>
            <a:r>
              <a:rPr lang="en-US" dirty="0">
                <a:solidFill>
                  <a:srgbClr val="FF0000"/>
                </a:solidFill>
              </a:rPr>
              <a:t> </a:t>
            </a:r>
            <a:r>
              <a:rPr lang="en-US" dirty="0" smtClean="0">
                <a:solidFill>
                  <a:srgbClr val="FF0000"/>
                </a:solidFill>
              </a:rPr>
              <a:t>    </a:t>
            </a:r>
            <a:r>
              <a:rPr lang="en-US" dirty="0" smtClean="0"/>
              <a:t>exists and a lower bound of </a:t>
            </a:r>
            <a:r>
              <a:rPr lang="en-US" dirty="0" smtClean="0">
                <a:solidFill>
                  <a:srgbClr val="FF0000"/>
                </a:solidFill>
              </a:rPr>
              <a:t>3/2,</a:t>
            </a:r>
            <a:r>
              <a:rPr lang="en-US" dirty="0" smtClean="0"/>
              <a:t> for ages.</a:t>
            </a:r>
          </a:p>
          <a:p>
            <a:pPr marL="0" indent="0">
              <a:buNone/>
            </a:pPr>
            <a:r>
              <a:rPr lang="en-US" dirty="0" smtClean="0">
                <a:solidFill>
                  <a:srgbClr val="FF0000"/>
                </a:solidFill>
              </a:rPr>
              <a:t>5) </a:t>
            </a:r>
            <a:r>
              <a:rPr lang="en-US" dirty="0" smtClean="0">
                <a:solidFill>
                  <a:srgbClr val="00B050"/>
                </a:solidFill>
              </a:rPr>
              <a:t>Steiner Forest</a:t>
            </a:r>
            <a:r>
              <a:rPr lang="en-US" dirty="0" smtClean="0"/>
              <a:t>: Break the ratio of </a:t>
            </a:r>
            <a:r>
              <a:rPr lang="en-US" dirty="0" smtClean="0">
                <a:solidFill>
                  <a:srgbClr val="FF0000"/>
                </a:solidFill>
              </a:rPr>
              <a:t>2  </a:t>
            </a:r>
            <a:r>
              <a:rPr lang="en-US" dirty="0" smtClean="0"/>
              <a:t>(the lower bound is </a:t>
            </a:r>
          </a:p>
          <a:p>
            <a:pPr marL="0" indent="0">
              <a:buNone/>
            </a:pPr>
            <a:r>
              <a:rPr lang="en-US" dirty="0"/>
              <a:t> </a:t>
            </a:r>
            <a:r>
              <a:rPr lang="en-US" dirty="0" smtClean="0"/>
              <a:t>    terrible. Something like </a:t>
            </a:r>
            <a:r>
              <a:rPr lang="en-US" dirty="0" smtClean="0">
                <a:solidFill>
                  <a:srgbClr val="FF0000"/>
                </a:solidFill>
              </a:rPr>
              <a:t>96/95</a:t>
            </a:r>
            <a:r>
              <a:rPr lang="en-US" dirty="0" smtClean="0"/>
              <a:t>).</a:t>
            </a:r>
          </a:p>
          <a:p>
            <a:pPr marL="0" indent="0">
              <a:buNone/>
            </a:pPr>
            <a:r>
              <a:rPr lang="en-US" dirty="0" smtClean="0">
                <a:solidFill>
                  <a:srgbClr val="FF0000"/>
                </a:solidFill>
              </a:rPr>
              <a:t>6) </a:t>
            </a:r>
            <a:r>
              <a:rPr lang="en-US" dirty="0" smtClean="0">
                <a:solidFill>
                  <a:srgbClr val="00B050"/>
                </a:solidFill>
              </a:rPr>
              <a:t>Capacitated K-Median </a:t>
            </a:r>
          </a:p>
          <a:p>
            <a:pPr marL="0" indent="0">
              <a:buNone/>
            </a:pPr>
            <a:r>
              <a:rPr lang="en-US" dirty="0">
                <a:solidFill>
                  <a:srgbClr val="00B050"/>
                </a:solidFill>
              </a:rPr>
              <a:t> </a:t>
            </a:r>
            <a:r>
              <a:rPr lang="en-US" dirty="0" smtClean="0">
                <a:solidFill>
                  <a:srgbClr val="00B050"/>
                </a:solidFill>
              </a:rPr>
              <a:t>    Problem. </a:t>
            </a:r>
            <a:r>
              <a:rPr lang="en-US" dirty="0" smtClean="0"/>
              <a:t>No known approximation if no violation </a:t>
            </a:r>
          </a:p>
          <a:p>
            <a:pPr marL="0" indent="0">
              <a:buNone/>
            </a:pPr>
            <a:r>
              <a:rPr lang="en-US" dirty="0"/>
              <a:t> </a:t>
            </a:r>
            <a:r>
              <a:rPr lang="en-US" dirty="0" smtClean="0"/>
              <a:t>   allowed</a:t>
            </a:r>
          </a:p>
          <a:p>
            <a:pPr marL="0" indent="0">
              <a:buNone/>
            </a:pPr>
            <a:r>
              <a:rPr lang="en-US" dirty="0" smtClean="0">
                <a:solidFill>
                  <a:srgbClr val="FF0000"/>
                </a:solidFill>
              </a:rPr>
              <a:t>7) </a:t>
            </a:r>
            <a:r>
              <a:rPr lang="en-US" dirty="0" smtClean="0"/>
              <a:t>Settle the </a:t>
            </a:r>
            <a:r>
              <a:rPr lang="en-US" dirty="0" smtClean="0">
                <a:solidFill>
                  <a:srgbClr val="00B050"/>
                </a:solidFill>
              </a:rPr>
              <a:t>k-Center problem with non uniform </a:t>
            </a:r>
          </a:p>
          <a:p>
            <a:pPr marL="0" indent="0">
              <a:buNone/>
            </a:pPr>
            <a:r>
              <a:rPr lang="en-US" dirty="0">
                <a:solidFill>
                  <a:srgbClr val="00B050"/>
                </a:solidFill>
              </a:rPr>
              <a:t> </a:t>
            </a:r>
            <a:r>
              <a:rPr lang="en-US" dirty="0" smtClean="0">
                <a:solidFill>
                  <a:srgbClr val="00B050"/>
                </a:solidFill>
              </a:rPr>
              <a:t>    capacities.</a:t>
            </a:r>
            <a:r>
              <a:rPr lang="en-US" dirty="0" smtClean="0"/>
              <a:t> </a:t>
            </a:r>
          </a:p>
          <a:p>
            <a:pPr marL="0" indent="0">
              <a:buNone/>
            </a:pPr>
            <a:r>
              <a:rPr lang="en-US" dirty="0"/>
              <a:t> </a:t>
            </a:r>
            <a:r>
              <a:rPr lang="en-US" dirty="0" smtClean="0"/>
              <a:t>   Last time I checked </a:t>
            </a:r>
            <a:r>
              <a:rPr lang="en-US" dirty="0" smtClean="0">
                <a:solidFill>
                  <a:srgbClr val="FF0000"/>
                </a:solidFill>
              </a:rPr>
              <a:t>9 </a:t>
            </a:r>
            <a:r>
              <a:rPr lang="en-US" dirty="0" smtClean="0"/>
              <a:t>upper bound and  </a:t>
            </a:r>
            <a:r>
              <a:rPr lang="en-US" dirty="0" smtClean="0">
                <a:solidFill>
                  <a:srgbClr val="FF0000"/>
                </a:solidFill>
              </a:rPr>
              <a:t>3 </a:t>
            </a:r>
            <a:r>
              <a:rPr lang="en-US" dirty="0" smtClean="0"/>
              <a:t>lower bound.</a:t>
            </a:r>
            <a:endParaRPr lang="en-US" dirty="0"/>
          </a:p>
        </p:txBody>
      </p:sp>
    </p:spTree>
    <p:extLst>
      <p:ext uri="{BB962C8B-B14F-4D97-AF65-F5344CB8AC3E}">
        <p14:creationId xmlns:p14="http://schemas.microsoft.com/office/powerpoint/2010/main" val="3687243768"/>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Open problems</a:t>
            </a:r>
            <a:endParaRPr lang="en-US" dirty="0">
              <a:solidFill>
                <a:srgbClr val="00B0F0"/>
              </a:solidFill>
            </a:endParaRPr>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solidFill>
                  <a:srgbClr val="FF0000"/>
                </a:solidFill>
              </a:rPr>
              <a:t>8) </a:t>
            </a:r>
            <a:r>
              <a:rPr lang="en-US" dirty="0" smtClean="0">
                <a:solidFill>
                  <a:srgbClr val="00B050"/>
                </a:solidFill>
              </a:rPr>
              <a:t>Bin Packing</a:t>
            </a:r>
            <a:r>
              <a:rPr lang="en-US" dirty="0" smtClean="0"/>
              <a:t>. What is the best additive </a:t>
            </a:r>
          </a:p>
          <a:p>
            <a:pPr marL="0" indent="0">
              <a:buNone/>
            </a:pPr>
            <a:r>
              <a:rPr lang="en-US" dirty="0"/>
              <a:t> </a:t>
            </a:r>
            <a:r>
              <a:rPr lang="en-US" dirty="0" smtClean="0"/>
              <a:t>   approximation?</a:t>
            </a:r>
          </a:p>
          <a:p>
            <a:pPr marL="0" indent="0">
              <a:buNone/>
            </a:pPr>
            <a:r>
              <a:rPr lang="en-US" dirty="0" smtClean="0">
                <a:solidFill>
                  <a:srgbClr val="FF0000"/>
                </a:solidFill>
              </a:rPr>
              <a:t>9) </a:t>
            </a:r>
            <a:r>
              <a:rPr lang="en-US" dirty="0" smtClean="0"/>
              <a:t>Find the best approximation  for </a:t>
            </a:r>
            <a:r>
              <a:rPr lang="en-US" dirty="0" smtClean="0">
                <a:solidFill>
                  <a:srgbClr val="00B050"/>
                </a:solidFill>
              </a:rPr>
              <a:t>Asymmetric TSP</a:t>
            </a:r>
          </a:p>
          <a:p>
            <a:pPr marL="0" indent="0">
              <a:buNone/>
            </a:pPr>
            <a:r>
              <a:rPr lang="en-US" dirty="0" smtClean="0">
                <a:solidFill>
                  <a:srgbClr val="FF0000"/>
                </a:solidFill>
              </a:rPr>
              <a:t>10)</a:t>
            </a:r>
            <a:r>
              <a:rPr lang="en-US" dirty="0" smtClean="0"/>
              <a:t> Find the best ratio for </a:t>
            </a:r>
            <a:r>
              <a:rPr lang="en-US" dirty="0" smtClean="0">
                <a:solidFill>
                  <a:srgbClr val="00B050"/>
                </a:solidFill>
              </a:rPr>
              <a:t>TSP.</a:t>
            </a:r>
          </a:p>
          <a:p>
            <a:pPr marL="0" indent="0">
              <a:buNone/>
            </a:pPr>
            <a:endParaRPr lang="en-US" dirty="0" smtClean="0">
              <a:solidFill>
                <a:srgbClr val="00B050"/>
              </a:solidFill>
            </a:endParaRPr>
          </a:p>
          <a:p>
            <a:pPr marL="0" indent="0">
              <a:buNone/>
            </a:pPr>
            <a:r>
              <a:rPr lang="en-US" dirty="0" smtClean="0"/>
              <a:t>For </a:t>
            </a:r>
            <a:r>
              <a:rPr lang="en-US" dirty="0" smtClean="0">
                <a:solidFill>
                  <a:srgbClr val="00B050"/>
                </a:solidFill>
              </a:rPr>
              <a:t>TSP </a:t>
            </a:r>
            <a:r>
              <a:rPr lang="en-US" dirty="0" smtClean="0"/>
              <a:t>we now have a slightly better ratio than </a:t>
            </a:r>
            <a:r>
              <a:rPr lang="en-US" dirty="0" smtClean="0">
                <a:solidFill>
                  <a:srgbClr val="FF0000"/>
                </a:solidFill>
              </a:rPr>
              <a:t>3/2.</a:t>
            </a:r>
            <a:r>
              <a:rPr lang="en-US" dirty="0" smtClean="0"/>
              <a:t> </a:t>
            </a:r>
          </a:p>
          <a:p>
            <a:pPr marL="0" indent="0">
              <a:buNone/>
            </a:pPr>
            <a:r>
              <a:rPr lang="en-US" dirty="0" smtClean="0"/>
              <a:t>Finally. But we suspect it is </a:t>
            </a:r>
            <a:r>
              <a:rPr lang="en-US" dirty="0" smtClean="0">
                <a:solidFill>
                  <a:srgbClr val="FF0000"/>
                </a:solidFill>
              </a:rPr>
              <a:t>4/3</a:t>
            </a:r>
            <a:r>
              <a:rPr lang="en-US" dirty="0" smtClean="0"/>
              <a:t>. There are very good </a:t>
            </a:r>
          </a:p>
          <a:p>
            <a:pPr marL="0" indent="0">
              <a:buNone/>
            </a:pPr>
            <a:r>
              <a:rPr lang="en-US" dirty="0" smtClean="0"/>
              <a:t>results for special cases.</a:t>
            </a:r>
          </a:p>
          <a:p>
            <a:pPr marL="0" indent="0">
              <a:buNone/>
            </a:pPr>
            <a:r>
              <a:rPr lang="en-US" dirty="0" smtClean="0"/>
              <a:t>For </a:t>
            </a:r>
            <a:r>
              <a:rPr lang="en-US" dirty="0" smtClean="0">
                <a:solidFill>
                  <a:srgbClr val="00B050"/>
                </a:solidFill>
              </a:rPr>
              <a:t>Asymmetric TSP</a:t>
            </a:r>
            <a:r>
              <a:rPr lang="en-US" dirty="0" smtClean="0"/>
              <a:t> the correct ratio should be </a:t>
            </a:r>
            <a:r>
              <a:rPr lang="en-US" dirty="0" smtClean="0">
                <a:solidFill>
                  <a:srgbClr val="FF0000"/>
                </a:solidFill>
              </a:rPr>
              <a:t>2 </a:t>
            </a:r>
            <a:r>
              <a:rPr lang="en-US" dirty="0" smtClean="0"/>
              <a:t>( a very</a:t>
            </a:r>
          </a:p>
          <a:p>
            <a:pPr marL="0" indent="0">
              <a:buNone/>
            </a:pPr>
            <a:r>
              <a:rPr lang="en-US" dirty="0" smtClean="0"/>
              <a:t>smart person told me so!).</a:t>
            </a:r>
          </a:p>
          <a:p>
            <a:pPr marL="0" indent="0">
              <a:buNone/>
            </a:pPr>
            <a:r>
              <a:rPr lang="en-US" dirty="0" smtClean="0">
                <a:solidFill>
                  <a:srgbClr val="FFC000"/>
                </a:solidFill>
              </a:rPr>
              <a:t>No problem was solved yet as far as I know, so</a:t>
            </a:r>
          </a:p>
          <a:p>
            <a:pPr marL="0" indent="0">
              <a:buNone/>
            </a:pPr>
            <a:r>
              <a:rPr lang="en-US" dirty="0" smtClean="0">
                <a:solidFill>
                  <a:srgbClr val="FFC000"/>
                </a:solidFill>
              </a:rPr>
              <a:t>good luck.</a:t>
            </a:r>
            <a:endParaRPr lang="en-US" dirty="0">
              <a:solidFill>
                <a:srgbClr val="FFC000"/>
              </a:solidFill>
            </a:endParaRPr>
          </a:p>
        </p:txBody>
      </p:sp>
    </p:spTree>
    <p:extLst>
      <p:ext uri="{BB962C8B-B14F-4D97-AF65-F5344CB8AC3E}">
        <p14:creationId xmlns:p14="http://schemas.microsoft.com/office/powerpoint/2010/main" val="4249754026"/>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pPr algn="ctr"/>
            <a:r>
              <a:rPr lang="en-US" altLang="en-US" dirty="0" smtClean="0">
                <a:solidFill>
                  <a:srgbClr val="00B0F0"/>
                </a:solidFill>
              </a:rPr>
              <a:t>New subject: the probabilistic method</a:t>
            </a:r>
            <a:endParaRPr lang="en-US" altLang="en-US" dirty="0" smtClean="0"/>
          </a:p>
        </p:txBody>
      </p:sp>
      <p:sp>
        <p:nvSpPr>
          <p:cNvPr id="91139" name="Content Placeholder 2"/>
          <p:cNvSpPr>
            <a:spLocks noGrp="1"/>
          </p:cNvSpPr>
          <p:nvPr>
            <p:ph idx="1"/>
          </p:nvPr>
        </p:nvSpPr>
        <p:spPr/>
        <p:txBody>
          <a:bodyPr>
            <a:noAutofit/>
          </a:bodyPr>
          <a:lstStyle/>
          <a:p>
            <a:pPr marL="0" indent="0" algn="l">
              <a:buFontTx/>
              <a:buNone/>
            </a:pPr>
            <a:r>
              <a:rPr lang="en-US" altLang="en-US" sz="3200" dirty="0" smtClean="0"/>
              <a:t>Let </a:t>
            </a:r>
            <a:r>
              <a:rPr lang="en-US" altLang="en-US" sz="3200" dirty="0" smtClean="0">
                <a:solidFill>
                  <a:srgbClr val="FF0000"/>
                </a:solidFill>
              </a:rPr>
              <a:t>d</a:t>
            </a:r>
            <a:r>
              <a:rPr lang="en-US" altLang="en-US" sz="3200" dirty="0" smtClean="0"/>
              <a:t> be the </a:t>
            </a:r>
            <a:r>
              <a:rPr lang="en-US" altLang="en-US" sz="3200" dirty="0" smtClean="0">
                <a:solidFill>
                  <a:srgbClr val="0070C0"/>
                </a:solidFill>
              </a:rPr>
              <a:t>average degree </a:t>
            </a:r>
            <a:r>
              <a:rPr lang="en-US" altLang="en-US" sz="3200" dirty="0" smtClean="0"/>
              <a:t>of a graph.</a:t>
            </a:r>
          </a:p>
          <a:p>
            <a:pPr marL="0" indent="0" algn="l">
              <a:buFontTx/>
              <a:buNone/>
            </a:pPr>
            <a:r>
              <a:rPr lang="en-US" altLang="en-US" sz="3200" dirty="0" smtClean="0"/>
              <a:t>We shall see that there is an independent set in the graph of size </a:t>
            </a:r>
            <a:r>
              <a:rPr lang="en-US" altLang="en-US" sz="3200" dirty="0" smtClean="0">
                <a:solidFill>
                  <a:srgbClr val="FF0000"/>
                </a:solidFill>
              </a:rPr>
              <a:t>n/(d+1)</a:t>
            </a:r>
            <a:r>
              <a:rPr lang="en-US" altLang="en-US" sz="3200" dirty="0" smtClean="0"/>
              <a:t>. This improves the trivial  </a:t>
            </a:r>
            <a:r>
              <a:rPr lang="en-US" altLang="en-US" sz="3200" dirty="0" smtClean="0">
                <a:solidFill>
                  <a:srgbClr val="FF0000"/>
                </a:solidFill>
              </a:rPr>
              <a:t>n/(Δ+1) </a:t>
            </a:r>
            <a:r>
              <a:rPr lang="en-US" altLang="en-US" sz="3200" dirty="0" smtClean="0"/>
              <a:t>ratio that greedy gives with </a:t>
            </a:r>
            <a:r>
              <a:rPr lang="el-GR" altLang="en-US" sz="3200" dirty="0" smtClean="0">
                <a:solidFill>
                  <a:srgbClr val="FF0000"/>
                </a:solidFill>
              </a:rPr>
              <a:t>Δ</a:t>
            </a:r>
            <a:r>
              <a:rPr lang="en-US" altLang="en-US" sz="3200" dirty="0" smtClean="0">
                <a:solidFill>
                  <a:srgbClr val="FF0000"/>
                </a:solidFill>
              </a:rPr>
              <a:t> </a:t>
            </a:r>
            <a:r>
              <a:rPr lang="en-US" altLang="en-US" sz="3200" dirty="0" smtClean="0"/>
              <a:t>the  </a:t>
            </a:r>
            <a:r>
              <a:rPr lang="en-US" altLang="en-US" sz="3200" dirty="0" smtClean="0">
                <a:solidFill>
                  <a:srgbClr val="00B050"/>
                </a:solidFill>
              </a:rPr>
              <a:t>maximum</a:t>
            </a:r>
            <a:r>
              <a:rPr lang="en-US" altLang="en-US" sz="3200" dirty="0" smtClean="0"/>
              <a:t> degree.</a:t>
            </a:r>
          </a:p>
          <a:p>
            <a:pPr marL="0" indent="0" algn="l">
              <a:buFontTx/>
              <a:buNone/>
            </a:pPr>
            <a:r>
              <a:rPr lang="en-US" altLang="en-US" sz="3200" dirty="0" smtClean="0"/>
              <a:t>Take a random ordering of the vertices.</a:t>
            </a:r>
          </a:p>
          <a:p>
            <a:pPr marL="0" indent="0" algn="l">
              <a:buFontTx/>
              <a:buNone/>
            </a:pPr>
            <a:r>
              <a:rPr lang="en-US" altLang="en-US" sz="3200" dirty="0" smtClean="0"/>
              <a:t>Let </a:t>
            </a:r>
            <a:r>
              <a:rPr lang="en-US" altLang="en-US" sz="3200" dirty="0" smtClean="0">
                <a:solidFill>
                  <a:srgbClr val="FF0000"/>
                </a:solidFill>
                <a:latin typeface="Comic Sans MS" panose="030F0702030302020204" pitchFamily="66" charset="0"/>
              </a:rPr>
              <a:t>B</a:t>
            </a:r>
            <a:r>
              <a:rPr lang="en-US" altLang="en-US" sz="3200" baseline="-25000" dirty="0" smtClean="0">
                <a:solidFill>
                  <a:srgbClr val="FF0000"/>
                </a:solidFill>
                <a:latin typeface="Comic Sans MS" panose="030F0702030302020204" pitchFamily="66" charset="0"/>
              </a:rPr>
              <a:t>v</a:t>
            </a:r>
            <a:r>
              <a:rPr lang="en-US" altLang="en-US" sz="3200" dirty="0" smtClean="0">
                <a:solidFill>
                  <a:srgbClr val="FF0000"/>
                </a:solidFill>
                <a:latin typeface="Comic Sans MS" panose="030F0702030302020204" pitchFamily="66" charset="0"/>
              </a:rPr>
              <a:t> </a:t>
            </a:r>
            <a:r>
              <a:rPr lang="en-US" altLang="en-US" sz="3200" dirty="0" smtClean="0">
                <a:latin typeface="Comic Sans MS" panose="030F0702030302020204" pitchFamily="66" charset="0"/>
              </a:rPr>
              <a:t>be the event that </a:t>
            </a:r>
            <a:r>
              <a:rPr lang="en-US" altLang="en-US" sz="3200" dirty="0" smtClean="0">
                <a:solidFill>
                  <a:srgbClr val="FF0000"/>
                </a:solidFill>
                <a:latin typeface="Comic Sans MS" panose="030F0702030302020204" pitchFamily="66" charset="0"/>
              </a:rPr>
              <a:t>v</a:t>
            </a:r>
            <a:r>
              <a:rPr lang="en-US" altLang="en-US" sz="3200" dirty="0" smtClean="0">
                <a:latin typeface="Comic Sans MS" panose="030F0702030302020204" pitchFamily="66" charset="0"/>
              </a:rPr>
              <a:t> is the first in</a:t>
            </a:r>
          </a:p>
          <a:p>
            <a:pPr marL="0" indent="0" algn="l">
              <a:buFontTx/>
              <a:buNone/>
            </a:pPr>
            <a:r>
              <a:rPr lang="en-US" altLang="en-US" sz="3200" dirty="0" smtClean="0">
                <a:latin typeface="Comic Sans MS" panose="030F0702030302020204" pitchFamily="66" charset="0"/>
              </a:rPr>
              <a:t>line among all neighbors. The vertices for which </a:t>
            </a:r>
            <a:r>
              <a:rPr lang="en-US" altLang="en-US" sz="3200" dirty="0" smtClean="0">
                <a:solidFill>
                  <a:srgbClr val="FF0000"/>
                </a:solidFill>
                <a:latin typeface="Comic Sans MS" panose="030F0702030302020204" pitchFamily="66" charset="0"/>
              </a:rPr>
              <a:t>B</a:t>
            </a:r>
            <a:r>
              <a:rPr lang="en-US" altLang="en-US" sz="3200" baseline="-25000" dirty="0" smtClean="0">
                <a:solidFill>
                  <a:srgbClr val="FF0000"/>
                </a:solidFill>
                <a:latin typeface="Comic Sans MS" panose="030F0702030302020204" pitchFamily="66" charset="0"/>
              </a:rPr>
              <a:t>v </a:t>
            </a:r>
            <a:r>
              <a:rPr lang="en-US" altLang="en-US" sz="3200" dirty="0" smtClean="0">
                <a:latin typeface="Comic Sans MS" panose="030F0702030302020204" pitchFamily="66" charset="0"/>
              </a:rPr>
              <a:t>holds are an </a:t>
            </a:r>
            <a:r>
              <a:rPr lang="en-US" altLang="en-US" sz="3200" dirty="0" smtClean="0">
                <a:solidFill>
                  <a:srgbClr val="FF0000"/>
                </a:solidFill>
                <a:latin typeface="Comic Sans MS" panose="030F0702030302020204" pitchFamily="66" charset="0"/>
              </a:rPr>
              <a:t>IS</a:t>
            </a:r>
            <a:endParaRPr lang="en-US" altLang="en-US" sz="3200" dirty="0" smtClean="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183"/>
    </mc:Choice>
    <mc:Fallback xmlns="">
      <p:transition spd="slow" advTm="183"/>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1"/>
          <p:cNvSpPr txBox="1">
            <a:spLocks noChangeArrowheads="1"/>
          </p:cNvSpPr>
          <p:nvPr/>
        </p:nvSpPr>
        <p:spPr bwMode="auto">
          <a:xfrm>
            <a:off x="457200" y="190500"/>
            <a:ext cx="8229600"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9pPr>
          </a:lstStyle>
          <a:p>
            <a:pPr algn="ctr" eaLnBrk="1" hangingPunct="1">
              <a:buClrTx/>
              <a:buFontTx/>
              <a:buNone/>
            </a:pPr>
            <a:r>
              <a:rPr lang="en-US" altLang="en-US" sz="4000" b="1" dirty="0">
                <a:solidFill>
                  <a:srgbClr val="00B0F0"/>
                </a:solidFill>
                <a:effectLst>
                  <a:outerShdw blurRad="38100" dist="38100" dir="2700000" algn="tl">
                    <a:srgbClr val="C0C0C0"/>
                  </a:outerShdw>
                </a:effectLst>
              </a:rPr>
              <a:t>A generalization of the Kruskal algorithm:</a:t>
            </a:r>
          </a:p>
        </p:txBody>
      </p:sp>
      <p:sp>
        <p:nvSpPr>
          <p:cNvPr id="25602" name="Text Box 2"/>
          <p:cNvSpPr txBox="1">
            <a:spLocks noChangeArrowheads="1"/>
          </p:cNvSpPr>
          <p:nvPr/>
        </p:nvSpPr>
        <p:spPr bwMode="auto">
          <a:xfrm>
            <a:off x="457200" y="1600200"/>
            <a:ext cx="8229600" cy="6440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9pPr>
          </a:lstStyle>
          <a:p>
            <a:pPr eaLnBrk="1" hangingPunct="1">
              <a:lnSpc>
                <a:spcPct val="90000"/>
              </a:lnSpc>
              <a:spcBef>
                <a:spcPts val="800"/>
              </a:spcBef>
              <a:buClr>
                <a:srgbClr val="00FF99"/>
              </a:buClr>
              <a:buFont typeface="Garamond" panose="02020404030301010803" pitchFamily="18" charset="0"/>
              <a:buChar char="•"/>
            </a:pPr>
            <a:r>
              <a:rPr lang="en-US" altLang="en-US" sz="3200" dirty="0">
                <a:solidFill>
                  <a:schemeClr val="tx1"/>
                </a:solidFill>
                <a:effectLst>
                  <a:outerShdw blurRad="38100" dist="38100" dir="2700000" algn="tl">
                    <a:srgbClr val="C0C0C0"/>
                  </a:outerShdw>
                </a:effectLst>
              </a:rPr>
              <a:t>Sort the edges of the graph in increasing weights.</a:t>
            </a:r>
          </a:p>
          <a:p>
            <a:pPr eaLnBrk="1" hangingPunct="1">
              <a:lnSpc>
                <a:spcPct val="90000"/>
              </a:lnSpc>
              <a:spcBef>
                <a:spcPts val="800"/>
              </a:spcBef>
              <a:buClrTx/>
              <a:buFontTx/>
              <a:buNone/>
            </a:pPr>
            <a:r>
              <a:rPr lang="en-US" altLang="en-US" sz="3200" dirty="0">
                <a:solidFill>
                  <a:schemeClr val="tx1"/>
                </a:solidFill>
                <a:effectLst>
                  <a:outerShdw blurRad="38100" dist="38100" dir="2700000" algn="tl">
                    <a:srgbClr val="C0C0C0"/>
                  </a:outerShdw>
                </a:effectLst>
              </a:rPr>
              <a:t>    </a:t>
            </a:r>
            <a:r>
              <a:rPr lang="en-US" altLang="en-US" sz="3200" dirty="0">
                <a:solidFill>
                  <a:srgbClr val="FF0000"/>
                </a:solidFill>
                <a:effectLst>
                  <a:outerShdw blurRad="38100" dist="38100" dir="2700000" algn="tl">
                    <a:srgbClr val="C0C0C0"/>
                  </a:outerShdw>
                </a:effectLst>
              </a:rPr>
              <a:t>c(e</a:t>
            </a:r>
            <a:r>
              <a:rPr lang="en-US" altLang="en-US" sz="3200" baseline="-25000" dirty="0">
                <a:solidFill>
                  <a:srgbClr val="FF0000"/>
                </a:solidFill>
                <a:effectLst>
                  <a:outerShdw blurRad="38100" dist="38100" dir="2700000" algn="tl">
                    <a:srgbClr val="C0C0C0"/>
                  </a:outerShdw>
                </a:effectLst>
              </a:rPr>
              <a:t>1</a:t>
            </a:r>
            <a:r>
              <a:rPr lang="en-US" altLang="en-US" sz="3200" dirty="0">
                <a:solidFill>
                  <a:srgbClr val="FF0000"/>
                </a:solidFill>
                <a:effectLst>
                  <a:outerShdw blurRad="38100" dist="38100" dir="2700000" algn="tl">
                    <a:srgbClr val="C0C0C0"/>
                  </a:outerShdw>
                </a:effectLst>
              </a:rPr>
              <a:t>) ≤ c(e</a:t>
            </a:r>
            <a:r>
              <a:rPr lang="en-US" altLang="en-US" sz="3200" baseline="-25000" dirty="0">
                <a:solidFill>
                  <a:srgbClr val="FF0000"/>
                </a:solidFill>
                <a:effectLst>
                  <a:outerShdw blurRad="38100" dist="38100" dir="2700000" algn="tl">
                    <a:srgbClr val="C0C0C0"/>
                  </a:outerShdw>
                </a:effectLst>
              </a:rPr>
              <a:t>2</a:t>
            </a:r>
            <a:r>
              <a:rPr lang="en-US" altLang="en-US" sz="3200" dirty="0">
                <a:solidFill>
                  <a:srgbClr val="FF0000"/>
                </a:solidFill>
                <a:effectLst>
                  <a:outerShdw blurRad="38100" dist="38100" dir="2700000" algn="tl">
                    <a:srgbClr val="C0C0C0"/>
                  </a:outerShdw>
                </a:effectLst>
              </a:rPr>
              <a:t>) ≤ c(e</a:t>
            </a:r>
            <a:r>
              <a:rPr lang="en-US" altLang="en-US" sz="3200" baseline="-25000" dirty="0">
                <a:solidFill>
                  <a:srgbClr val="FF0000"/>
                </a:solidFill>
                <a:effectLst>
                  <a:outerShdw blurRad="38100" dist="38100" dir="2700000" algn="tl">
                    <a:srgbClr val="C0C0C0"/>
                  </a:outerShdw>
                </a:effectLst>
              </a:rPr>
              <a:t>3</a:t>
            </a:r>
            <a:r>
              <a:rPr lang="en-US" altLang="en-US" sz="3200" dirty="0">
                <a:solidFill>
                  <a:srgbClr val="FF0000"/>
                </a:solidFill>
                <a:effectLst>
                  <a:outerShdw blurRad="38100" dist="38100" dir="2700000" algn="tl">
                    <a:srgbClr val="C0C0C0"/>
                  </a:outerShdw>
                </a:effectLst>
              </a:rPr>
              <a:t>) ≤……….. ≤ c(e</a:t>
            </a:r>
            <a:r>
              <a:rPr lang="en-US" altLang="en-US" sz="3200" baseline="-25000" dirty="0">
                <a:solidFill>
                  <a:srgbClr val="FF0000"/>
                </a:solidFill>
                <a:effectLst>
                  <a:outerShdw blurRad="38100" dist="38100" dir="2700000" algn="tl">
                    <a:srgbClr val="C0C0C0"/>
                  </a:outerShdw>
                </a:effectLst>
              </a:rPr>
              <a:t>m</a:t>
            </a:r>
            <a:r>
              <a:rPr lang="en-US" altLang="en-US" sz="3200" dirty="0">
                <a:solidFill>
                  <a:srgbClr val="FF0000"/>
                </a:solidFill>
                <a:effectLst>
                  <a:outerShdw blurRad="38100" dist="38100" dir="2700000" algn="tl">
                    <a:srgbClr val="C0C0C0"/>
                  </a:outerShdw>
                </a:effectLst>
              </a:rPr>
              <a:t>)</a:t>
            </a:r>
          </a:p>
          <a:p>
            <a:pPr eaLnBrk="1" hangingPunct="1">
              <a:lnSpc>
                <a:spcPct val="90000"/>
              </a:lnSpc>
              <a:spcBef>
                <a:spcPts val="800"/>
              </a:spcBef>
              <a:buClr>
                <a:srgbClr val="00FF99"/>
              </a:buClr>
              <a:buFont typeface="Garamond" panose="02020404030301010803" pitchFamily="18" charset="0"/>
              <a:buChar char="•"/>
            </a:pPr>
            <a:r>
              <a:rPr lang="en-US" altLang="en-US" sz="3200" dirty="0">
                <a:solidFill>
                  <a:schemeClr val="tx1"/>
                </a:solidFill>
                <a:effectLst>
                  <a:outerShdw blurRad="38100" dist="38100" dir="2700000" algn="tl">
                    <a:srgbClr val="C0C0C0"/>
                  </a:outerShdw>
                </a:effectLst>
              </a:rPr>
              <a:t>Go over all edges from small cost to large.</a:t>
            </a:r>
          </a:p>
          <a:p>
            <a:pPr eaLnBrk="1" hangingPunct="1">
              <a:lnSpc>
                <a:spcPct val="90000"/>
              </a:lnSpc>
              <a:spcBef>
                <a:spcPts val="800"/>
              </a:spcBef>
              <a:buClr>
                <a:srgbClr val="00FF99"/>
              </a:buClr>
              <a:buFont typeface="Garamond" panose="02020404030301010803" pitchFamily="18" charset="0"/>
              <a:buChar char="•"/>
            </a:pPr>
            <a:r>
              <a:rPr lang="en-US" altLang="en-US" sz="3200" dirty="0">
                <a:solidFill>
                  <a:schemeClr val="tx1"/>
                </a:solidFill>
                <a:effectLst>
                  <a:outerShdw blurRad="38100" dist="38100" dir="2700000" algn="tl">
                    <a:srgbClr val="C0C0C0"/>
                  </a:outerShdw>
                </a:effectLst>
              </a:rPr>
              <a:t>For the next edge </a:t>
            </a:r>
            <a:r>
              <a:rPr lang="en-US" altLang="en-US" sz="3200" dirty="0">
                <a:solidFill>
                  <a:srgbClr val="FF0000"/>
                </a:solidFill>
                <a:effectLst>
                  <a:outerShdw blurRad="38100" dist="38100" dir="2700000" algn="tl">
                    <a:srgbClr val="C0C0C0"/>
                  </a:outerShdw>
                </a:effectLst>
              </a:rPr>
              <a:t>e</a:t>
            </a:r>
            <a:r>
              <a:rPr lang="en-US" altLang="en-US" sz="3200" baseline="-25000" dirty="0">
                <a:solidFill>
                  <a:srgbClr val="FF0000"/>
                </a:solidFill>
                <a:effectLst>
                  <a:outerShdw blurRad="38100" dist="38100" dir="2700000" algn="tl">
                    <a:srgbClr val="C0C0C0"/>
                  </a:outerShdw>
                </a:effectLst>
              </a:rPr>
              <a:t>i</a:t>
            </a:r>
            <a:r>
              <a:rPr lang="en-US" altLang="en-US" sz="3200" dirty="0">
                <a:solidFill>
                  <a:schemeClr val="tx1"/>
                </a:solidFill>
                <a:effectLst>
                  <a:outerShdw blurRad="38100" dist="38100" dir="2700000" algn="tl">
                    <a:srgbClr val="C0C0C0"/>
                  </a:outerShdw>
                </a:effectLst>
              </a:rPr>
              <a:t>, if the edge does not close a cycle of length at most </a:t>
            </a:r>
            <a:r>
              <a:rPr lang="en-US" altLang="en-US" sz="3200" dirty="0">
                <a:solidFill>
                  <a:srgbClr val="FF0000"/>
                </a:solidFill>
                <a:effectLst>
                  <a:outerShdw blurRad="38100" dist="38100" dir="2700000" algn="tl">
                    <a:srgbClr val="C0C0C0"/>
                  </a:outerShdw>
                </a:effectLst>
              </a:rPr>
              <a:t>k+1 </a:t>
            </a:r>
            <a:r>
              <a:rPr lang="en-US" altLang="en-US" sz="3200" dirty="0">
                <a:solidFill>
                  <a:schemeClr val="tx1"/>
                </a:solidFill>
                <a:effectLst>
                  <a:outerShdw blurRad="38100" dist="38100" dir="2700000" algn="tl">
                    <a:srgbClr val="C0C0C0"/>
                  </a:outerShdw>
                </a:effectLst>
              </a:rPr>
              <a:t>with  previously added edges, add </a:t>
            </a:r>
            <a:r>
              <a:rPr lang="en-US" altLang="en-US" sz="3200" dirty="0">
                <a:solidFill>
                  <a:srgbClr val="FF0000"/>
                </a:solidFill>
                <a:effectLst>
                  <a:outerShdw blurRad="38100" dist="38100" dir="2700000" algn="tl">
                    <a:srgbClr val="C0C0C0"/>
                  </a:outerShdw>
                </a:effectLst>
              </a:rPr>
              <a:t>e</a:t>
            </a:r>
            <a:r>
              <a:rPr lang="en-US" altLang="en-US" sz="3200" baseline="-25000" dirty="0">
                <a:solidFill>
                  <a:srgbClr val="FF0000"/>
                </a:solidFill>
                <a:effectLst>
                  <a:outerShdw blurRad="38100" dist="38100" dir="2700000" algn="tl">
                    <a:srgbClr val="C0C0C0"/>
                  </a:outerShdw>
                </a:effectLst>
              </a:rPr>
              <a:t>i </a:t>
            </a:r>
            <a:r>
              <a:rPr lang="en-US" altLang="en-US" sz="3200" dirty="0">
                <a:solidFill>
                  <a:srgbClr val="FF0000"/>
                </a:solidFill>
                <a:effectLst>
                  <a:outerShdw blurRad="38100" dist="38100" dir="2700000" algn="tl">
                    <a:srgbClr val="C0C0C0"/>
                  </a:outerShdw>
                </a:effectLst>
              </a:rPr>
              <a:t> </a:t>
            </a:r>
            <a:r>
              <a:rPr lang="en-US" altLang="en-US" sz="3200" dirty="0">
                <a:solidFill>
                  <a:schemeClr val="tx1"/>
                </a:solidFill>
                <a:effectLst>
                  <a:outerShdw blurRad="38100" dist="38100" dir="2700000" algn="tl">
                    <a:srgbClr val="C0C0C0"/>
                  </a:outerShdw>
                </a:effectLst>
              </a:rPr>
              <a:t>to </a:t>
            </a:r>
            <a:r>
              <a:rPr lang="en-US" altLang="en-US" sz="3200" dirty="0">
                <a:solidFill>
                  <a:srgbClr val="FF0000"/>
                </a:solidFill>
                <a:effectLst>
                  <a:outerShdw blurRad="38100" dist="38100" dir="2700000" algn="tl">
                    <a:srgbClr val="C0C0C0"/>
                  </a:outerShdw>
                </a:effectLst>
              </a:rPr>
              <a:t>G’ </a:t>
            </a:r>
            <a:r>
              <a:rPr lang="en-US" altLang="en-US" sz="3200" dirty="0">
                <a:solidFill>
                  <a:schemeClr val="tx1"/>
                </a:solidFill>
                <a:effectLst>
                  <a:outerShdw blurRad="38100" dist="38100" dir="2700000" algn="tl">
                    <a:srgbClr val="C0C0C0"/>
                  </a:outerShdw>
                </a:effectLst>
              </a:rPr>
              <a:t>or else </a:t>
            </a:r>
            <a:r>
              <a:rPr lang="en-US" altLang="en-US" sz="3200" dirty="0">
                <a:solidFill>
                  <a:srgbClr val="FF0000"/>
                </a:solidFill>
                <a:effectLst>
                  <a:outerShdw blurRad="38100" dist="38100" dir="2700000" algn="tl">
                    <a:srgbClr val="C0C0C0"/>
                  </a:outerShdw>
                </a:effectLst>
              </a:rPr>
              <a:t>i=i+1</a:t>
            </a:r>
          </a:p>
          <a:p>
            <a:pPr eaLnBrk="1" hangingPunct="1">
              <a:lnSpc>
                <a:spcPct val="90000"/>
              </a:lnSpc>
              <a:spcBef>
                <a:spcPts val="800"/>
              </a:spcBef>
              <a:buClr>
                <a:srgbClr val="00FF99"/>
              </a:buClr>
              <a:buFont typeface="Garamond" panose="02020404030301010803" pitchFamily="18" charset="0"/>
              <a:buChar char="•"/>
            </a:pPr>
            <a:r>
              <a:rPr lang="en-US" altLang="en-US" sz="3200" dirty="0">
                <a:solidFill>
                  <a:schemeClr val="tx1"/>
                </a:solidFill>
                <a:effectLst>
                  <a:outerShdw blurRad="38100" dist="38100" dir="2700000" algn="tl">
                    <a:srgbClr val="C0C0C0"/>
                  </a:outerShdw>
                </a:effectLst>
              </a:rPr>
              <a:t>This algorithm is due to </a:t>
            </a:r>
            <a:r>
              <a:rPr lang="en-US" altLang="en-US" sz="3200" dirty="0">
                <a:solidFill>
                  <a:srgbClr val="7030A0"/>
                </a:solidFill>
              </a:rPr>
              <a:t>I. Althofer, G. Das, D. Dobkin, D. Joseph, and J. Soares. </a:t>
            </a:r>
            <a:r>
              <a:rPr lang="en-US" altLang="en-US" sz="3200" dirty="0">
                <a:solidFill>
                  <a:srgbClr val="FF0000"/>
                </a:solidFill>
              </a:rPr>
              <a:t>1993</a:t>
            </a:r>
          </a:p>
        </p:txBody>
      </p:sp>
    </p:spTree>
    <p:extLst>
      <p:ext uri="{BB962C8B-B14F-4D97-AF65-F5344CB8AC3E}">
        <p14:creationId xmlns:p14="http://schemas.microsoft.com/office/powerpoint/2010/main" val="2355722123"/>
      </p:ext>
    </p:extLst>
  </p:cSld>
  <p:clrMapOvr>
    <a:masterClrMapping/>
  </p:clrMapOvr>
  <p:transition spd="med" advTm="311"/>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pPr algn="ctr"/>
            <a:r>
              <a:rPr lang="en-US" altLang="en-US" dirty="0" smtClean="0">
                <a:solidFill>
                  <a:srgbClr val="00B0F0"/>
                </a:solidFill>
              </a:rPr>
              <a:t>The expected size of the independent set</a:t>
            </a:r>
          </a:p>
        </p:txBody>
      </p:sp>
      <p:sp>
        <p:nvSpPr>
          <p:cNvPr id="92163" name="Content Placeholder 2"/>
          <p:cNvSpPr>
            <a:spLocks noGrp="1"/>
          </p:cNvSpPr>
          <p:nvPr>
            <p:ph idx="1"/>
          </p:nvPr>
        </p:nvSpPr>
        <p:spPr/>
        <p:txBody>
          <a:bodyPr>
            <a:normAutofit/>
          </a:bodyPr>
          <a:lstStyle/>
          <a:p>
            <a:pPr marL="0" indent="0" algn="l">
              <a:buFontTx/>
              <a:buNone/>
            </a:pPr>
            <a:r>
              <a:rPr lang="en-US" altLang="en-US" sz="3200" dirty="0" smtClean="0">
                <a:solidFill>
                  <a:srgbClr val="FF0000"/>
                </a:solidFill>
              </a:rPr>
              <a:t>E(</a:t>
            </a:r>
            <a:r>
              <a:rPr lang="en-US" altLang="en-US" sz="3200" dirty="0" smtClean="0">
                <a:solidFill>
                  <a:srgbClr val="FF0000"/>
                </a:solidFill>
                <a:latin typeface="Comic Sans MS" panose="030F0702030302020204" pitchFamily="66" charset="0"/>
              </a:rPr>
              <a:t>B</a:t>
            </a:r>
            <a:r>
              <a:rPr lang="en-US" altLang="en-US" sz="3200" baseline="-25000" dirty="0" smtClean="0">
                <a:solidFill>
                  <a:srgbClr val="FF0000"/>
                </a:solidFill>
                <a:latin typeface="Comic Sans MS" panose="030F0702030302020204" pitchFamily="66" charset="0"/>
              </a:rPr>
              <a:t>v </a:t>
            </a:r>
            <a:r>
              <a:rPr lang="en-US" altLang="en-US" sz="3200" dirty="0" smtClean="0">
                <a:solidFill>
                  <a:srgbClr val="FF0000"/>
                </a:solidFill>
                <a:latin typeface="Comic Sans MS" panose="030F0702030302020204" pitchFamily="66" charset="0"/>
              </a:rPr>
              <a:t>)= Pr(B</a:t>
            </a:r>
            <a:r>
              <a:rPr lang="en-US" altLang="en-US" sz="3200" baseline="-25000" dirty="0" smtClean="0">
                <a:solidFill>
                  <a:srgbClr val="FF0000"/>
                </a:solidFill>
                <a:latin typeface="Comic Sans MS" panose="030F0702030302020204" pitchFamily="66" charset="0"/>
              </a:rPr>
              <a:t>v </a:t>
            </a:r>
            <a:r>
              <a:rPr lang="en-US" altLang="en-US" sz="3200" dirty="0" smtClean="0">
                <a:solidFill>
                  <a:srgbClr val="FF0000"/>
                </a:solidFill>
                <a:latin typeface="Comic Sans MS" panose="030F0702030302020204" pitchFamily="66" charset="0"/>
              </a:rPr>
              <a:t>)=1/(deg(v)+1).</a:t>
            </a:r>
          </a:p>
          <a:p>
            <a:pPr marL="0" indent="0" algn="l">
              <a:buFontTx/>
              <a:buNone/>
            </a:pPr>
            <a:r>
              <a:rPr lang="en-US" altLang="en-US" sz="3200" dirty="0" smtClean="0">
                <a:latin typeface="Comic Sans MS" panose="030F0702030302020204" pitchFamily="66" charset="0"/>
              </a:rPr>
              <a:t>Hence the expectation of the size of the independent set is  </a:t>
            </a:r>
            <a:r>
              <a:rPr lang="en-US" altLang="en-US" sz="3200" dirty="0" smtClean="0">
                <a:solidFill>
                  <a:srgbClr val="FF0000"/>
                </a:solidFill>
                <a:latin typeface="Comic Sans MS" panose="030F0702030302020204" pitchFamily="66" charset="0"/>
              </a:rPr>
              <a:t>∑</a:t>
            </a:r>
            <a:r>
              <a:rPr lang="en-US" altLang="en-US" sz="3200" baseline="-25000" dirty="0" smtClean="0">
                <a:solidFill>
                  <a:srgbClr val="FF0000"/>
                </a:solidFill>
                <a:latin typeface="Comic Sans MS" panose="030F0702030302020204" pitchFamily="66" charset="0"/>
              </a:rPr>
              <a:t>v</a:t>
            </a:r>
            <a:r>
              <a:rPr lang="en-US" altLang="en-US" sz="3200" dirty="0" smtClean="0">
                <a:solidFill>
                  <a:srgbClr val="FF0000"/>
                </a:solidFill>
                <a:latin typeface="Comic Sans MS" panose="030F0702030302020204" pitchFamily="66" charset="0"/>
              </a:rPr>
              <a:t>1/(deg(v)+1).</a:t>
            </a:r>
          </a:p>
          <a:p>
            <a:pPr marL="0" indent="0" algn="l">
              <a:buFontTx/>
              <a:buNone/>
            </a:pPr>
            <a:r>
              <a:rPr lang="en-US" altLang="en-US" sz="3200" dirty="0" smtClean="0"/>
              <a:t>By convexity this is minimized when all degrees are equal hence equal </a:t>
            </a:r>
            <a:r>
              <a:rPr lang="en-US" altLang="en-US" sz="3200" dirty="0" smtClean="0">
                <a:solidFill>
                  <a:srgbClr val="FF0000"/>
                </a:solidFill>
              </a:rPr>
              <a:t>d</a:t>
            </a:r>
            <a:r>
              <a:rPr lang="en-US" altLang="en-US" sz="3200" dirty="0" smtClean="0"/>
              <a:t>.</a:t>
            </a:r>
          </a:p>
          <a:p>
            <a:pPr marL="0" indent="0" algn="l">
              <a:buFontTx/>
              <a:buNone/>
            </a:pPr>
            <a:r>
              <a:rPr lang="en-US" altLang="en-US" sz="3200" dirty="0" smtClean="0"/>
              <a:t>This prove the existence of an independent set of size at least </a:t>
            </a:r>
            <a:r>
              <a:rPr lang="en-US" altLang="en-US" sz="3200" dirty="0" smtClean="0">
                <a:solidFill>
                  <a:srgbClr val="FF0000"/>
                </a:solidFill>
              </a:rPr>
              <a:t>n/(d+1)</a:t>
            </a:r>
            <a:r>
              <a:rPr lang="en-US" altLang="en-US" sz="3200" dirty="0" smtClean="0"/>
              <a:t>. This gives </a:t>
            </a:r>
            <a:r>
              <a:rPr lang="en-US" altLang="en-US" sz="3200" dirty="0" smtClean="0">
                <a:solidFill>
                  <a:srgbClr val="FF0000"/>
                </a:solidFill>
              </a:rPr>
              <a:t>d+1 </a:t>
            </a:r>
            <a:r>
              <a:rPr lang="en-US" altLang="en-US" sz="3200" dirty="0" smtClean="0"/>
              <a:t>approximation.  Good for small </a:t>
            </a:r>
            <a:r>
              <a:rPr lang="en-US" altLang="en-US" sz="3200" dirty="0" smtClean="0">
                <a:solidFill>
                  <a:srgbClr val="FF0000"/>
                </a:solidFill>
              </a:rPr>
              <a:t>d</a:t>
            </a:r>
            <a:r>
              <a:rPr lang="en-US" altLang="en-US" sz="3200" dirty="0" smtClean="0"/>
              <a:t>.</a:t>
            </a:r>
          </a:p>
        </p:txBody>
      </p:sp>
    </p:spTree>
  </p:cSld>
  <p:clrMapOvr>
    <a:masterClrMapping/>
  </p:clrMapOvr>
  <mc:AlternateContent xmlns:mc="http://schemas.openxmlformats.org/markup-compatibility/2006" xmlns:p14="http://schemas.microsoft.com/office/powerpoint/2010/main">
    <mc:Choice Requires="p14">
      <p:transition spd="slow" p14:dur="2000" advTm="162"/>
    </mc:Choice>
    <mc:Fallback xmlns="">
      <p:transition spd="slow" advTm="162"/>
    </mc:Fallback>
  </mc:AlternateContent>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US" altLang="en-US" dirty="0" smtClean="0">
                <a:solidFill>
                  <a:srgbClr val="00B0F0"/>
                </a:solidFill>
              </a:rPr>
              <a:t>Say that we have a directed graph</a:t>
            </a:r>
          </a:p>
        </p:txBody>
      </p:sp>
      <p:sp>
        <p:nvSpPr>
          <p:cNvPr id="93187" name="Content Placeholder 2"/>
          <p:cNvSpPr>
            <a:spLocks noGrp="1"/>
          </p:cNvSpPr>
          <p:nvPr>
            <p:ph idx="1"/>
          </p:nvPr>
        </p:nvSpPr>
        <p:spPr>
          <a:xfrm>
            <a:off x="602146" y="1600200"/>
            <a:ext cx="7886700" cy="4351338"/>
          </a:xfrm>
        </p:spPr>
        <p:txBody>
          <a:bodyPr>
            <a:noAutofit/>
          </a:bodyPr>
          <a:lstStyle/>
          <a:p>
            <a:pPr marL="0" indent="0" algn="l">
              <a:buFontTx/>
              <a:buNone/>
            </a:pPr>
            <a:r>
              <a:rPr lang="en-US" altLang="en-US" sz="3200" dirty="0" smtClean="0"/>
              <a:t>Say that each vertex has in-degree at least </a:t>
            </a:r>
            <a:r>
              <a:rPr lang="en-US" altLang="en-US" sz="3200" dirty="0" smtClean="0">
                <a:solidFill>
                  <a:srgbClr val="FF0000"/>
                </a:solidFill>
              </a:rPr>
              <a:t>k</a:t>
            </a:r>
          </a:p>
          <a:p>
            <a:pPr marL="0" indent="0" algn="l">
              <a:buFontTx/>
              <a:buNone/>
            </a:pPr>
            <a:r>
              <a:rPr lang="en-US" altLang="en-US" sz="3200" dirty="0" smtClean="0"/>
              <a:t>How many vertex disjoint directed cycles can we have in the worst cast?</a:t>
            </a:r>
          </a:p>
          <a:p>
            <a:pPr marL="0" indent="0" algn="l">
              <a:buFontTx/>
              <a:buNone/>
            </a:pPr>
            <a:r>
              <a:rPr lang="en-US" altLang="en-US" sz="3200" dirty="0" smtClean="0"/>
              <a:t>No more than around </a:t>
            </a:r>
            <a:r>
              <a:rPr lang="en-US" altLang="en-US" sz="3200" dirty="0" smtClean="0">
                <a:solidFill>
                  <a:srgbClr val="FF0000"/>
                </a:solidFill>
              </a:rPr>
              <a:t>k</a:t>
            </a:r>
            <a:r>
              <a:rPr lang="en-US" altLang="en-US" sz="3200" dirty="0" smtClean="0"/>
              <a:t>. Indeed </a:t>
            </a:r>
          </a:p>
          <a:p>
            <a:pPr marL="0" indent="0" algn="l">
              <a:buFontTx/>
              <a:buNone/>
            </a:pPr>
            <a:r>
              <a:rPr lang="en-US" altLang="en-US" sz="3200" dirty="0" smtClean="0"/>
              <a:t>assume that all cycles are of size </a:t>
            </a:r>
            <a:r>
              <a:rPr lang="en-US" altLang="en-US" sz="3200" dirty="0" smtClean="0">
                <a:solidFill>
                  <a:srgbClr val="FF0000"/>
                </a:solidFill>
              </a:rPr>
              <a:t>n/k</a:t>
            </a:r>
            <a:r>
              <a:rPr lang="en-US" altLang="en-US" sz="3200" dirty="0" smtClean="0"/>
              <a:t>.</a:t>
            </a:r>
          </a:p>
          <a:p>
            <a:pPr marL="0" indent="0" algn="l">
              <a:buFontTx/>
              <a:buNone/>
            </a:pPr>
            <a:r>
              <a:rPr lang="en-US" altLang="en-US" sz="3200" dirty="0" smtClean="0"/>
              <a:t>Each vertex looses the other  </a:t>
            </a:r>
            <a:r>
              <a:rPr lang="en-US" altLang="en-US" sz="3200" dirty="0" smtClean="0">
                <a:solidFill>
                  <a:srgbClr val="FF0000"/>
                </a:solidFill>
              </a:rPr>
              <a:t>k-1</a:t>
            </a:r>
            <a:r>
              <a:rPr lang="en-US" altLang="en-US" sz="3200" dirty="0" smtClean="0"/>
              <a:t> edges which means that for one cycle we loose around </a:t>
            </a:r>
            <a:r>
              <a:rPr lang="en-US" altLang="en-US" sz="3200" dirty="0" smtClean="0">
                <a:solidFill>
                  <a:srgbClr val="FF0000"/>
                </a:solidFill>
              </a:rPr>
              <a:t>n</a:t>
            </a:r>
            <a:r>
              <a:rPr lang="en-US" altLang="en-US" sz="3200" dirty="0" smtClean="0"/>
              <a:t> edges and so there can only be around </a:t>
            </a:r>
            <a:r>
              <a:rPr lang="en-US" altLang="en-US" sz="3200" dirty="0" smtClean="0">
                <a:solidFill>
                  <a:srgbClr val="FF0000"/>
                </a:solidFill>
              </a:rPr>
              <a:t>k</a:t>
            </a:r>
            <a:r>
              <a:rPr lang="en-US" altLang="en-US" sz="3200" dirty="0" smtClean="0"/>
              <a:t> cycles.</a:t>
            </a:r>
          </a:p>
        </p:txBody>
      </p:sp>
    </p:spTree>
  </p:cSld>
  <p:clrMapOvr>
    <a:masterClrMapping/>
  </p:clrMapOvr>
  <mc:AlternateContent xmlns:mc="http://schemas.openxmlformats.org/markup-compatibility/2006" xmlns:p14="http://schemas.microsoft.com/office/powerpoint/2010/main">
    <mc:Choice Requires="p14">
      <p:transition spd="slow" p14:dur="2000" advTm="165"/>
    </mc:Choice>
    <mc:Fallback xmlns="">
      <p:transition spd="slow" advTm="165"/>
    </mc:Fallback>
  </mc:AlternateContent>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628650" y="320400"/>
            <a:ext cx="7886700" cy="1325563"/>
          </a:xfrm>
        </p:spPr>
        <p:txBody>
          <a:bodyPr/>
          <a:lstStyle/>
          <a:p>
            <a:r>
              <a:rPr lang="en-US" altLang="en-US" dirty="0" smtClean="0">
                <a:solidFill>
                  <a:srgbClr val="00B0F0"/>
                </a:solidFill>
              </a:rPr>
              <a:t>Say that we have a directed graph</a:t>
            </a:r>
          </a:p>
        </p:txBody>
      </p:sp>
      <p:sp>
        <p:nvSpPr>
          <p:cNvPr id="94211" name="Content Placeholder 2"/>
          <p:cNvSpPr>
            <a:spLocks noGrp="1"/>
          </p:cNvSpPr>
          <p:nvPr>
            <p:ph idx="1"/>
          </p:nvPr>
        </p:nvSpPr>
        <p:spPr>
          <a:xfrm>
            <a:off x="628650" y="1524000"/>
            <a:ext cx="7886700" cy="4351338"/>
          </a:xfrm>
        </p:spPr>
        <p:txBody>
          <a:bodyPr>
            <a:noAutofit/>
          </a:bodyPr>
          <a:lstStyle/>
          <a:p>
            <a:pPr marL="0" indent="0" algn="l">
              <a:buFontTx/>
              <a:buNone/>
            </a:pPr>
            <a:r>
              <a:rPr lang="en-US" altLang="en-US" sz="3600" dirty="0" smtClean="0"/>
              <a:t>A paper by </a:t>
            </a:r>
            <a:r>
              <a:rPr lang="en-US" altLang="en-US" sz="3600" dirty="0" smtClean="0">
                <a:solidFill>
                  <a:srgbClr val="7030A0"/>
                </a:solidFill>
              </a:rPr>
              <a:t>Noga Alon  </a:t>
            </a:r>
            <a:r>
              <a:rPr lang="en-US" altLang="en-US" sz="3600" dirty="0" smtClean="0"/>
              <a:t>which uses  the </a:t>
            </a:r>
            <a:r>
              <a:rPr lang="en-US" altLang="en-US" sz="3600" dirty="0" smtClean="0">
                <a:solidFill>
                  <a:srgbClr val="7030A0"/>
                </a:solidFill>
              </a:rPr>
              <a:t>Lovasz </a:t>
            </a:r>
            <a:r>
              <a:rPr lang="en-US" altLang="en-US" sz="3600" dirty="0" smtClean="0">
                <a:solidFill>
                  <a:srgbClr val="FF0000"/>
                </a:solidFill>
              </a:rPr>
              <a:t>Local Lemma</a:t>
            </a:r>
            <a:r>
              <a:rPr lang="en-US" altLang="en-US" sz="3600" dirty="0" smtClean="0"/>
              <a:t>, shows that there always are at least </a:t>
            </a:r>
            <a:r>
              <a:rPr lang="en-US" altLang="en-US" sz="3600" dirty="0" smtClean="0">
                <a:solidFill>
                  <a:srgbClr val="FF0000"/>
                </a:solidFill>
              </a:rPr>
              <a:t>k/64</a:t>
            </a:r>
            <a:r>
              <a:rPr lang="en-US" altLang="en-US" sz="3600" dirty="0" smtClean="0"/>
              <a:t> </a:t>
            </a:r>
            <a:r>
              <a:rPr lang="en-US" altLang="en-US" sz="3600" dirty="0" smtClean="0">
                <a:solidFill>
                  <a:srgbClr val="00B050"/>
                </a:solidFill>
              </a:rPr>
              <a:t>vertex disjoint cycles</a:t>
            </a:r>
            <a:r>
              <a:rPr lang="en-US" altLang="en-US" sz="3600" dirty="0" smtClean="0"/>
              <a:t>. The problem of finding as many vertex disjoint cycles has </a:t>
            </a:r>
            <a:r>
              <a:rPr lang="en-US" altLang="en-US" sz="3600" dirty="0" smtClean="0">
                <a:solidFill>
                  <a:srgbClr val="FF0000"/>
                </a:solidFill>
              </a:rPr>
              <a:t>O(sqrt{log n}) </a:t>
            </a:r>
            <a:r>
              <a:rPr lang="en-US" altLang="en-US" sz="3600" dirty="0"/>
              <a:t>a</a:t>
            </a:r>
            <a:r>
              <a:rPr lang="en-US" altLang="en-US" sz="3600" dirty="0" smtClean="0"/>
              <a:t>pproximation.</a:t>
            </a:r>
            <a:r>
              <a:rPr lang="en-US" altLang="en-US" sz="3600" dirty="0" smtClean="0">
                <a:solidFill>
                  <a:srgbClr val="FF0000"/>
                </a:solidFill>
              </a:rPr>
              <a:t> </a:t>
            </a:r>
            <a:r>
              <a:rPr lang="en-US" altLang="en-US" sz="3600" dirty="0" smtClean="0"/>
              <a:t>And nearly the same hardness of approximation.</a:t>
            </a:r>
          </a:p>
          <a:p>
            <a:pPr marL="0" indent="0" algn="l">
              <a:buFontTx/>
              <a:buNone/>
            </a:pPr>
            <a:r>
              <a:rPr lang="en-US" altLang="en-US" sz="3600" dirty="0" smtClean="0"/>
              <a:t>We shall show that there are at least </a:t>
            </a:r>
          </a:p>
          <a:p>
            <a:pPr marL="0" indent="0" algn="l">
              <a:buFontTx/>
              <a:buNone/>
            </a:pPr>
            <a:r>
              <a:rPr lang="en-US" altLang="en-US" sz="3600" dirty="0" smtClean="0">
                <a:solidFill>
                  <a:srgbClr val="FF0000"/>
                </a:solidFill>
              </a:rPr>
              <a:t>k/(c˖log n) </a:t>
            </a:r>
            <a:r>
              <a:rPr lang="en-US" altLang="en-US" sz="3600" dirty="0" smtClean="0">
                <a:solidFill>
                  <a:srgbClr val="00B050"/>
                </a:solidFill>
              </a:rPr>
              <a:t>vertex disjoint cycles</a:t>
            </a:r>
            <a:r>
              <a:rPr lang="en-US" altLang="en-US" sz="3600" dirty="0" smtClean="0"/>
              <a:t>.</a:t>
            </a:r>
          </a:p>
        </p:txBody>
      </p:sp>
    </p:spTree>
  </p:cSld>
  <p:clrMapOvr>
    <a:masterClrMapping/>
  </p:clrMapOvr>
  <mc:AlternateContent xmlns:mc="http://schemas.openxmlformats.org/markup-compatibility/2006" xmlns:p14="http://schemas.microsoft.com/office/powerpoint/2010/main">
    <mc:Choice Requires="p14">
      <p:transition spd="slow" p14:dur="2000" advTm="178"/>
    </mc:Choice>
    <mc:Fallback xmlns="">
      <p:transition spd="slow" advTm="178"/>
    </mc:Fallback>
  </mc:AlternateContent>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pPr algn="ctr"/>
            <a:r>
              <a:rPr lang="en-US" altLang="en-US" dirty="0" smtClean="0">
                <a:solidFill>
                  <a:srgbClr val="00B0F0"/>
                </a:solidFill>
              </a:rPr>
              <a:t>Throw each vertex at random into one of   k/(c˖log n) bins</a:t>
            </a:r>
          </a:p>
        </p:txBody>
      </p:sp>
      <p:sp>
        <p:nvSpPr>
          <p:cNvPr id="95235" name="Content Placeholder 2"/>
          <p:cNvSpPr>
            <a:spLocks noGrp="1"/>
          </p:cNvSpPr>
          <p:nvPr>
            <p:ph idx="1"/>
          </p:nvPr>
        </p:nvSpPr>
        <p:spPr/>
        <p:txBody>
          <a:bodyPr>
            <a:noAutofit/>
          </a:bodyPr>
          <a:lstStyle/>
          <a:p>
            <a:pPr marL="0" indent="0" algn="l">
              <a:buFontTx/>
              <a:buNone/>
            </a:pPr>
            <a:r>
              <a:rPr lang="en-US" altLang="en-US" sz="3600" dirty="0" smtClean="0"/>
              <a:t>Uniformly at random.</a:t>
            </a:r>
          </a:p>
          <a:p>
            <a:pPr marL="0" indent="0" algn="l">
              <a:buFontTx/>
              <a:buNone/>
            </a:pPr>
            <a:r>
              <a:rPr lang="en-US" altLang="en-US" sz="3600" dirty="0" smtClean="0"/>
              <a:t>Fix a vertex </a:t>
            </a:r>
            <a:r>
              <a:rPr lang="en-US" altLang="en-US" sz="3600" dirty="0" smtClean="0">
                <a:solidFill>
                  <a:srgbClr val="FF0000"/>
                </a:solidFill>
              </a:rPr>
              <a:t>v</a:t>
            </a:r>
            <a:r>
              <a:rPr lang="en-US" altLang="en-US" sz="3600" dirty="0" smtClean="0"/>
              <a:t>. The expected number of vertices with edge entering </a:t>
            </a:r>
            <a:r>
              <a:rPr lang="en-US" altLang="en-US" sz="3600" dirty="0" smtClean="0">
                <a:solidFill>
                  <a:srgbClr val="FF0000"/>
                </a:solidFill>
              </a:rPr>
              <a:t>v</a:t>
            </a:r>
            <a:r>
              <a:rPr lang="en-US" altLang="en-US" sz="3600" dirty="0" smtClean="0"/>
              <a:t> in a bin is </a:t>
            </a:r>
          </a:p>
          <a:p>
            <a:pPr marL="0" indent="0" algn="l">
              <a:buFontTx/>
              <a:buNone/>
            </a:pPr>
            <a:r>
              <a:rPr lang="en-US" altLang="en-US" sz="3600" dirty="0" smtClean="0">
                <a:solidFill>
                  <a:srgbClr val="FF0000"/>
                </a:solidFill>
              </a:rPr>
              <a:t>c˖log n</a:t>
            </a:r>
            <a:r>
              <a:rPr lang="en-US" altLang="en-US" sz="3600" dirty="0" smtClean="0"/>
              <a:t>. By the </a:t>
            </a:r>
            <a:r>
              <a:rPr lang="en-US" altLang="en-US" sz="3600" dirty="0" smtClean="0">
                <a:solidFill>
                  <a:srgbClr val="00B050"/>
                </a:solidFill>
              </a:rPr>
              <a:t>Chernoff bound, </a:t>
            </a:r>
            <a:r>
              <a:rPr lang="en-US" altLang="en-US" sz="3600" dirty="0" smtClean="0"/>
              <a:t>for large enough </a:t>
            </a:r>
            <a:r>
              <a:rPr lang="en-US" altLang="en-US" sz="3600" dirty="0" smtClean="0">
                <a:solidFill>
                  <a:srgbClr val="FF0000"/>
                </a:solidFill>
              </a:rPr>
              <a:t>c</a:t>
            </a:r>
            <a:r>
              <a:rPr lang="en-US" altLang="en-US" sz="3600" dirty="0" smtClean="0"/>
              <a:t>  the probability that no edge enters </a:t>
            </a:r>
            <a:r>
              <a:rPr lang="en-US" altLang="en-US" sz="3600" dirty="0" smtClean="0">
                <a:solidFill>
                  <a:srgbClr val="FF0000"/>
                </a:solidFill>
              </a:rPr>
              <a:t>v</a:t>
            </a:r>
            <a:r>
              <a:rPr lang="en-US" altLang="en-US" sz="3600" dirty="0" smtClean="0"/>
              <a:t> is at most </a:t>
            </a:r>
            <a:r>
              <a:rPr lang="en-US" altLang="en-US" sz="3600" dirty="0" smtClean="0">
                <a:solidFill>
                  <a:srgbClr val="FF0000"/>
                </a:solidFill>
              </a:rPr>
              <a:t>1/</a:t>
            </a:r>
            <a:r>
              <a:rPr lang="en-US" altLang="en-US" sz="3600" dirty="0" smtClean="0">
                <a:solidFill>
                  <a:srgbClr val="FF0000"/>
                </a:solidFill>
                <a:sym typeface="Symbol" panose="05050102010706020507" pitchFamily="18" charset="2"/>
              </a:rPr>
              <a:t>n</a:t>
            </a:r>
            <a:r>
              <a:rPr lang="en-US" altLang="en-US" sz="3600" baseline="30000" dirty="0" smtClean="0">
                <a:solidFill>
                  <a:srgbClr val="FF0000"/>
                </a:solidFill>
                <a:sym typeface="Symbol" panose="05050102010706020507" pitchFamily="18" charset="2"/>
              </a:rPr>
              <a:t>3</a:t>
            </a:r>
            <a:r>
              <a:rPr lang="en-US" altLang="en-US" sz="3600" dirty="0" smtClean="0">
                <a:sym typeface="Symbol" panose="05050102010706020507" pitchFamily="18" charset="2"/>
              </a:rPr>
              <a:t>. </a:t>
            </a:r>
            <a:r>
              <a:rPr lang="en-US" altLang="en-US" sz="3600" dirty="0" smtClean="0">
                <a:solidFill>
                  <a:srgbClr val="FF0000"/>
                </a:solidFill>
                <a:sym typeface="Symbol" panose="05050102010706020507" pitchFamily="18" charset="2"/>
              </a:rPr>
              <a:t> </a:t>
            </a:r>
            <a:r>
              <a:rPr lang="en-US" altLang="en-US" sz="3600" dirty="0" smtClean="0">
                <a:sym typeface="Symbol" panose="05050102010706020507" pitchFamily="18" charset="2"/>
              </a:rPr>
              <a:t>By the </a:t>
            </a:r>
            <a:r>
              <a:rPr lang="en-US" altLang="en-US" sz="3600" dirty="0" smtClean="0">
                <a:solidFill>
                  <a:srgbClr val="FF0000"/>
                </a:solidFill>
                <a:sym typeface="Symbol" panose="05050102010706020507" pitchFamily="18" charset="2"/>
              </a:rPr>
              <a:t>union bound </a:t>
            </a:r>
            <a:r>
              <a:rPr lang="en-US" altLang="en-US" sz="3600" dirty="0" smtClean="0">
                <a:sym typeface="Symbol" panose="05050102010706020507" pitchFamily="18" charset="2"/>
              </a:rPr>
              <a:t>with high probability every vertex in every bin has in-degree at least </a:t>
            </a:r>
            <a:r>
              <a:rPr lang="en-US" altLang="en-US" sz="3600" dirty="0" smtClean="0">
                <a:solidFill>
                  <a:srgbClr val="FF0000"/>
                </a:solidFill>
                <a:sym typeface="Symbol" panose="05050102010706020507" pitchFamily="18" charset="2"/>
              </a:rPr>
              <a:t>1, </a:t>
            </a:r>
            <a:r>
              <a:rPr lang="en-US" altLang="en-US" sz="3600" dirty="0" smtClean="0">
                <a:sym typeface="Symbol" panose="05050102010706020507" pitchFamily="18" charset="2"/>
              </a:rPr>
              <a:t>hence</a:t>
            </a:r>
            <a:r>
              <a:rPr lang="en-US" altLang="en-US" sz="3600" dirty="0" smtClean="0">
                <a:solidFill>
                  <a:srgbClr val="FF0000"/>
                </a:solidFill>
                <a:sym typeface="Symbol" panose="05050102010706020507" pitchFamily="18" charset="2"/>
              </a:rPr>
              <a:t> </a:t>
            </a:r>
            <a:r>
              <a:rPr lang="en-US" altLang="en-US" sz="3600" dirty="0" smtClean="0">
                <a:sym typeface="Symbol" panose="05050102010706020507" pitchFamily="18" charset="2"/>
              </a:rPr>
              <a:t>each  bin has a cycle.</a:t>
            </a:r>
            <a:endParaRPr lang="en-US" altLang="en-US" sz="3600" dirty="0" smtClean="0"/>
          </a:p>
        </p:txBody>
      </p:sp>
    </p:spTree>
  </p:cSld>
  <p:clrMapOvr>
    <a:masterClrMapping/>
  </p:clrMapOvr>
  <mc:AlternateContent xmlns:mc="http://schemas.openxmlformats.org/markup-compatibility/2006" xmlns:p14="http://schemas.microsoft.com/office/powerpoint/2010/main">
    <mc:Choice Requires="p14">
      <p:transition spd="slow" p14:dur="2000" advTm="182"/>
    </mc:Choice>
    <mc:Fallback xmlns="">
      <p:transition spd="slow" advTm="182"/>
    </mc:Fallback>
  </mc:AlternateContent>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pPr algn="ctr"/>
            <a:r>
              <a:rPr lang="en-US" altLang="en-US" dirty="0" smtClean="0">
                <a:solidFill>
                  <a:srgbClr val="00B0F0"/>
                </a:solidFill>
              </a:rPr>
              <a:t>The Domatic Number</a:t>
            </a:r>
          </a:p>
        </p:txBody>
      </p:sp>
      <p:sp>
        <p:nvSpPr>
          <p:cNvPr id="96259" name="Content Placeholder 2"/>
          <p:cNvSpPr>
            <a:spLocks noGrp="1"/>
          </p:cNvSpPr>
          <p:nvPr>
            <p:ph idx="1"/>
          </p:nvPr>
        </p:nvSpPr>
        <p:spPr/>
        <p:txBody>
          <a:bodyPr>
            <a:noAutofit/>
          </a:bodyPr>
          <a:lstStyle/>
          <a:p>
            <a:pPr marL="0" indent="0" algn="l">
              <a:buFontTx/>
              <a:buNone/>
            </a:pPr>
            <a:r>
              <a:rPr lang="en-US" altLang="en-US" sz="3600" dirty="0" smtClean="0">
                <a:sym typeface="Symbol" panose="05050102010706020507" pitchFamily="18" charset="2"/>
              </a:rPr>
              <a:t>This is the maximum number of vertex disjoint dominating sets. Let  </a:t>
            </a:r>
            <a:r>
              <a:rPr lang="el-GR" altLang="en-US" sz="3600" dirty="0" smtClean="0">
                <a:solidFill>
                  <a:srgbClr val="FF0000"/>
                </a:solidFill>
                <a:sym typeface="Symbol" panose="05050102010706020507" pitchFamily="18" charset="2"/>
              </a:rPr>
              <a:t></a:t>
            </a:r>
            <a:r>
              <a:rPr lang="en-US" altLang="en-US" sz="3600" dirty="0" smtClean="0">
                <a:solidFill>
                  <a:srgbClr val="FF0000"/>
                </a:solidFill>
                <a:sym typeface="Symbol" panose="05050102010706020507" pitchFamily="18" charset="2"/>
              </a:rPr>
              <a:t> </a:t>
            </a:r>
            <a:r>
              <a:rPr lang="en-US" altLang="en-US" sz="3600" dirty="0" smtClean="0">
                <a:sym typeface="Symbol" panose="05050102010706020507" pitchFamily="18" charset="2"/>
              </a:rPr>
              <a:t>be the least degree and </a:t>
            </a:r>
            <a:r>
              <a:rPr lang="el-GR" altLang="en-US" sz="3600" dirty="0" smtClean="0">
                <a:solidFill>
                  <a:srgbClr val="FF0000"/>
                </a:solidFill>
              </a:rPr>
              <a:t>Δ</a:t>
            </a:r>
            <a:r>
              <a:rPr lang="en-US" altLang="en-US" sz="3600" dirty="0" smtClean="0">
                <a:solidFill>
                  <a:srgbClr val="FF0000"/>
                </a:solidFill>
              </a:rPr>
              <a:t> </a:t>
            </a:r>
            <a:r>
              <a:rPr lang="en-US" altLang="en-US" sz="3600" dirty="0" smtClean="0"/>
              <a:t>the largest degree. Note that there could not be more than </a:t>
            </a:r>
            <a:r>
              <a:rPr lang="el-GR" altLang="en-US" sz="3600" dirty="0" smtClean="0">
                <a:solidFill>
                  <a:srgbClr val="FF0000"/>
                </a:solidFill>
                <a:sym typeface="Symbol" panose="05050102010706020507" pitchFamily="18" charset="2"/>
              </a:rPr>
              <a:t></a:t>
            </a:r>
            <a:r>
              <a:rPr lang="en-US" altLang="en-US" sz="3600" dirty="0" smtClean="0">
                <a:solidFill>
                  <a:srgbClr val="FF0000"/>
                </a:solidFill>
                <a:sym typeface="Symbol" panose="05050102010706020507" pitchFamily="18" charset="2"/>
              </a:rPr>
              <a:t>+1 </a:t>
            </a:r>
            <a:r>
              <a:rPr lang="en-US" altLang="en-US" sz="3600" dirty="0" smtClean="0">
                <a:sym typeface="Symbol" panose="05050102010706020507" pitchFamily="18" charset="2"/>
              </a:rPr>
              <a:t>disjoint dominating sets. By the bins method of last slide it is easy to show that there are always at least  </a:t>
            </a:r>
            <a:r>
              <a:rPr lang="el-GR" altLang="en-US" sz="3600" dirty="0" smtClean="0">
                <a:solidFill>
                  <a:srgbClr val="FF0000"/>
                </a:solidFill>
                <a:sym typeface="Symbol" panose="05050102010706020507" pitchFamily="18" charset="2"/>
              </a:rPr>
              <a:t></a:t>
            </a:r>
            <a:r>
              <a:rPr lang="en-US" altLang="en-US" sz="3600" dirty="0" smtClean="0">
                <a:solidFill>
                  <a:srgbClr val="FF0000"/>
                </a:solidFill>
                <a:sym typeface="Symbol" panose="05050102010706020507" pitchFamily="18" charset="2"/>
              </a:rPr>
              <a:t>/(3˖log n) </a:t>
            </a:r>
            <a:r>
              <a:rPr lang="en-US" altLang="en-US" sz="3600" dirty="0" smtClean="0">
                <a:sym typeface="Symbol" panose="05050102010706020507" pitchFamily="18" charset="2"/>
              </a:rPr>
              <a:t>disjoint dominating sets. It is an </a:t>
            </a:r>
            <a:r>
              <a:rPr lang="en-US" altLang="en-US" sz="3600" dirty="0" smtClean="0">
                <a:solidFill>
                  <a:srgbClr val="FF0000"/>
                </a:solidFill>
                <a:sym typeface="Symbol" panose="05050102010706020507" pitchFamily="18" charset="2"/>
              </a:rPr>
              <a:t>O(log n) </a:t>
            </a:r>
            <a:r>
              <a:rPr lang="en-US" altLang="en-US" sz="3600" dirty="0" smtClean="0">
                <a:sym typeface="Symbol" panose="05050102010706020507" pitchFamily="18" charset="2"/>
              </a:rPr>
              <a:t>approximation. </a:t>
            </a:r>
            <a:endParaRPr lang="en-US" altLang="en-US" sz="3600" dirty="0" smtClean="0"/>
          </a:p>
        </p:txBody>
      </p:sp>
    </p:spTree>
  </p:cSld>
  <p:clrMapOvr>
    <a:masterClrMapping/>
  </p:clrMapOvr>
  <mc:AlternateContent xmlns:mc="http://schemas.openxmlformats.org/markup-compatibility/2006" xmlns:p14="http://schemas.microsoft.com/office/powerpoint/2010/main">
    <mc:Choice Requires="p14">
      <p:transition spd="slow" p14:dur="2000" advTm="177"/>
    </mc:Choice>
    <mc:Fallback xmlns="">
      <p:transition spd="slow" advTm="177"/>
    </mc:Fallback>
  </mc:AlternateContent>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pPr algn="ctr"/>
            <a:r>
              <a:rPr lang="en-US" altLang="en-US" dirty="0" smtClean="0">
                <a:solidFill>
                  <a:srgbClr val="00B0F0"/>
                </a:solidFill>
              </a:rPr>
              <a:t>Additional results</a:t>
            </a:r>
          </a:p>
        </p:txBody>
      </p:sp>
      <p:sp>
        <p:nvSpPr>
          <p:cNvPr id="97283" name="Content Placeholder 2"/>
          <p:cNvSpPr>
            <a:spLocks noGrp="1"/>
          </p:cNvSpPr>
          <p:nvPr>
            <p:ph idx="1"/>
          </p:nvPr>
        </p:nvSpPr>
        <p:spPr/>
        <p:txBody>
          <a:bodyPr>
            <a:noAutofit/>
          </a:bodyPr>
          <a:lstStyle/>
          <a:p>
            <a:pPr marL="0" indent="0" algn="l">
              <a:buFontTx/>
              <a:buNone/>
            </a:pPr>
            <a:r>
              <a:rPr lang="en-US" altLang="en-US" sz="3600" dirty="0" smtClean="0"/>
              <a:t>No </a:t>
            </a:r>
            <a:r>
              <a:rPr lang="en-US" altLang="en-US" sz="3600" dirty="0" smtClean="0">
                <a:solidFill>
                  <a:srgbClr val="FF0000"/>
                </a:solidFill>
              </a:rPr>
              <a:t>(1-</a:t>
            </a:r>
            <a:r>
              <a:rPr lang="el-GR" altLang="en-US" sz="3600" dirty="0" smtClean="0">
                <a:solidFill>
                  <a:srgbClr val="FF0000"/>
                </a:solidFill>
              </a:rPr>
              <a:t>ε</a:t>
            </a:r>
            <a:r>
              <a:rPr lang="en-US" altLang="en-US" sz="3600" dirty="0" smtClean="0">
                <a:solidFill>
                  <a:srgbClr val="FF0000"/>
                </a:solidFill>
              </a:rPr>
              <a:t>)ln n </a:t>
            </a:r>
            <a:r>
              <a:rPr lang="en-US" altLang="en-US" sz="3600" dirty="0" smtClean="0"/>
              <a:t>approximation unless </a:t>
            </a:r>
            <a:r>
              <a:rPr lang="en-US" altLang="en-US" sz="3600" dirty="0" smtClean="0">
                <a:solidFill>
                  <a:srgbClr val="FF0000"/>
                </a:solidFill>
              </a:rPr>
              <a:t>P=Quasi(P) </a:t>
            </a:r>
            <a:r>
              <a:rPr lang="en-US" altLang="en-US" sz="3600" dirty="0" smtClean="0"/>
              <a:t>(hence the ratio is tight). The first tight </a:t>
            </a:r>
            <a:r>
              <a:rPr lang="en-US" altLang="en-US" sz="3600" dirty="0">
                <a:solidFill>
                  <a:srgbClr val="FF0000"/>
                </a:solidFill>
              </a:rPr>
              <a:t>θ</a:t>
            </a:r>
            <a:r>
              <a:rPr lang="en-US" altLang="en-US" sz="3600" dirty="0" smtClean="0">
                <a:solidFill>
                  <a:srgbClr val="FF0000"/>
                </a:solidFill>
              </a:rPr>
              <a:t>(log n) </a:t>
            </a:r>
            <a:r>
              <a:rPr lang="en-US" altLang="en-US" sz="3600" dirty="0" smtClean="0"/>
              <a:t>ratio for </a:t>
            </a:r>
            <a:r>
              <a:rPr lang="en-US" altLang="en-US" sz="3600" dirty="0" smtClean="0">
                <a:solidFill>
                  <a:srgbClr val="00B050"/>
                </a:solidFill>
              </a:rPr>
              <a:t>maximization problems</a:t>
            </a:r>
            <a:r>
              <a:rPr lang="en-US" altLang="en-US" sz="3600" dirty="0" smtClean="0"/>
              <a:t>.  The paper used the </a:t>
            </a:r>
            <a:r>
              <a:rPr lang="en-US" altLang="en-US" sz="3600" dirty="0" smtClean="0">
                <a:solidFill>
                  <a:srgbClr val="7030A0"/>
                </a:solidFill>
              </a:rPr>
              <a:t>Lovasz</a:t>
            </a:r>
            <a:r>
              <a:rPr lang="en-US" altLang="en-US" sz="3600" dirty="0" smtClean="0"/>
              <a:t> </a:t>
            </a:r>
            <a:r>
              <a:rPr lang="en-US" altLang="en-US" sz="3600" dirty="0" smtClean="0">
                <a:solidFill>
                  <a:srgbClr val="FF0000"/>
                </a:solidFill>
              </a:rPr>
              <a:t>Local Lemma </a:t>
            </a:r>
            <a:r>
              <a:rPr lang="en-US" altLang="en-US" sz="3600" dirty="0" smtClean="0"/>
              <a:t>to show that there is always at least </a:t>
            </a:r>
            <a:r>
              <a:rPr lang="en-US" altLang="en-US" sz="3600" dirty="0" smtClean="0">
                <a:solidFill>
                  <a:srgbClr val="FF0000"/>
                </a:solidFill>
                <a:sym typeface="Symbol" panose="05050102010706020507" pitchFamily="18" charset="2"/>
              </a:rPr>
              <a:t>/ln(</a:t>
            </a:r>
            <a:r>
              <a:rPr lang="el-GR" altLang="en-US" sz="3600" dirty="0" smtClean="0">
                <a:solidFill>
                  <a:srgbClr val="FF0000"/>
                </a:solidFill>
                <a:sym typeface="Symbol" panose="05050102010706020507" pitchFamily="18" charset="2"/>
              </a:rPr>
              <a:t>Δ</a:t>
            </a:r>
            <a:r>
              <a:rPr lang="en-US" altLang="en-US" sz="3600" dirty="0" smtClean="0">
                <a:solidFill>
                  <a:srgbClr val="FF0000"/>
                </a:solidFill>
                <a:sym typeface="Symbol" panose="05050102010706020507" pitchFamily="18" charset="2"/>
              </a:rPr>
              <a:t>)</a:t>
            </a:r>
            <a:r>
              <a:rPr lang="en-US" altLang="en-US" sz="3600" dirty="0" smtClean="0">
                <a:sym typeface="Symbol" panose="05050102010706020507" pitchFamily="18" charset="2"/>
              </a:rPr>
              <a:t> vertex disjoint dominating sets which is tight on random graphs. But the paper only gives  </a:t>
            </a:r>
            <a:r>
              <a:rPr lang="en-US" altLang="en-US" sz="3600" dirty="0" smtClean="0">
                <a:solidFill>
                  <a:srgbClr val="FF0000"/>
                </a:solidFill>
                <a:sym typeface="Symbol" panose="05050102010706020507" pitchFamily="18" charset="2"/>
              </a:rPr>
              <a:t>O(ln(</a:t>
            </a:r>
            <a:r>
              <a:rPr lang="el-GR" altLang="en-US" sz="3600" dirty="0" smtClean="0">
                <a:solidFill>
                  <a:srgbClr val="FF0000"/>
                </a:solidFill>
                <a:sym typeface="Symbol" panose="05050102010706020507" pitchFamily="18" charset="2"/>
              </a:rPr>
              <a:t>Δ</a:t>
            </a:r>
            <a:r>
              <a:rPr lang="en-US" altLang="en-US" sz="3600" dirty="0" smtClean="0">
                <a:solidFill>
                  <a:srgbClr val="FF0000"/>
                </a:solidFill>
                <a:sym typeface="Symbol" panose="05050102010706020507" pitchFamily="18" charset="2"/>
              </a:rPr>
              <a:t>)) </a:t>
            </a:r>
            <a:r>
              <a:rPr lang="en-US" altLang="en-US" sz="3600" dirty="0" smtClean="0">
                <a:sym typeface="Symbol" panose="05050102010706020507" pitchFamily="18" charset="2"/>
              </a:rPr>
              <a:t>approximation for some large constant.</a:t>
            </a:r>
            <a:endParaRPr lang="en-US" altLang="en-US" sz="3600" dirty="0" smtClean="0"/>
          </a:p>
        </p:txBody>
      </p:sp>
    </p:spTree>
  </p:cSld>
  <p:clrMapOvr>
    <a:masterClrMapping/>
  </p:clrMapOvr>
  <mc:AlternateContent xmlns:mc="http://schemas.openxmlformats.org/markup-compatibility/2006" xmlns:p14="http://schemas.microsoft.com/office/powerpoint/2010/main">
    <mc:Choice Requires="p14">
      <p:transition spd="slow" p14:dur="2000" advTm="173"/>
    </mc:Choice>
    <mc:Fallback xmlns="">
      <p:transition spd="slow" advTm="173"/>
    </mc:Fallback>
  </mc:AlternateContent>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pPr algn="ctr"/>
            <a:r>
              <a:rPr lang="en-US" altLang="en-US" dirty="0" smtClean="0">
                <a:solidFill>
                  <a:srgbClr val="00B0F0"/>
                </a:solidFill>
              </a:rPr>
              <a:t>Some more results</a:t>
            </a:r>
          </a:p>
        </p:txBody>
      </p:sp>
      <p:sp>
        <p:nvSpPr>
          <p:cNvPr id="98307" name="Content Placeholder 2"/>
          <p:cNvSpPr>
            <a:spLocks noGrp="1"/>
          </p:cNvSpPr>
          <p:nvPr>
            <p:ph idx="1"/>
          </p:nvPr>
        </p:nvSpPr>
        <p:spPr/>
        <p:txBody>
          <a:bodyPr>
            <a:normAutofit/>
          </a:bodyPr>
          <a:lstStyle/>
          <a:p>
            <a:pPr marL="0" indent="0" algn="l">
              <a:buFontTx/>
              <a:buNone/>
            </a:pPr>
            <a:r>
              <a:rPr lang="en-US" altLang="en-US" sz="3200" dirty="0" smtClean="0"/>
              <a:t>An exercise: the </a:t>
            </a:r>
            <a:r>
              <a:rPr lang="en-US" altLang="en-US" sz="3200" dirty="0" smtClean="0">
                <a:solidFill>
                  <a:srgbClr val="00B050"/>
                </a:solidFill>
              </a:rPr>
              <a:t>Domatic number </a:t>
            </a:r>
            <a:r>
              <a:rPr lang="en-US" altLang="en-US" sz="3200" dirty="0" smtClean="0"/>
              <a:t>is at least </a:t>
            </a:r>
            <a:r>
              <a:rPr lang="en-US" altLang="en-US" sz="3200" dirty="0" smtClean="0">
                <a:solidFill>
                  <a:srgbClr val="FF0000"/>
                </a:solidFill>
              </a:rPr>
              <a:t>2 </a:t>
            </a:r>
            <a:r>
              <a:rPr lang="en-US" altLang="en-US" sz="3200" dirty="0" smtClean="0"/>
              <a:t>(if there are no isolated vertices). Harder exercise: we can make </a:t>
            </a:r>
            <a:r>
              <a:rPr lang="en-US" altLang="en-US" sz="3200" dirty="0" smtClean="0">
                <a:solidFill>
                  <a:srgbClr val="FF0000"/>
                </a:solidFill>
                <a:sym typeface="Symbol" panose="05050102010706020507" pitchFamily="18" charset="2"/>
              </a:rPr>
              <a:t> </a:t>
            </a:r>
            <a:r>
              <a:rPr lang="en-US" altLang="en-US" sz="3200" dirty="0" smtClean="0">
                <a:sym typeface="Symbol" panose="05050102010706020507" pitchFamily="18" charset="2"/>
              </a:rPr>
              <a:t>large as you want but leave the domatic number </a:t>
            </a:r>
            <a:r>
              <a:rPr lang="en-US" altLang="en-US" sz="3200" dirty="0" smtClean="0">
                <a:solidFill>
                  <a:srgbClr val="FF0000"/>
                </a:solidFill>
                <a:sym typeface="Symbol" panose="05050102010706020507" pitchFamily="18" charset="2"/>
              </a:rPr>
              <a:t>2</a:t>
            </a:r>
            <a:r>
              <a:rPr lang="en-US" altLang="en-US" sz="3200" dirty="0" smtClean="0">
                <a:sym typeface="Symbol" panose="05050102010706020507" pitchFamily="18" charset="2"/>
              </a:rPr>
              <a:t>.</a:t>
            </a:r>
            <a:r>
              <a:rPr lang="en-US" altLang="en-US" sz="3200" dirty="0" smtClean="0"/>
              <a:t> </a:t>
            </a:r>
          </a:p>
          <a:p>
            <a:pPr marL="0" indent="0" algn="l">
              <a:buFontTx/>
              <a:buNone/>
            </a:pPr>
            <a:r>
              <a:rPr lang="en-US" altLang="en-US" sz="3200" dirty="0" smtClean="0"/>
              <a:t>Question: is there a way to find a domatic number of size  </a:t>
            </a:r>
            <a:r>
              <a:rPr lang="en-US" altLang="en-US" sz="3200" dirty="0" smtClean="0">
                <a:solidFill>
                  <a:srgbClr val="FF0000"/>
                </a:solidFill>
                <a:sym typeface="Symbol" panose="05050102010706020507" pitchFamily="18" charset="2"/>
              </a:rPr>
              <a:t>/ln(</a:t>
            </a:r>
            <a:r>
              <a:rPr lang="el-GR" altLang="en-US" sz="3200" dirty="0" smtClean="0">
                <a:solidFill>
                  <a:srgbClr val="FF0000"/>
                </a:solidFill>
                <a:sym typeface="Symbol" panose="05050102010706020507" pitchFamily="18" charset="2"/>
              </a:rPr>
              <a:t>Δ</a:t>
            </a:r>
            <a:r>
              <a:rPr lang="en-US" altLang="en-US" sz="3200" dirty="0" smtClean="0">
                <a:solidFill>
                  <a:srgbClr val="FF0000"/>
                </a:solidFill>
                <a:sym typeface="Symbol" panose="05050102010706020507" pitchFamily="18" charset="2"/>
              </a:rPr>
              <a:t>)</a:t>
            </a:r>
            <a:r>
              <a:rPr lang="en-US" altLang="en-US" sz="3200" dirty="0" smtClean="0">
                <a:sym typeface="Symbol" panose="05050102010706020507" pitchFamily="18" charset="2"/>
              </a:rPr>
              <a:t>? Must we loose a constant?  The problem is: the </a:t>
            </a:r>
            <a:r>
              <a:rPr lang="en-US" altLang="en-US" sz="3200" dirty="0" smtClean="0">
                <a:solidFill>
                  <a:srgbClr val="FF0000"/>
                </a:solidFill>
                <a:sym typeface="Symbol" panose="05050102010706020507" pitchFamily="18" charset="2"/>
              </a:rPr>
              <a:t>LLL  </a:t>
            </a:r>
          </a:p>
          <a:p>
            <a:pPr marL="0" indent="0" algn="l">
              <a:buFontTx/>
              <a:buNone/>
            </a:pPr>
            <a:r>
              <a:rPr lang="en-US" altLang="en-US" sz="3200" dirty="0" smtClean="0">
                <a:sym typeface="Symbol" panose="05050102010706020507" pitchFamily="18" charset="2"/>
              </a:rPr>
              <a:t>is hard to derandomized. See a paper by </a:t>
            </a:r>
            <a:r>
              <a:rPr lang="en-US" altLang="en-US" sz="3200" dirty="0" smtClean="0">
                <a:solidFill>
                  <a:srgbClr val="7030A0"/>
                </a:solidFill>
                <a:sym typeface="Symbol" panose="05050102010706020507" pitchFamily="18" charset="2"/>
              </a:rPr>
              <a:t>Feige, Halldorsson, Kortsarz and Srinivasan</a:t>
            </a:r>
          </a:p>
        </p:txBody>
      </p:sp>
    </p:spTree>
  </p:cSld>
  <p:clrMapOvr>
    <a:masterClrMapping/>
  </p:clrMapOvr>
  <mc:AlternateContent xmlns:mc="http://schemas.openxmlformats.org/markup-compatibility/2006" xmlns:p14="http://schemas.microsoft.com/office/powerpoint/2010/main">
    <mc:Choice Requires="p14">
      <p:transition spd="slow" p14:dur="2000" advTm="166"/>
    </mc:Choice>
    <mc:Fallback xmlns="">
      <p:transition spd="slow" advTm="166"/>
    </mc:Fallback>
  </mc:AlternateContent>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Inapproximability results</a:t>
            </a:r>
            <a:endParaRPr lang="en-US" dirty="0">
              <a:solidFill>
                <a:srgbClr val="00B0F0"/>
              </a:solidFill>
            </a:endParaRPr>
          </a:p>
        </p:txBody>
      </p:sp>
      <p:sp>
        <p:nvSpPr>
          <p:cNvPr id="3" name="Content Placeholder 2"/>
          <p:cNvSpPr>
            <a:spLocks noGrp="1"/>
          </p:cNvSpPr>
          <p:nvPr>
            <p:ph idx="1"/>
          </p:nvPr>
        </p:nvSpPr>
        <p:spPr/>
        <p:txBody>
          <a:bodyPr>
            <a:noAutofit/>
          </a:bodyPr>
          <a:lstStyle/>
          <a:p>
            <a:pPr marL="0" indent="0">
              <a:buNone/>
            </a:pPr>
            <a:r>
              <a:rPr lang="en-US" sz="3200" dirty="0" smtClean="0"/>
              <a:t>Meaning:  if you can approximate within  ratio </a:t>
            </a:r>
            <a:r>
              <a:rPr lang="en-US" sz="3200" dirty="0" smtClean="0">
                <a:solidFill>
                  <a:srgbClr val="FF0000"/>
                </a:solidFill>
              </a:rPr>
              <a:t>r </a:t>
            </a:r>
            <a:r>
              <a:rPr lang="en-US" sz="3200" dirty="0" smtClean="0"/>
              <a:t> you can solve in poly time  hence </a:t>
            </a:r>
            <a:r>
              <a:rPr lang="en-US" sz="3200" dirty="0" smtClean="0">
                <a:solidFill>
                  <a:srgbClr val="FF0000"/>
                </a:solidFill>
              </a:rPr>
              <a:t>P=NP</a:t>
            </a:r>
            <a:r>
              <a:rPr lang="en-US" sz="3200" dirty="0" smtClean="0"/>
              <a:t>.</a:t>
            </a:r>
            <a:endParaRPr lang="en-US" sz="3200" dirty="0"/>
          </a:p>
          <a:p>
            <a:pPr marL="0" indent="0">
              <a:buNone/>
            </a:pPr>
            <a:r>
              <a:rPr lang="en-US" sz="3200" dirty="0" smtClean="0"/>
              <a:t>We deal with ratio larger than </a:t>
            </a:r>
            <a:r>
              <a:rPr lang="en-US" sz="3200" dirty="0" smtClean="0">
                <a:solidFill>
                  <a:srgbClr val="FF0000"/>
                </a:solidFill>
              </a:rPr>
              <a:t>1</a:t>
            </a:r>
            <a:r>
              <a:rPr lang="en-US" sz="3200" dirty="0" smtClean="0"/>
              <a:t> for minimization and smaller than </a:t>
            </a:r>
            <a:r>
              <a:rPr lang="en-US" sz="3200" dirty="0" smtClean="0">
                <a:solidFill>
                  <a:srgbClr val="FF0000"/>
                </a:solidFill>
              </a:rPr>
              <a:t>1</a:t>
            </a:r>
            <a:r>
              <a:rPr lang="en-US" sz="3200" dirty="0" smtClean="0"/>
              <a:t> for maximization. </a:t>
            </a:r>
            <a:r>
              <a:rPr lang="en-US" sz="3200" dirty="0" smtClean="0">
                <a:solidFill>
                  <a:srgbClr val="FF0000"/>
                </a:solidFill>
              </a:rPr>
              <a:t>Definition: </a:t>
            </a:r>
            <a:r>
              <a:rPr lang="en-US" sz="3200" dirty="0" smtClean="0">
                <a:solidFill>
                  <a:schemeClr val="accent1"/>
                </a:solidFill>
              </a:rPr>
              <a:t>gap reduction for </a:t>
            </a:r>
            <a:endParaRPr lang="en-US" sz="3200" dirty="0">
              <a:solidFill>
                <a:schemeClr val="accent1"/>
              </a:solidFill>
            </a:endParaRPr>
          </a:p>
          <a:p>
            <a:pPr marL="0" indent="0">
              <a:buNone/>
            </a:pPr>
            <a:r>
              <a:rPr lang="en-US" sz="3200" dirty="0" smtClean="0">
                <a:solidFill>
                  <a:schemeClr val="accent1"/>
                </a:solidFill>
              </a:rPr>
              <a:t>Maximization problem.</a:t>
            </a:r>
            <a:r>
              <a:rPr lang="en-US" sz="3200" dirty="0" smtClean="0">
                <a:solidFill>
                  <a:srgbClr val="FF0000"/>
                </a:solidFill>
              </a:rPr>
              <a:t> </a:t>
            </a:r>
            <a:r>
              <a:rPr lang="en-US" sz="3200" dirty="0" smtClean="0"/>
              <a:t>Reduce from </a:t>
            </a:r>
            <a:r>
              <a:rPr lang="en-US" sz="3200" dirty="0" smtClean="0">
                <a:solidFill>
                  <a:schemeClr val="accent1"/>
                </a:solidFill>
              </a:rPr>
              <a:t>SAT </a:t>
            </a:r>
            <a:r>
              <a:rPr lang="en-US" sz="3200" dirty="0" smtClean="0"/>
              <a:t>to your problem</a:t>
            </a:r>
            <a:r>
              <a:rPr lang="en-US" sz="3200" dirty="0" smtClean="0">
                <a:solidFill>
                  <a:schemeClr val="accent1"/>
                </a:solidFill>
              </a:rPr>
              <a:t> </a:t>
            </a:r>
            <a:r>
              <a:rPr lang="en-US" sz="3200" dirty="0" smtClean="0"/>
              <a:t> so that for a </a:t>
            </a:r>
            <a:r>
              <a:rPr lang="en-US" sz="3200" dirty="0" smtClean="0">
                <a:solidFill>
                  <a:srgbClr val="00B050"/>
                </a:solidFill>
              </a:rPr>
              <a:t>Yes</a:t>
            </a:r>
            <a:r>
              <a:rPr lang="en-US" sz="3200" dirty="0" smtClean="0"/>
              <a:t> instance, the value at least </a:t>
            </a:r>
            <a:r>
              <a:rPr lang="el-GR" sz="3200" dirty="0" smtClean="0">
                <a:solidFill>
                  <a:srgbClr val="FF0000"/>
                </a:solidFill>
              </a:rPr>
              <a:t>θ</a:t>
            </a:r>
            <a:endParaRPr lang="en-US" sz="3200" dirty="0" smtClean="0">
              <a:solidFill>
                <a:srgbClr val="FF0000"/>
              </a:solidFill>
            </a:endParaRPr>
          </a:p>
          <a:p>
            <a:pPr marL="0" indent="0">
              <a:buNone/>
            </a:pPr>
            <a:r>
              <a:rPr lang="en-US" sz="3200" dirty="0" smtClean="0">
                <a:solidFill>
                  <a:srgbClr val="00B050"/>
                </a:solidFill>
              </a:rPr>
              <a:t>No </a:t>
            </a:r>
            <a:r>
              <a:rPr lang="en-US" sz="3200" dirty="0" smtClean="0"/>
              <a:t>instance:  value at most </a:t>
            </a:r>
            <a:r>
              <a:rPr lang="el-GR" sz="3200" dirty="0" smtClean="0">
                <a:solidFill>
                  <a:srgbClr val="FF0000"/>
                </a:solidFill>
              </a:rPr>
              <a:t>π</a:t>
            </a:r>
            <a:endParaRPr lang="en-US" sz="3200" dirty="0">
              <a:solidFill>
                <a:srgbClr val="FF0000"/>
              </a:solidFill>
            </a:endParaRPr>
          </a:p>
        </p:txBody>
      </p:sp>
    </p:spTree>
    <p:extLst>
      <p:ext uri="{BB962C8B-B14F-4D97-AF65-F5344CB8AC3E}">
        <p14:creationId xmlns:p14="http://schemas.microsoft.com/office/powerpoint/2010/main" val="2740014512"/>
      </p:ext>
    </p:extLst>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Observation</a:t>
            </a:r>
            <a:endParaRPr lang="en-US" dirty="0">
              <a:solidFill>
                <a:srgbClr val="00B0F0"/>
              </a:solidFill>
            </a:endParaRPr>
          </a:p>
        </p:txBody>
      </p:sp>
      <p:sp>
        <p:nvSpPr>
          <p:cNvPr id="3" name="Content Placeholder 2"/>
          <p:cNvSpPr>
            <a:spLocks noGrp="1"/>
          </p:cNvSpPr>
          <p:nvPr>
            <p:ph idx="1"/>
          </p:nvPr>
        </p:nvSpPr>
        <p:spPr/>
        <p:txBody>
          <a:bodyPr>
            <a:normAutofit fontScale="92500"/>
          </a:bodyPr>
          <a:lstStyle/>
          <a:p>
            <a:pPr marL="0" indent="0">
              <a:buNone/>
            </a:pPr>
            <a:r>
              <a:rPr lang="en-US" dirty="0" smtClean="0"/>
              <a:t>You can not give better than </a:t>
            </a:r>
            <a:r>
              <a:rPr lang="el-GR" dirty="0" smtClean="0">
                <a:solidFill>
                  <a:srgbClr val="FF0000"/>
                </a:solidFill>
              </a:rPr>
              <a:t>π</a:t>
            </a:r>
            <a:r>
              <a:rPr lang="en-US" dirty="0" smtClean="0">
                <a:solidFill>
                  <a:srgbClr val="FF0000"/>
                </a:solidFill>
              </a:rPr>
              <a:t>/</a:t>
            </a:r>
            <a:r>
              <a:rPr lang="el-GR" dirty="0">
                <a:solidFill>
                  <a:srgbClr val="FF0000"/>
                </a:solidFill>
              </a:rPr>
              <a:t> θ</a:t>
            </a:r>
            <a:r>
              <a:rPr lang="el-GR" dirty="0" smtClean="0"/>
              <a:t> </a:t>
            </a:r>
            <a:r>
              <a:rPr lang="en-US" dirty="0" smtClean="0"/>
              <a:t>ratio.</a:t>
            </a:r>
            <a:endParaRPr lang="en-US" dirty="0"/>
          </a:p>
          <a:p>
            <a:pPr marL="0" indent="0">
              <a:buNone/>
            </a:pPr>
            <a:r>
              <a:rPr lang="en-US" dirty="0" smtClean="0"/>
              <a:t>Indeed, a yes instance value at least </a:t>
            </a:r>
            <a:r>
              <a:rPr lang="el-GR" dirty="0" smtClean="0">
                <a:solidFill>
                  <a:srgbClr val="FF0000"/>
                </a:solidFill>
              </a:rPr>
              <a:t>θ</a:t>
            </a:r>
            <a:r>
              <a:rPr lang="en-US" dirty="0" smtClean="0">
                <a:solidFill>
                  <a:srgbClr val="FF0000"/>
                </a:solidFill>
              </a:rPr>
              <a:t>.</a:t>
            </a:r>
            <a:endParaRPr lang="en-US" dirty="0">
              <a:solidFill>
                <a:srgbClr val="FF0000"/>
              </a:solidFill>
            </a:endParaRPr>
          </a:p>
          <a:p>
            <a:pPr marL="0" indent="0">
              <a:buNone/>
            </a:pPr>
            <a:r>
              <a:rPr lang="en-US" dirty="0" smtClean="0"/>
              <a:t>Say you are a yes instance and there is larger than </a:t>
            </a:r>
          </a:p>
          <a:p>
            <a:pPr marL="0" indent="0">
              <a:buNone/>
            </a:pPr>
            <a:r>
              <a:rPr lang="el-GR" dirty="0" smtClean="0">
                <a:solidFill>
                  <a:srgbClr val="FF0000"/>
                </a:solidFill>
              </a:rPr>
              <a:t>π</a:t>
            </a:r>
            <a:r>
              <a:rPr lang="en-US" dirty="0">
                <a:solidFill>
                  <a:srgbClr val="FF0000"/>
                </a:solidFill>
              </a:rPr>
              <a:t>/</a:t>
            </a:r>
            <a:r>
              <a:rPr lang="el-GR" dirty="0">
                <a:solidFill>
                  <a:srgbClr val="FF0000"/>
                </a:solidFill>
              </a:rPr>
              <a:t> θ</a:t>
            </a:r>
            <a:r>
              <a:rPr lang="el-GR" dirty="0"/>
              <a:t> </a:t>
            </a:r>
            <a:r>
              <a:rPr lang="en-US" dirty="0" smtClean="0"/>
              <a:t> ratio.</a:t>
            </a:r>
          </a:p>
          <a:p>
            <a:pPr marL="0" indent="0">
              <a:buNone/>
            </a:pPr>
            <a:r>
              <a:rPr lang="en-US" dirty="0" smtClean="0"/>
              <a:t>Apply this approximation on </a:t>
            </a:r>
            <a:r>
              <a:rPr lang="en-US" dirty="0" smtClean="0">
                <a:solidFill>
                  <a:schemeClr val="accent1"/>
                </a:solidFill>
              </a:rPr>
              <a:t>yes instance. </a:t>
            </a:r>
            <a:r>
              <a:rPr lang="en-US" dirty="0" smtClean="0"/>
              <a:t>The value  </a:t>
            </a:r>
          </a:p>
          <a:p>
            <a:pPr marL="0" indent="0">
              <a:buNone/>
            </a:pPr>
            <a:r>
              <a:rPr lang="en-US" dirty="0" smtClean="0"/>
              <a:t>Is larger than </a:t>
            </a:r>
            <a:r>
              <a:rPr lang="en-US" dirty="0" smtClean="0">
                <a:solidFill>
                  <a:srgbClr val="FF0000"/>
                </a:solidFill>
              </a:rPr>
              <a:t>(</a:t>
            </a:r>
            <a:r>
              <a:rPr lang="el-GR" dirty="0" smtClean="0">
                <a:solidFill>
                  <a:srgbClr val="FF0000"/>
                </a:solidFill>
              </a:rPr>
              <a:t>π</a:t>
            </a:r>
            <a:r>
              <a:rPr lang="en-US" dirty="0">
                <a:solidFill>
                  <a:srgbClr val="FF0000"/>
                </a:solidFill>
              </a:rPr>
              <a:t>/</a:t>
            </a:r>
            <a:r>
              <a:rPr lang="el-GR" dirty="0">
                <a:solidFill>
                  <a:srgbClr val="FF0000"/>
                </a:solidFill>
              </a:rPr>
              <a:t> </a:t>
            </a:r>
            <a:r>
              <a:rPr lang="el-GR" dirty="0" smtClean="0">
                <a:solidFill>
                  <a:srgbClr val="FF0000"/>
                </a:solidFill>
              </a:rPr>
              <a:t>θ</a:t>
            </a:r>
            <a:r>
              <a:rPr lang="en-US" dirty="0" smtClean="0">
                <a:solidFill>
                  <a:srgbClr val="FF0000"/>
                </a:solidFill>
              </a:rPr>
              <a:t>)</a:t>
            </a:r>
            <a:r>
              <a:rPr lang="en-US" dirty="0" smtClean="0">
                <a:solidFill>
                  <a:srgbClr val="FF0000"/>
                </a:solidFill>
                <a:latin typeface="Arial" panose="020B0604020202020204" pitchFamily="34" charset="0"/>
                <a:cs typeface="Arial" panose="020B0604020202020204" pitchFamily="34" charset="0"/>
              </a:rPr>
              <a:t>˖</a:t>
            </a:r>
            <a:r>
              <a:rPr lang="el-GR" dirty="0" smtClean="0">
                <a:solidFill>
                  <a:srgbClr val="FF0000"/>
                </a:solidFill>
              </a:rPr>
              <a:t> θ</a:t>
            </a:r>
            <a:r>
              <a:rPr lang="en-US" dirty="0" smtClean="0">
                <a:solidFill>
                  <a:srgbClr val="FF0000"/>
                </a:solidFill>
              </a:rPr>
              <a:t>&gt;</a:t>
            </a:r>
            <a:r>
              <a:rPr lang="el-GR" dirty="0">
                <a:solidFill>
                  <a:srgbClr val="FF0000"/>
                </a:solidFill>
              </a:rPr>
              <a:t> </a:t>
            </a:r>
            <a:r>
              <a:rPr lang="el-GR" dirty="0" smtClean="0">
                <a:solidFill>
                  <a:srgbClr val="FF0000"/>
                </a:solidFill>
              </a:rPr>
              <a:t>π</a:t>
            </a:r>
            <a:r>
              <a:rPr lang="en-US" dirty="0" smtClean="0">
                <a:solidFill>
                  <a:srgbClr val="FF0000"/>
                </a:solidFill>
              </a:rPr>
              <a:t> </a:t>
            </a:r>
            <a:r>
              <a:rPr lang="en-US" dirty="0" smtClean="0"/>
              <a:t>hence we </a:t>
            </a:r>
            <a:r>
              <a:rPr lang="en-US" dirty="0" smtClean="0">
                <a:solidFill>
                  <a:srgbClr val="0070C0"/>
                </a:solidFill>
              </a:rPr>
              <a:t>KNOW</a:t>
            </a:r>
            <a:r>
              <a:rPr lang="en-US" dirty="0" smtClean="0"/>
              <a:t> it is a yes instance. We can tell between a </a:t>
            </a:r>
            <a:r>
              <a:rPr lang="en-US" dirty="0" smtClean="0">
                <a:solidFill>
                  <a:srgbClr val="00B050"/>
                </a:solidFill>
              </a:rPr>
              <a:t>yes </a:t>
            </a:r>
            <a:r>
              <a:rPr lang="en-US" dirty="0" smtClean="0"/>
              <a:t>and a </a:t>
            </a:r>
            <a:r>
              <a:rPr lang="en-US" dirty="0" smtClean="0">
                <a:solidFill>
                  <a:srgbClr val="0070C0"/>
                </a:solidFill>
              </a:rPr>
              <a:t>no</a:t>
            </a:r>
            <a:r>
              <a:rPr lang="en-US" dirty="0" smtClean="0"/>
              <a:t> instance. </a:t>
            </a:r>
          </a:p>
          <a:p>
            <a:pPr marL="0" indent="0">
              <a:buNone/>
            </a:pPr>
            <a:r>
              <a:rPr lang="en-US" dirty="0" smtClean="0"/>
              <a:t>For minimization </a:t>
            </a:r>
            <a:r>
              <a:rPr lang="en-US" dirty="0" smtClean="0">
                <a:solidFill>
                  <a:srgbClr val="0070C0"/>
                </a:solidFill>
              </a:rPr>
              <a:t>Yes</a:t>
            </a:r>
            <a:r>
              <a:rPr lang="en-US" dirty="0" smtClean="0"/>
              <a:t> instance at most </a:t>
            </a:r>
            <a:r>
              <a:rPr lang="el-GR" dirty="0" smtClean="0">
                <a:solidFill>
                  <a:srgbClr val="FF0000"/>
                </a:solidFill>
              </a:rPr>
              <a:t>θ</a:t>
            </a:r>
            <a:endParaRPr lang="en-US" dirty="0" smtClean="0">
              <a:solidFill>
                <a:srgbClr val="FF0000"/>
              </a:solidFill>
            </a:endParaRPr>
          </a:p>
          <a:p>
            <a:pPr marL="0" indent="0">
              <a:buNone/>
            </a:pPr>
            <a:r>
              <a:rPr lang="en-US" dirty="0" smtClean="0">
                <a:solidFill>
                  <a:srgbClr val="0070C0"/>
                </a:solidFill>
              </a:rPr>
              <a:t>No </a:t>
            </a:r>
            <a:r>
              <a:rPr lang="en-US" dirty="0" smtClean="0"/>
              <a:t>instance at least </a:t>
            </a:r>
            <a:r>
              <a:rPr lang="el-GR" dirty="0" smtClean="0">
                <a:solidFill>
                  <a:srgbClr val="FF0000"/>
                </a:solidFill>
              </a:rPr>
              <a:t>π</a:t>
            </a:r>
            <a:r>
              <a:rPr lang="en-US" dirty="0" smtClean="0">
                <a:solidFill>
                  <a:srgbClr val="FF0000"/>
                </a:solidFill>
              </a:rPr>
              <a:t>. </a:t>
            </a:r>
            <a:r>
              <a:rPr lang="en-US" dirty="0" smtClean="0"/>
              <a:t>No better than </a:t>
            </a:r>
            <a:r>
              <a:rPr lang="el-GR" dirty="0" smtClean="0">
                <a:solidFill>
                  <a:srgbClr val="FF0000"/>
                </a:solidFill>
              </a:rPr>
              <a:t>π</a:t>
            </a:r>
            <a:r>
              <a:rPr lang="en-US" dirty="0" smtClean="0">
                <a:solidFill>
                  <a:srgbClr val="FF0000"/>
                </a:solidFill>
              </a:rPr>
              <a:t>/</a:t>
            </a:r>
            <a:r>
              <a:rPr lang="el-GR" dirty="0" smtClean="0">
                <a:solidFill>
                  <a:srgbClr val="FF0000"/>
                </a:solidFill>
              </a:rPr>
              <a:t>θ</a:t>
            </a:r>
            <a:r>
              <a:rPr lang="en-US" dirty="0" smtClean="0">
                <a:solidFill>
                  <a:srgbClr val="FF0000"/>
                </a:solidFill>
              </a:rPr>
              <a:t> </a:t>
            </a:r>
            <a:r>
              <a:rPr lang="en-US" dirty="0" smtClean="0"/>
              <a:t>ratio.</a:t>
            </a:r>
          </a:p>
          <a:p>
            <a:pPr marL="0" indent="0">
              <a:buNone/>
            </a:pPr>
            <a:endParaRPr lang="en-US" dirty="0"/>
          </a:p>
        </p:txBody>
      </p:sp>
    </p:spTree>
    <p:extLst>
      <p:ext uri="{BB962C8B-B14F-4D97-AF65-F5344CB8AC3E}">
        <p14:creationId xmlns:p14="http://schemas.microsoft.com/office/powerpoint/2010/main" val="3230454102"/>
      </p:ext>
    </p:extLst>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Say that we want to know if there is an Hamiltonian Path in a graph.</a:t>
            </a:r>
            <a:endParaRPr lang="en-US" dirty="0">
              <a:solidFill>
                <a:srgbClr val="00B0F0"/>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Say that you can approximate </a:t>
            </a:r>
            <a:r>
              <a:rPr lang="en-US" dirty="0" smtClean="0">
                <a:solidFill>
                  <a:srgbClr val="00B050"/>
                </a:solidFill>
              </a:rPr>
              <a:t>TSP </a:t>
            </a:r>
            <a:r>
              <a:rPr lang="en-US" dirty="0" smtClean="0"/>
              <a:t>within better than</a:t>
            </a:r>
          </a:p>
          <a:p>
            <a:pPr marL="0" indent="0">
              <a:buNone/>
            </a:pPr>
            <a:r>
              <a:rPr lang="en-US" dirty="0" smtClean="0">
                <a:solidFill>
                  <a:srgbClr val="FF0000"/>
                </a:solidFill>
              </a:rPr>
              <a:t>2</a:t>
            </a:r>
            <a:r>
              <a:rPr lang="en-US" baseline="30000" dirty="0" smtClean="0">
                <a:solidFill>
                  <a:srgbClr val="FF0000"/>
                </a:solidFill>
                <a:sym typeface="Symbol" panose="05050102010706020507" pitchFamily="18" charset="2"/>
              </a:rPr>
              <a:t>n</a:t>
            </a:r>
            <a:r>
              <a:rPr lang="en-US" dirty="0" smtClean="0">
                <a:solidFill>
                  <a:srgbClr val="FF0000"/>
                </a:solidFill>
                <a:sym typeface="Symbol" panose="05050102010706020507" pitchFamily="18" charset="2"/>
              </a:rPr>
              <a:t>. </a:t>
            </a:r>
            <a:r>
              <a:rPr lang="en-US" dirty="0" smtClean="0">
                <a:sym typeface="Symbol" panose="05050102010706020507" pitchFamily="18" charset="2"/>
              </a:rPr>
              <a:t>Take the Hamiltonian path instance. We give a gap </a:t>
            </a:r>
          </a:p>
          <a:p>
            <a:pPr marL="0" indent="0">
              <a:buNone/>
            </a:pPr>
            <a:r>
              <a:rPr lang="en-US" dirty="0" smtClean="0">
                <a:sym typeface="Symbol" panose="05050102010706020507" pitchFamily="18" charset="2"/>
              </a:rPr>
              <a:t>reduction to </a:t>
            </a:r>
            <a:r>
              <a:rPr lang="en-US" dirty="0" smtClean="0">
                <a:solidFill>
                  <a:srgbClr val="0070C0"/>
                </a:solidFill>
                <a:sym typeface="Symbol" panose="05050102010706020507" pitchFamily="18" charset="2"/>
              </a:rPr>
              <a:t>TSP.</a:t>
            </a:r>
            <a:r>
              <a:rPr lang="en-US" dirty="0" smtClean="0">
                <a:sym typeface="Symbol" panose="05050102010706020507" pitchFamily="18" charset="2"/>
              </a:rPr>
              <a:t> </a:t>
            </a:r>
          </a:p>
          <a:p>
            <a:pPr marL="0" indent="0">
              <a:buNone/>
            </a:pPr>
            <a:r>
              <a:rPr lang="en-US" dirty="0" smtClean="0">
                <a:sym typeface="Symbol" panose="05050102010706020507" pitchFamily="18" charset="2"/>
              </a:rPr>
              <a:t>Every edge of the graph gets distance </a:t>
            </a:r>
            <a:r>
              <a:rPr lang="en-US" dirty="0" smtClean="0">
                <a:solidFill>
                  <a:srgbClr val="FF0000"/>
                </a:solidFill>
                <a:sym typeface="Symbol" panose="05050102010706020507" pitchFamily="18" charset="2"/>
              </a:rPr>
              <a:t>1.</a:t>
            </a:r>
          </a:p>
          <a:p>
            <a:pPr marL="0" indent="0">
              <a:buNone/>
            </a:pPr>
            <a:r>
              <a:rPr lang="en-US" dirty="0" smtClean="0">
                <a:sym typeface="Symbol" panose="05050102010706020507" pitchFamily="18" charset="2"/>
              </a:rPr>
              <a:t>Add the missing edges </a:t>
            </a:r>
            <a:r>
              <a:rPr lang="en-US" dirty="0" smtClean="0">
                <a:solidFill>
                  <a:srgbClr val="FF0000"/>
                </a:solidFill>
                <a:sym typeface="Symbol" panose="05050102010706020507" pitchFamily="18" charset="2"/>
              </a:rPr>
              <a:t>V </a:t>
            </a:r>
            <a:r>
              <a:rPr lang="en-US" dirty="0" smtClean="0">
                <a:solidFill>
                  <a:srgbClr val="FF0000"/>
                </a:solidFill>
                <a:latin typeface="Arial" panose="020B0604020202020204" pitchFamily="34" charset="0"/>
                <a:cs typeface="Arial" panose="020B0604020202020204" pitchFamily="34" charset="0"/>
                <a:sym typeface="Symbol" panose="05050102010706020507" pitchFamily="18" charset="2"/>
              </a:rPr>
              <a:t>xV-E </a:t>
            </a:r>
            <a:r>
              <a:rPr lang="en-US" dirty="0" smtClean="0">
                <a:solidFill>
                  <a:srgbClr val="FF0000"/>
                </a:solidFill>
                <a:sym typeface="Symbol" panose="05050102010706020507" pitchFamily="18" charset="2"/>
              </a:rPr>
              <a:t> </a:t>
            </a:r>
            <a:r>
              <a:rPr lang="en-US" dirty="0" smtClean="0">
                <a:sym typeface="Symbol" panose="05050102010706020507" pitchFamily="18" charset="2"/>
              </a:rPr>
              <a:t>and give them  distance</a:t>
            </a:r>
            <a:r>
              <a:rPr lang="en-US" dirty="0" smtClean="0">
                <a:solidFill>
                  <a:srgbClr val="FF0000"/>
                </a:solidFill>
                <a:sym typeface="Symbol" panose="05050102010706020507" pitchFamily="18" charset="2"/>
              </a:rPr>
              <a:t>  </a:t>
            </a:r>
          </a:p>
          <a:p>
            <a:pPr marL="0" indent="0">
              <a:buNone/>
            </a:pPr>
            <a:r>
              <a:rPr lang="en-US" dirty="0" smtClean="0">
                <a:solidFill>
                  <a:srgbClr val="FF0000"/>
                </a:solidFill>
                <a:sym typeface="Symbol" panose="05050102010706020507" pitchFamily="18" charset="2"/>
              </a:rPr>
              <a:t>(n-1) </a:t>
            </a:r>
            <a:r>
              <a:rPr lang="en-US" dirty="0" smtClean="0">
                <a:solidFill>
                  <a:srgbClr val="FF0000"/>
                </a:solidFill>
                <a:latin typeface="Arial" panose="020B0604020202020204" pitchFamily="34" charset="0"/>
                <a:cs typeface="Arial" panose="020B0604020202020204" pitchFamily="34" charset="0"/>
                <a:sym typeface="Symbol" panose="05050102010706020507" pitchFamily="18" charset="2"/>
              </a:rPr>
              <a:t>˖</a:t>
            </a:r>
            <a:r>
              <a:rPr lang="en-US" dirty="0" smtClean="0">
                <a:solidFill>
                  <a:srgbClr val="FF0000"/>
                </a:solidFill>
              </a:rPr>
              <a:t>2</a:t>
            </a:r>
            <a:r>
              <a:rPr lang="en-US" baseline="30000" dirty="0" smtClean="0">
                <a:solidFill>
                  <a:srgbClr val="FF0000"/>
                </a:solidFill>
                <a:sym typeface="Symbol" panose="05050102010706020507" pitchFamily="18" charset="2"/>
              </a:rPr>
              <a:t>n </a:t>
            </a:r>
            <a:r>
              <a:rPr lang="en-US" dirty="0" smtClean="0">
                <a:solidFill>
                  <a:srgbClr val="FF0000"/>
                </a:solidFill>
                <a:sym typeface="Symbol" panose="05050102010706020507" pitchFamily="18" charset="2"/>
              </a:rPr>
              <a:t> </a:t>
            </a:r>
          </a:p>
          <a:p>
            <a:pPr marL="0" indent="0">
              <a:buNone/>
            </a:pPr>
            <a:r>
              <a:rPr lang="en-US" dirty="0" smtClean="0">
                <a:sym typeface="Symbol" panose="05050102010706020507" pitchFamily="18" charset="2"/>
              </a:rPr>
              <a:t>Yes instance there is an </a:t>
            </a:r>
            <a:r>
              <a:rPr lang="en-US" dirty="0" smtClean="0">
                <a:solidFill>
                  <a:srgbClr val="00B050"/>
                </a:solidFill>
                <a:sym typeface="Symbol" panose="05050102010706020507" pitchFamily="18" charset="2"/>
              </a:rPr>
              <a:t>Hamiltonian path </a:t>
            </a:r>
            <a:r>
              <a:rPr lang="en-US" dirty="0" smtClean="0">
                <a:sym typeface="Symbol" panose="05050102010706020507" pitchFamily="18" charset="2"/>
              </a:rPr>
              <a:t>of cost </a:t>
            </a:r>
            <a:r>
              <a:rPr lang="en-US" dirty="0" smtClean="0">
                <a:solidFill>
                  <a:srgbClr val="FF0000"/>
                </a:solidFill>
                <a:sym typeface="Symbol" panose="05050102010706020507" pitchFamily="18" charset="2"/>
              </a:rPr>
              <a:t>n-1</a:t>
            </a:r>
          </a:p>
          <a:p>
            <a:pPr marL="0" indent="0">
              <a:buNone/>
            </a:pPr>
            <a:r>
              <a:rPr lang="en-US" dirty="0" smtClean="0">
                <a:sym typeface="Symbol" panose="05050102010706020507" pitchFamily="18" charset="2"/>
              </a:rPr>
              <a:t>No instance, any </a:t>
            </a:r>
            <a:r>
              <a:rPr lang="en-US" dirty="0" smtClean="0">
                <a:solidFill>
                  <a:srgbClr val="00B050"/>
                </a:solidFill>
                <a:sym typeface="Symbol" panose="05050102010706020507" pitchFamily="18" charset="2"/>
              </a:rPr>
              <a:t>HP</a:t>
            </a:r>
            <a:r>
              <a:rPr lang="en-US" dirty="0" smtClean="0">
                <a:sym typeface="Symbol" panose="05050102010706020507" pitchFamily="18" charset="2"/>
              </a:rPr>
              <a:t> uses a non original edge so cost at least  </a:t>
            </a:r>
            <a:r>
              <a:rPr lang="en-US" dirty="0" smtClean="0">
                <a:solidFill>
                  <a:srgbClr val="FF0000"/>
                </a:solidFill>
                <a:sym typeface="Symbol" panose="05050102010706020507" pitchFamily="18" charset="2"/>
              </a:rPr>
              <a:t>(</a:t>
            </a:r>
            <a:r>
              <a:rPr lang="en-US" dirty="0">
                <a:solidFill>
                  <a:srgbClr val="FF0000"/>
                </a:solidFill>
                <a:sym typeface="Symbol" panose="05050102010706020507" pitchFamily="18" charset="2"/>
              </a:rPr>
              <a:t>n-1) </a:t>
            </a:r>
            <a:r>
              <a:rPr lang="en-US" dirty="0" smtClean="0">
                <a:solidFill>
                  <a:srgbClr val="FF0000"/>
                </a:solidFill>
              </a:rPr>
              <a:t>2</a:t>
            </a:r>
            <a:r>
              <a:rPr lang="en-US" baseline="30000" dirty="0" smtClean="0">
                <a:solidFill>
                  <a:srgbClr val="FF0000"/>
                </a:solidFill>
                <a:sym typeface="Symbol" panose="05050102010706020507" pitchFamily="18" charset="2"/>
              </a:rPr>
              <a:t>n   </a:t>
            </a:r>
            <a:r>
              <a:rPr lang="en-US" dirty="0" smtClean="0">
                <a:solidFill>
                  <a:srgbClr val="FF0000"/>
                </a:solidFill>
                <a:sym typeface="Symbol" panose="05050102010706020507" pitchFamily="18" charset="2"/>
              </a:rPr>
              <a:t>  </a:t>
            </a:r>
          </a:p>
          <a:p>
            <a:pPr marL="0" indent="0">
              <a:buNone/>
            </a:pPr>
            <a:r>
              <a:rPr lang="en-US" dirty="0" smtClean="0">
                <a:sym typeface="Symbol" panose="05050102010706020507" pitchFamily="18" charset="2"/>
              </a:rPr>
              <a:t>Gap</a:t>
            </a:r>
            <a:r>
              <a:rPr lang="en-US" dirty="0" smtClean="0">
                <a:solidFill>
                  <a:srgbClr val="FF0000"/>
                </a:solidFill>
                <a:sym typeface="Symbol" panose="05050102010706020507" pitchFamily="18" charset="2"/>
              </a:rPr>
              <a:t>  </a:t>
            </a:r>
            <a:r>
              <a:rPr lang="en-US" dirty="0">
                <a:solidFill>
                  <a:srgbClr val="FF0000"/>
                </a:solidFill>
              </a:rPr>
              <a:t>2</a:t>
            </a:r>
            <a:r>
              <a:rPr lang="en-US" baseline="30000" dirty="0">
                <a:solidFill>
                  <a:srgbClr val="FF0000"/>
                </a:solidFill>
                <a:sym typeface="Symbol" panose="05050102010706020507" pitchFamily="18" charset="2"/>
              </a:rPr>
              <a:t>n</a:t>
            </a:r>
            <a:r>
              <a:rPr lang="en-US" dirty="0" smtClean="0">
                <a:solidFill>
                  <a:srgbClr val="FF0000"/>
                </a:solidFill>
                <a:sym typeface="Symbol" panose="05050102010706020507" pitchFamily="18" charset="2"/>
              </a:rPr>
              <a:t>  </a:t>
            </a:r>
            <a:r>
              <a:rPr lang="en-US" dirty="0" smtClean="0">
                <a:sym typeface="Symbol" panose="05050102010706020507" pitchFamily="18" charset="2"/>
              </a:rPr>
              <a:t>No better than </a:t>
            </a:r>
            <a:r>
              <a:rPr lang="en-US" dirty="0" smtClean="0">
                <a:solidFill>
                  <a:srgbClr val="FF0000"/>
                </a:solidFill>
              </a:rPr>
              <a:t>2</a:t>
            </a:r>
            <a:r>
              <a:rPr lang="en-US" baseline="30000" dirty="0" smtClean="0">
                <a:solidFill>
                  <a:srgbClr val="FF0000"/>
                </a:solidFill>
                <a:sym typeface="Symbol" panose="05050102010706020507" pitchFamily="18" charset="2"/>
              </a:rPr>
              <a:t>n  </a:t>
            </a:r>
            <a:r>
              <a:rPr lang="en-US" dirty="0" smtClean="0">
                <a:sym typeface="Symbol" panose="05050102010706020507" pitchFamily="18" charset="2"/>
              </a:rPr>
              <a:t>approximation</a:t>
            </a:r>
            <a:endParaRPr lang="en-US" baseline="30000" dirty="0" smtClean="0">
              <a:solidFill>
                <a:srgbClr val="FF0000"/>
              </a:solidFill>
              <a:sym typeface="Symbol" panose="05050102010706020507" pitchFamily="18" charset="2"/>
            </a:endParaRPr>
          </a:p>
        </p:txBody>
      </p:sp>
    </p:spTree>
    <p:extLst>
      <p:ext uri="{BB962C8B-B14F-4D97-AF65-F5344CB8AC3E}">
        <p14:creationId xmlns:p14="http://schemas.microsoft.com/office/powerpoint/2010/main" val="9447857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
          <p:cNvSpPr txBox="1">
            <a:spLocks noChangeArrowheads="1"/>
          </p:cNvSpPr>
          <p:nvPr/>
        </p:nvSpPr>
        <p:spPr bwMode="auto">
          <a:xfrm>
            <a:off x="457200" y="190500"/>
            <a:ext cx="8229600"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9pPr>
          </a:lstStyle>
          <a:p>
            <a:pPr algn="ctr" eaLnBrk="1" hangingPunct="1">
              <a:buClrTx/>
              <a:buFontTx/>
              <a:buNone/>
            </a:pPr>
            <a:r>
              <a:rPr lang="en-US" altLang="en-US" sz="4000" b="1" dirty="0">
                <a:solidFill>
                  <a:srgbClr val="0070C0"/>
                </a:solidFill>
                <a:effectLst>
                  <a:outerShdw blurRad="38100" dist="38100" dir="2700000" algn="tl">
                    <a:srgbClr val="C0C0C0"/>
                  </a:outerShdw>
                </a:effectLst>
              </a:rPr>
              <a:t>The resulting graph is a k-spanner</a:t>
            </a:r>
          </a:p>
        </p:txBody>
      </p:sp>
      <p:sp>
        <p:nvSpPr>
          <p:cNvPr id="26626" name="Text Box 2"/>
          <p:cNvSpPr txBox="1">
            <a:spLocks noChangeArrowheads="1"/>
          </p:cNvSpPr>
          <p:nvPr/>
        </p:nvSpPr>
        <p:spPr bwMode="auto">
          <a:xfrm>
            <a:off x="457200" y="1600200"/>
            <a:ext cx="8229600" cy="565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9pPr>
          </a:lstStyle>
          <a:p>
            <a:pPr eaLnBrk="1" hangingPunct="1">
              <a:lnSpc>
                <a:spcPct val="90000"/>
              </a:lnSpc>
              <a:spcBef>
                <a:spcPts val="800"/>
              </a:spcBef>
              <a:buClr>
                <a:srgbClr val="00FF99"/>
              </a:buClr>
              <a:buFont typeface="Garamond" panose="02020404030301010803" pitchFamily="18" charset="0"/>
              <a:buChar char="•"/>
            </a:pPr>
            <a:r>
              <a:rPr lang="en-US" altLang="en-US" sz="3200" dirty="0">
                <a:solidFill>
                  <a:srgbClr val="FFFFFF"/>
                </a:solidFill>
                <a:effectLst>
                  <a:outerShdw blurRad="38100" dist="38100" dir="2700000" algn="tl">
                    <a:srgbClr val="C0C0C0"/>
                  </a:outerShdw>
                </a:effectLst>
              </a:rPr>
              <a:t> </a:t>
            </a:r>
            <a:r>
              <a:rPr lang="en-US" altLang="en-US" sz="3200" dirty="0">
                <a:solidFill>
                  <a:schemeClr val="tx1"/>
                </a:solidFill>
                <a:effectLst>
                  <a:outerShdw blurRad="38100" dist="38100" dir="2700000" algn="tl">
                    <a:srgbClr val="C0C0C0"/>
                  </a:outerShdw>
                </a:effectLst>
              </a:rPr>
              <a:t>If an edge </a:t>
            </a:r>
            <a:r>
              <a:rPr lang="en-US" altLang="en-US" sz="3200" dirty="0">
                <a:solidFill>
                  <a:srgbClr val="FF0000"/>
                </a:solidFill>
                <a:effectLst>
                  <a:outerShdw blurRad="38100" dist="38100" dir="2700000" algn="tl">
                    <a:srgbClr val="C0C0C0"/>
                  </a:outerShdw>
                </a:effectLst>
              </a:rPr>
              <a:t>e </a:t>
            </a:r>
            <a:r>
              <a:rPr lang="en-US" altLang="en-US" sz="3200" dirty="0">
                <a:solidFill>
                  <a:schemeClr val="tx1"/>
                </a:solidFill>
                <a:effectLst>
                  <a:outerShdw blurRad="38100" dist="38100" dir="2700000" algn="tl">
                    <a:srgbClr val="C0C0C0"/>
                  </a:outerShdw>
                </a:effectLst>
              </a:rPr>
              <a:t>is missing, then by construction, this edge is the most heavy edge in a cycle of length at most </a:t>
            </a:r>
            <a:r>
              <a:rPr lang="en-US" altLang="en-US" sz="3200" dirty="0">
                <a:solidFill>
                  <a:srgbClr val="FF0000"/>
                </a:solidFill>
                <a:effectLst>
                  <a:outerShdw blurRad="38100" dist="38100" dir="2700000" algn="tl">
                    <a:srgbClr val="C0C0C0"/>
                  </a:outerShdw>
                </a:effectLst>
              </a:rPr>
              <a:t>k+1</a:t>
            </a:r>
            <a:r>
              <a:rPr lang="en-US" altLang="en-US" sz="3200" dirty="0">
                <a:solidFill>
                  <a:schemeClr val="tx1"/>
                </a:solidFill>
                <a:effectLst>
                  <a:outerShdw blurRad="38100" dist="38100" dir="2700000" algn="tl">
                    <a:srgbClr val="C0C0C0"/>
                  </a:outerShdw>
                </a:effectLst>
              </a:rPr>
              <a:t>.</a:t>
            </a:r>
          </a:p>
          <a:p>
            <a:pPr eaLnBrk="1" hangingPunct="1">
              <a:lnSpc>
                <a:spcPct val="90000"/>
              </a:lnSpc>
              <a:spcBef>
                <a:spcPts val="800"/>
              </a:spcBef>
              <a:buClr>
                <a:srgbClr val="00FF99"/>
              </a:buClr>
              <a:buFont typeface="Garamond" panose="02020404030301010803" pitchFamily="18" charset="0"/>
              <a:buChar char="•"/>
            </a:pPr>
            <a:r>
              <a:rPr lang="en-US" altLang="en-US" sz="3200" dirty="0">
                <a:solidFill>
                  <a:schemeClr val="tx1"/>
                </a:solidFill>
                <a:effectLst>
                  <a:outerShdw blurRad="38100" dist="38100" dir="2700000" algn="tl">
                    <a:srgbClr val="C0C0C0"/>
                  </a:outerShdw>
                </a:effectLst>
              </a:rPr>
              <a:t>This is because we go over edges in </a:t>
            </a:r>
            <a:r>
              <a:rPr lang="en-US" altLang="en-US" sz="3200" dirty="0" smtClean="0">
                <a:solidFill>
                  <a:schemeClr val="tx1"/>
                </a:solidFill>
                <a:effectLst>
                  <a:outerShdw blurRad="38100" dist="38100" dir="2700000" algn="tl">
                    <a:srgbClr val="C0C0C0"/>
                  </a:outerShdw>
                </a:effectLst>
              </a:rPr>
              <a:t>non decreasing </a:t>
            </a:r>
            <a:r>
              <a:rPr lang="en-US" altLang="en-US" sz="3200" dirty="0">
                <a:solidFill>
                  <a:schemeClr val="tx1"/>
                </a:solidFill>
                <a:effectLst>
                  <a:outerShdw blurRad="38100" dist="38100" dir="2700000" algn="tl">
                    <a:srgbClr val="C0C0C0"/>
                  </a:outerShdw>
                </a:effectLst>
              </a:rPr>
              <a:t>costs.</a:t>
            </a:r>
          </a:p>
          <a:p>
            <a:pPr eaLnBrk="1" hangingPunct="1">
              <a:lnSpc>
                <a:spcPct val="90000"/>
              </a:lnSpc>
              <a:spcBef>
                <a:spcPts val="800"/>
              </a:spcBef>
              <a:buClr>
                <a:srgbClr val="00FF99"/>
              </a:buClr>
              <a:buFont typeface="Garamond" panose="02020404030301010803" pitchFamily="18" charset="0"/>
              <a:buChar char="•"/>
            </a:pPr>
            <a:r>
              <a:rPr lang="en-US" altLang="en-US" sz="3200" dirty="0">
                <a:solidFill>
                  <a:schemeClr val="tx1"/>
                </a:solidFill>
                <a:effectLst>
                  <a:outerShdw blurRad="38100" dist="38100" dir="2700000" algn="tl">
                    <a:srgbClr val="C0C0C0"/>
                  </a:outerShdw>
                </a:effectLst>
              </a:rPr>
              <a:t>If we reach a cycle of size </a:t>
            </a:r>
            <a:r>
              <a:rPr lang="en-US" altLang="en-US" sz="3200" dirty="0">
                <a:solidFill>
                  <a:srgbClr val="FF0000"/>
                </a:solidFill>
                <a:effectLst>
                  <a:outerShdw blurRad="38100" dist="38100" dir="2700000" algn="tl">
                    <a:srgbClr val="C0C0C0"/>
                  </a:outerShdw>
                </a:effectLst>
              </a:rPr>
              <a:t>k+1</a:t>
            </a:r>
            <a:r>
              <a:rPr lang="en-US" altLang="en-US" sz="3200" dirty="0">
                <a:solidFill>
                  <a:schemeClr val="tx1"/>
                </a:solidFill>
                <a:effectLst>
                  <a:outerShdw blurRad="38100" dist="38100" dir="2700000" algn="tl">
                    <a:srgbClr val="C0C0C0"/>
                  </a:outerShdw>
                </a:effectLst>
              </a:rPr>
              <a:t>, then it means that previous edges were not removed.</a:t>
            </a:r>
          </a:p>
          <a:p>
            <a:pPr eaLnBrk="1" hangingPunct="1">
              <a:lnSpc>
                <a:spcPct val="90000"/>
              </a:lnSpc>
              <a:spcBef>
                <a:spcPts val="800"/>
              </a:spcBef>
              <a:buClr>
                <a:srgbClr val="00FF99"/>
              </a:buClr>
              <a:buFont typeface="Garamond" panose="02020404030301010803" pitchFamily="18" charset="0"/>
              <a:buChar char="•"/>
            </a:pPr>
            <a:r>
              <a:rPr lang="en-US" altLang="en-US" sz="3200" dirty="0">
                <a:solidFill>
                  <a:schemeClr val="tx1"/>
                </a:solidFill>
                <a:effectLst>
                  <a:outerShdw blurRad="38100" dist="38100" dir="2700000" algn="tl">
                    <a:srgbClr val="C0C0C0"/>
                  </a:outerShdw>
                </a:effectLst>
              </a:rPr>
              <a:t>This implies that </a:t>
            </a:r>
            <a:r>
              <a:rPr lang="en-US" altLang="en-US" sz="3200" dirty="0">
                <a:solidFill>
                  <a:srgbClr val="FF0000"/>
                </a:solidFill>
                <a:effectLst>
                  <a:outerShdw blurRad="38100" dist="38100" dir="2700000" algn="tl">
                    <a:srgbClr val="C0C0C0"/>
                  </a:outerShdw>
                </a:effectLst>
              </a:rPr>
              <a:t>e </a:t>
            </a:r>
            <a:r>
              <a:rPr lang="en-US" altLang="en-US" sz="3200" dirty="0">
                <a:solidFill>
                  <a:schemeClr val="tx1"/>
                </a:solidFill>
                <a:effectLst>
                  <a:outerShdw blurRad="38100" dist="38100" dir="2700000" algn="tl">
                    <a:srgbClr val="C0C0C0"/>
                  </a:outerShdw>
                </a:effectLst>
              </a:rPr>
              <a:t> is the largest edge in a cycle of length at most </a:t>
            </a:r>
            <a:r>
              <a:rPr lang="en-US" altLang="en-US" sz="3200" dirty="0">
                <a:solidFill>
                  <a:srgbClr val="FF0000"/>
                </a:solidFill>
                <a:effectLst>
                  <a:outerShdw blurRad="38100" dist="38100" dir="2700000" algn="tl">
                    <a:srgbClr val="C0C0C0"/>
                  </a:outerShdw>
                </a:effectLst>
              </a:rPr>
              <a:t>k+1</a:t>
            </a:r>
            <a:r>
              <a:rPr lang="en-US" altLang="en-US" sz="3200" dirty="0">
                <a:solidFill>
                  <a:schemeClr val="tx1"/>
                </a:solidFill>
                <a:effectLst>
                  <a:outerShdw blurRad="38100" dist="38100" dir="2700000" algn="tl">
                    <a:srgbClr val="C0C0C0"/>
                  </a:outerShdw>
                </a:effectLst>
              </a:rPr>
              <a:t> and it is safe to remove it.</a:t>
            </a:r>
          </a:p>
        </p:txBody>
      </p:sp>
    </p:spTree>
    <p:extLst>
      <p:ext uri="{BB962C8B-B14F-4D97-AF65-F5344CB8AC3E}">
        <p14:creationId xmlns:p14="http://schemas.microsoft.com/office/powerpoint/2010/main" val="3901493349"/>
      </p:ext>
    </p:extLst>
  </p:cSld>
  <p:clrMapOvr>
    <a:masterClrMapping/>
  </p:clrMapOvr>
  <p:transition spd="med" advTm="275"/>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The original assumption: P≠Qusi(P)</a:t>
            </a:r>
            <a:endParaRPr lang="en-US" dirty="0">
              <a:solidFill>
                <a:srgbClr val="00B0F0"/>
              </a:solidFill>
            </a:endParaRPr>
          </a:p>
        </p:txBody>
      </p:sp>
      <p:sp>
        <p:nvSpPr>
          <p:cNvPr id="3" name="Content Placeholder 2"/>
          <p:cNvSpPr>
            <a:spLocks noGrp="1"/>
          </p:cNvSpPr>
          <p:nvPr>
            <p:ph idx="1"/>
          </p:nvPr>
        </p:nvSpPr>
        <p:spPr/>
        <p:txBody>
          <a:bodyPr>
            <a:normAutofit/>
          </a:bodyPr>
          <a:lstStyle/>
          <a:p>
            <a:pPr marL="0" indent="0">
              <a:buNone/>
            </a:pPr>
            <a:r>
              <a:rPr lang="en-US" dirty="0" smtClean="0"/>
              <a:t>The class </a:t>
            </a:r>
            <a:r>
              <a:rPr lang="en-US" dirty="0" smtClean="0">
                <a:solidFill>
                  <a:srgbClr val="FF0000"/>
                </a:solidFill>
              </a:rPr>
              <a:t>Quasi(P) </a:t>
            </a:r>
            <a:r>
              <a:rPr lang="en-US" dirty="0" smtClean="0"/>
              <a:t>is the class of problem that can be </a:t>
            </a:r>
          </a:p>
          <a:p>
            <a:pPr marL="0" indent="0">
              <a:buNone/>
            </a:pPr>
            <a:r>
              <a:rPr lang="en-US" dirty="0" smtClean="0"/>
              <a:t>solved in </a:t>
            </a:r>
            <a:r>
              <a:rPr lang="en-US" dirty="0" smtClean="0">
                <a:solidFill>
                  <a:srgbClr val="FF0000"/>
                </a:solidFill>
              </a:rPr>
              <a:t>exp(polylog n)</a:t>
            </a:r>
            <a:r>
              <a:rPr lang="en-US" dirty="0" smtClean="0"/>
              <a:t> time. Since we think that </a:t>
            </a:r>
            <a:r>
              <a:rPr lang="en-US" dirty="0" smtClean="0">
                <a:solidFill>
                  <a:srgbClr val="FF0000"/>
                </a:solidFill>
              </a:rPr>
              <a:t>NP</a:t>
            </a:r>
          </a:p>
          <a:p>
            <a:pPr marL="0" indent="0">
              <a:buNone/>
            </a:pPr>
            <a:r>
              <a:rPr lang="en-US" dirty="0" smtClean="0"/>
              <a:t>has no better than exponential algorithm which </a:t>
            </a:r>
          </a:p>
          <a:p>
            <a:pPr marL="0" indent="0">
              <a:buNone/>
            </a:pPr>
            <a:r>
              <a:rPr lang="en-US" dirty="0" smtClean="0"/>
              <a:t>means </a:t>
            </a:r>
            <a:r>
              <a:rPr lang="en-US" dirty="0" smtClean="0">
                <a:solidFill>
                  <a:srgbClr val="FF0000"/>
                </a:solidFill>
              </a:rPr>
              <a:t>exp(poly(n)) </a:t>
            </a:r>
            <a:r>
              <a:rPr lang="en-US" dirty="0" smtClean="0"/>
              <a:t>the above assumption was </a:t>
            </a:r>
          </a:p>
          <a:p>
            <a:pPr marL="0" indent="0">
              <a:buNone/>
            </a:pPr>
            <a:r>
              <a:rPr lang="en-US" dirty="0" smtClean="0"/>
              <a:t>considered safe. For now it is the </a:t>
            </a:r>
            <a:r>
              <a:rPr lang="en-US" dirty="0" smtClean="0">
                <a:solidFill>
                  <a:srgbClr val="FF0000"/>
                </a:solidFill>
              </a:rPr>
              <a:t>only</a:t>
            </a:r>
            <a:r>
              <a:rPr lang="en-US" dirty="0" smtClean="0"/>
              <a:t> assumption </a:t>
            </a:r>
          </a:p>
          <a:p>
            <a:pPr marL="0" indent="0">
              <a:buNone/>
            </a:pPr>
            <a:r>
              <a:rPr lang="en-US" dirty="0" smtClean="0"/>
              <a:t>we allow. Other assumption are discussed later.</a:t>
            </a:r>
          </a:p>
        </p:txBody>
      </p:sp>
    </p:spTree>
    <p:extLst>
      <p:ext uri="{BB962C8B-B14F-4D97-AF65-F5344CB8AC3E}">
        <p14:creationId xmlns:p14="http://schemas.microsoft.com/office/powerpoint/2010/main" val="1161542527"/>
      </p:ext>
    </p:extLst>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pPr algn="ctr"/>
            <a:r>
              <a:rPr lang="en-US" altLang="en-US" dirty="0" smtClean="0">
                <a:solidFill>
                  <a:srgbClr val="00B0F0"/>
                </a:solidFill>
              </a:rPr>
              <a:t>On lower bounds</a:t>
            </a:r>
            <a:r>
              <a:rPr lang="en-US" altLang="en-US" dirty="0" smtClean="0"/>
              <a:t>.</a:t>
            </a:r>
          </a:p>
        </p:txBody>
      </p:sp>
      <p:sp>
        <p:nvSpPr>
          <p:cNvPr id="63491" name="Content Placeholder 2"/>
          <p:cNvSpPr>
            <a:spLocks noGrp="1"/>
          </p:cNvSpPr>
          <p:nvPr>
            <p:ph idx="1"/>
          </p:nvPr>
        </p:nvSpPr>
        <p:spPr/>
        <p:txBody>
          <a:bodyPr>
            <a:noAutofit/>
          </a:bodyPr>
          <a:lstStyle/>
          <a:p>
            <a:pPr marL="0" indent="0" algn="l">
              <a:buFontTx/>
              <a:buNone/>
              <a:defRPr/>
            </a:pPr>
            <a:r>
              <a:rPr lang="en-US" altLang="en-US" sz="3600" dirty="0" smtClean="0"/>
              <a:t>The </a:t>
            </a:r>
            <a:r>
              <a:rPr lang="en-US" altLang="en-US" sz="3600" dirty="0" smtClean="0">
                <a:solidFill>
                  <a:srgbClr val="00B050"/>
                </a:solidFill>
              </a:rPr>
              <a:t>PCP theorem</a:t>
            </a:r>
            <a:r>
              <a:rPr lang="en-US" altLang="en-US" sz="3600" dirty="0" smtClean="0"/>
              <a:t> implies a gap reduction of </a:t>
            </a:r>
            <a:r>
              <a:rPr lang="en-US" altLang="en-US" sz="3600" dirty="0" smtClean="0">
                <a:solidFill>
                  <a:srgbClr val="FF0000"/>
                </a:solidFill>
              </a:rPr>
              <a:t>1-</a:t>
            </a:r>
            <a:r>
              <a:rPr lang="el-GR" altLang="en-US" sz="3600" dirty="0" smtClean="0">
                <a:solidFill>
                  <a:srgbClr val="FF0000"/>
                </a:solidFill>
              </a:rPr>
              <a:t>ε</a:t>
            </a:r>
            <a:r>
              <a:rPr lang="en-US" altLang="en-US" sz="3600" dirty="0" smtClean="0">
                <a:solidFill>
                  <a:srgbClr val="FF0000"/>
                </a:solidFill>
              </a:rPr>
              <a:t>  </a:t>
            </a:r>
            <a:r>
              <a:rPr lang="en-US" altLang="en-US" sz="3600" dirty="0" smtClean="0"/>
              <a:t>for</a:t>
            </a:r>
            <a:r>
              <a:rPr lang="en-US" altLang="en-US" sz="3600" dirty="0" smtClean="0">
                <a:solidFill>
                  <a:srgbClr val="FF0000"/>
                </a:solidFill>
              </a:rPr>
              <a:t> 3-SAT.</a:t>
            </a:r>
            <a:r>
              <a:rPr lang="en-US" altLang="en-US" sz="3600" dirty="0" smtClean="0"/>
              <a:t> This means that </a:t>
            </a:r>
            <a:r>
              <a:rPr lang="en-US" altLang="en-US" sz="3600" dirty="0" smtClean="0">
                <a:solidFill>
                  <a:srgbClr val="FF0000"/>
                </a:solidFill>
              </a:rPr>
              <a:t>3-SAT</a:t>
            </a:r>
            <a:r>
              <a:rPr lang="en-US" altLang="en-US" sz="3600" dirty="0" smtClean="0"/>
              <a:t> has no </a:t>
            </a:r>
            <a:r>
              <a:rPr lang="en-US" altLang="en-US" sz="3600" dirty="0" smtClean="0">
                <a:solidFill>
                  <a:srgbClr val="FF0000"/>
                </a:solidFill>
              </a:rPr>
              <a:t>PTAS</a:t>
            </a:r>
            <a:r>
              <a:rPr lang="en-US" altLang="en-US" sz="3600" dirty="0" smtClean="0"/>
              <a:t>. The </a:t>
            </a:r>
            <a:r>
              <a:rPr lang="en-US" altLang="en-US" sz="3600" dirty="0" smtClean="0">
                <a:solidFill>
                  <a:srgbClr val="FF0000"/>
                </a:solidFill>
              </a:rPr>
              <a:t>2001</a:t>
            </a:r>
            <a:r>
              <a:rPr lang="en-US" altLang="en-US" sz="3600" dirty="0" smtClean="0"/>
              <a:t> </a:t>
            </a:r>
            <a:r>
              <a:rPr lang="en-US" altLang="en-US" sz="3600" dirty="0" smtClean="0">
                <a:solidFill>
                  <a:srgbClr val="0070C0"/>
                </a:solidFill>
              </a:rPr>
              <a:t>Gödel Prize </a:t>
            </a:r>
            <a:r>
              <a:rPr lang="en-US" altLang="en-US" sz="3600" dirty="0" smtClean="0"/>
              <a:t>was awarded to </a:t>
            </a:r>
            <a:r>
              <a:rPr lang="en-US" altLang="en-US" sz="3600" dirty="0" smtClean="0">
                <a:solidFill>
                  <a:srgbClr val="7030A0"/>
                </a:solidFill>
              </a:rPr>
              <a:t>Arora , Feige Goldwasser Lund, Motwani, Safra, Sudan and Szegedy</a:t>
            </a:r>
            <a:r>
              <a:rPr lang="en-US" altLang="en-US" sz="3600" dirty="0" smtClean="0"/>
              <a:t>. An award given </a:t>
            </a:r>
            <a:r>
              <a:rPr lang="en-US" altLang="en-US" sz="3600" dirty="0"/>
              <a:t>t</a:t>
            </a:r>
            <a:r>
              <a:rPr lang="en-US" altLang="en-US" sz="3600" dirty="0" smtClean="0"/>
              <a:t>o the </a:t>
            </a:r>
            <a:r>
              <a:rPr lang="en-US" altLang="en-US" sz="3600" dirty="0" smtClean="0">
                <a:solidFill>
                  <a:srgbClr val="FF0000"/>
                </a:solidFill>
              </a:rPr>
              <a:t>best paper in theory of that year</a:t>
            </a:r>
            <a:r>
              <a:rPr lang="en-US" altLang="en-US" sz="3600" dirty="0" smtClean="0"/>
              <a:t>. Even though the papers were several years old already.</a:t>
            </a:r>
          </a:p>
          <a:p>
            <a:pPr algn="l">
              <a:defRPr/>
            </a:pPr>
            <a:endParaRPr lang="en-US" altLang="en-US" sz="3600" dirty="0" smtClean="0"/>
          </a:p>
        </p:txBody>
      </p:sp>
    </p:spTree>
  </p:cSld>
  <p:clrMapOvr>
    <a:masterClrMapping/>
  </p:clrMapOvr>
  <mc:AlternateContent xmlns:mc="http://schemas.openxmlformats.org/markup-compatibility/2006" xmlns:p14="http://schemas.microsoft.com/office/powerpoint/2010/main">
    <mc:Choice Requires="p14">
      <p:transition spd="slow" p14:dur="2000" advTm="160"/>
    </mc:Choice>
    <mc:Fallback xmlns="">
      <p:transition spd="slow" advTm="160"/>
    </mc:Fallback>
  </mc:AlternateContent>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Probabilistically checkable proof</a:t>
            </a:r>
            <a:endParaRPr lang="en-US" dirty="0">
              <a:solidFill>
                <a:srgbClr val="00B0F0"/>
              </a:solidFill>
            </a:endParaRPr>
          </a:p>
        </p:txBody>
      </p:sp>
      <p:sp>
        <p:nvSpPr>
          <p:cNvPr id="3" name="Content Placeholder 2"/>
          <p:cNvSpPr>
            <a:spLocks noGrp="1"/>
          </p:cNvSpPr>
          <p:nvPr>
            <p:ph idx="1"/>
          </p:nvPr>
        </p:nvSpPr>
        <p:spPr/>
        <p:txBody>
          <a:bodyPr/>
          <a:lstStyle/>
          <a:p>
            <a:pPr marL="0" indent="0">
              <a:buNone/>
            </a:pPr>
            <a:r>
              <a:rPr lang="en-US" dirty="0" smtClean="0"/>
              <a:t>The </a:t>
            </a:r>
            <a:r>
              <a:rPr lang="en-US" dirty="0" smtClean="0">
                <a:solidFill>
                  <a:srgbClr val="00B050"/>
                </a:solidFill>
              </a:rPr>
              <a:t>prover </a:t>
            </a:r>
            <a:r>
              <a:rPr lang="en-US" dirty="0" smtClean="0"/>
              <a:t>writes a proof for an </a:t>
            </a:r>
            <a:r>
              <a:rPr lang="en-US" dirty="0" smtClean="0">
                <a:solidFill>
                  <a:srgbClr val="FF0000"/>
                </a:solidFill>
              </a:rPr>
              <a:t>NP</a:t>
            </a:r>
            <a:r>
              <a:rPr lang="en-US" dirty="0" smtClean="0"/>
              <a:t> instance.</a:t>
            </a:r>
          </a:p>
          <a:p>
            <a:pPr marL="0" indent="0">
              <a:buNone/>
            </a:pPr>
            <a:r>
              <a:rPr lang="en-US" dirty="0" smtClean="0"/>
              <a:t>The verifier uses </a:t>
            </a:r>
            <a:r>
              <a:rPr lang="en-US" dirty="0" smtClean="0">
                <a:solidFill>
                  <a:srgbClr val="FF0000"/>
                </a:solidFill>
              </a:rPr>
              <a:t>r(n) </a:t>
            </a:r>
            <a:r>
              <a:rPr lang="en-US" dirty="0" smtClean="0"/>
              <a:t>random bits to select the </a:t>
            </a:r>
          </a:p>
          <a:p>
            <a:pPr marL="0" indent="0">
              <a:buNone/>
            </a:pPr>
            <a:r>
              <a:rPr lang="en-US" dirty="0" smtClean="0">
                <a:solidFill>
                  <a:srgbClr val="FF0000"/>
                </a:solidFill>
              </a:rPr>
              <a:t>q(n) </a:t>
            </a:r>
            <a:r>
              <a:rPr lang="en-US" dirty="0" smtClean="0"/>
              <a:t>bits of the proof. Will apply a predicate on this </a:t>
            </a:r>
          </a:p>
          <a:p>
            <a:pPr marL="0" indent="0">
              <a:buNone/>
            </a:pPr>
            <a:r>
              <a:rPr lang="en-US" dirty="0" smtClean="0">
                <a:solidFill>
                  <a:srgbClr val="FF0000"/>
                </a:solidFill>
              </a:rPr>
              <a:t>q(n</a:t>
            </a:r>
            <a:r>
              <a:rPr lang="en-US" dirty="0">
                <a:solidFill>
                  <a:srgbClr val="FF0000"/>
                </a:solidFill>
              </a:rPr>
              <a:t>) </a:t>
            </a:r>
            <a:r>
              <a:rPr lang="en-US" dirty="0" smtClean="0"/>
              <a:t>bits and decide if to accept or not.</a:t>
            </a:r>
          </a:p>
          <a:p>
            <a:pPr marL="0" indent="0">
              <a:buNone/>
            </a:pPr>
            <a:r>
              <a:rPr lang="en-US" dirty="0" smtClean="0"/>
              <a:t>If it is a </a:t>
            </a:r>
            <a:r>
              <a:rPr lang="en-US" dirty="0" smtClean="0">
                <a:solidFill>
                  <a:srgbClr val="00B050"/>
                </a:solidFill>
              </a:rPr>
              <a:t>yes </a:t>
            </a:r>
            <a:r>
              <a:rPr lang="en-US" dirty="0" smtClean="0"/>
              <a:t>instance answers yes with probability </a:t>
            </a:r>
            <a:r>
              <a:rPr lang="en-US" dirty="0" smtClean="0">
                <a:solidFill>
                  <a:srgbClr val="FF0000"/>
                </a:solidFill>
              </a:rPr>
              <a:t>1</a:t>
            </a:r>
            <a:r>
              <a:rPr lang="en-US" dirty="0" smtClean="0"/>
              <a:t>.</a:t>
            </a:r>
          </a:p>
          <a:p>
            <a:pPr marL="0" indent="0">
              <a:buNone/>
            </a:pPr>
            <a:r>
              <a:rPr lang="en-US" dirty="0" smtClean="0"/>
              <a:t>If it is a </a:t>
            </a:r>
            <a:r>
              <a:rPr lang="en-US" dirty="0" smtClean="0">
                <a:solidFill>
                  <a:srgbClr val="00B050"/>
                </a:solidFill>
              </a:rPr>
              <a:t>no </a:t>
            </a:r>
            <a:r>
              <a:rPr lang="en-US" dirty="0" smtClean="0"/>
              <a:t>instance answers no with probability at </a:t>
            </a:r>
          </a:p>
          <a:p>
            <a:pPr marL="0" indent="0">
              <a:buNone/>
            </a:pPr>
            <a:r>
              <a:rPr lang="en-US" dirty="0" smtClean="0"/>
              <a:t>least </a:t>
            </a:r>
            <a:r>
              <a:rPr lang="en-US" dirty="0" smtClean="0">
                <a:solidFill>
                  <a:srgbClr val="FF0000"/>
                </a:solidFill>
              </a:rPr>
              <a:t>½</a:t>
            </a:r>
            <a:r>
              <a:rPr lang="en-US" dirty="0" smtClean="0"/>
              <a:t>. The </a:t>
            </a:r>
            <a:r>
              <a:rPr lang="en-US" dirty="0" smtClean="0">
                <a:solidFill>
                  <a:srgbClr val="FF0000"/>
                </a:solidFill>
              </a:rPr>
              <a:t>r(n), q(n) </a:t>
            </a:r>
            <a:r>
              <a:rPr lang="en-US" dirty="0" smtClean="0"/>
              <a:t>should be as small as possible</a:t>
            </a:r>
            <a:r>
              <a:rPr lang="en-US" dirty="0" smtClean="0">
                <a:solidFill>
                  <a:srgbClr val="0070C0"/>
                </a:solidFill>
              </a:rPr>
              <a:t>.</a:t>
            </a:r>
          </a:p>
        </p:txBody>
      </p:sp>
    </p:spTree>
    <p:extLst>
      <p:ext uri="{BB962C8B-B14F-4D97-AF65-F5344CB8AC3E}">
        <p14:creationId xmlns:p14="http://schemas.microsoft.com/office/powerpoint/2010/main" val="3059445359"/>
      </p:ext>
    </p:extLst>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What kind of PCP are there?</a:t>
            </a:r>
            <a:endParaRPr lang="en-US" dirty="0">
              <a:solidFill>
                <a:srgbClr val="00B0F0"/>
              </a:solidFill>
            </a:endParaRPr>
          </a:p>
        </p:txBody>
      </p:sp>
      <p:sp>
        <p:nvSpPr>
          <p:cNvPr id="3" name="Content Placeholder 2"/>
          <p:cNvSpPr>
            <a:spLocks noGrp="1"/>
          </p:cNvSpPr>
          <p:nvPr>
            <p:ph idx="1"/>
          </p:nvPr>
        </p:nvSpPr>
        <p:spPr/>
        <p:txBody>
          <a:bodyPr/>
          <a:lstStyle/>
          <a:p>
            <a:r>
              <a:rPr lang="en-US" dirty="0" smtClean="0"/>
              <a:t>Clearly </a:t>
            </a:r>
            <a:r>
              <a:rPr lang="en-US" dirty="0" smtClean="0">
                <a:solidFill>
                  <a:srgbClr val="FF0000"/>
                </a:solidFill>
              </a:rPr>
              <a:t>NP </a:t>
            </a:r>
            <a:r>
              <a:rPr lang="en-US" dirty="0" smtClean="0">
                <a:solidFill>
                  <a:srgbClr val="FF0000"/>
                </a:solidFill>
                <a:sym typeface="Symbol" panose="05050102010706020507" pitchFamily="18" charset="2"/>
              </a:rPr>
              <a:t> PCP(0,Poly(n)) </a:t>
            </a:r>
            <a:r>
              <a:rPr lang="en-US" dirty="0" smtClean="0">
                <a:sym typeface="Symbol" panose="05050102010706020507" pitchFamily="18" charset="2"/>
              </a:rPr>
              <a:t>which means that we can just read the witness.</a:t>
            </a:r>
          </a:p>
          <a:p>
            <a:r>
              <a:rPr lang="en-US" dirty="0" smtClean="0">
                <a:sym typeface="Symbol" panose="05050102010706020507" pitchFamily="18" charset="2"/>
              </a:rPr>
              <a:t>After a lot of non optimal results we got the so called </a:t>
            </a:r>
            <a:r>
              <a:rPr lang="en-US" dirty="0" smtClean="0">
                <a:solidFill>
                  <a:srgbClr val="00B050"/>
                </a:solidFill>
                <a:sym typeface="Symbol" panose="05050102010706020507" pitchFamily="18" charset="2"/>
              </a:rPr>
              <a:t>PCP </a:t>
            </a:r>
            <a:r>
              <a:rPr lang="en-US" dirty="0" smtClean="0">
                <a:sym typeface="Symbol" panose="05050102010706020507" pitchFamily="18" charset="2"/>
              </a:rPr>
              <a:t>theorem.</a:t>
            </a:r>
          </a:p>
          <a:p>
            <a:r>
              <a:rPr lang="en-US" dirty="0" smtClean="0">
                <a:sym typeface="Symbol" panose="05050102010706020507" pitchFamily="18" charset="2"/>
              </a:rPr>
              <a:t>The </a:t>
            </a:r>
            <a:r>
              <a:rPr lang="en-US" dirty="0" smtClean="0">
                <a:solidFill>
                  <a:srgbClr val="00B050"/>
                </a:solidFill>
                <a:sym typeface="Symbol" panose="05050102010706020507" pitchFamily="18" charset="2"/>
              </a:rPr>
              <a:t>PCP </a:t>
            </a:r>
            <a:r>
              <a:rPr lang="en-US" dirty="0" smtClean="0">
                <a:sym typeface="Symbol" panose="05050102010706020507" pitchFamily="18" charset="2"/>
              </a:rPr>
              <a:t>theorem: </a:t>
            </a:r>
            <a:r>
              <a:rPr lang="en-US" dirty="0" smtClean="0">
                <a:solidFill>
                  <a:srgbClr val="FF0000"/>
                </a:solidFill>
                <a:sym typeface="Symbol" panose="05050102010706020507" pitchFamily="18" charset="2"/>
              </a:rPr>
              <a:t>NPPCP(log n,1)</a:t>
            </a:r>
          </a:p>
          <a:p>
            <a:r>
              <a:rPr lang="en-US" dirty="0" smtClean="0">
                <a:sym typeface="Symbol" panose="05050102010706020507" pitchFamily="18" charset="2"/>
              </a:rPr>
              <a:t>The </a:t>
            </a:r>
            <a:r>
              <a:rPr lang="en-US" dirty="0" smtClean="0">
                <a:solidFill>
                  <a:srgbClr val="FF0000"/>
                </a:solidFill>
                <a:sym typeface="Symbol" panose="05050102010706020507" pitchFamily="18" charset="2"/>
              </a:rPr>
              <a:t>log n </a:t>
            </a:r>
            <a:r>
              <a:rPr lang="en-US" dirty="0" smtClean="0">
                <a:sym typeface="Symbol" panose="05050102010706020507" pitchFamily="18" charset="2"/>
              </a:rPr>
              <a:t>is</a:t>
            </a:r>
            <a:r>
              <a:rPr lang="en-US" dirty="0" smtClean="0">
                <a:solidFill>
                  <a:srgbClr val="FF0000"/>
                </a:solidFill>
                <a:sym typeface="Symbol" panose="05050102010706020507" pitchFamily="18" charset="2"/>
              </a:rPr>
              <a:t> O(log n). </a:t>
            </a:r>
            <a:r>
              <a:rPr lang="en-US" dirty="0" smtClean="0">
                <a:sym typeface="Symbol" panose="05050102010706020507" pitchFamily="18" charset="2"/>
              </a:rPr>
              <a:t>The </a:t>
            </a:r>
            <a:r>
              <a:rPr lang="en-US" dirty="0" smtClean="0">
                <a:solidFill>
                  <a:srgbClr val="FF0000"/>
                </a:solidFill>
                <a:sym typeface="Symbol" panose="05050102010706020507" pitchFamily="18" charset="2"/>
              </a:rPr>
              <a:t>1 is O(1). </a:t>
            </a:r>
            <a:r>
              <a:rPr lang="en-US" dirty="0" smtClean="0">
                <a:sym typeface="Symbol" panose="05050102010706020507" pitchFamily="18" charset="2"/>
              </a:rPr>
              <a:t>Later it turned out that the best is checking only </a:t>
            </a:r>
            <a:r>
              <a:rPr lang="en-US" dirty="0" smtClean="0">
                <a:solidFill>
                  <a:srgbClr val="FF0000"/>
                </a:solidFill>
                <a:sym typeface="Symbol" panose="05050102010706020507" pitchFamily="18" charset="2"/>
              </a:rPr>
              <a:t>3</a:t>
            </a:r>
            <a:r>
              <a:rPr lang="en-US" dirty="0" smtClean="0">
                <a:sym typeface="Symbol" panose="05050102010706020507" pitchFamily="18" charset="2"/>
              </a:rPr>
              <a:t> bits.</a:t>
            </a:r>
          </a:p>
          <a:p>
            <a:r>
              <a:rPr lang="en-US" dirty="0" smtClean="0">
                <a:sym typeface="Symbol" panose="05050102010706020507" pitchFamily="18" charset="2"/>
              </a:rPr>
              <a:t>It is equivalent (details omitted) to saying that </a:t>
            </a:r>
            <a:r>
              <a:rPr lang="en-US" dirty="0" smtClean="0">
                <a:solidFill>
                  <a:srgbClr val="0070C0"/>
                </a:solidFill>
                <a:sym typeface="Symbol" panose="05050102010706020507" pitchFamily="18" charset="2"/>
              </a:rPr>
              <a:t>SAT</a:t>
            </a:r>
            <a:r>
              <a:rPr lang="en-US" dirty="0" smtClean="0">
                <a:sym typeface="Symbol" panose="05050102010706020507" pitchFamily="18" charset="2"/>
              </a:rPr>
              <a:t> has no </a:t>
            </a:r>
            <a:r>
              <a:rPr lang="en-US" dirty="0" smtClean="0">
                <a:solidFill>
                  <a:srgbClr val="00CC00"/>
                </a:solidFill>
                <a:sym typeface="Symbol" panose="05050102010706020507" pitchFamily="18" charset="2"/>
              </a:rPr>
              <a:t>PTAS</a:t>
            </a:r>
            <a:r>
              <a:rPr lang="en-US" dirty="0" smtClean="0">
                <a:sym typeface="Symbol" panose="05050102010706020507" pitchFamily="18" charset="2"/>
              </a:rPr>
              <a:t>.</a:t>
            </a:r>
            <a:endParaRPr lang="en-US" dirty="0"/>
          </a:p>
        </p:txBody>
      </p:sp>
    </p:spTree>
    <p:extLst>
      <p:ext uri="{BB962C8B-B14F-4D97-AF65-F5344CB8AC3E}">
        <p14:creationId xmlns:p14="http://schemas.microsoft.com/office/powerpoint/2010/main" val="989191173"/>
      </p:ext>
    </p:extLst>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The philosophy of PCP</a:t>
            </a:r>
            <a:endParaRPr lang="en-US" dirty="0">
              <a:solidFill>
                <a:srgbClr val="00B0F0"/>
              </a:solidFill>
            </a:endParaRPr>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This was achieved for </a:t>
            </a:r>
            <a:r>
              <a:rPr lang="en-US" dirty="0" smtClean="0">
                <a:solidFill>
                  <a:srgbClr val="00B050"/>
                </a:solidFill>
              </a:rPr>
              <a:t>very specific </a:t>
            </a:r>
            <a:r>
              <a:rPr lang="en-US" dirty="0" smtClean="0"/>
              <a:t>proofs posed in</a:t>
            </a:r>
          </a:p>
          <a:p>
            <a:pPr marL="0" indent="0">
              <a:buNone/>
            </a:pPr>
            <a:r>
              <a:rPr lang="en-US" dirty="0" smtClean="0"/>
              <a:t>a </a:t>
            </a:r>
            <a:r>
              <a:rPr lang="en-US" dirty="0" smtClean="0">
                <a:solidFill>
                  <a:srgbClr val="0070C0"/>
                </a:solidFill>
              </a:rPr>
              <a:t>very special </a:t>
            </a:r>
            <a:r>
              <a:rPr lang="en-US" dirty="0" smtClean="0"/>
              <a:t>way, and we sample </a:t>
            </a:r>
            <a:r>
              <a:rPr lang="en-US" dirty="0" smtClean="0">
                <a:solidFill>
                  <a:schemeClr val="accent6"/>
                </a:solidFill>
              </a:rPr>
              <a:t>at random</a:t>
            </a:r>
            <a:r>
              <a:rPr lang="en-US" dirty="0" smtClean="0"/>
              <a:t>, and</a:t>
            </a:r>
          </a:p>
          <a:p>
            <a:pPr marL="0" indent="0">
              <a:buNone/>
            </a:pPr>
            <a:r>
              <a:rPr lang="en-US" dirty="0" smtClean="0"/>
              <a:t>use a  </a:t>
            </a:r>
            <a:r>
              <a:rPr lang="en-US" dirty="0" smtClean="0">
                <a:solidFill>
                  <a:srgbClr val="FF0000"/>
                </a:solidFill>
              </a:rPr>
              <a:t>very special</a:t>
            </a:r>
            <a:r>
              <a:rPr lang="en-US" dirty="0" smtClean="0"/>
              <a:t> predicate on the chosen  bits.</a:t>
            </a:r>
          </a:p>
          <a:p>
            <a:pPr marL="0" indent="0">
              <a:buNone/>
            </a:pPr>
            <a:r>
              <a:rPr lang="en-US" dirty="0" smtClean="0"/>
              <a:t>And we are allowed to make a mistake.</a:t>
            </a:r>
          </a:p>
          <a:p>
            <a:pPr marL="0" indent="0">
              <a:buNone/>
            </a:pPr>
            <a:r>
              <a:rPr lang="en-US" dirty="0" smtClean="0"/>
              <a:t>I am not aware of a similar example in math.</a:t>
            </a:r>
          </a:p>
          <a:p>
            <a:pPr marL="0" indent="0">
              <a:buNone/>
            </a:pPr>
            <a:r>
              <a:rPr lang="en-US" dirty="0" smtClean="0"/>
              <a:t>If such proofs could be found in other math it </a:t>
            </a:r>
          </a:p>
          <a:p>
            <a:pPr marL="0" indent="0">
              <a:buNone/>
            </a:pPr>
            <a:r>
              <a:rPr lang="en-US" dirty="0" smtClean="0"/>
              <a:t>would be fantastic. This is highly unlikely.</a:t>
            </a:r>
          </a:p>
          <a:p>
            <a:pPr marL="0" indent="0">
              <a:buNone/>
            </a:pPr>
            <a:r>
              <a:rPr lang="en-US" dirty="0" smtClean="0"/>
              <a:t>I claim the </a:t>
            </a:r>
            <a:r>
              <a:rPr lang="en-US" dirty="0" smtClean="0">
                <a:solidFill>
                  <a:srgbClr val="FF0000"/>
                </a:solidFill>
              </a:rPr>
              <a:t>PCP</a:t>
            </a:r>
            <a:r>
              <a:rPr lang="en-US" dirty="0" smtClean="0"/>
              <a:t> is amazing since it is possible to </a:t>
            </a:r>
          </a:p>
          <a:p>
            <a:pPr marL="0" indent="0">
              <a:buNone/>
            </a:pPr>
            <a:r>
              <a:rPr lang="en-US" dirty="0" smtClean="0"/>
              <a:t>read </a:t>
            </a:r>
            <a:r>
              <a:rPr lang="en-US" dirty="0" smtClean="0">
                <a:solidFill>
                  <a:srgbClr val="FF0000"/>
                </a:solidFill>
              </a:rPr>
              <a:t>3 bits </a:t>
            </a:r>
            <a:r>
              <a:rPr lang="en-US" dirty="0" smtClean="0"/>
              <a:t>of the proof! Proofs in math are times at</a:t>
            </a:r>
          </a:p>
          <a:p>
            <a:pPr marL="0" indent="0">
              <a:buNone/>
            </a:pPr>
            <a:r>
              <a:rPr lang="en-US" dirty="0" smtClean="0"/>
              <a:t> times </a:t>
            </a:r>
            <a:r>
              <a:rPr lang="en-US" dirty="0" smtClean="0">
                <a:solidFill>
                  <a:srgbClr val="FF0000"/>
                </a:solidFill>
              </a:rPr>
              <a:t>1000  </a:t>
            </a:r>
            <a:r>
              <a:rPr lang="en-US" dirty="0" smtClean="0"/>
              <a:t>pages. Unfortunately we can’t just inspect a</a:t>
            </a:r>
          </a:p>
          <a:p>
            <a:pPr marL="0" indent="0">
              <a:buNone/>
            </a:pPr>
            <a:r>
              <a:rPr lang="en-US" dirty="0" smtClean="0"/>
              <a:t> few bits  and see if the proof is correct or not </a:t>
            </a:r>
            <a:r>
              <a:rPr lang="en-US" dirty="0" smtClean="0">
                <a:solidFill>
                  <a:srgbClr val="00B0F0"/>
                </a:solidFill>
                <a:sym typeface="Wingdings" panose="05000000000000000000" pitchFamily="2" charset="2"/>
              </a:rPr>
              <a:t></a:t>
            </a:r>
            <a:endParaRPr lang="en-US" dirty="0">
              <a:solidFill>
                <a:srgbClr val="00B0F0"/>
              </a:solidFill>
            </a:endParaRPr>
          </a:p>
        </p:txBody>
      </p:sp>
    </p:spTree>
    <p:extLst>
      <p:ext uri="{BB962C8B-B14F-4D97-AF65-F5344CB8AC3E}">
        <p14:creationId xmlns:p14="http://schemas.microsoft.com/office/powerpoint/2010/main" val="2621050017"/>
      </p:ext>
    </p:extLst>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Before the PCP: </a:t>
            </a:r>
            <a:r>
              <a:rPr lang="en-US" dirty="0" err="1" smtClean="0">
                <a:solidFill>
                  <a:srgbClr val="00B0F0"/>
                </a:solidFill>
              </a:rPr>
              <a:t>Feige</a:t>
            </a:r>
            <a:r>
              <a:rPr lang="en-US" dirty="0" smtClean="0">
                <a:solidFill>
                  <a:srgbClr val="00B0F0"/>
                </a:solidFill>
              </a:rPr>
              <a:t> and </a:t>
            </a:r>
            <a:r>
              <a:rPr lang="en-US" dirty="0" err="1" smtClean="0">
                <a:solidFill>
                  <a:srgbClr val="00B0F0"/>
                </a:solidFill>
              </a:rPr>
              <a:t>Lovats</a:t>
            </a:r>
            <a:r>
              <a:rPr lang="en-US" dirty="0" smtClean="0">
                <a:solidFill>
                  <a:srgbClr val="00B0F0"/>
                </a:solidFill>
              </a:rPr>
              <a:t> were talking in IBM</a:t>
            </a:r>
            <a:endParaRPr lang="en-US" dirty="0">
              <a:solidFill>
                <a:srgbClr val="00B0F0"/>
              </a:solidFill>
            </a:endParaRPr>
          </a:p>
        </p:txBody>
      </p:sp>
      <p:sp>
        <p:nvSpPr>
          <p:cNvPr id="3" name="Content Placeholder 2"/>
          <p:cNvSpPr>
            <a:spLocks noGrp="1"/>
          </p:cNvSpPr>
          <p:nvPr>
            <p:ph idx="1"/>
          </p:nvPr>
        </p:nvSpPr>
        <p:spPr/>
        <p:txBody>
          <a:bodyPr/>
          <a:lstStyle/>
          <a:p>
            <a:r>
              <a:rPr lang="en-US" dirty="0" err="1" smtClean="0">
                <a:solidFill>
                  <a:srgbClr val="7030A0"/>
                </a:solidFill>
              </a:rPr>
              <a:t>Feige</a:t>
            </a:r>
            <a:r>
              <a:rPr lang="en-US" dirty="0" smtClean="0">
                <a:solidFill>
                  <a:srgbClr val="7030A0"/>
                </a:solidFill>
              </a:rPr>
              <a:t> </a:t>
            </a:r>
            <a:r>
              <a:rPr lang="en-US" dirty="0" smtClean="0"/>
              <a:t>described to </a:t>
            </a:r>
            <a:r>
              <a:rPr lang="en-US" dirty="0" err="1" smtClean="0">
                <a:solidFill>
                  <a:srgbClr val="7030A0"/>
                </a:solidFill>
              </a:rPr>
              <a:t>Lovats</a:t>
            </a:r>
            <a:r>
              <a:rPr lang="en-US" dirty="0" smtClean="0">
                <a:solidFill>
                  <a:srgbClr val="7030A0"/>
                </a:solidFill>
              </a:rPr>
              <a:t> </a:t>
            </a:r>
            <a:r>
              <a:rPr lang="en-US" dirty="0" smtClean="0"/>
              <a:t>the </a:t>
            </a:r>
            <a:r>
              <a:rPr lang="en-US" dirty="0" smtClean="0">
                <a:solidFill>
                  <a:srgbClr val="FF0000"/>
                </a:solidFill>
              </a:rPr>
              <a:t>PCP </a:t>
            </a:r>
            <a:r>
              <a:rPr lang="en-US" dirty="0" smtClean="0"/>
              <a:t>for the </a:t>
            </a:r>
            <a:r>
              <a:rPr lang="en-US" dirty="0" smtClean="0">
                <a:solidFill>
                  <a:srgbClr val="FF0000"/>
                </a:solidFill>
              </a:rPr>
              <a:t>r(n) </a:t>
            </a:r>
            <a:r>
              <a:rPr lang="en-US" dirty="0" smtClean="0"/>
              <a:t>and </a:t>
            </a:r>
            <a:r>
              <a:rPr lang="en-US" dirty="0" smtClean="0">
                <a:solidFill>
                  <a:srgbClr val="FF0000"/>
                </a:solidFill>
              </a:rPr>
              <a:t>q(n)</a:t>
            </a:r>
            <a:r>
              <a:rPr lang="en-US" dirty="0" smtClean="0"/>
              <a:t> </a:t>
            </a:r>
            <a:r>
              <a:rPr lang="en-US" dirty="0"/>
              <a:t>k</a:t>
            </a:r>
            <a:r>
              <a:rPr lang="en-US" dirty="0" smtClean="0"/>
              <a:t>nown at the time. This happened in IBM.</a:t>
            </a:r>
          </a:p>
          <a:p>
            <a:r>
              <a:rPr lang="en-US" dirty="0" err="1" smtClean="0">
                <a:solidFill>
                  <a:srgbClr val="7030A0"/>
                </a:solidFill>
              </a:rPr>
              <a:t>Lovats</a:t>
            </a:r>
            <a:r>
              <a:rPr lang="en-US" dirty="0" smtClean="0">
                <a:solidFill>
                  <a:srgbClr val="7030A0"/>
                </a:solidFill>
              </a:rPr>
              <a:t> </a:t>
            </a:r>
            <a:r>
              <a:rPr lang="en-US" dirty="0" smtClean="0"/>
              <a:t>likes graphs. He said that every question will be a vertex and join two vertices  according to consistency. This is just  </a:t>
            </a:r>
            <a:r>
              <a:rPr lang="en-US" dirty="0"/>
              <a:t>a</a:t>
            </a:r>
            <a:r>
              <a:rPr lang="en-US" dirty="0" smtClean="0"/>
              <a:t>n observation.</a:t>
            </a:r>
          </a:p>
          <a:p>
            <a:r>
              <a:rPr lang="en-US" dirty="0" err="1" smtClean="0">
                <a:solidFill>
                  <a:srgbClr val="7030A0"/>
                </a:solidFill>
              </a:rPr>
              <a:t>Feige</a:t>
            </a:r>
            <a:r>
              <a:rPr lang="en-US" dirty="0" smtClean="0">
                <a:solidFill>
                  <a:srgbClr val="7030A0"/>
                </a:solidFill>
              </a:rPr>
              <a:t>: </a:t>
            </a:r>
            <a:r>
              <a:rPr lang="en-US" dirty="0" smtClean="0"/>
              <a:t>this leads to a  </a:t>
            </a:r>
            <a:r>
              <a:rPr lang="en-US" dirty="0" smtClean="0">
                <a:solidFill>
                  <a:srgbClr val="FF0000"/>
                </a:solidFill>
              </a:rPr>
              <a:t>Clique</a:t>
            </a:r>
            <a:r>
              <a:rPr lang="en-US" dirty="0" smtClean="0"/>
              <a:t> instance so that for a yes instance we get a clique of size the number of questions and for a no instance we get half the  size. Hence what they did without noticing is lower bound </a:t>
            </a:r>
            <a:r>
              <a:rPr lang="en-US" dirty="0" smtClean="0">
                <a:solidFill>
                  <a:srgbClr val="FF0000"/>
                </a:solidFill>
              </a:rPr>
              <a:t>½ </a:t>
            </a:r>
            <a:r>
              <a:rPr lang="en-US" dirty="0" smtClean="0"/>
              <a:t>for approximating Clique.</a:t>
            </a:r>
          </a:p>
          <a:p>
            <a:endParaRPr lang="en-US" dirty="0"/>
          </a:p>
        </p:txBody>
      </p:sp>
    </p:spTree>
    <p:extLst>
      <p:ext uri="{BB962C8B-B14F-4D97-AF65-F5344CB8AC3E}">
        <p14:creationId xmlns:p14="http://schemas.microsoft.com/office/powerpoint/2010/main" val="1159782976"/>
      </p:ext>
    </p:extLst>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More generally: PCP and </a:t>
            </a:r>
            <a:r>
              <a:rPr lang="en-US" dirty="0" err="1" smtClean="0">
                <a:solidFill>
                  <a:srgbClr val="00B0F0"/>
                </a:solidFill>
              </a:rPr>
              <a:t>inapproximability</a:t>
            </a:r>
            <a:endParaRPr lang="en-US" dirty="0">
              <a:solidFill>
                <a:srgbClr val="00B0F0"/>
              </a:solidFill>
            </a:endParaRPr>
          </a:p>
        </p:txBody>
      </p:sp>
      <p:sp>
        <p:nvSpPr>
          <p:cNvPr id="3" name="Content Placeholder 2"/>
          <p:cNvSpPr>
            <a:spLocks noGrp="1"/>
          </p:cNvSpPr>
          <p:nvPr>
            <p:ph idx="1"/>
          </p:nvPr>
        </p:nvSpPr>
        <p:spPr/>
        <p:txBody>
          <a:bodyPr/>
          <a:lstStyle/>
          <a:p>
            <a:r>
              <a:rPr lang="en-US" dirty="0" smtClean="0"/>
              <a:t>It was discovered that </a:t>
            </a:r>
            <a:r>
              <a:rPr lang="en-US" dirty="0" smtClean="0">
                <a:solidFill>
                  <a:srgbClr val="FF0000"/>
                </a:solidFill>
              </a:rPr>
              <a:t>NP</a:t>
            </a:r>
            <a:r>
              <a:rPr lang="en-US" dirty="0" smtClean="0">
                <a:solidFill>
                  <a:srgbClr val="FF0000"/>
                </a:solidFill>
                <a:sym typeface="Symbol" panose="05050102010706020507" pitchFamily="18" charset="2"/>
              </a:rPr>
              <a:t>PCP(O(log n), O(1)).</a:t>
            </a:r>
          </a:p>
          <a:p>
            <a:r>
              <a:rPr lang="en-US" dirty="0" smtClean="0">
                <a:sym typeface="Symbol" panose="05050102010706020507" pitchFamily="18" charset="2"/>
              </a:rPr>
              <a:t>This is equivalent to saying that </a:t>
            </a:r>
            <a:r>
              <a:rPr lang="en-US" dirty="0" smtClean="0">
                <a:solidFill>
                  <a:srgbClr val="FF0000"/>
                </a:solidFill>
                <a:sym typeface="Symbol" panose="05050102010706020507" pitchFamily="18" charset="2"/>
              </a:rPr>
              <a:t>SAT </a:t>
            </a:r>
            <a:r>
              <a:rPr lang="en-US" dirty="0" smtClean="0">
                <a:sym typeface="Symbol" panose="05050102010706020507" pitchFamily="18" charset="2"/>
              </a:rPr>
              <a:t>can not be approximated within </a:t>
            </a:r>
            <a:r>
              <a:rPr lang="en-US" dirty="0" smtClean="0">
                <a:solidFill>
                  <a:srgbClr val="FF0000"/>
                </a:solidFill>
                <a:sym typeface="Symbol" panose="05050102010706020507" pitchFamily="18" charset="2"/>
              </a:rPr>
              <a:t>1-</a:t>
            </a:r>
            <a:r>
              <a:rPr lang="el-GR" dirty="0" smtClean="0">
                <a:solidFill>
                  <a:srgbClr val="FF0000"/>
                </a:solidFill>
                <a:latin typeface="Calibri" panose="020F0502020204030204" pitchFamily="34" charset="0"/>
                <a:cs typeface="Calibri" panose="020F0502020204030204" pitchFamily="34" charset="0"/>
                <a:sym typeface="Symbol" panose="05050102010706020507" pitchFamily="18" charset="2"/>
              </a:rPr>
              <a:t>ε</a:t>
            </a:r>
            <a:r>
              <a:rPr lang="en-US" dirty="0" smtClean="0">
                <a:latin typeface="Calibri" panose="020F0502020204030204" pitchFamily="34" charset="0"/>
                <a:cs typeface="Calibri" panose="020F0502020204030204" pitchFamily="34" charset="0"/>
                <a:sym typeface="Symbol" panose="05050102010706020507" pitchFamily="18" charset="2"/>
              </a:rPr>
              <a:t> for some </a:t>
            </a:r>
            <a:r>
              <a:rPr lang="el-GR" dirty="0">
                <a:solidFill>
                  <a:srgbClr val="FF0000"/>
                </a:solidFill>
                <a:latin typeface="Calibri" panose="020F0502020204030204" pitchFamily="34" charset="0"/>
                <a:cs typeface="Calibri" panose="020F0502020204030204" pitchFamily="34" charset="0"/>
                <a:sym typeface="Symbol" panose="05050102010706020507" pitchFamily="18" charset="2"/>
              </a:rPr>
              <a:t>ε</a:t>
            </a:r>
            <a:r>
              <a:rPr lang="en-US" dirty="0">
                <a:solidFill>
                  <a:srgbClr val="FF0000"/>
                </a:solidFill>
                <a:latin typeface="Calibri" panose="020F0502020204030204" pitchFamily="34" charset="0"/>
                <a:cs typeface="Calibri" panose="020F0502020204030204" pitchFamily="34" charset="0"/>
                <a:sym typeface="Symbol" panose="05050102010706020507" pitchFamily="18" charset="2"/>
              </a:rPr>
              <a:t> </a:t>
            </a:r>
            <a:endParaRPr lang="en-US" dirty="0" smtClean="0">
              <a:solidFill>
                <a:srgbClr val="FF0000"/>
              </a:solidFill>
              <a:latin typeface="Calibri" panose="020F0502020204030204" pitchFamily="34" charset="0"/>
              <a:cs typeface="Calibri" panose="020F0502020204030204" pitchFamily="34" charset="0"/>
              <a:sym typeface="Symbol" panose="05050102010706020507" pitchFamily="18" charset="2"/>
            </a:endParaRPr>
          </a:p>
          <a:p>
            <a:r>
              <a:rPr lang="en-US" dirty="0" smtClean="0">
                <a:latin typeface="Calibri" panose="020F0502020204030204" pitchFamily="34" charset="0"/>
                <a:cs typeface="Calibri" panose="020F0502020204030204" pitchFamily="34" charset="0"/>
                <a:sym typeface="Symbol" panose="05050102010706020507" pitchFamily="18" charset="2"/>
              </a:rPr>
              <a:t>The fact that the </a:t>
            </a:r>
            <a:r>
              <a:rPr lang="en-US" dirty="0" smtClean="0">
                <a:solidFill>
                  <a:srgbClr val="FF0000"/>
                </a:solidFill>
                <a:latin typeface="Calibri" panose="020F0502020204030204" pitchFamily="34" charset="0"/>
                <a:cs typeface="Calibri" panose="020F0502020204030204" pitchFamily="34" charset="0"/>
                <a:sym typeface="Symbol" panose="05050102010706020507" pitchFamily="18" charset="2"/>
              </a:rPr>
              <a:t>PCP </a:t>
            </a:r>
            <a:r>
              <a:rPr lang="en-US" dirty="0" smtClean="0">
                <a:latin typeface="Calibri" panose="020F0502020204030204" pitchFamily="34" charset="0"/>
                <a:cs typeface="Calibri" panose="020F0502020204030204" pitchFamily="34" charset="0"/>
                <a:sym typeface="Symbol" panose="05050102010706020507" pitchFamily="18" charset="2"/>
              </a:rPr>
              <a:t>implies gap for </a:t>
            </a:r>
            <a:r>
              <a:rPr lang="en-US" dirty="0" smtClean="0">
                <a:solidFill>
                  <a:srgbClr val="FF0000"/>
                </a:solidFill>
                <a:latin typeface="Calibri" panose="020F0502020204030204" pitchFamily="34" charset="0"/>
                <a:cs typeface="Calibri" panose="020F0502020204030204" pitchFamily="34" charset="0"/>
                <a:sym typeface="Symbol" panose="05050102010706020507" pitchFamily="18" charset="2"/>
              </a:rPr>
              <a:t>SAT </a:t>
            </a:r>
            <a:r>
              <a:rPr lang="en-US" dirty="0" smtClean="0">
                <a:latin typeface="Calibri" panose="020F0502020204030204" pitchFamily="34" charset="0"/>
                <a:cs typeface="Calibri" panose="020F0502020204030204" pitchFamily="34" charset="0"/>
                <a:sym typeface="Symbol" panose="05050102010706020507" pitchFamily="18" charset="2"/>
              </a:rPr>
              <a:t>will follow easily from the </a:t>
            </a:r>
            <a:r>
              <a:rPr lang="en-US" dirty="0" err="1" smtClean="0">
                <a:solidFill>
                  <a:srgbClr val="7030A0"/>
                </a:solidFill>
                <a:latin typeface="Calibri" panose="020F0502020204030204" pitchFamily="34" charset="0"/>
                <a:cs typeface="Calibri" panose="020F0502020204030204" pitchFamily="34" charset="0"/>
                <a:sym typeface="Symbol" panose="05050102010706020507" pitchFamily="18" charset="2"/>
              </a:rPr>
              <a:t>Dinur</a:t>
            </a:r>
            <a:r>
              <a:rPr lang="en-US" dirty="0" smtClean="0">
                <a:solidFill>
                  <a:srgbClr val="7030A0"/>
                </a:solidFill>
                <a:latin typeface="Calibri" panose="020F0502020204030204" pitchFamily="34" charset="0"/>
                <a:cs typeface="Calibri" panose="020F0502020204030204" pitchFamily="34" charset="0"/>
                <a:sym typeface="Symbol" panose="05050102010706020507" pitchFamily="18" charset="2"/>
              </a:rPr>
              <a:t> </a:t>
            </a:r>
            <a:r>
              <a:rPr lang="en-US" dirty="0" smtClean="0">
                <a:latin typeface="Calibri" panose="020F0502020204030204" pitchFamily="34" charset="0"/>
                <a:cs typeface="Calibri" panose="020F0502020204030204" pitchFamily="34" charset="0"/>
                <a:sym typeface="Symbol" panose="05050102010706020507" pitchFamily="18" charset="2"/>
              </a:rPr>
              <a:t>construction. This also implies a gap for </a:t>
            </a:r>
            <a:r>
              <a:rPr lang="en-US" dirty="0" smtClean="0">
                <a:solidFill>
                  <a:srgbClr val="FF0000"/>
                </a:solidFill>
                <a:latin typeface="Calibri" panose="020F0502020204030204" pitchFamily="34" charset="0"/>
                <a:cs typeface="Calibri" panose="020F0502020204030204" pitchFamily="34" charset="0"/>
                <a:sym typeface="Symbol" panose="05050102010706020507" pitchFamily="18" charset="2"/>
              </a:rPr>
              <a:t>3-SAT.</a:t>
            </a:r>
          </a:p>
          <a:p>
            <a:r>
              <a:rPr lang="en-US" dirty="0" smtClean="0">
                <a:latin typeface="Calibri" panose="020F0502020204030204" pitchFamily="34" charset="0"/>
                <a:cs typeface="Calibri" panose="020F0502020204030204" pitchFamily="34" charset="0"/>
                <a:sym typeface="Symbol" panose="05050102010706020507" pitchFamily="18" charset="2"/>
              </a:rPr>
              <a:t>We prove that </a:t>
            </a:r>
            <a:r>
              <a:rPr lang="en-US" dirty="0" smtClean="0">
                <a:solidFill>
                  <a:srgbClr val="FF0000"/>
                </a:solidFill>
                <a:latin typeface="Calibri" panose="020F0502020204030204" pitchFamily="34" charset="0"/>
                <a:cs typeface="Calibri" panose="020F0502020204030204" pitchFamily="34" charset="0"/>
                <a:sym typeface="Symbol" panose="05050102010706020507" pitchFamily="18" charset="2"/>
              </a:rPr>
              <a:t>Clique </a:t>
            </a:r>
            <a:r>
              <a:rPr lang="en-US" dirty="0" smtClean="0">
                <a:latin typeface="Calibri" panose="020F0502020204030204" pitchFamily="34" charset="0"/>
                <a:cs typeface="Calibri" panose="020F0502020204030204" pitchFamily="34" charset="0"/>
                <a:sym typeface="Symbol" panose="05050102010706020507" pitchFamily="18" charset="2"/>
              </a:rPr>
              <a:t>can not be approximated within </a:t>
            </a:r>
            <a:r>
              <a:rPr lang="en-US" dirty="0">
                <a:solidFill>
                  <a:srgbClr val="FF0000"/>
                </a:solidFill>
              </a:rPr>
              <a:t>1/</a:t>
            </a:r>
            <a:r>
              <a:rPr lang="en-US" dirty="0" err="1">
                <a:solidFill>
                  <a:srgbClr val="FF0000"/>
                </a:solidFill>
              </a:rPr>
              <a:t>exp</a:t>
            </a:r>
            <a:r>
              <a:rPr lang="en-US" dirty="0">
                <a:solidFill>
                  <a:srgbClr val="FF0000"/>
                </a:solidFill>
              </a:rPr>
              <a:t>(</a:t>
            </a:r>
            <a:r>
              <a:rPr lang="en-US" dirty="0">
                <a:solidFill>
                  <a:srgbClr val="FF0000"/>
                </a:solidFill>
                <a:sym typeface="Symbol" panose="05050102010706020507" pitchFamily="18" charset="2"/>
              </a:rPr>
              <a:t>log</a:t>
            </a:r>
            <a:r>
              <a:rPr lang="en-US" baseline="30000" dirty="0">
                <a:solidFill>
                  <a:srgbClr val="FF0000"/>
                </a:solidFill>
                <a:sym typeface="Symbol" panose="05050102010706020507" pitchFamily="18" charset="2"/>
              </a:rPr>
              <a:t>1-</a:t>
            </a:r>
            <a:r>
              <a:rPr lang="el-GR" baseline="30000" dirty="0">
                <a:solidFill>
                  <a:srgbClr val="FF0000"/>
                </a:solidFill>
                <a:sym typeface="Symbol" panose="05050102010706020507" pitchFamily="18" charset="2"/>
              </a:rPr>
              <a:t>ε</a:t>
            </a:r>
            <a:r>
              <a:rPr lang="en-US" baseline="30000" dirty="0">
                <a:solidFill>
                  <a:srgbClr val="FF0000"/>
                </a:solidFill>
                <a:sym typeface="Symbol" panose="05050102010706020507" pitchFamily="18" charset="2"/>
              </a:rPr>
              <a:t> </a:t>
            </a:r>
            <a:r>
              <a:rPr lang="en-US" dirty="0">
                <a:solidFill>
                  <a:srgbClr val="FF0000"/>
                </a:solidFill>
                <a:sym typeface="Symbol" panose="05050102010706020507" pitchFamily="18" charset="2"/>
              </a:rPr>
              <a:t>N</a:t>
            </a:r>
            <a:r>
              <a:rPr lang="en-US" dirty="0" smtClean="0">
                <a:solidFill>
                  <a:srgbClr val="FF0000"/>
                </a:solidFill>
                <a:sym typeface="Symbol" panose="05050102010706020507" pitchFamily="18" charset="2"/>
              </a:rPr>
              <a:t>) </a:t>
            </a:r>
            <a:r>
              <a:rPr lang="en-US" dirty="0" smtClean="0">
                <a:sym typeface="Symbol" panose="05050102010706020507" pitchFamily="18" charset="2"/>
              </a:rPr>
              <a:t>unless </a:t>
            </a:r>
            <a:r>
              <a:rPr lang="en-US" dirty="0" smtClean="0">
                <a:solidFill>
                  <a:srgbClr val="FF0000"/>
                </a:solidFill>
                <a:sym typeface="Symbol" panose="05050102010706020507" pitchFamily="18" charset="2"/>
              </a:rPr>
              <a:t>NP=Quasi(P)</a:t>
            </a:r>
            <a:r>
              <a:rPr lang="en-US" dirty="0" smtClean="0">
                <a:sym typeface="Symbol" panose="05050102010706020507" pitchFamily="18" charset="2"/>
              </a:rPr>
              <a:t>. Using the </a:t>
            </a:r>
            <a:r>
              <a:rPr lang="en-US" dirty="0" smtClean="0">
                <a:solidFill>
                  <a:srgbClr val="FF0000"/>
                </a:solidFill>
                <a:sym typeface="Symbol" panose="05050102010706020507" pitchFamily="18" charset="2"/>
              </a:rPr>
              <a:t>PCP</a:t>
            </a:r>
            <a:r>
              <a:rPr lang="en-US" dirty="0" smtClean="0">
                <a:sym typeface="Symbol" panose="05050102010706020507" pitchFamily="18" charset="2"/>
              </a:rPr>
              <a:t> and elementary tools.</a:t>
            </a:r>
            <a:endParaRPr lang="en-US" dirty="0">
              <a:sym typeface="Symbol" panose="05050102010706020507" pitchFamily="18" charset="2"/>
            </a:endParaRPr>
          </a:p>
          <a:p>
            <a:endParaRPr lang="en-US" dirty="0"/>
          </a:p>
        </p:txBody>
      </p:sp>
    </p:spTree>
    <p:extLst>
      <p:ext uri="{BB962C8B-B14F-4D97-AF65-F5344CB8AC3E}">
        <p14:creationId xmlns:p14="http://schemas.microsoft.com/office/powerpoint/2010/main" val="420982515"/>
      </p:ext>
    </p:extLst>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lstStyle/>
          <a:p>
            <a:pPr algn="ctr"/>
            <a:r>
              <a:rPr lang="en-US" dirty="0" smtClean="0">
                <a:solidFill>
                  <a:srgbClr val="00B0F0"/>
                </a:solidFill>
              </a:rPr>
              <a:t>Showing strong hardness for Clique</a:t>
            </a:r>
            <a:endParaRPr lang="en-US" dirty="0">
              <a:solidFill>
                <a:srgbClr val="00B0F0"/>
              </a:solidFill>
            </a:endParaRPr>
          </a:p>
        </p:txBody>
      </p:sp>
      <p:sp>
        <p:nvSpPr>
          <p:cNvPr id="3" name="Content Placeholder 2"/>
          <p:cNvSpPr>
            <a:spLocks noGrp="1"/>
          </p:cNvSpPr>
          <p:nvPr>
            <p:ph idx="1"/>
          </p:nvPr>
        </p:nvSpPr>
        <p:spPr/>
        <p:txBody>
          <a:bodyPr/>
          <a:lstStyle/>
          <a:p>
            <a:r>
              <a:rPr lang="en-US" dirty="0" smtClean="0"/>
              <a:t>A textbook reduction from </a:t>
            </a:r>
            <a:r>
              <a:rPr lang="en-US" dirty="0" smtClean="0">
                <a:solidFill>
                  <a:srgbClr val="FF0000"/>
                </a:solidFill>
              </a:rPr>
              <a:t>3-SAT</a:t>
            </a:r>
          </a:p>
          <a:p>
            <a:r>
              <a:rPr lang="en-US" dirty="0" smtClean="0"/>
              <a:t>Consider for example a clause </a:t>
            </a:r>
            <a:r>
              <a:rPr lang="en-US" dirty="0" smtClean="0">
                <a:solidFill>
                  <a:srgbClr val="00B050"/>
                </a:solidFill>
              </a:rPr>
              <a:t>C=(X V Y   V   Z  )</a:t>
            </a:r>
          </a:p>
          <a:p>
            <a:r>
              <a:rPr lang="en-US" dirty="0" smtClean="0"/>
              <a:t>For every clause there are </a:t>
            </a:r>
            <a:r>
              <a:rPr lang="en-US" dirty="0" smtClean="0">
                <a:solidFill>
                  <a:srgbClr val="FF0000"/>
                </a:solidFill>
              </a:rPr>
              <a:t>7</a:t>
            </a:r>
            <a:r>
              <a:rPr lang="en-US" dirty="0" smtClean="0"/>
              <a:t> satisfying assignment.</a:t>
            </a:r>
          </a:p>
          <a:p>
            <a:r>
              <a:rPr lang="en-US" dirty="0" smtClean="0"/>
              <a:t>Make </a:t>
            </a:r>
            <a:r>
              <a:rPr lang="en-US" dirty="0" smtClean="0">
                <a:solidFill>
                  <a:srgbClr val="FF0000"/>
                </a:solidFill>
              </a:rPr>
              <a:t>7</a:t>
            </a:r>
            <a:r>
              <a:rPr lang="en-US" dirty="0" smtClean="0"/>
              <a:t> vertices for each clause, each corresponding to one satisfying assignment. For us </a:t>
            </a:r>
            <a:r>
              <a:rPr lang="en-US" dirty="0" smtClean="0">
                <a:solidFill>
                  <a:srgbClr val="FF0000"/>
                </a:solidFill>
              </a:rPr>
              <a:t>1</a:t>
            </a:r>
            <a:r>
              <a:rPr lang="en-US" dirty="0" smtClean="0"/>
              <a:t> will represent T, and </a:t>
            </a:r>
            <a:r>
              <a:rPr lang="en-US" dirty="0" smtClean="0">
                <a:solidFill>
                  <a:srgbClr val="FF0000"/>
                </a:solidFill>
              </a:rPr>
              <a:t>0</a:t>
            </a:r>
            <a:r>
              <a:rPr lang="en-US" dirty="0" smtClean="0"/>
              <a:t> will represent F. For every Clause  there will be a row of seven vertices:</a:t>
            </a:r>
          </a:p>
          <a:p>
            <a:endParaRPr lang="en-US" dirty="0"/>
          </a:p>
        </p:txBody>
      </p:sp>
      <p:cxnSp>
        <p:nvCxnSpPr>
          <p:cNvPr id="5" name="Straight Connector 4"/>
          <p:cNvCxnSpPr/>
          <p:nvPr/>
        </p:nvCxnSpPr>
        <p:spPr>
          <a:xfrm>
            <a:off x="6248400" y="2362200"/>
            <a:ext cx="304800" cy="0"/>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162800" y="2362200"/>
            <a:ext cx="304800" cy="0"/>
          </a:xfrm>
          <a:prstGeom prst="line">
            <a:avLst/>
          </a:prstGeom>
          <a:ln w="47625"/>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914400" y="5334000"/>
            <a:ext cx="8382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990600" y="5530334"/>
            <a:ext cx="1143000" cy="369332"/>
          </a:xfrm>
          <a:prstGeom prst="rect">
            <a:avLst/>
          </a:prstGeom>
          <a:noFill/>
        </p:spPr>
        <p:txBody>
          <a:bodyPr wrap="square" rtlCol="0">
            <a:spAutoFit/>
          </a:bodyPr>
          <a:lstStyle/>
          <a:p>
            <a:r>
              <a:rPr lang="en-US" dirty="0" smtClean="0"/>
              <a:t>1 1 1 </a:t>
            </a:r>
            <a:endParaRPr lang="en-US" dirty="0"/>
          </a:p>
        </p:txBody>
      </p:sp>
      <p:sp>
        <p:nvSpPr>
          <p:cNvPr id="15" name="Oval 14"/>
          <p:cNvSpPr/>
          <p:nvPr/>
        </p:nvSpPr>
        <p:spPr>
          <a:xfrm>
            <a:off x="2038350" y="5361214"/>
            <a:ext cx="8382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038350" y="5557209"/>
            <a:ext cx="1143000" cy="369332"/>
          </a:xfrm>
          <a:prstGeom prst="rect">
            <a:avLst/>
          </a:prstGeom>
          <a:noFill/>
        </p:spPr>
        <p:txBody>
          <a:bodyPr wrap="square" rtlCol="0">
            <a:spAutoFit/>
          </a:bodyPr>
          <a:lstStyle/>
          <a:p>
            <a:r>
              <a:rPr lang="en-US" dirty="0" smtClean="0"/>
              <a:t>1 1 0</a:t>
            </a:r>
            <a:endParaRPr lang="en-US" dirty="0"/>
          </a:p>
        </p:txBody>
      </p:sp>
      <p:sp>
        <p:nvSpPr>
          <p:cNvPr id="17" name="Oval 16"/>
          <p:cNvSpPr/>
          <p:nvPr/>
        </p:nvSpPr>
        <p:spPr>
          <a:xfrm>
            <a:off x="3181350" y="5360875"/>
            <a:ext cx="8382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238500" y="5595658"/>
            <a:ext cx="1143000" cy="369332"/>
          </a:xfrm>
          <a:prstGeom prst="rect">
            <a:avLst/>
          </a:prstGeom>
          <a:noFill/>
        </p:spPr>
        <p:txBody>
          <a:bodyPr wrap="square" rtlCol="0">
            <a:spAutoFit/>
          </a:bodyPr>
          <a:lstStyle/>
          <a:p>
            <a:r>
              <a:rPr lang="en-US" dirty="0" smtClean="0"/>
              <a:t>1 0 </a:t>
            </a:r>
            <a:r>
              <a:rPr lang="en-US" dirty="0"/>
              <a:t>1</a:t>
            </a:r>
          </a:p>
        </p:txBody>
      </p:sp>
      <p:sp>
        <p:nvSpPr>
          <p:cNvPr id="19" name="Oval 18"/>
          <p:cNvSpPr/>
          <p:nvPr/>
        </p:nvSpPr>
        <p:spPr>
          <a:xfrm>
            <a:off x="4371975" y="5350329"/>
            <a:ext cx="8382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389664" y="5557209"/>
            <a:ext cx="1143000" cy="369332"/>
          </a:xfrm>
          <a:prstGeom prst="rect">
            <a:avLst/>
          </a:prstGeom>
          <a:noFill/>
        </p:spPr>
        <p:txBody>
          <a:bodyPr wrap="square" rtlCol="0">
            <a:spAutoFit/>
          </a:bodyPr>
          <a:lstStyle/>
          <a:p>
            <a:r>
              <a:rPr lang="en-US" dirty="0" smtClean="0"/>
              <a:t>1 0 0</a:t>
            </a:r>
            <a:endParaRPr lang="en-US" dirty="0"/>
          </a:p>
        </p:txBody>
      </p:sp>
      <p:sp>
        <p:nvSpPr>
          <p:cNvPr id="21" name="Oval 20"/>
          <p:cNvSpPr/>
          <p:nvPr/>
        </p:nvSpPr>
        <p:spPr>
          <a:xfrm>
            <a:off x="5334000" y="5360875"/>
            <a:ext cx="8382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387068" y="5530334"/>
            <a:ext cx="1143000" cy="369332"/>
          </a:xfrm>
          <a:prstGeom prst="rect">
            <a:avLst/>
          </a:prstGeom>
          <a:noFill/>
        </p:spPr>
        <p:txBody>
          <a:bodyPr wrap="square" rtlCol="0">
            <a:spAutoFit/>
          </a:bodyPr>
          <a:lstStyle/>
          <a:p>
            <a:r>
              <a:rPr lang="en-US" dirty="0"/>
              <a:t>0</a:t>
            </a:r>
            <a:r>
              <a:rPr lang="en-US" dirty="0" smtClean="0"/>
              <a:t> 0 0</a:t>
            </a:r>
            <a:endParaRPr lang="en-US" dirty="0"/>
          </a:p>
        </p:txBody>
      </p:sp>
      <p:sp>
        <p:nvSpPr>
          <p:cNvPr id="23" name="Oval 22"/>
          <p:cNvSpPr/>
          <p:nvPr/>
        </p:nvSpPr>
        <p:spPr>
          <a:xfrm>
            <a:off x="6346371" y="5360875"/>
            <a:ext cx="8382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400925" y="5350329"/>
            <a:ext cx="8382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6429375" y="5560776"/>
            <a:ext cx="1143000" cy="369332"/>
          </a:xfrm>
          <a:prstGeom prst="rect">
            <a:avLst/>
          </a:prstGeom>
          <a:noFill/>
        </p:spPr>
        <p:txBody>
          <a:bodyPr wrap="square" rtlCol="0">
            <a:spAutoFit/>
          </a:bodyPr>
          <a:lstStyle/>
          <a:p>
            <a:r>
              <a:rPr lang="en-US" dirty="0"/>
              <a:t>0</a:t>
            </a:r>
            <a:r>
              <a:rPr lang="en-US" dirty="0" smtClean="0"/>
              <a:t> 0 1</a:t>
            </a:r>
            <a:endParaRPr lang="en-US" dirty="0"/>
          </a:p>
        </p:txBody>
      </p:sp>
      <p:sp>
        <p:nvSpPr>
          <p:cNvPr id="26" name="TextBox 25"/>
          <p:cNvSpPr txBox="1"/>
          <p:nvPr/>
        </p:nvSpPr>
        <p:spPr>
          <a:xfrm>
            <a:off x="7466239" y="5546663"/>
            <a:ext cx="1143000" cy="369332"/>
          </a:xfrm>
          <a:prstGeom prst="rect">
            <a:avLst/>
          </a:prstGeom>
          <a:noFill/>
        </p:spPr>
        <p:txBody>
          <a:bodyPr wrap="square" rtlCol="0">
            <a:spAutoFit/>
          </a:bodyPr>
          <a:lstStyle/>
          <a:p>
            <a:r>
              <a:rPr lang="en-US" dirty="0"/>
              <a:t>0</a:t>
            </a:r>
            <a:r>
              <a:rPr lang="en-US" dirty="0" smtClean="0"/>
              <a:t> </a:t>
            </a:r>
            <a:r>
              <a:rPr lang="en-US" dirty="0"/>
              <a:t>1</a:t>
            </a:r>
            <a:r>
              <a:rPr lang="en-US" dirty="0" smtClean="0"/>
              <a:t> 0</a:t>
            </a:r>
            <a:endParaRPr lang="en-US" dirty="0"/>
          </a:p>
        </p:txBody>
      </p:sp>
    </p:spTree>
    <p:extLst>
      <p:ext uri="{BB962C8B-B14F-4D97-AF65-F5344CB8AC3E}">
        <p14:creationId xmlns:p14="http://schemas.microsoft.com/office/powerpoint/2010/main" val="4264698370"/>
      </p:ext>
    </p:extLst>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t>
            </a:r>
            <a:r>
              <a:rPr lang="en-US" dirty="0" smtClean="0">
                <a:solidFill>
                  <a:srgbClr val="00B0F0"/>
                </a:solidFill>
              </a:rPr>
              <a:t>What are the edges?</a:t>
            </a:r>
            <a:endParaRPr lang="en-US" dirty="0">
              <a:solidFill>
                <a:srgbClr val="00B0F0"/>
              </a:solidFill>
            </a:endParaRPr>
          </a:p>
        </p:txBody>
      </p:sp>
      <p:sp>
        <p:nvSpPr>
          <p:cNvPr id="3" name="Content Placeholder 2"/>
          <p:cNvSpPr>
            <a:spLocks noGrp="1"/>
          </p:cNvSpPr>
          <p:nvPr>
            <p:ph idx="1"/>
          </p:nvPr>
        </p:nvSpPr>
        <p:spPr/>
        <p:txBody>
          <a:bodyPr/>
          <a:lstStyle/>
          <a:p>
            <a:r>
              <a:rPr lang="en-US" dirty="0" smtClean="0"/>
              <a:t>Consider an assignment to a Clause </a:t>
            </a:r>
            <a:r>
              <a:rPr lang="en-US" dirty="0" smtClean="0">
                <a:solidFill>
                  <a:srgbClr val="FF0000"/>
                </a:solidFill>
              </a:rPr>
              <a:t>C </a:t>
            </a:r>
            <a:r>
              <a:rPr lang="en-US" dirty="0" smtClean="0"/>
              <a:t>and to a Clause </a:t>
            </a:r>
            <a:r>
              <a:rPr lang="en-US" dirty="0" smtClean="0">
                <a:solidFill>
                  <a:srgbClr val="FF0000"/>
                </a:solidFill>
              </a:rPr>
              <a:t>C’</a:t>
            </a:r>
            <a:r>
              <a:rPr lang="en-US" dirty="0" smtClean="0"/>
              <a:t>. These are two vertices in the graph.</a:t>
            </a:r>
          </a:p>
          <a:p>
            <a:r>
              <a:rPr lang="en-US" dirty="0" smtClean="0"/>
              <a:t>An edge between two answers exists if  they do not disagree. For example share no variable.</a:t>
            </a:r>
          </a:p>
          <a:p>
            <a:r>
              <a:rPr lang="en-US" dirty="0" smtClean="0"/>
              <a:t>If share a variable is </a:t>
            </a:r>
            <a:r>
              <a:rPr lang="en-US" dirty="0" smtClean="0">
                <a:solidFill>
                  <a:srgbClr val="FF0000"/>
                </a:solidFill>
              </a:rPr>
              <a:t>X</a:t>
            </a:r>
            <a:r>
              <a:rPr lang="en-US" dirty="0" smtClean="0"/>
              <a:t>, we add an edge between these two vertices if the truth value they give to </a:t>
            </a:r>
            <a:r>
              <a:rPr lang="en-US" dirty="0" smtClean="0">
                <a:solidFill>
                  <a:srgbClr val="FF0000"/>
                </a:solidFill>
              </a:rPr>
              <a:t>X </a:t>
            </a:r>
            <a:r>
              <a:rPr lang="en-US" dirty="0" smtClean="0"/>
              <a:t>is the same.</a:t>
            </a:r>
          </a:p>
          <a:p>
            <a:r>
              <a:rPr lang="en-US" dirty="0" smtClean="0"/>
              <a:t>In general they must agree on every variable they share.</a:t>
            </a:r>
            <a:endParaRPr lang="en-US" dirty="0"/>
          </a:p>
        </p:txBody>
      </p:sp>
    </p:spTree>
    <p:extLst>
      <p:ext uri="{BB962C8B-B14F-4D97-AF65-F5344CB8AC3E}">
        <p14:creationId xmlns:p14="http://schemas.microsoft.com/office/powerpoint/2010/main" val="812748034"/>
      </p:ext>
    </p:extLst>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lstStyle/>
          <a:p>
            <a:pPr algn="ctr"/>
            <a:r>
              <a:rPr lang="en-US" dirty="0" smtClean="0">
                <a:solidFill>
                  <a:srgbClr val="00B0F0"/>
                </a:solidFill>
              </a:rPr>
              <a:t>Showing strong hardness for Clique</a:t>
            </a:r>
            <a:endParaRPr lang="en-US" dirty="0">
              <a:solidFill>
                <a:srgbClr val="00B0F0"/>
              </a:solidFill>
            </a:endParaRPr>
          </a:p>
        </p:txBody>
      </p:sp>
      <p:sp>
        <p:nvSpPr>
          <p:cNvPr id="3" name="Content Placeholder 2"/>
          <p:cNvSpPr>
            <a:spLocks noGrp="1"/>
          </p:cNvSpPr>
          <p:nvPr>
            <p:ph idx="1"/>
          </p:nvPr>
        </p:nvSpPr>
        <p:spPr>
          <a:xfrm>
            <a:off x="722539" y="1828800"/>
            <a:ext cx="7886700" cy="4351338"/>
          </a:xfrm>
        </p:spPr>
        <p:txBody>
          <a:bodyPr/>
          <a:lstStyle/>
          <a:p>
            <a:r>
              <a:rPr lang="en-US" dirty="0" smtClean="0"/>
              <a:t>A textbook reduction from 3-SAT</a:t>
            </a:r>
          </a:p>
          <a:p>
            <a:r>
              <a:rPr lang="en-US" dirty="0" smtClean="0"/>
              <a:t>Consider for example a clause </a:t>
            </a:r>
            <a:r>
              <a:rPr lang="en-US" dirty="0" smtClean="0">
                <a:solidFill>
                  <a:srgbClr val="00B050"/>
                </a:solidFill>
              </a:rPr>
              <a:t>C=(X V Y   V   Z  )</a:t>
            </a:r>
            <a:endParaRPr lang="en-US" dirty="0" smtClean="0"/>
          </a:p>
          <a:p>
            <a:r>
              <a:rPr lang="en-US" dirty="0"/>
              <a:t>C</a:t>
            </a:r>
            <a:r>
              <a:rPr lang="en-US" dirty="0" smtClean="0"/>
              <a:t>onsider a clause </a:t>
            </a:r>
            <a:r>
              <a:rPr lang="en-US" dirty="0" smtClean="0">
                <a:solidFill>
                  <a:srgbClr val="00B050"/>
                </a:solidFill>
              </a:rPr>
              <a:t>C’=(X</a:t>
            </a:r>
            <a:r>
              <a:rPr lang="en-US" dirty="0">
                <a:solidFill>
                  <a:srgbClr val="00B050"/>
                </a:solidFill>
              </a:rPr>
              <a:t> </a:t>
            </a:r>
            <a:r>
              <a:rPr lang="en-US" dirty="0" smtClean="0">
                <a:solidFill>
                  <a:srgbClr val="00B050"/>
                </a:solidFill>
              </a:rPr>
              <a:t>V Y V P)</a:t>
            </a:r>
            <a:endParaRPr lang="en-US" dirty="0">
              <a:solidFill>
                <a:srgbClr val="00B050"/>
              </a:solidFill>
            </a:endParaRPr>
          </a:p>
        </p:txBody>
      </p:sp>
      <p:cxnSp>
        <p:nvCxnSpPr>
          <p:cNvPr id="5" name="Straight Connector 4"/>
          <p:cNvCxnSpPr/>
          <p:nvPr/>
        </p:nvCxnSpPr>
        <p:spPr>
          <a:xfrm>
            <a:off x="6354823" y="2362200"/>
            <a:ext cx="304800" cy="0"/>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162800" y="2362200"/>
            <a:ext cx="304800" cy="0"/>
          </a:xfrm>
          <a:prstGeom prst="line">
            <a:avLst/>
          </a:prstGeom>
          <a:ln w="47625"/>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914400" y="5334000"/>
            <a:ext cx="8382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990600" y="5530334"/>
            <a:ext cx="1143000" cy="369332"/>
          </a:xfrm>
          <a:prstGeom prst="rect">
            <a:avLst/>
          </a:prstGeom>
          <a:noFill/>
        </p:spPr>
        <p:txBody>
          <a:bodyPr wrap="square" rtlCol="0">
            <a:spAutoFit/>
          </a:bodyPr>
          <a:lstStyle/>
          <a:p>
            <a:r>
              <a:rPr lang="en-US" dirty="0" smtClean="0"/>
              <a:t>1 1 1 </a:t>
            </a:r>
            <a:endParaRPr lang="en-US" dirty="0"/>
          </a:p>
        </p:txBody>
      </p:sp>
      <p:sp>
        <p:nvSpPr>
          <p:cNvPr id="15" name="Oval 14"/>
          <p:cNvSpPr/>
          <p:nvPr/>
        </p:nvSpPr>
        <p:spPr>
          <a:xfrm>
            <a:off x="2038350" y="5361214"/>
            <a:ext cx="8382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038350" y="5557209"/>
            <a:ext cx="1143000" cy="369332"/>
          </a:xfrm>
          <a:prstGeom prst="rect">
            <a:avLst/>
          </a:prstGeom>
          <a:noFill/>
        </p:spPr>
        <p:txBody>
          <a:bodyPr wrap="square" rtlCol="0">
            <a:spAutoFit/>
          </a:bodyPr>
          <a:lstStyle/>
          <a:p>
            <a:r>
              <a:rPr lang="en-US" dirty="0" smtClean="0"/>
              <a:t>1 1 0</a:t>
            </a:r>
            <a:endParaRPr lang="en-US" dirty="0"/>
          </a:p>
        </p:txBody>
      </p:sp>
      <p:sp>
        <p:nvSpPr>
          <p:cNvPr id="17" name="Oval 16"/>
          <p:cNvSpPr/>
          <p:nvPr/>
        </p:nvSpPr>
        <p:spPr>
          <a:xfrm>
            <a:off x="3181350" y="5360875"/>
            <a:ext cx="8382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238500" y="5595658"/>
            <a:ext cx="1143000" cy="369332"/>
          </a:xfrm>
          <a:prstGeom prst="rect">
            <a:avLst/>
          </a:prstGeom>
          <a:noFill/>
        </p:spPr>
        <p:txBody>
          <a:bodyPr wrap="square" rtlCol="0">
            <a:spAutoFit/>
          </a:bodyPr>
          <a:lstStyle/>
          <a:p>
            <a:r>
              <a:rPr lang="en-US" dirty="0" smtClean="0"/>
              <a:t>1 0 </a:t>
            </a:r>
            <a:r>
              <a:rPr lang="en-US" dirty="0"/>
              <a:t>1</a:t>
            </a:r>
          </a:p>
        </p:txBody>
      </p:sp>
      <p:sp>
        <p:nvSpPr>
          <p:cNvPr id="19" name="Oval 18"/>
          <p:cNvSpPr/>
          <p:nvPr/>
        </p:nvSpPr>
        <p:spPr>
          <a:xfrm>
            <a:off x="4371975" y="5350329"/>
            <a:ext cx="8382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389664" y="5557209"/>
            <a:ext cx="1143000" cy="369332"/>
          </a:xfrm>
          <a:prstGeom prst="rect">
            <a:avLst/>
          </a:prstGeom>
          <a:noFill/>
        </p:spPr>
        <p:txBody>
          <a:bodyPr wrap="square" rtlCol="0">
            <a:spAutoFit/>
          </a:bodyPr>
          <a:lstStyle/>
          <a:p>
            <a:r>
              <a:rPr lang="en-US" dirty="0" smtClean="0"/>
              <a:t>1 0 0</a:t>
            </a:r>
            <a:endParaRPr lang="en-US" dirty="0"/>
          </a:p>
        </p:txBody>
      </p:sp>
      <p:sp>
        <p:nvSpPr>
          <p:cNvPr id="21" name="Oval 20"/>
          <p:cNvSpPr/>
          <p:nvPr/>
        </p:nvSpPr>
        <p:spPr>
          <a:xfrm>
            <a:off x="5334000" y="5360875"/>
            <a:ext cx="8382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429250" y="5530334"/>
            <a:ext cx="1143000" cy="369332"/>
          </a:xfrm>
          <a:prstGeom prst="rect">
            <a:avLst/>
          </a:prstGeom>
          <a:noFill/>
        </p:spPr>
        <p:txBody>
          <a:bodyPr wrap="square" rtlCol="0">
            <a:spAutoFit/>
          </a:bodyPr>
          <a:lstStyle/>
          <a:p>
            <a:r>
              <a:rPr lang="en-US" dirty="0"/>
              <a:t>0</a:t>
            </a:r>
            <a:r>
              <a:rPr lang="en-US" dirty="0" smtClean="0"/>
              <a:t> 0 0</a:t>
            </a:r>
            <a:endParaRPr lang="en-US" dirty="0"/>
          </a:p>
        </p:txBody>
      </p:sp>
      <p:sp>
        <p:nvSpPr>
          <p:cNvPr id="23" name="Oval 22"/>
          <p:cNvSpPr/>
          <p:nvPr/>
        </p:nvSpPr>
        <p:spPr>
          <a:xfrm>
            <a:off x="6346371" y="5360875"/>
            <a:ext cx="8382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400925" y="5350329"/>
            <a:ext cx="8382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6429375" y="5560776"/>
            <a:ext cx="1143000" cy="369332"/>
          </a:xfrm>
          <a:prstGeom prst="rect">
            <a:avLst/>
          </a:prstGeom>
          <a:noFill/>
        </p:spPr>
        <p:txBody>
          <a:bodyPr wrap="square" rtlCol="0">
            <a:spAutoFit/>
          </a:bodyPr>
          <a:lstStyle/>
          <a:p>
            <a:r>
              <a:rPr lang="en-US" dirty="0"/>
              <a:t>0</a:t>
            </a:r>
            <a:r>
              <a:rPr lang="en-US" dirty="0" smtClean="0"/>
              <a:t> 0 1</a:t>
            </a:r>
            <a:endParaRPr lang="en-US" dirty="0"/>
          </a:p>
        </p:txBody>
      </p:sp>
      <p:sp>
        <p:nvSpPr>
          <p:cNvPr id="26" name="TextBox 25"/>
          <p:cNvSpPr txBox="1"/>
          <p:nvPr/>
        </p:nvSpPr>
        <p:spPr>
          <a:xfrm>
            <a:off x="7466239" y="5530334"/>
            <a:ext cx="1143000" cy="369332"/>
          </a:xfrm>
          <a:prstGeom prst="rect">
            <a:avLst/>
          </a:prstGeom>
          <a:noFill/>
        </p:spPr>
        <p:txBody>
          <a:bodyPr wrap="square" rtlCol="0">
            <a:spAutoFit/>
          </a:bodyPr>
          <a:lstStyle/>
          <a:p>
            <a:r>
              <a:rPr lang="en-US" dirty="0"/>
              <a:t>0</a:t>
            </a:r>
            <a:r>
              <a:rPr lang="en-US" dirty="0" smtClean="0"/>
              <a:t> </a:t>
            </a:r>
            <a:r>
              <a:rPr lang="en-US" dirty="0"/>
              <a:t>1</a:t>
            </a:r>
            <a:r>
              <a:rPr lang="en-US" dirty="0" smtClean="0"/>
              <a:t> 0</a:t>
            </a:r>
            <a:endParaRPr lang="en-US" dirty="0"/>
          </a:p>
        </p:txBody>
      </p:sp>
      <p:sp>
        <p:nvSpPr>
          <p:cNvPr id="27" name="Oval 26"/>
          <p:cNvSpPr/>
          <p:nvPr/>
        </p:nvSpPr>
        <p:spPr>
          <a:xfrm>
            <a:off x="914400" y="4267200"/>
            <a:ext cx="8382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1023257" y="4419600"/>
            <a:ext cx="1143000" cy="369332"/>
          </a:xfrm>
          <a:prstGeom prst="rect">
            <a:avLst/>
          </a:prstGeom>
          <a:noFill/>
        </p:spPr>
        <p:txBody>
          <a:bodyPr wrap="square" rtlCol="0">
            <a:spAutoFit/>
          </a:bodyPr>
          <a:lstStyle/>
          <a:p>
            <a:r>
              <a:rPr lang="en-US" dirty="0" smtClean="0"/>
              <a:t>1 1 1 </a:t>
            </a:r>
            <a:endParaRPr lang="en-US" dirty="0"/>
          </a:p>
        </p:txBody>
      </p:sp>
      <p:cxnSp>
        <p:nvCxnSpPr>
          <p:cNvPr id="6" name="Straight Connector 5"/>
          <p:cNvCxnSpPr>
            <a:stCxn id="27" idx="4"/>
            <a:endCxn id="10" idx="0"/>
          </p:cNvCxnSpPr>
          <p:nvPr/>
        </p:nvCxnSpPr>
        <p:spPr>
          <a:xfrm>
            <a:off x="1333500" y="5029200"/>
            <a:ext cx="0" cy="304800"/>
          </a:xfrm>
          <a:prstGeom prst="line">
            <a:avLst/>
          </a:prstGeom>
          <a:ln w="10795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187043" y="2895600"/>
            <a:ext cx="304800" cy="0"/>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28" idx="2"/>
            <a:endCxn id="15" idx="1"/>
          </p:cNvCxnSpPr>
          <p:nvPr/>
        </p:nvCxnSpPr>
        <p:spPr>
          <a:xfrm>
            <a:off x="1594757" y="4788932"/>
            <a:ext cx="566345" cy="683874"/>
          </a:xfrm>
          <a:prstGeom prst="line">
            <a:avLst/>
          </a:prstGeom>
          <a:ln w="79375"/>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2043793" y="4228709"/>
            <a:ext cx="8382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2133600" y="4419600"/>
            <a:ext cx="1143000" cy="369332"/>
          </a:xfrm>
          <a:prstGeom prst="rect">
            <a:avLst/>
          </a:prstGeom>
          <a:noFill/>
        </p:spPr>
        <p:txBody>
          <a:bodyPr wrap="square" rtlCol="0">
            <a:spAutoFit/>
          </a:bodyPr>
          <a:lstStyle/>
          <a:p>
            <a:r>
              <a:rPr lang="en-US" dirty="0" smtClean="0"/>
              <a:t>1 1 0</a:t>
            </a:r>
            <a:endParaRPr lang="en-US" dirty="0"/>
          </a:p>
        </p:txBody>
      </p:sp>
      <p:cxnSp>
        <p:nvCxnSpPr>
          <p:cNvPr id="11" name="Straight Connector 10"/>
          <p:cNvCxnSpPr>
            <a:stCxn id="30" idx="4"/>
            <a:endCxn id="15" idx="0"/>
          </p:cNvCxnSpPr>
          <p:nvPr/>
        </p:nvCxnSpPr>
        <p:spPr>
          <a:xfrm flipH="1">
            <a:off x="2457450" y="4990709"/>
            <a:ext cx="5443" cy="370505"/>
          </a:xfrm>
          <a:prstGeom prst="line">
            <a:avLst/>
          </a:prstGeom>
          <a:ln w="120650"/>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0" idx="7"/>
            <a:endCxn id="30" idx="3"/>
          </p:cNvCxnSpPr>
          <p:nvPr/>
        </p:nvCxnSpPr>
        <p:spPr>
          <a:xfrm flipV="1">
            <a:off x="1629848" y="4879117"/>
            <a:ext cx="536697" cy="566475"/>
          </a:xfrm>
          <a:prstGeom prst="line">
            <a:avLst/>
          </a:prstGeom>
          <a:ln w="120650"/>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3238500" y="4134078"/>
            <a:ext cx="8382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313339" y="4352297"/>
            <a:ext cx="1143000" cy="369332"/>
          </a:xfrm>
          <a:prstGeom prst="rect">
            <a:avLst/>
          </a:prstGeom>
          <a:noFill/>
        </p:spPr>
        <p:txBody>
          <a:bodyPr wrap="square" rtlCol="0">
            <a:spAutoFit/>
          </a:bodyPr>
          <a:lstStyle/>
          <a:p>
            <a:r>
              <a:rPr lang="en-US" dirty="0" smtClean="0"/>
              <a:t>1 0 </a:t>
            </a:r>
            <a:r>
              <a:rPr lang="en-US" dirty="0"/>
              <a:t>1</a:t>
            </a:r>
          </a:p>
        </p:txBody>
      </p:sp>
      <p:cxnSp>
        <p:nvCxnSpPr>
          <p:cNvPr id="38" name="Straight Connector 37"/>
          <p:cNvCxnSpPr>
            <a:endCxn id="19" idx="1"/>
          </p:cNvCxnSpPr>
          <p:nvPr/>
        </p:nvCxnSpPr>
        <p:spPr>
          <a:xfrm>
            <a:off x="3884839" y="4879117"/>
            <a:ext cx="609888" cy="582804"/>
          </a:xfrm>
          <a:prstGeom prst="line">
            <a:avLst/>
          </a:prstGeom>
          <a:ln w="92075"/>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4366532" y="4142516"/>
            <a:ext cx="8382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4389664" y="4354969"/>
            <a:ext cx="1143000" cy="369332"/>
          </a:xfrm>
          <a:prstGeom prst="rect">
            <a:avLst/>
          </a:prstGeom>
          <a:noFill/>
        </p:spPr>
        <p:txBody>
          <a:bodyPr wrap="square" rtlCol="0">
            <a:spAutoFit/>
          </a:bodyPr>
          <a:lstStyle/>
          <a:p>
            <a:r>
              <a:rPr lang="en-US" dirty="0" smtClean="0"/>
              <a:t>1 0 0</a:t>
            </a:r>
            <a:endParaRPr lang="en-US" dirty="0"/>
          </a:p>
        </p:txBody>
      </p:sp>
      <p:cxnSp>
        <p:nvCxnSpPr>
          <p:cNvPr id="44" name="Straight Connector 43"/>
          <p:cNvCxnSpPr>
            <a:stCxn id="35" idx="4"/>
            <a:endCxn id="17" idx="0"/>
          </p:cNvCxnSpPr>
          <p:nvPr/>
        </p:nvCxnSpPr>
        <p:spPr>
          <a:xfrm flipH="1">
            <a:off x="3600450" y="4896078"/>
            <a:ext cx="57150" cy="464797"/>
          </a:xfrm>
          <a:prstGeom prst="line">
            <a:avLst/>
          </a:prstGeom>
          <a:ln w="107950"/>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7" idx="7"/>
          </p:cNvCxnSpPr>
          <p:nvPr/>
        </p:nvCxnSpPr>
        <p:spPr>
          <a:xfrm flipV="1">
            <a:off x="3896798" y="4788932"/>
            <a:ext cx="656439" cy="683535"/>
          </a:xfrm>
          <a:prstGeom prst="line">
            <a:avLst/>
          </a:prstGeom>
          <a:ln w="107950"/>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39" idx="4"/>
            <a:endCxn id="19" idx="0"/>
          </p:cNvCxnSpPr>
          <p:nvPr/>
        </p:nvCxnSpPr>
        <p:spPr>
          <a:xfrm>
            <a:off x="4785632" y="4904516"/>
            <a:ext cx="5443" cy="445813"/>
          </a:xfrm>
          <a:prstGeom prst="line">
            <a:avLst/>
          </a:prstGeom>
          <a:ln w="123825"/>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5334000" y="4204438"/>
            <a:ext cx="8382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5388429" y="4390423"/>
            <a:ext cx="1143000" cy="369332"/>
          </a:xfrm>
          <a:prstGeom prst="rect">
            <a:avLst/>
          </a:prstGeom>
          <a:noFill/>
        </p:spPr>
        <p:txBody>
          <a:bodyPr wrap="square" rtlCol="0">
            <a:spAutoFit/>
          </a:bodyPr>
          <a:lstStyle/>
          <a:p>
            <a:r>
              <a:rPr lang="en-US" dirty="0"/>
              <a:t>0</a:t>
            </a:r>
            <a:r>
              <a:rPr lang="en-US" dirty="0" smtClean="0"/>
              <a:t> 0 0</a:t>
            </a:r>
            <a:endParaRPr lang="en-US" dirty="0"/>
          </a:p>
        </p:txBody>
      </p:sp>
      <p:cxnSp>
        <p:nvCxnSpPr>
          <p:cNvPr id="52" name="Straight Connector 51"/>
          <p:cNvCxnSpPr>
            <a:stCxn id="49" idx="4"/>
            <a:endCxn id="21" idx="0"/>
          </p:cNvCxnSpPr>
          <p:nvPr/>
        </p:nvCxnSpPr>
        <p:spPr>
          <a:xfrm>
            <a:off x="5753100" y="4966438"/>
            <a:ext cx="0" cy="394437"/>
          </a:xfrm>
          <a:prstGeom prst="line">
            <a:avLst/>
          </a:prstGeom>
          <a:ln w="98425"/>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6313034" y="4191768"/>
            <a:ext cx="8382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400800" y="4346580"/>
            <a:ext cx="1143000" cy="369332"/>
          </a:xfrm>
          <a:prstGeom prst="rect">
            <a:avLst/>
          </a:prstGeom>
          <a:noFill/>
        </p:spPr>
        <p:txBody>
          <a:bodyPr wrap="square" rtlCol="0">
            <a:spAutoFit/>
          </a:bodyPr>
          <a:lstStyle/>
          <a:p>
            <a:r>
              <a:rPr lang="en-US" dirty="0"/>
              <a:t>0</a:t>
            </a:r>
            <a:r>
              <a:rPr lang="en-US" dirty="0" smtClean="0"/>
              <a:t> 1 1</a:t>
            </a:r>
            <a:endParaRPr lang="en-US" dirty="0"/>
          </a:p>
        </p:txBody>
      </p:sp>
      <p:sp>
        <p:nvSpPr>
          <p:cNvPr id="55" name="TextBox 54"/>
          <p:cNvSpPr txBox="1"/>
          <p:nvPr/>
        </p:nvSpPr>
        <p:spPr>
          <a:xfrm>
            <a:off x="195943" y="4245067"/>
            <a:ext cx="990600" cy="646331"/>
          </a:xfrm>
          <a:prstGeom prst="rect">
            <a:avLst/>
          </a:prstGeom>
          <a:noFill/>
        </p:spPr>
        <p:txBody>
          <a:bodyPr wrap="square" rtlCol="0">
            <a:spAutoFit/>
          </a:bodyPr>
          <a:lstStyle/>
          <a:p>
            <a:r>
              <a:rPr lang="en-US" sz="3600" dirty="0" smtClean="0"/>
              <a:t>C’</a:t>
            </a:r>
            <a:endParaRPr lang="en-US" sz="3600" dirty="0"/>
          </a:p>
        </p:txBody>
      </p:sp>
      <p:sp>
        <p:nvSpPr>
          <p:cNvPr id="56" name="TextBox 55"/>
          <p:cNvSpPr txBox="1"/>
          <p:nvPr/>
        </p:nvSpPr>
        <p:spPr>
          <a:xfrm>
            <a:off x="219075" y="5288085"/>
            <a:ext cx="990600" cy="646331"/>
          </a:xfrm>
          <a:prstGeom prst="rect">
            <a:avLst/>
          </a:prstGeom>
          <a:noFill/>
        </p:spPr>
        <p:txBody>
          <a:bodyPr wrap="square" rtlCol="0">
            <a:spAutoFit/>
          </a:bodyPr>
          <a:lstStyle/>
          <a:p>
            <a:r>
              <a:rPr lang="en-US" sz="3600" dirty="0" smtClean="0"/>
              <a:t>C</a:t>
            </a:r>
            <a:endParaRPr lang="en-US" sz="3600" dirty="0"/>
          </a:p>
        </p:txBody>
      </p:sp>
      <p:cxnSp>
        <p:nvCxnSpPr>
          <p:cNvPr id="58" name="Straight Connector 57"/>
          <p:cNvCxnSpPr>
            <a:stCxn id="49" idx="5"/>
            <a:endCxn id="23" idx="1"/>
          </p:cNvCxnSpPr>
          <p:nvPr/>
        </p:nvCxnSpPr>
        <p:spPr>
          <a:xfrm>
            <a:off x="6049448" y="4854846"/>
            <a:ext cx="419675" cy="617621"/>
          </a:xfrm>
          <a:prstGeom prst="line">
            <a:avLst/>
          </a:prstGeom>
          <a:ln w="101600"/>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7354517" y="4201495"/>
            <a:ext cx="8382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7416823" y="4380485"/>
            <a:ext cx="1143000" cy="369332"/>
          </a:xfrm>
          <a:prstGeom prst="rect">
            <a:avLst/>
          </a:prstGeom>
          <a:noFill/>
        </p:spPr>
        <p:txBody>
          <a:bodyPr wrap="square" rtlCol="0">
            <a:spAutoFit/>
          </a:bodyPr>
          <a:lstStyle/>
          <a:p>
            <a:r>
              <a:rPr lang="en-US" dirty="0"/>
              <a:t>0</a:t>
            </a:r>
            <a:r>
              <a:rPr lang="en-US" dirty="0" smtClean="0"/>
              <a:t> </a:t>
            </a:r>
            <a:r>
              <a:rPr lang="en-US" dirty="0"/>
              <a:t>1</a:t>
            </a:r>
            <a:r>
              <a:rPr lang="en-US" dirty="0" smtClean="0"/>
              <a:t> 0</a:t>
            </a:r>
            <a:endParaRPr lang="en-US" dirty="0"/>
          </a:p>
        </p:txBody>
      </p:sp>
      <p:cxnSp>
        <p:nvCxnSpPr>
          <p:cNvPr id="62" name="Straight Connector 61"/>
          <p:cNvCxnSpPr>
            <a:stCxn id="53" idx="5"/>
            <a:endCxn id="24" idx="1"/>
          </p:cNvCxnSpPr>
          <p:nvPr/>
        </p:nvCxnSpPr>
        <p:spPr>
          <a:xfrm>
            <a:off x="7028482" y="4842176"/>
            <a:ext cx="495195" cy="619745"/>
          </a:xfrm>
          <a:prstGeom prst="line">
            <a:avLst/>
          </a:prstGeom>
          <a:ln w="95250"/>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59" idx="4"/>
            <a:endCxn id="24" idx="0"/>
          </p:cNvCxnSpPr>
          <p:nvPr/>
        </p:nvCxnSpPr>
        <p:spPr>
          <a:xfrm>
            <a:off x="7773617" y="4963495"/>
            <a:ext cx="46408" cy="386834"/>
          </a:xfrm>
          <a:prstGeom prst="line">
            <a:avLst/>
          </a:prstGeom>
          <a:ln w="1016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10783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1"/>
          <p:cNvSpPr txBox="1">
            <a:spLocks noChangeArrowheads="1"/>
          </p:cNvSpPr>
          <p:nvPr/>
        </p:nvSpPr>
        <p:spPr bwMode="auto">
          <a:xfrm>
            <a:off x="457200" y="229912"/>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9pPr>
          </a:lstStyle>
          <a:p>
            <a:pPr algn="ctr" eaLnBrk="1" hangingPunct="1">
              <a:buClrTx/>
              <a:buFontTx/>
              <a:buNone/>
            </a:pPr>
            <a:r>
              <a:rPr lang="en-US" altLang="en-US" sz="4400" b="1" dirty="0">
                <a:solidFill>
                  <a:srgbClr val="00B0F0"/>
                </a:solidFill>
                <a:effectLst>
                  <a:outerShdw blurRad="38100" dist="38100" dir="2700000" algn="tl">
                    <a:srgbClr val="C0C0C0"/>
                  </a:outerShdw>
                </a:effectLst>
              </a:rPr>
              <a:t>Girth </a:t>
            </a:r>
            <a:r>
              <a:rPr lang="en-US" altLang="en-US" sz="4400" b="1" dirty="0" smtClean="0">
                <a:solidFill>
                  <a:srgbClr val="00B0F0"/>
                </a:solidFill>
                <a:effectLst>
                  <a:outerShdw blurRad="38100" dist="38100" dir="2700000" algn="tl">
                    <a:srgbClr val="C0C0C0"/>
                  </a:outerShdw>
                </a:effectLst>
              </a:rPr>
              <a:t>k+2 </a:t>
            </a:r>
            <a:endParaRPr lang="en-US" altLang="en-US" sz="4400" b="1" dirty="0">
              <a:solidFill>
                <a:srgbClr val="00B0F0"/>
              </a:solidFill>
              <a:effectLst>
                <a:outerShdw blurRad="38100" dist="38100" dir="2700000" algn="tl">
                  <a:srgbClr val="C0C0C0"/>
                </a:outerShdw>
              </a:effectLst>
            </a:endParaRPr>
          </a:p>
        </p:txBody>
      </p:sp>
      <p:sp>
        <p:nvSpPr>
          <p:cNvPr id="27650" name="Text Box 2"/>
          <p:cNvSpPr txBox="1">
            <a:spLocks noChangeArrowheads="1"/>
          </p:cNvSpPr>
          <p:nvPr/>
        </p:nvSpPr>
        <p:spPr bwMode="auto">
          <a:xfrm>
            <a:off x="457200" y="1600200"/>
            <a:ext cx="8229600" cy="4711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9pPr>
          </a:lstStyle>
          <a:p>
            <a:pPr eaLnBrk="1" hangingPunct="1">
              <a:spcBef>
                <a:spcPts val="700"/>
              </a:spcBef>
              <a:buClr>
                <a:srgbClr val="00FF99"/>
              </a:buClr>
              <a:buFont typeface="Garamond" panose="02020404030301010803" pitchFamily="18" charset="0"/>
              <a:buChar char="•"/>
            </a:pPr>
            <a:r>
              <a:rPr lang="en-US" altLang="en-US" dirty="0">
                <a:solidFill>
                  <a:schemeClr val="tx1"/>
                </a:solidFill>
                <a:effectLst>
                  <a:outerShdw blurRad="38100" dist="38100" dir="2700000" algn="tl">
                    <a:srgbClr val="C0C0C0"/>
                  </a:outerShdw>
                </a:effectLst>
              </a:rPr>
              <a:t>We observe that the resulting  graph has girth at least </a:t>
            </a:r>
            <a:r>
              <a:rPr lang="en-US" altLang="en-US" dirty="0">
                <a:solidFill>
                  <a:srgbClr val="FF0000"/>
                </a:solidFill>
                <a:effectLst>
                  <a:outerShdw blurRad="38100" dist="38100" dir="2700000" algn="tl">
                    <a:srgbClr val="C0C0C0"/>
                  </a:outerShdw>
                </a:effectLst>
              </a:rPr>
              <a:t>k+2</a:t>
            </a:r>
          </a:p>
          <a:p>
            <a:pPr eaLnBrk="1" hangingPunct="1">
              <a:spcBef>
                <a:spcPts val="700"/>
              </a:spcBef>
              <a:buClr>
                <a:srgbClr val="00FF99"/>
              </a:buClr>
              <a:buFont typeface="Garamond" panose="02020404030301010803" pitchFamily="18" charset="0"/>
              <a:buChar char="•"/>
            </a:pPr>
            <a:r>
              <a:rPr lang="en-US" altLang="en-US" dirty="0">
                <a:solidFill>
                  <a:schemeClr val="tx1"/>
                </a:solidFill>
                <a:effectLst>
                  <a:outerShdw blurRad="38100" dist="38100" dir="2700000" algn="tl">
                    <a:srgbClr val="C0C0C0"/>
                  </a:outerShdw>
                </a:effectLst>
              </a:rPr>
              <a:t>The girth is the size of the minimum simple cycle.</a:t>
            </a:r>
          </a:p>
          <a:p>
            <a:pPr eaLnBrk="1" hangingPunct="1">
              <a:spcBef>
                <a:spcPts val="700"/>
              </a:spcBef>
              <a:buClr>
                <a:srgbClr val="00FF99"/>
              </a:buClr>
              <a:buFont typeface="Garamond" panose="02020404030301010803" pitchFamily="18" charset="0"/>
              <a:buChar char="•"/>
            </a:pPr>
            <a:r>
              <a:rPr lang="en-US" altLang="en-US" dirty="0">
                <a:solidFill>
                  <a:schemeClr val="tx1"/>
                </a:solidFill>
                <a:effectLst>
                  <a:outerShdw blurRad="38100" dist="38100" dir="2700000" algn="tl">
                    <a:srgbClr val="C0C0C0"/>
                  </a:outerShdw>
                </a:effectLst>
              </a:rPr>
              <a:t>Observe that when we reach  the largest edge </a:t>
            </a:r>
            <a:r>
              <a:rPr lang="en-US" altLang="en-US" dirty="0">
                <a:solidFill>
                  <a:srgbClr val="FF0000"/>
                </a:solidFill>
                <a:effectLst>
                  <a:outerShdw blurRad="38100" dist="38100" dir="2700000" algn="tl">
                    <a:srgbClr val="C0C0C0"/>
                  </a:outerShdw>
                </a:effectLst>
              </a:rPr>
              <a:t>e </a:t>
            </a:r>
            <a:r>
              <a:rPr lang="en-US" altLang="en-US" dirty="0">
                <a:solidFill>
                  <a:schemeClr val="tx1"/>
                </a:solidFill>
                <a:effectLst>
                  <a:outerShdw blurRad="38100" dist="38100" dir="2700000" algn="tl">
                    <a:srgbClr val="C0C0C0"/>
                  </a:outerShdw>
                </a:effectLst>
              </a:rPr>
              <a:t>of a cycle with at most  </a:t>
            </a:r>
            <a:r>
              <a:rPr lang="en-US" altLang="en-US" dirty="0">
                <a:solidFill>
                  <a:srgbClr val="FF0000"/>
                </a:solidFill>
                <a:effectLst>
                  <a:outerShdw blurRad="38100" dist="38100" dir="2700000" algn="tl">
                    <a:srgbClr val="C0C0C0"/>
                  </a:outerShdw>
                </a:effectLst>
              </a:rPr>
              <a:t>k+1</a:t>
            </a:r>
            <a:r>
              <a:rPr lang="en-US" altLang="en-US" dirty="0">
                <a:solidFill>
                  <a:schemeClr val="tx1"/>
                </a:solidFill>
                <a:effectLst>
                  <a:outerShdw blurRad="38100" dist="38100" dir="2700000" algn="tl">
                    <a:srgbClr val="C0C0C0"/>
                  </a:outerShdw>
                </a:effectLst>
              </a:rPr>
              <a:t> edges, this edge  will be removed.</a:t>
            </a:r>
          </a:p>
          <a:p>
            <a:pPr eaLnBrk="1" hangingPunct="1">
              <a:spcBef>
                <a:spcPts val="700"/>
              </a:spcBef>
              <a:buClr>
                <a:srgbClr val="00FF99"/>
              </a:buClr>
              <a:buFont typeface="Garamond" panose="02020404030301010803" pitchFamily="18" charset="0"/>
              <a:buChar char="•"/>
            </a:pPr>
            <a:r>
              <a:rPr lang="en-US" altLang="en-US" dirty="0">
                <a:solidFill>
                  <a:schemeClr val="tx1"/>
                </a:solidFill>
                <a:effectLst>
                  <a:outerShdw blurRad="38100" dist="38100" dir="2700000" algn="tl">
                    <a:srgbClr val="C0C0C0"/>
                  </a:outerShdw>
                </a:effectLst>
              </a:rPr>
              <a:t>Therefore, there are no </a:t>
            </a:r>
            <a:r>
              <a:rPr lang="en-US" altLang="en-US" dirty="0">
                <a:solidFill>
                  <a:srgbClr val="FF0000"/>
                </a:solidFill>
                <a:effectLst>
                  <a:outerShdw blurRad="38100" dist="38100" dir="2700000" algn="tl">
                    <a:srgbClr val="C0C0C0"/>
                  </a:outerShdw>
                </a:effectLst>
              </a:rPr>
              <a:t>k+1</a:t>
            </a:r>
            <a:r>
              <a:rPr lang="en-US" altLang="en-US" dirty="0">
                <a:solidFill>
                  <a:schemeClr val="tx1"/>
                </a:solidFill>
                <a:effectLst>
                  <a:outerShdw blurRad="38100" dist="38100" dir="2700000" algn="tl">
                    <a:srgbClr val="C0C0C0"/>
                  </a:outerShdw>
                </a:effectLst>
              </a:rPr>
              <a:t> size or smaller cycles.</a:t>
            </a:r>
          </a:p>
          <a:p>
            <a:pPr eaLnBrk="1" hangingPunct="1">
              <a:spcBef>
                <a:spcPts val="700"/>
              </a:spcBef>
              <a:buClr>
                <a:srgbClr val="00FF99"/>
              </a:buClr>
              <a:buFont typeface="Garamond" panose="02020404030301010803" pitchFamily="18" charset="0"/>
              <a:buChar char="•"/>
            </a:pPr>
            <a:r>
              <a:rPr lang="en-US" altLang="en-US" dirty="0">
                <a:solidFill>
                  <a:schemeClr val="tx1"/>
                </a:solidFill>
                <a:effectLst>
                  <a:outerShdw blurRad="38100" dist="38100" dir="2700000" algn="tl">
                    <a:srgbClr val="C0C0C0"/>
                  </a:outerShdw>
                </a:effectLst>
              </a:rPr>
              <a:t>Graphs with large girth have </a:t>
            </a:r>
            <a:r>
              <a:rPr lang="en-US" altLang="en-US" dirty="0">
                <a:solidFill>
                  <a:srgbClr val="00B050"/>
                </a:solidFill>
                <a:effectLst>
                  <a:outerShdw blurRad="38100" dist="38100" dir="2700000" algn="tl">
                    <a:srgbClr val="C0C0C0"/>
                  </a:outerShdw>
                </a:effectLst>
              </a:rPr>
              <a:t>“few’’ </a:t>
            </a:r>
            <a:r>
              <a:rPr lang="en-US" altLang="en-US" dirty="0">
                <a:solidFill>
                  <a:schemeClr val="tx1"/>
                </a:solidFill>
                <a:effectLst>
                  <a:outerShdw blurRad="38100" dist="38100" dir="2700000" algn="tl">
                    <a:srgbClr val="C0C0C0"/>
                  </a:outerShdw>
                </a:effectLst>
              </a:rPr>
              <a:t>edges. </a:t>
            </a:r>
          </a:p>
        </p:txBody>
      </p:sp>
    </p:spTree>
    <p:extLst>
      <p:ext uri="{BB962C8B-B14F-4D97-AF65-F5344CB8AC3E}">
        <p14:creationId xmlns:p14="http://schemas.microsoft.com/office/powerpoint/2010/main" val="2777410853"/>
      </p:ext>
    </p:extLst>
  </p:cSld>
  <p:clrMapOvr>
    <a:masterClrMapping/>
  </p:clrMapOvr>
  <p:transition spd="med" advTm="236"/>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The hardness</a:t>
            </a:r>
            <a:endParaRPr lang="en-US" dirty="0">
              <a:solidFill>
                <a:srgbClr val="00B0F0"/>
              </a:solidFill>
            </a:endParaRPr>
          </a:p>
        </p:txBody>
      </p:sp>
      <p:sp>
        <p:nvSpPr>
          <p:cNvPr id="3" name="Content Placeholder 2"/>
          <p:cNvSpPr>
            <a:spLocks noGrp="1"/>
          </p:cNvSpPr>
          <p:nvPr>
            <p:ph idx="1"/>
          </p:nvPr>
        </p:nvSpPr>
        <p:spPr/>
        <p:txBody>
          <a:bodyPr/>
          <a:lstStyle/>
          <a:p>
            <a:r>
              <a:rPr lang="en-US" dirty="0" smtClean="0"/>
              <a:t>If the formula is </a:t>
            </a:r>
            <a:r>
              <a:rPr lang="en-US" dirty="0" err="1" smtClean="0"/>
              <a:t>satisfiable</a:t>
            </a:r>
            <a:r>
              <a:rPr lang="en-US" dirty="0" smtClean="0"/>
              <a:t>, then we can give for every clause the value of the global satisfying assignment. </a:t>
            </a:r>
          </a:p>
          <a:p>
            <a:r>
              <a:rPr lang="en-US" dirty="0" smtClean="0"/>
              <a:t>Note that every row is an independent set because by definition in the same row  the two assignments share all three variables hence disagree on the value of one of them.</a:t>
            </a:r>
          </a:p>
          <a:p>
            <a:r>
              <a:rPr lang="en-US" dirty="0" smtClean="0"/>
              <a:t>Hence in a case of a yes instance we have a clique of size </a:t>
            </a:r>
            <a:r>
              <a:rPr lang="en-US" dirty="0" smtClean="0">
                <a:solidFill>
                  <a:srgbClr val="FF0000"/>
                </a:solidFill>
              </a:rPr>
              <a:t>m</a:t>
            </a:r>
            <a:r>
              <a:rPr lang="en-US" dirty="0" smtClean="0"/>
              <a:t> with </a:t>
            </a:r>
            <a:r>
              <a:rPr lang="en-US" dirty="0" smtClean="0">
                <a:solidFill>
                  <a:srgbClr val="FF0000"/>
                </a:solidFill>
              </a:rPr>
              <a:t>m </a:t>
            </a:r>
            <a:r>
              <a:rPr lang="en-US" dirty="0" smtClean="0"/>
              <a:t>the number of clauses.</a:t>
            </a:r>
            <a:endParaRPr lang="en-US" dirty="0"/>
          </a:p>
        </p:txBody>
      </p:sp>
    </p:spTree>
    <p:extLst>
      <p:ext uri="{BB962C8B-B14F-4D97-AF65-F5344CB8AC3E}">
        <p14:creationId xmlns:p14="http://schemas.microsoft.com/office/powerpoint/2010/main" val="2887419257"/>
      </p:ext>
    </p:extLst>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A no instance</a:t>
            </a:r>
            <a:endParaRPr lang="en-US" dirty="0">
              <a:solidFill>
                <a:srgbClr val="00B0F0"/>
              </a:solidFill>
            </a:endParaRPr>
          </a:p>
        </p:txBody>
      </p:sp>
      <p:sp>
        <p:nvSpPr>
          <p:cNvPr id="3" name="Content Placeholder 2"/>
          <p:cNvSpPr>
            <a:spLocks noGrp="1"/>
          </p:cNvSpPr>
          <p:nvPr>
            <p:ph idx="1"/>
          </p:nvPr>
        </p:nvSpPr>
        <p:spPr/>
        <p:txBody>
          <a:bodyPr/>
          <a:lstStyle/>
          <a:p>
            <a:r>
              <a:rPr lang="en-US" dirty="0" smtClean="0"/>
              <a:t>Any clique that we take on a formula that is not </a:t>
            </a:r>
            <a:r>
              <a:rPr lang="en-US" dirty="0" err="1" smtClean="0"/>
              <a:t>satisfiable</a:t>
            </a:r>
            <a:r>
              <a:rPr lang="en-US" dirty="0" smtClean="0"/>
              <a:t> is a collection of clauses that can be satisfied at the same time.</a:t>
            </a:r>
          </a:p>
          <a:p>
            <a:r>
              <a:rPr lang="en-US" dirty="0" smtClean="0"/>
              <a:t>By the </a:t>
            </a:r>
            <a:r>
              <a:rPr lang="en-US" dirty="0" smtClean="0">
                <a:solidFill>
                  <a:srgbClr val="FF0000"/>
                </a:solidFill>
              </a:rPr>
              <a:t>PCP</a:t>
            </a:r>
            <a:r>
              <a:rPr lang="en-US" dirty="0" smtClean="0"/>
              <a:t> gap for </a:t>
            </a:r>
            <a:r>
              <a:rPr lang="en-US" dirty="0" smtClean="0">
                <a:solidFill>
                  <a:srgbClr val="FF0000"/>
                </a:solidFill>
              </a:rPr>
              <a:t>SAT </a:t>
            </a:r>
            <a:r>
              <a:rPr lang="en-US" dirty="0" smtClean="0"/>
              <a:t>(hence </a:t>
            </a:r>
            <a:r>
              <a:rPr lang="en-US" dirty="0" smtClean="0">
                <a:solidFill>
                  <a:srgbClr val="FF0000"/>
                </a:solidFill>
              </a:rPr>
              <a:t>3-SAT</a:t>
            </a:r>
            <a:r>
              <a:rPr lang="en-US" dirty="0" smtClean="0"/>
              <a:t>)  the size of a maximum set of </a:t>
            </a:r>
            <a:r>
              <a:rPr lang="en-US" dirty="0" err="1" smtClean="0"/>
              <a:t>satisfiable</a:t>
            </a:r>
            <a:r>
              <a:rPr lang="en-US" dirty="0" smtClean="0"/>
              <a:t> clauses is at most </a:t>
            </a:r>
            <a:r>
              <a:rPr lang="en-US" dirty="0" smtClean="0">
                <a:solidFill>
                  <a:srgbClr val="FF0000"/>
                </a:solidFill>
              </a:rPr>
              <a:t>1-</a:t>
            </a:r>
            <a:r>
              <a:rPr lang="el-GR" dirty="0" smtClean="0">
                <a:solidFill>
                  <a:srgbClr val="FF0000"/>
                </a:solidFill>
                <a:latin typeface="Calibri" panose="020F0502020204030204" pitchFamily="34" charset="0"/>
                <a:cs typeface="Calibri" panose="020F0502020204030204" pitchFamily="34" charset="0"/>
              </a:rPr>
              <a:t>ε</a:t>
            </a:r>
            <a:r>
              <a:rPr lang="en-US" dirty="0" smtClean="0">
                <a:solidFill>
                  <a:srgbClr val="FF0000"/>
                </a:solidFill>
                <a:latin typeface="Calibri" panose="020F0502020204030204" pitchFamily="34" charset="0"/>
                <a:cs typeface="Calibri" panose="020F0502020204030204" pitchFamily="34" charset="0"/>
              </a:rPr>
              <a:t>.</a:t>
            </a:r>
          </a:p>
          <a:p>
            <a:r>
              <a:rPr lang="en-US" dirty="0" smtClean="0">
                <a:latin typeface="Calibri" panose="020F0502020204030204" pitchFamily="34" charset="0"/>
                <a:cs typeface="Calibri" panose="020F0502020204030204" pitchFamily="34" charset="0"/>
              </a:rPr>
              <a:t>Hence </a:t>
            </a:r>
            <a:r>
              <a:rPr lang="en-US" dirty="0" smtClean="0">
                <a:solidFill>
                  <a:srgbClr val="FF0000"/>
                </a:solidFill>
                <a:latin typeface="Calibri" panose="020F0502020204030204" pitchFamily="34" charset="0"/>
                <a:cs typeface="Calibri" panose="020F0502020204030204" pitchFamily="34" charset="0"/>
              </a:rPr>
              <a:t>Clique </a:t>
            </a:r>
            <a:r>
              <a:rPr lang="en-US" dirty="0" smtClean="0">
                <a:latin typeface="Calibri" panose="020F0502020204030204" pitchFamily="34" charset="0"/>
                <a:cs typeface="Calibri" panose="020F0502020204030204" pitchFamily="34" charset="0"/>
              </a:rPr>
              <a:t>admits no </a:t>
            </a:r>
            <a:r>
              <a:rPr lang="en-US" dirty="0" smtClean="0">
                <a:solidFill>
                  <a:srgbClr val="FF0000"/>
                </a:solidFill>
                <a:latin typeface="Calibri" panose="020F0502020204030204" pitchFamily="34" charset="0"/>
                <a:cs typeface="Calibri" panose="020F0502020204030204" pitchFamily="34" charset="0"/>
              </a:rPr>
              <a:t>PTAS.</a:t>
            </a:r>
          </a:p>
          <a:p>
            <a:r>
              <a:rPr lang="en-US" dirty="0" smtClean="0">
                <a:latin typeface="Calibri" panose="020F0502020204030204" pitchFamily="34" charset="0"/>
                <a:cs typeface="Calibri" panose="020F0502020204030204" pitchFamily="34" charset="0"/>
              </a:rPr>
              <a:t>In the next slide we introduce graph products and show that it can provide a better hardness.</a:t>
            </a:r>
            <a:endParaRPr lang="en-US" dirty="0"/>
          </a:p>
        </p:txBody>
      </p:sp>
    </p:spTree>
    <p:extLst>
      <p:ext uri="{BB962C8B-B14F-4D97-AF65-F5344CB8AC3E}">
        <p14:creationId xmlns:p14="http://schemas.microsoft.com/office/powerpoint/2010/main" val="3107607361"/>
      </p:ext>
    </p:extLst>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Graph products</a:t>
            </a:r>
            <a:endParaRPr lang="en-US" dirty="0">
              <a:solidFill>
                <a:srgbClr val="00B0F0"/>
              </a:solidFill>
            </a:endParaRPr>
          </a:p>
        </p:txBody>
      </p:sp>
      <p:sp>
        <p:nvSpPr>
          <p:cNvPr id="3" name="Content Placeholder 2"/>
          <p:cNvSpPr>
            <a:spLocks noGrp="1"/>
          </p:cNvSpPr>
          <p:nvPr>
            <p:ph idx="1"/>
          </p:nvPr>
        </p:nvSpPr>
        <p:spPr/>
        <p:txBody>
          <a:bodyPr/>
          <a:lstStyle/>
          <a:p>
            <a:r>
              <a:rPr lang="en-US" dirty="0" smtClean="0"/>
              <a:t>For a graph </a:t>
            </a:r>
            <a:r>
              <a:rPr lang="en-US" dirty="0" smtClean="0">
                <a:solidFill>
                  <a:srgbClr val="FF0000"/>
                </a:solidFill>
              </a:rPr>
              <a:t>G(V,E) </a:t>
            </a:r>
            <a:r>
              <a:rPr lang="en-US" dirty="0" smtClean="0"/>
              <a:t>we take every pair create a vertex  </a:t>
            </a:r>
            <a:r>
              <a:rPr lang="en-US" dirty="0" smtClean="0">
                <a:solidFill>
                  <a:srgbClr val="FF0000"/>
                </a:solidFill>
              </a:rPr>
              <a:t>(</a:t>
            </a:r>
            <a:r>
              <a:rPr lang="en-US" dirty="0" err="1" smtClean="0">
                <a:solidFill>
                  <a:srgbClr val="FF0000"/>
                </a:solidFill>
              </a:rPr>
              <a:t>u,v</a:t>
            </a:r>
            <a:r>
              <a:rPr lang="en-US" dirty="0" smtClean="0">
                <a:solidFill>
                  <a:srgbClr val="FF0000"/>
                </a:solidFill>
              </a:rPr>
              <a:t>) </a:t>
            </a:r>
            <a:r>
              <a:rPr lang="en-US" dirty="0" err="1" smtClean="0">
                <a:solidFill>
                  <a:srgbClr val="FF0000"/>
                </a:solidFill>
              </a:rPr>
              <a:t>u,v</a:t>
            </a:r>
            <a:r>
              <a:rPr lang="en-US" dirty="0">
                <a:solidFill>
                  <a:srgbClr val="FF0000"/>
                </a:solidFill>
                <a:sym typeface="Symbol" panose="05050102010706020507" pitchFamily="18" charset="2"/>
              </a:rPr>
              <a:t></a:t>
            </a:r>
            <a:r>
              <a:rPr lang="en-US" dirty="0" smtClean="0">
                <a:solidFill>
                  <a:srgbClr val="FF0000"/>
                </a:solidFill>
              </a:rPr>
              <a:t> V  </a:t>
            </a:r>
            <a:r>
              <a:rPr lang="en-US" dirty="0" smtClean="0"/>
              <a:t>including </a:t>
            </a:r>
            <a:r>
              <a:rPr lang="en-US" dirty="0" smtClean="0">
                <a:solidFill>
                  <a:srgbClr val="FF0000"/>
                </a:solidFill>
              </a:rPr>
              <a:t>(</a:t>
            </a:r>
            <a:r>
              <a:rPr lang="en-US" dirty="0" err="1" smtClean="0">
                <a:solidFill>
                  <a:srgbClr val="FF0000"/>
                </a:solidFill>
              </a:rPr>
              <a:t>v,v</a:t>
            </a:r>
            <a:r>
              <a:rPr lang="en-US" dirty="0" smtClean="0">
                <a:solidFill>
                  <a:srgbClr val="FF0000"/>
                </a:solidFill>
              </a:rPr>
              <a:t>). </a:t>
            </a:r>
            <a:r>
              <a:rPr lang="en-US" dirty="0" smtClean="0"/>
              <a:t>This is one graph product. A </a:t>
            </a:r>
            <a:r>
              <a:rPr lang="en-US" dirty="0" smtClean="0">
                <a:solidFill>
                  <a:srgbClr val="FF0000"/>
                </a:solidFill>
              </a:rPr>
              <a:t>k </a:t>
            </a:r>
            <a:r>
              <a:rPr lang="en-US" dirty="0" smtClean="0"/>
              <a:t>Graph product has all </a:t>
            </a:r>
            <a:r>
              <a:rPr lang="en-US" dirty="0" err="1" smtClean="0"/>
              <a:t>touples</a:t>
            </a:r>
            <a:r>
              <a:rPr lang="en-US" dirty="0" smtClean="0"/>
              <a:t> of </a:t>
            </a:r>
            <a:r>
              <a:rPr lang="en-US" dirty="0" smtClean="0">
                <a:solidFill>
                  <a:srgbClr val="FF0000"/>
                </a:solidFill>
              </a:rPr>
              <a:t>k </a:t>
            </a:r>
            <a:r>
              <a:rPr lang="en-US" dirty="0" smtClean="0"/>
              <a:t>vertices  as a new vertex.</a:t>
            </a:r>
          </a:p>
          <a:p>
            <a:r>
              <a:rPr lang="en-US" dirty="0" smtClean="0"/>
              <a:t>We join </a:t>
            </a:r>
            <a:r>
              <a:rPr lang="en-US" dirty="0" smtClean="0">
                <a:solidFill>
                  <a:srgbClr val="FF0000"/>
                </a:solidFill>
              </a:rPr>
              <a:t>(</a:t>
            </a:r>
            <a:r>
              <a:rPr lang="en-US" dirty="0" err="1" smtClean="0">
                <a:solidFill>
                  <a:srgbClr val="FF0000"/>
                </a:solidFill>
              </a:rPr>
              <a:t>a,b</a:t>
            </a:r>
            <a:r>
              <a:rPr lang="en-US" dirty="0" smtClean="0">
                <a:solidFill>
                  <a:srgbClr val="FF0000"/>
                </a:solidFill>
              </a:rPr>
              <a:t>) </a:t>
            </a:r>
            <a:r>
              <a:rPr lang="en-US" dirty="0" smtClean="0"/>
              <a:t>and </a:t>
            </a:r>
            <a:r>
              <a:rPr lang="en-US" dirty="0" smtClean="0">
                <a:solidFill>
                  <a:srgbClr val="FF0000"/>
                </a:solidFill>
              </a:rPr>
              <a:t>(</a:t>
            </a:r>
            <a:r>
              <a:rPr lang="en-US" dirty="0" err="1" smtClean="0">
                <a:solidFill>
                  <a:srgbClr val="FF0000"/>
                </a:solidFill>
              </a:rPr>
              <a:t>c,d</a:t>
            </a:r>
            <a:r>
              <a:rPr lang="en-US" dirty="0" smtClean="0">
                <a:solidFill>
                  <a:srgbClr val="FF0000"/>
                </a:solidFill>
              </a:rPr>
              <a:t>) </a:t>
            </a:r>
            <a:r>
              <a:rPr lang="en-US" dirty="0" smtClean="0"/>
              <a:t>by an edge if:</a:t>
            </a:r>
          </a:p>
          <a:p>
            <a:r>
              <a:rPr lang="en-US" dirty="0" smtClean="0"/>
              <a:t>1) </a:t>
            </a:r>
            <a:r>
              <a:rPr lang="en-US" dirty="0" smtClean="0">
                <a:solidFill>
                  <a:srgbClr val="FF0000"/>
                </a:solidFill>
              </a:rPr>
              <a:t>a=c</a:t>
            </a:r>
            <a:r>
              <a:rPr lang="en-US" dirty="0" smtClean="0"/>
              <a:t> or </a:t>
            </a:r>
            <a:r>
              <a:rPr lang="en-US" dirty="0" smtClean="0">
                <a:solidFill>
                  <a:srgbClr val="FF0000"/>
                </a:solidFill>
              </a:rPr>
              <a:t>(</a:t>
            </a:r>
            <a:r>
              <a:rPr lang="en-US" dirty="0" err="1" smtClean="0">
                <a:solidFill>
                  <a:srgbClr val="FF0000"/>
                </a:solidFill>
              </a:rPr>
              <a:t>a,c</a:t>
            </a:r>
            <a:r>
              <a:rPr lang="en-US" dirty="0" smtClean="0">
                <a:solidFill>
                  <a:srgbClr val="FF0000"/>
                </a:solidFill>
              </a:rPr>
              <a:t>)</a:t>
            </a:r>
            <a:r>
              <a:rPr lang="en-US" dirty="0">
                <a:solidFill>
                  <a:srgbClr val="FF0000"/>
                </a:solidFill>
                <a:sym typeface="Symbol" panose="05050102010706020507" pitchFamily="18" charset="2"/>
              </a:rPr>
              <a:t> </a:t>
            </a:r>
            <a:r>
              <a:rPr lang="en-US" dirty="0" smtClean="0">
                <a:solidFill>
                  <a:srgbClr val="FF0000"/>
                </a:solidFill>
                <a:sym typeface="Symbol" panose="05050102010706020507" pitchFamily="18" charset="2"/>
              </a:rPr>
              <a:t>E</a:t>
            </a:r>
          </a:p>
          <a:p>
            <a:r>
              <a:rPr lang="en-US" dirty="0" smtClean="0">
                <a:sym typeface="Symbol" panose="05050102010706020507" pitchFamily="18" charset="2"/>
              </a:rPr>
              <a:t>2) </a:t>
            </a:r>
            <a:r>
              <a:rPr lang="en-US" dirty="0" smtClean="0">
                <a:solidFill>
                  <a:srgbClr val="FF0000"/>
                </a:solidFill>
                <a:sym typeface="Symbol" panose="05050102010706020507" pitchFamily="18" charset="2"/>
              </a:rPr>
              <a:t>b=d</a:t>
            </a:r>
            <a:r>
              <a:rPr lang="en-US" dirty="0" smtClean="0">
                <a:sym typeface="Symbol" panose="05050102010706020507" pitchFamily="18" charset="2"/>
              </a:rPr>
              <a:t> or </a:t>
            </a:r>
            <a:r>
              <a:rPr lang="en-US" dirty="0" smtClean="0">
                <a:solidFill>
                  <a:srgbClr val="FF0000"/>
                </a:solidFill>
                <a:sym typeface="Symbol" panose="05050102010706020507" pitchFamily="18" charset="2"/>
              </a:rPr>
              <a:t>(</a:t>
            </a:r>
            <a:r>
              <a:rPr lang="en-US" dirty="0" err="1" smtClean="0">
                <a:solidFill>
                  <a:srgbClr val="FF0000"/>
                </a:solidFill>
                <a:sym typeface="Symbol" panose="05050102010706020507" pitchFamily="18" charset="2"/>
              </a:rPr>
              <a:t>b,d</a:t>
            </a:r>
            <a:r>
              <a:rPr lang="en-US" dirty="0" smtClean="0">
                <a:solidFill>
                  <a:srgbClr val="FF0000"/>
                </a:solidFill>
                <a:sym typeface="Symbol" panose="05050102010706020507" pitchFamily="18" charset="2"/>
              </a:rPr>
              <a:t>)</a:t>
            </a:r>
            <a:r>
              <a:rPr lang="en-US" dirty="0" smtClean="0">
                <a:solidFill>
                  <a:srgbClr val="FF0000"/>
                </a:solidFill>
              </a:rPr>
              <a:t> </a:t>
            </a:r>
            <a:r>
              <a:rPr lang="en-US" dirty="0" smtClean="0">
                <a:solidFill>
                  <a:srgbClr val="FF0000"/>
                </a:solidFill>
                <a:sym typeface="Symbol" panose="05050102010706020507" pitchFamily="18" charset="2"/>
              </a:rPr>
              <a:t>E</a:t>
            </a:r>
            <a:r>
              <a:rPr lang="en-US" dirty="0" smtClean="0">
                <a:sym typeface="Symbol" panose="05050102010706020507" pitchFamily="18" charset="2"/>
              </a:rPr>
              <a:t>.</a:t>
            </a:r>
          </a:p>
          <a:p>
            <a:r>
              <a:rPr lang="en-US" dirty="0" smtClean="0">
                <a:sym typeface="Symbol" panose="05050102010706020507" pitchFamily="18" charset="2"/>
              </a:rPr>
              <a:t>Easy theorem: For </a:t>
            </a:r>
            <a:r>
              <a:rPr lang="en-US" dirty="0" smtClean="0">
                <a:solidFill>
                  <a:srgbClr val="FF0000"/>
                </a:solidFill>
                <a:sym typeface="Symbol" panose="05050102010706020507" pitchFamily="18" charset="2"/>
              </a:rPr>
              <a:t>k </a:t>
            </a:r>
            <a:r>
              <a:rPr lang="en-US" dirty="0" smtClean="0">
                <a:sym typeface="Symbol" panose="05050102010706020507" pitchFamily="18" charset="2"/>
              </a:rPr>
              <a:t>graph product the size is </a:t>
            </a:r>
            <a:r>
              <a:rPr lang="en-US" dirty="0" err="1" smtClean="0">
                <a:solidFill>
                  <a:srgbClr val="FF0000"/>
                </a:solidFill>
                <a:sym typeface="Symbol" panose="05050102010706020507" pitchFamily="18" charset="2"/>
              </a:rPr>
              <a:t>n</a:t>
            </a:r>
            <a:r>
              <a:rPr lang="en-US" baseline="30000" dirty="0" err="1">
                <a:solidFill>
                  <a:srgbClr val="FF0000"/>
                </a:solidFill>
                <a:sym typeface="Symbol" panose="05050102010706020507" pitchFamily="18" charset="2"/>
              </a:rPr>
              <a:t>k</a:t>
            </a:r>
            <a:r>
              <a:rPr lang="en-US" altLang="en-US" dirty="0" smtClean="0">
                <a:solidFill>
                  <a:srgbClr val="FF0000"/>
                </a:solidFill>
              </a:rPr>
              <a:t> </a:t>
            </a:r>
          </a:p>
          <a:p>
            <a:pPr marL="0" indent="0">
              <a:buNone/>
            </a:pPr>
            <a:r>
              <a:rPr lang="en-US" dirty="0"/>
              <a:t> </a:t>
            </a:r>
            <a:r>
              <a:rPr lang="en-US" dirty="0" smtClean="0"/>
              <a:t> and the optimum is </a:t>
            </a:r>
            <a:r>
              <a:rPr lang="en-US" dirty="0" err="1" smtClean="0">
                <a:solidFill>
                  <a:srgbClr val="FF0000"/>
                </a:solidFill>
              </a:rPr>
              <a:t>opt</a:t>
            </a:r>
            <a:r>
              <a:rPr lang="en-US" baseline="30000" dirty="0" err="1">
                <a:solidFill>
                  <a:srgbClr val="FF0000"/>
                </a:solidFill>
              </a:rPr>
              <a:t>k</a:t>
            </a:r>
            <a:r>
              <a:rPr lang="en-US" altLang="en-US" dirty="0" smtClean="0">
                <a:solidFill>
                  <a:srgbClr val="FF0000"/>
                </a:solidFill>
              </a:rPr>
              <a:t> </a:t>
            </a:r>
            <a:endParaRPr lang="en-US" dirty="0">
              <a:solidFill>
                <a:srgbClr val="FF0000"/>
              </a:solidFill>
            </a:endParaRPr>
          </a:p>
        </p:txBody>
      </p:sp>
    </p:spTree>
    <p:extLst>
      <p:ext uri="{BB962C8B-B14F-4D97-AF65-F5344CB8AC3E}">
        <p14:creationId xmlns:p14="http://schemas.microsoft.com/office/powerpoint/2010/main" val="880838626"/>
      </p:ext>
    </p:extLst>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70C0"/>
                </a:solidFill>
              </a:rPr>
              <a:t>The graph products</a:t>
            </a:r>
            <a:endParaRPr lang="en-US" dirty="0">
              <a:solidFill>
                <a:srgbClr val="0070C0"/>
              </a:solidFill>
            </a:endParaRPr>
          </a:p>
        </p:txBody>
      </p:sp>
      <p:sp>
        <p:nvSpPr>
          <p:cNvPr id="3" name="Content Placeholder 2"/>
          <p:cNvSpPr>
            <a:spLocks noGrp="1"/>
          </p:cNvSpPr>
          <p:nvPr>
            <p:ph idx="1"/>
          </p:nvPr>
        </p:nvSpPr>
        <p:spPr>
          <a:xfrm>
            <a:off x="628650" y="1828800"/>
            <a:ext cx="7886700" cy="4351338"/>
          </a:xfrm>
        </p:spPr>
        <p:txBody>
          <a:bodyPr>
            <a:normAutofit fontScale="25000" lnSpcReduction="20000"/>
          </a:bodyPr>
          <a:lstStyle/>
          <a:p>
            <a:pPr marL="0" indent="0">
              <a:buNone/>
            </a:pPr>
            <a:r>
              <a:rPr lang="en-US" sz="14400" dirty="0" smtClean="0">
                <a:sym typeface="Symbol" panose="05050102010706020507" pitchFamily="18" charset="2"/>
              </a:rPr>
              <a:t>Say you take </a:t>
            </a:r>
            <a:r>
              <a:rPr lang="en-US" sz="14400" dirty="0">
                <a:solidFill>
                  <a:srgbClr val="FF0000"/>
                </a:solidFill>
                <a:sym typeface="Symbol" panose="05050102010706020507" pitchFamily="18" charset="2"/>
              </a:rPr>
              <a:t>log</a:t>
            </a:r>
            <a:r>
              <a:rPr lang="en-US" sz="14400" baseline="30000" dirty="0">
                <a:solidFill>
                  <a:srgbClr val="FF0000"/>
                </a:solidFill>
                <a:sym typeface="Symbol" panose="05050102010706020507" pitchFamily="18" charset="2"/>
              </a:rPr>
              <a:t>1/</a:t>
            </a:r>
            <a:r>
              <a:rPr lang="el-GR" sz="14400" baseline="30000" dirty="0">
                <a:solidFill>
                  <a:srgbClr val="FF0000"/>
                </a:solidFill>
                <a:sym typeface="Symbol" panose="05050102010706020507" pitchFamily="18" charset="2"/>
              </a:rPr>
              <a:t>ε</a:t>
            </a:r>
            <a:r>
              <a:rPr lang="en-US" sz="14400" baseline="30000" dirty="0">
                <a:solidFill>
                  <a:srgbClr val="FF0000"/>
                </a:solidFill>
                <a:sym typeface="Symbol" panose="05050102010706020507" pitchFamily="18" charset="2"/>
              </a:rPr>
              <a:t> </a:t>
            </a:r>
            <a:r>
              <a:rPr lang="en-US" sz="14400" dirty="0" smtClean="0">
                <a:solidFill>
                  <a:srgbClr val="FF0000"/>
                </a:solidFill>
                <a:sym typeface="Symbol" panose="05050102010706020507" pitchFamily="18" charset="2"/>
              </a:rPr>
              <a:t>n </a:t>
            </a:r>
            <a:r>
              <a:rPr lang="en-US" sz="14400" dirty="0" smtClean="0">
                <a:sym typeface="Symbol" panose="05050102010706020507" pitchFamily="18" charset="2"/>
              </a:rPr>
              <a:t>graph product.</a:t>
            </a:r>
          </a:p>
          <a:p>
            <a:pPr marL="0" indent="0">
              <a:buNone/>
            </a:pPr>
            <a:r>
              <a:rPr lang="en-US" sz="14400" dirty="0" smtClean="0">
                <a:sym typeface="Symbol" panose="05050102010706020507" pitchFamily="18" charset="2"/>
              </a:rPr>
              <a:t>That is the largest repetition to stay in </a:t>
            </a:r>
          </a:p>
          <a:p>
            <a:pPr marL="0" indent="0">
              <a:buNone/>
            </a:pPr>
            <a:r>
              <a:rPr lang="en-US" sz="14400" dirty="0" smtClean="0">
                <a:solidFill>
                  <a:srgbClr val="FF0000"/>
                </a:solidFill>
                <a:sym typeface="Symbol" panose="05050102010706020507" pitchFamily="18" charset="2"/>
              </a:rPr>
              <a:t>Qasi(P).</a:t>
            </a:r>
            <a:r>
              <a:rPr lang="en-US" sz="14400" dirty="0">
                <a:solidFill>
                  <a:srgbClr val="FF0000"/>
                </a:solidFill>
                <a:sym typeface="Symbol" panose="05050102010706020507" pitchFamily="18" charset="2"/>
              </a:rPr>
              <a:t> </a:t>
            </a:r>
            <a:r>
              <a:rPr lang="en-US" sz="14400" dirty="0" smtClean="0">
                <a:sym typeface="Symbol" panose="05050102010706020507" pitchFamily="18" charset="2"/>
              </a:rPr>
              <a:t>Let </a:t>
            </a:r>
            <a:r>
              <a:rPr lang="en-US" sz="14400" dirty="0" smtClean="0">
                <a:solidFill>
                  <a:srgbClr val="FF0000"/>
                </a:solidFill>
                <a:sym typeface="Symbol" panose="05050102010706020507" pitchFamily="18" charset="2"/>
              </a:rPr>
              <a:t>N </a:t>
            </a:r>
            <a:r>
              <a:rPr lang="en-US" sz="14400" dirty="0" smtClean="0">
                <a:sym typeface="Symbol" panose="05050102010706020507" pitchFamily="18" charset="2"/>
              </a:rPr>
              <a:t>be the new size. Then</a:t>
            </a:r>
          </a:p>
          <a:p>
            <a:pPr marL="0" indent="0">
              <a:buNone/>
            </a:pPr>
            <a:r>
              <a:rPr lang="en-US" sz="14400" dirty="0" smtClean="0">
                <a:solidFill>
                  <a:srgbClr val="FF0000"/>
                </a:solidFill>
                <a:sym typeface="Symbol" panose="05050102010706020507" pitchFamily="18" charset="2"/>
              </a:rPr>
              <a:t> log N=log</a:t>
            </a:r>
            <a:r>
              <a:rPr lang="en-US" sz="14400" baseline="30000" dirty="0" smtClean="0">
                <a:solidFill>
                  <a:srgbClr val="FF0000"/>
                </a:solidFill>
                <a:sym typeface="Symbol" panose="05050102010706020507" pitchFamily="18" charset="2"/>
              </a:rPr>
              <a:t>1+1/</a:t>
            </a:r>
            <a:r>
              <a:rPr lang="el-GR" sz="14400" baseline="30000" dirty="0">
                <a:solidFill>
                  <a:srgbClr val="FF0000"/>
                </a:solidFill>
                <a:sym typeface="Symbol" panose="05050102010706020507" pitchFamily="18" charset="2"/>
              </a:rPr>
              <a:t>ε</a:t>
            </a:r>
            <a:r>
              <a:rPr lang="en-US" sz="14400" baseline="30000" dirty="0" smtClean="0">
                <a:solidFill>
                  <a:srgbClr val="FF0000"/>
                </a:solidFill>
                <a:sym typeface="Symbol" panose="05050102010706020507" pitchFamily="18" charset="2"/>
              </a:rPr>
              <a:t> </a:t>
            </a:r>
            <a:r>
              <a:rPr lang="en-US" sz="14400" dirty="0" smtClean="0">
                <a:solidFill>
                  <a:srgbClr val="FF0000"/>
                </a:solidFill>
                <a:sym typeface="Symbol" panose="05050102010706020507" pitchFamily="18" charset="2"/>
              </a:rPr>
              <a:t>n. </a:t>
            </a:r>
            <a:r>
              <a:rPr lang="en-US" sz="14400" dirty="0" smtClean="0">
                <a:sym typeface="Symbol" panose="05050102010706020507" pitchFamily="18" charset="2"/>
              </a:rPr>
              <a:t>Since  the original </a:t>
            </a:r>
          </a:p>
          <a:p>
            <a:pPr marL="0" indent="0">
              <a:buNone/>
            </a:pPr>
            <a:r>
              <a:rPr lang="en-US" sz="14400" dirty="0" smtClean="0">
                <a:sym typeface="Symbol" panose="05050102010706020507" pitchFamily="18" charset="2"/>
              </a:rPr>
              <a:t>optimum can be small (a constant) </a:t>
            </a:r>
          </a:p>
          <a:p>
            <a:pPr marL="0" indent="0">
              <a:buNone/>
            </a:pPr>
            <a:r>
              <a:rPr lang="en-US" sz="14400" dirty="0" smtClean="0">
                <a:sym typeface="Symbol" panose="05050102010706020507" pitchFamily="18" charset="2"/>
              </a:rPr>
              <a:t>after taking </a:t>
            </a:r>
            <a:r>
              <a:rPr lang="en-US" sz="14400" dirty="0" smtClean="0">
                <a:solidFill>
                  <a:srgbClr val="00B050"/>
                </a:solidFill>
                <a:sym typeface="Symbol" panose="05050102010706020507" pitchFamily="18" charset="2"/>
              </a:rPr>
              <a:t>log of the new opt value</a:t>
            </a:r>
          </a:p>
          <a:p>
            <a:pPr marL="0" indent="0">
              <a:buNone/>
            </a:pPr>
            <a:r>
              <a:rPr lang="en-US" sz="14400" dirty="0" smtClean="0">
                <a:solidFill>
                  <a:srgbClr val="00B050"/>
                </a:solidFill>
                <a:sym typeface="Symbol" panose="05050102010706020507" pitchFamily="18" charset="2"/>
              </a:rPr>
              <a:t>we get</a:t>
            </a:r>
            <a:r>
              <a:rPr lang="en-US" sz="14400" dirty="0" smtClean="0">
                <a:sym typeface="Symbol" panose="05050102010706020507" pitchFamily="18" charset="2"/>
              </a:rPr>
              <a:t>:  </a:t>
            </a:r>
            <a:r>
              <a:rPr lang="en-US" sz="14400" dirty="0" smtClean="0">
                <a:solidFill>
                  <a:srgbClr val="FF0000"/>
                </a:solidFill>
                <a:sym typeface="Symbol" panose="05050102010706020507" pitchFamily="18" charset="2"/>
              </a:rPr>
              <a:t>log</a:t>
            </a:r>
            <a:r>
              <a:rPr lang="en-US" sz="14400" baseline="30000" dirty="0" smtClean="0">
                <a:solidFill>
                  <a:srgbClr val="FF0000"/>
                </a:solidFill>
                <a:sym typeface="Symbol" panose="05050102010706020507" pitchFamily="18" charset="2"/>
              </a:rPr>
              <a:t>1/</a:t>
            </a:r>
            <a:r>
              <a:rPr lang="el-GR" sz="14400" baseline="30000" dirty="0">
                <a:solidFill>
                  <a:srgbClr val="FF0000"/>
                </a:solidFill>
                <a:sym typeface="Symbol" panose="05050102010706020507" pitchFamily="18" charset="2"/>
              </a:rPr>
              <a:t>ε</a:t>
            </a:r>
            <a:r>
              <a:rPr lang="en-US" sz="14400" baseline="30000" dirty="0">
                <a:solidFill>
                  <a:srgbClr val="FF0000"/>
                </a:solidFill>
                <a:sym typeface="Symbol" panose="05050102010706020507" pitchFamily="18" charset="2"/>
              </a:rPr>
              <a:t> </a:t>
            </a:r>
            <a:r>
              <a:rPr lang="en-US" sz="14400" dirty="0" smtClean="0">
                <a:solidFill>
                  <a:srgbClr val="FF0000"/>
                </a:solidFill>
                <a:sym typeface="Symbol" panose="05050102010706020507" pitchFamily="18" charset="2"/>
              </a:rPr>
              <a:t>n. </a:t>
            </a:r>
            <a:r>
              <a:rPr lang="en-US" sz="14400" dirty="0" smtClean="0">
                <a:sym typeface="Symbol" panose="05050102010706020507" pitchFamily="18" charset="2"/>
              </a:rPr>
              <a:t>Putting this the </a:t>
            </a:r>
            <a:r>
              <a:rPr lang="en-US" sz="14400" dirty="0" smtClean="0">
                <a:solidFill>
                  <a:srgbClr val="0070C0"/>
                </a:solidFill>
                <a:sym typeface="Symbol" panose="05050102010706020507" pitchFamily="18" charset="2"/>
              </a:rPr>
              <a:t>log of </a:t>
            </a:r>
          </a:p>
          <a:p>
            <a:pPr marL="0" indent="0">
              <a:buNone/>
            </a:pPr>
            <a:r>
              <a:rPr lang="en-US" sz="14400" dirty="0" smtClean="0">
                <a:solidFill>
                  <a:srgbClr val="0070C0"/>
                </a:solidFill>
                <a:sym typeface="Symbol" panose="05050102010706020507" pitchFamily="18" charset="2"/>
              </a:rPr>
              <a:t>the gap </a:t>
            </a:r>
            <a:r>
              <a:rPr lang="en-US" sz="14400" dirty="0">
                <a:solidFill>
                  <a:srgbClr val="FF0000"/>
                </a:solidFill>
                <a:sym typeface="Symbol" panose="05050102010706020507" pitchFamily="18" charset="2"/>
              </a:rPr>
              <a:t>log</a:t>
            </a:r>
            <a:r>
              <a:rPr lang="en-US" sz="14400" baseline="30000" dirty="0">
                <a:solidFill>
                  <a:srgbClr val="FF0000"/>
                </a:solidFill>
                <a:sym typeface="Symbol" panose="05050102010706020507" pitchFamily="18" charset="2"/>
              </a:rPr>
              <a:t>1/</a:t>
            </a:r>
            <a:r>
              <a:rPr lang="el-GR" sz="14400" baseline="30000" dirty="0">
                <a:solidFill>
                  <a:srgbClr val="FF0000"/>
                </a:solidFill>
                <a:sym typeface="Symbol" panose="05050102010706020507" pitchFamily="18" charset="2"/>
              </a:rPr>
              <a:t>ε</a:t>
            </a:r>
            <a:r>
              <a:rPr lang="en-US" sz="14400" baseline="30000" dirty="0">
                <a:solidFill>
                  <a:srgbClr val="FF0000"/>
                </a:solidFill>
                <a:sym typeface="Symbol" panose="05050102010706020507" pitchFamily="18" charset="2"/>
              </a:rPr>
              <a:t> </a:t>
            </a:r>
            <a:r>
              <a:rPr lang="en-US" sz="14400" dirty="0" smtClean="0">
                <a:solidFill>
                  <a:srgbClr val="FF0000"/>
                </a:solidFill>
                <a:sym typeface="Symbol" panose="05050102010706020507" pitchFamily="18" charset="2"/>
              </a:rPr>
              <a:t>n</a:t>
            </a:r>
            <a:r>
              <a:rPr lang="en-US" sz="14400" dirty="0" smtClean="0">
                <a:sym typeface="Symbol" panose="05050102010706020507" pitchFamily="18" charset="2"/>
              </a:rPr>
              <a:t>, in terms of the </a:t>
            </a:r>
            <a:r>
              <a:rPr lang="en-US" sz="14400" dirty="0" smtClean="0">
                <a:solidFill>
                  <a:srgbClr val="FF0000"/>
                </a:solidFill>
                <a:sym typeface="Symbol" panose="05050102010706020507" pitchFamily="18" charset="2"/>
              </a:rPr>
              <a:t>log</a:t>
            </a:r>
            <a:r>
              <a:rPr lang="en-US" sz="14400" dirty="0" smtClean="0">
                <a:sym typeface="Symbol" panose="05050102010706020507" pitchFamily="18" charset="2"/>
              </a:rPr>
              <a:t> </a:t>
            </a:r>
            <a:r>
              <a:rPr lang="en-US" sz="14400" dirty="0" smtClean="0">
                <a:solidFill>
                  <a:srgbClr val="FF0000"/>
                </a:solidFill>
                <a:sym typeface="Symbol" panose="05050102010706020507" pitchFamily="18" charset="2"/>
              </a:rPr>
              <a:t>N</a:t>
            </a:r>
            <a:r>
              <a:rPr lang="en-US" sz="14400" dirty="0">
                <a:solidFill>
                  <a:srgbClr val="FF0000"/>
                </a:solidFill>
                <a:sym typeface="Symbol" panose="05050102010706020507" pitchFamily="18" charset="2"/>
              </a:rPr>
              <a:t> </a:t>
            </a:r>
            <a:r>
              <a:rPr lang="en-US" sz="14400" dirty="0" smtClean="0">
                <a:sym typeface="Symbol" panose="05050102010706020507" pitchFamily="18" charset="2"/>
              </a:rPr>
              <a:t>happens if  we raise </a:t>
            </a:r>
            <a:r>
              <a:rPr lang="en-US" sz="14400" dirty="0" smtClean="0">
                <a:solidFill>
                  <a:srgbClr val="FF0000"/>
                </a:solidFill>
                <a:sym typeface="Symbol" panose="05050102010706020507" pitchFamily="18" charset="2"/>
              </a:rPr>
              <a:t>log N </a:t>
            </a:r>
            <a:r>
              <a:rPr lang="en-US" sz="14400" dirty="0" smtClean="0">
                <a:sym typeface="Symbol" panose="05050102010706020507" pitchFamily="18" charset="2"/>
              </a:rPr>
              <a:t>to</a:t>
            </a:r>
            <a:r>
              <a:rPr lang="en-US" sz="14400" dirty="0" smtClean="0">
                <a:solidFill>
                  <a:srgbClr val="FF0000"/>
                </a:solidFill>
                <a:sym typeface="Symbol" panose="05050102010706020507" pitchFamily="18" charset="2"/>
              </a:rPr>
              <a:t> 1-</a:t>
            </a:r>
            <a:r>
              <a:rPr lang="el-GR" sz="14400" dirty="0" smtClean="0">
                <a:solidFill>
                  <a:srgbClr val="FF0000"/>
                </a:solidFill>
                <a:sym typeface="Symbol" panose="05050102010706020507" pitchFamily="18" charset="2"/>
              </a:rPr>
              <a:t>ε</a:t>
            </a:r>
            <a:r>
              <a:rPr lang="en-US" sz="14400" dirty="0" smtClean="0">
                <a:solidFill>
                  <a:srgbClr val="FF0000"/>
                </a:solidFill>
                <a:sym typeface="Symbol" panose="05050102010706020507" pitchFamily="18" charset="2"/>
              </a:rPr>
              <a:t>. </a:t>
            </a:r>
            <a:r>
              <a:rPr lang="en-US" sz="14400" dirty="0">
                <a:sym typeface="Symbol" panose="05050102010706020507" pitchFamily="18" charset="2"/>
              </a:rPr>
              <a:t>W</a:t>
            </a:r>
            <a:r>
              <a:rPr lang="en-US" sz="14400" dirty="0" smtClean="0">
                <a:sym typeface="Symbol" panose="05050102010706020507" pitchFamily="18" charset="2"/>
              </a:rPr>
              <a:t>e get </a:t>
            </a:r>
            <a:r>
              <a:rPr lang="en-US" sz="14400" dirty="0" smtClean="0">
                <a:solidFill>
                  <a:srgbClr val="FF0000"/>
                </a:solidFill>
                <a:sym typeface="Symbol" panose="05050102010706020507" pitchFamily="18" charset="2"/>
              </a:rPr>
              <a:t>log</a:t>
            </a:r>
            <a:r>
              <a:rPr lang="en-US" sz="14400" baseline="30000" dirty="0" smtClean="0">
                <a:solidFill>
                  <a:srgbClr val="FF0000"/>
                </a:solidFill>
                <a:sym typeface="Symbol" panose="05050102010706020507" pitchFamily="18" charset="2"/>
              </a:rPr>
              <a:t>1/</a:t>
            </a:r>
            <a:r>
              <a:rPr lang="el-GR" sz="14400" baseline="30000" dirty="0" smtClean="0">
                <a:solidFill>
                  <a:srgbClr val="FF0000"/>
                </a:solidFill>
                <a:sym typeface="Symbol" panose="05050102010706020507" pitchFamily="18" charset="2"/>
              </a:rPr>
              <a:t>ε</a:t>
            </a:r>
            <a:r>
              <a:rPr lang="en-US" sz="14400" baseline="30000" dirty="0" smtClean="0">
                <a:solidFill>
                  <a:srgbClr val="FF0000"/>
                </a:solidFill>
                <a:sym typeface="Symbol" panose="05050102010706020507" pitchFamily="18" charset="2"/>
              </a:rPr>
              <a:t>-</a:t>
            </a:r>
            <a:r>
              <a:rPr lang="el-GR" sz="14400" baseline="30000" dirty="0" smtClean="0">
                <a:solidFill>
                  <a:srgbClr val="FF0000"/>
                </a:solidFill>
                <a:sym typeface="Symbol" panose="05050102010706020507" pitchFamily="18" charset="2"/>
              </a:rPr>
              <a:t>ε</a:t>
            </a:r>
            <a:r>
              <a:rPr lang="en-US" sz="14400" baseline="30000" dirty="0" smtClean="0">
                <a:solidFill>
                  <a:srgbClr val="FF0000"/>
                </a:solidFill>
                <a:sym typeface="Symbol" panose="05050102010706020507" pitchFamily="18" charset="2"/>
              </a:rPr>
              <a:t> </a:t>
            </a:r>
            <a:r>
              <a:rPr lang="en-US" sz="14400" dirty="0">
                <a:solidFill>
                  <a:srgbClr val="FF0000"/>
                </a:solidFill>
                <a:sym typeface="Symbol" panose="05050102010706020507" pitchFamily="18" charset="2"/>
              </a:rPr>
              <a:t>n</a:t>
            </a:r>
          </a:p>
          <a:p>
            <a:pPr marL="0" indent="0">
              <a:buNone/>
            </a:pPr>
            <a:endParaRPr lang="en-US" sz="14400" dirty="0">
              <a:sym typeface="Symbol" panose="05050102010706020507" pitchFamily="18" charset="2"/>
            </a:endParaRPr>
          </a:p>
          <a:p>
            <a:pPr marL="0" indent="0">
              <a:buNone/>
            </a:pPr>
            <a:endParaRPr lang="en-US" sz="14400" dirty="0">
              <a:solidFill>
                <a:srgbClr val="FF0000"/>
              </a:solidFill>
              <a:sym typeface="Symbol" panose="05050102010706020507" pitchFamily="18" charset="2"/>
            </a:endParaRPr>
          </a:p>
          <a:p>
            <a:pPr marL="0" indent="0">
              <a:buNone/>
            </a:pPr>
            <a:endParaRPr lang="en-US" dirty="0" smtClean="0">
              <a:solidFill>
                <a:srgbClr val="FF0000"/>
              </a:solidFill>
              <a:sym typeface="Symbol" panose="05050102010706020507" pitchFamily="18" charset="2"/>
            </a:endParaRPr>
          </a:p>
          <a:p>
            <a:pPr marL="0" indent="0">
              <a:buNone/>
            </a:pPr>
            <a:endParaRPr lang="en-US" dirty="0">
              <a:solidFill>
                <a:srgbClr val="FF0000"/>
              </a:solidFill>
              <a:sym typeface="Symbol" panose="05050102010706020507" pitchFamily="18" charset="2"/>
            </a:endParaRPr>
          </a:p>
          <a:p>
            <a:pPr marL="0" indent="0">
              <a:buNone/>
            </a:pPr>
            <a:endParaRPr lang="en-US" dirty="0">
              <a:solidFill>
                <a:srgbClr val="FF0000"/>
              </a:solidFill>
              <a:sym typeface="Symbol" panose="05050102010706020507" pitchFamily="18" charset="2"/>
            </a:endParaRPr>
          </a:p>
          <a:p>
            <a:pPr marL="0" indent="0">
              <a:buNone/>
            </a:pPr>
            <a:endParaRPr lang="en-US" dirty="0">
              <a:solidFill>
                <a:srgbClr val="FF0000"/>
              </a:solidFill>
              <a:sym typeface="Symbol" panose="05050102010706020507" pitchFamily="18" charset="2"/>
            </a:endParaRPr>
          </a:p>
          <a:p>
            <a:pPr marL="0" indent="0">
              <a:buNone/>
            </a:pPr>
            <a:r>
              <a:rPr lang="en-US" dirty="0" smtClean="0">
                <a:solidFill>
                  <a:srgbClr val="FF0000"/>
                </a:solidFill>
                <a:sym typeface="Symbol" panose="05050102010706020507" pitchFamily="18" charset="2"/>
              </a:rPr>
              <a:t> </a:t>
            </a:r>
            <a:endParaRPr lang="en-US" dirty="0">
              <a:solidFill>
                <a:srgbClr val="FF0000"/>
              </a:solidFill>
              <a:sym typeface="Symbol" panose="05050102010706020507" pitchFamily="18" charset="2"/>
            </a:endParaRPr>
          </a:p>
          <a:p>
            <a:pPr marL="0" indent="0">
              <a:buNone/>
            </a:pPr>
            <a:endParaRPr lang="en-US" dirty="0"/>
          </a:p>
        </p:txBody>
      </p:sp>
    </p:spTree>
    <p:extLst>
      <p:ext uri="{BB962C8B-B14F-4D97-AF65-F5344CB8AC3E}">
        <p14:creationId xmlns:p14="http://schemas.microsoft.com/office/powerpoint/2010/main" val="3728072424"/>
      </p:ext>
    </p:extLst>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rgbClr val="00B0F0"/>
                </a:solidFill>
              </a:rPr>
              <a:t>The automatic inapproximability  of graph products.</a:t>
            </a:r>
            <a:endParaRPr lang="en-US" dirty="0">
              <a:solidFill>
                <a:srgbClr val="00B0F0"/>
              </a:solidFill>
            </a:endParaRPr>
          </a:p>
        </p:txBody>
      </p:sp>
      <p:sp>
        <p:nvSpPr>
          <p:cNvPr id="3" name="Content Placeholder 2"/>
          <p:cNvSpPr>
            <a:spLocks noGrp="1"/>
          </p:cNvSpPr>
          <p:nvPr>
            <p:ph idx="1"/>
          </p:nvPr>
        </p:nvSpPr>
        <p:spPr/>
        <p:txBody>
          <a:bodyPr>
            <a:normAutofit fontScale="25000" lnSpcReduction="20000"/>
          </a:bodyPr>
          <a:lstStyle/>
          <a:p>
            <a:pPr marL="0" indent="0">
              <a:buNone/>
            </a:pPr>
            <a:r>
              <a:rPr lang="en-US" sz="14400" dirty="0" smtClean="0"/>
              <a:t>Therefore the gap is at least (in fact exactly)</a:t>
            </a:r>
          </a:p>
          <a:p>
            <a:pPr marL="0" indent="0">
              <a:buNone/>
            </a:pPr>
            <a:r>
              <a:rPr lang="en-US" sz="14400" dirty="0" smtClean="0"/>
              <a:t> </a:t>
            </a:r>
            <a:r>
              <a:rPr lang="en-US" sz="14400" dirty="0" smtClean="0">
                <a:solidFill>
                  <a:srgbClr val="FF0000"/>
                </a:solidFill>
              </a:rPr>
              <a:t>1/exp(</a:t>
            </a:r>
            <a:r>
              <a:rPr lang="en-US" sz="14400" dirty="0" smtClean="0">
                <a:solidFill>
                  <a:srgbClr val="FF0000"/>
                </a:solidFill>
                <a:sym typeface="Symbol" panose="05050102010706020507" pitchFamily="18" charset="2"/>
              </a:rPr>
              <a:t>log</a:t>
            </a:r>
            <a:r>
              <a:rPr lang="en-US" sz="14400" baseline="30000" dirty="0" smtClean="0">
                <a:solidFill>
                  <a:srgbClr val="FF0000"/>
                </a:solidFill>
                <a:sym typeface="Symbol" panose="05050102010706020507" pitchFamily="18" charset="2"/>
              </a:rPr>
              <a:t>1-</a:t>
            </a:r>
            <a:r>
              <a:rPr lang="el-GR" sz="14400" baseline="30000" dirty="0" smtClean="0">
                <a:solidFill>
                  <a:srgbClr val="FF0000"/>
                </a:solidFill>
                <a:sym typeface="Symbol" panose="05050102010706020507" pitchFamily="18" charset="2"/>
              </a:rPr>
              <a:t>ε</a:t>
            </a:r>
            <a:r>
              <a:rPr lang="en-US" sz="14400" baseline="30000" dirty="0" smtClean="0">
                <a:solidFill>
                  <a:srgbClr val="FF0000"/>
                </a:solidFill>
                <a:sym typeface="Symbol" panose="05050102010706020507" pitchFamily="18" charset="2"/>
              </a:rPr>
              <a:t> </a:t>
            </a:r>
            <a:r>
              <a:rPr lang="en-US" sz="14400" dirty="0" smtClean="0">
                <a:solidFill>
                  <a:srgbClr val="FF0000"/>
                </a:solidFill>
                <a:sym typeface="Symbol" panose="05050102010706020507" pitchFamily="18" charset="2"/>
              </a:rPr>
              <a:t>N)</a:t>
            </a:r>
          </a:p>
          <a:p>
            <a:pPr marL="0" indent="0">
              <a:buNone/>
            </a:pPr>
            <a:r>
              <a:rPr lang="en-US" sz="14400" dirty="0" smtClean="0">
                <a:sym typeface="Symbol" panose="05050102010706020507" pitchFamily="18" charset="2"/>
              </a:rPr>
              <a:t>This is a general theorem. </a:t>
            </a:r>
            <a:endParaRPr lang="en-US" sz="14400" dirty="0">
              <a:sym typeface="Symbol" panose="05050102010706020507" pitchFamily="18" charset="2"/>
            </a:endParaRPr>
          </a:p>
          <a:p>
            <a:pPr marL="742950" indent="-742950">
              <a:buAutoNum type="arabicParenR"/>
            </a:pPr>
            <a:r>
              <a:rPr lang="en-US" sz="14400" dirty="0" smtClean="0">
                <a:sym typeface="Symbol" panose="05050102010706020507" pitchFamily="18" charset="2"/>
              </a:rPr>
              <a:t>Start with a problem with constant gap.</a:t>
            </a:r>
          </a:p>
          <a:p>
            <a:pPr marL="742950" indent="-742950">
              <a:buAutoNum type="arabicParenR"/>
            </a:pPr>
            <a:r>
              <a:rPr lang="en-US" sz="14400" dirty="0" smtClean="0">
                <a:sym typeface="Symbol" panose="05050102010706020507" pitchFamily="18" charset="2"/>
              </a:rPr>
              <a:t>Show that the problem admits a graph product theorem. Namely </a:t>
            </a:r>
          </a:p>
          <a:p>
            <a:pPr marL="0" indent="0">
              <a:buNone/>
            </a:pPr>
            <a:r>
              <a:rPr lang="en-US" sz="14400" dirty="0">
                <a:solidFill>
                  <a:srgbClr val="FF0000"/>
                </a:solidFill>
                <a:sym typeface="Symbol" panose="05050102010706020507" pitchFamily="18" charset="2"/>
              </a:rPr>
              <a:t>n</a:t>
            </a:r>
            <a:r>
              <a:rPr lang="en-US" sz="14400" dirty="0">
                <a:solidFill>
                  <a:srgbClr val="FF0000"/>
                </a:solidFill>
                <a:sym typeface="Wingdings" panose="05000000000000000000" pitchFamily="2" charset="2"/>
              </a:rPr>
              <a:t></a:t>
            </a:r>
            <a:r>
              <a:rPr lang="en-US" sz="14400" dirty="0">
                <a:solidFill>
                  <a:srgbClr val="FF0000"/>
                </a:solidFill>
                <a:sym typeface="Symbol" panose="05050102010706020507" pitchFamily="18" charset="2"/>
              </a:rPr>
              <a:t> </a:t>
            </a:r>
            <a:r>
              <a:rPr lang="en-US" sz="14400" dirty="0" err="1" smtClean="0">
                <a:solidFill>
                  <a:srgbClr val="FF0000"/>
                </a:solidFill>
                <a:sym typeface="Symbol" panose="05050102010706020507" pitchFamily="18" charset="2"/>
              </a:rPr>
              <a:t>n</a:t>
            </a:r>
            <a:r>
              <a:rPr lang="en-US" sz="14400" baseline="30000" dirty="0" err="1">
                <a:solidFill>
                  <a:srgbClr val="FF0000"/>
                </a:solidFill>
                <a:sym typeface="Symbol" panose="05050102010706020507" pitchFamily="18" charset="2"/>
              </a:rPr>
              <a:t>k</a:t>
            </a:r>
            <a:r>
              <a:rPr lang="en-US" sz="14400" dirty="0" smtClean="0">
                <a:solidFill>
                  <a:srgbClr val="FF0000"/>
                </a:solidFill>
                <a:sym typeface="Symbol" panose="05050102010706020507" pitchFamily="18" charset="2"/>
              </a:rPr>
              <a:t> </a:t>
            </a:r>
            <a:r>
              <a:rPr lang="en-US" sz="14400" dirty="0">
                <a:sym typeface="Symbol" panose="05050102010706020507" pitchFamily="18" charset="2"/>
              </a:rPr>
              <a:t>and </a:t>
            </a:r>
            <a:r>
              <a:rPr lang="en-US" sz="14400" dirty="0">
                <a:solidFill>
                  <a:srgbClr val="FF0000"/>
                </a:solidFill>
                <a:sym typeface="Symbol" panose="05050102010706020507" pitchFamily="18" charset="2"/>
              </a:rPr>
              <a:t>opt</a:t>
            </a:r>
            <a:r>
              <a:rPr lang="en-US" sz="14400" dirty="0">
                <a:solidFill>
                  <a:srgbClr val="FF0000"/>
                </a:solidFill>
                <a:sym typeface="Wingdings" panose="05000000000000000000" pitchFamily="2" charset="2"/>
              </a:rPr>
              <a:t> </a:t>
            </a:r>
            <a:r>
              <a:rPr lang="en-US" sz="14400" dirty="0" err="1" smtClean="0">
                <a:solidFill>
                  <a:srgbClr val="FF0000"/>
                </a:solidFill>
                <a:sym typeface="Symbol" panose="05050102010706020507" pitchFamily="18" charset="2"/>
              </a:rPr>
              <a:t>opt</a:t>
            </a:r>
            <a:r>
              <a:rPr lang="en-US" sz="14400" baseline="30000" dirty="0" err="1">
                <a:solidFill>
                  <a:srgbClr val="FF0000"/>
                </a:solidFill>
                <a:sym typeface="Symbol" panose="05050102010706020507" pitchFamily="18" charset="2"/>
              </a:rPr>
              <a:t>k</a:t>
            </a:r>
            <a:r>
              <a:rPr lang="en-US" sz="14400" dirty="0" smtClean="0">
                <a:solidFill>
                  <a:srgbClr val="FF0000"/>
                </a:solidFill>
                <a:sym typeface="Symbol" panose="05050102010706020507" pitchFamily="18" charset="2"/>
              </a:rPr>
              <a:t>. </a:t>
            </a:r>
            <a:endParaRPr lang="en-US" sz="3600" dirty="0">
              <a:solidFill>
                <a:srgbClr val="FF0000"/>
              </a:solidFill>
              <a:sym typeface="Symbol" panose="05050102010706020507" pitchFamily="18" charset="2"/>
            </a:endParaRPr>
          </a:p>
          <a:p>
            <a:pPr marL="0" indent="0">
              <a:buNone/>
            </a:pPr>
            <a:endParaRPr lang="en-US" sz="3600" dirty="0">
              <a:sym typeface="Symbol" panose="05050102010706020507" pitchFamily="18" charset="2"/>
            </a:endParaRPr>
          </a:p>
          <a:p>
            <a:endParaRPr lang="en-US" sz="3600" dirty="0" smtClean="0">
              <a:solidFill>
                <a:srgbClr val="FF0000"/>
              </a:solidFill>
              <a:sym typeface="Symbol" panose="05050102010706020507" pitchFamily="18" charset="2"/>
            </a:endParaRPr>
          </a:p>
          <a:p>
            <a:endParaRPr lang="en-US" sz="3600" dirty="0">
              <a:sym typeface="Symbol" panose="05050102010706020507" pitchFamily="18" charset="2"/>
            </a:endParaRPr>
          </a:p>
          <a:p>
            <a:endParaRPr lang="en-US" dirty="0"/>
          </a:p>
        </p:txBody>
      </p:sp>
    </p:spTree>
    <p:extLst>
      <p:ext uri="{BB962C8B-B14F-4D97-AF65-F5344CB8AC3E}">
        <p14:creationId xmlns:p14="http://schemas.microsoft.com/office/powerpoint/2010/main" val="2017932125"/>
      </p:ext>
    </p:extLst>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The hardness</a:t>
            </a:r>
            <a:endParaRPr lang="en-US" dirty="0">
              <a:solidFill>
                <a:srgbClr val="00B0F0"/>
              </a:solidFill>
            </a:endParaRPr>
          </a:p>
        </p:txBody>
      </p:sp>
      <p:sp>
        <p:nvSpPr>
          <p:cNvPr id="3" name="Content Placeholder 2"/>
          <p:cNvSpPr>
            <a:spLocks noGrp="1"/>
          </p:cNvSpPr>
          <p:nvPr>
            <p:ph idx="1"/>
          </p:nvPr>
        </p:nvSpPr>
        <p:spPr/>
        <p:txBody>
          <a:bodyPr>
            <a:noAutofit/>
          </a:bodyPr>
          <a:lstStyle/>
          <a:p>
            <a:pPr marL="0" indent="0">
              <a:buNone/>
            </a:pPr>
            <a:r>
              <a:rPr lang="en-US" sz="3600" dirty="0" err="1" smtClean="0">
                <a:sym typeface="Symbol" panose="05050102010706020507" pitchFamily="18" charset="2"/>
              </a:rPr>
              <a:t>Asumming</a:t>
            </a:r>
            <a:r>
              <a:rPr lang="en-US" sz="3600" dirty="0" smtClean="0">
                <a:sym typeface="Symbol" panose="05050102010706020507" pitchFamily="18" charset="2"/>
              </a:rPr>
              <a:t>  </a:t>
            </a:r>
            <a:r>
              <a:rPr lang="en-US" sz="3600" dirty="0" err="1" smtClean="0">
                <a:solidFill>
                  <a:srgbClr val="FF0000"/>
                </a:solidFill>
                <a:sym typeface="Symbol" panose="05050102010706020507" pitchFamily="18" charset="2"/>
              </a:rPr>
              <a:t>NP</a:t>
            </a:r>
            <a:r>
              <a:rPr lang="en-US" sz="3600" dirty="0" err="1">
                <a:solidFill>
                  <a:srgbClr val="FF0000"/>
                </a:solidFill>
                <a:sym typeface="Symbol" panose="05050102010706020507" pitchFamily="18" charset="2"/>
              </a:rPr>
              <a:t>≠Quasi</a:t>
            </a:r>
            <a:r>
              <a:rPr lang="en-US" sz="3600" dirty="0">
                <a:solidFill>
                  <a:srgbClr val="FF0000"/>
                </a:solidFill>
                <a:sym typeface="Symbol" panose="05050102010706020507" pitchFamily="18" charset="2"/>
              </a:rPr>
              <a:t>(P) </a:t>
            </a:r>
            <a:r>
              <a:rPr lang="en-US" sz="3600" dirty="0">
                <a:sym typeface="Symbol" panose="05050102010706020507" pitchFamily="18" charset="2"/>
              </a:rPr>
              <a:t> </a:t>
            </a:r>
            <a:r>
              <a:rPr lang="en-US" sz="3600" dirty="0" smtClean="0">
                <a:sym typeface="Symbol" panose="05050102010706020507" pitchFamily="18" charset="2"/>
              </a:rPr>
              <a:t>derives an </a:t>
            </a:r>
            <a:r>
              <a:rPr lang="en-US" sz="3600" dirty="0" err="1" smtClean="0">
                <a:sym typeface="Symbol" panose="05050102010706020507" pitchFamily="18" charset="2"/>
              </a:rPr>
              <a:t>inapproximability</a:t>
            </a:r>
            <a:r>
              <a:rPr lang="en-US" sz="3600" dirty="0" smtClean="0">
                <a:sym typeface="Symbol" panose="05050102010706020507" pitchFamily="18" charset="2"/>
              </a:rPr>
              <a:t> of   </a:t>
            </a:r>
            <a:r>
              <a:rPr lang="en-US" sz="3600" dirty="0">
                <a:solidFill>
                  <a:srgbClr val="FF0000"/>
                </a:solidFill>
              </a:rPr>
              <a:t>1/</a:t>
            </a:r>
            <a:r>
              <a:rPr lang="en-US" sz="3600" dirty="0" err="1">
                <a:solidFill>
                  <a:srgbClr val="FF0000"/>
                </a:solidFill>
              </a:rPr>
              <a:t>exp</a:t>
            </a:r>
            <a:r>
              <a:rPr lang="en-US" sz="3600" dirty="0">
                <a:solidFill>
                  <a:srgbClr val="FF0000"/>
                </a:solidFill>
              </a:rPr>
              <a:t>(</a:t>
            </a:r>
            <a:r>
              <a:rPr lang="en-US" sz="3600" dirty="0">
                <a:solidFill>
                  <a:srgbClr val="FF0000"/>
                </a:solidFill>
                <a:sym typeface="Symbol" panose="05050102010706020507" pitchFamily="18" charset="2"/>
              </a:rPr>
              <a:t>log</a:t>
            </a:r>
            <a:r>
              <a:rPr lang="en-US" sz="3600" baseline="30000" dirty="0">
                <a:solidFill>
                  <a:srgbClr val="FF0000"/>
                </a:solidFill>
                <a:sym typeface="Symbol" panose="05050102010706020507" pitchFamily="18" charset="2"/>
              </a:rPr>
              <a:t>1-</a:t>
            </a:r>
            <a:r>
              <a:rPr lang="el-GR" sz="3600" baseline="30000" dirty="0">
                <a:solidFill>
                  <a:srgbClr val="FF0000"/>
                </a:solidFill>
                <a:sym typeface="Symbol" panose="05050102010706020507" pitchFamily="18" charset="2"/>
              </a:rPr>
              <a:t>ε</a:t>
            </a:r>
            <a:r>
              <a:rPr lang="en-US" sz="3600" baseline="30000" dirty="0">
                <a:solidFill>
                  <a:srgbClr val="FF0000"/>
                </a:solidFill>
                <a:sym typeface="Symbol" panose="05050102010706020507" pitchFamily="18" charset="2"/>
              </a:rPr>
              <a:t> </a:t>
            </a:r>
            <a:r>
              <a:rPr lang="en-US" sz="3600" dirty="0">
                <a:solidFill>
                  <a:srgbClr val="FF0000"/>
                </a:solidFill>
                <a:sym typeface="Symbol" panose="05050102010706020507" pitchFamily="18" charset="2"/>
              </a:rPr>
              <a:t>N</a:t>
            </a:r>
            <a:r>
              <a:rPr lang="en-US" sz="3600" dirty="0" smtClean="0">
                <a:solidFill>
                  <a:srgbClr val="FF0000"/>
                </a:solidFill>
                <a:sym typeface="Symbol" panose="05050102010706020507" pitchFamily="18" charset="2"/>
              </a:rPr>
              <a:t>) </a:t>
            </a:r>
            <a:r>
              <a:rPr lang="en-US" sz="3600" dirty="0" smtClean="0">
                <a:sym typeface="Symbol" panose="05050102010706020507" pitchFamily="18" charset="2"/>
              </a:rPr>
              <a:t>for maximization or </a:t>
            </a:r>
            <a:r>
              <a:rPr lang="en-US" sz="3600" dirty="0" err="1" smtClean="0">
                <a:solidFill>
                  <a:srgbClr val="FF0000"/>
                </a:solidFill>
              </a:rPr>
              <a:t>exp</a:t>
            </a:r>
            <a:r>
              <a:rPr lang="en-US" sz="3600" dirty="0" smtClean="0">
                <a:solidFill>
                  <a:srgbClr val="FF0000"/>
                </a:solidFill>
              </a:rPr>
              <a:t>(</a:t>
            </a:r>
            <a:r>
              <a:rPr lang="en-US" sz="3600" dirty="0" smtClean="0">
                <a:solidFill>
                  <a:srgbClr val="FF0000"/>
                </a:solidFill>
                <a:sym typeface="Symbol" panose="05050102010706020507" pitchFamily="18" charset="2"/>
              </a:rPr>
              <a:t>log</a:t>
            </a:r>
            <a:r>
              <a:rPr lang="en-US" sz="3600" baseline="30000" dirty="0" smtClean="0">
                <a:solidFill>
                  <a:srgbClr val="FF0000"/>
                </a:solidFill>
                <a:sym typeface="Symbol" panose="05050102010706020507" pitchFamily="18" charset="2"/>
              </a:rPr>
              <a:t>1-</a:t>
            </a:r>
            <a:r>
              <a:rPr lang="el-GR" sz="3600" baseline="30000" dirty="0">
                <a:solidFill>
                  <a:srgbClr val="FF0000"/>
                </a:solidFill>
                <a:sym typeface="Symbol" panose="05050102010706020507" pitchFamily="18" charset="2"/>
              </a:rPr>
              <a:t>ε</a:t>
            </a:r>
            <a:r>
              <a:rPr lang="en-US" sz="3600" baseline="30000" dirty="0">
                <a:solidFill>
                  <a:srgbClr val="FF0000"/>
                </a:solidFill>
                <a:sym typeface="Symbol" panose="05050102010706020507" pitchFamily="18" charset="2"/>
              </a:rPr>
              <a:t> </a:t>
            </a:r>
            <a:r>
              <a:rPr lang="en-US" sz="3600" dirty="0">
                <a:solidFill>
                  <a:srgbClr val="FF0000"/>
                </a:solidFill>
                <a:sym typeface="Symbol" panose="05050102010706020507" pitchFamily="18" charset="2"/>
              </a:rPr>
              <a:t>N</a:t>
            </a:r>
            <a:r>
              <a:rPr lang="en-US" sz="3600" dirty="0" smtClean="0">
                <a:solidFill>
                  <a:srgbClr val="FF0000"/>
                </a:solidFill>
                <a:sym typeface="Symbol" panose="05050102010706020507" pitchFamily="18" charset="2"/>
              </a:rPr>
              <a:t>) </a:t>
            </a:r>
            <a:r>
              <a:rPr lang="en-US" sz="3600" dirty="0" smtClean="0">
                <a:sym typeface="Symbol" panose="05050102010706020507" pitchFamily="18" charset="2"/>
              </a:rPr>
              <a:t>for minimization. Example:  </a:t>
            </a:r>
            <a:r>
              <a:rPr lang="en-US" sz="3600" dirty="0">
                <a:solidFill>
                  <a:srgbClr val="00B050"/>
                </a:solidFill>
                <a:sym typeface="Symbol" panose="05050102010706020507" pitchFamily="18" charset="2"/>
              </a:rPr>
              <a:t>Maximum Length Path </a:t>
            </a:r>
            <a:r>
              <a:rPr lang="en-US" sz="3600" dirty="0">
                <a:sym typeface="Symbol" panose="05050102010706020507" pitchFamily="18" charset="2"/>
              </a:rPr>
              <a:t>which admits a </a:t>
            </a:r>
            <a:r>
              <a:rPr lang="en-US" sz="3600" dirty="0" smtClean="0">
                <a:sym typeface="Symbol" panose="05050102010706020507" pitchFamily="18" charset="2"/>
              </a:rPr>
              <a:t> simple </a:t>
            </a:r>
            <a:r>
              <a:rPr lang="en-US" sz="3600" dirty="0">
                <a:sym typeface="Symbol" panose="05050102010706020507" pitchFamily="18" charset="2"/>
              </a:rPr>
              <a:t>graph product argument. </a:t>
            </a:r>
          </a:p>
          <a:p>
            <a:pPr marL="0" indent="0">
              <a:buNone/>
            </a:pPr>
            <a:r>
              <a:rPr lang="en-US" sz="3600" dirty="0" smtClean="0">
                <a:sym typeface="Symbol" panose="05050102010706020507" pitchFamily="18" charset="2"/>
              </a:rPr>
              <a:t>It also has a constant gap. This implies </a:t>
            </a:r>
            <a:r>
              <a:rPr lang="en-US" sz="3600" dirty="0">
                <a:solidFill>
                  <a:srgbClr val="FF0000"/>
                </a:solidFill>
              </a:rPr>
              <a:t>1/</a:t>
            </a:r>
            <a:r>
              <a:rPr lang="en-US" sz="3600" dirty="0" err="1">
                <a:solidFill>
                  <a:srgbClr val="FF0000"/>
                </a:solidFill>
              </a:rPr>
              <a:t>exp</a:t>
            </a:r>
            <a:r>
              <a:rPr lang="en-US" sz="3600" dirty="0">
                <a:solidFill>
                  <a:srgbClr val="FF0000"/>
                </a:solidFill>
              </a:rPr>
              <a:t>(</a:t>
            </a:r>
            <a:r>
              <a:rPr lang="en-US" sz="3600" dirty="0">
                <a:solidFill>
                  <a:srgbClr val="FF0000"/>
                </a:solidFill>
                <a:sym typeface="Symbol" panose="05050102010706020507" pitchFamily="18" charset="2"/>
              </a:rPr>
              <a:t>log</a:t>
            </a:r>
            <a:r>
              <a:rPr lang="en-US" sz="3600" baseline="30000" dirty="0">
                <a:solidFill>
                  <a:srgbClr val="FF0000"/>
                </a:solidFill>
                <a:sym typeface="Symbol" panose="05050102010706020507" pitchFamily="18" charset="2"/>
              </a:rPr>
              <a:t>1-</a:t>
            </a:r>
            <a:r>
              <a:rPr lang="el-GR" sz="3600" baseline="30000" dirty="0">
                <a:solidFill>
                  <a:srgbClr val="FF0000"/>
                </a:solidFill>
                <a:sym typeface="Symbol" panose="05050102010706020507" pitchFamily="18" charset="2"/>
              </a:rPr>
              <a:t>ε</a:t>
            </a:r>
            <a:r>
              <a:rPr lang="en-US" sz="3600" baseline="30000" dirty="0">
                <a:solidFill>
                  <a:srgbClr val="FF0000"/>
                </a:solidFill>
                <a:sym typeface="Symbol" panose="05050102010706020507" pitchFamily="18" charset="2"/>
              </a:rPr>
              <a:t> </a:t>
            </a:r>
            <a:r>
              <a:rPr lang="en-US" sz="3600" dirty="0">
                <a:solidFill>
                  <a:srgbClr val="FF0000"/>
                </a:solidFill>
                <a:sym typeface="Symbol" panose="05050102010706020507" pitchFamily="18" charset="2"/>
              </a:rPr>
              <a:t>N</a:t>
            </a:r>
            <a:r>
              <a:rPr lang="en-US" sz="3600" dirty="0" smtClean="0">
                <a:solidFill>
                  <a:srgbClr val="FF0000"/>
                </a:solidFill>
                <a:sym typeface="Symbol" panose="05050102010706020507" pitchFamily="18" charset="2"/>
              </a:rPr>
              <a:t>) </a:t>
            </a:r>
            <a:r>
              <a:rPr lang="en-US" sz="3600" dirty="0" err="1" smtClean="0">
                <a:sym typeface="Symbol" panose="05050102010706020507" pitchFamily="18" charset="2"/>
              </a:rPr>
              <a:t>inapproximability</a:t>
            </a:r>
            <a:r>
              <a:rPr lang="en-US" sz="3600" dirty="0" smtClean="0">
                <a:sym typeface="Symbol" panose="05050102010706020507" pitchFamily="18" charset="2"/>
              </a:rPr>
              <a:t> under </a:t>
            </a:r>
            <a:r>
              <a:rPr lang="en-US" sz="3600" dirty="0" err="1">
                <a:solidFill>
                  <a:srgbClr val="FF0000"/>
                </a:solidFill>
                <a:sym typeface="Symbol" panose="05050102010706020507" pitchFamily="18" charset="2"/>
              </a:rPr>
              <a:t>NP≠Quasi</a:t>
            </a:r>
            <a:r>
              <a:rPr lang="en-US" sz="3600" dirty="0">
                <a:solidFill>
                  <a:srgbClr val="FF0000"/>
                </a:solidFill>
                <a:sym typeface="Symbol" panose="05050102010706020507" pitchFamily="18" charset="2"/>
              </a:rPr>
              <a:t>(P) </a:t>
            </a:r>
            <a:endParaRPr lang="en-US" sz="3600" dirty="0">
              <a:sym typeface="Symbol" panose="05050102010706020507" pitchFamily="18" charset="2"/>
            </a:endParaRPr>
          </a:p>
        </p:txBody>
      </p:sp>
    </p:spTree>
    <p:extLst>
      <p:ext uri="{BB962C8B-B14F-4D97-AF65-F5344CB8AC3E}">
        <p14:creationId xmlns:p14="http://schemas.microsoft.com/office/powerpoint/2010/main" val="2054104879"/>
      </p:ext>
    </p:extLst>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rgbClr val="00B0F0"/>
                </a:solidFill>
              </a:rPr>
              <a:t>First 1/</a:t>
            </a:r>
            <a:r>
              <a:rPr lang="en-US" dirty="0" smtClean="0">
                <a:solidFill>
                  <a:srgbClr val="00B0F0"/>
                </a:solidFill>
                <a:sym typeface="Symbol" panose="05050102010706020507" pitchFamily="18" charset="2"/>
              </a:rPr>
              <a:t>n</a:t>
            </a:r>
            <a:r>
              <a:rPr lang="en-US" baseline="30000" dirty="0" smtClean="0">
                <a:solidFill>
                  <a:srgbClr val="00B0F0"/>
                </a:solidFill>
                <a:sym typeface="Symbol" panose="05050102010706020507" pitchFamily="18" charset="2"/>
              </a:rPr>
              <a:t>ε  </a:t>
            </a:r>
            <a:r>
              <a:rPr lang="en-US" dirty="0" smtClean="0">
                <a:solidFill>
                  <a:srgbClr val="00B0F0"/>
                </a:solidFill>
                <a:sym typeface="Symbol" panose="05050102010706020507" pitchFamily="18" charset="2"/>
              </a:rPr>
              <a:t>hardness for Clique</a:t>
            </a:r>
            <a:r>
              <a:rPr lang="en-US" dirty="0">
                <a:solidFill>
                  <a:srgbClr val="00B0F0"/>
                </a:solidFill>
                <a:sym typeface="Symbol" panose="05050102010706020507" pitchFamily="18" charset="2"/>
              </a:rPr>
              <a:t/>
            </a:r>
            <a:br>
              <a:rPr lang="en-US" dirty="0">
                <a:solidFill>
                  <a:srgbClr val="00B0F0"/>
                </a:solidFill>
                <a:sym typeface="Symbol" panose="05050102010706020507" pitchFamily="18" charset="2"/>
              </a:rPr>
            </a:br>
            <a:endParaRPr lang="en-US" dirty="0">
              <a:solidFill>
                <a:srgbClr val="00B0F0"/>
              </a:solidFill>
            </a:endParaRPr>
          </a:p>
        </p:txBody>
      </p:sp>
      <p:sp>
        <p:nvSpPr>
          <p:cNvPr id="3" name="Content Placeholder 2"/>
          <p:cNvSpPr>
            <a:spLocks noGrp="1"/>
          </p:cNvSpPr>
          <p:nvPr>
            <p:ph idx="1"/>
          </p:nvPr>
        </p:nvSpPr>
        <p:spPr/>
        <p:txBody>
          <a:bodyPr>
            <a:normAutofit fontScale="92500"/>
          </a:bodyPr>
          <a:lstStyle/>
          <a:p>
            <a:pPr marL="0" indent="0">
              <a:buNone/>
            </a:pPr>
            <a:r>
              <a:rPr lang="en-US" dirty="0">
                <a:solidFill>
                  <a:srgbClr val="7030A0"/>
                </a:solidFill>
              </a:rPr>
              <a:t>Berman </a:t>
            </a:r>
            <a:r>
              <a:rPr lang="en-US" dirty="0" smtClean="0">
                <a:solidFill>
                  <a:srgbClr val="7030A0"/>
                </a:solidFill>
              </a:rPr>
              <a:t>and </a:t>
            </a:r>
            <a:r>
              <a:rPr lang="en-US" dirty="0">
                <a:solidFill>
                  <a:srgbClr val="7030A0"/>
                </a:solidFill>
              </a:rPr>
              <a:t>Schnitger</a:t>
            </a:r>
            <a:r>
              <a:rPr lang="en-US" dirty="0" smtClean="0">
                <a:solidFill>
                  <a:srgbClr val="7030A0"/>
                </a:solidFill>
              </a:rPr>
              <a:t>. </a:t>
            </a:r>
            <a:r>
              <a:rPr lang="en-US" dirty="0" smtClean="0"/>
              <a:t>They had a theorem that was</a:t>
            </a:r>
          </a:p>
          <a:p>
            <a:pPr marL="0" indent="0">
              <a:buNone/>
            </a:pPr>
            <a:r>
              <a:rPr lang="en-US" dirty="0" smtClean="0"/>
              <a:t>based on the assumption that </a:t>
            </a:r>
            <a:r>
              <a:rPr lang="en-US" dirty="0" smtClean="0">
                <a:solidFill>
                  <a:srgbClr val="FF0000"/>
                </a:solidFill>
              </a:rPr>
              <a:t>3-SAT </a:t>
            </a:r>
            <a:r>
              <a:rPr lang="en-US" dirty="0" smtClean="0"/>
              <a:t>has no </a:t>
            </a:r>
            <a:r>
              <a:rPr lang="en-US" dirty="0" smtClean="0">
                <a:solidFill>
                  <a:srgbClr val="FF0000"/>
                </a:solidFill>
              </a:rPr>
              <a:t>PTAS</a:t>
            </a:r>
            <a:r>
              <a:rPr lang="en-US" dirty="0" smtClean="0">
                <a:solidFill>
                  <a:srgbClr val="7030A0"/>
                </a:solidFill>
              </a:rPr>
              <a:t>.</a:t>
            </a:r>
          </a:p>
          <a:p>
            <a:pPr marL="0" indent="0">
              <a:buNone/>
            </a:pPr>
            <a:r>
              <a:rPr lang="en-US" dirty="0" smtClean="0"/>
              <a:t>Given that they gave </a:t>
            </a:r>
            <a:r>
              <a:rPr lang="en-US" dirty="0" smtClean="0">
                <a:solidFill>
                  <a:srgbClr val="FF0000"/>
                </a:solidFill>
              </a:rPr>
              <a:t>1/</a:t>
            </a:r>
            <a:r>
              <a:rPr lang="en-US" dirty="0" smtClean="0">
                <a:solidFill>
                  <a:srgbClr val="FF0000"/>
                </a:solidFill>
                <a:sym typeface="Symbol" panose="05050102010706020507" pitchFamily="18" charset="2"/>
              </a:rPr>
              <a:t>n</a:t>
            </a:r>
            <a:r>
              <a:rPr lang="en-US" baseline="30000" dirty="0" smtClean="0">
                <a:solidFill>
                  <a:srgbClr val="FF0000"/>
                </a:solidFill>
                <a:sym typeface="Symbol" panose="05050102010706020507" pitchFamily="18" charset="2"/>
              </a:rPr>
              <a:t>ε   </a:t>
            </a:r>
            <a:r>
              <a:rPr lang="en-US" dirty="0" smtClean="0"/>
              <a:t>hardness for</a:t>
            </a:r>
            <a:r>
              <a:rPr lang="en-US" dirty="0" smtClean="0">
                <a:solidFill>
                  <a:srgbClr val="7030A0"/>
                </a:solidFill>
              </a:rPr>
              <a:t> </a:t>
            </a:r>
            <a:r>
              <a:rPr lang="en-US" dirty="0" smtClean="0">
                <a:solidFill>
                  <a:srgbClr val="0070C0"/>
                </a:solidFill>
              </a:rPr>
              <a:t>Clique</a:t>
            </a:r>
            <a:r>
              <a:rPr lang="en-US" dirty="0" smtClean="0">
                <a:solidFill>
                  <a:srgbClr val="7030A0"/>
                </a:solidFill>
              </a:rPr>
              <a:t>. </a:t>
            </a:r>
            <a:r>
              <a:rPr lang="en-US" dirty="0" smtClean="0"/>
              <a:t>In</a:t>
            </a:r>
            <a:r>
              <a:rPr lang="en-US" dirty="0" smtClean="0">
                <a:solidFill>
                  <a:srgbClr val="7030A0"/>
                </a:solidFill>
              </a:rPr>
              <a:t> </a:t>
            </a:r>
            <a:r>
              <a:rPr lang="en-US" dirty="0" smtClean="0">
                <a:solidFill>
                  <a:srgbClr val="FF0000"/>
                </a:solidFill>
              </a:rPr>
              <a:t>1989</a:t>
            </a:r>
            <a:r>
              <a:rPr lang="en-US" dirty="0" smtClean="0">
                <a:solidFill>
                  <a:srgbClr val="7030A0"/>
                </a:solidFill>
              </a:rPr>
              <a:t>.</a:t>
            </a:r>
          </a:p>
          <a:p>
            <a:pPr marL="0" indent="0">
              <a:buNone/>
            </a:pPr>
            <a:r>
              <a:rPr lang="en-US" dirty="0" smtClean="0"/>
              <a:t>After the </a:t>
            </a:r>
            <a:r>
              <a:rPr lang="en-US" dirty="0" smtClean="0">
                <a:solidFill>
                  <a:srgbClr val="00B050"/>
                </a:solidFill>
              </a:rPr>
              <a:t>PCP</a:t>
            </a:r>
            <a:r>
              <a:rPr lang="en-US" dirty="0" smtClean="0"/>
              <a:t> was proved</a:t>
            </a:r>
            <a:r>
              <a:rPr lang="en-US" dirty="0" smtClean="0">
                <a:solidFill>
                  <a:srgbClr val="7030A0"/>
                </a:solidFill>
              </a:rPr>
              <a:t>, </a:t>
            </a:r>
            <a:r>
              <a:rPr lang="en-US" dirty="0" smtClean="0"/>
              <a:t>in </a:t>
            </a:r>
            <a:r>
              <a:rPr lang="en-US" dirty="0" smtClean="0">
                <a:solidFill>
                  <a:srgbClr val="FF0000"/>
                </a:solidFill>
              </a:rPr>
              <a:t>1992</a:t>
            </a:r>
            <a:r>
              <a:rPr lang="en-US" dirty="0" smtClean="0">
                <a:solidFill>
                  <a:srgbClr val="7030A0"/>
                </a:solidFill>
              </a:rPr>
              <a:t>, </a:t>
            </a:r>
            <a:r>
              <a:rPr lang="en-US" dirty="0" smtClean="0"/>
              <a:t>namely,</a:t>
            </a:r>
          </a:p>
          <a:p>
            <a:pPr marL="0" indent="0">
              <a:buNone/>
            </a:pPr>
            <a:r>
              <a:rPr lang="en-US" dirty="0" smtClean="0">
                <a:solidFill>
                  <a:srgbClr val="FF0000"/>
                </a:solidFill>
              </a:rPr>
              <a:t>NP</a:t>
            </a:r>
            <a:r>
              <a:rPr lang="en-US" dirty="0" smtClean="0">
                <a:solidFill>
                  <a:srgbClr val="FF0000"/>
                </a:solidFill>
                <a:sym typeface="Symbol" panose="05050102010706020507" pitchFamily="18" charset="2"/>
              </a:rPr>
              <a:t>PCP(log n,1) </a:t>
            </a:r>
            <a:r>
              <a:rPr lang="en-US" dirty="0" smtClean="0">
                <a:sym typeface="Symbol" panose="05050102010706020507" pitchFamily="18" charset="2"/>
              </a:rPr>
              <a:t>was proved, this implied  </a:t>
            </a:r>
            <a:r>
              <a:rPr lang="en-US" dirty="0" smtClean="0">
                <a:solidFill>
                  <a:srgbClr val="FF0000"/>
                </a:solidFill>
                <a:sym typeface="Symbol" panose="05050102010706020507" pitchFamily="18" charset="2"/>
              </a:rPr>
              <a:t>SAT </a:t>
            </a:r>
            <a:r>
              <a:rPr lang="en-US" dirty="0" smtClean="0">
                <a:sym typeface="Symbol" panose="05050102010706020507" pitchFamily="18" charset="2"/>
              </a:rPr>
              <a:t>has </a:t>
            </a:r>
          </a:p>
          <a:p>
            <a:pPr marL="0" indent="0">
              <a:buNone/>
            </a:pPr>
            <a:r>
              <a:rPr lang="en-US" dirty="0" smtClean="0">
                <a:sym typeface="Symbol" panose="05050102010706020507" pitchFamily="18" charset="2"/>
              </a:rPr>
              <a:t>no </a:t>
            </a:r>
            <a:r>
              <a:rPr lang="en-US" dirty="0" smtClean="0">
                <a:solidFill>
                  <a:srgbClr val="FF0000"/>
                </a:solidFill>
                <a:sym typeface="Symbol" panose="05050102010706020507" pitchFamily="18" charset="2"/>
              </a:rPr>
              <a:t>PTAS </a:t>
            </a:r>
            <a:r>
              <a:rPr lang="en-US" dirty="0" smtClean="0">
                <a:sym typeface="Symbol" panose="05050102010706020507" pitchFamily="18" charset="2"/>
              </a:rPr>
              <a:t>and the </a:t>
            </a:r>
            <a:r>
              <a:rPr lang="en-US" dirty="0" smtClean="0">
                <a:solidFill>
                  <a:srgbClr val="FF0000"/>
                </a:solidFill>
                <a:sym typeface="Symbol" panose="05050102010706020507" pitchFamily="18" charset="2"/>
              </a:rPr>
              <a:t>1/n</a:t>
            </a:r>
            <a:r>
              <a:rPr lang="en-US" baseline="30000" dirty="0" smtClean="0">
                <a:solidFill>
                  <a:srgbClr val="FF0000"/>
                </a:solidFill>
                <a:sym typeface="Symbol" panose="05050102010706020507" pitchFamily="18" charset="2"/>
              </a:rPr>
              <a:t>ε  </a:t>
            </a:r>
            <a:r>
              <a:rPr lang="en-US" baseline="30000" dirty="0" smtClean="0">
                <a:solidFill>
                  <a:srgbClr val="00B0F0"/>
                </a:solidFill>
                <a:sym typeface="Symbol" panose="05050102010706020507" pitchFamily="18" charset="2"/>
              </a:rPr>
              <a:t> </a:t>
            </a:r>
            <a:r>
              <a:rPr lang="en-US" dirty="0" smtClean="0"/>
              <a:t>hardness  became valid.</a:t>
            </a:r>
            <a:endParaRPr lang="en-US" dirty="0" smtClean="0">
              <a:sym typeface="Symbol" panose="05050102010706020507" pitchFamily="18" charset="2"/>
            </a:endParaRPr>
          </a:p>
          <a:p>
            <a:pPr marL="0" indent="0">
              <a:buNone/>
            </a:pPr>
            <a:r>
              <a:rPr lang="en-US" dirty="0" smtClean="0">
                <a:sym typeface="Symbol" panose="05050102010706020507" pitchFamily="18" charset="2"/>
              </a:rPr>
              <a:t>Smart tool used </a:t>
            </a:r>
            <a:r>
              <a:rPr lang="en-US" dirty="0" smtClean="0">
                <a:solidFill>
                  <a:srgbClr val="0070C0"/>
                </a:solidFill>
                <a:sym typeface="Symbol" panose="05050102010706020507" pitchFamily="18" charset="2"/>
              </a:rPr>
              <a:t>randomized graph products </a:t>
            </a:r>
            <a:r>
              <a:rPr lang="en-US" dirty="0" smtClean="0">
                <a:sym typeface="Symbol" panose="05050102010706020507" pitchFamily="18" charset="2"/>
              </a:rPr>
              <a:t>(sample</a:t>
            </a:r>
          </a:p>
          <a:p>
            <a:pPr marL="0" indent="0">
              <a:buNone/>
            </a:pPr>
            <a:r>
              <a:rPr lang="en-US" dirty="0" smtClean="0">
                <a:sym typeface="Symbol" panose="05050102010706020507" pitchFamily="18" charset="2"/>
              </a:rPr>
              <a:t>graph products sets. Reduce the size).</a:t>
            </a:r>
          </a:p>
          <a:p>
            <a:pPr marL="0" indent="0">
              <a:buNone/>
            </a:pPr>
            <a:r>
              <a:rPr lang="en-US" dirty="0" smtClean="0">
                <a:sym typeface="Symbol" panose="05050102010706020507" pitchFamily="18" charset="2"/>
              </a:rPr>
              <a:t>Small </a:t>
            </a:r>
            <a:r>
              <a:rPr lang="el-GR" dirty="0" smtClean="0">
                <a:solidFill>
                  <a:srgbClr val="FF0000"/>
                </a:solidFill>
                <a:sym typeface="Symbol" panose="05050102010706020507" pitchFamily="18" charset="2"/>
              </a:rPr>
              <a:t>ε</a:t>
            </a:r>
            <a:r>
              <a:rPr lang="en-US" dirty="0" smtClean="0">
                <a:sym typeface="Symbol" panose="05050102010706020507" pitchFamily="18" charset="2"/>
              </a:rPr>
              <a:t>. It was based on </a:t>
            </a:r>
            <a:r>
              <a:rPr lang="en-US" dirty="0" smtClean="0">
                <a:solidFill>
                  <a:srgbClr val="FF0000"/>
                </a:solidFill>
                <a:sym typeface="Symbol" panose="05050102010706020507" pitchFamily="18" charset="2"/>
              </a:rPr>
              <a:t>P≠NP.</a:t>
            </a:r>
            <a:endParaRPr lang="en-US" dirty="0">
              <a:solidFill>
                <a:srgbClr val="FF0000"/>
              </a:solidFill>
            </a:endParaRPr>
          </a:p>
        </p:txBody>
      </p:sp>
    </p:spTree>
    <p:extLst>
      <p:ext uri="{BB962C8B-B14F-4D97-AF65-F5344CB8AC3E}">
        <p14:creationId xmlns:p14="http://schemas.microsoft.com/office/powerpoint/2010/main" val="3481726161"/>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A reasonable lower bound for Clique:  Amortize free bits.</a:t>
            </a:r>
            <a:endParaRPr lang="en-US" dirty="0">
              <a:solidFill>
                <a:srgbClr val="00B0F0"/>
              </a:solidFill>
            </a:endParaRPr>
          </a:p>
        </p:txBody>
      </p:sp>
      <p:sp>
        <p:nvSpPr>
          <p:cNvPr id="3" name="Content Placeholder 2"/>
          <p:cNvSpPr>
            <a:spLocks noGrp="1"/>
          </p:cNvSpPr>
          <p:nvPr>
            <p:ph idx="1"/>
          </p:nvPr>
        </p:nvSpPr>
        <p:spPr/>
        <p:txBody>
          <a:bodyPr>
            <a:normAutofit/>
          </a:bodyPr>
          <a:lstStyle/>
          <a:p>
            <a:pPr marL="0" indent="0">
              <a:buNone/>
            </a:pPr>
            <a:r>
              <a:rPr lang="en-US" dirty="0" smtClean="0">
                <a:sym typeface="Symbol" panose="05050102010706020507" pitchFamily="18" charset="2"/>
              </a:rPr>
              <a:t>Say that you inspect </a:t>
            </a:r>
            <a:r>
              <a:rPr lang="en-US" dirty="0" smtClean="0">
                <a:solidFill>
                  <a:srgbClr val="FF0000"/>
                </a:solidFill>
                <a:sym typeface="Symbol" panose="05050102010706020507" pitchFamily="18" charset="2"/>
              </a:rPr>
              <a:t>q(n) </a:t>
            </a:r>
            <a:r>
              <a:rPr lang="en-US" dirty="0" smtClean="0">
                <a:sym typeface="Symbol" panose="05050102010706020507" pitchFamily="18" charset="2"/>
              </a:rPr>
              <a:t>bits in the proof.</a:t>
            </a:r>
          </a:p>
          <a:p>
            <a:pPr marL="0" indent="0">
              <a:buNone/>
            </a:pPr>
            <a:r>
              <a:rPr lang="en-US" dirty="0" smtClean="0">
                <a:sym typeface="Symbol" panose="05050102010706020507" pitchFamily="18" charset="2"/>
              </a:rPr>
              <a:t>The </a:t>
            </a:r>
            <a:r>
              <a:rPr lang="en-US" dirty="0" smtClean="0">
                <a:solidFill>
                  <a:srgbClr val="0070C0"/>
                </a:solidFill>
                <a:sym typeface="Symbol" panose="05050102010706020507" pitchFamily="18" charset="2"/>
              </a:rPr>
              <a:t>free bits </a:t>
            </a:r>
            <a:r>
              <a:rPr lang="en-US" dirty="0" smtClean="0">
                <a:sym typeface="Symbol" panose="05050102010706020507" pitchFamily="18" charset="2"/>
              </a:rPr>
              <a:t>is defined </a:t>
            </a:r>
            <a:r>
              <a:rPr lang="en-US" dirty="0" smtClean="0">
                <a:solidFill>
                  <a:srgbClr val="00B050"/>
                </a:solidFill>
                <a:sym typeface="Symbol" panose="05050102010706020507" pitchFamily="18" charset="2"/>
              </a:rPr>
              <a:t>as log </a:t>
            </a:r>
            <a:r>
              <a:rPr lang="en-US" dirty="0">
                <a:solidFill>
                  <a:srgbClr val="00B050"/>
                </a:solidFill>
                <a:sym typeface="Symbol" panose="05050102010706020507" pitchFamily="18" charset="2"/>
              </a:rPr>
              <a:t> </a:t>
            </a:r>
            <a:r>
              <a:rPr lang="en-US" dirty="0" smtClean="0">
                <a:solidFill>
                  <a:srgbClr val="00B050"/>
                </a:solidFill>
                <a:sym typeface="Symbol" panose="05050102010706020507" pitchFamily="18" charset="2"/>
              </a:rPr>
              <a:t>to the base of </a:t>
            </a:r>
            <a:r>
              <a:rPr lang="en-US" dirty="0" smtClean="0">
                <a:solidFill>
                  <a:srgbClr val="FF0000"/>
                </a:solidFill>
                <a:sym typeface="Symbol" panose="05050102010706020507" pitchFamily="18" charset="2"/>
              </a:rPr>
              <a:t>2 </a:t>
            </a:r>
            <a:r>
              <a:rPr lang="en-US" dirty="0" smtClean="0">
                <a:solidFill>
                  <a:srgbClr val="00B050"/>
                </a:solidFill>
                <a:sym typeface="Symbol" panose="05050102010706020507" pitchFamily="18" charset="2"/>
              </a:rPr>
              <a:t>of the number of answers</a:t>
            </a:r>
            <a:r>
              <a:rPr lang="en-US" dirty="0" smtClean="0">
                <a:sym typeface="Symbol" panose="05050102010706020507" pitchFamily="18" charset="2"/>
              </a:rPr>
              <a:t> that will make the prover accept. </a:t>
            </a:r>
            <a:endParaRPr lang="en-US" dirty="0">
              <a:sym typeface="Symbol" panose="05050102010706020507" pitchFamily="18" charset="2"/>
            </a:endParaRPr>
          </a:p>
          <a:p>
            <a:pPr marL="0" indent="0">
              <a:buNone/>
            </a:pPr>
            <a:r>
              <a:rPr lang="en-US" dirty="0" smtClean="0">
                <a:sym typeface="Symbol" panose="05050102010706020507" pitchFamily="18" charset="2"/>
              </a:rPr>
              <a:t>Say that the verifier checks </a:t>
            </a:r>
            <a:r>
              <a:rPr lang="en-US" dirty="0" smtClean="0">
                <a:solidFill>
                  <a:srgbClr val="FF0000"/>
                </a:solidFill>
                <a:sym typeface="Symbol" panose="05050102010706020507" pitchFamily="18" charset="2"/>
              </a:rPr>
              <a:t>3</a:t>
            </a:r>
            <a:r>
              <a:rPr lang="en-US" dirty="0" smtClean="0">
                <a:sym typeface="Symbol" panose="05050102010706020507" pitchFamily="18" charset="2"/>
              </a:rPr>
              <a:t> bits and accepts if  the</a:t>
            </a:r>
          </a:p>
          <a:p>
            <a:pPr marL="0" indent="0">
              <a:buNone/>
            </a:pPr>
            <a:r>
              <a:rPr lang="en-US" dirty="0" smtClean="0">
                <a:sym typeface="Symbol" panose="05050102010706020507" pitchFamily="18" charset="2"/>
              </a:rPr>
              <a:t>sum is </a:t>
            </a:r>
            <a:r>
              <a:rPr lang="en-US" dirty="0" smtClean="0">
                <a:solidFill>
                  <a:srgbClr val="FF0000"/>
                </a:solidFill>
                <a:sym typeface="Symbol" panose="05050102010706020507" pitchFamily="18" charset="2"/>
              </a:rPr>
              <a:t>0</a:t>
            </a:r>
            <a:r>
              <a:rPr lang="en-US" dirty="0" smtClean="0">
                <a:sym typeface="Symbol" panose="05050102010706020507" pitchFamily="18" charset="2"/>
              </a:rPr>
              <a:t> modulo </a:t>
            </a:r>
            <a:r>
              <a:rPr lang="en-US" dirty="0" smtClean="0">
                <a:solidFill>
                  <a:srgbClr val="FF0000"/>
                </a:solidFill>
                <a:sym typeface="Symbol" panose="05050102010706020507" pitchFamily="18" charset="2"/>
              </a:rPr>
              <a:t>2</a:t>
            </a:r>
            <a:r>
              <a:rPr lang="en-US" dirty="0" smtClean="0">
                <a:sym typeface="Symbol" panose="05050102010706020507" pitchFamily="18" charset="2"/>
              </a:rPr>
              <a:t>. Then the </a:t>
            </a:r>
            <a:r>
              <a:rPr lang="en-US" dirty="0" smtClean="0">
                <a:solidFill>
                  <a:srgbClr val="FF0000"/>
                </a:solidFill>
                <a:sym typeface="Symbol" panose="05050102010706020507" pitchFamily="18" charset="2"/>
              </a:rPr>
              <a:t>2 </a:t>
            </a:r>
            <a:r>
              <a:rPr lang="en-US" dirty="0" smtClean="0">
                <a:sym typeface="Symbol" panose="05050102010706020507" pitchFamily="18" charset="2"/>
              </a:rPr>
              <a:t>first bits are </a:t>
            </a:r>
            <a:r>
              <a:rPr lang="en-US" dirty="0" smtClean="0">
                <a:solidFill>
                  <a:srgbClr val="0070C0"/>
                </a:solidFill>
                <a:sym typeface="Symbol" panose="05050102010706020507" pitchFamily="18" charset="2"/>
              </a:rPr>
              <a:t>“free”.</a:t>
            </a:r>
          </a:p>
          <a:p>
            <a:pPr marL="0" indent="0">
              <a:buNone/>
            </a:pPr>
            <a:r>
              <a:rPr lang="en-US" dirty="0" smtClean="0">
                <a:sym typeface="Symbol" panose="05050102010706020507" pitchFamily="18" charset="2"/>
              </a:rPr>
              <a:t>But the third bit depends on the first two and is not</a:t>
            </a:r>
          </a:p>
          <a:p>
            <a:pPr marL="0" indent="0">
              <a:buNone/>
            </a:pPr>
            <a:r>
              <a:rPr lang="en-US" dirty="0" smtClean="0">
                <a:sym typeface="Symbol" panose="05050102010706020507" pitchFamily="18" charset="2"/>
              </a:rPr>
              <a:t>free. </a:t>
            </a:r>
            <a:r>
              <a:rPr lang="en-US" dirty="0">
                <a:sym typeface="Symbol" panose="05050102010706020507" pitchFamily="18" charset="2"/>
              </a:rPr>
              <a:t> </a:t>
            </a:r>
            <a:r>
              <a:rPr lang="en-US" dirty="0" smtClean="0">
                <a:sym typeface="Symbol" panose="05050102010706020507" pitchFamily="18" charset="2"/>
              </a:rPr>
              <a:t>If the first two bits we saw were </a:t>
            </a:r>
            <a:r>
              <a:rPr lang="en-US" dirty="0" smtClean="0">
                <a:solidFill>
                  <a:srgbClr val="FF0000"/>
                </a:solidFill>
                <a:sym typeface="Symbol" panose="05050102010706020507" pitchFamily="18" charset="2"/>
              </a:rPr>
              <a:t>0,1 </a:t>
            </a:r>
            <a:r>
              <a:rPr lang="en-US" dirty="0" smtClean="0">
                <a:sym typeface="Symbol" panose="05050102010706020507" pitchFamily="18" charset="2"/>
              </a:rPr>
              <a:t>this binds that the last bit to  </a:t>
            </a:r>
            <a:r>
              <a:rPr lang="en-US" dirty="0" smtClean="0">
                <a:solidFill>
                  <a:srgbClr val="FF0000"/>
                </a:solidFill>
                <a:sym typeface="Symbol" panose="05050102010706020507" pitchFamily="18" charset="2"/>
              </a:rPr>
              <a:t>1</a:t>
            </a:r>
            <a:r>
              <a:rPr lang="en-US" dirty="0" smtClean="0">
                <a:sym typeface="Symbol" panose="05050102010706020507" pitchFamily="18" charset="2"/>
              </a:rPr>
              <a:t>. Hence only </a:t>
            </a:r>
            <a:r>
              <a:rPr lang="en-US" dirty="0" smtClean="0">
                <a:solidFill>
                  <a:srgbClr val="FF0000"/>
                </a:solidFill>
                <a:sym typeface="Symbol" panose="05050102010706020507" pitchFamily="18" charset="2"/>
              </a:rPr>
              <a:t>2 </a:t>
            </a:r>
            <a:r>
              <a:rPr lang="en-US" dirty="0" smtClean="0">
                <a:sym typeface="Symbol" panose="05050102010706020507" pitchFamily="18" charset="2"/>
              </a:rPr>
              <a:t>free bits. The </a:t>
            </a:r>
          </a:p>
          <a:p>
            <a:pPr marL="0" indent="0">
              <a:buNone/>
            </a:pPr>
            <a:r>
              <a:rPr lang="en-US" dirty="0" smtClean="0">
                <a:sym typeface="Symbol" panose="05050102010706020507" pitchFamily="18" charset="2"/>
              </a:rPr>
              <a:t>amortize free bits is </a:t>
            </a:r>
            <a:r>
              <a:rPr lang="en-US" dirty="0" smtClean="0">
                <a:solidFill>
                  <a:srgbClr val="FF0000"/>
                </a:solidFill>
                <a:sym typeface="Symbol" panose="05050102010706020507" pitchFamily="18" charset="2"/>
              </a:rPr>
              <a:t>f/</a:t>
            </a:r>
            <a:r>
              <a:rPr lang="en-US" altLang="en-US" dirty="0">
                <a:solidFill>
                  <a:srgbClr val="FF0000"/>
                </a:solidFill>
                <a:latin typeface="Comic Sans MS" panose="030F0702030302020204" pitchFamily="66" charset="0"/>
              </a:rPr>
              <a:t> </a:t>
            </a:r>
            <a:r>
              <a:rPr lang="en-US" altLang="en-US" dirty="0" smtClean="0">
                <a:solidFill>
                  <a:srgbClr val="FF0000"/>
                </a:solidFill>
                <a:latin typeface="Comic Sans MS" panose="030F0702030302020204" pitchFamily="66" charset="0"/>
              </a:rPr>
              <a:t>log</a:t>
            </a:r>
            <a:r>
              <a:rPr lang="en-US" altLang="en-US" baseline="-25000" dirty="0" smtClean="0">
                <a:solidFill>
                  <a:srgbClr val="FF0000"/>
                </a:solidFill>
                <a:latin typeface="Comic Sans MS" panose="030F0702030302020204" pitchFamily="66" charset="0"/>
              </a:rPr>
              <a:t>2</a:t>
            </a:r>
            <a:r>
              <a:rPr lang="en-US" altLang="en-US" dirty="0" smtClean="0">
                <a:solidFill>
                  <a:srgbClr val="FF0000"/>
                </a:solidFill>
                <a:latin typeface="Comic Sans MS" panose="030F0702030302020204" pitchFamily="66" charset="0"/>
              </a:rPr>
              <a:t>(gap)</a:t>
            </a:r>
            <a:r>
              <a:rPr lang="en-US" altLang="en-US" dirty="0" smtClean="0">
                <a:solidFill>
                  <a:srgbClr val="FF0000"/>
                </a:solidFill>
              </a:rPr>
              <a:t> </a:t>
            </a:r>
            <a:endParaRPr lang="en-US" dirty="0">
              <a:solidFill>
                <a:srgbClr val="FF0000"/>
              </a:solidFill>
              <a:sym typeface="Symbol" panose="05050102010706020507" pitchFamily="18" charset="2"/>
            </a:endParaRPr>
          </a:p>
          <a:p>
            <a:pPr marL="0" indent="0">
              <a:buNone/>
            </a:pPr>
            <a:endParaRPr lang="en-US" dirty="0">
              <a:solidFill>
                <a:srgbClr val="FF0000"/>
              </a:solidFill>
              <a:sym typeface="Symbol" panose="05050102010706020507" pitchFamily="18" charset="2"/>
            </a:endParaRPr>
          </a:p>
          <a:p>
            <a:pPr marL="0" indent="0">
              <a:buNone/>
            </a:pPr>
            <a:endParaRPr lang="en-US" dirty="0">
              <a:sym typeface="Symbol" panose="05050102010706020507" pitchFamily="18" charset="2"/>
            </a:endParaRPr>
          </a:p>
        </p:txBody>
      </p:sp>
    </p:spTree>
    <p:extLst>
      <p:ext uri="{BB962C8B-B14F-4D97-AF65-F5344CB8AC3E}">
        <p14:creationId xmlns:p14="http://schemas.microsoft.com/office/powerpoint/2010/main" val="2682299414"/>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The free bits theorem</a:t>
            </a:r>
            <a:endParaRPr lang="en-US" dirty="0">
              <a:solidFill>
                <a:srgbClr val="00B0F0"/>
              </a:solidFill>
            </a:endParaRPr>
          </a:p>
        </p:txBody>
      </p:sp>
      <p:sp>
        <p:nvSpPr>
          <p:cNvPr id="3" name="Content Placeholder 2"/>
          <p:cNvSpPr>
            <a:spLocks noGrp="1"/>
          </p:cNvSpPr>
          <p:nvPr>
            <p:ph idx="1"/>
          </p:nvPr>
        </p:nvSpPr>
        <p:spPr/>
        <p:txBody>
          <a:bodyPr>
            <a:normAutofit/>
          </a:bodyPr>
          <a:lstStyle/>
          <a:p>
            <a:pPr marL="0" indent="0">
              <a:buNone/>
            </a:pPr>
            <a:r>
              <a:rPr lang="en-US" dirty="0" smtClean="0"/>
              <a:t>Say that the </a:t>
            </a:r>
            <a:r>
              <a:rPr lang="en-US" dirty="0" smtClean="0">
                <a:solidFill>
                  <a:srgbClr val="00B050"/>
                </a:solidFill>
              </a:rPr>
              <a:t>PCP </a:t>
            </a:r>
            <a:r>
              <a:rPr lang="en-US" dirty="0" smtClean="0"/>
              <a:t>has randomness </a:t>
            </a:r>
            <a:r>
              <a:rPr lang="en-US" dirty="0" smtClean="0">
                <a:solidFill>
                  <a:srgbClr val="FF0000"/>
                </a:solidFill>
              </a:rPr>
              <a:t>log n </a:t>
            </a:r>
            <a:r>
              <a:rPr lang="en-US" dirty="0" smtClean="0"/>
              <a:t>and the number of amortize free bits is  </a:t>
            </a:r>
            <a:r>
              <a:rPr lang="en-US" dirty="0" smtClean="0">
                <a:solidFill>
                  <a:srgbClr val="FF0000"/>
                </a:solidFill>
              </a:rPr>
              <a:t>r</a:t>
            </a:r>
            <a:r>
              <a:rPr lang="en-US" dirty="0" smtClean="0"/>
              <a:t>. Then  </a:t>
            </a:r>
            <a:r>
              <a:rPr lang="en-US" dirty="0" smtClean="0">
                <a:solidFill>
                  <a:srgbClr val="00B050"/>
                </a:solidFill>
              </a:rPr>
              <a:t>Clique </a:t>
            </a:r>
            <a:r>
              <a:rPr lang="en-US" dirty="0"/>
              <a:t> </a:t>
            </a:r>
            <a:r>
              <a:rPr lang="en-US" dirty="0" smtClean="0"/>
              <a:t>is </a:t>
            </a:r>
            <a:r>
              <a:rPr lang="en-US" dirty="0" smtClean="0">
                <a:solidFill>
                  <a:srgbClr val="FF0000"/>
                </a:solidFill>
              </a:rPr>
              <a:t>1/</a:t>
            </a:r>
            <a:r>
              <a:rPr lang="en-US" dirty="0" smtClean="0">
                <a:solidFill>
                  <a:srgbClr val="FF0000"/>
                </a:solidFill>
                <a:sym typeface="Symbol" panose="05050102010706020507" pitchFamily="18" charset="2"/>
              </a:rPr>
              <a:t>n</a:t>
            </a:r>
            <a:r>
              <a:rPr lang="en-US" baseline="30000" dirty="0" smtClean="0">
                <a:solidFill>
                  <a:srgbClr val="FF0000"/>
                </a:solidFill>
                <a:sym typeface="Symbol" panose="05050102010706020507" pitchFamily="18" charset="2"/>
              </a:rPr>
              <a:t>1/(1+r)</a:t>
            </a:r>
            <a:r>
              <a:rPr lang="en-US" dirty="0">
                <a:solidFill>
                  <a:srgbClr val="FF0000"/>
                </a:solidFill>
                <a:sym typeface="Symbol" panose="05050102010706020507" pitchFamily="18" charset="2"/>
              </a:rPr>
              <a:t> </a:t>
            </a:r>
            <a:r>
              <a:rPr lang="en-US" dirty="0" err="1" smtClean="0">
                <a:sym typeface="Symbol" panose="05050102010706020507" pitchFamily="18" charset="2"/>
              </a:rPr>
              <a:t>inapproximable</a:t>
            </a:r>
            <a:r>
              <a:rPr lang="en-US" dirty="0" smtClean="0">
                <a:sym typeface="Symbol" panose="05050102010706020507" pitchFamily="18" charset="2"/>
              </a:rPr>
              <a:t>.</a:t>
            </a:r>
            <a:r>
              <a:rPr lang="en-US" dirty="0" smtClean="0">
                <a:solidFill>
                  <a:srgbClr val="FF0000"/>
                </a:solidFill>
                <a:sym typeface="Symbol" panose="05050102010706020507" pitchFamily="18" charset="2"/>
              </a:rPr>
              <a:t> </a:t>
            </a:r>
            <a:r>
              <a:rPr lang="en-US" dirty="0" smtClean="0">
                <a:sym typeface="Symbol" panose="05050102010706020507" pitchFamily="18" charset="2"/>
              </a:rPr>
              <a:t>This is an iff theorem </a:t>
            </a:r>
          </a:p>
          <a:p>
            <a:pPr marL="0" indent="0">
              <a:buNone/>
            </a:pPr>
            <a:r>
              <a:rPr lang="en-US" dirty="0" smtClean="0">
                <a:sym typeface="Symbol" panose="05050102010706020507" pitchFamily="18" charset="2"/>
              </a:rPr>
              <a:t>proved  by</a:t>
            </a:r>
            <a:r>
              <a:rPr lang="en-US" dirty="0" smtClean="0">
                <a:solidFill>
                  <a:srgbClr val="FF0000"/>
                </a:solidFill>
                <a:sym typeface="Symbol" panose="05050102010706020507" pitchFamily="18" charset="2"/>
              </a:rPr>
              <a:t> </a:t>
            </a:r>
            <a:r>
              <a:rPr lang="en-US" dirty="0" smtClean="0">
                <a:solidFill>
                  <a:srgbClr val="7030A0"/>
                </a:solidFill>
              </a:rPr>
              <a:t>Bellare et al</a:t>
            </a:r>
            <a:r>
              <a:rPr lang="en-US" dirty="0" smtClean="0"/>
              <a:t>. Not hard.</a:t>
            </a:r>
            <a:endParaRPr lang="en-US" dirty="0" smtClean="0">
              <a:solidFill>
                <a:srgbClr val="FF0000"/>
              </a:solidFill>
              <a:sym typeface="Symbol" panose="05050102010706020507" pitchFamily="18" charset="2"/>
            </a:endParaRPr>
          </a:p>
          <a:p>
            <a:pPr marL="0" indent="0">
              <a:buNone/>
            </a:pPr>
            <a:r>
              <a:rPr lang="en-US" dirty="0" smtClean="0">
                <a:solidFill>
                  <a:srgbClr val="002060"/>
                </a:solidFill>
                <a:sym typeface="Symbol" panose="05050102010706020507" pitchFamily="18" charset="2"/>
              </a:rPr>
              <a:t>The best </a:t>
            </a:r>
            <a:r>
              <a:rPr lang="en-US" dirty="0" smtClean="0">
                <a:solidFill>
                  <a:srgbClr val="FF0000"/>
                </a:solidFill>
                <a:sym typeface="Symbol" panose="05050102010706020507" pitchFamily="18" charset="2"/>
              </a:rPr>
              <a:t>amortized free bit complexity </a:t>
            </a:r>
            <a:r>
              <a:rPr lang="en-US" dirty="0" smtClean="0">
                <a:solidFill>
                  <a:srgbClr val="002060"/>
                </a:solidFill>
                <a:sym typeface="Symbol" panose="05050102010706020507" pitchFamily="18" charset="2"/>
              </a:rPr>
              <a:t>for </a:t>
            </a:r>
            <a:r>
              <a:rPr lang="en-US" dirty="0" smtClean="0">
                <a:solidFill>
                  <a:srgbClr val="FF0000"/>
                </a:solidFill>
                <a:sym typeface="Symbol" panose="05050102010706020507" pitchFamily="18" charset="2"/>
              </a:rPr>
              <a:t>log n </a:t>
            </a:r>
          </a:p>
          <a:p>
            <a:pPr marL="0" indent="0">
              <a:buNone/>
            </a:pPr>
            <a:r>
              <a:rPr lang="en-US" dirty="0" smtClean="0">
                <a:solidFill>
                  <a:srgbClr val="002060"/>
                </a:solidFill>
                <a:sym typeface="Symbol" panose="05050102010706020507" pitchFamily="18" charset="2"/>
              </a:rPr>
              <a:t>randomness was </a:t>
            </a:r>
            <a:r>
              <a:rPr lang="en-US" dirty="0" smtClean="0">
                <a:solidFill>
                  <a:srgbClr val="FF0000"/>
                </a:solidFill>
                <a:sym typeface="Symbol" panose="05050102010706020507" pitchFamily="18" charset="2"/>
              </a:rPr>
              <a:t>2. </a:t>
            </a:r>
            <a:r>
              <a:rPr lang="en-US" dirty="0" smtClean="0">
                <a:solidFill>
                  <a:srgbClr val="002060"/>
                </a:solidFill>
                <a:sym typeface="Symbol" panose="05050102010706020507" pitchFamily="18" charset="2"/>
              </a:rPr>
              <a:t>This implies  </a:t>
            </a:r>
            <a:r>
              <a:rPr lang="en-US" dirty="0" smtClean="0">
                <a:solidFill>
                  <a:srgbClr val="FF0000"/>
                </a:solidFill>
                <a:sym typeface="Symbol" panose="05050102010706020507" pitchFamily="18" charset="2"/>
              </a:rPr>
              <a:t>1/n</a:t>
            </a:r>
            <a:r>
              <a:rPr lang="en-US" baseline="30000" dirty="0" smtClean="0">
                <a:solidFill>
                  <a:srgbClr val="FF0000"/>
                </a:solidFill>
                <a:sym typeface="Symbol" panose="05050102010706020507" pitchFamily="18" charset="2"/>
              </a:rPr>
              <a:t>1/3</a:t>
            </a:r>
            <a:r>
              <a:rPr lang="en-US" dirty="0" smtClean="0">
                <a:solidFill>
                  <a:srgbClr val="FF0000"/>
                </a:solidFill>
                <a:sym typeface="Symbol" panose="05050102010706020507" pitchFamily="18" charset="2"/>
              </a:rPr>
              <a:t> </a:t>
            </a:r>
            <a:r>
              <a:rPr lang="en-US" dirty="0" smtClean="0">
                <a:sym typeface="Symbol" panose="05050102010706020507" pitchFamily="18" charset="2"/>
              </a:rPr>
              <a:t>hardness. These results were obtained before strong tools such as the </a:t>
            </a:r>
            <a:r>
              <a:rPr lang="en-US" dirty="0" smtClean="0">
                <a:solidFill>
                  <a:srgbClr val="00B050"/>
                </a:solidFill>
                <a:sym typeface="Symbol" panose="05050102010706020507" pitchFamily="18" charset="2"/>
              </a:rPr>
              <a:t>longcode</a:t>
            </a:r>
            <a:r>
              <a:rPr lang="en-US" dirty="0">
                <a:sym typeface="Symbol" panose="05050102010706020507" pitchFamily="18" charset="2"/>
              </a:rPr>
              <a:t> and </a:t>
            </a:r>
            <a:r>
              <a:rPr lang="en-US" dirty="0" smtClean="0">
                <a:solidFill>
                  <a:srgbClr val="00B050"/>
                </a:solidFill>
                <a:sym typeface="Symbol" panose="05050102010706020507" pitchFamily="18" charset="2"/>
              </a:rPr>
              <a:t>Fourier analysis </a:t>
            </a:r>
            <a:r>
              <a:rPr lang="en-US" dirty="0" smtClean="0">
                <a:sym typeface="Symbol" panose="05050102010706020507" pitchFamily="18" charset="2"/>
              </a:rPr>
              <a:t>were used. Here you can see an easy to understand lower bound.</a:t>
            </a:r>
          </a:p>
          <a:p>
            <a:pPr marL="0" indent="0">
              <a:buNone/>
            </a:pPr>
            <a:endParaRPr lang="en-US" dirty="0"/>
          </a:p>
        </p:txBody>
      </p:sp>
    </p:spTree>
    <p:extLst>
      <p:ext uri="{BB962C8B-B14F-4D97-AF65-F5344CB8AC3E}">
        <p14:creationId xmlns:p14="http://schemas.microsoft.com/office/powerpoint/2010/main" val="1894091345"/>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p:txBody>
          <a:bodyPr/>
          <a:lstStyle/>
          <a:p>
            <a:pPr algn="ctr"/>
            <a:r>
              <a:rPr lang="en-US" altLang="en-US" dirty="0" smtClean="0">
                <a:solidFill>
                  <a:srgbClr val="00B0F0"/>
                </a:solidFill>
              </a:rPr>
              <a:t>For those who know the following subjects</a:t>
            </a:r>
          </a:p>
        </p:txBody>
      </p:sp>
      <p:sp>
        <p:nvSpPr>
          <p:cNvPr id="133123" name="Content Placeholder 2"/>
          <p:cNvSpPr>
            <a:spLocks noGrp="1"/>
          </p:cNvSpPr>
          <p:nvPr>
            <p:ph idx="1"/>
          </p:nvPr>
        </p:nvSpPr>
        <p:spPr/>
        <p:txBody>
          <a:bodyPr>
            <a:normAutofit fontScale="77500" lnSpcReduction="20000"/>
          </a:bodyPr>
          <a:lstStyle/>
          <a:p>
            <a:pPr marL="0" indent="0" algn="l">
              <a:buFontTx/>
              <a:buNone/>
            </a:pPr>
            <a:r>
              <a:rPr lang="en-US" altLang="en-US" sz="3600" dirty="0" smtClean="0"/>
              <a:t>It is known that under the </a:t>
            </a:r>
            <a:r>
              <a:rPr lang="en-US" altLang="en-US" sz="3600" dirty="0" smtClean="0">
                <a:solidFill>
                  <a:srgbClr val="00CC00"/>
                </a:solidFill>
              </a:rPr>
              <a:t>ETH</a:t>
            </a:r>
            <a:r>
              <a:rPr lang="en-US" altLang="en-US" sz="3600" dirty="0" smtClean="0"/>
              <a:t> there is </a:t>
            </a:r>
          </a:p>
          <a:p>
            <a:pPr marL="0" indent="0" algn="l">
              <a:buFontTx/>
              <a:buNone/>
            </a:pPr>
            <a:r>
              <a:rPr lang="en-US" altLang="en-US" sz="3600" dirty="0" smtClean="0">
                <a:solidFill>
                  <a:srgbClr val="FF0000"/>
                </a:solidFill>
              </a:rPr>
              <a:t>Full fixed parameter inapproximability</a:t>
            </a:r>
            <a:r>
              <a:rPr lang="en-US" altLang="en-US" sz="3600" dirty="0" smtClean="0"/>
              <a:t>  for </a:t>
            </a:r>
          </a:p>
          <a:p>
            <a:pPr marL="0" indent="0" algn="l">
              <a:buFontTx/>
              <a:buNone/>
            </a:pPr>
            <a:r>
              <a:rPr lang="en-US" altLang="en-US" sz="3600" dirty="0" smtClean="0">
                <a:solidFill>
                  <a:srgbClr val="00B050"/>
                </a:solidFill>
              </a:rPr>
              <a:t>Set Cover</a:t>
            </a:r>
            <a:r>
              <a:rPr lang="en-US" altLang="en-US" sz="3600" dirty="0" smtClean="0"/>
              <a:t>. You can so the same thing for </a:t>
            </a:r>
          </a:p>
          <a:p>
            <a:pPr marL="0" indent="0" algn="l">
              <a:buFontTx/>
              <a:buNone/>
            </a:pPr>
            <a:r>
              <a:rPr lang="en-US" altLang="en-US" sz="3600" dirty="0" smtClean="0"/>
              <a:t>the </a:t>
            </a:r>
            <a:r>
              <a:rPr lang="en-US" altLang="en-US" sz="3600" dirty="0" smtClean="0">
                <a:solidFill>
                  <a:srgbClr val="00B050"/>
                </a:solidFill>
              </a:rPr>
              <a:t>coloring</a:t>
            </a:r>
            <a:r>
              <a:rPr lang="en-US" altLang="en-US" sz="3600" dirty="0" smtClean="0"/>
              <a:t> problem. Using the ideas of </a:t>
            </a:r>
          </a:p>
          <a:p>
            <a:pPr marL="0" indent="0" algn="l">
              <a:buFontTx/>
              <a:buNone/>
            </a:pPr>
            <a:r>
              <a:rPr lang="en-US" altLang="en-US" sz="3600" dirty="0" smtClean="0">
                <a:solidFill>
                  <a:srgbClr val="7030A0"/>
                </a:solidFill>
              </a:rPr>
              <a:t>Feige and Kilian</a:t>
            </a:r>
            <a:r>
              <a:rPr lang="en-US" altLang="en-US" sz="3600" dirty="0" smtClean="0"/>
              <a:t>.  This simply does not work since we </a:t>
            </a:r>
          </a:p>
          <a:p>
            <a:pPr marL="0" indent="0" algn="l">
              <a:buFontTx/>
              <a:buNone/>
            </a:pPr>
            <a:r>
              <a:rPr lang="en-US" altLang="en-US" sz="3600" dirty="0" smtClean="0"/>
              <a:t>have </a:t>
            </a:r>
            <a:r>
              <a:rPr lang="en-US" altLang="en-US" sz="3600" dirty="0" smtClean="0">
                <a:solidFill>
                  <a:srgbClr val="00B050"/>
                </a:solidFill>
              </a:rPr>
              <a:t>too many free bits.</a:t>
            </a:r>
          </a:p>
          <a:p>
            <a:pPr marL="0" indent="0" algn="l">
              <a:buFontTx/>
              <a:buNone/>
            </a:pPr>
            <a:r>
              <a:rPr lang="en-US" altLang="en-US" sz="3600" dirty="0" smtClean="0"/>
              <a:t>There are no strong lower bounds </a:t>
            </a:r>
            <a:r>
              <a:rPr lang="en-US" altLang="en-US" sz="3600" dirty="0" smtClean="0">
                <a:solidFill>
                  <a:srgbClr val="FF0000"/>
                </a:solidFill>
              </a:rPr>
              <a:t> FPT </a:t>
            </a:r>
          </a:p>
          <a:p>
            <a:pPr marL="0" indent="0" algn="l">
              <a:buFontTx/>
              <a:buNone/>
            </a:pPr>
            <a:r>
              <a:rPr lang="en-US" altLang="en-US" sz="3600" dirty="0" smtClean="0">
                <a:solidFill>
                  <a:srgbClr val="FF0000"/>
                </a:solidFill>
              </a:rPr>
              <a:t>inapproximability  </a:t>
            </a:r>
            <a:r>
              <a:rPr lang="en-US" altLang="en-US" sz="3600" dirty="0" smtClean="0"/>
              <a:t>for</a:t>
            </a:r>
            <a:r>
              <a:rPr lang="en-US" altLang="en-US" sz="3600" dirty="0" smtClean="0">
                <a:solidFill>
                  <a:srgbClr val="FF0000"/>
                </a:solidFill>
              </a:rPr>
              <a:t> </a:t>
            </a:r>
            <a:r>
              <a:rPr lang="en-US" altLang="en-US" sz="3600" dirty="0" smtClean="0">
                <a:solidFill>
                  <a:srgbClr val="00B050"/>
                </a:solidFill>
              </a:rPr>
              <a:t>coloring.</a:t>
            </a:r>
            <a:r>
              <a:rPr lang="en-US" altLang="en-US" sz="3600" dirty="0" smtClean="0">
                <a:solidFill>
                  <a:srgbClr val="FF0000"/>
                </a:solidFill>
              </a:rPr>
              <a:t> </a:t>
            </a:r>
            <a:r>
              <a:rPr lang="en-US" altLang="en-US" sz="3600" dirty="0" smtClean="0"/>
              <a:t>The free bit </a:t>
            </a:r>
          </a:p>
          <a:p>
            <a:pPr marL="0" indent="0" algn="l">
              <a:buFontTx/>
              <a:buNone/>
            </a:pPr>
            <a:r>
              <a:rPr lang="en-US" altLang="en-US" sz="3600" dirty="0" smtClean="0"/>
              <a:t>issue is very serious.</a:t>
            </a:r>
          </a:p>
        </p:txBody>
      </p:sp>
    </p:spTree>
  </p:cSld>
  <p:clrMapOvr>
    <a:masterClrMapping/>
  </p:clrMapOvr>
  <mc:AlternateContent xmlns:mc="http://schemas.openxmlformats.org/markup-compatibility/2006" xmlns:p14="http://schemas.microsoft.com/office/powerpoint/2010/main">
    <mc:Choice Requires="p14">
      <p:transition spd="slow" p14:dur="2000" advTm="171"/>
    </mc:Choice>
    <mc:Fallback xmlns="">
      <p:transition spd="slow" advTm="171"/>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1"/>
          <p:cNvSpPr txBox="1">
            <a:spLocks noChangeArrowheads="1"/>
          </p:cNvSpPr>
          <p:nvPr/>
        </p:nvSpPr>
        <p:spPr bwMode="auto">
          <a:xfrm>
            <a:off x="457200" y="190500"/>
            <a:ext cx="8229600"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9pPr>
          </a:lstStyle>
          <a:p>
            <a:pPr algn="ctr" eaLnBrk="1" hangingPunct="1">
              <a:buClrTx/>
              <a:buFontTx/>
              <a:buNone/>
            </a:pPr>
            <a:r>
              <a:rPr lang="en-US" altLang="en-US" sz="4000" b="1" dirty="0">
                <a:solidFill>
                  <a:srgbClr val="00B0F0"/>
                </a:solidFill>
                <a:effectLst>
                  <a:outerShdw blurRad="38100" dist="38100" dir="2700000" algn="tl">
                    <a:srgbClr val="C0C0C0"/>
                  </a:outerShdw>
                </a:effectLst>
              </a:rPr>
              <a:t>Example: graphs with girth 5 and 6</a:t>
            </a:r>
          </a:p>
        </p:txBody>
      </p:sp>
      <p:sp>
        <p:nvSpPr>
          <p:cNvPr id="28674" name="Text Box 2"/>
          <p:cNvSpPr txBox="1">
            <a:spLocks noChangeArrowheads="1"/>
          </p:cNvSpPr>
          <p:nvPr/>
        </p:nvSpPr>
        <p:spPr bwMode="auto">
          <a:xfrm>
            <a:off x="457200" y="1600200"/>
            <a:ext cx="8229600" cy="6472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9pPr>
          </a:lstStyle>
          <a:p>
            <a:pPr eaLnBrk="1" hangingPunct="1">
              <a:lnSpc>
                <a:spcPct val="90000"/>
              </a:lnSpc>
              <a:spcBef>
                <a:spcPts val="800"/>
              </a:spcBef>
              <a:buClr>
                <a:srgbClr val="00FF99"/>
              </a:buClr>
              <a:buFont typeface="Garamond" panose="02020404030301010803" pitchFamily="18" charset="0"/>
              <a:buChar char="•"/>
            </a:pPr>
            <a:r>
              <a:rPr lang="en-US" altLang="en-US" sz="3200" dirty="0">
                <a:solidFill>
                  <a:srgbClr val="FFFFFF"/>
                </a:solidFill>
                <a:effectLst>
                  <a:outerShdw blurRad="38100" dist="38100" dir="2700000" algn="tl">
                    <a:srgbClr val="C0C0C0"/>
                  </a:outerShdw>
                </a:effectLst>
              </a:rPr>
              <a:t> </a:t>
            </a:r>
            <a:r>
              <a:rPr lang="en-US" altLang="en-US" sz="3200" dirty="0">
                <a:solidFill>
                  <a:schemeClr val="tx1"/>
                </a:solidFill>
                <a:effectLst>
                  <a:outerShdw blurRad="38100" dist="38100" dir="2700000" algn="tl">
                    <a:srgbClr val="C0C0C0"/>
                  </a:outerShdw>
                </a:effectLst>
              </a:rPr>
              <a:t>We show that graphs with girth </a:t>
            </a:r>
            <a:r>
              <a:rPr lang="en-US" altLang="en-US" sz="3200" dirty="0">
                <a:solidFill>
                  <a:srgbClr val="FF0000"/>
                </a:solidFill>
                <a:effectLst>
                  <a:outerShdw blurRad="38100" dist="38100" dir="2700000" algn="tl">
                    <a:srgbClr val="C0C0C0"/>
                  </a:outerShdw>
                </a:effectLst>
              </a:rPr>
              <a:t>5</a:t>
            </a:r>
            <a:r>
              <a:rPr lang="en-US" altLang="en-US" sz="3200" dirty="0">
                <a:solidFill>
                  <a:schemeClr val="tx1"/>
                </a:solidFill>
                <a:effectLst>
                  <a:outerShdw blurRad="38100" dist="38100" dir="2700000" algn="tl">
                    <a:srgbClr val="C0C0C0"/>
                  </a:outerShdw>
                </a:effectLst>
              </a:rPr>
              <a:t> and </a:t>
            </a:r>
            <a:r>
              <a:rPr lang="en-US" altLang="en-US" sz="3200" dirty="0">
                <a:solidFill>
                  <a:srgbClr val="FF0000"/>
                </a:solidFill>
                <a:effectLst>
                  <a:outerShdw blurRad="38100" dist="38100" dir="2700000" algn="tl">
                    <a:srgbClr val="C0C0C0"/>
                  </a:outerShdw>
                </a:effectLst>
              </a:rPr>
              <a:t>6 </a:t>
            </a:r>
            <a:r>
              <a:rPr lang="en-US" altLang="en-US" sz="3200" dirty="0">
                <a:solidFill>
                  <a:schemeClr val="tx1"/>
                </a:solidFill>
                <a:effectLst>
                  <a:outerShdw blurRad="38100" dist="38100" dir="2700000" algn="tl">
                    <a:srgbClr val="C0C0C0"/>
                  </a:outerShdw>
                </a:effectLst>
              </a:rPr>
              <a:t>have </a:t>
            </a:r>
            <a:r>
              <a:rPr lang="en-US" altLang="en-US" sz="3200" dirty="0">
                <a:solidFill>
                  <a:srgbClr val="FF0000"/>
                </a:solidFill>
                <a:effectLst>
                  <a:outerShdw blurRad="38100" dist="38100" dir="2700000" algn="tl">
                    <a:srgbClr val="C0C0C0"/>
                  </a:outerShdw>
                </a:effectLst>
              </a:rPr>
              <a:t>O(n*sqrt{n}) </a:t>
            </a:r>
            <a:r>
              <a:rPr lang="en-US" altLang="en-US" sz="3200" dirty="0">
                <a:solidFill>
                  <a:schemeClr val="tx1"/>
                </a:solidFill>
                <a:effectLst>
                  <a:outerShdw blurRad="38100" dist="38100" dir="2700000" algn="tl">
                    <a:srgbClr val="C0C0C0"/>
                  </a:outerShdw>
                </a:effectLst>
              </a:rPr>
              <a:t>edges.</a:t>
            </a:r>
          </a:p>
          <a:p>
            <a:pPr eaLnBrk="1" hangingPunct="1">
              <a:lnSpc>
                <a:spcPct val="90000"/>
              </a:lnSpc>
              <a:spcBef>
                <a:spcPts val="800"/>
              </a:spcBef>
              <a:buClr>
                <a:srgbClr val="00FF99"/>
              </a:buClr>
              <a:buFont typeface="Garamond" panose="02020404030301010803" pitchFamily="18" charset="0"/>
              <a:buChar char="•"/>
            </a:pPr>
            <a:r>
              <a:rPr lang="en-US" altLang="en-US" sz="3200" dirty="0">
                <a:solidFill>
                  <a:schemeClr val="tx1"/>
                </a:solidFill>
                <a:effectLst>
                  <a:outerShdw blurRad="38100" dist="38100" dir="2700000" algn="tl">
                    <a:srgbClr val="C0C0C0"/>
                  </a:outerShdw>
                </a:effectLst>
              </a:rPr>
              <a:t>First remove all vertices of degree strictly smaller than  </a:t>
            </a:r>
            <a:r>
              <a:rPr lang="en-US" altLang="en-US" sz="3200" dirty="0">
                <a:solidFill>
                  <a:srgbClr val="FF0000"/>
                </a:solidFill>
                <a:effectLst>
                  <a:outerShdw blurRad="38100" dist="38100" dir="2700000" algn="tl">
                    <a:srgbClr val="C0C0C0"/>
                  </a:outerShdw>
                </a:effectLst>
              </a:rPr>
              <a:t>m/n</a:t>
            </a:r>
            <a:r>
              <a:rPr lang="en-US" altLang="en-US" sz="3200" dirty="0">
                <a:solidFill>
                  <a:schemeClr val="tx1"/>
                </a:solidFill>
                <a:effectLst>
                  <a:outerShdw blurRad="38100" dist="38100" dir="2700000" algn="tl">
                    <a:srgbClr val="C0C0C0"/>
                  </a:outerShdw>
                </a:effectLst>
              </a:rPr>
              <a:t>.</a:t>
            </a:r>
          </a:p>
          <a:p>
            <a:pPr eaLnBrk="1" hangingPunct="1">
              <a:lnSpc>
                <a:spcPct val="90000"/>
              </a:lnSpc>
              <a:spcBef>
                <a:spcPts val="800"/>
              </a:spcBef>
              <a:buClr>
                <a:srgbClr val="00FF99"/>
              </a:buClr>
              <a:buFont typeface="Garamond" panose="02020404030301010803" pitchFamily="18" charset="0"/>
              <a:buChar char="•"/>
            </a:pPr>
            <a:r>
              <a:rPr lang="en-US" altLang="en-US" sz="3200" dirty="0">
                <a:solidFill>
                  <a:schemeClr val="tx1"/>
                </a:solidFill>
                <a:effectLst>
                  <a:outerShdw blurRad="38100" dist="38100" dir="2700000" algn="tl">
                    <a:srgbClr val="C0C0C0"/>
                  </a:outerShdw>
                </a:effectLst>
              </a:rPr>
              <a:t>Here </a:t>
            </a:r>
            <a:r>
              <a:rPr lang="en-US" altLang="en-US" sz="3200" dirty="0">
                <a:solidFill>
                  <a:srgbClr val="FF0000"/>
                </a:solidFill>
                <a:effectLst>
                  <a:outerShdw blurRad="38100" dist="38100" dir="2700000" algn="tl">
                    <a:srgbClr val="C0C0C0"/>
                  </a:outerShdw>
                </a:effectLst>
              </a:rPr>
              <a:t>m</a:t>
            </a:r>
            <a:r>
              <a:rPr lang="en-US" altLang="en-US" sz="3200" dirty="0">
                <a:solidFill>
                  <a:schemeClr val="tx1"/>
                </a:solidFill>
                <a:effectLst>
                  <a:outerShdw blurRad="38100" dist="38100" dir="2700000" algn="tl">
                    <a:srgbClr val="C0C0C0"/>
                  </a:outerShdw>
                </a:effectLst>
              </a:rPr>
              <a:t> is the numbers of edges and </a:t>
            </a:r>
            <a:r>
              <a:rPr lang="en-US" altLang="en-US" sz="3200" dirty="0">
                <a:solidFill>
                  <a:srgbClr val="FF0000"/>
                </a:solidFill>
                <a:effectLst>
                  <a:outerShdw blurRad="38100" dist="38100" dir="2700000" algn="tl">
                    <a:srgbClr val="C0C0C0"/>
                  </a:outerShdw>
                </a:effectLst>
              </a:rPr>
              <a:t>n</a:t>
            </a:r>
            <a:r>
              <a:rPr lang="en-US" altLang="en-US" sz="3200" dirty="0">
                <a:solidFill>
                  <a:schemeClr val="tx1"/>
                </a:solidFill>
                <a:effectLst>
                  <a:outerShdw blurRad="38100" dist="38100" dir="2700000" algn="tl">
                    <a:srgbClr val="C0C0C0"/>
                  </a:outerShdw>
                </a:effectLst>
              </a:rPr>
              <a:t> is the number of vertices.</a:t>
            </a:r>
          </a:p>
          <a:p>
            <a:pPr eaLnBrk="1" hangingPunct="1">
              <a:lnSpc>
                <a:spcPct val="90000"/>
              </a:lnSpc>
              <a:spcBef>
                <a:spcPts val="800"/>
              </a:spcBef>
              <a:buClr>
                <a:srgbClr val="00FF99"/>
              </a:buClr>
              <a:buFont typeface="Garamond" panose="02020404030301010803" pitchFamily="18" charset="0"/>
              <a:buChar char="•"/>
            </a:pPr>
            <a:r>
              <a:rPr lang="en-US" altLang="en-US" sz="3200" dirty="0">
                <a:solidFill>
                  <a:schemeClr val="tx1"/>
                </a:solidFill>
                <a:effectLst>
                  <a:outerShdw blurRad="38100" dist="38100" dir="2700000" algn="tl">
                    <a:srgbClr val="C0C0C0"/>
                  </a:outerShdw>
                </a:effectLst>
              </a:rPr>
              <a:t>Since we have removed at most </a:t>
            </a:r>
            <a:r>
              <a:rPr lang="en-US" altLang="en-US" sz="3200" dirty="0">
                <a:solidFill>
                  <a:srgbClr val="FF0000"/>
                </a:solidFill>
                <a:effectLst>
                  <a:outerShdw blurRad="38100" dist="38100" dir="2700000" algn="tl">
                    <a:srgbClr val="C0C0C0"/>
                  </a:outerShdw>
                </a:effectLst>
              </a:rPr>
              <a:t>n </a:t>
            </a:r>
            <a:r>
              <a:rPr lang="en-US" altLang="en-US" sz="3200" dirty="0">
                <a:solidFill>
                  <a:schemeClr val="tx1"/>
                </a:solidFill>
                <a:effectLst>
                  <a:outerShdw blurRad="38100" dist="38100" dir="2700000" algn="tl">
                    <a:srgbClr val="C0C0C0"/>
                  </a:outerShdw>
                </a:effectLst>
              </a:rPr>
              <a:t>vertices and each vertex removes less than </a:t>
            </a:r>
            <a:r>
              <a:rPr lang="en-US" altLang="en-US" sz="3200" dirty="0">
                <a:solidFill>
                  <a:srgbClr val="FF0000"/>
                </a:solidFill>
                <a:effectLst>
                  <a:outerShdw blurRad="38100" dist="38100" dir="2700000" algn="tl">
                    <a:srgbClr val="C0C0C0"/>
                  </a:outerShdw>
                </a:effectLst>
              </a:rPr>
              <a:t>m/n </a:t>
            </a:r>
            <a:r>
              <a:rPr lang="en-US" altLang="en-US" sz="3200" dirty="0">
                <a:solidFill>
                  <a:schemeClr val="tx1"/>
                </a:solidFill>
                <a:effectLst>
                  <a:outerShdw blurRad="38100" dist="38100" dir="2700000" algn="tl">
                    <a:srgbClr val="C0C0C0"/>
                  </a:outerShdw>
                </a:effectLst>
              </a:rPr>
              <a:t>edges it is clear that the resulting graph is not empty.</a:t>
            </a:r>
          </a:p>
          <a:p>
            <a:pPr eaLnBrk="1" hangingPunct="1">
              <a:lnSpc>
                <a:spcPct val="90000"/>
              </a:lnSpc>
              <a:spcBef>
                <a:spcPts val="800"/>
              </a:spcBef>
              <a:buClrTx/>
              <a:buFontTx/>
              <a:buNone/>
            </a:pPr>
            <a:endParaRPr lang="en-US" altLang="en-US" sz="3200" dirty="0">
              <a:solidFill>
                <a:schemeClr val="tx1"/>
              </a:solidFill>
              <a:effectLst>
                <a:outerShdw blurRad="38100" dist="38100" dir="2700000" algn="tl">
                  <a:srgbClr val="C0C0C0"/>
                </a:outerShdw>
              </a:effectLst>
            </a:endParaRPr>
          </a:p>
          <a:p>
            <a:pPr eaLnBrk="1" hangingPunct="1">
              <a:lnSpc>
                <a:spcPct val="90000"/>
              </a:lnSpc>
              <a:spcBef>
                <a:spcPts val="800"/>
              </a:spcBef>
              <a:buClrTx/>
              <a:buFontTx/>
              <a:buNone/>
            </a:pPr>
            <a:endParaRPr lang="en-US" altLang="en-US" sz="3200" dirty="0">
              <a:solidFill>
                <a:srgbClr val="CC0000"/>
              </a:solidFill>
              <a:effectLst>
                <a:outerShdw blurRad="38100" dist="38100" dir="2700000" algn="tl">
                  <a:srgbClr val="C0C0C0"/>
                </a:outerShdw>
              </a:effectLst>
            </a:endParaRPr>
          </a:p>
          <a:p>
            <a:pPr eaLnBrk="1" hangingPunct="1">
              <a:lnSpc>
                <a:spcPct val="90000"/>
              </a:lnSpc>
              <a:spcBef>
                <a:spcPts val="800"/>
              </a:spcBef>
              <a:buClrTx/>
              <a:buFontTx/>
              <a:buNone/>
            </a:pPr>
            <a:endParaRPr lang="en-US" altLang="en-US" sz="3200" dirty="0">
              <a:solidFill>
                <a:srgbClr val="CC0000"/>
              </a:solidFill>
              <a:effectLst>
                <a:outerShdw blurRad="38100" dist="38100" dir="2700000" algn="tl">
                  <a:srgbClr val="C0C0C0"/>
                </a:outerShdw>
              </a:effectLst>
            </a:endParaRPr>
          </a:p>
        </p:txBody>
      </p:sp>
    </p:spTree>
    <p:extLst>
      <p:ext uri="{BB962C8B-B14F-4D97-AF65-F5344CB8AC3E}">
        <p14:creationId xmlns:p14="http://schemas.microsoft.com/office/powerpoint/2010/main" val="3355814535"/>
      </p:ext>
    </p:extLst>
  </p:cSld>
  <p:clrMapOvr>
    <a:masterClrMapping/>
  </p:clrMapOvr>
  <p:transition spd="med" advTm="333"/>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pPr algn="ctr"/>
            <a:r>
              <a:rPr lang="en-US" altLang="en-US" dirty="0" smtClean="0">
                <a:solidFill>
                  <a:srgbClr val="00B0F0"/>
                </a:solidFill>
              </a:rPr>
              <a:t>I will not explain the original PCP</a:t>
            </a:r>
          </a:p>
        </p:txBody>
      </p:sp>
      <p:sp>
        <p:nvSpPr>
          <p:cNvPr id="101379" name="Content Placeholder 2"/>
          <p:cNvSpPr>
            <a:spLocks noGrp="1"/>
          </p:cNvSpPr>
          <p:nvPr>
            <p:ph idx="1"/>
          </p:nvPr>
        </p:nvSpPr>
        <p:spPr/>
        <p:txBody>
          <a:bodyPr>
            <a:noAutofit/>
          </a:bodyPr>
          <a:lstStyle/>
          <a:p>
            <a:pPr marL="0" indent="0" algn="l">
              <a:buFontTx/>
              <a:buNone/>
            </a:pPr>
            <a:r>
              <a:rPr lang="en-US" altLang="en-US" sz="3200" dirty="0" smtClean="0"/>
              <a:t>The proof is </a:t>
            </a:r>
            <a:r>
              <a:rPr lang="en-US" altLang="en-US" sz="3200" dirty="0" smtClean="0">
                <a:solidFill>
                  <a:srgbClr val="FF0000"/>
                </a:solidFill>
              </a:rPr>
              <a:t>Algebraic</a:t>
            </a:r>
            <a:r>
              <a:rPr lang="en-US" altLang="en-US" sz="3200" dirty="0" smtClean="0"/>
              <a:t>. Related to </a:t>
            </a:r>
            <a:r>
              <a:rPr lang="en-US" altLang="en-US" sz="3200" dirty="0" smtClean="0">
                <a:solidFill>
                  <a:srgbClr val="00B050"/>
                </a:solidFill>
              </a:rPr>
              <a:t>small degree</a:t>
            </a:r>
          </a:p>
          <a:p>
            <a:pPr marL="0" indent="0" algn="l">
              <a:buFontTx/>
              <a:buNone/>
            </a:pPr>
            <a:r>
              <a:rPr lang="en-US" altLang="en-US" sz="3200" dirty="0" smtClean="0">
                <a:solidFill>
                  <a:srgbClr val="00B050"/>
                </a:solidFill>
              </a:rPr>
              <a:t>multivariable polynomials</a:t>
            </a:r>
            <a:r>
              <a:rPr lang="en-US" altLang="en-US" sz="3200" dirty="0" smtClean="0"/>
              <a:t>. Namely you start with a string which is a function as well but turn it into a much more complex function from a non trivial field to another field.</a:t>
            </a:r>
            <a:endParaRPr lang="en-US" altLang="en-US" sz="3200" dirty="0"/>
          </a:p>
          <a:p>
            <a:pPr marL="0" indent="0" algn="l">
              <a:buFontTx/>
              <a:buNone/>
            </a:pPr>
            <a:r>
              <a:rPr lang="en-US" altLang="en-US" sz="3200" dirty="0" smtClean="0"/>
              <a:t>There is a step of </a:t>
            </a:r>
            <a:r>
              <a:rPr lang="en-US" altLang="en-US" sz="3200" dirty="0" smtClean="0">
                <a:solidFill>
                  <a:srgbClr val="0070C0"/>
                </a:solidFill>
              </a:rPr>
              <a:t>verifying that the polynomial has small degree </a:t>
            </a:r>
            <a:r>
              <a:rPr lang="en-US" altLang="en-US" sz="3200" dirty="0" smtClean="0"/>
              <a:t>which is hard algebra. Also related to error correcting codes. And at the end combining two things recursively in a genius way to get the </a:t>
            </a:r>
            <a:r>
              <a:rPr lang="en-US" altLang="en-US" sz="3200" dirty="0" smtClean="0">
                <a:solidFill>
                  <a:srgbClr val="FF0000"/>
                </a:solidFill>
              </a:rPr>
              <a:t>PCP theorem</a:t>
            </a:r>
          </a:p>
        </p:txBody>
      </p:sp>
    </p:spTree>
  </p:cSld>
  <p:clrMapOvr>
    <a:masterClrMapping/>
  </p:clrMapOvr>
  <mc:AlternateContent xmlns:mc="http://schemas.openxmlformats.org/markup-compatibility/2006" xmlns:p14="http://schemas.microsoft.com/office/powerpoint/2010/main">
    <mc:Choice Requires="p14">
      <p:transition spd="slow" p14:dur="2000" advTm="183"/>
    </mc:Choice>
    <mc:Fallback xmlns="">
      <p:transition spd="slow" advTm="183"/>
    </mc:Fallback>
  </mc:AlternateContent>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pPr algn="ctr"/>
            <a:r>
              <a:rPr lang="en-US" altLang="en-US" dirty="0" smtClean="0">
                <a:solidFill>
                  <a:srgbClr val="00B0F0"/>
                </a:solidFill>
              </a:rPr>
              <a:t>Iris Dinur: a combinatorial PCP proof</a:t>
            </a:r>
          </a:p>
        </p:txBody>
      </p:sp>
      <p:sp>
        <p:nvSpPr>
          <p:cNvPr id="102403" name="Content Placeholder 2"/>
          <p:cNvSpPr>
            <a:spLocks noGrp="1"/>
          </p:cNvSpPr>
          <p:nvPr>
            <p:ph idx="1"/>
          </p:nvPr>
        </p:nvSpPr>
        <p:spPr/>
        <p:txBody>
          <a:bodyPr>
            <a:noAutofit/>
          </a:bodyPr>
          <a:lstStyle/>
          <a:p>
            <a:pPr marL="0" indent="0" algn="l">
              <a:buFontTx/>
              <a:buNone/>
            </a:pPr>
            <a:r>
              <a:rPr lang="en-US" altLang="en-US" sz="4000" dirty="0" smtClean="0"/>
              <a:t>Even if this is considered easy </a:t>
            </a:r>
            <a:r>
              <a:rPr lang="en-US" altLang="en-US" sz="4000" dirty="0" smtClean="0">
                <a:solidFill>
                  <a:srgbClr val="00B050"/>
                </a:solidFill>
              </a:rPr>
              <a:t>it is not</a:t>
            </a:r>
            <a:r>
              <a:rPr lang="en-US" altLang="en-US" sz="4000" dirty="0" smtClean="0"/>
              <a:t>. But I will give a </a:t>
            </a:r>
            <a:r>
              <a:rPr lang="en-US" altLang="en-US" sz="4000" dirty="0" smtClean="0">
                <a:solidFill>
                  <a:srgbClr val="0070C0"/>
                </a:solidFill>
              </a:rPr>
              <a:t>high level </a:t>
            </a:r>
            <a:r>
              <a:rPr lang="en-US" altLang="en-US" sz="4000" dirty="0" smtClean="0"/>
              <a:t>explanation.  </a:t>
            </a:r>
            <a:r>
              <a:rPr lang="en-US" altLang="en-US" sz="4000" dirty="0" smtClean="0">
                <a:solidFill>
                  <a:srgbClr val="7030A0"/>
                </a:solidFill>
              </a:rPr>
              <a:t>Dinur</a:t>
            </a:r>
            <a:r>
              <a:rPr lang="en-US" altLang="en-US" sz="4000" dirty="0" smtClean="0"/>
              <a:t> starts say with </a:t>
            </a:r>
            <a:r>
              <a:rPr lang="en-US" altLang="en-US" sz="4000" dirty="0" smtClean="0">
                <a:solidFill>
                  <a:srgbClr val="FF0000"/>
                </a:solidFill>
              </a:rPr>
              <a:t>1/m </a:t>
            </a:r>
            <a:r>
              <a:rPr lang="en-US" altLang="en-US" sz="4000" dirty="0" smtClean="0"/>
              <a:t>namely only one edge colored with the same color for a no instance. There are </a:t>
            </a:r>
            <a:r>
              <a:rPr lang="en-US" altLang="en-US" sz="4000" dirty="0" smtClean="0">
                <a:solidFill>
                  <a:srgbClr val="FF0000"/>
                </a:solidFill>
              </a:rPr>
              <a:t>log m </a:t>
            </a:r>
            <a:r>
              <a:rPr lang="en-US" altLang="en-US" sz="4000" dirty="0" smtClean="0"/>
              <a:t>steps to get into a </a:t>
            </a:r>
            <a:r>
              <a:rPr lang="en-US" altLang="en-US" sz="4000" dirty="0" smtClean="0">
                <a:solidFill>
                  <a:srgbClr val="FF0000"/>
                </a:solidFill>
              </a:rPr>
              <a:t>constant</a:t>
            </a:r>
            <a:r>
              <a:rPr lang="en-US" altLang="en-US" sz="4000" dirty="0" smtClean="0"/>
              <a:t> fraction of bad edges in a </a:t>
            </a:r>
            <a:r>
              <a:rPr lang="en-US" altLang="en-US" sz="4000" dirty="0" smtClean="0">
                <a:solidFill>
                  <a:srgbClr val="FF0000"/>
                </a:solidFill>
              </a:rPr>
              <a:t>no instance.</a:t>
            </a:r>
          </a:p>
        </p:txBody>
      </p:sp>
    </p:spTree>
  </p:cSld>
  <p:clrMapOvr>
    <a:masterClrMapping/>
  </p:clrMapOvr>
  <mc:AlternateContent xmlns:mc="http://schemas.openxmlformats.org/markup-compatibility/2006" xmlns:p14="http://schemas.microsoft.com/office/powerpoint/2010/main">
    <mc:Choice Requires="p14">
      <p:transition spd="slow" p14:dur="2000" advTm="191"/>
    </mc:Choice>
    <mc:Fallback xmlns="">
      <p:transition spd="slow" advTm="191"/>
    </mc:Fallback>
  </mc:AlternateContent>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533400" y="381000"/>
            <a:ext cx="8229600" cy="1143000"/>
          </a:xfrm>
        </p:spPr>
        <p:txBody>
          <a:bodyPr/>
          <a:lstStyle/>
          <a:p>
            <a:pPr algn="ctr"/>
            <a:r>
              <a:rPr lang="en-US" altLang="en-US" dirty="0" smtClean="0">
                <a:solidFill>
                  <a:srgbClr val="00B0F0"/>
                </a:solidFill>
              </a:rPr>
              <a:t>The spreading step</a:t>
            </a:r>
          </a:p>
        </p:txBody>
      </p:sp>
      <p:sp>
        <p:nvSpPr>
          <p:cNvPr id="76803" name="Content Placeholder 2"/>
          <p:cNvSpPr>
            <a:spLocks noGrp="1"/>
          </p:cNvSpPr>
          <p:nvPr>
            <p:ph idx="1"/>
          </p:nvPr>
        </p:nvSpPr>
        <p:spPr/>
        <p:txBody>
          <a:bodyPr>
            <a:normAutofit lnSpcReduction="10000"/>
          </a:bodyPr>
          <a:lstStyle/>
          <a:p>
            <a:pPr marL="0" indent="0" algn="l">
              <a:buFontTx/>
              <a:buNone/>
              <a:defRPr/>
            </a:pPr>
            <a:r>
              <a:rPr lang="en-US" altLang="en-US" sz="4000" dirty="0" smtClean="0"/>
              <a:t>Vertices are replaced by </a:t>
            </a:r>
            <a:r>
              <a:rPr lang="en-US" altLang="en-US" sz="4000" dirty="0" smtClean="0">
                <a:solidFill>
                  <a:srgbClr val="FF0000"/>
                </a:solidFill>
              </a:rPr>
              <a:t>small sets </a:t>
            </a:r>
            <a:r>
              <a:rPr lang="en-US" altLang="en-US" sz="4000" dirty="0" smtClean="0"/>
              <a:t>(constant size). And </a:t>
            </a:r>
            <a:r>
              <a:rPr lang="en-US" altLang="en-US" sz="4000" dirty="0" smtClean="0">
                <a:solidFill>
                  <a:srgbClr val="00B050"/>
                </a:solidFill>
              </a:rPr>
              <a:t>expander edges </a:t>
            </a:r>
            <a:r>
              <a:rPr lang="en-US" altLang="en-US" sz="4000" dirty="0" smtClean="0"/>
              <a:t>are added on top of that. Now you may have consistency constrains between vertices of  constant distance. Because the expansion, it means that the influence of a bad edge becomes much larger.</a:t>
            </a:r>
            <a:endParaRPr lang="en-US" altLang="en-US" sz="4000" b="1" dirty="0" smtClean="0"/>
          </a:p>
          <a:p>
            <a:pPr algn="l">
              <a:defRPr/>
            </a:pPr>
            <a:endParaRPr lang="en-US" altLang="en-US" sz="4000" dirty="0" smtClean="0"/>
          </a:p>
        </p:txBody>
      </p:sp>
    </p:spTree>
  </p:cSld>
  <p:clrMapOvr>
    <a:masterClrMapping/>
  </p:clrMapOvr>
  <mc:AlternateContent xmlns:mc="http://schemas.openxmlformats.org/markup-compatibility/2006" xmlns:p14="http://schemas.microsoft.com/office/powerpoint/2010/main">
    <mc:Choice Requires="p14">
      <p:transition spd="slow" p14:dur="2000" advTm="171"/>
    </mc:Choice>
    <mc:Fallback xmlns="">
      <p:transition spd="slow" advTm="171"/>
    </mc:Fallback>
  </mc:AlternateContent>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Returning to a 3-coloring instance</a:t>
            </a:r>
            <a:endParaRPr lang="en-US" dirty="0">
              <a:solidFill>
                <a:srgbClr val="00B0F0"/>
              </a:solidFill>
            </a:endParaRPr>
          </a:p>
        </p:txBody>
      </p:sp>
      <p:sp>
        <p:nvSpPr>
          <p:cNvPr id="3" name="Content Placeholder 2"/>
          <p:cNvSpPr>
            <a:spLocks noGrp="1"/>
          </p:cNvSpPr>
          <p:nvPr>
            <p:ph idx="1"/>
          </p:nvPr>
        </p:nvSpPr>
        <p:spPr/>
        <p:txBody>
          <a:bodyPr>
            <a:normAutofit fontScale="92500"/>
          </a:bodyPr>
          <a:lstStyle/>
          <a:p>
            <a:pPr marL="0" indent="0">
              <a:buNone/>
            </a:pPr>
            <a:r>
              <a:rPr lang="en-US" dirty="0" smtClean="0"/>
              <a:t>The </a:t>
            </a:r>
            <a:r>
              <a:rPr lang="en-US" dirty="0" smtClean="0">
                <a:solidFill>
                  <a:srgbClr val="FF0000"/>
                </a:solidFill>
              </a:rPr>
              <a:t>expansion properties</a:t>
            </a:r>
            <a:r>
              <a:rPr lang="en-US" dirty="0" smtClean="0"/>
              <a:t> make sure that would spread</a:t>
            </a:r>
          </a:p>
          <a:p>
            <a:pPr marL="0" indent="0">
              <a:buNone/>
            </a:pPr>
            <a:r>
              <a:rPr lang="en-US" dirty="0" smtClean="0"/>
              <a:t> the fraction of unsatisfied edges to </a:t>
            </a:r>
            <a:r>
              <a:rPr lang="en-US" dirty="0" smtClean="0">
                <a:solidFill>
                  <a:srgbClr val="FF0000"/>
                </a:solidFill>
              </a:rPr>
              <a:t>2/m</a:t>
            </a:r>
            <a:r>
              <a:rPr lang="en-US" dirty="0" smtClean="0"/>
              <a:t> from   </a:t>
            </a:r>
            <a:r>
              <a:rPr lang="en-US" dirty="0" smtClean="0">
                <a:solidFill>
                  <a:srgbClr val="FF0000"/>
                </a:solidFill>
              </a:rPr>
              <a:t>1/m.</a:t>
            </a:r>
          </a:p>
          <a:p>
            <a:pPr marL="0" indent="0">
              <a:buNone/>
            </a:pPr>
            <a:r>
              <a:rPr lang="en-US" dirty="0" smtClean="0"/>
              <a:t>But we lost the </a:t>
            </a:r>
            <a:r>
              <a:rPr lang="en-US" dirty="0" smtClean="0">
                <a:solidFill>
                  <a:srgbClr val="00B050"/>
                </a:solidFill>
              </a:rPr>
              <a:t>3-coloring instance</a:t>
            </a:r>
            <a:r>
              <a:rPr lang="en-US" dirty="0" smtClean="0"/>
              <a:t>. How to go back?</a:t>
            </a:r>
          </a:p>
          <a:p>
            <a:pPr marL="0" indent="0">
              <a:buNone/>
            </a:pPr>
            <a:r>
              <a:rPr lang="en-US" dirty="0" smtClean="0">
                <a:solidFill>
                  <a:srgbClr val="7030A0"/>
                </a:solidFill>
              </a:rPr>
              <a:t>Dinur </a:t>
            </a:r>
            <a:r>
              <a:rPr lang="en-US" dirty="0" smtClean="0"/>
              <a:t>says that this is done by using a very simple</a:t>
            </a:r>
          </a:p>
          <a:p>
            <a:pPr marL="0" indent="0">
              <a:buNone/>
            </a:pPr>
            <a:r>
              <a:rPr lang="en-US" dirty="0" smtClean="0">
                <a:solidFill>
                  <a:srgbClr val="FF0000"/>
                </a:solidFill>
              </a:rPr>
              <a:t>PCP</a:t>
            </a:r>
            <a:r>
              <a:rPr lang="en-US" dirty="0" smtClean="0"/>
              <a:t> on the constant size structure (to me it seems </a:t>
            </a:r>
          </a:p>
          <a:p>
            <a:pPr marL="0" indent="0">
              <a:buNone/>
            </a:pPr>
            <a:r>
              <a:rPr lang="en-US" dirty="0" smtClean="0"/>
              <a:t>using gadgets. But this is what </a:t>
            </a:r>
            <a:r>
              <a:rPr lang="en-US" dirty="0" smtClean="0">
                <a:solidFill>
                  <a:srgbClr val="7030A0"/>
                </a:solidFill>
              </a:rPr>
              <a:t>Dinur </a:t>
            </a:r>
            <a:r>
              <a:rPr lang="en-US" dirty="0" smtClean="0"/>
              <a:t>says).</a:t>
            </a:r>
          </a:p>
          <a:p>
            <a:pPr marL="0" indent="0">
              <a:buNone/>
            </a:pPr>
            <a:r>
              <a:rPr lang="en-US" dirty="0" smtClean="0"/>
              <a:t>You need to reduce the degrees by taking a vertex</a:t>
            </a:r>
          </a:p>
          <a:p>
            <a:pPr marL="0" indent="0">
              <a:buNone/>
            </a:pPr>
            <a:r>
              <a:rPr lang="en-US" dirty="0" smtClean="0"/>
              <a:t>and replacing it with many small degree vertices.</a:t>
            </a:r>
          </a:p>
          <a:p>
            <a:pPr marL="0" indent="0">
              <a:buNone/>
            </a:pPr>
            <a:r>
              <a:rPr lang="en-US" dirty="0" smtClean="0"/>
              <a:t>In any case you return to a </a:t>
            </a:r>
            <a:r>
              <a:rPr lang="en-US" dirty="0" smtClean="0">
                <a:solidFill>
                  <a:srgbClr val="FF0000"/>
                </a:solidFill>
              </a:rPr>
              <a:t>3-coloring</a:t>
            </a:r>
            <a:r>
              <a:rPr lang="en-US" dirty="0" smtClean="0"/>
              <a:t> instance.</a:t>
            </a:r>
          </a:p>
        </p:txBody>
      </p:sp>
    </p:spTree>
    <p:extLst>
      <p:ext uri="{BB962C8B-B14F-4D97-AF65-F5344CB8AC3E}">
        <p14:creationId xmlns:p14="http://schemas.microsoft.com/office/powerpoint/2010/main" val="2420055212"/>
      </p:ext>
    </p:extLst>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The size of the graph</a:t>
            </a:r>
            <a:endParaRPr lang="en-US" dirty="0">
              <a:solidFill>
                <a:srgbClr val="00B0F0"/>
              </a:solidFill>
            </a:endParaRPr>
          </a:p>
        </p:txBody>
      </p:sp>
      <p:sp>
        <p:nvSpPr>
          <p:cNvPr id="3" name="Content Placeholder 2"/>
          <p:cNvSpPr>
            <a:spLocks noGrp="1"/>
          </p:cNvSpPr>
          <p:nvPr>
            <p:ph idx="1"/>
          </p:nvPr>
        </p:nvSpPr>
        <p:spPr/>
        <p:txBody>
          <a:bodyPr/>
          <a:lstStyle/>
          <a:p>
            <a:pPr marL="0" indent="0">
              <a:buNone/>
            </a:pPr>
            <a:r>
              <a:rPr lang="en-US" dirty="0" smtClean="0"/>
              <a:t>We replaces one vertex by say a set of </a:t>
            </a:r>
            <a:r>
              <a:rPr lang="en-US" dirty="0" smtClean="0">
                <a:solidFill>
                  <a:srgbClr val="FF0000"/>
                </a:solidFill>
              </a:rPr>
              <a:t>100 </a:t>
            </a:r>
            <a:r>
              <a:rPr lang="en-US" dirty="0" smtClean="0"/>
              <a:t>vertices.</a:t>
            </a:r>
            <a:endParaRPr lang="en-US" dirty="0"/>
          </a:p>
          <a:p>
            <a:pPr marL="0" indent="0">
              <a:buNone/>
            </a:pPr>
            <a:r>
              <a:rPr lang="en-US" dirty="0" smtClean="0"/>
              <a:t>The graph has increased times </a:t>
            </a:r>
            <a:r>
              <a:rPr lang="en-US" dirty="0" smtClean="0">
                <a:solidFill>
                  <a:srgbClr val="FF0000"/>
                </a:solidFill>
              </a:rPr>
              <a:t>100</a:t>
            </a:r>
            <a:r>
              <a:rPr lang="en-US" dirty="0" smtClean="0"/>
              <a:t>. The influence </a:t>
            </a:r>
          </a:p>
          <a:p>
            <a:pPr marL="0" indent="0">
              <a:buNone/>
            </a:pPr>
            <a:r>
              <a:rPr lang="en-US" dirty="0"/>
              <a:t>o</a:t>
            </a:r>
            <a:r>
              <a:rPr lang="en-US" dirty="0" smtClean="0"/>
              <a:t>f a bad edge propagated to say </a:t>
            </a:r>
            <a:r>
              <a:rPr lang="en-US" dirty="0" smtClean="0">
                <a:solidFill>
                  <a:srgbClr val="FF0000"/>
                </a:solidFill>
              </a:rPr>
              <a:t>200 </a:t>
            </a:r>
            <a:r>
              <a:rPr lang="en-US" dirty="0" smtClean="0"/>
              <a:t>times its </a:t>
            </a:r>
          </a:p>
          <a:p>
            <a:pPr marL="0" indent="0">
              <a:buNone/>
            </a:pPr>
            <a:r>
              <a:rPr lang="en-US" dirty="0" smtClean="0"/>
              <a:t>previous influence, due to the expander edges.</a:t>
            </a:r>
          </a:p>
          <a:p>
            <a:pPr marL="0" indent="0">
              <a:buNone/>
            </a:pPr>
            <a:r>
              <a:rPr lang="en-US" dirty="0" smtClean="0"/>
              <a:t>After we do this  </a:t>
            </a:r>
            <a:r>
              <a:rPr lang="en-US" dirty="0" smtClean="0">
                <a:solidFill>
                  <a:srgbClr val="FF0000"/>
                </a:solidFill>
              </a:rPr>
              <a:t>O(log n) </a:t>
            </a:r>
            <a:r>
              <a:rPr lang="en-US" dirty="0" smtClean="0"/>
              <a:t>times, we get that the </a:t>
            </a:r>
          </a:p>
          <a:p>
            <a:pPr marL="0" indent="0">
              <a:buNone/>
            </a:pPr>
            <a:r>
              <a:rPr lang="en-US" dirty="0" smtClean="0"/>
              <a:t>fraction of unsatisfied edges went up like this:</a:t>
            </a:r>
          </a:p>
          <a:p>
            <a:pPr marL="0" indent="0">
              <a:buNone/>
            </a:pPr>
            <a:r>
              <a:rPr lang="en-US" dirty="0" smtClean="0">
                <a:solidFill>
                  <a:srgbClr val="FF0000"/>
                </a:solidFill>
              </a:rPr>
              <a:t>1/m</a:t>
            </a:r>
            <a:r>
              <a:rPr lang="en-US" dirty="0" smtClean="0">
                <a:solidFill>
                  <a:srgbClr val="FF0000"/>
                </a:solidFill>
                <a:sym typeface="Wingdings" panose="05000000000000000000" pitchFamily="2" charset="2"/>
              </a:rPr>
              <a:t> 2/m4/m……… 0.99</a:t>
            </a:r>
          </a:p>
          <a:p>
            <a:pPr marL="0" indent="0">
              <a:buNone/>
            </a:pPr>
            <a:r>
              <a:rPr lang="en-US" dirty="0" smtClean="0">
                <a:sym typeface="Wingdings" panose="05000000000000000000" pitchFamily="2" charset="2"/>
              </a:rPr>
              <a:t>At the end we have </a:t>
            </a:r>
            <a:r>
              <a:rPr lang="en-US" dirty="0" smtClean="0">
                <a:solidFill>
                  <a:srgbClr val="FF0000"/>
                </a:solidFill>
                <a:sym typeface="Wingdings" panose="05000000000000000000" pitchFamily="2" charset="2"/>
              </a:rPr>
              <a:t>0.99</a:t>
            </a:r>
            <a:r>
              <a:rPr lang="en-US" dirty="0" smtClean="0">
                <a:sym typeface="Wingdings" panose="05000000000000000000" pitchFamily="2" charset="2"/>
              </a:rPr>
              <a:t> gap for </a:t>
            </a:r>
            <a:r>
              <a:rPr lang="en-US" dirty="0" smtClean="0">
                <a:solidFill>
                  <a:srgbClr val="FF0000"/>
                </a:solidFill>
                <a:sym typeface="Wingdings" panose="05000000000000000000" pitchFamily="2" charset="2"/>
              </a:rPr>
              <a:t>no instance</a:t>
            </a:r>
            <a:r>
              <a:rPr lang="en-US" dirty="0" smtClean="0">
                <a:sym typeface="Wingdings" panose="05000000000000000000" pitchFamily="2" charset="2"/>
              </a:rPr>
              <a:t>.</a:t>
            </a:r>
            <a:endParaRPr lang="en-US" dirty="0">
              <a:sym typeface="Wingdings" panose="05000000000000000000" pitchFamily="2" charset="2"/>
            </a:endParaRPr>
          </a:p>
          <a:p>
            <a:pPr marL="0" indent="0">
              <a:buNone/>
            </a:pPr>
            <a:endParaRPr lang="en-US" dirty="0" smtClean="0">
              <a:solidFill>
                <a:srgbClr val="FF0000"/>
              </a:solidFill>
            </a:endParaRPr>
          </a:p>
          <a:p>
            <a:pPr marL="0" indent="0">
              <a:buNone/>
            </a:pPr>
            <a:endParaRPr lang="en-US" dirty="0" smtClean="0"/>
          </a:p>
        </p:txBody>
      </p:sp>
    </p:spTree>
    <p:extLst>
      <p:ext uri="{BB962C8B-B14F-4D97-AF65-F5344CB8AC3E}">
        <p14:creationId xmlns:p14="http://schemas.microsoft.com/office/powerpoint/2010/main" val="4063663723"/>
      </p:ext>
    </p:extLst>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The final size of the graph</a:t>
            </a:r>
            <a:endParaRPr lang="en-US" dirty="0">
              <a:solidFill>
                <a:srgbClr val="00B0F0"/>
              </a:solidFill>
            </a:endParaRPr>
          </a:p>
        </p:txBody>
      </p:sp>
      <p:sp>
        <p:nvSpPr>
          <p:cNvPr id="3" name="Content Placeholder 2"/>
          <p:cNvSpPr>
            <a:spLocks noGrp="1"/>
          </p:cNvSpPr>
          <p:nvPr>
            <p:ph idx="1"/>
          </p:nvPr>
        </p:nvSpPr>
        <p:spPr/>
        <p:txBody>
          <a:bodyPr/>
          <a:lstStyle/>
          <a:p>
            <a:pPr marL="0" indent="0">
              <a:buNone/>
            </a:pPr>
            <a:r>
              <a:rPr lang="en-US" dirty="0" smtClean="0"/>
              <a:t>Since we multiplies say by </a:t>
            </a:r>
            <a:r>
              <a:rPr lang="en-US" dirty="0" smtClean="0">
                <a:solidFill>
                  <a:srgbClr val="FF0000"/>
                </a:solidFill>
              </a:rPr>
              <a:t>100, O(log n) </a:t>
            </a:r>
            <a:r>
              <a:rPr lang="en-US" dirty="0" smtClean="0"/>
              <a:t>times the size stays polynomial.</a:t>
            </a:r>
          </a:p>
          <a:p>
            <a:pPr marL="0" indent="0">
              <a:buNone/>
            </a:pPr>
            <a:r>
              <a:rPr lang="en-US" dirty="0" smtClean="0"/>
              <a:t>The </a:t>
            </a:r>
            <a:r>
              <a:rPr lang="en-US" dirty="0" smtClean="0">
                <a:solidFill>
                  <a:srgbClr val="92D050"/>
                </a:solidFill>
              </a:rPr>
              <a:t>“Easy PCP” </a:t>
            </a:r>
            <a:r>
              <a:rPr lang="en-US" dirty="0" smtClean="0"/>
              <a:t>that </a:t>
            </a:r>
            <a:r>
              <a:rPr lang="en-US" dirty="0" smtClean="0">
                <a:solidFill>
                  <a:srgbClr val="7030A0"/>
                </a:solidFill>
              </a:rPr>
              <a:t>Dinur</a:t>
            </a:r>
            <a:r>
              <a:rPr lang="en-US" dirty="0" smtClean="0"/>
              <a:t> claims to use is also combinatorial.</a:t>
            </a:r>
          </a:p>
          <a:p>
            <a:pPr marL="0" indent="0">
              <a:buNone/>
            </a:pPr>
            <a:r>
              <a:rPr lang="en-US" dirty="0" smtClean="0"/>
              <a:t>Which gives a much simpler proof of the </a:t>
            </a:r>
            <a:r>
              <a:rPr lang="en-US" dirty="0" smtClean="0">
                <a:solidFill>
                  <a:srgbClr val="FF0000"/>
                </a:solidFill>
              </a:rPr>
              <a:t>PCP</a:t>
            </a:r>
            <a:r>
              <a:rPr lang="en-US" dirty="0" smtClean="0"/>
              <a:t>,</a:t>
            </a:r>
          </a:p>
          <a:p>
            <a:pPr marL="0" indent="0">
              <a:buNone/>
            </a:pPr>
            <a:r>
              <a:rPr lang="en-US" dirty="0" smtClean="0"/>
              <a:t>or say, equivalently, that </a:t>
            </a:r>
            <a:r>
              <a:rPr lang="en-US" dirty="0" smtClean="0">
                <a:solidFill>
                  <a:srgbClr val="FF0000"/>
                </a:solidFill>
              </a:rPr>
              <a:t>3-SAT</a:t>
            </a:r>
            <a:r>
              <a:rPr lang="en-US" dirty="0" smtClean="0"/>
              <a:t> has no </a:t>
            </a:r>
            <a:r>
              <a:rPr lang="en-US" dirty="0" smtClean="0">
                <a:solidFill>
                  <a:srgbClr val="FF0000"/>
                </a:solidFill>
              </a:rPr>
              <a:t>PTAS.</a:t>
            </a:r>
            <a:r>
              <a:rPr lang="en-US" dirty="0" smtClean="0"/>
              <a:t> </a:t>
            </a:r>
          </a:p>
          <a:p>
            <a:pPr marL="0" indent="0">
              <a:buNone/>
            </a:pPr>
            <a:r>
              <a:rPr lang="en-US" dirty="0" smtClean="0"/>
              <a:t>This proof could be explained in few classes.</a:t>
            </a:r>
          </a:p>
          <a:p>
            <a:pPr marL="0" indent="0">
              <a:buNone/>
            </a:pPr>
            <a:r>
              <a:rPr lang="en-US" dirty="0" smtClean="0"/>
              <a:t>Before that, proving the </a:t>
            </a:r>
            <a:r>
              <a:rPr lang="en-US" dirty="0" smtClean="0">
                <a:solidFill>
                  <a:srgbClr val="FF0000"/>
                </a:solidFill>
              </a:rPr>
              <a:t>PCP </a:t>
            </a:r>
            <a:r>
              <a:rPr lang="en-US" dirty="0" smtClean="0"/>
              <a:t>took a course.</a:t>
            </a:r>
            <a:endParaRPr lang="en-US" dirty="0"/>
          </a:p>
        </p:txBody>
      </p:sp>
    </p:spTree>
    <p:extLst>
      <p:ext uri="{BB962C8B-B14F-4D97-AF65-F5344CB8AC3E}">
        <p14:creationId xmlns:p14="http://schemas.microsoft.com/office/powerpoint/2010/main" val="2706947574"/>
      </p:ext>
    </p:extLst>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Say that you want to know if there is a path from s to t</a:t>
            </a:r>
            <a:endParaRPr lang="en-US" dirty="0">
              <a:solidFill>
                <a:srgbClr val="00B0F0"/>
              </a:solidFill>
            </a:endParaRPr>
          </a:p>
        </p:txBody>
      </p:sp>
      <p:sp>
        <p:nvSpPr>
          <p:cNvPr id="3" name="Content Placeholder 2"/>
          <p:cNvSpPr>
            <a:spLocks noGrp="1"/>
          </p:cNvSpPr>
          <p:nvPr>
            <p:ph idx="1"/>
          </p:nvPr>
        </p:nvSpPr>
        <p:spPr/>
        <p:txBody>
          <a:bodyPr>
            <a:noAutofit/>
          </a:bodyPr>
          <a:lstStyle/>
          <a:p>
            <a:pPr marL="0" indent="0">
              <a:buNone/>
            </a:pPr>
            <a:r>
              <a:rPr lang="en-US" sz="3600" dirty="0" smtClean="0"/>
              <a:t>If you have </a:t>
            </a:r>
            <a:r>
              <a:rPr lang="el-GR" sz="3600" dirty="0" smtClean="0">
                <a:solidFill>
                  <a:srgbClr val="FF0000"/>
                </a:solidFill>
              </a:rPr>
              <a:t>Ω</a:t>
            </a:r>
            <a:r>
              <a:rPr lang="en-US" sz="3600" dirty="0" smtClean="0">
                <a:solidFill>
                  <a:srgbClr val="FF0000"/>
                </a:solidFill>
              </a:rPr>
              <a:t>(n) </a:t>
            </a:r>
            <a:r>
              <a:rPr lang="en-US" sz="3600" dirty="0" smtClean="0"/>
              <a:t>space you can do </a:t>
            </a:r>
            <a:r>
              <a:rPr lang="en-US" sz="3600" dirty="0" smtClean="0">
                <a:solidFill>
                  <a:srgbClr val="FF0000"/>
                </a:solidFill>
              </a:rPr>
              <a:t>BFS.</a:t>
            </a:r>
          </a:p>
          <a:p>
            <a:pPr marL="0" indent="0">
              <a:buNone/>
            </a:pPr>
            <a:r>
              <a:rPr lang="en-US" sz="3600" dirty="0" smtClean="0"/>
              <a:t>But the question is what if there is an </a:t>
            </a:r>
            <a:r>
              <a:rPr lang="en-US" sz="3600" dirty="0" smtClean="0">
                <a:solidFill>
                  <a:srgbClr val="FF0000"/>
                </a:solidFill>
              </a:rPr>
              <a:t>O(log n) </a:t>
            </a:r>
            <a:r>
              <a:rPr lang="en-US" sz="3600" dirty="0" smtClean="0"/>
              <a:t>space. No </a:t>
            </a:r>
            <a:r>
              <a:rPr lang="en-US" sz="3600" dirty="0" smtClean="0">
                <a:solidFill>
                  <a:srgbClr val="FF0000"/>
                </a:solidFill>
              </a:rPr>
              <a:t>BSF</a:t>
            </a:r>
            <a:r>
              <a:rPr lang="en-US" sz="3600" dirty="0" smtClean="0"/>
              <a:t>.</a:t>
            </a:r>
          </a:p>
          <a:p>
            <a:pPr marL="0" indent="0">
              <a:buNone/>
            </a:pPr>
            <a:r>
              <a:rPr lang="en-US" sz="3600" dirty="0" smtClean="0"/>
              <a:t>You can only hold a constant number of vertices at the same time.</a:t>
            </a:r>
          </a:p>
          <a:p>
            <a:pPr marL="0" indent="0">
              <a:buNone/>
            </a:pPr>
            <a:r>
              <a:rPr lang="en-US" sz="3600" dirty="0" smtClean="0"/>
              <a:t>We are going to see how to do it with high probability via </a:t>
            </a:r>
            <a:r>
              <a:rPr lang="en-US" sz="3600" dirty="0" smtClean="0">
                <a:solidFill>
                  <a:srgbClr val="FF0000"/>
                </a:solidFill>
              </a:rPr>
              <a:t>random walks</a:t>
            </a:r>
            <a:r>
              <a:rPr lang="en-US" sz="3600" dirty="0" smtClean="0"/>
              <a:t>. And how to give a </a:t>
            </a:r>
            <a:r>
              <a:rPr lang="en-US" sz="3600" dirty="0" smtClean="0">
                <a:solidFill>
                  <a:srgbClr val="0070C0"/>
                </a:solidFill>
              </a:rPr>
              <a:t>non uniform algorithm</a:t>
            </a:r>
            <a:r>
              <a:rPr lang="en-US" sz="3600" dirty="0" smtClean="0"/>
              <a:t>.</a:t>
            </a:r>
            <a:endParaRPr lang="en-US" sz="3600" dirty="0"/>
          </a:p>
        </p:txBody>
      </p:sp>
    </p:spTree>
    <p:extLst>
      <p:ext uri="{BB962C8B-B14F-4D97-AF65-F5344CB8AC3E}">
        <p14:creationId xmlns:p14="http://schemas.microsoft.com/office/powerpoint/2010/main" val="3366295659"/>
      </p:ext>
    </p:extLst>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p:txBody>
          <a:bodyPr/>
          <a:lstStyle/>
          <a:p>
            <a:pPr eaLnBrk="1" hangingPunct="1">
              <a:defRPr/>
            </a:pPr>
            <a:r>
              <a:rPr lang="en-US" dirty="0" smtClean="0">
                <a:solidFill>
                  <a:srgbClr val="00B0F0"/>
                </a:solidFill>
              </a:rPr>
              <a:t>One dimensional Random walk</a:t>
            </a:r>
          </a:p>
        </p:txBody>
      </p:sp>
      <p:sp>
        <p:nvSpPr>
          <p:cNvPr id="32771" name="Rectangle 3"/>
          <p:cNvSpPr>
            <a:spLocks noGrp="1" noRot="1" noChangeArrowheads="1"/>
          </p:cNvSpPr>
          <p:nvPr>
            <p:ph type="body" idx="1"/>
          </p:nvPr>
        </p:nvSpPr>
        <p:spPr/>
        <p:txBody>
          <a:bodyPr/>
          <a:lstStyle/>
          <a:p>
            <a:pPr eaLnBrk="1" hangingPunct="1">
              <a:defRPr/>
            </a:pPr>
            <a:r>
              <a:rPr lang="en-US" dirty="0" smtClean="0"/>
              <a:t>A random walk on a line.</a:t>
            </a:r>
          </a:p>
          <a:p>
            <a:pPr eaLnBrk="1" hangingPunct="1">
              <a:defRPr/>
            </a:pPr>
            <a:r>
              <a:rPr lang="en-US" dirty="0" smtClean="0"/>
              <a:t>A line is </a:t>
            </a:r>
          </a:p>
          <a:p>
            <a:pPr eaLnBrk="1" hangingPunct="1">
              <a:buFont typeface="Wingdings" panose="05000000000000000000" pitchFamily="2" charset="2"/>
              <a:buNone/>
              <a:defRPr/>
            </a:pPr>
            <a:r>
              <a:rPr lang="en-US" dirty="0" smtClean="0"/>
              <a:t>    </a:t>
            </a:r>
          </a:p>
        </p:txBody>
      </p:sp>
      <p:sp>
        <p:nvSpPr>
          <p:cNvPr id="3076" name="Oval 4"/>
          <p:cNvSpPr>
            <a:spLocks noChangeArrowheads="1"/>
          </p:cNvSpPr>
          <p:nvPr/>
        </p:nvSpPr>
        <p:spPr bwMode="auto">
          <a:xfrm>
            <a:off x="1295400" y="3124200"/>
            <a:ext cx="228600" cy="228600"/>
          </a:xfrm>
          <a:prstGeom prst="ellipse">
            <a:avLst/>
          </a:prstGeom>
          <a:solidFill>
            <a:schemeClr val="accent1"/>
          </a:solidFill>
          <a:ln w="9525">
            <a:solidFill>
              <a:schemeClr val="tx1"/>
            </a:solidFill>
            <a:round/>
            <a:headEnd/>
            <a:tailEnd/>
          </a:ln>
        </p:spPr>
        <p:txBody>
          <a:bodyPr wrap="none" anchor="ctr"/>
          <a:lstStyle>
            <a:lvl1pPr>
              <a:defRPr sz="3200" b="1" i="1">
                <a:solidFill>
                  <a:schemeClr val="tx1"/>
                </a:solidFill>
                <a:latin typeface="Arial" panose="020B0604020202020204" pitchFamily="34" charset="0"/>
              </a:defRPr>
            </a:lvl1pPr>
            <a:lvl2pPr marL="742950" indent="-285750">
              <a:defRPr sz="3200" b="1" i="1">
                <a:solidFill>
                  <a:schemeClr val="tx1"/>
                </a:solidFill>
                <a:latin typeface="Arial" panose="020B0604020202020204" pitchFamily="34" charset="0"/>
              </a:defRPr>
            </a:lvl2pPr>
            <a:lvl3pPr marL="1143000" indent="-228600">
              <a:defRPr sz="3200" b="1" i="1">
                <a:solidFill>
                  <a:schemeClr val="tx1"/>
                </a:solidFill>
                <a:latin typeface="Arial" panose="020B0604020202020204" pitchFamily="34" charset="0"/>
              </a:defRPr>
            </a:lvl3pPr>
            <a:lvl4pPr marL="1600200" indent="-228600">
              <a:defRPr sz="3200" b="1" i="1">
                <a:solidFill>
                  <a:schemeClr val="tx1"/>
                </a:solidFill>
                <a:latin typeface="Arial" panose="020B0604020202020204" pitchFamily="34" charset="0"/>
              </a:defRPr>
            </a:lvl4pPr>
            <a:lvl5pPr marL="2057400" indent="-228600">
              <a:defRPr sz="3200" b="1" i="1">
                <a:solidFill>
                  <a:schemeClr val="tx1"/>
                </a:solidFill>
                <a:latin typeface="Arial" panose="020B0604020202020204" pitchFamily="34" charset="0"/>
              </a:defRPr>
            </a:lvl5pPr>
            <a:lvl6pPr marL="2514600" indent="-228600" eaLnBrk="0" fontAlgn="base" hangingPunct="0">
              <a:spcBef>
                <a:spcPct val="0"/>
              </a:spcBef>
              <a:spcAft>
                <a:spcPct val="0"/>
              </a:spcAft>
              <a:defRPr sz="3200" b="1" i="1">
                <a:solidFill>
                  <a:schemeClr val="tx1"/>
                </a:solidFill>
                <a:latin typeface="Arial" panose="020B0604020202020204" pitchFamily="34" charset="0"/>
              </a:defRPr>
            </a:lvl6pPr>
            <a:lvl7pPr marL="2971800" indent="-228600" eaLnBrk="0" fontAlgn="base" hangingPunct="0">
              <a:spcBef>
                <a:spcPct val="0"/>
              </a:spcBef>
              <a:spcAft>
                <a:spcPct val="0"/>
              </a:spcAft>
              <a:defRPr sz="3200" b="1" i="1">
                <a:solidFill>
                  <a:schemeClr val="tx1"/>
                </a:solidFill>
                <a:latin typeface="Arial" panose="020B0604020202020204" pitchFamily="34" charset="0"/>
              </a:defRPr>
            </a:lvl7pPr>
            <a:lvl8pPr marL="3429000" indent="-228600" eaLnBrk="0" fontAlgn="base" hangingPunct="0">
              <a:spcBef>
                <a:spcPct val="0"/>
              </a:spcBef>
              <a:spcAft>
                <a:spcPct val="0"/>
              </a:spcAft>
              <a:defRPr sz="3200" b="1" i="1">
                <a:solidFill>
                  <a:schemeClr val="tx1"/>
                </a:solidFill>
                <a:latin typeface="Arial" panose="020B0604020202020204" pitchFamily="34" charset="0"/>
              </a:defRPr>
            </a:lvl8pPr>
            <a:lvl9pPr marL="3886200" indent="-228600" eaLnBrk="0" fontAlgn="base" hangingPunct="0">
              <a:spcBef>
                <a:spcPct val="0"/>
              </a:spcBef>
              <a:spcAft>
                <a:spcPct val="0"/>
              </a:spcAft>
              <a:defRPr sz="3200" b="1" i="1">
                <a:solidFill>
                  <a:schemeClr val="tx1"/>
                </a:solidFill>
                <a:latin typeface="Arial" panose="020B0604020202020204" pitchFamily="34" charset="0"/>
              </a:defRPr>
            </a:lvl9pPr>
          </a:lstStyle>
          <a:p>
            <a:endParaRPr lang="en-US" altLang="en-US" dirty="0"/>
          </a:p>
        </p:txBody>
      </p:sp>
      <p:sp>
        <p:nvSpPr>
          <p:cNvPr id="3077" name="Oval 5"/>
          <p:cNvSpPr>
            <a:spLocks noChangeArrowheads="1"/>
          </p:cNvSpPr>
          <p:nvPr/>
        </p:nvSpPr>
        <p:spPr bwMode="auto">
          <a:xfrm>
            <a:off x="2209800" y="3124200"/>
            <a:ext cx="228600" cy="228600"/>
          </a:xfrm>
          <a:prstGeom prst="ellipse">
            <a:avLst/>
          </a:prstGeom>
          <a:solidFill>
            <a:schemeClr val="accent1"/>
          </a:solidFill>
          <a:ln w="9525">
            <a:solidFill>
              <a:schemeClr val="tx1"/>
            </a:solidFill>
            <a:round/>
            <a:headEnd/>
            <a:tailEnd/>
          </a:ln>
        </p:spPr>
        <p:txBody>
          <a:bodyPr wrap="none" anchor="ctr"/>
          <a:lstStyle>
            <a:lvl1pPr>
              <a:defRPr sz="3200" b="1" i="1">
                <a:solidFill>
                  <a:schemeClr val="tx1"/>
                </a:solidFill>
                <a:latin typeface="Arial" panose="020B0604020202020204" pitchFamily="34" charset="0"/>
              </a:defRPr>
            </a:lvl1pPr>
            <a:lvl2pPr marL="742950" indent="-285750">
              <a:defRPr sz="3200" b="1" i="1">
                <a:solidFill>
                  <a:schemeClr val="tx1"/>
                </a:solidFill>
                <a:latin typeface="Arial" panose="020B0604020202020204" pitchFamily="34" charset="0"/>
              </a:defRPr>
            </a:lvl2pPr>
            <a:lvl3pPr marL="1143000" indent="-228600">
              <a:defRPr sz="3200" b="1" i="1">
                <a:solidFill>
                  <a:schemeClr val="tx1"/>
                </a:solidFill>
                <a:latin typeface="Arial" panose="020B0604020202020204" pitchFamily="34" charset="0"/>
              </a:defRPr>
            </a:lvl3pPr>
            <a:lvl4pPr marL="1600200" indent="-228600">
              <a:defRPr sz="3200" b="1" i="1">
                <a:solidFill>
                  <a:schemeClr val="tx1"/>
                </a:solidFill>
                <a:latin typeface="Arial" panose="020B0604020202020204" pitchFamily="34" charset="0"/>
              </a:defRPr>
            </a:lvl4pPr>
            <a:lvl5pPr marL="2057400" indent="-228600">
              <a:defRPr sz="3200" b="1" i="1">
                <a:solidFill>
                  <a:schemeClr val="tx1"/>
                </a:solidFill>
                <a:latin typeface="Arial" panose="020B0604020202020204" pitchFamily="34" charset="0"/>
              </a:defRPr>
            </a:lvl5pPr>
            <a:lvl6pPr marL="2514600" indent="-228600" eaLnBrk="0" fontAlgn="base" hangingPunct="0">
              <a:spcBef>
                <a:spcPct val="0"/>
              </a:spcBef>
              <a:spcAft>
                <a:spcPct val="0"/>
              </a:spcAft>
              <a:defRPr sz="3200" b="1" i="1">
                <a:solidFill>
                  <a:schemeClr val="tx1"/>
                </a:solidFill>
                <a:latin typeface="Arial" panose="020B0604020202020204" pitchFamily="34" charset="0"/>
              </a:defRPr>
            </a:lvl6pPr>
            <a:lvl7pPr marL="2971800" indent="-228600" eaLnBrk="0" fontAlgn="base" hangingPunct="0">
              <a:spcBef>
                <a:spcPct val="0"/>
              </a:spcBef>
              <a:spcAft>
                <a:spcPct val="0"/>
              </a:spcAft>
              <a:defRPr sz="3200" b="1" i="1">
                <a:solidFill>
                  <a:schemeClr val="tx1"/>
                </a:solidFill>
                <a:latin typeface="Arial" panose="020B0604020202020204" pitchFamily="34" charset="0"/>
              </a:defRPr>
            </a:lvl7pPr>
            <a:lvl8pPr marL="3429000" indent="-228600" eaLnBrk="0" fontAlgn="base" hangingPunct="0">
              <a:spcBef>
                <a:spcPct val="0"/>
              </a:spcBef>
              <a:spcAft>
                <a:spcPct val="0"/>
              </a:spcAft>
              <a:defRPr sz="3200" b="1" i="1">
                <a:solidFill>
                  <a:schemeClr val="tx1"/>
                </a:solidFill>
                <a:latin typeface="Arial" panose="020B0604020202020204" pitchFamily="34" charset="0"/>
              </a:defRPr>
            </a:lvl8pPr>
            <a:lvl9pPr marL="3886200" indent="-228600" eaLnBrk="0" fontAlgn="base" hangingPunct="0">
              <a:spcBef>
                <a:spcPct val="0"/>
              </a:spcBef>
              <a:spcAft>
                <a:spcPct val="0"/>
              </a:spcAft>
              <a:defRPr sz="3200" b="1" i="1">
                <a:solidFill>
                  <a:schemeClr val="tx1"/>
                </a:solidFill>
                <a:latin typeface="Arial" panose="020B0604020202020204" pitchFamily="34" charset="0"/>
              </a:defRPr>
            </a:lvl9pPr>
          </a:lstStyle>
          <a:p>
            <a:endParaRPr lang="en-US" altLang="en-US" dirty="0"/>
          </a:p>
        </p:txBody>
      </p:sp>
      <p:sp>
        <p:nvSpPr>
          <p:cNvPr id="3078" name="Oval 6"/>
          <p:cNvSpPr>
            <a:spLocks noChangeArrowheads="1"/>
          </p:cNvSpPr>
          <p:nvPr/>
        </p:nvSpPr>
        <p:spPr bwMode="auto">
          <a:xfrm>
            <a:off x="7391400" y="3124200"/>
            <a:ext cx="228600" cy="228600"/>
          </a:xfrm>
          <a:prstGeom prst="ellipse">
            <a:avLst/>
          </a:prstGeom>
          <a:solidFill>
            <a:schemeClr val="accent1"/>
          </a:solidFill>
          <a:ln w="9525">
            <a:solidFill>
              <a:schemeClr val="tx1"/>
            </a:solidFill>
            <a:round/>
            <a:headEnd/>
            <a:tailEnd/>
          </a:ln>
        </p:spPr>
        <p:txBody>
          <a:bodyPr wrap="none" anchor="ctr"/>
          <a:lstStyle>
            <a:lvl1pPr>
              <a:defRPr sz="3200" b="1" i="1">
                <a:solidFill>
                  <a:schemeClr val="tx1"/>
                </a:solidFill>
                <a:latin typeface="Arial" panose="020B0604020202020204" pitchFamily="34" charset="0"/>
              </a:defRPr>
            </a:lvl1pPr>
            <a:lvl2pPr marL="742950" indent="-285750">
              <a:defRPr sz="3200" b="1" i="1">
                <a:solidFill>
                  <a:schemeClr val="tx1"/>
                </a:solidFill>
                <a:latin typeface="Arial" panose="020B0604020202020204" pitchFamily="34" charset="0"/>
              </a:defRPr>
            </a:lvl2pPr>
            <a:lvl3pPr marL="1143000" indent="-228600">
              <a:defRPr sz="3200" b="1" i="1">
                <a:solidFill>
                  <a:schemeClr val="tx1"/>
                </a:solidFill>
                <a:latin typeface="Arial" panose="020B0604020202020204" pitchFamily="34" charset="0"/>
              </a:defRPr>
            </a:lvl3pPr>
            <a:lvl4pPr marL="1600200" indent="-228600">
              <a:defRPr sz="3200" b="1" i="1">
                <a:solidFill>
                  <a:schemeClr val="tx1"/>
                </a:solidFill>
                <a:latin typeface="Arial" panose="020B0604020202020204" pitchFamily="34" charset="0"/>
              </a:defRPr>
            </a:lvl4pPr>
            <a:lvl5pPr marL="2057400" indent="-228600">
              <a:defRPr sz="3200" b="1" i="1">
                <a:solidFill>
                  <a:schemeClr val="tx1"/>
                </a:solidFill>
                <a:latin typeface="Arial" panose="020B0604020202020204" pitchFamily="34" charset="0"/>
              </a:defRPr>
            </a:lvl5pPr>
            <a:lvl6pPr marL="2514600" indent="-228600" eaLnBrk="0" fontAlgn="base" hangingPunct="0">
              <a:spcBef>
                <a:spcPct val="0"/>
              </a:spcBef>
              <a:spcAft>
                <a:spcPct val="0"/>
              </a:spcAft>
              <a:defRPr sz="3200" b="1" i="1">
                <a:solidFill>
                  <a:schemeClr val="tx1"/>
                </a:solidFill>
                <a:latin typeface="Arial" panose="020B0604020202020204" pitchFamily="34" charset="0"/>
              </a:defRPr>
            </a:lvl6pPr>
            <a:lvl7pPr marL="2971800" indent="-228600" eaLnBrk="0" fontAlgn="base" hangingPunct="0">
              <a:spcBef>
                <a:spcPct val="0"/>
              </a:spcBef>
              <a:spcAft>
                <a:spcPct val="0"/>
              </a:spcAft>
              <a:defRPr sz="3200" b="1" i="1">
                <a:solidFill>
                  <a:schemeClr val="tx1"/>
                </a:solidFill>
                <a:latin typeface="Arial" panose="020B0604020202020204" pitchFamily="34" charset="0"/>
              </a:defRPr>
            </a:lvl7pPr>
            <a:lvl8pPr marL="3429000" indent="-228600" eaLnBrk="0" fontAlgn="base" hangingPunct="0">
              <a:spcBef>
                <a:spcPct val="0"/>
              </a:spcBef>
              <a:spcAft>
                <a:spcPct val="0"/>
              </a:spcAft>
              <a:defRPr sz="3200" b="1" i="1">
                <a:solidFill>
                  <a:schemeClr val="tx1"/>
                </a:solidFill>
                <a:latin typeface="Arial" panose="020B0604020202020204" pitchFamily="34" charset="0"/>
              </a:defRPr>
            </a:lvl8pPr>
            <a:lvl9pPr marL="3886200" indent="-228600" eaLnBrk="0" fontAlgn="base" hangingPunct="0">
              <a:spcBef>
                <a:spcPct val="0"/>
              </a:spcBef>
              <a:spcAft>
                <a:spcPct val="0"/>
              </a:spcAft>
              <a:defRPr sz="3200" b="1" i="1">
                <a:solidFill>
                  <a:schemeClr val="tx1"/>
                </a:solidFill>
                <a:latin typeface="Arial" panose="020B0604020202020204" pitchFamily="34" charset="0"/>
              </a:defRPr>
            </a:lvl9pPr>
          </a:lstStyle>
          <a:p>
            <a:endParaRPr lang="en-US" altLang="en-US" dirty="0"/>
          </a:p>
        </p:txBody>
      </p:sp>
      <p:sp>
        <p:nvSpPr>
          <p:cNvPr id="3079" name="Oval 7"/>
          <p:cNvSpPr>
            <a:spLocks noChangeArrowheads="1"/>
          </p:cNvSpPr>
          <p:nvPr/>
        </p:nvSpPr>
        <p:spPr bwMode="auto">
          <a:xfrm>
            <a:off x="5638800" y="3124200"/>
            <a:ext cx="228600" cy="228600"/>
          </a:xfrm>
          <a:prstGeom prst="ellipse">
            <a:avLst/>
          </a:prstGeom>
          <a:solidFill>
            <a:schemeClr val="accent1"/>
          </a:solidFill>
          <a:ln w="9525">
            <a:solidFill>
              <a:schemeClr val="tx1"/>
            </a:solidFill>
            <a:round/>
            <a:headEnd/>
            <a:tailEnd/>
          </a:ln>
        </p:spPr>
        <p:txBody>
          <a:bodyPr wrap="none" anchor="ctr"/>
          <a:lstStyle>
            <a:lvl1pPr>
              <a:defRPr sz="3200" b="1" i="1">
                <a:solidFill>
                  <a:schemeClr val="tx1"/>
                </a:solidFill>
                <a:latin typeface="Arial" panose="020B0604020202020204" pitchFamily="34" charset="0"/>
              </a:defRPr>
            </a:lvl1pPr>
            <a:lvl2pPr marL="742950" indent="-285750">
              <a:defRPr sz="3200" b="1" i="1">
                <a:solidFill>
                  <a:schemeClr val="tx1"/>
                </a:solidFill>
                <a:latin typeface="Arial" panose="020B0604020202020204" pitchFamily="34" charset="0"/>
              </a:defRPr>
            </a:lvl2pPr>
            <a:lvl3pPr marL="1143000" indent="-228600">
              <a:defRPr sz="3200" b="1" i="1">
                <a:solidFill>
                  <a:schemeClr val="tx1"/>
                </a:solidFill>
                <a:latin typeface="Arial" panose="020B0604020202020204" pitchFamily="34" charset="0"/>
              </a:defRPr>
            </a:lvl3pPr>
            <a:lvl4pPr marL="1600200" indent="-228600">
              <a:defRPr sz="3200" b="1" i="1">
                <a:solidFill>
                  <a:schemeClr val="tx1"/>
                </a:solidFill>
                <a:latin typeface="Arial" panose="020B0604020202020204" pitchFamily="34" charset="0"/>
              </a:defRPr>
            </a:lvl4pPr>
            <a:lvl5pPr marL="2057400" indent="-228600">
              <a:defRPr sz="3200" b="1" i="1">
                <a:solidFill>
                  <a:schemeClr val="tx1"/>
                </a:solidFill>
                <a:latin typeface="Arial" panose="020B0604020202020204" pitchFamily="34" charset="0"/>
              </a:defRPr>
            </a:lvl5pPr>
            <a:lvl6pPr marL="2514600" indent="-228600" eaLnBrk="0" fontAlgn="base" hangingPunct="0">
              <a:spcBef>
                <a:spcPct val="0"/>
              </a:spcBef>
              <a:spcAft>
                <a:spcPct val="0"/>
              </a:spcAft>
              <a:defRPr sz="3200" b="1" i="1">
                <a:solidFill>
                  <a:schemeClr val="tx1"/>
                </a:solidFill>
                <a:latin typeface="Arial" panose="020B0604020202020204" pitchFamily="34" charset="0"/>
              </a:defRPr>
            </a:lvl6pPr>
            <a:lvl7pPr marL="2971800" indent="-228600" eaLnBrk="0" fontAlgn="base" hangingPunct="0">
              <a:spcBef>
                <a:spcPct val="0"/>
              </a:spcBef>
              <a:spcAft>
                <a:spcPct val="0"/>
              </a:spcAft>
              <a:defRPr sz="3200" b="1" i="1">
                <a:solidFill>
                  <a:schemeClr val="tx1"/>
                </a:solidFill>
                <a:latin typeface="Arial" panose="020B0604020202020204" pitchFamily="34" charset="0"/>
              </a:defRPr>
            </a:lvl7pPr>
            <a:lvl8pPr marL="3429000" indent="-228600" eaLnBrk="0" fontAlgn="base" hangingPunct="0">
              <a:spcBef>
                <a:spcPct val="0"/>
              </a:spcBef>
              <a:spcAft>
                <a:spcPct val="0"/>
              </a:spcAft>
              <a:defRPr sz="3200" b="1" i="1">
                <a:solidFill>
                  <a:schemeClr val="tx1"/>
                </a:solidFill>
                <a:latin typeface="Arial" panose="020B0604020202020204" pitchFamily="34" charset="0"/>
              </a:defRPr>
            </a:lvl8pPr>
            <a:lvl9pPr marL="3886200" indent="-228600" eaLnBrk="0" fontAlgn="base" hangingPunct="0">
              <a:spcBef>
                <a:spcPct val="0"/>
              </a:spcBef>
              <a:spcAft>
                <a:spcPct val="0"/>
              </a:spcAft>
              <a:defRPr sz="3200" b="1" i="1">
                <a:solidFill>
                  <a:schemeClr val="tx1"/>
                </a:solidFill>
                <a:latin typeface="Arial" panose="020B0604020202020204" pitchFamily="34" charset="0"/>
              </a:defRPr>
            </a:lvl9pPr>
          </a:lstStyle>
          <a:p>
            <a:endParaRPr lang="en-US" altLang="en-US" dirty="0"/>
          </a:p>
        </p:txBody>
      </p:sp>
      <p:sp>
        <p:nvSpPr>
          <p:cNvPr id="3080" name="Oval 8"/>
          <p:cNvSpPr>
            <a:spLocks noChangeArrowheads="1"/>
          </p:cNvSpPr>
          <p:nvPr/>
        </p:nvSpPr>
        <p:spPr bwMode="auto">
          <a:xfrm>
            <a:off x="4648200" y="3124200"/>
            <a:ext cx="228600" cy="228600"/>
          </a:xfrm>
          <a:prstGeom prst="ellipse">
            <a:avLst/>
          </a:prstGeom>
          <a:solidFill>
            <a:schemeClr val="accent1"/>
          </a:solidFill>
          <a:ln w="9525">
            <a:solidFill>
              <a:schemeClr val="tx1"/>
            </a:solidFill>
            <a:round/>
            <a:headEnd/>
            <a:tailEnd/>
          </a:ln>
        </p:spPr>
        <p:txBody>
          <a:bodyPr wrap="none" anchor="ctr"/>
          <a:lstStyle>
            <a:lvl1pPr>
              <a:defRPr sz="3200" b="1" i="1">
                <a:solidFill>
                  <a:schemeClr val="tx1"/>
                </a:solidFill>
                <a:latin typeface="Arial" panose="020B0604020202020204" pitchFamily="34" charset="0"/>
              </a:defRPr>
            </a:lvl1pPr>
            <a:lvl2pPr marL="742950" indent="-285750">
              <a:defRPr sz="3200" b="1" i="1">
                <a:solidFill>
                  <a:schemeClr val="tx1"/>
                </a:solidFill>
                <a:latin typeface="Arial" panose="020B0604020202020204" pitchFamily="34" charset="0"/>
              </a:defRPr>
            </a:lvl2pPr>
            <a:lvl3pPr marL="1143000" indent="-228600">
              <a:defRPr sz="3200" b="1" i="1">
                <a:solidFill>
                  <a:schemeClr val="tx1"/>
                </a:solidFill>
                <a:latin typeface="Arial" panose="020B0604020202020204" pitchFamily="34" charset="0"/>
              </a:defRPr>
            </a:lvl3pPr>
            <a:lvl4pPr marL="1600200" indent="-228600">
              <a:defRPr sz="3200" b="1" i="1">
                <a:solidFill>
                  <a:schemeClr val="tx1"/>
                </a:solidFill>
                <a:latin typeface="Arial" panose="020B0604020202020204" pitchFamily="34" charset="0"/>
              </a:defRPr>
            </a:lvl4pPr>
            <a:lvl5pPr marL="2057400" indent="-228600">
              <a:defRPr sz="3200" b="1" i="1">
                <a:solidFill>
                  <a:schemeClr val="tx1"/>
                </a:solidFill>
                <a:latin typeface="Arial" panose="020B0604020202020204" pitchFamily="34" charset="0"/>
              </a:defRPr>
            </a:lvl5pPr>
            <a:lvl6pPr marL="2514600" indent="-228600" eaLnBrk="0" fontAlgn="base" hangingPunct="0">
              <a:spcBef>
                <a:spcPct val="0"/>
              </a:spcBef>
              <a:spcAft>
                <a:spcPct val="0"/>
              </a:spcAft>
              <a:defRPr sz="3200" b="1" i="1">
                <a:solidFill>
                  <a:schemeClr val="tx1"/>
                </a:solidFill>
                <a:latin typeface="Arial" panose="020B0604020202020204" pitchFamily="34" charset="0"/>
              </a:defRPr>
            </a:lvl6pPr>
            <a:lvl7pPr marL="2971800" indent="-228600" eaLnBrk="0" fontAlgn="base" hangingPunct="0">
              <a:spcBef>
                <a:spcPct val="0"/>
              </a:spcBef>
              <a:spcAft>
                <a:spcPct val="0"/>
              </a:spcAft>
              <a:defRPr sz="3200" b="1" i="1">
                <a:solidFill>
                  <a:schemeClr val="tx1"/>
                </a:solidFill>
                <a:latin typeface="Arial" panose="020B0604020202020204" pitchFamily="34" charset="0"/>
              </a:defRPr>
            </a:lvl7pPr>
            <a:lvl8pPr marL="3429000" indent="-228600" eaLnBrk="0" fontAlgn="base" hangingPunct="0">
              <a:spcBef>
                <a:spcPct val="0"/>
              </a:spcBef>
              <a:spcAft>
                <a:spcPct val="0"/>
              </a:spcAft>
              <a:defRPr sz="3200" b="1" i="1">
                <a:solidFill>
                  <a:schemeClr val="tx1"/>
                </a:solidFill>
                <a:latin typeface="Arial" panose="020B0604020202020204" pitchFamily="34" charset="0"/>
              </a:defRPr>
            </a:lvl8pPr>
            <a:lvl9pPr marL="3886200" indent="-228600" eaLnBrk="0" fontAlgn="base" hangingPunct="0">
              <a:spcBef>
                <a:spcPct val="0"/>
              </a:spcBef>
              <a:spcAft>
                <a:spcPct val="0"/>
              </a:spcAft>
              <a:defRPr sz="3200" b="1" i="1">
                <a:solidFill>
                  <a:schemeClr val="tx1"/>
                </a:solidFill>
                <a:latin typeface="Arial" panose="020B0604020202020204" pitchFamily="34" charset="0"/>
              </a:defRPr>
            </a:lvl9pPr>
          </a:lstStyle>
          <a:p>
            <a:endParaRPr lang="en-US" altLang="en-US" dirty="0"/>
          </a:p>
        </p:txBody>
      </p:sp>
      <p:sp>
        <p:nvSpPr>
          <p:cNvPr id="3081" name="Oval 9"/>
          <p:cNvSpPr>
            <a:spLocks noChangeArrowheads="1"/>
          </p:cNvSpPr>
          <p:nvPr/>
        </p:nvSpPr>
        <p:spPr bwMode="auto">
          <a:xfrm>
            <a:off x="3733800" y="3124200"/>
            <a:ext cx="228600" cy="228600"/>
          </a:xfrm>
          <a:prstGeom prst="ellipse">
            <a:avLst/>
          </a:prstGeom>
          <a:solidFill>
            <a:schemeClr val="accent1"/>
          </a:solidFill>
          <a:ln w="9525">
            <a:solidFill>
              <a:schemeClr val="tx1"/>
            </a:solidFill>
            <a:round/>
            <a:headEnd/>
            <a:tailEnd/>
          </a:ln>
        </p:spPr>
        <p:txBody>
          <a:bodyPr wrap="none" anchor="ctr"/>
          <a:lstStyle>
            <a:lvl1pPr>
              <a:defRPr sz="3200" b="1" i="1">
                <a:solidFill>
                  <a:schemeClr val="tx1"/>
                </a:solidFill>
                <a:latin typeface="Arial" panose="020B0604020202020204" pitchFamily="34" charset="0"/>
              </a:defRPr>
            </a:lvl1pPr>
            <a:lvl2pPr marL="742950" indent="-285750">
              <a:defRPr sz="3200" b="1" i="1">
                <a:solidFill>
                  <a:schemeClr val="tx1"/>
                </a:solidFill>
                <a:latin typeface="Arial" panose="020B0604020202020204" pitchFamily="34" charset="0"/>
              </a:defRPr>
            </a:lvl2pPr>
            <a:lvl3pPr marL="1143000" indent="-228600">
              <a:defRPr sz="3200" b="1" i="1">
                <a:solidFill>
                  <a:schemeClr val="tx1"/>
                </a:solidFill>
                <a:latin typeface="Arial" panose="020B0604020202020204" pitchFamily="34" charset="0"/>
              </a:defRPr>
            </a:lvl3pPr>
            <a:lvl4pPr marL="1600200" indent="-228600">
              <a:defRPr sz="3200" b="1" i="1">
                <a:solidFill>
                  <a:schemeClr val="tx1"/>
                </a:solidFill>
                <a:latin typeface="Arial" panose="020B0604020202020204" pitchFamily="34" charset="0"/>
              </a:defRPr>
            </a:lvl4pPr>
            <a:lvl5pPr marL="2057400" indent="-228600">
              <a:defRPr sz="3200" b="1" i="1">
                <a:solidFill>
                  <a:schemeClr val="tx1"/>
                </a:solidFill>
                <a:latin typeface="Arial" panose="020B0604020202020204" pitchFamily="34" charset="0"/>
              </a:defRPr>
            </a:lvl5pPr>
            <a:lvl6pPr marL="2514600" indent="-228600" eaLnBrk="0" fontAlgn="base" hangingPunct="0">
              <a:spcBef>
                <a:spcPct val="0"/>
              </a:spcBef>
              <a:spcAft>
                <a:spcPct val="0"/>
              </a:spcAft>
              <a:defRPr sz="3200" b="1" i="1">
                <a:solidFill>
                  <a:schemeClr val="tx1"/>
                </a:solidFill>
                <a:latin typeface="Arial" panose="020B0604020202020204" pitchFamily="34" charset="0"/>
              </a:defRPr>
            </a:lvl6pPr>
            <a:lvl7pPr marL="2971800" indent="-228600" eaLnBrk="0" fontAlgn="base" hangingPunct="0">
              <a:spcBef>
                <a:spcPct val="0"/>
              </a:spcBef>
              <a:spcAft>
                <a:spcPct val="0"/>
              </a:spcAft>
              <a:defRPr sz="3200" b="1" i="1">
                <a:solidFill>
                  <a:schemeClr val="tx1"/>
                </a:solidFill>
                <a:latin typeface="Arial" panose="020B0604020202020204" pitchFamily="34" charset="0"/>
              </a:defRPr>
            </a:lvl7pPr>
            <a:lvl8pPr marL="3429000" indent="-228600" eaLnBrk="0" fontAlgn="base" hangingPunct="0">
              <a:spcBef>
                <a:spcPct val="0"/>
              </a:spcBef>
              <a:spcAft>
                <a:spcPct val="0"/>
              </a:spcAft>
              <a:defRPr sz="3200" b="1" i="1">
                <a:solidFill>
                  <a:schemeClr val="tx1"/>
                </a:solidFill>
                <a:latin typeface="Arial" panose="020B0604020202020204" pitchFamily="34" charset="0"/>
              </a:defRPr>
            </a:lvl8pPr>
            <a:lvl9pPr marL="3886200" indent="-228600" eaLnBrk="0" fontAlgn="base" hangingPunct="0">
              <a:spcBef>
                <a:spcPct val="0"/>
              </a:spcBef>
              <a:spcAft>
                <a:spcPct val="0"/>
              </a:spcAft>
              <a:defRPr sz="3200" b="1" i="1">
                <a:solidFill>
                  <a:schemeClr val="tx1"/>
                </a:solidFill>
                <a:latin typeface="Arial" panose="020B0604020202020204" pitchFamily="34" charset="0"/>
              </a:defRPr>
            </a:lvl9pPr>
          </a:lstStyle>
          <a:p>
            <a:endParaRPr lang="en-US" altLang="en-US" dirty="0"/>
          </a:p>
        </p:txBody>
      </p:sp>
      <p:sp>
        <p:nvSpPr>
          <p:cNvPr id="3082" name="Oval 10"/>
          <p:cNvSpPr>
            <a:spLocks noChangeArrowheads="1"/>
          </p:cNvSpPr>
          <p:nvPr/>
        </p:nvSpPr>
        <p:spPr bwMode="auto">
          <a:xfrm>
            <a:off x="2971800" y="3124200"/>
            <a:ext cx="228600" cy="228600"/>
          </a:xfrm>
          <a:prstGeom prst="ellipse">
            <a:avLst/>
          </a:prstGeom>
          <a:solidFill>
            <a:schemeClr val="accent1"/>
          </a:solidFill>
          <a:ln w="9525">
            <a:solidFill>
              <a:schemeClr val="tx1"/>
            </a:solidFill>
            <a:round/>
            <a:headEnd/>
            <a:tailEnd/>
          </a:ln>
        </p:spPr>
        <p:txBody>
          <a:bodyPr wrap="none" anchor="ctr"/>
          <a:lstStyle>
            <a:lvl1pPr>
              <a:defRPr sz="3200" b="1" i="1">
                <a:solidFill>
                  <a:schemeClr val="tx1"/>
                </a:solidFill>
                <a:latin typeface="Arial" panose="020B0604020202020204" pitchFamily="34" charset="0"/>
              </a:defRPr>
            </a:lvl1pPr>
            <a:lvl2pPr marL="742950" indent="-285750">
              <a:defRPr sz="3200" b="1" i="1">
                <a:solidFill>
                  <a:schemeClr val="tx1"/>
                </a:solidFill>
                <a:latin typeface="Arial" panose="020B0604020202020204" pitchFamily="34" charset="0"/>
              </a:defRPr>
            </a:lvl2pPr>
            <a:lvl3pPr marL="1143000" indent="-228600">
              <a:defRPr sz="3200" b="1" i="1">
                <a:solidFill>
                  <a:schemeClr val="tx1"/>
                </a:solidFill>
                <a:latin typeface="Arial" panose="020B0604020202020204" pitchFamily="34" charset="0"/>
              </a:defRPr>
            </a:lvl3pPr>
            <a:lvl4pPr marL="1600200" indent="-228600">
              <a:defRPr sz="3200" b="1" i="1">
                <a:solidFill>
                  <a:schemeClr val="tx1"/>
                </a:solidFill>
                <a:latin typeface="Arial" panose="020B0604020202020204" pitchFamily="34" charset="0"/>
              </a:defRPr>
            </a:lvl4pPr>
            <a:lvl5pPr marL="2057400" indent="-228600">
              <a:defRPr sz="3200" b="1" i="1">
                <a:solidFill>
                  <a:schemeClr val="tx1"/>
                </a:solidFill>
                <a:latin typeface="Arial" panose="020B0604020202020204" pitchFamily="34" charset="0"/>
              </a:defRPr>
            </a:lvl5pPr>
            <a:lvl6pPr marL="2514600" indent="-228600" eaLnBrk="0" fontAlgn="base" hangingPunct="0">
              <a:spcBef>
                <a:spcPct val="0"/>
              </a:spcBef>
              <a:spcAft>
                <a:spcPct val="0"/>
              </a:spcAft>
              <a:defRPr sz="3200" b="1" i="1">
                <a:solidFill>
                  <a:schemeClr val="tx1"/>
                </a:solidFill>
                <a:latin typeface="Arial" panose="020B0604020202020204" pitchFamily="34" charset="0"/>
              </a:defRPr>
            </a:lvl6pPr>
            <a:lvl7pPr marL="2971800" indent="-228600" eaLnBrk="0" fontAlgn="base" hangingPunct="0">
              <a:spcBef>
                <a:spcPct val="0"/>
              </a:spcBef>
              <a:spcAft>
                <a:spcPct val="0"/>
              </a:spcAft>
              <a:defRPr sz="3200" b="1" i="1">
                <a:solidFill>
                  <a:schemeClr val="tx1"/>
                </a:solidFill>
                <a:latin typeface="Arial" panose="020B0604020202020204" pitchFamily="34" charset="0"/>
              </a:defRPr>
            </a:lvl7pPr>
            <a:lvl8pPr marL="3429000" indent="-228600" eaLnBrk="0" fontAlgn="base" hangingPunct="0">
              <a:spcBef>
                <a:spcPct val="0"/>
              </a:spcBef>
              <a:spcAft>
                <a:spcPct val="0"/>
              </a:spcAft>
              <a:defRPr sz="3200" b="1" i="1">
                <a:solidFill>
                  <a:schemeClr val="tx1"/>
                </a:solidFill>
                <a:latin typeface="Arial" panose="020B0604020202020204" pitchFamily="34" charset="0"/>
              </a:defRPr>
            </a:lvl8pPr>
            <a:lvl9pPr marL="3886200" indent="-228600" eaLnBrk="0" fontAlgn="base" hangingPunct="0">
              <a:spcBef>
                <a:spcPct val="0"/>
              </a:spcBef>
              <a:spcAft>
                <a:spcPct val="0"/>
              </a:spcAft>
              <a:defRPr sz="3200" b="1" i="1">
                <a:solidFill>
                  <a:schemeClr val="tx1"/>
                </a:solidFill>
                <a:latin typeface="Arial" panose="020B0604020202020204" pitchFamily="34" charset="0"/>
              </a:defRPr>
            </a:lvl9pPr>
          </a:lstStyle>
          <a:p>
            <a:endParaRPr lang="en-US" altLang="en-US" dirty="0"/>
          </a:p>
        </p:txBody>
      </p:sp>
      <p:sp>
        <p:nvSpPr>
          <p:cNvPr id="3083" name="Text Box 11"/>
          <p:cNvSpPr txBox="1">
            <a:spLocks noChangeArrowheads="1"/>
          </p:cNvSpPr>
          <p:nvPr/>
        </p:nvSpPr>
        <p:spPr bwMode="auto">
          <a:xfrm>
            <a:off x="1219200" y="3352800"/>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i="1">
                <a:solidFill>
                  <a:schemeClr val="tx1"/>
                </a:solidFill>
                <a:latin typeface="Arial" panose="020B0604020202020204" pitchFamily="34" charset="0"/>
              </a:defRPr>
            </a:lvl1pPr>
            <a:lvl2pPr marL="742950" indent="-285750">
              <a:defRPr sz="3200" b="1" i="1">
                <a:solidFill>
                  <a:schemeClr val="tx1"/>
                </a:solidFill>
                <a:latin typeface="Arial" panose="020B0604020202020204" pitchFamily="34" charset="0"/>
              </a:defRPr>
            </a:lvl2pPr>
            <a:lvl3pPr marL="1143000" indent="-228600">
              <a:defRPr sz="3200" b="1" i="1">
                <a:solidFill>
                  <a:schemeClr val="tx1"/>
                </a:solidFill>
                <a:latin typeface="Arial" panose="020B0604020202020204" pitchFamily="34" charset="0"/>
              </a:defRPr>
            </a:lvl3pPr>
            <a:lvl4pPr marL="1600200" indent="-228600">
              <a:defRPr sz="3200" b="1" i="1">
                <a:solidFill>
                  <a:schemeClr val="tx1"/>
                </a:solidFill>
                <a:latin typeface="Arial" panose="020B0604020202020204" pitchFamily="34" charset="0"/>
              </a:defRPr>
            </a:lvl4pPr>
            <a:lvl5pPr marL="2057400" indent="-228600">
              <a:defRPr sz="3200" b="1" i="1">
                <a:solidFill>
                  <a:schemeClr val="tx1"/>
                </a:solidFill>
                <a:latin typeface="Arial" panose="020B0604020202020204" pitchFamily="34" charset="0"/>
              </a:defRPr>
            </a:lvl5pPr>
            <a:lvl6pPr marL="2514600" indent="-228600" eaLnBrk="0" fontAlgn="base" hangingPunct="0">
              <a:spcBef>
                <a:spcPct val="0"/>
              </a:spcBef>
              <a:spcAft>
                <a:spcPct val="0"/>
              </a:spcAft>
              <a:defRPr sz="3200" b="1" i="1">
                <a:solidFill>
                  <a:schemeClr val="tx1"/>
                </a:solidFill>
                <a:latin typeface="Arial" panose="020B0604020202020204" pitchFamily="34" charset="0"/>
              </a:defRPr>
            </a:lvl6pPr>
            <a:lvl7pPr marL="2971800" indent="-228600" eaLnBrk="0" fontAlgn="base" hangingPunct="0">
              <a:spcBef>
                <a:spcPct val="0"/>
              </a:spcBef>
              <a:spcAft>
                <a:spcPct val="0"/>
              </a:spcAft>
              <a:defRPr sz="3200" b="1" i="1">
                <a:solidFill>
                  <a:schemeClr val="tx1"/>
                </a:solidFill>
                <a:latin typeface="Arial" panose="020B0604020202020204" pitchFamily="34" charset="0"/>
              </a:defRPr>
            </a:lvl7pPr>
            <a:lvl8pPr marL="3429000" indent="-228600" eaLnBrk="0" fontAlgn="base" hangingPunct="0">
              <a:spcBef>
                <a:spcPct val="0"/>
              </a:spcBef>
              <a:spcAft>
                <a:spcPct val="0"/>
              </a:spcAft>
              <a:defRPr sz="3200" b="1" i="1">
                <a:solidFill>
                  <a:schemeClr val="tx1"/>
                </a:solidFill>
                <a:latin typeface="Arial" panose="020B0604020202020204" pitchFamily="34" charset="0"/>
              </a:defRPr>
            </a:lvl8pPr>
            <a:lvl9pPr marL="3886200" indent="-228600" eaLnBrk="0" fontAlgn="base" hangingPunct="0">
              <a:spcBef>
                <a:spcPct val="0"/>
              </a:spcBef>
              <a:spcAft>
                <a:spcPct val="0"/>
              </a:spcAft>
              <a:defRPr sz="3200" b="1" i="1">
                <a:solidFill>
                  <a:schemeClr val="tx1"/>
                </a:solidFill>
                <a:latin typeface="Arial" panose="020B0604020202020204" pitchFamily="34" charset="0"/>
              </a:defRPr>
            </a:lvl9pPr>
          </a:lstStyle>
          <a:p>
            <a:pPr>
              <a:spcBef>
                <a:spcPct val="50000"/>
              </a:spcBef>
            </a:pPr>
            <a:r>
              <a:rPr lang="en-US" altLang="en-US" sz="1800" b="0" i="0" dirty="0"/>
              <a:t>0</a:t>
            </a:r>
          </a:p>
        </p:txBody>
      </p:sp>
      <p:sp>
        <p:nvSpPr>
          <p:cNvPr id="3084" name="Text Box 12"/>
          <p:cNvSpPr txBox="1">
            <a:spLocks noChangeArrowheads="1"/>
          </p:cNvSpPr>
          <p:nvPr/>
        </p:nvSpPr>
        <p:spPr bwMode="auto">
          <a:xfrm>
            <a:off x="2133600" y="3352800"/>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i="1">
                <a:solidFill>
                  <a:schemeClr val="tx1"/>
                </a:solidFill>
                <a:latin typeface="Arial" panose="020B0604020202020204" pitchFamily="34" charset="0"/>
              </a:defRPr>
            </a:lvl1pPr>
            <a:lvl2pPr marL="742950" indent="-285750">
              <a:defRPr sz="3200" b="1" i="1">
                <a:solidFill>
                  <a:schemeClr val="tx1"/>
                </a:solidFill>
                <a:latin typeface="Arial" panose="020B0604020202020204" pitchFamily="34" charset="0"/>
              </a:defRPr>
            </a:lvl2pPr>
            <a:lvl3pPr marL="1143000" indent="-228600">
              <a:defRPr sz="3200" b="1" i="1">
                <a:solidFill>
                  <a:schemeClr val="tx1"/>
                </a:solidFill>
                <a:latin typeface="Arial" panose="020B0604020202020204" pitchFamily="34" charset="0"/>
              </a:defRPr>
            </a:lvl3pPr>
            <a:lvl4pPr marL="1600200" indent="-228600">
              <a:defRPr sz="3200" b="1" i="1">
                <a:solidFill>
                  <a:schemeClr val="tx1"/>
                </a:solidFill>
                <a:latin typeface="Arial" panose="020B0604020202020204" pitchFamily="34" charset="0"/>
              </a:defRPr>
            </a:lvl4pPr>
            <a:lvl5pPr marL="2057400" indent="-228600">
              <a:defRPr sz="3200" b="1" i="1">
                <a:solidFill>
                  <a:schemeClr val="tx1"/>
                </a:solidFill>
                <a:latin typeface="Arial" panose="020B0604020202020204" pitchFamily="34" charset="0"/>
              </a:defRPr>
            </a:lvl5pPr>
            <a:lvl6pPr marL="2514600" indent="-228600" eaLnBrk="0" fontAlgn="base" hangingPunct="0">
              <a:spcBef>
                <a:spcPct val="0"/>
              </a:spcBef>
              <a:spcAft>
                <a:spcPct val="0"/>
              </a:spcAft>
              <a:defRPr sz="3200" b="1" i="1">
                <a:solidFill>
                  <a:schemeClr val="tx1"/>
                </a:solidFill>
                <a:latin typeface="Arial" panose="020B0604020202020204" pitchFamily="34" charset="0"/>
              </a:defRPr>
            </a:lvl6pPr>
            <a:lvl7pPr marL="2971800" indent="-228600" eaLnBrk="0" fontAlgn="base" hangingPunct="0">
              <a:spcBef>
                <a:spcPct val="0"/>
              </a:spcBef>
              <a:spcAft>
                <a:spcPct val="0"/>
              </a:spcAft>
              <a:defRPr sz="3200" b="1" i="1">
                <a:solidFill>
                  <a:schemeClr val="tx1"/>
                </a:solidFill>
                <a:latin typeface="Arial" panose="020B0604020202020204" pitchFamily="34" charset="0"/>
              </a:defRPr>
            </a:lvl7pPr>
            <a:lvl8pPr marL="3429000" indent="-228600" eaLnBrk="0" fontAlgn="base" hangingPunct="0">
              <a:spcBef>
                <a:spcPct val="0"/>
              </a:spcBef>
              <a:spcAft>
                <a:spcPct val="0"/>
              </a:spcAft>
              <a:defRPr sz="3200" b="1" i="1">
                <a:solidFill>
                  <a:schemeClr val="tx1"/>
                </a:solidFill>
                <a:latin typeface="Arial" panose="020B0604020202020204" pitchFamily="34" charset="0"/>
              </a:defRPr>
            </a:lvl8pPr>
            <a:lvl9pPr marL="3886200" indent="-228600" eaLnBrk="0" fontAlgn="base" hangingPunct="0">
              <a:spcBef>
                <a:spcPct val="0"/>
              </a:spcBef>
              <a:spcAft>
                <a:spcPct val="0"/>
              </a:spcAft>
              <a:defRPr sz="3200" b="1" i="1">
                <a:solidFill>
                  <a:schemeClr val="tx1"/>
                </a:solidFill>
                <a:latin typeface="Arial" panose="020B0604020202020204" pitchFamily="34" charset="0"/>
              </a:defRPr>
            </a:lvl9pPr>
          </a:lstStyle>
          <a:p>
            <a:pPr>
              <a:spcBef>
                <a:spcPct val="50000"/>
              </a:spcBef>
            </a:pPr>
            <a:r>
              <a:rPr lang="en-US" altLang="en-US" sz="1800" b="0" i="0" dirty="0"/>
              <a:t>1</a:t>
            </a:r>
          </a:p>
        </p:txBody>
      </p:sp>
      <p:sp>
        <p:nvSpPr>
          <p:cNvPr id="3085" name="Text Box 13"/>
          <p:cNvSpPr txBox="1">
            <a:spLocks noChangeArrowheads="1"/>
          </p:cNvSpPr>
          <p:nvPr/>
        </p:nvSpPr>
        <p:spPr bwMode="auto">
          <a:xfrm>
            <a:off x="2895600" y="3352800"/>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i="1">
                <a:solidFill>
                  <a:schemeClr val="tx1"/>
                </a:solidFill>
                <a:latin typeface="Arial" panose="020B0604020202020204" pitchFamily="34" charset="0"/>
              </a:defRPr>
            </a:lvl1pPr>
            <a:lvl2pPr marL="742950" indent="-285750">
              <a:defRPr sz="3200" b="1" i="1">
                <a:solidFill>
                  <a:schemeClr val="tx1"/>
                </a:solidFill>
                <a:latin typeface="Arial" panose="020B0604020202020204" pitchFamily="34" charset="0"/>
              </a:defRPr>
            </a:lvl2pPr>
            <a:lvl3pPr marL="1143000" indent="-228600">
              <a:defRPr sz="3200" b="1" i="1">
                <a:solidFill>
                  <a:schemeClr val="tx1"/>
                </a:solidFill>
                <a:latin typeface="Arial" panose="020B0604020202020204" pitchFamily="34" charset="0"/>
              </a:defRPr>
            </a:lvl3pPr>
            <a:lvl4pPr marL="1600200" indent="-228600">
              <a:defRPr sz="3200" b="1" i="1">
                <a:solidFill>
                  <a:schemeClr val="tx1"/>
                </a:solidFill>
                <a:latin typeface="Arial" panose="020B0604020202020204" pitchFamily="34" charset="0"/>
              </a:defRPr>
            </a:lvl4pPr>
            <a:lvl5pPr marL="2057400" indent="-228600">
              <a:defRPr sz="3200" b="1" i="1">
                <a:solidFill>
                  <a:schemeClr val="tx1"/>
                </a:solidFill>
                <a:latin typeface="Arial" panose="020B0604020202020204" pitchFamily="34" charset="0"/>
              </a:defRPr>
            </a:lvl5pPr>
            <a:lvl6pPr marL="2514600" indent="-228600" eaLnBrk="0" fontAlgn="base" hangingPunct="0">
              <a:spcBef>
                <a:spcPct val="0"/>
              </a:spcBef>
              <a:spcAft>
                <a:spcPct val="0"/>
              </a:spcAft>
              <a:defRPr sz="3200" b="1" i="1">
                <a:solidFill>
                  <a:schemeClr val="tx1"/>
                </a:solidFill>
                <a:latin typeface="Arial" panose="020B0604020202020204" pitchFamily="34" charset="0"/>
              </a:defRPr>
            </a:lvl6pPr>
            <a:lvl7pPr marL="2971800" indent="-228600" eaLnBrk="0" fontAlgn="base" hangingPunct="0">
              <a:spcBef>
                <a:spcPct val="0"/>
              </a:spcBef>
              <a:spcAft>
                <a:spcPct val="0"/>
              </a:spcAft>
              <a:defRPr sz="3200" b="1" i="1">
                <a:solidFill>
                  <a:schemeClr val="tx1"/>
                </a:solidFill>
                <a:latin typeface="Arial" panose="020B0604020202020204" pitchFamily="34" charset="0"/>
              </a:defRPr>
            </a:lvl7pPr>
            <a:lvl8pPr marL="3429000" indent="-228600" eaLnBrk="0" fontAlgn="base" hangingPunct="0">
              <a:spcBef>
                <a:spcPct val="0"/>
              </a:spcBef>
              <a:spcAft>
                <a:spcPct val="0"/>
              </a:spcAft>
              <a:defRPr sz="3200" b="1" i="1">
                <a:solidFill>
                  <a:schemeClr val="tx1"/>
                </a:solidFill>
                <a:latin typeface="Arial" panose="020B0604020202020204" pitchFamily="34" charset="0"/>
              </a:defRPr>
            </a:lvl8pPr>
            <a:lvl9pPr marL="3886200" indent="-228600" eaLnBrk="0" fontAlgn="base" hangingPunct="0">
              <a:spcBef>
                <a:spcPct val="0"/>
              </a:spcBef>
              <a:spcAft>
                <a:spcPct val="0"/>
              </a:spcAft>
              <a:defRPr sz="3200" b="1" i="1">
                <a:solidFill>
                  <a:schemeClr val="tx1"/>
                </a:solidFill>
                <a:latin typeface="Arial" panose="020B0604020202020204" pitchFamily="34" charset="0"/>
              </a:defRPr>
            </a:lvl9pPr>
          </a:lstStyle>
          <a:p>
            <a:pPr>
              <a:spcBef>
                <a:spcPct val="50000"/>
              </a:spcBef>
            </a:pPr>
            <a:r>
              <a:rPr lang="en-US" altLang="en-US" sz="1800" b="0" i="0" dirty="0"/>
              <a:t>2</a:t>
            </a:r>
          </a:p>
        </p:txBody>
      </p:sp>
      <p:sp>
        <p:nvSpPr>
          <p:cNvPr id="3086" name="Text Box 14"/>
          <p:cNvSpPr txBox="1">
            <a:spLocks noChangeArrowheads="1"/>
          </p:cNvSpPr>
          <p:nvPr/>
        </p:nvSpPr>
        <p:spPr bwMode="auto">
          <a:xfrm>
            <a:off x="3733800" y="3352800"/>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i="1">
                <a:solidFill>
                  <a:schemeClr val="tx1"/>
                </a:solidFill>
                <a:latin typeface="Arial" panose="020B0604020202020204" pitchFamily="34" charset="0"/>
              </a:defRPr>
            </a:lvl1pPr>
            <a:lvl2pPr marL="742950" indent="-285750">
              <a:defRPr sz="3200" b="1" i="1">
                <a:solidFill>
                  <a:schemeClr val="tx1"/>
                </a:solidFill>
                <a:latin typeface="Arial" panose="020B0604020202020204" pitchFamily="34" charset="0"/>
              </a:defRPr>
            </a:lvl2pPr>
            <a:lvl3pPr marL="1143000" indent="-228600">
              <a:defRPr sz="3200" b="1" i="1">
                <a:solidFill>
                  <a:schemeClr val="tx1"/>
                </a:solidFill>
                <a:latin typeface="Arial" panose="020B0604020202020204" pitchFamily="34" charset="0"/>
              </a:defRPr>
            </a:lvl3pPr>
            <a:lvl4pPr marL="1600200" indent="-228600">
              <a:defRPr sz="3200" b="1" i="1">
                <a:solidFill>
                  <a:schemeClr val="tx1"/>
                </a:solidFill>
                <a:latin typeface="Arial" panose="020B0604020202020204" pitchFamily="34" charset="0"/>
              </a:defRPr>
            </a:lvl4pPr>
            <a:lvl5pPr marL="2057400" indent="-228600">
              <a:defRPr sz="3200" b="1" i="1">
                <a:solidFill>
                  <a:schemeClr val="tx1"/>
                </a:solidFill>
                <a:latin typeface="Arial" panose="020B0604020202020204" pitchFamily="34" charset="0"/>
              </a:defRPr>
            </a:lvl5pPr>
            <a:lvl6pPr marL="2514600" indent="-228600" eaLnBrk="0" fontAlgn="base" hangingPunct="0">
              <a:spcBef>
                <a:spcPct val="0"/>
              </a:spcBef>
              <a:spcAft>
                <a:spcPct val="0"/>
              </a:spcAft>
              <a:defRPr sz="3200" b="1" i="1">
                <a:solidFill>
                  <a:schemeClr val="tx1"/>
                </a:solidFill>
                <a:latin typeface="Arial" panose="020B0604020202020204" pitchFamily="34" charset="0"/>
              </a:defRPr>
            </a:lvl6pPr>
            <a:lvl7pPr marL="2971800" indent="-228600" eaLnBrk="0" fontAlgn="base" hangingPunct="0">
              <a:spcBef>
                <a:spcPct val="0"/>
              </a:spcBef>
              <a:spcAft>
                <a:spcPct val="0"/>
              </a:spcAft>
              <a:defRPr sz="3200" b="1" i="1">
                <a:solidFill>
                  <a:schemeClr val="tx1"/>
                </a:solidFill>
                <a:latin typeface="Arial" panose="020B0604020202020204" pitchFamily="34" charset="0"/>
              </a:defRPr>
            </a:lvl7pPr>
            <a:lvl8pPr marL="3429000" indent="-228600" eaLnBrk="0" fontAlgn="base" hangingPunct="0">
              <a:spcBef>
                <a:spcPct val="0"/>
              </a:spcBef>
              <a:spcAft>
                <a:spcPct val="0"/>
              </a:spcAft>
              <a:defRPr sz="3200" b="1" i="1">
                <a:solidFill>
                  <a:schemeClr val="tx1"/>
                </a:solidFill>
                <a:latin typeface="Arial" panose="020B0604020202020204" pitchFamily="34" charset="0"/>
              </a:defRPr>
            </a:lvl8pPr>
            <a:lvl9pPr marL="3886200" indent="-228600" eaLnBrk="0" fontAlgn="base" hangingPunct="0">
              <a:spcBef>
                <a:spcPct val="0"/>
              </a:spcBef>
              <a:spcAft>
                <a:spcPct val="0"/>
              </a:spcAft>
              <a:defRPr sz="3200" b="1" i="1">
                <a:solidFill>
                  <a:schemeClr val="tx1"/>
                </a:solidFill>
                <a:latin typeface="Arial" panose="020B0604020202020204" pitchFamily="34" charset="0"/>
              </a:defRPr>
            </a:lvl9pPr>
          </a:lstStyle>
          <a:p>
            <a:pPr>
              <a:spcBef>
                <a:spcPct val="50000"/>
              </a:spcBef>
            </a:pPr>
            <a:r>
              <a:rPr lang="en-US" altLang="en-US" sz="1800" b="0" i="0" dirty="0"/>
              <a:t>3</a:t>
            </a:r>
          </a:p>
        </p:txBody>
      </p:sp>
      <p:sp>
        <p:nvSpPr>
          <p:cNvPr id="3087" name="Text Box 15"/>
          <p:cNvSpPr txBox="1">
            <a:spLocks noChangeArrowheads="1"/>
          </p:cNvSpPr>
          <p:nvPr/>
        </p:nvSpPr>
        <p:spPr bwMode="auto">
          <a:xfrm>
            <a:off x="4648200" y="3352800"/>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i="1">
                <a:solidFill>
                  <a:schemeClr val="tx1"/>
                </a:solidFill>
                <a:latin typeface="Arial" panose="020B0604020202020204" pitchFamily="34" charset="0"/>
              </a:defRPr>
            </a:lvl1pPr>
            <a:lvl2pPr marL="742950" indent="-285750">
              <a:defRPr sz="3200" b="1" i="1">
                <a:solidFill>
                  <a:schemeClr val="tx1"/>
                </a:solidFill>
                <a:latin typeface="Arial" panose="020B0604020202020204" pitchFamily="34" charset="0"/>
              </a:defRPr>
            </a:lvl2pPr>
            <a:lvl3pPr marL="1143000" indent="-228600">
              <a:defRPr sz="3200" b="1" i="1">
                <a:solidFill>
                  <a:schemeClr val="tx1"/>
                </a:solidFill>
                <a:latin typeface="Arial" panose="020B0604020202020204" pitchFamily="34" charset="0"/>
              </a:defRPr>
            </a:lvl3pPr>
            <a:lvl4pPr marL="1600200" indent="-228600">
              <a:defRPr sz="3200" b="1" i="1">
                <a:solidFill>
                  <a:schemeClr val="tx1"/>
                </a:solidFill>
                <a:latin typeface="Arial" panose="020B0604020202020204" pitchFamily="34" charset="0"/>
              </a:defRPr>
            </a:lvl4pPr>
            <a:lvl5pPr marL="2057400" indent="-228600">
              <a:defRPr sz="3200" b="1" i="1">
                <a:solidFill>
                  <a:schemeClr val="tx1"/>
                </a:solidFill>
                <a:latin typeface="Arial" panose="020B0604020202020204" pitchFamily="34" charset="0"/>
              </a:defRPr>
            </a:lvl5pPr>
            <a:lvl6pPr marL="2514600" indent="-228600" eaLnBrk="0" fontAlgn="base" hangingPunct="0">
              <a:spcBef>
                <a:spcPct val="0"/>
              </a:spcBef>
              <a:spcAft>
                <a:spcPct val="0"/>
              </a:spcAft>
              <a:defRPr sz="3200" b="1" i="1">
                <a:solidFill>
                  <a:schemeClr val="tx1"/>
                </a:solidFill>
                <a:latin typeface="Arial" panose="020B0604020202020204" pitchFamily="34" charset="0"/>
              </a:defRPr>
            </a:lvl6pPr>
            <a:lvl7pPr marL="2971800" indent="-228600" eaLnBrk="0" fontAlgn="base" hangingPunct="0">
              <a:spcBef>
                <a:spcPct val="0"/>
              </a:spcBef>
              <a:spcAft>
                <a:spcPct val="0"/>
              </a:spcAft>
              <a:defRPr sz="3200" b="1" i="1">
                <a:solidFill>
                  <a:schemeClr val="tx1"/>
                </a:solidFill>
                <a:latin typeface="Arial" panose="020B0604020202020204" pitchFamily="34" charset="0"/>
              </a:defRPr>
            </a:lvl7pPr>
            <a:lvl8pPr marL="3429000" indent="-228600" eaLnBrk="0" fontAlgn="base" hangingPunct="0">
              <a:spcBef>
                <a:spcPct val="0"/>
              </a:spcBef>
              <a:spcAft>
                <a:spcPct val="0"/>
              </a:spcAft>
              <a:defRPr sz="3200" b="1" i="1">
                <a:solidFill>
                  <a:schemeClr val="tx1"/>
                </a:solidFill>
                <a:latin typeface="Arial" panose="020B0604020202020204" pitchFamily="34" charset="0"/>
              </a:defRPr>
            </a:lvl8pPr>
            <a:lvl9pPr marL="3886200" indent="-228600" eaLnBrk="0" fontAlgn="base" hangingPunct="0">
              <a:spcBef>
                <a:spcPct val="0"/>
              </a:spcBef>
              <a:spcAft>
                <a:spcPct val="0"/>
              </a:spcAft>
              <a:defRPr sz="3200" b="1" i="1">
                <a:solidFill>
                  <a:schemeClr val="tx1"/>
                </a:solidFill>
                <a:latin typeface="Arial" panose="020B0604020202020204" pitchFamily="34" charset="0"/>
              </a:defRPr>
            </a:lvl9pPr>
          </a:lstStyle>
          <a:p>
            <a:pPr>
              <a:spcBef>
                <a:spcPct val="50000"/>
              </a:spcBef>
            </a:pPr>
            <a:r>
              <a:rPr lang="en-US" altLang="en-US" sz="1800" b="0" i="0" dirty="0"/>
              <a:t>4</a:t>
            </a:r>
          </a:p>
        </p:txBody>
      </p:sp>
      <p:sp>
        <p:nvSpPr>
          <p:cNvPr id="3088" name="Text Box 16"/>
          <p:cNvSpPr txBox="1">
            <a:spLocks noChangeArrowheads="1"/>
          </p:cNvSpPr>
          <p:nvPr/>
        </p:nvSpPr>
        <p:spPr bwMode="auto">
          <a:xfrm>
            <a:off x="5638800" y="3352800"/>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i="1">
                <a:solidFill>
                  <a:schemeClr val="tx1"/>
                </a:solidFill>
                <a:latin typeface="Arial" panose="020B0604020202020204" pitchFamily="34" charset="0"/>
              </a:defRPr>
            </a:lvl1pPr>
            <a:lvl2pPr marL="742950" indent="-285750">
              <a:defRPr sz="3200" b="1" i="1">
                <a:solidFill>
                  <a:schemeClr val="tx1"/>
                </a:solidFill>
                <a:latin typeface="Arial" panose="020B0604020202020204" pitchFamily="34" charset="0"/>
              </a:defRPr>
            </a:lvl2pPr>
            <a:lvl3pPr marL="1143000" indent="-228600">
              <a:defRPr sz="3200" b="1" i="1">
                <a:solidFill>
                  <a:schemeClr val="tx1"/>
                </a:solidFill>
                <a:latin typeface="Arial" panose="020B0604020202020204" pitchFamily="34" charset="0"/>
              </a:defRPr>
            </a:lvl3pPr>
            <a:lvl4pPr marL="1600200" indent="-228600">
              <a:defRPr sz="3200" b="1" i="1">
                <a:solidFill>
                  <a:schemeClr val="tx1"/>
                </a:solidFill>
                <a:latin typeface="Arial" panose="020B0604020202020204" pitchFamily="34" charset="0"/>
              </a:defRPr>
            </a:lvl4pPr>
            <a:lvl5pPr marL="2057400" indent="-228600">
              <a:defRPr sz="3200" b="1" i="1">
                <a:solidFill>
                  <a:schemeClr val="tx1"/>
                </a:solidFill>
                <a:latin typeface="Arial" panose="020B0604020202020204" pitchFamily="34" charset="0"/>
              </a:defRPr>
            </a:lvl5pPr>
            <a:lvl6pPr marL="2514600" indent="-228600" eaLnBrk="0" fontAlgn="base" hangingPunct="0">
              <a:spcBef>
                <a:spcPct val="0"/>
              </a:spcBef>
              <a:spcAft>
                <a:spcPct val="0"/>
              </a:spcAft>
              <a:defRPr sz="3200" b="1" i="1">
                <a:solidFill>
                  <a:schemeClr val="tx1"/>
                </a:solidFill>
                <a:latin typeface="Arial" panose="020B0604020202020204" pitchFamily="34" charset="0"/>
              </a:defRPr>
            </a:lvl6pPr>
            <a:lvl7pPr marL="2971800" indent="-228600" eaLnBrk="0" fontAlgn="base" hangingPunct="0">
              <a:spcBef>
                <a:spcPct val="0"/>
              </a:spcBef>
              <a:spcAft>
                <a:spcPct val="0"/>
              </a:spcAft>
              <a:defRPr sz="3200" b="1" i="1">
                <a:solidFill>
                  <a:schemeClr val="tx1"/>
                </a:solidFill>
                <a:latin typeface="Arial" panose="020B0604020202020204" pitchFamily="34" charset="0"/>
              </a:defRPr>
            </a:lvl7pPr>
            <a:lvl8pPr marL="3429000" indent="-228600" eaLnBrk="0" fontAlgn="base" hangingPunct="0">
              <a:spcBef>
                <a:spcPct val="0"/>
              </a:spcBef>
              <a:spcAft>
                <a:spcPct val="0"/>
              </a:spcAft>
              <a:defRPr sz="3200" b="1" i="1">
                <a:solidFill>
                  <a:schemeClr val="tx1"/>
                </a:solidFill>
                <a:latin typeface="Arial" panose="020B0604020202020204" pitchFamily="34" charset="0"/>
              </a:defRPr>
            </a:lvl8pPr>
            <a:lvl9pPr marL="3886200" indent="-228600" eaLnBrk="0" fontAlgn="base" hangingPunct="0">
              <a:spcBef>
                <a:spcPct val="0"/>
              </a:spcBef>
              <a:spcAft>
                <a:spcPct val="0"/>
              </a:spcAft>
              <a:defRPr sz="3200" b="1" i="1">
                <a:solidFill>
                  <a:schemeClr val="tx1"/>
                </a:solidFill>
                <a:latin typeface="Arial" panose="020B0604020202020204" pitchFamily="34" charset="0"/>
              </a:defRPr>
            </a:lvl9pPr>
          </a:lstStyle>
          <a:p>
            <a:pPr>
              <a:spcBef>
                <a:spcPct val="50000"/>
              </a:spcBef>
            </a:pPr>
            <a:r>
              <a:rPr lang="en-US" altLang="en-US" sz="1800" b="0" i="0" dirty="0"/>
              <a:t>5</a:t>
            </a:r>
          </a:p>
        </p:txBody>
      </p:sp>
      <p:sp>
        <p:nvSpPr>
          <p:cNvPr id="3089" name="Text Box 17"/>
          <p:cNvSpPr txBox="1">
            <a:spLocks noChangeArrowheads="1"/>
          </p:cNvSpPr>
          <p:nvPr/>
        </p:nvSpPr>
        <p:spPr bwMode="auto">
          <a:xfrm>
            <a:off x="7391400" y="3276600"/>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i="1">
                <a:solidFill>
                  <a:schemeClr val="tx1"/>
                </a:solidFill>
                <a:latin typeface="Arial" panose="020B0604020202020204" pitchFamily="34" charset="0"/>
              </a:defRPr>
            </a:lvl1pPr>
            <a:lvl2pPr marL="742950" indent="-285750">
              <a:defRPr sz="3200" b="1" i="1">
                <a:solidFill>
                  <a:schemeClr val="tx1"/>
                </a:solidFill>
                <a:latin typeface="Arial" panose="020B0604020202020204" pitchFamily="34" charset="0"/>
              </a:defRPr>
            </a:lvl2pPr>
            <a:lvl3pPr marL="1143000" indent="-228600">
              <a:defRPr sz="3200" b="1" i="1">
                <a:solidFill>
                  <a:schemeClr val="tx1"/>
                </a:solidFill>
                <a:latin typeface="Arial" panose="020B0604020202020204" pitchFamily="34" charset="0"/>
              </a:defRPr>
            </a:lvl3pPr>
            <a:lvl4pPr marL="1600200" indent="-228600">
              <a:defRPr sz="3200" b="1" i="1">
                <a:solidFill>
                  <a:schemeClr val="tx1"/>
                </a:solidFill>
                <a:latin typeface="Arial" panose="020B0604020202020204" pitchFamily="34" charset="0"/>
              </a:defRPr>
            </a:lvl4pPr>
            <a:lvl5pPr marL="2057400" indent="-228600">
              <a:defRPr sz="3200" b="1" i="1">
                <a:solidFill>
                  <a:schemeClr val="tx1"/>
                </a:solidFill>
                <a:latin typeface="Arial" panose="020B0604020202020204" pitchFamily="34" charset="0"/>
              </a:defRPr>
            </a:lvl5pPr>
            <a:lvl6pPr marL="2514600" indent="-228600" eaLnBrk="0" fontAlgn="base" hangingPunct="0">
              <a:spcBef>
                <a:spcPct val="0"/>
              </a:spcBef>
              <a:spcAft>
                <a:spcPct val="0"/>
              </a:spcAft>
              <a:defRPr sz="3200" b="1" i="1">
                <a:solidFill>
                  <a:schemeClr val="tx1"/>
                </a:solidFill>
                <a:latin typeface="Arial" panose="020B0604020202020204" pitchFamily="34" charset="0"/>
              </a:defRPr>
            </a:lvl6pPr>
            <a:lvl7pPr marL="2971800" indent="-228600" eaLnBrk="0" fontAlgn="base" hangingPunct="0">
              <a:spcBef>
                <a:spcPct val="0"/>
              </a:spcBef>
              <a:spcAft>
                <a:spcPct val="0"/>
              </a:spcAft>
              <a:defRPr sz="3200" b="1" i="1">
                <a:solidFill>
                  <a:schemeClr val="tx1"/>
                </a:solidFill>
                <a:latin typeface="Arial" panose="020B0604020202020204" pitchFamily="34" charset="0"/>
              </a:defRPr>
            </a:lvl7pPr>
            <a:lvl8pPr marL="3429000" indent="-228600" eaLnBrk="0" fontAlgn="base" hangingPunct="0">
              <a:spcBef>
                <a:spcPct val="0"/>
              </a:spcBef>
              <a:spcAft>
                <a:spcPct val="0"/>
              </a:spcAft>
              <a:defRPr sz="3200" b="1" i="1">
                <a:solidFill>
                  <a:schemeClr val="tx1"/>
                </a:solidFill>
                <a:latin typeface="Arial" panose="020B0604020202020204" pitchFamily="34" charset="0"/>
              </a:defRPr>
            </a:lvl8pPr>
            <a:lvl9pPr marL="3886200" indent="-228600" eaLnBrk="0" fontAlgn="base" hangingPunct="0">
              <a:spcBef>
                <a:spcPct val="0"/>
              </a:spcBef>
              <a:spcAft>
                <a:spcPct val="0"/>
              </a:spcAft>
              <a:defRPr sz="3200" b="1" i="1">
                <a:solidFill>
                  <a:schemeClr val="tx1"/>
                </a:solidFill>
                <a:latin typeface="Arial" panose="020B0604020202020204" pitchFamily="34" charset="0"/>
              </a:defRPr>
            </a:lvl9pPr>
          </a:lstStyle>
          <a:p>
            <a:pPr>
              <a:spcBef>
                <a:spcPct val="50000"/>
              </a:spcBef>
            </a:pPr>
            <a:r>
              <a:rPr lang="en-US" altLang="en-US" sz="1800" b="0" i="0" dirty="0"/>
              <a:t>n</a:t>
            </a:r>
          </a:p>
        </p:txBody>
      </p:sp>
      <p:cxnSp>
        <p:nvCxnSpPr>
          <p:cNvPr id="3090" name="AutoShape 18"/>
          <p:cNvCxnSpPr>
            <a:cxnSpLocks noChangeShapeType="1"/>
            <a:stCxn id="3076" idx="6"/>
            <a:endCxn id="3077" idx="2"/>
          </p:cNvCxnSpPr>
          <p:nvPr/>
        </p:nvCxnSpPr>
        <p:spPr bwMode="auto">
          <a:xfrm>
            <a:off x="1524000" y="3238500"/>
            <a:ext cx="68580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091" name="AutoShape 19"/>
          <p:cNvCxnSpPr>
            <a:cxnSpLocks noChangeShapeType="1"/>
            <a:stCxn id="3077" idx="6"/>
            <a:endCxn id="3082" idx="2"/>
          </p:cNvCxnSpPr>
          <p:nvPr/>
        </p:nvCxnSpPr>
        <p:spPr bwMode="auto">
          <a:xfrm>
            <a:off x="2438400" y="3238500"/>
            <a:ext cx="53340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092" name="AutoShape 20"/>
          <p:cNvCxnSpPr>
            <a:cxnSpLocks noChangeShapeType="1"/>
            <a:stCxn id="3082" idx="6"/>
            <a:endCxn id="3081" idx="2"/>
          </p:cNvCxnSpPr>
          <p:nvPr/>
        </p:nvCxnSpPr>
        <p:spPr bwMode="auto">
          <a:xfrm>
            <a:off x="3200400" y="3238500"/>
            <a:ext cx="53340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093" name="AutoShape 21"/>
          <p:cNvCxnSpPr>
            <a:cxnSpLocks noChangeShapeType="1"/>
            <a:stCxn id="3081" idx="6"/>
            <a:endCxn id="3080" idx="2"/>
          </p:cNvCxnSpPr>
          <p:nvPr/>
        </p:nvCxnSpPr>
        <p:spPr bwMode="auto">
          <a:xfrm>
            <a:off x="3962400" y="3238500"/>
            <a:ext cx="68580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094" name="AutoShape 22"/>
          <p:cNvCxnSpPr>
            <a:cxnSpLocks noChangeShapeType="1"/>
            <a:stCxn id="3080" idx="6"/>
            <a:endCxn id="3079" idx="2"/>
          </p:cNvCxnSpPr>
          <p:nvPr/>
        </p:nvCxnSpPr>
        <p:spPr bwMode="auto">
          <a:xfrm>
            <a:off x="4876800" y="3238500"/>
            <a:ext cx="76200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095" name="Oval 23"/>
          <p:cNvSpPr>
            <a:spLocks noChangeArrowheads="1"/>
          </p:cNvSpPr>
          <p:nvPr/>
        </p:nvSpPr>
        <p:spPr bwMode="auto">
          <a:xfrm>
            <a:off x="6172200" y="3200400"/>
            <a:ext cx="76200" cy="76200"/>
          </a:xfrm>
          <a:prstGeom prst="ellipse">
            <a:avLst/>
          </a:prstGeom>
          <a:solidFill>
            <a:schemeClr val="accent1"/>
          </a:solidFill>
          <a:ln w="9525">
            <a:solidFill>
              <a:schemeClr val="tx1"/>
            </a:solidFill>
            <a:round/>
            <a:headEnd/>
            <a:tailEnd/>
          </a:ln>
        </p:spPr>
        <p:txBody>
          <a:bodyPr wrap="none" anchor="ctr"/>
          <a:lstStyle>
            <a:lvl1pPr>
              <a:defRPr sz="3200" b="1" i="1">
                <a:solidFill>
                  <a:schemeClr val="tx1"/>
                </a:solidFill>
                <a:latin typeface="Arial" panose="020B0604020202020204" pitchFamily="34" charset="0"/>
              </a:defRPr>
            </a:lvl1pPr>
            <a:lvl2pPr marL="742950" indent="-285750">
              <a:defRPr sz="3200" b="1" i="1">
                <a:solidFill>
                  <a:schemeClr val="tx1"/>
                </a:solidFill>
                <a:latin typeface="Arial" panose="020B0604020202020204" pitchFamily="34" charset="0"/>
              </a:defRPr>
            </a:lvl2pPr>
            <a:lvl3pPr marL="1143000" indent="-228600">
              <a:defRPr sz="3200" b="1" i="1">
                <a:solidFill>
                  <a:schemeClr val="tx1"/>
                </a:solidFill>
                <a:latin typeface="Arial" panose="020B0604020202020204" pitchFamily="34" charset="0"/>
              </a:defRPr>
            </a:lvl3pPr>
            <a:lvl4pPr marL="1600200" indent="-228600">
              <a:defRPr sz="3200" b="1" i="1">
                <a:solidFill>
                  <a:schemeClr val="tx1"/>
                </a:solidFill>
                <a:latin typeface="Arial" panose="020B0604020202020204" pitchFamily="34" charset="0"/>
              </a:defRPr>
            </a:lvl4pPr>
            <a:lvl5pPr marL="2057400" indent="-228600">
              <a:defRPr sz="3200" b="1" i="1">
                <a:solidFill>
                  <a:schemeClr val="tx1"/>
                </a:solidFill>
                <a:latin typeface="Arial" panose="020B0604020202020204" pitchFamily="34" charset="0"/>
              </a:defRPr>
            </a:lvl5pPr>
            <a:lvl6pPr marL="2514600" indent="-228600" eaLnBrk="0" fontAlgn="base" hangingPunct="0">
              <a:spcBef>
                <a:spcPct val="0"/>
              </a:spcBef>
              <a:spcAft>
                <a:spcPct val="0"/>
              </a:spcAft>
              <a:defRPr sz="3200" b="1" i="1">
                <a:solidFill>
                  <a:schemeClr val="tx1"/>
                </a:solidFill>
                <a:latin typeface="Arial" panose="020B0604020202020204" pitchFamily="34" charset="0"/>
              </a:defRPr>
            </a:lvl6pPr>
            <a:lvl7pPr marL="2971800" indent="-228600" eaLnBrk="0" fontAlgn="base" hangingPunct="0">
              <a:spcBef>
                <a:spcPct val="0"/>
              </a:spcBef>
              <a:spcAft>
                <a:spcPct val="0"/>
              </a:spcAft>
              <a:defRPr sz="3200" b="1" i="1">
                <a:solidFill>
                  <a:schemeClr val="tx1"/>
                </a:solidFill>
                <a:latin typeface="Arial" panose="020B0604020202020204" pitchFamily="34" charset="0"/>
              </a:defRPr>
            </a:lvl7pPr>
            <a:lvl8pPr marL="3429000" indent="-228600" eaLnBrk="0" fontAlgn="base" hangingPunct="0">
              <a:spcBef>
                <a:spcPct val="0"/>
              </a:spcBef>
              <a:spcAft>
                <a:spcPct val="0"/>
              </a:spcAft>
              <a:defRPr sz="3200" b="1" i="1">
                <a:solidFill>
                  <a:schemeClr val="tx1"/>
                </a:solidFill>
                <a:latin typeface="Arial" panose="020B0604020202020204" pitchFamily="34" charset="0"/>
              </a:defRPr>
            </a:lvl8pPr>
            <a:lvl9pPr marL="3886200" indent="-228600" eaLnBrk="0" fontAlgn="base" hangingPunct="0">
              <a:spcBef>
                <a:spcPct val="0"/>
              </a:spcBef>
              <a:spcAft>
                <a:spcPct val="0"/>
              </a:spcAft>
              <a:defRPr sz="3200" b="1" i="1">
                <a:solidFill>
                  <a:schemeClr val="tx1"/>
                </a:solidFill>
                <a:latin typeface="Arial" panose="020B0604020202020204" pitchFamily="34" charset="0"/>
              </a:defRPr>
            </a:lvl9pPr>
          </a:lstStyle>
          <a:p>
            <a:endParaRPr lang="en-US" altLang="en-US" dirty="0"/>
          </a:p>
        </p:txBody>
      </p:sp>
      <p:sp>
        <p:nvSpPr>
          <p:cNvPr id="3096" name="Oval 24"/>
          <p:cNvSpPr>
            <a:spLocks noChangeArrowheads="1"/>
          </p:cNvSpPr>
          <p:nvPr/>
        </p:nvSpPr>
        <p:spPr bwMode="auto">
          <a:xfrm>
            <a:off x="6400800" y="3200400"/>
            <a:ext cx="76200" cy="76200"/>
          </a:xfrm>
          <a:prstGeom prst="ellipse">
            <a:avLst/>
          </a:prstGeom>
          <a:solidFill>
            <a:schemeClr val="accent1"/>
          </a:solidFill>
          <a:ln w="9525">
            <a:solidFill>
              <a:schemeClr val="tx1"/>
            </a:solidFill>
            <a:round/>
            <a:headEnd/>
            <a:tailEnd/>
          </a:ln>
        </p:spPr>
        <p:txBody>
          <a:bodyPr wrap="none" anchor="ctr"/>
          <a:lstStyle>
            <a:lvl1pPr>
              <a:defRPr sz="3200" b="1" i="1">
                <a:solidFill>
                  <a:schemeClr val="tx1"/>
                </a:solidFill>
                <a:latin typeface="Arial" panose="020B0604020202020204" pitchFamily="34" charset="0"/>
              </a:defRPr>
            </a:lvl1pPr>
            <a:lvl2pPr marL="742950" indent="-285750">
              <a:defRPr sz="3200" b="1" i="1">
                <a:solidFill>
                  <a:schemeClr val="tx1"/>
                </a:solidFill>
                <a:latin typeface="Arial" panose="020B0604020202020204" pitchFamily="34" charset="0"/>
              </a:defRPr>
            </a:lvl2pPr>
            <a:lvl3pPr marL="1143000" indent="-228600">
              <a:defRPr sz="3200" b="1" i="1">
                <a:solidFill>
                  <a:schemeClr val="tx1"/>
                </a:solidFill>
                <a:latin typeface="Arial" panose="020B0604020202020204" pitchFamily="34" charset="0"/>
              </a:defRPr>
            </a:lvl3pPr>
            <a:lvl4pPr marL="1600200" indent="-228600">
              <a:defRPr sz="3200" b="1" i="1">
                <a:solidFill>
                  <a:schemeClr val="tx1"/>
                </a:solidFill>
                <a:latin typeface="Arial" panose="020B0604020202020204" pitchFamily="34" charset="0"/>
              </a:defRPr>
            </a:lvl4pPr>
            <a:lvl5pPr marL="2057400" indent="-228600">
              <a:defRPr sz="3200" b="1" i="1">
                <a:solidFill>
                  <a:schemeClr val="tx1"/>
                </a:solidFill>
                <a:latin typeface="Arial" panose="020B0604020202020204" pitchFamily="34" charset="0"/>
              </a:defRPr>
            </a:lvl5pPr>
            <a:lvl6pPr marL="2514600" indent="-228600" eaLnBrk="0" fontAlgn="base" hangingPunct="0">
              <a:spcBef>
                <a:spcPct val="0"/>
              </a:spcBef>
              <a:spcAft>
                <a:spcPct val="0"/>
              </a:spcAft>
              <a:defRPr sz="3200" b="1" i="1">
                <a:solidFill>
                  <a:schemeClr val="tx1"/>
                </a:solidFill>
                <a:latin typeface="Arial" panose="020B0604020202020204" pitchFamily="34" charset="0"/>
              </a:defRPr>
            </a:lvl6pPr>
            <a:lvl7pPr marL="2971800" indent="-228600" eaLnBrk="0" fontAlgn="base" hangingPunct="0">
              <a:spcBef>
                <a:spcPct val="0"/>
              </a:spcBef>
              <a:spcAft>
                <a:spcPct val="0"/>
              </a:spcAft>
              <a:defRPr sz="3200" b="1" i="1">
                <a:solidFill>
                  <a:schemeClr val="tx1"/>
                </a:solidFill>
                <a:latin typeface="Arial" panose="020B0604020202020204" pitchFamily="34" charset="0"/>
              </a:defRPr>
            </a:lvl7pPr>
            <a:lvl8pPr marL="3429000" indent="-228600" eaLnBrk="0" fontAlgn="base" hangingPunct="0">
              <a:spcBef>
                <a:spcPct val="0"/>
              </a:spcBef>
              <a:spcAft>
                <a:spcPct val="0"/>
              </a:spcAft>
              <a:defRPr sz="3200" b="1" i="1">
                <a:solidFill>
                  <a:schemeClr val="tx1"/>
                </a:solidFill>
                <a:latin typeface="Arial" panose="020B0604020202020204" pitchFamily="34" charset="0"/>
              </a:defRPr>
            </a:lvl8pPr>
            <a:lvl9pPr marL="3886200" indent="-228600" eaLnBrk="0" fontAlgn="base" hangingPunct="0">
              <a:spcBef>
                <a:spcPct val="0"/>
              </a:spcBef>
              <a:spcAft>
                <a:spcPct val="0"/>
              </a:spcAft>
              <a:defRPr sz="3200" b="1" i="1">
                <a:solidFill>
                  <a:schemeClr val="tx1"/>
                </a:solidFill>
                <a:latin typeface="Arial" panose="020B0604020202020204" pitchFamily="34" charset="0"/>
              </a:defRPr>
            </a:lvl9pPr>
          </a:lstStyle>
          <a:p>
            <a:endParaRPr lang="en-US" altLang="en-US" dirty="0"/>
          </a:p>
        </p:txBody>
      </p:sp>
      <p:sp>
        <p:nvSpPr>
          <p:cNvPr id="3097" name="Oval 25"/>
          <p:cNvSpPr>
            <a:spLocks noChangeArrowheads="1"/>
          </p:cNvSpPr>
          <p:nvPr/>
        </p:nvSpPr>
        <p:spPr bwMode="auto">
          <a:xfrm>
            <a:off x="6629400" y="3200400"/>
            <a:ext cx="76200" cy="76200"/>
          </a:xfrm>
          <a:prstGeom prst="ellipse">
            <a:avLst/>
          </a:prstGeom>
          <a:solidFill>
            <a:schemeClr val="accent1"/>
          </a:solidFill>
          <a:ln w="9525">
            <a:solidFill>
              <a:schemeClr val="tx1"/>
            </a:solidFill>
            <a:round/>
            <a:headEnd/>
            <a:tailEnd/>
          </a:ln>
        </p:spPr>
        <p:txBody>
          <a:bodyPr wrap="none" anchor="ctr"/>
          <a:lstStyle>
            <a:lvl1pPr>
              <a:defRPr sz="3200" b="1" i="1">
                <a:solidFill>
                  <a:schemeClr val="tx1"/>
                </a:solidFill>
                <a:latin typeface="Arial" panose="020B0604020202020204" pitchFamily="34" charset="0"/>
              </a:defRPr>
            </a:lvl1pPr>
            <a:lvl2pPr marL="742950" indent="-285750">
              <a:defRPr sz="3200" b="1" i="1">
                <a:solidFill>
                  <a:schemeClr val="tx1"/>
                </a:solidFill>
                <a:latin typeface="Arial" panose="020B0604020202020204" pitchFamily="34" charset="0"/>
              </a:defRPr>
            </a:lvl2pPr>
            <a:lvl3pPr marL="1143000" indent="-228600">
              <a:defRPr sz="3200" b="1" i="1">
                <a:solidFill>
                  <a:schemeClr val="tx1"/>
                </a:solidFill>
                <a:latin typeface="Arial" panose="020B0604020202020204" pitchFamily="34" charset="0"/>
              </a:defRPr>
            </a:lvl3pPr>
            <a:lvl4pPr marL="1600200" indent="-228600">
              <a:defRPr sz="3200" b="1" i="1">
                <a:solidFill>
                  <a:schemeClr val="tx1"/>
                </a:solidFill>
                <a:latin typeface="Arial" panose="020B0604020202020204" pitchFamily="34" charset="0"/>
              </a:defRPr>
            </a:lvl4pPr>
            <a:lvl5pPr marL="2057400" indent="-228600">
              <a:defRPr sz="3200" b="1" i="1">
                <a:solidFill>
                  <a:schemeClr val="tx1"/>
                </a:solidFill>
                <a:latin typeface="Arial" panose="020B0604020202020204" pitchFamily="34" charset="0"/>
              </a:defRPr>
            </a:lvl5pPr>
            <a:lvl6pPr marL="2514600" indent="-228600" eaLnBrk="0" fontAlgn="base" hangingPunct="0">
              <a:spcBef>
                <a:spcPct val="0"/>
              </a:spcBef>
              <a:spcAft>
                <a:spcPct val="0"/>
              </a:spcAft>
              <a:defRPr sz="3200" b="1" i="1">
                <a:solidFill>
                  <a:schemeClr val="tx1"/>
                </a:solidFill>
                <a:latin typeface="Arial" panose="020B0604020202020204" pitchFamily="34" charset="0"/>
              </a:defRPr>
            </a:lvl6pPr>
            <a:lvl7pPr marL="2971800" indent="-228600" eaLnBrk="0" fontAlgn="base" hangingPunct="0">
              <a:spcBef>
                <a:spcPct val="0"/>
              </a:spcBef>
              <a:spcAft>
                <a:spcPct val="0"/>
              </a:spcAft>
              <a:defRPr sz="3200" b="1" i="1">
                <a:solidFill>
                  <a:schemeClr val="tx1"/>
                </a:solidFill>
                <a:latin typeface="Arial" panose="020B0604020202020204" pitchFamily="34" charset="0"/>
              </a:defRPr>
            </a:lvl7pPr>
            <a:lvl8pPr marL="3429000" indent="-228600" eaLnBrk="0" fontAlgn="base" hangingPunct="0">
              <a:spcBef>
                <a:spcPct val="0"/>
              </a:spcBef>
              <a:spcAft>
                <a:spcPct val="0"/>
              </a:spcAft>
              <a:defRPr sz="3200" b="1" i="1">
                <a:solidFill>
                  <a:schemeClr val="tx1"/>
                </a:solidFill>
                <a:latin typeface="Arial" panose="020B0604020202020204" pitchFamily="34" charset="0"/>
              </a:defRPr>
            </a:lvl8pPr>
            <a:lvl9pPr marL="3886200" indent="-228600" eaLnBrk="0" fontAlgn="base" hangingPunct="0">
              <a:spcBef>
                <a:spcPct val="0"/>
              </a:spcBef>
              <a:spcAft>
                <a:spcPct val="0"/>
              </a:spcAft>
              <a:defRPr sz="3200" b="1" i="1">
                <a:solidFill>
                  <a:schemeClr val="tx1"/>
                </a:solidFill>
                <a:latin typeface="Arial" panose="020B0604020202020204" pitchFamily="34" charset="0"/>
              </a:defRPr>
            </a:lvl9pPr>
          </a:lstStyle>
          <a:p>
            <a:endParaRPr lang="en-US" altLang="en-US" dirty="0"/>
          </a:p>
        </p:txBody>
      </p:sp>
      <p:sp>
        <p:nvSpPr>
          <p:cNvPr id="3098" name="Oval 26"/>
          <p:cNvSpPr>
            <a:spLocks noChangeArrowheads="1"/>
          </p:cNvSpPr>
          <p:nvPr/>
        </p:nvSpPr>
        <p:spPr bwMode="auto">
          <a:xfrm>
            <a:off x="6858000" y="3200400"/>
            <a:ext cx="76200" cy="76200"/>
          </a:xfrm>
          <a:prstGeom prst="ellipse">
            <a:avLst/>
          </a:prstGeom>
          <a:solidFill>
            <a:schemeClr val="accent1"/>
          </a:solidFill>
          <a:ln w="9525">
            <a:solidFill>
              <a:schemeClr val="tx1"/>
            </a:solidFill>
            <a:round/>
            <a:headEnd/>
            <a:tailEnd/>
          </a:ln>
        </p:spPr>
        <p:txBody>
          <a:bodyPr wrap="none" anchor="ctr"/>
          <a:lstStyle>
            <a:lvl1pPr>
              <a:defRPr sz="3200" b="1" i="1">
                <a:solidFill>
                  <a:schemeClr val="tx1"/>
                </a:solidFill>
                <a:latin typeface="Arial" panose="020B0604020202020204" pitchFamily="34" charset="0"/>
              </a:defRPr>
            </a:lvl1pPr>
            <a:lvl2pPr marL="742950" indent="-285750">
              <a:defRPr sz="3200" b="1" i="1">
                <a:solidFill>
                  <a:schemeClr val="tx1"/>
                </a:solidFill>
                <a:latin typeface="Arial" panose="020B0604020202020204" pitchFamily="34" charset="0"/>
              </a:defRPr>
            </a:lvl2pPr>
            <a:lvl3pPr marL="1143000" indent="-228600">
              <a:defRPr sz="3200" b="1" i="1">
                <a:solidFill>
                  <a:schemeClr val="tx1"/>
                </a:solidFill>
                <a:latin typeface="Arial" panose="020B0604020202020204" pitchFamily="34" charset="0"/>
              </a:defRPr>
            </a:lvl3pPr>
            <a:lvl4pPr marL="1600200" indent="-228600">
              <a:defRPr sz="3200" b="1" i="1">
                <a:solidFill>
                  <a:schemeClr val="tx1"/>
                </a:solidFill>
                <a:latin typeface="Arial" panose="020B0604020202020204" pitchFamily="34" charset="0"/>
              </a:defRPr>
            </a:lvl4pPr>
            <a:lvl5pPr marL="2057400" indent="-228600">
              <a:defRPr sz="3200" b="1" i="1">
                <a:solidFill>
                  <a:schemeClr val="tx1"/>
                </a:solidFill>
                <a:latin typeface="Arial" panose="020B0604020202020204" pitchFamily="34" charset="0"/>
              </a:defRPr>
            </a:lvl5pPr>
            <a:lvl6pPr marL="2514600" indent="-228600" eaLnBrk="0" fontAlgn="base" hangingPunct="0">
              <a:spcBef>
                <a:spcPct val="0"/>
              </a:spcBef>
              <a:spcAft>
                <a:spcPct val="0"/>
              </a:spcAft>
              <a:defRPr sz="3200" b="1" i="1">
                <a:solidFill>
                  <a:schemeClr val="tx1"/>
                </a:solidFill>
                <a:latin typeface="Arial" panose="020B0604020202020204" pitchFamily="34" charset="0"/>
              </a:defRPr>
            </a:lvl6pPr>
            <a:lvl7pPr marL="2971800" indent="-228600" eaLnBrk="0" fontAlgn="base" hangingPunct="0">
              <a:spcBef>
                <a:spcPct val="0"/>
              </a:spcBef>
              <a:spcAft>
                <a:spcPct val="0"/>
              </a:spcAft>
              <a:defRPr sz="3200" b="1" i="1">
                <a:solidFill>
                  <a:schemeClr val="tx1"/>
                </a:solidFill>
                <a:latin typeface="Arial" panose="020B0604020202020204" pitchFamily="34" charset="0"/>
              </a:defRPr>
            </a:lvl7pPr>
            <a:lvl8pPr marL="3429000" indent="-228600" eaLnBrk="0" fontAlgn="base" hangingPunct="0">
              <a:spcBef>
                <a:spcPct val="0"/>
              </a:spcBef>
              <a:spcAft>
                <a:spcPct val="0"/>
              </a:spcAft>
              <a:defRPr sz="3200" b="1" i="1">
                <a:solidFill>
                  <a:schemeClr val="tx1"/>
                </a:solidFill>
                <a:latin typeface="Arial" panose="020B0604020202020204" pitchFamily="34" charset="0"/>
              </a:defRPr>
            </a:lvl8pPr>
            <a:lvl9pPr marL="3886200" indent="-228600" eaLnBrk="0" fontAlgn="base" hangingPunct="0">
              <a:spcBef>
                <a:spcPct val="0"/>
              </a:spcBef>
              <a:spcAft>
                <a:spcPct val="0"/>
              </a:spcAft>
              <a:defRPr sz="3200" b="1" i="1">
                <a:solidFill>
                  <a:schemeClr val="tx1"/>
                </a:solidFill>
                <a:latin typeface="Arial" panose="020B0604020202020204" pitchFamily="34" charset="0"/>
              </a:defRPr>
            </a:lvl9pPr>
          </a:lstStyle>
          <a:p>
            <a:endParaRPr lang="en-US" altLang="en-US" dirty="0"/>
          </a:p>
        </p:txBody>
      </p:sp>
      <p:sp>
        <p:nvSpPr>
          <p:cNvPr id="3099" name="Oval 27"/>
          <p:cNvSpPr>
            <a:spLocks noChangeArrowheads="1"/>
          </p:cNvSpPr>
          <p:nvPr/>
        </p:nvSpPr>
        <p:spPr bwMode="auto">
          <a:xfrm>
            <a:off x="7086600" y="3200400"/>
            <a:ext cx="76200" cy="76200"/>
          </a:xfrm>
          <a:prstGeom prst="ellipse">
            <a:avLst/>
          </a:prstGeom>
          <a:solidFill>
            <a:schemeClr val="accent1"/>
          </a:solidFill>
          <a:ln w="9525">
            <a:solidFill>
              <a:schemeClr val="tx1"/>
            </a:solidFill>
            <a:round/>
            <a:headEnd/>
            <a:tailEnd/>
          </a:ln>
        </p:spPr>
        <p:txBody>
          <a:bodyPr wrap="none" anchor="ctr"/>
          <a:lstStyle>
            <a:lvl1pPr>
              <a:defRPr sz="3200" b="1" i="1">
                <a:solidFill>
                  <a:schemeClr val="tx1"/>
                </a:solidFill>
                <a:latin typeface="Arial" panose="020B0604020202020204" pitchFamily="34" charset="0"/>
              </a:defRPr>
            </a:lvl1pPr>
            <a:lvl2pPr marL="742950" indent="-285750">
              <a:defRPr sz="3200" b="1" i="1">
                <a:solidFill>
                  <a:schemeClr val="tx1"/>
                </a:solidFill>
                <a:latin typeface="Arial" panose="020B0604020202020204" pitchFamily="34" charset="0"/>
              </a:defRPr>
            </a:lvl2pPr>
            <a:lvl3pPr marL="1143000" indent="-228600">
              <a:defRPr sz="3200" b="1" i="1">
                <a:solidFill>
                  <a:schemeClr val="tx1"/>
                </a:solidFill>
                <a:latin typeface="Arial" panose="020B0604020202020204" pitchFamily="34" charset="0"/>
              </a:defRPr>
            </a:lvl3pPr>
            <a:lvl4pPr marL="1600200" indent="-228600">
              <a:defRPr sz="3200" b="1" i="1">
                <a:solidFill>
                  <a:schemeClr val="tx1"/>
                </a:solidFill>
                <a:latin typeface="Arial" panose="020B0604020202020204" pitchFamily="34" charset="0"/>
              </a:defRPr>
            </a:lvl4pPr>
            <a:lvl5pPr marL="2057400" indent="-228600">
              <a:defRPr sz="3200" b="1" i="1">
                <a:solidFill>
                  <a:schemeClr val="tx1"/>
                </a:solidFill>
                <a:latin typeface="Arial" panose="020B0604020202020204" pitchFamily="34" charset="0"/>
              </a:defRPr>
            </a:lvl5pPr>
            <a:lvl6pPr marL="2514600" indent="-228600" eaLnBrk="0" fontAlgn="base" hangingPunct="0">
              <a:spcBef>
                <a:spcPct val="0"/>
              </a:spcBef>
              <a:spcAft>
                <a:spcPct val="0"/>
              </a:spcAft>
              <a:defRPr sz="3200" b="1" i="1">
                <a:solidFill>
                  <a:schemeClr val="tx1"/>
                </a:solidFill>
                <a:latin typeface="Arial" panose="020B0604020202020204" pitchFamily="34" charset="0"/>
              </a:defRPr>
            </a:lvl6pPr>
            <a:lvl7pPr marL="2971800" indent="-228600" eaLnBrk="0" fontAlgn="base" hangingPunct="0">
              <a:spcBef>
                <a:spcPct val="0"/>
              </a:spcBef>
              <a:spcAft>
                <a:spcPct val="0"/>
              </a:spcAft>
              <a:defRPr sz="3200" b="1" i="1">
                <a:solidFill>
                  <a:schemeClr val="tx1"/>
                </a:solidFill>
                <a:latin typeface="Arial" panose="020B0604020202020204" pitchFamily="34" charset="0"/>
              </a:defRPr>
            </a:lvl7pPr>
            <a:lvl8pPr marL="3429000" indent="-228600" eaLnBrk="0" fontAlgn="base" hangingPunct="0">
              <a:spcBef>
                <a:spcPct val="0"/>
              </a:spcBef>
              <a:spcAft>
                <a:spcPct val="0"/>
              </a:spcAft>
              <a:defRPr sz="3200" b="1" i="1">
                <a:solidFill>
                  <a:schemeClr val="tx1"/>
                </a:solidFill>
                <a:latin typeface="Arial" panose="020B0604020202020204" pitchFamily="34" charset="0"/>
              </a:defRPr>
            </a:lvl8pPr>
            <a:lvl9pPr marL="3886200" indent="-228600" eaLnBrk="0" fontAlgn="base" hangingPunct="0">
              <a:spcBef>
                <a:spcPct val="0"/>
              </a:spcBef>
              <a:spcAft>
                <a:spcPct val="0"/>
              </a:spcAft>
              <a:defRPr sz="3200" b="1" i="1">
                <a:solidFill>
                  <a:schemeClr val="tx1"/>
                </a:solidFill>
                <a:latin typeface="Arial" panose="020B0604020202020204" pitchFamily="34" charset="0"/>
              </a:defRPr>
            </a:lvl9pPr>
          </a:lstStyle>
          <a:p>
            <a:endParaRPr lang="en-US" altLang="en-US" dirty="0"/>
          </a:p>
        </p:txBody>
      </p:sp>
      <p:sp>
        <p:nvSpPr>
          <p:cNvPr id="3100" name="Rectangle 29"/>
          <p:cNvSpPr>
            <a:spLocks noChangeArrowheads="1"/>
          </p:cNvSpPr>
          <p:nvPr/>
        </p:nvSpPr>
        <p:spPr bwMode="auto">
          <a:xfrm>
            <a:off x="564874" y="4422775"/>
            <a:ext cx="7239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i="1">
                <a:solidFill>
                  <a:schemeClr val="tx1"/>
                </a:solidFill>
                <a:latin typeface="Arial" panose="020B0604020202020204" pitchFamily="34" charset="0"/>
              </a:defRPr>
            </a:lvl1pPr>
            <a:lvl2pPr marL="742950" indent="-285750">
              <a:defRPr sz="3200" b="1" i="1">
                <a:solidFill>
                  <a:schemeClr val="tx1"/>
                </a:solidFill>
                <a:latin typeface="Arial" panose="020B0604020202020204" pitchFamily="34" charset="0"/>
              </a:defRPr>
            </a:lvl2pPr>
            <a:lvl3pPr marL="1143000" indent="-228600">
              <a:defRPr sz="3200" b="1" i="1">
                <a:solidFill>
                  <a:schemeClr val="tx1"/>
                </a:solidFill>
                <a:latin typeface="Arial" panose="020B0604020202020204" pitchFamily="34" charset="0"/>
              </a:defRPr>
            </a:lvl3pPr>
            <a:lvl4pPr marL="1600200" indent="-228600">
              <a:defRPr sz="3200" b="1" i="1">
                <a:solidFill>
                  <a:schemeClr val="tx1"/>
                </a:solidFill>
                <a:latin typeface="Arial" panose="020B0604020202020204" pitchFamily="34" charset="0"/>
              </a:defRPr>
            </a:lvl4pPr>
            <a:lvl5pPr marL="2057400" indent="-228600">
              <a:defRPr sz="3200" b="1" i="1">
                <a:solidFill>
                  <a:schemeClr val="tx1"/>
                </a:solidFill>
                <a:latin typeface="Arial" panose="020B0604020202020204" pitchFamily="34" charset="0"/>
              </a:defRPr>
            </a:lvl5pPr>
            <a:lvl6pPr marL="2514600" indent="-228600" eaLnBrk="0" fontAlgn="base" hangingPunct="0">
              <a:spcBef>
                <a:spcPct val="0"/>
              </a:spcBef>
              <a:spcAft>
                <a:spcPct val="0"/>
              </a:spcAft>
              <a:defRPr sz="3200" b="1" i="1">
                <a:solidFill>
                  <a:schemeClr val="tx1"/>
                </a:solidFill>
                <a:latin typeface="Arial" panose="020B0604020202020204" pitchFamily="34" charset="0"/>
              </a:defRPr>
            </a:lvl6pPr>
            <a:lvl7pPr marL="2971800" indent="-228600" eaLnBrk="0" fontAlgn="base" hangingPunct="0">
              <a:spcBef>
                <a:spcPct val="0"/>
              </a:spcBef>
              <a:spcAft>
                <a:spcPct val="0"/>
              </a:spcAft>
              <a:defRPr sz="3200" b="1" i="1">
                <a:solidFill>
                  <a:schemeClr val="tx1"/>
                </a:solidFill>
                <a:latin typeface="Arial" panose="020B0604020202020204" pitchFamily="34" charset="0"/>
              </a:defRPr>
            </a:lvl7pPr>
            <a:lvl8pPr marL="3429000" indent="-228600" eaLnBrk="0" fontAlgn="base" hangingPunct="0">
              <a:spcBef>
                <a:spcPct val="0"/>
              </a:spcBef>
              <a:spcAft>
                <a:spcPct val="0"/>
              </a:spcAft>
              <a:defRPr sz="3200" b="1" i="1">
                <a:solidFill>
                  <a:schemeClr val="tx1"/>
                </a:solidFill>
                <a:latin typeface="Arial" panose="020B0604020202020204" pitchFamily="34" charset="0"/>
              </a:defRPr>
            </a:lvl8pPr>
            <a:lvl9pPr marL="3886200" indent="-228600" eaLnBrk="0" fontAlgn="base" hangingPunct="0">
              <a:spcBef>
                <a:spcPct val="0"/>
              </a:spcBef>
              <a:spcAft>
                <a:spcPct val="0"/>
              </a:spcAft>
              <a:defRPr sz="3200" b="1" i="1">
                <a:solidFill>
                  <a:schemeClr val="tx1"/>
                </a:solidFill>
                <a:latin typeface="Arial" panose="020B0604020202020204" pitchFamily="34" charset="0"/>
              </a:defRPr>
            </a:lvl9pPr>
          </a:lstStyle>
          <a:p>
            <a:r>
              <a:rPr lang="en-US" altLang="en-US" b="0" i="0" dirty="0"/>
              <a:t>If the walk is on </a:t>
            </a:r>
            <a:r>
              <a:rPr lang="en-US" altLang="en-US" b="0" dirty="0">
                <a:solidFill>
                  <a:srgbClr val="FF0000"/>
                </a:solidFill>
              </a:rPr>
              <a:t>0</a:t>
            </a:r>
            <a:r>
              <a:rPr lang="en-US" altLang="en-US" b="0" i="0" dirty="0"/>
              <a:t> it goes into </a:t>
            </a:r>
            <a:r>
              <a:rPr lang="en-US" altLang="en-US" b="0" dirty="0">
                <a:solidFill>
                  <a:srgbClr val="FF0000"/>
                </a:solidFill>
              </a:rPr>
              <a:t>1</a:t>
            </a:r>
            <a:r>
              <a:rPr lang="en-US" altLang="en-US" b="0" i="0" dirty="0"/>
              <a:t>.</a:t>
            </a:r>
          </a:p>
          <a:p>
            <a:pPr algn="ctr"/>
            <a:r>
              <a:rPr lang="en-US" altLang="en-US" b="0" i="0" dirty="0" smtClean="0"/>
              <a:t>          Else </a:t>
            </a:r>
            <a:r>
              <a:rPr lang="en-US" altLang="en-US" b="0" i="0" dirty="0"/>
              <a:t>it goes to</a:t>
            </a:r>
            <a:r>
              <a:rPr lang="en-US" altLang="en-US" b="0" dirty="0">
                <a:solidFill>
                  <a:srgbClr val="FF0000"/>
                </a:solidFill>
              </a:rPr>
              <a:t> i+1</a:t>
            </a:r>
            <a:r>
              <a:rPr lang="en-US" altLang="en-US" b="0" i="0" dirty="0"/>
              <a:t> or to</a:t>
            </a:r>
            <a:r>
              <a:rPr lang="en-US" altLang="en-US" b="0" dirty="0"/>
              <a:t> </a:t>
            </a:r>
            <a:r>
              <a:rPr lang="en-US" altLang="en-US" b="0" dirty="0">
                <a:solidFill>
                  <a:srgbClr val="FF0000"/>
                </a:solidFill>
              </a:rPr>
              <a:t>i-1</a:t>
            </a:r>
            <a:r>
              <a:rPr lang="en-US" altLang="en-US" b="0" i="0" dirty="0"/>
              <a:t> with </a:t>
            </a:r>
            <a:r>
              <a:rPr lang="en-US" altLang="en-US" b="0" i="0" dirty="0" smtClean="0"/>
              <a:t>probability</a:t>
            </a:r>
            <a:r>
              <a:rPr lang="en-US" altLang="en-US" b="0" dirty="0" smtClean="0">
                <a:solidFill>
                  <a:srgbClr val="FF0000"/>
                </a:solidFill>
              </a:rPr>
              <a:t>1/2</a:t>
            </a:r>
            <a:endParaRPr lang="en-US" altLang="en-US" b="0" dirty="0">
              <a:solidFill>
                <a:srgbClr val="FF0000"/>
              </a:solidFill>
            </a:endParaRPr>
          </a:p>
        </p:txBody>
      </p:sp>
      <p:sp>
        <p:nvSpPr>
          <p:cNvPr id="3101" name="Text Box 30"/>
          <p:cNvSpPr txBox="1">
            <a:spLocks noChangeArrowheads="1"/>
          </p:cNvSpPr>
          <p:nvPr/>
        </p:nvSpPr>
        <p:spPr bwMode="auto">
          <a:xfrm>
            <a:off x="609600" y="5562600"/>
            <a:ext cx="8001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i="1">
                <a:solidFill>
                  <a:schemeClr val="tx1"/>
                </a:solidFill>
                <a:latin typeface="Arial" panose="020B0604020202020204" pitchFamily="34" charset="0"/>
              </a:defRPr>
            </a:lvl1pPr>
            <a:lvl2pPr marL="742950" indent="-285750">
              <a:defRPr sz="3200" b="1" i="1">
                <a:solidFill>
                  <a:schemeClr val="tx1"/>
                </a:solidFill>
                <a:latin typeface="Arial" panose="020B0604020202020204" pitchFamily="34" charset="0"/>
              </a:defRPr>
            </a:lvl2pPr>
            <a:lvl3pPr marL="1143000" indent="-228600">
              <a:defRPr sz="3200" b="1" i="1">
                <a:solidFill>
                  <a:schemeClr val="tx1"/>
                </a:solidFill>
                <a:latin typeface="Arial" panose="020B0604020202020204" pitchFamily="34" charset="0"/>
              </a:defRPr>
            </a:lvl3pPr>
            <a:lvl4pPr marL="1600200" indent="-228600">
              <a:defRPr sz="3200" b="1" i="1">
                <a:solidFill>
                  <a:schemeClr val="tx1"/>
                </a:solidFill>
                <a:latin typeface="Arial" panose="020B0604020202020204" pitchFamily="34" charset="0"/>
              </a:defRPr>
            </a:lvl4pPr>
            <a:lvl5pPr marL="2057400" indent="-228600">
              <a:defRPr sz="3200" b="1" i="1">
                <a:solidFill>
                  <a:schemeClr val="tx1"/>
                </a:solidFill>
                <a:latin typeface="Arial" panose="020B0604020202020204" pitchFamily="34" charset="0"/>
              </a:defRPr>
            </a:lvl5pPr>
            <a:lvl6pPr marL="2514600" indent="-228600" eaLnBrk="0" fontAlgn="base" hangingPunct="0">
              <a:spcBef>
                <a:spcPct val="0"/>
              </a:spcBef>
              <a:spcAft>
                <a:spcPct val="0"/>
              </a:spcAft>
              <a:defRPr sz="3200" b="1" i="1">
                <a:solidFill>
                  <a:schemeClr val="tx1"/>
                </a:solidFill>
                <a:latin typeface="Arial" panose="020B0604020202020204" pitchFamily="34" charset="0"/>
              </a:defRPr>
            </a:lvl6pPr>
            <a:lvl7pPr marL="2971800" indent="-228600" eaLnBrk="0" fontAlgn="base" hangingPunct="0">
              <a:spcBef>
                <a:spcPct val="0"/>
              </a:spcBef>
              <a:spcAft>
                <a:spcPct val="0"/>
              </a:spcAft>
              <a:defRPr sz="3200" b="1" i="1">
                <a:solidFill>
                  <a:schemeClr val="tx1"/>
                </a:solidFill>
                <a:latin typeface="Arial" panose="020B0604020202020204" pitchFamily="34" charset="0"/>
              </a:defRPr>
            </a:lvl7pPr>
            <a:lvl8pPr marL="3429000" indent="-228600" eaLnBrk="0" fontAlgn="base" hangingPunct="0">
              <a:spcBef>
                <a:spcPct val="0"/>
              </a:spcBef>
              <a:spcAft>
                <a:spcPct val="0"/>
              </a:spcAft>
              <a:defRPr sz="3200" b="1" i="1">
                <a:solidFill>
                  <a:schemeClr val="tx1"/>
                </a:solidFill>
                <a:latin typeface="Arial" panose="020B0604020202020204" pitchFamily="34" charset="0"/>
              </a:defRPr>
            </a:lvl8pPr>
            <a:lvl9pPr marL="3886200" indent="-228600" eaLnBrk="0" fontAlgn="base" hangingPunct="0">
              <a:spcBef>
                <a:spcPct val="0"/>
              </a:spcBef>
              <a:spcAft>
                <a:spcPct val="0"/>
              </a:spcAft>
              <a:defRPr sz="3200" b="1" i="1">
                <a:solidFill>
                  <a:schemeClr val="tx1"/>
                </a:solidFill>
                <a:latin typeface="Arial" panose="020B0604020202020204" pitchFamily="34" charset="0"/>
              </a:defRPr>
            </a:lvl9pPr>
          </a:lstStyle>
          <a:p>
            <a:pPr>
              <a:spcBef>
                <a:spcPct val="50000"/>
              </a:spcBef>
            </a:pPr>
            <a:r>
              <a:rPr lang="en-US" altLang="en-US" b="0" i="0" dirty="0"/>
              <a:t>What is the expected number of steps to go to </a:t>
            </a:r>
            <a:r>
              <a:rPr lang="en-US" altLang="en-US" b="0" dirty="0">
                <a:solidFill>
                  <a:srgbClr val="FF0000"/>
                </a:solidFill>
              </a:rPr>
              <a:t>n</a:t>
            </a:r>
            <a:r>
              <a:rPr lang="en-US" altLang="en-US" b="0" i="0" dirty="0"/>
              <a:t>?</a:t>
            </a:r>
          </a:p>
        </p:txBody>
      </p:sp>
    </p:spTree>
    <p:extLst>
      <p:ext uri="{BB962C8B-B14F-4D97-AF65-F5344CB8AC3E}">
        <p14:creationId xmlns:p14="http://schemas.microsoft.com/office/powerpoint/2010/main" val="1118058414"/>
      </p:ext>
    </p:extLst>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p:txBody>
          <a:bodyPr/>
          <a:lstStyle/>
          <a:p>
            <a:pPr algn="ctr" eaLnBrk="1" hangingPunct="1">
              <a:defRPr/>
            </a:pPr>
            <a:r>
              <a:rPr lang="en-US" dirty="0" smtClean="0">
                <a:solidFill>
                  <a:srgbClr val="00B0F0"/>
                </a:solidFill>
              </a:rPr>
              <a:t>The expected  time function</a:t>
            </a:r>
          </a:p>
        </p:txBody>
      </p:sp>
      <p:sp>
        <p:nvSpPr>
          <p:cNvPr id="33795" name="Rectangle 3"/>
          <p:cNvSpPr>
            <a:spLocks noGrp="1" noRot="1" noChangeArrowheads="1"/>
          </p:cNvSpPr>
          <p:nvPr>
            <p:ph type="body" idx="1"/>
          </p:nvPr>
        </p:nvSpPr>
        <p:spPr/>
        <p:txBody>
          <a:bodyPr>
            <a:normAutofit/>
          </a:bodyPr>
          <a:lstStyle/>
          <a:p>
            <a:pPr eaLnBrk="1" hangingPunct="1">
              <a:defRPr/>
            </a:pPr>
            <a:r>
              <a:rPr lang="en-US" sz="3600" i="1" dirty="0" smtClean="0">
                <a:solidFill>
                  <a:srgbClr val="FF0000"/>
                </a:solidFill>
              </a:rPr>
              <a:t>T(n)=0</a:t>
            </a:r>
          </a:p>
          <a:p>
            <a:pPr eaLnBrk="1" hangingPunct="1">
              <a:defRPr/>
            </a:pPr>
            <a:r>
              <a:rPr lang="en-US" sz="3600" dirty="0" smtClean="0">
                <a:solidFill>
                  <a:srgbClr val="FF0000"/>
                </a:solidFill>
              </a:rPr>
              <a:t>T(i)</a:t>
            </a:r>
            <a:r>
              <a:rPr lang="en-US" sz="3600" dirty="0" smtClean="0">
                <a:solidFill>
                  <a:srgbClr val="FF0000"/>
                </a:solidFill>
                <a:cs typeface="Arial" charset="0"/>
              </a:rPr>
              <a:t>=1+(T(i+1)+T(i-1))/2, </a:t>
            </a:r>
            <a:r>
              <a:rPr lang="en-US" sz="3600" i="1" dirty="0" smtClean="0">
                <a:solidFill>
                  <a:srgbClr val="FF0000"/>
                </a:solidFill>
                <a:cs typeface="Arial" charset="0"/>
              </a:rPr>
              <a:t>i</a:t>
            </a:r>
            <a:r>
              <a:rPr lang="en-US" sz="3600" i="1" dirty="0" smtClean="0">
                <a:solidFill>
                  <a:srgbClr val="FF0000"/>
                </a:solidFill>
                <a:cs typeface="Arial" charset="0"/>
                <a:sym typeface="Symbol" pitchFamily="18" charset="2"/>
              </a:rPr>
              <a:t>0</a:t>
            </a:r>
          </a:p>
          <a:p>
            <a:pPr eaLnBrk="1" hangingPunct="1">
              <a:defRPr/>
            </a:pPr>
            <a:r>
              <a:rPr lang="en-US" sz="3600" i="1" dirty="0" smtClean="0">
                <a:solidFill>
                  <a:srgbClr val="FF0000"/>
                </a:solidFill>
                <a:cs typeface="Arial" charset="0"/>
              </a:rPr>
              <a:t>T(0)=1+T(1)</a:t>
            </a:r>
          </a:p>
          <a:p>
            <a:pPr eaLnBrk="1" hangingPunct="1">
              <a:defRPr/>
            </a:pPr>
            <a:r>
              <a:rPr lang="en-US" sz="3600" dirty="0" smtClean="0">
                <a:cs typeface="Arial" charset="0"/>
              </a:rPr>
              <a:t>Add all</a:t>
            </a:r>
            <a:r>
              <a:rPr lang="en-US" sz="3600" i="1" dirty="0" smtClean="0">
                <a:solidFill>
                  <a:srgbClr val="FF0000"/>
                </a:solidFill>
                <a:cs typeface="Arial" charset="0"/>
              </a:rPr>
              <a:t> </a:t>
            </a:r>
            <a:r>
              <a:rPr lang="en-US" sz="3600" i="1" dirty="0" smtClean="0">
                <a:cs typeface="Arial" charset="0"/>
              </a:rPr>
              <a:t>equation gives</a:t>
            </a:r>
            <a:r>
              <a:rPr lang="en-US" sz="3600" i="1" dirty="0" smtClean="0">
                <a:solidFill>
                  <a:srgbClr val="FF0000"/>
                </a:solidFill>
                <a:cs typeface="Arial" charset="0"/>
              </a:rPr>
              <a:t> T(n-1)=2n-1</a:t>
            </a:r>
            <a:r>
              <a:rPr lang="en-US" sz="3600" i="1" dirty="0" smtClean="0">
                <a:cs typeface="Arial" charset="0"/>
              </a:rPr>
              <a:t>.</a:t>
            </a:r>
          </a:p>
          <a:p>
            <a:pPr eaLnBrk="1" hangingPunct="1">
              <a:defRPr/>
            </a:pPr>
            <a:r>
              <a:rPr lang="en-US" sz="3600" dirty="0" smtClean="0">
                <a:cs typeface="Arial" charset="0"/>
              </a:rPr>
              <a:t>From that we get:</a:t>
            </a:r>
            <a:r>
              <a:rPr lang="en-US" sz="3600" i="1" dirty="0" smtClean="0">
                <a:cs typeface="Arial" charset="0"/>
              </a:rPr>
              <a:t> </a:t>
            </a:r>
            <a:r>
              <a:rPr lang="en-US" sz="3600" i="1" dirty="0" smtClean="0">
                <a:solidFill>
                  <a:srgbClr val="FF0000"/>
                </a:solidFill>
                <a:cs typeface="Arial" charset="0"/>
              </a:rPr>
              <a:t>T(n-2)=4n-4</a:t>
            </a:r>
          </a:p>
          <a:p>
            <a:pPr eaLnBrk="1" hangingPunct="1">
              <a:defRPr/>
            </a:pPr>
            <a:r>
              <a:rPr lang="en-US" sz="3600" i="1" dirty="0" smtClean="0">
                <a:solidFill>
                  <a:srgbClr val="FF0000"/>
                </a:solidFill>
                <a:cs typeface="Arial" charset="0"/>
              </a:rPr>
              <a:t>T(i)=2(n-i)n-(n-i)</a:t>
            </a:r>
            <a:r>
              <a:rPr lang="en-US" sz="3600" i="1" baseline="30000" dirty="0" smtClean="0">
                <a:solidFill>
                  <a:srgbClr val="FF0000"/>
                </a:solidFill>
                <a:cs typeface="Arial" charset="0"/>
              </a:rPr>
              <a:t>2</a:t>
            </a:r>
          </a:p>
          <a:p>
            <a:pPr eaLnBrk="1" hangingPunct="1">
              <a:defRPr/>
            </a:pPr>
            <a:r>
              <a:rPr lang="en-US" sz="3600" i="1" dirty="0" smtClean="0">
                <a:solidFill>
                  <a:srgbClr val="FF0000"/>
                </a:solidFill>
                <a:cs typeface="Arial" charset="0"/>
              </a:rPr>
              <a:t>T(0)=n</a:t>
            </a:r>
            <a:r>
              <a:rPr lang="en-US" sz="3600" i="1" baseline="30000" dirty="0" smtClean="0">
                <a:solidFill>
                  <a:srgbClr val="FF0000"/>
                </a:solidFill>
                <a:cs typeface="Arial" charset="0"/>
              </a:rPr>
              <a:t>2</a:t>
            </a:r>
          </a:p>
        </p:txBody>
      </p:sp>
    </p:spTree>
    <p:extLst>
      <p:ext uri="{BB962C8B-B14F-4D97-AF65-F5344CB8AC3E}">
        <p14:creationId xmlns:p14="http://schemas.microsoft.com/office/powerpoint/2010/main" val="3474774996"/>
      </p:ext>
    </p:extLst>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p:txBody>
          <a:bodyPr/>
          <a:lstStyle/>
          <a:p>
            <a:pPr algn="ctr" eaLnBrk="1" hangingPunct="1">
              <a:defRPr/>
            </a:pPr>
            <a:r>
              <a:rPr lang="en-US" dirty="0" smtClean="0">
                <a:solidFill>
                  <a:srgbClr val="00B0F0"/>
                </a:solidFill>
              </a:rPr>
              <a:t>2-SAT: definition</a:t>
            </a:r>
          </a:p>
        </p:txBody>
      </p:sp>
      <p:sp>
        <p:nvSpPr>
          <p:cNvPr id="40963" name="Rectangle 3"/>
          <p:cNvSpPr>
            <a:spLocks noGrp="1" noRot="1" noChangeArrowheads="1"/>
          </p:cNvSpPr>
          <p:nvPr>
            <p:ph type="body" idx="1"/>
          </p:nvPr>
        </p:nvSpPr>
        <p:spPr/>
        <p:txBody>
          <a:bodyPr>
            <a:noAutofit/>
          </a:bodyPr>
          <a:lstStyle/>
          <a:p>
            <a:pPr eaLnBrk="1" hangingPunct="1">
              <a:lnSpc>
                <a:spcPct val="80000"/>
              </a:lnSpc>
              <a:defRPr/>
            </a:pPr>
            <a:r>
              <a:rPr lang="en-US" sz="3200" dirty="0" smtClean="0"/>
              <a:t>A </a:t>
            </a:r>
            <a:r>
              <a:rPr lang="en-US" sz="3200" dirty="0" smtClean="0">
                <a:solidFill>
                  <a:srgbClr val="FF0000"/>
                </a:solidFill>
              </a:rPr>
              <a:t>2-CNF</a:t>
            </a:r>
            <a:r>
              <a:rPr lang="en-US" sz="3200" dirty="0" smtClean="0"/>
              <a:t> formula:</a:t>
            </a:r>
          </a:p>
          <a:p>
            <a:pPr eaLnBrk="1" hangingPunct="1">
              <a:lnSpc>
                <a:spcPct val="80000"/>
              </a:lnSpc>
              <a:defRPr/>
            </a:pPr>
            <a:endParaRPr lang="en-US" sz="3200" baseline="30000" dirty="0" smtClean="0"/>
          </a:p>
          <a:p>
            <a:pPr eaLnBrk="1" hangingPunct="1">
              <a:lnSpc>
                <a:spcPct val="80000"/>
              </a:lnSpc>
              <a:defRPr/>
            </a:pPr>
            <a:r>
              <a:rPr lang="en-US" sz="3200" dirty="0" smtClean="0">
                <a:solidFill>
                  <a:srgbClr val="FF0000"/>
                </a:solidFill>
              </a:rPr>
              <a:t>(x+ </a:t>
            </a:r>
            <a:r>
              <a:rPr lang="en-US" sz="3200" dirty="0" smtClean="0">
                <a:solidFill>
                  <a:srgbClr val="FF0000"/>
                </a:solidFill>
                <a:cs typeface="Arial" charset="0"/>
              </a:rPr>
              <a:t>¬</a:t>
            </a:r>
            <a:r>
              <a:rPr lang="en-US" sz="3200" dirty="0" smtClean="0">
                <a:solidFill>
                  <a:srgbClr val="FF0000"/>
                </a:solidFill>
              </a:rPr>
              <a:t>y)</a:t>
            </a:r>
            <a:r>
              <a:rPr lang="en-US" sz="3200" dirty="0" smtClean="0">
                <a:solidFill>
                  <a:srgbClr val="FF0000"/>
                </a:solidFill>
                <a:cs typeface="Arial" charset="0"/>
              </a:rPr>
              <a:t>&amp;</a:t>
            </a:r>
            <a:r>
              <a:rPr lang="en-US" sz="3200" dirty="0" smtClean="0">
                <a:solidFill>
                  <a:srgbClr val="FF0000"/>
                </a:solidFill>
              </a:rPr>
              <a:t> (</a:t>
            </a:r>
            <a:r>
              <a:rPr lang="en-US" sz="3200" dirty="0" smtClean="0">
                <a:solidFill>
                  <a:srgbClr val="FF0000"/>
                </a:solidFill>
                <a:cs typeface="Arial" charset="0"/>
              </a:rPr>
              <a:t>¬</a:t>
            </a:r>
            <a:r>
              <a:rPr lang="en-US" sz="3200" dirty="0" smtClean="0">
                <a:solidFill>
                  <a:srgbClr val="FF0000"/>
                </a:solidFill>
              </a:rPr>
              <a:t> x+ </a:t>
            </a:r>
            <a:r>
              <a:rPr lang="en-US" sz="3200" dirty="0" smtClean="0">
                <a:solidFill>
                  <a:srgbClr val="FF0000"/>
                </a:solidFill>
                <a:cs typeface="Arial" charset="0"/>
              </a:rPr>
              <a:t>¬</a:t>
            </a:r>
            <a:r>
              <a:rPr lang="en-US" sz="3200" dirty="0" smtClean="0">
                <a:solidFill>
                  <a:srgbClr val="FF0000"/>
                </a:solidFill>
              </a:rPr>
              <a:t> z) </a:t>
            </a:r>
            <a:r>
              <a:rPr lang="en-US" sz="3200" dirty="0" smtClean="0">
                <a:solidFill>
                  <a:srgbClr val="FF0000"/>
                </a:solidFill>
                <a:cs typeface="Arial" charset="0"/>
              </a:rPr>
              <a:t>&amp;(x+y) &amp;(z+¬</a:t>
            </a:r>
            <a:r>
              <a:rPr lang="en-US" sz="3200" dirty="0" smtClean="0">
                <a:solidFill>
                  <a:srgbClr val="FF0000"/>
                </a:solidFill>
              </a:rPr>
              <a:t> x)</a:t>
            </a:r>
          </a:p>
          <a:p>
            <a:pPr eaLnBrk="1" hangingPunct="1">
              <a:lnSpc>
                <a:spcPct val="80000"/>
              </a:lnSpc>
              <a:defRPr/>
            </a:pPr>
            <a:r>
              <a:rPr lang="en-US" sz="3200" dirty="0" smtClean="0">
                <a:solidFill>
                  <a:srgbClr val="FF0000"/>
                </a:solidFill>
              </a:rPr>
              <a:t>(x+y)</a:t>
            </a:r>
            <a:r>
              <a:rPr lang="en-US" sz="3200" dirty="0" smtClean="0"/>
              <a:t> and the others are called </a:t>
            </a:r>
            <a:r>
              <a:rPr lang="en-US" sz="3200" dirty="0" smtClean="0">
                <a:solidFill>
                  <a:srgbClr val="00B050"/>
                </a:solidFill>
              </a:rPr>
              <a:t>CLAUSES</a:t>
            </a:r>
          </a:p>
          <a:p>
            <a:pPr eaLnBrk="1" hangingPunct="1">
              <a:lnSpc>
                <a:spcPct val="80000"/>
              </a:lnSpc>
              <a:defRPr/>
            </a:pPr>
            <a:r>
              <a:rPr lang="en-US" sz="3200" dirty="0" smtClean="0"/>
              <a:t>CNF means that we want to satisfy all of them</a:t>
            </a:r>
          </a:p>
          <a:p>
            <a:pPr eaLnBrk="1" hangingPunct="1">
              <a:lnSpc>
                <a:spcPct val="80000"/>
              </a:lnSpc>
              <a:defRPr/>
            </a:pPr>
            <a:r>
              <a:rPr lang="en-US" sz="3200" dirty="0" smtClean="0">
                <a:solidFill>
                  <a:srgbClr val="FF0000"/>
                </a:solidFill>
              </a:rPr>
              <a:t>(x+ </a:t>
            </a:r>
            <a:r>
              <a:rPr lang="en-US" sz="3200" dirty="0" smtClean="0">
                <a:solidFill>
                  <a:srgbClr val="FF0000"/>
                </a:solidFill>
                <a:cs typeface="Arial" charset="0"/>
              </a:rPr>
              <a:t>¬y)</a:t>
            </a:r>
            <a:r>
              <a:rPr lang="en-US" sz="3200" dirty="0" smtClean="0">
                <a:cs typeface="Arial" charset="0"/>
              </a:rPr>
              <a:t> is satisfied if </a:t>
            </a:r>
            <a:r>
              <a:rPr lang="en-US" sz="3200" dirty="0" smtClean="0">
                <a:solidFill>
                  <a:srgbClr val="FF0000"/>
                </a:solidFill>
                <a:cs typeface="Arial" charset="0"/>
              </a:rPr>
              <a:t>X=T or y=F</a:t>
            </a:r>
            <a:r>
              <a:rPr lang="en-US" sz="3200" dirty="0" smtClean="0">
                <a:cs typeface="Arial" charset="0"/>
              </a:rPr>
              <a:t>.</a:t>
            </a:r>
          </a:p>
          <a:p>
            <a:pPr eaLnBrk="1" hangingPunct="1">
              <a:lnSpc>
                <a:spcPct val="80000"/>
              </a:lnSpc>
              <a:defRPr/>
            </a:pPr>
            <a:r>
              <a:rPr lang="en-US" sz="3200" dirty="0" smtClean="0">
                <a:cs typeface="Arial" charset="0"/>
              </a:rPr>
              <a:t>The question: is there a satisfying assignment? </a:t>
            </a:r>
            <a:r>
              <a:rPr lang="en-US" sz="3200" dirty="0" smtClean="0">
                <a:solidFill>
                  <a:srgbClr val="FF0000"/>
                </a:solidFill>
                <a:cs typeface="Arial" charset="0"/>
              </a:rPr>
              <a:t>2</a:t>
            </a:r>
            <a:r>
              <a:rPr lang="en-US" sz="3200" baseline="30000" dirty="0" smtClean="0">
                <a:solidFill>
                  <a:srgbClr val="FF0000"/>
                </a:solidFill>
                <a:cs typeface="Arial" charset="0"/>
              </a:rPr>
              <a:t>n </a:t>
            </a:r>
            <a:r>
              <a:rPr lang="en-US" sz="3200" dirty="0" smtClean="0">
                <a:cs typeface="Arial" charset="0"/>
              </a:rPr>
              <a:t> is not a number the computer can run even for </a:t>
            </a:r>
            <a:r>
              <a:rPr lang="en-US" sz="3200" dirty="0" smtClean="0">
                <a:solidFill>
                  <a:srgbClr val="FF0000"/>
                </a:solidFill>
                <a:cs typeface="Arial" charset="0"/>
              </a:rPr>
              <a:t>n=70</a:t>
            </a:r>
            <a:endParaRPr lang="en-US" sz="3200" baseline="30000" dirty="0" smtClean="0">
              <a:solidFill>
                <a:srgbClr val="FF0000"/>
              </a:solidFill>
              <a:cs typeface="Arial" charset="0"/>
            </a:endParaRPr>
          </a:p>
        </p:txBody>
      </p:sp>
    </p:spTree>
    <p:extLst>
      <p:ext uri="{BB962C8B-B14F-4D97-AF65-F5344CB8AC3E}">
        <p14:creationId xmlns:p14="http://schemas.microsoft.com/office/powerpoint/2010/main" val="8291333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9pPr>
          </a:lstStyle>
          <a:p>
            <a:pPr algn="ctr" eaLnBrk="1" hangingPunct="1">
              <a:buClrTx/>
              <a:buFontTx/>
              <a:buNone/>
            </a:pPr>
            <a:r>
              <a:rPr lang="en-US" altLang="en-US" sz="4400" b="1" dirty="0">
                <a:solidFill>
                  <a:srgbClr val="00B0F0"/>
                </a:solidFill>
                <a:effectLst>
                  <a:outerShdw blurRad="38100" dist="38100" dir="2700000" algn="tl">
                    <a:srgbClr val="C0C0C0"/>
                  </a:outerShdw>
                </a:effectLst>
              </a:rPr>
              <a:t>Two layers BFS graph</a:t>
            </a:r>
          </a:p>
        </p:txBody>
      </p:sp>
      <p:sp>
        <p:nvSpPr>
          <p:cNvPr id="29698" name="Text Box 2"/>
          <p:cNvSpPr txBox="1">
            <a:spLocks noChangeArrowheads="1"/>
          </p:cNvSpPr>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9pPr>
          </a:lstStyle>
          <a:p>
            <a:pPr eaLnBrk="1" hangingPunct="1">
              <a:spcBef>
                <a:spcPts val="800"/>
              </a:spcBef>
              <a:buClr>
                <a:srgbClr val="00FF99"/>
              </a:buClr>
              <a:buFont typeface="Garamond" panose="02020404030301010803" pitchFamily="18" charset="0"/>
              <a:buChar char="•"/>
            </a:pPr>
            <a:r>
              <a:rPr lang="en-US" altLang="en-US" sz="3200" dirty="0">
                <a:solidFill>
                  <a:schemeClr val="tx1"/>
                </a:solidFill>
                <a:effectLst>
                  <a:outerShdw blurRad="38100" dist="38100" dir="2700000" algn="tl">
                    <a:srgbClr val="C0C0C0"/>
                  </a:outerShdw>
                </a:effectLst>
              </a:rPr>
              <a:t>All the vertices seen below are </a:t>
            </a:r>
            <a:r>
              <a:rPr lang="en-US" altLang="en-US" sz="3200" dirty="0">
                <a:solidFill>
                  <a:srgbClr val="00B050"/>
                </a:solidFill>
                <a:effectLst>
                  <a:outerShdw blurRad="38100" dist="38100" dir="2700000" algn="tl">
                    <a:srgbClr val="C0C0C0"/>
                  </a:outerShdw>
                </a:effectLst>
              </a:rPr>
              <a:t>distinct</a:t>
            </a:r>
            <a:r>
              <a:rPr lang="en-US" altLang="en-US" sz="3200" dirty="0">
                <a:solidFill>
                  <a:schemeClr val="tx1"/>
                </a:solidFill>
                <a:effectLst>
                  <a:outerShdw blurRad="38100" dist="38100" dir="2700000" algn="tl">
                    <a:srgbClr val="C0C0C0"/>
                  </a:outerShdw>
                </a:effectLst>
              </a:rPr>
              <a:t> as otherwise there is a cycle of length at most </a:t>
            </a:r>
            <a:r>
              <a:rPr lang="en-US" altLang="en-US" sz="3200" dirty="0">
                <a:solidFill>
                  <a:srgbClr val="CC0000"/>
                </a:solidFill>
                <a:effectLst>
                  <a:outerShdw blurRad="38100" dist="38100" dir="2700000" algn="tl">
                    <a:srgbClr val="C0C0C0"/>
                  </a:outerShdw>
                </a:effectLst>
              </a:rPr>
              <a:t>4</a:t>
            </a:r>
            <a:r>
              <a:rPr lang="en-US" altLang="en-US" sz="3200" dirty="0">
                <a:solidFill>
                  <a:srgbClr val="FFFFFF"/>
                </a:solidFill>
                <a:effectLst>
                  <a:outerShdw blurRad="38100" dist="38100" dir="2700000" algn="tl">
                    <a:srgbClr val="C0C0C0"/>
                  </a:outerShdw>
                </a:effectLst>
              </a:rPr>
              <a:t>.</a:t>
            </a:r>
          </a:p>
        </p:txBody>
      </p:sp>
      <p:sp>
        <p:nvSpPr>
          <p:cNvPr id="29699" name="Oval 3"/>
          <p:cNvSpPr>
            <a:spLocks noChangeArrowheads="1"/>
          </p:cNvSpPr>
          <p:nvPr/>
        </p:nvSpPr>
        <p:spPr bwMode="auto">
          <a:xfrm>
            <a:off x="4038600" y="5029200"/>
            <a:ext cx="304800" cy="304800"/>
          </a:xfrm>
          <a:prstGeom prst="ellipse">
            <a:avLst/>
          </a:prstGeom>
          <a:solidFill>
            <a:srgbClr val="33CCCC"/>
          </a:solidFill>
          <a:ln w="93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29700" name="Oval 4"/>
          <p:cNvSpPr>
            <a:spLocks noChangeArrowheads="1"/>
          </p:cNvSpPr>
          <p:nvPr/>
        </p:nvSpPr>
        <p:spPr bwMode="auto">
          <a:xfrm>
            <a:off x="3429000" y="4419600"/>
            <a:ext cx="304800" cy="304800"/>
          </a:xfrm>
          <a:prstGeom prst="ellipse">
            <a:avLst/>
          </a:prstGeom>
          <a:solidFill>
            <a:srgbClr val="33CCCC"/>
          </a:solidFill>
          <a:ln w="93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29701" name="Oval 5"/>
          <p:cNvSpPr>
            <a:spLocks noChangeArrowheads="1"/>
          </p:cNvSpPr>
          <p:nvPr/>
        </p:nvSpPr>
        <p:spPr bwMode="auto">
          <a:xfrm>
            <a:off x="4724400" y="4419600"/>
            <a:ext cx="304800" cy="304800"/>
          </a:xfrm>
          <a:prstGeom prst="ellipse">
            <a:avLst/>
          </a:prstGeom>
          <a:solidFill>
            <a:srgbClr val="33CCCC"/>
          </a:solidFill>
          <a:ln w="93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29702" name="Oval 6"/>
          <p:cNvSpPr>
            <a:spLocks noChangeArrowheads="1"/>
          </p:cNvSpPr>
          <p:nvPr/>
        </p:nvSpPr>
        <p:spPr bwMode="auto">
          <a:xfrm>
            <a:off x="3886200" y="4572000"/>
            <a:ext cx="76200" cy="76200"/>
          </a:xfrm>
          <a:prstGeom prst="ellipse">
            <a:avLst/>
          </a:prstGeom>
          <a:solidFill>
            <a:srgbClr val="33CCCC"/>
          </a:solidFill>
          <a:ln w="93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29703" name="Oval 7"/>
          <p:cNvSpPr>
            <a:spLocks noChangeArrowheads="1"/>
          </p:cNvSpPr>
          <p:nvPr/>
        </p:nvSpPr>
        <p:spPr bwMode="auto">
          <a:xfrm>
            <a:off x="4038600" y="4572000"/>
            <a:ext cx="76200" cy="76200"/>
          </a:xfrm>
          <a:prstGeom prst="ellipse">
            <a:avLst/>
          </a:prstGeom>
          <a:solidFill>
            <a:srgbClr val="33CCCC"/>
          </a:solidFill>
          <a:ln w="93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29704" name="Oval 8"/>
          <p:cNvSpPr>
            <a:spLocks noChangeArrowheads="1"/>
          </p:cNvSpPr>
          <p:nvPr/>
        </p:nvSpPr>
        <p:spPr bwMode="auto">
          <a:xfrm>
            <a:off x="4191000" y="4572000"/>
            <a:ext cx="76200" cy="76200"/>
          </a:xfrm>
          <a:prstGeom prst="ellipse">
            <a:avLst/>
          </a:prstGeom>
          <a:solidFill>
            <a:srgbClr val="33CCCC"/>
          </a:solidFill>
          <a:ln w="93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29705" name="Oval 9"/>
          <p:cNvSpPr>
            <a:spLocks noChangeArrowheads="1"/>
          </p:cNvSpPr>
          <p:nvPr/>
        </p:nvSpPr>
        <p:spPr bwMode="auto">
          <a:xfrm>
            <a:off x="4343400" y="4572000"/>
            <a:ext cx="76200" cy="76200"/>
          </a:xfrm>
          <a:prstGeom prst="ellipse">
            <a:avLst/>
          </a:prstGeom>
          <a:solidFill>
            <a:srgbClr val="33CCCC"/>
          </a:solidFill>
          <a:ln w="93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cxnSp>
        <p:nvCxnSpPr>
          <p:cNvPr id="29706" name="AutoShape 10"/>
          <p:cNvCxnSpPr>
            <a:cxnSpLocks noChangeShapeType="1"/>
            <a:stCxn id="29699" idx="1"/>
            <a:endCxn id="29700" idx="5"/>
          </p:cNvCxnSpPr>
          <p:nvPr/>
        </p:nvCxnSpPr>
        <p:spPr bwMode="auto">
          <a:xfrm flipH="1" flipV="1">
            <a:off x="3689350" y="4679950"/>
            <a:ext cx="393700" cy="393700"/>
          </a:xfrm>
          <a:prstGeom prst="straightConnector1">
            <a:avLst/>
          </a:prstGeom>
          <a:noFill/>
          <a:ln w="936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9707" name="AutoShape 11"/>
          <p:cNvCxnSpPr>
            <a:cxnSpLocks noChangeShapeType="1"/>
            <a:stCxn id="29699" idx="7"/>
            <a:endCxn id="29701" idx="3"/>
          </p:cNvCxnSpPr>
          <p:nvPr/>
        </p:nvCxnSpPr>
        <p:spPr bwMode="auto">
          <a:xfrm flipV="1">
            <a:off x="4298950" y="4679950"/>
            <a:ext cx="469900" cy="393700"/>
          </a:xfrm>
          <a:prstGeom prst="straightConnector1">
            <a:avLst/>
          </a:prstGeom>
          <a:noFill/>
          <a:ln w="936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9708" name="Oval 12"/>
          <p:cNvSpPr>
            <a:spLocks noChangeArrowheads="1"/>
          </p:cNvSpPr>
          <p:nvPr/>
        </p:nvSpPr>
        <p:spPr bwMode="auto">
          <a:xfrm>
            <a:off x="2819400" y="3657600"/>
            <a:ext cx="304800" cy="304800"/>
          </a:xfrm>
          <a:prstGeom prst="ellipse">
            <a:avLst/>
          </a:prstGeom>
          <a:solidFill>
            <a:srgbClr val="33CCCC"/>
          </a:solidFill>
          <a:ln w="93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29709" name="Oval 13"/>
          <p:cNvSpPr>
            <a:spLocks noChangeArrowheads="1"/>
          </p:cNvSpPr>
          <p:nvPr/>
        </p:nvSpPr>
        <p:spPr bwMode="auto">
          <a:xfrm>
            <a:off x="3657600" y="3657600"/>
            <a:ext cx="304800" cy="304800"/>
          </a:xfrm>
          <a:prstGeom prst="ellipse">
            <a:avLst/>
          </a:prstGeom>
          <a:solidFill>
            <a:srgbClr val="33CCCC"/>
          </a:solidFill>
          <a:ln w="93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cxnSp>
        <p:nvCxnSpPr>
          <p:cNvPr id="29710" name="AutoShape 14"/>
          <p:cNvCxnSpPr>
            <a:cxnSpLocks noChangeShapeType="1"/>
            <a:stCxn id="29708" idx="5"/>
            <a:endCxn id="29700" idx="1"/>
          </p:cNvCxnSpPr>
          <p:nvPr/>
        </p:nvCxnSpPr>
        <p:spPr bwMode="auto">
          <a:xfrm>
            <a:off x="3079750" y="3917950"/>
            <a:ext cx="395288" cy="546100"/>
          </a:xfrm>
          <a:prstGeom prst="straightConnector1">
            <a:avLst/>
          </a:prstGeom>
          <a:noFill/>
          <a:ln w="936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9711" name="AutoShape 15"/>
          <p:cNvCxnSpPr>
            <a:cxnSpLocks noChangeShapeType="1"/>
            <a:stCxn id="29700" idx="0"/>
            <a:endCxn id="29709" idx="4"/>
          </p:cNvCxnSpPr>
          <p:nvPr/>
        </p:nvCxnSpPr>
        <p:spPr bwMode="auto">
          <a:xfrm flipV="1">
            <a:off x="3581400" y="3962400"/>
            <a:ext cx="228600" cy="457200"/>
          </a:xfrm>
          <a:prstGeom prst="straightConnector1">
            <a:avLst/>
          </a:prstGeom>
          <a:noFill/>
          <a:ln w="936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9712" name="Oval 16"/>
          <p:cNvSpPr>
            <a:spLocks noChangeArrowheads="1"/>
          </p:cNvSpPr>
          <p:nvPr/>
        </p:nvSpPr>
        <p:spPr bwMode="auto">
          <a:xfrm>
            <a:off x="4495800" y="4572000"/>
            <a:ext cx="76200" cy="76200"/>
          </a:xfrm>
          <a:prstGeom prst="ellipse">
            <a:avLst/>
          </a:prstGeom>
          <a:solidFill>
            <a:srgbClr val="33CCCC"/>
          </a:solidFill>
          <a:ln w="93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29713" name="Oval 17"/>
          <p:cNvSpPr>
            <a:spLocks noChangeArrowheads="1"/>
          </p:cNvSpPr>
          <p:nvPr/>
        </p:nvSpPr>
        <p:spPr bwMode="auto">
          <a:xfrm>
            <a:off x="3200400" y="3733800"/>
            <a:ext cx="76200" cy="76200"/>
          </a:xfrm>
          <a:prstGeom prst="ellipse">
            <a:avLst/>
          </a:prstGeom>
          <a:solidFill>
            <a:srgbClr val="33CCCC"/>
          </a:solidFill>
          <a:ln w="93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29714" name="Oval 18"/>
          <p:cNvSpPr>
            <a:spLocks noChangeArrowheads="1"/>
          </p:cNvSpPr>
          <p:nvPr/>
        </p:nvSpPr>
        <p:spPr bwMode="auto">
          <a:xfrm>
            <a:off x="3352800" y="3733800"/>
            <a:ext cx="76200" cy="76200"/>
          </a:xfrm>
          <a:prstGeom prst="ellipse">
            <a:avLst/>
          </a:prstGeom>
          <a:solidFill>
            <a:srgbClr val="33CCCC"/>
          </a:solidFill>
          <a:ln w="93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29715" name="Oval 19"/>
          <p:cNvSpPr>
            <a:spLocks noChangeArrowheads="1"/>
          </p:cNvSpPr>
          <p:nvPr/>
        </p:nvSpPr>
        <p:spPr bwMode="auto">
          <a:xfrm>
            <a:off x="3505200" y="3733800"/>
            <a:ext cx="76200" cy="76200"/>
          </a:xfrm>
          <a:prstGeom prst="ellipse">
            <a:avLst/>
          </a:prstGeom>
          <a:solidFill>
            <a:srgbClr val="33CCCC"/>
          </a:solidFill>
          <a:ln w="93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29716" name="Oval 20"/>
          <p:cNvSpPr>
            <a:spLocks noChangeArrowheads="1"/>
          </p:cNvSpPr>
          <p:nvPr/>
        </p:nvSpPr>
        <p:spPr bwMode="auto">
          <a:xfrm>
            <a:off x="4419600" y="3581400"/>
            <a:ext cx="304800" cy="304800"/>
          </a:xfrm>
          <a:prstGeom prst="ellipse">
            <a:avLst/>
          </a:prstGeom>
          <a:solidFill>
            <a:srgbClr val="33CCCC"/>
          </a:solidFill>
          <a:ln w="93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29717" name="Oval 21"/>
          <p:cNvSpPr>
            <a:spLocks noChangeArrowheads="1"/>
          </p:cNvSpPr>
          <p:nvPr/>
        </p:nvSpPr>
        <p:spPr bwMode="auto">
          <a:xfrm>
            <a:off x="5334000" y="3581400"/>
            <a:ext cx="304800" cy="304800"/>
          </a:xfrm>
          <a:prstGeom prst="ellipse">
            <a:avLst/>
          </a:prstGeom>
          <a:solidFill>
            <a:srgbClr val="33CCCC"/>
          </a:solidFill>
          <a:ln w="93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cxnSp>
        <p:nvCxnSpPr>
          <p:cNvPr id="29718" name="AutoShape 22"/>
          <p:cNvCxnSpPr>
            <a:cxnSpLocks noChangeShapeType="1"/>
            <a:stCxn id="29701" idx="0"/>
            <a:endCxn id="29716" idx="4"/>
          </p:cNvCxnSpPr>
          <p:nvPr/>
        </p:nvCxnSpPr>
        <p:spPr bwMode="auto">
          <a:xfrm flipH="1" flipV="1">
            <a:off x="4572000" y="3886200"/>
            <a:ext cx="304800" cy="533400"/>
          </a:xfrm>
          <a:prstGeom prst="straightConnector1">
            <a:avLst/>
          </a:prstGeom>
          <a:noFill/>
          <a:ln w="936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9719" name="AutoShape 23"/>
          <p:cNvCxnSpPr>
            <a:cxnSpLocks noChangeShapeType="1"/>
            <a:stCxn id="29701" idx="7"/>
            <a:endCxn id="29717" idx="4"/>
          </p:cNvCxnSpPr>
          <p:nvPr/>
        </p:nvCxnSpPr>
        <p:spPr bwMode="auto">
          <a:xfrm flipV="1">
            <a:off x="4984750" y="3886200"/>
            <a:ext cx="501650" cy="577850"/>
          </a:xfrm>
          <a:prstGeom prst="straightConnector1">
            <a:avLst/>
          </a:prstGeom>
          <a:noFill/>
          <a:ln w="936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9720" name="Oval 24"/>
          <p:cNvSpPr>
            <a:spLocks noChangeArrowheads="1"/>
          </p:cNvSpPr>
          <p:nvPr/>
        </p:nvSpPr>
        <p:spPr bwMode="auto">
          <a:xfrm>
            <a:off x="4800600" y="3657600"/>
            <a:ext cx="76200" cy="76200"/>
          </a:xfrm>
          <a:prstGeom prst="ellipse">
            <a:avLst/>
          </a:prstGeom>
          <a:solidFill>
            <a:srgbClr val="33CCCC"/>
          </a:solidFill>
          <a:ln w="93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29721" name="Oval 25"/>
          <p:cNvSpPr>
            <a:spLocks noChangeArrowheads="1"/>
          </p:cNvSpPr>
          <p:nvPr/>
        </p:nvSpPr>
        <p:spPr bwMode="auto">
          <a:xfrm flipV="1">
            <a:off x="4953000" y="3657600"/>
            <a:ext cx="76200" cy="76200"/>
          </a:xfrm>
          <a:prstGeom prst="ellipse">
            <a:avLst/>
          </a:prstGeom>
          <a:solidFill>
            <a:srgbClr val="33CCCC"/>
          </a:solidFill>
          <a:ln w="93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29722" name="Oval 26"/>
          <p:cNvSpPr>
            <a:spLocks noChangeArrowheads="1"/>
          </p:cNvSpPr>
          <p:nvPr/>
        </p:nvSpPr>
        <p:spPr bwMode="auto">
          <a:xfrm flipV="1">
            <a:off x="5105400" y="3657600"/>
            <a:ext cx="76200" cy="76200"/>
          </a:xfrm>
          <a:prstGeom prst="ellipse">
            <a:avLst/>
          </a:prstGeom>
          <a:solidFill>
            <a:srgbClr val="33CCCC"/>
          </a:solidFill>
          <a:ln w="93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29723" name="Text Box 27"/>
          <p:cNvSpPr txBox="1">
            <a:spLocks noChangeArrowheads="1"/>
          </p:cNvSpPr>
          <p:nvPr/>
        </p:nvSpPr>
        <p:spPr bwMode="auto">
          <a:xfrm>
            <a:off x="4343400" y="4800600"/>
            <a:ext cx="14478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9pPr>
          </a:lstStyle>
          <a:p>
            <a:pPr>
              <a:spcBef>
                <a:spcPts val="1750"/>
              </a:spcBef>
              <a:buClrTx/>
              <a:buFontTx/>
              <a:buNone/>
            </a:pPr>
            <a:r>
              <a:rPr lang="en-US" altLang="en-US" dirty="0">
                <a:solidFill>
                  <a:srgbClr val="CC0000"/>
                </a:solidFill>
              </a:rPr>
              <a:t>m/n</a:t>
            </a:r>
          </a:p>
        </p:txBody>
      </p:sp>
      <p:sp>
        <p:nvSpPr>
          <p:cNvPr id="29724" name="Text Box 28"/>
          <p:cNvSpPr txBox="1">
            <a:spLocks noChangeArrowheads="1"/>
          </p:cNvSpPr>
          <p:nvPr/>
        </p:nvSpPr>
        <p:spPr bwMode="auto">
          <a:xfrm>
            <a:off x="1981200" y="4038600"/>
            <a:ext cx="19050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9pPr>
          </a:lstStyle>
          <a:p>
            <a:pPr>
              <a:spcBef>
                <a:spcPts val="1750"/>
              </a:spcBef>
              <a:buClrTx/>
              <a:buFontTx/>
              <a:buNone/>
            </a:pPr>
            <a:r>
              <a:rPr lang="en-US" altLang="en-US" dirty="0">
                <a:solidFill>
                  <a:srgbClr val="CC0000"/>
                </a:solidFill>
              </a:rPr>
              <a:t>(m/n)-1</a:t>
            </a:r>
          </a:p>
        </p:txBody>
      </p:sp>
      <p:sp>
        <p:nvSpPr>
          <p:cNvPr id="29725" name="Text Box 29"/>
          <p:cNvSpPr txBox="1">
            <a:spLocks noChangeArrowheads="1"/>
          </p:cNvSpPr>
          <p:nvPr/>
        </p:nvSpPr>
        <p:spPr bwMode="auto">
          <a:xfrm>
            <a:off x="5257800" y="3962400"/>
            <a:ext cx="22098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9pPr>
          </a:lstStyle>
          <a:p>
            <a:pPr>
              <a:spcBef>
                <a:spcPts val="1750"/>
              </a:spcBef>
              <a:buClrTx/>
              <a:buFontTx/>
              <a:buNone/>
            </a:pPr>
            <a:r>
              <a:rPr lang="en-US" altLang="en-US" dirty="0">
                <a:solidFill>
                  <a:srgbClr val="CC0000"/>
                </a:solidFill>
              </a:rPr>
              <a:t>(m/n)-1</a:t>
            </a:r>
          </a:p>
        </p:txBody>
      </p:sp>
      <p:cxnSp>
        <p:nvCxnSpPr>
          <p:cNvPr id="3" name="Straight Connector 2"/>
          <p:cNvCxnSpPr>
            <a:endCxn id="29708" idx="5"/>
          </p:cNvCxnSpPr>
          <p:nvPr/>
        </p:nvCxnSpPr>
        <p:spPr bwMode="auto">
          <a:xfrm flipH="1" flipV="1">
            <a:off x="3079563" y="3917763"/>
            <a:ext cx="501837" cy="64153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Straight Connector 4"/>
          <p:cNvCxnSpPr/>
          <p:nvPr/>
        </p:nvCxnSpPr>
        <p:spPr bwMode="auto">
          <a:xfrm flipV="1">
            <a:off x="3657600" y="3825933"/>
            <a:ext cx="228600" cy="762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a:stCxn id="29701" idx="0"/>
          </p:cNvCxnSpPr>
          <p:nvPr/>
        </p:nvCxnSpPr>
        <p:spPr bwMode="auto">
          <a:xfrm flipH="1" flipV="1">
            <a:off x="4603750" y="3733800"/>
            <a:ext cx="273050" cy="6858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a:stCxn id="29701" idx="6"/>
            <a:endCxn id="29717" idx="3"/>
          </p:cNvCxnSpPr>
          <p:nvPr/>
        </p:nvCxnSpPr>
        <p:spPr bwMode="auto">
          <a:xfrm flipV="1">
            <a:off x="5029200" y="3841563"/>
            <a:ext cx="349437" cy="73043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flipH="1" flipV="1">
            <a:off x="3686033" y="4579843"/>
            <a:ext cx="349437" cy="50183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flipV="1">
            <a:off x="4292503" y="4540250"/>
            <a:ext cx="470274" cy="6096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447124886"/>
      </p:ext>
    </p:extLst>
  </p:cSld>
  <p:clrMapOvr>
    <a:masterClrMapping/>
  </p:clrMapOvr>
  <p:transition spd="med" advTm="142"/>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A random algorithm for 2-SAT</a:t>
            </a:r>
            <a:endParaRPr lang="en-US" dirty="0">
              <a:solidFill>
                <a:srgbClr val="00B0F0"/>
              </a:solidFill>
            </a:endParaRPr>
          </a:p>
        </p:txBody>
      </p:sp>
      <p:sp>
        <p:nvSpPr>
          <p:cNvPr id="3" name="Content Placeholder 2"/>
          <p:cNvSpPr>
            <a:spLocks noGrp="1"/>
          </p:cNvSpPr>
          <p:nvPr>
            <p:ph idx="1"/>
          </p:nvPr>
        </p:nvSpPr>
        <p:spPr/>
        <p:txBody>
          <a:bodyPr>
            <a:normAutofit/>
          </a:bodyPr>
          <a:lstStyle/>
          <a:p>
            <a:pPr marL="0" indent="0">
              <a:buNone/>
            </a:pPr>
            <a:r>
              <a:rPr lang="en-US" dirty="0" smtClean="0"/>
              <a:t>Take an unsatisfied clause with variables </a:t>
            </a:r>
            <a:r>
              <a:rPr lang="en-US" dirty="0" smtClean="0">
                <a:solidFill>
                  <a:srgbClr val="FF0000"/>
                </a:solidFill>
              </a:rPr>
              <a:t>x</a:t>
            </a:r>
            <a:r>
              <a:rPr lang="en-US" dirty="0" smtClean="0"/>
              <a:t> and </a:t>
            </a:r>
            <a:r>
              <a:rPr lang="en-US" dirty="0" smtClean="0">
                <a:solidFill>
                  <a:srgbClr val="FF0000"/>
                </a:solidFill>
              </a:rPr>
              <a:t>y</a:t>
            </a:r>
            <a:r>
              <a:rPr lang="en-US" dirty="0" smtClean="0"/>
              <a:t>.</a:t>
            </a:r>
          </a:p>
          <a:p>
            <a:pPr marL="0" indent="0">
              <a:buNone/>
            </a:pPr>
            <a:r>
              <a:rPr lang="en-US" dirty="0" smtClean="0"/>
              <a:t>Pick at random one of </a:t>
            </a:r>
            <a:r>
              <a:rPr lang="en-US" dirty="0" smtClean="0">
                <a:solidFill>
                  <a:srgbClr val="FF0000"/>
                </a:solidFill>
              </a:rPr>
              <a:t>x </a:t>
            </a:r>
            <a:r>
              <a:rPr lang="en-US" dirty="0" smtClean="0"/>
              <a:t>and of </a:t>
            </a:r>
            <a:r>
              <a:rPr lang="en-US" dirty="0" smtClean="0">
                <a:solidFill>
                  <a:srgbClr val="FF0000"/>
                </a:solidFill>
              </a:rPr>
              <a:t>y</a:t>
            </a:r>
            <a:r>
              <a:rPr lang="en-US" dirty="0" smtClean="0"/>
              <a:t> and change its value.</a:t>
            </a:r>
          </a:p>
          <a:p>
            <a:pPr marL="0" indent="0">
              <a:buNone/>
            </a:pPr>
            <a:r>
              <a:rPr lang="en-US" dirty="0" smtClean="0"/>
              <a:t>Consider the distance to a satisfying assignment.</a:t>
            </a:r>
          </a:p>
          <a:p>
            <a:pPr marL="0" indent="0">
              <a:buNone/>
            </a:pPr>
            <a:r>
              <a:rPr lang="en-US" dirty="0" smtClean="0"/>
              <a:t>You know that it can not be that the value of both </a:t>
            </a:r>
            <a:r>
              <a:rPr lang="en-US" dirty="0" smtClean="0">
                <a:solidFill>
                  <a:srgbClr val="FF0000"/>
                </a:solidFill>
              </a:rPr>
              <a:t>x </a:t>
            </a:r>
          </a:p>
          <a:p>
            <a:pPr marL="0" indent="0">
              <a:buNone/>
            </a:pPr>
            <a:r>
              <a:rPr lang="en-US" dirty="0" smtClean="0"/>
              <a:t>and </a:t>
            </a:r>
            <a:r>
              <a:rPr lang="en-US" dirty="0" smtClean="0">
                <a:solidFill>
                  <a:srgbClr val="FF0000"/>
                </a:solidFill>
              </a:rPr>
              <a:t>y </a:t>
            </a:r>
            <a:r>
              <a:rPr lang="en-US" dirty="0" smtClean="0"/>
              <a:t>are the same as in a satisfying assignment.</a:t>
            </a:r>
          </a:p>
          <a:p>
            <a:pPr marL="0" indent="0">
              <a:buNone/>
            </a:pPr>
            <a:r>
              <a:rPr lang="en-US" dirty="0" smtClean="0"/>
              <a:t>Because you took an unsatisfied clause and the </a:t>
            </a:r>
          </a:p>
          <a:p>
            <a:pPr marL="0" indent="0">
              <a:buNone/>
            </a:pPr>
            <a:r>
              <a:rPr lang="en-US" dirty="0"/>
              <a:t>s</a:t>
            </a:r>
            <a:r>
              <a:rPr lang="en-US" dirty="0" smtClean="0"/>
              <a:t>atisfying assignment, satisfied all clauses.</a:t>
            </a:r>
          </a:p>
        </p:txBody>
      </p:sp>
    </p:spTree>
    <p:extLst>
      <p:ext uri="{BB962C8B-B14F-4D97-AF65-F5344CB8AC3E}">
        <p14:creationId xmlns:p14="http://schemas.microsoft.com/office/powerpoint/2010/main" val="456589162"/>
      </p:ext>
    </p:extLst>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Continued</a:t>
            </a:r>
            <a:endParaRPr lang="en-US" dirty="0">
              <a:solidFill>
                <a:srgbClr val="00B0F0"/>
              </a:solidFill>
            </a:endParaRPr>
          </a:p>
        </p:txBody>
      </p:sp>
      <p:sp>
        <p:nvSpPr>
          <p:cNvPr id="3" name="Content Placeholder 2"/>
          <p:cNvSpPr>
            <a:spLocks noGrp="1"/>
          </p:cNvSpPr>
          <p:nvPr>
            <p:ph idx="1"/>
          </p:nvPr>
        </p:nvSpPr>
        <p:spPr/>
        <p:txBody>
          <a:bodyPr>
            <a:normAutofit/>
          </a:bodyPr>
          <a:lstStyle/>
          <a:p>
            <a:pPr marL="0" indent="0">
              <a:buNone/>
            </a:pPr>
            <a:r>
              <a:rPr lang="en-US" dirty="0"/>
              <a:t>At most one of the </a:t>
            </a:r>
            <a:r>
              <a:rPr lang="en-US" dirty="0">
                <a:solidFill>
                  <a:srgbClr val="FF0000"/>
                </a:solidFill>
              </a:rPr>
              <a:t>x,y</a:t>
            </a:r>
            <a:r>
              <a:rPr lang="en-US" dirty="0"/>
              <a:t> can have the same value as </a:t>
            </a:r>
          </a:p>
          <a:p>
            <a:pPr marL="0" indent="0">
              <a:buNone/>
            </a:pPr>
            <a:r>
              <a:rPr lang="en-US" dirty="0"/>
              <a:t>the satisfying assignment. </a:t>
            </a:r>
            <a:r>
              <a:rPr lang="en-US" dirty="0" smtClean="0"/>
              <a:t>In the worst case,  say that </a:t>
            </a:r>
            <a:r>
              <a:rPr lang="en-US" dirty="0" smtClean="0">
                <a:solidFill>
                  <a:srgbClr val="FF0000"/>
                </a:solidFill>
              </a:rPr>
              <a:t>x </a:t>
            </a:r>
            <a:r>
              <a:rPr lang="en-US" dirty="0" smtClean="0"/>
              <a:t>has the same value as the satisfying assignment and </a:t>
            </a:r>
            <a:r>
              <a:rPr lang="en-US" dirty="0" smtClean="0">
                <a:solidFill>
                  <a:srgbClr val="FF0000"/>
                </a:solidFill>
              </a:rPr>
              <a:t>y</a:t>
            </a:r>
            <a:r>
              <a:rPr lang="en-US" dirty="0" smtClean="0"/>
              <a:t> has the opposite value to the satisfying assignment. </a:t>
            </a:r>
          </a:p>
          <a:p>
            <a:pPr marL="0" indent="0">
              <a:buNone/>
            </a:pPr>
            <a:r>
              <a:rPr lang="en-US" dirty="0" smtClean="0"/>
              <a:t>Hence if we choose </a:t>
            </a:r>
            <a:r>
              <a:rPr lang="en-US" dirty="0" smtClean="0">
                <a:solidFill>
                  <a:srgbClr val="FF0000"/>
                </a:solidFill>
              </a:rPr>
              <a:t>y </a:t>
            </a:r>
            <a:r>
              <a:rPr lang="en-US" dirty="0" smtClean="0"/>
              <a:t>the distance  to the satisfying assignment drops by </a:t>
            </a:r>
            <a:r>
              <a:rPr lang="en-US" dirty="0" smtClean="0">
                <a:solidFill>
                  <a:srgbClr val="FF0000"/>
                </a:solidFill>
              </a:rPr>
              <a:t>1. </a:t>
            </a:r>
            <a:r>
              <a:rPr lang="en-US" dirty="0" smtClean="0"/>
              <a:t>If we choose </a:t>
            </a:r>
            <a:r>
              <a:rPr lang="en-US" dirty="0" smtClean="0">
                <a:solidFill>
                  <a:srgbClr val="FF0000"/>
                </a:solidFill>
              </a:rPr>
              <a:t>x </a:t>
            </a:r>
            <a:r>
              <a:rPr lang="en-US" dirty="0" smtClean="0"/>
              <a:t>the distance goes up by </a:t>
            </a:r>
            <a:r>
              <a:rPr lang="en-US" dirty="0" smtClean="0">
                <a:solidFill>
                  <a:srgbClr val="FF0000"/>
                </a:solidFill>
              </a:rPr>
              <a:t>1. </a:t>
            </a:r>
            <a:r>
              <a:rPr lang="en-US" dirty="0" smtClean="0"/>
              <a:t>This is exactly like a random walk on a line and the expected number of steps until the satisfying assignment is at most </a:t>
            </a:r>
            <a:r>
              <a:rPr lang="en-US" i="1" dirty="0" smtClean="0">
                <a:solidFill>
                  <a:srgbClr val="FF0000"/>
                </a:solidFill>
                <a:cs typeface="Arial" charset="0"/>
              </a:rPr>
              <a:t>n</a:t>
            </a:r>
            <a:r>
              <a:rPr lang="en-US" i="1" baseline="30000" dirty="0" smtClean="0">
                <a:solidFill>
                  <a:srgbClr val="FF0000"/>
                </a:solidFill>
                <a:cs typeface="Arial" charset="0"/>
              </a:rPr>
              <a:t>2</a:t>
            </a:r>
            <a:r>
              <a:rPr lang="en-US" i="1" dirty="0" smtClean="0">
                <a:solidFill>
                  <a:srgbClr val="FF0000"/>
                </a:solidFill>
                <a:cs typeface="Arial" charset="0"/>
              </a:rPr>
              <a:t>.</a:t>
            </a:r>
            <a:endParaRPr lang="en-US" i="1" baseline="30000" dirty="0">
              <a:solidFill>
                <a:srgbClr val="FF0000"/>
              </a:solidFill>
              <a:cs typeface="Arial" charset="0"/>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914122514"/>
      </p:ext>
    </p:extLst>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Use the Markov inequality </a:t>
            </a:r>
            <a:endParaRPr lang="en-US" dirty="0">
              <a:solidFill>
                <a:srgbClr val="00B0F0"/>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sz="4300" dirty="0" smtClean="0"/>
              <a:t>The expected time to reach a satisfying  assignment is </a:t>
            </a:r>
            <a:r>
              <a:rPr lang="en-US" sz="4300" dirty="0" smtClean="0">
                <a:solidFill>
                  <a:srgbClr val="FF0000"/>
                </a:solidFill>
                <a:cs typeface="Arial" charset="0"/>
              </a:rPr>
              <a:t>n</a:t>
            </a:r>
            <a:r>
              <a:rPr lang="en-US" sz="4300" baseline="30000" dirty="0">
                <a:solidFill>
                  <a:srgbClr val="FF0000"/>
                </a:solidFill>
                <a:cs typeface="Arial" charset="0"/>
              </a:rPr>
              <a:t>2</a:t>
            </a:r>
            <a:r>
              <a:rPr lang="en-US" sz="4300" baseline="30000" dirty="0" smtClean="0">
                <a:solidFill>
                  <a:srgbClr val="FF0000"/>
                </a:solidFill>
                <a:cs typeface="Arial" charset="0"/>
              </a:rPr>
              <a:t>  </a:t>
            </a:r>
          </a:p>
          <a:p>
            <a:pPr marL="0" indent="0">
              <a:buNone/>
            </a:pPr>
            <a:r>
              <a:rPr lang="en-US" sz="4300" dirty="0" smtClean="0">
                <a:cs typeface="Arial" charset="0"/>
              </a:rPr>
              <a:t>So by the </a:t>
            </a:r>
            <a:r>
              <a:rPr lang="en-US" sz="4300" dirty="0" smtClean="0">
                <a:solidFill>
                  <a:srgbClr val="00CC00"/>
                </a:solidFill>
                <a:cs typeface="Arial" charset="0"/>
              </a:rPr>
              <a:t>Markov </a:t>
            </a:r>
            <a:r>
              <a:rPr lang="en-US" sz="4300" dirty="0" smtClean="0">
                <a:cs typeface="Arial" charset="0"/>
              </a:rPr>
              <a:t>inequality after </a:t>
            </a:r>
            <a:r>
              <a:rPr lang="en-US" sz="4300" dirty="0" smtClean="0">
                <a:solidFill>
                  <a:srgbClr val="FF0000"/>
                </a:solidFill>
                <a:cs typeface="Arial" charset="0"/>
              </a:rPr>
              <a:t>2n</a:t>
            </a:r>
            <a:r>
              <a:rPr lang="en-US" sz="4300" baseline="30000" dirty="0" smtClean="0">
                <a:solidFill>
                  <a:srgbClr val="FF0000"/>
                </a:solidFill>
                <a:cs typeface="Arial" charset="0"/>
              </a:rPr>
              <a:t>2  </a:t>
            </a:r>
            <a:r>
              <a:rPr lang="en-US" sz="4300" dirty="0" smtClean="0">
                <a:cs typeface="Arial" charset="0"/>
              </a:rPr>
              <a:t>steps</a:t>
            </a:r>
            <a:r>
              <a:rPr lang="en-US" sz="4300" baseline="30000" dirty="0" smtClean="0">
                <a:cs typeface="Arial" charset="0"/>
              </a:rPr>
              <a:t> </a:t>
            </a:r>
            <a:r>
              <a:rPr lang="en-US" sz="4300" dirty="0">
                <a:cs typeface="Arial" charset="0"/>
              </a:rPr>
              <a:t> </a:t>
            </a:r>
            <a:r>
              <a:rPr lang="en-US" sz="4300" dirty="0" smtClean="0">
                <a:cs typeface="Arial" charset="0"/>
              </a:rPr>
              <a:t> with probability at least </a:t>
            </a:r>
            <a:r>
              <a:rPr lang="en-US" sz="4300" dirty="0" smtClean="0">
                <a:solidFill>
                  <a:srgbClr val="FF0000"/>
                </a:solidFill>
                <a:cs typeface="Arial" charset="0"/>
              </a:rPr>
              <a:t>½  </a:t>
            </a:r>
            <a:r>
              <a:rPr lang="en-US" sz="4300" dirty="0" smtClean="0">
                <a:cs typeface="Arial" charset="0"/>
              </a:rPr>
              <a:t>we would find the assignment. This is the definition of an </a:t>
            </a:r>
            <a:r>
              <a:rPr lang="en-US" sz="4300" dirty="0" smtClean="0">
                <a:solidFill>
                  <a:srgbClr val="FF0000"/>
                </a:solidFill>
                <a:cs typeface="Arial" charset="0"/>
              </a:rPr>
              <a:t>RP </a:t>
            </a:r>
            <a:r>
              <a:rPr lang="en-US" sz="4300" dirty="0" smtClean="0">
                <a:cs typeface="Arial" charset="0"/>
              </a:rPr>
              <a:t>algorithm.  This algorithm is due to </a:t>
            </a:r>
          </a:p>
          <a:p>
            <a:pPr marL="0" indent="0">
              <a:buNone/>
            </a:pPr>
            <a:r>
              <a:rPr lang="en-US" sz="4300" dirty="0" smtClean="0">
                <a:solidFill>
                  <a:srgbClr val="7030A0"/>
                </a:solidFill>
              </a:rPr>
              <a:t>Papadimitriou</a:t>
            </a:r>
            <a:endParaRPr lang="en-US" sz="4300" dirty="0">
              <a:solidFill>
                <a:srgbClr val="7030A0"/>
              </a:solidFill>
            </a:endParaRPr>
          </a:p>
          <a:p>
            <a:pPr marL="0" indent="0">
              <a:buNone/>
            </a:pPr>
            <a:endParaRPr lang="en-US" baseline="30000" dirty="0" smtClean="0">
              <a:cs typeface="Arial" charset="0"/>
            </a:endParaRPr>
          </a:p>
        </p:txBody>
      </p:sp>
    </p:spTree>
    <p:extLst>
      <p:ext uri="{BB962C8B-B14F-4D97-AF65-F5344CB8AC3E}">
        <p14:creationId xmlns:p14="http://schemas.microsoft.com/office/powerpoint/2010/main" val="1388515205"/>
      </p:ext>
    </p:extLst>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p:txBody>
          <a:bodyPr/>
          <a:lstStyle/>
          <a:p>
            <a:pPr algn="ctr" eaLnBrk="1" hangingPunct="1">
              <a:defRPr/>
            </a:pPr>
            <a:r>
              <a:rPr lang="en-US" sz="4000" dirty="0" smtClean="0">
                <a:solidFill>
                  <a:srgbClr val="00B0F0"/>
                </a:solidFill>
              </a:rPr>
              <a:t>Remark: the case of two literals very special</a:t>
            </a:r>
          </a:p>
        </p:txBody>
      </p:sp>
      <p:sp>
        <p:nvSpPr>
          <p:cNvPr id="41987" name="Rectangle 3"/>
          <p:cNvSpPr>
            <a:spLocks noGrp="1" noRot="1" noChangeArrowheads="1"/>
          </p:cNvSpPr>
          <p:nvPr>
            <p:ph type="body" idx="1"/>
          </p:nvPr>
        </p:nvSpPr>
        <p:spPr/>
        <p:txBody>
          <a:bodyPr>
            <a:normAutofit fontScale="92500"/>
          </a:bodyPr>
          <a:lstStyle/>
          <a:p>
            <a:pPr eaLnBrk="1" hangingPunct="1">
              <a:lnSpc>
                <a:spcPct val="90000"/>
              </a:lnSpc>
              <a:defRPr/>
            </a:pPr>
            <a:r>
              <a:rPr lang="en-US" sz="3600" dirty="0" smtClean="0"/>
              <a:t>If three literals per clause: </a:t>
            </a:r>
            <a:r>
              <a:rPr lang="en-US" sz="3600" dirty="0" smtClean="0">
                <a:solidFill>
                  <a:srgbClr val="FF0000"/>
                </a:solidFill>
              </a:rPr>
              <a:t>NPC </a:t>
            </a:r>
            <a:r>
              <a:rPr lang="en-US" sz="3600" dirty="0" smtClean="0"/>
              <a:t>even if you can satisfy all clauses.</a:t>
            </a:r>
          </a:p>
          <a:p>
            <a:pPr eaLnBrk="1" hangingPunct="1">
              <a:lnSpc>
                <a:spcPct val="90000"/>
              </a:lnSpc>
              <a:defRPr/>
            </a:pPr>
            <a:r>
              <a:rPr lang="en-US" sz="3600" dirty="0" smtClean="0"/>
              <a:t>Not only that, without any guarantee you  can not be approximated better than </a:t>
            </a:r>
            <a:r>
              <a:rPr lang="en-US" sz="3600" dirty="0" smtClean="0">
                <a:solidFill>
                  <a:srgbClr val="FF0000"/>
                </a:solidFill>
              </a:rPr>
              <a:t>7/8</a:t>
            </a:r>
          </a:p>
          <a:p>
            <a:pPr eaLnBrk="1" hangingPunct="1">
              <a:lnSpc>
                <a:spcPct val="90000"/>
              </a:lnSpc>
              <a:defRPr/>
            </a:pPr>
            <a:r>
              <a:rPr lang="en-US" sz="3900" dirty="0" smtClean="0"/>
              <a:t>Given</a:t>
            </a:r>
            <a:r>
              <a:rPr lang="en-US" dirty="0" smtClean="0"/>
              <a:t>  </a:t>
            </a:r>
            <a:r>
              <a:rPr lang="en-US" sz="4000" dirty="0" smtClean="0">
                <a:solidFill>
                  <a:srgbClr val="FF0000"/>
                </a:solidFill>
              </a:rPr>
              <a:t>(x+</a:t>
            </a:r>
            <a:r>
              <a:rPr lang="en-US" sz="4000" dirty="0" smtClean="0">
                <a:solidFill>
                  <a:srgbClr val="FF0000"/>
                </a:solidFill>
                <a:cs typeface="Arial" charset="0"/>
              </a:rPr>
              <a:t>¬y+¬z)</a:t>
            </a:r>
            <a:r>
              <a:rPr lang="en-US" sz="4000" dirty="0" smtClean="0">
                <a:cs typeface="Arial" charset="0"/>
              </a:rPr>
              <a:t> </a:t>
            </a:r>
            <a:r>
              <a:rPr lang="en-US" sz="3600" dirty="0" smtClean="0">
                <a:cs typeface="Arial" charset="0"/>
              </a:rPr>
              <a:t>if we draw a random value with probability </a:t>
            </a:r>
            <a:r>
              <a:rPr lang="en-US" sz="3600" dirty="0" smtClean="0">
                <a:solidFill>
                  <a:srgbClr val="FF0000"/>
                </a:solidFill>
                <a:cs typeface="Arial" charset="0"/>
              </a:rPr>
              <a:t>2/3 </a:t>
            </a:r>
            <a:r>
              <a:rPr lang="en-US" sz="3600" dirty="0" smtClean="0">
                <a:cs typeface="Arial" charset="0"/>
              </a:rPr>
              <a:t>we increase the gap from a satisfying assignment and with probability </a:t>
            </a:r>
            <a:r>
              <a:rPr lang="en-US" sz="3600" dirty="0" smtClean="0">
                <a:solidFill>
                  <a:srgbClr val="FF0000"/>
                </a:solidFill>
                <a:cs typeface="Arial" charset="0"/>
              </a:rPr>
              <a:t>1/3</a:t>
            </a:r>
            <a:r>
              <a:rPr lang="en-US" sz="3600" dirty="0" smtClean="0">
                <a:cs typeface="Arial" charset="0"/>
              </a:rPr>
              <a:t> we decrease the distance.</a:t>
            </a:r>
          </a:p>
        </p:txBody>
      </p:sp>
    </p:spTree>
    <p:extLst>
      <p:ext uri="{BB962C8B-B14F-4D97-AF65-F5344CB8AC3E}">
        <p14:creationId xmlns:p14="http://schemas.microsoft.com/office/powerpoint/2010/main" val="2589992702"/>
      </p:ext>
    </p:extLst>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p:txBody>
          <a:bodyPr/>
          <a:lstStyle/>
          <a:p>
            <a:pPr algn="ctr" eaLnBrk="1" hangingPunct="1">
              <a:defRPr/>
            </a:pPr>
            <a:r>
              <a:rPr lang="en-US" sz="4000" dirty="0" smtClean="0">
                <a:solidFill>
                  <a:srgbClr val="0066FF"/>
                </a:solidFill>
              </a:rPr>
              <a:t>Random Walks on undirected graphs</a:t>
            </a:r>
          </a:p>
        </p:txBody>
      </p:sp>
      <p:sp>
        <p:nvSpPr>
          <p:cNvPr id="45059" name="Rectangle 3"/>
          <p:cNvSpPr>
            <a:spLocks noGrp="1" noRot="1" noChangeArrowheads="1"/>
          </p:cNvSpPr>
          <p:nvPr>
            <p:ph type="body" idx="1"/>
          </p:nvPr>
        </p:nvSpPr>
        <p:spPr/>
        <p:txBody>
          <a:bodyPr/>
          <a:lstStyle/>
          <a:p>
            <a:pPr eaLnBrk="1" hangingPunct="1">
              <a:defRPr/>
            </a:pPr>
            <a:r>
              <a:rPr lang="en-US" dirty="0" smtClean="0"/>
              <a:t>Given a graph choose a neighbor at random with probability </a:t>
            </a:r>
            <a:r>
              <a:rPr lang="en-US" dirty="0" smtClean="0">
                <a:solidFill>
                  <a:srgbClr val="FF0000"/>
                </a:solidFill>
              </a:rPr>
              <a:t>1/d(v)</a:t>
            </a:r>
          </a:p>
          <a:p>
            <a:pPr eaLnBrk="1" hangingPunct="1">
              <a:buFont typeface="Wingdings" panose="05000000000000000000" pitchFamily="2" charset="2"/>
              <a:buNone/>
              <a:defRPr/>
            </a:pPr>
            <a:endParaRPr lang="en-US" dirty="0" smtClean="0"/>
          </a:p>
        </p:txBody>
      </p:sp>
      <p:sp>
        <p:nvSpPr>
          <p:cNvPr id="12292" name="Oval 4"/>
          <p:cNvSpPr>
            <a:spLocks noChangeArrowheads="1"/>
          </p:cNvSpPr>
          <p:nvPr/>
        </p:nvSpPr>
        <p:spPr bwMode="auto">
          <a:xfrm>
            <a:off x="6781800" y="4800600"/>
            <a:ext cx="457200" cy="457200"/>
          </a:xfrm>
          <a:prstGeom prst="ellipse">
            <a:avLst/>
          </a:prstGeom>
          <a:solidFill>
            <a:schemeClr val="accent1"/>
          </a:solidFill>
          <a:ln w="9525">
            <a:solidFill>
              <a:schemeClr val="tx1"/>
            </a:solidFill>
            <a:round/>
            <a:headEnd/>
            <a:tailEnd/>
          </a:ln>
        </p:spPr>
        <p:txBody>
          <a:bodyPr wrap="none" anchor="ctr"/>
          <a:lstStyle>
            <a:lvl1pPr>
              <a:defRPr sz="3200" b="1" i="1">
                <a:solidFill>
                  <a:schemeClr val="tx1"/>
                </a:solidFill>
                <a:latin typeface="Arial" panose="020B0604020202020204" pitchFamily="34" charset="0"/>
              </a:defRPr>
            </a:lvl1pPr>
            <a:lvl2pPr marL="742950" indent="-285750">
              <a:defRPr sz="3200" b="1" i="1">
                <a:solidFill>
                  <a:schemeClr val="tx1"/>
                </a:solidFill>
                <a:latin typeface="Arial" panose="020B0604020202020204" pitchFamily="34" charset="0"/>
              </a:defRPr>
            </a:lvl2pPr>
            <a:lvl3pPr marL="1143000" indent="-228600">
              <a:defRPr sz="3200" b="1" i="1">
                <a:solidFill>
                  <a:schemeClr val="tx1"/>
                </a:solidFill>
                <a:latin typeface="Arial" panose="020B0604020202020204" pitchFamily="34" charset="0"/>
              </a:defRPr>
            </a:lvl3pPr>
            <a:lvl4pPr marL="1600200" indent="-228600">
              <a:defRPr sz="3200" b="1" i="1">
                <a:solidFill>
                  <a:schemeClr val="tx1"/>
                </a:solidFill>
                <a:latin typeface="Arial" panose="020B0604020202020204" pitchFamily="34" charset="0"/>
              </a:defRPr>
            </a:lvl4pPr>
            <a:lvl5pPr marL="2057400" indent="-228600">
              <a:defRPr sz="3200" b="1" i="1">
                <a:solidFill>
                  <a:schemeClr val="tx1"/>
                </a:solidFill>
                <a:latin typeface="Arial" panose="020B0604020202020204" pitchFamily="34" charset="0"/>
              </a:defRPr>
            </a:lvl5pPr>
            <a:lvl6pPr marL="2514600" indent="-228600" eaLnBrk="0" fontAlgn="base" hangingPunct="0">
              <a:spcBef>
                <a:spcPct val="0"/>
              </a:spcBef>
              <a:spcAft>
                <a:spcPct val="0"/>
              </a:spcAft>
              <a:defRPr sz="3200" b="1" i="1">
                <a:solidFill>
                  <a:schemeClr val="tx1"/>
                </a:solidFill>
                <a:latin typeface="Arial" panose="020B0604020202020204" pitchFamily="34" charset="0"/>
              </a:defRPr>
            </a:lvl6pPr>
            <a:lvl7pPr marL="2971800" indent="-228600" eaLnBrk="0" fontAlgn="base" hangingPunct="0">
              <a:spcBef>
                <a:spcPct val="0"/>
              </a:spcBef>
              <a:spcAft>
                <a:spcPct val="0"/>
              </a:spcAft>
              <a:defRPr sz="3200" b="1" i="1">
                <a:solidFill>
                  <a:schemeClr val="tx1"/>
                </a:solidFill>
                <a:latin typeface="Arial" panose="020B0604020202020204" pitchFamily="34" charset="0"/>
              </a:defRPr>
            </a:lvl7pPr>
            <a:lvl8pPr marL="3429000" indent="-228600" eaLnBrk="0" fontAlgn="base" hangingPunct="0">
              <a:spcBef>
                <a:spcPct val="0"/>
              </a:spcBef>
              <a:spcAft>
                <a:spcPct val="0"/>
              </a:spcAft>
              <a:defRPr sz="3200" b="1" i="1">
                <a:solidFill>
                  <a:schemeClr val="tx1"/>
                </a:solidFill>
                <a:latin typeface="Arial" panose="020B0604020202020204" pitchFamily="34" charset="0"/>
              </a:defRPr>
            </a:lvl8pPr>
            <a:lvl9pPr marL="3886200" indent="-228600" eaLnBrk="0" fontAlgn="base" hangingPunct="0">
              <a:spcBef>
                <a:spcPct val="0"/>
              </a:spcBef>
              <a:spcAft>
                <a:spcPct val="0"/>
              </a:spcAft>
              <a:defRPr sz="3200" b="1" i="1">
                <a:solidFill>
                  <a:schemeClr val="tx1"/>
                </a:solidFill>
                <a:latin typeface="Arial" panose="020B0604020202020204" pitchFamily="34" charset="0"/>
              </a:defRPr>
            </a:lvl9pPr>
          </a:lstStyle>
          <a:p>
            <a:endParaRPr lang="en-US" altLang="en-US" dirty="0"/>
          </a:p>
        </p:txBody>
      </p:sp>
      <p:sp>
        <p:nvSpPr>
          <p:cNvPr id="12293" name="Oval 5"/>
          <p:cNvSpPr>
            <a:spLocks noChangeArrowheads="1"/>
          </p:cNvSpPr>
          <p:nvPr/>
        </p:nvSpPr>
        <p:spPr bwMode="auto">
          <a:xfrm>
            <a:off x="3048000" y="5715000"/>
            <a:ext cx="457200" cy="457200"/>
          </a:xfrm>
          <a:prstGeom prst="ellipse">
            <a:avLst/>
          </a:prstGeom>
          <a:solidFill>
            <a:schemeClr val="accent1"/>
          </a:solidFill>
          <a:ln w="9525">
            <a:solidFill>
              <a:schemeClr val="tx1"/>
            </a:solidFill>
            <a:round/>
            <a:headEnd/>
            <a:tailEnd/>
          </a:ln>
        </p:spPr>
        <p:txBody>
          <a:bodyPr wrap="none" anchor="ctr"/>
          <a:lstStyle>
            <a:lvl1pPr>
              <a:defRPr sz="3200" b="1" i="1">
                <a:solidFill>
                  <a:schemeClr val="tx1"/>
                </a:solidFill>
                <a:latin typeface="Arial" panose="020B0604020202020204" pitchFamily="34" charset="0"/>
              </a:defRPr>
            </a:lvl1pPr>
            <a:lvl2pPr marL="742950" indent="-285750">
              <a:defRPr sz="3200" b="1" i="1">
                <a:solidFill>
                  <a:schemeClr val="tx1"/>
                </a:solidFill>
                <a:latin typeface="Arial" panose="020B0604020202020204" pitchFamily="34" charset="0"/>
              </a:defRPr>
            </a:lvl2pPr>
            <a:lvl3pPr marL="1143000" indent="-228600">
              <a:defRPr sz="3200" b="1" i="1">
                <a:solidFill>
                  <a:schemeClr val="tx1"/>
                </a:solidFill>
                <a:latin typeface="Arial" panose="020B0604020202020204" pitchFamily="34" charset="0"/>
              </a:defRPr>
            </a:lvl3pPr>
            <a:lvl4pPr marL="1600200" indent="-228600">
              <a:defRPr sz="3200" b="1" i="1">
                <a:solidFill>
                  <a:schemeClr val="tx1"/>
                </a:solidFill>
                <a:latin typeface="Arial" panose="020B0604020202020204" pitchFamily="34" charset="0"/>
              </a:defRPr>
            </a:lvl4pPr>
            <a:lvl5pPr marL="2057400" indent="-228600">
              <a:defRPr sz="3200" b="1" i="1">
                <a:solidFill>
                  <a:schemeClr val="tx1"/>
                </a:solidFill>
                <a:latin typeface="Arial" panose="020B0604020202020204" pitchFamily="34" charset="0"/>
              </a:defRPr>
            </a:lvl5pPr>
            <a:lvl6pPr marL="2514600" indent="-228600" eaLnBrk="0" fontAlgn="base" hangingPunct="0">
              <a:spcBef>
                <a:spcPct val="0"/>
              </a:spcBef>
              <a:spcAft>
                <a:spcPct val="0"/>
              </a:spcAft>
              <a:defRPr sz="3200" b="1" i="1">
                <a:solidFill>
                  <a:schemeClr val="tx1"/>
                </a:solidFill>
                <a:latin typeface="Arial" panose="020B0604020202020204" pitchFamily="34" charset="0"/>
              </a:defRPr>
            </a:lvl6pPr>
            <a:lvl7pPr marL="2971800" indent="-228600" eaLnBrk="0" fontAlgn="base" hangingPunct="0">
              <a:spcBef>
                <a:spcPct val="0"/>
              </a:spcBef>
              <a:spcAft>
                <a:spcPct val="0"/>
              </a:spcAft>
              <a:defRPr sz="3200" b="1" i="1">
                <a:solidFill>
                  <a:schemeClr val="tx1"/>
                </a:solidFill>
                <a:latin typeface="Arial" panose="020B0604020202020204" pitchFamily="34" charset="0"/>
              </a:defRPr>
            </a:lvl7pPr>
            <a:lvl8pPr marL="3429000" indent="-228600" eaLnBrk="0" fontAlgn="base" hangingPunct="0">
              <a:spcBef>
                <a:spcPct val="0"/>
              </a:spcBef>
              <a:spcAft>
                <a:spcPct val="0"/>
              </a:spcAft>
              <a:defRPr sz="3200" b="1" i="1">
                <a:solidFill>
                  <a:schemeClr val="tx1"/>
                </a:solidFill>
                <a:latin typeface="Arial" panose="020B0604020202020204" pitchFamily="34" charset="0"/>
              </a:defRPr>
            </a:lvl8pPr>
            <a:lvl9pPr marL="3886200" indent="-228600" eaLnBrk="0" fontAlgn="base" hangingPunct="0">
              <a:spcBef>
                <a:spcPct val="0"/>
              </a:spcBef>
              <a:spcAft>
                <a:spcPct val="0"/>
              </a:spcAft>
              <a:defRPr sz="3200" b="1" i="1">
                <a:solidFill>
                  <a:schemeClr val="tx1"/>
                </a:solidFill>
                <a:latin typeface="Arial" panose="020B0604020202020204" pitchFamily="34" charset="0"/>
              </a:defRPr>
            </a:lvl9pPr>
          </a:lstStyle>
          <a:p>
            <a:endParaRPr lang="en-US" altLang="en-US" dirty="0"/>
          </a:p>
        </p:txBody>
      </p:sp>
      <p:sp>
        <p:nvSpPr>
          <p:cNvPr id="12294" name="Oval 6"/>
          <p:cNvSpPr>
            <a:spLocks noChangeArrowheads="1"/>
          </p:cNvSpPr>
          <p:nvPr/>
        </p:nvSpPr>
        <p:spPr bwMode="auto">
          <a:xfrm>
            <a:off x="3886200" y="4572000"/>
            <a:ext cx="457200" cy="457200"/>
          </a:xfrm>
          <a:prstGeom prst="ellipse">
            <a:avLst/>
          </a:prstGeom>
          <a:solidFill>
            <a:schemeClr val="accent1"/>
          </a:solidFill>
          <a:ln w="9525">
            <a:solidFill>
              <a:schemeClr val="tx1"/>
            </a:solidFill>
            <a:round/>
            <a:headEnd/>
            <a:tailEnd/>
          </a:ln>
        </p:spPr>
        <p:txBody>
          <a:bodyPr wrap="none" anchor="ctr"/>
          <a:lstStyle>
            <a:lvl1pPr>
              <a:defRPr sz="3200" b="1" i="1">
                <a:solidFill>
                  <a:schemeClr val="tx1"/>
                </a:solidFill>
                <a:latin typeface="Arial" panose="020B0604020202020204" pitchFamily="34" charset="0"/>
              </a:defRPr>
            </a:lvl1pPr>
            <a:lvl2pPr marL="742950" indent="-285750">
              <a:defRPr sz="3200" b="1" i="1">
                <a:solidFill>
                  <a:schemeClr val="tx1"/>
                </a:solidFill>
                <a:latin typeface="Arial" panose="020B0604020202020204" pitchFamily="34" charset="0"/>
              </a:defRPr>
            </a:lvl2pPr>
            <a:lvl3pPr marL="1143000" indent="-228600">
              <a:defRPr sz="3200" b="1" i="1">
                <a:solidFill>
                  <a:schemeClr val="tx1"/>
                </a:solidFill>
                <a:latin typeface="Arial" panose="020B0604020202020204" pitchFamily="34" charset="0"/>
              </a:defRPr>
            </a:lvl3pPr>
            <a:lvl4pPr marL="1600200" indent="-228600">
              <a:defRPr sz="3200" b="1" i="1">
                <a:solidFill>
                  <a:schemeClr val="tx1"/>
                </a:solidFill>
                <a:latin typeface="Arial" panose="020B0604020202020204" pitchFamily="34" charset="0"/>
              </a:defRPr>
            </a:lvl4pPr>
            <a:lvl5pPr marL="2057400" indent="-228600">
              <a:defRPr sz="3200" b="1" i="1">
                <a:solidFill>
                  <a:schemeClr val="tx1"/>
                </a:solidFill>
                <a:latin typeface="Arial" panose="020B0604020202020204" pitchFamily="34" charset="0"/>
              </a:defRPr>
            </a:lvl5pPr>
            <a:lvl6pPr marL="2514600" indent="-228600" eaLnBrk="0" fontAlgn="base" hangingPunct="0">
              <a:spcBef>
                <a:spcPct val="0"/>
              </a:spcBef>
              <a:spcAft>
                <a:spcPct val="0"/>
              </a:spcAft>
              <a:defRPr sz="3200" b="1" i="1">
                <a:solidFill>
                  <a:schemeClr val="tx1"/>
                </a:solidFill>
                <a:latin typeface="Arial" panose="020B0604020202020204" pitchFamily="34" charset="0"/>
              </a:defRPr>
            </a:lvl6pPr>
            <a:lvl7pPr marL="2971800" indent="-228600" eaLnBrk="0" fontAlgn="base" hangingPunct="0">
              <a:spcBef>
                <a:spcPct val="0"/>
              </a:spcBef>
              <a:spcAft>
                <a:spcPct val="0"/>
              </a:spcAft>
              <a:defRPr sz="3200" b="1" i="1">
                <a:solidFill>
                  <a:schemeClr val="tx1"/>
                </a:solidFill>
                <a:latin typeface="Arial" panose="020B0604020202020204" pitchFamily="34" charset="0"/>
              </a:defRPr>
            </a:lvl7pPr>
            <a:lvl8pPr marL="3429000" indent="-228600" eaLnBrk="0" fontAlgn="base" hangingPunct="0">
              <a:spcBef>
                <a:spcPct val="0"/>
              </a:spcBef>
              <a:spcAft>
                <a:spcPct val="0"/>
              </a:spcAft>
              <a:defRPr sz="3200" b="1" i="1">
                <a:solidFill>
                  <a:schemeClr val="tx1"/>
                </a:solidFill>
                <a:latin typeface="Arial" panose="020B0604020202020204" pitchFamily="34" charset="0"/>
              </a:defRPr>
            </a:lvl8pPr>
            <a:lvl9pPr marL="3886200" indent="-228600" eaLnBrk="0" fontAlgn="base" hangingPunct="0">
              <a:spcBef>
                <a:spcPct val="0"/>
              </a:spcBef>
              <a:spcAft>
                <a:spcPct val="0"/>
              </a:spcAft>
              <a:defRPr sz="3200" b="1" i="1">
                <a:solidFill>
                  <a:schemeClr val="tx1"/>
                </a:solidFill>
                <a:latin typeface="Arial" panose="020B0604020202020204" pitchFamily="34" charset="0"/>
              </a:defRPr>
            </a:lvl9pPr>
          </a:lstStyle>
          <a:p>
            <a:endParaRPr lang="en-US" altLang="en-US" dirty="0"/>
          </a:p>
        </p:txBody>
      </p:sp>
      <p:sp>
        <p:nvSpPr>
          <p:cNvPr id="12295" name="Oval 7"/>
          <p:cNvSpPr>
            <a:spLocks noChangeArrowheads="1"/>
          </p:cNvSpPr>
          <p:nvPr/>
        </p:nvSpPr>
        <p:spPr bwMode="auto">
          <a:xfrm>
            <a:off x="5105400" y="5486400"/>
            <a:ext cx="457200" cy="457200"/>
          </a:xfrm>
          <a:prstGeom prst="ellipse">
            <a:avLst/>
          </a:prstGeom>
          <a:solidFill>
            <a:schemeClr val="accent1"/>
          </a:solidFill>
          <a:ln w="9525">
            <a:solidFill>
              <a:schemeClr val="tx1"/>
            </a:solidFill>
            <a:round/>
            <a:headEnd/>
            <a:tailEnd/>
          </a:ln>
        </p:spPr>
        <p:txBody>
          <a:bodyPr wrap="none" anchor="ctr"/>
          <a:lstStyle>
            <a:lvl1pPr>
              <a:defRPr sz="3200" b="1" i="1">
                <a:solidFill>
                  <a:schemeClr val="tx1"/>
                </a:solidFill>
                <a:latin typeface="Arial" panose="020B0604020202020204" pitchFamily="34" charset="0"/>
              </a:defRPr>
            </a:lvl1pPr>
            <a:lvl2pPr marL="742950" indent="-285750">
              <a:defRPr sz="3200" b="1" i="1">
                <a:solidFill>
                  <a:schemeClr val="tx1"/>
                </a:solidFill>
                <a:latin typeface="Arial" panose="020B0604020202020204" pitchFamily="34" charset="0"/>
              </a:defRPr>
            </a:lvl2pPr>
            <a:lvl3pPr marL="1143000" indent="-228600">
              <a:defRPr sz="3200" b="1" i="1">
                <a:solidFill>
                  <a:schemeClr val="tx1"/>
                </a:solidFill>
                <a:latin typeface="Arial" panose="020B0604020202020204" pitchFamily="34" charset="0"/>
              </a:defRPr>
            </a:lvl3pPr>
            <a:lvl4pPr marL="1600200" indent="-228600">
              <a:defRPr sz="3200" b="1" i="1">
                <a:solidFill>
                  <a:schemeClr val="tx1"/>
                </a:solidFill>
                <a:latin typeface="Arial" panose="020B0604020202020204" pitchFamily="34" charset="0"/>
              </a:defRPr>
            </a:lvl4pPr>
            <a:lvl5pPr marL="2057400" indent="-228600">
              <a:defRPr sz="3200" b="1" i="1">
                <a:solidFill>
                  <a:schemeClr val="tx1"/>
                </a:solidFill>
                <a:latin typeface="Arial" panose="020B0604020202020204" pitchFamily="34" charset="0"/>
              </a:defRPr>
            </a:lvl5pPr>
            <a:lvl6pPr marL="2514600" indent="-228600" eaLnBrk="0" fontAlgn="base" hangingPunct="0">
              <a:spcBef>
                <a:spcPct val="0"/>
              </a:spcBef>
              <a:spcAft>
                <a:spcPct val="0"/>
              </a:spcAft>
              <a:defRPr sz="3200" b="1" i="1">
                <a:solidFill>
                  <a:schemeClr val="tx1"/>
                </a:solidFill>
                <a:latin typeface="Arial" panose="020B0604020202020204" pitchFamily="34" charset="0"/>
              </a:defRPr>
            </a:lvl6pPr>
            <a:lvl7pPr marL="2971800" indent="-228600" eaLnBrk="0" fontAlgn="base" hangingPunct="0">
              <a:spcBef>
                <a:spcPct val="0"/>
              </a:spcBef>
              <a:spcAft>
                <a:spcPct val="0"/>
              </a:spcAft>
              <a:defRPr sz="3200" b="1" i="1">
                <a:solidFill>
                  <a:schemeClr val="tx1"/>
                </a:solidFill>
                <a:latin typeface="Arial" panose="020B0604020202020204" pitchFamily="34" charset="0"/>
              </a:defRPr>
            </a:lvl7pPr>
            <a:lvl8pPr marL="3429000" indent="-228600" eaLnBrk="0" fontAlgn="base" hangingPunct="0">
              <a:spcBef>
                <a:spcPct val="0"/>
              </a:spcBef>
              <a:spcAft>
                <a:spcPct val="0"/>
              </a:spcAft>
              <a:defRPr sz="3200" b="1" i="1">
                <a:solidFill>
                  <a:schemeClr val="tx1"/>
                </a:solidFill>
                <a:latin typeface="Arial" panose="020B0604020202020204" pitchFamily="34" charset="0"/>
              </a:defRPr>
            </a:lvl8pPr>
            <a:lvl9pPr marL="3886200" indent="-228600" eaLnBrk="0" fontAlgn="base" hangingPunct="0">
              <a:spcBef>
                <a:spcPct val="0"/>
              </a:spcBef>
              <a:spcAft>
                <a:spcPct val="0"/>
              </a:spcAft>
              <a:defRPr sz="3200" b="1" i="1">
                <a:solidFill>
                  <a:schemeClr val="tx1"/>
                </a:solidFill>
                <a:latin typeface="Arial" panose="020B0604020202020204" pitchFamily="34" charset="0"/>
              </a:defRPr>
            </a:lvl9pPr>
          </a:lstStyle>
          <a:p>
            <a:endParaRPr lang="en-US" altLang="en-US" dirty="0"/>
          </a:p>
        </p:txBody>
      </p:sp>
      <p:sp>
        <p:nvSpPr>
          <p:cNvPr id="12296" name="Oval 8"/>
          <p:cNvSpPr>
            <a:spLocks noChangeArrowheads="1"/>
          </p:cNvSpPr>
          <p:nvPr/>
        </p:nvSpPr>
        <p:spPr bwMode="auto">
          <a:xfrm>
            <a:off x="5105400" y="3657600"/>
            <a:ext cx="457200" cy="457200"/>
          </a:xfrm>
          <a:prstGeom prst="ellipse">
            <a:avLst/>
          </a:prstGeom>
          <a:solidFill>
            <a:schemeClr val="accent1"/>
          </a:solidFill>
          <a:ln w="9525">
            <a:solidFill>
              <a:schemeClr val="tx1"/>
            </a:solidFill>
            <a:round/>
            <a:headEnd/>
            <a:tailEnd/>
          </a:ln>
        </p:spPr>
        <p:txBody>
          <a:bodyPr wrap="none" anchor="ctr"/>
          <a:lstStyle>
            <a:lvl1pPr>
              <a:defRPr sz="3200" b="1" i="1">
                <a:solidFill>
                  <a:schemeClr val="tx1"/>
                </a:solidFill>
                <a:latin typeface="Arial" panose="020B0604020202020204" pitchFamily="34" charset="0"/>
              </a:defRPr>
            </a:lvl1pPr>
            <a:lvl2pPr marL="742950" indent="-285750">
              <a:defRPr sz="3200" b="1" i="1">
                <a:solidFill>
                  <a:schemeClr val="tx1"/>
                </a:solidFill>
                <a:latin typeface="Arial" panose="020B0604020202020204" pitchFamily="34" charset="0"/>
              </a:defRPr>
            </a:lvl2pPr>
            <a:lvl3pPr marL="1143000" indent="-228600">
              <a:defRPr sz="3200" b="1" i="1">
                <a:solidFill>
                  <a:schemeClr val="tx1"/>
                </a:solidFill>
                <a:latin typeface="Arial" panose="020B0604020202020204" pitchFamily="34" charset="0"/>
              </a:defRPr>
            </a:lvl3pPr>
            <a:lvl4pPr marL="1600200" indent="-228600">
              <a:defRPr sz="3200" b="1" i="1">
                <a:solidFill>
                  <a:schemeClr val="tx1"/>
                </a:solidFill>
                <a:latin typeface="Arial" panose="020B0604020202020204" pitchFamily="34" charset="0"/>
              </a:defRPr>
            </a:lvl4pPr>
            <a:lvl5pPr marL="2057400" indent="-228600">
              <a:defRPr sz="3200" b="1" i="1">
                <a:solidFill>
                  <a:schemeClr val="tx1"/>
                </a:solidFill>
                <a:latin typeface="Arial" panose="020B0604020202020204" pitchFamily="34" charset="0"/>
              </a:defRPr>
            </a:lvl5pPr>
            <a:lvl6pPr marL="2514600" indent="-228600" eaLnBrk="0" fontAlgn="base" hangingPunct="0">
              <a:spcBef>
                <a:spcPct val="0"/>
              </a:spcBef>
              <a:spcAft>
                <a:spcPct val="0"/>
              </a:spcAft>
              <a:defRPr sz="3200" b="1" i="1">
                <a:solidFill>
                  <a:schemeClr val="tx1"/>
                </a:solidFill>
                <a:latin typeface="Arial" panose="020B0604020202020204" pitchFamily="34" charset="0"/>
              </a:defRPr>
            </a:lvl6pPr>
            <a:lvl7pPr marL="2971800" indent="-228600" eaLnBrk="0" fontAlgn="base" hangingPunct="0">
              <a:spcBef>
                <a:spcPct val="0"/>
              </a:spcBef>
              <a:spcAft>
                <a:spcPct val="0"/>
              </a:spcAft>
              <a:defRPr sz="3200" b="1" i="1">
                <a:solidFill>
                  <a:schemeClr val="tx1"/>
                </a:solidFill>
                <a:latin typeface="Arial" panose="020B0604020202020204" pitchFamily="34" charset="0"/>
              </a:defRPr>
            </a:lvl7pPr>
            <a:lvl8pPr marL="3429000" indent="-228600" eaLnBrk="0" fontAlgn="base" hangingPunct="0">
              <a:spcBef>
                <a:spcPct val="0"/>
              </a:spcBef>
              <a:spcAft>
                <a:spcPct val="0"/>
              </a:spcAft>
              <a:defRPr sz="3200" b="1" i="1">
                <a:solidFill>
                  <a:schemeClr val="tx1"/>
                </a:solidFill>
                <a:latin typeface="Arial" panose="020B0604020202020204" pitchFamily="34" charset="0"/>
              </a:defRPr>
            </a:lvl8pPr>
            <a:lvl9pPr marL="3886200" indent="-228600" eaLnBrk="0" fontAlgn="base" hangingPunct="0">
              <a:spcBef>
                <a:spcPct val="0"/>
              </a:spcBef>
              <a:spcAft>
                <a:spcPct val="0"/>
              </a:spcAft>
              <a:defRPr sz="3200" b="1" i="1">
                <a:solidFill>
                  <a:schemeClr val="tx1"/>
                </a:solidFill>
                <a:latin typeface="Arial" panose="020B0604020202020204" pitchFamily="34" charset="0"/>
              </a:defRPr>
            </a:lvl9pPr>
          </a:lstStyle>
          <a:p>
            <a:endParaRPr lang="en-US" altLang="en-US" dirty="0"/>
          </a:p>
        </p:txBody>
      </p:sp>
      <p:sp>
        <p:nvSpPr>
          <p:cNvPr id="12297" name="Oval 9"/>
          <p:cNvSpPr>
            <a:spLocks noChangeArrowheads="1"/>
          </p:cNvSpPr>
          <p:nvPr/>
        </p:nvSpPr>
        <p:spPr bwMode="auto">
          <a:xfrm>
            <a:off x="6934200" y="3429000"/>
            <a:ext cx="457200" cy="457200"/>
          </a:xfrm>
          <a:prstGeom prst="ellipse">
            <a:avLst/>
          </a:prstGeom>
          <a:solidFill>
            <a:schemeClr val="accent1"/>
          </a:solidFill>
          <a:ln w="9525">
            <a:solidFill>
              <a:schemeClr val="tx1"/>
            </a:solidFill>
            <a:round/>
            <a:headEnd/>
            <a:tailEnd/>
          </a:ln>
        </p:spPr>
        <p:txBody>
          <a:bodyPr wrap="none" anchor="ctr"/>
          <a:lstStyle>
            <a:lvl1pPr>
              <a:defRPr sz="3200" b="1" i="1">
                <a:solidFill>
                  <a:schemeClr val="tx1"/>
                </a:solidFill>
                <a:latin typeface="Arial" panose="020B0604020202020204" pitchFamily="34" charset="0"/>
              </a:defRPr>
            </a:lvl1pPr>
            <a:lvl2pPr marL="742950" indent="-285750">
              <a:defRPr sz="3200" b="1" i="1">
                <a:solidFill>
                  <a:schemeClr val="tx1"/>
                </a:solidFill>
                <a:latin typeface="Arial" panose="020B0604020202020204" pitchFamily="34" charset="0"/>
              </a:defRPr>
            </a:lvl2pPr>
            <a:lvl3pPr marL="1143000" indent="-228600">
              <a:defRPr sz="3200" b="1" i="1">
                <a:solidFill>
                  <a:schemeClr val="tx1"/>
                </a:solidFill>
                <a:latin typeface="Arial" panose="020B0604020202020204" pitchFamily="34" charset="0"/>
              </a:defRPr>
            </a:lvl3pPr>
            <a:lvl4pPr marL="1600200" indent="-228600">
              <a:defRPr sz="3200" b="1" i="1">
                <a:solidFill>
                  <a:schemeClr val="tx1"/>
                </a:solidFill>
                <a:latin typeface="Arial" panose="020B0604020202020204" pitchFamily="34" charset="0"/>
              </a:defRPr>
            </a:lvl4pPr>
            <a:lvl5pPr marL="2057400" indent="-228600">
              <a:defRPr sz="3200" b="1" i="1">
                <a:solidFill>
                  <a:schemeClr val="tx1"/>
                </a:solidFill>
                <a:latin typeface="Arial" panose="020B0604020202020204" pitchFamily="34" charset="0"/>
              </a:defRPr>
            </a:lvl5pPr>
            <a:lvl6pPr marL="2514600" indent="-228600" eaLnBrk="0" fontAlgn="base" hangingPunct="0">
              <a:spcBef>
                <a:spcPct val="0"/>
              </a:spcBef>
              <a:spcAft>
                <a:spcPct val="0"/>
              </a:spcAft>
              <a:defRPr sz="3200" b="1" i="1">
                <a:solidFill>
                  <a:schemeClr val="tx1"/>
                </a:solidFill>
                <a:latin typeface="Arial" panose="020B0604020202020204" pitchFamily="34" charset="0"/>
              </a:defRPr>
            </a:lvl6pPr>
            <a:lvl7pPr marL="2971800" indent="-228600" eaLnBrk="0" fontAlgn="base" hangingPunct="0">
              <a:spcBef>
                <a:spcPct val="0"/>
              </a:spcBef>
              <a:spcAft>
                <a:spcPct val="0"/>
              </a:spcAft>
              <a:defRPr sz="3200" b="1" i="1">
                <a:solidFill>
                  <a:schemeClr val="tx1"/>
                </a:solidFill>
                <a:latin typeface="Arial" panose="020B0604020202020204" pitchFamily="34" charset="0"/>
              </a:defRPr>
            </a:lvl7pPr>
            <a:lvl8pPr marL="3429000" indent="-228600" eaLnBrk="0" fontAlgn="base" hangingPunct="0">
              <a:spcBef>
                <a:spcPct val="0"/>
              </a:spcBef>
              <a:spcAft>
                <a:spcPct val="0"/>
              </a:spcAft>
              <a:defRPr sz="3200" b="1" i="1">
                <a:solidFill>
                  <a:schemeClr val="tx1"/>
                </a:solidFill>
                <a:latin typeface="Arial" panose="020B0604020202020204" pitchFamily="34" charset="0"/>
              </a:defRPr>
            </a:lvl8pPr>
            <a:lvl9pPr marL="3886200" indent="-228600" eaLnBrk="0" fontAlgn="base" hangingPunct="0">
              <a:spcBef>
                <a:spcPct val="0"/>
              </a:spcBef>
              <a:spcAft>
                <a:spcPct val="0"/>
              </a:spcAft>
              <a:defRPr sz="3200" b="1" i="1">
                <a:solidFill>
                  <a:schemeClr val="tx1"/>
                </a:solidFill>
                <a:latin typeface="Arial" panose="020B0604020202020204" pitchFamily="34" charset="0"/>
              </a:defRPr>
            </a:lvl9pPr>
          </a:lstStyle>
          <a:p>
            <a:endParaRPr lang="en-US" altLang="en-US" dirty="0"/>
          </a:p>
        </p:txBody>
      </p:sp>
      <p:sp>
        <p:nvSpPr>
          <p:cNvPr id="12298" name="Line 10"/>
          <p:cNvSpPr>
            <a:spLocks noChangeShapeType="1"/>
          </p:cNvSpPr>
          <p:nvPr/>
        </p:nvSpPr>
        <p:spPr bwMode="auto">
          <a:xfrm>
            <a:off x="3048000" y="3962400"/>
            <a:ext cx="838200" cy="838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2299" name="Line 11"/>
          <p:cNvSpPr>
            <a:spLocks noChangeShapeType="1"/>
          </p:cNvSpPr>
          <p:nvPr/>
        </p:nvSpPr>
        <p:spPr bwMode="auto">
          <a:xfrm flipV="1">
            <a:off x="3505200" y="5791200"/>
            <a:ext cx="1600200" cy="152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2300" name="Line 12"/>
          <p:cNvSpPr>
            <a:spLocks noChangeShapeType="1"/>
          </p:cNvSpPr>
          <p:nvPr/>
        </p:nvSpPr>
        <p:spPr bwMode="auto">
          <a:xfrm flipV="1">
            <a:off x="3429000" y="5029200"/>
            <a:ext cx="609600" cy="762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2301" name="Line 13"/>
          <p:cNvSpPr>
            <a:spLocks noChangeShapeType="1"/>
          </p:cNvSpPr>
          <p:nvPr/>
        </p:nvSpPr>
        <p:spPr bwMode="auto">
          <a:xfrm flipV="1">
            <a:off x="7086600" y="3886200"/>
            <a:ext cx="76200" cy="914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2302" name="Line 14"/>
          <p:cNvSpPr>
            <a:spLocks noChangeShapeType="1"/>
          </p:cNvSpPr>
          <p:nvPr/>
        </p:nvSpPr>
        <p:spPr bwMode="auto">
          <a:xfrm flipV="1">
            <a:off x="5562600" y="5105400"/>
            <a:ext cx="1219200" cy="533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2303" name="Line 15"/>
          <p:cNvSpPr>
            <a:spLocks noChangeShapeType="1"/>
          </p:cNvSpPr>
          <p:nvPr/>
        </p:nvSpPr>
        <p:spPr bwMode="auto">
          <a:xfrm flipV="1">
            <a:off x="5562600" y="3733800"/>
            <a:ext cx="1371600" cy="152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2304" name="Line 16"/>
          <p:cNvSpPr>
            <a:spLocks noChangeShapeType="1"/>
          </p:cNvSpPr>
          <p:nvPr/>
        </p:nvSpPr>
        <p:spPr bwMode="auto">
          <a:xfrm flipV="1">
            <a:off x="4267200" y="4038600"/>
            <a:ext cx="914400" cy="609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2305" name="Line 17"/>
          <p:cNvSpPr>
            <a:spLocks noChangeShapeType="1"/>
          </p:cNvSpPr>
          <p:nvPr/>
        </p:nvSpPr>
        <p:spPr bwMode="auto">
          <a:xfrm>
            <a:off x="5486400" y="4038600"/>
            <a:ext cx="1371600" cy="838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2306" name="Oval 18"/>
          <p:cNvSpPr>
            <a:spLocks noChangeArrowheads="1"/>
          </p:cNvSpPr>
          <p:nvPr/>
        </p:nvSpPr>
        <p:spPr bwMode="auto">
          <a:xfrm>
            <a:off x="3810000" y="3124200"/>
            <a:ext cx="457200" cy="457200"/>
          </a:xfrm>
          <a:prstGeom prst="ellipse">
            <a:avLst/>
          </a:prstGeom>
          <a:solidFill>
            <a:srgbClr val="FF0000"/>
          </a:solidFill>
          <a:ln w="9525">
            <a:solidFill>
              <a:schemeClr val="tx1"/>
            </a:solidFill>
            <a:round/>
            <a:headEnd/>
            <a:tailEnd/>
          </a:ln>
        </p:spPr>
        <p:txBody>
          <a:bodyPr wrap="none" anchor="ctr"/>
          <a:lstStyle>
            <a:lvl1pPr>
              <a:defRPr sz="3200" b="1" i="1">
                <a:solidFill>
                  <a:schemeClr val="tx1"/>
                </a:solidFill>
                <a:latin typeface="Arial" panose="020B0604020202020204" pitchFamily="34" charset="0"/>
              </a:defRPr>
            </a:lvl1pPr>
            <a:lvl2pPr marL="742950" indent="-285750">
              <a:defRPr sz="3200" b="1" i="1">
                <a:solidFill>
                  <a:schemeClr val="tx1"/>
                </a:solidFill>
                <a:latin typeface="Arial" panose="020B0604020202020204" pitchFamily="34" charset="0"/>
              </a:defRPr>
            </a:lvl2pPr>
            <a:lvl3pPr marL="1143000" indent="-228600">
              <a:defRPr sz="3200" b="1" i="1">
                <a:solidFill>
                  <a:schemeClr val="tx1"/>
                </a:solidFill>
                <a:latin typeface="Arial" panose="020B0604020202020204" pitchFamily="34" charset="0"/>
              </a:defRPr>
            </a:lvl3pPr>
            <a:lvl4pPr marL="1600200" indent="-228600">
              <a:defRPr sz="3200" b="1" i="1">
                <a:solidFill>
                  <a:schemeClr val="tx1"/>
                </a:solidFill>
                <a:latin typeface="Arial" panose="020B0604020202020204" pitchFamily="34" charset="0"/>
              </a:defRPr>
            </a:lvl4pPr>
            <a:lvl5pPr marL="2057400" indent="-228600">
              <a:defRPr sz="3200" b="1" i="1">
                <a:solidFill>
                  <a:schemeClr val="tx1"/>
                </a:solidFill>
                <a:latin typeface="Arial" panose="020B0604020202020204" pitchFamily="34" charset="0"/>
              </a:defRPr>
            </a:lvl5pPr>
            <a:lvl6pPr marL="2514600" indent="-228600" eaLnBrk="0" fontAlgn="base" hangingPunct="0">
              <a:spcBef>
                <a:spcPct val="0"/>
              </a:spcBef>
              <a:spcAft>
                <a:spcPct val="0"/>
              </a:spcAft>
              <a:defRPr sz="3200" b="1" i="1">
                <a:solidFill>
                  <a:schemeClr val="tx1"/>
                </a:solidFill>
                <a:latin typeface="Arial" panose="020B0604020202020204" pitchFamily="34" charset="0"/>
              </a:defRPr>
            </a:lvl6pPr>
            <a:lvl7pPr marL="2971800" indent="-228600" eaLnBrk="0" fontAlgn="base" hangingPunct="0">
              <a:spcBef>
                <a:spcPct val="0"/>
              </a:spcBef>
              <a:spcAft>
                <a:spcPct val="0"/>
              </a:spcAft>
              <a:defRPr sz="3200" b="1" i="1">
                <a:solidFill>
                  <a:schemeClr val="tx1"/>
                </a:solidFill>
                <a:latin typeface="Arial" panose="020B0604020202020204" pitchFamily="34" charset="0"/>
              </a:defRPr>
            </a:lvl7pPr>
            <a:lvl8pPr marL="3429000" indent="-228600" eaLnBrk="0" fontAlgn="base" hangingPunct="0">
              <a:spcBef>
                <a:spcPct val="0"/>
              </a:spcBef>
              <a:spcAft>
                <a:spcPct val="0"/>
              </a:spcAft>
              <a:defRPr sz="3200" b="1" i="1">
                <a:solidFill>
                  <a:schemeClr val="tx1"/>
                </a:solidFill>
                <a:latin typeface="Arial" panose="020B0604020202020204" pitchFamily="34" charset="0"/>
              </a:defRPr>
            </a:lvl8pPr>
            <a:lvl9pPr marL="3886200" indent="-228600" eaLnBrk="0" fontAlgn="base" hangingPunct="0">
              <a:spcBef>
                <a:spcPct val="0"/>
              </a:spcBef>
              <a:spcAft>
                <a:spcPct val="0"/>
              </a:spcAft>
              <a:defRPr sz="3200" b="1" i="1">
                <a:solidFill>
                  <a:schemeClr val="tx1"/>
                </a:solidFill>
                <a:latin typeface="Arial" panose="020B0604020202020204" pitchFamily="34" charset="0"/>
              </a:defRPr>
            </a:lvl9pPr>
          </a:lstStyle>
          <a:p>
            <a:pPr algn="ctr" rtl="1" eaLnBrk="1" hangingPunct="1"/>
            <a:endParaRPr lang="en-US" altLang="en-US" sz="1800" b="0" i="0" dirty="0">
              <a:solidFill>
                <a:srgbClr val="FF0000"/>
              </a:solidFill>
              <a:cs typeface="Arial" panose="020B0604020202020204" pitchFamily="34" charset="0"/>
            </a:endParaRPr>
          </a:p>
        </p:txBody>
      </p:sp>
      <p:cxnSp>
        <p:nvCxnSpPr>
          <p:cNvPr id="12307" name="AutoShape 19"/>
          <p:cNvCxnSpPr>
            <a:cxnSpLocks noChangeShapeType="1"/>
            <a:stCxn id="12294" idx="0"/>
            <a:endCxn id="12306" idx="4"/>
          </p:cNvCxnSpPr>
          <p:nvPr/>
        </p:nvCxnSpPr>
        <p:spPr bwMode="auto">
          <a:xfrm flipH="1" flipV="1">
            <a:off x="4038600" y="3581400"/>
            <a:ext cx="76200" cy="9906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2308" name="AutoShape 20"/>
          <p:cNvCxnSpPr>
            <a:cxnSpLocks noChangeShapeType="1"/>
            <a:stCxn id="12306" idx="6"/>
            <a:endCxn id="12296" idx="1"/>
          </p:cNvCxnSpPr>
          <p:nvPr/>
        </p:nvCxnSpPr>
        <p:spPr bwMode="auto">
          <a:xfrm>
            <a:off x="4267200" y="3352800"/>
            <a:ext cx="904875" cy="37147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2309" name="Oval 21"/>
          <p:cNvSpPr>
            <a:spLocks noChangeArrowheads="1"/>
          </p:cNvSpPr>
          <p:nvPr/>
        </p:nvSpPr>
        <p:spPr bwMode="auto">
          <a:xfrm>
            <a:off x="2590800" y="3733800"/>
            <a:ext cx="457200" cy="457200"/>
          </a:xfrm>
          <a:prstGeom prst="ellipse">
            <a:avLst/>
          </a:prstGeom>
          <a:solidFill>
            <a:schemeClr val="accent1"/>
          </a:solidFill>
          <a:ln w="9525">
            <a:solidFill>
              <a:schemeClr val="tx1"/>
            </a:solidFill>
            <a:round/>
            <a:headEnd/>
            <a:tailEnd/>
          </a:ln>
        </p:spPr>
        <p:txBody>
          <a:bodyPr wrap="none" anchor="ctr"/>
          <a:lstStyle>
            <a:lvl1pPr>
              <a:defRPr sz="3200" b="1" i="1">
                <a:solidFill>
                  <a:schemeClr val="tx1"/>
                </a:solidFill>
                <a:latin typeface="Arial" panose="020B0604020202020204" pitchFamily="34" charset="0"/>
              </a:defRPr>
            </a:lvl1pPr>
            <a:lvl2pPr marL="742950" indent="-285750">
              <a:defRPr sz="3200" b="1" i="1">
                <a:solidFill>
                  <a:schemeClr val="tx1"/>
                </a:solidFill>
                <a:latin typeface="Arial" panose="020B0604020202020204" pitchFamily="34" charset="0"/>
              </a:defRPr>
            </a:lvl2pPr>
            <a:lvl3pPr marL="1143000" indent="-228600">
              <a:defRPr sz="3200" b="1" i="1">
                <a:solidFill>
                  <a:schemeClr val="tx1"/>
                </a:solidFill>
                <a:latin typeface="Arial" panose="020B0604020202020204" pitchFamily="34" charset="0"/>
              </a:defRPr>
            </a:lvl3pPr>
            <a:lvl4pPr marL="1600200" indent="-228600">
              <a:defRPr sz="3200" b="1" i="1">
                <a:solidFill>
                  <a:schemeClr val="tx1"/>
                </a:solidFill>
                <a:latin typeface="Arial" panose="020B0604020202020204" pitchFamily="34" charset="0"/>
              </a:defRPr>
            </a:lvl4pPr>
            <a:lvl5pPr marL="2057400" indent="-228600">
              <a:defRPr sz="3200" b="1" i="1">
                <a:solidFill>
                  <a:schemeClr val="tx1"/>
                </a:solidFill>
                <a:latin typeface="Arial" panose="020B0604020202020204" pitchFamily="34" charset="0"/>
              </a:defRPr>
            </a:lvl5pPr>
            <a:lvl6pPr marL="2514600" indent="-228600" eaLnBrk="0" fontAlgn="base" hangingPunct="0">
              <a:spcBef>
                <a:spcPct val="0"/>
              </a:spcBef>
              <a:spcAft>
                <a:spcPct val="0"/>
              </a:spcAft>
              <a:defRPr sz="3200" b="1" i="1">
                <a:solidFill>
                  <a:schemeClr val="tx1"/>
                </a:solidFill>
                <a:latin typeface="Arial" panose="020B0604020202020204" pitchFamily="34" charset="0"/>
              </a:defRPr>
            </a:lvl6pPr>
            <a:lvl7pPr marL="2971800" indent="-228600" eaLnBrk="0" fontAlgn="base" hangingPunct="0">
              <a:spcBef>
                <a:spcPct val="0"/>
              </a:spcBef>
              <a:spcAft>
                <a:spcPct val="0"/>
              </a:spcAft>
              <a:defRPr sz="3200" b="1" i="1">
                <a:solidFill>
                  <a:schemeClr val="tx1"/>
                </a:solidFill>
                <a:latin typeface="Arial" panose="020B0604020202020204" pitchFamily="34" charset="0"/>
              </a:defRPr>
            </a:lvl7pPr>
            <a:lvl8pPr marL="3429000" indent="-228600" eaLnBrk="0" fontAlgn="base" hangingPunct="0">
              <a:spcBef>
                <a:spcPct val="0"/>
              </a:spcBef>
              <a:spcAft>
                <a:spcPct val="0"/>
              </a:spcAft>
              <a:defRPr sz="3200" b="1" i="1">
                <a:solidFill>
                  <a:schemeClr val="tx1"/>
                </a:solidFill>
                <a:latin typeface="Arial" panose="020B0604020202020204" pitchFamily="34" charset="0"/>
              </a:defRPr>
            </a:lvl8pPr>
            <a:lvl9pPr marL="3886200" indent="-228600" eaLnBrk="0" fontAlgn="base" hangingPunct="0">
              <a:spcBef>
                <a:spcPct val="0"/>
              </a:spcBef>
              <a:spcAft>
                <a:spcPct val="0"/>
              </a:spcAft>
              <a:defRPr sz="3200" b="1" i="1">
                <a:solidFill>
                  <a:schemeClr val="tx1"/>
                </a:solidFill>
                <a:latin typeface="Arial" panose="020B0604020202020204" pitchFamily="34" charset="0"/>
              </a:defRPr>
            </a:lvl9pPr>
          </a:lstStyle>
          <a:p>
            <a:pPr algn="ctr" rtl="1" eaLnBrk="1" hangingPunct="1"/>
            <a:endParaRPr lang="en-US" altLang="en-US" sz="1800" b="0" i="0" dirty="0">
              <a:solidFill>
                <a:srgbClr val="00CC00"/>
              </a:solidFill>
              <a:cs typeface="Arial" panose="020B0604020202020204" pitchFamily="34" charset="0"/>
            </a:endParaRPr>
          </a:p>
        </p:txBody>
      </p:sp>
      <p:cxnSp>
        <p:nvCxnSpPr>
          <p:cNvPr id="12310" name="AutoShape 22"/>
          <p:cNvCxnSpPr>
            <a:cxnSpLocks noChangeShapeType="1"/>
            <a:stCxn id="12309" idx="4"/>
            <a:endCxn id="12293" idx="1"/>
          </p:cNvCxnSpPr>
          <p:nvPr/>
        </p:nvCxnSpPr>
        <p:spPr bwMode="auto">
          <a:xfrm>
            <a:off x="2819400" y="4191000"/>
            <a:ext cx="295275" cy="159067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499330469"/>
      </p:ext>
    </p:extLst>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rrowheads="1"/>
          </p:cNvSpPr>
          <p:nvPr>
            <p:ph type="title"/>
          </p:nvPr>
        </p:nvSpPr>
        <p:spPr/>
        <p:txBody>
          <a:bodyPr/>
          <a:lstStyle/>
          <a:p>
            <a:pPr algn="ctr" eaLnBrk="1" hangingPunct="1">
              <a:defRPr/>
            </a:pPr>
            <a:r>
              <a:rPr lang="en-US" dirty="0" smtClean="0">
                <a:solidFill>
                  <a:srgbClr val="0066FF"/>
                </a:solidFill>
              </a:rPr>
              <a:t>Random Walks</a:t>
            </a:r>
          </a:p>
        </p:txBody>
      </p:sp>
      <p:sp>
        <p:nvSpPr>
          <p:cNvPr id="60419" name="Rectangle 3"/>
          <p:cNvSpPr>
            <a:spLocks noGrp="1" noRot="1" noChangeArrowheads="1"/>
          </p:cNvSpPr>
          <p:nvPr>
            <p:ph type="body" idx="1"/>
          </p:nvPr>
        </p:nvSpPr>
        <p:spPr>
          <a:xfrm>
            <a:off x="628650" y="1690689"/>
            <a:ext cx="7886700" cy="4351338"/>
          </a:xfrm>
        </p:spPr>
        <p:txBody>
          <a:bodyPr/>
          <a:lstStyle/>
          <a:p>
            <a:pPr eaLnBrk="1" hangingPunct="1">
              <a:defRPr/>
            </a:pPr>
            <a:r>
              <a:rPr lang="en-US" dirty="0" smtClean="0"/>
              <a:t>Given a graph choose a vertex at random.</a:t>
            </a:r>
          </a:p>
          <a:p>
            <a:pPr eaLnBrk="1" hangingPunct="1">
              <a:buFont typeface="Wingdings" panose="05000000000000000000" pitchFamily="2" charset="2"/>
              <a:buNone/>
              <a:defRPr/>
            </a:pPr>
            <a:endParaRPr lang="en-US" dirty="0" smtClean="0"/>
          </a:p>
        </p:txBody>
      </p:sp>
      <p:sp>
        <p:nvSpPr>
          <p:cNvPr id="14340" name="Oval 4"/>
          <p:cNvSpPr>
            <a:spLocks noChangeArrowheads="1"/>
          </p:cNvSpPr>
          <p:nvPr/>
        </p:nvSpPr>
        <p:spPr bwMode="auto">
          <a:xfrm>
            <a:off x="6781800" y="4800600"/>
            <a:ext cx="457200" cy="457200"/>
          </a:xfrm>
          <a:prstGeom prst="ellipse">
            <a:avLst/>
          </a:prstGeom>
          <a:solidFill>
            <a:schemeClr val="accent1"/>
          </a:solidFill>
          <a:ln w="9525">
            <a:solidFill>
              <a:schemeClr val="tx1"/>
            </a:solidFill>
            <a:round/>
            <a:headEnd/>
            <a:tailEnd/>
          </a:ln>
        </p:spPr>
        <p:txBody>
          <a:bodyPr wrap="none" anchor="ctr"/>
          <a:lstStyle>
            <a:lvl1pPr>
              <a:defRPr sz="3200" b="1" i="1">
                <a:solidFill>
                  <a:schemeClr val="tx1"/>
                </a:solidFill>
                <a:latin typeface="Arial" panose="020B0604020202020204" pitchFamily="34" charset="0"/>
              </a:defRPr>
            </a:lvl1pPr>
            <a:lvl2pPr marL="742950" indent="-285750">
              <a:defRPr sz="3200" b="1" i="1">
                <a:solidFill>
                  <a:schemeClr val="tx1"/>
                </a:solidFill>
                <a:latin typeface="Arial" panose="020B0604020202020204" pitchFamily="34" charset="0"/>
              </a:defRPr>
            </a:lvl2pPr>
            <a:lvl3pPr marL="1143000" indent="-228600">
              <a:defRPr sz="3200" b="1" i="1">
                <a:solidFill>
                  <a:schemeClr val="tx1"/>
                </a:solidFill>
                <a:latin typeface="Arial" panose="020B0604020202020204" pitchFamily="34" charset="0"/>
              </a:defRPr>
            </a:lvl3pPr>
            <a:lvl4pPr marL="1600200" indent="-228600">
              <a:defRPr sz="3200" b="1" i="1">
                <a:solidFill>
                  <a:schemeClr val="tx1"/>
                </a:solidFill>
                <a:latin typeface="Arial" panose="020B0604020202020204" pitchFamily="34" charset="0"/>
              </a:defRPr>
            </a:lvl4pPr>
            <a:lvl5pPr marL="2057400" indent="-228600">
              <a:defRPr sz="3200" b="1" i="1">
                <a:solidFill>
                  <a:schemeClr val="tx1"/>
                </a:solidFill>
                <a:latin typeface="Arial" panose="020B0604020202020204" pitchFamily="34" charset="0"/>
              </a:defRPr>
            </a:lvl5pPr>
            <a:lvl6pPr marL="2514600" indent="-228600" eaLnBrk="0" fontAlgn="base" hangingPunct="0">
              <a:spcBef>
                <a:spcPct val="0"/>
              </a:spcBef>
              <a:spcAft>
                <a:spcPct val="0"/>
              </a:spcAft>
              <a:defRPr sz="3200" b="1" i="1">
                <a:solidFill>
                  <a:schemeClr val="tx1"/>
                </a:solidFill>
                <a:latin typeface="Arial" panose="020B0604020202020204" pitchFamily="34" charset="0"/>
              </a:defRPr>
            </a:lvl6pPr>
            <a:lvl7pPr marL="2971800" indent="-228600" eaLnBrk="0" fontAlgn="base" hangingPunct="0">
              <a:spcBef>
                <a:spcPct val="0"/>
              </a:spcBef>
              <a:spcAft>
                <a:spcPct val="0"/>
              </a:spcAft>
              <a:defRPr sz="3200" b="1" i="1">
                <a:solidFill>
                  <a:schemeClr val="tx1"/>
                </a:solidFill>
                <a:latin typeface="Arial" panose="020B0604020202020204" pitchFamily="34" charset="0"/>
              </a:defRPr>
            </a:lvl7pPr>
            <a:lvl8pPr marL="3429000" indent="-228600" eaLnBrk="0" fontAlgn="base" hangingPunct="0">
              <a:spcBef>
                <a:spcPct val="0"/>
              </a:spcBef>
              <a:spcAft>
                <a:spcPct val="0"/>
              </a:spcAft>
              <a:defRPr sz="3200" b="1" i="1">
                <a:solidFill>
                  <a:schemeClr val="tx1"/>
                </a:solidFill>
                <a:latin typeface="Arial" panose="020B0604020202020204" pitchFamily="34" charset="0"/>
              </a:defRPr>
            </a:lvl8pPr>
            <a:lvl9pPr marL="3886200" indent="-228600" eaLnBrk="0" fontAlgn="base" hangingPunct="0">
              <a:spcBef>
                <a:spcPct val="0"/>
              </a:spcBef>
              <a:spcAft>
                <a:spcPct val="0"/>
              </a:spcAft>
              <a:defRPr sz="3200" b="1" i="1">
                <a:solidFill>
                  <a:schemeClr val="tx1"/>
                </a:solidFill>
                <a:latin typeface="Arial" panose="020B0604020202020204" pitchFamily="34" charset="0"/>
              </a:defRPr>
            </a:lvl9pPr>
          </a:lstStyle>
          <a:p>
            <a:endParaRPr lang="en-US" altLang="en-US" dirty="0"/>
          </a:p>
        </p:txBody>
      </p:sp>
      <p:sp>
        <p:nvSpPr>
          <p:cNvPr id="14341" name="Oval 5"/>
          <p:cNvSpPr>
            <a:spLocks noChangeArrowheads="1"/>
          </p:cNvSpPr>
          <p:nvPr/>
        </p:nvSpPr>
        <p:spPr bwMode="auto">
          <a:xfrm>
            <a:off x="3048000" y="5715000"/>
            <a:ext cx="457200" cy="457200"/>
          </a:xfrm>
          <a:prstGeom prst="ellipse">
            <a:avLst/>
          </a:prstGeom>
          <a:solidFill>
            <a:schemeClr val="accent1"/>
          </a:solidFill>
          <a:ln w="9525">
            <a:solidFill>
              <a:schemeClr val="tx1"/>
            </a:solidFill>
            <a:round/>
            <a:headEnd/>
            <a:tailEnd/>
          </a:ln>
        </p:spPr>
        <p:txBody>
          <a:bodyPr wrap="none" anchor="ctr"/>
          <a:lstStyle>
            <a:lvl1pPr>
              <a:defRPr sz="3200" b="1" i="1">
                <a:solidFill>
                  <a:schemeClr val="tx1"/>
                </a:solidFill>
                <a:latin typeface="Arial" panose="020B0604020202020204" pitchFamily="34" charset="0"/>
              </a:defRPr>
            </a:lvl1pPr>
            <a:lvl2pPr marL="742950" indent="-285750">
              <a:defRPr sz="3200" b="1" i="1">
                <a:solidFill>
                  <a:schemeClr val="tx1"/>
                </a:solidFill>
                <a:latin typeface="Arial" panose="020B0604020202020204" pitchFamily="34" charset="0"/>
              </a:defRPr>
            </a:lvl2pPr>
            <a:lvl3pPr marL="1143000" indent="-228600">
              <a:defRPr sz="3200" b="1" i="1">
                <a:solidFill>
                  <a:schemeClr val="tx1"/>
                </a:solidFill>
                <a:latin typeface="Arial" panose="020B0604020202020204" pitchFamily="34" charset="0"/>
              </a:defRPr>
            </a:lvl3pPr>
            <a:lvl4pPr marL="1600200" indent="-228600">
              <a:defRPr sz="3200" b="1" i="1">
                <a:solidFill>
                  <a:schemeClr val="tx1"/>
                </a:solidFill>
                <a:latin typeface="Arial" panose="020B0604020202020204" pitchFamily="34" charset="0"/>
              </a:defRPr>
            </a:lvl4pPr>
            <a:lvl5pPr marL="2057400" indent="-228600">
              <a:defRPr sz="3200" b="1" i="1">
                <a:solidFill>
                  <a:schemeClr val="tx1"/>
                </a:solidFill>
                <a:latin typeface="Arial" panose="020B0604020202020204" pitchFamily="34" charset="0"/>
              </a:defRPr>
            </a:lvl5pPr>
            <a:lvl6pPr marL="2514600" indent="-228600" eaLnBrk="0" fontAlgn="base" hangingPunct="0">
              <a:spcBef>
                <a:spcPct val="0"/>
              </a:spcBef>
              <a:spcAft>
                <a:spcPct val="0"/>
              </a:spcAft>
              <a:defRPr sz="3200" b="1" i="1">
                <a:solidFill>
                  <a:schemeClr val="tx1"/>
                </a:solidFill>
                <a:latin typeface="Arial" panose="020B0604020202020204" pitchFamily="34" charset="0"/>
              </a:defRPr>
            </a:lvl6pPr>
            <a:lvl7pPr marL="2971800" indent="-228600" eaLnBrk="0" fontAlgn="base" hangingPunct="0">
              <a:spcBef>
                <a:spcPct val="0"/>
              </a:spcBef>
              <a:spcAft>
                <a:spcPct val="0"/>
              </a:spcAft>
              <a:defRPr sz="3200" b="1" i="1">
                <a:solidFill>
                  <a:schemeClr val="tx1"/>
                </a:solidFill>
                <a:latin typeface="Arial" panose="020B0604020202020204" pitchFamily="34" charset="0"/>
              </a:defRPr>
            </a:lvl7pPr>
            <a:lvl8pPr marL="3429000" indent="-228600" eaLnBrk="0" fontAlgn="base" hangingPunct="0">
              <a:spcBef>
                <a:spcPct val="0"/>
              </a:spcBef>
              <a:spcAft>
                <a:spcPct val="0"/>
              </a:spcAft>
              <a:defRPr sz="3200" b="1" i="1">
                <a:solidFill>
                  <a:schemeClr val="tx1"/>
                </a:solidFill>
                <a:latin typeface="Arial" panose="020B0604020202020204" pitchFamily="34" charset="0"/>
              </a:defRPr>
            </a:lvl8pPr>
            <a:lvl9pPr marL="3886200" indent="-228600" eaLnBrk="0" fontAlgn="base" hangingPunct="0">
              <a:spcBef>
                <a:spcPct val="0"/>
              </a:spcBef>
              <a:spcAft>
                <a:spcPct val="0"/>
              </a:spcAft>
              <a:defRPr sz="3200" b="1" i="1">
                <a:solidFill>
                  <a:schemeClr val="tx1"/>
                </a:solidFill>
                <a:latin typeface="Arial" panose="020B0604020202020204" pitchFamily="34" charset="0"/>
              </a:defRPr>
            </a:lvl9pPr>
          </a:lstStyle>
          <a:p>
            <a:endParaRPr lang="en-US" altLang="en-US" dirty="0"/>
          </a:p>
        </p:txBody>
      </p:sp>
      <p:sp>
        <p:nvSpPr>
          <p:cNvPr id="14342" name="Oval 6"/>
          <p:cNvSpPr>
            <a:spLocks noChangeArrowheads="1"/>
          </p:cNvSpPr>
          <p:nvPr/>
        </p:nvSpPr>
        <p:spPr bwMode="auto">
          <a:xfrm>
            <a:off x="3886200" y="4572000"/>
            <a:ext cx="457200" cy="457200"/>
          </a:xfrm>
          <a:prstGeom prst="ellipse">
            <a:avLst/>
          </a:prstGeom>
          <a:solidFill>
            <a:schemeClr val="accent1"/>
          </a:solidFill>
          <a:ln w="9525">
            <a:solidFill>
              <a:schemeClr val="tx1"/>
            </a:solidFill>
            <a:round/>
            <a:headEnd/>
            <a:tailEnd/>
          </a:ln>
        </p:spPr>
        <p:txBody>
          <a:bodyPr wrap="none" anchor="ctr"/>
          <a:lstStyle>
            <a:lvl1pPr>
              <a:defRPr sz="3200" b="1" i="1">
                <a:solidFill>
                  <a:schemeClr val="tx1"/>
                </a:solidFill>
                <a:latin typeface="Arial" panose="020B0604020202020204" pitchFamily="34" charset="0"/>
              </a:defRPr>
            </a:lvl1pPr>
            <a:lvl2pPr marL="742950" indent="-285750">
              <a:defRPr sz="3200" b="1" i="1">
                <a:solidFill>
                  <a:schemeClr val="tx1"/>
                </a:solidFill>
                <a:latin typeface="Arial" panose="020B0604020202020204" pitchFamily="34" charset="0"/>
              </a:defRPr>
            </a:lvl2pPr>
            <a:lvl3pPr marL="1143000" indent="-228600">
              <a:defRPr sz="3200" b="1" i="1">
                <a:solidFill>
                  <a:schemeClr val="tx1"/>
                </a:solidFill>
                <a:latin typeface="Arial" panose="020B0604020202020204" pitchFamily="34" charset="0"/>
              </a:defRPr>
            </a:lvl3pPr>
            <a:lvl4pPr marL="1600200" indent="-228600">
              <a:defRPr sz="3200" b="1" i="1">
                <a:solidFill>
                  <a:schemeClr val="tx1"/>
                </a:solidFill>
                <a:latin typeface="Arial" panose="020B0604020202020204" pitchFamily="34" charset="0"/>
              </a:defRPr>
            </a:lvl4pPr>
            <a:lvl5pPr marL="2057400" indent="-228600">
              <a:defRPr sz="3200" b="1" i="1">
                <a:solidFill>
                  <a:schemeClr val="tx1"/>
                </a:solidFill>
                <a:latin typeface="Arial" panose="020B0604020202020204" pitchFamily="34" charset="0"/>
              </a:defRPr>
            </a:lvl5pPr>
            <a:lvl6pPr marL="2514600" indent="-228600" eaLnBrk="0" fontAlgn="base" hangingPunct="0">
              <a:spcBef>
                <a:spcPct val="0"/>
              </a:spcBef>
              <a:spcAft>
                <a:spcPct val="0"/>
              </a:spcAft>
              <a:defRPr sz="3200" b="1" i="1">
                <a:solidFill>
                  <a:schemeClr val="tx1"/>
                </a:solidFill>
                <a:latin typeface="Arial" panose="020B0604020202020204" pitchFamily="34" charset="0"/>
              </a:defRPr>
            </a:lvl6pPr>
            <a:lvl7pPr marL="2971800" indent="-228600" eaLnBrk="0" fontAlgn="base" hangingPunct="0">
              <a:spcBef>
                <a:spcPct val="0"/>
              </a:spcBef>
              <a:spcAft>
                <a:spcPct val="0"/>
              </a:spcAft>
              <a:defRPr sz="3200" b="1" i="1">
                <a:solidFill>
                  <a:schemeClr val="tx1"/>
                </a:solidFill>
                <a:latin typeface="Arial" panose="020B0604020202020204" pitchFamily="34" charset="0"/>
              </a:defRPr>
            </a:lvl7pPr>
            <a:lvl8pPr marL="3429000" indent="-228600" eaLnBrk="0" fontAlgn="base" hangingPunct="0">
              <a:spcBef>
                <a:spcPct val="0"/>
              </a:spcBef>
              <a:spcAft>
                <a:spcPct val="0"/>
              </a:spcAft>
              <a:defRPr sz="3200" b="1" i="1">
                <a:solidFill>
                  <a:schemeClr val="tx1"/>
                </a:solidFill>
                <a:latin typeface="Arial" panose="020B0604020202020204" pitchFamily="34" charset="0"/>
              </a:defRPr>
            </a:lvl8pPr>
            <a:lvl9pPr marL="3886200" indent="-228600" eaLnBrk="0" fontAlgn="base" hangingPunct="0">
              <a:spcBef>
                <a:spcPct val="0"/>
              </a:spcBef>
              <a:spcAft>
                <a:spcPct val="0"/>
              </a:spcAft>
              <a:defRPr sz="3200" b="1" i="1">
                <a:solidFill>
                  <a:schemeClr val="tx1"/>
                </a:solidFill>
                <a:latin typeface="Arial" panose="020B0604020202020204" pitchFamily="34" charset="0"/>
              </a:defRPr>
            </a:lvl9pPr>
          </a:lstStyle>
          <a:p>
            <a:endParaRPr lang="en-US" altLang="en-US" dirty="0"/>
          </a:p>
        </p:txBody>
      </p:sp>
      <p:sp>
        <p:nvSpPr>
          <p:cNvPr id="14343" name="Oval 7"/>
          <p:cNvSpPr>
            <a:spLocks noChangeArrowheads="1"/>
          </p:cNvSpPr>
          <p:nvPr/>
        </p:nvSpPr>
        <p:spPr bwMode="auto">
          <a:xfrm>
            <a:off x="5105400" y="5486400"/>
            <a:ext cx="457200" cy="457200"/>
          </a:xfrm>
          <a:prstGeom prst="ellipse">
            <a:avLst/>
          </a:prstGeom>
          <a:solidFill>
            <a:schemeClr val="accent1"/>
          </a:solidFill>
          <a:ln w="9525">
            <a:solidFill>
              <a:schemeClr val="tx1"/>
            </a:solidFill>
            <a:round/>
            <a:headEnd/>
            <a:tailEnd/>
          </a:ln>
        </p:spPr>
        <p:txBody>
          <a:bodyPr wrap="none" anchor="ctr"/>
          <a:lstStyle>
            <a:lvl1pPr>
              <a:defRPr sz="3200" b="1" i="1">
                <a:solidFill>
                  <a:schemeClr val="tx1"/>
                </a:solidFill>
                <a:latin typeface="Arial" panose="020B0604020202020204" pitchFamily="34" charset="0"/>
              </a:defRPr>
            </a:lvl1pPr>
            <a:lvl2pPr marL="742950" indent="-285750">
              <a:defRPr sz="3200" b="1" i="1">
                <a:solidFill>
                  <a:schemeClr val="tx1"/>
                </a:solidFill>
                <a:latin typeface="Arial" panose="020B0604020202020204" pitchFamily="34" charset="0"/>
              </a:defRPr>
            </a:lvl2pPr>
            <a:lvl3pPr marL="1143000" indent="-228600">
              <a:defRPr sz="3200" b="1" i="1">
                <a:solidFill>
                  <a:schemeClr val="tx1"/>
                </a:solidFill>
                <a:latin typeface="Arial" panose="020B0604020202020204" pitchFamily="34" charset="0"/>
              </a:defRPr>
            </a:lvl3pPr>
            <a:lvl4pPr marL="1600200" indent="-228600">
              <a:defRPr sz="3200" b="1" i="1">
                <a:solidFill>
                  <a:schemeClr val="tx1"/>
                </a:solidFill>
                <a:latin typeface="Arial" panose="020B0604020202020204" pitchFamily="34" charset="0"/>
              </a:defRPr>
            </a:lvl4pPr>
            <a:lvl5pPr marL="2057400" indent="-228600">
              <a:defRPr sz="3200" b="1" i="1">
                <a:solidFill>
                  <a:schemeClr val="tx1"/>
                </a:solidFill>
                <a:latin typeface="Arial" panose="020B0604020202020204" pitchFamily="34" charset="0"/>
              </a:defRPr>
            </a:lvl5pPr>
            <a:lvl6pPr marL="2514600" indent="-228600" eaLnBrk="0" fontAlgn="base" hangingPunct="0">
              <a:spcBef>
                <a:spcPct val="0"/>
              </a:spcBef>
              <a:spcAft>
                <a:spcPct val="0"/>
              </a:spcAft>
              <a:defRPr sz="3200" b="1" i="1">
                <a:solidFill>
                  <a:schemeClr val="tx1"/>
                </a:solidFill>
                <a:latin typeface="Arial" panose="020B0604020202020204" pitchFamily="34" charset="0"/>
              </a:defRPr>
            </a:lvl6pPr>
            <a:lvl7pPr marL="2971800" indent="-228600" eaLnBrk="0" fontAlgn="base" hangingPunct="0">
              <a:spcBef>
                <a:spcPct val="0"/>
              </a:spcBef>
              <a:spcAft>
                <a:spcPct val="0"/>
              </a:spcAft>
              <a:defRPr sz="3200" b="1" i="1">
                <a:solidFill>
                  <a:schemeClr val="tx1"/>
                </a:solidFill>
                <a:latin typeface="Arial" panose="020B0604020202020204" pitchFamily="34" charset="0"/>
              </a:defRPr>
            </a:lvl7pPr>
            <a:lvl8pPr marL="3429000" indent="-228600" eaLnBrk="0" fontAlgn="base" hangingPunct="0">
              <a:spcBef>
                <a:spcPct val="0"/>
              </a:spcBef>
              <a:spcAft>
                <a:spcPct val="0"/>
              </a:spcAft>
              <a:defRPr sz="3200" b="1" i="1">
                <a:solidFill>
                  <a:schemeClr val="tx1"/>
                </a:solidFill>
                <a:latin typeface="Arial" panose="020B0604020202020204" pitchFamily="34" charset="0"/>
              </a:defRPr>
            </a:lvl8pPr>
            <a:lvl9pPr marL="3886200" indent="-228600" eaLnBrk="0" fontAlgn="base" hangingPunct="0">
              <a:spcBef>
                <a:spcPct val="0"/>
              </a:spcBef>
              <a:spcAft>
                <a:spcPct val="0"/>
              </a:spcAft>
              <a:defRPr sz="3200" b="1" i="1">
                <a:solidFill>
                  <a:schemeClr val="tx1"/>
                </a:solidFill>
                <a:latin typeface="Arial" panose="020B0604020202020204" pitchFamily="34" charset="0"/>
              </a:defRPr>
            </a:lvl9pPr>
          </a:lstStyle>
          <a:p>
            <a:endParaRPr lang="en-US" altLang="en-US" dirty="0"/>
          </a:p>
        </p:txBody>
      </p:sp>
      <p:sp>
        <p:nvSpPr>
          <p:cNvPr id="14344" name="Oval 8"/>
          <p:cNvSpPr>
            <a:spLocks noChangeArrowheads="1"/>
          </p:cNvSpPr>
          <p:nvPr/>
        </p:nvSpPr>
        <p:spPr bwMode="auto">
          <a:xfrm>
            <a:off x="5105400" y="3657600"/>
            <a:ext cx="457200" cy="457200"/>
          </a:xfrm>
          <a:prstGeom prst="ellipse">
            <a:avLst/>
          </a:prstGeom>
          <a:solidFill>
            <a:srgbClr val="FF0000"/>
          </a:solidFill>
          <a:ln w="9525">
            <a:solidFill>
              <a:schemeClr val="tx1"/>
            </a:solidFill>
            <a:round/>
            <a:headEnd/>
            <a:tailEnd/>
          </a:ln>
        </p:spPr>
        <p:txBody>
          <a:bodyPr wrap="none" anchor="ctr"/>
          <a:lstStyle>
            <a:lvl1pPr>
              <a:defRPr sz="3200" b="1" i="1">
                <a:solidFill>
                  <a:schemeClr val="tx1"/>
                </a:solidFill>
                <a:latin typeface="Arial" panose="020B0604020202020204" pitchFamily="34" charset="0"/>
              </a:defRPr>
            </a:lvl1pPr>
            <a:lvl2pPr marL="742950" indent="-285750">
              <a:defRPr sz="3200" b="1" i="1">
                <a:solidFill>
                  <a:schemeClr val="tx1"/>
                </a:solidFill>
                <a:latin typeface="Arial" panose="020B0604020202020204" pitchFamily="34" charset="0"/>
              </a:defRPr>
            </a:lvl2pPr>
            <a:lvl3pPr marL="1143000" indent="-228600">
              <a:defRPr sz="3200" b="1" i="1">
                <a:solidFill>
                  <a:schemeClr val="tx1"/>
                </a:solidFill>
                <a:latin typeface="Arial" panose="020B0604020202020204" pitchFamily="34" charset="0"/>
              </a:defRPr>
            </a:lvl3pPr>
            <a:lvl4pPr marL="1600200" indent="-228600">
              <a:defRPr sz="3200" b="1" i="1">
                <a:solidFill>
                  <a:schemeClr val="tx1"/>
                </a:solidFill>
                <a:latin typeface="Arial" panose="020B0604020202020204" pitchFamily="34" charset="0"/>
              </a:defRPr>
            </a:lvl4pPr>
            <a:lvl5pPr marL="2057400" indent="-228600">
              <a:defRPr sz="3200" b="1" i="1">
                <a:solidFill>
                  <a:schemeClr val="tx1"/>
                </a:solidFill>
                <a:latin typeface="Arial" panose="020B0604020202020204" pitchFamily="34" charset="0"/>
              </a:defRPr>
            </a:lvl5pPr>
            <a:lvl6pPr marL="2514600" indent="-228600" eaLnBrk="0" fontAlgn="base" hangingPunct="0">
              <a:spcBef>
                <a:spcPct val="0"/>
              </a:spcBef>
              <a:spcAft>
                <a:spcPct val="0"/>
              </a:spcAft>
              <a:defRPr sz="3200" b="1" i="1">
                <a:solidFill>
                  <a:schemeClr val="tx1"/>
                </a:solidFill>
                <a:latin typeface="Arial" panose="020B0604020202020204" pitchFamily="34" charset="0"/>
              </a:defRPr>
            </a:lvl6pPr>
            <a:lvl7pPr marL="2971800" indent="-228600" eaLnBrk="0" fontAlgn="base" hangingPunct="0">
              <a:spcBef>
                <a:spcPct val="0"/>
              </a:spcBef>
              <a:spcAft>
                <a:spcPct val="0"/>
              </a:spcAft>
              <a:defRPr sz="3200" b="1" i="1">
                <a:solidFill>
                  <a:schemeClr val="tx1"/>
                </a:solidFill>
                <a:latin typeface="Arial" panose="020B0604020202020204" pitchFamily="34" charset="0"/>
              </a:defRPr>
            </a:lvl7pPr>
            <a:lvl8pPr marL="3429000" indent="-228600" eaLnBrk="0" fontAlgn="base" hangingPunct="0">
              <a:spcBef>
                <a:spcPct val="0"/>
              </a:spcBef>
              <a:spcAft>
                <a:spcPct val="0"/>
              </a:spcAft>
              <a:defRPr sz="3200" b="1" i="1">
                <a:solidFill>
                  <a:schemeClr val="tx1"/>
                </a:solidFill>
                <a:latin typeface="Arial" panose="020B0604020202020204" pitchFamily="34" charset="0"/>
              </a:defRPr>
            </a:lvl8pPr>
            <a:lvl9pPr marL="3886200" indent="-228600" eaLnBrk="0" fontAlgn="base" hangingPunct="0">
              <a:spcBef>
                <a:spcPct val="0"/>
              </a:spcBef>
              <a:spcAft>
                <a:spcPct val="0"/>
              </a:spcAft>
              <a:defRPr sz="3200" b="1" i="1">
                <a:solidFill>
                  <a:schemeClr val="tx1"/>
                </a:solidFill>
                <a:latin typeface="Arial" panose="020B0604020202020204" pitchFamily="34" charset="0"/>
              </a:defRPr>
            </a:lvl9pPr>
          </a:lstStyle>
          <a:p>
            <a:endParaRPr lang="en-US" altLang="en-US" dirty="0">
              <a:solidFill>
                <a:srgbClr val="92D050"/>
              </a:solidFill>
            </a:endParaRPr>
          </a:p>
        </p:txBody>
      </p:sp>
      <p:sp>
        <p:nvSpPr>
          <p:cNvPr id="14345" name="Oval 9"/>
          <p:cNvSpPr>
            <a:spLocks noChangeArrowheads="1"/>
          </p:cNvSpPr>
          <p:nvPr/>
        </p:nvSpPr>
        <p:spPr bwMode="auto">
          <a:xfrm>
            <a:off x="6934200" y="3429000"/>
            <a:ext cx="457200" cy="457200"/>
          </a:xfrm>
          <a:prstGeom prst="ellipse">
            <a:avLst/>
          </a:prstGeom>
          <a:solidFill>
            <a:srgbClr val="008000"/>
          </a:solidFill>
          <a:ln w="9525">
            <a:solidFill>
              <a:schemeClr val="tx1"/>
            </a:solidFill>
            <a:round/>
            <a:headEnd/>
            <a:tailEnd/>
          </a:ln>
        </p:spPr>
        <p:txBody>
          <a:bodyPr wrap="none" anchor="ctr"/>
          <a:lstStyle>
            <a:lvl1pPr>
              <a:defRPr sz="3200" b="1" i="1">
                <a:solidFill>
                  <a:schemeClr val="tx1"/>
                </a:solidFill>
                <a:latin typeface="Arial" panose="020B0604020202020204" pitchFamily="34" charset="0"/>
              </a:defRPr>
            </a:lvl1pPr>
            <a:lvl2pPr marL="742950" indent="-285750">
              <a:defRPr sz="3200" b="1" i="1">
                <a:solidFill>
                  <a:schemeClr val="tx1"/>
                </a:solidFill>
                <a:latin typeface="Arial" panose="020B0604020202020204" pitchFamily="34" charset="0"/>
              </a:defRPr>
            </a:lvl2pPr>
            <a:lvl3pPr marL="1143000" indent="-228600">
              <a:defRPr sz="3200" b="1" i="1">
                <a:solidFill>
                  <a:schemeClr val="tx1"/>
                </a:solidFill>
                <a:latin typeface="Arial" panose="020B0604020202020204" pitchFamily="34" charset="0"/>
              </a:defRPr>
            </a:lvl3pPr>
            <a:lvl4pPr marL="1600200" indent="-228600">
              <a:defRPr sz="3200" b="1" i="1">
                <a:solidFill>
                  <a:schemeClr val="tx1"/>
                </a:solidFill>
                <a:latin typeface="Arial" panose="020B0604020202020204" pitchFamily="34" charset="0"/>
              </a:defRPr>
            </a:lvl4pPr>
            <a:lvl5pPr marL="2057400" indent="-228600">
              <a:defRPr sz="3200" b="1" i="1">
                <a:solidFill>
                  <a:schemeClr val="tx1"/>
                </a:solidFill>
                <a:latin typeface="Arial" panose="020B0604020202020204" pitchFamily="34" charset="0"/>
              </a:defRPr>
            </a:lvl5pPr>
            <a:lvl6pPr marL="2514600" indent="-228600" eaLnBrk="0" fontAlgn="base" hangingPunct="0">
              <a:spcBef>
                <a:spcPct val="0"/>
              </a:spcBef>
              <a:spcAft>
                <a:spcPct val="0"/>
              </a:spcAft>
              <a:defRPr sz="3200" b="1" i="1">
                <a:solidFill>
                  <a:schemeClr val="tx1"/>
                </a:solidFill>
                <a:latin typeface="Arial" panose="020B0604020202020204" pitchFamily="34" charset="0"/>
              </a:defRPr>
            </a:lvl6pPr>
            <a:lvl7pPr marL="2971800" indent="-228600" eaLnBrk="0" fontAlgn="base" hangingPunct="0">
              <a:spcBef>
                <a:spcPct val="0"/>
              </a:spcBef>
              <a:spcAft>
                <a:spcPct val="0"/>
              </a:spcAft>
              <a:defRPr sz="3200" b="1" i="1">
                <a:solidFill>
                  <a:schemeClr val="tx1"/>
                </a:solidFill>
                <a:latin typeface="Arial" panose="020B0604020202020204" pitchFamily="34" charset="0"/>
              </a:defRPr>
            </a:lvl7pPr>
            <a:lvl8pPr marL="3429000" indent="-228600" eaLnBrk="0" fontAlgn="base" hangingPunct="0">
              <a:spcBef>
                <a:spcPct val="0"/>
              </a:spcBef>
              <a:spcAft>
                <a:spcPct val="0"/>
              </a:spcAft>
              <a:defRPr sz="3200" b="1" i="1">
                <a:solidFill>
                  <a:schemeClr val="tx1"/>
                </a:solidFill>
                <a:latin typeface="Arial" panose="020B0604020202020204" pitchFamily="34" charset="0"/>
              </a:defRPr>
            </a:lvl8pPr>
            <a:lvl9pPr marL="3886200" indent="-228600" eaLnBrk="0" fontAlgn="base" hangingPunct="0">
              <a:spcBef>
                <a:spcPct val="0"/>
              </a:spcBef>
              <a:spcAft>
                <a:spcPct val="0"/>
              </a:spcAft>
              <a:defRPr sz="3200" b="1" i="1">
                <a:solidFill>
                  <a:schemeClr val="tx1"/>
                </a:solidFill>
                <a:latin typeface="Arial" panose="020B0604020202020204" pitchFamily="34" charset="0"/>
              </a:defRPr>
            </a:lvl9pPr>
          </a:lstStyle>
          <a:p>
            <a:endParaRPr lang="en-US" altLang="en-US" dirty="0"/>
          </a:p>
        </p:txBody>
      </p:sp>
      <p:sp>
        <p:nvSpPr>
          <p:cNvPr id="14346" name="Line 10"/>
          <p:cNvSpPr>
            <a:spLocks noChangeShapeType="1"/>
          </p:cNvSpPr>
          <p:nvPr/>
        </p:nvSpPr>
        <p:spPr bwMode="auto">
          <a:xfrm>
            <a:off x="3048000" y="3962400"/>
            <a:ext cx="838200" cy="838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347" name="Line 11"/>
          <p:cNvSpPr>
            <a:spLocks noChangeShapeType="1"/>
          </p:cNvSpPr>
          <p:nvPr/>
        </p:nvSpPr>
        <p:spPr bwMode="auto">
          <a:xfrm flipV="1">
            <a:off x="3505200" y="5791200"/>
            <a:ext cx="1600200" cy="152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348" name="Line 12"/>
          <p:cNvSpPr>
            <a:spLocks noChangeShapeType="1"/>
          </p:cNvSpPr>
          <p:nvPr/>
        </p:nvSpPr>
        <p:spPr bwMode="auto">
          <a:xfrm flipV="1">
            <a:off x="3429000" y="5029200"/>
            <a:ext cx="609600" cy="762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349" name="Line 13"/>
          <p:cNvSpPr>
            <a:spLocks noChangeShapeType="1"/>
          </p:cNvSpPr>
          <p:nvPr/>
        </p:nvSpPr>
        <p:spPr bwMode="auto">
          <a:xfrm flipV="1">
            <a:off x="7086600" y="3886200"/>
            <a:ext cx="76200" cy="914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350" name="Line 14"/>
          <p:cNvSpPr>
            <a:spLocks noChangeShapeType="1"/>
          </p:cNvSpPr>
          <p:nvPr/>
        </p:nvSpPr>
        <p:spPr bwMode="auto">
          <a:xfrm flipV="1">
            <a:off x="5562600" y="5105400"/>
            <a:ext cx="1219200" cy="533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351" name="Line 15"/>
          <p:cNvSpPr>
            <a:spLocks noChangeShapeType="1"/>
          </p:cNvSpPr>
          <p:nvPr/>
        </p:nvSpPr>
        <p:spPr bwMode="auto">
          <a:xfrm flipV="1">
            <a:off x="5562600" y="3733800"/>
            <a:ext cx="1371600" cy="152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352" name="Line 16"/>
          <p:cNvSpPr>
            <a:spLocks noChangeShapeType="1"/>
          </p:cNvSpPr>
          <p:nvPr/>
        </p:nvSpPr>
        <p:spPr bwMode="auto">
          <a:xfrm flipV="1">
            <a:off x="4267200" y="4038600"/>
            <a:ext cx="914400" cy="609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353" name="Line 17"/>
          <p:cNvSpPr>
            <a:spLocks noChangeShapeType="1"/>
          </p:cNvSpPr>
          <p:nvPr/>
        </p:nvSpPr>
        <p:spPr bwMode="auto">
          <a:xfrm>
            <a:off x="5486400" y="4038600"/>
            <a:ext cx="1371600" cy="838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354" name="Oval 18"/>
          <p:cNvSpPr>
            <a:spLocks noChangeArrowheads="1"/>
          </p:cNvSpPr>
          <p:nvPr/>
        </p:nvSpPr>
        <p:spPr bwMode="auto">
          <a:xfrm>
            <a:off x="3810000" y="3124200"/>
            <a:ext cx="457200" cy="457200"/>
          </a:xfrm>
          <a:prstGeom prst="ellipse">
            <a:avLst/>
          </a:prstGeom>
          <a:solidFill>
            <a:schemeClr val="accent1"/>
          </a:solidFill>
          <a:ln w="9525">
            <a:solidFill>
              <a:schemeClr val="tx1"/>
            </a:solidFill>
            <a:round/>
            <a:headEnd/>
            <a:tailEnd/>
          </a:ln>
        </p:spPr>
        <p:txBody>
          <a:bodyPr wrap="none" anchor="ctr"/>
          <a:lstStyle>
            <a:lvl1pPr>
              <a:defRPr sz="3200" b="1" i="1">
                <a:solidFill>
                  <a:schemeClr val="tx1"/>
                </a:solidFill>
                <a:latin typeface="Arial" panose="020B0604020202020204" pitchFamily="34" charset="0"/>
              </a:defRPr>
            </a:lvl1pPr>
            <a:lvl2pPr marL="742950" indent="-285750">
              <a:defRPr sz="3200" b="1" i="1">
                <a:solidFill>
                  <a:schemeClr val="tx1"/>
                </a:solidFill>
                <a:latin typeface="Arial" panose="020B0604020202020204" pitchFamily="34" charset="0"/>
              </a:defRPr>
            </a:lvl2pPr>
            <a:lvl3pPr marL="1143000" indent="-228600">
              <a:defRPr sz="3200" b="1" i="1">
                <a:solidFill>
                  <a:schemeClr val="tx1"/>
                </a:solidFill>
                <a:latin typeface="Arial" panose="020B0604020202020204" pitchFamily="34" charset="0"/>
              </a:defRPr>
            </a:lvl3pPr>
            <a:lvl4pPr marL="1600200" indent="-228600">
              <a:defRPr sz="3200" b="1" i="1">
                <a:solidFill>
                  <a:schemeClr val="tx1"/>
                </a:solidFill>
                <a:latin typeface="Arial" panose="020B0604020202020204" pitchFamily="34" charset="0"/>
              </a:defRPr>
            </a:lvl4pPr>
            <a:lvl5pPr marL="2057400" indent="-228600">
              <a:defRPr sz="3200" b="1" i="1">
                <a:solidFill>
                  <a:schemeClr val="tx1"/>
                </a:solidFill>
                <a:latin typeface="Arial" panose="020B0604020202020204" pitchFamily="34" charset="0"/>
              </a:defRPr>
            </a:lvl5pPr>
            <a:lvl6pPr marL="2514600" indent="-228600" eaLnBrk="0" fontAlgn="base" hangingPunct="0">
              <a:spcBef>
                <a:spcPct val="0"/>
              </a:spcBef>
              <a:spcAft>
                <a:spcPct val="0"/>
              </a:spcAft>
              <a:defRPr sz="3200" b="1" i="1">
                <a:solidFill>
                  <a:schemeClr val="tx1"/>
                </a:solidFill>
                <a:latin typeface="Arial" panose="020B0604020202020204" pitchFamily="34" charset="0"/>
              </a:defRPr>
            </a:lvl6pPr>
            <a:lvl7pPr marL="2971800" indent="-228600" eaLnBrk="0" fontAlgn="base" hangingPunct="0">
              <a:spcBef>
                <a:spcPct val="0"/>
              </a:spcBef>
              <a:spcAft>
                <a:spcPct val="0"/>
              </a:spcAft>
              <a:defRPr sz="3200" b="1" i="1">
                <a:solidFill>
                  <a:schemeClr val="tx1"/>
                </a:solidFill>
                <a:latin typeface="Arial" panose="020B0604020202020204" pitchFamily="34" charset="0"/>
              </a:defRPr>
            </a:lvl7pPr>
            <a:lvl8pPr marL="3429000" indent="-228600" eaLnBrk="0" fontAlgn="base" hangingPunct="0">
              <a:spcBef>
                <a:spcPct val="0"/>
              </a:spcBef>
              <a:spcAft>
                <a:spcPct val="0"/>
              </a:spcAft>
              <a:defRPr sz="3200" b="1" i="1">
                <a:solidFill>
                  <a:schemeClr val="tx1"/>
                </a:solidFill>
                <a:latin typeface="Arial" panose="020B0604020202020204" pitchFamily="34" charset="0"/>
              </a:defRPr>
            </a:lvl8pPr>
            <a:lvl9pPr marL="3886200" indent="-228600" eaLnBrk="0" fontAlgn="base" hangingPunct="0">
              <a:spcBef>
                <a:spcPct val="0"/>
              </a:spcBef>
              <a:spcAft>
                <a:spcPct val="0"/>
              </a:spcAft>
              <a:defRPr sz="3200" b="1" i="1">
                <a:solidFill>
                  <a:schemeClr val="tx1"/>
                </a:solidFill>
                <a:latin typeface="Arial" panose="020B0604020202020204" pitchFamily="34" charset="0"/>
              </a:defRPr>
            </a:lvl9pPr>
          </a:lstStyle>
          <a:p>
            <a:pPr algn="ctr" rtl="1" eaLnBrk="1" hangingPunct="1"/>
            <a:endParaRPr lang="en-US" altLang="en-US" sz="1800" b="0" i="0" dirty="0">
              <a:solidFill>
                <a:srgbClr val="FF0000"/>
              </a:solidFill>
              <a:cs typeface="Arial" panose="020B0604020202020204" pitchFamily="34" charset="0"/>
            </a:endParaRPr>
          </a:p>
        </p:txBody>
      </p:sp>
      <p:cxnSp>
        <p:nvCxnSpPr>
          <p:cNvPr id="14355" name="AutoShape 19"/>
          <p:cNvCxnSpPr>
            <a:cxnSpLocks noChangeShapeType="1"/>
            <a:stCxn id="14342" idx="0"/>
            <a:endCxn id="14354" idx="4"/>
          </p:cNvCxnSpPr>
          <p:nvPr/>
        </p:nvCxnSpPr>
        <p:spPr bwMode="auto">
          <a:xfrm flipH="1" flipV="1">
            <a:off x="4038600" y="3581400"/>
            <a:ext cx="76200" cy="9906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4356" name="AutoShape 20"/>
          <p:cNvCxnSpPr>
            <a:cxnSpLocks noChangeShapeType="1"/>
            <a:stCxn id="14354" idx="6"/>
            <a:endCxn id="14344" idx="1"/>
          </p:cNvCxnSpPr>
          <p:nvPr/>
        </p:nvCxnSpPr>
        <p:spPr bwMode="auto">
          <a:xfrm>
            <a:off x="4267200" y="3352800"/>
            <a:ext cx="904875" cy="37147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4357" name="Oval 21"/>
          <p:cNvSpPr>
            <a:spLocks noChangeArrowheads="1"/>
          </p:cNvSpPr>
          <p:nvPr/>
        </p:nvSpPr>
        <p:spPr bwMode="auto">
          <a:xfrm>
            <a:off x="2590800" y="3733800"/>
            <a:ext cx="457200" cy="457200"/>
          </a:xfrm>
          <a:prstGeom prst="ellipse">
            <a:avLst/>
          </a:prstGeom>
          <a:solidFill>
            <a:schemeClr val="accent1"/>
          </a:solidFill>
          <a:ln w="9525">
            <a:solidFill>
              <a:schemeClr val="tx1"/>
            </a:solidFill>
            <a:round/>
            <a:headEnd/>
            <a:tailEnd/>
          </a:ln>
        </p:spPr>
        <p:txBody>
          <a:bodyPr wrap="none" anchor="ctr"/>
          <a:lstStyle>
            <a:lvl1pPr>
              <a:defRPr sz="3200" b="1" i="1">
                <a:solidFill>
                  <a:schemeClr val="tx1"/>
                </a:solidFill>
                <a:latin typeface="Arial" panose="020B0604020202020204" pitchFamily="34" charset="0"/>
              </a:defRPr>
            </a:lvl1pPr>
            <a:lvl2pPr marL="742950" indent="-285750">
              <a:defRPr sz="3200" b="1" i="1">
                <a:solidFill>
                  <a:schemeClr val="tx1"/>
                </a:solidFill>
                <a:latin typeface="Arial" panose="020B0604020202020204" pitchFamily="34" charset="0"/>
              </a:defRPr>
            </a:lvl2pPr>
            <a:lvl3pPr marL="1143000" indent="-228600">
              <a:defRPr sz="3200" b="1" i="1">
                <a:solidFill>
                  <a:schemeClr val="tx1"/>
                </a:solidFill>
                <a:latin typeface="Arial" panose="020B0604020202020204" pitchFamily="34" charset="0"/>
              </a:defRPr>
            </a:lvl3pPr>
            <a:lvl4pPr marL="1600200" indent="-228600">
              <a:defRPr sz="3200" b="1" i="1">
                <a:solidFill>
                  <a:schemeClr val="tx1"/>
                </a:solidFill>
                <a:latin typeface="Arial" panose="020B0604020202020204" pitchFamily="34" charset="0"/>
              </a:defRPr>
            </a:lvl4pPr>
            <a:lvl5pPr marL="2057400" indent="-228600">
              <a:defRPr sz="3200" b="1" i="1">
                <a:solidFill>
                  <a:schemeClr val="tx1"/>
                </a:solidFill>
                <a:latin typeface="Arial" panose="020B0604020202020204" pitchFamily="34" charset="0"/>
              </a:defRPr>
            </a:lvl5pPr>
            <a:lvl6pPr marL="2514600" indent="-228600" eaLnBrk="0" fontAlgn="base" hangingPunct="0">
              <a:spcBef>
                <a:spcPct val="0"/>
              </a:spcBef>
              <a:spcAft>
                <a:spcPct val="0"/>
              </a:spcAft>
              <a:defRPr sz="3200" b="1" i="1">
                <a:solidFill>
                  <a:schemeClr val="tx1"/>
                </a:solidFill>
                <a:latin typeface="Arial" panose="020B0604020202020204" pitchFamily="34" charset="0"/>
              </a:defRPr>
            </a:lvl6pPr>
            <a:lvl7pPr marL="2971800" indent="-228600" eaLnBrk="0" fontAlgn="base" hangingPunct="0">
              <a:spcBef>
                <a:spcPct val="0"/>
              </a:spcBef>
              <a:spcAft>
                <a:spcPct val="0"/>
              </a:spcAft>
              <a:defRPr sz="3200" b="1" i="1">
                <a:solidFill>
                  <a:schemeClr val="tx1"/>
                </a:solidFill>
                <a:latin typeface="Arial" panose="020B0604020202020204" pitchFamily="34" charset="0"/>
              </a:defRPr>
            </a:lvl7pPr>
            <a:lvl8pPr marL="3429000" indent="-228600" eaLnBrk="0" fontAlgn="base" hangingPunct="0">
              <a:spcBef>
                <a:spcPct val="0"/>
              </a:spcBef>
              <a:spcAft>
                <a:spcPct val="0"/>
              </a:spcAft>
              <a:defRPr sz="3200" b="1" i="1">
                <a:solidFill>
                  <a:schemeClr val="tx1"/>
                </a:solidFill>
                <a:latin typeface="Arial" panose="020B0604020202020204" pitchFamily="34" charset="0"/>
              </a:defRPr>
            </a:lvl8pPr>
            <a:lvl9pPr marL="3886200" indent="-228600" eaLnBrk="0" fontAlgn="base" hangingPunct="0">
              <a:spcBef>
                <a:spcPct val="0"/>
              </a:spcBef>
              <a:spcAft>
                <a:spcPct val="0"/>
              </a:spcAft>
              <a:defRPr sz="3200" b="1" i="1">
                <a:solidFill>
                  <a:schemeClr val="tx1"/>
                </a:solidFill>
                <a:latin typeface="Arial" panose="020B0604020202020204" pitchFamily="34" charset="0"/>
              </a:defRPr>
            </a:lvl9pPr>
          </a:lstStyle>
          <a:p>
            <a:pPr algn="ctr" rtl="1" eaLnBrk="1" hangingPunct="1"/>
            <a:endParaRPr lang="en-US" altLang="en-US" sz="1800" b="0" i="0" dirty="0">
              <a:solidFill>
                <a:srgbClr val="00CC00"/>
              </a:solidFill>
              <a:cs typeface="Arial" panose="020B0604020202020204" pitchFamily="34" charset="0"/>
            </a:endParaRPr>
          </a:p>
        </p:txBody>
      </p:sp>
      <p:cxnSp>
        <p:nvCxnSpPr>
          <p:cNvPr id="14358" name="AutoShape 22"/>
          <p:cNvCxnSpPr>
            <a:cxnSpLocks noChangeShapeType="1"/>
            <a:stCxn id="14357" idx="4"/>
            <a:endCxn id="14341" idx="1"/>
          </p:cNvCxnSpPr>
          <p:nvPr/>
        </p:nvCxnSpPr>
        <p:spPr bwMode="auto">
          <a:xfrm>
            <a:off x="2819400" y="4191000"/>
            <a:ext cx="295275" cy="159067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154817780"/>
      </p:ext>
    </p:extLst>
  </p:cSld>
  <p:clrMapOvr>
    <a:masterClrMapping/>
  </p:clrMapOvr>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rrowheads="1"/>
          </p:cNvSpPr>
          <p:nvPr>
            <p:ph type="title"/>
          </p:nvPr>
        </p:nvSpPr>
        <p:spPr/>
        <p:txBody>
          <a:bodyPr/>
          <a:lstStyle/>
          <a:p>
            <a:pPr algn="ctr" eaLnBrk="1" hangingPunct="1">
              <a:defRPr/>
            </a:pPr>
            <a:r>
              <a:rPr lang="en-US" dirty="0" smtClean="0">
                <a:solidFill>
                  <a:srgbClr val="0066FF"/>
                </a:solidFill>
              </a:rPr>
              <a:t>Random Walks</a:t>
            </a:r>
          </a:p>
        </p:txBody>
      </p:sp>
      <p:sp>
        <p:nvSpPr>
          <p:cNvPr id="60419" name="Rectangle 3"/>
          <p:cNvSpPr>
            <a:spLocks noGrp="1" noRot="1" noChangeArrowheads="1"/>
          </p:cNvSpPr>
          <p:nvPr>
            <p:ph type="body" idx="1"/>
          </p:nvPr>
        </p:nvSpPr>
        <p:spPr/>
        <p:txBody>
          <a:bodyPr/>
          <a:lstStyle/>
          <a:p>
            <a:pPr eaLnBrk="1" hangingPunct="1">
              <a:defRPr/>
            </a:pPr>
            <a:r>
              <a:rPr lang="en-US" dirty="0" smtClean="0"/>
              <a:t>Given a graph choose a vertex at random.</a:t>
            </a:r>
          </a:p>
          <a:p>
            <a:pPr eaLnBrk="1" hangingPunct="1">
              <a:buFont typeface="Wingdings" panose="05000000000000000000" pitchFamily="2" charset="2"/>
              <a:buNone/>
              <a:defRPr/>
            </a:pPr>
            <a:endParaRPr lang="en-US" dirty="0" smtClean="0"/>
          </a:p>
        </p:txBody>
      </p:sp>
      <p:sp>
        <p:nvSpPr>
          <p:cNvPr id="14340" name="Oval 4"/>
          <p:cNvSpPr>
            <a:spLocks noChangeArrowheads="1"/>
          </p:cNvSpPr>
          <p:nvPr/>
        </p:nvSpPr>
        <p:spPr bwMode="auto">
          <a:xfrm>
            <a:off x="6781800" y="4800600"/>
            <a:ext cx="457200" cy="457200"/>
          </a:xfrm>
          <a:prstGeom prst="ellipse">
            <a:avLst/>
          </a:prstGeom>
          <a:solidFill>
            <a:schemeClr val="accent1"/>
          </a:solidFill>
          <a:ln w="9525">
            <a:solidFill>
              <a:schemeClr val="tx1"/>
            </a:solidFill>
            <a:round/>
            <a:headEnd/>
            <a:tailEnd/>
          </a:ln>
        </p:spPr>
        <p:txBody>
          <a:bodyPr wrap="none" anchor="ctr"/>
          <a:lstStyle>
            <a:lvl1pPr>
              <a:defRPr sz="3200" b="1" i="1">
                <a:solidFill>
                  <a:schemeClr val="tx1"/>
                </a:solidFill>
                <a:latin typeface="Arial" panose="020B0604020202020204" pitchFamily="34" charset="0"/>
              </a:defRPr>
            </a:lvl1pPr>
            <a:lvl2pPr marL="742950" indent="-285750">
              <a:defRPr sz="3200" b="1" i="1">
                <a:solidFill>
                  <a:schemeClr val="tx1"/>
                </a:solidFill>
                <a:latin typeface="Arial" panose="020B0604020202020204" pitchFamily="34" charset="0"/>
              </a:defRPr>
            </a:lvl2pPr>
            <a:lvl3pPr marL="1143000" indent="-228600">
              <a:defRPr sz="3200" b="1" i="1">
                <a:solidFill>
                  <a:schemeClr val="tx1"/>
                </a:solidFill>
                <a:latin typeface="Arial" panose="020B0604020202020204" pitchFamily="34" charset="0"/>
              </a:defRPr>
            </a:lvl3pPr>
            <a:lvl4pPr marL="1600200" indent="-228600">
              <a:defRPr sz="3200" b="1" i="1">
                <a:solidFill>
                  <a:schemeClr val="tx1"/>
                </a:solidFill>
                <a:latin typeface="Arial" panose="020B0604020202020204" pitchFamily="34" charset="0"/>
              </a:defRPr>
            </a:lvl4pPr>
            <a:lvl5pPr marL="2057400" indent="-228600">
              <a:defRPr sz="3200" b="1" i="1">
                <a:solidFill>
                  <a:schemeClr val="tx1"/>
                </a:solidFill>
                <a:latin typeface="Arial" panose="020B0604020202020204" pitchFamily="34" charset="0"/>
              </a:defRPr>
            </a:lvl5pPr>
            <a:lvl6pPr marL="2514600" indent="-228600" eaLnBrk="0" fontAlgn="base" hangingPunct="0">
              <a:spcBef>
                <a:spcPct val="0"/>
              </a:spcBef>
              <a:spcAft>
                <a:spcPct val="0"/>
              </a:spcAft>
              <a:defRPr sz="3200" b="1" i="1">
                <a:solidFill>
                  <a:schemeClr val="tx1"/>
                </a:solidFill>
                <a:latin typeface="Arial" panose="020B0604020202020204" pitchFamily="34" charset="0"/>
              </a:defRPr>
            </a:lvl6pPr>
            <a:lvl7pPr marL="2971800" indent="-228600" eaLnBrk="0" fontAlgn="base" hangingPunct="0">
              <a:spcBef>
                <a:spcPct val="0"/>
              </a:spcBef>
              <a:spcAft>
                <a:spcPct val="0"/>
              </a:spcAft>
              <a:defRPr sz="3200" b="1" i="1">
                <a:solidFill>
                  <a:schemeClr val="tx1"/>
                </a:solidFill>
                <a:latin typeface="Arial" panose="020B0604020202020204" pitchFamily="34" charset="0"/>
              </a:defRPr>
            </a:lvl7pPr>
            <a:lvl8pPr marL="3429000" indent="-228600" eaLnBrk="0" fontAlgn="base" hangingPunct="0">
              <a:spcBef>
                <a:spcPct val="0"/>
              </a:spcBef>
              <a:spcAft>
                <a:spcPct val="0"/>
              </a:spcAft>
              <a:defRPr sz="3200" b="1" i="1">
                <a:solidFill>
                  <a:schemeClr val="tx1"/>
                </a:solidFill>
                <a:latin typeface="Arial" panose="020B0604020202020204" pitchFamily="34" charset="0"/>
              </a:defRPr>
            </a:lvl8pPr>
            <a:lvl9pPr marL="3886200" indent="-228600" eaLnBrk="0" fontAlgn="base" hangingPunct="0">
              <a:spcBef>
                <a:spcPct val="0"/>
              </a:spcBef>
              <a:spcAft>
                <a:spcPct val="0"/>
              </a:spcAft>
              <a:defRPr sz="3200" b="1" i="1">
                <a:solidFill>
                  <a:schemeClr val="tx1"/>
                </a:solidFill>
                <a:latin typeface="Arial" panose="020B0604020202020204" pitchFamily="34" charset="0"/>
              </a:defRPr>
            </a:lvl9pPr>
          </a:lstStyle>
          <a:p>
            <a:endParaRPr lang="en-US" altLang="en-US" dirty="0"/>
          </a:p>
        </p:txBody>
      </p:sp>
      <p:sp>
        <p:nvSpPr>
          <p:cNvPr id="14341" name="Oval 5"/>
          <p:cNvSpPr>
            <a:spLocks noChangeArrowheads="1"/>
          </p:cNvSpPr>
          <p:nvPr/>
        </p:nvSpPr>
        <p:spPr bwMode="auto">
          <a:xfrm>
            <a:off x="3048000" y="5715000"/>
            <a:ext cx="457200" cy="457200"/>
          </a:xfrm>
          <a:prstGeom prst="ellipse">
            <a:avLst/>
          </a:prstGeom>
          <a:solidFill>
            <a:schemeClr val="accent1"/>
          </a:solidFill>
          <a:ln w="9525">
            <a:solidFill>
              <a:schemeClr val="tx1"/>
            </a:solidFill>
            <a:round/>
            <a:headEnd/>
            <a:tailEnd/>
          </a:ln>
        </p:spPr>
        <p:txBody>
          <a:bodyPr wrap="none" anchor="ctr"/>
          <a:lstStyle>
            <a:lvl1pPr>
              <a:defRPr sz="3200" b="1" i="1">
                <a:solidFill>
                  <a:schemeClr val="tx1"/>
                </a:solidFill>
                <a:latin typeface="Arial" panose="020B0604020202020204" pitchFamily="34" charset="0"/>
              </a:defRPr>
            </a:lvl1pPr>
            <a:lvl2pPr marL="742950" indent="-285750">
              <a:defRPr sz="3200" b="1" i="1">
                <a:solidFill>
                  <a:schemeClr val="tx1"/>
                </a:solidFill>
                <a:latin typeface="Arial" panose="020B0604020202020204" pitchFamily="34" charset="0"/>
              </a:defRPr>
            </a:lvl2pPr>
            <a:lvl3pPr marL="1143000" indent="-228600">
              <a:defRPr sz="3200" b="1" i="1">
                <a:solidFill>
                  <a:schemeClr val="tx1"/>
                </a:solidFill>
                <a:latin typeface="Arial" panose="020B0604020202020204" pitchFamily="34" charset="0"/>
              </a:defRPr>
            </a:lvl3pPr>
            <a:lvl4pPr marL="1600200" indent="-228600">
              <a:defRPr sz="3200" b="1" i="1">
                <a:solidFill>
                  <a:schemeClr val="tx1"/>
                </a:solidFill>
                <a:latin typeface="Arial" panose="020B0604020202020204" pitchFamily="34" charset="0"/>
              </a:defRPr>
            </a:lvl4pPr>
            <a:lvl5pPr marL="2057400" indent="-228600">
              <a:defRPr sz="3200" b="1" i="1">
                <a:solidFill>
                  <a:schemeClr val="tx1"/>
                </a:solidFill>
                <a:latin typeface="Arial" panose="020B0604020202020204" pitchFamily="34" charset="0"/>
              </a:defRPr>
            </a:lvl5pPr>
            <a:lvl6pPr marL="2514600" indent="-228600" eaLnBrk="0" fontAlgn="base" hangingPunct="0">
              <a:spcBef>
                <a:spcPct val="0"/>
              </a:spcBef>
              <a:spcAft>
                <a:spcPct val="0"/>
              </a:spcAft>
              <a:defRPr sz="3200" b="1" i="1">
                <a:solidFill>
                  <a:schemeClr val="tx1"/>
                </a:solidFill>
                <a:latin typeface="Arial" panose="020B0604020202020204" pitchFamily="34" charset="0"/>
              </a:defRPr>
            </a:lvl6pPr>
            <a:lvl7pPr marL="2971800" indent="-228600" eaLnBrk="0" fontAlgn="base" hangingPunct="0">
              <a:spcBef>
                <a:spcPct val="0"/>
              </a:spcBef>
              <a:spcAft>
                <a:spcPct val="0"/>
              </a:spcAft>
              <a:defRPr sz="3200" b="1" i="1">
                <a:solidFill>
                  <a:schemeClr val="tx1"/>
                </a:solidFill>
                <a:latin typeface="Arial" panose="020B0604020202020204" pitchFamily="34" charset="0"/>
              </a:defRPr>
            </a:lvl7pPr>
            <a:lvl8pPr marL="3429000" indent="-228600" eaLnBrk="0" fontAlgn="base" hangingPunct="0">
              <a:spcBef>
                <a:spcPct val="0"/>
              </a:spcBef>
              <a:spcAft>
                <a:spcPct val="0"/>
              </a:spcAft>
              <a:defRPr sz="3200" b="1" i="1">
                <a:solidFill>
                  <a:schemeClr val="tx1"/>
                </a:solidFill>
                <a:latin typeface="Arial" panose="020B0604020202020204" pitchFamily="34" charset="0"/>
              </a:defRPr>
            </a:lvl8pPr>
            <a:lvl9pPr marL="3886200" indent="-228600" eaLnBrk="0" fontAlgn="base" hangingPunct="0">
              <a:spcBef>
                <a:spcPct val="0"/>
              </a:spcBef>
              <a:spcAft>
                <a:spcPct val="0"/>
              </a:spcAft>
              <a:defRPr sz="3200" b="1" i="1">
                <a:solidFill>
                  <a:schemeClr val="tx1"/>
                </a:solidFill>
                <a:latin typeface="Arial" panose="020B0604020202020204" pitchFamily="34" charset="0"/>
              </a:defRPr>
            </a:lvl9pPr>
          </a:lstStyle>
          <a:p>
            <a:endParaRPr lang="en-US" altLang="en-US" dirty="0"/>
          </a:p>
        </p:txBody>
      </p:sp>
      <p:sp>
        <p:nvSpPr>
          <p:cNvPr id="14342" name="Oval 6"/>
          <p:cNvSpPr>
            <a:spLocks noChangeArrowheads="1"/>
          </p:cNvSpPr>
          <p:nvPr/>
        </p:nvSpPr>
        <p:spPr bwMode="auto">
          <a:xfrm>
            <a:off x="3886200" y="4572000"/>
            <a:ext cx="457200" cy="457200"/>
          </a:xfrm>
          <a:prstGeom prst="ellipse">
            <a:avLst/>
          </a:prstGeom>
          <a:solidFill>
            <a:schemeClr val="accent1"/>
          </a:solidFill>
          <a:ln w="9525">
            <a:solidFill>
              <a:schemeClr val="tx1"/>
            </a:solidFill>
            <a:round/>
            <a:headEnd/>
            <a:tailEnd/>
          </a:ln>
        </p:spPr>
        <p:txBody>
          <a:bodyPr wrap="none" anchor="ctr"/>
          <a:lstStyle>
            <a:lvl1pPr>
              <a:defRPr sz="3200" b="1" i="1">
                <a:solidFill>
                  <a:schemeClr val="tx1"/>
                </a:solidFill>
                <a:latin typeface="Arial" panose="020B0604020202020204" pitchFamily="34" charset="0"/>
              </a:defRPr>
            </a:lvl1pPr>
            <a:lvl2pPr marL="742950" indent="-285750">
              <a:defRPr sz="3200" b="1" i="1">
                <a:solidFill>
                  <a:schemeClr val="tx1"/>
                </a:solidFill>
                <a:latin typeface="Arial" panose="020B0604020202020204" pitchFamily="34" charset="0"/>
              </a:defRPr>
            </a:lvl2pPr>
            <a:lvl3pPr marL="1143000" indent="-228600">
              <a:defRPr sz="3200" b="1" i="1">
                <a:solidFill>
                  <a:schemeClr val="tx1"/>
                </a:solidFill>
                <a:latin typeface="Arial" panose="020B0604020202020204" pitchFamily="34" charset="0"/>
              </a:defRPr>
            </a:lvl3pPr>
            <a:lvl4pPr marL="1600200" indent="-228600">
              <a:defRPr sz="3200" b="1" i="1">
                <a:solidFill>
                  <a:schemeClr val="tx1"/>
                </a:solidFill>
                <a:latin typeface="Arial" panose="020B0604020202020204" pitchFamily="34" charset="0"/>
              </a:defRPr>
            </a:lvl4pPr>
            <a:lvl5pPr marL="2057400" indent="-228600">
              <a:defRPr sz="3200" b="1" i="1">
                <a:solidFill>
                  <a:schemeClr val="tx1"/>
                </a:solidFill>
                <a:latin typeface="Arial" panose="020B0604020202020204" pitchFamily="34" charset="0"/>
              </a:defRPr>
            </a:lvl5pPr>
            <a:lvl6pPr marL="2514600" indent="-228600" eaLnBrk="0" fontAlgn="base" hangingPunct="0">
              <a:spcBef>
                <a:spcPct val="0"/>
              </a:spcBef>
              <a:spcAft>
                <a:spcPct val="0"/>
              </a:spcAft>
              <a:defRPr sz="3200" b="1" i="1">
                <a:solidFill>
                  <a:schemeClr val="tx1"/>
                </a:solidFill>
                <a:latin typeface="Arial" panose="020B0604020202020204" pitchFamily="34" charset="0"/>
              </a:defRPr>
            </a:lvl6pPr>
            <a:lvl7pPr marL="2971800" indent="-228600" eaLnBrk="0" fontAlgn="base" hangingPunct="0">
              <a:spcBef>
                <a:spcPct val="0"/>
              </a:spcBef>
              <a:spcAft>
                <a:spcPct val="0"/>
              </a:spcAft>
              <a:defRPr sz="3200" b="1" i="1">
                <a:solidFill>
                  <a:schemeClr val="tx1"/>
                </a:solidFill>
                <a:latin typeface="Arial" panose="020B0604020202020204" pitchFamily="34" charset="0"/>
              </a:defRPr>
            </a:lvl7pPr>
            <a:lvl8pPr marL="3429000" indent="-228600" eaLnBrk="0" fontAlgn="base" hangingPunct="0">
              <a:spcBef>
                <a:spcPct val="0"/>
              </a:spcBef>
              <a:spcAft>
                <a:spcPct val="0"/>
              </a:spcAft>
              <a:defRPr sz="3200" b="1" i="1">
                <a:solidFill>
                  <a:schemeClr val="tx1"/>
                </a:solidFill>
                <a:latin typeface="Arial" panose="020B0604020202020204" pitchFamily="34" charset="0"/>
              </a:defRPr>
            </a:lvl8pPr>
            <a:lvl9pPr marL="3886200" indent="-228600" eaLnBrk="0" fontAlgn="base" hangingPunct="0">
              <a:spcBef>
                <a:spcPct val="0"/>
              </a:spcBef>
              <a:spcAft>
                <a:spcPct val="0"/>
              </a:spcAft>
              <a:defRPr sz="3200" b="1" i="1">
                <a:solidFill>
                  <a:schemeClr val="tx1"/>
                </a:solidFill>
                <a:latin typeface="Arial" panose="020B0604020202020204" pitchFamily="34" charset="0"/>
              </a:defRPr>
            </a:lvl9pPr>
          </a:lstStyle>
          <a:p>
            <a:endParaRPr lang="en-US" altLang="en-US" dirty="0"/>
          </a:p>
        </p:txBody>
      </p:sp>
      <p:sp>
        <p:nvSpPr>
          <p:cNvPr id="14343" name="Oval 7"/>
          <p:cNvSpPr>
            <a:spLocks noChangeArrowheads="1"/>
          </p:cNvSpPr>
          <p:nvPr/>
        </p:nvSpPr>
        <p:spPr bwMode="auto">
          <a:xfrm>
            <a:off x="5105400" y="5486400"/>
            <a:ext cx="457200" cy="457200"/>
          </a:xfrm>
          <a:prstGeom prst="ellipse">
            <a:avLst/>
          </a:prstGeom>
          <a:solidFill>
            <a:schemeClr val="accent1"/>
          </a:solidFill>
          <a:ln w="9525">
            <a:solidFill>
              <a:schemeClr val="tx1"/>
            </a:solidFill>
            <a:round/>
            <a:headEnd/>
            <a:tailEnd/>
          </a:ln>
        </p:spPr>
        <p:txBody>
          <a:bodyPr wrap="none" anchor="ctr"/>
          <a:lstStyle>
            <a:lvl1pPr>
              <a:defRPr sz="3200" b="1" i="1">
                <a:solidFill>
                  <a:schemeClr val="tx1"/>
                </a:solidFill>
                <a:latin typeface="Arial" panose="020B0604020202020204" pitchFamily="34" charset="0"/>
              </a:defRPr>
            </a:lvl1pPr>
            <a:lvl2pPr marL="742950" indent="-285750">
              <a:defRPr sz="3200" b="1" i="1">
                <a:solidFill>
                  <a:schemeClr val="tx1"/>
                </a:solidFill>
                <a:latin typeface="Arial" panose="020B0604020202020204" pitchFamily="34" charset="0"/>
              </a:defRPr>
            </a:lvl2pPr>
            <a:lvl3pPr marL="1143000" indent="-228600">
              <a:defRPr sz="3200" b="1" i="1">
                <a:solidFill>
                  <a:schemeClr val="tx1"/>
                </a:solidFill>
                <a:latin typeface="Arial" panose="020B0604020202020204" pitchFamily="34" charset="0"/>
              </a:defRPr>
            </a:lvl3pPr>
            <a:lvl4pPr marL="1600200" indent="-228600">
              <a:defRPr sz="3200" b="1" i="1">
                <a:solidFill>
                  <a:schemeClr val="tx1"/>
                </a:solidFill>
                <a:latin typeface="Arial" panose="020B0604020202020204" pitchFamily="34" charset="0"/>
              </a:defRPr>
            </a:lvl4pPr>
            <a:lvl5pPr marL="2057400" indent="-228600">
              <a:defRPr sz="3200" b="1" i="1">
                <a:solidFill>
                  <a:schemeClr val="tx1"/>
                </a:solidFill>
                <a:latin typeface="Arial" panose="020B0604020202020204" pitchFamily="34" charset="0"/>
              </a:defRPr>
            </a:lvl5pPr>
            <a:lvl6pPr marL="2514600" indent="-228600" eaLnBrk="0" fontAlgn="base" hangingPunct="0">
              <a:spcBef>
                <a:spcPct val="0"/>
              </a:spcBef>
              <a:spcAft>
                <a:spcPct val="0"/>
              </a:spcAft>
              <a:defRPr sz="3200" b="1" i="1">
                <a:solidFill>
                  <a:schemeClr val="tx1"/>
                </a:solidFill>
                <a:latin typeface="Arial" panose="020B0604020202020204" pitchFamily="34" charset="0"/>
              </a:defRPr>
            </a:lvl6pPr>
            <a:lvl7pPr marL="2971800" indent="-228600" eaLnBrk="0" fontAlgn="base" hangingPunct="0">
              <a:spcBef>
                <a:spcPct val="0"/>
              </a:spcBef>
              <a:spcAft>
                <a:spcPct val="0"/>
              </a:spcAft>
              <a:defRPr sz="3200" b="1" i="1">
                <a:solidFill>
                  <a:schemeClr val="tx1"/>
                </a:solidFill>
                <a:latin typeface="Arial" panose="020B0604020202020204" pitchFamily="34" charset="0"/>
              </a:defRPr>
            </a:lvl7pPr>
            <a:lvl8pPr marL="3429000" indent="-228600" eaLnBrk="0" fontAlgn="base" hangingPunct="0">
              <a:spcBef>
                <a:spcPct val="0"/>
              </a:spcBef>
              <a:spcAft>
                <a:spcPct val="0"/>
              </a:spcAft>
              <a:defRPr sz="3200" b="1" i="1">
                <a:solidFill>
                  <a:schemeClr val="tx1"/>
                </a:solidFill>
                <a:latin typeface="Arial" panose="020B0604020202020204" pitchFamily="34" charset="0"/>
              </a:defRPr>
            </a:lvl8pPr>
            <a:lvl9pPr marL="3886200" indent="-228600" eaLnBrk="0" fontAlgn="base" hangingPunct="0">
              <a:spcBef>
                <a:spcPct val="0"/>
              </a:spcBef>
              <a:spcAft>
                <a:spcPct val="0"/>
              </a:spcAft>
              <a:defRPr sz="3200" b="1" i="1">
                <a:solidFill>
                  <a:schemeClr val="tx1"/>
                </a:solidFill>
                <a:latin typeface="Arial" panose="020B0604020202020204" pitchFamily="34" charset="0"/>
              </a:defRPr>
            </a:lvl9pPr>
          </a:lstStyle>
          <a:p>
            <a:endParaRPr lang="en-US" altLang="en-US" dirty="0"/>
          </a:p>
        </p:txBody>
      </p:sp>
      <p:sp>
        <p:nvSpPr>
          <p:cNvPr id="14344" name="Oval 8"/>
          <p:cNvSpPr>
            <a:spLocks noChangeArrowheads="1"/>
          </p:cNvSpPr>
          <p:nvPr/>
        </p:nvSpPr>
        <p:spPr bwMode="auto">
          <a:xfrm>
            <a:off x="5105400" y="3657600"/>
            <a:ext cx="457200" cy="457200"/>
          </a:xfrm>
          <a:prstGeom prst="ellipse">
            <a:avLst/>
          </a:prstGeom>
          <a:solidFill>
            <a:schemeClr val="accent1"/>
          </a:solidFill>
          <a:ln w="9525">
            <a:solidFill>
              <a:schemeClr val="tx1"/>
            </a:solidFill>
            <a:round/>
            <a:headEnd/>
            <a:tailEnd/>
          </a:ln>
        </p:spPr>
        <p:txBody>
          <a:bodyPr wrap="none" anchor="ctr"/>
          <a:lstStyle>
            <a:lvl1pPr>
              <a:defRPr sz="3200" b="1" i="1">
                <a:solidFill>
                  <a:schemeClr val="tx1"/>
                </a:solidFill>
                <a:latin typeface="Arial" panose="020B0604020202020204" pitchFamily="34" charset="0"/>
              </a:defRPr>
            </a:lvl1pPr>
            <a:lvl2pPr marL="742950" indent="-285750">
              <a:defRPr sz="3200" b="1" i="1">
                <a:solidFill>
                  <a:schemeClr val="tx1"/>
                </a:solidFill>
                <a:latin typeface="Arial" panose="020B0604020202020204" pitchFamily="34" charset="0"/>
              </a:defRPr>
            </a:lvl2pPr>
            <a:lvl3pPr marL="1143000" indent="-228600">
              <a:defRPr sz="3200" b="1" i="1">
                <a:solidFill>
                  <a:schemeClr val="tx1"/>
                </a:solidFill>
                <a:latin typeface="Arial" panose="020B0604020202020204" pitchFamily="34" charset="0"/>
              </a:defRPr>
            </a:lvl3pPr>
            <a:lvl4pPr marL="1600200" indent="-228600">
              <a:defRPr sz="3200" b="1" i="1">
                <a:solidFill>
                  <a:schemeClr val="tx1"/>
                </a:solidFill>
                <a:latin typeface="Arial" panose="020B0604020202020204" pitchFamily="34" charset="0"/>
              </a:defRPr>
            </a:lvl4pPr>
            <a:lvl5pPr marL="2057400" indent="-228600">
              <a:defRPr sz="3200" b="1" i="1">
                <a:solidFill>
                  <a:schemeClr val="tx1"/>
                </a:solidFill>
                <a:latin typeface="Arial" panose="020B0604020202020204" pitchFamily="34" charset="0"/>
              </a:defRPr>
            </a:lvl5pPr>
            <a:lvl6pPr marL="2514600" indent="-228600" eaLnBrk="0" fontAlgn="base" hangingPunct="0">
              <a:spcBef>
                <a:spcPct val="0"/>
              </a:spcBef>
              <a:spcAft>
                <a:spcPct val="0"/>
              </a:spcAft>
              <a:defRPr sz="3200" b="1" i="1">
                <a:solidFill>
                  <a:schemeClr val="tx1"/>
                </a:solidFill>
                <a:latin typeface="Arial" panose="020B0604020202020204" pitchFamily="34" charset="0"/>
              </a:defRPr>
            </a:lvl6pPr>
            <a:lvl7pPr marL="2971800" indent="-228600" eaLnBrk="0" fontAlgn="base" hangingPunct="0">
              <a:spcBef>
                <a:spcPct val="0"/>
              </a:spcBef>
              <a:spcAft>
                <a:spcPct val="0"/>
              </a:spcAft>
              <a:defRPr sz="3200" b="1" i="1">
                <a:solidFill>
                  <a:schemeClr val="tx1"/>
                </a:solidFill>
                <a:latin typeface="Arial" panose="020B0604020202020204" pitchFamily="34" charset="0"/>
              </a:defRPr>
            </a:lvl7pPr>
            <a:lvl8pPr marL="3429000" indent="-228600" eaLnBrk="0" fontAlgn="base" hangingPunct="0">
              <a:spcBef>
                <a:spcPct val="0"/>
              </a:spcBef>
              <a:spcAft>
                <a:spcPct val="0"/>
              </a:spcAft>
              <a:defRPr sz="3200" b="1" i="1">
                <a:solidFill>
                  <a:schemeClr val="tx1"/>
                </a:solidFill>
                <a:latin typeface="Arial" panose="020B0604020202020204" pitchFamily="34" charset="0"/>
              </a:defRPr>
            </a:lvl8pPr>
            <a:lvl9pPr marL="3886200" indent="-228600" eaLnBrk="0" fontAlgn="base" hangingPunct="0">
              <a:spcBef>
                <a:spcPct val="0"/>
              </a:spcBef>
              <a:spcAft>
                <a:spcPct val="0"/>
              </a:spcAft>
              <a:defRPr sz="3200" b="1" i="1">
                <a:solidFill>
                  <a:schemeClr val="tx1"/>
                </a:solidFill>
                <a:latin typeface="Arial" panose="020B0604020202020204" pitchFamily="34" charset="0"/>
              </a:defRPr>
            </a:lvl9pPr>
          </a:lstStyle>
          <a:p>
            <a:endParaRPr lang="en-US" altLang="en-US" dirty="0"/>
          </a:p>
        </p:txBody>
      </p:sp>
      <p:sp>
        <p:nvSpPr>
          <p:cNvPr id="14345" name="Oval 9"/>
          <p:cNvSpPr>
            <a:spLocks noChangeArrowheads="1"/>
          </p:cNvSpPr>
          <p:nvPr/>
        </p:nvSpPr>
        <p:spPr bwMode="auto">
          <a:xfrm>
            <a:off x="6934200" y="3429000"/>
            <a:ext cx="457200" cy="457200"/>
          </a:xfrm>
          <a:prstGeom prst="ellipse">
            <a:avLst/>
          </a:prstGeom>
          <a:solidFill>
            <a:srgbClr val="FF0000"/>
          </a:solidFill>
          <a:ln w="9525">
            <a:solidFill>
              <a:schemeClr val="tx1"/>
            </a:solidFill>
            <a:round/>
            <a:headEnd/>
            <a:tailEnd/>
          </a:ln>
        </p:spPr>
        <p:txBody>
          <a:bodyPr wrap="none" anchor="ctr"/>
          <a:lstStyle>
            <a:lvl1pPr>
              <a:defRPr sz="3200" b="1" i="1">
                <a:solidFill>
                  <a:schemeClr val="tx1"/>
                </a:solidFill>
                <a:latin typeface="Arial" panose="020B0604020202020204" pitchFamily="34" charset="0"/>
              </a:defRPr>
            </a:lvl1pPr>
            <a:lvl2pPr marL="742950" indent="-285750">
              <a:defRPr sz="3200" b="1" i="1">
                <a:solidFill>
                  <a:schemeClr val="tx1"/>
                </a:solidFill>
                <a:latin typeface="Arial" panose="020B0604020202020204" pitchFamily="34" charset="0"/>
              </a:defRPr>
            </a:lvl2pPr>
            <a:lvl3pPr marL="1143000" indent="-228600">
              <a:defRPr sz="3200" b="1" i="1">
                <a:solidFill>
                  <a:schemeClr val="tx1"/>
                </a:solidFill>
                <a:latin typeface="Arial" panose="020B0604020202020204" pitchFamily="34" charset="0"/>
              </a:defRPr>
            </a:lvl3pPr>
            <a:lvl4pPr marL="1600200" indent="-228600">
              <a:defRPr sz="3200" b="1" i="1">
                <a:solidFill>
                  <a:schemeClr val="tx1"/>
                </a:solidFill>
                <a:latin typeface="Arial" panose="020B0604020202020204" pitchFamily="34" charset="0"/>
              </a:defRPr>
            </a:lvl4pPr>
            <a:lvl5pPr marL="2057400" indent="-228600">
              <a:defRPr sz="3200" b="1" i="1">
                <a:solidFill>
                  <a:schemeClr val="tx1"/>
                </a:solidFill>
                <a:latin typeface="Arial" panose="020B0604020202020204" pitchFamily="34" charset="0"/>
              </a:defRPr>
            </a:lvl5pPr>
            <a:lvl6pPr marL="2514600" indent="-228600" eaLnBrk="0" fontAlgn="base" hangingPunct="0">
              <a:spcBef>
                <a:spcPct val="0"/>
              </a:spcBef>
              <a:spcAft>
                <a:spcPct val="0"/>
              </a:spcAft>
              <a:defRPr sz="3200" b="1" i="1">
                <a:solidFill>
                  <a:schemeClr val="tx1"/>
                </a:solidFill>
                <a:latin typeface="Arial" panose="020B0604020202020204" pitchFamily="34" charset="0"/>
              </a:defRPr>
            </a:lvl6pPr>
            <a:lvl7pPr marL="2971800" indent="-228600" eaLnBrk="0" fontAlgn="base" hangingPunct="0">
              <a:spcBef>
                <a:spcPct val="0"/>
              </a:spcBef>
              <a:spcAft>
                <a:spcPct val="0"/>
              </a:spcAft>
              <a:defRPr sz="3200" b="1" i="1">
                <a:solidFill>
                  <a:schemeClr val="tx1"/>
                </a:solidFill>
                <a:latin typeface="Arial" panose="020B0604020202020204" pitchFamily="34" charset="0"/>
              </a:defRPr>
            </a:lvl7pPr>
            <a:lvl8pPr marL="3429000" indent="-228600" eaLnBrk="0" fontAlgn="base" hangingPunct="0">
              <a:spcBef>
                <a:spcPct val="0"/>
              </a:spcBef>
              <a:spcAft>
                <a:spcPct val="0"/>
              </a:spcAft>
              <a:defRPr sz="3200" b="1" i="1">
                <a:solidFill>
                  <a:schemeClr val="tx1"/>
                </a:solidFill>
                <a:latin typeface="Arial" panose="020B0604020202020204" pitchFamily="34" charset="0"/>
              </a:defRPr>
            </a:lvl8pPr>
            <a:lvl9pPr marL="3886200" indent="-228600" eaLnBrk="0" fontAlgn="base" hangingPunct="0">
              <a:spcBef>
                <a:spcPct val="0"/>
              </a:spcBef>
              <a:spcAft>
                <a:spcPct val="0"/>
              </a:spcAft>
              <a:defRPr sz="3200" b="1" i="1">
                <a:solidFill>
                  <a:schemeClr val="tx1"/>
                </a:solidFill>
                <a:latin typeface="Arial" panose="020B0604020202020204" pitchFamily="34" charset="0"/>
              </a:defRPr>
            </a:lvl9pPr>
          </a:lstStyle>
          <a:p>
            <a:endParaRPr lang="en-US" altLang="en-US" dirty="0"/>
          </a:p>
        </p:txBody>
      </p:sp>
      <p:sp>
        <p:nvSpPr>
          <p:cNvPr id="14346" name="Line 10"/>
          <p:cNvSpPr>
            <a:spLocks noChangeShapeType="1"/>
          </p:cNvSpPr>
          <p:nvPr/>
        </p:nvSpPr>
        <p:spPr bwMode="auto">
          <a:xfrm>
            <a:off x="3048000" y="3962400"/>
            <a:ext cx="838200" cy="838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347" name="Line 11"/>
          <p:cNvSpPr>
            <a:spLocks noChangeShapeType="1"/>
          </p:cNvSpPr>
          <p:nvPr/>
        </p:nvSpPr>
        <p:spPr bwMode="auto">
          <a:xfrm flipV="1">
            <a:off x="3505200" y="5791200"/>
            <a:ext cx="1600200" cy="152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348" name="Line 12"/>
          <p:cNvSpPr>
            <a:spLocks noChangeShapeType="1"/>
          </p:cNvSpPr>
          <p:nvPr/>
        </p:nvSpPr>
        <p:spPr bwMode="auto">
          <a:xfrm flipV="1">
            <a:off x="3429000" y="5029200"/>
            <a:ext cx="609600" cy="762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349" name="Line 13"/>
          <p:cNvSpPr>
            <a:spLocks noChangeShapeType="1"/>
          </p:cNvSpPr>
          <p:nvPr/>
        </p:nvSpPr>
        <p:spPr bwMode="auto">
          <a:xfrm flipV="1">
            <a:off x="7086600" y="3886200"/>
            <a:ext cx="76200" cy="914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350" name="Line 14"/>
          <p:cNvSpPr>
            <a:spLocks noChangeShapeType="1"/>
          </p:cNvSpPr>
          <p:nvPr/>
        </p:nvSpPr>
        <p:spPr bwMode="auto">
          <a:xfrm flipV="1">
            <a:off x="5562600" y="5105400"/>
            <a:ext cx="1219200" cy="533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351" name="Line 15"/>
          <p:cNvSpPr>
            <a:spLocks noChangeShapeType="1"/>
          </p:cNvSpPr>
          <p:nvPr/>
        </p:nvSpPr>
        <p:spPr bwMode="auto">
          <a:xfrm flipV="1">
            <a:off x="5562600" y="3733800"/>
            <a:ext cx="1371600" cy="152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352" name="Line 16"/>
          <p:cNvSpPr>
            <a:spLocks noChangeShapeType="1"/>
          </p:cNvSpPr>
          <p:nvPr/>
        </p:nvSpPr>
        <p:spPr bwMode="auto">
          <a:xfrm flipV="1">
            <a:off x="4267200" y="4038600"/>
            <a:ext cx="914400" cy="609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353" name="Line 17"/>
          <p:cNvSpPr>
            <a:spLocks noChangeShapeType="1"/>
          </p:cNvSpPr>
          <p:nvPr/>
        </p:nvSpPr>
        <p:spPr bwMode="auto">
          <a:xfrm>
            <a:off x="5486400" y="4038600"/>
            <a:ext cx="1371600" cy="838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354" name="Oval 18"/>
          <p:cNvSpPr>
            <a:spLocks noChangeArrowheads="1"/>
          </p:cNvSpPr>
          <p:nvPr/>
        </p:nvSpPr>
        <p:spPr bwMode="auto">
          <a:xfrm>
            <a:off x="3810000" y="3124200"/>
            <a:ext cx="457200" cy="457200"/>
          </a:xfrm>
          <a:prstGeom prst="ellipse">
            <a:avLst/>
          </a:prstGeom>
          <a:solidFill>
            <a:schemeClr val="accent1"/>
          </a:solidFill>
          <a:ln w="9525">
            <a:solidFill>
              <a:schemeClr val="tx1"/>
            </a:solidFill>
            <a:round/>
            <a:headEnd/>
            <a:tailEnd/>
          </a:ln>
        </p:spPr>
        <p:txBody>
          <a:bodyPr wrap="none" anchor="ctr"/>
          <a:lstStyle>
            <a:lvl1pPr>
              <a:defRPr sz="3200" b="1" i="1">
                <a:solidFill>
                  <a:schemeClr val="tx1"/>
                </a:solidFill>
                <a:latin typeface="Arial" panose="020B0604020202020204" pitchFamily="34" charset="0"/>
              </a:defRPr>
            </a:lvl1pPr>
            <a:lvl2pPr marL="742950" indent="-285750">
              <a:defRPr sz="3200" b="1" i="1">
                <a:solidFill>
                  <a:schemeClr val="tx1"/>
                </a:solidFill>
                <a:latin typeface="Arial" panose="020B0604020202020204" pitchFamily="34" charset="0"/>
              </a:defRPr>
            </a:lvl2pPr>
            <a:lvl3pPr marL="1143000" indent="-228600">
              <a:defRPr sz="3200" b="1" i="1">
                <a:solidFill>
                  <a:schemeClr val="tx1"/>
                </a:solidFill>
                <a:latin typeface="Arial" panose="020B0604020202020204" pitchFamily="34" charset="0"/>
              </a:defRPr>
            </a:lvl3pPr>
            <a:lvl4pPr marL="1600200" indent="-228600">
              <a:defRPr sz="3200" b="1" i="1">
                <a:solidFill>
                  <a:schemeClr val="tx1"/>
                </a:solidFill>
                <a:latin typeface="Arial" panose="020B0604020202020204" pitchFamily="34" charset="0"/>
              </a:defRPr>
            </a:lvl4pPr>
            <a:lvl5pPr marL="2057400" indent="-228600">
              <a:defRPr sz="3200" b="1" i="1">
                <a:solidFill>
                  <a:schemeClr val="tx1"/>
                </a:solidFill>
                <a:latin typeface="Arial" panose="020B0604020202020204" pitchFamily="34" charset="0"/>
              </a:defRPr>
            </a:lvl5pPr>
            <a:lvl6pPr marL="2514600" indent="-228600" eaLnBrk="0" fontAlgn="base" hangingPunct="0">
              <a:spcBef>
                <a:spcPct val="0"/>
              </a:spcBef>
              <a:spcAft>
                <a:spcPct val="0"/>
              </a:spcAft>
              <a:defRPr sz="3200" b="1" i="1">
                <a:solidFill>
                  <a:schemeClr val="tx1"/>
                </a:solidFill>
                <a:latin typeface="Arial" panose="020B0604020202020204" pitchFamily="34" charset="0"/>
              </a:defRPr>
            </a:lvl6pPr>
            <a:lvl7pPr marL="2971800" indent="-228600" eaLnBrk="0" fontAlgn="base" hangingPunct="0">
              <a:spcBef>
                <a:spcPct val="0"/>
              </a:spcBef>
              <a:spcAft>
                <a:spcPct val="0"/>
              </a:spcAft>
              <a:defRPr sz="3200" b="1" i="1">
                <a:solidFill>
                  <a:schemeClr val="tx1"/>
                </a:solidFill>
                <a:latin typeface="Arial" panose="020B0604020202020204" pitchFamily="34" charset="0"/>
              </a:defRPr>
            </a:lvl7pPr>
            <a:lvl8pPr marL="3429000" indent="-228600" eaLnBrk="0" fontAlgn="base" hangingPunct="0">
              <a:spcBef>
                <a:spcPct val="0"/>
              </a:spcBef>
              <a:spcAft>
                <a:spcPct val="0"/>
              </a:spcAft>
              <a:defRPr sz="3200" b="1" i="1">
                <a:solidFill>
                  <a:schemeClr val="tx1"/>
                </a:solidFill>
                <a:latin typeface="Arial" panose="020B0604020202020204" pitchFamily="34" charset="0"/>
              </a:defRPr>
            </a:lvl8pPr>
            <a:lvl9pPr marL="3886200" indent="-228600" eaLnBrk="0" fontAlgn="base" hangingPunct="0">
              <a:spcBef>
                <a:spcPct val="0"/>
              </a:spcBef>
              <a:spcAft>
                <a:spcPct val="0"/>
              </a:spcAft>
              <a:defRPr sz="3200" b="1" i="1">
                <a:solidFill>
                  <a:schemeClr val="tx1"/>
                </a:solidFill>
                <a:latin typeface="Arial" panose="020B0604020202020204" pitchFamily="34" charset="0"/>
              </a:defRPr>
            </a:lvl9pPr>
          </a:lstStyle>
          <a:p>
            <a:pPr algn="ctr" rtl="1" eaLnBrk="1" hangingPunct="1"/>
            <a:endParaRPr lang="en-US" altLang="en-US" sz="1800" b="0" i="0" dirty="0">
              <a:solidFill>
                <a:srgbClr val="33CC33"/>
              </a:solidFill>
              <a:cs typeface="Arial" panose="020B0604020202020204" pitchFamily="34" charset="0"/>
            </a:endParaRPr>
          </a:p>
        </p:txBody>
      </p:sp>
      <p:cxnSp>
        <p:nvCxnSpPr>
          <p:cNvPr id="14355" name="AutoShape 19"/>
          <p:cNvCxnSpPr>
            <a:cxnSpLocks noChangeShapeType="1"/>
            <a:stCxn id="14342" idx="0"/>
            <a:endCxn id="14354" idx="4"/>
          </p:cNvCxnSpPr>
          <p:nvPr/>
        </p:nvCxnSpPr>
        <p:spPr bwMode="auto">
          <a:xfrm flipH="1" flipV="1">
            <a:off x="4038600" y="3581400"/>
            <a:ext cx="76200" cy="9906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4356" name="AutoShape 20"/>
          <p:cNvCxnSpPr>
            <a:cxnSpLocks noChangeShapeType="1"/>
            <a:stCxn id="14354" idx="6"/>
            <a:endCxn id="14344" idx="1"/>
          </p:cNvCxnSpPr>
          <p:nvPr/>
        </p:nvCxnSpPr>
        <p:spPr bwMode="auto">
          <a:xfrm>
            <a:off x="4267200" y="3352800"/>
            <a:ext cx="904875" cy="37147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4357" name="Oval 21"/>
          <p:cNvSpPr>
            <a:spLocks noChangeArrowheads="1"/>
          </p:cNvSpPr>
          <p:nvPr/>
        </p:nvSpPr>
        <p:spPr bwMode="auto">
          <a:xfrm>
            <a:off x="2590800" y="3733800"/>
            <a:ext cx="457200" cy="457200"/>
          </a:xfrm>
          <a:prstGeom prst="ellipse">
            <a:avLst/>
          </a:prstGeom>
          <a:solidFill>
            <a:schemeClr val="accent1"/>
          </a:solidFill>
          <a:ln w="9525">
            <a:solidFill>
              <a:schemeClr val="tx1"/>
            </a:solidFill>
            <a:round/>
            <a:headEnd/>
            <a:tailEnd/>
          </a:ln>
        </p:spPr>
        <p:txBody>
          <a:bodyPr wrap="none" anchor="ctr"/>
          <a:lstStyle>
            <a:lvl1pPr>
              <a:defRPr sz="3200" b="1" i="1">
                <a:solidFill>
                  <a:schemeClr val="tx1"/>
                </a:solidFill>
                <a:latin typeface="Arial" panose="020B0604020202020204" pitchFamily="34" charset="0"/>
              </a:defRPr>
            </a:lvl1pPr>
            <a:lvl2pPr marL="742950" indent="-285750">
              <a:defRPr sz="3200" b="1" i="1">
                <a:solidFill>
                  <a:schemeClr val="tx1"/>
                </a:solidFill>
                <a:latin typeface="Arial" panose="020B0604020202020204" pitchFamily="34" charset="0"/>
              </a:defRPr>
            </a:lvl2pPr>
            <a:lvl3pPr marL="1143000" indent="-228600">
              <a:defRPr sz="3200" b="1" i="1">
                <a:solidFill>
                  <a:schemeClr val="tx1"/>
                </a:solidFill>
                <a:latin typeface="Arial" panose="020B0604020202020204" pitchFamily="34" charset="0"/>
              </a:defRPr>
            </a:lvl3pPr>
            <a:lvl4pPr marL="1600200" indent="-228600">
              <a:defRPr sz="3200" b="1" i="1">
                <a:solidFill>
                  <a:schemeClr val="tx1"/>
                </a:solidFill>
                <a:latin typeface="Arial" panose="020B0604020202020204" pitchFamily="34" charset="0"/>
              </a:defRPr>
            </a:lvl4pPr>
            <a:lvl5pPr marL="2057400" indent="-228600">
              <a:defRPr sz="3200" b="1" i="1">
                <a:solidFill>
                  <a:schemeClr val="tx1"/>
                </a:solidFill>
                <a:latin typeface="Arial" panose="020B0604020202020204" pitchFamily="34" charset="0"/>
              </a:defRPr>
            </a:lvl5pPr>
            <a:lvl6pPr marL="2514600" indent="-228600" eaLnBrk="0" fontAlgn="base" hangingPunct="0">
              <a:spcBef>
                <a:spcPct val="0"/>
              </a:spcBef>
              <a:spcAft>
                <a:spcPct val="0"/>
              </a:spcAft>
              <a:defRPr sz="3200" b="1" i="1">
                <a:solidFill>
                  <a:schemeClr val="tx1"/>
                </a:solidFill>
                <a:latin typeface="Arial" panose="020B0604020202020204" pitchFamily="34" charset="0"/>
              </a:defRPr>
            </a:lvl6pPr>
            <a:lvl7pPr marL="2971800" indent="-228600" eaLnBrk="0" fontAlgn="base" hangingPunct="0">
              <a:spcBef>
                <a:spcPct val="0"/>
              </a:spcBef>
              <a:spcAft>
                <a:spcPct val="0"/>
              </a:spcAft>
              <a:defRPr sz="3200" b="1" i="1">
                <a:solidFill>
                  <a:schemeClr val="tx1"/>
                </a:solidFill>
                <a:latin typeface="Arial" panose="020B0604020202020204" pitchFamily="34" charset="0"/>
              </a:defRPr>
            </a:lvl7pPr>
            <a:lvl8pPr marL="3429000" indent="-228600" eaLnBrk="0" fontAlgn="base" hangingPunct="0">
              <a:spcBef>
                <a:spcPct val="0"/>
              </a:spcBef>
              <a:spcAft>
                <a:spcPct val="0"/>
              </a:spcAft>
              <a:defRPr sz="3200" b="1" i="1">
                <a:solidFill>
                  <a:schemeClr val="tx1"/>
                </a:solidFill>
                <a:latin typeface="Arial" panose="020B0604020202020204" pitchFamily="34" charset="0"/>
              </a:defRPr>
            </a:lvl8pPr>
            <a:lvl9pPr marL="3886200" indent="-228600" eaLnBrk="0" fontAlgn="base" hangingPunct="0">
              <a:spcBef>
                <a:spcPct val="0"/>
              </a:spcBef>
              <a:spcAft>
                <a:spcPct val="0"/>
              </a:spcAft>
              <a:defRPr sz="3200" b="1" i="1">
                <a:solidFill>
                  <a:schemeClr val="tx1"/>
                </a:solidFill>
                <a:latin typeface="Arial" panose="020B0604020202020204" pitchFamily="34" charset="0"/>
              </a:defRPr>
            </a:lvl9pPr>
          </a:lstStyle>
          <a:p>
            <a:pPr algn="ctr" rtl="1" eaLnBrk="1" hangingPunct="1"/>
            <a:endParaRPr lang="en-US" altLang="en-US" sz="1800" b="0" i="0" dirty="0">
              <a:solidFill>
                <a:srgbClr val="00CC00"/>
              </a:solidFill>
              <a:cs typeface="Arial" panose="020B0604020202020204" pitchFamily="34" charset="0"/>
            </a:endParaRPr>
          </a:p>
        </p:txBody>
      </p:sp>
      <p:cxnSp>
        <p:nvCxnSpPr>
          <p:cNvPr id="14358" name="AutoShape 22"/>
          <p:cNvCxnSpPr>
            <a:cxnSpLocks noChangeShapeType="1"/>
            <a:stCxn id="14357" idx="4"/>
            <a:endCxn id="14341" idx="1"/>
          </p:cNvCxnSpPr>
          <p:nvPr/>
        </p:nvCxnSpPr>
        <p:spPr bwMode="auto">
          <a:xfrm>
            <a:off x="2819400" y="4191000"/>
            <a:ext cx="295275" cy="159067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38873734"/>
      </p:ext>
    </p:extLst>
  </p:cSld>
  <p:clrMapOvr>
    <a:masterClrMapping/>
  </p:clrMapOvr>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rrowheads="1"/>
          </p:cNvSpPr>
          <p:nvPr>
            <p:ph type="title"/>
          </p:nvPr>
        </p:nvSpPr>
        <p:spPr/>
        <p:txBody>
          <a:bodyPr/>
          <a:lstStyle/>
          <a:p>
            <a:pPr algn="ctr" eaLnBrk="1" hangingPunct="1">
              <a:defRPr/>
            </a:pPr>
            <a:r>
              <a:rPr lang="en-US" dirty="0" smtClean="0">
                <a:solidFill>
                  <a:srgbClr val="0066FF"/>
                </a:solidFill>
              </a:rPr>
              <a:t>Random Walks</a:t>
            </a:r>
          </a:p>
        </p:txBody>
      </p:sp>
      <p:sp>
        <p:nvSpPr>
          <p:cNvPr id="61443" name="Rectangle 3"/>
          <p:cNvSpPr>
            <a:spLocks noGrp="1" noRot="1" noChangeArrowheads="1"/>
          </p:cNvSpPr>
          <p:nvPr>
            <p:ph type="body" idx="1"/>
          </p:nvPr>
        </p:nvSpPr>
        <p:spPr/>
        <p:txBody>
          <a:bodyPr/>
          <a:lstStyle/>
          <a:p>
            <a:pPr eaLnBrk="1" hangingPunct="1">
              <a:defRPr/>
            </a:pPr>
            <a:r>
              <a:rPr lang="en-US" sz="3600" dirty="0" smtClean="0"/>
              <a:t>Given a graph choose a vertex at random.</a:t>
            </a:r>
          </a:p>
          <a:p>
            <a:pPr eaLnBrk="1" hangingPunct="1">
              <a:buFont typeface="Wingdings" panose="05000000000000000000" pitchFamily="2" charset="2"/>
              <a:buNone/>
              <a:defRPr/>
            </a:pPr>
            <a:endParaRPr lang="en-US" dirty="0" smtClean="0"/>
          </a:p>
        </p:txBody>
      </p:sp>
      <p:sp>
        <p:nvSpPr>
          <p:cNvPr id="15364" name="Oval 4"/>
          <p:cNvSpPr>
            <a:spLocks noChangeArrowheads="1"/>
          </p:cNvSpPr>
          <p:nvPr/>
        </p:nvSpPr>
        <p:spPr bwMode="auto">
          <a:xfrm>
            <a:off x="6781800" y="4800600"/>
            <a:ext cx="457200" cy="457200"/>
          </a:xfrm>
          <a:prstGeom prst="ellipse">
            <a:avLst/>
          </a:prstGeom>
          <a:solidFill>
            <a:srgbClr val="FF0000"/>
          </a:solidFill>
          <a:ln w="9525">
            <a:solidFill>
              <a:schemeClr val="tx1"/>
            </a:solidFill>
            <a:round/>
            <a:headEnd/>
            <a:tailEnd/>
          </a:ln>
        </p:spPr>
        <p:txBody>
          <a:bodyPr wrap="none" anchor="ctr"/>
          <a:lstStyle>
            <a:lvl1pPr>
              <a:defRPr sz="3200" b="1" i="1">
                <a:solidFill>
                  <a:schemeClr val="tx1"/>
                </a:solidFill>
                <a:latin typeface="Arial" panose="020B0604020202020204" pitchFamily="34" charset="0"/>
              </a:defRPr>
            </a:lvl1pPr>
            <a:lvl2pPr marL="742950" indent="-285750">
              <a:defRPr sz="3200" b="1" i="1">
                <a:solidFill>
                  <a:schemeClr val="tx1"/>
                </a:solidFill>
                <a:latin typeface="Arial" panose="020B0604020202020204" pitchFamily="34" charset="0"/>
              </a:defRPr>
            </a:lvl2pPr>
            <a:lvl3pPr marL="1143000" indent="-228600">
              <a:defRPr sz="3200" b="1" i="1">
                <a:solidFill>
                  <a:schemeClr val="tx1"/>
                </a:solidFill>
                <a:latin typeface="Arial" panose="020B0604020202020204" pitchFamily="34" charset="0"/>
              </a:defRPr>
            </a:lvl3pPr>
            <a:lvl4pPr marL="1600200" indent="-228600">
              <a:defRPr sz="3200" b="1" i="1">
                <a:solidFill>
                  <a:schemeClr val="tx1"/>
                </a:solidFill>
                <a:latin typeface="Arial" panose="020B0604020202020204" pitchFamily="34" charset="0"/>
              </a:defRPr>
            </a:lvl4pPr>
            <a:lvl5pPr marL="2057400" indent="-228600">
              <a:defRPr sz="3200" b="1" i="1">
                <a:solidFill>
                  <a:schemeClr val="tx1"/>
                </a:solidFill>
                <a:latin typeface="Arial" panose="020B0604020202020204" pitchFamily="34" charset="0"/>
              </a:defRPr>
            </a:lvl5pPr>
            <a:lvl6pPr marL="2514600" indent="-228600" eaLnBrk="0" fontAlgn="base" hangingPunct="0">
              <a:spcBef>
                <a:spcPct val="0"/>
              </a:spcBef>
              <a:spcAft>
                <a:spcPct val="0"/>
              </a:spcAft>
              <a:defRPr sz="3200" b="1" i="1">
                <a:solidFill>
                  <a:schemeClr val="tx1"/>
                </a:solidFill>
                <a:latin typeface="Arial" panose="020B0604020202020204" pitchFamily="34" charset="0"/>
              </a:defRPr>
            </a:lvl6pPr>
            <a:lvl7pPr marL="2971800" indent="-228600" eaLnBrk="0" fontAlgn="base" hangingPunct="0">
              <a:spcBef>
                <a:spcPct val="0"/>
              </a:spcBef>
              <a:spcAft>
                <a:spcPct val="0"/>
              </a:spcAft>
              <a:defRPr sz="3200" b="1" i="1">
                <a:solidFill>
                  <a:schemeClr val="tx1"/>
                </a:solidFill>
                <a:latin typeface="Arial" panose="020B0604020202020204" pitchFamily="34" charset="0"/>
              </a:defRPr>
            </a:lvl7pPr>
            <a:lvl8pPr marL="3429000" indent="-228600" eaLnBrk="0" fontAlgn="base" hangingPunct="0">
              <a:spcBef>
                <a:spcPct val="0"/>
              </a:spcBef>
              <a:spcAft>
                <a:spcPct val="0"/>
              </a:spcAft>
              <a:defRPr sz="3200" b="1" i="1">
                <a:solidFill>
                  <a:schemeClr val="tx1"/>
                </a:solidFill>
                <a:latin typeface="Arial" panose="020B0604020202020204" pitchFamily="34" charset="0"/>
              </a:defRPr>
            </a:lvl8pPr>
            <a:lvl9pPr marL="3886200" indent="-228600" eaLnBrk="0" fontAlgn="base" hangingPunct="0">
              <a:spcBef>
                <a:spcPct val="0"/>
              </a:spcBef>
              <a:spcAft>
                <a:spcPct val="0"/>
              </a:spcAft>
              <a:defRPr sz="3200" b="1" i="1">
                <a:solidFill>
                  <a:schemeClr val="tx1"/>
                </a:solidFill>
                <a:latin typeface="Arial" panose="020B0604020202020204" pitchFamily="34" charset="0"/>
              </a:defRPr>
            </a:lvl9pPr>
          </a:lstStyle>
          <a:p>
            <a:endParaRPr lang="en-US" altLang="en-US" dirty="0"/>
          </a:p>
        </p:txBody>
      </p:sp>
      <p:sp>
        <p:nvSpPr>
          <p:cNvPr id="15365" name="Oval 5"/>
          <p:cNvSpPr>
            <a:spLocks noChangeArrowheads="1"/>
          </p:cNvSpPr>
          <p:nvPr/>
        </p:nvSpPr>
        <p:spPr bwMode="auto">
          <a:xfrm>
            <a:off x="3048000" y="5715000"/>
            <a:ext cx="457200" cy="457200"/>
          </a:xfrm>
          <a:prstGeom prst="ellipse">
            <a:avLst/>
          </a:prstGeom>
          <a:solidFill>
            <a:schemeClr val="accent1"/>
          </a:solidFill>
          <a:ln w="9525">
            <a:solidFill>
              <a:schemeClr val="tx1"/>
            </a:solidFill>
            <a:round/>
            <a:headEnd/>
            <a:tailEnd/>
          </a:ln>
        </p:spPr>
        <p:txBody>
          <a:bodyPr wrap="none" anchor="ctr"/>
          <a:lstStyle>
            <a:lvl1pPr>
              <a:defRPr sz="3200" b="1" i="1">
                <a:solidFill>
                  <a:schemeClr val="tx1"/>
                </a:solidFill>
                <a:latin typeface="Arial" panose="020B0604020202020204" pitchFamily="34" charset="0"/>
              </a:defRPr>
            </a:lvl1pPr>
            <a:lvl2pPr marL="742950" indent="-285750">
              <a:defRPr sz="3200" b="1" i="1">
                <a:solidFill>
                  <a:schemeClr val="tx1"/>
                </a:solidFill>
                <a:latin typeface="Arial" panose="020B0604020202020204" pitchFamily="34" charset="0"/>
              </a:defRPr>
            </a:lvl2pPr>
            <a:lvl3pPr marL="1143000" indent="-228600">
              <a:defRPr sz="3200" b="1" i="1">
                <a:solidFill>
                  <a:schemeClr val="tx1"/>
                </a:solidFill>
                <a:latin typeface="Arial" panose="020B0604020202020204" pitchFamily="34" charset="0"/>
              </a:defRPr>
            </a:lvl3pPr>
            <a:lvl4pPr marL="1600200" indent="-228600">
              <a:defRPr sz="3200" b="1" i="1">
                <a:solidFill>
                  <a:schemeClr val="tx1"/>
                </a:solidFill>
                <a:latin typeface="Arial" panose="020B0604020202020204" pitchFamily="34" charset="0"/>
              </a:defRPr>
            </a:lvl4pPr>
            <a:lvl5pPr marL="2057400" indent="-228600">
              <a:defRPr sz="3200" b="1" i="1">
                <a:solidFill>
                  <a:schemeClr val="tx1"/>
                </a:solidFill>
                <a:latin typeface="Arial" panose="020B0604020202020204" pitchFamily="34" charset="0"/>
              </a:defRPr>
            </a:lvl5pPr>
            <a:lvl6pPr marL="2514600" indent="-228600" eaLnBrk="0" fontAlgn="base" hangingPunct="0">
              <a:spcBef>
                <a:spcPct val="0"/>
              </a:spcBef>
              <a:spcAft>
                <a:spcPct val="0"/>
              </a:spcAft>
              <a:defRPr sz="3200" b="1" i="1">
                <a:solidFill>
                  <a:schemeClr val="tx1"/>
                </a:solidFill>
                <a:latin typeface="Arial" panose="020B0604020202020204" pitchFamily="34" charset="0"/>
              </a:defRPr>
            </a:lvl6pPr>
            <a:lvl7pPr marL="2971800" indent="-228600" eaLnBrk="0" fontAlgn="base" hangingPunct="0">
              <a:spcBef>
                <a:spcPct val="0"/>
              </a:spcBef>
              <a:spcAft>
                <a:spcPct val="0"/>
              </a:spcAft>
              <a:defRPr sz="3200" b="1" i="1">
                <a:solidFill>
                  <a:schemeClr val="tx1"/>
                </a:solidFill>
                <a:latin typeface="Arial" panose="020B0604020202020204" pitchFamily="34" charset="0"/>
              </a:defRPr>
            </a:lvl7pPr>
            <a:lvl8pPr marL="3429000" indent="-228600" eaLnBrk="0" fontAlgn="base" hangingPunct="0">
              <a:spcBef>
                <a:spcPct val="0"/>
              </a:spcBef>
              <a:spcAft>
                <a:spcPct val="0"/>
              </a:spcAft>
              <a:defRPr sz="3200" b="1" i="1">
                <a:solidFill>
                  <a:schemeClr val="tx1"/>
                </a:solidFill>
                <a:latin typeface="Arial" panose="020B0604020202020204" pitchFamily="34" charset="0"/>
              </a:defRPr>
            </a:lvl8pPr>
            <a:lvl9pPr marL="3886200" indent="-228600" eaLnBrk="0" fontAlgn="base" hangingPunct="0">
              <a:spcBef>
                <a:spcPct val="0"/>
              </a:spcBef>
              <a:spcAft>
                <a:spcPct val="0"/>
              </a:spcAft>
              <a:defRPr sz="3200" b="1" i="1">
                <a:solidFill>
                  <a:schemeClr val="tx1"/>
                </a:solidFill>
                <a:latin typeface="Arial" panose="020B0604020202020204" pitchFamily="34" charset="0"/>
              </a:defRPr>
            </a:lvl9pPr>
          </a:lstStyle>
          <a:p>
            <a:endParaRPr lang="en-US" altLang="en-US" dirty="0"/>
          </a:p>
        </p:txBody>
      </p:sp>
      <p:sp>
        <p:nvSpPr>
          <p:cNvPr id="15366" name="Oval 6"/>
          <p:cNvSpPr>
            <a:spLocks noChangeArrowheads="1"/>
          </p:cNvSpPr>
          <p:nvPr/>
        </p:nvSpPr>
        <p:spPr bwMode="auto">
          <a:xfrm>
            <a:off x="3886200" y="4572000"/>
            <a:ext cx="457200" cy="457200"/>
          </a:xfrm>
          <a:prstGeom prst="ellipse">
            <a:avLst/>
          </a:prstGeom>
          <a:solidFill>
            <a:schemeClr val="accent1"/>
          </a:solidFill>
          <a:ln w="9525">
            <a:solidFill>
              <a:schemeClr val="tx1"/>
            </a:solidFill>
            <a:round/>
            <a:headEnd/>
            <a:tailEnd/>
          </a:ln>
        </p:spPr>
        <p:txBody>
          <a:bodyPr wrap="none" anchor="ctr"/>
          <a:lstStyle>
            <a:lvl1pPr>
              <a:defRPr sz="3200" b="1" i="1">
                <a:solidFill>
                  <a:schemeClr val="tx1"/>
                </a:solidFill>
                <a:latin typeface="Arial" panose="020B0604020202020204" pitchFamily="34" charset="0"/>
              </a:defRPr>
            </a:lvl1pPr>
            <a:lvl2pPr marL="742950" indent="-285750">
              <a:defRPr sz="3200" b="1" i="1">
                <a:solidFill>
                  <a:schemeClr val="tx1"/>
                </a:solidFill>
                <a:latin typeface="Arial" panose="020B0604020202020204" pitchFamily="34" charset="0"/>
              </a:defRPr>
            </a:lvl2pPr>
            <a:lvl3pPr marL="1143000" indent="-228600">
              <a:defRPr sz="3200" b="1" i="1">
                <a:solidFill>
                  <a:schemeClr val="tx1"/>
                </a:solidFill>
                <a:latin typeface="Arial" panose="020B0604020202020204" pitchFamily="34" charset="0"/>
              </a:defRPr>
            </a:lvl3pPr>
            <a:lvl4pPr marL="1600200" indent="-228600">
              <a:defRPr sz="3200" b="1" i="1">
                <a:solidFill>
                  <a:schemeClr val="tx1"/>
                </a:solidFill>
                <a:latin typeface="Arial" panose="020B0604020202020204" pitchFamily="34" charset="0"/>
              </a:defRPr>
            </a:lvl4pPr>
            <a:lvl5pPr marL="2057400" indent="-228600">
              <a:defRPr sz="3200" b="1" i="1">
                <a:solidFill>
                  <a:schemeClr val="tx1"/>
                </a:solidFill>
                <a:latin typeface="Arial" panose="020B0604020202020204" pitchFamily="34" charset="0"/>
              </a:defRPr>
            </a:lvl5pPr>
            <a:lvl6pPr marL="2514600" indent="-228600" eaLnBrk="0" fontAlgn="base" hangingPunct="0">
              <a:spcBef>
                <a:spcPct val="0"/>
              </a:spcBef>
              <a:spcAft>
                <a:spcPct val="0"/>
              </a:spcAft>
              <a:defRPr sz="3200" b="1" i="1">
                <a:solidFill>
                  <a:schemeClr val="tx1"/>
                </a:solidFill>
                <a:latin typeface="Arial" panose="020B0604020202020204" pitchFamily="34" charset="0"/>
              </a:defRPr>
            </a:lvl6pPr>
            <a:lvl7pPr marL="2971800" indent="-228600" eaLnBrk="0" fontAlgn="base" hangingPunct="0">
              <a:spcBef>
                <a:spcPct val="0"/>
              </a:spcBef>
              <a:spcAft>
                <a:spcPct val="0"/>
              </a:spcAft>
              <a:defRPr sz="3200" b="1" i="1">
                <a:solidFill>
                  <a:schemeClr val="tx1"/>
                </a:solidFill>
                <a:latin typeface="Arial" panose="020B0604020202020204" pitchFamily="34" charset="0"/>
              </a:defRPr>
            </a:lvl7pPr>
            <a:lvl8pPr marL="3429000" indent="-228600" eaLnBrk="0" fontAlgn="base" hangingPunct="0">
              <a:spcBef>
                <a:spcPct val="0"/>
              </a:spcBef>
              <a:spcAft>
                <a:spcPct val="0"/>
              </a:spcAft>
              <a:defRPr sz="3200" b="1" i="1">
                <a:solidFill>
                  <a:schemeClr val="tx1"/>
                </a:solidFill>
                <a:latin typeface="Arial" panose="020B0604020202020204" pitchFamily="34" charset="0"/>
              </a:defRPr>
            </a:lvl8pPr>
            <a:lvl9pPr marL="3886200" indent="-228600" eaLnBrk="0" fontAlgn="base" hangingPunct="0">
              <a:spcBef>
                <a:spcPct val="0"/>
              </a:spcBef>
              <a:spcAft>
                <a:spcPct val="0"/>
              </a:spcAft>
              <a:defRPr sz="3200" b="1" i="1">
                <a:solidFill>
                  <a:schemeClr val="tx1"/>
                </a:solidFill>
                <a:latin typeface="Arial" panose="020B0604020202020204" pitchFamily="34" charset="0"/>
              </a:defRPr>
            </a:lvl9pPr>
          </a:lstStyle>
          <a:p>
            <a:endParaRPr lang="en-US" altLang="en-US" dirty="0"/>
          </a:p>
        </p:txBody>
      </p:sp>
      <p:sp>
        <p:nvSpPr>
          <p:cNvPr id="15367" name="Oval 7"/>
          <p:cNvSpPr>
            <a:spLocks noChangeArrowheads="1"/>
          </p:cNvSpPr>
          <p:nvPr/>
        </p:nvSpPr>
        <p:spPr bwMode="auto">
          <a:xfrm>
            <a:off x="5105400" y="5486400"/>
            <a:ext cx="457200" cy="457200"/>
          </a:xfrm>
          <a:prstGeom prst="ellipse">
            <a:avLst/>
          </a:prstGeom>
          <a:solidFill>
            <a:schemeClr val="accent1"/>
          </a:solidFill>
          <a:ln w="9525">
            <a:solidFill>
              <a:schemeClr val="tx1"/>
            </a:solidFill>
            <a:round/>
            <a:headEnd/>
            <a:tailEnd/>
          </a:ln>
        </p:spPr>
        <p:txBody>
          <a:bodyPr wrap="none" anchor="ctr"/>
          <a:lstStyle>
            <a:lvl1pPr>
              <a:defRPr sz="3200" b="1" i="1">
                <a:solidFill>
                  <a:schemeClr val="tx1"/>
                </a:solidFill>
                <a:latin typeface="Arial" panose="020B0604020202020204" pitchFamily="34" charset="0"/>
              </a:defRPr>
            </a:lvl1pPr>
            <a:lvl2pPr marL="742950" indent="-285750">
              <a:defRPr sz="3200" b="1" i="1">
                <a:solidFill>
                  <a:schemeClr val="tx1"/>
                </a:solidFill>
                <a:latin typeface="Arial" panose="020B0604020202020204" pitchFamily="34" charset="0"/>
              </a:defRPr>
            </a:lvl2pPr>
            <a:lvl3pPr marL="1143000" indent="-228600">
              <a:defRPr sz="3200" b="1" i="1">
                <a:solidFill>
                  <a:schemeClr val="tx1"/>
                </a:solidFill>
                <a:latin typeface="Arial" panose="020B0604020202020204" pitchFamily="34" charset="0"/>
              </a:defRPr>
            </a:lvl3pPr>
            <a:lvl4pPr marL="1600200" indent="-228600">
              <a:defRPr sz="3200" b="1" i="1">
                <a:solidFill>
                  <a:schemeClr val="tx1"/>
                </a:solidFill>
                <a:latin typeface="Arial" panose="020B0604020202020204" pitchFamily="34" charset="0"/>
              </a:defRPr>
            </a:lvl4pPr>
            <a:lvl5pPr marL="2057400" indent="-228600">
              <a:defRPr sz="3200" b="1" i="1">
                <a:solidFill>
                  <a:schemeClr val="tx1"/>
                </a:solidFill>
                <a:latin typeface="Arial" panose="020B0604020202020204" pitchFamily="34" charset="0"/>
              </a:defRPr>
            </a:lvl5pPr>
            <a:lvl6pPr marL="2514600" indent="-228600" eaLnBrk="0" fontAlgn="base" hangingPunct="0">
              <a:spcBef>
                <a:spcPct val="0"/>
              </a:spcBef>
              <a:spcAft>
                <a:spcPct val="0"/>
              </a:spcAft>
              <a:defRPr sz="3200" b="1" i="1">
                <a:solidFill>
                  <a:schemeClr val="tx1"/>
                </a:solidFill>
                <a:latin typeface="Arial" panose="020B0604020202020204" pitchFamily="34" charset="0"/>
              </a:defRPr>
            </a:lvl6pPr>
            <a:lvl7pPr marL="2971800" indent="-228600" eaLnBrk="0" fontAlgn="base" hangingPunct="0">
              <a:spcBef>
                <a:spcPct val="0"/>
              </a:spcBef>
              <a:spcAft>
                <a:spcPct val="0"/>
              </a:spcAft>
              <a:defRPr sz="3200" b="1" i="1">
                <a:solidFill>
                  <a:schemeClr val="tx1"/>
                </a:solidFill>
                <a:latin typeface="Arial" panose="020B0604020202020204" pitchFamily="34" charset="0"/>
              </a:defRPr>
            </a:lvl7pPr>
            <a:lvl8pPr marL="3429000" indent="-228600" eaLnBrk="0" fontAlgn="base" hangingPunct="0">
              <a:spcBef>
                <a:spcPct val="0"/>
              </a:spcBef>
              <a:spcAft>
                <a:spcPct val="0"/>
              </a:spcAft>
              <a:defRPr sz="3200" b="1" i="1">
                <a:solidFill>
                  <a:schemeClr val="tx1"/>
                </a:solidFill>
                <a:latin typeface="Arial" panose="020B0604020202020204" pitchFamily="34" charset="0"/>
              </a:defRPr>
            </a:lvl8pPr>
            <a:lvl9pPr marL="3886200" indent="-228600" eaLnBrk="0" fontAlgn="base" hangingPunct="0">
              <a:spcBef>
                <a:spcPct val="0"/>
              </a:spcBef>
              <a:spcAft>
                <a:spcPct val="0"/>
              </a:spcAft>
              <a:defRPr sz="3200" b="1" i="1">
                <a:solidFill>
                  <a:schemeClr val="tx1"/>
                </a:solidFill>
                <a:latin typeface="Arial" panose="020B0604020202020204" pitchFamily="34" charset="0"/>
              </a:defRPr>
            </a:lvl9pPr>
          </a:lstStyle>
          <a:p>
            <a:endParaRPr lang="en-US" altLang="en-US" dirty="0"/>
          </a:p>
        </p:txBody>
      </p:sp>
      <p:sp>
        <p:nvSpPr>
          <p:cNvPr id="15368" name="Oval 8"/>
          <p:cNvSpPr>
            <a:spLocks noChangeArrowheads="1"/>
          </p:cNvSpPr>
          <p:nvPr/>
        </p:nvSpPr>
        <p:spPr bwMode="auto">
          <a:xfrm>
            <a:off x="5105400" y="3657600"/>
            <a:ext cx="457200" cy="457200"/>
          </a:xfrm>
          <a:prstGeom prst="ellipse">
            <a:avLst/>
          </a:prstGeom>
          <a:solidFill>
            <a:schemeClr val="accent1"/>
          </a:solidFill>
          <a:ln w="9525">
            <a:solidFill>
              <a:schemeClr val="tx1"/>
            </a:solidFill>
            <a:round/>
            <a:headEnd/>
            <a:tailEnd/>
          </a:ln>
        </p:spPr>
        <p:txBody>
          <a:bodyPr wrap="none" anchor="ctr"/>
          <a:lstStyle>
            <a:lvl1pPr>
              <a:defRPr sz="3200" b="1" i="1">
                <a:solidFill>
                  <a:schemeClr val="tx1"/>
                </a:solidFill>
                <a:latin typeface="Arial" panose="020B0604020202020204" pitchFamily="34" charset="0"/>
              </a:defRPr>
            </a:lvl1pPr>
            <a:lvl2pPr marL="742950" indent="-285750">
              <a:defRPr sz="3200" b="1" i="1">
                <a:solidFill>
                  <a:schemeClr val="tx1"/>
                </a:solidFill>
                <a:latin typeface="Arial" panose="020B0604020202020204" pitchFamily="34" charset="0"/>
              </a:defRPr>
            </a:lvl2pPr>
            <a:lvl3pPr marL="1143000" indent="-228600">
              <a:defRPr sz="3200" b="1" i="1">
                <a:solidFill>
                  <a:schemeClr val="tx1"/>
                </a:solidFill>
                <a:latin typeface="Arial" panose="020B0604020202020204" pitchFamily="34" charset="0"/>
              </a:defRPr>
            </a:lvl3pPr>
            <a:lvl4pPr marL="1600200" indent="-228600">
              <a:defRPr sz="3200" b="1" i="1">
                <a:solidFill>
                  <a:schemeClr val="tx1"/>
                </a:solidFill>
                <a:latin typeface="Arial" panose="020B0604020202020204" pitchFamily="34" charset="0"/>
              </a:defRPr>
            </a:lvl4pPr>
            <a:lvl5pPr marL="2057400" indent="-228600">
              <a:defRPr sz="3200" b="1" i="1">
                <a:solidFill>
                  <a:schemeClr val="tx1"/>
                </a:solidFill>
                <a:latin typeface="Arial" panose="020B0604020202020204" pitchFamily="34" charset="0"/>
              </a:defRPr>
            </a:lvl5pPr>
            <a:lvl6pPr marL="2514600" indent="-228600" eaLnBrk="0" fontAlgn="base" hangingPunct="0">
              <a:spcBef>
                <a:spcPct val="0"/>
              </a:spcBef>
              <a:spcAft>
                <a:spcPct val="0"/>
              </a:spcAft>
              <a:defRPr sz="3200" b="1" i="1">
                <a:solidFill>
                  <a:schemeClr val="tx1"/>
                </a:solidFill>
                <a:latin typeface="Arial" panose="020B0604020202020204" pitchFamily="34" charset="0"/>
              </a:defRPr>
            </a:lvl6pPr>
            <a:lvl7pPr marL="2971800" indent="-228600" eaLnBrk="0" fontAlgn="base" hangingPunct="0">
              <a:spcBef>
                <a:spcPct val="0"/>
              </a:spcBef>
              <a:spcAft>
                <a:spcPct val="0"/>
              </a:spcAft>
              <a:defRPr sz="3200" b="1" i="1">
                <a:solidFill>
                  <a:schemeClr val="tx1"/>
                </a:solidFill>
                <a:latin typeface="Arial" panose="020B0604020202020204" pitchFamily="34" charset="0"/>
              </a:defRPr>
            </a:lvl7pPr>
            <a:lvl8pPr marL="3429000" indent="-228600" eaLnBrk="0" fontAlgn="base" hangingPunct="0">
              <a:spcBef>
                <a:spcPct val="0"/>
              </a:spcBef>
              <a:spcAft>
                <a:spcPct val="0"/>
              </a:spcAft>
              <a:defRPr sz="3200" b="1" i="1">
                <a:solidFill>
                  <a:schemeClr val="tx1"/>
                </a:solidFill>
                <a:latin typeface="Arial" panose="020B0604020202020204" pitchFamily="34" charset="0"/>
              </a:defRPr>
            </a:lvl8pPr>
            <a:lvl9pPr marL="3886200" indent="-228600" eaLnBrk="0" fontAlgn="base" hangingPunct="0">
              <a:spcBef>
                <a:spcPct val="0"/>
              </a:spcBef>
              <a:spcAft>
                <a:spcPct val="0"/>
              </a:spcAft>
              <a:defRPr sz="3200" b="1" i="1">
                <a:solidFill>
                  <a:schemeClr val="tx1"/>
                </a:solidFill>
                <a:latin typeface="Arial" panose="020B0604020202020204" pitchFamily="34" charset="0"/>
              </a:defRPr>
            </a:lvl9pPr>
          </a:lstStyle>
          <a:p>
            <a:endParaRPr lang="en-US" altLang="en-US" dirty="0"/>
          </a:p>
        </p:txBody>
      </p:sp>
      <p:sp>
        <p:nvSpPr>
          <p:cNvPr id="15369" name="Oval 9"/>
          <p:cNvSpPr>
            <a:spLocks noChangeArrowheads="1"/>
          </p:cNvSpPr>
          <p:nvPr/>
        </p:nvSpPr>
        <p:spPr bwMode="auto">
          <a:xfrm>
            <a:off x="6934200" y="3429000"/>
            <a:ext cx="457200" cy="457200"/>
          </a:xfrm>
          <a:prstGeom prst="ellipse">
            <a:avLst/>
          </a:prstGeom>
          <a:solidFill>
            <a:schemeClr val="accent1"/>
          </a:solidFill>
          <a:ln w="9525">
            <a:solidFill>
              <a:schemeClr val="tx1"/>
            </a:solidFill>
            <a:round/>
            <a:headEnd/>
            <a:tailEnd/>
          </a:ln>
        </p:spPr>
        <p:txBody>
          <a:bodyPr wrap="none" anchor="ctr"/>
          <a:lstStyle>
            <a:lvl1pPr>
              <a:defRPr sz="3200" b="1" i="1">
                <a:solidFill>
                  <a:schemeClr val="tx1"/>
                </a:solidFill>
                <a:latin typeface="Arial" panose="020B0604020202020204" pitchFamily="34" charset="0"/>
              </a:defRPr>
            </a:lvl1pPr>
            <a:lvl2pPr marL="742950" indent="-285750">
              <a:defRPr sz="3200" b="1" i="1">
                <a:solidFill>
                  <a:schemeClr val="tx1"/>
                </a:solidFill>
                <a:latin typeface="Arial" panose="020B0604020202020204" pitchFamily="34" charset="0"/>
              </a:defRPr>
            </a:lvl2pPr>
            <a:lvl3pPr marL="1143000" indent="-228600">
              <a:defRPr sz="3200" b="1" i="1">
                <a:solidFill>
                  <a:schemeClr val="tx1"/>
                </a:solidFill>
                <a:latin typeface="Arial" panose="020B0604020202020204" pitchFamily="34" charset="0"/>
              </a:defRPr>
            </a:lvl3pPr>
            <a:lvl4pPr marL="1600200" indent="-228600">
              <a:defRPr sz="3200" b="1" i="1">
                <a:solidFill>
                  <a:schemeClr val="tx1"/>
                </a:solidFill>
                <a:latin typeface="Arial" panose="020B0604020202020204" pitchFamily="34" charset="0"/>
              </a:defRPr>
            </a:lvl4pPr>
            <a:lvl5pPr marL="2057400" indent="-228600">
              <a:defRPr sz="3200" b="1" i="1">
                <a:solidFill>
                  <a:schemeClr val="tx1"/>
                </a:solidFill>
                <a:latin typeface="Arial" panose="020B0604020202020204" pitchFamily="34" charset="0"/>
              </a:defRPr>
            </a:lvl5pPr>
            <a:lvl6pPr marL="2514600" indent="-228600" eaLnBrk="0" fontAlgn="base" hangingPunct="0">
              <a:spcBef>
                <a:spcPct val="0"/>
              </a:spcBef>
              <a:spcAft>
                <a:spcPct val="0"/>
              </a:spcAft>
              <a:defRPr sz="3200" b="1" i="1">
                <a:solidFill>
                  <a:schemeClr val="tx1"/>
                </a:solidFill>
                <a:latin typeface="Arial" panose="020B0604020202020204" pitchFamily="34" charset="0"/>
              </a:defRPr>
            </a:lvl6pPr>
            <a:lvl7pPr marL="2971800" indent="-228600" eaLnBrk="0" fontAlgn="base" hangingPunct="0">
              <a:spcBef>
                <a:spcPct val="0"/>
              </a:spcBef>
              <a:spcAft>
                <a:spcPct val="0"/>
              </a:spcAft>
              <a:defRPr sz="3200" b="1" i="1">
                <a:solidFill>
                  <a:schemeClr val="tx1"/>
                </a:solidFill>
                <a:latin typeface="Arial" panose="020B0604020202020204" pitchFamily="34" charset="0"/>
              </a:defRPr>
            </a:lvl7pPr>
            <a:lvl8pPr marL="3429000" indent="-228600" eaLnBrk="0" fontAlgn="base" hangingPunct="0">
              <a:spcBef>
                <a:spcPct val="0"/>
              </a:spcBef>
              <a:spcAft>
                <a:spcPct val="0"/>
              </a:spcAft>
              <a:defRPr sz="3200" b="1" i="1">
                <a:solidFill>
                  <a:schemeClr val="tx1"/>
                </a:solidFill>
                <a:latin typeface="Arial" panose="020B0604020202020204" pitchFamily="34" charset="0"/>
              </a:defRPr>
            </a:lvl8pPr>
            <a:lvl9pPr marL="3886200" indent="-228600" eaLnBrk="0" fontAlgn="base" hangingPunct="0">
              <a:spcBef>
                <a:spcPct val="0"/>
              </a:spcBef>
              <a:spcAft>
                <a:spcPct val="0"/>
              </a:spcAft>
              <a:defRPr sz="3200" b="1" i="1">
                <a:solidFill>
                  <a:schemeClr val="tx1"/>
                </a:solidFill>
                <a:latin typeface="Arial" panose="020B0604020202020204" pitchFamily="34" charset="0"/>
              </a:defRPr>
            </a:lvl9pPr>
          </a:lstStyle>
          <a:p>
            <a:endParaRPr lang="en-US" altLang="en-US" dirty="0"/>
          </a:p>
        </p:txBody>
      </p:sp>
      <p:sp>
        <p:nvSpPr>
          <p:cNvPr id="15370" name="Line 10"/>
          <p:cNvSpPr>
            <a:spLocks noChangeShapeType="1"/>
          </p:cNvSpPr>
          <p:nvPr/>
        </p:nvSpPr>
        <p:spPr bwMode="auto">
          <a:xfrm>
            <a:off x="3048000" y="3962400"/>
            <a:ext cx="838200" cy="838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371" name="Line 11"/>
          <p:cNvSpPr>
            <a:spLocks noChangeShapeType="1"/>
          </p:cNvSpPr>
          <p:nvPr/>
        </p:nvSpPr>
        <p:spPr bwMode="auto">
          <a:xfrm flipV="1">
            <a:off x="3505200" y="5791200"/>
            <a:ext cx="1600200" cy="152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372" name="Line 12"/>
          <p:cNvSpPr>
            <a:spLocks noChangeShapeType="1"/>
          </p:cNvSpPr>
          <p:nvPr/>
        </p:nvSpPr>
        <p:spPr bwMode="auto">
          <a:xfrm flipV="1">
            <a:off x="3429000" y="5029200"/>
            <a:ext cx="609600" cy="762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373" name="Line 13"/>
          <p:cNvSpPr>
            <a:spLocks noChangeShapeType="1"/>
          </p:cNvSpPr>
          <p:nvPr/>
        </p:nvSpPr>
        <p:spPr bwMode="auto">
          <a:xfrm flipV="1">
            <a:off x="7086600" y="3886200"/>
            <a:ext cx="76200" cy="914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374" name="Line 14"/>
          <p:cNvSpPr>
            <a:spLocks noChangeShapeType="1"/>
          </p:cNvSpPr>
          <p:nvPr/>
        </p:nvSpPr>
        <p:spPr bwMode="auto">
          <a:xfrm flipV="1">
            <a:off x="5562600" y="5105400"/>
            <a:ext cx="1219200" cy="533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375" name="Line 15"/>
          <p:cNvSpPr>
            <a:spLocks noChangeShapeType="1"/>
          </p:cNvSpPr>
          <p:nvPr/>
        </p:nvSpPr>
        <p:spPr bwMode="auto">
          <a:xfrm flipV="1">
            <a:off x="5562600" y="3733800"/>
            <a:ext cx="1371600" cy="152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376" name="Line 16"/>
          <p:cNvSpPr>
            <a:spLocks noChangeShapeType="1"/>
          </p:cNvSpPr>
          <p:nvPr/>
        </p:nvSpPr>
        <p:spPr bwMode="auto">
          <a:xfrm flipV="1">
            <a:off x="4267200" y="4038600"/>
            <a:ext cx="914400" cy="609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377" name="Line 17"/>
          <p:cNvSpPr>
            <a:spLocks noChangeShapeType="1"/>
          </p:cNvSpPr>
          <p:nvPr/>
        </p:nvSpPr>
        <p:spPr bwMode="auto">
          <a:xfrm>
            <a:off x="5486400" y="4038600"/>
            <a:ext cx="1371600" cy="838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378" name="Oval 18"/>
          <p:cNvSpPr>
            <a:spLocks noChangeArrowheads="1"/>
          </p:cNvSpPr>
          <p:nvPr/>
        </p:nvSpPr>
        <p:spPr bwMode="auto">
          <a:xfrm>
            <a:off x="3810000" y="3124200"/>
            <a:ext cx="457200" cy="457200"/>
          </a:xfrm>
          <a:prstGeom prst="ellipse">
            <a:avLst/>
          </a:prstGeom>
          <a:solidFill>
            <a:schemeClr val="accent1"/>
          </a:solidFill>
          <a:ln w="9525">
            <a:solidFill>
              <a:schemeClr val="tx1"/>
            </a:solidFill>
            <a:round/>
            <a:headEnd/>
            <a:tailEnd/>
          </a:ln>
        </p:spPr>
        <p:txBody>
          <a:bodyPr wrap="none" anchor="ctr"/>
          <a:lstStyle>
            <a:lvl1pPr>
              <a:defRPr sz="3200" b="1" i="1">
                <a:solidFill>
                  <a:schemeClr val="tx1"/>
                </a:solidFill>
                <a:latin typeface="Arial" panose="020B0604020202020204" pitchFamily="34" charset="0"/>
              </a:defRPr>
            </a:lvl1pPr>
            <a:lvl2pPr marL="742950" indent="-285750">
              <a:defRPr sz="3200" b="1" i="1">
                <a:solidFill>
                  <a:schemeClr val="tx1"/>
                </a:solidFill>
                <a:latin typeface="Arial" panose="020B0604020202020204" pitchFamily="34" charset="0"/>
              </a:defRPr>
            </a:lvl2pPr>
            <a:lvl3pPr marL="1143000" indent="-228600">
              <a:defRPr sz="3200" b="1" i="1">
                <a:solidFill>
                  <a:schemeClr val="tx1"/>
                </a:solidFill>
                <a:latin typeface="Arial" panose="020B0604020202020204" pitchFamily="34" charset="0"/>
              </a:defRPr>
            </a:lvl3pPr>
            <a:lvl4pPr marL="1600200" indent="-228600">
              <a:defRPr sz="3200" b="1" i="1">
                <a:solidFill>
                  <a:schemeClr val="tx1"/>
                </a:solidFill>
                <a:latin typeface="Arial" panose="020B0604020202020204" pitchFamily="34" charset="0"/>
              </a:defRPr>
            </a:lvl4pPr>
            <a:lvl5pPr marL="2057400" indent="-228600">
              <a:defRPr sz="3200" b="1" i="1">
                <a:solidFill>
                  <a:schemeClr val="tx1"/>
                </a:solidFill>
                <a:latin typeface="Arial" panose="020B0604020202020204" pitchFamily="34" charset="0"/>
              </a:defRPr>
            </a:lvl5pPr>
            <a:lvl6pPr marL="2514600" indent="-228600" eaLnBrk="0" fontAlgn="base" hangingPunct="0">
              <a:spcBef>
                <a:spcPct val="0"/>
              </a:spcBef>
              <a:spcAft>
                <a:spcPct val="0"/>
              </a:spcAft>
              <a:defRPr sz="3200" b="1" i="1">
                <a:solidFill>
                  <a:schemeClr val="tx1"/>
                </a:solidFill>
                <a:latin typeface="Arial" panose="020B0604020202020204" pitchFamily="34" charset="0"/>
              </a:defRPr>
            </a:lvl6pPr>
            <a:lvl7pPr marL="2971800" indent="-228600" eaLnBrk="0" fontAlgn="base" hangingPunct="0">
              <a:spcBef>
                <a:spcPct val="0"/>
              </a:spcBef>
              <a:spcAft>
                <a:spcPct val="0"/>
              </a:spcAft>
              <a:defRPr sz="3200" b="1" i="1">
                <a:solidFill>
                  <a:schemeClr val="tx1"/>
                </a:solidFill>
                <a:latin typeface="Arial" panose="020B0604020202020204" pitchFamily="34" charset="0"/>
              </a:defRPr>
            </a:lvl7pPr>
            <a:lvl8pPr marL="3429000" indent="-228600" eaLnBrk="0" fontAlgn="base" hangingPunct="0">
              <a:spcBef>
                <a:spcPct val="0"/>
              </a:spcBef>
              <a:spcAft>
                <a:spcPct val="0"/>
              </a:spcAft>
              <a:defRPr sz="3200" b="1" i="1">
                <a:solidFill>
                  <a:schemeClr val="tx1"/>
                </a:solidFill>
                <a:latin typeface="Arial" panose="020B0604020202020204" pitchFamily="34" charset="0"/>
              </a:defRPr>
            </a:lvl8pPr>
            <a:lvl9pPr marL="3886200" indent="-228600" eaLnBrk="0" fontAlgn="base" hangingPunct="0">
              <a:spcBef>
                <a:spcPct val="0"/>
              </a:spcBef>
              <a:spcAft>
                <a:spcPct val="0"/>
              </a:spcAft>
              <a:defRPr sz="3200" b="1" i="1">
                <a:solidFill>
                  <a:schemeClr val="tx1"/>
                </a:solidFill>
                <a:latin typeface="Arial" panose="020B0604020202020204" pitchFamily="34" charset="0"/>
              </a:defRPr>
            </a:lvl9pPr>
          </a:lstStyle>
          <a:p>
            <a:pPr algn="ctr" rtl="1" eaLnBrk="1" hangingPunct="1"/>
            <a:endParaRPr lang="en-US" altLang="en-US" sz="1800" b="0" i="0" dirty="0">
              <a:solidFill>
                <a:srgbClr val="33CC33"/>
              </a:solidFill>
              <a:cs typeface="Arial" panose="020B0604020202020204" pitchFamily="34" charset="0"/>
            </a:endParaRPr>
          </a:p>
        </p:txBody>
      </p:sp>
      <p:cxnSp>
        <p:nvCxnSpPr>
          <p:cNvPr id="15379" name="AutoShape 19"/>
          <p:cNvCxnSpPr>
            <a:cxnSpLocks noChangeShapeType="1"/>
            <a:stCxn id="15366" idx="0"/>
            <a:endCxn id="15378" idx="4"/>
          </p:cNvCxnSpPr>
          <p:nvPr/>
        </p:nvCxnSpPr>
        <p:spPr bwMode="auto">
          <a:xfrm flipH="1" flipV="1">
            <a:off x="4038600" y="3581400"/>
            <a:ext cx="76200" cy="9906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5380" name="AutoShape 20"/>
          <p:cNvCxnSpPr>
            <a:cxnSpLocks noChangeShapeType="1"/>
            <a:stCxn id="15378" idx="6"/>
            <a:endCxn id="15368" idx="1"/>
          </p:cNvCxnSpPr>
          <p:nvPr/>
        </p:nvCxnSpPr>
        <p:spPr bwMode="auto">
          <a:xfrm>
            <a:off x="4267200" y="3352800"/>
            <a:ext cx="904875" cy="37147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5381" name="Oval 21"/>
          <p:cNvSpPr>
            <a:spLocks noChangeArrowheads="1"/>
          </p:cNvSpPr>
          <p:nvPr/>
        </p:nvSpPr>
        <p:spPr bwMode="auto">
          <a:xfrm>
            <a:off x="2590800" y="3733800"/>
            <a:ext cx="457200" cy="457200"/>
          </a:xfrm>
          <a:prstGeom prst="ellipse">
            <a:avLst/>
          </a:prstGeom>
          <a:solidFill>
            <a:schemeClr val="accent1"/>
          </a:solidFill>
          <a:ln w="9525">
            <a:solidFill>
              <a:schemeClr val="tx1"/>
            </a:solidFill>
            <a:round/>
            <a:headEnd/>
            <a:tailEnd/>
          </a:ln>
        </p:spPr>
        <p:txBody>
          <a:bodyPr wrap="none" anchor="ctr"/>
          <a:lstStyle>
            <a:lvl1pPr>
              <a:defRPr sz="3200" b="1" i="1">
                <a:solidFill>
                  <a:schemeClr val="tx1"/>
                </a:solidFill>
                <a:latin typeface="Arial" panose="020B0604020202020204" pitchFamily="34" charset="0"/>
              </a:defRPr>
            </a:lvl1pPr>
            <a:lvl2pPr marL="742950" indent="-285750">
              <a:defRPr sz="3200" b="1" i="1">
                <a:solidFill>
                  <a:schemeClr val="tx1"/>
                </a:solidFill>
                <a:latin typeface="Arial" panose="020B0604020202020204" pitchFamily="34" charset="0"/>
              </a:defRPr>
            </a:lvl2pPr>
            <a:lvl3pPr marL="1143000" indent="-228600">
              <a:defRPr sz="3200" b="1" i="1">
                <a:solidFill>
                  <a:schemeClr val="tx1"/>
                </a:solidFill>
                <a:latin typeface="Arial" panose="020B0604020202020204" pitchFamily="34" charset="0"/>
              </a:defRPr>
            </a:lvl3pPr>
            <a:lvl4pPr marL="1600200" indent="-228600">
              <a:defRPr sz="3200" b="1" i="1">
                <a:solidFill>
                  <a:schemeClr val="tx1"/>
                </a:solidFill>
                <a:latin typeface="Arial" panose="020B0604020202020204" pitchFamily="34" charset="0"/>
              </a:defRPr>
            </a:lvl4pPr>
            <a:lvl5pPr marL="2057400" indent="-228600">
              <a:defRPr sz="3200" b="1" i="1">
                <a:solidFill>
                  <a:schemeClr val="tx1"/>
                </a:solidFill>
                <a:latin typeface="Arial" panose="020B0604020202020204" pitchFamily="34" charset="0"/>
              </a:defRPr>
            </a:lvl5pPr>
            <a:lvl6pPr marL="2514600" indent="-228600" eaLnBrk="0" fontAlgn="base" hangingPunct="0">
              <a:spcBef>
                <a:spcPct val="0"/>
              </a:spcBef>
              <a:spcAft>
                <a:spcPct val="0"/>
              </a:spcAft>
              <a:defRPr sz="3200" b="1" i="1">
                <a:solidFill>
                  <a:schemeClr val="tx1"/>
                </a:solidFill>
                <a:latin typeface="Arial" panose="020B0604020202020204" pitchFamily="34" charset="0"/>
              </a:defRPr>
            </a:lvl6pPr>
            <a:lvl7pPr marL="2971800" indent="-228600" eaLnBrk="0" fontAlgn="base" hangingPunct="0">
              <a:spcBef>
                <a:spcPct val="0"/>
              </a:spcBef>
              <a:spcAft>
                <a:spcPct val="0"/>
              </a:spcAft>
              <a:defRPr sz="3200" b="1" i="1">
                <a:solidFill>
                  <a:schemeClr val="tx1"/>
                </a:solidFill>
                <a:latin typeface="Arial" panose="020B0604020202020204" pitchFamily="34" charset="0"/>
              </a:defRPr>
            </a:lvl7pPr>
            <a:lvl8pPr marL="3429000" indent="-228600" eaLnBrk="0" fontAlgn="base" hangingPunct="0">
              <a:spcBef>
                <a:spcPct val="0"/>
              </a:spcBef>
              <a:spcAft>
                <a:spcPct val="0"/>
              </a:spcAft>
              <a:defRPr sz="3200" b="1" i="1">
                <a:solidFill>
                  <a:schemeClr val="tx1"/>
                </a:solidFill>
                <a:latin typeface="Arial" panose="020B0604020202020204" pitchFamily="34" charset="0"/>
              </a:defRPr>
            </a:lvl8pPr>
            <a:lvl9pPr marL="3886200" indent="-228600" eaLnBrk="0" fontAlgn="base" hangingPunct="0">
              <a:spcBef>
                <a:spcPct val="0"/>
              </a:spcBef>
              <a:spcAft>
                <a:spcPct val="0"/>
              </a:spcAft>
              <a:defRPr sz="3200" b="1" i="1">
                <a:solidFill>
                  <a:schemeClr val="tx1"/>
                </a:solidFill>
                <a:latin typeface="Arial" panose="020B0604020202020204" pitchFamily="34" charset="0"/>
              </a:defRPr>
            </a:lvl9pPr>
          </a:lstStyle>
          <a:p>
            <a:pPr algn="ctr" rtl="1" eaLnBrk="1" hangingPunct="1"/>
            <a:endParaRPr lang="en-US" altLang="en-US" sz="1800" b="0" i="0" dirty="0">
              <a:solidFill>
                <a:srgbClr val="00CC00"/>
              </a:solidFill>
              <a:cs typeface="Arial" panose="020B0604020202020204" pitchFamily="34" charset="0"/>
            </a:endParaRPr>
          </a:p>
        </p:txBody>
      </p:sp>
      <p:cxnSp>
        <p:nvCxnSpPr>
          <p:cNvPr id="15382" name="AutoShape 22"/>
          <p:cNvCxnSpPr>
            <a:cxnSpLocks noChangeShapeType="1"/>
            <a:stCxn id="15381" idx="4"/>
            <a:endCxn id="15365" idx="1"/>
          </p:cNvCxnSpPr>
          <p:nvPr/>
        </p:nvCxnSpPr>
        <p:spPr bwMode="auto">
          <a:xfrm>
            <a:off x="2819400" y="4191000"/>
            <a:ext cx="295275" cy="159067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361143465"/>
      </p:ext>
    </p:extLst>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rrowheads="1"/>
          </p:cNvSpPr>
          <p:nvPr>
            <p:ph type="title"/>
          </p:nvPr>
        </p:nvSpPr>
        <p:spPr/>
        <p:txBody>
          <a:bodyPr/>
          <a:lstStyle/>
          <a:p>
            <a:pPr algn="ctr" eaLnBrk="1" hangingPunct="1">
              <a:defRPr/>
            </a:pPr>
            <a:r>
              <a:rPr lang="en-US" dirty="0" smtClean="0">
                <a:solidFill>
                  <a:srgbClr val="0066FF"/>
                </a:solidFill>
              </a:rPr>
              <a:t>Random Walks</a:t>
            </a:r>
          </a:p>
        </p:txBody>
      </p:sp>
      <p:sp>
        <p:nvSpPr>
          <p:cNvPr id="69635" name="Rectangle 3"/>
          <p:cNvSpPr>
            <a:spLocks noGrp="1" noRot="1" noChangeArrowheads="1"/>
          </p:cNvSpPr>
          <p:nvPr>
            <p:ph type="body" idx="1"/>
          </p:nvPr>
        </p:nvSpPr>
        <p:spPr/>
        <p:txBody>
          <a:bodyPr/>
          <a:lstStyle/>
          <a:p>
            <a:pPr eaLnBrk="1" hangingPunct="1">
              <a:defRPr/>
            </a:pPr>
            <a:r>
              <a:rPr lang="en-US" sz="3600" dirty="0" smtClean="0"/>
              <a:t>Given a graph choose a vertex at random.</a:t>
            </a:r>
          </a:p>
          <a:p>
            <a:pPr eaLnBrk="1" hangingPunct="1">
              <a:buFont typeface="Wingdings" panose="05000000000000000000" pitchFamily="2" charset="2"/>
              <a:buNone/>
              <a:defRPr/>
            </a:pPr>
            <a:endParaRPr lang="en-US" dirty="0" smtClean="0"/>
          </a:p>
        </p:txBody>
      </p:sp>
      <p:sp>
        <p:nvSpPr>
          <p:cNvPr id="18436" name="Oval 4"/>
          <p:cNvSpPr>
            <a:spLocks noChangeArrowheads="1"/>
          </p:cNvSpPr>
          <p:nvPr/>
        </p:nvSpPr>
        <p:spPr bwMode="auto">
          <a:xfrm>
            <a:off x="6781800" y="4800600"/>
            <a:ext cx="457200" cy="457200"/>
          </a:xfrm>
          <a:prstGeom prst="ellipse">
            <a:avLst/>
          </a:prstGeom>
          <a:solidFill>
            <a:schemeClr val="accent1"/>
          </a:solidFill>
          <a:ln w="9525">
            <a:solidFill>
              <a:schemeClr val="tx1"/>
            </a:solidFill>
            <a:round/>
            <a:headEnd/>
            <a:tailEnd/>
          </a:ln>
        </p:spPr>
        <p:txBody>
          <a:bodyPr wrap="none" anchor="ctr"/>
          <a:lstStyle>
            <a:lvl1pPr>
              <a:defRPr sz="3200" b="1" i="1">
                <a:solidFill>
                  <a:schemeClr val="tx1"/>
                </a:solidFill>
                <a:latin typeface="Arial" panose="020B0604020202020204" pitchFamily="34" charset="0"/>
              </a:defRPr>
            </a:lvl1pPr>
            <a:lvl2pPr marL="742950" indent="-285750">
              <a:defRPr sz="3200" b="1" i="1">
                <a:solidFill>
                  <a:schemeClr val="tx1"/>
                </a:solidFill>
                <a:latin typeface="Arial" panose="020B0604020202020204" pitchFamily="34" charset="0"/>
              </a:defRPr>
            </a:lvl2pPr>
            <a:lvl3pPr marL="1143000" indent="-228600">
              <a:defRPr sz="3200" b="1" i="1">
                <a:solidFill>
                  <a:schemeClr val="tx1"/>
                </a:solidFill>
                <a:latin typeface="Arial" panose="020B0604020202020204" pitchFamily="34" charset="0"/>
              </a:defRPr>
            </a:lvl3pPr>
            <a:lvl4pPr marL="1600200" indent="-228600">
              <a:defRPr sz="3200" b="1" i="1">
                <a:solidFill>
                  <a:schemeClr val="tx1"/>
                </a:solidFill>
                <a:latin typeface="Arial" panose="020B0604020202020204" pitchFamily="34" charset="0"/>
              </a:defRPr>
            </a:lvl4pPr>
            <a:lvl5pPr marL="2057400" indent="-228600">
              <a:defRPr sz="3200" b="1" i="1">
                <a:solidFill>
                  <a:schemeClr val="tx1"/>
                </a:solidFill>
                <a:latin typeface="Arial" panose="020B0604020202020204" pitchFamily="34" charset="0"/>
              </a:defRPr>
            </a:lvl5pPr>
            <a:lvl6pPr marL="2514600" indent="-228600" eaLnBrk="0" fontAlgn="base" hangingPunct="0">
              <a:spcBef>
                <a:spcPct val="0"/>
              </a:spcBef>
              <a:spcAft>
                <a:spcPct val="0"/>
              </a:spcAft>
              <a:defRPr sz="3200" b="1" i="1">
                <a:solidFill>
                  <a:schemeClr val="tx1"/>
                </a:solidFill>
                <a:latin typeface="Arial" panose="020B0604020202020204" pitchFamily="34" charset="0"/>
              </a:defRPr>
            </a:lvl6pPr>
            <a:lvl7pPr marL="2971800" indent="-228600" eaLnBrk="0" fontAlgn="base" hangingPunct="0">
              <a:spcBef>
                <a:spcPct val="0"/>
              </a:spcBef>
              <a:spcAft>
                <a:spcPct val="0"/>
              </a:spcAft>
              <a:defRPr sz="3200" b="1" i="1">
                <a:solidFill>
                  <a:schemeClr val="tx1"/>
                </a:solidFill>
                <a:latin typeface="Arial" panose="020B0604020202020204" pitchFamily="34" charset="0"/>
              </a:defRPr>
            </a:lvl7pPr>
            <a:lvl8pPr marL="3429000" indent="-228600" eaLnBrk="0" fontAlgn="base" hangingPunct="0">
              <a:spcBef>
                <a:spcPct val="0"/>
              </a:spcBef>
              <a:spcAft>
                <a:spcPct val="0"/>
              </a:spcAft>
              <a:defRPr sz="3200" b="1" i="1">
                <a:solidFill>
                  <a:schemeClr val="tx1"/>
                </a:solidFill>
                <a:latin typeface="Arial" panose="020B0604020202020204" pitchFamily="34" charset="0"/>
              </a:defRPr>
            </a:lvl8pPr>
            <a:lvl9pPr marL="3886200" indent="-228600" eaLnBrk="0" fontAlgn="base" hangingPunct="0">
              <a:spcBef>
                <a:spcPct val="0"/>
              </a:spcBef>
              <a:spcAft>
                <a:spcPct val="0"/>
              </a:spcAft>
              <a:defRPr sz="3200" b="1" i="1">
                <a:solidFill>
                  <a:schemeClr val="tx1"/>
                </a:solidFill>
                <a:latin typeface="Arial" panose="020B0604020202020204" pitchFamily="34" charset="0"/>
              </a:defRPr>
            </a:lvl9pPr>
          </a:lstStyle>
          <a:p>
            <a:endParaRPr lang="en-US" altLang="en-US" dirty="0"/>
          </a:p>
        </p:txBody>
      </p:sp>
      <p:sp>
        <p:nvSpPr>
          <p:cNvPr id="18437" name="Oval 5"/>
          <p:cNvSpPr>
            <a:spLocks noChangeArrowheads="1"/>
          </p:cNvSpPr>
          <p:nvPr/>
        </p:nvSpPr>
        <p:spPr bwMode="auto">
          <a:xfrm>
            <a:off x="3048000" y="5715000"/>
            <a:ext cx="457200" cy="457200"/>
          </a:xfrm>
          <a:prstGeom prst="ellipse">
            <a:avLst/>
          </a:prstGeom>
          <a:solidFill>
            <a:schemeClr val="accent1"/>
          </a:solidFill>
          <a:ln w="9525">
            <a:solidFill>
              <a:schemeClr val="tx1"/>
            </a:solidFill>
            <a:round/>
            <a:headEnd/>
            <a:tailEnd/>
          </a:ln>
        </p:spPr>
        <p:txBody>
          <a:bodyPr wrap="none" anchor="ctr"/>
          <a:lstStyle>
            <a:lvl1pPr>
              <a:defRPr sz="3200" b="1" i="1">
                <a:solidFill>
                  <a:schemeClr val="tx1"/>
                </a:solidFill>
                <a:latin typeface="Arial" panose="020B0604020202020204" pitchFamily="34" charset="0"/>
              </a:defRPr>
            </a:lvl1pPr>
            <a:lvl2pPr marL="742950" indent="-285750">
              <a:defRPr sz="3200" b="1" i="1">
                <a:solidFill>
                  <a:schemeClr val="tx1"/>
                </a:solidFill>
                <a:latin typeface="Arial" panose="020B0604020202020204" pitchFamily="34" charset="0"/>
              </a:defRPr>
            </a:lvl2pPr>
            <a:lvl3pPr marL="1143000" indent="-228600">
              <a:defRPr sz="3200" b="1" i="1">
                <a:solidFill>
                  <a:schemeClr val="tx1"/>
                </a:solidFill>
                <a:latin typeface="Arial" panose="020B0604020202020204" pitchFamily="34" charset="0"/>
              </a:defRPr>
            </a:lvl3pPr>
            <a:lvl4pPr marL="1600200" indent="-228600">
              <a:defRPr sz="3200" b="1" i="1">
                <a:solidFill>
                  <a:schemeClr val="tx1"/>
                </a:solidFill>
                <a:latin typeface="Arial" panose="020B0604020202020204" pitchFamily="34" charset="0"/>
              </a:defRPr>
            </a:lvl4pPr>
            <a:lvl5pPr marL="2057400" indent="-228600">
              <a:defRPr sz="3200" b="1" i="1">
                <a:solidFill>
                  <a:schemeClr val="tx1"/>
                </a:solidFill>
                <a:latin typeface="Arial" panose="020B0604020202020204" pitchFamily="34" charset="0"/>
              </a:defRPr>
            </a:lvl5pPr>
            <a:lvl6pPr marL="2514600" indent="-228600" eaLnBrk="0" fontAlgn="base" hangingPunct="0">
              <a:spcBef>
                <a:spcPct val="0"/>
              </a:spcBef>
              <a:spcAft>
                <a:spcPct val="0"/>
              </a:spcAft>
              <a:defRPr sz="3200" b="1" i="1">
                <a:solidFill>
                  <a:schemeClr val="tx1"/>
                </a:solidFill>
                <a:latin typeface="Arial" panose="020B0604020202020204" pitchFamily="34" charset="0"/>
              </a:defRPr>
            </a:lvl6pPr>
            <a:lvl7pPr marL="2971800" indent="-228600" eaLnBrk="0" fontAlgn="base" hangingPunct="0">
              <a:spcBef>
                <a:spcPct val="0"/>
              </a:spcBef>
              <a:spcAft>
                <a:spcPct val="0"/>
              </a:spcAft>
              <a:defRPr sz="3200" b="1" i="1">
                <a:solidFill>
                  <a:schemeClr val="tx1"/>
                </a:solidFill>
                <a:latin typeface="Arial" panose="020B0604020202020204" pitchFamily="34" charset="0"/>
              </a:defRPr>
            </a:lvl7pPr>
            <a:lvl8pPr marL="3429000" indent="-228600" eaLnBrk="0" fontAlgn="base" hangingPunct="0">
              <a:spcBef>
                <a:spcPct val="0"/>
              </a:spcBef>
              <a:spcAft>
                <a:spcPct val="0"/>
              </a:spcAft>
              <a:defRPr sz="3200" b="1" i="1">
                <a:solidFill>
                  <a:schemeClr val="tx1"/>
                </a:solidFill>
                <a:latin typeface="Arial" panose="020B0604020202020204" pitchFamily="34" charset="0"/>
              </a:defRPr>
            </a:lvl8pPr>
            <a:lvl9pPr marL="3886200" indent="-228600" eaLnBrk="0" fontAlgn="base" hangingPunct="0">
              <a:spcBef>
                <a:spcPct val="0"/>
              </a:spcBef>
              <a:spcAft>
                <a:spcPct val="0"/>
              </a:spcAft>
              <a:defRPr sz="3200" b="1" i="1">
                <a:solidFill>
                  <a:schemeClr val="tx1"/>
                </a:solidFill>
                <a:latin typeface="Arial" panose="020B0604020202020204" pitchFamily="34" charset="0"/>
              </a:defRPr>
            </a:lvl9pPr>
          </a:lstStyle>
          <a:p>
            <a:endParaRPr lang="en-US" altLang="en-US" dirty="0"/>
          </a:p>
        </p:txBody>
      </p:sp>
      <p:sp>
        <p:nvSpPr>
          <p:cNvPr id="18438" name="Oval 6"/>
          <p:cNvSpPr>
            <a:spLocks noChangeArrowheads="1"/>
          </p:cNvSpPr>
          <p:nvPr/>
        </p:nvSpPr>
        <p:spPr bwMode="auto">
          <a:xfrm>
            <a:off x="3886200" y="4572000"/>
            <a:ext cx="457200" cy="457200"/>
          </a:xfrm>
          <a:prstGeom prst="ellipse">
            <a:avLst/>
          </a:prstGeom>
          <a:solidFill>
            <a:schemeClr val="accent1"/>
          </a:solidFill>
          <a:ln w="9525">
            <a:solidFill>
              <a:schemeClr val="tx1"/>
            </a:solidFill>
            <a:round/>
            <a:headEnd/>
            <a:tailEnd/>
          </a:ln>
        </p:spPr>
        <p:txBody>
          <a:bodyPr wrap="none" anchor="ctr"/>
          <a:lstStyle>
            <a:lvl1pPr>
              <a:defRPr sz="3200" b="1" i="1">
                <a:solidFill>
                  <a:schemeClr val="tx1"/>
                </a:solidFill>
                <a:latin typeface="Arial" panose="020B0604020202020204" pitchFamily="34" charset="0"/>
              </a:defRPr>
            </a:lvl1pPr>
            <a:lvl2pPr marL="742950" indent="-285750">
              <a:defRPr sz="3200" b="1" i="1">
                <a:solidFill>
                  <a:schemeClr val="tx1"/>
                </a:solidFill>
                <a:latin typeface="Arial" panose="020B0604020202020204" pitchFamily="34" charset="0"/>
              </a:defRPr>
            </a:lvl2pPr>
            <a:lvl3pPr marL="1143000" indent="-228600">
              <a:defRPr sz="3200" b="1" i="1">
                <a:solidFill>
                  <a:schemeClr val="tx1"/>
                </a:solidFill>
                <a:latin typeface="Arial" panose="020B0604020202020204" pitchFamily="34" charset="0"/>
              </a:defRPr>
            </a:lvl3pPr>
            <a:lvl4pPr marL="1600200" indent="-228600">
              <a:defRPr sz="3200" b="1" i="1">
                <a:solidFill>
                  <a:schemeClr val="tx1"/>
                </a:solidFill>
                <a:latin typeface="Arial" panose="020B0604020202020204" pitchFamily="34" charset="0"/>
              </a:defRPr>
            </a:lvl4pPr>
            <a:lvl5pPr marL="2057400" indent="-228600">
              <a:defRPr sz="3200" b="1" i="1">
                <a:solidFill>
                  <a:schemeClr val="tx1"/>
                </a:solidFill>
                <a:latin typeface="Arial" panose="020B0604020202020204" pitchFamily="34" charset="0"/>
              </a:defRPr>
            </a:lvl5pPr>
            <a:lvl6pPr marL="2514600" indent="-228600" eaLnBrk="0" fontAlgn="base" hangingPunct="0">
              <a:spcBef>
                <a:spcPct val="0"/>
              </a:spcBef>
              <a:spcAft>
                <a:spcPct val="0"/>
              </a:spcAft>
              <a:defRPr sz="3200" b="1" i="1">
                <a:solidFill>
                  <a:schemeClr val="tx1"/>
                </a:solidFill>
                <a:latin typeface="Arial" panose="020B0604020202020204" pitchFamily="34" charset="0"/>
              </a:defRPr>
            </a:lvl6pPr>
            <a:lvl7pPr marL="2971800" indent="-228600" eaLnBrk="0" fontAlgn="base" hangingPunct="0">
              <a:spcBef>
                <a:spcPct val="0"/>
              </a:spcBef>
              <a:spcAft>
                <a:spcPct val="0"/>
              </a:spcAft>
              <a:defRPr sz="3200" b="1" i="1">
                <a:solidFill>
                  <a:schemeClr val="tx1"/>
                </a:solidFill>
                <a:latin typeface="Arial" panose="020B0604020202020204" pitchFamily="34" charset="0"/>
              </a:defRPr>
            </a:lvl7pPr>
            <a:lvl8pPr marL="3429000" indent="-228600" eaLnBrk="0" fontAlgn="base" hangingPunct="0">
              <a:spcBef>
                <a:spcPct val="0"/>
              </a:spcBef>
              <a:spcAft>
                <a:spcPct val="0"/>
              </a:spcAft>
              <a:defRPr sz="3200" b="1" i="1">
                <a:solidFill>
                  <a:schemeClr val="tx1"/>
                </a:solidFill>
                <a:latin typeface="Arial" panose="020B0604020202020204" pitchFamily="34" charset="0"/>
              </a:defRPr>
            </a:lvl8pPr>
            <a:lvl9pPr marL="3886200" indent="-228600" eaLnBrk="0" fontAlgn="base" hangingPunct="0">
              <a:spcBef>
                <a:spcPct val="0"/>
              </a:spcBef>
              <a:spcAft>
                <a:spcPct val="0"/>
              </a:spcAft>
              <a:defRPr sz="3200" b="1" i="1">
                <a:solidFill>
                  <a:schemeClr val="tx1"/>
                </a:solidFill>
                <a:latin typeface="Arial" panose="020B0604020202020204" pitchFamily="34" charset="0"/>
              </a:defRPr>
            </a:lvl9pPr>
          </a:lstStyle>
          <a:p>
            <a:endParaRPr lang="en-US" altLang="en-US" dirty="0"/>
          </a:p>
        </p:txBody>
      </p:sp>
      <p:sp>
        <p:nvSpPr>
          <p:cNvPr id="18439" name="Oval 7"/>
          <p:cNvSpPr>
            <a:spLocks noChangeArrowheads="1"/>
          </p:cNvSpPr>
          <p:nvPr/>
        </p:nvSpPr>
        <p:spPr bwMode="auto">
          <a:xfrm>
            <a:off x="5105400" y="5486400"/>
            <a:ext cx="457200" cy="457200"/>
          </a:xfrm>
          <a:prstGeom prst="ellipse">
            <a:avLst/>
          </a:prstGeom>
          <a:solidFill>
            <a:schemeClr val="accent1"/>
          </a:solidFill>
          <a:ln w="9525">
            <a:solidFill>
              <a:schemeClr val="tx1"/>
            </a:solidFill>
            <a:round/>
            <a:headEnd/>
            <a:tailEnd/>
          </a:ln>
        </p:spPr>
        <p:txBody>
          <a:bodyPr wrap="none" anchor="ctr"/>
          <a:lstStyle>
            <a:lvl1pPr>
              <a:defRPr sz="3200" b="1" i="1">
                <a:solidFill>
                  <a:schemeClr val="tx1"/>
                </a:solidFill>
                <a:latin typeface="Arial" panose="020B0604020202020204" pitchFamily="34" charset="0"/>
              </a:defRPr>
            </a:lvl1pPr>
            <a:lvl2pPr marL="742950" indent="-285750">
              <a:defRPr sz="3200" b="1" i="1">
                <a:solidFill>
                  <a:schemeClr val="tx1"/>
                </a:solidFill>
                <a:latin typeface="Arial" panose="020B0604020202020204" pitchFamily="34" charset="0"/>
              </a:defRPr>
            </a:lvl2pPr>
            <a:lvl3pPr marL="1143000" indent="-228600">
              <a:defRPr sz="3200" b="1" i="1">
                <a:solidFill>
                  <a:schemeClr val="tx1"/>
                </a:solidFill>
                <a:latin typeface="Arial" panose="020B0604020202020204" pitchFamily="34" charset="0"/>
              </a:defRPr>
            </a:lvl3pPr>
            <a:lvl4pPr marL="1600200" indent="-228600">
              <a:defRPr sz="3200" b="1" i="1">
                <a:solidFill>
                  <a:schemeClr val="tx1"/>
                </a:solidFill>
                <a:latin typeface="Arial" panose="020B0604020202020204" pitchFamily="34" charset="0"/>
              </a:defRPr>
            </a:lvl4pPr>
            <a:lvl5pPr marL="2057400" indent="-228600">
              <a:defRPr sz="3200" b="1" i="1">
                <a:solidFill>
                  <a:schemeClr val="tx1"/>
                </a:solidFill>
                <a:latin typeface="Arial" panose="020B0604020202020204" pitchFamily="34" charset="0"/>
              </a:defRPr>
            </a:lvl5pPr>
            <a:lvl6pPr marL="2514600" indent="-228600" eaLnBrk="0" fontAlgn="base" hangingPunct="0">
              <a:spcBef>
                <a:spcPct val="0"/>
              </a:spcBef>
              <a:spcAft>
                <a:spcPct val="0"/>
              </a:spcAft>
              <a:defRPr sz="3200" b="1" i="1">
                <a:solidFill>
                  <a:schemeClr val="tx1"/>
                </a:solidFill>
                <a:latin typeface="Arial" panose="020B0604020202020204" pitchFamily="34" charset="0"/>
              </a:defRPr>
            </a:lvl6pPr>
            <a:lvl7pPr marL="2971800" indent="-228600" eaLnBrk="0" fontAlgn="base" hangingPunct="0">
              <a:spcBef>
                <a:spcPct val="0"/>
              </a:spcBef>
              <a:spcAft>
                <a:spcPct val="0"/>
              </a:spcAft>
              <a:defRPr sz="3200" b="1" i="1">
                <a:solidFill>
                  <a:schemeClr val="tx1"/>
                </a:solidFill>
                <a:latin typeface="Arial" panose="020B0604020202020204" pitchFamily="34" charset="0"/>
              </a:defRPr>
            </a:lvl7pPr>
            <a:lvl8pPr marL="3429000" indent="-228600" eaLnBrk="0" fontAlgn="base" hangingPunct="0">
              <a:spcBef>
                <a:spcPct val="0"/>
              </a:spcBef>
              <a:spcAft>
                <a:spcPct val="0"/>
              </a:spcAft>
              <a:defRPr sz="3200" b="1" i="1">
                <a:solidFill>
                  <a:schemeClr val="tx1"/>
                </a:solidFill>
                <a:latin typeface="Arial" panose="020B0604020202020204" pitchFamily="34" charset="0"/>
              </a:defRPr>
            </a:lvl8pPr>
            <a:lvl9pPr marL="3886200" indent="-228600" eaLnBrk="0" fontAlgn="base" hangingPunct="0">
              <a:spcBef>
                <a:spcPct val="0"/>
              </a:spcBef>
              <a:spcAft>
                <a:spcPct val="0"/>
              </a:spcAft>
              <a:defRPr sz="3200" b="1" i="1">
                <a:solidFill>
                  <a:schemeClr val="tx1"/>
                </a:solidFill>
                <a:latin typeface="Arial" panose="020B0604020202020204" pitchFamily="34" charset="0"/>
              </a:defRPr>
            </a:lvl9pPr>
          </a:lstStyle>
          <a:p>
            <a:endParaRPr lang="en-US" altLang="en-US" dirty="0"/>
          </a:p>
        </p:txBody>
      </p:sp>
      <p:sp>
        <p:nvSpPr>
          <p:cNvPr id="18440" name="Oval 8"/>
          <p:cNvSpPr>
            <a:spLocks noChangeArrowheads="1"/>
          </p:cNvSpPr>
          <p:nvPr/>
        </p:nvSpPr>
        <p:spPr bwMode="auto">
          <a:xfrm>
            <a:off x="5105400" y="3657600"/>
            <a:ext cx="457200" cy="457200"/>
          </a:xfrm>
          <a:prstGeom prst="ellipse">
            <a:avLst/>
          </a:prstGeom>
          <a:solidFill>
            <a:schemeClr val="accent1"/>
          </a:solidFill>
          <a:ln w="9525">
            <a:solidFill>
              <a:schemeClr val="tx1"/>
            </a:solidFill>
            <a:round/>
            <a:headEnd/>
            <a:tailEnd/>
          </a:ln>
        </p:spPr>
        <p:txBody>
          <a:bodyPr wrap="none" anchor="ctr"/>
          <a:lstStyle>
            <a:lvl1pPr>
              <a:defRPr sz="3200" b="1" i="1">
                <a:solidFill>
                  <a:schemeClr val="tx1"/>
                </a:solidFill>
                <a:latin typeface="Arial" panose="020B0604020202020204" pitchFamily="34" charset="0"/>
              </a:defRPr>
            </a:lvl1pPr>
            <a:lvl2pPr marL="742950" indent="-285750">
              <a:defRPr sz="3200" b="1" i="1">
                <a:solidFill>
                  <a:schemeClr val="tx1"/>
                </a:solidFill>
                <a:latin typeface="Arial" panose="020B0604020202020204" pitchFamily="34" charset="0"/>
              </a:defRPr>
            </a:lvl2pPr>
            <a:lvl3pPr marL="1143000" indent="-228600">
              <a:defRPr sz="3200" b="1" i="1">
                <a:solidFill>
                  <a:schemeClr val="tx1"/>
                </a:solidFill>
                <a:latin typeface="Arial" panose="020B0604020202020204" pitchFamily="34" charset="0"/>
              </a:defRPr>
            </a:lvl3pPr>
            <a:lvl4pPr marL="1600200" indent="-228600">
              <a:defRPr sz="3200" b="1" i="1">
                <a:solidFill>
                  <a:schemeClr val="tx1"/>
                </a:solidFill>
                <a:latin typeface="Arial" panose="020B0604020202020204" pitchFamily="34" charset="0"/>
              </a:defRPr>
            </a:lvl4pPr>
            <a:lvl5pPr marL="2057400" indent="-228600">
              <a:defRPr sz="3200" b="1" i="1">
                <a:solidFill>
                  <a:schemeClr val="tx1"/>
                </a:solidFill>
                <a:latin typeface="Arial" panose="020B0604020202020204" pitchFamily="34" charset="0"/>
              </a:defRPr>
            </a:lvl5pPr>
            <a:lvl6pPr marL="2514600" indent="-228600" eaLnBrk="0" fontAlgn="base" hangingPunct="0">
              <a:spcBef>
                <a:spcPct val="0"/>
              </a:spcBef>
              <a:spcAft>
                <a:spcPct val="0"/>
              </a:spcAft>
              <a:defRPr sz="3200" b="1" i="1">
                <a:solidFill>
                  <a:schemeClr val="tx1"/>
                </a:solidFill>
                <a:latin typeface="Arial" panose="020B0604020202020204" pitchFamily="34" charset="0"/>
              </a:defRPr>
            </a:lvl6pPr>
            <a:lvl7pPr marL="2971800" indent="-228600" eaLnBrk="0" fontAlgn="base" hangingPunct="0">
              <a:spcBef>
                <a:spcPct val="0"/>
              </a:spcBef>
              <a:spcAft>
                <a:spcPct val="0"/>
              </a:spcAft>
              <a:defRPr sz="3200" b="1" i="1">
                <a:solidFill>
                  <a:schemeClr val="tx1"/>
                </a:solidFill>
                <a:latin typeface="Arial" panose="020B0604020202020204" pitchFamily="34" charset="0"/>
              </a:defRPr>
            </a:lvl7pPr>
            <a:lvl8pPr marL="3429000" indent="-228600" eaLnBrk="0" fontAlgn="base" hangingPunct="0">
              <a:spcBef>
                <a:spcPct val="0"/>
              </a:spcBef>
              <a:spcAft>
                <a:spcPct val="0"/>
              </a:spcAft>
              <a:defRPr sz="3200" b="1" i="1">
                <a:solidFill>
                  <a:schemeClr val="tx1"/>
                </a:solidFill>
                <a:latin typeface="Arial" panose="020B0604020202020204" pitchFamily="34" charset="0"/>
              </a:defRPr>
            </a:lvl8pPr>
            <a:lvl9pPr marL="3886200" indent="-228600" eaLnBrk="0" fontAlgn="base" hangingPunct="0">
              <a:spcBef>
                <a:spcPct val="0"/>
              </a:spcBef>
              <a:spcAft>
                <a:spcPct val="0"/>
              </a:spcAft>
              <a:defRPr sz="3200" b="1" i="1">
                <a:solidFill>
                  <a:schemeClr val="tx1"/>
                </a:solidFill>
                <a:latin typeface="Arial" panose="020B0604020202020204" pitchFamily="34" charset="0"/>
              </a:defRPr>
            </a:lvl9pPr>
          </a:lstStyle>
          <a:p>
            <a:endParaRPr lang="en-US" altLang="en-US" dirty="0"/>
          </a:p>
        </p:txBody>
      </p:sp>
      <p:sp>
        <p:nvSpPr>
          <p:cNvPr id="18441" name="Oval 9"/>
          <p:cNvSpPr>
            <a:spLocks noChangeArrowheads="1"/>
          </p:cNvSpPr>
          <p:nvPr/>
        </p:nvSpPr>
        <p:spPr bwMode="auto">
          <a:xfrm>
            <a:off x="6934200" y="3429000"/>
            <a:ext cx="457200" cy="457200"/>
          </a:xfrm>
          <a:prstGeom prst="ellipse">
            <a:avLst/>
          </a:prstGeom>
          <a:solidFill>
            <a:srgbClr val="FF0000"/>
          </a:solidFill>
          <a:ln w="9525">
            <a:solidFill>
              <a:schemeClr val="tx1"/>
            </a:solidFill>
            <a:round/>
            <a:headEnd/>
            <a:tailEnd/>
          </a:ln>
        </p:spPr>
        <p:txBody>
          <a:bodyPr wrap="none" anchor="ctr"/>
          <a:lstStyle>
            <a:lvl1pPr>
              <a:defRPr sz="3200" b="1" i="1">
                <a:solidFill>
                  <a:schemeClr val="tx1"/>
                </a:solidFill>
                <a:latin typeface="Arial" panose="020B0604020202020204" pitchFamily="34" charset="0"/>
              </a:defRPr>
            </a:lvl1pPr>
            <a:lvl2pPr marL="742950" indent="-285750">
              <a:defRPr sz="3200" b="1" i="1">
                <a:solidFill>
                  <a:schemeClr val="tx1"/>
                </a:solidFill>
                <a:latin typeface="Arial" panose="020B0604020202020204" pitchFamily="34" charset="0"/>
              </a:defRPr>
            </a:lvl2pPr>
            <a:lvl3pPr marL="1143000" indent="-228600">
              <a:defRPr sz="3200" b="1" i="1">
                <a:solidFill>
                  <a:schemeClr val="tx1"/>
                </a:solidFill>
                <a:latin typeface="Arial" panose="020B0604020202020204" pitchFamily="34" charset="0"/>
              </a:defRPr>
            </a:lvl3pPr>
            <a:lvl4pPr marL="1600200" indent="-228600">
              <a:defRPr sz="3200" b="1" i="1">
                <a:solidFill>
                  <a:schemeClr val="tx1"/>
                </a:solidFill>
                <a:latin typeface="Arial" panose="020B0604020202020204" pitchFamily="34" charset="0"/>
              </a:defRPr>
            </a:lvl4pPr>
            <a:lvl5pPr marL="2057400" indent="-228600">
              <a:defRPr sz="3200" b="1" i="1">
                <a:solidFill>
                  <a:schemeClr val="tx1"/>
                </a:solidFill>
                <a:latin typeface="Arial" panose="020B0604020202020204" pitchFamily="34" charset="0"/>
              </a:defRPr>
            </a:lvl5pPr>
            <a:lvl6pPr marL="2514600" indent="-228600" eaLnBrk="0" fontAlgn="base" hangingPunct="0">
              <a:spcBef>
                <a:spcPct val="0"/>
              </a:spcBef>
              <a:spcAft>
                <a:spcPct val="0"/>
              </a:spcAft>
              <a:defRPr sz="3200" b="1" i="1">
                <a:solidFill>
                  <a:schemeClr val="tx1"/>
                </a:solidFill>
                <a:latin typeface="Arial" panose="020B0604020202020204" pitchFamily="34" charset="0"/>
              </a:defRPr>
            </a:lvl6pPr>
            <a:lvl7pPr marL="2971800" indent="-228600" eaLnBrk="0" fontAlgn="base" hangingPunct="0">
              <a:spcBef>
                <a:spcPct val="0"/>
              </a:spcBef>
              <a:spcAft>
                <a:spcPct val="0"/>
              </a:spcAft>
              <a:defRPr sz="3200" b="1" i="1">
                <a:solidFill>
                  <a:schemeClr val="tx1"/>
                </a:solidFill>
                <a:latin typeface="Arial" panose="020B0604020202020204" pitchFamily="34" charset="0"/>
              </a:defRPr>
            </a:lvl7pPr>
            <a:lvl8pPr marL="3429000" indent="-228600" eaLnBrk="0" fontAlgn="base" hangingPunct="0">
              <a:spcBef>
                <a:spcPct val="0"/>
              </a:spcBef>
              <a:spcAft>
                <a:spcPct val="0"/>
              </a:spcAft>
              <a:defRPr sz="3200" b="1" i="1">
                <a:solidFill>
                  <a:schemeClr val="tx1"/>
                </a:solidFill>
                <a:latin typeface="Arial" panose="020B0604020202020204" pitchFamily="34" charset="0"/>
              </a:defRPr>
            </a:lvl8pPr>
            <a:lvl9pPr marL="3886200" indent="-228600" eaLnBrk="0" fontAlgn="base" hangingPunct="0">
              <a:spcBef>
                <a:spcPct val="0"/>
              </a:spcBef>
              <a:spcAft>
                <a:spcPct val="0"/>
              </a:spcAft>
              <a:defRPr sz="3200" b="1" i="1">
                <a:solidFill>
                  <a:schemeClr val="tx1"/>
                </a:solidFill>
                <a:latin typeface="Arial" panose="020B0604020202020204" pitchFamily="34" charset="0"/>
              </a:defRPr>
            </a:lvl9pPr>
          </a:lstStyle>
          <a:p>
            <a:endParaRPr lang="en-US" altLang="en-US" dirty="0">
              <a:solidFill>
                <a:srgbClr val="FF0000"/>
              </a:solidFill>
            </a:endParaRPr>
          </a:p>
        </p:txBody>
      </p:sp>
      <p:sp>
        <p:nvSpPr>
          <p:cNvPr id="18442" name="Line 10"/>
          <p:cNvSpPr>
            <a:spLocks noChangeShapeType="1"/>
          </p:cNvSpPr>
          <p:nvPr/>
        </p:nvSpPr>
        <p:spPr bwMode="auto">
          <a:xfrm>
            <a:off x="3048000" y="3962400"/>
            <a:ext cx="838200" cy="838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443" name="Line 11"/>
          <p:cNvSpPr>
            <a:spLocks noChangeShapeType="1"/>
          </p:cNvSpPr>
          <p:nvPr/>
        </p:nvSpPr>
        <p:spPr bwMode="auto">
          <a:xfrm flipV="1">
            <a:off x="3505200" y="5791200"/>
            <a:ext cx="1600200" cy="152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444" name="Line 12"/>
          <p:cNvSpPr>
            <a:spLocks noChangeShapeType="1"/>
          </p:cNvSpPr>
          <p:nvPr/>
        </p:nvSpPr>
        <p:spPr bwMode="auto">
          <a:xfrm flipV="1">
            <a:off x="3429000" y="5029200"/>
            <a:ext cx="609600" cy="762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445" name="Line 13"/>
          <p:cNvSpPr>
            <a:spLocks noChangeShapeType="1"/>
          </p:cNvSpPr>
          <p:nvPr/>
        </p:nvSpPr>
        <p:spPr bwMode="auto">
          <a:xfrm flipV="1">
            <a:off x="7086600" y="3886200"/>
            <a:ext cx="76200" cy="914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446" name="Line 14"/>
          <p:cNvSpPr>
            <a:spLocks noChangeShapeType="1"/>
          </p:cNvSpPr>
          <p:nvPr/>
        </p:nvSpPr>
        <p:spPr bwMode="auto">
          <a:xfrm flipV="1">
            <a:off x="5562600" y="5105400"/>
            <a:ext cx="1219200" cy="533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447" name="Line 15"/>
          <p:cNvSpPr>
            <a:spLocks noChangeShapeType="1"/>
          </p:cNvSpPr>
          <p:nvPr/>
        </p:nvSpPr>
        <p:spPr bwMode="auto">
          <a:xfrm flipV="1">
            <a:off x="5562600" y="3733800"/>
            <a:ext cx="1371600" cy="152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448" name="Line 16"/>
          <p:cNvSpPr>
            <a:spLocks noChangeShapeType="1"/>
          </p:cNvSpPr>
          <p:nvPr/>
        </p:nvSpPr>
        <p:spPr bwMode="auto">
          <a:xfrm flipV="1">
            <a:off x="4267200" y="4038600"/>
            <a:ext cx="914400" cy="609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449" name="Line 17"/>
          <p:cNvSpPr>
            <a:spLocks noChangeShapeType="1"/>
          </p:cNvSpPr>
          <p:nvPr/>
        </p:nvSpPr>
        <p:spPr bwMode="auto">
          <a:xfrm>
            <a:off x="5486400" y="4038600"/>
            <a:ext cx="1371600" cy="838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450" name="Oval 18"/>
          <p:cNvSpPr>
            <a:spLocks noChangeArrowheads="1"/>
          </p:cNvSpPr>
          <p:nvPr/>
        </p:nvSpPr>
        <p:spPr bwMode="auto">
          <a:xfrm>
            <a:off x="3810000" y="3124200"/>
            <a:ext cx="457200" cy="457200"/>
          </a:xfrm>
          <a:prstGeom prst="ellipse">
            <a:avLst/>
          </a:prstGeom>
          <a:solidFill>
            <a:schemeClr val="accent1"/>
          </a:solidFill>
          <a:ln w="9525">
            <a:solidFill>
              <a:schemeClr val="tx1"/>
            </a:solidFill>
            <a:round/>
            <a:headEnd/>
            <a:tailEnd/>
          </a:ln>
        </p:spPr>
        <p:txBody>
          <a:bodyPr wrap="none" anchor="ctr"/>
          <a:lstStyle>
            <a:lvl1pPr>
              <a:defRPr sz="3200" b="1" i="1">
                <a:solidFill>
                  <a:schemeClr val="tx1"/>
                </a:solidFill>
                <a:latin typeface="Arial" panose="020B0604020202020204" pitchFamily="34" charset="0"/>
              </a:defRPr>
            </a:lvl1pPr>
            <a:lvl2pPr marL="742950" indent="-285750">
              <a:defRPr sz="3200" b="1" i="1">
                <a:solidFill>
                  <a:schemeClr val="tx1"/>
                </a:solidFill>
                <a:latin typeface="Arial" panose="020B0604020202020204" pitchFamily="34" charset="0"/>
              </a:defRPr>
            </a:lvl2pPr>
            <a:lvl3pPr marL="1143000" indent="-228600">
              <a:defRPr sz="3200" b="1" i="1">
                <a:solidFill>
                  <a:schemeClr val="tx1"/>
                </a:solidFill>
                <a:latin typeface="Arial" panose="020B0604020202020204" pitchFamily="34" charset="0"/>
              </a:defRPr>
            </a:lvl3pPr>
            <a:lvl4pPr marL="1600200" indent="-228600">
              <a:defRPr sz="3200" b="1" i="1">
                <a:solidFill>
                  <a:schemeClr val="tx1"/>
                </a:solidFill>
                <a:latin typeface="Arial" panose="020B0604020202020204" pitchFamily="34" charset="0"/>
              </a:defRPr>
            </a:lvl4pPr>
            <a:lvl5pPr marL="2057400" indent="-228600">
              <a:defRPr sz="3200" b="1" i="1">
                <a:solidFill>
                  <a:schemeClr val="tx1"/>
                </a:solidFill>
                <a:latin typeface="Arial" panose="020B0604020202020204" pitchFamily="34" charset="0"/>
              </a:defRPr>
            </a:lvl5pPr>
            <a:lvl6pPr marL="2514600" indent="-228600" eaLnBrk="0" fontAlgn="base" hangingPunct="0">
              <a:spcBef>
                <a:spcPct val="0"/>
              </a:spcBef>
              <a:spcAft>
                <a:spcPct val="0"/>
              </a:spcAft>
              <a:defRPr sz="3200" b="1" i="1">
                <a:solidFill>
                  <a:schemeClr val="tx1"/>
                </a:solidFill>
                <a:latin typeface="Arial" panose="020B0604020202020204" pitchFamily="34" charset="0"/>
              </a:defRPr>
            </a:lvl6pPr>
            <a:lvl7pPr marL="2971800" indent="-228600" eaLnBrk="0" fontAlgn="base" hangingPunct="0">
              <a:spcBef>
                <a:spcPct val="0"/>
              </a:spcBef>
              <a:spcAft>
                <a:spcPct val="0"/>
              </a:spcAft>
              <a:defRPr sz="3200" b="1" i="1">
                <a:solidFill>
                  <a:schemeClr val="tx1"/>
                </a:solidFill>
                <a:latin typeface="Arial" panose="020B0604020202020204" pitchFamily="34" charset="0"/>
              </a:defRPr>
            </a:lvl7pPr>
            <a:lvl8pPr marL="3429000" indent="-228600" eaLnBrk="0" fontAlgn="base" hangingPunct="0">
              <a:spcBef>
                <a:spcPct val="0"/>
              </a:spcBef>
              <a:spcAft>
                <a:spcPct val="0"/>
              </a:spcAft>
              <a:defRPr sz="3200" b="1" i="1">
                <a:solidFill>
                  <a:schemeClr val="tx1"/>
                </a:solidFill>
                <a:latin typeface="Arial" panose="020B0604020202020204" pitchFamily="34" charset="0"/>
              </a:defRPr>
            </a:lvl8pPr>
            <a:lvl9pPr marL="3886200" indent="-228600" eaLnBrk="0" fontAlgn="base" hangingPunct="0">
              <a:spcBef>
                <a:spcPct val="0"/>
              </a:spcBef>
              <a:spcAft>
                <a:spcPct val="0"/>
              </a:spcAft>
              <a:defRPr sz="3200" b="1" i="1">
                <a:solidFill>
                  <a:schemeClr val="tx1"/>
                </a:solidFill>
                <a:latin typeface="Arial" panose="020B0604020202020204" pitchFamily="34" charset="0"/>
              </a:defRPr>
            </a:lvl9pPr>
          </a:lstStyle>
          <a:p>
            <a:pPr algn="ctr" rtl="1" eaLnBrk="1" hangingPunct="1"/>
            <a:endParaRPr lang="en-US" altLang="en-US" sz="1800" b="0" i="0" dirty="0">
              <a:solidFill>
                <a:srgbClr val="33CC33"/>
              </a:solidFill>
              <a:cs typeface="Arial" panose="020B0604020202020204" pitchFamily="34" charset="0"/>
            </a:endParaRPr>
          </a:p>
        </p:txBody>
      </p:sp>
      <p:cxnSp>
        <p:nvCxnSpPr>
          <p:cNvPr id="18451" name="AutoShape 19"/>
          <p:cNvCxnSpPr>
            <a:cxnSpLocks noChangeShapeType="1"/>
            <a:stCxn id="18438" idx="0"/>
            <a:endCxn id="18450" idx="4"/>
          </p:cNvCxnSpPr>
          <p:nvPr/>
        </p:nvCxnSpPr>
        <p:spPr bwMode="auto">
          <a:xfrm flipH="1" flipV="1">
            <a:off x="4038600" y="3581400"/>
            <a:ext cx="76200" cy="9906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8452" name="AutoShape 20"/>
          <p:cNvCxnSpPr>
            <a:cxnSpLocks noChangeShapeType="1"/>
            <a:stCxn id="18450" idx="6"/>
            <a:endCxn id="18440" idx="1"/>
          </p:cNvCxnSpPr>
          <p:nvPr/>
        </p:nvCxnSpPr>
        <p:spPr bwMode="auto">
          <a:xfrm>
            <a:off x="4267200" y="3352800"/>
            <a:ext cx="904875" cy="37147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8453" name="Oval 21"/>
          <p:cNvSpPr>
            <a:spLocks noChangeArrowheads="1"/>
          </p:cNvSpPr>
          <p:nvPr/>
        </p:nvSpPr>
        <p:spPr bwMode="auto">
          <a:xfrm>
            <a:off x="2590800" y="3733800"/>
            <a:ext cx="457200" cy="457200"/>
          </a:xfrm>
          <a:prstGeom prst="ellipse">
            <a:avLst/>
          </a:prstGeom>
          <a:solidFill>
            <a:schemeClr val="accent1"/>
          </a:solidFill>
          <a:ln w="9525">
            <a:solidFill>
              <a:schemeClr val="tx1"/>
            </a:solidFill>
            <a:round/>
            <a:headEnd/>
            <a:tailEnd/>
          </a:ln>
        </p:spPr>
        <p:txBody>
          <a:bodyPr wrap="none" anchor="ctr"/>
          <a:lstStyle>
            <a:lvl1pPr>
              <a:defRPr sz="3200" b="1" i="1">
                <a:solidFill>
                  <a:schemeClr val="tx1"/>
                </a:solidFill>
                <a:latin typeface="Arial" panose="020B0604020202020204" pitchFamily="34" charset="0"/>
              </a:defRPr>
            </a:lvl1pPr>
            <a:lvl2pPr marL="742950" indent="-285750">
              <a:defRPr sz="3200" b="1" i="1">
                <a:solidFill>
                  <a:schemeClr val="tx1"/>
                </a:solidFill>
                <a:latin typeface="Arial" panose="020B0604020202020204" pitchFamily="34" charset="0"/>
              </a:defRPr>
            </a:lvl2pPr>
            <a:lvl3pPr marL="1143000" indent="-228600">
              <a:defRPr sz="3200" b="1" i="1">
                <a:solidFill>
                  <a:schemeClr val="tx1"/>
                </a:solidFill>
                <a:latin typeface="Arial" panose="020B0604020202020204" pitchFamily="34" charset="0"/>
              </a:defRPr>
            </a:lvl3pPr>
            <a:lvl4pPr marL="1600200" indent="-228600">
              <a:defRPr sz="3200" b="1" i="1">
                <a:solidFill>
                  <a:schemeClr val="tx1"/>
                </a:solidFill>
                <a:latin typeface="Arial" panose="020B0604020202020204" pitchFamily="34" charset="0"/>
              </a:defRPr>
            </a:lvl4pPr>
            <a:lvl5pPr marL="2057400" indent="-228600">
              <a:defRPr sz="3200" b="1" i="1">
                <a:solidFill>
                  <a:schemeClr val="tx1"/>
                </a:solidFill>
                <a:latin typeface="Arial" panose="020B0604020202020204" pitchFamily="34" charset="0"/>
              </a:defRPr>
            </a:lvl5pPr>
            <a:lvl6pPr marL="2514600" indent="-228600" eaLnBrk="0" fontAlgn="base" hangingPunct="0">
              <a:spcBef>
                <a:spcPct val="0"/>
              </a:spcBef>
              <a:spcAft>
                <a:spcPct val="0"/>
              </a:spcAft>
              <a:defRPr sz="3200" b="1" i="1">
                <a:solidFill>
                  <a:schemeClr val="tx1"/>
                </a:solidFill>
                <a:latin typeface="Arial" panose="020B0604020202020204" pitchFamily="34" charset="0"/>
              </a:defRPr>
            </a:lvl6pPr>
            <a:lvl7pPr marL="2971800" indent="-228600" eaLnBrk="0" fontAlgn="base" hangingPunct="0">
              <a:spcBef>
                <a:spcPct val="0"/>
              </a:spcBef>
              <a:spcAft>
                <a:spcPct val="0"/>
              </a:spcAft>
              <a:defRPr sz="3200" b="1" i="1">
                <a:solidFill>
                  <a:schemeClr val="tx1"/>
                </a:solidFill>
                <a:latin typeface="Arial" panose="020B0604020202020204" pitchFamily="34" charset="0"/>
              </a:defRPr>
            </a:lvl7pPr>
            <a:lvl8pPr marL="3429000" indent="-228600" eaLnBrk="0" fontAlgn="base" hangingPunct="0">
              <a:spcBef>
                <a:spcPct val="0"/>
              </a:spcBef>
              <a:spcAft>
                <a:spcPct val="0"/>
              </a:spcAft>
              <a:defRPr sz="3200" b="1" i="1">
                <a:solidFill>
                  <a:schemeClr val="tx1"/>
                </a:solidFill>
                <a:latin typeface="Arial" panose="020B0604020202020204" pitchFamily="34" charset="0"/>
              </a:defRPr>
            </a:lvl8pPr>
            <a:lvl9pPr marL="3886200" indent="-228600" eaLnBrk="0" fontAlgn="base" hangingPunct="0">
              <a:spcBef>
                <a:spcPct val="0"/>
              </a:spcBef>
              <a:spcAft>
                <a:spcPct val="0"/>
              </a:spcAft>
              <a:defRPr sz="3200" b="1" i="1">
                <a:solidFill>
                  <a:schemeClr val="tx1"/>
                </a:solidFill>
                <a:latin typeface="Arial" panose="020B0604020202020204" pitchFamily="34" charset="0"/>
              </a:defRPr>
            </a:lvl9pPr>
          </a:lstStyle>
          <a:p>
            <a:pPr algn="ctr" rtl="1" eaLnBrk="1" hangingPunct="1"/>
            <a:endParaRPr lang="en-US" altLang="en-US" sz="1800" b="0" i="0" dirty="0">
              <a:solidFill>
                <a:srgbClr val="00CC00"/>
              </a:solidFill>
              <a:cs typeface="Arial" panose="020B0604020202020204" pitchFamily="34" charset="0"/>
            </a:endParaRPr>
          </a:p>
        </p:txBody>
      </p:sp>
      <p:cxnSp>
        <p:nvCxnSpPr>
          <p:cNvPr id="18454" name="AutoShape 22"/>
          <p:cNvCxnSpPr>
            <a:cxnSpLocks noChangeShapeType="1"/>
            <a:stCxn id="18453" idx="4"/>
            <a:endCxn id="18437" idx="1"/>
          </p:cNvCxnSpPr>
          <p:nvPr/>
        </p:nvCxnSpPr>
        <p:spPr bwMode="auto">
          <a:xfrm>
            <a:off x="2819400" y="4191000"/>
            <a:ext cx="295275" cy="159067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905668972"/>
      </p:ext>
    </p:extLst>
  </p:cSld>
  <p:clrMapOvr>
    <a:masterClrMapping/>
  </p:clrMapOvr>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rrowheads="1"/>
          </p:cNvSpPr>
          <p:nvPr>
            <p:ph type="title"/>
          </p:nvPr>
        </p:nvSpPr>
        <p:spPr/>
        <p:txBody>
          <a:bodyPr/>
          <a:lstStyle/>
          <a:p>
            <a:pPr algn="ctr" eaLnBrk="1" hangingPunct="1">
              <a:defRPr/>
            </a:pPr>
            <a:r>
              <a:rPr lang="en-US" dirty="0" smtClean="0">
                <a:solidFill>
                  <a:srgbClr val="00B0F0"/>
                </a:solidFill>
              </a:rPr>
              <a:t>Markov chains</a:t>
            </a:r>
          </a:p>
        </p:txBody>
      </p:sp>
      <p:sp>
        <p:nvSpPr>
          <p:cNvPr id="70659" name="Rectangle 3"/>
          <p:cNvSpPr>
            <a:spLocks noGrp="1" noRot="1" noChangeArrowheads="1"/>
          </p:cNvSpPr>
          <p:nvPr>
            <p:ph type="body" idx="1"/>
          </p:nvPr>
        </p:nvSpPr>
        <p:spPr/>
        <p:txBody>
          <a:bodyPr>
            <a:normAutofit lnSpcReduction="10000"/>
          </a:bodyPr>
          <a:lstStyle/>
          <a:p>
            <a:pPr eaLnBrk="1" hangingPunct="1">
              <a:defRPr/>
            </a:pPr>
            <a:r>
              <a:rPr lang="en-US" sz="3200" dirty="0" smtClean="0"/>
              <a:t>Generalization of random walks on undirected graph.</a:t>
            </a:r>
          </a:p>
          <a:p>
            <a:pPr eaLnBrk="1" hangingPunct="1">
              <a:defRPr/>
            </a:pPr>
            <a:r>
              <a:rPr lang="en-US" sz="3200" dirty="0" smtClean="0"/>
              <a:t>The graph is directed</a:t>
            </a:r>
          </a:p>
          <a:p>
            <a:pPr eaLnBrk="1" hangingPunct="1">
              <a:defRPr/>
            </a:pPr>
            <a:r>
              <a:rPr lang="en-US" sz="3200" dirty="0" smtClean="0"/>
              <a:t>The sum over the values of outgoing edges is </a:t>
            </a:r>
            <a:r>
              <a:rPr lang="en-US" sz="3200" dirty="0" smtClean="0">
                <a:solidFill>
                  <a:srgbClr val="FF0000"/>
                </a:solidFill>
              </a:rPr>
              <a:t>1</a:t>
            </a:r>
            <a:r>
              <a:rPr lang="en-US" sz="3200" dirty="0" smtClean="0"/>
              <a:t> but it does not need to be uniform.</a:t>
            </a:r>
          </a:p>
          <a:p>
            <a:pPr>
              <a:defRPr/>
            </a:pPr>
            <a:r>
              <a:rPr lang="en-US" sz="3200" dirty="0" smtClean="0"/>
              <a:t>Column </a:t>
            </a:r>
            <a:r>
              <a:rPr lang="en-US" sz="3200" dirty="0" smtClean="0">
                <a:solidFill>
                  <a:srgbClr val="FF0000"/>
                </a:solidFill>
              </a:rPr>
              <a:t>i</a:t>
            </a:r>
            <a:r>
              <a:rPr lang="en-US" sz="3200" dirty="0" smtClean="0"/>
              <a:t>: the probabilities </a:t>
            </a:r>
            <a:r>
              <a:rPr lang="en-US" sz="3200" dirty="0" smtClean="0">
                <a:solidFill>
                  <a:srgbClr val="FF0000"/>
                </a:solidFill>
                <a:cs typeface="Arial" charset="0"/>
              </a:rPr>
              <a:t>p</a:t>
            </a:r>
            <a:r>
              <a:rPr lang="en-US" sz="3200" baseline="-25000" dirty="0" smtClean="0">
                <a:solidFill>
                  <a:srgbClr val="FF0000"/>
                </a:solidFill>
                <a:cs typeface="Arial" charset="0"/>
              </a:rPr>
              <a:t>ji</a:t>
            </a:r>
            <a:r>
              <a:rPr lang="en-US" sz="3200" dirty="0" smtClean="0">
                <a:solidFill>
                  <a:srgbClr val="FF0000"/>
                </a:solidFill>
                <a:cs typeface="Arial" charset="0"/>
              </a:rPr>
              <a:t>  </a:t>
            </a:r>
            <a:endParaRPr lang="en-US" sz="3200" dirty="0" smtClean="0"/>
          </a:p>
          <a:p>
            <a:pPr>
              <a:defRPr/>
            </a:pPr>
            <a:r>
              <a:rPr lang="en-US" sz="3200" dirty="0" smtClean="0"/>
              <a:t>Say we start with probability </a:t>
            </a:r>
            <a:r>
              <a:rPr lang="en-US" sz="3200" dirty="0" smtClean="0">
                <a:solidFill>
                  <a:srgbClr val="FF0000"/>
                </a:solidFill>
                <a:cs typeface="Arial" charset="0"/>
              </a:rPr>
              <a:t>x</a:t>
            </a:r>
            <a:r>
              <a:rPr lang="en-US" sz="3200" baseline="-25000" dirty="0" smtClean="0">
                <a:solidFill>
                  <a:srgbClr val="FF0000"/>
                </a:solidFill>
                <a:cs typeface="Arial" charset="0"/>
              </a:rPr>
              <a:t>i</a:t>
            </a:r>
            <a:r>
              <a:rPr lang="en-US" sz="3200" dirty="0" smtClean="0">
                <a:solidFill>
                  <a:srgbClr val="FF0000"/>
                </a:solidFill>
                <a:cs typeface="Arial" charset="0"/>
              </a:rPr>
              <a:t> </a:t>
            </a:r>
            <a:r>
              <a:rPr lang="en-US" sz="3200" dirty="0" smtClean="0">
                <a:solidFill>
                  <a:srgbClr val="002060"/>
                </a:solidFill>
                <a:cs typeface="Arial" charset="0"/>
              </a:rPr>
              <a:t>to be in vertex </a:t>
            </a:r>
            <a:r>
              <a:rPr lang="en-US" sz="3200" dirty="0" smtClean="0">
                <a:solidFill>
                  <a:srgbClr val="FF0000"/>
                </a:solidFill>
                <a:cs typeface="Arial" charset="0"/>
              </a:rPr>
              <a:t>i.</a:t>
            </a:r>
            <a:endParaRPr lang="en-US" sz="3200" dirty="0" smtClean="0">
              <a:solidFill>
                <a:srgbClr val="FF0000"/>
              </a:solidFill>
            </a:endParaRPr>
          </a:p>
          <a:p>
            <a:pPr marL="0" indent="0" eaLnBrk="1" hangingPunct="1">
              <a:buNone/>
              <a:defRPr/>
            </a:pPr>
            <a:r>
              <a:rPr lang="en-US" sz="3200" dirty="0"/>
              <a:t> </a:t>
            </a:r>
            <a:r>
              <a:rPr lang="en-US" sz="3200" dirty="0" smtClean="0"/>
              <a:t>  </a:t>
            </a:r>
            <a:r>
              <a:rPr lang="el-GR" sz="3200" dirty="0" smtClean="0">
                <a:solidFill>
                  <a:srgbClr val="FF0000"/>
                </a:solidFill>
                <a:cs typeface="Arial" charset="0"/>
              </a:rPr>
              <a:t>Π</a:t>
            </a:r>
            <a:r>
              <a:rPr lang="en-US" sz="3200" baseline="-25000" dirty="0" smtClean="0">
                <a:solidFill>
                  <a:srgbClr val="FF0000"/>
                </a:solidFill>
                <a:cs typeface="Arial" charset="0"/>
              </a:rPr>
              <a:t>0 </a:t>
            </a:r>
            <a:r>
              <a:rPr lang="en-US" sz="3200" dirty="0" smtClean="0">
                <a:solidFill>
                  <a:srgbClr val="FF0000"/>
                </a:solidFill>
                <a:cs typeface="Arial" charset="0"/>
              </a:rPr>
              <a:t>=(x</a:t>
            </a:r>
            <a:r>
              <a:rPr lang="en-US" sz="3200" baseline="-25000" dirty="0" smtClean="0">
                <a:solidFill>
                  <a:srgbClr val="FF0000"/>
                </a:solidFill>
                <a:cs typeface="Arial" charset="0"/>
              </a:rPr>
              <a:t>1</a:t>
            </a:r>
            <a:r>
              <a:rPr lang="en-US" sz="3200" dirty="0" smtClean="0">
                <a:solidFill>
                  <a:srgbClr val="FF0000"/>
                </a:solidFill>
                <a:cs typeface="Arial" charset="0"/>
              </a:rPr>
              <a:t>,x</a:t>
            </a:r>
            <a:r>
              <a:rPr lang="en-US" sz="3200" baseline="-25000" dirty="0" smtClean="0">
                <a:solidFill>
                  <a:srgbClr val="FF0000"/>
                </a:solidFill>
                <a:cs typeface="Arial" charset="0"/>
              </a:rPr>
              <a:t>2</a:t>
            </a:r>
            <a:r>
              <a:rPr lang="en-US" sz="3200" dirty="0" smtClean="0">
                <a:solidFill>
                  <a:srgbClr val="FF0000"/>
                </a:solidFill>
                <a:cs typeface="Arial" charset="0"/>
              </a:rPr>
              <a:t>,….,x</a:t>
            </a:r>
            <a:r>
              <a:rPr lang="en-US" sz="3200" baseline="-25000" dirty="0" smtClean="0">
                <a:solidFill>
                  <a:srgbClr val="FF0000"/>
                </a:solidFill>
                <a:cs typeface="Arial" charset="0"/>
              </a:rPr>
              <a:t>n</a:t>
            </a:r>
            <a:r>
              <a:rPr lang="en-US" sz="3200" dirty="0" smtClean="0">
                <a:solidFill>
                  <a:srgbClr val="FF0000"/>
                </a:solidFill>
                <a:cs typeface="Arial" charset="0"/>
              </a:rPr>
              <a:t>)</a:t>
            </a:r>
            <a:endParaRPr lang="el-GR" sz="3200" baseline="-25000" dirty="0" smtClean="0">
              <a:solidFill>
                <a:srgbClr val="FF0000"/>
              </a:solidFill>
              <a:cs typeface="Arial" charset="0"/>
            </a:endParaRPr>
          </a:p>
        </p:txBody>
      </p:sp>
    </p:spTree>
    <p:extLst>
      <p:ext uri="{BB962C8B-B14F-4D97-AF65-F5344CB8AC3E}">
        <p14:creationId xmlns:p14="http://schemas.microsoft.com/office/powerpoint/2010/main" val="40567126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Less known subjects I discuss</a:t>
            </a:r>
            <a:endParaRPr lang="en-US" dirty="0">
              <a:solidFill>
                <a:srgbClr val="00B0F0"/>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How to get sparse </a:t>
            </a:r>
            <a:r>
              <a:rPr lang="en-US" dirty="0" smtClean="0">
                <a:solidFill>
                  <a:srgbClr val="FF0000"/>
                </a:solidFill>
              </a:rPr>
              <a:t>spanners.</a:t>
            </a:r>
          </a:p>
          <a:p>
            <a:pPr marL="0" indent="0">
              <a:buNone/>
            </a:pPr>
            <a:r>
              <a:rPr lang="en-US" dirty="0" smtClean="0"/>
              <a:t>Graphs with girth </a:t>
            </a:r>
            <a:r>
              <a:rPr lang="en-US" dirty="0" smtClean="0">
                <a:solidFill>
                  <a:srgbClr val="FF0000"/>
                </a:solidFill>
              </a:rPr>
              <a:t>5 </a:t>
            </a:r>
            <a:r>
              <a:rPr lang="en-US" dirty="0" smtClean="0"/>
              <a:t>have</a:t>
            </a:r>
            <a:r>
              <a:rPr lang="en-US" dirty="0" smtClean="0">
                <a:solidFill>
                  <a:srgbClr val="FF0000"/>
                </a:solidFill>
              </a:rPr>
              <a:t> O(n</a:t>
            </a:r>
            <a:r>
              <a:rPr lang="en-US" dirty="0" smtClean="0">
                <a:solidFill>
                  <a:srgbClr val="FF0000"/>
                </a:solidFill>
                <a:latin typeface="Arial" panose="020B0604020202020204" pitchFamily="34" charset="0"/>
                <a:cs typeface="Arial" panose="020B0604020202020204" pitchFamily="34" charset="0"/>
              </a:rPr>
              <a:t>˖</a:t>
            </a:r>
            <a:r>
              <a:rPr lang="en-US" dirty="0" smtClean="0">
                <a:solidFill>
                  <a:srgbClr val="FF0000"/>
                </a:solidFill>
              </a:rPr>
              <a:t>sqrt{n})  </a:t>
            </a:r>
            <a:r>
              <a:rPr lang="en-US" dirty="0" smtClean="0"/>
              <a:t>edges and  this is tight.</a:t>
            </a:r>
          </a:p>
          <a:p>
            <a:pPr marL="0" indent="0">
              <a:buNone/>
            </a:pPr>
            <a:r>
              <a:rPr lang="en-US" dirty="0" smtClean="0"/>
              <a:t>A very simple folklore approximation for </a:t>
            </a:r>
            <a:r>
              <a:rPr lang="en-US" dirty="0" smtClean="0">
                <a:solidFill>
                  <a:srgbClr val="00B050"/>
                </a:solidFill>
              </a:rPr>
              <a:t>Undirected </a:t>
            </a:r>
          </a:p>
          <a:p>
            <a:pPr marL="0" indent="0">
              <a:buNone/>
            </a:pPr>
            <a:r>
              <a:rPr lang="en-US" dirty="0" smtClean="0">
                <a:solidFill>
                  <a:srgbClr val="00B050"/>
                </a:solidFill>
              </a:rPr>
              <a:t>Multicut </a:t>
            </a:r>
            <a:r>
              <a:rPr lang="en-US" dirty="0" smtClean="0"/>
              <a:t>that I think does not appear in any paper.</a:t>
            </a:r>
          </a:p>
          <a:p>
            <a:pPr marL="0" indent="0">
              <a:buNone/>
            </a:pPr>
            <a:r>
              <a:rPr lang="en-US" dirty="0" smtClean="0">
                <a:solidFill>
                  <a:srgbClr val="FF0000"/>
                </a:solidFill>
              </a:rPr>
              <a:t>O(sqrt{n}) </a:t>
            </a:r>
            <a:r>
              <a:rPr lang="en-US" dirty="0" smtClean="0"/>
              <a:t>ratio for </a:t>
            </a:r>
            <a:r>
              <a:rPr lang="en-US" dirty="0" smtClean="0">
                <a:solidFill>
                  <a:srgbClr val="00B050"/>
                </a:solidFill>
              </a:rPr>
              <a:t>Directed Multicut.</a:t>
            </a:r>
          </a:p>
          <a:p>
            <a:pPr marL="0" indent="0">
              <a:buNone/>
            </a:pPr>
            <a:r>
              <a:rPr lang="en-US" dirty="0" smtClean="0"/>
              <a:t>What is the best way in my opinion to teach the </a:t>
            </a:r>
            <a:r>
              <a:rPr lang="en-US" dirty="0" smtClean="0">
                <a:solidFill>
                  <a:srgbClr val="FF0000"/>
                </a:solidFill>
              </a:rPr>
              <a:t>dual fitting </a:t>
            </a:r>
            <a:r>
              <a:rPr lang="en-US" dirty="0" smtClean="0"/>
              <a:t>for </a:t>
            </a:r>
            <a:r>
              <a:rPr lang="en-US" dirty="0" smtClean="0">
                <a:solidFill>
                  <a:srgbClr val="FF0000"/>
                </a:solidFill>
              </a:rPr>
              <a:t>Set Cover</a:t>
            </a:r>
            <a:r>
              <a:rPr lang="en-US" dirty="0" smtClean="0"/>
              <a:t> attributed to </a:t>
            </a:r>
            <a:r>
              <a:rPr lang="en-US" dirty="0" smtClean="0">
                <a:solidFill>
                  <a:srgbClr val="00B050"/>
                </a:solidFill>
              </a:rPr>
              <a:t>Lovasz.</a:t>
            </a:r>
          </a:p>
          <a:p>
            <a:pPr marL="0" indent="0">
              <a:buNone/>
            </a:pPr>
            <a:r>
              <a:rPr lang="en-US" dirty="0" smtClean="0">
                <a:solidFill>
                  <a:srgbClr val="00B050"/>
                </a:solidFill>
              </a:rPr>
              <a:t>Steiner Network design </a:t>
            </a:r>
            <a:r>
              <a:rPr lang="en-US" dirty="0" smtClean="0"/>
              <a:t>with vertex disjoint paths</a:t>
            </a:r>
            <a:r>
              <a:rPr lang="en-US" dirty="0"/>
              <a:t>:</a:t>
            </a:r>
            <a:endParaRPr lang="en-US" dirty="0" smtClean="0"/>
          </a:p>
          <a:p>
            <a:pPr marL="0" indent="0">
              <a:buNone/>
            </a:pPr>
            <a:r>
              <a:rPr lang="en-US" dirty="0" smtClean="0"/>
              <a:t>The </a:t>
            </a:r>
            <a:r>
              <a:rPr lang="en-US" dirty="0" smtClean="0">
                <a:solidFill>
                  <a:srgbClr val="7030A0"/>
                </a:solidFill>
              </a:rPr>
              <a:t>Chuzhoy Khanna</a:t>
            </a:r>
            <a:r>
              <a:rPr lang="en-US" dirty="0" smtClean="0"/>
              <a:t> algorithm.</a:t>
            </a:r>
          </a:p>
        </p:txBody>
      </p:sp>
    </p:spTree>
    <p:extLst>
      <p:ext uri="{BB962C8B-B14F-4D97-AF65-F5344CB8AC3E}">
        <p14:creationId xmlns:p14="http://schemas.microsoft.com/office/powerpoint/2010/main" val="40138256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9pPr>
          </a:lstStyle>
          <a:p>
            <a:pPr algn="ctr" eaLnBrk="1" hangingPunct="1">
              <a:buClrTx/>
              <a:buFontTx/>
              <a:buNone/>
            </a:pPr>
            <a:r>
              <a:rPr lang="en-US" altLang="en-US" sz="4000" b="1" dirty="0">
                <a:solidFill>
                  <a:srgbClr val="00B0F0"/>
                </a:solidFill>
                <a:effectLst>
                  <a:outerShdw blurRad="38100" dist="38100" dir="2700000" algn="tl">
                    <a:srgbClr val="C0C0C0"/>
                  </a:outerShdw>
                </a:effectLst>
              </a:rPr>
              <a:t>Number of edges </a:t>
            </a:r>
          </a:p>
        </p:txBody>
      </p:sp>
      <p:sp>
        <p:nvSpPr>
          <p:cNvPr id="30722" name="Text Box 2"/>
          <p:cNvSpPr txBox="1">
            <a:spLocks noChangeArrowheads="1"/>
          </p:cNvSpPr>
          <p:nvPr/>
        </p:nvSpPr>
        <p:spPr bwMode="auto">
          <a:xfrm>
            <a:off x="457200" y="1600200"/>
            <a:ext cx="8229600" cy="557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9pPr>
          </a:lstStyle>
          <a:p>
            <a:pPr eaLnBrk="1" hangingPunct="1">
              <a:lnSpc>
                <a:spcPct val="90000"/>
              </a:lnSpc>
              <a:spcBef>
                <a:spcPts val="700"/>
              </a:spcBef>
              <a:buClr>
                <a:srgbClr val="00FF99"/>
              </a:buClr>
              <a:buFont typeface="Garamond" panose="02020404030301010803" pitchFamily="18" charset="0"/>
              <a:buChar char="•"/>
            </a:pPr>
            <a:r>
              <a:rPr lang="en-US" altLang="en-US" dirty="0">
                <a:solidFill>
                  <a:schemeClr val="tx1"/>
                </a:solidFill>
                <a:effectLst>
                  <a:outerShdw blurRad="38100" dist="38100" dir="2700000" algn="tl">
                    <a:srgbClr val="C0C0C0"/>
                  </a:outerShdw>
                </a:effectLst>
              </a:rPr>
              <a:t>This implies tha</a:t>
            </a:r>
            <a:r>
              <a:rPr lang="en-US" altLang="en-US" dirty="0">
                <a:solidFill>
                  <a:srgbClr val="FFFFFF"/>
                </a:solidFill>
                <a:effectLst>
                  <a:outerShdw blurRad="38100" dist="38100" dir="2700000" algn="tl">
                    <a:srgbClr val="C0C0C0"/>
                  </a:outerShdw>
                </a:effectLst>
              </a:rPr>
              <a:t>t </a:t>
            </a:r>
            <a:r>
              <a:rPr lang="en-US" altLang="en-US" dirty="0">
                <a:solidFill>
                  <a:srgbClr val="FF0000"/>
                </a:solidFill>
                <a:effectLst>
                  <a:outerShdw blurRad="38100" dist="38100" dir="2700000" algn="tl">
                    <a:srgbClr val="C0C0C0"/>
                  </a:outerShdw>
                </a:effectLst>
              </a:rPr>
              <a:t>(</a:t>
            </a:r>
            <a:r>
              <a:rPr lang="en-US" altLang="en-US" dirty="0" smtClean="0">
                <a:solidFill>
                  <a:srgbClr val="CC0000"/>
                </a:solidFill>
                <a:effectLst>
                  <a:outerShdw blurRad="38100" dist="38100" dir="2700000" algn="tl">
                    <a:srgbClr val="C0C0C0"/>
                  </a:outerShdw>
                </a:effectLst>
              </a:rPr>
              <a:t>m/n)(m/n-1</a:t>
            </a:r>
            <a:r>
              <a:rPr lang="en-US" altLang="en-US" dirty="0">
                <a:solidFill>
                  <a:srgbClr val="CC0000"/>
                </a:solidFill>
                <a:effectLst>
                  <a:outerShdw blurRad="38100" dist="38100" dir="2700000" algn="tl">
                    <a:srgbClr val="C0C0C0"/>
                  </a:outerShdw>
                </a:effectLst>
              </a:rPr>
              <a:t>)≤ </a:t>
            </a:r>
            <a:r>
              <a:rPr lang="en-US" altLang="en-US" dirty="0">
                <a:solidFill>
                  <a:srgbClr val="FF0000"/>
                </a:solidFill>
                <a:effectLst>
                  <a:outerShdw blurRad="38100" dist="38100" dir="2700000" algn="tl">
                    <a:srgbClr val="C0C0C0"/>
                  </a:outerShdw>
                </a:effectLst>
              </a:rPr>
              <a:t>n, </a:t>
            </a:r>
            <a:r>
              <a:rPr lang="en-US" altLang="en-US" dirty="0">
                <a:solidFill>
                  <a:schemeClr val="tx1"/>
                </a:solidFill>
                <a:effectLst>
                  <a:outerShdw blurRad="38100" dist="38100" dir="2700000" algn="tl">
                    <a:srgbClr val="C0C0C0"/>
                  </a:outerShdw>
                </a:effectLst>
              </a:rPr>
              <a:t>or </a:t>
            </a:r>
            <a:r>
              <a:rPr lang="en-US" altLang="en-US" dirty="0">
                <a:solidFill>
                  <a:srgbClr val="CC0000"/>
                </a:solidFill>
                <a:effectLst>
                  <a:outerShdw blurRad="38100" dist="38100" dir="2700000" algn="tl">
                    <a:srgbClr val="C0C0C0"/>
                  </a:outerShdw>
                </a:effectLst>
              </a:rPr>
              <a:t>m</a:t>
            </a:r>
            <a:r>
              <a:rPr lang="en-US" altLang="en-US" baseline="30000" dirty="0">
                <a:solidFill>
                  <a:srgbClr val="CC0000"/>
                </a:solidFill>
                <a:effectLst>
                  <a:outerShdw blurRad="38100" dist="38100" dir="2700000" algn="tl">
                    <a:srgbClr val="C0C0C0"/>
                  </a:outerShdw>
                </a:effectLst>
              </a:rPr>
              <a:t>2</a:t>
            </a:r>
            <a:r>
              <a:rPr lang="en-US" altLang="en-US" dirty="0">
                <a:solidFill>
                  <a:srgbClr val="CC0000"/>
                </a:solidFill>
                <a:effectLst>
                  <a:outerShdw blurRad="38100" dist="38100" dir="2700000" algn="tl">
                    <a:srgbClr val="C0C0C0"/>
                  </a:outerShdw>
                </a:effectLst>
              </a:rPr>
              <a:t>/n</a:t>
            </a:r>
            <a:r>
              <a:rPr lang="en-US" altLang="en-US" baseline="30000" dirty="0">
                <a:solidFill>
                  <a:srgbClr val="CC0000"/>
                </a:solidFill>
                <a:effectLst>
                  <a:outerShdw blurRad="38100" dist="38100" dir="2700000" algn="tl">
                    <a:srgbClr val="C0C0C0"/>
                  </a:outerShdw>
                </a:effectLst>
              </a:rPr>
              <a:t>2</a:t>
            </a:r>
            <a:r>
              <a:rPr lang="en-US" altLang="en-US" dirty="0">
                <a:solidFill>
                  <a:srgbClr val="CC0000"/>
                </a:solidFill>
                <a:effectLst>
                  <a:outerShdw blurRad="38100" dist="38100" dir="2700000" algn="tl">
                    <a:srgbClr val="C0C0C0"/>
                  </a:outerShdw>
                </a:effectLst>
              </a:rPr>
              <a:t>-m/n ≤n</a:t>
            </a:r>
          </a:p>
          <a:p>
            <a:pPr eaLnBrk="1" hangingPunct="1">
              <a:lnSpc>
                <a:spcPct val="90000"/>
              </a:lnSpc>
              <a:spcBef>
                <a:spcPts val="700"/>
              </a:spcBef>
              <a:buClr>
                <a:srgbClr val="00FF99"/>
              </a:buClr>
              <a:buFont typeface="Garamond" panose="02020404030301010803" pitchFamily="18" charset="0"/>
              <a:buChar char="•"/>
            </a:pPr>
            <a:r>
              <a:rPr lang="en-US" altLang="en-US" dirty="0">
                <a:solidFill>
                  <a:schemeClr val="tx1"/>
                </a:solidFill>
                <a:effectLst>
                  <a:outerShdw blurRad="38100" dist="38100" dir="2700000" algn="tl">
                    <a:srgbClr val="C0C0C0"/>
                  </a:outerShdw>
                </a:effectLst>
              </a:rPr>
              <a:t>As </a:t>
            </a:r>
            <a:r>
              <a:rPr lang="en-US" altLang="en-US" dirty="0">
                <a:solidFill>
                  <a:srgbClr val="CC0000"/>
                </a:solidFill>
                <a:effectLst>
                  <a:outerShdw blurRad="38100" dist="38100" dir="2700000" algn="tl">
                    <a:srgbClr val="C0C0C0"/>
                  </a:outerShdw>
                </a:effectLst>
              </a:rPr>
              <a:t>m/n&lt;n </a:t>
            </a:r>
            <a:r>
              <a:rPr lang="en-US" altLang="en-US" dirty="0">
                <a:solidFill>
                  <a:srgbClr val="FFFFFF"/>
                </a:solidFill>
                <a:effectLst>
                  <a:outerShdw blurRad="38100" dist="38100" dir="2700000" algn="tl">
                    <a:srgbClr val="C0C0C0"/>
                  </a:outerShdw>
                </a:effectLst>
              </a:rPr>
              <a:t> </a:t>
            </a:r>
            <a:r>
              <a:rPr lang="en-US" altLang="en-US" dirty="0">
                <a:solidFill>
                  <a:schemeClr val="tx1"/>
                </a:solidFill>
                <a:effectLst>
                  <a:outerShdw blurRad="38100" dist="38100" dir="2700000" algn="tl">
                    <a:srgbClr val="C0C0C0"/>
                  </a:outerShdw>
                </a:effectLst>
              </a:rPr>
              <a:t>we get that </a:t>
            </a:r>
            <a:r>
              <a:rPr lang="en-US" altLang="en-US" dirty="0">
                <a:solidFill>
                  <a:srgbClr val="CC0000"/>
                </a:solidFill>
                <a:effectLst>
                  <a:outerShdw blurRad="38100" dist="38100" dir="2700000" algn="tl">
                    <a:srgbClr val="C0C0C0"/>
                  </a:outerShdw>
                </a:effectLst>
              </a:rPr>
              <a:t>m</a:t>
            </a:r>
            <a:r>
              <a:rPr lang="en-US" altLang="en-US" baseline="30000" dirty="0">
                <a:solidFill>
                  <a:srgbClr val="CC0000"/>
                </a:solidFill>
                <a:effectLst>
                  <a:outerShdw blurRad="38100" dist="38100" dir="2700000" algn="tl">
                    <a:srgbClr val="C0C0C0"/>
                  </a:outerShdw>
                </a:effectLst>
              </a:rPr>
              <a:t>2</a:t>
            </a:r>
            <a:r>
              <a:rPr lang="en-US" altLang="en-US" dirty="0">
                <a:solidFill>
                  <a:srgbClr val="CC0000"/>
                </a:solidFill>
                <a:effectLst>
                  <a:outerShdw blurRad="38100" dist="38100" dir="2700000" algn="tl">
                    <a:srgbClr val="C0C0C0"/>
                  </a:outerShdw>
                </a:effectLst>
              </a:rPr>
              <a:t>/n</a:t>
            </a:r>
            <a:r>
              <a:rPr lang="en-US" altLang="en-US" baseline="30000" dirty="0">
                <a:solidFill>
                  <a:srgbClr val="CC0000"/>
                </a:solidFill>
                <a:effectLst>
                  <a:outerShdw blurRad="38100" dist="38100" dir="2700000" algn="tl">
                    <a:srgbClr val="C0C0C0"/>
                  </a:outerShdw>
                </a:effectLst>
              </a:rPr>
              <a:t>2</a:t>
            </a:r>
            <a:r>
              <a:rPr lang="en-US" altLang="en-US" dirty="0">
                <a:solidFill>
                  <a:srgbClr val="CC0000"/>
                </a:solidFill>
                <a:effectLst>
                  <a:outerShdw blurRad="38100" dist="38100" dir="2700000" algn="tl">
                    <a:srgbClr val="C0C0C0"/>
                  </a:outerShdw>
                </a:effectLst>
              </a:rPr>
              <a:t>&lt;2n </a:t>
            </a:r>
            <a:r>
              <a:rPr lang="en-US" altLang="en-US" dirty="0">
                <a:solidFill>
                  <a:schemeClr val="tx1"/>
                </a:solidFill>
                <a:effectLst>
                  <a:outerShdw blurRad="38100" dist="38100" dir="2700000" algn="tl">
                    <a:srgbClr val="C0C0C0"/>
                  </a:outerShdw>
                </a:effectLst>
              </a:rPr>
              <a:t>or </a:t>
            </a:r>
            <a:r>
              <a:rPr lang="en-US" altLang="en-US" dirty="0">
                <a:solidFill>
                  <a:srgbClr val="CC0000"/>
                </a:solidFill>
                <a:effectLst>
                  <a:outerShdw blurRad="38100" dist="38100" dir="2700000" algn="tl">
                    <a:srgbClr val="C0C0C0"/>
                  </a:outerShdw>
                </a:effectLst>
              </a:rPr>
              <a:t>m</a:t>
            </a:r>
            <a:r>
              <a:rPr lang="en-US" altLang="en-US" baseline="30000" dirty="0">
                <a:solidFill>
                  <a:srgbClr val="CC0000"/>
                </a:solidFill>
                <a:effectLst>
                  <a:outerShdw blurRad="38100" dist="38100" dir="2700000" algn="tl">
                    <a:srgbClr val="C0C0C0"/>
                  </a:outerShdw>
                </a:effectLst>
              </a:rPr>
              <a:t>2</a:t>
            </a:r>
            <a:r>
              <a:rPr lang="en-US" altLang="en-US" dirty="0">
                <a:solidFill>
                  <a:srgbClr val="CC0000"/>
                </a:solidFill>
                <a:effectLst>
                  <a:outerShdw blurRad="38100" dist="38100" dir="2700000" algn="tl">
                    <a:srgbClr val="C0C0C0"/>
                  </a:outerShdw>
                </a:effectLst>
              </a:rPr>
              <a:t>&lt;2n</a:t>
            </a:r>
            <a:r>
              <a:rPr lang="en-US" altLang="en-US" baseline="30000" dirty="0">
                <a:solidFill>
                  <a:srgbClr val="CC0000"/>
                </a:solidFill>
                <a:effectLst>
                  <a:outerShdw blurRad="38100" dist="38100" dir="2700000" algn="tl">
                    <a:srgbClr val="C0C0C0"/>
                  </a:outerShdw>
                </a:effectLst>
              </a:rPr>
              <a:t>3</a:t>
            </a:r>
          </a:p>
          <a:p>
            <a:pPr eaLnBrk="1" hangingPunct="1">
              <a:lnSpc>
                <a:spcPct val="90000"/>
              </a:lnSpc>
              <a:spcBef>
                <a:spcPts val="700"/>
              </a:spcBef>
              <a:buClr>
                <a:srgbClr val="00FF99"/>
              </a:buClr>
              <a:buFont typeface="Garamond" panose="02020404030301010803" pitchFamily="18" charset="0"/>
              <a:buChar char="•"/>
            </a:pPr>
            <a:r>
              <a:rPr lang="en-US" altLang="en-US" dirty="0">
                <a:solidFill>
                  <a:schemeClr val="tx1"/>
                </a:solidFill>
                <a:effectLst>
                  <a:outerShdw blurRad="38100" dist="38100" dir="2700000" algn="tl">
                    <a:srgbClr val="C0C0C0"/>
                  </a:outerShdw>
                </a:effectLst>
              </a:rPr>
              <a:t>Thus</a:t>
            </a:r>
            <a:r>
              <a:rPr lang="en-US" altLang="en-US" dirty="0">
                <a:solidFill>
                  <a:srgbClr val="FFFFFF"/>
                </a:solidFill>
                <a:effectLst>
                  <a:outerShdw blurRad="38100" dist="38100" dir="2700000" algn="tl">
                    <a:srgbClr val="C0C0C0"/>
                  </a:outerShdw>
                </a:effectLst>
              </a:rPr>
              <a:t> </a:t>
            </a:r>
            <a:r>
              <a:rPr lang="en-US" altLang="en-US" dirty="0">
                <a:solidFill>
                  <a:srgbClr val="CC0000"/>
                </a:solidFill>
                <a:effectLst>
                  <a:outerShdw blurRad="38100" dist="38100" dir="2700000" algn="tl">
                    <a:srgbClr val="C0C0C0"/>
                  </a:outerShdw>
                </a:effectLst>
              </a:rPr>
              <a:t>m=O(n sqrt{n})</a:t>
            </a:r>
          </a:p>
          <a:p>
            <a:pPr eaLnBrk="1" hangingPunct="1">
              <a:lnSpc>
                <a:spcPct val="90000"/>
              </a:lnSpc>
              <a:spcBef>
                <a:spcPts val="700"/>
              </a:spcBef>
              <a:buClr>
                <a:srgbClr val="00FF99"/>
              </a:buClr>
              <a:buFont typeface="Garamond" panose="02020404030301010803" pitchFamily="18" charset="0"/>
              <a:buChar char="•"/>
            </a:pPr>
            <a:r>
              <a:rPr lang="en-US" altLang="en-US" dirty="0">
                <a:solidFill>
                  <a:schemeClr val="tx1"/>
                </a:solidFill>
                <a:effectLst>
                  <a:outerShdw blurRad="38100" dist="38100" dir="2700000" algn="tl">
                    <a:srgbClr val="C0C0C0"/>
                  </a:outerShdw>
                </a:effectLst>
              </a:rPr>
              <a:t>A matching lower bound. A graph of girth </a:t>
            </a:r>
            <a:r>
              <a:rPr lang="en-US" altLang="en-US" dirty="0">
                <a:solidFill>
                  <a:srgbClr val="CC0000"/>
                </a:solidFill>
                <a:effectLst>
                  <a:outerShdw blurRad="38100" dist="38100" dir="2700000" algn="tl">
                    <a:srgbClr val="C0C0C0"/>
                  </a:outerShdw>
                </a:effectLst>
              </a:rPr>
              <a:t>6</a:t>
            </a:r>
            <a:r>
              <a:rPr lang="en-US" altLang="en-US" dirty="0">
                <a:solidFill>
                  <a:srgbClr val="FFFFFF"/>
                </a:solidFill>
                <a:effectLst>
                  <a:outerShdw blurRad="38100" dist="38100" dir="2700000" algn="tl">
                    <a:srgbClr val="C0C0C0"/>
                  </a:outerShdw>
                </a:effectLst>
              </a:rPr>
              <a:t> </a:t>
            </a:r>
            <a:r>
              <a:rPr lang="en-US" altLang="en-US" dirty="0">
                <a:solidFill>
                  <a:schemeClr val="tx1"/>
                </a:solidFill>
                <a:effectLst>
                  <a:outerShdw blurRad="38100" dist="38100" dir="2700000" algn="tl">
                    <a:srgbClr val="C0C0C0"/>
                  </a:outerShdw>
                </a:effectLst>
              </a:rPr>
              <a:t>that has </a:t>
            </a:r>
            <a:r>
              <a:rPr lang="el-GR" altLang="en-US" dirty="0">
                <a:solidFill>
                  <a:srgbClr val="CC0000"/>
                </a:solidFill>
                <a:effectLst>
                  <a:outerShdw blurRad="38100" dist="38100" dir="2700000" algn="tl">
                    <a:srgbClr val="C0C0C0"/>
                  </a:outerShdw>
                </a:effectLst>
              </a:rPr>
              <a:t>Ω</a:t>
            </a:r>
            <a:r>
              <a:rPr lang="en-US" altLang="en-US" dirty="0">
                <a:solidFill>
                  <a:srgbClr val="CC0000"/>
                </a:solidFill>
                <a:effectLst>
                  <a:outerShdw blurRad="38100" dist="38100" dir="2700000" algn="tl">
                    <a:srgbClr val="C0C0C0"/>
                  </a:outerShdw>
                </a:effectLst>
              </a:rPr>
              <a:t>(n*sqrt{n})</a:t>
            </a:r>
            <a:r>
              <a:rPr lang="en-US" altLang="en-US" dirty="0">
                <a:solidFill>
                  <a:srgbClr val="FFFFFF"/>
                </a:solidFill>
                <a:effectLst>
                  <a:outerShdw blurRad="38100" dist="38100" dir="2700000" algn="tl">
                    <a:srgbClr val="C0C0C0"/>
                  </a:outerShdw>
                </a:effectLst>
              </a:rPr>
              <a:t> </a:t>
            </a:r>
            <a:r>
              <a:rPr lang="en-US" altLang="en-US" dirty="0">
                <a:solidFill>
                  <a:schemeClr val="tx1"/>
                </a:solidFill>
                <a:effectLst>
                  <a:outerShdw blurRad="38100" dist="38100" dir="2700000" algn="tl">
                    <a:srgbClr val="C0C0C0"/>
                  </a:outerShdw>
                </a:effectLst>
              </a:rPr>
              <a:t>edges</a:t>
            </a:r>
            <a:r>
              <a:rPr lang="en-US" altLang="en-US" dirty="0" smtClean="0">
                <a:solidFill>
                  <a:schemeClr val="tx1"/>
                </a:solidFill>
                <a:effectLst>
                  <a:outerShdw blurRad="38100" dist="38100" dir="2700000" algn="tl">
                    <a:srgbClr val="C0C0C0"/>
                  </a:outerShdw>
                </a:effectLst>
              </a:rPr>
              <a:t>. The only </a:t>
            </a:r>
            <a:r>
              <a:rPr lang="en-US" altLang="en-US" dirty="0" smtClean="0">
                <a:solidFill>
                  <a:srgbClr val="FF0000"/>
                </a:solidFill>
                <a:effectLst>
                  <a:outerShdw blurRad="38100" dist="38100" dir="2700000" algn="tl">
                    <a:srgbClr val="C0C0C0"/>
                  </a:outerShdw>
                </a:effectLst>
              </a:rPr>
              <a:t>3-spanner</a:t>
            </a:r>
            <a:r>
              <a:rPr lang="en-US" altLang="en-US" dirty="0" smtClean="0">
                <a:solidFill>
                  <a:schemeClr val="tx1"/>
                </a:solidFill>
                <a:effectLst>
                  <a:outerShdw blurRad="38100" dist="38100" dir="2700000" algn="tl">
                    <a:srgbClr val="C0C0C0"/>
                  </a:outerShdw>
                </a:effectLst>
              </a:rPr>
              <a:t> is the graph itself.  Hence this is a 3-spanner with </a:t>
            </a:r>
            <a:r>
              <a:rPr lang="el-GR" altLang="en-US" dirty="0" smtClean="0">
                <a:solidFill>
                  <a:srgbClr val="CC0000"/>
                </a:solidFill>
                <a:effectLst>
                  <a:outerShdw blurRad="38100" dist="38100" dir="2700000" algn="tl">
                    <a:srgbClr val="C0C0C0"/>
                  </a:outerShdw>
                </a:effectLst>
              </a:rPr>
              <a:t>Ω</a:t>
            </a:r>
            <a:r>
              <a:rPr lang="en-US" altLang="en-US" dirty="0">
                <a:solidFill>
                  <a:srgbClr val="CC0000"/>
                </a:solidFill>
                <a:effectLst>
                  <a:outerShdw blurRad="38100" dist="38100" dir="2700000" algn="tl">
                    <a:srgbClr val="C0C0C0"/>
                  </a:outerShdw>
                </a:effectLst>
              </a:rPr>
              <a:t>(n*sqrt{n</a:t>
            </a:r>
            <a:r>
              <a:rPr lang="en-US" altLang="en-US" dirty="0" smtClean="0">
                <a:solidFill>
                  <a:srgbClr val="CC0000"/>
                </a:solidFill>
                <a:effectLst>
                  <a:outerShdw blurRad="38100" dist="38100" dir="2700000" algn="tl">
                    <a:srgbClr val="C0C0C0"/>
                  </a:outerShdw>
                </a:effectLst>
              </a:rPr>
              <a:t>}) </a:t>
            </a:r>
            <a:r>
              <a:rPr lang="en-US" altLang="en-US" dirty="0" smtClean="0">
                <a:solidFill>
                  <a:schemeClr val="tx1"/>
                </a:solidFill>
                <a:effectLst>
                  <a:outerShdw blurRad="38100" dist="38100" dir="2700000" algn="tl">
                    <a:srgbClr val="C0C0C0"/>
                  </a:outerShdw>
                </a:effectLst>
              </a:rPr>
              <a:t>edges..  A</a:t>
            </a:r>
            <a:r>
              <a:rPr lang="en-US" altLang="en-US" dirty="0" smtClean="0">
                <a:solidFill>
                  <a:srgbClr val="FFFFFF"/>
                </a:solidFill>
                <a:effectLst>
                  <a:outerShdw blurRad="38100" dist="38100" dir="2700000" algn="tl">
                    <a:srgbClr val="C0C0C0"/>
                  </a:outerShdw>
                </a:effectLst>
              </a:rPr>
              <a:t> </a:t>
            </a:r>
            <a:r>
              <a:rPr lang="en-US" altLang="en-US" dirty="0">
                <a:solidFill>
                  <a:srgbClr val="CCFF66"/>
                </a:solidFill>
                <a:effectLst>
                  <a:outerShdw blurRad="38100" dist="38100" dir="2700000" algn="tl">
                    <a:srgbClr val="C0C0C0"/>
                  </a:outerShdw>
                </a:effectLst>
              </a:rPr>
              <a:t>projective plane </a:t>
            </a:r>
            <a:r>
              <a:rPr lang="en-US" altLang="en-US" dirty="0">
                <a:solidFill>
                  <a:schemeClr val="tx1"/>
                </a:solidFill>
                <a:effectLst>
                  <a:outerShdw blurRad="38100" dist="38100" dir="2700000" algn="tl">
                    <a:srgbClr val="C0C0C0"/>
                  </a:outerShdw>
                </a:effectLst>
              </a:rPr>
              <a:t>for our needs is a bipartite graph with </a:t>
            </a:r>
            <a:r>
              <a:rPr lang="en-US" altLang="en-US" dirty="0">
                <a:solidFill>
                  <a:srgbClr val="CC0000"/>
                </a:solidFill>
                <a:effectLst>
                  <a:outerShdw blurRad="38100" dist="38100" dir="2700000" algn="tl">
                    <a:srgbClr val="C0C0C0"/>
                  </a:outerShdw>
                </a:effectLst>
              </a:rPr>
              <a:t>n</a:t>
            </a:r>
            <a:r>
              <a:rPr lang="en-US" altLang="en-US" dirty="0">
                <a:solidFill>
                  <a:srgbClr val="FFFFFF"/>
                </a:solidFill>
                <a:effectLst>
                  <a:outerShdw blurRad="38100" dist="38100" dir="2700000" algn="tl">
                    <a:srgbClr val="C0C0C0"/>
                  </a:outerShdw>
                </a:effectLst>
              </a:rPr>
              <a:t> </a:t>
            </a:r>
            <a:r>
              <a:rPr lang="en-US" altLang="en-US" dirty="0" smtClean="0">
                <a:solidFill>
                  <a:schemeClr val="tx1"/>
                </a:solidFill>
                <a:effectLst>
                  <a:outerShdw blurRad="38100" dist="38100" dir="2700000" algn="tl">
                    <a:srgbClr val="C0C0C0"/>
                  </a:outerShdw>
                </a:effectLst>
              </a:rPr>
              <a:t>vertices </a:t>
            </a:r>
            <a:r>
              <a:rPr lang="en-US" altLang="en-US" dirty="0">
                <a:solidFill>
                  <a:schemeClr val="tx1"/>
                </a:solidFill>
                <a:effectLst>
                  <a:outerShdw blurRad="38100" dist="38100" dir="2700000" algn="tl">
                    <a:srgbClr val="C0C0C0"/>
                  </a:outerShdw>
                </a:effectLst>
              </a:rPr>
              <a:t>on each side and  degree </a:t>
            </a:r>
            <a:r>
              <a:rPr lang="ru-RU" altLang="en-US" dirty="0">
                <a:solidFill>
                  <a:srgbClr val="CC0000"/>
                </a:solidFill>
                <a:effectLst>
                  <a:outerShdw blurRad="38100" dist="38100" dir="2700000" algn="tl">
                    <a:srgbClr val="C0C0C0"/>
                  </a:outerShdw>
                </a:effectLst>
                <a:latin typeface="Arial" panose="020B0604020202020204" pitchFamily="34" charset="0"/>
                <a:cs typeface="Arial" panose="020B0604020202020204" pitchFamily="34" charset="0"/>
              </a:rPr>
              <a:t>Ө</a:t>
            </a:r>
            <a:r>
              <a:rPr lang="en-US" altLang="en-US" dirty="0">
                <a:solidFill>
                  <a:srgbClr val="CC0000"/>
                </a:solidFill>
                <a:effectLst>
                  <a:outerShdw blurRad="38100" dist="38100" dir="2700000" algn="tl">
                    <a:srgbClr val="C0C0C0"/>
                  </a:outerShdw>
                </a:effectLst>
                <a:latin typeface="Arial" panose="020B0604020202020204" pitchFamily="34" charset="0"/>
                <a:cs typeface="Arial" panose="020B0604020202020204" pitchFamily="34" charset="0"/>
              </a:rPr>
              <a:t>(sqrt{n}) </a:t>
            </a:r>
            <a:r>
              <a:rPr lang="en-US" altLang="en-US" dirty="0">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rPr>
              <a:t>thus</a:t>
            </a:r>
            <a:r>
              <a:rPr lang="en-US" altLang="en-US" dirty="0">
                <a:solidFill>
                  <a:schemeClr val="tx1"/>
                </a:solidFill>
                <a:effectLst>
                  <a:outerShdw blurRad="38100" dist="38100" dir="2700000" algn="tl">
                    <a:srgbClr val="C0C0C0"/>
                  </a:outerShdw>
                </a:effectLst>
              </a:rPr>
              <a:t> </a:t>
            </a:r>
            <a:r>
              <a:rPr lang="en-US" altLang="en-US" sz="3200" dirty="0">
                <a:solidFill>
                  <a:schemeClr val="tx1"/>
                </a:solidFill>
                <a:effectLst>
                  <a:outerShdw blurRad="38100" dist="38100" dir="2700000" algn="tl">
                    <a:srgbClr val="C0C0C0"/>
                  </a:outerShdw>
                </a:effectLst>
              </a:rPr>
              <a:t>contains</a:t>
            </a:r>
            <a:r>
              <a:rPr lang="en-US" altLang="en-US" dirty="0">
                <a:solidFill>
                  <a:schemeClr val="tx1"/>
                </a:solidFill>
                <a:effectLst>
                  <a:outerShdw blurRad="38100" dist="38100" dir="2700000" algn="tl">
                    <a:srgbClr val="C0C0C0"/>
                  </a:outerShdw>
                </a:effectLst>
              </a:rPr>
              <a:t> </a:t>
            </a:r>
            <a:r>
              <a:rPr lang="ru-RU" altLang="en-US" dirty="0">
                <a:solidFill>
                  <a:srgbClr val="CC0000"/>
                </a:solidFill>
                <a:effectLst>
                  <a:outerShdw blurRad="38100" dist="38100" dir="2700000" algn="tl">
                    <a:srgbClr val="C0C0C0"/>
                  </a:outerShdw>
                </a:effectLst>
                <a:latin typeface="Arial" panose="020B0604020202020204" pitchFamily="34" charset="0"/>
                <a:cs typeface="Arial" panose="020B0604020202020204" pitchFamily="34" charset="0"/>
              </a:rPr>
              <a:t>Ө</a:t>
            </a:r>
            <a:r>
              <a:rPr lang="en-US" altLang="en-US" dirty="0">
                <a:solidFill>
                  <a:srgbClr val="CC0000"/>
                </a:solidFill>
                <a:effectLst>
                  <a:outerShdw blurRad="38100" dist="38100" dir="2700000" algn="tl">
                    <a:srgbClr val="C0C0C0"/>
                  </a:outerShdw>
                </a:effectLst>
                <a:latin typeface="Arial" panose="020B0604020202020204" pitchFamily="34" charset="0"/>
                <a:cs typeface="Arial" panose="020B0604020202020204" pitchFamily="34" charset="0"/>
              </a:rPr>
              <a:t>(n*sqrt{n})</a:t>
            </a:r>
            <a:r>
              <a:rPr lang="en-US" altLang="en-US" dirty="0">
                <a:solidFill>
                  <a:srgbClr val="FFFFFF"/>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altLang="en-US" dirty="0">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rPr>
              <a:t>edges.</a:t>
            </a:r>
          </a:p>
          <a:p>
            <a:pPr eaLnBrk="1" hangingPunct="1">
              <a:lnSpc>
                <a:spcPct val="90000"/>
              </a:lnSpc>
              <a:spcBef>
                <a:spcPts val="700"/>
              </a:spcBef>
              <a:buClr>
                <a:srgbClr val="00FF99"/>
              </a:buClr>
              <a:buFont typeface="Arial" panose="020B0604020202020204" pitchFamily="34" charset="0"/>
              <a:buChar char="•"/>
            </a:pPr>
            <a:r>
              <a:rPr lang="en-US" altLang="en-US" dirty="0">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rPr>
              <a:t>The main property: every pair of vertices in the same side share exactly </a:t>
            </a:r>
            <a:r>
              <a:rPr lang="en-US" altLang="en-US" dirty="0">
                <a:solidFill>
                  <a:srgbClr val="CC0000"/>
                </a:solidFill>
                <a:effectLst>
                  <a:outerShdw blurRad="38100" dist="38100" dir="2700000" algn="tl">
                    <a:srgbClr val="C0C0C0"/>
                  </a:outerShdw>
                </a:effectLst>
                <a:latin typeface="Arial" panose="020B0604020202020204" pitchFamily="34" charset="0"/>
                <a:cs typeface="Arial" panose="020B0604020202020204" pitchFamily="34" charset="0"/>
              </a:rPr>
              <a:t>1</a:t>
            </a:r>
            <a:r>
              <a:rPr lang="en-US" altLang="en-US" dirty="0">
                <a:solidFill>
                  <a:srgbClr val="FFFFFF"/>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altLang="en-US" dirty="0">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rPr>
              <a:t>neighbor.</a:t>
            </a:r>
          </a:p>
        </p:txBody>
      </p:sp>
    </p:spTree>
    <p:extLst>
      <p:ext uri="{BB962C8B-B14F-4D97-AF65-F5344CB8AC3E}">
        <p14:creationId xmlns:p14="http://schemas.microsoft.com/office/powerpoint/2010/main" val="864305490"/>
      </p:ext>
    </p:extLst>
  </p:cSld>
  <p:clrMapOvr>
    <a:masterClrMapping/>
  </p:clrMapOvr>
  <p:transition spd="med" advTm="443"/>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rrowheads="1"/>
          </p:cNvSpPr>
          <p:nvPr>
            <p:ph type="title"/>
          </p:nvPr>
        </p:nvSpPr>
        <p:spPr/>
        <p:txBody>
          <a:bodyPr/>
          <a:lstStyle/>
          <a:p>
            <a:pPr algn="ctr" eaLnBrk="1" hangingPunct="1">
              <a:defRPr/>
            </a:pPr>
            <a:r>
              <a:rPr lang="en-US" dirty="0" smtClean="0">
                <a:solidFill>
                  <a:srgbClr val="00B0F0"/>
                </a:solidFill>
              </a:rPr>
              <a:t>Changing from state to state</a:t>
            </a:r>
          </a:p>
        </p:txBody>
      </p:sp>
      <p:sp>
        <p:nvSpPr>
          <p:cNvPr id="71683" name="Rectangle 3"/>
          <p:cNvSpPr>
            <a:spLocks noGrp="1" noRot="1" noChangeArrowheads="1"/>
          </p:cNvSpPr>
          <p:nvPr>
            <p:ph type="body" idx="1"/>
          </p:nvPr>
        </p:nvSpPr>
        <p:spPr/>
        <p:txBody>
          <a:bodyPr>
            <a:noAutofit/>
          </a:bodyPr>
          <a:lstStyle/>
          <a:p>
            <a:pPr eaLnBrk="1" hangingPunct="1">
              <a:lnSpc>
                <a:spcPct val="90000"/>
              </a:lnSpc>
              <a:defRPr/>
            </a:pPr>
            <a:r>
              <a:rPr lang="en-US" sz="3200" dirty="0" smtClean="0">
                <a:solidFill>
                  <a:srgbClr val="FF0000"/>
                </a:solidFill>
              </a:rPr>
              <a:t>Probability(state=i)=</a:t>
            </a:r>
            <a:r>
              <a:rPr lang="en-US" sz="3200" dirty="0" smtClean="0">
                <a:solidFill>
                  <a:srgbClr val="FF0000"/>
                </a:solidFill>
                <a:sym typeface="Symbol" pitchFamily="18" charset="2"/>
              </a:rPr>
              <a:t></a:t>
            </a:r>
            <a:r>
              <a:rPr lang="en-US" sz="3200" baseline="-25000" dirty="0" smtClean="0">
                <a:solidFill>
                  <a:srgbClr val="FF0000"/>
                </a:solidFill>
                <a:sym typeface="Symbol" pitchFamily="18" charset="2"/>
              </a:rPr>
              <a:t>j </a:t>
            </a:r>
            <a:r>
              <a:rPr lang="en-US" sz="3200" dirty="0" smtClean="0">
                <a:solidFill>
                  <a:srgbClr val="FF0000"/>
                </a:solidFill>
                <a:cs typeface="Arial" charset="0"/>
                <a:sym typeface="Symbol" pitchFamily="18" charset="2"/>
              </a:rPr>
              <a:t>x</a:t>
            </a:r>
            <a:r>
              <a:rPr lang="en-US" sz="3200" baseline="-25000" dirty="0" smtClean="0">
                <a:solidFill>
                  <a:srgbClr val="FF0000"/>
                </a:solidFill>
                <a:cs typeface="Arial" charset="0"/>
                <a:sym typeface="Symbol" pitchFamily="18" charset="2"/>
              </a:rPr>
              <a:t>j * </a:t>
            </a:r>
            <a:r>
              <a:rPr lang="en-US" sz="3200" dirty="0" smtClean="0">
                <a:solidFill>
                  <a:srgbClr val="FF0000"/>
                </a:solidFill>
                <a:cs typeface="Arial" charset="0"/>
                <a:sym typeface="Symbol" pitchFamily="18" charset="2"/>
              </a:rPr>
              <a:t>p</a:t>
            </a:r>
            <a:r>
              <a:rPr lang="en-US" sz="3200" baseline="-25000" dirty="0" smtClean="0">
                <a:solidFill>
                  <a:srgbClr val="FF0000"/>
                </a:solidFill>
                <a:cs typeface="Arial" charset="0"/>
                <a:sym typeface="Symbol" pitchFamily="18" charset="2"/>
              </a:rPr>
              <a:t>ji</a:t>
            </a:r>
          </a:p>
          <a:p>
            <a:pPr eaLnBrk="1" hangingPunct="1">
              <a:lnSpc>
                <a:spcPct val="90000"/>
              </a:lnSpc>
              <a:defRPr/>
            </a:pPr>
            <a:r>
              <a:rPr lang="en-US" sz="3200" dirty="0" smtClean="0">
                <a:cs typeface="Arial" charset="0"/>
                <a:sym typeface="Symbol" pitchFamily="18" charset="2"/>
              </a:rPr>
              <a:t>This is the inner product of the current state and </a:t>
            </a:r>
            <a:r>
              <a:rPr lang="en-US" sz="3200" dirty="0">
                <a:cs typeface="Arial" charset="0"/>
                <a:sym typeface="Symbol" pitchFamily="18" charset="2"/>
              </a:rPr>
              <a:t> </a:t>
            </a:r>
            <a:r>
              <a:rPr lang="en-US" sz="3200" dirty="0" smtClean="0">
                <a:cs typeface="Arial" charset="0"/>
                <a:sym typeface="Symbol" pitchFamily="18" charset="2"/>
              </a:rPr>
              <a:t>column  </a:t>
            </a:r>
            <a:r>
              <a:rPr lang="en-US" sz="3200" dirty="0">
                <a:solidFill>
                  <a:srgbClr val="FF0000"/>
                </a:solidFill>
                <a:cs typeface="Arial" charset="0"/>
                <a:sym typeface="Symbol" pitchFamily="18" charset="2"/>
              </a:rPr>
              <a:t>i</a:t>
            </a:r>
            <a:r>
              <a:rPr lang="en-US" sz="3200" dirty="0" smtClean="0">
                <a:cs typeface="Arial" charset="0"/>
                <a:sym typeface="Symbol" pitchFamily="18" charset="2"/>
              </a:rPr>
              <a:t> of the matrix.</a:t>
            </a:r>
          </a:p>
          <a:p>
            <a:pPr eaLnBrk="1" hangingPunct="1">
              <a:lnSpc>
                <a:spcPct val="90000"/>
              </a:lnSpc>
              <a:defRPr/>
            </a:pPr>
            <a:r>
              <a:rPr lang="en-US" sz="3200" dirty="0" smtClean="0">
                <a:cs typeface="Arial" charset="0"/>
                <a:sym typeface="Symbol" pitchFamily="18" charset="2"/>
              </a:rPr>
              <a:t>Therefore if we are in  distribution </a:t>
            </a:r>
            <a:r>
              <a:rPr lang="el-GR" sz="3200" dirty="0" smtClean="0">
                <a:solidFill>
                  <a:srgbClr val="FF0000"/>
                </a:solidFill>
                <a:cs typeface="Arial" charset="0"/>
                <a:sym typeface="Symbol" pitchFamily="18" charset="2"/>
              </a:rPr>
              <a:t>Π</a:t>
            </a:r>
            <a:r>
              <a:rPr lang="en-US" sz="3200" baseline="-25000" dirty="0" smtClean="0">
                <a:solidFill>
                  <a:srgbClr val="FF0000"/>
                </a:solidFill>
                <a:cs typeface="Arial" charset="0"/>
                <a:sym typeface="Symbol" pitchFamily="18" charset="2"/>
              </a:rPr>
              <a:t>0</a:t>
            </a:r>
            <a:r>
              <a:rPr lang="en-US" sz="3200" baseline="-25000" dirty="0" smtClean="0">
                <a:cs typeface="Arial" charset="0"/>
                <a:sym typeface="Symbol" pitchFamily="18" charset="2"/>
              </a:rPr>
              <a:t> </a:t>
            </a:r>
            <a:endParaRPr lang="en-US" sz="3200" dirty="0" smtClean="0">
              <a:cs typeface="Arial" charset="0"/>
              <a:sym typeface="Symbol" pitchFamily="18" charset="2"/>
            </a:endParaRPr>
          </a:p>
          <a:p>
            <a:pPr eaLnBrk="1" hangingPunct="1">
              <a:lnSpc>
                <a:spcPct val="90000"/>
              </a:lnSpc>
              <a:buFont typeface="Wingdings" panose="05000000000000000000" pitchFamily="2" charset="2"/>
              <a:buNone/>
              <a:defRPr/>
            </a:pPr>
            <a:r>
              <a:rPr lang="en-US" sz="3200" baseline="-25000" dirty="0" smtClean="0">
                <a:cs typeface="Arial" charset="0"/>
                <a:sym typeface="Symbol" pitchFamily="18" charset="2"/>
              </a:rPr>
              <a:t>      </a:t>
            </a:r>
            <a:r>
              <a:rPr lang="en-US" sz="3200" dirty="0" smtClean="0">
                <a:cs typeface="Arial" charset="0"/>
                <a:sym typeface="Symbol" pitchFamily="18" charset="2"/>
              </a:rPr>
              <a:t>after one step the distribution is at state: </a:t>
            </a:r>
          </a:p>
          <a:p>
            <a:pPr eaLnBrk="1" hangingPunct="1">
              <a:lnSpc>
                <a:spcPct val="90000"/>
              </a:lnSpc>
              <a:buFont typeface="Wingdings" panose="05000000000000000000" pitchFamily="2" charset="2"/>
              <a:buNone/>
              <a:defRPr/>
            </a:pPr>
            <a:r>
              <a:rPr lang="en-US" sz="3200" dirty="0" smtClean="0">
                <a:cs typeface="Arial" charset="0"/>
                <a:sym typeface="Symbol" pitchFamily="18" charset="2"/>
              </a:rPr>
              <a:t>    </a:t>
            </a:r>
            <a:r>
              <a:rPr lang="el-GR" sz="3200" dirty="0" smtClean="0">
                <a:solidFill>
                  <a:srgbClr val="FF0000"/>
                </a:solidFill>
                <a:cs typeface="Arial" charset="0"/>
                <a:sym typeface="Symbol" pitchFamily="18" charset="2"/>
              </a:rPr>
              <a:t>Π</a:t>
            </a:r>
            <a:r>
              <a:rPr lang="en-US" sz="3200" baseline="-25000" dirty="0" smtClean="0">
                <a:solidFill>
                  <a:srgbClr val="FF0000"/>
                </a:solidFill>
                <a:cs typeface="Arial" charset="0"/>
                <a:sym typeface="Symbol" pitchFamily="18" charset="2"/>
              </a:rPr>
              <a:t>1</a:t>
            </a:r>
            <a:r>
              <a:rPr lang="en-US" sz="3200" dirty="0" smtClean="0">
                <a:solidFill>
                  <a:srgbClr val="FF0000"/>
                </a:solidFill>
                <a:cs typeface="Arial" charset="0"/>
                <a:sym typeface="Symbol" pitchFamily="18" charset="2"/>
              </a:rPr>
              <a:t>= </a:t>
            </a:r>
            <a:r>
              <a:rPr lang="el-GR" sz="3200" dirty="0" smtClean="0">
                <a:solidFill>
                  <a:srgbClr val="FF0000"/>
                </a:solidFill>
                <a:cs typeface="Arial" charset="0"/>
                <a:sym typeface="Symbol" pitchFamily="18" charset="2"/>
              </a:rPr>
              <a:t>Π</a:t>
            </a:r>
            <a:r>
              <a:rPr lang="en-US" sz="3200" baseline="-25000" dirty="0" smtClean="0">
                <a:solidFill>
                  <a:srgbClr val="FF0000"/>
                </a:solidFill>
                <a:cs typeface="Arial" charset="0"/>
                <a:sym typeface="Symbol" pitchFamily="18" charset="2"/>
              </a:rPr>
              <a:t>0 </a:t>
            </a:r>
            <a:r>
              <a:rPr lang="en-US" sz="3200" dirty="0" smtClean="0">
                <a:solidFill>
                  <a:srgbClr val="FF0000"/>
                </a:solidFill>
                <a:cs typeface="Arial" charset="0"/>
                <a:sym typeface="Symbol" pitchFamily="18" charset="2"/>
              </a:rPr>
              <a:t>*P</a:t>
            </a:r>
          </a:p>
          <a:p>
            <a:pPr eaLnBrk="1" hangingPunct="1">
              <a:lnSpc>
                <a:spcPct val="90000"/>
              </a:lnSpc>
              <a:defRPr/>
            </a:pPr>
            <a:r>
              <a:rPr lang="en-US" sz="3200" dirty="0" smtClean="0">
                <a:cs typeface="Arial" charset="0"/>
                <a:sym typeface="Symbol" pitchFamily="18" charset="2"/>
              </a:rPr>
              <a:t>And after </a:t>
            </a:r>
            <a:r>
              <a:rPr lang="en-US" sz="3200" dirty="0">
                <a:solidFill>
                  <a:srgbClr val="FF0000"/>
                </a:solidFill>
                <a:cs typeface="Arial" charset="0"/>
                <a:sym typeface="Symbol" pitchFamily="18" charset="2"/>
              </a:rPr>
              <a:t>i</a:t>
            </a:r>
            <a:r>
              <a:rPr lang="en-US" sz="3200" dirty="0" smtClean="0">
                <a:cs typeface="Arial" charset="0"/>
                <a:sym typeface="Symbol" pitchFamily="18" charset="2"/>
              </a:rPr>
              <a:t> stages its in </a:t>
            </a:r>
            <a:r>
              <a:rPr lang="el-GR" sz="3200" dirty="0" smtClean="0">
                <a:solidFill>
                  <a:srgbClr val="FF0000"/>
                </a:solidFill>
                <a:cs typeface="Arial" charset="0"/>
                <a:sym typeface="Symbol" pitchFamily="18" charset="2"/>
              </a:rPr>
              <a:t>Π</a:t>
            </a:r>
            <a:r>
              <a:rPr lang="en-US" sz="3200" baseline="-25000" dirty="0" smtClean="0">
                <a:solidFill>
                  <a:srgbClr val="FF0000"/>
                </a:solidFill>
                <a:cs typeface="Arial" charset="0"/>
                <a:sym typeface="Symbol" pitchFamily="18" charset="2"/>
              </a:rPr>
              <a:t>i</a:t>
            </a:r>
            <a:r>
              <a:rPr lang="en-US" sz="3200" dirty="0" smtClean="0">
                <a:solidFill>
                  <a:srgbClr val="FF0000"/>
                </a:solidFill>
                <a:cs typeface="Arial" charset="0"/>
                <a:sym typeface="Symbol" pitchFamily="18" charset="2"/>
              </a:rPr>
              <a:t>= </a:t>
            </a:r>
            <a:r>
              <a:rPr lang="el-GR" sz="3200" dirty="0" smtClean="0">
                <a:solidFill>
                  <a:srgbClr val="FF0000"/>
                </a:solidFill>
                <a:cs typeface="Arial" charset="0"/>
                <a:sym typeface="Symbol" pitchFamily="18" charset="2"/>
              </a:rPr>
              <a:t>Π</a:t>
            </a:r>
            <a:r>
              <a:rPr lang="en-US" sz="3200" baseline="-25000" dirty="0" smtClean="0">
                <a:solidFill>
                  <a:srgbClr val="FF0000"/>
                </a:solidFill>
                <a:cs typeface="Arial" charset="0"/>
                <a:sym typeface="Symbol" pitchFamily="18" charset="2"/>
              </a:rPr>
              <a:t>0 </a:t>
            </a:r>
            <a:r>
              <a:rPr lang="en-US" sz="3200" dirty="0" smtClean="0">
                <a:solidFill>
                  <a:srgbClr val="FF0000"/>
                </a:solidFill>
                <a:cs typeface="Arial" charset="0"/>
                <a:sym typeface="Symbol" pitchFamily="18" charset="2"/>
              </a:rPr>
              <a:t>*(P)</a:t>
            </a:r>
            <a:r>
              <a:rPr lang="en-US" sz="3200" baseline="30000" dirty="0">
                <a:solidFill>
                  <a:srgbClr val="FF0000"/>
                </a:solidFill>
                <a:cs typeface="Arial" charset="0"/>
                <a:sym typeface="Symbol" pitchFamily="18" charset="2"/>
              </a:rPr>
              <a:t>i</a:t>
            </a:r>
            <a:endParaRPr lang="en-US" sz="3200" baseline="30000" dirty="0" smtClean="0">
              <a:solidFill>
                <a:srgbClr val="FF0000"/>
              </a:solidFill>
              <a:cs typeface="Arial" charset="0"/>
              <a:sym typeface="Symbol" pitchFamily="18" charset="2"/>
            </a:endParaRPr>
          </a:p>
          <a:p>
            <a:pPr eaLnBrk="1" hangingPunct="1">
              <a:lnSpc>
                <a:spcPct val="90000"/>
              </a:lnSpc>
              <a:defRPr/>
            </a:pPr>
            <a:r>
              <a:rPr lang="en-US" sz="3200" dirty="0" smtClean="0">
                <a:cs typeface="Arial" charset="0"/>
                <a:sym typeface="Symbol" pitchFamily="18" charset="2"/>
              </a:rPr>
              <a:t>What is a steady state?</a:t>
            </a:r>
          </a:p>
          <a:p>
            <a:pPr eaLnBrk="1" hangingPunct="1">
              <a:lnSpc>
                <a:spcPct val="90000"/>
              </a:lnSpc>
              <a:buFont typeface="Wingdings" panose="05000000000000000000" pitchFamily="2" charset="2"/>
              <a:buNone/>
              <a:defRPr/>
            </a:pPr>
            <a:r>
              <a:rPr lang="en-US" sz="3200" dirty="0" smtClean="0">
                <a:cs typeface="Arial" charset="0"/>
                <a:sym typeface="Symbol" pitchFamily="18" charset="2"/>
              </a:rPr>
              <a:t>                      </a:t>
            </a:r>
            <a:endParaRPr lang="el-GR" sz="3200" dirty="0" smtClean="0">
              <a:cs typeface="Arial" charset="0"/>
              <a:sym typeface="Symbol" pitchFamily="18" charset="2"/>
            </a:endParaRPr>
          </a:p>
        </p:txBody>
      </p:sp>
    </p:spTree>
    <p:extLst>
      <p:ext uri="{BB962C8B-B14F-4D97-AF65-F5344CB8AC3E}">
        <p14:creationId xmlns:p14="http://schemas.microsoft.com/office/powerpoint/2010/main" val="822968456"/>
      </p:ext>
    </p:extLst>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rrowheads="1"/>
          </p:cNvSpPr>
          <p:nvPr>
            <p:ph type="title"/>
          </p:nvPr>
        </p:nvSpPr>
        <p:spPr/>
        <p:txBody>
          <a:bodyPr/>
          <a:lstStyle/>
          <a:p>
            <a:pPr algn="ctr" eaLnBrk="1" hangingPunct="1">
              <a:defRPr/>
            </a:pPr>
            <a:r>
              <a:rPr lang="en-US" dirty="0" smtClean="0">
                <a:solidFill>
                  <a:srgbClr val="00B0F0"/>
                </a:solidFill>
              </a:rPr>
              <a:t>Steady state</a:t>
            </a:r>
          </a:p>
        </p:txBody>
      </p:sp>
      <p:sp>
        <p:nvSpPr>
          <p:cNvPr id="74755" name="Rectangle 3"/>
          <p:cNvSpPr>
            <a:spLocks noGrp="1" noRot="1" noChangeArrowheads="1"/>
          </p:cNvSpPr>
          <p:nvPr>
            <p:ph type="body" idx="1"/>
          </p:nvPr>
        </p:nvSpPr>
        <p:spPr>
          <a:xfrm>
            <a:off x="762000" y="1828800"/>
            <a:ext cx="7886700" cy="4351338"/>
          </a:xfrm>
        </p:spPr>
        <p:txBody>
          <a:bodyPr>
            <a:normAutofit fontScale="25000" lnSpcReduction="20000"/>
          </a:bodyPr>
          <a:lstStyle/>
          <a:p>
            <a:pPr marL="0" indent="0" eaLnBrk="1" hangingPunct="1">
              <a:lnSpc>
                <a:spcPct val="90000"/>
              </a:lnSpc>
              <a:buNone/>
              <a:defRPr/>
            </a:pPr>
            <a:r>
              <a:rPr lang="en-US" sz="12800" dirty="0" smtClean="0"/>
              <a:t>Steady state is </a:t>
            </a:r>
            <a:r>
              <a:rPr lang="el-GR" sz="12800" dirty="0" smtClean="0">
                <a:solidFill>
                  <a:srgbClr val="FF0000"/>
                </a:solidFill>
                <a:cs typeface="Arial" charset="0"/>
              </a:rPr>
              <a:t>Π</a:t>
            </a:r>
            <a:r>
              <a:rPr lang="en-US" sz="12800" dirty="0" smtClean="0">
                <a:solidFill>
                  <a:srgbClr val="FF0000"/>
                </a:solidFill>
                <a:cs typeface="Arial" charset="0"/>
              </a:rPr>
              <a:t> </a:t>
            </a:r>
            <a:r>
              <a:rPr lang="en-US" sz="12800" dirty="0" smtClean="0">
                <a:cs typeface="Arial" charset="0"/>
              </a:rPr>
              <a:t>so that:</a:t>
            </a:r>
          </a:p>
          <a:p>
            <a:pPr marL="0" indent="0" eaLnBrk="1" hangingPunct="1">
              <a:lnSpc>
                <a:spcPct val="90000"/>
              </a:lnSpc>
              <a:buNone/>
              <a:defRPr/>
            </a:pPr>
            <a:r>
              <a:rPr lang="el-GR" sz="12800" dirty="0" smtClean="0">
                <a:solidFill>
                  <a:srgbClr val="FF0000"/>
                </a:solidFill>
                <a:cs typeface="Arial" charset="0"/>
              </a:rPr>
              <a:t>Π</a:t>
            </a:r>
            <a:r>
              <a:rPr lang="en-US" sz="12800" dirty="0" smtClean="0">
                <a:solidFill>
                  <a:srgbClr val="FF0000"/>
                </a:solidFill>
                <a:cs typeface="Arial" charset="0"/>
              </a:rPr>
              <a:t>*P= </a:t>
            </a:r>
            <a:r>
              <a:rPr lang="el-GR" sz="12800" dirty="0" smtClean="0">
                <a:solidFill>
                  <a:srgbClr val="FF0000"/>
                </a:solidFill>
                <a:cs typeface="Arial" charset="0"/>
              </a:rPr>
              <a:t>Π</a:t>
            </a:r>
            <a:r>
              <a:rPr lang="en-US" sz="12800" dirty="0" smtClean="0">
                <a:cs typeface="Arial" charset="0"/>
              </a:rPr>
              <a:t>. For any </a:t>
            </a:r>
            <a:r>
              <a:rPr lang="en-US" sz="12800" dirty="0" smtClean="0">
                <a:solidFill>
                  <a:srgbClr val="FF0000"/>
                </a:solidFill>
                <a:cs typeface="Arial" charset="0"/>
              </a:rPr>
              <a:t>i </a:t>
            </a:r>
            <a:r>
              <a:rPr lang="en-US" sz="12800" dirty="0" smtClean="0">
                <a:cs typeface="Arial" charset="0"/>
              </a:rPr>
              <a:t>and any round the</a:t>
            </a:r>
          </a:p>
          <a:p>
            <a:pPr marL="0" indent="0" eaLnBrk="1" hangingPunct="1">
              <a:lnSpc>
                <a:spcPct val="90000"/>
              </a:lnSpc>
              <a:buNone/>
              <a:defRPr/>
            </a:pPr>
            <a:r>
              <a:rPr lang="en-US" sz="12800" dirty="0" smtClean="0">
                <a:cs typeface="Arial" charset="0"/>
              </a:rPr>
              <a:t>probability to be at </a:t>
            </a:r>
            <a:r>
              <a:rPr lang="en-US" sz="12800" dirty="0" smtClean="0">
                <a:solidFill>
                  <a:srgbClr val="FF0000"/>
                </a:solidFill>
                <a:cs typeface="Arial" charset="0"/>
              </a:rPr>
              <a:t>i</a:t>
            </a:r>
            <a:r>
              <a:rPr lang="en-US" sz="12800" dirty="0" smtClean="0">
                <a:cs typeface="Arial" charset="0"/>
              </a:rPr>
              <a:t> is the same.</a:t>
            </a:r>
          </a:p>
          <a:p>
            <a:pPr marL="0" indent="0" eaLnBrk="1" hangingPunct="1">
              <a:lnSpc>
                <a:spcPct val="90000"/>
              </a:lnSpc>
              <a:buNone/>
              <a:defRPr/>
            </a:pPr>
            <a:r>
              <a:rPr lang="en-US" sz="12800" dirty="0" smtClean="0">
                <a:cs typeface="Arial" charset="0"/>
              </a:rPr>
              <a:t>Conditions for convergence:    </a:t>
            </a:r>
          </a:p>
          <a:p>
            <a:pPr marL="0" indent="0" eaLnBrk="1" hangingPunct="1">
              <a:lnSpc>
                <a:spcPct val="90000"/>
              </a:lnSpc>
              <a:buNone/>
              <a:defRPr/>
            </a:pPr>
            <a:r>
              <a:rPr lang="en-US" sz="12800" dirty="0" smtClean="0">
                <a:cs typeface="Arial" charset="0"/>
              </a:rPr>
              <a:t>Let </a:t>
            </a:r>
            <a:r>
              <a:rPr lang="en-US" sz="12800" dirty="0" smtClean="0">
                <a:solidFill>
                  <a:srgbClr val="FF0000"/>
                </a:solidFill>
                <a:cs typeface="Arial" charset="0"/>
              </a:rPr>
              <a:t>h</a:t>
            </a:r>
            <a:r>
              <a:rPr lang="en-US" sz="12800" baseline="-25000" dirty="0" smtClean="0">
                <a:solidFill>
                  <a:srgbClr val="FF0000"/>
                </a:solidFill>
                <a:cs typeface="Arial" charset="0"/>
              </a:rPr>
              <a:t>ii</a:t>
            </a:r>
            <a:r>
              <a:rPr lang="en-US" sz="12800" dirty="0" smtClean="0">
                <a:solidFill>
                  <a:srgbClr val="FF0000"/>
                </a:solidFill>
                <a:cs typeface="Arial" charset="0"/>
              </a:rPr>
              <a:t> </a:t>
            </a:r>
            <a:r>
              <a:rPr lang="en-US" sz="12800" dirty="0" smtClean="0">
                <a:cs typeface="Arial" charset="0"/>
              </a:rPr>
              <a:t> the time to get back to </a:t>
            </a:r>
            <a:r>
              <a:rPr lang="en-US" sz="12800" dirty="0" smtClean="0">
                <a:solidFill>
                  <a:srgbClr val="FF0000"/>
                </a:solidFill>
                <a:cs typeface="Arial" charset="0"/>
              </a:rPr>
              <a:t>i </a:t>
            </a:r>
            <a:r>
              <a:rPr lang="en-US" sz="12800" dirty="0" smtClean="0">
                <a:cs typeface="Arial" charset="0"/>
              </a:rPr>
              <a:t>from</a:t>
            </a:r>
            <a:r>
              <a:rPr lang="en-US" sz="12800" dirty="0" smtClean="0">
                <a:solidFill>
                  <a:srgbClr val="FF0000"/>
                </a:solidFill>
                <a:cs typeface="Arial" charset="0"/>
              </a:rPr>
              <a:t> i.</a:t>
            </a:r>
          </a:p>
          <a:p>
            <a:pPr marL="0" indent="0" eaLnBrk="1" hangingPunct="1">
              <a:lnSpc>
                <a:spcPct val="90000"/>
              </a:lnSpc>
              <a:buNone/>
              <a:defRPr/>
            </a:pPr>
            <a:r>
              <a:rPr lang="en-US" sz="12800" dirty="0" smtClean="0">
                <a:cs typeface="Arial" charset="0"/>
              </a:rPr>
              <a:t>It must be finite.</a:t>
            </a:r>
            <a:r>
              <a:rPr lang="en-US" sz="12800" dirty="0" smtClean="0">
                <a:solidFill>
                  <a:srgbClr val="FF0000"/>
                </a:solidFill>
                <a:cs typeface="Arial" charset="0"/>
              </a:rPr>
              <a:t> </a:t>
            </a:r>
            <a:r>
              <a:rPr lang="en-US" sz="12800" dirty="0" smtClean="0">
                <a:cs typeface="Arial" charset="0"/>
              </a:rPr>
              <a:t>The graph needs to be</a:t>
            </a:r>
          </a:p>
          <a:p>
            <a:pPr marL="0" indent="0" eaLnBrk="1" hangingPunct="1">
              <a:lnSpc>
                <a:spcPct val="90000"/>
              </a:lnSpc>
              <a:buNone/>
              <a:defRPr/>
            </a:pPr>
            <a:r>
              <a:rPr lang="en-US" sz="12800" dirty="0" smtClean="0">
                <a:cs typeface="Arial" charset="0"/>
              </a:rPr>
              <a:t> </a:t>
            </a:r>
            <a:r>
              <a:rPr lang="en-US" sz="12800" dirty="0" smtClean="0">
                <a:solidFill>
                  <a:srgbClr val="0070C0"/>
                </a:solidFill>
                <a:cs typeface="Arial" charset="0"/>
              </a:rPr>
              <a:t>aperiodic </a:t>
            </a:r>
            <a:r>
              <a:rPr lang="en-US" sz="12800" dirty="0" smtClean="0">
                <a:cs typeface="Arial" charset="0"/>
              </a:rPr>
              <a:t>and </a:t>
            </a:r>
            <a:r>
              <a:rPr lang="en-US" sz="12800" dirty="0" smtClean="0">
                <a:solidFill>
                  <a:srgbClr val="0070C0"/>
                </a:solidFill>
                <a:cs typeface="Arial" charset="0"/>
              </a:rPr>
              <a:t>irreducible.</a:t>
            </a:r>
          </a:p>
          <a:p>
            <a:pPr eaLnBrk="1" hangingPunct="1">
              <a:lnSpc>
                <a:spcPct val="90000"/>
              </a:lnSpc>
              <a:buFont typeface="Wingdings" panose="05000000000000000000" pitchFamily="2" charset="2"/>
              <a:buNone/>
              <a:defRPr/>
            </a:pPr>
            <a:endParaRPr lang="el-GR" sz="2800" dirty="0" smtClean="0">
              <a:solidFill>
                <a:srgbClr val="0070C0"/>
              </a:solidFill>
              <a:cs typeface="Arial" charset="0"/>
            </a:endParaRPr>
          </a:p>
        </p:txBody>
      </p:sp>
    </p:spTree>
    <p:extLst>
      <p:ext uri="{BB962C8B-B14F-4D97-AF65-F5344CB8AC3E}">
        <p14:creationId xmlns:p14="http://schemas.microsoft.com/office/powerpoint/2010/main" val="342160071"/>
      </p:ext>
    </p:extLst>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B0F0"/>
                </a:solidFill>
              </a:rPr>
              <a:t>Being </a:t>
            </a:r>
            <a:r>
              <a:rPr lang="en-US" dirty="0" smtClean="0">
                <a:solidFill>
                  <a:srgbClr val="00B0F0"/>
                </a:solidFill>
              </a:rPr>
              <a:t>irreducible and aporiodic</a:t>
            </a:r>
            <a:endParaRPr lang="en-US" dirty="0">
              <a:solidFill>
                <a:srgbClr val="00B0F0"/>
              </a:solidFill>
            </a:endParaRPr>
          </a:p>
        </p:txBody>
      </p:sp>
      <p:sp>
        <p:nvSpPr>
          <p:cNvPr id="3" name="Content Placeholder 2"/>
          <p:cNvSpPr>
            <a:spLocks noGrp="1"/>
          </p:cNvSpPr>
          <p:nvPr>
            <p:ph idx="1"/>
          </p:nvPr>
        </p:nvSpPr>
        <p:spPr/>
        <p:txBody>
          <a:bodyPr>
            <a:normAutofit fontScale="92500"/>
          </a:bodyPr>
          <a:lstStyle/>
          <a:p>
            <a:pPr marL="0" indent="0">
              <a:buNone/>
            </a:pPr>
            <a:r>
              <a:rPr lang="en-US" dirty="0" smtClean="0">
                <a:solidFill>
                  <a:srgbClr val="FF0000"/>
                </a:solidFill>
              </a:rPr>
              <a:t>Irreducible</a:t>
            </a:r>
            <a:r>
              <a:rPr lang="en-US" dirty="0" smtClean="0"/>
              <a:t>: If the graph is not </a:t>
            </a:r>
            <a:r>
              <a:rPr lang="en-US" dirty="0" smtClean="0">
                <a:solidFill>
                  <a:srgbClr val="00B050"/>
                </a:solidFill>
              </a:rPr>
              <a:t>strongly connected, </a:t>
            </a:r>
            <a:r>
              <a:rPr lang="en-US" dirty="0" smtClean="0"/>
              <a:t>you </a:t>
            </a:r>
          </a:p>
          <a:p>
            <a:pPr marL="0" indent="0">
              <a:buNone/>
            </a:pPr>
            <a:r>
              <a:rPr lang="en-US" dirty="0" smtClean="0"/>
              <a:t>can get into a subgraph with no out edges. Depending </a:t>
            </a:r>
          </a:p>
          <a:p>
            <a:pPr marL="0" indent="0">
              <a:buNone/>
            </a:pPr>
            <a:r>
              <a:rPr lang="en-US" dirty="0" smtClean="0"/>
              <a:t>on where you start you may get into different such sets.</a:t>
            </a:r>
            <a:endParaRPr lang="en-US" dirty="0"/>
          </a:p>
          <a:p>
            <a:pPr marL="0" indent="0">
              <a:buNone/>
            </a:pPr>
            <a:r>
              <a:rPr lang="en-US" dirty="0" smtClean="0"/>
              <a:t>There is no way to get to a steady state.</a:t>
            </a:r>
          </a:p>
          <a:p>
            <a:pPr marL="0" indent="0">
              <a:buNone/>
            </a:pPr>
            <a:r>
              <a:rPr lang="en-US" dirty="0"/>
              <a:t> </a:t>
            </a:r>
            <a:r>
              <a:rPr lang="en-US" dirty="0" smtClean="0"/>
              <a:t>Being </a:t>
            </a:r>
            <a:r>
              <a:rPr lang="en-US" dirty="0" smtClean="0">
                <a:solidFill>
                  <a:srgbClr val="00B0F0"/>
                </a:solidFill>
              </a:rPr>
              <a:t>Aperiodic</a:t>
            </a:r>
            <a:r>
              <a:rPr lang="en-US" dirty="0" smtClean="0"/>
              <a:t>. This means that you can not have       </a:t>
            </a:r>
          </a:p>
          <a:p>
            <a:pPr marL="0" indent="0">
              <a:buNone/>
            </a:pPr>
            <a:r>
              <a:rPr lang="en-US" dirty="0"/>
              <a:t> </a:t>
            </a:r>
            <a:r>
              <a:rPr lang="en-US" dirty="0" smtClean="0"/>
              <a:t>zero probability to be at some state </a:t>
            </a:r>
            <a:r>
              <a:rPr lang="en-US" dirty="0" smtClean="0">
                <a:solidFill>
                  <a:srgbClr val="FF0000"/>
                </a:solidFill>
              </a:rPr>
              <a:t>i </a:t>
            </a:r>
            <a:r>
              <a:rPr lang="en-US" dirty="0" smtClean="0"/>
              <a:t>in even times </a:t>
            </a:r>
          </a:p>
          <a:p>
            <a:pPr marL="0" indent="0">
              <a:buNone/>
            </a:pPr>
            <a:r>
              <a:rPr lang="en-US" dirty="0"/>
              <a:t> </a:t>
            </a:r>
            <a:r>
              <a:rPr lang="en-US" dirty="0" smtClean="0"/>
              <a:t>if you start at some vertex </a:t>
            </a:r>
            <a:r>
              <a:rPr lang="en-US" dirty="0" smtClean="0">
                <a:solidFill>
                  <a:srgbClr val="FF0000"/>
                </a:solidFill>
              </a:rPr>
              <a:t>u </a:t>
            </a:r>
            <a:r>
              <a:rPr lang="en-US" dirty="0" smtClean="0"/>
              <a:t>and you can not be in </a:t>
            </a:r>
            <a:r>
              <a:rPr lang="en-US" dirty="0" smtClean="0">
                <a:solidFill>
                  <a:srgbClr val="FF0000"/>
                </a:solidFill>
              </a:rPr>
              <a:t>i</a:t>
            </a:r>
          </a:p>
          <a:p>
            <a:pPr marL="0" indent="0">
              <a:buNone/>
            </a:pPr>
            <a:r>
              <a:rPr lang="en-US" dirty="0"/>
              <a:t> </a:t>
            </a:r>
            <a:r>
              <a:rPr lang="en-US" dirty="0" smtClean="0"/>
              <a:t>in odd times if you start at a vertex </a:t>
            </a:r>
            <a:r>
              <a:rPr lang="en-US" dirty="0" smtClean="0">
                <a:solidFill>
                  <a:srgbClr val="FF0000"/>
                </a:solidFill>
              </a:rPr>
              <a:t>v.</a:t>
            </a:r>
            <a:r>
              <a:rPr lang="en-US" dirty="0" smtClean="0"/>
              <a:t> This does not      </a:t>
            </a:r>
          </a:p>
          <a:p>
            <a:pPr marL="0" indent="0">
              <a:buNone/>
            </a:pPr>
            <a:r>
              <a:rPr lang="en-US" dirty="0"/>
              <a:t> </a:t>
            </a:r>
            <a:r>
              <a:rPr lang="en-US" dirty="0" smtClean="0"/>
              <a:t>allow a steady state. </a:t>
            </a:r>
            <a:endParaRPr lang="en-US" dirty="0"/>
          </a:p>
        </p:txBody>
      </p:sp>
    </p:spTree>
    <p:extLst>
      <p:ext uri="{BB962C8B-B14F-4D97-AF65-F5344CB8AC3E}">
        <p14:creationId xmlns:p14="http://schemas.microsoft.com/office/powerpoint/2010/main" val="2698645451"/>
      </p:ext>
    </p:extLst>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rrowheads="1"/>
          </p:cNvSpPr>
          <p:nvPr>
            <p:ph type="title"/>
          </p:nvPr>
        </p:nvSpPr>
        <p:spPr/>
        <p:txBody>
          <a:bodyPr/>
          <a:lstStyle/>
          <a:p>
            <a:pPr algn="ctr" eaLnBrk="1" hangingPunct="1">
              <a:defRPr/>
            </a:pPr>
            <a:r>
              <a:rPr lang="en-US" dirty="0" smtClean="0">
                <a:solidFill>
                  <a:srgbClr val="00B0F0"/>
                </a:solidFill>
              </a:rPr>
              <a:t>Undirected case: aperiodic means not bipartite graph</a:t>
            </a:r>
          </a:p>
        </p:txBody>
      </p:sp>
      <p:sp>
        <p:nvSpPr>
          <p:cNvPr id="76803" name="Rectangle 3"/>
          <p:cNvSpPr>
            <a:spLocks noGrp="1" noRot="1" noChangeArrowheads="1"/>
          </p:cNvSpPr>
          <p:nvPr>
            <p:ph type="body" idx="1"/>
          </p:nvPr>
        </p:nvSpPr>
        <p:spPr/>
        <p:txBody>
          <a:bodyPr>
            <a:normAutofit fontScale="92500" lnSpcReduction="20000"/>
          </a:bodyPr>
          <a:lstStyle/>
          <a:p>
            <a:pPr eaLnBrk="1" hangingPunct="1">
              <a:defRPr/>
            </a:pPr>
            <a:r>
              <a:rPr lang="en-US" sz="3600" dirty="0" smtClean="0"/>
              <a:t>If the graph is bipartite and </a:t>
            </a:r>
            <a:r>
              <a:rPr lang="en-US" sz="3600" dirty="0" smtClean="0">
                <a:solidFill>
                  <a:srgbClr val="FF0000"/>
                </a:solidFill>
              </a:rPr>
              <a:t>V</a:t>
            </a:r>
            <a:r>
              <a:rPr lang="en-US" sz="3600" baseline="-25000" dirty="0" smtClean="0">
                <a:solidFill>
                  <a:srgbClr val="FF0000"/>
                </a:solidFill>
              </a:rPr>
              <a:t>1</a:t>
            </a:r>
            <a:r>
              <a:rPr lang="en-US" sz="3600" dirty="0" smtClean="0"/>
              <a:t> and </a:t>
            </a:r>
            <a:r>
              <a:rPr lang="en-US" sz="3600" dirty="0" smtClean="0">
                <a:solidFill>
                  <a:srgbClr val="FF0000"/>
                </a:solidFill>
              </a:rPr>
              <a:t>V</a:t>
            </a:r>
            <a:r>
              <a:rPr lang="en-US" sz="3600" baseline="-25000" dirty="0" smtClean="0">
                <a:solidFill>
                  <a:srgbClr val="FF0000"/>
                </a:solidFill>
              </a:rPr>
              <a:t>2</a:t>
            </a:r>
            <a:r>
              <a:rPr lang="en-US" sz="3600" dirty="0" smtClean="0"/>
              <a:t> are its sets then if we start with </a:t>
            </a:r>
            <a:r>
              <a:rPr lang="en-US" sz="3600" dirty="0" smtClean="0">
                <a:solidFill>
                  <a:srgbClr val="FF0000"/>
                </a:solidFill>
              </a:rPr>
              <a:t>V</a:t>
            </a:r>
            <a:r>
              <a:rPr lang="en-US" sz="3600" baseline="-25000" dirty="0" smtClean="0">
                <a:solidFill>
                  <a:srgbClr val="FF0000"/>
                </a:solidFill>
              </a:rPr>
              <a:t>1</a:t>
            </a:r>
            <a:r>
              <a:rPr lang="en-US" sz="3600" dirty="0" smtClean="0"/>
              <a:t> we can not be on </a:t>
            </a:r>
            <a:r>
              <a:rPr lang="en-US" sz="3600" dirty="0" smtClean="0">
                <a:solidFill>
                  <a:srgbClr val="FF0000"/>
                </a:solidFill>
              </a:rPr>
              <a:t>V</a:t>
            </a:r>
            <a:r>
              <a:rPr lang="en-US" sz="3600" baseline="-25000" dirty="0" smtClean="0">
                <a:solidFill>
                  <a:srgbClr val="FF0000"/>
                </a:solidFill>
              </a:rPr>
              <a:t>1</a:t>
            </a:r>
            <a:r>
              <a:rPr lang="en-US" sz="3600" dirty="0" smtClean="0"/>
              <a:t> vertex in after odd number of transitions.</a:t>
            </a:r>
          </a:p>
          <a:p>
            <a:pPr eaLnBrk="1" hangingPunct="1">
              <a:defRPr/>
            </a:pPr>
            <a:r>
              <a:rPr lang="en-US" sz="3600" dirty="0" smtClean="0"/>
              <a:t>Therefore a steady state is not possible.</a:t>
            </a:r>
          </a:p>
          <a:p>
            <a:pPr eaLnBrk="1" hangingPunct="1">
              <a:defRPr/>
            </a:pPr>
            <a:r>
              <a:rPr lang="en-US" sz="3600" dirty="0" smtClean="0"/>
              <a:t>One way to avoid the graph being bipartite: make the probability to go to a neighbor </a:t>
            </a:r>
            <a:r>
              <a:rPr lang="en-US" sz="3600" dirty="0" smtClean="0">
                <a:solidFill>
                  <a:srgbClr val="FF0000"/>
                </a:solidFill>
              </a:rPr>
              <a:t>1/(2d)</a:t>
            </a:r>
            <a:r>
              <a:rPr lang="en-US" sz="3600" dirty="0" smtClean="0"/>
              <a:t> and add a self loop whose probability is </a:t>
            </a:r>
            <a:r>
              <a:rPr lang="en-US" sz="3600" dirty="0" smtClean="0">
                <a:solidFill>
                  <a:srgbClr val="FF0000"/>
                </a:solidFill>
              </a:rPr>
              <a:t>½</a:t>
            </a:r>
            <a:r>
              <a:rPr lang="en-US" sz="3600" dirty="0" smtClean="0"/>
              <a:t>.</a:t>
            </a:r>
          </a:p>
          <a:p>
            <a:pPr eaLnBrk="1" hangingPunct="1">
              <a:defRPr/>
            </a:pPr>
            <a:r>
              <a:rPr lang="en-US" sz="3600" dirty="0" smtClean="0"/>
              <a:t>Namely, you stay at the same vertex with probability </a:t>
            </a:r>
            <a:r>
              <a:rPr lang="en-US" sz="3600" dirty="0" smtClean="0">
                <a:solidFill>
                  <a:srgbClr val="FF0000"/>
                </a:solidFill>
              </a:rPr>
              <a:t>½.</a:t>
            </a:r>
            <a:r>
              <a:rPr lang="en-US" sz="3600" dirty="0" smtClean="0"/>
              <a:t> </a:t>
            </a:r>
            <a:endParaRPr lang="en-US" sz="3600" b="1" dirty="0" smtClean="0"/>
          </a:p>
          <a:p>
            <a:pPr eaLnBrk="1" hangingPunct="1">
              <a:buFont typeface="Wingdings" panose="05000000000000000000" pitchFamily="2" charset="2"/>
              <a:buNone/>
              <a:defRPr/>
            </a:pPr>
            <a:endParaRPr lang="en-US" baseline="-25000" dirty="0" smtClean="0"/>
          </a:p>
        </p:txBody>
      </p:sp>
    </p:spTree>
    <p:extLst>
      <p:ext uri="{BB962C8B-B14F-4D97-AF65-F5344CB8AC3E}">
        <p14:creationId xmlns:p14="http://schemas.microsoft.com/office/powerpoint/2010/main" val="1272278264"/>
      </p:ext>
    </p:extLst>
  </p:cSld>
  <p:clrMapOvr>
    <a:masterClrMapping/>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rrowheads="1"/>
          </p:cNvSpPr>
          <p:nvPr>
            <p:ph type="title"/>
          </p:nvPr>
        </p:nvSpPr>
        <p:spPr/>
        <p:txBody>
          <a:bodyPr/>
          <a:lstStyle/>
          <a:p>
            <a:pPr algn="ctr" eaLnBrk="1" hangingPunct="1">
              <a:defRPr/>
            </a:pPr>
            <a:r>
              <a:rPr lang="en-US" sz="4000" dirty="0" smtClean="0">
                <a:solidFill>
                  <a:srgbClr val="00B0F0"/>
                </a:solidFill>
              </a:rPr>
              <a:t>Fundamental theorem of Markov chains</a:t>
            </a:r>
          </a:p>
        </p:txBody>
      </p:sp>
      <p:sp>
        <p:nvSpPr>
          <p:cNvPr id="73731" name="Rectangle 3"/>
          <p:cNvSpPr>
            <a:spLocks noGrp="1" noRot="1" noChangeArrowheads="1"/>
          </p:cNvSpPr>
          <p:nvPr>
            <p:ph type="body" idx="1"/>
          </p:nvPr>
        </p:nvSpPr>
        <p:spPr/>
        <p:txBody>
          <a:bodyPr>
            <a:noAutofit/>
          </a:bodyPr>
          <a:lstStyle/>
          <a:p>
            <a:pPr marL="0" indent="0" eaLnBrk="1" hangingPunct="1">
              <a:buNone/>
              <a:defRPr/>
            </a:pPr>
            <a:r>
              <a:rPr lang="en-US" sz="3600" dirty="0" smtClean="0"/>
              <a:t>Theorem: Given an aperiodic irreducible </a:t>
            </a:r>
            <a:r>
              <a:rPr lang="en-US" sz="3600" dirty="0" smtClean="0">
                <a:solidFill>
                  <a:srgbClr val="00B050"/>
                </a:solidFill>
              </a:rPr>
              <a:t>MC </a:t>
            </a:r>
            <a:r>
              <a:rPr lang="en-US" sz="3600" dirty="0" smtClean="0"/>
              <a:t>so that </a:t>
            </a:r>
            <a:r>
              <a:rPr lang="en-US" sz="3600" dirty="0" smtClean="0">
                <a:solidFill>
                  <a:srgbClr val="FF0000"/>
                </a:solidFill>
              </a:rPr>
              <a:t>h</a:t>
            </a:r>
            <a:r>
              <a:rPr lang="en-US" sz="3600" baseline="-25000" dirty="0" smtClean="0">
                <a:solidFill>
                  <a:srgbClr val="FF0000"/>
                </a:solidFill>
              </a:rPr>
              <a:t>ii </a:t>
            </a:r>
            <a:r>
              <a:rPr lang="en-US" sz="3600" baseline="-25000" dirty="0" smtClean="0"/>
              <a:t> </a:t>
            </a:r>
            <a:r>
              <a:rPr lang="en-US" sz="3600" dirty="0" smtClean="0"/>
              <a:t>is not infinite for any </a:t>
            </a:r>
            <a:r>
              <a:rPr lang="en-US" sz="3600" dirty="0" smtClean="0">
                <a:solidFill>
                  <a:srgbClr val="FF0000"/>
                </a:solidFill>
              </a:rPr>
              <a:t>i,</a:t>
            </a:r>
            <a:r>
              <a:rPr lang="en-US" sz="3600" dirty="0" smtClean="0"/>
              <a:t> then:</a:t>
            </a:r>
            <a:endParaRPr lang="en-US" sz="3600" baseline="-25000" dirty="0" smtClean="0"/>
          </a:p>
          <a:p>
            <a:pPr marL="514350" indent="-514350" eaLnBrk="1" hangingPunct="1">
              <a:buFont typeface="Wingdings" panose="05000000000000000000" pitchFamily="2" charset="2"/>
              <a:buAutoNum type="arabicParenR"/>
              <a:defRPr/>
            </a:pPr>
            <a:r>
              <a:rPr lang="en-US" sz="3600" dirty="0" smtClean="0"/>
              <a:t>There is a </a:t>
            </a:r>
            <a:r>
              <a:rPr lang="en-US" sz="3600" dirty="0" smtClean="0">
                <a:solidFill>
                  <a:srgbClr val="008000"/>
                </a:solidFill>
              </a:rPr>
              <a:t>unique</a:t>
            </a:r>
            <a:r>
              <a:rPr lang="en-US" sz="3600" dirty="0" smtClean="0"/>
              <a:t> steady state</a:t>
            </a:r>
            <a:r>
              <a:rPr lang="en-US" sz="3600" dirty="0"/>
              <a:t> </a:t>
            </a:r>
            <a:r>
              <a:rPr lang="en-US" sz="3600" dirty="0" smtClean="0"/>
              <a:t>so that  </a:t>
            </a:r>
            <a:r>
              <a:rPr lang="el-GR" sz="3600" dirty="0" smtClean="0">
                <a:solidFill>
                  <a:srgbClr val="FF0000"/>
                </a:solidFill>
                <a:cs typeface="Arial" charset="0"/>
              </a:rPr>
              <a:t>Π</a:t>
            </a:r>
            <a:r>
              <a:rPr lang="en-US" sz="3600" dirty="0" smtClean="0">
                <a:solidFill>
                  <a:srgbClr val="FF0000"/>
                </a:solidFill>
                <a:cs typeface="Arial" charset="0"/>
              </a:rPr>
              <a:t>*P= </a:t>
            </a:r>
            <a:r>
              <a:rPr lang="el-GR" sz="3600" dirty="0" smtClean="0">
                <a:solidFill>
                  <a:srgbClr val="FF0000"/>
                </a:solidFill>
                <a:cs typeface="Arial" charset="0"/>
              </a:rPr>
              <a:t>Π</a:t>
            </a:r>
            <a:endParaRPr lang="en-US" sz="3600" dirty="0"/>
          </a:p>
          <a:p>
            <a:pPr marL="0" indent="0" eaLnBrk="1" hangingPunct="1">
              <a:buNone/>
              <a:defRPr/>
            </a:pPr>
            <a:r>
              <a:rPr lang="en-US" sz="3600" dirty="0" smtClean="0"/>
              <a:t>2) </a:t>
            </a:r>
            <a:r>
              <a:rPr lang="en-US" sz="3600" dirty="0" smtClean="0">
                <a:solidFill>
                  <a:srgbClr val="FF0000"/>
                </a:solidFill>
              </a:rPr>
              <a:t>h</a:t>
            </a:r>
            <a:r>
              <a:rPr lang="en-US" sz="3600" baseline="-25000" dirty="0" smtClean="0">
                <a:solidFill>
                  <a:srgbClr val="FF0000"/>
                </a:solidFill>
              </a:rPr>
              <a:t>ii</a:t>
            </a:r>
            <a:r>
              <a:rPr lang="en-US" sz="3600" dirty="0" smtClean="0">
                <a:solidFill>
                  <a:srgbClr val="FF0000"/>
                </a:solidFill>
              </a:rPr>
              <a:t>=1/</a:t>
            </a:r>
            <a:r>
              <a:rPr lang="el-GR" sz="3600" dirty="0" smtClean="0">
                <a:solidFill>
                  <a:srgbClr val="FF0000"/>
                </a:solidFill>
                <a:cs typeface="Arial" charset="0"/>
              </a:rPr>
              <a:t>Π</a:t>
            </a:r>
            <a:r>
              <a:rPr lang="en-US" sz="3600" baseline="-25000" dirty="0" smtClean="0">
                <a:solidFill>
                  <a:srgbClr val="FF0000"/>
                </a:solidFill>
                <a:cs typeface="Arial" charset="0"/>
              </a:rPr>
              <a:t>i</a:t>
            </a:r>
            <a:r>
              <a:rPr lang="en-US" sz="3600" baseline="-25000" dirty="0" smtClean="0">
                <a:cs typeface="Arial" charset="0"/>
              </a:rPr>
              <a:t> . </a:t>
            </a:r>
          </a:p>
          <a:p>
            <a:pPr marL="0" indent="0" eaLnBrk="1" hangingPunct="1">
              <a:buNone/>
              <a:defRPr/>
            </a:pPr>
            <a:r>
              <a:rPr lang="en-US" sz="3600" dirty="0" smtClean="0">
                <a:cs typeface="Arial" charset="0"/>
              </a:rPr>
              <a:t>Geometric distribution argument.</a:t>
            </a:r>
          </a:p>
          <a:p>
            <a:pPr eaLnBrk="1" hangingPunct="1">
              <a:buFont typeface="Wingdings" panose="05000000000000000000" pitchFamily="2" charset="2"/>
              <a:buNone/>
              <a:defRPr/>
            </a:pPr>
            <a:endParaRPr lang="el-GR" sz="3600" dirty="0" smtClean="0">
              <a:cs typeface="Arial" charset="0"/>
            </a:endParaRPr>
          </a:p>
        </p:txBody>
      </p:sp>
    </p:spTree>
    <p:extLst>
      <p:ext uri="{BB962C8B-B14F-4D97-AF65-F5344CB8AC3E}">
        <p14:creationId xmlns:p14="http://schemas.microsoft.com/office/powerpoint/2010/main" val="2382173137"/>
      </p:ext>
    </p:extLst>
  </p:cSld>
  <p:clrMapOvr>
    <a:masterClrMapping/>
  </p:clrMapOvr>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rrowheads="1"/>
          </p:cNvSpPr>
          <p:nvPr>
            <p:ph type="title"/>
          </p:nvPr>
        </p:nvSpPr>
        <p:spPr/>
        <p:txBody>
          <a:bodyPr/>
          <a:lstStyle/>
          <a:p>
            <a:pPr algn="ctr" eaLnBrk="1" hangingPunct="1">
              <a:defRPr/>
            </a:pPr>
            <a:r>
              <a:rPr lang="en-US" sz="4000" dirty="0" smtClean="0">
                <a:solidFill>
                  <a:srgbClr val="00B0F0"/>
                </a:solidFill>
              </a:rPr>
              <a:t>Because its unique you just have to find the correct </a:t>
            </a:r>
            <a:r>
              <a:rPr lang="el-GR" sz="4000" dirty="0" smtClean="0">
                <a:solidFill>
                  <a:srgbClr val="00B0F0"/>
                </a:solidFill>
                <a:cs typeface="Arial" charset="0"/>
              </a:rPr>
              <a:t>Π</a:t>
            </a:r>
          </a:p>
        </p:txBody>
      </p:sp>
      <p:sp>
        <p:nvSpPr>
          <p:cNvPr id="78851" name="Rectangle 3"/>
          <p:cNvSpPr>
            <a:spLocks noGrp="1" noRot="1" noChangeArrowheads="1"/>
          </p:cNvSpPr>
          <p:nvPr>
            <p:ph type="body" idx="1"/>
          </p:nvPr>
        </p:nvSpPr>
        <p:spPr/>
        <p:txBody>
          <a:bodyPr>
            <a:normAutofit/>
          </a:bodyPr>
          <a:lstStyle/>
          <a:p>
            <a:pPr eaLnBrk="1" hangingPunct="1">
              <a:defRPr/>
            </a:pPr>
            <a:r>
              <a:rPr lang="en-US" sz="3200" dirty="0" smtClean="0"/>
              <a:t>For random walks in an undirected graph we claim that  the steady state is:</a:t>
            </a:r>
          </a:p>
          <a:p>
            <a:pPr eaLnBrk="1" hangingPunct="1">
              <a:buFont typeface="Wingdings" panose="05000000000000000000" pitchFamily="2" charset="2"/>
              <a:buNone/>
              <a:defRPr/>
            </a:pPr>
            <a:r>
              <a:rPr lang="en-US" sz="3200" dirty="0" smtClean="0"/>
              <a:t>   </a:t>
            </a:r>
            <a:r>
              <a:rPr lang="en-US" sz="3200" dirty="0" smtClean="0">
                <a:solidFill>
                  <a:srgbClr val="FF0000"/>
                </a:solidFill>
              </a:rPr>
              <a:t>(2d</a:t>
            </a:r>
            <a:r>
              <a:rPr lang="en-US" sz="3200" baseline="-25000" dirty="0" smtClean="0">
                <a:solidFill>
                  <a:srgbClr val="FF0000"/>
                </a:solidFill>
              </a:rPr>
              <a:t>1</a:t>
            </a:r>
            <a:r>
              <a:rPr lang="en-US" sz="3200" dirty="0" smtClean="0">
                <a:solidFill>
                  <a:srgbClr val="FF0000"/>
                </a:solidFill>
              </a:rPr>
              <a:t>/m,2d</a:t>
            </a:r>
            <a:r>
              <a:rPr lang="en-US" sz="3200" baseline="-25000" dirty="0" smtClean="0">
                <a:solidFill>
                  <a:srgbClr val="FF0000"/>
                </a:solidFill>
              </a:rPr>
              <a:t>2</a:t>
            </a:r>
            <a:r>
              <a:rPr lang="en-US" sz="3200" dirty="0" smtClean="0">
                <a:solidFill>
                  <a:srgbClr val="FF0000"/>
                </a:solidFill>
              </a:rPr>
              <a:t>/m,……,2d</a:t>
            </a:r>
            <a:r>
              <a:rPr lang="en-US" sz="3200" baseline="-25000" dirty="0" smtClean="0">
                <a:solidFill>
                  <a:srgbClr val="FF0000"/>
                </a:solidFill>
              </a:rPr>
              <a:t>m</a:t>
            </a:r>
            <a:r>
              <a:rPr lang="en-US" sz="3200" dirty="0" smtClean="0">
                <a:solidFill>
                  <a:srgbClr val="FF0000"/>
                </a:solidFill>
              </a:rPr>
              <a:t>/m)</a:t>
            </a:r>
          </a:p>
          <a:p>
            <a:pPr eaLnBrk="1" hangingPunct="1">
              <a:defRPr/>
            </a:pPr>
            <a:r>
              <a:rPr lang="en-US" sz="3200" dirty="0" smtClean="0"/>
              <a:t>It is trivial to show that this is the steady state. Multiply this vector and the </a:t>
            </a:r>
            <a:r>
              <a:rPr lang="en-US" sz="3200" dirty="0" smtClean="0">
                <a:solidFill>
                  <a:srgbClr val="FF0000"/>
                </a:solidFill>
              </a:rPr>
              <a:t>i </a:t>
            </a:r>
            <a:r>
              <a:rPr lang="en-US" sz="3200" dirty="0" smtClean="0"/>
              <a:t>column.</a:t>
            </a:r>
          </a:p>
          <a:p>
            <a:pPr eaLnBrk="1" hangingPunct="1">
              <a:buFont typeface="Wingdings" panose="05000000000000000000" pitchFamily="2" charset="2"/>
              <a:buNone/>
              <a:defRPr/>
            </a:pPr>
            <a:r>
              <a:rPr lang="en-US" sz="3200" dirty="0" smtClean="0"/>
              <a:t>   The only important ones are neighbors of </a:t>
            </a:r>
            <a:r>
              <a:rPr lang="en-US" sz="3200" dirty="0" smtClean="0">
                <a:solidFill>
                  <a:srgbClr val="FF0000"/>
                </a:solidFill>
              </a:rPr>
              <a:t>i.</a:t>
            </a:r>
          </a:p>
          <a:p>
            <a:pPr eaLnBrk="1" hangingPunct="1">
              <a:buFont typeface="Wingdings" panose="05000000000000000000" pitchFamily="2" charset="2"/>
              <a:buNone/>
              <a:defRPr/>
            </a:pPr>
            <a:r>
              <a:rPr lang="en-US" sz="3200" dirty="0" smtClean="0"/>
              <a:t>    So </a:t>
            </a:r>
            <a:r>
              <a:rPr lang="en-US" sz="3200" dirty="0" smtClean="0">
                <a:solidFill>
                  <a:srgbClr val="FF0000"/>
                </a:solidFill>
              </a:rPr>
              <a:t>sum</a:t>
            </a:r>
            <a:r>
              <a:rPr lang="en-US" sz="3200" baseline="-25000" dirty="0" smtClean="0">
                <a:solidFill>
                  <a:srgbClr val="FF0000"/>
                </a:solidFill>
              </a:rPr>
              <a:t>(j,i)</a:t>
            </a:r>
            <a:r>
              <a:rPr lang="en-US" sz="3200" baseline="-25000" dirty="0" smtClean="0">
                <a:solidFill>
                  <a:srgbClr val="FF0000"/>
                </a:solidFill>
                <a:sym typeface="Symbol" pitchFamily="18" charset="2"/>
              </a:rPr>
              <a:t>E </a:t>
            </a:r>
            <a:r>
              <a:rPr lang="en-US" sz="3200" dirty="0" smtClean="0">
                <a:solidFill>
                  <a:srgbClr val="FF0000"/>
                </a:solidFill>
                <a:sym typeface="Symbol" pitchFamily="18" charset="2"/>
              </a:rPr>
              <a:t> 1/d</a:t>
            </a:r>
            <a:r>
              <a:rPr lang="en-US" sz="3200" baseline="-25000" dirty="0" smtClean="0">
                <a:solidFill>
                  <a:srgbClr val="FF0000"/>
                </a:solidFill>
                <a:sym typeface="Symbol" pitchFamily="18" charset="2"/>
              </a:rPr>
              <a:t>j</a:t>
            </a:r>
            <a:r>
              <a:rPr lang="en-US" sz="3200" dirty="0" smtClean="0">
                <a:solidFill>
                  <a:srgbClr val="FF0000"/>
                </a:solidFill>
                <a:sym typeface="Symbol" pitchFamily="18" charset="2"/>
              </a:rPr>
              <a:t>*(2d</a:t>
            </a:r>
            <a:r>
              <a:rPr lang="en-US" sz="3200" baseline="-25000" dirty="0" smtClean="0">
                <a:solidFill>
                  <a:srgbClr val="FF0000"/>
                </a:solidFill>
                <a:sym typeface="Symbol" pitchFamily="18" charset="2"/>
              </a:rPr>
              <a:t>j</a:t>
            </a:r>
            <a:r>
              <a:rPr lang="en-US" sz="3200" dirty="0" smtClean="0">
                <a:solidFill>
                  <a:srgbClr val="FF0000"/>
                </a:solidFill>
                <a:sym typeface="Symbol" pitchFamily="18" charset="2"/>
              </a:rPr>
              <a:t>/m)=2d</a:t>
            </a:r>
            <a:r>
              <a:rPr lang="en-US" sz="3200" baseline="-25000" dirty="0" smtClean="0">
                <a:solidFill>
                  <a:srgbClr val="FF0000"/>
                </a:solidFill>
                <a:sym typeface="Symbol" pitchFamily="18" charset="2"/>
              </a:rPr>
              <a:t>i</a:t>
            </a:r>
            <a:r>
              <a:rPr lang="en-US" sz="3200" dirty="0" smtClean="0">
                <a:solidFill>
                  <a:srgbClr val="FF0000"/>
                </a:solidFill>
                <a:sym typeface="Symbol" pitchFamily="18" charset="2"/>
              </a:rPr>
              <a:t>/m</a:t>
            </a:r>
            <a:endParaRPr lang="en-US" sz="3200" baseline="-25000" dirty="0" smtClean="0">
              <a:solidFill>
                <a:srgbClr val="FF0000"/>
              </a:solidFill>
              <a:sym typeface="Symbol" pitchFamily="18" charset="2"/>
            </a:endParaRPr>
          </a:p>
        </p:txBody>
      </p:sp>
    </p:spTree>
    <p:extLst>
      <p:ext uri="{BB962C8B-B14F-4D97-AF65-F5344CB8AC3E}">
        <p14:creationId xmlns:p14="http://schemas.microsoft.com/office/powerpoint/2010/main" val="1990539080"/>
      </p:ext>
    </p:extLst>
  </p:cSld>
  <p:clrMapOvr>
    <a:masterClrMapping/>
  </p:clrMapOvr>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rrowheads="1"/>
          </p:cNvSpPr>
          <p:nvPr>
            <p:ph type="title"/>
          </p:nvPr>
        </p:nvSpPr>
        <p:spPr/>
        <p:txBody>
          <a:bodyPr/>
          <a:lstStyle/>
          <a:p>
            <a:pPr algn="ctr" eaLnBrk="1" hangingPunct="1">
              <a:defRPr/>
            </a:pPr>
            <a:r>
              <a:rPr lang="en-US" sz="4000" dirty="0" smtClean="0">
                <a:solidFill>
                  <a:srgbClr val="00B0F0"/>
                </a:solidFill>
              </a:rPr>
              <a:t>The expected time to visit all the vertices of a graph</a:t>
            </a:r>
          </a:p>
        </p:txBody>
      </p:sp>
      <p:sp>
        <p:nvSpPr>
          <p:cNvPr id="81923" name="Rectangle 3"/>
          <p:cNvSpPr>
            <a:spLocks noGrp="1" noRot="1" noChangeArrowheads="1"/>
          </p:cNvSpPr>
          <p:nvPr>
            <p:ph type="body" idx="1"/>
          </p:nvPr>
        </p:nvSpPr>
        <p:spPr/>
        <p:txBody>
          <a:bodyPr>
            <a:normAutofit lnSpcReduction="10000"/>
          </a:bodyPr>
          <a:lstStyle/>
          <a:p>
            <a:pPr eaLnBrk="1" hangingPunct="1">
              <a:lnSpc>
                <a:spcPct val="90000"/>
              </a:lnSpc>
              <a:defRPr/>
            </a:pPr>
            <a:r>
              <a:rPr lang="en-US" dirty="0" smtClean="0"/>
              <a:t>A matrix is doubly stochastic if and only if all columns and all rows sum to </a:t>
            </a:r>
            <a:r>
              <a:rPr lang="en-US" dirty="0" smtClean="0">
                <a:solidFill>
                  <a:srgbClr val="FF0000"/>
                </a:solidFill>
              </a:rPr>
              <a:t>1</a:t>
            </a:r>
            <a:r>
              <a:rPr lang="en-US" dirty="0" smtClean="0"/>
              <a:t>.</a:t>
            </a:r>
          </a:p>
          <a:p>
            <a:pPr eaLnBrk="1" hangingPunct="1">
              <a:lnSpc>
                <a:spcPct val="90000"/>
              </a:lnSpc>
              <a:defRPr/>
            </a:pPr>
            <a:r>
              <a:rPr lang="en-US" dirty="0" smtClean="0"/>
              <a:t>Exercise: show that  doubly stochastic matrices  imply uniform, namely, </a:t>
            </a:r>
            <a:r>
              <a:rPr lang="en-US" dirty="0" smtClean="0">
                <a:solidFill>
                  <a:srgbClr val="FF0000"/>
                </a:solidFill>
              </a:rPr>
              <a:t>{1/n} </a:t>
            </a:r>
            <a:r>
              <a:rPr lang="en-US" dirty="0" smtClean="0"/>
              <a:t>steady state.</a:t>
            </a:r>
          </a:p>
          <a:p>
            <a:pPr eaLnBrk="1" hangingPunct="1">
              <a:lnSpc>
                <a:spcPct val="90000"/>
              </a:lnSpc>
              <a:defRPr/>
            </a:pPr>
            <a:r>
              <a:rPr lang="en-US" dirty="0" smtClean="0"/>
              <a:t>Define a new </a:t>
            </a:r>
            <a:r>
              <a:rPr lang="en-US" dirty="0" smtClean="0">
                <a:solidFill>
                  <a:srgbClr val="00B050"/>
                </a:solidFill>
              </a:rPr>
              <a:t>Markov chain </a:t>
            </a:r>
            <a:r>
              <a:rPr lang="en-US" dirty="0" smtClean="0"/>
              <a:t>of edges with directions which means </a:t>
            </a:r>
            <a:r>
              <a:rPr lang="en-US" dirty="0" smtClean="0">
                <a:solidFill>
                  <a:srgbClr val="FF0000"/>
                </a:solidFill>
              </a:rPr>
              <a:t>2m</a:t>
            </a:r>
            <a:r>
              <a:rPr lang="en-US" dirty="0" smtClean="0"/>
              <a:t> states.</a:t>
            </a:r>
          </a:p>
          <a:p>
            <a:pPr eaLnBrk="1" hangingPunct="1">
              <a:lnSpc>
                <a:spcPct val="90000"/>
              </a:lnSpc>
              <a:defRPr/>
            </a:pPr>
            <a:r>
              <a:rPr lang="en-US" dirty="0" smtClean="0"/>
              <a:t>It is very simple to compute the probability of going from an edge </a:t>
            </a:r>
            <a:r>
              <a:rPr lang="en-US" dirty="0" smtClean="0">
                <a:solidFill>
                  <a:srgbClr val="FF0000"/>
                </a:solidFill>
              </a:rPr>
              <a:t>e </a:t>
            </a:r>
            <a:r>
              <a:rPr lang="en-US" dirty="0" smtClean="0"/>
              <a:t>(with direction) to an edge </a:t>
            </a:r>
            <a:r>
              <a:rPr lang="en-US" dirty="0" smtClean="0">
                <a:solidFill>
                  <a:srgbClr val="FF0000"/>
                </a:solidFill>
              </a:rPr>
              <a:t>e’</a:t>
            </a:r>
            <a:r>
              <a:rPr lang="en-US" dirty="0"/>
              <a:t> </a:t>
            </a:r>
            <a:r>
              <a:rPr lang="en-US" dirty="0" smtClean="0"/>
              <a:t>(with direction).</a:t>
            </a:r>
          </a:p>
          <a:p>
            <a:pPr eaLnBrk="1" hangingPunct="1">
              <a:lnSpc>
                <a:spcPct val="90000"/>
              </a:lnSpc>
              <a:defRPr/>
            </a:pPr>
            <a:r>
              <a:rPr lang="en-US" dirty="0" smtClean="0"/>
              <a:t>Exercise: show that the Matrix is </a:t>
            </a:r>
            <a:r>
              <a:rPr lang="en-US" dirty="0" smtClean="0">
                <a:solidFill>
                  <a:srgbClr val="00B050"/>
                </a:solidFill>
              </a:rPr>
              <a:t>doubly stochastic.</a:t>
            </a:r>
          </a:p>
        </p:txBody>
      </p:sp>
    </p:spTree>
    <p:extLst>
      <p:ext uri="{BB962C8B-B14F-4D97-AF65-F5344CB8AC3E}">
        <p14:creationId xmlns:p14="http://schemas.microsoft.com/office/powerpoint/2010/main" val="541660916"/>
      </p:ext>
    </p:extLst>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rrowheads="1"/>
          </p:cNvSpPr>
          <p:nvPr>
            <p:ph type="title"/>
          </p:nvPr>
        </p:nvSpPr>
        <p:spPr/>
        <p:txBody>
          <a:bodyPr/>
          <a:lstStyle/>
          <a:p>
            <a:pPr algn="ctr" eaLnBrk="1" hangingPunct="1">
              <a:defRPr/>
            </a:pPr>
            <a:r>
              <a:rPr lang="en-US" sz="4000" dirty="0" smtClean="0">
                <a:solidFill>
                  <a:srgbClr val="00B0F0"/>
                </a:solidFill>
              </a:rPr>
              <a:t>The time we spend on every edge</a:t>
            </a:r>
          </a:p>
        </p:txBody>
      </p:sp>
      <p:sp>
        <p:nvSpPr>
          <p:cNvPr id="82947" name="Rectangle 3"/>
          <p:cNvSpPr>
            <a:spLocks noGrp="1" noRot="1" noChangeArrowheads="1"/>
          </p:cNvSpPr>
          <p:nvPr>
            <p:ph type="body" idx="1"/>
          </p:nvPr>
        </p:nvSpPr>
        <p:spPr/>
        <p:txBody>
          <a:bodyPr>
            <a:normAutofit lnSpcReduction="10000"/>
          </a:bodyPr>
          <a:lstStyle/>
          <a:p>
            <a:pPr marL="0" indent="0" eaLnBrk="1" hangingPunct="1">
              <a:buNone/>
              <a:defRPr/>
            </a:pPr>
            <a:r>
              <a:rPr lang="en-US" sz="4000" dirty="0" smtClean="0"/>
              <a:t>By the above, we spend </a:t>
            </a:r>
            <a:r>
              <a:rPr lang="en-US" sz="4000" dirty="0" smtClean="0">
                <a:solidFill>
                  <a:srgbClr val="00B050"/>
                </a:solidFill>
              </a:rPr>
              <a:t>the same time</a:t>
            </a:r>
            <a:r>
              <a:rPr lang="en-US" sz="4000" dirty="0" smtClean="0"/>
              <a:t> </a:t>
            </a:r>
            <a:r>
              <a:rPr lang="en-US" sz="4000" dirty="0" smtClean="0">
                <a:solidFill>
                  <a:srgbClr val="0070C0"/>
                </a:solidFill>
              </a:rPr>
              <a:t>on every edge in the both directions over all edges </a:t>
            </a:r>
            <a:r>
              <a:rPr lang="en-US" sz="4000" dirty="0" smtClean="0"/>
              <a:t>(of course this happens in the infinity:  you have to curve the noise</a:t>
            </a:r>
            <a:r>
              <a:rPr lang="en-US" sz="4000" dirty="0"/>
              <a:t> </a:t>
            </a:r>
            <a:r>
              <a:rPr lang="en-US" sz="4000" dirty="0" smtClean="0"/>
              <a:t>of the probabilities we started with).</a:t>
            </a:r>
          </a:p>
          <a:p>
            <a:pPr marL="0" indent="0" eaLnBrk="1" hangingPunct="1">
              <a:buNone/>
              <a:defRPr/>
            </a:pPr>
            <a:r>
              <a:rPr lang="en-US" sz="4000" dirty="0" smtClean="0"/>
              <a:t>Now, say that I want to bound </a:t>
            </a:r>
            <a:r>
              <a:rPr lang="en-US" sz="4000" dirty="0" smtClean="0">
                <a:solidFill>
                  <a:srgbClr val="FF0000"/>
                </a:solidFill>
              </a:rPr>
              <a:t>h</a:t>
            </a:r>
            <a:r>
              <a:rPr lang="en-US" sz="4000" baseline="-25000" dirty="0" smtClean="0">
                <a:solidFill>
                  <a:srgbClr val="FF0000"/>
                </a:solidFill>
              </a:rPr>
              <a:t>ij</a:t>
            </a:r>
            <a:r>
              <a:rPr lang="en-US" sz="4000" baseline="-25000" dirty="0" smtClean="0"/>
              <a:t> </a:t>
            </a:r>
            <a:r>
              <a:rPr lang="en-US" sz="4000" dirty="0" smtClean="0"/>
              <a:t>the expected time we get from </a:t>
            </a:r>
            <a:r>
              <a:rPr lang="en-US" sz="4000" dirty="0" smtClean="0">
                <a:solidFill>
                  <a:srgbClr val="FF0000"/>
                </a:solidFill>
              </a:rPr>
              <a:t>i</a:t>
            </a:r>
            <a:r>
              <a:rPr lang="en-US" sz="4000" dirty="0" smtClean="0"/>
              <a:t> to </a:t>
            </a:r>
            <a:r>
              <a:rPr lang="en-US" sz="4000" dirty="0" smtClean="0">
                <a:solidFill>
                  <a:srgbClr val="FF0000"/>
                </a:solidFill>
              </a:rPr>
              <a:t>j</a:t>
            </a:r>
            <a:r>
              <a:rPr lang="en-US" sz="4000" dirty="0" smtClean="0"/>
              <a:t>.</a:t>
            </a:r>
          </a:p>
        </p:txBody>
      </p:sp>
    </p:spTree>
    <p:extLst>
      <p:ext uri="{BB962C8B-B14F-4D97-AF65-F5344CB8AC3E}">
        <p14:creationId xmlns:p14="http://schemas.microsoft.com/office/powerpoint/2010/main" val="3017906339"/>
      </p:ext>
    </p:extLst>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rrowheads="1"/>
          </p:cNvSpPr>
          <p:nvPr>
            <p:ph type="title"/>
          </p:nvPr>
        </p:nvSpPr>
        <p:spPr/>
        <p:txBody>
          <a:bodyPr/>
          <a:lstStyle/>
          <a:p>
            <a:pPr algn="ctr" eaLnBrk="1" hangingPunct="1">
              <a:defRPr/>
            </a:pPr>
            <a:r>
              <a:rPr lang="en-US" dirty="0" smtClean="0">
                <a:solidFill>
                  <a:srgbClr val="00B0F0"/>
                </a:solidFill>
              </a:rPr>
              <a:t>Showing h</a:t>
            </a:r>
            <a:r>
              <a:rPr lang="en-US" baseline="-25000" dirty="0" smtClean="0">
                <a:solidFill>
                  <a:srgbClr val="00B0F0"/>
                </a:solidFill>
              </a:rPr>
              <a:t>ij</a:t>
            </a:r>
            <a:r>
              <a:rPr lang="en-US" dirty="0" smtClean="0">
                <a:solidFill>
                  <a:srgbClr val="00B0F0"/>
                </a:solidFill>
              </a:rPr>
              <a:t>+h</a:t>
            </a:r>
            <a:r>
              <a:rPr lang="en-US" baseline="-25000" dirty="0" smtClean="0">
                <a:solidFill>
                  <a:srgbClr val="00B0F0"/>
                </a:solidFill>
              </a:rPr>
              <a:t>ji</a:t>
            </a:r>
            <a:r>
              <a:rPr lang="en-US" dirty="0" smtClean="0">
                <a:solidFill>
                  <a:srgbClr val="00B0F0"/>
                </a:solidFill>
                <a:cs typeface="Arial" charset="0"/>
              </a:rPr>
              <a:t>≤</a:t>
            </a:r>
            <a:r>
              <a:rPr lang="en-US" dirty="0" smtClean="0">
                <a:solidFill>
                  <a:srgbClr val="00B0F0"/>
                </a:solidFill>
              </a:rPr>
              <a:t> 2m</a:t>
            </a:r>
          </a:p>
        </p:txBody>
      </p:sp>
      <p:sp>
        <p:nvSpPr>
          <p:cNvPr id="83971" name="Rectangle 3"/>
          <p:cNvSpPr>
            <a:spLocks noGrp="1" noRot="1" noChangeArrowheads="1"/>
          </p:cNvSpPr>
          <p:nvPr>
            <p:ph type="body" idx="1"/>
          </p:nvPr>
        </p:nvSpPr>
        <p:spPr/>
        <p:txBody>
          <a:bodyPr>
            <a:normAutofit lnSpcReduction="10000"/>
          </a:bodyPr>
          <a:lstStyle/>
          <a:p>
            <a:pPr eaLnBrk="1" hangingPunct="1">
              <a:lnSpc>
                <a:spcPct val="90000"/>
              </a:lnSpc>
              <a:defRPr/>
            </a:pPr>
            <a:r>
              <a:rPr lang="en-US" sz="2800" dirty="0" smtClean="0"/>
              <a:t>Assume that we start at </a:t>
            </a:r>
            <a:r>
              <a:rPr lang="en-US" sz="2800" dirty="0" smtClean="0">
                <a:solidFill>
                  <a:srgbClr val="FF0000"/>
                </a:solidFill>
              </a:rPr>
              <a:t>i---&gt;j</a:t>
            </a:r>
          </a:p>
          <a:p>
            <a:pPr eaLnBrk="1" hangingPunct="1">
              <a:lnSpc>
                <a:spcPct val="90000"/>
              </a:lnSpc>
              <a:defRPr/>
            </a:pPr>
            <a:r>
              <a:rPr lang="en-US" sz="2800" dirty="0" smtClean="0"/>
              <a:t>By the Markov chain of the edges it will take </a:t>
            </a:r>
            <a:r>
              <a:rPr lang="en-US" sz="2800" dirty="0" smtClean="0">
                <a:solidFill>
                  <a:srgbClr val="FF0000"/>
                </a:solidFill>
              </a:rPr>
              <a:t>2m</a:t>
            </a:r>
            <a:r>
              <a:rPr lang="en-US" sz="2800" dirty="0" smtClean="0"/>
              <a:t> steps until we do this move again</a:t>
            </a:r>
          </a:p>
          <a:p>
            <a:pPr eaLnBrk="1" hangingPunct="1">
              <a:lnSpc>
                <a:spcPct val="90000"/>
              </a:lnSpc>
              <a:defRPr/>
            </a:pPr>
            <a:r>
              <a:rPr lang="en-US" sz="2800" dirty="0" smtClean="0"/>
              <a:t>Forget about how you got to </a:t>
            </a:r>
            <a:r>
              <a:rPr lang="en-US" sz="2800" dirty="0" smtClean="0">
                <a:solidFill>
                  <a:srgbClr val="FF0000"/>
                </a:solidFill>
              </a:rPr>
              <a:t>j </a:t>
            </a:r>
            <a:r>
              <a:rPr lang="en-US" sz="2800" dirty="0" smtClean="0"/>
              <a:t>(no memory).</a:t>
            </a:r>
          </a:p>
          <a:p>
            <a:pPr eaLnBrk="1" hangingPunct="1">
              <a:lnSpc>
                <a:spcPct val="90000"/>
              </a:lnSpc>
              <a:defRPr/>
            </a:pPr>
            <a:r>
              <a:rPr lang="en-US" sz="2800" dirty="0" smtClean="0"/>
              <a:t>Since we are doing now </a:t>
            </a:r>
            <a:r>
              <a:rPr lang="en-US" sz="2800" dirty="0" smtClean="0">
                <a:solidFill>
                  <a:srgbClr val="FF0000"/>
                </a:solidFill>
              </a:rPr>
              <a:t>i----&gt;j</a:t>
            </a:r>
            <a:r>
              <a:rPr lang="en-US" sz="2800" dirty="0" smtClean="0"/>
              <a:t> </a:t>
            </a:r>
            <a:r>
              <a:rPr lang="en-US" sz="2800" dirty="0" smtClean="0">
                <a:solidFill>
                  <a:srgbClr val="00B050"/>
                </a:solidFill>
              </a:rPr>
              <a:t>again</a:t>
            </a:r>
            <a:r>
              <a:rPr lang="en-US" sz="2800" dirty="0" smtClean="0"/>
              <a:t> we know that:</a:t>
            </a:r>
          </a:p>
          <a:p>
            <a:pPr eaLnBrk="1" hangingPunct="1">
              <a:lnSpc>
                <a:spcPct val="90000"/>
              </a:lnSpc>
              <a:buFont typeface="Wingdings" panose="05000000000000000000" pitchFamily="2" charset="2"/>
              <a:buNone/>
              <a:defRPr/>
            </a:pPr>
            <a:r>
              <a:rPr lang="en-US" sz="2800" dirty="0" smtClean="0"/>
              <a:t>   a) As it was in </a:t>
            </a:r>
            <a:r>
              <a:rPr lang="en-US" sz="2800" dirty="0" smtClean="0">
                <a:solidFill>
                  <a:srgbClr val="FF0000"/>
                </a:solidFill>
              </a:rPr>
              <a:t>j</a:t>
            </a:r>
            <a:r>
              <a:rPr lang="en-US" sz="2800" dirty="0" smtClean="0"/>
              <a:t>, it returned to </a:t>
            </a:r>
            <a:r>
              <a:rPr lang="en-US" sz="2800" dirty="0" smtClean="0">
                <a:solidFill>
                  <a:srgbClr val="FF0000"/>
                </a:solidFill>
              </a:rPr>
              <a:t>i</a:t>
            </a:r>
            <a:r>
              <a:rPr lang="en-US" sz="2800" dirty="0" smtClean="0"/>
              <a:t>.</a:t>
            </a:r>
          </a:p>
          <a:p>
            <a:pPr eaLnBrk="1" hangingPunct="1">
              <a:lnSpc>
                <a:spcPct val="90000"/>
              </a:lnSpc>
              <a:buFont typeface="Wingdings" panose="05000000000000000000" pitchFamily="2" charset="2"/>
              <a:buNone/>
              <a:defRPr/>
            </a:pPr>
            <a:r>
              <a:rPr lang="en-US" sz="2800" dirty="0" smtClean="0"/>
              <a:t>       This is half the inequality </a:t>
            </a:r>
            <a:r>
              <a:rPr lang="en-US" sz="2800" dirty="0" smtClean="0">
                <a:solidFill>
                  <a:srgbClr val="FF0000"/>
                </a:solidFill>
              </a:rPr>
              <a:t>h</a:t>
            </a:r>
            <a:r>
              <a:rPr lang="en-US" sz="2800" baseline="-25000" dirty="0" smtClean="0">
                <a:solidFill>
                  <a:srgbClr val="FF0000"/>
                </a:solidFill>
              </a:rPr>
              <a:t>ji</a:t>
            </a:r>
          </a:p>
          <a:p>
            <a:pPr eaLnBrk="1" hangingPunct="1">
              <a:lnSpc>
                <a:spcPct val="90000"/>
              </a:lnSpc>
              <a:buFont typeface="Wingdings" panose="05000000000000000000" pitchFamily="2" charset="2"/>
              <a:buNone/>
              <a:defRPr/>
            </a:pPr>
            <a:r>
              <a:rPr lang="en-US" sz="2800" dirty="0" smtClean="0"/>
              <a:t>    b) Now it goes </a:t>
            </a:r>
            <a:r>
              <a:rPr lang="en-US" sz="2800" dirty="0" smtClean="0">
                <a:solidFill>
                  <a:srgbClr val="FF0000"/>
                </a:solidFill>
              </a:rPr>
              <a:t>i----&gt; j</a:t>
            </a:r>
            <a:r>
              <a:rPr lang="en-US" sz="2800" dirty="0" smtClean="0"/>
              <a:t>. This takes at most </a:t>
            </a:r>
            <a:r>
              <a:rPr lang="en-US" sz="2800" dirty="0" smtClean="0">
                <a:solidFill>
                  <a:srgbClr val="FF0000"/>
                </a:solidFill>
              </a:rPr>
              <a:t>h</a:t>
            </a:r>
            <a:r>
              <a:rPr lang="en-US" sz="2800" baseline="-25000" dirty="0" smtClean="0">
                <a:solidFill>
                  <a:srgbClr val="FF0000"/>
                </a:solidFill>
              </a:rPr>
              <a:t>ij</a:t>
            </a:r>
          </a:p>
          <a:p>
            <a:pPr eaLnBrk="1" hangingPunct="1">
              <a:lnSpc>
                <a:spcPct val="90000"/>
              </a:lnSpc>
              <a:buFont typeface="Wingdings" panose="05000000000000000000" pitchFamily="2" charset="2"/>
              <a:buNone/>
              <a:defRPr/>
            </a:pPr>
            <a:r>
              <a:rPr lang="en-US" sz="2800" baseline="-25000" dirty="0" smtClean="0"/>
              <a:t>      </a:t>
            </a:r>
            <a:r>
              <a:rPr lang="en-US" sz="2800" dirty="0" smtClean="0"/>
              <a:t>c) Since this takes at most </a:t>
            </a:r>
            <a:r>
              <a:rPr lang="en-US" sz="2800" dirty="0" smtClean="0">
                <a:solidFill>
                  <a:srgbClr val="FF0000"/>
                </a:solidFill>
              </a:rPr>
              <a:t>2m</a:t>
            </a:r>
            <a:r>
              <a:rPr lang="en-US" sz="2800" dirty="0" smtClean="0"/>
              <a:t> the claim follows.</a:t>
            </a:r>
            <a:endParaRPr lang="en-US" sz="2800" baseline="-25000" dirty="0" smtClean="0"/>
          </a:p>
        </p:txBody>
      </p:sp>
    </p:spTree>
    <p:extLst>
      <p:ext uri="{BB962C8B-B14F-4D97-AF65-F5344CB8AC3E}">
        <p14:creationId xmlns:p14="http://schemas.microsoft.com/office/powerpoint/2010/main" val="847576337"/>
      </p:ext>
    </p:extLst>
  </p:cSld>
  <p:clrMapOvr>
    <a:masterClrMapping/>
  </p:clrMapOvr>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rrowheads="1"/>
          </p:cNvSpPr>
          <p:nvPr>
            <p:ph type="title"/>
          </p:nvPr>
        </p:nvSpPr>
        <p:spPr/>
        <p:txBody>
          <a:bodyPr/>
          <a:lstStyle/>
          <a:p>
            <a:pPr algn="ctr" eaLnBrk="1" hangingPunct="1">
              <a:defRPr/>
            </a:pPr>
            <a:r>
              <a:rPr lang="en-US" sz="4000" dirty="0" smtClean="0">
                <a:solidFill>
                  <a:srgbClr val="00B0F0"/>
                </a:solidFill>
              </a:rPr>
              <a:t>Consider a spanning tree and any walk on the spanning tree</a:t>
            </a:r>
          </a:p>
        </p:txBody>
      </p:sp>
      <p:sp>
        <p:nvSpPr>
          <p:cNvPr id="84995" name="Rectangle 3"/>
          <p:cNvSpPr>
            <a:spLocks noGrp="1" noRot="1" noChangeArrowheads="1"/>
          </p:cNvSpPr>
          <p:nvPr>
            <p:ph type="body" idx="1"/>
          </p:nvPr>
        </p:nvSpPr>
        <p:spPr/>
        <p:txBody>
          <a:bodyPr>
            <a:noAutofit/>
          </a:bodyPr>
          <a:lstStyle/>
          <a:p>
            <a:pPr eaLnBrk="1" hangingPunct="1">
              <a:defRPr/>
            </a:pPr>
            <a:r>
              <a:rPr lang="en-US" sz="4000" dirty="0" smtClean="0"/>
              <a:t>Choose any paths that traverses the tree so that the walk goes from a parent to a child once and back once. Let </a:t>
            </a:r>
            <a:r>
              <a:rPr lang="en-US" sz="4000" dirty="0" smtClean="0">
                <a:solidFill>
                  <a:srgbClr val="FF0000"/>
                </a:solidFill>
              </a:rPr>
              <a:t>i </a:t>
            </a:r>
            <a:r>
              <a:rPr lang="en-US" sz="4000" dirty="0" smtClean="0"/>
              <a:t>be the parent of </a:t>
            </a:r>
            <a:r>
              <a:rPr lang="en-US" sz="4000" dirty="0" smtClean="0">
                <a:solidFill>
                  <a:srgbClr val="FF0000"/>
                </a:solidFill>
              </a:rPr>
              <a:t>j</a:t>
            </a:r>
            <a:r>
              <a:rPr lang="en-US" sz="4000" dirty="0" smtClean="0"/>
              <a:t>.</a:t>
            </a:r>
          </a:p>
          <a:p>
            <a:pPr eaLnBrk="1" hangingPunct="1">
              <a:defRPr/>
            </a:pPr>
            <a:r>
              <a:rPr lang="en-US" sz="4000" dirty="0" smtClean="0"/>
              <a:t>Per parent child we have </a:t>
            </a:r>
            <a:r>
              <a:rPr lang="en-US" sz="4000" dirty="0" smtClean="0">
                <a:solidFill>
                  <a:srgbClr val="FF0000"/>
                </a:solidFill>
              </a:rPr>
              <a:t>h</a:t>
            </a:r>
            <a:r>
              <a:rPr lang="en-US" sz="4000" baseline="-25000" dirty="0" smtClean="0">
                <a:solidFill>
                  <a:srgbClr val="FF0000"/>
                </a:solidFill>
              </a:rPr>
              <a:t>ij</a:t>
            </a:r>
            <a:r>
              <a:rPr lang="en-US" sz="4000" dirty="0" smtClean="0">
                <a:solidFill>
                  <a:srgbClr val="FF0000"/>
                </a:solidFill>
              </a:rPr>
              <a:t>+h</a:t>
            </a:r>
            <a:r>
              <a:rPr lang="en-US" sz="4000" baseline="-25000" dirty="0" smtClean="0">
                <a:solidFill>
                  <a:srgbClr val="FF0000"/>
                </a:solidFill>
              </a:rPr>
              <a:t>ji</a:t>
            </a:r>
            <a:r>
              <a:rPr lang="en-US" sz="4000" dirty="0" smtClean="0">
                <a:solidFill>
                  <a:srgbClr val="FF0000"/>
                </a:solidFill>
                <a:cs typeface="Arial" charset="0"/>
              </a:rPr>
              <a:t>≤2m</a:t>
            </a:r>
          </a:p>
          <a:p>
            <a:pPr eaLnBrk="1" hangingPunct="1">
              <a:defRPr/>
            </a:pPr>
            <a:r>
              <a:rPr lang="en-US" sz="4000" dirty="0" smtClean="0">
                <a:cs typeface="Arial" charset="0"/>
              </a:rPr>
              <a:t>Thus over the </a:t>
            </a:r>
            <a:r>
              <a:rPr lang="en-US" sz="4000" dirty="0" smtClean="0">
                <a:solidFill>
                  <a:srgbClr val="FF0000"/>
                </a:solidFill>
                <a:cs typeface="Arial" charset="0"/>
              </a:rPr>
              <a:t>n-1</a:t>
            </a:r>
            <a:r>
              <a:rPr lang="en-US" sz="4000" dirty="0" smtClean="0">
                <a:cs typeface="Arial" charset="0"/>
              </a:rPr>
              <a:t> edges of the graph the cover time is at most </a:t>
            </a:r>
            <a:r>
              <a:rPr lang="en-US" sz="4000" dirty="0" smtClean="0">
                <a:solidFill>
                  <a:srgbClr val="FF0000"/>
                </a:solidFill>
                <a:cs typeface="Arial" charset="0"/>
              </a:rPr>
              <a:t>2m(n-1)&lt;n</a:t>
            </a:r>
            <a:r>
              <a:rPr lang="en-US" sz="4000" baseline="30000" dirty="0" smtClean="0">
                <a:solidFill>
                  <a:srgbClr val="FF0000"/>
                </a:solidFill>
                <a:cs typeface="Arial" charset="0"/>
              </a:rPr>
              <a:t>3</a:t>
            </a:r>
          </a:p>
        </p:txBody>
      </p:sp>
    </p:spTree>
    <p:extLst>
      <p:ext uri="{BB962C8B-B14F-4D97-AF65-F5344CB8AC3E}">
        <p14:creationId xmlns:p14="http://schemas.microsoft.com/office/powerpoint/2010/main" val="19065973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9pPr>
          </a:lstStyle>
          <a:p>
            <a:pPr algn="ctr" eaLnBrk="1" hangingPunct="1">
              <a:buClrTx/>
              <a:buFontTx/>
              <a:buNone/>
            </a:pPr>
            <a:r>
              <a:rPr lang="en-US" altLang="en-US" sz="4400" b="1" i="1" dirty="0">
                <a:solidFill>
                  <a:srgbClr val="00B0F0"/>
                </a:solidFill>
                <a:effectLst>
                  <a:outerShdw blurRad="38100" dist="38100" dir="2700000" algn="tl">
                    <a:srgbClr val="C0C0C0"/>
                  </a:outerShdw>
                </a:effectLst>
              </a:rPr>
              <a:t>Girth 6</a:t>
            </a:r>
          </a:p>
        </p:txBody>
      </p:sp>
      <p:sp>
        <p:nvSpPr>
          <p:cNvPr id="31746" name="Text Box 2"/>
          <p:cNvSpPr txBox="1">
            <a:spLocks noChangeArrowheads="1"/>
          </p:cNvSpPr>
          <p:nvPr/>
        </p:nvSpPr>
        <p:spPr bwMode="auto">
          <a:xfrm>
            <a:off x="533400" y="1562100"/>
            <a:ext cx="8229600" cy="449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9pPr>
          </a:lstStyle>
          <a:p>
            <a:pPr eaLnBrk="1" hangingPunct="1">
              <a:spcBef>
                <a:spcPts val="800"/>
              </a:spcBef>
              <a:buClr>
                <a:srgbClr val="00FF99"/>
              </a:buClr>
              <a:buFont typeface="Garamond" panose="02020404030301010803" pitchFamily="18" charset="0"/>
              <a:buChar char="•"/>
            </a:pPr>
            <a:r>
              <a:rPr lang="en-US" altLang="en-US" sz="3200" dirty="0">
                <a:solidFill>
                  <a:schemeClr val="tx1"/>
                </a:solidFill>
                <a:effectLst>
                  <a:outerShdw blurRad="38100" dist="38100" dir="2700000" algn="tl">
                    <a:srgbClr val="C0C0C0"/>
                  </a:outerShdw>
                </a:effectLst>
              </a:rPr>
              <a:t>There could not be a cycle of size </a:t>
            </a:r>
            <a:r>
              <a:rPr lang="en-US" altLang="en-US" sz="3200" dirty="0" smtClean="0">
                <a:solidFill>
                  <a:srgbClr val="CC0000"/>
                </a:solidFill>
                <a:effectLst>
                  <a:outerShdw blurRad="38100" dist="38100" dir="2700000" algn="tl">
                    <a:srgbClr val="C0C0C0"/>
                  </a:outerShdw>
                </a:effectLst>
              </a:rPr>
              <a:t>4  </a:t>
            </a:r>
            <a:r>
              <a:rPr lang="en-US" altLang="en-US" sz="3200" dirty="0" smtClean="0">
                <a:solidFill>
                  <a:schemeClr val="tx1"/>
                </a:solidFill>
                <a:effectLst>
                  <a:outerShdw blurRad="38100" dist="38100" dir="2700000" algn="tl">
                    <a:srgbClr val="C0C0C0"/>
                  </a:outerShdw>
                </a:effectLst>
              </a:rPr>
              <a:t>because this will mean that two vertices on the same side have two neighbors in common. Hence </a:t>
            </a:r>
            <a:r>
              <a:rPr lang="en-US" altLang="en-US" sz="3200" dirty="0" smtClean="0">
                <a:solidFill>
                  <a:srgbClr val="FF0000"/>
                </a:solidFill>
                <a:effectLst>
                  <a:outerShdw blurRad="38100" dist="38100" dir="2700000" algn="tl">
                    <a:srgbClr val="C0C0C0"/>
                  </a:outerShdw>
                </a:effectLst>
              </a:rPr>
              <a:t>girth 6</a:t>
            </a:r>
            <a:r>
              <a:rPr lang="en-US" altLang="en-US" sz="3200" dirty="0" smtClean="0">
                <a:solidFill>
                  <a:schemeClr val="tx1"/>
                </a:solidFill>
                <a:effectLst>
                  <a:outerShdw blurRad="38100" dist="38100" dir="2700000" algn="tl">
                    <a:srgbClr val="C0C0C0"/>
                  </a:outerShdw>
                </a:effectLst>
              </a:rPr>
              <a:t>.</a:t>
            </a:r>
            <a:r>
              <a:rPr lang="en-US" altLang="en-US" sz="3200" dirty="0" smtClean="0">
                <a:solidFill>
                  <a:srgbClr val="FFFFFF"/>
                </a:solidFill>
                <a:effectLst>
                  <a:outerShdw blurRad="38100" dist="38100" dir="2700000" algn="tl">
                    <a:srgbClr val="C0C0C0"/>
                  </a:outerShdw>
                </a:effectLst>
              </a:rPr>
              <a:t> </a:t>
            </a:r>
            <a:endParaRPr lang="en-US" altLang="en-US" sz="3200" dirty="0">
              <a:solidFill>
                <a:srgbClr val="FFFFFF"/>
              </a:solidFill>
              <a:effectLst>
                <a:outerShdw blurRad="38100" dist="38100" dir="2700000" algn="tl">
                  <a:srgbClr val="C0C0C0"/>
                </a:outerShdw>
              </a:effectLst>
            </a:endParaRPr>
          </a:p>
        </p:txBody>
      </p:sp>
      <p:sp>
        <p:nvSpPr>
          <p:cNvPr id="31747" name="Oval 3"/>
          <p:cNvSpPr>
            <a:spLocks noChangeArrowheads="1"/>
          </p:cNvSpPr>
          <p:nvPr/>
        </p:nvSpPr>
        <p:spPr bwMode="auto">
          <a:xfrm>
            <a:off x="2362200" y="4495800"/>
            <a:ext cx="304800" cy="304800"/>
          </a:xfrm>
          <a:prstGeom prst="ellipse">
            <a:avLst/>
          </a:prstGeom>
          <a:solidFill>
            <a:srgbClr val="33CCCC"/>
          </a:solidFill>
          <a:ln w="93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1748" name="Oval 4"/>
          <p:cNvSpPr>
            <a:spLocks noChangeArrowheads="1"/>
          </p:cNvSpPr>
          <p:nvPr/>
        </p:nvSpPr>
        <p:spPr bwMode="auto">
          <a:xfrm>
            <a:off x="3581400" y="4495800"/>
            <a:ext cx="304800" cy="304800"/>
          </a:xfrm>
          <a:prstGeom prst="ellipse">
            <a:avLst/>
          </a:prstGeom>
          <a:solidFill>
            <a:srgbClr val="33CCCC"/>
          </a:solidFill>
          <a:ln w="93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1749" name="Oval 5"/>
          <p:cNvSpPr>
            <a:spLocks noChangeArrowheads="1"/>
          </p:cNvSpPr>
          <p:nvPr/>
        </p:nvSpPr>
        <p:spPr bwMode="auto">
          <a:xfrm>
            <a:off x="2362200" y="3657600"/>
            <a:ext cx="304800" cy="304800"/>
          </a:xfrm>
          <a:prstGeom prst="ellipse">
            <a:avLst/>
          </a:prstGeom>
          <a:solidFill>
            <a:srgbClr val="33CCCC"/>
          </a:solidFill>
          <a:ln w="93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1750" name="Oval 6"/>
          <p:cNvSpPr>
            <a:spLocks noChangeArrowheads="1"/>
          </p:cNvSpPr>
          <p:nvPr/>
        </p:nvSpPr>
        <p:spPr bwMode="auto">
          <a:xfrm>
            <a:off x="3581400" y="3657600"/>
            <a:ext cx="304800" cy="304800"/>
          </a:xfrm>
          <a:prstGeom prst="ellipse">
            <a:avLst/>
          </a:prstGeom>
          <a:solidFill>
            <a:srgbClr val="33CCCC"/>
          </a:solidFill>
          <a:ln w="93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cxnSp>
        <p:nvCxnSpPr>
          <p:cNvPr id="31751" name="AutoShape 7"/>
          <p:cNvCxnSpPr>
            <a:cxnSpLocks noChangeShapeType="1"/>
            <a:stCxn id="31748" idx="1"/>
            <a:endCxn id="31749" idx="5"/>
          </p:cNvCxnSpPr>
          <p:nvPr/>
        </p:nvCxnSpPr>
        <p:spPr bwMode="auto">
          <a:xfrm flipH="1" flipV="1">
            <a:off x="2622550" y="3917950"/>
            <a:ext cx="1003300" cy="622300"/>
          </a:xfrm>
          <a:prstGeom prst="straightConnector1">
            <a:avLst/>
          </a:prstGeom>
          <a:noFill/>
          <a:ln w="936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1752" name="AutoShape 8"/>
          <p:cNvCxnSpPr>
            <a:cxnSpLocks noChangeShapeType="1"/>
            <a:stCxn id="31747" idx="0"/>
            <a:endCxn id="31749" idx="4"/>
          </p:cNvCxnSpPr>
          <p:nvPr/>
        </p:nvCxnSpPr>
        <p:spPr bwMode="auto">
          <a:xfrm flipV="1">
            <a:off x="2514600" y="3962400"/>
            <a:ext cx="1588" cy="533400"/>
          </a:xfrm>
          <a:prstGeom prst="straightConnector1">
            <a:avLst/>
          </a:prstGeom>
          <a:noFill/>
          <a:ln w="936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1753" name="AutoShape 9"/>
          <p:cNvCxnSpPr>
            <a:cxnSpLocks noChangeShapeType="1"/>
            <a:stCxn id="31747" idx="7"/>
            <a:endCxn id="31750" idx="3"/>
          </p:cNvCxnSpPr>
          <p:nvPr/>
        </p:nvCxnSpPr>
        <p:spPr bwMode="auto">
          <a:xfrm flipV="1">
            <a:off x="2622550" y="3917950"/>
            <a:ext cx="1003300" cy="622300"/>
          </a:xfrm>
          <a:prstGeom prst="straightConnector1">
            <a:avLst/>
          </a:prstGeom>
          <a:noFill/>
          <a:ln w="936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1754" name="AutoShape 10"/>
          <p:cNvCxnSpPr>
            <a:cxnSpLocks noChangeShapeType="1"/>
            <a:stCxn id="31750" idx="4"/>
            <a:endCxn id="31748" idx="0"/>
          </p:cNvCxnSpPr>
          <p:nvPr/>
        </p:nvCxnSpPr>
        <p:spPr bwMode="auto">
          <a:xfrm>
            <a:off x="3733800" y="3962400"/>
            <a:ext cx="1588" cy="533400"/>
          </a:xfrm>
          <a:prstGeom prst="straightConnector1">
            <a:avLst/>
          </a:prstGeom>
          <a:noFill/>
          <a:ln w="936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1755" name="Text Box 11"/>
          <p:cNvSpPr txBox="1">
            <a:spLocks noChangeArrowheads="1"/>
          </p:cNvSpPr>
          <p:nvPr/>
        </p:nvSpPr>
        <p:spPr bwMode="auto">
          <a:xfrm>
            <a:off x="533400" y="5181600"/>
            <a:ext cx="7772400" cy="15718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9pPr>
          </a:lstStyle>
          <a:p>
            <a:pPr>
              <a:spcBef>
                <a:spcPts val="2000"/>
              </a:spcBef>
              <a:buClrTx/>
              <a:buFontTx/>
              <a:buNone/>
            </a:pPr>
            <a:r>
              <a:rPr lang="en-US" altLang="en-US" sz="3200" dirty="0">
                <a:solidFill>
                  <a:srgbClr val="FFFFFF"/>
                </a:solidFill>
              </a:rPr>
              <a:t>A cycle of length </a:t>
            </a:r>
            <a:r>
              <a:rPr lang="en-US" altLang="en-US" sz="3200" dirty="0" smtClean="0">
                <a:solidFill>
                  <a:srgbClr val="FFFFFF"/>
                </a:solidFill>
              </a:rPr>
              <a:t> </a:t>
            </a:r>
            <a:r>
              <a:rPr lang="en-US" altLang="en-US" sz="3200" dirty="0">
                <a:solidFill>
                  <a:srgbClr val="FFFFFF"/>
                </a:solidFill>
              </a:rPr>
              <a:t>implies that two vertices on the same side share two neighbors. Contradiction</a:t>
            </a:r>
          </a:p>
        </p:txBody>
      </p:sp>
      <p:cxnSp>
        <p:nvCxnSpPr>
          <p:cNvPr id="5" name="Straight Connector 4"/>
          <p:cNvCxnSpPr/>
          <p:nvPr/>
        </p:nvCxnSpPr>
        <p:spPr bwMode="auto">
          <a:xfrm flipV="1">
            <a:off x="2622550" y="3718719"/>
            <a:ext cx="1066800" cy="9144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a:stCxn id="31749" idx="6"/>
          </p:cNvCxnSpPr>
          <p:nvPr/>
        </p:nvCxnSpPr>
        <p:spPr bwMode="auto">
          <a:xfrm>
            <a:off x="2667000" y="3810000"/>
            <a:ext cx="1066800" cy="82311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a:stCxn id="31747" idx="0"/>
          </p:cNvCxnSpPr>
          <p:nvPr/>
        </p:nvCxnSpPr>
        <p:spPr bwMode="auto">
          <a:xfrm flipV="1">
            <a:off x="2514600" y="3848100"/>
            <a:ext cx="0" cy="6477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a:stCxn id="31748" idx="0"/>
            <a:endCxn id="31750" idx="0"/>
          </p:cNvCxnSpPr>
          <p:nvPr/>
        </p:nvCxnSpPr>
        <p:spPr bwMode="auto">
          <a:xfrm flipV="1">
            <a:off x="3733800" y="3657600"/>
            <a:ext cx="0" cy="8382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988268483"/>
      </p:ext>
    </p:extLst>
  </p:cSld>
  <p:clrMapOvr>
    <a:masterClrMapping/>
  </p:clrMapOvr>
  <p:transition spd="med" advTm="214"/>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rrowheads="1"/>
          </p:cNvSpPr>
          <p:nvPr>
            <p:ph type="title"/>
          </p:nvPr>
        </p:nvSpPr>
        <p:spPr/>
        <p:txBody>
          <a:bodyPr/>
          <a:lstStyle/>
          <a:p>
            <a:pPr algn="ctr" eaLnBrk="1" hangingPunct="1">
              <a:defRPr/>
            </a:pPr>
            <a:r>
              <a:rPr lang="en-US" dirty="0" smtClean="0">
                <a:solidFill>
                  <a:srgbClr val="00B0F0"/>
                </a:solidFill>
              </a:rPr>
              <a:t>Tight example</a:t>
            </a:r>
          </a:p>
        </p:txBody>
      </p:sp>
      <p:sp>
        <p:nvSpPr>
          <p:cNvPr id="86019" name="Rectangle 3"/>
          <p:cNvSpPr>
            <a:spLocks noGrp="1" noRot="1" noChangeArrowheads="1"/>
          </p:cNvSpPr>
          <p:nvPr>
            <p:ph type="body" idx="1"/>
          </p:nvPr>
        </p:nvSpPr>
        <p:spPr>
          <a:xfrm>
            <a:off x="381000" y="1905000"/>
            <a:ext cx="8540750" cy="4422775"/>
          </a:xfrm>
        </p:spPr>
        <p:txBody>
          <a:bodyPr/>
          <a:lstStyle/>
          <a:p>
            <a:pPr eaLnBrk="1" hangingPunct="1">
              <a:defRPr/>
            </a:pPr>
            <a:endParaRPr lang="en-US" dirty="0" smtClean="0"/>
          </a:p>
        </p:txBody>
      </p:sp>
      <p:sp>
        <p:nvSpPr>
          <p:cNvPr id="29700" name="Oval 5"/>
          <p:cNvSpPr>
            <a:spLocks noChangeArrowheads="1"/>
          </p:cNvSpPr>
          <p:nvPr/>
        </p:nvSpPr>
        <p:spPr bwMode="auto">
          <a:xfrm>
            <a:off x="1524000" y="2819400"/>
            <a:ext cx="1981200" cy="2133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b="1" i="1">
                <a:solidFill>
                  <a:schemeClr val="tx1"/>
                </a:solidFill>
                <a:latin typeface="Arial" panose="020B0604020202020204" pitchFamily="34" charset="0"/>
              </a:defRPr>
            </a:lvl1pPr>
            <a:lvl2pPr marL="742950" indent="-285750">
              <a:defRPr sz="3200" b="1" i="1">
                <a:solidFill>
                  <a:schemeClr val="tx1"/>
                </a:solidFill>
                <a:latin typeface="Arial" panose="020B0604020202020204" pitchFamily="34" charset="0"/>
              </a:defRPr>
            </a:lvl2pPr>
            <a:lvl3pPr marL="1143000" indent="-228600">
              <a:defRPr sz="3200" b="1" i="1">
                <a:solidFill>
                  <a:schemeClr val="tx1"/>
                </a:solidFill>
                <a:latin typeface="Arial" panose="020B0604020202020204" pitchFamily="34" charset="0"/>
              </a:defRPr>
            </a:lvl3pPr>
            <a:lvl4pPr marL="1600200" indent="-228600">
              <a:defRPr sz="3200" b="1" i="1">
                <a:solidFill>
                  <a:schemeClr val="tx1"/>
                </a:solidFill>
                <a:latin typeface="Arial" panose="020B0604020202020204" pitchFamily="34" charset="0"/>
              </a:defRPr>
            </a:lvl4pPr>
            <a:lvl5pPr marL="2057400" indent="-228600">
              <a:defRPr sz="3200" b="1" i="1">
                <a:solidFill>
                  <a:schemeClr val="tx1"/>
                </a:solidFill>
                <a:latin typeface="Arial" panose="020B0604020202020204" pitchFamily="34" charset="0"/>
              </a:defRPr>
            </a:lvl5pPr>
            <a:lvl6pPr marL="2514600" indent="-228600" eaLnBrk="0" fontAlgn="base" hangingPunct="0">
              <a:spcBef>
                <a:spcPct val="0"/>
              </a:spcBef>
              <a:spcAft>
                <a:spcPct val="0"/>
              </a:spcAft>
              <a:defRPr sz="3200" b="1" i="1">
                <a:solidFill>
                  <a:schemeClr val="tx1"/>
                </a:solidFill>
                <a:latin typeface="Arial" panose="020B0604020202020204" pitchFamily="34" charset="0"/>
              </a:defRPr>
            </a:lvl6pPr>
            <a:lvl7pPr marL="2971800" indent="-228600" eaLnBrk="0" fontAlgn="base" hangingPunct="0">
              <a:spcBef>
                <a:spcPct val="0"/>
              </a:spcBef>
              <a:spcAft>
                <a:spcPct val="0"/>
              </a:spcAft>
              <a:defRPr sz="3200" b="1" i="1">
                <a:solidFill>
                  <a:schemeClr val="tx1"/>
                </a:solidFill>
                <a:latin typeface="Arial" panose="020B0604020202020204" pitchFamily="34" charset="0"/>
              </a:defRPr>
            </a:lvl7pPr>
            <a:lvl8pPr marL="3429000" indent="-228600" eaLnBrk="0" fontAlgn="base" hangingPunct="0">
              <a:spcBef>
                <a:spcPct val="0"/>
              </a:spcBef>
              <a:spcAft>
                <a:spcPct val="0"/>
              </a:spcAft>
              <a:defRPr sz="3200" b="1" i="1">
                <a:solidFill>
                  <a:schemeClr val="tx1"/>
                </a:solidFill>
                <a:latin typeface="Arial" panose="020B0604020202020204" pitchFamily="34" charset="0"/>
              </a:defRPr>
            </a:lvl8pPr>
            <a:lvl9pPr marL="3886200" indent="-228600" eaLnBrk="0" fontAlgn="base" hangingPunct="0">
              <a:spcBef>
                <a:spcPct val="0"/>
              </a:spcBef>
              <a:spcAft>
                <a:spcPct val="0"/>
              </a:spcAft>
              <a:defRPr sz="3200" b="1" i="1">
                <a:solidFill>
                  <a:schemeClr val="tx1"/>
                </a:solidFill>
                <a:latin typeface="Arial" panose="020B0604020202020204" pitchFamily="34" charset="0"/>
              </a:defRPr>
            </a:lvl9pPr>
          </a:lstStyle>
          <a:p>
            <a:endParaRPr lang="en-US" altLang="en-US" dirty="0"/>
          </a:p>
        </p:txBody>
      </p:sp>
      <p:sp>
        <p:nvSpPr>
          <p:cNvPr id="29701" name="Oval 6"/>
          <p:cNvSpPr>
            <a:spLocks noChangeArrowheads="1"/>
          </p:cNvSpPr>
          <p:nvPr/>
        </p:nvSpPr>
        <p:spPr bwMode="auto">
          <a:xfrm>
            <a:off x="4343400" y="3733800"/>
            <a:ext cx="381000" cy="381000"/>
          </a:xfrm>
          <a:prstGeom prst="ellipse">
            <a:avLst/>
          </a:prstGeom>
          <a:solidFill>
            <a:schemeClr val="accent1"/>
          </a:solidFill>
          <a:ln w="9525">
            <a:solidFill>
              <a:schemeClr val="tx1"/>
            </a:solidFill>
            <a:round/>
            <a:headEnd/>
            <a:tailEnd/>
          </a:ln>
        </p:spPr>
        <p:txBody>
          <a:bodyPr wrap="none" anchor="ctr"/>
          <a:lstStyle>
            <a:lvl1pPr>
              <a:defRPr sz="3200" b="1" i="1">
                <a:solidFill>
                  <a:schemeClr val="tx1"/>
                </a:solidFill>
                <a:latin typeface="Arial" panose="020B0604020202020204" pitchFamily="34" charset="0"/>
              </a:defRPr>
            </a:lvl1pPr>
            <a:lvl2pPr marL="742950" indent="-285750">
              <a:defRPr sz="3200" b="1" i="1">
                <a:solidFill>
                  <a:schemeClr val="tx1"/>
                </a:solidFill>
                <a:latin typeface="Arial" panose="020B0604020202020204" pitchFamily="34" charset="0"/>
              </a:defRPr>
            </a:lvl2pPr>
            <a:lvl3pPr marL="1143000" indent="-228600">
              <a:defRPr sz="3200" b="1" i="1">
                <a:solidFill>
                  <a:schemeClr val="tx1"/>
                </a:solidFill>
                <a:latin typeface="Arial" panose="020B0604020202020204" pitchFamily="34" charset="0"/>
              </a:defRPr>
            </a:lvl3pPr>
            <a:lvl4pPr marL="1600200" indent="-228600">
              <a:defRPr sz="3200" b="1" i="1">
                <a:solidFill>
                  <a:schemeClr val="tx1"/>
                </a:solidFill>
                <a:latin typeface="Arial" panose="020B0604020202020204" pitchFamily="34" charset="0"/>
              </a:defRPr>
            </a:lvl4pPr>
            <a:lvl5pPr marL="2057400" indent="-228600">
              <a:defRPr sz="3200" b="1" i="1">
                <a:solidFill>
                  <a:schemeClr val="tx1"/>
                </a:solidFill>
                <a:latin typeface="Arial" panose="020B0604020202020204" pitchFamily="34" charset="0"/>
              </a:defRPr>
            </a:lvl5pPr>
            <a:lvl6pPr marL="2514600" indent="-228600" eaLnBrk="0" fontAlgn="base" hangingPunct="0">
              <a:spcBef>
                <a:spcPct val="0"/>
              </a:spcBef>
              <a:spcAft>
                <a:spcPct val="0"/>
              </a:spcAft>
              <a:defRPr sz="3200" b="1" i="1">
                <a:solidFill>
                  <a:schemeClr val="tx1"/>
                </a:solidFill>
                <a:latin typeface="Arial" panose="020B0604020202020204" pitchFamily="34" charset="0"/>
              </a:defRPr>
            </a:lvl6pPr>
            <a:lvl7pPr marL="2971800" indent="-228600" eaLnBrk="0" fontAlgn="base" hangingPunct="0">
              <a:spcBef>
                <a:spcPct val="0"/>
              </a:spcBef>
              <a:spcAft>
                <a:spcPct val="0"/>
              </a:spcAft>
              <a:defRPr sz="3200" b="1" i="1">
                <a:solidFill>
                  <a:schemeClr val="tx1"/>
                </a:solidFill>
                <a:latin typeface="Arial" panose="020B0604020202020204" pitchFamily="34" charset="0"/>
              </a:defRPr>
            </a:lvl7pPr>
            <a:lvl8pPr marL="3429000" indent="-228600" eaLnBrk="0" fontAlgn="base" hangingPunct="0">
              <a:spcBef>
                <a:spcPct val="0"/>
              </a:spcBef>
              <a:spcAft>
                <a:spcPct val="0"/>
              </a:spcAft>
              <a:defRPr sz="3200" b="1" i="1">
                <a:solidFill>
                  <a:schemeClr val="tx1"/>
                </a:solidFill>
                <a:latin typeface="Arial" panose="020B0604020202020204" pitchFamily="34" charset="0"/>
              </a:defRPr>
            </a:lvl8pPr>
            <a:lvl9pPr marL="3886200" indent="-228600" eaLnBrk="0" fontAlgn="base" hangingPunct="0">
              <a:spcBef>
                <a:spcPct val="0"/>
              </a:spcBef>
              <a:spcAft>
                <a:spcPct val="0"/>
              </a:spcAft>
              <a:defRPr sz="3200" b="1" i="1">
                <a:solidFill>
                  <a:schemeClr val="tx1"/>
                </a:solidFill>
                <a:latin typeface="Arial" panose="020B0604020202020204" pitchFamily="34" charset="0"/>
              </a:defRPr>
            </a:lvl9pPr>
          </a:lstStyle>
          <a:p>
            <a:endParaRPr lang="en-US" altLang="en-US" dirty="0"/>
          </a:p>
        </p:txBody>
      </p:sp>
      <p:cxnSp>
        <p:nvCxnSpPr>
          <p:cNvPr id="29702" name="AutoShape 7"/>
          <p:cNvCxnSpPr>
            <a:cxnSpLocks noChangeShapeType="1"/>
          </p:cNvCxnSpPr>
          <p:nvPr/>
        </p:nvCxnSpPr>
        <p:spPr bwMode="auto">
          <a:xfrm flipV="1">
            <a:off x="3505200" y="3886200"/>
            <a:ext cx="1028700" cy="1524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9703" name="Oval 8"/>
          <p:cNvSpPr>
            <a:spLocks noChangeArrowheads="1"/>
          </p:cNvSpPr>
          <p:nvPr/>
        </p:nvSpPr>
        <p:spPr bwMode="auto">
          <a:xfrm>
            <a:off x="5257800" y="3733800"/>
            <a:ext cx="381000" cy="381000"/>
          </a:xfrm>
          <a:prstGeom prst="ellipse">
            <a:avLst/>
          </a:prstGeom>
          <a:solidFill>
            <a:schemeClr val="accent1"/>
          </a:solidFill>
          <a:ln w="9525">
            <a:solidFill>
              <a:schemeClr val="tx1"/>
            </a:solidFill>
            <a:round/>
            <a:headEnd/>
            <a:tailEnd/>
          </a:ln>
        </p:spPr>
        <p:txBody>
          <a:bodyPr wrap="none" anchor="ctr"/>
          <a:lstStyle>
            <a:lvl1pPr>
              <a:defRPr sz="3200" b="1" i="1">
                <a:solidFill>
                  <a:schemeClr val="tx1"/>
                </a:solidFill>
                <a:latin typeface="Arial" panose="020B0604020202020204" pitchFamily="34" charset="0"/>
              </a:defRPr>
            </a:lvl1pPr>
            <a:lvl2pPr marL="742950" indent="-285750">
              <a:defRPr sz="3200" b="1" i="1">
                <a:solidFill>
                  <a:schemeClr val="tx1"/>
                </a:solidFill>
                <a:latin typeface="Arial" panose="020B0604020202020204" pitchFamily="34" charset="0"/>
              </a:defRPr>
            </a:lvl2pPr>
            <a:lvl3pPr marL="1143000" indent="-228600">
              <a:defRPr sz="3200" b="1" i="1">
                <a:solidFill>
                  <a:schemeClr val="tx1"/>
                </a:solidFill>
                <a:latin typeface="Arial" panose="020B0604020202020204" pitchFamily="34" charset="0"/>
              </a:defRPr>
            </a:lvl3pPr>
            <a:lvl4pPr marL="1600200" indent="-228600">
              <a:defRPr sz="3200" b="1" i="1">
                <a:solidFill>
                  <a:schemeClr val="tx1"/>
                </a:solidFill>
                <a:latin typeface="Arial" panose="020B0604020202020204" pitchFamily="34" charset="0"/>
              </a:defRPr>
            </a:lvl4pPr>
            <a:lvl5pPr marL="2057400" indent="-228600">
              <a:defRPr sz="3200" b="1" i="1">
                <a:solidFill>
                  <a:schemeClr val="tx1"/>
                </a:solidFill>
                <a:latin typeface="Arial" panose="020B0604020202020204" pitchFamily="34" charset="0"/>
              </a:defRPr>
            </a:lvl5pPr>
            <a:lvl6pPr marL="2514600" indent="-228600" eaLnBrk="0" fontAlgn="base" hangingPunct="0">
              <a:spcBef>
                <a:spcPct val="0"/>
              </a:spcBef>
              <a:spcAft>
                <a:spcPct val="0"/>
              </a:spcAft>
              <a:defRPr sz="3200" b="1" i="1">
                <a:solidFill>
                  <a:schemeClr val="tx1"/>
                </a:solidFill>
                <a:latin typeface="Arial" panose="020B0604020202020204" pitchFamily="34" charset="0"/>
              </a:defRPr>
            </a:lvl6pPr>
            <a:lvl7pPr marL="2971800" indent="-228600" eaLnBrk="0" fontAlgn="base" hangingPunct="0">
              <a:spcBef>
                <a:spcPct val="0"/>
              </a:spcBef>
              <a:spcAft>
                <a:spcPct val="0"/>
              </a:spcAft>
              <a:defRPr sz="3200" b="1" i="1">
                <a:solidFill>
                  <a:schemeClr val="tx1"/>
                </a:solidFill>
                <a:latin typeface="Arial" panose="020B0604020202020204" pitchFamily="34" charset="0"/>
              </a:defRPr>
            </a:lvl7pPr>
            <a:lvl8pPr marL="3429000" indent="-228600" eaLnBrk="0" fontAlgn="base" hangingPunct="0">
              <a:spcBef>
                <a:spcPct val="0"/>
              </a:spcBef>
              <a:spcAft>
                <a:spcPct val="0"/>
              </a:spcAft>
              <a:defRPr sz="3200" b="1" i="1">
                <a:solidFill>
                  <a:schemeClr val="tx1"/>
                </a:solidFill>
                <a:latin typeface="Arial" panose="020B0604020202020204" pitchFamily="34" charset="0"/>
              </a:defRPr>
            </a:lvl8pPr>
            <a:lvl9pPr marL="3886200" indent="-228600" eaLnBrk="0" fontAlgn="base" hangingPunct="0">
              <a:spcBef>
                <a:spcPct val="0"/>
              </a:spcBef>
              <a:spcAft>
                <a:spcPct val="0"/>
              </a:spcAft>
              <a:defRPr sz="3200" b="1" i="1">
                <a:solidFill>
                  <a:schemeClr val="tx1"/>
                </a:solidFill>
                <a:latin typeface="Arial" panose="020B0604020202020204" pitchFamily="34" charset="0"/>
              </a:defRPr>
            </a:lvl9pPr>
          </a:lstStyle>
          <a:p>
            <a:endParaRPr lang="en-US" altLang="en-US" dirty="0"/>
          </a:p>
        </p:txBody>
      </p:sp>
      <p:sp>
        <p:nvSpPr>
          <p:cNvPr id="29704" name="Oval 9"/>
          <p:cNvSpPr>
            <a:spLocks noChangeArrowheads="1"/>
          </p:cNvSpPr>
          <p:nvPr/>
        </p:nvSpPr>
        <p:spPr bwMode="auto">
          <a:xfrm>
            <a:off x="6019800" y="3733800"/>
            <a:ext cx="381000" cy="381000"/>
          </a:xfrm>
          <a:prstGeom prst="ellipse">
            <a:avLst/>
          </a:prstGeom>
          <a:solidFill>
            <a:schemeClr val="accent1"/>
          </a:solidFill>
          <a:ln w="9525">
            <a:solidFill>
              <a:schemeClr val="tx1"/>
            </a:solidFill>
            <a:round/>
            <a:headEnd/>
            <a:tailEnd/>
          </a:ln>
        </p:spPr>
        <p:txBody>
          <a:bodyPr wrap="none" anchor="ctr"/>
          <a:lstStyle>
            <a:lvl1pPr>
              <a:defRPr sz="3200" b="1" i="1">
                <a:solidFill>
                  <a:schemeClr val="tx1"/>
                </a:solidFill>
                <a:latin typeface="Arial" panose="020B0604020202020204" pitchFamily="34" charset="0"/>
              </a:defRPr>
            </a:lvl1pPr>
            <a:lvl2pPr marL="742950" indent="-285750">
              <a:defRPr sz="3200" b="1" i="1">
                <a:solidFill>
                  <a:schemeClr val="tx1"/>
                </a:solidFill>
                <a:latin typeface="Arial" panose="020B0604020202020204" pitchFamily="34" charset="0"/>
              </a:defRPr>
            </a:lvl2pPr>
            <a:lvl3pPr marL="1143000" indent="-228600">
              <a:defRPr sz="3200" b="1" i="1">
                <a:solidFill>
                  <a:schemeClr val="tx1"/>
                </a:solidFill>
                <a:latin typeface="Arial" panose="020B0604020202020204" pitchFamily="34" charset="0"/>
              </a:defRPr>
            </a:lvl3pPr>
            <a:lvl4pPr marL="1600200" indent="-228600">
              <a:defRPr sz="3200" b="1" i="1">
                <a:solidFill>
                  <a:schemeClr val="tx1"/>
                </a:solidFill>
                <a:latin typeface="Arial" panose="020B0604020202020204" pitchFamily="34" charset="0"/>
              </a:defRPr>
            </a:lvl4pPr>
            <a:lvl5pPr marL="2057400" indent="-228600">
              <a:defRPr sz="3200" b="1" i="1">
                <a:solidFill>
                  <a:schemeClr val="tx1"/>
                </a:solidFill>
                <a:latin typeface="Arial" panose="020B0604020202020204" pitchFamily="34" charset="0"/>
              </a:defRPr>
            </a:lvl5pPr>
            <a:lvl6pPr marL="2514600" indent="-228600" eaLnBrk="0" fontAlgn="base" hangingPunct="0">
              <a:spcBef>
                <a:spcPct val="0"/>
              </a:spcBef>
              <a:spcAft>
                <a:spcPct val="0"/>
              </a:spcAft>
              <a:defRPr sz="3200" b="1" i="1">
                <a:solidFill>
                  <a:schemeClr val="tx1"/>
                </a:solidFill>
                <a:latin typeface="Arial" panose="020B0604020202020204" pitchFamily="34" charset="0"/>
              </a:defRPr>
            </a:lvl6pPr>
            <a:lvl7pPr marL="2971800" indent="-228600" eaLnBrk="0" fontAlgn="base" hangingPunct="0">
              <a:spcBef>
                <a:spcPct val="0"/>
              </a:spcBef>
              <a:spcAft>
                <a:spcPct val="0"/>
              </a:spcAft>
              <a:defRPr sz="3200" b="1" i="1">
                <a:solidFill>
                  <a:schemeClr val="tx1"/>
                </a:solidFill>
                <a:latin typeface="Arial" panose="020B0604020202020204" pitchFamily="34" charset="0"/>
              </a:defRPr>
            </a:lvl7pPr>
            <a:lvl8pPr marL="3429000" indent="-228600" eaLnBrk="0" fontAlgn="base" hangingPunct="0">
              <a:spcBef>
                <a:spcPct val="0"/>
              </a:spcBef>
              <a:spcAft>
                <a:spcPct val="0"/>
              </a:spcAft>
              <a:defRPr sz="3200" b="1" i="1">
                <a:solidFill>
                  <a:schemeClr val="tx1"/>
                </a:solidFill>
                <a:latin typeface="Arial" panose="020B0604020202020204" pitchFamily="34" charset="0"/>
              </a:defRPr>
            </a:lvl8pPr>
            <a:lvl9pPr marL="3886200" indent="-228600" eaLnBrk="0" fontAlgn="base" hangingPunct="0">
              <a:spcBef>
                <a:spcPct val="0"/>
              </a:spcBef>
              <a:spcAft>
                <a:spcPct val="0"/>
              </a:spcAft>
              <a:defRPr sz="3200" b="1" i="1">
                <a:solidFill>
                  <a:schemeClr val="tx1"/>
                </a:solidFill>
                <a:latin typeface="Arial" panose="020B0604020202020204" pitchFamily="34" charset="0"/>
              </a:defRPr>
            </a:lvl9pPr>
          </a:lstStyle>
          <a:p>
            <a:endParaRPr lang="en-US" altLang="en-US" dirty="0"/>
          </a:p>
        </p:txBody>
      </p:sp>
      <p:sp>
        <p:nvSpPr>
          <p:cNvPr id="29705" name="Oval 10"/>
          <p:cNvSpPr>
            <a:spLocks noChangeArrowheads="1"/>
          </p:cNvSpPr>
          <p:nvPr/>
        </p:nvSpPr>
        <p:spPr bwMode="auto">
          <a:xfrm>
            <a:off x="6553200" y="3886200"/>
            <a:ext cx="76200" cy="76200"/>
          </a:xfrm>
          <a:prstGeom prst="ellipse">
            <a:avLst/>
          </a:prstGeom>
          <a:solidFill>
            <a:schemeClr val="accent1"/>
          </a:solidFill>
          <a:ln w="9525">
            <a:solidFill>
              <a:schemeClr val="tx1"/>
            </a:solidFill>
            <a:round/>
            <a:headEnd/>
            <a:tailEnd/>
          </a:ln>
        </p:spPr>
        <p:txBody>
          <a:bodyPr wrap="none" anchor="ctr"/>
          <a:lstStyle>
            <a:lvl1pPr>
              <a:defRPr sz="3200" b="1" i="1">
                <a:solidFill>
                  <a:schemeClr val="tx1"/>
                </a:solidFill>
                <a:latin typeface="Arial" panose="020B0604020202020204" pitchFamily="34" charset="0"/>
              </a:defRPr>
            </a:lvl1pPr>
            <a:lvl2pPr marL="742950" indent="-285750">
              <a:defRPr sz="3200" b="1" i="1">
                <a:solidFill>
                  <a:schemeClr val="tx1"/>
                </a:solidFill>
                <a:latin typeface="Arial" panose="020B0604020202020204" pitchFamily="34" charset="0"/>
              </a:defRPr>
            </a:lvl2pPr>
            <a:lvl3pPr marL="1143000" indent="-228600">
              <a:defRPr sz="3200" b="1" i="1">
                <a:solidFill>
                  <a:schemeClr val="tx1"/>
                </a:solidFill>
                <a:latin typeface="Arial" panose="020B0604020202020204" pitchFamily="34" charset="0"/>
              </a:defRPr>
            </a:lvl3pPr>
            <a:lvl4pPr marL="1600200" indent="-228600">
              <a:defRPr sz="3200" b="1" i="1">
                <a:solidFill>
                  <a:schemeClr val="tx1"/>
                </a:solidFill>
                <a:latin typeface="Arial" panose="020B0604020202020204" pitchFamily="34" charset="0"/>
              </a:defRPr>
            </a:lvl4pPr>
            <a:lvl5pPr marL="2057400" indent="-228600">
              <a:defRPr sz="3200" b="1" i="1">
                <a:solidFill>
                  <a:schemeClr val="tx1"/>
                </a:solidFill>
                <a:latin typeface="Arial" panose="020B0604020202020204" pitchFamily="34" charset="0"/>
              </a:defRPr>
            </a:lvl5pPr>
            <a:lvl6pPr marL="2514600" indent="-228600" eaLnBrk="0" fontAlgn="base" hangingPunct="0">
              <a:spcBef>
                <a:spcPct val="0"/>
              </a:spcBef>
              <a:spcAft>
                <a:spcPct val="0"/>
              </a:spcAft>
              <a:defRPr sz="3200" b="1" i="1">
                <a:solidFill>
                  <a:schemeClr val="tx1"/>
                </a:solidFill>
                <a:latin typeface="Arial" panose="020B0604020202020204" pitchFamily="34" charset="0"/>
              </a:defRPr>
            </a:lvl6pPr>
            <a:lvl7pPr marL="2971800" indent="-228600" eaLnBrk="0" fontAlgn="base" hangingPunct="0">
              <a:spcBef>
                <a:spcPct val="0"/>
              </a:spcBef>
              <a:spcAft>
                <a:spcPct val="0"/>
              </a:spcAft>
              <a:defRPr sz="3200" b="1" i="1">
                <a:solidFill>
                  <a:schemeClr val="tx1"/>
                </a:solidFill>
                <a:latin typeface="Arial" panose="020B0604020202020204" pitchFamily="34" charset="0"/>
              </a:defRPr>
            </a:lvl7pPr>
            <a:lvl8pPr marL="3429000" indent="-228600" eaLnBrk="0" fontAlgn="base" hangingPunct="0">
              <a:spcBef>
                <a:spcPct val="0"/>
              </a:spcBef>
              <a:spcAft>
                <a:spcPct val="0"/>
              </a:spcAft>
              <a:defRPr sz="3200" b="1" i="1">
                <a:solidFill>
                  <a:schemeClr val="tx1"/>
                </a:solidFill>
                <a:latin typeface="Arial" panose="020B0604020202020204" pitchFamily="34" charset="0"/>
              </a:defRPr>
            </a:lvl8pPr>
            <a:lvl9pPr marL="3886200" indent="-228600" eaLnBrk="0" fontAlgn="base" hangingPunct="0">
              <a:spcBef>
                <a:spcPct val="0"/>
              </a:spcBef>
              <a:spcAft>
                <a:spcPct val="0"/>
              </a:spcAft>
              <a:defRPr sz="3200" b="1" i="1">
                <a:solidFill>
                  <a:schemeClr val="tx1"/>
                </a:solidFill>
                <a:latin typeface="Arial" panose="020B0604020202020204" pitchFamily="34" charset="0"/>
              </a:defRPr>
            </a:lvl9pPr>
          </a:lstStyle>
          <a:p>
            <a:endParaRPr lang="en-US" altLang="en-US" dirty="0"/>
          </a:p>
        </p:txBody>
      </p:sp>
      <p:sp>
        <p:nvSpPr>
          <p:cNvPr id="29706" name="Oval 11"/>
          <p:cNvSpPr>
            <a:spLocks noChangeArrowheads="1"/>
          </p:cNvSpPr>
          <p:nvPr/>
        </p:nvSpPr>
        <p:spPr bwMode="auto">
          <a:xfrm>
            <a:off x="6781800" y="3886200"/>
            <a:ext cx="76200" cy="76200"/>
          </a:xfrm>
          <a:prstGeom prst="ellipse">
            <a:avLst/>
          </a:prstGeom>
          <a:solidFill>
            <a:schemeClr val="accent1"/>
          </a:solidFill>
          <a:ln w="9525">
            <a:solidFill>
              <a:schemeClr val="tx1"/>
            </a:solidFill>
            <a:round/>
            <a:headEnd/>
            <a:tailEnd/>
          </a:ln>
        </p:spPr>
        <p:txBody>
          <a:bodyPr wrap="none" anchor="ctr"/>
          <a:lstStyle>
            <a:lvl1pPr>
              <a:defRPr sz="3200" b="1" i="1">
                <a:solidFill>
                  <a:schemeClr val="tx1"/>
                </a:solidFill>
                <a:latin typeface="Arial" panose="020B0604020202020204" pitchFamily="34" charset="0"/>
              </a:defRPr>
            </a:lvl1pPr>
            <a:lvl2pPr marL="742950" indent="-285750">
              <a:defRPr sz="3200" b="1" i="1">
                <a:solidFill>
                  <a:schemeClr val="tx1"/>
                </a:solidFill>
                <a:latin typeface="Arial" panose="020B0604020202020204" pitchFamily="34" charset="0"/>
              </a:defRPr>
            </a:lvl2pPr>
            <a:lvl3pPr marL="1143000" indent="-228600">
              <a:defRPr sz="3200" b="1" i="1">
                <a:solidFill>
                  <a:schemeClr val="tx1"/>
                </a:solidFill>
                <a:latin typeface="Arial" panose="020B0604020202020204" pitchFamily="34" charset="0"/>
              </a:defRPr>
            </a:lvl3pPr>
            <a:lvl4pPr marL="1600200" indent="-228600">
              <a:defRPr sz="3200" b="1" i="1">
                <a:solidFill>
                  <a:schemeClr val="tx1"/>
                </a:solidFill>
                <a:latin typeface="Arial" panose="020B0604020202020204" pitchFamily="34" charset="0"/>
              </a:defRPr>
            </a:lvl4pPr>
            <a:lvl5pPr marL="2057400" indent="-228600">
              <a:defRPr sz="3200" b="1" i="1">
                <a:solidFill>
                  <a:schemeClr val="tx1"/>
                </a:solidFill>
                <a:latin typeface="Arial" panose="020B0604020202020204" pitchFamily="34" charset="0"/>
              </a:defRPr>
            </a:lvl5pPr>
            <a:lvl6pPr marL="2514600" indent="-228600" eaLnBrk="0" fontAlgn="base" hangingPunct="0">
              <a:spcBef>
                <a:spcPct val="0"/>
              </a:spcBef>
              <a:spcAft>
                <a:spcPct val="0"/>
              </a:spcAft>
              <a:defRPr sz="3200" b="1" i="1">
                <a:solidFill>
                  <a:schemeClr val="tx1"/>
                </a:solidFill>
                <a:latin typeface="Arial" panose="020B0604020202020204" pitchFamily="34" charset="0"/>
              </a:defRPr>
            </a:lvl6pPr>
            <a:lvl7pPr marL="2971800" indent="-228600" eaLnBrk="0" fontAlgn="base" hangingPunct="0">
              <a:spcBef>
                <a:spcPct val="0"/>
              </a:spcBef>
              <a:spcAft>
                <a:spcPct val="0"/>
              </a:spcAft>
              <a:defRPr sz="3200" b="1" i="1">
                <a:solidFill>
                  <a:schemeClr val="tx1"/>
                </a:solidFill>
                <a:latin typeface="Arial" panose="020B0604020202020204" pitchFamily="34" charset="0"/>
              </a:defRPr>
            </a:lvl7pPr>
            <a:lvl8pPr marL="3429000" indent="-228600" eaLnBrk="0" fontAlgn="base" hangingPunct="0">
              <a:spcBef>
                <a:spcPct val="0"/>
              </a:spcBef>
              <a:spcAft>
                <a:spcPct val="0"/>
              </a:spcAft>
              <a:defRPr sz="3200" b="1" i="1">
                <a:solidFill>
                  <a:schemeClr val="tx1"/>
                </a:solidFill>
                <a:latin typeface="Arial" panose="020B0604020202020204" pitchFamily="34" charset="0"/>
              </a:defRPr>
            </a:lvl8pPr>
            <a:lvl9pPr marL="3886200" indent="-228600" eaLnBrk="0" fontAlgn="base" hangingPunct="0">
              <a:spcBef>
                <a:spcPct val="0"/>
              </a:spcBef>
              <a:spcAft>
                <a:spcPct val="0"/>
              </a:spcAft>
              <a:defRPr sz="3200" b="1" i="1">
                <a:solidFill>
                  <a:schemeClr val="tx1"/>
                </a:solidFill>
                <a:latin typeface="Arial" panose="020B0604020202020204" pitchFamily="34" charset="0"/>
              </a:defRPr>
            </a:lvl9pPr>
          </a:lstStyle>
          <a:p>
            <a:endParaRPr lang="en-US" altLang="en-US" dirty="0"/>
          </a:p>
        </p:txBody>
      </p:sp>
      <p:sp>
        <p:nvSpPr>
          <p:cNvPr id="29707" name="Oval 12"/>
          <p:cNvSpPr>
            <a:spLocks noChangeArrowheads="1"/>
          </p:cNvSpPr>
          <p:nvPr/>
        </p:nvSpPr>
        <p:spPr bwMode="auto">
          <a:xfrm>
            <a:off x="7086600" y="3886200"/>
            <a:ext cx="76200" cy="76200"/>
          </a:xfrm>
          <a:prstGeom prst="ellipse">
            <a:avLst/>
          </a:prstGeom>
          <a:solidFill>
            <a:schemeClr val="accent1"/>
          </a:solidFill>
          <a:ln w="9525">
            <a:solidFill>
              <a:schemeClr val="tx1"/>
            </a:solidFill>
            <a:round/>
            <a:headEnd/>
            <a:tailEnd/>
          </a:ln>
        </p:spPr>
        <p:txBody>
          <a:bodyPr wrap="none" anchor="ctr"/>
          <a:lstStyle>
            <a:lvl1pPr>
              <a:defRPr sz="3200" b="1" i="1">
                <a:solidFill>
                  <a:schemeClr val="tx1"/>
                </a:solidFill>
                <a:latin typeface="Arial" panose="020B0604020202020204" pitchFamily="34" charset="0"/>
              </a:defRPr>
            </a:lvl1pPr>
            <a:lvl2pPr marL="742950" indent="-285750">
              <a:defRPr sz="3200" b="1" i="1">
                <a:solidFill>
                  <a:schemeClr val="tx1"/>
                </a:solidFill>
                <a:latin typeface="Arial" panose="020B0604020202020204" pitchFamily="34" charset="0"/>
              </a:defRPr>
            </a:lvl2pPr>
            <a:lvl3pPr marL="1143000" indent="-228600">
              <a:defRPr sz="3200" b="1" i="1">
                <a:solidFill>
                  <a:schemeClr val="tx1"/>
                </a:solidFill>
                <a:latin typeface="Arial" panose="020B0604020202020204" pitchFamily="34" charset="0"/>
              </a:defRPr>
            </a:lvl3pPr>
            <a:lvl4pPr marL="1600200" indent="-228600">
              <a:defRPr sz="3200" b="1" i="1">
                <a:solidFill>
                  <a:schemeClr val="tx1"/>
                </a:solidFill>
                <a:latin typeface="Arial" panose="020B0604020202020204" pitchFamily="34" charset="0"/>
              </a:defRPr>
            </a:lvl4pPr>
            <a:lvl5pPr marL="2057400" indent="-228600">
              <a:defRPr sz="3200" b="1" i="1">
                <a:solidFill>
                  <a:schemeClr val="tx1"/>
                </a:solidFill>
                <a:latin typeface="Arial" panose="020B0604020202020204" pitchFamily="34" charset="0"/>
              </a:defRPr>
            </a:lvl5pPr>
            <a:lvl6pPr marL="2514600" indent="-228600" eaLnBrk="0" fontAlgn="base" hangingPunct="0">
              <a:spcBef>
                <a:spcPct val="0"/>
              </a:spcBef>
              <a:spcAft>
                <a:spcPct val="0"/>
              </a:spcAft>
              <a:defRPr sz="3200" b="1" i="1">
                <a:solidFill>
                  <a:schemeClr val="tx1"/>
                </a:solidFill>
                <a:latin typeface="Arial" panose="020B0604020202020204" pitchFamily="34" charset="0"/>
              </a:defRPr>
            </a:lvl6pPr>
            <a:lvl7pPr marL="2971800" indent="-228600" eaLnBrk="0" fontAlgn="base" hangingPunct="0">
              <a:spcBef>
                <a:spcPct val="0"/>
              </a:spcBef>
              <a:spcAft>
                <a:spcPct val="0"/>
              </a:spcAft>
              <a:defRPr sz="3200" b="1" i="1">
                <a:solidFill>
                  <a:schemeClr val="tx1"/>
                </a:solidFill>
                <a:latin typeface="Arial" panose="020B0604020202020204" pitchFamily="34" charset="0"/>
              </a:defRPr>
            </a:lvl7pPr>
            <a:lvl8pPr marL="3429000" indent="-228600" eaLnBrk="0" fontAlgn="base" hangingPunct="0">
              <a:spcBef>
                <a:spcPct val="0"/>
              </a:spcBef>
              <a:spcAft>
                <a:spcPct val="0"/>
              </a:spcAft>
              <a:defRPr sz="3200" b="1" i="1">
                <a:solidFill>
                  <a:schemeClr val="tx1"/>
                </a:solidFill>
                <a:latin typeface="Arial" panose="020B0604020202020204" pitchFamily="34" charset="0"/>
              </a:defRPr>
            </a:lvl8pPr>
            <a:lvl9pPr marL="3886200" indent="-228600" eaLnBrk="0" fontAlgn="base" hangingPunct="0">
              <a:spcBef>
                <a:spcPct val="0"/>
              </a:spcBef>
              <a:spcAft>
                <a:spcPct val="0"/>
              </a:spcAft>
              <a:defRPr sz="3200" b="1" i="1">
                <a:solidFill>
                  <a:schemeClr val="tx1"/>
                </a:solidFill>
                <a:latin typeface="Arial" panose="020B0604020202020204" pitchFamily="34" charset="0"/>
              </a:defRPr>
            </a:lvl9pPr>
          </a:lstStyle>
          <a:p>
            <a:endParaRPr lang="en-US" altLang="en-US" dirty="0"/>
          </a:p>
        </p:txBody>
      </p:sp>
      <p:sp>
        <p:nvSpPr>
          <p:cNvPr id="29708" name="Oval 13"/>
          <p:cNvSpPr>
            <a:spLocks noChangeArrowheads="1"/>
          </p:cNvSpPr>
          <p:nvPr/>
        </p:nvSpPr>
        <p:spPr bwMode="auto">
          <a:xfrm>
            <a:off x="7467600" y="3886200"/>
            <a:ext cx="76200" cy="76200"/>
          </a:xfrm>
          <a:prstGeom prst="ellipse">
            <a:avLst/>
          </a:prstGeom>
          <a:solidFill>
            <a:schemeClr val="accent1"/>
          </a:solidFill>
          <a:ln w="9525">
            <a:solidFill>
              <a:schemeClr val="tx1"/>
            </a:solidFill>
            <a:round/>
            <a:headEnd/>
            <a:tailEnd/>
          </a:ln>
        </p:spPr>
        <p:txBody>
          <a:bodyPr wrap="none" anchor="ctr"/>
          <a:lstStyle>
            <a:lvl1pPr>
              <a:defRPr sz="3200" b="1" i="1">
                <a:solidFill>
                  <a:schemeClr val="tx1"/>
                </a:solidFill>
                <a:latin typeface="Arial" panose="020B0604020202020204" pitchFamily="34" charset="0"/>
              </a:defRPr>
            </a:lvl1pPr>
            <a:lvl2pPr marL="742950" indent="-285750">
              <a:defRPr sz="3200" b="1" i="1">
                <a:solidFill>
                  <a:schemeClr val="tx1"/>
                </a:solidFill>
                <a:latin typeface="Arial" panose="020B0604020202020204" pitchFamily="34" charset="0"/>
              </a:defRPr>
            </a:lvl2pPr>
            <a:lvl3pPr marL="1143000" indent="-228600">
              <a:defRPr sz="3200" b="1" i="1">
                <a:solidFill>
                  <a:schemeClr val="tx1"/>
                </a:solidFill>
                <a:latin typeface="Arial" panose="020B0604020202020204" pitchFamily="34" charset="0"/>
              </a:defRPr>
            </a:lvl3pPr>
            <a:lvl4pPr marL="1600200" indent="-228600">
              <a:defRPr sz="3200" b="1" i="1">
                <a:solidFill>
                  <a:schemeClr val="tx1"/>
                </a:solidFill>
                <a:latin typeface="Arial" panose="020B0604020202020204" pitchFamily="34" charset="0"/>
              </a:defRPr>
            </a:lvl4pPr>
            <a:lvl5pPr marL="2057400" indent="-228600">
              <a:defRPr sz="3200" b="1" i="1">
                <a:solidFill>
                  <a:schemeClr val="tx1"/>
                </a:solidFill>
                <a:latin typeface="Arial" panose="020B0604020202020204" pitchFamily="34" charset="0"/>
              </a:defRPr>
            </a:lvl5pPr>
            <a:lvl6pPr marL="2514600" indent="-228600" eaLnBrk="0" fontAlgn="base" hangingPunct="0">
              <a:spcBef>
                <a:spcPct val="0"/>
              </a:spcBef>
              <a:spcAft>
                <a:spcPct val="0"/>
              </a:spcAft>
              <a:defRPr sz="3200" b="1" i="1">
                <a:solidFill>
                  <a:schemeClr val="tx1"/>
                </a:solidFill>
                <a:latin typeface="Arial" panose="020B0604020202020204" pitchFamily="34" charset="0"/>
              </a:defRPr>
            </a:lvl6pPr>
            <a:lvl7pPr marL="2971800" indent="-228600" eaLnBrk="0" fontAlgn="base" hangingPunct="0">
              <a:spcBef>
                <a:spcPct val="0"/>
              </a:spcBef>
              <a:spcAft>
                <a:spcPct val="0"/>
              </a:spcAft>
              <a:defRPr sz="3200" b="1" i="1">
                <a:solidFill>
                  <a:schemeClr val="tx1"/>
                </a:solidFill>
                <a:latin typeface="Arial" panose="020B0604020202020204" pitchFamily="34" charset="0"/>
              </a:defRPr>
            </a:lvl7pPr>
            <a:lvl8pPr marL="3429000" indent="-228600" eaLnBrk="0" fontAlgn="base" hangingPunct="0">
              <a:spcBef>
                <a:spcPct val="0"/>
              </a:spcBef>
              <a:spcAft>
                <a:spcPct val="0"/>
              </a:spcAft>
              <a:defRPr sz="3200" b="1" i="1">
                <a:solidFill>
                  <a:schemeClr val="tx1"/>
                </a:solidFill>
                <a:latin typeface="Arial" panose="020B0604020202020204" pitchFamily="34" charset="0"/>
              </a:defRPr>
            </a:lvl8pPr>
            <a:lvl9pPr marL="3886200" indent="-228600" eaLnBrk="0" fontAlgn="base" hangingPunct="0">
              <a:spcBef>
                <a:spcPct val="0"/>
              </a:spcBef>
              <a:spcAft>
                <a:spcPct val="0"/>
              </a:spcAft>
              <a:defRPr sz="3200" b="1" i="1">
                <a:solidFill>
                  <a:schemeClr val="tx1"/>
                </a:solidFill>
                <a:latin typeface="Arial" panose="020B0604020202020204" pitchFamily="34" charset="0"/>
              </a:defRPr>
            </a:lvl9pPr>
          </a:lstStyle>
          <a:p>
            <a:endParaRPr lang="en-US" altLang="en-US" dirty="0"/>
          </a:p>
        </p:txBody>
      </p:sp>
      <p:cxnSp>
        <p:nvCxnSpPr>
          <p:cNvPr id="29709" name="AutoShape 14"/>
          <p:cNvCxnSpPr>
            <a:cxnSpLocks noChangeShapeType="1"/>
            <a:stCxn id="29701" idx="6"/>
            <a:endCxn id="29703" idx="2"/>
          </p:cNvCxnSpPr>
          <p:nvPr/>
        </p:nvCxnSpPr>
        <p:spPr bwMode="auto">
          <a:xfrm>
            <a:off x="4724400" y="3924300"/>
            <a:ext cx="53340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9710" name="AutoShape 15"/>
          <p:cNvCxnSpPr>
            <a:cxnSpLocks noChangeShapeType="1"/>
            <a:stCxn id="29703" idx="6"/>
            <a:endCxn id="29704" idx="2"/>
          </p:cNvCxnSpPr>
          <p:nvPr/>
        </p:nvCxnSpPr>
        <p:spPr bwMode="auto">
          <a:xfrm>
            <a:off x="5638800" y="3924300"/>
            <a:ext cx="38100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9711" name="Oval 17"/>
          <p:cNvSpPr>
            <a:spLocks noChangeArrowheads="1"/>
          </p:cNvSpPr>
          <p:nvPr/>
        </p:nvSpPr>
        <p:spPr bwMode="auto">
          <a:xfrm>
            <a:off x="8153400" y="3733800"/>
            <a:ext cx="381000" cy="381000"/>
          </a:xfrm>
          <a:prstGeom prst="ellipse">
            <a:avLst/>
          </a:prstGeom>
          <a:solidFill>
            <a:schemeClr val="accent1"/>
          </a:solidFill>
          <a:ln w="9525">
            <a:solidFill>
              <a:schemeClr val="tx1"/>
            </a:solidFill>
            <a:round/>
            <a:headEnd/>
            <a:tailEnd/>
          </a:ln>
        </p:spPr>
        <p:txBody>
          <a:bodyPr wrap="none" anchor="ctr"/>
          <a:lstStyle>
            <a:lvl1pPr>
              <a:defRPr sz="3200" b="1" i="1">
                <a:solidFill>
                  <a:schemeClr val="tx1"/>
                </a:solidFill>
                <a:latin typeface="Arial" panose="020B0604020202020204" pitchFamily="34" charset="0"/>
              </a:defRPr>
            </a:lvl1pPr>
            <a:lvl2pPr marL="742950" indent="-285750">
              <a:defRPr sz="3200" b="1" i="1">
                <a:solidFill>
                  <a:schemeClr val="tx1"/>
                </a:solidFill>
                <a:latin typeface="Arial" panose="020B0604020202020204" pitchFamily="34" charset="0"/>
              </a:defRPr>
            </a:lvl2pPr>
            <a:lvl3pPr marL="1143000" indent="-228600">
              <a:defRPr sz="3200" b="1" i="1">
                <a:solidFill>
                  <a:schemeClr val="tx1"/>
                </a:solidFill>
                <a:latin typeface="Arial" panose="020B0604020202020204" pitchFamily="34" charset="0"/>
              </a:defRPr>
            </a:lvl3pPr>
            <a:lvl4pPr marL="1600200" indent="-228600">
              <a:defRPr sz="3200" b="1" i="1">
                <a:solidFill>
                  <a:schemeClr val="tx1"/>
                </a:solidFill>
                <a:latin typeface="Arial" panose="020B0604020202020204" pitchFamily="34" charset="0"/>
              </a:defRPr>
            </a:lvl4pPr>
            <a:lvl5pPr marL="2057400" indent="-228600">
              <a:defRPr sz="3200" b="1" i="1">
                <a:solidFill>
                  <a:schemeClr val="tx1"/>
                </a:solidFill>
                <a:latin typeface="Arial" panose="020B0604020202020204" pitchFamily="34" charset="0"/>
              </a:defRPr>
            </a:lvl5pPr>
            <a:lvl6pPr marL="2514600" indent="-228600" eaLnBrk="0" fontAlgn="base" hangingPunct="0">
              <a:spcBef>
                <a:spcPct val="0"/>
              </a:spcBef>
              <a:spcAft>
                <a:spcPct val="0"/>
              </a:spcAft>
              <a:defRPr sz="3200" b="1" i="1">
                <a:solidFill>
                  <a:schemeClr val="tx1"/>
                </a:solidFill>
                <a:latin typeface="Arial" panose="020B0604020202020204" pitchFamily="34" charset="0"/>
              </a:defRPr>
            </a:lvl6pPr>
            <a:lvl7pPr marL="2971800" indent="-228600" eaLnBrk="0" fontAlgn="base" hangingPunct="0">
              <a:spcBef>
                <a:spcPct val="0"/>
              </a:spcBef>
              <a:spcAft>
                <a:spcPct val="0"/>
              </a:spcAft>
              <a:defRPr sz="3200" b="1" i="1">
                <a:solidFill>
                  <a:schemeClr val="tx1"/>
                </a:solidFill>
                <a:latin typeface="Arial" panose="020B0604020202020204" pitchFamily="34" charset="0"/>
              </a:defRPr>
            </a:lvl7pPr>
            <a:lvl8pPr marL="3429000" indent="-228600" eaLnBrk="0" fontAlgn="base" hangingPunct="0">
              <a:spcBef>
                <a:spcPct val="0"/>
              </a:spcBef>
              <a:spcAft>
                <a:spcPct val="0"/>
              </a:spcAft>
              <a:defRPr sz="3200" b="1" i="1">
                <a:solidFill>
                  <a:schemeClr val="tx1"/>
                </a:solidFill>
                <a:latin typeface="Arial" panose="020B0604020202020204" pitchFamily="34" charset="0"/>
              </a:defRPr>
            </a:lvl8pPr>
            <a:lvl9pPr marL="3886200" indent="-228600" eaLnBrk="0" fontAlgn="base" hangingPunct="0">
              <a:spcBef>
                <a:spcPct val="0"/>
              </a:spcBef>
              <a:spcAft>
                <a:spcPct val="0"/>
              </a:spcAft>
              <a:defRPr sz="3200" b="1" i="1">
                <a:solidFill>
                  <a:schemeClr val="tx1"/>
                </a:solidFill>
                <a:latin typeface="Arial" panose="020B0604020202020204" pitchFamily="34" charset="0"/>
              </a:defRPr>
            </a:lvl9pPr>
          </a:lstStyle>
          <a:p>
            <a:endParaRPr lang="en-US" altLang="en-US" dirty="0"/>
          </a:p>
        </p:txBody>
      </p:sp>
      <p:sp>
        <p:nvSpPr>
          <p:cNvPr id="29712" name="Text Box 18"/>
          <p:cNvSpPr txBox="1">
            <a:spLocks noChangeArrowheads="1"/>
          </p:cNvSpPr>
          <p:nvPr/>
        </p:nvSpPr>
        <p:spPr bwMode="auto">
          <a:xfrm>
            <a:off x="1981200" y="3810000"/>
            <a:ext cx="1066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i="1">
                <a:solidFill>
                  <a:schemeClr val="tx1"/>
                </a:solidFill>
                <a:latin typeface="Arial" panose="020B0604020202020204" pitchFamily="34" charset="0"/>
              </a:defRPr>
            </a:lvl1pPr>
            <a:lvl2pPr marL="742950" indent="-285750">
              <a:defRPr sz="3200" b="1" i="1">
                <a:solidFill>
                  <a:schemeClr val="tx1"/>
                </a:solidFill>
                <a:latin typeface="Arial" panose="020B0604020202020204" pitchFamily="34" charset="0"/>
              </a:defRPr>
            </a:lvl2pPr>
            <a:lvl3pPr marL="1143000" indent="-228600">
              <a:defRPr sz="3200" b="1" i="1">
                <a:solidFill>
                  <a:schemeClr val="tx1"/>
                </a:solidFill>
                <a:latin typeface="Arial" panose="020B0604020202020204" pitchFamily="34" charset="0"/>
              </a:defRPr>
            </a:lvl3pPr>
            <a:lvl4pPr marL="1600200" indent="-228600">
              <a:defRPr sz="3200" b="1" i="1">
                <a:solidFill>
                  <a:schemeClr val="tx1"/>
                </a:solidFill>
                <a:latin typeface="Arial" panose="020B0604020202020204" pitchFamily="34" charset="0"/>
              </a:defRPr>
            </a:lvl4pPr>
            <a:lvl5pPr marL="2057400" indent="-228600">
              <a:defRPr sz="3200" b="1" i="1">
                <a:solidFill>
                  <a:schemeClr val="tx1"/>
                </a:solidFill>
                <a:latin typeface="Arial" panose="020B0604020202020204" pitchFamily="34" charset="0"/>
              </a:defRPr>
            </a:lvl5pPr>
            <a:lvl6pPr marL="2514600" indent="-228600" eaLnBrk="0" fontAlgn="base" hangingPunct="0">
              <a:spcBef>
                <a:spcPct val="0"/>
              </a:spcBef>
              <a:spcAft>
                <a:spcPct val="0"/>
              </a:spcAft>
              <a:defRPr sz="3200" b="1" i="1">
                <a:solidFill>
                  <a:schemeClr val="tx1"/>
                </a:solidFill>
                <a:latin typeface="Arial" panose="020B0604020202020204" pitchFamily="34" charset="0"/>
              </a:defRPr>
            </a:lvl6pPr>
            <a:lvl7pPr marL="2971800" indent="-228600" eaLnBrk="0" fontAlgn="base" hangingPunct="0">
              <a:spcBef>
                <a:spcPct val="0"/>
              </a:spcBef>
              <a:spcAft>
                <a:spcPct val="0"/>
              </a:spcAft>
              <a:defRPr sz="3200" b="1" i="1">
                <a:solidFill>
                  <a:schemeClr val="tx1"/>
                </a:solidFill>
                <a:latin typeface="Arial" panose="020B0604020202020204" pitchFamily="34" charset="0"/>
              </a:defRPr>
            </a:lvl7pPr>
            <a:lvl8pPr marL="3429000" indent="-228600" eaLnBrk="0" fontAlgn="base" hangingPunct="0">
              <a:spcBef>
                <a:spcPct val="0"/>
              </a:spcBef>
              <a:spcAft>
                <a:spcPct val="0"/>
              </a:spcAft>
              <a:defRPr sz="3200" b="1" i="1">
                <a:solidFill>
                  <a:schemeClr val="tx1"/>
                </a:solidFill>
                <a:latin typeface="Arial" panose="020B0604020202020204" pitchFamily="34" charset="0"/>
              </a:defRPr>
            </a:lvl8pPr>
            <a:lvl9pPr marL="3886200" indent="-228600" eaLnBrk="0" fontAlgn="base" hangingPunct="0">
              <a:spcBef>
                <a:spcPct val="0"/>
              </a:spcBef>
              <a:spcAft>
                <a:spcPct val="0"/>
              </a:spcAft>
              <a:defRPr sz="3200" b="1" i="1">
                <a:solidFill>
                  <a:schemeClr val="tx1"/>
                </a:solidFill>
                <a:latin typeface="Arial" panose="020B0604020202020204" pitchFamily="34" charset="0"/>
              </a:defRPr>
            </a:lvl9pPr>
          </a:lstStyle>
          <a:p>
            <a:pPr>
              <a:spcBef>
                <a:spcPct val="50000"/>
              </a:spcBef>
            </a:pPr>
            <a:r>
              <a:rPr lang="en-US" altLang="en-US" sz="1800" dirty="0"/>
              <a:t>n/2 vertices</a:t>
            </a:r>
          </a:p>
        </p:txBody>
      </p:sp>
      <p:sp>
        <p:nvSpPr>
          <p:cNvPr id="29713" name="Text Box 19"/>
          <p:cNvSpPr txBox="1">
            <a:spLocks noChangeArrowheads="1"/>
          </p:cNvSpPr>
          <p:nvPr/>
        </p:nvSpPr>
        <p:spPr bwMode="auto">
          <a:xfrm>
            <a:off x="1981200" y="3352800"/>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i="1">
                <a:solidFill>
                  <a:schemeClr val="tx1"/>
                </a:solidFill>
                <a:latin typeface="Arial" panose="020B0604020202020204" pitchFamily="34" charset="0"/>
              </a:defRPr>
            </a:lvl1pPr>
            <a:lvl2pPr marL="742950" indent="-285750">
              <a:defRPr sz="3200" b="1" i="1">
                <a:solidFill>
                  <a:schemeClr val="tx1"/>
                </a:solidFill>
                <a:latin typeface="Arial" panose="020B0604020202020204" pitchFamily="34" charset="0"/>
              </a:defRPr>
            </a:lvl2pPr>
            <a:lvl3pPr marL="1143000" indent="-228600">
              <a:defRPr sz="3200" b="1" i="1">
                <a:solidFill>
                  <a:schemeClr val="tx1"/>
                </a:solidFill>
                <a:latin typeface="Arial" panose="020B0604020202020204" pitchFamily="34" charset="0"/>
              </a:defRPr>
            </a:lvl3pPr>
            <a:lvl4pPr marL="1600200" indent="-228600">
              <a:defRPr sz="3200" b="1" i="1">
                <a:solidFill>
                  <a:schemeClr val="tx1"/>
                </a:solidFill>
                <a:latin typeface="Arial" panose="020B0604020202020204" pitchFamily="34" charset="0"/>
              </a:defRPr>
            </a:lvl4pPr>
            <a:lvl5pPr marL="2057400" indent="-228600">
              <a:defRPr sz="3200" b="1" i="1">
                <a:solidFill>
                  <a:schemeClr val="tx1"/>
                </a:solidFill>
                <a:latin typeface="Arial" panose="020B0604020202020204" pitchFamily="34" charset="0"/>
              </a:defRPr>
            </a:lvl5pPr>
            <a:lvl6pPr marL="2514600" indent="-228600" eaLnBrk="0" fontAlgn="base" hangingPunct="0">
              <a:spcBef>
                <a:spcPct val="0"/>
              </a:spcBef>
              <a:spcAft>
                <a:spcPct val="0"/>
              </a:spcAft>
              <a:defRPr sz="3200" b="1" i="1">
                <a:solidFill>
                  <a:schemeClr val="tx1"/>
                </a:solidFill>
                <a:latin typeface="Arial" panose="020B0604020202020204" pitchFamily="34" charset="0"/>
              </a:defRPr>
            </a:lvl6pPr>
            <a:lvl7pPr marL="2971800" indent="-228600" eaLnBrk="0" fontAlgn="base" hangingPunct="0">
              <a:spcBef>
                <a:spcPct val="0"/>
              </a:spcBef>
              <a:spcAft>
                <a:spcPct val="0"/>
              </a:spcAft>
              <a:defRPr sz="3200" b="1" i="1">
                <a:solidFill>
                  <a:schemeClr val="tx1"/>
                </a:solidFill>
                <a:latin typeface="Arial" panose="020B0604020202020204" pitchFamily="34" charset="0"/>
              </a:defRPr>
            </a:lvl7pPr>
            <a:lvl8pPr marL="3429000" indent="-228600" eaLnBrk="0" fontAlgn="base" hangingPunct="0">
              <a:spcBef>
                <a:spcPct val="0"/>
              </a:spcBef>
              <a:spcAft>
                <a:spcPct val="0"/>
              </a:spcAft>
              <a:defRPr sz="3200" b="1" i="1">
                <a:solidFill>
                  <a:schemeClr val="tx1"/>
                </a:solidFill>
                <a:latin typeface="Arial" panose="020B0604020202020204" pitchFamily="34" charset="0"/>
              </a:defRPr>
            </a:lvl8pPr>
            <a:lvl9pPr marL="3886200" indent="-228600" eaLnBrk="0" fontAlgn="base" hangingPunct="0">
              <a:spcBef>
                <a:spcPct val="0"/>
              </a:spcBef>
              <a:spcAft>
                <a:spcPct val="0"/>
              </a:spcAft>
              <a:defRPr sz="3200" b="1" i="1">
                <a:solidFill>
                  <a:schemeClr val="tx1"/>
                </a:solidFill>
                <a:latin typeface="Arial" panose="020B0604020202020204" pitchFamily="34" charset="0"/>
              </a:defRPr>
            </a:lvl9pPr>
          </a:lstStyle>
          <a:p>
            <a:pPr>
              <a:spcBef>
                <a:spcPct val="50000"/>
              </a:spcBef>
            </a:pPr>
            <a:r>
              <a:rPr lang="en-US" altLang="en-US" sz="1800" dirty="0"/>
              <a:t>clique</a:t>
            </a:r>
          </a:p>
        </p:txBody>
      </p:sp>
      <p:sp>
        <p:nvSpPr>
          <p:cNvPr id="29714" name="Oval 20"/>
          <p:cNvSpPr>
            <a:spLocks noChangeArrowheads="1"/>
          </p:cNvSpPr>
          <p:nvPr/>
        </p:nvSpPr>
        <p:spPr bwMode="auto">
          <a:xfrm>
            <a:off x="3276600" y="3810000"/>
            <a:ext cx="381000" cy="381000"/>
          </a:xfrm>
          <a:prstGeom prst="ellipse">
            <a:avLst/>
          </a:prstGeom>
          <a:solidFill>
            <a:schemeClr val="accent1"/>
          </a:solidFill>
          <a:ln w="9525">
            <a:solidFill>
              <a:schemeClr val="tx1"/>
            </a:solidFill>
            <a:round/>
            <a:headEnd/>
            <a:tailEnd/>
          </a:ln>
        </p:spPr>
        <p:txBody>
          <a:bodyPr wrap="none" anchor="ctr"/>
          <a:lstStyle>
            <a:lvl1pPr>
              <a:defRPr sz="3200" b="1" i="1">
                <a:solidFill>
                  <a:schemeClr val="tx1"/>
                </a:solidFill>
                <a:latin typeface="Arial" panose="020B0604020202020204" pitchFamily="34" charset="0"/>
              </a:defRPr>
            </a:lvl1pPr>
            <a:lvl2pPr marL="742950" indent="-285750">
              <a:defRPr sz="3200" b="1" i="1">
                <a:solidFill>
                  <a:schemeClr val="tx1"/>
                </a:solidFill>
                <a:latin typeface="Arial" panose="020B0604020202020204" pitchFamily="34" charset="0"/>
              </a:defRPr>
            </a:lvl2pPr>
            <a:lvl3pPr marL="1143000" indent="-228600">
              <a:defRPr sz="3200" b="1" i="1">
                <a:solidFill>
                  <a:schemeClr val="tx1"/>
                </a:solidFill>
                <a:latin typeface="Arial" panose="020B0604020202020204" pitchFamily="34" charset="0"/>
              </a:defRPr>
            </a:lvl3pPr>
            <a:lvl4pPr marL="1600200" indent="-228600">
              <a:defRPr sz="3200" b="1" i="1">
                <a:solidFill>
                  <a:schemeClr val="tx1"/>
                </a:solidFill>
                <a:latin typeface="Arial" panose="020B0604020202020204" pitchFamily="34" charset="0"/>
              </a:defRPr>
            </a:lvl4pPr>
            <a:lvl5pPr marL="2057400" indent="-228600">
              <a:defRPr sz="3200" b="1" i="1">
                <a:solidFill>
                  <a:schemeClr val="tx1"/>
                </a:solidFill>
                <a:latin typeface="Arial" panose="020B0604020202020204" pitchFamily="34" charset="0"/>
              </a:defRPr>
            </a:lvl5pPr>
            <a:lvl6pPr marL="2514600" indent="-228600" eaLnBrk="0" fontAlgn="base" hangingPunct="0">
              <a:spcBef>
                <a:spcPct val="0"/>
              </a:spcBef>
              <a:spcAft>
                <a:spcPct val="0"/>
              </a:spcAft>
              <a:defRPr sz="3200" b="1" i="1">
                <a:solidFill>
                  <a:schemeClr val="tx1"/>
                </a:solidFill>
                <a:latin typeface="Arial" panose="020B0604020202020204" pitchFamily="34" charset="0"/>
              </a:defRPr>
            </a:lvl6pPr>
            <a:lvl7pPr marL="2971800" indent="-228600" eaLnBrk="0" fontAlgn="base" hangingPunct="0">
              <a:spcBef>
                <a:spcPct val="0"/>
              </a:spcBef>
              <a:spcAft>
                <a:spcPct val="0"/>
              </a:spcAft>
              <a:defRPr sz="3200" b="1" i="1">
                <a:solidFill>
                  <a:schemeClr val="tx1"/>
                </a:solidFill>
                <a:latin typeface="Arial" panose="020B0604020202020204" pitchFamily="34" charset="0"/>
              </a:defRPr>
            </a:lvl7pPr>
            <a:lvl8pPr marL="3429000" indent="-228600" eaLnBrk="0" fontAlgn="base" hangingPunct="0">
              <a:spcBef>
                <a:spcPct val="0"/>
              </a:spcBef>
              <a:spcAft>
                <a:spcPct val="0"/>
              </a:spcAft>
              <a:defRPr sz="3200" b="1" i="1">
                <a:solidFill>
                  <a:schemeClr val="tx1"/>
                </a:solidFill>
                <a:latin typeface="Arial" panose="020B0604020202020204" pitchFamily="34" charset="0"/>
              </a:defRPr>
            </a:lvl8pPr>
            <a:lvl9pPr marL="3886200" indent="-228600" eaLnBrk="0" fontAlgn="base" hangingPunct="0">
              <a:spcBef>
                <a:spcPct val="0"/>
              </a:spcBef>
              <a:spcAft>
                <a:spcPct val="0"/>
              </a:spcAft>
              <a:defRPr sz="3200" b="1" i="1">
                <a:solidFill>
                  <a:schemeClr val="tx1"/>
                </a:solidFill>
                <a:latin typeface="Arial" panose="020B0604020202020204" pitchFamily="34" charset="0"/>
              </a:defRPr>
            </a:lvl9pPr>
          </a:lstStyle>
          <a:p>
            <a:endParaRPr lang="en-US" altLang="en-US" dirty="0"/>
          </a:p>
        </p:txBody>
      </p:sp>
      <p:sp>
        <p:nvSpPr>
          <p:cNvPr id="29715" name="Text Box 21"/>
          <p:cNvSpPr txBox="1">
            <a:spLocks noChangeArrowheads="1"/>
          </p:cNvSpPr>
          <p:nvPr/>
        </p:nvSpPr>
        <p:spPr bwMode="auto">
          <a:xfrm>
            <a:off x="3276600" y="411480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i="1">
                <a:solidFill>
                  <a:schemeClr val="tx1"/>
                </a:solidFill>
                <a:latin typeface="Arial" panose="020B0604020202020204" pitchFamily="34" charset="0"/>
              </a:defRPr>
            </a:lvl1pPr>
            <a:lvl2pPr marL="742950" indent="-285750">
              <a:defRPr sz="3200" b="1" i="1">
                <a:solidFill>
                  <a:schemeClr val="tx1"/>
                </a:solidFill>
                <a:latin typeface="Arial" panose="020B0604020202020204" pitchFamily="34" charset="0"/>
              </a:defRPr>
            </a:lvl2pPr>
            <a:lvl3pPr marL="1143000" indent="-228600">
              <a:defRPr sz="3200" b="1" i="1">
                <a:solidFill>
                  <a:schemeClr val="tx1"/>
                </a:solidFill>
                <a:latin typeface="Arial" panose="020B0604020202020204" pitchFamily="34" charset="0"/>
              </a:defRPr>
            </a:lvl3pPr>
            <a:lvl4pPr marL="1600200" indent="-228600">
              <a:defRPr sz="3200" b="1" i="1">
                <a:solidFill>
                  <a:schemeClr val="tx1"/>
                </a:solidFill>
                <a:latin typeface="Arial" panose="020B0604020202020204" pitchFamily="34" charset="0"/>
              </a:defRPr>
            </a:lvl4pPr>
            <a:lvl5pPr marL="2057400" indent="-228600">
              <a:defRPr sz="3200" b="1" i="1">
                <a:solidFill>
                  <a:schemeClr val="tx1"/>
                </a:solidFill>
                <a:latin typeface="Arial" panose="020B0604020202020204" pitchFamily="34" charset="0"/>
              </a:defRPr>
            </a:lvl5pPr>
            <a:lvl6pPr marL="2514600" indent="-228600" eaLnBrk="0" fontAlgn="base" hangingPunct="0">
              <a:spcBef>
                <a:spcPct val="0"/>
              </a:spcBef>
              <a:spcAft>
                <a:spcPct val="0"/>
              </a:spcAft>
              <a:defRPr sz="3200" b="1" i="1">
                <a:solidFill>
                  <a:schemeClr val="tx1"/>
                </a:solidFill>
                <a:latin typeface="Arial" panose="020B0604020202020204" pitchFamily="34" charset="0"/>
              </a:defRPr>
            </a:lvl6pPr>
            <a:lvl7pPr marL="2971800" indent="-228600" eaLnBrk="0" fontAlgn="base" hangingPunct="0">
              <a:spcBef>
                <a:spcPct val="0"/>
              </a:spcBef>
              <a:spcAft>
                <a:spcPct val="0"/>
              </a:spcAft>
              <a:defRPr sz="3200" b="1" i="1">
                <a:solidFill>
                  <a:schemeClr val="tx1"/>
                </a:solidFill>
                <a:latin typeface="Arial" panose="020B0604020202020204" pitchFamily="34" charset="0"/>
              </a:defRPr>
            </a:lvl7pPr>
            <a:lvl8pPr marL="3429000" indent="-228600" eaLnBrk="0" fontAlgn="base" hangingPunct="0">
              <a:spcBef>
                <a:spcPct val="0"/>
              </a:spcBef>
              <a:spcAft>
                <a:spcPct val="0"/>
              </a:spcAft>
              <a:defRPr sz="3200" b="1" i="1">
                <a:solidFill>
                  <a:schemeClr val="tx1"/>
                </a:solidFill>
                <a:latin typeface="Arial" panose="020B0604020202020204" pitchFamily="34" charset="0"/>
              </a:defRPr>
            </a:lvl8pPr>
            <a:lvl9pPr marL="3886200" indent="-228600" eaLnBrk="0" fontAlgn="base" hangingPunct="0">
              <a:spcBef>
                <a:spcPct val="0"/>
              </a:spcBef>
              <a:spcAft>
                <a:spcPct val="0"/>
              </a:spcAft>
              <a:defRPr sz="3200" b="1" i="1">
                <a:solidFill>
                  <a:schemeClr val="tx1"/>
                </a:solidFill>
                <a:latin typeface="Arial" panose="020B0604020202020204" pitchFamily="34" charset="0"/>
              </a:defRPr>
            </a:lvl9pPr>
          </a:lstStyle>
          <a:p>
            <a:pPr>
              <a:spcBef>
                <a:spcPct val="50000"/>
              </a:spcBef>
            </a:pPr>
            <a:r>
              <a:rPr lang="en-US" altLang="en-US" sz="1800" dirty="0"/>
              <a:t>u1</a:t>
            </a:r>
          </a:p>
        </p:txBody>
      </p:sp>
      <p:sp>
        <p:nvSpPr>
          <p:cNvPr id="29716" name="Text Box 22"/>
          <p:cNvSpPr txBox="1">
            <a:spLocks noChangeArrowheads="1"/>
          </p:cNvSpPr>
          <p:nvPr/>
        </p:nvSpPr>
        <p:spPr bwMode="auto">
          <a:xfrm>
            <a:off x="4343400" y="41910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i="1">
                <a:solidFill>
                  <a:schemeClr val="tx1"/>
                </a:solidFill>
                <a:latin typeface="Arial" panose="020B0604020202020204" pitchFamily="34" charset="0"/>
              </a:defRPr>
            </a:lvl1pPr>
            <a:lvl2pPr marL="742950" indent="-285750">
              <a:defRPr sz="3200" b="1" i="1">
                <a:solidFill>
                  <a:schemeClr val="tx1"/>
                </a:solidFill>
                <a:latin typeface="Arial" panose="020B0604020202020204" pitchFamily="34" charset="0"/>
              </a:defRPr>
            </a:lvl2pPr>
            <a:lvl3pPr marL="1143000" indent="-228600">
              <a:defRPr sz="3200" b="1" i="1">
                <a:solidFill>
                  <a:schemeClr val="tx1"/>
                </a:solidFill>
                <a:latin typeface="Arial" panose="020B0604020202020204" pitchFamily="34" charset="0"/>
              </a:defRPr>
            </a:lvl3pPr>
            <a:lvl4pPr marL="1600200" indent="-228600">
              <a:defRPr sz="3200" b="1" i="1">
                <a:solidFill>
                  <a:schemeClr val="tx1"/>
                </a:solidFill>
                <a:latin typeface="Arial" panose="020B0604020202020204" pitchFamily="34" charset="0"/>
              </a:defRPr>
            </a:lvl4pPr>
            <a:lvl5pPr marL="2057400" indent="-228600">
              <a:defRPr sz="3200" b="1" i="1">
                <a:solidFill>
                  <a:schemeClr val="tx1"/>
                </a:solidFill>
                <a:latin typeface="Arial" panose="020B0604020202020204" pitchFamily="34" charset="0"/>
              </a:defRPr>
            </a:lvl5pPr>
            <a:lvl6pPr marL="2514600" indent="-228600" eaLnBrk="0" fontAlgn="base" hangingPunct="0">
              <a:spcBef>
                <a:spcPct val="0"/>
              </a:spcBef>
              <a:spcAft>
                <a:spcPct val="0"/>
              </a:spcAft>
              <a:defRPr sz="3200" b="1" i="1">
                <a:solidFill>
                  <a:schemeClr val="tx1"/>
                </a:solidFill>
                <a:latin typeface="Arial" panose="020B0604020202020204" pitchFamily="34" charset="0"/>
              </a:defRPr>
            </a:lvl6pPr>
            <a:lvl7pPr marL="2971800" indent="-228600" eaLnBrk="0" fontAlgn="base" hangingPunct="0">
              <a:spcBef>
                <a:spcPct val="0"/>
              </a:spcBef>
              <a:spcAft>
                <a:spcPct val="0"/>
              </a:spcAft>
              <a:defRPr sz="3200" b="1" i="1">
                <a:solidFill>
                  <a:schemeClr val="tx1"/>
                </a:solidFill>
                <a:latin typeface="Arial" panose="020B0604020202020204" pitchFamily="34" charset="0"/>
              </a:defRPr>
            </a:lvl7pPr>
            <a:lvl8pPr marL="3429000" indent="-228600" eaLnBrk="0" fontAlgn="base" hangingPunct="0">
              <a:spcBef>
                <a:spcPct val="0"/>
              </a:spcBef>
              <a:spcAft>
                <a:spcPct val="0"/>
              </a:spcAft>
              <a:defRPr sz="3200" b="1" i="1">
                <a:solidFill>
                  <a:schemeClr val="tx1"/>
                </a:solidFill>
                <a:latin typeface="Arial" panose="020B0604020202020204" pitchFamily="34" charset="0"/>
              </a:defRPr>
            </a:lvl8pPr>
            <a:lvl9pPr marL="3886200" indent="-228600" eaLnBrk="0" fontAlgn="base" hangingPunct="0">
              <a:spcBef>
                <a:spcPct val="0"/>
              </a:spcBef>
              <a:spcAft>
                <a:spcPct val="0"/>
              </a:spcAft>
              <a:defRPr sz="3200" b="1" i="1">
                <a:solidFill>
                  <a:schemeClr val="tx1"/>
                </a:solidFill>
                <a:latin typeface="Arial" panose="020B0604020202020204" pitchFamily="34" charset="0"/>
              </a:defRPr>
            </a:lvl9pPr>
          </a:lstStyle>
          <a:p>
            <a:pPr>
              <a:spcBef>
                <a:spcPct val="50000"/>
              </a:spcBef>
            </a:pPr>
            <a:r>
              <a:rPr lang="en-US" altLang="en-US" sz="1800" dirty="0"/>
              <a:t>u2</a:t>
            </a:r>
          </a:p>
        </p:txBody>
      </p:sp>
      <p:sp>
        <p:nvSpPr>
          <p:cNvPr id="29717" name="Text Box 23"/>
          <p:cNvSpPr txBox="1">
            <a:spLocks noChangeArrowheads="1"/>
          </p:cNvSpPr>
          <p:nvPr/>
        </p:nvSpPr>
        <p:spPr bwMode="auto">
          <a:xfrm>
            <a:off x="8077200" y="4114800"/>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i="1">
                <a:solidFill>
                  <a:schemeClr val="tx1"/>
                </a:solidFill>
                <a:latin typeface="Arial" panose="020B0604020202020204" pitchFamily="34" charset="0"/>
              </a:defRPr>
            </a:lvl1pPr>
            <a:lvl2pPr marL="742950" indent="-285750">
              <a:defRPr sz="3200" b="1" i="1">
                <a:solidFill>
                  <a:schemeClr val="tx1"/>
                </a:solidFill>
                <a:latin typeface="Arial" panose="020B0604020202020204" pitchFamily="34" charset="0"/>
              </a:defRPr>
            </a:lvl2pPr>
            <a:lvl3pPr marL="1143000" indent="-228600">
              <a:defRPr sz="3200" b="1" i="1">
                <a:solidFill>
                  <a:schemeClr val="tx1"/>
                </a:solidFill>
                <a:latin typeface="Arial" panose="020B0604020202020204" pitchFamily="34" charset="0"/>
              </a:defRPr>
            </a:lvl3pPr>
            <a:lvl4pPr marL="1600200" indent="-228600">
              <a:defRPr sz="3200" b="1" i="1">
                <a:solidFill>
                  <a:schemeClr val="tx1"/>
                </a:solidFill>
                <a:latin typeface="Arial" panose="020B0604020202020204" pitchFamily="34" charset="0"/>
              </a:defRPr>
            </a:lvl4pPr>
            <a:lvl5pPr marL="2057400" indent="-228600">
              <a:defRPr sz="3200" b="1" i="1">
                <a:solidFill>
                  <a:schemeClr val="tx1"/>
                </a:solidFill>
                <a:latin typeface="Arial" panose="020B0604020202020204" pitchFamily="34" charset="0"/>
              </a:defRPr>
            </a:lvl5pPr>
            <a:lvl6pPr marL="2514600" indent="-228600" eaLnBrk="0" fontAlgn="base" hangingPunct="0">
              <a:spcBef>
                <a:spcPct val="0"/>
              </a:spcBef>
              <a:spcAft>
                <a:spcPct val="0"/>
              </a:spcAft>
              <a:defRPr sz="3200" b="1" i="1">
                <a:solidFill>
                  <a:schemeClr val="tx1"/>
                </a:solidFill>
                <a:latin typeface="Arial" panose="020B0604020202020204" pitchFamily="34" charset="0"/>
              </a:defRPr>
            </a:lvl6pPr>
            <a:lvl7pPr marL="2971800" indent="-228600" eaLnBrk="0" fontAlgn="base" hangingPunct="0">
              <a:spcBef>
                <a:spcPct val="0"/>
              </a:spcBef>
              <a:spcAft>
                <a:spcPct val="0"/>
              </a:spcAft>
              <a:defRPr sz="3200" b="1" i="1">
                <a:solidFill>
                  <a:schemeClr val="tx1"/>
                </a:solidFill>
                <a:latin typeface="Arial" panose="020B0604020202020204" pitchFamily="34" charset="0"/>
              </a:defRPr>
            </a:lvl7pPr>
            <a:lvl8pPr marL="3429000" indent="-228600" eaLnBrk="0" fontAlgn="base" hangingPunct="0">
              <a:spcBef>
                <a:spcPct val="0"/>
              </a:spcBef>
              <a:spcAft>
                <a:spcPct val="0"/>
              </a:spcAft>
              <a:defRPr sz="3200" b="1" i="1">
                <a:solidFill>
                  <a:schemeClr val="tx1"/>
                </a:solidFill>
                <a:latin typeface="Arial" panose="020B0604020202020204" pitchFamily="34" charset="0"/>
              </a:defRPr>
            </a:lvl8pPr>
            <a:lvl9pPr marL="3886200" indent="-228600" eaLnBrk="0" fontAlgn="base" hangingPunct="0">
              <a:spcBef>
                <a:spcPct val="0"/>
              </a:spcBef>
              <a:spcAft>
                <a:spcPct val="0"/>
              </a:spcAft>
              <a:defRPr sz="3200" b="1" i="1">
                <a:solidFill>
                  <a:schemeClr val="tx1"/>
                </a:solidFill>
                <a:latin typeface="Arial" panose="020B0604020202020204" pitchFamily="34" charset="0"/>
              </a:defRPr>
            </a:lvl9pPr>
          </a:lstStyle>
          <a:p>
            <a:pPr>
              <a:spcBef>
                <a:spcPct val="50000"/>
              </a:spcBef>
            </a:pPr>
            <a:r>
              <a:rPr lang="en-US" altLang="en-US" sz="1800" dirty="0"/>
              <a:t>u</a:t>
            </a:r>
            <a:r>
              <a:rPr lang="en-US" altLang="en-US" sz="1800" baseline="-25000" dirty="0"/>
              <a:t>n/2</a:t>
            </a:r>
          </a:p>
        </p:txBody>
      </p:sp>
    </p:spTree>
    <p:extLst>
      <p:ext uri="{BB962C8B-B14F-4D97-AF65-F5344CB8AC3E}">
        <p14:creationId xmlns:p14="http://schemas.microsoft.com/office/powerpoint/2010/main" val="129302960"/>
      </p:ext>
    </p:extLst>
  </p:cSld>
  <p:clrMapOvr>
    <a:masterClrMapping/>
  </p:clrMapOvr>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rrowheads="1"/>
          </p:cNvSpPr>
          <p:nvPr>
            <p:ph type="title"/>
          </p:nvPr>
        </p:nvSpPr>
        <p:spPr/>
        <p:txBody>
          <a:bodyPr/>
          <a:lstStyle/>
          <a:p>
            <a:pPr algn="ctr" eaLnBrk="1" hangingPunct="1">
              <a:defRPr/>
            </a:pPr>
            <a:r>
              <a:rPr lang="en-US" dirty="0" smtClean="0">
                <a:solidFill>
                  <a:srgbClr val="00B0F0"/>
                </a:solidFill>
              </a:rPr>
              <a:t>Bridges</a:t>
            </a:r>
          </a:p>
        </p:txBody>
      </p:sp>
      <p:sp>
        <p:nvSpPr>
          <p:cNvPr id="87043" name="Rectangle 3"/>
          <p:cNvSpPr>
            <a:spLocks noGrp="1" noRot="1" noChangeArrowheads="1"/>
          </p:cNvSpPr>
          <p:nvPr>
            <p:ph type="body" idx="1"/>
          </p:nvPr>
        </p:nvSpPr>
        <p:spPr/>
        <p:txBody>
          <a:bodyPr>
            <a:normAutofit lnSpcReduction="10000"/>
          </a:bodyPr>
          <a:lstStyle/>
          <a:p>
            <a:pPr eaLnBrk="1" hangingPunct="1">
              <a:defRPr/>
            </a:pPr>
            <a:r>
              <a:rPr lang="en-US" sz="3200" dirty="0" smtClean="0"/>
              <a:t>Remark: for bridge edges </a:t>
            </a:r>
            <a:r>
              <a:rPr lang="en-US" sz="3200" dirty="0" smtClean="0">
                <a:solidFill>
                  <a:srgbClr val="FF0000"/>
                </a:solidFill>
              </a:rPr>
              <a:t>h</a:t>
            </a:r>
            <a:r>
              <a:rPr lang="en-US" sz="3200" baseline="-25000" dirty="0" smtClean="0">
                <a:solidFill>
                  <a:srgbClr val="FF0000"/>
                </a:solidFill>
              </a:rPr>
              <a:t>ij</a:t>
            </a:r>
            <a:r>
              <a:rPr lang="en-US" sz="3200" dirty="0" smtClean="0">
                <a:solidFill>
                  <a:srgbClr val="FF0000"/>
                </a:solidFill>
              </a:rPr>
              <a:t>+h</a:t>
            </a:r>
            <a:r>
              <a:rPr lang="en-US" sz="3200" baseline="-25000" dirty="0" smtClean="0">
                <a:solidFill>
                  <a:srgbClr val="FF0000"/>
                </a:solidFill>
              </a:rPr>
              <a:t>ji</a:t>
            </a:r>
            <a:r>
              <a:rPr lang="en-US" sz="3200" dirty="0" smtClean="0">
                <a:solidFill>
                  <a:srgbClr val="FF0000"/>
                </a:solidFill>
              </a:rPr>
              <a:t>=2m</a:t>
            </a:r>
            <a:r>
              <a:rPr lang="en-US" sz="3200" dirty="0" smtClean="0"/>
              <a:t> (follows from proof).</a:t>
            </a:r>
          </a:p>
          <a:p>
            <a:pPr eaLnBrk="1" hangingPunct="1">
              <a:defRPr/>
            </a:pPr>
            <a:r>
              <a:rPr lang="en-US" sz="3200" dirty="0" smtClean="0"/>
              <a:t>Say you are the intersection vertex </a:t>
            </a:r>
            <a:r>
              <a:rPr lang="en-US" sz="3200" dirty="0" smtClean="0">
                <a:solidFill>
                  <a:srgbClr val="FF0000"/>
                </a:solidFill>
              </a:rPr>
              <a:t>u</a:t>
            </a:r>
            <a:r>
              <a:rPr lang="en-US" sz="3200" baseline="-25000" dirty="0" smtClean="0">
                <a:solidFill>
                  <a:srgbClr val="FF0000"/>
                </a:solidFill>
              </a:rPr>
              <a:t>1</a:t>
            </a:r>
            <a:r>
              <a:rPr lang="en-US" sz="3200" dirty="0" smtClean="0"/>
              <a:t> of the clique and of the path. Its harder to go right than left.</a:t>
            </a:r>
          </a:p>
          <a:p>
            <a:pPr eaLnBrk="1" hangingPunct="1">
              <a:defRPr/>
            </a:pPr>
            <a:r>
              <a:rPr lang="en-US" sz="3200" dirty="0" smtClean="0"/>
              <a:t>Thus it takes about </a:t>
            </a:r>
            <a:r>
              <a:rPr lang="en-US" sz="3200" dirty="0" smtClean="0">
                <a:solidFill>
                  <a:srgbClr val="FF0000"/>
                </a:solidFill>
              </a:rPr>
              <a:t>n</a:t>
            </a:r>
            <a:r>
              <a:rPr lang="en-US" sz="3200" baseline="30000" dirty="0" smtClean="0">
                <a:solidFill>
                  <a:srgbClr val="FF0000"/>
                </a:solidFill>
              </a:rPr>
              <a:t>2</a:t>
            </a:r>
            <a:r>
              <a:rPr lang="en-US" sz="3200" dirty="0" smtClean="0"/>
              <a:t> time to go from </a:t>
            </a:r>
            <a:r>
              <a:rPr lang="en-US" sz="3200" dirty="0" smtClean="0">
                <a:solidFill>
                  <a:srgbClr val="FF0000"/>
                </a:solidFill>
              </a:rPr>
              <a:t>u</a:t>
            </a:r>
            <a:r>
              <a:rPr lang="en-US" sz="3200" baseline="-25000" dirty="0" smtClean="0">
                <a:solidFill>
                  <a:srgbClr val="FF0000"/>
                </a:solidFill>
              </a:rPr>
              <a:t>1</a:t>
            </a:r>
            <a:r>
              <a:rPr lang="en-US" sz="3200" dirty="0" smtClean="0"/>
              <a:t> to </a:t>
            </a:r>
            <a:r>
              <a:rPr lang="en-US" sz="3200" dirty="0" smtClean="0">
                <a:solidFill>
                  <a:srgbClr val="FF0000"/>
                </a:solidFill>
              </a:rPr>
              <a:t>u</a:t>
            </a:r>
            <a:r>
              <a:rPr lang="en-US" sz="3200" baseline="-25000" dirty="0" smtClean="0">
                <a:solidFill>
                  <a:srgbClr val="FF0000"/>
                </a:solidFill>
              </a:rPr>
              <a:t>2</a:t>
            </a:r>
            <a:r>
              <a:rPr lang="en-US" sz="3200" dirty="0" smtClean="0">
                <a:solidFill>
                  <a:srgbClr val="FF0000"/>
                </a:solidFill>
              </a:rPr>
              <a:t> </a:t>
            </a:r>
            <a:r>
              <a:rPr lang="en-US" sz="3200" dirty="0" smtClean="0"/>
              <a:t>and the same time to go from </a:t>
            </a:r>
            <a:r>
              <a:rPr lang="en-US" sz="3200" dirty="0" smtClean="0">
                <a:solidFill>
                  <a:srgbClr val="FF0000"/>
                </a:solidFill>
              </a:rPr>
              <a:t>u</a:t>
            </a:r>
            <a:r>
              <a:rPr lang="en-US" sz="3200" baseline="-25000" dirty="0" smtClean="0">
                <a:solidFill>
                  <a:srgbClr val="FF0000"/>
                </a:solidFill>
              </a:rPr>
              <a:t>2</a:t>
            </a:r>
            <a:r>
              <a:rPr lang="en-US" sz="3200" dirty="0" smtClean="0"/>
              <a:t> to </a:t>
            </a:r>
            <a:r>
              <a:rPr lang="en-US" sz="3200" dirty="0" smtClean="0">
                <a:solidFill>
                  <a:srgbClr val="FF0000"/>
                </a:solidFill>
              </a:rPr>
              <a:t>u</a:t>
            </a:r>
            <a:r>
              <a:rPr lang="en-US" sz="3200" baseline="-25000" dirty="0" smtClean="0">
                <a:solidFill>
                  <a:srgbClr val="FF0000"/>
                </a:solidFill>
              </a:rPr>
              <a:t>3 </a:t>
            </a:r>
            <a:r>
              <a:rPr lang="en-US" sz="3200" dirty="0" smtClean="0"/>
              <a:t>etc.</a:t>
            </a:r>
          </a:p>
          <a:p>
            <a:pPr eaLnBrk="1" hangingPunct="1">
              <a:defRPr/>
            </a:pPr>
            <a:r>
              <a:rPr lang="en-US" sz="3200" dirty="0" smtClean="0"/>
              <a:t>This gives </a:t>
            </a:r>
            <a:r>
              <a:rPr lang="el-GR" sz="3200" dirty="0" smtClean="0">
                <a:solidFill>
                  <a:srgbClr val="FF0000"/>
                </a:solidFill>
                <a:cs typeface="Arial" charset="0"/>
              </a:rPr>
              <a:t>Ω</a:t>
            </a:r>
            <a:r>
              <a:rPr lang="en-US" sz="3200" dirty="0" smtClean="0">
                <a:solidFill>
                  <a:srgbClr val="FF0000"/>
                </a:solidFill>
                <a:cs typeface="Arial" charset="0"/>
              </a:rPr>
              <a:t>(n</a:t>
            </a:r>
            <a:r>
              <a:rPr lang="en-US" sz="3200" baseline="30000" dirty="0" smtClean="0">
                <a:solidFill>
                  <a:srgbClr val="FF0000"/>
                </a:solidFill>
                <a:cs typeface="Arial" charset="0"/>
              </a:rPr>
              <a:t>3</a:t>
            </a:r>
            <a:r>
              <a:rPr lang="en-US" sz="3200" dirty="0" smtClean="0">
                <a:solidFill>
                  <a:srgbClr val="FF0000"/>
                </a:solidFill>
                <a:cs typeface="Arial" charset="0"/>
              </a:rPr>
              <a:t>)</a:t>
            </a:r>
          </a:p>
          <a:p>
            <a:pPr eaLnBrk="1" hangingPunct="1">
              <a:defRPr/>
            </a:pPr>
            <a:r>
              <a:rPr lang="en-US" sz="3200" dirty="0" smtClean="0">
                <a:cs typeface="Arial" charset="0"/>
              </a:rPr>
              <a:t>Funny name: </a:t>
            </a:r>
            <a:r>
              <a:rPr lang="en-US" sz="3200" dirty="0" smtClean="0">
                <a:solidFill>
                  <a:srgbClr val="FF0000"/>
                </a:solidFill>
                <a:cs typeface="Arial" charset="0"/>
              </a:rPr>
              <a:t>Lollipop graph.</a:t>
            </a:r>
            <a:endParaRPr lang="el-GR" sz="3200" dirty="0" smtClean="0">
              <a:solidFill>
                <a:srgbClr val="FF0000"/>
              </a:solidFill>
            </a:endParaRPr>
          </a:p>
        </p:txBody>
      </p:sp>
    </p:spTree>
    <p:extLst>
      <p:ext uri="{BB962C8B-B14F-4D97-AF65-F5344CB8AC3E}">
        <p14:creationId xmlns:p14="http://schemas.microsoft.com/office/powerpoint/2010/main" val="3645540437"/>
      </p:ext>
    </p:extLst>
  </p:cSld>
  <p:clrMapOvr>
    <a:masterClrMapping/>
  </p:clrMapOvr>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US" dirty="0" smtClean="0">
                <a:solidFill>
                  <a:srgbClr val="00B0F0"/>
                </a:solidFill>
              </a:rPr>
              <a:t>Universal sequences</a:t>
            </a:r>
          </a:p>
        </p:txBody>
      </p:sp>
      <p:sp>
        <p:nvSpPr>
          <p:cNvPr id="3" name="Content Placeholder 2"/>
          <p:cNvSpPr>
            <a:spLocks noGrp="1"/>
          </p:cNvSpPr>
          <p:nvPr>
            <p:ph idx="1"/>
          </p:nvPr>
        </p:nvSpPr>
        <p:spPr/>
        <p:txBody>
          <a:bodyPr>
            <a:noAutofit/>
          </a:bodyPr>
          <a:lstStyle/>
          <a:p>
            <a:pPr eaLnBrk="1" hangingPunct="1">
              <a:defRPr/>
            </a:pPr>
            <a:r>
              <a:rPr lang="en-US" sz="3600" dirty="0" smtClean="0"/>
              <a:t>Say that the graph is </a:t>
            </a:r>
            <a:r>
              <a:rPr lang="en-US" sz="3600" dirty="0" smtClean="0">
                <a:solidFill>
                  <a:srgbClr val="FF0000"/>
                </a:solidFill>
              </a:rPr>
              <a:t>d-regular.</a:t>
            </a:r>
          </a:p>
          <a:p>
            <a:pPr eaLnBrk="1" hangingPunct="1">
              <a:defRPr/>
            </a:pPr>
            <a:r>
              <a:rPr lang="en-US" sz="3600" dirty="0" smtClean="0"/>
              <a:t>And the edges of every vertex are denoted by </a:t>
            </a:r>
            <a:r>
              <a:rPr lang="en-US" sz="3600" dirty="0" smtClean="0">
                <a:solidFill>
                  <a:srgbClr val="FF0000"/>
                </a:solidFill>
              </a:rPr>
              <a:t>1,2,….,d</a:t>
            </a:r>
            <a:r>
              <a:rPr lang="en-US" sz="3600" dirty="0" smtClean="0"/>
              <a:t>.</a:t>
            </a:r>
          </a:p>
          <a:p>
            <a:pPr marL="0" indent="0" eaLnBrk="1" hangingPunct="1">
              <a:buNone/>
              <a:defRPr/>
            </a:pPr>
            <a:r>
              <a:rPr lang="en-US" sz="3600" dirty="0" smtClean="0"/>
              <a:t>A walks is a series of integers in </a:t>
            </a:r>
            <a:r>
              <a:rPr lang="en-US" sz="3600" dirty="0" smtClean="0">
                <a:solidFill>
                  <a:srgbClr val="FF0000"/>
                </a:solidFill>
              </a:rPr>
              <a:t>{1,….,d}</a:t>
            </a:r>
            <a:r>
              <a:rPr lang="en-US" sz="3600" dirty="0" smtClean="0"/>
              <a:t>. </a:t>
            </a:r>
            <a:endParaRPr lang="en-US" sz="3600" dirty="0">
              <a:solidFill>
                <a:srgbClr val="FF0000"/>
              </a:solidFill>
            </a:endParaRPr>
          </a:p>
          <a:p>
            <a:pPr marL="0" indent="0" eaLnBrk="1" hangingPunct="1">
              <a:buNone/>
              <a:defRPr/>
            </a:pPr>
            <a:r>
              <a:rPr lang="en-US" sz="3600" dirty="0" smtClean="0"/>
              <a:t>If the series is say </a:t>
            </a:r>
            <a:r>
              <a:rPr lang="en-US" sz="3600" dirty="0" smtClean="0">
                <a:solidFill>
                  <a:srgbClr val="FF0000"/>
                </a:solidFill>
              </a:rPr>
              <a:t>3,4,5,2 </a:t>
            </a:r>
            <a:r>
              <a:rPr lang="en-US" sz="3600" dirty="0" smtClean="0"/>
              <a:t>and start at</a:t>
            </a:r>
            <a:r>
              <a:rPr lang="en-US" sz="3600" dirty="0" smtClean="0">
                <a:solidFill>
                  <a:srgbClr val="FF0000"/>
                </a:solidFill>
              </a:rPr>
              <a:t> u</a:t>
            </a:r>
            <a:r>
              <a:rPr lang="en-US" sz="3600" dirty="0" smtClean="0"/>
              <a:t>,</a:t>
            </a:r>
            <a:endParaRPr lang="en-US" sz="3600" dirty="0"/>
          </a:p>
          <a:p>
            <a:pPr marL="0" indent="0" eaLnBrk="1" hangingPunct="1">
              <a:buNone/>
              <a:defRPr/>
            </a:pPr>
            <a:r>
              <a:rPr lang="en-US" sz="3600" dirty="0" smtClean="0"/>
              <a:t>then you go on the edge marked </a:t>
            </a:r>
            <a:r>
              <a:rPr lang="en-US" sz="3600" dirty="0" smtClean="0">
                <a:solidFill>
                  <a:srgbClr val="FF0000"/>
                </a:solidFill>
              </a:rPr>
              <a:t>3 </a:t>
            </a:r>
            <a:r>
              <a:rPr lang="en-US" sz="3600" dirty="0" smtClean="0"/>
              <a:t>of </a:t>
            </a:r>
            <a:r>
              <a:rPr lang="en-US" sz="3600" dirty="0" smtClean="0">
                <a:solidFill>
                  <a:srgbClr val="FF0000"/>
                </a:solidFill>
              </a:rPr>
              <a:t>u</a:t>
            </a:r>
            <a:r>
              <a:rPr lang="en-US" sz="3600" dirty="0" smtClean="0"/>
              <a:t>, say over the edge </a:t>
            </a:r>
            <a:r>
              <a:rPr lang="en-US" sz="3600" dirty="0" smtClean="0">
                <a:solidFill>
                  <a:srgbClr val="FF0000"/>
                </a:solidFill>
              </a:rPr>
              <a:t>uv</a:t>
            </a:r>
            <a:r>
              <a:rPr lang="en-US" sz="3600" dirty="0" smtClean="0"/>
              <a:t>. Then you go over the edge marked </a:t>
            </a:r>
            <a:r>
              <a:rPr lang="en-US" sz="3600" dirty="0" smtClean="0">
                <a:solidFill>
                  <a:srgbClr val="FF0000"/>
                </a:solidFill>
              </a:rPr>
              <a:t>4</a:t>
            </a:r>
            <a:r>
              <a:rPr lang="en-US" sz="3600" dirty="0" smtClean="0"/>
              <a:t> at </a:t>
            </a:r>
            <a:r>
              <a:rPr lang="en-US" sz="3600" dirty="0" smtClean="0">
                <a:solidFill>
                  <a:srgbClr val="FF0000"/>
                </a:solidFill>
              </a:rPr>
              <a:t>v</a:t>
            </a:r>
            <a:r>
              <a:rPr lang="en-US" sz="3600" dirty="0" smtClean="0"/>
              <a:t> and so on. </a:t>
            </a:r>
          </a:p>
        </p:txBody>
      </p:sp>
    </p:spTree>
    <p:extLst>
      <p:ext uri="{BB962C8B-B14F-4D97-AF65-F5344CB8AC3E}">
        <p14:creationId xmlns:p14="http://schemas.microsoft.com/office/powerpoint/2010/main" val="535661696"/>
      </p:ext>
    </p:extLst>
  </p:cSld>
  <p:clrMapOvr>
    <a:masterClrMapping/>
  </p:clrMapOvr>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US" dirty="0" smtClean="0">
                <a:solidFill>
                  <a:srgbClr val="00B0F0"/>
                </a:solidFill>
              </a:rPr>
              <a:t>The length of the sequence</a:t>
            </a:r>
          </a:p>
        </p:txBody>
      </p:sp>
      <p:sp>
        <p:nvSpPr>
          <p:cNvPr id="3" name="Content Placeholder 2"/>
          <p:cNvSpPr>
            <a:spLocks noGrp="1"/>
          </p:cNvSpPr>
          <p:nvPr>
            <p:ph idx="1"/>
          </p:nvPr>
        </p:nvSpPr>
        <p:spPr>
          <a:xfrm>
            <a:off x="301625" y="1676400"/>
            <a:ext cx="8540750" cy="4479925"/>
          </a:xfrm>
        </p:spPr>
        <p:txBody>
          <a:bodyPr>
            <a:normAutofit/>
          </a:bodyPr>
          <a:lstStyle/>
          <a:p>
            <a:pPr>
              <a:defRPr/>
            </a:pPr>
            <a:r>
              <a:rPr lang="en-US" sz="3600" dirty="0" smtClean="0"/>
              <a:t>Let </a:t>
            </a:r>
            <a:r>
              <a:rPr lang="en-US" sz="3600" dirty="0" smtClean="0">
                <a:solidFill>
                  <a:srgbClr val="FF0000"/>
                </a:solidFill>
              </a:rPr>
              <a:t>L=4dn</a:t>
            </a:r>
            <a:r>
              <a:rPr lang="en-US" sz="3600" baseline="30000" dirty="0" smtClean="0">
                <a:solidFill>
                  <a:srgbClr val="FF0000"/>
                </a:solidFill>
              </a:rPr>
              <a:t>2</a:t>
            </a:r>
            <a:r>
              <a:rPr lang="en-US" sz="3600" dirty="0" smtClean="0">
                <a:solidFill>
                  <a:srgbClr val="FF0000"/>
                </a:solidFill>
              </a:rPr>
              <a:t>(dn+2)(</a:t>
            </a:r>
            <a:r>
              <a:rPr lang="en-US" sz="3600" dirty="0" smtClean="0">
                <a:solidFill>
                  <a:srgbClr val="FF0000"/>
                </a:solidFill>
                <a:cs typeface="Arial" charset="0"/>
              </a:rPr>
              <a:t>log</a:t>
            </a:r>
            <a:r>
              <a:rPr lang="en-US" sz="3600" baseline="30000" dirty="0" smtClean="0">
                <a:solidFill>
                  <a:srgbClr val="FF0000"/>
                </a:solidFill>
                <a:cs typeface="Arial" charset="0"/>
              </a:rPr>
              <a:t>2</a:t>
            </a:r>
            <a:r>
              <a:rPr lang="en-US" sz="3600" dirty="0" smtClean="0">
                <a:solidFill>
                  <a:srgbClr val="FF0000"/>
                </a:solidFill>
                <a:cs typeface="Arial" charset="0"/>
              </a:rPr>
              <a:t>n</a:t>
            </a:r>
            <a:r>
              <a:rPr lang="en-US" sz="3600" dirty="0" smtClean="0">
                <a:solidFill>
                  <a:srgbClr val="FF0000"/>
                </a:solidFill>
              </a:rPr>
              <a:t>+1)</a:t>
            </a:r>
          </a:p>
          <a:p>
            <a:pPr>
              <a:defRPr/>
            </a:pPr>
            <a:r>
              <a:rPr lang="en-US" sz="3600" dirty="0" smtClean="0">
                <a:solidFill>
                  <a:srgbClr val="FF0000"/>
                </a:solidFill>
              </a:rPr>
              <a:t>2</a:t>
            </a:r>
            <a:r>
              <a:rPr lang="en-US" sz="3600" dirty="0" smtClean="0">
                <a:solidFill>
                  <a:srgbClr val="FF0000"/>
                </a:solidFill>
                <a:latin typeface="Arial" panose="020B0604020202020204" pitchFamily="34" charset="0"/>
                <a:cs typeface="Arial" panose="020B0604020202020204" pitchFamily="34" charset="0"/>
              </a:rPr>
              <a:t>˖</a:t>
            </a:r>
            <a:r>
              <a:rPr lang="en-US" sz="3600" dirty="0" smtClean="0">
                <a:solidFill>
                  <a:srgbClr val="FF0000"/>
                </a:solidFill>
              </a:rPr>
              <a:t>m</a:t>
            </a:r>
            <a:r>
              <a:rPr lang="en-US" sz="3600" dirty="0" smtClean="0">
                <a:solidFill>
                  <a:srgbClr val="FF0000"/>
                </a:solidFill>
                <a:latin typeface="Arial" panose="020B0604020202020204" pitchFamily="34" charset="0"/>
                <a:cs typeface="Arial" panose="020B0604020202020204" pitchFamily="34" charset="0"/>
              </a:rPr>
              <a:t>˖</a:t>
            </a:r>
            <a:r>
              <a:rPr lang="en-US" sz="3600" dirty="0" smtClean="0">
                <a:solidFill>
                  <a:srgbClr val="FF0000"/>
                </a:solidFill>
              </a:rPr>
              <a:t>(n-1)&lt;2n</a:t>
            </a:r>
            <a:r>
              <a:rPr lang="en-US" sz="3600" baseline="30000" dirty="0" smtClean="0">
                <a:solidFill>
                  <a:srgbClr val="FF0000"/>
                </a:solidFill>
              </a:rPr>
              <a:t>2</a:t>
            </a:r>
            <a:r>
              <a:rPr lang="en-US" sz="3600" dirty="0">
                <a:solidFill>
                  <a:srgbClr val="FF0000"/>
                </a:solidFill>
                <a:latin typeface="Arial" panose="020B0604020202020204" pitchFamily="34" charset="0"/>
                <a:cs typeface="Arial" panose="020B0604020202020204" pitchFamily="34" charset="0"/>
              </a:rPr>
              <a:t>˖</a:t>
            </a:r>
            <a:r>
              <a:rPr lang="en-US" sz="3600" dirty="0" smtClean="0">
                <a:solidFill>
                  <a:srgbClr val="FF0000"/>
                </a:solidFill>
              </a:rPr>
              <a:t>d</a:t>
            </a:r>
          </a:p>
          <a:p>
            <a:pPr>
              <a:defRPr/>
            </a:pPr>
            <a:r>
              <a:rPr lang="en-US" sz="3600" dirty="0" smtClean="0"/>
              <a:t>Let </a:t>
            </a:r>
            <a:r>
              <a:rPr lang="en-US" sz="3600" dirty="0" smtClean="0">
                <a:solidFill>
                  <a:srgbClr val="FF0000"/>
                </a:solidFill>
              </a:rPr>
              <a:t>N=4dn</a:t>
            </a:r>
            <a:r>
              <a:rPr lang="en-US" sz="3600" baseline="30000" dirty="0" smtClean="0">
                <a:solidFill>
                  <a:srgbClr val="FF0000"/>
                </a:solidFill>
              </a:rPr>
              <a:t>2</a:t>
            </a:r>
            <a:r>
              <a:rPr lang="en-US" sz="3600" dirty="0" smtClean="0"/>
              <a:t>, and think of the above as </a:t>
            </a:r>
            <a:r>
              <a:rPr lang="en-US" sz="3600" dirty="0" smtClean="0">
                <a:solidFill>
                  <a:srgbClr val="FF0000"/>
                </a:solidFill>
              </a:rPr>
              <a:t>(dn+2)(</a:t>
            </a:r>
            <a:r>
              <a:rPr lang="en-US" sz="3600" dirty="0">
                <a:solidFill>
                  <a:srgbClr val="FF0000"/>
                </a:solidFill>
                <a:cs typeface="Arial" charset="0"/>
              </a:rPr>
              <a:t>log</a:t>
            </a:r>
            <a:r>
              <a:rPr lang="en-US" sz="3600" baseline="30000" dirty="0">
                <a:solidFill>
                  <a:srgbClr val="FF0000"/>
                </a:solidFill>
                <a:cs typeface="Arial" charset="0"/>
              </a:rPr>
              <a:t>2</a:t>
            </a:r>
            <a:r>
              <a:rPr lang="en-US" sz="3600" dirty="0">
                <a:solidFill>
                  <a:srgbClr val="FF0000"/>
                </a:solidFill>
                <a:cs typeface="Arial" charset="0"/>
              </a:rPr>
              <a:t>n</a:t>
            </a:r>
            <a:r>
              <a:rPr lang="en-US" sz="3600" dirty="0" smtClean="0">
                <a:solidFill>
                  <a:srgbClr val="FF0000"/>
                </a:solidFill>
              </a:rPr>
              <a:t>+1)</a:t>
            </a:r>
            <a:r>
              <a:rPr lang="en-US" sz="3600" dirty="0" smtClean="0"/>
              <a:t> different parts of sequences of length </a:t>
            </a:r>
            <a:r>
              <a:rPr lang="en-US" sz="3600" dirty="0" smtClean="0">
                <a:solidFill>
                  <a:srgbClr val="FF0000"/>
                </a:solidFill>
              </a:rPr>
              <a:t>N</a:t>
            </a:r>
            <a:r>
              <a:rPr lang="en-US" sz="3600" dirty="0" smtClean="0"/>
              <a:t>.</a:t>
            </a:r>
          </a:p>
          <a:p>
            <a:pPr eaLnBrk="1" hangingPunct="1">
              <a:defRPr/>
            </a:pPr>
            <a:r>
              <a:rPr lang="en-US" sz="3600" dirty="0" smtClean="0"/>
              <a:t>By previous proof with probability at most  </a:t>
            </a:r>
            <a:r>
              <a:rPr lang="en-US" sz="3600" dirty="0" smtClean="0">
                <a:solidFill>
                  <a:srgbClr val="FF0000"/>
                </a:solidFill>
              </a:rPr>
              <a:t>½ </a:t>
            </a:r>
            <a:r>
              <a:rPr lang="en-US" sz="3600" dirty="0" smtClean="0"/>
              <a:t>a fixed graph is not covered after</a:t>
            </a:r>
            <a:r>
              <a:rPr lang="en-US" sz="3600" dirty="0" smtClean="0">
                <a:solidFill>
                  <a:srgbClr val="FF0000"/>
                </a:solidFill>
              </a:rPr>
              <a:t> </a:t>
            </a:r>
            <a:r>
              <a:rPr lang="en-US" sz="3600" dirty="0">
                <a:solidFill>
                  <a:srgbClr val="FF0000"/>
                </a:solidFill>
              </a:rPr>
              <a:t>N</a:t>
            </a:r>
            <a:r>
              <a:rPr lang="en-US" sz="3600" dirty="0" smtClean="0">
                <a:solidFill>
                  <a:srgbClr val="FF0000"/>
                </a:solidFill>
              </a:rPr>
              <a:t> </a:t>
            </a:r>
            <a:r>
              <a:rPr lang="en-US" sz="3600" dirty="0" smtClean="0"/>
              <a:t>steps.</a:t>
            </a:r>
            <a:endParaRPr lang="en-US" dirty="0" smtClean="0"/>
          </a:p>
        </p:txBody>
      </p:sp>
    </p:spTree>
    <p:extLst>
      <p:ext uri="{BB962C8B-B14F-4D97-AF65-F5344CB8AC3E}">
        <p14:creationId xmlns:p14="http://schemas.microsoft.com/office/powerpoint/2010/main" val="1898851101"/>
      </p:ext>
    </p:extLst>
  </p:cSld>
  <p:clrMapOvr>
    <a:masterClrMapping/>
  </p:clrMapOvr>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solidFill>
                  <a:srgbClr val="00B0F0"/>
                </a:solidFill>
              </a:rPr>
              <a:t>The probability that a graph is not covered.</a:t>
            </a:r>
            <a:endParaRPr lang="en-US" dirty="0">
              <a:solidFill>
                <a:srgbClr val="00B0F0"/>
              </a:solidFill>
            </a:endParaRPr>
          </a:p>
        </p:txBody>
      </p:sp>
      <p:sp>
        <p:nvSpPr>
          <p:cNvPr id="3" name="Content Placeholder 2"/>
          <p:cNvSpPr>
            <a:spLocks noGrp="1"/>
          </p:cNvSpPr>
          <p:nvPr>
            <p:ph idx="1"/>
          </p:nvPr>
        </p:nvSpPr>
        <p:spPr/>
        <p:txBody>
          <a:bodyPr>
            <a:normAutofit fontScale="25000" lnSpcReduction="20000"/>
          </a:bodyPr>
          <a:lstStyle/>
          <a:p>
            <a:pPr marL="0" indent="0">
              <a:buNone/>
              <a:defRPr/>
            </a:pPr>
            <a:r>
              <a:rPr lang="en-US" sz="16000" dirty="0" smtClean="0"/>
              <a:t>Since in </a:t>
            </a:r>
            <a:r>
              <a:rPr lang="en-US" sz="16000" dirty="0" smtClean="0">
                <a:solidFill>
                  <a:srgbClr val="FF0000"/>
                </a:solidFill>
              </a:rPr>
              <a:t>N </a:t>
            </a:r>
            <a:r>
              <a:rPr lang="en-US" sz="16000" dirty="0" smtClean="0"/>
              <a:t>steps the probability that a</a:t>
            </a:r>
          </a:p>
          <a:p>
            <a:pPr marL="0" indent="0">
              <a:buNone/>
              <a:defRPr/>
            </a:pPr>
            <a:r>
              <a:rPr lang="en-US" sz="16000" dirty="0" smtClean="0"/>
              <a:t> graph is not covered is at most </a:t>
            </a:r>
            <a:r>
              <a:rPr lang="en-US" sz="16000" dirty="0" smtClean="0">
                <a:solidFill>
                  <a:srgbClr val="FF0000"/>
                </a:solidFill>
              </a:rPr>
              <a:t>½</a:t>
            </a:r>
            <a:r>
              <a:rPr lang="en-US" sz="16000" dirty="0" smtClean="0"/>
              <a:t>, </a:t>
            </a:r>
          </a:p>
          <a:p>
            <a:pPr marL="0" indent="0">
              <a:buNone/>
              <a:defRPr/>
            </a:pPr>
            <a:r>
              <a:rPr lang="en-US" sz="16000" dirty="0" smtClean="0"/>
              <a:t>doing it </a:t>
            </a:r>
            <a:r>
              <a:rPr lang="en-US" sz="14400" dirty="0" smtClean="0">
                <a:solidFill>
                  <a:srgbClr val="FF0000"/>
                </a:solidFill>
              </a:rPr>
              <a:t>(dn+2)(log</a:t>
            </a:r>
            <a:r>
              <a:rPr lang="en-US" sz="14400" baseline="30000" dirty="0" smtClean="0">
                <a:solidFill>
                  <a:srgbClr val="FF0000"/>
                </a:solidFill>
              </a:rPr>
              <a:t>2</a:t>
            </a:r>
            <a:r>
              <a:rPr lang="en-US" sz="14400" dirty="0">
                <a:solidFill>
                  <a:srgbClr val="FF0000"/>
                </a:solidFill>
              </a:rPr>
              <a:t>n</a:t>
            </a:r>
            <a:r>
              <a:rPr lang="en-US" sz="14400" baseline="30000" dirty="0" smtClean="0">
                <a:solidFill>
                  <a:srgbClr val="FF0000"/>
                </a:solidFill>
              </a:rPr>
              <a:t> </a:t>
            </a:r>
            <a:r>
              <a:rPr lang="en-US" sz="14400" dirty="0" smtClean="0">
                <a:solidFill>
                  <a:srgbClr val="FF0000"/>
                </a:solidFill>
              </a:rPr>
              <a:t>+1</a:t>
            </a:r>
            <a:r>
              <a:rPr lang="en-US" sz="14400" dirty="0">
                <a:solidFill>
                  <a:srgbClr val="FF0000"/>
                </a:solidFill>
              </a:rPr>
              <a:t>)</a:t>
            </a:r>
            <a:r>
              <a:rPr lang="en-US" sz="14400" dirty="0"/>
              <a:t> </a:t>
            </a:r>
            <a:r>
              <a:rPr lang="en-US" sz="14400" dirty="0" smtClean="0"/>
              <a:t>times gives</a:t>
            </a:r>
          </a:p>
          <a:p>
            <a:pPr marL="0" indent="0">
              <a:buNone/>
              <a:defRPr/>
            </a:pPr>
            <a:r>
              <a:rPr lang="en-US" sz="14400" dirty="0" smtClean="0"/>
              <a:t>Probability </a:t>
            </a:r>
            <a:r>
              <a:rPr lang="en-US" sz="14400" dirty="0" smtClean="0">
                <a:solidFill>
                  <a:srgbClr val="FF0000"/>
                </a:solidFill>
              </a:rPr>
              <a:t>n</a:t>
            </a:r>
            <a:r>
              <a:rPr lang="en-US" sz="14400" baseline="30000" dirty="0" smtClean="0">
                <a:solidFill>
                  <a:srgbClr val="FF0000"/>
                </a:solidFill>
              </a:rPr>
              <a:t>-2</a:t>
            </a:r>
            <a:r>
              <a:rPr lang="en-US" sz="14400" baseline="30000" dirty="0" smtClean="0">
                <a:solidFill>
                  <a:srgbClr val="FF0000"/>
                </a:solidFill>
                <a:latin typeface="Arial" panose="020B0604020202020204" pitchFamily="34" charset="0"/>
                <a:cs typeface="Arial" panose="020B0604020202020204" pitchFamily="34" charset="0"/>
              </a:rPr>
              <a:t>˖log n </a:t>
            </a:r>
            <a:r>
              <a:rPr lang="en-US" sz="14400" baseline="30000" dirty="0" smtClean="0">
                <a:solidFill>
                  <a:srgbClr val="FF0000"/>
                </a:solidFill>
              </a:rPr>
              <a:t>n*d </a:t>
            </a:r>
            <a:r>
              <a:rPr lang="en-US" sz="14400" dirty="0" smtClean="0">
                <a:solidFill>
                  <a:srgbClr val="FF0000"/>
                </a:solidFill>
              </a:rPr>
              <a:t> </a:t>
            </a:r>
            <a:r>
              <a:rPr lang="en-US" sz="14400" dirty="0" smtClean="0"/>
              <a:t>of a fixed graph not to be covered. We now use the union </a:t>
            </a:r>
          </a:p>
          <a:p>
            <a:pPr marL="0" indent="0">
              <a:buNone/>
              <a:defRPr/>
            </a:pPr>
            <a:r>
              <a:rPr lang="en-US" sz="14400" dirty="0" smtClean="0"/>
              <a:t>bound.</a:t>
            </a:r>
            <a:endParaRPr lang="en-US" sz="14400" dirty="0"/>
          </a:p>
          <a:p>
            <a:pPr marL="0" indent="0">
              <a:buNone/>
              <a:defRPr/>
            </a:pPr>
            <a:endParaRPr lang="en-US" sz="16000" dirty="0" smtClean="0"/>
          </a:p>
          <a:p>
            <a:pPr>
              <a:buFont typeface="Wingdings" panose="05000000000000000000" pitchFamily="2" charset="2"/>
              <a:buNone/>
              <a:defRPr/>
            </a:pPr>
            <a:r>
              <a:rPr lang="en-US" dirty="0" smtClean="0"/>
              <a:t>           </a:t>
            </a:r>
            <a:endParaRPr lang="en-US" baseline="30000" dirty="0" smtClean="0"/>
          </a:p>
          <a:p>
            <a:pPr>
              <a:defRPr/>
            </a:pPr>
            <a:endParaRPr lang="en-US" baseline="30000" dirty="0" smtClean="0">
              <a:solidFill>
                <a:srgbClr val="FF0000"/>
              </a:solidFill>
            </a:endParaRPr>
          </a:p>
          <a:p>
            <a:pPr>
              <a:defRPr/>
            </a:pPr>
            <a:endParaRPr lang="en-US" baseline="30000" dirty="0" smtClean="0">
              <a:solidFill>
                <a:srgbClr val="FF0000"/>
              </a:solidFill>
            </a:endParaRPr>
          </a:p>
        </p:txBody>
      </p:sp>
    </p:spTree>
    <p:extLst>
      <p:ext uri="{BB962C8B-B14F-4D97-AF65-F5344CB8AC3E}">
        <p14:creationId xmlns:p14="http://schemas.microsoft.com/office/powerpoint/2010/main" val="355941545"/>
      </p:ext>
    </p:extLst>
  </p:cSld>
  <p:clrMapOvr>
    <a:masterClrMapping/>
  </p:clrMapOvr>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The union bound </a:t>
            </a:r>
            <a:endParaRPr lang="en-US" dirty="0">
              <a:solidFill>
                <a:srgbClr val="00B0F0"/>
              </a:solidFill>
            </a:endParaRPr>
          </a:p>
        </p:txBody>
      </p:sp>
      <p:sp>
        <p:nvSpPr>
          <p:cNvPr id="3" name="Content Placeholder 2"/>
          <p:cNvSpPr>
            <a:spLocks noGrp="1"/>
          </p:cNvSpPr>
          <p:nvPr>
            <p:ph idx="1"/>
          </p:nvPr>
        </p:nvSpPr>
        <p:spPr/>
        <p:txBody>
          <a:bodyPr>
            <a:noAutofit/>
          </a:bodyPr>
          <a:lstStyle/>
          <a:p>
            <a:pPr marL="0" indent="0">
              <a:buNone/>
              <a:defRPr/>
            </a:pPr>
            <a:r>
              <a:rPr lang="en-US" dirty="0"/>
              <a:t>Thus we have to choose</a:t>
            </a:r>
            <a:r>
              <a:rPr lang="en-US" dirty="0">
                <a:solidFill>
                  <a:srgbClr val="FF0000"/>
                </a:solidFill>
              </a:rPr>
              <a:t> n*d </a:t>
            </a:r>
            <a:r>
              <a:rPr lang="en-US" dirty="0" smtClean="0"/>
              <a:t>edges out </a:t>
            </a:r>
          </a:p>
          <a:p>
            <a:pPr marL="0" indent="0">
              <a:buNone/>
              <a:defRPr/>
            </a:pPr>
            <a:r>
              <a:rPr lang="en-US" dirty="0" smtClean="0"/>
              <a:t>of less than  </a:t>
            </a:r>
            <a:r>
              <a:rPr lang="en-US" dirty="0" smtClean="0">
                <a:solidFill>
                  <a:srgbClr val="FF0000"/>
                </a:solidFill>
              </a:rPr>
              <a:t>n</a:t>
            </a:r>
            <a:r>
              <a:rPr lang="en-US" baseline="30000" dirty="0" smtClean="0">
                <a:solidFill>
                  <a:srgbClr val="FF0000"/>
                </a:solidFill>
              </a:rPr>
              <a:t>2</a:t>
            </a:r>
            <a:r>
              <a:rPr lang="en-US" dirty="0" smtClean="0"/>
              <a:t>  to get a graph which is </a:t>
            </a:r>
            <a:r>
              <a:rPr lang="en-US" dirty="0" smtClean="0">
                <a:solidFill>
                  <a:srgbClr val="FF0000"/>
                </a:solidFill>
              </a:rPr>
              <a:t>d </a:t>
            </a:r>
            <a:r>
              <a:rPr lang="en-US" dirty="0" smtClean="0"/>
              <a:t>regular. </a:t>
            </a:r>
          </a:p>
          <a:p>
            <a:pPr marL="0" indent="0">
              <a:buNone/>
              <a:defRPr/>
            </a:pPr>
            <a:r>
              <a:rPr lang="en-US" dirty="0" smtClean="0"/>
              <a:t>This is bounded by </a:t>
            </a:r>
            <a:r>
              <a:rPr lang="en-US" dirty="0" smtClean="0">
                <a:solidFill>
                  <a:srgbClr val="FF0000"/>
                </a:solidFill>
              </a:rPr>
              <a:t>n</a:t>
            </a:r>
            <a:r>
              <a:rPr lang="en-US" baseline="30000" dirty="0" smtClean="0">
                <a:solidFill>
                  <a:srgbClr val="FF0000"/>
                </a:solidFill>
              </a:rPr>
              <a:t>2n*d  </a:t>
            </a:r>
            <a:r>
              <a:rPr lang="en-US" dirty="0"/>
              <a:t>graphs.   </a:t>
            </a:r>
          </a:p>
          <a:p>
            <a:pPr marL="0" indent="0">
              <a:buNone/>
              <a:defRPr/>
            </a:pPr>
            <a:r>
              <a:rPr lang="en-US" dirty="0" smtClean="0"/>
              <a:t>Recall that the probability </a:t>
            </a:r>
            <a:r>
              <a:rPr lang="en-US" dirty="0"/>
              <a:t>that a graph is not covered is  </a:t>
            </a:r>
            <a:r>
              <a:rPr lang="en-US" dirty="0">
                <a:solidFill>
                  <a:srgbClr val="FF0000"/>
                </a:solidFill>
              </a:rPr>
              <a:t>exp(-nd*lg n)</a:t>
            </a:r>
            <a:r>
              <a:rPr lang="en-US" dirty="0"/>
              <a:t> </a:t>
            </a:r>
          </a:p>
          <a:p>
            <a:pPr marL="0" indent="0">
              <a:buNone/>
              <a:defRPr/>
            </a:pPr>
            <a:r>
              <a:rPr lang="en-US" dirty="0"/>
              <a:t>The union bound implies that with high </a:t>
            </a:r>
          </a:p>
          <a:p>
            <a:pPr marL="0" indent="0">
              <a:buNone/>
              <a:defRPr/>
            </a:pPr>
            <a:r>
              <a:rPr lang="en-US" dirty="0" smtClean="0"/>
              <a:t>probability </a:t>
            </a:r>
            <a:r>
              <a:rPr lang="en-US" dirty="0"/>
              <a:t>all graphs are </a:t>
            </a:r>
            <a:r>
              <a:rPr lang="en-US" dirty="0" smtClean="0"/>
              <a:t>covered.</a:t>
            </a:r>
          </a:p>
          <a:p>
            <a:pPr marL="0" indent="0">
              <a:buNone/>
              <a:defRPr/>
            </a:pPr>
            <a:r>
              <a:rPr lang="en-US" dirty="0" smtClean="0"/>
              <a:t>Hence there is a sequence for which all graphs </a:t>
            </a:r>
          </a:p>
          <a:p>
            <a:pPr marL="0" indent="0">
              <a:buNone/>
              <a:defRPr/>
            </a:pPr>
            <a:r>
              <a:rPr lang="en-US" dirty="0" smtClean="0"/>
              <a:t>are covered with probability </a:t>
            </a:r>
            <a:r>
              <a:rPr lang="en-US" dirty="0" smtClean="0">
                <a:solidFill>
                  <a:srgbClr val="FF0000"/>
                </a:solidFill>
              </a:rPr>
              <a:t>1</a:t>
            </a:r>
            <a:r>
              <a:rPr lang="en-US" dirty="0" smtClean="0"/>
              <a:t>. </a:t>
            </a:r>
            <a:endParaRPr lang="en-US" dirty="0"/>
          </a:p>
          <a:p>
            <a:pPr>
              <a:buFont typeface="Wingdings" panose="05000000000000000000" pitchFamily="2" charset="2"/>
              <a:buNone/>
              <a:defRPr/>
            </a:pPr>
            <a:r>
              <a:rPr lang="en-US" dirty="0"/>
              <a:t>   </a:t>
            </a:r>
          </a:p>
        </p:txBody>
      </p:sp>
    </p:spTree>
    <p:extLst>
      <p:ext uri="{BB962C8B-B14F-4D97-AF65-F5344CB8AC3E}">
        <p14:creationId xmlns:p14="http://schemas.microsoft.com/office/powerpoint/2010/main" val="482525577"/>
      </p:ext>
    </p:extLst>
  </p:cSld>
  <p:clrMapOvr>
    <a:masterClrMapping/>
  </p:clrMapOvr>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Non uniform algorithms</a:t>
            </a:r>
            <a:endParaRPr lang="en-US" dirty="0">
              <a:solidFill>
                <a:srgbClr val="00B0F0"/>
              </a:solidFill>
            </a:endParaRPr>
          </a:p>
        </p:txBody>
      </p:sp>
      <p:sp>
        <p:nvSpPr>
          <p:cNvPr id="3" name="Content Placeholder 2"/>
          <p:cNvSpPr>
            <a:spLocks noGrp="1"/>
          </p:cNvSpPr>
          <p:nvPr>
            <p:ph idx="1"/>
          </p:nvPr>
        </p:nvSpPr>
        <p:spPr>
          <a:xfrm>
            <a:off x="685800" y="1828800"/>
            <a:ext cx="7886700" cy="4351338"/>
          </a:xfrm>
        </p:spPr>
        <p:txBody>
          <a:bodyPr>
            <a:normAutofit fontScale="92500" lnSpcReduction="20000"/>
          </a:bodyPr>
          <a:lstStyle/>
          <a:p>
            <a:pPr marL="0" indent="0">
              <a:buNone/>
            </a:pPr>
            <a:r>
              <a:rPr lang="en-US" dirty="0" smtClean="0"/>
              <a:t>These are algorithms that for any </a:t>
            </a:r>
            <a:r>
              <a:rPr lang="en-US" dirty="0" smtClean="0">
                <a:solidFill>
                  <a:srgbClr val="FF0000"/>
                </a:solidFill>
              </a:rPr>
              <a:t>n,</a:t>
            </a:r>
            <a:r>
              <a:rPr lang="en-US" dirty="0" smtClean="0"/>
              <a:t> gets a string of size </a:t>
            </a:r>
          </a:p>
          <a:p>
            <a:pPr marL="0" indent="0">
              <a:buNone/>
            </a:pPr>
            <a:r>
              <a:rPr lang="en-US" dirty="0" smtClean="0">
                <a:solidFill>
                  <a:srgbClr val="FF0000"/>
                </a:solidFill>
              </a:rPr>
              <a:t>poly(n) </a:t>
            </a:r>
            <a:r>
              <a:rPr lang="en-US" dirty="0" smtClean="0"/>
              <a:t>(one string regardless of the different inputs) and</a:t>
            </a:r>
          </a:p>
          <a:p>
            <a:pPr marL="0" indent="0">
              <a:buNone/>
            </a:pPr>
            <a:r>
              <a:rPr lang="en-US" dirty="0" smtClean="0"/>
              <a:t>then solves the problem. This class of problems that can </a:t>
            </a:r>
          </a:p>
          <a:p>
            <a:pPr marL="0" indent="0">
              <a:buNone/>
            </a:pPr>
            <a:r>
              <a:rPr lang="en-US" dirty="0" smtClean="0"/>
              <a:t>be solved in polynomial time,  in this way, is called </a:t>
            </a:r>
            <a:r>
              <a:rPr lang="en-US" dirty="0" smtClean="0">
                <a:solidFill>
                  <a:srgbClr val="FF0000"/>
                </a:solidFill>
              </a:rPr>
              <a:t>P/poly </a:t>
            </a:r>
          </a:p>
          <a:p>
            <a:pPr marL="0" indent="0">
              <a:buNone/>
            </a:pPr>
            <a:r>
              <a:rPr lang="en-US" dirty="0" smtClean="0"/>
              <a:t>It is known that </a:t>
            </a:r>
            <a:r>
              <a:rPr lang="en-US" dirty="0" smtClean="0">
                <a:solidFill>
                  <a:srgbClr val="FF0000"/>
                </a:solidFill>
              </a:rPr>
              <a:t>BPP</a:t>
            </a:r>
            <a:r>
              <a:rPr lang="en-US" dirty="0" smtClean="0">
                <a:solidFill>
                  <a:srgbClr val="FF0000"/>
                </a:solidFill>
                <a:sym typeface="Symbol" panose="05050102010706020507" pitchFamily="18" charset="2"/>
              </a:rPr>
              <a:t>P/poly. </a:t>
            </a:r>
            <a:r>
              <a:rPr lang="en-US" dirty="0" smtClean="0">
                <a:sym typeface="Symbol" panose="05050102010706020507" pitchFamily="18" charset="2"/>
              </a:rPr>
              <a:t>We saw that the </a:t>
            </a:r>
          </a:p>
          <a:p>
            <a:pPr marL="0" indent="0">
              <a:buNone/>
            </a:pPr>
            <a:r>
              <a:rPr lang="en-US" dirty="0" smtClean="0">
                <a:sym typeface="Symbol" panose="05050102010706020507" pitchFamily="18" charset="2"/>
              </a:rPr>
              <a:t>problem of checking if </a:t>
            </a:r>
            <a:r>
              <a:rPr lang="en-US" dirty="0" smtClean="0">
                <a:solidFill>
                  <a:srgbClr val="FF0000"/>
                </a:solidFill>
                <a:sym typeface="Symbol" panose="05050102010706020507" pitchFamily="18" charset="2"/>
              </a:rPr>
              <a:t>s </a:t>
            </a:r>
            <a:r>
              <a:rPr lang="en-US" dirty="0" smtClean="0">
                <a:sym typeface="Symbol" panose="05050102010706020507" pitchFamily="18" charset="2"/>
              </a:rPr>
              <a:t>and</a:t>
            </a:r>
            <a:r>
              <a:rPr lang="en-US" dirty="0" smtClean="0">
                <a:solidFill>
                  <a:srgbClr val="FF0000"/>
                </a:solidFill>
                <a:sym typeface="Symbol" panose="05050102010706020507" pitchFamily="18" charset="2"/>
              </a:rPr>
              <a:t> t </a:t>
            </a:r>
            <a:r>
              <a:rPr lang="en-US" dirty="0" smtClean="0">
                <a:sym typeface="Symbol" panose="05050102010706020507" pitchFamily="18" charset="2"/>
              </a:rPr>
              <a:t>are in the same </a:t>
            </a:r>
          </a:p>
          <a:p>
            <a:pPr marL="0" indent="0">
              <a:buNone/>
            </a:pPr>
            <a:r>
              <a:rPr lang="en-US" dirty="0" smtClean="0">
                <a:sym typeface="Symbol" panose="05050102010706020507" pitchFamily="18" charset="2"/>
              </a:rPr>
              <a:t>connected component  with </a:t>
            </a:r>
            <a:r>
              <a:rPr lang="en-US" dirty="0" smtClean="0">
                <a:solidFill>
                  <a:srgbClr val="FF0000"/>
                </a:solidFill>
                <a:sym typeface="Symbol" panose="05050102010706020507" pitchFamily="18" charset="2"/>
              </a:rPr>
              <a:t>O(log n) </a:t>
            </a:r>
            <a:r>
              <a:rPr lang="en-US" dirty="0" smtClean="0">
                <a:sym typeface="Symbol" panose="05050102010706020507" pitchFamily="18" charset="2"/>
              </a:rPr>
              <a:t>space belongs </a:t>
            </a:r>
          </a:p>
          <a:p>
            <a:pPr marL="0" indent="0">
              <a:buNone/>
            </a:pPr>
            <a:r>
              <a:rPr lang="en-US" dirty="0" smtClean="0">
                <a:sym typeface="Symbol" panose="05050102010706020507" pitchFamily="18" charset="2"/>
              </a:rPr>
              <a:t>to</a:t>
            </a:r>
            <a:r>
              <a:rPr lang="en-US" dirty="0" smtClean="0">
                <a:solidFill>
                  <a:srgbClr val="FF0000"/>
                </a:solidFill>
                <a:sym typeface="Symbol" panose="05050102010706020507" pitchFamily="18" charset="2"/>
              </a:rPr>
              <a:t> </a:t>
            </a:r>
            <a:r>
              <a:rPr lang="en-US" dirty="0">
                <a:solidFill>
                  <a:srgbClr val="FF0000"/>
                </a:solidFill>
                <a:sym typeface="Symbol" panose="05050102010706020507" pitchFamily="18" charset="2"/>
              </a:rPr>
              <a:t>P/poly</a:t>
            </a:r>
            <a:r>
              <a:rPr lang="en-US" dirty="0" smtClean="0">
                <a:solidFill>
                  <a:srgbClr val="FF0000"/>
                </a:solidFill>
                <a:sym typeface="Symbol" panose="05050102010706020507" pitchFamily="18" charset="2"/>
              </a:rPr>
              <a:t>.  </a:t>
            </a:r>
            <a:r>
              <a:rPr lang="en-US" dirty="0" smtClean="0">
                <a:sym typeface="Symbol" panose="05050102010706020507" pitchFamily="18" charset="2"/>
              </a:rPr>
              <a:t>It also means that there is a polynomial circuit </a:t>
            </a:r>
          </a:p>
          <a:p>
            <a:pPr marL="0" indent="0">
              <a:buNone/>
            </a:pPr>
            <a:r>
              <a:rPr lang="en-US" dirty="0" smtClean="0">
                <a:sym typeface="Symbol" panose="05050102010706020507" pitchFamily="18" charset="2"/>
              </a:rPr>
              <a:t>solving the problem. Still we do not know how to find the</a:t>
            </a:r>
          </a:p>
          <a:p>
            <a:pPr marL="0" indent="0">
              <a:buNone/>
            </a:pPr>
            <a:r>
              <a:rPr lang="en-US" dirty="0" smtClean="0">
                <a:sym typeface="Symbol" panose="05050102010706020507" pitchFamily="18" charset="2"/>
              </a:rPr>
              <a:t>advise or the circuit and remove the randomization.</a:t>
            </a:r>
          </a:p>
          <a:p>
            <a:pPr marL="0" indent="0">
              <a:buNone/>
            </a:pPr>
            <a:endParaRPr lang="en-US" dirty="0" smtClean="0"/>
          </a:p>
          <a:p>
            <a:pPr marL="0" indent="0">
              <a:buNone/>
            </a:pPr>
            <a:endParaRPr lang="en-US" dirty="0">
              <a:solidFill>
                <a:srgbClr val="FF0000"/>
              </a:solidFill>
            </a:endParaRPr>
          </a:p>
        </p:txBody>
      </p:sp>
    </p:spTree>
    <p:extLst>
      <p:ext uri="{BB962C8B-B14F-4D97-AF65-F5344CB8AC3E}">
        <p14:creationId xmlns:p14="http://schemas.microsoft.com/office/powerpoint/2010/main" val="2344505668"/>
      </p:ext>
    </p:extLst>
  </p:cSld>
  <p:clrMapOvr>
    <a:masterClrMapping/>
  </p:clrMapOvr>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B0F0"/>
                </a:solidFill>
              </a:rPr>
              <a:t>Omer </a:t>
            </a:r>
            <a:r>
              <a:rPr lang="en-US" dirty="0" smtClean="0">
                <a:solidFill>
                  <a:srgbClr val="00B0F0"/>
                </a:solidFill>
              </a:rPr>
              <a:t>Reingold: s,t connectivity with log(n) space.</a:t>
            </a:r>
            <a:endParaRPr lang="en-US" dirty="0">
              <a:solidFill>
                <a:srgbClr val="00B0F0"/>
              </a:solidFill>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solidFill>
                  <a:srgbClr val="7030A0"/>
                </a:solidFill>
              </a:rPr>
              <a:t>Omer Reingold </a:t>
            </a:r>
            <a:r>
              <a:rPr lang="en-US" dirty="0" smtClean="0"/>
              <a:t>used ideas very similar to </a:t>
            </a:r>
            <a:endParaRPr lang="en-US" dirty="0"/>
          </a:p>
          <a:p>
            <a:pPr marL="0" indent="0">
              <a:buNone/>
            </a:pPr>
            <a:r>
              <a:rPr lang="en-US" dirty="0" smtClean="0">
                <a:solidFill>
                  <a:srgbClr val="7030A0"/>
                </a:solidFill>
              </a:rPr>
              <a:t>Dinur </a:t>
            </a:r>
            <a:r>
              <a:rPr lang="en-US" dirty="0" smtClean="0"/>
              <a:t>to solve this problem that was open for ages.</a:t>
            </a:r>
          </a:p>
          <a:p>
            <a:pPr marL="0" indent="0">
              <a:buNone/>
            </a:pPr>
            <a:r>
              <a:rPr lang="en-US" dirty="0" smtClean="0"/>
              <a:t>The idea here is to make the graph into </a:t>
            </a:r>
          </a:p>
          <a:p>
            <a:pPr marL="0" indent="0">
              <a:buNone/>
            </a:pPr>
            <a:r>
              <a:rPr lang="en-US" dirty="0" smtClean="0"/>
              <a:t>an </a:t>
            </a:r>
            <a:r>
              <a:rPr lang="en-US" dirty="0" smtClean="0">
                <a:solidFill>
                  <a:srgbClr val="0070C0"/>
                </a:solidFill>
              </a:rPr>
              <a:t>constant degree expander </a:t>
            </a:r>
            <a:r>
              <a:rPr lang="en-US" dirty="0" smtClean="0"/>
              <a:t>keeping in the new </a:t>
            </a:r>
          </a:p>
          <a:p>
            <a:pPr marL="0" indent="0">
              <a:buNone/>
            </a:pPr>
            <a:r>
              <a:rPr lang="en-US" dirty="0" smtClean="0"/>
              <a:t>graph</a:t>
            </a:r>
            <a:r>
              <a:rPr lang="en-US" dirty="0" smtClean="0">
                <a:solidFill>
                  <a:srgbClr val="FF0000"/>
                </a:solidFill>
              </a:rPr>
              <a:t> s </a:t>
            </a:r>
            <a:r>
              <a:rPr lang="en-US" dirty="0" smtClean="0"/>
              <a:t>and </a:t>
            </a:r>
            <a:r>
              <a:rPr lang="en-US" dirty="0" smtClean="0">
                <a:solidFill>
                  <a:srgbClr val="FF0000"/>
                </a:solidFill>
              </a:rPr>
              <a:t>t</a:t>
            </a:r>
            <a:r>
              <a:rPr lang="en-US" dirty="0" smtClean="0"/>
              <a:t> in the </a:t>
            </a:r>
            <a:r>
              <a:rPr lang="en-US" dirty="0" smtClean="0">
                <a:solidFill>
                  <a:srgbClr val="0070C0"/>
                </a:solidFill>
              </a:rPr>
              <a:t>same connected component</a:t>
            </a:r>
            <a:r>
              <a:rPr lang="en-US" dirty="0" smtClean="0"/>
              <a:t>.</a:t>
            </a:r>
          </a:p>
          <a:p>
            <a:pPr marL="0" indent="0">
              <a:buNone/>
            </a:pPr>
            <a:r>
              <a:rPr lang="en-US" dirty="0" smtClean="0"/>
              <a:t>How much is a graph an expander depends on the  </a:t>
            </a:r>
          </a:p>
          <a:p>
            <a:pPr marL="0" indent="0">
              <a:buNone/>
            </a:pPr>
            <a:r>
              <a:rPr lang="en-US" dirty="0" smtClean="0"/>
              <a:t>second largest eigenvalue. </a:t>
            </a:r>
            <a:r>
              <a:rPr lang="en-US" dirty="0"/>
              <a:t>A</a:t>
            </a:r>
            <a:r>
              <a:rPr lang="en-US" dirty="0" smtClean="0"/>
              <a:t>n undirected graph,  has</a:t>
            </a:r>
          </a:p>
          <a:p>
            <a:pPr marL="0" indent="0">
              <a:buNone/>
            </a:pPr>
            <a:r>
              <a:rPr lang="en-US" dirty="0" smtClean="0"/>
              <a:t>a symmetric matrix and so </a:t>
            </a:r>
            <a:r>
              <a:rPr lang="en-US" dirty="0" smtClean="0">
                <a:solidFill>
                  <a:srgbClr val="0070C0"/>
                </a:solidFill>
              </a:rPr>
              <a:t>the eigenvalues are real.</a:t>
            </a:r>
          </a:p>
          <a:p>
            <a:pPr marL="0" indent="0">
              <a:buNone/>
            </a:pPr>
            <a:r>
              <a:rPr lang="en-US" dirty="0" smtClean="0"/>
              <a:t>If the graph </a:t>
            </a:r>
            <a:r>
              <a:rPr lang="en-US" dirty="0" smtClean="0">
                <a:solidFill>
                  <a:srgbClr val="FF0000"/>
                </a:solidFill>
              </a:rPr>
              <a:t>d-regular,</a:t>
            </a:r>
            <a:r>
              <a:rPr lang="en-US" dirty="0" smtClean="0"/>
              <a:t> </a:t>
            </a:r>
            <a:r>
              <a:rPr lang="en-US" dirty="0" smtClean="0">
                <a:solidFill>
                  <a:srgbClr val="FF0000"/>
                </a:solidFill>
              </a:rPr>
              <a:t>d </a:t>
            </a:r>
            <a:r>
              <a:rPr lang="en-US" dirty="0" smtClean="0">
                <a:solidFill>
                  <a:srgbClr val="00B050"/>
                </a:solidFill>
              </a:rPr>
              <a:t>is an eigenvalue</a:t>
            </a:r>
            <a:r>
              <a:rPr lang="en-US" dirty="0" smtClean="0"/>
              <a:t>.</a:t>
            </a:r>
          </a:p>
        </p:txBody>
      </p:sp>
    </p:spTree>
    <p:extLst>
      <p:ext uri="{BB962C8B-B14F-4D97-AF65-F5344CB8AC3E}">
        <p14:creationId xmlns:p14="http://schemas.microsoft.com/office/powerpoint/2010/main" val="521526597"/>
      </p:ext>
    </p:extLst>
  </p:cSld>
  <p:clrMapOvr>
    <a:masterClrMapping/>
  </p:clrMapOvr>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Normalization</a:t>
            </a:r>
            <a:endParaRPr lang="en-US" dirty="0">
              <a:solidFill>
                <a:srgbClr val="00B0F0"/>
              </a:solidFill>
            </a:endParaRPr>
          </a:p>
        </p:txBody>
      </p:sp>
      <p:sp>
        <p:nvSpPr>
          <p:cNvPr id="3" name="Content Placeholder 2"/>
          <p:cNvSpPr>
            <a:spLocks noGrp="1"/>
          </p:cNvSpPr>
          <p:nvPr>
            <p:ph idx="1"/>
          </p:nvPr>
        </p:nvSpPr>
        <p:spPr/>
        <p:txBody>
          <a:bodyPr>
            <a:normAutofit/>
          </a:bodyPr>
          <a:lstStyle/>
          <a:p>
            <a:pPr marL="0" indent="0">
              <a:buNone/>
            </a:pPr>
            <a:r>
              <a:rPr lang="en-US" sz="3200" dirty="0" smtClean="0"/>
              <a:t>Divide every value of the matrix by </a:t>
            </a:r>
            <a:r>
              <a:rPr lang="en-US" sz="3200" dirty="0" smtClean="0">
                <a:solidFill>
                  <a:srgbClr val="FF0000"/>
                </a:solidFill>
              </a:rPr>
              <a:t>d</a:t>
            </a:r>
            <a:r>
              <a:rPr lang="en-US" sz="3200" dirty="0" smtClean="0"/>
              <a:t>.</a:t>
            </a:r>
          </a:p>
          <a:p>
            <a:pPr marL="0" indent="0">
              <a:buNone/>
            </a:pPr>
            <a:r>
              <a:rPr lang="en-US" sz="3200" dirty="0" smtClean="0"/>
              <a:t>This makes the biggest eigenvalue </a:t>
            </a:r>
            <a:r>
              <a:rPr lang="en-US" sz="3200" dirty="0" smtClean="0">
                <a:solidFill>
                  <a:srgbClr val="FF0000"/>
                </a:solidFill>
              </a:rPr>
              <a:t>1</a:t>
            </a:r>
            <a:r>
              <a:rPr lang="en-US" sz="3200" dirty="0" smtClean="0"/>
              <a:t>.</a:t>
            </a:r>
          </a:p>
          <a:p>
            <a:pPr marL="0" indent="0">
              <a:buNone/>
            </a:pPr>
            <a:r>
              <a:rPr lang="en-US" sz="3200" dirty="0" smtClean="0"/>
              <a:t>The expansion properties depend on how far </a:t>
            </a:r>
          </a:p>
          <a:p>
            <a:pPr marL="0" indent="0">
              <a:buNone/>
            </a:pPr>
            <a:r>
              <a:rPr lang="en-US" sz="3200" dirty="0" smtClean="0"/>
              <a:t>Is the second eigenvalue  from </a:t>
            </a:r>
            <a:r>
              <a:rPr lang="en-US" sz="3200" dirty="0" smtClean="0">
                <a:solidFill>
                  <a:srgbClr val="FF0000"/>
                </a:solidFill>
              </a:rPr>
              <a:t>1</a:t>
            </a:r>
            <a:r>
              <a:rPr lang="en-US" sz="3200" dirty="0" smtClean="0"/>
              <a:t>.</a:t>
            </a:r>
          </a:p>
          <a:p>
            <a:pPr marL="0" indent="0">
              <a:buNone/>
            </a:pPr>
            <a:r>
              <a:rPr lang="en-US" sz="3200" dirty="0" smtClean="0"/>
              <a:t>If there is a constant distance, for example the second largest eigenvalue is at most </a:t>
            </a:r>
            <a:r>
              <a:rPr lang="en-US" sz="3200" dirty="0" smtClean="0">
                <a:solidFill>
                  <a:srgbClr val="FF0000"/>
                </a:solidFill>
              </a:rPr>
              <a:t>0.99</a:t>
            </a:r>
            <a:r>
              <a:rPr lang="en-US" sz="3200" dirty="0" smtClean="0"/>
              <a:t>,</a:t>
            </a:r>
          </a:p>
          <a:p>
            <a:pPr marL="0" indent="0">
              <a:buNone/>
            </a:pPr>
            <a:r>
              <a:rPr lang="en-US" sz="3200" dirty="0"/>
              <a:t>t</a:t>
            </a:r>
            <a:r>
              <a:rPr lang="en-US" sz="3200" dirty="0" smtClean="0"/>
              <a:t>he graph is an expander</a:t>
            </a:r>
            <a:endParaRPr lang="en-US" sz="3200" dirty="0"/>
          </a:p>
        </p:txBody>
      </p:sp>
    </p:spTree>
    <p:extLst>
      <p:ext uri="{BB962C8B-B14F-4D97-AF65-F5344CB8AC3E}">
        <p14:creationId xmlns:p14="http://schemas.microsoft.com/office/powerpoint/2010/main" val="348566362"/>
      </p:ext>
    </p:extLst>
  </p:cSld>
  <p:clrMapOvr>
    <a:masterClrMapping/>
  </p:clrMapOvr>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How to make the second eigenvalue smaller</a:t>
            </a:r>
            <a:endParaRPr lang="en-US" dirty="0">
              <a:solidFill>
                <a:srgbClr val="00B0F0"/>
              </a:solidFill>
            </a:endParaRPr>
          </a:p>
        </p:txBody>
      </p:sp>
      <p:sp>
        <p:nvSpPr>
          <p:cNvPr id="3" name="Content Placeholder 2"/>
          <p:cNvSpPr>
            <a:spLocks noGrp="1"/>
          </p:cNvSpPr>
          <p:nvPr>
            <p:ph idx="1"/>
          </p:nvPr>
        </p:nvSpPr>
        <p:spPr/>
        <p:txBody>
          <a:bodyPr>
            <a:noAutofit/>
          </a:bodyPr>
          <a:lstStyle/>
          <a:p>
            <a:pPr marL="0" indent="0">
              <a:buNone/>
            </a:pPr>
            <a:r>
              <a:rPr lang="en-US" sz="3600" dirty="0" smtClean="0"/>
              <a:t>There is a </a:t>
            </a:r>
            <a:r>
              <a:rPr lang="en-US" sz="3600" dirty="0" smtClean="0">
                <a:solidFill>
                  <a:srgbClr val="FF0000"/>
                </a:solidFill>
              </a:rPr>
              <a:t>lift</a:t>
            </a:r>
            <a:r>
              <a:rPr lang="en-US" sz="3600" dirty="0" smtClean="0"/>
              <a:t> stage using </a:t>
            </a:r>
            <a:r>
              <a:rPr lang="en-US" sz="3600" dirty="0" smtClean="0">
                <a:solidFill>
                  <a:srgbClr val="00B0F0"/>
                </a:solidFill>
              </a:rPr>
              <a:t>Rotation Maps</a:t>
            </a:r>
            <a:r>
              <a:rPr lang="en-US" sz="3600" dirty="0" smtClean="0"/>
              <a:t>, </a:t>
            </a:r>
            <a:r>
              <a:rPr lang="en-US" sz="3600" dirty="0" smtClean="0">
                <a:solidFill>
                  <a:srgbClr val="0070C0"/>
                </a:solidFill>
              </a:rPr>
              <a:t>Zig –Zag graph products  </a:t>
            </a:r>
            <a:r>
              <a:rPr lang="en-US" sz="3600" dirty="0" smtClean="0"/>
              <a:t>that makes the second eigenvalue smaller. But the degree goes up by a lot.</a:t>
            </a:r>
          </a:p>
          <a:p>
            <a:pPr marL="0" indent="0">
              <a:buNone/>
            </a:pPr>
            <a:r>
              <a:rPr lang="en-US" sz="3600" dirty="0" smtClean="0"/>
              <a:t>We have to return to </a:t>
            </a:r>
            <a:r>
              <a:rPr lang="en-US" sz="3600" dirty="0" smtClean="0">
                <a:solidFill>
                  <a:srgbClr val="00B050"/>
                </a:solidFill>
              </a:rPr>
              <a:t>bounded degree graphs</a:t>
            </a:r>
            <a:r>
              <a:rPr lang="en-US" sz="3600" dirty="0" smtClean="0"/>
              <a:t> (which means constant degree) which is done by </a:t>
            </a:r>
            <a:r>
              <a:rPr lang="en-US" sz="3600" dirty="0" smtClean="0">
                <a:solidFill>
                  <a:srgbClr val="FF0000"/>
                </a:solidFill>
              </a:rPr>
              <a:t>replacing large degree vertices with constant degree expanders</a:t>
            </a:r>
            <a:r>
              <a:rPr lang="en-US" sz="3600" dirty="0" smtClean="0"/>
              <a:t>.</a:t>
            </a:r>
            <a:endParaRPr lang="en-US" sz="3600" dirty="0"/>
          </a:p>
        </p:txBody>
      </p:sp>
    </p:spTree>
    <p:extLst>
      <p:ext uri="{BB962C8B-B14F-4D97-AF65-F5344CB8AC3E}">
        <p14:creationId xmlns:p14="http://schemas.microsoft.com/office/powerpoint/2010/main" val="3898690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9pPr>
          </a:lstStyle>
          <a:p>
            <a:pPr algn="ctr" eaLnBrk="1" hangingPunct="1">
              <a:buClrTx/>
              <a:buFontTx/>
              <a:buNone/>
            </a:pPr>
            <a:r>
              <a:rPr lang="en-US" altLang="en-US" sz="4400" b="1" i="1" dirty="0">
                <a:solidFill>
                  <a:srgbClr val="00B0F0"/>
                </a:solidFill>
                <a:effectLst>
                  <a:outerShdw blurRad="38100" dist="38100" dir="2700000" algn="tl">
                    <a:srgbClr val="C0C0C0"/>
                  </a:outerShdw>
                </a:effectLst>
              </a:rPr>
              <a:t>Girth 6</a:t>
            </a:r>
          </a:p>
        </p:txBody>
      </p:sp>
      <p:sp>
        <p:nvSpPr>
          <p:cNvPr id="31746" name="Text Box 2"/>
          <p:cNvSpPr txBox="1">
            <a:spLocks noChangeArrowheads="1"/>
          </p:cNvSpPr>
          <p:nvPr/>
        </p:nvSpPr>
        <p:spPr bwMode="auto">
          <a:xfrm>
            <a:off x="533400" y="1562100"/>
            <a:ext cx="8229600" cy="449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9pPr>
          </a:lstStyle>
          <a:p>
            <a:pPr eaLnBrk="1" hangingPunct="1">
              <a:spcBef>
                <a:spcPts val="800"/>
              </a:spcBef>
              <a:buClr>
                <a:srgbClr val="00FF99"/>
              </a:buClr>
              <a:buFont typeface="Garamond" panose="02020404030301010803" pitchFamily="18" charset="0"/>
              <a:buChar char="•"/>
            </a:pPr>
            <a:r>
              <a:rPr lang="en-US" altLang="en-US" sz="3200" dirty="0">
                <a:solidFill>
                  <a:schemeClr val="tx1"/>
                </a:solidFill>
                <a:effectLst>
                  <a:outerShdw blurRad="38100" dist="38100" dir="2700000" algn="tl">
                    <a:srgbClr val="C0C0C0"/>
                  </a:outerShdw>
                </a:effectLst>
              </a:rPr>
              <a:t>There could not be a cycle of size </a:t>
            </a:r>
            <a:r>
              <a:rPr lang="en-US" altLang="en-US" sz="3200" dirty="0" smtClean="0">
                <a:solidFill>
                  <a:srgbClr val="CC0000"/>
                </a:solidFill>
                <a:effectLst>
                  <a:outerShdw blurRad="38100" dist="38100" dir="2700000" algn="tl">
                    <a:srgbClr val="C0C0C0"/>
                  </a:outerShdw>
                </a:effectLst>
              </a:rPr>
              <a:t>4  </a:t>
            </a:r>
            <a:r>
              <a:rPr lang="en-US" altLang="en-US" sz="3200" dirty="0" smtClean="0">
                <a:solidFill>
                  <a:schemeClr val="tx1"/>
                </a:solidFill>
                <a:effectLst>
                  <a:outerShdw blurRad="38100" dist="38100" dir="2700000" algn="tl">
                    <a:srgbClr val="C0C0C0"/>
                  </a:outerShdw>
                </a:effectLst>
              </a:rPr>
              <a:t>because this will mean that two vertices on the same side have two neighbors in common. Hence </a:t>
            </a:r>
            <a:r>
              <a:rPr lang="en-US" altLang="en-US" sz="3200" dirty="0" smtClean="0">
                <a:solidFill>
                  <a:srgbClr val="FF0000"/>
                </a:solidFill>
                <a:effectLst>
                  <a:outerShdw blurRad="38100" dist="38100" dir="2700000" algn="tl">
                    <a:srgbClr val="C0C0C0"/>
                  </a:outerShdw>
                </a:effectLst>
              </a:rPr>
              <a:t>girth 6</a:t>
            </a:r>
            <a:r>
              <a:rPr lang="en-US" altLang="en-US" sz="3200" dirty="0" smtClean="0">
                <a:solidFill>
                  <a:schemeClr val="tx1"/>
                </a:solidFill>
                <a:effectLst>
                  <a:outerShdw blurRad="38100" dist="38100" dir="2700000" algn="tl">
                    <a:srgbClr val="C0C0C0"/>
                  </a:outerShdw>
                </a:effectLst>
              </a:rPr>
              <a:t>.</a:t>
            </a:r>
            <a:r>
              <a:rPr lang="en-US" altLang="en-US" sz="3200" dirty="0" smtClean="0">
                <a:solidFill>
                  <a:srgbClr val="FFFFFF"/>
                </a:solidFill>
                <a:effectLst>
                  <a:outerShdw blurRad="38100" dist="38100" dir="2700000" algn="tl">
                    <a:srgbClr val="C0C0C0"/>
                  </a:outerShdw>
                </a:effectLst>
              </a:rPr>
              <a:t> </a:t>
            </a:r>
            <a:endParaRPr lang="en-US" altLang="en-US" sz="3200" dirty="0">
              <a:solidFill>
                <a:srgbClr val="FFFFFF"/>
              </a:solidFill>
              <a:effectLst>
                <a:outerShdw blurRad="38100" dist="38100" dir="2700000" algn="tl">
                  <a:srgbClr val="C0C0C0"/>
                </a:outerShdw>
              </a:effectLst>
            </a:endParaRPr>
          </a:p>
        </p:txBody>
      </p:sp>
      <p:sp>
        <p:nvSpPr>
          <p:cNvPr id="31747" name="Oval 3"/>
          <p:cNvSpPr>
            <a:spLocks noChangeArrowheads="1"/>
          </p:cNvSpPr>
          <p:nvPr/>
        </p:nvSpPr>
        <p:spPr bwMode="auto">
          <a:xfrm>
            <a:off x="2362200" y="4495800"/>
            <a:ext cx="304800" cy="304800"/>
          </a:xfrm>
          <a:prstGeom prst="ellipse">
            <a:avLst/>
          </a:prstGeom>
          <a:solidFill>
            <a:srgbClr val="33CCCC"/>
          </a:solidFill>
          <a:ln w="93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1748" name="Oval 4"/>
          <p:cNvSpPr>
            <a:spLocks noChangeArrowheads="1"/>
          </p:cNvSpPr>
          <p:nvPr/>
        </p:nvSpPr>
        <p:spPr bwMode="auto">
          <a:xfrm>
            <a:off x="3581400" y="4495800"/>
            <a:ext cx="304800" cy="304800"/>
          </a:xfrm>
          <a:prstGeom prst="ellipse">
            <a:avLst/>
          </a:prstGeom>
          <a:solidFill>
            <a:srgbClr val="33CCCC"/>
          </a:solidFill>
          <a:ln w="93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1749" name="Oval 5"/>
          <p:cNvSpPr>
            <a:spLocks noChangeArrowheads="1"/>
          </p:cNvSpPr>
          <p:nvPr/>
        </p:nvSpPr>
        <p:spPr bwMode="auto">
          <a:xfrm>
            <a:off x="2362200" y="3657600"/>
            <a:ext cx="304800" cy="304800"/>
          </a:xfrm>
          <a:prstGeom prst="ellipse">
            <a:avLst/>
          </a:prstGeom>
          <a:solidFill>
            <a:srgbClr val="33CCCC"/>
          </a:solidFill>
          <a:ln w="93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1750" name="Oval 6"/>
          <p:cNvSpPr>
            <a:spLocks noChangeArrowheads="1"/>
          </p:cNvSpPr>
          <p:nvPr/>
        </p:nvSpPr>
        <p:spPr bwMode="auto">
          <a:xfrm>
            <a:off x="3581400" y="3657600"/>
            <a:ext cx="304800" cy="304800"/>
          </a:xfrm>
          <a:prstGeom prst="ellipse">
            <a:avLst/>
          </a:prstGeom>
          <a:solidFill>
            <a:srgbClr val="33CCCC"/>
          </a:solidFill>
          <a:ln w="93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cxnSp>
        <p:nvCxnSpPr>
          <p:cNvPr id="31751" name="AutoShape 7"/>
          <p:cNvCxnSpPr>
            <a:cxnSpLocks noChangeShapeType="1"/>
            <a:stCxn id="31748" idx="1"/>
            <a:endCxn id="31749" idx="5"/>
          </p:cNvCxnSpPr>
          <p:nvPr/>
        </p:nvCxnSpPr>
        <p:spPr bwMode="auto">
          <a:xfrm flipH="1" flipV="1">
            <a:off x="2622550" y="3917950"/>
            <a:ext cx="1003300" cy="622300"/>
          </a:xfrm>
          <a:prstGeom prst="straightConnector1">
            <a:avLst/>
          </a:prstGeom>
          <a:noFill/>
          <a:ln w="936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1752" name="AutoShape 8"/>
          <p:cNvCxnSpPr>
            <a:cxnSpLocks noChangeShapeType="1"/>
            <a:stCxn id="31747" idx="0"/>
            <a:endCxn id="31749" idx="4"/>
          </p:cNvCxnSpPr>
          <p:nvPr/>
        </p:nvCxnSpPr>
        <p:spPr bwMode="auto">
          <a:xfrm flipV="1">
            <a:off x="2514600" y="3962400"/>
            <a:ext cx="1588" cy="533400"/>
          </a:xfrm>
          <a:prstGeom prst="straightConnector1">
            <a:avLst/>
          </a:prstGeom>
          <a:noFill/>
          <a:ln w="936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1753" name="AutoShape 9"/>
          <p:cNvCxnSpPr>
            <a:cxnSpLocks noChangeShapeType="1"/>
            <a:stCxn id="31747" idx="7"/>
            <a:endCxn id="31750" idx="3"/>
          </p:cNvCxnSpPr>
          <p:nvPr/>
        </p:nvCxnSpPr>
        <p:spPr bwMode="auto">
          <a:xfrm flipV="1">
            <a:off x="2622550" y="3917950"/>
            <a:ext cx="1003300" cy="622300"/>
          </a:xfrm>
          <a:prstGeom prst="straightConnector1">
            <a:avLst/>
          </a:prstGeom>
          <a:noFill/>
          <a:ln w="936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1754" name="AutoShape 10"/>
          <p:cNvCxnSpPr>
            <a:cxnSpLocks noChangeShapeType="1"/>
            <a:stCxn id="31750" idx="4"/>
            <a:endCxn id="31748" idx="0"/>
          </p:cNvCxnSpPr>
          <p:nvPr/>
        </p:nvCxnSpPr>
        <p:spPr bwMode="auto">
          <a:xfrm>
            <a:off x="3733800" y="3962400"/>
            <a:ext cx="1588" cy="533400"/>
          </a:xfrm>
          <a:prstGeom prst="straightConnector1">
            <a:avLst/>
          </a:prstGeom>
          <a:noFill/>
          <a:ln w="936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1755" name="Text Box 11"/>
          <p:cNvSpPr txBox="1">
            <a:spLocks noChangeArrowheads="1"/>
          </p:cNvSpPr>
          <p:nvPr/>
        </p:nvSpPr>
        <p:spPr bwMode="auto">
          <a:xfrm>
            <a:off x="533400" y="5181600"/>
            <a:ext cx="7772400" cy="15718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9pPr>
          </a:lstStyle>
          <a:p>
            <a:pPr>
              <a:spcBef>
                <a:spcPts val="2000"/>
              </a:spcBef>
              <a:buClrTx/>
              <a:buFontTx/>
              <a:buNone/>
            </a:pPr>
            <a:r>
              <a:rPr lang="en-US" altLang="en-US" sz="3200" dirty="0">
                <a:solidFill>
                  <a:srgbClr val="FFFFFF"/>
                </a:solidFill>
              </a:rPr>
              <a:t>A cycle of length </a:t>
            </a:r>
            <a:r>
              <a:rPr lang="en-US" altLang="en-US" sz="3200" dirty="0" smtClean="0">
                <a:solidFill>
                  <a:srgbClr val="FFFFFF"/>
                </a:solidFill>
              </a:rPr>
              <a:t> </a:t>
            </a:r>
            <a:r>
              <a:rPr lang="en-US" altLang="en-US" sz="3200" dirty="0">
                <a:solidFill>
                  <a:srgbClr val="FFFFFF"/>
                </a:solidFill>
              </a:rPr>
              <a:t>implies that two vertices on the same side share two neighbors. Contradiction</a:t>
            </a:r>
          </a:p>
        </p:txBody>
      </p:sp>
      <p:cxnSp>
        <p:nvCxnSpPr>
          <p:cNvPr id="13" name="Straight Connector 12"/>
          <p:cNvCxnSpPr>
            <a:stCxn id="31747" idx="0"/>
          </p:cNvCxnSpPr>
          <p:nvPr/>
        </p:nvCxnSpPr>
        <p:spPr bwMode="auto">
          <a:xfrm flipV="1">
            <a:off x="2514600" y="3848100"/>
            <a:ext cx="0" cy="6477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a:stCxn id="31748" idx="0"/>
            <a:endCxn id="31750" idx="0"/>
          </p:cNvCxnSpPr>
          <p:nvPr/>
        </p:nvCxnSpPr>
        <p:spPr bwMode="auto">
          <a:xfrm flipV="1">
            <a:off x="3733800" y="3657600"/>
            <a:ext cx="0" cy="8382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flipV="1">
            <a:off x="5029200" y="3792607"/>
            <a:ext cx="0" cy="8382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Oval 4"/>
          <p:cNvSpPr>
            <a:spLocks noChangeArrowheads="1"/>
          </p:cNvSpPr>
          <p:nvPr/>
        </p:nvSpPr>
        <p:spPr bwMode="auto">
          <a:xfrm>
            <a:off x="4876800" y="4610100"/>
            <a:ext cx="304800" cy="304800"/>
          </a:xfrm>
          <a:prstGeom prst="ellipse">
            <a:avLst/>
          </a:prstGeom>
          <a:solidFill>
            <a:srgbClr val="33CCCC"/>
          </a:solidFill>
          <a:ln w="93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20" name="Oval 4"/>
          <p:cNvSpPr>
            <a:spLocks noChangeArrowheads="1"/>
          </p:cNvSpPr>
          <p:nvPr/>
        </p:nvSpPr>
        <p:spPr bwMode="auto">
          <a:xfrm>
            <a:off x="4876800" y="3609758"/>
            <a:ext cx="304800" cy="304800"/>
          </a:xfrm>
          <a:prstGeom prst="ellipse">
            <a:avLst/>
          </a:prstGeom>
          <a:solidFill>
            <a:srgbClr val="33CCCC"/>
          </a:solidFill>
          <a:ln w="93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cxnSp>
        <p:nvCxnSpPr>
          <p:cNvPr id="4" name="Straight Connector 3"/>
          <p:cNvCxnSpPr/>
          <p:nvPr/>
        </p:nvCxnSpPr>
        <p:spPr bwMode="auto">
          <a:xfrm>
            <a:off x="2590800" y="3854450"/>
            <a:ext cx="1066800" cy="6858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a:stCxn id="19" idx="1"/>
            <a:endCxn id="31750" idx="6"/>
          </p:cNvCxnSpPr>
          <p:nvPr/>
        </p:nvCxnSpPr>
        <p:spPr bwMode="auto">
          <a:xfrm flipH="1" flipV="1">
            <a:off x="3886200" y="3810000"/>
            <a:ext cx="1035237" cy="84473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flipV="1">
            <a:off x="2546351" y="3792607"/>
            <a:ext cx="2481262" cy="865335"/>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62905385"/>
      </p:ext>
    </p:extLst>
  </p:cSld>
  <p:clrMapOvr>
    <a:masterClrMapping/>
  </p:clrMapOvr>
  <p:transition spd="med" advTm="179"/>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It behaves like the Dinur algorithm</a:t>
            </a:r>
            <a:endParaRPr lang="en-US" dirty="0">
              <a:solidFill>
                <a:srgbClr val="00B0F0"/>
              </a:solidFill>
            </a:endParaRPr>
          </a:p>
        </p:txBody>
      </p:sp>
      <p:sp>
        <p:nvSpPr>
          <p:cNvPr id="3" name="Content Placeholder 2"/>
          <p:cNvSpPr>
            <a:spLocks noGrp="1"/>
          </p:cNvSpPr>
          <p:nvPr>
            <p:ph idx="1"/>
          </p:nvPr>
        </p:nvSpPr>
        <p:spPr/>
        <p:txBody>
          <a:bodyPr>
            <a:noAutofit/>
          </a:bodyPr>
          <a:lstStyle/>
          <a:p>
            <a:pPr marL="0" indent="0">
              <a:buNone/>
            </a:pPr>
            <a:r>
              <a:rPr lang="en-US" sz="3600" dirty="0" smtClean="0"/>
              <a:t>The distance of the second eigenvalue from </a:t>
            </a:r>
            <a:r>
              <a:rPr lang="en-US" sz="3600" dirty="0" smtClean="0">
                <a:solidFill>
                  <a:srgbClr val="FF0000"/>
                </a:solidFill>
              </a:rPr>
              <a:t>1</a:t>
            </a:r>
            <a:r>
              <a:rPr lang="en-US" sz="3600" dirty="0" smtClean="0"/>
              <a:t> doubles at each stage.</a:t>
            </a:r>
          </a:p>
          <a:p>
            <a:pPr marL="0" indent="0">
              <a:buNone/>
            </a:pPr>
            <a:r>
              <a:rPr lang="en-US" sz="3600" dirty="0" smtClean="0"/>
              <a:t>At start it is </a:t>
            </a:r>
            <a:r>
              <a:rPr lang="en-US" sz="3600" dirty="0" smtClean="0">
                <a:solidFill>
                  <a:srgbClr val="FF0000"/>
                </a:solidFill>
              </a:rPr>
              <a:t>1-1/n</a:t>
            </a:r>
            <a:r>
              <a:rPr lang="en-US" sz="3600" dirty="0" smtClean="0"/>
              <a:t>. Then </a:t>
            </a:r>
            <a:r>
              <a:rPr lang="en-US" sz="3600" dirty="0" smtClean="0">
                <a:solidFill>
                  <a:srgbClr val="FF0000"/>
                </a:solidFill>
              </a:rPr>
              <a:t>1-2/n</a:t>
            </a:r>
            <a:r>
              <a:rPr lang="en-US" sz="3600" dirty="0" smtClean="0"/>
              <a:t>, </a:t>
            </a:r>
            <a:r>
              <a:rPr lang="en-US" sz="3600" dirty="0" smtClean="0">
                <a:solidFill>
                  <a:srgbClr val="FF0000"/>
                </a:solidFill>
              </a:rPr>
              <a:t>1-4/n</a:t>
            </a:r>
            <a:r>
              <a:rPr lang="en-US" sz="3600" dirty="0" smtClean="0"/>
              <a:t> and so on.</a:t>
            </a:r>
          </a:p>
          <a:p>
            <a:pPr marL="0" indent="0">
              <a:buNone/>
            </a:pPr>
            <a:r>
              <a:rPr lang="en-US" sz="3600" dirty="0" smtClean="0"/>
              <a:t>This means that after </a:t>
            </a:r>
            <a:r>
              <a:rPr lang="en-US" sz="3600" dirty="0" smtClean="0">
                <a:solidFill>
                  <a:srgbClr val="FF0000"/>
                </a:solidFill>
              </a:rPr>
              <a:t>O(log n)</a:t>
            </a:r>
            <a:r>
              <a:rPr lang="en-US" sz="3600" dirty="0" smtClean="0"/>
              <a:t> iterations the second eigenvalue becomes bellow </a:t>
            </a:r>
            <a:r>
              <a:rPr lang="en-US" sz="3600" dirty="0" smtClean="0">
                <a:solidFill>
                  <a:srgbClr val="FF0000"/>
                </a:solidFill>
              </a:rPr>
              <a:t>0.99</a:t>
            </a:r>
            <a:r>
              <a:rPr lang="en-US" sz="3600" dirty="0" smtClean="0"/>
              <a:t>. The degree remain some </a:t>
            </a:r>
            <a:r>
              <a:rPr lang="en-US" sz="3600" dirty="0" smtClean="0">
                <a:solidFill>
                  <a:srgbClr val="00B050"/>
                </a:solidFill>
              </a:rPr>
              <a:t>constant</a:t>
            </a:r>
            <a:r>
              <a:rPr lang="en-US" sz="3600" dirty="0" smtClean="0"/>
              <a:t>.</a:t>
            </a:r>
            <a:endParaRPr lang="en-US" sz="3600" dirty="0"/>
          </a:p>
        </p:txBody>
      </p:sp>
    </p:spTree>
    <p:extLst>
      <p:ext uri="{BB962C8B-B14F-4D97-AF65-F5344CB8AC3E}">
        <p14:creationId xmlns:p14="http://schemas.microsoft.com/office/powerpoint/2010/main" val="3247805175"/>
      </p:ext>
    </p:extLst>
  </p:cSld>
  <p:clrMapOvr>
    <a:masterClrMapping/>
  </p:clrMapOvr>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pPr algn="ctr"/>
            <a:r>
              <a:rPr lang="en-US" altLang="en-US" dirty="0" smtClean="0">
                <a:solidFill>
                  <a:srgbClr val="00B0F0"/>
                </a:solidFill>
              </a:rPr>
              <a:t>After it is an expander</a:t>
            </a:r>
          </a:p>
        </p:txBody>
      </p:sp>
      <p:sp>
        <p:nvSpPr>
          <p:cNvPr id="69635" name="Content Placeholder 2"/>
          <p:cNvSpPr>
            <a:spLocks noGrp="1"/>
          </p:cNvSpPr>
          <p:nvPr>
            <p:ph idx="1"/>
          </p:nvPr>
        </p:nvSpPr>
        <p:spPr/>
        <p:txBody>
          <a:bodyPr>
            <a:normAutofit fontScale="92500" lnSpcReduction="20000"/>
          </a:bodyPr>
          <a:lstStyle/>
          <a:p>
            <a:pPr marL="0" indent="0" algn="l">
              <a:buFontTx/>
              <a:buNone/>
              <a:defRPr/>
            </a:pPr>
            <a:r>
              <a:rPr lang="en-US" altLang="en-US" sz="3200" dirty="0" smtClean="0"/>
              <a:t>The degree is constant say </a:t>
            </a:r>
            <a:r>
              <a:rPr lang="en-US" altLang="en-US" sz="3200" dirty="0" smtClean="0">
                <a:solidFill>
                  <a:srgbClr val="FF0000"/>
                </a:solidFill>
              </a:rPr>
              <a:t>d.</a:t>
            </a:r>
            <a:r>
              <a:rPr lang="en-US" altLang="en-US" sz="3200" dirty="0" smtClean="0"/>
              <a:t> Put labels </a:t>
            </a:r>
            <a:r>
              <a:rPr lang="en-US" altLang="en-US" sz="3200" dirty="0" smtClean="0">
                <a:solidFill>
                  <a:srgbClr val="FF0000"/>
                </a:solidFill>
              </a:rPr>
              <a:t>1 to d</a:t>
            </a:r>
          </a:p>
          <a:p>
            <a:pPr marL="0" indent="0" algn="l">
              <a:buNone/>
              <a:defRPr/>
            </a:pPr>
            <a:r>
              <a:rPr lang="en-US" altLang="en-US" sz="3200" dirty="0" smtClean="0"/>
              <a:t>on the edges of every vertex.</a:t>
            </a:r>
            <a:endParaRPr lang="en-US" altLang="en-US" sz="3200" dirty="0"/>
          </a:p>
          <a:p>
            <a:pPr marL="0" indent="0" algn="l">
              <a:buFontTx/>
              <a:buNone/>
              <a:defRPr/>
            </a:pPr>
            <a:r>
              <a:rPr lang="en-US" altLang="en-US" sz="3200" dirty="0" smtClean="0"/>
              <a:t>Since the distance from </a:t>
            </a:r>
            <a:r>
              <a:rPr lang="en-US" altLang="en-US" sz="3200" dirty="0" smtClean="0">
                <a:solidFill>
                  <a:srgbClr val="FF0000"/>
                </a:solidFill>
              </a:rPr>
              <a:t>s </a:t>
            </a:r>
            <a:r>
              <a:rPr lang="en-US" altLang="en-US" sz="3200" dirty="0" smtClean="0"/>
              <a:t>to </a:t>
            </a:r>
            <a:r>
              <a:rPr lang="en-US" altLang="en-US" sz="3200" dirty="0" smtClean="0">
                <a:solidFill>
                  <a:srgbClr val="FF0000"/>
                </a:solidFill>
              </a:rPr>
              <a:t>t </a:t>
            </a:r>
            <a:r>
              <a:rPr lang="en-US" altLang="en-US" sz="3200" dirty="0" smtClean="0"/>
              <a:t>is </a:t>
            </a:r>
            <a:r>
              <a:rPr lang="en-US" altLang="en-US" sz="3200" dirty="0" smtClean="0">
                <a:solidFill>
                  <a:srgbClr val="FF0000"/>
                </a:solidFill>
              </a:rPr>
              <a:t>O(log n)</a:t>
            </a:r>
            <a:r>
              <a:rPr lang="en-US" altLang="en-US" sz="3200" dirty="0" smtClean="0"/>
              <a:t> </a:t>
            </a:r>
          </a:p>
          <a:p>
            <a:pPr marL="0" indent="0" algn="l">
              <a:buFontTx/>
              <a:buNone/>
              <a:defRPr/>
            </a:pPr>
            <a:r>
              <a:rPr lang="en-US" altLang="en-US" sz="3200" b="1" dirty="0" smtClean="0">
                <a:solidFill>
                  <a:srgbClr val="92D050"/>
                </a:solidFill>
              </a:rPr>
              <a:t>a single path is O(log n) numbers between 1 </a:t>
            </a:r>
          </a:p>
          <a:p>
            <a:pPr marL="0" indent="0" algn="l">
              <a:buFontTx/>
              <a:buNone/>
              <a:defRPr/>
            </a:pPr>
            <a:r>
              <a:rPr lang="en-US" altLang="en-US" sz="3200" b="1" dirty="0" smtClean="0">
                <a:solidFill>
                  <a:srgbClr val="92D050"/>
                </a:solidFill>
              </a:rPr>
              <a:t>and d. </a:t>
            </a:r>
            <a:r>
              <a:rPr lang="en-US" altLang="en-US" sz="3200" b="1" dirty="0" smtClean="0"/>
              <a:t>Because </a:t>
            </a:r>
            <a:r>
              <a:rPr lang="en-US" altLang="en-US" sz="3200" b="1" dirty="0" smtClean="0">
                <a:solidFill>
                  <a:srgbClr val="FF0000"/>
                </a:solidFill>
              </a:rPr>
              <a:t>d </a:t>
            </a:r>
            <a:r>
              <a:rPr lang="en-US" altLang="en-US" sz="3200" b="1" dirty="0" smtClean="0"/>
              <a:t>is constant it is possible to</a:t>
            </a:r>
          </a:p>
          <a:p>
            <a:pPr marL="0" indent="0">
              <a:buNone/>
              <a:defRPr/>
            </a:pPr>
            <a:r>
              <a:rPr lang="en-US" altLang="en-US" sz="3200" b="1" dirty="0" smtClean="0"/>
              <a:t>enumerate all paths between </a:t>
            </a:r>
            <a:r>
              <a:rPr lang="en-US" altLang="en-US" sz="3200" b="1" dirty="0" smtClean="0">
                <a:solidFill>
                  <a:srgbClr val="FF0000"/>
                </a:solidFill>
              </a:rPr>
              <a:t>s </a:t>
            </a:r>
            <a:r>
              <a:rPr lang="en-US" altLang="en-US" sz="3200" b="1" dirty="0" smtClean="0"/>
              <a:t>and </a:t>
            </a:r>
            <a:r>
              <a:rPr lang="en-US" altLang="en-US" sz="3200" b="1" dirty="0" smtClean="0">
                <a:solidFill>
                  <a:srgbClr val="FF0000"/>
                </a:solidFill>
              </a:rPr>
              <a:t>t</a:t>
            </a:r>
            <a:r>
              <a:rPr lang="en-US" altLang="en-US" sz="3200" b="1" dirty="0" smtClean="0"/>
              <a:t> in </a:t>
            </a:r>
          </a:p>
          <a:p>
            <a:pPr marL="0" indent="0">
              <a:buNone/>
              <a:defRPr/>
            </a:pPr>
            <a:r>
              <a:rPr lang="en-US" altLang="en-US" sz="3200" b="1" dirty="0" smtClean="0">
                <a:solidFill>
                  <a:srgbClr val="FF0000"/>
                </a:solidFill>
              </a:rPr>
              <a:t>O(d</a:t>
            </a:r>
            <a:r>
              <a:rPr lang="en-US" altLang="en-US" sz="3200" b="1" dirty="0" smtClean="0">
                <a:solidFill>
                  <a:srgbClr val="FF0000"/>
                </a:solidFill>
                <a:latin typeface="Arial" panose="020B0604020202020204" pitchFamily="34" charset="0"/>
                <a:cs typeface="Arial" panose="020B0604020202020204" pitchFamily="34" charset="0"/>
              </a:rPr>
              <a:t>˖</a:t>
            </a:r>
            <a:r>
              <a:rPr lang="en-US" altLang="en-US" sz="3200" b="1" dirty="0" smtClean="0">
                <a:solidFill>
                  <a:srgbClr val="FF0000"/>
                </a:solidFill>
              </a:rPr>
              <a:t>log n)=O(log n) </a:t>
            </a:r>
            <a:r>
              <a:rPr lang="en-US" altLang="en-US" sz="3200" b="1" dirty="0" smtClean="0"/>
              <a:t>space.</a:t>
            </a:r>
            <a:endParaRPr lang="en-US" altLang="en-US" sz="3200" b="1" dirty="0" smtClean="0">
              <a:solidFill>
                <a:srgbClr val="FF0000"/>
              </a:solidFill>
            </a:endParaRPr>
          </a:p>
          <a:p>
            <a:pPr marL="0" indent="0" algn="l">
              <a:buFontTx/>
              <a:buNone/>
              <a:defRPr/>
            </a:pPr>
            <a:r>
              <a:rPr lang="en-US" altLang="en-US" sz="3200" b="1" dirty="0" smtClean="0">
                <a:solidFill>
                  <a:srgbClr val="002060"/>
                </a:solidFill>
              </a:rPr>
              <a:t>Without doubt: brilliant paper. </a:t>
            </a:r>
            <a:r>
              <a:rPr lang="en-US" altLang="en-US" sz="3200" b="1" dirty="0" smtClean="0">
                <a:solidFill>
                  <a:srgbClr val="0070C0"/>
                </a:solidFill>
              </a:rPr>
              <a:t>Here is how </a:t>
            </a:r>
          </a:p>
          <a:p>
            <a:pPr marL="0" indent="0" algn="l">
              <a:buFontTx/>
              <a:buNone/>
              <a:defRPr/>
            </a:pPr>
            <a:r>
              <a:rPr lang="en-US" altLang="en-US" sz="3200" b="1" dirty="0" smtClean="0">
                <a:solidFill>
                  <a:srgbClr val="0070C0"/>
                </a:solidFill>
              </a:rPr>
              <a:t>Wigderson described it.</a:t>
            </a:r>
            <a:endParaRPr lang="en-US" altLang="en-US" sz="3200" b="1" dirty="0" smtClean="0">
              <a:solidFill>
                <a:srgbClr val="002060"/>
              </a:solidFill>
            </a:endParaRPr>
          </a:p>
          <a:p>
            <a:pPr algn="l">
              <a:defRPr/>
            </a:pPr>
            <a:endParaRPr lang="en-US" alt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advTm="179"/>
    </mc:Choice>
    <mc:Fallback xmlns="">
      <p:transition spd="slow" advTm="179"/>
    </mc:Fallback>
  </mc:AlternateContent>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71" name="AutoShape 15"/>
          <p:cNvSpPr>
            <a:spLocks noChangeArrowheads="1"/>
          </p:cNvSpPr>
          <p:nvPr/>
        </p:nvSpPr>
        <p:spPr bwMode="auto">
          <a:xfrm>
            <a:off x="2819400" y="3505200"/>
            <a:ext cx="1447800" cy="685800"/>
          </a:xfrm>
          <a:prstGeom prst="wedgeRoundRectCallout">
            <a:avLst>
              <a:gd name="adj1" fmla="val -33222"/>
              <a:gd name="adj2" fmla="val 29630"/>
              <a:gd name="adj3" fmla="val 16667"/>
            </a:avLst>
          </a:prstGeom>
          <a:solidFill>
            <a:srgbClr val="FF66CC"/>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0"/>
              </a:spcBef>
              <a:buFontTx/>
              <a:buNone/>
            </a:pPr>
            <a:r>
              <a:rPr lang="en-US" altLang="en-US" sz="1800" b="1" dirty="0">
                <a:latin typeface="Comic Sans MS" panose="030F0702030302020204" pitchFamily="66" charset="0"/>
                <a:ea typeface="MS PGothic" panose="020B0600070205080204" pitchFamily="34" charset="-128"/>
              </a:rPr>
              <a:t> 3-SAT is </a:t>
            </a:r>
          </a:p>
          <a:p>
            <a:pPr algn="l" rtl="0" eaLnBrk="1" hangingPunct="1">
              <a:spcBef>
                <a:spcPct val="0"/>
              </a:spcBef>
              <a:buFontTx/>
              <a:buNone/>
            </a:pPr>
            <a:r>
              <a:rPr lang="en-US" altLang="en-US" sz="1800" b="1" dirty="0">
                <a:latin typeface="Comic Sans MS" panose="030F0702030302020204" pitchFamily="66" charset="0"/>
                <a:ea typeface="MS PGothic" panose="020B0600070205080204" pitchFamily="34" charset="-128"/>
              </a:rPr>
              <a:t>1-4/n hard</a:t>
            </a:r>
            <a:endParaRPr lang="en-US" altLang="en-US" dirty="0">
              <a:solidFill>
                <a:schemeClr val="bg1"/>
              </a:solidFill>
              <a:latin typeface="Comic Sans MS" panose="030F0702030302020204" pitchFamily="66" charset="0"/>
              <a:ea typeface="MS PGothic" panose="020B0600070205080204" pitchFamily="34" charset="-128"/>
            </a:endParaRPr>
          </a:p>
        </p:txBody>
      </p:sp>
      <p:sp>
        <p:nvSpPr>
          <p:cNvPr id="96273" name="AutoShape 17"/>
          <p:cNvSpPr>
            <a:spLocks noChangeArrowheads="1"/>
          </p:cNvSpPr>
          <p:nvPr/>
        </p:nvSpPr>
        <p:spPr bwMode="auto">
          <a:xfrm>
            <a:off x="2819400" y="4876800"/>
            <a:ext cx="1447800" cy="685800"/>
          </a:xfrm>
          <a:prstGeom prst="wedgeRoundRectCallout">
            <a:avLst>
              <a:gd name="adj1" fmla="val -43750"/>
              <a:gd name="adj2" fmla="val -3704"/>
              <a:gd name="adj3" fmla="val 16667"/>
            </a:avLst>
          </a:prstGeom>
          <a:solidFill>
            <a:srgbClr val="FF66CC"/>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0"/>
              </a:spcBef>
              <a:buFontTx/>
              <a:buNone/>
            </a:pPr>
            <a:r>
              <a:rPr lang="en-US" altLang="en-US" sz="1800" b="1" dirty="0">
                <a:latin typeface="Comic Sans MS" panose="030F0702030302020204" pitchFamily="66" charset="0"/>
                <a:ea typeface="MS PGothic" panose="020B0600070205080204" pitchFamily="34" charset="-128"/>
              </a:rPr>
              <a:t> 3-SAT is </a:t>
            </a:r>
          </a:p>
          <a:p>
            <a:pPr algn="l" rtl="0" eaLnBrk="1" hangingPunct="1">
              <a:spcBef>
                <a:spcPct val="0"/>
              </a:spcBef>
              <a:buFontTx/>
              <a:buNone/>
            </a:pPr>
            <a:r>
              <a:rPr lang="en-US" altLang="en-US" sz="1800" b="1" dirty="0">
                <a:latin typeface="Comic Sans MS" panose="030F0702030302020204" pitchFamily="66" charset="0"/>
                <a:ea typeface="MS PGothic" panose="020B0600070205080204" pitchFamily="34" charset="-128"/>
              </a:rPr>
              <a:t>.995 hard</a:t>
            </a:r>
            <a:endParaRPr lang="en-US" altLang="en-US" dirty="0">
              <a:solidFill>
                <a:schemeClr val="bg1"/>
              </a:solidFill>
              <a:latin typeface="Comic Sans MS" panose="030F0702030302020204" pitchFamily="66" charset="0"/>
              <a:ea typeface="MS PGothic" panose="020B0600070205080204" pitchFamily="34" charset="-128"/>
            </a:endParaRPr>
          </a:p>
        </p:txBody>
      </p:sp>
      <p:sp>
        <p:nvSpPr>
          <p:cNvPr id="105476" name="AutoShape 18"/>
          <p:cNvSpPr>
            <a:spLocks noChangeArrowheads="1"/>
          </p:cNvSpPr>
          <p:nvPr/>
        </p:nvSpPr>
        <p:spPr bwMode="auto">
          <a:xfrm>
            <a:off x="2819400" y="5791200"/>
            <a:ext cx="1447800" cy="685800"/>
          </a:xfrm>
          <a:prstGeom prst="wedgeRoundRectCallout">
            <a:avLst>
              <a:gd name="adj1" fmla="val -43750"/>
              <a:gd name="adj2" fmla="val -3704"/>
              <a:gd name="adj3" fmla="val 16667"/>
            </a:avLst>
          </a:prstGeom>
          <a:solidFill>
            <a:srgbClr val="FF66CC"/>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0"/>
              </a:spcBef>
              <a:buFontTx/>
              <a:buNone/>
            </a:pPr>
            <a:r>
              <a:rPr lang="en-US" altLang="en-US" sz="1800" b="1" dirty="0">
                <a:latin typeface="Comic Sans MS" panose="030F0702030302020204" pitchFamily="66" charset="0"/>
                <a:ea typeface="MS PGothic" panose="020B0600070205080204" pitchFamily="34" charset="-128"/>
              </a:rPr>
              <a:t> 3-SAT is </a:t>
            </a:r>
          </a:p>
          <a:p>
            <a:pPr algn="l" rtl="0" eaLnBrk="1" hangingPunct="1">
              <a:spcBef>
                <a:spcPct val="0"/>
              </a:spcBef>
              <a:buFontTx/>
              <a:buNone/>
            </a:pPr>
            <a:r>
              <a:rPr lang="en-US" altLang="en-US" sz="1800" b="1" dirty="0">
                <a:latin typeface="Comic Sans MS" panose="030F0702030302020204" pitchFamily="66" charset="0"/>
                <a:ea typeface="MS PGothic" panose="020B0600070205080204" pitchFamily="34" charset="-128"/>
              </a:rPr>
              <a:t>.99 hard</a:t>
            </a:r>
            <a:endParaRPr lang="en-US" altLang="en-US" dirty="0">
              <a:solidFill>
                <a:schemeClr val="bg1"/>
              </a:solidFill>
              <a:latin typeface="Comic Sans MS" panose="030F0702030302020204" pitchFamily="66" charset="0"/>
              <a:ea typeface="MS PGothic" panose="020B0600070205080204" pitchFamily="34" charset="-128"/>
            </a:endParaRPr>
          </a:p>
        </p:txBody>
      </p:sp>
      <p:sp>
        <p:nvSpPr>
          <p:cNvPr id="96275" name="AutoShape 19"/>
          <p:cNvSpPr>
            <a:spLocks noChangeArrowheads="1"/>
          </p:cNvSpPr>
          <p:nvPr/>
        </p:nvSpPr>
        <p:spPr bwMode="auto">
          <a:xfrm>
            <a:off x="2819400" y="2514600"/>
            <a:ext cx="1447800" cy="685800"/>
          </a:xfrm>
          <a:prstGeom prst="wedgeRoundRectCallout">
            <a:avLst>
              <a:gd name="adj1" fmla="val -43750"/>
              <a:gd name="adj2" fmla="val 7407"/>
              <a:gd name="adj3" fmla="val 16667"/>
            </a:avLst>
          </a:prstGeom>
          <a:solidFill>
            <a:srgbClr val="FF66CC"/>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0"/>
              </a:spcBef>
              <a:buFontTx/>
              <a:buNone/>
            </a:pPr>
            <a:r>
              <a:rPr lang="en-US" altLang="en-US" sz="1800" b="1" dirty="0">
                <a:latin typeface="Comic Sans MS" panose="030F0702030302020204" pitchFamily="66" charset="0"/>
                <a:ea typeface="MS PGothic" panose="020B0600070205080204" pitchFamily="34" charset="-128"/>
              </a:rPr>
              <a:t> 3-SAT is </a:t>
            </a:r>
          </a:p>
          <a:p>
            <a:pPr algn="l" rtl="0" eaLnBrk="1" hangingPunct="1">
              <a:spcBef>
                <a:spcPct val="0"/>
              </a:spcBef>
              <a:buFontTx/>
              <a:buNone/>
            </a:pPr>
            <a:r>
              <a:rPr lang="en-US" altLang="en-US" sz="1800" b="1" dirty="0">
                <a:latin typeface="Comic Sans MS" panose="030F0702030302020204" pitchFamily="66" charset="0"/>
                <a:ea typeface="MS PGothic" panose="020B0600070205080204" pitchFamily="34" charset="-128"/>
              </a:rPr>
              <a:t>1-2/n hard</a:t>
            </a:r>
            <a:endParaRPr lang="en-US" altLang="en-US" dirty="0">
              <a:solidFill>
                <a:schemeClr val="bg1"/>
              </a:solidFill>
              <a:latin typeface="Comic Sans MS" panose="030F0702030302020204" pitchFamily="66" charset="0"/>
              <a:ea typeface="MS PGothic" panose="020B0600070205080204" pitchFamily="34" charset="-128"/>
            </a:endParaRPr>
          </a:p>
        </p:txBody>
      </p:sp>
      <p:sp>
        <p:nvSpPr>
          <p:cNvPr id="96276" name="AutoShape 20"/>
          <p:cNvSpPr>
            <a:spLocks noChangeArrowheads="1"/>
          </p:cNvSpPr>
          <p:nvPr/>
        </p:nvSpPr>
        <p:spPr bwMode="auto">
          <a:xfrm>
            <a:off x="2819400" y="1524000"/>
            <a:ext cx="1447800" cy="685800"/>
          </a:xfrm>
          <a:prstGeom prst="wedgeRoundRectCallout">
            <a:avLst>
              <a:gd name="adj1" fmla="val -43750"/>
              <a:gd name="adj2" fmla="val 7407"/>
              <a:gd name="adj3" fmla="val 16667"/>
            </a:avLst>
          </a:prstGeom>
          <a:solidFill>
            <a:srgbClr val="FF66CC"/>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0"/>
              </a:spcBef>
              <a:buFontTx/>
              <a:buNone/>
            </a:pPr>
            <a:r>
              <a:rPr lang="en-US" altLang="en-US" sz="1800" b="1" dirty="0">
                <a:latin typeface="Comic Sans MS" panose="030F0702030302020204" pitchFamily="66" charset="0"/>
                <a:ea typeface="MS PGothic" panose="020B0600070205080204" pitchFamily="34" charset="-128"/>
              </a:rPr>
              <a:t> 3-SAT is </a:t>
            </a:r>
          </a:p>
          <a:p>
            <a:pPr algn="l" rtl="0" eaLnBrk="1" hangingPunct="1">
              <a:spcBef>
                <a:spcPct val="0"/>
              </a:spcBef>
              <a:buFontTx/>
              <a:buNone/>
            </a:pPr>
            <a:r>
              <a:rPr lang="en-US" altLang="en-US" sz="1800" b="1" dirty="0">
                <a:latin typeface="Comic Sans MS" panose="030F0702030302020204" pitchFamily="66" charset="0"/>
                <a:ea typeface="MS PGothic" panose="020B0600070205080204" pitchFamily="34" charset="-128"/>
              </a:rPr>
              <a:t>1-1/n hard</a:t>
            </a:r>
            <a:endParaRPr lang="en-US" altLang="en-US" dirty="0">
              <a:solidFill>
                <a:schemeClr val="bg1"/>
              </a:solidFill>
              <a:latin typeface="Comic Sans MS" panose="030F0702030302020204" pitchFamily="66" charset="0"/>
              <a:ea typeface="MS PGothic" panose="020B0600070205080204" pitchFamily="34" charset="-128"/>
            </a:endParaRPr>
          </a:p>
        </p:txBody>
      </p:sp>
      <p:sp>
        <p:nvSpPr>
          <p:cNvPr id="105479" name="AutoShape 21"/>
          <p:cNvSpPr>
            <a:spLocks noChangeArrowheads="1"/>
          </p:cNvSpPr>
          <p:nvPr/>
        </p:nvSpPr>
        <p:spPr bwMode="auto">
          <a:xfrm>
            <a:off x="2819400" y="533400"/>
            <a:ext cx="1447800" cy="685800"/>
          </a:xfrm>
          <a:prstGeom prst="wedgeRoundRectCallout">
            <a:avLst>
              <a:gd name="adj1" fmla="val -43750"/>
              <a:gd name="adj2" fmla="val 7407"/>
              <a:gd name="adj3" fmla="val 16667"/>
            </a:avLst>
          </a:prstGeom>
          <a:solidFill>
            <a:srgbClr val="FF66CC"/>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0"/>
              </a:spcBef>
              <a:buFontTx/>
              <a:buNone/>
            </a:pPr>
            <a:r>
              <a:rPr lang="en-US" altLang="en-US" sz="1800" b="1" dirty="0">
                <a:latin typeface="Comic Sans MS" panose="030F0702030302020204" pitchFamily="66" charset="0"/>
                <a:ea typeface="MS PGothic" panose="020B0600070205080204" pitchFamily="34" charset="-128"/>
              </a:rPr>
              <a:t> 3-SAT is </a:t>
            </a:r>
          </a:p>
          <a:p>
            <a:pPr algn="l" rtl="0" eaLnBrk="1" hangingPunct="1">
              <a:spcBef>
                <a:spcPct val="0"/>
              </a:spcBef>
              <a:buFontTx/>
              <a:buNone/>
            </a:pPr>
            <a:r>
              <a:rPr lang="en-US" altLang="en-US" sz="1800" b="1" dirty="0">
                <a:latin typeface="Comic Sans MS" panose="030F0702030302020204" pitchFamily="66" charset="0"/>
                <a:ea typeface="MS PGothic" panose="020B0600070205080204" pitchFamily="34" charset="-128"/>
              </a:rPr>
              <a:t>  hard</a:t>
            </a:r>
            <a:endParaRPr lang="en-US" altLang="en-US" dirty="0">
              <a:solidFill>
                <a:schemeClr val="bg1"/>
              </a:solidFill>
              <a:latin typeface="Comic Sans MS" panose="030F0702030302020204" pitchFamily="66" charset="0"/>
              <a:ea typeface="MS PGothic" panose="020B0600070205080204" pitchFamily="34" charset="-128"/>
            </a:endParaRPr>
          </a:p>
        </p:txBody>
      </p:sp>
      <p:sp>
        <p:nvSpPr>
          <p:cNvPr id="96278" name="Line 22"/>
          <p:cNvSpPr>
            <a:spLocks noChangeShapeType="1"/>
          </p:cNvSpPr>
          <p:nvPr/>
        </p:nvSpPr>
        <p:spPr bwMode="auto">
          <a:xfrm>
            <a:off x="3962400" y="1143000"/>
            <a:ext cx="0" cy="381000"/>
          </a:xfrm>
          <a:prstGeom prst="line">
            <a:avLst/>
          </a:prstGeom>
          <a:noFill/>
          <a:ln w="698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96280" name="Line 24"/>
          <p:cNvSpPr>
            <a:spLocks noChangeShapeType="1"/>
          </p:cNvSpPr>
          <p:nvPr/>
        </p:nvSpPr>
        <p:spPr bwMode="auto">
          <a:xfrm>
            <a:off x="3886200" y="2133600"/>
            <a:ext cx="0" cy="381000"/>
          </a:xfrm>
          <a:prstGeom prst="line">
            <a:avLst/>
          </a:prstGeom>
          <a:noFill/>
          <a:ln w="698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96281" name="Line 25"/>
          <p:cNvSpPr>
            <a:spLocks noChangeShapeType="1"/>
          </p:cNvSpPr>
          <p:nvPr/>
        </p:nvSpPr>
        <p:spPr bwMode="auto">
          <a:xfrm>
            <a:off x="3886200" y="3200400"/>
            <a:ext cx="0" cy="381000"/>
          </a:xfrm>
          <a:prstGeom prst="line">
            <a:avLst/>
          </a:prstGeom>
          <a:noFill/>
          <a:ln w="698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96282" name="Line 26"/>
          <p:cNvSpPr>
            <a:spLocks noChangeShapeType="1"/>
          </p:cNvSpPr>
          <p:nvPr/>
        </p:nvSpPr>
        <p:spPr bwMode="auto">
          <a:xfrm>
            <a:off x="3886200" y="4572000"/>
            <a:ext cx="0" cy="381000"/>
          </a:xfrm>
          <a:prstGeom prst="line">
            <a:avLst/>
          </a:prstGeom>
          <a:noFill/>
          <a:ln w="698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96283" name="Line 27"/>
          <p:cNvSpPr>
            <a:spLocks noChangeShapeType="1"/>
          </p:cNvSpPr>
          <p:nvPr/>
        </p:nvSpPr>
        <p:spPr bwMode="auto">
          <a:xfrm>
            <a:off x="3886200" y="4114800"/>
            <a:ext cx="0" cy="381000"/>
          </a:xfrm>
          <a:prstGeom prst="line">
            <a:avLst/>
          </a:prstGeom>
          <a:noFill/>
          <a:ln w="698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96284" name="Line 28"/>
          <p:cNvSpPr>
            <a:spLocks noChangeShapeType="1"/>
          </p:cNvSpPr>
          <p:nvPr/>
        </p:nvSpPr>
        <p:spPr bwMode="auto">
          <a:xfrm>
            <a:off x="3886200" y="5486400"/>
            <a:ext cx="0" cy="381000"/>
          </a:xfrm>
          <a:prstGeom prst="line">
            <a:avLst/>
          </a:prstGeom>
          <a:noFill/>
          <a:ln w="698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96285" name="AutoShape 29"/>
          <p:cNvSpPr>
            <a:spLocks noChangeArrowheads="1"/>
          </p:cNvSpPr>
          <p:nvPr/>
        </p:nvSpPr>
        <p:spPr bwMode="auto">
          <a:xfrm>
            <a:off x="4800600" y="3505200"/>
            <a:ext cx="1447800" cy="685800"/>
          </a:xfrm>
          <a:prstGeom prst="wedgeRoundRectCallout">
            <a:avLst>
              <a:gd name="adj1" fmla="val -33222"/>
              <a:gd name="adj2" fmla="val 29630"/>
              <a:gd name="adj3" fmla="val 16667"/>
            </a:avLst>
          </a:prstGeom>
          <a:solidFill>
            <a:srgbClr val="FF66CC"/>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0"/>
              </a:spcBef>
              <a:buFontTx/>
              <a:buNone/>
            </a:pPr>
            <a:r>
              <a:rPr lang="en-US" altLang="en-US" sz="1800" b="1" dirty="0">
                <a:latin typeface="Comic Sans MS" panose="030F0702030302020204" pitchFamily="66" charset="0"/>
                <a:ea typeface="MS PGothic" panose="020B0600070205080204" pitchFamily="34" charset="-128"/>
              </a:rPr>
              <a:t> </a:t>
            </a:r>
            <a:r>
              <a:rPr lang="en-US" altLang="en-US" sz="2400" b="1" dirty="0">
                <a:latin typeface="Comic Sans MS" panose="030F0702030302020204" pitchFamily="66" charset="0"/>
                <a:ea typeface="MS PGothic" panose="020B0600070205080204" pitchFamily="34" charset="-128"/>
                <a:sym typeface="Symbol" panose="05050102010706020507" pitchFamily="18" charset="2"/>
              </a:rPr>
              <a:t>&lt;</a:t>
            </a:r>
            <a:r>
              <a:rPr lang="en-US" altLang="en-US" sz="1800" b="1" dirty="0">
                <a:latin typeface="Comic Sans MS" panose="030F0702030302020204" pitchFamily="66" charset="0"/>
                <a:ea typeface="MS PGothic" panose="020B0600070205080204" pitchFamily="34" charset="-128"/>
              </a:rPr>
              <a:t> 1-4/n</a:t>
            </a:r>
          </a:p>
        </p:txBody>
      </p:sp>
      <p:sp>
        <p:nvSpPr>
          <p:cNvPr id="96286" name="AutoShape 30"/>
          <p:cNvSpPr>
            <a:spLocks noChangeArrowheads="1"/>
          </p:cNvSpPr>
          <p:nvPr/>
        </p:nvSpPr>
        <p:spPr bwMode="auto">
          <a:xfrm>
            <a:off x="4800600" y="4876800"/>
            <a:ext cx="1447800" cy="685800"/>
          </a:xfrm>
          <a:prstGeom prst="wedgeRoundRectCallout">
            <a:avLst>
              <a:gd name="adj1" fmla="val -43750"/>
              <a:gd name="adj2" fmla="val -3704"/>
              <a:gd name="adj3" fmla="val 16667"/>
            </a:avLst>
          </a:prstGeom>
          <a:solidFill>
            <a:srgbClr val="FF66CC"/>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0"/>
              </a:spcBef>
              <a:buFontTx/>
              <a:buNone/>
            </a:pPr>
            <a:r>
              <a:rPr lang="en-US" altLang="en-US" sz="1800" b="1" dirty="0">
                <a:latin typeface="Comic Sans MS" panose="030F0702030302020204" pitchFamily="66" charset="0"/>
                <a:ea typeface="MS PGothic" panose="020B0600070205080204" pitchFamily="34" charset="-128"/>
              </a:rPr>
              <a:t> </a:t>
            </a:r>
            <a:r>
              <a:rPr lang="en-US" altLang="en-US" sz="2400" b="1" dirty="0">
                <a:latin typeface="Comic Sans MS" panose="030F0702030302020204" pitchFamily="66" charset="0"/>
                <a:ea typeface="MS PGothic" panose="020B0600070205080204" pitchFamily="34" charset="-128"/>
                <a:sym typeface="Symbol" panose="05050102010706020507" pitchFamily="18" charset="2"/>
              </a:rPr>
              <a:t>&lt;</a:t>
            </a:r>
            <a:r>
              <a:rPr lang="en-US" altLang="en-US" sz="1800" b="1" dirty="0">
                <a:latin typeface="Comic Sans MS" panose="030F0702030302020204" pitchFamily="66" charset="0"/>
                <a:ea typeface="MS PGothic" panose="020B0600070205080204" pitchFamily="34" charset="-128"/>
              </a:rPr>
              <a:t>.995</a:t>
            </a:r>
          </a:p>
        </p:txBody>
      </p:sp>
      <p:sp>
        <p:nvSpPr>
          <p:cNvPr id="96287" name="AutoShape 31"/>
          <p:cNvSpPr>
            <a:spLocks noChangeArrowheads="1"/>
          </p:cNvSpPr>
          <p:nvPr/>
        </p:nvSpPr>
        <p:spPr bwMode="auto">
          <a:xfrm>
            <a:off x="4800600" y="5791200"/>
            <a:ext cx="1447800" cy="685800"/>
          </a:xfrm>
          <a:prstGeom prst="wedgeRoundRectCallout">
            <a:avLst>
              <a:gd name="adj1" fmla="val -43750"/>
              <a:gd name="adj2" fmla="val -3704"/>
              <a:gd name="adj3" fmla="val 16667"/>
            </a:avLst>
          </a:prstGeom>
          <a:solidFill>
            <a:srgbClr val="FF66CC"/>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0"/>
              </a:spcBef>
              <a:buFontTx/>
              <a:buNone/>
            </a:pPr>
            <a:r>
              <a:rPr lang="en-US" altLang="en-US" sz="1800" b="1" dirty="0">
                <a:latin typeface="Comic Sans MS" panose="030F0702030302020204" pitchFamily="66" charset="0"/>
                <a:ea typeface="MS PGothic" panose="020B0600070205080204" pitchFamily="34" charset="-128"/>
              </a:rPr>
              <a:t> Expanders</a:t>
            </a:r>
          </a:p>
          <a:p>
            <a:pPr algn="l" rtl="0" eaLnBrk="1" hangingPunct="1">
              <a:spcBef>
                <a:spcPct val="0"/>
              </a:spcBef>
              <a:buFontTx/>
              <a:buNone/>
            </a:pPr>
            <a:r>
              <a:rPr lang="en-US" altLang="en-US" sz="2000" b="1" dirty="0">
                <a:latin typeface="Comic Sans MS" panose="030F0702030302020204" pitchFamily="66" charset="0"/>
                <a:ea typeface="MS PGothic" panose="020B0600070205080204" pitchFamily="34" charset="-128"/>
                <a:sym typeface="Symbol" panose="05050102010706020507" pitchFamily="18" charset="2"/>
              </a:rPr>
              <a:t> &lt; .99</a:t>
            </a:r>
            <a:endParaRPr lang="en-US" altLang="en-US" sz="2000" dirty="0">
              <a:solidFill>
                <a:schemeClr val="bg1"/>
              </a:solidFill>
              <a:latin typeface="Comic Sans MS" panose="030F0702030302020204" pitchFamily="66" charset="0"/>
              <a:ea typeface="MS PGothic" panose="020B0600070205080204" pitchFamily="34" charset="-128"/>
            </a:endParaRPr>
          </a:p>
        </p:txBody>
      </p:sp>
      <p:sp>
        <p:nvSpPr>
          <p:cNvPr id="96288" name="AutoShape 32"/>
          <p:cNvSpPr>
            <a:spLocks noChangeArrowheads="1"/>
          </p:cNvSpPr>
          <p:nvPr/>
        </p:nvSpPr>
        <p:spPr bwMode="auto">
          <a:xfrm>
            <a:off x="4800600" y="2514600"/>
            <a:ext cx="1447800" cy="685800"/>
          </a:xfrm>
          <a:prstGeom prst="wedgeRoundRectCallout">
            <a:avLst>
              <a:gd name="adj1" fmla="val -43750"/>
              <a:gd name="adj2" fmla="val 7407"/>
              <a:gd name="adj3" fmla="val 16667"/>
            </a:avLst>
          </a:prstGeom>
          <a:solidFill>
            <a:srgbClr val="FF66CC"/>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0"/>
              </a:spcBef>
              <a:buFontTx/>
              <a:buNone/>
            </a:pPr>
            <a:r>
              <a:rPr lang="en-US" altLang="en-US" sz="1800" b="1" dirty="0">
                <a:latin typeface="Comic Sans MS" panose="030F0702030302020204" pitchFamily="66" charset="0"/>
                <a:ea typeface="MS PGothic" panose="020B0600070205080204" pitchFamily="34" charset="-128"/>
              </a:rPr>
              <a:t> </a:t>
            </a:r>
            <a:r>
              <a:rPr lang="en-US" altLang="en-US" sz="2400" b="1" dirty="0">
                <a:latin typeface="Comic Sans MS" panose="030F0702030302020204" pitchFamily="66" charset="0"/>
                <a:ea typeface="MS PGothic" panose="020B0600070205080204" pitchFamily="34" charset="-128"/>
                <a:sym typeface="Symbol" panose="05050102010706020507" pitchFamily="18" charset="2"/>
              </a:rPr>
              <a:t>&lt;</a:t>
            </a:r>
            <a:r>
              <a:rPr lang="en-US" altLang="en-US" sz="1800" b="1" dirty="0">
                <a:latin typeface="Comic Sans MS" panose="030F0702030302020204" pitchFamily="66" charset="0"/>
                <a:ea typeface="MS PGothic" panose="020B0600070205080204" pitchFamily="34" charset="-128"/>
              </a:rPr>
              <a:t> 1-2/n</a:t>
            </a:r>
          </a:p>
        </p:txBody>
      </p:sp>
      <p:sp>
        <p:nvSpPr>
          <p:cNvPr id="96289" name="AutoShape 33"/>
          <p:cNvSpPr>
            <a:spLocks noChangeArrowheads="1"/>
          </p:cNvSpPr>
          <p:nvPr/>
        </p:nvSpPr>
        <p:spPr bwMode="auto">
          <a:xfrm>
            <a:off x="4800600" y="1524000"/>
            <a:ext cx="1447800" cy="685800"/>
          </a:xfrm>
          <a:prstGeom prst="wedgeRoundRectCallout">
            <a:avLst>
              <a:gd name="adj1" fmla="val -43750"/>
              <a:gd name="adj2" fmla="val 7407"/>
              <a:gd name="adj3" fmla="val 16667"/>
            </a:avLst>
          </a:prstGeom>
          <a:solidFill>
            <a:srgbClr val="FF66CC"/>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0"/>
              </a:spcBef>
              <a:buFontTx/>
              <a:buNone/>
            </a:pPr>
            <a:r>
              <a:rPr lang="en-US" altLang="en-US" sz="2400" b="1" dirty="0">
                <a:latin typeface="Comic Sans MS" panose="030F0702030302020204" pitchFamily="66" charset="0"/>
                <a:ea typeface="MS PGothic" panose="020B0600070205080204" pitchFamily="34" charset="-128"/>
                <a:sym typeface="Symbol" panose="05050102010706020507" pitchFamily="18" charset="2"/>
              </a:rPr>
              <a:t>&lt;</a:t>
            </a:r>
            <a:r>
              <a:rPr lang="en-US" altLang="en-US" sz="1800" b="1" dirty="0">
                <a:latin typeface="Comic Sans MS" panose="030F0702030302020204" pitchFamily="66" charset="0"/>
                <a:ea typeface="MS PGothic" panose="020B0600070205080204" pitchFamily="34" charset="-128"/>
              </a:rPr>
              <a:t> 1-1/n</a:t>
            </a:r>
          </a:p>
        </p:txBody>
      </p:sp>
      <p:sp>
        <p:nvSpPr>
          <p:cNvPr id="96290" name="AutoShape 34"/>
          <p:cNvSpPr>
            <a:spLocks noChangeArrowheads="1"/>
          </p:cNvSpPr>
          <p:nvPr/>
        </p:nvSpPr>
        <p:spPr bwMode="auto">
          <a:xfrm>
            <a:off x="4800600" y="533400"/>
            <a:ext cx="1447800" cy="685800"/>
          </a:xfrm>
          <a:prstGeom prst="wedgeRoundRectCallout">
            <a:avLst>
              <a:gd name="adj1" fmla="val -43750"/>
              <a:gd name="adj2" fmla="val 7407"/>
              <a:gd name="adj3" fmla="val 16667"/>
            </a:avLst>
          </a:prstGeom>
          <a:solidFill>
            <a:srgbClr val="FF66CC"/>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0"/>
              </a:spcBef>
              <a:buFontTx/>
              <a:buNone/>
            </a:pPr>
            <a:r>
              <a:rPr lang="en-US" altLang="en-US" sz="1800" b="1" dirty="0">
                <a:latin typeface="Comic Sans MS" panose="030F0702030302020204" pitchFamily="66" charset="0"/>
                <a:ea typeface="MS PGothic" panose="020B0600070205080204" pitchFamily="34" charset="-128"/>
              </a:rPr>
              <a:t> Connected</a:t>
            </a:r>
          </a:p>
          <a:p>
            <a:pPr algn="l" rtl="0" eaLnBrk="1" hangingPunct="1">
              <a:spcBef>
                <a:spcPct val="0"/>
              </a:spcBef>
              <a:buFontTx/>
              <a:buNone/>
            </a:pPr>
            <a:r>
              <a:rPr lang="en-US" altLang="en-US" sz="1800" b="1" dirty="0">
                <a:latin typeface="Comic Sans MS" panose="030F0702030302020204" pitchFamily="66" charset="0"/>
                <a:ea typeface="MS PGothic" panose="020B0600070205080204" pitchFamily="34" charset="-128"/>
              </a:rPr>
              <a:t>  graphs</a:t>
            </a:r>
            <a:endParaRPr lang="en-US" altLang="en-US" dirty="0">
              <a:solidFill>
                <a:schemeClr val="bg1"/>
              </a:solidFill>
              <a:latin typeface="Comic Sans MS" panose="030F0702030302020204" pitchFamily="66" charset="0"/>
              <a:ea typeface="MS PGothic" panose="020B0600070205080204" pitchFamily="34" charset="-128"/>
            </a:endParaRPr>
          </a:p>
        </p:txBody>
      </p:sp>
      <p:sp>
        <p:nvSpPr>
          <p:cNvPr id="96291" name="Line 35"/>
          <p:cNvSpPr>
            <a:spLocks noChangeShapeType="1"/>
          </p:cNvSpPr>
          <p:nvPr/>
        </p:nvSpPr>
        <p:spPr bwMode="auto">
          <a:xfrm>
            <a:off x="5943600" y="1143000"/>
            <a:ext cx="0" cy="381000"/>
          </a:xfrm>
          <a:prstGeom prst="line">
            <a:avLst/>
          </a:prstGeom>
          <a:noFill/>
          <a:ln w="698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96292" name="Line 36"/>
          <p:cNvSpPr>
            <a:spLocks noChangeShapeType="1"/>
          </p:cNvSpPr>
          <p:nvPr/>
        </p:nvSpPr>
        <p:spPr bwMode="auto">
          <a:xfrm>
            <a:off x="5867400" y="2133600"/>
            <a:ext cx="0" cy="381000"/>
          </a:xfrm>
          <a:prstGeom prst="line">
            <a:avLst/>
          </a:prstGeom>
          <a:noFill/>
          <a:ln w="698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96293" name="Line 37"/>
          <p:cNvSpPr>
            <a:spLocks noChangeShapeType="1"/>
          </p:cNvSpPr>
          <p:nvPr/>
        </p:nvSpPr>
        <p:spPr bwMode="auto">
          <a:xfrm>
            <a:off x="5867400" y="3200400"/>
            <a:ext cx="0" cy="381000"/>
          </a:xfrm>
          <a:prstGeom prst="line">
            <a:avLst/>
          </a:prstGeom>
          <a:noFill/>
          <a:ln w="698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96294" name="Line 38"/>
          <p:cNvSpPr>
            <a:spLocks noChangeShapeType="1"/>
          </p:cNvSpPr>
          <p:nvPr/>
        </p:nvSpPr>
        <p:spPr bwMode="auto">
          <a:xfrm>
            <a:off x="5867400" y="4572000"/>
            <a:ext cx="0" cy="381000"/>
          </a:xfrm>
          <a:prstGeom prst="line">
            <a:avLst/>
          </a:prstGeom>
          <a:noFill/>
          <a:ln w="698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96295" name="Line 39"/>
          <p:cNvSpPr>
            <a:spLocks noChangeShapeType="1"/>
          </p:cNvSpPr>
          <p:nvPr/>
        </p:nvSpPr>
        <p:spPr bwMode="auto">
          <a:xfrm>
            <a:off x="5867400" y="4114800"/>
            <a:ext cx="0" cy="381000"/>
          </a:xfrm>
          <a:prstGeom prst="line">
            <a:avLst/>
          </a:prstGeom>
          <a:noFill/>
          <a:ln w="698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96296" name="Line 40"/>
          <p:cNvSpPr>
            <a:spLocks noChangeShapeType="1"/>
          </p:cNvSpPr>
          <p:nvPr/>
        </p:nvSpPr>
        <p:spPr bwMode="auto">
          <a:xfrm>
            <a:off x="5867400" y="5486400"/>
            <a:ext cx="0" cy="381000"/>
          </a:xfrm>
          <a:prstGeom prst="line">
            <a:avLst/>
          </a:prstGeom>
          <a:noFill/>
          <a:ln w="698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05498" name="Line 41"/>
          <p:cNvSpPr>
            <a:spLocks noChangeShapeType="1"/>
          </p:cNvSpPr>
          <p:nvPr/>
        </p:nvSpPr>
        <p:spPr bwMode="auto">
          <a:xfrm>
            <a:off x="4572000" y="0"/>
            <a:ext cx="0" cy="6858000"/>
          </a:xfrm>
          <a:prstGeom prst="line">
            <a:avLst/>
          </a:prstGeom>
          <a:noFill/>
          <a:ln w="635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96298" name="Text Box 42"/>
          <p:cNvSpPr txBox="1">
            <a:spLocks noChangeArrowheads="1"/>
          </p:cNvSpPr>
          <p:nvPr/>
        </p:nvSpPr>
        <p:spPr bwMode="auto">
          <a:xfrm>
            <a:off x="76200" y="228600"/>
            <a:ext cx="25908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0"/>
              </a:spcBef>
              <a:buFontTx/>
              <a:buNone/>
            </a:pPr>
            <a:r>
              <a:rPr lang="en-US" altLang="en-US" sz="2400" b="1" dirty="0">
                <a:solidFill>
                  <a:schemeClr val="bg1"/>
                </a:solidFill>
                <a:latin typeface="Comic Sans MS" panose="030F0702030302020204" pitchFamily="66" charset="0"/>
                <a:ea typeface="MS PGothic" panose="020B0600070205080204" pitchFamily="34" charset="-128"/>
              </a:rPr>
              <a:t>Dinur’s proof of</a:t>
            </a:r>
          </a:p>
          <a:p>
            <a:pPr algn="l" rtl="0" eaLnBrk="1" hangingPunct="1">
              <a:spcBef>
                <a:spcPct val="0"/>
              </a:spcBef>
              <a:buFontTx/>
              <a:buNone/>
            </a:pPr>
            <a:r>
              <a:rPr lang="en-US" altLang="en-US" sz="2400" b="1" dirty="0">
                <a:solidFill>
                  <a:schemeClr val="bg1"/>
                </a:solidFill>
                <a:latin typeface="Comic Sans MS" panose="030F0702030302020204" pitchFamily="66" charset="0"/>
                <a:ea typeface="MS PGothic" panose="020B0600070205080204" pitchFamily="34" charset="-128"/>
              </a:rPr>
              <a:t>PCP thm  ‘06</a:t>
            </a:r>
          </a:p>
          <a:p>
            <a:pPr algn="l" rtl="0" eaLnBrk="1" hangingPunct="1">
              <a:spcBef>
                <a:spcPct val="0"/>
              </a:spcBef>
              <a:buFontTx/>
              <a:buNone/>
            </a:pPr>
            <a:r>
              <a:rPr lang="en-US" altLang="en-US" sz="2400" b="1" dirty="0">
                <a:solidFill>
                  <a:srgbClr val="FFFF00"/>
                </a:solidFill>
                <a:latin typeface="Comic Sans MS" panose="030F0702030302020204" pitchFamily="66" charset="0"/>
                <a:ea typeface="MS PGothic" panose="020B0600070205080204" pitchFamily="34" charset="-128"/>
              </a:rPr>
              <a:t>log n phases:</a:t>
            </a:r>
          </a:p>
          <a:p>
            <a:pPr algn="l" rtl="0" eaLnBrk="1" hangingPunct="1">
              <a:spcBef>
                <a:spcPct val="0"/>
              </a:spcBef>
              <a:buFontTx/>
              <a:buNone/>
            </a:pPr>
            <a:r>
              <a:rPr lang="en-US" altLang="en-US" sz="2400" b="1" dirty="0">
                <a:solidFill>
                  <a:srgbClr val="FF3300"/>
                </a:solidFill>
                <a:latin typeface="Comic Sans MS" panose="030F0702030302020204" pitchFamily="66" charset="0"/>
                <a:ea typeface="MS PGothic" panose="020B0600070205080204" pitchFamily="34" charset="-128"/>
              </a:rPr>
              <a:t>Inapprox</a:t>
            </a:r>
            <a:r>
              <a:rPr lang="en-US" altLang="en-US" sz="2400" b="1" dirty="0">
                <a:solidFill>
                  <a:schemeClr val="bg1"/>
                </a:solidFill>
                <a:latin typeface="Comic Sans MS" panose="030F0702030302020204" pitchFamily="66" charset="0"/>
                <a:ea typeface="MS PGothic" panose="020B0600070205080204" pitchFamily="34" charset="-128"/>
              </a:rPr>
              <a:t> gap</a:t>
            </a:r>
          </a:p>
          <a:p>
            <a:pPr algn="l" rtl="0" eaLnBrk="1" hangingPunct="1">
              <a:spcBef>
                <a:spcPct val="0"/>
              </a:spcBef>
              <a:buFontTx/>
              <a:buNone/>
            </a:pPr>
            <a:r>
              <a:rPr lang="en-US" altLang="en-US" sz="2400" b="1" dirty="0">
                <a:solidFill>
                  <a:schemeClr val="bg1"/>
                </a:solidFill>
                <a:latin typeface="Comic Sans MS" panose="030F0702030302020204" pitchFamily="66" charset="0"/>
                <a:ea typeface="MS PGothic" panose="020B0600070205080204" pitchFamily="34" charset="-128"/>
              </a:rPr>
              <a:t>Amplification</a:t>
            </a:r>
          </a:p>
          <a:p>
            <a:pPr algn="l" rtl="0" eaLnBrk="1" hangingPunct="1">
              <a:spcBef>
                <a:spcPct val="0"/>
              </a:spcBef>
              <a:buFontTx/>
              <a:buNone/>
            </a:pPr>
            <a:r>
              <a:rPr lang="en-US" altLang="en-US" sz="2400" b="1" dirty="0">
                <a:solidFill>
                  <a:srgbClr val="FFFF00"/>
                </a:solidFill>
                <a:latin typeface="Comic Sans MS" panose="030F0702030302020204" pitchFamily="66" charset="0"/>
                <a:ea typeface="MS PGothic" panose="020B0600070205080204" pitchFamily="34" charset="-128"/>
              </a:rPr>
              <a:t>Phase:</a:t>
            </a:r>
          </a:p>
          <a:p>
            <a:pPr algn="l" rtl="0" eaLnBrk="1" hangingPunct="1">
              <a:spcBef>
                <a:spcPct val="0"/>
              </a:spcBef>
              <a:buFontTx/>
              <a:buNone/>
            </a:pPr>
            <a:r>
              <a:rPr lang="en-US" altLang="en-US" sz="2400" b="1" dirty="0">
                <a:solidFill>
                  <a:schemeClr val="bg1"/>
                </a:solidFill>
                <a:latin typeface="Comic Sans MS" panose="030F0702030302020204" pitchFamily="66" charset="0"/>
                <a:ea typeface="MS PGothic" panose="020B0600070205080204" pitchFamily="34" charset="-128"/>
              </a:rPr>
              <a:t>Graph powering</a:t>
            </a:r>
          </a:p>
          <a:p>
            <a:pPr algn="l" rtl="0" eaLnBrk="1" hangingPunct="1">
              <a:spcBef>
                <a:spcPct val="0"/>
              </a:spcBef>
              <a:buFontTx/>
              <a:buNone/>
            </a:pPr>
            <a:r>
              <a:rPr lang="en-US" altLang="en-US" sz="2400" b="1" dirty="0">
                <a:solidFill>
                  <a:schemeClr val="bg1"/>
                </a:solidFill>
                <a:latin typeface="Comic Sans MS" panose="030F0702030302020204" pitchFamily="66" charset="0"/>
                <a:ea typeface="MS PGothic" panose="020B0600070205080204" pitchFamily="34" charset="-128"/>
              </a:rPr>
              <a:t>and composition</a:t>
            </a:r>
          </a:p>
          <a:p>
            <a:pPr algn="l" rtl="0" eaLnBrk="1" hangingPunct="1">
              <a:spcBef>
                <a:spcPct val="0"/>
              </a:spcBef>
              <a:buFontTx/>
              <a:buNone/>
            </a:pPr>
            <a:endParaRPr lang="en-US" altLang="en-US" sz="2400" b="1" dirty="0">
              <a:solidFill>
                <a:schemeClr val="bg1"/>
              </a:solidFill>
              <a:latin typeface="Comic Sans MS" panose="030F0702030302020204" pitchFamily="66" charset="0"/>
              <a:ea typeface="MS PGothic" panose="020B0600070205080204" pitchFamily="34" charset="-128"/>
            </a:endParaRPr>
          </a:p>
          <a:p>
            <a:pPr algn="l" rtl="0" eaLnBrk="1" hangingPunct="1">
              <a:spcBef>
                <a:spcPct val="0"/>
              </a:spcBef>
              <a:buFontTx/>
              <a:buNone/>
            </a:pPr>
            <a:r>
              <a:rPr lang="en-US" altLang="en-US" sz="2400" b="1" dirty="0">
                <a:solidFill>
                  <a:schemeClr val="bg1"/>
                </a:solidFill>
                <a:latin typeface="Comic Sans MS" panose="030F0702030302020204" pitchFamily="66" charset="0"/>
                <a:ea typeface="MS PGothic" panose="020B0600070205080204" pitchFamily="34" charset="-128"/>
              </a:rPr>
              <a:t>(of the graph</a:t>
            </a:r>
          </a:p>
          <a:p>
            <a:pPr algn="l" rtl="0" eaLnBrk="1" hangingPunct="1">
              <a:spcBef>
                <a:spcPct val="0"/>
              </a:spcBef>
              <a:buFontTx/>
              <a:buNone/>
            </a:pPr>
            <a:r>
              <a:rPr lang="en-US" altLang="en-US" sz="2400" b="1" dirty="0">
                <a:solidFill>
                  <a:schemeClr val="bg1"/>
                </a:solidFill>
                <a:latin typeface="Comic Sans MS" panose="030F0702030302020204" pitchFamily="66" charset="0"/>
                <a:ea typeface="MS PGothic" panose="020B0600070205080204" pitchFamily="34" charset="-128"/>
              </a:rPr>
              <a:t>of constraints)</a:t>
            </a:r>
          </a:p>
        </p:txBody>
      </p:sp>
      <p:sp>
        <p:nvSpPr>
          <p:cNvPr id="96299" name="Text Box 43"/>
          <p:cNvSpPr txBox="1">
            <a:spLocks noChangeArrowheads="1"/>
          </p:cNvSpPr>
          <p:nvPr/>
        </p:nvSpPr>
        <p:spPr bwMode="auto">
          <a:xfrm>
            <a:off x="6248400" y="277813"/>
            <a:ext cx="25146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0"/>
              </a:spcBef>
              <a:buFontTx/>
              <a:buNone/>
            </a:pPr>
            <a:r>
              <a:rPr lang="en-US" altLang="en-US" sz="2400" b="1" dirty="0">
                <a:solidFill>
                  <a:schemeClr val="bg1"/>
                </a:solidFill>
                <a:latin typeface="Comic Sans MS" panose="030F0702030302020204" pitchFamily="66" charset="0"/>
                <a:ea typeface="MS PGothic" panose="020B0600070205080204" pitchFamily="34" charset="-128"/>
              </a:rPr>
              <a:t>Reingold’s proof</a:t>
            </a:r>
          </a:p>
          <a:p>
            <a:pPr algn="l" rtl="0" eaLnBrk="1" hangingPunct="1">
              <a:spcBef>
                <a:spcPct val="0"/>
              </a:spcBef>
              <a:buFontTx/>
              <a:buNone/>
            </a:pPr>
            <a:r>
              <a:rPr lang="en-US" altLang="en-US" sz="2400" b="1" dirty="0">
                <a:solidFill>
                  <a:schemeClr val="bg1"/>
                </a:solidFill>
                <a:latin typeface="Comic Sans MS" panose="030F0702030302020204" pitchFamily="66" charset="0"/>
                <a:ea typeface="MS PGothic" panose="020B0600070205080204" pitchFamily="34" charset="-128"/>
              </a:rPr>
              <a:t>of SL=L  ‘05</a:t>
            </a:r>
          </a:p>
          <a:p>
            <a:pPr algn="l" rtl="0" eaLnBrk="1" hangingPunct="1">
              <a:spcBef>
                <a:spcPct val="0"/>
              </a:spcBef>
              <a:buFontTx/>
              <a:buNone/>
            </a:pPr>
            <a:r>
              <a:rPr lang="en-US" altLang="en-US" sz="2400" b="1" dirty="0">
                <a:solidFill>
                  <a:srgbClr val="FFFF00"/>
                </a:solidFill>
                <a:latin typeface="Comic Sans MS" panose="030F0702030302020204" pitchFamily="66" charset="0"/>
                <a:ea typeface="MS PGothic" panose="020B0600070205080204" pitchFamily="34" charset="-128"/>
              </a:rPr>
              <a:t>log n phases:</a:t>
            </a:r>
            <a:endParaRPr lang="en-US" altLang="en-US" sz="2400" b="1" dirty="0">
              <a:solidFill>
                <a:schemeClr val="bg1"/>
              </a:solidFill>
              <a:latin typeface="Comic Sans MS" panose="030F0702030302020204" pitchFamily="66" charset="0"/>
              <a:ea typeface="MS PGothic" panose="020B0600070205080204" pitchFamily="34" charset="-128"/>
            </a:endParaRPr>
          </a:p>
          <a:p>
            <a:pPr algn="l" rtl="0" eaLnBrk="1" hangingPunct="1">
              <a:spcBef>
                <a:spcPct val="0"/>
              </a:spcBef>
              <a:buFontTx/>
              <a:buNone/>
            </a:pPr>
            <a:r>
              <a:rPr lang="en-US" altLang="en-US" sz="2400" b="1" dirty="0">
                <a:solidFill>
                  <a:srgbClr val="FF3300"/>
                </a:solidFill>
                <a:latin typeface="Comic Sans MS" panose="030F0702030302020204" pitchFamily="66" charset="0"/>
                <a:ea typeface="MS PGothic" panose="020B0600070205080204" pitchFamily="34" charset="-128"/>
              </a:rPr>
              <a:t>Spectral</a:t>
            </a:r>
            <a:r>
              <a:rPr lang="en-US" altLang="en-US" sz="2400" b="1" dirty="0">
                <a:solidFill>
                  <a:schemeClr val="bg1"/>
                </a:solidFill>
                <a:latin typeface="Comic Sans MS" panose="030F0702030302020204" pitchFamily="66" charset="0"/>
                <a:ea typeface="MS PGothic" panose="020B0600070205080204" pitchFamily="34" charset="-128"/>
              </a:rPr>
              <a:t> gap</a:t>
            </a:r>
          </a:p>
          <a:p>
            <a:pPr algn="l" rtl="0" eaLnBrk="1" hangingPunct="1">
              <a:spcBef>
                <a:spcPct val="0"/>
              </a:spcBef>
              <a:buFontTx/>
              <a:buNone/>
            </a:pPr>
            <a:r>
              <a:rPr lang="en-US" altLang="en-US" sz="2400" b="1" dirty="0">
                <a:solidFill>
                  <a:schemeClr val="bg1"/>
                </a:solidFill>
                <a:latin typeface="Comic Sans MS" panose="030F0702030302020204" pitchFamily="66" charset="0"/>
                <a:ea typeface="MS PGothic" panose="020B0600070205080204" pitchFamily="34" charset="-128"/>
              </a:rPr>
              <a:t>amplification</a:t>
            </a:r>
          </a:p>
          <a:p>
            <a:pPr algn="l" rtl="0" eaLnBrk="1" hangingPunct="1">
              <a:spcBef>
                <a:spcPct val="0"/>
              </a:spcBef>
              <a:buFontTx/>
              <a:buNone/>
            </a:pPr>
            <a:r>
              <a:rPr lang="en-US" altLang="en-US" sz="2400" b="1" dirty="0">
                <a:solidFill>
                  <a:srgbClr val="FFFF00"/>
                </a:solidFill>
                <a:latin typeface="Comic Sans MS" panose="030F0702030302020204" pitchFamily="66" charset="0"/>
                <a:ea typeface="MS PGothic" panose="020B0600070205080204" pitchFamily="34" charset="-128"/>
              </a:rPr>
              <a:t>Phase:</a:t>
            </a:r>
          </a:p>
          <a:p>
            <a:pPr algn="l" rtl="0" eaLnBrk="1" hangingPunct="1">
              <a:spcBef>
                <a:spcPct val="0"/>
              </a:spcBef>
              <a:buFontTx/>
              <a:buNone/>
            </a:pPr>
            <a:r>
              <a:rPr lang="en-US" altLang="en-US" sz="2400" b="1" dirty="0">
                <a:solidFill>
                  <a:schemeClr val="bg1"/>
                </a:solidFill>
                <a:latin typeface="Comic Sans MS" panose="030F0702030302020204" pitchFamily="66" charset="0"/>
                <a:ea typeface="MS PGothic" panose="020B0600070205080204" pitchFamily="34" charset="-128"/>
              </a:rPr>
              <a:t>Graph powering</a:t>
            </a:r>
          </a:p>
          <a:p>
            <a:pPr algn="l" rtl="0" eaLnBrk="1" hangingPunct="1">
              <a:spcBef>
                <a:spcPct val="0"/>
              </a:spcBef>
              <a:buFontTx/>
              <a:buNone/>
            </a:pPr>
            <a:r>
              <a:rPr lang="en-US" altLang="en-US" sz="2400" b="1" dirty="0">
                <a:solidFill>
                  <a:schemeClr val="bg1"/>
                </a:solidFill>
                <a:latin typeface="Comic Sans MS" panose="030F0702030302020204" pitchFamily="66" charset="0"/>
                <a:ea typeface="MS PGothic" panose="020B0600070205080204" pitchFamily="34" charset="-128"/>
              </a:rPr>
              <a:t>and composition</a:t>
            </a:r>
          </a:p>
        </p:txBody>
      </p:sp>
      <p:grpSp>
        <p:nvGrpSpPr>
          <p:cNvPr id="2" name="Group 44"/>
          <p:cNvGrpSpPr>
            <a:grpSpLocks/>
          </p:cNvGrpSpPr>
          <p:nvPr/>
        </p:nvGrpSpPr>
        <p:grpSpPr bwMode="auto">
          <a:xfrm>
            <a:off x="6248400" y="3962400"/>
            <a:ext cx="3048000" cy="2819400"/>
            <a:chOff x="0" y="1776"/>
            <a:chExt cx="1160" cy="768"/>
          </a:xfrm>
        </p:grpSpPr>
        <p:sp>
          <p:nvSpPr>
            <p:cNvPr id="105506" name="AutoShape 45"/>
            <p:cNvSpPr>
              <a:spLocks noChangeArrowheads="1"/>
            </p:cNvSpPr>
            <p:nvPr/>
          </p:nvSpPr>
          <p:spPr bwMode="auto">
            <a:xfrm>
              <a:off x="0" y="1776"/>
              <a:ext cx="1104" cy="768"/>
            </a:xfrm>
            <a:prstGeom prst="cloudCallout">
              <a:avLst>
                <a:gd name="adj1" fmla="val 18569"/>
                <a:gd name="adj2" fmla="val 34245"/>
              </a:avLst>
            </a:prstGeom>
            <a:solidFill>
              <a:srgbClr val="FFCC00"/>
            </a:solidFill>
            <a:ln w="9525">
              <a:solidFill>
                <a:schemeClr val="tx1"/>
              </a:solidFill>
              <a:round/>
              <a:headEnd/>
              <a:tailEnd/>
            </a:ln>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FontTx/>
                <a:buNone/>
              </a:pPr>
              <a:endParaRPr lang="en-US" altLang="en-US" dirty="0">
                <a:solidFill>
                  <a:schemeClr val="bg1"/>
                </a:solidFill>
                <a:latin typeface="Comic Sans MS" panose="030F0702030302020204" pitchFamily="66" charset="0"/>
                <a:ea typeface="MS PGothic" panose="020B0600070205080204" pitchFamily="34" charset="-128"/>
              </a:endParaRPr>
            </a:p>
          </p:txBody>
        </p:sp>
        <p:sp>
          <p:nvSpPr>
            <p:cNvPr id="105507" name="Text Box 46"/>
            <p:cNvSpPr txBox="1">
              <a:spLocks noChangeArrowheads="1"/>
            </p:cNvSpPr>
            <p:nvPr/>
          </p:nvSpPr>
          <p:spPr bwMode="auto">
            <a:xfrm>
              <a:off x="96" y="1903"/>
              <a:ext cx="1064"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0"/>
                </a:spcBef>
                <a:buFontTx/>
                <a:buNone/>
              </a:pPr>
              <a:r>
                <a:rPr lang="en-US" altLang="en-US" sz="2400" b="1" dirty="0">
                  <a:latin typeface="Comic Sans MS" panose="030F0702030302020204" pitchFamily="66" charset="0"/>
                  <a:ea typeface="MS PGothic" panose="020B0600070205080204" pitchFamily="34" charset="-128"/>
                </a:rPr>
                <a:t> Expander graphs</a:t>
              </a:r>
            </a:p>
            <a:p>
              <a:pPr algn="l" rtl="0" eaLnBrk="1" hangingPunct="1">
                <a:spcBef>
                  <a:spcPct val="0"/>
                </a:spcBef>
                <a:buFontTx/>
                <a:buNone/>
              </a:pPr>
              <a:r>
                <a:rPr lang="en-US" altLang="en-US" sz="2400" b="1" dirty="0">
                  <a:solidFill>
                    <a:srgbClr val="0000CC"/>
                  </a:solidFill>
                  <a:latin typeface="Comic Sans MS" panose="030F0702030302020204" pitchFamily="66" charset="0"/>
                  <a:ea typeface="MS PGothic" panose="020B0600070205080204" pitchFamily="34" charset="-128"/>
                </a:rPr>
                <a:t> </a:t>
              </a:r>
              <a:r>
                <a:rPr lang="en-US" altLang="en-US" sz="2400" b="1" dirty="0">
                  <a:solidFill>
                    <a:srgbClr val="FFFFFF"/>
                  </a:solidFill>
                  <a:latin typeface="Comic Sans MS" panose="030F0702030302020204" pitchFamily="66" charset="0"/>
                  <a:ea typeface="MS PGothic" panose="020B0600070205080204" pitchFamily="34" charset="-128"/>
                </a:rPr>
                <a:t>Comm Networks</a:t>
              </a:r>
            </a:p>
            <a:p>
              <a:pPr algn="l" rtl="0" eaLnBrk="1" hangingPunct="1">
                <a:spcBef>
                  <a:spcPct val="0"/>
                </a:spcBef>
                <a:buFontTx/>
                <a:buNone/>
              </a:pPr>
              <a:r>
                <a:rPr lang="en-US" altLang="en-US" sz="2400" b="1" dirty="0">
                  <a:solidFill>
                    <a:srgbClr val="FFFFFF"/>
                  </a:solidFill>
                  <a:latin typeface="Comic Sans MS" panose="030F0702030302020204" pitchFamily="66" charset="0"/>
                  <a:ea typeface="MS PGothic" panose="020B0600070205080204" pitchFamily="34" charset="-128"/>
                </a:rPr>
                <a:t> Error correction</a:t>
              </a:r>
            </a:p>
            <a:p>
              <a:pPr algn="l" rtl="0" eaLnBrk="1" hangingPunct="1">
                <a:spcBef>
                  <a:spcPct val="0"/>
                </a:spcBef>
                <a:buFontTx/>
                <a:buNone/>
              </a:pPr>
              <a:r>
                <a:rPr lang="en-US" altLang="en-US" sz="2400" b="1" dirty="0">
                  <a:solidFill>
                    <a:srgbClr val="FFFFFF"/>
                  </a:solidFill>
                  <a:latin typeface="Comic Sans MS" panose="030F0702030302020204" pitchFamily="66" charset="0"/>
                  <a:ea typeface="MS PGothic" panose="020B0600070205080204" pitchFamily="34" charset="-128"/>
                </a:rPr>
                <a:t> Complexity,</a:t>
              </a:r>
            </a:p>
            <a:p>
              <a:pPr algn="l" rtl="0" eaLnBrk="1" hangingPunct="1">
                <a:spcBef>
                  <a:spcPct val="0"/>
                </a:spcBef>
                <a:buFontTx/>
                <a:buNone/>
              </a:pPr>
              <a:r>
                <a:rPr lang="en-US" altLang="en-US" sz="2400" b="1" dirty="0">
                  <a:solidFill>
                    <a:srgbClr val="FFFFFF"/>
                  </a:solidFill>
                  <a:latin typeface="Comic Sans MS" panose="030F0702030302020204" pitchFamily="66" charset="0"/>
                  <a:ea typeface="MS PGothic" panose="020B0600070205080204" pitchFamily="34" charset="-128"/>
                </a:rPr>
                <a:t> Math …</a:t>
              </a:r>
            </a:p>
            <a:p>
              <a:pPr algn="l" rtl="0" eaLnBrk="1" hangingPunct="1">
                <a:spcBef>
                  <a:spcPct val="0"/>
                </a:spcBef>
                <a:buFontTx/>
                <a:buNone/>
              </a:pPr>
              <a:endParaRPr lang="en-US" altLang="en-US" sz="2400" b="1" dirty="0">
                <a:solidFill>
                  <a:srgbClr val="FFFFFF"/>
                </a:solidFill>
                <a:latin typeface="Comic Sans MS" panose="030F0702030302020204" pitchFamily="66" charset="0"/>
                <a:ea typeface="MS PGothic" panose="020B0600070205080204" pitchFamily="34" charset="-128"/>
              </a:endParaRPr>
            </a:p>
          </p:txBody>
        </p:sp>
      </p:grpSp>
      <p:sp>
        <p:nvSpPr>
          <p:cNvPr id="96303" name="AutoShape 47"/>
          <p:cNvSpPr>
            <a:spLocks noChangeArrowheads="1"/>
          </p:cNvSpPr>
          <p:nvPr/>
        </p:nvSpPr>
        <p:spPr bwMode="auto">
          <a:xfrm>
            <a:off x="7010400" y="3581400"/>
            <a:ext cx="1676400" cy="838200"/>
          </a:xfrm>
          <a:prstGeom prst="wedgeRoundRectCallout">
            <a:avLst>
              <a:gd name="adj1" fmla="val -25569"/>
              <a:gd name="adj2" fmla="val 49051"/>
              <a:gd name="adj3" fmla="val 16667"/>
            </a:avLst>
          </a:prstGeom>
          <a:solidFill>
            <a:srgbClr val="FF9900"/>
          </a:solidFill>
          <a:ln w="9525">
            <a:solidFill>
              <a:schemeClr val="tx1"/>
            </a:solidFill>
            <a:miter lim="800000"/>
            <a:headEnd/>
            <a:tailEnd/>
          </a:ln>
        </p:spPr>
        <p:txBody>
          <a:bodyPr wrap="none" lIns="0"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0"/>
              </a:spcBef>
              <a:buFontTx/>
              <a:buNone/>
            </a:pPr>
            <a:r>
              <a:rPr lang="en-US" altLang="en-US" sz="2400" b="1" dirty="0">
                <a:latin typeface="Comic Sans MS" panose="030F0702030302020204" pitchFamily="66" charset="0"/>
                <a:ea typeface="MS PGothic" panose="020B0600070205080204" pitchFamily="34" charset="-128"/>
              </a:rPr>
              <a:t>Zigzag</a:t>
            </a:r>
          </a:p>
          <a:p>
            <a:pPr algn="l" rtl="0" eaLnBrk="1" hangingPunct="1">
              <a:spcBef>
                <a:spcPct val="0"/>
              </a:spcBef>
              <a:buFontTx/>
              <a:buNone/>
            </a:pPr>
            <a:r>
              <a:rPr lang="en-US" altLang="en-US" sz="2400" b="1" dirty="0">
                <a:latin typeface="Comic Sans MS" panose="030F0702030302020204" pitchFamily="66" charset="0"/>
                <a:ea typeface="MS PGothic" panose="020B0600070205080204" pitchFamily="34" charset="-128"/>
              </a:rPr>
              <a:t>product</a:t>
            </a:r>
            <a:endParaRPr lang="en-US" altLang="en-US" sz="2400" dirty="0">
              <a:solidFill>
                <a:schemeClr val="bg1"/>
              </a:solidFill>
              <a:latin typeface="Comic Sans MS" panose="030F0702030302020204" pitchFamily="66" charset="0"/>
              <a:ea typeface="MS PGothic" panose="020B0600070205080204" pitchFamily="34" charset="-128"/>
            </a:endParaRPr>
          </a:p>
        </p:txBody>
      </p:sp>
      <p:sp>
        <p:nvSpPr>
          <p:cNvPr id="96304" name="Line 48"/>
          <p:cNvSpPr>
            <a:spLocks noChangeShapeType="1"/>
          </p:cNvSpPr>
          <p:nvPr/>
        </p:nvSpPr>
        <p:spPr bwMode="auto">
          <a:xfrm flipH="1" flipV="1">
            <a:off x="8229600" y="3276600"/>
            <a:ext cx="228600" cy="685800"/>
          </a:xfrm>
          <a:prstGeom prst="line">
            <a:avLst/>
          </a:prstGeom>
          <a:noFill/>
          <a:ln w="698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96305" name="AutoShape 49"/>
          <p:cNvSpPr>
            <a:spLocks noChangeArrowheads="1"/>
          </p:cNvSpPr>
          <p:nvPr/>
        </p:nvSpPr>
        <p:spPr bwMode="auto">
          <a:xfrm>
            <a:off x="2743200" y="2438400"/>
            <a:ext cx="1600200" cy="1828800"/>
          </a:xfrm>
          <a:prstGeom prst="roundRect">
            <a:avLst>
              <a:gd name="adj" fmla="val 16667"/>
            </a:avLst>
          </a:prstGeom>
          <a:noFill/>
          <a:ln w="508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0"/>
              </a:spcBef>
              <a:buFontTx/>
              <a:buNone/>
            </a:pPr>
            <a:endParaRPr lang="en-US" altLang="en-US" dirty="0">
              <a:solidFill>
                <a:schemeClr val="bg1"/>
              </a:solidFill>
              <a:latin typeface="Comic Sans MS" panose="030F0702030302020204" pitchFamily="66" charset="0"/>
              <a:ea typeface="MS PGothic" panose="020B0600070205080204" pitchFamily="34" charset="-128"/>
            </a:endParaRPr>
          </a:p>
        </p:txBody>
      </p:sp>
      <p:sp>
        <p:nvSpPr>
          <p:cNvPr id="96306" name="AutoShape 50"/>
          <p:cNvSpPr>
            <a:spLocks noChangeArrowheads="1"/>
          </p:cNvSpPr>
          <p:nvPr/>
        </p:nvSpPr>
        <p:spPr bwMode="auto">
          <a:xfrm>
            <a:off x="4724400" y="2438400"/>
            <a:ext cx="1600200" cy="1828800"/>
          </a:xfrm>
          <a:prstGeom prst="roundRect">
            <a:avLst>
              <a:gd name="adj" fmla="val 16667"/>
            </a:avLst>
          </a:prstGeom>
          <a:noFill/>
          <a:ln w="508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0"/>
              </a:spcBef>
              <a:buFontTx/>
              <a:buNone/>
            </a:pPr>
            <a:endParaRPr lang="en-US" altLang="en-US" dirty="0">
              <a:solidFill>
                <a:schemeClr val="bg1"/>
              </a:solidFill>
              <a:latin typeface="Comic Sans MS" panose="030F0702030302020204" pitchFamily="66" charset="0"/>
              <a:ea typeface="MS PGothic" panose="020B0600070205080204" pitchFamily="34" charset="-128"/>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610"/>
    </mc:Choice>
    <mc:Fallback xmlns="">
      <p:transition spd="slow" advTm="161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27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627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627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627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627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628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628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628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628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628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96298">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6298">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6298">
                                            <p:txEl>
                                              <p:pRg st="4" end="4"/>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96299">
                                            <p:txEl>
                                              <p:pRg st="0" end="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6299">
                                            <p:txEl>
                                              <p:pRg st="1" end="1"/>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629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6287"/>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96299">
                                            <p:txEl>
                                              <p:pRg st="2" end="2"/>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6299">
                                            <p:txEl>
                                              <p:pRg st="3" end="3"/>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6299">
                                            <p:txEl>
                                              <p:pRg st="4" end="4"/>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628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628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628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628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9629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9629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9629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9629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96295"/>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96296"/>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nodeType="clickEffect">
                                  <p:stCondLst>
                                    <p:cond delay="0"/>
                                  </p:stCondLst>
                                  <p:childTnLst>
                                    <p:set>
                                      <p:cBhvr>
                                        <p:cTn id="76" dur="1" fill="hold">
                                          <p:stCondLst>
                                            <p:cond delay="0"/>
                                          </p:stCondLst>
                                        </p:cTn>
                                        <p:tgtEl>
                                          <p:spTgt spid="96299">
                                            <p:txEl>
                                              <p:pRg st="5" end="5"/>
                                            </p:txEl>
                                          </p:spTgt>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96299">
                                            <p:txEl>
                                              <p:pRg st="6" end="6"/>
                                            </p:txEl>
                                          </p:spTgt>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96299">
                                            <p:txEl>
                                              <p:pRg st="7" end="7"/>
                                            </p:txEl>
                                          </p:spTgt>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96306"/>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nodeType="clickEffect">
                                  <p:stCondLst>
                                    <p:cond delay="0"/>
                                  </p:stCondLst>
                                  <p:childTnLst>
                                    <p:set>
                                      <p:cBhvr>
                                        <p:cTn id="86" dur="1" fill="hold">
                                          <p:stCondLst>
                                            <p:cond delay="0"/>
                                          </p:stCondLst>
                                        </p:cTn>
                                        <p:tgtEl>
                                          <p:spTgt spid="96298">
                                            <p:txEl>
                                              <p:pRg st="5" end="5"/>
                                            </p:txEl>
                                          </p:spTgt>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96298">
                                            <p:txEl>
                                              <p:pRg st="6" end="6"/>
                                            </p:txEl>
                                          </p:spTgt>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96298">
                                            <p:txEl>
                                              <p:pRg st="7" end="7"/>
                                            </p:txEl>
                                          </p:spTgt>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96298">
                                            <p:txEl>
                                              <p:pRg st="9" end="9"/>
                                            </p:txEl>
                                          </p:spTgt>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96298">
                                            <p:txEl>
                                              <p:pRg st="10" end="10"/>
                                            </p:txEl>
                                          </p:spTgt>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96305"/>
                                        </p:tgtEl>
                                        <p:attrNameLst>
                                          <p:attrName>style.visibility</p:attrName>
                                        </p:attrNameLst>
                                      </p:cBhvr>
                                      <p:to>
                                        <p:strVal val="visible"/>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1" presetClass="entr" presetSubtype="0" fill="hold" nodeType="clickEffect">
                                  <p:stCondLst>
                                    <p:cond delay="0"/>
                                  </p:stCondLst>
                                  <p:childTnLst>
                                    <p:set>
                                      <p:cBhvr>
                                        <p:cTn id="100" dur="1" fill="hold">
                                          <p:stCondLst>
                                            <p:cond delay="0"/>
                                          </p:stCondLst>
                                        </p:cTn>
                                        <p:tgtEl>
                                          <p:spTgt spid="2"/>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96303"/>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963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71" grpId="0" animBg="1"/>
      <p:bldP spid="96273" grpId="0" animBg="1"/>
      <p:bldP spid="96275" grpId="0" animBg="1"/>
      <p:bldP spid="96276" grpId="0" animBg="1"/>
      <p:bldP spid="96285" grpId="0" animBg="1"/>
      <p:bldP spid="96286" grpId="0" animBg="1"/>
      <p:bldP spid="96287" grpId="0" animBg="1"/>
      <p:bldP spid="96288" grpId="0" animBg="1"/>
      <p:bldP spid="96289" grpId="0" animBg="1"/>
      <p:bldP spid="96290" grpId="0" animBg="1"/>
      <p:bldP spid="96303" grpId="0" animBg="1"/>
      <p:bldP spid="96305" grpId="0" animBg="1"/>
      <p:bldP spid="96306" grpId="0" animBg="1"/>
    </p:bld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pPr algn="ctr"/>
            <a:r>
              <a:rPr lang="en-US" altLang="en-US" dirty="0" smtClean="0">
                <a:solidFill>
                  <a:srgbClr val="00B0F0"/>
                </a:solidFill>
              </a:rPr>
              <a:t>Some  more work of Irit Dinur</a:t>
            </a:r>
          </a:p>
        </p:txBody>
      </p:sp>
      <p:sp>
        <p:nvSpPr>
          <p:cNvPr id="110595" name="Content Placeholder 2"/>
          <p:cNvSpPr>
            <a:spLocks noGrp="1"/>
          </p:cNvSpPr>
          <p:nvPr>
            <p:ph idx="1"/>
          </p:nvPr>
        </p:nvSpPr>
        <p:spPr/>
        <p:txBody>
          <a:bodyPr>
            <a:normAutofit/>
          </a:bodyPr>
          <a:lstStyle/>
          <a:p>
            <a:pPr marL="0" indent="0" algn="l">
              <a:buFontTx/>
              <a:buNone/>
            </a:pPr>
            <a:r>
              <a:rPr lang="en-US" altLang="en-US" sz="3600" dirty="0" smtClean="0"/>
              <a:t>With </a:t>
            </a:r>
            <a:r>
              <a:rPr lang="en-US" altLang="en-US" sz="3600" dirty="0" smtClean="0">
                <a:solidFill>
                  <a:srgbClr val="7030A0"/>
                </a:solidFill>
              </a:rPr>
              <a:t>Safra </a:t>
            </a:r>
            <a:r>
              <a:rPr lang="en-US" altLang="en-US" sz="3600" dirty="0" smtClean="0"/>
              <a:t>she has the best lower bound for </a:t>
            </a:r>
            <a:r>
              <a:rPr lang="en-US" altLang="en-US" sz="3600" dirty="0" smtClean="0">
                <a:solidFill>
                  <a:srgbClr val="FF0000"/>
                </a:solidFill>
              </a:rPr>
              <a:t>VC.</a:t>
            </a:r>
          </a:p>
          <a:p>
            <a:pPr marL="0" indent="0" algn="l">
              <a:buFontTx/>
              <a:buNone/>
            </a:pPr>
            <a:r>
              <a:rPr lang="en-US" altLang="en-US" sz="3600" dirty="0" smtClean="0"/>
              <a:t>She proved that unless </a:t>
            </a:r>
            <a:r>
              <a:rPr lang="en-US" altLang="en-US" sz="3600" dirty="0" smtClean="0">
                <a:solidFill>
                  <a:srgbClr val="FF0000"/>
                </a:solidFill>
              </a:rPr>
              <a:t>P=NP</a:t>
            </a:r>
            <a:r>
              <a:rPr lang="en-US" altLang="en-US" sz="3600" dirty="0" smtClean="0"/>
              <a:t> you can not approximate </a:t>
            </a:r>
            <a:r>
              <a:rPr lang="en-US" altLang="en-US" sz="3600" dirty="0" smtClean="0">
                <a:solidFill>
                  <a:srgbClr val="00B050"/>
                </a:solidFill>
              </a:rPr>
              <a:t>Set Cover </a:t>
            </a:r>
            <a:r>
              <a:rPr lang="en-US" altLang="en-US" sz="3600" dirty="0" smtClean="0"/>
              <a:t>by </a:t>
            </a:r>
            <a:r>
              <a:rPr lang="en-US" altLang="en-US" sz="3600" dirty="0" smtClean="0">
                <a:solidFill>
                  <a:srgbClr val="FF0000"/>
                </a:solidFill>
              </a:rPr>
              <a:t>(1-</a:t>
            </a:r>
            <a:r>
              <a:rPr lang="el-GR" altLang="en-US" sz="3600" dirty="0" smtClean="0">
                <a:solidFill>
                  <a:srgbClr val="FF0000"/>
                </a:solidFill>
              </a:rPr>
              <a:t>ε</a:t>
            </a:r>
            <a:r>
              <a:rPr lang="en-US" altLang="en-US" sz="3600" dirty="0" smtClean="0">
                <a:solidFill>
                  <a:srgbClr val="FF0000"/>
                </a:solidFill>
              </a:rPr>
              <a:t>)ln n</a:t>
            </a:r>
            <a:r>
              <a:rPr lang="en-US" altLang="en-US" sz="3600" dirty="0" smtClean="0"/>
              <a:t>. After earlier work by </a:t>
            </a:r>
            <a:r>
              <a:rPr lang="en-US" altLang="en-US" sz="3600" dirty="0" smtClean="0">
                <a:solidFill>
                  <a:srgbClr val="7030A0"/>
                </a:solidFill>
              </a:rPr>
              <a:t>Lund et al and Feige.</a:t>
            </a:r>
          </a:p>
          <a:p>
            <a:pPr marL="0" indent="0" algn="l">
              <a:buFontTx/>
              <a:buNone/>
            </a:pPr>
            <a:r>
              <a:rPr lang="en-US" altLang="en-US" sz="3600" dirty="0" smtClean="0"/>
              <a:t>Another great result. Consider a variant of </a:t>
            </a:r>
            <a:r>
              <a:rPr lang="en-US" altLang="en-US" sz="3600" dirty="0" smtClean="0">
                <a:solidFill>
                  <a:srgbClr val="00B050"/>
                </a:solidFill>
              </a:rPr>
              <a:t>Set Cover </a:t>
            </a:r>
            <a:r>
              <a:rPr lang="en-US" altLang="en-US" sz="3600" dirty="0" smtClean="0"/>
              <a:t>so that  every element belongs to at most </a:t>
            </a:r>
            <a:r>
              <a:rPr lang="en-US" altLang="en-US" sz="3600" dirty="0" smtClean="0">
                <a:solidFill>
                  <a:srgbClr val="FF0000"/>
                </a:solidFill>
              </a:rPr>
              <a:t>d </a:t>
            </a:r>
            <a:r>
              <a:rPr lang="en-US" altLang="en-US" sz="3600" dirty="0" smtClean="0"/>
              <a:t>sets.</a:t>
            </a:r>
          </a:p>
        </p:txBody>
      </p:sp>
    </p:spTree>
  </p:cSld>
  <p:clrMapOvr>
    <a:masterClrMapping/>
  </p:clrMapOvr>
  <mc:AlternateContent xmlns:mc="http://schemas.openxmlformats.org/markup-compatibility/2006" xmlns:p14="http://schemas.microsoft.com/office/powerpoint/2010/main">
    <mc:Choice Requires="p14">
      <p:transition spd="slow" p14:dur="2000" advTm="156"/>
    </mc:Choice>
    <mc:Fallback xmlns="">
      <p:transition spd="slow" advTm="156"/>
    </mc:Fallback>
  </mc:AlternateContent>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r>
              <a:rPr lang="en-US" altLang="en-US" dirty="0" smtClean="0">
                <a:solidFill>
                  <a:srgbClr val="00B0F0"/>
                </a:solidFill>
              </a:rPr>
              <a:t>Ratio d  is trivial, say by local ratio</a:t>
            </a:r>
          </a:p>
        </p:txBody>
      </p:sp>
      <p:sp>
        <p:nvSpPr>
          <p:cNvPr id="3" name="Content Placeholder 2"/>
          <p:cNvSpPr>
            <a:spLocks noGrp="1"/>
          </p:cNvSpPr>
          <p:nvPr>
            <p:ph idx="1"/>
          </p:nvPr>
        </p:nvSpPr>
        <p:spPr/>
        <p:txBody>
          <a:bodyPr>
            <a:normAutofit fontScale="92500"/>
          </a:bodyPr>
          <a:lstStyle/>
          <a:p>
            <a:pPr marL="0" indent="0" algn="l">
              <a:buFontTx/>
              <a:buNone/>
              <a:defRPr/>
            </a:pPr>
            <a:r>
              <a:rPr lang="en-US" sz="3600" dirty="0" smtClean="0"/>
              <a:t>But also absolutely trivial by </a:t>
            </a:r>
            <a:r>
              <a:rPr lang="en-US" sz="3600" dirty="0" smtClean="0">
                <a:solidFill>
                  <a:srgbClr val="FF0000"/>
                </a:solidFill>
              </a:rPr>
              <a:t>LP</a:t>
            </a:r>
          </a:p>
          <a:p>
            <a:pPr marL="0" indent="0" algn="l">
              <a:buFontTx/>
              <a:buNone/>
              <a:defRPr/>
            </a:pPr>
            <a:r>
              <a:rPr lang="en-US" sz="3600" dirty="0" smtClean="0">
                <a:solidFill>
                  <a:srgbClr val="7030A0"/>
                </a:solidFill>
              </a:rPr>
              <a:t>Dinur</a:t>
            </a:r>
            <a:r>
              <a:rPr lang="en-US" sz="3600" dirty="0" smtClean="0"/>
              <a:t> et all  in a paper I read, not containing  </a:t>
            </a:r>
            <a:r>
              <a:rPr lang="en-US" sz="3600" dirty="0">
                <a:solidFill>
                  <a:srgbClr val="00B050"/>
                </a:solidFill>
              </a:rPr>
              <a:t>Fourier </a:t>
            </a:r>
            <a:r>
              <a:rPr lang="en-US" sz="3600" dirty="0" smtClean="0">
                <a:solidFill>
                  <a:srgbClr val="00B050"/>
                </a:solidFill>
              </a:rPr>
              <a:t>analysis</a:t>
            </a:r>
            <a:r>
              <a:rPr lang="en-US" sz="3600" dirty="0" smtClean="0"/>
              <a:t> gave </a:t>
            </a:r>
            <a:r>
              <a:rPr lang="en-US" sz="3600" dirty="0" smtClean="0">
                <a:solidFill>
                  <a:srgbClr val="FF0000"/>
                </a:solidFill>
              </a:rPr>
              <a:t>d-1-</a:t>
            </a:r>
            <a:r>
              <a:rPr lang="el-GR" sz="3600" dirty="0" smtClean="0">
                <a:solidFill>
                  <a:srgbClr val="FF0000"/>
                </a:solidFill>
              </a:rPr>
              <a:t>ε</a:t>
            </a:r>
            <a:r>
              <a:rPr lang="en-US" sz="3600" dirty="0" smtClean="0"/>
              <a:t> lower bound.</a:t>
            </a:r>
          </a:p>
          <a:p>
            <a:pPr marL="0" indent="0" algn="l">
              <a:buFontTx/>
              <a:buNone/>
              <a:defRPr/>
            </a:pPr>
            <a:r>
              <a:rPr lang="en-US" sz="3600" dirty="0" smtClean="0"/>
              <a:t>Clearly the best possible since if </a:t>
            </a:r>
            <a:r>
              <a:rPr lang="en-US" sz="3600" dirty="0" smtClean="0">
                <a:solidFill>
                  <a:srgbClr val="FF0000"/>
                </a:solidFill>
              </a:rPr>
              <a:t>d-</a:t>
            </a:r>
            <a:r>
              <a:rPr lang="el-GR" sz="3600" dirty="0" smtClean="0">
                <a:solidFill>
                  <a:srgbClr val="FF0000"/>
                </a:solidFill>
              </a:rPr>
              <a:t>ε</a:t>
            </a:r>
            <a:endParaRPr lang="en-US" sz="3600" dirty="0" smtClean="0">
              <a:solidFill>
                <a:srgbClr val="FF0000"/>
              </a:solidFill>
            </a:endParaRPr>
          </a:p>
          <a:p>
            <a:pPr marL="0" indent="0" algn="l">
              <a:buFontTx/>
              <a:buNone/>
              <a:defRPr/>
            </a:pPr>
            <a:r>
              <a:rPr lang="en-US" sz="3600" dirty="0"/>
              <a:t>t</a:t>
            </a:r>
            <a:r>
              <a:rPr lang="en-US" sz="3600" dirty="0" smtClean="0"/>
              <a:t>hen we get lower bound of </a:t>
            </a:r>
            <a:r>
              <a:rPr lang="en-US" sz="3600" dirty="0" smtClean="0">
                <a:solidFill>
                  <a:srgbClr val="FF0000"/>
                </a:solidFill>
              </a:rPr>
              <a:t>2</a:t>
            </a:r>
            <a:r>
              <a:rPr lang="en-US" sz="3600" dirty="0" smtClean="0"/>
              <a:t> for </a:t>
            </a:r>
            <a:r>
              <a:rPr lang="en-US" sz="3600" dirty="0" smtClean="0">
                <a:solidFill>
                  <a:srgbClr val="00B050"/>
                </a:solidFill>
              </a:rPr>
              <a:t>vertex cover.</a:t>
            </a:r>
            <a:r>
              <a:rPr lang="en-US" sz="3600" dirty="0" smtClean="0"/>
              <a:t> Which we do not have.</a:t>
            </a:r>
          </a:p>
          <a:p>
            <a:pPr marL="0" indent="0" algn="l">
              <a:buFontTx/>
              <a:buNone/>
              <a:defRPr/>
            </a:pPr>
            <a:r>
              <a:rPr lang="en-US" sz="3600" dirty="0" smtClean="0">
                <a:solidFill>
                  <a:srgbClr val="7030A0"/>
                </a:solidFill>
              </a:rPr>
              <a:t>Dinur </a:t>
            </a:r>
            <a:r>
              <a:rPr lang="en-US" sz="3600" dirty="0" smtClean="0"/>
              <a:t>is one of those who designed an </a:t>
            </a:r>
            <a:r>
              <a:rPr lang="en-US" sz="3600" dirty="0" smtClean="0">
                <a:solidFill>
                  <a:srgbClr val="00B050"/>
                </a:solidFill>
              </a:rPr>
              <a:t>almost linear PCP </a:t>
            </a:r>
            <a:r>
              <a:rPr lang="en-US" sz="3600" dirty="0" smtClean="0"/>
              <a:t>(see also </a:t>
            </a:r>
            <a:r>
              <a:rPr lang="en-US" sz="3600" dirty="0" smtClean="0">
                <a:solidFill>
                  <a:srgbClr val="7030A0"/>
                </a:solidFill>
              </a:rPr>
              <a:t>Raz</a:t>
            </a:r>
            <a:r>
              <a:rPr lang="en-US" sz="3600" dirty="0" smtClean="0"/>
              <a:t> et al).</a:t>
            </a:r>
            <a:endParaRPr lang="en-US" sz="3600" dirty="0"/>
          </a:p>
          <a:p>
            <a:pPr algn="l">
              <a:defRPr/>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165"/>
    </mc:Choice>
    <mc:Fallback xmlns="">
      <p:transition spd="slow" advTm="165"/>
    </mc:Fallback>
  </mc:AlternateContent>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a:xfrm>
            <a:off x="457200" y="228600"/>
            <a:ext cx="8229600" cy="1143000"/>
          </a:xfrm>
        </p:spPr>
        <p:txBody>
          <a:bodyPr/>
          <a:lstStyle/>
          <a:p>
            <a:pPr algn="ctr"/>
            <a:r>
              <a:rPr lang="en-US" altLang="en-US" dirty="0" smtClean="0">
                <a:solidFill>
                  <a:srgbClr val="00B0F0"/>
                </a:solidFill>
              </a:rPr>
              <a:t>Almost linear PCP</a:t>
            </a:r>
          </a:p>
        </p:txBody>
      </p:sp>
      <p:sp>
        <p:nvSpPr>
          <p:cNvPr id="112643" name="Content Placeholder 2"/>
          <p:cNvSpPr>
            <a:spLocks noGrp="1"/>
          </p:cNvSpPr>
          <p:nvPr>
            <p:ph idx="1"/>
          </p:nvPr>
        </p:nvSpPr>
        <p:spPr/>
        <p:txBody>
          <a:bodyPr>
            <a:normAutofit lnSpcReduction="10000"/>
          </a:bodyPr>
          <a:lstStyle/>
          <a:p>
            <a:pPr marL="0" indent="0" algn="l">
              <a:buFontTx/>
              <a:buNone/>
            </a:pPr>
            <a:r>
              <a:rPr lang="en-US" altLang="en-US" sz="3600" dirty="0" smtClean="0"/>
              <a:t>You start with a </a:t>
            </a:r>
            <a:r>
              <a:rPr lang="en-US" altLang="en-US" sz="3600" dirty="0" smtClean="0">
                <a:solidFill>
                  <a:srgbClr val="92D050"/>
                </a:solidFill>
              </a:rPr>
              <a:t>SAT</a:t>
            </a:r>
            <a:r>
              <a:rPr lang="en-US" altLang="en-US" sz="3600" dirty="0" smtClean="0"/>
              <a:t> of size </a:t>
            </a:r>
            <a:r>
              <a:rPr lang="en-US" altLang="en-US" sz="3600" dirty="0" smtClean="0">
                <a:solidFill>
                  <a:srgbClr val="FF0000"/>
                </a:solidFill>
              </a:rPr>
              <a:t>n</a:t>
            </a:r>
            <a:r>
              <a:rPr lang="en-US" altLang="en-US" sz="3600" dirty="0" smtClean="0"/>
              <a:t> and get a </a:t>
            </a:r>
            <a:r>
              <a:rPr lang="en-US" altLang="en-US" sz="3600" dirty="0" smtClean="0">
                <a:solidFill>
                  <a:srgbClr val="92D050"/>
                </a:solidFill>
              </a:rPr>
              <a:t>Labelcover </a:t>
            </a:r>
            <a:r>
              <a:rPr lang="en-US" altLang="en-US" sz="3600" dirty="0" smtClean="0"/>
              <a:t>of size </a:t>
            </a:r>
            <a:r>
              <a:rPr lang="en-US" altLang="en-US" sz="3600" dirty="0" smtClean="0">
                <a:solidFill>
                  <a:srgbClr val="FF0000"/>
                </a:solidFill>
                <a:sym typeface="Symbol" panose="05050102010706020507" pitchFamily="18" charset="2"/>
              </a:rPr>
              <a:t>n</a:t>
            </a:r>
            <a:r>
              <a:rPr lang="en-US" altLang="en-US" sz="3600" baseline="30000" dirty="0" smtClean="0">
                <a:solidFill>
                  <a:srgbClr val="FF0000"/>
                </a:solidFill>
                <a:sym typeface="Symbol" panose="05050102010706020507" pitchFamily="18" charset="2"/>
              </a:rPr>
              <a:t>1+o(1)</a:t>
            </a:r>
            <a:r>
              <a:rPr lang="en-US" altLang="en-US" sz="3600" dirty="0" smtClean="0"/>
              <a:t>.</a:t>
            </a:r>
          </a:p>
          <a:p>
            <a:pPr marL="0" indent="0" algn="l">
              <a:buFontTx/>
              <a:buNone/>
            </a:pPr>
            <a:endParaRPr lang="en-US" altLang="en-US" sz="3600" dirty="0" smtClean="0"/>
          </a:p>
          <a:p>
            <a:pPr marL="0" indent="0" algn="l">
              <a:buFontTx/>
              <a:buNone/>
            </a:pPr>
            <a:r>
              <a:rPr lang="en-US" altLang="en-US" sz="3600" dirty="0" smtClean="0"/>
              <a:t>The </a:t>
            </a:r>
            <a:r>
              <a:rPr lang="en-US" altLang="en-US" sz="3600" dirty="0" smtClean="0">
                <a:solidFill>
                  <a:srgbClr val="FF0000"/>
                </a:solidFill>
              </a:rPr>
              <a:t>o(1) </a:t>
            </a:r>
            <a:r>
              <a:rPr lang="en-US" altLang="en-US" sz="3600" dirty="0" smtClean="0"/>
              <a:t>is very important. The  paper by </a:t>
            </a:r>
            <a:r>
              <a:rPr lang="en-US" altLang="en-US" sz="3600" dirty="0" smtClean="0">
                <a:solidFill>
                  <a:srgbClr val="7030A0"/>
                </a:solidFill>
              </a:rPr>
              <a:t>Raz </a:t>
            </a:r>
            <a:r>
              <a:rPr lang="en-US" altLang="en-US" sz="3600" dirty="0" smtClean="0"/>
              <a:t>and </a:t>
            </a:r>
            <a:r>
              <a:rPr lang="en-US" altLang="en-US" sz="3600" dirty="0" smtClean="0">
                <a:solidFill>
                  <a:srgbClr val="7030A0"/>
                </a:solidFill>
              </a:rPr>
              <a:t>Dana</a:t>
            </a:r>
            <a:r>
              <a:rPr lang="en-US" altLang="en-US" sz="3600" dirty="0"/>
              <a:t> </a:t>
            </a:r>
            <a:r>
              <a:rPr lang="en-US" altLang="en-US" sz="3600" dirty="0" smtClean="0"/>
              <a:t>gave </a:t>
            </a:r>
            <a:r>
              <a:rPr lang="en-US" altLang="en-US" sz="3600" dirty="0" smtClean="0">
                <a:solidFill>
                  <a:srgbClr val="FF0000"/>
                </a:solidFill>
              </a:rPr>
              <a:t>o(1)= exp(</a:t>
            </a:r>
            <a:r>
              <a:rPr lang="en-US" altLang="en-US" sz="3600" dirty="0" smtClean="0">
                <a:solidFill>
                  <a:srgbClr val="FF0000"/>
                </a:solidFill>
                <a:sym typeface="Symbol" panose="05050102010706020507" pitchFamily="18" charset="2"/>
              </a:rPr>
              <a:t>log</a:t>
            </a:r>
            <a:r>
              <a:rPr lang="el-GR" altLang="en-US" sz="3600" baseline="30000" dirty="0" smtClean="0">
                <a:solidFill>
                  <a:srgbClr val="FF0000"/>
                </a:solidFill>
                <a:sym typeface="Symbol" panose="05050102010706020507" pitchFamily="18" charset="2"/>
              </a:rPr>
              <a:t>ε</a:t>
            </a:r>
            <a:r>
              <a:rPr lang="en-US" altLang="en-US" sz="3600" baseline="30000" dirty="0" smtClean="0">
                <a:solidFill>
                  <a:srgbClr val="FF0000"/>
                </a:solidFill>
                <a:sym typeface="Symbol" panose="05050102010706020507" pitchFamily="18" charset="2"/>
              </a:rPr>
              <a:t> </a:t>
            </a:r>
            <a:r>
              <a:rPr lang="en-US" altLang="en-US" sz="3600" dirty="0" smtClean="0">
                <a:solidFill>
                  <a:srgbClr val="FF0000"/>
                </a:solidFill>
                <a:sym typeface="Symbol" panose="05050102010706020507" pitchFamily="18" charset="2"/>
              </a:rPr>
              <a:t>n</a:t>
            </a:r>
            <a:r>
              <a:rPr lang="en-US" altLang="en-US" sz="3600" dirty="0" smtClean="0">
                <a:solidFill>
                  <a:srgbClr val="FF0000"/>
                </a:solidFill>
              </a:rPr>
              <a:t>). </a:t>
            </a:r>
            <a:r>
              <a:rPr lang="en-US" altLang="en-US" sz="3600" dirty="0" smtClean="0"/>
              <a:t>Very large </a:t>
            </a:r>
            <a:r>
              <a:rPr lang="en-US" altLang="en-US" sz="3600" dirty="0" smtClean="0">
                <a:solidFill>
                  <a:srgbClr val="FF0000"/>
                </a:solidFill>
              </a:rPr>
              <a:t>o(n)</a:t>
            </a:r>
            <a:r>
              <a:rPr lang="en-US" altLang="en-US" sz="3600" dirty="0" smtClean="0"/>
              <a:t> term. But also a huge gap. </a:t>
            </a:r>
            <a:r>
              <a:rPr lang="en-US" altLang="en-US" sz="3600" dirty="0" smtClean="0">
                <a:solidFill>
                  <a:srgbClr val="FF0000"/>
                </a:solidFill>
                <a:sym typeface="Symbol" panose="05050102010706020507" pitchFamily="18" charset="2"/>
              </a:rPr>
              <a:t>n</a:t>
            </a:r>
            <a:r>
              <a:rPr lang="en-US" altLang="en-US" sz="3600" baseline="30000" dirty="0" smtClean="0">
                <a:solidFill>
                  <a:srgbClr val="FF0000"/>
                </a:solidFill>
                <a:sym typeface="Symbol" panose="05050102010706020507" pitchFamily="18" charset="2"/>
              </a:rPr>
              <a:t>c</a:t>
            </a:r>
            <a:r>
              <a:rPr lang="en-US" altLang="en-US" sz="3600" dirty="0" smtClean="0">
                <a:solidFill>
                  <a:srgbClr val="FF0000"/>
                </a:solidFill>
                <a:sym typeface="Symbol" panose="05050102010706020507" pitchFamily="18" charset="2"/>
              </a:rPr>
              <a:t>.</a:t>
            </a:r>
            <a:endParaRPr lang="en-US" altLang="en-US" sz="3600" dirty="0" smtClean="0"/>
          </a:p>
          <a:p>
            <a:pPr marL="0" indent="0" algn="l">
              <a:buFontTx/>
              <a:buNone/>
            </a:pPr>
            <a:r>
              <a:rPr lang="en-US" altLang="en-US" sz="3600" dirty="0" smtClean="0"/>
              <a:t>In the </a:t>
            </a:r>
            <a:r>
              <a:rPr lang="en-US" altLang="en-US" sz="3600" dirty="0" smtClean="0">
                <a:solidFill>
                  <a:srgbClr val="7030A0"/>
                </a:solidFill>
              </a:rPr>
              <a:t>Dinur</a:t>
            </a:r>
            <a:r>
              <a:rPr lang="en-US" altLang="en-US" sz="3600" dirty="0" smtClean="0"/>
              <a:t> paper was </a:t>
            </a:r>
            <a:r>
              <a:rPr lang="en-US" altLang="en-US" sz="3600" dirty="0" smtClean="0">
                <a:solidFill>
                  <a:srgbClr val="FF0000"/>
                </a:solidFill>
              </a:rPr>
              <a:t>n˖polylog(n). </a:t>
            </a:r>
            <a:r>
              <a:rPr lang="en-US" altLang="en-US" sz="3600" dirty="0" smtClean="0"/>
              <a:t>But the gap was only </a:t>
            </a:r>
            <a:r>
              <a:rPr lang="en-US" altLang="en-US" sz="3600" dirty="0" smtClean="0">
                <a:solidFill>
                  <a:srgbClr val="FF0000"/>
                </a:solidFill>
              </a:rPr>
              <a:t>2</a:t>
            </a:r>
            <a:r>
              <a:rPr lang="en-US" altLang="en-US" sz="3600" dirty="0" smtClean="0"/>
              <a:t>.</a:t>
            </a:r>
          </a:p>
        </p:txBody>
      </p:sp>
    </p:spTree>
  </p:cSld>
  <p:clrMapOvr>
    <a:masterClrMapping/>
  </p:clrMapOvr>
  <mc:AlternateContent xmlns:mc="http://schemas.openxmlformats.org/markup-compatibility/2006" xmlns:p14="http://schemas.microsoft.com/office/powerpoint/2010/main">
    <mc:Choice Requires="p14">
      <p:transition spd="slow" p14:dur="2000" advTm="168"/>
    </mc:Choice>
    <mc:Fallback xmlns="">
      <p:transition spd="slow" advTm="168"/>
    </mc:Fallback>
  </mc:AlternateContent>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pPr algn="ctr"/>
            <a:r>
              <a:rPr lang="en-US" altLang="en-US" dirty="0" smtClean="0">
                <a:solidFill>
                  <a:srgbClr val="00B0F0"/>
                </a:solidFill>
              </a:rPr>
              <a:t>This is very important (or so I thought) for</a:t>
            </a:r>
          </a:p>
        </p:txBody>
      </p:sp>
      <p:sp>
        <p:nvSpPr>
          <p:cNvPr id="113667" name="Content Placeholder 2"/>
          <p:cNvSpPr>
            <a:spLocks noGrp="1"/>
          </p:cNvSpPr>
          <p:nvPr>
            <p:ph idx="1"/>
          </p:nvPr>
        </p:nvSpPr>
        <p:spPr/>
        <p:txBody>
          <a:bodyPr>
            <a:noAutofit/>
          </a:bodyPr>
          <a:lstStyle/>
          <a:p>
            <a:pPr marL="0" indent="0" algn="l">
              <a:buFontTx/>
              <a:buNone/>
            </a:pPr>
            <a:r>
              <a:rPr lang="en-US" altLang="en-US" sz="3600" dirty="0" smtClean="0">
                <a:solidFill>
                  <a:srgbClr val="00B050"/>
                </a:solidFill>
              </a:rPr>
              <a:t>Total  Fixed parameter inapproximability </a:t>
            </a:r>
            <a:r>
              <a:rPr lang="en-US" altLang="en-US" sz="3600" dirty="0" smtClean="0"/>
              <a:t>of problems. Later we found another way. The result of </a:t>
            </a:r>
            <a:r>
              <a:rPr lang="en-US" altLang="en-US" sz="3600" dirty="0" smtClean="0">
                <a:solidFill>
                  <a:srgbClr val="7030A0"/>
                </a:solidFill>
              </a:rPr>
              <a:t>Raz</a:t>
            </a:r>
            <a:r>
              <a:rPr lang="en-US" altLang="en-US" sz="3600" dirty="0" smtClean="0"/>
              <a:t> and </a:t>
            </a:r>
            <a:r>
              <a:rPr lang="en-US" altLang="en-US" sz="3600" dirty="0" smtClean="0">
                <a:solidFill>
                  <a:srgbClr val="7030A0"/>
                </a:solidFill>
              </a:rPr>
              <a:t>Dana </a:t>
            </a:r>
            <a:r>
              <a:rPr lang="en-US" altLang="en-US" sz="3600" dirty="0" smtClean="0"/>
              <a:t>had huge alphabet size. The </a:t>
            </a:r>
            <a:r>
              <a:rPr lang="en-US" altLang="en-US" sz="3600" dirty="0" smtClean="0">
                <a:solidFill>
                  <a:srgbClr val="00B050"/>
                </a:solidFill>
              </a:rPr>
              <a:t>projection game conjecture </a:t>
            </a:r>
            <a:r>
              <a:rPr lang="en-US" altLang="en-US" sz="3600" dirty="0" smtClean="0"/>
              <a:t>by </a:t>
            </a:r>
            <a:r>
              <a:rPr lang="en-US" altLang="en-US" sz="3600" dirty="0" smtClean="0">
                <a:solidFill>
                  <a:srgbClr val="7030A0"/>
                </a:solidFill>
              </a:rPr>
              <a:t>Dana</a:t>
            </a:r>
            <a:r>
              <a:rPr lang="en-US" altLang="en-US" sz="3600" dirty="0" smtClean="0"/>
              <a:t> says that the alphabet size can be polynomial.</a:t>
            </a:r>
            <a:endParaRPr lang="en-US" altLang="en-US" sz="3600" dirty="0" smtClean="0">
              <a:solidFill>
                <a:srgbClr val="0070C0"/>
              </a:solidFill>
            </a:endParaRPr>
          </a:p>
          <a:p>
            <a:pPr marL="0" indent="0" algn="l">
              <a:buFontTx/>
              <a:buNone/>
            </a:pPr>
            <a:r>
              <a:rPr lang="en-US" altLang="en-US" sz="3600" dirty="0" smtClean="0">
                <a:solidFill>
                  <a:srgbClr val="0070C0"/>
                </a:solidFill>
              </a:rPr>
              <a:t>The sliding scale conjecture implies the projection game conjecture.</a:t>
            </a:r>
          </a:p>
        </p:txBody>
      </p:sp>
    </p:spTree>
  </p:cSld>
  <p:clrMapOvr>
    <a:masterClrMapping/>
  </p:clrMapOvr>
  <mc:AlternateContent xmlns:mc="http://schemas.openxmlformats.org/markup-compatibility/2006" xmlns:p14="http://schemas.microsoft.com/office/powerpoint/2010/main">
    <mc:Choice Requires="p14">
      <p:transition spd="slow" p14:dur="2000" advTm="171"/>
    </mc:Choice>
    <mc:Fallback xmlns="">
      <p:transition spd="slow" advTm="171"/>
    </mc:Fallback>
  </mc:AlternateContent>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pPr algn="ctr"/>
            <a:r>
              <a:rPr lang="en-US" altLang="en-US" dirty="0" smtClean="0">
                <a:solidFill>
                  <a:srgbClr val="00B0F0"/>
                </a:solidFill>
              </a:rPr>
              <a:t>Almost linear PCP</a:t>
            </a:r>
          </a:p>
        </p:txBody>
      </p:sp>
      <p:sp>
        <p:nvSpPr>
          <p:cNvPr id="114691" name="Content Placeholder 2"/>
          <p:cNvSpPr>
            <a:spLocks noGrp="1"/>
          </p:cNvSpPr>
          <p:nvPr>
            <p:ph idx="1"/>
          </p:nvPr>
        </p:nvSpPr>
        <p:spPr/>
        <p:txBody>
          <a:bodyPr>
            <a:noAutofit/>
          </a:bodyPr>
          <a:lstStyle/>
          <a:p>
            <a:pPr marL="0" indent="0" algn="l">
              <a:buFontTx/>
              <a:buNone/>
            </a:pPr>
            <a:r>
              <a:rPr lang="en-US" altLang="en-US" sz="3600" dirty="0" smtClean="0"/>
              <a:t>I was very surprised that they exist!</a:t>
            </a:r>
          </a:p>
          <a:p>
            <a:pPr marL="0" indent="0" algn="l">
              <a:buFontTx/>
              <a:buNone/>
            </a:pPr>
            <a:r>
              <a:rPr lang="en-US" altLang="en-US" sz="3600" dirty="0" smtClean="0"/>
              <a:t>I did use the </a:t>
            </a:r>
            <a:r>
              <a:rPr lang="en-US" altLang="en-US" sz="3600" dirty="0" smtClean="0">
                <a:solidFill>
                  <a:srgbClr val="00B050"/>
                </a:solidFill>
              </a:rPr>
              <a:t>projection game conjecture </a:t>
            </a:r>
            <a:r>
              <a:rPr lang="en-US" altLang="en-US" sz="3600" dirty="0" smtClean="0"/>
              <a:t>to give a tight bound for the time required for getting </a:t>
            </a:r>
            <a:r>
              <a:rPr lang="en-US" altLang="en-US" sz="3600" dirty="0" smtClean="0">
                <a:solidFill>
                  <a:srgbClr val="FF0000"/>
                </a:solidFill>
              </a:rPr>
              <a:t>(1-</a:t>
            </a:r>
            <a:r>
              <a:rPr lang="el-GR" altLang="en-US" sz="3600" dirty="0" smtClean="0">
                <a:solidFill>
                  <a:srgbClr val="FF0000"/>
                </a:solidFill>
              </a:rPr>
              <a:t>ε</a:t>
            </a:r>
            <a:r>
              <a:rPr lang="en-US" altLang="en-US" sz="3600" dirty="0" smtClean="0">
                <a:solidFill>
                  <a:srgbClr val="FF0000"/>
                </a:solidFill>
              </a:rPr>
              <a:t>)ln n  </a:t>
            </a:r>
            <a:r>
              <a:rPr lang="en-US" altLang="en-US" sz="3600" dirty="0" smtClean="0"/>
              <a:t>ratio for </a:t>
            </a:r>
            <a:r>
              <a:rPr lang="en-US" altLang="en-US" sz="3600" dirty="0" smtClean="0">
                <a:solidFill>
                  <a:srgbClr val="00B050"/>
                </a:solidFill>
              </a:rPr>
              <a:t>Set Cover </a:t>
            </a:r>
            <a:r>
              <a:rPr lang="en-US" altLang="en-US" sz="3600" dirty="0" smtClean="0"/>
              <a:t>(see citation at the end). This is a paper from </a:t>
            </a:r>
            <a:r>
              <a:rPr lang="en-US" altLang="en-US" sz="3600" dirty="0" smtClean="0">
                <a:solidFill>
                  <a:srgbClr val="FF0000"/>
                </a:solidFill>
              </a:rPr>
              <a:t>2020</a:t>
            </a:r>
            <a:r>
              <a:rPr lang="en-US" altLang="en-US" sz="3600" dirty="0" smtClean="0"/>
              <a:t> so we arrived to present day. See the references.</a:t>
            </a:r>
          </a:p>
        </p:txBody>
      </p:sp>
    </p:spTree>
  </p:cSld>
  <p:clrMapOvr>
    <a:masterClrMapping/>
  </p:clrMapOvr>
  <mc:AlternateContent xmlns:mc="http://schemas.openxmlformats.org/markup-compatibility/2006" xmlns:p14="http://schemas.microsoft.com/office/powerpoint/2010/main">
    <mc:Choice Requires="p14">
      <p:transition spd="slow" p14:dur="2000" advTm="174"/>
    </mc:Choice>
    <mc:Fallback xmlns="">
      <p:transition spd="slow" advTm="174"/>
    </mc:Fallback>
  </mc:AlternateContent>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Another tight time</a:t>
            </a:r>
            <a:endParaRPr lang="en-US" dirty="0">
              <a:solidFill>
                <a:srgbClr val="00B0F0"/>
              </a:solidFill>
            </a:endParaRPr>
          </a:p>
        </p:txBody>
      </p:sp>
      <p:sp>
        <p:nvSpPr>
          <p:cNvPr id="3" name="Content Placeholder 2"/>
          <p:cNvSpPr>
            <a:spLocks noGrp="1"/>
          </p:cNvSpPr>
          <p:nvPr>
            <p:ph idx="1"/>
          </p:nvPr>
        </p:nvSpPr>
        <p:spPr/>
        <p:txBody>
          <a:bodyPr>
            <a:normAutofit fontScale="85000" lnSpcReduction="20000"/>
          </a:bodyPr>
          <a:lstStyle/>
          <a:p>
            <a:pPr marL="0" indent="0">
              <a:buNone/>
            </a:pPr>
            <a:r>
              <a:rPr lang="en-US" altLang="en-US" dirty="0" smtClean="0"/>
              <a:t>Say that we want to approximate the </a:t>
            </a:r>
            <a:r>
              <a:rPr lang="en-US" altLang="en-US" dirty="0" smtClean="0">
                <a:solidFill>
                  <a:srgbClr val="00B050"/>
                </a:solidFill>
              </a:rPr>
              <a:t>Directed </a:t>
            </a:r>
          </a:p>
          <a:p>
            <a:pPr marL="0" indent="0">
              <a:buNone/>
            </a:pPr>
            <a:r>
              <a:rPr lang="en-US" altLang="en-US" dirty="0" smtClean="0">
                <a:solidFill>
                  <a:srgbClr val="00B050"/>
                </a:solidFill>
              </a:rPr>
              <a:t>Steiner </a:t>
            </a:r>
            <a:r>
              <a:rPr lang="en-US" altLang="en-US" dirty="0">
                <a:solidFill>
                  <a:srgbClr val="00B050"/>
                </a:solidFill>
              </a:rPr>
              <a:t>tree </a:t>
            </a:r>
            <a:r>
              <a:rPr lang="en-US" altLang="en-US" dirty="0" smtClean="0"/>
              <a:t>within </a:t>
            </a:r>
            <a:r>
              <a:rPr lang="en-US" altLang="en-US" dirty="0" smtClean="0">
                <a:solidFill>
                  <a:srgbClr val="FF0000"/>
                </a:solidFill>
              </a:rPr>
              <a:t>(1- </a:t>
            </a:r>
            <a:r>
              <a:rPr lang="el-GR" altLang="en-US" dirty="0" smtClean="0">
                <a:solidFill>
                  <a:srgbClr val="FF0000"/>
                </a:solidFill>
              </a:rPr>
              <a:t>ε</a:t>
            </a:r>
            <a:r>
              <a:rPr lang="en-US" altLang="en-US" dirty="0" smtClean="0">
                <a:solidFill>
                  <a:srgbClr val="FF0000"/>
                </a:solidFill>
              </a:rPr>
              <a:t>)</a:t>
            </a:r>
            <a:r>
              <a:rPr lang="en-US" altLang="en-US" dirty="0" smtClean="0">
                <a:solidFill>
                  <a:srgbClr val="FF0000"/>
                </a:solidFill>
                <a:latin typeface="Arial" panose="020B0604020202020204" pitchFamily="34" charset="0"/>
                <a:cs typeface="Arial" panose="020B0604020202020204" pitchFamily="34" charset="0"/>
              </a:rPr>
              <a:t>˖ln n. </a:t>
            </a:r>
            <a:r>
              <a:rPr lang="en-US" altLang="en-US" dirty="0" smtClean="0">
                <a:latin typeface="Arial" panose="020B0604020202020204" pitchFamily="34" charset="0"/>
                <a:cs typeface="Arial" panose="020B0604020202020204" pitchFamily="34" charset="0"/>
              </a:rPr>
              <a:t>For </a:t>
            </a:r>
            <a:r>
              <a:rPr lang="el-GR" altLang="en-US" dirty="0" smtClean="0">
                <a:solidFill>
                  <a:srgbClr val="FF0000"/>
                </a:solidFill>
              </a:rPr>
              <a:t>ε</a:t>
            </a:r>
            <a:r>
              <a:rPr lang="en-US" altLang="en-US" dirty="0" smtClean="0">
                <a:solidFill>
                  <a:srgbClr val="FF0000"/>
                </a:solidFill>
              </a:rPr>
              <a:t>≤1/2</a:t>
            </a:r>
            <a:r>
              <a:rPr lang="en-US" altLang="en-US" dirty="0" smtClean="0">
                <a:solidFill>
                  <a:srgbClr val="FF0000"/>
                </a:solidFill>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w</a:t>
            </a:r>
            <a:r>
              <a:rPr lang="en-US" altLang="en-US" dirty="0" smtClean="0">
                <a:latin typeface="Arial" panose="020B0604020202020204" pitchFamily="34" charset="0"/>
                <a:cs typeface="Arial" panose="020B0604020202020204" pitchFamily="34" charset="0"/>
              </a:rPr>
              <a:t>e </a:t>
            </a:r>
          </a:p>
          <a:p>
            <a:pPr marL="0" indent="0">
              <a:buNone/>
            </a:pPr>
            <a:r>
              <a:rPr lang="en-US" altLang="en-US" dirty="0">
                <a:latin typeface="Arial" panose="020B0604020202020204" pitchFamily="34" charset="0"/>
                <a:cs typeface="Arial" panose="020B0604020202020204" pitchFamily="34" charset="0"/>
              </a:rPr>
              <a:t>d</a:t>
            </a:r>
            <a:r>
              <a:rPr lang="en-US" altLang="en-US" dirty="0" smtClean="0">
                <a:latin typeface="Arial" panose="020B0604020202020204" pitchFamily="34" charset="0"/>
                <a:cs typeface="Arial" panose="020B0604020202020204" pitchFamily="34" charset="0"/>
              </a:rPr>
              <a:t>esigned a new upper bound with time that  equals  </a:t>
            </a:r>
          </a:p>
          <a:p>
            <a:pPr marL="0" indent="0">
              <a:buNone/>
            </a:pPr>
            <a:r>
              <a:rPr lang="en-US" altLang="en-US" dirty="0" smtClean="0">
                <a:latin typeface="Arial" panose="020B0604020202020204" pitchFamily="34" charset="0"/>
                <a:cs typeface="Arial" panose="020B0604020202020204" pitchFamily="34" charset="0"/>
              </a:rPr>
              <a:t>the lower bound for the time for </a:t>
            </a:r>
            <a:r>
              <a:rPr lang="en-US" altLang="en-US" dirty="0" smtClean="0">
                <a:solidFill>
                  <a:srgbClr val="FF0000"/>
                </a:solidFill>
                <a:latin typeface="Arial" panose="020B0604020202020204" pitchFamily="34" charset="0"/>
                <a:cs typeface="Arial" panose="020B0604020202020204" pitchFamily="34" charset="0"/>
              </a:rPr>
              <a:t>Set-Cover</a:t>
            </a:r>
            <a:r>
              <a:rPr lang="en-US" altLang="en-US" dirty="0" smtClean="0">
                <a:latin typeface="Arial" panose="020B0604020202020204" pitchFamily="34" charset="0"/>
                <a:cs typeface="Arial" panose="020B0604020202020204" pitchFamily="34" charset="0"/>
              </a:rPr>
              <a:t>. The</a:t>
            </a:r>
          </a:p>
          <a:p>
            <a:pPr marL="0" indent="0">
              <a:buNone/>
            </a:pPr>
            <a:r>
              <a:rPr lang="en-US" altLang="en-US" dirty="0" smtClean="0">
                <a:latin typeface="Arial" panose="020B0604020202020204" pitchFamily="34" charset="0"/>
                <a:cs typeface="Arial" panose="020B0604020202020204" pitchFamily="34" charset="0"/>
              </a:rPr>
              <a:t>projection game conjecture is needed for the lower </a:t>
            </a:r>
          </a:p>
          <a:p>
            <a:pPr marL="0" indent="0">
              <a:buNone/>
            </a:pPr>
            <a:r>
              <a:rPr lang="en-US" altLang="en-US" dirty="0" smtClean="0">
                <a:latin typeface="Arial" panose="020B0604020202020204" pitchFamily="34" charset="0"/>
                <a:cs typeface="Arial" panose="020B0604020202020204" pitchFamily="34" charset="0"/>
              </a:rPr>
              <a:t>bound for  </a:t>
            </a:r>
            <a:r>
              <a:rPr lang="en-US" altLang="en-US" dirty="0" smtClean="0">
                <a:solidFill>
                  <a:srgbClr val="00B050"/>
                </a:solidFill>
                <a:latin typeface="Arial" panose="020B0604020202020204" pitchFamily="34" charset="0"/>
                <a:cs typeface="Arial" panose="020B0604020202020204" pitchFamily="34" charset="0"/>
              </a:rPr>
              <a:t>Set-Cover</a:t>
            </a:r>
            <a:r>
              <a:rPr lang="en-US" altLang="en-US" dirty="0" smtClean="0">
                <a:latin typeface="Arial" panose="020B0604020202020204" pitchFamily="34" charset="0"/>
                <a:cs typeface="Arial" panose="020B0604020202020204" pitchFamily="34" charset="0"/>
              </a:rPr>
              <a:t>. This lower bound clearly holds</a:t>
            </a:r>
          </a:p>
          <a:p>
            <a:pPr marL="0" indent="0">
              <a:buNone/>
            </a:pPr>
            <a:r>
              <a:rPr lang="en-US" altLang="en-US" dirty="0" smtClean="0">
                <a:latin typeface="Arial" panose="020B0604020202020204" pitchFamily="34" charset="0"/>
                <a:cs typeface="Arial" panose="020B0604020202020204" pitchFamily="34" charset="0"/>
              </a:rPr>
              <a:t>for the </a:t>
            </a:r>
            <a:r>
              <a:rPr lang="en-US" altLang="en-US" dirty="0" smtClean="0">
                <a:solidFill>
                  <a:srgbClr val="00B050"/>
                </a:solidFill>
                <a:latin typeface="Arial" panose="020B0604020202020204" pitchFamily="34" charset="0"/>
                <a:cs typeface="Arial" panose="020B0604020202020204" pitchFamily="34" charset="0"/>
              </a:rPr>
              <a:t>Directed Steiner Tree </a:t>
            </a:r>
            <a:r>
              <a:rPr lang="en-US" altLang="en-US" dirty="0" smtClean="0">
                <a:latin typeface="Arial" panose="020B0604020202020204" pitchFamily="34" charset="0"/>
                <a:cs typeface="Arial" panose="020B0604020202020204" pitchFamily="34" charset="0"/>
              </a:rPr>
              <a:t>as well.</a:t>
            </a:r>
            <a:endParaRPr lang="en-US" altLang="en-US" dirty="0" smtClean="0">
              <a:solidFill>
                <a:srgbClr val="FF0000"/>
              </a:solidFill>
            </a:endParaRPr>
          </a:p>
          <a:p>
            <a:pPr marL="0" indent="0">
              <a:buNone/>
            </a:pPr>
            <a:r>
              <a:rPr lang="en-US" altLang="en-US" dirty="0" smtClean="0"/>
              <a:t>It works fine for Directed Steiner tree  if </a:t>
            </a:r>
            <a:r>
              <a:rPr lang="el-GR" altLang="en-US" dirty="0">
                <a:solidFill>
                  <a:srgbClr val="FF0000"/>
                </a:solidFill>
              </a:rPr>
              <a:t>ε</a:t>
            </a:r>
            <a:r>
              <a:rPr lang="en-US" altLang="en-US" dirty="0">
                <a:solidFill>
                  <a:srgbClr val="FF0000"/>
                </a:solidFill>
              </a:rPr>
              <a:t>≤1/2</a:t>
            </a:r>
            <a:r>
              <a:rPr lang="en-US" altLang="en-US" dirty="0" smtClean="0"/>
              <a:t> </a:t>
            </a:r>
            <a:r>
              <a:rPr lang="en-US" altLang="en-US" dirty="0" smtClean="0">
                <a:solidFill>
                  <a:srgbClr val="FF0000"/>
                </a:solidFill>
              </a:rPr>
              <a:t>.</a:t>
            </a:r>
            <a:r>
              <a:rPr lang="en-US" altLang="en-US" dirty="0" smtClean="0"/>
              <a:t>  But the </a:t>
            </a:r>
          </a:p>
          <a:p>
            <a:pPr marL="0" indent="0">
              <a:buNone/>
            </a:pPr>
            <a:r>
              <a:rPr lang="en-US" altLang="en-US" dirty="0" smtClean="0">
                <a:solidFill>
                  <a:srgbClr val="0070C0"/>
                </a:solidFill>
              </a:rPr>
              <a:t>upper bound </a:t>
            </a:r>
            <a:r>
              <a:rPr lang="en-US" altLang="en-US" dirty="0" smtClean="0"/>
              <a:t>we designed for  </a:t>
            </a:r>
            <a:r>
              <a:rPr lang="en-US" altLang="en-US" dirty="0" smtClean="0">
                <a:solidFill>
                  <a:srgbClr val="00B050"/>
                </a:solidFill>
              </a:rPr>
              <a:t>Directed Steiner Tree</a:t>
            </a:r>
            <a:r>
              <a:rPr lang="en-US" altLang="en-US" dirty="0" smtClean="0"/>
              <a:t>, it </a:t>
            </a:r>
          </a:p>
          <a:p>
            <a:pPr marL="0" indent="0">
              <a:buNone/>
            </a:pPr>
            <a:r>
              <a:rPr lang="en-US" altLang="en-US" dirty="0" smtClean="0"/>
              <a:t>does not work for </a:t>
            </a:r>
            <a:r>
              <a:rPr lang="el-GR" altLang="en-US" dirty="0">
                <a:solidFill>
                  <a:srgbClr val="FF0000"/>
                </a:solidFill>
              </a:rPr>
              <a:t>ε</a:t>
            </a:r>
            <a:r>
              <a:rPr lang="en-US" altLang="en-US" dirty="0" smtClean="0">
                <a:solidFill>
                  <a:srgbClr val="FF0000"/>
                </a:solidFill>
              </a:rPr>
              <a:t>&gt;1/2</a:t>
            </a:r>
            <a:r>
              <a:rPr lang="en-US" altLang="en-US" dirty="0" smtClean="0"/>
              <a:t>. Maybe the result is not true for </a:t>
            </a:r>
            <a:endParaRPr lang="en-US" altLang="en-US" dirty="0"/>
          </a:p>
          <a:p>
            <a:pPr marL="0" indent="0">
              <a:buNone/>
            </a:pPr>
            <a:r>
              <a:rPr lang="el-GR" altLang="en-US" dirty="0">
                <a:solidFill>
                  <a:srgbClr val="FF0000"/>
                </a:solidFill>
              </a:rPr>
              <a:t>ε</a:t>
            </a:r>
            <a:r>
              <a:rPr lang="en-US" altLang="en-US" dirty="0" smtClean="0">
                <a:solidFill>
                  <a:srgbClr val="FF0000"/>
                </a:solidFill>
              </a:rPr>
              <a:t>&gt;1/2.</a:t>
            </a:r>
            <a:endParaRPr lang="en-US" dirty="0"/>
          </a:p>
        </p:txBody>
      </p:sp>
    </p:spTree>
    <p:extLst>
      <p:ext uri="{BB962C8B-B14F-4D97-AF65-F5344CB8AC3E}">
        <p14:creationId xmlns:p14="http://schemas.microsoft.com/office/powerpoint/2010/main" val="1111042383"/>
      </p:ext>
    </p:extLst>
  </p:cSld>
  <p:clrMapOvr>
    <a:masterClrMapping/>
  </p:clrMapOvr>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Other applications?</a:t>
            </a:r>
            <a:endParaRPr lang="en-US" dirty="0">
              <a:solidFill>
                <a:srgbClr val="00B0F0"/>
              </a:solidFill>
            </a:endParaRPr>
          </a:p>
        </p:txBody>
      </p:sp>
      <p:sp>
        <p:nvSpPr>
          <p:cNvPr id="3" name="Content Placeholder 2"/>
          <p:cNvSpPr>
            <a:spLocks noGrp="1"/>
          </p:cNvSpPr>
          <p:nvPr>
            <p:ph idx="1"/>
          </p:nvPr>
        </p:nvSpPr>
        <p:spPr/>
        <p:txBody>
          <a:bodyPr>
            <a:normAutofit fontScale="92500"/>
          </a:bodyPr>
          <a:lstStyle/>
          <a:p>
            <a:r>
              <a:rPr lang="en-US" dirty="0" smtClean="0"/>
              <a:t>At start the </a:t>
            </a:r>
            <a:r>
              <a:rPr lang="en-US" dirty="0" smtClean="0">
                <a:solidFill>
                  <a:srgbClr val="00B050"/>
                </a:solidFill>
              </a:rPr>
              <a:t>Projection Game Conjecture </a:t>
            </a:r>
            <a:r>
              <a:rPr lang="en-US" dirty="0" smtClean="0"/>
              <a:t>was used to show that</a:t>
            </a:r>
            <a:r>
              <a:rPr lang="en-US" dirty="0" smtClean="0">
                <a:solidFill>
                  <a:srgbClr val="00B050"/>
                </a:solidFill>
              </a:rPr>
              <a:t> Set-Cover </a:t>
            </a:r>
            <a:r>
              <a:rPr lang="en-US" dirty="0" smtClean="0"/>
              <a:t>has no </a:t>
            </a:r>
            <a:r>
              <a:rPr lang="en-US" dirty="0" smtClean="0">
                <a:solidFill>
                  <a:srgbClr val="FF0000"/>
                </a:solidFill>
              </a:rPr>
              <a:t>(1-</a:t>
            </a:r>
            <a:r>
              <a:rPr lang="el-GR" dirty="0" smtClean="0">
                <a:solidFill>
                  <a:srgbClr val="FF0000"/>
                </a:solidFill>
                <a:latin typeface="Calibri" panose="020F0502020204030204" pitchFamily="34" charset="0"/>
                <a:cs typeface="Calibri" panose="020F0502020204030204" pitchFamily="34" charset="0"/>
              </a:rPr>
              <a:t>ε</a:t>
            </a:r>
            <a:r>
              <a:rPr lang="en-US" dirty="0" smtClean="0">
                <a:solidFill>
                  <a:srgbClr val="FF0000"/>
                </a:solidFill>
                <a:latin typeface="Calibri" panose="020F0502020204030204" pitchFamily="34" charset="0"/>
                <a:cs typeface="Calibri" panose="020F0502020204030204" pitchFamily="34" charset="0"/>
              </a:rPr>
              <a:t>) ln n </a:t>
            </a:r>
            <a:r>
              <a:rPr lang="en-US" dirty="0" smtClean="0">
                <a:latin typeface="Calibri" panose="020F0502020204030204" pitchFamily="34" charset="0"/>
                <a:cs typeface="Calibri" panose="020F0502020204030204" pitchFamily="34" charset="0"/>
              </a:rPr>
              <a:t>approximation for any constant </a:t>
            </a:r>
            <a:r>
              <a:rPr lang="el-GR" dirty="0" smtClean="0">
                <a:solidFill>
                  <a:srgbClr val="FF0000"/>
                </a:solidFill>
                <a:latin typeface="Calibri" panose="020F0502020204030204" pitchFamily="34" charset="0"/>
                <a:cs typeface="Calibri" panose="020F0502020204030204" pitchFamily="34" charset="0"/>
              </a:rPr>
              <a:t>ε</a:t>
            </a:r>
            <a:r>
              <a:rPr lang="en-US" dirty="0" smtClean="0">
                <a:solidFill>
                  <a:srgbClr val="FF0000"/>
                </a:solidFill>
                <a:latin typeface="Calibri" panose="020F0502020204030204" pitchFamily="34" charset="0"/>
                <a:cs typeface="Calibri" panose="020F0502020204030204" pitchFamily="34" charset="0"/>
              </a:rPr>
              <a:t>&gt;0</a:t>
            </a:r>
            <a:r>
              <a:rPr lang="en-US" dirty="0" smtClean="0">
                <a:solidFill>
                  <a:srgbClr val="00B050"/>
                </a:solidFill>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unless</a:t>
            </a:r>
            <a:r>
              <a:rPr lang="en-US" dirty="0" smtClean="0">
                <a:solidFill>
                  <a:srgbClr val="00B050"/>
                </a:solidFill>
                <a:latin typeface="Calibri" panose="020F0502020204030204" pitchFamily="34" charset="0"/>
                <a:cs typeface="Calibri" panose="020F0502020204030204" pitchFamily="34" charset="0"/>
              </a:rPr>
              <a:t> </a:t>
            </a:r>
            <a:r>
              <a:rPr lang="en-US" dirty="0" smtClean="0">
                <a:solidFill>
                  <a:srgbClr val="FF0000"/>
                </a:solidFill>
                <a:latin typeface="Calibri" panose="020F0502020204030204" pitchFamily="34" charset="0"/>
                <a:cs typeface="Calibri" panose="020F0502020204030204" pitchFamily="34" charset="0"/>
              </a:rPr>
              <a:t>P=NP.</a:t>
            </a:r>
          </a:p>
          <a:p>
            <a:r>
              <a:rPr lang="en-US" dirty="0" smtClean="0">
                <a:latin typeface="Calibri" panose="020F0502020204030204" pitchFamily="34" charset="0"/>
                <a:cs typeface="Calibri" panose="020F0502020204030204" pitchFamily="34" charset="0"/>
              </a:rPr>
              <a:t>However the paper of </a:t>
            </a:r>
            <a:r>
              <a:rPr lang="en-US" dirty="0" smtClean="0">
                <a:solidFill>
                  <a:srgbClr val="7030A0"/>
                </a:solidFill>
                <a:latin typeface="Calibri" panose="020F0502020204030204" pitchFamily="34" charset="0"/>
                <a:cs typeface="Calibri" panose="020F0502020204030204" pitchFamily="34" charset="0"/>
              </a:rPr>
              <a:t>Dinur et al </a:t>
            </a:r>
            <a:r>
              <a:rPr lang="en-US" dirty="0" smtClean="0">
                <a:latin typeface="Calibri" panose="020F0502020204030204" pitchFamily="34" charset="0"/>
                <a:cs typeface="Calibri" panose="020F0502020204030204" pitchFamily="34" charset="0"/>
              </a:rPr>
              <a:t>proved the same claim  without using the </a:t>
            </a:r>
            <a:r>
              <a:rPr lang="en-US" dirty="0" smtClean="0">
                <a:solidFill>
                  <a:srgbClr val="00B050"/>
                </a:solidFill>
                <a:latin typeface="Calibri" panose="020F0502020204030204" pitchFamily="34" charset="0"/>
                <a:cs typeface="Calibri" panose="020F0502020204030204" pitchFamily="34" charset="0"/>
              </a:rPr>
              <a:t>Projection Game Conjecture.</a:t>
            </a:r>
          </a:p>
          <a:p>
            <a:r>
              <a:rPr lang="en-US" dirty="0" smtClean="0">
                <a:latin typeface="Calibri" panose="020F0502020204030204" pitchFamily="34" charset="0"/>
                <a:cs typeface="Calibri" panose="020F0502020204030204" pitchFamily="34" charset="0"/>
              </a:rPr>
              <a:t>So one application I  know  for hardness for the </a:t>
            </a:r>
            <a:r>
              <a:rPr lang="en-US" dirty="0" smtClean="0">
                <a:solidFill>
                  <a:srgbClr val="00B050"/>
                </a:solidFill>
                <a:latin typeface="Calibri" panose="020F0502020204030204" pitchFamily="34" charset="0"/>
                <a:cs typeface="Calibri" panose="020F0502020204030204" pitchFamily="34" charset="0"/>
              </a:rPr>
              <a:t>Projection Game Conjecture </a:t>
            </a:r>
            <a:r>
              <a:rPr lang="en-US" dirty="0" smtClean="0">
                <a:latin typeface="Calibri" panose="020F0502020204030204" pitchFamily="34" charset="0"/>
                <a:cs typeface="Calibri" panose="020F0502020204030204" pitchFamily="34" charset="0"/>
              </a:rPr>
              <a:t>is the one I showed.</a:t>
            </a:r>
          </a:p>
          <a:p>
            <a:r>
              <a:rPr lang="en-US" dirty="0" smtClean="0">
                <a:latin typeface="Calibri" panose="020F0502020204030204" pitchFamily="34" charset="0"/>
                <a:cs typeface="Calibri" panose="020F0502020204030204" pitchFamily="34" charset="0"/>
              </a:rPr>
              <a:t>As far as I understand the silding scale conjecture implies a polynomial hardness for </a:t>
            </a:r>
            <a:r>
              <a:rPr lang="en-US" dirty="0" smtClean="0">
                <a:solidFill>
                  <a:srgbClr val="00B050"/>
                </a:solidFill>
                <a:latin typeface="Calibri" panose="020F0502020204030204" pitchFamily="34" charset="0"/>
                <a:cs typeface="Calibri" panose="020F0502020204030204" pitchFamily="34" charset="0"/>
              </a:rPr>
              <a:t>Directed Multicut</a:t>
            </a:r>
            <a:r>
              <a:rPr lang="en-US" dirty="0" smtClean="0">
                <a:latin typeface="Calibri" panose="020F0502020204030204" pitchFamily="34" charset="0"/>
                <a:cs typeface="Calibri" panose="020F0502020204030204" pitchFamily="34" charset="0"/>
              </a:rPr>
              <a:t>. </a:t>
            </a:r>
          </a:p>
          <a:p>
            <a:r>
              <a:rPr lang="en-US" dirty="0" smtClean="0">
                <a:latin typeface="Calibri" panose="020F0502020204030204" pitchFamily="34" charset="0"/>
                <a:cs typeface="Calibri" panose="020F0502020204030204" pitchFamily="34" charset="0"/>
              </a:rPr>
              <a:t>More applications? If you tell me I will add it here.</a:t>
            </a:r>
          </a:p>
          <a:p>
            <a:endParaRPr lang="en-US" dirty="0"/>
          </a:p>
        </p:txBody>
      </p:sp>
    </p:spTree>
    <p:extLst>
      <p:ext uri="{BB962C8B-B14F-4D97-AF65-F5344CB8AC3E}">
        <p14:creationId xmlns:p14="http://schemas.microsoft.com/office/powerpoint/2010/main" val="2938728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1"/>
          <p:cNvSpPr txBox="1">
            <a:spLocks noChangeArrowheads="1"/>
          </p:cNvSpPr>
          <p:nvPr/>
        </p:nvSpPr>
        <p:spPr bwMode="auto">
          <a:xfrm>
            <a:off x="457200" y="-114300"/>
            <a:ext cx="8229600" cy="192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Garamond" panose="02020404030301010803" pitchFamily="18" charset="0"/>
                <a:cs typeface="Droid Sans" charset="0"/>
              </a:defRPr>
            </a:lvl9pPr>
          </a:lstStyle>
          <a:p>
            <a:pPr algn="ctr" eaLnBrk="1" hangingPunct="1">
              <a:buClrTx/>
              <a:buFontTx/>
              <a:buNone/>
            </a:pPr>
            <a:r>
              <a:rPr lang="en-US" altLang="en-US" sz="4000" b="1" dirty="0">
                <a:solidFill>
                  <a:srgbClr val="00B0F0"/>
                </a:solidFill>
                <a:effectLst>
                  <a:outerShdw blurRad="38100" dist="38100" dir="2700000" algn="tl">
                    <a:srgbClr val="C0C0C0"/>
                  </a:outerShdw>
                </a:effectLst>
              </a:rPr>
              <a:t>General bounds on  the minimum number of edges for </a:t>
            </a:r>
            <a:r>
              <a:rPr lang="en-US" altLang="en-US" sz="4000" b="1" dirty="0" smtClean="0">
                <a:solidFill>
                  <a:srgbClr val="00B0F0"/>
                </a:solidFill>
                <a:effectLst>
                  <a:outerShdw blurRad="38100" dist="38100" dir="2700000" algn="tl">
                    <a:srgbClr val="C0C0C0"/>
                  </a:outerShdw>
                </a:effectLst>
              </a:rPr>
              <a:t>k-spanners</a:t>
            </a:r>
            <a:endParaRPr lang="en-US" altLang="en-US" sz="4000" b="1" dirty="0">
              <a:solidFill>
                <a:srgbClr val="00B0F0"/>
              </a:solidFill>
              <a:effectLst>
                <a:outerShdw blurRad="38100" dist="38100" dir="2700000" algn="tl">
                  <a:srgbClr val="C0C0C0"/>
                </a:outerShdw>
              </a:effectLst>
            </a:endParaRPr>
          </a:p>
        </p:txBody>
      </p:sp>
      <p:sp>
        <p:nvSpPr>
          <p:cNvPr id="33794" name="Text Box 2"/>
          <p:cNvSpPr txBox="1">
            <a:spLocks noChangeArrowheads="1"/>
          </p:cNvSpPr>
          <p:nvPr/>
        </p:nvSpPr>
        <p:spPr bwMode="auto">
          <a:xfrm>
            <a:off x="457200" y="1600200"/>
            <a:ext cx="8229600" cy="609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rgbClr val="000000"/>
                </a:solidFill>
                <a:latin typeface="Garamond" panose="02020404030301010803" pitchFamily="18" charset="0"/>
                <a:cs typeface="Droid Sans" charset="0"/>
              </a:defRPr>
            </a:lvl9pPr>
          </a:lstStyle>
          <a:p>
            <a:pPr eaLnBrk="1" hangingPunct="1">
              <a:lnSpc>
                <a:spcPct val="90000"/>
              </a:lnSpc>
              <a:spcBef>
                <a:spcPts val="800"/>
              </a:spcBef>
              <a:buClr>
                <a:srgbClr val="00FF99"/>
              </a:buClr>
              <a:buFont typeface="Garamond" panose="02020404030301010803" pitchFamily="18" charset="0"/>
              <a:buChar char="•"/>
            </a:pPr>
            <a:r>
              <a:rPr lang="en-US" altLang="en-US" sz="3600" dirty="0">
                <a:solidFill>
                  <a:schemeClr val="tx1"/>
                </a:solidFill>
                <a:effectLst>
                  <a:outerShdw blurRad="38100" dist="38100" dir="2700000" algn="tl">
                    <a:srgbClr val="C0C0C0"/>
                  </a:outerShdw>
                </a:effectLst>
              </a:rPr>
              <a:t>It is known that there is always a </a:t>
            </a:r>
            <a:r>
              <a:rPr lang="en-US" altLang="en-US" sz="3600" dirty="0">
                <a:solidFill>
                  <a:srgbClr val="FF0000"/>
                </a:solidFill>
                <a:effectLst>
                  <a:outerShdw blurRad="38100" dist="38100" dir="2700000" algn="tl">
                    <a:srgbClr val="C0C0C0"/>
                  </a:outerShdw>
                </a:effectLst>
              </a:rPr>
              <a:t>2k-1</a:t>
            </a:r>
            <a:r>
              <a:rPr lang="en-US" altLang="en-US" sz="3600" dirty="0">
                <a:solidFill>
                  <a:schemeClr val="tx1"/>
                </a:solidFill>
                <a:effectLst>
                  <a:outerShdw blurRad="38100" dist="38100" dir="2700000" algn="tl">
                    <a:srgbClr val="C0C0C0"/>
                  </a:outerShdw>
                </a:effectLst>
              </a:rPr>
              <a:t> spanner with </a:t>
            </a:r>
            <a:r>
              <a:rPr lang="en-US" altLang="en-US" sz="3600" dirty="0">
                <a:solidFill>
                  <a:srgbClr val="FF0000"/>
                </a:solidFill>
                <a:effectLst>
                  <a:outerShdw blurRad="38100" dist="38100" dir="2700000" algn="tl">
                    <a:srgbClr val="C0C0C0"/>
                  </a:outerShdw>
                </a:effectLst>
              </a:rPr>
              <a:t>O(n</a:t>
            </a:r>
            <a:r>
              <a:rPr lang="en-US" altLang="en-US" sz="3600" baseline="30000" dirty="0">
                <a:solidFill>
                  <a:srgbClr val="FF0000"/>
                </a:solidFill>
                <a:effectLst>
                  <a:outerShdw blurRad="38100" dist="38100" dir="2700000" algn="tl">
                    <a:srgbClr val="C0C0C0"/>
                  </a:outerShdw>
                </a:effectLst>
              </a:rPr>
              <a:t>1+1/k</a:t>
            </a:r>
            <a:r>
              <a:rPr lang="en-US" altLang="en-US" sz="3600" dirty="0">
                <a:solidFill>
                  <a:srgbClr val="FF0000"/>
                </a:solidFill>
                <a:effectLst>
                  <a:outerShdw blurRad="38100" dist="38100" dir="2700000" algn="tl">
                    <a:srgbClr val="C0C0C0"/>
                  </a:outerShdw>
                </a:effectLst>
              </a:rPr>
              <a:t>)</a:t>
            </a:r>
            <a:r>
              <a:rPr lang="en-US" altLang="en-US" sz="3600" dirty="0">
                <a:solidFill>
                  <a:schemeClr val="tx1"/>
                </a:solidFill>
                <a:effectLst>
                  <a:outerShdw blurRad="38100" dist="38100" dir="2700000" algn="tl">
                    <a:srgbClr val="C0C0C0"/>
                  </a:outerShdw>
                </a:effectLst>
              </a:rPr>
              <a:t> edges.</a:t>
            </a:r>
          </a:p>
          <a:p>
            <a:pPr eaLnBrk="1" hangingPunct="1">
              <a:lnSpc>
                <a:spcPct val="90000"/>
              </a:lnSpc>
              <a:spcBef>
                <a:spcPts val="800"/>
              </a:spcBef>
              <a:buClr>
                <a:srgbClr val="00FF99"/>
              </a:buClr>
              <a:buFont typeface="Garamond" panose="02020404030301010803" pitchFamily="18" charset="0"/>
              <a:buChar char="•"/>
            </a:pPr>
            <a:r>
              <a:rPr lang="en-US" altLang="en-US" sz="3600" dirty="0" smtClean="0">
                <a:solidFill>
                  <a:schemeClr val="tx1"/>
                </a:solidFill>
                <a:effectLst>
                  <a:outerShdw blurRad="38100" dist="38100" dir="2700000" algn="tl">
                    <a:srgbClr val="C0C0C0"/>
                  </a:outerShdw>
                </a:effectLst>
              </a:rPr>
              <a:t>This uses the best known upper bound for the number of edges in a graph with girth </a:t>
            </a:r>
            <a:r>
              <a:rPr lang="en-US" altLang="en-US" sz="3600" dirty="0" smtClean="0">
                <a:solidFill>
                  <a:srgbClr val="FF0000"/>
                </a:solidFill>
                <a:effectLst>
                  <a:outerShdw blurRad="38100" dist="38100" dir="2700000" algn="tl">
                    <a:srgbClr val="C0C0C0"/>
                  </a:outerShdw>
                </a:effectLst>
              </a:rPr>
              <a:t>2k+1</a:t>
            </a:r>
            <a:r>
              <a:rPr lang="en-US" altLang="en-US" sz="3600" dirty="0" smtClean="0">
                <a:solidFill>
                  <a:schemeClr val="tx1"/>
                </a:solidFill>
                <a:effectLst>
                  <a:outerShdw blurRad="38100" dist="38100" dir="2700000" algn="tl">
                    <a:srgbClr val="C0C0C0"/>
                  </a:outerShdw>
                </a:effectLst>
              </a:rPr>
              <a:t>. Recall that there exists </a:t>
            </a:r>
            <a:r>
              <a:rPr lang="en-US" altLang="en-US" sz="3600" dirty="0" smtClean="0">
                <a:solidFill>
                  <a:srgbClr val="FF0000"/>
                </a:solidFill>
                <a:effectLst>
                  <a:outerShdw blurRad="38100" dist="38100" dir="2700000" algn="tl">
                    <a:srgbClr val="C0C0C0"/>
                  </a:outerShdw>
                </a:effectLst>
              </a:rPr>
              <a:t>2k-1 </a:t>
            </a:r>
            <a:r>
              <a:rPr lang="en-US" altLang="en-US" sz="3600" dirty="0" smtClean="0">
                <a:solidFill>
                  <a:schemeClr val="tx1"/>
                </a:solidFill>
                <a:effectLst>
                  <a:outerShdw blurRad="38100" dist="38100" dir="2700000" algn="tl">
                    <a:srgbClr val="C0C0C0"/>
                  </a:outerShdw>
                </a:effectLst>
              </a:rPr>
              <a:t>spanners with  girth </a:t>
            </a:r>
            <a:r>
              <a:rPr lang="en-US" altLang="en-US" sz="3600" dirty="0" smtClean="0">
                <a:solidFill>
                  <a:srgbClr val="FF0000"/>
                </a:solidFill>
                <a:effectLst>
                  <a:outerShdw blurRad="38100" dist="38100" dir="2700000" algn="tl">
                    <a:srgbClr val="C0C0C0"/>
                  </a:outerShdw>
                </a:effectLst>
              </a:rPr>
              <a:t>2k+1.</a:t>
            </a:r>
          </a:p>
          <a:p>
            <a:pPr eaLnBrk="1" hangingPunct="1">
              <a:lnSpc>
                <a:spcPct val="90000"/>
              </a:lnSpc>
              <a:spcBef>
                <a:spcPts val="800"/>
              </a:spcBef>
              <a:buClr>
                <a:srgbClr val="00FF99"/>
              </a:buClr>
              <a:buFont typeface="Garamond" panose="02020404030301010803" pitchFamily="18" charset="0"/>
              <a:buChar char="•"/>
            </a:pPr>
            <a:r>
              <a:rPr lang="en-US" altLang="en-US" sz="3600" dirty="0" smtClean="0">
                <a:solidFill>
                  <a:srgbClr val="7030A0"/>
                </a:solidFill>
                <a:effectLst>
                  <a:outerShdw blurRad="38100" dist="38100" dir="2700000" algn="tl">
                    <a:srgbClr val="C0C0C0"/>
                  </a:outerShdw>
                </a:effectLst>
              </a:rPr>
              <a:t>Erdos</a:t>
            </a:r>
            <a:r>
              <a:rPr lang="en-US" altLang="en-US" sz="3600" dirty="0" smtClean="0">
                <a:solidFill>
                  <a:schemeClr val="tx1"/>
                </a:solidFill>
                <a:effectLst>
                  <a:outerShdw blurRad="38100" dist="38100" dir="2700000" algn="tl">
                    <a:srgbClr val="C0C0C0"/>
                  </a:outerShdw>
                </a:effectLst>
              </a:rPr>
              <a:t> conjectures that this upper bound is correct. Hence we need to improve the lower bound to prove that.</a:t>
            </a:r>
            <a:endParaRPr lang="en-US" altLang="en-US" sz="3600" dirty="0">
              <a:solidFill>
                <a:schemeClr val="tx1"/>
              </a:solidFill>
              <a:effectLst>
                <a:outerShdw blurRad="38100" dist="38100" dir="2700000" algn="tl">
                  <a:srgbClr val="C0C0C0"/>
                </a:outerShdw>
              </a:effectLst>
            </a:endParaRPr>
          </a:p>
        </p:txBody>
      </p:sp>
    </p:spTree>
    <p:extLst>
      <p:ext uri="{BB962C8B-B14F-4D97-AF65-F5344CB8AC3E}">
        <p14:creationId xmlns:p14="http://schemas.microsoft.com/office/powerpoint/2010/main" val="4069800467"/>
      </p:ext>
    </p:extLst>
  </p:cSld>
  <p:clrMapOvr>
    <a:masterClrMapping/>
  </p:clrMapOvr>
  <p:transition spd="med" advTm="407"/>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pPr algn="ctr"/>
            <a:r>
              <a:rPr lang="en-US" altLang="en-US" dirty="0" smtClean="0">
                <a:solidFill>
                  <a:srgbClr val="00B0F0"/>
                </a:solidFill>
              </a:rPr>
              <a:t>The Labelcover problem</a:t>
            </a:r>
          </a:p>
        </p:txBody>
      </p:sp>
      <p:sp>
        <p:nvSpPr>
          <p:cNvPr id="116739" name="Content Placeholder 2"/>
          <p:cNvSpPr>
            <a:spLocks noGrp="1"/>
          </p:cNvSpPr>
          <p:nvPr>
            <p:ph idx="1"/>
          </p:nvPr>
        </p:nvSpPr>
        <p:spPr/>
        <p:txBody>
          <a:bodyPr>
            <a:normAutofit fontScale="92500"/>
          </a:bodyPr>
          <a:lstStyle/>
          <a:p>
            <a:pPr marL="0" indent="0" algn="l">
              <a:buFontTx/>
              <a:buNone/>
            </a:pPr>
            <a:r>
              <a:rPr lang="en-US" altLang="en-US" sz="3600" dirty="0" smtClean="0"/>
              <a:t>This is the case in which the prover checks two parts of the </a:t>
            </a:r>
            <a:r>
              <a:rPr lang="en-US" altLang="en-US" sz="3600" dirty="0" smtClean="0">
                <a:solidFill>
                  <a:srgbClr val="FF0000"/>
                </a:solidFill>
              </a:rPr>
              <a:t>PCP</a:t>
            </a:r>
            <a:r>
              <a:rPr lang="en-US" altLang="en-US" sz="3600" dirty="0" smtClean="0"/>
              <a:t> string in disjoint places.</a:t>
            </a:r>
          </a:p>
          <a:p>
            <a:pPr marL="0" indent="0" algn="l">
              <a:buFontTx/>
              <a:buNone/>
            </a:pPr>
            <a:r>
              <a:rPr lang="en-US" altLang="en-US" sz="3600" dirty="0" smtClean="0"/>
              <a:t>We can describe it as a question for two provers. The set of questions to the first prover is </a:t>
            </a:r>
            <a:r>
              <a:rPr lang="en-US" altLang="en-US" sz="3600" dirty="0" smtClean="0">
                <a:solidFill>
                  <a:srgbClr val="FF0000"/>
                </a:solidFill>
              </a:rPr>
              <a:t>{A}</a:t>
            </a:r>
            <a:r>
              <a:rPr lang="en-US" altLang="en-US" sz="3600" dirty="0" smtClean="0"/>
              <a:t>. For the second one </a:t>
            </a:r>
            <a:r>
              <a:rPr lang="en-US" altLang="en-US" sz="3600" dirty="0" smtClean="0">
                <a:solidFill>
                  <a:srgbClr val="FF0000"/>
                </a:solidFill>
              </a:rPr>
              <a:t>{B}</a:t>
            </a:r>
            <a:r>
              <a:rPr lang="en-US" altLang="en-US" sz="3600" dirty="0" smtClean="0"/>
              <a:t>.</a:t>
            </a:r>
          </a:p>
          <a:p>
            <a:pPr marL="0" indent="0" algn="l">
              <a:buFontTx/>
              <a:buNone/>
            </a:pPr>
            <a:r>
              <a:rPr lang="en-US" altLang="en-US" sz="3600" dirty="0" smtClean="0"/>
              <a:t>Some pairs </a:t>
            </a:r>
            <a:r>
              <a:rPr lang="en-US" altLang="en-US" sz="3600" dirty="0" smtClean="0">
                <a:solidFill>
                  <a:srgbClr val="FF0000"/>
                </a:solidFill>
              </a:rPr>
              <a:t>(A,B) </a:t>
            </a:r>
            <a:r>
              <a:rPr lang="en-US" altLang="en-US" sz="3600" dirty="0" smtClean="0"/>
              <a:t>can be chosen at the same time. Then  to the two provers check consistency and then accept or reject.</a:t>
            </a:r>
          </a:p>
        </p:txBody>
      </p:sp>
    </p:spTree>
  </p:cSld>
  <p:clrMapOvr>
    <a:masterClrMapping/>
  </p:clrMapOvr>
  <mc:AlternateContent xmlns:mc="http://schemas.openxmlformats.org/markup-compatibility/2006" xmlns:p14="http://schemas.microsoft.com/office/powerpoint/2010/main">
    <mc:Choice Requires="p14">
      <p:transition spd="slow" p14:dur="2000" advTm="172"/>
    </mc:Choice>
    <mc:Fallback xmlns="">
      <p:transition spd="slow" advTm="172"/>
    </mc:Fallback>
  </mc:AlternateContent>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t>
            </a:r>
            <a:r>
              <a:rPr lang="en-US" dirty="0" smtClean="0">
                <a:solidFill>
                  <a:srgbClr val="00B0F0"/>
                </a:solidFill>
              </a:rPr>
              <a:t>Example</a:t>
            </a:r>
            <a:endParaRPr lang="en-US" dirty="0">
              <a:solidFill>
                <a:srgbClr val="00B0F0"/>
              </a:solidFill>
            </a:endParaRPr>
          </a:p>
        </p:txBody>
      </p:sp>
      <p:sp>
        <p:nvSpPr>
          <p:cNvPr id="3" name="Content Placeholder 2"/>
          <p:cNvSpPr>
            <a:spLocks noGrp="1"/>
          </p:cNvSpPr>
          <p:nvPr>
            <p:ph idx="1"/>
          </p:nvPr>
        </p:nvSpPr>
        <p:spPr/>
        <p:txBody>
          <a:bodyPr>
            <a:normAutofit lnSpcReduction="10000"/>
          </a:bodyPr>
          <a:lstStyle/>
          <a:p>
            <a:r>
              <a:rPr lang="en-US" dirty="0" smtClean="0"/>
              <a:t>Start with the </a:t>
            </a:r>
            <a:r>
              <a:rPr lang="en-US" dirty="0" smtClean="0">
                <a:solidFill>
                  <a:srgbClr val="00B050"/>
                </a:solidFill>
              </a:rPr>
              <a:t>SAT </a:t>
            </a:r>
            <a:r>
              <a:rPr lang="en-US" dirty="0" smtClean="0"/>
              <a:t>with gap reduction so that for a yes instance you can satisfy all clauses and the no instance at most </a:t>
            </a:r>
            <a:r>
              <a:rPr lang="en-US" dirty="0" smtClean="0">
                <a:solidFill>
                  <a:srgbClr val="FF0000"/>
                </a:solidFill>
              </a:rPr>
              <a:t>1-</a:t>
            </a:r>
            <a:r>
              <a:rPr lang="el-GR" dirty="0" smtClean="0">
                <a:solidFill>
                  <a:srgbClr val="FF0000"/>
                </a:solidFill>
                <a:latin typeface="Calibri" panose="020F0502020204030204" pitchFamily="34" charset="0"/>
                <a:cs typeface="Calibri" panose="020F0502020204030204" pitchFamily="34" charset="0"/>
              </a:rPr>
              <a:t>ε</a:t>
            </a:r>
            <a:endParaRPr lang="en-US" dirty="0" smtClean="0">
              <a:solidFill>
                <a:srgbClr val="FF0000"/>
              </a:solidFill>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Send a random clause to the first prover and a random  literal from this clause to the second prover. Ask them to answer.</a:t>
            </a:r>
          </a:p>
          <a:p>
            <a:r>
              <a:rPr lang="en-US" dirty="0" smtClean="0">
                <a:latin typeface="Calibri" panose="020F0502020204030204" pitchFamily="34" charset="0"/>
                <a:cs typeface="Calibri" panose="020F0502020204030204" pitchFamily="34" charset="0"/>
              </a:rPr>
              <a:t>This gives a Yes instance the verifier aprrove with probability </a:t>
            </a:r>
            <a:r>
              <a:rPr lang="en-US" dirty="0" smtClean="0">
                <a:solidFill>
                  <a:srgbClr val="FF0000"/>
                </a:solidFill>
                <a:latin typeface="Calibri" panose="020F0502020204030204" pitchFamily="34" charset="0"/>
                <a:cs typeface="Calibri" panose="020F0502020204030204" pitchFamily="34" charset="0"/>
              </a:rPr>
              <a:t>1</a:t>
            </a:r>
          </a:p>
          <a:p>
            <a:r>
              <a:rPr lang="en-US" dirty="0" smtClean="0">
                <a:latin typeface="Calibri" panose="020F0502020204030204" pitchFamily="34" charset="0"/>
                <a:cs typeface="Calibri" panose="020F0502020204030204" pitchFamily="34" charset="0"/>
              </a:rPr>
              <a:t>And in a NO instance the verifier will say yes with probability at most </a:t>
            </a:r>
            <a:r>
              <a:rPr lang="en-US" dirty="0" smtClean="0">
                <a:solidFill>
                  <a:srgbClr val="FF0000"/>
                </a:solidFill>
                <a:latin typeface="Calibri" panose="020F0502020204030204" pitchFamily="34" charset="0"/>
                <a:cs typeface="Calibri" panose="020F0502020204030204" pitchFamily="34" charset="0"/>
              </a:rPr>
              <a:t>1-</a:t>
            </a:r>
            <a:r>
              <a:rPr lang="el-GR" dirty="0" smtClean="0">
                <a:solidFill>
                  <a:srgbClr val="FF0000"/>
                </a:solidFill>
                <a:latin typeface="Calibri" panose="020F0502020204030204" pitchFamily="34" charset="0"/>
                <a:cs typeface="Calibri" panose="020F0502020204030204" pitchFamily="34" charset="0"/>
              </a:rPr>
              <a:t>ε</a:t>
            </a:r>
            <a:r>
              <a:rPr lang="en-US" dirty="0" smtClean="0">
                <a:solidFill>
                  <a:srgbClr val="FF0000"/>
                </a:solidFill>
                <a:latin typeface="Calibri" panose="020F0502020204030204" pitchFamily="34" charset="0"/>
                <a:cs typeface="Calibri" panose="020F0502020204030204" pitchFamily="34" charset="0"/>
              </a:rPr>
              <a:t>/3. </a:t>
            </a:r>
            <a:r>
              <a:rPr lang="en-US" dirty="0" smtClean="0">
                <a:latin typeface="Calibri" panose="020F0502020204030204" pitchFamily="34" charset="0"/>
                <a:cs typeface="Calibri" panose="020F0502020204030204" pitchFamily="34" charset="0"/>
              </a:rPr>
              <a:t>Hence </a:t>
            </a:r>
            <a:r>
              <a:rPr lang="en-US" dirty="0">
                <a:solidFill>
                  <a:srgbClr val="FF0000"/>
                </a:solidFill>
                <a:latin typeface="Calibri" panose="020F0502020204030204" pitchFamily="34" charset="0"/>
                <a:cs typeface="Calibri" panose="020F0502020204030204" pitchFamily="34" charset="0"/>
              </a:rPr>
              <a:t>1-</a:t>
            </a:r>
            <a:r>
              <a:rPr lang="el-GR" dirty="0">
                <a:solidFill>
                  <a:srgbClr val="FF0000"/>
                </a:solidFill>
                <a:latin typeface="Calibri" panose="020F0502020204030204" pitchFamily="34" charset="0"/>
                <a:cs typeface="Calibri" panose="020F0502020204030204" pitchFamily="34" charset="0"/>
              </a:rPr>
              <a:t>ε</a:t>
            </a:r>
            <a:r>
              <a:rPr lang="en-US" dirty="0" smtClean="0">
                <a:solidFill>
                  <a:srgbClr val="FF0000"/>
                </a:solidFill>
                <a:latin typeface="Calibri" panose="020F0502020204030204" pitchFamily="34" charset="0"/>
                <a:cs typeface="Calibri" panose="020F0502020204030204" pitchFamily="34" charset="0"/>
              </a:rPr>
              <a:t>/3 </a:t>
            </a:r>
            <a:r>
              <a:rPr lang="en-US" dirty="0" smtClean="0">
                <a:latin typeface="Calibri" panose="020F0502020204030204" pitchFamily="34" charset="0"/>
                <a:cs typeface="Calibri" panose="020F0502020204030204" pitchFamily="34" charset="0"/>
              </a:rPr>
              <a:t>inapproximability for </a:t>
            </a:r>
            <a:r>
              <a:rPr lang="en-US" dirty="0" smtClean="0">
                <a:solidFill>
                  <a:srgbClr val="FF0000"/>
                </a:solidFill>
                <a:latin typeface="Calibri" panose="020F0502020204030204" pitchFamily="34" charset="0"/>
                <a:cs typeface="Calibri" panose="020F0502020204030204" pitchFamily="34" charset="0"/>
              </a:rPr>
              <a:t>LC.</a:t>
            </a:r>
            <a:endParaRPr lang="en-US" dirty="0"/>
          </a:p>
        </p:txBody>
      </p:sp>
    </p:spTree>
    <p:extLst>
      <p:ext uri="{BB962C8B-B14F-4D97-AF65-F5344CB8AC3E}">
        <p14:creationId xmlns:p14="http://schemas.microsoft.com/office/powerpoint/2010/main" val="687126098"/>
      </p:ext>
    </p:extLst>
  </p:cSld>
  <p:clrMapOvr>
    <a:masterClrMapping/>
  </p:clrMapOvr>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pPr algn="ctr"/>
            <a:r>
              <a:rPr lang="en-US" altLang="en-US" dirty="0" smtClean="0">
                <a:solidFill>
                  <a:srgbClr val="00B0F0"/>
                </a:solidFill>
              </a:rPr>
              <a:t>Graph products</a:t>
            </a:r>
          </a:p>
        </p:txBody>
      </p:sp>
      <p:sp>
        <p:nvSpPr>
          <p:cNvPr id="118787" name="Content Placeholder 2"/>
          <p:cNvSpPr>
            <a:spLocks noGrp="1"/>
          </p:cNvSpPr>
          <p:nvPr>
            <p:ph idx="1"/>
          </p:nvPr>
        </p:nvSpPr>
        <p:spPr/>
        <p:txBody>
          <a:bodyPr>
            <a:noAutofit/>
          </a:bodyPr>
          <a:lstStyle/>
          <a:p>
            <a:pPr marL="0" indent="0" algn="l">
              <a:buFontTx/>
              <a:buNone/>
            </a:pPr>
            <a:r>
              <a:rPr lang="en-US" altLang="en-US" sz="3600" dirty="0" smtClean="0"/>
              <a:t>Send </a:t>
            </a:r>
            <a:r>
              <a:rPr lang="en-US" altLang="en-US" sz="3600" dirty="0" smtClean="0">
                <a:solidFill>
                  <a:srgbClr val="0070C0"/>
                </a:solidFill>
              </a:rPr>
              <a:t>k </a:t>
            </a:r>
            <a:r>
              <a:rPr lang="en-US" altLang="en-US" sz="3600" dirty="0" smtClean="0"/>
              <a:t>random clauses to the </a:t>
            </a:r>
            <a:r>
              <a:rPr lang="en-US" altLang="en-US" sz="3600" dirty="0" smtClean="0">
                <a:solidFill>
                  <a:srgbClr val="00B050"/>
                </a:solidFill>
              </a:rPr>
              <a:t>first verifier </a:t>
            </a:r>
            <a:r>
              <a:rPr lang="en-US" altLang="en-US" sz="3600" dirty="0" smtClean="0"/>
              <a:t>and </a:t>
            </a:r>
            <a:r>
              <a:rPr lang="en-US" altLang="en-US" sz="3600" dirty="0" smtClean="0">
                <a:solidFill>
                  <a:srgbClr val="0070C0"/>
                </a:solidFill>
              </a:rPr>
              <a:t>k </a:t>
            </a:r>
            <a:r>
              <a:rPr lang="en-US" altLang="en-US" sz="3600" dirty="0" smtClean="0"/>
              <a:t>random</a:t>
            </a:r>
            <a:r>
              <a:rPr lang="en-US" altLang="en-US" sz="3600" dirty="0" smtClean="0">
                <a:solidFill>
                  <a:srgbClr val="0070C0"/>
                </a:solidFill>
              </a:rPr>
              <a:t> </a:t>
            </a:r>
            <a:r>
              <a:rPr lang="en-US" altLang="en-US" sz="3600" dirty="0" smtClean="0"/>
              <a:t>variables of the clauses to the </a:t>
            </a:r>
            <a:r>
              <a:rPr lang="en-US" altLang="en-US" sz="3600" dirty="0" smtClean="0">
                <a:solidFill>
                  <a:srgbClr val="00B050"/>
                </a:solidFill>
              </a:rPr>
              <a:t>second verifier. </a:t>
            </a:r>
            <a:endParaRPr lang="en-US" altLang="en-US" sz="3600" dirty="0" smtClean="0"/>
          </a:p>
          <a:p>
            <a:pPr marL="0" indent="0" algn="l">
              <a:buFontTx/>
              <a:buNone/>
            </a:pPr>
            <a:r>
              <a:rPr lang="en-US" altLang="en-US" sz="3600" dirty="0" smtClean="0"/>
              <a:t>The error goes down exponentially but in a very strange way with some small constant </a:t>
            </a:r>
            <a:r>
              <a:rPr lang="en-US" altLang="en-US" sz="3600" dirty="0" smtClean="0">
                <a:solidFill>
                  <a:srgbClr val="FF0000"/>
                </a:solidFill>
              </a:rPr>
              <a:t>c</a:t>
            </a:r>
            <a:r>
              <a:rPr lang="en-US" altLang="en-US" sz="3600" dirty="0" smtClean="0"/>
              <a:t>  in the exponent. The parallel repetition theorem  of </a:t>
            </a:r>
            <a:r>
              <a:rPr lang="en-US" altLang="en-US" sz="3600" dirty="0" smtClean="0">
                <a:solidFill>
                  <a:srgbClr val="7030A0"/>
                </a:solidFill>
              </a:rPr>
              <a:t>Ran Raz</a:t>
            </a:r>
            <a:r>
              <a:rPr lang="en-US" altLang="en-US" sz="3600" dirty="0" smtClean="0"/>
              <a:t>. Today </a:t>
            </a:r>
            <a:r>
              <a:rPr lang="en-US" altLang="en-US" sz="3600" dirty="0" smtClean="0">
                <a:solidFill>
                  <a:srgbClr val="7030A0"/>
                </a:solidFill>
              </a:rPr>
              <a:t>Dana </a:t>
            </a:r>
            <a:r>
              <a:rPr lang="en-US" altLang="en-US" sz="3600" dirty="0" smtClean="0"/>
              <a:t>has a simple proof.</a:t>
            </a:r>
          </a:p>
        </p:txBody>
      </p:sp>
    </p:spTree>
  </p:cSld>
  <p:clrMapOvr>
    <a:masterClrMapping/>
  </p:clrMapOvr>
  <mc:AlternateContent xmlns:mc="http://schemas.openxmlformats.org/markup-compatibility/2006" xmlns:p14="http://schemas.microsoft.com/office/powerpoint/2010/main">
    <mc:Choice Requires="p14">
      <p:transition spd="slow" p14:dur="2000" advTm="181"/>
    </mc:Choice>
    <mc:Fallback xmlns="">
      <p:transition spd="slow" advTm="181"/>
    </mc:Fallback>
  </mc:AlternateContent>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The parallel repetition theorem</a:t>
            </a:r>
            <a:endParaRPr lang="en-US" dirty="0">
              <a:solidFill>
                <a:srgbClr val="00B0F0"/>
              </a:solidFill>
            </a:endParaRPr>
          </a:p>
        </p:txBody>
      </p:sp>
      <p:sp>
        <p:nvSpPr>
          <p:cNvPr id="3" name="Content Placeholder 2"/>
          <p:cNvSpPr>
            <a:spLocks noGrp="1"/>
          </p:cNvSpPr>
          <p:nvPr>
            <p:ph idx="1"/>
          </p:nvPr>
        </p:nvSpPr>
        <p:spPr>
          <a:xfrm>
            <a:off x="685800" y="1981200"/>
            <a:ext cx="7886700" cy="4351338"/>
          </a:xfrm>
        </p:spPr>
        <p:txBody>
          <a:bodyPr>
            <a:normAutofit/>
          </a:bodyPr>
          <a:lstStyle/>
          <a:p>
            <a:pPr marL="0" indent="0">
              <a:buNone/>
            </a:pPr>
            <a:r>
              <a:rPr lang="en-US" dirty="0" smtClean="0">
                <a:solidFill>
                  <a:srgbClr val="7030A0"/>
                </a:solidFill>
              </a:rPr>
              <a:t>Raz </a:t>
            </a:r>
            <a:r>
              <a:rPr lang="en-US" dirty="0" smtClean="0"/>
              <a:t>showed a graph products result. Namely the gap for </a:t>
            </a:r>
            <a:r>
              <a:rPr lang="en-US" dirty="0" smtClean="0">
                <a:solidFill>
                  <a:srgbClr val="00B050"/>
                </a:solidFill>
              </a:rPr>
              <a:t>LC</a:t>
            </a:r>
            <a:r>
              <a:rPr lang="en-US" dirty="0" smtClean="0"/>
              <a:t> starts at a constant gap say </a:t>
            </a:r>
            <a:r>
              <a:rPr lang="en-US" dirty="0" smtClean="0">
                <a:solidFill>
                  <a:srgbClr val="FF0000"/>
                </a:solidFill>
              </a:rPr>
              <a:t>1-</a:t>
            </a:r>
            <a:r>
              <a:rPr lang="el-GR" dirty="0" smtClean="0">
                <a:solidFill>
                  <a:srgbClr val="FF0000"/>
                </a:solidFill>
                <a:latin typeface="Calibri" panose="020F0502020204030204" pitchFamily="34" charset="0"/>
                <a:cs typeface="Calibri" panose="020F0502020204030204" pitchFamily="34" charset="0"/>
              </a:rPr>
              <a:t>ε</a:t>
            </a:r>
            <a:r>
              <a:rPr lang="en-US" dirty="0" smtClean="0">
                <a:solidFill>
                  <a:srgbClr val="FF0000"/>
                </a:solidFill>
                <a:latin typeface="Calibri" panose="020F0502020204030204" pitchFamily="34" charset="0"/>
                <a:cs typeface="Calibri" panose="020F0502020204030204" pitchFamily="34" charset="0"/>
              </a:rPr>
              <a:t>/3</a:t>
            </a:r>
            <a:r>
              <a:rPr lang="en-US" dirty="0" smtClean="0">
                <a:solidFill>
                  <a:srgbClr val="FF0000"/>
                </a:solidFill>
              </a:rPr>
              <a:t>. </a:t>
            </a:r>
            <a:r>
              <a:rPr lang="en-US" dirty="0"/>
              <a:t>A</a:t>
            </a:r>
            <a:r>
              <a:rPr lang="en-US" dirty="0" smtClean="0"/>
              <a:t>nd if you take </a:t>
            </a:r>
            <a:r>
              <a:rPr lang="en-US" dirty="0" smtClean="0">
                <a:solidFill>
                  <a:srgbClr val="FF0000"/>
                </a:solidFill>
              </a:rPr>
              <a:t>k </a:t>
            </a:r>
            <a:r>
              <a:rPr lang="en-US" dirty="0" smtClean="0"/>
              <a:t>the fraction of queries you satisfy in a </a:t>
            </a:r>
            <a:r>
              <a:rPr lang="en-US" dirty="0" smtClean="0">
                <a:solidFill>
                  <a:srgbClr val="FF0000"/>
                </a:solidFill>
              </a:rPr>
              <a:t>yes </a:t>
            </a:r>
            <a:r>
              <a:rPr lang="en-US" dirty="0" smtClean="0"/>
              <a:t>instance stays </a:t>
            </a:r>
            <a:r>
              <a:rPr lang="en-US" dirty="0" smtClean="0">
                <a:solidFill>
                  <a:srgbClr val="FF0000"/>
                </a:solidFill>
              </a:rPr>
              <a:t>1.</a:t>
            </a:r>
          </a:p>
          <a:p>
            <a:pPr marL="0" indent="0">
              <a:buNone/>
            </a:pPr>
            <a:r>
              <a:rPr lang="en-US" dirty="0" smtClean="0"/>
              <a:t> The fraction of satisfied queries in a no instance goes down to around </a:t>
            </a:r>
            <a:r>
              <a:rPr lang="en-US" dirty="0" smtClean="0">
                <a:solidFill>
                  <a:srgbClr val="FF0000"/>
                </a:solidFill>
              </a:rPr>
              <a:t>1/</a:t>
            </a:r>
            <a:r>
              <a:rPr lang="en-US" dirty="0" smtClean="0">
                <a:solidFill>
                  <a:srgbClr val="FF0000"/>
                </a:solidFill>
                <a:sym typeface="Symbol" panose="05050102010706020507" pitchFamily="18" charset="2"/>
              </a:rPr>
              <a:t>2</a:t>
            </a:r>
            <a:r>
              <a:rPr lang="en-US" baseline="30000" dirty="0" smtClean="0">
                <a:solidFill>
                  <a:srgbClr val="FF0000"/>
                </a:solidFill>
                <a:sym typeface="Symbol" panose="05050102010706020507" pitchFamily="18" charset="2"/>
              </a:rPr>
              <a:t>k </a:t>
            </a:r>
            <a:r>
              <a:rPr lang="en-US" dirty="0" smtClean="0">
                <a:solidFill>
                  <a:srgbClr val="FF0000"/>
                </a:solidFill>
              </a:rPr>
              <a:t> </a:t>
            </a:r>
            <a:r>
              <a:rPr lang="en-US" dirty="0" smtClean="0"/>
              <a:t>and </a:t>
            </a:r>
            <a:r>
              <a:rPr lang="en-US" dirty="0" smtClean="0">
                <a:sym typeface="Symbol" panose="05050102010706020507" pitchFamily="18" charset="2"/>
              </a:rPr>
              <a:t>the graph has size roughly </a:t>
            </a:r>
            <a:r>
              <a:rPr lang="en-US" dirty="0" smtClean="0">
                <a:solidFill>
                  <a:srgbClr val="FF0000"/>
                </a:solidFill>
                <a:sym typeface="Symbol" panose="05050102010706020507" pitchFamily="18" charset="2"/>
              </a:rPr>
              <a:t>n</a:t>
            </a:r>
            <a:r>
              <a:rPr lang="en-US" baseline="30000" dirty="0" smtClean="0">
                <a:solidFill>
                  <a:srgbClr val="FF0000"/>
                </a:solidFill>
                <a:sym typeface="Symbol" panose="05050102010706020507" pitchFamily="18" charset="2"/>
              </a:rPr>
              <a:t>k </a:t>
            </a:r>
            <a:r>
              <a:rPr lang="en-US" dirty="0" smtClean="0">
                <a:solidFill>
                  <a:srgbClr val="FF0000"/>
                </a:solidFill>
                <a:sym typeface="Symbol" panose="05050102010706020507" pitchFamily="18" charset="2"/>
              </a:rPr>
              <a:t>. </a:t>
            </a:r>
            <a:r>
              <a:rPr lang="en-US" dirty="0" smtClean="0">
                <a:sym typeface="Symbol" panose="05050102010706020507" pitchFamily="18" charset="2"/>
              </a:rPr>
              <a:t>For the choice </a:t>
            </a:r>
            <a:r>
              <a:rPr lang="en-US" dirty="0" smtClean="0">
                <a:solidFill>
                  <a:srgbClr val="FF0000"/>
                </a:solidFill>
                <a:sym typeface="Symbol" panose="05050102010706020507" pitchFamily="18" charset="2"/>
              </a:rPr>
              <a:t> </a:t>
            </a:r>
            <a:r>
              <a:rPr lang="en-US" sz="3200" dirty="0" smtClean="0">
                <a:solidFill>
                  <a:srgbClr val="FF0000"/>
                </a:solidFill>
                <a:sym typeface="Symbol" panose="05050102010706020507" pitchFamily="18" charset="2"/>
              </a:rPr>
              <a:t>k=</a:t>
            </a:r>
            <a:r>
              <a:rPr lang="en-US" sz="3200" dirty="0">
                <a:solidFill>
                  <a:srgbClr val="FF0000"/>
                </a:solidFill>
                <a:sym typeface="Symbol" panose="05050102010706020507" pitchFamily="18" charset="2"/>
              </a:rPr>
              <a:t> log</a:t>
            </a:r>
            <a:r>
              <a:rPr lang="en-US" sz="3200" baseline="30000" dirty="0">
                <a:solidFill>
                  <a:srgbClr val="FF0000"/>
                </a:solidFill>
                <a:sym typeface="Symbol" panose="05050102010706020507" pitchFamily="18" charset="2"/>
              </a:rPr>
              <a:t>1/</a:t>
            </a:r>
            <a:r>
              <a:rPr lang="el-GR" sz="3200" baseline="30000" dirty="0">
                <a:solidFill>
                  <a:srgbClr val="FF0000"/>
                </a:solidFill>
                <a:sym typeface="Symbol" panose="05050102010706020507" pitchFamily="18" charset="2"/>
              </a:rPr>
              <a:t>ε</a:t>
            </a:r>
            <a:r>
              <a:rPr lang="en-US" sz="3200" baseline="30000" dirty="0">
                <a:solidFill>
                  <a:srgbClr val="FF0000"/>
                </a:solidFill>
                <a:sym typeface="Symbol" panose="05050102010706020507" pitchFamily="18" charset="2"/>
              </a:rPr>
              <a:t> </a:t>
            </a:r>
            <a:r>
              <a:rPr lang="en-US" sz="3200" dirty="0" smtClean="0">
                <a:solidFill>
                  <a:srgbClr val="FF0000"/>
                </a:solidFill>
                <a:sym typeface="Symbol" panose="05050102010706020507" pitchFamily="18" charset="2"/>
              </a:rPr>
              <a:t>n,</a:t>
            </a:r>
            <a:r>
              <a:rPr lang="en-US" sz="3600" dirty="0" smtClean="0">
                <a:solidFill>
                  <a:srgbClr val="FF0000"/>
                </a:solidFill>
                <a:sym typeface="Symbol" panose="05050102010706020507" pitchFamily="18" charset="2"/>
              </a:rPr>
              <a:t> </a:t>
            </a:r>
            <a:r>
              <a:rPr lang="en-US" sz="3200" dirty="0" smtClean="0">
                <a:sym typeface="Symbol" panose="05050102010706020507" pitchFamily="18" charset="2"/>
              </a:rPr>
              <a:t>the</a:t>
            </a:r>
            <a:r>
              <a:rPr lang="en-US" sz="3600" dirty="0" smtClean="0">
                <a:sym typeface="Symbol" panose="05050102010706020507" pitchFamily="18" charset="2"/>
              </a:rPr>
              <a:t>  </a:t>
            </a:r>
            <a:r>
              <a:rPr lang="en-US" dirty="0" smtClean="0">
                <a:sym typeface="Symbol" panose="05050102010706020507" pitchFamily="18" charset="2"/>
              </a:rPr>
              <a:t>gap is  </a:t>
            </a:r>
            <a:r>
              <a:rPr lang="en-US" dirty="0" smtClean="0">
                <a:solidFill>
                  <a:srgbClr val="FF0000"/>
                </a:solidFill>
                <a:sym typeface="Symbol" panose="05050102010706020507" pitchFamily="18" charset="2"/>
              </a:rPr>
              <a:t>1/</a:t>
            </a:r>
            <a:r>
              <a:rPr lang="en-US" altLang="en-US" sz="3200" dirty="0" smtClean="0">
                <a:solidFill>
                  <a:srgbClr val="FF0000"/>
                </a:solidFill>
              </a:rPr>
              <a:t>exp(</a:t>
            </a:r>
            <a:r>
              <a:rPr lang="en-US" altLang="en-US" sz="3200" dirty="0" smtClean="0">
                <a:solidFill>
                  <a:srgbClr val="FF0000"/>
                </a:solidFill>
                <a:sym typeface="Symbol" panose="05050102010706020507" pitchFamily="18" charset="2"/>
              </a:rPr>
              <a:t>log</a:t>
            </a:r>
            <a:r>
              <a:rPr lang="en-US" altLang="en-US" sz="3200" baseline="30000" dirty="0" smtClean="0">
                <a:solidFill>
                  <a:srgbClr val="FF0000"/>
                </a:solidFill>
                <a:sym typeface="Symbol" panose="05050102010706020507" pitchFamily="18" charset="2"/>
              </a:rPr>
              <a:t>1-</a:t>
            </a:r>
            <a:r>
              <a:rPr lang="el-GR" altLang="en-US" sz="3200" baseline="30000" dirty="0">
                <a:solidFill>
                  <a:srgbClr val="FF0000"/>
                </a:solidFill>
                <a:sym typeface="Symbol" panose="05050102010706020507" pitchFamily="18" charset="2"/>
              </a:rPr>
              <a:t>ε</a:t>
            </a:r>
            <a:r>
              <a:rPr lang="en-US" altLang="en-US" sz="3200" baseline="30000" dirty="0">
                <a:solidFill>
                  <a:srgbClr val="FF0000"/>
                </a:solidFill>
                <a:sym typeface="Symbol" panose="05050102010706020507" pitchFamily="18" charset="2"/>
              </a:rPr>
              <a:t> </a:t>
            </a:r>
            <a:r>
              <a:rPr lang="en-US" altLang="en-US" sz="3200" dirty="0">
                <a:solidFill>
                  <a:srgbClr val="FF0000"/>
                </a:solidFill>
                <a:sym typeface="Symbol" panose="05050102010706020507" pitchFamily="18" charset="2"/>
              </a:rPr>
              <a:t>N</a:t>
            </a:r>
            <a:r>
              <a:rPr lang="en-US" altLang="en-US" sz="3200" dirty="0" smtClean="0">
                <a:solidFill>
                  <a:srgbClr val="FF0000"/>
                </a:solidFill>
                <a:sym typeface="Symbol" panose="05050102010706020507" pitchFamily="18" charset="2"/>
              </a:rPr>
              <a:t>) </a:t>
            </a:r>
            <a:r>
              <a:rPr lang="en-US" altLang="en-US" dirty="0" smtClean="0">
                <a:sym typeface="Symbol" panose="05050102010706020507" pitchFamily="18" charset="2"/>
              </a:rPr>
              <a:t>(exact same calculation that we saw before). This is the hardness to approximate </a:t>
            </a:r>
            <a:r>
              <a:rPr lang="en-US" altLang="en-US" dirty="0" smtClean="0">
                <a:solidFill>
                  <a:srgbClr val="00B050"/>
                </a:solidFill>
                <a:sym typeface="Symbol" panose="05050102010706020507" pitchFamily="18" charset="2"/>
              </a:rPr>
              <a:t>LC.</a:t>
            </a:r>
            <a:endParaRPr lang="en-US" dirty="0">
              <a:solidFill>
                <a:srgbClr val="00B050"/>
              </a:solidFill>
              <a:sym typeface="Symbol" panose="05050102010706020507" pitchFamily="18" charset="2"/>
            </a:endParaRPr>
          </a:p>
          <a:p>
            <a:endParaRPr lang="en-US" dirty="0"/>
          </a:p>
        </p:txBody>
      </p:sp>
    </p:spTree>
    <p:extLst>
      <p:ext uri="{BB962C8B-B14F-4D97-AF65-F5344CB8AC3E}">
        <p14:creationId xmlns:p14="http://schemas.microsoft.com/office/powerpoint/2010/main" val="2403215118"/>
      </p:ext>
    </p:extLst>
  </p:cSld>
  <p:clrMapOvr>
    <a:masterClrMapping/>
  </p:clrMapOvr>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pPr algn="ctr"/>
            <a:r>
              <a:rPr lang="en-US" altLang="en-US" dirty="0" smtClean="0">
                <a:solidFill>
                  <a:srgbClr val="00B0F0"/>
                </a:solidFill>
              </a:rPr>
              <a:t>The projection property</a:t>
            </a:r>
          </a:p>
        </p:txBody>
      </p:sp>
      <p:sp>
        <p:nvSpPr>
          <p:cNvPr id="120835" name="Content Placeholder 2"/>
          <p:cNvSpPr>
            <a:spLocks noGrp="1"/>
          </p:cNvSpPr>
          <p:nvPr>
            <p:ph idx="1"/>
          </p:nvPr>
        </p:nvSpPr>
        <p:spPr/>
        <p:txBody>
          <a:bodyPr>
            <a:noAutofit/>
          </a:bodyPr>
          <a:lstStyle/>
          <a:p>
            <a:pPr marL="0" indent="0" algn="l">
              <a:buFontTx/>
              <a:buNone/>
            </a:pPr>
            <a:r>
              <a:rPr lang="en-US" altLang="en-US" sz="3600" dirty="0" smtClean="0"/>
              <a:t>The </a:t>
            </a:r>
            <a:r>
              <a:rPr lang="en-US" altLang="en-US" sz="3600" dirty="0" smtClean="0">
                <a:solidFill>
                  <a:srgbClr val="FF0000"/>
                </a:solidFill>
              </a:rPr>
              <a:t>Labelcover </a:t>
            </a:r>
            <a:r>
              <a:rPr lang="en-US" altLang="en-US" sz="3600" dirty="0" smtClean="0"/>
              <a:t>problem is in most cases studied with the </a:t>
            </a:r>
            <a:r>
              <a:rPr lang="en-US" altLang="en-US" sz="3600" dirty="0" smtClean="0">
                <a:solidFill>
                  <a:srgbClr val="00B050"/>
                </a:solidFill>
              </a:rPr>
              <a:t>projection</a:t>
            </a:r>
            <a:r>
              <a:rPr lang="en-US" altLang="en-US" sz="3600" dirty="0" smtClean="0"/>
              <a:t> property.</a:t>
            </a:r>
          </a:p>
          <a:p>
            <a:pPr marL="0" indent="0" algn="l">
              <a:buFontTx/>
              <a:buNone/>
            </a:pPr>
            <a:r>
              <a:rPr lang="en-US" altLang="en-US" sz="3600" dirty="0" smtClean="0"/>
              <a:t>Given an answer </a:t>
            </a:r>
            <a:r>
              <a:rPr lang="en-US" altLang="en-US" sz="3600" dirty="0" smtClean="0">
                <a:solidFill>
                  <a:srgbClr val="FF0000"/>
                </a:solidFill>
              </a:rPr>
              <a:t>b</a:t>
            </a:r>
            <a:r>
              <a:rPr lang="en-US" altLang="en-US" sz="3600" dirty="0" smtClean="0"/>
              <a:t> in </a:t>
            </a:r>
            <a:r>
              <a:rPr lang="en-US" altLang="en-US" sz="3600" dirty="0" smtClean="0">
                <a:solidFill>
                  <a:srgbClr val="FF0000"/>
                </a:solidFill>
              </a:rPr>
              <a:t>B</a:t>
            </a:r>
            <a:r>
              <a:rPr lang="en-US" altLang="en-US" sz="3600" dirty="0" smtClean="0"/>
              <a:t> there is a unique answer </a:t>
            </a:r>
            <a:r>
              <a:rPr lang="el-GR" altLang="en-US" sz="3600" dirty="0" smtClean="0">
                <a:solidFill>
                  <a:srgbClr val="FF0000"/>
                </a:solidFill>
              </a:rPr>
              <a:t>π</a:t>
            </a:r>
            <a:r>
              <a:rPr lang="en-US" altLang="en-US" sz="3600" dirty="0" smtClean="0">
                <a:solidFill>
                  <a:srgbClr val="FF0000"/>
                </a:solidFill>
              </a:rPr>
              <a:t>(b)=a </a:t>
            </a:r>
            <a:r>
              <a:rPr lang="en-US" altLang="en-US" sz="3600" dirty="0" smtClean="0"/>
              <a:t>for which the </a:t>
            </a:r>
            <a:r>
              <a:rPr lang="en-US" altLang="en-US" sz="3600" dirty="0" smtClean="0">
                <a:solidFill>
                  <a:srgbClr val="00B050"/>
                </a:solidFill>
              </a:rPr>
              <a:t>verifier </a:t>
            </a:r>
            <a:r>
              <a:rPr lang="en-US" altLang="en-US" sz="3600" dirty="0" smtClean="0"/>
              <a:t>accepts. This is called the </a:t>
            </a:r>
            <a:r>
              <a:rPr lang="en-US" altLang="en-US" sz="3600" dirty="0" smtClean="0">
                <a:solidFill>
                  <a:srgbClr val="00B050"/>
                </a:solidFill>
              </a:rPr>
              <a:t>Projection Property. </a:t>
            </a:r>
          </a:p>
          <a:p>
            <a:pPr marL="0" indent="0" algn="l">
              <a:buFontTx/>
              <a:buNone/>
            </a:pPr>
            <a:r>
              <a:rPr lang="en-US" altLang="en-US" sz="3600" dirty="0" smtClean="0"/>
              <a:t>It follows since if we assign the three values of a </a:t>
            </a:r>
            <a:r>
              <a:rPr lang="en-US" altLang="en-US" sz="3600" dirty="0" smtClean="0">
                <a:solidFill>
                  <a:srgbClr val="FF0000"/>
                </a:solidFill>
              </a:rPr>
              <a:t>clause</a:t>
            </a:r>
            <a:r>
              <a:rPr lang="en-US" altLang="en-US" sz="3600" dirty="0" smtClean="0"/>
              <a:t> there is a </a:t>
            </a:r>
            <a:r>
              <a:rPr lang="en-US" altLang="en-US" sz="3600" dirty="0" smtClean="0">
                <a:solidFill>
                  <a:srgbClr val="0070C0"/>
                </a:solidFill>
              </a:rPr>
              <a:t>unique value </a:t>
            </a:r>
            <a:r>
              <a:rPr lang="en-US" altLang="en-US" sz="3600" dirty="0" smtClean="0"/>
              <a:t>for a </a:t>
            </a:r>
            <a:r>
              <a:rPr lang="en-US" altLang="en-US" sz="3600" dirty="0" smtClean="0">
                <a:solidFill>
                  <a:srgbClr val="FF0000"/>
                </a:solidFill>
              </a:rPr>
              <a:t>literal</a:t>
            </a:r>
            <a:r>
              <a:rPr lang="en-US" altLang="en-US" sz="3600" dirty="0" smtClean="0"/>
              <a:t> in the </a:t>
            </a:r>
            <a:r>
              <a:rPr lang="en-US" altLang="en-US" sz="3600" dirty="0" smtClean="0">
                <a:solidFill>
                  <a:srgbClr val="FF0000"/>
                </a:solidFill>
              </a:rPr>
              <a:t>clause</a:t>
            </a:r>
            <a:r>
              <a:rPr lang="en-US" altLang="en-US" sz="3600" dirty="0" smtClean="0"/>
              <a:t>.</a:t>
            </a:r>
          </a:p>
        </p:txBody>
      </p:sp>
    </p:spTree>
  </p:cSld>
  <p:clrMapOvr>
    <a:masterClrMapping/>
  </p:clrMapOvr>
  <mc:AlternateContent xmlns:mc="http://schemas.openxmlformats.org/markup-compatibility/2006" xmlns:p14="http://schemas.microsoft.com/office/powerpoint/2010/main">
    <mc:Choice Requires="p14">
      <p:transition spd="slow" p14:dur="2000" advTm="187"/>
    </mc:Choice>
    <mc:Fallback xmlns="">
      <p:transition spd="slow" advTm="187"/>
    </mc:Fallback>
  </mc:AlternateContent>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00B0F0"/>
                </a:solidFill>
              </a:rPr>
              <a:t>I wanted to explain the minimization version of LC with graphs</a:t>
            </a:r>
            <a:endParaRPr lang="en-US" dirty="0">
              <a:solidFill>
                <a:srgbClr val="00B0F0"/>
              </a:solidFill>
            </a:endParaRPr>
          </a:p>
        </p:txBody>
      </p:sp>
      <p:sp>
        <p:nvSpPr>
          <p:cNvPr id="3" name="Content Placeholder 2"/>
          <p:cNvSpPr>
            <a:spLocks noGrp="1"/>
          </p:cNvSpPr>
          <p:nvPr>
            <p:ph idx="1"/>
          </p:nvPr>
        </p:nvSpPr>
        <p:spPr/>
        <p:txBody>
          <a:bodyPr>
            <a:noAutofit/>
          </a:bodyPr>
          <a:lstStyle/>
          <a:p>
            <a:pPr marL="0" indent="0">
              <a:buNone/>
            </a:pPr>
            <a:r>
              <a:rPr lang="en-US" sz="3200" dirty="0" smtClean="0"/>
              <a:t>In the  </a:t>
            </a:r>
            <a:r>
              <a:rPr lang="en-US" sz="3200" dirty="0" smtClean="0">
                <a:solidFill>
                  <a:srgbClr val="FF0000"/>
                </a:solidFill>
              </a:rPr>
              <a:t>Min-Rep</a:t>
            </a:r>
            <a:r>
              <a:rPr lang="en-US" sz="3200" dirty="0"/>
              <a:t> </a:t>
            </a:r>
            <a:r>
              <a:rPr lang="en-US" sz="3200" dirty="0" smtClean="0"/>
              <a:t>problem I posed </a:t>
            </a:r>
            <a:r>
              <a:rPr lang="en-US" sz="3200" dirty="0" smtClean="0">
                <a:solidFill>
                  <a:srgbClr val="FF0000"/>
                </a:solidFill>
              </a:rPr>
              <a:t>LC</a:t>
            </a:r>
            <a:r>
              <a:rPr lang="en-US" sz="3200" dirty="0" smtClean="0"/>
              <a:t> in  graph terms. And has the same hardness of approximation </a:t>
            </a:r>
            <a:r>
              <a:rPr lang="en-US" altLang="en-US" sz="3200" dirty="0" smtClean="0">
                <a:solidFill>
                  <a:srgbClr val="FF0000"/>
                </a:solidFill>
              </a:rPr>
              <a:t>exp(</a:t>
            </a:r>
            <a:r>
              <a:rPr lang="en-US" altLang="en-US" sz="3200" dirty="0" smtClean="0">
                <a:solidFill>
                  <a:srgbClr val="FF0000"/>
                </a:solidFill>
                <a:sym typeface="Symbol" panose="05050102010706020507" pitchFamily="18" charset="2"/>
              </a:rPr>
              <a:t>log</a:t>
            </a:r>
            <a:r>
              <a:rPr lang="en-US" altLang="en-US" sz="3200" baseline="30000" dirty="0" smtClean="0">
                <a:solidFill>
                  <a:srgbClr val="FF0000"/>
                </a:solidFill>
                <a:sym typeface="Symbol" panose="05050102010706020507" pitchFamily="18" charset="2"/>
              </a:rPr>
              <a:t>1-</a:t>
            </a:r>
            <a:r>
              <a:rPr lang="el-GR" altLang="en-US" sz="3200" baseline="30000" dirty="0">
                <a:solidFill>
                  <a:srgbClr val="FF0000"/>
                </a:solidFill>
                <a:sym typeface="Symbol" panose="05050102010706020507" pitchFamily="18" charset="2"/>
              </a:rPr>
              <a:t>ε</a:t>
            </a:r>
            <a:r>
              <a:rPr lang="en-US" altLang="en-US" sz="3200" baseline="30000" dirty="0">
                <a:solidFill>
                  <a:srgbClr val="FF0000"/>
                </a:solidFill>
                <a:sym typeface="Symbol" panose="05050102010706020507" pitchFamily="18" charset="2"/>
              </a:rPr>
              <a:t> </a:t>
            </a:r>
            <a:r>
              <a:rPr lang="en-US" altLang="en-US" sz="3200" dirty="0">
                <a:solidFill>
                  <a:srgbClr val="FF0000"/>
                </a:solidFill>
                <a:sym typeface="Symbol" panose="05050102010706020507" pitchFamily="18" charset="2"/>
              </a:rPr>
              <a:t>N</a:t>
            </a:r>
            <a:r>
              <a:rPr lang="en-US" altLang="en-US" sz="3200" dirty="0" smtClean="0">
                <a:solidFill>
                  <a:srgbClr val="FF0000"/>
                </a:solidFill>
                <a:sym typeface="Symbol" panose="05050102010706020507" pitchFamily="18" charset="2"/>
              </a:rPr>
              <a:t>) </a:t>
            </a:r>
            <a:r>
              <a:rPr lang="en-US" altLang="en-US" sz="3200" dirty="0" smtClean="0">
                <a:sym typeface="Symbol" panose="05050102010706020507" pitchFamily="18" charset="2"/>
              </a:rPr>
              <a:t>(it is a minimization problem). </a:t>
            </a:r>
            <a:endParaRPr lang="en-US" sz="3200" dirty="0" smtClean="0"/>
          </a:p>
          <a:p>
            <a:pPr marL="0" indent="0">
              <a:buNone/>
            </a:pPr>
            <a:r>
              <a:rPr lang="en-US" sz="3200" dirty="0" smtClean="0"/>
              <a:t>We are going to have all the answers to the first and second prover in the graph. But they will be divided according to questions.</a:t>
            </a:r>
          </a:p>
          <a:p>
            <a:pPr marL="0" indent="0">
              <a:buNone/>
            </a:pPr>
            <a:r>
              <a:rPr lang="en-US" sz="3200" dirty="0" smtClean="0"/>
              <a:t>For a query </a:t>
            </a:r>
            <a:r>
              <a:rPr lang="en-US" sz="3200" dirty="0" smtClean="0">
                <a:solidFill>
                  <a:srgbClr val="FF0000"/>
                </a:solidFill>
              </a:rPr>
              <a:t>A,B </a:t>
            </a:r>
            <a:r>
              <a:rPr lang="en-US" sz="3200" dirty="0" smtClean="0"/>
              <a:t>we join an answer  </a:t>
            </a:r>
            <a:r>
              <a:rPr lang="en-US" sz="3200" dirty="0" smtClean="0">
                <a:solidFill>
                  <a:srgbClr val="FF0000"/>
                </a:solidFill>
              </a:rPr>
              <a:t>a</a:t>
            </a:r>
            <a:r>
              <a:rPr lang="en-US" sz="3200" dirty="0" smtClean="0">
                <a:solidFill>
                  <a:srgbClr val="FF0000"/>
                </a:solidFill>
                <a:sym typeface="Symbol" panose="05050102010706020507" pitchFamily="18" charset="2"/>
              </a:rPr>
              <a:t></a:t>
            </a:r>
            <a:r>
              <a:rPr lang="en-US" sz="3200" dirty="0" smtClean="0">
                <a:solidFill>
                  <a:srgbClr val="FF0000"/>
                </a:solidFill>
              </a:rPr>
              <a:t>A </a:t>
            </a:r>
            <a:r>
              <a:rPr lang="en-US" sz="3200" dirty="0" smtClean="0"/>
              <a:t>to an answer in </a:t>
            </a:r>
            <a:r>
              <a:rPr lang="en-US" sz="3200" dirty="0" smtClean="0">
                <a:solidFill>
                  <a:srgbClr val="FF0000"/>
                </a:solidFill>
              </a:rPr>
              <a:t>B  </a:t>
            </a:r>
            <a:r>
              <a:rPr lang="en-US" sz="3200" dirty="0" smtClean="0"/>
              <a:t>if the verifier accepts for these answers.</a:t>
            </a:r>
          </a:p>
        </p:txBody>
      </p:sp>
    </p:spTree>
    <p:extLst>
      <p:ext uri="{BB962C8B-B14F-4D97-AF65-F5344CB8AC3E}">
        <p14:creationId xmlns:p14="http://schemas.microsoft.com/office/powerpoint/2010/main" val="439774039"/>
      </p:ext>
    </p:extLst>
  </p:cSld>
  <p:clrMapOvr>
    <a:masterClrMapping/>
  </p:clrMapOvr>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The objective function</a:t>
            </a:r>
            <a:endParaRPr lang="en-US" dirty="0">
              <a:solidFill>
                <a:srgbClr val="00B0F0"/>
              </a:solidFill>
            </a:endParaRPr>
          </a:p>
        </p:txBody>
      </p:sp>
      <p:sp>
        <p:nvSpPr>
          <p:cNvPr id="3" name="Content Placeholder 2"/>
          <p:cNvSpPr>
            <a:spLocks noGrp="1"/>
          </p:cNvSpPr>
          <p:nvPr>
            <p:ph idx="1"/>
          </p:nvPr>
        </p:nvSpPr>
        <p:spPr/>
        <p:txBody>
          <a:bodyPr>
            <a:normAutofit fontScale="25000" lnSpcReduction="20000"/>
          </a:bodyPr>
          <a:lstStyle/>
          <a:p>
            <a:pPr marL="0" indent="0">
              <a:buNone/>
            </a:pPr>
            <a:r>
              <a:rPr lang="en-US" sz="12800" dirty="0"/>
              <a:t>We want to choose a subset </a:t>
            </a:r>
            <a:r>
              <a:rPr lang="en-US" sz="12800" dirty="0">
                <a:solidFill>
                  <a:srgbClr val="FF0000"/>
                </a:solidFill>
              </a:rPr>
              <a:t>X </a:t>
            </a:r>
            <a:r>
              <a:rPr lang="en-US" sz="12800" dirty="0"/>
              <a:t>of answer </a:t>
            </a:r>
            <a:endParaRPr lang="en-US" sz="12800" dirty="0" smtClean="0"/>
          </a:p>
          <a:p>
            <a:pPr marL="0" indent="0">
              <a:buNone/>
            </a:pPr>
            <a:r>
              <a:rPr lang="en-US" sz="12800" dirty="0" smtClean="0"/>
              <a:t>vertices </a:t>
            </a:r>
            <a:r>
              <a:rPr lang="en-US" sz="12800" dirty="0"/>
              <a:t>s</a:t>
            </a:r>
            <a:r>
              <a:rPr lang="en-US" sz="12800" dirty="0" smtClean="0"/>
              <a:t>o  that </a:t>
            </a:r>
            <a:r>
              <a:rPr lang="en-US" sz="12800" dirty="0"/>
              <a:t>a query </a:t>
            </a:r>
            <a:r>
              <a:rPr lang="en-US" sz="12800" dirty="0">
                <a:solidFill>
                  <a:srgbClr val="FF0000"/>
                </a:solidFill>
              </a:rPr>
              <a:t>A,B </a:t>
            </a:r>
            <a:r>
              <a:rPr lang="en-US" sz="12800" dirty="0"/>
              <a:t>is </a:t>
            </a:r>
            <a:r>
              <a:rPr lang="en-US" sz="12800" dirty="0" smtClean="0"/>
              <a:t>satisfied. </a:t>
            </a:r>
          </a:p>
          <a:p>
            <a:pPr marL="0" indent="0">
              <a:buNone/>
            </a:pPr>
            <a:r>
              <a:rPr lang="en-US" sz="12800" dirty="0" smtClean="0"/>
              <a:t>Namely, there </a:t>
            </a:r>
            <a:r>
              <a:rPr lang="en-US" sz="12800" dirty="0"/>
              <a:t> </a:t>
            </a:r>
            <a:r>
              <a:rPr lang="en-US" sz="12800" dirty="0" smtClean="0"/>
              <a:t>is  </a:t>
            </a:r>
            <a:r>
              <a:rPr lang="en-US" sz="12800" dirty="0">
                <a:solidFill>
                  <a:srgbClr val="FF0000"/>
                </a:solidFill>
              </a:rPr>
              <a:t>a</a:t>
            </a:r>
            <a:r>
              <a:rPr lang="en-US" sz="12800" dirty="0">
                <a:solidFill>
                  <a:srgbClr val="FF0000"/>
                </a:solidFill>
                <a:sym typeface="Symbol" panose="05050102010706020507" pitchFamily="18" charset="2"/>
              </a:rPr>
              <a:t>  </a:t>
            </a:r>
            <a:r>
              <a:rPr lang="en-US" sz="12800" dirty="0">
                <a:solidFill>
                  <a:srgbClr val="FF0000"/>
                </a:solidFill>
              </a:rPr>
              <a:t>X</a:t>
            </a:r>
            <a:r>
              <a:rPr lang="en-US" sz="12800" dirty="0">
                <a:solidFill>
                  <a:srgbClr val="FF0000"/>
                </a:solidFill>
                <a:sym typeface="Symbol" panose="05050102010706020507" pitchFamily="18" charset="2"/>
              </a:rPr>
              <a:t>A </a:t>
            </a:r>
            <a:r>
              <a:rPr lang="en-US" sz="12800" dirty="0">
                <a:sym typeface="Symbol" panose="05050102010706020507" pitchFamily="18" charset="2"/>
              </a:rPr>
              <a:t>and </a:t>
            </a:r>
            <a:r>
              <a:rPr lang="en-US" sz="12800" dirty="0" smtClean="0">
                <a:sym typeface="Symbol" panose="05050102010706020507" pitchFamily="18" charset="2"/>
              </a:rPr>
              <a:t> </a:t>
            </a:r>
            <a:r>
              <a:rPr lang="en-US" sz="12800" dirty="0" smtClean="0">
                <a:solidFill>
                  <a:srgbClr val="FF0000"/>
                </a:solidFill>
                <a:sym typeface="Symbol" panose="05050102010706020507" pitchFamily="18" charset="2"/>
              </a:rPr>
              <a:t>b</a:t>
            </a:r>
            <a:r>
              <a:rPr lang="en-US" sz="12800" dirty="0">
                <a:solidFill>
                  <a:srgbClr val="FF0000"/>
                </a:solidFill>
                <a:sym typeface="Symbol" panose="05050102010706020507" pitchFamily="18" charset="2"/>
              </a:rPr>
              <a:t> </a:t>
            </a:r>
            <a:r>
              <a:rPr lang="en-US" sz="12800" dirty="0">
                <a:solidFill>
                  <a:srgbClr val="FF0000"/>
                </a:solidFill>
              </a:rPr>
              <a:t>X</a:t>
            </a:r>
            <a:r>
              <a:rPr lang="en-US" sz="12800" dirty="0">
                <a:solidFill>
                  <a:srgbClr val="FF0000"/>
                </a:solidFill>
                <a:sym typeface="Symbol" panose="05050102010706020507" pitchFamily="18" charset="2"/>
              </a:rPr>
              <a:t>A </a:t>
            </a:r>
            <a:r>
              <a:rPr lang="en-US" sz="12800" dirty="0">
                <a:sym typeface="Symbol" panose="05050102010706020507" pitchFamily="18" charset="2"/>
              </a:rPr>
              <a:t>so </a:t>
            </a:r>
            <a:endParaRPr lang="en-US" sz="12800" dirty="0" smtClean="0">
              <a:sym typeface="Symbol" panose="05050102010706020507" pitchFamily="18" charset="2"/>
            </a:endParaRPr>
          </a:p>
          <a:p>
            <a:pPr marL="0" indent="0">
              <a:buNone/>
            </a:pPr>
            <a:r>
              <a:rPr lang="en-US" sz="12800" dirty="0" smtClean="0">
                <a:sym typeface="Symbol" panose="05050102010706020507" pitchFamily="18" charset="2"/>
              </a:rPr>
              <a:t>that </a:t>
            </a:r>
            <a:r>
              <a:rPr lang="en-US" sz="12800" dirty="0">
                <a:sym typeface="Symbol" panose="05050102010706020507" pitchFamily="18" charset="2"/>
              </a:rPr>
              <a:t>the prover accepts for </a:t>
            </a:r>
            <a:r>
              <a:rPr lang="en-US" sz="12800" dirty="0">
                <a:solidFill>
                  <a:srgbClr val="FF0000"/>
                </a:solidFill>
                <a:sym typeface="Symbol" panose="05050102010706020507" pitchFamily="18" charset="2"/>
              </a:rPr>
              <a:t>a </a:t>
            </a:r>
            <a:r>
              <a:rPr lang="en-US" sz="12800" dirty="0" smtClean="0">
                <a:sym typeface="Symbol" panose="05050102010706020507" pitchFamily="18" charset="2"/>
              </a:rPr>
              <a:t>and </a:t>
            </a:r>
            <a:r>
              <a:rPr lang="en-US" sz="12800" dirty="0" smtClean="0">
                <a:solidFill>
                  <a:srgbClr val="FF0000"/>
                </a:solidFill>
                <a:sym typeface="Symbol" panose="05050102010706020507" pitchFamily="18" charset="2"/>
              </a:rPr>
              <a:t>b</a:t>
            </a:r>
            <a:r>
              <a:rPr lang="en-US" sz="12800" dirty="0" smtClean="0">
                <a:sym typeface="Symbol" panose="05050102010706020507" pitchFamily="18" charset="2"/>
              </a:rPr>
              <a:t>.  We </a:t>
            </a:r>
            <a:r>
              <a:rPr lang="en-US" sz="12800" dirty="0">
                <a:sym typeface="Symbol" panose="05050102010706020507" pitchFamily="18" charset="2"/>
              </a:rPr>
              <a:t>want </a:t>
            </a:r>
            <a:endParaRPr lang="en-US" sz="12800" dirty="0" smtClean="0">
              <a:sym typeface="Symbol" panose="05050102010706020507" pitchFamily="18" charset="2"/>
            </a:endParaRPr>
          </a:p>
          <a:p>
            <a:pPr marL="0" indent="0">
              <a:buNone/>
            </a:pPr>
            <a:r>
              <a:rPr lang="en-US" sz="12800" dirty="0" smtClean="0">
                <a:solidFill>
                  <a:srgbClr val="0070C0"/>
                </a:solidFill>
                <a:sym typeface="Symbol" panose="05050102010706020507" pitchFamily="18" charset="2"/>
              </a:rPr>
              <a:t>to </a:t>
            </a:r>
            <a:r>
              <a:rPr lang="en-US" sz="12800" dirty="0">
                <a:solidFill>
                  <a:srgbClr val="0070C0"/>
                </a:solidFill>
                <a:sym typeface="Symbol" panose="05050102010706020507" pitchFamily="18" charset="2"/>
              </a:rPr>
              <a:t>satisfy </a:t>
            </a:r>
            <a:r>
              <a:rPr lang="en-US" sz="12800" dirty="0" smtClean="0">
                <a:solidFill>
                  <a:srgbClr val="0070C0"/>
                </a:solidFill>
                <a:sym typeface="Symbol" panose="05050102010706020507" pitchFamily="18" charset="2"/>
              </a:rPr>
              <a:t>all queries.</a:t>
            </a:r>
            <a:endParaRPr lang="en-US" sz="12800" dirty="0" smtClean="0">
              <a:solidFill>
                <a:srgbClr val="0070C0"/>
              </a:solidFill>
            </a:endParaRPr>
          </a:p>
          <a:p>
            <a:pPr marL="0" indent="0">
              <a:buNone/>
            </a:pPr>
            <a:r>
              <a:rPr lang="en-US" sz="12800" dirty="0" smtClean="0">
                <a:solidFill>
                  <a:srgbClr val="00B050"/>
                </a:solidFill>
              </a:rPr>
              <a:t>Min-Rep </a:t>
            </a:r>
            <a:r>
              <a:rPr lang="en-US" sz="12800" dirty="0" smtClean="0"/>
              <a:t>was used  for many lower bounds by </a:t>
            </a:r>
          </a:p>
          <a:p>
            <a:pPr marL="0" indent="0">
              <a:buNone/>
            </a:pPr>
            <a:r>
              <a:rPr lang="en-US" sz="12800" dirty="0"/>
              <a:t>m</a:t>
            </a:r>
            <a:r>
              <a:rPr lang="en-US" sz="12800" dirty="0" smtClean="0"/>
              <a:t>any researchers other then  me. In this case</a:t>
            </a:r>
          </a:p>
          <a:p>
            <a:pPr marL="0" indent="0">
              <a:buNone/>
            </a:pPr>
            <a:r>
              <a:rPr lang="en-US" sz="12800" dirty="0" smtClean="0"/>
              <a:t>at least, defining  </a:t>
            </a:r>
            <a:r>
              <a:rPr lang="en-US" sz="12800" dirty="0" smtClean="0">
                <a:solidFill>
                  <a:srgbClr val="FF0000"/>
                </a:solidFill>
              </a:rPr>
              <a:t>Min-Rep </a:t>
            </a:r>
            <a:r>
              <a:rPr lang="en-US" sz="12800" dirty="0" smtClean="0"/>
              <a:t>payed off.</a:t>
            </a:r>
          </a:p>
          <a:p>
            <a:pPr marL="0" indent="0">
              <a:buNone/>
            </a:pPr>
            <a:r>
              <a:rPr lang="en-US" sz="12800" dirty="0" smtClean="0">
                <a:solidFill>
                  <a:srgbClr val="FF0000"/>
                </a:solidFill>
              </a:rPr>
              <a:t>Min-Rep </a:t>
            </a:r>
            <a:r>
              <a:rPr lang="en-US" sz="12800" dirty="0"/>
              <a:t>itself was given an </a:t>
            </a:r>
            <a:r>
              <a:rPr lang="en-US" sz="12800" dirty="0" smtClean="0"/>
              <a:t>approximation</a:t>
            </a:r>
          </a:p>
          <a:p>
            <a:pPr marL="0" indent="0">
              <a:buNone/>
            </a:pPr>
            <a:r>
              <a:rPr lang="en-US" sz="12800" dirty="0" smtClean="0"/>
              <a:t>and  </a:t>
            </a:r>
            <a:r>
              <a:rPr lang="en-US" sz="12800" dirty="0"/>
              <a:t>was  </a:t>
            </a:r>
            <a:r>
              <a:rPr lang="en-US" sz="12800" dirty="0" smtClean="0"/>
              <a:t>studied </a:t>
            </a:r>
            <a:r>
              <a:rPr lang="en-US" sz="12800" dirty="0"/>
              <a:t>in the </a:t>
            </a:r>
            <a:r>
              <a:rPr lang="en-US" sz="12800" dirty="0">
                <a:solidFill>
                  <a:srgbClr val="FF0000"/>
                </a:solidFill>
              </a:rPr>
              <a:t>FPT</a:t>
            </a:r>
            <a:r>
              <a:rPr lang="en-US" sz="12800" dirty="0"/>
              <a:t> context.</a:t>
            </a:r>
          </a:p>
          <a:p>
            <a:pPr algn="ctr"/>
            <a:endParaRPr lang="en-US" dirty="0"/>
          </a:p>
        </p:txBody>
      </p:sp>
    </p:spTree>
    <p:extLst>
      <p:ext uri="{BB962C8B-B14F-4D97-AF65-F5344CB8AC3E}">
        <p14:creationId xmlns:p14="http://schemas.microsoft.com/office/powerpoint/2010/main" val="3122356955"/>
      </p:ext>
    </p:extLst>
  </p:cSld>
  <p:clrMapOvr>
    <a:masterClrMapping/>
  </p:clrMapOvr>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533400" y="152400"/>
            <a:ext cx="8153400" cy="609600"/>
          </a:xfrm>
        </p:spPr>
        <p:txBody>
          <a:bodyPr>
            <a:normAutofit fontScale="90000"/>
          </a:bodyPr>
          <a:lstStyle/>
          <a:p>
            <a:pPr algn="ctr"/>
            <a:r>
              <a:rPr lang="en-US" altLang="en-US" sz="4000" dirty="0" smtClean="0">
                <a:solidFill>
                  <a:srgbClr val="00B0F0"/>
                </a:solidFill>
              </a:rPr>
              <a:t>Min-Rep: satisfy all queries!</a:t>
            </a:r>
            <a:endParaRPr lang="en-US" altLang="en-US" sz="4000" dirty="0">
              <a:solidFill>
                <a:srgbClr val="00B0F0"/>
              </a:solidFill>
            </a:endParaRPr>
          </a:p>
        </p:txBody>
      </p:sp>
      <p:sp>
        <p:nvSpPr>
          <p:cNvPr id="303107" name="Rectangle 3"/>
          <p:cNvSpPr>
            <a:spLocks noGrp="1" noChangeArrowheads="1"/>
          </p:cNvSpPr>
          <p:nvPr>
            <p:ph type="body" idx="1"/>
          </p:nvPr>
        </p:nvSpPr>
        <p:spPr>
          <a:xfrm>
            <a:off x="381000" y="838200"/>
            <a:ext cx="8305800" cy="6019800"/>
          </a:xfrm>
        </p:spPr>
        <p:txBody>
          <a:bodyPr/>
          <a:lstStyle/>
          <a:p>
            <a:pPr marL="609600" indent="-609600">
              <a:buFont typeface="Wingdings" panose="05000000000000000000" pitchFamily="2" charset="2"/>
              <a:buAutoNum type="arabicPeriod"/>
            </a:pPr>
            <a:r>
              <a:rPr lang="en-US" altLang="en-US" b="1" dirty="0">
                <a:solidFill>
                  <a:srgbClr val="FFCC00"/>
                </a:solidFill>
              </a:rPr>
              <a:t>Input</a:t>
            </a:r>
            <a:r>
              <a:rPr lang="en-US" altLang="en-US" dirty="0">
                <a:solidFill>
                  <a:srgbClr val="FFCC00"/>
                </a:solidFill>
              </a:rPr>
              <a:t>:</a:t>
            </a:r>
            <a:r>
              <a:rPr lang="en-US" altLang="en-US" dirty="0"/>
              <a:t> </a:t>
            </a:r>
            <a:r>
              <a:rPr lang="en-US" altLang="en-US" dirty="0">
                <a:latin typeface="Allegro BT" pitchFamily="82" charset="0"/>
              </a:rPr>
              <a:t>G</a:t>
            </a:r>
            <a:r>
              <a:rPr lang="en-US" altLang="en-US" dirty="0"/>
              <a:t>(A,B,E)</a:t>
            </a:r>
          </a:p>
          <a:p>
            <a:pPr marL="609600" indent="-609600">
              <a:buFont typeface="Wingdings" panose="05000000000000000000" pitchFamily="2" charset="2"/>
              <a:buAutoNum type="arabicPeriod"/>
            </a:pPr>
            <a:r>
              <a:rPr lang="en-US" altLang="en-US" b="1" dirty="0">
                <a:solidFill>
                  <a:srgbClr val="FFCC00"/>
                </a:solidFill>
              </a:rPr>
              <a:t>Given</a:t>
            </a:r>
            <a:r>
              <a:rPr lang="en-US" altLang="en-US" dirty="0"/>
              <a:t>: A partition </a:t>
            </a:r>
            <a:r>
              <a:rPr lang="en-US" altLang="en-US" dirty="0">
                <a:latin typeface="Allegro BT" pitchFamily="82" charset="0"/>
              </a:rPr>
              <a:t>A </a:t>
            </a:r>
            <a:r>
              <a:rPr lang="en-US" altLang="en-US" dirty="0"/>
              <a:t>= </a:t>
            </a:r>
            <a:r>
              <a:rPr lang="en-US" altLang="en-US" dirty="0">
                <a:sym typeface="Symbol" panose="05050102010706020507" pitchFamily="18" charset="2"/>
              </a:rPr>
              <a:t></a:t>
            </a:r>
            <a:r>
              <a:rPr lang="en-US" altLang="en-US" dirty="0">
                <a:sym typeface="WP MathA" pitchFamily="2" charset="2"/>
              </a:rPr>
              <a:t>A</a:t>
            </a:r>
            <a:r>
              <a:rPr lang="en-US" altLang="en-US" baseline="-25000" dirty="0">
                <a:sym typeface="WP MathA" pitchFamily="2" charset="2"/>
              </a:rPr>
              <a:t>i</a:t>
            </a:r>
            <a:r>
              <a:rPr lang="en-US" altLang="en-US" dirty="0">
                <a:sym typeface="WP MathA" pitchFamily="2" charset="2"/>
              </a:rPr>
              <a:t>, </a:t>
            </a:r>
            <a:r>
              <a:rPr lang="en-US" altLang="en-US" dirty="0">
                <a:latin typeface="Allegro BT" pitchFamily="82" charset="0"/>
                <a:sym typeface="WP MathA" pitchFamily="2" charset="2"/>
              </a:rPr>
              <a:t>B</a:t>
            </a:r>
            <a:r>
              <a:rPr lang="en-US" altLang="en-US" dirty="0">
                <a:sym typeface="WP MathA" pitchFamily="2" charset="2"/>
              </a:rPr>
              <a:t> = </a:t>
            </a:r>
            <a:r>
              <a:rPr lang="en-US" altLang="en-US" dirty="0">
                <a:sym typeface="Symbol" panose="05050102010706020507" pitchFamily="18" charset="2"/>
              </a:rPr>
              <a:t>B</a:t>
            </a:r>
            <a:r>
              <a:rPr lang="en-US" altLang="en-US" baseline="-25000" dirty="0">
                <a:sym typeface="Symbol" panose="05050102010706020507" pitchFamily="18" charset="2"/>
              </a:rPr>
              <a:t>i</a:t>
            </a:r>
          </a:p>
          <a:p>
            <a:pPr marL="609600" indent="-609600">
              <a:buFont typeface="Wingdings" panose="05000000000000000000" pitchFamily="2" charset="2"/>
              <a:buNone/>
            </a:pPr>
            <a:endParaRPr lang="en-US" altLang="en-US" dirty="0">
              <a:sym typeface="Symbol" panose="05050102010706020507" pitchFamily="18" charset="2"/>
            </a:endParaRPr>
          </a:p>
        </p:txBody>
      </p:sp>
      <p:grpSp>
        <p:nvGrpSpPr>
          <p:cNvPr id="303239" name="Group 135"/>
          <p:cNvGrpSpPr>
            <a:grpSpLocks/>
          </p:cNvGrpSpPr>
          <p:nvPr/>
        </p:nvGrpSpPr>
        <p:grpSpPr bwMode="auto">
          <a:xfrm>
            <a:off x="304800" y="2286000"/>
            <a:ext cx="7620000" cy="3643313"/>
            <a:chOff x="192" y="1440"/>
            <a:chExt cx="4800" cy="2295"/>
          </a:xfrm>
        </p:grpSpPr>
        <p:sp>
          <p:nvSpPr>
            <p:cNvPr id="303113" name="Oval 9"/>
            <p:cNvSpPr>
              <a:spLocks noChangeArrowheads="1"/>
            </p:cNvSpPr>
            <p:nvPr/>
          </p:nvSpPr>
          <p:spPr bwMode="auto">
            <a:xfrm>
              <a:off x="4320" y="2736"/>
              <a:ext cx="672" cy="6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3148" name="Oval 44"/>
            <p:cNvSpPr>
              <a:spLocks noChangeArrowheads="1"/>
            </p:cNvSpPr>
            <p:nvPr/>
          </p:nvSpPr>
          <p:spPr bwMode="auto">
            <a:xfrm>
              <a:off x="4752" y="3024"/>
              <a:ext cx="96" cy="96"/>
            </a:xfrm>
            <a:prstGeom prst="ellipse">
              <a:avLst/>
            </a:prstGeom>
            <a:solidFill>
              <a:srgbClr val="9900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3108" name="Oval 4"/>
            <p:cNvSpPr>
              <a:spLocks noChangeArrowheads="1"/>
            </p:cNvSpPr>
            <p:nvPr/>
          </p:nvSpPr>
          <p:spPr bwMode="auto">
            <a:xfrm>
              <a:off x="480" y="1513"/>
              <a:ext cx="672" cy="6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dirty="0"/>
            </a:p>
          </p:txBody>
        </p:sp>
        <p:sp>
          <p:nvSpPr>
            <p:cNvPr id="303109" name="Oval 5"/>
            <p:cNvSpPr>
              <a:spLocks noChangeArrowheads="1"/>
            </p:cNvSpPr>
            <p:nvPr/>
          </p:nvSpPr>
          <p:spPr bwMode="auto">
            <a:xfrm>
              <a:off x="528" y="2761"/>
              <a:ext cx="672" cy="6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dirty="0"/>
            </a:p>
          </p:txBody>
        </p:sp>
        <p:sp>
          <p:nvSpPr>
            <p:cNvPr id="303110" name="Oval 6"/>
            <p:cNvSpPr>
              <a:spLocks noChangeArrowheads="1"/>
            </p:cNvSpPr>
            <p:nvPr/>
          </p:nvSpPr>
          <p:spPr bwMode="auto">
            <a:xfrm>
              <a:off x="1776" y="2784"/>
              <a:ext cx="672" cy="6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3111" name="Oval 7"/>
            <p:cNvSpPr>
              <a:spLocks noChangeArrowheads="1"/>
            </p:cNvSpPr>
            <p:nvPr/>
          </p:nvSpPr>
          <p:spPr bwMode="auto">
            <a:xfrm>
              <a:off x="1632" y="1513"/>
              <a:ext cx="672" cy="6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3112" name="Oval 8"/>
            <p:cNvSpPr>
              <a:spLocks noChangeArrowheads="1"/>
            </p:cNvSpPr>
            <p:nvPr/>
          </p:nvSpPr>
          <p:spPr bwMode="auto">
            <a:xfrm>
              <a:off x="2928" y="2713"/>
              <a:ext cx="672" cy="6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3114" name="Oval 10"/>
            <p:cNvSpPr>
              <a:spLocks noChangeArrowheads="1"/>
            </p:cNvSpPr>
            <p:nvPr/>
          </p:nvSpPr>
          <p:spPr bwMode="auto">
            <a:xfrm>
              <a:off x="2928" y="1561"/>
              <a:ext cx="672" cy="6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3115" name="Oval 11"/>
            <p:cNvSpPr>
              <a:spLocks noChangeArrowheads="1"/>
            </p:cNvSpPr>
            <p:nvPr/>
          </p:nvSpPr>
          <p:spPr bwMode="auto">
            <a:xfrm>
              <a:off x="4224" y="1465"/>
              <a:ext cx="672" cy="6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3116" name="Oval 12"/>
            <p:cNvSpPr>
              <a:spLocks noChangeArrowheads="1"/>
            </p:cNvSpPr>
            <p:nvPr/>
          </p:nvSpPr>
          <p:spPr bwMode="auto">
            <a:xfrm>
              <a:off x="624" y="1801"/>
              <a:ext cx="96" cy="96"/>
            </a:xfrm>
            <a:prstGeom prst="ellipse">
              <a:avLst/>
            </a:prstGeom>
            <a:solidFill>
              <a:srgbClr val="9900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3118" name="Oval 14"/>
            <p:cNvSpPr>
              <a:spLocks noChangeArrowheads="1"/>
            </p:cNvSpPr>
            <p:nvPr/>
          </p:nvSpPr>
          <p:spPr bwMode="auto">
            <a:xfrm>
              <a:off x="864" y="1801"/>
              <a:ext cx="96" cy="96"/>
            </a:xfrm>
            <a:prstGeom prst="ellipse">
              <a:avLst/>
            </a:prstGeom>
            <a:solidFill>
              <a:srgbClr val="9900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3119" name="Oval 15"/>
            <p:cNvSpPr>
              <a:spLocks noChangeArrowheads="1"/>
            </p:cNvSpPr>
            <p:nvPr/>
          </p:nvSpPr>
          <p:spPr bwMode="auto">
            <a:xfrm>
              <a:off x="2112" y="1801"/>
              <a:ext cx="96" cy="96"/>
            </a:xfrm>
            <a:prstGeom prst="ellipse">
              <a:avLst/>
            </a:prstGeom>
            <a:solidFill>
              <a:srgbClr val="9900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3120" name="Oval 16"/>
            <p:cNvSpPr>
              <a:spLocks noChangeArrowheads="1"/>
            </p:cNvSpPr>
            <p:nvPr/>
          </p:nvSpPr>
          <p:spPr bwMode="auto">
            <a:xfrm>
              <a:off x="3024" y="1849"/>
              <a:ext cx="96" cy="96"/>
            </a:xfrm>
            <a:prstGeom prst="ellipse">
              <a:avLst/>
            </a:prstGeom>
            <a:solidFill>
              <a:srgbClr val="9900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3121" name="Oval 17"/>
            <p:cNvSpPr>
              <a:spLocks noChangeArrowheads="1"/>
            </p:cNvSpPr>
            <p:nvPr/>
          </p:nvSpPr>
          <p:spPr bwMode="auto">
            <a:xfrm>
              <a:off x="1920" y="1801"/>
              <a:ext cx="96" cy="96"/>
            </a:xfrm>
            <a:prstGeom prst="ellipse">
              <a:avLst/>
            </a:prstGeom>
            <a:solidFill>
              <a:srgbClr val="9900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3122" name="Oval 18"/>
            <p:cNvSpPr>
              <a:spLocks noChangeArrowheads="1"/>
            </p:cNvSpPr>
            <p:nvPr/>
          </p:nvSpPr>
          <p:spPr bwMode="auto">
            <a:xfrm>
              <a:off x="1728" y="1801"/>
              <a:ext cx="96" cy="96"/>
            </a:xfrm>
            <a:prstGeom prst="ellipse">
              <a:avLst/>
            </a:prstGeom>
            <a:solidFill>
              <a:srgbClr val="9900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3123" name="Oval 19"/>
            <p:cNvSpPr>
              <a:spLocks noChangeArrowheads="1"/>
            </p:cNvSpPr>
            <p:nvPr/>
          </p:nvSpPr>
          <p:spPr bwMode="auto">
            <a:xfrm>
              <a:off x="4320" y="1753"/>
              <a:ext cx="96" cy="96"/>
            </a:xfrm>
            <a:prstGeom prst="ellipse">
              <a:avLst/>
            </a:prstGeom>
            <a:solidFill>
              <a:srgbClr val="9900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3124" name="Oval 20"/>
            <p:cNvSpPr>
              <a:spLocks noChangeArrowheads="1"/>
            </p:cNvSpPr>
            <p:nvPr/>
          </p:nvSpPr>
          <p:spPr bwMode="auto">
            <a:xfrm>
              <a:off x="3360" y="1849"/>
              <a:ext cx="96" cy="96"/>
            </a:xfrm>
            <a:prstGeom prst="ellipse">
              <a:avLst/>
            </a:prstGeom>
            <a:solidFill>
              <a:srgbClr val="9900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3125" name="Oval 21"/>
            <p:cNvSpPr>
              <a:spLocks noChangeArrowheads="1"/>
            </p:cNvSpPr>
            <p:nvPr/>
          </p:nvSpPr>
          <p:spPr bwMode="auto">
            <a:xfrm>
              <a:off x="4656" y="1753"/>
              <a:ext cx="96" cy="96"/>
            </a:xfrm>
            <a:prstGeom prst="ellipse">
              <a:avLst/>
            </a:prstGeom>
            <a:solidFill>
              <a:srgbClr val="9900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3126" name="Text Box 22"/>
            <p:cNvSpPr txBox="1">
              <a:spLocks noChangeArrowheads="1"/>
            </p:cNvSpPr>
            <p:nvPr/>
          </p:nvSpPr>
          <p:spPr bwMode="auto">
            <a:xfrm>
              <a:off x="192" y="1513"/>
              <a:ext cx="26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A</a:t>
              </a:r>
              <a:r>
                <a:rPr lang="en-US" altLang="en-US" baseline="-25000" dirty="0"/>
                <a:t>1</a:t>
              </a:r>
            </a:p>
          </p:txBody>
        </p:sp>
        <p:sp>
          <p:nvSpPr>
            <p:cNvPr id="303127" name="Text Box 23"/>
            <p:cNvSpPr txBox="1">
              <a:spLocks noChangeArrowheads="1"/>
            </p:cNvSpPr>
            <p:nvPr/>
          </p:nvSpPr>
          <p:spPr bwMode="auto">
            <a:xfrm>
              <a:off x="1344" y="1513"/>
              <a:ext cx="26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A</a:t>
              </a:r>
              <a:r>
                <a:rPr lang="en-US" altLang="en-US" baseline="-25000" dirty="0"/>
                <a:t>2</a:t>
              </a:r>
            </a:p>
          </p:txBody>
        </p:sp>
        <p:sp>
          <p:nvSpPr>
            <p:cNvPr id="303128" name="Text Box 24"/>
            <p:cNvSpPr txBox="1">
              <a:spLocks noChangeArrowheads="1"/>
            </p:cNvSpPr>
            <p:nvPr/>
          </p:nvSpPr>
          <p:spPr bwMode="auto">
            <a:xfrm>
              <a:off x="2726" y="1440"/>
              <a:ext cx="26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A</a:t>
              </a:r>
              <a:r>
                <a:rPr lang="en-US" altLang="en-US" baseline="-25000" dirty="0"/>
                <a:t>3</a:t>
              </a:r>
            </a:p>
          </p:txBody>
        </p:sp>
        <p:sp>
          <p:nvSpPr>
            <p:cNvPr id="303129" name="Text Box 25"/>
            <p:cNvSpPr txBox="1">
              <a:spLocks noChangeArrowheads="1"/>
            </p:cNvSpPr>
            <p:nvPr/>
          </p:nvSpPr>
          <p:spPr bwMode="auto">
            <a:xfrm>
              <a:off x="3936" y="1465"/>
              <a:ext cx="26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A</a:t>
              </a:r>
              <a:r>
                <a:rPr lang="en-US" altLang="en-US" baseline="-25000" dirty="0"/>
                <a:t>4</a:t>
              </a:r>
            </a:p>
          </p:txBody>
        </p:sp>
        <p:sp>
          <p:nvSpPr>
            <p:cNvPr id="303130" name="Text Box 26"/>
            <p:cNvSpPr txBox="1">
              <a:spLocks noChangeArrowheads="1"/>
            </p:cNvSpPr>
            <p:nvPr/>
          </p:nvSpPr>
          <p:spPr bwMode="auto">
            <a:xfrm>
              <a:off x="240" y="2953"/>
              <a:ext cx="26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B</a:t>
              </a:r>
              <a:r>
                <a:rPr lang="en-US" altLang="en-US" baseline="-25000" dirty="0"/>
                <a:t>1</a:t>
              </a:r>
            </a:p>
          </p:txBody>
        </p:sp>
        <p:sp>
          <p:nvSpPr>
            <p:cNvPr id="303131" name="Text Box 27"/>
            <p:cNvSpPr txBox="1">
              <a:spLocks noChangeArrowheads="1"/>
            </p:cNvSpPr>
            <p:nvPr/>
          </p:nvSpPr>
          <p:spPr bwMode="auto">
            <a:xfrm>
              <a:off x="1440" y="2953"/>
              <a:ext cx="26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B</a:t>
              </a:r>
              <a:r>
                <a:rPr lang="en-US" altLang="en-US" baseline="-25000" dirty="0"/>
                <a:t>2</a:t>
              </a:r>
            </a:p>
          </p:txBody>
        </p:sp>
        <p:sp>
          <p:nvSpPr>
            <p:cNvPr id="303132" name="Text Box 28"/>
            <p:cNvSpPr txBox="1">
              <a:spLocks noChangeArrowheads="1"/>
            </p:cNvSpPr>
            <p:nvPr/>
          </p:nvSpPr>
          <p:spPr bwMode="auto">
            <a:xfrm>
              <a:off x="2640" y="3001"/>
              <a:ext cx="26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B</a:t>
              </a:r>
              <a:r>
                <a:rPr lang="en-US" altLang="en-US" baseline="-25000" dirty="0"/>
                <a:t>3</a:t>
              </a:r>
            </a:p>
          </p:txBody>
        </p:sp>
        <p:sp>
          <p:nvSpPr>
            <p:cNvPr id="303133" name="Text Box 29"/>
            <p:cNvSpPr txBox="1">
              <a:spLocks noChangeArrowheads="1"/>
            </p:cNvSpPr>
            <p:nvPr/>
          </p:nvSpPr>
          <p:spPr bwMode="auto">
            <a:xfrm>
              <a:off x="3984" y="3001"/>
              <a:ext cx="26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B</a:t>
              </a:r>
              <a:r>
                <a:rPr lang="en-US" altLang="en-US" baseline="-25000" dirty="0"/>
                <a:t>4</a:t>
              </a:r>
            </a:p>
          </p:txBody>
        </p:sp>
        <p:sp>
          <p:nvSpPr>
            <p:cNvPr id="303134" name="Oval 30"/>
            <p:cNvSpPr>
              <a:spLocks noChangeArrowheads="1"/>
            </p:cNvSpPr>
            <p:nvPr/>
          </p:nvSpPr>
          <p:spPr bwMode="auto">
            <a:xfrm>
              <a:off x="576" y="3049"/>
              <a:ext cx="96" cy="96"/>
            </a:xfrm>
            <a:prstGeom prst="ellipse">
              <a:avLst/>
            </a:prstGeom>
            <a:solidFill>
              <a:srgbClr val="9900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3135" name="Oval 31"/>
            <p:cNvSpPr>
              <a:spLocks noChangeArrowheads="1"/>
            </p:cNvSpPr>
            <p:nvPr/>
          </p:nvSpPr>
          <p:spPr bwMode="auto">
            <a:xfrm>
              <a:off x="720" y="3049"/>
              <a:ext cx="96" cy="96"/>
            </a:xfrm>
            <a:prstGeom prst="ellipse">
              <a:avLst/>
            </a:prstGeom>
            <a:solidFill>
              <a:srgbClr val="9900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3136" name="Oval 32"/>
            <p:cNvSpPr>
              <a:spLocks noChangeArrowheads="1"/>
            </p:cNvSpPr>
            <p:nvPr/>
          </p:nvSpPr>
          <p:spPr bwMode="auto">
            <a:xfrm>
              <a:off x="912" y="3049"/>
              <a:ext cx="96" cy="96"/>
            </a:xfrm>
            <a:prstGeom prst="ellipse">
              <a:avLst/>
            </a:prstGeom>
            <a:solidFill>
              <a:srgbClr val="9900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3137" name="Oval 33"/>
            <p:cNvSpPr>
              <a:spLocks noChangeArrowheads="1"/>
            </p:cNvSpPr>
            <p:nvPr/>
          </p:nvSpPr>
          <p:spPr bwMode="auto">
            <a:xfrm>
              <a:off x="1056" y="3049"/>
              <a:ext cx="96" cy="96"/>
            </a:xfrm>
            <a:prstGeom prst="ellipse">
              <a:avLst/>
            </a:prstGeom>
            <a:solidFill>
              <a:srgbClr val="9900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3138" name="Oval 34"/>
            <p:cNvSpPr>
              <a:spLocks noChangeArrowheads="1"/>
            </p:cNvSpPr>
            <p:nvPr/>
          </p:nvSpPr>
          <p:spPr bwMode="auto">
            <a:xfrm>
              <a:off x="2976" y="3001"/>
              <a:ext cx="96" cy="96"/>
            </a:xfrm>
            <a:prstGeom prst="ellipse">
              <a:avLst/>
            </a:prstGeom>
            <a:solidFill>
              <a:srgbClr val="9900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3139" name="Oval 35"/>
            <p:cNvSpPr>
              <a:spLocks noChangeArrowheads="1"/>
            </p:cNvSpPr>
            <p:nvPr/>
          </p:nvSpPr>
          <p:spPr bwMode="auto">
            <a:xfrm>
              <a:off x="2256" y="3049"/>
              <a:ext cx="96" cy="96"/>
            </a:xfrm>
            <a:prstGeom prst="ellipse">
              <a:avLst/>
            </a:prstGeom>
            <a:solidFill>
              <a:srgbClr val="9900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3140" name="Oval 36"/>
            <p:cNvSpPr>
              <a:spLocks noChangeArrowheads="1"/>
            </p:cNvSpPr>
            <p:nvPr/>
          </p:nvSpPr>
          <p:spPr bwMode="auto">
            <a:xfrm>
              <a:off x="2064" y="3049"/>
              <a:ext cx="96" cy="96"/>
            </a:xfrm>
            <a:prstGeom prst="ellipse">
              <a:avLst/>
            </a:prstGeom>
            <a:solidFill>
              <a:srgbClr val="9900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3141" name="Oval 37"/>
            <p:cNvSpPr>
              <a:spLocks noChangeArrowheads="1"/>
            </p:cNvSpPr>
            <p:nvPr/>
          </p:nvSpPr>
          <p:spPr bwMode="auto">
            <a:xfrm>
              <a:off x="1824" y="3049"/>
              <a:ext cx="96" cy="96"/>
            </a:xfrm>
            <a:prstGeom prst="ellipse">
              <a:avLst/>
            </a:prstGeom>
            <a:solidFill>
              <a:srgbClr val="9900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3142" name="Oval 38"/>
            <p:cNvSpPr>
              <a:spLocks noChangeArrowheads="1"/>
            </p:cNvSpPr>
            <p:nvPr/>
          </p:nvSpPr>
          <p:spPr bwMode="auto">
            <a:xfrm>
              <a:off x="4464" y="3001"/>
              <a:ext cx="96" cy="96"/>
            </a:xfrm>
            <a:prstGeom prst="ellipse">
              <a:avLst/>
            </a:prstGeom>
            <a:solidFill>
              <a:srgbClr val="9900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3143" name="Oval 39"/>
            <p:cNvSpPr>
              <a:spLocks noChangeArrowheads="1"/>
            </p:cNvSpPr>
            <p:nvPr/>
          </p:nvSpPr>
          <p:spPr bwMode="auto">
            <a:xfrm>
              <a:off x="4320" y="3001"/>
              <a:ext cx="96" cy="96"/>
            </a:xfrm>
            <a:prstGeom prst="ellipse">
              <a:avLst/>
            </a:prstGeom>
            <a:solidFill>
              <a:srgbClr val="9900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3144" name="Oval 40"/>
            <p:cNvSpPr>
              <a:spLocks noChangeArrowheads="1"/>
            </p:cNvSpPr>
            <p:nvPr/>
          </p:nvSpPr>
          <p:spPr bwMode="auto">
            <a:xfrm>
              <a:off x="3456" y="3001"/>
              <a:ext cx="96" cy="96"/>
            </a:xfrm>
            <a:prstGeom prst="ellipse">
              <a:avLst/>
            </a:prstGeom>
            <a:solidFill>
              <a:srgbClr val="9900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3145" name="Oval 41"/>
            <p:cNvSpPr>
              <a:spLocks noChangeArrowheads="1"/>
            </p:cNvSpPr>
            <p:nvPr/>
          </p:nvSpPr>
          <p:spPr bwMode="auto">
            <a:xfrm>
              <a:off x="3264" y="3001"/>
              <a:ext cx="96" cy="96"/>
            </a:xfrm>
            <a:prstGeom prst="ellipse">
              <a:avLst/>
            </a:prstGeom>
            <a:solidFill>
              <a:srgbClr val="9900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3146" name="Oval 42"/>
            <p:cNvSpPr>
              <a:spLocks noChangeArrowheads="1"/>
            </p:cNvSpPr>
            <p:nvPr/>
          </p:nvSpPr>
          <p:spPr bwMode="auto">
            <a:xfrm>
              <a:off x="3120" y="3001"/>
              <a:ext cx="96" cy="96"/>
            </a:xfrm>
            <a:prstGeom prst="ellipse">
              <a:avLst/>
            </a:prstGeom>
            <a:solidFill>
              <a:srgbClr val="9900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3147" name="Oval 43"/>
            <p:cNvSpPr>
              <a:spLocks noChangeArrowheads="1"/>
            </p:cNvSpPr>
            <p:nvPr/>
          </p:nvSpPr>
          <p:spPr bwMode="auto">
            <a:xfrm>
              <a:off x="4896" y="3001"/>
              <a:ext cx="96" cy="96"/>
            </a:xfrm>
            <a:prstGeom prst="ellipse">
              <a:avLst/>
            </a:prstGeom>
            <a:solidFill>
              <a:srgbClr val="9900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3149" name="Oval 45"/>
            <p:cNvSpPr>
              <a:spLocks noChangeArrowheads="1"/>
            </p:cNvSpPr>
            <p:nvPr/>
          </p:nvSpPr>
          <p:spPr bwMode="auto">
            <a:xfrm>
              <a:off x="4608" y="3001"/>
              <a:ext cx="96" cy="96"/>
            </a:xfrm>
            <a:prstGeom prst="ellipse">
              <a:avLst/>
            </a:prstGeom>
            <a:solidFill>
              <a:srgbClr val="9900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3157" name="Text Box 53"/>
            <p:cNvSpPr txBox="1">
              <a:spLocks noChangeArrowheads="1"/>
            </p:cNvSpPr>
            <p:nvPr/>
          </p:nvSpPr>
          <p:spPr bwMode="auto">
            <a:xfrm>
              <a:off x="528" y="1561"/>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a</a:t>
              </a:r>
            </a:p>
          </p:txBody>
        </p:sp>
        <p:sp>
          <p:nvSpPr>
            <p:cNvPr id="303158" name="Text Box 54"/>
            <p:cNvSpPr txBox="1">
              <a:spLocks noChangeArrowheads="1"/>
            </p:cNvSpPr>
            <p:nvPr/>
          </p:nvSpPr>
          <p:spPr bwMode="auto">
            <a:xfrm>
              <a:off x="816" y="1561"/>
              <a:ext cx="21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a</a:t>
              </a:r>
              <a:r>
                <a:rPr lang="en-US" altLang="en-US" baseline="30000" dirty="0"/>
                <a:t>’</a:t>
              </a:r>
              <a:endParaRPr lang="en-US" altLang="en-US" dirty="0"/>
            </a:p>
          </p:txBody>
        </p:sp>
        <p:sp>
          <p:nvSpPr>
            <p:cNvPr id="303190" name="Text Box 86"/>
            <p:cNvSpPr txBox="1">
              <a:spLocks noChangeArrowheads="1"/>
            </p:cNvSpPr>
            <p:nvPr/>
          </p:nvSpPr>
          <p:spPr bwMode="auto">
            <a:xfrm>
              <a:off x="1478" y="3504"/>
              <a:ext cx="20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Figure 2: A </a:t>
              </a:r>
              <a:r>
                <a:rPr lang="en-US" altLang="en-US" dirty="0">
                  <a:solidFill>
                    <a:srgbClr val="FF0000"/>
                  </a:solidFill>
                </a:rPr>
                <a:t>MIN-REP </a:t>
              </a:r>
              <a:r>
                <a:rPr lang="en-US" altLang="en-US" dirty="0"/>
                <a:t>instance</a:t>
              </a:r>
            </a:p>
          </p:txBody>
        </p:sp>
        <p:sp>
          <p:nvSpPr>
            <p:cNvPr id="303194" name="Text Box 90"/>
            <p:cNvSpPr txBox="1">
              <a:spLocks noChangeArrowheads="1"/>
            </p:cNvSpPr>
            <p:nvPr/>
          </p:nvSpPr>
          <p:spPr bwMode="auto">
            <a:xfrm>
              <a:off x="864" y="3145"/>
              <a:ext cx="18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dirty="0"/>
                <a:t>b</a:t>
              </a:r>
            </a:p>
          </p:txBody>
        </p:sp>
      </p:grpSp>
      <p:grpSp>
        <p:nvGrpSpPr>
          <p:cNvPr id="303237" name="Group 133"/>
          <p:cNvGrpSpPr>
            <a:grpSpLocks/>
          </p:cNvGrpSpPr>
          <p:nvPr/>
        </p:nvGrpSpPr>
        <p:grpSpPr bwMode="auto">
          <a:xfrm>
            <a:off x="1066800" y="3011488"/>
            <a:ext cx="6781800" cy="1752600"/>
            <a:chOff x="672" y="1897"/>
            <a:chExt cx="4272" cy="1104"/>
          </a:xfrm>
        </p:grpSpPr>
        <p:sp>
          <p:nvSpPr>
            <p:cNvPr id="303197" name="Line 93"/>
            <p:cNvSpPr>
              <a:spLocks noChangeShapeType="1"/>
            </p:cNvSpPr>
            <p:nvPr/>
          </p:nvSpPr>
          <p:spPr bwMode="auto">
            <a:xfrm>
              <a:off x="912" y="1897"/>
              <a:ext cx="4032" cy="11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3198" name="Line 94"/>
            <p:cNvSpPr>
              <a:spLocks noChangeShapeType="1"/>
            </p:cNvSpPr>
            <p:nvPr/>
          </p:nvSpPr>
          <p:spPr bwMode="auto">
            <a:xfrm>
              <a:off x="672" y="1897"/>
              <a:ext cx="3696" cy="11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3199" name="Line 95"/>
            <p:cNvSpPr>
              <a:spLocks noChangeShapeType="1"/>
            </p:cNvSpPr>
            <p:nvPr/>
          </p:nvSpPr>
          <p:spPr bwMode="auto">
            <a:xfrm>
              <a:off x="672" y="1897"/>
              <a:ext cx="3840" cy="11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303238" name="Group 134"/>
          <p:cNvGrpSpPr>
            <a:grpSpLocks/>
          </p:cNvGrpSpPr>
          <p:nvPr/>
        </p:nvGrpSpPr>
        <p:grpSpPr bwMode="auto">
          <a:xfrm>
            <a:off x="2819400" y="3011488"/>
            <a:ext cx="2438400" cy="1752600"/>
            <a:chOff x="1776" y="1897"/>
            <a:chExt cx="1536" cy="1104"/>
          </a:xfrm>
        </p:grpSpPr>
        <p:sp>
          <p:nvSpPr>
            <p:cNvPr id="303184" name="Line 80"/>
            <p:cNvSpPr>
              <a:spLocks noChangeShapeType="1"/>
            </p:cNvSpPr>
            <p:nvPr/>
          </p:nvSpPr>
          <p:spPr bwMode="auto">
            <a:xfrm>
              <a:off x="1968" y="1897"/>
              <a:ext cx="1200" cy="11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3185" name="Line 81"/>
            <p:cNvSpPr>
              <a:spLocks noChangeShapeType="1"/>
            </p:cNvSpPr>
            <p:nvPr/>
          </p:nvSpPr>
          <p:spPr bwMode="auto">
            <a:xfrm>
              <a:off x="1968" y="1897"/>
              <a:ext cx="1344" cy="11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3200" name="Line 96"/>
            <p:cNvSpPr>
              <a:spLocks noChangeShapeType="1"/>
            </p:cNvSpPr>
            <p:nvPr/>
          </p:nvSpPr>
          <p:spPr bwMode="auto">
            <a:xfrm>
              <a:off x="1776" y="1897"/>
              <a:ext cx="1248" cy="11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303236" name="Group 132"/>
          <p:cNvGrpSpPr>
            <a:grpSpLocks/>
          </p:cNvGrpSpPr>
          <p:nvPr/>
        </p:nvGrpSpPr>
        <p:grpSpPr bwMode="auto">
          <a:xfrm>
            <a:off x="990600" y="2935288"/>
            <a:ext cx="6858000" cy="1905000"/>
            <a:chOff x="624" y="1849"/>
            <a:chExt cx="4320" cy="1200"/>
          </a:xfrm>
        </p:grpSpPr>
        <p:sp>
          <p:nvSpPr>
            <p:cNvPr id="303151" name="Line 47"/>
            <p:cNvSpPr>
              <a:spLocks noChangeShapeType="1"/>
            </p:cNvSpPr>
            <p:nvPr/>
          </p:nvSpPr>
          <p:spPr bwMode="auto">
            <a:xfrm flipH="1">
              <a:off x="624" y="1897"/>
              <a:ext cx="48" cy="1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3152" name="Line 48"/>
            <p:cNvSpPr>
              <a:spLocks noChangeShapeType="1"/>
            </p:cNvSpPr>
            <p:nvPr/>
          </p:nvSpPr>
          <p:spPr bwMode="auto">
            <a:xfrm>
              <a:off x="672" y="1897"/>
              <a:ext cx="96" cy="1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3155" name="Line 51"/>
            <p:cNvSpPr>
              <a:spLocks noChangeShapeType="1"/>
            </p:cNvSpPr>
            <p:nvPr/>
          </p:nvSpPr>
          <p:spPr bwMode="auto">
            <a:xfrm>
              <a:off x="912" y="1897"/>
              <a:ext cx="192" cy="1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3161" name="Line 57"/>
            <p:cNvSpPr>
              <a:spLocks noChangeShapeType="1"/>
            </p:cNvSpPr>
            <p:nvPr/>
          </p:nvSpPr>
          <p:spPr bwMode="auto">
            <a:xfrm>
              <a:off x="912" y="1897"/>
              <a:ext cx="1200" cy="1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3162" name="Line 58"/>
            <p:cNvSpPr>
              <a:spLocks noChangeShapeType="1"/>
            </p:cNvSpPr>
            <p:nvPr/>
          </p:nvSpPr>
          <p:spPr bwMode="auto">
            <a:xfrm>
              <a:off x="912" y="1897"/>
              <a:ext cx="1392" cy="1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3165" name="Line 61"/>
            <p:cNvSpPr>
              <a:spLocks noChangeShapeType="1"/>
            </p:cNvSpPr>
            <p:nvPr/>
          </p:nvSpPr>
          <p:spPr bwMode="auto">
            <a:xfrm>
              <a:off x="672" y="1897"/>
              <a:ext cx="1200" cy="1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3166" name="Line 62"/>
            <p:cNvSpPr>
              <a:spLocks noChangeShapeType="1"/>
            </p:cNvSpPr>
            <p:nvPr/>
          </p:nvSpPr>
          <p:spPr bwMode="auto">
            <a:xfrm>
              <a:off x="1776" y="1897"/>
              <a:ext cx="96" cy="1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3167" name="Line 63"/>
            <p:cNvSpPr>
              <a:spLocks noChangeShapeType="1"/>
            </p:cNvSpPr>
            <p:nvPr/>
          </p:nvSpPr>
          <p:spPr bwMode="auto">
            <a:xfrm>
              <a:off x="1968" y="1897"/>
              <a:ext cx="144" cy="1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3168" name="Line 64"/>
            <p:cNvSpPr>
              <a:spLocks noChangeShapeType="1"/>
            </p:cNvSpPr>
            <p:nvPr/>
          </p:nvSpPr>
          <p:spPr bwMode="auto">
            <a:xfrm>
              <a:off x="2160" y="1897"/>
              <a:ext cx="144" cy="1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3170" name="Line 66"/>
            <p:cNvSpPr>
              <a:spLocks noChangeShapeType="1"/>
            </p:cNvSpPr>
            <p:nvPr/>
          </p:nvSpPr>
          <p:spPr bwMode="auto">
            <a:xfrm>
              <a:off x="672" y="1897"/>
              <a:ext cx="2352" cy="11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3171" name="Line 67"/>
            <p:cNvSpPr>
              <a:spLocks noChangeShapeType="1"/>
            </p:cNvSpPr>
            <p:nvPr/>
          </p:nvSpPr>
          <p:spPr bwMode="auto">
            <a:xfrm>
              <a:off x="672" y="1897"/>
              <a:ext cx="2496" cy="11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3176" name="Line 72"/>
            <p:cNvSpPr>
              <a:spLocks noChangeShapeType="1"/>
            </p:cNvSpPr>
            <p:nvPr/>
          </p:nvSpPr>
          <p:spPr bwMode="auto">
            <a:xfrm flipH="1">
              <a:off x="3024" y="1849"/>
              <a:ext cx="1344" cy="1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3177" name="Line 73"/>
            <p:cNvSpPr>
              <a:spLocks noChangeShapeType="1"/>
            </p:cNvSpPr>
            <p:nvPr/>
          </p:nvSpPr>
          <p:spPr bwMode="auto">
            <a:xfrm flipH="1">
              <a:off x="3168" y="1849"/>
              <a:ext cx="1536" cy="1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3178" name="Line 74"/>
            <p:cNvSpPr>
              <a:spLocks noChangeShapeType="1"/>
            </p:cNvSpPr>
            <p:nvPr/>
          </p:nvSpPr>
          <p:spPr bwMode="auto">
            <a:xfrm flipH="1">
              <a:off x="3504" y="1849"/>
              <a:ext cx="1200" cy="1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3179" name="Line 75"/>
            <p:cNvSpPr>
              <a:spLocks noChangeShapeType="1"/>
            </p:cNvSpPr>
            <p:nvPr/>
          </p:nvSpPr>
          <p:spPr bwMode="auto">
            <a:xfrm>
              <a:off x="4368" y="1849"/>
              <a:ext cx="0" cy="1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3180" name="Line 76"/>
            <p:cNvSpPr>
              <a:spLocks noChangeShapeType="1"/>
            </p:cNvSpPr>
            <p:nvPr/>
          </p:nvSpPr>
          <p:spPr bwMode="auto">
            <a:xfrm>
              <a:off x="4368" y="1849"/>
              <a:ext cx="144" cy="1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3181" name="Line 77"/>
            <p:cNvSpPr>
              <a:spLocks noChangeShapeType="1"/>
            </p:cNvSpPr>
            <p:nvPr/>
          </p:nvSpPr>
          <p:spPr bwMode="auto">
            <a:xfrm>
              <a:off x="4368" y="1849"/>
              <a:ext cx="288" cy="1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3183" name="Line 79"/>
            <p:cNvSpPr>
              <a:spLocks noChangeShapeType="1"/>
            </p:cNvSpPr>
            <p:nvPr/>
          </p:nvSpPr>
          <p:spPr bwMode="auto">
            <a:xfrm>
              <a:off x="4704" y="1849"/>
              <a:ext cx="240" cy="1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3188" name="Line 84"/>
            <p:cNvSpPr>
              <a:spLocks noChangeShapeType="1"/>
            </p:cNvSpPr>
            <p:nvPr/>
          </p:nvSpPr>
          <p:spPr bwMode="auto">
            <a:xfrm>
              <a:off x="672" y="1897"/>
              <a:ext cx="2640" cy="11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3193" name="Line 89"/>
            <p:cNvSpPr>
              <a:spLocks noChangeShapeType="1"/>
            </p:cNvSpPr>
            <p:nvPr/>
          </p:nvSpPr>
          <p:spPr bwMode="auto">
            <a:xfrm>
              <a:off x="672" y="1897"/>
              <a:ext cx="288" cy="1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3228" name="Line 124"/>
            <p:cNvSpPr>
              <a:spLocks noChangeShapeType="1"/>
            </p:cNvSpPr>
            <p:nvPr/>
          </p:nvSpPr>
          <p:spPr bwMode="auto">
            <a:xfrm flipH="1">
              <a:off x="1872" y="1920"/>
              <a:ext cx="1152" cy="11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3230" name="Line 126"/>
            <p:cNvSpPr>
              <a:spLocks noChangeShapeType="1"/>
            </p:cNvSpPr>
            <p:nvPr/>
          </p:nvSpPr>
          <p:spPr bwMode="auto">
            <a:xfrm flipH="1">
              <a:off x="2112" y="1920"/>
              <a:ext cx="1248" cy="11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3231" name="Line 127"/>
            <p:cNvSpPr>
              <a:spLocks noChangeShapeType="1"/>
            </p:cNvSpPr>
            <p:nvPr/>
          </p:nvSpPr>
          <p:spPr bwMode="auto">
            <a:xfrm flipH="1">
              <a:off x="2304" y="1920"/>
              <a:ext cx="1056" cy="11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3233" name="Line 129"/>
            <p:cNvSpPr>
              <a:spLocks noChangeShapeType="1"/>
            </p:cNvSpPr>
            <p:nvPr/>
          </p:nvSpPr>
          <p:spPr bwMode="auto">
            <a:xfrm>
              <a:off x="4704" y="1872"/>
              <a:ext cx="96" cy="1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303276" name="Line 172"/>
          <p:cNvSpPr>
            <a:spLocks noChangeShapeType="1"/>
          </p:cNvSpPr>
          <p:nvPr/>
        </p:nvSpPr>
        <p:spPr bwMode="auto">
          <a:xfrm>
            <a:off x="3200400" y="2971800"/>
            <a:ext cx="2286000" cy="1828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262949550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03106"/>
                                        </p:tgtEl>
                                        <p:attrNameLst>
                                          <p:attrName>style.visibility</p:attrName>
                                        </p:attrNameLst>
                                      </p:cBhvr>
                                      <p:to>
                                        <p:strVal val="visible"/>
                                      </p:to>
                                    </p:set>
                                    <p:anim calcmode="lin" valueType="num">
                                      <p:cBhvr>
                                        <p:cTn id="7" dur="1000" fill="hold"/>
                                        <p:tgtEl>
                                          <p:spTgt spid="303106"/>
                                        </p:tgtEl>
                                        <p:attrNameLst>
                                          <p:attrName>ppt_x</p:attrName>
                                        </p:attrNameLst>
                                      </p:cBhvr>
                                      <p:tavLst>
                                        <p:tav tm="0">
                                          <p:val>
                                            <p:strVal val="#ppt_x-.2"/>
                                          </p:val>
                                        </p:tav>
                                        <p:tav tm="100000">
                                          <p:val>
                                            <p:strVal val="#ppt_x"/>
                                          </p:val>
                                        </p:tav>
                                      </p:tavLst>
                                    </p:anim>
                                    <p:anim calcmode="lin" valueType="num">
                                      <p:cBhvr>
                                        <p:cTn id="8" dur="1000" fill="hold"/>
                                        <p:tgtEl>
                                          <p:spTgt spid="303106"/>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310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03107">
                                            <p:txEl>
                                              <p:pRg st="0" end="0"/>
                                            </p:txEl>
                                          </p:spTgt>
                                        </p:tgtEl>
                                        <p:attrNameLst>
                                          <p:attrName>style.visibility</p:attrName>
                                        </p:attrNameLst>
                                      </p:cBhvr>
                                      <p:to>
                                        <p:strVal val="visible"/>
                                      </p:to>
                                    </p:set>
                                    <p:animEffect transition="in" filter="fade">
                                      <p:cBhvr>
                                        <p:cTn id="14" dur="500"/>
                                        <p:tgtEl>
                                          <p:spTgt spid="303107">
                                            <p:txEl>
                                              <p:pRg st="0" end="0"/>
                                            </p:txEl>
                                          </p:spTgt>
                                        </p:tgtEl>
                                      </p:cBhvr>
                                    </p:animEffect>
                                    <p:anim calcmode="lin" valueType="num">
                                      <p:cBhvr>
                                        <p:cTn id="15" dur="500" fill="hold"/>
                                        <p:tgtEl>
                                          <p:spTgt spid="30310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3107">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303107">
                                            <p:txEl>
                                              <p:pRg st="1" end="1"/>
                                            </p:txEl>
                                          </p:spTgt>
                                        </p:tgtEl>
                                        <p:attrNameLst>
                                          <p:attrName>style.visibility</p:attrName>
                                        </p:attrNameLst>
                                      </p:cBhvr>
                                      <p:to>
                                        <p:strVal val="visible"/>
                                      </p:to>
                                    </p:set>
                                    <p:animEffect transition="in" filter="fade">
                                      <p:cBhvr>
                                        <p:cTn id="21" dur="500"/>
                                        <p:tgtEl>
                                          <p:spTgt spid="303107">
                                            <p:txEl>
                                              <p:pRg st="1" end="1"/>
                                            </p:txEl>
                                          </p:spTgt>
                                        </p:tgtEl>
                                      </p:cBhvr>
                                    </p:animEffect>
                                    <p:anim calcmode="lin" valueType="num">
                                      <p:cBhvr>
                                        <p:cTn id="22" dur="500" fill="hold"/>
                                        <p:tgtEl>
                                          <p:spTgt spid="303107">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03107">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nodeType="clickEffect">
                                  <p:stCondLst>
                                    <p:cond delay="0"/>
                                  </p:stCondLst>
                                  <p:childTnLst>
                                    <p:set>
                                      <p:cBhvr>
                                        <p:cTn id="27" dur="1" fill="hold">
                                          <p:stCondLst>
                                            <p:cond delay="0"/>
                                          </p:stCondLst>
                                        </p:cTn>
                                        <p:tgtEl>
                                          <p:spTgt spid="303236"/>
                                        </p:tgtEl>
                                        <p:attrNameLst>
                                          <p:attrName>style.visibility</p:attrName>
                                        </p:attrNameLst>
                                      </p:cBhvr>
                                      <p:to>
                                        <p:strVal val="visible"/>
                                      </p:to>
                                    </p:set>
                                    <p:animEffect transition="in" filter="checkerboard(across)">
                                      <p:cBhvr>
                                        <p:cTn id="28" dur="500"/>
                                        <p:tgtEl>
                                          <p:spTgt spid="303236"/>
                                        </p:tgtEl>
                                      </p:cBhvr>
                                    </p:animEffect>
                                  </p:childTnLst>
                                </p:cTn>
                              </p:par>
                              <p:par>
                                <p:cTn id="29" presetID="5" presetClass="entr" presetSubtype="10" fill="hold" nodeType="withEffect">
                                  <p:stCondLst>
                                    <p:cond delay="0"/>
                                  </p:stCondLst>
                                  <p:childTnLst>
                                    <p:set>
                                      <p:cBhvr>
                                        <p:cTn id="30" dur="1" fill="hold">
                                          <p:stCondLst>
                                            <p:cond delay="0"/>
                                          </p:stCondLst>
                                        </p:cTn>
                                        <p:tgtEl>
                                          <p:spTgt spid="303237"/>
                                        </p:tgtEl>
                                        <p:attrNameLst>
                                          <p:attrName>style.visibility</p:attrName>
                                        </p:attrNameLst>
                                      </p:cBhvr>
                                      <p:to>
                                        <p:strVal val="visible"/>
                                      </p:to>
                                    </p:set>
                                    <p:animEffect transition="in" filter="checkerboard(across)">
                                      <p:cBhvr>
                                        <p:cTn id="31" dur="500"/>
                                        <p:tgtEl>
                                          <p:spTgt spid="303237"/>
                                        </p:tgtEl>
                                      </p:cBhvr>
                                    </p:animEffect>
                                  </p:childTnLst>
                                </p:cTn>
                              </p:par>
                              <p:par>
                                <p:cTn id="32" presetID="5" presetClass="entr" presetSubtype="10" fill="hold" nodeType="withEffect">
                                  <p:stCondLst>
                                    <p:cond delay="0"/>
                                  </p:stCondLst>
                                  <p:childTnLst>
                                    <p:set>
                                      <p:cBhvr>
                                        <p:cTn id="33" dur="1" fill="hold">
                                          <p:stCondLst>
                                            <p:cond delay="0"/>
                                          </p:stCondLst>
                                        </p:cTn>
                                        <p:tgtEl>
                                          <p:spTgt spid="303238"/>
                                        </p:tgtEl>
                                        <p:attrNameLst>
                                          <p:attrName>style.visibility</p:attrName>
                                        </p:attrNameLst>
                                      </p:cBhvr>
                                      <p:to>
                                        <p:strVal val="visible"/>
                                      </p:to>
                                    </p:set>
                                    <p:animEffect transition="in" filter="checkerboard(across)">
                                      <p:cBhvr>
                                        <p:cTn id="34" dur="500"/>
                                        <p:tgtEl>
                                          <p:spTgt spid="303238"/>
                                        </p:tgtEl>
                                      </p:cBhvr>
                                    </p:animEffect>
                                  </p:childTnLst>
                                </p:cTn>
                              </p:par>
                              <p:par>
                                <p:cTn id="35" presetID="5" presetClass="entr" presetSubtype="10" fill="hold" nodeType="withEffect">
                                  <p:stCondLst>
                                    <p:cond delay="0"/>
                                  </p:stCondLst>
                                  <p:childTnLst>
                                    <p:set>
                                      <p:cBhvr>
                                        <p:cTn id="36" dur="1" fill="hold">
                                          <p:stCondLst>
                                            <p:cond delay="0"/>
                                          </p:stCondLst>
                                        </p:cTn>
                                        <p:tgtEl>
                                          <p:spTgt spid="303239"/>
                                        </p:tgtEl>
                                        <p:attrNameLst>
                                          <p:attrName>style.visibility</p:attrName>
                                        </p:attrNameLst>
                                      </p:cBhvr>
                                      <p:to>
                                        <p:strVal val="visible"/>
                                      </p:to>
                                    </p:set>
                                    <p:animEffect transition="in" filter="checkerboard(across)">
                                      <p:cBhvr>
                                        <p:cTn id="37" dur="500"/>
                                        <p:tgtEl>
                                          <p:spTgt spid="303239"/>
                                        </p:tgtEl>
                                      </p:cBhvr>
                                    </p:animEffect>
                                  </p:childTnLst>
                                </p:cTn>
                              </p:par>
                              <p:par>
                                <p:cTn id="38" presetID="5" presetClass="entr" presetSubtype="10" fill="hold" nodeType="withEffect">
                                  <p:stCondLst>
                                    <p:cond delay="0"/>
                                  </p:stCondLst>
                                  <p:childTnLst>
                                    <p:set>
                                      <p:cBhvr>
                                        <p:cTn id="39" dur="1" fill="hold">
                                          <p:stCondLst>
                                            <p:cond delay="0"/>
                                          </p:stCondLst>
                                        </p:cTn>
                                        <p:tgtEl>
                                          <p:spTgt spid="303276"/>
                                        </p:tgtEl>
                                        <p:attrNameLst>
                                          <p:attrName>style.visibility</p:attrName>
                                        </p:attrNameLst>
                                      </p:cBhvr>
                                      <p:to>
                                        <p:strVal val="visible"/>
                                      </p:to>
                                    </p:set>
                                    <p:animEffect transition="in" filter="checkerboard(across)">
                                      <p:cBhvr>
                                        <p:cTn id="40" dur="500"/>
                                        <p:tgtEl>
                                          <p:spTgt spid="303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06" grpId="0"/>
      <p:bldP spid="303107" grpId="0" build="p"/>
    </p:bldLst>
  </p:timing>
</p:sld>
</file>

<file path=ppt/slides/slide3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a:xfrm>
            <a:off x="533400" y="277813"/>
            <a:ext cx="8153400" cy="712787"/>
          </a:xfrm>
        </p:spPr>
        <p:txBody>
          <a:bodyPr/>
          <a:lstStyle/>
          <a:p>
            <a:pPr algn="ctr"/>
            <a:r>
              <a:rPr lang="en-US" altLang="en-US" sz="4000" dirty="0" smtClean="0">
                <a:solidFill>
                  <a:srgbClr val="00B0F0"/>
                </a:solidFill>
              </a:rPr>
              <a:t>A perfect  cover has one vertex per set</a:t>
            </a:r>
            <a:endParaRPr lang="en-US" altLang="en-US" sz="4000" dirty="0">
              <a:solidFill>
                <a:srgbClr val="00B0F0"/>
              </a:solidFill>
            </a:endParaRPr>
          </a:p>
        </p:txBody>
      </p:sp>
      <p:sp>
        <p:nvSpPr>
          <p:cNvPr id="304131" name="Rectangle 3"/>
          <p:cNvSpPr>
            <a:spLocks noGrp="1" noChangeArrowheads="1"/>
          </p:cNvSpPr>
          <p:nvPr>
            <p:ph type="body" idx="1"/>
          </p:nvPr>
        </p:nvSpPr>
        <p:spPr>
          <a:xfrm>
            <a:off x="457200" y="1143000"/>
            <a:ext cx="8229600" cy="4983163"/>
          </a:xfrm>
        </p:spPr>
        <p:txBody>
          <a:bodyPr/>
          <a:lstStyle/>
          <a:p>
            <a:pPr marL="0" indent="0">
              <a:buNone/>
            </a:pPr>
            <a:r>
              <a:rPr lang="en-US" altLang="en-US" sz="3600" dirty="0" smtClean="0">
                <a:sym typeface="Symbol" panose="05050102010706020507" pitchFamily="18" charset="2"/>
              </a:rPr>
              <a:t>An example of a </a:t>
            </a:r>
            <a:r>
              <a:rPr lang="en-US" altLang="en-US" sz="3600" dirty="0" smtClean="0">
                <a:solidFill>
                  <a:srgbClr val="FF0000"/>
                </a:solidFill>
                <a:sym typeface="Symbol" panose="05050102010706020507" pitchFamily="18" charset="2"/>
              </a:rPr>
              <a:t>perfect cover. </a:t>
            </a:r>
            <a:r>
              <a:rPr lang="en-US" altLang="en-US" sz="3600" dirty="0" smtClean="0">
                <a:sym typeface="Symbol" panose="05050102010706020507" pitchFamily="18" charset="2"/>
              </a:rPr>
              <a:t>It covers al queries with one vertex per question.</a:t>
            </a:r>
            <a:endParaRPr lang="en-US" altLang="en-US" sz="3600" dirty="0">
              <a:sym typeface="Symbol" panose="05050102010706020507" pitchFamily="18" charset="2"/>
            </a:endParaRPr>
          </a:p>
          <a:p>
            <a:pPr marL="609600" indent="-609600">
              <a:buFont typeface="Wingdings" panose="05000000000000000000" pitchFamily="2" charset="2"/>
              <a:buNone/>
            </a:pPr>
            <a:endParaRPr lang="en-US" altLang="en-US" sz="2400" dirty="0">
              <a:sym typeface="Symbol" panose="05050102010706020507" pitchFamily="18" charset="2"/>
            </a:endParaRPr>
          </a:p>
          <a:p>
            <a:pPr marL="609600" indent="-609600">
              <a:buFont typeface="Wingdings" panose="05000000000000000000" pitchFamily="2" charset="2"/>
              <a:buNone/>
            </a:pPr>
            <a:endParaRPr lang="en-US" altLang="en-US" sz="2400" dirty="0">
              <a:sym typeface="Symbol" panose="05050102010706020507" pitchFamily="18" charset="2"/>
            </a:endParaRPr>
          </a:p>
        </p:txBody>
      </p:sp>
      <p:sp>
        <p:nvSpPr>
          <p:cNvPr id="304156" name="Text Box 28"/>
          <p:cNvSpPr txBox="1">
            <a:spLocks noChangeArrowheads="1"/>
          </p:cNvSpPr>
          <p:nvPr/>
        </p:nvSpPr>
        <p:spPr bwMode="auto">
          <a:xfrm>
            <a:off x="4800600" y="4876800"/>
            <a:ext cx="420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B</a:t>
            </a:r>
            <a:r>
              <a:rPr lang="en-US" altLang="en-US" baseline="-25000" dirty="0"/>
              <a:t>3</a:t>
            </a:r>
          </a:p>
        </p:txBody>
      </p:sp>
      <p:grpSp>
        <p:nvGrpSpPr>
          <p:cNvPr id="304172" name="Group 44"/>
          <p:cNvGrpSpPr>
            <a:grpSpLocks/>
          </p:cNvGrpSpPr>
          <p:nvPr/>
        </p:nvGrpSpPr>
        <p:grpSpPr bwMode="auto">
          <a:xfrm>
            <a:off x="533400" y="2667000"/>
            <a:ext cx="7848600" cy="2971800"/>
            <a:chOff x="336" y="1680"/>
            <a:chExt cx="4944" cy="1872"/>
          </a:xfrm>
        </p:grpSpPr>
        <p:sp>
          <p:nvSpPr>
            <p:cNvPr id="304132" name="Oval 4"/>
            <p:cNvSpPr>
              <a:spLocks noChangeArrowheads="1"/>
            </p:cNvSpPr>
            <p:nvPr/>
          </p:nvSpPr>
          <p:spPr bwMode="auto">
            <a:xfrm>
              <a:off x="624" y="1776"/>
              <a:ext cx="528" cy="52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dirty="0"/>
            </a:p>
          </p:txBody>
        </p:sp>
        <p:sp>
          <p:nvSpPr>
            <p:cNvPr id="304133" name="Oval 5"/>
            <p:cNvSpPr>
              <a:spLocks noChangeArrowheads="1"/>
            </p:cNvSpPr>
            <p:nvPr/>
          </p:nvSpPr>
          <p:spPr bwMode="auto">
            <a:xfrm>
              <a:off x="2016" y="1872"/>
              <a:ext cx="528" cy="52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4134" name="Oval 6"/>
            <p:cNvSpPr>
              <a:spLocks noChangeArrowheads="1"/>
            </p:cNvSpPr>
            <p:nvPr/>
          </p:nvSpPr>
          <p:spPr bwMode="auto">
            <a:xfrm>
              <a:off x="624" y="2928"/>
              <a:ext cx="528" cy="52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dirty="0"/>
            </a:p>
          </p:txBody>
        </p:sp>
        <p:sp>
          <p:nvSpPr>
            <p:cNvPr id="304135" name="Oval 7"/>
            <p:cNvSpPr>
              <a:spLocks noChangeArrowheads="1"/>
            </p:cNvSpPr>
            <p:nvPr/>
          </p:nvSpPr>
          <p:spPr bwMode="auto">
            <a:xfrm>
              <a:off x="1968" y="2976"/>
              <a:ext cx="528" cy="52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4136" name="Oval 8"/>
            <p:cNvSpPr>
              <a:spLocks noChangeArrowheads="1"/>
            </p:cNvSpPr>
            <p:nvPr/>
          </p:nvSpPr>
          <p:spPr bwMode="auto">
            <a:xfrm>
              <a:off x="3312" y="3024"/>
              <a:ext cx="528" cy="52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4137" name="Oval 9"/>
            <p:cNvSpPr>
              <a:spLocks noChangeArrowheads="1"/>
            </p:cNvSpPr>
            <p:nvPr/>
          </p:nvSpPr>
          <p:spPr bwMode="auto">
            <a:xfrm>
              <a:off x="4752" y="3024"/>
              <a:ext cx="528" cy="52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4138" name="Oval 10"/>
            <p:cNvSpPr>
              <a:spLocks noChangeArrowheads="1"/>
            </p:cNvSpPr>
            <p:nvPr/>
          </p:nvSpPr>
          <p:spPr bwMode="auto">
            <a:xfrm>
              <a:off x="3360" y="1872"/>
              <a:ext cx="528" cy="52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4139" name="Oval 11"/>
            <p:cNvSpPr>
              <a:spLocks noChangeArrowheads="1"/>
            </p:cNvSpPr>
            <p:nvPr/>
          </p:nvSpPr>
          <p:spPr bwMode="auto">
            <a:xfrm>
              <a:off x="4704" y="1872"/>
              <a:ext cx="528" cy="52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4140" name="Oval 12"/>
            <p:cNvSpPr>
              <a:spLocks noChangeArrowheads="1"/>
            </p:cNvSpPr>
            <p:nvPr/>
          </p:nvSpPr>
          <p:spPr bwMode="auto">
            <a:xfrm>
              <a:off x="816" y="1968"/>
              <a:ext cx="144" cy="144"/>
            </a:xfrm>
            <a:prstGeom prst="ellipse">
              <a:avLst/>
            </a:prstGeom>
            <a:solidFill>
              <a:srgbClr val="9900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4141" name="Oval 13"/>
            <p:cNvSpPr>
              <a:spLocks noChangeArrowheads="1"/>
            </p:cNvSpPr>
            <p:nvPr/>
          </p:nvSpPr>
          <p:spPr bwMode="auto">
            <a:xfrm>
              <a:off x="4944" y="3216"/>
              <a:ext cx="144" cy="144"/>
            </a:xfrm>
            <a:prstGeom prst="ellipse">
              <a:avLst/>
            </a:prstGeom>
            <a:solidFill>
              <a:srgbClr val="9900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4142" name="Oval 14"/>
            <p:cNvSpPr>
              <a:spLocks noChangeArrowheads="1"/>
            </p:cNvSpPr>
            <p:nvPr/>
          </p:nvSpPr>
          <p:spPr bwMode="auto">
            <a:xfrm>
              <a:off x="3456" y="3216"/>
              <a:ext cx="144" cy="144"/>
            </a:xfrm>
            <a:prstGeom prst="ellipse">
              <a:avLst/>
            </a:prstGeom>
            <a:solidFill>
              <a:srgbClr val="9900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4143" name="Oval 15"/>
            <p:cNvSpPr>
              <a:spLocks noChangeArrowheads="1"/>
            </p:cNvSpPr>
            <p:nvPr/>
          </p:nvSpPr>
          <p:spPr bwMode="auto">
            <a:xfrm>
              <a:off x="2160" y="3168"/>
              <a:ext cx="144" cy="144"/>
            </a:xfrm>
            <a:prstGeom prst="ellipse">
              <a:avLst/>
            </a:prstGeom>
            <a:solidFill>
              <a:srgbClr val="9900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4144" name="Oval 16"/>
            <p:cNvSpPr>
              <a:spLocks noChangeArrowheads="1"/>
            </p:cNvSpPr>
            <p:nvPr/>
          </p:nvSpPr>
          <p:spPr bwMode="auto">
            <a:xfrm>
              <a:off x="864" y="3120"/>
              <a:ext cx="144" cy="144"/>
            </a:xfrm>
            <a:prstGeom prst="ellipse">
              <a:avLst/>
            </a:prstGeom>
            <a:solidFill>
              <a:srgbClr val="9900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4145" name="Oval 17"/>
            <p:cNvSpPr>
              <a:spLocks noChangeArrowheads="1"/>
            </p:cNvSpPr>
            <p:nvPr/>
          </p:nvSpPr>
          <p:spPr bwMode="auto">
            <a:xfrm>
              <a:off x="4848" y="2064"/>
              <a:ext cx="144" cy="144"/>
            </a:xfrm>
            <a:prstGeom prst="ellipse">
              <a:avLst/>
            </a:prstGeom>
            <a:solidFill>
              <a:srgbClr val="9900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4146" name="Oval 18"/>
            <p:cNvSpPr>
              <a:spLocks noChangeArrowheads="1"/>
            </p:cNvSpPr>
            <p:nvPr/>
          </p:nvSpPr>
          <p:spPr bwMode="auto">
            <a:xfrm>
              <a:off x="3600" y="2064"/>
              <a:ext cx="144" cy="144"/>
            </a:xfrm>
            <a:prstGeom prst="ellipse">
              <a:avLst/>
            </a:prstGeom>
            <a:solidFill>
              <a:srgbClr val="9900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4147" name="Oval 19"/>
            <p:cNvSpPr>
              <a:spLocks noChangeArrowheads="1"/>
            </p:cNvSpPr>
            <p:nvPr/>
          </p:nvSpPr>
          <p:spPr bwMode="auto">
            <a:xfrm>
              <a:off x="2208" y="2112"/>
              <a:ext cx="144" cy="144"/>
            </a:xfrm>
            <a:prstGeom prst="ellipse">
              <a:avLst/>
            </a:prstGeom>
            <a:solidFill>
              <a:srgbClr val="9900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4149" name="Text Box 21"/>
            <p:cNvSpPr txBox="1">
              <a:spLocks noChangeArrowheads="1"/>
            </p:cNvSpPr>
            <p:nvPr/>
          </p:nvSpPr>
          <p:spPr bwMode="auto">
            <a:xfrm>
              <a:off x="672" y="1920"/>
              <a:ext cx="15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600" dirty="0"/>
                <a:t>a</a:t>
              </a:r>
            </a:p>
          </p:txBody>
        </p:sp>
        <p:sp>
          <p:nvSpPr>
            <p:cNvPr id="304150" name="Text Box 22"/>
            <p:cNvSpPr txBox="1">
              <a:spLocks noChangeArrowheads="1"/>
            </p:cNvSpPr>
            <p:nvPr/>
          </p:nvSpPr>
          <p:spPr bwMode="auto">
            <a:xfrm>
              <a:off x="384" y="1680"/>
              <a:ext cx="26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A</a:t>
              </a:r>
              <a:r>
                <a:rPr lang="en-US" altLang="en-US" baseline="-25000" dirty="0"/>
                <a:t>1</a:t>
              </a:r>
            </a:p>
          </p:txBody>
        </p:sp>
        <p:sp>
          <p:nvSpPr>
            <p:cNvPr id="304151" name="Text Box 23"/>
            <p:cNvSpPr txBox="1">
              <a:spLocks noChangeArrowheads="1"/>
            </p:cNvSpPr>
            <p:nvPr/>
          </p:nvSpPr>
          <p:spPr bwMode="auto">
            <a:xfrm>
              <a:off x="1776" y="1728"/>
              <a:ext cx="26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A</a:t>
              </a:r>
              <a:r>
                <a:rPr lang="en-US" altLang="en-US" baseline="-25000" dirty="0"/>
                <a:t>2</a:t>
              </a:r>
            </a:p>
          </p:txBody>
        </p:sp>
        <p:sp>
          <p:nvSpPr>
            <p:cNvPr id="304152" name="Text Box 24"/>
            <p:cNvSpPr txBox="1">
              <a:spLocks noChangeArrowheads="1"/>
            </p:cNvSpPr>
            <p:nvPr/>
          </p:nvSpPr>
          <p:spPr bwMode="auto">
            <a:xfrm>
              <a:off x="3120" y="1776"/>
              <a:ext cx="26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A</a:t>
              </a:r>
              <a:r>
                <a:rPr lang="en-US" altLang="en-US" baseline="-25000" dirty="0"/>
                <a:t>3</a:t>
              </a:r>
            </a:p>
          </p:txBody>
        </p:sp>
        <p:sp>
          <p:nvSpPr>
            <p:cNvPr id="304153" name="Text Box 25"/>
            <p:cNvSpPr txBox="1">
              <a:spLocks noChangeArrowheads="1"/>
            </p:cNvSpPr>
            <p:nvPr/>
          </p:nvSpPr>
          <p:spPr bwMode="auto">
            <a:xfrm>
              <a:off x="4416" y="1824"/>
              <a:ext cx="26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A</a:t>
              </a:r>
              <a:r>
                <a:rPr lang="en-US" altLang="en-US" baseline="-25000" dirty="0"/>
                <a:t>4</a:t>
              </a:r>
            </a:p>
          </p:txBody>
        </p:sp>
        <p:sp>
          <p:nvSpPr>
            <p:cNvPr id="304154" name="Text Box 26"/>
            <p:cNvSpPr txBox="1">
              <a:spLocks noChangeArrowheads="1"/>
            </p:cNvSpPr>
            <p:nvPr/>
          </p:nvSpPr>
          <p:spPr bwMode="auto">
            <a:xfrm>
              <a:off x="336" y="2880"/>
              <a:ext cx="26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B</a:t>
              </a:r>
              <a:r>
                <a:rPr lang="en-US" altLang="en-US" baseline="-25000" dirty="0"/>
                <a:t>1</a:t>
              </a:r>
            </a:p>
          </p:txBody>
        </p:sp>
        <p:sp>
          <p:nvSpPr>
            <p:cNvPr id="304155" name="Text Box 27"/>
            <p:cNvSpPr txBox="1">
              <a:spLocks noChangeArrowheads="1"/>
            </p:cNvSpPr>
            <p:nvPr/>
          </p:nvSpPr>
          <p:spPr bwMode="auto">
            <a:xfrm>
              <a:off x="1680" y="2928"/>
              <a:ext cx="26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B</a:t>
              </a:r>
              <a:r>
                <a:rPr lang="en-US" altLang="en-US" baseline="-25000" dirty="0"/>
                <a:t>2</a:t>
              </a:r>
            </a:p>
          </p:txBody>
        </p:sp>
        <p:sp>
          <p:nvSpPr>
            <p:cNvPr id="304157" name="Text Box 29"/>
            <p:cNvSpPr txBox="1">
              <a:spLocks noChangeArrowheads="1"/>
            </p:cNvSpPr>
            <p:nvPr/>
          </p:nvSpPr>
          <p:spPr bwMode="auto">
            <a:xfrm>
              <a:off x="4464" y="2976"/>
              <a:ext cx="26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B</a:t>
              </a:r>
              <a:r>
                <a:rPr lang="en-US" altLang="en-US" baseline="-25000" dirty="0"/>
                <a:t>4</a:t>
              </a:r>
            </a:p>
          </p:txBody>
        </p:sp>
        <p:sp>
          <p:nvSpPr>
            <p:cNvPr id="304159" name="Text Box 31"/>
            <p:cNvSpPr txBox="1">
              <a:spLocks noChangeArrowheads="1"/>
            </p:cNvSpPr>
            <p:nvPr/>
          </p:nvSpPr>
          <p:spPr bwMode="auto">
            <a:xfrm>
              <a:off x="710" y="3143"/>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b</a:t>
              </a:r>
            </a:p>
          </p:txBody>
        </p:sp>
        <p:sp>
          <p:nvSpPr>
            <p:cNvPr id="304160" name="Line 32"/>
            <p:cNvSpPr>
              <a:spLocks noChangeShapeType="1"/>
            </p:cNvSpPr>
            <p:nvPr/>
          </p:nvSpPr>
          <p:spPr bwMode="auto">
            <a:xfrm>
              <a:off x="864" y="2112"/>
              <a:ext cx="48" cy="10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4163" name="Line 35"/>
            <p:cNvSpPr>
              <a:spLocks noChangeShapeType="1"/>
            </p:cNvSpPr>
            <p:nvPr/>
          </p:nvSpPr>
          <p:spPr bwMode="auto">
            <a:xfrm>
              <a:off x="864" y="2112"/>
              <a:ext cx="4080" cy="1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4164" name="Line 36"/>
            <p:cNvSpPr>
              <a:spLocks noChangeShapeType="1"/>
            </p:cNvSpPr>
            <p:nvPr/>
          </p:nvSpPr>
          <p:spPr bwMode="auto">
            <a:xfrm flipH="1">
              <a:off x="2208" y="2256"/>
              <a:ext cx="48" cy="9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4165" name="Line 37"/>
            <p:cNvSpPr>
              <a:spLocks noChangeShapeType="1"/>
            </p:cNvSpPr>
            <p:nvPr/>
          </p:nvSpPr>
          <p:spPr bwMode="auto">
            <a:xfrm>
              <a:off x="864" y="2112"/>
              <a:ext cx="1344" cy="10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4166" name="Line 38"/>
            <p:cNvSpPr>
              <a:spLocks noChangeShapeType="1"/>
            </p:cNvSpPr>
            <p:nvPr/>
          </p:nvSpPr>
          <p:spPr bwMode="auto">
            <a:xfrm>
              <a:off x="2352" y="2208"/>
              <a:ext cx="1152" cy="10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4167" name="Line 39"/>
            <p:cNvSpPr>
              <a:spLocks noChangeShapeType="1"/>
            </p:cNvSpPr>
            <p:nvPr/>
          </p:nvSpPr>
          <p:spPr bwMode="auto">
            <a:xfrm flipH="1">
              <a:off x="2208" y="2208"/>
              <a:ext cx="1440" cy="9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4168" name="Line 40"/>
            <p:cNvSpPr>
              <a:spLocks noChangeShapeType="1"/>
            </p:cNvSpPr>
            <p:nvPr/>
          </p:nvSpPr>
          <p:spPr bwMode="auto">
            <a:xfrm flipH="1">
              <a:off x="3504" y="2160"/>
              <a:ext cx="1344" cy="10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4169" name="Line 41"/>
            <p:cNvSpPr>
              <a:spLocks noChangeShapeType="1"/>
            </p:cNvSpPr>
            <p:nvPr/>
          </p:nvSpPr>
          <p:spPr bwMode="auto">
            <a:xfrm>
              <a:off x="4848" y="2160"/>
              <a:ext cx="96" cy="11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304173" name="Line 45"/>
          <p:cNvSpPr>
            <a:spLocks noChangeShapeType="1"/>
          </p:cNvSpPr>
          <p:nvPr/>
        </p:nvSpPr>
        <p:spPr bwMode="auto">
          <a:xfrm>
            <a:off x="1371600" y="3352800"/>
            <a:ext cx="4191000" cy="1752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400491613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04130"/>
                                        </p:tgtEl>
                                        <p:attrNameLst>
                                          <p:attrName>style.visibility</p:attrName>
                                        </p:attrNameLst>
                                      </p:cBhvr>
                                      <p:to>
                                        <p:strVal val="visible"/>
                                      </p:to>
                                    </p:set>
                                    <p:anim calcmode="lin" valueType="num">
                                      <p:cBhvr>
                                        <p:cTn id="7" dur="1000" fill="hold"/>
                                        <p:tgtEl>
                                          <p:spTgt spid="304130"/>
                                        </p:tgtEl>
                                        <p:attrNameLst>
                                          <p:attrName>ppt_x</p:attrName>
                                        </p:attrNameLst>
                                      </p:cBhvr>
                                      <p:tavLst>
                                        <p:tav tm="0">
                                          <p:val>
                                            <p:strVal val="#ppt_x-.2"/>
                                          </p:val>
                                        </p:tav>
                                        <p:tav tm="100000">
                                          <p:val>
                                            <p:strVal val="#ppt_x"/>
                                          </p:val>
                                        </p:tav>
                                      </p:tavLst>
                                    </p:anim>
                                    <p:anim calcmode="lin" valueType="num">
                                      <p:cBhvr>
                                        <p:cTn id="8" dur="1000" fill="hold"/>
                                        <p:tgtEl>
                                          <p:spTgt spid="304130"/>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413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04131">
                                            <p:txEl>
                                              <p:pRg st="0" end="0"/>
                                            </p:txEl>
                                          </p:spTgt>
                                        </p:tgtEl>
                                        <p:attrNameLst>
                                          <p:attrName>style.visibility</p:attrName>
                                        </p:attrNameLst>
                                      </p:cBhvr>
                                      <p:to>
                                        <p:strVal val="visible"/>
                                      </p:to>
                                    </p:set>
                                    <p:animEffect transition="in" filter="fade">
                                      <p:cBhvr>
                                        <p:cTn id="14" dur="500"/>
                                        <p:tgtEl>
                                          <p:spTgt spid="304131">
                                            <p:txEl>
                                              <p:pRg st="0" end="0"/>
                                            </p:txEl>
                                          </p:spTgt>
                                        </p:tgtEl>
                                      </p:cBhvr>
                                    </p:animEffect>
                                    <p:anim calcmode="lin" valueType="num">
                                      <p:cBhvr>
                                        <p:cTn id="15" dur="500" fill="hold"/>
                                        <p:tgtEl>
                                          <p:spTgt spid="30413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413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nodeType="clickEffect">
                                  <p:stCondLst>
                                    <p:cond delay="0"/>
                                  </p:stCondLst>
                                  <p:childTnLst>
                                    <p:set>
                                      <p:cBhvr>
                                        <p:cTn id="20" dur="1" fill="hold">
                                          <p:stCondLst>
                                            <p:cond delay="0"/>
                                          </p:stCondLst>
                                        </p:cTn>
                                        <p:tgtEl>
                                          <p:spTgt spid="304172"/>
                                        </p:tgtEl>
                                        <p:attrNameLst>
                                          <p:attrName>style.visibility</p:attrName>
                                        </p:attrNameLst>
                                      </p:cBhvr>
                                      <p:to>
                                        <p:strVal val="visible"/>
                                      </p:to>
                                    </p:set>
                                    <p:animEffect transition="in" filter="checkerboard(across)">
                                      <p:cBhvr>
                                        <p:cTn id="21" dur="500"/>
                                        <p:tgtEl>
                                          <p:spTgt spid="304172"/>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304156"/>
                                        </p:tgtEl>
                                        <p:attrNameLst>
                                          <p:attrName>style.visibility</p:attrName>
                                        </p:attrNameLst>
                                      </p:cBhvr>
                                      <p:to>
                                        <p:strVal val="visible"/>
                                      </p:to>
                                    </p:set>
                                    <p:animEffect transition="in" filter="checkerboard(across)">
                                      <p:cBhvr>
                                        <p:cTn id="24" dur="500"/>
                                        <p:tgtEl>
                                          <p:spTgt spid="304156"/>
                                        </p:tgtEl>
                                      </p:cBhvr>
                                    </p:animEffect>
                                  </p:childTnLst>
                                </p:cTn>
                              </p:par>
                              <p:par>
                                <p:cTn id="25" presetID="5" presetClass="entr" presetSubtype="10" fill="hold" nodeType="withEffect">
                                  <p:stCondLst>
                                    <p:cond delay="0"/>
                                  </p:stCondLst>
                                  <p:childTnLst>
                                    <p:set>
                                      <p:cBhvr>
                                        <p:cTn id="26" dur="1" fill="hold">
                                          <p:stCondLst>
                                            <p:cond delay="0"/>
                                          </p:stCondLst>
                                        </p:cTn>
                                        <p:tgtEl>
                                          <p:spTgt spid="304173"/>
                                        </p:tgtEl>
                                        <p:attrNameLst>
                                          <p:attrName>style.visibility</p:attrName>
                                        </p:attrNameLst>
                                      </p:cBhvr>
                                      <p:to>
                                        <p:strVal val="visible"/>
                                      </p:to>
                                    </p:set>
                                    <p:animEffect transition="in" filter="checkerboard(across)">
                                      <p:cBhvr>
                                        <p:cTn id="27" dur="500"/>
                                        <p:tgtEl>
                                          <p:spTgt spid="304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30" grpId="0"/>
      <p:bldP spid="304131" grpId="0" build="p"/>
      <p:bldP spid="304156" grpId="0"/>
    </p:bld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What does it mean that a query is satisfied?</a:t>
            </a:r>
            <a:endParaRPr lang="en-US" dirty="0">
              <a:solidFill>
                <a:srgbClr val="00B0F0"/>
              </a:solidFill>
            </a:endParaRPr>
          </a:p>
        </p:txBody>
      </p:sp>
      <p:sp>
        <p:nvSpPr>
          <p:cNvPr id="3" name="Content Placeholder 2"/>
          <p:cNvSpPr>
            <a:spLocks noGrp="1"/>
          </p:cNvSpPr>
          <p:nvPr>
            <p:ph idx="1"/>
          </p:nvPr>
        </p:nvSpPr>
        <p:spPr/>
        <p:txBody>
          <a:bodyPr>
            <a:normAutofit/>
          </a:bodyPr>
          <a:lstStyle/>
          <a:p>
            <a:pPr marL="0" indent="0">
              <a:buNone/>
            </a:pPr>
            <a:r>
              <a:rPr lang="en-US" dirty="0" smtClean="0"/>
              <a:t>For a query </a:t>
            </a:r>
            <a:r>
              <a:rPr lang="en-US" dirty="0" smtClean="0">
                <a:solidFill>
                  <a:srgbClr val="FF0000"/>
                </a:solidFill>
              </a:rPr>
              <a:t>A,B.</a:t>
            </a:r>
            <a:r>
              <a:rPr lang="en-US" dirty="0" smtClean="0"/>
              <a:t> We add an edge between answers</a:t>
            </a:r>
          </a:p>
          <a:p>
            <a:pPr marL="0" indent="0">
              <a:buNone/>
            </a:pPr>
            <a:r>
              <a:rPr lang="en-US" dirty="0"/>
              <a:t>t</a:t>
            </a:r>
            <a:r>
              <a:rPr lang="en-US" dirty="0" smtClean="0"/>
              <a:t>hat will make the prover accept.</a:t>
            </a:r>
            <a:endParaRPr lang="en-US" dirty="0"/>
          </a:p>
          <a:p>
            <a:pPr marL="0" indent="0">
              <a:buNone/>
            </a:pPr>
            <a:r>
              <a:rPr lang="en-US" dirty="0" smtClean="0"/>
              <a:t>Hence taking </a:t>
            </a:r>
            <a:r>
              <a:rPr lang="en-US" dirty="0" smtClean="0">
                <a:solidFill>
                  <a:srgbClr val="FF0000"/>
                </a:solidFill>
              </a:rPr>
              <a:t>A’=X</a:t>
            </a:r>
            <a:r>
              <a:rPr lang="en-US" dirty="0" smtClean="0">
                <a:solidFill>
                  <a:srgbClr val="FF0000"/>
                </a:solidFill>
                <a:sym typeface="Symbol" panose="05050102010706020507" pitchFamily="18" charset="2"/>
              </a:rPr>
              <a:t></a:t>
            </a:r>
            <a:r>
              <a:rPr lang="en-US" dirty="0" smtClean="0">
                <a:solidFill>
                  <a:srgbClr val="FF0000"/>
                </a:solidFill>
              </a:rPr>
              <a:t> A </a:t>
            </a:r>
            <a:r>
              <a:rPr lang="en-US" dirty="0" smtClean="0"/>
              <a:t>and </a:t>
            </a:r>
            <a:r>
              <a:rPr lang="en-US" dirty="0" smtClean="0">
                <a:solidFill>
                  <a:srgbClr val="FF0000"/>
                </a:solidFill>
              </a:rPr>
              <a:t>B’=X </a:t>
            </a:r>
            <a:r>
              <a:rPr lang="en-US" dirty="0">
                <a:solidFill>
                  <a:srgbClr val="FF0000"/>
                </a:solidFill>
                <a:sym typeface="Symbol" panose="05050102010706020507" pitchFamily="18" charset="2"/>
              </a:rPr>
              <a:t></a:t>
            </a:r>
            <a:r>
              <a:rPr lang="en-US" dirty="0">
                <a:solidFill>
                  <a:srgbClr val="FF0000"/>
                </a:solidFill>
              </a:rPr>
              <a:t> </a:t>
            </a:r>
            <a:r>
              <a:rPr lang="en-US" dirty="0" smtClean="0">
                <a:solidFill>
                  <a:srgbClr val="FF0000"/>
                </a:solidFill>
              </a:rPr>
              <a:t>B </a:t>
            </a:r>
            <a:endParaRPr lang="en-US" dirty="0" smtClean="0"/>
          </a:p>
          <a:p>
            <a:pPr marL="0" indent="0">
              <a:buNone/>
            </a:pPr>
            <a:r>
              <a:rPr lang="en-US" dirty="0"/>
              <a:t>i</a:t>
            </a:r>
            <a:r>
              <a:rPr lang="en-US" dirty="0" smtClean="0"/>
              <a:t>n order for the query </a:t>
            </a:r>
            <a:r>
              <a:rPr lang="en-US" dirty="0" smtClean="0">
                <a:solidFill>
                  <a:srgbClr val="FF0000"/>
                </a:solidFill>
              </a:rPr>
              <a:t>A,B </a:t>
            </a:r>
            <a:r>
              <a:rPr lang="en-US" dirty="0" smtClean="0"/>
              <a:t>to be satisfied </a:t>
            </a:r>
          </a:p>
          <a:p>
            <a:pPr marL="0" indent="0">
              <a:buNone/>
            </a:pPr>
            <a:r>
              <a:rPr lang="en-US" dirty="0"/>
              <a:t>t</a:t>
            </a:r>
            <a:r>
              <a:rPr lang="en-US" dirty="0" smtClean="0"/>
              <a:t>here needs to be at least one edge between </a:t>
            </a:r>
            <a:r>
              <a:rPr lang="en-US" dirty="0" smtClean="0">
                <a:solidFill>
                  <a:srgbClr val="FF0000"/>
                </a:solidFill>
              </a:rPr>
              <a:t>A’ </a:t>
            </a:r>
            <a:r>
              <a:rPr lang="en-US" dirty="0" smtClean="0"/>
              <a:t>and </a:t>
            </a:r>
            <a:r>
              <a:rPr lang="en-US" dirty="0" smtClean="0">
                <a:solidFill>
                  <a:srgbClr val="FF0000"/>
                </a:solidFill>
              </a:rPr>
              <a:t>B’</a:t>
            </a:r>
            <a:r>
              <a:rPr lang="en-US" dirty="0" smtClean="0"/>
              <a:t>.  This problem is similar to the </a:t>
            </a:r>
            <a:r>
              <a:rPr lang="en-US" dirty="0" smtClean="0">
                <a:solidFill>
                  <a:srgbClr val="00B050"/>
                </a:solidFill>
              </a:rPr>
              <a:t>Dense k- subgraph</a:t>
            </a:r>
          </a:p>
          <a:p>
            <a:pPr marL="0" indent="0">
              <a:buNone/>
            </a:pPr>
            <a:r>
              <a:rPr lang="en-US" dirty="0" smtClean="0"/>
              <a:t>The </a:t>
            </a:r>
            <a:r>
              <a:rPr lang="en-US" dirty="0" smtClean="0">
                <a:solidFill>
                  <a:srgbClr val="00B050"/>
                </a:solidFill>
              </a:rPr>
              <a:t>Set-Cover </a:t>
            </a:r>
            <a:r>
              <a:rPr lang="en-US" dirty="0" smtClean="0"/>
              <a:t>hardness of </a:t>
            </a:r>
            <a:r>
              <a:rPr lang="en-US" dirty="0" smtClean="0">
                <a:solidFill>
                  <a:srgbClr val="7030A0"/>
                </a:solidFill>
              </a:rPr>
              <a:t>Lund et al </a:t>
            </a:r>
            <a:r>
              <a:rPr lang="en-US" dirty="0" smtClean="0"/>
              <a:t>“hides” a reduction from </a:t>
            </a:r>
            <a:r>
              <a:rPr lang="en-US" dirty="0" smtClean="0">
                <a:solidFill>
                  <a:srgbClr val="00B050"/>
                </a:solidFill>
              </a:rPr>
              <a:t>MIN-Rep </a:t>
            </a:r>
            <a:r>
              <a:rPr lang="en-US" dirty="0"/>
              <a:t>to </a:t>
            </a:r>
            <a:r>
              <a:rPr lang="en-US" dirty="0">
                <a:solidFill>
                  <a:srgbClr val="00B050"/>
                </a:solidFill>
              </a:rPr>
              <a:t>Set-Cover </a:t>
            </a:r>
            <a:endParaRPr lang="en-US" dirty="0" smtClean="0">
              <a:solidFill>
                <a:srgbClr val="00B050"/>
              </a:solidFill>
            </a:endParaRPr>
          </a:p>
        </p:txBody>
      </p:sp>
    </p:spTree>
    <p:extLst>
      <p:ext uri="{BB962C8B-B14F-4D97-AF65-F5344CB8AC3E}">
        <p14:creationId xmlns:p14="http://schemas.microsoft.com/office/powerpoint/2010/main" val="38423153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dirty="0" smtClean="0">
                <a:solidFill>
                  <a:srgbClr val="00B0F0"/>
                </a:solidFill>
              </a:rPr>
              <a:t>The hardness of basic 3-spanners</a:t>
            </a:r>
          </a:p>
        </p:txBody>
      </p:sp>
      <p:sp>
        <p:nvSpPr>
          <p:cNvPr id="32771" name="Content Placeholder 2"/>
          <p:cNvSpPr>
            <a:spLocks noGrp="1"/>
          </p:cNvSpPr>
          <p:nvPr>
            <p:ph idx="1"/>
          </p:nvPr>
        </p:nvSpPr>
        <p:spPr/>
        <p:txBody>
          <a:bodyPr>
            <a:normAutofit fontScale="92500"/>
          </a:bodyPr>
          <a:lstStyle/>
          <a:p>
            <a:pPr marL="0" indent="0" algn="l">
              <a:buFontTx/>
              <a:buNone/>
            </a:pPr>
            <a:r>
              <a:rPr lang="en-US" altLang="en-US" dirty="0" smtClean="0"/>
              <a:t>Hardness for basic </a:t>
            </a:r>
            <a:r>
              <a:rPr lang="en-US" altLang="en-US" dirty="0" smtClean="0">
                <a:solidFill>
                  <a:srgbClr val="FF0000"/>
                </a:solidFill>
              </a:rPr>
              <a:t>3-spanners</a:t>
            </a:r>
            <a:r>
              <a:rPr lang="en-US" altLang="en-US" dirty="0" smtClean="0"/>
              <a:t>. Is was open from</a:t>
            </a:r>
          </a:p>
          <a:p>
            <a:pPr marL="0" indent="0" algn="l">
              <a:buFontTx/>
              <a:buNone/>
            </a:pPr>
            <a:r>
              <a:rPr lang="en-US" altLang="en-US" dirty="0" smtClean="0"/>
              <a:t> </a:t>
            </a:r>
            <a:r>
              <a:rPr lang="en-US" altLang="en-US" dirty="0" smtClean="0">
                <a:solidFill>
                  <a:srgbClr val="FF0000"/>
                </a:solidFill>
              </a:rPr>
              <a:t>1992</a:t>
            </a:r>
            <a:r>
              <a:rPr lang="en-US" altLang="en-US" dirty="0" smtClean="0"/>
              <a:t>. Our paper that solved it appeared in </a:t>
            </a:r>
            <a:r>
              <a:rPr lang="en-US" altLang="en-US" dirty="0" smtClean="0">
                <a:solidFill>
                  <a:srgbClr val="00B050"/>
                </a:solidFill>
              </a:rPr>
              <a:t>ICALP</a:t>
            </a:r>
          </a:p>
          <a:p>
            <a:pPr marL="0" indent="0" algn="l">
              <a:buFontTx/>
              <a:buNone/>
            </a:pPr>
            <a:r>
              <a:rPr lang="en-US" altLang="en-US" dirty="0" smtClean="0">
                <a:solidFill>
                  <a:srgbClr val="00B050"/>
                </a:solidFill>
              </a:rPr>
              <a:t> 2012. </a:t>
            </a:r>
            <a:r>
              <a:rPr lang="en-US" altLang="en-US" dirty="0" smtClean="0">
                <a:solidFill>
                  <a:srgbClr val="FF0000"/>
                </a:solidFill>
              </a:rPr>
              <a:t>20 </a:t>
            </a:r>
            <a:r>
              <a:rPr lang="en-US" altLang="en-US" dirty="0" smtClean="0"/>
              <a:t>years later! A paper of </a:t>
            </a:r>
            <a:r>
              <a:rPr lang="en-US" altLang="en-US" dirty="0" smtClean="0">
                <a:solidFill>
                  <a:srgbClr val="7030A0"/>
                </a:solidFill>
              </a:rPr>
              <a:t>Dinitz and Raz </a:t>
            </a:r>
            <a:r>
              <a:rPr lang="en-US" altLang="en-US" dirty="0" smtClean="0"/>
              <a:t>and I.</a:t>
            </a:r>
          </a:p>
          <a:p>
            <a:pPr marL="0" indent="0" algn="l">
              <a:buFontTx/>
              <a:buNone/>
            </a:pPr>
            <a:r>
              <a:rPr lang="en-US" altLang="en-US" dirty="0" smtClean="0"/>
              <a:t>What we did is show that the </a:t>
            </a:r>
            <a:r>
              <a:rPr lang="en-US" altLang="en-US" dirty="0" smtClean="0">
                <a:solidFill>
                  <a:srgbClr val="00B050"/>
                </a:solidFill>
              </a:rPr>
              <a:t>Labelcover</a:t>
            </a:r>
            <a:r>
              <a:rPr lang="en-US" altLang="en-US" dirty="0" smtClean="0">
                <a:solidFill>
                  <a:srgbClr val="FF0000"/>
                </a:solidFill>
              </a:rPr>
              <a:t> </a:t>
            </a:r>
            <a:r>
              <a:rPr lang="en-US" altLang="en-US" dirty="0" smtClean="0"/>
              <a:t>problem with</a:t>
            </a:r>
          </a:p>
          <a:p>
            <a:pPr marL="0" indent="0" algn="l">
              <a:buFontTx/>
              <a:buNone/>
            </a:pPr>
            <a:r>
              <a:rPr lang="en-US" altLang="en-US" dirty="0" smtClean="0"/>
              <a:t> large (say large constant) girth has the same hardness as</a:t>
            </a:r>
          </a:p>
          <a:p>
            <a:pPr marL="0" indent="0" algn="l">
              <a:buFontTx/>
              <a:buNone/>
            </a:pPr>
            <a:r>
              <a:rPr lang="en-US" altLang="en-US" dirty="0" smtClean="0"/>
              <a:t> </a:t>
            </a:r>
            <a:r>
              <a:rPr lang="en-US" altLang="en-US" dirty="0" smtClean="0">
                <a:solidFill>
                  <a:srgbClr val="00B050"/>
                </a:solidFill>
              </a:rPr>
              <a:t>Labelcover. </a:t>
            </a:r>
            <a:r>
              <a:rPr lang="en-US" altLang="en-US" dirty="0" smtClean="0"/>
              <a:t>This is of independent interest.</a:t>
            </a:r>
          </a:p>
          <a:p>
            <a:pPr marL="0" indent="0" algn="l">
              <a:buFontTx/>
              <a:buNone/>
            </a:pPr>
            <a:r>
              <a:rPr lang="en-US" altLang="en-US" dirty="0" smtClean="0"/>
              <a:t>For this we improved  the size of the parallel repetition of</a:t>
            </a:r>
          </a:p>
          <a:p>
            <a:pPr marL="0" indent="0" algn="l">
              <a:buFontTx/>
              <a:buNone/>
            </a:pPr>
            <a:r>
              <a:rPr lang="en-US" altLang="en-US" dirty="0" smtClean="0"/>
              <a:t> </a:t>
            </a:r>
            <a:r>
              <a:rPr lang="en-US" altLang="en-US" dirty="0" smtClean="0">
                <a:solidFill>
                  <a:srgbClr val="7030A0"/>
                </a:solidFill>
              </a:rPr>
              <a:t>Raz </a:t>
            </a:r>
            <a:r>
              <a:rPr lang="en-US" altLang="en-US" dirty="0" smtClean="0">
                <a:solidFill>
                  <a:srgbClr val="00B050"/>
                </a:solidFill>
              </a:rPr>
              <a:t>to optimum one: </a:t>
            </a:r>
            <a:r>
              <a:rPr lang="en-US" altLang="en-US" dirty="0" smtClean="0"/>
              <a:t>The gap is the </a:t>
            </a:r>
            <a:r>
              <a:rPr lang="en-US" altLang="en-US" dirty="0" smtClean="0">
                <a:solidFill>
                  <a:srgbClr val="FF0000"/>
                </a:solidFill>
              </a:rPr>
              <a:t>degree</a:t>
            </a:r>
            <a:r>
              <a:rPr lang="en-US" altLang="en-US" dirty="0" smtClean="0"/>
              <a:t> and this can</a:t>
            </a:r>
          </a:p>
          <a:p>
            <a:pPr marL="0" indent="0" algn="l">
              <a:buFontTx/>
              <a:buNone/>
            </a:pPr>
            <a:r>
              <a:rPr lang="en-US" altLang="en-US" dirty="0" smtClean="0"/>
              <a:t> not be better.</a:t>
            </a:r>
          </a:p>
        </p:txBody>
      </p:sp>
    </p:spTree>
    <p:extLst>
      <p:ext uri="{BB962C8B-B14F-4D97-AF65-F5344CB8AC3E}">
        <p14:creationId xmlns:p14="http://schemas.microsoft.com/office/powerpoint/2010/main" val="177066462"/>
      </p:ext>
    </p:extLst>
  </p:cSld>
  <p:clrMapOvr>
    <a:masterClrMapping/>
  </p:clrMapOvr>
  <mc:AlternateContent xmlns:mc="http://schemas.openxmlformats.org/markup-compatibility/2006" xmlns:p14="http://schemas.microsoft.com/office/powerpoint/2010/main">
    <mc:Choice Requires="p14">
      <p:transition spd="slow" p14:dur="2000" advTm="103"/>
    </mc:Choice>
    <mc:Fallback xmlns="">
      <p:transition spd="slow" advTm="103"/>
    </mc:Fallback>
  </mc:AlternateContent>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p:txBody>
          <a:bodyPr/>
          <a:lstStyle/>
          <a:p>
            <a:pPr algn="ctr"/>
            <a:r>
              <a:rPr lang="en-US" altLang="en-US" dirty="0">
                <a:solidFill>
                  <a:srgbClr val="00B0F0"/>
                </a:solidFill>
              </a:rPr>
              <a:t>The </a:t>
            </a:r>
            <a:r>
              <a:rPr lang="en-US" altLang="en-US" dirty="0" smtClean="0">
                <a:solidFill>
                  <a:srgbClr val="00B0F0"/>
                </a:solidFill>
              </a:rPr>
              <a:t>projection </a:t>
            </a:r>
            <a:r>
              <a:rPr lang="en-US" altLang="en-US" dirty="0">
                <a:solidFill>
                  <a:srgbClr val="00B0F0"/>
                </a:solidFill>
              </a:rPr>
              <a:t>property</a:t>
            </a:r>
          </a:p>
        </p:txBody>
      </p:sp>
      <p:sp>
        <p:nvSpPr>
          <p:cNvPr id="307203" name="Rectangle 3"/>
          <p:cNvSpPr>
            <a:spLocks noGrp="1" noChangeArrowheads="1"/>
          </p:cNvSpPr>
          <p:nvPr>
            <p:ph type="body" idx="1"/>
          </p:nvPr>
        </p:nvSpPr>
        <p:spPr/>
        <p:txBody>
          <a:bodyPr/>
          <a:lstStyle/>
          <a:p>
            <a:pPr>
              <a:buFont typeface="Wingdings" panose="05000000000000000000" pitchFamily="2" charset="2"/>
              <a:buNone/>
            </a:pPr>
            <a:r>
              <a:rPr lang="en-US" altLang="en-US" sz="2400" dirty="0"/>
              <a:t>The hardness result holds even under the assumption of the </a:t>
            </a:r>
            <a:r>
              <a:rPr lang="en-US" altLang="en-US" sz="2400" i="1" dirty="0" smtClean="0">
                <a:solidFill>
                  <a:srgbClr val="0070C0"/>
                </a:solidFill>
              </a:rPr>
              <a:t>projection </a:t>
            </a:r>
            <a:r>
              <a:rPr lang="en-US" altLang="en-US" sz="2400" i="1" dirty="0">
                <a:solidFill>
                  <a:srgbClr val="0070C0"/>
                </a:solidFill>
              </a:rPr>
              <a:t>property</a:t>
            </a:r>
            <a:r>
              <a:rPr lang="en-US" altLang="en-US" sz="2400" dirty="0">
                <a:solidFill>
                  <a:srgbClr val="0070C0"/>
                </a:solidFill>
              </a:rPr>
              <a:t>:</a:t>
            </a:r>
          </a:p>
          <a:p>
            <a:pPr>
              <a:buFont typeface="Wingdings" panose="05000000000000000000" pitchFamily="2" charset="2"/>
              <a:buNone/>
            </a:pPr>
            <a:endParaRPr lang="en-US" altLang="en-US" sz="2400" dirty="0"/>
          </a:p>
        </p:txBody>
      </p:sp>
      <p:grpSp>
        <p:nvGrpSpPr>
          <p:cNvPr id="307237" name="Group 37"/>
          <p:cNvGrpSpPr>
            <a:grpSpLocks/>
          </p:cNvGrpSpPr>
          <p:nvPr/>
        </p:nvGrpSpPr>
        <p:grpSpPr bwMode="auto">
          <a:xfrm>
            <a:off x="2514600" y="2514600"/>
            <a:ext cx="4627563" cy="4024313"/>
            <a:chOff x="1584" y="1584"/>
            <a:chExt cx="2915" cy="2535"/>
          </a:xfrm>
        </p:grpSpPr>
        <p:sp>
          <p:nvSpPr>
            <p:cNvPr id="307204" name="Oval 4"/>
            <p:cNvSpPr>
              <a:spLocks noChangeArrowheads="1"/>
            </p:cNvSpPr>
            <p:nvPr/>
          </p:nvSpPr>
          <p:spPr bwMode="auto">
            <a:xfrm>
              <a:off x="2016" y="1584"/>
              <a:ext cx="1776" cy="72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dirty="0"/>
            </a:p>
          </p:txBody>
        </p:sp>
        <p:sp>
          <p:nvSpPr>
            <p:cNvPr id="307206" name="Oval 6"/>
            <p:cNvSpPr>
              <a:spLocks noChangeArrowheads="1"/>
            </p:cNvSpPr>
            <p:nvPr/>
          </p:nvSpPr>
          <p:spPr bwMode="auto">
            <a:xfrm>
              <a:off x="2496" y="1920"/>
              <a:ext cx="96" cy="96"/>
            </a:xfrm>
            <a:prstGeom prst="ellipse">
              <a:avLst/>
            </a:prstGeom>
            <a:solidFill>
              <a:srgbClr val="9900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7207" name="Oval 7"/>
            <p:cNvSpPr>
              <a:spLocks noChangeArrowheads="1"/>
            </p:cNvSpPr>
            <p:nvPr/>
          </p:nvSpPr>
          <p:spPr bwMode="auto">
            <a:xfrm>
              <a:off x="2784" y="1920"/>
              <a:ext cx="96" cy="96"/>
            </a:xfrm>
            <a:prstGeom prst="ellipse">
              <a:avLst/>
            </a:prstGeom>
            <a:solidFill>
              <a:srgbClr val="9900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7208" name="Oval 8"/>
            <p:cNvSpPr>
              <a:spLocks noChangeArrowheads="1"/>
            </p:cNvSpPr>
            <p:nvPr/>
          </p:nvSpPr>
          <p:spPr bwMode="auto">
            <a:xfrm>
              <a:off x="3072" y="1920"/>
              <a:ext cx="96" cy="96"/>
            </a:xfrm>
            <a:prstGeom prst="ellipse">
              <a:avLst/>
            </a:prstGeom>
            <a:solidFill>
              <a:srgbClr val="9900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7209" name="Oval 9"/>
            <p:cNvSpPr>
              <a:spLocks noChangeArrowheads="1"/>
            </p:cNvSpPr>
            <p:nvPr/>
          </p:nvSpPr>
          <p:spPr bwMode="auto">
            <a:xfrm>
              <a:off x="2112" y="2976"/>
              <a:ext cx="1824" cy="9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7210" name="Oval 10"/>
            <p:cNvSpPr>
              <a:spLocks noChangeArrowheads="1"/>
            </p:cNvSpPr>
            <p:nvPr/>
          </p:nvSpPr>
          <p:spPr bwMode="auto">
            <a:xfrm>
              <a:off x="2496" y="3408"/>
              <a:ext cx="96" cy="96"/>
            </a:xfrm>
            <a:prstGeom prst="ellipse">
              <a:avLst/>
            </a:prstGeom>
            <a:solidFill>
              <a:srgbClr val="9900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7211" name="Oval 11"/>
            <p:cNvSpPr>
              <a:spLocks noChangeArrowheads="1"/>
            </p:cNvSpPr>
            <p:nvPr/>
          </p:nvSpPr>
          <p:spPr bwMode="auto">
            <a:xfrm>
              <a:off x="3552" y="3360"/>
              <a:ext cx="96" cy="96"/>
            </a:xfrm>
            <a:prstGeom prst="ellipse">
              <a:avLst/>
            </a:prstGeom>
            <a:solidFill>
              <a:srgbClr val="9900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7212" name="Oval 12"/>
            <p:cNvSpPr>
              <a:spLocks noChangeArrowheads="1"/>
            </p:cNvSpPr>
            <p:nvPr/>
          </p:nvSpPr>
          <p:spPr bwMode="auto">
            <a:xfrm>
              <a:off x="3408" y="3360"/>
              <a:ext cx="96" cy="96"/>
            </a:xfrm>
            <a:prstGeom prst="ellipse">
              <a:avLst/>
            </a:prstGeom>
            <a:solidFill>
              <a:srgbClr val="9900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7213" name="Oval 13"/>
            <p:cNvSpPr>
              <a:spLocks noChangeArrowheads="1"/>
            </p:cNvSpPr>
            <p:nvPr/>
          </p:nvSpPr>
          <p:spPr bwMode="auto">
            <a:xfrm>
              <a:off x="3264" y="3360"/>
              <a:ext cx="96" cy="96"/>
            </a:xfrm>
            <a:prstGeom prst="ellipse">
              <a:avLst/>
            </a:prstGeom>
            <a:solidFill>
              <a:srgbClr val="9900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7214" name="Oval 14"/>
            <p:cNvSpPr>
              <a:spLocks noChangeArrowheads="1"/>
            </p:cNvSpPr>
            <p:nvPr/>
          </p:nvSpPr>
          <p:spPr bwMode="auto">
            <a:xfrm>
              <a:off x="3168" y="3744"/>
              <a:ext cx="96" cy="96"/>
            </a:xfrm>
            <a:prstGeom prst="ellipse">
              <a:avLst/>
            </a:prstGeom>
            <a:solidFill>
              <a:srgbClr val="9900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7215" name="Oval 15"/>
            <p:cNvSpPr>
              <a:spLocks noChangeArrowheads="1"/>
            </p:cNvSpPr>
            <p:nvPr/>
          </p:nvSpPr>
          <p:spPr bwMode="auto">
            <a:xfrm>
              <a:off x="3024" y="3744"/>
              <a:ext cx="96" cy="96"/>
            </a:xfrm>
            <a:prstGeom prst="ellipse">
              <a:avLst/>
            </a:prstGeom>
            <a:solidFill>
              <a:srgbClr val="9900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7216" name="Oval 16"/>
            <p:cNvSpPr>
              <a:spLocks noChangeArrowheads="1"/>
            </p:cNvSpPr>
            <p:nvPr/>
          </p:nvSpPr>
          <p:spPr bwMode="auto">
            <a:xfrm>
              <a:off x="2880" y="3744"/>
              <a:ext cx="96" cy="96"/>
            </a:xfrm>
            <a:prstGeom prst="ellipse">
              <a:avLst/>
            </a:prstGeom>
            <a:solidFill>
              <a:srgbClr val="9900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7217" name="Oval 17"/>
            <p:cNvSpPr>
              <a:spLocks noChangeArrowheads="1"/>
            </p:cNvSpPr>
            <p:nvPr/>
          </p:nvSpPr>
          <p:spPr bwMode="auto">
            <a:xfrm>
              <a:off x="2784" y="3408"/>
              <a:ext cx="96" cy="96"/>
            </a:xfrm>
            <a:prstGeom prst="ellipse">
              <a:avLst/>
            </a:prstGeom>
            <a:solidFill>
              <a:srgbClr val="9900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7218" name="Oval 18"/>
            <p:cNvSpPr>
              <a:spLocks noChangeArrowheads="1"/>
            </p:cNvSpPr>
            <p:nvPr/>
          </p:nvSpPr>
          <p:spPr bwMode="auto">
            <a:xfrm>
              <a:off x="2640" y="3408"/>
              <a:ext cx="96" cy="96"/>
            </a:xfrm>
            <a:prstGeom prst="ellipse">
              <a:avLst/>
            </a:prstGeom>
            <a:solidFill>
              <a:srgbClr val="9900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7219" name="Text Box 19"/>
            <p:cNvSpPr txBox="1">
              <a:spLocks noChangeArrowheads="1"/>
            </p:cNvSpPr>
            <p:nvPr/>
          </p:nvSpPr>
          <p:spPr bwMode="auto">
            <a:xfrm>
              <a:off x="1680" y="1776"/>
              <a:ext cx="2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A</a:t>
              </a:r>
            </a:p>
          </p:txBody>
        </p:sp>
        <p:sp>
          <p:nvSpPr>
            <p:cNvPr id="307220" name="Text Box 20"/>
            <p:cNvSpPr txBox="1">
              <a:spLocks noChangeArrowheads="1"/>
            </p:cNvSpPr>
            <p:nvPr/>
          </p:nvSpPr>
          <p:spPr bwMode="auto">
            <a:xfrm>
              <a:off x="1862" y="3431"/>
              <a:ext cx="2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B</a:t>
              </a:r>
            </a:p>
          </p:txBody>
        </p:sp>
        <p:sp>
          <p:nvSpPr>
            <p:cNvPr id="307223" name="Line 23"/>
            <p:cNvSpPr>
              <a:spLocks noChangeShapeType="1"/>
            </p:cNvSpPr>
            <p:nvPr/>
          </p:nvSpPr>
          <p:spPr bwMode="auto">
            <a:xfrm>
              <a:off x="2544" y="2016"/>
              <a:ext cx="0" cy="13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7224" name="Line 24"/>
            <p:cNvSpPr>
              <a:spLocks noChangeShapeType="1"/>
            </p:cNvSpPr>
            <p:nvPr/>
          </p:nvSpPr>
          <p:spPr bwMode="auto">
            <a:xfrm>
              <a:off x="2544" y="2016"/>
              <a:ext cx="144" cy="13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7226" name="Line 26"/>
            <p:cNvSpPr>
              <a:spLocks noChangeShapeType="1"/>
            </p:cNvSpPr>
            <p:nvPr/>
          </p:nvSpPr>
          <p:spPr bwMode="auto">
            <a:xfrm>
              <a:off x="2544" y="2016"/>
              <a:ext cx="288" cy="13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7227" name="Line 27"/>
            <p:cNvSpPr>
              <a:spLocks noChangeShapeType="1"/>
            </p:cNvSpPr>
            <p:nvPr/>
          </p:nvSpPr>
          <p:spPr bwMode="auto">
            <a:xfrm>
              <a:off x="2832" y="2016"/>
              <a:ext cx="96" cy="17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7229" name="Line 29"/>
            <p:cNvSpPr>
              <a:spLocks noChangeShapeType="1"/>
            </p:cNvSpPr>
            <p:nvPr/>
          </p:nvSpPr>
          <p:spPr bwMode="auto">
            <a:xfrm>
              <a:off x="2832" y="2016"/>
              <a:ext cx="240" cy="17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7230" name="Line 30"/>
            <p:cNvSpPr>
              <a:spLocks noChangeShapeType="1"/>
            </p:cNvSpPr>
            <p:nvPr/>
          </p:nvSpPr>
          <p:spPr bwMode="auto">
            <a:xfrm>
              <a:off x="2832" y="2016"/>
              <a:ext cx="384" cy="17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7232" name="Line 32"/>
            <p:cNvSpPr>
              <a:spLocks noChangeShapeType="1"/>
            </p:cNvSpPr>
            <p:nvPr/>
          </p:nvSpPr>
          <p:spPr bwMode="auto">
            <a:xfrm>
              <a:off x="3120" y="2016"/>
              <a:ext cx="192" cy="13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7234" name="Line 34"/>
            <p:cNvSpPr>
              <a:spLocks noChangeShapeType="1"/>
            </p:cNvSpPr>
            <p:nvPr/>
          </p:nvSpPr>
          <p:spPr bwMode="auto">
            <a:xfrm>
              <a:off x="3120" y="2016"/>
              <a:ext cx="336" cy="13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7236" name="Text Box 36"/>
            <p:cNvSpPr txBox="1">
              <a:spLocks noChangeArrowheads="1"/>
            </p:cNvSpPr>
            <p:nvPr/>
          </p:nvSpPr>
          <p:spPr bwMode="auto">
            <a:xfrm>
              <a:off x="1584" y="3888"/>
              <a:ext cx="291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Figure 4: </a:t>
              </a:r>
              <a:r>
                <a:rPr lang="en-US" altLang="en-US" dirty="0">
                  <a:solidFill>
                    <a:srgbClr val="FF0000"/>
                  </a:solidFill>
                </a:rPr>
                <a:t>A </a:t>
              </a:r>
              <a:r>
                <a:rPr lang="en-US" altLang="en-US" dirty="0">
                  <a:solidFill>
                    <a:srgbClr val="FF0000"/>
                  </a:solidFill>
                  <a:sym typeface="Symbol" panose="05050102010706020507" pitchFamily="18" charset="2"/>
                </a:rPr>
                <a:t> B </a:t>
              </a:r>
              <a:r>
                <a:rPr lang="en-US" altLang="en-US" dirty="0">
                  <a:sym typeface="Symbol" panose="05050102010706020507" pitchFamily="18" charset="2"/>
                </a:rPr>
                <a:t>induces a collection of stars</a:t>
              </a:r>
            </a:p>
          </p:txBody>
        </p:sp>
      </p:grpSp>
      <p:sp>
        <p:nvSpPr>
          <p:cNvPr id="307238" name="Line 38"/>
          <p:cNvSpPr>
            <a:spLocks noChangeShapeType="1"/>
          </p:cNvSpPr>
          <p:nvPr/>
        </p:nvSpPr>
        <p:spPr bwMode="auto">
          <a:xfrm>
            <a:off x="4953000" y="3200400"/>
            <a:ext cx="762000" cy="213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360025596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07202"/>
                                        </p:tgtEl>
                                        <p:attrNameLst>
                                          <p:attrName>style.visibility</p:attrName>
                                        </p:attrNameLst>
                                      </p:cBhvr>
                                      <p:to>
                                        <p:strVal val="visible"/>
                                      </p:to>
                                    </p:set>
                                    <p:anim calcmode="lin" valueType="num">
                                      <p:cBhvr>
                                        <p:cTn id="7" dur="1000" fill="hold"/>
                                        <p:tgtEl>
                                          <p:spTgt spid="307202"/>
                                        </p:tgtEl>
                                        <p:attrNameLst>
                                          <p:attrName>ppt_x</p:attrName>
                                        </p:attrNameLst>
                                      </p:cBhvr>
                                      <p:tavLst>
                                        <p:tav tm="0">
                                          <p:val>
                                            <p:strVal val="#ppt_x-.2"/>
                                          </p:val>
                                        </p:tav>
                                        <p:tav tm="100000">
                                          <p:val>
                                            <p:strVal val="#ppt_x"/>
                                          </p:val>
                                        </p:tav>
                                      </p:tavLst>
                                    </p:anim>
                                    <p:anim calcmode="lin" valueType="num">
                                      <p:cBhvr>
                                        <p:cTn id="8" dur="1000" fill="hold"/>
                                        <p:tgtEl>
                                          <p:spTgt spid="307202"/>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720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07203">
                                            <p:txEl>
                                              <p:pRg st="0" end="0"/>
                                            </p:txEl>
                                          </p:spTgt>
                                        </p:tgtEl>
                                        <p:attrNameLst>
                                          <p:attrName>style.visibility</p:attrName>
                                        </p:attrNameLst>
                                      </p:cBhvr>
                                      <p:to>
                                        <p:strVal val="visible"/>
                                      </p:to>
                                    </p:set>
                                    <p:animEffect transition="in" filter="fade">
                                      <p:cBhvr>
                                        <p:cTn id="14" dur="500"/>
                                        <p:tgtEl>
                                          <p:spTgt spid="307203">
                                            <p:txEl>
                                              <p:pRg st="0" end="0"/>
                                            </p:txEl>
                                          </p:spTgt>
                                        </p:tgtEl>
                                      </p:cBhvr>
                                    </p:animEffect>
                                    <p:anim calcmode="lin" valueType="num">
                                      <p:cBhvr>
                                        <p:cTn id="15" dur="500" fill="hold"/>
                                        <p:tgtEl>
                                          <p:spTgt spid="30720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720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nodeType="clickEffect">
                                  <p:stCondLst>
                                    <p:cond delay="0"/>
                                  </p:stCondLst>
                                  <p:childTnLst>
                                    <p:set>
                                      <p:cBhvr>
                                        <p:cTn id="20" dur="1" fill="hold">
                                          <p:stCondLst>
                                            <p:cond delay="0"/>
                                          </p:stCondLst>
                                        </p:cTn>
                                        <p:tgtEl>
                                          <p:spTgt spid="307237"/>
                                        </p:tgtEl>
                                        <p:attrNameLst>
                                          <p:attrName>style.visibility</p:attrName>
                                        </p:attrNameLst>
                                      </p:cBhvr>
                                      <p:to>
                                        <p:strVal val="visible"/>
                                      </p:to>
                                    </p:set>
                                    <p:animEffect transition="in" filter="checkerboard(across)">
                                      <p:cBhvr>
                                        <p:cTn id="21" dur="500"/>
                                        <p:tgtEl>
                                          <p:spTgt spid="307237"/>
                                        </p:tgtEl>
                                      </p:cBhvr>
                                    </p:animEffect>
                                  </p:childTnLst>
                                </p:cTn>
                              </p:par>
                              <p:par>
                                <p:cTn id="22" presetID="5" presetClass="entr" presetSubtype="10" fill="hold" nodeType="withEffect">
                                  <p:stCondLst>
                                    <p:cond delay="0"/>
                                  </p:stCondLst>
                                  <p:childTnLst>
                                    <p:set>
                                      <p:cBhvr>
                                        <p:cTn id="23" dur="1" fill="hold">
                                          <p:stCondLst>
                                            <p:cond delay="0"/>
                                          </p:stCondLst>
                                        </p:cTn>
                                        <p:tgtEl>
                                          <p:spTgt spid="307238"/>
                                        </p:tgtEl>
                                        <p:attrNameLst>
                                          <p:attrName>style.visibility</p:attrName>
                                        </p:attrNameLst>
                                      </p:cBhvr>
                                      <p:to>
                                        <p:strVal val="visible"/>
                                      </p:to>
                                    </p:set>
                                    <p:animEffect transition="in" filter="checkerboard(across)">
                                      <p:cBhvr>
                                        <p:cTn id="24" dur="500"/>
                                        <p:tgtEl>
                                          <p:spTgt spid="307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2" grpId="0"/>
      <p:bldP spid="307203" grpId="0" build="p"/>
    </p:bld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Alternative names</a:t>
            </a:r>
            <a:endParaRPr lang="en-US" dirty="0">
              <a:solidFill>
                <a:srgbClr val="00B0F0"/>
              </a:solidFill>
            </a:endParaRPr>
          </a:p>
        </p:txBody>
      </p:sp>
      <p:sp>
        <p:nvSpPr>
          <p:cNvPr id="3" name="Content Placeholder 2"/>
          <p:cNvSpPr>
            <a:spLocks noGrp="1"/>
          </p:cNvSpPr>
          <p:nvPr>
            <p:ph idx="1"/>
          </p:nvPr>
        </p:nvSpPr>
        <p:spPr/>
        <p:txBody>
          <a:bodyPr>
            <a:noAutofit/>
          </a:bodyPr>
          <a:lstStyle/>
          <a:p>
            <a:pPr marL="0" indent="0">
              <a:buNone/>
            </a:pPr>
            <a:r>
              <a:rPr lang="en-US" dirty="0" smtClean="0"/>
              <a:t>I knew that if I use the language of </a:t>
            </a:r>
            <a:r>
              <a:rPr lang="en-US" dirty="0" smtClean="0">
                <a:solidFill>
                  <a:srgbClr val="00B050"/>
                </a:solidFill>
              </a:rPr>
              <a:t>PCP </a:t>
            </a:r>
            <a:r>
              <a:rPr lang="en-US" dirty="0" smtClean="0"/>
              <a:t>it  may confuse. I gave an alternative names  using graphs terms.</a:t>
            </a:r>
          </a:p>
          <a:p>
            <a:pPr marL="0" indent="0">
              <a:buNone/>
            </a:pPr>
            <a:r>
              <a:rPr lang="en-US" dirty="0" smtClean="0"/>
              <a:t>1)A question </a:t>
            </a:r>
            <a:r>
              <a:rPr lang="en-US" dirty="0" smtClean="0">
                <a:solidFill>
                  <a:srgbClr val="FF0000"/>
                </a:solidFill>
              </a:rPr>
              <a:t>A</a:t>
            </a:r>
            <a:r>
              <a:rPr lang="en-US" dirty="0" smtClean="0"/>
              <a:t> is a </a:t>
            </a:r>
            <a:r>
              <a:rPr lang="en-US" dirty="0" smtClean="0">
                <a:solidFill>
                  <a:srgbClr val="0070C0"/>
                </a:solidFill>
              </a:rPr>
              <a:t>supervertex</a:t>
            </a:r>
            <a:r>
              <a:rPr lang="en-US" dirty="0" smtClean="0"/>
              <a:t>, or </a:t>
            </a:r>
            <a:r>
              <a:rPr lang="en-US" dirty="0" smtClean="0">
                <a:solidFill>
                  <a:srgbClr val="0070C0"/>
                </a:solidFill>
              </a:rPr>
              <a:t>SV</a:t>
            </a:r>
            <a:r>
              <a:rPr lang="en-US" dirty="0" smtClean="0"/>
              <a:t> for short.</a:t>
            </a:r>
          </a:p>
          <a:p>
            <a:pPr marL="0" indent="0">
              <a:buNone/>
            </a:pPr>
            <a:r>
              <a:rPr lang="en-US" dirty="0" smtClean="0"/>
              <a:t>2)A query </a:t>
            </a:r>
            <a:r>
              <a:rPr lang="en-US" dirty="0" smtClean="0">
                <a:solidFill>
                  <a:srgbClr val="FF0000"/>
                </a:solidFill>
              </a:rPr>
              <a:t>A,B </a:t>
            </a:r>
            <a:r>
              <a:rPr lang="en-US" dirty="0" smtClean="0"/>
              <a:t>is a </a:t>
            </a:r>
            <a:r>
              <a:rPr lang="en-US" dirty="0" smtClean="0">
                <a:solidFill>
                  <a:srgbClr val="0070C0"/>
                </a:solidFill>
              </a:rPr>
              <a:t>superedge, or SE </a:t>
            </a:r>
            <a:r>
              <a:rPr lang="en-US" dirty="0" smtClean="0"/>
              <a:t>for short.</a:t>
            </a:r>
          </a:p>
          <a:p>
            <a:pPr marL="0" indent="0">
              <a:buNone/>
            </a:pPr>
            <a:r>
              <a:rPr lang="en-US" dirty="0" smtClean="0"/>
              <a:t>3) The vertices that belong to </a:t>
            </a:r>
            <a:r>
              <a:rPr lang="en-US" dirty="0" smtClean="0">
                <a:solidFill>
                  <a:srgbClr val="FF0000"/>
                </a:solidFill>
              </a:rPr>
              <a:t>A</a:t>
            </a:r>
            <a:r>
              <a:rPr lang="en-US" dirty="0" smtClean="0"/>
              <a:t> and </a:t>
            </a:r>
            <a:r>
              <a:rPr lang="en-US" dirty="0" smtClean="0">
                <a:solidFill>
                  <a:srgbClr val="FF0000"/>
                </a:solidFill>
              </a:rPr>
              <a:t>B</a:t>
            </a:r>
            <a:r>
              <a:rPr lang="en-US" dirty="0" smtClean="0"/>
              <a:t> are </a:t>
            </a:r>
            <a:r>
              <a:rPr lang="en-US" dirty="0" smtClean="0">
                <a:solidFill>
                  <a:srgbClr val="0070C0"/>
                </a:solidFill>
              </a:rPr>
              <a:t>answer vertices.</a:t>
            </a:r>
          </a:p>
          <a:p>
            <a:pPr marL="0" indent="0">
              <a:buNone/>
            </a:pPr>
            <a:r>
              <a:rPr lang="en-US" dirty="0" smtClean="0"/>
              <a:t>4) A solution is a set </a:t>
            </a:r>
            <a:r>
              <a:rPr lang="en-US" dirty="0" smtClean="0">
                <a:solidFill>
                  <a:srgbClr val="FF0000"/>
                </a:solidFill>
              </a:rPr>
              <a:t>X </a:t>
            </a:r>
            <a:r>
              <a:rPr lang="en-US" dirty="0" smtClean="0"/>
              <a:t>of answer-vertices. A superedge </a:t>
            </a:r>
            <a:r>
              <a:rPr lang="en-US" dirty="0" smtClean="0">
                <a:solidFill>
                  <a:srgbClr val="FF0000"/>
                </a:solidFill>
              </a:rPr>
              <a:t>A,B</a:t>
            </a:r>
            <a:r>
              <a:rPr lang="en-US" dirty="0" smtClean="0"/>
              <a:t> is covered  by </a:t>
            </a:r>
            <a:r>
              <a:rPr lang="en-US" dirty="0" smtClean="0">
                <a:solidFill>
                  <a:srgbClr val="FF0000"/>
                </a:solidFill>
              </a:rPr>
              <a:t>X </a:t>
            </a:r>
            <a:r>
              <a:rPr lang="en-US" dirty="0" smtClean="0"/>
              <a:t>if there is an edge between </a:t>
            </a:r>
            <a:r>
              <a:rPr lang="en-US" dirty="0" smtClean="0">
                <a:solidFill>
                  <a:srgbClr val="FF0000"/>
                </a:solidFill>
              </a:rPr>
              <a:t>X</a:t>
            </a:r>
            <a:r>
              <a:rPr lang="en-US" dirty="0" smtClean="0">
                <a:solidFill>
                  <a:srgbClr val="FF0000"/>
                </a:solidFill>
                <a:sym typeface="Symbol" panose="05050102010706020507" pitchFamily="18" charset="2"/>
              </a:rPr>
              <a:t>B </a:t>
            </a:r>
            <a:r>
              <a:rPr lang="en-US" dirty="0" smtClean="0">
                <a:sym typeface="Symbol" panose="05050102010706020507" pitchFamily="18" charset="2"/>
              </a:rPr>
              <a:t>and </a:t>
            </a:r>
            <a:r>
              <a:rPr lang="en-US" dirty="0" smtClean="0">
                <a:solidFill>
                  <a:srgbClr val="FF0000"/>
                </a:solidFill>
                <a:sym typeface="Symbol" panose="05050102010706020507" pitchFamily="18" charset="2"/>
              </a:rPr>
              <a:t>X</a:t>
            </a:r>
            <a:r>
              <a:rPr lang="en-US" dirty="0">
                <a:solidFill>
                  <a:srgbClr val="FF0000"/>
                </a:solidFill>
                <a:sym typeface="Symbol" panose="05050102010706020507" pitchFamily="18" charset="2"/>
              </a:rPr>
              <a:t> </a:t>
            </a:r>
            <a:r>
              <a:rPr lang="en-US" dirty="0" smtClean="0">
                <a:solidFill>
                  <a:srgbClr val="FF0000"/>
                </a:solidFill>
                <a:sym typeface="Symbol" panose="05050102010706020507" pitchFamily="18" charset="2"/>
              </a:rPr>
              <a:t>A. </a:t>
            </a:r>
            <a:r>
              <a:rPr lang="en-US" dirty="0" smtClean="0">
                <a:sym typeface="Symbol" panose="05050102010706020507" pitchFamily="18" charset="2"/>
              </a:rPr>
              <a:t>You need to cover all </a:t>
            </a:r>
            <a:r>
              <a:rPr lang="en-US" dirty="0" smtClean="0">
                <a:solidFill>
                  <a:srgbClr val="0070C0"/>
                </a:solidFill>
                <a:sym typeface="Symbol" panose="05050102010706020507" pitchFamily="18" charset="2"/>
              </a:rPr>
              <a:t>SE</a:t>
            </a:r>
            <a:r>
              <a:rPr lang="en-US" dirty="0" smtClean="0">
                <a:sym typeface="Symbol" panose="05050102010706020507" pitchFamily="18" charset="2"/>
              </a:rPr>
              <a:t>. The </a:t>
            </a:r>
            <a:r>
              <a:rPr lang="en-US" dirty="0" smtClean="0">
                <a:solidFill>
                  <a:srgbClr val="00B050"/>
                </a:solidFill>
                <a:sym typeface="Symbol" panose="05050102010706020507" pitchFamily="18" charset="2"/>
              </a:rPr>
              <a:t>projection property </a:t>
            </a:r>
            <a:r>
              <a:rPr lang="en-US" dirty="0" smtClean="0">
                <a:sym typeface="Symbol" panose="05050102010706020507" pitchFamily="18" charset="2"/>
              </a:rPr>
              <a:t>is the</a:t>
            </a:r>
            <a:r>
              <a:rPr lang="en-US" dirty="0" smtClean="0">
                <a:solidFill>
                  <a:srgbClr val="FF0000"/>
                </a:solidFill>
                <a:sym typeface="Symbol" panose="05050102010706020507" pitchFamily="18" charset="2"/>
              </a:rPr>
              <a:t> </a:t>
            </a:r>
            <a:r>
              <a:rPr lang="en-US" dirty="0" smtClean="0">
                <a:solidFill>
                  <a:srgbClr val="0070C0"/>
                </a:solidFill>
                <a:sym typeface="Symbol" panose="05050102010706020507" pitchFamily="18" charset="2"/>
              </a:rPr>
              <a:t>star property.</a:t>
            </a:r>
            <a:endParaRPr lang="en-US" dirty="0">
              <a:solidFill>
                <a:srgbClr val="0070C0"/>
              </a:solidFill>
            </a:endParaRPr>
          </a:p>
        </p:txBody>
      </p:sp>
    </p:spTree>
    <p:extLst>
      <p:ext uri="{BB962C8B-B14F-4D97-AF65-F5344CB8AC3E}">
        <p14:creationId xmlns:p14="http://schemas.microsoft.com/office/powerpoint/2010/main" val="2838338722"/>
      </p:ext>
    </p:extLst>
  </p:cSld>
  <p:clrMapOvr>
    <a:masterClrMapping/>
  </p:clrMapOvr>
  <p:timing>
    <p:tnLst>
      <p:par>
        <p:cTn id="1" dur="indefinite" restart="never" nodeType="tmRoot"/>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The nature of LC and Min-Rep</a:t>
            </a:r>
            <a:endParaRPr lang="en-US" dirty="0">
              <a:solidFill>
                <a:srgbClr val="00B0F0"/>
              </a:solidFill>
            </a:endParaRPr>
          </a:p>
        </p:txBody>
      </p:sp>
      <p:sp>
        <p:nvSpPr>
          <p:cNvPr id="3" name="Content Placeholder 2"/>
          <p:cNvSpPr>
            <a:spLocks noGrp="1"/>
          </p:cNvSpPr>
          <p:nvPr>
            <p:ph idx="1"/>
          </p:nvPr>
        </p:nvSpPr>
        <p:spPr/>
        <p:txBody>
          <a:bodyPr>
            <a:noAutofit/>
          </a:bodyPr>
          <a:lstStyle/>
          <a:p>
            <a:pPr marL="0" indent="0">
              <a:buNone/>
            </a:pPr>
            <a:r>
              <a:rPr lang="en-US" sz="3600" dirty="0" smtClean="0"/>
              <a:t>These are density problems. If all pairs would have been superedges we would get a generalization of the  </a:t>
            </a:r>
            <a:r>
              <a:rPr lang="en-US" sz="3600" dirty="0" smtClean="0">
                <a:solidFill>
                  <a:srgbClr val="00B050"/>
                </a:solidFill>
              </a:rPr>
              <a:t>Dense k-subgraph </a:t>
            </a:r>
            <a:r>
              <a:rPr lang="en-US" sz="3600" dirty="0" smtClean="0"/>
              <a:t>problem that says take one vertex from every supervertex and maximize the number of edges in the graph induced by answer vertices. We can force  all the rest of the pairs to be  superedges by giving them  negligible gain. </a:t>
            </a:r>
          </a:p>
        </p:txBody>
      </p:sp>
    </p:spTree>
    <p:extLst>
      <p:ext uri="{BB962C8B-B14F-4D97-AF65-F5344CB8AC3E}">
        <p14:creationId xmlns:p14="http://schemas.microsoft.com/office/powerpoint/2010/main" val="889224334"/>
      </p:ext>
    </p:extLst>
  </p:cSld>
  <p:clrMapOvr>
    <a:masterClrMapping/>
  </p:clrMapOvr>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Continued</a:t>
            </a:r>
            <a:endParaRPr lang="en-US" dirty="0">
              <a:solidFill>
                <a:srgbClr val="00B0F0"/>
              </a:solidFill>
            </a:endParaRPr>
          </a:p>
        </p:txBody>
      </p:sp>
      <p:sp>
        <p:nvSpPr>
          <p:cNvPr id="3" name="Content Placeholder 2"/>
          <p:cNvSpPr>
            <a:spLocks noGrp="1"/>
          </p:cNvSpPr>
          <p:nvPr>
            <p:ph idx="1"/>
          </p:nvPr>
        </p:nvSpPr>
        <p:spPr/>
        <p:txBody>
          <a:bodyPr>
            <a:normAutofit/>
          </a:bodyPr>
          <a:lstStyle/>
          <a:p>
            <a:pPr marL="0" indent="0">
              <a:buNone/>
            </a:pPr>
            <a:r>
              <a:rPr lang="en-US" sz="3200" dirty="0"/>
              <a:t>By partitioning the vertices of the </a:t>
            </a:r>
            <a:r>
              <a:rPr lang="en-US" sz="3200" dirty="0">
                <a:solidFill>
                  <a:srgbClr val="FF0000"/>
                </a:solidFill>
              </a:rPr>
              <a:t>Dense k-subgraph</a:t>
            </a:r>
            <a:r>
              <a:rPr lang="en-US" sz="3200" dirty="0"/>
              <a:t> into random </a:t>
            </a:r>
            <a:r>
              <a:rPr lang="en-US" sz="3200" dirty="0">
                <a:solidFill>
                  <a:srgbClr val="FF0000"/>
                </a:solidFill>
              </a:rPr>
              <a:t>k </a:t>
            </a:r>
            <a:r>
              <a:rPr lang="en-US" sz="3200" dirty="0" smtClean="0"/>
              <a:t>sets, </a:t>
            </a:r>
            <a:r>
              <a:rPr lang="en-US" sz="3200" dirty="0"/>
              <a:t>we see that both </a:t>
            </a:r>
            <a:r>
              <a:rPr lang="en-US" sz="3200" dirty="0">
                <a:solidFill>
                  <a:srgbClr val="FF0000"/>
                </a:solidFill>
              </a:rPr>
              <a:t>Labelcover </a:t>
            </a:r>
            <a:r>
              <a:rPr lang="en-US" sz="3200" dirty="0"/>
              <a:t>and </a:t>
            </a:r>
            <a:r>
              <a:rPr lang="en-US" sz="3200" dirty="0">
                <a:solidFill>
                  <a:srgbClr val="FF0000"/>
                </a:solidFill>
              </a:rPr>
              <a:t>Min-Rep </a:t>
            </a:r>
            <a:r>
              <a:rPr lang="en-US" sz="3200" dirty="0"/>
              <a:t>are more general than </a:t>
            </a:r>
            <a:r>
              <a:rPr lang="en-US" sz="3200" dirty="0">
                <a:solidFill>
                  <a:srgbClr val="FF0000"/>
                </a:solidFill>
              </a:rPr>
              <a:t>Dense k-subgraph</a:t>
            </a:r>
            <a:r>
              <a:rPr lang="en-US" sz="3200" dirty="0"/>
              <a:t>. The best approximation for </a:t>
            </a:r>
            <a:r>
              <a:rPr lang="en-US" sz="3200" dirty="0">
                <a:solidFill>
                  <a:srgbClr val="00B050"/>
                </a:solidFill>
              </a:rPr>
              <a:t>Labelcover</a:t>
            </a:r>
            <a:r>
              <a:rPr lang="en-US" sz="3200" dirty="0"/>
              <a:t> and </a:t>
            </a:r>
            <a:r>
              <a:rPr lang="en-US" sz="3200" dirty="0">
                <a:solidFill>
                  <a:srgbClr val="00B050"/>
                </a:solidFill>
              </a:rPr>
              <a:t>Min-Rep</a:t>
            </a:r>
            <a:r>
              <a:rPr lang="en-US" sz="3200" dirty="0"/>
              <a:t> is </a:t>
            </a:r>
            <a:r>
              <a:rPr lang="en-US" altLang="en-US" sz="3200" dirty="0">
                <a:solidFill>
                  <a:srgbClr val="FF0000"/>
                </a:solidFill>
                <a:sym typeface="Symbol" panose="05050102010706020507" pitchFamily="18" charset="2"/>
              </a:rPr>
              <a:t>n</a:t>
            </a:r>
            <a:r>
              <a:rPr lang="en-US" altLang="en-US" sz="3200" baseline="30000" dirty="0">
                <a:solidFill>
                  <a:srgbClr val="FF0000"/>
                </a:solidFill>
                <a:sym typeface="Symbol" panose="05050102010706020507" pitchFamily="18" charset="2"/>
              </a:rPr>
              <a:t>1/3</a:t>
            </a:r>
            <a:r>
              <a:rPr lang="en-US" altLang="en-US" sz="3200" dirty="0">
                <a:solidFill>
                  <a:srgbClr val="FF0000"/>
                </a:solidFill>
                <a:sym typeface="Symbol" panose="05050102010706020507" pitchFamily="18" charset="2"/>
              </a:rPr>
              <a:t> </a:t>
            </a:r>
            <a:r>
              <a:rPr lang="en-US" altLang="en-US" sz="3200" dirty="0" smtClean="0">
                <a:solidFill>
                  <a:srgbClr val="FF0000"/>
                </a:solidFill>
                <a:sym typeface="Symbol" panose="05050102010706020507" pitchFamily="18" charset="2"/>
              </a:rPr>
              <a:t> </a:t>
            </a:r>
            <a:r>
              <a:rPr lang="en-US" altLang="en-US" sz="3200" dirty="0" smtClean="0">
                <a:sym typeface="Symbol" panose="05050102010706020507" pitchFamily="18" charset="2"/>
              </a:rPr>
              <a:t>by </a:t>
            </a:r>
            <a:r>
              <a:rPr lang="en-US" sz="3200" dirty="0" smtClean="0">
                <a:solidFill>
                  <a:srgbClr val="7030A0"/>
                </a:solidFill>
              </a:rPr>
              <a:t>Hajiaghayi </a:t>
            </a:r>
            <a:r>
              <a:rPr lang="en-US" sz="3200" dirty="0">
                <a:solidFill>
                  <a:srgbClr val="7030A0"/>
                </a:solidFill>
              </a:rPr>
              <a:t>et </a:t>
            </a:r>
            <a:r>
              <a:rPr lang="en-US" sz="3200" dirty="0" smtClean="0">
                <a:solidFill>
                  <a:srgbClr val="7030A0"/>
                </a:solidFill>
              </a:rPr>
              <a:t>al. </a:t>
            </a:r>
            <a:r>
              <a:rPr lang="en-US" sz="3200" dirty="0" smtClean="0"/>
              <a:t>See the references.</a:t>
            </a:r>
          </a:p>
          <a:p>
            <a:pPr marL="0" indent="0">
              <a:buNone/>
            </a:pPr>
            <a:r>
              <a:rPr lang="en-US" sz="3200" dirty="0" smtClean="0"/>
              <a:t>The </a:t>
            </a:r>
            <a:r>
              <a:rPr lang="en-US" sz="3200" dirty="0" smtClean="0">
                <a:solidFill>
                  <a:srgbClr val="00B050"/>
                </a:solidFill>
              </a:rPr>
              <a:t>Dense k-Subgraph problem  </a:t>
            </a:r>
            <a:r>
              <a:rPr lang="en-US" sz="3200" dirty="0" smtClean="0"/>
              <a:t>is an easier problem and has better ratio: </a:t>
            </a:r>
            <a:r>
              <a:rPr lang="en-US" altLang="en-US" sz="3200" dirty="0" smtClean="0">
                <a:solidFill>
                  <a:srgbClr val="FF0000"/>
                </a:solidFill>
                <a:sym typeface="Symbol" panose="05050102010706020507" pitchFamily="18" charset="2"/>
              </a:rPr>
              <a:t>n</a:t>
            </a:r>
            <a:r>
              <a:rPr lang="en-US" altLang="en-US" sz="3200" baseline="30000" dirty="0" smtClean="0">
                <a:solidFill>
                  <a:srgbClr val="FF0000"/>
                </a:solidFill>
                <a:sym typeface="Symbol" panose="05050102010706020507" pitchFamily="18" charset="2"/>
              </a:rPr>
              <a:t>1/4</a:t>
            </a:r>
            <a:r>
              <a:rPr lang="en-US" altLang="en-US" sz="3200" dirty="0" smtClean="0">
                <a:solidFill>
                  <a:srgbClr val="FF0000"/>
                </a:solidFill>
                <a:sym typeface="Symbol" panose="05050102010706020507" pitchFamily="18" charset="2"/>
              </a:rPr>
              <a:t> </a:t>
            </a:r>
            <a:endParaRPr lang="en-US" sz="3200" dirty="0">
              <a:solidFill>
                <a:srgbClr val="7030A0"/>
              </a:solidFill>
            </a:endParaRPr>
          </a:p>
          <a:p>
            <a:pPr marL="0" indent="0">
              <a:buNone/>
            </a:pPr>
            <a:r>
              <a:rPr lang="en-US" sz="3200" dirty="0" smtClean="0"/>
              <a:t>See the references.</a:t>
            </a:r>
            <a:endParaRPr lang="en-US" sz="3200" dirty="0"/>
          </a:p>
        </p:txBody>
      </p:sp>
    </p:spTree>
    <p:extLst>
      <p:ext uri="{BB962C8B-B14F-4D97-AF65-F5344CB8AC3E}">
        <p14:creationId xmlns:p14="http://schemas.microsoft.com/office/powerpoint/2010/main" val="2375257193"/>
      </p:ext>
    </p:extLst>
  </p:cSld>
  <p:clrMapOvr>
    <a:masterClrMapping/>
  </p:clrMapOvr>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p:txBody>
          <a:bodyPr/>
          <a:lstStyle/>
          <a:p>
            <a:pPr algn="ctr"/>
            <a:r>
              <a:rPr lang="en-US" altLang="en-US" dirty="0" smtClean="0">
                <a:solidFill>
                  <a:srgbClr val="00B0F0"/>
                </a:solidFill>
              </a:rPr>
              <a:t>Advanced lower bound tools</a:t>
            </a:r>
          </a:p>
        </p:txBody>
      </p:sp>
      <p:sp>
        <p:nvSpPr>
          <p:cNvPr id="134147" name="Content Placeholder 2"/>
          <p:cNvSpPr>
            <a:spLocks noGrp="1"/>
          </p:cNvSpPr>
          <p:nvPr>
            <p:ph idx="1"/>
          </p:nvPr>
        </p:nvSpPr>
        <p:spPr/>
        <p:txBody>
          <a:bodyPr>
            <a:normAutofit fontScale="77500" lnSpcReduction="20000"/>
          </a:bodyPr>
          <a:lstStyle/>
          <a:p>
            <a:pPr marL="0" indent="0" algn="l">
              <a:buFontTx/>
              <a:buNone/>
            </a:pPr>
            <a:r>
              <a:rPr lang="en-US" altLang="en-US" sz="3600" dirty="0" smtClean="0">
                <a:solidFill>
                  <a:srgbClr val="00B050"/>
                </a:solidFill>
              </a:rPr>
              <a:t>The longcode</a:t>
            </a:r>
            <a:r>
              <a:rPr lang="en-US" altLang="en-US" sz="3600" dirty="0" smtClean="0"/>
              <a:t>. Fix a question. Say that an</a:t>
            </a:r>
          </a:p>
          <a:p>
            <a:pPr marL="0" indent="0" algn="l">
              <a:buFontTx/>
              <a:buNone/>
            </a:pPr>
            <a:r>
              <a:rPr lang="en-US" altLang="en-US" sz="3600" dirty="0" smtClean="0"/>
              <a:t> answer has </a:t>
            </a:r>
            <a:r>
              <a:rPr lang="en-US" altLang="en-US" sz="3600" dirty="0">
                <a:solidFill>
                  <a:srgbClr val="FF0000"/>
                </a:solidFill>
              </a:rPr>
              <a:t>n</a:t>
            </a:r>
            <a:r>
              <a:rPr lang="en-US" altLang="en-US" sz="3600" dirty="0" smtClean="0"/>
              <a:t> bits. Each bit being </a:t>
            </a:r>
            <a:r>
              <a:rPr lang="en-US" altLang="en-US" sz="3600" dirty="0" smtClean="0">
                <a:solidFill>
                  <a:srgbClr val="FF0000"/>
                </a:solidFill>
              </a:rPr>
              <a:t>1 </a:t>
            </a:r>
            <a:r>
              <a:rPr lang="en-US" altLang="en-US" sz="3600" dirty="0" smtClean="0"/>
              <a:t>or </a:t>
            </a:r>
            <a:r>
              <a:rPr lang="en-US" altLang="en-US" sz="3600" dirty="0" smtClean="0">
                <a:solidFill>
                  <a:srgbClr val="FF0000"/>
                </a:solidFill>
              </a:rPr>
              <a:t>-1</a:t>
            </a:r>
            <a:r>
              <a:rPr lang="en-US" altLang="en-US" sz="3600" dirty="0" smtClean="0"/>
              <a:t>. The</a:t>
            </a:r>
          </a:p>
          <a:p>
            <a:pPr marL="0" indent="0">
              <a:buNone/>
            </a:pPr>
            <a:r>
              <a:rPr lang="en-US" altLang="en-US" sz="3600" dirty="0" smtClean="0"/>
              <a:t> number of answers is </a:t>
            </a:r>
            <a:r>
              <a:rPr lang="en-US" sz="3600" dirty="0">
                <a:solidFill>
                  <a:srgbClr val="FF0000"/>
                </a:solidFill>
                <a:sym typeface="Symbol" panose="05050102010706020507" pitchFamily="18" charset="2"/>
              </a:rPr>
              <a:t>2</a:t>
            </a:r>
            <a:r>
              <a:rPr lang="en-US" sz="3600" baseline="30000" dirty="0">
                <a:solidFill>
                  <a:srgbClr val="FF0000"/>
                </a:solidFill>
                <a:sym typeface="Symbol" panose="05050102010706020507" pitchFamily="18" charset="2"/>
              </a:rPr>
              <a:t>n</a:t>
            </a:r>
            <a:r>
              <a:rPr lang="en-US" altLang="en-US" sz="3600" dirty="0" smtClean="0"/>
              <a:t>.</a:t>
            </a:r>
          </a:p>
          <a:p>
            <a:pPr marL="0" indent="0">
              <a:buNone/>
            </a:pPr>
            <a:r>
              <a:rPr lang="en-US" altLang="en-US" sz="3600" dirty="0" smtClean="0"/>
              <a:t>Consider all possible answers </a:t>
            </a:r>
          </a:p>
          <a:p>
            <a:pPr marL="0" indent="0">
              <a:buNone/>
            </a:pPr>
            <a:r>
              <a:rPr lang="en-US" altLang="en-US" sz="3600" dirty="0" smtClean="0">
                <a:solidFill>
                  <a:srgbClr val="FF0000"/>
                </a:solidFill>
              </a:rPr>
              <a:t>{a</a:t>
            </a:r>
            <a:r>
              <a:rPr lang="en-US" altLang="en-US" sz="3600" baseline="-25000" dirty="0" smtClean="0">
                <a:solidFill>
                  <a:srgbClr val="FF0000"/>
                </a:solidFill>
              </a:rPr>
              <a:t>1,</a:t>
            </a:r>
            <a:r>
              <a:rPr lang="en-US" altLang="en-US" sz="3600" dirty="0" smtClean="0">
                <a:solidFill>
                  <a:srgbClr val="FF0000"/>
                </a:solidFill>
              </a:rPr>
              <a:t>a</a:t>
            </a:r>
            <a:r>
              <a:rPr lang="en-US" altLang="en-US" sz="3600" baseline="-25000" dirty="0">
                <a:solidFill>
                  <a:srgbClr val="FF0000"/>
                </a:solidFill>
              </a:rPr>
              <a:t>2</a:t>
            </a:r>
            <a:r>
              <a:rPr lang="en-US" altLang="en-US" sz="3600" dirty="0" smtClean="0">
                <a:solidFill>
                  <a:srgbClr val="FF0000"/>
                </a:solidFill>
              </a:rPr>
              <a:t> …..</a:t>
            </a:r>
            <a:r>
              <a:rPr lang="en-US" sz="3600" baseline="-25000" dirty="0" smtClean="0">
                <a:solidFill>
                  <a:srgbClr val="FF0000"/>
                </a:solidFill>
              </a:rPr>
              <a:t> </a:t>
            </a:r>
            <a:r>
              <a:rPr lang="en-US" sz="3600" dirty="0" smtClean="0">
                <a:solidFill>
                  <a:srgbClr val="FF0000"/>
                </a:solidFill>
              </a:rPr>
              <a:t>a</a:t>
            </a:r>
            <a:r>
              <a:rPr lang="en-US" sz="3600" baseline="-25000" dirty="0">
                <a:solidFill>
                  <a:srgbClr val="FF0000"/>
                </a:solidFill>
              </a:rPr>
              <a:t>p</a:t>
            </a:r>
            <a:r>
              <a:rPr lang="en-US" sz="3600" baseline="-25000" dirty="0" smtClean="0">
                <a:solidFill>
                  <a:srgbClr val="FF0000"/>
                </a:solidFill>
              </a:rPr>
              <a:t> </a:t>
            </a:r>
            <a:r>
              <a:rPr lang="en-US" altLang="en-US" sz="3600" dirty="0" smtClean="0">
                <a:solidFill>
                  <a:srgbClr val="FF0000"/>
                </a:solidFill>
              </a:rPr>
              <a:t>} </a:t>
            </a:r>
            <a:r>
              <a:rPr lang="en-US" altLang="en-US" sz="3600" dirty="0" smtClean="0"/>
              <a:t>for</a:t>
            </a:r>
            <a:r>
              <a:rPr lang="en-US" altLang="en-US" sz="3600" dirty="0" smtClean="0">
                <a:solidFill>
                  <a:srgbClr val="FF0000"/>
                </a:solidFill>
              </a:rPr>
              <a:t> p=</a:t>
            </a:r>
            <a:r>
              <a:rPr lang="en-US" sz="3600" dirty="0">
                <a:solidFill>
                  <a:srgbClr val="FF0000"/>
                </a:solidFill>
                <a:sym typeface="Symbol" panose="05050102010706020507" pitchFamily="18" charset="2"/>
              </a:rPr>
              <a:t> </a:t>
            </a:r>
            <a:r>
              <a:rPr lang="en-US" sz="3600" dirty="0" smtClean="0">
                <a:solidFill>
                  <a:srgbClr val="FF0000"/>
                </a:solidFill>
                <a:sym typeface="Symbol" panose="05050102010706020507" pitchFamily="18" charset="2"/>
              </a:rPr>
              <a:t>2</a:t>
            </a:r>
            <a:r>
              <a:rPr lang="en-US" sz="3600" baseline="30000" dirty="0" smtClean="0">
                <a:solidFill>
                  <a:srgbClr val="FF0000"/>
                </a:solidFill>
                <a:sym typeface="Symbol" panose="05050102010706020507" pitchFamily="18" charset="2"/>
              </a:rPr>
              <a:t>n.</a:t>
            </a:r>
            <a:r>
              <a:rPr lang="en-US" altLang="en-US" sz="3600" dirty="0" smtClean="0">
                <a:solidFill>
                  <a:srgbClr val="FF0000"/>
                </a:solidFill>
              </a:rPr>
              <a:t> </a:t>
            </a:r>
            <a:endParaRPr lang="en-US" altLang="en-US" sz="3600" dirty="0">
              <a:solidFill>
                <a:srgbClr val="FF0000"/>
              </a:solidFill>
            </a:endParaRPr>
          </a:p>
          <a:p>
            <a:pPr marL="0" indent="0">
              <a:buNone/>
            </a:pPr>
            <a:r>
              <a:rPr lang="en-US" altLang="en-US" sz="3600" dirty="0" smtClean="0"/>
              <a:t>The</a:t>
            </a:r>
            <a:r>
              <a:rPr lang="en-US" altLang="en-US" sz="3600" dirty="0" smtClean="0">
                <a:solidFill>
                  <a:srgbClr val="FF0000"/>
                </a:solidFill>
              </a:rPr>
              <a:t> longcode </a:t>
            </a:r>
            <a:r>
              <a:rPr lang="en-US" altLang="en-US" sz="3600" dirty="0" smtClean="0"/>
              <a:t>is all the possible assignments of</a:t>
            </a:r>
          </a:p>
          <a:p>
            <a:pPr marL="0" indent="0">
              <a:buNone/>
            </a:pPr>
            <a:r>
              <a:rPr lang="en-US" altLang="en-US" sz="3600" dirty="0" smtClean="0">
                <a:solidFill>
                  <a:srgbClr val="FF0000"/>
                </a:solidFill>
              </a:rPr>
              <a:t>1 </a:t>
            </a:r>
            <a:r>
              <a:rPr lang="en-US" altLang="en-US" sz="3600" dirty="0" smtClean="0"/>
              <a:t>and</a:t>
            </a:r>
            <a:r>
              <a:rPr lang="en-US" altLang="en-US" sz="3600" dirty="0" smtClean="0">
                <a:solidFill>
                  <a:srgbClr val="FF0000"/>
                </a:solidFill>
              </a:rPr>
              <a:t> -1 </a:t>
            </a:r>
            <a:r>
              <a:rPr lang="en-US" altLang="en-US" sz="3600" dirty="0" smtClean="0"/>
              <a:t>to all </a:t>
            </a:r>
            <a:r>
              <a:rPr lang="en-US" altLang="en-US" sz="3600" dirty="0" smtClean="0">
                <a:solidFill>
                  <a:srgbClr val="FF0000"/>
                </a:solidFill>
              </a:rPr>
              <a:t>a</a:t>
            </a:r>
            <a:r>
              <a:rPr lang="en-US" altLang="en-US" sz="3600" baseline="-25000" dirty="0" smtClean="0">
                <a:solidFill>
                  <a:srgbClr val="FF0000"/>
                </a:solidFill>
              </a:rPr>
              <a:t>i  </a:t>
            </a:r>
            <a:r>
              <a:rPr lang="en-US" altLang="en-US" sz="3600" dirty="0" smtClean="0"/>
              <a:t>In the paper of </a:t>
            </a:r>
            <a:r>
              <a:rPr lang="en-US" altLang="en-US" sz="3600" dirty="0" smtClean="0">
                <a:solidFill>
                  <a:srgbClr val="7030A0"/>
                </a:solidFill>
              </a:rPr>
              <a:t>Hastad </a:t>
            </a:r>
            <a:r>
              <a:rPr lang="en-US" altLang="en-US" sz="3600" dirty="0" smtClean="0"/>
              <a:t>they are</a:t>
            </a:r>
          </a:p>
          <a:p>
            <a:pPr marL="0" indent="0">
              <a:buNone/>
            </a:pPr>
            <a:r>
              <a:rPr lang="en-US" altLang="en-US" sz="3600" dirty="0" smtClean="0"/>
              <a:t>like truth assignments.</a:t>
            </a:r>
            <a:r>
              <a:rPr lang="en-US" sz="3600" baseline="-25000" dirty="0" smtClean="0"/>
              <a:t> </a:t>
            </a:r>
            <a:r>
              <a:rPr lang="en-US" sz="3600" dirty="0"/>
              <a:t> </a:t>
            </a:r>
            <a:r>
              <a:rPr lang="en-US" sz="3600" dirty="0" smtClean="0"/>
              <a:t>The size of the</a:t>
            </a:r>
          </a:p>
          <a:p>
            <a:pPr marL="0" indent="0">
              <a:buNone/>
            </a:pPr>
            <a:r>
              <a:rPr lang="en-US" sz="3600" dirty="0" smtClean="0"/>
              <a:t>longcode is huge </a:t>
            </a:r>
            <a:r>
              <a:rPr lang="en-US" sz="3600" dirty="0" smtClean="0">
                <a:solidFill>
                  <a:srgbClr val="FF0000"/>
                </a:solidFill>
              </a:rPr>
              <a:t>exp(</a:t>
            </a:r>
            <a:r>
              <a:rPr lang="en-US" sz="3600" dirty="0" smtClean="0">
                <a:solidFill>
                  <a:srgbClr val="FF0000"/>
                </a:solidFill>
                <a:sym typeface="Symbol" panose="05050102010706020507" pitchFamily="18" charset="2"/>
              </a:rPr>
              <a:t>2</a:t>
            </a:r>
            <a:r>
              <a:rPr lang="en-US" sz="3600" baseline="30000" dirty="0" smtClean="0">
                <a:solidFill>
                  <a:srgbClr val="FF0000"/>
                </a:solidFill>
                <a:sym typeface="Symbol" panose="05050102010706020507" pitchFamily="18" charset="2"/>
              </a:rPr>
              <a:t>n</a:t>
            </a:r>
            <a:r>
              <a:rPr lang="en-US" sz="3600" dirty="0" smtClean="0">
                <a:solidFill>
                  <a:srgbClr val="FF0000"/>
                </a:solidFill>
                <a:sym typeface="Symbol" panose="05050102010706020507" pitchFamily="18" charset="2"/>
              </a:rPr>
              <a:t>)</a:t>
            </a:r>
            <a:r>
              <a:rPr lang="en-US" sz="3600" dirty="0" smtClean="0">
                <a:sym typeface="Symbol" panose="05050102010706020507" pitchFamily="18" charset="2"/>
              </a:rPr>
              <a:t>.</a:t>
            </a:r>
            <a:r>
              <a:rPr lang="en-US" sz="3600" baseline="-25000" dirty="0" smtClean="0"/>
              <a:t>       </a:t>
            </a:r>
          </a:p>
          <a:p>
            <a:pPr marL="0" indent="0">
              <a:buNone/>
            </a:pPr>
            <a:r>
              <a:rPr lang="en-US" altLang="en-US" sz="3600" baseline="-25000" dirty="0"/>
              <a:t> </a:t>
            </a:r>
            <a:r>
              <a:rPr lang="en-US" altLang="en-US" sz="3600" baseline="-25000" dirty="0" smtClean="0"/>
              <a:t>  </a:t>
            </a:r>
          </a:p>
          <a:p>
            <a:pPr marL="0" indent="0">
              <a:buNone/>
            </a:pPr>
            <a:endParaRPr lang="en-US" altLang="en-US" sz="3600" baseline="-25000" dirty="0"/>
          </a:p>
          <a:p>
            <a:pPr marL="0" indent="0">
              <a:buNone/>
            </a:pPr>
            <a:endParaRPr lang="en-US" altLang="en-US" sz="3600" baseline="-25000" dirty="0" smtClean="0"/>
          </a:p>
          <a:p>
            <a:pPr marL="0" indent="0">
              <a:buNone/>
            </a:pPr>
            <a:endParaRPr lang="en-US" altLang="en-US" sz="3600" dirty="0" smtClean="0"/>
          </a:p>
        </p:txBody>
      </p:sp>
    </p:spTree>
  </p:cSld>
  <p:clrMapOvr>
    <a:masterClrMapping/>
  </p:clrMapOvr>
  <mc:AlternateContent xmlns:mc="http://schemas.openxmlformats.org/markup-compatibility/2006" xmlns:p14="http://schemas.microsoft.com/office/powerpoint/2010/main">
    <mc:Choice Requires="p14">
      <p:transition spd="slow" p14:dur="2000" advTm="174"/>
    </mc:Choice>
    <mc:Fallback xmlns="">
      <p:transition spd="slow" advTm="174"/>
    </mc:Fallback>
  </mc:AlternateContent>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t>
            </a:r>
            <a:r>
              <a:rPr lang="en-US" dirty="0" smtClean="0">
                <a:solidFill>
                  <a:srgbClr val="00B0F0"/>
                </a:solidFill>
              </a:rPr>
              <a:t>One way to think of the longcode</a:t>
            </a:r>
            <a:endParaRPr lang="en-US" dirty="0">
              <a:solidFill>
                <a:srgbClr val="00B0F0"/>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One way </a:t>
            </a:r>
            <a:r>
              <a:rPr lang="en-US" dirty="0"/>
              <a:t> </a:t>
            </a:r>
            <a:r>
              <a:rPr lang="en-US" dirty="0" smtClean="0"/>
              <a:t>is to take the answers and replace them </a:t>
            </a:r>
          </a:p>
          <a:p>
            <a:pPr marL="0" indent="0">
              <a:buNone/>
            </a:pPr>
            <a:r>
              <a:rPr lang="en-US" dirty="0" smtClean="0"/>
              <a:t>By all subsets of answers. Hence a subset of answers </a:t>
            </a:r>
          </a:p>
          <a:p>
            <a:pPr marL="0" indent="0">
              <a:buNone/>
            </a:pPr>
            <a:r>
              <a:rPr lang="en-US" dirty="0" smtClean="0"/>
              <a:t>Is a </a:t>
            </a:r>
            <a:r>
              <a:rPr lang="en-US" dirty="0" smtClean="0">
                <a:solidFill>
                  <a:srgbClr val="FF0000"/>
                </a:solidFill>
              </a:rPr>
              <a:t>0,1 </a:t>
            </a:r>
            <a:r>
              <a:rPr lang="en-US" dirty="0" smtClean="0"/>
              <a:t>vector so that in the  </a:t>
            </a:r>
            <a:r>
              <a:rPr lang="en-US" dirty="0" smtClean="0">
                <a:solidFill>
                  <a:srgbClr val="FF0000"/>
                </a:solidFill>
              </a:rPr>
              <a:t>1</a:t>
            </a:r>
            <a:r>
              <a:rPr lang="en-US" dirty="0" smtClean="0"/>
              <a:t> entries, we have an answer.</a:t>
            </a:r>
          </a:p>
          <a:p>
            <a:pPr marL="0" indent="0">
              <a:buNone/>
            </a:pPr>
            <a:r>
              <a:rPr lang="en-US" dirty="0" smtClean="0"/>
              <a:t>In the zero entry we have nothing (leave the </a:t>
            </a:r>
            <a:r>
              <a:rPr lang="en-US" dirty="0" smtClean="0">
                <a:solidFill>
                  <a:srgbClr val="FF0000"/>
                </a:solidFill>
              </a:rPr>
              <a:t>0</a:t>
            </a:r>
            <a:r>
              <a:rPr lang="en-US" dirty="0" smtClean="0"/>
              <a:t>).</a:t>
            </a:r>
          </a:p>
          <a:p>
            <a:pPr marL="0" indent="0">
              <a:buNone/>
            </a:pPr>
            <a:r>
              <a:rPr lang="en-US" dirty="0" smtClean="0"/>
              <a:t>Consider </a:t>
            </a:r>
            <a:r>
              <a:rPr lang="en-US" dirty="0" smtClean="0">
                <a:solidFill>
                  <a:srgbClr val="FF0000"/>
                </a:solidFill>
              </a:rPr>
              <a:t>A</a:t>
            </a:r>
            <a:r>
              <a:rPr lang="en-US" dirty="0" smtClean="0"/>
              <a:t> and </a:t>
            </a:r>
            <a:r>
              <a:rPr lang="en-US" dirty="0" smtClean="0">
                <a:solidFill>
                  <a:srgbClr val="FF0000"/>
                </a:solidFill>
              </a:rPr>
              <a:t>B </a:t>
            </a:r>
            <a:r>
              <a:rPr lang="en-US" dirty="0" smtClean="0"/>
              <a:t>that are a query and consider a </a:t>
            </a:r>
          </a:p>
          <a:p>
            <a:pPr marL="0" indent="0">
              <a:buNone/>
            </a:pPr>
            <a:r>
              <a:rPr lang="en-US" dirty="0" smtClean="0"/>
              <a:t>vector of </a:t>
            </a:r>
            <a:r>
              <a:rPr lang="en-US" dirty="0" smtClean="0">
                <a:solidFill>
                  <a:srgbClr val="FF0000"/>
                </a:solidFill>
              </a:rPr>
              <a:t>0 </a:t>
            </a:r>
            <a:r>
              <a:rPr lang="en-US" dirty="0" smtClean="0"/>
              <a:t>and </a:t>
            </a:r>
            <a:r>
              <a:rPr lang="en-US" dirty="0" smtClean="0">
                <a:solidFill>
                  <a:srgbClr val="FF0000"/>
                </a:solidFill>
              </a:rPr>
              <a:t>1 </a:t>
            </a:r>
            <a:r>
              <a:rPr lang="en-US" dirty="0" smtClean="0"/>
              <a:t>so that  the </a:t>
            </a:r>
            <a:r>
              <a:rPr lang="en-US" dirty="0" smtClean="0">
                <a:solidFill>
                  <a:srgbClr val="FF0000"/>
                </a:solidFill>
              </a:rPr>
              <a:t>j-th </a:t>
            </a:r>
            <a:r>
              <a:rPr lang="en-US" dirty="0" smtClean="0"/>
              <a:t>entry  for both the</a:t>
            </a:r>
            <a:r>
              <a:rPr lang="en-US" dirty="0" smtClean="0">
                <a:solidFill>
                  <a:srgbClr val="FF0000"/>
                </a:solidFill>
              </a:rPr>
              <a:t> A </a:t>
            </a:r>
          </a:p>
          <a:p>
            <a:pPr marL="0" indent="0">
              <a:buNone/>
            </a:pPr>
            <a:r>
              <a:rPr lang="en-US" dirty="0" smtClean="0">
                <a:solidFill>
                  <a:srgbClr val="FF0000"/>
                </a:solidFill>
              </a:rPr>
              <a:t>and B </a:t>
            </a:r>
            <a:r>
              <a:rPr lang="en-US" dirty="0" smtClean="0"/>
              <a:t>is</a:t>
            </a:r>
            <a:r>
              <a:rPr lang="en-US" dirty="0" smtClean="0">
                <a:solidFill>
                  <a:srgbClr val="FF0000"/>
                </a:solidFill>
              </a:rPr>
              <a:t> 1. </a:t>
            </a:r>
            <a:r>
              <a:rPr lang="en-US" dirty="0" smtClean="0"/>
              <a:t>This gives two answers.</a:t>
            </a:r>
            <a:r>
              <a:rPr lang="en-US" dirty="0" smtClean="0">
                <a:solidFill>
                  <a:srgbClr val="FF0000"/>
                </a:solidFill>
              </a:rPr>
              <a:t> </a:t>
            </a:r>
            <a:endParaRPr lang="en-US" dirty="0" smtClean="0"/>
          </a:p>
          <a:p>
            <a:pPr marL="0" indent="0">
              <a:buNone/>
            </a:pPr>
            <a:r>
              <a:rPr lang="en-US" dirty="0" smtClean="0"/>
              <a:t>We accept if the answers are consistent for every </a:t>
            </a:r>
          </a:p>
          <a:p>
            <a:pPr marL="0" indent="0">
              <a:buNone/>
            </a:pPr>
            <a:r>
              <a:rPr lang="en-US" dirty="0" smtClean="0"/>
              <a:t>relevant </a:t>
            </a:r>
            <a:r>
              <a:rPr lang="en-US" dirty="0" smtClean="0">
                <a:solidFill>
                  <a:srgbClr val="FF0000"/>
                </a:solidFill>
              </a:rPr>
              <a:t>j.</a:t>
            </a:r>
            <a:endParaRPr lang="en-US" dirty="0"/>
          </a:p>
        </p:txBody>
      </p:sp>
    </p:spTree>
    <p:extLst>
      <p:ext uri="{BB962C8B-B14F-4D97-AF65-F5344CB8AC3E}">
        <p14:creationId xmlns:p14="http://schemas.microsoft.com/office/powerpoint/2010/main" val="3935578277"/>
      </p:ext>
    </p:extLst>
  </p:cSld>
  <p:clrMapOvr>
    <a:masterClrMapping/>
  </p:clrMapOvr>
  <p:timing>
    <p:tnLst>
      <p:par>
        <p:cTn id="1" dur="indefinite" restart="never" nodeType="tmRoot"/>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This is not the way Hastad uses the longcode </a:t>
            </a:r>
            <a:endParaRPr lang="en-US" dirty="0">
              <a:solidFill>
                <a:srgbClr val="00B0F0"/>
              </a:solidFill>
            </a:endParaRPr>
          </a:p>
        </p:txBody>
      </p:sp>
      <p:sp>
        <p:nvSpPr>
          <p:cNvPr id="3" name="Content Placeholder 2"/>
          <p:cNvSpPr>
            <a:spLocks noGrp="1"/>
          </p:cNvSpPr>
          <p:nvPr>
            <p:ph idx="1"/>
          </p:nvPr>
        </p:nvSpPr>
        <p:spPr/>
        <p:txBody>
          <a:bodyPr/>
          <a:lstStyle/>
          <a:p>
            <a:pPr marL="0" indent="0">
              <a:buNone/>
            </a:pPr>
            <a:r>
              <a:rPr lang="en-US" dirty="0" smtClean="0"/>
              <a:t>The </a:t>
            </a:r>
            <a:r>
              <a:rPr lang="en-US" dirty="0" smtClean="0">
                <a:solidFill>
                  <a:srgbClr val="FF0000"/>
                </a:solidFill>
              </a:rPr>
              <a:t>1 </a:t>
            </a:r>
            <a:r>
              <a:rPr lang="en-US" dirty="0" smtClean="0"/>
              <a:t>and </a:t>
            </a:r>
            <a:r>
              <a:rPr lang="en-US" dirty="0" smtClean="0">
                <a:solidFill>
                  <a:srgbClr val="FF0000"/>
                </a:solidFill>
              </a:rPr>
              <a:t>-1 </a:t>
            </a:r>
            <a:r>
              <a:rPr lang="en-US" dirty="0" smtClean="0"/>
              <a:t>are in this case truth values.</a:t>
            </a:r>
          </a:p>
          <a:p>
            <a:pPr marL="0" indent="0">
              <a:buNone/>
            </a:pPr>
            <a:r>
              <a:rPr lang="en-US" dirty="0" smtClean="0"/>
              <a:t>We are going to later show how the ideas of the previous slide are in fact used in a paper which gives a constant hardness, for any constant, for the </a:t>
            </a:r>
            <a:r>
              <a:rPr lang="en-US" dirty="0" smtClean="0">
                <a:solidFill>
                  <a:srgbClr val="00B050"/>
                </a:solidFill>
              </a:rPr>
              <a:t>Sparsest Cut </a:t>
            </a:r>
            <a:r>
              <a:rPr lang="en-US" dirty="0" smtClean="0"/>
              <a:t>problem, which is the density version of the </a:t>
            </a:r>
            <a:r>
              <a:rPr lang="en-US" dirty="0" smtClean="0">
                <a:solidFill>
                  <a:srgbClr val="00B050"/>
                </a:solidFill>
              </a:rPr>
              <a:t>Multicut </a:t>
            </a:r>
            <a:r>
              <a:rPr lang="en-US" dirty="0" smtClean="0"/>
              <a:t>problem.</a:t>
            </a:r>
          </a:p>
          <a:p>
            <a:pPr marL="0" indent="0">
              <a:buNone/>
            </a:pPr>
            <a:r>
              <a:rPr lang="en-US" dirty="0" smtClean="0"/>
              <a:t>It is very hard to explain the </a:t>
            </a:r>
            <a:r>
              <a:rPr lang="en-US" dirty="0" smtClean="0">
                <a:solidFill>
                  <a:srgbClr val="7030A0"/>
                </a:solidFill>
              </a:rPr>
              <a:t>Hastad</a:t>
            </a:r>
            <a:r>
              <a:rPr lang="en-US" dirty="0" smtClean="0"/>
              <a:t> paper. I will just state several general ideas.</a:t>
            </a:r>
            <a:endParaRPr lang="en-US" dirty="0"/>
          </a:p>
        </p:txBody>
      </p:sp>
    </p:spTree>
    <p:extLst>
      <p:ext uri="{BB962C8B-B14F-4D97-AF65-F5344CB8AC3E}">
        <p14:creationId xmlns:p14="http://schemas.microsoft.com/office/powerpoint/2010/main" val="3807931970"/>
      </p:ext>
    </p:extLst>
  </p:cSld>
  <p:clrMapOvr>
    <a:masterClrMapping/>
  </p:clrMapOvr>
  <p:timing>
    <p:tnLst>
      <p:par>
        <p:cTn id="1" dur="indefinite" restart="never" nodeType="tmRoot"/>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The fact that we over coded so much</a:t>
            </a:r>
            <a:endParaRPr lang="en-US" dirty="0">
              <a:solidFill>
                <a:srgbClr val="00B0F0"/>
              </a:solidFill>
            </a:endParaRPr>
          </a:p>
        </p:txBody>
      </p:sp>
      <p:sp>
        <p:nvSpPr>
          <p:cNvPr id="3" name="Content Placeholder 2"/>
          <p:cNvSpPr>
            <a:spLocks noGrp="1"/>
          </p:cNvSpPr>
          <p:nvPr>
            <p:ph idx="1"/>
          </p:nvPr>
        </p:nvSpPr>
        <p:spPr>
          <a:xfrm>
            <a:off x="457200" y="1676400"/>
            <a:ext cx="7886700" cy="4351338"/>
          </a:xfrm>
        </p:spPr>
        <p:txBody>
          <a:bodyPr>
            <a:normAutofit lnSpcReduction="10000"/>
          </a:bodyPr>
          <a:lstStyle/>
          <a:p>
            <a:r>
              <a:rPr lang="en-US" dirty="0" smtClean="0"/>
              <a:t>The </a:t>
            </a:r>
            <a:r>
              <a:rPr lang="en-US" dirty="0" smtClean="0">
                <a:solidFill>
                  <a:srgbClr val="FF0000"/>
                </a:solidFill>
              </a:rPr>
              <a:t>longcode</a:t>
            </a:r>
            <a:r>
              <a:rPr lang="en-US" dirty="0" smtClean="0"/>
              <a:t> allows  queries that are similar to linear equation. Redundant codes allow quick answer to (very smart)  predicates. In the no instance Fourier analysis is needed.</a:t>
            </a:r>
          </a:p>
          <a:p>
            <a:r>
              <a:rPr lang="en-US" dirty="0" smtClean="0"/>
              <a:t>The </a:t>
            </a:r>
            <a:r>
              <a:rPr lang="en-US" dirty="0" smtClean="0">
                <a:solidFill>
                  <a:srgbClr val="00B050"/>
                </a:solidFill>
              </a:rPr>
              <a:t>longcode</a:t>
            </a:r>
            <a:r>
              <a:rPr lang="en-US" dirty="0" smtClean="0"/>
              <a:t> needs to start with constant or very close to constant answers per questions. </a:t>
            </a:r>
            <a:r>
              <a:rPr lang="en-US" dirty="0"/>
              <a:t>I</a:t>
            </a:r>
            <a:r>
              <a:rPr lang="en-US" dirty="0" smtClean="0"/>
              <a:t>f the number of answers is a constant the new length would be a (large) </a:t>
            </a:r>
            <a:r>
              <a:rPr lang="en-US" dirty="0" smtClean="0">
                <a:solidFill>
                  <a:srgbClr val="0070C0"/>
                </a:solidFill>
              </a:rPr>
              <a:t>constant</a:t>
            </a:r>
            <a:r>
              <a:rPr lang="en-US" dirty="0" smtClean="0"/>
              <a:t>. This gives optimum ratio for several problems including the </a:t>
            </a:r>
            <a:r>
              <a:rPr lang="en-US" dirty="0" smtClean="0">
                <a:solidFill>
                  <a:srgbClr val="00B050"/>
                </a:solidFill>
              </a:rPr>
              <a:t>3-SAT</a:t>
            </a:r>
            <a:r>
              <a:rPr lang="en-US" dirty="0" smtClean="0"/>
              <a:t> problem. And the maximum satisfied equation under </a:t>
            </a:r>
            <a:r>
              <a:rPr lang="en-US" dirty="0" smtClean="0">
                <a:solidFill>
                  <a:srgbClr val="FF0000"/>
                </a:solidFill>
              </a:rPr>
              <a:t>F</a:t>
            </a:r>
            <a:r>
              <a:rPr lang="en-US" baseline="-25000" dirty="0" smtClean="0">
                <a:solidFill>
                  <a:srgbClr val="FF0000"/>
                </a:solidFill>
              </a:rPr>
              <a:t>2</a:t>
            </a:r>
            <a:r>
              <a:rPr lang="en-US" baseline="-25000" dirty="0">
                <a:solidFill>
                  <a:srgbClr val="FF0000"/>
                </a:solidFill>
              </a:rPr>
              <a:t> </a:t>
            </a:r>
            <a:r>
              <a:rPr lang="en-US" dirty="0" smtClean="0">
                <a:solidFill>
                  <a:srgbClr val="FF0000"/>
                </a:solidFill>
              </a:rPr>
              <a:t>  </a:t>
            </a:r>
            <a:r>
              <a:rPr lang="en-US" dirty="0" smtClean="0"/>
              <a:t>(in the same paper).</a:t>
            </a:r>
          </a:p>
        </p:txBody>
      </p:sp>
    </p:spTree>
    <p:extLst>
      <p:ext uri="{BB962C8B-B14F-4D97-AF65-F5344CB8AC3E}">
        <p14:creationId xmlns:p14="http://schemas.microsoft.com/office/powerpoint/2010/main" val="3532801630"/>
      </p:ext>
    </p:extLst>
  </p:cSld>
  <p:clrMapOvr>
    <a:masterClrMapping/>
  </p:clrMapOvr>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p:txBody>
          <a:bodyPr/>
          <a:lstStyle/>
          <a:p>
            <a:r>
              <a:rPr lang="en-US" altLang="en-US" b="1" dirty="0" smtClean="0">
                <a:solidFill>
                  <a:srgbClr val="00B0F0"/>
                </a:solidFill>
              </a:rPr>
              <a:t>Fourier analysis</a:t>
            </a:r>
            <a:endParaRPr lang="en-US" altLang="en-US" dirty="0" smtClean="0">
              <a:solidFill>
                <a:srgbClr val="00B0F0"/>
              </a:solidFill>
            </a:endParaRPr>
          </a:p>
        </p:txBody>
      </p:sp>
      <p:sp>
        <p:nvSpPr>
          <p:cNvPr id="138243" name="Content Placeholder 2"/>
          <p:cNvSpPr>
            <a:spLocks noGrp="1"/>
          </p:cNvSpPr>
          <p:nvPr>
            <p:ph idx="1"/>
          </p:nvPr>
        </p:nvSpPr>
        <p:spPr/>
        <p:txBody>
          <a:bodyPr>
            <a:normAutofit fontScale="92500"/>
          </a:bodyPr>
          <a:lstStyle/>
          <a:p>
            <a:pPr marL="0" indent="0">
              <a:buNone/>
            </a:pPr>
            <a:r>
              <a:rPr lang="en-US" altLang="en-US" dirty="0" smtClean="0"/>
              <a:t>In general we discuss functions </a:t>
            </a:r>
            <a:r>
              <a:rPr lang="en-US" altLang="en-US" dirty="0" smtClean="0">
                <a:solidFill>
                  <a:srgbClr val="FF0000"/>
                </a:solidFill>
              </a:rPr>
              <a:t>f:</a:t>
            </a:r>
            <a:r>
              <a:rPr lang="en-US" altLang="en-US" dirty="0" smtClean="0">
                <a:solidFill>
                  <a:srgbClr val="FF0000"/>
                </a:solidFill>
                <a:sym typeface="Symbol" panose="05050102010706020507" pitchFamily="18" charset="2"/>
              </a:rPr>
              <a:t>{1,-1}</a:t>
            </a:r>
            <a:r>
              <a:rPr lang="en-US" altLang="en-US" baseline="30000" dirty="0" smtClean="0">
                <a:solidFill>
                  <a:srgbClr val="FF0000"/>
                </a:solidFill>
                <a:sym typeface="Symbol" panose="05050102010706020507" pitchFamily="18" charset="2"/>
              </a:rPr>
              <a:t>n </a:t>
            </a:r>
            <a:r>
              <a:rPr lang="en-US" altLang="en-US" dirty="0" smtClean="0">
                <a:solidFill>
                  <a:srgbClr val="FF0000"/>
                </a:solidFill>
                <a:sym typeface="Symbol" panose="05050102010706020507" pitchFamily="18" charset="2"/>
              </a:rPr>
              <a:t>→{1,-1}. </a:t>
            </a:r>
            <a:r>
              <a:rPr lang="en-US" altLang="en-US" dirty="0" smtClean="0">
                <a:sym typeface="Symbol" panose="05050102010706020507" pitchFamily="18" charset="2"/>
              </a:rPr>
              <a:t>Given variables we can talk about </a:t>
            </a:r>
            <a:r>
              <a:rPr lang="en-US" altLang="en-US" dirty="0" smtClean="0">
                <a:solidFill>
                  <a:srgbClr val="FF0000"/>
                </a:solidFill>
                <a:sym typeface="Symbol" panose="05050102010706020507" pitchFamily="18" charset="2"/>
              </a:rPr>
              <a:t>f(</a:t>
            </a:r>
            <a:r>
              <a:rPr lang="en-US" altLang="en-US" dirty="0" smtClean="0">
                <a:solidFill>
                  <a:srgbClr val="FF0000"/>
                </a:solidFill>
                <a:latin typeface="Comic Sans MS" panose="030F0702030302020204" pitchFamily="66" charset="0"/>
                <a:sym typeface="Symbol" panose="05050102010706020507" pitchFamily="18" charset="2"/>
              </a:rPr>
              <a:t>x</a:t>
            </a:r>
            <a:r>
              <a:rPr lang="en-US" altLang="en-US" baseline="-25000" dirty="0" smtClean="0">
                <a:solidFill>
                  <a:srgbClr val="FF0000"/>
                </a:solidFill>
                <a:latin typeface="Comic Sans MS" panose="030F0702030302020204" pitchFamily="66" charset="0"/>
                <a:sym typeface="Symbol" panose="05050102010706020507" pitchFamily="18" charset="2"/>
              </a:rPr>
              <a:t>1</a:t>
            </a:r>
            <a:r>
              <a:rPr lang="en-US" altLang="en-US" dirty="0" smtClean="0">
                <a:solidFill>
                  <a:srgbClr val="FF0000"/>
                </a:solidFill>
                <a:sym typeface="Symbol" panose="05050102010706020507" pitchFamily="18" charset="2"/>
              </a:rPr>
              <a:t>,</a:t>
            </a:r>
            <a:r>
              <a:rPr lang="en-US" altLang="en-US" dirty="0" smtClean="0">
                <a:solidFill>
                  <a:srgbClr val="FF0000"/>
                </a:solidFill>
                <a:latin typeface="Comic Sans MS" panose="030F0702030302020204" pitchFamily="66" charset="0"/>
              </a:rPr>
              <a:t> x</a:t>
            </a:r>
            <a:r>
              <a:rPr lang="en-US" altLang="en-US" baseline="-25000" dirty="0" smtClean="0">
                <a:solidFill>
                  <a:srgbClr val="FF0000"/>
                </a:solidFill>
                <a:latin typeface="Comic Sans MS" panose="030F0702030302020204" pitchFamily="66" charset="0"/>
              </a:rPr>
              <a:t>2</a:t>
            </a:r>
            <a:r>
              <a:rPr lang="en-US" altLang="en-US" dirty="0" smtClean="0">
                <a:solidFill>
                  <a:srgbClr val="FF0000"/>
                </a:solidFill>
                <a:sym typeface="Symbol" panose="05050102010706020507" pitchFamily="18" charset="2"/>
              </a:rPr>
              <a:t>,……,</a:t>
            </a:r>
            <a:r>
              <a:rPr lang="en-US" altLang="en-US" dirty="0" smtClean="0">
                <a:solidFill>
                  <a:srgbClr val="FF0000"/>
                </a:solidFill>
                <a:latin typeface="Comic Sans MS" panose="030F0702030302020204" pitchFamily="66" charset="0"/>
              </a:rPr>
              <a:t> x</a:t>
            </a:r>
            <a:r>
              <a:rPr lang="en-US" altLang="en-US" baseline="-25000" dirty="0" smtClean="0">
                <a:solidFill>
                  <a:srgbClr val="FF0000"/>
                </a:solidFill>
                <a:latin typeface="Comic Sans MS" panose="030F0702030302020204" pitchFamily="66" charset="0"/>
              </a:rPr>
              <a:t>n</a:t>
            </a:r>
            <a:r>
              <a:rPr lang="en-US" altLang="en-US" dirty="0" smtClean="0">
                <a:solidFill>
                  <a:srgbClr val="FF0000"/>
                </a:solidFill>
                <a:sym typeface="Symbol" panose="05050102010706020507" pitchFamily="18" charset="2"/>
              </a:rPr>
              <a:t>) </a:t>
            </a:r>
            <a:r>
              <a:rPr lang="en-US" altLang="en-US" dirty="0" smtClean="0">
                <a:sym typeface="Symbol" panose="05050102010706020507" pitchFamily="18" charset="2"/>
              </a:rPr>
              <a:t>equals some formula of the </a:t>
            </a:r>
            <a:r>
              <a:rPr lang="en-US" altLang="en-US" dirty="0" smtClean="0">
                <a:solidFill>
                  <a:srgbClr val="FF0000"/>
                </a:solidFill>
                <a:sym typeface="Symbol" panose="05050102010706020507" pitchFamily="18" charset="2"/>
              </a:rPr>
              <a:t>{</a:t>
            </a:r>
            <a:r>
              <a:rPr lang="en-US" altLang="en-US" dirty="0" smtClean="0">
                <a:solidFill>
                  <a:srgbClr val="FF0000"/>
                </a:solidFill>
                <a:latin typeface="Comic Sans MS" panose="030F0702030302020204" pitchFamily="66" charset="0"/>
                <a:sym typeface="Symbol" panose="05050102010706020507" pitchFamily="18" charset="2"/>
              </a:rPr>
              <a:t>x</a:t>
            </a:r>
            <a:r>
              <a:rPr lang="en-US" altLang="en-US" baseline="-25000" dirty="0" smtClean="0">
                <a:solidFill>
                  <a:srgbClr val="FF0000"/>
                </a:solidFill>
                <a:latin typeface="Comic Sans MS" panose="030F0702030302020204" pitchFamily="66" charset="0"/>
                <a:sym typeface="Symbol" panose="05050102010706020507" pitchFamily="18" charset="2"/>
              </a:rPr>
              <a:t>i</a:t>
            </a:r>
            <a:r>
              <a:rPr lang="en-US" altLang="en-US" baseline="-25000" dirty="0" smtClean="0">
                <a:solidFill>
                  <a:srgbClr val="FF0000"/>
                </a:solidFill>
                <a:latin typeface="Comic Sans MS" panose="030F0702030302020204" pitchFamily="66" charset="0"/>
              </a:rPr>
              <a:t> </a:t>
            </a:r>
            <a:r>
              <a:rPr lang="en-US" altLang="en-US" dirty="0" smtClean="0">
                <a:solidFill>
                  <a:srgbClr val="FF0000"/>
                </a:solidFill>
                <a:latin typeface="Comic Sans MS" panose="030F0702030302020204" pitchFamily="66" charset="0"/>
              </a:rPr>
              <a:t>}. </a:t>
            </a:r>
            <a:r>
              <a:rPr lang="en-US" altLang="en-US" dirty="0" smtClean="0">
                <a:sym typeface="Symbol" panose="05050102010706020507" pitchFamily="18" charset="2"/>
              </a:rPr>
              <a:t> Every such function can be posed as  combination of the base. The base chooses some of the </a:t>
            </a:r>
            <a:r>
              <a:rPr lang="en-US" altLang="en-US" dirty="0" smtClean="0">
                <a:solidFill>
                  <a:srgbClr val="FF0000"/>
                </a:solidFill>
                <a:latin typeface="Comic Sans MS" panose="030F0702030302020204" pitchFamily="66" charset="0"/>
                <a:sym typeface="Symbol" panose="05050102010706020507" pitchFamily="18" charset="2"/>
              </a:rPr>
              <a:t>x</a:t>
            </a:r>
            <a:r>
              <a:rPr lang="en-US" altLang="en-US" baseline="-25000" dirty="0" smtClean="0">
                <a:solidFill>
                  <a:srgbClr val="FF0000"/>
                </a:solidFill>
                <a:latin typeface="Comic Sans MS" panose="030F0702030302020204" pitchFamily="66" charset="0"/>
                <a:sym typeface="Symbol" panose="05050102010706020507" pitchFamily="18" charset="2"/>
              </a:rPr>
              <a:t>p</a:t>
            </a:r>
            <a:r>
              <a:rPr lang="en-US" altLang="en-US" dirty="0" smtClean="0">
                <a:solidFill>
                  <a:srgbClr val="FF0000"/>
                </a:solidFill>
                <a:latin typeface="Comic Sans MS" panose="030F0702030302020204" pitchFamily="66" charset="0"/>
                <a:sym typeface="Symbol" panose="05050102010706020507" pitchFamily="18" charset="2"/>
              </a:rPr>
              <a:t>. </a:t>
            </a:r>
            <a:r>
              <a:rPr lang="en-US" altLang="en-US" dirty="0" smtClean="0">
                <a:latin typeface="Comic Sans MS" panose="030F0702030302020204" pitchFamily="66" charset="0"/>
                <a:sym typeface="Symbol" panose="05050102010706020507" pitchFamily="18" charset="2"/>
              </a:rPr>
              <a:t>For </a:t>
            </a:r>
            <a:r>
              <a:rPr lang="en-US" altLang="en-US" dirty="0">
                <a:latin typeface="Comic Sans MS" panose="030F0702030302020204" pitchFamily="66" charset="0"/>
                <a:sym typeface="Symbol" panose="05050102010706020507" pitchFamily="18" charset="2"/>
              </a:rPr>
              <a:t>the</a:t>
            </a:r>
            <a:r>
              <a:rPr lang="en-US" altLang="en-US" dirty="0">
                <a:solidFill>
                  <a:srgbClr val="FF0000"/>
                </a:solidFill>
                <a:latin typeface="Comic Sans MS" panose="030F0702030302020204" pitchFamily="66" charset="0"/>
                <a:sym typeface="Symbol" panose="05050102010706020507" pitchFamily="18" charset="2"/>
              </a:rPr>
              <a:t> x</a:t>
            </a:r>
            <a:r>
              <a:rPr lang="en-US" altLang="en-US" baseline="-25000" dirty="0">
                <a:solidFill>
                  <a:srgbClr val="FF0000"/>
                </a:solidFill>
                <a:latin typeface="Comic Sans MS" panose="030F0702030302020204" pitchFamily="66" charset="0"/>
                <a:sym typeface="Symbol" panose="05050102010706020507" pitchFamily="18" charset="2"/>
              </a:rPr>
              <a:t>p,</a:t>
            </a:r>
            <a:r>
              <a:rPr lang="en-US" altLang="en-US" dirty="0" smtClean="0">
                <a:solidFill>
                  <a:srgbClr val="FF0000"/>
                </a:solidFill>
                <a:latin typeface="Comic Sans MS" panose="030F0702030302020204" pitchFamily="66" charset="0"/>
                <a:sym typeface="Symbol" panose="05050102010706020507" pitchFamily="18" charset="2"/>
              </a:rPr>
              <a:t> </a:t>
            </a:r>
            <a:r>
              <a:rPr lang="en-US" altLang="en-US" dirty="0" smtClean="0">
                <a:latin typeface="Comic Sans MS" panose="030F0702030302020204" pitchFamily="66" charset="0"/>
                <a:sym typeface="Symbol" panose="05050102010706020507" pitchFamily="18" charset="2"/>
              </a:rPr>
              <a:t>chosen</a:t>
            </a:r>
            <a:r>
              <a:rPr lang="en-US" altLang="en-US" dirty="0" smtClean="0">
                <a:solidFill>
                  <a:srgbClr val="FF0000"/>
                </a:solidFill>
                <a:latin typeface="Comic Sans MS" panose="030F0702030302020204" pitchFamily="66" charset="0"/>
                <a:sym typeface="Symbol" panose="05050102010706020507" pitchFamily="18" charset="2"/>
              </a:rPr>
              <a:t>  </a:t>
            </a:r>
            <a:r>
              <a:rPr lang="en-US" altLang="en-US" dirty="0" smtClean="0">
                <a:latin typeface="Comic Sans MS" panose="030F0702030302020204" pitchFamily="66" charset="0"/>
                <a:sym typeface="Symbol" panose="05050102010706020507" pitchFamily="18" charset="2"/>
              </a:rPr>
              <a:t>just multiply them </a:t>
            </a:r>
            <a:r>
              <a:rPr lang="en-US" altLang="en-US" dirty="0" smtClean="0">
                <a:solidFill>
                  <a:srgbClr val="FF0000"/>
                </a:solidFill>
                <a:latin typeface="Comic Sans MS" panose="030F0702030302020204" pitchFamily="66" charset="0"/>
                <a:sym typeface="Symbol" panose="05050102010706020507" pitchFamily="18" charset="2"/>
              </a:rPr>
              <a:t>x</a:t>
            </a:r>
            <a:r>
              <a:rPr lang="en-US" altLang="en-US" baseline="-25000" dirty="0" smtClean="0">
                <a:solidFill>
                  <a:srgbClr val="FF0000"/>
                </a:solidFill>
                <a:latin typeface="Comic Sans MS" panose="030F0702030302020204" pitchFamily="66" charset="0"/>
                <a:sym typeface="Symbol" panose="05050102010706020507" pitchFamily="18" charset="2"/>
              </a:rPr>
              <a:t>i</a:t>
            </a:r>
            <a:r>
              <a:rPr lang="en-US" altLang="en-US" baseline="-25000" dirty="0" smtClean="0">
                <a:solidFill>
                  <a:srgbClr val="FF0000"/>
                </a:solidFill>
                <a:latin typeface="Comic Sans MS" panose="030F0702030302020204" pitchFamily="66" charset="0"/>
              </a:rPr>
              <a:t> </a:t>
            </a:r>
            <a:r>
              <a:rPr lang="en-US" altLang="en-US" dirty="0" smtClean="0">
                <a:solidFill>
                  <a:srgbClr val="FF0000"/>
                </a:solidFill>
              </a:rPr>
              <a:t>˖</a:t>
            </a:r>
            <a:r>
              <a:rPr lang="en-US" altLang="en-US" dirty="0" smtClean="0">
                <a:solidFill>
                  <a:srgbClr val="FF0000"/>
                </a:solidFill>
                <a:latin typeface="Comic Sans MS" panose="030F0702030302020204" pitchFamily="66" charset="0"/>
                <a:sym typeface="Symbol" panose="05050102010706020507" pitchFamily="18" charset="2"/>
              </a:rPr>
              <a:t>x</a:t>
            </a:r>
            <a:r>
              <a:rPr lang="en-US" altLang="en-US" baseline="-25000" dirty="0" smtClean="0">
                <a:solidFill>
                  <a:srgbClr val="FF0000"/>
                </a:solidFill>
                <a:latin typeface="Comic Sans MS" panose="030F0702030302020204" pitchFamily="66" charset="0"/>
                <a:sym typeface="Symbol" panose="05050102010706020507" pitchFamily="18" charset="2"/>
              </a:rPr>
              <a:t>j</a:t>
            </a:r>
            <a:r>
              <a:rPr lang="en-US" altLang="en-US" dirty="0" smtClean="0">
                <a:solidFill>
                  <a:srgbClr val="FF0000"/>
                </a:solidFill>
                <a:latin typeface="Comic Sans MS" panose="030F0702030302020204" pitchFamily="66" charset="0"/>
                <a:sym typeface="Symbol" panose="05050102010706020507" pitchFamily="18" charset="2"/>
              </a:rPr>
              <a:t> </a:t>
            </a:r>
            <a:r>
              <a:rPr lang="en-US" altLang="en-US" dirty="0" smtClean="0">
                <a:solidFill>
                  <a:srgbClr val="FF0000"/>
                </a:solidFill>
              </a:rPr>
              <a:t>˖ </a:t>
            </a:r>
            <a:r>
              <a:rPr lang="en-US" altLang="en-US" dirty="0" smtClean="0">
                <a:solidFill>
                  <a:srgbClr val="FF0000"/>
                </a:solidFill>
                <a:latin typeface="Comic Sans MS" panose="030F0702030302020204" pitchFamily="66" charset="0"/>
                <a:sym typeface="Symbol" panose="05050102010706020507" pitchFamily="18" charset="2"/>
              </a:rPr>
              <a:t>x</a:t>
            </a:r>
            <a:r>
              <a:rPr lang="en-US" altLang="en-US" baseline="-25000" dirty="0" smtClean="0">
                <a:solidFill>
                  <a:srgbClr val="FF0000"/>
                </a:solidFill>
                <a:latin typeface="Comic Sans MS" panose="030F0702030302020204" pitchFamily="66" charset="0"/>
                <a:sym typeface="Symbol" panose="05050102010706020507" pitchFamily="18" charset="2"/>
              </a:rPr>
              <a:t>k</a:t>
            </a:r>
            <a:r>
              <a:rPr lang="en-US" altLang="en-US" dirty="0" smtClean="0">
                <a:solidFill>
                  <a:srgbClr val="FF0000"/>
                </a:solidFill>
              </a:rPr>
              <a:t> ˖ ˖ ˖ ˖ ˖</a:t>
            </a:r>
            <a:r>
              <a:rPr lang="en-US" altLang="en-US" dirty="0" smtClean="0">
                <a:solidFill>
                  <a:srgbClr val="FF0000"/>
                </a:solidFill>
                <a:latin typeface="Comic Sans MS" panose="030F0702030302020204" pitchFamily="66" charset="0"/>
              </a:rPr>
              <a:t>.</a:t>
            </a:r>
            <a:r>
              <a:rPr lang="en-US" altLang="en-US" dirty="0" smtClean="0">
                <a:sym typeface="Symbol" panose="05050102010706020507" pitchFamily="18" charset="2"/>
              </a:rPr>
              <a:t> Hence the size of the base is the number of subsets hence  </a:t>
            </a:r>
            <a:r>
              <a:rPr lang="en-US" altLang="en-US" dirty="0" smtClean="0">
                <a:solidFill>
                  <a:srgbClr val="FF0000"/>
                </a:solidFill>
                <a:sym typeface="Symbol" panose="05050102010706020507" pitchFamily="18" charset="2"/>
              </a:rPr>
              <a:t>2</a:t>
            </a:r>
            <a:r>
              <a:rPr lang="en-US" altLang="en-US" baseline="30000" dirty="0" smtClean="0">
                <a:solidFill>
                  <a:srgbClr val="FF0000"/>
                </a:solidFill>
                <a:sym typeface="Symbol" panose="05050102010706020507" pitchFamily="18" charset="2"/>
              </a:rPr>
              <a:t>n </a:t>
            </a:r>
            <a:r>
              <a:rPr lang="en-US" altLang="en-US" dirty="0" smtClean="0">
                <a:sym typeface="Symbol" panose="05050102010706020507" pitchFamily="18" charset="2"/>
              </a:rPr>
              <a:t>. </a:t>
            </a:r>
            <a:r>
              <a:rPr lang="en-US" altLang="en-US" dirty="0" smtClean="0">
                <a:solidFill>
                  <a:srgbClr val="FF0000"/>
                </a:solidFill>
                <a:sym typeface="Symbol" panose="05050102010706020507" pitchFamily="18" charset="2"/>
              </a:rPr>
              <a:t> </a:t>
            </a:r>
            <a:endParaRPr lang="en-US" altLang="en-US" baseline="30000" dirty="0" smtClean="0">
              <a:sym typeface="Symbol" panose="05050102010706020507" pitchFamily="18" charset="2"/>
            </a:endParaRPr>
          </a:p>
          <a:p>
            <a:pPr marL="0" indent="0" algn="l">
              <a:buFontTx/>
              <a:buNone/>
            </a:pPr>
            <a:endParaRPr lang="en-US" altLang="en-US" baseline="30000" dirty="0" smtClean="0">
              <a:solidFill>
                <a:srgbClr val="FF0000"/>
              </a:solidFill>
              <a:sym typeface="Symbol" panose="05050102010706020507" pitchFamily="18" charset="2"/>
            </a:endParaRPr>
          </a:p>
          <a:p>
            <a:pPr marL="0" indent="0" algn="l">
              <a:buFontTx/>
              <a:buNone/>
            </a:pPr>
            <a:r>
              <a:rPr lang="en-US" altLang="en-US" baseline="30000" dirty="0" smtClean="0">
                <a:solidFill>
                  <a:srgbClr val="FF0000"/>
                </a:solidFill>
                <a:sym typeface="Symbol" panose="05050102010706020507" pitchFamily="18" charset="2"/>
              </a:rPr>
              <a:t>               </a:t>
            </a:r>
          </a:p>
          <a:p>
            <a:pPr marL="0" indent="0" algn="l">
              <a:buFontTx/>
              <a:buNone/>
            </a:pPr>
            <a:endParaRPr lang="en-US" altLang="en-US" baseline="30000" dirty="0" smtClean="0">
              <a:solidFill>
                <a:srgbClr val="FF0000"/>
              </a:solidFill>
              <a:sym typeface="Symbol" panose="05050102010706020507" pitchFamily="18" charset="2"/>
            </a:endParaRPr>
          </a:p>
          <a:p>
            <a:pPr marL="0" indent="0" algn="l">
              <a:buFontTx/>
              <a:buNone/>
            </a:pPr>
            <a:r>
              <a:rPr lang="en-US" altLang="en-US" baseline="30000" dirty="0" smtClean="0">
                <a:solidFill>
                  <a:srgbClr val="FF0000"/>
                </a:solidFill>
                <a:sym typeface="Symbol" panose="05050102010706020507" pitchFamily="18" charset="2"/>
              </a:rPr>
              <a:t>               </a:t>
            </a:r>
            <a:r>
              <a:rPr lang="en-US" altLang="en-US" baseline="30000" dirty="0" smtClean="0">
                <a:sym typeface="Symbol" panose="05050102010706020507" pitchFamily="18" charset="2"/>
              </a:rPr>
              <a:t>       </a:t>
            </a:r>
            <a:r>
              <a:rPr lang="en-US" altLang="en-US" dirty="0" smtClean="0">
                <a:sym typeface="Symbol" panose="05050102010706020507" pitchFamily="18" charset="2"/>
              </a:rPr>
              <a:t>   </a:t>
            </a:r>
            <a:endParaRPr lang="en-US" altLang="en-US" dirty="0" smtClean="0"/>
          </a:p>
          <a:p>
            <a:pPr marL="0" indent="0" algn="l">
              <a:buFontTx/>
              <a:buNone/>
            </a:pPr>
            <a:endParaRPr lang="en-US" altLang="en-US" dirty="0" smtClean="0"/>
          </a:p>
        </p:txBody>
      </p:sp>
    </p:spTree>
    <p:extLst>
      <p:ext uri="{BB962C8B-B14F-4D97-AF65-F5344CB8AC3E}">
        <p14:creationId xmlns:p14="http://schemas.microsoft.com/office/powerpoint/2010/main" val="1513820380"/>
      </p:ext>
    </p:extLst>
  </p:cSld>
  <p:clrMapOvr>
    <a:masterClrMapping/>
  </p:clrMapOvr>
  <p:timing>
    <p:tnLst>
      <p:par>
        <p:cTn id="1" dur="indefinite" restart="never" nodeType="tmRoot"/>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a:xfrm>
            <a:off x="381000" y="290804"/>
            <a:ext cx="8229600" cy="1143000"/>
          </a:xfrm>
        </p:spPr>
        <p:txBody>
          <a:bodyPr>
            <a:normAutofit fontScale="90000"/>
          </a:bodyPr>
          <a:lstStyle/>
          <a:p>
            <a:pPr algn="ctr"/>
            <a:r>
              <a:rPr lang="en-US" altLang="en-US" dirty="0" smtClean="0">
                <a:solidFill>
                  <a:srgbClr val="00B0F0"/>
                </a:solidFill>
              </a:rPr>
              <a:t>Inner products of two elements in the base</a:t>
            </a:r>
          </a:p>
        </p:txBody>
      </p:sp>
      <p:sp>
        <p:nvSpPr>
          <p:cNvPr id="139267" name="Content Placeholder 2"/>
          <p:cNvSpPr>
            <a:spLocks noGrp="1"/>
          </p:cNvSpPr>
          <p:nvPr>
            <p:ph idx="1"/>
          </p:nvPr>
        </p:nvSpPr>
        <p:spPr/>
        <p:txBody>
          <a:bodyPr>
            <a:normAutofit fontScale="85000" lnSpcReduction="20000"/>
          </a:bodyPr>
          <a:lstStyle/>
          <a:p>
            <a:pPr marL="0" indent="0" algn="l">
              <a:buFontTx/>
              <a:buNone/>
            </a:pPr>
            <a:r>
              <a:rPr lang="en-US" altLang="en-US" sz="5100" dirty="0" smtClean="0"/>
              <a:t>Let </a:t>
            </a:r>
            <a:r>
              <a:rPr lang="en-US" altLang="en-US" sz="5100" dirty="0" smtClean="0">
                <a:solidFill>
                  <a:srgbClr val="FF0000"/>
                </a:solidFill>
              </a:rPr>
              <a:t>S(x) </a:t>
            </a:r>
            <a:r>
              <a:rPr lang="en-US" altLang="en-US" sz="5100" dirty="0" smtClean="0"/>
              <a:t>be a base vector and </a:t>
            </a:r>
            <a:r>
              <a:rPr lang="en-US" altLang="en-US" sz="5100" dirty="0" smtClean="0">
                <a:solidFill>
                  <a:srgbClr val="FF0000"/>
                </a:solidFill>
              </a:rPr>
              <a:t>T(x) </a:t>
            </a:r>
            <a:r>
              <a:rPr lang="en-US" altLang="en-US" sz="5100" dirty="0" smtClean="0"/>
              <a:t>be another base  vector. For example it can be that</a:t>
            </a:r>
          </a:p>
          <a:p>
            <a:pPr marL="0" indent="0" algn="l">
              <a:buFontTx/>
              <a:buNone/>
            </a:pPr>
            <a:r>
              <a:rPr lang="en-US" altLang="en-US" sz="5100" dirty="0" smtClean="0"/>
              <a:t> </a:t>
            </a:r>
            <a:r>
              <a:rPr lang="en-US" altLang="en-US" sz="5100" dirty="0" smtClean="0">
                <a:solidFill>
                  <a:srgbClr val="FF0000"/>
                </a:solidFill>
              </a:rPr>
              <a:t>S=</a:t>
            </a:r>
            <a:r>
              <a:rPr lang="en-US" altLang="en-US" sz="5100" dirty="0">
                <a:solidFill>
                  <a:srgbClr val="FF0000"/>
                </a:solidFill>
                <a:latin typeface="Comic Sans MS" panose="030F0702030302020204" pitchFamily="66" charset="0"/>
                <a:sym typeface="Symbol" panose="05050102010706020507" pitchFamily="18" charset="2"/>
              </a:rPr>
              <a:t> </a:t>
            </a:r>
            <a:r>
              <a:rPr lang="en-US" altLang="en-US" sz="5100" dirty="0" smtClean="0">
                <a:solidFill>
                  <a:srgbClr val="FF0000"/>
                </a:solidFill>
                <a:latin typeface="Comic Sans MS" panose="030F0702030302020204" pitchFamily="66" charset="0"/>
                <a:sym typeface="Symbol" panose="05050102010706020507" pitchFamily="18" charset="2"/>
              </a:rPr>
              <a:t>x</a:t>
            </a:r>
            <a:r>
              <a:rPr lang="en-US" altLang="en-US" sz="5100" baseline="-25000" dirty="0" smtClean="0">
                <a:solidFill>
                  <a:srgbClr val="FF0000"/>
                </a:solidFill>
                <a:latin typeface="Comic Sans MS" panose="030F0702030302020204" pitchFamily="66" charset="0"/>
                <a:sym typeface="Symbol" panose="05050102010706020507" pitchFamily="18" charset="2"/>
              </a:rPr>
              <a:t>1</a:t>
            </a:r>
            <a:r>
              <a:rPr lang="en-US" altLang="en-US" sz="5100" baseline="-25000" dirty="0" smtClean="0">
                <a:solidFill>
                  <a:srgbClr val="FF0000"/>
                </a:solidFill>
                <a:latin typeface="Comic Sans MS" panose="030F0702030302020204" pitchFamily="66" charset="0"/>
              </a:rPr>
              <a:t> </a:t>
            </a:r>
            <a:r>
              <a:rPr lang="en-US" altLang="en-US" sz="5100" dirty="0">
                <a:solidFill>
                  <a:srgbClr val="FF0000"/>
                </a:solidFill>
              </a:rPr>
              <a:t>˖</a:t>
            </a:r>
            <a:r>
              <a:rPr lang="en-US" altLang="en-US" sz="5100" dirty="0" smtClean="0">
                <a:solidFill>
                  <a:srgbClr val="FF0000"/>
                </a:solidFill>
                <a:latin typeface="Comic Sans MS" panose="030F0702030302020204" pitchFamily="66" charset="0"/>
                <a:sym typeface="Symbol" panose="05050102010706020507" pitchFamily="18" charset="2"/>
              </a:rPr>
              <a:t>x</a:t>
            </a:r>
            <a:r>
              <a:rPr lang="en-US" altLang="en-US" sz="5100" baseline="-25000" dirty="0" smtClean="0">
                <a:solidFill>
                  <a:srgbClr val="FF0000"/>
                </a:solidFill>
                <a:latin typeface="Comic Sans MS" panose="030F0702030302020204" pitchFamily="66" charset="0"/>
                <a:sym typeface="Symbol" panose="05050102010706020507" pitchFamily="18" charset="2"/>
              </a:rPr>
              <a:t>4</a:t>
            </a:r>
            <a:r>
              <a:rPr lang="en-US" altLang="en-US" sz="5100" dirty="0" smtClean="0">
                <a:solidFill>
                  <a:srgbClr val="FF0000"/>
                </a:solidFill>
                <a:latin typeface="Comic Sans MS" panose="030F0702030302020204" pitchFamily="66" charset="0"/>
                <a:sym typeface="Symbol" panose="05050102010706020507" pitchFamily="18" charset="2"/>
              </a:rPr>
              <a:t> </a:t>
            </a:r>
            <a:r>
              <a:rPr lang="en-US" altLang="en-US" sz="5100" dirty="0">
                <a:solidFill>
                  <a:srgbClr val="FF0000"/>
                </a:solidFill>
              </a:rPr>
              <a:t>˖ </a:t>
            </a:r>
            <a:r>
              <a:rPr lang="en-US" altLang="en-US" sz="5100" dirty="0" smtClean="0">
                <a:solidFill>
                  <a:srgbClr val="FF0000"/>
                </a:solidFill>
                <a:latin typeface="Comic Sans MS" panose="030F0702030302020204" pitchFamily="66" charset="0"/>
                <a:sym typeface="Symbol" panose="05050102010706020507" pitchFamily="18" charset="2"/>
              </a:rPr>
              <a:t>x</a:t>
            </a:r>
            <a:r>
              <a:rPr lang="en-US" altLang="en-US" sz="5100" baseline="-25000" dirty="0" smtClean="0">
                <a:solidFill>
                  <a:srgbClr val="FF0000"/>
                </a:solidFill>
                <a:latin typeface="Comic Sans MS" panose="030F0702030302020204" pitchFamily="66" charset="0"/>
                <a:sym typeface="Symbol" panose="05050102010706020507" pitchFamily="18" charset="2"/>
              </a:rPr>
              <a:t>6</a:t>
            </a:r>
            <a:r>
              <a:rPr lang="en-US" altLang="en-US" sz="5100" dirty="0" smtClean="0">
                <a:solidFill>
                  <a:srgbClr val="FF0000"/>
                </a:solidFill>
                <a:latin typeface="Comic Sans MS" panose="030F0702030302020204" pitchFamily="66" charset="0"/>
                <a:sym typeface="Symbol" panose="05050102010706020507" pitchFamily="18" charset="2"/>
              </a:rPr>
              <a:t> and </a:t>
            </a:r>
          </a:p>
          <a:p>
            <a:pPr marL="0" indent="0">
              <a:buNone/>
            </a:pPr>
            <a:r>
              <a:rPr lang="en-US" altLang="en-US" sz="5100" dirty="0" smtClean="0">
                <a:solidFill>
                  <a:srgbClr val="FF0000"/>
                </a:solidFill>
                <a:latin typeface="Comic Sans MS" panose="030F0702030302020204" pitchFamily="66" charset="0"/>
                <a:sym typeface="Symbol" panose="05050102010706020507" pitchFamily="18" charset="2"/>
              </a:rPr>
              <a:t>T(x)= x</a:t>
            </a:r>
            <a:r>
              <a:rPr lang="en-US" altLang="en-US" sz="5100" baseline="-25000" dirty="0" smtClean="0">
                <a:solidFill>
                  <a:srgbClr val="FF0000"/>
                </a:solidFill>
                <a:latin typeface="Comic Sans MS" panose="030F0702030302020204" pitchFamily="66" charset="0"/>
                <a:sym typeface="Symbol" panose="05050102010706020507" pitchFamily="18" charset="2"/>
              </a:rPr>
              <a:t>1</a:t>
            </a:r>
            <a:r>
              <a:rPr lang="en-US" altLang="en-US" sz="5100" baseline="-25000" dirty="0" smtClean="0">
                <a:solidFill>
                  <a:srgbClr val="FF0000"/>
                </a:solidFill>
                <a:latin typeface="Comic Sans MS" panose="030F0702030302020204" pitchFamily="66" charset="0"/>
              </a:rPr>
              <a:t> </a:t>
            </a:r>
            <a:r>
              <a:rPr lang="en-US" altLang="en-US" sz="5100" dirty="0">
                <a:solidFill>
                  <a:srgbClr val="FF0000"/>
                </a:solidFill>
              </a:rPr>
              <a:t>˖</a:t>
            </a:r>
            <a:r>
              <a:rPr lang="en-US" altLang="en-US" sz="5100" dirty="0" smtClean="0">
                <a:solidFill>
                  <a:srgbClr val="FF0000"/>
                </a:solidFill>
                <a:latin typeface="Comic Sans MS" panose="030F0702030302020204" pitchFamily="66" charset="0"/>
                <a:sym typeface="Symbol" panose="05050102010706020507" pitchFamily="18" charset="2"/>
              </a:rPr>
              <a:t>x</a:t>
            </a:r>
            <a:r>
              <a:rPr lang="en-US" altLang="en-US" sz="5100" baseline="-25000" dirty="0" smtClean="0">
                <a:solidFill>
                  <a:srgbClr val="FF0000"/>
                </a:solidFill>
                <a:latin typeface="Comic Sans MS" panose="030F0702030302020204" pitchFamily="66" charset="0"/>
                <a:sym typeface="Symbol" panose="05050102010706020507" pitchFamily="18" charset="2"/>
              </a:rPr>
              <a:t>3</a:t>
            </a:r>
            <a:r>
              <a:rPr lang="en-US" altLang="en-US" sz="5100" dirty="0" smtClean="0">
                <a:solidFill>
                  <a:srgbClr val="FF0000"/>
                </a:solidFill>
                <a:latin typeface="Comic Sans MS" panose="030F0702030302020204" pitchFamily="66" charset="0"/>
                <a:sym typeface="Symbol" panose="05050102010706020507" pitchFamily="18" charset="2"/>
              </a:rPr>
              <a:t> </a:t>
            </a:r>
            <a:r>
              <a:rPr lang="en-US" altLang="en-US" sz="5100" dirty="0">
                <a:solidFill>
                  <a:srgbClr val="FF0000"/>
                </a:solidFill>
              </a:rPr>
              <a:t>˖ </a:t>
            </a:r>
            <a:r>
              <a:rPr lang="en-US" altLang="en-US" sz="5100" dirty="0" smtClean="0">
                <a:solidFill>
                  <a:srgbClr val="FF0000"/>
                </a:solidFill>
                <a:latin typeface="Comic Sans MS" panose="030F0702030302020204" pitchFamily="66" charset="0"/>
                <a:sym typeface="Symbol" panose="05050102010706020507" pitchFamily="18" charset="2"/>
              </a:rPr>
              <a:t>x</a:t>
            </a:r>
            <a:r>
              <a:rPr lang="en-US" altLang="en-US" sz="5100" baseline="-25000" dirty="0" smtClean="0">
                <a:solidFill>
                  <a:srgbClr val="FF0000"/>
                </a:solidFill>
                <a:latin typeface="Comic Sans MS" panose="030F0702030302020204" pitchFamily="66" charset="0"/>
                <a:sym typeface="Symbol" panose="05050102010706020507" pitchFamily="18" charset="2"/>
              </a:rPr>
              <a:t>4</a:t>
            </a:r>
            <a:r>
              <a:rPr lang="en-US" altLang="en-US" sz="5100" dirty="0">
                <a:solidFill>
                  <a:srgbClr val="FF0000"/>
                </a:solidFill>
              </a:rPr>
              <a:t> ˖</a:t>
            </a:r>
            <a:r>
              <a:rPr lang="en-US" altLang="en-US" sz="5100" baseline="-25000" dirty="0" smtClean="0">
                <a:solidFill>
                  <a:srgbClr val="FF0000"/>
                </a:solidFill>
                <a:latin typeface="Comic Sans MS" panose="030F0702030302020204" pitchFamily="66" charset="0"/>
                <a:sym typeface="Symbol" panose="05050102010706020507" pitchFamily="18" charset="2"/>
              </a:rPr>
              <a:t> </a:t>
            </a:r>
            <a:r>
              <a:rPr lang="en-US" altLang="en-US" sz="5100" dirty="0" smtClean="0">
                <a:solidFill>
                  <a:srgbClr val="FF0000"/>
                </a:solidFill>
                <a:latin typeface="Comic Sans MS" panose="030F0702030302020204" pitchFamily="66" charset="0"/>
                <a:sym typeface="Symbol" panose="05050102010706020507" pitchFamily="18" charset="2"/>
              </a:rPr>
              <a:t>x</a:t>
            </a:r>
            <a:r>
              <a:rPr lang="en-US" altLang="en-US" sz="5100" baseline="-25000" dirty="0" smtClean="0">
                <a:solidFill>
                  <a:srgbClr val="FF0000"/>
                </a:solidFill>
                <a:latin typeface="Comic Sans MS" panose="030F0702030302020204" pitchFamily="66" charset="0"/>
                <a:sym typeface="Symbol" panose="05050102010706020507" pitchFamily="18" charset="2"/>
              </a:rPr>
              <a:t>7  </a:t>
            </a:r>
            <a:r>
              <a:rPr lang="en-US" altLang="en-US" sz="5100" dirty="0" smtClean="0">
                <a:solidFill>
                  <a:srgbClr val="FF0000"/>
                </a:solidFill>
              </a:rPr>
              <a:t> </a:t>
            </a:r>
          </a:p>
          <a:p>
            <a:pPr marL="0" indent="0">
              <a:buNone/>
            </a:pPr>
            <a:r>
              <a:rPr lang="en-US" altLang="en-US" sz="5100" dirty="0" smtClean="0"/>
              <a:t>Every base  is a parity function, namely if there is odd number of </a:t>
            </a:r>
            <a:r>
              <a:rPr lang="en-US" altLang="en-US" sz="5100" dirty="0" smtClean="0">
                <a:solidFill>
                  <a:srgbClr val="FF0000"/>
                </a:solidFill>
              </a:rPr>
              <a:t>  </a:t>
            </a:r>
          </a:p>
          <a:p>
            <a:pPr marL="0" indent="0">
              <a:buNone/>
            </a:pPr>
            <a:r>
              <a:rPr lang="en-US" altLang="en-US" sz="5100" dirty="0">
                <a:solidFill>
                  <a:srgbClr val="FF0000"/>
                </a:solidFill>
              </a:rPr>
              <a:t> </a:t>
            </a:r>
            <a:r>
              <a:rPr lang="en-US" altLang="en-US" sz="5100" dirty="0" smtClean="0">
                <a:solidFill>
                  <a:srgbClr val="FF0000"/>
                </a:solidFill>
              </a:rPr>
              <a:t>-1 </a:t>
            </a:r>
            <a:r>
              <a:rPr lang="en-US" altLang="en-US" sz="5100" dirty="0" smtClean="0"/>
              <a:t>it equals</a:t>
            </a:r>
            <a:r>
              <a:rPr lang="en-US" altLang="en-US" sz="5100" dirty="0" smtClean="0">
                <a:solidFill>
                  <a:srgbClr val="FF0000"/>
                </a:solidFill>
              </a:rPr>
              <a:t> -1 </a:t>
            </a:r>
            <a:r>
              <a:rPr lang="en-US" altLang="en-US" sz="5100" dirty="0" smtClean="0"/>
              <a:t>and else </a:t>
            </a:r>
            <a:r>
              <a:rPr lang="en-US" altLang="en-US" sz="5100" dirty="0" smtClean="0">
                <a:solidFill>
                  <a:srgbClr val="FF0000"/>
                </a:solidFill>
              </a:rPr>
              <a:t>1.</a:t>
            </a:r>
            <a:endParaRPr lang="en-US" altLang="en-US" sz="5100" dirty="0">
              <a:solidFill>
                <a:srgbClr val="FF0000"/>
              </a:solidFill>
            </a:endParaRPr>
          </a:p>
          <a:p>
            <a:pPr marL="0" indent="0">
              <a:buNone/>
            </a:pPr>
            <a:endParaRPr lang="en-US" altLang="en-US" sz="5100" dirty="0" smtClean="0">
              <a:solidFill>
                <a:srgbClr val="FF0000"/>
              </a:solidFill>
            </a:endParaRPr>
          </a:p>
          <a:p>
            <a:pPr marL="0" indent="0">
              <a:buNone/>
            </a:pPr>
            <a:endParaRPr lang="en-US" altLang="en-US" dirty="0">
              <a:solidFill>
                <a:srgbClr val="FF0000"/>
              </a:solidFill>
            </a:endParaRPr>
          </a:p>
        </p:txBody>
      </p:sp>
    </p:spTree>
    <p:extLst>
      <p:ext uri="{BB962C8B-B14F-4D97-AF65-F5344CB8AC3E}">
        <p14:creationId xmlns:p14="http://schemas.microsoft.com/office/powerpoint/2010/main" val="21566700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The main technique</a:t>
            </a:r>
            <a:endParaRPr lang="en-US" dirty="0">
              <a:solidFill>
                <a:srgbClr val="00B0F0"/>
              </a:solidFill>
            </a:endParaRPr>
          </a:p>
        </p:txBody>
      </p:sp>
      <p:sp>
        <p:nvSpPr>
          <p:cNvPr id="3" name="Content Placeholder 2"/>
          <p:cNvSpPr>
            <a:spLocks noGrp="1"/>
          </p:cNvSpPr>
          <p:nvPr>
            <p:ph idx="1"/>
          </p:nvPr>
        </p:nvSpPr>
        <p:spPr/>
        <p:txBody>
          <a:bodyPr/>
          <a:lstStyle/>
          <a:p>
            <a:r>
              <a:rPr lang="en-US" dirty="0" smtClean="0"/>
              <a:t>Sampling questions </a:t>
            </a:r>
            <a:r>
              <a:rPr lang="en-US" dirty="0" smtClean="0">
                <a:solidFill>
                  <a:srgbClr val="0070C0"/>
                </a:solidFill>
              </a:rPr>
              <a:t>at random.</a:t>
            </a:r>
          </a:p>
          <a:p>
            <a:r>
              <a:rPr lang="en-US" dirty="0" smtClean="0"/>
              <a:t>There is a non trivial proof indicating that the problem is still hard.</a:t>
            </a:r>
          </a:p>
          <a:p>
            <a:r>
              <a:rPr lang="en-US" dirty="0" smtClean="0"/>
              <a:t>The sampling of questions makes the appearance of </a:t>
            </a:r>
            <a:r>
              <a:rPr lang="en-US" dirty="0" smtClean="0">
                <a:solidFill>
                  <a:srgbClr val="0070C0"/>
                </a:solidFill>
              </a:rPr>
              <a:t>small cycles </a:t>
            </a:r>
            <a:r>
              <a:rPr lang="en-US" dirty="0" smtClean="0"/>
              <a:t>very unlikely.</a:t>
            </a:r>
            <a:endParaRPr lang="en-US" dirty="0"/>
          </a:p>
        </p:txBody>
      </p:sp>
    </p:spTree>
    <p:extLst>
      <p:ext uri="{BB962C8B-B14F-4D97-AF65-F5344CB8AC3E}">
        <p14:creationId xmlns:p14="http://schemas.microsoft.com/office/powerpoint/2010/main" val="183248230"/>
      </p:ext>
    </p:extLst>
  </p:cSld>
  <p:clrMapOvr>
    <a:masterClrMapping/>
  </p:clrMapOvr>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00B0F0"/>
                </a:solidFill>
              </a:rPr>
              <a:t>The inner product of two elements of the base, clever definition</a:t>
            </a:r>
            <a:endParaRPr lang="en-US" dirty="0">
              <a:solidFill>
                <a:srgbClr val="00B0F0"/>
              </a:solidFill>
            </a:endParaRPr>
          </a:p>
        </p:txBody>
      </p:sp>
      <p:sp>
        <p:nvSpPr>
          <p:cNvPr id="3" name="Content Placeholder 2"/>
          <p:cNvSpPr>
            <a:spLocks noGrp="1"/>
          </p:cNvSpPr>
          <p:nvPr>
            <p:ph idx="1"/>
          </p:nvPr>
        </p:nvSpPr>
        <p:spPr/>
        <p:txBody>
          <a:bodyPr>
            <a:normAutofit/>
          </a:bodyPr>
          <a:lstStyle/>
          <a:p>
            <a:pPr marL="0" indent="0">
              <a:buNone/>
            </a:pPr>
            <a:r>
              <a:rPr lang="en-US" altLang="en-US" dirty="0" smtClean="0"/>
              <a:t> Define </a:t>
            </a:r>
            <a:r>
              <a:rPr lang="en-US" altLang="en-US" dirty="0" smtClean="0">
                <a:solidFill>
                  <a:srgbClr val="FF0000"/>
                </a:solidFill>
              </a:rPr>
              <a:t>S˖T=</a:t>
            </a:r>
            <a:r>
              <a:rPr lang="en-US" altLang="en-US" dirty="0">
                <a:solidFill>
                  <a:srgbClr val="FF0000"/>
                </a:solidFill>
              </a:rPr>
              <a:t>∑</a:t>
            </a:r>
            <a:r>
              <a:rPr lang="en-US" altLang="en-US" dirty="0">
                <a:solidFill>
                  <a:srgbClr val="FF0000"/>
                </a:solidFill>
                <a:latin typeface="Comic Sans MS" panose="030F0702030302020204" pitchFamily="66" charset="0"/>
                <a:sym typeface="Symbol" panose="05050102010706020507" pitchFamily="18" charset="2"/>
              </a:rPr>
              <a:t> </a:t>
            </a:r>
            <a:r>
              <a:rPr lang="en-US" altLang="en-US" baseline="-25000" dirty="0" smtClean="0">
                <a:solidFill>
                  <a:srgbClr val="FF0000"/>
                </a:solidFill>
                <a:latin typeface="Comic Sans MS" panose="030F0702030302020204" pitchFamily="66" charset="0"/>
                <a:sym typeface="Symbol" panose="05050102010706020507" pitchFamily="18" charset="2"/>
              </a:rPr>
              <a:t>x</a:t>
            </a:r>
            <a:r>
              <a:rPr lang="en-US" altLang="en-US" dirty="0">
                <a:solidFill>
                  <a:srgbClr val="FF0000"/>
                </a:solidFill>
                <a:latin typeface="Comic Sans MS" panose="030F0702030302020204" pitchFamily="66" charset="0"/>
                <a:sym typeface="Symbol" panose="05050102010706020507" pitchFamily="18" charset="2"/>
              </a:rPr>
              <a:t>S</a:t>
            </a:r>
            <a:r>
              <a:rPr lang="en-US" altLang="en-US" dirty="0" smtClean="0">
                <a:solidFill>
                  <a:srgbClr val="FF0000"/>
                </a:solidFill>
                <a:latin typeface="Comic Sans MS" panose="030F0702030302020204" pitchFamily="66" charset="0"/>
                <a:sym typeface="Symbol" panose="05050102010706020507" pitchFamily="18" charset="2"/>
              </a:rPr>
              <a:t>(x</a:t>
            </a:r>
            <a:r>
              <a:rPr lang="en-US" altLang="en-US" dirty="0">
                <a:solidFill>
                  <a:srgbClr val="FF0000"/>
                </a:solidFill>
                <a:latin typeface="Comic Sans MS" panose="030F0702030302020204" pitchFamily="66" charset="0"/>
                <a:sym typeface="Symbol" panose="05050102010706020507" pitchFamily="18" charset="2"/>
              </a:rPr>
              <a:t>)</a:t>
            </a:r>
            <a:r>
              <a:rPr lang="en-US" altLang="en-US" dirty="0" smtClean="0">
                <a:solidFill>
                  <a:srgbClr val="FF0000"/>
                </a:solidFill>
                <a:sym typeface="Symbol" panose="05050102010706020507" pitchFamily="18" charset="2"/>
              </a:rPr>
              <a:t>˖T(x</a:t>
            </a:r>
            <a:r>
              <a:rPr lang="en-US" altLang="en-US" dirty="0">
                <a:solidFill>
                  <a:srgbClr val="FF0000"/>
                </a:solidFill>
                <a:sym typeface="Symbol" panose="05050102010706020507" pitchFamily="18" charset="2"/>
              </a:rPr>
              <a:t>)/2</a:t>
            </a:r>
            <a:r>
              <a:rPr lang="en-US" altLang="en-US" baseline="30000" dirty="0">
                <a:solidFill>
                  <a:srgbClr val="FF0000"/>
                </a:solidFill>
                <a:sym typeface="Symbol" panose="05050102010706020507" pitchFamily="18" charset="2"/>
              </a:rPr>
              <a:t>n</a:t>
            </a:r>
          </a:p>
          <a:p>
            <a:pPr marL="0" indent="0">
              <a:buNone/>
            </a:pPr>
            <a:r>
              <a:rPr lang="en-US" altLang="en-US" dirty="0">
                <a:solidFill>
                  <a:srgbClr val="FF0000"/>
                </a:solidFill>
                <a:sym typeface="Symbol" panose="05050102010706020507" pitchFamily="18" charset="2"/>
              </a:rPr>
              <a:t> </a:t>
            </a:r>
            <a:r>
              <a:rPr lang="en-US" altLang="en-US" dirty="0">
                <a:sym typeface="Symbol" panose="05050102010706020507" pitchFamily="18" charset="2"/>
              </a:rPr>
              <a:t>with</a:t>
            </a:r>
            <a:r>
              <a:rPr lang="en-US" altLang="en-US" dirty="0">
                <a:solidFill>
                  <a:srgbClr val="FF0000"/>
                </a:solidFill>
                <a:sym typeface="Symbol" panose="05050102010706020507" pitchFamily="18" charset="2"/>
              </a:rPr>
              <a:t> x </a:t>
            </a:r>
            <a:r>
              <a:rPr lang="en-US" altLang="en-US" dirty="0">
                <a:sym typeface="Symbol" panose="05050102010706020507" pitchFamily="18" charset="2"/>
              </a:rPr>
              <a:t>going on all vectors in </a:t>
            </a:r>
            <a:r>
              <a:rPr lang="en-US" altLang="en-US" dirty="0">
                <a:solidFill>
                  <a:srgbClr val="FF0000"/>
                </a:solidFill>
                <a:sym typeface="Symbol" panose="05050102010706020507" pitchFamily="18" charset="2"/>
              </a:rPr>
              <a:t>{1,-1}</a:t>
            </a:r>
            <a:r>
              <a:rPr lang="en-US" altLang="en-US" baseline="30000" dirty="0">
                <a:solidFill>
                  <a:srgbClr val="FF0000"/>
                </a:solidFill>
                <a:sym typeface="Symbol" panose="05050102010706020507" pitchFamily="18" charset="2"/>
              </a:rPr>
              <a:t>n    </a:t>
            </a:r>
          </a:p>
          <a:p>
            <a:pPr marL="0" indent="0">
              <a:buNone/>
            </a:pPr>
            <a:r>
              <a:rPr lang="en-US" altLang="en-US" baseline="30000" dirty="0">
                <a:solidFill>
                  <a:srgbClr val="FF0000"/>
                </a:solidFill>
                <a:sym typeface="Symbol" panose="05050102010706020507" pitchFamily="18" charset="2"/>
              </a:rPr>
              <a:t> </a:t>
            </a:r>
            <a:r>
              <a:rPr lang="en-US" altLang="en-US" dirty="0" smtClean="0">
                <a:sym typeface="Symbol" panose="05050102010706020507" pitchFamily="18" charset="2"/>
              </a:rPr>
              <a:t>This is like choosing </a:t>
            </a:r>
            <a:r>
              <a:rPr lang="en-US" altLang="en-US" dirty="0" smtClean="0">
                <a:solidFill>
                  <a:srgbClr val="FF0000"/>
                </a:solidFill>
                <a:sym typeface="Symbol" panose="05050102010706020507" pitchFamily="18" charset="2"/>
              </a:rPr>
              <a:t>x </a:t>
            </a:r>
            <a:r>
              <a:rPr lang="en-US" altLang="en-US" dirty="0" smtClean="0">
                <a:sym typeface="Symbol" panose="05050102010706020507" pitchFamily="18" charset="2"/>
              </a:rPr>
              <a:t>at random and calculating the value.  Or just look at every </a:t>
            </a:r>
            <a:r>
              <a:rPr lang="en-US" altLang="en-US" dirty="0" smtClean="0">
                <a:solidFill>
                  <a:srgbClr val="FF0000"/>
                </a:solidFill>
                <a:sym typeface="Symbol" panose="05050102010706020507" pitchFamily="18" charset="2"/>
              </a:rPr>
              <a:t>x,</a:t>
            </a:r>
            <a:r>
              <a:rPr lang="en-US" altLang="en-US" dirty="0" smtClean="0">
                <a:sym typeface="Symbol" panose="05050102010706020507" pitchFamily="18" charset="2"/>
              </a:rPr>
              <a:t> check the parity of </a:t>
            </a:r>
            <a:r>
              <a:rPr lang="en-US" altLang="en-US" dirty="0" smtClean="0">
                <a:solidFill>
                  <a:srgbClr val="FF0000"/>
                </a:solidFill>
                <a:sym typeface="Symbol" panose="05050102010706020507" pitchFamily="18" charset="2"/>
              </a:rPr>
              <a:t>S(x)</a:t>
            </a:r>
            <a:r>
              <a:rPr lang="en-US" altLang="en-US" dirty="0" smtClean="0">
                <a:sym typeface="Symbol" panose="05050102010706020507" pitchFamily="18" charset="2"/>
              </a:rPr>
              <a:t> for the specific </a:t>
            </a:r>
            <a:r>
              <a:rPr lang="en-US" altLang="en-US" dirty="0" smtClean="0">
                <a:solidFill>
                  <a:srgbClr val="FF0000"/>
                </a:solidFill>
                <a:sym typeface="Symbol" panose="05050102010706020507" pitchFamily="18" charset="2"/>
              </a:rPr>
              <a:t>x </a:t>
            </a:r>
            <a:r>
              <a:rPr lang="en-US" altLang="en-US" dirty="0" smtClean="0">
                <a:sym typeface="Symbol" panose="05050102010706020507" pitchFamily="18" charset="2"/>
              </a:rPr>
              <a:t>and that of </a:t>
            </a:r>
            <a:r>
              <a:rPr lang="en-US" altLang="en-US" dirty="0" smtClean="0">
                <a:solidFill>
                  <a:srgbClr val="FF0000"/>
                </a:solidFill>
                <a:sym typeface="Symbol" panose="05050102010706020507" pitchFamily="18" charset="2"/>
              </a:rPr>
              <a:t>T(s) </a:t>
            </a:r>
            <a:r>
              <a:rPr lang="en-US" altLang="en-US" dirty="0" smtClean="0">
                <a:sym typeface="Symbol" panose="05050102010706020507" pitchFamily="18" charset="2"/>
              </a:rPr>
              <a:t>and multiplying them. Summing over all </a:t>
            </a:r>
            <a:r>
              <a:rPr lang="en-US" altLang="en-US" dirty="0" smtClean="0">
                <a:solidFill>
                  <a:srgbClr val="FF0000"/>
                </a:solidFill>
                <a:sym typeface="Symbol" panose="05050102010706020507" pitchFamily="18" charset="2"/>
              </a:rPr>
              <a:t>x</a:t>
            </a:r>
            <a:r>
              <a:rPr lang="en-US" altLang="en-US" dirty="0" smtClean="0">
                <a:sym typeface="Symbol" panose="05050102010706020507" pitchFamily="18" charset="2"/>
              </a:rPr>
              <a:t> and dividing by </a:t>
            </a:r>
            <a:r>
              <a:rPr lang="en-US" altLang="en-US" dirty="0">
                <a:solidFill>
                  <a:srgbClr val="FF0000"/>
                </a:solidFill>
                <a:sym typeface="Symbol" panose="05050102010706020507" pitchFamily="18" charset="2"/>
              </a:rPr>
              <a:t>2</a:t>
            </a:r>
            <a:r>
              <a:rPr lang="en-US" altLang="en-US" baseline="30000" dirty="0">
                <a:solidFill>
                  <a:srgbClr val="FF0000"/>
                </a:solidFill>
                <a:sym typeface="Symbol" panose="05050102010706020507" pitchFamily="18" charset="2"/>
              </a:rPr>
              <a:t>n</a:t>
            </a:r>
          </a:p>
          <a:p>
            <a:pPr marL="0" indent="0">
              <a:buNone/>
            </a:pPr>
            <a:r>
              <a:rPr lang="en-US" altLang="en-US" dirty="0" smtClean="0">
                <a:sym typeface="Symbol" panose="05050102010706020507" pitchFamily="18" charset="2"/>
              </a:rPr>
              <a:t>Note that </a:t>
            </a:r>
            <a:r>
              <a:rPr lang="en-US" altLang="en-US" dirty="0" smtClean="0">
                <a:solidFill>
                  <a:srgbClr val="FF0000"/>
                </a:solidFill>
                <a:sym typeface="Symbol" panose="05050102010706020507" pitchFamily="18" charset="2"/>
              </a:rPr>
              <a:t>E(</a:t>
            </a:r>
            <a:r>
              <a:rPr lang="en-US" altLang="en-US" dirty="0" smtClean="0">
                <a:solidFill>
                  <a:srgbClr val="FF0000"/>
                </a:solidFill>
                <a:latin typeface="Comic Sans MS" panose="030F0702030302020204" pitchFamily="66" charset="0"/>
                <a:sym typeface="Symbol" panose="05050102010706020507" pitchFamily="18" charset="2"/>
              </a:rPr>
              <a:t>x</a:t>
            </a:r>
            <a:r>
              <a:rPr lang="en-US" altLang="en-US" baseline="-25000" dirty="0" smtClean="0">
                <a:solidFill>
                  <a:srgbClr val="FF0000"/>
                </a:solidFill>
                <a:latin typeface="Comic Sans MS" panose="030F0702030302020204" pitchFamily="66" charset="0"/>
                <a:sym typeface="Symbol" panose="05050102010706020507" pitchFamily="18" charset="2"/>
              </a:rPr>
              <a:t>i</a:t>
            </a:r>
            <a:r>
              <a:rPr lang="en-US" altLang="en-US" dirty="0" smtClean="0">
                <a:solidFill>
                  <a:srgbClr val="FF0000"/>
                </a:solidFill>
                <a:latin typeface="Comic Sans MS" panose="030F0702030302020204" pitchFamily="66" charset="0"/>
                <a:sym typeface="Symbol" panose="05050102010706020507" pitchFamily="18" charset="2"/>
              </a:rPr>
              <a:t>)=0 </a:t>
            </a:r>
            <a:r>
              <a:rPr lang="en-US" altLang="en-US" dirty="0" smtClean="0">
                <a:latin typeface="Comic Sans MS" panose="030F0702030302020204" pitchFamily="66" charset="0"/>
                <a:sym typeface="Symbol" panose="05050102010706020507" pitchFamily="18" charset="2"/>
              </a:rPr>
              <a:t>and all the variables are </a:t>
            </a:r>
            <a:r>
              <a:rPr lang="en-US" altLang="en-US" dirty="0" smtClean="0">
                <a:solidFill>
                  <a:srgbClr val="00B050"/>
                </a:solidFill>
                <a:latin typeface="Comic Sans MS" panose="030F0702030302020204" pitchFamily="66" charset="0"/>
                <a:sym typeface="Symbol" panose="05050102010706020507" pitchFamily="18" charset="2"/>
              </a:rPr>
              <a:t>independent.</a:t>
            </a:r>
            <a:r>
              <a:rPr lang="en-US" altLang="en-US" dirty="0" smtClean="0">
                <a:solidFill>
                  <a:srgbClr val="FF0000"/>
                </a:solidFill>
                <a:latin typeface="Comic Sans MS" panose="030F0702030302020204" pitchFamily="66" charset="0"/>
                <a:sym typeface="Symbol" panose="05050102010706020507" pitchFamily="18" charset="2"/>
              </a:rPr>
              <a:t> </a:t>
            </a:r>
            <a:r>
              <a:rPr lang="en-US" altLang="en-US" dirty="0" smtClean="0">
                <a:latin typeface="Comic Sans MS" panose="030F0702030302020204" pitchFamily="66" charset="0"/>
                <a:sym typeface="Symbol" panose="05050102010706020507" pitchFamily="18" charset="2"/>
              </a:rPr>
              <a:t>If </a:t>
            </a:r>
            <a:r>
              <a:rPr lang="en-US" altLang="en-US" dirty="0" smtClean="0">
                <a:solidFill>
                  <a:srgbClr val="FF0000"/>
                </a:solidFill>
                <a:latin typeface="Comic Sans MS" panose="030F0702030302020204" pitchFamily="66" charset="0"/>
                <a:sym typeface="Symbol" panose="05050102010706020507" pitchFamily="18" charset="2"/>
              </a:rPr>
              <a:t>S≠T, </a:t>
            </a:r>
            <a:r>
              <a:rPr lang="en-US" altLang="en-US" dirty="0">
                <a:solidFill>
                  <a:srgbClr val="FF0000"/>
                </a:solidFill>
                <a:latin typeface="Comic Sans MS" panose="030F0702030302020204" pitchFamily="66" charset="0"/>
                <a:sym typeface="Symbol" panose="05050102010706020507" pitchFamily="18" charset="2"/>
              </a:rPr>
              <a:t>(S-T) </a:t>
            </a:r>
            <a:r>
              <a:rPr lang="en-US" altLang="en-US" dirty="0" smtClean="0">
                <a:solidFill>
                  <a:srgbClr val="FF0000"/>
                </a:solidFill>
                <a:latin typeface="Comic Sans MS" panose="030F0702030302020204" pitchFamily="66" charset="0"/>
                <a:sym typeface="Symbol" panose="05050102010706020507" pitchFamily="18" charset="2"/>
              </a:rPr>
              <a:t>+(T-S) </a:t>
            </a:r>
            <a:r>
              <a:rPr lang="en-US" altLang="en-US" dirty="0" smtClean="0">
                <a:latin typeface="Comic Sans MS" panose="030F0702030302020204" pitchFamily="66" charset="0"/>
                <a:sym typeface="Symbol" panose="05050102010706020507" pitchFamily="18" charset="2"/>
              </a:rPr>
              <a:t>is a non empty. Since the variables are independent the expectation of their  product is </a:t>
            </a:r>
            <a:r>
              <a:rPr lang="en-US" altLang="en-US" dirty="0" smtClean="0">
                <a:solidFill>
                  <a:srgbClr val="FF0000"/>
                </a:solidFill>
                <a:latin typeface="Comic Sans MS" panose="030F0702030302020204" pitchFamily="66" charset="0"/>
                <a:sym typeface="Symbol" panose="05050102010706020507" pitchFamily="18" charset="2"/>
              </a:rPr>
              <a:t>0.</a:t>
            </a:r>
          </a:p>
        </p:txBody>
      </p:sp>
    </p:spTree>
    <p:extLst>
      <p:ext uri="{BB962C8B-B14F-4D97-AF65-F5344CB8AC3E}">
        <p14:creationId xmlns:p14="http://schemas.microsoft.com/office/powerpoint/2010/main" val="3462403754"/>
      </p:ext>
    </p:extLst>
  </p:cSld>
  <p:clrMapOvr>
    <a:masterClrMapping/>
  </p:clrMapOvr>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Put another way</a:t>
            </a:r>
            <a:endParaRPr lang="en-US" dirty="0">
              <a:solidFill>
                <a:srgbClr val="00B0F0"/>
              </a:solidFill>
            </a:endParaRPr>
          </a:p>
        </p:txBody>
      </p:sp>
      <p:sp>
        <p:nvSpPr>
          <p:cNvPr id="3" name="Content Placeholder 2"/>
          <p:cNvSpPr>
            <a:spLocks noGrp="1"/>
          </p:cNvSpPr>
          <p:nvPr>
            <p:ph idx="1"/>
          </p:nvPr>
        </p:nvSpPr>
        <p:spPr/>
        <p:txBody>
          <a:bodyPr>
            <a:normAutofit fontScale="25000" lnSpcReduction="20000"/>
          </a:bodyPr>
          <a:lstStyle/>
          <a:p>
            <a:pPr marL="0" indent="0">
              <a:buNone/>
            </a:pPr>
            <a:endParaRPr lang="en-US" altLang="en-US" dirty="0" smtClean="0">
              <a:solidFill>
                <a:srgbClr val="FF0000"/>
              </a:solidFill>
              <a:latin typeface="Comic Sans MS" panose="030F0702030302020204" pitchFamily="66" charset="0"/>
              <a:sym typeface="Symbol" panose="05050102010706020507" pitchFamily="18" charset="2"/>
            </a:endParaRPr>
          </a:p>
          <a:p>
            <a:pPr marL="0" indent="0">
              <a:buNone/>
            </a:pPr>
            <a:r>
              <a:rPr lang="en-US" altLang="en-US" sz="14400" dirty="0" smtClean="0">
                <a:latin typeface="Comic Sans MS" panose="030F0702030302020204" pitchFamily="66" charset="0"/>
                <a:sym typeface="Symbol" panose="05050102010706020507" pitchFamily="18" charset="2"/>
              </a:rPr>
              <a:t>But what does it really means?</a:t>
            </a:r>
          </a:p>
          <a:p>
            <a:pPr marL="0" indent="0">
              <a:buNone/>
            </a:pPr>
            <a:r>
              <a:rPr lang="en-US" altLang="en-US" sz="14400" dirty="0" smtClean="0">
                <a:latin typeface="Comic Sans MS" panose="030F0702030302020204" pitchFamily="66" charset="0"/>
                <a:sym typeface="Symbol" panose="05050102010706020507" pitchFamily="18" charset="2"/>
              </a:rPr>
              <a:t>For every </a:t>
            </a:r>
            <a:r>
              <a:rPr lang="en-US" altLang="en-US" sz="14400" dirty="0">
                <a:solidFill>
                  <a:srgbClr val="FF0000"/>
                </a:solidFill>
                <a:latin typeface="Comic Sans MS" panose="030F0702030302020204" pitchFamily="66" charset="0"/>
                <a:sym typeface="Symbol" panose="05050102010706020507" pitchFamily="18" charset="2"/>
              </a:rPr>
              <a:t>S</a:t>
            </a:r>
            <a:r>
              <a:rPr lang="en-US" altLang="en-US" sz="14400" dirty="0" smtClean="0">
                <a:latin typeface="Comic Sans MS" panose="030F0702030302020204" pitchFamily="66" charset="0"/>
                <a:sym typeface="Symbol" panose="05050102010706020507" pitchFamily="18" charset="2"/>
              </a:rPr>
              <a:t>, the number of </a:t>
            </a:r>
            <a:r>
              <a:rPr lang="en-US" altLang="en-US" sz="14400" dirty="0" smtClean="0">
                <a:solidFill>
                  <a:srgbClr val="FF0000"/>
                </a:solidFill>
                <a:latin typeface="Comic Sans MS" panose="030F0702030302020204" pitchFamily="66" charset="0"/>
                <a:sym typeface="Symbol" panose="05050102010706020507" pitchFamily="18" charset="2"/>
              </a:rPr>
              <a:t>x</a:t>
            </a:r>
            <a:r>
              <a:rPr lang="en-US" altLang="en-US" sz="14400" dirty="0" smtClean="0">
                <a:latin typeface="Comic Sans MS" panose="030F0702030302020204" pitchFamily="66" charset="0"/>
                <a:sym typeface="Symbol" panose="05050102010706020507" pitchFamily="18" charset="2"/>
              </a:rPr>
              <a:t> for</a:t>
            </a:r>
          </a:p>
          <a:p>
            <a:pPr marL="0" indent="0">
              <a:buNone/>
            </a:pPr>
            <a:r>
              <a:rPr lang="en-US" altLang="en-US" sz="14400" dirty="0" smtClean="0">
                <a:latin typeface="Comic Sans MS" panose="030F0702030302020204" pitchFamily="66" charset="0"/>
                <a:sym typeface="Symbol" panose="05050102010706020507" pitchFamily="18" charset="2"/>
              </a:rPr>
              <a:t> which </a:t>
            </a:r>
            <a:r>
              <a:rPr lang="en-US" altLang="en-US" sz="14400" dirty="0" smtClean="0">
                <a:solidFill>
                  <a:srgbClr val="FF0000"/>
                </a:solidFill>
                <a:latin typeface="Comic Sans MS" panose="030F0702030302020204" pitchFamily="66" charset="0"/>
                <a:sym typeface="Symbol" panose="05050102010706020507" pitchFamily="18" charset="2"/>
              </a:rPr>
              <a:t>S(x)= 1 </a:t>
            </a:r>
            <a:r>
              <a:rPr lang="en-US" altLang="en-US" sz="14400" dirty="0" smtClean="0">
                <a:latin typeface="Comic Sans MS" panose="030F0702030302020204" pitchFamily="66" charset="0"/>
                <a:sym typeface="Symbol" panose="05050102010706020507" pitchFamily="18" charset="2"/>
              </a:rPr>
              <a:t>equals the number of</a:t>
            </a:r>
          </a:p>
          <a:p>
            <a:pPr marL="0" indent="0">
              <a:buNone/>
            </a:pPr>
            <a:r>
              <a:rPr lang="en-US" altLang="en-US" sz="14400" dirty="0" smtClean="0">
                <a:latin typeface="Comic Sans MS" panose="030F0702030302020204" pitchFamily="66" charset="0"/>
                <a:sym typeface="Symbol" panose="05050102010706020507" pitchFamily="18" charset="2"/>
              </a:rPr>
              <a:t> </a:t>
            </a:r>
            <a:r>
              <a:rPr lang="en-US" altLang="en-US" sz="14400" dirty="0" smtClean="0">
                <a:solidFill>
                  <a:srgbClr val="FF0000"/>
                </a:solidFill>
                <a:latin typeface="Comic Sans MS" panose="030F0702030302020204" pitchFamily="66" charset="0"/>
                <a:sym typeface="Symbol" panose="05050102010706020507" pitchFamily="18" charset="2"/>
              </a:rPr>
              <a:t>x </a:t>
            </a:r>
            <a:r>
              <a:rPr lang="en-US" altLang="en-US" sz="14400" dirty="0" smtClean="0">
                <a:latin typeface="Comic Sans MS" panose="030F0702030302020204" pitchFamily="66" charset="0"/>
                <a:sym typeface="Symbol" panose="05050102010706020507" pitchFamily="18" charset="2"/>
              </a:rPr>
              <a:t>so that </a:t>
            </a:r>
            <a:r>
              <a:rPr lang="en-US" altLang="en-US" sz="14400" dirty="0">
                <a:solidFill>
                  <a:srgbClr val="FF0000"/>
                </a:solidFill>
                <a:latin typeface="Comic Sans MS" panose="030F0702030302020204" pitchFamily="66" charset="0"/>
                <a:sym typeface="Symbol" panose="05050102010706020507" pitchFamily="18" charset="2"/>
              </a:rPr>
              <a:t>S(x</a:t>
            </a:r>
            <a:r>
              <a:rPr lang="en-US" altLang="en-US" sz="14400" dirty="0" smtClean="0">
                <a:solidFill>
                  <a:srgbClr val="FF0000"/>
                </a:solidFill>
                <a:latin typeface="Comic Sans MS" panose="030F0702030302020204" pitchFamily="66" charset="0"/>
                <a:sym typeface="Symbol" panose="05050102010706020507" pitchFamily="18" charset="2"/>
              </a:rPr>
              <a:t>)=-1.</a:t>
            </a:r>
            <a:r>
              <a:rPr lang="en-US" altLang="en-US" sz="14400" dirty="0" smtClean="0"/>
              <a:t> Any </a:t>
            </a:r>
            <a:r>
              <a:rPr lang="en-US" altLang="en-US" sz="14400" dirty="0" smtClean="0">
                <a:solidFill>
                  <a:srgbClr val="FF0000"/>
                </a:solidFill>
              </a:rPr>
              <a:t>S(X)</a:t>
            </a:r>
            <a:r>
              <a:rPr lang="en-US" altLang="en-US" sz="14400" dirty="0" smtClean="0">
                <a:solidFill>
                  <a:srgbClr val="FF0000"/>
                </a:solidFill>
                <a:latin typeface="Arial" panose="020B0604020202020204" pitchFamily="34" charset="0"/>
                <a:cs typeface="Arial" panose="020B0604020202020204" pitchFamily="34" charset="0"/>
              </a:rPr>
              <a:t>˖T(S) </a:t>
            </a:r>
            <a:r>
              <a:rPr lang="en-US" altLang="en-US" sz="14400" dirty="0" smtClean="0">
                <a:latin typeface="Arial" panose="020B0604020202020204" pitchFamily="34" charset="0"/>
                <a:cs typeface="Arial" panose="020B0604020202020204" pitchFamily="34" charset="0"/>
              </a:rPr>
              <a:t>is </a:t>
            </a:r>
          </a:p>
          <a:p>
            <a:pPr marL="0" indent="0">
              <a:buNone/>
            </a:pPr>
            <a:r>
              <a:rPr lang="en-US" altLang="en-US" sz="14400" dirty="0" smtClean="0">
                <a:latin typeface="Arial" panose="020B0604020202020204" pitchFamily="34" charset="0"/>
                <a:cs typeface="Arial" panose="020B0604020202020204" pitchFamily="34" charset="0"/>
              </a:rPr>
              <a:t>also an element of the base, which </a:t>
            </a:r>
          </a:p>
          <a:p>
            <a:pPr marL="0" indent="0">
              <a:buNone/>
            </a:pPr>
            <a:r>
              <a:rPr lang="en-US" altLang="en-US" sz="14400" dirty="0" smtClean="0">
                <a:latin typeface="Arial" panose="020B0604020202020204" pitchFamily="34" charset="0"/>
                <a:cs typeface="Arial" panose="020B0604020202020204" pitchFamily="34" charset="0"/>
              </a:rPr>
              <a:t>has the of the  multiplication of the </a:t>
            </a:r>
          </a:p>
          <a:p>
            <a:pPr marL="0" indent="0">
              <a:buNone/>
            </a:pPr>
            <a:r>
              <a:rPr lang="en-US" altLang="en-US" sz="14400" dirty="0" smtClean="0">
                <a:latin typeface="Arial" panose="020B0604020202020204" pitchFamily="34" charset="0"/>
                <a:cs typeface="Arial" panose="020B0604020202020204" pitchFamily="34" charset="0"/>
              </a:rPr>
              <a:t>members of </a:t>
            </a:r>
            <a:r>
              <a:rPr lang="en-US" altLang="en-US" sz="14400" dirty="0" smtClean="0">
                <a:solidFill>
                  <a:srgbClr val="FF0000"/>
                </a:solidFill>
                <a:latin typeface="Arial" panose="020B0604020202020204" pitchFamily="34" charset="0"/>
                <a:cs typeface="Arial" panose="020B0604020202020204" pitchFamily="34" charset="0"/>
              </a:rPr>
              <a:t>(T-S)+(S-T).</a:t>
            </a:r>
            <a:r>
              <a:rPr lang="en-US" altLang="en-US" sz="14400" dirty="0" smtClean="0">
                <a:solidFill>
                  <a:srgbClr val="FF0000"/>
                </a:solidFill>
              </a:rPr>
              <a:t> </a:t>
            </a:r>
          </a:p>
          <a:p>
            <a:pPr marL="0" indent="0">
              <a:buNone/>
            </a:pPr>
            <a:endParaRPr lang="en-US" altLang="en-US" dirty="0">
              <a:solidFill>
                <a:srgbClr val="FF0000"/>
              </a:solidFill>
            </a:endParaRPr>
          </a:p>
          <a:p>
            <a:pPr marL="0" indent="0">
              <a:buNone/>
            </a:pPr>
            <a:endParaRPr lang="en-US" dirty="0" smtClean="0"/>
          </a:p>
          <a:p>
            <a:pPr marL="0" indent="0">
              <a:buNone/>
            </a:pPr>
            <a:r>
              <a:rPr lang="en-US" dirty="0"/>
              <a:t> </a:t>
            </a:r>
          </a:p>
        </p:txBody>
      </p:sp>
    </p:spTree>
    <p:extLst>
      <p:ext uri="{BB962C8B-B14F-4D97-AF65-F5344CB8AC3E}">
        <p14:creationId xmlns:p14="http://schemas.microsoft.com/office/powerpoint/2010/main" val="1118355211"/>
      </p:ext>
    </p:extLst>
  </p:cSld>
  <p:clrMapOvr>
    <a:masterClrMapping/>
  </p:clrMapOvr>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00B0F0"/>
                </a:solidFill>
              </a:rPr>
              <a:t>Hence we should look at some S(x) and see how many x makes it  1 and</a:t>
            </a:r>
            <a:br>
              <a:rPr lang="en-US" dirty="0" smtClean="0">
                <a:solidFill>
                  <a:srgbClr val="00B0F0"/>
                </a:solidFill>
              </a:rPr>
            </a:br>
            <a:r>
              <a:rPr lang="en-US" dirty="0" smtClean="0">
                <a:solidFill>
                  <a:srgbClr val="00B0F0"/>
                </a:solidFill>
              </a:rPr>
              <a:t>how many -1 </a:t>
            </a:r>
            <a:endParaRPr lang="en-US" dirty="0">
              <a:solidFill>
                <a:srgbClr val="00B0F0"/>
              </a:solidFill>
            </a:endParaRPr>
          </a:p>
        </p:txBody>
      </p:sp>
      <p:sp>
        <p:nvSpPr>
          <p:cNvPr id="3" name="Content Placeholder 2"/>
          <p:cNvSpPr>
            <a:spLocks noGrp="1"/>
          </p:cNvSpPr>
          <p:nvPr>
            <p:ph idx="1"/>
          </p:nvPr>
        </p:nvSpPr>
        <p:spPr>
          <a:xfrm>
            <a:off x="611544" y="2133600"/>
            <a:ext cx="7886700" cy="4351338"/>
          </a:xfrm>
        </p:spPr>
        <p:txBody>
          <a:bodyPr/>
          <a:lstStyle/>
          <a:p>
            <a:pPr marL="0" indent="0">
              <a:buNone/>
            </a:pPr>
            <a:r>
              <a:rPr lang="en-US" dirty="0" smtClean="0"/>
              <a:t>Example: </a:t>
            </a:r>
          </a:p>
          <a:p>
            <a:pPr marL="0" indent="0">
              <a:buNone/>
            </a:pPr>
            <a:r>
              <a:rPr lang="en-US" altLang="en-US" dirty="0">
                <a:solidFill>
                  <a:srgbClr val="FF0000"/>
                </a:solidFill>
                <a:latin typeface="Comic Sans MS" panose="030F0702030302020204" pitchFamily="66" charset="0"/>
                <a:sym typeface="Symbol" panose="05050102010706020507" pitchFamily="18" charset="2"/>
              </a:rPr>
              <a:t>S</a:t>
            </a:r>
            <a:r>
              <a:rPr lang="en-US" altLang="en-US" dirty="0" smtClean="0">
                <a:solidFill>
                  <a:srgbClr val="FF0000"/>
                </a:solidFill>
                <a:latin typeface="Comic Sans MS" panose="030F0702030302020204" pitchFamily="66" charset="0"/>
                <a:sym typeface="Symbol" panose="05050102010706020507" pitchFamily="18" charset="2"/>
              </a:rPr>
              <a:t>(x</a:t>
            </a:r>
            <a:r>
              <a:rPr lang="en-US" altLang="en-US" dirty="0">
                <a:solidFill>
                  <a:srgbClr val="FF0000"/>
                </a:solidFill>
                <a:latin typeface="Comic Sans MS" panose="030F0702030302020204" pitchFamily="66" charset="0"/>
                <a:sym typeface="Symbol" panose="05050102010706020507" pitchFamily="18" charset="2"/>
              </a:rPr>
              <a:t>)= x</a:t>
            </a:r>
            <a:r>
              <a:rPr lang="en-US" altLang="en-US" baseline="-25000" dirty="0">
                <a:solidFill>
                  <a:srgbClr val="FF0000"/>
                </a:solidFill>
                <a:latin typeface="Comic Sans MS" panose="030F0702030302020204" pitchFamily="66" charset="0"/>
                <a:sym typeface="Symbol" panose="05050102010706020507" pitchFamily="18" charset="2"/>
              </a:rPr>
              <a:t>1</a:t>
            </a:r>
            <a:r>
              <a:rPr lang="en-US" altLang="en-US" baseline="-25000" dirty="0">
                <a:solidFill>
                  <a:srgbClr val="FF0000"/>
                </a:solidFill>
                <a:latin typeface="Comic Sans MS" panose="030F0702030302020204" pitchFamily="66" charset="0"/>
              </a:rPr>
              <a:t> </a:t>
            </a:r>
            <a:r>
              <a:rPr lang="en-US" altLang="en-US" dirty="0">
                <a:solidFill>
                  <a:srgbClr val="FF0000"/>
                </a:solidFill>
              </a:rPr>
              <a:t>˖</a:t>
            </a:r>
            <a:r>
              <a:rPr lang="en-US" altLang="en-US" dirty="0">
                <a:solidFill>
                  <a:srgbClr val="FF0000"/>
                </a:solidFill>
                <a:latin typeface="Comic Sans MS" panose="030F0702030302020204" pitchFamily="66" charset="0"/>
                <a:sym typeface="Symbol" panose="05050102010706020507" pitchFamily="18" charset="2"/>
              </a:rPr>
              <a:t>x</a:t>
            </a:r>
            <a:r>
              <a:rPr lang="en-US" altLang="en-US" baseline="-25000" dirty="0">
                <a:solidFill>
                  <a:srgbClr val="FF0000"/>
                </a:solidFill>
                <a:latin typeface="Comic Sans MS" panose="030F0702030302020204" pitchFamily="66" charset="0"/>
                <a:sym typeface="Symbol" panose="05050102010706020507" pitchFamily="18" charset="2"/>
              </a:rPr>
              <a:t>3</a:t>
            </a:r>
            <a:r>
              <a:rPr lang="en-US" altLang="en-US" dirty="0">
                <a:solidFill>
                  <a:srgbClr val="FF0000"/>
                </a:solidFill>
                <a:latin typeface="Comic Sans MS" panose="030F0702030302020204" pitchFamily="66" charset="0"/>
                <a:sym typeface="Symbol" panose="05050102010706020507" pitchFamily="18" charset="2"/>
              </a:rPr>
              <a:t> </a:t>
            </a:r>
            <a:r>
              <a:rPr lang="en-US" altLang="en-US" dirty="0">
                <a:solidFill>
                  <a:srgbClr val="FF0000"/>
                </a:solidFill>
              </a:rPr>
              <a:t>˖ </a:t>
            </a:r>
            <a:r>
              <a:rPr lang="en-US" altLang="en-US" dirty="0">
                <a:solidFill>
                  <a:srgbClr val="FF0000"/>
                </a:solidFill>
                <a:latin typeface="Comic Sans MS" panose="030F0702030302020204" pitchFamily="66" charset="0"/>
                <a:sym typeface="Symbol" panose="05050102010706020507" pitchFamily="18" charset="2"/>
              </a:rPr>
              <a:t>x</a:t>
            </a:r>
            <a:r>
              <a:rPr lang="en-US" altLang="en-US" baseline="-25000" dirty="0">
                <a:solidFill>
                  <a:srgbClr val="FF0000"/>
                </a:solidFill>
                <a:latin typeface="Comic Sans MS" panose="030F0702030302020204" pitchFamily="66" charset="0"/>
                <a:sym typeface="Symbol" panose="05050102010706020507" pitchFamily="18" charset="2"/>
              </a:rPr>
              <a:t>4  </a:t>
            </a:r>
            <a:r>
              <a:rPr lang="en-US" altLang="en-US" dirty="0">
                <a:solidFill>
                  <a:srgbClr val="FF0000"/>
                </a:solidFill>
              </a:rPr>
              <a:t> </a:t>
            </a:r>
            <a:r>
              <a:rPr lang="en-US" altLang="en-US" dirty="0" smtClean="0">
                <a:solidFill>
                  <a:srgbClr val="FF0000"/>
                </a:solidFill>
                <a:latin typeface="Comic Sans MS" panose="030F0702030302020204" pitchFamily="66" charset="0"/>
                <a:sym typeface="Symbol" panose="05050102010706020507" pitchFamily="18" charset="2"/>
              </a:rPr>
              <a:t>x</a:t>
            </a:r>
            <a:r>
              <a:rPr lang="en-US" altLang="en-US" baseline="-25000" dirty="0" smtClean="0">
                <a:solidFill>
                  <a:srgbClr val="FF0000"/>
                </a:solidFill>
                <a:latin typeface="Comic Sans MS" panose="030F0702030302020204" pitchFamily="66" charset="0"/>
                <a:sym typeface="Symbol" panose="05050102010706020507" pitchFamily="18" charset="2"/>
              </a:rPr>
              <a:t>7</a:t>
            </a:r>
            <a:r>
              <a:rPr lang="en-US" altLang="en-US" dirty="0" smtClean="0">
                <a:solidFill>
                  <a:srgbClr val="FF0000"/>
                </a:solidFill>
                <a:latin typeface="Comic Sans MS" panose="030F0702030302020204" pitchFamily="66" charset="0"/>
                <a:sym typeface="Symbol" panose="05050102010706020507" pitchFamily="18" charset="2"/>
              </a:rPr>
              <a:t>     </a:t>
            </a:r>
          </a:p>
          <a:p>
            <a:pPr marL="0" indent="0">
              <a:buNone/>
            </a:pPr>
            <a:r>
              <a:rPr lang="en-US" altLang="en-US" dirty="0" smtClean="0">
                <a:latin typeface="Comic Sans MS" panose="030F0702030302020204" pitchFamily="66" charset="0"/>
                <a:sym typeface="Symbol" panose="05050102010706020507" pitchFamily="18" charset="2"/>
              </a:rPr>
              <a:t>Fix the values </a:t>
            </a:r>
            <a:r>
              <a:rPr lang="en-US" altLang="en-US" dirty="0" smtClean="0">
                <a:solidFill>
                  <a:srgbClr val="FF0000"/>
                </a:solidFill>
                <a:latin typeface="Comic Sans MS" panose="030F0702030302020204" pitchFamily="66" charset="0"/>
                <a:sym typeface="Symbol" panose="05050102010706020507" pitchFamily="18" charset="2"/>
              </a:rPr>
              <a:t>of x</a:t>
            </a:r>
            <a:r>
              <a:rPr lang="en-US" altLang="en-US" baseline="-25000" dirty="0" smtClean="0">
                <a:solidFill>
                  <a:srgbClr val="FF0000"/>
                </a:solidFill>
                <a:latin typeface="Comic Sans MS" panose="030F0702030302020204" pitchFamily="66" charset="0"/>
                <a:sym typeface="Symbol" panose="05050102010706020507" pitchFamily="18" charset="2"/>
              </a:rPr>
              <a:t>3</a:t>
            </a:r>
            <a:r>
              <a:rPr lang="en-US" altLang="en-US" dirty="0" smtClean="0">
                <a:solidFill>
                  <a:srgbClr val="FF0000"/>
                </a:solidFill>
                <a:latin typeface="Comic Sans MS" panose="030F0702030302020204" pitchFamily="66" charset="0"/>
                <a:sym typeface="Symbol" panose="05050102010706020507" pitchFamily="18" charset="2"/>
              </a:rPr>
              <a:t>,</a:t>
            </a:r>
            <a:r>
              <a:rPr lang="en-US" altLang="en-US" dirty="0" smtClean="0">
                <a:solidFill>
                  <a:srgbClr val="FF0000"/>
                </a:solidFill>
              </a:rPr>
              <a:t> </a:t>
            </a:r>
            <a:r>
              <a:rPr lang="en-US" altLang="en-US" dirty="0">
                <a:solidFill>
                  <a:srgbClr val="FF0000"/>
                </a:solidFill>
                <a:latin typeface="Comic Sans MS" panose="030F0702030302020204" pitchFamily="66" charset="0"/>
                <a:sym typeface="Symbol" panose="05050102010706020507" pitchFamily="18" charset="2"/>
              </a:rPr>
              <a:t>x</a:t>
            </a:r>
            <a:r>
              <a:rPr lang="en-US" altLang="en-US" baseline="-25000" dirty="0">
                <a:solidFill>
                  <a:srgbClr val="FF0000"/>
                </a:solidFill>
                <a:latin typeface="Comic Sans MS" panose="030F0702030302020204" pitchFamily="66" charset="0"/>
                <a:sym typeface="Symbol" panose="05050102010706020507" pitchFamily="18" charset="2"/>
              </a:rPr>
              <a:t>4 </a:t>
            </a:r>
            <a:r>
              <a:rPr lang="en-US" altLang="en-US" dirty="0" smtClean="0">
                <a:solidFill>
                  <a:srgbClr val="FF0000"/>
                </a:solidFill>
                <a:latin typeface="Comic Sans MS" panose="030F0702030302020204" pitchFamily="66" charset="0"/>
                <a:sym typeface="Symbol" panose="05050102010706020507" pitchFamily="18" charset="2"/>
              </a:rPr>
              <a:t>,</a:t>
            </a:r>
            <a:r>
              <a:rPr lang="en-US" altLang="en-US" dirty="0" smtClean="0">
                <a:solidFill>
                  <a:srgbClr val="FF0000"/>
                </a:solidFill>
              </a:rPr>
              <a:t> </a:t>
            </a:r>
            <a:r>
              <a:rPr lang="en-US" altLang="en-US" dirty="0" smtClean="0">
                <a:solidFill>
                  <a:srgbClr val="FF0000"/>
                </a:solidFill>
                <a:latin typeface="Comic Sans MS" panose="030F0702030302020204" pitchFamily="66" charset="0"/>
                <a:sym typeface="Symbol" panose="05050102010706020507" pitchFamily="18" charset="2"/>
              </a:rPr>
              <a:t>x</a:t>
            </a:r>
            <a:r>
              <a:rPr lang="en-US" altLang="en-US" baseline="-25000" dirty="0" smtClean="0">
                <a:solidFill>
                  <a:srgbClr val="FF0000"/>
                </a:solidFill>
                <a:latin typeface="Comic Sans MS" panose="030F0702030302020204" pitchFamily="66" charset="0"/>
                <a:sym typeface="Symbol" panose="05050102010706020507" pitchFamily="18" charset="2"/>
              </a:rPr>
              <a:t>7</a:t>
            </a:r>
            <a:r>
              <a:rPr lang="en-US" altLang="en-US" dirty="0" smtClean="0">
                <a:solidFill>
                  <a:srgbClr val="FF0000"/>
                </a:solidFill>
                <a:latin typeface="Comic Sans MS" panose="030F0702030302020204" pitchFamily="66" charset="0"/>
                <a:sym typeface="Symbol" panose="05050102010706020507" pitchFamily="18" charset="2"/>
              </a:rPr>
              <a:t>  </a:t>
            </a:r>
            <a:r>
              <a:rPr lang="en-US" altLang="en-US" dirty="0" smtClean="0">
                <a:latin typeface="Comic Sans MS" panose="030F0702030302020204" pitchFamily="66" charset="0"/>
                <a:sym typeface="Symbol" panose="05050102010706020507" pitchFamily="18" charset="2"/>
              </a:rPr>
              <a:t>This specific value appears both  with </a:t>
            </a:r>
            <a:r>
              <a:rPr lang="en-US" altLang="en-US" dirty="0">
                <a:solidFill>
                  <a:srgbClr val="FF0000"/>
                </a:solidFill>
                <a:latin typeface="Comic Sans MS" panose="030F0702030302020204" pitchFamily="66" charset="0"/>
                <a:sym typeface="Symbol" panose="05050102010706020507" pitchFamily="18" charset="2"/>
              </a:rPr>
              <a:t>x</a:t>
            </a:r>
            <a:r>
              <a:rPr lang="en-US" altLang="en-US" baseline="-25000" dirty="0">
                <a:solidFill>
                  <a:srgbClr val="FF0000"/>
                </a:solidFill>
                <a:latin typeface="Comic Sans MS" panose="030F0702030302020204" pitchFamily="66" charset="0"/>
                <a:sym typeface="Symbol" panose="05050102010706020507" pitchFamily="18" charset="2"/>
              </a:rPr>
              <a:t>1</a:t>
            </a:r>
            <a:r>
              <a:rPr lang="en-US" altLang="en-US" baseline="-25000" dirty="0">
                <a:solidFill>
                  <a:srgbClr val="FF0000"/>
                </a:solidFill>
                <a:latin typeface="Comic Sans MS" panose="030F0702030302020204" pitchFamily="66" charset="0"/>
              </a:rPr>
              <a:t> </a:t>
            </a:r>
            <a:r>
              <a:rPr lang="en-US" altLang="en-US" dirty="0" smtClean="0">
                <a:solidFill>
                  <a:srgbClr val="FF0000"/>
                </a:solidFill>
                <a:latin typeface="Comic Sans MS" panose="030F0702030302020204" pitchFamily="66" charset="0"/>
              </a:rPr>
              <a:t>=1 </a:t>
            </a:r>
            <a:r>
              <a:rPr lang="en-US" altLang="en-US" dirty="0" smtClean="0">
                <a:latin typeface="Comic Sans MS" panose="030F0702030302020204" pitchFamily="66" charset="0"/>
              </a:rPr>
              <a:t>and </a:t>
            </a:r>
            <a:r>
              <a:rPr lang="en-US" altLang="en-US" dirty="0">
                <a:solidFill>
                  <a:srgbClr val="FF0000"/>
                </a:solidFill>
                <a:latin typeface="Comic Sans MS" panose="030F0702030302020204" pitchFamily="66" charset="0"/>
                <a:sym typeface="Symbol" panose="05050102010706020507" pitchFamily="18" charset="2"/>
              </a:rPr>
              <a:t>x</a:t>
            </a:r>
            <a:r>
              <a:rPr lang="en-US" altLang="en-US" baseline="-25000" dirty="0">
                <a:solidFill>
                  <a:srgbClr val="FF0000"/>
                </a:solidFill>
                <a:latin typeface="Comic Sans MS" panose="030F0702030302020204" pitchFamily="66" charset="0"/>
                <a:sym typeface="Symbol" panose="05050102010706020507" pitchFamily="18" charset="2"/>
              </a:rPr>
              <a:t>1</a:t>
            </a:r>
            <a:r>
              <a:rPr lang="en-US" altLang="en-US" baseline="-25000" dirty="0">
                <a:solidFill>
                  <a:srgbClr val="FF0000"/>
                </a:solidFill>
                <a:latin typeface="Comic Sans MS" panose="030F0702030302020204" pitchFamily="66" charset="0"/>
              </a:rPr>
              <a:t> </a:t>
            </a:r>
            <a:r>
              <a:rPr lang="en-US" altLang="en-US" dirty="0" smtClean="0">
                <a:solidFill>
                  <a:srgbClr val="FF0000"/>
                </a:solidFill>
                <a:latin typeface="Comic Sans MS" panose="030F0702030302020204" pitchFamily="66" charset="0"/>
              </a:rPr>
              <a:t>=-1. </a:t>
            </a:r>
            <a:r>
              <a:rPr lang="en-US" altLang="en-US" dirty="0" smtClean="0">
                <a:latin typeface="Comic Sans MS" panose="030F0702030302020204" pitchFamily="66" charset="0"/>
              </a:rPr>
              <a:t>Hence cancels. This is true for every value assignments of </a:t>
            </a:r>
            <a:r>
              <a:rPr lang="en-US" altLang="en-US" dirty="0">
                <a:solidFill>
                  <a:srgbClr val="FF0000"/>
                </a:solidFill>
                <a:latin typeface="Comic Sans MS" panose="030F0702030302020204" pitchFamily="66" charset="0"/>
                <a:sym typeface="Symbol" panose="05050102010706020507" pitchFamily="18" charset="2"/>
              </a:rPr>
              <a:t>x</a:t>
            </a:r>
            <a:r>
              <a:rPr lang="en-US" altLang="en-US" baseline="-25000" dirty="0">
                <a:solidFill>
                  <a:srgbClr val="FF0000"/>
                </a:solidFill>
                <a:latin typeface="Comic Sans MS" panose="030F0702030302020204" pitchFamily="66" charset="0"/>
                <a:sym typeface="Symbol" panose="05050102010706020507" pitchFamily="18" charset="2"/>
              </a:rPr>
              <a:t>3</a:t>
            </a:r>
            <a:r>
              <a:rPr lang="en-US" altLang="en-US" dirty="0">
                <a:solidFill>
                  <a:srgbClr val="FF0000"/>
                </a:solidFill>
                <a:latin typeface="Comic Sans MS" panose="030F0702030302020204" pitchFamily="66" charset="0"/>
                <a:sym typeface="Symbol" panose="05050102010706020507" pitchFamily="18" charset="2"/>
              </a:rPr>
              <a:t> </a:t>
            </a:r>
            <a:r>
              <a:rPr lang="en-US" altLang="en-US" dirty="0" smtClean="0">
                <a:solidFill>
                  <a:srgbClr val="FF0000"/>
                </a:solidFill>
                <a:sym typeface="Symbol" panose="05050102010706020507" pitchFamily="18" charset="2"/>
              </a:rPr>
              <a:t>,</a:t>
            </a:r>
            <a:r>
              <a:rPr lang="en-US" altLang="en-US" dirty="0" smtClean="0">
                <a:solidFill>
                  <a:srgbClr val="FF0000"/>
                </a:solidFill>
              </a:rPr>
              <a:t> </a:t>
            </a:r>
            <a:r>
              <a:rPr lang="en-US" altLang="en-US" dirty="0" smtClean="0">
                <a:solidFill>
                  <a:srgbClr val="FF0000"/>
                </a:solidFill>
                <a:latin typeface="Comic Sans MS" panose="030F0702030302020204" pitchFamily="66" charset="0"/>
                <a:sym typeface="Symbol" panose="05050102010706020507" pitchFamily="18" charset="2"/>
              </a:rPr>
              <a:t>x</a:t>
            </a:r>
            <a:r>
              <a:rPr lang="en-US" altLang="en-US" baseline="-25000" dirty="0" smtClean="0">
                <a:solidFill>
                  <a:srgbClr val="FF0000"/>
                </a:solidFill>
                <a:latin typeface="Comic Sans MS" panose="030F0702030302020204" pitchFamily="66" charset="0"/>
                <a:sym typeface="Symbol" panose="05050102010706020507" pitchFamily="18" charset="2"/>
              </a:rPr>
              <a:t>4</a:t>
            </a:r>
            <a:r>
              <a:rPr lang="en-US" altLang="en-US" dirty="0" smtClean="0">
                <a:solidFill>
                  <a:srgbClr val="FF0000"/>
                </a:solidFill>
                <a:latin typeface="Comic Sans MS" panose="030F0702030302020204" pitchFamily="66" charset="0"/>
                <a:sym typeface="Symbol" panose="05050102010706020507" pitchFamily="18" charset="2"/>
              </a:rPr>
              <a:t> ,</a:t>
            </a:r>
            <a:r>
              <a:rPr lang="en-US" altLang="en-US" dirty="0" smtClean="0">
                <a:solidFill>
                  <a:srgbClr val="FF0000"/>
                </a:solidFill>
              </a:rPr>
              <a:t> </a:t>
            </a:r>
            <a:r>
              <a:rPr lang="en-US" altLang="en-US" dirty="0">
                <a:solidFill>
                  <a:srgbClr val="FF0000"/>
                </a:solidFill>
                <a:latin typeface="Comic Sans MS" panose="030F0702030302020204" pitchFamily="66" charset="0"/>
                <a:sym typeface="Symbol" panose="05050102010706020507" pitchFamily="18" charset="2"/>
              </a:rPr>
              <a:t>x</a:t>
            </a:r>
            <a:r>
              <a:rPr lang="en-US" altLang="en-US" baseline="-25000" dirty="0">
                <a:solidFill>
                  <a:srgbClr val="FF0000"/>
                </a:solidFill>
                <a:latin typeface="Comic Sans MS" panose="030F0702030302020204" pitchFamily="66" charset="0"/>
                <a:sym typeface="Symbol" panose="05050102010706020507" pitchFamily="18" charset="2"/>
              </a:rPr>
              <a:t>7</a:t>
            </a:r>
            <a:r>
              <a:rPr lang="en-US" altLang="en-US" dirty="0">
                <a:solidFill>
                  <a:srgbClr val="FF0000"/>
                </a:solidFill>
                <a:latin typeface="Comic Sans MS" panose="030F0702030302020204" pitchFamily="66" charset="0"/>
                <a:sym typeface="Symbol" panose="05050102010706020507" pitchFamily="18" charset="2"/>
              </a:rPr>
              <a:t>  </a:t>
            </a:r>
            <a:r>
              <a:rPr lang="en-US" altLang="en-US" dirty="0" smtClean="0">
                <a:solidFill>
                  <a:srgbClr val="FF0000"/>
                </a:solidFill>
                <a:latin typeface="Comic Sans MS" panose="030F0702030302020204" pitchFamily="66" charset="0"/>
                <a:sym typeface="Symbol" panose="05050102010706020507" pitchFamily="18" charset="2"/>
              </a:rPr>
              <a:t> </a:t>
            </a:r>
            <a:r>
              <a:rPr lang="en-US" altLang="en-US" dirty="0" smtClean="0">
                <a:latin typeface="Comic Sans MS" panose="030F0702030302020204" pitchFamily="66" charset="0"/>
                <a:sym typeface="Symbol" panose="05050102010706020507" pitchFamily="18" charset="2"/>
              </a:rPr>
              <a:t>Hence the sum is </a:t>
            </a:r>
            <a:r>
              <a:rPr lang="en-US" altLang="en-US" dirty="0" smtClean="0">
                <a:solidFill>
                  <a:srgbClr val="FF0000"/>
                </a:solidFill>
                <a:latin typeface="Comic Sans MS" panose="030F0702030302020204" pitchFamily="66" charset="0"/>
                <a:sym typeface="Symbol" panose="05050102010706020507" pitchFamily="18" charset="2"/>
              </a:rPr>
              <a:t>0</a:t>
            </a:r>
            <a:r>
              <a:rPr lang="en-US" altLang="en-US" dirty="0" smtClean="0">
                <a:latin typeface="Comic Sans MS" panose="030F0702030302020204" pitchFamily="66" charset="0"/>
                <a:sym typeface="Symbol" panose="05050102010706020507" pitchFamily="18" charset="2"/>
              </a:rPr>
              <a:t>. While if </a:t>
            </a:r>
            <a:r>
              <a:rPr lang="en-US" altLang="en-US" dirty="0" smtClean="0">
                <a:solidFill>
                  <a:srgbClr val="FF0000"/>
                </a:solidFill>
                <a:latin typeface="Comic Sans MS" panose="030F0702030302020204" pitchFamily="66" charset="0"/>
                <a:sym typeface="Symbol" panose="05050102010706020507" pitchFamily="18" charset="2"/>
              </a:rPr>
              <a:t>S(x)=T(x) </a:t>
            </a:r>
            <a:r>
              <a:rPr lang="en-US" altLang="en-US" dirty="0" smtClean="0">
                <a:latin typeface="Comic Sans MS" panose="030F0702030302020204" pitchFamily="66" charset="0"/>
                <a:sym typeface="Symbol" panose="05050102010706020507" pitchFamily="18" charset="2"/>
              </a:rPr>
              <a:t>we get that </a:t>
            </a:r>
          </a:p>
          <a:p>
            <a:pPr marL="0" indent="0">
              <a:buNone/>
            </a:pPr>
            <a:r>
              <a:rPr lang="en-US" altLang="en-US" dirty="0" smtClean="0">
                <a:solidFill>
                  <a:srgbClr val="FF0000"/>
                </a:solidFill>
                <a:latin typeface="Comic Sans MS" panose="030F0702030302020204" pitchFamily="66" charset="0"/>
                <a:sym typeface="Symbol" panose="05050102010706020507" pitchFamily="18" charset="2"/>
              </a:rPr>
              <a:t>S(X)</a:t>
            </a:r>
            <a:r>
              <a:rPr lang="en-US" altLang="en-US" dirty="0">
                <a:solidFill>
                  <a:srgbClr val="FF0000"/>
                </a:solidFill>
              </a:rPr>
              <a:t> </a:t>
            </a:r>
            <a:r>
              <a:rPr lang="en-US" altLang="en-US" dirty="0" smtClean="0">
                <a:solidFill>
                  <a:srgbClr val="FF0000"/>
                </a:solidFill>
              </a:rPr>
              <a:t>˖T(x)=1.</a:t>
            </a:r>
            <a:endParaRPr lang="en-US" altLang="en-US" baseline="-25000" dirty="0" smtClean="0">
              <a:solidFill>
                <a:srgbClr val="FF0000"/>
              </a:solidFill>
              <a:latin typeface="Comic Sans MS" panose="030F0702030302020204" pitchFamily="66" charset="0"/>
              <a:sym typeface="Symbol" panose="05050102010706020507" pitchFamily="18" charset="2"/>
            </a:endParaRPr>
          </a:p>
          <a:p>
            <a:pPr marL="0" indent="0">
              <a:buNone/>
            </a:pPr>
            <a:r>
              <a:rPr lang="en-US" dirty="0" smtClean="0"/>
              <a:t> </a:t>
            </a:r>
            <a:endParaRPr lang="en-US" dirty="0"/>
          </a:p>
        </p:txBody>
      </p:sp>
    </p:spTree>
    <p:extLst>
      <p:ext uri="{BB962C8B-B14F-4D97-AF65-F5344CB8AC3E}">
        <p14:creationId xmlns:p14="http://schemas.microsoft.com/office/powerpoint/2010/main" val="786269236"/>
      </p:ext>
    </p:extLst>
  </p:cSld>
  <p:clrMapOvr>
    <a:masterClrMapping/>
  </p:clrMapOvr>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p:cNvSpPr>
            <a:spLocks noGrp="1"/>
          </p:cNvSpPr>
          <p:nvPr>
            <p:ph type="title"/>
          </p:nvPr>
        </p:nvSpPr>
        <p:spPr/>
        <p:txBody>
          <a:bodyPr/>
          <a:lstStyle/>
          <a:p>
            <a:pPr algn="ctr"/>
            <a:r>
              <a:rPr lang="en-US" altLang="en-US" dirty="0" smtClean="0">
                <a:solidFill>
                  <a:srgbClr val="00B0F0"/>
                </a:solidFill>
              </a:rPr>
              <a:t>Example: presenting a function as a linear combination of the basis</a:t>
            </a:r>
          </a:p>
        </p:txBody>
      </p:sp>
      <p:sp>
        <p:nvSpPr>
          <p:cNvPr id="3" name="Content Placeholder 2"/>
          <p:cNvSpPr>
            <a:spLocks noGrp="1"/>
          </p:cNvSpPr>
          <p:nvPr>
            <p:ph idx="1"/>
          </p:nvPr>
        </p:nvSpPr>
        <p:spPr/>
        <p:txBody>
          <a:bodyPr>
            <a:normAutofit lnSpcReduction="10000"/>
          </a:bodyPr>
          <a:lstStyle/>
          <a:p>
            <a:pPr marL="0" indent="0" algn="l">
              <a:buFontTx/>
              <a:buNone/>
              <a:defRPr/>
            </a:pPr>
            <a:r>
              <a:rPr lang="en-US" dirty="0" smtClean="0"/>
              <a:t>Say that the dimension is </a:t>
            </a:r>
            <a:r>
              <a:rPr lang="en-US" dirty="0" smtClean="0">
                <a:solidFill>
                  <a:srgbClr val="FF0000"/>
                </a:solidFill>
              </a:rPr>
              <a:t>3</a:t>
            </a:r>
          </a:p>
          <a:p>
            <a:pPr marL="0" indent="0" algn="l">
              <a:buFontTx/>
              <a:buNone/>
              <a:defRPr/>
            </a:pPr>
            <a:r>
              <a:rPr lang="en-US" dirty="0" smtClean="0"/>
              <a:t>The majority function is </a:t>
            </a:r>
            <a:r>
              <a:rPr lang="en-US" dirty="0" smtClean="0">
                <a:solidFill>
                  <a:srgbClr val="FF0000"/>
                </a:solidFill>
              </a:rPr>
              <a:t>M(1,1,-1)=1</a:t>
            </a:r>
            <a:r>
              <a:rPr lang="en-US" dirty="0" smtClean="0"/>
              <a:t> etc.</a:t>
            </a:r>
          </a:p>
          <a:p>
            <a:pPr marL="0" indent="0" algn="l">
              <a:buFontTx/>
              <a:buNone/>
              <a:defRPr/>
            </a:pPr>
            <a:r>
              <a:rPr lang="en-US" dirty="0" smtClean="0"/>
              <a:t>Writing them as an expansion gives </a:t>
            </a:r>
          </a:p>
          <a:p>
            <a:pPr marL="0" indent="0" algn="l">
              <a:buFontTx/>
              <a:buNone/>
              <a:defRPr/>
            </a:pPr>
            <a:r>
              <a:rPr lang="en-US" dirty="0" smtClean="0">
                <a:solidFill>
                  <a:srgbClr val="FF0000"/>
                </a:solidFill>
              </a:rPr>
              <a:t>M(</a:t>
            </a:r>
            <a:r>
              <a:rPr lang="en-US" altLang="en-US" dirty="0" smtClean="0">
                <a:solidFill>
                  <a:srgbClr val="FF0000"/>
                </a:solidFill>
                <a:latin typeface="Comic Sans MS" panose="030F0702030302020204" pitchFamily="66" charset="0"/>
                <a:sym typeface="Symbol" panose="05050102010706020507" pitchFamily="18" charset="2"/>
              </a:rPr>
              <a:t>x</a:t>
            </a:r>
            <a:r>
              <a:rPr lang="en-US" altLang="en-US" baseline="-25000" dirty="0" smtClean="0">
                <a:solidFill>
                  <a:srgbClr val="FF0000"/>
                </a:solidFill>
                <a:latin typeface="Comic Sans MS" panose="030F0702030302020204" pitchFamily="66" charset="0"/>
                <a:sym typeface="Symbol" panose="05050102010706020507" pitchFamily="18" charset="2"/>
              </a:rPr>
              <a:t>1</a:t>
            </a:r>
            <a:r>
              <a:rPr lang="en-US" dirty="0" smtClean="0">
                <a:solidFill>
                  <a:srgbClr val="FF0000"/>
                </a:solidFill>
              </a:rPr>
              <a:t>,</a:t>
            </a:r>
            <a:r>
              <a:rPr lang="en-US" altLang="en-US" dirty="0">
                <a:solidFill>
                  <a:srgbClr val="FF0000"/>
                </a:solidFill>
                <a:latin typeface="Comic Sans MS" panose="030F0702030302020204" pitchFamily="66" charset="0"/>
                <a:sym typeface="Symbol" panose="05050102010706020507" pitchFamily="18" charset="2"/>
              </a:rPr>
              <a:t> </a:t>
            </a:r>
            <a:r>
              <a:rPr lang="en-US" altLang="en-US" dirty="0" smtClean="0">
                <a:solidFill>
                  <a:srgbClr val="FF0000"/>
                </a:solidFill>
                <a:latin typeface="Comic Sans MS" panose="030F0702030302020204" pitchFamily="66" charset="0"/>
                <a:sym typeface="Symbol" panose="05050102010706020507" pitchFamily="18" charset="2"/>
              </a:rPr>
              <a:t>x</a:t>
            </a:r>
            <a:r>
              <a:rPr lang="en-US" altLang="en-US" baseline="-25000" dirty="0" smtClean="0">
                <a:solidFill>
                  <a:srgbClr val="FF0000"/>
                </a:solidFill>
                <a:latin typeface="Comic Sans MS" panose="030F0702030302020204" pitchFamily="66" charset="0"/>
                <a:sym typeface="Symbol" panose="05050102010706020507" pitchFamily="18" charset="2"/>
              </a:rPr>
              <a:t>2</a:t>
            </a:r>
            <a:r>
              <a:rPr lang="en-US" dirty="0" smtClean="0">
                <a:solidFill>
                  <a:srgbClr val="FF0000"/>
                </a:solidFill>
              </a:rPr>
              <a:t>,</a:t>
            </a:r>
            <a:r>
              <a:rPr lang="en-US" altLang="en-US" dirty="0">
                <a:solidFill>
                  <a:srgbClr val="FF0000"/>
                </a:solidFill>
                <a:latin typeface="Comic Sans MS" panose="030F0702030302020204" pitchFamily="66" charset="0"/>
                <a:sym typeface="Symbol" panose="05050102010706020507" pitchFamily="18" charset="2"/>
              </a:rPr>
              <a:t> </a:t>
            </a:r>
            <a:r>
              <a:rPr lang="en-US" altLang="en-US" dirty="0" smtClean="0">
                <a:solidFill>
                  <a:srgbClr val="FF0000"/>
                </a:solidFill>
                <a:latin typeface="Comic Sans MS" panose="030F0702030302020204" pitchFamily="66" charset="0"/>
                <a:sym typeface="Symbol" panose="05050102010706020507" pitchFamily="18" charset="2"/>
              </a:rPr>
              <a:t>x</a:t>
            </a:r>
            <a:r>
              <a:rPr lang="en-US" altLang="en-US" baseline="-25000" dirty="0" smtClean="0">
                <a:solidFill>
                  <a:srgbClr val="FF0000"/>
                </a:solidFill>
                <a:latin typeface="Comic Sans MS" panose="030F0702030302020204" pitchFamily="66" charset="0"/>
                <a:sym typeface="Symbol" panose="05050102010706020507" pitchFamily="18" charset="2"/>
              </a:rPr>
              <a:t>3</a:t>
            </a:r>
            <a:r>
              <a:rPr lang="en-US" dirty="0" smtClean="0">
                <a:solidFill>
                  <a:srgbClr val="FF0000"/>
                </a:solidFill>
              </a:rPr>
              <a:t>)= </a:t>
            </a:r>
            <a:r>
              <a:rPr lang="en-US" altLang="en-US" dirty="0" smtClean="0">
                <a:solidFill>
                  <a:srgbClr val="FF0000"/>
                </a:solidFill>
                <a:latin typeface="Comic Sans MS" panose="030F0702030302020204" pitchFamily="66" charset="0"/>
                <a:sym typeface="Symbol" panose="05050102010706020507" pitchFamily="18" charset="2"/>
              </a:rPr>
              <a:t>x</a:t>
            </a:r>
            <a:r>
              <a:rPr lang="en-US" altLang="en-US" baseline="-25000" dirty="0" smtClean="0">
                <a:solidFill>
                  <a:srgbClr val="FF0000"/>
                </a:solidFill>
                <a:latin typeface="Comic Sans MS" panose="030F0702030302020204" pitchFamily="66" charset="0"/>
                <a:sym typeface="Symbol" panose="05050102010706020507" pitchFamily="18" charset="2"/>
              </a:rPr>
              <a:t>1</a:t>
            </a:r>
            <a:r>
              <a:rPr lang="en-US" dirty="0" smtClean="0">
                <a:solidFill>
                  <a:srgbClr val="FF0000"/>
                </a:solidFill>
              </a:rPr>
              <a:t>/2+</a:t>
            </a:r>
            <a:r>
              <a:rPr lang="en-US" altLang="en-US" dirty="0">
                <a:solidFill>
                  <a:srgbClr val="FF0000"/>
                </a:solidFill>
                <a:latin typeface="Comic Sans MS" panose="030F0702030302020204" pitchFamily="66" charset="0"/>
                <a:sym typeface="Symbol" panose="05050102010706020507" pitchFamily="18" charset="2"/>
              </a:rPr>
              <a:t> </a:t>
            </a:r>
            <a:r>
              <a:rPr lang="en-US" altLang="en-US" dirty="0" smtClean="0">
                <a:solidFill>
                  <a:srgbClr val="FF0000"/>
                </a:solidFill>
                <a:latin typeface="Comic Sans MS" panose="030F0702030302020204" pitchFamily="66" charset="0"/>
                <a:sym typeface="Symbol" panose="05050102010706020507" pitchFamily="18" charset="2"/>
              </a:rPr>
              <a:t>x</a:t>
            </a:r>
            <a:r>
              <a:rPr lang="en-US" altLang="en-US" baseline="-25000" dirty="0" smtClean="0">
                <a:solidFill>
                  <a:srgbClr val="FF0000"/>
                </a:solidFill>
                <a:latin typeface="Comic Sans MS" panose="030F0702030302020204" pitchFamily="66" charset="0"/>
                <a:sym typeface="Symbol" panose="05050102010706020507" pitchFamily="18" charset="2"/>
              </a:rPr>
              <a:t>2</a:t>
            </a:r>
            <a:r>
              <a:rPr lang="en-US" dirty="0" smtClean="0">
                <a:solidFill>
                  <a:srgbClr val="FF0000"/>
                </a:solidFill>
              </a:rPr>
              <a:t>/2+</a:t>
            </a:r>
            <a:r>
              <a:rPr lang="en-US" altLang="en-US" dirty="0">
                <a:solidFill>
                  <a:srgbClr val="FF0000"/>
                </a:solidFill>
                <a:latin typeface="Comic Sans MS" panose="030F0702030302020204" pitchFamily="66" charset="0"/>
                <a:sym typeface="Symbol" panose="05050102010706020507" pitchFamily="18" charset="2"/>
              </a:rPr>
              <a:t> </a:t>
            </a:r>
            <a:r>
              <a:rPr lang="en-US" altLang="en-US" dirty="0" smtClean="0">
                <a:solidFill>
                  <a:srgbClr val="FF0000"/>
                </a:solidFill>
                <a:latin typeface="Comic Sans MS" panose="030F0702030302020204" pitchFamily="66" charset="0"/>
                <a:sym typeface="Symbol" panose="05050102010706020507" pitchFamily="18" charset="2"/>
              </a:rPr>
              <a:t>x</a:t>
            </a:r>
            <a:r>
              <a:rPr lang="en-US" altLang="en-US" baseline="-25000" dirty="0" smtClean="0">
                <a:solidFill>
                  <a:srgbClr val="FF0000"/>
                </a:solidFill>
                <a:latin typeface="Comic Sans MS" panose="030F0702030302020204" pitchFamily="66" charset="0"/>
                <a:sym typeface="Symbol" panose="05050102010706020507" pitchFamily="18" charset="2"/>
              </a:rPr>
              <a:t>3</a:t>
            </a:r>
            <a:r>
              <a:rPr lang="en-US" dirty="0" smtClean="0">
                <a:solidFill>
                  <a:srgbClr val="FF0000"/>
                </a:solidFill>
              </a:rPr>
              <a:t>/2-1/2˖</a:t>
            </a:r>
            <a:r>
              <a:rPr lang="en-US" altLang="en-US" dirty="0">
                <a:solidFill>
                  <a:srgbClr val="FF0000"/>
                </a:solidFill>
                <a:latin typeface="Comic Sans MS" panose="030F0702030302020204" pitchFamily="66" charset="0"/>
                <a:sym typeface="Symbol" panose="05050102010706020507" pitchFamily="18" charset="2"/>
              </a:rPr>
              <a:t> </a:t>
            </a:r>
            <a:r>
              <a:rPr lang="en-US" altLang="en-US" dirty="0" smtClean="0">
                <a:solidFill>
                  <a:srgbClr val="FF0000"/>
                </a:solidFill>
                <a:latin typeface="Comic Sans MS" panose="030F0702030302020204" pitchFamily="66" charset="0"/>
                <a:sym typeface="Symbol" panose="05050102010706020507" pitchFamily="18" charset="2"/>
              </a:rPr>
              <a:t>x</a:t>
            </a:r>
            <a:r>
              <a:rPr lang="en-US" altLang="en-US" baseline="-25000" dirty="0" smtClean="0">
                <a:solidFill>
                  <a:srgbClr val="FF0000"/>
                </a:solidFill>
                <a:latin typeface="Comic Sans MS" panose="030F0702030302020204" pitchFamily="66" charset="0"/>
                <a:sym typeface="Symbol" panose="05050102010706020507" pitchFamily="18" charset="2"/>
              </a:rPr>
              <a:t>1</a:t>
            </a:r>
            <a:r>
              <a:rPr lang="en-US" altLang="en-US" baseline="-25000" dirty="0" smtClean="0">
                <a:solidFill>
                  <a:srgbClr val="FF0000"/>
                </a:solidFill>
                <a:latin typeface="Comic Sans MS" panose="030F0702030302020204" pitchFamily="66" charset="0"/>
              </a:rPr>
              <a:t> </a:t>
            </a:r>
            <a:r>
              <a:rPr lang="en-US" dirty="0" smtClean="0">
                <a:solidFill>
                  <a:srgbClr val="FF0000"/>
                </a:solidFill>
              </a:rPr>
              <a:t>˖</a:t>
            </a:r>
            <a:r>
              <a:rPr lang="en-US" altLang="en-US" dirty="0">
                <a:solidFill>
                  <a:srgbClr val="FF0000"/>
                </a:solidFill>
                <a:latin typeface="Comic Sans MS" panose="030F0702030302020204" pitchFamily="66" charset="0"/>
                <a:sym typeface="Symbol" panose="05050102010706020507" pitchFamily="18" charset="2"/>
              </a:rPr>
              <a:t> </a:t>
            </a:r>
            <a:r>
              <a:rPr lang="en-US" altLang="en-US" dirty="0" smtClean="0">
                <a:solidFill>
                  <a:srgbClr val="FF0000"/>
                </a:solidFill>
                <a:latin typeface="Comic Sans MS" panose="030F0702030302020204" pitchFamily="66" charset="0"/>
                <a:sym typeface="Symbol" panose="05050102010706020507" pitchFamily="18" charset="2"/>
              </a:rPr>
              <a:t>x</a:t>
            </a:r>
            <a:r>
              <a:rPr lang="en-US" altLang="en-US" baseline="-25000" dirty="0">
                <a:solidFill>
                  <a:srgbClr val="FF0000"/>
                </a:solidFill>
                <a:latin typeface="Comic Sans MS" panose="030F0702030302020204" pitchFamily="66" charset="0"/>
                <a:sym typeface="Symbol" panose="05050102010706020507" pitchFamily="18" charset="2"/>
              </a:rPr>
              <a:t>2</a:t>
            </a:r>
            <a:r>
              <a:rPr lang="en-US" dirty="0" smtClean="0">
                <a:solidFill>
                  <a:srgbClr val="FF0000"/>
                </a:solidFill>
              </a:rPr>
              <a:t> ˖</a:t>
            </a:r>
            <a:r>
              <a:rPr lang="en-US" altLang="en-US" dirty="0">
                <a:solidFill>
                  <a:srgbClr val="FF0000"/>
                </a:solidFill>
                <a:latin typeface="Comic Sans MS" panose="030F0702030302020204" pitchFamily="66" charset="0"/>
                <a:sym typeface="Symbol" panose="05050102010706020507" pitchFamily="18" charset="2"/>
              </a:rPr>
              <a:t> </a:t>
            </a:r>
            <a:r>
              <a:rPr lang="en-US" altLang="en-US" dirty="0" smtClean="0">
                <a:solidFill>
                  <a:srgbClr val="FF0000"/>
                </a:solidFill>
                <a:latin typeface="Comic Sans MS" panose="030F0702030302020204" pitchFamily="66" charset="0"/>
                <a:sym typeface="Symbol" panose="05050102010706020507" pitchFamily="18" charset="2"/>
              </a:rPr>
              <a:t>x</a:t>
            </a:r>
            <a:r>
              <a:rPr lang="en-US" altLang="en-US" baseline="-25000" dirty="0">
                <a:solidFill>
                  <a:srgbClr val="FF0000"/>
                </a:solidFill>
                <a:latin typeface="Comic Sans MS" panose="030F0702030302020204" pitchFamily="66" charset="0"/>
                <a:sym typeface="Symbol" panose="05050102010706020507" pitchFamily="18" charset="2"/>
              </a:rPr>
              <a:t>3</a:t>
            </a:r>
            <a:endParaRPr lang="en-US" dirty="0" smtClean="0">
              <a:solidFill>
                <a:srgbClr val="FF0000"/>
              </a:solidFill>
            </a:endParaRPr>
          </a:p>
          <a:p>
            <a:pPr algn="l">
              <a:defRPr/>
            </a:pPr>
            <a:endParaRPr lang="en-US" dirty="0"/>
          </a:p>
          <a:p>
            <a:pPr marL="0" indent="0" algn="l">
              <a:buFontTx/>
              <a:buNone/>
              <a:defRPr/>
            </a:pPr>
            <a:r>
              <a:rPr lang="en-US" dirty="0" smtClean="0"/>
              <a:t>For example </a:t>
            </a:r>
            <a:r>
              <a:rPr lang="en-US" dirty="0" smtClean="0">
                <a:solidFill>
                  <a:srgbClr val="FF0000"/>
                </a:solidFill>
              </a:rPr>
              <a:t>M(1,-1,-1)=1/2-1/2-1/2-1/2=</a:t>
            </a:r>
          </a:p>
          <a:p>
            <a:pPr marL="0" indent="0">
              <a:buNone/>
              <a:defRPr/>
            </a:pPr>
            <a:r>
              <a:rPr lang="en-US" dirty="0" smtClean="0">
                <a:solidFill>
                  <a:srgbClr val="FF0000"/>
                </a:solidFill>
              </a:rPr>
              <a:t>-1. </a:t>
            </a:r>
            <a:r>
              <a:rPr lang="en-US" dirty="0" smtClean="0"/>
              <a:t>Note that there are</a:t>
            </a:r>
            <a:r>
              <a:rPr lang="en-US" dirty="0" smtClean="0">
                <a:solidFill>
                  <a:srgbClr val="FF0000"/>
                </a:solidFill>
              </a:rPr>
              <a:t> </a:t>
            </a:r>
            <a:r>
              <a:rPr lang="en-US" dirty="0">
                <a:solidFill>
                  <a:srgbClr val="FF0000"/>
                </a:solidFill>
              </a:rPr>
              <a:t>4 </a:t>
            </a:r>
            <a:r>
              <a:rPr lang="en-US" dirty="0"/>
              <a:t>coefficients</a:t>
            </a:r>
            <a:r>
              <a:rPr lang="en-US" dirty="0" smtClean="0"/>
              <a:t> each </a:t>
            </a:r>
            <a:r>
              <a:rPr lang="en-US" dirty="0" smtClean="0">
                <a:solidFill>
                  <a:srgbClr val="FF0000"/>
                </a:solidFill>
              </a:rPr>
              <a:t>½ </a:t>
            </a:r>
            <a:r>
              <a:rPr lang="en-US" dirty="0" smtClean="0"/>
              <a:t>or </a:t>
            </a:r>
            <a:r>
              <a:rPr lang="en-US" dirty="0" smtClean="0">
                <a:solidFill>
                  <a:srgbClr val="FF0000"/>
                </a:solidFill>
              </a:rPr>
              <a:t>-1/2</a:t>
            </a:r>
          </a:p>
          <a:p>
            <a:pPr marL="0" indent="0" algn="l">
              <a:buFontTx/>
              <a:buNone/>
              <a:defRPr/>
            </a:pPr>
            <a:r>
              <a:rPr lang="en-US" dirty="0" smtClean="0"/>
              <a:t>The sum of their square is </a:t>
            </a:r>
            <a:r>
              <a:rPr lang="en-US" dirty="0" smtClean="0">
                <a:solidFill>
                  <a:srgbClr val="FF0000"/>
                </a:solidFill>
              </a:rPr>
              <a:t>1 </a:t>
            </a:r>
            <a:r>
              <a:rPr lang="en-US" dirty="0" smtClean="0"/>
              <a:t>(its always true. See next slide). </a:t>
            </a:r>
            <a:endParaRPr lang="en-US" dirty="0"/>
          </a:p>
        </p:txBody>
      </p:sp>
    </p:spTree>
    <p:extLst>
      <p:ext uri="{BB962C8B-B14F-4D97-AF65-F5344CB8AC3E}">
        <p14:creationId xmlns:p14="http://schemas.microsoft.com/office/powerpoint/2010/main" val="318935180"/>
      </p:ext>
    </p:extLst>
  </p:cSld>
  <p:clrMapOvr>
    <a:masterClrMapping/>
  </p:clrMapOvr>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a:xfrm>
            <a:off x="457200" y="184150"/>
            <a:ext cx="8229600" cy="1143000"/>
          </a:xfrm>
        </p:spPr>
        <p:txBody>
          <a:bodyPr/>
          <a:lstStyle/>
          <a:p>
            <a:pPr algn="ctr"/>
            <a:r>
              <a:rPr lang="en-US" altLang="en-US" dirty="0" smtClean="0">
                <a:solidFill>
                  <a:srgbClr val="00B0F0"/>
                </a:solidFill>
              </a:rPr>
              <a:t>This is a clever </a:t>
            </a:r>
            <a:r>
              <a:rPr lang="en-US" altLang="en-US" dirty="0">
                <a:solidFill>
                  <a:srgbClr val="00B0F0"/>
                </a:solidFill>
              </a:rPr>
              <a:t>o</a:t>
            </a:r>
            <a:r>
              <a:rPr lang="en-US" altLang="en-US" dirty="0" smtClean="0">
                <a:solidFill>
                  <a:srgbClr val="00B0F0"/>
                </a:solidFill>
              </a:rPr>
              <a:t>rthonormal Basis </a:t>
            </a:r>
          </a:p>
        </p:txBody>
      </p:sp>
      <p:sp>
        <p:nvSpPr>
          <p:cNvPr id="143363" name="Content Placeholder 2"/>
          <p:cNvSpPr>
            <a:spLocks noGrp="1"/>
          </p:cNvSpPr>
          <p:nvPr>
            <p:ph idx="1"/>
          </p:nvPr>
        </p:nvSpPr>
        <p:spPr/>
        <p:txBody>
          <a:bodyPr>
            <a:normAutofit fontScale="92500" lnSpcReduction="10000"/>
          </a:bodyPr>
          <a:lstStyle/>
          <a:p>
            <a:pPr marL="0" indent="0" algn="l">
              <a:buFontTx/>
              <a:buNone/>
            </a:pPr>
            <a:r>
              <a:rPr lang="en-US" altLang="en-US" dirty="0" smtClean="0"/>
              <a:t>Consider </a:t>
            </a:r>
            <a:r>
              <a:rPr lang="en-US" altLang="en-US" dirty="0" smtClean="0">
                <a:solidFill>
                  <a:srgbClr val="FF0000"/>
                </a:solidFill>
              </a:rPr>
              <a:t>&lt;S,T)&gt;= (∑</a:t>
            </a:r>
            <a:r>
              <a:rPr lang="en-US" altLang="en-US" baseline="-25000" dirty="0" smtClean="0">
                <a:solidFill>
                  <a:srgbClr val="FF0000"/>
                </a:solidFill>
                <a:latin typeface="Comic Sans MS" panose="030F0702030302020204" pitchFamily="66" charset="0"/>
                <a:sym typeface="Symbol" panose="05050102010706020507" pitchFamily="18" charset="2"/>
              </a:rPr>
              <a:t>x</a:t>
            </a:r>
            <a:r>
              <a:rPr lang="en-US" altLang="en-US" dirty="0" smtClean="0">
                <a:solidFill>
                  <a:srgbClr val="FF0000"/>
                </a:solidFill>
                <a:latin typeface="Comic Sans MS" panose="030F0702030302020204" pitchFamily="66" charset="0"/>
                <a:sym typeface="Symbol" panose="05050102010706020507" pitchFamily="18" charset="2"/>
              </a:rPr>
              <a:t>S(x)</a:t>
            </a:r>
            <a:r>
              <a:rPr lang="en-US" altLang="en-US" dirty="0" smtClean="0">
                <a:solidFill>
                  <a:srgbClr val="FF0000"/>
                </a:solidFill>
                <a:sym typeface="Symbol" panose="05050102010706020507" pitchFamily="18" charset="2"/>
              </a:rPr>
              <a:t>˖T(x))/2</a:t>
            </a:r>
            <a:r>
              <a:rPr lang="en-US" altLang="en-US" baseline="30000" dirty="0" smtClean="0">
                <a:solidFill>
                  <a:srgbClr val="FF0000"/>
                </a:solidFill>
                <a:sym typeface="Symbol" panose="05050102010706020507" pitchFamily="18" charset="2"/>
              </a:rPr>
              <a:t>n</a:t>
            </a:r>
          </a:p>
          <a:p>
            <a:pPr marL="0" indent="0" algn="l">
              <a:buFontTx/>
              <a:buNone/>
            </a:pPr>
            <a:r>
              <a:rPr lang="en-US" altLang="en-US" dirty="0" smtClean="0"/>
              <a:t>If  </a:t>
            </a:r>
            <a:r>
              <a:rPr lang="en-US" altLang="en-US" dirty="0" smtClean="0">
                <a:solidFill>
                  <a:srgbClr val="FF0000"/>
                </a:solidFill>
              </a:rPr>
              <a:t>S=T</a:t>
            </a:r>
            <a:r>
              <a:rPr lang="en-US" altLang="en-US" dirty="0" smtClean="0"/>
              <a:t> </a:t>
            </a:r>
            <a:r>
              <a:rPr lang="en-US" altLang="en-US" dirty="0"/>
              <a:t> </a:t>
            </a:r>
            <a:r>
              <a:rPr lang="en-US" altLang="en-US" dirty="0" smtClean="0"/>
              <a:t>we get inner product </a:t>
            </a:r>
            <a:r>
              <a:rPr lang="en-US" altLang="en-US" dirty="0" smtClean="0">
                <a:solidFill>
                  <a:srgbClr val="FF0000"/>
                </a:solidFill>
              </a:rPr>
              <a:t>1 </a:t>
            </a:r>
            <a:r>
              <a:rPr lang="en-US" altLang="en-US" dirty="0" smtClean="0"/>
              <a:t>and else </a:t>
            </a:r>
          </a:p>
          <a:p>
            <a:pPr marL="0" indent="0" algn="l">
              <a:buFontTx/>
              <a:buNone/>
            </a:pPr>
            <a:r>
              <a:rPr lang="en-US" altLang="en-US" dirty="0" smtClean="0"/>
              <a:t>we get inner products </a:t>
            </a:r>
            <a:r>
              <a:rPr lang="en-US" altLang="en-US" dirty="0" smtClean="0">
                <a:solidFill>
                  <a:srgbClr val="FF0000"/>
                </a:solidFill>
              </a:rPr>
              <a:t>0</a:t>
            </a:r>
            <a:r>
              <a:rPr lang="en-US" altLang="en-US" dirty="0" smtClean="0"/>
              <a:t>. The base is orthonormal.</a:t>
            </a:r>
          </a:p>
          <a:p>
            <a:pPr marL="0" indent="0">
              <a:buNone/>
              <a:defRPr/>
            </a:pPr>
            <a:r>
              <a:rPr lang="en-US" dirty="0"/>
              <a:t>Let</a:t>
            </a:r>
            <a:r>
              <a:rPr lang="en-US" dirty="0">
                <a:solidFill>
                  <a:srgbClr val="FF0000"/>
                </a:solidFill>
              </a:rPr>
              <a:t> c(S) </a:t>
            </a:r>
            <a:r>
              <a:rPr lang="en-US" dirty="0"/>
              <a:t>be the constant that multiplies </a:t>
            </a:r>
            <a:r>
              <a:rPr lang="en-US" dirty="0">
                <a:solidFill>
                  <a:srgbClr val="FF0000"/>
                </a:solidFill>
              </a:rPr>
              <a:t>S(x) </a:t>
            </a:r>
            <a:r>
              <a:rPr lang="en-US" dirty="0"/>
              <a:t>for representing some </a:t>
            </a:r>
            <a:r>
              <a:rPr lang="en-US" dirty="0">
                <a:solidFill>
                  <a:srgbClr val="FF0000"/>
                </a:solidFill>
              </a:rPr>
              <a:t>f. </a:t>
            </a:r>
            <a:r>
              <a:rPr lang="en-US" dirty="0"/>
              <a:t>Consider the inner products of </a:t>
            </a:r>
            <a:r>
              <a:rPr lang="en-US" dirty="0">
                <a:solidFill>
                  <a:srgbClr val="FF0000"/>
                </a:solidFill>
              </a:rPr>
              <a:t>f </a:t>
            </a:r>
            <a:r>
              <a:rPr lang="en-US" dirty="0"/>
              <a:t>with itself. We get that </a:t>
            </a:r>
          </a:p>
          <a:p>
            <a:pPr marL="0" indent="0">
              <a:buNone/>
              <a:defRPr/>
            </a:pPr>
            <a:r>
              <a:rPr lang="en-US" dirty="0">
                <a:solidFill>
                  <a:srgbClr val="FF0000"/>
                </a:solidFill>
              </a:rPr>
              <a:t>∑ c</a:t>
            </a:r>
            <a:r>
              <a:rPr lang="en-US" dirty="0">
                <a:solidFill>
                  <a:srgbClr val="FF0000"/>
                </a:solidFill>
                <a:sym typeface="Symbol" panose="05050102010706020507" pitchFamily="18" charset="2"/>
              </a:rPr>
              <a:t>(S)</a:t>
            </a:r>
            <a:r>
              <a:rPr lang="en-US" baseline="30000" dirty="0">
                <a:solidFill>
                  <a:srgbClr val="FF0000"/>
                </a:solidFill>
                <a:sym typeface="Symbol" panose="05050102010706020507" pitchFamily="18" charset="2"/>
              </a:rPr>
              <a:t>2</a:t>
            </a:r>
            <a:r>
              <a:rPr lang="en-US" dirty="0">
                <a:solidFill>
                  <a:srgbClr val="FF0000"/>
                </a:solidFill>
                <a:sym typeface="Symbol" panose="05050102010706020507" pitchFamily="18" charset="2"/>
              </a:rPr>
              <a:t>=1</a:t>
            </a:r>
            <a:r>
              <a:rPr lang="en-US" dirty="0">
                <a:sym typeface="Symbol" panose="05050102010706020507" pitchFamily="18" charset="2"/>
              </a:rPr>
              <a:t>. Namely the vector  of the </a:t>
            </a:r>
            <a:r>
              <a:rPr lang="en-US" dirty="0">
                <a:solidFill>
                  <a:srgbClr val="FF0000"/>
                </a:solidFill>
                <a:sym typeface="Symbol" panose="05050102010706020507" pitchFamily="18" charset="2"/>
              </a:rPr>
              <a:t>c(S)</a:t>
            </a:r>
            <a:r>
              <a:rPr lang="en-US" dirty="0">
                <a:sym typeface="Symbol" panose="05050102010706020507" pitchFamily="18" charset="2"/>
              </a:rPr>
              <a:t> has norm </a:t>
            </a:r>
            <a:r>
              <a:rPr lang="en-US" dirty="0">
                <a:solidFill>
                  <a:srgbClr val="FF0000"/>
                </a:solidFill>
                <a:sym typeface="Symbol" panose="05050102010706020507" pitchFamily="18" charset="2"/>
              </a:rPr>
              <a:t>1</a:t>
            </a:r>
            <a:r>
              <a:rPr lang="en-US" dirty="0">
                <a:sym typeface="Symbol" panose="05050102010706020507" pitchFamily="18" charset="2"/>
              </a:rPr>
              <a:t>.</a:t>
            </a:r>
          </a:p>
          <a:p>
            <a:pPr marL="0" indent="0">
              <a:buNone/>
              <a:defRPr/>
            </a:pPr>
            <a:r>
              <a:rPr lang="en-US" dirty="0" smtClean="0">
                <a:sym typeface="Symbol" panose="05050102010706020507" pitchFamily="18" charset="2"/>
              </a:rPr>
              <a:t>As we saw in the example. This theorem already has </a:t>
            </a:r>
          </a:p>
          <a:p>
            <a:pPr marL="0" indent="0">
              <a:buNone/>
              <a:defRPr/>
            </a:pPr>
            <a:r>
              <a:rPr lang="en-US" dirty="0" smtClean="0">
                <a:sym typeface="Symbol" panose="05050102010706020507" pitchFamily="18" charset="2"/>
              </a:rPr>
              <a:t>a name (check). For further theory, check the web. </a:t>
            </a:r>
          </a:p>
          <a:p>
            <a:pPr marL="0" indent="0">
              <a:buNone/>
              <a:defRPr/>
            </a:pPr>
            <a:r>
              <a:rPr lang="en-US" dirty="0" smtClean="0">
                <a:sym typeface="Symbol" panose="05050102010706020507" pitchFamily="18" charset="2"/>
              </a:rPr>
              <a:t>This is a major tool in inapproximability.</a:t>
            </a:r>
          </a:p>
          <a:p>
            <a:pPr marL="0" indent="0">
              <a:buNone/>
              <a:defRPr/>
            </a:pPr>
            <a:endParaRPr lang="en-US" altLang="en-US" baseline="30000" dirty="0">
              <a:sym typeface="Symbol" panose="05050102010706020507" pitchFamily="18" charset="2"/>
            </a:endParaRPr>
          </a:p>
          <a:p>
            <a:pPr marL="0" indent="0" algn="l">
              <a:buFontTx/>
              <a:buNone/>
            </a:pPr>
            <a:endParaRPr lang="en-US" altLang="en-US" dirty="0" smtClean="0"/>
          </a:p>
        </p:txBody>
      </p:sp>
    </p:spTree>
    <p:extLst>
      <p:ext uri="{BB962C8B-B14F-4D97-AF65-F5344CB8AC3E}">
        <p14:creationId xmlns:p14="http://schemas.microsoft.com/office/powerpoint/2010/main" val="3528472375"/>
      </p:ext>
    </p:extLst>
  </p:cSld>
  <p:clrMapOvr>
    <a:masterClrMapping/>
  </p:clrMapOvr>
  <p:timing>
    <p:tnLst>
      <p:par>
        <p:cTn id="1" dur="indefinite" restart="never" nodeType="tmRoot"/>
      </p:par>
    </p:tn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New hardness assumptions</a:t>
            </a:r>
            <a:endParaRPr lang="en-US" dirty="0">
              <a:solidFill>
                <a:srgbClr val="00B0F0"/>
              </a:solidFill>
            </a:endParaRPr>
          </a:p>
        </p:txBody>
      </p:sp>
      <p:sp>
        <p:nvSpPr>
          <p:cNvPr id="3" name="Content Placeholder 2"/>
          <p:cNvSpPr>
            <a:spLocks noGrp="1"/>
          </p:cNvSpPr>
          <p:nvPr>
            <p:ph idx="1"/>
          </p:nvPr>
        </p:nvSpPr>
        <p:spPr/>
        <p:txBody>
          <a:bodyPr>
            <a:normAutofit/>
          </a:bodyPr>
          <a:lstStyle/>
          <a:p>
            <a:pPr marL="0" indent="0">
              <a:buNone/>
            </a:pPr>
            <a:r>
              <a:rPr lang="en-US" sz="3600" dirty="0" smtClean="0"/>
              <a:t>So far we only assumed </a:t>
            </a:r>
            <a:r>
              <a:rPr lang="en-US" sz="3600" dirty="0" smtClean="0">
                <a:solidFill>
                  <a:srgbClr val="FF0000"/>
                </a:solidFill>
              </a:rPr>
              <a:t>P≠Quasi(P).  </a:t>
            </a:r>
            <a:r>
              <a:rPr lang="en-US" sz="3600" dirty="0" smtClean="0"/>
              <a:t>In the next slides I describe many problems that were given a tight upper and lower bound under this assumption.</a:t>
            </a:r>
          </a:p>
          <a:p>
            <a:pPr marL="0" indent="0">
              <a:buNone/>
            </a:pPr>
            <a:r>
              <a:rPr lang="en-US" sz="3600" dirty="0" smtClean="0"/>
              <a:t>However one slide after that we present problems that have no hardness known assuming </a:t>
            </a:r>
            <a:r>
              <a:rPr lang="en-US" sz="3600" dirty="0">
                <a:solidFill>
                  <a:srgbClr val="FF0000"/>
                </a:solidFill>
              </a:rPr>
              <a:t>P≠Quasi(P</a:t>
            </a:r>
            <a:r>
              <a:rPr lang="en-US" sz="3600" dirty="0" smtClean="0">
                <a:solidFill>
                  <a:srgbClr val="FF0000"/>
                </a:solidFill>
              </a:rPr>
              <a:t>) </a:t>
            </a:r>
            <a:r>
              <a:rPr lang="en-US" sz="3600" dirty="0" smtClean="0"/>
              <a:t>a thing that leads to new assumptions</a:t>
            </a:r>
            <a:r>
              <a:rPr lang="en-US" dirty="0" smtClean="0"/>
              <a:t>.</a:t>
            </a:r>
          </a:p>
          <a:p>
            <a:pPr marL="0" indent="0">
              <a:buNone/>
            </a:pPr>
            <a:endParaRPr lang="en-US" dirty="0" smtClean="0"/>
          </a:p>
        </p:txBody>
      </p:sp>
    </p:spTree>
    <p:extLst>
      <p:ext uri="{BB962C8B-B14F-4D97-AF65-F5344CB8AC3E}">
        <p14:creationId xmlns:p14="http://schemas.microsoft.com/office/powerpoint/2010/main" val="3827692656"/>
      </p:ext>
    </p:extLst>
  </p:cSld>
  <p:clrMapOvr>
    <a:masterClrMapping/>
  </p:clrMapOvr>
  <p:timing>
    <p:tnLst>
      <p:par>
        <p:cTn id="1" dur="indefinite" restart="never" nodeType="tmRoot"/>
      </p:par>
    </p:tn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rgbClr val="00B0F0"/>
                </a:solidFill>
              </a:rPr>
              <a:t>Tight (multiplicative) hardness results under at most P≠Quasi(P)</a:t>
            </a:r>
            <a:endParaRPr lang="en-US" dirty="0">
              <a:solidFill>
                <a:srgbClr val="00B0F0"/>
              </a:solidFill>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solidFill>
                  <a:srgbClr val="00B050"/>
                </a:solidFill>
              </a:rPr>
              <a:t>Set-Cover</a:t>
            </a:r>
            <a:r>
              <a:rPr lang="en-US" dirty="0" smtClean="0">
                <a:solidFill>
                  <a:srgbClr val="00CC00"/>
                </a:solidFill>
              </a:rPr>
              <a:t>, </a:t>
            </a:r>
            <a:r>
              <a:rPr lang="en-US" dirty="0" smtClean="0"/>
              <a:t> </a:t>
            </a:r>
            <a:r>
              <a:rPr lang="en-US" dirty="0" smtClean="0">
                <a:solidFill>
                  <a:srgbClr val="00B050"/>
                </a:solidFill>
              </a:rPr>
              <a:t>K-center, 3-SAT,</a:t>
            </a:r>
            <a:r>
              <a:rPr lang="en-US" dirty="0" smtClean="0"/>
              <a:t> </a:t>
            </a:r>
            <a:r>
              <a:rPr lang="en-US" dirty="0" smtClean="0">
                <a:solidFill>
                  <a:srgbClr val="00B050"/>
                </a:solidFill>
              </a:rPr>
              <a:t>The Domatic number,</a:t>
            </a:r>
            <a:endParaRPr lang="en-US" dirty="0" smtClean="0"/>
          </a:p>
          <a:p>
            <a:pPr marL="0" indent="0">
              <a:buNone/>
            </a:pPr>
            <a:r>
              <a:rPr lang="en-US" dirty="0" smtClean="0">
                <a:solidFill>
                  <a:srgbClr val="00B050"/>
                </a:solidFill>
              </a:rPr>
              <a:t>Packing vertex Disjoint cycles </a:t>
            </a:r>
            <a:r>
              <a:rPr lang="en-US" dirty="0" smtClean="0"/>
              <a:t>(almost tight),</a:t>
            </a:r>
          </a:p>
          <a:p>
            <a:pPr marL="0" indent="0">
              <a:buNone/>
            </a:pPr>
            <a:r>
              <a:rPr lang="en-US" dirty="0" smtClean="0">
                <a:solidFill>
                  <a:srgbClr val="00B050"/>
                </a:solidFill>
              </a:rPr>
              <a:t>Maximizing a Submodular Function under Matroid </a:t>
            </a:r>
          </a:p>
          <a:p>
            <a:pPr marL="0" indent="0">
              <a:buNone/>
            </a:pPr>
            <a:r>
              <a:rPr lang="en-US" dirty="0" smtClean="0">
                <a:solidFill>
                  <a:srgbClr val="00B050"/>
                </a:solidFill>
              </a:rPr>
              <a:t>Constraint</a:t>
            </a:r>
            <a:r>
              <a:rPr lang="en-US" dirty="0" smtClean="0"/>
              <a:t>, </a:t>
            </a:r>
            <a:r>
              <a:rPr lang="en-US" dirty="0" smtClean="0">
                <a:solidFill>
                  <a:srgbClr val="00B050"/>
                </a:solidFill>
              </a:rPr>
              <a:t>The Asymmetric K-center problem</a:t>
            </a:r>
            <a:r>
              <a:rPr lang="en-US" dirty="0" smtClean="0"/>
              <a:t>,</a:t>
            </a:r>
          </a:p>
          <a:p>
            <a:pPr marL="0" indent="0">
              <a:buNone/>
            </a:pPr>
            <a:r>
              <a:rPr lang="en-US" dirty="0" smtClean="0">
                <a:solidFill>
                  <a:srgbClr val="00B050"/>
                </a:solidFill>
              </a:rPr>
              <a:t>Maximum consistent inequalities over </a:t>
            </a:r>
            <a:r>
              <a:rPr lang="en-US" dirty="0" smtClean="0">
                <a:solidFill>
                  <a:srgbClr val="FF0000"/>
                </a:solidFill>
                <a:latin typeface="Comic Sans MS" panose="030F0702030302020204" pitchFamily="66" charset="0"/>
                <a:sym typeface="Symbol" panose="05050102010706020507" pitchFamily="18" charset="2"/>
              </a:rPr>
              <a:t>F</a:t>
            </a:r>
            <a:r>
              <a:rPr lang="en-US" baseline="-25000" dirty="0" smtClean="0">
                <a:solidFill>
                  <a:srgbClr val="FF0000"/>
                </a:solidFill>
                <a:latin typeface="Comic Sans MS" panose="030F0702030302020204" pitchFamily="66" charset="0"/>
                <a:sym typeface="Symbol" panose="05050102010706020507" pitchFamily="18" charset="2"/>
              </a:rPr>
              <a:t>2</a:t>
            </a:r>
            <a:r>
              <a:rPr lang="en-US" dirty="0" smtClean="0">
                <a:solidFill>
                  <a:srgbClr val="FF0000"/>
                </a:solidFill>
                <a:latin typeface="Comic Sans MS" panose="030F0702030302020204" pitchFamily="66" charset="0"/>
                <a:sym typeface="Symbol" panose="05050102010706020507" pitchFamily="18" charset="2"/>
              </a:rPr>
              <a:t> </a:t>
            </a:r>
          </a:p>
          <a:p>
            <a:pPr marL="0" indent="0">
              <a:buNone/>
            </a:pPr>
            <a:r>
              <a:rPr lang="en-US" dirty="0" smtClean="0">
                <a:solidFill>
                  <a:srgbClr val="00B050"/>
                </a:solidFill>
                <a:latin typeface="Comic Sans MS" panose="030F0702030302020204" pitchFamily="66" charset="0"/>
                <a:sym typeface="Symbol" panose="05050102010706020507" pitchFamily="18" charset="2"/>
              </a:rPr>
              <a:t>Group Steiner on trees </a:t>
            </a:r>
            <a:r>
              <a:rPr lang="en-US" dirty="0" smtClean="0">
                <a:latin typeface="Comic Sans MS" panose="030F0702030302020204" pitchFamily="66" charset="0"/>
                <a:sym typeface="Symbol" panose="05050102010706020507" pitchFamily="18" charset="2"/>
              </a:rPr>
              <a:t>(almost tight), </a:t>
            </a:r>
            <a:r>
              <a:rPr lang="en-US" dirty="0" smtClean="0">
                <a:solidFill>
                  <a:srgbClr val="00B050"/>
                </a:solidFill>
                <a:latin typeface="Comic Sans MS" panose="030F0702030302020204" pitchFamily="66" charset="0"/>
                <a:sym typeface="Symbol" panose="05050102010706020507" pitchFamily="18" charset="2"/>
              </a:rPr>
              <a:t>The</a:t>
            </a:r>
          </a:p>
          <a:p>
            <a:pPr marL="0" indent="0">
              <a:buNone/>
            </a:pPr>
            <a:r>
              <a:rPr lang="en-US" dirty="0" smtClean="0">
                <a:solidFill>
                  <a:srgbClr val="00B050"/>
                </a:solidFill>
                <a:latin typeface="Comic Sans MS" panose="030F0702030302020204" pitchFamily="66" charset="0"/>
                <a:sym typeface="Symbol" panose="05050102010706020507" pitchFamily="18" charset="2"/>
              </a:rPr>
              <a:t>complete partition of graph, Sum</a:t>
            </a:r>
          </a:p>
          <a:p>
            <a:pPr marL="0" indent="0">
              <a:buNone/>
            </a:pPr>
            <a:r>
              <a:rPr lang="en-US" dirty="0" smtClean="0">
                <a:solidFill>
                  <a:srgbClr val="00B050"/>
                </a:solidFill>
                <a:latin typeface="Comic Sans MS" panose="030F0702030302020204" pitchFamily="66" charset="0"/>
                <a:sym typeface="Symbol" panose="05050102010706020507" pitchFamily="18" charset="2"/>
              </a:rPr>
              <a:t>Set-Cover. k-center with weights on the </a:t>
            </a:r>
          </a:p>
          <a:p>
            <a:pPr marL="0" indent="0">
              <a:buNone/>
            </a:pPr>
            <a:r>
              <a:rPr lang="en-US" dirty="0" smtClean="0">
                <a:solidFill>
                  <a:srgbClr val="00B050"/>
                </a:solidFill>
                <a:latin typeface="Comic Sans MS" panose="030F0702030302020204" pitchFamily="66" charset="0"/>
                <a:sym typeface="Symbol" panose="05050102010706020507" pitchFamily="18" charset="2"/>
              </a:rPr>
              <a:t>vertices. The submodular Cover problem.</a:t>
            </a:r>
          </a:p>
        </p:txBody>
      </p:sp>
    </p:spTree>
    <p:extLst>
      <p:ext uri="{BB962C8B-B14F-4D97-AF65-F5344CB8AC3E}">
        <p14:creationId xmlns:p14="http://schemas.microsoft.com/office/powerpoint/2010/main" val="2449920957"/>
      </p:ext>
    </p:extLst>
  </p:cSld>
  <p:clrMapOvr>
    <a:masterClrMapping/>
  </p:clrMapOvr>
  <p:timing>
    <p:tnLst>
      <p:par>
        <p:cTn id="1" dur="indefinite" restart="never" nodeType="tmRoot"/>
      </p:par>
    </p:tn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00B0F0"/>
                </a:solidFill>
              </a:rPr>
              <a:t>Any opt+1 for minimization or opt-1 for maximization is additive tight</a:t>
            </a:r>
            <a:endParaRPr lang="en-US" dirty="0">
              <a:solidFill>
                <a:srgbClr val="00B0F0"/>
              </a:solidFill>
            </a:endParaRPr>
          </a:p>
        </p:txBody>
      </p:sp>
      <p:sp>
        <p:nvSpPr>
          <p:cNvPr id="3" name="Content Placeholder 2"/>
          <p:cNvSpPr>
            <a:spLocks noGrp="1"/>
          </p:cNvSpPr>
          <p:nvPr>
            <p:ph idx="1"/>
          </p:nvPr>
        </p:nvSpPr>
        <p:spPr/>
        <p:txBody>
          <a:bodyPr>
            <a:normAutofit/>
          </a:bodyPr>
          <a:lstStyle/>
          <a:p>
            <a:pPr marL="0" indent="0">
              <a:buNone/>
            </a:pPr>
            <a:endParaRPr lang="en-US" dirty="0" smtClean="0">
              <a:solidFill>
                <a:srgbClr val="0070C0"/>
              </a:solidFill>
            </a:endParaRPr>
          </a:p>
          <a:p>
            <a:pPr marL="0" indent="0">
              <a:buNone/>
            </a:pPr>
            <a:r>
              <a:rPr lang="en-US" dirty="0" smtClean="0">
                <a:solidFill>
                  <a:srgbClr val="0070C0"/>
                </a:solidFill>
              </a:rPr>
              <a:t>Coloring Planar graphs</a:t>
            </a:r>
            <a:r>
              <a:rPr lang="en-US" dirty="0" smtClean="0"/>
              <a:t>.  Coloring with </a:t>
            </a:r>
            <a:r>
              <a:rPr lang="en-US" dirty="0" smtClean="0">
                <a:solidFill>
                  <a:srgbClr val="FF0000"/>
                </a:solidFill>
              </a:rPr>
              <a:t>2 </a:t>
            </a:r>
            <a:r>
              <a:rPr lang="en-US" dirty="0" smtClean="0"/>
              <a:t>colors can be </a:t>
            </a:r>
          </a:p>
          <a:p>
            <a:pPr marL="0" indent="0">
              <a:buNone/>
            </a:pPr>
            <a:r>
              <a:rPr lang="en-US" dirty="0" smtClean="0"/>
              <a:t>checked.  </a:t>
            </a:r>
            <a:r>
              <a:rPr lang="en-US" dirty="0" smtClean="0">
                <a:solidFill>
                  <a:srgbClr val="FF0000"/>
                </a:solidFill>
              </a:rPr>
              <a:t>4 </a:t>
            </a:r>
            <a:r>
              <a:rPr lang="en-US" dirty="0" smtClean="0"/>
              <a:t>colors enough. </a:t>
            </a:r>
            <a:r>
              <a:rPr lang="en-US" dirty="0" smtClean="0">
                <a:solidFill>
                  <a:srgbClr val="FF0000"/>
                </a:solidFill>
              </a:rPr>
              <a:t>3-coloring</a:t>
            </a:r>
            <a:r>
              <a:rPr lang="en-US" dirty="0" smtClean="0"/>
              <a:t> </a:t>
            </a:r>
            <a:r>
              <a:rPr lang="en-US" dirty="0" smtClean="0">
                <a:solidFill>
                  <a:srgbClr val="FF0000"/>
                </a:solidFill>
              </a:rPr>
              <a:t>NPC </a:t>
            </a:r>
            <a:r>
              <a:rPr lang="en-US" dirty="0" smtClean="0"/>
              <a:t>hence </a:t>
            </a:r>
            <a:r>
              <a:rPr lang="en-US" dirty="0" smtClean="0">
                <a:solidFill>
                  <a:srgbClr val="FF0000"/>
                </a:solidFill>
              </a:rPr>
              <a:t>+1 </a:t>
            </a:r>
          </a:p>
          <a:p>
            <a:pPr marL="0" indent="0">
              <a:buNone/>
            </a:pPr>
            <a:r>
              <a:rPr lang="en-US" dirty="0" smtClean="0"/>
              <a:t>approximation.</a:t>
            </a:r>
          </a:p>
          <a:p>
            <a:pPr marL="0" indent="0">
              <a:buNone/>
            </a:pPr>
            <a:r>
              <a:rPr lang="en-US" dirty="0" smtClean="0"/>
              <a:t>The </a:t>
            </a:r>
            <a:r>
              <a:rPr lang="en-US" dirty="0" smtClean="0">
                <a:solidFill>
                  <a:srgbClr val="FF0000"/>
                </a:solidFill>
              </a:rPr>
              <a:t>MST</a:t>
            </a:r>
            <a:r>
              <a:rPr lang="en-US" dirty="0" smtClean="0"/>
              <a:t> with degree bound: cost like the </a:t>
            </a:r>
            <a:r>
              <a:rPr lang="en-US" dirty="0" smtClean="0">
                <a:solidFill>
                  <a:srgbClr val="FF0000"/>
                </a:solidFill>
              </a:rPr>
              <a:t>MST </a:t>
            </a:r>
            <a:r>
              <a:rPr lang="en-US" dirty="0" smtClean="0"/>
              <a:t>and every  degree at most </a:t>
            </a:r>
            <a:r>
              <a:rPr lang="en-US" dirty="0" smtClean="0">
                <a:solidFill>
                  <a:srgbClr val="FF0000"/>
                </a:solidFill>
              </a:rPr>
              <a:t>+1</a:t>
            </a:r>
            <a:r>
              <a:rPr lang="en-US" dirty="0" smtClean="0"/>
              <a:t>. Any </a:t>
            </a:r>
            <a:r>
              <a:rPr lang="en-US" dirty="0" smtClean="0">
                <a:solidFill>
                  <a:srgbClr val="FF0000"/>
                </a:solidFill>
              </a:rPr>
              <a:t>+1 </a:t>
            </a:r>
            <a:r>
              <a:rPr lang="en-US" dirty="0" smtClean="0"/>
              <a:t>ratio is tight.</a:t>
            </a:r>
          </a:p>
        </p:txBody>
      </p:sp>
    </p:spTree>
    <p:extLst>
      <p:ext uri="{BB962C8B-B14F-4D97-AF65-F5344CB8AC3E}">
        <p14:creationId xmlns:p14="http://schemas.microsoft.com/office/powerpoint/2010/main" val="3867327210"/>
      </p:ext>
    </p:extLst>
  </p:cSld>
  <p:clrMapOvr>
    <a:masterClrMapping/>
  </p:clrMapOvr>
  <p:timing>
    <p:tnLst>
      <p:par>
        <p:cTn id="1" dur="indefinite" restart="never" nodeType="tmRoot"/>
      </p:par>
    </p:tn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More opt+1 and opt-1 results</a:t>
            </a:r>
            <a:endParaRPr lang="en-US" dirty="0">
              <a:solidFill>
                <a:srgbClr val="00B0F0"/>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dirty="0">
                <a:solidFill>
                  <a:srgbClr val="0070C0"/>
                </a:solidFill>
              </a:rPr>
              <a:t>Coloring edges.</a:t>
            </a:r>
            <a:r>
              <a:rPr lang="en-US" dirty="0"/>
              <a:t> You can always get </a:t>
            </a:r>
            <a:r>
              <a:rPr lang="el-GR" dirty="0">
                <a:solidFill>
                  <a:srgbClr val="FF0000"/>
                </a:solidFill>
                <a:latin typeface="Arial" panose="020B0604020202020204" pitchFamily="34" charset="0"/>
                <a:cs typeface="Arial" panose="020B0604020202020204" pitchFamily="34" charset="0"/>
              </a:rPr>
              <a:t>Δ</a:t>
            </a:r>
            <a:r>
              <a:rPr lang="en-US" dirty="0">
                <a:solidFill>
                  <a:srgbClr val="FF0000"/>
                </a:solidFill>
                <a:latin typeface="Arial" panose="020B0604020202020204" pitchFamily="34" charset="0"/>
                <a:cs typeface="Arial" panose="020B0604020202020204" pitchFamily="34" charset="0"/>
              </a:rPr>
              <a:t>+1 </a:t>
            </a:r>
            <a:r>
              <a:rPr lang="en-US" dirty="0">
                <a:latin typeface="Arial" panose="020B0604020202020204" pitchFamily="34" charset="0"/>
                <a:cs typeface="Arial" panose="020B0604020202020204" pitchFamily="34" charset="0"/>
              </a:rPr>
              <a:t>colors and </a:t>
            </a:r>
          </a:p>
          <a:p>
            <a:pPr marL="0" indent="0">
              <a:buNone/>
            </a:pPr>
            <a:r>
              <a:rPr lang="en-US" dirty="0">
                <a:latin typeface="Arial" panose="020B0604020202020204" pitchFamily="34" charset="0"/>
                <a:cs typeface="Arial" panose="020B0604020202020204" pitchFamily="34" charset="0"/>
              </a:rPr>
              <a:t>again it is optimal as it is </a:t>
            </a:r>
            <a:r>
              <a:rPr lang="en-US" dirty="0">
                <a:solidFill>
                  <a:srgbClr val="FF0000"/>
                </a:solidFill>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 and coloring with </a:t>
            </a:r>
            <a:r>
              <a:rPr lang="el-GR" dirty="0">
                <a:solidFill>
                  <a:srgbClr val="FF0000"/>
                </a:solidFill>
                <a:latin typeface="Arial" panose="020B0604020202020204" pitchFamily="34" charset="0"/>
                <a:cs typeface="Arial" panose="020B0604020202020204" pitchFamily="34" charset="0"/>
              </a:rPr>
              <a:t>Δ</a:t>
            </a:r>
            <a:endParaRPr lang="en-US" dirty="0">
              <a:solidFill>
                <a:srgbClr val="FF0000"/>
              </a:solidFill>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colors is </a:t>
            </a:r>
            <a:r>
              <a:rPr lang="en-US" dirty="0">
                <a:solidFill>
                  <a:srgbClr val="FF0000"/>
                </a:solidFill>
                <a:latin typeface="Arial" panose="020B0604020202020204" pitchFamily="34" charset="0"/>
                <a:cs typeface="Arial" panose="020B0604020202020204" pitchFamily="34" charset="0"/>
              </a:rPr>
              <a:t>NPC.</a:t>
            </a:r>
          </a:p>
          <a:p>
            <a:pPr marL="0" indent="0">
              <a:buNone/>
            </a:pPr>
            <a:r>
              <a:rPr lang="en-US" dirty="0">
                <a:latin typeface="Arial" panose="020B0604020202020204" pitchFamily="34" charset="0"/>
                <a:cs typeface="Arial" panose="020B0604020202020204" pitchFamily="34" charset="0"/>
              </a:rPr>
              <a:t>An </a:t>
            </a:r>
            <a:r>
              <a:rPr lang="en-US" dirty="0">
                <a:solidFill>
                  <a:srgbClr val="00B050"/>
                </a:solidFill>
                <a:latin typeface="Arial" panose="020B0604020202020204" pitchFamily="34" charset="0"/>
                <a:cs typeface="Arial" panose="020B0604020202020204" pitchFamily="34" charset="0"/>
              </a:rPr>
              <a:t>achromatic coloring </a:t>
            </a:r>
            <a:r>
              <a:rPr lang="en-US" dirty="0">
                <a:latin typeface="Arial" panose="020B0604020202020204" pitchFamily="34" charset="0"/>
                <a:cs typeface="Arial" panose="020B0604020202020204" pitchFamily="34" charset="0"/>
              </a:rPr>
              <a:t>is a </a:t>
            </a:r>
            <a:r>
              <a:rPr lang="en-US" dirty="0">
                <a:solidFill>
                  <a:srgbClr val="FF0000"/>
                </a:solidFill>
                <a:latin typeface="Arial" panose="020B0604020202020204" pitchFamily="34" charset="0"/>
                <a:cs typeface="Arial" panose="020B0604020202020204" pitchFamily="34" charset="0"/>
              </a:rPr>
              <a:t>coloring of the </a:t>
            </a:r>
            <a:r>
              <a:rPr lang="en-US" dirty="0" smtClean="0">
                <a:solidFill>
                  <a:srgbClr val="FF0000"/>
                </a:solidFill>
                <a:latin typeface="Arial" panose="020B0604020202020204" pitchFamily="34" charset="0"/>
                <a:cs typeface="Arial" panose="020B0604020202020204" pitchFamily="34" charset="0"/>
              </a:rPr>
              <a:t>graph</a:t>
            </a:r>
          </a:p>
          <a:p>
            <a:pPr marL="0" indent="0">
              <a:buNone/>
            </a:pPr>
            <a:r>
              <a:rPr lang="en-US" dirty="0" smtClean="0">
                <a:latin typeface="Arial" panose="020B0604020202020204" pitchFamily="34" charset="0"/>
                <a:cs typeface="Arial" panose="020B0604020202020204" pitchFamily="34" charset="0"/>
              </a:rPr>
              <a:t>so </a:t>
            </a:r>
            <a:r>
              <a:rPr lang="en-US" dirty="0">
                <a:latin typeface="Arial" panose="020B0604020202020204" pitchFamily="34" charset="0"/>
                <a:cs typeface="Arial" panose="020B0604020202020204" pitchFamily="34" charset="0"/>
              </a:rPr>
              <a:t>that </a:t>
            </a:r>
            <a:r>
              <a:rPr lang="en-US" dirty="0" smtClean="0">
                <a:latin typeface="Arial" panose="020B0604020202020204" pitchFamily="34" charset="0"/>
                <a:cs typeface="Arial" panose="020B0604020202020204" pitchFamily="34" charset="0"/>
              </a:rPr>
              <a:t> </a:t>
            </a:r>
            <a:r>
              <a:rPr lang="en-US" dirty="0" smtClean="0">
                <a:solidFill>
                  <a:srgbClr val="0070C0"/>
                </a:solidFill>
                <a:latin typeface="Arial" panose="020B0604020202020204" pitchFamily="34" charset="0"/>
                <a:cs typeface="Arial" panose="020B0604020202020204" pitchFamily="34" charset="0"/>
              </a:rPr>
              <a:t>every </a:t>
            </a:r>
            <a:r>
              <a:rPr lang="en-US" dirty="0">
                <a:solidFill>
                  <a:srgbClr val="0070C0"/>
                </a:solidFill>
                <a:latin typeface="Arial" panose="020B0604020202020204" pitchFamily="34" charset="0"/>
                <a:cs typeface="Arial" panose="020B0604020202020204" pitchFamily="34" charset="0"/>
              </a:rPr>
              <a:t>two  independent sets share </a:t>
            </a:r>
            <a:r>
              <a:rPr lang="en-US" dirty="0" smtClean="0">
                <a:solidFill>
                  <a:srgbClr val="0070C0"/>
                </a:solidFill>
                <a:latin typeface="Arial" panose="020B0604020202020204" pitchFamily="34" charset="0"/>
                <a:cs typeface="Arial" panose="020B0604020202020204" pitchFamily="34" charset="0"/>
              </a:rPr>
              <a:t>an</a:t>
            </a:r>
          </a:p>
          <a:p>
            <a:pPr marL="0" indent="0">
              <a:buNone/>
            </a:pPr>
            <a:r>
              <a:rPr lang="en-US" dirty="0" smtClean="0">
                <a:solidFill>
                  <a:srgbClr val="0070C0"/>
                </a:solidFill>
                <a:latin typeface="Arial" panose="020B0604020202020204" pitchFamily="34" charset="0"/>
                <a:cs typeface="Arial" panose="020B0604020202020204" pitchFamily="34" charset="0"/>
              </a:rPr>
              <a:t>edge</a:t>
            </a:r>
            <a:r>
              <a:rPr lang="en-US" dirty="0">
                <a:latin typeface="Arial" panose="020B0604020202020204" pitchFamily="34" charset="0"/>
                <a:cs typeface="Arial" panose="020B0604020202020204" pitchFamily="34" charset="0"/>
              </a:rPr>
              <a:t>. The </a:t>
            </a:r>
            <a:r>
              <a:rPr lang="en-US" dirty="0" smtClean="0">
                <a:latin typeface="Arial" panose="020B0604020202020204" pitchFamily="34" charset="0"/>
                <a:cs typeface="Arial" panose="020B0604020202020204" pitchFamily="34" charset="0"/>
              </a:rPr>
              <a:t> maximum size achromatic </a:t>
            </a:r>
            <a:r>
              <a:rPr lang="en-US" dirty="0">
                <a:latin typeface="Arial" panose="020B0604020202020204" pitchFamily="34" charset="0"/>
                <a:cs typeface="Arial" panose="020B0604020202020204" pitchFamily="34" charset="0"/>
              </a:rPr>
              <a:t>number </a:t>
            </a:r>
            <a:endParaRPr lang="en-US" dirty="0" smtClean="0">
              <a:latin typeface="Arial" panose="020B0604020202020204" pitchFamily="34" charset="0"/>
              <a:cs typeface="Arial" panose="020B0604020202020204" pitchFamily="34" charset="0"/>
            </a:endParaRPr>
          </a:p>
          <a:p>
            <a:pPr marL="0" indent="0">
              <a:buNone/>
            </a:pPr>
            <a:r>
              <a:rPr lang="en-US" dirty="0" smtClean="0">
                <a:latin typeface="Arial" panose="020B0604020202020204" pitchFamily="34" charset="0"/>
                <a:cs typeface="Arial" panose="020B0604020202020204" pitchFamily="34" charset="0"/>
              </a:rPr>
              <a:t>of </a:t>
            </a:r>
            <a:r>
              <a:rPr lang="en-US" dirty="0">
                <a:solidFill>
                  <a:srgbClr val="FFC000"/>
                </a:solidFill>
                <a:latin typeface="Arial" panose="020B0604020202020204" pitchFamily="34" charset="0"/>
                <a:cs typeface="Arial" panose="020B0604020202020204" pitchFamily="34" charset="0"/>
              </a:rPr>
              <a:t>trees </a:t>
            </a:r>
            <a:r>
              <a:rPr lang="en-US" dirty="0">
                <a:latin typeface="Arial" panose="020B0604020202020204" pitchFamily="34" charset="0"/>
                <a:cs typeface="Arial" panose="020B0604020202020204" pitchFamily="34" charset="0"/>
              </a:rPr>
              <a:t>is </a:t>
            </a:r>
            <a:r>
              <a:rPr lang="en-US" dirty="0">
                <a:solidFill>
                  <a:srgbClr val="FF0000"/>
                </a:solidFill>
                <a:latin typeface="Arial" panose="020B0604020202020204" pitchFamily="34" charset="0"/>
                <a:cs typeface="Arial" panose="020B0604020202020204" pitchFamily="34" charset="0"/>
              </a:rPr>
              <a:t>NPC </a:t>
            </a:r>
            <a:r>
              <a:rPr lang="en-US" dirty="0" smtClean="0">
                <a:solidFill>
                  <a:srgbClr val="7030A0"/>
                </a:solidFill>
                <a:latin typeface="Arial" panose="020B0604020202020204" pitchFamily="34" charset="0"/>
                <a:cs typeface="Arial" panose="020B0604020202020204" pitchFamily="34" charset="0"/>
              </a:rPr>
              <a:t>(Eduards et al). </a:t>
            </a:r>
            <a:r>
              <a:rPr lang="en-US" dirty="0" smtClean="0">
                <a:latin typeface="Arial" panose="020B0604020202020204" pitchFamily="34" charset="0"/>
                <a:cs typeface="Arial" panose="020B0604020202020204" pitchFamily="34" charset="0"/>
              </a:rPr>
              <a:t>And we can find in</a:t>
            </a:r>
          </a:p>
          <a:p>
            <a:pPr marL="0" indent="0">
              <a:buNone/>
            </a:pPr>
            <a:r>
              <a:rPr lang="en-US" dirty="0" smtClean="0">
                <a:latin typeface="Arial" panose="020B0604020202020204" pitchFamily="34" charset="0"/>
                <a:cs typeface="Arial" panose="020B0604020202020204" pitchFamily="34" charset="0"/>
              </a:rPr>
              <a:t>polynomial time a solution of value </a:t>
            </a:r>
            <a:r>
              <a:rPr lang="en-US" dirty="0" smtClean="0">
                <a:solidFill>
                  <a:srgbClr val="FF0000"/>
                </a:solidFill>
                <a:latin typeface="Arial" panose="020B0604020202020204" pitchFamily="34" charset="0"/>
                <a:cs typeface="Arial" panose="020B0604020202020204" pitchFamily="34" charset="0"/>
              </a:rPr>
              <a:t>opt-1</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solution (it </a:t>
            </a:r>
            <a:endParaRPr lang="en-US" dirty="0" smtClean="0">
              <a:latin typeface="Arial" panose="020B0604020202020204" pitchFamily="34" charset="0"/>
              <a:cs typeface="Arial" panose="020B0604020202020204" pitchFamily="34" charset="0"/>
            </a:endParaRPr>
          </a:p>
          <a:p>
            <a:pPr marL="0" indent="0">
              <a:buNone/>
            </a:pPr>
            <a:r>
              <a:rPr lang="en-US" dirty="0" smtClean="0">
                <a:latin typeface="Arial" panose="020B0604020202020204" pitchFamily="34" charset="0"/>
                <a:cs typeface="Arial" panose="020B0604020202020204" pitchFamily="34" charset="0"/>
              </a:rPr>
              <a:t>is a maximization problem</a:t>
            </a:r>
            <a:r>
              <a:rPr lang="en-US" dirty="0">
                <a:latin typeface="Arial" panose="020B0604020202020204" pitchFamily="34" charset="0"/>
                <a:cs typeface="Arial" panose="020B0604020202020204" pitchFamily="34" charset="0"/>
              </a:rPr>
              <a:t>) which is </a:t>
            </a:r>
            <a:r>
              <a:rPr lang="en-US" dirty="0" smtClean="0">
                <a:latin typeface="Arial" panose="020B0604020202020204" pitchFamily="34" charset="0"/>
                <a:cs typeface="Arial" panose="020B0604020202020204" pitchFamily="34" charset="0"/>
              </a:rPr>
              <a:t>the best we can wish for.</a:t>
            </a:r>
            <a:endParaRPr lang="en-US" dirty="0"/>
          </a:p>
          <a:p>
            <a:endParaRPr lang="en-US" dirty="0"/>
          </a:p>
        </p:txBody>
      </p:sp>
    </p:spTree>
    <p:extLst>
      <p:ext uri="{BB962C8B-B14F-4D97-AF65-F5344CB8AC3E}">
        <p14:creationId xmlns:p14="http://schemas.microsoft.com/office/powerpoint/2010/main" val="1590994898"/>
      </p:ext>
    </p:extLst>
  </p:cSld>
  <p:clrMapOvr>
    <a:masterClrMapping/>
  </p:clrMapOvr>
  <p:timing>
    <p:tnLst>
      <p:par>
        <p:cTn id="1" dur="indefinite" restart="never" nodeType="tmRoot"/>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A tight additive approximation that is not +1</a:t>
            </a:r>
            <a:endParaRPr lang="en-US" dirty="0">
              <a:solidFill>
                <a:srgbClr val="00B0F0"/>
              </a:solidFill>
            </a:endParaRPr>
          </a:p>
        </p:txBody>
      </p:sp>
      <p:sp>
        <p:nvSpPr>
          <p:cNvPr id="3" name="Content Placeholder 2"/>
          <p:cNvSpPr>
            <a:spLocks noGrp="1"/>
          </p:cNvSpPr>
          <p:nvPr>
            <p:ph idx="1"/>
          </p:nvPr>
        </p:nvSpPr>
        <p:spPr/>
        <p:txBody>
          <a:bodyPr>
            <a:normAutofit fontScale="92500" lnSpcReduction="10000"/>
          </a:bodyPr>
          <a:lstStyle/>
          <a:p>
            <a:r>
              <a:rPr lang="en-US" dirty="0" smtClean="0">
                <a:solidFill>
                  <a:srgbClr val="0070C0"/>
                </a:solidFill>
              </a:rPr>
              <a:t>Radio Broadcast</a:t>
            </a:r>
            <a:r>
              <a:rPr lang="en-US" dirty="0" smtClean="0"/>
              <a:t>.  A vertex of a graph wants to send a message to everyone else. At each round a subset transmits and a vertex hears the message only </a:t>
            </a:r>
            <a:r>
              <a:rPr lang="en-US" dirty="0" smtClean="0">
                <a:solidFill>
                  <a:srgbClr val="FF0000"/>
                </a:solidFill>
              </a:rPr>
              <a:t>if exactly one of its neighbors </a:t>
            </a:r>
            <a:r>
              <a:rPr lang="en-US" dirty="0" smtClean="0"/>
              <a:t>transmits. We want to inform everybody in  </a:t>
            </a:r>
            <a:r>
              <a:rPr lang="en-US" dirty="0" smtClean="0">
                <a:solidFill>
                  <a:srgbClr val="FFC000"/>
                </a:solidFill>
              </a:rPr>
              <a:t>minimum number of rounds</a:t>
            </a:r>
          </a:p>
          <a:p>
            <a:r>
              <a:rPr lang="en-US" dirty="0" smtClean="0">
                <a:solidFill>
                  <a:srgbClr val="7030A0"/>
                </a:solidFill>
              </a:rPr>
              <a:t>Elkin et al </a:t>
            </a:r>
            <a:r>
              <a:rPr lang="en-US" dirty="0" smtClean="0"/>
              <a:t>showed that </a:t>
            </a:r>
            <a:r>
              <a:rPr lang="en-US" dirty="0" smtClean="0">
                <a:solidFill>
                  <a:srgbClr val="FF0000"/>
                </a:solidFill>
              </a:rPr>
              <a:t>opt+o(log</a:t>
            </a:r>
            <a:r>
              <a:rPr lang="en-US" baseline="30000" dirty="0" smtClean="0">
                <a:solidFill>
                  <a:srgbClr val="FF0000"/>
                </a:solidFill>
                <a:sym typeface="Symbol" panose="05050102010706020507" pitchFamily="18" charset="2"/>
              </a:rPr>
              <a:t>2</a:t>
            </a:r>
            <a:r>
              <a:rPr lang="en-US" dirty="0" smtClean="0">
                <a:solidFill>
                  <a:srgbClr val="FF0000"/>
                </a:solidFill>
              </a:rPr>
              <a:t> n) </a:t>
            </a:r>
            <a:r>
              <a:rPr lang="en-US" dirty="0" smtClean="0"/>
              <a:t>under </a:t>
            </a:r>
            <a:r>
              <a:rPr lang="en-US" dirty="0" smtClean="0">
                <a:solidFill>
                  <a:srgbClr val="00B050"/>
                </a:solidFill>
              </a:rPr>
              <a:t>NP≠Quasi(P)</a:t>
            </a:r>
          </a:p>
          <a:p>
            <a:r>
              <a:rPr lang="en-US" dirty="0" smtClean="0">
                <a:solidFill>
                  <a:srgbClr val="7030A0"/>
                </a:solidFill>
              </a:rPr>
              <a:t>Pelc et al </a:t>
            </a:r>
            <a:r>
              <a:rPr lang="en-US" dirty="0" smtClean="0"/>
              <a:t>gave an </a:t>
            </a:r>
            <a:r>
              <a:rPr lang="en-US" dirty="0" smtClean="0">
                <a:solidFill>
                  <a:srgbClr val="FF0000"/>
                </a:solidFill>
              </a:rPr>
              <a:t>opt+O(</a:t>
            </a:r>
            <a:r>
              <a:rPr lang="en-US" dirty="0">
                <a:solidFill>
                  <a:srgbClr val="FF0000"/>
                </a:solidFill>
              </a:rPr>
              <a:t>log</a:t>
            </a:r>
            <a:r>
              <a:rPr lang="en-US" baseline="30000" dirty="0">
                <a:solidFill>
                  <a:srgbClr val="FF0000"/>
                </a:solidFill>
                <a:sym typeface="Symbol" panose="05050102010706020507" pitchFamily="18" charset="2"/>
              </a:rPr>
              <a:t>2</a:t>
            </a:r>
            <a:r>
              <a:rPr lang="en-US" dirty="0">
                <a:solidFill>
                  <a:srgbClr val="FF0000"/>
                </a:solidFill>
              </a:rPr>
              <a:t> </a:t>
            </a:r>
            <a:r>
              <a:rPr lang="en-US" dirty="0" smtClean="0">
                <a:solidFill>
                  <a:srgbClr val="FF0000"/>
                </a:solidFill>
              </a:rPr>
              <a:t>n)  </a:t>
            </a:r>
            <a:r>
              <a:rPr lang="en-US" dirty="0" smtClean="0"/>
              <a:t>rounds solution. Beautiful algorithm. Extremely smart.</a:t>
            </a:r>
          </a:p>
          <a:p>
            <a:r>
              <a:rPr lang="en-US" dirty="0" smtClean="0"/>
              <a:t>I wanted more tight additive results based on </a:t>
            </a:r>
            <a:r>
              <a:rPr lang="en-US" dirty="0" smtClean="0">
                <a:solidFill>
                  <a:srgbClr val="00B050"/>
                </a:solidFill>
              </a:rPr>
              <a:t>NP≠Quasi(P) </a:t>
            </a:r>
            <a:r>
              <a:rPr lang="en-US" dirty="0" smtClean="0"/>
              <a:t>but did not find. Do you know any? If so tell me. I will add them here.</a:t>
            </a:r>
            <a:endParaRPr lang="en-US" dirty="0"/>
          </a:p>
        </p:txBody>
      </p:sp>
    </p:spTree>
    <p:extLst>
      <p:ext uri="{BB962C8B-B14F-4D97-AF65-F5344CB8AC3E}">
        <p14:creationId xmlns:p14="http://schemas.microsoft.com/office/powerpoint/2010/main" val="41925418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81000" y="152400"/>
            <a:ext cx="7886700" cy="1325563"/>
          </a:xfrm>
        </p:spPr>
        <p:txBody>
          <a:bodyPr/>
          <a:lstStyle/>
          <a:p>
            <a:pPr algn="ctr"/>
            <a:r>
              <a:rPr lang="en-US" altLang="en-US" dirty="0" smtClean="0">
                <a:solidFill>
                  <a:srgbClr val="00B0F0"/>
                </a:solidFill>
              </a:rPr>
              <a:t>There is a difference between 2-spanners and 3-spanners</a:t>
            </a:r>
          </a:p>
        </p:txBody>
      </p:sp>
      <p:sp>
        <p:nvSpPr>
          <p:cNvPr id="33795" name="Content Placeholder 2"/>
          <p:cNvSpPr>
            <a:spLocks noGrp="1"/>
          </p:cNvSpPr>
          <p:nvPr>
            <p:ph idx="1"/>
          </p:nvPr>
        </p:nvSpPr>
        <p:spPr>
          <a:xfrm>
            <a:off x="598170" y="1905000"/>
            <a:ext cx="7886700" cy="4351338"/>
          </a:xfrm>
        </p:spPr>
        <p:txBody>
          <a:bodyPr>
            <a:normAutofit fontScale="70000" lnSpcReduction="20000"/>
          </a:bodyPr>
          <a:lstStyle/>
          <a:p>
            <a:pPr marL="0" indent="0" algn="l">
              <a:buFontTx/>
              <a:buNone/>
            </a:pPr>
            <a:r>
              <a:rPr lang="en-US" altLang="en-US" sz="3900" dirty="0" smtClean="0"/>
              <a:t>For </a:t>
            </a:r>
            <a:r>
              <a:rPr lang="en-US" altLang="en-US" sz="3900" dirty="0" smtClean="0">
                <a:solidFill>
                  <a:srgbClr val="FF0000"/>
                </a:solidFill>
              </a:rPr>
              <a:t>2-spanners</a:t>
            </a:r>
            <a:r>
              <a:rPr lang="en-US" altLang="en-US" sz="3900" dirty="0" smtClean="0"/>
              <a:t> (even with costs as long as the length </a:t>
            </a:r>
          </a:p>
          <a:p>
            <a:pPr marL="0" indent="0" algn="l">
              <a:buFontTx/>
              <a:buNone/>
            </a:pPr>
            <a:r>
              <a:rPr lang="en-US" altLang="en-US" sz="3900" dirty="0" smtClean="0"/>
              <a:t>are 1) </a:t>
            </a:r>
            <a:r>
              <a:rPr lang="en-US" altLang="en-US" sz="3900" dirty="0" smtClean="0">
                <a:solidFill>
                  <a:srgbClr val="7030A0"/>
                </a:solidFill>
              </a:rPr>
              <a:t>Peleg and I </a:t>
            </a:r>
            <a:r>
              <a:rPr lang="en-US" altLang="en-US" sz="3900" dirty="0" smtClean="0"/>
              <a:t>gave </a:t>
            </a:r>
            <a:r>
              <a:rPr lang="en-US" altLang="en-US" sz="3900" dirty="0" smtClean="0">
                <a:solidFill>
                  <a:srgbClr val="FF0000"/>
                </a:solidFill>
              </a:rPr>
              <a:t>O(log n) </a:t>
            </a:r>
            <a:r>
              <a:rPr lang="en-US" altLang="en-US" sz="3900" dirty="0" smtClean="0"/>
              <a:t>approximation.</a:t>
            </a:r>
          </a:p>
          <a:p>
            <a:pPr marL="0" indent="0" algn="l">
              <a:buFontTx/>
              <a:buNone/>
            </a:pPr>
            <a:r>
              <a:rPr lang="en-US" altLang="en-US" sz="3900" dirty="0" smtClean="0"/>
              <a:t>A few years later </a:t>
            </a:r>
            <a:r>
              <a:rPr lang="en-US" altLang="en-US" sz="3900" dirty="0" smtClean="0">
                <a:solidFill>
                  <a:srgbClr val="00B050"/>
                </a:solidFill>
              </a:rPr>
              <a:t>I gave a matching</a:t>
            </a:r>
          </a:p>
          <a:p>
            <a:pPr marL="0" indent="0" algn="l">
              <a:buFontTx/>
              <a:buNone/>
            </a:pPr>
            <a:r>
              <a:rPr lang="el-GR" altLang="en-US" sz="3900" dirty="0" smtClean="0">
                <a:solidFill>
                  <a:srgbClr val="FF0000"/>
                </a:solidFill>
              </a:rPr>
              <a:t>Ω</a:t>
            </a:r>
            <a:r>
              <a:rPr lang="en-US" altLang="en-US" sz="3900" dirty="0" smtClean="0">
                <a:solidFill>
                  <a:srgbClr val="FF0000"/>
                </a:solidFill>
              </a:rPr>
              <a:t>(log n)  </a:t>
            </a:r>
            <a:r>
              <a:rPr lang="en-US" altLang="en-US" sz="3900" dirty="0" smtClean="0"/>
              <a:t>inapproximability for basic </a:t>
            </a:r>
            <a:r>
              <a:rPr lang="en-US" altLang="en-US" sz="3900" dirty="0" smtClean="0">
                <a:solidFill>
                  <a:srgbClr val="FF0000"/>
                </a:solidFill>
              </a:rPr>
              <a:t>2-spanners.</a:t>
            </a:r>
          </a:p>
          <a:p>
            <a:pPr marL="0" indent="0" algn="l">
              <a:buFontTx/>
              <a:buNone/>
            </a:pPr>
            <a:endParaRPr lang="en-US" altLang="en-US" sz="3900" dirty="0" smtClean="0">
              <a:solidFill>
                <a:srgbClr val="FF0000"/>
              </a:solidFill>
            </a:endParaRPr>
          </a:p>
          <a:p>
            <a:pPr marL="0" indent="0" algn="l">
              <a:buFontTx/>
              <a:buNone/>
            </a:pPr>
            <a:r>
              <a:rPr lang="en-US" altLang="en-US" sz="3900" dirty="0" smtClean="0"/>
              <a:t>But proving </a:t>
            </a:r>
            <a:r>
              <a:rPr lang="en-US" altLang="en-US" sz="3900" dirty="0" smtClean="0">
                <a:solidFill>
                  <a:srgbClr val="FF0000"/>
                </a:solidFill>
              </a:rPr>
              <a:t>Labelcover hardnes </a:t>
            </a:r>
            <a:r>
              <a:rPr lang="en-US" altLang="en-US" sz="3900" dirty="0" smtClean="0"/>
              <a:t>for </a:t>
            </a:r>
            <a:r>
              <a:rPr lang="en-US" altLang="en-US" sz="3900" dirty="0" smtClean="0">
                <a:solidFill>
                  <a:srgbClr val="FF0000"/>
                </a:solidFill>
              </a:rPr>
              <a:t>k≥3</a:t>
            </a:r>
            <a:r>
              <a:rPr lang="en-US" altLang="en-US" sz="3900" dirty="0" smtClean="0">
                <a:solidFill>
                  <a:srgbClr val="002060"/>
                </a:solidFill>
              </a:rPr>
              <a:t>  basic spanners</a:t>
            </a:r>
          </a:p>
          <a:p>
            <a:pPr marL="0" indent="0" algn="l">
              <a:buFontTx/>
              <a:buNone/>
            </a:pPr>
            <a:r>
              <a:rPr lang="en-US" altLang="en-US" sz="3900" dirty="0" smtClean="0">
                <a:solidFill>
                  <a:srgbClr val="002060"/>
                </a:solidFill>
              </a:rPr>
              <a:t> as shown in our  </a:t>
            </a:r>
            <a:r>
              <a:rPr lang="en-US" altLang="en-US" sz="3900" dirty="0" smtClean="0">
                <a:solidFill>
                  <a:srgbClr val="7030A0"/>
                </a:solidFill>
              </a:rPr>
              <a:t>2012</a:t>
            </a:r>
            <a:r>
              <a:rPr lang="en-US" altLang="en-US" sz="3900" dirty="0" smtClean="0">
                <a:solidFill>
                  <a:srgbClr val="002060"/>
                </a:solidFill>
              </a:rPr>
              <a:t> paper  means no </a:t>
            </a:r>
            <a:r>
              <a:rPr lang="en-US" altLang="en-US" sz="3900" dirty="0" smtClean="0">
                <a:solidFill>
                  <a:srgbClr val="FF0000"/>
                </a:solidFill>
              </a:rPr>
              <a:t>exp(</a:t>
            </a:r>
            <a:r>
              <a:rPr lang="en-US" altLang="en-US" sz="3900" dirty="0" smtClean="0">
                <a:solidFill>
                  <a:srgbClr val="FF0000"/>
                </a:solidFill>
                <a:sym typeface="Symbol" panose="05050102010706020507" pitchFamily="18" charset="2"/>
              </a:rPr>
              <a:t>log</a:t>
            </a:r>
            <a:r>
              <a:rPr lang="en-US" altLang="en-US" sz="3900" baseline="30000" dirty="0" smtClean="0">
                <a:solidFill>
                  <a:srgbClr val="FF0000"/>
                </a:solidFill>
                <a:sym typeface="Symbol" panose="05050102010706020507" pitchFamily="18" charset="2"/>
              </a:rPr>
              <a:t>1-</a:t>
            </a:r>
            <a:r>
              <a:rPr lang="el-GR" altLang="en-US" sz="3900" baseline="30000" dirty="0" smtClean="0">
                <a:solidFill>
                  <a:srgbClr val="FF0000"/>
                </a:solidFill>
                <a:sym typeface="Symbol" panose="05050102010706020507" pitchFamily="18" charset="2"/>
              </a:rPr>
              <a:t>ε</a:t>
            </a:r>
            <a:r>
              <a:rPr lang="en-US" altLang="en-US" sz="3900" baseline="30000" dirty="0" smtClean="0">
                <a:solidFill>
                  <a:srgbClr val="FF0000"/>
                </a:solidFill>
                <a:sym typeface="Symbol" panose="05050102010706020507" pitchFamily="18" charset="2"/>
              </a:rPr>
              <a:t> </a:t>
            </a:r>
            <a:r>
              <a:rPr lang="en-US" altLang="en-US" sz="3900" dirty="0" smtClean="0">
                <a:solidFill>
                  <a:srgbClr val="FF0000"/>
                </a:solidFill>
                <a:sym typeface="Symbol" panose="05050102010706020507" pitchFamily="18" charset="2"/>
              </a:rPr>
              <a:t>n)</a:t>
            </a:r>
          </a:p>
          <a:p>
            <a:pPr marL="0" indent="0" algn="l">
              <a:buFontTx/>
              <a:buNone/>
            </a:pPr>
            <a:r>
              <a:rPr lang="en-US" altLang="en-US" sz="3900" dirty="0" smtClean="0">
                <a:sym typeface="Symbol" panose="05050102010706020507" pitchFamily="18" charset="2"/>
              </a:rPr>
              <a:t>ratio for any constant </a:t>
            </a:r>
            <a:r>
              <a:rPr lang="el-GR" altLang="en-US" sz="3900" dirty="0" smtClean="0">
                <a:solidFill>
                  <a:srgbClr val="FF0000"/>
                </a:solidFill>
                <a:sym typeface="Symbol" panose="05050102010706020507" pitchFamily="18" charset="2"/>
              </a:rPr>
              <a:t>ε</a:t>
            </a:r>
            <a:r>
              <a:rPr lang="en-US" altLang="en-US" sz="3900" dirty="0" smtClean="0">
                <a:solidFill>
                  <a:srgbClr val="FF0000"/>
                </a:solidFill>
                <a:sym typeface="Symbol" panose="05050102010706020507" pitchFamily="18" charset="2"/>
              </a:rPr>
              <a:t> </a:t>
            </a:r>
            <a:r>
              <a:rPr lang="en-US" altLang="en-US" sz="3900" dirty="0" smtClean="0">
                <a:solidFill>
                  <a:srgbClr val="002060"/>
                </a:solidFill>
                <a:sym typeface="Symbol" panose="05050102010706020507" pitchFamily="18" charset="2"/>
              </a:rPr>
              <a:t>unless  </a:t>
            </a:r>
            <a:r>
              <a:rPr lang="en-US" altLang="en-US" sz="3900" dirty="0" smtClean="0">
                <a:solidFill>
                  <a:srgbClr val="FF0000"/>
                </a:solidFill>
                <a:sym typeface="Symbol" panose="05050102010706020507" pitchFamily="18" charset="2"/>
              </a:rPr>
              <a:t>P ≠Quasi(P).</a:t>
            </a:r>
          </a:p>
          <a:p>
            <a:pPr marL="0" indent="0" algn="l">
              <a:buFontTx/>
              <a:buNone/>
            </a:pPr>
            <a:r>
              <a:rPr lang="en-US" altLang="en-US" sz="3900" dirty="0" smtClean="0">
                <a:solidFill>
                  <a:srgbClr val="7030A0"/>
                </a:solidFill>
                <a:sym typeface="Symbol" panose="05050102010706020507" pitchFamily="18" charset="2"/>
              </a:rPr>
              <a:t>Dinitz, Kortsarz, Raz. </a:t>
            </a:r>
            <a:r>
              <a:rPr lang="en-US" altLang="en-US" sz="3900" dirty="0" smtClean="0">
                <a:sym typeface="Symbol" panose="05050102010706020507" pitchFamily="18" charset="2"/>
              </a:rPr>
              <a:t>This means that we can only </a:t>
            </a:r>
          </a:p>
          <a:p>
            <a:pPr marL="0" indent="0" algn="l">
              <a:buFontTx/>
              <a:buNone/>
            </a:pPr>
            <a:r>
              <a:rPr lang="en-US" altLang="en-US" sz="3900" dirty="0" smtClean="0">
                <a:sym typeface="Symbol" panose="05050102010706020507" pitchFamily="18" charset="2"/>
              </a:rPr>
              <a:t>expect a polynomial ratio. </a:t>
            </a:r>
            <a:r>
              <a:rPr lang="en-US" altLang="en-US" dirty="0" smtClean="0"/>
              <a:t> </a:t>
            </a:r>
          </a:p>
        </p:txBody>
      </p:sp>
    </p:spTree>
  </p:cSld>
  <p:clrMapOvr>
    <a:masterClrMapping/>
  </p:clrMapOvr>
  <mc:AlternateContent xmlns:mc="http://schemas.openxmlformats.org/markup-compatibility/2006" xmlns:p14="http://schemas.microsoft.com/office/powerpoint/2010/main">
    <mc:Choice Requires="p14">
      <p:transition spd="slow" p14:dur="2000" advTm="159"/>
    </mc:Choice>
    <mc:Fallback xmlns="">
      <p:transition spd="slow" advTm="159"/>
    </mc:Fallback>
  </mc:AlternateContent>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t>
            </a:r>
            <a:r>
              <a:rPr lang="en-US" dirty="0" smtClean="0">
                <a:solidFill>
                  <a:srgbClr val="00B0F0"/>
                </a:solidFill>
              </a:rPr>
              <a:t>No hardness whatsoever under NP≠Quasi(P)</a:t>
            </a:r>
            <a:endParaRPr lang="en-US" dirty="0">
              <a:solidFill>
                <a:srgbClr val="00B0F0"/>
              </a:solidFill>
            </a:endParaRPr>
          </a:p>
        </p:txBody>
      </p:sp>
      <p:sp>
        <p:nvSpPr>
          <p:cNvPr id="3" name="Content Placeholder 2"/>
          <p:cNvSpPr>
            <a:spLocks noGrp="1"/>
          </p:cNvSpPr>
          <p:nvPr>
            <p:ph idx="1"/>
          </p:nvPr>
        </p:nvSpPr>
        <p:spPr/>
        <p:txBody>
          <a:bodyPr>
            <a:normAutofit fontScale="77500" lnSpcReduction="20000"/>
          </a:bodyPr>
          <a:lstStyle/>
          <a:p>
            <a:pPr marL="0" indent="0">
              <a:buNone/>
            </a:pPr>
            <a:r>
              <a:rPr lang="en-US" dirty="0"/>
              <a:t>The </a:t>
            </a:r>
            <a:r>
              <a:rPr lang="en-US" dirty="0">
                <a:solidFill>
                  <a:srgbClr val="00B050"/>
                </a:solidFill>
              </a:rPr>
              <a:t>Dense </a:t>
            </a:r>
            <a:r>
              <a:rPr lang="en-US" dirty="0" smtClean="0">
                <a:solidFill>
                  <a:srgbClr val="00B050"/>
                </a:solidFill>
              </a:rPr>
              <a:t>k-subgraph,</a:t>
            </a:r>
            <a:r>
              <a:rPr lang="en-US" dirty="0" smtClean="0"/>
              <a:t> </a:t>
            </a:r>
            <a:r>
              <a:rPr lang="en-US" dirty="0" smtClean="0">
                <a:solidFill>
                  <a:srgbClr val="00B050"/>
                </a:solidFill>
              </a:rPr>
              <a:t>Unique </a:t>
            </a:r>
            <a:r>
              <a:rPr lang="en-US" dirty="0">
                <a:solidFill>
                  <a:srgbClr val="00B050"/>
                </a:solidFill>
              </a:rPr>
              <a:t>Set-Cover </a:t>
            </a:r>
            <a:r>
              <a:rPr lang="en-US" dirty="0"/>
              <a:t>and </a:t>
            </a:r>
            <a:r>
              <a:rPr lang="en-US" dirty="0">
                <a:solidFill>
                  <a:srgbClr val="00B050"/>
                </a:solidFill>
              </a:rPr>
              <a:t>Finding </a:t>
            </a:r>
            <a:r>
              <a:rPr lang="en-US" dirty="0" smtClean="0">
                <a:solidFill>
                  <a:srgbClr val="00B050"/>
                </a:solidFill>
              </a:rPr>
              <a:t>a</a:t>
            </a:r>
          </a:p>
          <a:p>
            <a:pPr marL="0" indent="0">
              <a:buNone/>
            </a:pPr>
            <a:r>
              <a:rPr lang="en-US" dirty="0" smtClean="0">
                <a:solidFill>
                  <a:srgbClr val="00B050"/>
                </a:solidFill>
              </a:rPr>
              <a:t>Balanced Bipartite Clique </a:t>
            </a:r>
            <a:r>
              <a:rPr lang="en-US" dirty="0" smtClean="0"/>
              <a:t>in </a:t>
            </a:r>
            <a:r>
              <a:rPr lang="en-US" dirty="0"/>
              <a:t>a </a:t>
            </a:r>
            <a:r>
              <a:rPr lang="en-US" dirty="0" smtClean="0"/>
              <a:t>graph.</a:t>
            </a:r>
          </a:p>
          <a:p>
            <a:pPr marL="0" indent="0">
              <a:buNone/>
            </a:pPr>
            <a:r>
              <a:rPr lang="en-US" dirty="0" smtClean="0"/>
              <a:t>Not known to even be  </a:t>
            </a:r>
            <a:r>
              <a:rPr lang="en-US" dirty="0" smtClean="0">
                <a:solidFill>
                  <a:srgbClr val="00B050"/>
                </a:solidFill>
              </a:rPr>
              <a:t>APX-hardness</a:t>
            </a:r>
            <a:r>
              <a:rPr lang="en-US" dirty="0"/>
              <a:t> </a:t>
            </a:r>
            <a:r>
              <a:rPr lang="en-US" dirty="0" smtClean="0"/>
              <a:t>under </a:t>
            </a:r>
          </a:p>
          <a:p>
            <a:pPr marL="0" indent="0">
              <a:buNone/>
            </a:pPr>
            <a:r>
              <a:rPr lang="en-US" dirty="0" smtClean="0">
                <a:solidFill>
                  <a:srgbClr val="00B050"/>
                </a:solidFill>
              </a:rPr>
              <a:t>NP ≠Quasi(P). </a:t>
            </a:r>
            <a:r>
              <a:rPr lang="en-US" dirty="0" smtClean="0"/>
              <a:t>These problem are sort of special.</a:t>
            </a:r>
          </a:p>
          <a:p>
            <a:pPr marL="0" indent="0">
              <a:buNone/>
            </a:pPr>
            <a:r>
              <a:rPr lang="en-US" dirty="0" smtClean="0"/>
              <a:t>The study of these problem brought progress in lower bounds.</a:t>
            </a:r>
          </a:p>
          <a:p>
            <a:pPr marL="0" indent="0">
              <a:buNone/>
            </a:pPr>
            <a:r>
              <a:rPr lang="en-US" dirty="0" smtClean="0"/>
              <a:t>Now we take a long detour over the many hardness </a:t>
            </a:r>
          </a:p>
          <a:p>
            <a:pPr marL="0" indent="0">
              <a:buNone/>
            </a:pPr>
            <a:r>
              <a:rPr lang="en-US" dirty="0" smtClean="0"/>
              <a:t>assumption that may be unrelated to  </a:t>
            </a:r>
            <a:r>
              <a:rPr lang="en-US" dirty="0" smtClean="0">
                <a:solidFill>
                  <a:srgbClr val="00B050"/>
                </a:solidFill>
              </a:rPr>
              <a:t>NP </a:t>
            </a:r>
            <a:r>
              <a:rPr lang="en-US" dirty="0">
                <a:solidFill>
                  <a:srgbClr val="00B050"/>
                </a:solidFill>
              </a:rPr>
              <a:t>≠Quasi(P</a:t>
            </a:r>
            <a:r>
              <a:rPr lang="en-US" dirty="0" smtClean="0">
                <a:solidFill>
                  <a:srgbClr val="00B050"/>
                </a:solidFill>
              </a:rPr>
              <a:t>). </a:t>
            </a:r>
            <a:endParaRPr lang="en-US" dirty="0">
              <a:solidFill>
                <a:srgbClr val="00B050"/>
              </a:solidFill>
            </a:endParaRPr>
          </a:p>
          <a:p>
            <a:pPr marL="0" indent="0">
              <a:buNone/>
            </a:pPr>
            <a:r>
              <a:rPr lang="en-US" dirty="0" smtClean="0"/>
              <a:t>But in some cases like the </a:t>
            </a:r>
            <a:r>
              <a:rPr lang="en-US" dirty="0" smtClean="0">
                <a:solidFill>
                  <a:srgbClr val="00B050"/>
                </a:solidFill>
              </a:rPr>
              <a:t>ETH</a:t>
            </a:r>
            <a:r>
              <a:rPr lang="en-US" dirty="0" smtClean="0"/>
              <a:t>, are much stronger than </a:t>
            </a:r>
          </a:p>
          <a:p>
            <a:pPr marL="0" indent="0">
              <a:buNone/>
            </a:pPr>
            <a:r>
              <a:rPr lang="en-US" dirty="0"/>
              <a:t>t</a:t>
            </a:r>
            <a:r>
              <a:rPr lang="en-US" dirty="0" smtClean="0"/>
              <a:t>he assumption </a:t>
            </a:r>
            <a:r>
              <a:rPr lang="en-US" dirty="0" smtClean="0">
                <a:solidFill>
                  <a:srgbClr val="00B050"/>
                </a:solidFill>
              </a:rPr>
              <a:t>NP </a:t>
            </a:r>
            <a:r>
              <a:rPr lang="en-US" dirty="0">
                <a:solidFill>
                  <a:srgbClr val="00B050"/>
                </a:solidFill>
              </a:rPr>
              <a:t>≠</a:t>
            </a:r>
            <a:r>
              <a:rPr lang="en-US" dirty="0" smtClean="0">
                <a:solidFill>
                  <a:srgbClr val="00B050"/>
                </a:solidFill>
              </a:rPr>
              <a:t>Quasi(P).</a:t>
            </a:r>
            <a:r>
              <a:rPr lang="en-US" dirty="0">
                <a:solidFill>
                  <a:srgbClr val="00B050"/>
                </a:solidFill>
              </a:rPr>
              <a:t> </a:t>
            </a:r>
            <a:r>
              <a:rPr lang="en-US" dirty="0" smtClean="0">
                <a:solidFill>
                  <a:srgbClr val="00B050"/>
                </a:solidFill>
              </a:rPr>
              <a:t> </a:t>
            </a:r>
            <a:r>
              <a:rPr lang="en-US" dirty="0"/>
              <a:t>T</a:t>
            </a:r>
            <a:r>
              <a:rPr lang="en-US" dirty="0" smtClean="0"/>
              <a:t>he new assumptions allowed </a:t>
            </a:r>
          </a:p>
          <a:p>
            <a:pPr marL="0" indent="0">
              <a:buNone/>
            </a:pPr>
            <a:r>
              <a:rPr lang="en-US" dirty="0" smtClean="0"/>
              <a:t>us to prove tight hardness for  </a:t>
            </a:r>
            <a:r>
              <a:rPr lang="en-US" dirty="0" smtClean="0">
                <a:solidFill>
                  <a:srgbClr val="00B050"/>
                </a:solidFill>
              </a:rPr>
              <a:t>Maximum-Cut </a:t>
            </a:r>
          </a:p>
          <a:p>
            <a:pPr marL="0" indent="0">
              <a:buNone/>
            </a:pPr>
            <a:r>
              <a:rPr lang="en-US" dirty="0" smtClean="0"/>
              <a:t>and lower bound of </a:t>
            </a:r>
            <a:r>
              <a:rPr lang="en-US" dirty="0" smtClean="0">
                <a:solidFill>
                  <a:srgbClr val="FF0000"/>
                </a:solidFill>
              </a:rPr>
              <a:t>2</a:t>
            </a:r>
            <a:r>
              <a:rPr lang="en-US" dirty="0" smtClean="0"/>
              <a:t> for </a:t>
            </a:r>
            <a:r>
              <a:rPr lang="en-US" dirty="0" smtClean="0">
                <a:solidFill>
                  <a:srgbClr val="00B050"/>
                </a:solidFill>
              </a:rPr>
              <a:t>Vertex Cover</a:t>
            </a:r>
            <a:r>
              <a:rPr lang="en-US" dirty="0" smtClean="0"/>
              <a:t>.</a:t>
            </a:r>
            <a:endParaRPr lang="en-US" dirty="0"/>
          </a:p>
          <a:p>
            <a:pPr marL="0" indent="0">
              <a:buNone/>
            </a:pPr>
            <a:endParaRPr lang="en-US" dirty="0"/>
          </a:p>
        </p:txBody>
      </p:sp>
    </p:spTree>
    <p:extLst>
      <p:ext uri="{BB962C8B-B14F-4D97-AF65-F5344CB8AC3E}">
        <p14:creationId xmlns:p14="http://schemas.microsoft.com/office/powerpoint/2010/main" val="4041273926"/>
      </p:ext>
    </p:extLst>
  </p:cSld>
  <p:clrMapOvr>
    <a:masterClrMapping/>
  </p:clrMapOvr>
  <p:timing>
    <p:tnLst>
      <p:par>
        <p:cTn id="1" dur="indefinite" restart="never" nodeType="tmRoot"/>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Dense k-subgraph hardness</a:t>
            </a:r>
            <a:endParaRPr lang="en-US" dirty="0">
              <a:solidFill>
                <a:srgbClr val="00B0F0"/>
              </a:solidFill>
            </a:endParaRPr>
          </a:p>
        </p:txBody>
      </p:sp>
      <p:sp>
        <p:nvSpPr>
          <p:cNvPr id="3" name="Content Placeholder 2"/>
          <p:cNvSpPr>
            <a:spLocks noGrp="1"/>
          </p:cNvSpPr>
          <p:nvPr>
            <p:ph idx="1"/>
          </p:nvPr>
        </p:nvSpPr>
        <p:spPr/>
        <p:txBody>
          <a:bodyPr>
            <a:normAutofit fontScale="92500"/>
          </a:bodyPr>
          <a:lstStyle/>
          <a:p>
            <a:pPr marL="0" indent="0">
              <a:buNone/>
            </a:pPr>
            <a:r>
              <a:rPr lang="en-US" dirty="0" smtClean="0">
                <a:solidFill>
                  <a:srgbClr val="00B050"/>
                </a:solidFill>
              </a:rPr>
              <a:t>Dense k-subraph </a:t>
            </a:r>
            <a:r>
              <a:rPr lang="en-US" dirty="0" smtClean="0"/>
              <a:t>hardness is agreed to imply that</a:t>
            </a:r>
          </a:p>
          <a:p>
            <a:pPr marL="0" indent="0">
              <a:buNone/>
            </a:pPr>
            <a:r>
              <a:rPr lang="en-US" dirty="0" smtClean="0"/>
              <a:t>only polynomial ratios are possible . See the </a:t>
            </a:r>
            <a:r>
              <a:rPr lang="en-US" dirty="0" smtClean="0">
                <a:solidFill>
                  <a:srgbClr val="00B050"/>
                </a:solidFill>
              </a:rPr>
              <a:t>Steiner</a:t>
            </a:r>
          </a:p>
          <a:p>
            <a:pPr marL="0" indent="0">
              <a:buNone/>
            </a:pPr>
            <a:r>
              <a:rPr lang="en-US" dirty="0" smtClean="0">
                <a:solidFill>
                  <a:srgbClr val="00B050"/>
                </a:solidFill>
              </a:rPr>
              <a:t>k-Forest </a:t>
            </a:r>
            <a:r>
              <a:rPr lang="en-US" dirty="0" smtClean="0"/>
              <a:t>and  the  </a:t>
            </a:r>
            <a:r>
              <a:rPr lang="en-US" dirty="0" smtClean="0">
                <a:solidFill>
                  <a:srgbClr val="00B050"/>
                </a:solidFill>
              </a:rPr>
              <a:t>Non preemptive Dial a ride</a:t>
            </a:r>
          </a:p>
          <a:p>
            <a:pPr marL="0" indent="0">
              <a:buNone/>
            </a:pPr>
            <a:r>
              <a:rPr lang="en-US" dirty="0" smtClean="0">
                <a:solidFill>
                  <a:srgbClr val="00B050"/>
                </a:solidFill>
              </a:rPr>
              <a:t> problem </a:t>
            </a:r>
            <a:r>
              <a:rPr lang="en-US" dirty="0" smtClean="0"/>
              <a:t>and </a:t>
            </a:r>
            <a:r>
              <a:rPr lang="en-US" dirty="0"/>
              <a:t> </a:t>
            </a:r>
            <a:r>
              <a:rPr lang="en-US" dirty="0" smtClean="0"/>
              <a:t>many others. These  problems</a:t>
            </a:r>
            <a:r>
              <a:rPr lang="en-US" dirty="0"/>
              <a:t> </a:t>
            </a:r>
            <a:r>
              <a:rPr lang="en-US" dirty="0" smtClean="0"/>
              <a:t>are  </a:t>
            </a:r>
            <a:r>
              <a:rPr lang="en-US" dirty="0" smtClean="0">
                <a:solidFill>
                  <a:srgbClr val="0070C0"/>
                </a:solidFill>
              </a:rPr>
              <a:t>NOT </a:t>
            </a:r>
          </a:p>
          <a:p>
            <a:pPr marL="0" indent="0">
              <a:buNone/>
            </a:pPr>
            <a:r>
              <a:rPr lang="en-US" dirty="0" smtClean="0"/>
              <a:t>known to be  </a:t>
            </a:r>
            <a:r>
              <a:rPr lang="en-US" dirty="0" smtClean="0">
                <a:solidFill>
                  <a:srgbClr val="00B050"/>
                </a:solidFill>
              </a:rPr>
              <a:t>Labelcover</a:t>
            </a:r>
            <a:r>
              <a:rPr lang="en-US" dirty="0" smtClean="0"/>
              <a:t> hard but known to be </a:t>
            </a:r>
          </a:p>
          <a:p>
            <a:pPr marL="0" indent="0">
              <a:buNone/>
            </a:pPr>
            <a:r>
              <a:rPr lang="en-US" dirty="0" smtClean="0">
                <a:solidFill>
                  <a:srgbClr val="00B050"/>
                </a:solidFill>
              </a:rPr>
              <a:t>Dense k-subgraph  </a:t>
            </a:r>
            <a:r>
              <a:rPr lang="en-US" dirty="0" smtClean="0"/>
              <a:t>hard. In any such case, the  </a:t>
            </a:r>
            <a:r>
              <a:rPr lang="en-US" dirty="0" smtClean="0">
                <a:solidFill>
                  <a:srgbClr val="FF0000"/>
                </a:solidFill>
              </a:rPr>
              <a:t>best </a:t>
            </a:r>
          </a:p>
          <a:p>
            <a:pPr marL="0" indent="0">
              <a:buNone/>
            </a:pPr>
            <a:r>
              <a:rPr lang="en-US" dirty="0" smtClean="0">
                <a:solidFill>
                  <a:srgbClr val="FF0000"/>
                </a:solidFill>
              </a:rPr>
              <a:t>approximation known </a:t>
            </a:r>
            <a:r>
              <a:rPr lang="en-US" dirty="0" smtClean="0"/>
              <a:t>are polynomial.  And a better </a:t>
            </a:r>
          </a:p>
          <a:p>
            <a:pPr marL="0" indent="0">
              <a:buNone/>
            </a:pPr>
            <a:r>
              <a:rPr lang="en-US" dirty="0" smtClean="0"/>
              <a:t>than polynomial ratio will never be found in the future. </a:t>
            </a:r>
          </a:p>
          <a:p>
            <a:pPr marL="0" indent="0">
              <a:buNone/>
            </a:pPr>
            <a:r>
              <a:rPr lang="en-US" dirty="0" smtClean="0"/>
              <a:t>See the best ratios  for those problems in the references.</a:t>
            </a:r>
            <a:endParaRPr lang="en-US" dirty="0"/>
          </a:p>
        </p:txBody>
      </p:sp>
    </p:spTree>
    <p:extLst>
      <p:ext uri="{BB962C8B-B14F-4D97-AF65-F5344CB8AC3E}">
        <p14:creationId xmlns:p14="http://schemas.microsoft.com/office/powerpoint/2010/main" val="3348180139"/>
      </p:ext>
    </p:extLst>
  </p:cSld>
  <p:clrMapOvr>
    <a:masterClrMapping/>
  </p:clrMapOvr>
  <p:timing>
    <p:tnLst>
      <p:par>
        <p:cTn id="1" dur="indefinite" restart="never" nodeType="tmRoot"/>
      </p:par>
    </p:tn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pPr algn="ctr"/>
            <a:r>
              <a:rPr lang="en-US" altLang="en-US" dirty="0" smtClean="0">
                <a:solidFill>
                  <a:srgbClr val="00B0F0"/>
                </a:solidFill>
              </a:rPr>
              <a:t>Interesting result based on the ETH</a:t>
            </a:r>
          </a:p>
        </p:txBody>
      </p:sp>
      <p:sp>
        <p:nvSpPr>
          <p:cNvPr id="119811" name="Content Placeholder 2"/>
          <p:cNvSpPr>
            <a:spLocks noGrp="1"/>
          </p:cNvSpPr>
          <p:nvPr>
            <p:ph idx="1"/>
          </p:nvPr>
        </p:nvSpPr>
        <p:spPr/>
        <p:txBody>
          <a:bodyPr>
            <a:normAutofit/>
          </a:bodyPr>
          <a:lstStyle/>
          <a:p>
            <a:pPr marL="0" indent="0">
              <a:buNone/>
            </a:pPr>
            <a:r>
              <a:rPr lang="en-US" altLang="en-US" sz="3600" dirty="0" smtClean="0">
                <a:sym typeface="Symbol" panose="05050102010706020507" pitchFamily="18" charset="2"/>
              </a:rPr>
              <a:t>Recall that the </a:t>
            </a:r>
            <a:r>
              <a:rPr lang="en-US" altLang="en-US" sz="3600" dirty="0" smtClean="0">
                <a:solidFill>
                  <a:srgbClr val="FF0000"/>
                </a:solidFill>
                <a:sym typeface="Symbol" panose="05050102010706020507" pitchFamily="18" charset="2"/>
              </a:rPr>
              <a:t>EHT  </a:t>
            </a:r>
            <a:r>
              <a:rPr lang="en-US" altLang="en-US" sz="3600" dirty="0" smtClean="0">
                <a:sym typeface="Symbol" panose="05050102010706020507" pitchFamily="18" charset="2"/>
              </a:rPr>
              <a:t>conjectures that </a:t>
            </a:r>
            <a:r>
              <a:rPr lang="en-US" altLang="en-US" sz="3600" dirty="0" smtClean="0">
                <a:solidFill>
                  <a:srgbClr val="FF0000"/>
                </a:solidFill>
                <a:sym typeface="Symbol" panose="05050102010706020507" pitchFamily="18" charset="2"/>
              </a:rPr>
              <a:t>SAT </a:t>
            </a:r>
            <a:r>
              <a:rPr lang="en-US" altLang="en-US" sz="3600" dirty="0" smtClean="0">
                <a:sym typeface="Symbol" panose="05050102010706020507" pitchFamily="18" charset="2"/>
              </a:rPr>
              <a:t>can not be solved </a:t>
            </a:r>
            <a:r>
              <a:rPr lang="en-US" altLang="en-US" sz="3600" dirty="0">
                <a:sym typeface="Symbol" panose="05050102010706020507" pitchFamily="18" charset="2"/>
              </a:rPr>
              <a:t>within</a:t>
            </a:r>
            <a:r>
              <a:rPr lang="en-US" altLang="en-US" sz="3600" dirty="0">
                <a:solidFill>
                  <a:srgbClr val="FF0000"/>
                </a:solidFill>
                <a:sym typeface="Symbol" panose="05050102010706020507" pitchFamily="18" charset="2"/>
              </a:rPr>
              <a:t> </a:t>
            </a:r>
            <a:r>
              <a:rPr lang="en-US" altLang="en-US" sz="3600" dirty="0" smtClean="0">
                <a:solidFill>
                  <a:srgbClr val="FF0000"/>
                </a:solidFill>
                <a:sym typeface="Symbol" panose="05050102010706020507" pitchFamily="18" charset="2"/>
              </a:rPr>
              <a:t>2</a:t>
            </a:r>
            <a:r>
              <a:rPr lang="en-US" altLang="en-US" sz="3600" baseline="30000" dirty="0" smtClean="0">
                <a:solidFill>
                  <a:srgbClr val="FF0000"/>
                </a:solidFill>
                <a:sym typeface="Symbol" panose="05050102010706020507" pitchFamily="18" charset="2"/>
              </a:rPr>
              <a:t>o(n)</a:t>
            </a:r>
            <a:endParaRPr lang="en-US" altLang="en-US" sz="3600" dirty="0" smtClean="0">
              <a:solidFill>
                <a:srgbClr val="FF0000"/>
              </a:solidFill>
              <a:sym typeface="Symbol" panose="05050102010706020507" pitchFamily="18" charset="2"/>
            </a:endParaRPr>
          </a:p>
          <a:p>
            <a:pPr marL="0" indent="0" algn="l">
              <a:buFontTx/>
              <a:buNone/>
            </a:pPr>
            <a:r>
              <a:rPr lang="en-US" altLang="en-US" sz="3600" dirty="0" smtClean="0">
                <a:sym typeface="Symbol" panose="05050102010706020507" pitchFamily="18" charset="2"/>
              </a:rPr>
              <a:t>The </a:t>
            </a:r>
            <a:r>
              <a:rPr lang="en-US" altLang="en-US" sz="3600" dirty="0" smtClean="0">
                <a:solidFill>
                  <a:srgbClr val="00B050"/>
                </a:solidFill>
                <a:sym typeface="Symbol" panose="05050102010706020507" pitchFamily="18" charset="2"/>
              </a:rPr>
              <a:t>Dense k-Subraph</a:t>
            </a:r>
            <a:r>
              <a:rPr lang="en-US" altLang="en-US" sz="3600" dirty="0">
                <a:solidFill>
                  <a:srgbClr val="00B050"/>
                </a:solidFill>
                <a:sym typeface="Symbol" panose="05050102010706020507" pitchFamily="18" charset="2"/>
              </a:rPr>
              <a:t> </a:t>
            </a:r>
            <a:r>
              <a:rPr lang="en-US" altLang="en-US" sz="3600" dirty="0" smtClean="0">
                <a:sym typeface="Symbol" panose="05050102010706020507" pitchFamily="18" charset="2"/>
              </a:rPr>
              <a:t>does not have a graph product result. Still  </a:t>
            </a:r>
            <a:r>
              <a:rPr lang="en-US" altLang="en-US" sz="3600" dirty="0" smtClean="0">
                <a:solidFill>
                  <a:srgbClr val="7030A0"/>
                </a:solidFill>
                <a:sym typeface="Symbol" panose="05050102010706020507" pitchFamily="18" charset="2"/>
              </a:rPr>
              <a:t>Manurangsi</a:t>
            </a:r>
            <a:r>
              <a:rPr lang="en-US" altLang="en-US" sz="3600" dirty="0" smtClean="0">
                <a:sym typeface="Symbol" panose="05050102010706020507" pitchFamily="18" charset="2"/>
              </a:rPr>
              <a:t> gave a  </a:t>
            </a:r>
            <a:r>
              <a:rPr lang="en-US" altLang="en-US" sz="3600" dirty="0" smtClean="0">
                <a:solidFill>
                  <a:srgbClr val="FF0000"/>
                </a:solidFill>
                <a:sym typeface="Symbol" panose="05050102010706020507" pitchFamily="18" charset="2"/>
              </a:rPr>
              <a:t> 1/n</a:t>
            </a:r>
            <a:r>
              <a:rPr lang="en-US" altLang="en-US" sz="3600" baseline="30000" dirty="0" smtClean="0">
                <a:solidFill>
                  <a:srgbClr val="FF0000"/>
                </a:solidFill>
                <a:sym typeface="Symbol" panose="05050102010706020507" pitchFamily="18" charset="2"/>
              </a:rPr>
              <a:t>1/loglogn </a:t>
            </a:r>
            <a:r>
              <a:rPr lang="en-US" altLang="en-US" sz="3600" dirty="0" smtClean="0">
                <a:sym typeface="Symbol" panose="05050102010706020507" pitchFamily="18" charset="2"/>
              </a:rPr>
              <a:t>h</a:t>
            </a:r>
            <a:r>
              <a:rPr lang="en-US" altLang="en-US" sz="3600" dirty="0" smtClean="0"/>
              <a:t>ardness  for </a:t>
            </a:r>
            <a:r>
              <a:rPr lang="en-US" altLang="en-US" sz="3600" dirty="0" smtClean="0">
                <a:solidFill>
                  <a:srgbClr val="FF0000"/>
                </a:solidFill>
              </a:rPr>
              <a:t>Dense k-Subgraph </a:t>
            </a:r>
            <a:r>
              <a:rPr lang="en-US" altLang="en-US" sz="3600" dirty="0" smtClean="0"/>
              <a:t>under the</a:t>
            </a:r>
            <a:r>
              <a:rPr lang="en-US" altLang="en-US" sz="3600" dirty="0" smtClean="0">
                <a:solidFill>
                  <a:srgbClr val="FF0000"/>
                </a:solidFill>
              </a:rPr>
              <a:t> </a:t>
            </a:r>
            <a:r>
              <a:rPr lang="en-US" altLang="en-US" sz="3600" dirty="0" smtClean="0">
                <a:solidFill>
                  <a:srgbClr val="00B050"/>
                </a:solidFill>
              </a:rPr>
              <a:t>ETH.  </a:t>
            </a:r>
            <a:r>
              <a:rPr lang="en-US" altLang="en-US" sz="3600" dirty="0" smtClean="0"/>
              <a:t>Hence, also for  </a:t>
            </a:r>
            <a:r>
              <a:rPr lang="en-US" altLang="en-US" sz="3600" dirty="0" smtClean="0">
                <a:solidFill>
                  <a:srgbClr val="00B050"/>
                </a:solidFill>
              </a:rPr>
              <a:t>Labelcover.</a:t>
            </a:r>
            <a:endParaRPr lang="en-US" altLang="en-US" sz="3600" dirty="0">
              <a:solidFill>
                <a:srgbClr val="00B050"/>
              </a:solidFill>
            </a:endParaRPr>
          </a:p>
          <a:p>
            <a:pPr marL="0" indent="0" algn="l">
              <a:buFontTx/>
              <a:buNone/>
            </a:pPr>
            <a:endParaRPr lang="en-US" altLang="en-US" sz="3600" dirty="0" smtClean="0">
              <a:solidFill>
                <a:srgbClr val="00B050"/>
              </a:solidFill>
            </a:endParaRPr>
          </a:p>
          <a:p>
            <a:pPr marL="0" indent="0" algn="l">
              <a:buFontTx/>
              <a:buNone/>
            </a:pPr>
            <a:endParaRPr lang="en-US" altLang="en-US" sz="3600" dirty="0" smtClean="0"/>
          </a:p>
        </p:txBody>
      </p:sp>
    </p:spTree>
  </p:cSld>
  <p:clrMapOvr>
    <a:masterClrMapping/>
  </p:clrMapOvr>
  <mc:AlternateContent xmlns:mc="http://schemas.openxmlformats.org/markup-compatibility/2006" xmlns:p14="http://schemas.microsoft.com/office/powerpoint/2010/main">
    <mc:Choice Requires="p14">
      <p:transition spd="slow" p14:dur="2000" advTm="169"/>
    </mc:Choice>
    <mc:Fallback xmlns="">
      <p:transition spd="slow" advTm="169"/>
    </mc:Fallback>
  </mc:AlternateContent>
  <p:timing>
    <p:tnLst>
      <p:par>
        <p:cTn id="1" dur="indefinite" restart="never" nodeType="tmRoot"/>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pPr algn="ctr"/>
            <a:r>
              <a:rPr lang="en-US" altLang="en-US" dirty="0" smtClean="0">
                <a:solidFill>
                  <a:srgbClr val="00B0F0"/>
                </a:solidFill>
              </a:rPr>
              <a:t>The Unique Game conjecture</a:t>
            </a:r>
          </a:p>
        </p:txBody>
      </p:sp>
      <p:sp>
        <p:nvSpPr>
          <p:cNvPr id="121859" name="Content Placeholder 2"/>
          <p:cNvSpPr>
            <a:spLocks noGrp="1"/>
          </p:cNvSpPr>
          <p:nvPr>
            <p:ph idx="1"/>
          </p:nvPr>
        </p:nvSpPr>
        <p:spPr/>
        <p:txBody>
          <a:bodyPr>
            <a:noAutofit/>
          </a:bodyPr>
          <a:lstStyle/>
          <a:p>
            <a:pPr marL="0" indent="0" algn="l">
              <a:buFontTx/>
              <a:buNone/>
            </a:pPr>
            <a:r>
              <a:rPr lang="en-US" altLang="en-US" sz="3600" dirty="0" smtClean="0"/>
              <a:t>It deals with </a:t>
            </a:r>
            <a:r>
              <a:rPr lang="en-US" altLang="en-US" sz="3600" dirty="0" smtClean="0">
                <a:solidFill>
                  <a:srgbClr val="FF0000"/>
                </a:solidFill>
              </a:rPr>
              <a:t>Labelcover</a:t>
            </a:r>
            <a:r>
              <a:rPr lang="en-US" altLang="en-US" sz="3600" dirty="0" smtClean="0"/>
              <a:t> so that there is a bijection </a:t>
            </a:r>
            <a:r>
              <a:rPr lang="el-GR" altLang="en-US" sz="3600" dirty="0" smtClean="0">
                <a:solidFill>
                  <a:srgbClr val="FF0000"/>
                </a:solidFill>
              </a:rPr>
              <a:t>π</a:t>
            </a:r>
            <a:r>
              <a:rPr lang="en-US" altLang="en-US" sz="3600" dirty="0" smtClean="0">
                <a:solidFill>
                  <a:srgbClr val="FF0000"/>
                </a:solidFill>
              </a:rPr>
              <a:t>: A→B </a:t>
            </a:r>
            <a:r>
              <a:rPr lang="en-US" altLang="en-US" sz="3600" dirty="0" smtClean="0"/>
              <a:t>for every query </a:t>
            </a:r>
            <a:r>
              <a:rPr lang="en-US" altLang="en-US" sz="3600" dirty="0" smtClean="0">
                <a:solidFill>
                  <a:srgbClr val="FF0000"/>
                </a:solidFill>
              </a:rPr>
              <a:t>AB.</a:t>
            </a:r>
            <a:endParaRPr lang="en-US" altLang="en-US" sz="3600" dirty="0" smtClean="0"/>
          </a:p>
          <a:p>
            <a:pPr marL="0" indent="0" algn="l">
              <a:buFontTx/>
              <a:buNone/>
            </a:pPr>
            <a:r>
              <a:rPr lang="en-US" altLang="en-US" sz="3600" dirty="0" smtClean="0"/>
              <a:t>In the </a:t>
            </a:r>
            <a:r>
              <a:rPr lang="en-US" altLang="en-US" sz="3600" dirty="0" smtClean="0">
                <a:solidFill>
                  <a:srgbClr val="FF0000"/>
                </a:solidFill>
              </a:rPr>
              <a:t>Unique Game conjecture </a:t>
            </a:r>
            <a:r>
              <a:rPr lang="en-US" altLang="en-US" sz="3600" dirty="0" smtClean="0"/>
              <a:t>If we take the answer vertices of </a:t>
            </a:r>
            <a:r>
              <a:rPr lang="en-US" altLang="en-US" sz="3600" dirty="0" smtClean="0">
                <a:solidFill>
                  <a:srgbClr val="FF0000"/>
                </a:solidFill>
              </a:rPr>
              <a:t>A </a:t>
            </a:r>
            <a:r>
              <a:rPr lang="en-US" altLang="en-US" sz="3600" dirty="0" smtClean="0"/>
              <a:t>and the answer vertices of </a:t>
            </a:r>
            <a:r>
              <a:rPr lang="en-US" altLang="en-US" sz="3600" dirty="0" smtClean="0">
                <a:solidFill>
                  <a:srgbClr val="FF0000"/>
                </a:solidFill>
              </a:rPr>
              <a:t>B</a:t>
            </a:r>
            <a:r>
              <a:rPr lang="en-US" altLang="en-US" sz="3600" dirty="0" smtClean="0"/>
              <a:t> for any query </a:t>
            </a:r>
            <a:r>
              <a:rPr lang="en-US" altLang="en-US" sz="3600" dirty="0" smtClean="0">
                <a:solidFill>
                  <a:srgbClr val="FF0000"/>
                </a:solidFill>
              </a:rPr>
              <a:t>AB</a:t>
            </a:r>
            <a:r>
              <a:rPr lang="en-US" altLang="en-US" sz="3600" dirty="0" smtClean="0"/>
              <a:t>,</a:t>
            </a:r>
          </a:p>
          <a:p>
            <a:pPr marL="0" indent="0" algn="l">
              <a:buFontTx/>
              <a:buNone/>
            </a:pPr>
            <a:r>
              <a:rPr lang="en-US" altLang="en-US" sz="3600" dirty="0"/>
              <a:t>a</a:t>
            </a:r>
            <a:r>
              <a:rPr lang="en-US" altLang="en-US" sz="3600" dirty="0" smtClean="0"/>
              <a:t>nd join two answers if the verifier will accept we get a </a:t>
            </a:r>
            <a:r>
              <a:rPr lang="en-US" altLang="en-US" sz="3600" dirty="0" smtClean="0">
                <a:solidFill>
                  <a:srgbClr val="0070C0"/>
                </a:solidFill>
              </a:rPr>
              <a:t>matching</a:t>
            </a:r>
            <a:r>
              <a:rPr lang="en-US" altLang="en-US" sz="3600" dirty="0" smtClean="0"/>
              <a:t>.</a:t>
            </a:r>
          </a:p>
        </p:txBody>
      </p:sp>
    </p:spTree>
  </p:cSld>
  <p:clrMapOvr>
    <a:masterClrMapping/>
  </p:clrMapOvr>
  <mc:AlternateContent xmlns:mc="http://schemas.openxmlformats.org/markup-compatibility/2006" xmlns:p14="http://schemas.microsoft.com/office/powerpoint/2010/main">
    <mc:Choice Requires="p14">
      <p:transition spd="slow" p14:dur="2000" advTm="170"/>
    </mc:Choice>
    <mc:Fallback xmlns="">
      <p:transition spd="slow" advTm="170"/>
    </mc:Fallback>
  </mc:AlternateContent>
  <p:timing>
    <p:tnLst>
      <p:par>
        <p:cTn id="1" dur="indefinite" restart="never" nodeType="tmRoot"/>
      </p:par>
    </p:tn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p:txBody>
          <a:bodyPr/>
          <a:lstStyle/>
          <a:p>
            <a:r>
              <a:rPr lang="en-US" altLang="en-US" dirty="0" smtClean="0">
                <a:solidFill>
                  <a:srgbClr val="00B0F0"/>
                </a:solidFill>
              </a:rPr>
              <a:t>UGC can not have completeness 1</a:t>
            </a:r>
          </a:p>
        </p:txBody>
      </p:sp>
      <p:sp>
        <p:nvSpPr>
          <p:cNvPr id="122883" name="Content Placeholder 2"/>
          <p:cNvSpPr>
            <a:spLocks noGrp="1"/>
          </p:cNvSpPr>
          <p:nvPr>
            <p:ph idx="1"/>
          </p:nvPr>
        </p:nvSpPr>
        <p:spPr/>
        <p:txBody>
          <a:bodyPr>
            <a:noAutofit/>
          </a:bodyPr>
          <a:lstStyle/>
          <a:p>
            <a:pPr marL="0" indent="0" algn="l">
              <a:buFontTx/>
              <a:buNone/>
            </a:pPr>
            <a:r>
              <a:rPr lang="en-US" altLang="en-US" sz="3600" dirty="0" smtClean="0"/>
              <a:t>If  it does,  you can satisfy </a:t>
            </a:r>
            <a:r>
              <a:rPr lang="en-US" altLang="en-US" sz="3600" dirty="0" smtClean="0">
                <a:solidFill>
                  <a:srgbClr val="FF0000"/>
                </a:solidFill>
              </a:rPr>
              <a:t>all</a:t>
            </a:r>
            <a:r>
              <a:rPr lang="en-US" altLang="en-US" sz="3600" dirty="0" smtClean="0"/>
              <a:t> queries fast like you do  in </a:t>
            </a:r>
            <a:r>
              <a:rPr lang="en-US" altLang="en-US" sz="3600" dirty="0" smtClean="0">
                <a:solidFill>
                  <a:srgbClr val="FF0000"/>
                </a:solidFill>
              </a:rPr>
              <a:t>2-coloring</a:t>
            </a:r>
            <a:r>
              <a:rPr lang="en-US" altLang="en-US" sz="3600" dirty="0" smtClean="0"/>
              <a:t>.  In fact the  conjectures says that we can not tell between </a:t>
            </a:r>
            <a:r>
              <a:rPr lang="en-US" altLang="en-US" sz="3600" dirty="0" smtClean="0">
                <a:solidFill>
                  <a:srgbClr val="FF0000"/>
                </a:solidFill>
              </a:rPr>
              <a:t>1-</a:t>
            </a:r>
            <a:r>
              <a:rPr lang="el-GR" altLang="en-US" sz="3600" dirty="0" smtClean="0">
                <a:solidFill>
                  <a:srgbClr val="FF0000"/>
                </a:solidFill>
              </a:rPr>
              <a:t>ε</a:t>
            </a:r>
            <a:r>
              <a:rPr lang="en-US" altLang="en-US" sz="3600" dirty="0" smtClean="0">
                <a:solidFill>
                  <a:srgbClr val="FF0000"/>
                </a:solidFill>
              </a:rPr>
              <a:t> </a:t>
            </a:r>
            <a:r>
              <a:rPr lang="en-US" altLang="en-US" sz="3600" dirty="0" smtClean="0"/>
              <a:t>for a </a:t>
            </a:r>
            <a:r>
              <a:rPr lang="en-US" altLang="en-US" sz="3600" dirty="0" smtClean="0">
                <a:solidFill>
                  <a:srgbClr val="0070C0"/>
                </a:solidFill>
              </a:rPr>
              <a:t>yes </a:t>
            </a:r>
            <a:r>
              <a:rPr lang="en-US" altLang="en-US" sz="3600" dirty="0" smtClean="0"/>
              <a:t>instance and </a:t>
            </a:r>
            <a:r>
              <a:rPr lang="el-GR" altLang="en-US" sz="3600" dirty="0" smtClean="0">
                <a:solidFill>
                  <a:srgbClr val="FF0000"/>
                </a:solidFill>
              </a:rPr>
              <a:t>ε</a:t>
            </a:r>
            <a:r>
              <a:rPr lang="en-US" altLang="en-US" sz="3600" dirty="0" smtClean="0"/>
              <a:t> for a </a:t>
            </a:r>
            <a:r>
              <a:rPr lang="en-US" altLang="en-US" sz="3600" dirty="0" smtClean="0">
                <a:solidFill>
                  <a:srgbClr val="0070C0"/>
                </a:solidFill>
              </a:rPr>
              <a:t>no </a:t>
            </a:r>
            <a:r>
              <a:rPr lang="en-US" altLang="en-US" sz="3600" dirty="0" smtClean="0"/>
              <a:t>instance.</a:t>
            </a:r>
          </a:p>
          <a:p>
            <a:pPr marL="0" indent="0" algn="l">
              <a:buFontTx/>
              <a:buNone/>
            </a:pPr>
            <a:r>
              <a:rPr lang="en-US" altLang="en-US" sz="3600" dirty="0" smtClean="0"/>
              <a:t>Like in </a:t>
            </a:r>
            <a:r>
              <a:rPr lang="en-US" altLang="en-US" sz="3600" dirty="0" smtClean="0">
                <a:solidFill>
                  <a:srgbClr val="00B050"/>
                </a:solidFill>
              </a:rPr>
              <a:t>Max 2-SAT </a:t>
            </a:r>
            <a:r>
              <a:rPr lang="en-US" altLang="en-US" sz="3600" dirty="0" smtClean="0">
                <a:solidFill>
                  <a:srgbClr val="FF0000"/>
                </a:solidFill>
              </a:rPr>
              <a:t>1-</a:t>
            </a:r>
            <a:r>
              <a:rPr lang="el-GR" altLang="en-US" sz="3600" dirty="0" smtClean="0">
                <a:solidFill>
                  <a:srgbClr val="FF0000"/>
                </a:solidFill>
              </a:rPr>
              <a:t>ε</a:t>
            </a:r>
            <a:r>
              <a:rPr lang="en-US" altLang="en-US" sz="3600" dirty="0" smtClean="0">
                <a:solidFill>
                  <a:srgbClr val="FF0000"/>
                </a:solidFill>
              </a:rPr>
              <a:t>  </a:t>
            </a:r>
            <a:r>
              <a:rPr lang="en-US" altLang="en-US" sz="3600" dirty="0" smtClean="0"/>
              <a:t>fraction of the queries, does not lend itself to a simple </a:t>
            </a:r>
          </a:p>
          <a:p>
            <a:pPr marL="0" indent="0" algn="l">
              <a:buFontTx/>
              <a:buNone/>
            </a:pPr>
            <a:r>
              <a:rPr lang="en-US" altLang="en-US" sz="3600" dirty="0" smtClean="0"/>
              <a:t>(or even complex) algorithm to find such number of </a:t>
            </a:r>
            <a:r>
              <a:rPr lang="en-US" altLang="en-US" sz="3600" dirty="0" smtClean="0">
                <a:solidFill>
                  <a:srgbClr val="0070C0"/>
                </a:solidFill>
              </a:rPr>
              <a:t>satisfied queries.</a:t>
            </a:r>
          </a:p>
        </p:txBody>
      </p:sp>
    </p:spTree>
  </p:cSld>
  <p:clrMapOvr>
    <a:masterClrMapping/>
  </p:clrMapOvr>
  <mc:AlternateContent xmlns:mc="http://schemas.openxmlformats.org/markup-compatibility/2006" xmlns:p14="http://schemas.microsoft.com/office/powerpoint/2010/main">
    <mc:Choice Requires="p14">
      <p:transition spd="slow" p14:dur="2000" advTm="173"/>
    </mc:Choice>
    <mc:Fallback xmlns="">
      <p:transition spd="slow" advTm="173"/>
    </mc:Fallback>
  </mc:AlternateContent>
  <p:timing>
    <p:tnLst>
      <p:par>
        <p:cTn id="1" dur="indefinite" restart="never" nodeType="tmRoot"/>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pPr algn="ctr"/>
            <a:r>
              <a:rPr lang="en-US" altLang="en-US" dirty="0" smtClean="0">
                <a:solidFill>
                  <a:srgbClr val="00B0F0"/>
                </a:solidFill>
              </a:rPr>
              <a:t>Attractive implications</a:t>
            </a:r>
          </a:p>
        </p:txBody>
      </p:sp>
      <p:sp>
        <p:nvSpPr>
          <p:cNvPr id="123907" name="Content Placeholder 2"/>
          <p:cNvSpPr>
            <a:spLocks noGrp="1"/>
          </p:cNvSpPr>
          <p:nvPr>
            <p:ph idx="1"/>
          </p:nvPr>
        </p:nvSpPr>
        <p:spPr/>
        <p:txBody>
          <a:bodyPr/>
          <a:lstStyle/>
          <a:p>
            <a:pPr marL="0" indent="0" algn="l">
              <a:buFontTx/>
              <a:buNone/>
            </a:pPr>
            <a:r>
              <a:rPr lang="en-US" altLang="en-US" sz="3200" dirty="0" smtClean="0"/>
              <a:t>Vertex cover can not be approximated within better than </a:t>
            </a:r>
            <a:r>
              <a:rPr lang="en-US" altLang="en-US" sz="3200" dirty="0" smtClean="0">
                <a:solidFill>
                  <a:srgbClr val="FF0000"/>
                </a:solidFill>
              </a:rPr>
              <a:t>2</a:t>
            </a:r>
            <a:r>
              <a:rPr lang="en-US" altLang="en-US" sz="3200" dirty="0" smtClean="0"/>
              <a:t>. </a:t>
            </a:r>
            <a:r>
              <a:rPr lang="en-US" altLang="en-US" sz="3200" dirty="0" smtClean="0">
                <a:solidFill>
                  <a:srgbClr val="7030A0"/>
                </a:solidFill>
              </a:rPr>
              <a:t>Khot and Regev</a:t>
            </a:r>
            <a:r>
              <a:rPr lang="en-US" altLang="en-US" sz="3200" dirty="0" smtClean="0"/>
              <a:t>.</a:t>
            </a:r>
          </a:p>
          <a:p>
            <a:pPr marL="0" indent="0" algn="l">
              <a:buFontTx/>
              <a:buNone/>
            </a:pPr>
            <a:r>
              <a:rPr lang="en-US" altLang="en-US" sz="3200" dirty="0" smtClean="0"/>
              <a:t>The </a:t>
            </a:r>
            <a:r>
              <a:rPr lang="en-US" altLang="en-US" sz="3200" dirty="0" smtClean="0">
                <a:solidFill>
                  <a:srgbClr val="FF0000"/>
                </a:solidFill>
              </a:rPr>
              <a:t>UGC</a:t>
            </a:r>
            <a:r>
              <a:rPr lang="en-US" altLang="en-US" sz="3200" dirty="0" smtClean="0"/>
              <a:t> plays perfectly with the </a:t>
            </a:r>
            <a:r>
              <a:rPr lang="en-US" altLang="en-US" sz="3200" dirty="0" smtClean="0">
                <a:solidFill>
                  <a:srgbClr val="7030A0"/>
                </a:solidFill>
              </a:rPr>
              <a:t>GW </a:t>
            </a:r>
            <a:r>
              <a:rPr lang="en-US" altLang="en-US" sz="3200" dirty="0" smtClean="0"/>
              <a:t>algorithm for </a:t>
            </a:r>
            <a:r>
              <a:rPr lang="en-US" altLang="en-US" sz="3200" dirty="0" smtClean="0">
                <a:solidFill>
                  <a:srgbClr val="FF0000"/>
                </a:solidFill>
              </a:rPr>
              <a:t>Maximum Cut</a:t>
            </a:r>
            <a:r>
              <a:rPr lang="en-US" altLang="en-US" sz="3200" dirty="0" smtClean="0"/>
              <a:t>.</a:t>
            </a:r>
          </a:p>
          <a:p>
            <a:pPr marL="0" indent="0" algn="l">
              <a:buFontTx/>
              <a:buNone/>
            </a:pPr>
            <a:r>
              <a:rPr lang="en-US" altLang="en-US" sz="3200" dirty="0" smtClean="0"/>
              <a:t>It may be just a </a:t>
            </a:r>
            <a:r>
              <a:rPr lang="en-US" altLang="en-US" sz="3200" dirty="0" smtClean="0">
                <a:solidFill>
                  <a:srgbClr val="00B050"/>
                </a:solidFill>
              </a:rPr>
              <a:t>coincidence </a:t>
            </a:r>
            <a:r>
              <a:rPr lang="en-US" altLang="en-US" sz="3200" dirty="0" smtClean="0"/>
              <a:t>but the </a:t>
            </a:r>
            <a:r>
              <a:rPr lang="en-US" altLang="en-US" sz="3200" dirty="0" smtClean="0">
                <a:solidFill>
                  <a:srgbClr val="FF0000"/>
                </a:solidFill>
              </a:rPr>
              <a:t>UGC</a:t>
            </a:r>
            <a:r>
              <a:rPr lang="en-US" altLang="en-US" sz="3200" dirty="0" smtClean="0"/>
              <a:t> shows that the </a:t>
            </a:r>
            <a:r>
              <a:rPr lang="en-US" altLang="en-US" sz="3200" dirty="0" smtClean="0">
                <a:solidFill>
                  <a:srgbClr val="7030A0"/>
                </a:solidFill>
              </a:rPr>
              <a:t>GW</a:t>
            </a:r>
            <a:r>
              <a:rPr lang="en-US" altLang="en-US" sz="3200" dirty="0" smtClean="0"/>
              <a:t> algorithm is optimal for any </a:t>
            </a:r>
            <a:r>
              <a:rPr lang="en-US" altLang="en-US" sz="3200" dirty="0" smtClean="0">
                <a:solidFill>
                  <a:srgbClr val="FF0000"/>
                </a:solidFill>
              </a:rPr>
              <a:t>opt </a:t>
            </a:r>
            <a:r>
              <a:rPr lang="en-US" altLang="en-US" sz="3200" dirty="0" smtClean="0"/>
              <a:t>value. I can </a:t>
            </a:r>
            <a:r>
              <a:rPr lang="en-US" altLang="en-US" sz="3200" dirty="0" smtClean="0">
                <a:solidFill>
                  <a:srgbClr val="0070C0"/>
                </a:solidFill>
              </a:rPr>
              <a:t>understand the proof </a:t>
            </a:r>
            <a:r>
              <a:rPr lang="en-US" altLang="en-US" sz="3200" dirty="0" smtClean="0"/>
              <a:t>but </a:t>
            </a:r>
            <a:r>
              <a:rPr lang="en-US" altLang="en-US" sz="3200" dirty="0" smtClean="0">
                <a:solidFill>
                  <a:srgbClr val="0070C0"/>
                </a:solidFill>
              </a:rPr>
              <a:t>not if this means anything</a:t>
            </a:r>
            <a:r>
              <a:rPr lang="en-US" altLang="en-US" sz="3200" dirty="0" smtClean="0"/>
              <a:t>. We shall see one more bound under the </a:t>
            </a:r>
            <a:r>
              <a:rPr lang="en-US" altLang="en-US" sz="3200" dirty="0" smtClean="0">
                <a:solidFill>
                  <a:srgbClr val="FF0000"/>
                </a:solidFill>
              </a:rPr>
              <a:t>UGC</a:t>
            </a:r>
            <a:r>
              <a:rPr lang="en-US" altLang="en-US" sz="3200" dirty="0" smtClean="0"/>
              <a:t> later.</a:t>
            </a:r>
          </a:p>
          <a:p>
            <a:pPr marL="0" indent="0" algn="l">
              <a:buFontTx/>
              <a:buNone/>
            </a:pPr>
            <a:endParaRPr lang="en-US" alt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advTm="173"/>
    </mc:Choice>
    <mc:Fallback xmlns="">
      <p:transition spd="slow" advTm="173"/>
    </mc:Fallback>
  </mc:AlternateContent>
  <p:timing>
    <p:tnLst>
      <p:par>
        <p:cTn id="1" dur="indefinite" restart="never" nodeType="tmRoot"/>
      </p:par>
    </p:tn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Maximum Acyclic graph in a Directed graph</a:t>
            </a:r>
            <a:endParaRPr lang="en-US" dirty="0">
              <a:solidFill>
                <a:srgbClr val="00B0F0"/>
              </a:solidFill>
            </a:endParaRPr>
          </a:p>
        </p:txBody>
      </p:sp>
      <p:sp>
        <p:nvSpPr>
          <p:cNvPr id="3" name="Content Placeholder 2"/>
          <p:cNvSpPr>
            <a:spLocks noGrp="1"/>
          </p:cNvSpPr>
          <p:nvPr>
            <p:ph idx="1"/>
          </p:nvPr>
        </p:nvSpPr>
        <p:spPr/>
        <p:txBody>
          <a:bodyPr/>
          <a:lstStyle/>
          <a:p>
            <a:r>
              <a:rPr lang="en-US" dirty="0" smtClean="0"/>
              <a:t>A ratio of </a:t>
            </a:r>
            <a:r>
              <a:rPr lang="en-US" dirty="0" smtClean="0">
                <a:solidFill>
                  <a:srgbClr val="FF0000"/>
                </a:solidFill>
              </a:rPr>
              <a:t>½</a:t>
            </a:r>
            <a:r>
              <a:rPr lang="en-US" dirty="0" smtClean="0"/>
              <a:t>:  arrange the vertices on a line. If there are more edges from a vertex to its right take all such edges. Else take all edges that go left. This in fact says that the solution size is </a:t>
            </a:r>
            <a:r>
              <a:rPr lang="en-US" dirty="0" smtClean="0">
                <a:solidFill>
                  <a:srgbClr val="FF0000"/>
                </a:solidFill>
              </a:rPr>
              <a:t>m/2 </a:t>
            </a:r>
            <a:r>
              <a:rPr lang="en-US" dirty="0" smtClean="0"/>
              <a:t>with m the number of edges.</a:t>
            </a:r>
          </a:p>
          <a:p>
            <a:r>
              <a:rPr lang="en-US" dirty="0" smtClean="0"/>
              <a:t>It was proved under the  </a:t>
            </a:r>
            <a:r>
              <a:rPr lang="en-US" dirty="0" smtClean="0">
                <a:solidFill>
                  <a:srgbClr val="00B050"/>
                </a:solidFill>
              </a:rPr>
              <a:t>UGC </a:t>
            </a:r>
            <a:r>
              <a:rPr lang="en-US" dirty="0" smtClean="0"/>
              <a:t>that </a:t>
            </a:r>
            <a:r>
              <a:rPr lang="en-US" dirty="0" smtClean="0">
                <a:solidFill>
                  <a:srgbClr val="FF0000"/>
                </a:solidFill>
              </a:rPr>
              <a:t>½+</a:t>
            </a:r>
            <a:r>
              <a:rPr lang="el-GR" dirty="0" smtClean="0">
                <a:solidFill>
                  <a:srgbClr val="FF0000"/>
                </a:solidFill>
                <a:latin typeface="Calibri" panose="020F0502020204030204" pitchFamily="34" charset="0"/>
                <a:cs typeface="Calibri" panose="020F0502020204030204" pitchFamily="34" charset="0"/>
              </a:rPr>
              <a:t>ε</a:t>
            </a:r>
            <a:r>
              <a:rPr lang="en-US" dirty="0" smtClean="0">
                <a:latin typeface="Calibri" panose="020F0502020204030204" pitchFamily="34" charset="0"/>
                <a:cs typeface="Calibri" panose="020F0502020204030204" pitchFamily="34" charset="0"/>
              </a:rPr>
              <a:t> is not possible.</a:t>
            </a:r>
            <a:endParaRPr lang="en-US" dirty="0"/>
          </a:p>
        </p:txBody>
      </p:sp>
    </p:spTree>
    <p:extLst>
      <p:ext uri="{BB962C8B-B14F-4D97-AF65-F5344CB8AC3E}">
        <p14:creationId xmlns:p14="http://schemas.microsoft.com/office/powerpoint/2010/main" val="3661561429"/>
      </p:ext>
    </p:extLst>
  </p:cSld>
  <p:clrMapOvr>
    <a:masterClrMapping/>
  </p:clrMapOvr>
  <p:timing>
    <p:tnLst>
      <p:par>
        <p:cTn id="1" dur="indefinite" restart="never" nodeType="tmRoot"/>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628650" y="320400"/>
            <a:ext cx="7886700" cy="1325563"/>
          </a:xfrm>
        </p:spPr>
        <p:txBody>
          <a:bodyPr/>
          <a:lstStyle/>
          <a:p>
            <a:pPr algn="ctr"/>
            <a:r>
              <a:rPr lang="en-US" altLang="en-US" dirty="0" smtClean="0">
                <a:solidFill>
                  <a:srgbClr val="00B0F0"/>
                </a:solidFill>
              </a:rPr>
              <a:t>Many other lower bounds use the UGC in a standard way</a:t>
            </a:r>
          </a:p>
        </p:txBody>
      </p:sp>
      <p:sp>
        <p:nvSpPr>
          <p:cNvPr id="3" name="Content Placeholder 2"/>
          <p:cNvSpPr>
            <a:spLocks noGrp="1"/>
          </p:cNvSpPr>
          <p:nvPr>
            <p:ph idx="1"/>
          </p:nvPr>
        </p:nvSpPr>
        <p:spPr/>
        <p:txBody>
          <a:bodyPr>
            <a:noAutofit/>
          </a:bodyPr>
          <a:lstStyle/>
          <a:p>
            <a:pPr marL="0" indent="0" algn="l">
              <a:buFontTx/>
              <a:buNone/>
              <a:defRPr/>
            </a:pPr>
            <a:r>
              <a:rPr lang="en-US" sz="3600" dirty="0" smtClean="0"/>
              <a:t>A </a:t>
            </a:r>
            <a:r>
              <a:rPr lang="en-US" sz="3600" dirty="0" smtClean="0">
                <a:solidFill>
                  <a:srgbClr val="00B050"/>
                </a:solidFill>
              </a:rPr>
              <a:t>dictator function </a:t>
            </a:r>
            <a:r>
              <a:rPr lang="en-US" sz="3600" dirty="0" smtClean="0"/>
              <a:t>depends on one entry.</a:t>
            </a:r>
          </a:p>
          <a:p>
            <a:pPr marL="0" indent="0" algn="l">
              <a:buFontTx/>
              <a:buNone/>
              <a:defRPr/>
            </a:pPr>
            <a:r>
              <a:rPr lang="en-US" sz="3600" dirty="0" smtClean="0"/>
              <a:t>Many </a:t>
            </a:r>
            <a:r>
              <a:rPr lang="en-US" sz="3600" dirty="0" smtClean="0">
                <a:solidFill>
                  <a:srgbClr val="00B050"/>
                </a:solidFill>
              </a:rPr>
              <a:t>UGC</a:t>
            </a:r>
            <a:r>
              <a:rPr lang="en-US" sz="3600" dirty="0" smtClean="0"/>
              <a:t> hardness show either a </a:t>
            </a:r>
            <a:r>
              <a:rPr lang="en-US" sz="3600" dirty="0" smtClean="0">
                <a:solidFill>
                  <a:srgbClr val="FF0000"/>
                </a:solidFill>
              </a:rPr>
              <a:t>dictator </a:t>
            </a:r>
            <a:r>
              <a:rPr lang="en-US" sz="3600" dirty="0" smtClean="0"/>
              <a:t>function or far from a </a:t>
            </a:r>
            <a:r>
              <a:rPr lang="en-US" sz="3600" dirty="0" smtClean="0">
                <a:solidFill>
                  <a:srgbClr val="FF0000"/>
                </a:solidFill>
              </a:rPr>
              <a:t>dictator</a:t>
            </a:r>
            <a:r>
              <a:rPr lang="en-US" sz="3600" dirty="0" smtClean="0"/>
              <a:t>. </a:t>
            </a:r>
            <a:endParaRPr lang="en-US" sz="3600" dirty="0" smtClean="0">
              <a:solidFill>
                <a:srgbClr val="00B050"/>
              </a:solidFill>
            </a:endParaRPr>
          </a:p>
          <a:p>
            <a:pPr marL="0" indent="0" algn="l">
              <a:buFontTx/>
              <a:buNone/>
              <a:defRPr/>
            </a:pPr>
            <a:r>
              <a:rPr lang="en-US" sz="3600" dirty="0" smtClean="0"/>
              <a:t>There are many problem tight under the </a:t>
            </a:r>
            <a:r>
              <a:rPr lang="en-US" sz="3600" dirty="0" smtClean="0">
                <a:solidFill>
                  <a:srgbClr val="00B050"/>
                </a:solidFill>
              </a:rPr>
              <a:t>UGC. </a:t>
            </a:r>
            <a:r>
              <a:rPr lang="en-US" sz="3600" dirty="0" smtClean="0"/>
              <a:t>Check the web.</a:t>
            </a:r>
            <a:endParaRPr lang="en-US" sz="3600" dirty="0"/>
          </a:p>
        </p:txBody>
      </p:sp>
    </p:spTree>
  </p:cSld>
  <p:clrMapOvr>
    <a:masterClrMapping/>
  </p:clrMapOvr>
  <mc:AlternateContent xmlns:mc="http://schemas.openxmlformats.org/markup-compatibility/2006" xmlns:p14="http://schemas.microsoft.com/office/powerpoint/2010/main">
    <mc:Choice Requires="p14">
      <p:transition spd="slow" p14:dur="2000" advTm="180"/>
    </mc:Choice>
    <mc:Fallback xmlns="">
      <p:transition spd="slow" advTm="180"/>
    </mc:Fallback>
  </mc:AlternateContent>
  <p:timing>
    <p:tnLst>
      <p:par>
        <p:cTn id="1" dur="indefinite" restart="never" nodeType="tmRoot"/>
      </p:par>
    </p:tn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p:txBody>
          <a:bodyPr/>
          <a:lstStyle/>
          <a:p>
            <a:pPr algn="ctr"/>
            <a:r>
              <a:rPr lang="en-US" altLang="en-US" dirty="0" smtClean="0">
                <a:solidFill>
                  <a:srgbClr val="00B0F0"/>
                </a:solidFill>
              </a:rPr>
              <a:t>The small set expansion conjecture</a:t>
            </a:r>
          </a:p>
        </p:txBody>
      </p:sp>
      <p:sp>
        <p:nvSpPr>
          <p:cNvPr id="125955" name="Content Placeholder 2"/>
          <p:cNvSpPr>
            <a:spLocks noGrp="1"/>
          </p:cNvSpPr>
          <p:nvPr>
            <p:ph idx="1"/>
          </p:nvPr>
        </p:nvSpPr>
        <p:spPr/>
        <p:txBody>
          <a:bodyPr>
            <a:normAutofit/>
          </a:bodyPr>
          <a:lstStyle/>
          <a:p>
            <a:pPr marL="0" indent="0" algn="l">
              <a:buFontTx/>
              <a:buNone/>
            </a:pPr>
            <a:r>
              <a:rPr lang="en-US" altLang="en-US" sz="4000" dirty="0" smtClean="0"/>
              <a:t>We fix some small </a:t>
            </a:r>
            <a:r>
              <a:rPr lang="en-US" altLang="en-US" sz="4000" dirty="0" smtClean="0">
                <a:solidFill>
                  <a:srgbClr val="FF0000"/>
                </a:solidFill>
              </a:rPr>
              <a:t>k </a:t>
            </a:r>
            <a:r>
              <a:rPr lang="en-US" altLang="en-US" sz="4000" dirty="0" smtClean="0"/>
              <a:t> given a </a:t>
            </a:r>
            <a:r>
              <a:rPr lang="en-US" altLang="en-US" sz="4000" dirty="0" smtClean="0">
                <a:solidFill>
                  <a:srgbClr val="FF0000"/>
                </a:solidFill>
              </a:rPr>
              <a:t>d-regular </a:t>
            </a:r>
            <a:r>
              <a:rPr lang="en-US" altLang="en-US" sz="4000" dirty="0" smtClean="0"/>
              <a:t>graph </a:t>
            </a:r>
            <a:r>
              <a:rPr lang="en-US" altLang="en-US" sz="4000" dirty="0" smtClean="0">
                <a:solidFill>
                  <a:srgbClr val="FF0000"/>
                </a:solidFill>
              </a:rPr>
              <a:t>G = (V, E) </a:t>
            </a:r>
            <a:r>
              <a:rPr lang="en-US" altLang="en-US" sz="4000" dirty="0" smtClean="0"/>
              <a:t>of </a:t>
            </a:r>
            <a:r>
              <a:rPr lang="en-US" altLang="en-US" sz="4000" dirty="0" smtClean="0">
                <a:solidFill>
                  <a:srgbClr val="FF0000"/>
                </a:solidFill>
              </a:rPr>
              <a:t>n</a:t>
            </a:r>
            <a:r>
              <a:rPr lang="en-US" altLang="en-US" sz="4000" dirty="0" smtClean="0"/>
              <a:t> vertices, you can not tell between: </a:t>
            </a:r>
          </a:p>
          <a:p>
            <a:pPr marL="0" indent="0">
              <a:buNone/>
            </a:pPr>
            <a:r>
              <a:rPr lang="en-US" altLang="en-US" sz="4000" dirty="0" smtClean="0"/>
              <a:t>A </a:t>
            </a:r>
            <a:r>
              <a:rPr lang="en-US" altLang="en-US" sz="4000" dirty="0" smtClean="0">
                <a:solidFill>
                  <a:srgbClr val="0070C0"/>
                </a:solidFill>
              </a:rPr>
              <a:t>yes</a:t>
            </a:r>
            <a:r>
              <a:rPr lang="en-US" altLang="en-US" sz="4000" dirty="0" smtClean="0"/>
              <a:t> instance there exists </a:t>
            </a:r>
            <a:r>
              <a:rPr lang="en-US" altLang="en-US" sz="4000" dirty="0" smtClean="0">
                <a:solidFill>
                  <a:srgbClr val="FF0000"/>
                </a:solidFill>
              </a:rPr>
              <a:t>S,</a:t>
            </a:r>
            <a:r>
              <a:rPr lang="en-US" altLang="en-US" sz="4000" dirty="0" smtClean="0"/>
              <a:t> </a:t>
            </a:r>
            <a:r>
              <a:rPr lang="en-US" altLang="en-US" sz="4000" dirty="0" smtClean="0">
                <a:solidFill>
                  <a:srgbClr val="FF0000"/>
                </a:solidFill>
              </a:rPr>
              <a:t> |S</a:t>
            </a:r>
            <a:r>
              <a:rPr lang="en-US" altLang="en-US" sz="4000" dirty="0">
                <a:solidFill>
                  <a:srgbClr val="FF0000"/>
                </a:solidFill>
              </a:rPr>
              <a:t>|=k </a:t>
            </a:r>
            <a:r>
              <a:rPr lang="en-US" altLang="en-US" sz="4000" dirty="0" smtClean="0"/>
              <a:t>so that  </a:t>
            </a:r>
            <a:r>
              <a:rPr lang="en-US" altLang="en-US" sz="4000" dirty="0">
                <a:solidFill>
                  <a:srgbClr val="FF0000"/>
                </a:solidFill>
              </a:rPr>
              <a:t>|E(S, V-S)| ≤ </a:t>
            </a:r>
            <a:r>
              <a:rPr lang="el-GR" altLang="en-US" sz="4000" dirty="0">
                <a:solidFill>
                  <a:srgbClr val="FF0000"/>
                </a:solidFill>
              </a:rPr>
              <a:t>ε</a:t>
            </a:r>
            <a:r>
              <a:rPr lang="en-US" altLang="en-US" sz="4000" dirty="0">
                <a:solidFill>
                  <a:srgbClr val="FF0000"/>
                </a:solidFill>
              </a:rPr>
              <a:t>|S|d</a:t>
            </a:r>
            <a:r>
              <a:rPr lang="en-US" altLang="en-US" sz="4000" dirty="0" smtClean="0">
                <a:solidFill>
                  <a:srgbClr val="FF0000"/>
                </a:solidFill>
              </a:rPr>
              <a:t>.</a:t>
            </a:r>
          </a:p>
          <a:p>
            <a:pPr marL="0" indent="0">
              <a:buNone/>
            </a:pPr>
            <a:r>
              <a:rPr lang="en-US" altLang="en-US" sz="4000" dirty="0" smtClean="0"/>
              <a:t>For a </a:t>
            </a:r>
            <a:r>
              <a:rPr lang="en-US" altLang="en-US" sz="4000" dirty="0" smtClean="0">
                <a:solidFill>
                  <a:srgbClr val="0070C0"/>
                </a:solidFill>
              </a:rPr>
              <a:t>no</a:t>
            </a:r>
            <a:r>
              <a:rPr lang="en-US" altLang="en-US" sz="4000" dirty="0" smtClean="0"/>
              <a:t> instance for  every</a:t>
            </a:r>
            <a:r>
              <a:rPr lang="en-US" altLang="en-US" sz="4000" dirty="0" smtClean="0">
                <a:solidFill>
                  <a:srgbClr val="FF0000"/>
                </a:solidFill>
              </a:rPr>
              <a:t> S</a:t>
            </a:r>
            <a:r>
              <a:rPr lang="en-US" altLang="en-US" sz="4000" dirty="0" smtClean="0"/>
              <a:t> of size </a:t>
            </a:r>
            <a:r>
              <a:rPr lang="en-US" altLang="en-US" sz="4000" dirty="0" smtClean="0">
                <a:solidFill>
                  <a:srgbClr val="FF0000"/>
                </a:solidFill>
              </a:rPr>
              <a:t>k |E(S</a:t>
            </a:r>
            <a:r>
              <a:rPr lang="en-US" altLang="en-US" sz="4000" dirty="0">
                <a:solidFill>
                  <a:srgbClr val="FF0000"/>
                </a:solidFill>
              </a:rPr>
              <a:t>, V-S)| ≥(1- </a:t>
            </a:r>
            <a:r>
              <a:rPr lang="el-GR" altLang="en-US" sz="4000" dirty="0">
                <a:solidFill>
                  <a:srgbClr val="FF0000"/>
                </a:solidFill>
              </a:rPr>
              <a:t>ε</a:t>
            </a:r>
            <a:r>
              <a:rPr lang="en-US" altLang="en-US" sz="4000" dirty="0">
                <a:solidFill>
                  <a:srgbClr val="FF0000"/>
                </a:solidFill>
              </a:rPr>
              <a:t>)|S|d</a:t>
            </a:r>
          </a:p>
          <a:p>
            <a:pPr marL="0" indent="0" algn="l">
              <a:buFontTx/>
              <a:buNone/>
            </a:pPr>
            <a:endParaRPr lang="en-US" altLang="en-US" sz="4000" dirty="0" smtClean="0">
              <a:solidFill>
                <a:srgbClr val="FF0000"/>
              </a:solidFill>
            </a:endParaRPr>
          </a:p>
          <a:p>
            <a:pPr marL="0" indent="0" algn="l">
              <a:buFontTx/>
              <a:buNone/>
            </a:pPr>
            <a:endParaRPr lang="en-US" alt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advTm="170"/>
    </mc:Choice>
    <mc:Fallback xmlns="">
      <p:transition spd="slow" advTm="170"/>
    </mc:Fallback>
  </mc:AlternateContent>
  <p:timing>
    <p:tnLst>
      <p:par>
        <p:cTn id="1" dur="indefinite" restart="never" nodeType="tmRoot"/>
      </p:par>
    </p:tn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p:txBody>
          <a:bodyPr/>
          <a:lstStyle/>
          <a:p>
            <a:pPr algn="ctr"/>
            <a:r>
              <a:rPr lang="en-US" altLang="en-US" dirty="0" smtClean="0">
                <a:solidFill>
                  <a:srgbClr val="00B0F0"/>
                </a:solidFill>
              </a:rPr>
              <a:t>The relation </a:t>
            </a:r>
          </a:p>
        </p:txBody>
      </p:sp>
      <p:sp>
        <p:nvSpPr>
          <p:cNvPr id="126979" name="Content Placeholder 2"/>
          <p:cNvSpPr>
            <a:spLocks noGrp="1"/>
          </p:cNvSpPr>
          <p:nvPr>
            <p:ph idx="1"/>
          </p:nvPr>
        </p:nvSpPr>
        <p:spPr/>
        <p:txBody>
          <a:bodyPr>
            <a:normAutofit lnSpcReduction="10000"/>
          </a:bodyPr>
          <a:lstStyle/>
          <a:p>
            <a:pPr marL="0" indent="0" algn="l">
              <a:buFontTx/>
              <a:buNone/>
            </a:pPr>
            <a:r>
              <a:rPr lang="en-US" altLang="en-US" sz="3200" dirty="0" smtClean="0"/>
              <a:t>There is a polynomial reduction from </a:t>
            </a:r>
            <a:r>
              <a:rPr lang="en-US" altLang="en-US" sz="3200" dirty="0" smtClean="0">
                <a:solidFill>
                  <a:srgbClr val="00B050"/>
                </a:solidFill>
              </a:rPr>
              <a:t>SSEC</a:t>
            </a:r>
            <a:r>
              <a:rPr lang="en-US" altLang="en-US" sz="3200" dirty="0" smtClean="0"/>
              <a:t> to  </a:t>
            </a:r>
            <a:r>
              <a:rPr lang="en-US" altLang="en-US" sz="3200" dirty="0" smtClean="0">
                <a:solidFill>
                  <a:srgbClr val="00B050"/>
                </a:solidFill>
              </a:rPr>
              <a:t>UGC. </a:t>
            </a:r>
            <a:r>
              <a:rPr lang="en-US" altLang="en-US" sz="3200" dirty="0" smtClean="0"/>
              <a:t>So if </a:t>
            </a:r>
            <a:r>
              <a:rPr lang="en-US" altLang="en-US" sz="3200" dirty="0" smtClean="0">
                <a:solidFill>
                  <a:srgbClr val="00B050"/>
                </a:solidFill>
              </a:rPr>
              <a:t>SSEC </a:t>
            </a:r>
            <a:r>
              <a:rPr lang="en-US" altLang="en-US" sz="3200" dirty="0" smtClean="0"/>
              <a:t>is correct so is the </a:t>
            </a:r>
            <a:r>
              <a:rPr lang="en-US" altLang="en-US" sz="3200" dirty="0" smtClean="0">
                <a:solidFill>
                  <a:srgbClr val="00B050"/>
                </a:solidFill>
              </a:rPr>
              <a:t>UGC.</a:t>
            </a:r>
            <a:endParaRPr lang="en-US" altLang="en-US" sz="3200" dirty="0" smtClean="0"/>
          </a:p>
          <a:p>
            <a:pPr marL="0" indent="0" algn="l">
              <a:buFontTx/>
              <a:buNone/>
            </a:pPr>
            <a:r>
              <a:rPr lang="en-US" altLang="en-US" sz="3200" dirty="0" smtClean="0"/>
              <a:t>The bad things about the </a:t>
            </a:r>
            <a:r>
              <a:rPr lang="en-US" altLang="en-US" sz="3200" dirty="0" smtClean="0">
                <a:solidFill>
                  <a:srgbClr val="00B050"/>
                </a:solidFill>
              </a:rPr>
              <a:t>UGC</a:t>
            </a:r>
            <a:r>
              <a:rPr lang="en-US" altLang="en-US" sz="3200" dirty="0" smtClean="0"/>
              <a:t> are:</a:t>
            </a:r>
          </a:p>
          <a:p>
            <a:pPr marL="0" indent="0" algn="l">
              <a:buFontTx/>
              <a:buNone/>
            </a:pPr>
            <a:r>
              <a:rPr lang="en-US" altLang="en-US" sz="3200" dirty="0" smtClean="0"/>
              <a:t>Solvable in poly time on </a:t>
            </a:r>
            <a:r>
              <a:rPr lang="en-US" altLang="en-US" sz="3200" dirty="0" smtClean="0">
                <a:solidFill>
                  <a:srgbClr val="FF0000"/>
                </a:solidFill>
              </a:rPr>
              <a:t>expanders </a:t>
            </a:r>
            <a:r>
              <a:rPr lang="en-US" altLang="en-US" sz="3200" dirty="0" smtClean="0"/>
              <a:t>(which  are many times the bad case for lower bounds).</a:t>
            </a:r>
          </a:p>
          <a:p>
            <a:pPr marL="0" indent="0" algn="l">
              <a:buFontTx/>
              <a:buNone/>
            </a:pPr>
            <a:r>
              <a:rPr lang="en-US" altLang="en-US" sz="3200" dirty="0" smtClean="0"/>
              <a:t>Also: the problem can be solved in time </a:t>
            </a:r>
          </a:p>
          <a:p>
            <a:pPr marL="0" indent="0" algn="l">
              <a:buFontTx/>
              <a:buNone/>
            </a:pPr>
            <a:r>
              <a:rPr lang="en-US" altLang="en-US" sz="3200" dirty="0" smtClean="0">
                <a:solidFill>
                  <a:srgbClr val="FF0000"/>
                </a:solidFill>
              </a:rPr>
              <a:t>exp(</a:t>
            </a:r>
            <a:r>
              <a:rPr lang="en-US" altLang="en-US" sz="3200" dirty="0" smtClean="0">
                <a:solidFill>
                  <a:srgbClr val="FF0000"/>
                </a:solidFill>
                <a:sym typeface="Symbol" panose="05050102010706020507" pitchFamily="18" charset="2"/>
              </a:rPr>
              <a:t>n</a:t>
            </a:r>
            <a:r>
              <a:rPr lang="el-GR" altLang="en-US" sz="3200" baseline="30000" dirty="0" smtClean="0">
                <a:solidFill>
                  <a:srgbClr val="FF0000"/>
                </a:solidFill>
                <a:sym typeface="Symbol" panose="05050102010706020507" pitchFamily="18" charset="2"/>
              </a:rPr>
              <a:t>ε</a:t>
            </a:r>
            <a:r>
              <a:rPr lang="en-US" altLang="en-US" sz="3200" dirty="0" smtClean="0">
                <a:solidFill>
                  <a:srgbClr val="FF0000"/>
                </a:solidFill>
                <a:sym typeface="Symbol" panose="05050102010706020507" pitchFamily="18" charset="2"/>
              </a:rPr>
              <a:t>) </a:t>
            </a:r>
            <a:r>
              <a:rPr lang="en-US" altLang="en-US" sz="3200" dirty="0" smtClean="0">
                <a:sym typeface="Symbol" panose="05050102010706020507" pitchFamily="18" charset="2"/>
              </a:rPr>
              <a:t>time. This seems bad. But hard problems on planar graph can also be solved in such time. </a:t>
            </a:r>
          </a:p>
          <a:p>
            <a:pPr marL="0" indent="0" algn="l">
              <a:buFontTx/>
              <a:buNone/>
            </a:pPr>
            <a:endParaRPr lang="en-US" alt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advTm="187"/>
    </mc:Choice>
    <mc:Fallback xmlns="">
      <p:transition spd="slow" advTm="187"/>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lgn="ctr"/>
            <a:r>
              <a:rPr lang="en-US" altLang="en-US" dirty="0" smtClean="0">
                <a:solidFill>
                  <a:srgbClr val="00B0F0"/>
                </a:solidFill>
              </a:rPr>
              <a:t>Faith is important in research</a:t>
            </a:r>
          </a:p>
        </p:txBody>
      </p:sp>
      <p:sp>
        <p:nvSpPr>
          <p:cNvPr id="34819" name="Content Placeholder 2"/>
          <p:cNvSpPr>
            <a:spLocks noGrp="1"/>
          </p:cNvSpPr>
          <p:nvPr>
            <p:ph idx="1"/>
          </p:nvPr>
        </p:nvSpPr>
        <p:spPr/>
        <p:txBody>
          <a:bodyPr>
            <a:noAutofit/>
          </a:bodyPr>
          <a:lstStyle/>
          <a:p>
            <a:pPr marL="0" indent="0" algn="l">
              <a:buFontTx/>
              <a:buNone/>
            </a:pPr>
            <a:r>
              <a:rPr lang="en-US" altLang="en-US" sz="3200" dirty="0" smtClean="0"/>
              <a:t>I was trying for </a:t>
            </a:r>
            <a:r>
              <a:rPr lang="en-US" altLang="en-US" sz="3200" dirty="0" smtClean="0">
                <a:solidFill>
                  <a:srgbClr val="FF0000"/>
                </a:solidFill>
              </a:rPr>
              <a:t>20</a:t>
            </a:r>
            <a:r>
              <a:rPr lang="en-US" altLang="en-US" sz="3200" dirty="0" smtClean="0"/>
              <a:t> years on and off to show that </a:t>
            </a:r>
            <a:r>
              <a:rPr lang="en-US" altLang="en-US" sz="3200" dirty="0" smtClean="0">
                <a:solidFill>
                  <a:srgbClr val="00B050"/>
                </a:solidFill>
              </a:rPr>
              <a:t>3-spanners </a:t>
            </a:r>
            <a:r>
              <a:rPr lang="en-US" altLang="en-US" sz="3200" dirty="0" smtClean="0"/>
              <a:t>approximation is </a:t>
            </a:r>
            <a:r>
              <a:rPr lang="en-US" altLang="en-US" sz="3200" dirty="0" smtClean="0">
                <a:solidFill>
                  <a:srgbClr val="00B050"/>
                </a:solidFill>
              </a:rPr>
              <a:t>Labelcover </a:t>
            </a:r>
            <a:r>
              <a:rPr lang="en-US" altLang="en-US" sz="3200" dirty="0" smtClean="0"/>
              <a:t>hard. Why did it take so long? I knew that in order to prove it we need to improve the parallel repetition theorem of </a:t>
            </a:r>
            <a:r>
              <a:rPr lang="en-US" altLang="en-US" sz="3200" dirty="0" smtClean="0">
                <a:solidFill>
                  <a:srgbClr val="7030A0"/>
                </a:solidFill>
              </a:rPr>
              <a:t>Raz.</a:t>
            </a:r>
          </a:p>
          <a:p>
            <a:pPr marL="0" indent="0" algn="l">
              <a:buFontTx/>
              <a:buNone/>
            </a:pPr>
            <a:r>
              <a:rPr lang="en-US" altLang="en-US" sz="3200" dirty="0" smtClean="0"/>
              <a:t>I thought: it must be impossible.</a:t>
            </a:r>
          </a:p>
          <a:p>
            <a:pPr marL="0" indent="0" algn="l">
              <a:buFontTx/>
              <a:buNone/>
            </a:pPr>
            <a:r>
              <a:rPr lang="en-US" altLang="en-US" sz="3200" dirty="0" smtClean="0"/>
              <a:t>When </a:t>
            </a:r>
            <a:r>
              <a:rPr lang="en-US" altLang="en-US" sz="3200" dirty="0" smtClean="0">
                <a:solidFill>
                  <a:srgbClr val="7030A0"/>
                </a:solidFill>
              </a:rPr>
              <a:t>Raz</a:t>
            </a:r>
            <a:r>
              <a:rPr lang="en-US" altLang="en-US" sz="3200" dirty="0" smtClean="0"/>
              <a:t> told us that his parallel repetition is not optimal, </a:t>
            </a:r>
            <a:r>
              <a:rPr lang="en-US" altLang="en-US" sz="3200" dirty="0" smtClean="0">
                <a:solidFill>
                  <a:srgbClr val="00B050"/>
                </a:solidFill>
              </a:rPr>
              <a:t>we believed. After that  Mike and I solve it relatively fast.</a:t>
            </a:r>
          </a:p>
        </p:txBody>
      </p:sp>
    </p:spTree>
  </p:cSld>
  <p:clrMapOvr>
    <a:masterClrMapping/>
  </p:clrMapOvr>
  <mc:AlternateContent xmlns:mc="http://schemas.openxmlformats.org/markup-compatibility/2006" xmlns:p14="http://schemas.microsoft.com/office/powerpoint/2010/main">
    <mc:Choice Requires="p14">
      <p:transition spd="slow" p14:dur="2000" advTm="174"/>
    </mc:Choice>
    <mc:Fallback xmlns="">
      <p:transition spd="slow" advTm="174"/>
    </mc:Fallback>
  </mc:AlternateContent>
  <p:timing>
    <p:tnLst>
      <p:par>
        <p:cTn id="1" dur="indefinite" restart="never" nodeType="tmRoot"/>
      </p:par>
    </p:tn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Applying the SSEC for hardness</a:t>
            </a:r>
            <a:endParaRPr lang="en-US" dirty="0">
              <a:solidFill>
                <a:srgbClr val="00B0F0"/>
              </a:solidFill>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t>Problem 1:  Select a set </a:t>
            </a:r>
            <a:r>
              <a:rPr lang="en-US" dirty="0" smtClean="0">
                <a:solidFill>
                  <a:srgbClr val="FF0000"/>
                </a:solidFill>
              </a:rPr>
              <a:t>U</a:t>
            </a:r>
            <a:r>
              <a:rPr lang="en-US" dirty="0" smtClean="0"/>
              <a:t>, so that </a:t>
            </a:r>
            <a:r>
              <a:rPr lang="en-US" dirty="0" smtClean="0">
                <a:solidFill>
                  <a:srgbClr val="FF0000"/>
                </a:solidFill>
              </a:rPr>
              <a:t>|U|=k </a:t>
            </a:r>
            <a:r>
              <a:rPr lang="en-US" dirty="0" smtClean="0"/>
              <a:t>and the number of </a:t>
            </a:r>
            <a:r>
              <a:rPr lang="en-US" dirty="0"/>
              <a:t>e</a:t>
            </a:r>
            <a:r>
              <a:rPr lang="en-US" dirty="0" smtClean="0"/>
              <a:t>dges with at Least one endpoint in </a:t>
            </a:r>
            <a:r>
              <a:rPr lang="en-US" dirty="0" smtClean="0">
                <a:solidFill>
                  <a:srgbClr val="FF0000"/>
                </a:solidFill>
              </a:rPr>
              <a:t>U</a:t>
            </a:r>
            <a:r>
              <a:rPr lang="en-US" dirty="0" smtClean="0"/>
              <a:t> </a:t>
            </a:r>
            <a:r>
              <a:rPr lang="en-US" dirty="0"/>
              <a:t> </a:t>
            </a:r>
            <a:r>
              <a:rPr lang="en-US" dirty="0" smtClean="0"/>
              <a:t>Is maximum. Assuming the </a:t>
            </a:r>
            <a:r>
              <a:rPr lang="en-US" dirty="0" smtClean="0">
                <a:solidFill>
                  <a:srgbClr val="00B050"/>
                </a:solidFill>
              </a:rPr>
              <a:t>SSEC </a:t>
            </a:r>
            <a:r>
              <a:rPr lang="en-US" dirty="0" smtClean="0"/>
              <a:t>there is no ratio </a:t>
            </a:r>
            <a:r>
              <a:rPr lang="en-US" dirty="0" smtClean="0">
                <a:solidFill>
                  <a:srgbClr val="FF0000"/>
                </a:solidFill>
              </a:rPr>
              <a:t>½+</a:t>
            </a:r>
            <a:r>
              <a:rPr lang="el-GR" dirty="0" smtClean="0">
                <a:solidFill>
                  <a:srgbClr val="FF0000"/>
                </a:solidFill>
                <a:latin typeface="Calibri" panose="020F0502020204030204" pitchFamily="34" charset="0"/>
                <a:cs typeface="Calibri" panose="020F0502020204030204" pitchFamily="34" charset="0"/>
              </a:rPr>
              <a:t>ε</a:t>
            </a:r>
            <a:r>
              <a:rPr lang="en-US" dirty="0" smtClean="0">
                <a:solidFill>
                  <a:srgbClr val="FF0000"/>
                </a:solidFill>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for any constant </a:t>
            </a:r>
            <a:r>
              <a:rPr lang="el-GR" dirty="0">
                <a:solidFill>
                  <a:srgbClr val="FF0000"/>
                </a:solidFill>
                <a:latin typeface="Calibri" panose="020F0502020204030204" pitchFamily="34" charset="0"/>
                <a:cs typeface="Calibri" panose="020F0502020204030204" pitchFamily="34" charset="0"/>
              </a:rPr>
              <a:t>ε</a:t>
            </a:r>
            <a:r>
              <a:rPr lang="en-US" dirty="0">
                <a:solidFill>
                  <a:srgbClr val="FF0000"/>
                </a:solidFill>
                <a:latin typeface="Calibri" panose="020F0502020204030204" pitchFamily="34" charset="0"/>
                <a:cs typeface="Calibri" panose="020F0502020204030204" pitchFamily="34" charset="0"/>
              </a:rPr>
              <a:t> </a:t>
            </a:r>
            <a:r>
              <a:rPr lang="en-US" dirty="0" smtClean="0">
                <a:solidFill>
                  <a:srgbClr val="FF0000"/>
                </a:solidFill>
              </a:rPr>
              <a:t>. </a:t>
            </a:r>
            <a:r>
              <a:rPr lang="en-US" dirty="0" smtClean="0"/>
              <a:t>Approximation within </a:t>
            </a:r>
            <a:r>
              <a:rPr lang="en-US" dirty="0" smtClean="0">
                <a:solidFill>
                  <a:srgbClr val="FF0000"/>
                </a:solidFill>
              </a:rPr>
              <a:t>1/2 </a:t>
            </a:r>
            <a:r>
              <a:rPr lang="en-US" dirty="0" smtClean="0"/>
              <a:t>is trivial, hence the ratio </a:t>
            </a:r>
            <a:r>
              <a:rPr lang="en-US" dirty="0" smtClean="0">
                <a:solidFill>
                  <a:srgbClr val="FF0000"/>
                </a:solidFill>
              </a:rPr>
              <a:t>1/2 </a:t>
            </a:r>
            <a:r>
              <a:rPr lang="en-US" dirty="0" smtClean="0"/>
              <a:t>is tight. </a:t>
            </a:r>
          </a:p>
          <a:p>
            <a:pPr marL="0" indent="0">
              <a:buNone/>
            </a:pPr>
            <a:r>
              <a:rPr lang="en-US" dirty="0" smtClean="0"/>
              <a:t>Problem 2:  </a:t>
            </a:r>
            <a:r>
              <a:rPr lang="en-US" dirty="0" smtClean="0">
                <a:solidFill>
                  <a:srgbClr val="FF0000"/>
                </a:solidFill>
              </a:rPr>
              <a:t>Densest Subgraph </a:t>
            </a:r>
            <a:r>
              <a:rPr lang="en-US" dirty="0" smtClean="0"/>
              <a:t>with </a:t>
            </a:r>
            <a:r>
              <a:rPr lang="en-US" dirty="0">
                <a:solidFill>
                  <a:srgbClr val="00B050"/>
                </a:solidFill>
              </a:rPr>
              <a:t>a</a:t>
            </a:r>
            <a:r>
              <a:rPr lang="en-US" dirty="0" smtClean="0">
                <a:solidFill>
                  <a:srgbClr val="00B050"/>
                </a:solidFill>
              </a:rPr>
              <a:t>t Least </a:t>
            </a:r>
            <a:r>
              <a:rPr lang="en-US" dirty="0" smtClean="0">
                <a:solidFill>
                  <a:srgbClr val="FF0000"/>
                </a:solidFill>
              </a:rPr>
              <a:t>k vertices. </a:t>
            </a:r>
            <a:r>
              <a:rPr lang="en-US" dirty="0" smtClean="0"/>
              <a:t>You need to find </a:t>
            </a:r>
            <a:r>
              <a:rPr lang="en-US" dirty="0" smtClean="0">
                <a:solidFill>
                  <a:srgbClr val="FF0000"/>
                </a:solidFill>
              </a:rPr>
              <a:t>U</a:t>
            </a:r>
            <a:r>
              <a:rPr lang="en-US" dirty="0" smtClean="0"/>
              <a:t>, </a:t>
            </a:r>
            <a:r>
              <a:rPr lang="en-US" dirty="0" smtClean="0">
                <a:solidFill>
                  <a:srgbClr val="FF0000"/>
                </a:solidFill>
              </a:rPr>
              <a:t>|U|≥k</a:t>
            </a:r>
            <a:r>
              <a:rPr lang="en-US" dirty="0" smtClean="0"/>
              <a:t>, so that the number of edges inside </a:t>
            </a:r>
            <a:r>
              <a:rPr lang="en-US" dirty="0" smtClean="0">
                <a:solidFill>
                  <a:srgbClr val="FF0000"/>
                </a:solidFill>
              </a:rPr>
              <a:t>U </a:t>
            </a:r>
            <a:r>
              <a:rPr lang="en-US" dirty="0" smtClean="0"/>
              <a:t>is maximum. This problem has ratio </a:t>
            </a:r>
            <a:r>
              <a:rPr lang="en-US" dirty="0" smtClean="0">
                <a:solidFill>
                  <a:srgbClr val="FF0000"/>
                </a:solidFill>
              </a:rPr>
              <a:t>1/2.</a:t>
            </a:r>
            <a:r>
              <a:rPr lang="en-US" dirty="0" smtClean="0"/>
              <a:t> Unless the </a:t>
            </a:r>
            <a:r>
              <a:rPr lang="en-US" dirty="0" smtClean="0">
                <a:solidFill>
                  <a:srgbClr val="FF0000"/>
                </a:solidFill>
              </a:rPr>
              <a:t>SSEC</a:t>
            </a:r>
            <a:r>
              <a:rPr lang="en-US" dirty="0" smtClean="0"/>
              <a:t> fails it does not have a constant ratio better than </a:t>
            </a:r>
            <a:r>
              <a:rPr lang="en-US" dirty="0" smtClean="0">
                <a:solidFill>
                  <a:srgbClr val="FF0000"/>
                </a:solidFill>
              </a:rPr>
              <a:t>1/2.</a:t>
            </a:r>
            <a:r>
              <a:rPr lang="en-US" dirty="0" smtClean="0"/>
              <a:t>  Do you know more examples?</a:t>
            </a:r>
            <a:endParaRPr lang="en-US" dirty="0"/>
          </a:p>
        </p:txBody>
      </p:sp>
    </p:spTree>
    <p:extLst>
      <p:ext uri="{BB962C8B-B14F-4D97-AF65-F5344CB8AC3E}">
        <p14:creationId xmlns:p14="http://schemas.microsoft.com/office/powerpoint/2010/main" val="1575291134"/>
      </p:ext>
    </p:extLst>
  </p:cSld>
  <p:clrMapOvr>
    <a:masterClrMapping/>
  </p:clrMapOvr>
  <p:timing>
    <p:tnLst>
      <p:par>
        <p:cTn id="1" dur="indefinite" restart="never" nodeType="tmRoot"/>
      </p:par>
    </p:tn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Two high profile hardness results under the SSEC</a:t>
            </a:r>
            <a:endParaRPr lang="en-US" dirty="0">
              <a:solidFill>
                <a:srgbClr val="00B0F0"/>
              </a:solidFill>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solidFill>
                  <a:srgbClr val="7030A0"/>
                </a:solidFill>
              </a:rPr>
              <a:t>Manurangsi</a:t>
            </a:r>
            <a:r>
              <a:rPr lang="en-US" dirty="0"/>
              <a:t>. </a:t>
            </a:r>
            <a:r>
              <a:rPr lang="en-US" dirty="0" smtClean="0"/>
              <a:t>Gave inapproximability for </a:t>
            </a:r>
            <a:r>
              <a:rPr lang="en-US" dirty="0" smtClean="0">
                <a:solidFill>
                  <a:srgbClr val="00B050"/>
                </a:solidFill>
              </a:rPr>
              <a:t>Maximum </a:t>
            </a:r>
          </a:p>
          <a:p>
            <a:pPr marL="0" indent="0">
              <a:buNone/>
            </a:pPr>
            <a:r>
              <a:rPr lang="en-US" dirty="0" smtClean="0">
                <a:solidFill>
                  <a:srgbClr val="00B050"/>
                </a:solidFill>
              </a:rPr>
              <a:t>Balanced complete  Bipartite graph </a:t>
            </a:r>
            <a:r>
              <a:rPr lang="en-US" dirty="0"/>
              <a:t>and </a:t>
            </a:r>
            <a:r>
              <a:rPr lang="en-US" dirty="0">
                <a:solidFill>
                  <a:srgbClr val="00B050"/>
                </a:solidFill>
              </a:rPr>
              <a:t>Minimum </a:t>
            </a:r>
            <a:r>
              <a:rPr lang="en-US" dirty="0" smtClean="0">
                <a:solidFill>
                  <a:srgbClr val="00B050"/>
                </a:solidFill>
              </a:rPr>
              <a:t>k-Cut</a:t>
            </a:r>
            <a:r>
              <a:rPr lang="en-US" dirty="0" smtClean="0"/>
              <a:t>.</a:t>
            </a:r>
          </a:p>
          <a:p>
            <a:pPr marL="0" indent="0">
              <a:buNone/>
            </a:pPr>
            <a:r>
              <a:rPr lang="en-US" dirty="0" smtClean="0"/>
              <a:t>The </a:t>
            </a:r>
            <a:r>
              <a:rPr lang="en-US" dirty="0" smtClean="0">
                <a:solidFill>
                  <a:srgbClr val="00B050"/>
                </a:solidFill>
              </a:rPr>
              <a:t>Minimum k-cut Problem </a:t>
            </a:r>
            <a:r>
              <a:rPr lang="en-US" dirty="0" smtClean="0"/>
              <a:t>asks to remove </a:t>
            </a:r>
          </a:p>
          <a:p>
            <a:pPr marL="0" indent="0">
              <a:buNone/>
            </a:pPr>
            <a:r>
              <a:rPr lang="en-US" dirty="0" smtClean="0">
                <a:solidFill>
                  <a:srgbClr val="0070C0"/>
                </a:solidFill>
              </a:rPr>
              <a:t>minimum cost edges </a:t>
            </a:r>
            <a:r>
              <a:rPr lang="en-US" dirty="0" smtClean="0"/>
              <a:t>so that a graph decomposes to </a:t>
            </a:r>
          </a:p>
          <a:p>
            <a:pPr marL="0" indent="0">
              <a:buNone/>
            </a:pPr>
            <a:r>
              <a:rPr lang="en-US" dirty="0">
                <a:solidFill>
                  <a:srgbClr val="0070C0"/>
                </a:solidFill>
              </a:rPr>
              <a:t>a</a:t>
            </a:r>
            <a:r>
              <a:rPr lang="en-US" dirty="0" smtClean="0">
                <a:solidFill>
                  <a:srgbClr val="0070C0"/>
                </a:solidFill>
              </a:rPr>
              <a:t>t least </a:t>
            </a:r>
            <a:r>
              <a:rPr lang="en-US" dirty="0" smtClean="0">
                <a:solidFill>
                  <a:srgbClr val="FF0000"/>
                </a:solidFill>
              </a:rPr>
              <a:t>k </a:t>
            </a:r>
            <a:r>
              <a:rPr lang="en-US" dirty="0" smtClean="0">
                <a:solidFill>
                  <a:srgbClr val="0070C0"/>
                </a:solidFill>
              </a:rPr>
              <a:t>parts</a:t>
            </a:r>
            <a:r>
              <a:rPr lang="en-US" dirty="0" smtClean="0"/>
              <a:t>. This problem has a ratio </a:t>
            </a:r>
            <a:r>
              <a:rPr lang="en-US" dirty="0" smtClean="0">
                <a:solidFill>
                  <a:srgbClr val="FF0000"/>
                </a:solidFill>
              </a:rPr>
              <a:t>2</a:t>
            </a:r>
            <a:r>
              <a:rPr lang="en-US" dirty="0" smtClean="0"/>
              <a:t>, and for a </a:t>
            </a:r>
          </a:p>
          <a:p>
            <a:pPr marL="0" indent="0">
              <a:buNone/>
            </a:pPr>
            <a:r>
              <a:rPr lang="en-US" dirty="0" smtClean="0"/>
              <a:t>long time people tried to improve the </a:t>
            </a:r>
            <a:r>
              <a:rPr lang="en-US" dirty="0" smtClean="0">
                <a:solidFill>
                  <a:srgbClr val="FF0000"/>
                </a:solidFill>
              </a:rPr>
              <a:t>2</a:t>
            </a:r>
            <a:r>
              <a:rPr lang="en-US" dirty="0" smtClean="0"/>
              <a:t>. But to no </a:t>
            </a:r>
          </a:p>
          <a:p>
            <a:pPr marL="0" indent="0">
              <a:buNone/>
            </a:pPr>
            <a:r>
              <a:rPr lang="en-US" dirty="0" smtClean="0"/>
              <a:t>avail. The result </a:t>
            </a:r>
            <a:r>
              <a:rPr lang="en-US" dirty="0">
                <a:solidFill>
                  <a:srgbClr val="7030A0"/>
                </a:solidFill>
              </a:rPr>
              <a:t>Manurangsi  </a:t>
            </a:r>
            <a:r>
              <a:rPr lang="en-US" dirty="0" smtClean="0"/>
              <a:t>Is a lower bound of </a:t>
            </a:r>
            <a:r>
              <a:rPr lang="en-US" dirty="0" smtClean="0">
                <a:solidFill>
                  <a:srgbClr val="FF0000"/>
                </a:solidFill>
              </a:rPr>
              <a:t>2</a:t>
            </a:r>
          </a:p>
          <a:p>
            <a:pPr marL="0" indent="0">
              <a:buNone/>
            </a:pPr>
            <a:r>
              <a:rPr lang="en-US" dirty="0" smtClean="0">
                <a:solidFill>
                  <a:srgbClr val="7030A0"/>
                </a:solidFill>
              </a:rPr>
              <a:t> </a:t>
            </a:r>
            <a:r>
              <a:rPr lang="en-US" dirty="0" smtClean="0"/>
              <a:t>under the </a:t>
            </a:r>
            <a:r>
              <a:rPr lang="en-US" dirty="0" smtClean="0">
                <a:solidFill>
                  <a:srgbClr val="00B050"/>
                </a:solidFill>
              </a:rPr>
              <a:t>SSEC</a:t>
            </a:r>
            <a:r>
              <a:rPr lang="en-US" dirty="0"/>
              <a:t>.</a:t>
            </a:r>
            <a:endParaRPr lang="en-US" dirty="0" smtClean="0"/>
          </a:p>
        </p:txBody>
      </p:sp>
    </p:spTree>
    <p:extLst>
      <p:ext uri="{BB962C8B-B14F-4D97-AF65-F5344CB8AC3E}">
        <p14:creationId xmlns:p14="http://schemas.microsoft.com/office/powerpoint/2010/main" val="996044175"/>
      </p:ext>
    </p:extLst>
  </p:cSld>
  <p:clrMapOvr>
    <a:masterClrMapping/>
  </p:clrMapOvr>
  <p:timing>
    <p:tnLst>
      <p:par>
        <p:cTn id="1" dur="indefinite" restart="never" nodeType="tmRoot"/>
      </p:par>
    </p:tn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Example: Unique Set Cover </a:t>
            </a:r>
            <a:endParaRPr lang="en-US" dirty="0">
              <a:solidFill>
                <a:srgbClr val="00B0F0"/>
              </a:solidFill>
            </a:endParaRPr>
          </a:p>
        </p:txBody>
      </p:sp>
      <p:sp>
        <p:nvSpPr>
          <p:cNvPr id="3" name="Content Placeholder 2"/>
          <p:cNvSpPr>
            <a:spLocks noGrp="1"/>
          </p:cNvSpPr>
          <p:nvPr>
            <p:ph idx="1"/>
          </p:nvPr>
        </p:nvSpPr>
        <p:spPr/>
        <p:txBody>
          <a:bodyPr>
            <a:normAutofit/>
          </a:bodyPr>
          <a:lstStyle/>
          <a:p>
            <a:r>
              <a:rPr lang="en-US" dirty="0" smtClean="0"/>
              <a:t>Given a </a:t>
            </a:r>
            <a:r>
              <a:rPr lang="en-US" dirty="0"/>
              <a:t> </a:t>
            </a:r>
            <a:r>
              <a:rPr lang="en-US" dirty="0" smtClean="0">
                <a:solidFill>
                  <a:srgbClr val="00B050"/>
                </a:solidFill>
              </a:rPr>
              <a:t>Set-Cover </a:t>
            </a:r>
            <a:r>
              <a:rPr lang="en-US" dirty="0" smtClean="0"/>
              <a:t>instance select a collection of sets and maximize the number of elements that </a:t>
            </a:r>
            <a:r>
              <a:rPr lang="en-US" dirty="0" smtClean="0">
                <a:solidFill>
                  <a:srgbClr val="0070C0"/>
                </a:solidFill>
              </a:rPr>
              <a:t>belong to exactly one set.</a:t>
            </a:r>
          </a:p>
          <a:p>
            <a:r>
              <a:rPr lang="en-US" dirty="0" smtClean="0">
                <a:solidFill>
                  <a:srgbClr val="FF0000"/>
                </a:solidFill>
              </a:rPr>
              <a:t>1)</a:t>
            </a:r>
            <a:r>
              <a:rPr lang="en-US" dirty="0" smtClean="0"/>
              <a:t> Under the </a:t>
            </a:r>
            <a:r>
              <a:rPr lang="en-US" dirty="0" smtClean="0">
                <a:solidFill>
                  <a:srgbClr val="00B050"/>
                </a:solidFill>
              </a:rPr>
              <a:t>ETH</a:t>
            </a:r>
            <a:r>
              <a:rPr lang="en-US" dirty="0" smtClean="0"/>
              <a:t> the hardness is </a:t>
            </a:r>
            <a:r>
              <a:rPr lang="en-US" dirty="0" smtClean="0">
                <a:solidFill>
                  <a:srgbClr val="FF0000"/>
                </a:solidFill>
              </a:rPr>
              <a:t>1/</a:t>
            </a:r>
            <a:r>
              <a:rPr lang="en-US" dirty="0" smtClean="0">
                <a:solidFill>
                  <a:srgbClr val="FF0000"/>
                </a:solidFill>
                <a:sym typeface="Symbol" panose="05050102010706020507" pitchFamily="18" charset="2"/>
              </a:rPr>
              <a:t>log</a:t>
            </a:r>
            <a:r>
              <a:rPr lang="en-US" altLang="en-US" baseline="30000" dirty="0" smtClean="0">
                <a:solidFill>
                  <a:srgbClr val="FF0000"/>
                </a:solidFill>
                <a:latin typeface="Calibri" panose="020F0502020204030204" pitchFamily="34" charset="0"/>
                <a:cs typeface="Calibri" panose="020F0502020204030204" pitchFamily="34" charset="0"/>
                <a:sym typeface="Symbol" panose="05050102010706020507" pitchFamily="18" charset="2"/>
              </a:rPr>
              <a:t>ε </a:t>
            </a:r>
            <a:r>
              <a:rPr lang="en-US" altLang="en-US" dirty="0" smtClean="0">
                <a:solidFill>
                  <a:srgbClr val="FF0000"/>
                </a:solidFill>
                <a:latin typeface="Calibri" panose="020F0502020204030204" pitchFamily="34" charset="0"/>
                <a:cs typeface="Calibri" panose="020F0502020204030204" pitchFamily="34" charset="0"/>
                <a:sym typeface="Symbol" panose="05050102010706020507" pitchFamily="18" charset="2"/>
              </a:rPr>
              <a:t>n </a:t>
            </a:r>
            <a:r>
              <a:rPr lang="en-US" altLang="en-US" dirty="0" smtClean="0">
                <a:latin typeface="Calibri" panose="020F0502020204030204" pitchFamily="34" charset="0"/>
                <a:cs typeface="Calibri" panose="020F0502020204030204" pitchFamily="34" charset="0"/>
                <a:sym typeface="Symbol" panose="05050102010706020507" pitchFamily="18" charset="2"/>
              </a:rPr>
              <a:t>for some constant</a:t>
            </a:r>
            <a:r>
              <a:rPr lang="en-US" altLang="en-US" dirty="0" smtClean="0">
                <a:solidFill>
                  <a:srgbClr val="FF0000"/>
                </a:solidFill>
                <a:latin typeface="Calibri" panose="020F0502020204030204" pitchFamily="34" charset="0"/>
                <a:cs typeface="Calibri" panose="020F0502020204030204" pitchFamily="34" charset="0"/>
                <a:sym typeface="Symbol" panose="05050102010706020507" pitchFamily="18" charset="2"/>
              </a:rPr>
              <a:t> </a:t>
            </a:r>
            <a:r>
              <a:rPr lang="el-GR" altLang="en-US" dirty="0" smtClean="0">
                <a:solidFill>
                  <a:srgbClr val="FF0000"/>
                </a:solidFill>
                <a:latin typeface="Calibri" panose="020F0502020204030204" pitchFamily="34" charset="0"/>
                <a:cs typeface="Calibri" panose="020F0502020204030204" pitchFamily="34" charset="0"/>
                <a:sym typeface="Symbol" panose="05050102010706020507" pitchFamily="18" charset="2"/>
              </a:rPr>
              <a:t>ε</a:t>
            </a:r>
            <a:r>
              <a:rPr lang="en-US" altLang="en-US" dirty="0" smtClean="0">
                <a:solidFill>
                  <a:srgbClr val="FF0000"/>
                </a:solidFill>
                <a:latin typeface="Calibri" panose="020F0502020204030204" pitchFamily="34" charset="0"/>
                <a:cs typeface="Calibri" panose="020F0502020204030204" pitchFamily="34" charset="0"/>
                <a:sym typeface="Symbol" panose="05050102010706020507" pitchFamily="18" charset="2"/>
              </a:rPr>
              <a:t>.</a:t>
            </a:r>
          </a:p>
          <a:p>
            <a:r>
              <a:rPr lang="en-US" dirty="0" smtClean="0">
                <a:solidFill>
                  <a:srgbClr val="FF0000"/>
                </a:solidFill>
                <a:latin typeface="Calibri" panose="020F0502020204030204" pitchFamily="34" charset="0"/>
                <a:cs typeface="Calibri" panose="020F0502020204030204" pitchFamily="34" charset="0"/>
                <a:sym typeface="Symbol" panose="05050102010706020507" pitchFamily="18" charset="2"/>
              </a:rPr>
              <a:t>2) 1/</a:t>
            </a:r>
            <a:r>
              <a:rPr lang="en-US" dirty="0" smtClean="0">
                <a:solidFill>
                  <a:srgbClr val="FF0000"/>
                </a:solidFill>
                <a:sym typeface="Symbol" panose="05050102010706020507" pitchFamily="18" charset="2"/>
              </a:rPr>
              <a:t>log</a:t>
            </a:r>
            <a:r>
              <a:rPr lang="en-US" baseline="30000" dirty="0" smtClean="0">
                <a:solidFill>
                  <a:srgbClr val="FF0000"/>
                </a:solidFill>
                <a:latin typeface="Calibri" panose="020F0502020204030204" pitchFamily="34" charset="0"/>
                <a:cs typeface="Calibri" panose="020F0502020204030204" pitchFamily="34" charset="0"/>
                <a:sym typeface="Symbol" panose="05050102010706020507" pitchFamily="18" charset="2"/>
              </a:rPr>
              <a:t>1/3</a:t>
            </a:r>
            <a:r>
              <a:rPr lang="en-US" altLang="en-US" baseline="30000" dirty="0" smtClean="0">
                <a:solidFill>
                  <a:srgbClr val="FF0000"/>
                </a:solidFill>
                <a:latin typeface="Calibri" panose="020F0502020204030204" pitchFamily="34" charset="0"/>
                <a:cs typeface="Calibri" panose="020F0502020204030204" pitchFamily="34" charset="0"/>
                <a:sym typeface="Symbol" panose="05050102010706020507" pitchFamily="18" charset="2"/>
              </a:rPr>
              <a:t> </a:t>
            </a:r>
            <a:r>
              <a:rPr lang="en-US" altLang="en-US" dirty="0" smtClean="0">
                <a:solidFill>
                  <a:srgbClr val="FF0000"/>
                </a:solidFill>
                <a:latin typeface="Calibri" panose="020F0502020204030204" pitchFamily="34" charset="0"/>
                <a:cs typeface="Calibri" panose="020F0502020204030204" pitchFamily="34" charset="0"/>
                <a:sym typeface="Symbol" panose="05050102010706020507" pitchFamily="18" charset="2"/>
              </a:rPr>
              <a:t>n </a:t>
            </a:r>
            <a:r>
              <a:rPr lang="en-US" altLang="en-US" dirty="0" smtClean="0">
                <a:latin typeface="Calibri" panose="020F0502020204030204" pitchFamily="34" charset="0"/>
                <a:cs typeface="Calibri" panose="020F0502020204030204" pitchFamily="34" charset="0"/>
                <a:sym typeface="Symbol" panose="05050102010706020507" pitchFamily="18" charset="2"/>
              </a:rPr>
              <a:t>hardness assuming it is hard to refute random </a:t>
            </a:r>
            <a:r>
              <a:rPr lang="en-US" altLang="en-US" dirty="0" smtClean="0">
                <a:solidFill>
                  <a:srgbClr val="00B050"/>
                </a:solidFill>
                <a:latin typeface="Calibri" panose="020F0502020204030204" pitchFamily="34" charset="0"/>
                <a:cs typeface="Calibri" panose="020F0502020204030204" pitchFamily="34" charset="0"/>
                <a:sym typeface="Symbol" panose="05050102010706020507" pitchFamily="18" charset="2"/>
              </a:rPr>
              <a:t>SAT</a:t>
            </a:r>
            <a:r>
              <a:rPr lang="en-US" altLang="en-US" dirty="0" smtClean="0">
                <a:latin typeface="Calibri" panose="020F0502020204030204" pitchFamily="34" charset="0"/>
                <a:cs typeface="Calibri" panose="020F0502020204030204" pitchFamily="34" charset="0"/>
                <a:sym typeface="Symbol" panose="05050102010706020507" pitchFamily="18" charset="2"/>
              </a:rPr>
              <a:t>.</a:t>
            </a:r>
          </a:p>
          <a:p>
            <a:r>
              <a:rPr lang="en-US" dirty="0" smtClean="0">
                <a:solidFill>
                  <a:srgbClr val="FF0000"/>
                </a:solidFill>
                <a:latin typeface="Calibri" panose="020F0502020204030204" pitchFamily="34" charset="0"/>
                <a:cs typeface="Calibri" panose="020F0502020204030204" pitchFamily="34" charset="0"/>
                <a:sym typeface="Symbol" panose="05050102010706020507" pitchFamily="18" charset="2"/>
              </a:rPr>
              <a:t>3) </a:t>
            </a:r>
            <a:r>
              <a:rPr lang="en-US" dirty="0" smtClean="0">
                <a:latin typeface="Calibri" panose="020F0502020204030204" pitchFamily="34" charset="0"/>
                <a:cs typeface="Calibri" panose="020F0502020204030204" pitchFamily="34" charset="0"/>
                <a:sym typeface="Symbol" panose="05050102010706020507" pitchFamily="18" charset="2"/>
              </a:rPr>
              <a:t>Under an assumption that it is hard to approximate </a:t>
            </a:r>
            <a:r>
              <a:rPr lang="en-US" dirty="0" smtClean="0">
                <a:solidFill>
                  <a:srgbClr val="00B050"/>
                </a:solidFill>
                <a:latin typeface="Calibri" panose="020F0502020204030204" pitchFamily="34" charset="0"/>
                <a:cs typeface="Calibri" panose="020F0502020204030204" pitchFamily="34" charset="0"/>
                <a:sym typeface="Symbol" panose="05050102010706020507" pitchFamily="18" charset="2"/>
              </a:rPr>
              <a:t>Balanced Complete Bipartite Clique</a:t>
            </a:r>
            <a:r>
              <a:rPr lang="en-US" dirty="0" smtClean="0">
                <a:latin typeface="Calibri" panose="020F0502020204030204" pitchFamily="34" charset="0"/>
                <a:cs typeface="Calibri" panose="020F0502020204030204" pitchFamily="34" charset="0"/>
                <a:sym typeface="Symbol" panose="05050102010706020507" pitchFamily="18" charset="2"/>
              </a:rPr>
              <a:t>: </a:t>
            </a:r>
            <a:r>
              <a:rPr lang="en-US" dirty="0" smtClean="0">
                <a:solidFill>
                  <a:srgbClr val="FF0000"/>
                </a:solidFill>
                <a:latin typeface="Calibri" panose="020F0502020204030204" pitchFamily="34" charset="0"/>
                <a:cs typeface="Calibri" panose="020F0502020204030204" pitchFamily="34" charset="0"/>
                <a:sym typeface="Symbol" panose="05050102010706020507" pitchFamily="18" charset="2"/>
              </a:rPr>
              <a:t>1/log n</a:t>
            </a:r>
            <a:r>
              <a:rPr lang="en-US" dirty="0" smtClean="0">
                <a:latin typeface="Calibri" panose="020F0502020204030204" pitchFamily="34" charset="0"/>
                <a:cs typeface="Calibri" panose="020F0502020204030204" pitchFamily="34" charset="0"/>
                <a:sym typeface="Symbol" panose="05050102010706020507" pitchFamily="18" charset="2"/>
              </a:rPr>
              <a:t> hardness.</a:t>
            </a:r>
            <a:endParaRPr lang="en-US" dirty="0"/>
          </a:p>
        </p:txBody>
      </p:sp>
    </p:spTree>
    <p:extLst>
      <p:ext uri="{BB962C8B-B14F-4D97-AF65-F5344CB8AC3E}">
        <p14:creationId xmlns:p14="http://schemas.microsoft.com/office/powerpoint/2010/main" val="515388749"/>
      </p:ext>
    </p:extLst>
  </p:cSld>
  <p:clrMapOvr>
    <a:masterClrMapping/>
  </p:clrMapOvr>
  <p:timing>
    <p:tnLst>
      <p:par>
        <p:cTn id="1" dur="indefinite" restart="never" nodeType="tmRoot"/>
      </p:par>
    </p:tn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Approximating Unique Set Cover</a:t>
            </a:r>
            <a:endParaRPr lang="en-US" dirty="0">
              <a:solidFill>
                <a:srgbClr val="00B0F0"/>
              </a:solidFill>
            </a:endParaRPr>
          </a:p>
        </p:txBody>
      </p:sp>
      <p:sp>
        <p:nvSpPr>
          <p:cNvPr id="3" name="Content Placeholder 2"/>
          <p:cNvSpPr>
            <a:spLocks noGrp="1"/>
          </p:cNvSpPr>
          <p:nvPr>
            <p:ph idx="1"/>
          </p:nvPr>
        </p:nvSpPr>
        <p:spPr/>
        <p:txBody>
          <a:bodyPr/>
          <a:lstStyle/>
          <a:p>
            <a:pPr marL="0" indent="0">
              <a:buNone/>
            </a:pPr>
            <a:r>
              <a:rPr lang="en-US" dirty="0" smtClean="0"/>
              <a:t>First say that every element belongs to </a:t>
            </a:r>
            <a:r>
              <a:rPr lang="en-US" dirty="0" smtClean="0">
                <a:solidFill>
                  <a:srgbClr val="FF0000"/>
                </a:solidFill>
              </a:rPr>
              <a:t>d</a:t>
            </a:r>
            <a:r>
              <a:rPr lang="en-US" dirty="0" smtClean="0"/>
              <a:t> sets for some integer </a:t>
            </a:r>
            <a:r>
              <a:rPr lang="en-US" dirty="0" smtClean="0">
                <a:solidFill>
                  <a:srgbClr val="FF0000"/>
                </a:solidFill>
              </a:rPr>
              <a:t>d</a:t>
            </a:r>
            <a:r>
              <a:rPr lang="en-US" dirty="0" smtClean="0"/>
              <a:t>. Let the sets of containing  elements </a:t>
            </a:r>
            <a:r>
              <a:rPr lang="en-US" dirty="0" smtClean="0">
                <a:solidFill>
                  <a:srgbClr val="FF0000"/>
                </a:solidFill>
              </a:rPr>
              <a:t>e</a:t>
            </a:r>
            <a:r>
              <a:rPr lang="en-US" dirty="0" smtClean="0"/>
              <a:t> be </a:t>
            </a:r>
            <a:r>
              <a:rPr lang="en-US" dirty="0" smtClean="0">
                <a:solidFill>
                  <a:srgbClr val="FF0000"/>
                </a:solidFill>
              </a:rPr>
              <a:t>1,2,…..,d</a:t>
            </a:r>
            <a:r>
              <a:rPr lang="en-US" dirty="0" smtClean="0"/>
              <a:t>.</a:t>
            </a:r>
          </a:p>
          <a:p>
            <a:pPr marL="0" indent="0">
              <a:buNone/>
            </a:pPr>
            <a:r>
              <a:rPr lang="en-US" dirty="0" smtClean="0"/>
              <a:t>Take every set into the solution with probability </a:t>
            </a:r>
            <a:r>
              <a:rPr lang="en-US" dirty="0" smtClean="0">
                <a:solidFill>
                  <a:srgbClr val="FF0000"/>
                </a:solidFill>
              </a:rPr>
              <a:t>1/d</a:t>
            </a:r>
            <a:r>
              <a:rPr lang="en-US" dirty="0" smtClean="0"/>
              <a:t>.</a:t>
            </a:r>
          </a:p>
          <a:p>
            <a:pPr marL="0" indent="0">
              <a:buNone/>
            </a:pPr>
            <a:r>
              <a:rPr lang="en-US" dirty="0" smtClean="0"/>
              <a:t>Let </a:t>
            </a:r>
            <a:r>
              <a:rPr lang="en-US" dirty="0">
                <a:solidFill>
                  <a:srgbClr val="FF0000"/>
                </a:solidFill>
              </a:rPr>
              <a:t>A</a:t>
            </a:r>
            <a:r>
              <a:rPr lang="en-US" dirty="0" smtClean="0">
                <a:solidFill>
                  <a:srgbClr val="FF0000"/>
                </a:solidFill>
              </a:rPr>
              <a:t>(j) </a:t>
            </a:r>
            <a:r>
              <a:rPr lang="en-US" dirty="0" smtClean="0"/>
              <a:t>for </a:t>
            </a:r>
            <a:r>
              <a:rPr lang="en-US" dirty="0" smtClean="0">
                <a:solidFill>
                  <a:srgbClr val="FF0000"/>
                </a:solidFill>
              </a:rPr>
              <a:t>1≤j≤d</a:t>
            </a:r>
            <a:r>
              <a:rPr lang="en-US" dirty="0" smtClean="0"/>
              <a:t> be the event that only </a:t>
            </a:r>
            <a:r>
              <a:rPr lang="en-US" dirty="0" smtClean="0">
                <a:solidFill>
                  <a:srgbClr val="FF0000"/>
                </a:solidFill>
              </a:rPr>
              <a:t>j </a:t>
            </a:r>
            <a:r>
              <a:rPr lang="en-US" dirty="0" smtClean="0"/>
              <a:t>transmits in the round. Note that </a:t>
            </a:r>
            <a:r>
              <a:rPr lang="en-US" dirty="0" smtClean="0">
                <a:solidFill>
                  <a:srgbClr val="FF0000"/>
                </a:solidFill>
              </a:rPr>
              <a:t>A(j) </a:t>
            </a:r>
            <a:r>
              <a:rPr lang="en-US" dirty="0" smtClean="0"/>
              <a:t>are disjoint events.</a:t>
            </a:r>
          </a:p>
          <a:p>
            <a:pPr marL="0" indent="0">
              <a:buNone/>
            </a:pPr>
            <a:r>
              <a:rPr lang="en-US" dirty="0" smtClean="0"/>
              <a:t>The event </a:t>
            </a:r>
            <a:r>
              <a:rPr lang="en-US" dirty="0" smtClean="0">
                <a:solidFill>
                  <a:srgbClr val="FF0000"/>
                </a:solidFill>
              </a:rPr>
              <a:t>A(j) </a:t>
            </a:r>
            <a:r>
              <a:rPr lang="en-US" dirty="0" smtClean="0"/>
              <a:t>happens if </a:t>
            </a:r>
            <a:r>
              <a:rPr lang="en-US" dirty="0" smtClean="0">
                <a:solidFill>
                  <a:srgbClr val="FF0000"/>
                </a:solidFill>
              </a:rPr>
              <a:t>j</a:t>
            </a:r>
            <a:r>
              <a:rPr lang="en-US" dirty="0" smtClean="0"/>
              <a:t> is chosen but the rest of the sets are not. The probability of that is </a:t>
            </a:r>
          </a:p>
          <a:p>
            <a:pPr marL="0" indent="0">
              <a:buNone/>
            </a:pPr>
            <a:r>
              <a:rPr lang="en-US" dirty="0" smtClean="0">
                <a:solidFill>
                  <a:srgbClr val="FF0000"/>
                </a:solidFill>
              </a:rPr>
              <a:t>(1/d)(1-1/d)</a:t>
            </a:r>
            <a:r>
              <a:rPr lang="en-US" baseline="30000" dirty="0" smtClean="0">
                <a:solidFill>
                  <a:srgbClr val="FF0000"/>
                </a:solidFill>
                <a:latin typeface="Calibri" panose="020F0502020204030204" pitchFamily="34" charset="0"/>
                <a:cs typeface="Calibri" panose="020F0502020204030204" pitchFamily="34" charset="0"/>
                <a:sym typeface="Symbol" panose="05050102010706020507" pitchFamily="18" charset="2"/>
              </a:rPr>
              <a:t>d-1</a:t>
            </a:r>
            <a:r>
              <a:rPr lang="en-US" dirty="0">
                <a:solidFill>
                  <a:srgbClr val="FF0000"/>
                </a:solidFill>
                <a:latin typeface="Calibri" panose="020F0502020204030204" pitchFamily="34" charset="0"/>
                <a:cs typeface="Calibri" panose="020F0502020204030204" pitchFamily="34" charset="0"/>
                <a:sym typeface="Symbol" panose="05050102010706020507" pitchFamily="18" charset="2"/>
              </a:rPr>
              <a:t> </a:t>
            </a:r>
            <a:r>
              <a:rPr lang="en-US" dirty="0" smtClean="0">
                <a:latin typeface="Calibri" panose="020F0502020204030204" pitchFamily="34" charset="0"/>
                <a:cs typeface="Calibri" panose="020F0502020204030204" pitchFamily="34" charset="0"/>
                <a:sym typeface="Symbol" panose="05050102010706020507" pitchFamily="18" charset="2"/>
              </a:rPr>
              <a:t>which is roughly </a:t>
            </a:r>
            <a:r>
              <a:rPr lang="en-US" dirty="0" smtClean="0">
                <a:solidFill>
                  <a:srgbClr val="FF0000"/>
                </a:solidFill>
                <a:latin typeface="Calibri" panose="020F0502020204030204" pitchFamily="34" charset="0"/>
                <a:cs typeface="Calibri" panose="020F0502020204030204" pitchFamily="34" charset="0"/>
                <a:sym typeface="Symbol" panose="05050102010706020507" pitchFamily="18" charset="2"/>
              </a:rPr>
              <a:t>(1/d).(1-1/e). </a:t>
            </a:r>
            <a:endParaRPr lang="en-US" dirty="0"/>
          </a:p>
        </p:txBody>
      </p:sp>
    </p:spTree>
    <p:extLst>
      <p:ext uri="{BB962C8B-B14F-4D97-AF65-F5344CB8AC3E}">
        <p14:creationId xmlns:p14="http://schemas.microsoft.com/office/powerpoint/2010/main" val="2357543350"/>
      </p:ext>
    </p:extLst>
  </p:cSld>
  <p:clrMapOvr>
    <a:masterClrMapping/>
  </p:clrMapOvr>
  <p:timing>
    <p:tnLst>
      <p:par>
        <p:cTn id="1" dur="indefinite" restart="never" nodeType="tmRoot"/>
      </p:par>
    </p:tn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As the events are disjoint we get that</a:t>
            </a:r>
            <a:endParaRPr lang="en-US" dirty="0">
              <a:solidFill>
                <a:srgbClr val="00B0F0"/>
              </a:solidFill>
            </a:endParaRPr>
          </a:p>
        </p:txBody>
      </p:sp>
      <p:sp>
        <p:nvSpPr>
          <p:cNvPr id="3" name="Content Placeholder 2"/>
          <p:cNvSpPr>
            <a:spLocks noGrp="1"/>
          </p:cNvSpPr>
          <p:nvPr>
            <p:ph idx="1"/>
          </p:nvPr>
        </p:nvSpPr>
        <p:spPr/>
        <p:txBody>
          <a:bodyPr>
            <a:normAutofit/>
          </a:bodyPr>
          <a:lstStyle/>
          <a:p>
            <a:pPr marL="0" indent="0">
              <a:buNone/>
            </a:pPr>
            <a:r>
              <a:rPr lang="en-US" sz="4000" dirty="0" smtClean="0">
                <a:solidFill>
                  <a:srgbClr val="FF0000"/>
                </a:solidFill>
              </a:rPr>
              <a:t>Pr(element gets the message)=</a:t>
            </a:r>
          </a:p>
          <a:p>
            <a:pPr marL="0" indent="0">
              <a:buNone/>
            </a:pPr>
            <a:r>
              <a:rPr lang="en-US" sz="4000" dirty="0" smtClean="0">
                <a:solidFill>
                  <a:srgbClr val="FF0000"/>
                </a:solidFill>
              </a:rPr>
              <a:t>∑</a:t>
            </a:r>
            <a:r>
              <a:rPr lang="en-US" sz="4000" baseline="-25000" dirty="0" smtClean="0">
                <a:solidFill>
                  <a:srgbClr val="FF0000"/>
                </a:solidFill>
                <a:latin typeface="Comic Sans MS" panose="030F0702030302020204" pitchFamily="66" charset="0"/>
                <a:sym typeface="Symbol" panose="05050102010706020507" pitchFamily="18" charset="2"/>
              </a:rPr>
              <a:t>1≤j≤d</a:t>
            </a:r>
            <a:r>
              <a:rPr lang="en-US" sz="4000" dirty="0" smtClean="0">
                <a:solidFill>
                  <a:srgbClr val="FF0000"/>
                </a:solidFill>
                <a:latin typeface="Comic Sans MS" panose="030F0702030302020204" pitchFamily="66" charset="0"/>
                <a:sym typeface="Symbol" panose="05050102010706020507" pitchFamily="18" charset="2"/>
              </a:rPr>
              <a:t>  1/d(1-1/d)</a:t>
            </a:r>
            <a:r>
              <a:rPr lang="en-US" sz="4000" baseline="30000" dirty="0">
                <a:solidFill>
                  <a:srgbClr val="FF0000"/>
                </a:solidFill>
                <a:latin typeface="Calibri" panose="020F0502020204030204" pitchFamily="34" charset="0"/>
                <a:cs typeface="Calibri" panose="020F0502020204030204" pitchFamily="34" charset="0"/>
                <a:sym typeface="Symbol" panose="05050102010706020507" pitchFamily="18" charset="2"/>
              </a:rPr>
              <a:t> </a:t>
            </a:r>
            <a:r>
              <a:rPr lang="en-US" sz="4000" baseline="30000" dirty="0" smtClean="0">
                <a:solidFill>
                  <a:srgbClr val="FF0000"/>
                </a:solidFill>
                <a:latin typeface="Calibri" panose="020F0502020204030204" pitchFamily="34" charset="0"/>
                <a:cs typeface="Calibri" panose="020F0502020204030204" pitchFamily="34" charset="0"/>
                <a:sym typeface="Symbol" panose="05050102010706020507" pitchFamily="18" charset="2"/>
              </a:rPr>
              <a:t>d-1</a:t>
            </a:r>
            <a:r>
              <a:rPr lang="en-US" sz="4000" dirty="0" smtClean="0">
                <a:solidFill>
                  <a:srgbClr val="FF0000"/>
                </a:solidFill>
                <a:latin typeface="Calibri" panose="020F0502020204030204" pitchFamily="34" charset="0"/>
                <a:cs typeface="Calibri" panose="020F0502020204030204" pitchFamily="34" charset="0"/>
                <a:sym typeface="Symbol" panose="05050102010706020507" pitchFamily="18" charset="2"/>
              </a:rPr>
              <a:t> (1-1/e)</a:t>
            </a:r>
            <a:endParaRPr lang="en-US" sz="4000" dirty="0">
              <a:solidFill>
                <a:srgbClr val="FF0000"/>
              </a:solidFill>
              <a:latin typeface="Calibri" panose="020F0502020204030204" pitchFamily="34" charset="0"/>
              <a:cs typeface="Calibri" panose="020F0502020204030204" pitchFamily="34" charset="0"/>
              <a:sym typeface="Symbol" panose="05050102010706020507" pitchFamily="18" charset="2"/>
            </a:endParaRPr>
          </a:p>
          <a:p>
            <a:pPr marL="0" indent="0">
              <a:buNone/>
            </a:pPr>
            <a:endParaRPr lang="en-US" sz="4000" dirty="0" smtClean="0">
              <a:solidFill>
                <a:srgbClr val="FF0000"/>
              </a:solidFill>
              <a:latin typeface="Calibri" panose="020F0502020204030204" pitchFamily="34" charset="0"/>
              <a:cs typeface="Calibri" panose="020F0502020204030204" pitchFamily="34" charset="0"/>
              <a:sym typeface="Symbol" panose="05050102010706020507" pitchFamily="18" charset="2"/>
            </a:endParaRPr>
          </a:p>
          <a:p>
            <a:pPr marL="0" indent="0">
              <a:buNone/>
            </a:pPr>
            <a:r>
              <a:rPr lang="en-US" dirty="0" smtClean="0">
                <a:latin typeface="Calibri" panose="020F0502020204030204" pitchFamily="34" charset="0"/>
                <a:cs typeface="Calibri" panose="020F0502020204030204" pitchFamily="34" charset="0"/>
                <a:sym typeface="Symbol" panose="05050102010706020507" pitchFamily="18" charset="2"/>
              </a:rPr>
              <a:t>Hence the expected number of covered elements is a constant fraction of the elements. Now dividing the number of sets that contain elements to a powers of  </a:t>
            </a:r>
            <a:r>
              <a:rPr lang="en-US" dirty="0" smtClean="0">
                <a:solidFill>
                  <a:srgbClr val="FF0000"/>
                </a:solidFill>
                <a:latin typeface="Calibri" panose="020F0502020204030204" pitchFamily="34" charset="0"/>
                <a:cs typeface="Calibri" panose="020F0502020204030204" pitchFamily="34" charset="0"/>
                <a:sym typeface="Symbol" panose="05050102010706020507" pitchFamily="18" charset="2"/>
              </a:rPr>
              <a:t>2</a:t>
            </a:r>
            <a:r>
              <a:rPr lang="en-US" dirty="0" smtClean="0">
                <a:latin typeface="Calibri" panose="020F0502020204030204" pitchFamily="34" charset="0"/>
                <a:cs typeface="Calibri" panose="020F0502020204030204" pitchFamily="34" charset="0"/>
                <a:sym typeface="Symbol" panose="05050102010706020507" pitchFamily="18" charset="2"/>
              </a:rPr>
              <a:t>. This  gives </a:t>
            </a:r>
            <a:r>
              <a:rPr lang="en-US" dirty="0" smtClean="0">
                <a:solidFill>
                  <a:srgbClr val="FF0000"/>
                </a:solidFill>
                <a:latin typeface="Calibri" panose="020F0502020204030204" pitchFamily="34" charset="0"/>
                <a:cs typeface="Calibri" panose="020F0502020204030204" pitchFamily="34" charset="0"/>
                <a:sym typeface="Symbol" panose="05050102010706020507" pitchFamily="18" charset="2"/>
              </a:rPr>
              <a:t>1/O(log n)</a:t>
            </a:r>
            <a:r>
              <a:rPr lang="en-US" dirty="0" smtClean="0">
                <a:latin typeface="Calibri" panose="020F0502020204030204" pitchFamily="34" charset="0"/>
                <a:cs typeface="Calibri" panose="020F0502020204030204" pitchFamily="34" charset="0"/>
                <a:sym typeface="Symbol" panose="05050102010706020507" pitchFamily="18" charset="2"/>
              </a:rPr>
              <a:t> ratio (you have to search over all powers of </a:t>
            </a:r>
            <a:r>
              <a:rPr lang="en-US" dirty="0" smtClean="0">
                <a:solidFill>
                  <a:srgbClr val="FF0000"/>
                </a:solidFill>
                <a:latin typeface="Calibri" panose="020F0502020204030204" pitchFamily="34" charset="0"/>
                <a:cs typeface="Calibri" panose="020F0502020204030204" pitchFamily="34" charset="0"/>
                <a:sym typeface="Symbol" panose="05050102010706020507" pitchFamily="18" charset="2"/>
              </a:rPr>
              <a:t>2</a:t>
            </a:r>
            <a:r>
              <a:rPr lang="en-US" dirty="0" smtClean="0">
                <a:latin typeface="Calibri" panose="020F0502020204030204" pitchFamily="34" charset="0"/>
                <a:cs typeface="Calibri" panose="020F0502020204030204" pitchFamily="34" charset="0"/>
                <a:sym typeface="Symbol" panose="05050102010706020507" pitchFamily="18" charset="2"/>
              </a:rPr>
              <a:t> and take the best).</a:t>
            </a:r>
            <a:endParaRPr lang="en-US" dirty="0"/>
          </a:p>
        </p:txBody>
      </p:sp>
    </p:spTree>
    <p:extLst>
      <p:ext uri="{BB962C8B-B14F-4D97-AF65-F5344CB8AC3E}">
        <p14:creationId xmlns:p14="http://schemas.microsoft.com/office/powerpoint/2010/main" val="1192368076"/>
      </p:ext>
    </p:extLst>
  </p:cSld>
  <p:clrMapOvr>
    <a:masterClrMapping/>
  </p:clrMapOvr>
  <p:timing>
    <p:tnLst>
      <p:par>
        <p:cTn id="1" dur="indefinite" restart="never" nodeType="tmRoot"/>
      </p:par>
    </p:tn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Remarks</a:t>
            </a:r>
            <a:endParaRPr lang="en-US" dirty="0">
              <a:solidFill>
                <a:srgbClr val="00B0F0"/>
              </a:solidFill>
            </a:endParaRPr>
          </a:p>
        </p:txBody>
      </p:sp>
      <p:sp>
        <p:nvSpPr>
          <p:cNvPr id="3" name="Content Placeholder 2"/>
          <p:cNvSpPr>
            <a:spLocks noGrp="1"/>
          </p:cNvSpPr>
          <p:nvPr>
            <p:ph idx="1"/>
          </p:nvPr>
        </p:nvSpPr>
        <p:spPr/>
        <p:txBody>
          <a:bodyPr>
            <a:normAutofit fontScale="92500"/>
          </a:bodyPr>
          <a:lstStyle/>
          <a:p>
            <a:pPr marL="0" indent="0">
              <a:buNone/>
            </a:pPr>
            <a:r>
              <a:rPr lang="en-US" dirty="0" smtClean="0"/>
              <a:t>The lower bounds are from a paper in </a:t>
            </a:r>
            <a:r>
              <a:rPr lang="en-US" dirty="0" smtClean="0">
                <a:solidFill>
                  <a:srgbClr val="00B050"/>
                </a:solidFill>
              </a:rPr>
              <a:t>SODA </a:t>
            </a:r>
            <a:r>
              <a:rPr lang="en-US" dirty="0" smtClean="0"/>
              <a:t>by </a:t>
            </a:r>
            <a:r>
              <a:rPr lang="en-US" dirty="0" smtClean="0">
                <a:solidFill>
                  <a:srgbClr val="7030A0"/>
                </a:solidFill>
              </a:rPr>
              <a:t>Demaine</a:t>
            </a:r>
          </a:p>
          <a:p>
            <a:pPr marL="0" indent="0">
              <a:buNone/>
            </a:pPr>
            <a:r>
              <a:rPr lang="en-US" dirty="0" smtClean="0">
                <a:solidFill>
                  <a:srgbClr val="7030A0"/>
                </a:solidFill>
              </a:rPr>
              <a:t> et al</a:t>
            </a:r>
            <a:r>
              <a:rPr lang="en-US" dirty="0" smtClean="0"/>
              <a:t>. See the references.</a:t>
            </a:r>
          </a:p>
          <a:p>
            <a:pPr marL="0" indent="0">
              <a:buNone/>
            </a:pPr>
            <a:r>
              <a:rPr lang="en-US" dirty="0" smtClean="0"/>
              <a:t>Assuming the hardness for </a:t>
            </a:r>
            <a:r>
              <a:rPr lang="en-US" dirty="0" smtClean="0">
                <a:solidFill>
                  <a:srgbClr val="00B050"/>
                </a:solidFill>
              </a:rPr>
              <a:t>Balanced </a:t>
            </a:r>
            <a:r>
              <a:rPr lang="en-US" dirty="0">
                <a:solidFill>
                  <a:srgbClr val="00B050"/>
                </a:solidFill>
              </a:rPr>
              <a:t>Bipartite </a:t>
            </a:r>
            <a:r>
              <a:rPr lang="en-US" dirty="0" smtClean="0">
                <a:solidFill>
                  <a:srgbClr val="00B050"/>
                </a:solidFill>
              </a:rPr>
              <a:t>Clique, </a:t>
            </a:r>
          </a:p>
          <a:p>
            <a:pPr marL="0" indent="0">
              <a:buNone/>
            </a:pPr>
            <a:r>
              <a:rPr lang="en-US" dirty="0" smtClean="0"/>
              <a:t>the ratio </a:t>
            </a:r>
            <a:r>
              <a:rPr lang="en-US" dirty="0" smtClean="0">
                <a:solidFill>
                  <a:srgbClr val="FF0000"/>
                </a:solidFill>
              </a:rPr>
              <a:t>1/O(log n)</a:t>
            </a:r>
            <a:r>
              <a:rPr lang="en-US" dirty="0" smtClean="0"/>
              <a:t>  is tight. But the </a:t>
            </a:r>
            <a:r>
              <a:rPr lang="en-US" dirty="0" smtClean="0">
                <a:solidFill>
                  <a:srgbClr val="00B050"/>
                </a:solidFill>
              </a:rPr>
              <a:t>Balanced </a:t>
            </a:r>
          </a:p>
          <a:p>
            <a:pPr marL="0" indent="0">
              <a:buNone/>
            </a:pPr>
            <a:r>
              <a:rPr lang="en-US" dirty="0" smtClean="0">
                <a:solidFill>
                  <a:srgbClr val="00B050"/>
                </a:solidFill>
              </a:rPr>
              <a:t>Bipartite Clique  </a:t>
            </a:r>
            <a:r>
              <a:rPr lang="en-US" dirty="0" smtClean="0"/>
              <a:t>problem  itself has no hardness </a:t>
            </a:r>
          </a:p>
          <a:p>
            <a:pPr marL="0" indent="0">
              <a:buNone/>
            </a:pPr>
            <a:r>
              <a:rPr lang="en-US" dirty="0" smtClean="0"/>
              <a:t>based on </a:t>
            </a:r>
            <a:r>
              <a:rPr lang="en-US" dirty="0" smtClean="0">
                <a:solidFill>
                  <a:srgbClr val="00B050"/>
                </a:solidFill>
              </a:rPr>
              <a:t>NP≠Quasi(P).</a:t>
            </a:r>
          </a:p>
          <a:p>
            <a:pPr marL="0" indent="0">
              <a:buNone/>
            </a:pPr>
            <a:r>
              <a:rPr lang="en-US" dirty="0" smtClean="0"/>
              <a:t>If you believe these hardness result, it is the second</a:t>
            </a:r>
          </a:p>
          <a:p>
            <a:pPr marL="0" indent="0">
              <a:buNone/>
            </a:pPr>
            <a:r>
              <a:rPr lang="en-US" dirty="0" smtClean="0"/>
              <a:t>problem after the </a:t>
            </a:r>
            <a:r>
              <a:rPr lang="en-US" dirty="0" smtClean="0">
                <a:solidFill>
                  <a:srgbClr val="00B050"/>
                </a:solidFill>
              </a:rPr>
              <a:t>Domatic Number Problem </a:t>
            </a:r>
            <a:r>
              <a:rPr lang="en-US" dirty="0" smtClean="0"/>
              <a:t>that is</a:t>
            </a:r>
          </a:p>
          <a:p>
            <a:pPr marL="0" indent="0">
              <a:buNone/>
            </a:pPr>
            <a:r>
              <a:rPr lang="en-US" dirty="0" smtClean="0"/>
              <a:t>a maximization problem and has threshold </a:t>
            </a:r>
            <a:r>
              <a:rPr lang="en-US" dirty="0" smtClean="0">
                <a:solidFill>
                  <a:srgbClr val="FF0000"/>
                </a:solidFill>
              </a:rPr>
              <a:t>1/O(log n). </a:t>
            </a:r>
            <a:endParaRPr lang="en-US" dirty="0">
              <a:solidFill>
                <a:srgbClr val="FF0000"/>
              </a:solidFill>
            </a:endParaRPr>
          </a:p>
        </p:txBody>
      </p:sp>
    </p:spTree>
    <p:extLst>
      <p:ext uri="{BB962C8B-B14F-4D97-AF65-F5344CB8AC3E}">
        <p14:creationId xmlns:p14="http://schemas.microsoft.com/office/powerpoint/2010/main" val="2896844986"/>
      </p:ext>
    </p:extLst>
  </p:cSld>
  <p:clrMapOvr>
    <a:masterClrMapping/>
  </p:clrMapOvr>
  <p:timing>
    <p:tnLst>
      <p:par>
        <p:cTn id="1" dur="indefinite" restart="never" nodeType="tmRoot"/>
      </p:par>
    </p:tn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a:xfrm>
            <a:off x="457200" y="228600"/>
            <a:ext cx="8229600" cy="1143000"/>
          </a:xfrm>
        </p:spPr>
        <p:txBody>
          <a:bodyPr/>
          <a:lstStyle/>
          <a:p>
            <a:pPr algn="ctr"/>
            <a:r>
              <a:rPr lang="en-US" altLang="en-US" dirty="0" smtClean="0">
                <a:solidFill>
                  <a:srgbClr val="00B0F0"/>
                </a:solidFill>
              </a:rPr>
              <a:t>It is hard to guess if the UGC is true</a:t>
            </a:r>
          </a:p>
        </p:txBody>
      </p:sp>
      <p:sp>
        <p:nvSpPr>
          <p:cNvPr id="131075" name="Content Placeholder 2"/>
          <p:cNvSpPr>
            <a:spLocks noGrp="1"/>
          </p:cNvSpPr>
          <p:nvPr>
            <p:ph idx="1"/>
          </p:nvPr>
        </p:nvSpPr>
        <p:spPr/>
        <p:txBody>
          <a:bodyPr>
            <a:normAutofit fontScale="85000" lnSpcReduction="10000"/>
          </a:bodyPr>
          <a:lstStyle/>
          <a:p>
            <a:pPr marL="0" indent="0" algn="l">
              <a:buFontTx/>
              <a:buNone/>
            </a:pPr>
            <a:r>
              <a:rPr lang="en-US" altLang="en-US" sz="3900" dirty="0" smtClean="0"/>
              <a:t>And I have no guess for you.</a:t>
            </a:r>
          </a:p>
          <a:p>
            <a:pPr marL="0" indent="0" algn="l">
              <a:buFontTx/>
              <a:buNone/>
            </a:pPr>
            <a:r>
              <a:rPr lang="en-US" altLang="en-US" sz="3900" dirty="0" smtClean="0"/>
              <a:t>There are too many contradicting signs</a:t>
            </a:r>
          </a:p>
          <a:p>
            <a:pPr marL="0" indent="0" algn="l">
              <a:buFontTx/>
              <a:buNone/>
            </a:pPr>
            <a:r>
              <a:rPr lang="en-US" altLang="en-US" sz="3900" dirty="0" smtClean="0"/>
              <a:t>regarding the </a:t>
            </a:r>
            <a:r>
              <a:rPr lang="en-US" altLang="en-US" sz="3900" dirty="0" smtClean="0">
                <a:solidFill>
                  <a:srgbClr val="00B050"/>
                </a:solidFill>
              </a:rPr>
              <a:t>UGC </a:t>
            </a:r>
            <a:r>
              <a:rPr lang="en-US" altLang="en-US" sz="3900" dirty="0" smtClean="0"/>
              <a:t>and even the </a:t>
            </a:r>
            <a:r>
              <a:rPr lang="en-US" altLang="en-US" sz="3900" dirty="0" smtClean="0">
                <a:solidFill>
                  <a:srgbClr val="00B050"/>
                </a:solidFill>
              </a:rPr>
              <a:t>SSEC</a:t>
            </a:r>
            <a:r>
              <a:rPr lang="en-US" altLang="en-US" sz="3900" dirty="0" smtClean="0"/>
              <a:t>.</a:t>
            </a:r>
          </a:p>
          <a:p>
            <a:pPr marL="0" indent="0" algn="l">
              <a:buFontTx/>
              <a:buNone/>
            </a:pPr>
            <a:r>
              <a:rPr lang="en-US" altLang="en-US" sz="3900" dirty="0" smtClean="0"/>
              <a:t>Very smart people disagree </a:t>
            </a:r>
            <a:r>
              <a:rPr lang="en-US" altLang="en-US" sz="3900" dirty="0" smtClean="0">
                <a:solidFill>
                  <a:srgbClr val="FF0000"/>
                </a:solidFill>
              </a:rPr>
              <a:t>if the </a:t>
            </a:r>
          </a:p>
          <a:p>
            <a:pPr marL="0" indent="0" algn="l">
              <a:buFontTx/>
              <a:buNone/>
            </a:pPr>
            <a:r>
              <a:rPr lang="en-US" altLang="en-US" sz="3900" dirty="0" smtClean="0">
                <a:solidFill>
                  <a:srgbClr val="FF0000"/>
                </a:solidFill>
              </a:rPr>
              <a:t>conjecture is correct or not.</a:t>
            </a:r>
          </a:p>
          <a:p>
            <a:pPr marL="0" indent="0" algn="l">
              <a:buFontTx/>
              <a:buNone/>
            </a:pPr>
            <a:r>
              <a:rPr lang="en-US" altLang="en-US" sz="3900" dirty="0" smtClean="0"/>
              <a:t>As far as I understand we are far from</a:t>
            </a:r>
          </a:p>
          <a:p>
            <a:pPr marL="0" indent="0" algn="l">
              <a:buFontTx/>
              <a:buNone/>
            </a:pPr>
            <a:r>
              <a:rPr lang="en-US" altLang="en-US" sz="3900" dirty="0" smtClean="0"/>
              <a:t>proving it is correct or incorrect.</a:t>
            </a:r>
          </a:p>
          <a:p>
            <a:pPr marL="0" indent="0" algn="l">
              <a:buFontTx/>
              <a:buNone/>
            </a:pPr>
            <a:r>
              <a:rPr lang="en-US" altLang="en-US" sz="3900" dirty="0" smtClean="0"/>
              <a:t>I think it is better for us if the </a:t>
            </a:r>
            <a:r>
              <a:rPr lang="en-US" altLang="en-US" sz="3900" dirty="0" smtClean="0">
                <a:solidFill>
                  <a:srgbClr val="FF0000"/>
                </a:solidFill>
              </a:rPr>
              <a:t>UGC </a:t>
            </a:r>
            <a:r>
              <a:rPr lang="en-US" altLang="en-US" sz="3900" dirty="0" smtClean="0"/>
              <a:t>is correct.</a:t>
            </a:r>
          </a:p>
          <a:p>
            <a:pPr marL="0" indent="0" algn="l">
              <a:buFontTx/>
              <a:buNone/>
            </a:pPr>
            <a:endParaRPr lang="en-US" altLang="en-US" dirty="0" smtClean="0"/>
          </a:p>
          <a:p>
            <a:pPr marL="0" indent="0" algn="l">
              <a:buFontTx/>
              <a:buNone/>
            </a:pPr>
            <a:endParaRPr lang="en-US" altLang="en-US" dirty="0" smtClean="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177"/>
    </mc:Choice>
    <mc:Fallback xmlns="">
      <p:transition spd="slow" advTm="177"/>
    </mc:Fallback>
  </mc:AlternateContent>
  <p:timing>
    <p:tnLst>
      <p:par>
        <p:cTn id="1" dur="indefinite" restart="never" nodeType="tmRoot"/>
      </p:par>
    </p:tnLst>
  </p:timing>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p:txBody>
          <a:bodyPr/>
          <a:lstStyle/>
          <a:p>
            <a:pPr algn="ctr"/>
            <a:r>
              <a:rPr lang="en-US" altLang="en-US" dirty="0" smtClean="0">
                <a:solidFill>
                  <a:srgbClr val="00B0F0"/>
                </a:solidFill>
              </a:rPr>
              <a:t>The longcode as used in Krauthgamer et al</a:t>
            </a:r>
          </a:p>
        </p:txBody>
      </p:sp>
      <p:sp>
        <p:nvSpPr>
          <p:cNvPr id="135171" name="Content Placeholder 2"/>
          <p:cNvSpPr>
            <a:spLocks noGrp="1"/>
          </p:cNvSpPr>
          <p:nvPr>
            <p:ph idx="1"/>
          </p:nvPr>
        </p:nvSpPr>
        <p:spPr/>
        <p:txBody>
          <a:bodyPr>
            <a:noAutofit/>
          </a:bodyPr>
          <a:lstStyle/>
          <a:p>
            <a:pPr marL="0" indent="0" algn="l">
              <a:buFontTx/>
              <a:buNone/>
            </a:pPr>
            <a:r>
              <a:rPr lang="en-US" altLang="en-US" sz="3600" dirty="0"/>
              <a:t>T</a:t>
            </a:r>
            <a:r>
              <a:rPr lang="en-US" altLang="en-US" sz="3600" dirty="0" smtClean="0"/>
              <a:t>he hardness  for </a:t>
            </a:r>
            <a:r>
              <a:rPr lang="en-US" altLang="en-US" sz="3600" dirty="0" smtClean="0">
                <a:solidFill>
                  <a:srgbClr val="FF0000"/>
                </a:solidFill>
              </a:rPr>
              <a:t>Multicut</a:t>
            </a:r>
            <a:r>
              <a:rPr lang="en-US" altLang="en-US" sz="3600" dirty="0" smtClean="0"/>
              <a:t>  based on the </a:t>
            </a:r>
            <a:r>
              <a:rPr lang="en-US" altLang="en-US" sz="3600" dirty="0" smtClean="0">
                <a:solidFill>
                  <a:srgbClr val="00B050"/>
                </a:solidFill>
              </a:rPr>
              <a:t>UGC</a:t>
            </a:r>
            <a:r>
              <a:rPr lang="en-US" altLang="en-US" sz="3600" dirty="0" smtClean="0"/>
              <a:t>. Let the alphabet be </a:t>
            </a:r>
            <a:r>
              <a:rPr lang="en-US" altLang="en-US" sz="3600" dirty="0" smtClean="0">
                <a:solidFill>
                  <a:srgbClr val="FF0000"/>
                </a:solidFill>
              </a:rPr>
              <a:t>D={1,2,….,d}</a:t>
            </a:r>
            <a:r>
              <a:rPr lang="en-US" altLang="en-US" sz="3600" dirty="0" smtClean="0"/>
              <a:t>.</a:t>
            </a:r>
          </a:p>
          <a:p>
            <a:pPr marL="0" indent="0">
              <a:buNone/>
            </a:pPr>
            <a:r>
              <a:rPr lang="en-US" altLang="en-US" sz="3600" dirty="0" smtClean="0"/>
              <a:t>Given a query </a:t>
            </a:r>
            <a:r>
              <a:rPr lang="en-US" altLang="en-US" sz="3600" dirty="0" smtClean="0">
                <a:solidFill>
                  <a:srgbClr val="FF0000"/>
                </a:solidFill>
              </a:rPr>
              <a:t>A,B</a:t>
            </a:r>
            <a:r>
              <a:rPr lang="en-US" altLang="en-US" sz="3600" dirty="0" smtClean="0"/>
              <a:t> answer </a:t>
            </a:r>
            <a:r>
              <a:rPr lang="en-US" altLang="en-US" sz="3600" dirty="0">
                <a:solidFill>
                  <a:srgbClr val="FF0000"/>
                </a:solidFill>
              </a:rPr>
              <a:t>b</a:t>
            </a:r>
            <a:r>
              <a:rPr lang="en-US" altLang="en-US" sz="3600" dirty="0" smtClean="0">
                <a:solidFill>
                  <a:srgbClr val="FF0000"/>
                </a:solidFill>
                <a:sym typeface="Symbol" panose="05050102010706020507" pitchFamily="18" charset="2"/>
              </a:rPr>
              <a:t> </a:t>
            </a:r>
            <a:r>
              <a:rPr lang="en-US" altLang="en-US" sz="3600" dirty="0" smtClean="0">
                <a:sym typeface="Symbol" panose="05050102010706020507" pitchFamily="18" charset="2"/>
              </a:rPr>
              <a:t> to </a:t>
            </a:r>
            <a:r>
              <a:rPr lang="en-US" altLang="en-US" sz="3600" dirty="0">
                <a:solidFill>
                  <a:srgbClr val="FF0000"/>
                </a:solidFill>
                <a:sym typeface="Symbol" panose="05050102010706020507" pitchFamily="18" charset="2"/>
              </a:rPr>
              <a:t>B</a:t>
            </a:r>
            <a:r>
              <a:rPr lang="en-US" altLang="en-US" sz="3600" dirty="0" smtClean="0">
                <a:sym typeface="Symbol" panose="05050102010706020507" pitchFamily="18" charset="2"/>
              </a:rPr>
              <a:t> has a  unique answer </a:t>
            </a:r>
            <a:r>
              <a:rPr lang="en-US" altLang="en-US" sz="3600" dirty="0">
                <a:solidFill>
                  <a:srgbClr val="FF0000"/>
                </a:solidFill>
                <a:sym typeface="Symbol" panose="05050102010706020507" pitchFamily="18" charset="2"/>
              </a:rPr>
              <a:t>a</a:t>
            </a:r>
            <a:r>
              <a:rPr lang="en-US" altLang="en-US" sz="3600" dirty="0" smtClean="0">
                <a:solidFill>
                  <a:srgbClr val="FF0000"/>
                </a:solidFill>
                <a:sym typeface="Symbol" panose="05050102010706020507" pitchFamily="18" charset="2"/>
              </a:rPr>
              <a:t>D</a:t>
            </a:r>
            <a:r>
              <a:rPr lang="en-US" altLang="en-US" sz="3600" dirty="0" smtClean="0">
                <a:sym typeface="Symbol" panose="05050102010706020507" pitchFamily="18" charset="2"/>
              </a:rPr>
              <a:t>  in </a:t>
            </a:r>
            <a:r>
              <a:rPr lang="en-US" altLang="en-US" sz="3600" dirty="0" smtClean="0">
                <a:solidFill>
                  <a:srgbClr val="FF0000"/>
                </a:solidFill>
                <a:sym typeface="Symbol" panose="05050102010706020507" pitchFamily="18" charset="2"/>
              </a:rPr>
              <a:t>A</a:t>
            </a:r>
            <a:r>
              <a:rPr lang="en-US" altLang="en-US" sz="3600" dirty="0" smtClean="0">
                <a:sym typeface="Symbol" panose="05050102010706020507" pitchFamily="18" charset="2"/>
              </a:rPr>
              <a:t> that will cause acceptance and vise versa.</a:t>
            </a:r>
          </a:p>
          <a:p>
            <a:pPr marL="0" indent="0">
              <a:buNone/>
            </a:pPr>
            <a:r>
              <a:rPr lang="en-US" altLang="en-US" sz="3600" dirty="0" smtClean="0">
                <a:sym typeface="Symbol" panose="05050102010706020507" pitchFamily="18" charset="2"/>
              </a:rPr>
              <a:t>Hence there is a </a:t>
            </a:r>
            <a:r>
              <a:rPr lang="en-US" altLang="en-US" sz="3600" dirty="0" smtClean="0">
                <a:solidFill>
                  <a:srgbClr val="0070C0"/>
                </a:solidFill>
                <a:sym typeface="Symbol" panose="05050102010706020507" pitchFamily="18" charset="2"/>
              </a:rPr>
              <a:t>bijection</a:t>
            </a:r>
            <a:r>
              <a:rPr lang="en-US" altLang="en-US" sz="3600" dirty="0" smtClean="0">
                <a:sym typeface="Symbol" panose="05050102010706020507" pitchFamily="18" charset="2"/>
              </a:rPr>
              <a:t>  </a:t>
            </a:r>
            <a:r>
              <a:rPr lang="el-GR" altLang="en-US" sz="3600" dirty="0" smtClean="0">
                <a:solidFill>
                  <a:srgbClr val="FF0000"/>
                </a:solidFill>
                <a:sym typeface="Symbol" panose="05050102010706020507" pitchFamily="18" charset="2"/>
              </a:rPr>
              <a:t>π</a:t>
            </a:r>
            <a:r>
              <a:rPr lang="en-US" altLang="en-US" sz="3600" dirty="0" smtClean="0">
                <a:sym typeface="Symbol" panose="05050102010706020507" pitchFamily="18" charset="2"/>
              </a:rPr>
              <a:t> for every </a:t>
            </a:r>
            <a:r>
              <a:rPr lang="en-US" altLang="en-US" sz="3600" dirty="0" smtClean="0">
                <a:solidFill>
                  <a:srgbClr val="FF0000"/>
                </a:solidFill>
                <a:sym typeface="Symbol" panose="05050102010706020507" pitchFamily="18" charset="2"/>
              </a:rPr>
              <a:t>(A,B).</a:t>
            </a:r>
            <a:endParaRPr lang="en-US" altLang="en-US" sz="3600" dirty="0" smtClean="0">
              <a:sym typeface="Symbol" panose="05050102010706020507" pitchFamily="18" charset="2"/>
            </a:endParaRPr>
          </a:p>
        </p:txBody>
      </p:sp>
    </p:spTree>
  </p:cSld>
  <p:clrMapOvr>
    <a:masterClrMapping/>
  </p:clrMapOvr>
  <mc:AlternateContent xmlns:mc="http://schemas.openxmlformats.org/markup-compatibility/2006" xmlns:p14="http://schemas.microsoft.com/office/powerpoint/2010/main">
    <mc:Choice Requires="p14">
      <p:transition spd="slow" p14:dur="2000" advTm="172"/>
    </mc:Choice>
    <mc:Fallback xmlns="">
      <p:transition spd="slow" advTm="172"/>
    </mc:Fallback>
  </mc:AlternateContent>
  <p:timing>
    <p:tnLst>
      <p:par>
        <p:cTn id="1" dur="indefinite" restart="never" nodeType="tmRoot"/>
      </p:par>
    </p:tnLst>
  </p:timing>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t>
            </a:r>
            <a:r>
              <a:rPr lang="en-US" dirty="0" smtClean="0">
                <a:solidFill>
                  <a:srgbClr val="00B0F0"/>
                </a:solidFill>
              </a:rPr>
              <a:t>Replace for a question A the answers by an hypercube </a:t>
            </a:r>
            <a:endParaRPr lang="en-US" dirty="0">
              <a:solidFill>
                <a:srgbClr val="00B0F0"/>
              </a:solidFill>
            </a:endParaRPr>
          </a:p>
        </p:txBody>
      </p:sp>
      <p:sp>
        <p:nvSpPr>
          <p:cNvPr id="3" name="Content Placeholder 2"/>
          <p:cNvSpPr>
            <a:spLocks noGrp="1"/>
          </p:cNvSpPr>
          <p:nvPr>
            <p:ph idx="1"/>
          </p:nvPr>
        </p:nvSpPr>
        <p:spPr/>
        <p:txBody>
          <a:bodyPr>
            <a:normAutofit fontScale="92500"/>
          </a:bodyPr>
          <a:lstStyle/>
          <a:p>
            <a:r>
              <a:rPr lang="en-US" dirty="0" smtClean="0"/>
              <a:t>This means that an questions corresponds to  all vectors of size </a:t>
            </a:r>
            <a:r>
              <a:rPr lang="en-US" dirty="0" smtClean="0">
                <a:solidFill>
                  <a:srgbClr val="FF0000"/>
                </a:solidFill>
              </a:rPr>
              <a:t>d </a:t>
            </a:r>
            <a:r>
              <a:rPr lang="en-US" dirty="0" smtClean="0"/>
              <a:t>of </a:t>
            </a:r>
            <a:r>
              <a:rPr lang="en-US" dirty="0" smtClean="0">
                <a:solidFill>
                  <a:srgbClr val="FF0000"/>
                </a:solidFill>
              </a:rPr>
              <a:t>1</a:t>
            </a:r>
            <a:r>
              <a:rPr lang="en-US" dirty="0" smtClean="0"/>
              <a:t> and </a:t>
            </a:r>
            <a:r>
              <a:rPr lang="en-US" dirty="0" smtClean="0">
                <a:solidFill>
                  <a:srgbClr val="FF0000"/>
                </a:solidFill>
              </a:rPr>
              <a:t>0</a:t>
            </a:r>
            <a:r>
              <a:rPr lang="en-US" dirty="0" smtClean="0"/>
              <a:t>. We treat it as follows. The </a:t>
            </a:r>
            <a:r>
              <a:rPr lang="en-US" dirty="0" smtClean="0">
                <a:solidFill>
                  <a:srgbClr val="FF0000"/>
                </a:solidFill>
              </a:rPr>
              <a:t>0 </a:t>
            </a:r>
            <a:r>
              <a:rPr lang="en-US" dirty="0" smtClean="0"/>
              <a:t>implies the question is </a:t>
            </a:r>
            <a:r>
              <a:rPr lang="en-US" dirty="0" smtClean="0">
                <a:solidFill>
                  <a:srgbClr val="00B050"/>
                </a:solidFill>
              </a:rPr>
              <a:t>not asked</a:t>
            </a:r>
            <a:r>
              <a:rPr lang="en-US" dirty="0" smtClean="0"/>
              <a:t>. The </a:t>
            </a:r>
            <a:r>
              <a:rPr lang="en-US" dirty="0" smtClean="0">
                <a:solidFill>
                  <a:srgbClr val="FF0000"/>
                </a:solidFill>
              </a:rPr>
              <a:t>1</a:t>
            </a:r>
            <a:r>
              <a:rPr lang="en-US" dirty="0" smtClean="0"/>
              <a:t> are the collection of questions asked.</a:t>
            </a:r>
          </a:p>
          <a:p>
            <a:r>
              <a:rPr lang="en-US" dirty="0" smtClean="0"/>
              <a:t>Given two subsets we have a query at entry </a:t>
            </a:r>
            <a:r>
              <a:rPr lang="en-US" dirty="0" smtClean="0">
                <a:solidFill>
                  <a:srgbClr val="FF0000"/>
                </a:solidFill>
              </a:rPr>
              <a:t>j,</a:t>
            </a:r>
            <a:r>
              <a:rPr lang="en-US" dirty="0" smtClean="0"/>
              <a:t> if both vectors have </a:t>
            </a:r>
            <a:r>
              <a:rPr lang="en-US" dirty="0" smtClean="0">
                <a:solidFill>
                  <a:srgbClr val="FF0000"/>
                </a:solidFill>
              </a:rPr>
              <a:t>1</a:t>
            </a:r>
            <a:r>
              <a:rPr lang="en-US" dirty="0" smtClean="0"/>
              <a:t> in entry </a:t>
            </a:r>
            <a:r>
              <a:rPr lang="en-US" dirty="0">
                <a:solidFill>
                  <a:srgbClr val="FF0000"/>
                </a:solidFill>
              </a:rPr>
              <a:t>j</a:t>
            </a:r>
            <a:r>
              <a:rPr lang="en-US" dirty="0" smtClean="0">
                <a:solidFill>
                  <a:srgbClr val="FF0000"/>
                </a:solidFill>
              </a:rPr>
              <a:t> </a:t>
            </a:r>
            <a:r>
              <a:rPr lang="en-US" dirty="0" smtClean="0"/>
              <a:t>and the two questions are a query.  Given a yes instance  the verifier accepts if at least </a:t>
            </a:r>
            <a:r>
              <a:rPr lang="en-US" dirty="0" smtClean="0">
                <a:solidFill>
                  <a:srgbClr val="FF0000"/>
                </a:solidFill>
              </a:rPr>
              <a:t>(1-</a:t>
            </a:r>
            <a:r>
              <a:rPr lang="el-GR" dirty="0" smtClean="0">
                <a:solidFill>
                  <a:srgbClr val="FF0000"/>
                </a:solidFill>
                <a:latin typeface="Calibri" panose="020F0502020204030204" pitchFamily="34" charset="0"/>
                <a:cs typeface="Calibri" panose="020F0502020204030204" pitchFamily="34" charset="0"/>
              </a:rPr>
              <a:t>ε</a:t>
            </a:r>
            <a:r>
              <a:rPr lang="en-US" dirty="0" smtClean="0">
                <a:solidFill>
                  <a:srgbClr val="FF0000"/>
                </a:solidFill>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fraction of the queries are  fully consistent.</a:t>
            </a:r>
            <a:endParaRPr lang="en-US" dirty="0" smtClean="0"/>
          </a:p>
          <a:p>
            <a:r>
              <a:rPr lang="en-US" dirty="0" smtClean="0"/>
              <a:t>We have </a:t>
            </a:r>
            <a:r>
              <a:rPr lang="en-US" dirty="0" smtClean="0">
                <a:solidFill>
                  <a:srgbClr val="FF0000"/>
                </a:solidFill>
              </a:rPr>
              <a:t>hypercube edges</a:t>
            </a:r>
            <a:r>
              <a:rPr lang="en-US" dirty="0" smtClean="0"/>
              <a:t> according to the hypercube rules and </a:t>
            </a:r>
            <a:r>
              <a:rPr lang="en-US" dirty="0" smtClean="0">
                <a:solidFill>
                  <a:srgbClr val="00B050"/>
                </a:solidFill>
              </a:rPr>
              <a:t>UGC</a:t>
            </a:r>
            <a:r>
              <a:rPr lang="en-US" dirty="0" smtClean="0"/>
              <a:t> edges according to the queries and  </a:t>
            </a:r>
            <a:r>
              <a:rPr lang="en-US" dirty="0" smtClean="0">
                <a:solidFill>
                  <a:srgbClr val="FF0000"/>
                </a:solidFill>
              </a:rPr>
              <a:t>consistency</a:t>
            </a:r>
            <a:r>
              <a:rPr lang="en-US" dirty="0" smtClean="0">
                <a:solidFill>
                  <a:srgbClr val="00B050"/>
                </a:solidFill>
              </a:rPr>
              <a:t>.</a:t>
            </a:r>
            <a:endParaRPr lang="en-US" dirty="0">
              <a:solidFill>
                <a:srgbClr val="00B050"/>
              </a:solidFill>
            </a:endParaRPr>
          </a:p>
        </p:txBody>
      </p:sp>
    </p:spTree>
    <p:extLst>
      <p:ext uri="{BB962C8B-B14F-4D97-AF65-F5344CB8AC3E}">
        <p14:creationId xmlns:p14="http://schemas.microsoft.com/office/powerpoint/2010/main" val="1840438738"/>
      </p:ext>
    </p:extLst>
  </p:cSld>
  <p:clrMapOvr>
    <a:masterClrMapping/>
  </p:clrMapOvr>
  <p:timing>
    <p:tnLst>
      <p:par>
        <p:cTn id="1" dur="indefinite" restart="never" nodeType="tmRoot"/>
      </p:par>
    </p:tnLst>
  </p:timing>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The vertices to separate</a:t>
            </a:r>
            <a:endParaRPr lang="en-US" dirty="0">
              <a:solidFill>
                <a:srgbClr val="00B0F0"/>
              </a:solidFill>
            </a:endParaRPr>
          </a:p>
        </p:txBody>
      </p:sp>
      <p:sp>
        <p:nvSpPr>
          <p:cNvPr id="3" name="Content Placeholder 2"/>
          <p:cNvSpPr>
            <a:spLocks noGrp="1"/>
          </p:cNvSpPr>
          <p:nvPr>
            <p:ph idx="1"/>
          </p:nvPr>
        </p:nvSpPr>
        <p:spPr/>
        <p:txBody>
          <a:bodyPr/>
          <a:lstStyle/>
          <a:p>
            <a:pPr marL="0" indent="0">
              <a:buNone/>
            </a:pPr>
            <a:r>
              <a:rPr lang="en-US" dirty="0" smtClean="0">
                <a:sym typeface="Symbol" panose="05050102010706020507" pitchFamily="18" charset="2"/>
              </a:rPr>
              <a:t>We say that two vectors in </a:t>
            </a:r>
            <a:r>
              <a:rPr lang="en-US" dirty="0" smtClean="0">
                <a:solidFill>
                  <a:srgbClr val="FF0000"/>
                </a:solidFill>
                <a:sym typeface="Symbol" panose="05050102010706020507" pitchFamily="18" charset="2"/>
              </a:rPr>
              <a:t>THE SAME </a:t>
            </a:r>
            <a:r>
              <a:rPr lang="en-US" dirty="0" smtClean="0">
                <a:sym typeface="Symbol" panose="05050102010706020507" pitchFamily="18" charset="2"/>
              </a:rPr>
              <a:t>hypercube are </a:t>
            </a:r>
            <a:r>
              <a:rPr lang="en-US" dirty="0" smtClean="0">
                <a:solidFill>
                  <a:srgbClr val="0070C0"/>
                </a:solidFill>
                <a:sym typeface="Symbol" panose="05050102010706020507" pitchFamily="18" charset="2"/>
              </a:rPr>
              <a:t>antipodal</a:t>
            </a:r>
            <a:r>
              <a:rPr lang="en-US" dirty="0" smtClean="0">
                <a:sym typeface="Symbol" panose="05050102010706020507" pitchFamily="18" charset="2"/>
              </a:rPr>
              <a:t> if they disagree on all entries.</a:t>
            </a:r>
          </a:p>
          <a:p>
            <a:pPr marL="0" indent="0">
              <a:buNone/>
            </a:pPr>
            <a:r>
              <a:rPr lang="en-US" dirty="0" smtClean="0">
                <a:sym typeface="Symbol" panose="05050102010706020507" pitchFamily="18" charset="2"/>
              </a:rPr>
              <a:t>Our pairs to separate are all </a:t>
            </a:r>
            <a:r>
              <a:rPr lang="en-US" dirty="0" smtClean="0">
                <a:solidFill>
                  <a:srgbClr val="0070C0"/>
                </a:solidFill>
                <a:sym typeface="Symbol" panose="05050102010706020507" pitchFamily="18" charset="2"/>
              </a:rPr>
              <a:t>antipodal</a:t>
            </a:r>
            <a:r>
              <a:rPr lang="en-US" dirty="0" smtClean="0">
                <a:sym typeface="Symbol" panose="05050102010706020507" pitchFamily="18" charset="2"/>
              </a:rPr>
              <a:t> pairs in the same hypercube. If the total number of question is </a:t>
            </a:r>
            <a:r>
              <a:rPr lang="en-US" dirty="0" smtClean="0">
                <a:solidFill>
                  <a:srgbClr val="FF0000"/>
                </a:solidFill>
                <a:sym typeface="Symbol" panose="05050102010706020507" pitchFamily="18" charset="2"/>
              </a:rPr>
              <a:t>n</a:t>
            </a:r>
          </a:p>
          <a:p>
            <a:pPr marL="0" indent="0">
              <a:buNone/>
            </a:pPr>
            <a:r>
              <a:rPr lang="en-US" dirty="0">
                <a:solidFill>
                  <a:srgbClr val="FF0000"/>
                </a:solidFill>
                <a:sym typeface="Symbol" panose="05050102010706020507" pitchFamily="18" charset="2"/>
              </a:rPr>
              <a:t> </a:t>
            </a:r>
            <a:r>
              <a:rPr lang="en-US" dirty="0" smtClean="0">
                <a:sym typeface="Symbol" panose="05050102010706020507" pitchFamily="18" charset="2"/>
              </a:rPr>
              <a:t>the number of pairs to separate is</a:t>
            </a:r>
            <a:r>
              <a:rPr lang="en-US" dirty="0" smtClean="0">
                <a:solidFill>
                  <a:srgbClr val="FF0000"/>
                </a:solidFill>
                <a:sym typeface="Symbol" panose="05050102010706020507" pitchFamily="18" charset="2"/>
              </a:rPr>
              <a:t> n</a:t>
            </a:r>
            <a:r>
              <a:rPr lang="en-US" dirty="0" smtClean="0">
                <a:solidFill>
                  <a:srgbClr val="FF0000"/>
                </a:solidFill>
                <a:latin typeface="Arial" panose="020B0604020202020204" pitchFamily="34" charset="0"/>
                <a:cs typeface="Arial" panose="020B0604020202020204" pitchFamily="34" charset="0"/>
                <a:sym typeface="Symbol" panose="05050102010706020507" pitchFamily="18" charset="2"/>
              </a:rPr>
              <a:t>˖</a:t>
            </a:r>
            <a:r>
              <a:rPr lang="en-US" dirty="0" smtClean="0">
                <a:solidFill>
                  <a:srgbClr val="FF0000"/>
                </a:solidFill>
                <a:sym typeface="Symbol" panose="05050102010706020507" pitchFamily="18" charset="2"/>
              </a:rPr>
              <a:t>2</a:t>
            </a:r>
            <a:r>
              <a:rPr lang="en-US" baseline="30000" dirty="0" smtClean="0">
                <a:solidFill>
                  <a:srgbClr val="FF0000"/>
                </a:solidFill>
                <a:sym typeface="Symbol" panose="05050102010706020507" pitchFamily="18" charset="2"/>
              </a:rPr>
              <a:t>d-1</a:t>
            </a:r>
            <a:r>
              <a:rPr lang="en-US" altLang="en-US" baseline="30000" dirty="0" smtClean="0">
                <a:sym typeface="Symbol" panose="05050102010706020507" pitchFamily="18" charset="2"/>
              </a:rPr>
              <a:t> </a:t>
            </a:r>
            <a:endParaRPr lang="en-US" altLang="en-US" dirty="0">
              <a:sym typeface="Symbol" panose="05050102010706020507" pitchFamily="18" charset="2"/>
            </a:endParaRPr>
          </a:p>
          <a:p>
            <a:pPr marL="0" indent="0">
              <a:buNone/>
            </a:pPr>
            <a:endParaRPr lang="en-US" dirty="0">
              <a:sym typeface="Symbol" panose="05050102010706020507" pitchFamily="18" charset="2"/>
            </a:endParaRPr>
          </a:p>
          <a:p>
            <a:pPr marL="0" indent="0">
              <a:buNone/>
            </a:pPr>
            <a:r>
              <a:rPr lang="en-US" dirty="0" smtClean="0">
                <a:sym typeface="Symbol" panose="05050102010706020507" pitchFamily="18" charset="2"/>
              </a:rPr>
              <a:t>We now discuss how to separate antipodal pairs by a dimension cut.</a:t>
            </a:r>
          </a:p>
        </p:txBody>
      </p:sp>
    </p:spTree>
    <p:extLst>
      <p:ext uri="{BB962C8B-B14F-4D97-AF65-F5344CB8AC3E}">
        <p14:creationId xmlns:p14="http://schemas.microsoft.com/office/powerpoint/2010/main" val="19734085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886700" cy="1325563"/>
          </a:xfrm>
        </p:spPr>
        <p:txBody>
          <a:bodyPr/>
          <a:lstStyle/>
          <a:p>
            <a:pPr algn="ctr"/>
            <a:r>
              <a:rPr lang="en-US" dirty="0" smtClean="0">
                <a:solidFill>
                  <a:srgbClr val="00B0F0"/>
                </a:solidFill>
              </a:rPr>
              <a:t>Additive spanners are hard to approximate </a:t>
            </a:r>
            <a:endParaRPr lang="en-US" dirty="0">
              <a:solidFill>
                <a:srgbClr val="00B0F0"/>
              </a:solidFill>
            </a:endParaRPr>
          </a:p>
        </p:txBody>
      </p:sp>
      <p:sp>
        <p:nvSpPr>
          <p:cNvPr id="3" name="Content Placeholder 2"/>
          <p:cNvSpPr>
            <a:spLocks noGrp="1"/>
          </p:cNvSpPr>
          <p:nvPr>
            <p:ph idx="1"/>
          </p:nvPr>
        </p:nvSpPr>
        <p:spPr>
          <a:xfrm>
            <a:off x="304800" y="1600200"/>
            <a:ext cx="8229600" cy="4525963"/>
          </a:xfrm>
        </p:spPr>
        <p:txBody>
          <a:bodyPr>
            <a:noAutofit/>
          </a:bodyPr>
          <a:lstStyle/>
          <a:p>
            <a:pPr marL="0" indent="0" algn="l">
              <a:buNone/>
            </a:pPr>
            <a:r>
              <a:rPr lang="en-US" sz="3600" dirty="0" smtClean="0"/>
              <a:t>In a paper by </a:t>
            </a:r>
            <a:r>
              <a:rPr lang="en-US" sz="3600" dirty="0" smtClean="0">
                <a:solidFill>
                  <a:srgbClr val="7030A0"/>
                </a:solidFill>
              </a:rPr>
              <a:t>Chlamtac et al. </a:t>
            </a:r>
            <a:r>
              <a:rPr lang="en-US" sz="3600" dirty="0" smtClean="0"/>
              <a:t>the following was shown: The question of finding a spanner with minimum number of edges so that every distance goes up by at most one is </a:t>
            </a:r>
            <a:r>
              <a:rPr lang="en-US" sz="3600" dirty="0" smtClean="0">
                <a:solidFill>
                  <a:srgbClr val="00B050"/>
                </a:solidFill>
              </a:rPr>
              <a:t>Labelcover</a:t>
            </a:r>
            <a:r>
              <a:rPr lang="en-US" sz="3600" dirty="0" smtClean="0"/>
              <a:t>-hard to approximate. So is the question of </a:t>
            </a:r>
            <a:r>
              <a:rPr lang="en-US" sz="3600" dirty="0" smtClean="0">
                <a:solidFill>
                  <a:srgbClr val="FF0000"/>
                </a:solidFill>
              </a:rPr>
              <a:t>polylog(n)</a:t>
            </a:r>
            <a:r>
              <a:rPr lang="en-US" sz="3600" dirty="0" smtClean="0"/>
              <a:t> additive spanner. Additive spanners behave very badly. While the bound we saw shows that there are always </a:t>
            </a:r>
            <a:r>
              <a:rPr lang="en-US" sz="3600" dirty="0" smtClean="0">
                <a:solidFill>
                  <a:srgbClr val="FF0000"/>
                </a:solidFill>
              </a:rPr>
              <a:t>log n </a:t>
            </a:r>
            <a:r>
              <a:rPr lang="en-US" sz="3600" dirty="0" smtClean="0"/>
              <a:t>,multiplicative spanners with </a:t>
            </a:r>
            <a:r>
              <a:rPr lang="en-US" sz="3600" dirty="0" smtClean="0">
                <a:solidFill>
                  <a:srgbClr val="FF0000"/>
                </a:solidFill>
              </a:rPr>
              <a:t>O(n) </a:t>
            </a:r>
            <a:r>
              <a:rPr lang="en-US" sz="3600" dirty="0" smtClean="0"/>
              <a:t>edges.</a:t>
            </a:r>
            <a:endParaRPr lang="en-US" sz="3600" dirty="0"/>
          </a:p>
        </p:txBody>
      </p:sp>
    </p:spTree>
    <p:extLst>
      <p:ext uri="{BB962C8B-B14F-4D97-AF65-F5344CB8AC3E}">
        <p14:creationId xmlns:p14="http://schemas.microsoft.com/office/powerpoint/2010/main" val="3428136024"/>
      </p:ext>
    </p:extLst>
  </p:cSld>
  <p:clrMapOvr>
    <a:masterClrMapping/>
  </p:clrMapOvr>
  <mc:AlternateContent xmlns:mc="http://schemas.openxmlformats.org/markup-compatibility/2006" xmlns:p14="http://schemas.microsoft.com/office/powerpoint/2010/main">
    <mc:Choice Requires="p14">
      <p:transition spd="slow" p14:dur="2000" advTm="158"/>
    </mc:Choice>
    <mc:Fallback xmlns="">
      <p:transition spd="slow" advTm="158"/>
    </mc:Fallback>
  </mc:AlternateContent>
  <p:timing>
    <p:tnLst>
      <p:par>
        <p:cTn id="1" dur="indefinite" restart="never" nodeType="tmRoot"/>
      </p:par>
    </p:tn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p:txBody>
          <a:bodyPr/>
          <a:lstStyle/>
          <a:p>
            <a:pPr algn="ctr"/>
            <a:r>
              <a:rPr lang="en-US" altLang="en-US" dirty="0">
                <a:solidFill>
                  <a:srgbClr val="00B0F0"/>
                </a:solidFill>
              </a:rPr>
              <a:t>b</a:t>
            </a:r>
            <a:r>
              <a:rPr lang="en-US" altLang="en-US" dirty="0" smtClean="0">
                <a:solidFill>
                  <a:srgbClr val="00B0F0"/>
                </a:solidFill>
              </a:rPr>
              <a:t>-cuts for an answer </a:t>
            </a:r>
            <a:r>
              <a:rPr lang="en-US" altLang="en-US" dirty="0">
                <a:solidFill>
                  <a:srgbClr val="00B0F0"/>
                </a:solidFill>
              </a:rPr>
              <a:t>B</a:t>
            </a:r>
            <a:endParaRPr lang="en-US" altLang="en-US" dirty="0" smtClean="0">
              <a:solidFill>
                <a:srgbClr val="00B0F0"/>
              </a:solidFill>
            </a:endParaRPr>
          </a:p>
        </p:txBody>
      </p:sp>
      <p:sp>
        <p:nvSpPr>
          <p:cNvPr id="136195" name="Content Placeholder 2"/>
          <p:cNvSpPr>
            <a:spLocks noGrp="1"/>
          </p:cNvSpPr>
          <p:nvPr>
            <p:ph idx="1"/>
          </p:nvPr>
        </p:nvSpPr>
        <p:spPr/>
        <p:txBody>
          <a:bodyPr>
            <a:noAutofit/>
          </a:bodyPr>
          <a:lstStyle/>
          <a:p>
            <a:pPr marL="0" indent="0">
              <a:buNone/>
            </a:pPr>
            <a:r>
              <a:rPr lang="en-US" altLang="en-US" sz="3600" dirty="0" smtClean="0"/>
              <a:t>For an answer </a:t>
            </a:r>
            <a:r>
              <a:rPr lang="en-US" altLang="en-US" sz="3600" dirty="0" smtClean="0">
                <a:solidFill>
                  <a:srgbClr val="FF0000"/>
                </a:solidFill>
              </a:rPr>
              <a:t>b</a:t>
            </a:r>
            <a:r>
              <a:rPr lang="en-US" altLang="en-US" sz="3600" dirty="0" smtClean="0">
                <a:solidFill>
                  <a:srgbClr val="FF0000"/>
                </a:solidFill>
                <a:sym typeface="Symbol" panose="05050102010706020507" pitchFamily="18" charset="2"/>
              </a:rPr>
              <a:t></a:t>
            </a:r>
            <a:r>
              <a:rPr lang="en-US" altLang="en-US" sz="3600" dirty="0">
                <a:solidFill>
                  <a:srgbClr val="FF0000"/>
                </a:solidFill>
                <a:sym typeface="Symbol" panose="05050102010706020507" pitchFamily="18" charset="2"/>
              </a:rPr>
              <a:t>B</a:t>
            </a:r>
            <a:r>
              <a:rPr lang="en-US" altLang="en-US" sz="3600" dirty="0" smtClean="0">
                <a:sym typeface="Symbol" panose="05050102010706020507" pitchFamily="18" charset="2"/>
              </a:rPr>
              <a:t>, </a:t>
            </a:r>
            <a:r>
              <a:rPr lang="en-US" altLang="en-US" sz="3600" dirty="0" smtClean="0">
                <a:solidFill>
                  <a:srgbClr val="FF0000"/>
                </a:solidFill>
                <a:sym typeface="Symbol" panose="05050102010706020507" pitchFamily="18" charset="2"/>
              </a:rPr>
              <a:t>b</a:t>
            </a:r>
            <a:r>
              <a:rPr lang="en-US" altLang="en-US" sz="3600" dirty="0" smtClean="0">
                <a:sym typeface="Symbol" panose="05050102010706020507" pitchFamily="18" charset="2"/>
              </a:rPr>
              <a:t> is one of the dimensions in </a:t>
            </a:r>
            <a:r>
              <a:rPr lang="en-US" altLang="en-US" sz="3600" dirty="0">
                <a:solidFill>
                  <a:srgbClr val="FF0000"/>
                </a:solidFill>
                <a:sym typeface="Symbol" panose="05050102010706020507" pitchFamily="18" charset="2"/>
              </a:rPr>
              <a:t>B</a:t>
            </a:r>
            <a:r>
              <a:rPr lang="en-US" altLang="en-US" sz="3600" dirty="0" smtClean="0">
                <a:sym typeface="Symbol" panose="05050102010706020507" pitchFamily="18" charset="2"/>
              </a:rPr>
              <a:t> (one of the entries in the vector). Say that we fix all the entries </a:t>
            </a:r>
            <a:r>
              <a:rPr lang="en-US" altLang="en-US" sz="3600" dirty="0" smtClean="0">
                <a:solidFill>
                  <a:srgbClr val="0070C0"/>
                </a:solidFill>
                <a:sym typeface="Symbol" panose="05050102010706020507" pitchFamily="18" charset="2"/>
              </a:rPr>
              <a:t>except </a:t>
            </a:r>
            <a:r>
              <a:rPr lang="en-US" altLang="en-US" sz="3600" dirty="0" smtClean="0">
                <a:sym typeface="Symbol" panose="05050102010706020507" pitchFamily="18" charset="2"/>
              </a:rPr>
              <a:t>the entries that correspond to </a:t>
            </a:r>
            <a:r>
              <a:rPr lang="en-US" altLang="en-US" sz="3600" dirty="0">
                <a:solidFill>
                  <a:srgbClr val="FF0000"/>
                </a:solidFill>
                <a:sym typeface="Symbol" panose="05050102010706020507" pitchFamily="18" charset="2"/>
              </a:rPr>
              <a:t>b</a:t>
            </a:r>
            <a:r>
              <a:rPr lang="en-US" altLang="en-US" sz="3600" dirty="0" smtClean="0">
                <a:sym typeface="Symbol" panose="05050102010706020507" pitchFamily="18" charset="2"/>
              </a:rPr>
              <a:t> in a given hypercube. A fixed vector with </a:t>
            </a:r>
            <a:r>
              <a:rPr lang="en-US" altLang="en-US" sz="3600" dirty="0" smtClean="0">
                <a:solidFill>
                  <a:srgbClr val="FF0000"/>
                </a:solidFill>
                <a:sym typeface="Symbol" panose="05050102010706020507" pitchFamily="18" charset="2"/>
              </a:rPr>
              <a:t>1 </a:t>
            </a:r>
            <a:r>
              <a:rPr lang="en-US" altLang="en-US" sz="3600" dirty="0" smtClean="0">
                <a:sym typeface="Symbol" panose="05050102010706020507" pitchFamily="18" charset="2"/>
              </a:rPr>
              <a:t>in entry </a:t>
            </a:r>
            <a:r>
              <a:rPr lang="en-US" altLang="en-US" sz="3600" dirty="0">
                <a:solidFill>
                  <a:srgbClr val="FF0000"/>
                </a:solidFill>
                <a:sym typeface="Symbol" panose="05050102010706020507" pitchFamily="18" charset="2"/>
              </a:rPr>
              <a:t>b</a:t>
            </a:r>
            <a:r>
              <a:rPr lang="en-US" altLang="en-US" sz="3600" dirty="0" smtClean="0">
                <a:solidFill>
                  <a:srgbClr val="FF0000"/>
                </a:solidFill>
                <a:sym typeface="Symbol" panose="05050102010706020507" pitchFamily="18" charset="2"/>
              </a:rPr>
              <a:t> </a:t>
            </a:r>
            <a:r>
              <a:rPr lang="en-US" altLang="en-US" sz="3600" dirty="0" smtClean="0">
                <a:sym typeface="Symbol" panose="05050102010706020507" pitchFamily="18" charset="2"/>
              </a:rPr>
              <a:t>is joined by an hypercube edge to the same vector with  </a:t>
            </a:r>
            <a:r>
              <a:rPr lang="en-US" altLang="en-US" sz="3600" dirty="0" smtClean="0">
                <a:solidFill>
                  <a:srgbClr val="FF0000"/>
                </a:solidFill>
                <a:sym typeface="Symbol" panose="05050102010706020507" pitchFamily="18" charset="2"/>
              </a:rPr>
              <a:t>0</a:t>
            </a:r>
            <a:r>
              <a:rPr lang="en-US" altLang="en-US" sz="3600" dirty="0" smtClean="0">
                <a:sym typeface="Symbol" panose="05050102010706020507" pitchFamily="18" charset="2"/>
              </a:rPr>
              <a:t> at the  </a:t>
            </a:r>
            <a:r>
              <a:rPr lang="en-US" altLang="en-US" sz="3600" dirty="0">
                <a:solidFill>
                  <a:srgbClr val="FF0000"/>
                </a:solidFill>
                <a:sym typeface="Symbol" panose="05050102010706020507" pitchFamily="18" charset="2"/>
              </a:rPr>
              <a:t>b</a:t>
            </a:r>
            <a:r>
              <a:rPr lang="en-US" altLang="en-US" sz="3600" dirty="0" smtClean="0">
                <a:solidFill>
                  <a:srgbClr val="FF0000"/>
                </a:solidFill>
                <a:sym typeface="Symbol" panose="05050102010706020507" pitchFamily="18" charset="2"/>
              </a:rPr>
              <a:t> </a:t>
            </a:r>
            <a:r>
              <a:rPr lang="en-US" altLang="en-US" sz="3600" dirty="0" smtClean="0">
                <a:sym typeface="Symbol" panose="05050102010706020507" pitchFamily="18" charset="2"/>
              </a:rPr>
              <a:t>entry is an edge. All such edges are call </a:t>
            </a:r>
            <a:r>
              <a:rPr lang="en-US" altLang="en-US" sz="3600" dirty="0">
                <a:solidFill>
                  <a:srgbClr val="FF0000"/>
                </a:solidFill>
                <a:sym typeface="Symbol" panose="05050102010706020507" pitchFamily="18" charset="2"/>
              </a:rPr>
              <a:t>b</a:t>
            </a:r>
            <a:r>
              <a:rPr lang="en-US" altLang="en-US" sz="3600" dirty="0" smtClean="0">
                <a:solidFill>
                  <a:srgbClr val="FF0000"/>
                </a:solidFill>
                <a:sym typeface="Symbol" panose="05050102010706020507" pitchFamily="18" charset="2"/>
              </a:rPr>
              <a:t>-edges.</a:t>
            </a:r>
            <a:endParaRPr lang="en-US" altLang="en-US" sz="3600" dirty="0" smtClean="0">
              <a:solidFill>
                <a:srgbClr val="FF0000"/>
              </a:solidFill>
            </a:endParaRPr>
          </a:p>
          <a:p>
            <a:pPr marL="0" indent="0" algn="l">
              <a:buFontTx/>
              <a:buNone/>
            </a:pPr>
            <a:endParaRPr lang="en-US" altLang="en-US" sz="4000" dirty="0" smtClean="0"/>
          </a:p>
          <a:p>
            <a:pPr marL="0" indent="0" algn="l">
              <a:buFontTx/>
              <a:buNone/>
            </a:pPr>
            <a:endParaRPr lang="en-US" altLang="en-US" sz="4000" dirty="0" smtClean="0"/>
          </a:p>
        </p:txBody>
      </p:sp>
    </p:spTree>
  </p:cSld>
  <p:clrMapOvr>
    <a:masterClrMapping/>
  </p:clrMapOvr>
  <mc:AlternateContent xmlns:mc="http://schemas.openxmlformats.org/markup-compatibility/2006" xmlns:p14="http://schemas.microsoft.com/office/powerpoint/2010/main">
    <mc:Choice Requires="p14">
      <p:transition spd="slow" p14:dur="2000" advTm="191"/>
    </mc:Choice>
    <mc:Fallback xmlns="">
      <p:transition spd="slow" advTm="191"/>
    </mc:Fallback>
  </mc:AlternateContent>
  <p:timing>
    <p:tnLst>
      <p:par>
        <p:cTn id="1" dur="indefinite" restart="never" nodeType="tmRoot"/>
      </p:par>
    </p:tnLst>
  </p:timing>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Separating antipodal vertices in the same hypercube.</a:t>
            </a:r>
            <a:endParaRPr lang="en-US" dirty="0">
              <a:solidFill>
                <a:srgbClr val="00B0F0"/>
              </a:solidFill>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t>The </a:t>
            </a:r>
            <a:r>
              <a:rPr lang="en-US" dirty="0">
                <a:solidFill>
                  <a:srgbClr val="FF0000"/>
                </a:solidFill>
              </a:rPr>
              <a:t>b</a:t>
            </a:r>
            <a:r>
              <a:rPr lang="en-US" dirty="0" smtClean="0">
                <a:solidFill>
                  <a:srgbClr val="FF0000"/>
                </a:solidFill>
              </a:rPr>
              <a:t>-edges </a:t>
            </a:r>
            <a:r>
              <a:rPr lang="en-US" dirty="0" smtClean="0"/>
              <a:t>separate every two antipodal vertices in the same hypercube. Because you can not change the </a:t>
            </a:r>
            <a:r>
              <a:rPr lang="en-US" dirty="0" smtClean="0">
                <a:solidFill>
                  <a:srgbClr val="FF0000"/>
                </a:solidFill>
              </a:rPr>
              <a:t>b  </a:t>
            </a:r>
            <a:r>
              <a:rPr lang="en-US" dirty="0" smtClean="0"/>
              <a:t>entry.</a:t>
            </a:r>
          </a:p>
          <a:p>
            <a:pPr marL="0" indent="0">
              <a:buNone/>
            </a:pPr>
            <a:r>
              <a:rPr lang="en-US" dirty="0" smtClean="0"/>
              <a:t>Say that we are given an answer to any question such that  </a:t>
            </a:r>
            <a:r>
              <a:rPr lang="en-US" dirty="0" smtClean="0">
                <a:solidFill>
                  <a:srgbClr val="FF0000"/>
                </a:solidFill>
              </a:rPr>
              <a:t>1-</a:t>
            </a:r>
            <a:r>
              <a:rPr lang="el-GR" dirty="0" smtClean="0">
                <a:solidFill>
                  <a:srgbClr val="FF0000"/>
                </a:solidFill>
              </a:rPr>
              <a:t>ε</a:t>
            </a:r>
            <a:r>
              <a:rPr lang="en-US" dirty="0" smtClean="0">
                <a:solidFill>
                  <a:srgbClr val="FF0000"/>
                </a:solidFill>
              </a:rPr>
              <a:t> </a:t>
            </a:r>
            <a:r>
              <a:rPr lang="en-US" dirty="0" smtClean="0"/>
              <a:t>of the queries are fully satisfied. We need to remove all edges in the</a:t>
            </a:r>
            <a:r>
              <a:rPr lang="el-GR" dirty="0">
                <a:solidFill>
                  <a:srgbClr val="FF0000"/>
                </a:solidFill>
              </a:rPr>
              <a:t> </a:t>
            </a:r>
            <a:r>
              <a:rPr lang="el-GR" dirty="0" smtClean="0">
                <a:solidFill>
                  <a:srgbClr val="FF0000"/>
                </a:solidFill>
              </a:rPr>
              <a:t>ε</a:t>
            </a:r>
            <a:r>
              <a:rPr lang="en-US" dirty="0" smtClean="0"/>
              <a:t> fraction of unsatisfied queries (recall that in the </a:t>
            </a:r>
            <a:r>
              <a:rPr lang="en-US" dirty="0" smtClean="0">
                <a:solidFill>
                  <a:srgbClr val="00B050"/>
                </a:solidFill>
              </a:rPr>
              <a:t>UGC</a:t>
            </a:r>
            <a:r>
              <a:rPr lang="en-US" dirty="0" smtClean="0"/>
              <a:t> the soundness can not be </a:t>
            </a:r>
            <a:r>
              <a:rPr lang="en-US" dirty="0" smtClean="0">
                <a:solidFill>
                  <a:srgbClr val="00B050"/>
                </a:solidFill>
              </a:rPr>
              <a:t>1</a:t>
            </a:r>
            <a:r>
              <a:rPr lang="en-US" dirty="0" smtClean="0"/>
              <a:t>).</a:t>
            </a:r>
          </a:p>
          <a:p>
            <a:pPr marL="0" indent="0">
              <a:buNone/>
            </a:pPr>
            <a:r>
              <a:rPr lang="en-US" dirty="0" smtClean="0"/>
              <a:t>Then if the answer to </a:t>
            </a:r>
            <a:r>
              <a:rPr lang="en-US" dirty="0" smtClean="0">
                <a:solidFill>
                  <a:srgbClr val="FF0000"/>
                </a:solidFill>
              </a:rPr>
              <a:t>X </a:t>
            </a:r>
            <a:r>
              <a:rPr lang="en-US" dirty="0" smtClean="0"/>
              <a:t>is </a:t>
            </a:r>
            <a:r>
              <a:rPr lang="en-US" dirty="0" smtClean="0">
                <a:solidFill>
                  <a:srgbClr val="FF0000"/>
                </a:solidFill>
              </a:rPr>
              <a:t>x</a:t>
            </a:r>
            <a:r>
              <a:rPr lang="en-US" dirty="0" smtClean="0"/>
              <a:t>, add to the multicut all the </a:t>
            </a:r>
            <a:r>
              <a:rPr lang="en-US" dirty="0" smtClean="0">
                <a:solidFill>
                  <a:srgbClr val="FF0000"/>
                </a:solidFill>
              </a:rPr>
              <a:t>x-edges</a:t>
            </a:r>
            <a:r>
              <a:rPr lang="en-US" dirty="0" smtClean="0"/>
              <a:t>.</a:t>
            </a:r>
          </a:p>
          <a:p>
            <a:pPr marL="0" indent="0">
              <a:buNone/>
            </a:pPr>
            <a:r>
              <a:rPr lang="en-US" dirty="0" smtClean="0"/>
              <a:t>These are the edges of the multicut.</a:t>
            </a:r>
          </a:p>
        </p:txBody>
      </p:sp>
    </p:spTree>
    <p:extLst>
      <p:ext uri="{BB962C8B-B14F-4D97-AF65-F5344CB8AC3E}">
        <p14:creationId xmlns:p14="http://schemas.microsoft.com/office/powerpoint/2010/main" val="2348058376"/>
      </p:ext>
    </p:extLst>
  </p:cSld>
  <p:clrMapOvr>
    <a:masterClrMapping/>
  </p:clrMapOvr>
  <p:timing>
    <p:tnLst>
      <p:par>
        <p:cTn id="1" dur="indefinite" restart="never" nodeType="tmRoot"/>
      </p:par>
    </p:tnLst>
  </p:timing>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Why is it a multicut?</a:t>
            </a:r>
            <a:endParaRPr lang="en-US" dirty="0">
              <a:solidFill>
                <a:srgbClr val="00B0F0"/>
              </a:solidFill>
            </a:endParaRPr>
          </a:p>
        </p:txBody>
      </p:sp>
      <p:sp>
        <p:nvSpPr>
          <p:cNvPr id="3" name="Content Placeholder 2"/>
          <p:cNvSpPr>
            <a:spLocks noGrp="1"/>
          </p:cNvSpPr>
          <p:nvPr>
            <p:ph idx="1"/>
          </p:nvPr>
        </p:nvSpPr>
        <p:spPr>
          <a:xfrm>
            <a:off x="628650" y="1973262"/>
            <a:ext cx="7886700" cy="4351338"/>
          </a:xfrm>
        </p:spPr>
        <p:txBody>
          <a:bodyPr>
            <a:normAutofit lnSpcReduction="10000"/>
          </a:bodyPr>
          <a:lstStyle/>
          <a:p>
            <a:pPr marL="0" indent="0">
              <a:buNone/>
            </a:pPr>
            <a:r>
              <a:rPr lang="en-US" dirty="0" smtClean="0"/>
              <a:t>Given an answer </a:t>
            </a:r>
            <a:r>
              <a:rPr lang="en-US" dirty="0">
                <a:solidFill>
                  <a:srgbClr val="FF0000"/>
                </a:solidFill>
              </a:rPr>
              <a:t>b</a:t>
            </a:r>
            <a:r>
              <a:rPr lang="en-US" dirty="0" smtClean="0">
                <a:solidFill>
                  <a:srgbClr val="FF0000"/>
                </a:solidFill>
                <a:sym typeface="Symbol" panose="05050102010706020507" pitchFamily="18" charset="2"/>
              </a:rPr>
              <a:t></a:t>
            </a:r>
            <a:r>
              <a:rPr lang="en-US" dirty="0">
                <a:solidFill>
                  <a:srgbClr val="FF0000"/>
                </a:solidFill>
                <a:sym typeface="Symbol" panose="05050102010706020507" pitchFamily="18" charset="2"/>
              </a:rPr>
              <a:t>B</a:t>
            </a:r>
            <a:r>
              <a:rPr lang="en-US" dirty="0" smtClean="0">
                <a:solidFill>
                  <a:srgbClr val="FF0000"/>
                </a:solidFill>
                <a:sym typeface="Symbol" panose="05050102010706020507" pitchFamily="18" charset="2"/>
              </a:rPr>
              <a:t> </a:t>
            </a:r>
            <a:r>
              <a:rPr lang="en-US" dirty="0" smtClean="0">
                <a:sym typeface="Symbol" panose="05050102010706020507" pitchFamily="18" charset="2"/>
              </a:rPr>
              <a:t>in the solution we removed the</a:t>
            </a:r>
            <a:r>
              <a:rPr lang="en-US" dirty="0" smtClean="0">
                <a:solidFill>
                  <a:srgbClr val="FF0000"/>
                </a:solidFill>
                <a:sym typeface="Symbol" panose="05050102010706020507" pitchFamily="18" charset="2"/>
              </a:rPr>
              <a:t> b-edges. </a:t>
            </a:r>
            <a:r>
              <a:rPr lang="en-US" dirty="0" smtClean="0">
                <a:sym typeface="Symbol" panose="05050102010706020507" pitchFamily="18" charset="2"/>
              </a:rPr>
              <a:t>This means that antipodal vertices in this hypercube can not reach each other.</a:t>
            </a:r>
          </a:p>
          <a:p>
            <a:pPr marL="0" indent="0">
              <a:buNone/>
            </a:pPr>
            <a:r>
              <a:rPr lang="en-US" dirty="0" smtClean="0">
                <a:sym typeface="Symbol" panose="05050102010706020507" pitchFamily="18" charset="2"/>
              </a:rPr>
              <a:t>However, what about </a:t>
            </a:r>
            <a:r>
              <a:rPr lang="en-US" dirty="0" smtClean="0">
                <a:solidFill>
                  <a:srgbClr val="FF0000"/>
                </a:solidFill>
                <a:sym typeface="Symbol" panose="05050102010706020507" pitchFamily="18" charset="2"/>
              </a:rPr>
              <a:t>UGC </a:t>
            </a:r>
            <a:r>
              <a:rPr lang="en-US" dirty="0" smtClean="0">
                <a:sym typeface="Symbol" panose="05050102010706020507" pitchFamily="18" charset="2"/>
              </a:rPr>
              <a:t>edges?  Note that if there is a query both entries, of the vectors are </a:t>
            </a:r>
            <a:r>
              <a:rPr lang="en-US" dirty="0" smtClean="0">
                <a:solidFill>
                  <a:srgbClr val="FF0000"/>
                </a:solidFill>
                <a:sym typeface="Symbol" panose="05050102010706020507" pitchFamily="18" charset="2"/>
              </a:rPr>
              <a:t>1.</a:t>
            </a:r>
          </a:p>
          <a:p>
            <a:pPr marL="0" indent="0">
              <a:buNone/>
            </a:pPr>
            <a:r>
              <a:rPr lang="en-US" dirty="0" smtClean="0">
                <a:sym typeface="Symbol" panose="05050102010706020507" pitchFamily="18" charset="2"/>
              </a:rPr>
              <a:t>Hence you can only reach vectors with </a:t>
            </a:r>
            <a:r>
              <a:rPr lang="en-US" dirty="0" smtClean="0">
                <a:solidFill>
                  <a:srgbClr val="FF0000"/>
                </a:solidFill>
                <a:sym typeface="Symbol" panose="05050102010706020507" pitchFamily="18" charset="2"/>
              </a:rPr>
              <a:t>1 </a:t>
            </a:r>
            <a:r>
              <a:rPr lang="en-US" dirty="0" smtClean="0">
                <a:sym typeface="Symbol" panose="05050102010706020507" pitchFamily="18" charset="2"/>
              </a:rPr>
              <a:t>on their </a:t>
            </a:r>
            <a:r>
              <a:rPr lang="en-US" dirty="0" smtClean="0">
                <a:solidFill>
                  <a:srgbClr val="FF0000"/>
                </a:solidFill>
                <a:sym typeface="Symbol" panose="05050102010706020507" pitchFamily="18" charset="2"/>
              </a:rPr>
              <a:t>B </a:t>
            </a:r>
            <a:endParaRPr lang="en-US" dirty="0">
              <a:solidFill>
                <a:srgbClr val="FF0000"/>
              </a:solidFill>
              <a:sym typeface="Symbol" panose="05050102010706020507" pitchFamily="18" charset="2"/>
            </a:endParaRPr>
          </a:p>
          <a:p>
            <a:pPr marL="0" indent="0">
              <a:buNone/>
            </a:pPr>
            <a:r>
              <a:rPr lang="en-US" dirty="0" smtClean="0">
                <a:sym typeface="Symbol" panose="05050102010706020507" pitchFamily="18" charset="2"/>
              </a:rPr>
              <a:t>question  to a question </a:t>
            </a:r>
            <a:r>
              <a:rPr lang="en-US" dirty="0" smtClean="0">
                <a:solidFill>
                  <a:srgbClr val="FF0000"/>
                </a:solidFill>
                <a:sym typeface="Symbol" panose="05050102010706020507" pitchFamily="18" charset="2"/>
              </a:rPr>
              <a:t>A</a:t>
            </a:r>
            <a:r>
              <a:rPr lang="en-US" dirty="0" smtClean="0">
                <a:sym typeface="Symbol" panose="05050102010706020507" pitchFamily="18" charset="2"/>
              </a:rPr>
              <a:t> with </a:t>
            </a:r>
            <a:r>
              <a:rPr lang="en-US" dirty="0">
                <a:solidFill>
                  <a:srgbClr val="FF0000"/>
                </a:solidFill>
                <a:sym typeface="Symbol" panose="05050102010706020507" pitchFamily="18" charset="2"/>
              </a:rPr>
              <a:t>1</a:t>
            </a:r>
            <a:r>
              <a:rPr lang="en-US" dirty="0" smtClean="0">
                <a:sym typeface="Symbol" panose="05050102010706020507" pitchFamily="18" charset="2"/>
              </a:rPr>
              <a:t> in the same entry.</a:t>
            </a:r>
          </a:p>
          <a:p>
            <a:pPr marL="0" indent="0">
              <a:buNone/>
            </a:pPr>
            <a:r>
              <a:rPr lang="en-US" dirty="0" smtClean="0">
                <a:sym typeface="Symbol" panose="05050102010706020507" pitchFamily="18" charset="2"/>
              </a:rPr>
              <a:t>This means that we stay at the </a:t>
            </a:r>
            <a:r>
              <a:rPr lang="en-US" dirty="0" smtClean="0">
                <a:solidFill>
                  <a:srgbClr val="FF0000"/>
                </a:solidFill>
                <a:sym typeface="Symbol" panose="05050102010706020507" pitchFamily="18" charset="2"/>
              </a:rPr>
              <a:t>1 </a:t>
            </a:r>
            <a:r>
              <a:rPr lang="en-US" dirty="0" smtClean="0">
                <a:sym typeface="Symbol" panose="05050102010706020507" pitchFamily="18" charset="2"/>
              </a:rPr>
              <a:t>side  in any question  vector. </a:t>
            </a:r>
            <a:r>
              <a:rPr lang="en-US" dirty="0">
                <a:sym typeface="Symbol" panose="05050102010706020507" pitchFamily="18" charset="2"/>
              </a:rPr>
              <a:t> </a:t>
            </a:r>
            <a:r>
              <a:rPr lang="en-US" dirty="0" smtClean="0">
                <a:sym typeface="Symbol" panose="05050102010706020507" pitchFamily="18" charset="2"/>
              </a:rPr>
              <a:t>No matter what path we use it stays </a:t>
            </a:r>
            <a:r>
              <a:rPr lang="en-US" dirty="0" smtClean="0">
                <a:solidFill>
                  <a:srgbClr val="FF0000"/>
                </a:solidFill>
                <a:sym typeface="Symbol" panose="05050102010706020507" pitchFamily="18" charset="2"/>
              </a:rPr>
              <a:t>1</a:t>
            </a:r>
            <a:r>
              <a:rPr lang="en-US" dirty="0" smtClean="0">
                <a:sym typeface="Symbol" panose="05050102010706020507" pitchFamily="18" charset="2"/>
              </a:rPr>
              <a:t>. We can’t change the </a:t>
            </a:r>
            <a:r>
              <a:rPr lang="en-US" dirty="0">
                <a:solidFill>
                  <a:srgbClr val="FF0000"/>
                </a:solidFill>
                <a:sym typeface="Symbol" panose="05050102010706020507" pitchFamily="18" charset="2"/>
              </a:rPr>
              <a:t>b</a:t>
            </a:r>
            <a:r>
              <a:rPr lang="en-US" dirty="0" smtClean="0">
                <a:solidFill>
                  <a:srgbClr val="FF0000"/>
                </a:solidFill>
                <a:sym typeface="Symbol" panose="05050102010706020507" pitchFamily="18" charset="2"/>
              </a:rPr>
              <a:t>-th </a:t>
            </a:r>
            <a:r>
              <a:rPr lang="en-US" dirty="0" smtClean="0">
                <a:sym typeface="Symbol" panose="05050102010706020507" pitchFamily="18" charset="2"/>
              </a:rPr>
              <a:t>value to </a:t>
            </a:r>
            <a:r>
              <a:rPr lang="en-US" dirty="0" smtClean="0">
                <a:solidFill>
                  <a:srgbClr val="FF0000"/>
                </a:solidFill>
                <a:sym typeface="Symbol" panose="05050102010706020507" pitchFamily="18" charset="2"/>
              </a:rPr>
              <a:t>0</a:t>
            </a:r>
            <a:r>
              <a:rPr lang="en-US" dirty="0" smtClean="0">
                <a:sym typeface="Symbol" panose="05050102010706020507" pitchFamily="18" charset="2"/>
              </a:rPr>
              <a:t>.</a:t>
            </a:r>
            <a:endParaRPr lang="en-US" dirty="0" smtClean="0"/>
          </a:p>
        </p:txBody>
      </p:sp>
    </p:spTree>
    <p:extLst>
      <p:ext uri="{BB962C8B-B14F-4D97-AF65-F5344CB8AC3E}">
        <p14:creationId xmlns:p14="http://schemas.microsoft.com/office/powerpoint/2010/main" val="2574675418"/>
      </p:ext>
    </p:extLst>
  </p:cSld>
  <p:clrMapOvr>
    <a:masterClrMapping/>
  </p:clrMapOvr>
  <p:timing>
    <p:tnLst>
      <p:par>
        <p:cTn id="1" dur="indefinite" restart="never" nodeType="tmRoot"/>
      </p:par>
    </p:tnLst>
  </p:timing>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The cut in a yes instance is rather small</a:t>
            </a:r>
            <a:endParaRPr lang="en-US" dirty="0">
              <a:solidFill>
                <a:srgbClr val="00B0F0"/>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We take only edges of one dimension in the hypercube.</a:t>
            </a:r>
          </a:p>
          <a:p>
            <a:pPr marL="0" indent="0">
              <a:buNone/>
            </a:pPr>
            <a:r>
              <a:rPr lang="en-US" dirty="0" smtClean="0"/>
              <a:t>We almost do not  have to remove </a:t>
            </a:r>
            <a:r>
              <a:rPr lang="en-US" dirty="0" smtClean="0">
                <a:solidFill>
                  <a:srgbClr val="00B050"/>
                </a:solidFill>
              </a:rPr>
              <a:t>UGC </a:t>
            </a:r>
            <a:r>
              <a:rPr lang="en-US" dirty="0" smtClean="0"/>
              <a:t>edges (only a </a:t>
            </a:r>
          </a:p>
          <a:p>
            <a:pPr marL="0" indent="0">
              <a:buNone/>
            </a:pPr>
            <a:r>
              <a:rPr lang="en-US" dirty="0" smtClean="0"/>
              <a:t>small fraction).</a:t>
            </a:r>
          </a:p>
          <a:p>
            <a:pPr marL="0" indent="0">
              <a:buNone/>
            </a:pPr>
            <a:r>
              <a:rPr lang="en-US" dirty="0" smtClean="0"/>
              <a:t>The no instance is the key of the paper (as usual).</a:t>
            </a:r>
          </a:p>
          <a:p>
            <a:pPr marL="0" indent="0">
              <a:buNone/>
            </a:pPr>
            <a:r>
              <a:rPr lang="en-US" dirty="0" smtClean="0"/>
              <a:t>The authors deal with </a:t>
            </a:r>
            <a:r>
              <a:rPr lang="en-US" dirty="0" smtClean="0">
                <a:solidFill>
                  <a:srgbClr val="FF0000"/>
                </a:solidFill>
              </a:rPr>
              <a:t>Juntas </a:t>
            </a:r>
            <a:r>
              <a:rPr lang="en-US" dirty="0" smtClean="0"/>
              <a:t>(see the paper)</a:t>
            </a:r>
          </a:p>
          <a:p>
            <a:pPr marL="0" indent="0">
              <a:buNone/>
            </a:pPr>
            <a:r>
              <a:rPr lang="en-US" dirty="0" smtClean="0"/>
              <a:t>and give a constant ratio inapproximability  for any </a:t>
            </a:r>
          </a:p>
          <a:p>
            <a:pPr marL="0" indent="0">
              <a:buNone/>
            </a:pPr>
            <a:r>
              <a:rPr lang="en-US" dirty="0" smtClean="0"/>
              <a:t>constant for the problem. For the </a:t>
            </a:r>
            <a:r>
              <a:rPr lang="en-US" dirty="0" smtClean="0">
                <a:solidFill>
                  <a:srgbClr val="00B050"/>
                </a:solidFill>
              </a:rPr>
              <a:t>Sparsest Cut </a:t>
            </a:r>
            <a:r>
              <a:rPr lang="en-US" dirty="0" smtClean="0"/>
              <a:t>it </a:t>
            </a:r>
          </a:p>
          <a:p>
            <a:pPr marL="0" indent="0">
              <a:buNone/>
            </a:pPr>
            <a:r>
              <a:rPr lang="en-US" dirty="0" smtClean="0"/>
              <a:t>gives the first ever lower bound. I would guess that </a:t>
            </a:r>
          </a:p>
          <a:p>
            <a:pPr marL="0" indent="0">
              <a:buNone/>
            </a:pPr>
            <a:r>
              <a:rPr lang="en-US" dirty="0" smtClean="0"/>
              <a:t>the Multicut problem can not be approximated </a:t>
            </a:r>
          </a:p>
          <a:p>
            <a:pPr marL="0" indent="0">
              <a:buNone/>
            </a:pPr>
            <a:r>
              <a:rPr lang="en-US" dirty="0" smtClean="0"/>
              <a:t>better than </a:t>
            </a:r>
            <a:r>
              <a:rPr lang="el-GR" dirty="0" smtClean="0">
                <a:solidFill>
                  <a:srgbClr val="FF0000"/>
                </a:solidFill>
              </a:rPr>
              <a:t>Ω</a:t>
            </a:r>
            <a:r>
              <a:rPr lang="en-US" dirty="0" smtClean="0">
                <a:solidFill>
                  <a:srgbClr val="FF0000"/>
                </a:solidFill>
              </a:rPr>
              <a:t>(log n) </a:t>
            </a:r>
            <a:r>
              <a:rPr lang="en-US" dirty="0" smtClean="0"/>
              <a:t>and sparsest cut </a:t>
            </a:r>
            <a:r>
              <a:rPr lang="el-GR" dirty="0">
                <a:solidFill>
                  <a:srgbClr val="FF0000"/>
                </a:solidFill>
              </a:rPr>
              <a:t>Ω</a:t>
            </a:r>
            <a:r>
              <a:rPr lang="en-US" dirty="0" smtClean="0">
                <a:solidFill>
                  <a:srgbClr val="FF0000"/>
                </a:solidFill>
              </a:rPr>
              <a:t>(sqrt{log n}) </a:t>
            </a:r>
            <a:endParaRPr lang="en-US" dirty="0">
              <a:solidFill>
                <a:srgbClr val="FF0000"/>
              </a:solidFill>
            </a:endParaRPr>
          </a:p>
        </p:txBody>
      </p:sp>
    </p:spTree>
    <p:extLst>
      <p:ext uri="{BB962C8B-B14F-4D97-AF65-F5344CB8AC3E}">
        <p14:creationId xmlns:p14="http://schemas.microsoft.com/office/powerpoint/2010/main" val="1899381071"/>
      </p:ext>
    </p:extLst>
  </p:cSld>
  <p:clrMapOvr>
    <a:masterClrMapping/>
  </p:clrMapOvr>
  <p:timing>
    <p:tnLst>
      <p:par>
        <p:cTn id="1" dur="indefinite" restart="never" nodeType="tmRoot"/>
      </p:par>
    </p:tnLst>
  </p:timing>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Feige: Recognizing  Flukes.</a:t>
            </a:r>
            <a:endParaRPr lang="en-US" dirty="0">
              <a:solidFill>
                <a:srgbClr val="00B0F0"/>
              </a:solidFill>
            </a:endParaRPr>
          </a:p>
        </p:txBody>
      </p:sp>
      <p:sp>
        <p:nvSpPr>
          <p:cNvPr id="3" name="Content Placeholder 2"/>
          <p:cNvSpPr>
            <a:spLocks noGrp="1"/>
          </p:cNvSpPr>
          <p:nvPr>
            <p:ph idx="1"/>
          </p:nvPr>
        </p:nvSpPr>
        <p:spPr/>
        <p:txBody>
          <a:bodyPr>
            <a:normAutofit/>
          </a:bodyPr>
          <a:lstStyle/>
          <a:p>
            <a:pPr marL="0" indent="0">
              <a:buNone/>
            </a:pPr>
            <a:r>
              <a:rPr lang="en-US" dirty="0" smtClean="0">
                <a:solidFill>
                  <a:srgbClr val="7030A0"/>
                </a:solidFill>
              </a:rPr>
              <a:t>Feige s</a:t>
            </a:r>
            <a:r>
              <a:rPr lang="en-US" dirty="0" smtClean="0"/>
              <a:t>uggested that it is hard to recognize </a:t>
            </a:r>
            <a:r>
              <a:rPr lang="en-US" dirty="0" smtClean="0">
                <a:solidFill>
                  <a:srgbClr val="FF0000"/>
                </a:solidFill>
              </a:rPr>
              <a:t>flukes.</a:t>
            </a:r>
          </a:p>
          <a:p>
            <a:pPr marL="0" indent="0">
              <a:buNone/>
            </a:pPr>
            <a:r>
              <a:rPr lang="en-US" dirty="0" smtClean="0"/>
              <a:t>Give a random </a:t>
            </a:r>
            <a:r>
              <a:rPr lang="en-US" dirty="0" smtClean="0">
                <a:solidFill>
                  <a:srgbClr val="00B050"/>
                </a:solidFill>
              </a:rPr>
              <a:t>3-SAT </a:t>
            </a:r>
            <a:r>
              <a:rPr lang="en-US" dirty="0" smtClean="0"/>
              <a:t>formula, the expected number of </a:t>
            </a:r>
            <a:r>
              <a:rPr lang="en-US" dirty="0" smtClean="0">
                <a:solidFill>
                  <a:srgbClr val="0070C0"/>
                </a:solidFill>
              </a:rPr>
              <a:t>clauses</a:t>
            </a:r>
            <a:r>
              <a:rPr lang="en-US" dirty="0" smtClean="0"/>
              <a:t> satisfied is </a:t>
            </a:r>
            <a:r>
              <a:rPr lang="en-US" dirty="0" smtClean="0">
                <a:solidFill>
                  <a:srgbClr val="FF0000"/>
                </a:solidFill>
              </a:rPr>
              <a:t>7/8 </a:t>
            </a:r>
            <a:r>
              <a:rPr lang="en-US" dirty="0" smtClean="0"/>
              <a:t>fraction of the </a:t>
            </a:r>
            <a:r>
              <a:rPr lang="en-US" dirty="0" smtClean="0">
                <a:solidFill>
                  <a:srgbClr val="0070C0"/>
                </a:solidFill>
              </a:rPr>
              <a:t>clauses</a:t>
            </a:r>
            <a:r>
              <a:rPr lang="en-US" dirty="0" smtClean="0"/>
              <a:t>. Let </a:t>
            </a:r>
            <a:r>
              <a:rPr lang="el-GR" dirty="0" smtClean="0">
                <a:solidFill>
                  <a:srgbClr val="FF0000"/>
                </a:solidFill>
                <a:latin typeface="Calibri" panose="020F0502020204030204" pitchFamily="34" charset="0"/>
                <a:cs typeface="Calibri" panose="020F0502020204030204" pitchFamily="34" charset="0"/>
              </a:rPr>
              <a:t>ε</a:t>
            </a:r>
            <a:r>
              <a:rPr lang="en-US" dirty="0">
                <a:solidFill>
                  <a:srgbClr val="FF0000"/>
                </a:solidFill>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be a small constant</a:t>
            </a:r>
            <a:r>
              <a:rPr lang="en-US" dirty="0" smtClean="0"/>
              <a:t> </a:t>
            </a:r>
          </a:p>
          <a:p>
            <a:pPr marL="0" indent="0">
              <a:buNone/>
            </a:pPr>
            <a:r>
              <a:rPr lang="en-US" dirty="0" smtClean="0"/>
              <a:t>What happens if the unlikely event that at least </a:t>
            </a:r>
            <a:r>
              <a:rPr lang="en-US" dirty="0" smtClean="0">
                <a:solidFill>
                  <a:srgbClr val="FF0000"/>
                </a:solidFill>
              </a:rPr>
              <a:t>1-</a:t>
            </a:r>
            <a:r>
              <a:rPr lang="el-GR" dirty="0" smtClean="0">
                <a:solidFill>
                  <a:srgbClr val="FF0000"/>
                </a:solidFill>
                <a:latin typeface="Calibri" panose="020F0502020204030204" pitchFamily="34" charset="0"/>
                <a:cs typeface="Calibri" panose="020F0502020204030204" pitchFamily="34" charset="0"/>
              </a:rPr>
              <a:t>ε</a:t>
            </a:r>
            <a:r>
              <a:rPr lang="en-US" dirty="0" smtClean="0">
                <a:solidFill>
                  <a:srgbClr val="FF0000"/>
                </a:solidFill>
              </a:rPr>
              <a:t> </a:t>
            </a:r>
            <a:endParaRPr lang="en-US" dirty="0" smtClean="0"/>
          </a:p>
          <a:p>
            <a:pPr marL="0" indent="0">
              <a:buNone/>
            </a:pPr>
            <a:r>
              <a:rPr lang="en-US" dirty="0" smtClean="0"/>
              <a:t>fraction of the </a:t>
            </a:r>
            <a:r>
              <a:rPr lang="en-US" dirty="0" smtClean="0">
                <a:solidFill>
                  <a:srgbClr val="0070C0"/>
                </a:solidFill>
              </a:rPr>
              <a:t>clauses</a:t>
            </a:r>
            <a:r>
              <a:rPr lang="en-US" dirty="0" smtClean="0"/>
              <a:t> can be satisfied? </a:t>
            </a:r>
          </a:p>
          <a:p>
            <a:pPr marL="0" indent="0">
              <a:buNone/>
            </a:pPr>
            <a:r>
              <a:rPr lang="en-US" dirty="0" smtClean="0"/>
              <a:t>Can we apply some strong tools such as PSD programs to verify the fluke?</a:t>
            </a:r>
          </a:p>
          <a:p>
            <a:pPr marL="0" indent="0">
              <a:buNone/>
            </a:pPr>
            <a:endParaRPr lang="en-US" dirty="0"/>
          </a:p>
        </p:txBody>
      </p:sp>
    </p:spTree>
    <p:extLst>
      <p:ext uri="{BB962C8B-B14F-4D97-AF65-F5344CB8AC3E}">
        <p14:creationId xmlns:p14="http://schemas.microsoft.com/office/powerpoint/2010/main" val="303366464"/>
      </p:ext>
    </p:extLst>
  </p:cSld>
  <p:clrMapOvr>
    <a:masterClrMapping/>
  </p:clrMapOvr>
  <p:timing>
    <p:tnLst>
      <p:par>
        <p:cTn id="1" dur="indefinite" restart="never" nodeType="tmRoot"/>
      </p:par>
    </p:tnLst>
  </p:timing>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solidFill>
                  <a:srgbClr val="00B0F0"/>
                </a:solidFill>
              </a:rPr>
              <a:t>Feige’s</a:t>
            </a:r>
            <a:r>
              <a:rPr lang="en-US" dirty="0" smtClean="0">
                <a:solidFill>
                  <a:srgbClr val="00B0F0"/>
                </a:solidFill>
              </a:rPr>
              <a:t> conjecture</a:t>
            </a:r>
            <a:endParaRPr lang="en-US" dirty="0">
              <a:solidFill>
                <a:srgbClr val="00B0F0"/>
              </a:solidFill>
            </a:endParaRPr>
          </a:p>
        </p:txBody>
      </p:sp>
      <p:sp>
        <p:nvSpPr>
          <p:cNvPr id="3" name="Content Placeholder 2"/>
          <p:cNvSpPr>
            <a:spLocks noGrp="1"/>
          </p:cNvSpPr>
          <p:nvPr>
            <p:ph idx="1"/>
          </p:nvPr>
        </p:nvSpPr>
        <p:spPr/>
        <p:txBody>
          <a:bodyPr>
            <a:normAutofit/>
          </a:bodyPr>
          <a:lstStyle/>
          <a:p>
            <a:pPr marL="0" indent="0">
              <a:buNone/>
            </a:pPr>
            <a:r>
              <a:rPr lang="en-US" dirty="0" err="1">
                <a:solidFill>
                  <a:srgbClr val="7030A0"/>
                </a:solidFill>
              </a:rPr>
              <a:t>Feige</a:t>
            </a:r>
            <a:r>
              <a:rPr lang="en-US" dirty="0">
                <a:solidFill>
                  <a:srgbClr val="7030A0"/>
                </a:solidFill>
              </a:rPr>
              <a:t> </a:t>
            </a:r>
            <a:r>
              <a:rPr lang="en-US" dirty="0" smtClean="0">
                <a:solidFill>
                  <a:srgbClr val="7030A0"/>
                </a:solidFill>
              </a:rPr>
              <a:t> </a:t>
            </a:r>
            <a:r>
              <a:rPr lang="en-US" dirty="0" smtClean="0"/>
              <a:t>conjectured that  no </a:t>
            </a:r>
            <a:r>
              <a:rPr lang="en-US" dirty="0"/>
              <a:t>polynomial algorithm would say </a:t>
            </a:r>
            <a:r>
              <a:rPr lang="en-US" dirty="0" smtClean="0"/>
              <a:t> </a:t>
            </a:r>
            <a:r>
              <a:rPr lang="en-US" dirty="0" smtClean="0">
                <a:solidFill>
                  <a:srgbClr val="00B050"/>
                </a:solidFill>
              </a:rPr>
              <a:t>typical </a:t>
            </a:r>
            <a:r>
              <a:rPr lang="en-US" dirty="0"/>
              <a:t>as long as the fraction of satisfied clauses is less </a:t>
            </a:r>
            <a:r>
              <a:rPr lang="en-US" dirty="0" smtClean="0"/>
              <a:t> than </a:t>
            </a:r>
            <a:r>
              <a:rPr lang="en-US" dirty="0" smtClean="0">
                <a:solidFill>
                  <a:srgbClr val="FF0000"/>
                </a:solidFill>
              </a:rPr>
              <a:t>1-</a:t>
            </a:r>
            <a:r>
              <a:rPr lang="el-GR" dirty="0" smtClean="0">
                <a:solidFill>
                  <a:srgbClr val="FF0000"/>
                </a:solidFill>
                <a:latin typeface="Calibri" panose="020F0502020204030204" pitchFamily="34" charset="0"/>
                <a:cs typeface="Calibri" panose="020F0502020204030204" pitchFamily="34" charset="0"/>
              </a:rPr>
              <a:t>ε</a:t>
            </a:r>
            <a:r>
              <a:rPr lang="en-US" dirty="0" smtClean="0">
                <a:solidFill>
                  <a:srgbClr val="FF0000"/>
                </a:solidFill>
              </a:rPr>
              <a:t> </a:t>
            </a:r>
            <a:r>
              <a:rPr lang="en-US" dirty="0"/>
              <a:t>fraction  but will never say </a:t>
            </a:r>
            <a:r>
              <a:rPr lang="en-US" dirty="0">
                <a:solidFill>
                  <a:srgbClr val="00B050"/>
                </a:solidFill>
              </a:rPr>
              <a:t>typical </a:t>
            </a:r>
            <a:r>
              <a:rPr lang="en-US" dirty="0"/>
              <a:t>when at least </a:t>
            </a:r>
            <a:r>
              <a:rPr lang="en-US" dirty="0">
                <a:solidFill>
                  <a:srgbClr val="FF0000"/>
                </a:solidFill>
              </a:rPr>
              <a:t>1-</a:t>
            </a:r>
            <a:r>
              <a:rPr lang="el-GR" dirty="0" smtClean="0">
                <a:solidFill>
                  <a:srgbClr val="FF0000"/>
                </a:solidFill>
                <a:latin typeface="Calibri" panose="020F0502020204030204" pitchFamily="34" charset="0"/>
                <a:cs typeface="Calibri" panose="020F0502020204030204" pitchFamily="34" charset="0"/>
              </a:rPr>
              <a:t>ε</a:t>
            </a:r>
            <a:r>
              <a:rPr lang="en-US" dirty="0" smtClean="0"/>
              <a:t> of </a:t>
            </a:r>
            <a:r>
              <a:rPr lang="en-US" dirty="0"/>
              <a:t>the clauses  are satisfied. He used </a:t>
            </a:r>
            <a:r>
              <a:rPr lang="en-US" dirty="0" smtClean="0"/>
              <a:t>this</a:t>
            </a:r>
            <a:r>
              <a:rPr lang="en-US" dirty="0"/>
              <a:t> </a:t>
            </a:r>
            <a:r>
              <a:rPr lang="en-US" dirty="0" smtClean="0"/>
              <a:t>assumption to show that   </a:t>
            </a:r>
            <a:r>
              <a:rPr lang="en-US" dirty="0"/>
              <a:t>the </a:t>
            </a:r>
            <a:r>
              <a:rPr lang="en-US" dirty="0">
                <a:solidFill>
                  <a:srgbClr val="00B050"/>
                </a:solidFill>
              </a:rPr>
              <a:t>Dense k-Subgraph </a:t>
            </a:r>
            <a:r>
              <a:rPr lang="en-US" dirty="0"/>
              <a:t>problem admits no </a:t>
            </a:r>
            <a:r>
              <a:rPr lang="en-US" dirty="0" smtClean="0"/>
              <a:t> </a:t>
            </a:r>
            <a:r>
              <a:rPr lang="en-US" dirty="0" smtClean="0">
                <a:solidFill>
                  <a:srgbClr val="FF0000"/>
                </a:solidFill>
              </a:rPr>
              <a:t>PTAS</a:t>
            </a:r>
            <a:r>
              <a:rPr lang="en-US" dirty="0" smtClean="0"/>
              <a:t>.</a:t>
            </a:r>
            <a:endParaRPr lang="en-US" dirty="0" smtClean="0">
              <a:latin typeface="Calibri" panose="020F0502020204030204" pitchFamily="34" charset="0"/>
              <a:cs typeface="Calibri" panose="020F0502020204030204" pitchFamily="34" charset="0"/>
            </a:endParaRPr>
          </a:p>
          <a:p>
            <a:pPr marL="0" indent="0">
              <a:buNone/>
            </a:pPr>
            <a:r>
              <a:rPr lang="en-US" dirty="0" smtClean="0">
                <a:latin typeface="Calibri" panose="020F0502020204030204" pitchFamily="34" charset="0"/>
                <a:cs typeface="Calibri" panose="020F0502020204030204" pitchFamily="34" charset="0"/>
              </a:rPr>
              <a:t>A highly non standard assumption connecting  random instances and hardness of approximation. A very influential paper. People tried to disprove this assumption quite a lot. And failed.</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39464735"/>
      </p:ext>
    </p:extLst>
  </p:cSld>
  <p:clrMapOvr>
    <a:masterClrMapping/>
  </p:clrMapOvr>
  <p:timing>
    <p:tnLst>
      <p:par>
        <p:cTn id="1" dur="indefinite" restart="never" nodeType="tmRoot"/>
      </p:par>
    </p:tnLst>
  </p:timing>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What does this assumption mean?</a:t>
            </a:r>
            <a:endParaRPr lang="en-US" dirty="0">
              <a:solidFill>
                <a:srgbClr val="00B0F0"/>
              </a:solidFill>
            </a:endParaRPr>
          </a:p>
        </p:txBody>
      </p:sp>
      <p:sp>
        <p:nvSpPr>
          <p:cNvPr id="3" name="Content Placeholder 2"/>
          <p:cNvSpPr>
            <a:spLocks noGrp="1"/>
          </p:cNvSpPr>
          <p:nvPr>
            <p:ph idx="1"/>
          </p:nvPr>
        </p:nvSpPr>
        <p:spPr/>
        <p:txBody>
          <a:bodyPr>
            <a:normAutofit fontScale="92500"/>
          </a:bodyPr>
          <a:lstStyle/>
          <a:p>
            <a:pPr marL="0" indent="0">
              <a:buNone/>
            </a:pPr>
            <a:r>
              <a:rPr lang="en-US" dirty="0" smtClean="0"/>
              <a:t>The assumption by </a:t>
            </a:r>
            <a:r>
              <a:rPr lang="en-US" dirty="0" smtClean="0">
                <a:solidFill>
                  <a:srgbClr val="7030A0"/>
                </a:solidFill>
              </a:rPr>
              <a:t>Feige i</a:t>
            </a:r>
            <a:r>
              <a:rPr lang="en-US" dirty="0" smtClean="0"/>
              <a:t>mplies that there is no </a:t>
            </a:r>
          </a:p>
          <a:p>
            <a:pPr marL="0" indent="0">
              <a:buNone/>
            </a:pPr>
            <a:r>
              <a:rPr lang="en-US" dirty="0" smtClean="0">
                <a:solidFill>
                  <a:srgbClr val="FF0000"/>
                </a:solidFill>
              </a:rPr>
              <a:t>1-</a:t>
            </a:r>
            <a:r>
              <a:rPr lang="el-GR" dirty="0" smtClean="0">
                <a:solidFill>
                  <a:srgbClr val="FF0000"/>
                </a:solidFill>
                <a:latin typeface="Calibri" panose="020F0502020204030204" pitchFamily="34" charset="0"/>
                <a:cs typeface="Calibri" panose="020F0502020204030204" pitchFamily="34" charset="0"/>
              </a:rPr>
              <a:t>ε</a:t>
            </a:r>
            <a:r>
              <a:rPr lang="en-US" dirty="0" smtClean="0">
                <a:solidFill>
                  <a:srgbClr val="FF0000"/>
                </a:solidFill>
                <a:latin typeface="Calibri" panose="020F0502020204030204" pitchFamily="34" charset="0"/>
                <a:cs typeface="Calibri" panose="020F0502020204030204" pitchFamily="34" charset="0"/>
              </a:rPr>
              <a:t> </a:t>
            </a:r>
            <a:r>
              <a:rPr lang="en-US" dirty="0">
                <a:solidFill>
                  <a:srgbClr val="FF0000"/>
                </a:solidFill>
              </a:rPr>
              <a:t> </a:t>
            </a:r>
            <a:r>
              <a:rPr lang="en-US" dirty="0" smtClean="0">
                <a:solidFill>
                  <a:srgbClr val="FF0000"/>
                </a:solidFill>
              </a:rPr>
              <a:t>approximation </a:t>
            </a:r>
            <a:r>
              <a:rPr lang="en-US" dirty="0" smtClean="0"/>
              <a:t>for some constant </a:t>
            </a:r>
            <a:r>
              <a:rPr lang="el-GR" dirty="0" smtClean="0">
                <a:solidFill>
                  <a:srgbClr val="FF0000"/>
                </a:solidFill>
                <a:latin typeface="Calibri" panose="020F0502020204030204" pitchFamily="34" charset="0"/>
                <a:cs typeface="Calibri" panose="020F0502020204030204" pitchFamily="34" charset="0"/>
              </a:rPr>
              <a:t>ε</a:t>
            </a:r>
            <a:r>
              <a:rPr lang="en-US" dirty="0" smtClean="0">
                <a:latin typeface="Calibri" panose="020F0502020204030204" pitchFamily="34" charset="0"/>
                <a:cs typeface="Calibri" panose="020F0502020204030204" pitchFamily="34" charset="0"/>
              </a:rPr>
              <a:t> </a:t>
            </a:r>
            <a:r>
              <a:rPr lang="en-US" dirty="0" smtClean="0"/>
              <a:t>for </a:t>
            </a:r>
            <a:r>
              <a:rPr lang="en-US" dirty="0" smtClean="0">
                <a:solidFill>
                  <a:srgbClr val="00B050"/>
                </a:solidFill>
              </a:rPr>
              <a:t>3-SAT</a:t>
            </a:r>
            <a:r>
              <a:rPr lang="en-US" dirty="0" smtClean="0"/>
              <a:t>.</a:t>
            </a:r>
          </a:p>
          <a:p>
            <a:pPr marL="0" indent="0">
              <a:buNone/>
            </a:pPr>
            <a:r>
              <a:rPr lang="en-US" dirty="0" smtClean="0"/>
              <a:t>This is known to be true for the </a:t>
            </a:r>
            <a:r>
              <a:rPr lang="en-US" dirty="0" smtClean="0">
                <a:solidFill>
                  <a:srgbClr val="0070C0"/>
                </a:solidFill>
              </a:rPr>
              <a:t>deterministic case</a:t>
            </a:r>
            <a:r>
              <a:rPr lang="en-US" dirty="0" smtClean="0"/>
              <a:t>.</a:t>
            </a:r>
          </a:p>
          <a:p>
            <a:pPr marL="0" indent="0">
              <a:buNone/>
            </a:pPr>
            <a:r>
              <a:rPr lang="en-US" dirty="0" smtClean="0"/>
              <a:t>But a </a:t>
            </a:r>
            <a:r>
              <a:rPr lang="en-US" dirty="0" smtClean="0">
                <a:solidFill>
                  <a:srgbClr val="0070C0"/>
                </a:solidFill>
              </a:rPr>
              <a:t>fluke</a:t>
            </a:r>
            <a:r>
              <a:rPr lang="en-US" dirty="0" smtClean="0"/>
              <a:t> make the random instance non typical as</a:t>
            </a:r>
          </a:p>
          <a:p>
            <a:pPr marL="0" indent="0">
              <a:buNone/>
            </a:pPr>
            <a:r>
              <a:rPr lang="en-US" dirty="0" smtClean="0">
                <a:solidFill>
                  <a:srgbClr val="7030A0"/>
                </a:solidFill>
              </a:rPr>
              <a:t>Feige </a:t>
            </a:r>
            <a:r>
              <a:rPr lang="en-US" dirty="0" smtClean="0"/>
              <a:t>calls it. So is it as hard to deduce things on a </a:t>
            </a:r>
          </a:p>
          <a:p>
            <a:pPr marL="0" indent="0">
              <a:buNone/>
            </a:pPr>
            <a:r>
              <a:rPr lang="en-US" dirty="0"/>
              <a:t>n</a:t>
            </a:r>
            <a:r>
              <a:rPr lang="en-US" dirty="0" smtClean="0"/>
              <a:t>on typical case? It seems so.</a:t>
            </a:r>
          </a:p>
          <a:p>
            <a:pPr marL="0" indent="0">
              <a:buNone/>
            </a:pPr>
            <a:r>
              <a:rPr lang="en-US" dirty="0" smtClean="0"/>
              <a:t>Many  tried to use </a:t>
            </a:r>
            <a:r>
              <a:rPr lang="en-US" dirty="0" smtClean="0">
                <a:solidFill>
                  <a:srgbClr val="FF0000"/>
                </a:solidFill>
              </a:rPr>
              <a:t>SDP</a:t>
            </a:r>
            <a:r>
              <a:rPr lang="en-US" dirty="0" smtClean="0"/>
              <a:t> to refute this assumption. </a:t>
            </a:r>
            <a:endParaRPr lang="en-US" dirty="0"/>
          </a:p>
          <a:p>
            <a:pPr marL="0" indent="0">
              <a:buNone/>
            </a:pPr>
            <a:r>
              <a:rPr lang="en-US" dirty="0" smtClean="0"/>
              <a:t>Since I too tried (with two experts) and </a:t>
            </a:r>
          </a:p>
          <a:p>
            <a:pPr marL="0" indent="0">
              <a:buNone/>
            </a:pPr>
            <a:r>
              <a:rPr lang="en-US" dirty="0"/>
              <a:t>f</a:t>
            </a:r>
            <a:r>
              <a:rPr lang="en-US" dirty="0" smtClean="0"/>
              <a:t>ailed, I can only say that as far as I know  </a:t>
            </a:r>
            <a:r>
              <a:rPr lang="en-US" dirty="0" smtClean="0">
                <a:solidFill>
                  <a:srgbClr val="7030A0"/>
                </a:solidFill>
              </a:rPr>
              <a:t>Feige </a:t>
            </a:r>
            <a:r>
              <a:rPr lang="en-US" dirty="0" smtClean="0"/>
              <a:t>is right.</a:t>
            </a:r>
          </a:p>
          <a:p>
            <a:pPr marL="0" indent="0">
              <a:buNone/>
            </a:pPr>
            <a:endParaRPr lang="en-US" dirty="0" smtClean="0"/>
          </a:p>
        </p:txBody>
      </p:sp>
    </p:spTree>
    <p:extLst>
      <p:ext uri="{BB962C8B-B14F-4D97-AF65-F5344CB8AC3E}">
        <p14:creationId xmlns:p14="http://schemas.microsoft.com/office/powerpoint/2010/main" val="2565151206"/>
      </p:ext>
    </p:extLst>
  </p:cSld>
  <p:clrMapOvr>
    <a:masterClrMapping/>
  </p:clrMapOvr>
  <p:timing>
    <p:tnLst>
      <p:par>
        <p:cTn id="1" dur="indefinite" restart="never" nodeType="tmRoot"/>
      </p:par>
    </p:tnLst>
  </p:timing>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Graph products</a:t>
            </a:r>
            <a:endParaRPr lang="en-US" dirty="0">
              <a:solidFill>
                <a:srgbClr val="00B0F0"/>
              </a:solidFill>
            </a:endParaRPr>
          </a:p>
        </p:txBody>
      </p:sp>
      <p:sp>
        <p:nvSpPr>
          <p:cNvPr id="3" name="Content Placeholder 2"/>
          <p:cNvSpPr>
            <a:spLocks noGrp="1"/>
          </p:cNvSpPr>
          <p:nvPr>
            <p:ph idx="1"/>
          </p:nvPr>
        </p:nvSpPr>
        <p:spPr/>
        <p:txBody>
          <a:bodyPr>
            <a:normAutofit fontScale="92500"/>
          </a:bodyPr>
          <a:lstStyle/>
          <a:p>
            <a:pPr marL="0" indent="0">
              <a:buNone/>
            </a:pPr>
            <a:r>
              <a:rPr lang="en-US" dirty="0" smtClean="0">
                <a:solidFill>
                  <a:srgbClr val="7030A0"/>
                </a:solidFill>
              </a:rPr>
              <a:t>Alon et al  </a:t>
            </a:r>
            <a:r>
              <a:rPr lang="en-US" dirty="0" smtClean="0"/>
              <a:t>proved</a:t>
            </a:r>
            <a:r>
              <a:rPr lang="en-US" dirty="0" smtClean="0">
                <a:solidFill>
                  <a:srgbClr val="7030A0"/>
                </a:solidFill>
              </a:rPr>
              <a:t> </a:t>
            </a:r>
            <a:r>
              <a:rPr lang="en-US" dirty="0" smtClean="0"/>
              <a:t>super constant inapproximability</a:t>
            </a:r>
          </a:p>
          <a:p>
            <a:pPr marL="0" indent="0">
              <a:buNone/>
            </a:pPr>
            <a:r>
              <a:rPr lang="en-US" dirty="0" smtClean="0"/>
              <a:t>for the </a:t>
            </a:r>
            <a:r>
              <a:rPr lang="en-US" dirty="0" smtClean="0">
                <a:solidFill>
                  <a:srgbClr val="00B050"/>
                </a:solidFill>
              </a:rPr>
              <a:t>Dense k-Subgraph </a:t>
            </a:r>
            <a:r>
              <a:rPr lang="en-US" dirty="0" smtClean="0"/>
              <a:t>using similar assumption </a:t>
            </a:r>
          </a:p>
          <a:p>
            <a:pPr marL="0" indent="0">
              <a:buNone/>
            </a:pPr>
            <a:r>
              <a:rPr lang="en-US" dirty="0" smtClean="0"/>
              <a:t>as </a:t>
            </a:r>
            <a:r>
              <a:rPr lang="en-US" dirty="0" smtClean="0">
                <a:solidFill>
                  <a:srgbClr val="7030A0"/>
                </a:solidFill>
              </a:rPr>
              <a:t>Feige</a:t>
            </a:r>
            <a:r>
              <a:rPr lang="en-US" dirty="0" smtClean="0"/>
              <a:t>. They used the </a:t>
            </a:r>
            <a:r>
              <a:rPr lang="en-US" dirty="0" smtClean="0">
                <a:solidFill>
                  <a:srgbClr val="0070C0"/>
                </a:solidFill>
              </a:rPr>
              <a:t>graph products </a:t>
            </a:r>
            <a:r>
              <a:rPr lang="en-US" dirty="0" smtClean="0"/>
              <a:t>which does not</a:t>
            </a:r>
          </a:p>
          <a:p>
            <a:pPr marL="0" indent="0">
              <a:buNone/>
            </a:pPr>
            <a:r>
              <a:rPr lang="en-US" dirty="0" smtClean="0"/>
              <a:t>work for the </a:t>
            </a:r>
            <a:r>
              <a:rPr lang="en-US" dirty="0" smtClean="0">
                <a:solidFill>
                  <a:srgbClr val="00B050"/>
                </a:solidFill>
              </a:rPr>
              <a:t>Dense k-Subgraph</a:t>
            </a:r>
            <a:r>
              <a:rPr lang="en-US" dirty="0" smtClean="0"/>
              <a:t>, but does work on </a:t>
            </a:r>
          </a:p>
          <a:p>
            <a:pPr marL="0" indent="0">
              <a:buNone/>
            </a:pPr>
            <a:r>
              <a:rPr lang="en-US" dirty="0" smtClean="0"/>
              <a:t>random inputs.</a:t>
            </a:r>
            <a:endParaRPr lang="en-US" dirty="0"/>
          </a:p>
          <a:p>
            <a:pPr marL="0" indent="0">
              <a:buNone/>
            </a:pPr>
            <a:r>
              <a:rPr lang="en-US" dirty="0" smtClean="0"/>
              <a:t>The planted </a:t>
            </a:r>
            <a:r>
              <a:rPr lang="en-US" dirty="0"/>
              <a:t>clique  </a:t>
            </a:r>
            <a:r>
              <a:rPr lang="en-US" dirty="0" smtClean="0"/>
              <a:t>problem takes a  random</a:t>
            </a:r>
          </a:p>
          <a:p>
            <a:pPr marL="0" indent="0">
              <a:buNone/>
            </a:pPr>
            <a:r>
              <a:rPr lang="en-US" dirty="0" smtClean="0">
                <a:solidFill>
                  <a:srgbClr val="FF0000"/>
                </a:solidFill>
              </a:rPr>
              <a:t>G(n</a:t>
            </a:r>
            <a:r>
              <a:rPr lang="en-US" dirty="0">
                <a:solidFill>
                  <a:srgbClr val="FF0000"/>
                </a:solidFill>
              </a:rPr>
              <a:t>, 1/2) </a:t>
            </a:r>
            <a:r>
              <a:rPr lang="en-US" dirty="0" smtClean="0"/>
              <a:t>graph takes an arbitrary set of size </a:t>
            </a:r>
          </a:p>
          <a:p>
            <a:pPr marL="0" indent="0">
              <a:buNone/>
            </a:pPr>
            <a:r>
              <a:rPr lang="en-US" sz="3000" dirty="0" smtClean="0">
                <a:solidFill>
                  <a:srgbClr val="FF0000"/>
                </a:solidFill>
                <a:sym typeface="Symbol" panose="05050102010706020507" pitchFamily="18" charset="2"/>
              </a:rPr>
              <a:t>n</a:t>
            </a:r>
            <a:r>
              <a:rPr lang="en-US" sz="3000" baseline="30000" dirty="0" smtClean="0">
                <a:solidFill>
                  <a:srgbClr val="FF0000"/>
                </a:solidFill>
                <a:sym typeface="Symbol" panose="05050102010706020507" pitchFamily="18" charset="2"/>
              </a:rPr>
              <a:t>1/3 </a:t>
            </a:r>
            <a:r>
              <a:rPr lang="en-US" sz="3000" dirty="0" smtClean="0">
                <a:solidFill>
                  <a:srgbClr val="FF0000"/>
                </a:solidFill>
                <a:sym typeface="Symbol" panose="05050102010706020507" pitchFamily="18" charset="2"/>
              </a:rPr>
              <a:t> </a:t>
            </a:r>
            <a:r>
              <a:rPr lang="en-US" sz="3000" dirty="0" smtClean="0">
                <a:sym typeface="Symbol" panose="05050102010706020507" pitchFamily="18" charset="2"/>
              </a:rPr>
              <a:t>and makes it a clique. </a:t>
            </a:r>
            <a:r>
              <a:rPr lang="en-US" sz="3000" dirty="0" smtClean="0">
                <a:solidFill>
                  <a:srgbClr val="0070C0"/>
                </a:solidFill>
                <a:sym typeface="Symbol" panose="05050102010706020507" pitchFamily="18" charset="2"/>
              </a:rPr>
              <a:t>Finding the clique is considered hard.</a:t>
            </a:r>
            <a:endParaRPr lang="en-US" dirty="0">
              <a:solidFill>
                <a:srgbClr val="0070C0"/>
              </a:solidFill>
            </a:endParaRPr>
          </a:p>
        </p:txBody>
      </p:sp>
    </p:spTree>
    <p:extLst>
      <p:ext uri="{BB962C8B-B14F-4D97-AF65-F5344CB8AC3E}">
        <p14:creationId xmlns:p14="http://schemas.microsoft.com/office/powerpoint/2010/main" val="902372007"/>
      </p:ext>
    </p:extLst>
  </p:cSld>
  <p:clrMapOvr>
    <a:masterClrMapping/>
  </p:clrMapOvr>
  <p:timing>
    <p:tnLst>
      <p:par>
        <p:cTn id="1" dur="indefinite" restart="never" nodeType="tmRoot"/>
      </p:par>
    </p:tnLst>
  </p:timing>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The log density conjecture</a:t>
            </a:r>
            <a:endParaRPr lang="en-US" dirty="0">
              <a:solidFill>
                <a:srgbClr val="00B0F0"/>
              </a:solidFill>
            </a:endParaRPr>
          </a:p>
        </p:txBody>
      </p:sp>
      <p:sp>
        <p:nvSpPr>
          <p:cNvPr id="3" name="Content Placeholder 2"/>
          <p:cNvSpPr>
            <a:spLocks noGrp="1"/>
          </p:cNvSpPr>
          <p:nvPr>
            <p:ph idx="1"/>
          </p:nvPr>
        </p:nvSpPr>
        <p:spPr/>
        <p:txBody>
          <a:bodyPr>
            <a:normAutofit lnSpcReduction="10000"/>
          </a:bodyPr>
          <a:lstStyle/>
          <a:p>
            <a:r>
              <a:rPr lang="en-US" dirty="0" smtClean="0"/>
              <a:t>It seems if </a:t>
            </a:r>
            <a:r>
              <a:rPr lang="en-US" dirty="0" smtClean="0">
                <a:solidFill>
                  <a:srgbClr val="00B050"/>
                </a:solidFill>
              </a:rPr>
              <a:t>log to the base of the number of vertices  of the number of edges in the hidden subgraph </a:t>
            </a:r>
            <a:r>
              <a:rPr lang="en-US" dirty="0" smtClean="0"/>
              <a:t>is no larger than </a:t>
            </a:r>
            <a:r>
              <a:rPr lang="en-US" dirty="0" smtClean="0">
                <a:solidFill>
                  <a:srgbClr val="00B050"/>
                </a:solidFill>
              </a:rPr>
              <a:t>log in the  number of vertices of the number of edges  in the original graph </a:t>
            </a:r>
            <a:r>
              <a:rPr lang="en-US" dirty="0" smtClean="0"/>
              <a:t>then such a graph cannot be found</a:t>
            </a:r>
          </a:p>
          <a:p>
            <a:r>
              <a:rPr lang="en-US" dirty="0" smtClean="0"/>
              <a:t>The log density of the entire graph is </a:t>
            </a:r>
            <a:r>
              <a:rPr lang="en-US" dirty="0" smtClean="0">
                <a:solidFill>
                  <a:srgbClr val="FF0000"/>
                </a:solidFill>
              </a:rPr>
              <a:t>2</a:t>
            </a:r>
            <a:r>
              <a:rPr lang="en-US" dirty="0" smtClean="0"/>
              <a:t>.</a:t>
            </a:r>
          </a:p>
          <a:p>
            <a:r>
              <a:rPr lang="en-US" dirty="0" smtClean="0"/>
              <a:t>The log density in the planted graph is </a:t>
            </a:r>
            <a:r>
              <a:rPr lang="en-US" dirty="0" smtClean="0">
                <a:solidFill>
                  <a:srgbClr val="FF0000"/>
                </a:solidFill>
              </a:rPr>
              <a:t>2</a:t>
            </a:r>
            <a:r>
              <a:rPr lang="en-US" dirty="0" smtClean="0"/>
              <a:t> as well.</a:t>
            </a:r>
          </a:p>
          <a:p>
            <a:r>
              <a:rPr lang="en-US" dirty="0" smtClean="0"/>
              <a:t>Even a planted clique of size slightly smaller than </a:t>
            </a:r>
            <a:r>
              <a:rPr lang="en-US" dirty="0" err="1" smtClean="0">
                <a:solidFill>
                  <a:srgbClr val="FF0000"/>
                </a:solidFill>
              </a:rPr>
              <a:t>sqrt</a:t>
            </a:r>
            <a:r>
              <a:rPr lang="en-US" dirty="0" smtClean="0">
                <a:solidFill>
                  <a:srgbClr val="FF0000"/>
                </a:solidFill>
              </a:rPr>
              <a:t>{n}</a:t>
            </a:r>
            <a:r>
              <a:rPr lang="en-US" dirty="0">
                <a:solidFill>
                  <a:srgbClr val="FF0000"/>
                </a:solidFill>
              </a:rPr>
              <a:t> </a:t>
            </a:r>
            <a:r>
              <a:rPr lang="en-US" dirty="0" smtClean="0">
                <a:solidFill>
                  <a:srgbClr val="FF0000"/>
                </a:solidFill>
              </a:rPr>
              <a:t> </a:t>
            </a:r>
            <a:r>
              <a:rPr lang="en-US" dirty="0" smtClean="0"/>
              <a:t>seems hard to find. In any case this gives </a:t>
            </a:r>
            <a:r>
              <a:rPr lang="en-US" dirty="0" smtClean="0">
                <a:solidFill>
                  <a:srgbClr val="0070C0"/>
                </a:solidFill>
              </a:rPr>
              <a:t>constant </a:t>
            </a:r>
            <a:r>
              <a:rPr lang="en-US" dirty="0" smtClean="0"/>
              <a:t>hardness for the </a:t>
            </a:r>
            <a:r>
              <a:rPr lang="en-US" dirty="0" smtClean="0">
                <a:solidFill>
                  <a:srgbClr val="00B050"/>
                </a:solidFill>
              </a:rPr>
              <a:t>Dense k-subgraph </a:t>
            </a:r>
            <a:r>
              <a:rPr lang="en-US" dirty="0" smtClean="0"/>
              <a:t>problem. </a:t>
            </a:r>
            <a:endParaRPr lang="en-US" dirty="0"/>
          </a:p>
        </p:txBody>
      </p:sp>
    </p:spTree>
    <p:extLst>
      <p:ext uri="{BB962C8B-B14F-4D97-AF65-F5344CB8AC3E}">
        <p14:creationId xmlns:p14="http://schemas.microsoft.com/office/powerpoint/2010/main" val="1374633655"/>
      </p:ext>
    </p:extLst>
  </p:cSld>
  <p:clrMapOvr>
    <a:masterClrMapping/>
  </p:clrMapOvr>
  <p:timing>
    <p:tnLst>
      <p:par>
        <p:cTn id="1" dur="indefinite" restart="never" nodeType="tmRoot"/>
      </p:par>
    </p:tnLst>
  </p:timing>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a:spLocks noGrp="1"/>
          </p:cNvSpPr>
          <p:nvPr>
            <p:ph type="title"/>
          </p:nvPr>
        </p:nvSpPr>
        <p:spPr>
          <a:xfrm>
            <a:off x="628650" y="381000"/>
            <a:ext cx="7886700" cy="1325563"/>
          </a:xfrm>
        </p:spPr>
        <p:txBody>
          <a:bodyPr/>
          <a:lstStyle/>
          <a:p>
            <a:pPr algn="ctr"/>
            <a:r>
              <a:rPr lang="en-US" altLang="en-US" dirty="0">
                <a:solidFill>
                  <a:srgbClr val="00B0F0"/>
                </a:solidFill>
              </a:rPr>
              <a:t>O</a:t>
            </a:r>
            <a:r>
              <a:rPr lang="en-US" altLang="en-US" dirty="0" smtClean="0">
                <a:solidFill>
                  <a:srgbClr val="00B0F0"/>
                </a:solidFill>
              </a:rPr>
              <a:t>pen problems in lower bounds</a:t>
            </a:r>
          </a:p>
        </p:txBody>
      </p:sp>
      <p:sp>
        <p:nvSpPr>
          <p:cNvPr id="149507" name="Content Placeholder 2"/>
          <p:cNvSpPr>
            <a:spLocks noGrp="1"/>
          </p:cNvSpPr>
          <p:nvPr>
            <p:ph idx="1"/>
          </p:nvPr>
        </p:nvSpPr>
        <p:spPr>
          <a:xfrm>
            <a:off x="628650" y="1524000"/>
            <a:ext cx="7886700" cy="4351338"/>
          </a:xfrm>
        </p:spPr>
        <p:txBody>
          <a:bodyPr>
            <a:normAutofit fontScale="92500" lnSpcReduction="20000"/>
          </a:bodyPr>
          <a:lstStyle/>
          <a:p>
            <a:pPr marL="0" indent="0" algn="l">
              <a:buNone/>
            </a:pPr>
            <a:r>
              <a:rPr lang="en-US" altLang="en-US" sz="3600" dirty="0" smtClean="0">
                <a:solidFill>
                  <a:srgbClr val="FF0000"/>
                </a:solidFill>
              </a:rPr>
              <a:t>1)</a:t>
            </a:r>
            <a:r>
              <a:rPr lang="en-US" altLang="en-US" sz="3600" dirty="0" smtClean="0"/>
              <a:t>Give </a:t>
            </a:r>
            <a:r>
              <a:rPr lang="en-US" altLang="en-US" sz="3600" dirty="0" smtClean="0">
                <a:solidFill>
                  <a:srgbClr val="FF0000"/>
                </a:solidFill>
              </a:rPr>
              <a:t>2</a:t>
            </a:r>
            <a:r>
              <a:rPr lang="en-US" altLang="en-US" sz="3600" dirty="0" smtClean="0"/>
              <a:t> inapproximability for  </a:t>
            </a:r>
            <a:r>
              <a:rPr lang="en-US" altLang="en-US" sz="3600" dirty="0" smtClean="0">
                <a:solidFill>
                  <a:srgbClr val="00B050"/>
                </a:solidFill>
              </a:rPr>
              <a:t>VC </a:t>
            </a:r>
            <a:endParaRPr lang="en-US" altLang="en-US" sz="3600" dirty="0">
              <a:solidFill>
                <a:srgbClr val="00B050"/>
              </a:solidFill>
            </a:endParaRPr>
          </a:p>
          <a:p>
            <a:pPr marL="0" indent="0" algn="l">
              <a:buNone/>
            </a:pPr>
            <a:r>
              <a:rPr lang="en-US" altLang="en-US" sz="3600" dirty="0" smtClean="0"/>
              <a:t>    I read the hardness of </a:t>
            </a:r>
            <a:r>
              <a:rPr lang="en-US" altLang="en-US" sz="3600" dirty="0" smtClean="0">
                <a:solidFill>
                  <a:srgbClr val="FF0000"/>
                </a:solidFill>
              </a:rPr>
              <a:t>Dinur and Safra. </a:t>
            </a:r>
          </a:p>
          <a:p>
            <a:pPr marL="0" indent="0" algn="l">
              <a:buNone/>
            </a:pPr>
            <a:r>
              <a:rPr lang="en-US" altLang="en-US" sz="3600" dirty="0">
                <a:solidFill>
                  <a:srgbClr val="FF0000"/>
                </a:solidFill>
              </a:rPr>
              <a:t> </a:t>
            </a:r>
            <a:r>
              <a:rPr lang="en-US" altLang="en-US" sz="3600" dirty="0" smtClean="0">
                <a:solidFill>
                  <a:srgbClr val="FF0000"/>
                </a:solidFill>
              </a:rPr>
              <a:t>   </a:t>
            </a:r>
            <a:r>
              <a:rPr lang="en-US" altLang="en-US" sz="3600" dirty="0" smtClean="0"/>
              <a:t>New ideas are </a:t>
            </a:r>
          </a:p>
          <a:p>
            <a:pPr marL="0" indent="0" algn="l">
              <a:buNone/>
            </a:pPr>
            <a:r>
              <a:rPr lang="en-US" altLang="en-US" sz="3600" dirty="0" smtClean="0"/>
              <a:t>    needed (I mean for hardness under </a:t>
            </a:r>
            <a:r>
              <a:rPr lang="en-US" altLang="en-US" sz="3600" dirty="0" smtClean="0">
                <a:solidFill>
                  <a:srgbClr val="FF0000"/>
                </a:solidFill>
              </a:rPr>
              <a:t>P≠NP</a:t>
            </a:r>
            <a:r>
              <a:rPr lang="en-US" altLang="en-US" sz="3600" dirty="0" smtClean="0"/>
              <a:t>).</a:t>
            </a:r>
          </a:p>
          <a:p>
            <a:pPr marL="0" indent="0" algn="l">
              <a:buFontTx/>
              <a:buNone/>
            </a:pPr>
            <a:r>
              <a:rPr lang="en-US" altLang="en-US" sz="3600" dirty="0" smtClean="0">
                <a:solidFill>
                  <a:srgbClr val="FF0000"/>
                </a:solidFill>
              </a:rPr>
              <a:t>2) </a:t>
            </a:r>
            <a:r>
              <a:rPr lang="en-US" altLang="en-US" sz="3600" dirty="0" smtClean="0"/>
              <a:t>Give tight lower bounds for </a:t>
            </a:r>
            <a:r>
              <a:rPr lang="en-US" altLang="en-US" sz="3600" dirty="0" smtClean="0">
                <a:solidFill>
                  <a:srgbClr val="00B050"/>
                </a:solidFill>
              </a:rPr>
              <a:t>Multicut </a:t>
            </a:r>
            <a:r>
              <a:rPr lang="en-US" altLang="en-US" sz="3600" dirty="0" smtClean="0"/>
              <a:t>and </a:t>
            </a:r>
          </a:p>
          <a:p>
            <a:pPr marL="0" indent="0" algn="l">
              <a:buFontTx/>
              <a:buNone/>
            </a:pPr>
            <a:r>
              <a:rPr lang="en-US" altLang="en-US" sz="3600" dirty="0" smtClean="0">
                <a:solidFill>
                  <a:srgbClr val="00B050"/>
                </a:solidFill>
              </a:rPr>
              <a:t>    Sparsest Cut.</a:t>
            </a:r>
            <a:endParaRPr lang="en-US" altLang="en-US" sz="3600" dirty="0" smtClean="0"/>
          </a:p>
          <a:p>
            <a:pPr marL="0" indent="0" algn="l">
              <a:buFontTx/>
              <a:buNone/>
            </a:pPr>
            <a:r>
              <a:rPr lang="en-US" altLang="en-US" sz="3600" dirty="0" smtClean="0">
                <a:solidFill>
                  <a:srgbClr val="FF0000"/>
                </a:solidFill>
              </a:rPr>
              <a:t>3)</a:t>
            </a:r>
            <a:r>
              <a:rPr lang="en-US" altLang="en-US" sz="3600" dirty="0" smtClean="0"/>
              <a:t> Give some hardness for the </a:t>
            </a:r>
            <a:r>
              <a:rPr lang="en-US" altLang="en-US" sz="3600" dirty="0" smtClean="0">
                <a:solidFill>
                  <a:srgbClr val="00B050"/>
                </a:solidFill>
              </a:rPr>
              <a:t>Dense  </a:t>
            </a:r>
          </a:p>
          <a:p>
            <a:pPr marL="0" indent="0" algn="l">
              <a:buFontTx/>
              <a:buNone/>
            </a:pPr>
            <a:r>
              <a:rPr lang="en-US" altLang="en-US" sz="3600" dirty="0">
                <a:solidFill>
                  <a:srgbClr val="00B050"/>
                </a:solidFill>
              </a:rPr>
              <a:t> </a:t>
            </a:r>
            <a:r>
              <a:rPr lang="en-US" altLang="en-US" sz="3600" dirty="0" smtClean="0">
                <a:solidFill>
                  <a:srgbClr val="00B050"/>
                </a:solidFill>
              </a:rPr>
              <a:t>   k-Subgraph</a:t>
            </a:r>
            <a:r>
              <a:rPr lang="en-US" altLang="en-US" sz="3600" dirty="0" smtClean="0"/>
              <a:t> problem assuming </a:t>
            </a:r>
            <a:r>
              <a:rPr lang="en-US" altLang="en-US" sz="3600" dirty="0" smtClean="0">
                <a:solidFill>
                  <a:srgbClr val="FF0000"/>
                </a:solidFill>
              </a:rPr>
              <a:t>P </a:t>
            </a:r>
            <a:r>
              <a:rPr lang="en-US" altLang="en-US" sz="3600" dirty="0" smtClean="0"/>
              <a:t>is not   </a:t>
            </a:r>
          </a:p>
          <a:p>
            <a:pPr marL="0" indent="0" algn="l">
              <a:buFontTx/>
              <a:buNone/>
            </a:pPr>
            <a:r>
              <a:rPr lang="en-US" altLang="en-US" sz="3600" dirty="0"/>
              <a:t> </a:t>
            </a:r>
            <a:r>
              <a:rPr lang="en-US" altLang="en-US" sz="3600" dirty="0" smtClean="0"/>
              <a:t>   equal </a:t>
            </a:r>
            <a:r>
              <a:rPr lang="en-US" altLang="en-US" sz="3600" dirty="0" smtClean="0">
                <a:solidFill>
                  <a:srgbClr val="FF0000"/>
                </a:solidFill>
              </a:rPr>
              <a:t>NP</a:t>
            </a:r>
            <a:r>
              <a:rPr lang="en-US" altLang="en-US" sz="3600" dirty="0" smtClean="0"/>
              <a:t>.</a:t>
            </a:r>
          </a:p>
          <a:p>
            <a:pPr marL="0" indent="0" algn="l">
              <a:buFontTx/>
              <a:buNone/>
            </a:pPr>
            <a:endParaRPr lang="en-US" altLang="en-US" sz="3600" dirty="0" smtClean="0"/>
          </a:p>
        </p:txBody>
      </p:sp>
    </p:spTree>
  </p:cSld>
  <p:clrMapOvr>
    <a:masterClrMapping/>
  </p:clrMapOvr>
  <mc:AlternateContent xmlns:mc="http://schemas.openxmlformats.org/markup-compatibility/2006" xmlns:p14="http://schemas.microsoft.com/office/powerpoint/2010/main">
    <mc:Choice Requires="p14">
      <p:transition spd="slow" p14:dur="2000" advTm="188"/>
    </mc:Choice>
    <mc:Fallback xmlns="">
      <p:transition spd="slow" advTm="188"/>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algn="ctr"/>
            <a:r>
              <a:rPr lang="en-US" altLang="en-US" dirty="0" smtClean="0">
                <a:solidFill>
                  <a:srgbClr val="00B0F0"/>
                </a:solidFill>
              </a:rPr>
              <a:t>In my homepage there is a survey on spanners by Dinitz</a:t>
            </a:r>
          </a:p>
        </p:txBody>
      </p:sp>
      <p:sp>
        <p:nvSpPr>
          <p:cNvPr id="32771" name="Content Placeholder 2"/>
          <p:cNvSpPr>
            <a:spLocks noGrp="1"/>
          </p:cNvSpPr>
          <p:nvPr>
            <p:ph idx="1"/>
          </p:nvPr>
        </p:nvSpPr>
        <p:spPr/>
        <p:txBody>
          <a:bodyPr>
            <a:noAutofit/>
          </a:bodyPr>
          <a:lstStyle/>
          <a:p>
            <a:pPr marL="0" indent="0">
              <a:buNone/>
            </a:pPr>
            <a:r>
              <a:rPr lang="en-US" altLang="en-US" dirty="0" smtClean="0"/>
              <a:t>Approximating spanners: </a:t>
            </a:r>
            <a:r>
              <a:rPr lang="en-US" altLang="en-US" dirty="0" smtClean="0">
                <a:solidFill>
                  <a:srgbClr val="7030A0"/>
                </a:solidFill>
              </a:rPr>
              <a:t>Dinitz and Krauthgamer</a:t>
            </a:r>
            <a:r>
              <a:rPr lang="en-US" altLang="en-US" dirty="0">
                <a:solidFill>
                  <a:srgbClr val="7030A0"/>
                </a:solidFill>
              </a:rPr>
              <a:t>.</a:t>
            </a:r>
            <a:r>
              <a:rPr lang="en-US" altLang="en-US" dirty="0" smtClean="0">
                <a:solidFill>
                  <a:srgbClr val="7030A0"/>
                </a:solidFill>
              </a:rPr>
              <a:t> </a:t>
            </a:r>
          </a:p>
          <a:p>
            <a:pPr marL="0" indent="0">
              <a:buNone/>
            </a:pPr>
            <a:r>
              <a:rPr lang="en-US" altLang="en-US" dirty="0" smtClean="0"/>
              <a:t>The techniques were used first for approximating the</a:t>
            </a:r>
          </a:p>
          <a:p>
            <a:pPr marL="0" indent="0">
              <a:buNone/>
            </a:pPr>
            <a:r>
              <a:rPr lang="en-US" altLang="en-US" dirty="0" smtClean="0">
                <a:solidFill>
                  <a:srgbClr val="FF0000"/>
                </a:solidFill>
              </a:rPr>
              <a:t>Directed Steiner Forest problem</a:t>
            </a:r>
            <a:r>
              <a:rPr lang="en-US" altLang="en-US" dirty="0"/>
              <a:t> </a:t>
            </a:r>
            <a:r>
              <a:rPr lang="en-US" altLang="en-US" dirty="0" smtClean="0"/>
              <a:t>by </a:t>
            </a:r>
            <a:r>
              <a:rPr lang="en-US" altLang="en-US" dirty="0" smtClean="0">
                <a:solidFill>
                  <a:srgbClr val="7030A0"/>
                </a:solidFill>
              </a:rPr>
              <a:t>Feldman, Kortsarz, and Nutov</a:t>
            </a:r>
            <a:r>
              <a:rPr lang="en-US" altLang="en-US" dirty="0" smtClean="0"/>
              <a:t>.  </a:t>
            </a:r>
          </a:p>
          <a:p>
            <a:pPr marL="0" indent="0">
              <a:buNone/>
            </a:pPr>
            <a:r>
              <a:rPr lang="en-US" altLang="en-US" dirty="0" smtClean="0"/>
              <a:t>The ratio is </a:t>
            </a:r>
            <a:r>
              <a:rPr lang="en-US" altLang="en-US" dirty="0" smtClean="0">
                <a:solidFill>
                  <a:srgbClr val="FF0000"/>
                </a:solidFill>
              </a:rPr>
              <a:t>O(</a:t>
            </a:r>
            <a:r>
              <a:rPr lang="en-US" altLang="en-US" dirty="0" smtClean="0">
                <a:solidFill>
                  <a:srgbClr val="FF0000"/>
                </a:solidFill>
                <a:effectLst>
                  <a:outerShdw blurRad="38100" dist="38100" dir="2700000" algn="tl">
                    <a:srgbClr val="C0C0C0"/>
                  </a:outerShdw>
                </a:effectLst>
              </a:rPr>
              <a:t>n</a:t>
            </a:r>
            <a:r>
              <a:rPr lang="en-US" altLang="en-US" baseline="30000" dirty="0" smtClean="0">
                <a:solidFill>
                  <a:srgbClr val="FF0000"/>
                </a:solidFill>
                <a:effectLst>
                  <a:outerShdw blurRad="38100" dist="38100" dir="2700000" algn="tl">
                    <a:srgbClr val="C0C0C0"/>
                  </a:outerShdw>
                </a:effectLst>
              </a:rPr>
              <a:t>2/3</a:t>
            </a:r>
            <a:r>
              <a:rPr lang="en-US" altLang="en-US" dirty="0" smtClean="0">
                <a:solidFill>
                  <a:srgbClr val="FF0000"/>
                </a:solidFill>
                <a:effectLst>
                  <a:outerShdw blurRad="38100" dist="38100" dir="2700000" algn="tl">
                    <a:srgbClr val="C0C0C0"/>
                  </a:outerShdw>
                </a:effectLst>
              </a:rPr>
              <a:t>).  </a:t>
            </a:r>
            <a:r>
              <a:rPr lang="en-US" altLang="en-US" dirty="0" smtClean="0">
                <a:effectLst>
                  <a:outerShdw blurRad="38100" dist="38100" dir="2700000" algn="tl">
                    <a:srgbClr val="C0C0C0"/>
                  </a:outerShdw>
                </a:effectLst>
              </a:rPr>
              <a:t>It was later improve in a </a:t>
            </a:r>
          </a:p>
          <a:p>
            <a:pPr marL="0" indent="0">
              <a:buNone/>
            </a:pPr>
            <a:r>
              <a:rPr lang="en-US" altLang="en-US" dirty="0">
                <a:effectLst>
                  <a:outerShdw blurRad="38100" dist="38100" dir="2700000" algn="tl">
                    <a:srgbClr val="C0C0C0"/>
                  </a:outerShdw>
                </a:effectLst>
              </a:rPr>
              <a:t>v</a:t>
            </a:r>
            <a:r>
              <a:rPr lang="en-US" altLang="en-US" dirty="0" smtClean="0">
                <a:effectLst>
                  <a:outerShdw blurRad="38100" dist="38100" dir="2700000" algn="tl">
                    <a:srgbClr val="C0C0C0"/>
                  </a:outerShdw>
                </a:effectLst>
              </a:rPr>
              <a:t>ery nice paper to </a:t>
            </a:r>
            <a:r>
              <a:rPr lang="en-US" altLang="en-US" dirty="0" smtClean="0">
                <a:solidFill>
                  <a:srgbClr val="FF0000"/>
                </a:solidFill>
                <a:effectLst>
                  <a:outerShdw blurRad="38100" dist="38100" dir="2700000" algn="tl">
                    <a:srgbClr val="C0C0C0"/>
                  </a:outerShdw>
                </a:effectLst>
              </a:rPr>
              <a:t>O(sqrt{n}). </a:t>
            </a:r>
            <a:r>
              <a:rPr lang="en-US" altLang="en-US" dirty="0" smtClean="0">
                <a:effectLst>
                  <a:outerShdw blurRad="38100" dist="38100" dir="2700000" algn="tl">
                    <a:srgbClr val="C0C0C0"/>
                  </a:outerShdw>
                </a:effectLst>
              </a:rPr>
              <a:t>By </a:t>
            </a:r>
            <a:r>
              <a:rPr lang="en-US" altLang="en-US" dirty="0" smtClean="0">
                <a:solidFill>
                  <a:srgbClr val="7030A0"/>
                </a:solidFill>
                <a:effectLst>
                  <a:outerShdw blurRad="38100" dist="38100" dir="2700000" algn="tl">
                    <a:srgbClr val="C0C0C0"/>
                  </a:outerShdw>
                </a:effectLst>
              </a:rPr>
              <a:t>Berman et al.</a:t>
            </a:r>
          </a:p>
          <a:p>
            <a:pPr marL="0" indent="0">
              <a:buNone/>
            </a:pPr>
            <a:r>
              <a:rPr lang="en-US" altLang="en-US" dirty="0" smtClean="0">
                <a:effectLst>
                  <a:outerShdw blurRad="38100" dist="38100" dir="2700000" algn="tl">
                    <a:srgbClr val="C0C0C0"/>
                  </a:outerShdw>
                </a:effectLst>
              </a:rPr>
              <a:t>They added a brilliant technique that </a:t>
            </a:r>
            <a:r>
              <a:rPr lang="en-US" altLang="en-US" dirty="0" smtClean="0">
                <a:solidFill>
                  <a:srgbClr val="7030A0"/>
                </a:solidFill>
                <a:effectLst>
                  <a:outerShdw blurRad="38100" dist="38100" dir="2700000" algn="tl">
                    <a:srgbClr val="C0C0C0"/>
                  </a:outerShdw>
                </a:effectLst>
              </a:rPr>
              <a:t>Feldman at et </a:t>
            </a:r>
            <a:r>
              <a:rPr lang="en-US" altLang="en-US" dirty="0" smtClean="0">
                <a:effectLst>
                  <a:outerShdw blurRad="38100" dist="38100" dir="2700000" algn="tl">
                    <a:srgbClr val="C0C0C0"/>
                  </a:outerShdw>
                </a:effectLst>
              </a:rPr>
              <a:t>failed to find.  No surprise. Those who authored the paper are brilliant people.</a:t>
            </a:r>
            <a:endParaRPr lang="en-US" alt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advTm="168"/>
    </mc:Choice>
    <mc:Fallback xmlns="">
      <p:transition spd="slow" advTm="168"/>
    </mc:Fallback>
  </mc:AlternateContent>
  <p:timing>
    <p:tnLst>
      <p:par>
        <p:cTn id="1" dur="indefinite" restart="never" nodeType="tmRoot"/>
      </p:par>
    </p:tnLst>
  </p:timing>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More open problems</a:t>
            </a:r>
            <a:endParaRPr lang="en-US" dirty="0">
              <a:solidFill>
                <a:srgbClr val="00B0F0"/>
              </a:solidFill>
            </a:endParaRPr>
          </a:p>
        </p:txBody>
      </p:sp>
      <p:sp>
        <p:nvSpPr>
          <p:cNvPr id="3" name="Content Placeholder 2"/>
          <p:cNvSpPr>
            <a:spLocks noGrp="1"/>
          </p:cNvSpPr>
          <p:nvPr>
            <p:ph idx="1"/>
          </p:nvPr>
        </p:nvSpPr>
        <p:spPr/>
        <p:txBody>
          <a:bodyPr>
            <a:normAutofit fontScale="85000" lnSpcReduction="20000"/>
          </a:bodyPr>
          <a:lstStyle/>
          <a:p>
            <a:pPr marL="0" indent="0">
              <a:buNone/>
            </a:pPr>
            <a:r>
              <a:rPr lang="en-US" altLang="en-US" dirty="0">
                <a:solidFill>
                  <a:srgbClr val="FF0000"/>
                </a:solidFill>
              </a:rPr>
              <a:t>4) </a:t>
            </a:r>
            <a:r>
              <a:rPr lang="en-US" altLang="en-US" dirty="0"/>
              <a:t>Is</a:t>
            </a:r>
            <a:r>
              <a:rPr lang="en-US" altLang="en-US" dirty="0">
                <a:solidFill>
                  <a:srgbClr val="FF0000"/>
                </a:solidFill>
              </a:rPr>
              <a:t> Labelcover </a:t>
            </a:r>
            <a:r>
              <a:rPr lang="en-US" altLang="en-US" dirty="0"/>
              <a:t>hard on</a:t>
            </a:r>
            <a:r>
              <a:rPr lang="en-US" altLang="en-US" dirty="0">
                <a:solidFill>
                  <a:srgbClr val="FF0000"/>
                </a:solidFill>
              </a:rPr>
              <a:t> expanders? </a:t>
            </a:r>
            <a:r>
              <a:rPr lang="en-US" altLang="en-US" dirty="0"/>
              <a:t>I do  not know if this </a:t>
            </a:r>
            <a:endParaRPr lang="en-US" altLang="en-US" dirty="0" smtClean="0"/>
          </a:p>
          <a:p>
            <a:pPr marL="0" indent="0">
              <a:buNone/>
            </a:pPr>
            <a:r>
              <a:rPr lang="en-US" altLang="en-US" dirty="0"/>
              <a:t> </a:t>
            </a:r>
            <a:r>
              <a:rPr lang="en-US" altLang="en-US" dirty="0" smtClean="0"/>
              <a:t>    question </a:t>
            </a:r>
            <a:r>
              <a:rPr lang="en-US" altLang="en-US" dirty="0"/>
              <a:t>is open or not. </a:t>
            </a:r>
          </a:p>
          <a:p>
            <a:pPr marL="0" indent="0">
              <a:buNone/>
            </a:pPr>
            <a:r>
              <a:rPr lang="en-US" altLang="en-US" dirty="0" smtClean="0"/>
              <a:t>     Some </a:t>
            </a:r>
            <a:r>
              <a:rPr lang="en-US" altLang="en-US" dirty="0"/>
              <a:t>people </a:t>
            </a:r>
            <a:r>
              <a:rPr lang="en-US" altLang="en-US" dirty="0" smtClean="0"/>
              <a:t>who </a:t>
            </a:r>
            <a:r>
              <a:rPr lang="en-US" altLang="en-US" dirty="0"/>
              <a:t>work in lower bounds told me it </a:t>
            </a:r>
            <a:r>
              <a:rPr lang="en-US" altLang="en-US" dirty="0" smtClean="0"/>
              <a:t>is</a:t>
            </a:r>
          </a:p>
          <a:p>
            <a:pPr marL="0" indent="0">
              <a:buNone/>
            </a:pPr>
            <a:r>
              <a:rPr lang="en-US" altLang="en-US" dirty="0" smtClean="0"/>
              <a:t>     an </a:t>
            </a:r>
            <a:r>
              <a:rPr lang="en-US" altLang="en-US" dirty="0"/>
              <a:t>open question. Strange that they checked in </a:t>
            </a:r>
            <a:r>
              <a:rPr lang="en-US" altLang="en-US" dirty="0" smtClean="0"/>
              <a:t>in</a:t>
            </a:r>
          </a:p>
          <a:p>
            <a:pPr marL="0" indent="0">
              <a:buNone/>
            </a:pPr>
            <a:r>
              <a:rPr lang="en-US" altLang="en-US" dirty="0" smtClean="0"/>
              <a:t>     the </a:t>
            </a:r>
            <a:r>
              <a:rPr lang="en-US" altLang="en-US" dirty="0">
                <a:solidFill>
                  <a:srgbClr val="00B050"/>
                </a:solidFill>
              </a:rPr>
              <a:t>UGC</a:t>
            </a:r>
            <a:r>
              <a:rPr lang="en-US" altLang="en-US" dirty="0"/>
              <a:t> but bot on </a:t>
            </a:r>
            <a:r>
              <a:rPr lang="en-US" altLang="en-US" dirty="0">
                <a:solidFill>
                  <a:srgbClr val="00B050"/>
                </a:solidFill>
              </a:rPr>
              <a:t>LC</a:t>
            </a:r>
            <a:r>
              <a:rPr lang="en-US" altLang="en-US" dirty="0" smtClean="0"/>
              <a:t>.</a:t>
            </a:r>
          </a:p>
          <a:p>
            <a:pPr marL="0" indent="0">
              <a:buNone/>
            </a:pPr>
            <a:r>
              <a:rPr lang="en-US" altLang="en-US" dirty="0" smtClean="0">
                <a:solidFill>
                  <a:srgbClr val="FF0000"/>
                </a:solidFill>
              </a:rPr>
              <a:t>5) </a:t>
            </a:r>
            <a:r>
              <a:rPr lang="en-US" altLang="en-US" dirty="0" smtClean="0"/>
              <a:t>Prove the </a:t>
            </a:r>
            <a:r>
              <a:rPr lang="en-US" altLang="en-US" dirty="0" smtClean="0">
                <a:solidFill>
                  <a:srgbClr val="00B050"/>
                </a:solidFill>
              </a:rPr>
              <a:t>SSEC</a:t>
            </a:r>
            <a:r>
              <a:rPr lang="en-US" altLang="en-US" dirty="0" smtClean="0"/>
              <a:t> under </a:t>
            </a:r>
            <a:r>
              <a:rPr lang="en-US" altLang="en-US" dirty="0" smtClean="0">
                <a:solidFill>
                  <a:srgbClr val="FF0000"/>
                </a:solidFill>
              </a:rPr>
              <a:t>P≠NP</a:t>
            </a:r>
          </a:p>
          <a:p>
            <a:pPr marL="0" indent="0">
              <a:buNone/>
            </a:pPr>
            <a:r>
              <a:rPr lang="en-US" altLang="en-US" dirty="0" smtClean="0">
                <a:solidFill>
                  <a:srgbClr val="FF0000"/>
                </a:solidFill>
              </a:rPr>
              <a:t>6) </a:t>
            </a:r>
            <a:r>
              <a:rPr lang="en-US" altLang="en-US" dirty="0" smtClean="0"/>
              <a:t>Prove the </a:t>
            </a:r>
            <a:r>
              <a:rPr lang="en-US" altLang="en-US" dirty="0" smtClean="0">
                <a:solidFill>
                  <a:srgbClr val="00B050"/>
                </a:solidFill>
              </a:rPr>
              <a:t>UGC</a:t>
            </a:r>
            <a:r>
              <a:rPr lang="en-US" altLang="en-US" dirty="0" smtClean="0"/>
              <a:t> under </a:t>
            </a:r>
            <a:r>
              <a:rPr lang="en-US" altLang="en-US" dirty="0">
                <a:solidFill>
                  <a:srgbClr val="FF0000"/>
                </a:solidFill>
              </a:rPr>
              <a:t>P≠</a:t>
            </a:r>
            <a:r>
              <a:rPr lang="en-US" altLang="en-US" dirty="0" smtClean="0">
                <a:solidFill>
                  <a:srgbClr val="FF0000"/>
                </a:solidFill>
              </a:rPr>
              <a:t>NP</a:t>
            </a:r>
          </a:p>
          <a:p>
            <a:pPr marL="0" indent="0">
              <a:buNone/>
            </a:pPr>
            <a:r>
              <a:rPr lang="en-US" altLang="en-US" dirty="0" smtClean="0">
                <a:solidFill>
                  <a:srgbClr val="FF0000"/>
                </a:solidFill>
              </a:rPr>
              <a:t>7)</a:t>
            </a:r>
            <a:r>
              <a:rPr lang="en-US" altLang="en-US" dirty="0" smtClean="0"/>
              <a:t> Prove that </a:t>
            </a:r>
            <a:r>
              <a:rPr lang="en-US" altLang="en-US" dirty="0" smtClean="0">
                <a:solidFill>
                  <a:srgbClr val="00B050"/>
                </a:solidFill>
              </a:rPr>
              <a:t>recognizing flukes </a:t>
            </a:r>
            <a:r>
              <a:rPr lang="en-US" altLang="en-US" dirty="0" smtClean="0"/>
              <a:t>is </a:t>
            </a:r>
            <a:r>
              <a:rPr lang="en-US" altLang="en-US" dirty="0" smtClean="0">
                <a:solidFill>
                  <a:srgbClr val="FF0000"/>
                </a:solidFill>
              </a:rPr>
              <a:t>NP-hard.</a:t>
            </a:r>
          </a:p>
          <a:p>
            <a:pPr marL="0" indent="0">
              <a:buNone/>
            </a:pPr>
            <a:r>
              <a:rPr lang="en-US" altLang="en-US" dirty="0" smtClean="0">
                <a:solidFill>
                  <a:srgbClr val="FF0000"/>
                </a:solidFill>
              </a:rPr>
              <a:t>8)</a:t>
            </a:r>
            <a:r>
              <a:rPr lang="en-US" altLang="en-US" dirty="0" smtClean="0"/>
              <a:t> Prove </a:t>
            </a:r>
            <a:r>
              <a:rPr lang="en-US" altLang="en-US" dirty="0" smtClean="0">
                <a:solidFill>
                  <a:srgbClr val="FF0000"/>
                </a:solidFill>
              </a:rPr>
              <a:t>NP-hardness </a:t>
            </a:r>
            <a:r>
              <a:rPr lang="en-US" altLang="en-US" dirty="0" smtClean="0"/>
              <a:t>for the </a:t>
            </a:r>
            <a:r>
              <a:rPr lang="en-US" altLang="en-US" dirty="0" smtClean="0">
                <a:solidFill>
                  <a:srgbClr val="00B050"/>
                </a:solidFill>
              </a:rPr>
              <a:t>planted Clique Problem. </a:t>
            </a:r>
          </a:p>
          <a:p>
            <a:pPr marL="0" indent="0">
              <a:buNone/>
            </a:pPr>
            <a:r>
              <a:rPr lang="en-US" altLang="en-US" dirty="0" smtClean="0">
                <a:solidFill>
                  <a:srgbClr val="FF0000"/>
                </a:solidFill>
              </a:rPr>
              <a:t>9)</a:t>
            </a:r>
            <a:r>
              <a:rPr lang="en-US" altLang="en-US" dirty="0" smtClean="0">
                <a:solidFill>
                  <a:srgbClr val="00B050"/>
                </a:solidFill>
              </a:rPr>
              <a:t> </a:t>
            </a:r>
            <a:r>
              <a:rPr lang="en-US" altLang="en-US" dirty="0" smtClean="0"/>
              <a:t>Find the best ratio for </a:t>
            </a:r>
            <a:r>
              <a:rPr lang="en-US" altLang="en-US" dirty="0" smtClean="0">
                <a:solidFill>
                  <a:srgbClr val="00B050"/>
                </a:solidFill>
              </a:rPr>
              <a:t>Max 2-SAT </a:t>
            </a:r>
          </a:p>
          <a:p>
            <a:pPr marL="0" indent="0">
              <a:buNone/>
            </a:pPr>
            <a:r>
              <a:rPr lang="en-US" altLang="en-US" dirty="0" smtClean="0">
                <a:solidFill>
                  <a:srgbClr val="FF0000"/>
                </a:solidFill>
              </a:rPr>
              <a:t>10) </a:t>
            </a:r>
            <a:r>
              <a:rPr lang="en-US" altLang="en-US" dirty="0" smtClean="0"/>
              <a:t>Find tight hardness for </a:t>
            </a:r>
            <a:r>
              <a:rPr lang="en-US" altLang="en-US" dirty="0" smtClean="0">
                <a:solidFill>
                  <a:srgbClr val="00B050"/>
                </a:solidFill>
              </a:rPr>
              <a:t>Max cut </a:t>
            </a:r>
            <a:r>
              <a:rPr lang="en-US" altLang="en-US" dirty="0" smtClean="0"/>
              <a:t>under </a:t>
            </a:r>
            <a:r>
              <a:rPr lang="en-US" altLang="en-US" dirty="0" smtClean="0">
                <a:solidFill>
                  <a:srgbClr val="FF0000"/>
                </a:solidFill>
              </a:rPr>
              <a:t>P</a:t>
            </a:r>
            <a:r>
              <a:rPr lang="en-US" altLang="en-US" dirty="0" smtClean="0">
                <a:solidFill>
                  <a:srgbClr val="00B050"/>
                </a:solidFill>
              </a:rPr>
              <a:t> </a:t>
            </a:r>
            <a:r>
              <a:rPr lang="en-US" altLang="en-US" dirty="0" smtClean="0"/>
              <a:t>is not </a:t>
            </a:r>
            <a:r>
              <a:rPr lang="en-US" altLang="en-US" dirty="0" smtClean="0">
                <a:solidFill>
                  <a:srgbClr val="FF0000"/>
                </a:solidFill>
              </a:rPr>
              <a:t>NP</a:t>
            </a:r>
          </a:p>
          <a:p>
            <a:pPr marL="0" indent="0">
              <a:buNone/>
            </a:pPr>
            <a:endParaRPr lang="en-US" altLang="en-US" dirty="0" smtClean="0">
              <a:solidFill>
                <a:srgbClr val="00B050"/>
              </a:solidFill>
            </a:endParaRPr>
          </a:p>
          <a:p>
            <a:pPr marL="0" indent="0">
              <a:buNone/>
            </a:pPr>
            <a:endParaRPr lang="en-US" altLang="en-US" dirty="0">
              <a:solidFill>
                <a:srgbClr val="00B050"/>
              </a:solidFill>
            </a:endParaRPr>
          </a:p>
          <a:p>
            <a:pPr marL="0" indent="0">
              <a:buNone/>
            </a:pPr>
            <a:endParaRPr lang="en-US" altLang="en-US" dirty="0"/>
          </a:p>
        </p:txBody>
      </p:sp>
    </p:spTree>
    <p:extLst>
      <p:ext uri="{BB962C8B-B14F-4D97-AF65-F5344CB8AC3E}">
        <p14:creationId xmlns:p14="http://schemas.microsoft.com/office/powerpoint/2010/main" val="1890810890"/>
      </p:ext>
    </p:extLst>
  </p:cSld>
  <p:clrMapOvr>
    <a:masterClrMapping/>
  </p:clrMapOvr>
  <p:timing>
    <p:tnLst>
      <p:par>
        <p:cTn id="1" dur="indefinite" restart="never" nodeType="tmRoot"/>
      </p:par>
    </p:tnLst>
  </p:timing>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p:cNvSpPr>
            <a:spLocks noGrp="1"/>
          </p:cNvSpPr>
          <p:nvPr>
            <p:ph type="title"/>
          </p:nvPr>
        </p:nvSpPr>
        <p:spPr/>
        <p:txBody>
          <a:bodyPr/>
          <a:lstStyle/>
          <a:p>
            <a:pPr algn="ctr"/>
            <a:r>
              <a:rPr lang="en-US" altLang="en-US" dirty="0" smtClean="0">
                <a:solidFill>
                  <a:srgbClr val="00B0F0"/>
                </a:solidFill>
              </a:rPr>
              <a:t>Let us shine the light on other topics</a:t>
            </a:r>
          </a:p>
        </p:txBody>
      </p:sp>
      <p:sp>
        <p:nvSpPr>
          <p:cNvPr id="150531" name="Content Placeholder 2"/>
          <p:cNvSpPr>
            <a:spLocks noGrp="1"/>
          </p:cNvSpPr>
          <p:nvPr>
            <p:ph idx="1"/>
          </p:nvPr>
        </p:nvSpPr>
        <p:spPr/>
        <p:txBody>
          <a:bodyPr>
            <a:noAutofit/>
          </a:bodyPr>
          <a:lstStyle/>
          <a:p>
            <a:pPr marL="0" indent="0" algn="l">
              <a:buFontTx/>
              <a:buNone/>
            </a:pPr>
            <a:r>
              <a:rPr lang="en-US" altLang="en-US" sz="4000" dirty="0" smtClean="0">
                <a:solidFill>
                  <a:srgbClr val="FF0000"/>
                </a:solidFill>
              </a:rPr>
              <a:t>Bounded treewidth </a:t>
            </a:r>
            <a:r>
              <a:rPr lang="en-US" altLang="en-US" sz="4000" dirty="0" smtClean="0"/>
              <a:t>is interesting</a:t>
            </a:r>
          </a:p>
          <a:p>
            <a:pPr marL="0" indent="0" algn="l">
              <a:buFontTx/>
              <a:buNone/>
            </a:pPr>
            <a:r>
              <a:rPr lang="en-US" altLang="en-US" sz="4000" dirty="0" smtClean="0"/>
              <a:t>Even more so in the context of </a:t>
            </a:r>
            <a:r>
              <a:rPr lang="en-US" altLang="en-US" sz="4000" dirty="0" smtClean="0">
                <a:solidFill>
                  <a:srgbClr val="00B050"/>
                </a:solidFill>
              </a:rPr>
              <a:t>Fixed Parameter tractability.</a:t>
            </a:r>
          </a:p>
          <a:p>
            <a:pPr marL="0" indent="0" algn="l">
              <a:buFontTx/>
              <a:buNone/>
            </a:pPr>
            <a:r>
              <a:rPr lang="en-US" altLang="en-US" sz="4000" dirty="0" smtClean="0"/>
              <a:t>How close is a </a:t>
            </a:r>
            <a:r>
              <a:rPr lang="en-US" altLang="en-US" sz="4000" dirty="0" smtClean="0">
                <a:solidFill>
                  <a:srgbClr val="00B050"/>
                </a:solidFill>
              </a:rPr>
              <a:t>graph </a:t>
            </a:r>
            <a:r>
              <a:rPr lang="en-US" altLang="en-US" sz="4000" dirty="0" smtClean="0"/>
              <a:t>to being a  </a:t>
            </a:r>
            <a:r>
              <a:rPr lang="en-US" altLang="en-US" sz="4000" dirty="0" smtClean="0">
                <a:solidFill>
                  <a:srgbClr val="00B050"/>
                </a:solidFill>
              </a:rPr>
              <a:t>tree</a:t>
            </a:r>
            <a:r>
              <a:rPr lang="en-US" altLang="en-US" sz="4000" dirty="0" smtClean="0"/>
              <a:t>?</a:t>
            </a:r>
          </a:p>
          <a:p>
            <a:pPr marL="0" indent="0" algn="l">
              <a:buFontTx/>
              <a:buNone/>
            </a:pPr>
            <a:r>
              <a:rPr lang="en-US" altLang="en-US" sz="4000" dirty="0" smtClean="0"/>
              <a:t>It has constant </a:t>
            </a:r>
            <a:r>
              <a:rPr lang="en-US" altLang="en-US" sz="4000" dirty="0" smtClean="0">
                <a:solidFill>
                  <a:srgbClr val="FF0000"/>
                </a:solidFill>
              </a:rPr>
              <a:t>treewidth </a:t>
            </a:r>
            <a:r>
              <a:rPr lang="en-US" altLang="en-US" sz="4000" dirty="0" smtClean="0"/>
              <a:t>if every subgraph has a </a:t>
            </a:r>
            <a:r>
              <a:rPr lang="en-US" altLang="en-US" sz="4000" dirty="0" smtClean="0">
                <a:solidFill>
                  <a:srgbClr val="0066FF"/>
                </a:solidFill>
              </a:rPr>
              <a:t>constant size separator</a:t>
            </a:r>
            <a:r>
              <a:rPr lang="en-US" altLang="en-US" sz="4000" dirty="0" smtClean="0"/>
              <a:t>.</a:t>
            </a:r>
          </a:p>
        </p:txBody>
      </p:sp>
    </p:spTree>
  </p:cSld>
  <p:clrMapOvr>
    <a:masterClrMapping/>
  </p:clrMapOvr>
  <mc:AlternateContent xmlns:mc="http://schemas.openxmlformats.org/markup-compatibility/2006" xmlns:p14="http://schemas.microsoft.com/office/powerpoint/2010/main">
    <mc:Choice Requires="p14">
      <p:transition spd="slow" p14:dur="2000" advTm="176"/>
    </mc:Choice>
    <mc:Fallback xmlns="">
      <p:transition spd="slow" advTm="176"/>
    </mc:Fallback>
  </mc:AlternateContent>
  <p:timing>
    <p:tnLst>
      <p:par>
        <p:cTn id="1" dur="indefinite" restart="never" nodeType="tmRoot"/>
      </p:par>
    </p:tnLst>
  </p:timing>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Examples</a:t>
            </a:r>
            <a:endParaRPr lang="en-US" dirty="0">
              <a:solidFill>
                <a:srgbClr val="00B0F0"/>
              </a:solidFill>
            </a:endParaRPr>
          </a:p>
        </p:txBody>
      </p:sp>
      <p:sp>
        <p:nvSpPr>
          <p:cNvPr id="3" name="Content Placeholder 2"/>
          <p:cNvSpPr>
            <a:spLocks noGrp="1"/>
          </p:cNvSpPr>
          <p:nvPr>
            <p:ph idx="1"/>
          </p:nvPr>
        </p:nvSpPr>
        <p:spPr/>
        <p:txBody>
          <a:bodyPr>
            <a:normAutofit/>
          </a:bodyPr>
          <a:lstStyle/>
          <a:p>
            <a:pPr marL="0" indent="0">
              <a:buNone/>
            </a:pPr>
            <a:r>
              <a:rPr lang="en-US" dirty="0" smtClean="0">
                <a:solidFill>
                  <a:srgbClr val="00B050"/>
                </a:solidFill>
              </a:rPr>
              <a:t>Series Parallel graphs</a:t>
            </a:r>
            <a:r>
              <a:rPr lang="en-US" dirty="0" smtClean="0"/>
              <a:t>. These are exactly the graphs with treewidth </a:t>
            </a:r>
            <a:r>
              <a:rPr lang="en-US" dirty="0" smtClean="0">
                <a:solidFill>
                  <a:srgbClr val="FF0000"/>
                </a:solidFill>
              </a:rPr>
              <a:t>2</a:t>
            </a:r>
            <a:r>
              <a:rPr lang="en-US" dirty="0" smtClean="0"/>
              <a:t>. Look for definition in the web.</a:t>
            </a:r>
          </a:p>
          <a:p>
            <a:pPr marL="0" indent="0">
              <a:buNone/>
            </a:pPr>
            <a:r>
              <a:rPr lang="en-US" dirty="0" smtClean="0"/>
              <a:t>An </a:t>
            </a:r>
            <a:r>
              <a:rPr lang="en-US" dirty="0" smtClean="0">
                <a:solidFill>
                  <a:srgbClr val="00B050"/>
                </a:solidFill>
              </a:rPr>
              <a:t>outerplanar graph</a:t>
            </a:r>
            <a:r>
              <a:rPr lang="en-US" dirty="0" smtClean="0"/>
              <a:t>, namely a graph that can be </a:t>
            </a:r>
          </a:p>
          <a:p>
            <a:pPr marL="0" indent="0">
              <a:buNone/>
            </a:pPr>
            <a:r>
              <a:rPr lang="en-US" dirty="0"/>
              <a:t>m</a:t>
            </a:r>
            <a:r>
              <a:rPr lang="en-US" dirty="0" smtClean="0"/>
              <a:t>apped to  the plane so that all the vertices are in the outer phase, </a:t>
            </a:r>
            <a:r>
              <a:rPr lang="en-US" dirty="0" smtClean="0">
                <a:solidFill>
                  <a:srgbClr val="0070C0"/>
                </a:solidFill>
              </a:rPr>
              <a:t>has tree width </a:t>
            </a:r>
            <a:r>
              <a:rPr lang="en-US" dirty="0" smtClean="0">
                <a:solidFill>
                  <a:srgbClr val="FF0000"/>
                </a:solidFill>
              </a:rPr>
              <a:t>2</a:t>
            </a:r>
            <a:r>
              <a:rPr lang="en-US" dirty="0" smtClean="0"/>
              <a:t>. </a:t>
            </a:r>
            <a:r>
              <a:rPr lang="en-US" dirty="0" smtClean="0">
                <a:solidFill>
                  <a:srgbClr val="00B050"/>
                </a:solidFill>
              </a:rPr>
              <a:t>Cactus graphs</a:t>
            </a:r>
            <a:r>
              <a:rPr lang="en-US" dirty="0" smtClean="0"/>
              <a:t>, </a:t>
            </a:r>
            <a:r>
              <a:rPr lang="en-US" dirty="0">
                <a:solidFill>
                  <a:srgbClr val="00B050"/>
                </a:solidFill>
              </a:rPr>
              <a:t>P</a:t>
            </a:r>
            <a:r>
              <a:rPr lang="en-US" dirty="0" smtClean="0">
                <a:solidFill>
                  <a:srgbClr val="00B050"/>
                </a:solidFill>
              </a:rPr>
              <a:t>seudoforeest</a:t>
            </a:r>
            <a:r>
              <a:rPr lang="en-US" dirty="0" smtClean="0"/>
              <a:t>, </a:t>
            </a:r>
            <a:r>
              <a:rPr lang="en-US" dirty="0" smtClean="0">
                <a:solidFill>
                  <a:srgbClr val="00B050"/>
                </a:solidFill>
              </a:rPr>
              <a:t>Halin graphs</a:t>
            </a:r>
            <a:r>
              <a:rPr lang="en-US" dirty="0" smtClean="0"/>
              <a:t>, </a:t>
            </a:r>
            <a:r>
              <a:rPr lang="en-US" dirty="0" smtClean="0">
                <a:solidFill>
                  <a:srgbClr val="00B050"/>
                </a:solidFill>
              </a:rPr>
              <a:t>Apollonian graphs</a:t>
            </a:r>
            <a:r>
              <a:rPr lang="en-US" dirty="0" smtClean="0"/>
              <a:t>,</a:t>
            </a:r>
          </a:p>
          <a:p>
            <a:pPr marL="0" indent="0">
              <a:buNone/>
            </a:pPr>
            <a:r>
              <a:rPr lang="en-US" dirty="0" smtClean="0">
                <a:solidFill>
                  <a:srgbClr val="00B050"/>
                </a:solidFill>
              </a:rPr>
              <a:t>chordal graphs </a:t>
            </a:r>
            <a:r>
              <a:rPr lang="en-US" dirty="0" smtClean="0"/>
              <a:t>with a maximum clique bounded by a</a:t>
            </a:r>
          </a:p>
          <a:p>
            <a:pPr marL="0" indent="0">
              <a:buNone/>
            </a:pPr>
            <a:r>
              <a:rPr lang="en-US" dirty="0" smtClean="0"/>
              <a:t>constant, and </a:t>
            </a:r>
            <a:r>
              <a:rPr lang="en-US" dirty="0" smtClean="0">
                <a:solidFill>
                  <a:srgbClr val="00B050"/>
                </a:solidFill>
              </a:rPr>
              <a:t>Planar graphs </a:t>
            </a:r>
            <a:r>
              <a:rPr lang="en-US" dirty="0" smtClean="0"/>
              <a:t>with diameter </a:t>
            </a:r>
            <a:r>
              <a:rPr lang="en-US" dirty="0" smtClean="0">
                <a:solidFill>
                  <a:srgbClr val="FF0000"/>
                </a:solidFill>
              </a:rPr>
              <a:t>k</a:t>
            </a:r>
            <a:r>
              <a:rPr lang="en-US" dirty="0" smtClean="0"/>
              <a:t> have </a:t>
            </a:r>
            <a:r>
              <a:rPr lang="en-US" dirty="0" smtClean="0">
                <a:solidFill>
                  <a:srgbClr val="0070C0"/>
                </a:solidFill>
              </a:rPr>
              <a:t>treewidth</a:t>
            </a:r>
            <a:r>
              <a:rPr lang="en-US" dirty="0"/>
              <a:t> </a:t>
            </a:r>
            <a:r>
              <a:rPr lang="en-US" dirty="0" smtClean="0"/>
              <a:t> at most </a:t>
            </a:r>
            <a:r>
              <a:rPr lang="en-US" dirty="0" smtClean="0">
                <a:solidFill>
                  <a:srgbClr val="FF0000"/>
                </a:solidFill>
              </a:rPr>
              <a:t>3k</a:t>
            </a:r>
            <a:r>
              <a:rPr lang="en-US" dirty="0" smtClean="0"/>
              <a:t>.</a:t>
            </a:r>
          </a:p>
        </p:txBody>
      </p:sp>
    </p:spTree>
    <p:extLst>
      <p:ext uri="{BB962C8B-B14F-4D97-AF65-F5344CB8AC3E}">
        <p14:creationId xmlns:p14="http://schemas.microsoft.com/office/powerpoint/2010/main" val="2384654978"/>
      </p:ext>
    </p:extLst>
  </p:cSld>
  <p:clrMapOvr>
    <a:masterClrMapping/>
  </p:clrMapOvr>
  <p:timing>
    <p:tnLst>
      <p:par>
        <p:cTn id="1" dur="indefinite" restart="never" nodeType="tmRoot"/>
      </p:par>
    </p:tnLst>
  </p:timing>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rgbClr val="0070C0"/>
                </a:solidFill>
              </a:rPr>
              <a:t>I will use Chandra Chekuri’s notes on treewidth but modified.</a:t>
            </a:r>
            <a:endParaRPr lang="en-US" dirty="0">
              <a:solidFill>
                <a:srgbClr val="0070C0"/>
              </a:solidFill>
            </a:endParaRPr>
          </a:p>
        </p:txBody>
      </p:sp>
      <p:sp>
        <p:nvSpPr>
          <p:cNvPr id="3" name="Content Placeholder 2"/>
          <p:cNvSpPr>
            <a:spLocks noGrp="1"/>
          </p:cNvSpPr>
          <p:nvPr>
            <p:ph idx="1"/>
          </p:nvPr>
        </p:nvSpPr>
        <p:spPr/>
        <p:txBody>
          <a:bodyPr>
            <a:normAutofit/>
          </a:bodyPr>
          <a:lstStyle/>
          <a:p>
            <a:pPr marL="0" indent="0">
              <a:buNone/>
            </a:pPr>
            <a:r>
              <a:rPr lang="en-US" dirty="0" smtClean="0"/>
              <a:t>Studied by </a:t>
            </a:r>
            <a:r>
              <a:rPr lang="en-US" dirty="0" smtClean="0">
                <a:solidFill>
                  <a:srgbClr val="008000"/>
                </a:solidFill>
              </a:rPr>
              <a:t>[Halin’76] </a:t>
            </a:r>
          </a:p>
          <a:p>
            <a:pPr marL="0" indent="0">
              <a:buNone/>
            </a:pPr>
            <a:r>
              <a:rPr lang="en-US" dirty="0" smtClean="0"/>
              <a:t>Again by </a:t>
            </a:r>
            <a:r>
              <a:rPr lang="en-US" dirty="0" smtClean="0">
                <a:solidFill>
                  <a:srgbClr val="008000"/>
                </a:solidFill>
              </a:rPr>
              <a:t>[Robertson &amp; Seymour’84] </a:t>
            </a:r>
            <a:r>
              <a:rPr lang="en-US" dirty="0" smtClean="0"/>
              <a:t>as part of their seminal graph minor project</a:t>
            </a:r>
          </a:p>
          <a:p>
            <a:pPr marL="0" indent="0">
              <a:buNone/>
            </a:pPr>
            <a:endParaRPr lang="en-US" dirty="0"/>
          </a:p>
        </p:txBody>
      </p:sp>
    </p:spTree>
    <p:extLst>
      <p:ext uri="{BB962C8B-B14F-4D97-AF65-F5344CB8AC3E}">
        <p14:creationId xmlns:p14="http://schemas.microsoft.com/office/powerpoint/2010/main" val="937281907"/>
      </p:ext>
    </p:extLst>
  </p:cSld>
  <p:clrMapOvr>
    <a:masterClrMapping/>
  </p:clrMapOvr>
  <p:timing>
    <p:tnLst>
      <p:par>
        <p:cTn id="1" dur="indefinite" restart="never" nodeType="tmRoot"/>
      </p:par>
    </p:tnLst>
  </p:timing>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70C0"/>
                </a:solidFill>
              </a:rPr>
              <a:t>Treewidth</a:t>
            </a:r>
            <a:endParaRPr lang="en-US" dirty="0">
              <a:solidFill>
                <a:srgbClr val="0070C0"/>
              </a:solidFill>
            </a:endParaRPr>
          </a:p>
        </p:txBody>
      </p:sp>
      <p:sp>
        <p:nvSpPr>
          <p:cNvPr id="3" name="Content Placeholder 2"/>
          <p:cNvSpPr>
            <a:spLocks noGrp="1"/>
          </p:cNvSpPr>
          <p:nvPr>
            <p:ph idx="1"/>
          </p:nvPr>
        </p:nvSpPr>
        <p:spPr/>
        <p:txBody>
          <a:bodyPr/>
          <a:lstStyle/>
          <a:p>
            <a:pPr marL="0" indent="0">
              <a:buNone/>
            </a:pPr>
            <a:r>
              <a:rPr lang="en-US" b="1" dirty="0" smtClean="0"/>
              <a:t>Informal:</a:t>
            </a:r>
            <a:r>
              <a:rPr lang="en-US" b="1" dirty="0"/>
              <a:t> </a:t>
            </a:r>
            <a:r>
              <a:rPr lang="en-US" dirty="0" smtClean="0">
                <a:solidFill>
                  <a:srgbClr val="FF0000"/>
                </a:solidFill>
              </a:rPr>
              <a:t>treewidth(</a:t>
            </a:r>
            <a:r>
              <a:rPr lang="en-US" dirty="0">
                <a:solidFill>
                  <a:srgbClr val="FF0000"/>
                </a:solidFill>
              </a:rPr>
              <a:t>G) </a:t>
            </a:r>
            <a:r>
              <a:rPr lang="en-US" dirty="0" smtClean="0">
                <a:solidFill>
                  <a:srgbClr val="FF0000"/>
                </a:solidFill>
              </a:rPr>
              <a:t> </a:t>
            </a:r>
            <a:r>
              <a:rPr lang="en-US" dirty="0">
                <a:solidFill>
                  <a:srgbClr val="FF0000"/>
                </a:solidFill>
              </a:rPr>
              <a:t>k </a:t>
            </a:r>
            <a:r>
              <a:rPr lang="en-US" dirty="0">
                <a:solidFill>
                  <a:srgbClr val="384348"/>
                </a:solidFill>
              </a:rPr>
              <a:t>implies</a:t>
            </a:r>
            <a:r>
              <a:rPr lang="en-US" dirty="0"/>
              <a:t> </a:t>
            </a:r>
            <a:r>
              <a:rPr lang="en-US" dirty="0">
                <a:solidFill>
                  <a:srgbClr val="FF0000"/>
                </a:solidFill>
              </a:rPr>
              <a:t>G</a:t>
            </a:r>
            <a:r>
              <a:rPr lang="en-US" dirty="0"/>
              <a:t> </a:t>
            </a:r>
            <a:r>
              <a:rPr lang="en-US" dirty="0">
                <a:solidFill>
                  <a:schemeClr val="accent1">
                    <a:lumMod val="75000"/>
                  </a:schemeClr>
                </a:solidFill>
              </a:rPr>
              <a:t>can be </a:t>
            </a:r>
            <a:r>
              <a:rPr lang="en-US" i="1" dirty="0">
                <a:solidFill>
                  <a:schemeClr val="accent1">
                    <a:lumMod val="75000"/>
                  </a:schemeClr>
                </a:solidFill>
              </a:rPr>
              <a:t>recursively </a:t>
            </a:r>
            <a:r>
              <a:rPr lang="en-US" i="1" dirty="0" smtClean="0">
                <a:solidFill>
                  <a:schemeClr val="accent1">
                    <a:lumMod val="75000"/>
                  </a:schemeClr>
                </a:solidFill>
              </a:rPr>
              <a:t>decomposed </a:t>
            </a:r>
            <a:r>
              <a:rPr lang="en-US" dirty="0">
                <a:solidFill>
                  <a:schemeClr val="accent1">
                    <a:lumMod val="75000"/>
                  </a:schemeClr>
                </a:solidFill>
              </a:rPr>
              <a:t>via “balanced” separators of size </a:t>
            </a:r>
            <a:r>
              <a:rPr lang="en-US" dirty="0" smtClean="0">
                <a:solidFill>
                  <a:srgbClr val="FF0000"/>
                </a:solidFill>
              </a:rPr>
              <a:t>k</a:t>
            </a:r>
            <a:endParaRPr lang="en-US" dirty="0" smtClean="0"/>
          </a:p>
          <a:p>
            <a:pPr marL="0" indent="0">
              <a:buNone/>
            </a:pPr>
            <a:r>
              <a:rPr lang="en-US" dirty="0" smtClean="0"/>
              <a:t>(A measure tailored for a given graph)</a:t>
            </a:r>
          </a:p>
          <a:p>
            <a:pPr marL="0" indent="0">
              <a:buNone/>
            </a:pPr>
            <a:endParaRPr lang="en-US" b="1" dirty="0" smtClean="0"/>
          </a:p>
          <a:p>
            <a:pPr marL="0" indent="0">
              <a:buNone/>
            </a:pPr>
            <a:r>
              <a:rPr lang="en-US" b="1" dirty="0" smtClean="0"/>
              <a:t>Formal</a:t>
            </a:r>
            <a:r>
              <a:rPr lang="en-US" dirty="0" smtClean="0"/>
              <a:t>: see next slide.</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9800759"/>
      </p:ext>
    </p:extLst>
  </p:cSld>
  <p:clrMapOvr>
    <a:masterClrMapping/>
  </p:clrMapOvr>
  <p:timing>
    <p:tnLst>
      <p:par>
        <p:cTn id="1" dur="indefinite" restart="never" nodeType="tmRoot"/>
      </p:par>
    </p:tnLst>
  </p:timing>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title"/>
          </p:nvPr>
        </p:nvSpPr>
        <p:spPr/>
        <p:txBody>
          <a:bodyPr/>
          <a:lstStyle/>
          <a:p>
            <a:pPr algn="ctr"/>
            <a:r>
              <a:rPr lang="en-US" altLang="en-US" dirty="0" smtClean="0">
                <a:solidFill>
                  <a:srgbClr val="00B0F0"/>
                </a:solidFill>
              </a:rPr>
              <a:t>The bag representation</a:t>
            </a:r>
          </a:p>
        </p:txBody>
      </p:sp>
      <p:sp>
        <p:nvSpPr>
          <p:cNvPr id="3" name="Content Placeholder 2"/>
          <p:cNvSpPr>
            <a:spLocks noGrp="1"/>
          </p:cNvSpPr>
          <p:nvPr>
            <p:ph idx="1"/>
          </p:nvPr>
        </p:nvSpPr>
        <p:spPr/>
        <p:txBody>
          <a:bodyPr>
            <a:noAutofit/>
          </a:bodyPr>
          <a:lstStyle/>
          <a:p>
            <a:pPr marL="0" indent="0" algn="l">
              <a:buFontTx/>
              <a:buNone/>
              <a:defRPr/>
            </a:pPr>
            <a:r>
              <a:rPr lang="en-US" sz="4000" dirty="0" smtClean="0"/>
              <a:t>Build a tree of subset of vertices of size exactly </a:t>
            </a:r>
            <a:r>
              <a:rPr lang="en-US" sz="4000" dirty="0" smtClean="0">
                <a:solidFill>
                  <a:srgbClr val="FF0000"/>
                </a:solidFill>
              </a:rPr>
              <a:t>k+1</a:t>
            </a:r>
            <a:r>
              <a:rPr lang="en-US" sz="4000" dirty="0" smtClean="0"/>
              <a:t>, for </a:t>
            </a:r>
            <a:r>
              <a:rPr lang="en-US" sz="4000" dirty="0" smtClean="0">
                <a:solidFill>
                  <a:srgbClr val="00B050"/>
                </a:solidFill>
              </a:rPr>
              <a:t>treewidth </a:t>
            </a:r>
            <a:r>
              <a:rPr lang="en-US" sz="4000" dirty="0" smtClean="0">
                <a:solidFill>
                  <a:srgbClr val="FF0000"/>
                </a:solidFill>
              </a:rPr>
              <a:t>k</a:t>
            </a:r>
            <a:r>
              <a:rPr lang="en-US" sz="4000" dirty="0" smtClean="0"/>
              <a:t>.</a:t>
            </a:r>
          </a:p>
          <a:p>
            <a:pPr marL="0" indent="0" algn="l">
              <a:buFontTx/>
              <a:buNone/>
              <a:defRPr/>
            </a:pPr>
            <a:r>
              <a:rPr lang="en-US" sz="4000" dirty="0" smtClean="0"/>
              <a:t>They are called </a:t>
            </a:r>
            <a:r>
              <a:rPr lang="en-US" sz="4000" dirty="0" smtClean="0">
                <a:solidFill>
                  <a:srgbClr val="0070C0"/>
                </a:solidFill>
              </a:rPr>
              <a:t>bags</a:t>
            </a:r>
            <a:r>
              <a:rPr lang="en-US" sz="4000" dirty="0" smtClean="0"/>
              <a:t>. And the representation is a </a:t>
            </a:r>
            <a:r>
              <a:rPr lang="en-US" sz="4000" dirty="0" smtClean="0">
                <a:solidFill>
                  <a:srgbClr val="0070C0"/>
                </a:solidFill>
              </a:rPr>
              <a:t>rooted  tree of bags.</a:t>
            </a:r>
          </a:p>
          <a:p>
            <a:pPr marL="0" indent="0" algn="l">
              <a:buFontTx/>
              <a:buNone/>
              <a:defRPr/>
            </a:pPr>
            <a:r>
              <a:rPr lang="en-US" sz="4000" dirty="0" smtClean="0"/>
              <a:t>Every edge appears in some bag</a:t>
            </a:r>
          </a:p>
          <a:p>
            <a:pPr marL="0" indent="0" algn="l">
              <a:buFontTx/>
              <a:buNone/>
              <a:defRPr/>
            </a:pPr>
            <a:r>
              <a:rPr lang="en-US" sz="4000" dirty="0" smtClean="0"/>
              <a:t>The tree induced by bags with </a:t>
            </a:r>
            <a:r>
              <a:rPr lang="en-US" sz="4000" dirty="0" smtClean="0">
                <a:solidFill>
                  <a:srgbClr val="FF0000"/>
                </a:solidFill>
              </a:rPr>
              <a:t>v </a:t>
            </a:r>
            <a:r>
              <a:rPr lang="en-US" sz="4000" dirty="0" smtClean="0"/>
              <a:t>is connected.</a:t>
            </a:r>
            <a:endParaRPr lang="en-US" sz="4000" dirty="0"/>
          </a:p>
        </p:txBody>
      </p:sp>
    </p:spTree>
  </p:cSld>
  <p:clrMapOvr>
    <a:masterClrMapping/>
  </p:clrMapOvr>
  <mc:AlternateContent xmlns:mc="http://schemas.openxmlformats.org/markup-compatibility/2006" xmlns:p14="http://schemas.microsoft.com/office/powerpoint/2010/main">
    <mc:Choice Requires="p14">
      <p:transition spd="slow" p14:dur="2000" advTm="175"/>
    </mc:Choice>
    <mc:Fallback xmlns="">
      <p:transition spd="slow" advTm="175"/>
    </mc:Fallback>
  </mc:AlternateContent>
  <p:timing>
    <p:tnLst>
      <p:par>
        <p:cTn id="1" dur="indefinite" restart="never" nodeType="tmRoot"/>
      </p:par>
    </p:tnLst>
  </p:timing>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Tree Decomposition</a:t>
            </a:r>
            <a:endParaRPr lang="en-US" dirty="0"/>
          </a:p>
        </p:txBody>
      </p:sp>
      <p:grpSp>
        <p:nvGrpSpPr>
          <p:cNvPr id="70" name="Group 69"/>
          <p:cNvGrpSpPr/>
          <p:nvPr/>
        </p:nvGrpSpPr>
        <p:grpSpPr>
          <a:xfrm>
            <a:off x="485676" y="2169790"/>
            <a:ext cx="3020903" cy="2625558"/>
            <a:chOff x="485676" y="2169790"/>
            <a:chExt cx="3020903" cy="2625558"/>
          </a:xfrm>
        </p:grpSpPr>
        <p:sp>
          <p:nvSpPr>
            <p:cNvPr id="5" name="Oval 4"/>
            <p:cNvSpPr/>
            <p:nvPr/>
          </p:nvSpPr>
          <p:spPr>
            <a:xfrm>
              <a:off x="1295205" y="2569900"/>
              <a:ext cx="238320" cy="263563"/>
            </a:xfrm>
            <a:prstGeom prst="ellipse">
              <a:avLst/>
            </a:prstGeom>
            <a:solidFill>
              <a:srgbClr val="33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Times" pitchFamily="18" charset="0"/>
              </a:endParaRPr>
            </a:p>
          </p:txBody>
        </p:sp>
        <p:sp>
          <p:nvSpPr>
            <p:cNvPr id="6" name="Oval 5"/>
            <p:cNvSpPr/>
            <p:nvPr/>
          </p:nvSpPr>
          <p:spPr>
            <a:xfrm>
              <a:off x="661793" y="2917561"/>
              <a:ext cx="238320" cy="263563"/>
            </a:xfrm>
            <a:prstGeom prst="ellipse">
              <a:avLst/>
            </a:prstGeom>
            <a:solidFill>
              <a:srgbClr val="33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Times" pitchFamily="18" charset="0"/>
              </a:endParaRPr>
            </a:p>
          </p:txBody>
        </p:sp>
        <p:sp>
          <p:nvSpPr>
            <p:cNvPr id="7" name="Oval 6"/>
            <p:cNvSpPr/>
            <p:nvPr/>
          </p:nvSpPr>
          <p:spPr>
            <a:xfrm>
              <a:off x="1295205" y="3351078"/>
              <a:ext cx="238320" cy="263563"/>
            </a:xfrm>
            <a:prstGeom prst="ellipse">
              <a:avLst/>
            </a:prstGeom>
            <a:solidFill>
              <a:srgbClr val="33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Times" pitchFamily="18" charset="0"/>
              </a:endParaRPr>
            </a:p>
          </p:txBody>
        </p:sp>
        <p:sp>
          <p:nvSpPr>
            <p:cNvPr id="8" name="Oval 7"/>
            <p:cNvSpPr/>
            <p:nvPr/>
          </p:nvSpPr>
          <p:spPr>
            <a:xfrm>
              <a:off x="2100772" y="3351078"/>
              <a:ext cx="238320" cy="263563"/>
            </a:xfrm>
            <a:prstGeom prst="ellipse">
              <a:avLst/>
            </a:prstGeom>
            <a:solidFill>
              <a:srgbClr val="33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Times" pitchFamily="18" charset="0"/>
              </a:endParaRPr>
            </a:p>
          </p:txBody>
        </p:sp>
        <p:sp>
          <p:nvSpPr>
            <p:cNvPr id="9" name="Oval 8"/>
            <p:cNvSpPr/>
            <p:nvPr/>
          </p:nvSpPr>
          <p:spPr>
            <a:xfrm>
              <a:off x="2100772" y="2569900"/>
              <a:ext cx="238320" cy="263563"/>
            </a:xfrm>
            <a:prstGeom prst="ellipse">
              <a:avLst/>
            </a:prstGeom>
            <a:solidFill>
              <a:srgbClr val="33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Times" pitchFamily="18" charset="0"/>
              </a:endParaRPr>
            </a:p>
          </p:txBody>
        </p:sp>
        <p:sp>
          <p:nvSpPr>
            <p:cNvPr id="10" name="Oval 9"/>
            <p:cNvSpPr/>
            <p:nvPr/>
          </p:nvSpPr>
          <p:spPr>
            <a:xfrm>
              <a:off x="2922723" y="2569900"/>
              <a:ext cx="238320" cy="263563"/>
            </a:xfrm>
            <a:prstGeom prst="ellipse">
              <a:avLst/>
            </a:prstGeom>
            <a:solidFill>
              <a:srgbClr val="33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Times" pitchFamily="18" charset="0"/>
              </a:endParaRPr>
            </a:p>
          </p:txBody>
        </p:sp>
        <p:sp>
          <p:nvSpPr>
            <p:cNvPr id="11" name="Oval 10"/>
            <p:cNvSpPr/>
            <p:nvPr/>
          </p:nvSpPr>
          <p:spPr>
            <a:xfrm>
              <a:off x="661793" y="4070198"/>
              <a:ext cx="238320" cy="263563"/>
            </a:xfrm>
            <a:prstGeom prst="ellipse">
              <a:avLst/>
            </a:prstGeom>
            <a:solidFill>
              <a:srgbClr val="33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Times" pitchFamily="18" charset="0"/>
              </a:endParaRPr>
            </a:p>
          </p:txBody>
        </p:sp>
        <p:sp>
          <p:nvSpPr>
            <p:cNvPr id="12" name="Oval 11"/>
            <p:cNvSpPr/>
            <p:nvPr/>
          </p:nvSpPr>
          <p:spPr>
            <a:xfrm>
              <a:off x="1789063" y="4070198"/>
              <a:ext cx="238320" cy="263563"/>
            </a:xfrm>
            <a:prstGeom prst="ellipse">
              <a:avLst/>
            </a:prstGeom>
            <a:solidFill>
              <a:srgbClr val="33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Times" pitchFamily="18" charset="0"/>
              </a:endParaRPr>
            </a:p>
          </p:txBody>
        </p:sp>
        <p:cxnSp>
          <p:nvCxnSpPr>
            <p:cNvPr id="14" name="Straight Connector 13"/>
            <p:cNvCxnSpPr>
              <a:stCxn id="6" idx="7"/>
              <a:endCxn id="5" idx="2"/>
            </p:cNvCxnSpPr>
            <p:nvPr/>
          </p:nvCxnSpPr>
          <p:spPr>
            <a:xfrm flipV="1">
              <a:off x="865212" y="2701682"/>
              <a:ext cx="429993" cy="254477"/>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6" idx="5"/>
              <a:endCxn id="7" idx="1"/>
            </p:cNvCxnSpPr>
            <p:nvPr/>
          </p:nvCxnSpPr>
          <p:spPr>
            <a:xfrm>
              <a:off x="865212" y="3142526"/>
              <a:ext cx="464894" cy="24715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5" idx="4"/>
              <a:endCxn id="7" idx="0"/>
            </p:cNvCxnSpPr>
            <p:nvPr/>
          </p:nvCxnSpPr>
          <p:spPr>
            <a:xfrm>
              <a:off x="1414365" y="2833463"/>
              <a:ext cx="0" cy="517615"/>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498624" y="3488308"/>
              <a:ext cx="63704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a:stCxn id="5" idx="6"/>
              <a:endCxn id="9" idx="2"/>
            </p:cNvCxnSpPr>
            <p:nvPr/>
          </p:nvCxnSpPr>
          <p:spPr>
            <a:xfrm>
              <a:off x="1533525" y="2701682"/>
              <a:ext cx="56724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2234310" y="2794865"/>
              <a:ext cx="0" cy="594811"/>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a:stCxn id="9" idx="6"/>
              <a:endCxn id="10" idx="2"/>
            </p:cNvCxnSpPr>
            <p:nvPr/>
          </p:nvCxnSpPr>
          <p:spPr>
            <a:xfrm>
              <a:off x="2339092" y="2701682"/>
              <a:ext cx="58363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a:stCxn id="11" idx="7"/>
              <a:endCxn id="7" idx="3"/>
            </p:cNvCxnSpPr>
            <p:nvPr/>
          </p:nvCxnSpPr>
          <p:spPr>
            <a:xfrm flipV="1">
              <a:off x="865212" y="3576043"/>
              <a:ext cx="464894" cy="532753"/>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a:stCxn id="11" idx="6"/>
              <a:endCxn id="12" idx="2"/>
            </p:cNvCxnSpPr>
            <p:nvPr/>
          </p:nvCxnSpPr>
          <p:spPr>
            <a:xfrm>
              <a:off x="900113" y="4201980"/>
              <a:ext cx="88895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a:stCxn id="7" idx="5"/>
              <a:endCxn id="12" idx="1"/>
            </p:cNvCxnSpPr>
            <p:nvPr/>
          </p:nvCxnSpPr>
          <p:spPr>
            <a:xfrm>
              <a:off x="1498624" y="3576043"/>
              <a:ext cx="325340" cy="532753"/>
            </a:xfrm>
            <a:prstGeom prst="line">
              <a:avLst/>
            </a:prstGeom>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1106167" y="2169790"/>
              <a:ext cx="447878" cy="400110"/>
            </a:xfrm>
            <a:prstGeom prst="rect">
              <a:avLst/>
            </a:prstGeom>
            <a:noFill/>
          </p:spPr>
          <p:txBody>
            <a:bodyPr wrap="square" rtlCol="0">
              <a:spAutoFit/>
            </a:bodyPr>
            <a:lstStyle/>
            <a:p>
              <a:r>
                <a:rPr lang="en-US" sz="2000" dirty="0" smtClean="0"/>
                <a:t>a</a:t>
              </a:r>
              <a:endParaRPr lang="en-US" sz="2000" dirty="0"/>
            </a:p>
          </p:txBody>
        </p:sp>
        <p:sp>
          <p:nvSpPr>
            <p:cNvPr id="56" name="TextBox 55"/>
            <p:cNvSpPr txBox="1"/>
            <p:nvPr/>
          </p:nvSpPr>
          <p:spPr>
            <a:xfrm>
              <a:off x="485676" y="2517451"/>
              <a:ext cx="447878" cy="400110"/>
            </a:xfrm>
            <a:prstGeom prst="rect">
              <a:avLst/>
            </a:prstGeom>
            <a:noFill/>
          </p:spPr>
          <p:txBody>
            <a:bodyPr wrap="square" rtlCol="0">
              <a:spAutoFit/>
            </a:bodyPr>
            <a:lstStyle/>
            <a:p>
              <a:r>
                <a:rPr lang="en-US" sz="2000" dirty="0" smtClean="0"/>
                <a:t>b</a:t>
              </a:r>
              <a:endParaRPr lang="en-US" sz="2000" dirty="0"/>
            </a:p>
          </p:txBody>
        </p:sp>
        <p:sp>
          <p:nvSpPr>
            <p:cNvPr id="57" name="TextBox 56"/>
            <p:cNvSpPr txBox="1"/>
            <p:nvPr/>
          </p:nvSpPr>
          <p:spPr>
            <a:xfrm>
              <a:off x="966487" y="3288253"/>
              <a:ext cx="447878" cy="400110"/>
            </a:xfrm>
            <a:prstGeom prst="rect">
              <a:avLst/>
            </a:prstGeom>
            <a:noFill/>
          </p:spPr>
          <p:txBody>
            <a:bodyPr wrap="square" rtlCol="0">
              <a:spAutoFit/>
            </a:bodyPr>
            <a:lstStyle/>
            <a:p>
              <a:r>
                <a:rPr lang="en-US" sz="2000" dirty="0" smtClean="0"/>
                <a:t>c</a:t>
              </a:r>
              <a:endParaRPr lang="en-US" sz="2000" dirty="0"/>
            </a:p>
          </p:txBody>
        </p:sp>
        <p:sp>
          <p:nvSpPr>
            <p:cNvPr id="58" name="TextBox 57"/>
            <p:cNvSpPr txBox="1"/>
            <p:nvPr/>
          </p:nvSpPr>
          <p:spPr>
            <a:xfrm>
              <a:off x="518609" y="4395238"/>
              <a:ext cx="447878" cy="400110"/>
            </a:xfrm>
            <a:prstGeom prst="rect">
              <a:avLst/>
            </a:prstGeom>
            <a:noFill/>
          </p:spPr>
          <p:txBody>
            <a:bodyPr wrap="square" rtlCol="0">
              <a:spAutoFit/>
            </a:bodyPr>
            <a:lstStyle/>
            <a:p>
              <a:r>
                <a:rPr lang="en-US" sz="2000" dirty="0" smtClean="0"/>
                <a:t>d</a:t>
              </a:r>
              <a:endParaRPr lang="en-US" sz="2000" dirty="0"/>
            </a:p>
          </p:txBody>
        </p:sp>
        <p:sp>
          <p:nvSpPr>
            <p:cNvPr id="59" name="TextBox 58"/>
            <p:cNvSpPr txBox="1"/>
            <p:nvPr/>
          </p:nvSpPr>
          <p:spPr>
            <a:xfrm>
              <a:off x="1803444" y="4387417"/>
              <a:ext cx="447878" cy="400110"/>
            </a:xfrm>
            <a:prstGeom prst="rect">
              <a:avLst/>
            </a:prstGeom>
            <a:noFill/>
          </p:spPr>
          <p:txBody>
            <a:bodyPr wrap="square" rtlCol="0">
              <a:spAutoFit/>
            </a:bodyPr>
            <a:lstStyle/>
            <a:p>
              <a:r>
                <a:rPr lang="en-US" sz="2000" dirty="0" smtClean="0"/>
                <a:t>e</a:t>
              </a:r>
              <a:endParaRPr lang="en-US" sz="2000" dirty="0"/>
            </a:p>
          </p:txBody>
        </p:sp>
        <p:sp>
          <p:nvSpPr>
            <p:cNvPr id="60" name="TextBox 59"/>
            <p:cNvSpPr txBox="1"/>
            <p:nvPr/>
          </p:nvSpPr>
          <p:spPr>
            <a:xfrm>
              <a:off x="2300603" y="3492648"/>
              <a:ext cx="447878" cy="400110"/>
            </a:xfrm>
            <a:prstGeom prst="rect">
              <a:avLst/>
            </a:prstGeom>
            <a:noFill/>
          </p:spPr>
          <p:txBody>
            <a:bodyPr wrap="square" rtlCol="0">
              <a:spAutoFit/>
            </a:bodyPr>
            <a:lstStyle/>
            <a:p>
              <a:r>
                <a:rPr lang="en-US" sz="2000" dirty="0" smtClean="0"/>
                <a:t>f</a:t>
              </a:r>
              <a:endParaRPr lang="en-US" sz="2000" dirty="0"/>
            </a:p>
          </p:txBody>
        </p:sp>
        <p:sp>
          <p:nvSpPr>
            <p:cNvPr id="61" name="TextBox 60"/>
            <p:cNvSpPr txBox="1"/>
            <p:nvPr/>
          </p:nvSpPr>
          <p:spPr>
            <a:xfrm>
              <a:off x="2135673" y="2169790"/>
              <a:ext cx="447878" cy="400110"/>
            </a:xfrm>
            <a:prstGeom prst="rect">
              <a:avLst/>
            </a:prstGeom>
            <a:noFill/>
          </p:spPr>
          <p:txBody>
            <a:bodyPr wrap="square" rtlCol="0">
              <a:spAutoFit/>
            </a:bodyPr>
            <a:lstStyle/>
            <a:p>
              <a:r>
                <a:rPr lang="en-US" sz="2000" dirty="0" smtClean="0"/>
                <a:t>g</a:t>
              </a:r>
              <a:endParaRPr lang="en-US" sz="2000" dirty="0"/>
            </a:p>
          </p:txBody>
        </p:sp>
        <p:sp>
          <p:nvSpPr>
            <p:cNvPr id="62" name="TextBox 61"/>
            <p:cNvSpPr txBox="1"/>
            <p:nvPr/>
          </p:nvSpPr>
          <p:spPr>
            <a:xfrm>
              <a:off x="3058701" y="2264773"/>
              <a:ext cx="447878" cy="400110"/>
            </a:xfrm>
            <a:prstGeom prst="rect">
              <a:avLst/>
            </a:prstGeom>
            <a:noFill/>
          </p:spPr>
          <p:txBody>
            <a:bodyPr wrap="square" rtlCol="0">
              <a:spAutoFit/>
            </a:bodyPr>
            <a:lstStyle/>
            <a:p>
              <a:r>
                <a:rPr lang="en-US" sz="2000" dirty="0" smtClean="0"/>
                <a:t>h</a:t>
              </a:r>
              <a:endParaRPr lang="en-US" sz="2000" dirty="0"/>
            </a:p>
          </p:txBody>
        </p:sp>
      </p:grpSp>
      <p:sp>
        <p:nvSpPr>
          <p:cNvPr id="40" name="Oval 39"/>
          <p:cNvSpPr/>
          <p:nvPr/>
        </p:nvSpPr>
        <p:spPr>
          <a:xfrm>
            <a:off x="4184819" y="2743958"/>
            <a:ext cx="640080" cy="64008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Times" pitchFamily="18" charset="0"/>
            </a:endParaRPr>
          </a:p>
        </p:txBody>
      </p:sp>
      <p:sp>
        <p:nvSpPr>
          <p:cNvPr id="42" name="Oval 41"/>
          <p:cNvSpPr/>
          <p:nvPr/>
        </p:nvSpPr>
        <p:spPr>
          <a:xfrm>
            <a:off x="5261946" y="2746017"/>
            <a:ext cx="640080" cy="64008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Times" pitchFamily="18" charset="0"/>
            </a:endParaRPr>
          </a:p>
        </p:txBody>
      </p:sp>
      <p:sp>
        <p:nvSpPr>
          <p:cNvPr id="44" name="Oval 43"/>
          <p:cNvSpPr/>
          <p:nvPr/>
        </p:nvSpPr>
        <p:spPr>
          <a:xfrm>
            <a:off x="6369239" y="2738833"/>
            <a:ext cx="640080" cy="64008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Times" pitchFamily="18" charset="0"/>
            </a:endParaRPr>
          </a:p>
        </p:txBody>
      </p:sp>
      <p:sp>
        <p:nvSpPr>
          <p:cNvPr id="45" name="Oval 44"/>
          <p:cNvSpPr/>
          <p:nvPr/>
        </p:nvSpPr>
        <p:spPr>
          <a:xfrm>
            <a:off x="7523178" y="2738833"/>
            <a:ext cx="640080" cy="64008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Times" pitchFamily="18" charset="0"/>
            </a:endParaRPr>
          </a:p>
        </p:txBody>
      </p:sp>
      <p:sp>
        <p:nvSpPr>
          <p:cNvPr id="46" name="Oval 45"/>
          <p:cNvSpPr/>
          <p:nvPr/>
        </p:nvSpPr>
        <p:spPr>
          <a:xfrm>
            <a:off x="5261946" y="3727702"/>
            <a:ext cx="640080" cy="64008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Times" pitchFamily="18" charset="0"/>
            </a:endParaRPr>
          </a:p>
        </p:txBody>
      </p:sp>
      <p:cxnSp>
        <p:nvCxnSpPr>
          <p:cNvPr id="48" name="Straight Connector 47"/>
          <p:cNvCxnSpPr>
            <a:stCxn id="40" idx="6"/>
            <a:endCxn id="42" idx="2"/>
          </p:cNvCxnSpPr>
          <p:nvPr/>
        </p:nvCxnSpPr>
        <p:spPr>
          <a:xfrm>
            <a:off x="4824899" y="3063998"/>
            <a:ext cx="437047" cy="2059"/>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a:stCxn id="42" idx="6"/>
            <a:endCxn id="44" idx="2"/>
          </p:cNvCxnSpPr>
          <p:nvPr/>
        </p:nvCxnSpPr>
        <p:spPr>
          <a:xfrm flipV="1">
            <a:off x="5902026" y="3058873"/>
            <a:ext cx="467213" cy="7184"/>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p:cNvCxnSpPr>
            <a:stCxn id="44" idx="6"/>
            <a:endCxn id="45" idx="2"/>
          </p:cNvCxnSpPr>
          <p:nvPr/>
        </p:nvCxnSpPr>
        <p:spPr>
          <a:xfrm>
            <a:off x="7009319" y="3058873"/>
            <a:ext cx="51385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4" name="Straight Connector 53"/>
          <p:cNvCxnSpPr>
            <a:stCxn id="42" idx="4"/>
            <a:endCxn id="46" idx="0"/>
          </p:cNvCxnSpPr>
          <p:nvPr/>
        </p:nvCxnSpPr>
        <p:spPr>
          <a:xfrm>
            <a:off x="5581986" y="3386097"/>
            <a:ext cx="0" cy="341605"/>
          </a:xfrm>
          <a:prstGeom prst="line">
            <a:avLst/>
          </a:prstGeom>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4184820" y="2815963"/>
            <a:ext cx="775802" cy="400110"/>
          </a:xfrm>
          <a:prstGeom prst="rect">
            <a:avLst/>
          </a:prstGeom>
          <a:noFill/>
        </p:spPr>
        <p:txBody>
          <a:bodyPr wrap="square" rtlCol="0">
            <a:spAutoFit/>
          </a:bodyPr>
          <a:lstStyle/>
          <a:p>
            <a:r>
              <a:rPr lang="en-US" sz="2000" dirty="0" smtClean="0"/>
              <a:t>a b c</a:t>
            </a:r>
            <a:endParaRPr lang="en-US" sz="2000" dirty="0"/>
          </a:p>
        </p:txBody>
      </p:sp>
      <p:sp>
        <p:nvSpPr>
          <p:cNvPr id="65" name="TextBox 64"/>
          <p:cNvSpPr txBox="1"/>
          <p:nvPr/>
        </p:nvSpPr>
        <p:spPr>
          <a:xfrm>
            <a:off x="5261946" y="2815963"/>
            <a:ext cx="775802" cy="400110"/>
          </a:xfrm>
          <a:prstGeom prst="rect">
            <a:avLst/>
          </a:prstGeom>
          <a:noFill/>
        </p:spPr>
        <p:txBody>
          <a:bodyPr wrap="square" rtlCol="0">
            <a:spAutoFit/>
          </a:bodyPr>
          <a:lstStyle/>
          <a:p>
            <a:r>
              <a:rPr lang="en-US" sz="2000" dirty="0" smtClean="0"/>
              <a:t>a c f</a:t>
            </a:r>
            <a:endParaRPr lang="en-US" sz="2000" dirty="0"/>
          </a:p>
        </p:txBody>
      </p:sp>
      <p:sp>
        <p:nvSpPr>
          <p:cNvPr id="66" name="TextBox 65"/>
          <p:cNvSpPr txBox="1"/>
          <p:nvPr/>
        </p:nvSpPr>
        <p:spPr>
          <a:xfrm>
            <a:off x="5261946" y="3810111"/>
            <a:ext cx="775802" cy="400110"/>
          </a:xfrm>
          <a:prstGeom prst="rect">
            <a:avLst/>
          </a:prstGeom>
          <a:noFill/>
        </p:spPr>
        <p:txBody>
          <a:bodyPr wrap="square" rtlCol="0">
            <a:spAutoFit/>
          </a:bodyPr>
          <a:lstStyle/>
          <a:p>
            <a:r>
              <a:rPr lang="en-US" sz="2000" dirty="0" smtClean="0"/>
              <a:t>d e c</a:t>
            </a:r>
            <a:endParaRPr lang="en-US" sz="2000" dirty="0"/>
          </a:p>
        </p:txBody>
      </p:sp>
      <p:sp>
        <p:nvSpPr>
          <p:cNvPr id="67" name="TextBox 66"/>
          <p:cNvSpPr txBox="1"/>
          <p:nvPr/>
        </p:nvSpPr>
        <p:spPr>
          <a:xfrm>
            <a:off x="6369239" y="2815963"/>
            <a:ext cx="775802" cy="400110"/>
          </a:xfrm>
          <a:prstGeom prst="rect">
            <a:avLst/>
          </a:prstGeom>
          <a:noFill/>
        </p:spPr>
        <p:txBody>
          <a:bodyPr wrap="square" rtlCol="0">
            <a:spAutoFit/>
          </a:bodyPr>
          <a:lstStyle/>
          <a:p>
            <a:r>
              <a:rPr lang="en-US" sz="2000" dirty="0" smtClean="0"/>
              <a:t>a g f</a:t>
            </a:r>
            <a:endParaRPr lang="en-US" sz="2000" dirty="0"/>
          </a:p>
        </p:txBody>
      </p:sp>
      <p:sp>
        <p:nvSpPr>
          <p:cNvPr id="68" name="TextBox 67"/>
          <p:cNvSpPr txBox="1"/>
          <p:nvPr/>
        </p:nvSpPr>
        <p:spPr>
          <a:xfrm>
            <a:off x="7572401" y="2815963"/>
            <a:ext cx="775802" cy="400110"/>
          </a:xfrm>
          <a:prstGeom prst="rect">
            <a:avLst/>
          </a:prstGeom>
          <a:noFill/>
        </p:spPr>
        <p:txBody>
          <a:bodyPr wrap="square" rtlCol="0">
            <a:spAutoFit/>
          </a:bodyPr>
          <a:lstStyle/>
          <a:p>
            <a:r>
              <a:rPr lang="en-US" sz="2000" dirty="0" smtClean="0"/>
              <a:t>g h</a:t>
            </a:r>
            <a:endParaRPr lang="en-US" sz="2000" dirty="0"/>
          </a:p>
        </p:txBody>
      </p:sp>
      <p:sp>
        <p:nvSpPr>
          <p:cNvPr id="3" name="Rectangle 2"/>
          <p:cNvSpPr/>
          <p:nvPr/>
        </p:nvSpPr>
        <p:spPr>
          <a:xfrm>
            <a:off x="857941" y="1800458"/>
            <a:ext cx="1114533" cy="400110"/>
          </a:xfrm>
          <a:prstGeom prst="rect">
            <a:avLst/>
          </a:prstGeom>
        </p:spPr>
        <p:txBody>
          <a:bodyPr wrap="none">
            <a:spAutoFit/>
          </a:bodyPr>
          <a:lstStyle/>
          <a:p>
            <a:r>
              <a:rPr lang="en-US" sz="2000" dirty="0">
                <a:solidFill>
                  <a:srgbClr val="FF0000"/>
                </a:solidFill>
              </a:rPr>
              <a:t>G=(V,E)</a:t>
            </a:r>
            <a:endParaRPr lang="en-US" sz="2000" dirty="0"/>
          </a:p>
        </p:txBody>
      </p:sp>
      <p:sp>
        <p:nvSpPr>
          <p:cNvPr id="4" name="Rectangle 3"/>
          <p:cNvSpPr/>
          <p:nvPr/>
        </p:nvSpPr>
        <p:spPr>
          <a:xfrm>
            <a:off x="4320700" y="1802268"/>
            <a:ext cx="1401529" cy="400110"/>
          </a:xfrm>
          <a:prstGeom prst="rect">
            <a:avLst/>
          </a:prstGeom>
        </p:spPr>
        <p:txBody>
          <a:bodyPr wrap="none">
            <a:spAutoFit/>
          </a:bodyPr>
          <a:lstStyle/>
          <a:p>
            <a:r>
              <a:rPr lang="en-US" sz="2000" dirty="0">
                <a:solidFill>
                  <a:srgbClr val="FF0000"/>
                </a:solidFill>
              </a:rPr>
              <a:t>T=(V</a:t>
            </a:r>
            <a:r>
              <a:rPr lang="en-US" sz="2000" baseline="-25000" dirty="0">
                <a:solidFill>
                  <a:srgbClr val="FF0000"/>
                </a:solidFill>
              </a:rPr>
              <a:t>T</a:t>
            </a:r>
            <a:r>
              <a:rPr lang="en-US" sz="2000" dirty="0">
                <a:solidFill>
                  <a:srgbClr val="FF0000"/>
                </a:solidFill>
              </a:rPr>
              <a:t>, E</a:t>
            </a:r>
            <a:r>
              <a:rPr lang="en-US" sz="2000" baseline="-25000" dirty="0">
                <a:solidFill>
                  <a:srgbClr val="FF0000"/>
                </a:solidFill>
              </a:rPr>
              <a:t>T</a:t>
            </a:r>
            <a:r>
              <a:rPr lang="en-US" sz="2000" dirty="0">
                <a:solidFill>
                  <a:srgbClr val="FF0000"/>
                </a:solidFill>
              </a:rPr>
              <a:t>) </a:t>
            </a:r>
            <a:endParaRPr lang="en-US" sz="2000" dirty="0"/>
          </a:p>
        </p:txBody>
      </p:sp>
      <p:sp>
        <p:nvSpPr>
          <p:cNvPr id="51" name="Rectangle 50"/>
          <p:cNvSpPr/>
          <p:nvPr/>
        </p:nvSpPr>
        <p:spPr>
          <a:xfrm>
            <a:off x="5906943" y="3924130"/>
            <a:ext cx="261610" cy="369332"/>
          </a:xfrm>
          <a:prstGeom prst="rect">
            <a:avLst/>
          </a:prstGeom>
        </p:spPr>
        <p:txBody>
          <a:bodyPr wrap="none">
            <a:spAutoFit/>
          </a:bodyPr>
          <a:lstStyle/>
          <a:p>
            <a:r>
              <a:rPr lang="en-US" dirty="0">
                <a:solidFill>
                  <a:srgbClr val="FF0000"/>
                </a:solidFill>
              </a:rPr>
              <a:t>t</a:t>
            </a:r>
            <a:endParaRPr lang="en-US" dirty="0"/>
          </a:p>
        </p:txBody>
      </p:sp>
      <p:sp>
        <p:nvSpPr>
          <p:cNvPr id="53" name="Rectangle 52"/>
          <p:cNvSpPr/>
          <p:nvPr/>
        </p:nvSpPr>
        <p:spPr>
          <a:xfrm>
            <a:off x="6375589" y="3924583"/>
            <a:ext cx="1813317" cy="369332"/>
          </a:xfrm>
          <a:prstGeom prst="rect">
            <a:avLst/>
          </a:prstGeom>
        </p:spPr>
        <p:txBody>
          <a:bodyPr wrap="none">
            <a:spAutoFit/>
          </a:bodyPr>
          <a:lstStyle/>
          <a:p>
            <a:r>
              <a:rPr lang="en-US" dirty="0">
                <a:solidFill>
                  <a:srgbClr val="FF0000"/>
                </a:solidFill>
              </a:rPr>
              <a:t>X</a:t>
            </a:r>
            <a:r>
              <a:rPr lang="en-US" baseline="-25000" dirty="0">
                <a:solidFill>
                  <a:srgbClr val="FF0000"/>
                </a:solidFill>
              </a:rPr>
              <a:t>t</a:t>
            </a:r>
            <a:r>
              <a:rPr lang="en-US" dirty="0">
                <a:solidFill>
                  <a:srgbClr val="FF0000"/>
                </a:solidFill>
              </a:rPr>
              <a:t> </a:t>
            </a:r>
            <a:r>
              <a:rPr lang="en-US" dirty="0" smtClean="0">
                <a:solidFill>
                  <a:srgbClr val="FF0000"/>
                </a:solidFill>
              </a:rPr>
              <a:t>= {d,e,c} </a:t>
            </a:r>
            <a:r>
              <a:rPr lang="en-US" dirty="0" smtClean="0">
                <a:solidFill>
                  <a:srgbClr val="FF0000"/>
                </a:solidFill>
                <a:latin typeface="cmsy10"/>
                <a:ea typeface="cmsy10"/>
                <a:cs typeface="cmsy10"/>
              </a:rPr>
              <a:t>µ</a:t>
            </a:r>
            <a:r>
              <a:rPr lang="en-US" dirty="0" smtClean="0">
                <a:solidFill>
                  <a:srgbClr val="FF0000"/>
                </a:solidFill>
              </a:rPr>
              <a:t> </a:t>
            </a:r>
            <a:r>
              <a:rPr lang="en-US" dirty="0">
                <a:solidFill>
                  <a:srgbClr val="FF0000"/>
                </a:solidFill>
              </a:rPr>
              <a:t>V</a:t>
            </a:r>
          </a:p>
        </p:txBody>
      </p:sp>
      <p:sp>
        <p:nvSpPr>
          <p:cNvPr id="13" name="TextBox 12"/>
          <p:cNvSpPr txBox="1"/>
          <p:nvPr/>
        </p:nvSpPr>
        <p:spPr>
          <a:xfrm>
            <a:off x="1330106" y="5486400"/>
            <a:ext cx="7813894" cy="923330"/>
          </a:xfrm>
          <a:prstGeom prst="rect">
            <a:avLst/>
          </a:prstGeom>
          <a:noFill/>
        </p:spPr>
        <p:txBody>
          <a:bodyPr wrap="square" rtlCol="0">
            <a:spAutoFit/>
          </a:bodyPr>
          <a:lstStyle/>
          <a:p>
            <a:r>
              <a:rPr lang="en-US" dirty="0" smtClean="0"/>
              <a:t>Every </a:t>
            </a:r>
            <a:r>
              <a:rPr lang="en-US" dirty="0" smtClean="0">
                <a:solidFill>
                  <a:srgbClr val="FF0000"/>
                </a:solidFill>
              </a:rPr>
              <a:t>edge</a:t>
            </a:r>
            <a:r>
              <a:rPr lang="en-US" dirty="0" smtClean="0"/>
              <a:t> is in a </a:t>
            </a:r>
            <a:r>
              <a:rPr lang="en-US" dirty="0" smtClean="0">
                <a:solidFill>
                  <a:srgbClr val="0070C0"/>
                </a:solidFill>
              </a:rPr>
              <a:t>bag. </a:t>
            </a:r>
          </a:p>
          <a:p>
            <a:r>
              <a:rPr lang="en-US" dirty="0" smtClean="0"/>
              <a:t>The bags of a vertex </a:t>
            </a:r>
            <a:r>
              <a:rPr lang="en-US" dirty="0" smtClean="0">
                <a:solidFill>
                  <a:srgbClr val="FF0000"/>
                </a:solidFill>
              </a:rPr>
              <a:t>v </a:t>
            </a:r>
            <a:r>
              <a:rPr lang="en-US" dirty="0" smtClean="0"/>
              <a:t>are a </a:t>
            </a:r>
            <a:r>
              <a:rPr lang="en-US" dirty="0" smtClean="0">
                <a:solidFill>
                  <a:srgbClr val="0070C0"/>
                </a:solidFill>
              </a:rPr>
              <a:t>subtree</a:t>
            </a:r>
          </a:p>
          <a:p>
            <a:r>
              <a:rPr lang="en-US" dirty="0" smtClean="0">
                <a:solidFill>
                  <a:srgbClr val="0070C0"/>
                </a:solidFill>
              </a:rPr>
              <a:t>Treewidth </a:t>
            </a:r>
            <a:r>
              <a:rPr lang="en-US" dirty="0" smtClean="0"/>
              <a:t>one less than the size hence treewidth </a:t>
            </a:r>
            <a:r>
              <a:rPr lang="en-US" dirty="0" smtClean="0">
                <a:solidFill>
                  <a:srgbClr val="FF0000"/>
                </a:solidFill>
              </a:rPr>
              <a:t>2</a:t>
            </a:r>
            <a:r>
              <a:rPr lang="en-US" dirty="0" smtClean="0"/>
              <a:t>.</a:t>
            </a:r>
            <a:endParaRPr lang="en-US" dirty="0"/>
          </a:p>
        </p:txBody>
      </p:sp>
    </p:spTree>
    <p:extLst>
      <p:ext uri="{BB962C8B-B14F-4D97-AF65-F5344CB8AC3E}">
        <p14:creationId xmlns:p14="http://schemas.microsoft.com/office/powerpoint/2010/main" val="2298368910"/>
      </p:ext>
    </p:extLst>
  </p:cSld>
  <p:clrMapOvr>
    <a:masterClrMapping/>
  </p:clrMapOvr>
  <p:timing>
    <p:tnLst>
      <p:par>
        <p:cTn id="1" dur="indefinite" restart="never" nodeType="tmRoot"/>
      </p:par>
    </p:tnLst>
  </p:timing>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p:cNvSpPr>
            <a:spLocks noGrp="1"/>
          </p:cNvSpPr>
          <p:nvPr>
            <p:ph type="title"/>
          </p:nvPr>
        </p:nvSpPr>
        <p:spPr/>
        <p:txBody>
          <a:bodyPr/>
          <a:lstStyle/>
          <a:p>
            <a:pPr algn="ctr"/>
            <a:r>
              <a:rPr lang="en-US" altLang="en-US" dirty="0" smtClean="0">
                <a:solidFill>
                  <a:srgbClr val="00B0F0"/>
                </a:solidFill>
              </a:rPr>
              <a:t>This means something strong</a:t>
            </a:r>
          </a:p>
        </p:txBody>
      </p:sp>
      <p:sp>
        <p:nvSpPr>
          <p:cNvPr id="3" name="Content Placeholder 2"/>
          <p:cNvSpPr>
            <a:spLocks noGrp="1"/>
          </p:cNvSpPr>
          <p:nvPr>
            <p:ph idx="1"/>
          </p:nvPr>
        </p:nvSpPr>
        <p:spPr/>
        <p:txBody>
          <a:bodyPr>
            <a:noAutofit/>
          </a:bodyPr>
          <a:lstStyle/>
          <a:p>
            <a:pPr marL="0" indent="0" algn="l">
              <a:buFontTx/>
              <a:buNone/>
              <a:defRPr/>
            </a:pPr>
            <a:r>
              <a:rPr lang="en-US" sz="3200" dirty="0" smtClean="0"/>
              <a:t>Say that I have a leaf bag. I decide that </a:t>
            </a:r>
            <a:r>
              <a:rPr lang="en-US" sz="3200" dirty="0" smtClean="0">
                <a:solidFill>
                  <a:srgbClr val="FF0000"/>
                </a:solidFill>
              </a:rPr>
              <a:t>v</a:t>
            </a:r>
            <a:r>
              <a:rPr lang="en-US" sz="3200" dirty="0" smtClean="0"/>
              <a:t> is in the solution. This means that I have a tree for which all the bags contain </a:t>
            </a:r>
            <a:r>
              <a:rPr lang="en-US" sz="3200" dirty="0" smtClean="0">
                <a:solidFill>
                  <a:srgbClr val="FF0000"/>
                </a:solidFill>
              </a:rPr>
              <a:t>v</a:t>
            </a:r>
            <a:r>
              <a:rPr lang="en-US" sz="3200" dirty="0" smtClean="0"/>
              <a:t>.</a:t>
            </a:r>
          </a:p>
          <a:p>
            <a:pPr algn="l">
              <a:defRPr/>
            </a:pPr>
            <a:endParaRPr lang="en-US" sz="3200" dirty="0"/>
          </a:p>
          <a:p>
            <a:pPr marL="0" indent="0" algn="l">
              <a:buFontTx/>
              <a:buNone/>
              <a:defRPr/>
            </a:pPr>
            <a:r>
              <a:rPr lang="en-US" sz="3200" dirty="0" smtClean="0"/>
              <a:t>Thus I do not have to deal with </a:t>
            </a:r>
            <a:r>
              <a:rPr lang="en-US" sz="3200" dirty="0" smtClean="0">
                <a:solidFill>
                  <a:srgbClr val="FF0000"/>
                </a:solidFill>
              </a:rPr>
              <a:t>v</a:t>
            </a:r>
            <a:r>
              <a:rPr lang="en-US" sz="3200" dirty="0" smtClean="0"/>
              <a:t> anymore.</a:t>
            </a:r>
          </a:p>
          <a:p>
            <a:pPr algn="l">
              <a:defRPr/>
            </a:pPr>
            <a:endParaRPr lang="en-US" sz="3200" dirty="0"/>
          </a:p>
          <a:p>
            <a:pPr marL="0" indent="0" algn="l">
              <a:buFontTx/>
              <a:buNone/>
              <a:defRPr/>
            </a:pPr>
            <a:r>
              <a:rPr lang="en-US" sz="3200" dirty="0" smtClean="0"/>
              <a:t>Thus it is additive not multiplicative. We do not have to guess for </a:t>
            </a:r>
            <a:r>
              <a:rPr lang="en-US" sz="3200" dirty="0" smtClean="0">
                <a:solidFill>
                  <a:srgbClr val="FF0000"/>
                </a:solidFill>
              </a:rPr>
              <a:t>v</a:t>
            </a:r>
            <a:r>
              <a:rPr lang="en-US" sz="3200" dirty="0" smtClean="0"/>
              <a:t> in any other bag.</a:t>
            </a:r>
            <a:endParaRPr lang="en-US" sz="3200" dirty="0"/>
          </a:p>
        </p:txBody>
      </p:sp>
    </p:spTree>
  </p:cSld>
  <p:clrMapOvr>
    <a:masterClrMapping/>
  </p:clrMapOvr>
  <mc:AlternateContent xmlns:mc="http://schemas.openxmlformats.org/markup-compatibility/2006" xmlns:p14="http://schemas.microsoft.com/office/powerpoint/2010/main">
    <mc:Choice Requires="p14">
      <p:transition spd="slow" p14:dur="2000" advTm="193"/>
    </mc:Choice>
    <mc:Fallback xmlns="">
      <p:transition spd="slow" advTm="193"/>
    </mc:Fallback>
  </mc:AlternateContent>
  <p:timing>
    <p:tnLst>
      <p:par>
        <p:cTn id="1" dur="indefinite" restart="never" nodeType="tmRoot"/>
      </p:par>
    </p:tnLst>
  </p:timing>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p:cNvSpPr>
            <a:spLocks noGrp="1"/>
          </p:cNvSpPr>
          <p:nvPr>
            <p:ph type="title"/>
          </p:nvPr>
        </p:nvSpPr>
        <p:spPr>
          <a:xfrm>
            <a:off x="381000" y="228600"/>
            <a:ext cx="8229600" cy="1143000"/>
          </a:xfrm>
        </p:spPr>
        <p:txBody>
          <a:bodyPr>
            <a:normAutofit fontScale="90000"/>
          </a:bodyPr>
          <a:lstStyle/>
          <a:p>
            <a:pPr algn="ctr"/>
            <a:r>
              <a:rPr lang="en-US" altLang="en-US" dirty="0" smtClean="0">
                <a:solidFill>
                  <a:srgbClr val="00B0F0"/>
                </a:solidFill>
              </a:rPr>
              <a:t>Properties of the bag representation</a:t>
            </a:r>
          </a:p>
        </p:txBody>
      </p:sp>
      <p:sp>
        <p:nvSpPr>
          <p:cNvPr id="153603" name="Content Placeholder 2"/>
          <p:cNvSpPr>
            <a:spLocks noGrp="1"/>
          </p:cNvSpPr>
          <p:nvPr>
            <p:ph idx="1"/>
          </p:nvPr>
        </p:nvSpPr>
        <p:spPr/>
        <p:txBody>
          <a:bodyPr>
            <a:normAutofit fontScale="92500" lnSpcReduction="10000"/>
          </a:bodyPr>
          <a:lstStyle/>
          <a:p>
            <a:pPr marL="0" indent="0" algn="l">
              <a:buFontTx/>
              <a:buNone/>
            </a:pPr>
            <a:r>
              <a:rPr lang="en-US" altLang="en-US" sz="3600" dirty="0" smtClean="0"/>
              <a:t>A bag can have two children a case in which the sets of the two children are the same of the sets of the parent.</a:t>
            </a:r>
          </a:p>
          <a:p>
            <a:pPr marL="0" indent="0" algn="l">
              <a:buFontTx/>
              <a:buNone/>
            </a:pPr>
            <a:r>
              <a:rPr lang="en-US" altLang="en-US" sz="3600" dirty="0" smtClean="0"/>
              <a:t>It can be that a bag has one child. In this case the bag can be  different than the bag of the parent. But by at most one vertex.</a:t>
            </a:r>
          </a:p>
          <a:p>
            <a:pPr marL="0" indent="0" algn="l">
              <a:buFontTx/>
              <a:buNone/>
            </a:pPr>
            <a:r>
              <a:rPr lang="en-US" altLang="en-US" sz="3600" dirty="0" smtClean="0"/>
              <a:t>The height can be bound by </a:t>
            </a:r>
            <a:r>
              <a:rPr lang="en-US" altLang="en-US" sz="3600" dirty="0" smtClean="0">
                <a:solidFill>
                  <a:srgbClr val="FF0000"/>
                </a:solidFill>
              </a:rPr>
              <a:t>O(log n) </a:t>
            </a:r>
            <a:r>
              <a:rPr lang="en-US" altLang="en-US" sz="3600" dirty="0" smtClean="0"/>
              <a:t>albeit it is not used next. The next slides significantly modify some slides from the web.</a:t>
            </a:r>
            <a:endParaRPr lang="en-US" altLang="en-US" sz="3600" dirty="0" smtClean="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182"/>
    </mc:Choice>
    <mc:Fallback xmlns="">
      <p:transition spd="slow" advTm="182"/>
    </mc:Fallback>
  </mc:AlternateContent>
  <p:timing>
    <p:tnLst>
      <p:par>
        <p:cTn id="1" dur="indefinite" restart="never" nodeType="tmRoot"/>
      </p:par>
    </p:tnLst>
  </p:timing>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p:cNvSpPr/>
          <p:nvPr/>
        </p:nvSpPr>
        <p:spPr bwMode="auto">
          <a:xfrm>
            <a:off x="4271963" y="523875"/>
            <a:ext cx="3462337" cy="3409950"/>
          </a:xfrm>
          <a:custGeom>
            <a:avLst/>
            <a:gdLst>
              <a:gd name="connsiteX0" fmla="*/ 2479586 w 3420614"/>
              <a:gd name="connsiteY0" fmla="*/ 11956 h 3316248"/>
              <a:gd name="connsiteX1" fmla="*/ 793398 w 3420614"/>
              <a:gd name="connsiteY1" fmla="*/ 456573 h 3316248"/>
              <a:gd name="connsiteX2" fmla="*/ 63556 w 3420614"/>
              <a:gd name="connsiteY2" fmla="*/ 2620932 h 3316248"/>
              <a:gd name="connsiteX3" fmla="*/ 332004 w 3420614"/>
              <a:gd name="connsiteY3" fmla="*/ 3233329 h 3316248"/>
              <a:gd name="connsiteX4" fmla="*/ 2664143 w 3420614"/>
              <a:gd name="connsiteY4" fmla="*/ 3224940 h 3316248"/>
              <a:gd name="connsiteX5" fmla="*/ 3410764 w 3420614"/>
              <a:gd name="connsiteY5" fmla="*/ 2444764 h 3316248"/>
              <a:gd name="connsiteX6" fmla="*/ 3050037 w 3420614"/>
              <a:gd name="connsiteY6" fmla="*/ 347516 h 3316248"/>
              <a:gd name="connsiteX7" fmla="*/ 2479586 w 3420614"/>
              <a:gd name="connsiteY7" fmla="*/ 11956 h 3316248"/>
              <a:gd name="connsiteX0" fmla="*/ 2494726 w 3435754"/>
              <a:gd name="connsiteY0" fmla="*/ 13162 h 3317454"/>
              <a:gd name="connsiteX1" fmla="*/ 1018263 w 3435754"/>
              <a:gd name="connsiteY1" fmla="*/ 474557 h 3317454"/>
              <a:gd name="connsiteX2" fmla="*/ 78696 w 3435754"/>
              <a:gd name="connsiteY2" fmla="*/ 2622138 h 3317454"/>
              <a:gd name="connsiteX3" fmla="*/ 347144 w 3435754"/>
              <a:gd name="connsiteY3" fmla="*/ 3234535 h 3317454"/>
              <a:gd name="connsiteX4" fmla="*/ 2679283 w 3435754"/>
              <a:gd name="connsiteY4" fmla="*/ 3226146 h 3317454"/>
              <a:gd name="connsiteX5" fmla="*/ 3425904 w 3435754"/>
              <a:gd name="connsiteY5" fmla="*/ 2445970 h 3317454"/>
              <a:gd name="connsiteX6" fmla="*/ 3065177 w 3435754"/>
              <a:gd name="connsiteY6" fmla="*/ 348722 h 3317454"/>
              <a:gd name="connsiteX7" fmla="*/ 2494726 w 3435754"/>
              <a:gd name="connsiteY7" fmla="*/ 13162 h 3317454"/>
              <a:gd name="connsiteX0" fmla="*/ 2494726 w 3435754"/>
              <a:gd name="connsiteY0" fmla="*/ 40441 h 3344733"/>
              <a:gd name="connsiteX1" fmla="*/ 2276612 w 3435754"/>
              <a:gd name="connsiteY1" fmla="*/ 57219 h 3344733"/>
              <a:gd name="connsiteX2" fmla="*/ 1018263 w 3435754"/>
              <a:gd name="connsiteY2" fmla="*/ 501836 h 3344733"/>
              <a:gd name="connsiteX3" fmla="*/ 78696 w 3435754"/>
              <a:gd name="connsiteY3" fmla="*/ 2649417 h 3344733"/>
              <a:gd name="connsiteX4" fmla="*/ 347144 w 3435754"/>
              <a:gd name="connsiteY4" fmla="*/ 3261814 h 3344733"/>
              <a:gd name="connsiteX5" fmla="*/ 2679283 w 3435754"/>
              <a:gd name="connsiteY5" fmla="*/ 3253425 h 3344733"/>
              <a:gd name="connsiteX6" fmla="*/ 3425904 w 3435754"/>
              <a:gd name="connsiteY6" fmla="*/ 2473249 h 3344733"/>
              <a:gd name="connsiteX7" fmla="*/ 3065177 w 3435754"/>
              <a:gd name="connsiteY7" fmla="*/ 376001 h 3344733"/>
              <a:gd name="connsiteX8" fmla="*/ 2494726 w 3435754"/>
              <a:gd name="connsiteY8" fmla="*/ 40441 h 3344733"/>
              <a:gd name="connsiteX0" fmla="*/ 2494726 w 3435754"/>
              <a:gd name="connsiteY0" fmla="*/ 10551 h 3314843"/>
              <a:gd name="connsiteX1" fmla="*/ 1840384 w 3435754"/>
              <a:gd name="connsiteY1" fmla="*/ 119608 h 3314843"/>
              <a:gd name="connsiteX2" fmla="*/ 1018263 w 3435754"/>
              <a:gd name="connsiteY2" fmla="*/ 471946 h 3314843"/>
              <a:gd name="connsiteX3" fmla="*/ 78696 w 3435754"/>
              <a:gd name="connsiteY3" fmla="*/ 2619527 h 3314843"/>
              <a:gd name="connsiteX4" fmla="*/ 347144 w 3435754"/>
              <a:gd name="connsiteY4" fmla="*/ 3231924 h 3314843"/>
              <a:gd name="connsiteX5" fmla="*/ 2679283 w 3435754"/>
              <a:gd name="connsiteY5" fmla="*/ 3223535 h 3314843"/>
              <a:gd name="connsiteX6" fmla="*/ 3425904 w 3435754"/>
              <a:gd name="connsiteY6" fmla="*/ 2443359 h 3314843"/>
              <a:gd name="connsiteX7" fmla="*/ 3065177 w 3435754"/>
              <a:gd name="connsiteY7" fmla="*/ 346111 h 3314843"/>
              <a:gd name="connsiteX8" fmla="*/ 2494726 w 3435754"/>
              <a:gd name="connsiteY8" fmla="*/ 10551 h 3314843"/>
              <a:gd name="connsiteX0" fmla="*/ 2494726 w 3435754"/>
              <a:gd name="connsiteY0" fmla="*/ 6900 h 3311192"/>
              <a:gd name="connsiteX1" fmla="*/ 1840384 w 3435754"/>
              <a:gd name="connsiteY1" fmla="*/ 115957 h 3311192"/>
              <a:gd name="connsiteX2" fmla="*/ 1018263 w 3435754"/>
              <a:gd name="connsiteY2" fmla="*/ 468295 h 3311192"/>
              <a:gd name="connsiteX3" fmla="*/ 78696 w 3435754"/>
              <a:gd name="connsiteY3" fmla="*/ 2615876 h 3311192"/>
              <a:gd name="connsiteX4" fmla="*/ 347144 w 3435754"/>
              <a:gd name="connsiteY4" fmla="*/ 3228273 h 3311192"/>
              <a:gd name="connsiteX5" fmla="*/ 2679283 w 3435754"/>
              <a:gd name="connsiteY5" fmla="*/ 3219884 h 3311192"/>
              <a:gd name="connsiteX6" fmla="*/ 3425904 w 3435754"/>
              <a:gd name="connsiteY6" fmla="*/ 2439708 h 3311192"/>
              <a:gd name="connsiteX7" fmla="*/ 3065177 w 3435754"/>
              <a:gd name="connsiteY7" fmla="*/ 342460 h 3311192"/>
              <a:gd name="connsiteX8" fmla="*/ 2494726 w 3435754"/>
              <a:gd name="connsiteY8" fmla="*/ 6900 h 3311192"/>
              <a:gd name="connsiteX0" fmla="*/ 2494726 w 3435754"/>
              <a:gd name="connsiteY0" fmla="*/ 6900 h 3311192"/>
              <a:gd name="connsiteX1" fmla="*/ 1840384 w 3435754"/>
              <a:gd name="connsiteY1" fmla="*/ 115957 h 3311192"/>
              <a:gd name="connsiteX2" fmla="*/ 1018263 w 3435754"/>
              <a:gd name="connsiteY2" fmla="*/ 468295 h 3311192"/>
              <a:gd name="connsiteX3" fmla="*/ 78696 w 3435754"/>
              <a:gd name="connsiteY3" fmla="*/ 2615876 h 3311192"/>
              <a:gd name="connsiteX4" fmla="*/ 347144 w 3435754"/>
              <a:gd name="connsiteY4" fmla="*/ 3228273 h 3311192"/>
              <a:gd name="connsiteX5" fmla="*/ 2679283 w 3435754"/>
              <a:gd name="connsiteY5" fmla="*/ 3219884 h 3311192"/>
              <a:gd name="connsiteX6" fmla="*/ 3425904 w 3435754"/>
              <a:gd name="connsiteY6" fmla="*/ 2439708 h 3311192"/>
              <a:gd name="connsiteX7" fmla="*/ 3065177 w 3435754"/>
              <a:gd name="connsiteY7" fmla="*/ 342460 h 3311192"/>
              <a:gd name="connsiteX8" fmla="*/ 2494726 w 3435754"/>
              <a:gd name="connsiteY8" fmla="*/ 6900 h 3311192"/>
              <a:gd name="connsiteX0" fmla="*/ 2578616 w 3435245"/>
              <a:gd name="connsiteY0" fmla="*/ 9421 h 3271768"/>
              <a:gd name="connsiteX1" fmla="*/ 1840384 w 3435245"/>
              <a:gd name="connsiteY1" fmla="*/ 76533 h 3271768"/>
              <a:gd name="connsiteX2" fmla="*/ 1018263 w 3435245"/>
              <a:gd name="connsiteY2" fmla="*/ 428871 h 3271768"/>
              <a:gd name="connsiteX3" fmla="*/ 78696 w 3435245"/>
              <a:gd name="connsiteY3" fmla="*/ 2576452 h 3271768"/>
              <a:gd name="connsiteX4" fmla="*/ 347144 w 3435245"/>
              <a:gd name="connsiteY4" fmla="*/ 3188849 h 3271768"/>
              <a:gd name="connsiteX5" fmla="*/ 2679283 w 3435245"/>
              <a:gd name="connsiteY5" fmla="*/ 3180460 h 3271768"/>
              <a:gd name="connsiteX6" fmla="*/ 3425904 w 3435245"/>
              <a:gd name="connsiteY6" fmla="*/ 2400284 h 3271768"/>
              <a:gd name="connsiteX7" fmla="*/ 3065177 w 3435245"/>
              <a:gd name="connsiteY7" fmla="*/ 303036 h 3271768"/>
              <a:gd name="connsiteX8" fmla="*/ 2578616 w 3435245"/>
              <a:gd name="connsiteY8" fmla="*/ 9421 h 3271768"/>
              <a:gd name="connsiteX0" fmla="*/ 2612171 w 3435098"/>
              <a:gd name="connsiteY0" fmla="*/ 4483 h 3392665"/>
              <a:gd name="connsiteX1" fmla="*/ 1840384 w 3435098"/>
              <a:gd name="connsiteY1" fmla="*/ 197430 h 3392665"/>
              <a:gd name="connsiteX2" fmla="*/ 1018263 w 3435098"/>
              <a:gd name="connsiteY2" fmla="*/ 549768 h 3392665"/>
              <a:gd name="connsiteX3" fmla="*/ 78696 w 3435098"/>
              <a:gd name="connsiteY3" fmla="*/ 2697349 h 3392665"/>
              <a:gd name="connsiteX4" fmla="*/ 347144 w 3435098"/>
              <a:gd name="connsiteY4" fmla="*/ 3309746 h 3392665"/>
              <a:gd name="connsiteX5" fmla="*/ 2679283 w 3435098"/>
              <a:gd name="connsiteY5" fmla="*/ 3301357 h 3392665"/>
              <a:gd name="connsiteX6" fmla="*/ 3425904 w 3435098"/>
              <a:gd name="connsiteY6" fmla="*/ 2521181 h 3392665"/>
              <a:gd name="connsiteX7" fmla="*/ 3065177 w 3435098"/>
              <a:gd name="connsiteY7" fmla="*/ 423933 h 3392665"/>
              <a:gd name="connsiteX8" fmla="*/ 2612171 w 3435098"/>
              <a:gd name="connsiteY8" fmla="*/ 4483 h 3392665"/>
              <a:gd name="connsiteX0" fmla="*/ 2612171 w 3435098"/>
              <a:gd name="connsiteY0" fmla="*/ 103462 h 3491644"/>
              <a:gd name="connsiteX1" fmla="*/ 2360503 w 3435098"/>
              <a:gd name="connsiteY1" fmla="*/ 11184 h 3491644"/>
              <a:gd name="connsiteX2" fmla="*/ 1840384 w 3435098"/>
              <a:gd name="connsiteY2" fmla="*/ 296409 h 3491644"/>
              <a:gd name="connsiteX3" fmla="*/ 1018263 w 3435098"/>
              <a:gd name="connsiteY3" fmla="*/ 648747 h 3491644"/>
              <a:gd name="connsiteX4" fmla="*/ 78696 w 3435098"/>
              <a:gd name="connsiteY4" fmla="*/ 2796328 h 3491644"/>
              <a:gd name="connsiteX5" fmla="*/ 347144 w 3435098"/>
              <a:gd name="connsiteY5" fmla="*/ 3408725 h 3491644"/>
              <a:gd name="connsiteX6" fmla="*/ 2679283 w 3435098"/>
              <a:gd name="connsiteY6" fmla="*/ 3400336 h 3491644"/>
              <a:gd name="connsiteX7" fmla="*/ 3425904 w 3435098"/>
              <a:gd name="connsiteY7" fmla="*/ 2620160 h 3491644"/>
              <a:gd name="connsiteX8" fmla="*/ 3065177 w 3435098"/>
              <a:gd name="connsiteY8" fmla="*/ 522912 h 3491644"/>
              <a:gd name="connsiteX9" fmla="*/ 2612171 w 3435098"/>
              <a:gd name="connsiteY9" fmla="*/ 103462 h 3491644"/>
              <a:gd name="connsiteX0" fmla="*/ 2712839 w 3434683"/>
              <a:gd name="connsiteY0" fmla="*/ 96360 h 3492931"/>
              <a:gd name="connsiteX1" fmla="*/ 2360503 w 3434683"/>
              <a:gd name="connsiteY1" fmla="*/ 12471 h 3492931"/>
              <a:gd name="connsiteX2" fmla="*/ 1840384 w 3434683"/>
              <a:gd name="connsiteY2" fmla="*/ 297696 h 3492931"/>
              <a:gd name="connsiteX3" fmla="*/ 1018263 w 3434683"/>
              <a:gd name="connsiteY3" fmla="*/ 650034 h 3492931"/>
              <a:gd name="connsiteX4" fmla="*/ 78696 w 3434683"/>
              <a:gd name="connsiteY4" fmla="*/ 2797615 h 3492931"/>
              <a:gd name="connsiteX5" fmla="*/ 347144 w 3434683"/>
              <a:gd name="connsiteY5" fmla="*/ 3410012 h 3492931"/>
              <a:gd name="connsiteX6" fmla="*/ 2679283 w 3434683"/>
              <a:gd name="connsiteY6" fmla="*/ 3401623 h 3492931"/>
              <a:gd name="connsiteX7" fmla="*/ 3425904 w 3434683"/>
              <a:gd name="connsiteY7" fmla="*/ 2621447 h 3492931"/>
              <a:gd name="connsiteX8" fmla="*/ 3065177 w 3434683"/>
              <a:gd name="connsiteY8" fmla="*/ 524199 h 3492931"/>
              <a:gd name="connsiteX9" fmla="*/ 2712839 w 3434683"/>
              <a:gd name="connsiteY9" fmla="*/ 96360 h 3492931"/>
              <a:gd name="connsiteX0" fmla="*/ 2712839 w 3434683"/>
              <a:gd name="connsiteY0" fmla="*/ 96360 h 3467109"/>
              <a:gd name="connsiteX1" fmla="*/ 2360503 w 3434683"/>
              <a:gd name="connsiteY1" fmla="*/ 12471 h 3467109"/>
              <a:gd name="connsiteX2" fmla="*/ 1840384 w 3434683"/>
              <a:gd name="connsiteY2" fmla="*/ 297696 h 3467109"/>
              <a:gd name="connsiteX3" fmla="*/ 1018263 w 3434683"/>
              <a:gd name="connsiteY3" fmla="*/ 650034 h 3467109"/>
              <a:gd name="connsiteX4" fmla="*/ 78696 w 3434683"/>
              <a:gd name="connsiteY4" fmla="*/ 2797615 h 3467109"/>
              <a:gd name="connsiteX5" fmla="*/ 347144 w 3434683"/>
              <a:gd name="connsiteY5" fmla="*/ 3410012 h 3467109"/>
              <a:gd name="connsiteX6" fmla="*/ 2679283 w 3434683"/>
              <a:gd name="connsiteY6" fmla="*/ 3351289 h 3467109"/>
              <a:gd name="connsiteX7" fmla="*/ 3425904 w 3434683"/>
              <a:gd name="connsiteY7" fmla="*/ 2621447 h 3467109"/>
              <a:gd name="connsiteX8" fmla="*/ 3065177 w 3434683"/>
              <a:gd name="connsiteY8" fmla="*/ 524199 h 3467109"/>
              <a:gd name="connsiteX9" fmla="*/ 2712839 w 3434683"/>
              <a:gd name="connsiteY9" fmla="*/ 96360 h 3467109"/>
              <a:gd name="connsiteX0" fmla="*/ 2712839 w 3434683"/>
              <a:gd name="connsiteY0" fmla="*/ 96360 h 3441733"/>
              <a:gd name="connsiteX1" fmla="*/ 2360503 w 3434683"/>
              <a:gd name="connsiteY1" fmla="*/ 12471 h 3441733"/>
              <a:gd name="connsiteX2" fmla="*/ 1840384 w 3434683"/>
              <a:gd name="connsiteY2" fmla="*/ 297696 h 3441733"/>
              <a:gd name="connsiteX3" fmla="*/ 1018263 w 3434683"/>
              <a:gd name="connsiteY3" fmla="*/ 650034 h 3441733"/>
              <a:gd name="connsiteX4" fmla="*/ 78696 w 3434683"/>
              <a:gd name="connsiteY4" fmla="*/ 2797615 h 3441733"/>
              <a:gd name="connsiteX5" fmla="*/ 347144 w 3434683"/>
              <a:gd name="connsiteY5" fmla="*/ 3410012 h 3441733"/>
              <a:gd name="connsiteX6" fmla="*/ 2679283 w 3434683"/>
              <a:gd name="connsiteY6" fmla="*/ 3351289 h 3441733"/>
              <a:gd name="connsiteX7" fmla="*/ 3425904 w 3434683"/>
              <a:gd name="connsiteY7" fmla="*/ 2621447 h 3441733"/>
              <a:gd name="connsiteX8" fmla="*/ 3065177 w 3434683"/>
              <a:gd name="connsiteY8" fmla="*/ 524199 h 3441733"/>
              <a:gd name="connsiteX9" fmla="*/ 2712839 w 3434683"/>
              <a:gd name="connsiteY9" fmla="*/ 96360 h 3441733"/>
              <a:gd name="connsiteX0" fmla="*/ 2741317 w 3463161"/>
              <a:gd name="connsiteY0" fmla="*/ 96360 h 3410012"/>
              <a:gd name="connsiteX1" fmla="*/ 2388981 w 3463161"/>
              <a:gd name="connsiteY1" fmla="*/ 12471 h 3410012"/>
              <a:gd name="connsiteX2" fmla="*/ 1868862 w 3463161"/>
              <a:gd name="connsiteY2" fmla="*/ 297696 h 3410012"/>
              <a:gd name="connsiteX3" fmla="*/ 1046741 w 3463161"/>
              <a:gd name="connsiteY3" fmla="*/ 650034 h 3410012"/>
              <a:gd name="connsiteX4" fmla="*/ 107174 w 3463161"/>
              <a:gd name="connsiteY4" fmla="*/ 2797615 h 3410012"/>
              <a:gd name="connsiteX5" fmla="*/ 375622 w 3463161"/>
              <a:gd name="connsiteY5" fmla="*/ 3410012 h 3410012"/>
              <a:gd name="connsiteX6" fmla="*/ 2707761 w 3463161"/>
              <a:gd name="connsiteY6" fmla="*/ 3351289 h 3410012"/>
              <a:gd name="connsiteX7" fmla="*/ 3454382 w 3463161"/>
              <a:gd name="connsiteY7" fmla="*/ 2621447 h 3410012"/>
              <a:gd name="connsiteX8" fmla="*/ 3093655 w 3463161"/>
              <a:gd name="connsiteY8" fmla="*/ 524199 h 3410012"/>
              <a:gd name="connsiteX9" fmla="*/ 2741317 w 3463161"/>
              <a:gd name="connsiteY9" fmla="*/ 96360 h 341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63161" h="3410012">
                <a:moveTo>
                  <a:pt x="2741317" y="96360"/>
                </a:moveTo>
                <a:cubicBezTo>
                  <a:pt x="2623871" y="11072"/>
                  <a:pt x="2517612" y="-19687"/>
                  <a:pt x="2388981" y="12471"/>
                </a:cubicBezTo>
                <a:cubicBezTo>
                  <a:pt x="2260350" y="44629"/>
                  <a:pt x="2124726" y="205417"/>
                  <a:pt x="1868862" y="297696"/>
                </a:cubicBezTo>
                <a:cubicBezTo>
                  <a:pt x="1614396" y="332650"/>
                  <a:pt x="1340356" y="233381"/>
                  <a:pt x="1046741" y="650034"/>
                </a:cubicBezTo>
                <a:cubicBezTo>
                  <a:pt x="753126" y="1066687"/>
                  <a:pt x="219027" y="2337619"/>
                  <a:pt x="107174" y="2797615"/>
                </a:cubicBezTo>
                <a:cubicBezTo>
                  <a:pt x="-4679" y="3257611"/>
                  <a:pt x="-150088" y="3401623"/>
                  <a:pt x="375622" y="3410012"/>
                </a:cubicBezTo>
                <a:lnTo>
                  <a:pt x="2707761" y="3351289"/>
                </a:lnTo>
                <a:cubicBezTo>
                  <a:pt x="3229277" y="3337308"/>
                  <a:pt x="3390066" y="3101018"/>
                  <a:pt x="3454382" y="2621447"/>
                </a:cubicBezTo>
                <a:cubicBezTo>
                  <a:pt x="3518698" y="2141876"/>
                  <a:pt x="3212499" y="945047"/>
                  <a:pt x="3093655" y="524199"/>
                </a:cubicBezTo>
                <a:cubicBezTo>
                  <a:pt x="2974811" y="103351"/>
                  <a:pt x="2858763" y="181648"/>
                  <a:pt x="2741317" y="96360"/>
                </a:cubicBezTo>
                <a:close/>
              </a:path>
            </a:pathLst>
          </a:cu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sz="2000" dirty="0">
              <a:solidFill>
                <a:schemeClr val="tx1"/>
              </a:solidFill>
              <a:latin typeface="+mj-lt"/>
            </a:endParaRPr>
          </a:p>
        </p:txBody>
      </p:sp>
      <p:sp>
        <p:nvSpPr>
          <p:cNvPr id="7" name="Freeform 6"/>
          <p:cNvSpPr/>
          <p:nvPr/>
        </p:nvSpPr>
        <p:spPr bwMode="auto">
          <a:xfrm>
            <a:off x="758825" y="1431925"/>
            <a:ext cx="2395538" cy="2374900"/>
          </a:xfrm>
          <a:custGeom>
            <a:avLst/>
            <a:gdLst>
              <a:gd name="connsiteX0" fmla="*/ 792779 w 2281978"/>
              <a:gd name="connsiteY0" fmla="*/ 95429 h 2360950"/>
              <a:gd name="connsiteX1" fmla="*/ 96493 w 2281978"/>
              <a:gd name="connsiteY1" fmla="*/ 925939 h 2360950"/>
              <a:gd name="connsiteX2" fmla="*/ 62937 w 2281978"/>
              <a:gd name="connsiteY2" fmla="*/ 1370556 h 2360950"/>
              <a:gd name="connsiteX3" fmla="*/ 633388 w 2281978"/>
              <a:gd name="connsiteY3" fmla="*/ 1748061 h 2360950"/>
              <a:gd name="connsiteX4" fmla="*/ 1145117 w 2281978"/>
              <a:gd name="connsiteY4" fmla="*/ 2234622 h 2360950"/>
              <a:gd name="connsiteX5" fmla="*/ 2135018 w 2281978"/>
              <a:gd name="connsiteY5" fmla="*/ 2259789 h 2360950"/>
              <a:gd name="connsiteX6" fmla="*/ 2252464 w 2281978"/>
              <a:gd name="connsiteY6" fmla="*/ 1051774 h 2360950"/>
              <a:gd name="connsiteX7" fmla="*/ 2185352 w 2281978"/>
              <a:gd name="connsiteY7" fmla="*/ 112207 h 2360950"/>
              <a:gd name="connsiteX8" fmla="*/ 1296119 w 2281978"/>
              <a:gd name="connsiteY8" fmla="*/ 19928 h 2360950"/>
              <a:gd name="connsiteX9" fmla="*/ 792779 w 2281978"/>
              <a:gd name="connsiteY9" fmla="*/ 95429 h 2360950"/>
              <a:gd name="connsiteX0" fmla="*/ 792779 w 2281978"/>
              <a:gd name="connsiteY0" fmla="*/ 111151 h 2376672"/>
              <a:gd name="connsiteX1" fmla="*/ 96493 w 2281978"/>
              <a:gd name="connsiteY1" fmla="*/ 941661 h 2376672"/>
              <a:gd name="connsiteX2" fmla="*/ 62937 w 2281978"/>
              <a:gd name="connsiteY2" fmla="*/ 1386278 h 2376672"/>
              <a:gd name="connsiteX3" fmla="*/ 633388 w 2281978"/>
              <a:gd name="connsiteY3" fmla="*/ 1763783 h 2376672"/>
              <a:gd name="connsiteX4" fmla="*/ 1145117 w 2281978"/>
              <a:gd name="connsiteY4" fmla="*/ 2250344 h 2376672"/>
              <a:gd name="connsiteX5" fmla="*/ 2135018 w 2281978"/>
              <a:gd name="connsiteY5" fmla="*/ 2275511 h 2376672"/>
              <a:gd name="connsiteX6" fmla="*/ 2252464 w 2281978"/>
              <a:gd name="connsiteY6" fmla="*/ 1067496 h 2376672"/>
              <a:gd name="connsiteX7" fmla="*/ 2185352 w 2281978"/>
              <a:gd name="connsiteY7" fmla="*/ 127929 h 2376672"/>
              <a:gd name="connsiteX8" fmla="*/ 1463899 w 2281978"/>
              <a:gd name="connsiteY8" fmla="*/ 10483 h 2376672"/>
              <a:gd name="connsiteX9" fmla="*/ 792779 w 2281978"/>
              <a:gd name="connsiteY9" fmla="*/ 111151 h 2376672"/>
              <a:gd name="connsiteX0" fmla="*/ 792779 w 2311511"/>
              <a:gd name="connsiteY0" fmla="*/ 111151 h 2374218"/>
              <a:gd name="connsiteX1" fmla="*/ 96493 w 2311511"/>
              <a:gd name="connsiteY1" fmla="*/ 941661 h 2374218"/>
              <a:gd name="connsiteX2" fmla="*/ 62937 w 2311511"/>
              <a:gd name="connsiteY2" fmla="*/ 1386278 h 2374218"/>
              <a:gd name="connsiteX3" fmla="*/ 633388 w 2311511"/>
              <a:gd name="connsiteY3" fmla="*/ 1763783 h 2374218"/>
              <a:gd name="connsiteX4" fmla="*/ 1145117 w 2311511"/>
              <a:gd name="connsiteY4" fmla="*/ 2250344 h 2374218"/>
              <a:gd name="connsiteX5" fmla="*/ 2135018 w 2311511"/>
              <a:gd name="connsiteY5" fmla="*/ 2275511 h 2374218"/>
              <a:gd name="connsiteX6" fmla="*/ 2302798 w 2311511"/>
              <a:gd name="connsiteY6" fmla="*/ 1101052 h 2374218"/>
              <a:gd name="connsiteX7" fmla="*/ 2185352 w 2311511"/>
              <a:gd name="connsiteY7" fmla="*/ 127929 h 2374218"/>
              <a:gd name="connsiteX8" fmla="*/ 1463899 w 2311511"/>
              <a:gd name="connsiteY8" fmla="*/ 10483 h 2374218"/>
              <a:gd name="connsiteX9" fmla="*/ 792779 w 2311511"/>
              <a:gd name="connsiteY9" fmla="*/ 111151 h 2374218"/>
              <a:gd name="connsiteX0" fmla="*/ 792779 w 2395855"/>
              <a:gd name="connsiteY0" fmla="*/ 111151 h 2374218"/>
              <a:gd name="connsiteX1" fmla="*/ 96493 w 2395855"/>
              <a:gd name="connsiteY1" fmla="*/ 941661 h 2374218"/>
              <a:gd name="connsiteX2" fmla="*/ 62937 w 2395855"/>
              <a:gd name="connsiteY2" fmla="*/ 1386278 h 2374218"/>
              <a:gd name="connsiteX3" fmla="*/ 633388 w 2395855"/>
              <a:gd name="connsiteY3" fmla="*/ 1763783 h 2374218"/>
              <a:gd name="connsiteX4" fmla="*/ 1145117 w 2395855"/>
              <a:gd name="connsiteY4" fmla="*/ 2250344 h 2374218"/>
              <a:gd name="connsiteX5" fmla="*/ 2135018 w 2395855"/>
              <a:gd name="connsiteY5" fmla="*/ 2275511 h 2374218"/>
              <a:gd name="connsiteX6" fmla="*/ 2395077 w 2395855"/>
              <a:gd name="connsiteY6" fmla="*/ 1101052 h 2374218"/>
              <a:gd name="connsiteX7" fmla="*/ 2185352 w 2395855"/>
              <a:gd name="connsiteY7" fmla="*/ 127929 h 2374218"/>
              <a:gd name="connsiteX8" fmla="*/ 1463899 w 2395855"/>
              <a:gd name="connsiteY8" fmla="*/ 10483 h 2374218"/>
              <a:gd name="connsiteX9" fmla="*/ 792779 w 2395855"/>
              <a:gd name="connsiteY9" fmla="*/ 111151 h 2374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5855" h="2374218">
                <a:moveTo>
                  <a:pt x="792779" y="111151"/>
                </a:moveTo>
                <a:cubicBezTo>
                  <a:pt x="564878" y="266347"/>
                  <a:pt x="218133" y="729140"/>
                  <a:pt x="96493" y="941661"/>
                </a:cubicBezTo>
                <a:cubicBezTo>
                  <a:pt x="-25147" y="1154182"/>
                  <a:pt x="-26545" y="1249258"/>
                  <a:pt x="62937" y="1386278"/>
                </a:cubicBezTo>
                <a:cubicBezTo>
                  <a:pt x="152419" y="1523298"/>
                  <a:pt x="453025" y="1619772"/>
                  <a:pt x="633388" y="1763783"/>
                </a:cubicBezTo>
                <a:cubicBezTo>
                  <a:pt x="813751" y="1907794"/>
                  <a:pt x="894845" y="2165056"/>
                  <a:pt x="1145117" y="2250344"/>
                </a:cubicBezTo>
                <a:cubicBezTo>
                  <a:pt x="1395389" y="2335632"/>
                  <a:pt x="1926691" y="2467060"/>
                  <a:pt x="2135018" y="2275511"/>
                </a:cubicBezTo>
                <a:cubicBezTo>
                  <a:pt x="2343345" y="2083962"/>
                  <a:pt x="2386688" y="1458982"/>
                  <a:pt x="2395077" y="1101052"/>
                </a:cubicBezTo>
                <a:cubicBezTo>
                  <a:pt x="2403466" y="743122"/>
                  <a:pt x="2344743" y="299903"/>
                  <a:pt x="2185352" y="127929"/>
                </a:cubicBezTo>
                <a:cubicBezTo>
                  <a:pt x="2025961" y="-44045"/>
                  <a:pt x="1691800" y="13279"/>
                  <a:pt x="1463899" y="10483"/>
                </a:cubicBezTo>
                <a:cubicBezTo>
                  <a:pt x="1235998" y="7687"/>
                  <a:pt x="1020680" y="-44045"/>
                  <a:pt x="792779" y="111151"/>
                </a:cubicBezTo>
                <a:close/>
              </a:path>
            </a:pathLst>
          </a:cu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nchor="ctr"/>
          <a:lstStyle/>
          <a:p>
            <a:pPr algn="ctr">
              <a:defRPr/>
            </a:pPr>
            <a:endParaRPr lang="en-US" sz="2000" dirty="0">
              <a:solidFill>
                <a:schemeClr val="tx1"/>
              </a:solidFill>
              <a:latin typeface="+mj-lt"/>
            </a:endParaRPr>
          </a:p>
        </p:txBody>
      </p:sp>
      <p:sp>
        <p:nvSpPr>
          <p:cNvPr id="9" name="Freeform 8"/>
          <p:cNvSpPr/>
          <p:nvPr/>
        </p:nvSpPr>
        <p:spPr bwMode="auto">
          <a:xfrm>
            <a:off x="550863" y="1462088"/>
            <a:ext cx="1743075" cy="2344737"/>
          </a:xfrm>
          <a:custGeom>
            <a:avLst/>
            <a:gdLst>
              <a:gd name="connsiteX0" fmla="*/ 192228 w 1655132"/>
              <a:gd name="connsiteY0" fmla="*/ 2213234 h 2346263"/>
              <a:gd name="connsiteX1" fmla="*/ 1509300 w 1655132"/>
              <a:gd name="connsiteY1" fmla="*/ 2196456 h 2346263"/>
              <a:gd name="connsiteX2" fmla="*/ 1618357 w 1655132"/>
              <a:gd name="connsiteY2" fmla="*/ 602548 h 2346263"/>
              <a:gd name="connsiteX3" fmla="*/ 1475744 w 1655132"/>
              <a:gd name="connsiteY3" fmla="*/ 40485 h 2346263"/>
              <a:gd name="connsiteX4" fmla="*/ 964015 w 1655132"/>
              <a:gd name="connsiteY4" fmla="*/ 141153 h 2346263"/>
              <a:gd name="connsiteX5" fmla="*/ 284507 w 1655132"/>
              <a:gd name="connsiteY5" fmla="*/ 912940 h 2346263"/>
              <a:gd name="connsiteX6" fmla="*/ 16059 w 1655132"/>
              <a:gd name="connsiteY6" fmla="*/ 1617616 h 2346263"/>
              <a:gd name="connsiteX7" fmla="*/ 192228 w 1655132"/>
              <a:gd name="connsiteY7" fmla="*/ 2213234 h 2346263"/>
              <a:gd name="connsiteX0" fmla="*/ 279864 w 1742768"/>
              <a:gd name="connsiteY0" fmla="*/ 2213234 h 2346263"/>
              <a:gd name="connsiteX1" fmla="*/ 1596936 w 1742768"/>
              <a:gd name="connsiteY1" fmla="*/ 2196456 h 2346263"/>
              <a:gd name="connsiteX2" fmla="*/ 1705993 w 1742768"/>
              <a:gd name="connsiteY2" fmla="*/ 602548 h 2346263"/>
              <a:gd name="connsiteX3" fmla="*/ 1563380 w 1742768"/>
              <a:gd name="connsiteY3" fmla="*/ 40485 h 2346263"/>
              <a:gd name="connsiteX4" fmla="*/ 1051651 w 1742768"/>
              <a:gd name="connsiteY4" fmla="*/ 141153 h 2346263"/>
              <a:gd name="connsiteX5" fmla="*/ 372143 w 1742768"/>
              <a:gd name="connsiteY5" fmla="*/ 912940 h 2346263"/>
              <a:gd name="connsiteX6" fmla="*/ 3027 w 1742768"/>
              <a:gd name="connsiteY6" fmla="*/ 1617616 h 2346263"/>
              <a:gd name="connsiteX7" fmla="*/ 279864 w 1742768"/>
              <a:gd name="connsiteY7" fmla="*/ 2213234 h 2346263"/>
              <a:gd name="connsiteX0" fmla="*/ 279052 w 1741956"/>
              <a:gd name="connsiteY0" fmla="*/ 2212902 h 2345931"/>
              <a:gd name="connsiteX1" fmla="*/ 1596124 w 1741956"/>
              <a:gd name="connsiteY1" fmla="*/ 2196124 h 2345931"/>
              <a:gd name="connsiteX2" fmla="*/ 1705181 w 1741956"/>
              <a:gd name="connsiteY2" fmla="*/ 602216 h 2345931"/>
              <a:gd name="connsiteX3" fmla="*/ 1562568 w 1741956"/>
              <a:gd name="connsiteY3" fmla="*/ 40153 h 2345931"/>
              <a:gd name="connsiteX4" fmla="*/ 1050839 w 1741956"/>
              <a:gd name="connsiteY4" fmla="*/ 140821 h 2345931"/>
              <a:gd name="connsiteX5" fmla="*/ 346164 w 1741956"/>
              <a:gd name="connsiteY5" fmla="*/ 904219 h 2345931"/>
              <a:gd name="connsiteX6" fmla="*/ 2215 w 1741956"/>
              <a:gd name="connsiteY6" fmla="*/ 1617284 h 2345931"/>
              <a:gd name="connsiteX7" fmla="*/ 279052 w 1741956"/>
              <a:gd name="connsiteY7" fmla="*/ 2212902 h 234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1956" h="2345931">
                <a:moveTo>
                  <a:pt x="279052" y="2212902"/>
                </a:moveTo>
                <a:cubicBezTo>
                  <a:pt x="544703" y="2309375"/>
                  <a:pt x="1358436" y="2464572"/>
                  <a:pt x="1596124" y="2196124"/>
                </a:cubicBezTo>
                <a:cubicBezTo>
                  <a:pt x="1833812" y="1927676"/>
                  <a:pt x="1710774" y="961544"/>
                  <a:pt x="1705181" y="602216"/>
                </a:cubicBezTo>
                <a:cubicBezTo>
                  <a:pt x="1699588" y="242888"/>
                  <a:pt x="1671625" y="117052"/>
                  <a:pt x="1562568" y="40153"/>
                </a:cubicBezTo>
                <a:cubicBezTo>
                  <a:pt x="1453511" y="-36746"/>
                  <a:pt x="1253573" y="-3190"/>
                  <a:pt x="1050839" y="140821"/>
                </a:cubicBezTo>
                <a:cubicBezTo>
                  <a:pt x="848105" y="284832"/>
                  <a:pt x="504157" y="658142"/>
                  <a:pt x="346164" y="904219"/>
                </a:cubicBezTo>
                <a:cubicBezTo>
                  <a:pt x="188171" y="1150296"/>
                  <a:pt x="13400" y="1399170"/>
                  <a:pt x="2215" y="1617284"/>
                </a:cubicBezTo>
                <a:cubicBezTo>
                  <a:pt x="-8970" y="1835398"/>
                  <a:pt x="13401" y="2116429"/>
                  <a:pt x="279052" y="2212902"/>
                </a:cubicBezTo>
                <a:close/>
              </a:path>
            </a:pathLst>
          </a:custGeom>
          <a:gradFill>
            <a:gsLst>
              <a:gs pos="0">
                <a:schemeClr val="accent2">
                  <a:tint val="50000"/>
                  <a:satMod val="300000"/>
                  <a:alpha val="53000"/>
                </a:schemeClr>
              </a:gs>
              <a:gs pos="35000">
                <a:schemeClr val="accent2">
                  <a:tint val="37000"/>
                  <a:satMod val="300000"/>
                  <a:alpha val="57000"/>
                </a:schemeClr>
              </a:gs>
              <a:gs pos="100000">
                <a:schemeClr val="accent2">
                  <a:tint val="15000"/>
                  <a:satMod val="350000"/>
                  <a:alpha val="91000"/>
                </a:schemeClr>
              </a:gs>
            </a:gsLs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sz="2000" dirty="0">
              <a:solidFill>
                <a:schemeClr val="tx1"/>
              </a:solidFill>
              <a:latin typeface="+mj-lt"/>
            </a:endParaRPr>
          </a:p>
        </p:txBody>
      </p:sp>
      <p:sp>
        <p:nvSpPr>
          <p:cNvPr id="8" name="Freeform 7"/>
          <p:cNvSpPr/>
          <p:nvPr/>
        </p:nvSpPr>
        <p:spPr bwMode="auto">
          <a:xfrm>
            <a:off x="6373813" y="1487488"/>
            <a:ext cx="1035050" cy="1519237"/>
          </a:xfrm>
          <a:custGeom>
            <a:avLst/>
            <a:gdLst>
              <a:gd name="connsiteX0" fmla="*/ 319970 w 1033987"/>
              <a:gd name="connsiteY0" fmla="*/ 22992 h 1520079"/>
              <a:gd name="connsiteX1" fmla="*/ 17966 w 1033987"/>
              <a:gd name="connsiteY1" fmla="*/ 165605 h 1520079"/>
              <a:gd name="connsiteX2" fmla="*/ 34744 w 1033987"/>
              <a:gd name="connsiteY2" fmla="*/ 685723 h 1520079"/>
              <a:gd name="connsiteX3" fmla="*/ 34744 w 1033987"/>
              <a:gd name="connsiteY3" fmla="*/ 1189062 h 1520079"/>
              <a:gd name="connsiteX4" fmla="*/ 236080 w 1033987"/>
              <a:gd name="connsiteY4" fmla="*/ 1465899 h 1520079"/>
              <a:gd name="connsiteX5" fmla="*/ 647140 w 1033987"/>
              <a:gd name="connsiteY5" fmla="*/ 1474288 h 1520079"/>
              <a:gd name="connsiteX6" fmla="*/ 1007867 w 1033987"/>
              <a:gd name="connsiteY6" fmla="*/ 979337 h 1520079"/>
              <a:gd name="connsiteX7" fmla="*/ 965922 w 1033987"/>
              <a:gd name="connsiteY7" fmla="*/ 199161 h 1520079"/>
              <a:gd name="connsiteX8" fmla="*/ 647140 w 1033987"/>
              <a:gd name="connsiteY8" fmla="*/ 14603 h 1520079"/>
              <a:gd name="connsiteX9" fmla="*/ 319970 w 1033987"/>
              <a:gd name="connsiteY9" fmla="*/ 22992 h 152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3987" h="1520079">
                <a:moveTo>
                  <a:pt x="319970" y="22992"/>
                </a:moveTo>
                <a:cubicBezTo>
                  <a:pt x="215108" y="48159"/>
                  <a:pt x="65504" y="55150"/>
                  <a:pt x="17966" y="165605"/>
                </a:cubicBezTo>
                <a:cubicBezTo>
                  <a:pt x="-29572" y="276060"/>
                  <a:pt x="31948" y="515147"/>
                  <a:pt x="34744" y="685723"/>
                </a:cubicBezTo>
                <a:cubicBezTo>
                  <a:pt x="37540" y="856299"/>
                  <a:pt x="1188" y="1059033"/>
                  <a:pt x="34744" y="1189062"/>
                </a:cubicBezTo>
                <a:cubicBezTo>
                  <a:pt x="68300" y="1319091"/>
                  <a:pt x="134014" y="1418361"/>
                  <a:pt x="236080" y="1465899"/>
                </a:cubicBezTo>
                <a:cubicBezTo>
                  <a:pt x="338146" y="1513437"/>
                  <a:pt x="518509" y="1555382"/>
                  <a:pt x="647140" y="1474288"/>
                </a:cubicBezTo>
                <a:cubicBezTo>
                  <a:pt x="775771" y="1393194"/>
                  <a:pt x="954737" y="1191858"/>
                  <a:pt x="1007867" y="979337"/>
                </a:cubicBezTo>
                <a:cubicBezTo>
                  <a:pt x="1060997" y="766816"/>
                  <a:pt x="1026043" y="359950"/>
                  <a:pt x="965922" y="199161"/>
                </a:cubicBezTo>
                <a:cubicBezTo>
                  <a:pt x="905801" y="38372"/>
                  <a:pt x="752002" y="38372"/>
                  <a:pt x="647140" y="14603"/>
                </a:cubicBezTo>
                <a:cubicBezTo>
                  <a:pt x="542278" y="-9166"/>
                  <a:pt x="424832" y="-2175"/>
                  <a:pt x="319970" y="22992"/>
                </a:cubicBezTo>
                <a:close/>
              </a:path>
            </a:pathLst>
          </a:cu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2000" dirty="0">
              <a:solidFill>
                <a:schemeClr val="tx1"/>
              </a:solidFill>
              <a:latin typeface="+mj-lt"/>
            </a:endParaRPr>
          </a:p>
        </p:txBody>
      </p:sp>
      <p:sp>
        <p:nvSpPr>
          <p:cNvPr id="2" name="Freeform 1"/>
          <p:cNvSpPr/>
          <p:nvPr/>
        </p:nvSpPr>
        <p:spPr bwMode="auto">
          <a:xfrm>
            <a:off x="4622800" y="1233488"/>
            <a:ext cx="2532063" cy="2563812"/>
          </a:xfrm>
          <a:custGeom>
            <a:avLst/>
            <a:gdLst>
              <a:gd name="connsiteX0" fmla="*/ 1227429 w 2631203"/>
              <a:gd name="connsiteY0" fmla="*/ 11008 h 2636181"/>
              <a:gd name="connsiteX1" fmla="*/ 631810 w 2631203"/>
              <a:gd name="connsiteY1" fmla="*/ 296233 h 2636181"/>
              <a:gd name="connsiteX2" fmla="*/ 522753 w 2631203"/>
              <a:gd name="connsiteY2" fmla="*/ 1378413 h 2636181"/>
              <a:gd name="connsiteX3" fmla="*/ 69748 w 2631203"/>
              <a:gd name="connsiteY3" fmla="*/ 1781085 h 2636181"/>
              <a:gd name="connsiteX4" fmla="*/ 153638 w 2631203"/>
              <a:gd name="connsiteY4" fmla="*/ 2519316 h 2636181"/>
              <a:gd name="connsiteX5" fmla="*/ 1487487 w 2631203"/>
              <a:gd name="connsiteY5" fmla="*/ 2569650 h 2636181"/>
              <a:gd name="connsiteX6" fmla="*/ 2561278 w 2631203"/>
              <a:gd name="connsiteY6" fmla="*/ 2569650 h 2636181"/>
              <a:gd name="connsiteX7" fmla="*/ 2460610 w 2631203"/>
              <a:gd name="connsiteY7" fmla="*/ 1697195 h 2636181"/>
              <a:gd name="connsiteX8" fmla="*/ 1923715 w 2631203"/>
              <a:gd name="connsiteY8" fmla="*/ 1630083 h 2636181"/>
              <a:gd name="connsiteX9" fmla="*/ 1713990 w 2631203"/>
              <a:gd name="connsiteY9" fmla="*/ 1260967 h 2636181"/>
              <a:gd name="connsiteX10" fmla="*/ 1688823 w 2631203"/>
              <a:gd name="connsiteY10" fmla="*/ 505958 h 2636181"/>
              <a:gd name="connsiteX11" fmla="*/ 1588155 w 2631203"/>
              <a:gd name="connsiteY11" fmla="*/ 103286 h 2636181"/>
              <a:gd name="connsiteX12" fmla="*/ 1227429 w 2631203"/>
              <a:gd name="connsiteY12" fmla="*/ 11008 h 2636181"/>
              <a:gd name="connsiteX0" fmla="*/ 1227429 w 2665983"/>
              <a:gd name="connsiteY0" fmla="*/ 11008 h 2626245"/>
              <a:gd name="connsiteX1" fmla="*/ 631810 w 2665983"/>
              <a:gd name="connsiteY1" fmla="*/ 296233 h 2626245"/>
              <a:gd name="connsiteX2" fmla="*/ 522753 w 2665983"/>
              <a:gd name="connsiteY2" fmla="*/ 1378413 h 2626245"/>
              <a:gd name="connsiteX3" fmla="*/ 69748 w 2665983"/>
              <a:gd name="connsiteY3" fmla="*/ 1781085 h 2626245"/>
              <a:gd name="connsiteX4" fmla="*/ 153638 w 2665983"/>
              <a:gd name="connsiteY4" fmla="*/ 2519316 h 2626245"/>
              <a:gd name="connsiteX5" fmla="*/ 1487487 w 2665983"/>
              <a:gd name="connsiteY5" fmla="*/ 2569650 h 2626245"/>
              <a:gd name="connsiteX6" fmla="*/ 2561278 w 2665983"/>
              <a:gd name="connsiteY6" fmla="*/ 2569650 h 2626245"/>
              <a:gd name="connsiteX7" fmla="*/ 2552889 w 2665983"/>
              <a:gd name="connsiteY7" fmla="*/ 1831419 h 2626245"/>
              <a:gd name="connsiteX8" fmla="*/ 1923715 w 2665983"/>
              <a:gd name="connsiteY8" fmla="*/ 1630083 h 2626245"/>
              <a:gd name="connsiteX9" fmla="*/ 1713990 w 2665983"/>
              <a:gd name="connsiteY9" fmla="*/ 1260967 h 2626245"/>
              <a:gd name="connsiteX10" fmla="*/ 1688823 w 2665983"/>
              <a:gd name="connsiteY10" fmla="*/ 505958 h 2626245"/>
              <a:gd name="connsiteX11" fmla="*/ 1588155 w 2665983"/>
              <a:gd name="connsiteY11" fmla="*/ 103286 h 2626245"/>
              <a:gd name="connsiteX12" fmla="*/ 1227429 w 2665983"/>
              <a:gd name="connsiteY12" fmla="*/ 11008 h 2626245"/>
              <a:gd name="connsiteX0" fmla="*/ 1218418 w 2656972"/>
              <a:gd name="connsiteY0" fmla="*/ 11008 h 2626245"/>
              <a:gd name="connsiteX1" fmla="*/ 622799 w 2656972"/>
              <a:gd name="connsiteY1" fmla="*/ 296233 h 2626245"/>
              <a:gd name="connsiteX2" fmla="*/ 513742 w 2656972"/>
              <a:gd name="connsiteY2" fmla="*/ 1378413 h 2626245"/>
              <a:gd name="connsiteX3" fmla="*/ 77515 w 2656972"/>
              <a:gd name="connsiteY3" fmla="*/ 1848197 h 2626245"/>
              <a:gd name="connsiteX4" fmla="*/ 144627 w 2656972"/>
              <a:gd name="connsiteY4" fmla="*/ 2519316 h 2626245"/>
              <a:gd name="connsiteX5" fmla="*/ 1478476 w 2656972"/>
              <a:gd name="connsiteY5" fmla="*/ 2569650 h 2626245"/>
              <a:gd name="connsiteX6" fmla="*/ 2552267 w 2656972"/>
              <a:gd name="connsiteY6" fmla="*/ 2569650 h 2626245"/>
              <a:gd name="connsiteX7" fmla="*/ 2543878 w 2656972"/>
              <a:gd name="connsiteY7" fmla="*/ 1831419 h 2626245"/>
              <a:gd name="connsiteX8" fmla="*/ 1914704 w 2656972"/>
              <a:gd name="connsiteY8" fmla="*/ 1630083 h 2626245"/>
              <a:gd name="connsiteX9" fmla="*/ 1704979 w 2656972"/>
              <a:gd name="connsiteY9" fmla="*/ 1260967 h 2626245"/>
              <a:gd name="connsiteX10" fmla="*/ 1679812 w 2656972"/>
              <a:gd name="connsiteY10" fmla="*/ 505958 h 2626245"/>
              <a:gd name="connsiteX11" fmla="*/ 1579144 w 2656972"/>
              <a:gd name="connsiteY11" fmla="*/ 103286 h 2626245"/>
              <a:gd name="connsiteX12" fmla="*/ 1218418 w 2656972"/>
              <a:gd name="connsiteY12" fmla="*/ 11008 h 2626245"/>
              <a:gd name="connsiteX0" fmla="*/ 1233710 w 2672264"/>
              <a:gd name="connsiteY0" fmla="*/ 11008 h 2626245"/>
              <a:gd name="connsiteX1" fmla="*/ 638091 w 2672264"/>
              <a:gd name="connsiteY1" fmla="*/ 296233 h 2626245"/>
              <a:gd name="connsiteX2" fmla="*/ 529034 w 2672264"/>
              <a:gd name="connsiteY2" fmla="*/ 1378413 h 2626245"/>
              <a:gd name="connsiteX3" fmla="*/ 92807 w 2672264"/>
              <a:gd name="connsiteY3" fmla="*/ 1848197 h 2626245"/>
              <a:gd name="connsiteX4" fmla="*/ 159919 w 2672264"/>
              <a:gd name="connsiteY4" fmla="*/ 2519316 h 2626245"/>
              <a:gd name="connsiteX5" fmla="*/ 1493768 w 2672264"/>
              <a:gd name="connsiteY5" fmla="*/ 2569650 h 2626245"/>
              <a:gd name="connsiteX6" fmla="*/ 2567559 w 2672264"/>
              <a:gd name="connsiteY6" fmla="*/ 2569650 h 2626245"/>
              <a:gd name="connsiteX7" fmla="*/ 2559170 w 2672264"/>
              <a:gd name="connsiteY7" fmla="*/ 1831419 h 2626245"/>
              <a:gd name="connsiteX8" fmla="*/ 1929996 w 2672264"/>
              <a:gd name="connsiteY8" fmla="*/ 1630083 h 2626245"/>
              <a:gd name="connsiteX9" fmla="*/ 1720271 w 2672264"/>
              <a:gd name="connsiteY9" fmla="*/ 1260967 h 2626245"/>
              <a:gd name="connsiteX10" fmla="*/ 1695104 w 2672264"/>
              <a:gd name="connsiteY10" fmla="*/ 505958 h 2626245"/>
              <a:gd name="connsiteX11" fmla="*/ 1594436 w 2672264"/>
              <a:gd name="connsiteY11" fmla="*/ 103286 h 2626245"/>
              <a:gd name="connsiteX12" fmla="*/ 1233710 w 2672264"/>
              <a:gd name="connsiteY12" fmla="*/ 11008 h 2626245"/>
              <a:gd name="connsiteX0" fmla="*/ 1229580 w 2672854"/>
              <a:gd name="connsiteY0" fmla="*/ 11008 h 2591935"/>
              <a:gd name="connsiteX1" fmla="*/ 633961 w 2672854"/>
              <a:gd name="connsiteY1" fmla="*/ 296233 h 2591935"/>
              <a:gd name="connsiteX2" fmla="*/ 524904 w 2672854"/>
              <a:gd name="connsiteY2" fmla="*/ 1378413 h 2591935"/>
              <a:gd name="connsiteX3" fmla="*/ 88677 w 2672854"/>
              <a:gd name="connsiteY3" fmla="*/ 1848197 h 2591935"/>
              <a:gd name="connsiteX4" fmla="*/ 155789 w 2672854"/>
              <a:gd name="connsiteY4" fmla="*/ 2519316 h 2591935"/>
              <a:gd name="connsiteX5" fmla="*/ 1422526 w 2672854"/>
              <a:gd name="connsiteY5" fmla="*/ 2410259 h 2591935"/>
              <a:gd name="connsiteX6" fmla="*/ 2563429 w 2672854"/>
              <a:gd name="connsiteY6" fmla="*/ 2569650 h 2591935"/>
              <a:gd name="connsiteX7" fmla="*/ 2555040 w 2672854"/>
              <a:gd name="connsiteY7" fmla="*/ 1831419 h 2591935"/>
              <a:gd name="connsiteX8" fmla="*/ 1925866 w 2672854"/>
              <a:gd name="connsiteY8" fmla="*/ 1630083 h 2591935"/>
              <a:gd name="connsiteX9" fmla="*/ 1716141 w 2672854"/>
              <a:gd name="connsiteY9" fmla="*/ 1260967 h 2591935"/>
              <a:gd name="connsiteX10" fmla="*/ 1690974 w 2672854"/>
              <a:gd name="connsiteY10" fmla="*/ 505958 h 2591935"/>
              <a:gd name="connsiteX11" fmla="*/ 1590306 w 2672854"/>
              <a:gd name="connsiteY11" fmla="*/ 103286 h 2591935"/>
              <a:gd name="connsiteX12" fmla="*/ 1229580 w 2672854"/>
              <a:gd name="connsiteY12" fmla="*/ 11008 h 2591935"/>
              <a:gd name="connsiteX0" fmla="*/ 1219063 w 2662337"/>
              <a:gd name="connsiteY0" fmla="*/ 11008 h 2593413"/>
              <a:gd name="connsiteX1" fmla="*/ 623444 w 2662337"/>
              <a:gd name="connsiteY1" fmla="*/ 296233 h 2593413"/>
              <a:gd name="connsiteX2" fmla="*/ 514387 w 2662337"/>
              <a:gd name="connsiteY2" fmla="*/ 1378413 h 2593413"/>
              <a:gd name="connsiteX3" fmla="*/ 78160 w 2662337"/>
              <a:gd name="connsiteY3" fmla="*/ 1848197 h 2593413"/>
              <a:gd name="connsiteX4" fmla="*/ 136883 w 2662337"/>
              <a:gd name="connsiteY4" fmla="*/ 2393481 h 2593413"/>
              <a:gd name="connsiteX5" fmla="*/ 1412009 w 2662337"/>
              <a:gd name="connsiteY5" fmla="*/ 2410259 h 2593413"/>
              <a:gd name="connsiteX6" fmla="*/ 2552912 w 2662337"/>
              <a:gd name="connsiteY6" fmla="*/ 2569650 h 2593413"/>
              <a:gd name="connsiteX7" fmla="*/ 2544523 w 2662337"/>
              <a:gd name="connsiteY7" fmla="*/ 1831419 h 2593413"/>
              <a:gd name="connsiteX8" fmla="*/ 1915349 w 2662337"/>
              <a:gd name="connsiteY8" fmla="*/ 1630083 h 2593413"/>
              <a:gd name="connsiteX9" fmla="*/ 1705624 w 2662337"/>
              <a:gd name="connsiteY9" fmla="*/ 1260967 h 2593413"/>
              <a:gd name="connsiteX10" fmla="*/ 1680457 w 2662337"/>
              <a:gd name="connsiteY10" fmla="*/ 505958 h 2593413"/>
              <a:gd name="connsiteX11" fmla="*/ 1579789 w 2662337"/>
              <a:gd name="connsiteY11" fmla="*/ 103286 h 2593413"/>
              <a:gd name="connsiteX12" fmla="*/ 1219063 w 2662337"/>
              <a:gd name="connsiteY12" fmla="*/ 11008 h 2593413"/>
              <a:gd name="connsiteX0" fmla="*/ 1219063 w 2585536"/>
              <a:gd name="connsiteY0" fmla="*/ 11008 h 2441486"/>
              <a:gd name="connsiteX1" fmla="*/ 623444 w 2585536"/>
              <a:gd name="connsiteY1" fmla="*/ 296233 h 2441486"/>
              <a:gd name="connsiteX2" fmla="*/ 514387 w 2585536"/>
              <a:gd name="connsiteY2" fmla="*/ 1378413 h 2441486"/>
              <a:gd name="connsiteX3" fmla="*/ 78160 w 2585536"/>
              <a:gd name="connsiteY3" fmla="*/ 1848197 h 2441486"/>
              <a:gd name="connsiteX4" fmla="*/ 136883 w 2585536"/>
              <a:gd name="connsiteY4" fmla="*/ 2393481 h 2441486"/>
              <a:gd name="connsiteX5" fmla="*/ 1412009 w 2585536"/>
              <a:gd name="connsiteY5" fmla="*/ 2410259 h 2441486"/>
              <a:gd name="connsiteX6" fmla="*/ 2401910 w 2585536"/>
              <a:gd name="connsiteY6" fmla="*/ 2359925 h 2441486"/>
              <a:gd name="connsiteX7" fmla="*/ 2544523 w 2585536"/>
              <a:gd name="connsiteY7" fmla="*/ 1831419 h 2441486"/>
              <a:gd name="connsiteX8" fmla="*/ 1915349 w 2585536"/>
              <a:gd name="connsiteY8" fmla="*/ 1630083 h 2441486"/>
              <a:gd name="connsiteX9" fmla="*/ 1705624 w 2585536"/>
              <a:gd name="connsiteY9" fmla="*/ 1260967 h 2441486"/>
              <a:gd name="connsiteX10" fmla="*/ 1680457 w 2585536"/>
              <a:gd name="connsiteY10" fmla="*/ 505958 h 2441486"/>
              <a:gd name="connsiteX11" fmla="*/ 1579789 w 2585536"/>
              <a:gd name="connsiteY11" fmla="*/ 103286 h 2441486"/>
              <a:gd name="connsiteX12" fmla="*/ 1219063 w 2585536"/>
              <a:gd name="connsiteY12" fmla="*/ 11008 h 2441486"/>
              <a:gd name="connsiteX0" fmla="*/ 1219063 w 2527429"/>
              <a:gd name="connsiteY0" fmla="*/ 11008 h 2441486"/>
              <a:gd name="connsiteX1" fmla="*/ 623444 w 2527429"/>
              <a:gd name="connsiteY1" fmla="*/ 296233 h 2441486"/>
              <a:gd name="connsiteX2" fmla="*/ 514387 w 2527429"/>
              <a:gd name="connsiteY2" fmla="*/ 1378413 h 2441486"/>
              <a:gd name="connsiteX3" fmla="*/ 78160 w 2527429"/>
              <a:gd name="connsiteY3" fmla="*/ 1848197 h 2441486"/>
              <a:gd name="connsiteX4" fmla="*/ 136883 w 2527429"/>
              <a:gd name="connsiteY4" fmla="*/ 2393481 h 2441486"/>
              <a:gd name="connsiteX5" fmla="*/ 1412009 w 2527429"/>
              <a:gd name="connsiteY5" fmla="*/ 2410259 h 2441486"/>
              <a:gd name="connsiteX6" fmla="*/ 2401910 w 2527429"/>
              <a:gd name="connsiteY6" fmla="*/ 2359925 h 2441486"/>
              <a:gd name="connsiteX7" fmla="*/ 2460633 w 2527429"/>
              <a:gd name="connsiteY7" fmla="*/ 1831419 h 2441486"/>
              <a:gd name="connsiteX8" fmla="*/ 1915349 w 2527429"/>
              <a:gd name="connsiteY8" fmla="*/ 1630083 h 2441486"/>
              <a:gd name="connsiteX9" fmla="*/ 1705624 w 2527429"/>
              <a:gd name="connsiteY9" fmla="*/ 1260967 h 2441486"/>
              <a:gd name="connsiteX10" fmla="*/ 1680457 w 2527429"/>
              <a:gd name="connsiteY10" fmla="*/ 505958 h 2441486"/>
              <a:gd name="connsiteX11" fmla="*/ 1579789 w 2527429"/>
              <a:gd name="connsiteY11" fmla="*/ 103286 h 2441486"/>
              <a:gd name="connsiteX12" fmla="*/ 1219063 w 2527429"/>
              <a:gd name="connsiteY12" fmla="*/ 11008 h 2441486"/>
              <a:gd name="connsiteX0" fmla="*/ 1236865 w 2545231"/>
              <a:gd name="connsiteY0" fmla="*/ 11008 h 2441486"/>
              <a:gd name="connsiteX1" fmla="*/ 641246 w 2545231"/>
              <a:gd name="connsiteY1" fmla="*/ 296233 h 2441486"/>
              <a:gd name="connsiteX2" fmla="*/ 825804 w 2545231"/>
              <a:gd name="connsiteY2" fmla="*/ 1219022 h 2441486"/>
              <a:gd name="connsiteX3" fmla="*/ 95962 w 2545231"/>
              <a:gd name="connsiteY3" fmla="*/ 1848197 h 2441486"/>
              <a:gd name="connsiteX4" fmla="*/ 154685 w 2545231"/>
              <a:gd name="connsiteY4" fmla="*/ 2393481 h 2441486"/>
              <a:gd name="connsiteX5" fmla="*/ 1429811 w 2545231"/>
              <a:gd name="connsiteY5" fmla="*/ 2410259 h 2441486"/>
              <a:gd name="connsiteX6" fmla="*/ 2419712 w 2545231"/>
              <a:gd name="connsiteY6" fmla="*/ 2359925 h 2441486"/>
              <a:gd name="connsiteX7" fmla="*/ 2478435 w 2545231"/>
              <a:gd name="connsiteY7" fmla="*/ 1831419 h 2441486"/>
              <a:gd name="connsiteX8" fmla="*/ 1933151 w 2545231"/>
              <a:gd name="connsiteY8" fmla="*/ 1630083 h 2441486"/>
              <a:gd name="connsiteX9" fmla="*/ 1723426 w 2545231"/>
              <a:gd name="connsiteY9" fmla="*/ 1260967 h 2441486"/>
              <a:gd name="connsiteX10" fmla="*/ 1698259 w 2545231"/>
              <a:gd name="connsiteY10" fmla="*/ 505958 h 2441486"/>
              <a:gd name="connsiteX11" fmla="*/ 1597591 w 2545231"/>
              <a:gd name="connsiteY11" fmla="*/ 103286 h 2441486"/>
              <a:gd name="connsiteX12" fmla="*/ 1236865 w 2545231"/>
              <a:gd name="connsiteY12" fmla="*/ 11008 h 2441486"/>
              <a:gd name="connsiteX0" fmla="*/ 1236865 w 2545231"/>
              <a:gd name="connsiteY0" fmla="*/ 24644 h 2455122"/>
              <a:gd name="connsiteX1" fmla="*/ 641246 w 2545231"/>
              <a:gd name="connsiteY1" fmla="*/ 125311 h 2455122"/>
              <a:gd name="connsiteX2" fmla="*/ 825804 w 2545231"/>
              <a:gd name="connsiteY2" fmla="*/ 1232658 h 2455122"/>
              <a:gd name="connsiteX3" fmla="*/ 95962 w 2545231"/>
              <a:gd name="connsiteY3" fmla="*/ 1861833 h 2455122"/>
              <a:gd name="connsiteX4" fmla="*/ 154685 w 2545231"/>
              <a:gd name="connsiteY4" fmla="*/ 2407117 h 2455122"/>
              <a:gd name="connsiteX5" fmla="*/ 1429811 w 2545231"/>
              <a:gd name="connsiteY5" fmla="*/ 2423895 h 2455122"/>
              <a:gd name="connsiteX6" fmla="*/ 2419712 w 2545231"/>
              <a:gd name="connsiteY6" fmla="*/ 2373561 h 2455122"/>
              <a:gd name="connsiteX7" fmla="*/ 2478435 w 2545231"/>
              <a:gd name="connsiteY7" fmla="*/ 1845055 h 2455122"/>
              <a:gd name="connsiteX8" fmla="*/ 1933151 w 2545231"/>
              <a:gd name="connsiteY8" fmla="*/ 1643719 h 2455122"/>
              <a:gd name="connsiteX9" fmla="*/ 1723426 w 2545231"/>
              <a:gd name="connsiteY9" fmla="*/ 1274603 h 2455122"/>
              <a:gd name="connsiteX10" fmla="*/ 1698259 w 2545231"/>
              <a:gd name="connsiteY10" fmla="*/ 519594 h 2455122"/>
              <a:gd name="connsiteX11" fmla="*/ 1597591 w 2545231"/>
              <a:gd name="connsiteY11" fmla="*/ 116922 h 2455122"/>
              <a:gd name="connsiteX12" fmla="*/ 1236865 w 2545231"/>
              <a:gd name="connsiteY12" fmla="*/ 24644 h 2455122"/>
              <a:gd name="connsiteX0" fmla="*/ 1236865 w 2545231"/>
              <a:gd name="connsiteY0" fmla="*/ 11 h 2564712"/>
              <a:gd name="connsiteX1" fmla="*/ 641246 w 2545231"/>
              <a:gd name="connsiteY1" fmla="*/ 234901 h 2564712"/>
              <a:gd name="connsiteX2" fmla="*/ 825804 w 2545231"/>
              <a:gd name="connsiteY2" fmla="*/ 1342248 h 2564712"/>
              <a:gd name="connsiteX3" fmla="*/ 95962 w 2545231"/>
              <a:gd name="connsiteY3" fmla="*/ 1971423 h 2564712"/>
              <a:gd name="connsiteX4" fmla="*/ 154685 w 2545231"/>
              <a:gd name="connsiteY4" fmla="*/ 2516707 h 2564712"/>
              <a:gd name="connsiteX5" fmla="*/ 1429811 w 2545231"/>
              <a:gd name="connsiteY5" fmla="*/ 2533485 h 2564712"/>
              <a:gd name="connsiteX6" fmla="*/ 2419712 w 2545231"/>
              <a:gd name="connsiteY6" fmla="*/ 2483151 h 2564712"/>
              <a:gd name="connsiteX7" fmla="*/ 2478435 w 2545231"/>
              <a:gd name="connsiteY7" fmla="*/ 1954645 h 2564712"/>
              <a:gd name="connsiteX8" fmla="*/ 1933151 w 2545231"/>
              <a:gd name="connsiteY8" fmla="*/ 1753309 h 2564712"/>
              <a:gd name="connsiteX9" fmla="*/ 1723426 w 2545231"/>
              <a:gd name="connsiteY9" fmla="*/ 1384193 h 2564712"/>
              <a:gd name="connsiteX10" fmla="*/ 1698259 w 2545231"/>
              <a:gd name="connsiteY10" fmla="*/ 629184 h 2564712"/>
              <a:gd name="connsiteX11" fmla="*/ 1597591 w 2545231"/>
              <a:gd name="connsiteY11" fmla="*/ 226512 h 2564712"/>
              <a:gd name="connsiteX12" fmla="*/ 1236865 w 2545231"/>
              <a:gd name="connsiteY12" fmla="*/ 11 h 2564712"/>
              <a:gd name="connsiteX0" fmla="*/ 1236865 w 2545231"/>
              <a:gd name="connsiteY0" fmla="*/ 178 h 2564879"/>
              <a:gd name="connsiteX1" fmla="*/ 767081 w 2545231"/>
              <a:gd name="connsiteY1" fmla="*/ 260235 h 2564879"/>
              <a:gd name="connsiteX2" fmla="*/ 825804 w 2545231"/>
              <a:gd name="connsiteY2" fmla="*/ 1342415 h 2564879"/>
              <a:gd name="connsiteX3" fmla="*/ 95962 w 2545231"/>
              <a:gd name="connsiteY3" fmla="*/ 1971590 h 2564879"/>
              <a:gd name="connsiteX4" fmla="*/ 154685 w 2545231"/>
              <a:gd name="connsiteY4" fmla="*/ 2516874 h 2564879"/>
              <a:gd name="connsiteX5" fmla="*/ 1429811 w 2545231"/>
              <a:gd name="connsiteY5" fmla="*/ 2533652 h 2564879"/>
              <a:gd name="connsiteX6" fmla="*/ 2419712 w 2545231"/>
              <a:gd name="connsiteY6" fmla="*/ 2483318 h 2564879"/>
              <a:gd name="connsiteX7" fmla="*/ 2478435 w 2545231"/>
              <a:gd name="connsiteY7" fmla="*/ 1954812 h 2564879"/>
              <a:gd name="connsiteX8" fmla="*/ 1933151 w 2545231"/>
              <a:gd name="connsiteY8" fmla="*/ 1753476 h 2564879"/>
              <a:gd name="connsiteX9" fmla="*/ 1723426 w 2545231"/>
              <a:gd name="connsiteY9" fmla="*/ 1384360 h 2564879"/>
              <a:gd name="connsiteX10" fmla="*/ 1698259 w 2545231"/>
              <a:gd name="connsiteY10" fmla="*/ 629351 h 2564879"/>
              <a:gd name="connsiteX11" fmla="*/ 1597591 w 2545231"/>
              <a:gd name="connsiteY11" fmla="*/ 226679 h 2564879"/>
              <a:gd name="connsiteX12" fmla="*/ 1236865 w 2545231"/>
              <a:gd name="connsiteY12" fmla="*/ 178 h 2564879"/>
              <a:gd name="connsiteX0" fmla="*/ 1224486 w 2532852"/>
              <a:gd name="connsiteY0" fmla="*/ 178 h 2564879"/>
              <a:gd name="connsiteX1" fmla="*/ 754702 w 2532852"/>
              <a:gd name="connsiteY1" fmla="*/ 260235 h 2564879"/>
              <a:gd name="connsiteX2" fmla="*/ 612089 w 2532852"/>
              <a:gd name="connsiteY2" fmla="*/ 1342415 h 2564879"/>
              <a:gd name="connsiteX3" fmla="*/ 83583 w 2532852"/>
              <a:gd name="connsiteY3" fmla="*/ 1971590 h 2564879"/>
              <a:gd name="connsiteX4" fmla="*/ 142306 w 2532852"/>
              <a:gd name="connsiteY4" fmla="*/ 2516874 h 2564879"/>
              <a:gd name="connsiteX5" fmla="*/ 1417432 w 2532852"/>
              <a:gd name="connsiteY5" fmla="*/ 2533652 h 2564879"/>
              <a:gd name="connsiteX6" fmla="*/ 2407333 w 2532852"/>
              <a:gd name="connsiteY6" fmla="*/ 2483318 h 2564879"/>
              <a:gd name="connsiteX7" fmla="*/ 2466056 w 2532852"/>
              <a:gd name="connsiteY7" fmla="*/ 1954812 h 2564879"/>
              <a:gd name="connsiteX8" fmla="*/ 1920772 w 2532852"/>
              <a:gd name="connsiteY8" fmla="*/ 1753476 h 2564879"/>
              <a:gd name="connsiteX9" fmla="*/ 1711047 w 2532852"/>
              <a:gd name="connsiteY9" fmla="*/ 1384360 h 2564879"/>
              <a:gd name="connsiteX10" fmla="*/ 1685880 w 2532852"/>
              <a:gd name="connsiteY10" fmla="*/ 629351 h 2564879"/>
              <a:gd name="connsiteX11" fmla="*/ 1585212 w 2532852"/>
              <a:gd name="connsiteY11" fmla="*/ 226679 h 2564879"/>
              <a:gd name="connsiteX12" fmla="*/ 1224486 w 2532852"/>
              <a:gd name="connsiteY12" fmla="*/ 178 h 256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32852" h="2564879">
                <a:moveTo>
                  <a:pt x="1224486" y="178"/>
                </a:moveTo>
                <a:cubicBezTo>
                  <a:pt x="1086068" y="5771"/>
                  <a:pt x="856768" y="36529"/>
                  <a:pt x="754702" y="260235"/>
                </a:cubicBezTo>
                <a:cubicBezTo>
                  <a:pt x="652636" y="483941"/>
                  <a:pt x="723942" y="1057189"/>
                  <a:pt x="612089" y="1342415"/>
                </a:cubicBezTo>
                <a:cubicBezTo>
                  <a:pt x="500236" y="1627641"/>
                  <a:pt x="161880" y="1775847"/>
                  <a:pt x="83583" y="1971590"/>
                </a:cubicBezTo>
                <a:cubicBezTo>
                  <a:pt x="5286" y="2167333"/>
                  <a:pt x="-80002" y="2423197"/>
                  <a:pt x="142306" y="2516874"/>
                </a:cubicBezTo>
                <a:cubicBezTo>
                  <a:pt x="364614" y="2610551"/>
                  <a:pt x="1039928" y="2539245"/>
                  <a:pt x="1417432" y="2533652"/>
                </a:cubicBezTo>
                <a:cubicBezTo>
                  <a:pt x="1794936" y="2528059"/>
                  <a:pt x="2232562" y="2579791"/>
                  <a:pt x="2407333" y="2483318"/>
                </a:cubicBezTo>
                <a:cubicBezTo>
                  <a:pt x="2582104" y="2386845"/>
                  <a:pt x="2547149" y="2076452"/>
                  <a:pt x="2466056" y="1954812"/>
                </a:cubicBezTo>
                <a:cubicBezTo>
                  <a:pt x="2384963" y="1833172"/>
                  <a:pt x="2046607" y="1848551"/>
                  <a:pt x="1920772" y="1753476"/>
                </a:cubicBezTo>
                <a:cubicBezTo>
                  <a:pt x="1794937" y="1658401"/>
                  <a:pt x="1750196" y="1571714"/>
                  <a:pt x="1711047" y="1384360"/>
                </a:cubicBezTo>
                <a:cubicBezTo>
                  <a:pt x="1671898" y="1197006"/>
                  <a:pt x="1706852" y="822298"/>
                  <a:pt x="1685880" y="629351"/>
                </a:cubicBezTo>
                <a:cubicBezTo>
                  <a:pt x="1664908" y="436404"/>
                  <a:pt x="1662111" y="331541"/>
                  <a:pt x="1585212" y="226679"/>
                </a:cubicBezTo>
                <a:cubicBezTo>
                  <a:pt x="1508313" y="121817"/>
                  <a:pt x="1362904" y="-5415"/>
                  <a:pt x="1224486" y="178"/>
                </a:cubicBezTo>
                <a:close/>
              </a:path>
            </a:pathLst>
          </a:cu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nchor="ctr"/>
          <a:lstStyle/>
          <a:p>
            <a:pPr algn="ctr">
              <a:defRPr/>
            </a:pPr>
            <a:endParaRPr lang="en-US" sz="2000" dirty="0">
              <a:solidFill>
                <a:schemeClr val="tx1"/>
              </a:solidFill>
              <a:latin typeface="+mj-lt"/>
            </a:endParaRPr>
          </a:p>
        </p:txBody>
      </p:sp>
      <p:cxnSp>
        <p:nvCxnSpPr>
          <p:cNvPr id="154631" name="Straight Connector 49"/>
          <p:cNvCxnSpPr>
            <a:cxnSpLocks noChangeShapeType="1"/>
          </p:cNvCxnSpPr>
          <p:nvPr/>
        </p:nvCxnSpPr>
        <p:spPr bwMode="auto">
          <a:xfrm flipH="1">
            <a:off x="5924550" y="1195388"/>
            <a:ext cx="822325" cy="530225"/>
          </a:xfrm>
          <a:prstGeom prst="line">
            <a:avLst/>
          </a:prstGeom>
          <a:noFill/>
          <a:ln w="104775" cmpd="dbl"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632" name="Straight Connector 48"/>
          <p:cNvCxnSpPr>
            <a:cxnSpLocks noChangeShapeType="1"/>
          </p:cNvCxnSpPr>
          <p:nvPr/>
        </p:nvCxnSpPr>
        <p:spPr bwMode="auto">
          <a:xfrm>
            <a:off x="6729413" y="1952625"/>
            <a:ext cx="0" cy="528638"/>
          </a:xfrm>
          <a:prstGeom prst="line">
            <a:avLst/>
          </a:prstGeom>
          <a:noFill/>
          <a:ln w="104775" cmpd="dbl"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633" name="Straight Connector 35"/>
          <p:cNvCxnSpPr>
            <a:cxnSpLocks noChangeShapeType="1"/>
          </p:cNvCxnSpPr>
          <p:nvPr/>
        </p:nvCxnSpPr>
        <p:spPr bwMode="auto">
          <a:xfrm>
            <a:off x="8143875" y="1249363"/>
            <a:ext cx="26988" cy="1000125"/>
          </a:xfrm>
          <a:prstGeom prst="line">
            <a:avLst/>
          </a:prstGeom>
          <a:noFill/>
          <a:ln w="104775" cmpd="dbl"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634" name="Straight Connector 46"/>
          <p:cNvCxnSpPr>
            <a:cxnSpLocks noChangeShapeType="1"/>
          </p:cNvCxnSpPr>
          <p:nvPr/>
        </p:nvCxnSpPr>
        <p:spPr bwMode="auto">
          <a:xfrm flipH="1">
            <a:off x="6746875" y="501650"/>
            <a:ext cx="782638" cy="693738"/>
          </a:xfrm>
          <a:prstGeom prst="line">
            <a:avLst/>
          </a:prstGeom>
          <a:noFill/>
          <a:ln w="104775" cmpd="dbl"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4638" name="Title 4"/>
          <p:cNvSpPr>
            <a:spLocks noGrp="1"/>
          </p:cNvSpPr>
          <p:nvPr>
            <p:ph type="title"/>
          </p:nvPr>
        </p:nvSpPr>
        <p:spPr>
          <a:xfrm>
            <a:off x="1677988" y="-37213"/>
            <a:ext cx="7886700" cy="1325563"/>
          </a:xfrm>
        </p:spPr>
        <p:txBody>
          <a:bodyPr/>
          <a:lstStyle/>
          <a:p>
            <a:r>
              <a:rPr lang="en-US" altLang="en-US" dirty="0" smtClean="0">
                <a:solidFill>
                  <a:srgbClr val="00B0F0"/>
                </a:solidFill>
              </a:rPr>
              <a:t>Solving MIS on </a:t>
            </a:r>
            <a:br>
              <a:rPr lang="en-US" altLang="en-US" dirty="0" smtClean="0">
                <a:solidFill>
                  <a:srgbClr val="00B0F0"/>
                </a:solidFill>
              </a:rPr>
            </a:br>
            <a:r>
              <a:rPr lang="en-US" altLang="en-US" dirty="0" smtClean="0">
                <a:solidFill>
                  <a:srgbClr val="00B0F0"/>
                </a:solidFill>
              </a:rPr>
              <a:t>BTW Graphs</a:t>
            </a:r>
          </a:p>
        </p:txBody>
      </p:sp>
      <p:sp>
        <p:nvSpPr>
          <p:cNvPr id="3" name="Content Placeholder 2"/>
          <p:cNvSpPr>
            <a:spLocks noGrp="1" noRot="1" noChangeAspect="1" noMove="1" noResize="1" noEditPoints="1" noAdjustHandles="1" noChangeArrowheads="1" noChangeShapeType="1" noTextEdit="1"/>
          </p:cNvSpPr>
          <p:nvPr>
            <p:ph idx="1"/>
          </p:nvPr>
        </p:nvSpPr>
        <p:spPr>
          <a:xfrm>
            <a:off x="457200" y="4005063"/>
            <a:ext cx="8507288" cy="2121099"/>
          </a:xfrm>
          <a:blipFill>
            <a:blip r:embed="rId4"/>
            <a:stretch>
              <a:fillRect t="-4885" r="-931" b="-862"/>
            </a:stretch>
          </a:blipFill>
          <a:extLst/>
        </p:spPr>
        <p:txBody>
          <a:bodyPr/>
          <a:lstStyle/>
          <a:p>
            <a:pPr>
              <a:defRPr/>
            </a:pPr>
            <a:r>
              <a:rPr lang="en-US" dirty="0">
                <a:noFill/>
              </a:rPr>
              <a:t> </a:t>
            </a:r>
          </a:p>
        </p:txBody>
      </p:sp>
      <p:sp>
        <p:nvSpPr>
          <p:cNvPr id="154636" name="Slide Number Placeholder 3"/>
          <p:cNvSpPr>
            <a:spLocks noGrp="1"/>
          </p:cNvSpPr>
          <p:nvPr>
            <p:ph type="sldNum" sz="quarter" idx="12"/>
          </p:nvPr>
        </p:nvSpPr>
        <p:spPr>
          <a:noFill/>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3E5AFD36-16E7-49C5-ADA7-1D42199D9344}" type="slidenum">
              <a:rPr lang="nb-NO" altLang="en-US" sz="1400" smtClean="0"/>
              <a:pPr algn="l">
                <a:spcBef>
                  <a:spcPct val="0"/>
                </a:spcBef>
                <a:buFontTx/>
                <a:buNone/>
              </a:pPr>
              <a:t>399</a:t>
            </a:fld>
            <a:endParaRPr lang="nb-NO" altLang="en-US" sz="1400" smtClean="0"/>
          </a:p>
        </p:txBody>
      </p:sp>
      <p:pic>
        <p:nvPicPr>
          <p:cNvPr id="154637" name="Picture 11"/>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0113" y="1516063"/>
            <a:ext cx="1933575"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Rot="1" noChangeAspect="1" noMove="1" noResize="1" noEditPoints="1" noAdjustHandles="1" noChangeArrowheads="1" noChangeShapeType="1" noTextEdit="1"/>
          </p:cNvSpPr>
          <p:nvPr/>
        </p:nvSpPr>
        <p:spPr>
          <a:xfrm>
            <a:off x="611560" y="1052736"/>
            <a:ext cx="2448272" cy="400110"/>
          </a:xfrm>
          <a:prstGeom prst="rect">
            <a:avLst/>
          </a:prstGeom>
          <a:blipFill>
            <a:blip r:embed="rId6"/>
            <a:stretch>
              <a:fillRect l="-2488" t="-7692" b="-29231"/>
            </a:stretch>
          </a:blipFill>
        </p:spPr>
        <p:txBody>
          <a:bodyPr/>
          <a:lstStyle/>
          <a:p>
            <a:pPr>
              <a:defRPr/>
            </a:pPr>
            <a:r>
              <a:rPr lang="en-US" dirty="0">
                <a:noFill/>
              </a:rPr>
              <a:t> </a:t>
            </a:r>
          </a:p>
        </p:txBody>
      </p:sp>
      <p:sp>
        <p:nvSpPr>
          <p:cNvPr id="10" name="Oval 9"/>
          <p:cNvSpPr/>
          <p:nvPr/>
        </p:nvSpPr>
        <p:spPr bwMode="auto">
          <a:xfrm>
            <a:off x="5838825" y="2516188"/>
            <a:ext cx="115888" cy="115887"/>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cap="all" dirty="0">
              <a:solidFill>
                <a:schemeClr val="tx1"/>
              </a:solidFill>
              <a:latin typeface="Times New Roman" panose="02020603050405020304" pitchFamily="18" charset="0"/>
              <a:cs typeface="Times New Roman" panose="02020603050405020304" pitchFamily="18" charset="0"/>
            </a:endParaRPr>
          </a:p>
        </p:txBody>
      </p:sp>
      <p:cxnSp>
        <p:nvCxnSpPr>
          <p:cNvPr id="154641" name="Straight Connector 10"/>
          <p:cNvCxnSpPr>
            <a:cxnSpLocks noChangeShapeType="1"/>
          </p:cNvCxnSpPr>
          <p:nvPr/>
        </p:nvCxnSpPr>
        <p:spPr bwMode="auto">
          <a:xfrm flipH="1">
            <a:off x="5080000" y="2573338"/>
            <a:ext cx="817563" cy="822325"/>
          </a:xfrm>
          <a:prstGeom prst="line">
            <a:avLst/>
          </a:prstGeom>
          <a:noFill/>
          <a:ln w="104775" cmpd="dbl"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642" name="Straight Connector 14"/>
          <p:cNvCxnSpPr>
            <a:cxnSpLocks noChangeShapeType="1"/>
          </p:cNvCxnSpPr>
          <p:nvPr/>
        </p:nvCxnSpPr>
        <p:spPr bwMode="auto">
          <a:xfrm>
            <a:off x="5897563" y="2573338"/>
            <a:ext cx="815975" cy="822325"/>
          </a:xfrm>
          <a:prstGeom prst="line">
            <a:avLst/>
          </a:prstGeom>
          <a:noFill/>
          <a:ln w="104775" cmpd="dbl"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Oval 16"/>
          <p:cNvSpPr/>
          <p:nvPr/>
        </p:nvSpPr>
        <p:spPr bwMode="auto">
          <a:xfrm>
            <a:off x="4787900" y="3103563"/>
            <a:ext cx="584200" cy="584200"/>
          </a:xfrm>
          <a:prstGeom prst="ellipse">
            <a:avLst/>
          </a:prstGeom>
          <a:solidFill>
            <a:schemeClr val="bg1"/>
          </a:solidFill>
          <a:ln w="9525">
            <a:solidFill>
              <a:schemeClr val="tx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cap="all" dirty="0">
              <a:solidFill>
                <a:schemeClr val="tx1"/>
              </a:solidFill>
              <a:latin typeface="Times New Roman" panose="02020603050405020304" pitchFamily="18" charset="0"/>
              <a:cs typeface="Times New Roman" panose="02020603050405020304" pitchFamily="18" charset="0"/>
            </a:endParaRPr>
          </a:p>
        </p:txBody>
      </p:sp>
      <p:sp>
        <p:nvSpPr>
          <p:cNvPr id="18" name="Oval 17"/>
          <p:cNvSpPr/>
          <p:nvPr/>
        </p:nvSpPr>
        <p:spPr bwMode="auto">
          <a:xfrm>
            <a:off x="6421438" y="3103563"/>
            <a:ext cx="584200" cy="584200"/>
          </a:xfrm>
          <a:prstGeom prst="ellipse">
            <a:avLst/>
          </a:prstGeom>
          <a:solidFill>
            <a:schemeClr val="bg1"/>
          </a:solidFill>
          <a:ln>
            <a:solidFill>
              <a:schemeClr val="tx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cap="all" dirty="0">
              <a:solidFill>
                <a:schemeClr val="tx1"/>
              </a:solidFill>
              <a:latin typeface="Times New Roman" panose="02020603050405020304" pitchFamily="18" charset="0"/>
              <a:cs typeface="Times New Roman" panose="02020603050405020304" pitchFamily="18" charset="0"/>
            </a:endParaRPr>
          </a:p>
        </p:txBody>
      </p:sp>
      <p:sp>
        <p:nvSpPr>
          <p:cNvPr id="20" name="Oval 19"/>
          <p:cNvSpPr/>
          <p:nvPr/>
        </p:nvSpPr>
        <p:spPr bwMode="auto">
          <a:xfrm>
            <a:off x="6672263" y="1130300"/>
            <a:ext cx="115887" cy="115888"/>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cap="all" dirty="0">
              <a:solidFill>
                <a:schemeClr val="tx1"/>
              </a:solidFill>
              <a:latin typeface="Times New Roman" panose="02020603050405020304" pitchFamily="18" charset="0"/>
              <a:cs typeface="Times New Roman" panose="02020603050405020304" pitchFamily="18" charset="0"/>
            </a:endParaRPr>
          </a:p>
        </p:txBody>
      </p:sp>
      <p:cxnSp>
        <p:nvCxnSpPr>
          <p:cNvPr id="154646" name="Straight Connector 20"/>
          <p:cNvCxnSpPr>
            <a:cxnSpLocks noChangeShapeType="1"/>
          </p:cNvCxnSpPr>
          <p:nvPr/>
        </p:nvCxnSpPr>
        <p:spPr bwMode="auto">
          <a:xfrm>
            <a:off x="5910263" y="1858963"/>
            <a:ext cx="3175" cy="739775"/>
          </a:xfrm>
          <a:prstGeom prst="line">
            <a:avLst/>
          </a:prstGeom>
          <a:noFill/>
          <a:ln w="104775" cmpd="dbl"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647" name="Straight Connector 21"/>
          <p:cNvCxnSpPr>
            <a:cxnSpLocks noChangeShapeType="1"/>
            <a:stCxn id="24" idx="4"/>
          </p:cNvCxnSpPr>
          <p:nvPr/>
        </p:nvCxnSpPr>
        <p:spPr bwMode="auto">
          <a:xfrm>
            <a:off x="6729413" y="1479550"/>
            <a:ext cx="0" cy="530225"/>
          </a:xfrm>
          <a:prstGeom prst="line">
            <a:avLst/>
          </a:prstGeom>
          <a:noFill/>
          <a:ln w="104775" cmpd="dbl"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648" name="Straight Connector 22"/>
          <p:cNvCxnSpPr>
            <a:cxnSpLocks noChangeShapeType="1"/>
            <a:stCxn id="44" idx="4"/>
          </p:cNvCxnSpPr>
          <p:nvPr/>
        </p:nvCxnSpPr>
        <p:spPr bwMode="auto">
          <a:xfrm>
            <a:off x="7545388" y="525463"/>
            <a:ext cx="666750" cy="742950"/>
          </a:xfrm>
          <a:prstGeom prst="line">
            <a:avLst/>
          </a:prstGeom>
          <a:noFill/>
          <a:ln w="104775" cmpd="dbl"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Oval 23"/>
          <p:cNvSpPr/>
          <p:nvPr/>
        </p:nvSpPr>
        <p:spPr bwMode="auto">
          <a:xfrm>
            <a:off x="6438900" y="896938"/>
            <a:ext cx="582613" cy="582612"/>
          </a:xfrm>
          <a:prstGeom prst="ellipse">
            <a:avLst/>
          </a:prstGeom>
          <a:solidFill>
            <a:schemeClr val="bg1"/>
          </a:solidFill>
          <a:ln>
            <a:solidFill>
              <a:schemeClr val="tx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cap="all" dirty="0">
              <a:solidFill>
                <a:schemeClr val="tx1"/>
              </a:solidFill>
              <a:latin typeface="Times New Roman" panose="02020603050405020304" pitchFamily="18" charset="0"/>
              <a:cs typeface="Times New Roman" panose="02020603050405020304" pitchFamily="18" charset="0"/>
            </a:endParaRPr>
          </a:p>
        </p:txBody>
      </p:sp>
      <p:sp>
        <p:nvSpPr>
          <p:cNvPr id="25" name="Oval 24"/>
          <p:cNvSpPr/>
          <p:nvPr/>
        </p:nvSpPr>
        <p:spPr bwMode="auto">
          <a:xfrm>
            <a:off x="6438900" y="2306638"/>
            <a:ext cx="582613" cy="582612"/>
          </a:xfrm>
          <a:prstGeom prst="ellipse">
            <a:avLst/>
          </a:prstGeom>
          <a:solidFill>
            <a:schemeClr val="bg1"/>
          </a:solidFill>
          <a:ln>
            <a:solidFill>
              <a:schemeClr val="tx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cap="all" dirty="0">
              <a:solidFill>
                <a:schemeClr val="tx1"/>
              </a:solidFill>
              <a:latin typeface="Times New Roman" panose="02020603050405020304" pitchFamily="18" charset="0"/>
              <a:cs typeface="Times New Roman" panose="02020603050405020304" pitchFamily="18" charset="0"/>
            </a:endParaRPr>
          </a:p>
        </p:txBody>
      </p:sp>
      <p:sp>
        <p:nvSpPr>
          <p:cNvPr id="26" name="Oval 25"/>
          <p:cNvSpPr/>
          <p:nvPr/>
        </p:nvSpPr>
        <p:spPr bwMode="auto">
          <a:xfrm>
            <a:off x="5621338" y="2306638"/>
            <a:ext cx="582612" cy="582612"/>
          </a:xfrm>
          <a:prstGeom prst="ellipse">
            <a:avLst/>
          </a:prstGeom>
          <a:solidFill>
            <a:schemeClr val="bg1"/>
          </a:solidFill>
          <a:ln w="9525">
            <a:solidFill>
              <a:schemeClr val="tx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cap="all" dirty="0">
              <a:solidFill>
                <a:schemeClr val="tx1"/>
              </a:solidFill>
              <a:latin typeface="Times New Roman" panose="02020603050405020304" pitchFamily="18" charset="0"/>
              <a:cs typeface="Times New Roman" panose="02020603050405020304" pitchFamily="18" charset="0"/>
            </a:endParaRPr>
          </a:p>
        </p:txBody>
      </p:sp>
      <p:sp>
        <p:nvSpPr>
          <p:cNvPr id="27" name="Oval 26"/>
          <p:cNvSpPr/>
          <p:nvPr/>
        </p:nvSpPr>
        <p:spPr bwMode="auto">
          <a:xfrm>
            <a:off x="7866063" y="958850"/>
            <a:ext cx="584200" cy="584200"/>
          </a:xfrm>
          <a:prstGeom prst="ellipse">
            <a:avLst/>
          </a:prstGeom>
          <a:solidFill>
            <a:schemeClr val="bg1"/>
          </a:solidFill>
          <a:ln w="9525">
            <a:solidFill>
              <a:schemeClr val="tx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cap="all" dirty="0">
              <a:solidFill>
                <a:schemeClr val="tx1"/>
              </a:solidFill>
              <a:latin typeface="Times New Roman" panose="02020603050405020304" pitchFamily="18" charset="0"/>
              <a:cs typeface="Times New Roman" panose="02020603050405020304" pitchFamily="18" charset="0"/>
            </a:endParaRPr>
          </a:p>
        </p:txBody>
      </p:sp>
      <p:sp>
        <p:nvSpPr>
          <p:cNvPr id="29" name="TextBox 28"/>
          <p:cNvSpPr txBox="1"/>
          <p:nvPr/>
        </p:nvSpPr>
        <p:spPr>
          <a:xfrm>
            <a:off x="5573713" y="2419352"/>
            <a:ext cx="1365250" cy="401637"/>
          </a:xfrm>
          <a:prstGeom prst="rect">
            <a:avLst/>
          </a:prstGeom>
          <a:noFill/>
        </p:spPr>
        <p:txBody>
          <a:bodyPr>
            <a:spAutoFit/>
          </a:bodyPr>
          <a:lstStyle/>
          <a:p>
            <a:pPr>
              <a:defRPr/>
            </a:pPr>
            <a:r>
              <a:rPr lang="en-US" sz="2000" cap="all" dirty="0">
                <a:solidFill>
                  <a:srgbClr val="C00000"/>
                </a:solidFill>
                <a:latin typeface="Times New Roman" panose="02020603050405020304" pitchFamily="18" charset="0"/>
                <a:cs typeface="Times New Roman" panose="02020603050405020304" pitchFamily="18" charset="0"/>
              </a:rPr>
              <a:t>F</a:t>
            </a:r>
            <a:r>
              <a:rPr lang="en-US" sz="2000" cap="all" dirty="0" smtClean="0">
                <a:solidFill>
                  <a:srgbClr val="00B0F0"/>
                </a:solidFill>
                <a:latin typeface="Times New Roman" panose="02020603050405020304" pitchFamily="18" charset="0"/>
                <a:cs typeface="Times New Roman" panose="02020603050405020304" pitchFamily="18" charset="0"/>
              </a:rPr>
              <a:t>e</a:t>
            </a:r>
            <a:r>
              <a:rPr lang="en-US" sz="2000" cap="all" dirty="0" smtClean="0">
                <a:solidFill>
                  <a:srgbClr val="7030A0"/>
                </a:solidFill>
                <a:latin typeface="Times New Roman" panose="02020603050405020304" pitchFamily="18" charset="0"/>
                <a:cs typeface="Times New Roman" panose="02020603050405020304" pitchFamily="18" charset="0"/>
              </a:rPr>
              <a:t>g</a:t>
            </a:r>
            <a:endParaRPr lang="en-US" sz="2000" cap="all" dirty="0">
              <a:solidFill>
                <a:srgbClr val="7030A0"/>
              </a:solidFill>
              <a:latin typeface="Times New Roman" panose="02020603050405020304" pitchFamily="18" charset="0"/>
              <a:cs typeface="Times New Roman" panose="02020603050405020304" pitchFamily="18" charset="0"/>
            </a:endParaRPr>
          </a:p>
        </p:txBody>
      </p:sp>
      <p:sp>
        <p:nvSpPr>
          <p:cNvPr id="31" name="TextBox 30"/>
          <p:cNvSpPr txBox="1"/>
          <p:nvPr/>
        </p:nvSpPr>
        <p:spPr>
          <a:xfrm>
            <a:off x="6367429" y="2408053"/>
            <a:ext cx="1365250" cy="401637"/>
          </a:xfrm>
          <a:prstGeom prst="rect">
            <a:avLst/>
          </a:prstGeom>
          <a:noFill/>
        </p:spPr>
        <p:txBody>
          <a:bodyPr>
            <a:spAutoFit/>
          </a:bodyPr>
          <a:lstStyle/>
          <a:p>
            <a:pPr>
              <a:defRPr/>
            </a:pPr>
            <a:r>
              <a:rPr lang="en-US" sz="2000" cap="all" dirty="0" smtClean="0">
                <a:solidFill>
                  <a:srgbClr val="00B0F0"/>
                </a:solidFill>
                <a:latin typeface="Times New Roman" panose="02020603050405020304" pitchFamily="18" charset="0"/>
                <a:cs typeface="Times New Roman" panose="02020603050405020304" pitchFamily="18" charset="0"/>
              </a:rPr>
              <a:t> </a:t>
            </a:r>
            <a:r>
              <a:rPr lang="en-US" sz="2000" cap="all" dirty="0" smtClean="0">
                <a:solidFill>
                  <a:srgbClr val="FF0000"/>
                </a:solidFill>
                <a:latin typeface="Times New Roman" panose="02020603050405020304" pitchFamily="18" charset="0"/>
                <a:cs typeface="Times New Roman" panose="02020603050405020304" pitchFamily="18" charset="0"/>
              </a:rPr>
              <a:t>B</a:t>
            </a:r>
            <a:r>
              <a:rPr lang="en-US" sz="2000" cap="all" dirty="0" smtClean="0">
                <a:solidFill>
                  <a:srgbClr val="00B0F0"/>
                </a:solidFill>
                <a:latin typeface="Times New Roman" panose="02020603050405020304" pitchFamily="18" charset="0"/>
                <a:cs typeface="Times New Roman" panose="02020603050405020304" pitchFamily="18" charset="0"/>
              </a:rPr>
              <a:t>C</a:t>
            </a:r>
            <a:endParaRPr lang="en-US" sz="2000" cap="all" dirty="0">
              <a:solidFill>
                <a:srgbClr val="00B0F0"/>
              </a:solidFill>
              <a:latin typeface="Times New Roman" panose="02020603050405020304" pitchFamily="18" charset="0"/>
              <a:cs typeface="Times New Roman" panose="02020603050405020304" pitchFamily="18" charset="0"/>
            </a:endParaRPr>
          </a:p>
        </p:txBody>
      </p:sp>
      <p:sp>
        <p:nvSpPr>
          <p:cNvPr id="44" name="Oval 43"/>
          <p:cNvSpPr/>
          <p:nvPr/>
        </p:nvSpPr>
        <p:spPr bwMode="auto">
          <a:xfrm>
            <a:off x="7488238" y="409575"/>
            <a:ext cx="115887" cy="115888"/>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cap="all" dirty="0">
              <a:solidFill>
                <a:schemeClr val="tx1"/>
              </a:solidFill>
              <a:latin typeface="Times New Roman" panose="02020603050405020304" pitchFamily="18" charset="0"/>
              <a:cs typeface="Times New Roman" panose="02020603050405020304" pitchFamily="18" charset="0"/>
            </a:endParaRPr>
          </a:p>
        </p:txBody>
      </p:sp>
      <p:sp>
        <p:nvSpPr>
          <p:cNvPr id="45" name="Oval 44"/>
          <p:cNvSpPr/>
          <p:nvPr/>
        </p:nvSpPr>
        <p:spPr bwMode="auto">
          <a:xfrm>
            <a:off x="7254875" y="176213"/>
            <a:ext cx="582613" cy="582612"/>
          </a:xfrm>
          <a:prstGeom prst="ellipse">
            <a:avLst/>
          </a:prstGeom>
          <a:solidFill>
            <a:schemeClr val="bg1"/>
          </a:solidFill>
          <a:ln>
            <a:solidFill>
              <a:schemeClr val="tx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cap="all" dirty="0">
              <a:solidFill>
                <a:schemeClr val="tx1"/>
              </a:solidFill>
              <a:latin typeface="Times New Roman" panose="02020603050405020304" pitchFamily="18" charset="0"/>
              <a:cs typeface="Times New Roman" panose="02020603050405020304" pitchFamily="18" charset="0"/>
            </a:endParaRPr>
          </a:p>
        </p:txBody>
      </p:sp>
      <p:sp>
        <p:nvSpPr>
          <p:cNvPr id="46" name="TextBox 45"/>
          <p:cNvSpPr txBox="1"/>
          <p:nvPr/>
        </p:nvSpPr>
        <p:spPr>
          <a:xfrm>
            <a:off x="7192168" y="252413"/>
            <a:ext cx="1366838" cy="400050"/>
          </a:xfrm>
          <a:prstGeom prst="rect">
            <a:avLst/>
          </a:prstGeom>
          <a:noFill/>
        </p:spPr>
        <p:txBody>
          <a:bodyPr>
            <a:spAutoFit/>
          </a:bodyPr>
          <a:lstStyle/>
          <a:p>
            <a:pPr>
              <a:defRPr/>
            </a:pPr>
            <a:r>
              <a:rPr lang="en-US" sz="2000" cap="all" dirty="0">
                <a:solidFill>
                  <a:srgbClr val="C00000"/>
                </a:solidFill>
                <a:latin typeface="Times New Roman" panose="02020603050405020304" pitchFamily="18" charset="0"/>
                <a:cs typeface="Times New Roman" panose="02020603050405020304" pitchFamily="18" charset="0"/>
              </a:rPr>
              <a:t>b</a:t>
            </a:r>
            <a:r>
              <a:rPr lang="en-US" sz="2000" cap="all" dirty="0">
                <a:solidFill>
                  <a:srgbClr val="008000"/>
                </a:solidFill>
                <a:latin typeface="Times New Roman" panose="02020603050405020304" pitchFamily="18" charset="0"/>
                <a:cs typeface="Times New Roman" panose="02020603050405020304" pitchFamily="18" charset="0"/>
              </a:rPr>
              <a:t>c</a:t>
            </a:r>
            <a:r>
              <a:rPr lang="en-US" sz="2000" cap="all" dirty="0">
                <a:solidFill>
                  <a:srgbClr val="00B0F0"/>
                </a:solidFill>
                <a:latin typeface="Times New Roman" panose="02020603050405020304" pitchFamily="18" charset="0"/>
                <a:cs typeface="Times New Roman" panose="02020603050405020304" pitchFamily="18" charset="0"/>
              </a:rPr>
              <a:t>e</a:t>
            </a:r>
          </a:p>
        </p:txBody>
      </p:sp>
      <p:sp>
        <p:nvSpPr>
          <p:cNvPr id="34" name="Oval 33"/>
          <p:cNvSpPr/>
          <p:nvPr/>
        </p:nvSpPr>
        <p:spPr bwMode="auto">
          <a:xfrm>
            <a:off x="7866063" y="1739900"/>
            <a:ext cx="584200" cy="582613"/>
          </a:xfrm>
          <a:prstGeom prst="ellipse">
            <a:avLst/>
          </a:prstGeom>
          <a:solidFill>
            <a:schemeClr val="bg1"/>
          </a:solidFill>
          <a:ln w="9525">
            <a:solidFill>
              <a:schemeClr val="tx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cap="all" dirty="0">
              <a:solidFill>
                <a:schemeClr val="tx1"/>
              </a:solidFill>
              <a:latin typeface="Times New Roman" panose="02020603050405020304" pitchFamily="18" charset="0"/>
              <a:cs typeface="Times New Roman" panose="02020603050405020304" pitchFamily="18" charset="0"/>
            </a:endParaRPr>
          </a:p>
        </p:txBody>
      </p:sp>
      <p:sp>
        <p:nvSpPr>
          <p:cNvPr id="35" name="TextBox 34"/>
          <p:cNvSpPr txBox="1"/>
          <p:nvPr/>
        </p:nvSpPr>
        <p:spPr>
          <a:xfrm>
            <a:off x="7832725" y="1802232"/>
            <a:ext cx="1365250" cy="707886"/>
          </a:xfrm>
          <a:prstGeom prst="rect">
            <a:avLst/>
          </a:prstGeom>
          <a:noFill/>
        </p:spPr>
        <p:txBody>
          <a:bodyPr>
            <a:spAutoFit/>
          </a:bodyPr>
          <a:lstStyle/>
          <a:p>
            <a:pPr>
              <a:defRPr/>
            </a:pPr>
            <a:r>
              <a:rPr lang="en-US" sz="2000" cap="all" dirty="0" smtClean="0">
                <a:solidFill>
                  <a:srgbClr val="7030A0"/>
                </a:solidFill>
                <a:latin typeface="Times New Roman" panose="02020603050405020304" pitchFamily="18" charset="0"/>
                <a:cs typeface="Times New Roman" panose="02020603050405020304" pitchFamily="18" charset="0"/>
              </a:rPr>
              <a:t>a</a:t>
            </a:r>
            <a:r>
              <a:rPr lang="en-US" sz="2000" cap="all" dirty="0" smtClean="0">
                <a:solidFill>
                  <a:srgbClr val="C00000"/>
                </a:solidFill>
                <a:latin typeface="Times New Roman" panose="02020603050405020304" pitchFamily="18" charset="0"/>
                <a:cs typeface="Times New Roman" panose="02020603050405020304" pitchFamily="18" charset="0"/>
              </a:rPr>
              <a:t>b</a:t>
            </a:r>
            <a:r>
              <a:rPr lang="en-US" sz="2000" cap="all" dirty="0" smtClean="0">
                <a:solidFill>
                  <a:srgbClr val="008000"/>
                </a:solidFill>
                <a:latin typeface="Times New Roman" panose="02020603050405020304" pitchFamily="18" charset="0"/>
                <a:cs typeface="Times New Roman" panose="02020603050405020304" pitchFamily="18" charset="0"/>
              </a:rPr>
              <a:t>c</a:t>
            </a:r>
            <a:r>
              <a:rPr lang="en-US" sz="2000" cap="all" dirty="0">
                <a:solidFill>
                  <a:srgbClr val="00B0F0"/>
                </a:solidFill>
                <a:latin typeface="Times New Roman" panose="02020603050405020304" pitchFamily="18" charset="0"/>
                <a:cs typeface="Times New Roman" panose="02020603050405020304" pitchFamily="18" charset="0"/>
              </a:rPr>
              <a:t>e</a:t>
            </a:r>
          </a:p>
          <a:p>
            <a:pPr>
              <a:defRPr/>
            </a:pPr>
            <a:endParaRPr lang="en-US" sz="2000" cap="all" dirty="0">
              <a:solidFill>
                <a:srgbClr val="008000"/>
              </a:solidFill>
              <a:latin typeface="Times New Roman" panose="02020603050405020304" pitchFamily="18" charset="0"/>
              <a:cs typeface="Times New Roman" panose="02020603050405020304" pitchFamily="18" charset="0"/>
            </a:endParaRPr>
          </a:p>
        </p:txBody>
      </p:sp>
      <p:sp>
        <p:nvSpPr>
          <p:cNvPr id="39" name="Oval 38"/>
          <p:cNvSpPr/>
          <p:nvPr/>
        </p:nvSpPr>
        <p:spPr bwMode="auto">
          <a:xfrm>
            <a:off x="5842000" y="1768475"/>
            <a:ext cx="117475" cy="115888"/>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cap="all" dirty="0">
              <a:solidFill>
                <a:schemeClr val="tx1"/>
              </a:solidFill>
              <a:latin typeface="Times New Roman" panose="02020603050405020304" pitchFamily="18" charset="0"/>
              <a:cs typeface="Times New Roman" panose="02020603050405020304" pitchFamily="18" charset="0"/>
            </a:endParaRPr>
          </a:p>
        </p:txBody>
      </p:sp>
      <p:sp>
        <p:nvSpPr>
          <p:cNvPr id="40" name="Oval 39"/>
          <p:cNvSpPr/>
          <p:nvPr/>
        </p:nvSpPr>
        <p:spPr bwMode="auto">
          <a:xfrm>
            <a:off x="5573713" y="1527176"/>
            <a:ext cx="584200" cy="584200"/>
          </a:xfrm>
          <a:prstGeom prst="ellipse">
            <a:avLst/>
          </a:prstGeom>
          <a:solidFill>
            <a:schemeClr val="bg1"/>
          </a:solidFill>
          <a:ln>
            <a:solidFill>
              <a:schemeClr val="tx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cap="all" dirty="0">
              <a:solidFill>
                <a:schemeClr val="tx1"/>
              </a:solidFill>
              <a:latin typeface="Times New Roman" panose="02020603050405020304" pitchFamily="18" charset="0"/>
              <a:cs typeface="Times New Roman" panose="02020603050405020304" pitchFamily="18" charset="0"/>
            </a:endParaRPr>
          </a:p>
        </p:txBody>
      </p:sp>
      <p:sp>
        <p:nvSpPr>
          <p:cNvPr id="41" name="TextBox 40"/>
          <p:cNvSpPr txBox="1"/>
          <p:nvPr/>
        </p:nvSpPr>
        <p:spPr>
          <a:xfrm>
            <a:off x="5469470" y="1616869"/>
            <a:ext cx="1365250" cy="400050"/>
          </a:xfrm>
          <a:prstGeom prst="rect">
            <a:avLst/>
          </a:prstGeom>
          <a:noFill/>
        </p:spPr>
        <p:txBody>
          <a:bodyPr>
            <a:spAutoFit/>
          </a:bodyPr>
          <a:lstStyle/>
          <a:p>
            <a:pPr>
              <a:defRPr/>
            </a:pPr>
            <a:r>
              <a:rPr lang="en-US" sz="2000" cap="all" dirty="0">
                <a:solidFill>
                  <a:srgbClr val="C00000"/>
                </a:solidFill>
                <a:latin typeface="Times New Roman" panose="02020603050405020304" pitchFamily="18" charset="0"/>
                <a:cs typeface="Times New Roman" panose="02020603050405020304" pitchFamily="18" charset="0"/>
              </a:rPr>
              <a:t>b</a:t>
            </a:r>
            <a:r>
              <a:rPr lang="en-US" sz="2000" cap="all" dirty="0">
                <a:solidFill>
                  <a:srgbClr val="008000"/>
                </a:solidFill>
                <a:latin typeface="Times New Roman" panose="02020603050405020304" pitchFamily="18" charset="0"/>
                <a:cs typeface="Times New Roman" panose="02020603050405020304" pitchFamily="18" charset="0"/>
              </a:rPr>
              <a:t>c</a:t>
            </a:r>
            <a:r>
              <a:rPr lang="en-US" sz="2000" cap="all" dirty="0">
                <a:solidFill>
                  <a:srgbClr val="00B0F0"/>
                </a:solidFill>
                <a:latin typeface="Times New Roman" panose="02020603050405020304" pitchFamily="18" charset="0"/>
                <a:cs typeface="Times New Roman" panose="02020603050405020304" pitchFamily="18" charset="0"/>
              </a:rPr>
              <a:t>e</a:t>
            </a:r>
          </a:p>
        </p:txBody>
      </p:sp>
      <p:sp>
        <p:nvSpPr>
          <p:cNvPr id="42" name="Oval 41"/>
          <p:cNvSpPr/>
          <p:nvPr/>
        </p:nvSpPr>
        <p:spPr bwMode="auto">
          <a:xfrm>
            <a:off x="6656388" y="1817688"/>
            <a:ext cx="117475" cy="117475"/>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cap="all" dirty="0">
              <a:solidFill>
                <a:schemeClr val="tx1"/>
              </a:solidFill>
              <a:latin typeface="Times New Roman" panose="02020603050405020304" pitchFamily="18" charset="0"/>
              <a:cs typeface="Times New Roman" panose="02020603050405020304" pitchFamily="18" charset="0"/>
            </a:endParaRPr>
          </a:p>
        </p:txBody>
      </p:sp>
      <p:sp>
        <p:nvSpPr>
          <p:cNvPr id="43" name="Oval 42"/>
          <p:cNvSpPr/>
          <p:nvPr/>
        </p:nvSpPr>
        <p:spPr bwMode="auto">
          <a:xfrm>
            <a:off x="6423025" y="1584325"/>
            <a:ext cx="584200" cy="584200"/>
          </a:xfrm>
          <a:prstGeom prst="ellipse">
            <a:avLst/>
          </a:prstGeom>
          <a:solidFill>
            <a:schemeClr val="bg1"/>
          </a:solidFill>
          <a:ln>
            <a:solidFill>
              <a:schemeClr val="tx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cap="all" dirty="0">
              <a:solidFill>
                <a:schemeClr val="tx1"/>
              </a:solidFill>
              <a:latin typeface="Times New Roman" panose="02020603050405020304" pitchFamily="18" charset="0"/>
              <a:cs typeface="Times New Roman" panose="02020603050405020304" pitchFamily="18" charset="0"/>
            </a:endParaRPr>
          </a:p>
        </p:txBody>
      </p:sp>
      <p:sp>
        <p:nvSpPr>
          <p:cNvPr id="48" name="TextBox 47"/>
          <p:cNvSpPr txBox="1"/>
          <p:nvPr/>
        </p:nvSpPr>
        <p:spPr>
          <a:xfrm>
            <a:off x="6342864" y="1707031"/>
            <a:ext cx="1365250" cy="400050"/>
          </a:xfrm>
          <a:prstGeom prst="rect">
            <a:avLst/>
          </a:prstGeom>
          <a:noFill/>
        </p:spPr>
        <p:txBody>
          <a:bodyPr>
            <a:spAutoFit/>
          </a:bodyPr>
          <a:lstStyle/>
          <a:p>
            <a:pPr>
              <a:defRPr/>
            </a:pPr>
            <a:r>
              <a:rPr lang="en-US" sz="2000" cap="all" dirty="0" smtClean="0">
                <a:solidFill>
                  <a:srgbClr val="C00000"/>
                </a:solidFill>
                <a:latin typeface="Times New Roman" panose="02020603050405020304" pitchFamily="18" charset="0"/>
                <a:cs typeface="Times New Roman" panose="02020603050405020304" pitchFamily="18" charset="0"/>
              </a:rPr>
              <a:t>b</a:t>
            </a:r>
            <a:r>
              <a:rPr lang="en-US" sz="2000" cap="all" dirty="0" smtClean="0">
                <a:solidFill>
                  <a:srgbClr val="008000"/>
                </a:solidFill>
                <a:latin typeface="Times New Roman" panose="02020603050405020304" pitchFamily="18" charset="0"/>
                <a:cs typeface="Times New Roman" panose="02020603050405020304" pitchFamily="18" charset="0"/>
              </a:rPr>
              <a:t>c</a:t>
            </a:r>
            <a:r>
              <a:rPr lang="en-US" sz="2000" cap="all" dirty="0" smtClean="0">
                <a:solidFill>
                  <a:srgbClr val="00B0F0"/>
                </a:solidFill>
                <a:latin typeface="Times New Roman" panose="02020603050405020304" pitchFamily="18" charset="0"/>
                <a:cs typeface="Times New Roman" panose="02020603050405020304" pitchFamily="18" charset="0"/>
              </a:rPr>
              <a:t>e</a:t>
            </a:r>
            <a:endParaRPr lang="en-US" sz="2000" cap="all" dirty="0">
              <a:solidFill>
                <a:srgbClr val="00B0F0"/>
              </a:solidFill>
              <a:latin typeface="Times New Roman" panose="02020603050405020304" pitchFamily="18" charset="0"/>
              <a:cs typeface="Times New Roman" panose="02020603050405020304" pitchFamily="18" charset="0"/>
            </a:endParaRPr>
          </a:p>
        </p:txBody>
      </p:sp>
      <p:sp>
        <p:nvSpPr>
          <p:cNvPr id="54" name="Oval 53"/>
          <p:cNvSpPr>
            <a:spLocks noRot="1" noChangeAspect="1" noMove="1" noResize="1" noEditPoints="1" noAdjustHandles="1" noChangeArrowheads="1" noChangeShapeType="1" noTextEdit="1"/>
          </p:cNvSpPr>
          <p:nvPr/>
        </p:nvSpPr>
        <p:spPr bwMode="auto">
          <a:xfrm>
            <a:off x="6153958" y="1000579"/>
            <a:ext cx="288032" cy="288032"/>
          </a:xfrm>
          <a:prstGeom prst="ellipse">
            <a:avLst/>
          </a:prstGeom>
          <a:blipFill>
            <a:blip r:embed="rId7"/>
            <a:stretch>
              <a:fillRect l="-8511" r="-4255" b="-36170"/>
            </a:stretch>
          </a:blipFill>
          <a:ln>
            <a:noFill/>
            <a:headEnd type="none" w="med" len="med"/>
            <a:tailEnd type="none" w="med" len="med"/>
          </a:ln>
          <a:effectLst/>
        </p:spPr>
        <p:txBody>
          <a:bodyPr/>
          <a:lstStyle/>
          <a:p>
            <a:pPr>
              <a:defRPr/>
            </a:pPr>
            <a:r>
              <a:rPr lang="en-US" dirty="0">
                <a:noFill/>
              </a:rPr>
              <a:t> </a:t>
            </a:r>
          </a:p>
        </p:txBody>
      </p:sp>
      <p:sp>
        <p:nvSpPr>
          <p:cNvPr id="57" name="TextBox 56"/>
          <p:cNvSpPr txBox="1">
            <a:spLocks noRot="1" noChangeAspect="1" noMove="1" noResize="1" noEditPoints="1" noAdjustHandles="1" noChangeArrowheads="1" noChangeShapeType="1" noTextEdit="1"/>
          </p:cNvSpPr>
          <p:nvPr/>
        </p:nvSpPr>
        <p:spPr>
          <a:xfrm>
            <a:off x="5481387" y="1172290"/>
            <a:ext cx="668428" cy="400110"/>
          </a:xfrm>
          <a:prstGeom prst="rect">
            <a:avLst/>
          </a:prstGeom>
          <a:blipFill>
            <a:blip r:embed="rId8"/>
            <a:stretch>
              <a:fillRect/>
            </a:stretch>
          </a:blipFill>
        </p:spPr>
        <p:txBody>
          <a:bodyPr/>
          <a:lstStyle/>
          <a:p>
            <a:pPr>
              <a:defRPr/>
            </a:pPr>
            <a:r>
              <a:rPr lang="en-US" dirty="0">
                <a:noFill/>
              </a:rPr>
              <a:t> </a:t>
            </a:r>
          </a:p>
        </p:txBody>
      </p:sp>
      <p:sp>
        <p:nvSpPr>
          <p:cNvPr id="58" name="TextBox 57"/>
          <p:cNvSpPr txBox="1">
            <a:spLocks noRot="1" noChangeAspect="1" noMove="1" noResize="1" noEditPoints="1" noAdjustHandles="1" noChangeArrowheads="1" noChangeShapeType="1" noTextEdit="1"/>
          </p:cNvSpPr>
          <p:nvPr/>
        </p:nvSpPr>
        <p:spPr>
          <a:xfrm>
            <a:off x="2688587" y="2128789"/>
            <a:ext cx="668428" cy="400110"/>
          </a:xfrm>
          <a:prstGeom prst="rect">
            <a:avLst/>
          </a:prstGeom>
          <a:blipFill>
            <a:blip r:embed="rId9"/>
            <a:stretch>
              <a:fillRect/>
            </a:stretch>
          </a:blipFill>
        </p:spPr>
        <p:txBody>
          <a:bodyPr/>
          <a:lstStyle/>
          <a:p>
            <a:pPr>
              <a:defRPr/>
            </a:pPr>
            <a:r>
              <a:rPr lang="en-US" dirty="0">
                <a:noFill/>
              </a:rPr>
              <a:t> </a:t>
            </a:r>
          </a:p>
        </p:txBody>
      </p:sp>
      <p:sp>
        <p:nvSpPr>
          <p:cNvPr id="59" name="TextBox 58"/>
          <p:cNvSpPr txBox="1">
            <a:spLocks noRot="1" noChangeAspect="1" noMove="1" noResize="1" noEditPoints="1" noAdjustHandles="1" noChangeArrowheads="1" noChangeShapeType="1" noTextEdit="1"/>
          </p:cNvSpPr>
          <p:nvPr/>
        </p:nvSpPr>
        <p:spPr>
          <a:xfrm>
            <a:off x="6926686" y="1978834"/>
            <a:ext cx="668428" cy="400110"/>
          </a:xfrm>
          <a:prstGeom prst="rect">
            <a:avLst/>
          </a:prstGeom>
          <a:blipFill>
            <a:blip r:embed="rId10"/>
            <a:stretch>
              <a:fillRect/>
            </a:stretch>
          </a:blipFill>
        </p:spPr>
        <p:txBody>
          <a:bodyPr/>
          <a:lstStyle/>
          <a:p>
            <a:pPr>
              <a:defRPr/>
            </a:pPr>
            <a:r>
              <a:rPr lang="en-US" dirty="0">
                <a:noFill/>
              </a:rPr>
              <a:t> </a:t>
            </a:r>
          </a:p>
        </p:txBody>
      </p:sp>
      <p:sp>
        <p:nvSpPr>
          <p:cNvPr id="60" name="TextBox 59"/>
          <p:cNvSpPr txBox="1">
            <a:spLocks noRot="1" noChangeAspect="1" noMove="1" noResize="1" noEditPoints="1" noAdjustHandles="1" noChangeArrowheads="1" noChangeShapeType="1" noTextEdit="1"/>
          </p:cNvSpPr>
          <p:nvPr/>
        </p:nvSpPr>
        <p:spPr>
          <a:xfrm>
            <a:off x="441945" y="2971726"/>
            <a:ext cx="668428" cy="400110"/>
          </a:xfrm>
          <a:prstGeom prst="rect">
            <a:avLst/>
          </a:prstGeom>
          <a:blipFill>
            <a:blip r:embed="rId11"/>
            <a:stretch>
              <a:fillRect/>
            </a:stretch>
          </a:blipFill>
        </p:spPr>
        <p:txBody>
          <a:bodyPr/>
          <a:lstStyle/>
          <a:p>
            <a:pPr>
              <a:defRPr/>
            </a:pPr>
            <a:r>
              <a:rPr lang="en-US" dirty="0">
                <a:noFill/>
              </a:rPr>
              <a:t> </a:t>
            </a:r>
          </a:p>
        </p:txBody>
      </p:sp>
      <p:sp>
        <p:nvSpPr>
          <p:cNvPr id="61" name="TextBox 60"/>
          <p:cNvSpPr txBox="1">
            <a:spLocks noRot="1" noChangeAspect="1" noMove="1" noResize="1" noEditPoints="1" noAdjustHandles="1" noChangeArrowheads="1" noChangeShapeType="1" noTextEdit="1"/>
          </p:cNvSpPr>
          <p:nvPr/>
        </p:nvSpPr>
        <p:spPr>
          <a:xfrm>
            <a:off x="6465129" y="462026"/>
            <a:ext cx="668428" cy="423770"/>
          </a:xfrm>
          <a:prstGeom prst="rect">
            <a:avLst/>
          </a:prstGeom>
          <a:blipFill>
            <a:blip r:embed="rId12"/>
            <a:stretch>
              <a:fillRect b="-5797"/>
            </a:stretch>
          </a:blipFill>
        </p:spPr>
        <p:txBody>
          <a:bodyPr/>
          <a:lstStyle/>
          <a:p>
            <a:pPr>
              <a:defRPr/>
            </a:pPr>
            <a:r>
              <a:rPr lang="en-US" dirty="0">
                <a:noFill/>
              </a:rPr>
              <a:t> </a:t>
            </a:r>
          </a:p>
        </p:txBody>
      </p:sp>
      <p:sp>
        <p:nvSpPr>
          <p:cNvPr id="53" name="TextBox 52"/>
          <p:cNvSpPr txBox="1"/>
          <p:nvPr/>
        </p:nvSpPr>
        <p:spPr>
          <a:xfrm>
            <a:off x="6397625" y="3238315"/>
            <a:ext cx="1365250" cy="401637"/>
          </a:xfrm>
          <a:prstGeom prst="rect">
            <a:avLst/>
          </a:prstGeom>
          <a:noFill/>
        </p:spPr>
        <p:txBody>
          <a:bodyPr>
            <a:spAutoFit/>
          </a:bodyPr>
          <a:lstStyle/>
          <a:p>
            <a:pPr>
              <a:defRPr/>
            </a:pPr>
            <a:r>
              <a:rPr lang="en-US" sz="2000" cap="all" dirty="0">
                <a:solidFill>
                  <a:srgbClr val="C00000"/>
                </a:solidFill>
                <a:latin typeface="Times New Roman" panose="02020603050405020304" pitchFamily="18" charset="0"/>
                <a:cs typeface="Times New Roman" panose="02020603050405020304" pitchFamily="18" charset="0"/>
              </a:rPr>
              <a:t>F</a:t>
            </a:r>
            <a:r>
              <a:rPr lang="en-US" sz="2000" cap="all" dirty="0" smtClean="0">
                <a:solidFill>
                  <a:srgbClr val="00B0F0"/>
                </a:solidFill>
                <a:latin typeface="Times New Roman" panose="02020603050405020304" pitchFamily="18" charset="0"/>
                <a:cs typeface="Times New Roman" panose="02020603050405020304" pitchFamily="18" charset="0"/>
              </a:rPr>
              <a:t>e</a:t>
            </a:r>
            <a:r>
              <a:rPr lang="en-US" sz="2000" cap="all" dirty="0" smtClean="0">
                <a:solidFill>
                  <a:srgbClr val="7030A0"/>
                </a:solidFill>
                <a:latin typeface="Times New Roman" panose="02020603050405020304" pitchFamily="18" charset="0"/>
                <a:cs typeface="Times New Roman" panose="02020603050405020304" pitchFamily="18" charset="0"/>
              </a:rPr>
              <a:t>g</a:t>
            </a:r>
            <a:endParaRPr lang="en-US" sz="2000" cap="all" dirty="0">
              <a:solidFill>
                <a:srgbClr val="7030A0"/>
              </a:solidFill>
              <a:latin typeface="Times New Roman" panose="02020603050405020304" pitchFamily="18" charset="0"/>
              <a:cs typeface="Times New Roman" panose="02020603050405020304" pitchFamily="18" charset="0"/>
            </a:endParaRPr>
          </a:p>
        </p:txBody>
      </p:sp>
      <p:sp>
        <p:nvSpPr>
          <p:cNvPr id="56" name="TextBox 55"/>
          <p:cNvSpPr txBox="1"/>
          <p:nvPr/>
        </p:nvSpPr>
        <p:spPr>
          <a:xfrm>
            <a:off x="4782344" y="3171781"/>
            <a:ext cx="1365250" cy="401637"/>
          </a:xfrm>
          <a:prstGeom prst="rect">
            <a:avLst/>
          </a:prstGeom>
          <a:noFill/>
        </p:spPr>
        <p:txBody>
          <a:bodyPr>
            <a:spAutoFit/>
          </a:bodyPr>
          <a:lstStyle/>
          <a:p>
            <a:pPr>
              <a:defRPr/>
            </a:pPr>
            <a:r>
              <a:rPr lang="en-US" sz="2000" cap="all" dirty="0">
                <a:solidFill>
                  <a:srgbClr val="C00000"/>
                </a:solidFill>
                <a:latin typeface="Times New Roman" panose="02020603050405020304" pitchFamily="18" charset="0"/>
                <a:cs typeface="Times New Roman" panose="02020603050405020304" pitchFamily="18" charset="0"/>
              </a:rPr>
              <a:t>F</a:t>
            </a:r>
            <a:r>
              <a:rPr lang="en-US" sz="2000" cap="all" dirty="0" smtClean="0">
                <a:solidFill>
                  <a:srgbClr val="00B0F0"/>
                </a:solidFill>
                <a:latin typeface="Times New Roman" panose="02020603050405020304" pitchFamily="18" charset="0"/>
                <a:cs typeface="Times New Roman" panose="02020603050405020304" pitchFamily="18" charset="0"/>
              </a:rPr>
              <a:t>e</a:t>
            </a:r>
            <a:r>
              <a:rPr lang="en-US" sz="2000" cap="all" dirty="0" smtClean="0">
                <a:solidFill>
                  <a:srgbClr val="7030A0"/>
                </a:solidFill>
                <a:latin typeface="Times New Roman" panose="02020603050405020304" pitchFamily="18" charset="0"/>
                <a:cs typeface="Times New Roman" panose="02020603050405020304" pitchFamily="18" charset="0"/>
              </a:rPr>
              <a:t>g</a:t>
            </a:r>
            <a:endParaRPr lang="en-US" sz="2000" cap="all" dirty="0">
              <a:solidFill>
                <a:srgbClr val="7030A0"/>
              </a:solidFill>
              <a:latin typeface="Times New Roman" panose="02020603050405020304" pitchFamily="18" charset="0"/>
              <a:cs typeface="Times New Roman" panose="02020603050405020304" pitchFamily="18" charset="0"/>
            </a:endParaRPr>
          </a:p>
        </p:txBody>
      </p:sp>
      <p:sp>
        <p:nvSpPr>
          <p:cNvPr id="62" name="TextBox 61"/>
          <p:cNvSpPr txBox="1"/>
          <p:nvPr/>
        </p:nvSpPr>
        <p:spPr>
          <a:xfrm>
            <a:off x="6341276" y="985652"/>
            <a:ext cx="1366838" cy="400050"/>
          </a:xfrm>
          <a:prstGeom prst="rect">
            <a:avLst/>
          </a:prstGeom>
          <a:noFill/>
        </p:spPr>
        <p:txBody>
          <a:bodyPr>
            <a:spAutoFit/>
          </a:bodyPr>
          <a:lstStyle/>
          <a:p>
            <a:pPr>
              <a:defRPr/>
            </a:pPr>
            <a:r>
              <a:rPr lang="en-US" sz="2000" cap="all" dirty="0">
                <a:solidFill>
                  <a:srgbClr val="C00000"/>
                </a:solidFill>
                <a:latin typeface="Times New Roman" panose="02020603050405020304" pitchFamily="18" charset="0"/>
                <a:cs typeface="Times New Roman" panose="02020603050405020304" pitchFamily="18" charset="0"/>
              </a:rPr>
              <a:t>b</a:t>
            </a:r>
            <a:r>
              <a:rPr lang="en-US" sz="2000" cap="all" dirty="0">
                <a:solidFill>
                  <a:srgbClr val="008000"/>
                </a:solidFill>
                <a:latin typeface="Times New Roman" panose="02020603050405020304" pitchFamily="18" charset="0"/>
                <a:cs typeface="Times New Roman" panose="02020603050405020304" pitchFamily="18" charset="0"/>
              </a:rPr>
              <a:t>c</a:t>
            </a:r>
            <a:r>
              <a:rPr lang="en-US" sz="2000" cap="all" dirty="0">
                <a:solidFill>
                  <a:srgbClr val="00B0F0"/>
                </a:solidFill>
                <a:latin typeface="Times New Roman" panose="02020603050405020304" pitchFamily="18" charset="0"/>
                <a:cs typeface="Times New Roman" panose="02020603050405020304" pitchFamily="18" charset="0"/>
              </a:rPr>
              <a:t>e</a:t>
            </a:r>
          </a:p>
        </p:txBody>
      </p:sp>
      <p:sp>
        <p:nvSpPr>
          <p:cNvPr id="63" name="TextBox 62"/>
          <p:cNvSpPr txBox="1"/>
          <p:nvPr/>
        </p:nvSpPr>
        <p:spPr>
          <a:xfrm>
            <a:off x="7821612" y="1052766"/>
            <a:ext cx="1366838" cy="400050"/>
          </a:xfrm>
          <a:prstGeom prst="rect">
            <a:avLst/>
          </a:prstGeom>
          <a:noFill/>
        </p:spPr>
        <p:txBody>
          <a:bodyPr>
            <a:spAutoFit/>
          </a:bodyPr>
          <a:lstStyle/>
          <a:p>
            <a:pPr>
              <a:defRPr/>
            </a:pPr>
            <a:r>
              <a:rPr lang="en-US" sz="2000" cap="all" dirty="0">
                <a:solidFill>
                  <a:srgbClr val="C00000"/>
                </a:solidFill>
                <a:latin typeface="Times New Roman" panose="02020603050405020304" pitchFamily="18" charset="0"/>
                <a:cs typeface="Times New Roman" panose="02020603050405020304" pitchFamily="18" charset="0"/>
              </a:rPr>
              <a:t>b</a:t>
            </a:r>
            <a:r>
              <a:rPr lang="en-US" sz="2000" cap="all" dirty="0">
                <a:solidFill>
                  <a:srgbClr val="008000"/>
                </a:solidFill>
                <a:latin typeface="Times New Roman" panose="02020603050405020304" pitchFamily="18" charset="0"/>
                <a:cs typeface="Times New Roman" panose="02020603050405020304" pitchFamily="18" charset="0"/>
              </a:rPr>
              <a:t>c</a:t>
            </a:r>
            <a:r>
              <a:rPr lang="en-US" sz="2000" cap="all" dirty="0">
                <a:solidFill>
                  <a:srgbClr val="00B0F0"/>
                </a:solidFill>
                <a:latin typeface="Times New Roman" panose="02020603050405020304" pitchFamily="18" charset="0"/>
                <a:cs typeface="Times New Roman" panose="02020603050405020304" pitchFamily="18" charset="0"/>
              </a:rPr>
              <a:t>e</a:t>
            </a:r>
          </a:p>
        </p:txBody>
      </p:sp>
      <p:sp>
        <p:nvSpPr>
          <p:cNvPr id="4" name="TextBox 3"/>
          <p:cNvSpPr txBox="1"/>
          <p:nvPr/>
        </p:nvSpPr>
        <p:spPr>
          <a:xfrm>
            <a:off x="5068094" y="1584325"/>
            <a:ext cx="1513681" cy="369332"/>
          </a:xfrm>
          <a:prstGeom prst="rect">
            <a:avLst/>
          </a:prstGeom>
          <a:noFill/>
        </p:spPr>
        <p:txBody>
          <a:bodyPr wrap="square" rtlCol="0">
            <a:spAutoFit/>
          </a:bodyPr>
          <a:lstStyle/>
          <a:p>
            <a:r>
              <a:rPr lang="en-US" dirty="0" smtClean="0"/>
              <a:t>u</a:t>
            </a:r>
            <a:endParaRPr lang="en-US" dirty="0"/>
          </a:p>
        </p:txBody>
      </p:sp>
      <p:sp>
        <p:nvSpPr>
          <p:cNvPr id="5" name="TextBox 4"/>
          <p:cNvSpPr txBox="1"/>
          <p:nvPr/>
        </p:nvSpPr>
        <p:spPr>
          <a:xfrm>
            <a:off x="7181209" y="1672359"/>
            <a:ext cx="2362200" cy="369332"/>
          </a:xfrm>
          <a:prstGeom prst="rect">
            <a:avLst/>
          </a:prstGeom>
          <a:noFill/>
        </p:spPr>
        <p:txBody>
          <a:bodyPr wrap="square" rtlCol="0">
            <a:spAutoFit/>
          </a:bodyPr>
          <a:lstStyle/>
          <a:p>
            <a:r>
              <a:rPr lang="en-US" dirty="0" smtClean="0"/>
              <a:t>v</a:t>
            </a:r>
            <a:endParaRPr lang="en-US" dirty="0"/>
          </a:p>
        </p:txBody>
      </p:sp>
      <p:cxnSp>
        <p:nvCxnSpPr>
          <p:cNvPr id="64" name="Straight Connector 14"/>
          <p:cNvCxnSpPr>
            <a:cxnSpLocks noChangeShapeType="1"/>
          </p:cNvCxnSpPr>
          <p:nvPr/>
        </p:nvCxnSpPr>
        <p:spPr bwMode="auto">
          <a:xfrm>
            <a:off x="6988073" y="2731060"/>
            <a:ext cx="815975" cy="822325"/>
          </a:xfrm>
          <a:prstGeom prst="line">
            <a:avLst/>
          </a:prstGeom>
          <a:noFill/>
          <a:ln w="104775" cmpd="dbl"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p:cNvSpPr txBox="1"/>
          <p:nvPr/>
        </p:nvSpPr>
        <p:spPr>
          <a:xfrm>
            <a:off x="7706085" y="3549164"/>
            <a:ext cx="1618530" cy="369332"/>
          </a:xfrm>
          <a:prstGeom prst="rect">
            <a:avLst/>
          </a:prstGeom>
          <a:noFill/>
        </p:spPr>
        <p:txBody>
          <a:bodyPr wrap="square" rtlCol="0">
            <a:spAutoFit/>
          </a:bodyPr>
          <a:lstStyle/>
          <a:p>
            <a:r>
              <a:rPr lang="en-US" dirty="0" smtClean="0">
                <a:solidFill>
                  <a:srgbClr val="FF0000"/>
                </a:solidFill>
              </a:rPr>
              <a:t>B</a:t>
            </a:r>
            <a:r>
              <a:rPr lang="en-US" dirty="0" smtClean="0">
                <a:solidFill>
                  <a:srgbClr val="00B0F0"/>
                </a:solidFill>
              </a:rPr>
              <a:t>C</a:t>
            </a:r>
            <a:r>
              <a:rPr lang="en-US" dirty="0" smtClean="0"/>
              <a:t>D</a:t>
            </a:r>
            <a:endParaRPr lang="en-US" dirty="0"/>
          </a:p>
        </p:txBody>
      </p:sp>
      <p:sp>
        <p:nvSpPr>
          <p:cNvPr id="65" name="Oval 64"/>
          <p:cNvSpPr/>
          <p:nvPr/>
        </p:nvSpPr>
        <p:spPr bwMode="auto">
          <a:xfrm>
            <a:off x="7758113" y="3416188"/>
            <a:ext cx="582612" cy="582612"/>
          </a:xfrm>
          <a:prstGeom prst="ellipse">
            <a:avLst/>
          </a:prstGeom>
          <a:noFill/>
          <a:ln w="9525">
            <a:solidFill>
              <a:schemeClr val="tx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cap="all" dirty="0">
              <a:solidFill>
                <a:schemeClr val="tx1"/>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spd="med" advTm="126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fade">
                                      <p:cBhvr>
                                        <p:cTn id="10" dur="500"/>
                                        <p:tgtEl>
                                          <p:spTgt spid="6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nodeType="with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fade">
                                      <p:cBhvr>
                                        <p:cTn id="18" dur="500"/>
                                        <p:tgtEl>
                                          <p:spTgt spid="5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58"/>
                                        </p:tgtEl>
                                        <p:attrNameLst>
                                          <p:attrName>style.visibility</p:attrName>
                                        </p:attrNameLst>
                                      </p:cBhvr>
                                      <p:to>
                                        <p:strVal val="visible"/>
                                      </p:to>
                                    </p:set>
                                    <p:animEffect transition="in" filter="fade">
                                      <p:cBhvr>
                                        <p:cTn id="26" dur="500"/>
                                        <p:tgtEl>
                                          <p:spTgt spid="5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nodeType="with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fade">
                                      <p:cBhvr>
                                        <p:cTn id="34" dur="500"/>
                                        <p:tgtEl>
                                          <p:spTgt spid="5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0" presetClass="entr" presetSubtype="0" fill="hold" nodeType="with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fade">
                                      <p:cBhvr>
                                        <p:cTn id="4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rgbClr val="00B0F0"/>
                </a:solidFill>
              </a:rPr>
              <a:t>This is a presentation for students</a:t>
            </a:r>
            <a:endParaRPr lang="en-US" dirty="0">
              <a:solidFill>
                <a:srgbClr val="00B0F0"/>
              </a:solidFill>
            </a:endParaRPr>
          </a:p>
        </p:txBody>
      </p:sp>
      <p:sp>
        <p:nvSpPr>
          <p:cNvPr id="3" name="Content Placeholder 2"/>
          <p:cNvSpPr>
            <a:spLocks noGrp="1"/>
          </p:cNvSpPr>
          <p:nvPr>
            <p:ph idx="1"/>
          </p:nvPr>
        </p:nvSpPr>
        <p:spPr>
          <a:xfrm>
            <a:off x="762000" y="2057400"/>
            <a:ext cx="7886700" cy="4351338"/>
          </a:xfrm>
        </p:spPr>
        <p:txBody>
          <a:bodyPr>
            <a:normAutofit/>
          </a:bodyPr>
          <a:lstStyle/>
          <a:p>
            <a:pPr marL="0" indent="0">
              <a:buNone/>
            </a:pPr>
            <a:r>
              <a:rPr lang="en-US" dirty="0" smtClean="0"/>
              <a:t>Professors in related subjects  will probably know most of it. A professor can read if he/she wants to know </a:t>
            </a:r>
            <a:r>
              <a:rPr lang="en-US" dirty="0" smtClean="0">
                <a:solidFill>
                  <a:srgbClr val="00B050"/>
                </a:solidFill>
              </a:rPr>
              <a:t>how many times I cited him/her. </a:t>
            </a:r>
            <a:r>
              <a:rPr lang="en-US" dirty="0" smtClean="0">
                <a:solidFill>
                  <a:srgbClr val="00B050"/>
                </a:solidFill>
                <a:sym typeface="Wingdings" panose="05000000000000000000" pitchFamily="2" charset="2"/>
              </a:rPr>
              <a:t></a:t>
            </a:r>
            <a:endParaRPr lang="en-US" dirty="0" smtClean="0">
              <a:solidFill>
                <a:srgbClr val="00B050"/>
              </a:solidFill>
            </a:endParaRPr>
          </a:p>
          <a:p>
            <a:pPr marL="0" indent="0">
              <a:buNone/>
            </a:pPr>
            <a:r>
              <a:rPr lang="en-US" dirty="0" smtClean="0"/>
              <a:t>Most likely I cited you if you authored a landmark </a:t>
            </a:r>
          </a:p>
          <a:p>
            <a:pPr marL="0" indent="0">
              <a:buNone/>
            </a:pPr>
            <a:r>
              <a:rPr lang="en-US" dirty="0" smtClean="0"/>
              <a:t>paper. But, what is a landmark paper may be influenced by what I discuss (recall only network design and cut problems) and maybe by taste.</a:t>
            </a:r>
          </a:p>
        </p:txBody>
      </p:sp>
    </p:spTree>
    <p:extLst>
      <p:ext uri="{BB962C8B-B14F-4D97-AF65-F5344CB8AC3E}">
        <p14:creationId xmlns:p14="http://schemas.microsoft.com/office/powerpoint/2010/main" val="36799242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Survey on spanners continued</a:t>
            </a:r>
            <a:endParaRPr lang="en-US" dirty="0">
              <a:solidFill>
                <a:srgbClr val="00B0F0"/>
              </a:solidFill>
            </a:endParaRPr>
          </a:p>
        </p:txBody>
      </p:sp>
      <p:sp>
        <p:nvSpPr>
          <p:cNvPr id="3" name="Content Placeholder 2"/>
          <p:cNvSpPr>
            <a:spLocks noGrp="1"/>
          </p:cNvSpPr>
          <p:nvPr>
            <p:ph idx="1"/>
          </p:nvPr>
        </p:nvSpPr>
        <p:spPr/>
        <p:txBody>
          <a:bodyPr>
            <a:normAutofit fontScale="92500"/>
          </a:bodyPr>
          <a:lstStyle/>
          <a:p>
            <a:pPr marL="0" indent="0">
              <a:buNone/>
            </a:pPr>
            <a:r>
              <a:rPr lang="en-US" altLang="en-US" dirty="0" smtClean="0"/>
              <a:t>It describes the approximation of </a:t>
            </a:r>
            <a:r>
              <a:rPr lang="en-US" altLang="en-US" dirty="0" smtClean="0">
                <a:solidFill>
                  <a:srgbClr val="00B050"/>
                </a:solidFill>
              </a:rPr>
              <a:t>Minimum Degree </a:t>
            </a:r>
          </a:p>
          <a:p>
            <a:pPr marL="0" indent="0">
              <a:buNone/>
            </a:pPr>
            <a:r>
              <a:rPr lang="en-US" altLang="en-US" dirty="0" smtClean="0">
                <a:solidFill>
                  <a:srgbClr val="00B050"/>
                </a:solidFill>
              </a:rPr>
              <a:t>Spanners</a:t>
            </a:r>
            <a:r>
              <a:rPr lang="en-US" altLang="en-US" dirty="0" smtClean="0"/>
              <a:t> </a:t>
            </a:r>
            <a:r>
              <a:rPr lang="en-US" altLang="en-US" dirty="0"/>
              <a:t>with </a:t>
            </a:r>
            <a:r>
              <a:rPr lang="en-US" altLang="en-US" dirty="0">
                <a:solidFill>
                  <a:srgbClr val="0070C0"/>
                </a:solidFill>
              </a:rPr>
              <a:t>lift and </a:t>
            </a:r>
            <a:r>
              <a:rPr lang="en-US" altLang="en-US" dirty="0" smtClean="0">
                <a:solidFill>
                  <a:srgbClr val="0070C0"/>
                </a:solidFill>
              </a:rPr>
              <a:t>project. </a:t>
            </a:r>
            <a:r>
              <a:rPr lang="en-US" altLang="en-US" dirty="0"/>
              <a:t>B</a:t>
            </a:r>
            <a:r>
              <a:rPr lang="en-US" altLang="en-US" dirty="0" smtClean="0"/>
              <a:t>y </a:t>
            </a:r>
            <a:r>
              <a:rPr lang="en-US" altLang="en-US" dirty="0" smtClean="0">
                <a:solidFill>
                  <a:srgbClr val="7030A0"/>
                </a:solidFill>
              </a:rPr>
              <a:t>Chlamtac et al.</a:t>
            </a:r>
          </a:p>
          <a:p>
            <a:pPr marL="0" indent="0">
              <a:buNone/>
            </a:pPr>
            <a:r>
              <a:rPr lang="en-US" altLang="en-US" dirty="0" smtClean="0"/>
              <a:t>They improve a </a:t>
            </a:r>
            <a:r>
              <a:rPr lang="en-US" altLang="en-US" dirty="0" smtClean="0">
                <a:solidFill>
                  <a:srgbClr val="00B050"/>
                </a:solidFill>
              </a:rPr>
              <a:t>SICOMP</a:t>
            </a:r>
            <a:r>
              <a:rPr lang="en-US" altLang="en-US" dirty="0" smtClean="0"/>
              <a:t> paper of mine, </a:t>
            </a:r>
            <a:r>
              <a:rPr lang="en-US" altLang="en-US" dirty="0" smtClean="0">
                <a:solidFill>
                  <a:srgbClr val="FF0000"/>
                </a:solidFill>
              </a:rPr>
              <a:t>14</a:t>
            </a:r>
            <a:r>
              <a:rPr lang="en-US" altLang="en-US" dirty="0" smtClean="0"/>
              <a:t> years  later. </a:t>
            </a:r>
          </a:p>
          <a:p>
            <a:pPr marL="0" indent="0">
              <a:buNone/>
            </a:pPr>
            <a:r>
              <a:rPr lang="en-US" altLang="en-US" dirty="0" smtClean="0"/>
              <a:t>Their paper is very complex. </a:t>
            </a:r>
            <a:endParaRPr lang="en-US" altLang="en-US" dirty="0"/>
          </a:p>
          <a:p>
            <a:pPr marL="0" indent="0">
              <a:buNone/>
            </a:pPr>
            <a:r>
              <a:rPr lang="en-US" altLang="en-US" dirty="0" smtClean="0"/>
              <a:t>The survey </a:t>
            </a:r>
            <a:r>
              <a:rPr lang="en-US" altLang="en-US" dirty="0" smtClean="0">
                <a:solidFill>
                  <a:srgbClr val="FF0000"/>
                </a:solidFill>
              </a:rPr>
              <a:t> </a:t>
            </a:r>
            <a:r>
              <a:rPr lang="en-US" altLang="en-US" dirty="0" smtClean="0"/>
              <a:t>speaks on </a:t>
            </a:r>
            <a:r>
              <a:rPr lang="en-US" altLang="en-US" dirty="0"/>
              <a:t>the lower bound by </a:t>
            </a:r>
            <a:endParaRPr lang="en-US" altLang="en-US" dirty="0" smtClean="0"/>
          </a:p>
          <a:p>
            <a:pPr marL="0" indent="0">
              <a:buNone/>
            </a:pPr>
            <a:r>
              <a:rPr lang="en-US" altLang="en-US" dirty="0" smtClean="0">
                <a:solidFill>
                  <a:srgbClr val="7030A0"/>
                </a:solidFill>
              </a:rPr>
              <a:t>Dinitz</a:t>
            </a:r>
            <a:r>
              <a:rPr lang="en-US" altLang="en-US" dirty="0">
                <a:solidFill>
                  <a:srgbClr val="7030A0"/>
                </a:solidFill>
              </a:rPr>
              <a:t>, </a:t>
            </a:r>
            <a:r>
              <a:rPr lang="en-US" altLang="en-US" dirty="0" smtClean="0">
                <a:solidFill>
                  <a:srgbClr val="7030A0"/>
                </a:solidFill>
              </a:rPr>
              <a:t>Kortsarz, </a:t>
            </a:r>
            <a:r>
              <a:rPr lang="en-US" altLang="en-US" dirty="0">
                <a:solidFill>
                  <a:srgbClr val="7030A0"/>
                </a:solidFill>
              </a:rPr>
              <a:t>Raz</a:t>
            </a:r>
            <a:r>
              <a:rPr lang="en-US" altLang="en-US" dirty="0"/>
              <a:t>. Also it discusses a truly pretty (in </a:t>
            </a:r>
            <a:r>
              <a:rPr lang="en-US" altLang="en-US" dirty="0" smtClean="0"/>
              <a:t>my</a:t>
            </a:r>
          </a:p>
          <a:p>
            <a:pPr marL="0" indent="0">
              <a:buNone/>
            </a:pPr>
            <a:r>
              <a:rPr lang="en-US" altLang="en-US" dirty="0" smtClean="0"/>
              <a:t>opinion</a:t>
            </a:r>
            <a:r>
              <a:rPr lang="en-US" altLang="en-US" dirty="0"/>
              <a:t>) approximation for </a:t>
            </a:r>
            <a:r>
              <a:rPr lang="en-US" altLang="en-US" dirty="0">
                <a:solidFill>
                  <a:srgbClr val="FF0000"/>
                </a:solidFill>
              </a:rPr>
              <a:t>fault tolerant </a:t>
            </a:r>
            <a:r>
              <a:rPr lang="en-US" altLang="en-US" dirty="0" smtClean="0">
                <a:solidFill>
                  <a:srgbClr val="FF0000"/>
                </a:solidFill>
              </a:rPr>
              <a:t>spanners</a:t>
            </a:r>
          </a:p>
          <a:p>
            <a:pPr marL="0" indent="0">
              <a:buNone/>
            </a:pPr>
            <a:r>
              <a:rPr lang="en-US" altLang="en-US" dirty="0" smtClean="0"/>
              <a:t>by </a:t>
            </a:r>
            <a:r>
              <a:rPr lang="en-US" altLang="en-US" dirty="0">
                <a:solidFill>
                  <a:srgbClr val="7030A0"/>
                </a:solidFill>
              </a:rPr>
              <a:t>Dinitz and Krauthgamer.</a:t>
            </a:r>
          </a:p>
          <a:p>
            <a:endParaRPr lang="en-US" dirty="0"/>
          </a:p>
        </p:txBody>
      </p:sp>
    </p:spTree>
    <p:extLst>
      <p:ext uri="{BB962C8B-B14F-4D97-AF65-F5344CB8AC3E}">
        <p14:creationId xmlns:p14="http://schemas.microsoft.com/office/powerpoint/2010/main" val="1249322966"/>
      </p:ext>
    </p:extLst>
  </p:cSld>
  <p:clrMapOvr>
    <a:masterClrMapping/>
  </p:clrMapOvr>
  <p:timing>
    <p:tnLst>
      <p:par>
        <p:cTn id="1" dur="indefinite" restart="never" nodeType="tmRoot"/>
      </p:par>
    </p:tnLst>
  </p:timing>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6674" name="Straight Connector 49"/>
          <p:cNvCxnSpPr>
            <a:cxnSpLocks noChangeShapeType="1"/>
          </p:cNvCxnSpPr>
          <p:nvPr/>
        </p:nvCxnSpPr>
        <p:spPr bwMode="auto">
          <a:xfrm flipH="1">
            <a:off x="5924550" y="1195388"/>
            <a:ext cx="822325" cy="530225"/>
          </a:xfrm>
          <a:prstGeom prst="line">
            <a:avLst/>
          </a:prstGeom>
          <a:noFill/>
          <a:ln w="104775" cmpd="dbl"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675" name="Straight Connector 48"/>
          <p:cNvCxnSpPr>
            <a:cxnSpLocks noChangeShapeType="1"/>
          </p:cNvCxnSpPr>
          <p:nvPr/>
        </p:nvCxnSpPr>
        <p:spPr bwMode="auto">
          <a:xfrm>
            <a:off x="6729413" y="1952625"/>
            <a:ext cx="0" cy="528638"/>
          </a:xfrm>
          <a:prstGeom prst="line">
            <a:avLst/>
          </a:prstGeom>
          <a:noFill/>
          <a:ln w="104775" cmpd="dbl"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676" name="Straight Connector 35"/>
          <p:cNvCxnSpPr>
            <a:cxnSpLocks noChangeShapeType="1"/>
          </p:cNvCxnSpPr>
          <p:nvPr/>
        </p:nvCxnSpPr>
        <p:spPr bwMode="auto">
          <a:xfrm>
            <a:off x="8143875" y="1249363"/>
            <a:ext cx="26988" cy="1000125"/>
          </a:xfrm>
          <a:prstGeom prst="line">
            <a:avLst/>
          </a:prstGeom>
          <a:noFill/>
          <a:ln w="104775" cmpd="dbl"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677" name="Straight Connector 46"/>
          <p:cNvCxnSpPr>
            <a:cxnSpLocks noChangeShapeType="1"/>
          </p:cNvCxnSpPr>
          <p:nvPr/>
        </p:nvCxnSpPr>
        <p:spPr bwMode="auto">
          <a:xfrm flipH="1">
            <a:off x="6746875" y="501650"/>
            <a:ext cx="782638" cy="693738"/>
          </a:xfrm>
          <a:prstGeom prst="line">
            <a:avLst/>
          </a:prstGeom>
          <a:noFill/>
          <a:ln w="104775" cmpd="dbl"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Content Placeholder 2"/>
          <p:cNvSpPr>
            <a:spLocks noGrp="1" noRot="1" noChangeAspect="1" noMove="1" noResize="1" noEditPoints="1" noAdjustHandles="1" noChangeArrowheads="1" noChangeShapeType="1" noTextEdit="1"/>
          </p:cNvSpPr>
          <p:nvPr>
            <p:ph idx="1"/>
          </p:nvPr>
        </p:nvSpPr>
        <p:spPr>
          <a:xfrm>
            <a:off x="457200" y="4005063"/>
            <a:ext cx="8507288" cy="2121099"/>
          </a:xfrm>
          <a:blipFill>
            <a:blip r:embed="rId3"/>
            <a:stretch>
              <a:fillRect t="-6034" r="-1146"/>
            </a:stretch>
          </a:blipFill>
          <a:extLst/>
        </p:spPr>
        <p:txBody>
          <a:bodyPr/>
          <a:lstStyle/>
          <a:p>
            <a:pPr>
              <a:defRPr/>
            </a:pPr>
            <a:r>
              <a:rPr lang="en-US" dirty="0">
                <a:noFill/>
              </a:rPr>
              <a:t> </a:t>
            </a:r>
          </a:p>
        </p:txBody>
      </p:sp>
      <p:sp>
        <p:nvSpPr>
          <p:cNvPr id="156679" name="Slide Number Placeholder 3"/>
          <p:cNvSpPr>
            <a:spLocks noGrp="1"/>
          </p:cNvSpPr>
          <p:nvPr>
            <p:ph type="sldNum" sz="quarter" idx="12"/>
          </p:nvPr>
        </p:nvSpPr>
        <p:spPr>
          <a:noFill/>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6E29393F-95FA-4FFF-B5D6-5CCFF155D831}" type="slidenum">
              <a:rPr lang="nb-NO" altLang="en-US" sz="1400" smtClean="0"/>
              <a:pPr algn="l">
                <a:spcBef>
                  <a:spcPct val="0"/>
                </a:spcBef>
                <a:buFontTx/>
                <a:buNone/>
              </a:pPr>
              <a:t>400</a:t>
            </a:fld>
            <a:endParaRPr lang="nb-NO" altLang="en-US" sz="1400" smtClean="0"/>
          </a:p>
        </p:txBody>
      </p:sp>
      <p:pic>
        <p:nvPicPr>
          <p:cNvPr id="156680"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0113" y="1516063"/>
            <a:ext cx="1933575"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Rot="1" noChangeAspect="1" noMove="1" noResize="1" noEditPoints="1" noAdjustHandles="1" noChangeArrowheads="1" noChangeShapeType="1" noTextEdit="1"/>
          </p:cNvSpPr>
          <p:nvPr/>
        </p:nvSpPr>
        <p:spPr>
          <a:xfrm>
            <a:off x="611560" y="1052736"/>
            <a:ext cx="2448272" cy="400110"/>
          </a:xfrm>
          <a:prstGeom prst="rect">
            <a:avLst/>
          </a:prstGeom>
          <a:blipFill>
            <a:blip r:embed="rId5"/>
            <a:stretch>
              <a:fillRect l="-2488" t="-7692" b="-29231"/>
            </a:stretch>
          </a:blipFill>
        </p:spPr>
        <p:txBody>
          <a:bodyPr/>
          <a:lstStyle/>
          <a:p>
            <a:pPr>
              <a:defRPr/>
            </a:pPr>
            <a:r>
              <a:rPr lang="en-US" dirty="0">
                <a:noFill/>
              </a:rPr>
              <a:t> </a:t>
            </a:r>
          </a:p>
        </p:txBody>
      </p:sp>
      <p:sp>
        <p:nvSpPr>
          <p:cNvPr id="10" name="Oval 9"/>
          <p:cNvSpPr/>
          <p:nvPr/>
        </p:nvSpPr>
        <p:spPr bwMode="auto">
          <a:xfrm>
            <a:off x="5838825" y="2516188"/>
            <a:ext cx="115888" cy="115887"/>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cap="all" dirty="0">
              <a:solidFill>
                <a:schemeClr val="tx1"/>
              </a:solidFill>
              <a:latin typeface="Times New Roman" panose="02020603050405020304" pitchFamily="18" charset="0"/>
              <a:cs typeface="Times New Roman" panose="02020603050405020304" pitchFamily="18" charset="0"/>
            </a:endParaRPr>
          </a:p>
        </p:txBody>
      </p:sp>
      <p:cxnSp>
        <p:nvCxnSpPr>
          <p:cNvPr id="156684" name="Straight Connector 10"/>
          <p:cNvCxnSpPr>
            <a:cxnSpLocks noChangeShapeType="1"/>
          </p:cNvCxnSpPr>
          <p:nvPr/>
        </p:nvCxnSpPr>
        <p:spPr bwMode="auto">
          <a:xfrm flipH="1">
            <a:off x="5080000" y="2573338"/>
            <a:ext cx="817563" cy="822325"/>
          </a:xfrm>
          <a:prstGeom prst="line">
            <a:avLst/>
          </a:prstGeom>
          <a:noFill/>
          <a:ln w="104775" cmpd="dbl"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685" name="Straight Connector 14"/>
          <p:cNvCxnSpPr>
            <a:cxnSpLocks noChangeShapeType="1"/>
          </p:cNvCxnSpPr>
          <p:nvPr/>
        </p:nvCxnSpPr>
        <p:spPr bwMode="auto">
          <a:xfrm>
            <a:off x="5897563" y="2573338"/>
            <a:ext cx="815975" cy="822325"/>
          </a:xfrm>
          <a:prstGeom prst="line">
            <a:avLst/>
          </a:prstGeom>
          <a:noFill/>
          <a:ln w="104775" cmpd="dbl"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Oval 16"/>
          <p:cNvSpPr/>
          <p:nvPr/>
        </p:nvSpPr>
        <p:spPr bwMode="auto">
          <a:xfrm>
            <a:off x="4787900" y="3103563"/>
            <a:ext cx="584200" cy="584200"/>
          </a:xfrm>
          <a:prstGeom prst="ellipse">
            <a:avLst/>
          </a:prstGeom>
          <a:solidFill>
            <a:schemeClr val="bg1"/>
          </a:solidFill>
          <a:ln w="9525">
            <a:solidFill>
              <a:schemeClr val="tx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cap="all" dirty="0">
              <a:solidFill>
                <a:schemeClr val="tx1"/>
              </a:solidFill>
              <a:latin typeface="Times New Roman" panose="02020603050405020304" pitchFamily="18" charset="0"/>
              <a:cs typeface="Times New Roman" panose="02020603050405020304" pitchFamily="18" charset="0"/>
            </a:endParaRPr>
          </a:p>
        </p:txBody>
      </p:sp>
      <p:sp>
        <p:nvSpPr>
          <p:cNvPr id="18" name="Oval 17"/>
          <p:cNvSpPr/>
          <p:nvPr/>
        </p:nvSpPr>
        <p:spPr bwMode="auto">
          <a:xfrm>
            <a:off x="6454809" y="3080124"/>
            <a:ext cx="584200" cy="584200"/>
          </a:xfrm>
          <a:prstGeom prst="ellipse">
            <a:avLst/>
          </a:prstGeom>
          <a:solidFill>
            <a:schemeClr val="bg1"/>
          </a:solidFill>
          <a:ln>
            <a:solidFill>
              <a:schemeClr val="tx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cap="all" dirty="0">
              <a:solidFill>
                <a:schemeClr val="tx1"/>
              </a:solidFill>
              <a:latin typeface="Times New Roman" panose="02020603050405020304" pitchFamily="18" charset="0"/>
              <a:cs typeface="Times New Roman" panose="02020603050405020304" pitchFamily="18" charset="0"/>
            </a:endParaRPr>
          </a:p>
        </p:txBody>
      </p:sp>
      <p:sp>
        <p:nvSpPr>
          <p:cNvPr id="20" name="Oval 19"/>
          <p:cNvSpPr/>
          <p:nvPr/>
        </p:nvSpPr>
        <p:spPr bwMode="auto">
          <a:xfrm>
            <a:off x="6672263" y="1130300"/>
            <a:ext cx="115887" cy="115888"/>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cap="all" dirty="0">
              <a:solidFill>
                <a:schemeClr val="tx1"/>
              </a:solidFill>
              <a:latin typeface="Times New Roman" panose="02020603050405020304" pitchFamily="18" charset="0"/>
              <a:cs typeface="Times New Roman" panose="02020603050405020304" pitchFamily="18" charset="0"/>
            </a:endParaRPr>
          </a:p>
        </p:txBody>
      </p:sp>
      <p:cxnSp>
        <p:nvCxnSpPr>
          <p:cNvPr id="156689" name="Straight Connector 20"/>
          <p:cNvCxnSpPr>
            <a:cxnSpLocks noChangeShapeType="1"/>
          </p:cNvCxnSpPr>
          <p:nvPr/>
        </p:nvCxnSpPr>
        <p:spPr bwMode="auto">
          <a:xfrm>
            <a:off x="5910263" y="1858963"/>
            <a:ext cx="3175" cy="739775"/>
          </a:xfrm>
          <a:prstGeom prst="line">
            <a:avLst/>
          </a:prstGeom>
          <a:noFill/>
          <a:ln w="104775" cmpd="dbl"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690" name="Straight Connector 21"/>
          <p:cNvCxnSpPr>
            <a:cxnSpLocks noChangeShapeType="1"/>
            <a:stCxn id="24" idx="4"/>
          </p:cNvCxnSpPr>
          <p:nvPr/>
        </p:nvCxnSpPr>
        <p:spPr bwMode="auto">
          <a:xfrm>
            <a:off x="6729413" y="1479550"/>
            <a:ext cx="0" cy="530225"/>
          </a:xfrm>
          <a:prstGeom prst="line">
            <a:avLst/>
          </a:prstGeom>
          <a:noFill/>
          <a:ln w="104775" cmpd="dbl"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691" name="Straight Connector 22"/>
          <p:cNvCxnSpPr>
            <a:cxnSpLocks noChangeShapeType="1"/>
            <a:stCxn id="44" idx="4"/>
          </p:cNvCxnSpPr>
          <p:nvPr/>
        </p:nvCxnSpPr>
        <p:spPr bwMode="auto">
          <a:xfrm>
            <a:off x="7545388" y="525463"/>
            <a:ext cx="666750" cy="742950"/>
          </a:xfrm>
          <a:prstGeom prst="line">
            <a:avLst/>
          </a:prstGeom>
          <a:noFill/>
          <a:ln w="104775" cmpd="dbl"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Oval 23"/>
          <p:cNvSpPr/>
          <p:nvPr/>
        </p:nvSpPr>
        <p:spPr bwMode="auto">
          <a:xfrm>
            <a:off x="6438900" y="896938"/>
            <a:ext cx="582613" cy="582612"/>
          </a:xfrm>
          <a:prstGeom prst="ellipse">
            <a:avLst/>
          </a:prstGeom>
          <a:solidFill>
            <a:schemeClr val="bg1"/>
          </a:solidFill>
          <a:ln>
            <a:solidFill>
              <a:schemeClr val="tx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cap="all" dirty="0">
              <a:solidFill>
                <a:schemeClr val="tx1"/>
              </a:solidFill>
              <a:latin typeface="Times New Roman" panose="02020603050405020304" pitchFamily="18" charset="0"/>
              <a:cs typeface="Times New Roman" panose="02020603050405020304" pitchFamily="18" charset="0"/>
            </a:endParaRPr>
          </a:p>
        </p:txBody>
      </p:sp>
      <p:sp>
        <p:nvSpPr>
          <p:cNvPr id="25" name="Oval 24"/>
          <p:cNvSpPr/>
          <p:nvPr/>
        </p:nvSpPr>
        <p:spPr bwMode="auto">
          <a:xfrm>
            <a:off x="6438900" y="2306638"/>
            <a:ext cx="582613" cy="582612"/>
          </a:xfrm>
          <a:prstGeom prst="ellipse">
            <a:avLst/>
          </a:prstGeom>
          <a:solidFill>
            <a:schemeClr val="bg1"/>
          </a:solidFill>
          <a:ln>
            <a:solidFill>
              <a:schemeClr val="tx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cap="all" dirty="0">
              <a:solidFill>
                <a:schemeClr val="tx1"/>
              </a:solidFill>
              <a:latin typeface="Times New Roman" panose="02020603050405020304" pitchFamily="18" charset="0"/>
              <a:cs typeface="Times New Roman" panose="02020603050405020304" pitchFamily="18" charset="0"/>
            </a:endParaRPr>
          </a:p>
        </p:txBody>
      </p:sp>
      <p:sp>
        <p:nvSpPr>
          <p:cNvPr id="26" name="Oval 25"/>
          <p:cNvSpPr/>
          <p:nvPr/>
        </p:nvSpPr>
        <p:spPr bwMode="auto">
          <a:xfrm>
            <a:off x="5621338" y="2306638"/>
            <a:ext cx="582612" cy="582612"/>
          </a:xfrm>
          <a:prstGeom prst="ellipse">
            <a:avLst/>
          </a:prstGeom>
          <a:solidFill>
            <a:schemeClr val="bg1"/>
          </a:solidFill>
          <a:ln w="9525">
            <a:solidFill>
              <a:schemeClr val="tx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cap="all" dirty="0">
              <a:solidFill>
                <a:schemeClr val="tx1"/>
              </a:solidFill>
              <a:latin typeface="Times New Roman" panose="02020603050405020304" pitchFamily="18" charset="0"/>
              <a:cs typeface="Times New Roman" panose="02020603050405020304" pitchFamily="18" charset="0"/>
            </a:endParaRPr>
          </a:p>
        </p:txBody>
      </p:sp>
      <p:sp>
        <p:nvSpPr>
          <p:cNvPr id="27" name="Oval 26"/>
          <p:cNvSpPr/>
          <p:nvPr/>
        </p:nvSpPr>
        <p:spPr bwMode="auto">
          <a:xfrm>
            <a:off x="7866063" y="958850"/>
            <a:ext cx="584200" cy="584200"/>
          </a:xfrm>
          <a:prstGeom prst="ellipse">
            <a:avLst/>
          </a:prstGeom>
          <a:solidFill>
            <a:schemeClr val="bg1"/>
          </a:solidFill>
          <a:ln w="9525">
            <a:solidFill>
              <a:schemeClr val="tx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cap="all" dirty="0">
              <a:solidFill>
                <a:schemeClr val="tx1"/>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6350793" y="948618"/>
            <a:ext cx="1366838" cy="400050"/>
          </a:xfrm>
          <a:prstGeom prst="rect">
            <a:avLst/>
          </a:prstGeom>
          <a:noFill/>
        </p:spPr>
        <p:txBody>
          <a:bodyPr>
            <a:spAutoFit/>
          </a:bodyPr>
          <a:lstStyle/>
          <a:p>
            <a:pPr>
              <a:defRPr/>
            </a:pPr>
            <a:r>
              <a:rPr lang="en-US" sz="2000" cap="all" dirty="0">
                <a:solidFill>
                  <a:srgbClr val="C00000"/>
                </a:solidFill>
                <a:latin typeface="Times New Roman" panose="02020603050405020304" pitchFamily="18" charset="0"/>
                <a:cs typeface="Times New Roman" panose="02020603050405020304" pitchFamily="18" charset="0"/>
              </a:rPr>
              <a:t>b</a:t>
            </a:r>
            <a:r>
              <a:rPr lang="en-US" sz="2000" cap="all" dirty="0">
                <a:solidFill>
                  <a:srgbClr val="008000"/>
                </a:solidFill>
                <a:latin typeface="Times New Roman" panose="02020603050405020304" pitchFamily="18" charset="0"/>
                <a:cs typeface="Times New Roman" panose="02020603050405020304" pitchFamily="18" charset="0"/>
              </a:rPr>
              <a:t>c</a:t>
            </a:r>
            <a:r>
              <a:rPr lang="en-US" sz="2000" cap="all" dirty="0">
                <a:solidFill>
                  <a:srgbClr val="00B0F0"/>
                </a:solidFill>
                <a:latin typeface="Times New Roman" panose="02020603050405020304" pitchFamily="18" charset="0"/>
                <a:cs typeface="Times New Roman" panose="02020603050405020304" pitchFamily="18" charset="0"/>
              </a:rPr>
              <a:t>e</a:t>
            </a:r>
          </a:p>
        </p:txBody>
      </p:sp>
      <p:sp>
        <p:nvSpPr>
          <p:cNvPr id="29" name="TextBox 28"/>
          <p:cNvSpPr txBox="1"/>
          <p:nvPr/>
        </p:nvSpPr>
        <p:spPr>
          <a:xfrm>
            <a:off x="5566013" y="2398250"/>
            <a:ext cx="1365250" cy="401637"/>
          </a:xfrm>
          <a:prstGeom prst="rect">
            <a:avLst/>
          </a:prstGeom>
          <a:noFill/>
        </p:spPr>
        <p:txBody>
          <a:bodyPr>
            <a:spAutoFit/>
          </a:bodyPr>
          <a:lstStyle/>
          <a:p>
            <a:pPr>
              <a:defRPr/>
            </a:pPr>
            <a:r>
              <a:rPr lang="en-US" sz="2000" cap="all" dirty="0">
                <a:solidFill>
                  <a:srgbClr val="C00000"/>
                </a:solidFill>
                <a:latin typeface="Times New Roman" panose="02020603050405020304" pitchFamily="18" charset="0"/>
                <a:cs typeface="Times New Roman" panose="02020603050405020304" pitchFamily="18" charset="0"/>
              </a:rPr>
              <a:t>b</a:t>
            </a:r>
            <a:r>
              <a:rPr lang="en-US" sz="2000" cap="all" dirty="0">
                <a:solidFill>
                  <a:srgbClr val="00B0F0"/>
                </a:solidFill>
                <a:latin typeface="Times New Roman" panose="02020603050405020304" pitchFamily="18" charset="0"/>
                <a:cs typeface="Times New Roman" panose="02020603050405020304" pitchFamily="18" charset="0"/>
              </a:rPr>
              <a:t>e</a:t>
            </a:r>
            <a:r>
              <a:rPr lang="en-US" sz="2000" cap="all" dirty="0">
                <a:solidFill>
                  <a:srgbClr val="7030A0"/>
                </a:solidFill>
                <a:latin typeface="Times New Roman" panose="02020603050405020304" pitchFamily="18" charset="0"/>
                <a:cs typeface="Times New Roman" panose="02020603050405020304" pitchFamily="18" charset="0"/>
              </a:rPr>
              <a:t>g</a:t>
            </a:r>
          </a:p>
        </p:txBody>
      </p:sp>
      <p:sp>
        <p:nvSpPr>
          <p:cNvPr id="30" name="TextBox 29"/>
          <p:cNvSpPr txBox="1"/>
          <p:nvPr/>
        </p:nvSpPr>
        <p:spPr>
          <a:xfrm>
            <a:off x="7832725" y="1033529"/>
            <a:ext cx="1365250" cy="400050"/>
          </a:xfrm>
          <a:prstGeom prst="rect">
            <a:avLst/>
          </a:prstGeom>
          <a:noFill/>
        </p:spPr>
        <p:txBody>
          <a:bodyPr>
            <a:spAutoFit/>
          </a:bodyPr>
          <a:lstStyle/>
          <a:p>
            <a:pPr>
              <a:defRPr/>
            </a:pPr>
            <a:r>
              <a:rPr lang="en-US" sz="2000" cap="all" dirty="0" smtClean="0">
                <a:solidFill>
                  <a:srgbClr val="C00000"/>
                </a:solidFill>
                <a:latin typeface="Times New Roman" panose="02020603050405020304" pitchFamily="18" charset="0"/>
                <a:cs typeface="Times New Roman" panose="02020603050405020304" pitchFamily="18" charset="0"/>
              </a:rPr>
              <a:t>b</a:t>
            </a:r>
            <a:r>
              <a:rPr lang="en-US" sz="2000" cap="all" dirty="0" smtClean="0">
                <a:solidFill>
                  <a:srgbClr val="008000"/>
                </a:solidFill>
                <a:latin typeface="Times New Roman" panose="02020603050405020304" pitchFamily="18" charset="0"/>
                <a:cs typeface="Times New Roman" panose="02020603050405020304" pitchFamily="18" charset="0"/>
              </a:rPr>
              <a:t>cE</a:t>
            </a:r>
            <a:endParaRPr lang="en-US" sz="2000" cap="all" dirty="0">
              <a:solidFill>
                <a:srgbClr val="008000"/>
              </a:solidFill>
              <a:latin typeface="Times New Roman" panose="02020603050405020304" pitchFamily="18" charset="0"/>
              <a:cs typeface="Times New Roman" panose="02020603050405020304" pitchFamily="18" charset="0"/>
            </a:endParaRPr>
          </a:p>
        </p:txBody>
      </p:sp>
      <p:sp>
        <p:nvSpPr>
          <p:cNvPr id="31" name="TextBox 30"/>
          <p:cNvSpPr txBox="1"/>
          <p:nvPr/>
        </p:nvSpPr>
        <p:spPr>
          <a:xfrm>
            <a:off x="6350793" y="2397962"/>
            <a:ext cx="1365250" cy="401637"/>
          </a:xfrm>
          <a:prstGeom prst="rect">
            <a:avLst/>
          </a:prstGeom>
          <a:noFill/>
        </p:spPr>
        <p:txBody>
          <a:bodyPr>
            <a:spAutoFit/>
          </a:bodyPr>
          <a:lstStyle/>
          <a:p>
            <a:pPr>
              <a:defRPr/>
            </a:pPr>
            <a:r>
              <a:rPr lang="en-US" sz="2000" cap="all" dirty="0" smtClean="0">
                <a:solidFill>
                  <a:srgbClr val="FF0000"/>
                </a:solidFill>
                <a:latin typeface="Times New Roman" panose="02020603050405020304" pitchFamily="18" charset="0"/>
                <a:cs typeface="Times New Roman" panose="02020603050405020304" pitchFamily="18" charset="0"/>
              </a:rPr>
              <a:t>B</a:t>
            </a:r>
            <a:r>
              <a:rPr lang="en-US" sz="2000" cap="all" dirty="0" smtClean="0">
                <a:solidFill>
                  <a:srgbClr val="008000"/>
                </a:solidFill>
                <a:latin typeface="Times New Roman" panose="02020603050405020304" pitchFamily="18" charset="0"/>
                <a:cs typeface="Times New Roman" panose="02020603050405020304" pitchFamily="18" charset="0"/>
              </a:rPr>
              <a:t>C</a:t>
            </a:r>
            <a:endParaRPr lang="en-US" sz="2000" cap="all" dirty="0">
              <a:solidFill>
                <a:srgbClr val="7030A0"/>
              </a:solidFill>
              <a:latin typeface="Times New Roman" panose="02020603050405020304" pitchFamily="18" charset="0"/>
              <a:cs typeface="Times New Roman" panose="02020603050405020304" pitchFamily="18" charset="0"/>
            </a:endParaRPr>
          </a:p>
        </p:txBody>
      </p:sp>
      <p:sp>
        <p:nvSpPr>
          <p:cNvPr id="44" name="Oval 43"/>
          <p:cNvSpPr/>
          <p:nvPr/>
        </p:nvSpPr>
        <p:spPr bwMode="auto">
          <a:xfrm>
            <a:off x="7488238" y="409575"/>
            <a:ext cx="115887" cy="115888"/>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cap="all" dirty="0">
              <a:solidFill>
                <a:schemeClr val="tx1"/>
              </a:solidFill>
              <a:latin typeface="Times New Roman" panose="02020603050405020304" pitchFamily="18" charset="0"/>
              <a:cs typeface="Times New Roman" panose="02020603050405020304" pitchFamily="18" charset="0"/>
            </a:endParaRPr>
          </a:p>
        </p:txBody>
      </p:sp>
      <p:sp>
        <p:nvSpPr>
          <p:cNvPr id="45" name="Oval 44"/>
          <p:cNvSpPr/>
          <p:nvPr/>
        </p:nvSpPr>
        <p:spPr bwMode="auto">
          <a:xfrm>
            <a:off x="7254875" y="176213"/>
            <a:ext cx="582613" cy="582612"/>
          </a:xfrm>
          <a:prstGeom prst="ellipse">
            <a:avLst/>
          </a:prstGeom>
          <a:solidFill>
            <a:schemeClr val="bg1"/>
          </a:solidFill>
          <a:ln>
            <a:solidFill>
              <a:schemeClr val="tx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cap="all" dirty="0">
              <a:solidFill>
                <a:schemeClr val="tx1"/>
              </a:solidFill>
              <a:latin typeface="Times New Roman" panose="02020603050405020304" pitchFamily="18" charset="0"/>
              <a:cs typeface="Times New Roman" panose="02020603050405020304" pitchFamily="18" charset="0"/>
            </a:endParaRPr>
          </a:p>
        </p:txBody>
      </p:sp>
      <p:sp>
        <p:nvSpPr>
          <p:cNvPr id="46" name="TextBox 45"/>
          <p:cNvSpPr txBox="1"/>
          <p:nvPr/>
        </p:nvSpPr>
        <p:spPr>
          <a:xfrm>
            <a:off x="7182644" y="238125"/>
            <a:ext cx="1366838" cy="400050"/>
          </a:xfrm>
          <a:prstGeom prst="rect">
            <a:avLst/>
          </a:prstGeom>
          <a:noFill/>
        </p:spPr>
        <p:txBody>
          <a:bodyPr>
            <a:spAutoFit/>
          </a:bodyPr>
          <a:lstStyle/>
          <a:p>
            <a:pPr>
              <a:defRPr/>
            </a:pPr>
            <a:r>
              <a:rPr lang="en-US" sz="2000" cap="all" dirty="0">
                <a:solidFill>
                  <a:srgbClr val="C00000"/>
                </a:solidFill>
                <a:latin typeface="Times New Roman" panose="02020603050405020304" pitchFamily="18" charset="0"/>
                <a:cs typeface="Times New Roman" panose="02020603050405020304" pitchFamily="18" charset="0"/>
              </a:rPr>
              <a:t>b</a:t>
            </a:r>
            <a:r>
              <a:rPr lang="en-US" sz="2000" cap="all" dirty="0">
                <a:solidFill>
                  <a:srgbClr val="008000"/>
                </a:solidFill>
                <a:latin typeface="Times New Roman" panose="02020603050405020304" pitchFamily="18" charset="0"/>
                <a:cs typeface="Times New Roman" panose="02020603050405020304" pitchFamily="18" charset="0"/>
              </a:rPr>
              <a:t>c</a:t>
            </a:r>
            <a:r>
              <a:rPr lang="en-US" sz="2000" cap="all" dirty="0">
                <a:solidFill>
                  <a:srgbClr val="00B0F0"/>
                </a:solidFill>
                <a:latin typeface="Times New Roman" panose="02020603050405020304" pitchFamily="18" charset="0"/>
                <a:cs typeface="Times New Roman" panose="02020603050405020304" pitchFamily="18" charset="0"/>
              </a:rPr>
              <a:t>e</a:t>
            </a:r>
          </a:p>
        </p:txBody>
      </p:sp>
      <p:sp>
        <p:nvSpPr>
          <p:cNvPr id="34" name="Oval 33"/>
          <p:cNvSpPr/>
          <p:nvPr/>
        </p:nvSpPr>
        <p:spPr bwMode="auto">
          <a:xfrm>
            <a:off x="7866063" y="1739900"/>
            <a:ext cx="584200" cy="582613"/>
          </a:xfrm>
          <a:prstGeom prst="ellipse">
            <a:avLst/>
          </a:prstGeom>
          <a:solidFill>
            <a:schemeClr val="bg1"/>
          </a:solidFill>
          <a:ln w="9525">
            <a:solidFill>
              <a:schemeClr val="tx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cap="all" dirty="0">
              <a:solidFill>
                <a:schemeClr val="tx1"/>
              </a:solidFill>
              <a:latin typeface="Times New Roman" panose="02020603050405020304" pitchFamily="18" charset="0"/>
              <a:cs typeface="Times New Roman" panose="02020603050405020304" pitchFamily="18" charset="0"/>
            </a:endParaRPr>
          </a:p>
        </p:txBody>
      </p:sp>
      <p:sp>
        <p:nvSpPr>
          <p:cNvPr id="35" name="TextBox 34"/>
          <p:cNvSpPr txBox="1"/>
          <p:nvPr/>
        </p:nvSpPr>
        <p:spPr>
          <a:xfrm>
            <a:off x="7823200" y="1847994"/>
            <a:ext cx="1365250" cy="400050"/>
          </a:xfrm>
          <a:prstGeom prst="rect">
            <a:avLst/>
          </a:prstGeom>
          <a:noFill/>
        </p:spPr>
        <p:txBody>
          <a:bodyPr>
            <a:spAutoFit/>
          </a:bodyPr>
          <a:lstStyle/>
          <a:p>
            <a:pPr>
              <a:defRPr/>
            </a:pPr>
            <a:r>
              <a:rPr lang="en-US" sz="2000" cap="all" dirty="0" smtClean="0">
                <a:solidFill>
                  <a:srgbClr val="7030A0"/>
                </a:solidFill>
                <a:latin typeface="Times New Roman" panose="02020603050405020304" pitchFamily="18" charset="0"/>
                <a:cs typeface="Times New Roman" panose="02020603050405020304" pitchFamily="18" charset="0"/>
              </a:rPr>
              <a:t>a</a:t>
            </a:r>
            <a:r>
              <a:rPr lang="en-US" sz="2000" cap="all" dirty="0" smtClean="0">
                <a:solidFill>
                  <a:srgbClr val="C00000"/>
                </a:solidFill>
                <a:latin typeface="Times New Roman" panose="02020603050405020304" pitchFamily="18" charset="0"/>
                <a:cs typeface="Times New Roman" panose="02020603050405020304" pitchFamily="18" charset="0"/>
              </a:rPr>
              <a:t>b</a:t>
            </a:r>
            <a:r>
              <a:rPr lang="en-US" sz="2000" cap="all" dirty="0" smtClean="0">
                <a:solidFill>
                  <a:srgbClr val="008000"/>
                </a:solidFill>
                <a:latin typeface="Times New Roman" panose="02020603050405020304" pitchFamily="18" charset="0"/>
                <a:cs typeface="Times New Roman" panose="02020603050405020304" pitchFamily="18" charset="0"/>
              </a:rPr>
              <a:t>c</a:t>
            </a:r>
            <a:endParaRPr lang="en-US" sz="2000" cap="all" dirty="0">
              <a:solidFill>
                <a:srgbClr val="008000"/>
              </a:solidFill>
              <a:latin typeface="Times New Roman" panose="02020603050405020304" pitchFamily="18" charset="0"/>
              <a:cs typeface="Times New Roman" panose="02020603050405020304" pitchFamily="18" charset="0"/>
            </a:endParaRPr>
          </a:p>
        </p:txBody>
      </p:sp>
      <p:sp>
        <p:nvSpPr>
          <p:cNvPr id="39" name="Oval 38"/>
          <p:cNvSpPr/>
          <p:nvPr/>
        </p:nvSpPr>
        <p:spPr bwMode="auto">
          <a:xfrm>
            <a:off x="5842000" y="1768475"/>
            <a:ext cx="117475" cy="115888"/>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cap="all" dirty="0">
              <a:solidFill>
                <a:schemeClr val="tx1"/>
              </a:solidFill>
              <a:latin typeface="Times New Roman" panose="02020603050405020304" pitchFamily="18" charset="0"/>
              <a:cs typeface="Times New Roman" panose="02020603050405020304" pitchFamily="18" charset="0"/>
            </a:endParaRPr>
          </a:p>
        </p:txBody>
      </p:sp>
      <p:sp>
        <p:nvSpPr>
          <p:cNvPr id="40" name="Oval 39"/>
          <p:cNvSpPr/>
          <p:nvPr/>
        </p:nvSpPr>
        <p:spPr bwMode="auto">
          <a:xfrm>
            <a:off x="5608638" y="1533525"/>
            <a:ext cx="584200" cy="584200"/>
          </a:xfrm>
          <a:prstGeom prst="ellipse">
            <a:avLst/>
          </a:prstGeom>
          <a:solidFill>
            <a:schemeClr val="bg1"/>
          </a:solidFill>
          <a:ln>
            <a:solidFill>
              <a:schemeClr val="tx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cap="all" dirty="0">
              <a:solidFill>
                <a:schemeClr val="tx1"/>
              </a:solidFill>
              <a:latin typeface="Times New Roman" panose="02020603050405020304" pitchFamily="18" charset="0"/>
              <a:cs typeface="Times New Roman" panose="02020603050405020304" pitchFamily="18" charset="0"/>
            </a:endParaRPr>
          </a:p>
        </p:txBody>
      </p:sp>
      <p:sp>
        <p:nvSpPr>
          <p:cNvPr id="42" name="Oval 41"/>
          <p:cNvSpPr/>
          <p:nvPr/>
        </p:nvSpPr>
        <p:spPr bwMode="auto">
          <a:xfrm>
            <a:off x="6656388" y="1817688"/>
            <a:ext cx="117475" cy="117475"/>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cap="all" dirty="0">
              <a:solidFill>
                <a:schemeClr val="tx1"/>
              </a:solidFill>
              <a:latin typeface="Times New Roman" panose="02020603050405020304" pitchFamily="18" charset="0"/>
              <a:cs typeface="Times New Roman" panose="02020603050405020304" pitchFamily="18" charset="0"/>
            </a:endParaRPr>
          </a:p>
        </p:txBody>
      </p:sp>
      <p:sp>
        <p:nvSpPr>
          <p:cNvPr id="43" name="Oval 42"/>
          <p:cNvSpPr/>
          <p:nvPr/>
        </p:nvSpPr>
        <p:spPr bwMode="auto">
          <a:xfrm>
            <a:off x="6423025" y="1584325"/>
            <a:ext cx="584200" cy="584200"/>
          </a:xfrm>
          <a:prstGeom prst="ellipse">
            <a:avLst/>
          </a:prstGeom>
          <a:solidFill>
            <a:schemeClr val="bg1"/>
          </a:solidFill>
          <a:ln>
            <a:solidFill>
              <a:schemeClr val="tx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cap="all" dirty="0">
              <a:solidFill>
                <a:schemeClr val="tx1"/>
              </a:solidFill>
              <a:latin typeface="Times New Roman" panose="02020603050405020304" pitchFamily="18" charset="0"/>
              <a:cs typeface="Times New Roman" panose="02020603050405020304" pitchFamily="18" charset="0"/>
            </a:endParaRPr>
          </a:p>
        </p:txBody>
      </p:sp>
      <p:sp>
        <p:nvSpPr>
          <p:cNvPr id="48" name="TextBox 47"/>
          <p:cNvSpPr txBox="1"/>
          <p:nvPr/>
        </p:nvSpPr>
        <p:spPr>
          <a:xfrm>
            <a:off x="6338888" y="1682793"/>
            <a:ext cx="1365250" cy="400050"/>
          </a:xfrm>
          <a:prstGeom prst="rect">
            <a:avLst/>
          </a:prstGeom>
          <a:noFill/>
        </p:spPr>
        <p:txBody>
          <a:bodyPr>
            <a:spAutoFit/>
          </a:bodyPr>
          <a:lstStyle/>
          <a:p>
            <a:pPr>
              <a:defRPr/>
            </a:pPr>
            <a:r>
              <a:rPr lang="en-US" sz="2000" cap="all" dirty="0" smtClean="0">
                <a:solidFill>
                  <a:srgbClr val="C00000"/>
                </a:solidFill>
                <a:latin typeface="Times New Roman" panose="02020603050405020304" pitchFamily="18" charset="0"/>
                <a:cs typeface="Times New Roman" panose="02020603050405020304" pitchFamily="18" charset="0"/>
              </a:rPr>
              <a:t>b</a:t>
            </a:r>
            <a:r>
              <a:rPr lang="en-US" sz="2000" cap="all" dirty="0" smtClean="0">
                <a:solidFill>
                  <a:srgbClr val="008000"/>
                </a:solidFill>
                <a:latin typeface="Times New Roman" panose="02020603050405020304" pitchFamily="18" charset="0"/>
                <a:cs typeface="Times New Roman" panose="02020603050405020304" pitchFamily="18" charset="0"/>
              </a:rPr>
              <a:t>c</a:t>
            </a:r>
            <a:r>
              <a:rPr lang="en-US" sz="2000" cap="all" dirty="0" smtClean="0">
                <a:solidFill>
                  <a:srgbClr val="00B0F0"/>
                </a:solidFill>
                <a:latin typeface="Times New Roman" panose="02020603050405020304" pitchFamily="18" charset="0"/>
                <a:cs typeface="Times New Roman" panose="02020603050405020304" pitchFamily="18" charset="0"/>
              </a:rPr>
              <a:t>e</a:t>
            </a:r>
            <a:endParaRPr lang="en-US" sz="2000" cap="all" dirty="0">
              <a:solidFill>
                <a:srgbClr val="00B0F0"/>
              </a:solidFill>
              <a:latin typeface="Times New Roman" panose="02020603050405020304" pitchFamily="18" charset="0"/>
              <a:cs typeface="Times New Roman" panose="02020603050405020304" pitchFamily="18" charset="0"/>
            </a:endParaRPr>
          </a:p>
        </p:txBody>
      </p:sp>
      <p:sp>
        <p:nvSpPr>
          <p:cNvPr id="54" name="Oval 53"/>
          <p:cNvSpPr>
            <a:spLocks noRot="1" noChangeAspect="1" noMove="1" noResize="1" noEditPoints="1" noAdjustHandles="1" noChangeArrowheads="1" noChangeShapeType="1" noTextEdit="1"/>
          </p:cNvSpPr>
          <p:nvPr/>
        </p:nvSpPr>
        <p:spPr bwMode="auto">
          <a:xfrm>
            <a:off x="6153958" y="1000579"/>
            <a:ext cx="288032" cy="288032"/>
          </a:xfrm>
          <a:prstGeom prst="ellipse">
            <a:avLst/>
          </a:prstGeom>
          <a:blipFill>
            <a:blip r:embed="rId6"/>
            <a:stretch>
              <a:fillRect l="-8511" r="-4255" b="-36170"/>
            </a:stretch>
          </a:blipFill>
          <a:ln>
            <a:noFill/>
            <a:headEnd type="none" w="med" len="med"/>
            <a:tailEnd type="none" w="med" len="med"/>
          </a:ln>
          <a:effectLst/>
        </p:spPr>
        <p:txBody>
          <a:bodyPr/>
          <a:lstStyle/>
          <a:p>
            <a:pPr>
              <a:defRPr/>
            </a:pPr>
            <a:r>
              <a:rPr lang="en-US" dirty="0">
                <a:noFill/>
              </a:rPr>
              <a:t> </a:t>
            </a:r>
          </a:p>
        </p:txBody>
      </p:sp>
      <p:sp>
        <p:nvSpPr>
          <p:cNvPr id="56" name="Oval 55"/>
          <p:cNvSpPr>
            <a:spLocks noRot="1" noChangeAspect="1" noMove="1" noResize="1" noEditPoints="1" noAdjustHandles="1" noChangeArrowheads="1" noChangeShapeType="1" noTextEdit="1"/>
          </p:cNvSpPr>
          <p:nvPr/>
        </p:nvSpPr>
        <p:spPr bwMode="auto">
          <a:xfrm>
            <a:off x="5291348" y="1692995"/>
            <a:ext cx="288032" cy="288032"/>
          </a:xfrm>
          <a:prstGeom prst="ellipse">
            <a:avLst/>
          </a:prstGeom>
          <a:blipFill>
            <a:blip r:embed="rId7"/>
            <a:stretch>
              <a:fillRect b="-6383"/>
            </a:stretch>
          </a:blipFill>
          <a:ln>
            <a:noFill/>
            <a:headEnd type="none" w="med" len="med"/>
            <a:tailEnd type="none" w="med" len="med"/>
          </a:ln>
          <a:effectLst/>
        </p:spPr>
        <p:txBody>
          <a:bodyPr/>
          <a:lstStyle/>
          <a:p>
            <a:pPr>
              <a:defRPr/>
            </a:pPr>
            <a:r>
              <a:rPr lang="en-US" dirty="0">
                <a:noFill/>
              </a:rPr>
              <a:t> </a:t>
            </a:r>
          </a:p>
        </p:txBody>
      </p:sp>
      <p:sp>
        <p:nvSpPr>
          <p:cNvPr id="2" name="Title 1"/>
          <p:cNvSpPr>
            <a:spLocks noGrp="1"/>
          </p:cNvSpPr>
          <p:nvPr>
            <p:ph type="title"/>
          </p:nvPr>
        </p:nvSpPr>
        <p:spPr>
          <a:xfrm>
            <a:off x="628650" y="28232"/>
            <a:ext cx="7886700" cy="1325563"/>
          </a:xfrm>
        </p:spPr>
        <p:txBody>
          <a:bodyPr/>
          <a:lstStyle/>
          <a:p>
            <a:r>
              <a:rPr lang="en-US" dirty="0" smtClean="0">
                <a:solidFill>
                  <a:srgbClr val="00B0F0"/>
                </a:solidFill>
              </a:rPr>
              <a:t>The max Independent set</a:t>
            </a:r>
            <a:endParaRPr lang="en-US" dirty="0">
              <a:solidFill>
                <a:srgbClr val="00B0F0"/>
              </a:solidFill>
            </a:endParaRPr>
          </a:p>
        </p:txBody>
      </p:sp>
      <p:sp>
        <p:nvSpPr>
          <p:cNvPr id="47" name="TextBox 46"/>
          <p:cNvSpPr txBox="1"/>
          <p:nvPr/>
        </p:nvSpPr>
        <p:spPr>
          <a:xfrm>
            <a:off x="4752739" y="3225800"/>
            <a:ext cx="1365250" cy="401637"/>
          </a:xfrm>
          <a:prstGeom prst="rect">
            <a:avLst/>
          </a:prstGeom>
          <a:noFill/>
        </p:spPr>
        <p:txBody>
          <a:bodyPr>
            <a:spAutoFit/>
          </a:bodyPr>
          <a:lstStyle/>
          <a:p>
            <a:pPr>
              <a:defRPr/>
            </a:pPr>
            <a:r>
              <a:rPr lang="en-US" sz="2000" cap="all" dirty="0">
                <a:solidFill>
                  <a:srgbClr val="C00000"/>
                </a:solidFill>
                <a:latin typeface="Times New Roman" panose="02020603050405020304" pitchFamily="18" charset="0"/>
                <a:cs typeface="Times New Roman" panose="02020603050405020304" pitchFamily="18" charset="0"/>
              </a:rPr>
              <a:t>b</a:t>
            </a:r>
            <a:r>
              <a:rPr lang="en-US" sz="2000" cap="all" dirty="0">
                <a:solidFill>
                  <a:srgbClr val="00B0F0"/>
                </a:solidFill>
                <a:latin typeface="Times New Roman" panose="02020603050405020304" pitchFamily="18" charset="0"/>
                <a:cs typeface="Times New Roman" panose="02020603050405020304" pitchFamily="18" charset="0"/>
              </a:rPr>
              <a:t>e</a:t>
            </a:r>
            <a:r>
              <a:rPr lang="en-US" sz="2000" cap="all" dirty="0">
                <a:solidFill>
                  <a:srgbClr val="7030A0"/>
                </a:solidFill>
                <a:latin typeface="Times New Roman" panose="02020603050405020304" pitchFamily="18" charset="0"/>
                <a:cs typeface="Times New Roman" panose="02020603050405020304" pitchFamily="18" charset="0"/>
              </a:rPr>
              <a:t>g</a:t>
            </a:r>
          </a:p>
        </p:txBody>
      </p:sp>
      <p:sp>
        <p:nvSpPr>
          <p:cNvPr id="49" name="TextBox 48"/>
          <p:cNvSpPr txBox="1"/>
          <p:nvPr/>
        </p:nvSpPr>
        <p:spPr>
          <a:xfrm>
            <a:off x="6363424" y="3177697"/>
            <a:ext cx="1365250" cy="401637"/>
          </a:xfrm>
          <a:prstGeom prst="rect">
            <a:avLst/>
          </a:prstGeom>
          <a:noFill/>
        </p:spPr>
        <p:txBody>
          <a:bodyPr>
            <a:spAutoFit/>
          </a:bodyPr>
          <a:lstStyle/>
          <a:p>
            <a:pPr>
              <a:defRPr/>
            </a:pPr>
            <a:r>
              <a:rPr lang="en-US" sz="2000" cap="all" dirty="0">
                <a:solidFill>
                  <a:srgbClr val="C00000"/>
                </a:solidFill>
                <a:latin typeface="Times New Roman" panose="02020603050405020304" pitchFamily="18" charset="0"/>
                <a:cs typeface="Times New Roman" panose="02020603050405020304" pitchFamily="18" charset="0"/>
              </a:rPr>
              <a:t>b</a:t>
            </a:r>
            <a:r>
              <a:rPr lang="en-US" sz="2000" cap="all" dirty="0">
                <a:solidFill>
                  <a:srgbClr val="00B0F0"/>
                </a:solidFill>
                <a:latin typeface="Times New Roman" panose="02020603050405020304" pitchFamily="18" charset="0"/>
                <a:cs typeface="Times New Roman" panose="02020603050405020304" pitchFamily="18" charset="0"/>
              </a:rPr>
              <a:t>e</a:t>
            </a:r>
            <a:r>
              <a:rPr lang="en-US" sz="2000" cap="all" dirty="0">
                <a:solidFill>
                  <a:srgbClr val="7030A0"/>
                </a:solidFill>
                <a:latin typeface="Times New Roman" panose="02020603050405020304" pitchFamily="18" charset="0"/>
                <a:cs typeface="Times New Roman" panose="02020603050405020304" pitchFamily="18" charset="0"/>
              </a:rPr>
              <a:t>g</a:t>
            </a:r>
          </a:p>
        </p:txBody>
      </p:sp>
      <p:sp>
        <p:nvSpPr>
          <p:cNvPr id="51" name="TextBox 50"/>
          <p:cNvSpPr txBox="1"/>
          <p:nvPr/>
        </p:nvSpPr>
        <p:spPr>
          <a:xfrm>
            <a:off x="5545725" y="1638090"/>
            <a:ext cx="1365250" cy="400050"/>
          </a:xfrm>
          <a:prstGeom prst="rect">
            <a:avLst/>
          </a:prstGeom>
          <a:noFill/>
        </p:spPr>
        <p:txBody>
          <a:bodyPr>
            <a:spAutoFit/>
          </a:bodyPr>
          <a:lstStyle/>
          <a:p>
            <a:pPr>
              <a:defRPr/>
            </a:pPr>
            <a:r>
              <a:rPr lang="en-US" sz="2000" cap="all" dirty="0">
                <a:solidFill>
                  <a:srgbClr val="C00000"/>
                </a:solidFill>
                <a:latin typeface="Times New Roman" panose="02020603050405020304" pitchFamily="18" charset="0"/>
                <a:cs typeface="Times New Roman" panose="02020603050405020304" pitchFamily="18" charset="0"/>
              </a:rPr>
              <a:t>b</a:t>
            </a:r>
            <a:r>
              <a:rPr lang="en-US" sz="2000" cap="all" dirty="0">
                <a:solidFill>
                  <a:srgbClr val="008000"/>
                </a:solidFill>
                <a:latin typeface="Times New Roman" panose="02020603050405020304" pitchFamily="18" charset="0"/>
                <a:cs typeface="Times New Roman" panose="02020603050405020304" pitchFamily="18" charset="0"/>
              </a:rPr>
              <a:t>c</a:t>
            </a:r>
            <a:r>
              <a:rPr lang="en-US" sz="2000" cap="all" dirty="0">
                <a:solidFill>
                  <a:srgbClr val="00B0F0"/>
                </a:solidFill>
                <a:latin typeface="Times New Roman" panose="02020603050405020304" pitchFamily="18" charset="0"/>
                <a:cs typeface="Times New Roman" panose="02020603050405020304" pitchFamily="18" charset="0"/>
              </a:rPr>
              <a:t>e</a:t>
            </a:r>
          </a:p>
        </p:txBody>
      </p:sp>
      <p:sp>
        <p:nvSpPr>
          <p:cNvPr id="4" name="TextBox 3"/>
          <p:cNvSpPr txBox="1"/>
          <p:nvPr/>
        </p:nvSpPr>
        <p:spPr>
          <a:xfrm>
            <a:off x="7134225" y="1699697"/>
            <a:ext cx="2155825" cy="369332"/>
          </a:xfrm>
          <a:prstGeom prst="rect">
            <a:avLst/>
          </a:prstGeom>
          <a:noFill/>
        </p:spPr>
        <p:txBody>
          <a:bodyPr wrap="square" rtlCol="0">
            <a:spAutoFit/>
          </a:bodyPr>
          <a:lstStyle/>
          <a:p>
            <a:r>
              <a:rPr lang="en-US" dirty="0" smtClean="0"/>
              <a:t>v</a:t>
            </a:r>
            <a:endParaRPr lang="en-US" dirty="0"/>
          </a:p>
        </p:txBody>
      </p:sp>
      <p:cxnSp>
        <p:nvCxnSpPr>
          <p:cNvPr id="50" name="Straight Connector 14"/>
          <p:cNvCxnSpPr>
            <a:cxnSpLocks noChangeShapeType="1"/>
          </p:cNvCxnSpPr>
          <p:nvPr/>
        </p:nvCxnSpPr>
        <p:spPr bwMode="auto">
          <a:xfrm>
            <a:off x="7009288" y="2757009"/>
            <a:ext cx="815975" cy="822325"/>
          </a:xfrm>
          <a:prstGeom prst="line">
            <a:avLst/>
          </a:prstGeom>
          <a:noFill/>
          <a:ln w="104775" cmpd="dbl"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Oval 51"/>
          <p:cNvSpPr/>
          <p:nvPr/>
        </p:nvSpPr>
        <p:spPr bwMode="auto">
          <a:xfrm>
            <a:off x="7716043" y="3372224"/>
            <a:ext cx="584200" cy="584200"/>
          </a:xfrm>
          <a:prstGeom prst="ellipse">
            <a:avLst/>
          </a:prstGeom>
          <a:solidFill>
            <a:schemeClr val="bg1"/>
          </a:solidFill>
          <a:ln>
            <a:solidFill>
              <a:schemeClr val="tx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cap="all" dirty="0">
              <a:solidFill>
                <a:schemeClr val="tx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7700825" y="3451298"/>
            <a:ext cx="1890392" cy="369332"/>
          </a:xfrm>
          <a:prstGeom prst="rect">
            <a:avLst/>
          </a:prstGeom>
          <a:noFill/>
        </p:spPr>
        <p:txBody>
          <a:bodyPr wrap="square" rtlCol="0">
            <a:spAutoFit/>
          </a:bodyPr>
          <a:lstStyle/>
          <a:p>
            <a:r>
              <a:rPr lang="en-US" dirty="0" smtClean="0">
                <a:solidFill>
                  <a:srgbClr val="FF0000"/>
                </a:solidFill>
              </a:rPr>
              <a:t>B</a:t>
            </a:r>
            <a:r>
              <a:rPr lang="en-US" dirty="0" smtClean="0">
                <a:solidFill>
                  <a:srgbClr val="00B0F0"/>
                </a:solidFill>
              </a:rPr>
              <a:t>C</a:t>
            </a:r>
            <a:r>
              <a:rPr lang="en-US" dirty="0" smtClean="0"/>
              <a:t>D</a:t>
            </a:r>
            <a:endParaRPr lang="en-US" dirty="0"/>
          </a:p>
        </p:txBody>
      </p:sp>
    </p:spTree>
  </p:cSld>
  <p:clrMapOvr>
    <a:masterClrMapping/>
  </p:clrMapOvr>
  <p:transition spd="med" advTm="152">
    <p:fade/>
  </p:transition>
  <p:timing>
    <p:tnLst>
      <p:par>
        <p:cTn id="1" dur="indefinite" restart="never" nodeType="tmRoot"/>
      </p:par>
    </p:tnLst>
  </p:timing>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8722" name="Straight Connector 49"/>
          <p:cNvCxnSpPr>
            <a:cxnSpLocks noChangeShapeType="1"/>
          </p:cNvCxnSpPr>
          <p:nvPr/>
        </p:nvCxnSpPr>
        <p:spPr bwMode="auto">
          <a:xfrm flipH="1">
            <a:off x="5924550" y="1195388"/>
            <a:ext cx="822325" cy="530225"/>
          </a:xfrm>
          <a:prstGeom prst="line">
            <a:avLst/>
          </a:prstGeom>
          <a:noFill/>
          <a:ln w="104775" cmpd="dbl"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723" name="Straight Connector 48"/>
          <p:cNvCxnSpPr>
            <a:cxnSpLocks noChangeShapeType="1"/>
          </p:cNvCxnSpPr>
          <p:nvPr/>
        </p:nvCxnSpPr>
        <p:spPr bwMode="auto">
          <a:xfrm>
            <a:off x="6729413" y="1952625"/>
            <a:ext cx="0" cy="528638"/>
          </a:xfrm>
          <a:prstGeom prst="line">
            <a:avLst/>
          </a:prstGeom>
          <a:noFill/>
          <a:ln w="104775" cmpd="dbl"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724" name="Straight Connector 35"/>
          <p:cNvCxnSpPr>
            <a:cxnSpLocks noChangeShapeType="1"/>
          </p:cNvCxnSpPr>
          <p:nvPr/>
        </p:nvCxnSpPr>
        <p:spPr bwMode="auto">
          <a:xfrm>
            <a:off x="8143875" y="1249363"/>
            <a:ext cx="26988" cy="1000125"/>
          </a:xfrm>
          <a:prstGeom prst="line">
            <a:avLst/>
          </a:prstGeom>
          <a:noFill/>
          <a:ln w="104775" cmpd="dbl"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725" name="Straight Connector 46"/>
          <p:cNvCxnSpPr>
            <a:cxnSpLocks noChangeShapeType="1"/>
          </p:cNvCxnSpPr>
          <p:nvPr/>
        </p:nvCxnSpPr>
        <p:spPr bwMode="auto">
          <a:xfrm flipH="1">
            <a:off x="6746875" y="501650"/>
            <a:ext cx="782638" cy="693738"/>
          </a:xfrm>
          <a:prstGeom prst="line">
            <a:avLst/>
          </a:prstGeom>
          <a:noFill/>
          <a:ln w="104775" cmpd="dbl"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Content Placeholder 2"/>
          <p:cNvSpPr>
            <a:spLocks noGrp="1" noRot="1" noChangeAspect="1" noMove="1" noResize="1" noEditPoints="1" noAdjustHandles="1" noChangeArrowheads="1" noChangeShapeType="1" noTextEdit="1"/>
          </p:cNvSpPr>
          <p:nvPr>
            <p:ph idx="1"/>
          </p:nvPr>
        </p:nvSpPr>
        <p:spPr>
          <a:xfrm>
            <a:off x="457200" y="4005063"/>
            <a:ext cx="8507288" cy="2121099"/>
          </a:xfrm>
          <a:blipFill>
            <a:blip r:embed="rId4"/>
            <a:stretch>
              <a:fillRect t="-6034" r="-1146"/>
            </a:stretch>
          </a:blipFill>
          <a:extLst/>
        </p:spPr>
        <p:txBody>
          <a:bodyPr/>
          <a:lstStyle/>
          <a:p>
            <a:pPr>
              <a:defRPr/>
            </a:pPr>
            <a:r>
              <a:rPr lang="en-US" dirty="0">
                <a:noFill/>
              </a:rPr>
              <a:t> </a:t>
            </a:r>
          </a:p>
        </p:txBody>
      </p:sp>
      <p:sp>
        <p:nvSpPr>
          <p:cNvPr id="158727" name="Slide Number Placeholder 3"/>
          <p:cNvSpPr>
            <a:spLocks noGrp="1"/>
          </p:cNvSpPr>
          <p:nvPr>
            <p:ph type="sldNum" sz="quarter" idx="12"/>
          </p:nvPr>
        </p:nvSpPr>
        <p:spPr>
          <a:noFill/>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B4594110-A405-4527-A5B5-38AC38F9676C}" type="slidenum">
              <a:rPr lang="nb-NO" altLang="en-US" sz="1400" smtClean="0"/>
              <a:pPr algn="l">
                <a:spcBef>
                  <a:spcPct val="0"/>
                </a:spcBef>
                <a:buFontTx/>
                <a:buNone/>
              </a:pPr>
              <a:t>401</a:t>
            </a:fld>
            <a:endParaRPr lang="nb-NO" altLang="en-US" sz="1400" smtClean="0"/>
          </a:p>
        </p:txBody>
      </p:sp>
      <p:pic>
        <p:nvPicPr>
          <p:cNvPr id="158728"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00113" y="1516063"/>
            <a:ext cx="1933575"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Rot="1" noChangeAspect="1" noMove="1" noResize="1" noEditPoints="1" noAdjustHandles="1" noChangeArrowheads="1" noChangeShapeType="1" noTextEdit="1"/>
          </p:cNvSpPr>
          <p:nvPr/>
        </p:nvSpPr>
        <p:spPr>
          <a:xfrm>
            <a:off x="611560" y="1052736"/>
            <a:ext cx="2448272" cy="400110"/>
          </a:xfrm>
          <a:prstGeom prst="rect">
            <a:avLst/>
          </a:prstGeom>
          <a:blipFill>
            <a:blip r:embed="rId6"/>
            <a:stretch>
              <a:fillRect l="-2488" t="-7692" b="-29231"/>
            </a:stretch>
          </a:blipFill>
        </p:spPr>
        <p:txBody>
          <a:bodyPr/>
          <a:lstStyle/>
          <a:p>
            <a:pPr>
              <a:defRPr/>
            </a:pPr>
            <a:r>
              <a:rPr lang="en-US" dirty="0">
                <a:noFill/>
              </a:rPr>
              <a:t> </a:t>
            </a:r>
          </a:p>
        </p:txBody>
      </p:sp>
      <p:sp>
        <p:nvSpPr>
          <p:cNvPr id="10" name="Oval 9"/>
          <p:cNvSpPr/>
          <p:nvPr/>
        </p:nvSpPr>
        <p:spPr bwMode="auto">
          <a:xfrm>
            <a:off x="5838825" y="2516188"/>
            <a:ext cx="115888" cy="115887"/>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cap="all" dirty="0">
              <a:solidFill>
                <a:schemeClr val="tx1"/>
              </a:solidFill>
              <a:latin typeface="Times New Roman" panose="02020603050405020304" pitchFamily="18" charset="0"/>
              <a:cs typeface="Times New Roman" panose="02020603050405020304" pitchFamily="18" charset="0"/>
            </a:endParaRPr>
          </a:p>
        </p:txBody>
      </p:sp>
      <p:cxnSp>
        <p:nvCxnSpPr>
          <p:cNvPr id="158732" name="Straight Connector 10"/>
          <p:cNvCxnSpPr>
            <a:cxnSpLocks noChangeShapeType="1"/>
          </p:cNvCxnSpPr>
          <p:nvPr/>
        </p:nvCxnSpPr>
        <p:spPr bwMode="auto">
          <a:xfrm flipH="1">
            <a:off x="5080000" y="2573338"/>
            <a:ext cx="817563" cy="822325"/>
          </a:xfrm>
          <a:prstGeom prst="line">
            <a:avLst/>
          </a:prstGeom>
          <a:noFill/>
          <a:ln w="104775" cmpd="dbl"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733" name="Straight Connector 14"/>
          <p:cNvCxnSpPr>
            <a:cxnSpLocks noChangeShapeType="1"/>
          </p:cNvCxnSpPr>
          <p:nvPr/>
        </p:nvCxnSpPr>
        <p:spPr bwMode="auto">
          <a:xfrm>
            <a:off x="5897563" y="2573338"/>
            <a:ext cx="815975" cy="822325"/>
          </a:xfrm>
          <a:prstGeom prst="line">
            <a:avLst/>
          </a:prstGeom>
          <a:noFill/>
          <a:ln w="104775" cmpd="dbl"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Oval 16"/>
          <p:cNvSpPr/>
          <p:nvPr/>
        </p:nvSpPr>
        <p:spPr bwMode="auto">
          <a:xfrm>
            <a:off x="4787900" y="3103563"/>
            <a:ext cx="584200" cy="584200"/>
          </a:xfrm>
          <a:prstGeom prst="ellipse">
            <a:avLst/>
          </a:prstGeom>
          <a:solidFill>
            <a:schemeClr val="bg1"/>
          </a:solidFill>
          <a:ln w="9525">
            <a:solidFill>
              <a:schemeClr val="tx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cap="all" dirty="0">
              <a:solidFill>
                <a:schemeClr val="tx1"/>
              </a:solidFill>
              <a:latin typeface="Times New Roman" panose="02020603050405020304" pitchFamily="18" charset="0"/>
              <a:cs typeface="Times New Roman" panose="02020603050405020304" pitchFamily="18" charset="0"/>
            </a:endParaRPr>
          </a:p>
        </p:txBody>
      </p:sp>
      <p:sp>
        <p:nvSpPr>
          <p:cNvPr id="18" name="Oval 17"/>
          <p:cNvSpPr/>
          <p:nvPr/>
        </p:nvSpPr>
        <p:spPr bwMode="auto">
          <a:xfrm>
            <a:off x="6421438" y="3103563"/>
            <a:ext cx="584200" cy="584200"/>
          </a:xfrm>
          <a:prstGeom prst="ellipse">
            <a:avLst/>
          </a:prstGeom>
          <a:solidFill>
            <a:schemeClr val="bg1"/>
          </a:solidFill>
          <a:ln>
            <a:solidFill>
              <a:schemeClr val="tx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cap="all" dirty="0">
              <a:solidFill>
                <a:schemeClr val="tx1"/>
              </a:solidFill>
              <a:latin typeface="Times New Roman" panose="02020603050405020304" pitchFamily="18" charset="0"/>
              <a:cs typeface="Times New Roman" panose="02020603050405020304" pitchFamily="18" charset="0"/>
            </a:endParaRPr>
          </a:p>
        </p:txBody>
      </p:sp>
      <p:sp>
        <p:nvSpPr>
          <p:cNvPr id="20" name="Oval 19"/>
          <p:cNvSpPr/>
          <p:nvPr/>
        </p:nvSpPr>
        <p:spPr bwMode="auto">
          <a:xfrm>
            <a:off x="6672263" y="1130300"/>
            <a:ext cx="115887" cy="115888"/>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cap="all" dirty="0">
              <a:solidFill>
                <a:schemeClr val="tx1"/>
              </a:solidFill>
              <a:latin typeface="Times New Roman" panose="02020603050405020304" pitchFamily="18" charset="0"/>
              <a:cs typeface="Times New Roman" panose="02020603050405020304" pitchFamily="18" charset="0"/>
            </a:endParaRPr>
          </a:p>
        </p:txBody>
      </p:sp>
      <p:cxnSp>
        <p:nvCxnSpPr>
          <p:cNvPr id="158737" name="Straight Connector 20"/>
          <p:cNvCxnSpPr>
            <a:cxnSpLocks noChangeShapeType="1"/>
          </p:cNvCxnSpPr>
          <p:nvPr/>
        </p:nvCxnSpPr>
        <p:spPr bwMode="auto">
          <a:xfrm>
            <a:off x="5910263" y="1858963"/>
            <a:ext cx="3175" cy="739775"/>
          </a:xfrm>
          <a:prstGeom prst="line">
            <a:avLst/>
          </a:prstGeom>
          <a:noFill/>
          <a:ln w="104775" cmpd="dbl"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738" name="Straight Connector 21"/>
          <p:cNvCxnSpPr>
            <a:cxnSpLocks noChangeShapeType="1"/>
            <a:stCxn id="24" idx="4"/>
          </p:cNvCxnSpPr>
          <p:nvPr/>
        </p:nvCxnSpPr>
        <p:spPr bwMode="auto">
          <a:xfrm>
            <a:off x="6729413" y="1479550"/>
            <a:ext cx="0" cy="530225"/>
          </a:xfrm>
          <a:prstGeom prst="line">
            <a:avLst/>
          </a:prstGeom>
          <a:noFill/>
          <a:ln w="104775" cmpd="dbl"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739" name="Straight Connector 22"/>
          <p:cNvCxnSpPr>
            <a:cxnSpLocks noChangeShapeType="1"/>
            <a:stCxn id="44" idx="4"/>
          </p:cNvCxnSpPr>
          <p:nvPr/>
        </p:nvCxnSpPr>
        <p:spPr bwMode="auto">
          <a:xfrm>
            <a:off x="7545388" y="525463"/>
            <a:ext cx="666750" cy="742950"/>
          </a:xfrm>
          <a:prstGeom prst="line">
            <a:avLst/>
          </a:prstGeom>
          <a:noFill/>
          <a:ln w="104775" cmpd="dbl"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Oval 23"/>
          <p:cNvSpPr/>
          <p:nvPr/>
        </p:nvSpPr>
        <p:spPr bwMode="auto">
          <a:xfrm>
            <a:off x="6438900" y="896938"/>
            <a:ext cx="582613" cy="582612"/>
          </a:xfrm>
          <a:prstGeom prst="ellipse">
            <a:avLst/>
          </a:prstGeom>
          <a:solidFill>
            <a:schemeClr val="bg1"/>
          </a:solidFill>
          <a:ln>
            <a:solidFill>
              <a:schemeClr val="tx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cap="all" dirty="0">
              <a:solidFill>
                <a:schemeClr val="tx1"/>
              </a:solidFill>
              <a:latin typeface="Times New Roman" panose="02020603050405020304" pitchFamily="18" charset="0"/>
              <a:cs typeface="Times New Roman" panose="02020603050405020304" pitchFamily="18" charset="0"/>
            </a:endParaRPr>
          </a:p>
        </p:txBody>
      </p:sp>
      <p:sp>
        <p:nvSpPr>
          <p:cNvPr id="25" name="Oval 24"/>
          <p:cNvSpPr/>
          <p:nvPr/>
        </p:nvSpPr>
        <p:spPr bwMode="auto">
          <a:xfrm>
            <a:off x="6438900" y="2306638"/>
            <a:ext cx="582613" cy="582612"/>
          </a:xfrm>
          <a:prstGeom prst="ellipse">
            <a:avLst/>
          </a:prstGeom>
          <a:solidFill>
            <a:schemeClr val="bg1"/>
          </a:solidFill>
          <a:ln>
            <a:solidFill>
              <a:schemeClr val="tx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cap="all" dirty="0">
              <a:solidFill>
                <a:schemeClr val="tx1"/>
              </a:solidFill>
              <a:latin typeface="Times New Roman" panose="02020603050405020304" pitchFamily="18" charset="0"/>
              <a:cs typeface="Times New Roman" panose="02020603050405020304" pitchFamily="18" charset="0"/>
            </a:endParaRPr>
          </a:p>
        </p:txBody>
      </p:sp>
      <p:sp>
        <p:nvSpPr>
          <p:cNvPr id="26" name="Oval 25"/>
          <p:cNvSpPr/>
          <p:nvPr/>
        </p:nvSpPr>
        <p:spPr bwMode="auto">
          <a:xfrm>
            <a:off x="5621338" y="2306638"/>
            <a:ext cx="582612" cy="582612"/>
          </a:xfrm>
          <a:prstGeom prst="ellipse">
            <a:avLst/>
          </a:prstGeom>
          <a:solidFill>
            <a:schemeClr val="bg1"/>
          </a:solidFill>
          <a:ln w="9525">
            <a:solidFill>
              <a:schemeClr val="tx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cap="all" dirty="0">
              <a:solidFill>
                <a:schemeClr val="tx1"/>
              </a:solidFill>
              <a:latin typeface="Times New Roman" panose="02020603050405020304" pitchFamily="18" charset="0"/>
              <a:cs typeface="Times New Roman" panose="02020603050405020304" pitchFamily="18" charset="0"/>
            </a:endParaRPr>
          </a:p>
        </p:txBody>
      </p:sp>
      <p:sp>
        <p:nvSpPr>
          <p:cNvPr id="27" name="Oval 26"/>
          <p:cNvSpPr/>
          <p:nvPr/>
        </p:nvSpPr>
        <p:spPr bwMode="auto">
          <a:xfrm>
            <a:off x="7866063" y="958850"/>
            <a:ext cx="584200" cy="584200"/>
          </a:xfrm>
          <a:prstGeom prst="ellipse">
            <a:avLst/>
          </a:prstGeom>
          <a:solidFill>
            <a:schemeClr val="bg1"/>
          </a:solidFill>
          <a:ln w="9525">
            <a:solidFill>
              <a:schemeClr val="tx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cap="all" dirty="0">
              <a:solidFill>
                <a:schemeClr val="tx1"/>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6368256" y="967496"/>
            <a:ext cx="1366838" cy="400050"/>
          </a:xfrm>
          <a:prstGeom prst="rect">
            <a:avLst/>
          </a:prstGeom>
          <a:noFill/>
        </p:spPr>
        <p:txBody>
          <a:bodyPr>
            <a:spAutoFit/>
          </a:bodyPr>
          <a:lstStyle/>
          <a:p>
            <a:pPr>
              <a:defRPr/>
            </a:pPr>
            <a:r>
              <a:rPr lang="en-US" sz="2000" cap="all" dirty="0">
                <a:solidFill>
                  <a:srgbClr val="C00000"/>
                </a:solidFill>
                <a:latin typeface="Times New Roman" panose="02020603050405020304" pitchFamily="18" charset="0"/>
                <a:cs typeface="Times New Roman" panose="02020603050405020304" pitchFamily="18" charset="0"/>
              </a:rPr>
              <a:t>b</a:t>
            </a:r>
            <a:r>
              <a:rPr lang="en-US" sz="2000" cap="all" dirty="0">
                <a:solidFill>
                  <a:srgbClr val="00B0F0"/>
                </a:solidFill>
                <a:latin typeface="Times New Roman" panose="02020603050405020304" pitchFamily="18" charset="0"/>
                <a:cs typeface="Times New Roman" panose="02020603050405020304" pitchFamily="18" charset="0"/>
              </a:rPr>
              <a:t>c</a:t>
            </a:r>
            <a:r>
              <a:rPr lang="en-US" sz="2000" cap="all" dirty="0">
                <a:solidFill>
                  <a:srgbClr val="7030A0"/>
                </a:solidFill>
                <a:latin typeface="Times New Roman" panose="02020603050405020304" pitchFamily="18" charset="0"/>
                <a:cs typeface="Times New Roman" panose="02020603050405020304" pitchFamily="18" charset="0"/>
              </a:rPr>
              <a:t>e</a:t>
            </a:r>
          </a:p>
        </p:txBody>
      </p:sp>
      <p:sp>
        <p:nvSpPr>
          <p:cNvPr id="29" name="TextBox 28"/>
          <p:cNvSpPr txBox="1"/>
          <p:nvPr/>
        </p:nvSpPr>
        <p:spPr>
          <a:xfrm>
            <a:off x="5476876" y="2400162"/>
            <a:ext cx="1365250" cy="401637"/>
          </a:xfrm>
          <a:prstGeom prst="rect">
            <a:avLst/>
          </a:prstGeom>
          <a:noFill/>
        </p:spPr>
        <p:txBody>
          <a:bodyPr>
            <a:spAutoFit/>
          </a:bodyPr>
          <a:lstStyle/>
          <a:p>
            <a:pPr>
              <a:defRPr/>
            </a:pPr>
            <a:r>
              <a:rPr lang="en-US" sz="2000" cap="all" dirty="0">
                <a:solidFill>
                  <a:srgbClr val="C00000"/>
                </a:solidFill>
                <a:latin typeface="Times New Roman" panose="02020603050405020304" pitchFamily="18" charset="0"/>
                <a:cs typeface="Times New Roman" panose="02020603050405020304" pitchFamily="18" charset="0"/>
              </a:rPr>
              <a:t>b</a:t>
            </a:r>
            <a:r>
              <a:rPr lang="en-US" sz="2000" cap="all" dirty="0">
                <a:solidFill>
                  <a:srgbClr val="7030A0"/>
                </a:solidFill>
                <a:latin typeface="Times New Roman" panose="02020603050405020304" pitchFamily="18" charset="0"/>
                <a:cs typeface="Times New Roman" panose="02020603050405020304" pitchFamily="18" charset="0"/>
              </a:rPr>
              <a:t>eg</a:t>
            </a:r>
          </a:p>
        </p:txBody>
      </p:sp>
      <p:sp>
        <p:nvSpPr>
          <p:cNvPr id="31" name="TextBox 30"/>
          <p:cNvSpPr txBox="1"/>
          <p:nvPr/>
        </p:nvSpPr>
        <p:spPr>
          <a:xfrm>
            <a:off x="6438900" y="2384325"/>
            <a:ext cx="1365250" cy="401637"/>
          </a:xfrm>
          <a:prstGeom prst="rect">
            <a:avLst/>
          </a:prstGeom>
          <a:noFill/>
        </p:spPr>
        <p:txBody>
          <a:bodyPr>
            <a:spAutoFit/>
          </a:bodyPr>
          <a:lstStyle/>
          <a:p>
            <a:pPr>
              <a:defRPr/>
            </a:pPr>
            <a:r>
              <a:rPr lang="en-US" sz="2000" cap="all" dirty="0" smtClean="0">
                <a:solidFill>
                  <a:srgbClr val="FF0000"/>
                </a:solidFill>
                <a:latin typeface="Times New Roman" panose="02020603050405020304" pitchFamily="18" charset="0"/>
                <a:cs typeface="Times New Roman" panose="02020603050405020304" pitchFamily="18" charset="0"/>
              </a:rPr>
              <a:t>B</a:t>
            </a:r>
            <a:r>
              <a:rPr lang="en-US" sz="2000" cap="all" dirty="0" smtClean="0">
                <a:solidFill>
                  <a:srgbClr val="00B0F0"/>
                </a:solidFill>
                <a:latin typeface="Times New Roman" panose="02020603050405020304" pitchFamily="18" charset="0"/>
                <a:cs typeface="Times New Roman" panose="02020603050405020304" pitchFamily="18" charset="0"/>
              </a:rPr>
              <a:t>c</a:t>
            </a:r>
            <a:endParaRPr lang="en-US" sz="2000" cap="all" dirty="0">
              <a:solidFill>
                <a:srgbClr val="FF0000"/>
              </a:solidFill>
              <a:latin typeface="Times New Roman" panose="02020603050405020304" pitchFamily="18" charset="0"/>
              <a:cs typeface="Times New Roman" panose="02020603050405020304" pitchFamily="18" charset="0"/>
            </a:endParaRPr>
          </a:p>
        </p:txBody>
      </p:sp>
      <p:sp>
        <p:nvSpPr>
          <p:cNvPr id="44" name="Oval 43"/>
          <p:cNvSpPr/>
          <p:nvPr/>
        </p:nvSpPr>
        <p:spPr bwMode="auto">
          <a:xfrm>
            <a:off x="7488238" y="409575"/>
            <a:ext cx="115887" cy="115888"/>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cap="all" dirty="0">
              <a:solidFill>
                <a:schemeClr val="tx1"/>
              </a:solidFill>
              <a:latin typeface="Times New Roman" panose="02020603050405020304" pitchFamily="18" charset="0"/>
              <a:cs typeface="Times New Roman" panose="02020603050405020304" pitchFamily="18" charset="0"/>
            </a:endParaRPr>
          </a:p>
        </p:txBody>
      </p:sp>
      <p:sp>
        <p:nvSpPr>
          <p:cNvPr id="45" name="Oval 44"/>
          <p:cNvSpPr/>
          <p:nvPr/>
        </p:nvSpPr>
        <p:spPr bwMode="auto">
          <a:xfrm>
            <a:off x="7254875" y="176213"/>
            <a:ext cx="582613" cy="582612"/>
          </a:xfrm>
          <a:prstGeom prst="ellipse">
            <a:avLst/>
          </a:prstGeom>
          <a:solidFill>
            <a:schemeClr val="bg1"/>
          </a:solidFill>
          <a:ln>
            <a:solidFill>
              <a:schemeClr val="tx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cap="all" dirty="0">
              <a:solidFill>
                <a:schemeClr val="tx1"/>
              </a:solidFill>
              <a:latin typeface="Times New Roman" panose="02020603050405020304" pitchFamily="18" charset="0"/>
              <a:cs typeface="Times New Roman" panose="02020603050405020304" pitchFamily="18" charset="0"/>
            </a:endParaRPr>
          </a:p>
        </p:txBody>
      </p:sp>
      <p:sp>
        <p:nvSpPr>
          <p:cNvPr id="46" name="TextBox 45"/>
          <p:cNvSpPr txBox="1"/>
          <p:nvPr/>
        </p:nvSpPr>
        <p:spPr>
          <a:xfrm>
            <a:off x="7195344" y="206558"/>
            <a:ext cx="1366838" cy="400050"/>
          </a:xfrm>
          <a:prstGeom prst="rect">
            <a:avLst/>
          </a:prstGeom>
          <a:noFill/>
        </p:spPr>
        <p:txBody>
          <a:bodyPr>
            <a:spAutoFit/>
          </a:bodyPr>
          <a:lstStyle/>
          <a:p>
            <a:pPr>
              <a:defRPr/>
            </a:pPr>
            <a:r>
              <a:rPr lang="en-US" sz="2000" cap="all" dirty="0">
                <a:solidFill>
                  <a:srgbClr val="C00000"/>
                </a:solidFill>
                <a:latin typeface="Times New Roman" panose="02020603050405020304" pitchFamily="18" charset="0"/>
                <a:cs typeface="Times New Roman" panose="02020603050405020304" pitchFamily="18" charset="0"/>
              </a:rPr>
              <a:t>b</a:t>
            </a:r>
            <a:r>
              <a:rPr lang="en-US" sz="2000" cap="all" dirty="0">
                <a:solidFill>
                  <a:srgbClr val="00B0F0"/>
                </a:solidFill>
                <a:latin typeface="Times New Roman" panose="02020603050405020304" pitchFamily="18" charset="0"/>
                <a:cs typeface="Times New Roman" panose="02020603050405020304" pitchFamily="18" charset="0"/>
              </a:rPr>
              <a:t>c</a:t>
            </a:r>
            <a:r>
              <a:rPr lang="en-US" sz="2000" cap="all" dirty="0">
                <a:solidFill>
                  <a:srgbClr val="7030A0"/>
                </a:solidFill>
                <a:latin typeface="Times New Roman" panose="02020603050405020304" pitchFamily="18" charset="0"/>
                <a:cs typeface="Times New Roman" panose="02020603050405020304" pitchFamily="18" charset="0"/>
              </a:rPr>
              <a:t>e</a:t>
            </a:r>
          </a:p>
        </p:txBody>
      </p:sp>
      <p:sp>
        <p:nvSpPr>
          <p:cNvPr id="34" name="Oval 33"/>
          <p:cNvSpPr/>
          <p:nvPr/>
        </p:nvSpPr>
        <p:spPr bwMode="auto">
          <a:xfrm>
            <a:off x="7866063" y="1739900"/>
            <a:ext cx="584200" cy="582613"/>
          </a:xfrm>
          <a:prstGeom prst="ellipse">
            <a:avLst/>
          </a:prstGeom>
          <a:solidFill>
            <a:schemeClr val="bg1"/>
          </a:solidFill>
          <a:ln w="9525">
            <a:solidFill>
              <a:schemeClr val="tx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cap="all" dirty="0">
              <a:solidFill>
                <a:schemeClr val="tx1"/>
              </a:solidFill>
              <a:latin typeface="Times New Roman" panose="02020603050405020304" pitchFamily="18" charset="0"/>
              <a:cs typeface="Times New Roman" panose="02020603050405020304" pitchFamily="18" charset="0"/>
            </a:endParaRPr>
          </a:p>
        </p:txBody>
      </p:sp>
      <p:sp>
        <p:nvSpPr>
          <p:cNvPr id="35" name="TextBox 34"/>
          <p:cNvSpPr txBox="1"/>
          <p:nvPr/>
        </p:nvSpPr>
        <p:spPr>
          <a:xfrm>
            <a:off x="7748008" y="1825625"/>
            <a:ext cx="1365250" cy="400050"/>
          </a:xfrm>
          <a:prstGeom prst="rect">
            <a:avLst/>
          </a:prstGeom>
          <a:noFill/>
        </p:spPr>
        <p:txBody>
          <a:bodyPr>
            <a:spAutoFit/>
          </a:bodyPr>
          <a:lstStyle/>
          <a:p>
            <a:pPr>
              <a:defRPr/>
            </a:pPr>
            <a:r>
              <a:rPr lang="en-US" sz="2000" cap="all" dirty="0" smtClean="0">
                <a:solidFill>
                  <a:srgbClr val="7030A0"/>
                </a:solidFill>
                <a:latin typeface="Times New Roman" panose="02020603050405020304" pitchFamily="18" charset="0"/>
                <a:cs typeface="Times New Roman" panose="02020603050405020304" pitchFamily="18" charset="0"/>
              </a:rPr>
              <a:t>a</a:t>
            </a:r>
            <a:r>
              <a:rPr lang="en-US" sz="2000" cap="all" dirty="0" smtClean="0">
                <a:solidFill>
                  <a:srgbClr val="C00000"/>
                </a:solidFill>
                <a:latin typeface="Times New Roman" panose="02020603050405020304" pitchFamily="18" charset="0"/>
                <a:cs typeface="Times New Roman" panose="02020603050405020304" pitchFamily="18" charset="0"/>
              </a:rPr>
              <a:t>b</a:t>
            </a:r>
            <a:r>
              <a:rPr lang="en-US" sz="2000" cap="all" dirty="0" smtClean="0">
                <a:solidFill>
                  <a:srgbClr val="00B0F0"/>
                </a:solidFill>
                <a:latin typeface="Times New Roman" panose="02020603050405020304" pitchFamily="18" charset="0"/>
                <a:cs typeface="Times New Roman" panose="02020603050405020304" pitchFamily="18" charset="0"/>
              </a:rPr>
              <a:t>c</a:t>
            </a:r>
            <a:r>
              <a:rPr lang="en-US" sz="2000" cap="all" dirty="0" smtClean="0">
                <a:solidFill>
                  <a:srgbClr val="7030A0"/>
                </a:solidFill>
                <a:latin typeface="Times New Roman" panose="02020603050405020304" pitchFamily="18" charset="0"/>
                <a:cs typeface="Times New Roman" panose="02020603050405020304" pitchFamily="18" charset="0"/>
              </a:rPr>
              <a:t>E</a:t>
            </a:r>
            <a:endParaRPr lang="en-US" sz="2000" cap="all" dirty="0">
              <a:solidFill>
                <a:srgbClr val="00B0F0"/>
              </a:solidFill>
              <a:latin typeface="Times New Roman" panose="02020603050405020304" pitchFamily="18" charset="0"/>
              <a:cs typeface="Times New Roman" panose="02020603050405020304" pitchFamily="18" charset="0"/>
            </a:endParaRPr>
          </a:p>
        </p:txBody>
      </p:sp>
      <p:sp>
        <p:nvSpPr>
          <p:cNvPr id="39" name="Oval 38"/>
          <p:cNvSpPr/>
          <p:nvPr/>
        </p:nvSpPr>
        <p:spPr bwMode="auto">
          <a:xfrm>
            <a:off x="5842000" y="1768475"/>
            <a:ext cx="117475" cy="115888"/>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cap="all" dirty="0">
              <a:solidFill>
                <a:schemeClr val="tx1"/>
              </a:solidFill>
              <a:latin typeface="Times New Roman" panose="02020603050405020304" pitchFamily="18" charset="0"/>
              <a:cs typeface="Times New Roman" panose="02020603050405020304" pitchFamily="18" charset="0"/>
            </a:endParaRPr>
          </a:p>
        </p:txBody>
      </p:sp>
      <p:sp>
        <p:nvSpPr>
          <p:cNvPr id="40" name="Oval 39"/>
          <p:cNvSpPr/>
          <p:nvPr/>
        </p:nvSpPr>
        <p:spPr bwMode="auto">
          <a:xfrm>
            <a:off x="5608638" y="1533525"/>
            <a:ext cx="584200" cy="584200"/>
          </a:xfrm>
          <a:prstGeom prst="ellipse">
            <a:avLst/>
          </a:prstGeom>
          <a:solidFill>
            <a:schemeClr val="bg1"/>
          </a:solidFill>
          <a:ln>
            <a:solidFill>
              <a:schemeClr val="tx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cap="all" dirty="0">
              <a:solidFill>
                <a:schemeClr val="tx1"/>
              </a:solidFill>
              <a:latin typeface="Times New Roman" panose="02020603050405020304" pitchFamily="18" charset="0"/>
              <a:cs typeface="Times New Roman" panose="02020603050405020304" pitchFamily="18" charset="0"/>
            </a:endParaRPr>
          </a:p>
        </p:txBody>
      </p:sp>
      <p:sp>
        <p:nvSpPr>
          <p:cNvPr id="41" name="TextBox 40"/>
          <p:cNvSpPr txBox="1"/>
          <p:nvPr/>
        </p:nvSpPr>
        <p:spPr>
          <a:xfrm>
            <a:off x="5510213" y="1553455"/>
            <a:ext cx="1365250" cy="400050"/>
          </a:xfrm>
          <a:prstGeom prst="rect">
            <a:avLst/>
          </a:prstGeom>
          <a:noFill/>
        </p:spPr>
        <p:txBody>
          <a:bodyPr>
            <a:spAutoFit/>
          </a:bodyPr>
          <a:lstStyle/>
          <a:p>
            <a:pPr>
              <a:defRPr/>
            </a:pPr>
            <a:r>
              <a:rPr lang="en-US" sz="2000" cap="all" dirty="0">
                <a:solidFill>
                  <a:srgbClr val="C00000"/>
                </a:solidFill>
                <a:latin typeface="Times New Roman" panose="02020603050405020304" pitchFamily="18" charset="0"/>
                <a:cs typeface="Times New Roman" panose="02020603050405020304" pitchFamily="18" charset="0"/>
              </a:rPr>
              <a:t>b</a:t>
            </a:r>
            <a:r>
              <a:rPr lang="en-US" sz="2000" cap="all" dirty="0">
                <a:solidFill>
                  <a:srgbClr val="008000"/>
                </a:solidFill>
                <a:latin typeface="Times New Roman" panose="02020603050405020304" pitchFamily="18" charset="0"/>
                <a:cs typeface="Times New Roman" panose="02020603050405020304" pitchFamily="18" charset="0"/>
              </a:rPr>
              <a:t>c</a:t>
            </a:r>
            <a:r>
              <a:rPr lang="en-US" sz="2000" cap="all" dirty="0">
                <a:solidFill>
                  <a:srgbClr val="7030A0"/>
                </a:solidFill>
                <a:latin typeface="Times New Roman" panose="02020603050405020304" pitchFamily="18" charset="0"/>
                <a:cs typeface="Times New Roman" panose="02020603050405020304" pitchFamily="18" charset="0"/>
              </a:rPr>
              <a:t>e</a:t>
            </a:r>
          </a:p>
        </p:txBody>
      </p:sp>
      <p:sp>
        <p:nvSpPr>
          <p:cNvPr id="42" name="Oval 41"/>
          <p:cNvSpPr/>
          <p:nvPr/>
        </p:nvSpPr>
        <p:spPr bwMode="auto">
          <a:xfrm>
            <a:off x="6656388" y="1817688"/>
            <a:ext cx="117475" cy="117475"/>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cap="all" dirty="0">
              <a:solidFill>
                <a:schemeClr val="tx1"/>
              </a:solidFill>
              <a:latin typeface="Times New Roman" panose="02020603050405020304" pitchFamily="18" charset="0"/>
              <a:cs typeface="Times New Roman" panose="02020603050405020304" pitchFamily="18" charset="0"/>
            </a:endParaRPr>
          </a:p>
        </p:txBody>
      </p:sp>
      <p:sp>
        <p:nvSpPr>
          <p:cNvPr id="43" name="Oval 42"/>
          <p:cNvSpPr/>
          <p:nvPr/>
        </p:nvSpPr>
        <p:spPr bwMode="auto">
          <a:xfrm>
            <a:off x="6423025" y="1584325"/>
            <a:ext cx="584200" cy="584200"/>
          </a:xfrm>
          <a:prstGeom prst="ellipse">
            <a:avLst/>
          </a:prstGeom>
          <a:solidFill>
            <a:schemeClr val="bg1"/>
          </a:solidFill>
          <a:ln>
            <a:solidFill>
              <a:schemeClr val="tx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cap="all" dirty="0">
              <a:solidFill>
                <a:schemeClr val="tx1"/>
              </a:solidFill>
              <a:latin typeface="Times New Roman" panose="02020603050405020304" pitchFamily="18" charset="0"/>
              <a:cs typeface="Times New Roman" panose="02020603050405020304" pitchFamily="18" charset="0"/>
            </a:endParaRPr>
          </a:p>
        </p:txBody>
      </p:sp>
      <p:sp>
        <p:nvSpPr>
          <p:cNvPr id="48" name="TextBox 47"/>
          <p:cNvSpPr txBox="1"/>
          <p:nvPr/>
        </p:nvSpPr>
        <p:spPr>
          <a:xfrm>
            <a:off x="6338888" y="1697238"/>
            <a:ext cx="1365250" cy="400050"/>
          </a:xfrm>
          <a:prstGeom prst="rect">
            <a:avLst/>
          </a:prstGeom>
          <a:noFill/>
        </p:spPr>
        <p:txBody>
          <a:bodyPr>
            <a:spAutoFit/>
          </a:bodyPr>
          <a:lstStyle/>
          <a:p>
            <a:pPr>
              <a:defRPr/>
            </a:pPr>
            <a:r>
              <a:rPr lang="en-US" sz="2000" cap="all" dirty="0">
                <a:solidFill>
                  <a:srgbClr val="C00000"/>
                </a:solidFill>
                <a:latin typeface="Times New Roman" panose="02020603050405020304" pitchFamily="18" charset="0"/>
                <a:cs typeface="Times New Roman" panose="02020603050405020304" pitchFamily="18" charset="0"/>
              </a:rPr>
              <a:t>b</a:t>
            </a:r>
            <a:r>
              <a:rPr lang="en-US" sz="2000" cap="all" dirty="0">
                <a:solidFill>
                  <a:srgbClr val="00B0F0"/>
                </a:solidFill>
                <a:latin typeface="Times New Roman" panose="02020603050405020304" pitchFamily="18" charset="0"/>
                <a:cs typeface="Times New Roman" panose="02020603050405020304" pitchFamily="18" charset="0"/>
              </a:rPr>
              <a:t>c</a:t>
            </a:r>
            <a:r>
              <a:rPr lang="en-US" sz="2000" cap="all" dirty="0">
                <a:solidFill>
                  <a:srgbClr val="7030A0"/>
                </a:solidFill>
                <a:latin typeface="Times New Roman" panose="02020603050405020304" pitchFamily="18" charset="0"/>
                <a:cs typeface="Times New Roman" panose="02020603050405020304" pitchFamily="18" charset="0"/>
              </a:rPr>
              <a:t>e</a:t>
            </a:r>
          </a:p>
        </p:txBody>
      </p:sp>
      <p:sp>
        <p:nvSpPr>
          <p:cNvPr id="54" name="Oval 53"/>
          <p:cNvSpPr>
            <a:spLocks noRot="1" noChangeAspect="1" noMove="1" noResize="1" noEditPoints="1" noAdjustHandles="1" noChangeArrowheads="1" noChangeShapeType="1" noTextEdit="1"/>
          </p:cNvSpPr>
          <p:nvPr/>
        </p:nvSpPr>
        <p:spPr bwMode="auto">
          <a:xfrm>
            <a:off x="7562203" y="1081275"/>
            <a:ext cx="288032" cy="288032"/>
          </a:xfrm>
          <a:prstGeom prst="ellipse">
            <a:avLst/>
          </a:prstGeom>
          <a:blipFill>
            <a:blip r:embed="rId7"/>
            <a:stretch>
              <a:fillRect l="-8511" r="-4255" b="-33333"/>
            </a:stretch>
          </a:blipFill>
          <a:ln>
            <a:noFill/>
            <a:headEnd type="none" w="med" len="med"/>
            <a:tailEnd type="none" w="med" len="med"/>
          </a:ln>
          <a:effectLst/>
        </p:spPr>
        <p:txBody>
          <a:bodyPr/>
          <a:lstStyle/>
          <a:p>
            <a:pPr>
              <a:defRPr/>
            </a:pPr>
            <a:r>
              <a:rPr lang="en-US" dirty="0">
                <a:noFill/>
              </a:rPr>
              <a:t> </a:t>
            </a:r>
          </a:p>
        </p:txBody>
      </p:sp>
      <p:sp>
        <p:nvSpPr>
          <p:cNvPr id="56" name="Oval 55"/>
          <p:cNvSpPr>
            <a:spLocks noRot="1" noChangeAspect="1" noMove="1" noResize="1" noEditPoints="1" noAdjustHandles="1" noChangeArrowheads="1" noChangeShapeType="1" noTextEdit="1"/>
          </p:cNvSpPr>
          <p:nvPr/>
        </p:nvSpPr>
        <p:spPr bwMode="auto">
          <a:xfrm>
            <a:off x="7549614" y="1865840"/>
            <a:ext cx="288032" cy="288032"/>
          </a:xfrm>
          <a:prstGeom prst="ellipse">
            <a:avLst/>
          </a:prstGeom>
          <a:blipFill>
            <a:blip r:embed="rId8"/>
            <a:stretch>
              <a:fillRect b="-6383"/>
            </a:stretch>
          </a:blipFill>
          <a:ln>
            <a:noFill/>
            <a:headEnd type="none" w="med" len="med"/>
            <a:tailEnd type="none" w="med" len="med"/>
          </a:ln>
          <a:effectLst/>
        </p:spPr>
        <p:txBody>
          <a:bodyPr/>
          <a:lstStyle/>
          <a:p>
            <a:pPr>
              <a:defRPr/>
            </a:pPr>
            <a:r>
              <a:rPr lang="en-US" dirty="0">
                <a:noFill/>
              </a:rPr>
              <a:t> </a:t>
            </a:r>
          </a:p>
        </p:txBody>
      </p:sp>
      <p:sp>
        <p:nvSpPr>
          <p:cNvPr id="2" name="Title 1"/>
          <p:cNvSpPr>
            <a:spLocks noGrp="1"/>
          </p:cNvSpPr>
          <p:nvPr>
            <p:ph type="title"/>
          </p:nvPr>
        </p:nvSpPr>
        <p:spPr>
          <a:xfrm>
            <a:off x="381000" y="-93876"/>
            <a:ext cx="7886700" cy="1325563"/>
          </a:xfrm>
        </p:spPr>
        <p:txBody>
          <a:bodyPr/>
          <a:lstStyle/>
          <a:p>
            <a:pPr algn="ctr"/>
            <a:r>
              <a:rPr lang="en-US" dirty="0" smtClean="0">
                <a:solidFill>
                  <a:srgbClr val="00B0F0"/>
                </a:solidFill>
              </a:rPr>
              <a:t>Continued</a:t>
            </a:r>
            <a:endParaRPr lang="en-US" dirty="0">
              <a:solidFill>
                <a:srgbClr val="00B0F0"/>
              </a:solidFill>
            </a:endParaRPr>
          </a:p>
        </p:txBody>
      </p:sp>
      <p:sp>
        <p:nvSpPr>
          <p:cNvPr id="47" name="TextBox 46"/>
          <p:cNvSpPr txBox="1"/>
          <p:nvPr/>
        </p:nvSpPr>
        <p:spPr>
          <a:xfrm>
            <a:off x="4698904" y="3193256"/>
            <a:ext cx="1365250" cy="401637"/>
          </a:xfrm>
          <a:prstGeom prst="rect">
            <a:avLst/>
          </a:prstGeom>
          <a:noFill/>
        </p:spPr>
        <p:txBody>
          <a:bodyPr>
            <a:spAutoFit/>
          </a:bodyPr>
          <a:lstStyle/>
          <a:p>
            <a:pPr>
              <a:defRPr/>
            </a:pPr>
            <a:r>
              <a:rPr lang="en-US" sz="2000" cap="all" dirty="0">
                <a:solidFill>
                  <a:srgbClr val="C00000"/>
                </a:solidFill>
                <a:latin typeface="Times New Roman" panose="02020603050405020304" pitchFamily="18" charset="0"/>
                <a:cs typeface="Times New Roman" panose="02020603050405020304" pitchFamily="18" charset="0"/>
              </a:rPr>
              <a:t>b</a:t>
            </a:r>
            <a:r>
              <a:rPr lang="en-US" sz="2000" cap="all" dirty="0">
                <a:solidFill>
                  <a:srgbClr val="7030A0"/>
                </a:solidFill>
                <a:latin typeface="Times New Roman" panose="02020603050405020304" pitchFamily="18" charset="0"/>
                <a:cs typeface="Times New Roman" panose="02020603050405020304" pitchFamily="18" charset="0"/>
              </a:rPr>
              <a:t>eg</a:t>
            </a:r>
          </a:p>
        </p:txBody>
      </p:sp>
      <p:sp>
        <p:nvSpPr>
          <p:cNvPr id="49" name="TextBox 48"/>
          <p:cNvSpPr txBox="1"/>
          <p:nvPr/>
        </p:nvSpPr>
        <p:spPr>
          <a:xfrm>
            <a:off x="6356254" y="3181150"/>
            <a:ext cx="1365250" cy="401637"/>
          </a:xfrm>
          <a:prstGeom prst="rect">
            <a:avLst/>
          </a:prstGeom>
          <a:noFill/>
        </p:spPr>
        <p:txBody>
          <a:bodyPr>
            <a:spAutoFit/>
          </a:bodyPr>
          <a:lstStyle/>
          <a:p>
            <a:pPr>
              <a:defRPr/>
            </a:pPr>
            <a:r>
              <a:rPr lang="en-US" sz="2000" cap="all" dirty="0">
                <a:solidFill>
                  <a:srgbClr val="C00000"/>
                </a:solidFill>
                <a:latin typeface="Times New Roman" panose="02020603050405020304" pitchFamily="18" charset="0"/>
                <a:cs typeface="Times New Roman" panose="02020603050405020304" pitchFamily="18" charset="0"/>
              </a:rPr>
              <a:t>b</a:t>
            </a:r>
            <a:r>
              <a:rPr lang="en-US" sz="2000" cap="all" dirty="0">
                <a:solidFill>
                  <a:srgbClr val="7030A0"/>
                </a:solidFill>
                <a:latin typeface="Times New Roman" panose="02020603050405020304" pitchFamily="18" charset="0"/>
                <a:cs typeface="Times New Roman" panose="02020603050405020304" pitchFamily="18" charset="0"/>
              </a:rPr>
              <a:t>eg</a:t>
            </a:r>
          </a:p>
        </p:txBody>
      </p:sp>
      <p:sp>
        <p:nvSpPr>
          <p:cNvPr id="50" name="TextBox 49"/>
          <p:cNvSpPr txBox="1"/>
          <p:nvPr/>
        </p:nvSpPr>
        <p:spPr>
          <a:xfrm>
            <a:off x="7778750" y="1045778"/>
            <a:ext cx="1365250" cy="401637"/>
          </a:xfrm>
          <a:prstGeom prst="rect">
            <a:avLst/>
          </a:prstGeom>
          <a:noFill/>
        </p:spPr>
        <p:txBody>
          <a:bodyPr>
            <a:spAutoFit/>
          </a:bodyPr>
          <a:lstStyle/>
          <a:p>
            <a:pPr>
              <a:defRPr/>
            </a:pPr>
            <a:r>
              <a:rPr lang="en-US" sz="2000" cap="all" dirty="0" smtClean="0">
                <a:solidFill>
                  <a:srgbClr val="C00000"/>
                </a:solidFill>
                <a:latin typeface="Times New Roman" panose="02020603050405020304" pitchFamily="18" charset="0"/>
                <a:cs typeface="Times New Roman" panose="02020603050405020304" pitchFamily="18" charset="0"/>
              </a:rPr>
              <a:t>b</a:t>
            </a:r>
            <a:r>
              <a:rPr lang="en-US" sz="2000" cap="all" dirty="0" smtClean="0">
                <a:solidFill>
                  <a:srgbClr val="00B0F0"/>
                </a:solidFill>
                <a:latin typeface="Times New Roman" panose="02020603050405020304" pitchFamily="18" charset="0"/>
                <a:cs typeface="Times New Roman" panose="02020603050405020304" pitchFamily="18" charset="0"/>
              </a:rPr>
              <a:t>C</a:t>
            </a:r>
            <a:r>
              <a:rPr lang="en-US" sz="2000" cap="all" dirty="0">
                <a:solidFill>
                  <a:srgbClr val="7030A0"/>
                </a:solidFill>
                <a:latin typeface="Times New Roman" panose="02020603050405020304" pitchFamily="18" charset="0"/>
                <a:cs typeface="Times New Roman" panose="02020603050405020304" pitchFamily="18" charset="0"/>
              </a:rPr>
              <a:t>E</a:t>
            </a:r>
          </a:p>
        </p:txBody>
      </p:sp>
      <p:sp>
        <p:nvSpPr>
          <p:cNvPr id="51" name="Oval 50"/>
          <p:cNvSpPr/>
          <p:nvPr/>
        </p:nvSpPr>
        <p:spPr bwMode="auto">
          <a:xfrm>
            <a:off x="7704138" y="3434158"/>
            <a:ext cx="584200" cy="584200"/>
          </a:xfrm>
          <a:prstGeom prst="ellipse">
            <a:avLst/>
          </a:prstGeom>
          <a:solidFill>
            <a:schemeClr val="bg1"/>
          </a:solidFill>
          <a:ln>
            <a:solidFill>
              <a:schemeClr val="tx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cap="all" dirty="0">
              <a:solidFill>
                <a:schemeClr val="tx1"/>
              </a:solidFill>
              <a:latin typeface="Times New Roman" panose="02020603050405020304" pitchFamily="18" charset="0"/>
              <a:cs typeface="Times New Roman" panose="02020603050405020304" pitchFamily="18" charset="0"/>
            </a:endParaRPr>
          </a:p>
        </p:txBody>
      </p:sp>
      <p:cxnSp>
        <p:nvCxnSpPr>
          <p:cNvPr id="52" name="Straight Connector 14"/>
          <p:cNvCxnSpPr>
            <a:cxnSpLocks noChangeShapeType="1"/>
          </p:cNvCxnSpPr>
          <p:nvPr/>
        </p:nvCxnSpPr>
        <p:spPr bwMode="auto">
          <a:xfrm>
            <a:off x="6986588" y="2760462"/>
            <a:ext cx="815975" cy="822325"/>
          </a:xfrm>
          <a:prstGeom prst="line">
            <a:avLst/>
          </a:prstGeom>
          <a:noFill/>
          <a:ln w="104775" cmpd="dbl"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extBox 3"/>
          <p:cNvSpPr txBox="1"/>
          <p:nvPr/>
        </p:nvSpPr>
        <p:spPr>
          <a:xfrm>
            <a:off x="7704138" y="3535053"/>
            <a:ext cx="2190612" cy="369332"/>
          </a:xfrm>
          <a:prstGeom prst="rect">
            <a:avLst/>
          </a:prstGeom>
          <a:noFill/>
        </p:spPr>
        <p:txBody>
          <a:bodyPr wrap="square" rtlCol="0">
            <a:spAutoFit/>
          </a:bodyPr>
          <a:lstStyle/>
          <a:p>
            <a:r>
              <a:rPr lang="en-US" dirty="0" smtClean="0">
                <a:solidFill>
                  <a:srgbClr val="FF0000"/>
                </a:solidFill>
              </a:rPr>
              <a:t>B</a:t>
            </a:r>
            <a:r>
              <a:rPr lang="en-US" dirty="0" smtClean="0">
                <a:solidFill>
                  <a:srgbClr val="00B0F0"/>
                </a:solidFill>
              </a:rPr>
              <a:t>C</a:t>
            </a:r>
            <a:r>
              <a:rPr lang="en-US" dirty="0" smtClean="0"/>
              <a:t>D</a:t>
            </a:r>
            <a:endParaRPr lang="en-US" dirty="0"/>
          </a:p>
        </p:txBody>
      </p:sp>
    </p:spTree>
    <p:custDataLst>
      <p:tags r:id="rId1"/>
    </p:custDataLst>
  </p:cSld>
  <p:clrMapOvr>
    <a:masterClrMapping/>
  </p:clrMapOvr>
  <p:transition spd="med" advTm="53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charRg st="2" end="2"/>
                                            </p:txEl>
                                          </p:spTgt>
                                        </p:tgtEl>
                                        <p:attrNameLst>
                                          <p:attrName>style.visibility</p:attrName>
                                        </p:attrNameLst>
                                      </p:cBhvr>
                                      <p:to>
                                        <p:strVal val="visible"/>
                                      </p:to>
                                    </p:set>
                                    <p:animEffect transition="in" filter="fade">
                                      <p:cBhvr>
                                        <p:cTn id="7" dur="500"/>
                                        <p:tgtEl>
                                          <p:spTgt spid="3">
                                            <p:txEl>
                                              <p:char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0770" name="Straight Connector 49"/>
          <p:cNvCxnSpPr>
            <a:cxnSpLocks noChangeShapeType="1"/>
          </p:cNvCxnSpPr>
          <p:nvPr/>
        </p:nvCxnSpPr>
        <p:spPr bwMode="auto">
          <a:xfrm flipH="1">
            <a:off x="5924550" y="1195388"/>
            <a:ext cx="822325" cy="530225"/>
          </a:xfrm>
          <a:prstGeom prst="line">
            <a:avLst/>
          </a:prstGeom>
          <a:noFill/>
          <a:ln w="104775" cmpd="dbl"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771" name="Straight Connector 48"/>
          <p:cNvCxnSpPr>
            <a:cxnSpLocks noChangeShapeType="1"/>
          </p:cNvCxnSpPr>
          <p:nvPr/>
        </p:nvCxnSpPr>
        <p:spPr bwMode="auto">
          <a:xfrm>
            <a:off x="6729413" y="1952625"/>
            <a:ext cx="0" cy="528638"/>
          </a:xfrm>
          <a:prstGeom prst="line">
            <a:avLst/>
          </a:prstGeom>
          <a:noFill/>
          <a:ln w="104775" cmpd="dbl"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772" name="Straight Connector 35"/>
          <p:cNvCxnSpPr>
            <a:cxnSpLocks noChangeShapeType="1"/>
          </p:cNvCxnSpPr>
          <p:nvPr/>
        </p:nvCxnSpPr>
        <p:spPr bwMode="auto">
          <a:xfrm>
            <a:off x="8143875" y="1249363"/>
            <a:ext cx="26988" cy="1000125"/>
          </a:xfrm>
          <a:prstGeom prst="line">
            <a:avLst/>
          </a:prstGeom>
          <a:noFill/>
          <a:ln w="104775" cmpd="dbl"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773" name="Straight Connector 46"/>
          <p:cNvCxnSpPr>
            <a:cxnSpLocks noChangeShapeType="1"/>
          </p:cNvCxnSpPr>
          <p:nvPr/>
        </p:nvCxnSpPr>
        <p:spPr bwMode="auto">
          <a:xfrm flipH="1">
            <a:off x="6746875" y="501650"/>
            <a:ext cx="782638" cy="693738"/>
          </a:xfrm>
          <a:prstGeom prst="line">
            <a:avLst/>
          </a:prstGeom>
          <a:noFill/>
          <a:ln w="104775" cmpd="dbl"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Content Placeholder 2"/>
          <p:cNvSpPr>
            <a:spLocks noGrp="1" noRot="1" noChangeAspect="1" noMove="1" noResize="1" noEditPoints="1" noAdjustHandles="1" noChangeArrowheads="1" noChangeShapeType="1" noTextEdit="1"/>
          </p:cNvSpPr>
          <p:nvPr>
            <p:ph idx="1"/>
          </p:nvPr>
        </p:nvSpPr>
        <p:spPr>
          <a:xfrm>
            <a:off x="457200" y="4005063"/>
            <a:ext cx="8507288" cy="2121099"/>
          </a:xfrm>
          <a:blipFill>
            <a:blip r:embed="rId4"/>
            <a:stretch>
              <a:fillRect t="-4885" r="-931"/>
            </a:stretch>
          </a:blipFill>
          <a:extLst/>
        </p:spPr>
        <p:txBody>
          <a:bodyPr/>
          <a:lstStyle/>
          <a:p>
            <a:pPr>
              <a:defRPr/>
            </a:pPr>
            <a:r>
              <a:rPr lang="en-US" dirty="0">
                <a:noFill/>
              </a:rPr>
              <a:t> </a:t>
            </a:r>
          </a:p>
        </p:txBody>
      </p:sp>
      <p:sp>
        <p:nvSpPr>
          <p:cNvPr id="160775" name="Slide Number Placeholder 3"/>
          <p:cNvSpPr>
            <a:spLocks noGrp="1"/>
          </p:cNvSpPr>
          <p:nvPr>
            <p:ph type="sldNum" sz="quarter" idx="12"/>
          </p:nvPr>
        </p:nvSpPr>
        <p:spPr>
          <a:noFill/>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072CFB8D-792B-4712-ABB7-9769992F373C}" type="slidenum">
              <a:rPr lang="nb-NO" altLang="en-US" sz="1400" smtClean="0"/>
              <a:pPr algn="l">
                <a:spcBef>
                  <a:spcPct val="0"/>
                </a:spcBef>
                <a:buFontTx/>
                <a:buNone/>
              </a:pPr>
              <a:t>402</a:t>
            </a:fld>
            <a:endParaRPr lang="nb-NO" altLang="en-US" sz="1400" smtClean="0"/>
          </a:p>
        </p:txBody>
      </p:sp>
      <p:pic>
        <p:nvPicPr>
          <p:cNvPr id="160776"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00113" y="1516063"/>
            <a:ext cx="1933575"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Rot="1" noChangeAspect="1" noMove="1" noResize="1" noEditPoints="1" noAdjustHandles="1" noChangeArrowheads="1" noChangeShapeType="1" noTextEdit="1"/>
          </p:cNvSpPr>
          <p:nvPr/>
        </p:nvSpPr>
        <p:spPr>
          <a:xfrm>
            <a:off x="611560" y="1052736"/>
            <a:ext cx="2448272" cy="400110"/>
          </a:xfrm>
          <a:prstGeom prst="rect">
            <a:avLst/>
          </a:prstGeom>
          <a:blipFill>
            <a:blip r:embed="rId6"/>
            <a:stretch>
              <a:fillRect l="-2488" t="-7692" b="-29231"/>
            </a:stretch>
          </a:blipFill>
        </p:spPr>
        <p:txBody>
          <a:bodyPr/>
          <a:lstStyle/>
          <a:p>
            <a:pPr>
              <a:defRPr/>
            </a:pPr>
            <a:r>
              <a:rPr lang="en-US" dirty="0">
                <a:noFill/>
              </a:rPr>
              <a:t> </a:t>
            </a:r>
          </a:p>
        </p:txBody>
      </p:sp>
      <p:sp>
        <p:nvSpPr>
          <p:cNvPr id="10" name="Oval 9"/>
          <p:cNvSpPr/>
          <p:nvPr/>
        </p:nvSpPr>
        <p:spPr bwMode="auto">
          <a:xfrm>
            <a:off x="5838825" y="2516188"/>
            <a:ext cx="115888" cy="115887"/>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cap="all" dirty="0">
              <a:solidFill>
                <a:schemeClr val="tx1"/>
              </a:solidFill>
              <a:latin typeface="Times New Roman" panose="02020603050405020304" pitchFamily="18" charset="0"/>
              <a:cs typeface="Times New Roman" panose="02020603050405020304" pitchFamily="18" charset="0"/>
            </a:endParaRPr>
          </a:p>
        </p:txBody>
      </p:sp>
      <p:cxnSp>
        <p:nvCxnSpPr>
          <p:cNvPr id="160780" name="Straight Connector 10"/>
          <p:cNvCxnSpPr>
            <a:cxnSpLocks noChangeShapeType="1"/>
          </p:cNvCxnSpPr>
          <p:nvPr/>
        </p:nvCxnSpPr>
        <p:spPr bwMode="auto">
          <a:xfrm flipH="1">
            <a:off x="5080000" y="2573338"/>
            <a:ext cx="817563" cy="822325"/>
          </a:xfrm>
          <a:prstGeom prst="line">
            <a:avLst/>
          </a:prstGeom>
          <a:noFill/>
          <a:ln w="104775" cmpd="dbl"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781" name="Straight Connector 14"/>
          <p:cNvCxnSpPr>
            <a:cxnSpLocks noChangeShapeType="1"/>
          </p:cNvCxnSpPr>
          <p:nvPr/>
        </p:nvCxnSpPr>
        <p:spPr bwMode="auto">
          <a:xfrm>
            <a:off x="5897563" y="2573338"/>
            <a:ext cx="815975" cy="822325"/>
          </a:xfrm>
          <a:prstGeom prst="line">
            <a:avLst/>
          </a:prstGeom>
          <a:noFill/>
          <a:ln w="104775" cmpd="dbl"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Oval 16"/>
          <p:cNvSpPr/>
          <p:nvPr/>
        </p:nvSpPr>
        <p:spPr bwMode="auto">
          <a:xfrm>
            <a:off x="4787900" y="3103563"/>
            <a:ext cx="584200" cy="584200"/>
          </a:xfrm>
          <a:prstGeom prst="ellipse">
            <a:avLst/>
          </a:prstGeom>
          <a:solidFill>
            <a:schemeClr val="bg1"/>
          </a:solidFill>
          <a:ln w="9525">
            <a:solidFill>
              <a:schemeClr val="tx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cap="all" dirty="0">
              <a:solidFill>
                <a:schemeClr val="tx1"/>
              </a:solidFill>
              <a:latin typeface="Times New Roman" panose="02020603050405020304" pitchFamily="18" charset="0"/>
              <a:cs typeface="Times New Roman" panose="02020603050405020304" pitchFamily="18" charset="0"/>
            </a:endParaRPr>
          </a:p>
        </p:txBody>
      </p:sp>
      <p:sp>
        <p:nvSpPr>
          <p:cNvPr id="18" name="Oval 17"/>
          <p:cNvSpPr/>
          <p:nvPr/>
        </p:nvSpPr>
        <p:spPr bwMode="auto">
          <a:xfrm>
            <a:off x="6421438" y="3103563"/>
            <a:ext cx="584200" cy="584200"/>
          </a:xfrm>
          <a:prstGeom prst="ellipse">
            <a:avLst/>
          </a:prstGeom>
          <a:solidFill>
            <a:schemeClr val="bg1"/>
          </a:solidFill>
          <a:ln>
            <a:solidFill>
              <a:schemeClr val="tx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cap="all" dirty="0">
              <a:solidFill>
                <a:schemeClr val="tx1"/>
              </a:solidFill>
              <a:latin typeface="Times New Roman" panose="02020603050405020304" pitchFamily="18" charset="0"/>
              <a:cs typeface="Times New Roman" panose="02020603050405020304" pitchFamily="18" charset="0"/>
            </a:endParaRPr>
          </a:p>
        </p:txBody>
      </p:sp>
      <p:sp>
        <p:nvSpPr>
          <p:cNvPr id="20" name="Oval 19"/>
          <p:cNvSpPr/>
          <p:nvPr/>
        </p:nvSpPr>
        <p:spPr bwMode="auto">
          <a:xfrm>
            <a:off x="6672263" y="1130300"/>
            <a:ext cx="115887" cy="115888"/>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cap="all" dirty="0">
              <a:solidFill>
                <a:schemeClr val="tx1"/>
              </a:solidFill>
              <a:latin typeface="Times New Roman" panose="02020603050405020304" pitchFamily="18" charset="0"/>
              <a:cs typeface="Times New Roman" panose="02020603050405020304" pitchFamily="18" charset="0"/>
            </a:endParaRPr>
          </a:p>
        </p:txBody>
      </p:sp>
      <p:cxnSp>
        <p:nvCxnSpPr>
          <p:cNvPr id="160785" name="Straight Connector 20"/>
          <p:cNvCxnSpPr>
            <a:cxnSpLocks noChangeShapeType="1"/>
          </p:cNvCxnSpPr>
          <p:nvPr/>
        </p:nvCxnSpPr>
        <p:spPr bwMode="auto">
          <a:xfrm>
            <a:off x="5910263" y="1858963"/>
            <a:ext cx="3175" cy="739775"/>
          </a:xfrm>
          <a:prstGeom prst="line">
            <a:avLst/>
          </a:prstGeom>
          <a:noFill/>
          <a:ln w="104775" cmpd="dbl"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786" name="Straight Connector 21"/>
          <p:cNvCxnSpPr>
            <a:cxnSpLocks noChangeShapeType="1"/>
            <a:stCxn id="24" idx="4"/>
          </p:cNvCxnSpPr>
          <p:nvPr/>
        </p:nvCxnSpPr>
        <p:spPr bwMode="auto">
          <a:xfrm>
            <a:off x="6729413" y="1479550"/>
            <a:ext cx="0" cy="530225"/>
          </a:xfrm>
          <a:prstGeom prst="line">
            <a:avLst/>
          </a:prstGeom>
          <a:noFill/>
          <a:ln w="104775" cmpd="dbl"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787" name="Straight Connector 22"/>
          <p:cNvCxnSpPr>
            <a:cxnSpLocks noChangeShapeType="1"/>
            <a:stCxn id="44" idx="4"/>
          </p:cNvCxnSpPr>
          <p:nvPr/>
        </p:nvCxnSpPr>
        <p:spPr bwMode="auto">
          <a:xfrm>
            <a:off x="7545388" y="525463"/>
            <a:ext cx="666750" cy="742950"/>
          </a:xfrm>
          <a:prstGeom prst="line">
            <a:avLst/>
          </a:prstGeom>
          <a:noFill/>
          <a:ln w="104775" cmpd="dbl"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Oval 23"/>
          <p:cNvSpPr/>
          <p:nvPr/>
        </p:nvSpPr>
        <p:spPr bwMode="auto">
          <a:xfrm>
            <a:off x="6438900" y="896938"/>
            <a:ext cx="582613" cy="582612"/>
          </a:xfrm>
          <a:prstGeom prst="ellipse">
            <a:avLst/>
          </a:prstGeom>
          <a:solidFill>
            <a:schemeClr val="bg1"/>
          </a:solidFill>
          <a:ln>
            <a:solidFill>
              <a:schemeClr val="tx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cap="all" dirty="0">
              <a:solidFill>
                <a:schemeClr val="tx1"/>
              </a:solidFill>
              <a:latin typeface="Times New Roman" panose="02020603050405020304" pitchFamily="18" charset="0"/>
              <a:cs typeface="Times New Roman" panose="02020603050405020304" pitchFamily="18" charset="0"/>
            </a:endParaRPr>
          </a:p>
        </p:txBody>
      </p:sp>
      <p:sp>
        <p:nvSpPr>
          <p:cNvPr id="25" name="Oval 24"/>
          <p:cNvSpPr/>
          <p:nvPr/>
        </p:nvSpPr>
        <p:spPr bwMode="auto">
          <a:xfrm>
            <a:off x="6438900" y="2306638"/>
            <a:ext cx="582613" cy="582612"/>
          </a:xfrm>
          <a:prstGeom prst="ellipse">
            <a:avLst/>
          </a:prstGeom>
          <a:solidFill>
            <a:schemeClr val="bg1"/>
          </a:solidFill>
          <a:ln>
            <a:solidFill>
              <a:schemeClr val="tx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cap="all" dirty="0">
              <a:solidFill>
                <a:schemeClr val="tx1"/>
              </a:solidFill>
              <a:latin typeface="Times New Roman" panose="02020603050405020304" pitchFamily="18" charset="0"/>
              <a:cs typeface="Times New Roman" panose="02020603050405020304" pitchFamily="18" charset="0"/>
            </a:endParaRPr>
          </a:p>
        </p:txBody>
      </p:sp>
      <p:sp>
        <p:nvSpPr>
          <p:cNvPr id="26" name="Oval 25"/>
          <p:cNvSpPr/>
          <p:nvPr/>
        </p:nvSpPr>
        <p:spPr bwMode="auto">
          <a:xfrm>
            <a:off x="5621338" y="2306638"/>
            <a:ext cx="582612" cy="582612"/>
          </a:xfrm>
          <a:prstGeom prst="ellipse">
            <a:avLst/>
          </a:prstGeom>
          <a:solidFill>
            <a:schemeClr val="bg1"/>
          </a:solidFill>
          <a:ln w="9525">
            <a:solidFill>
              <a:schemeClr val="tx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cap="all" dirty="0">
              <a:solidFill>
                <a:schemeClr val="tx1"/>
              </a:solidFill>
              <a:latin typeface="Times New Roman" panose="02020603050405020304" pitchFamily="18" charset="0"/>
              <a:cs typeface="Times New Roman" panose="02020603050405020304" pitchFamily="18" charset="0"/>
            </a:endParaRPr>
          </a:p>
        </p:txBody>
      </p:sp>
      <p:sp>
        <p:nvSpPr>
          <p:cNvPr id="27" name="Oval 26"/>
          <p:cNvSpPr/>
          <p:nvPr/>
        </p:nvSpPr>
        <p:spPr bwMode="auto">
          <a:xfrm>
            <a:off x="7866063" y="958850"/>
            <a:ext cx="584200" cy="584200"/>
          </a:xfrm>
          <a:prstGeom prst="ellipse">
            <a:avLst/>
          </a:prstGeom>
          <a:solidFill>
            <a:schemeClr val="bg1"/>
          </a:solidFill>
          <a:ln w="9525">
            <a:solidFill>
              <a:schemeClr val="tx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cap="all" dirty="0">
              <a:solidFill>
                <a:schemeClr val="tx1"/>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6358502" y="974725"/>
            <a:ext cx="1366838" cy="400050"/>
          </a:xfrm>
          <a:prstGeom prst="rect">
            <a:avLst/>
          </a:prstGeom>
          <a:noFill/>
        </p:spPr>
        <p:txBody>
          <a:bodyPr>
            <a:spAutoFit/>
          </a:bodyPr>
          <a:lstStyle/>
          <a:p>
            <a:pPr>
              <a:defRPr/>
            </a:pPr>
            <a:r>
              <a:rPr lang="en-US" sz="2000" cap="all" dirty="0">
                <a:solidFill>
                  <a:srgbClr val="C00000"/>
                </a:solidFill>
                <a:latin typeface="Times New Roman" panose="02020603050405020304" pitchFamily="18" charset="0"/>
                <a:cs typeface="Times New Roman" panose="02020603050405020304" pitchFamily="18" charset="0"/>
              </a:rPr>
              <a:t>b</a:t>
            </a:r>
            <a:r>
              <a:rPr lang="en-US" sz="2000" cap="all" dirty="0">
                <a:solidFill>
                  <a:srgbClr val="00B0F0"/>
                </a:solidFill>
                <a:latin typeface="Times New Roman" panose="02020603050405020304" pitchFamily="18" charset="0"/>
                <a:cs typeface="Times New Roman" panose="02020603050405020304" pitchFamily="18" charset="0"/>
              </a:rPr>
              <a:t>c</a:t>
            </a:r>
            <a:r>
              <a:rPr lang="en-US" sz="2000" cap="all" dirty="0">
                <a:solidFill>
                  <a:srgbClr val="00B050"/>
                </a:solidFill>
                <a:latin typeface="Times New Roman" panose="02020603050405020304" pitchFamily="18" charset="0"/>
                <a:cs typeface="Times New Roman" panose="02020603050405020304" pitchFamily="18" charset="0"/>
              </a:rPr>
              <a:t>e</a:t>
            </a:r>
          </a:p>
        </p:txBody>
      </p:sp>
      <p:sp>
        <p:nvSpPr>
          <p:cNvPr id="29" name="TextBox 28"/>
          <p:cNvSpPr txBox="1"/>
          <p:nvPr/>
        </p:nvSpPr>
        <p:spPr>
          <a:xfrm>
            <a:off x="5558121" y="2384426"/>
            <a:ext cx="1365250" cy="401637"/>
          </a:xfrm>
          <a:prstGeom prst="rect">
            <a:avLst/>
          </a:prstGeom>
          <a:noFill/>
        </p:spPr>
        <p:txBody>
          <a:bodyPr>
            <a:spAutoFit/>
          </a:bodyPr>
          <a:lstStyle/>
          <a:p>
            <a:pPr>
              <a:defRPr/>
            </a:pPr>
            <a:r>
              <a:rPr lang="en-US" sz="2000" cap="all" dirty="0">
                <a:solidFill>
                  <a:srgbClr val="C00000"/>
                </a:solidFill>
                <a:latin typeface="Times New Roman" panose="02020603050405020304" pitchFamily="18" charset="0"/>
                <a:cs typeface="Times New Roman" panose="02020603050405020304" pitchFamily="18" charset="0"/>
              </a:rPr>
              <a:t>b</a:t>
            </a:r>
            <a:r>
              <a:rPr lang="en-US" sz="2000" cap="all" dirty="0">
                <a:solidFill>
                  <a:srgbClr val="00B050"/>
                </a:solidFill>
                <a:latin typeface="Times New Roman" panose="02020603050405020304" pitchFamily="18" charset="0"/>
                <a:cs typeface="Times New Roman" panose="02020603050405020304" pitchFamily="18" charset="0"/>
              </a:rPr>
              <a:t>e</a:t>
            </a:r>
            <a:r>
              <a:rPr lang="en-US" sz="2000" cap="all" dirty="0">
                <a:solidFill>
                  <a:srgbClr val="7030A0"/>
                </a:solidFill>
                <a:latin typeface="Times New Roman" panose="02020603050405020304" pitchFamily="18" charset="0"/>
                <a:cs typeface="Times New Roman" panose="02020603050405020304" pitchFamily="18" charset="0"/>
              </a:rPr>
              <a:t>g</a:t>
            </a:r>
          </a:p>
        </p:txBody>
      </p:sp>
      <p:sp>
        <p:nvSpPr>
          <p:cNvPr id="31" name="TextBox 30"/>
          <p:cNvSpPr txBox="1"/>
          <p:nvPr/>
        </p:nvSpPr>
        <p:spPr>
          <a:xfrm>
            <a:off x="6342628" y="2363684"/>
            <a:ext cx="1365250" cy="401637"/>
          </a:xfrm>
          <a:prstGeom prst="rect">
            <a:avLst/>
          </a:prstGeom>
          <a:noFill/>
        </p:spPr>
        <p:txBody>
          <a:bodyPr>
            <a:spAutoFit/>
          </a:bodyPr>
          <a:lstStyle/>
          <a:p>
            <a:pPr>
              <a:defRPr/>
            </a:pPr>
            <a:r>
              <a:rPr lang="en-US" sz="2000" cap="all" dirty="0" smtClean="0">
                <a:solidFill>
                  <a:srgbClr val="FF0000"/>
                </a:solidFill>
                <a:latin typeface="Times New Roman" panose="02020603050405020304" pitchFamily="18" charset="0"/>
                <a:cs typeface="Times New Roman" panose="02020603050405020304" pitchFamily="18" charset="0"/>
              </a:rPr>
              <a:t>B</a:t>
            </a:r>
            <a:r>
              <a:rPr lang="en-US" sz="2000" cap="all" dirty="0">
                <a:solidFill>
                  <a:srgbClr val="00B0F0"/>
                </a:solidFill>
                <a:latin typeface="Times New Roman" panose="02020603050405020304" pitchFamily="18" charset="0"/>
                <a:cs typeface="Times New Roman" panose="02020603050405020304" pitchFamily="18" charset="0"/>
              </a:rPr>
              <a:t>c</a:t>
            </a:r>
            <a:endParaRPr lang="en-US" sz="2000" cap="all" dirty="0">
              <a:solidFill>
                <a:srgbClr val="FF0000"/>
              </a:solidFill>
              <a:latin typeface="Times New Roman" panose="02020603050405020304" pitchFamily="18" charset="0"/>
              <a:cs typeface="Times New Roman" panose="02020603050405020304" pitchFamily="18" charset="0"/>
            </a:endParaRPr>
          </a:p>
        </p:txBody>
      </p:sp>
      <p:sp>
        <p:nvSpPr>
          <p:cNvPr id="44" name="Oval 43"/>
          <p:cNvSpPr/>
          <p:nvPr/>
        </p:nvSpPr>
        <p:spPr bwMode="auto">
          <a:xfrm>
            <a:off x="7488238" y="409575"/>
            <a:ext cx="115887" cy="115888"/>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cap="all" dirty="0">
              <a:solidFill>
                <a:schemeClr val="tx1"/>
              </a:solidFill>
              <a:latin typeface="Times New Roman" panose="02020603050405020304" pitchFamily="18" charset="0"/>
              <a:cs typeface="Times New Roman" panose="02020603050405020304" pitchFamily="18" charset="0"/>
            </a:endParaRPr>
          </a:p>
        </p:txBody>
      </p:sp>
      <p:sp>
        <p:nvSpPr>
          <p:cNvPr id="45" name="Oval 44"/>
          <p:cNvSpPr/>
          <p:nvPr/>
        </p:nvSpPr>
        <p:spPr bwMode="auto">
          <a:xfrm>
            <a:off x="7254875" y="176213"/>
            <a:ext cx="582613" cy="582612"/>
          </a:xfrm>
          <a:prstGeom prst="ellipse">
            <a:avLst/>
          </a:prstGeom>
          <a:solidFill>
            <a:schemeClr val="bg1"/>
          </a:solidFill>
          <a:ln>
            <a:solidFill>
              <a:schemeClr val="tx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cap="all" dirty="0">
              <a:solidFill>
                <a:schemeClr val="tx1"/>
              </a:solidFill>
              <a:latin typeface="Times New Roman" panose="02020603050405020304" pitchFamily="18" charset="0"/>
              <a:cs typeface="Times New Roman" panose="02020603050405020304" pitchFamily="18" charset="0"/>
            </a:endParaRPr>
          </a:p>
        </p:txBody>
      </p:sp>
      <p:sp>
        <p:nvSpPr>
          <p:cNvPr id="46" name="TextBox 45"/>
          <p:cNvSpPr txBox="1"/>
          <p:nvPr/>
        </p:nvSpPr>
        <p:spPr>
          <a:xfrm>
            <a:off x="7165602" y="293275"/>
            <a:ext cx="1366838" cy="400050"/>
          </a:xfrm>
          <a:prstGeom prst="rect">
            <a:avLst/>
          </a:prstGeom>
          <a:noFill/>
        </p:spPr>
        <p:txBody>
          <a:bodyPr>
            <a:spAutoFit/>
          </a:bodyPr>
          <a:lstStyle/>
          <a:p>
            <a:pPr>
              <a:defRPr/>
            </a:pPr>
            <a:r>
              <a:rPr lang="en-US" sz="2000" cap="all" dirty="0">
                <a:solidFill>
                  <a:srgbClr val="C00000"/>
                </a:solidFill>
                <a:latin typeface="Times New Roman" panose="02020603050405020304" pitchFamily="18" charset="0"/>
                <a:cs typeface="Times New Roman" panose="02020603050405020304" pitchFamily="18" charset="0"/>
              </a:rPr>
              <a:t>b</a:t>
            </a:r>
            <a:r>
              <a:rPr lang="en-US" sz="2000" cap="all" dirty="0">
                <a:solidFill>
                  <a:srgbClr val="00B0F0"/>
                </a:solidFill>
                <a:latin typeface="Times New Roman" panose="02020603050405020304" pitchFamily="18" charset="0"/>
                <a:cs typeface="Times New Roman" panose="02020603050405020304" pitchFamily="18" charset="0"/>
              </a:rPr>
              <a:t>c</a:t>
            </a:r>
            <a:r>
              <a:rPr lang="en-US" sz="2000" cap="all" dirty="0">
                <a:solidFill>
                  <a:srgbClr val="00B050"/>
                </a:solidFill>
                <a:latin typeface="Times New Roman" panose="02020603050405020304" pitchFamily="18" charset="0"/>
                <a:cs typeface="Times New Roman" panose="02020603050405020304" pitchFamily="18" charset="0"/>
              </a:rPr>
              <a:t>e</a:t>
            </a:r>
          </a:p>
        </p:txBody>
      </p:sp>
      <p:sp>
        <p:nvSpPr>
          <p:cNvPr id="34" name="Oval 33"/>
          <p:cNvSpPr/>
          <p:nvPr/>
        </p:nvSpPr>
        <p:spPr bwMode="auto">
          <a:xfrm>
            <a:off x="7866063" y="1739900"/>
            <a:ext cx="584200" cy="582613"/>
          </a:xfrm>
          <a:prstGeom prst="ellipse">
            <a:avLst/>
          </a:prstGeom>
          <a:solidFill>
            <a:schemeClr val="bg1"/>
          </a:solidFill>
          <a:ln w="9525">
            <a:solidFill>
              <a:schemeClr val="tx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cap="all" dirty="0">
              <a:solidFill>
                <a:schemeClr val="tx1"/>
              </a:solidFill>
              <a:latin typeface="Times New Roman" panose="02020603050405020304" pitchFamily="18" charset="0"/>
              <a:cs typeface="Times New Roman" panose="02020603050405020304" pitchFamily="18" charset="0"/>
            </a:endParaRPr>
          </a:p>
        </p:txBody>
      </p:sp>
      <p:sp>
        <p:nvSpPr>
          <p:cNvPr id="35" name="TextBox 34"/>
          <p:cNvSpPr txBox="1"/>
          <p:nvPr/>
        </p:nvSpPr>
        <p:spPr>
          <a:xfrm>
            <a:off x="7697470" y="1834126"/>
            <a:ext cx="1365250" cy="707886"/>
          </a:xfrm>
          <a:prstGeom prst="rect">
            <a:avLst/>
          </a:prstGeom>
          <a:noFill/>
        </p:spPr>
        <p:txBody>
          <a:bodyPr>
            <a:spAutoFit/>
          </a:bodyPr>
          <a:lstStyle/>
          <a:p>
            <a:pPr>
              <a:defRPr/>
            </a:pPr>
            <a:r>
              <a:rPr lang="en-US" sz="2000" cap="all" dirty="0" smtClean="0">
                <a:solidFill>
                  <a:srgbClr val="7030A0"/>
                </a:solidFill>
                <a:latin typeface="Times New Roman" panose="02020603050405020304" pitchFamily="18" charset="0"/>
                <a:cs typeface="Times New Roman" panose="02020603050405020304" pitchFamily="18" charset="0"/>
              </a:rPr>
              <a:t>A</a:t>
            </a:r>
            <a:r>
              <a:rPr lang="en-US" sz="2000" cap="all" dirty="0" smtClean="0">
                <a:solidFill>
                  <a:srgbClr val="C00000"/>
                </a:solidFill>
                <a:latin typeface="Times New Roman" panose="02020603050405020304" pitchFamily="18" charset="0"/>
                <a:cs typeface="Times New Roman" panose="02020603050405020304" pitchFamily="18" charset="0"/>
              </a:rPr>
              <a:t>b</a:t>
            </a:r>
            <a:r>
              <a:rPr lang="en-US" sz="2000" cap="all" dirty="0" smtClean="0">
                <a:solidFill>
                  <a:srgbClr val="00B0F0"/>
                </a:solidFill>
                <a:latin typeface="Times New Roman" panose="02020603050405020304" pitchFamily="18" charset="0"/>
                <a:cs typeface="Times New Roman" panose="02020603050405020304" pitchFamily="18" charset="0"/>
              </a:rPr>
              <a:t>c </a:t>
            </a:r>
            <a:r>
              <a:rPr lang="en-US" sz="2000" cap="all" dirty="0" smtClean="0">
                <a:solidFill>
                  <a:srgbClr val="00B050"/>
                </a:solidFill>
                <a:latin typeface="Times New Roman" panose="02020603050405020304" pitchFamily="18" charset="0"/>
                <a:cs typeface="Times New Roman" panose="02020603050405020304" pitchFamily="18" charset="0"/>
              </a:rPr>
              <a:t>e</a:t>
            </a:r>
            <a:endParaRPr lang="en-US" sz="2000" cap="all" dirty="0">
              <a:solidFill>
                <a:srgbClr val="00B050"/>
              </a:solidFill>
              <a:latin typeface="Times New Roman" panose="02020603050405020304" pitchFamily="18" charset="0"/>
              <a:cs typeface="Times New Roman" panose="02020603050405020304" pitchFamily="18" charset="0"/>
            </a:endParaRPr>
          </a:p>
          <a:p>
            <a:pPr>
              <a:defRPr/>
            </a:pPr>
            <a:endParaRPr lang="en-US" sz="2000" cap="all" dirty="0">
              <a:solidFill>
                <a:srgbClr val="00B0F0"/>
              </a:solidFill>
              <a:latin typeface="Times New Roman" panose="02020603050405020304" pitchFamily="18" charset="0"/>
              <a:cs typeface="Times New Roman" panose="02020603050405020304" pitchFamily="18" charset="0"/>
            </a:endParaRPr>
          </a:p>
        </p:txBody>
      </p:sp>
      <p:sp>
        <p:nvSpPr>
          <p:cNvPr id="39" name="Oval 38"/>
          <p:cNvSpPr/>
          <p:nvPr/>
        </p:nvSpPr>
        <p:spPr bwMode="auto">
          <a:xfrm>
            <a:off x="5842000" y="1768475"/>
            <a:ext cx="117475" cy="115888"/>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cap="all" dirty="0">
              <a:solidFill>
                <a:schemeClr val="tx1"/>
              </a:solidFill>
              <a:latin typeface="Times New Roman" panose="02020603050405020304" pitchFamily="18" charset="0"/>
              <a:cs typeface="Times New Roman" panose="02020603050405020304" pitchFamily="18" charset="0"/>
            </a:endParaRPr>
          </a:p>
        </p:txBody>
      </p:sp>
      <p:sp>
        <p:nvSpPr>
          <p:cNvPr id="40" name="Oval 39"/>
          <p:cNvSpPr/>
          <p:nvPr/>
        </p:nvSpPr>
        <p:spPr bwMode="auto">
          <a:xfrm>
            <a:off x="5608638" y="1533525"/>
            <a:ext cx="584200" cy="584200"/>
          </a:xfrm>
          <a:prstGeom prst="ellipse">
            <a:avLst/>
          </a:prstGeom>
          <a:solidFill>
            <a:schemeClr val="bg1"/>
          </a:solidFill>
          <a:ln>
            <a:solidFill>
              <a:schemeClr val="tx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cap="all" dirty="0">
              <a:solidFill>
                <a:schemeClr val="tx1"/>
              </a:solidFill>
              <a:latin typeface="Times New Roman" panose="02020603050405020304" pitchFamily="18" charset="0"/>
              <a:cs typeface="Times New Roman" panose="02020603050405020304" pitchFamily="18" charset="0"/>
            </a:endParaRPr>
          </a:p>
        </p:txBody>
      </p:sp>
      <p:sp>
        <p:nvSpPr>
          <p:cNvPr id="41" name="TextBox 40"/>
          <p:cNvSpPr txBox="1"/>
          <p:nvPr/>
        </p:nvSpPr>
        <p:spPr>
          <a:xfrm>
            <a:off x="5529263" y="1607821"/>
            <a:ext cx="1365250" cy="400050"/>
          </a:xfrm>
          <a:prstGeom prst="rect">
            <a:avLst/>
          </a:prstGeom>
          <a:noFill/>
        </p:spPr>
        <p:txBody>
          <a:bodyPr>
            <a:spAutoFit/>
          </a:bodyPr>
          <a:lstStyle/>
          <a:p>
            <a:pPr>
              <a:defRPr/>
            </a:pPr>
            <a:r>
              <a:rPr lang="en-US" sz="2000" cap="all" dirty="0">
                <a:solidFill>
                  <a:srgbClr val="C00000"/>
                </a:solidFill>
                <a:latin typeface="Times New Roman" panose="02020603050405020304" pitchFamily="18" charset="0"/>
                <a:cs typeface="Times New Roman" panose="02020603050405020304" pitchFamily="18" charset="0"/>
              </a:rPr>
              <a:t>b</a:t>
            </a:r>
            <a:r>
              <a:rPr lang="en-US" sz="2000" cap="all" dirty="0">
                <a:solidFill>
                  <a:srgbClr val="00B0F0"/>
                </a:solidFill>
                <a:latin typeface="Times New Roman" panose="02020603050405020304" pitchFamily="18" charset="0"/>
                <a:cs typeface="Times New Roman" panose="02020603050405020304" pitchFamily="18" charset="0"/>
              </a:rPr>
              <a:t>c</a:t>
            </a:r>
            <a:r>
              <a:rPr lang="en-US" sz="2000" cap="all" dirty="0">
                <a:solidFill>
                  <a:srgbClr val="00B050"/>
                </a:solidFill>
                <a:latin typeface="Times New Roman" panose="02020603050405020304" pitchFamily="18" charset="0"/>
                <a:cs typeface="Times New Roman" panose="02020603050405020304" pitchFamily="18" charset="0"/>
              </a:rPr>
              <a:t>e</a:t>
            </a:r>
          </a:p>
        </p:txBody>
      </p:sp>
      <p:sp>
        <p:nvSpPr>
          <p:cNvPr id="42" name="Oval 41"/>
          <p:cNvSpPr/>
          <p:nvPr/>
        </p:nvSpPr>
        <p:spPr bwMode="auto">
          <a:xfrm>
            <a:off x="6656388" y="1817688"/>
            <a:ext cx="117475" cy="117475"/>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cap="all" dirty="0">
              <a:solidFill>
                <a:schemeClr val="tx1"/>
              </a:solidFill>
              <a:latin typeface="Times New Roman" panose="02020603050405020304" pitchFamily="18" charset="0"/>
              <a:cs typeface="Times New Roman" panose="02020603050405020304" pitchFamily="18" charset="0"/>
            </a:endParaRPr>
          </a:p>
        </p:txBody>
      </p:sp>
      <p:sp>
        <p:nvSpPr>
          <p:cNvPr id="43" name="Oval 42"/>
          <p:cNvSpPr/>
          <p:nvPr/>
        </p:nvSpPr>
        <p:spPr bwMode="auto">
          <a:xfrm>
            <a:off x="6423025" y="1584325"/>
            <a:ext cx="584200" cy="584200"/>
          </a:xfrm>
          <a:prstGeom prst="ellipse">
            <a:avLst/>
          </a:prstGeom>
          <a:solidFill>
            <a:schemeClr val="bg1"/>
          </a:solidFill>
          <a:ln>
            <a:solidFill>
              <a:schemeClr val="tx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cap="all" dirty="0">
              <a:solidFill>
                <a:schemeClr val="tx1"/>
              </a:solidFill>
              <a:latin typeface="Times New Roman" panose="02020603050405020304" pitchFamily="18" charset="0"/>
              <a:cs typeface="Times New Roman" panose="02020603050405020304" pitchFamily="18" charset="0"/>
            </a:endParaRPr>
          </a:p>
        </p:txBody>
      </p:sp>
      <p:sp>
        <p:nvSpPr>
          <p:cNvPr id="48" name="TextBox 47"/>
          <p:cNvSpPr txBox="1"/>
          <p:nvPr/>
        </p:nvSpPr>
        <p:spPr>
          <a:xfrm>
            <a:off x="6323013" y="1623220"/>
            <a:ext cx="1365250" cy="400050"/>
          </a:xfrm>
          <a:prstGeom prst="rect">
            <a:avLst/>
          </a:prstGeom>
          <a:noFill/>
        </p:spPr>
        <p:txBody>
          <a:bodyPr>
            <a:spAutoFit/>
          </a:bodyPr>
          <a:lstStyle/>
          <a:p>
            <a:pPr>
              <a:defRPr/>
            </a:pPr>
            <a:r>
              <a:rPr lang="en-US" sz="2000" cap="all" dirty="0">
                <a:solidFill>
                  <a:srgbClr val="C00000"/>
                </a:solidFill>
                <a:latin typeface="Times New Roman" panose="02020603050405020304" pitchFamily="18" charset="0"/>
                <a:cs typeface="Times New Roman" panose="02020603050405020304" pitchFamily="18" charset="0"/>
              </a:rPr>
              <a:t>b</a:t>
            </a:r>
            <a:r>
              <a:rPr lang="en-US" sz="2000" cap="all" dirty="0">
                <a:solidFill>
                  <a:srgbClr val="00B0F0"/>
                </a:solidFill>
                <a:latin typeface="Times New Roman" panose="02020603050405020304" pitchFamily="18" charset="0"/>
                <a:cs typeface="Times New Roman" panose="02020603050405020304" pitchFamily="18" charset="0"/>
              </a:rPr>
              <a:t>c</a:t>
            </a:r>
            <a:r>
              <a:rPr lang="en-US" sz="2000" cap="all" dirty="0">
                <a:solidFill>
                  <a:srgbClr val="00B050"/>
                </a:solidFill>
                <a:latin typeface="Times New Roman" panose="02020603050405020304" pitchFamily="18" charset="0"/>
                <a:cs typeface="Times New Roman" panose="02020603050405020304" pitchFamily="18" charset="0"/>
              </a:rPr>
              <a:t>e</a:t>
            </a:r>
          </a:p>
        </p:txBody>
      </p:sp>
      <p:sp>
        <p:nvSpPr>
          <p:cNvPr id="2" name="Title 1"/>
          <p:cNvSpPr>
            <a:spLocks noGrp="1"/>
          </p:cNvSpPr>
          <p:nvPr>
            <p:ph type="title"/>
          </p:nvPr>
        </p:nvSpPr>
        <p:spPr>
          <a:xfrm>
            <a:off x="381000" y="-190104"/>
            <a:ext cx="7886700" cy="1325563"/>
          </a:xfrm>
        </p:spPr>
        <p:txBody>
          <a:bodyPr/>
          <a:lstStyle/>
          <a:p>
            <a:pPr algn="ctr"/>
            <a:r>
              <a:rPr lang="en-US" dirty="0" smtClean="0">
                <a:solidFill>
                  <a:srgbClr val="00B0F0"/>
                </a:solidFill>
              </a:rPr>
              <a:t>Continued</a:t>
            </a:r>
            <a:endParaRPr lang="en-US" dirty="0">
              <a:solidFill>
                <a:srgbClr val="00B0F0"/>
              </a:solidFill>
            </a:endParaRPr>
          </a:p>
        </p:txBody>
      </p:sp>
      <p:sp>
        <p:nvSpPr>
          <p:cNvPr id="47" name="TextBox 46"/>
          <p:cNvSpPr txBox="1"/>
          <p:nvPr/>
        </p:nvSpPr>
        <p:spPr>
          <a:xfrm>
            <a:off x="7799952" y="1045369"/>
            <a:ext cx="1365250" cy="401637"/>
          </a:xfrm>
          <a:prstGeom prst="rect">
            <a:avLst/>
          </a:prstGeom>
          <a:noFill/>
        </p:spPr>
        <p:txBody>
          <a:bodyPr>
            <a:spAutoFit/>
          </a:bodyPr>
          <a:lstStyle/>
          <a:p>
            <a:pPr>
              <a:defRPr/>
            </a:pPr>
            <a:r>
              <a:rPr lang="en-US" sz="2000" cap="all" dirty="0" smtClean="0">
                <a:solidFill>
                  <a:srgbClr val="C00000"/>
                </a:solidFill>
                <a:latin typeface="Times New Roman" panose="02020603050405020304" pitchFamily="18" charset="0"/>
                <a:cs typeface="Times New Roman" panose="02020603050405020304" pitchFamily="18" charset="0"/>
              </a:rPr>
              <a:t>b</a:t>
            </a:r>
            <a:r>
              <a:rPr lang="en-US" sz="2000" cap="all" dirty="0" smtClean="0">
                <a:solidFill>
                  <a:srgbClr val="00B0F0"/>
                </a:solidFill>
                <a:latin typeface="Times New Roman" panose="02020603050405020304" pitchFamily="18" charset="0"/>
                <a:cs typeface="Times New Roman" panose="02020603050405020304" pitchFamily="18" charset="0"/>
              </a:rPr>
              <a:t>C</a:t>
            </a:r>
            <a:r>
              <a:rPr lang="en-US" sz="2000" cap="all" dirty="0" smtClean="0">
                <a:solidFill>
                  <a:srgbClr val="00B050"/>
                </a:solidFill>
                <a:latin typeface="Times New Roman" panose="02020603050405020304" pitchFamily="18" charset="0"/>
                <a:cs typeface="Times New Roman" panose="02020603050405020304" pitchFamily="18" charset="0"/>
              </a:rPr>
              <a:t>e</a:t>
            </a:r>
            <a:endParaRPr lang="en-US" sz="2000" cap="all" dirty="0">
              <a:solidFill>
                <a:srgbClr val="00B050"/>
              </a:solidFill>
              <a:latin typeface="Times New Roman" panose="02020603050405020304" pitchFamily="18" charset="0"/>
              <a:cs typeface="Times New Roman" panose="02020603050405020304" pitchFamily="18" charset="0"/>
            </a:endParaRPr>
          </a:p>
        </p:txBody>
      </p:sp>
      <p:sp>
        <p:nvSpPr>
          <p:cNvPr id="49" name="TextBox 48"/>
          <p:cNvSpPr txBox="1"/>
          <p:nvPr/>
        </p:nvSpPr>
        <p:spPr>
          <a:xfrm>
            <a:off x="6341027" y="3182938"/>
            <a:ext cx="1365250" cy="401637"/>
          </a:xfrm>
          <a:prstGeom prst="rect">
            <a:avLst/>
          </a:prstGeom>
          <a:noFill/>
        </p:spPr>
        <p:txBody>
          <a:bodyPr>
            <a:spAutoFit/>
          </a:bodyPr>
          <a:lstStyle/>
          <a:p>
            <a:pPr>
              <a:defRPr/>
            </a:pPr>
            <a:r>
              <a:rPr lang="en-US" sz="2000" cap="all" dirty="0">
                <a:solidFill>
                  <a:srgbClr val="C00000"/>
                </a:solidFill>
                <a:latin typeface="Times New Roman" panose="02020603050405020304" pitchFamily="18" charset="0"/>
                <a:cs typeface="Times New Roman" panose="02020603050405020304" pitchFamily="18" charset="0"/>
              </a:rPr>
              <a:t>b</a:t>
            </a:r>
            <a:r>
              <a:rPr lang="en-US" sz="2000" cap="all" dirty="0">
                <a:solidFill>
                  <a:srgbClr val="00B050"/>
                </a:solidFill>
                <a:latin typeface="Times New Roman" panose="02020603050405020304" pitchFamily="18" charset="0"/>
                <a:cs typeface="Times New Roman" panose="02020603050405020304" pitchFamily="18" charset="0"/>
              </a:rPr>
              <a:t>e</a:t>
            </a:r>
            <a:r>
              <a:rPr lang="en-US" sz="2000" cap="all" dirty="0">
                <a:solidFill>
                  <a:srgbClr val="7030A0"/>
                </a:solidFill>
                <a:latin typeface="Times New Roman" panose="02020603050405020304" pitchFamily="18" charset="0"/>
                <a:cs typeface="Times New Roman" panose="02020603050405020304" pitchFamily="18" charset="0"/>
              </a:rPr>
              <a:t>g</a:t>
            </a:r>
          </a:p>
        </p:txBody>
      </p:sp>
      <p:sp>
        <p:nvSpPr>
          <p:cNvPr id="50" name="TextBox 49"/>
          <p:cNvSpPr txBox="1"/>
          <p:nvPr/>
        </p:nvSpPr>
        <p:spPr>
          <a:xfrm>
            <a:off x="4716642" y="3197542"/>
            <a:ext cx="1365250" cy="401637"/>
          </a:xfrm>
          <a:prstGeom prst="rect">
            <a:avLst/>
          </a:prstGeom>
          <a:noFill/>
        </p:spPr>
        <p:txBody>
          <a:bodyPr>
            <a:spAutoFit/>
          </a:bodyPr>
          <a:lstStyle/>
          <a:p>
            <a:pPr>
              <a:defRPr/>
            </a:pPr>
            <a:r>
              <a:rPr lang="en-US" sz="2000" cap="all" dirty="0">
                <a:solidFill>
                  <a:srgbClr val="C00000"/>
                </a:solidFill>
                <a:latin typeface="Times New Roman" panose="02020603050405020304" pitchFamily="18" charset="0"/>
                <a:cs typeface="Times New Roman" panose="02020603050405020304" pitchFamily="18" charset="0"/>
              </a:rPr>
              <a:t>b</a:t>
            </a:r>
            <a:r>
              <a:rPr lang="en-US" sz="2000" cap="all" dirty="0">
                <a:solidFill>
                  <a:srgbClr val="00B050"/>
                </a:solidFill>
                <a:latin typeface="Times New Roman" panose="02020603050405020304" pitchFamily="18" charset="0"/>
                <a:cs typeface="Times New Roman" panose="02020603050405020304" pitchFamily="18" charset="0"/>
              </a:rPr>
              <a:t>e</a:t>
            </a:r>
            <a:r>
              <a:rPr lang="en-US" sz="2000" cap="all" dirty="0">
                <a:solidFill>
                  <a:srgbClr val="7030A0"/>
                </a:solidFill>
                <a:latin typeface="Times New Roman" panose="02020603050405020304" pitchFamily="18" charset="0"/>
                <a:cs typeface="Times New Roman" panose="02020603050405020304" pitchFamily="18" charset="0"/>
              </a:rPr>
              <a:t>g</a:t>
            </a:r>
          </a:p>
        </p:txBody>
      </p:sp>
      <p:sp>
        <p:nvSpPr>
          <p:cNvPr id="4" name="TextBox 3"/>
          <p:cNvSpPr txBox="1"/>
          <p:nvPr/>
        </p:nvSpPr>
        <p:spPr>
          <a:xfrm>
            <a:off x="7020490" y="1617084"/>
            <a:ext cx="890023" cy="369332"/>
          </a:xfrm>
          <a:prstGeom prst="rect">
            <a:avLst/>
          </a:prstGeom>
          <a:noFill/>
        </p:spPr>
        <p:txBody>
          <a:bodyPr wrap="square" rtlCol="0">
            <a:spAutoFit/>
          </a:bodyPr>
          <a:lstStyle/>
          <a:p>
            <a:r>
              <a:rPr lang="en-US" dirty="0" smtClean="0"/>
              <a:t>p</a:t>
            </a:r>
            <a:endParaRPr lang="en-US" dirty="0"/>
          </a:p>
        </p:txBody>
      </p:sp>
      <p:sp>
        <p:nvSpPr>
          <p:cNvPr id="53" name="TextBox 52"/>
          <p:cNvSpPr txBox="1"/>
          <p:nvPr/>
        </p:nvSpPr>
        <p:spPr>
          <a:xfrm>
            <a:off x="6993256" y="2426530"/>
            <a:ext cx="890023" cy="369332"/>
          </a:xfrm>
          <a:prstGeom prst="rect">
            <a:avLst/>
          </a:prstGeom>
          <a:noFill/>
        </p:spPr>
        <p:txBody>
          <a:bodyPr wrap="square" rtlCol="0">
            <a:spAutoFit/>
          </a:bodyPr>
          <a:lstStyle/>
          <a:p>
            <a:r>
              <a:rPr lang="en-US" dirty="0"/>
              <a:t>u</a:t>
            </a:r>
          </a:p>
        </p:txBody>
      </p:sp>
      <p:cxnSp>
        <p:nvCxnSpPr>
          <p:cNvPr id="51" name="Straight Connector 14"/>
          <p:cNvCxnSpPr>
            <a:cxnSpLocks noChangeShapeType="1"/>
          </p:cNvCxnSpPr>
          <p:nvPr/>
        </p:nvCxnSpPr>
        <p:spPr bwMode="auto">
          <a:xfrm>
            <a:off x="6964659" y="2776854"/>
            <a:ext cx="815975" cy="822325"/>
          </a:xfrm>
          <a:prstGeom prst="line">
            <a:avLst/>
          </a:prstGeom>
          <a:noFill/>
          <a:ln w="104775" cmpd="dbl"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Oval 51"/>
          <p:cNvSpPr/>
          <p:nvPr/>
        </p:nvSpPr>
        <p:spPr bwMode="auto">
          <a:xfrm>
            <a:off x="7740180" y="3449467"/>
            <a:ext cx="584200" cy="584200"/>
          </a:xfrm>
          <a:prstGeom prst="ellipse">
            <a:avLst/>
          </a:prstGeom>
          <a:noFill/>
          <a:ln>
            <a:solidFill>
              <a:schemeClr val="tx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cap="all" dirty="0">
              <a:solidFill>
                <a:schemeClr val="tx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7710808" y="3556901"/>
            <a:ext cx="2507360" cy="369332"/>
          </a:xfrm>
          <a:prstGeom prst="rect">
            <a:avLst/>
          </a:prstGeom>
          <a:noFill/>
        </p:spPr>
        <p:txBody>
          <a:bodyPr wrap="square" rtlCol="0">
            <a:spAutoFit/>
          </a:bodyPr>
          <a:lstStyle/>
          <a:p>
            <a:r>
              <a:rPr lang="en-US" dirty="0" smtClean="0">
                <a:solidFill>
                  <a:srgbClr val="FF0000"/>
                </a:solidFill>
              </a:rPr>
              <a:t>B</a:t>
            </a:r>
            <a:r>
              <a:rPr lang="en-US" dirty="0" smtClean="0">
                <a:solidFill>
                  <a:srgbClr val="00B0F0"/>
                </a:solidFill>
              </a:rPr>
              <a:t>C</a:t>
            </a:r>
            <a:r>
              <a:rPr lang="en-US" dirty="0" smtClean="0"/>
              <a:t>D</a:t>
            </a:r>
            <a:endParaRPr lang="en-US" dirty="0"/>
          </a:p>
        </p:txBody>
      </p:sp>
    </p:spTree>
    <p:custDataLst>
      <p:tags r:id="rId1"/>
    </p:custDataLst>
  </p:cSld>
  <p:clrMapOvr>
    <a:masterClrMapping/>
  </p:clrMapOvr>
  <p:transition spd="med" advTm="529">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charRg st="2" end="2"/>
                                            </p:txEl>
                                          </p:spTgt>
                                        </p:tgtEl>
                                        <p:attrNameLst>
                                          <p:attrName>style.visibility</p:attrName>
                                        </p:attrNameLst>
                                      </p:cBhvr>
                                      <p:to>
                                        <p:strVal val="visible"/>
                                      </p:to>
                                    </p:set>
                                    <p:animEffect transition="in" filter="fade">
                                      <p:cBhvr>
                                        <p:cTn id="7" dur="500"/>
                                        <p:tgtEl>
                                          <p:spTgt spid="3">
                                            <p:txEl>
                                              <p:char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2818" name="Straight Connector 49"/>
          <p:cNvCxnSpPr>
            <a:cxnSpLocks noChangeShapeType="1"/>
          </p:cNvCxnSpPr>
          <p:nvPr/>
        </p:nvCxnSpPr>
        <p:spPr bwMode="auto">
          <a:xfrm flipH="1">
            <a:off x="5924550" y="1195388"/>
            <a:ext cx="822325" cy="530225"/>
          </a:xfrm>
          <a:prstGeom prst="line">
            <a:avLst/>
          </a:prstGeom>
          <a:noFill/>
          <a:ln w="104775" cmpd="dbl"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819" name="Straight Connector 48"/>
          <p:cNvCxnSpPr>
            <a:cxnSpLocks noChangeShapeType="1"/>
          </p:cNvCxnSpPr>
          <p:nvPr/>
        </p:nvCxnSpPr>
        <p:spPr bwMode="auto">
          <a:xfrm>
            <a:off x="6729413" y="1952625"/>
            <a:ext cx="0" cy="528638"/>
          </a:xfrm>
          <a:prstGeom prst="line">
            <a:avLst/>
          </a:prstGeom>
          <a:noFill/>
          <a:ln w="104775" cmpd="dbl"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820" name="Straight Connector 35"/>
          <p:cNvCxnSpPr>
            <a:cxnSpLocks noChangeShapeType="1"/>
          </p:cNvCxnSpPr>
          <p:nvPr/>
        </p:nvCxnSpPr>
        <p:spPr bwMode="auto">
          <a:xfrm>
            <a:off x="8143875" y="1249363"/>
            <a:ext cx="26988" cy="1000125"/>
          </a:xfrm>
          <a:prstGeom prst="line">
            <a:avLst/>
          </a:prstGeom>
          <a:noFill/>
          <a:ln w="104775" cmpd="dbl"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821" name="Straight Connector 46"/>
          <p:cNvCxnSpPr>
            <a:cxnSpLocks noChangeShapeType="1"/>
          </p:cNvCxnSpPr>
          <p:nvPr/>
        </p:nvCxnSpPr>
        <p:spPr bwMode="auto">
          <a:xfrm flipH="1">
            <a:off x="6746875" y="501650"/>
            <a:ext cx="782638" cy="693738"/>
          </a:xfrm>
          <a:prstGeom prst="line">
            <a:avLst/>
          </a:prstGeom>
          <a:noFill/>
          <a:ln w="104775" cmpd="dbl"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Content Placeholder 2"/>
          <p:cNvSpPr>
            <a:spLocks noGrp="1" noRot="1" noChangeAspect="1" noMove="1" noResize="1" noEditPoints="1" noAdjustHandles="1" noChangeArrowheads="1" noChangeShapeType="1" noTextEdit="1"/>
          </p:cNvSpPr>
          <p:nvPr>
            <p:ph idx="1"/>
          </p:nvPr>
        </p:nvSpPr>
        <p:spPr>
          <a:xfrm>
            <a:off x="457200" y="4005063"/>
            <a:ext cx="8507288" cy="2121099"/>
          </a:xfrm>
          <a:blipFill>
            <a:blip r:embed="rId4"/>
            <a:stretch>
              <a:fillRect t="-4885" r="-931"/>
            </a:stretch>
          </a:blipFill>
          <a:extLst/>
        </p:spPr>
        <p:txBody>
          <a:bodyPr/>
          <a:lstStyle/>
          <a:p>
            <a:pPr>
              <a:defRPr/>
            </a:pPr>
            <a:r>
              <a:rPr lang="en-US" dirty="0">
                <a:noFill/>
              </a:rPr>
              <a:t> </a:t>
            </a:r>
          </a:p>
        </p:txBody>
      </p:sp>
      <p:sp>
        <p:nvSpPr>
          <p:cNvPr id="162823" name="Slide Number Placeholder 3"/>
          <p:cNvSpPr>
            <a:spLocks noGrp="1"/>
          </p:cNvSpPr>
          <p:nvPr>
            <p:ph type="sldNum" sz="quarter" idx="12"/>
          </p:nvPr>
        </p:nvSpPr>
        <p:spPr>
          <a:noFill/>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53A1615F-AF8B-45EB-9565-1B475ED2B169}" type="slidenum">
              <a:rPr lang="nb-NO" altLang="en-US" sz="1400" smtClean="0"/>
              <a:pPr algn="l">
                <a:spcBef>
                  <a:spcPct val="0"/>
                </a:spcBef>
                <a:buFontTx/>
                <a:buNone/>
              </a:pPr>
              <a:t>403</a:t>
            </a:fld>
            <a:endParaRPr lang="nb-NO" altLang="en-US" sz="1400" smtClean="0"/>
          </a:p>
        </p:txBody>
      </p:sp>
      <p:pic>
        <p:nvPicPr>
          <p:cNvPr id="162824"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00113" y="1516063"/>
            <a:ext cx="1933575"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Rot="1" noChangeAspect="1" noMove="1" noResize="1" noEditPoints="1" noAdjustHandles="1" noChangeArrowheads="1" noChangeShapeType="1" noTextEdit="1"/>
          </p:cNvSpPr>
          <p:nvPr/>
        </p:nvSpPr>
        <p:spPr>
          <a:xfrm>
            <a:off x="611560" y="1052736"/>
            <a:ext cx="2448272" cy="400110"/>
          </a:xfrm>
          <a:prstGeom prst="rect">
            <a:avLst/>
          </a:prstGeom>
          <a:blipFill>
            <a:blip r:embed="rId6"/>
            <a:stretch>
              <a:fillRect l="-2488" t="-7692" b="-29231"/>
            </a:stretch>
          </a:blipFill>
        </p:spPr>
        <p:txBody>
          <a:bodyPr/>
          <a:lstStyle/>
          <a:p>
            <a:pPr>
              <a:defRPr/>
            </a:pPr>
            <a:r>
              <a:rPr lang="en-US" dirty="0">
                <a:noFill/>
              </a:rPr>
              <a:t> </a:t>
            </a:r>
          </a:p>
        </p:txBody>
      </p:sp>
      <p:sp>
        <p:nvSpPr>
          <p:cNvPr id="10" name="Oval 9"/>
          <p:cNvSpPr/>
          <p:nvPr/>
        </p:nvSpPr>
        <p:spPr bwMode="auto">
          <a:xfrm>
            <a:off x="5838825" y="2516188"/>
            <a:ext cx="115888" cy="115887"/>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cap="all" dirty="0">
              <a:solidFill>
                <a:schemeClr val="tx1"/>
              </a:solidFill>
              <a:latin typeface="Times New Roman" panose="02020603050405020304" pitchFamily="18" charset="0"/>
              <a:cs typeface="Times New Roman" panose="02020603050405020304" pitchFamily="18" charset="0"/>
            </a:endParaRPr>
          </a:p>
        </p:txBody>
      </p:sp>
      <p:cxnSp>
        <p:nvCxnSpPr>
          <p:cNvPr id="162828" name="Straight Connector 10"/>
          <p:cNvCxnSpPr>
            <a:cxnSpLocks noChangeShapeType="1"/>
          </p:cNvCxnSpPr>
          <p:nvPr/>
        </p:nvCxnSpPr>
        <p:spPr bwMode="auto">
          <a:xfrm flipH="1">
            <a:off x="5080000" y="2573338"/>
            <a:ext cx="817563" cy="822325"/>
          </a:xfrm>
          <a:prstGeom prst="line">
            <a:avLst/>
          </a:prstGeom>
          <a:noFill/>
          <a:ln w="104775" cmpd="dbl"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829" name="Straight Connector 14"/>
          <p:cNvCxnSpPr>
            <a:cxnSpLocks noChangeShapeType="1"/>
          </p:cNvCxnSpPr>
          <p:nvPr/>
        </p:nvCxnSpPr>
        <p:spPr bwMode="auto">
          <a:xfrm>
            <a:off x="6143038" y="2544177"/>
            <a:ext cx="815975" cy="822325"/>
          </a:xfrm>
          <a:prstGeom prst="line">
            <a:avLst/>
          </a:prstGeom>
          <a:noFill/>
          <a:ln w="104775" cmpd="dbl"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Oval 16"/>
          <p:cNvSpPr/>
          <p:nvPr/>
        </p:nvSpPr>
        <p:spPr bwMode="auto">
          <a:xfrm>
            <a:off x="4787900" y="3103563"/>
            <a:ext cx="584200" cy="584200"/>
          </a:xfrm>
          <a:prstGeom prst="ellipse">
            <a:avLst/>
          </a:prstGeom>
          <a:solidFill>
            <a:schemeClr val="bg1"/>
          </a:solidFill>
          <a:ln w="9525">
            <a:solidFill>
              <a:schemeClr val="tx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cap="all" dirty="0">
              <a:solidFill>
                <a:schemeClr val="tx1"/>
              </a:solidFill>
              <a:latin typeface="Times New Roman" panose="02020603050405020304" pitchFamily="18" charset="0"/>
              <a:cs typeface="Times New Roman" panose="02020603050405020304" pitchFamily="18" charset="0"/>
            </a:endParaRPr>
          </a:p>
        </p:txBody>
      </p:sp>
      <p:sp>
        <p:nvSpPr>
          <p:cNvPr id="18" name="Oval 17"/>
          <p:cNvSpPr/>
          <p:nvPr/>
        </p:nvSpPr>
        <p:spPr bwMode="auto">
          <a:xfrm>
            <a:off x="6421438" y="3103563"/>
            <a:ext cx="584200" cy="584200"/>
          </a:xfrm>
          <a:prstGeom prst="ellipse">
            <a:avLst/>
          </a:prstGeom>
          <a:solidFill>
            <a:schemeClr val="bg1"/>
          </a:solidFill>
          <a:ln>
            <a:solidFill>
              <a:schemeClr val="tx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cap="all" dirty="0">
              <a:solidFill>
                <a:schemeClr val="tx1"/>
              </a:solidFill>
              <a:latin typeface="Times New Roman" panose="02020603050405020304" pitchFamily="18" charset="0"/>
              <a:cs typeface="Times New Roman" panose="02020603050405020304" pitchFamily="18" charset="0"/>
            </a:endParaRPr>
          </a:p>
        </p:txBody>
      </p:sp>
      <p:sp>
        <p:nvSpPr>
          <p:cNvPr id="20" name="Oval 19"/>
          <p:cNvSpPr/>
          <p:nvPr/>
        </p:nvSpPr>
        <p:spPr bwMode="auto">
          <a:xfrm>
            <a:off x="6672263" y="1130300"/>
            <a:ext cx="115887" cy="115888"/>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cap="all" dirty="0">
              <a:solidFill>
                <a:schemeClr val="tx1"/>
              </a:solidFill>
              <a:latin typeface="Times New Roman" panose="02020603050405020304" pitchFamily="18" charset="0"/>
              <a:cs typeface="Times New Roman" panose="02020603050405020304" pitchFamily="18" charset="0"/>
            </a:endParaRPr>
          </a:p>
        </p:txBody>
      </p:sp>
      <p:cxnSp>
        <p:nvCxnSpPr>
          <p:cNvPr id="162833" name="Straight Connector 20"/>
          <p:cNvCxnSpPr>
            <a:cxnSpLocks noChangeShapeType="1"/>
          </p:cNvCxnSpPr>
          <p:nvPr/>
        </p:nvCxnSpPr>
        <p:spPr bwMode="auto">
          <a:xfrm>
            <a:off x="5910263" y="1858963"/>
            <a:ext cx="3175" cy="739775"/>
          </a:xfrm>
          <a:prstGeom prst="line">
            <a:avLst/>
          </a:prstGeom>
          <a:noFill/>
          <a:ln w="104775" cmpd="dbl"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834" name="Straight Connector 21"/>
          <p:cNvCxnSpPr>
            <a:cxnSpLocks noChangeShapeType="1"/>
            <a:stCxn id="24" idx="4"/>
          </p:cNvCxnSpPr>
          <p:nvPr/>
        </p:nvCxnSpPr>
        <p:spPr bwMode="auto">
          <a:xfrm>
            <a:off x="6729413" y="1479550"/>
            <a:ext cx="0" cy="530225"/>
          </a:xfrm>
          <a:prstGeom prst="line">
            <a:avLst/>
          </a:prstGeom>
          <a:noFill/>
          <a:ln w="104775" cmpd="dbl"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835" name="Straight Connector 22"/>
          <p:cNvCxnSpPr>
            <a:cxnSpLocks noChangeShapeType="1"/>
            <a:stCxn id="44" idx="4"/>
          </p:cNvCxnSpPr>
          <p:nvPr/>
        </p:nvCxnSpPr>
        <p:spPr bwMode="auto">
          <a:xfrm>
            <a:off x="7545388" y="525463"/>
            <a:ext cx="666750" cy="742950"/>
          </a:xfrm>
          <a:prstGeom prst="line">
            <a:avLst/>
          </a:prstGeom>
          <a:noFill/>
          <a:ln w="104775" cmpd="dbl"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Oval 23"/>
          <p:cNvSpPr/>
          <p:nvPr/>
        </p:nvSpPr>
        <p:spPr bwMode="auto">
          <a:xfrm>
            <a:off x="6438900" y="896938"/>
            <a:ext cx="582613" cy="582612"/>
          </a:xfrm>
          <a:prstGeom prst="ellipse">
            <a:avLst/>
          </a:prstGeom>
          <a:solidFill>
            <a:schemeClr val="bg1"/>
          </a:solidFill>
          <a:ln>
            <a:solidFill>
              <a:schemeClr val="tx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cap="all" dirty="0">
              <a:solidFill>
                <a:schemeClr val="tx1"/>
              </a:solidFill>
              <a:latin typeface="Times New Roman" panose="02020603050405020304" pitchFamily="18" charset="0"/>
              <a:cs typeface="Times New Roman" panose="02020603050405020304" pitchFamily="18" charset="0"/>
            </a:endParaRPr>
          </a:p>
        </p:txBody>
      </p:sp>
      <p:sp>
        <p:nvSpPr>
          <p:cNvPr id="25" name="Oval 24"/>
          <p:cNvSpPr/>
          <p:nvPr/>
        </p:nvSpPr>
        <p:spPr bwMode="auto">
          <a:xfrm>
            <a:off x="6438900" y="2306638"/>
            <a:ext cx="582613" cy="582612"/>
          </a:xfrm>
          <a:prstGeom prst="ellipse">
            <a:avLst/>
          </a:prstGeom>
          <a:solidFill>
            <a:schemeClr val="bg1"/>
          </a:solidFill>
          <a:ln>
            <a:solidFill>
              <a:schemeClr val="tx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cap="all" dirty="0">
              <a:solidFill>
                <a:schemeClr val="tx1"/>
              </a:solidFill>
              <a:latin typeface="Times New Roman" panose="02020603050405020304" pitchFamily="18" charset="0"/>
              <a:cs typeface="Times New Roman" panose="02020603050405020304" pitchFamily="18" charset="0"/>
            </a:endParaRPr>
          </a:p>
        </p:txBody>
      </p:sp>
      <p:sp>
        <p:nvSpPr>
          <p:cNvPr id="26" name="Oval 25"/>
          <p:cNvSpPr/>
          <p:nvPr/>
        </p:nvSpPr>
        <p:spPr bwMode="auto">
          <a:xfrm>
            <a:off x="5621338" y="2306638"/>
            <a:ext cx="582612" cy="582612"/>
          </a:xfrm>
          <a:prstGeom prst="ellipse">
            <a:avLst/>
          </a:prstGeom>
          <a:solidFill>
            <a:schemeClr val="bg1"/>
          </a:solidFill>
          <a:ln w="9525">
            <a:solidFill>
              <a:schemeClr val="tx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cap="all" dirty="0">
              <a:solidFill>
                <a:schemeClr val="tx1"/>
              </a:solidFill>
              <a:latin typeface="Times New Roman" panose="02020603050405020304" pitchFamily="18" charset="0"/>
              <a:cs typeface="Times New Roman" panose="02020603050405020304" pitchFamily="18" charset="0"/>
            </a:endParaRPr>
          </a:p>
        </p:txBody>
      </p:sp>
      <p:sp>
        <p:nvSpPr>
          <p:cNvPr id="27" name="Oval 26"/>
          <p:cNvSpPr/>
          <p:nvPr/>
        </p:nvSpPr>
        <p:spPr bwMode="auto">
          <a:xfrm>
            <a:off x="7866063" y="958850"/>
            <a:ext cx="584200" cy="584200"/>
          </a:xfrm>
          <a:prstGeom prst="ellipse">
            <a:avLst/>
          </a:prstGeom>
          <a:solidFill>
            <a:schemeClr val="bg1"/>
          </a:solidFill>
          <a:ln w="9525">
            <a:solidFill>
              <a:schemeClr val="tx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cap="all" dirty="0">
              <a:solidFill>
                <a:schemeClr val="tx1"/>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6422077" y="945185"/>
            <a:ext cx="1366838" cy="400050"/>
          </a:xfrm>
          <a:prstGeom prst="rect">
            <a:avLst/>
          </a:prstGeom>
          <a:noFill/>
        </p:spPr>
        <p:txBody>
          <a:bodyPr>
            <a:spAutoFit/>
          </a:bodyPr>
          <a:lstStyle/>
          <a:p>
            <a:pPr>
              <a:defRPr/>
            </a:pPr>
            <a:r>
              <a:rPr lang="en-US" sz="2000" cap="all" dirty="0">
                <a:solidFill>
                  <a:srgbClr val="C00000"/>
                </a:solidFill>
                <a:latin typeface="Times New Roman" panose="02020603050405020304" pitchFamily="18" charset="0"/>
                <a:cs typeface="Times New Roman" panose="02020603050405020304" pitchFamily="18" charset="0"/>
              </a:rPr>
              <a:t>b</a:t>
            </a:r>
            <a:r>
              <a:rPr lang="en-US" sz="2000" cap="all" dirty="0">
                <a:solidFill>
                  <a:srgbClr val="008000"/>
                </a:solidFill>
                <a:latin typeface="Times New Roman" panose="02020603050405020304" pitchFamily="18" charset="0"/>
                <a:cs typeface="Times New Roman" panose="02020603050405020304" pitchFamily="18" charset="0"/>
              </a:rPr>
              <a:t>c</a:t>
            </a:r>
            <a:r>
              <a:rPr lang="en-US" sz="2000" cap="all" dirty="0">
                <a:solidFill>
                  <a:srgbClr val="7030A0"/>
                </a:solidFill>
                <a:latin typeface="Times New Roman" panose="02020603050405020304" pitchFamily="18" charset="0"/>
                <a:cs typeface="Times New Roman" panose="02020603050405020304" pitchFamily="18" charset="0"/>
              </a:rPr>
              <a:t>e</a:t>
            </a:r>
          </a:p>
        </p:txBody>
      </p:sp>
      <p:sp>
        <p:nvSpPr>
          <p:cNvPr id="29" name="TextBox 28"/>
          <p:cNvSpPr txBox="1"/>
          <p:nvPr/>
        </p:nvSpPr>
        <p:spPr>
          <a:xfrm>
            <a:off x="5507038" y="2373826"/>
            <a:ext cx="1365250" cy="401637"/>
          </a:xfrm>
          <a:prstGeom prst="rect">
            <a:avLst/>
          </a:prstGeom>
          <a:noFill/>
        </p:spPr>
        <p:txBody>
          <a:bodyPr>
            <a:spAutoFit/>
          </a:bodyPr>
          <a:lstStyle/>
          <a:p>
            <a:pPr>
              <a:defRPr/>
            </a:pPr>
            <a:r>
              <a:rPr lang="en-US" sz="2000" cap="all" dirty="0">
                <a:solidFill>
                  <a:srgbClr val="C00000"/>
                </a:solidFill>
                <a:latin typeface="Times New Roman" panose="02020603050405020304" pitchFamily="18" charset="0"/>
                <a:cs typeface="Times New Roman" panose="02020603050405020304" pitchFamily="18" charset="0"/>
              </a:rPr>
              <a:t>b</a:t>
            </a:r>
            <a:r>
              <a:rPr lang="en-US" sz="2000" cap="all" dirty="0">
                <a:solidFill>
                  <a:srgbClr val="00B0F0"/>
                </a:solidFill>
                <a:latin typeface="Times New Roman" panose="02020603050405020304" pitchFamily="18" charset="0"/>
                <a:cs typeface="Times New Roman" panose="02020603050405020304" pitchFamily="18" charset="0"/>
              </a:rPr>
              <a:t>e</a:t>
            </a:r>
            <a:r>
              <a:rPr lang="en-US" sz="2000" cap="all" dirty="0">
                <a:solidFill>
                  <a:srgbClr val="7030A0"/>
                </a:solidFill>
                <a:latin typeface="Times New Roman" panose="02020603050405020304" pitchFamily="18" charset="0"/>
                <a:cs typeface="Times New Roman" panose="02020603050405020304" pitchFamily="18" charset="0"/>
              </a:rPr>
              <a:t>g</a:t>
            </a:r>
          </a:p>
        </p:txBody>
      </p:sp>
      <p:sp>
        <p:nvSpPr>
          <p:cNvPr id="31" name="TextBox 30"/>
          <p:cNvSpPr txBox="1"/>
          <p:nvPr/>
        </p:nvSpPr>
        <p:spPr>
          <a:xfrm>
            <a:off x="6395175" y="2405449"/>
            <a:ext cx="1365250" cy="401637"/>
          </a:xfrm>
          <a:prstGeom prst="rect">
            <a:avLst/>
          </a:prstGeom>
          <a:noFill/>
        </p:spPr>
        <p:txBody>
          <a:bodyPr>
            <a:spAutoFit/>
          </a:bodyPr>
          <a:lstStyle/>
          <a:p>
            <a:pPr>
              <a:defRPr/>
            </a:pPr>
            <a:r>
              <a:rPr lang="en-US" sz="2000" cap="all" dirty="0" smtClean="0">
                <a:solidFill>
                  <a:srgbClr val="FF0000"/>
                </a:solidFill>
                <a:latin typeface="Times New Roman" panose="02020603050405020304" pitchFamily="18" charset="0"/>
                <a:cs typeface="Times New Roman" panose="02020603050405020304" pitchFamily="18" charset="0"/>
              </a:rPr>
              <a:t>B</a:t>
            </a:r>
            <a:r>
              <a:rPr lang="en-US" sz="2000" cap="all" dirty="0" smtClean="0">
                <a:solidFill>
                  <a:srgbClr val="00B0F0"/>
                </a:solidFill>
                <a:latin typeface="Times New Roman" panose="02020603050405020304" pitchFamily="18" charset="0"/>
                <a:cs typeface="Times New Roman" panose="02020603050405020304" pitchFamily="18" charset="0"/>
              </a:rPr>
              <a:t>C</a:t>
            </a:r>
            <a:endParaRPr lang="en-US" sz="2000" cap="all" dirty="0">
              <a:solidFill>
                <a:srgbClr val="00B0F0"/>
              </a:solidFill>
              <a:latin typeface="Times New Roman" panose="02020603050405020304" pitchFamily="18" charset="0"/>
              <a:cs typeface="Times New Roman" panose="02020603050405020304" pitchFamily="18" charset="0"/>
            </a:endParaRPr>
          </a:p>
        </p:txBody>
      </p:sp>
      <p:sp>
        <p:nvSpPr>
          <p:cNvPr id="33" name="TextBox 32"/>
          <p:cNvSpPr txBox="1"/>
          <p:nvPr/>
        </p:nvSpPr>
        <p:spPr>
          <a:xfrm>
            <a:off x="4392613" y="3194050"/>
            <a:ext cx="1366837" cy="400050"/>
          </a:xfrm>
          <a:prstGeom prst="rect">
            <a:avLst/>
          </a:prstGeom>
          <a:noFill/>
        </p:spPr>
        <p:txBody>
          <a:bodyPr>
            <a:spAutoFit/>
          </a:bodyPr>
          <a:lstStyle/>
          <a:p>
            <a:pPr>
              <a:defRPr/>
            </a:pPr>
            <a:r>
              <a:rPr lang="en-US" sz="2000" cap="all" dirty="0">
                <a:solidFill>
                  <a:srgbClr val="C00000"/>
                </a:solidFill>
                <a:latin typeface="Times New Roman" panose="02020603050405020304" pitchFamily="18" charset="0"/>
                <a:cs typeface="Times New Roman" panose="02020603050405020304" pitchFamily="18" charset="0"/>
              </a:rPr>
              <a:t>b</a:t>
            </a:r>
            <a:r>
              <a:rPr lang="en-US" sz="2000" cap="all" dirty="0">
                <a:solidFill>
                  <a:srgbClr val="3C9C9C"/>
                </a:solidFill>
                <a:latin typeface="Times New Roman" panose="02020603050405020304" pitchFamily="18" charset="0"/>
                <a:cs typeface="Times New Roman" panose="02020603050405020304" pitchFamily="18" charset="0"/>
              </a:rPr>
              <a:t>f</a:t>
            </a:r>
            <a:r>
              <a:rPr lang="en-US" sz="2000" cap="all" dirty="0">
                <a:solidFill>
                  <a:srgbClr val="7030A0"/>
                </a:solidFill>
                <a:latin typeface="Times New Roman" panose="02020603050405020304" pitchFamily="18" charset="0"/>
                <a:cs typeface="Times New Roman" panose="02020603050405020304" pitchFamily="18" charset="0"/>
              </a:rPr>
              <a:t>g</a:t>
            </a:r>
          </a:p>
        </p:txBody>
      </p:sp>
      <p:sp>
        <p:nvSpPr>
          <p:cNvPr id="44" name="Oval 43"/>
          <p:cNvSpPr/>
          <p:nvPr/>
        </p:nvSpPr>
        <p:spPr bwMode="auto">
          <a:xfrm>
            <a:off x="7488238" y="409575"/>
            <a:ext cx="115887" cy="115888"/>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cap="all" dirty="0">
              <a:solidFill>
                <a:schemeClr val="tx1"/>
              </a:solidFill>
              <a:latin typeface="Times New Roman" panose="02020603050405020304" pitchFamily="18" charset="0"/>
              <a:cs typeface="Times New Roman" panose="02020603050405020304" pitchFamily="18" charset="0"/>
            </a:endParaRPr>
          </a:p>
        </p:txBody>
      </p:sp>
      <p:sp>
        <p:nvSpPr>
          <p:cNvPr id="45" name="Oval 44"/>
          <p:cNvSpPr/>
          <p:nvPr/>
        </p:nvSpPr>
        <p:spPr bwMode="auto">
          <a:xfrm>
            <a:off x="7254875" y="176213"/>
            <a:ext cx="582613" cy="582612"/>
          </a:xfrm>
          <a:prstGeom prst="ellipse">
            <a:avLst/>
          </a:prstGeom>
          <a:solidFill>
            <a:schemeClr val="bg1"/>
          </a:solidFill>
          <a:ln>
            <a:solidFill>
              <a:schemeClr val="tx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cap="all" dirty="0">
              <a:solidFill>
                <a:schemeClr val="tx1"/>
              </a:solidFill>
              <a:latin typeface="Times New Roman" panose="02020603050405020304" pitchFamily="18" charset="0"/>
              <a:cs typeface="Times New Roman" panose="02020603050405020304" pitchFamily="18" charset="0"/>
            </a:endParaRPr>
          </a:p>
        </p:txBody>
      </p:sp>
      <p:sp>
        <p:nvSpPr>
          <p:cNvPr id="46" name="TextBox 45"/>
          <p:cNvSpPr txBox="1"/>
          <p:nvPr/>
        </p:nvSpPr>
        <p:spPr>
          <a:xfrm>
            <a:off x="7195344" y="253793"/>
            <a:ext cx="1366838" cy="400050"/>
          </a:xfrm>
          <a:prstGeom prst="rect">
            <a:avLst/>
          </a:prstGeom>
          <a:noFill/>
        </p:spPr>
        <p:txBody>
          <a:bodyPr>
            <a:spAutoFit/>
          </a:bodyPr>
          <a:lstStyle/>
          <a:p>
            <a:pPr>
              <a:defRPr/>
            </a:pPr>
            <a:r>
              <a:rPr lang="en-US" sz="2000" cap="all" dirty="0">
                <a:solidFill>
                  <a:srgbClr val="C00000"/>
                </a:solidFill>
                <a:latin typeface="Times New Roman" panose="02020603050405020304" pitchFamily="18" charset="0"/>
                <a:cs typeface="Times New Roman" panose="02020603050405020304" pitchFamily="18" charset="0"/>
              </a:rPr>
              <a:t>b</a:t>
            </a:r>
            <a:r>
              <a:rPr lang="en-US" sz="2000" cap="all" dirty="0">
                <a:solidFill>
                  <a:srgbClr val="00B0F0"/>
                </a:solidFill>
                <a:latin typeface="Times New Roman" panose="02020603050405020304" pitchFamily="18" charset="0"/>
                <a:cs typeface="Times New Roman" panose="02020603050405020304" pitchFamily="18" charset="0"/>
              </a:rPr>
              <a:t>c</a:t>
            </a:r>
            <a:r>
              <a:rPr lang="en-US" sz="2000" cap="all" dirty="0">
                <a:solidFill>
                  <a:srgbClr val="7030A0"/>
                </a:solidFill>
                <a:latin typeface="Times New Roman" panose="02020603050405020304" pitchFamily="18" charset="0"/>
                <a:cs typeface="Times New Roman" panose="02020603050405020304" pitchFamily="18" charset="0"/>
              </a:rPr>
              <a:t>e</a:t>
            </a:r>
          </a:p>
        </p:txBody>
      </p:sp>
      <p:sp>
        <p:nvSpPr>
          <p:cNvPr id="34" name="Oval 33"/>
          <p:cNvSpPr/>
          <p:nvPr/>
        </p:nvSpPr>
        <p:spPr bwMode="auto">
          <a:xfrm>
            <a:off x="7866063" y="1739900"/>
            <a:ext cx="584200" cy="582613"/>
          </a:xfrm>
          <a:prstGeom prst="ellipse">
            <a:avLst/>
          </a:prstGeom>
          <a:solidFill>
            <a:schemeClr val="bg1"/>
          </a:solidFill>
          <a:ln w="9525">
            <a:solidFill>
              <a:schemeClr val="tx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cap="all" dirty="0">
              <a:solidFill>
                <a:schemeClr val="tx1"/>
              </a:solidFill>
              <a:latin typeface="Times New Roman" panose="02020603050405020304" pitchFamily="18" charset="0"/>
              <a:cs typeface="Times New Roman" panose="02020603050405020304" pitchFamily="18" charset="0"/>
            </a:endParaRPr>
          </a:p>
        </p:txBody>
      </p:sp>
      <p:sp>
        <p:nvSpPr>
          <p:cNvPr id="35" name="TextBox 34"/>
          <p:cNvSpPr txBox="1"/>
          <p:nvPr/>
        </p:nvSpPr>
        <p:spPr>
          <a:xfrm>
            <a:off x="7824718" y="1842814"/>
            <a:ext cx="1365250" cy="400050"/>
          </a:xfrm>
          <a:prstGeom prst="rect">
            <a:avLst/>
          </a:prstGeom>
          <a:noFill/>
        </p:spPr>
        <p:txBody>
          <a:bodyPr>
            <a:spAutoFit/>
          </a:bodyPr>
          <a:lstStyle/>
          <a:p>
            <a:pPr>
              <a:defRPr/>
            </a:pPr>
            <a:r>
              <a:rPr lang="en-US" sz="2000" cap="all" dirty="0" smtClean="0">
                <a:solidFill>
                  <a:srgbClr val="7030A0"/>
                </a:solidFill>
                <a:latin typeface="Times New Roman" panose="02020603050405020304" pitchFamily="18" charset="0"/>
                <a:cs typeface="Times New Roman" panose="02020603050405020304" pitchFamily="18" charset="0"/>
              </a:rPr>
              <a:t>A</a:t>
            </a:r>
            <a:r>
              <a:rPr lang="en-US" sz="2000" cap="all" dirty="0" smtClean="0">
                <a:solidFill>
                  <a:srgbClr val="C00000"/>
                </a:solidFill>
                <a:latin typeface="Times New Roman" panose="02020603050405020304" pitchFamily="18" charset="0"/>
                <a:cs typeface="Times New Roman" panose="02020603050405020304" pitchFamily="18" charset="0"/>
              </a:rPr>
              <a:t>b</a:t>
            </a:r>
            <a:r>
              <a:rPr lang="en-US" sz="2000" cap="all" dirty="0" smtClean="0">
                <a:solidFill>
                  <a:srgbClr val="008000"/>
                </a:solidFill>
                <a:latin typeface="Times New Roman" panose="02020603050405020304" pitchFamily="18" charset="0"/>
                <a:cs typeface="Times New Roman" panose="02020603050405020304" pitchFamily="18" charset="0"/>
              </a:rPr>
              <a:t>c</a:t>
            </a:r>
            <a:r>
              <a:rPr lang="en-US" sz="2000" cap="all" dirty="0" smtClean="0">
                <a:solidFill>
                  <a:srgbClr val="7030A0"/>
                </a:solidFill>
                <a:latin typeface="Times New Roman" panose="02020603050405020304" pitchFamily="18" charset="0"/>
                <a:cs typeface="Times New Roman" panose="02020603050405020304" pitchFamily="18" charset="0"/>
              </a:rPr>
              <a:t>E</a:t>
            </a:r>
            <a:endParaRPr lang="en-US" sz="2000" cap="all" dirty="0">
              <a:solidFill>
                <a:srgbClr val="7030A0"/>
              </a:solidFill>
              <a:latin typeface="Times New Roman" panose="02020603050405020304" pitchFamily="18" charset="0"/>
              <a:cs typeface="Times New Roman" panose="02020603050405020304" pitchFamily="18" charset="0"/>
            </a:endParaRPr>
          </a:p>
        </p:txBody>
      </p:sp>
      <p:sp>
        <p:nvSpPr>
          <p:cNvPr id="39" name="Oval 38"/>
          <p:cNvSpPr/>
          <p:nvPr/>
        </p:nvSpPr>
        <p:spPr bwMode="auto">
          <a:xfrm>
            <a:off x="5842000" y="1768475"/>
            <a:ext cx="117475" cy="115888"/>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cap="all" dirty="0">
              <a:solidFill>
                <a:schemeClr val="tx1"/>
              </a:solidFill>
              <a:latin typeface="Times New Roman" panose="02020603050405020304" pitchFamily="18" charset="0"/>
              <a:cs typeface="Times New Roman" panose="02020603050405020304" pitchFamily="18" charset="0"/>
            </a:endParaRPr>
          </a:p>
        </p:txBody>
      </p:sp>
      <p:sp>
        <p:nvSpPr>
          <p:cNvPr id="40" name="Oval 39"/>
          <p:cNvSpPr/>
          <p:nvPr/>
        </p:nvSpPr>
        <p:spPr bwMode="auto">
          <a:xfrm>
            <a:off x="5608638" y="1533525"/>
            <a:ext cx="584200" cy="584200"/>
          </a:xfrm>
          <a:prstGeom prst="ellipse">
            <a:avLst/>
          </a:prstGeom>
          <a:solidFill>
            <a:schemeClr val="bg1"/>
          </a:solidFill>
          <a:ln>
            <a:solidFill>
              <a:schemeClr val="tx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cap="all" dirty="0">
              <a:solidFill>
                <a:schemeClr val="tx1"/>
              </a:solidFill>
              <a:latin typeface="Times New Roman" panose="02020603050405020304" pitchFamily="18" charset="0"/>
              <a:cs typeface="Times New Roman" panose="02020603050405020304" pitchFamily="18" charset="0"/>
            </a:endParaRPr>
          </a:p>
        </p:txBody>
      </p:sp>
      <p:sp>
        <p:nvSpPr>
          <p:cNvPr id="41" name="TextBox 40"/>
          <p:cNvSpPr txBox="1"/>
          <p:nvPr/>
        </p:nvSpPr>
        <p:spPr>
          <a:xfrm>
            <a:off x="5576888" y="1617763"/>
            <a:ext cx="1365250" cy="400050"/>
          </a:xfrm>
          <a:prstGeom prst="rect">
            <a:avLst/>
          </a:prstGeom>
          <a:noFill/>
        </p:spPr>
        <p:txBody>
          <a:bodyPr>
            <a:spAutoFit/>
          </a:bodyPr>
          <a:lstStyle/>
          <a:p>
            <a:pPr>
              <a:defRPr/>
            </a:pPr>
            <a:r>
              <a:rPr lang="en-US" sz="2000" cap="all" dirty="0">
                <a:solidFill>
                  <a:srgbClr val="C00000"/>
                </a:solidFill>
                <a:latin typeface="Times New Roman" panose="02020603050405020304" pitchFamily="18" charset="0"/>
                <a:cs typeface="Times New Roman" panose="02020603050405020304" pitchFamily="18" charset="0"/>
              </a:rPr>
              <a:t>b</a:t>
            </a:r>
            <a:r>
              <a:rPr lang="en-US" sz="2000" cap="all" dirty="0">
                <a:solidFill>
                  <a:srgbClr val="008000"/>
                </a:solidFill>
                <a:latin typeface="Times New Roman" panose="02020603050405020304" pitchFamily="18" charset="0"/>
                <a:cs typeface="Times New Roman" panose="02020603050405020304" pitchFamily="18" charset="0"/>
              </a:rPr>
              <a:t>c</a:t>
            </a:r>
            <a:r>
              <a:rPr lang="en-US" sz="2000" cap="all" dirty="0">
                <a:solidFill>
                  <a:srgbClr val="7030A0"/>
                </a:solidFill>
                <a:latin typeface="Times New Roman" panose="02020603050405020304" pitchFamily="18" charset="0"/>
                <a:cs typeface="Times New Roman" panose="02020603050405020304" pitchFamily="18" charset="0"/>
              </a:rPr>
              <a:t>e</a:t>
            </a:r>
          </a:p>
        </p:txBody>
      </p:sp>
      <p:sp>
        <p:nvSpPr>
          <p:cNvPr id="42" name="Oval 41"/>
          <p:cNvSpPr/>
          <p:nvPr/>
        </p:nvSpPr>
        <p:spPr bwMode="auto">
          <a:xfrm>
            <a:off x="6656388" y="1817688"/>
            <a:ext cx="117475" cy="117475"/>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cap="all" dirty="0">
              <a:solidFill>
                <a:schemeClr val="tx1"/>
              </a:solidFill>
              <a:latin typeface="Times New Roman" panose="02020603050405020304" pitchFamily="18" charset="0"/>
              <a:cs typeface="Times New Roman" panose="02020603050405020304" pitchFamily="18" charset="0"/>
            </a:endParaRPr>
          </a:p>
        </p:txBody>
      </p:sp>
      <p:sp>
        <p:nvSpPr>
          <p:cNvPr id="43" name="Oval 42"/>
          <p:cNvSpPr/>
          <p:nvPr/>
        </p:nvSpPr>
        <p:spPr bwMode="auto">
          <a:xfrm>
            <a:off x="6423025" y="1584325"/>
            <a:ext cx="584200" cy="584200"/>
          </a:xfrm>
          <a:prstGeom prst="ellipse">
            <a:avLst/>
          </a:prstGeom>
          <a:solidFill>
            <a:schemeClr val="bg1"/>
          </a:solidFill>
          <a:ln>
            <a:solidFill>
              <a:schemeClr val="tx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cap="all" dirty="0">
              <a:solidFill>
                <a:schemeClr val="tx1"/>
              </a:solidFill>
              <a:latin typeface="Times New Roman" panose="02020603050405020304" pitchFamily="18" charset="0"/>
              <a:cs typeface="Times New Roman" panose="02020603050405020304" pitchFamily="18" charset="0"/>
            </a:endParaRPr>
          </a:p>
        </p:txBody>
      </p:sp>
      <p:sp>
        <p:nvSpPr>
          <p:cNvPr id="48" name="TextBox 47"/>
          <p:cNvSpPr txBox="1"/>
          <p:nvPr/>
        </p:nvSpPr>
        <p:spPr>
          <a:xfrm>
            <a:off x="6353174" y="1652588"/>
            <a:ext cx="1365250" cy="400050"/>
          </a:xfrm>
          <a:prstGeom prst="rect">
            <a:avLst/>
          </a:prstGeom>
          <a:noFill/>
        </p:spPr>
        <p:txBody>
          <a:bodyPr>
            <a:spAutoFit/>
          </a:bodyPr>
          <a:lstStyle/>
          <a:p>
            <a:pPr>
              <a:defRPr/>
            </a:pPr>
            <a:r>
              <a:rPr lang="en-US" sz="2000" cap="all" dirty="0">
                <a:solidFill>
                  <a:srgbClr val="C00000"/>
                </a:solidFill>
                <a:latin typeface="Times New Roman" panose="02020603050405020304" pitchFamily="18" charset="0"/>
                <a:cs typeface="Times New Roman" panose="02020603050405020304" pitchFamily="18" charset="0"/>
              </a:rPr>
              <a:t>b</a:t>
            </a:r>
            <a:r>
              <a:rPr lang="en-US" sz="2000" cap="all" dirty="0">
                <a:solidFill>
                  <a:srgbClr val="008000"/>
                </a:solidFill>
                <a:latin typeface="Times New Roman" panose="02020603050405020304" pitchFamily="18" charset="0"/>
                <a:cs typeface="Times New Roman" panose="02020603050405020304" pitchFamily="18" charset="0"/>
              </a:rPr>
              <a:t>c</a:t>
            </a:r>
            <a:r>
              <a:rPr lang="en-US" sz="2000" cap="all" dirty="0">
                <a:solidFill>
                  <a:srgbClr val="00B0F0"/>
                </a:solidFill>
                <a:latin typeface="Times New Roman" panose="02020603050405020304" pitchFamily="18" charset="0"/>
                <a:cs typeface="Times New Roman" panose="02020603050405020304" pitchFamily="18" charset="0"/>
              </a:rPr>
              <a:t>e</a:t>
            </a:r>
          </a:p>
        </p:txBody>
      </p:sp>
      <p:sp>
        <p:nvSpPr>
          <p:cNvPr id="2" name="Title 1"/>
          <p:cNvSpPr>
            <a:spLocks noGrp="1"/>
          </p:cNvSpPr>
          <p:nvPr>
            <p:ph type="title"/>
          </p:nvPr>
        </p:nvSpPr>
        <p:spPr>
          <a:xfrm>
            <a:off x="449263" y="157094"/>
            <a:ext cx="7886700" cy="1351722"/>
          </a:xfrm>
        </p:spPr>
        <p:txBody>
          <a:bodyPr/>
          <a:lstStyle/>
          <a:p>
            <a:pPr algn="ctr"/>
            <a:r>
              <a:rPr lang="en-US" dirty="0" smtClean="0">
                <a:solidFill>
                  <a:srgbClr val="00B0F0"/>
                </a:solidFill>
              </a:rPr>
              <a:t>Continued</a:t>
            </a:r>
            <a:endParaRPr lang="en-US" dirty="0">
              <a:solidFill>
                <a:srgbClr val="00B0F0"/>
              </a:solidFill>
            </a:endParaRPr>
          </a:p>
        </p:txBody>
      </p:sp>
      <p:sp>
        <p:nvSpPr>
          <p:cNvPr id="47" name="TextBox 46"/>
          <p:cNvSpPr txBox="1"/>
          <p:nvPr/>
        </p:nvSpPr>
        <p:spPr>
          <a:xfrm>
            <a:off x="7766844" y="1048992"/>
            <a:ext cx="1366838" cy="400050"/>
          </a:xfrm>
          <a:prstGeom prst="rect">
            <a:avLst/>
          </a:prstGeom>
          <a:noFill/>
        </p:spPr>
        <p:txBody>
          <a:bodyPr>
            <a:spAutoFit/>
          </a:bodyPr>
          <a:lstStyle/>
          <a:p>
            <a:pPr>
              <a:defRPr/>
            </a:pPr>
            <a:r>
              <a:rPr lang="en-US" sz="2000" cap="all" dirty="0">
                <a:solidFill>
                  <a:srgbClr val="C00000"/>
                </a:solidFill>
                <a:latin typeface="Times New Roman" panose="02020603050405020304" pitchFamily="18" charset="0"/>
                <a:cs typeface="Times New Roman" panose="02020603050405020304" pitchFamily="18" charset="0"/>
              </a:rPr>
              <a:t>b</a:t>
            </a:r>
            <a:r>
              <a:rPr lang="en-US" sz="2000" cap="all" dirty="0">
                <a:solidFill>
                  <a:srgbClr val="00B0F0"/>
                </a:solidFill>
                <a:latin typeface="Times New Roman" panose="02020603050405020304" pitchFamily="18" charset="0"/>
                <a:cs typeface="Times New Roman" panose="02020603050405020304" pitchFamily="18" charset="0"/>
              </a:rPr>
              <a:t>c</a:t>
            </a:r>
            <a:r>
              <a:rPr lang="en-US" sz="2000" cap="all" dirty="0">
                <a:solidFill>
                  <a:srgbClr val="7030A0"/>
                </a:solidFill>
                <a:latin typeface="Times New Roman" panose="02020603050405020304" pitchFamily="18" charset="0"/>
                <a:cs typeface="Times New Roman" panose="02020603050405020304" pitchFamily="18" charset="0"/>
              </a:rPr>
              <a:t>e</a:t>
            </a:r>
          </a:p>
        </p:txBody>
      </p:sp>
      <p:sp>
        <p:nvSpPr>
          <p:cNvPr id="49" name="TextBox 48"/>
          <p:cNvSpPr txBox="1"/>
          <p:nvPr/>
        </p:nvSpPr>
        <p:spPr>
          <a:xfrm>
            <a:off x="6363113" y="3181815"/>
            <a:ext cx="1365250" cy="401637"/>
          </a:xfrm>
          <a:prstGeom prst="rect">
            <a:avLst/>
          </a:prstGeom>
          <a:noFill/>
        </p:spPr>
        <p:txBody>
          <a:bodyPr>
            <a:spAutoFit/>
          </a:bodyPr>
          <a:lstStyle/>
          <a:p>
            <a:pPr>
              <a:defRPr/>
            </a:pPr>
            <a:r>
              <a:rPr lang="en-US" sz="2000" cap="all" dirty="0">
                <a:solidFill>
                  <a:srgbClr val="C00000"/>
                </a:solidFill>
                <a:latin typeface="Times New Roman" panose="02020603050405020304" pitchFamily="18" charset="0"/>
                <a:cs typeface="Times New Roman" panose="02020603050405020304" pitchFamily="18" charset="0"/>
              </a:rPr>
              <a:t>b</a:t>
            </a:r>
            <a:r>
              <a:rPr lang="en-US" sz="2000" cap="all" dirty="0">
                <a:solidFill>
                  <a:srgbClr val="00B0F0"/>
                </a:solidFill>
                <a:latin typeface="Times New Roman" panose="02020603050405020304" pitchFamily="18" charset="0"/>
                <a:cs typeface="Times New Roman" panose="02020603050405020304" pitchFamily="18" charset="0"/>
              </a:rPr>
              <a:t>e</a:t>
            </a:r>
            <a:r>
              <a:rPr lang="en-US" sz="2000" cap="all" dirty="0">
                <a:solidFill>
                  <a:srgbClr val="7030A0"/>
                </a:solidFill>
                <a:latin typeface="Times New Roman" panose="02020603050405020304" pitchFamily="18" charset="0"/>
                <a:cs typeface="Times New Roman" panose="02020603050405020304" pitchFamily="18" charset="0"/>
              </a:rPr>
              <a:t>g</a:t>
            </a:r>
          </a:p>
        </p:txBody>
      </p:sp>
      <p:sp>
        <p:nvSpPr>
          <p:cNvPr id="4" name="TextBox 3"/>
          <p:cNvSpPr txBox="1"/>
          <p:nvPr/>
        </p:nvSpPr>
        <p:spPr>
          <a:xfrm>
            <a:off x="8699499" y="1870653"/>
            <a:ext cx="1736727" cy="369332"/>
          </a:xfrm>
          <a:prstGeom prst="rect">
            <a:avLst/>
          </a:prstGeom>
          <a:noFill/>
        </p:spPr>
        <p:txBody>
          <a:bodyPr wrap="square" rtlCol="0">
            <a:spAutoFit/>
          </a:bodyPr>
          <a:lstStyle/>
          <a:p>
            <a:r>
              <a:rPr lang="en-US" dirty="0" smtClean="0"/>
              <a:t>p</a:t>
            </a:r>
            <a:endParaRPr lang="en-US" dirty="0"/>
          </a:p>
        </p:txBody>
      </p:sp>
      <p:cxnSp>
        <p:nvCxnSpPr>
          <p:cNvPr id="50" name="Straight Connector 14"/>
          <p:cNvCxnSpPr>
            <a:cxnSpLocks noChangeShapeType="1"/>
          </p:cNvCxnSpPr>
          <p:nvPr/>
        </p:nvCxnSpPr>
        <p:spPr bwMode="auto">
          <a:xfrm>
            <a:off x="6993490" y="2710405"/>
            <a:ext cx="815975" cy="822325"/>
          </a:xfrm>
          <a:prstGeom prst="line">
            <a:avLst/>
          </a:prstGeom>
          <a:noFill/>
          <a:ln w="104775" cmpd="dbl"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Oval 50"/>
          <p:cNvSpPr/>
          <p:nvPr/>
        </p:nvSpPr>
        <p:spPr bwMode="auto">
          <a:xfrm>
            <a:off x="7758976" y="3365301"/>
            <a:ext cx="584200" cy="584200"/>
          </a:xfrm>
          <a:prstGeom prst="ellipse">
            <a:avLst/>
          </a:prstGeom>
          <a:noFill/>
          <a:ln>
            <a:solidFill>
              <a:schemeClr val="tx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cap="all" dirty="0">
              <a:solidFill>
                <a:schemeClr val="tx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7728363" y="3461517"/>
            <a:ext cx="2152374" cy="369332"/>
          </a:xfrm>
          <a:prstGeom prst="rect">
            <a:avLst/>
          </a:prstGeom>
          <a:noFill/>
        </p:spPr>
        <p:txBody>
          <a:bodyPr wrap="square" rtlCol="0">
            <a:spAutoFit/>
          </a:bodyPr>
          <a:lstStyle/>
          <a:p>
            <a:r>
              <a:rPr lang="en-US" dirty="0" smtClean="0">
                <a:solidFill>
                  <a:srgbClr val="FF0000"/>
                </a:solidFill>
              </a:rPr>
              <a:t>B</a:t>
            </a:r>
            <a:r>
              <a:rPr lang="en-US" dirty="0" smtClean="0">
                <a:solidFill>
                  <a:srgbClr val="00B0F0"/>
                </a:solidFill>
              </a:rPr>
              <a:t>C</a:t>
            </a:r>
            <a:r>
              <a:rPr lang="en-US" dirty="0" smtClean="0"/>
              <a:t>D</a:t>
            </a:r>
            <a:endParaRPr lang="en-US" dirty="0"/>
          </a:p>
        </p:txBody>
      </p:sp>
    </p:spTree>
    <p:custDataLst>
      <p:tags r:id="rId1"/>
    </p:custDataLst>
  </p:cSld>
  <p:clrMapOvr>
    <a:masterClrMapping/>
  </p:clrMapOvr>
  <p:transition spd="med" advTm="53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charRg st="2" end="2"/>
                                            </p:txEl>
                                          </p:spTgt>
                                        </p:tgtEl>
                                        <p:attrNameLst>
                                          <p:attrName>style.visibility</p:attrName>
                                        </p:attrNameLst>
                                      </p:cBhvr>
                                      <p:to>
                                        <p:strVal val="visible"/>
                                      </p:to>
                                    </p:set>
                                    <p:animEffect transition="in" filter="fade">
                                      <p:cBhvr>
                                        <p:cTn id="7" dur="500"/>
                                        <p:tgtEl>
                                          <p:spTgt spid="3">
                                            <p:txEl>
                                              <p:char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1"/>
          <p:cNvSpPr>
            <a:spLocks noGrp="1"/>
          </p:cNvSpPr>
          <p:nvPr>
            <p:ph type="title"/>
          </p:nvPr>
        </p:nvSpPr>
        <p:spPr/>
        <p:txBody>
          <a:bodyPr/>
          <a:lstStyle/>
          <a:p>
            <a:pPr algn="ctr"/>
            <a:r>
              <a:rPr lang="en-US" altLang="en-US" dirty="0" smtClean="0">
                <a:solidFill>
                  <a:srgbClr val="00B0F0"/>
                </a:solidFill>
              </a:rPr>
              <a:t>The reason it works is that</a:t>
            </a:r>
          </a:p>
        </p:txBody>
      </p:sp>
      <p:sp>
        <p:nvSpPr>
          <p:cNvPr id="164867" name="Content Placeholder 2"/>
          <p:cNvSpPr>
            <a:spLocks noGrp="1"/>
          </p:cNvSpPr>
          <p:nvPr>
            <p:ph idx="1"/>
          </p:nvPr>
        </p:nvSpPr>
        <p:spPr/>
        <p:txBody>
          <a:bodyPr>
            <a:noAutofit/>
          </a:bodyPr>
          <a:lstStyle/>
          <a:p>
            <a:pPr marL="0" indent="0" algn="l">
              <a:buFontTx/>
              <a:buNone/>
            </a:pPr>
            <a:r>
              <a:rPr lang="en-US" altLang="en-US" sz="3600" dirty="0" smtClean="0"/>
              <a:t>The number of choices for a bag is </a:t>
            </a:r>
            <a:r>
              <a:rPr lang="en-US" altLang="en-US" sz="3600" dirty="0" smtClean="0">
                <a:solidFill>
                  <a:srgbClr val="FF0000"/>
                </a:solidFill>
                <a:sym typeface="Symbol" panose="05050102010706020507" pitchFamily="18" charset="2"/>
              </a:rPr>
              <a:t>2</a:t>
            </a:r>
            <a:r>
              <a:rPr lang="en-US" altLang="en-US" sz="3600" baseline="30000" dirty="0" smtClean="0">
                <a:solidFill>
                  <a:srgbClr val="FF0000"/>
                </a:solidFill>
                <a:sym typeface="Symbol" panose="05050102010706020507" pitchFamily="18" charset="2"/>
              </a:rPr>
              <a:t>tw</a:t>
            </a:r>
            <a:r>
              <a:rPr lang="en-US" altLang="en-US" sz="3600" dirty="0" smtClean="0">
                <a:solidFill>
                  <a:srgbClr val="FF0000"/>
                </a:solidFill>
                <a:sym typeface="Symbol" panose="05050102010706020507" pitchFamily="18" charset="2"/>
              </a:rPr>
              <a:t>   </a:t>
            </a:r>
          </a:p>
          <a:p>
            <a:pPr marL="0" indent="0" algn="l">
              <a:buFontTx/>
              <a:buNone/>
            </a:pPr>
            <a:r>
              <a:rPr lang="en-US" altLang="en-US" sz="3600" dirty="0" smtClean="0">
                <a:sym typeface="Symbol" panose="05050102010706020507" pitchFamily="18" charset="2"/>
              </a:rPr>
              <a:t>Clearly size of table per bag is </a:t>
            </a:r>
            <a:r>
              <a:rPr lang="en-US" altLang="en-US" sz="3600" dirty="0" smtClean="0">
                <a:solidFill>
                  <a:srgbClr val="FF0000"/>
                </a:solidFill>
                <a:sym typeface="Symbol" panose="05050102010706020507" pitchFamily="18" charset="2"/>
              </a:rPr>
              <a:t>n</a:t>
            </a:r>
            <a:r>
              <a:rPr lang="en-US" altLang="en-US" sz="3600" dirty="0" smtClean="0"/>
              <a:t> </a:t>
            </a:r>
            <a:r>
              <a:rPr lang="en-US" altLang="en-US" sz="3600" dirty="0" smtClean="0">
                <a:solidFill>
                  <a:srgbClr val="FF0000"/>
                </a:solidFill>
                <a:sym typeface="Symbol" panose="05050102010706020507" pitchFamily="18" charset="2"/>
              </a:rPr>
              <a:t>˖2</a:t>
            </a:r>
            <a:r>
              <a:rPr lang="en-US" altLang="en-US" sz="3600" baseline="30000" dirty="0" smtClean="0">
                <a:solidFill>
                  <a:srgbClr val="FF0000"/>
                </a:solidFill>
                <a:sym typeface="Symbol" panose="05050102010706020507" pitchFamily="18" charset="2"/>
              </a:rPr>
              <a:t>tw </a:t>
            </a:r>
            <a:r>
              <a:rPr lang="en-US" altLang="en-US" sz="3600" dirty="0" smtClean="0">
                <a:solidFill>
                  <a:srgbClr val="FF0000"/>
                </a:solidFill>
                <a:sym typeface="Symbol" panose="05050102010706020507" pitchFamily="18" charset="2"/>
              </a:rPr>
              <a:t> </a:t>
            </a:r>
            <a:r>
              <a:rPr lang="en-US" altLang="en-US" sz="3600" dirty="0" smtClean="0">
                <a:sym typeface="Symbol" panose="05050102010706020507" pitchFamily="18" charset="2"/>
              </a:rPr>
              <a:t>size.</a:t>
            </a:r>
            <a:r>
              <a:rPr lang="en-US" altLang="en-US" sz="3600" dirty="0" smtClean="0"/>
              <a:t> </a:t>
            </a:r>
          </a:p>
          <a:p>
            <a:pPr marL="0" indent="0" algn="l">
              <a:buFontTx/>
              <a:buNone/>
            </a:pPr>
            <a:r>
              <a:rPr lang="en-US" altLang="en-US" sz="3600" dirty="0" smtClean="0"/>
              <a:t>Hence dynamic programming works. </a:t>
            </a:r>
          </a:p>
          <a:p>
            <a:pPr marL="0" indent="0" algn="l">
              <a:buFontTx/>
              <a:buNone/>
            </a:pPr>
            <a:r>
              <a:rPr lang="en-US" altLang="en-US" sz="3600" dirty="0" smtClean="0"/>
              <a:t>For </a:t>
            </a:r>
            <a:r>
              <a:rPr lang="en-US" altLang="en-US" sz="3600" dirty="0" smtClean="0">
                <a:solidFill>
                  <a:srgbClr val="0070C0"/>
                </a:solidFill>
              </a:rPr>
              <a:t>vertex cover </a:t>
            </a:r>
            <a:r>
              <a:rPr lang="en-US" altLang="en-US" sz="3600" dirty="0" smtClean="0"/>
              <a:t>look at all the edges that the parent vertices touch and you have </a:t>
            </a:r>
            <a:r>
              <a:rPr lang="en-US" altLang="en-US" sz="3600" dirty="0" smtClean="0">
                <a:solidFill>
                  <a:srgbClr val="FF0000"/>
                </a:solidFill>
                <a:sym typeface="Symbol" panose="05050102010706020507" pitchFamily="18" charset="2"/>
              </a:rPr>
              <a:t>2</a:t>
            </a:r>
            <a:r>
              <a:rPr lang="en-US" altLang="en-US" sz="3600" baseline="30000" dirty="0" smtClean="0">
                <a:solidFill>
                  <a:srgbClr val="FF0000"/>
                </a:solidFill>
                <a:sym typeface="Symbol" panose="05050102010706020507" pitchFamily="18" charset="2"/>
              </a:rPr>
              <a:t>tw</a:t>
            </a:r>
            <a:r>
              <a:rPr lang="en-US" altLang="en-US" sz="3600" dirty="0" smtClean="0">
                <a:solidFill>
                  <a:srgbClr val="FF0000"/>
                </a:solidFill>
                <a:sym typeface="Symbol" panose="05050102010706020507" pitchFamily="18" charset="2"/>
              </a:rPr>
              <a:t> </a:t>
            </a:r>
            <a:r>
              <a:rPr lang="en-US" altLang="en-US" sz="3600" dirty="0" smtClean="0">
                <a:sym typeface="Symbol" panose="05050102010706020507" pitchFamily="18" charset="2"/>
              </a:rPr>
              <a:t>choices. Works for </a:t>
            </a:r>
            <a:r>
              <a:rPr lang="en-US" altLang="en-US" sz="3600" dirty="0" smtClean="0">
                <a:solidFill>
                  <a:srgbClr val="0070C0"/>
                </a:solidFill>
                <a:sym typeface="Symbol" panose="05050102010706020507" pitchFamily="18" charset="2"/>
              </a:rPr>
              <a:t>dominating set </a:t>
            </a:r>
            <a:r>
              <a:rPr lang="en-US" altLang="en-US" sz="3600" dirty="0" smtClean="0">
                <a:sym typeface="Symbol" panose="05050102010706020507" pitchFamily="18" charset="2"/>
              </a:rPr>
              <a:t>for </a:t>
            </a:r>
            <a:r>
              <a:rPr lang="en-US" altLang="en-US" sz="3600" dirty="0" smtClean="0">
                <a:solidFill>
                  <a:srgbClr val="0070C0"/>
                </a:solidFill>
                <a:sym typeface="Symbol" panose="05050102010706020507" pitchFamily="18" charset="2"/>
              </a:rPr>
              <a:t>longest path, find k vertex disjoint triangles </a:t>
            </a:r>
            <a:r>
              <a:rPr lang="en-US" altLang="en-US" sz="3600" dirty="0" smtClean="0">
                <a:sym typeface="Symbol" panose="05050102010706020507" pitchFamily="18" charset="2"/>
              </a:rPr>
              <a:t>and many more  problems.</a:t>
            </a:r>
            <a:r>
              <a:rPr lang="en-US" altLang="en-US" sz="3600" dirty="0" smtClean="0"/>
              <a:t> </a:t>
            </a:r>
          </a:p>
        </p:txBody>
      </p:sp>
    </p:spTree>
  </p:cSld>
  <p:clrMapOvr>
    <a:masterClrMapping/>
  </p:clrMapOvr>
  <mc:AlternateContent xmlns:mc="http://schemas.openxmlformats.org/markup-compatibility/2006" xmlns:p14="http://schemas.microsoft.com/office/powerpoint/2010/main">
    <mc:Choice Requires="p14">
      <p:transition spd="slow" p14:dur="2000" advTm="187"/>
    </mc:Choice>
    <mc:Fallback xmlns="">
      <p:transition spd="slow" advTm="187"/>
    </mc:Fallback>
  </mc:AlternateContent>
  <p:timing>
    <p:tnLst>
      <p:par>
        <p:cTn id="1" dur="indefinite" restart="never" nodeType="tmRoot"/>
      </p:par>
    </p:tnLst>
  </p:timing>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p:cNvSpPr>
            <a:spLocks noGrp="1"/>
          </p:cNvSpPr>
          <p:nvPr>
            <p:ph type="title"/>
          </p:nvPr>
        </p:nvSpPr>
        <p:spPr/>
        <p:txBody>
          <a:bodyPr/>
          <a:lstStyle/>
          <a:p>
            <a:pPr algn="ctr"/>
            <a:r>
              <a:rPr lang="en-US" altLang="en-US" dirty="0" smtClean="0">
                <a:solidFill>
                  <a:srgbClr val="00B0F0"/>
                </a:solidFill>
                <a:sym typeface="Symbol" panose="05050102010706020507" pitchFamily="18" charset="2"/>
              </a:rPr>
              <a:t>Planar graph theory: exact solution and approximation</a:t>
            </a:r>
            <a:endParaRPr lang="en-US" altLang="en-US" dirty="0" smtClean="0"/>
          </a:p>
        </p:txBody>
      </p:sp>
      <p:sp>
        <p:nvSpPr>
          <p:cNvPr id="165891" name="Content Placeholder 2"/>
          <p:cNvSpPr>
            <a:spLocks noGrp="1"/>
          </p:cNvSpPr>
          <p:nvPr>
            <p:ph idx="1"/>
          </p:nvPr>
        </p:nvSpPr>
        <p:spPr/>
        <p:txBody>
          <a:bodyPr>
            <a:normAutofit fontScale="92500"/>
          </a:bodyPr>
          <a:lstStyle/>
          <a:p>
            <a:pPr marL="0" indent="0" algn="l">
              <a:buFontTx/>
              <a:buNone/>
            </a:pPr>
            <a:r>
              <a:rPr lang="en-US" altLang="en-US" sz="3200" dirty="0" smtClean="0"/>
              <a:t>Application for </a:t>
            </a:r>
            <a:r>
              <a:rPr lang="en-US" altLang="en-US" sz="3200" dirty="0" smtClean="0">
                <a:solidFill>
                  <a:srgbClr val="00B050"/>
                </a:solidFill>
              </a:rPr>
              <a:t>planar graphs</a:t>
            </a:r>
            <a:r>
              <a:rPr lang="en-US" altLang="en-US" sz="3200" dirty="0" smtClean="0"/>
              <a:t>. </a:t>
            </a:r>
            <a:r>
              <a:rPr lang="en-US" altLang="en-US" sz="3200" dirty="0" smtClean="0">
                <a:solidFill>
                  <a:srgbClr val="0070C0"/>
                </a:solidFill>
              </a:rPr>
              <a:t>Vertex Cover</a:t>
            </a:r>
            <a:r>
              <a:rPr lang="en-US" altLang="en-US" sz="3200" dirty="0" smtClean="0"/>
              <a:t>, </a:t>
            </a:r>
            <a:r>
              <a:rPr lang="en-US" altLang="en-US" sz="3200" dirty="0" smtClean="0">
                <a:solidFill>
                  <a:srgbClr val="0070C0"/>
                </a:solidFill>
              </a:rPr>
              <a:t>Maximum independent set</a:t>
            </a:r>
            <a:r>
              <a:rPr lang="en-US" altLang="en-US" sz="3200" dirty="0" smtClean="0"/>
              <a:t> </a:t>
            </a:r>
            <a:r>
              <a:rPr lang="en-US" altLang="en-US" sz="3200" dirty="0" smtClean="0">
                <a:solidFill>
                  <a:srgbClr val="0070C0"/>
                </a:solidFill>
              </a:rPr>
              <a:t>Longest path </a:t>
            </a:r>
            <a:r>
              <a:rPr lang="en-US" altLang="en-US" sz="3200" dirty="0" smtClean="0"/>
              <a:t>can be solved by </a:t>
            </a:r>
            <a:r>
              <a:rPr lang="en-US" altLang="en-US" sz="3200" dirty="0" smtClean="0">
                <a:solidFill>
                  <a:srgbClr val="FF0000"/>
                </a:solidFill>
              </a:rPr>
              <a:t>exp(sqrt(n)) </a:t>
            </a:r>
            <a:r>
              <a:rPr lang="en-US" altLang="en-US" sz="3200" dirty="0" smtClean="0"/>
              <a:t>time.</a:t>
            </a:r>
          </a:p>
          <a:p>
            <a:pPr marL="0" indent="0" algn="l">
              <a:buFontTx/>
              <a:buNone/>
            </a:pPr>
            <a:endParaRPr lang="en-US" altLang="en-US" sz="3200" dirty="0" smtClean="0"/>
          </a:p>
          <a:p>
            <a:pPr marL="0" indent="0" algn="l">
              <a:buFontTx/>
              <a:buNone/>
            </a:pPr>
            <a:r>
              <a:rPr lang="en-US" altLang="en-US" sz="3200" dirty="0" smtClean="0"/>
              <a:t>Because of a basic theorem. The treewidth of a planar graph is </a:t>
            </a:r>
            <a:r>
              <a:rPr lang="en-US" altLang="en-US" sz="3200" dirty="0" smtClean="0">
                <a:solidFill>
                  <a:srgbClr val="FF0000"/>
                </a:solidFill>
              </a:rPr>
              <a:t>O(sqrt{n})</a:t>
            </a:r>
            <a:r>
              <a:rPr lang="en-US" altLang="en-US" sz="3200" dirty="0" smtClean="0"/>
              <a:t>. In fact </a:t>
            </a:r>
            <a:r>
              <a:rPr lang="en-US" altLang="en-US" sz="3200" dirty="0" smtClean="0">
                <a:solidFill>
                  <a:srgbClr val="FF0000"/>
                </a:solidFill>
              </a:rPr>
              <a:t>5k </a:t>
            </a:r>
            <a:r>
              <a:rPr lang="en-US" altLang="en-US" sz="3200" dirty="0" smtClean="0"/>
              <a:t>treewidth implies a </a:t>
            </a:r>
            <a:r>
              <a:rPr lang="en-US" altLang="en-US" sz="3200" dirty="0" smtClean="0">
                <a:solidFill>
                  <a:srgbClr val="FF0000"/>
                </a:solidFill>
              </a:rPr>
              <a:t>k</a:t>
            </a:r>
            <a:r>
              <a:rPr lang="en-US" altLang="en-US" sz="3200" dirty="0" smtClean="0"/>
              <a:t> times </a:t>
            </a:r>
            <a:r>
              <a:rPr lang="en-US" altLang="en-US" sz="3200" dirty="0" smtClean="0">
                <a:solidFill>
                  <a:srgbClr val="FF0000"/>
                </a:solidFill>
              </a:rPr>
              <a:t>k</a:t>
            </a:r>
            <a:r>
              <a:rPr lang="en-US" altLang="en-US" sz="3200" dirty="0" smtClean="0"/>
              <a:t> </a:t>
            </a:r>
            <a:r>
              <a:rPr lang="en-US" altLang="en-US" sz="3200" dirty="0" smtClean="0">
                <a:solidFill>
                  <a:srgbClr val="0070C0"/>
                </a:solidFill>
              </a:rPr>
              <a:t>grid minor</a:t>
            </a:r>
            <a:r>
              <a:rPr lang="en-US" altLang="en-US" sz="3200" dirty="0" smtClean="0"/>
              <a:t>.</a:t>
            </a:r>
          </a:p>
          <a:p>
            <a:pPr marL="0" indent="0" algn="l">
              <a:buFontTx/>
              <a:buNone/>
            </a:pPr>
            <a:r>
              <a:rPr lang="en-US" altLang="en-US" sz="3200" dirty="0" smtClean="0"/>
              <a:t>Under the </a:t>
            </a:r>
            <a:r>
              <a:rPr lang="en-US" altLang="en-US" sz="3200" dirty="0" smtClean="0">
                <a:solidFill>
                  <a:srgbClr val="FF0000"/>
                </a:solidFill>
              </a:rPr>
              <a:t>ETH</a:t>
            </a:r>
            <a:r>
              <a:rPr lang="en-US" altLang="en-US" sz="3200" dirty="0" smtClean="0"/>
              <a:t> these results are tight. </a:t>
            </a:r>
          </a:p>
          <a:p>
            <a:pPr marL="0" indent="0" algn="l">
              <a:buFontTx/>
              <a:buNone/>
            </a:pPr>
            <a:r>
              <a:rPr lang="en-US" altLang="en-US" sz="3200" dirty="0" smtClean="0"/>
              <a:t>So the </a:t>
            </a:r>
            <a:r>
              <a:rPr lang="en-US" altLang="en-US" sz="3200" dirty="0" smtClean="0">
                <a:solidFill>
                  <a:srgbClr val="00B050"/>
                </a:solidFill>
              </a:rPr>
              <a:t>UGC </a:t>
            </a:r>
            <a:r>
              <a:rPr lang="en-US" altLang="en-US" sz="3200" dirty="0" smtClean="0"/>
              <a:t>having such algorithm is really bad?</a:t>
            </a:r>
          </a:p>
          <a:p>
            <a:pPr marL="0" indent="0" algn="l">
              <a:buFontTx/>
              <a:buNone/>
            </a:pPr>
            <a:endParaRPr lang="en-US" alt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advTm="166"/>
    </mc:Choice>
    <mc:Fallback xmlns="">
      <p:transition spd="slow" advTm="166"/>
    </mc:Fallback>
  </mc:AlternateContent>
  <p:timing>
    <p:tnLst>
      <p:par>
        <p:cTn id="1" dur="indefinite" restart="never" nodeType="tmRoot"/>
      </p:par>
    </p:tnLst>
  </p:timing>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The Baker method</a:t>
            </a:r>
            <a:endParaRPr lang="en-US" dirty="0">
              <a:solidFill>
                <a:srgbClr val="00B0F0"/>
              </a:solidFill>
            </a:endParaRPr>
          </a:p>
        </p:txBody>
      </p:sp>
      <p:sp>
        <p:nvSpPr>
          <p:cNvPr id="3" name="Content Placeholder 2"/>
          <p:cNvSpPr>
            <a:spLocks noGrp="1"/>
          </p:cNvSpPr>
          <p:nvPr>
            <p:ph idx="1"/>
          </p:nvPr>
        </p:nvSpPr>
        <p:spPr>
          <a:xfrm>
            <a:off x="618711" y="1690689"/>
            <a:ext cx="7886700" cy="4351338"/>
          </a:xfrm>
        </p:spPr>
        <p:txBody>
          <a:bodyPr>
            <a:normAutofit/>
          </a:bodyPr>
          <a:lstStyle/>
          <a:p>
            <a:pPr marL="0" indent="0">
              <a:buNone/>
            </a:pPr>
            <a:r>
              <a:rPr lang="en-US" dirty="0" smtClean="0"/>
              <a:t>I use (modified) slides of </a:t>
            </a:r>
            <a:r>
              <a:rPr lang="en-US" dirty="0" smtClean="0">
                <a:solidFill>
                  <a:srgbClr val="7030A0"/>
                </a:solidFill>
              </a:rPr>
              <a:t>Chekuri.</a:t>
            </a:r>
          </a:p>
          <a:p>
            <a:pPr marL="0" indent="0">
              <a:buNone/>
            </a:pPr>
            <a:r>
              <a:rPr lang="en-US" dirty="0" smtClean="0"/>
              <a:t>Defining the number of faces </a:t>
            </a:r>
            <a:r>
              <a:rPr lang="en-US" dirty="0" smtClean="0">
                <a:solidFill>
                  <a:srgbClr val="FF0000"/>
                </a:solidFill>
              </a:rPr>
              <a:t>L.</a:t>
            </a:r>
            <a:r>
              <a:rPr lang="en-US" dirty="0" smtClean="0"/>
              <a:t>  Remove the outer face in the graph, and recourse. The number of faces we find is called </a:t>
            </a:r>
            <a:r>
              <a:rPr lang="en-US" dirty="0" smtClean="0">
                <a:solidFill>
                  <a:srgbClr val="FF0000"/>
                </a:solidFill>
              </a:rPr>
              <a:t>L</a:t>
            </a:r>
            <a:r>
              <a:rPr lang="en-US" dirty="0" smtClean="0"/>
              <a:t>. Enumerate the faces from </a:t>
            </a:r>
            <a:r>
              <a:rPr lang="en-US" dirty="0" smtClean="0">
                <a:solidFill>
                  <a:srgbClr val="FF0000"/>
                </a:solidFill>
              </a:rPr>
              <a:t>1</a:t>
            </a:r>
            <a:r>
              <a:rPr lang="en-US" dirty="0" smtClean="0"/>
              <a:t> to </a:t>
            </a:r>
            <a:r>
              <a:rPr lang="en-US" dirty="0" smtClean="0">
                <a:solidFill>
                  <a:srgbClr val="FF0000"/>
                </a:solidFill>
              </a:rPr>
              <a:t>L</a:t>
            </a:r>
            <a:r>
              <a:rPr lang="en-US" dirty="0" smtClean="0"/>
              <a:t>.</a:t>
            </a:r>
          </a:p>
          <a:p>
            <a:pPr marL="0" indent="0">
              <a:buNone/>
            </a:pPr>
            <a:r>
              <a:rPr lang="en-US" dirty="0" smtClean="0"/>
              <a:t>We may assume that given any constant </a:t>
            </a:r>
            <a:r>
              <a:rPr lang="el-GR" dirty="0" smtClean="0">
                <a:solidFill>
                  <a:srgbClr val="FF0000"/>
                </a:solidFill>
                <a:latin typeface="Calibri" panose="020F0502020204030204" pitchFamily="34" charset="0"/>
                <a:cs typeface="Calibri" panose="020F0502020204030204" pitchFamily="34" charset="0"/>
              </a:rPr>
              <a:t>ε</a:t>
            </a:r>
            <a:r>
              <a:rPr lang="en-US" dirty="0" smtClean="0">
                <a:solidFill>
                  <a:srgbClr val="FF0000"/>
                </a:solidFill>
                <a:latin typeface="Calibri" panose="020F0502020204030204" pitchFamily="34" charset="0"/>
                <a:cs typeface="Calibri" panose="020F0502020204030204" pitchFamily="34" charset="0"/>
              </a:rPr>
              <a:t>&gt;0</a:t>
            </a:r>
          </a:p>
          <a:p>
            <a:pPr marL="0" indent="0">
              <a:buNone/>
            </a:pPr>
            <a:r>
              <a:rPr lang="en-US" dirty="0" smtClean="0">
                <a:solidFill>
                  <a:srgbClr val="FF0000"/>
                </a:solidFill>
              </a:rPr>
              <a:t>L&gt;</a:t>
            </a:r>
            <a:r>
              <a:rPr lang="en-US" altLang="en-US" dirty="0" smtClean="0">
                <a:solidFill>
                  <a:srgbClr val="FF0000"/>
                </a:solidFill>
                <a:sym typeface="Symbol" panose="05050102010706020507" pitchFamily="18" charset="2"/>
              </a:rPr>
              <a:t> 1/</a:t>
            </a:r>
            <a:r>
              <a:rPr lang="el-GR" altLang="en-US" dirty="0" smtClean="0">
                <a:solidFill>
                  <a:srgbClr val="FF0000"/>
                </a:solidFill>
                <a:latin typeface="Calibri" panose="020F0502020204030204" pitchFamily="34" charset="0"/>
                <a:cs typeface="Calibri" panose="020F0502020204030204" pitchFamily="34" charset="0"/>
                <a:sym typeface="Symbol" panose="05050102010706020507" pitchFamily="18" charset="2"/>
              </a:rPr>
              <a:t>ε</a:t>
            </a:r>
            <a:r>
              <a:rPr lang="en-US" altLang="en-US" baseline="30000" dirty="0" smtClean="0">
                <a:solidFill>
                  <a:srgbClr val="FF0000"/>
                </a:solidFill>
                <a:sym typeface="Symbol" panose="05050102010706020507" pitchFamily="18" charset="2"/>
              </a:rPr>
              <a:t>4</a:t>
            </a:r>
            <a:r>
              <a:rPr lang="en-US" altLang="en-US" dirty="0" smtClean="0">
                <a:solidFill>
                  <a:srgbClr val="FF0000"/>
                </a:solidFill>
                <a:sym typeface="Symbol" panose="05050102010706020507" pitchFamily="18" charset="2"/>
              </a:rPr>
              <a:t>  </a:t>
            </a:r>
            <a:r>
              <a:rPr lang="en-US" altLang="en-US" dirty="0" smtClean="0">
                <a:sym typeface="Symbol" panose="05050102010706020507" pitchFamily="18" charset="2"/>
              </a:rPr>
              <a:t>(otherwise there is an exact solution). </a:t>
            </a:r>
            <a:r>
              <a:rPr lang="en-US" altLang="en-US" dirty="0" smtClean="0">
                <a:solidFill>
                  <a:srgbClr val="FF0000"/>
                </a:solidFill>
                <a:sym typeface="Symbol" panose="05050102010706020507" pitchFamily="18" charset="2"/>
              </a:rPr>
              <a:t> </a:t>
            </a:r>
            <a:r>
              <a:rPr lang="en-US" altLang="en-US" dirty="0" smtClean="0">
                <a:sym typeface="Symbol" panose="05050102010706020507" pitchFamily="18" charset="2"/>
              </a:rPr>
              <a:t>Take </a:t>
            </a:r>
            <a:r>
              <a:rPr lang="en-US" altLang="en-US" dirty="0" smtClean="0">
                <a:solidFill>
                  <a:srgbClr val="FF0000"/>
                </a:solidFill>
                <a:sym typeface="Symbol" panose="05050102010706020507" pitchFamily="18" charset="2"/>
              </a:rPr>
              <a:t>d such that L/d=</a:t>
            </a:r>
            <a:r>
              <a:rPr lang="en-US" altLang="en-US" dirty="0">
                <a:solidFill>
                  <a:srgbClr val="FF0000"/>
                </a:solidFill>
                <a:sym typeface="Symbol" panose="05050102010706020507" pitchFamily="18" charset="2"/>
              </a:rPr>
              <a:t> 1/</a:t>
            </a:r>
            <a:r>
              <a:rPr lang="el-GR" altLang="en-US" dirty="0" smtClean="0">
                <a:solidFill>
                  <a:srgbClr val="FF0000"/>
                </a:solidFill>
                <a:latin typeface="Calibri" panose="020F0502020204030204" pitchFamily="34" charset="0"/>
                <a:cs typeface="Calibri" panose="020F0502020204030204" pitchFamily="34" charset="0"/>
                <a:sym typeface="Symbol" panose="05050102010706020507" pitchFamily="18" charset="2"/>
              </a:rPr>
              <a:t>ε</a:t>
            </a:r>
            <a:r>
              <a:rPr lang="en-US" altLang="en-US" baseline="30000" dirty="0" smtClean="0">
                <a:solidFill>
                  <a:srgbClr val="FF0000"/>
                </a:solidFill>
                <a:sym typeface="Symbol" panose="05050102010706020507" pitchFamily="18" charset="2"/>
              </a:rPr>
              <a:t>2 </a:t>
            </a:r>
            <a:r>
              <a:rPr lang="en-US" altLang="en-US" dirty="0" smtClean="0">
                <a:solidFill>
                  <a:srgbClr val="FF0000"/>
                </a:solidFill>
                <a:sym typeface="Symbol" panose="05050102010706020507" pitchFamily="18" charset="2"/>
              </a:rPr>
              <a:t> , </a:t>
            </a:r>
            <a:r>
              <a:rPr lang="en-US" altLang="en-US" dirty="0" smtClean="0">
                <a:sym typeface="Symbol" panose="05050102010706020507" pitchFamily="18" charset="2"/>
              </a:rPr>
              <a:t>(assume for simplicity all numbers are integers). </a:t>
            </a:r>
          </a:p>
          <a:p>
            <a:pPr marL="0" indent="0">
              <a:buNone/>
            </a:pPr>
            <a:r>
              <a:rPr lang="en-US" altLang="en-US" dirty="0">
                <a:sym typeface="Symbol" panose="05050102010706020507" pitchFamily="18" charset="2"/>
              </a:rPr>
              <a:t>D</a:t>
            </a:r>
            <a:r>
              <a:rPr lang="en-US" altLang="en-US" dirty="0" smtClean="0">
                <a:sym typeface="Symbol" panose="05050102010706020507" pitchFamily="18" charset="2"/>
              </a:rPr>
              <a:t>efine  </a:t>
            </a:r>
            <a:r>
              <a:rPr lang="en-US" altLang="en-US" dirty="0" smtClean="0">
                <a:solidFill>
                  <a:srgbClr val="FF0000"/>
                </a:solidFill>
                <a:sym typeface="Symbol" panose="05050102010706020507" pitchFamily="18" charset="2"/>
              </a:rPr>
              <a:t>h</a:t>
            </a:r>
            <a:r>
              <a:rPr lang="en-US" altLang="en-US" dirty="0" smtClean="0">
                <a:sym typeface="Symbol" panose="05050102010706020507" pitchFamily="18" charset="2"/>
              </a:rPr>
              <a:t> graphs, for </a:t>
            </a:r>
            <a:r>
              <a:rPr lang="en-US" altLang="en-US" dirty="0" smtClean="0">
                <a:solidFill>
                  <a:srgbClr val="FF0000"/>
                </a:solidFill>
                <a:sym typeface="Symbol" panose="05050102010706020507" pitchFamily="18" charset="2"/>
              </a:rPr>
              <a:t>h=1/</a:t>
            </a:r>
            <a:r>
              <a:rPr lang="el-GR" altLang="en-US" dirty="0">
                <a:solidFill>
                  <a:srgbClr val="FF0000"/>
                </a:solidFill>
                <a:latin typeface="Calibri" panose="020F0502020204030204" pitchFamily="34" charset="0"/>
                <a:cs typeface="Calibri" panose="020F0502020204030204" pitchFamily="34" charset="0"/>
                <a:sym typeface="Symbol" panose="05050102010706020507" pitchFamily="18" charset="2"/>
              </a:rPr>
              <a:t>ε</a:t>
            </a:r>
            <a:r>
              <a:rPr lang="en-US" altLang="en-US" baseline="30000" dirty="0">
                <a:solidFill>
                  <a:srgbClr val="FF0000"/>
                </a:solidFill>
                <a:sym typeface="Symbol" panose="05050102010706020507" pitchFamily="18" charset="2"/>
              </a:rPr>
              <a:t>2 </a:t>
            </a:r>
            <a:r>
              <a:rPr lang="en-US" altLang="en-US" baseline="30000" dirty="0" smtClean="0">
                <a:solidFill>
                  <a:srgbClr val="FF0000"/>
                </a:solidFill>
                <a:sym typeface="Symbol" panose="05050102010706020507" pitchFamily="18" charset="2"/>
              </a:rPr>
              <a:t>  </a:t>
            </a:r>
            <a:r>
              <a:rPr lang="en-US" altLang="en-US" dirty="0" smtClean="0">
                <a:sym typeface="Symbol" panose="05050102010706020507" pitchFamily="18" charset="2"/>
              </a:rPr>
              <a:t> </a:t>
            </a:r>
            <a:r>
              <a:rPr lang="en-US" dirty="0" smtClean="0">
                <a:solidFill>
                  <a:srgbClr val="FF0000"/>
                </a:solidFill>
                <a:latin typeface="Calisto MT"/>
              </a:rPr>
              <a:t>V</a:t>
            </a:r>
            <a:r>
              <a:rPr lang="en-US" baseline="-25000" dirty="0" smtClean="0">
                <a:solidFill>
                  <a:srgbClr val="FF0000"/>
                </a:solidFill>
                <a:latin typeface="Calisto MT"/>
              </a:rPr>
              <a:t>1</a:t>
            </a:r>
            <a:r>
              <a:rPr lang="en-US" dirty="0">
                <a:solidFill>
                  <a:srgbClr val="FF0000"/>
                </a:solidFill>
              </a:rPr>
              <a:t>, ..., </a:t>
            </a:r>
            <a:r>
              <a:rPr lang="en-US" dirty="0" smtClean="0">
                <a:solidFill>
                  <a:srgbClr val="FF0000"/>
                </a:solidFill>
                <a:latin typeface="Calisto MT"/>
              </a:rPr>
              <a:t>V</a:t>
            </a:r>
            <a:r>
              <a:rPr lang="en-US" baseline="-25000" dirty="0" smtClean="0">
                <a:solidFill>
                  <a:srgbClr val="FF0000"/>
                </a:solidFill>
                <a:latin typeface="Calisto MT"/>
              </a:rPr>
              <a:t>h</a:t>
            </a:r>
            <a:r>
              <a:rPr lang="en-US" baseline="-25000" dirty="0">
                <a:solidFill>
                  <a:srgbClr val="FF0000"/>
                </a:solidFill>
                <a:latin typeface="Calisto MT"/>
              </a:rPr>
              <a:t> </a:t>
            </a:r>
            <a:endParaRPr lang="en-US" dirty="0" smtClean="0">
              <a:solidFill>
                <a:srgbClr val="FF0000"/>
              </a:solidFill>
              <a:latin typeface="Calisto MT"/>
            </a:endParaRPr>
          </a:p>
        </p:txBody>
      </p:sp>
    </p:spTree>
    <p:extLst>
      <p:ext uri="{BB962C8B-B14F-4D97-AF65-F5344CB8AC3E}">
        <p14:creationId xmlns:p14="http://schemas.microsoft.com/office/powerpoint/2010/main" val="2275550170"/>
      </p:ext>
    </p:extLst>
  </p:cSld>
  <p:clrMapOvr>
    <a:masterClrMapping/>
  </p:clrMapOvr>
  <p:timing>
    <p:tnLst>
      <p:par>
        <p:cTn id="1" dur="indefinite" restart="never" nodeType="tmRoot"/>
      </p:par>
    </p:tnLst>
  </p:timing>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The graphs </a:t>
            </a:r>
            <a:endParaRPr lang="en-US" dirty="0">
              <a:solidFill>
                <a:srgbClr val="00B0F0"/>
              </a:solidFill>
            </a:endParaRPr>
          </a:p>
        </p:txBody>
      </p:sp>
      <p:sp>
        <p:nvSpPr>
          <p:cNvPr id="3" name="Content Placeholder 2"/>
          <p:cNvSpPr>
            <a:spLocks noGrp="1"/>
          </p:cNvSpPr>
          <p:nvPr>
            <p:ph idx="1"/>
          </p:nvPr>
        </p:nvSpPr>
        <p:spPr/>
        <p:txBody>
          <a:bodyPr>
            <a:normAutofit/>
          </a:bodyPr>
          <a:lstStyle/>
          <a:p>
            <a:pPr marL="0" indent="0">
              <a:buNone/>
            </a:pPr>
            <a:r>
              <a:rPr lang="en-US" dirty="0" smtClean="0">
                <a:solidFill>
                  <a:srgbClr val="FF0000"/>
                </a:solidFill>
                <a:latin typeface="Calisto MT"/>
              </a:rPr>
              <a:t>V</a:t>
            </a:r>
            <a:r>
              <a:rPr lang="en-US" baseline="-25000" dirty="0" smtClean="0">
                <a:solidFill>
                  <a:srgbClr val="FF0000"/>
                </a:solidFill>
                <a:latin typeface="Calisto MT"/>
              </a:rPr>
              <a:t>j</a:t>
            </a:r>
            <a:r>
              <a:rPr lang="en-US" dirty="0" smtClean="0">
                <a:solidFill>
                  <a:srgbClr val="FF0000"/>
                </a:solidFill>
                <a:latin typeface="Calisto MT"/>
              </a:rPr>
              <a:t>  </a:t>
            </a:r>
            <a:r>
              <a:rPr lang="en-US" dirty="0" smtClean="0">
                <a:latin typeface="Calisto MT"/>
              </a:rPr>
              <a:t>for</a:t>
            </a:r>
            <a:r>
              <a:rPr lang="en-US" dirty="0" smtClean="0">
                <a:solidFill>
                  <a:srgbClr val="FF0000"/>
                </a:solidFill>
                <a:latin typeface="Calisto MT"/>
              </a:rPr>
              <a:t> j≤h</a:t>
            </a:r>
            <a:r>
              <a:rPr lang="en-US" dirty="0">
                <a:solidFill>
                  <a:srgbClr val="FF0000"/>
                </a:solidFill>
                <a:latin typeface="Calisto MT"/>
              </a:rPr>
              <a:t> </a:t>
            </a:r>
            <a:r>
              <a:rPr lang="en-US" dirty="0" smtClean="0">
                <a:latin typeface="Calisto MT"/>
              </a:rPr>
              <a:t>are all faces with indices</a:t>
            </a:r>
          </a:p>
          <a:p>
            <a:pPr marL="0" indent="0">
              <a:buNone/>
            </a:pPr>
            <a:r>
              <a:rPr lang="en-US" dirty="0" smtClean="0">
                <a:solidFill>
                  <a:srgbClr val="FF0000"/>
                </a:solidFill>
                <a:latin typeface="Calisto MT"/>
              </a:rPr>
              <a:t> j, j+h,j+2h, j+3h….. </a:t>
            </a:r>
            <a:r>
              <a:rPr lang="en-US" dirty="0" smtClean="0">
                <a:latin typeface="Calisto MT"/>
              </a:rPr>
              <a:t>And remove them.</a:t>
            </a:r>
          </a:p>
          <a:p>
            <a:pPr marL="0" indent="0">
              <a:buNone/>
            </a:pPr>
            <a:r>
              <a:rPr lang="en-US" dirty="0" smtClean="0">
                <a:latin typeface="Calisto MT"/>
              </a:rPr>
              <a:t>The graph </a:t>
            </a:r>
            <a:r>
              <a:rPr lang="en-US" dirty="0" err="1" smtClean="0">
                <a:solidFill>
                  <a:srgbClr val="FF0000"/>
                </a:solidFill>
                <a:latin typeface="Calisto MT"/>
              </a:rPr>
              <a:t>V</a:t>
            </a:r>
            <a:r>
              <a:rPr lang="en-US" baseline="-25000" dirty="0" err="1" smtClean="0">
                <a:solidFill>
                  <a:srgbClr val="FF0000"/>
                </a:solidFill>
                <a:latin typeface="Calisto MT"/>
              </a:rPr>
              <a:t>j</a:t>
            </a:r>
            <a:r>
              <a:rPr lang="en-US" baseline="-25000" dirty="0" smtClean="0">
                <a:solidFill>
                  <a:srgbClr val="FF0000"/>
                </a:solidFill>
                <a:latin typeface="Calisto MT"/>
              </a:rPr>
              <a:t> </a:t>
            </a:r>
            <a:r>
              <a:rPr lang="en-US" dirty="0">
                <a:solidFill>
                  <a:srgbClr val="FF0000"/>
                </a:solidFill>
                <a:latin typeface="Calisto MT"/>
              </a:rPr>
              <a:t> </a:t>
            </a:r>
            <a:r>
              <a:rPr lang="en-US" dirty="0" smtClean="0">
                <a:latin typeface="Calisto MT"/>
              </a:rPr>
              <a:t>is a union of disjoint </a:t>
            </a:r>
            <a:r>
              <a:rPr lang="en-US" dirty="0" err="1" smtClean="0">
                <a:latin typeface="Calisto MT"/>
              </a:rPr>
              <a:t>outerplanar</a:t>
            </a:r>
            <a:r>
              <a:rPr lang="en-US" dirty="0" smtClean="0">
                <a:latin typeface="Calisto MT"/>
              </a:rPr>
              <a:t> graphs. This is not needed for </a:t>
            </a:r>
          </a:p>
          <a:p>
            <a:pPr marL="0" indent="0">
              <a:buNone/>
            </a:pPr>
            <a:r>
              <a:rPr lang="en-US" dirty="0" smtClean="0">
                <a:solidFill>
                  <a:srgbClr val="00B050"/>
                </a:solidFill>
                <a:latin typeface="Calisto MT"/>
              </a:rPr>
              <a:t>Maximum (cost) Independent Set.  </a:t>
            </a:r>
            <a:r>
              <a:rPr lang="en-US" dirty="0" smtClean="0">
                <a:latin typeface="Calisto MT"/>
              </a:rPr>
              <a:t>But it is </a:t>
            </a:r>
            <a:r>
              <a:rPr lang="en-US" dirty="0" smtClean="0">
                <a:solidFill>
                  <a:srgbClr val="0070C0"/>
                </a:solidFill>
                <a:latin typeface="Calisto MT"/>
              </a:rPr>
              <a:t>essential </a:t>
            </a:r>
            <a:r>
              <a:rPr lang="en-US" dirty="0" smtClean="0">
                <a:latin typeface="Calisto MT"/>
              </a:rPr>
              <a:t>in many </a:t>
            </a:r>
            <a:r>
              <a:rPr lang="en-US" dirty="0" smtClean="0">
                <a:solidFill>
                  <a:schemeClr val="accent6"/>
                </a:solidFill>
                <a:latin typeface="Calisto MT"/>
              </a:rPr>
              <a:t>coloring</a:t>
            </a:r>
            <a:r>
              <a:rPr lang="en-US" dirty="0" smtClean="0">
                <a:latin typeface="Calisto MT"/>
              </a:rPr>
              <a:t> problems I worked on.</a:t>
            </a:r>
          </a:p>
          <a:p>
            <a:pPr marL="0" indent="0">
              <a:buNone/>
            </a:pPr>
            <a:r>
              <a:rPr lang="en-US" dirty="0" smtClean="0">
                <a:latin typeface="Calisto MT"/>
              </a:rPr>
              <a:t>What remains are disjoint graphs of diameter </a:t>
            </a:r>
            <a:r>
              <a:rPr lang="en-US" dirty="0" smtClean="0">
                <a:solidFill>
                  <a:srgbClr val="FF0000"/>
                </a:solidFill>
                <a:latin typeface="Calisto MT"/>
              </a:rPr>
              <a:t>h-1</a:t>
            </a:r>
            <a:r>
              <a:rPr lang="en-US" dirty="0" smtClean="0">
                <a:latin typeface="Calisto MT"/>
              </a:rPr>
              <a:t>.</a:t>
            </a:r>
          </a:p>
        </p:txBody>
      </p:sp>
    </p:spTree>
    <p:extLst>
      <p:ext uri="{BB962C8B-B14F-4D97-AF65-F5344CB8AC3E}">
        <p14:creationId xmlns:p14="http://schemas.microsoft.com/office/powerpoint/2010/main" val="4053298045"/>
      </p:ext>
    </p:extLst>
  </p:cSld>
  <p:clrMapOvr>
    <a:masterClrMapping/>
  </p:clrMapOvr>
  <p:timing>
    <p:tnLst>
      <p:par>
        <p:cTn id="1" dur="indefinite" restart="never" nodeType="tmRoot"/>
      </p:par>
    </p:tnLst>
  </p:timing>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rgbClr val="00B0F0"/>
                </a:solidFill>
              </a:rPr>
              <a:t>Baker’s Decomposition</a:t>
            </a:r>
            <a:endParaRPr lang="en-US" dirty="0">
              <a:solidFill>
                <a:srgbClr val="00B0F0"/>
              </a:solidFill>
            </a:endParaRPr>
          </a:p>
        </p:txBody>
      </p:sp>
      <p:grpSp>
        <p:nvGrpSpPr>
          <p:cNvPr id="124" name="Group 123"/>
          <p:cNvGrpSpPr>
            <a:grpSpLocks/>
          </p:cNvGrpSpPr>
          <p:nvPr/>
        </p:nvGrpSpPr>
        <p:grpSpPr bwMode="auto">
          <a:xfrm>
            <a:off x="3378379" y="4796031"/>
            <a:ext cx="2463043" cy="45860"/>
            <a:chOff x="1611" y="1226"/>
            <a:chExt cx="2401" cy="48"/>
          </a:xfrm>
        </p:grpSpPr>
        <p:sp>
          <p:nvSpPr>
            <p:cNvPr id="125" name="Rectangle 5"/>
            <p:cNvSpPr>
              <a:spLocks noChangeArrowheads="1"/>
            </p:cNvSpPr>
            <p:nvPr/>
          </p:nvSpPr>
          <p:spPr bwMode="auto">
            <a:xfrm>
              <a:off x="1611" y="1226"/>
              <a:ext cx="48" cy="48"/>
            </a:xfrm>
            <a:prstGeom prst="rect">
              <a:avLst/>
            </a:prstGeom>
            <a:solidFill>
              <a:schemeClr val="hlink"/>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26" name="Rectangle 6"/>
            <p:cNvSpPr>
              <a:spLocks noChangeArrowheads="1"/>
            </p:cNvSpPr>
            <p:nvPr/>
          </p:nvSpPr>
          <p:spPr bwMode="auto">
            <a:xfrm>
              <a:off x="1947" y="1226"/>
              <a:ext cx="48" cy="48"/>
            </a:xfrm>
            <a:prstGeom prst="rect">
              <a:avLst/>
            </a:prstGeom>
            <a:solidFill>
              <a:schemeClr val="hlink"/>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27" name="Rectangle 7"/>
            <p:cNvSpPr>
              <a:spLocks noChangeArrowheads="1"/>
            </p:cNvSpPr>
            <p:nvPr/>
          </p:nvSpPr>
          <p:spPr bwMode="auto">
            <a:xfrm>
              <a:off x="2278" y="1226"/>
              <a:ext cx="48" cy="48"/>
            </a:xfrm>
            <a:prstGeom prst="rect">
              <a:avLst/>
            </a:prstGeom>
            <a:solidFill>
              <a:schemeClr val="hlink"/>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28" name="Rectangle 8"/>
            <p:cNvSpPr>
              <a:spLocks noChangeArrowheads="1"/>
            </p:cNvSpPr>
            <p:nvPr/>
          </p:nvSpPr>
          <p:spPr bwMode="auto">
            <a:xfrm>
              <a:off x="2619" y="1226"/>
              <a:ext cx="48" cy="48"/>
            </a:xfrm>
            <a:prstGeom prst="rect">
              <a:avLst/>
            </a:prstGeom>
            <a:solidFill>
              <a:schemeClr val="hlink"/>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29" name="Rectangle 9"/>
            <p:cNvSpPr>
              <a:spLocks noChangeArrowheads="1"/>
            </p:cNvSpPr>
            <p:nvPr/>
          </p:nvSpPr>
          <p:spPr bwMode="auto">
            <a:xfrm>
              <a:off x="3627" y="1226"/>
              <a:ext cx="48" cy="48"/>
            </a:xfrm>
            <a:prstGeom prst="rect">
              <a:avLst/>
            </a:prstGeom>
            <a:solidFill>
              <a:schemeClr val="hlink"/>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30" name="Rectangle 10"/>
            <p:cNvSpPr>
              <a:spLocks noChangeArrowheads="1"/>
            </p:cNvSpPr>
            <p:nvPr/>
          </p:nvSpPr>
          <p:spPr bwMode="auto">
            <a:xfrm>
              <a:off x="2955" y="1226"/>
              <a:ext cx="48" cy="48"/>
            </a:xfrm>
            <a:prstGeom prst="rect">
              <a:avLst/>
            </a:prstGeom>
            <a:solidFill>
              <a:schemeClr val="hlink"/>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31" name="Rectangle 11"/>
            <p:cNvSpPr>
              <a:spLocks noChangeArrowheads="1"/>
            </p:cNvSpPr>
            <p:nvPr/>
          </p:nvSpPr>
          <p:spPr bwMode="auto">
            <a:xfrm>
              <a:off x="3286" y="1226"/>
              <a:ext cx="48" cy="48"/>
            </a:xfrm>
            <a:prstGeom prst="rect">
              <a:avLst/>
            </a:prstGeom>
            <a:solidFill>
              <a:schemeClr val="hlink"/>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32" name="Rectangle 12"/>
            <p:cNvSpPr>
              <a:spLocks noChangeArrowheads="1"/>
            </p:cNvSpPr>
            <p:nvPr/>
          </p:nvSpPr>
          <p:spPr bwMode="auto">
            <a:xfrm>
              <a:off x="3964" y="1226"/>
              <a:ext cx="48" cy="48"/>
            </a:xfrm>
            <a:prstGeom prst="rect">
              <a:avLst/>
            </a:prstGeom>
            <a:solidFill>
              <a:schemeClr val="hlink"/>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grpSp>
      <p:sp>
        <p:nvSpPr>
          <p:cNvPr id="133" name="Rectangle 13"/>
          <p:cNvSpPr>
            <a:spLocks noChangeArrowheads="1"/>
          </p:cNvSpPr>
          <p:nvPr/>
        </p:nvSpPr>
        <p:spPr bwMode="auto">
          <a:xfrm>
            <a:off x="3027542" y="4802719"/>
            <a:ext cx="49240" cy="45860"/>
          </a:xfrm>
          <a:prstGeom prst="rect">
            <a:avLst/>
          </a:prstGeom>
          <a:solidFill>
            <a:schemeClr val="hlink"/>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34" name="Rectangle 14"/>
          <p:cNvSpPr>
            <a:spLocks noChangeArrowheads="1"/>
          </p:cNvSpPr>
          <p:nvPr/>
        </p:nvSpPr>
        <p:spPr bwMode="auto">
          <a:xfrm>
            <a:off x="6129684" y="4802719"/>
            <a:ext cx="49240" cy="45860"/>
          </a:xfrm>
          <a:prstGeom prst="rect">
            <a:avLst/>
          </a:prstGeom>
          <a:solidFill>
            <a:schemeClr val="hlink"/>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35" name="Line 16"/>
          <p:cNvSpPr>
            <a:spLocks noChangeShapeType="1"/>
          </p:cNvSpPr>
          <p:nvPr/>
        </p:nvSpPr>
        <p:spPr bwMode="auto">
          <a:xfrm>
            <a:off x="3399922" y="2585186"/>
            <a:ext cx="0" cy="29018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dirty="0"/>
          </a:p>
        </p:txBody>
      </p:sp>
      <p:sp>
        <p:nvSpPr>
          <p:cNvPr id="136" name="Line 17"/>
          <p:cNvSpPr>
            <a:spLocks noChangeShapeType="1"/>
          </p:cNvSpPr>
          <p:nvPr/>
        </p:nvSpPr>
        <p:spPr bwMode="auto">
          <a:xfrm>
            <a:off x="3744604" y="2585186"/>
            <a:ext cx="0" cy="2922819"/>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dirty="0"/>
          </a:p>
        </p:txBody>
      </p:sp>
      <p:sp>
        <p:nvSpPr>
          <p:cNvPr id="137" name="Line 18"/>
          <p:cNvSpPr>
            <a:spLocks noChangeShapeType="1"/>
          </p:cNvSpPr>
          <p:nvPr/>
        </p:nvSpPr>
        <p:spPr bwMode="auto">
          <a:xfrm>
            <a:off x="4089287" y="2585186"/>
            <a:ext cx="0" cy="2922819"/>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dirty="0"/>
          </a:p>
        </p:txBody>
      </p:sp>
      <p:sp>
        <p:nvSpPr>
          <p:cNvPr id="138" name="Line 19"/>
          <p:cNvSpPr>
            <a:spLocks noChangeShapeType="1"/>
          </p:cNvSpPr>
          <p:nvPr/>
        </p:nvSpPr>
        <p:spPr bwMode="auto">
          <a:xfrm>
            <a:off x="4433969" y="2585186"/>
            <a:ext cx="0" cy="2922819"/>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dirty="0"/>
          </a:p>
        </p:txBody>
      </p:sp>
      <p:sp>
        <p:nvSpPr>
          <p:cNvPr id="139" name="Line 20"/>
          <p:cNvSpPr>
            <a:spLocks noChangeShapeType="1"/>
          </p:cNvSpPr>
          <p:nvPr/>
        </p:nvSpPr>
        <p:spPr bwMode="auto">
          <a:xfrm>
            <a:off x="4778652" y="2585186"/>
            <a:ext cx="0" cy="2922819"/>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dirty="0"/>
          </a:p>
        </p:txBody>
      </p:sp>
      <p:sp>
        <p:nvSpPr>
          <p:cNvPr id="140" name="Line 21"/>
          <p:cNvSpPr>
            <a:spLocks noChangeShapeType="1"/>
          </p:cNvSpPr>
          <p:nvPr/>
        </p:nvSpPr>
        <p:spPr bwMode="auto">
          <a:xfrm>
            <a:off x="5123334" y="2585186"/>
            <a:ext cx="0" cy="2922819"/>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dirty="0"/>
          </a:p>
        </p:txBody>
      </p:sp>
      <p:sp>
        <p:nvSpPr>
          <p:cNvPr id="141" name="Line 22"/>
          <p:cNvSpPr>
            <a:spLocks noChangeShapeType="1"/>
          </p:cNvSpPr>
          <p:nvPr/>
        </p:nvSpPr>
        <p:spPr bwMode="auto">
          <a:xfrm>
            <a:off x="5468017" y="2585186"/>
            <a:ext cx="0" cy="29018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dirty="0"/>
          </a:p>
        </p:txBody>
      </p:sp>
      <p:sp>
        <p:nvSpPr>
          <p:cNvPr id="142" name="Line 23"/>
          <p:cNvSpPr>
            <a:spLocks noChangeShapeType="1"/>
          </p:cNvSpPr>
          <p:nvPr/>
        </p:nvSpPr>
        <p:spPr bwMode="auto">
          <a:xfrm>
            <a:off x="5812699" y="2585186"/>
            <a:ext cx="0" cy="2922819"/>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dirty="0"/>
          </a:p>
        </p:txBody>
      </p:sp>
      <p:sp>
        <p:nvSpPr>
          <p:cNvPr id="143" name="Line 24"/>
          <p:cNvSpPr>
            <a:spLocks noChangeShapeType="1"/>
          </p:cNvSpPr>
          <p:nvPr/>
        </p:nvSpPr>
        <p:spPr bwMode="auto">
          <a:xfrm>
            <a:off x="3055240" y="2906208"/>
            <a:ext cx="3102142"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dirty="0"/>
          </a:p>
        </p:txBody>
      </p:sp>
      <p:sp>
        <p:nvSpPr>
          <p:cNvPr id="144" name="Line 25"/>
          <p:cNvSpPr>
            <a:spLocks noChangeShapeType="1"/>
          </p:cNvSpPr>
          <p:nvPr/>
        </p:nvSpPr>
        <p:spPr bwMode="auto">
          <a:xfrm>
            <a:off x="3082937" y="3232077"/>
            <a:ext cx="3102142"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dirty="0"/>
          </a:p>
        </p:txBody>
      </p:sp>
      <p:sp>
        <p:nvSpPr>
          <p:cNvPr id="145" name="Line 26"/>
          <p:cNvSpPr>
            <a:spLocks noChangeShapeType="1"/>
          </p:cNvSpPr>
          <p:nvPr/>
        </p:nvSpPr>
        <p:spPr bwMode="auto">
          <a:xfrm>
            <a:off x="3055240" y="3548251"/>
            <a:ext cx="3102142"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dirty="0"/>
          </a:p>
        </p:txBody>
      </p:sp>
      <p:sp>
        <p:nvSpPr>
          <p:cNvPr id="146" name="Line 27"/>
          <p:cNvSpPr>
            <a:spLocks noChangeShapeType="1"/>
          </p:cNvSpPr>
          <p:nvPr/>
        </p:nvSpPr>
        <p:spPr bwMode="auto">
          <a:xfrm>
            <a:off x="3055240" y="3869272"/>
            <a:ext cx="3102142"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dirty="0"/>
          </a:p>
        </p:txBody>
      </p:sp>
      <p:sp>
        <p:nvSpPr>
          <p:cNvPr id="147" name="Line 28"/>
          <p:cNvSpPr>
            <a:spLocks noChangeShapeType="1"/>
          </p:cNvSpPr>
          <p:nvPr/>
        </p:nvSpPr>
        <p:spPr bwMode="auto">
          <a:xfrm>
            <a:off x="3055240" y="4190294"/>
            <a:ext cx="3102142"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dirty="0"/>
          </a:p>
        </p:txBody>
      </p:sp>
      <p:sp>
        <p:nvSpPr>
          <p:cNvPr id="148" name="Line 29"/>
          <p:cNvSpPr>
            <a:spLocks noChangeShapeType="1"/>
          </p:cNvSpPr>
          <p:nvPr/>
        </p:nvSpPr>
        <p:spPr bwMode="auto">
          <a:xfrm>
            <a:off x="3055240" y="4511315"/>
            <a:ext cx="3102142"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dirty="0"/>
          </a:p>
        </p:txBody>
      </p:sp>
      <p:grpSp>
        <p:nvGrpSpPr>
          <p:cNvPr id="149" name="Group 30"/>
          <p:cNvGrpSpPr>
            <a:grpSpLocks/>
          </p:cNvGrpSpPr>
          <p:nvPr/>
        </p:nvGrpSpPr>
        <p:grpSpPr bwMode="auto">
          <a:xfrm>
            <a:off x="3378379" y="2885189"/>
            <a:ext cx="2463043" cy="45860"/>
            <a:chOff x="1611" y="1226"/>
            <a:chExt cx="2401" cy="48"/>
          </a:xfrm>
        </p:grpSpPr>
        <p:sp>
          <p:nvSpPr>
            <p:cNvPr id="150" name="Rectangle 31"/>
            <p:cNvSpPr>
              <a:spLocks noChangeArrowheads="1"/>
            </p:cNvSpPr>
            <p:nvPr/>
          </p:nvSpPr>
          <p:spPr bwMode="auto">
            <a:xfrm>
              <a:off x="1611"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51" name="Rectangle 32"/>
            <p:cNvSpPr>
              <a:spLocks noChangeArrowheads="1"/>
            </p:cNvSpPr>
            <p:nvPr/>
          </p:nvSpPr>
          <p:spPr bwMode="auto">
            <a:xfrm>
              <a:off x="1947"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52" name="Rectangle 33"/>
            <p:cNvSpPr>
              <a:spLocks noChangeArrowheads="1"/>
            </p:cNvSpPr>
            <p:nvPr/>
          </p:nvSpPr>
          <p:spPr bwMode="auto">
            <a:xfrm>
              <a:off x="2278"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53" name="Rectangle 34"/>
            <p:cNvSpPr>
              <a:spLocks noChangeArrowheads="1"/>
            </p:cNvSpPr>
            <p:nvPr/>
          </p:nvSpPr>
          <p:spPr bwMode="auto">
            <a:xfrm>
              <a:off x="2619"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54" name="Rectangle 35"/>
            <p:cNvSpPr>
              <a:spLocks noChangeArrowheads="1"/>
            </p:cNvSpPr>
            <p:nvPr/>
          </p:nvSpPr>
          <p:spPr bwMode="auto">
            <a:xfrm>
              <a:off x="3627"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55" name="Rectangle 36"/>
            <p:cNvSpPr>
              <a:spLocks noChangeArrowheads="1"/>
            </p:cNvSpPr>
            <p:nvPr/>
          </p:nvSpPr>
          <p:spPr bwMode="auto">
            <a:xfrm>
              <a:off x="2955"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56" name="Rectangle 37"/>
            <p:cNvSpPr>
              <a:spLocks noChangeArrowheads="1"/>
            </p:cNvSpPr>
            <p:nvPr/>
          </p:nvSpPr>
          <p:spPr bwMode="auto">
            <a:xfrm>
              <a:off x="3286"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57" name="Rectangle 38"/>
            <p:cNvSpPr>
              <a:spLocks noChangeArrowheads="1"/>
            </p:cNvSpPr>
            <p:nvPr/>
          </p:nvSpPr>
          <p:spPr bwMode="auto">
            <a:xfrm>
              <a:off x="3964"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grpSp>
      <p:grpSp>
        <p:nvGrpSpPr>
          <p:cNvPr id="158" name="Group 39"/>
          <p:cNvGrpSpPr>
            <a:grpSpLocks/>
          </p:cNvGrpSpPr>
          <p:nvPr/>
        </p:nvGrpSpPr>
        <p:grpSpPr bwMode="auto">
          <a:xfrm>
            <a:off x="3378379" y="3201433"/>
            <a:ext cx="2463043" cy="45860"/>
            <a:chOff x="1611" y="1226"/>
            <a:chExt cx="2401" cy="48"/>
          </a:xfrm>
        </p:grpSpPr>
        <p:sp>
          <p:nvSpPr>
            <p:cNvPr id="159" name="Rectangle 40"/>
            <p:cNvSpPr>
              <a:spLocks noChangeArrowheads="1"/>
            </p:cNvSpPr>
            <p:nvPr/>
          </p:nvSpPr>
          <p:spPr bwMode="auto">
            <a:xfrm>
              <a:off x="1611"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60" name="Rectangle 41"/>
            <p:cNvSpPr>
              <a:spLocks noChangeArrowheads="1"/>
            </p:cNvSpPr>
            <p:nvPr/>
          </p:nvSpPr>
          <p:spPr bwMode="auto">
            <a:xfrm>
              <a:off x="1947"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61" name="Rectangle 42"/>
            <p:cNvSpPr>
              <a:spLocks noChangeArrowheads="1"/>
            </p:cNvSpPr>
            <p:nvPr/>
          </p:nvSpPr>
          <p:spPr bwMode="auto">
            <a:xfrm>
              <a:off x="2278"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62" name="Rectangle 43"/>
            <p:cNvSpPr>
              <a:spLocks noChangeArrowheads="1"/>
            </p:cNvSpPr>
            <p:nvPr/>
          </p:nvSpPr>
          <p:spPr bwMode="auto">
            <a:xfrm>
              <a:off x="2619"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63" name="Rectangle 44"/>
            <p:cNvSpPr>
              <a:spLocks noChangeArrowheads="1"/>
            </p:cNvSpPr>
            <p:nvPr/>
          </p:nvSpPr>
          <p:spPr bwMode="auto">
            <a:xfrm>
              <a:off x="3627"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64" name="Rectangle 45"/>
            <p:cNvSpPr>
              <a:spLocks noChangeArrowheads="1"/>
            </p:cNvSpPr>
            <p:nvPr/>
          </p:nvSpPr>
          <p:spPr bwMode="auto">
            <a:xfrm>
              <a:off x="2955"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65" name="Rectangle 46"/>
            <p:cNvSpPr>
              <a:spLocks noChangeArrowheads="1"/>
            </p:cNvSpPr>
            <p:nvPr/>
          </p:nvSpPr>
          <p:spPr bwMode="auto">
            <a:xfrm>
              <a:off x="3286"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66" name="Rectangle 47"/>
            <p:cNvSpPr>
              <a:spLocks noChangeArrowheads="1"/>
            </p:cNvSpPr>
            <p:nvPr/>
          </p:nvSpPr>
          <p:spPr bwMode="auto">
            <a:xfrm>
              <a:off x="3964"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grpSp>
      <p:grpSp>
        <p:nvGrpSpPr>
          <p:cNvPr id="167" name="Group 48"/>
          <p:cNvGrpSpPr>
            <a:grpSpLocks/>
          </p:cNvGrpSpPr>
          <p:nvPr/>
        </p:nvGrpSpPr>
        <p:grpSpPr bwMode="auto">
          <a:xfrm>
            <a:off x="3378379" y="3527232"/>
            <a:ext cx="2463043" cy="45860"/>
            <a:chOff x="1611" y="1226"/>
            <a:chExt cx="2401" cy="48"/>
          </a:xfrm>
        </p:grpSpPr>
        <p:sp>
          <p:nvSpPr>
            <p:cNvPr id="168" name="Rectangle 49"/>
            <p:cNvSpPr>
              <a:spLocks noChangeArrowheads="1"/>
            </p:cNvSpPr>
            <p:nvPr/>
          </p:nvSpPr>
          <p:spPr bwMode="auto">
            <a:xfrm>
              <a:off x="1611"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69" name="Rectangle 50"/>
            <p:cNvSpPr>
              <a:spLocks noChangeArrowheads="1"/>
            </p:cNvSpPr>
            <p:nvPr/>
          </p:nvSpPr>
          <p:spPr bwMode="auto">
            <a:xfrm>
              <a:off x="1947"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70" name="Rectangle 51"/>
            <p:cNvSpPr>
              <a:spLocks noChangeArrowheads="1"/>
            </p:cNvSpPr>
            <p:nvPr/>
          </p:nvSpPr>
          <p:spPr bwMode="auto">
            <a:xfrm>
              <a:off x="2278"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71" name="Rectangle 52"/>
            <p:cNvSpPr>
              <a:spLocks noChangeArrowheads="1"/>
            </p:cNvSpPr>
            <p:nvPr/>
          </p:nvSpPr>
          <p:spPr bwMode="auto">
            <a:xfrm>
              <a:off x="2619"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72" name="Rectangle 53"/>
            <p:cNvSpPr>
              <a:spLocks noChangeArrowheads="1"/>
            </p:cNvSpPr>
            <p:nvPr/>
          </p:nvSpPr>
          <p:spPr bwMode="auto">
            <a:xfrm>
              <a:off x="3627"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73" name="Rectangle 54"/>
            <p:cNvSpPr>
              <a:spLocks noChangeArrowheads="1"/>
            </p:cNvSpPr>
            <p:nvPr/>
          </p:nvSpPr>
          <p:spPr bwMode="auto">
            <a:xfrm>
              <a:off x="2955"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74" name="Rectangle 55"/>
            <p:cNvSpPr>
              <a:spLocks noChangeArrowheads="1"/>
            </p:cNvSpPr>
            <p:nvPr/>
          </p:nvSpPr>
          <p:spPr bwMode="auto">
            <a:xfrm>
              <a:off x="3286"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75" name="Rectangle 56"/>
            <p:cNvSpPr>
              <a:spLocks noChangeArrowheads="1"/>
            </p:cNvSpPr>
            <p:nvPr/>
          </p:nvSpPr>
          <p:spPr bwMode="auto">
            <a:xfrm>
              <a:off x="3964"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grpSp>
      <p:grpSp>
        <p:nvGrpSpPr>
          <p:cNvPr id="176" name="Group 57"/>
          <p:cNvGrpSpPr>
            <a:grpSpLocks/>
          </p:cNvGrpSpPr>
          <p:nvPr/>
        </p:nvGrpSpPr>
        <p:grpSpPr bwMode="auto">
          <a:xfrm>
            <a:off x="3378379" y="4163542"/>
            <a:ext cx="2463043" cy="45860"/>
            <a:chOff x="1611" y="1226"/>
            <a:chExt cx="2401" cy="48"/>
          </a:xfrm>
        </p:grpSpPr>
        <p:sp>
          <p:nvSpPr>
            <p:cNvPr id="177" name="Rectangle 58"/>
            <p:cNvSpPr>
              <a:spLocks noChangeArrowheads="1"/>
            </p:cNvSpPr>
            <p:nvPr/>
          </p:nvSpPr>
          <p:spPr bwMode="auto">
            <a:xfrm>
              <a:off x="1611"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78" name="Rectangle 59"/>
            <p:cNvSpPr>
              <a:spLocks noChangeArrowheads="1"/>
            </p:cNvSpPr>
            <p:nvPr/>
          </p:nvSpPr>
          <p:spPr bwMode="auto">
            <a:xfrm>
              <a:off x="1947"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79" name="Rectangle 60"/>
            <p:cNvSpPr>
              <a:spLocks noChangeArrowheads="1"/>
            </p:cNvSpPr>
            <p:nvPr/>
          </p:nvSpPr>
          <p:spPr bwMode="auto">
            <a:xfrm>
              <a:off x="2278"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80" name="Rectangle 61"/>
            <p:cNvSpPr>
              <a:spLocks noChangeArrowheads="1"/>
            </p:cNvSpPr>
            <p:nvPr/>
          </p:nvSpPr>
          <p:spPr bwMode="auto">
            <a:xfrm>
              <a:off x="2619"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81" name="Rectangle 62"/>
            <p:cNvSpPr>
              <a:spLocks noChangeArrowheads="1"/>
            </p:cNvSpPr>
            <p:nvPr/>
          </p:nvSpPr>
          <p:spPr bwMode="auto">
            <a:xfrm>
              <a:off x="3627"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82" name="Rectangle 63"/>
            <p:cNvSpPr>
              <a:spLocks noChangeArrowheads="1"/>
            </p:cNvSpPr>
            <p:nvPr/>
          </p:nvSpPr>
          <p:spPr bwMode="auto">
            <a:xfrm>
              <a:off x="2955"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83" name="Rectangle 64"/>
            <p:cNvSpPr>
              <a:spLocks noChangeArrowheads="1"/>
            </p:cNvSpPr>
            <p:nvPr/>
          </p:nvSpPr>
          <p:spPr bwMode="auto">
            <a:xfrm>
              <a:off x="3286"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84" name="Rectangle 65"/>
            <p:cNvSpPr>
              <a:spLocks noChangeArrowheads="1"/>
            </p:cNvSpPr>
            <p:nvPr/>
          </p:nvSpPr>
          <p:spPr bwMode="auto">
            <a:xfrm>
              <a:off x="3964"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grpSp>
      <p:grpSp>
        <p:nvGrpSpPr>
          <p:cNvPr id="185" name="Group 66"/>
          <p:cNvGrpSpPr>
            <a:grpSpLocks/>
          </p:cNvGrpSpPr>
          <p:nvPr/>
        </p:nvGrpSpPr>
        <p:grpSpPr bwMode="auto">
          <a:xfrm>
            <a:off x="3378379" y="4486474"/>
            <a:ext cx="2463043" cy="45860"/>
            <a:chOff x="1611" y="1226"/>
            <a:chExt cx="2401" cy="48"/>
          </a:xfrm>
        </p:grpSpPr>
        <p:sp>
          <p:nvSpPr>
            <p:cNvPr id="186" name="Rectangle 67"/>
            <p:cNvSpPr>
              <a:spLocks noChangeArrowheads="1"/>
            </p:cNvSpPr>
            <p:nvPr/>
          </p:nvSpPr>
          <p:spPr bwMode="auto">
            <a:xfrm>
              <a:off x="1611"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87" name="Rectangle 68"/>
            <p:cNvSpPr>
              <a:spLocks noChangeArrowheads="1"/>
            </p:cNvSpPr>
            <p:nvPr/>
          </p:nvSpPr>
          <p:spPr bwMode="auto">
            <a:xfrm>
              <a:off x="1947"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88" name="Rectangle 69"/>
            <p:cNvSpPr>
              <a:spLocks noChangeArrowheads="1"/>
            </p:cNvSpPr>
            <p:nvPr/>
          </p:nvSpPr>
          <p:spPr bwMode="auto">
            <a:xfrm>
              <a:off x="2278"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89" name="Rectangle 70"/>
            <p:cNvSpPr>
              <a:spLocks noChangeArrowheads="1"/>
            </p:cNvSpPr>
            <p:nvPr/>
          </p:nvSpPr>
          <p:spPr bwMode="auto">
            <a:xfrm>
              <a:off x="2619"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90" name="Rectangle 71"/>
            <p:cNvSpPr>
              <a:spLocks noChangeArrowheads="1"/>
            </p:cNvSpPr>
            <p:nvPr/>
          </p:nvSpPr>
          <p:spPr bwMode="auto">
            <a:xfrm>
              <a:off x="3627"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91" name="Rectangle 72"/>
            <p:cNvSpPr>
              <a:spLocks noChangeArrowheads="1"/>
            </p:cNvSpPr>
            <p:nvPr/>
          </p:nvSpPr>
          <p:spPr bwMode="auto">
            <a:xfrm>
              <a:off x="2955"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92" name="Rectangle 73"/>
            <p:cNvSpPr>
              <a:spLocks noChangeArrowheads="1"/>
            </p:cNvSpPr>
            <p:nvPr/>
          </p:nvSpPr>
          <p:spPr bwMode="auto">
            <a:xfrm>
              <a:off x="3286"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93" name="Rectangle 74"/>
            <p:cNvSpPr>
              <a:spLocks noChangeArrowheads="1"/>
            </p:cNvSpPr>
            <p:nvPr/>
          </p:nvSpPr>
          <p:spPr bwMode="auto">
            <a:xfrm>
              <a:off x="3964"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grpSp>
      <p:grpSp>
        <p:nvGrpSpPr>
          <p:cNvPr id="194" name="Group 75"/>
          <p:cNvGrpSpPr>
            <a:grpSpLocks/>
          </p:cNvGrpSpPr>
          <p:nvPr/>
        </p:nvGrpSpPr>
        <p:grpSpPr bwMode="auto">
          <a:xfrm>
            <a:off x="3372224" y="3843476"/>
            <a:ext cx="2463043" cy="45860"/>
            <a:chOff x="1611" y="1226"/>
            <a:chExt cx="2401" cy="48"/>
          </a:xfrm>
        </p:grpSpPr>
        <p:sp>
          <p:nvSpPr>
            <p:cNvPr id="195" name="Rectangle 76"/>
            <p:cNvSpPr>
              <a:spLocks noChangeArrowheads="1"/>
            </p:cNvSpPr>
            <p:nvPr/>
          </p:nvSpPr>
          <p:spPr bwMode="auto">
            <a:xfrm>
              <a:off x="1611"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96" name="Rectangle 77"/>
            <p:cNvSpPr>
              <a:spLocks noChangeArrowheads="1"/>
            </p:cNvSpPr>
            <p:nvPr/>
          </p:nvSpPr>
          <p:spPr bwMode="auto">
            <a:xfrm>
              <a:off x="1947"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97" name="Rectangle 78"/>
            <p:cNvSpPr>
              <a:spLocks noChangeArrowheads="1"/>
            </p:cNvSpPr>
            <p:nvPr/>
          </p:nvSpPr>
          <p:spPr bwMode="auto">
            <a:xfrm>
              <a:off x="2278"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98" name="Rectangle 79"/>
            <p:cNvSpPr>
              <a:spLocks noChangeArrowheads="1"/>
            </p:cNvSpPr>
            <p:nvPr/>
          </p:nvSpPr>
          <p:spPr bwMode="auto">
            <a:xfrm>
              <a:off x="2619"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99" name="Rectangle 80"/>
            <p:cNvSpPr>
              <a:spLocks noChangeArrowheads="1"/>
            </p:cNvSpPr>
            <p:nvPr/>
          </p:nvSpPr>
          <p:spPr bwMode="auto">
            <a:xfrm>
              <a:off x="3627"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00" name="Rectangle 81"/>
            <p:cNvSpPr>
              <a:spLocks noChangeArrowheads="1"/>
            </p:cNvSpPr>
            <p:nvPr/>
          </p:nvSpPr>
          <p:spPr bwMode="auto">
            <a:xfrm>
              <a:off x="2955"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01" name="Rectangle 82"/>
            <p:cNvSpPr>
              <a:spLocks noChangeArrowheads="1"/>
            </p:cNvSpPr>
            <p:nvPr/>
          </p:nvSpPr>
          <p:spPr bwMode="auto">
            <a:xfrm>
              <a:off x="3286"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02" name="Rectangle 83"/>
            <p:cNvSpPr>
              <a:spLocks noChangeArrowheads="1"/>
            </p:cNvSpPr>
            <p:nvPr/>
          </p:nvSpPr>
          <p:spPr bwMode="auto">
            <a:xfrm>
              <a:off x="3964"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grpSp>
      <p:grpSp>
        <p:nvGrpSpPr>
          <p:cNvPr id="203" name="Group 84"/>
          <p:cNvGrpSpPr>
            <a:grpSpLocks/>
          </p:cNvGrpSpPr>
          <p:nvPr/>
        </p:nvGrpSpPr>
        <p:grpSpPr bwMode="auto">
          <a:xfrm>
            <a:off x="3378379" y="2564167"/>
            <a:ext cx="2463043" cy="45860"/>
            <a:chOff x="1611" y="1226"/>
            <a:chExt cx="2401" cy="48"/>
          </a:xfrm>
        </p:grpSpPr>
        <p:sp>
          <p:nvSpPr>
            <p:cNvPr id="204" name="Rectangle 85"/>
            <p:cNvSpPr>
              <a:spLocks noChangeArrowheads="1"/>
            </p:cNvSpPr>
            <p:nvPr/>
          </p:nvSpPr>
          <p:spPr bwMode="auto">
            <a:xfrm>
              <a:off x="1611"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05" name="Rectangle 86"/>
            <p:cNvSpPr>
              <a:spLocks noChangeArrowheads="1"/>
            </p:cNvSpPr>
            <p:nvPr/>
          </p:nvSpPr>
          <p:spPr bwMode="auto">
            <a:xfrm>
              <a:off x="1947"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06" name="Rectangle 87"/>
            <p:cNvSpPr>
              <a:spLocks noChangeArrowheads="1"/>
            </p:cNvSpPr>
            <p:nvPr/>
          </p:nvSpPr>
          <p:spPr bwMode="auto">
            <a:xfrm>
              <a:off x="2278"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07" name="Rectangle 88"/>
            <p:cNvSpPr>
              <a:spLocks noChangeArrowheads="1"/>
            </p:cNvSpPr>
            <p:nvPr/>
          </p:nvSpPr>
          <p:spPr bwMode="auto">
            <a:xfrm>
              <a:off x="2619"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08" name="Rectangle 89"/>
            <p:cNvSpPr>
              <a:spLocks noChangeArrowheads="1"/>
            </p:cNvSpPr>
            <p:nvPr/>
          </p:nvSpPr>
          <p:spPr bwMode="auto">
            <a:xfrm>
              <a:off x="3627"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09" name="Rectangle 90"/>
            <p:cNvSpPr>
              <a:spLocks noChangeArrowheads="1"/>
            </p:cNvSpPr>
            <p:nvPr/>
          </p:nvSpPr>
          <p:spPr bwMode="auto">
            <a:xfrm>
              <a:off x="2955"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10" name="Rectangle 91"/>
            <p:cNvSpPr>
              <a:spLocks noChangeArrowheads="1"/>
            </p:cNvSpPr>
            <p:nvPr/>
          </p:nvSpPr>
          <p:spPr bwMode="auto">
            <a:xfrm>
              <a:off x="3286"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11" name="Rectangle 92"/>
            <p:cNvSpPr>
              <a:spLocks noChangeArrowheads="1"/>
            </p:cNvSpPr>
            <p:nvPr/>
          </p:nvSpPr>
          <p:spPr bwMode="auto">
            <a:xfrm>
              <a:off x="3964"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grpSp>
      <p:sp>
        <p:nvSpPr>
          <p:cNvPr id="212" name="Rectangle 93"/>
          <p:cNvSpPr>
            <a:spLocks noChangeArrowheads="1"/>
          </p:cNvSpPr>
          <p:nvPr/>
        </p:nvSpPr>
        <p:spPr bwMode="auto">
          <a:xfrm>
            <a:off x="3032671" y="2565122"/>
            <a:ext cx="49240" cy="45860"/>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13" name="Rectangle 94"/>
          <p:cNvSpPr>
            <a:spLocks noChangeArrowheads="1"/>
          </p:cNvSpPr>
          <p:nvPr/>
        </p:nvSpPr>
        <p:spPr bwMode="auto">
          <a:xfrm>
            <a:off x="3032671" y="2881367"/>
            <a:ext cx="49240" cy="45860"/>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14" name="Rectangle 95"/>
          <p:cNvSpPr>
            <a:spLocks noChangeArrowheads="1"/>
          </p:cNvSpPr>
          <p:nvPr/>
        </p:nvSpPr>
        <p:spPr bwMode="auto">
          <a:xfrm>
            <a:off x="3032671" y="3844431"/>
            <a:ext cx="49240" cy="45860"/>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15" name="Rectangle 96"/>
          <p:cNvSpPr>
            <a:spLocks noChangeArrowheads="1"/>
          </p:cNvSpPr>
          <p:nvPr/>
        </p:nvSpPr>
        <p:spPr bwMode="auto">
          <a:xfrm>
            <a:off x="3027542" y="3201433"/>
            <a:ext cx="49240" cy="45860"/>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16" name="Rectangle 97"/>
          <p:cNvSpPr>
            <a:spLocks noChangeArrowheads="1"/>
          </p:cNvSpPr>
          <p:nvPr/>
        </p:nvSpPr>
        <p:spPr bwMode="auto">
          <a:xfrm>
            <a:off x="3032671" y="3528187"/>
            <a:ext cx="49240" cy="45860"/>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17" name="Rectangle 98"/>
          <p:cNvSpPr>
            <a:spLocks noChangeArrowheads="1"/>
          </p:cNvSpPr>
          <p:nvPr/>
        </p:nvSpPr>
        <p:spPr bwMode="auto">
          <a:xfrm>
            <a:off x="3033697" y="4159720"/>
            <a:ext cx="49240" cy="45860"/>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18" name="Rectangle 99"/>
          <p:cNvSpPr>
            <a:spLocks noChangeArrowheads="1"/>
          </p:cNvSpPr>
          <p:nvPr/>
        </p:nvSpPr>
        <p:spPr bwMode="auto">
          <a:xfrm>
            <a:off x="3033697" y="4485519"/>
            <a:ext cx="49240" cy="45860"/>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19" name="Rectangle 100"/>
          <p:cNvSpPr>
            <a:spLocks noChangeArrowheads="1"/>
          </p:cNvSpPr>
          <p:nvPr/>
        </p:nvSpPr>
        <p:spPr bwMode="auto">
          <a:xfrm>
            <a:off x="6134813" y="2565122"/>
            <a:ext cx="49240" cy="45860"/>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20" name="Rectangle 101"/>
          <p:cNvSpPr>
            <a:spLocks noChangeArrowheads="1"/>
          </p:cNvSpPr>
          <p:nvPr/>
        </p:nvSpPr>
        <p:spPr bwMode="auto">
          <a:xfrm>
            <a:off x="6134813" y="2881367"/>
            <a:ext cx="49240" cy="45860"/>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21" name="Rectangle 102"/>
          <p:cNvSpPr>
            <a:spLocks noChangeArrowheads="1"/>
          </p:cNvSpPr>
          <p:nvPr/>
        </p:nvSpPr>
        <p:spPr bwMode="auto">
          <a:xfrm>
            <a:off x="6134813" y="3844431"/>
            <a:ext cx="49240" cy="45860"/>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22" name="Rectangle 103"/>
          <p:cNvSpPr>
            <a:spLocks noChangeArrowheads="1"/>
          </p:cNvSpPr>
          <p:nvPr/>
        </p:nvSpPr>
        <p:spPr bwMode="auto">
          <a:xfrm>
            <a:off x="6129684" y="3201433"/>
            <a:ext cx="49240" cy="45860"/>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23" name="Rectangle 104"/>
          <p:cNvSpPr>
            <a:spLocks noChangeArrowheads="1"/>
          </p:cNvSpPr>
          <p:nvPr/>
        </p:nvSpPr>
        <p:spPr bwMode="auto">
          <a:xfrm>
            <a:off x="6134813" y="3528187"/>
            <a:ext cx="49240" cy="45860"/>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24" name="Rectangle 105"/>
          <p:cNvSpPr>
            <a:spLocks noChangeArrowheads="1"/>
          </p:cNvSpPr>
          <p:nvPr/>
        </p:nvSpPr>
        <p:spPr bwMode="auto">
          <a:xfrm>
            <a:off x="6135839" y="4159720"/>
            <a:ext cx="49240" cy="45860"/>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25" name="Rectangle 106"/>
          <p:cNvSpPr>
            <a:spLocks noChangeArrowheads="1"/>
          </p:cNvSpPr>
          <p:nvPr/>
        </p:nvSpPr>
        <p:spPr bwMode="auto">
          <a:xfrm>
            <a:off x="6135839" y="4485519"/>
            <a:ext cx="49240" cy="45860"/>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grpSp>
        <p:nvGrpSpPr>
          <p:cNvPr id="226" name="Group 30"/>
          <p:cNvGrpSpPr>
            <a:grpSpLocks/>
          </p:cNvGrpSpPr>
          <p:nvPr/>
        </p:nvGrpSpPr>
        <p:grpSpPr bwMode="auto">
          <a:xfrm>
            <a:off x="3378379" y="5486986"/>
            <a:ext cx="2463043" cy="45860"/>
            <a:chOff x="1611" y="1226"/>
            <a:chExt cx="2401" cy="48"/>
          </a:xfrm>
        </p:grpSpPr>
        <p:sp>
          <p:nvSpPr>
            <p:cNvPr id="227" name="Rectangle 31"/>
            <p:cNvSpPr>
              <a:spLocks noChangeArrowheads="1"/>
            </p:cNvSpPr>
            <p:nvPr/>
          </p:nvSpPr>
          <p:spPr bwMode="auto">
            <a:xfrm>
              <a:off x="1611"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28" name="Rectangle 32"/>
            <p:cNvSpPr>
              <a:spLocks noChangeArrowheads="1"/>
            </p:cNvSpPr>
            <p:nvPr/>
          </p:nvSpPr>
          <p:spPr bwMode="auto">
            <a:xfrm>
              <a:off x="1947"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29" name="Rectangle 33"/>
            <p:cNvSpPr>
              <a:spLocks noChangeArrowheads="1"/>
            </p:cNvSpPr>
            <p:nvPr/>
          </p:nvSpPr>
          <p:spPr bwMode="auto">
            <a:xfrm>
              <a:off x="2278"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30" name="Rectangle 34"/>
            <p:cNvSpPr>
              <a:spLocks noChangeArrowheads="1"/>
            </p:cNvSpPr>
            <p:nvPr/>
          </p:nvSpPr>
          <p:spPr bwMode="auto">
            <a:xfrm>
              <a:off x="2619"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31" name="Rectangle 35"/>
            <p:cNvSpPr>
              <a:spLocks noChangeArrowheads="1"/>
            </p:cNvSpPr>
            <p:nvPr/>
          </p:nvSpPr>
          <p:spPr bwMode="auto">
            <a:xfrm>
              <a:off x="3627"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32" name="Rectangle 36"/>
            <p:cNvSpPr>
              <a:spLocks noChangeArrowheads="1"/>
            </p:cNvSpPr>
            <p:nvPr/>
          </p:nvSpPr>
          <p:spPr bwMode="auto">
            <a:xfrm>
              <a:off x="2955"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33" name="Rectangle 37"/>
            <p:cNvSpPr>
              <a:spLocks noChangeArrowheads="1"/>
            </p:cNvSpPr>
            <p:nvPr/>
          </p:nvSpPr>
          <p:spPr bwMode="auto">
            <a:xfrm>
              <a:off x="3286"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34" name="Rectangle 38"/>
            <p:cNvSpPr>
              <a:spLocks noChangeArrowheads="1"/>
            </p:cNvSpPr>
            <p:nvPr/>
          </p:nvSpPr>
          <p:spPr bwMode="auto">
            <a:xfrm>
              <a:off x="3964"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grpSp>
      <p:grpSp>
        <p:nvGrpSpPr>
          <p:cNvPr id="235" name="Group 84"/>
          <p:cNvGrpSpPr>
            <a:grpSpLocks/>
          </p:cNvGrpSpPr>
          <p:nvPr/>
        </p:nvGrpSpPr>
        <p:grpSpPr bwMode="auto">
          <a:xfrm>
            <a:off x="3378379" y="5165964"/>
            <a:ext cx="2463043" cy="45860"/>
            <a:chOff x="1611" y="1226"/>
            <a:chExt cx="2401" cy="48"/>
          </a:xfrm>
        </p:grpSpPr>
        <p:sp>
          <p:nvSpPr>
            <p:cNvPr id="236" name="Rectangle 85"/>
            <p:cNvSpPr>
              <a:spLocks noChangeArrowheads="1"/>
            </p:cNvSpPr>
            <p:nvPr/>
          </p:nvSpPr>
          <p:spPr bwMode="auto">
            <a:xfrm>
              <a:off x="1611"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37" name="Rectangle 86"/>
            <p:cNvSpPr>
              <a:spLocks noChangeArrowheads="1"/>
            </p:cNvSpPr>
            <p:nvPr/>
          </p:nvSpPr>
          <p:spPr bwMode="auto">
            <a:xfrm>
              <a:off x="1947"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38" name="Rectangle 87"/>
            <p:cNvSpPr>
              <a:spLocks noChangeArrowheads="1"/>
            </p:cNvSpPr>
            <p:nvPr/>
          </p:nvSpPr>
          <p:spPr bwMode="auto">
            <a:xfrm>
              <a:off x="2278"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39" name="Rectangle 88"/>
            <p:cNvSpPr>
              <a:spLocks noChangeArrowheads="1"/>
            </p:cNvSpPr>
            <p:nvPr/>
          </p:nvSpPr>
          <p:spPr bwMode="auto">
            <a:xfrm>
              <a:off x="2619"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40" name="Rectangle 89"/>
            <p:cNvSpPr>
              <a:spLocks noChangeArrowheads="1"/>
            </p:cNvSpPr>
            <p:nvPr/>
          </p:nvSpPr>
          <p:spPr bwMode="auto">
            <a:xfrm>
              <a:off x="3627"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41" name="Rectangle 90"/>
            <p:cNvSpPr>
              <a:spLocks noChangeArrowheads="1"/>
            </p:cNvSpPr>
            <p:nvPr/>
          </p:nvSpPr>
          <p:spPr bwMode="auto">
            <a:xfrm>
              <a:off x="2955"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42" name="Rectangle 91"/>
            <p:cNvSpPr>
              <a:spLocks noChangeArrowheads="1"/>
            </p:cNvSpPr>
            <p:nvPr/>
          </p:nvSpPr>
          <p:spPr bwMode="auto">
            <a:xfrm>
              <a:off x="3286"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43" name="Rectangle 92"/>
            <p:cNvSpPr>
              <a:spLocks noChangeArrowheads="1"/>
            </p:cNvSpPr>
            <p:nvPr/>
          </p:nvSpPr>
          <p:spPr bwMode="auto">
            <a:xfrm>
              <a:off x="3964"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grpSp>
      <p:sp>
        <p:nvSpPr>
          <p:cNvPr id="244" name="Rectangle 93"/>
          <p:cNvSpPr>
            <a:spLocks noChangeArrowheads="1"/>
          </p:cNvSpPr>
          <p:nvPr/>
        </p:nvSpPr>
        <p:spPr bwMode="auto">
          <a:xfrm>
            <a:off x="3032671" y="5166919"/>
            <a:ext cx="49240" cy="45860"/>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45" name="Rectangle 94"/>
          <p:cNvSpPr>
            <a:spLocks noChangeArrowheads="1"/>
          </p:cNvSpPr>
          <p:nvPr/>
        </p:nvSpPr>
        <p:spPr bwMode="auto">
          <a:xfrm>
            <a:off x="3032671" y="5483164"/>
            <a:ext cx="49240" cy="45860"/>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46" name="Rectangle 100"/>
          <p:cNvSpPr>
            <a:spLocks noChangeArrowheads="1"/>
          </p:cNvSpPr>
          <p:nvPr/>
        </p:nvSpPr>
        <p:spPr bwMode="auto">
          <a:xfrm>
            <a:off x="6134813" y="5166919"/>
            <a:ext cx="49240" cy="45860"/>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47" name="Rectangle 101"/>
          <p:cNvSpPr>
            <a:spLocks noChangeArrowheads="1"/>
          </p:cNvSpPr>
          <p:nvPr/>
        </p:nvSpPr>
        <p:spPr bwMode="auto">
          <a:xfrm>
            <a:off x="6134813" y="5483164"/>
            <a:ext cx="49240" cy="45860"/>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48" name="Line 29"/>
          <p:cNvSpPr>
            <a:spLocks noChangeShapeType="1"/>
          </p:cNvSpPr>
          <p:nvPr/>
        </p:nvSpPr>
        <p:spPr bwMode="auto">
          <a:xfrm>
            <a:off x="3055240" y="4817130"/>
            <a:ext cx="3102142"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dirty="0"/>
          </a:p>
        </p:txBody>
      </p:sp>
      <p:sp>
        <p:nvSpPr>
          <p:cNvPr id="249" name="Line 29"/>
          <p:cNvSpPr>
            <a:spLocks noChangeShapeType="1"/>
          </p:cNvSpPr>
          <p:nvPr/>
        </p:nvSpPr>
        <p:spPr bwMode="auto">
          <a:xfrm>
            <a:off x="3076782" y="5191418"/>
            <a:ext cx="3102142"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dirty="0"/>
          </a:p>
        </p:txBody>
      </p:sp>
      <p:sp>
        <p:nvSpPr>
          <p:cNvPr id="250" name="Rectangle 15"/>
          <p:cNvSpPr>
            <a:spLocks noChangeAspect="1" noChangeArrowheads="1"/>
          </p:cNvSpPr>
          <p:nvPr/>
        </p:nvSpPr>
        <p:spPr bwMode="auto">
          <a:xfrm>
            <a:off x="3055241" y="2593845"/>
            <a:ext cx="3102142" cy="2914160"/>
          </a:xfrm>
          <a:prstGeom prst="rect">
            <a:avLst/>
          </a:prstGeom>
          <a:noFill/>
          <a:ln w="1905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51" name="Rectangle 97"/>
          <p:cNvSpPr>
            <a:spLocks noChangeArrowheads="1"/>
          </p:cNvSpPr>
          <p:nvPr/>
        </p:nvSpPr>
        <p:spPr bwMode="auto">
          <a:xfrm>
            <a:off x="4586735" y="3998036"/>
            <a:ext cx="49240" cy="45860"/>
          </a:xfrm>
          <a:prstGeom prst="rect">
            <a:avLst/>
          </a:prstGeom>
          <a:solidFill>
            <a:schemeClr val="accent1">
              <a:lumMod val="50000"/>
            </a:schemeClr>
          </a:solidFill>
          <a:ln w="19050">
            <a:solidFill>
              <a:schemeClr val="accent1">
                <a:lumMod val="50000"/>
              </a:schemeClr>
            </a:solidFill>
            <a:miter lim="800000"/>
            <a:headEnd/>
            <a:tailEnd/>
          </a:ln>
          <a:effectLst/>
          <a:extLst/>
        </p:spPr>
        <p:txBody>
          <a:bodyPr wrap="none" anchor="ctr"/>
          <a:lstStyle/>
          <a:p>
            <a:endParaRPr lang="en-US" dirty="0"/>
          </a:p>
        </p:txBody>
      </p:sp>
      <p:sp>
        <p:nvSpPr>
          <p:cNvPr id="3" name="TextBox 2"/>
          <p:cNvSpPr txBox="1"/>
          <p:nvPr/>
        </p:nvSpPr>
        <p:spPr>
          <a:xfrm>
            <a:off x="689429" y="2186214"/>
            <a:ext cx="1006928" cy="369332"/>
          </a:xfrm>
          <a:prstGeom prst="rect">
            <a:avLst/>
          </a:prstGeom>
          <a:noFill/>
        </p:spPr>
        <p:txBody>
          <a:bodyPr wrap="square" rtlCol="0">
            <a:spAutoFit/>
          </a:bodyPr>
          <a:lstStyle/>
          <a:p>
            <a:r>
              <a:rPr lang="en-US" dirty="0" smtClean="0">
                <a:solidFill>
                  <a:srgbClr val="FF0000"/>
                </a:solidFill>
              </a:rPr>
              <a:t>h = 3</a:t>
            </a:r>
            <a:endParaRPr lang="en-US" dirty="0">
              <a:solidFill>
                <a:srgbClr val="FF0000"/>
              </a:solidFill>
            </a:endParaRPr>
          </a:p>
        </p:txBody>
      </p:sp>
    </p:spTree>
    <p:extLst>
      <p:ext uri="{BB962C8B-B14F-4D97-AF65-F5344CB8AC3E}">
        <p14:creationId xmlns:p14="http://schemas.microsoft.com/office/powerpoint/2010/main" val="137892468"/>
      </p:ext>
    </p:extLst>
  </p:cSld>
  <p:clrMapOvr>
    <a:masterClrMapping/>
  </p:clrMapOvr>
  <p:timing>
    <p:tnLst>
      <p:par>
        <p:cTn id="1" dur="indefinite" restart="never" nodeType="tmRoot"/>
      </p:par>
    </p:tnLst>
  </p:timing>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Baker’s Decomposition</a:t>
            </a:r>
          </a:p>
        </p:txBody>
      </p:sp>
      <p:sp>
        <p:nvSpPr>
          <p:cNvPr id="3" name="Content Placeholder 2"/>
          <p:cNvSpPr>
            <a:spLocks noGrp="1"/>
          </p:cNvSpPr>
          <p:nvPr>
            <p:ph sz="half" idx="1"/>
          </p:nvPr>
        </p:nvSpPr>
        <p:spPr>
          <a:xfrm>
            <a:off x="900110" y="2195982"/>
            <a:ext cx="4268237" cy="3927475"/>
          </a:xfrm>
        </p:spPr>
        <p:txBody>
          <a:bodyPr>
            <a:normAutofit lnSpcReduction="10000"/>
          </a:bodyPr>
          <a:lstStyle/>
          <a:p>
            <a:pPr marL="0" indent="0">
              <a:buNone/>
            </a:pPr>
            <a:r>
              <a:rPr lang="en-US" dirty="0" smtClean="0"/>
              <a:t>Removing any color leaves disconnected graphs each of which is a grid-strips of </a:t>
            </a:r>
            <a:endParaRPr lang="en-US" dirty="0"/>
          </a:p>
          <a:p>
            <a:pPr marL="0" indent="0">
              <a:buNone/>
            </a:pPr>
            <a:r>
              <a:rPr lang="en-US" dirty="0" smtClean="0">
                <a:solidFill>
                  <a:srgbClr val="FF0000"/>
                </a:solidFill>
              </a:rPr>
              <a:t>h-1</a:t>
            </a:r>
            <a:r>
              <a:rPr lang="en-US" dirty="0" smtClean="0"/>
              <a:t> layers</a:t>
            </a:r>
          </a:p>
          <a:p>
            <a:pPr marL="0" indent="0">
              <a:buNone/>
            </a:pPr>
            <a:endParaRPr lang="en-US" dirty="0" smtClean="0">
              <a:solidFill>
                <a:srgbClr val="FF0000"/>
              </a:solidFill>
            </a:endParaRPr>
          </a:p>
          <a:p>
            <a:pPr marL="0" indent="0">
              <a:buNone/>
            </a:pPr>
            <a:r>
              <a:rPr lang="en-US" dirty="0" smtClean="0"/>
              <a:t>It is known: </a:t>
            </a:r>
            <a:r>
              <a:rPr lang="en-US" dirty="0"/>
              <a:t> </a:t>
            </a:r>
            <a:r>
              <a:rPr lang="en-US" dirty="0" smtClean="0"/>
              <a:t>Planar graphs with  </a:t>
            </a:r>
            <a:r>
              <a:rPr lang="en-US" dirty="0" smtClean="0">
                <a:solidFill>
                  <a:srgbClr val="FF0000"/>
                </a:solidFill>
              </a:rPr>
              <a:t>h-1 </a:t>
            </a:r>
            <a:r>
              <a:rPr lang="en-US" dirty="0" smtClean="0"/>
              <a:t>layers gives a graph </a:t>
            </a:r>
            <a:r>
              <a:rPr lang="en-US" dirty="0"/>
              <a:t> o</a:t>
            </a:r>
            <a:r>
              <a:rPr lang="en-US" dirty="0" smtClean="0"/>
              <a:t>f  </a:t>
            </a:r>
            <a:r>
              <a:rPr lang="en-US" dirty="0" err="1" smtClean="0"/>
              <a:t>treewidth</a:t>
            </a:r>
            <a:r>
              <a:rPr lang="en-US" dirty="0" smtClean="0"/>
              <a:t> at most </a:t>
            </a:r>
            <a:r>
              <a:rPr lang="en-US" dirty="0" smtClean="0">
                <a:solidFill>
                  <a:srgbClr val="FF0000"/>
                </a:solidFill>
              </a:rPr>
              <a:t>3h</a:t>
            </a:r>
            <a:r>
              <a:rPr lang="en-US" dirty="0" smtClean="0"/>
              <a:t>.</a:t>
            </a:r>
            <a:endParaRPr lang="en-US" dirty="0"/>
          </a:p>
        </p:txBody>
      </p:sp>
      <p:grpSp>
        <p:nvGrpSpPr>
          <p:cNvPr id="124" name="Group 123"/>
          <p:cNvGrpSpPr>
            <a:grpSpLocks/>
          </p:cNvGrpSpPr>
          <p:nvPr/>
        </p:nvGrpSpPr>
        <p:grpSpPr bwMode="auto">
          <a:xfrm>
            <a:off x="5768586" y="4796031"/>
            <a:ext cx="2463043" cy="45860"/>
            <a:chOff x="1611" y="1226"/>
            <a:chExt cx="2401" cy="48"/>
          </a:xfrm>
        </p:grpSpPr>
        <p:sp>
          <p:nvSpPr>
            <p:cNvPr id="125" name="Rectangle 5"/>
            <p:cNvSpPr>
              <a:spLocks noChangeArrowheads="1"/>
            </p:cNvSpPr>
            <p:nvPr/>
          </p:nvSpPr>
          <p:spPr bwMode="auto">
            <a:xfrm>
              <a:off x="1611" y="1226"/>
              <a:ext cx="48" cy="48"/>
            </a:xfrm>
            <a:prstGeom prst="rect">
              <a:avLst/>
            </a:prstGeom>
            <a:solidFill>
              <a:schemeClr val="hlink"/>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26" name="Rectangle 6"/>
            <p:cNvSpPr>
              <a:spLocks noChangeArrowheads="1"/>
            </p:cNvSpPr>
            <p:nvPr/>
          </p:nvSpPr>
          <p:spPr bwMode="auto">
            <a:xfrm>
              <a:off x="1947" y="1226"/>
              <a:ext cx="48" cy="48"/>
            </a:xfrm>
            <a:prstGeom prst="rect">
              <a:avLst/>
            </a:prstGeom>
            <a:solidFill>
              <a:schemeClr val="hlink"/>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27" name="Rectangle 7"/>
            <p:cNvSpPr>
              <a:spLocks noChangeArrowheads="1"/>
            </p:cNvSpPr>
            <p:nvPr/>
          </p:nvSpPr>
          <p:spPr bwMode="auto">
            <a:xfrm>
              <a:off x="2278" y="1226"/>
              <a:ext cx="48" cy="48"/>
            </a:xfrm>
            <a:prstGeom prst="rect">
              <a:avLst/>
            </a:prstGeom>
            <a:solidFill>
              <a:schemeClr val="hlink"/>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28" name="Rectangle 8"/>
            <p:cNvSpPr>
              <a:spLocks noChangeArrowheads="1"/>
            </p:cNvSpPr>
            <p:nvPr/>
          </p:nvSpPr>
          <p:spPr bwMode="auto">
            <a:xfrm>
              <a:off x="2619" y="1226"/>
              <a:ext cx="48" cy="48"/>
            </a:xfrm>
            <a:prstGeom prst="rect">
              <a:avLst/>
            </a:prstGeom>
            <a:solidFill>
              <a:schemeClr val="hlink"/>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29" name="Rectangle 9"/>
            <p:cNvSpPr>
              <a:spLocks noChangeArrowheads="1"/>
            </p:cNvSpPr>
            <p:nvPr/>
          </p:nvSpPr>
          <p:spPr bwMode="auto">
            <a:xfrm>
              <a:off x="3627" y="1226"/>
              <a:ext cx="48" cy="48"/>
            </a:xfrm>
            <a:prstGeom prst="rect">
              <a:avLst/>
            </a:prstGeom>
            <a:solidFill>
              <a:schemeClr val="hlink"/>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30" name="Rectangle 10"/>
            <p:cNvSpPr>
              <a:spLocks noChangeArrowheads="1"/>
            </p:cNvSpPr>
            <p:nvPr/>
          </p:nvSpPr>
          <p:spPr bwMode="auto">
            <a:xfrm>
              <a:off x="2955" y="1226"/>
              <a:ext cx="48" cy="48"/>
            </a:xfrm>
            <a:prstGeom prst="rect">
              <a:avLst/>
            </a:prstGeom>
            <a:solidFill>
              <a:schemeClr val="hlink"/>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31" name="Rectangle 11"/>
            <p:cNvSpPr>
              <a:spLocks noChangeArrowheads="1"/>
            </p:cNvSpPr>
            <p:nvPr/>
          </p:nvSpPr>
          <p:spPr bwMode="auto">
            <a:xfrm>
              <a:off x="3286" y="1226"/>
              <a:ext cx="48" cy="48"/>
            </a:xfrm>
            <a:prstGeom prst="rect">
              <a:avLst/>
            </a:prstGeom>
            <a:solidFill>
              <a:schemeClr val="hlink"/>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32" name="Rectangle 12"/>
            <p:cNvSpPr>
              <a:spLocks noChangeArrowheads="1"/>
            </p:cNvSpPr>
            <p:nvPr/>
          </p:nvSpPr>
          <p:spPr bwMode="auto">
            <a:xfrm>
              <a:off x="3964" y="1226"/>
              <a:ext cx="48" cy="48"/>
            </a:xfrm>
            <a:prstGeom prst="rect">
              <a:avLst/>
            </a:prstGeom>
            <a:solidFill>
              <a:schemeClr val="hlink"/>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grpSp>
      <p:sp>
        <p:nvSpPr>
          <p:cNvPr id="133" name="Rectangle 13"/>
          <p:cNvSpPr>
            <a:spLocks noChangeArrowheads="1"/>
          </p:cNvSpPr>
          <p:nvPr/>
        </p:nvSpPr>
        <p:spPr bwMode="auto">
          <a:xfrm>
            <a:off x="5417749" y="4802719"/>
            <a:ext cx="49240" cy="45860"/>
          </a:xfrm>
          <a:prstGeom prst="rect">
            <a:avLst/>
          </a:prstGeom>
          <a:solidFill>
            <a:schemeClr val="hlink"/>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34" name="Rectangle 14"/>
          <p:cNvSpPr>
            <a:spLocks noChangeArrowheads="1"/>
          </p:cNvSpPr>
          <p:nvPr/>
        </p:nvSpPr>
        <p:spPr bwMode="auto">
          <a:xfrm>
            <a:off x="8519891" y="4802719"/>
            <a:ext cx="49240" cy="45860"/>
          </a:xfrm>
          <a:prstGeom prst="rect">
            <a:avLst/>
          </a:prstGeom>
          <a:solidFill>
            <a:schemeClr val="hlink"/>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35" name="Line 16"/>
          <p:cNvSpPr>
            <a:spLocks noChangeShapeType="1"/>
          </p:cNvSpPr>
          <p:nvPr/>
        </p:nvSpPr>
        <p:spPr bwMode="auto">
          <a:xfrm>
            <a:off x="5790129" y="2585186"/>
            <a:ext cx="0" cy="29018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dirty="0"/>
          </a:p>
        </p:txBody>
      </p:sp>
      <p:sp>
        <p:nvSpPr>
          <p:cNvPr id="136" name="Line 17"/>
          <p:cNvSpPr>
            <a:spLocks noChangeShapeType="1"/>
          </p:cNvSpPr>
          <p:nvPr/>
        </p:nvSpPr>
        <p:spPr bwMode="auto">
          <a:xfrm>
            <a:off x="6134811" y="2585186"/>
            <a:ext cx="0" cy="2922819"/>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dirty="0"/>
          </a:p>
        </p:txBody>
      </p:sp>
      <p:sp>
        <p:nvSpPr>
          <p:cNvPr id="137" name="Line 18"/>
          <p:cNvSpPr>
            <a:spLocks noChangeShapeType="1"/>
          </p:cNvSpPr>
          <p:nvPr/>
        </p:nvSpPr>
        <p:spPr bwMode="auto">
          <a:xfrm>
            <a:off x="6479494" y="2585186"/>
            <a:ext cx="0" cy="2922819"/>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dirty="0"/>
          </a:p>
        </p:txBody>
      </p:sp>
      <p:sp>
        <p:nvSpPr>
          <p:cNvPr id="138" name="Line 19"/>
          <p:cNvSpPr>
            <a:spLocks noChangeShapeType="1"/>
          </p:cNvSpPr>
          <p:nvPr/>
        </p:nvSpPr>
        <p:spPr bwMode="auto">
          <a:xfrm>
            <a:off x="6824176" y="2585186"/>
            <a:ext cx="0" cy="2922819"/>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dirty="0"/>
          </a:p>
        </p:txBody>
      </p:sp>
      <p:sp>
        <p:nvSpPr>
          <p:cNvPr id="139" name="Line 20"/>
          <p:cNvSpPr>
            <a:spLocks noChangeShapeType="1"/>
          </p:cNvSpPr>
          <p:nvPr/>
        </p:nvSpPr>
        <p:spPr bwMode="auto">
          <a:xfrm>
            <a:off x="7168859" y="2585186"/>
            <a:ext cx="0" cy="2922819"/>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dirty="0"/>
          </a:p>
        </p:txBody>
      </p:sp>
      <p:sp>
        <p:nvSpPr>
          <p:cNvPr id="140" name="Line 21"/>
          <p:cNvSpPr>
            <a:spLocks noChangeShapeType="1"/>
          </p:cNvSpPr>
          <p:nvPr/>
        </p:nvSpPr>
        <p:spPr bwMode="auto">
          <a:xfrm>
            <a:off x="7513541" y="2585186"/>
            <a:ext cx="0" cy="2922819"/>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dirty="0"/>
          </a:p>
        </p:txBody>
      </p:sp>
      <p:sp>
        <p:nvSpPr>
          <p:cNvPr id="141" name="Line 22"/>
          <p:cNvSpPr>
            <a:spLocks noChangeShapeType="1"/>
          </p:cNvSpPr>
          <p:nvPr/>
        </p:nvSpPr>
        <p:spPr bwMode="auto">
          <a:xfrm>
            <a:off x="7858224" y="2585186"/>
            <a:ext cx="0" cy="29018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dirty="0"/>
          </a:p>
        </p:txBody>
      </p:sp>
      <p:sp>
        <p:nvSpPr>
          <p:cNvPr id="142" name="Line 23"/>
          <p:cNvSpPr>
            <a:spLocks noChangeShapeType="1"/>
          </p:cNvSpPr>
          <p:nvPr/>
        </p:nvSpPr>
        <p:spPr bwMode="auto">
          <a:xfrm>
            <a:off x="8202906" y="2585186"/>
            <a:ext cx="0" cy="2922819"/>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dirty="0"/>
          </a:p>
        </p:txBody>
      </p:sp>
      <p:sp>
        <p:nvSpPr>
          <p:cNvPr id="143" name="Line 24"/>
          <p:cNvSpPr>
            <a:spLocks noChangeShapeType="1"/>
          </p:cNvSpPr>
          <p:nvPr/>
        </p:nvSpPr>
        <p:spPr bwMode="auto">
          <a:xfrm>
            <a:off x="5445447" y="2906208"/>
            <a:ext cx="3102142"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dirty="0"/>
          </a:p>
        </p:txBody>
      </p:sp>
      <p:sp>
        <p:nvSpPr>
          <p:cNvPr id="144" name="Line 25"/>
          <p:cNvSpPr>
            <a:spLocks noChangeShapeType="1"/>
          </p:cNvSpPr>
          <p:nvPr/>
        </p:nvSpPr>
        <p:spPr bwMode="auto">
          <a:xfrm>
            <a:off x="5473144" y="3232077"/>
            <a:ext cx="3102142"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dirty="0"/>
          </a:p>
        </p:txBody>
      </p:sp>
      <p:sp>
        <p:nvSpPr>
          <p:cNvPr id="145" name="Line 26"/>
          <p:cNvSpPr>
            <a:spLocks noChangeShapeType="1"/>
          </p:cNvSpPr>
          <p:nvPr/>
        </p:nvSpPr>
        <p:spPr bwMode="auto">
          <a:xfrm>
            <a:off x="5445447" y="3548251"/>
            <a:ext cx="3102142"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dirty="0"/>
          </a:p>
        </p:txBody>
      </p:sp>
      <p:sp>
        <p:nvSpPr>
          <p:cNvPr id="146" name="Line 27"/>
          <p:cNvSpPr>
            <a:spLocks noChangeShapeType="1"/>
          </p:cNvSpPr>
          <p:nvPr/>
        </p:nvSpPr>
        <p:spPr bwMode="auto">
          <a:xfrm>
            <a:off x="5445447" y="3869272"/>
            <a:ext cx="3102142"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dirty="0"/>
          </a:p>
        </p:txBody>
      </p:sp>
      <p:sp>
        <p:nvSpPr>
          <p:cNvPr id="147" name="Line 28"/>
          <p:cNvSpPr>
            <a:spLocks noChangeShapeType="1"/>
          </p:cNvSpPr>
          <p:nvPr/>
        </p:nvSpPr>
        <p:spPr bwMode="auto">
          <a:xfrm>
            <a:off x="5445447" y="4190294"/>
            <a:ext cx="3102142"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dirty="0"/>
          </a:p>
        </p:txBody>
      </p:sp>
      <p:sp>
        <p:nvSpPr>
          <p:cNvPr id="148" name="Line 29"/>
          <p:cNvSpPr>
            <a:spLocks noChangeShapeType="1"/>
          </p:cNvSpPr>
          <p:nvPr/>
        </p:nvSpPr>
        <p:spPr bwMode="auto">
          <a:xfrm>
            <a:off x="5445447" y="4511315"/>
            <a:ext cx="3102142"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dirty="0"/>
          </a:p>
        </p:txBody>
      </p:sp>
      <p:grpSp>
        <p:nvGrpSpPr>
          <p:cNvPr id="149" name="Group 30"/>
          <p:cNvGrpSpPr>
            <a:grpSpLocks/>
          </p:cNvGrpSpPr>
          <p:nvPr/>
        </p:nvGrpSpPr>
        <p:grpSpPr bwMode="auto">
          <a:xfrm>
            <a:off x="5768586" y="2885189"/>
            <a:ext cx="2463043" cy="45860"/>
            <a:chOff x="1611" y="1226"/>
            <a:chExt cx="2401" cy="48"/>
          </a:xfrm>
        </p:grpSpPr>
        <p:sp>
          <p:nvSpPr>
            <p:cNvPr id="150" name="Rectangle 31"/>
            <p:cNvSpPr>
              <a:spLocks noChangeArrowheads="1"/>
            </p:cNvSpPr>
            <p:nvPr/>
          </p:nvSpPr>
          <p:spPr bwMode="auto">
            <a:xfrm>
              <a:off x="1611"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51" name="Rectangle 32"/>
            <p:cNvSpPr>
              <a:spLocks noChangeArrowheads="1"/>
            </p:cNvSpPr>
            <p:nvPr/>
          </p:nvSpPr>
          <p:spPr bwMode="auto">
            <a:xfrm>
              <a:off x="1947"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52" name="Rectangle 33"/>
            <p:cNvSpPr>
              <a:spLocks noChangeArrowheads="1"/>
            </p:cNvSpPr>
            <p:nvPr/>
          </p:nvSpPr>
          <p:spPr bwMode="auto">
            <a:xfrm>
              <a:off x="2278"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53" name="Rectangle 34"/>
            <p:cNvSpPr>
              <a:spLocks noChangeArrowheads="1"/>
            </p:cNvSpPr>
            <p:nvPr/>
          </p:nvSpPr>
          <p:spPr bwMode="auto">
            <a:xfrm>
              <a:off x="2619"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54" name="Rectangle 35"/>
            <p:cNvSpPr>
              <a:spLocks noChangeArrowheads="1"/>
            </p:cNvSpPr>
            <p:nvPr/>
          </p:nvSpPr>
          <p:spPr bwMode="auto">
            <a:xfrm>
              <a:off x="3627"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55" name="Rectangle 36"/>
            <p:cNvSpPr>
              <a:spLocks noChangeArrowheads="1"/>
            </p:cNvSpPr>
            <p:nvPr/>
          </p:nvSpPr>
          <p:spPr bwMode="auto">
            <a:xfrm>
              <a:off x="2955"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56" name="Rectangle 37"/>
            <p:cNvSpPr>
              <a:spLocks noChangeArrowheads="1"/>
            </p:cNvSpPr>
            <p:nvPr/>
          </p:nvSpPr>
          <p:spPr bwMode="auto">
            <a:xfrm>
              <a:off x="3286"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57" name="Rectangle 38"/>
            <p:cNvSpPr>
              <a:spLocks noChangeArrowheads="1"/>
            </p:cNvSpPr>
            <p:nvPr/>
          </p:nvSpPr>
          <p:spPr bwMode="auto">
            <a:xfrm>
              <a:off x="3964"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grpSp>
      <p:grpSp>
        <p:nvGrpSpPr>
          <p:cNvPr id="158" name="Group 39"/>
          <p:cNvGrpSpPr>
            <a:grpSpLocks/>
          </p:cNvGrpSpPr>
          <p:nvPr/>
        </p:nvGrpSpPr>
        <p:grpSpPr bwMode="auto">
          <a:xfrm>
            <a:off x="5768586" y="3201433"/>
            <a:ext cx="2463043" cy="45860"/>
            <a:chOff x="1611" y="1226"/>
            <a:chExt cx="2401" cy="48"/>
          </a:xfrm>
        </p:grpSpPr>
        <p:sp>
          <p:nvSpPr>
            <p:cNvPr id="159" name="Rectangle 40"/>
            <p:cNvSpPr>
              <a:spLocks noChangeArrowheads="1"/>
            </p:cNvSpPr>
            <p:nvPr/>
          </p:nvSpPr>
          <p:spPr bwMode="auto">
            <a:xfrm>
              <a:off x="1611"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60" name="Rectangle 41"/>
            <p:cNvSpPr>
              <a:spLocks noChangeArrowheads="1"/>
            </p:cNvSpPr>
            <p:nvPr/>
          </p:nvSpPr>
          <p:spPr bwMode="auto">
            <a:xfrm>
              <a:off x="1947"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61" name="Rectangle 42"/>
            <p:cNvSpPr>
              <a:spLocks noChangeArrowheads="1"/>
            </p:cNvSpPr>
            <p:nvPr/>
          </p:nvSpPr>
          <p:spPr bwMode="auto">
            <a:xfrm>
              <a:off x="2278"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62" name="Rectangle 43"/>
            <p:cNvSpPr>
              <a:spLocks noChangeArrowheads="1"/>
            </p:cNvSpPr>
            <p:nvPr/>
          </p:nvSpPr>
          <p:spPr bwMode="auto">
            <a:xfrm>
              <a:off x="2619"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63" name="Rectangle 44"/>
            <p:cNvSpPr>
              <a:spLocks noChangeArrowheads="1"/>
            </p:cNvSpPr>
            <p:nvPr/>
          </p:nvSpPr>
          <p:spPr bwMode="auto">
            <a:xfrm>
              <a:off x="3627"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64" name="Rectangle 45"/>
            <p:cNvSpPr>
              <a:spLocks noChangeArrowheads="1"/>
            </p:cNvSpPr>
            <p:nvPr/>
          </p:nvSpPr>
          <p:spPr bwMode="auto">
            <a:xfrm>
              <a:off x="2955"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65" name="Rectangle 46"/>
            <p:cNvSpPr>
              <a:spLocks noChangeArrowheads="1"/>
            </p:cNvSpPr>
            <p:nvPr/>
          </p:nvSpPr>
          <p:spPr bwMode="auto">
            <a:xfrm>
              <a:off x="3286"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66" name="Rectangle 47"/>
            <p:cNvSpPr>
              <a:spLocks noChangeArrowheads="1"/>
            </p:cNvSpPr>
            <p:nvPr/>
          </p:nvSpPr>
          <p:spPr bwMode="auto">
            <a:xfrm>
              <a:off x="3964"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grpSp>
      <p:grpSp>
        <p:nvGrpSpPr>
          <p:cNvPr id="167" name="Group 48"/>
          <p:cNvGrpSpPr>
            <a:grpSpLocks/>
          </p:cNvGrpSpPr>
          <p:nvPr/>
        </p:nvGrpSpPr>
        <p:grpSpPr bwMode="auto">
          <a:xfrm>
            <a:off x="5768586" y="3527232"/>
            <a:ext cx="2463043" cy="45860"/>
            <a:chOff x="1611" y="1226"/>
            <a:chExt cx="2401" cy="48"/>
          </a:xfrm>
        </p:grpSpPr>
        <p:sp>
          <p:nvSpPr>
            <p:cNvPr id="168" name="Rectangle 49"/>
            <p:cNvSpPr>
              <a:spLocks noChangeArrowheads="1"/>
            </p:cNvSpPr>
            <p:nvPr/>
          </p:nvSpPr>
          <p:spPr bwMode="auto">
            <a:xfrm>
              <a:off x="1611"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69" name="Rectangle 50"/>
            <p:cNvSpPr>
              <a:spLocks noChangeArrowheads="1"/>
            </p:cNvSpPr>
            <p:nvPr/>
          </p:nvSpPr>
          <p:spPr bwMode="auto">
            <a:xfrm>
              <a:off x="1947"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70" name="Rectangle 51"/>
            <p:cNvSpPr>
              <a:spLocks noChangeArrowheads="1"/>
            </p:cNvSpPr>
            <p:nvPr/>
          </p:nvSpPr>
          <p:spPr bwMode="auto">
            <a:xfrm>
              <a:off x="2278"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71" name="Rectangle 52"/>
            <p:cNvSpPr>
              <a:spLocks noChangeArrowheads="1"/>
            </p:cNvSpPr>
            <p:nvPr/>
          </p:nvSpPr>
          <p:spPr bwMode="auto">
            <a:xfrm>
              <a:off x="2619"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72" name="Rectangle 53"/>
            <p:cNvSpPr>
              <a:spLocks noChangeArrowheads="1"/>
            </p:cNvSpPr>
            <p:nvPr/>
          </p:nvSpPr>
          <p:spPr bwMode="auto">
            <a:xfrm>
              <a:off x="3627"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73" name="Rectangle 54"/>
            <p:cNvSpPr>
              <a:spLocks noChangeArrowheads="1"/>
            </p:cNvSpPr>
            <p:nvPr/>
          </p:nvSpPr>
          <p:spPr bwMode="auto">
            <a:xfrm>
              <a:off x="2955"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74" name="Rectangle 55"/>
            <p:cNvSpPr>
              <a:spLocks noChangeArrowheads="1"/>
            </p:cNvSpPr>
            <p:nvPr/>
          </p:nvSpPr>
          <p:spPr bwMode="auto">
            <a:xfrm>
              <a:off x="3286"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75" name="Rectangle 56"/>
            <p:cNvSpPr>
              <a:spLocks noChangeArrowheads="1"/>
            </p:cNvSpPr>
            <p:nvPr/>
          </p:nvSpPr>
          <p:spPr bwMode="auto">
            <a:xfrm>
              <a:off x="3964"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grpSp>
      <p:grpSp>
        <p:nvGrpSpPr>
          <p:cNvPr id="176" name="Group 57"/>
          <p:cNvGrpSpPr>
            <a:grpSpLocks/>
          </p:cNvGrpSpPr>
          <p:nvPr/>
        </p:nvGrpSpPr>
        <p:grpSpPr bwMode="auto">
          <a:xfrm>
            <a:off x="5768586" y="4163542"/>
            <a:ext cx="2463043" cy="45860"/>
            <a:chOff x="1611" y="1226"/>
            <a:chExt cx="2401" cy="48"/>
          </a:xfrm>
        </p:grpSpPr>
        <p:sp>
          <p:nvSpPr>
            <p:cNvPr id="177" name="Rectangle 58"/>
            <p:cNvSpPr>
              <a:spLocks noChangeArrowheads="1"/>
            </p:cNvSpPr>
            <p:nvPr/>
          </p:nvSpPr>
          <p:spPr bwMode="auto">
            <a:xfrm>
              <a:off x="1611"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78" name="Rectangle 59"/>
            <p:cNvSpPr>
              <a:spLocks noChangeArrowheads="1"/>
            </p:cNvSpPr>
            <p:nvPr/>
          </p:nvSpPr>
          <p:spPr bwMode="auto">
            <a:xfrm>
              <a:off x="1947"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79" name="Rectangle 60"/>
            <p:cNvSpPr>
              <a:spLocks noChangeArrowheads="1"/>
            </p:cNvSpPr>
            <p:nvPr/>
          </p:nvSpPr>
          <p:spPr bwMode="auto">
            <a:xfrm>
              <a:off x="2278"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80" name="Rectangle 61"/>
            <p:cNvSpPr>
              <a:spLocks noChangeArrowheads="1"/>
            </p:cNvSpPr>
            <p:nvPr/>
          </p:nvSpPr>
          <p:spPr bwMode="auto">
            <a:xfrm>
              <a:off x="2619"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81" name="Rectangle 62"/>
            <p:cNvSpPr>
              <a:spLocks noChangeArrowheads="1"/>
            </p:cNvSpPr>
            <p:nvPr/>
          </p:nvSpPr>
          <p:spPr bwMode="auto">
            <a:xfrm>
              <a:off x="3627"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82" name="Rectangle 63"/>
            <p:cNvSpPr>
              <a:spLocks noChangeArrowheads="1"/>
            </p:cNvSpPr>
            <p:nvPr/>
          </p:nvSpPr>
          <p:spPr bwMode="auto">
            <a:xfrm>
              <a:off x="2955"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83" name="Rectangle 64"/>
            <p:cNvSpPr>
              <a:spLocks noChangeArrowheads="1"/>
            </p:cNvSpPr>
            <p:nvPr/>
          </p:nvSpPr>
          <p:spPr bwMode="auto">
            <a:xfrm>
              <a:off x="3286"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84" name="Rectangle 65"/>
            <p:cNvSpPr>
              <a:spLocks noChangeArrowheads="1"/>
            </p:cNvSpPr>
            <p:nvPr/>
          </p:nvSpPr>
          <p:spPr bwMode="auto">
            <a:xfrm>
              <a:off x="3964"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grpSp>
      <p:grpSp>
        <p:nvGrpSpPr>
          <p:cNvPr id="185" name="Group 66"/>
          <p:cNvGrpSpPr>
            <a:grpSpLocks/>
          </p:cNvGrpSpPr>
          <p:nvPr/>
        </p:nvGrpSpPr>
        <p:grpSpPr bwMode="auto">
          <a:xfrm>
            <a:off x="5768586" y="4486474"/>
            <a:ext cx="2463043" cy="45860"/>
            <a:chOff x="1611" y="1226"/>
            <a:chExt cx="2401" cy="48"/>
          </a:xfrm>
        </p:grpSpPr>
        <p:sp>
          <p:nvSpPr>
            <p:cNvPr id="186" name="Rectangle 67"/>
            <p:cNvSpPr>
              <a:spLocks noChangeArrowheads="1"/>
            </p:cNvSpPr>
            <p:nvPr/>
          </p:nvSpPr>
          <p:spPr bwMode="auto">
            <a:xfrm>
              <a:off x="1611"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87" name="Rectangle 68"/>
            <p:cNvSpPr>
              <a:spLocks noChangeArrowheads="1"/>
            </p:cNvSpPr>
            <p:nvPr/>
          </p:nvSpPr>
          <p:spPr bwMode="auto">
            <a:xfrm>
              <a:off x="1947"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88" name="Rectangle 69"/>
            <p:cNvSpPr>
              <a:spLocks noChangeArrowheads="1"/>
            </p:cNvSpPr>
            <p:nvPr/>
          </p:nvSpPr>
          <p:spPr bwMode="auto">
            <a:xfrm>
              <a:off x="2278"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89" name="Rectangle 70"/>
            <p:cNvSpPr>
              <a:spLocks noChangeArrowheads="1"/>
            </p:cNvSpPr>
            <p:nvPr/>
          </p:nvSpPr>
          <p:spPr bwMode="auto">
            <a:xfrm>
              <a:off x="2619"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90" name="Rectangle 71"/>
            <p:cNvSpPr>
              <a:spLocks noChangeArrowheads="1"/>
            </p:cNvSpPr>
            <p:nvPr/>
          </p:nvSpPr>
          <p:spPr bwMode="auto">
            <a:xfrm>
              <a:off x="3627"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91" name="Rectangle 72"/>
            <p:cNvSpPr>
              <a:spLocks noChangeArrowheads="1"/>
            </p:cNvSpPr>
            <p:nvPr/>
          </p:nvSpPr>
          <p:spPr bwMode="auto">
            <a:xfrm>
              <a:off x="2955"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92" name="Rectangle 73"/>
            <p:cNvSpPr>
              <a:spLocks noChangeArrowheads="1"/>
            </p:cNvSpPr>
            <p:nvPr/>
          </p:nvSpPr>
          <p:spPr bwMode="auto">
            <a:xfrm>
              <a:off x="3286"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93" name="Rectangle 74"/>
            <p:cNvSpPr>
              <a:spLocks noChangeArrowheads="1"/>
            </p:cNvSpPr>
            <p:nvPr/>
          </p:nvSpPr>
          <p:spPr bwMode="auto">
            <a:xfrm>
              <a:off x="3964"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grpSp>
      <p:grpSp>
        <p:nvGrpSpPr>
          <p:cNvPr id="194" name="Group 75"/>
          <p:cNvGrpSpPr>
            <a:grpSpLocks/>
          </p:cNvGrpSpPr>
          <p:nvPr/>
        </p:nvGrpSpPr>
        <p:grpSpPr bwMode="auto">
          <a:xfrm>
            <a:off x="5762431" y="3843476"/>
            <a:ext cx="2463043" cy="45860"/>
            <a:chOff x="1611" y="1226"/>
            <a:chExt cx="2401" cy="48"/>
          </a:xfrm>
        </p:grpSpPr>
        <p:sp>
          <p:nvSpPr>
            <p:cNvPr id="195" name="Rectangle 76"/>
            <p:cNvSpPr>
              <a:spLocks noChangeArrowheads="1"/>
            </p:cNvSpPr>
            <p:nvPr/>
          </p:nvSpPr>
          <p:spPr bwMode="auto">
            <a:xfrm>
              <a:off x="1611"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96" name="Rectangle 77"/>
            <p:cNvSpPr>
              <a:spLocks noChangeArrowheads="1"/>
            </p:cNvSpPr>
            <p:nvPr/>
          </p:nvSpPr>
          <p:spPr bwMode="auto">
            <a:xfrm>
              <a:off x="1947"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97" name="Rectangle 78"/>
            <p:cNvSpPr>
              <a:spLocks noChangeArrowheads="1"/>
            </p:cNvSpPr>
            <p:nvPr/>
          </p:nvSpPr>
          <p:spPr bwMode="auto">
            <a:xfrm>
              <a:off x="2278"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98" name="Rectangle 79"/>
            <p:cNvSpPr>
              <a:spLocks noChangeArrowheads="1"/>
            </p:cNvSpPr>
            <p:nvPr/>
          </p:nvSpPr>
          <p:spPr bwMode="auto">
            <a:xfrm>
              <a:off x="2619"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99" name="Rectangle 80"/>
            <p:cNvSpPr>
              <a:spLocks noChangeArrowheads="1"/>
            </p:cNvSpPr>
            <p:nvPr/>
          </p:nvSpPr>
          <p:spPr bwMode="auto">
            <a:xfrm>
              <a:off x="3627"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00" name="Rectangle 81"/>
            <p:cNvSpPr>
              <a:spLocks noChangeArrowheads="1"/>
            </p:cNvSpPr>
            <p:nvPr/>
          </p:nvSpPr>
          <p:spPr bwMode="auto">
            <a:xfrm>
              <a:off x="2955"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01" name="Rectangle 82"/>
            <p:cNvSpPr>
              <a:spLocks noChangeArrowheads="1"/>
            </p:cNvSpPr>
            <p:nvPr/>
          </p:nvSpPr>
          <p:spPr bwMode="auto">
            <a:xfrm>
              <a:off x="3286"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02" name="Rectangle 83"/>
            <p:cNvSpPr>
              <a:spLocks noChangeArrowheads="1"/>
            </p:cNvSpPr>
            <p:nvPr/>
          </p:nvSpPr>
          <p:spPr bwMode="auto">
            <a:xfrm>
              <a:off x="3964"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grpSp>
      <p:grpSp>
        <p:nvGrpSpPr>
          <p:cNvPr id="203" name="Group 84"/>
          <p:cNvGrpSpPr>
            <a:grpSpLocks/>
          </p:cNvGrpSpPr>
          <p:nvPr/>
        </p:nvGrpSpPr>
        <p:grpSpPr bwMode="auto">
          <a:xfrm>
            <a:off x="5768586" y="2564167"/>
            <a:ext cx="2463043" cy="45860"/>
            <a:chOff x="1611" y="1226"/>
            <a:chExt cx="2401" cy="48"/>
          </a:xfrm>
        </p:grpSpPr>
        <p:sp>
          <p:nvSpPr>
            <p:cNvPr id="204" name="Rectangle 85"/>
            <p:cNvSpPr>
              <a:spLocks noChangeArrowheads="1"/>
            </p:cNvSpPr>
            <p:nvPr/>
          </p:nvSpPr>
          <p:spPr bwMode="auto">
            <a:xfrm>
              <a:off x="1611"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05" name="Rectangle 86"/>
            <p:cNvSpPr>
              <a:spLocks noChangeArrowheads="1"/>
            </p:cNvSpPr>
            <p:nvPr/>
          </p:nvSpPr>
          <p:spPr bwMode="auto">
            <a:xfrm>
              <a:off x="1947"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06" name="Rectangle 87"/>
            <p:cNvSpPr>
              <a:spLocks noChangeArrowheads="1"/>
            </p:cNvSpPr>
            <p:nvPr/>
          </p:nvSpPr>
          <p:spPr bwMode="auto">
            <a:xfrm>
              <a:off x="2278"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07" name="Rectangle 88"/>
            <p:cNvSpPr>
              <a:spLocks noChangeArrowheads="1"/>
            </p:cNvSpPr>
            <p:nvPr/>
          </p:nvSpPr>
          <p:spPr bwMode="auto">
            <a:xfrm>
              <a:off x="2619"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08" name="Rectangle 89"/>
            <p:cNvSpPr>
              <a:spLocks noChangeArrowheads="1"/>
            </p:cNvSpPr>
            <p:nvPr/>
          </p:nvSpPr>
          <p:spPr bwMode="auto">
            <a:xfrm>
              <a:off x="3627"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09" name="Rectangle 90"/>
            <p:cNvSpPr>
              <a:spLocks noChangeArrowheads="1"/>
            </p:cNvSpPr>
            <p:nvPr/>
          </p:nvSpPr>
          <p:spPr bwMode="auto">
            <a:xfrm>
              <a:off x="2955"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10" name="Rectangle 91"/>
            <p:cNvSpPr>
              <a:spLocks noChangeArrowheads="1"/>
            </p:cNvSpPr>
            <p:nvPr/>
          </p:nvSpPr>
          <p:spPr bwMode="auto">
            <a:xfrm>
              <a:off x="3286"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11" name="Rectangle 92"/>
            <p:cNvSpPr>
              <a:spLocks noChangeArrowheads="1"/>
            </p:cNvSpPr>
            <p:nvPr/>
          </p:nvSpPr>
          <p:spPr bwMode="auto">
            <a:xfrm>
              <a:off x="3964"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grpSp>
      <p:sp>
        <p:nvSpPr>
          <p:cNvPr id="212" name="Rectangle 93"/>
          <p:cNvSpPr>
            <a:spLocks noChangeArrowheads="1"/>
          </p:cNvSpPr>
          <p:nvPr/>
        </p:nvSpPr>
        <p:spPr bwMode="auto">
          <a:xfrm>
            <a:off x="5422878" y="2565122"/>
            <a:ext cx="49240" cy="45860"/>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13" name="Rectangle 94"/>
          <p:cNvSpPr>
            <a:spLocks noChangeArrowheads="1"/>
          </p:cNvSpPr>
          <p:nvPr/>
        </p:nvSpPr>
        <p:spPr bwMode="auto">
          <a:xfrm>
            <a:off x="5422878" y="2881367"/>
            <a:ext cx="49240" cy="45860"/>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14" name="Rectangle 95"/>
          <p:cNvSpPr>
            <a:spLocks noChangeArrowheads="1"/>
          </p:cNvSpPr>
          <p:nvPr/>
        </p:nvSpPr>
        <p:spPr bwMode="auto">
          <a:xfrm>
            <a:off x="5422878" y="3844431"/>
            <a:ext cx="49240" cy="45860"/>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15" name="Rectangle 96"/>
          <p:cNvSpPr>
            <a:spLocks noChangeArrowheads="1"/>
          </p:cNvSpPr>
          <p:nvPr/>
        </p:nvSpPr>
        <p:spPr bwMode="auto">
          <a:xfrm>
            <a:off x="5417749" y="3201433"/>
            <a:ext cx="49240" cy="45860"/>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16" name="Rectangle 97"/>
          <p:cNvSpPr>
            <a:spLocks noChangeArrowheads="1"/>
          </p:cNvSpPr>
          <p:nvPr/>
        </p:nvSpPr>
        <p:spPr bwMode="auto">
          <a:xfrm>
            <a:off x="5422878" y="3528187"/>
            <a:ext cx="49240" cy="45860"/>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17" name="Rectangle 98"/>
          <p:cNvSpPr>
            <a:spLocks noChangeArrowheads="1"/>
          </p:cNvSpPr>
          <p:nvPr/>
        </p:nvSpPr>
        <p:spPr bwMode="auto">
          <a:xfrm>
            <a:off x="5423904" y="4159720"/>
            <a:ext cx="49240" cy="45860"/>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18" name="Rectangle 99"/>
          <p:cNvSpPr>
            <a:spLocks noChangeArrowheads="1"/>
          </p:cNvSpPr>
          <p:nvPr/>
        </p:nvSpPr>
        <p:spPr bwMode="auto">
          <a:xfrm>
            <a:off x="5423904" y="4485519"/>
            <a:ext cx="49240" cy="45860"/>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19" name="Rectangle 100"/>
          <p:cNvSpPr>
            <a:spLocks noChangeArrowheads="1"/>
          </p:cNvSpPr>
          <p:nvPr/>
        </p:nvSpPr>
        <p:spPr bwMode="auto">
          <a:xfrm>
            <a:off x="8525020" y="2565122"/>
            <a:ext cx="49240" cy="45860"/>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20" name="Rectangle 101"/>
          <p:cNvSpPr>
            <a:spLocks noChangeArrowheads="1"/>
          </p:cNvSpPr>
          <p:nvPr/>
        </p:nvSpPr>
        <p:spPr bwMode="auto">
          <a:xfrm>
            <a:off x="8525020" y="2881367"/>
            <a:ext cx="49240" cy="45860"/>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21" name="Rectangle 102"/>
          <p:cNvSpPr>
            <a:spLocks noChangeArrowheads="1"/>
          </p:cNvSpPr>
          <p:nvPr/>
        </p:nvSpPr>
        <p:spPr bwMode="auto">
          <a:xfrm>
            <a:off x="8525020" y="3844431"/>
            <a:ext cx="49240" cy="45860"/>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22" name="Rectangle 103"/>
          <p:cNvSpPr>
            <a:spLocks noChangeArrowheads="1"/>
          </p:cNvSpPr>
          <p:nvPr/>
        </p:nvSpPr>
        <p:spPr bwMode="auto">
          <a:xfrm>
            <a:off x="8519891" y="3201433"/>
            <a:ext cx="49240" cy="45860"/>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23" name="Rectangle 104"/>
          <p:cNvSpPr>
            <a:spLocks noChangeArrowheads="1"/>
          </p:cNvSpPr>
          <p:nvPr/>
        </p:nvSpPr>
        <p:spPr bwMode="auto">
          <a:xfrm>
            <a:off x="8525020" y="3528187"/>
            <a:ext cx="49240" cy="45860"/>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24" name="Rectangle 105"/>
          <p:cNvSpPr>
            <a:spLocks noChangeArrowheads="1"/>
          </p:cNvSpPr>
          <p:nvPr/>
        </p:nvSpPr>
        <p:spPr bwMode="auto">
          <a:xfrm>
            <a:off x="8526046" y="4159720"/>
            <a:ext cx="49240" cy="45860"/>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25" name="Rectangle 106"/>
          <p:cNvSpPr>
            <a:spLocks noChangeArrowheads="1"/>
          </p:cNvSpPr>
          <p:nvPr/>
        </p:nvSpPr>
        <p:spPr bwMode="auto">
          <a:xfrm>
            <a:off x="8526046" y="4485519"/>
            <a:ext cx="49240" cy="45860"/>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grpSp>
        <p:nvGrpSpPr>
          <p:cNvPr id="226" name="Group 30"/>
          <p:cNvGrpSpPr>
            <a:grpSpLocks/>
          </p:cNvGrpSpPr>
          <p:nvPr/>
        </p:nvGrpSpPr>
        <p:grpSpPr bwMode="auto">
          <a:xfrm>
            <a:off x="5768586" y="5486986"/>
            <a:ext cx="2463043" cy="45860"/>
            <a:chOff x="1611" y="1226"/>
            <a:chExt cx="2401" cy="48"/>
          </a:xfrm>
        </p:grpSpPr>
        <p:sp>
          <p:nvSpPr>
            <p:cNvPr id="227" name="Rectangle 31"/>
            <p:cNvSpPr>
              <a:spLocks noChangeArrowheads="1"/>
            </p:cNvSpPr>
            <p:nvPr/>
          </p:nvSpPr>
          <p:spPr bwMode="auto">
            <a:xfrm>
              <a:off x="1611"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28" name="Rectangle 32"/>
            <p:cNvSpPr>
              <a:spLocks noChangeArrowheads="1"/>
            </p:cNvSpPr>
            <p:nvPr/>
          </p:nvSpPr>
          <p:spPr bwMode="auto">
            <a:xfrm>
              <a:off x="1947"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29" name="Rectangle 33"/>
            <p:cNvSpPr>
              <a:spLocks noChangeArrowheads="1"/>
            </p:cNvSpPr>
            <p:nvPr/>
          </p:nvSpPr>
          <p:spPr bwMode="auto">
            <a:xfrm>
              <a:off x="2278"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30" name="Rectangle 34"/>
            <p:cNvSpPr>
              <a:spLocks noChangeArrowheads="1"/>
            </p:cNvSpPr>
            <p:nvPr/>
          </p:nvSpPr>
          <p:spPr bwMode="auto">
            <a:xfrm>
              <a:off x="2619"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31" name="Rectangle 35"/>
            <p:cNvSpPr>
              <a:spLocks noChangeArrowheads="1"/>
            </p:cNvSpPr>
            <p:nvPr/>
          </p:nvSpPr>
          <p:spPr bwMode="auto">
            <a:xfrm>
              <a:off x="3627"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32" name="Rectangle 36"/>
            <p:cNvSpPr>
              <a:spLocks noChangeArrowheads="1"/>
            </p:cNvSpPr>
            <p:nvPr/>
          </p:nvSpPr>
          <p:spPr bwMode="auto">
            <a:xfrm>
              <a:off x="2955"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33" name="Rectangle 37"/>
            <p:cNvSpPr>
              <a:spLocks noChangeArrowheads="1"/>
            </p:cNvSpPr>
            <p:nvPr/>
          </p:nvSpPr>
          <p:spPr bwMode="auto">
            <a:xfrm>
              <a:off x="3286"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34" name="Rectangle 38"/>
            <p:cNvSpPr>
              <a:spLocks noChangeArrowheads="1"/>
            </p:cNvSpPr>
            <p:nvPr/>
          </p:nvSpPr>
          <p:spPr bwMode="auto">
            <a:xfrm>
              <a:off x="3964"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grpSp>
      <p:grpSp>
        <p:nvGrpSpPr>
          <p:cNvPr id="235" name="Group 84"/>
          <p:cNvGrpSpPr>
            <a:grpSpLocks/>
          </p:cNvGrpSpPr>
          <p:nvPr/>
        </p:nvGrpSpPr>
        <p:grpSpPr bwMode="auto">
          <a:xfrm>
            <a:off x="5768586" y="5165964"/>
            <a:ext cx="2463043" cy="45860"/>
            <a:chOff x="1611" y="1226"/>
            <a:chExt cx="2401" cy="48"/>
          </a:xfrm>
        </p:grpSpPr>
        <p:sp>
          <p:nvSpPr>
            <p:cNvPr id="236" name="Rectangle 85"/>
            <p:cNvSpPr>
              <a:spLocks noChangeArrowheads="1"/>
            </p:cNvSpPr>
            <p:nvPr/>
          </p:nvSpPr>
          <p:spPr bwMode="auto">
            <a:xfrm>
              <a:off x="1611"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37" name="Rectangle 86"/>
            <p:cNvSpPr>
              <a:spLocks noChangeArrowheads="1"/>
            </p:cNvSpPr>
            <p:nvPr/>
          </p:nvSpPr>
          <p:spPr bwMode="auto">
            <a:xfrm>
              <a:off x="1947"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38" name="Rectangle 87"/>
            <p:cNvSpPr>
              <a:spLocks noChangeArrowheads="1"/>
            </p:cNvSpPr>
            <p:nvPr/>
          </p:nvSpPr>
          <p:spPr bwMode="auto">
            <a:xfrm>
              <a:off x="2278"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39" name="Rectangle 88"/>
            <p:cNvSpPr>
              <a:spLocks noChangeArrowheads="1"/>
            </p:cNvSpPr>
            <p:nvPr/>
          </p:nvSpPr>
          <p:spPr bwMode="auto">
            <a:xfrm>
              <a:off x="2619"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40" name="Rectangle 89"/>
            <p:cNvSpPr>
              <a:spLocks noChangeArrowheads="1"/>
            </p:cNvSpPr>
            <p:nvPr/>
          </p:nvSpPr>
          <p:spPr bwMode="auto">
            <a:xfrm>
              <a:off x="3627"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41" name="Rectangle 90"/>
            <p:cNvSpPr>
              <a:spLocks noChangeArrowheads="1"/>
            </p:cNvSpPr>
            <p:nvPr/>
          </p:nvSpPr>
          <p:spPr bwMode="auto">
            <a:xfrm>
              <a:off x="2955"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42" name="Rectangle 91"/>
            <p:cNvSpPr>
              <a:spLocks noChangeArrowheads="1"/>
            </p:cNvSpPr>
            <p:nvPr/>
          </p:nvSpPr>
          <p:spPr bwMode="auto">
            <a:xfrm>
              <a:off x="3286"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43" name="Rectangle 92"/>
            <p:cNvSpPr>
              <a:spLocks noChangeArrowheads="1"/>
            </p:cNvSpPr>
            <p:nvPr/>
          </p:nvSpPr>
          <p:spPr bwMode="auto">
            <a:xfrm>
              <a:off x="3964" y="1226"/>
              <a:ext cx="48" cy="4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grpSp>
      <p:sp>
        <p:nvSpPr>
          <p:cNvPr id="244" name="Rectangle 93"/>
          <p:cNvSpPr>
            <a:spLocks noChangeArrowheads="1"/>
          </p:cNvSpPr>
          <p:nvPr/>
        </p:nvSpPr>
        <p:spPr bwMode="auto">
          <a:xfrm>
            <a:off x="5422878" y="5166919"/>
            <a:ext cx="49240" cy="45860"/>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45" name="Rectangle 94"/>
          <p:cNvSpPr>
            <a:spLocks noChangeArrowheads="1"/>
          </p:cNvSpPr>
          <p:nvPr/>
        </p:nvSpPr>
        <p:spPr bwMode="auto">
          <a:xfrm>
            <a:off x="5422878" y="5483164"/>
            <a:ext cx="49240" cy="45860"/>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46" name="Rectangle 100"/>
          <p:cNvSpPr>
            <a:spLocks noChangeArrowheads="1"/>
          </p:cNvSpPr>
          <p:nvPr/>
        </p:nvSpPr>
        <p:spPr bwMode="auto">
          <a:xfrm>
            <a:off x="8525020" y="5166919"/>
            <a:ext cx="49240" cy="45860"/>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47" name="Rectangle 101"/>
          <p:cNvSpPr>
            <a:spLocks noChangeArrowheads="1"/>
          </p:cNvSpPr>
          <p:nvPr/>
        </p:nvSpPr>
        <p:spPr bwMode="auto">
          <a:xfrm>
            <a:off x="8525020" y="5483164"/>
            <a:ext cx="49240" cy="45860"/>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48" name="Line 29"/>
          <p:cNvSpPr>
            <a:spLocks noChangeShapeType="1"/>
          </p:cNvSpPr>
          <p:nvPr/>
        </p:nvSpPr>
        <p:spPr bwMode="auto">
          <a:xfrm>
            <a:off x="5445447" y="4817130"/>
            <a:ext cx="3102142"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dirty="0"/>
          </a:p>
        </p:txBody>
      </p:sp>
      <p:sp>
        <p:nvSpPr>
          <p:cNvPr id="249" name="Line 29"/>
          <p:cNvSpPr>
            <a:spLocks noChangeShapeType="1"/>
          </p:cNvSpPr>
          <p:nvPr/>
        </p:nvSpPr>
        <p:spPr bwMode="auto">
          <a:xfrm>
            <a:off x="5466989" y="5191418"/>
            <a:ext cx="3102142"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dirty="0"/>
          </a:p>
        </p:txBody>
      </p:sp>
      <p:sp>
        <p:nvSpPr>
          <p:cNvPr id="250" name="Rectangle 15"/>
          <p:cNvSpPr>
            <a:spLocks noChangeAspect="1" noChangeArrowheads="1"/>
          </p:cNvSpPr>
          <p:nvPr/>
        </p:nvSpPr>
        <p:spPr bwMode="auto">
          <a:xfrm>
            <a:off x="5445448" y="2593845"/>
            <a:ext cx="3102142" cy="2914160"/>
          </a:xfrm>
          <a:prstGeom prst="rect">
            <a:avLst/>
          </a:prstGeom>
          <a:noFill/>
          <a:ln w="1905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51" name="Rectangle 15"/>
          <p:cNvSpPr>
            <a:spLocks noChangeAspect="1" noChangeArrowheads="1"/>
          </p:cNvSpPr>
          <p:nvPr/>
        </p:nvSpPr>
        <p:spPr bwMode="auto">
          <a:xfrm>
            <a:off x="5440318" y="2600879"/>
            <a:ext cx="3107272" cy="2907125"/>
          </a:xfrm>
          <a:prstGeom prst="rect">
            <a:avLst/>
          </a:prstGeom>
          <a:noFill/>
          <a:ln w="25400">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53" name="Rectangle 252"/>
          <p:cNvSpPr/>
          <p:nvPr/>
        </p:nvSpPr>
        <p:spPr>
          <a:xfrm>
            <a:off x="5790129" y="2923980"/>
            <a:ext cx="2435345" cy="2267438"/>
          </a:xfrm>
          <a:prstGeom prst="rect">
            <a:avLst/>
          </a:prstGeom>
          <a:noFill/>
          <a:ln w="254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4" name="Rectangle 253"/>
          <p:cNvSpPr/>
          <p:nvPr/>
        </p:nvSpPr>
        <p:spPr>
          <a:xfrm>
            <a:off x="6134811" y="3240369"/>
            <a:ext cx="1723413" cy="1562350"/>
          </a:xfrm>
          <a:prstGeom prst="rect">
            <a:avLst/>
          </a:prstGeom>
          <a:noFill/>
          <a:ln w="254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5" name="Rectangle 15"/>
          <p:cNvSpPr>
            <a:spLocks noChangeAspect="1" noChangeArrowheads="1"/>
          </p:cNvSpPr>
          <p:nvPr/>
        </p:nvSpPr>
        <p:spPr bwMode="auto">
          <a:xfrm>
            <a:off x="6470723" y="3556287"/>
            <a:ext cx="1042818" cy="955027"/>
          </a:xfrm>
          <a:prstGeom prst="rect">
            <a:avLst/>
          </a:prstGeom>
          <a:noFill/>
          <a:ln w="25400">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56" name="Rectangle 15"/>
          <p:cNvSpPr>
            <a:spLocks noChangeAspect="1" noChangeArrowheads="1"/>
          </p:cNvSpPr>
          <p:nvPr/>
        </p:nvSpPr>
        <p:spPr bwMode="auto">
          <a:xfrm>
            <a:off x="6836947" y="3862103"/>
            <a:ext cx="331912" cy="328191"/>
          </a:xfrm>
          <a:prstGeom prst="rect">
            <a:avLst/>
          </a:prstGeom>
          <a:noFill/>
          <a:ln w="25400">
            <a:solidFill>
              <a:srgbClr val="0000FF"/>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57" name="Rectangle 97"/>
          <p:cNvSpPr>
            <a:spLocks noChangeArrowheads="1"/>
          </p:cNvSpPr>
          <p:nvPr/>
        </p:nvSpPr>
        <p:spPr bwMode="auto">
          <a:xfrm>
            <a:off x="6976942" y="3998036"/>
            <a:ext cx="49240" cy="45860"/>
          </a:xfrm>
          <a:prstGeom prst="rect">
            <a:avLst/>
          </a:prstGeom>
          <a:solidFill>
            <a:srgbClr val="008000"/>
          </a:solidFill>
          <a:ln w="19050">
            <a:solidFill>
              <a:srgbClr val="008000"/>
            </a:solidFill>
            <a:miter lim="800000"/>
            <a:headEnd/>
            <a:tailEnd/>
          </a:ln>
          <a:effectLst/>
          <a:extLst/>
        </p:spPr>
        <p:txBody>
          <a:bodyPr wrap="none" anchor="ctr"/>
          <a:lstStyle/>
          <a:p>
            <a:endParaRPr lang="en-US" dirty="0"/>
          </a:p>
        </p:txBody>
      </p:sp>
    </p:spTree>
    <p:extLst>
      <p:ext uri="{BB962C8B-B14F-4D97-AF65-F5344CB8AC3E}">
        <p14:creationId xmlns:p14="http://schemas.microsoft.com/office/powerpoint/2010/main" val="18013236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a:r>
              <a:rPr lang="en-US" altLang="en-US" dirty="0" smtClean="0">
                <a:solidFill>
                  <a:srgbClr val="00B0F0"/>
                </a:solidFill>
              </a:rPr>
              <a:t>One of the most basic network design problems</a:t>
            </a:r>
          </a:p>
        </p:txBody>
      </p:sp>
      <p:sp>
        <p:nvSpPr>
          <p:cNvPr id="2" name="Content Placeholder 1"/>
          <p:cNvSpPr>
            <a:spLocks noGrp="1"/>
          </p:cNvSpPr>
          <p:nvPr>
            <p:ph idx="1"/>
          </p:nvPr>
        </p:nvSpPr>
        <p:spPr/>
        <p:txBody>
          <a:bodyPr/>
          <a:lstStyle/>
          <a:p>
            <a:r>
              <a:rPr lang="en-US" dirty="0" smtClean="0">
                <a:solidFill>
                  <a:srgbClr val="00B050"/>
                </a:solidFill>
              </a:rPr>
              <a:t>Steiner Tree.</a:t>
            </a:r>
            <a:endParaRPr lang="en-US" dirty="0">
              <a:solidFill>
                <a:srgbClr val="00B050"/>
              </a:solidFill>
            </a:endParaRPr>
          </a:p>
          <a:p>
            <a:r>
              <a:rPr lang="en-US" dirty="0" smtClean="0">
                <a:solidFill>
                  <a:srgbClr val="0070C0"/>
                </a:solidFill>
              </a:rPr>
              <a:t>Input:</a:t>
            </a:r>
            <a:r>
              <a:rPr lang="en-US" dirty="0" smtClean="0"/>
              <a:t> A graph </a:t>
            </a:r>
            <a:r>
              <a:rPr lang="en-US" dirty="0" smtClean="0">
                <a:solidFill>
                  <a:srgbClr val="FF0000"/>
                </a:solidFill>
              </a:rPr>
              <a:t>G(V,E) </a:t>
            </a:r>
            <a:r>
              <a:rPr lang="en-US" dirty="0" smtClean="0"/>
              <a:t>with costs </a:t>
            </a:r>
            <a:r>
              <a:rPr lang="en-US" dirty="0" smtClean="0">
                <a:solidFill>
                  <a:srgbClr val="FF0000"/>
                </a:solidFill>
              </a:rPr>
              <a:t>c(e)</a:t>
            </a:r>
            <a:r>
              <a:rPr lang="en-US" dirty="0" smtClean="0"/>
              <a:t> on edges and a set of terminals </a:t>
            </a:r>
            <a:r>
              <a:rPr lang="en-US" dirty="0" smtClean="0">
                <a:solidFill>
                  <a:srgbClr val="FF0000"/>
                </a:solidFill>
              </a:rPr>
              <a:t>S</a:t>
            </a:r>
            <a:r>
              <a:rPr lang="en-US" dirty="0" smtClean="0">
                <a:solidFill>
                  <a:srgbClr val="FF0000"/>
                </a:solidFill>
                <a:sym typeface="Symbol" panose="05050102010706020507" pitchFamily="18" charset="2"/>
              </a:rPr>
              <a:t>V </a:t>
            </a:r>
            <a:r>
              <a:rPr lang="en-US" dirty="0" smtClean="0">
                <a:sym typeface="Symbol" panose="05050102010706020507" pitchFamily="18" charset="2"/>
              </a:rPr>
              <a:t>called </a:t>
            </a:r>
            <a:r>
              <a:rPr lang="en-US" dirty="0" smtClean="0">
                <a:solidFill>
                  <a:srgbClr val="00B050"/>
                </a:solidFill>
                <a:sym typeface="Symbol" panose="05050102010706020507" pitchFamily="18" charset="2"/>
              </a:rPr>
              <a:t>terminals.</a:t>
            </a:r>
          </a:p>
          <a:p>
            <a:r>
              <a:rPr lang="en-US" dirty="0" smtClean="0">
                <a:solidFill>
                  <a:srgbClr val="0070C0"/>
                </a:solidFill>
                <a:sym typeface="Symbol" panose="05050102010706020507" pitchFamily="18" charset="2"/>
              </a:rPr>
              <a:t>Output:</a:t>
            </a:r>
            <a:r>
              <a:rPr lang="en-US" dirty="0" smtClean="0">
                <a:sym typeface="Symbol" panose="05050102010706020507" pitchFamily="18" charset="2"/>
              </a:rPr>
              <a:t> A  minimum cost tree that contains all terminals.</a:t>
            </a:r>
          </a:p>
          <a:p>
            <a:r>
              <a:rPr lang="en-US" dirty="0" smtClean="0">
                <a:sym typeface="Symbol" panose="05050102010706020507" pitchFamily="18" charset="2"/>
              </a:rPr>
              <a:t>The non terminals chosen to the tree are called </a:t>
            </a:r>
            <a:r>
              <a:rPr lang="en-US" dirty="0" smtClean="0">
                <a:solidFill>
                  <a:srgbClr val="00B050"/>
                </a:solidFill>
                <a:sym typeface="Symbol" panose="05050102010706020507" pitchFamily="18" charset="2"/>
              </a:rPr>
              <a:t>Steiner Vertices.</a:t>
            </a:r>
          </a:p>
          <a:p>
            <a:r>
              <a:rPr lang="en-US" dirty="0" smtClean="0">
                <a:sym typeface="Symbol" panose="05050102010706020507" pitchFamily="18" charset="2"/>
              </a:rPr>
              <a:t>This simple variant is </a:t>
            </a:r>
            <a:r>
              <a:rPr lang="en-US" dirty="0" smtClean="0">
                <a:solidFill>
                  <a:srgbClr val="00B050"/>
                </a:solidFill>
                <a:sym typeface="Symbol" panose="05050102010706020507" pitchFamily="18" charset="2"/>
              </a:rPr>
              <a:t>NPC </a:t>
            </a:r>
            <a:r>
              <a:rPr lang="en-US" dirty="0" smtClean="0">
                <a:sym typeface="Symbol" panose="05050102010706020507" pitchFamily="18" charset="2"/>
              </a:rPr>
              <a:t>already.</a:t>
            </a:r>
            <a:endParaRPr lang="en-US" dirty="0"/>
          </a:p>
        </p:txBody>
      </p:sp>
    </p:spTree>
    <p:extLst>
      <p:ext uri="{BB962C8B-B14F-4D97-AF65-F5344CB8AC3E}">
        <p14:creationId xmlns:p14="http://schemas.microsoft.com/office/powerpoint/2010/main" val="2102360890"/>
      </p:ext>
    </p:extLst>
  </p:cSld>
  <p:clrMapOvr>
    <a:masterClrMapping/>
  </p:clrMapOvr>
  <p:timing>
    <p:tnLst>
      <p:par>
        <p:cTn id="1" dur="indefinite" restart="never" nodeType="tmRoot"/>
      </p:par>
    </p:tnLst>
  </p:timing>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Algorithm and analysis</a:t>
            </a:r>
            <a:endParaRPr lang="en-US" dirty="0">
              <a:solidFill>
                <a:srgbClr val="00B0F0"/>
              </a:solidFill>
            </a:endParaRPr>
          </a:p>
        </p:txBody>
      </p:sp>
      <p:sp>
        <p:nvSpPr>
          <p:cNvPr id="3" name="Content Placeholder 2"/>
          <p:cNvSpPr>
            <a:spLocks noGrp="1"/>
          </p:cNvSpPr>
          <p:nvPr>
            <p:ph idx="1"/>
          </p:nvPr>
        </p:nvSpPr>
        <p:spPr/>
        <p:txBody>
          <a:bodyPr/>
          <a:lstStyle/>
          <a:p>
            <a:pPr marL="0" indent="0">
              <a:buNone/>
            </a:pPr>
            <a:r>
              <a:rPr lang="en-US" dirty="0" smtClean="0">
                <a:latin typeface="cmmi10"/>
              </a:rPr>
              <a:t>1</a:t>
            </a:r>
            <a:r>
              <a:rPr lang="en-US" dirty="0" smtClean="0">
                <a:solidFill>
                  <a:srgbClr val="FF0000"/>
                </a:solidFill>
                <a:latin typeface="cmmi10"/>
              </a:rPr>
              <a:t> </a:t>
            </a:r>
            <a:r>
              <a:rPr lang="en-US" dirty="0" smtClean="0">
                <a:solidFill>
                  <a:srgbClr val="384348"/>
                </a:solidFill>
              </a:rPr>
              <a:t>for </a:t>
            </a:r>
            <a:r>
              <a:rPr lang="en-US" dirty="0" smtClean="0">
                <a:solidFill>
                  <a:srgbClr val="FF0000"/>
                </a:solidFill>
              </a:rPr>
              <a:t>i</a:t>
            </a:r>
            <a:r>
              <a:rPr lang="en-US" dirty="0" smtClean="0">
                <a:solidFill>
                  <a:srgbClr val="384348"/>
                </a:solidFill>
              </a:rPr>
              <a:t> = </a:t>
            </a:r>
            <a:r>
              <a:rPr lang="en-US" dirty="0" smtClean="0">
                <a:solidFill>
                  <a:srgbClr val="FF0000"/>
                </a:solidFill>
              </a:rPr>
              <a:t>1</a:t>
            </a:r>
            <a:r>
              <a:rPr lang="en-US" dirty="0" smtClean="0">
                <a:solidFill>
                  <a:srgbClr val="384348"/>
                </a:solidFill>
              </a:rPr>
              <a:t> to </a:t>
            </a:r>
            <a:r>
              <a:rPr lang="en-US" dirty="0" smtClean="0">
                <a:solidFill>
                  <a:srgbClr val="FF0000"/>
                </a:solidFill>
              </a:rPr>
              <a:t>h</a:t>
            </a:r>
            <a:r>
              <a:rPr lang="en-US" dirty="0" smtClean="0">
                <a:solidFill>
                  <a:srgbClr val="384348"/>
                </a:solidFill>
              </a:rPr>
              <a:t> do</a:t>
            </a:r>
          </a:p>
          <a:p>
            <a:pPr marL="236538" lvl="1" indent="0">
              <a:buNone/>
            </a:pPr>
            <a:r>
              <a:rPr lang="en-US" dirty="0" smtClean="0">
                <a:solidFill>
                  <a:srgbClr val="384348"/>
                </a:solidFill>
              </a:rPr>
              <a:t> 1.1 Find optimum solution </a:t>
            </a:r>
            <a:r>
              <a:rPr lang="en-US" dirty="0" smtClean="0">
                <a:solidFill>
                  <a:srgbClr val="FF0000"/>
                </a:solidFill>
                <a:latin typeface="Calisto MT"/>
              </a:rPr>
              <a:t>S</a:t>
            </a:r>
            <a:r>
              <a:rPr lang="en-US" baseline="-25000" dirty="0" smtClean="0">
                <a:solidFill>
                  <a:srgbClr val="FF0000"/>
                </a:solidFill>
                <a:latin typeface="Calisto MT"/>
              </a:rPr>
              <a:t>i</a:t>
            </a:r>
            <a:r>
              <a:rPr lang="en-US" dirty="0" smtClean="0">
                <a:solidFill>
                  <a:srgbClr val="384348"/>
                </a:solidFill>
              </a:rPr>
              <a:t> in </a:t>
            </a:r>
            <a:r>
              <a:rPr lang="en-US" dirty="0" smtClean="0">
                <a:solidFill>
                  <a:srgbClr val="FF0000"/>
                </a:solidFill>
                <a:latin typeface="Calisto MT"/>
              </a:rPr>
              <a:t>G</a:t>
            </a:r>
            <a:r>
              <a:rPr lang="en-US" baseline="-25000" dirty="0" smtClean="0">
                <a:solidFill>
                  <a:srgbClr val="FF0000"/>
                </a:solidFill>
                <a:latin typeface="Calisto MT"/>
              </a:rPr>
              <a:t>i</a:t>
            </a:r>
            <a:r>
              <a:rPr lang="en-US" dirty="0" smtClean="0">
                <a:solidFill>
                  <a:srgbClr val="FF0000"/>
                </a:solidFill>
              </a:rPr>
              <a:t> = G – </a:t>
            </a:r>
            <a:r>
              <a:rPr lang="en-US" dirty="0" smtClean="0">
                <a:solidFill>
                  <a:srgbClr val="FF0000"/>
                </a:solidFill>
                <a:latin typeface="Calisto MT"/>
              </a:rPr>
              <a:t>V</a:t>
            </a:r>
            <a:r>
              <a:rPr lang="en-US" baseline="-25000" dirty="0" smtClean="0">
                <a:solidFill>
                  <a:srgbClr val="FF0000"/>
                </a:solidFill>
                <a:latin typeface="Calisto MT"/>
              </a:rPr>
              <a:t>i</a:t>
            </a:r>
            <a:endParaRPr lang="en-US" baseline="-25000" dirty="0">
              <a:solidFill>
                <a:srgbClr val="FF0000"/>
              </a:solidFill>
              <a:latin typeface="Calisto MT"/>
            </a:endParaRPr>
          </a:p>
          <a:p>
            <a:pPr marL="0" indent="0">
              <a:buNone/>
            </a:pPr>
            <a:r>
              <a:rPr lang="en-US" dirty="0" smtClean="0">
                <a:solidFill>
                  <a:srgbClr val="384348"/>
                </a:solidFill>
              </a:rPr>
              <a:t>2. Output </a:t>
            </a:r>
            <a:r>
              <a:rPr lang="en-US" dirty="0" smtClean="0">
                <a:solidFill>
                  <a:srgbClr val="FF0000"/>
                </a:solidFill>
              </a:rPr>
              <a:t>S</a:t>
            </a:r>
            <a:r>
              <a:rPr lang="en-US" dirty="0" smtClean="0">
                <a:solidFill>
                  <a:srgbClr val="384348"/>
                </a:solidFill>
              </a:rPr>
              <a:t>, best of </a:t>
            </a:r>
            <a:r>
              <a:rPr lang="en-US" dirty="0" smtClean="0">
                <a:solidFill>
                  <a:srgbClr val="FF0000"/>
                </a:solidFill>
                <a:latin typeface="Calisto MT"/>
              </a:rPr>
              <a:t>S</a:t>
            </a:r>
            <a:r>
              <a:rPr lang="en-US" baseline="-25000" dirty="0" smtClean="0">
                <a:solidFill>
                  <a:srgbClr val="FF0000"/>
                </a:solidFill>
                <a:latin typeface="Calisto MT"/>
              </a:rPr>
              <a:t>1</a:t>
            </a:r>
            <a:r>
              <a:rPr lang="en-US" dirty="0" smtClean="0">
                <a:solidFill>
                  <a:srgbClr val="FF0000"/>
                </a:solidFill>
              </a:rPr>
              <a:t>, </a:t>
            </a:r>
            <a:r>
              <a:rPr lang="en-US" dirty="0" smtClean="0">
                <a:solidFill>
                  <a:srgbClr val="FF0000"/>
                </a:solidFill>
                <a:latin typeface="Calisto MT"/>
              </a:rPr>
              <a:t>S</a:t>
            </a:r>
            <a:r>
              <a:rPr lang="en-US" baseline="-25000" dirty="0" smtClean="0">
                <a:solidFill>
                  <a:srgbClr val="FF0000"/>
                </a:solidFill>
                <a:latin typeface="Calisto MT"/>
              </a:rPr>
              <a:t>2</a:t>
            </a:r>
            <a:r>
              <a:rPr lang="en-US" dirty="0" smtClean="0">
                <a:solidFill>
                  <a:srgbClr val="FF0000"/>
                </a:solidFill>
              </a:rPr>
              <a:t>, ..., </a:t>
            </a:r>
            <a:r>
              <a:rPr lang="en-US" dirty="0" smtClean="0">
                <a:solidFill>
                  <a:srgbClr val="FF0000"/>
                </a:solidFill>
                <a:latin typeface="Calisto MT"/>
              </a:rPr>
              <a:t>S</a:t>
            </a:r>
            <a:r>
              <a:rPr lang="en-US" baseline="-25000" dirty="0" smtClean="0">
                <a:solidFill>
                  <a:srgbClr val="FF0000"/>
                </a:solidFill>
                <a:latin typeface="Calisto MT"/>
              </a:rPr>
              <a:t>h</a:t>
            </a:r>
            <a:r>
              <a:rPr lang="en-US" dirty="0" smtClean="0">
                <a:solidFill>
                  <a:srgbClr val="FF0000"/>
                </a:solidFill>
                <a:latin typeface="Calisto MT"/>
              </a:rPr>
              <a:t>    </a:t>
            </a:r>
          </a:p>
          <a:p>
            <a:pPr marL="0" indent="0">
              <a:buNone/>
            </a:pPr>
            <a:r>
              <a:rPr lang="en-US" dirty="0" smtClean="0">
                <a:latin typeface="Calisto MT"/>
              </a:rPr>
              <a:t>Since there are </a:t>
            </a:r>
            <a:r>
              <a:rPr lang="en-US" dirty="0" smtClean="0">
                <a:solidFill>
                  <a:srgbClr val="FF0000"/>
                </a:solidFill>
                <a:latin typeface="Calisto MT"/>
              </a:rPr>
              <a:t>h </a:t>
            </a:r>
            <a:r>
              <a:rPr lang="en-US" dirty="0" smtClean="0">
                <a:latin typeface="Calisto MT"/>
              </a:rPr>
              <a:t>sets for one of them</a:t>
            </a:r>
          </a:p>
          <a:p>
            <a:pPr marL="0" indent="0">
              <a:buNone/>
            </a:pPr>
            <a:r>
              <a:rPr lang="en-US" dirty="0" smtClean="0">
                <a:solidFill>
                  <a:srgbClr val="FF0000"/>
                </a:solidFill>
                <a:latin typeface="Calisto MT"/>
              </a:rPr>
              <a:t>c(S</a:t>
            </a:r>
            <a:r>
              <a:rPr lang="en-US" baseline="-25000" dirty="0" smtClean="0">
                <a:solidFill>
                  <a:srgbClr val="FF0000"/>
                </a:solidFill>
                <a:latin typeface="Calisto MT"/>
              </a:rPr>
              <a:t>i</a:t>
            </a:r>
            <a:r>
              <a:rPr lang="en-US" dirty="0" smtClean="0">
                <a:solidFill>
                  <a:srgbClr val="FF0000"/>
                </a:solidFill>
                <a:latin typeface="Calisto MT"/>
                <a:sym typeface="Symbol" panose="05050102010706020507" pitchFamily="18" charset="2"/>
              </a:rPr>
              <a:t> OPT)≤opt/h=</a:t>
            </a:r>
            <a:r>
              <a:rPr lang="en-US" altLang="en-US" dirty="0">
                <a:solidFill>
                  <a:srgbClr val="FF0000"/>
                </a:solidFill>
                <a:sym typeface="Symbol" panose="05050102010706020507" pitchFamily="18" charset="2"/>
              </a:rPr>
              <a:t> </a:t>
            </a:r>
            <a:r>
              <a:rPr lang="en-US" altLang="en-US" dirty="0" smtClean="0">
                <a:solidFill>
                  <a:srgbClr val="FF0000"/>
                </a:solidFill>
                <a:sym typeface="Symbol" panose="05050102010706020507" pitchFamily="18" charset="2"/>
              </a:rPr>
              <a:t>opt</a:t>
            </a:r>
            <a:r>
              <a:rPr lang="en-US" altLang="en-US" dirty="0" smtClean="0">
                <a:solidFill>
                  <a:srgbClr val="FF0000"/>
                </a:solidFill>
                <a:latin typeface="Arial" panose="020B0604020202020204" pitchFamily="34" charset="0"/>
                <a:cs typeface="Arial" panose="020B0604020202020204" pitchFamily="34" charset="0"/>
                <a:sym typeface="Symbol" panose="05050102010706020507" pitchFamily="18" charset="2"/>
              </a:rPr>
              <a:t>˖</a:t>
            </a:r>
            <a:r>
              <a:rPr lang="el-GR" altLang="en-US" dirty="0" smtClean="0">
                <a:solidFill>
                  <a:srgbClr val="FF0000"/>
                </a:solidFill>
                <a:latin typeface="Calibri" panose="020F0502020204030204" pitchFamily="34" charset="0"/>
                <a:cs typeface="Calibri" panose="020F0502020204030204" pitchFamily="34" charset="0"/>
                <a:sym typeface="Symbol" panose="05050102010706020507" pitchFamily="18" charset="2"/>
              </a:rPr>
              <a:t>ε</a:t>
            </a:r>
            <a:r>
              <a:rPr lang="en-US" altLang="en-US" baseline="30000" dirty="0">
                <a:solidFill>
                  <a:srgbClr val="FF0000"/>
                </a:solidFill>
                <a:sym typeface="Symbol" panose="05050102010706020507" pitchFamily="18" charset="2"/>
              </a:rPr>
              <a:t>2</a:t>
            </a:r>
            <a:r>
              <a:rPr lang="en-US" dirty="0" smtClean="0">
                <a:solidFill>
                  <a:srgbClr val="FF0000"/>
                </a:solidFill>
                <a:latin typeface="Calisto MT"/>
              </a:rPr>
              <a:t>  </a:t>
            </a:r>
            <a:r>
              <a:rPr lang="en-US" dirty="0" smtClean="0">
                <a:latin typeface="Calisto MT"/>
              </a:rPr>
              <a:t>and so the cost is at least </a:t>
            </a:r>
            <a:r>
              <a:rPr lang="en-US" dirty="0" smtClean="0">
                <a:solidFill>
                  <a:srgbClr val="FF0000"/>
                </a:solidFill>
                <a:latin typeface="Calisto MT"/>
              </a:rPr>
              <a:t>(1- </a:t>
            </a:r>
            <a:r>
              <a:rPr lang="el-GR" altLang="en-US" dirty="0" smtClean="0">
                <a:solidFill>
                  <a:srgbClr val="FF0000"/>
                </a:solidFill>
                <a:latin typeface="Calibri" panose="020F0502020204030204" pitchFamily="34" charset="0"/>
                <a:cs typeface="Calibri" panose="020F0502020204030204" pitchFamily="34" charset="0"/>
                <a:sym typeface="Symbol" panose="05050102010706020507" pitchFamily="18" charset="2"/>
              </a:rPr>
              <a:t>ε</a:t>
            </a:r>
            <a:r>
              <a:rPr lang="en-US" altLang="en-US" baseline="30000" dirty="0" smtClean="0">
                <a:solidFill>
                  <a:srgbClr val="FF0000"/>
                </a:solidFill>
                <a:sym typeface="Symbol" panose="05050102010706020507" pitchFamily="18" charset="2"/>
              </a:rPr>
              <a:t>2</a:t>
            </a:r>
            <a:r>
              <a:rPr lang="en-US" altLang="en-US" dirty="0" smtClean="0">
                <a:solidFill>
                  <a:srgbClr val="FF0000"/>
                </a:solidFill>
                <a:sym typeface="Symbol" panose="05050102010706020507" pitchFamily="18" charset="2"/>
              </a:rPr>
              <a:t>)</a:t>
            </a:r>
            <a:r>
              <a:rPr lang="en-US" altLang="en-US" dirty="0" smtClean="0">
                <a:solidFill>
                  <a:srgbClr val="FF0000"/>
                </a:solidFill>
                <a:latin typeface="Calisto MT"/>
                <a:cs typeface="Arial" panose="020B0604020202020204" pitchFamily="34" charset="0"/>
                <a:sym typeface="Symbol" panose="05050102010706020507" pitchFamily="18" charset="2"/>
              </a:rPr>
              <a:t>˖opt.</a:t>
            </a:r>
          </a:p>
          <a:p>
            <a:pPr marL="0" indent="0">
              <a:buNone/>
            </a:pPr>
            <a:r>
              <a:rPr lang="en-US" dirty="0" smtClean="0">
                <a:latin typeface="Calisto MT"/>
                <a:cs typeface="Arial" panose="020B0604020202020204" pitchFamily="34" charset="0"/>
                <a:sym typeface="Symbol" panose="05050102010706020507" pitchFamily="18" charset="2"/>
              </a:rPr>
              <a:t>The running time </a:t>
            </a:r>
            <a:r>
              <a:rPr lang="en-US" dirty="0" smtClean="0">
                <a:solidFill>
                  <a:srgbClr val="FF0000"/>
                </a:solidFill>
                <a:latin typeface="Calibri" panose="020F0502020204030204" pitchFamily="34" charset="0"/>
                <a:cs typeface="Calibri" panose="020F0502020204030204" pitchFamily="34" charset="0"/>
                <a:sym typeface="Symbol" panose="05050102010706020507" pitchFamily="18" charset="2"/>
              </a:rPr>
              <a:t>n</a:t>
            </a:r>
            <a:r>
              <a:rPr lang="en-US" baseline="30000" dirty="0" smtClean="0">
                <a:solidFill>
                  <a:srgbClr val="FF0000"/>
                </a:solidFill>
                <a:sym typeface="Symbol" panose="05050102010706020507" pitchFamily="18" charset="2"/>
              </a:rPr>
              <a:t>O(h)</a:t>
            </a:r>
            <a:r>
              <a:rPr lang="en-US" dirty="0" smtClean="0">
                <a:solidFill>
                  <a:srgbClr val="FF0000"/>
                </a:solidFill>
                <a:sym typeface="Symbol" panose="05050102010706020507" pitchFamily="18" charset="2"/>
              </a:rPr>
              <a:t> </a:t>
            </a:r>
            <a:r>
              <a:rPr lang="en-US" dirty="0" smtClean="0">
                <a:sym typeface="Symbol" panose="05050102010706020507" pitchFamily="18" charset="2"/>
              </a:rPr>
              <a:t>which is polynomial as</a:t>
            </a:r>
            <a:r>
              <a:rPr lang="en-US" dirty="0" smtClean="0">
                <a:latin typeface="Calisto MT"/>
              </a:rPr>
              <a:t>  </a:t>
            </a:r>
          </a:p>
          <a:p>
            <a:pPr marL="0" indent="0">
              <a:buNone/>
            </a:pPr>
            <a:r>
              <a:rPr lang="en-US" dirty="0" smtClean="0">
                <a:solidFill>
                  <a:srgbClr val="FF0000"/>
                </a:solidFill>
                <a:latin typeface="Calisto MT"/>
              </a:rPr>
              <a:t>h=1/</a:t>
            </a:r>
            <a:r>
              <a:rPr lang="el-GR" altLang="en-US" dirty="0">
                <a:solidFill>
                  <a:srgbClr val="FF0000"/>
                </a:solidFill>
                <a:latin typeface="Calibri" panose="020F0502020204030204" pitchFamily="34" charset="0"/>
                <a:cs typeface="Calibri" panose="020F0502020204030204" pitchFamily="34" charset="0"/>
                <a:sym typeface="Symbol" panose="05050102010706020507" pitchFamily="18" charset="2"/>
              </a:rPr>
              <a:t>ε</a:t>
            </a:r>
            <a:r>
              <a:rPr lang="en-US" altLang="en-US" baseline="30000" dirty="0">
                <a:solidFill>
                  <a:srgbClr val="FF0000"/>
                </a:solidFill>
                <a:sym typeface="Symbol" panose="05050102010706020507" pitchFamily="18" charset="2"/>
              </a:rPr>
              <a:t>2</a:t>
            </a:r>
            <a:endParaRPr lang="en-US" baseline="-25000" dirty="0" smtClean="0">
              <a:solidFill>
                <a:srgbClr val="FF0000"/>
              </a:solidFill>
              <a:latin typeface="Calisto MT"/>
            </a:endParaRPr>
          </a:p>
        </p:txBody>
      </p:sp>
    </p:spTree>
    <p:extLst>
      <p:ext uri="{BB962C8B-B14F-4D97-AF65-F5344CB8AC3E}">
        <p14:creationId xmlns:p14="http://schemas.microsoft.com/office/powerpoint/2010/main" val="4079357624"/>
      </p:ext>
    </p:extLst>
  </p:cSld>
  <p:clrMapOvr>
    <a:masterClrMapping/>
  </p:clrMapOvr>
  <p:timing>
    <p:tnLst>
      <p:par>
        <p:cTn id="1" dur="indefinite" restart="never" nodeType="tmRoot"/>
      </p:par>
    </p:tnLst>
  </p:timing>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rgbClr val="00B0F0"/>
                </a:solidFill>
              </a:rPr>
              <a:t>The generality of the algorithm</a:t>
            </a:r>
            <a:endParaRPr lang="en-US" dirty="0">
              <a:solidFill>
                <a:srgbClr val="00B0F0"/>
              </a:solidFill>
            </a:endParaRPr>
          </a:p>
        </p:txBody>
      </p:sp>
      <p:sp>
        <p:nvSpPr>
          <p:cNvPr id="3" name="Content Placeholder 2"/>
          <p:cNvSpPr>
            <a:spLocks noGrp="1"/>
          </p:cNvSpPr>
          <p:nvPr>
            <p:ph idx="1"/>
          </p:nvPr>
        </p:nvSpPr>
        <p:spPr/>
        <p:txBody>
          <a:bodyPr>
            <a:normAutofit/>
          </a:bodyPr>
          <a:lstStyle/>
          <a:p>
            <a:pPr marL="0" indent="0">
              <a:buNone/>
            </a:pPr>
            <a:r>
              <a:rPr lang="en-US" dirty="0" smtClean="0">
                <a:solidFill>
                  <a:srgbClr val="7030A0"/>
                </a:solidFill>
              </a:rPr>
              <a:t>Baker’s </a:t>
            </a:r>
            <a:r>
              <a:rPr lang="en-US" dirty="0" smtClean="0"/>
              <a:t>ideas and techniques have been generalized and extended to obtain PTASes:</a:t>
            </a:r>
          </a:p>
          <a:p>
            <a:r>
              <a:rPr lang="en-US" dirty="0"/>
              <a:t>F</a:t>
            </a:r>
            <a:r>
              <a:rPr lang="en-US" dirty="0" smtClean="0"/>
              <a:t>or</a:t>
            </a:r>
            <a:r>
              <a:rPr lang="en-US" dirty="0" smtClean="0">
                <a:solidFill>
                  <a:schemeClr val="accent1">
                    <a:lumMod val="75000"/>
                  </a:schemeClr>
                </a:solidFill>
              </a:rPr>
              <a:t> </a:t>
            </a:r>
            <a:r>
              <a:rPr lang="en-US" dirty="0" smtClean="0">
                <a:solidFill>
                  <a:srgbClr val="FF0000"/>
                </a:solidFill>
              </a:rPr>
              <a:t>H-minor free </a:t>
            </a:r>
            <a:r>
              <a:rPr lang="en-US" dirty="0" smtClean="0"/>
              <a:t>graphs for any fixed </a:t>
            </a:r>
            <a:r>
              <a:rPr lang="en-US" dirty="0" smtClean="0">
                <a:solidFill>
                  <a:srgbClr val="FF0000"/>
                </a:solidFill>
              </a:rPr>
              <a:t>H </a:t>
            </a:r>
            <a:r>
              <a:rPr lang="en-US" dirty="0" smtClean="0"/>
              <a:t>substantially generalizing results for </a:t>
            </a:r>
            <a:r>
              <a:rPr lang="en-US" dirty="0" smtClean="0">
                <a:solidFill>
                  <a:srgbClr val="0070C0"/>
                </a:solidFill>
              </a:rPr>
              <a:t>planar graphs</a:t>
            </a:r>
          </a:p>
          <a:p>
            <a:r>
              <a:rPr lang="en-US" dirty="0" smtClean="0"/>
              <a:t>For graphs of bounded </a:t>
            </a:r>
            <a:r>
              <a:rPr lang="en-US" dirty="0" smtClean="0">
                <a:solidFill>
                  <a:srgbClr val="FF0000"/>
                </a:solidFill>
              </a:rPr>
              <a:t>“local treewidth”</a:t>
            </a:r>
          </a:p>
          <a:p>
            <a:r>
              <a:rPr lang="en-US" i="1" dirty="0"/>
              <a:t>L</a:t>
            </a:r>
            <a:r>
              <a:rPr lang="en-US" i="1" dirty="0" smtClean="0"/>
              <a:t>arge </a:t>
            </a:r>
            <a:r>
              <a:rPr lang="en-US" dirty="0" smtClean="0"/>
              <a:t>number of other optimization problems </a:t>
            </a:r>
          </a:p>
          <a:p>
            <a:r>
              <a:rPr lang="en-US" dirty="0" smtClean="0"/>
              <a:t>Very important paper.</a:t>
            </a:r>
          </a:p>
          <a:p>
            <a:pPr marL="350838" lvl="1" indent="0">
              <a:buNone/>
            </a:pPr>
            <a:endParaRPr lang="en-US" dirty="0" smtClean="0">
              <a:solidFill>
                <a:srgbClr val="008000"/>
              </a:solidFill>
            </a:endParaRPr>
          </a:p>
          <a:p>
            <a:pPr marL="0" indent="0">
              <a:buNone/>
            </a:pPr>
            <a:endParaRPr lang="en-US" dirty="0"/>
          </a:p>
        </p:txBody>
      </p:sp>
    </p:spTree>
    <p:extLst>
      <p:ext uri="{BB962C8B-B14F-4D97-AF65-F5344CB8AC3E}">
        <p14:creationId xmlns:p14="http://schemas.microsoft.com/office/powerpoint/2010/main" val="2048375225"/>
      </p:ext>
    </p:extLst>
  </p:cSld>
  <p:clrMapOvr>
    <a:masterClrMapping/>
  </p:clrMapOvr>
  <p:timing>
    <p:tnLst>
      <p:par>
        <p:cTn id="1" dur="indefinite" restart="never" nodeType="tmRoot"/>
      </p:par>
    </p:tnLst>
  </p:timing>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1"/>
          <p:cNvSpPr>
            <a:spLocks noGrp="1"/>
          </p:cNvSpPr>
          <p:nvPr>
            <p:ph type="title"/>
          </p:nvPr>
        </p:nvSpPr>
        <p:spPr>
          <a:xfrm>
            <a:off x="457200" y="230188"/>
            <a:ext cx="8229600" cy="1143000"/>
          </a:xfrm>
        </p:spPr>
        <p:txBody>
          <a:bodyPr>
            <a:normAutofit fontScale="90000"/>
          </a:bodyPr>
          <a:lstStyle/>
          <a:p>
            <a:pPr algn="ctr"/>
            <a:r>
              <a:rPr lang="en-US" altLang="en-US" dirty="0" smtClean="0">
                <a:solidFill>
                  <a:srgbClr val="00B0F0"/>
                </a:solidFill>
              </a:rPr>
              <a:t>We saw: parametrized by tw problems in planar graph are usually in FPT</a:t>
            </a:r>
          </a:p>
        </p:txBody>
      </p:sp>
      <p:sp>
        <p:nvSpPr>
          <p:cNvPr id="72707" name="Content Placeholder 2"/>
          <p:cNvSpPr>
            <a:spLocks noGrp="1"/>
          </p:cNvSpPr>
          <p:nvPr>
            <p:ph idx="1"/>
          </p:nvPr>
        </p:nvSpPr>
        <p:spPr/>
        <p:txBody>
          <a:bodyPr>
            <a:noAutofit/>
          </a:bodyPr>
          <a:lstStyle/>
          <a:p>
            <a:pPr marL="0" indent="0" algn="l">
              <a:buFontTx/>
              <a:buNone/>
              <a:defRPr/>
            </a:pPr>
            <a:r>
              <a:rPr lang="en-US" altLang="en-US" sz="3600" dirty="0" smtClean="0"/>
              <a:t>But it is not true for all problems.</a:t>
            </a:r>
          </a:p>
          <a:p>
            <a:pPr marL="0" indent="0" algn="l">
              <a:buFontTx/>
              <a:buNone/>
              <a:defRPr/>
            </a:pPr>
            <a:r>
              <a:rPr lang="en-US" altLang="en-US" sz="3600" dirty="0" smtClean="0"/>
              <a:t>An important exception:</a:t>
            </a:r>
          </a:p>
          <a:p>
            <a:pPr marL="0" indent="0">
              <a:buNone/>
              <a:defRPr/>
            </a:pPr>
            <a:r>
              <a:rPr lang="en-US" altLang="en-US" sz="3600" dirty="0" smtClean="0">
                <a:solidFill>
                  <a:srgbClr val="00B050"/>
                </a:solidFill>
              </a:rPr>
              <a:t>Grid tiling </a:t>
            </a:r>
            <a:r>
              <a:rPr lang="en-US" altLang="en-US" sz="3600" dirty="0" smtClean="0"/>
              <a:t>is </a:t>
            </a:r>
            <a:r>
              <a:rPr lang="en-US" altLang="en-US" sz="3600" dirty="0" smtClean="0">
                <a:solidFill>
                  <a:srgbClr val="FF0000"/>
                </a:solidFill>
              </a:rPr>
              <a:t>W[1]-</a:t>
            </a:r>
            <a:r>
              <a:rPr lang="en-US" altLang="en-US" sz="3600" dirty="0" smtClean="0"/>
              <a:t>hard parametrized by </a:t>
            </a:r>
            <a:r>
              <a:rPr lang="en-US" altLang="en-US" sz="3600" dirty="0" smtClean="0">
                <a:solidFill>
                  <a:srgbClr val="FF0000"/>
                </a:solidFill>
              </a:rPr>
              <a:t>tw</a:t>
            </a:r>
            <a:r>
              <a:rPr lang="en-US" altLang="en-US" sz="3600" dirty="0" smtClean="0"/>
              <a:t> on planar graphs. If you suspect (because the usual methods fail) that a problem is </a:t>
            </a:r>
            <a:r>
              <a:rPr lang="en-US" altLang="en-US" sz="3600" dirty="0" smtClean="0">
                <a:solidFill>
                  <a:srgbClr val="FF0000"/>
                </a:solidFill>
              </a:rPr>
              <a:t>W[1] </a:t>
            </a:r>
            <a:r>
              <a:rPr lang="en-US" altLang="en-US" sz="3600" dirty="0" smtClean="0"/>
              <a:t>hard  on planar graphs</a:t>
            </a:r>
            <a:r>
              <a:rPr lang="en-US" altLang="en-US" sz="3600" dirty="0"/>
              <a:t> </a:t>
            </a:r>
            <a:r>
              <a:rPr lang="en-US" altLang="en-US" sz="3600" dirty="0" smtClean="0"/>
              <a:t>parametrized by </a:t>
            </a:r>
            <a:r>
              <a:rPr lang="en-US" altLang="en-US" sz="3600" dirty="0" smtClean="0">
                <a:solidFill>
                  <a:srgbClr val="FF0000"/>
                </a:solidFill>
              </a:rPr>
              <a:t>tw </a:t>
            </a:r>
            <a:r>
              <a:rPr lang="en-US" altLang="en-US" sz="3600" dirty="0" smtClean="0"/>
              <a:t>try a parametrized reduction from</a:t>
            </a:r>
            <a:r>
              <a:rPr lang="en-US" altLang="en-US" sz="3600" dirty="0" smtClean="0">
                <a:solidFill>
                  <a:srgbClr val="FF0000"/>
                </a:solidFill>
              </a:rPr>
              <a:t> </a:t>
            </a:r>
            <a:r>
              <a:rPr lang="en-US" altLang="en-US" sz="3600" dirty="0">
                <a:solidFill>
                  <a:srgbClr val="00B050"/>
                </a:solidFill>
              </a:rPr>
              <a:t>Grid tiling </a:t>
            </a:r>
            <a:endParaRPr lang="en-US" altLang="en-US" sz="3600" dirty="0" smtClean="0">
              <a:solidFill>
                <a:srgbClr val="FF0000"/>
              </a:solidFill>
            </a:endParaRPr>
          </a:p>
        </p:txBody>
      </p:sp>
    </p:spTree>
    <p:extLst>
      <p:ext uri="{BB962C8B-B14F-4D97-AF65-F5344CB8AC3E}">
        <p14:creationId xmlns:p14="http://schemas.microsoft.com/office/powerpoint/2010/main" val="2801827812"/>
      </p:ext>
    </p:extLst>
  </p:cSld>
  <p:clrMapOvr>
    <a:masterClrMapping/>
  </p:clrMapOvr>
  <mc:AlternateContent xmlns:mc="http://schemas.openxmlformats.org/markup-compatibility/2006" xmlns:p14="http://schemas.microsoft.com/office/powerpoint/2010/main">
    <mc:Choice Requires="p14">
      <p:transition spd="slow" p14:dur="2000" advTm="193"/>
    </mc:Choice>
    <mc:Fallback xmlns="">
      <p:transition spd="slow" advTm="193"/>
    </mc:Fallback>
  </mc:AlternateContent>
  <p:timing>
    <p:tnLst>
      <p:par>
        <p:cTn id="1" dur="indefinite" restart="never" nodeType="tmRoot"/>
      </p:par>
    </p:tnLst>
  </p:timing>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Next subject: Fixed parameter Tractability.</a:t>
            </a:r>
            <a:endParaRPr lang="en-US" dirty="0">
              <a:solidFill>
                <a:srgbClr val="00B0F0"/>
              </a:solidFill>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t>I use the nice slides of </a:t>
            </a:r>
            <a:r>
              <a:rPr lang="en-US" b="1" dirty="0">
                <a:solidFill>
                  <a:srgbClr val="7030A0"/>
                </a:solidFill>
              </a:rPr>
              <a:t>Bart M. P. </a:t>
            </a:r>
            <a:r>
              <a:rPr lang="en-US" b="1" dirty="0" smtClean="0">
                <a:solidFill>
                  <a:srgbClr val="7030A0"/>
                </a:solidFill>
              </a:rPr>
              <a:t>Jansen </a:t>
            </a:r>
            <a:r>
              <a:rPr lang="en-US" b="1" dirty="0" smtClean="0"/>
              <a:t>but modified.</a:t>
            </a:r>
          </a:p>
          <a:p>
            <a:pPr marL="0" indent="0">
              <a:buNone/>
            </a:pPr>
            <a:r>
              <a:rPr lang="en-US" b="1" dirty="0" smtClean="0"/>
              <a:t>Parametrizing by </a:t>
            </a:r>
            <a:r>
              <a:rPr lang="en-US" b="1" dirty="0" smtClean="0">
                <a:solidFill>
                  <a:srgbClr val="FF0000"/>
                </a:solidFill>
              </a:rPr>
              <a:t>opt </a:t>
            </a:r>
            <a:r>
              <a:rPr lang="en-US" b="1" dirty="0" smtClean="0"/>
              <a:t>is a bit misleading, since we do not know </a:t>
            </a:r>
            <a:r>
              <a:rPr lang="en-US" b="1" dirty="0" smtClean="0">
                <a:solidFill>
                  <a:srgbClr val="FF0000"/>
                </a:solidFill>
              </a:rPr>
              <a:t>opt </a:t>
            </a:r>
            <a:r>
              <a:rPr lang="en-US" b="1" dirty="0" smtClean="0"/>
              <a:t>and it does not appear in the input.</a:t>
            </a:r>
            <a:r>
              <a:rPr lang="en-US" dirty="0"/>
              <a:t> </a:t>
            </a:r>
            <a:r>
              <a:rPr lang="en-US" dirty="0" smtClean="0"/>
              <a:t>This is usually called parametrized by </a:t>
            </a:r>
            <a:r>
              <a:rPr lang="en-US" dirty="0" smtClean="0">
                <a:solidFill>
                  <a:srgbClr val="FF0000"/>
                </a:solidFill>
              </a:rPr>
              <a:t>k</a:t>
            </a:r>
            <a:r>
              <a:rPr lang="en-US" dirty="0" smtClean="0"/>
              <a:t>.</a:t>
            </a:r>
          </a:p>
          <a:p>
            <a:pPr marL="0" indent="0">
              <a:buNone/>
            </a:pPr>
            <a:r>
              <a:rPr lang="en-US" dirty="0" smtClean="0"/>
              <a:t>Say that we are talking about a minimization problem. We get the usual input for the problem in addition to  an integer </a:t>
            </a:r>
            <a:r>
              <a:rPr lang="en-US" dirty="0" smtClean="0">
                <a:solidFill>
                  <a:srgbClr val="FF0000"/>
                </a:solidFill>
              </a:rPr>
              <a:t>k</a:t>
            </a:r>
            <a:r>
              <a:rPr lang="en-US" dirty="0" smtClean="0"/>
              <a:t>. One of the possible results in a </a:t>
            </a:r>
            <a:r>
              <a:rPr lang="en-US" dirty="0" smtClean="0">
                <a:solidFill>
                  <a:srgbClr val="FF0000"/>
                </a:solidFill>
              </a:rPr>
              <a:t>FPT</a:t>
            </a:r>
            <a:r>
              <a:rPr lang="en-US" dirty="0" smtClean="0"/>
              <a:t> algorithm in </a:t>
            </a:r>
            <a:r>
              <a:rPr lang="en-US" dirty="0" smtClean="0">
                <a:solidFill>
                  <a:srgbClr val="FF0000"/>
                </a:solidFill>
              </a:rPr>
              <a:t>k,</a:t>
            </a:r>
            <a:r>
              <a:rPr lang="en-US" dirty="0" smtClean="0"/>
              <a:t> is that we return: </a:t>
            </a:r>
            <a:r>
              <a:rPr lang="en-US" dirty="0" smtClean="0">
                <a:solidFill>
                  <a:srgbClr val="0070C0"/>
                </a:solidFill>
              </a:rPr>
              <a:t>there is no solution of value at most k</a:t>
            </a:r>
            <a:r>
              <a:rPr lang="en-US" dirty="0" smtClean="0"/>
              <a:t>. This means that we proved that  </a:t>
            </a:r>
            <a:r>
              <a:rPr lang="en-US" dirty="0" smtClean="0">
                <a:solidFill>
                  <a:srgbClr val="FF0000"/>
                </a:solidFill>
              </a:rPr>
              <a:t>k&lt;opt. </a:t>
            </a:r>
            <a:r>
              <a:rPr lang="en-US" dirty="0" smtClean="0"/>
              <a:t>Then we just stop.</a:t>
            </a:r>
          </a:p>
          <a:p>
            <a:pPr marL="0" indent="0">
              <a:buNone/>
            </a:pPr>
            <a:endParaRPr lang="en-US" b="1" dirty="0" smtClean="0"/>
          </a:p>
        </p:txBody>
      </p:sp>
    </p:spTree>
    <p:extLst>
      <p:ext uri="{BB962C8B-B14F-4D97-AF65-F5344CB8AC3E}">
        <p14:creationId xmlns:p14="http://schemas.microsoft.com/office/powerpoint/2010/main" val="1502430977"/>
      </p:ext>
    </p:extLst>
  </p:cSld>
  <p:clrMapOvr>
    <a:masterClrMapping/>
  </p:clrMapOvr>
  <p:timing>
    <p:tnLst>
      <p:par>
        <p:cTn id="1" dur="indefinite" restart="never" nodeType="tmRoot"/>
      </p:par>
    </p:tnLst>
  </p:timing>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Continued</a:t>
            </a:r>
            <a:endParaRPr lang="en-US" dirty="0">
              <a:solidFill>
                <a:srgbClr val="00B0F0"/>
              </a:solidFill>
            </a:endParaRPr>
          </a:p>
        </p:txBody>
      </p:sp>
      <p:sp>
        <p:nvSpPr>
          <p:cNvPr id="3" name="Content Placeholder 2"/>
          <p:cNvSpPr>
            <a:spLocks noGrp="1"/>
          </p:cNvSpPr>
          <p:nvPr>
            <p:ph idx="1"/>
          </p:nvPr>
        </p:nvSpPr>
        <p:spPr/>
        <p:txBody>
          <a:bodyPr>
            <a:normAutofit lnSpcReduction="10000"/>
          </a:bodyPr>
          <a:lstStyle/>
          <a:p>
            <a:r>
              <a:rPr lang="en-US" dirty="0" smtClean="0"/>
              <a:t>The second possibility is that we output a solution of size </a:t>
            </a:r>
            <a:r>
              <a:rPr lang="en-US" dirty="0" smtClean="0">
                <a:solidFill>
                  <a:srgbClr val="FF0000"/>
                </a:solidFill>
              </a:rPr>
              <a:t>k. </a:t>
            </a:r>
            <a:r>
              <a:rPr lang="en-US" dirty="0" smtClean="0"/>
              <a:t>Since we can not know </a:t>
            </a:r>
            <a:r>
              <a:rPr lang="en-US" dirty="0" smtClean="0">
                <a:solidFill>
                  <a:srgbClr val="FF0000"/>
                </a:solidFill>
              </a:rPr>
              <a:t>opt, </a:t>
            </a:r>
            <a:r>
              <a:rPr lang="en-US" dirty="0" smtClean="0"/>
              <a:t>it may be that </a:t>
            </a:r>
            <a:r>
              <a:rPr lang="en-US" dirty="0" smtClean="0">
                <a:solidFill>
                  <a:srgbClr val="FF0000"/>
                </a:solidFill>
              </a:rPr>
              <a:t>k&gt;opt </a:t>
            </a:r>
            <a:r>
              <a:rPr lang="en-US" dirty="0" smtClean="0"/>
              <a:t>maybe by a lot. But this also happens when you binary search for the value of </a:t>
            </a:r>
            <a:r>
              <a:rPr lang="en-US" dirty="0" smtClean="0">
                <a:solidFill>
                  <a:srgbClr val="FF0000"/>
                </a:solidFill>
              </a:rPr>
              <a:t>opt. </a:t>
            </a:r>
          </a:p>
          <a:p>
            <a:r>
              <a:rPr lang="en-US" b="1" dirty="0" smtClean="0"/>
              <a:t>Since we return a solution of size </a:t>
            </a:r>
            <a:r>
              <a:rPr lang="en-US" b="1" dirty="0" smtClean="0">
                <a:solidFill>
                  <a:srgbClr val="FF0000"/>
                </a:solidFill>
              </a:rPr>
              <a:t>k</a:t>
            </a:r>
            <a:r>
              <a:rPr lang="en-US" b="1" dirty="0" smtClean="0"/>
              <a:t>, clearly  </a:t>
            </a:r>
            <a:r>
              <a:rPr lang="en-US" dirty="0">
                <a:solidFill>
                  <a:srgbClr val="FF0000"/>
                </a:solidFill>
              </a:rPr>
              <a:t>k≥</a:t>
            </a:r>
            <a:r>
              <a:rPr lang="en-US" dirty="0" smtClean="0">
                <a:solidFill>
                  <a:srgbClr val="FF0000"/>
                </a:solidFill>
              </a:rPr>
              <a:t>opt</a:t>
            </a:r>
            <a:r>
              <a:rPr lang="en-US" dirty="0"/>
              <a:t>.</a:t>
            </a:r>
            <a:r>
              <a:rPr lang="en-US" dirty="0" smtClean="0"/>
              <a:t> Since we allow time </a:t>
            </a:r>
            <a:r>
              <a:rPr lang="en-US" dirty="0" smtClean="0">
                <a:solidFill>
                  <a:srgbClr val="FF0000"/>
                </a:solidFill>
              </a:rPr>
              <a:t>f(k) </a:t>
            </a:r>
            <a:r>
              <a:rPr lang="en-US" dirty="0" smtClean="0"/>
              <a:t>for any computable function </a:t>
            </a:r>
            <a:r>
              <a:rPr lang="en-US" dirty="0" smtClean="0">
                <a:solidFill>
                  <a:srgbClr val="FF0000"/>
                </a:solidFill>
              </a:rPr>
              <a:t>f </a:t>
            </a:r>
            <a:r>
              <a:rPr lang="en-US" dirty="0" smtClean="0"/>
              <a:t> we are also are allowed time </a:t>
            </a:r>
            <a:r>
              <a:rPr lang="en-US" dirty="0" smtClean="0">
                <a:solidFill>
                  <a:srgbClr val="FF0000"/>
                </a:solidFill>
              </a:rPr>
              <a:t>f(opt) </a:t>
            </a:r>
            <a:r>
              <a:rPr lang="en-US" dirty="0" smtClean="0"/>
              <a:t>for any </a:t>
            </a:r>
            <a:r>
              <a:rPr lang="en-US" dirty="0" smtClean="0">
                <a:solidFill>
                  <a:srgbClr val="FF0000"/>
                </a:solidFill>
              </a:rPr>
              <a:t>f</a:t>
            </a:r>
            <a:r>
              <a:rPr lang="en-US" dirty="0" smtClean="0"/>
              <a:t>.</a:t>
            </a:r>
          </a:p>
          <a:p>
            <a:r>
              <a:rPr lang="en-US" b="1" dirty="0" smtClean="0"/>
              <a:t>Hence parametrized algorithm by </a:t>
            </a:r>
            <a:r>
              <a:rPr lang="en-US" b="1" dirty="0">
                <a:solidFill>
                  <a:srgbClr val="FF0000"/>
                </a:solidFill>
              </a:rPr>
              <a:t>k</a:t>
            </a:r>
            <a:r>
              <a:rPr lang="en-US" b="1" dirty="0" smtClean="0">
                <a:solidFill>
                  <a:srgbClr val="FF0000"/>
                </a:solidFill>
              </a:rPr>
              <a:t> </a:t>
            </a:r>
            <a:r>
              <a:rPr lang="en-US" b="1" dirty="0" smtClean="0"/>
              <a:t>may fail to return an answer and say </a:t>
            </a:r>
            <a:r>
              <a:rPr lang="en-US" b="1" dirty="0" smtClean="0">
                <a:solidFill>
                  <a:srgbClr val="FF0000"/>
                </a:solidFill>
              </a:rPr>
              <a:t>k&lt;opt</a:t>
            </a:r>
            <a:r>
              <a:rPr lang="en-US" b="1" dirty="0" smtClean="0"/>
              <a:t>. Next we see two example in which </a:t>
            </a:r>
            <a:r>
              <a:rPr lang="en-US" b="1" dirty="0" smtClean="0">
                <a:solidFill>
                  <a:srgbClr val="FF0000"/>
                </a:solidFill>
              </a:rPr>
              <a:t>k</a:t>
            </a:r>
            <a:r>
              <a:rPr lang="en-US" b="1" dirty="0" smtClean="0"/>
              <a:t>  is not the parameter.</a:t>
            </a:r>
            <a:endParaRPr lang="en-US" b="1" dirty="0"/>
          </a:p>
          <a:p>
            <a:endParaRPr lang="en-US" dirty="0"/>
          </a:p>
        </p:txBody>
      </p:sp>
    </p:spTree>
    <p:extLst>
      <p:ext uri="{BB962C8B-B14F-4D97-AF65-F5344CB8AC3E}">
        <p14:creationId xmlns:p14="http://schemas.microsoft.com/office/powerpoint/2010/main" val="4215630695"/>
      </p:ext>
    </p:extLst>
  </p:cSld>
  <p:clrMapOvr>
    <a:masterClrMapping/>
  </p:clrMapOvr>
  <p:timing>
    <p:tnLst>
      <p:par>
        <p:cTn id="1" dur="indefinite" restart="never" nodeType="tmRoot"/>
      </p:par>
    </p:tnLst>
  </p:timing>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14:m>
                  <m:oMath xmlns:m="http://schemas.openxmlformats.org/officeDocument/2006/math">
                    <m:r>
                      <a:rPr lang="en-US" i="1" dirty="0" smtClean="0">
                        <a:solidFill>
                          <a:srgbClr val="00B0F0"/>
                        </a:solidFill>
                        <a:latin typeface="Cambria Math"/>
                      </a:rPr>
                      <m:t>𝑘</m:t>
                    </m:r>
                  </m:oMath>
                </a14:m>
                <a:r>
                  <a:rPr lang="en-US" dirty="0" smtClean="0">
                    <a:solidFill>
                      <a:srgbClr val="00B0F0"/>
                    </a:solidFill>
                  </a:rPr>
                  <a:t>-</a:t>
                </a:r>
                <a:r>
                  <a:rPr lang="en-US" cap="small" dirty="0" smtClean="0">
                    <a:solidFill>
                      <a:srgbClr val="00B0F0"/>
                    </a:solidFill>
                  </a:rPr>
                  <a:t>Euclidean Traveling Salesman</a:t>
                </a:r>
                <a:br>
                  <a:rPr lang="en-US" cap="small" dirty="0" smtClean="0">
                    <a:solidFill>
                      <a:srgbClr val="00B0F0"/>
                    </a:solidFill>
                  </a:rPr>
                </a:br>
                <a:endParaRPr lang="en-US" cap="small" dirty="0">
                  <a:solidFill>
                    <a:srgbClr val="00B0F0"/>
                  </a:solidFill>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3364"/>
                </a:stretch>
              </a:blipFill>
            </p:spPr>
            <p:txBody>
              <a:bodyPr/>
              <a:lstStyle/>
              <a:p>
                <a:r>
                  <a:rPr lang="en-US" dirty="0">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96975"/>
                <a:ext cx="8229600" cy="1799977"/>
              </a:xfrm>
            </p:spPr>
            <p:txBody>
              <a:bodyPr>
                <a:normAutofit fontScale="85000" lnSpcReduction="10000"/>
              </a:bodyPr>
              <a:lstStyle/>
              <a:p>
                <a:pPr marL="0" indent="0">
                  <a:buNone/>
                </a:pPr>
                <a:r>
                  <a:rPr lang="en-US" b="1" dirty="0" smtClean="0"/>
                  <a:t>Input</a:t>
                </a:r>
                <a:r>
                  <a:rPr lang="en-US" b="1" dirty="0"/>
                  <a:t>:		</a:t>
                </a:r>
                <a:r>
                  <a:rPr lang="en-US" dirty="0" smtClean="0"/>
                  <a:t>A set of </a:t>
                </a:r>
                <a14:m>
                  <m:oMath xmlns:m="http://schemas.openxmlformats.org/officeDocument/2006/math">
                    <m:r>
                      <a:rPr lang="en-US" b="0" i="1" smtClean="0">
                        <a:solidFill>
                          <a:srgbClr val="FF0000"/>
                        </a:solidFill>
                        <a:latin typeface="Cambria Math"/>
                      </a:rPr>
                      <m:t>𝑛</m:t>
                    </m:r>
                  </m:oMath>
                </a14:m>
                <a:r>
                  <a:rPr lang="en-US" dirty="0" smtClean="0"/>
                  <a:t>points in the plane, of which </a:t>
                </a:r>
                <a14:m>
                  <m:oMath xmlns:m="http://schemas.openxmlformats.org/officeDocument/2006/math">
                    <m:r>
                      <a:rPr lang="en-US" i="1" dirty="0" smtClean="0">
                        <a:solidFill>
                          <a:srgbClr val="FF0000"/>
                        </a:solidFill>
                        <a:latin typeface="Cambria Math" panose="02040503050406030204" pitchFamily="18" charset="0"/>
                      </a:rPr>
                      <m:t>𝑘</m:t>
                    </m:r>
                  </m:oMath>
                </a14:m>
                <a:r>
                  <a:rPr lang="en-US" dirty="0" smtClean="0"/>
                  <a:t> lie in the 		interior of the convex hull, and an integer </a:t>
                </a:r>
                <a14:m>
                  <m:oMath xmlns:m="http://schemas.openxmlformats.org/officeDocument/2006/math">
                    <m:r>
                      <a:rPr lang="en-US" b="0" i="1" smtClean="0">
                        <a:solidFill>
                          <a:srgbClr val="FF0000"/>
                        </a:solidFill>
                        <a:latin typeface="Cambria Math"/>
                      </a:rPr>
                      <m:t>ℓ</m:t>
                    </m:r>
                  </m:oMath>
                </a14:m>
                <a:r>
                  <a:rPr lang="en-US" dirty="0">
                    <a:solidFill>
                      <a:srgbClr val="FF0000"/>
                    </a:solidFill>
                  </a:rPr>
                  <a:t/>
                </a:r>
                <a:br>
                  <a:rPr lang="en-US" dirty="0">
                    <a:solidFill>
                      <a:srgbClr val="FF0000"/>
                    </a:solidFill>
                  </a:rPr>
                </a:br>
                <a:r>
                  <a:rPr lang="en-US" b="1" dirty="0" smtClean="0"/>
                  <a:t>Parameter</a:t>
                </a:r>
                <a:r>
                  <a:rPr lang="en-US" b="1" dirty="0"/>
                  <a:t>:	</a:t>
                </a:r>
                <a14:m>
                  <m:oMath xmlns:m="http://schemas.openxmlformats.org/officeDocument/2006/math">
                    <m:r>
                      <a:rPr lang="en-US" i="1" dirty="0" smtClean="0">
                        <a:solidFill>
                          <a:srgbClr val="FF0000"/>
                        </a:solidFill>
                        <a:latin typeface="Cambria Math" panose="02040503050406030204" pitchFamily="18" charset="0"/>
                      </a:rPr>
                      <m:t>𝑘</m:t>
                    </m:r>
                  </m:oMath>
                </a14:m>
                <a:r>
                  <a:rPr lang="en-US" dirty="0" smtClean="0"/>
                  <a:t>  (not the optimum)</a:t>
                </a:r>
                <a:r>
                  <a:rPr lang="en-US" dirty="0"/>
                  <a:t/>
                </a:r>
                <a:br>
                  <a:rPr lang="en-US" dirty="0"/>
                </a:br>
                <a:r>
                  <a:rPr lang="en-US" b="1" dirty="0"/>
                  <a:t>Question:</a:t>
                </a:r>
                <a:r>
                  <a:rPr lang="en-US" dirty="0"/>
                  <a:t>	Is there a </a:t>
                </a:r>
                <a:r>
                  <a:rPr lang="en-US" dirty="0" smtClean="0"/>
                  <a:t>tour of length </a:t>
                </a:r>
                <a14:m>
                  <m:oMath xmlns:m="http://schemas.openxmlformats.org/officeDocument/2006/math">
                    <m:r>
                      <a:rPr lang="en-US" b="0" i="1" smtClean="0">
                        <a:latin typeface="Cambria Math"/>
                      </a:rPr>
                      <m:t>≤</m:t>
                    </m:r>
                    <m:r>
                      <a:rPr lang="en-US" b="0" i="1" smtClean="0">
                        <a:solidFill>
                          <a:srgbClr val="FF0000"/>
                        </a:solidFill>
                        <a:latin typeface="Cambria Math"/>
                      </a:rPr>
                      <m:t>ℓ</m:t>
                    </m:r>
                  </m:oMath>
                </a14:m>
                <a:r>
                  <a:rPr lang="en-US" dirty="0" smtClean="0"/>
                  <a:t>that visits all points?</a:t>
                </a:r>
                <a:endParaRPr lang="en-US" dirty="0"/>
              </a:p>
              <a:p>
                <a:r>
                  <a:rPr lang="en-US" b="0" dirty="0" smtClean="0"/>
                  <a:t>Solvable in time </a:t>
                </a:r>
                <a14:m>
                  <m:oMath xmlns:m="http://schemas.openxmlformats.org/officeDocument/2006/math">
                    <m:r>
                      <a:rPr lang="en-US" b="0" i="1" smtClean="0">
                        <a:latin typeface="Cambria Math"/>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a:rPr>
                              <m:t>2</m:t>
                            </m:r>
                          </m:e>
                          <m:sup>
                            <m:r>
                              <a:rPr lang="en-US" b="0" i="1" smtClean="0">
                                <a:latin typeface="Cambria Math"/>
                              </a:rPr>
                              <m:t>𝑘</m:t>
                            </m:r>
                          </m:sup>
                        </m:sSup>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𝑘</m:t>
                            </m:r>
                          </m:e>
                          <m:sup>
                            <m:r>
                              <a:rPr lang="en-US" b="0" i="1" smtClean="0">
                                <a:latin typeface="Cambria Math"/>
                              </a:rPr>
                              <m:t>2</m:t>
                            </m:r>
                          </m:sup>
                        </m:sSup>
                        <m:r>
                          <a:rPr lang="en-US" b="0" i="1" smtClean="0">
                            <a:latin typeface="Cambria Math"/>
                          </a:rPr>
                          <m:t>⋅</m:t>
                        </m:r>
                        <m:r>
                          <a:rPr lang="en-US" b="0" i="1" smtClean="0">
                            <a:latin typeface="Cambria Math"/>
                          </a:rPr>
                          <m:t>𝑛</m:t>
                        </m:r>
                      </m:e>
                    </m:d>
                  </m:oMath>
                </a14:m>
                <a:r>
                  <a:rPr lang="en-US" sz="1500" dirty="0" smtClean="0">
                    <a:solidFill>
                      <a:srgbClr val="0070C0"/>
                    </a:solidFill>
                  </a:rPr>
                  <a:t>[Deineko</a:t>
                </a:r>
                <a:r>
                  <a:rPr lang="en-US" sz="1500" dirty="0">
                    <a:solidFill>
                      <a:srgbClr val="0070C0"/>
                    </a:solidFill>
                  </a:rPr>
                  <a:t>, Hoffmann, Okamoto, </a:t>
                </a:r>
                <a:r>
                  <a:rPr lang="en-US" sz="1500" dirty="0" smtClean="0">
                    <a:solidFill>
                      <a:srgbClr val="0070C0"/>
                    </a:solidFill>
                  </a:rPr>
                  <a:t>Woeginger, ’06]</a:t>
                </a:r>
                <a:endParaRPr lang="en-US" sz="1500" dirty="0">
                  <a:solidFill>
                    <a:srgbClr val="0070C0"/>
                  </a:solidFill>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96975"/>
                <a:ext cx="8229600" cy="1799977"/>
              </a:xfrm>
              <a:blipFill>
                <a:blip r:embed="rId3"/>
                <a:stretch>
                  <a:fillRect l="-1111" t="-6419" r="-1185" b="-2703"/>
                </a:stretch>
              </a:blipFill>
            </p:spPr>
            <p:txBody>
              <a:bodyPr/>
              <a:lstStyle/>
              <a:p>
                <a:r>
                  <a:rPr lang="en-US" dirty="0">
                    <a:noFill/>
                  </a:rPr>
                  <a:t> </a:t>
                </a:r>
              </a:p>
            </p:txBody>
          </p:sp>
        </mc:Fallback>
      </mc:AlternateContent>
      <p:sp>
        <p:nvSpPr>
          <p:cNvPr id="4" name="Slide Number Placeholder 3"/>
          <p:cNvSpPr>
            <a:spLocks noGrp="1"/>
          </p:cNvSpPr>
          <p:nvPr>
            <p:ph type="sldNum" sz="quarter" idx="12"/>
          </p:nvPr>
        </p:nvSpPr>
        <p:spPr/>
        <p:txBody>
          <a:bodyPr/>
          <a:lstStyle/>
          <a:p>
            <a:pPr>
              <a:defRPr/>
            </a:pPr>
            <a:fld id="{2EEB4C75-3422-4131-BAA1-452F888D0C16}" type="slidenum">
              <a:rPr lang="nb-NO" smtClean="0"/>
              <a:pPr>
                <a:defRPr/>
              </a:pPr>
              <a:t>415</a:t>
            </a:fld>
            <a:endParaRPr lang="nb-NO"/>
          </a:p>
        </p:txBody>
      </p:sp>
      <p:pic>
        <p:nvPicPr>
          <p:cNvPr id="1026" name="Picture 2" descr="C:\Users\bjansen\Desktop\Construction.png"/>
          <p:cNvPicPr>
            <a:picLocks noChangeAspect="1" noChangeArrowheads="1"/>
          </p:cNvPicPr>
          <p:nvPr/>
        </p:nvPicPr>
        <p:blipFill>
          <a:blip r:embed="rId4">
            <a:clrChange>
              <a:clrFrom>
                <a:srgbClr val="A8B0C0"/>
              </a:clrFrom>
              <a:clrTo>
                <a:srgbClr val="A8B0C0">
                  <a:alpha val="0"/>
                </a:srgbClr>
              </a:clrTo>
            </a:clrChange>
            <a:extLst>
              <a:ext uri="{28A0092B-C50C-407E-A947-70E740481C1C}">
                <a14:useLocalDpi xmlns:a14="http://schemas.microsoft.com/office/drawing/2010/main" val="0"/>
              </a:ext>
            </a:extLst>
          </a:blip>
          <a:srcRect/>
          <a:stretch>
            <a:fillRect/>
          </a:stretch>
        </p:blipFill>
        <p:spPr bwMode="auto">
          <a:xfrm>
            <a:off x="82540" y="2298993"/>
            <a:ext cx="9216008" cy="4752004"/>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1619672" y="2996952"/>
            <a:ext cx="5976664" cy="3626818"/>
            <a:chOff x="1619672" y="2996952"/>
            <a:chExt cx="5976664" cy="3626818"/>
          </a:xfrm>
        </p:grpSpPr>
        <p:sp>
          <p:nvSpPr>
            <p:cNvPr id="5" name="Oval 4"/>
            <p:cNvSpPr/>
            <p:nvPr/>
          </p:nvSpPr>
          <p:spPr bwMode="auto">
            <a:xfrm>
              <a:off x="3491880" y="2996952"/>
              <a:ext cx="216024" cy="216024"/>
            </a:xfrm>
            <a:prstGeom prst="ellipse">
              <a:avLst/>
            </a:prstGeom>
            <a:solidFill>
              <a:schemeClr val="accent6">
                <a:lumMod val="40000"/>
                <a:lumOff val="60000"/>
              </a:schemeClr>
            </a:solidFill>
            <a:ln w="38100">
              <a:solidFill>
                <a:schemeClr val="tx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8" name="Oval 7"/>
            <p:cNvSpPr/>
            <p:nvPr/>
          </p:nvSpPr>
          <p:spPr bwMode="auto">
            <a:xfrm>
              <a:off x="7380312" y="4365104"/>
              <a:ext cx="216024" cy="216024"/>
            </a:xfrm>
            <a:prstGeom prst="ellipse">
              <a:avLst/>
            </a:prstGeom>
            <a:solidFill>
              <a:schemeClr val="accent6">
                <a:lumMod val="40000"/>
                <a:lumOff val="60000"/>
              </a:schemeClr>
            </a:solidFill>
            <a:ln w="38100">
              <a:solidFill>
                <a:schemeClr val="tx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7" name="Oval 6"/>
            <p:cNvSpPr/>
            <p:nvPr/>
          </p:nvSpPr>
          <p:spPr bwMode="auto">
            <a:xfrm>
              <a:off x="5508104" y="3140968"/>
              <a:ext cx="216024" cy="216024"/>
            </a:xfrm>
            <a:prstGeom prst="ellipse">
              <a:avLst/>
            </a:prstGeom>
            <a:solidFill>
              <a:schemeClr val="accent6">
                <a:lumMod val="40000"/>
                <a:lumOff val="60000"/>
              </a:schemeClr>
            </a:solidFill>
            <a:ln w="38100">
              <a:solidFill>
                <a:schemeClr val="tx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9" name="Oval 8"/>
            <p:cNvSpPr/>
            <p:nvPr/>
          </p:nvSpPr>
          <p:spPr bwMode="auto">
            <a:xfrm>
              <a:off x="6876256" y="5589240"/>
              <a:ext cx="216024" cy="216024"/>
            </a:xfrm>
            <a:prstGeom prst="ellipse">
              <a:avLst/>
            </a:prstGeom>
            <a:solidFill>
              <a:schemeClr val="accent6">
                <a:lumMod val="40000"/>
                <a:lumOff val="60000"/>
              </a:schemeClr>
            </a:solidFill>
            <a:ln w="38100">
              <a:solidFill>
                <a:schemeClr val="tx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10" name="Oval 9"/>
            <p:cNvSpPr/>
            <p:nvPr/>
          </p:nvSpPr>
          <p:spPr bwMode="auto">
            <a:xfrm>
              <a:off x="4690544" y="6381328"/>
              <a:ext cx="216024" cy="216024"/>
            </a:xfrm>
            <a:prstGeom prst="ellipse">
              <a:avLst/>
            </a:prstGeom>
            <a:solidFill>
              <a:schemeClr val="accent6">
                <a:lumMod val="40000"/>
                <a:lumOff val="60000"/>
              </a:schemeClr>
            </a:solidFill>
            <a:ln w="38100">
              <a:solidFill>
                <a:schemeClr val="tx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11" name="Oval 10"/>
            <p:cNvSpPr/>
            <p:nvPr/>
          </p:nvSpPr>
          <p:spPr bwMode="auto">
            <a:xfrm>
              <a:off x="2771800" y="6407746"/>
              <a:ext cx="216024" cy="216024"/>
            </a:xfrm>
            <a:prstGeom prst="ellipse">
              <a:avLst/>
            </a:prstGeom>
            <a:solidFill>
              <a:schemeClr val="accent6">
                <a:lumMod val="40000"/>
                <a:lumOff val="60000"/>
              </a:schemeClr>
            </a:solidFill>
            <a:ln w="38100">
              <a:solidFill>
                <a:schemeClr val="tx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12" name="Oval 11"/>
            <p:cNvSpPr/>
            <p:nvPr/>
          </p:nvSpPr>
          <p:spPr bwMode="auto">
            <a:xfrm>
              <a:off x="1619672" y="5481228"/>
              <a:ext cx="216024" cy="216024"/>
            </a:xfrm>
            <a:prstGeom prst="ellipse">
              <a:avLst/>
            </a:prstGeom>
            <a:solidFill>
              <a:schemeClr val="accent6">
                <a:lumMod val="40000"/>
                <a:lumOff val="60000"/>
              </a:schemeClr>
            </a:solidFill>
            <a:ln w="38100">
              <a:solidFill>
                <a:schemeClr val="tx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14" name="Oval 13"/>
            <p:cNvSpPr/>
            <p:nvPr/>
          </p:nvSpPr>
          <p:spPr bwMode="auto">
            <a:xfrm>
              <a:off x="3599892" y="4361218"/>
              <a:ext cx="216024" cy="216024"/>
            </a:xfrm>
            <a:prstGeom prst="ellipse">
              <a:avLst/>
            </a:prstGeom>
            <a:solidFill>
              <a:schemeClr val="accent6">
                <a:lumMod val="40000"/>
                <a:lumOff val="60000"/>
              </a:schemeClr>
            </a:solidFill>
            <a:ln w="38100">
              <a:solidFill>
                <a:schemeClr val="tx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13" name="Oval 12"/>
            <p:cNvSpPr/>
            <p:nvPr/>
          </p:nvSpPr>
          <p:spPr bwMode="auto">
            <a:xfrm>
              <a:off x="1979712" y="4005064"/>
              <a:ext cx="216024" cy="216024"/>
            </a:xfrm>
            <a:prstGeom prst="ellipse">
              <a:avLst/>
            </a:prstGeom>
            <a:solidFill>
              <a:schemeClr val="accent6">
                <a:lumMod val="40000"/>
                <a:lumOff val="60000"/>
              </a:schemeClr>
            </a:solidFill>
            <a:ln w="38100">
              <a:solidFill>
                <a:schemeClr val="tx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15" name="Oval 14"/>
            <p:cNvSpPr/>
            <p:nvPr/>
          </p:nvSpPr>
          <p:spPr bwMode="auto">
            <a:xfrm>
              <a:off x="5292080" y="4365104"/>
              <a:ext cx="216024" cy="216024"/>
            </a:xfrm>
            <a:prstGeom prst="ellipse">
              <a:avLst/>
            </a:prstGeom>
            <a:solidFill>
              <a:schemeClr val="accent6">
                <a:lumMod val="40000"/>
                <a:lumOff val="60000"/>
              </a:schemeClr>
            </a:solidFill>
            <a:ln w="38100">
              <a:solidFill>
                <a:schemeClr val="tx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16" name="Oval 15"/>
            <p:cNvSpPr/>
            <p:nvPr/>
          </p:nvSpPr>
          <p:spPr bwMode="auto">
            <a:xfrm>
              <a:off x="4139952" y="5302679"/>
              <a:ext cx="216024" cy="216024"/>
            </a:xfrm>
            <a:prstGeom prst="ellipse">
              <a:avLst/>
            </a:prstGeom>
            <a:solidFill>
              <a:schemeClr val="accent6">
                <a:lumMod val="40000"/>
                <a:lumOff val="60000"/>
              </a:schemeClr>
            </a:solidFill>
            <a:ln w="38100">
              <a:solidFill>
                <a:schemeClr val="tx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grpSp>
      <p:grpSp>
        <p:nvGrpSpPr>
          <p:cNvPr id="1031" name="Group 1030"/>
          <p:cNvGrpSpPr/>
          <p:nvPr/>
        </p:nvGrpSpPr>
        <p:grpSpPr>
          <a:xfrm>
            <a:off x="1727684" y="3103493"/>
            <a:ext cx="5760640" cy="3384376"/>
            <a:chOff x="1727684" y="2168336"/>
            <a:chExt cx="5760640" cy="3384376"/>
          </a:xfrm>
        </p:grpSpPr>
        <p:cxnSp>
          <p:nvCxnSpPr>
            <p:cNvPr id="17" name="Straight Connector 16"/>
            <p:cNvCxnSpPr>
              <a:stCxn id="5" idx="6"/>
              <a:endCxn id="7" idx="2"/>
            </p:cNvCxnSpPr>
            <p:nvPr/>
          </p:nvCxnSpPr>
          <p:spPr bwMode="auto">
            <a:xfrm>
              <a:off x="3707904" y="2168336"/>
              <a:ext cx="1800200" cy="144016"/>
            </a:xfrm>
            <a:prstGeom prst="line">
              <a:avLst/>
            </a:prstGeom>
            <a:noFill/>
            <a:ln w="7620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a:stCxn id="7" idx="4"/>
              <a:endCxn id="15" idx="0"/>
            </p:cNvCxnSpPr>
            <p:nvPr/>
          </p:nvCxnSpPr>
          <p:spPr bwMode="auto">
            <a:xfrm flipH="1">
              <a:off x="5400092" y="2420364"/>
              <a:ext cx="216024" cy="1008112"/>
            </a:xfrm>
            <a:prstGeom prst="line">
              <a:avLst/>
            </a:prstGeom>
            <a:noFill/>
            <a:ln w="7620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p:cNvCxnSpPr>
              <a:stCxn id="15" idx="6"/>
              <a:endCxn id="8" idx="2"/>
            </p:cNvCxnSpPr>
            <p:nvPr/>
          </p:nvCxnSpPr>
          <p:spPr bwMode="auto">
            <a:xfrm>
              <a:off x="5508104" y="3536488"/>
              <a:ext cx="1872208" cy="0"/>
            </a:xfrm>
            <a:prstGeom prst="line">
              <a:avLst/>
            </a:prstGeom>
            <a:noFill/>
            <a:ln w="7620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22"/>
            <p:cNvCxnSpPr>
              <a:stCxn id="8" idx="4"/>
              <a:endCxn id="9" idx="0"/>
            </p:cNvCxnSpPr>
            <p:nvPr/>
          </p:nvCxnSpPr>
          <p:spPr bwMode="auto">
            <a:xfrm flipH="1">
              <a:off x="6984268" y="3644500"/>
              <a:ext cx="504056" cy="1008112"/>
            </a:xfrm>
            <a:prstGeom prst="line">
              <a:avLst/>
            </a:prstGeom>
            <a:noFill/>
            <a:ln w="7620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p:cNvCxnSpPr>
              <a:stCxn id="9" idx="2"/>
              <a:endCxn id="10" idx="6"/>
            </p:cNvCxnSpPr>
            <p:nvPr/>
          </p:nvCxnSpPr>
          <p:spPr bwMode="auto">
            <a:xfrm flipH="1">
              <a:off x="4906568" y="4760624"/>
              <a:ext cx="1969688" cy="792088"/>
            </a:xfrm>
            <a:prstGeom prst="line">
              <a:avLst/>
            </a:prstGeom>
            <a:noFill/>
            <a:ln w="7620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p:cNvCxnSpPr>
              <a:stCxn id="10" idx="1"/>
              <a:endCxn id="16" idx="4"/>
            </p:cNvCxnSpPr>
            <p:nvPr/>
          </p:nvCxnSpPr>
          <p:spPr bwMode="auto">
            <a:xfrm flipH="1" flipV="1">
              <a:off x="4247964" y="4582075"/>
              <a:ext cx="474216" cy="894261"/>
            </a:xfrm>
            <a:prstGeom prst="line">
              <a:avLst/>
            </a:prstGeom>
            <a:noFill/>
            <a:ln w="7620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p:cNvCxnSpPr>
              <a:stCxn id="16" idx="2"/>
              <a:endCxn id="11" idx="0"/>
            </p:cNvCxnSpPr>
            <p:nvPr/>
          </p:nvCxnSpPr>
          <p:spPr bwMode="auto">
            <a:xfrm flipH="1">
              <a:off x="2879812" y="4474063"/>
              <a:ext cx="1260140" cy="997055"/>
            </a:xfrm>
            <a:prstGeom prst="line">
              <a:avLst/>
            </a:prstGeom>
            <a:noFill/>
            <a:ln w="7620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30"/>
            <p:cNvCxnSpPr>
              <a:stCxn id="11" idx="1"/>
              <a:endCxn id="12" idx="5"/>
            </p:cNvCxnSpPr>
            <p:nvPr/>
          </p:nvCxnSpPr>
          <p:spPr bwMode="auto">
            <a:xfrm flipH="1" flipV="1">
              <a:off x="1804060" y="4728988"/>
              <a:ext cx="999376" cy="773766"/>
            </a:xfrm>
            <a:prstGeom prst="line">
              <a:avLst/>
            </a:prstGeom>
            <a:noFill/>
            <a:ln w="7620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5" name="Straight Connector 1024"/>
            <p:cNvCxnSpPr>
              <a:stCxn id="12" idx="0"/>
              <a:endCxn id="13" idx="4"/>
            </p:cNvCxnSpPr>
            <p:nvPr/>
          </p:nvCxnSpPr>
          <p:spPr bwMode="auto">
            <a:xfrm flipV="1">
              <a:off x="1727684" y="3284460"/>
              <a:ext cx="360040" cy="1260140"/>
            </a:xfrm>
            <a:prstGeom prst="line">
              <a:avLst/>
            </a:prstGeom>
            <a:noFill/>
            <a:ln w="7620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8" name="Straight Connector 1027"/>
            <p:cNvCxnSpPr>
              <a:stCxn id="13" idx="6"/>
              <a:endCxn id="14" idx="2"/>
            </p:cNvCxnSpPr>
            <p:nvPr/>
          </p:nvCxnSpPr>
          <p:spPr bwMode="auto">
            <a:xfrm>
              <a:off x="2195736" y="3176448"/>
              <a:ext cx="1404156" cy="356154"/>
            </a:xfrm>
            <a:prstGeom prst="line">
              <a:avLst/>
            </a:prstGeom>
            <a:noFill/>
            <a:ln w="7620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0" name="Straight Connector 1029"/>
            <p:cNvCxnSpPr>
              <a:stCxn id="14" idx="0"/>
              <a:endCxn id="5" idx="4"/>
            </p:cNvCxnSpPr>
            <p:nvPr/>
          </p:nvCxnSpPr>
          <p:spPr bwMode="auto">
            <a:xfrm flipH="1" flipV="1">
              <a:off x="3599892" y="2276348"/>
              <a:ext cx="108012" cy="1148242"/>
            </a:xfrm>
            <a:prstGeom prst="line">
              <a:avLst/>
            </a:prstGeom>
            <a:noFill/>
            <a:ln w="7620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426959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1"/>
                                        </p:tgtEl>
                                        <p:attrNameLst>
                                          <p:attrName>style.visibility</p:attrName>
                                        </p:attrNameLst>
                                      </p:cBhvr>
                                      <p:to>
                                        <p:strVal val="visible"/>
                                      </p:to>
                                    </p:set>
                                    <p:animEffect transition="in" filter="fade">
                                      <p:cBhvr>
                                        <p:cTn id="17" dur="500"/>
                                        <p:tgtEl>
                                          <p:spTgt spid="10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pPr algn="ctr"/>
                <a14:m>
                  <m:oMath xmlns:m="http://schemas.openxmlformats.org/officeDocument/2006/math">
                    <m:r>
                      <a:rPr lang="en-US" i="1" dirty="0" smtClean="0">
                        <a:solidFill>
                          <a:srgbClr val="00B0F0"/>
                        </a:solidFill>
                        <a:latin typeface="Cambria Math"/>
                      </a:rPr>
                      <m:t>𝑘</m:t>
                    </m:r>
                  </m:oMath>
                </a14:m>
                <a:r>
                  <a:rPr lang="en-US" dirty="0" smtClean="0">
                    <a:solidFill>
                      <a:srgbClr val="00B0F0"/>
                    </a:solidFill>
                  </a:rPr>
                  <a:t>-</a:t>
                </a:r>
                <a:r>
                  <a:rPr lang="en-US" cap="small" dirty="0" smtClean="0">
                    <a:solidFill>
                      <a:srgbClr val="00B0F0"/>
                    </a:solidFill>
                  </a:rPr>
                  <a:t>Center in the Plane</a:t>
                </a:r>
                <a:endParaRPr lang="en-US" cap="small" dirty="0">
                  <a:solidFill>
                    <a:srgbClr val="00B0F0"/>
                  </a:solidFill>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dirty="0">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b="1" dirty="0" smtClean="0"/>
                  <a:t>Input</a:t>
                </a:r>
                <a:r>
                  <a:rPr lang="en-US" b="1" dirty="0"/>
                  <a:t>:		</a:t>
                </a:r>
                <a:r>
                  <a:rPr lang="en-US" dirty="0"/>
                  <a:t>A set of </a:t>
                </a:r>
                <a14:m>
                  <m:oMath xmlns:m="http://schemas.openxmlformats.org/officeDocument/2006/math">
                    <m:r>
                      <a:rPr lang="en-US" i="1">
                        <a:latin typeface="Cambria Math"/>
                      </a:rPr>
                      <m:t>𝑛</m:t>
                    </m:r>
                  </m:oMath>
                </a14:m>
                <a:r>
                  <a:rPr lang="en-US" dirty="0"/>
                  <a:t> points in the </a:t>
                </a:r>
                <a:r>
                  <a:rPr lang="en-US" dirty="0" smtClean="0"/>
                  <a:t>plane and </a:t>
                </a:r>
                <a:r>
                  <a:rPr lang="en-US" dirty="0"/>
                  <a:t>an integer </a:t>
                </a:r>
                <a14:m>
                  <m:oMath xmlns:m="http://schemas.openxmlformats.org/officeDocument/2006/math">
                    <m:r>
                      <a:rPr lang="en-US" b="0" i="1" smtClean="0">
                        <a:latin typeface="Cambria Math"/>
                      </a:rPr>
                      <m:t>𝑘</m:t>
                    </m:r>
                  </m:oMath>
                </a14:m>
                <a:r>
                  <a:rPr lang="en-US" dirty="0"/>
                  <a:t/>
                </a:r>
                <a:br>
                  <a:rPr lang="en-US" dirty="0"/>
                </a:br>
                <a:r>
                  <a:rPr lang="en-US" b="1" dirty="0"/>
                  <a:t>Parameter:	</a:t>
                </a:r>
                <a14:m>
                  <m:oMath xmlns:m="http://schemas.openxmlformats.org/officeDocument/2006/math">
                    <m:r>
                      <a:rPr lang="en-US" i="1" dirty="0" smtClean="0">
                        <a:solidFill>
                          <a:srgbClr val="FF0000"/>
                        </a:solidFill>
                        <a:latin typeface="Cambria Math" panose="02040503050406030204" pitchFamily="18" charset="0"/>
                      </a:rPr>
                      <m:t>𝑘</m:t>
                    </m:r>
                  </m:oMath>
                </a14:m>
                <a:r>
                  <a:rPr lang="en-US" dirty="0" smtClean="0"/>
                  <a:t> (not the optimum)</a:t>
                </a:r>
                <a:r>
                  <a:rPr lang="en-US" dirty="0"/>
                  <a:t/>
                </a:r>
                <a:br>
                  <a:rPr lang="en-US" dirty="0"/>
                </a:br>
                <a:r>
                  <a:rPr lang="en-US" b="1" dirty="0"/>
                  <a:t>Question:</a:t>
                </a:r>
                <a:r>
                  <a:rPr lang="en-US" dirty="0" smtClean="0"/>
                  <a:t>Is there a set </a:t>
                </a:r>
                <a14:m>
                  <m:oMath xmlns:m="http://schemas.openxmlformats.org/officeDocument/2006/math">
                    <m:r>
                      <a:rPr lang="en-US" b="0" i="1" smtClean="0">
                        <a:solidFill>
                          <a:srgbClr val="FF0000"/>
                        </a:solidFill>
                        <a:latin typeface="Cambria Math"/>
                      </a:rPr>
                      <m:t>𝑆</m:t>
                    </m:r>
                  </m:oMath>
                </a14:m>
                <a:r>
                  <a:rPr lang="en-US" dirty="0" smtClean="0"/>
                  <a:t> of </a:t>
                </a:r>
                <a14:m>
                  <m:oMath xmlns:m="http://schemas.openxmlformats.org/officeDocument/2006/math">
                    <m:r>
                      <a:rPr lang="en-US" b="0" i="1" smtClean="0">
                        <a:solidFill>
                          <a:srgbClr val="FF0000"/>
                        </a:solidFill>
                        <a:latin typeface="Cambria Math"/>
                      </a:rPr>
                      <m:t>𝑘</m:t>
                    </m:r>
                  </m:oMath>
                </a14:m>
                <a:r>
                  <a:rPr lang="en-US" dirty="0" smtClean="0"/>
                  <a:t> points, such that every point 		is within Euclidean distance </a:t>
                </a:r>
                <a14:m>
                  <m:oMath xmlns:m="http://schemas.openxmlformats.org/officeDocument/2006/math">
                    <m:r>
                      <a:rPr lang="en-US" b="0" i="1" smtClean="0">
                        <a:solidFill>
                          <a:srgbClr val="FF0000"/>
                        </a:solidFill>
                        <a:latin typeface="Cambria Math"/>
                      </a:rPr>
                      <m:t>1</m:t>
                    </m:r>
                  </m:oMath>
                </a14:m>
                <a:r>
                  <a:rPr lang="en-US" dirty="0" smtClean="0"/>
                  <a:t>of a point in </a:t>
                </a:r>
                <a14:m>
                  <m:oMath xmlns:m="http://schemas.openxmlformats.org/officeDocument/2006/math">
                    <m:r>
                      <a:rPr lang="en-US" b="0" i="1" smtClean="0">
                        <a:latin typeface="Cambria Math"/>
                      </a:rPr>
                      <m:t>𝑆</m:t>
                    </m:r>
                  </m:oMath>
                </a14:m>
                <a:r>
                  <a:rPr lang="en-US" dirty="0" smtClean="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546" t="-2241" r="-1546"/>
                </a:stretch>
              </a:blipFill>
            </p:spPr>
            <p:txBody>
              <a:bodyPr/>
              <a:lstStyle/>
              <a:p>
                <a:r>
                  <a:rPr lang="en-US" dirty="0">
                    <a:noFill/>
                  </a:rPr>
                  <a:t> </a:t>
                </a:r>
              </a:p>
            </p:txBody>
          </p:sp>
        </mc:Fallback>
      </mc:AlternateContent>
      <p:sp>
        <p:nvSpPr>
          <p:cNvPr id="4" name="Slide Number Placeholder 3"/>
          <p:cNvSpPr>
            <a:spLocks noGrp="1"/>
          </p:cNvSpPr>
          <p:nvPr>
            <p:ph type="sldNum" sz="quarter" idx="12"/>
          </p:nvPr>
        </p:nvSpPr>
        <p:spPr/>
        <p:txBody>
          <a:bodyPr/>
          <a:lstStyle/>
          <a:p>
            <a:pPr>
              <a:defRPr/>
            </a:pPr>
            <a:fld id="{2EEB4C75-3422-4131-BAA1-452F888D0C16}" type="slidenum">
              <a:rPr lang="nb-NO" smtClean="0"/>
              <a:pPr>
                <a:defRPr/>
              </a:pPr>
              <a:t>416</a:t>
            </a:fld>
            <a:endParaRPr lang="nb-NO"/>
          </a:p>
        </p:txBody>
      </p:sp>
      <p:sp>
        <p:nvSpPr>
          <p:cNvPr id="5" name="Oval 4"/>
          <p:cNvSpPr/>
          <p:nvPr/>
        </p:nvSpPr>
        <p:spPr bwMode="auto">
          <a:xfrm>
            <a:off x="3419872" y="4041068"/>
            <a:ext cx="216024" cy="216024"/>
          </a:xfrm>
          <a:prstGeom prst="ellipse">
            <a:avLst/>
          </a:prstGeom>
          <a:solidFill>
            <a:schemeClr val="accent6">
              <a:lumMod val="40000"/>
              <a:lumOff val="60000"/>
            </a:schemeClr>
          </a:solidFill>
          <a:ln w="38100">
            <a:solidFill>
              <a:schemeClr val="tx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6" name="Oval 5"/>
          <p:cNvSpPr/>
          <p:nvPr/>
        </p:nvSpPr>
        <p:spPr bwMode="auto">
          <a:xfrm>
            <a:off x="3635896" y="6011655"/>
            <a:ext cx="216024" cy="216024"/>
          </a:xfrm>
          <a:prstGeom prst="ellipse">
            <a:avLst/>
          </a:prstGeom>
          <a:solidFill>
            <a:schemeClr val="accent6">
              <a:lumMod val="40000"/>
              <a:lumOff val="60000"/>
            </a:schemeClr>
          </a:solidFill>
          <a:ln w="38100">
            <a:solidFill>
              <a:schemeClr val="tx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8" name="Oval 7"/>
          <p:cNvSpPr/>
          <p:nvPr/>
        </p:nvSpPr>
        <p:spPr bwMode="auto">
          <a:xfrm>
            <a:off x="6156176" y="5147467"/>
            <a:ext cx="216024" cy="216024"/>
          </a:xfrm>
          <a:prstGeom prst="ellipse">
            <a:avLst/>
          </a:prstGeom>
          <a:solidFill>
            <a:schemeClr val="accent6">
              <a:lumMod val="40000"/>
              <a:lumOff val="60000"/>
            </a:schemeClr>
          </a:solidFill>
          <a:ln w="38100">
            <a:solidFill>
              <a:schemeClr val="tx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9" name="Oval 8"/>
          <p:cNvSpPr/>
          <p:nvPr/>
        </p:nvSpPr>
        <p:spPr bwMode="auto">
          <a:xfrm>
            <a:off x="4139952" y="5903643"/>
            <a:ext cx="216024" cy="216024"/>
          </a:xfrm>
          <a:prstGeom prst="ellipse">
            <a:avLst/>
          </a:prstGeom>
          <a:solidFill>
            <a:schemeClr val="accent6">
              <a:lumMod val="40000"/>
              <a:lumOff val="60000"/>
            </a:schemeClr>
          </a:solidFill>
          <a:ln w="38100">
            <a:solidFill>
              <a:schemeClr val="tx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10" name="Oval 9"/>
          <p:cNvSpPr/>
          <p:nvPr/>
        </p:nvSpPr>
        <p:spPr bwMode="auto">
          <a:xfrm>
            <a:off x="3187478" y="4617132"/>
            <a:ext cx="216024" cy="216024"/>
          </a:xfrm>
          <a:prstGeom prst="ellipse">
            <a:avLst/>
          </a:prstGeom>
          <a:solidFill>
            <a:schemeClr val="accent6">
              <a:lumMod val="40000"/>
              <a:lumOff val="60000"/>
            </a:schemeClr>
          </a:solidFill>
          <a:ln w="38100">
            <a:solidFill>
              <a:schemeClr val="tx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11" name="Oval 10"/>
          <p:cNvSpPr/>
          <p:nvPr/>
        </p:nvSpPr>
        <p:spPr bwMode="auto">
          <a:xfrm>
            <a:off x="2746783" y="4965562"/>
            <a:ext cx="216024" cy="216024"/>
          </a:xfrm>
          <a:prstGeom prst="ellipse">
            <a:avLst/>
          </a:prstGeom>
          <a:solidFill>
            <a:schemeClr val="accent6">
              <a:lumMod val="40000"/>
              <a:lumOff val="60000"/>
            </a:schemeClr>
          </a:solidFill>
          <a:ln w="38100">
            <a:solidFill>
              <a:schemeClr val="tx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12" name="Oval 11"/>
          <p:cNvSpPr/>
          <p:nvPr/>
        </p:nvSpPr>
        <p:spPr bwMode="auto">
          <a:xfrm>
            <a:off x="2627784" y="4401108"/>
            <a:ext cx="216024" cy="216024"/>
          </a:xfrm>
          <a:prstGeom prst="ellipse">
            <a:avLst/>
          </a:prstGeom>
          <a:solidFill>
            <a:schemeClr val="accent6">
              <a:lumMod val="40000"/>
              <a:lumOff val="60000"/>
            </a:schemeClr>
          </a:solidFill>
          <a:ln w="38100">
            <a:solidFill>
              <a:schemeClr val="tx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13" name="Oval 12"/>
          <p:cNvSpPr/>
          <p:nvPr/>
        </p:nvSpPr>
        <p:spPr bwMode="auto">
          <a:xfrm>
            <a:off x="3851920" y="4653136"/>
            <a:ext cx="216024" cy="216024"/>
          </a:xfrm>
          <a:prstGeom prst="ellipse">
            <a:avLst/>
          </a:prstGeom>
          <a:solidFill>
            <a:schemeClr val="accent6">
              <a:lumMod val="40000"/>
              <a:lumOff val="60000"/>
            </a:schemeClr>
          </a:solidFill>
          <a:ln w="38100">
            <a:solidFill>
              <a:schemeClr val="tx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14" name="Oval 13"/>
          <p:cNvSpPr/>
          <p:nvPr/>
        </p:nvSpPr>
        <p:spPr bwMode="auto">
          <a:xfrm>
            <a:off x="5940152" y="4761148"/>
            <a:ext cx="216024" cy="216024"/>
          </a:xfrm>
          <a:prstGeom prst="ellipse">
            <a:avLst/>
          </a:prstGeom>
          <a:solidFill>
            <a:schemeClr val="accent6">
              <a:lumMod val="40000"/>
              <a:lumOff val="60000"/>
            </a:schemeClr>
          </a:solidFill>
          <a:ln w="38100">
            <a:solidFill>
              <a:schemeClr val="tx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15" name="Oval 14"/>
          <p:cNvSpPr/>
          <p:nvPr/>
        </p:nvSpPr>
        <p:spPr bwMode="auto">
          <a:xfrm>
            <a:off x="5652120" y="5363491"/>
            <a:ext cx="216024" cy="216024"/>
          </a:xfrm>
          <a:prstGeom prst="ellipse">
            <a:avLst/>
          </a:prstGeom>
          <a:solidFill>
            <a:schemeClr val="accent6">
              <a:lumMod val="40000"/>
              <a:lumOff val="60000"/>
            </a:schemeClr>
          </a:solidFill>
          <a:ln w="38100">
            <a:solidFill>
              <a:schemeClr val="tx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grpSp>
        <p:nvGrpSpPr>
          <p:cNvPr id="19" name="Group 18"/>
          <p:cNvGrpSpPr/>
          <p:nvPr/>
        </p:nvGrpSpPr>
        <p:grpSpPr>
          <a:xfrm>
            <a:off x="3187478" y="4617132"/>
            <a:ext cx="3184722" cy="1502535"/>
            <a:chOff x="3187478" y="4617132"/>
            <a:chExt cx="3184722" cy="1502535"/>
          </a:xfrm>
          <a:solidFill>
            <a:srgbClr val="FF0000"/>
          </a:solidFill>
        </p:grpSpPr>
        <p:sp>
          <p:nvSpPr>
            <p:cNvPr id="16" name="Oval 15"/>
            <p:cNvSpPr/>
            <p:nvPr/>
          </p:nvSpPr>
          <p:spPr bwMode="auto">
            <a:xfrm>
              <a:off x="6156176" y="5147467"/>
              <a:ext cx="216024" cy="216024"/>
            </a:xfrm>
            <a:prstGeom prst="ellipse">
              <a:avLst/>
            </a:prstGeom>
            <a:grpFill/>
            <a:ln w="38100">
              <a:solidFill>
                <a:schemeClr val="tx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17" name="Oval 16"/>
            <p:cNvSpPr/>
            <p:nvPr/>
          </p:nvSpPr>
          <p:spPr bwMode="auto">
            <a:xfrm>
              <a:off x="4139952" y="5903643"/>
              <a:ext cx="216024" cy="216024"/>
            </a:xfrm>
            <a:prstGeom prst="ellipse">
              <a:avLst/>
            </a:prstGeom>
            <a:grpFill/>
            <a:ln w="38100">
              <a:solidFill>
                <a:schemeClr val="tx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sp>
          <p:nvSpPr>
            <p:cNvPr id="18" name="Oval 17"/>
            <p:cNvSpPr/>
            <p:nvPr/>
          </p:nvSpPr>
          <p:spPr bwMode="auto">
            <a:xfrm>
              <a:off x="3187478" y="4617132"/>
              <a:ext cx="216024" cy="216024"/>
            </a:xfrm>
            <a:prstGeom prst="ellipse">
              <a:avLst/>
            </a:prstGeom>
            <a:grpFill/>
            <a:ln w="38100">
              <a:solidFill>
                <a:schemeClr val="tx1"/>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chemeClr val="tx1"/>
                </a:solidFill>
                <a:effectLst/>
                <a:latin typeface="+mj-lt"/>
              </a:endParaRPr>
            </a:p>
          </p:txBody>
        </p:sp>
      </p:grpSp>
      <mc:AlternateContent xmlns:mc="http://schemas.openxmlformats.org/markup-compatibility/2006" xmlns:a14="http://schemas.microsoft.com/office/drawing/2010/main">
        <mc:Choice Requires="a14">
          <p:sp>
            <p:nvSpPr>
              <p:cNvPr id="7" name="TextBox 6"/>
              <p:cNvSpPr txBox="1"/>
              <p:nvPr/>
            </p:nvSpPr>
            <p:spPr>
              <a:xfrm>
                <a:off x="1066800" y="6439057"/>
                <a:ext cx="7191400" cy="400110"/>
              </a:xfrm>
              <a:prstGeom prst="rect">
                <a:avLst/>
              </a:prstGeom>
              <a:noFill/>
            </p:spPr>
            <p:txBody>
              <a:bodyPr wrap="square" rtlCol="0">
                <a:spAutoFit/>
              </a:bodyPr>
              <a:lstStyle/>
              <a:p>
                <a:r>
                  <a:rPr lang="en-US" sz="2000" dirty="0"/>
                  <a:t>Probably no </a:t>
                </a:r>
                <a14:m>
                  <m:oMath xmlns:m="http://schemas.openxmlformats.org/officeDocument/2006/math">
                    <m:r>
                      <a:rPr lang="en-US" sz="2000" i="1" smtClean="0">
                        <a:solidFill>
                          <a:srgbClr val="FF0000"/>
                        </a:solidFill>
                        <a:latin typeface="Cambria Math"/>
                      </a:rPr>
                      <m:t>𝑓</m:t>
                    </m:r>
                    <m:d>
                      <m:dPr>
                        <m:ctrlPr>
                          <a:rPr lang="en-US" sz="2000" i="1">
                            <a:solidFill>
                              <a:srgbClr val="FF0000"/>
                            </a:solidFill>
                            <a:latin typeface="Cambria Math" panose="02040503050406030204" pitchFamily="18" charset="0"/>
                          </a:rPr>
                        </m:ctrlPr>
                      </m:dPr>
                      <m:e>
                        <m:r>
                          <a:rPr lang="en-US" sz="2000" i="1">
                            <a:solidFill>
                              <a:srgbClr val="FF0000"/>
                            </a:solidFill>
                            <a:latin typeface="Cambria Math"/>
                          </a:rPr>
                          <m:t>𝑘</m:t>
                        </m:r>
                      </m:e>
                    </m:d>
                    <m:r>
                      <a:rPr lang="en-US" sz="2000" i="1">
                        <a:solidFill>
                          <a:srgbClr val="FF0000"/>
                        </a:solidFill>
                        <a:latin typeface="Cambria Math"/>
                      </a:rPr>
                      <m:t>⋅</m:t>
                    </m:r>
                    <m:sSup>
                      <m:sSupPr>
                        <m:ctrlPr>
                          <a:rPr lang="en-US" sz="2000" i="1">
                            <a:solidFill>
                              <a:srgbClr val="FF0000"/>
                            </a:solidFill>
                            <a:latin typeface="Cambria Math" panose="02040503050406030204" pitchFamily="18" charset="0"/>
                          </a:rPr>
                        </m:ctrlPr>
                      </m:sSupPr>
                      <m:e>
                        <m:r>
                          <a:rPr lang="en-US" sz="2000" i="1">
                            <a:solidFill>
                              <a:srgbClr val="FF0000"/>
                            </a:solidFill>
                            <a:latin typeface="Cambria Math"/>
                          </a:rPr>
                          <m:t>𝑛</m:t>
                        </m:r>
                      </m:e>
                      <m:sup>
                        <m:r>
                          <a:rPr lang="en-US" sz="2000" i="1">
                            <a:solidFill>
                              <a:srgbClr val="FF0000"/>
                            </a:solidFill>
                            <a:latin typeface="Cambria Math"/>
                          </a:rPr>
                          <m:t>𝑐</m:t>
                        </m:r>
                      </m:sup>
                    </m:sSup>
                  </m:oMath>
                </a14:m>
                <a:r>
                  <a:rPr lang="en-US" sz="2000" dirty="0"/>
                  <a:t> algorithm for any </a:t>
                </a:r>
                <a14:m>
                  <m:oMath xmlns:m="http://schemas.openxmlformats.org/officeDocument/2006/math">
                    <m:r>
                      <a:rPr lang="en-US" sz="2000" i="1" smtClean="0">
                        <a:solidFill>
                          <a:srgbClr val="FF0000"/>
                        </a:solidFill>
                        <a:latin typeface="Cambria Math"/>
                      </a:rPr>
                      <m:t>𝑓</m:t>
                    </m:r>
                    <m:r>
                      <a:rPr lang="en-US" sz="2000" i="1" smtClean="0">
                        <a:solidFill>
                          <a:srgbClr val="FF0000"/>
                        </a:solidFill>
                        <a:latin typeface="Cambria Math"/>
                      </a:rPr>
                      <m:t>,</m:t>
                    </m:r>
                    <m:r>
                      <a:rPr lang="en-US" sz="2000" i="1" smtClean="0">
                        <a:solidFill>
                          <a:srgbClr val="FF0000"/>
                        </a:solidFill>
                        <a:latin typeface="Cambria Math"/>
                      </a:rPr>
                      <m:t>𝑐</m:t>
                    </m:r>
                  </m:oMath>
                </a14:m>
                <a:r>
                  <a:rPr lang="en-US" sz="2000" dirty="0">
                    <a:solidFill>
                      <a:srgbClr val="0070C0"/>
                    </a:solidFill>
                  </a:rPr>
                  <a:t>[Marx, ’06]</a:t>
                </a:r>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1066800" y="6439057"/>
                <a:ext cx="7191400" cy="400110"/>
              </a:xfrm>
              <a:prstGeom prst="rect">
                <a:avLst/>
              </a:prstGeom>
              <a:blipFill>
                <a:blip r:embed="rId4"/>
                <a:stretch>
                  <a:fillRect l="-847" t="-6061" b="-27273"/>
                </a:stretch>
              </a:blipFill>
            </p:spPr>
            <p:txBody>
              <a:bodyPr/>
              <a:lstStyle/>
              <a:p>
                <a:r>
                  <a:rPr lang="en-US" dirty="0">
                    <a:noFill/>
                  </a:rPr>
                  <a:t> </a:t>
                </a:r>
              </a:p>
            </p:txBody>
          </p:sp>
        </mc:Fallback>
      </mc:AlternateContent>
    </p:spTree>
    <p:extLst>
      <p:ext uri="{BB962C8B-B14F-4D97-AF65-F5344CB8AC3E}">
        <p14:creationId xmlns:p14="http://schemas.microsoft.com/office/powerpoint/2010/main" val="2031351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Can a set of points in the plane be covered by k lines?</a:t>
            </a:r>
            <a:endParaRPr lang="en-US" dirty="0">
              <a:solidFill>
                <a:srgbClr val="00B0F0"/>
              </a:solidFill>
            </a:endParaRPr>
          </a:p>
        </p:txBody>
      </p:sp>
      <p:sp>
        <p:nvSpPr>
          <p:cNvPr id="3" name="Content Placeholder 2"/>
          <p:cNvSpPr>
            <a:spLocks noGrp="1"/>
          </p:cNvSpPr>
          <p:nvPr>
            <p:ph idx="1"/>
          </p:nvPr>
        </p:nvSpPr>
        <p:spPr/>
        <p:txBody>
          <a:bodyPr/>
          <a:lstStyle/>
          <a:p>
            <a:r>
              <a:rPr lang="en-US" dirty="0" smtClean="0"/>
              <a:t>No reason to take a line that covers one point.</a:t>
            </a:r>
          </a:p>
          <a:p>
            <a:r>
              <a:rPr lang="en-US" dirty="0" smtClean="0"/>
              <a:t>Hence the number of candidates lines is </a:t>
            </a:r>
            <a:r>
              <a:rPr lang="en-US" dirty="0" smtClean="0">
                <a:solidFill>
                  <a:srgbClr val="FF0000"/>
                </a:solidFill>
                <a:latin typeface="Calibri" panose="020F0502020204030204" pitchFamily="34" charset="0"/>
                <a:cs typeface="Calibri" panose="020F0502020204030204" pitchFamily="34" charset="0"/>
                <a:sym typeface="Symbol" panose="05050102010706020507" pitchFamily="18" charset="2"/>
              </a:rPr>
              <a:t>k</a:t>
            </a:r>
            <a:r>
              <a:rPr lang="en-US" altLang="en-US" baseline="30000" dirty="0" smtClean="0">
                <a:solidFill>
                  <a:srgbClr val="FF0000"/>
                </a:solidFill>
                <a:sym typeface="Symbol" panose="05050102010706020507" pitchFamily="18" charset="2"/>
              </a:rPr>
              <a:t>2</a:t>
            </a:r>
            <a:r>
              <a:rPr lang="en-US" altLang="en-US" dirty="0" smtClean="0">
                <a:sym typeface="Symbol" panose="05050102010706020507" pitchFamily="18" charset="2"/>
              </a:rPr>
              <a:t>  </a:t>
            </a:r>
          </a:p>
          <a:p>
            <a:pPr marL="0" indent="0">
              <a:buNone/>
            </a:pPr>
            <a:r>
              <a:rPr lang="en-US" altLang="en-US" dirty="0" smtClean="0">
                <a:sym typeface="Symbol" panose="05050102010706020507" pitchFamily="18" charset="2"/>
              </a:rPr>
              <a:t>The algorithm:</a:t>
            </a:r>
            <a:r>
              <a:rPr lang="en-US" altLang="en-US" baseline="30000" dirty="0">
                <a:sym typeface="Symbol" panose="05050102010706020507" pitchFamily="18" charset="2"/>
              </a:rPr>
              <a:t> </a:t>
            </a:r>
            <a:r>
              <a:rPr lang="en-US" altLang="en-US" dirty="0" smtClean="0">
                <a:sym typeface="Symbol" panose="05050102010706020507" pitchFamily="18" charset="2"/>
              </a:rPr>
              <a:t>   </a:t>
            </a:r>
          </a:p>
          <a:p>
            <a:pPr marL="0" indent="0">
              <a:buNone/>
            </a:pPr>
            <a:r>
              <a:rPr lang="en-US" altLang="en-US" dirty="0" smtClean="0">
                <a:sym typeface="Symbol" panose="05050102010706020507" pitchFamily="18" charset="2"/>
              </a:rPr>
              <a:t>1) As long as there is a line that covers </a:t>
            </a:r>
            <a:r>
              <a:rPr lang="en-US" altLang="en-US" dirty="0" smtClean="0">
                <a:solidFill>
                  <a:srgbClr val="FF0000"/>
                </a:solidFill>
                <a:sym typeface="Symbol" panose="05050102010706020507" pitchFamily="18" charset="2"/>
              </a:rPr>
              <a:t>k </a:t>
            </a:r>
            <a:r>
              <a:rPr lang="en-US" altLang="en-US" dirty="0" smtClean="0">
                <a:sym typeface="Symbol" panose="05050102010706020507" pitchFamily="18" charset="2"/>
              </a:rPr>
              <a:t>points take it.</a:t>
            </a:r>
          </a:p>
          <a:p>
            <a:pPr marL="0" indent="0">
              <a:buNone/>
            </a:pPr>
            <a:r>
              <a:rPr lang="en-US" altLang="en-US" dirty="0" smtClean="0">
                <a:sym typeface="Symbol" panose="05050102010706020507" pitchFamily="18" charset="2"/>
              </a:rPr>
              <a:t>2) If there are more than </a:t>
            </a:r>
            <a:r>
              <a:rPr lang="en-US" dirty="0">
                <a:solidFill>
                  <a:srgbClr val="FF0000"/>
                </a:solidFill>
                <a:latin typeface="Calibri" panose="020F0502020204030204" pitchFamily="34" charset="0"/>
                <a:cs typeface="Calibri" panose="020F0502020204030204" pitchFamily="34" charset="0"/>
                <a:sym typeface="Symbol" panose="05050102010706020507" pitchFamily="18" charset="2"/>
              </a:rPr>
              <a:t>k</a:t>
            </a:r>
            <a:r>
              <a:rPr lang="en-US" altLang="en-US" baseline="30000" dirty="0">
                <a:solidFill>
                  <a:srgbClr val="FF0000"/>
                </a:solidFill>
                <a:sym typeface="Symbol" panose="05050102010706020507" pitchFamily="18" charset="2"/>
              </a:rPr>
              <a:t>2</a:t>
            </a:r>
            <a:r>
              <a:rPr lang="en-US" altLang="en-US" dirty="0">
                <a:solidFill>
                  <a:srgbClr val="FF0000"/>
                </a:solidFill>
                <a:sym typeface="Symbol" panose="05050102010706020507" pitchFamily="18" charset="2"/>
              </a:rPr>
              <a:t>  </a:t>
            </a:r>
            <a:r>
              <a:rPr lang="en-US" altLang="en-US" dirty="0" smtClean="0">
                <a:sym typeface="Symbol" panose="05050102010706020507" pitchFamily="18" charset="2"/>
              </a:rPr>
              <a:t>points left as every line covers at most </a:t>
            </a:r>
            <a:r>
              <a:rPr lang="en-US" altLang="en-US" dirty="0" smtClean="0">
                <a:solidFill>
                  <a:srgbClr val="FF0000"/>
                </a:solidFill>
                <a:sym typeface="Symbol" panose="05050102010706020507" pitchFamily="18" charset="2"/>
              </a:rPr>
              <a:t>k-1 </a:t>
            </a:r>
            <a:r>
              <a:rPr lang="en-US" altLang="en-US" dirty="0" smtClean="0">
                <a:sym typeface="Symbol" panose="05050102010706020507" pitchFamily="18" charset="2"/>
              </a:rPr>
              <a:t>points return </a:t>
            </a:r>
            <a:r>
              <a:rPr lang="en-US" altLang="en-US" dirty="0" smtClean="0">
                <a:solidFill>
                  <a:srgbClr val="FF0000"/>
                </a:solidFill>
                <a:sym typeface="Symbol" panose="05050102010706020507" pitchFamily="18" charset="2"/>
              </a:rPr>
              <a:t>k&lt;opt. </a:t>
            </a:r>
          </a:p>
          <a:p>
            <a:pPr marL="0" indent="0">
              <a:buNone/>
            </a:pPr>
            <a:r>
              <a:rPr lang="en-US" altLang="en-US" dirty="0" smtClean="0">
                <a:sym typeface="Symbol" panose="05050102010706020507" pitchFamily="18" charset="2"/>
              </a:rPr>
              <a:t>3)</a:t>
            </a:r>
            <a:r>
              <a:rPr lang="en-US" altLang="en-US" dirty="0" smtClean="0">
                <a:solidFill>
                  <a:srgbClr val="FF0000"/>
                </a:solidFill>
                <a:sym typeface="Symbol" panose="05050102010706020507" pitchFamily="18" charset="2"/>
              </a:rPr>
              <a:t> </a:t>
            </a:r>
            <a:r>
              <a:rPr lang="en-US" altLang="en-US" dirty="0" smtClean="0">
                <a:sym typeface="Symbol" panose="05050102010706020507" pitchFamily="18" charset="2"/>
              </a:rPr>
              <a:t>Else apply some exponential algorithm on the </a:t>
            </a:r>
            <a:r>
              <a:rPr lang="en-US" dirty="0">
                <a:solidFill>
                  <a:srgbClr val="FF0000"/>
                </a:solidFill>
                <a:latin typeface="Calibri" panose="020F0502020204030204" pitchFamily="34" charset="0"/>
                <a:cs typeface="Calibri" panose="020F0502020204030204" pitchFamily="34" charset="0"/>
                <a:sym typeface="Symbol" panose="05050102010706020507" pitchFamily="18" charset="2"/>
              </a:rPr>
              <a:t>k</a:t>
            </a:r>
            <a:r>
              <a:rPr lang="en-US" altLang="en-US" baseline="30000" dirty="0">
                <a:solidFill>
                  <a:srgbClr val="FF0000"/>
                </a:solidFill>
                <a:sym typeface="Symbol" panose="05050102010706020507" pitchFamily="18" charset="2"/>
              </a:rPr>
              <a:t>2</a:t>
            </a:r>
            <a:r>
              <a:rPr lang="en-US" altLang="en-US" dirty="0">
                <a:solidFill>
                  <a:srgbClr val="FF0000"/>
                </a:solidFill>
                <a:sym typeface="Symbol" panose="05050102010706020507" pitchFamily="18" charset="2"/>
              </a:rPr>
              <a:t> </a:t>
            </a:r>
            <a:endParaRPr lang="en-US" altLang="en-US" dirty="0" smtClean="0">
              <a:solidFill>
                <a:srgbClr val="FF0000"/>
              </a:solidFill>
              <a:sym typeface="Symbol" panose="05050102010706020507" pitchFamily="18" charset="2"/>
            </a:endParaRPr>
          </a:p>
          <a:p>
            <a:pPr marL="0" indent="0">
              <a:buNone/>
            </a:pPr>
            <a:r>
              <a:rPr lang="en-US" altLang="en-US" dirty="0" smtClean="0">
                <a:sym typeface="Symbol" panose="05050102010706020507" pitchFamily="18" charset="2"/>
              </a:rPr>
              <a:t>points</a:t>
            </a:r>
            <a:endParaRPr lang="en-US" altLang="en-US" dirty="0">
              <a:sym typeface="Symbol" panose="05050102010706020507" pitchFamily="18" charset="2"/>
            </a:endParaRPr>
          </a:p>
          <a:p>
            <a:endParaRPr lang="en-US" altLang="en-US" dirty="0" smtClean="0">
              <a:solidFill>
                <a:srgbClr val="FF0000"/>
              </a:solidFill>
              <a:sym typeface="Symbol" panose="05050102010706020507" pitchFamily="18" charset="2"/>
            </a:endParaRPr>
          </a:p>
        </p:txBody>
      </p:sp>
    </p:spTree>
    <p:extLst>
      <p:ext uri="{BB962C8B-B14F-4D97-AF65-F5344CB8AC3E}">
        <p14:creationId xmlns:p14="http://schemas.microsoft.com/office/powerpoint/2010/main" val="3352211550"/>
      </p:ext>
    </p:extLst>
  </p:cSld>
  <p:clrMapOvr>
    <a:masterClrMapping/>
  </p:clrMapOvr>
  <p:timing>
    <p:tnLst>
      <p:par>
        <p:cTn id="1" dur="indefinite" restart="never" nodeType="tmRoot"/>
      </p:par>
    </p:tnLst>
  </p:timing>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FPT algorithm in k for making a graph chordal by adding edges</a:t>
            </a:r>
            <a:endParaRPr lang="en-US" dirty="0">
              <a:solidFill>
                <a:srgbClr val="00B0F0"/>
              </a:solidFill>
            </a:endParaRPr>
          </a:p>
        </p:txBody>
      </p:sp>
      <p:sp>
        <p:nvSpPr>
          <p:cNvPr id="3" name="Content Placeholder 2"/>
          <p:cNvSpPr>
            <a:spLocks noGrp="1"/>
          </p:cNvSpPr>
          <p:nvPr>
            <p:ph idx="1"/>
          </p:nvPr>
        </p:nvSpPr>
        <p:spPr>
          <a:xfrm>
            <a:off x="611544" y="1828800"/>
            <a:ext cx="7886700" cy="4351338"/>
          </a:xfrm>
        </p:spPr>
        <p:txBody>
          <a:bodyPr>
            <a:normAutofit fontScale="85000" lnSpcReduction="20000"/>
          </a:bodyPr>
          <a:lstStyle/>
          <a:p>
            <a:pPr marL="0" indent="0">
              <a:buNone/>
            </a:pPr>
            <a:r>
              <a:rPr lang="en-US" dirty="0" smtClean="0"/>
              <a:t>A graph is </a:t>
            </a:r>
            <a:r>
              <a:rPr lang="en-US" dirty="0" smtClean="0">
                <a:solidFill>
                  <a:srgbClr val="00B050"/>
                </a:solidFill>
              </a:rPr>
              <a:t>Chordal </a:t>
            </a:r>
            <a:r>
              <a:rPr lang="en-US" dirty="0" smtClean="0"/>
              <a:t>if it has no induced graph which is</a:t>
            </a:r>
          </a:p>
          <a:p>
            <a:pPr marL="0" indent="0">
              <a:buNone/>
            </a:pPr>
            <a:r>
              <a:rPr lang="en-US" dirty="0" smtClean="0"/>
              <a:t>a cycle of size at least </a:t>
            </a:r>
            <a:r>
              <a:rPr lang="en-US" dirty="0" smtClean="0">
                <a:solidFill>
                  <a:srgbClr val="FF0000"/>
                </a:solidFill>
              </a:rPr>
              <a:t>4</a:t>
            </a:r>
            <a:r>
              <a:rPr lang="en-US" dirty="0" smtClean="0"/>
              <a:t>. This is a perfect graph and  </a:t>
            </a:r>
          </a:p>
          <a:p>
            <a:pPr marL="0" indent="0">
              <a:buNone/>
            </a:pPr>
            <a:r>
              <a:rPr lang="en-US" dirty="0" smtClean="0"/>
              <a:t>checking if a graph is </a:t>
            </a:r>
            <a:r>
              <a:rPr lang="en-US" dirty="0" smtClean="0">
                <a:solidFill>
                  <a:srgbClr val="00B050"/>
                </a:solidFill>
              </a:rPr>
              <a:t>chordal</a:t>
            </a:r>
            <a:r>
              <a:rPr lang="en-US" dirty="0" smtClean="0"/>
              <a:t>  can be done in linear </a:t>
            </a:r>
          </a:p>
          <a:p>
            <a:pPr marL="0" indent="0">
              <a:buNone/>
            </a:pPr>
            <a:r>
              <a:rPr lang="en-US" dirty="0" smtClean="0"/>
              <a:t>time. </a:t>
            </a:r>
            <a:r>
              <a:rPr lang="en-US" dirty="0" smtClean="0">
                <a:solidFill>
                  <a:srgbClr val="FF0000"/>
                </a:solidFill>
              </a:rPr>
              <a:t>Fact 1:</a:t>
            </a:r>
            <a:r>
              <a:rPr lang="en-US" dirty="0" smtClean="0"/>
              <a:t> you need </a:t>
            </a:r>
            <a:r>
              <a:rPr lang="en-US" dirty="0" smtClean="0">
                <a:solidFill>
                  <a:srgbClr val="FF0000"/>
                </a:solidFill>
              </a:rPr>
              <a:t>p-3 </a:t>
            </a:r>
            <a:r>
              <a:rPr lang="en-US" dirty="0" smtClean="0"/>
              <a:t>edges to make an induced </a:t>
            </a:r>
          </a:p>
          <a:p>
            <a:pPr marL="0" indent="0">
              <a:buNone/>
            </a:pPr>
            <a:r>
              <a:rPr lang="en-US" dirty="0" smtClean="0"/>
              <a:t>cycle of  size </a:t>
            </a:r>
            <a:r>
              <a:rPr lang="en-US" dirty="0" smtClean="0">
                <a:solidFill>
                  <a:srgbClr val="FF0000"/>
                </a:solidFill>
              </a:rPr>
              <a:t>p</a:t>
            </a:r>
            <a:r>
              <a:rPr lang="en-US" dirty="0" smtClean="0"/>
              <a:t> chordal.</a:t>
            </a:r>
          </a:p>
          <a:p>
            <a:pPr marL="0" indent="0">
              <a:buNone/>
            </a:pPr>
            <a:r>
              <a:rPr lang="en-US" dirty="0" smtClean="0"/>
              <a:t>The number of ways to make a cycle of size </a:t>
            </a:r>
            <a:r>
              <a:rPr lang="en-US" dirty="0" smtClean="0">
                <a:solidFill>
                  <a:srgbClr val="FF0000"/>
                </a:solidFill>
              </a:rPr>
              <a:t>p </a:t>
            </a:r>
            <a:r>
              <a:rPr lang="en-US" dirty="0" smtClean="0"/>
              <a:t>chordal is at most </a:t>
            </a:r>
            <a:r>
              <a:rPr lang="en-US" dirty="0" smtClean="0">
                <a:solidFill>
                  <a:srgbClr val="FF0000"/>
                </a:solidFill>
                <a:latin typeface="Calibri" panose="020F0502020204030204" pitchFamily="34" charset="0"/>
                <a:cs typeface="Calibri" panose="020F0502020204030204" pitchFamily="34" charset="0"/>
                <a:sym typeface="Symbol" panose="05050102010706020507" pitchFamily="18" charset="2"/>
              </a:rPr>
              <a:t>4</a:t>
            </a:r>
            <a:r>
              <a:rPr lang="en-US" baseline="30000" dirty="0" smtClean="0">
                <a:solidFill>
                  <a:srgbClr val="FF0000"/>
                </a:solidFill>
                <a:sym typeface="Symbol" panose="05050102010706020507" pitchFamily="18" charset="2"/>
              </a:rPr>
              <a:t>p-3</a:t>
            </a:r>
            <a:endParaRPr lang="en-US" dirty="0" smtClean="0"/>
          </a:p>
          <a:p>
            <a:pPr marL="0" indent="0">
              <a:buNone/>
            </a:pPr>
            <a:r>
              <a:rPr lang="en-US" dirty="0" smtClean="0"/>
              <a:t>Find an induced cycle</a:t>
            </a:r>
            <a:r>
              <a:rPr lang="en-US" dirty="0"/>
              <a:t> </a:t>
            </a:r>
            <a:r>
              <a:rPr lang="en-US" dirty="0" smtClean="0"/>
              <a:t>of size at least </a:t>
            </a:r>
            <a:r>
              <a:rPr lang="en-US" dirty="0" smtClean="0">
                <a:solidFill>
                  <a:srgbClr val="FF0000"/>
                </a:solidFill>
              </a:rPr>
              <a:t>4 </a:t>
            </a:r>
            <a:r>
              <a:rPr lang="en-US" dirty="0" smtClean="0"/>
              <a:t>(If such cycle does</a:t>
            </a:r>
          </a:p>
          <a:p>
            <a:pPr marL="0" indent="0">
              <a:buNone/>
            </a:pPr>
            <a:r>
              <a:rPr lang="en-US" dirty="0" smtClean="0"/>
              <a:t> not exists then it is Chordal).</a:t>
            </a:r>
          </a:p>
          <a:p>
            <a:pPr marL="0" indent="0">
              <a:buNone/>
            </a:pPr>
            <a:r>
              <a:rPr lang="en-US" dirty="0" smtClean="0"/>
              <a:t>If size at least </a:t>
            </a:r>
            <a:r>
              <a:rPr lang="en-US" dirty="0" smtClean="0">
                <a:solidFill>
                  <a:srgbClr val="FF0000"/>
                </a:solidFill>
              </a:rPr>
              <a:t>k+4 </a:t>
            </a:r>
            <a:r>
              <a:rPr lang="en-US" dirty="0" smtClean="0"/>
              <a:t>no solution. </a:t>
            </a:r>
            <a:r>
              <a:rPr lang="en-US" dirty="0"/>
              <a:t>T</a:t>
            </a:r>
            <a:r>
              <a:rPr lang="en-US" dirty="0" smtClean="0"/>
              <a:t>he size of the solution is at</a:t>
            </a:r>
          </a:p>
          <a:p>
            <a:pPr marL="0" indent="0">
              <a:buNone/>
            </a:pPr>
            <a:r>
              <a:rPr lang="en-US" dirty="0" smtClean="0"/>
              <a:t> least </a:t>
            </a:r>
            <a:r>
              <a:rPr lang="en-US" dirty="0" smtClean="0">
                <a:solidFill>
                  <a:srgbClr val="FF0000"/>
                </a:solidFill>
              </a:rPr>
              <a:t>k+1</a:t>
            </a:r>
            <a:r>
              <a:rPr lang="en-US" dirty="0" smtClean="0"/>
              <a:t>. Thus </a:t>
            </a:r>
            <a:r>
              <a:rPr lang="en-US" dirty="0" smtClean="0">
                <a:solidFill>
                  <a:srgbClr val="FF0000"/>
                </a:solidFill>
              </a:rPr>
              <a:t>k&lt;opt</a:t>
            </a:r>
            <a:r>
              <a:rPr lang="en-US" dirty="0" smtClean="0"/>
              <a:t>. </a:t>
            </a:r>
            <a:endParaRPr lang="en-US" dirty="0"/>
          </a:p>
        </p:txBody>
      </p:sp>
    </p:spTree>
    <p:extLst>
      <p:ext uri="{BB962C8B-B14F-4D97-AF65-F5344CB8AC3E}">
        <p14:creationId xmlns:p14="http://schemas.microsoft.com/office/powerpoint/2010/main" val="3131399462"/>
      </p:ext>
    </p:extLst>
  </p:cSld>
  <p:clrMapOvr>
    <a:masterClrMapping/>
  </p:clrMapOvr>
  <p:timing>
    <p:tnLst>
      <p:par>
        <p:cTn id="1" dur="indefinite" restart="never" nodeType="tmRoot"/>
      </p:par>
    </p:tnLst>
  </p:timing>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Recursive relation</a:t>
            </a:r>
            <a:endParaRPr lang="en-US" dirty="0">
              <a:solidFill>
                <a:srgbClr val="00B0F0"/>
              </a:solidFill>
            </a:endParaRPr>
          </a:p>
        </p:txBody>
      </p:sp>
      <p:sp>
        <p:nvSpPr>
          <p:cNvPr id="3" name="Content Placeholder 2"/>
          <p:cNvSpPr>
            <a:spLocks noGrp="1"/>
          </p:cNvSpPr>
          <p:nvPr>
            <p:ph idx="1"/>
          </p:nvPr>
        </p:nvSpPr>
        <p:spPr/>
        <p:txBody>
          <a:bodyPr>
            <a:normAutofit/>
          </a:bodyPr>
          <a:lstStyle/>
          <a:p>
            <a:pPr marL="0" indent="0">
              <a:buNone/>
            </a:pPr>
            <a:r>
              <a:rPr lang="en-US" altLang="en-US" dirty="0" smtClean="0">
                <a:sym typeface="Symbol" panose="05050102010706020507" pitchFamily="18" charset="2"/>
              </a:rPr>
              <a:t>Else:, try all ways to make </a:t>
            </a:r>
            <a:r>
              <a:rPr lang="en-US" altLang="en-US" dirty="0" smtClean="0">
                <a:solidFill>
                  <a:srgbClr val="FF0000"/>
                </a:solidFill>
                <a:sym typeface="Symbol" panose="05050102010706020507" pitchFamily="18" charset="2"/>
              </a:rPr>
              <a:t>C </a:t>
            </a:r>
            <a:r>
              <a:rPr lang="en-US" altLang="en-US" dirty="0" smtClean="0">
                <a:sym typeface="Symbol" panose="05050102010706020507" pitchFamily="18" charset="2"/>
              </a:rPr>
              <a:t>chordal and recourse.</a:t>
            </a:r>
          </a:p>
          <a:p>
            <a:pPr marL="0" indent="0">
              <a:buNone/>
            </a:pPr>
            <a:r>
              <a:rPr lang="en-US" altLang="en-US" dirty="0" smtClean="0">
                <a:solidFill>
                  <a:srgbClr val="FF0000"/>
                </a:solidFill>
                <a:sym typeface="Symbol" panose="05050102010706020507" pitchFamily="18" charset="2"/>
              </a:rPr>
              <a:t>T(n,k)=</a:t>
            </a:r>
            <a:r>
              <a:rPr lang="en-US" dirty="0">
                <a:solidFill>
                  <a:srgbClr val="FF0000"/>
                </a:solidFill>
                <a:latin typeface="Calibri" panose="020F0502020204030204" pitchFamily="34" charset="0"/>
                <a:cs typeface="Calibri" panose="020F0502020204030204" pitchFamily="34" charset="0"/>
                <a:sym typeface="Symbol" panose="05050102010706020507" pitchFamily="18" charset="2"/>
              </a:rPr>
              <a:t> </a:t>
            </a:r>
            <a:r>
              <a:rPr lang="en-US" altLang="en-US" baseline="30000" dirty="0" smtClean="0">
                <a:solidFill>
                  <a:srgbClr val="FF0000"/>
                </a:solidFill>
                <a:sym typeface="Symbol" panose="05050102010706020507" pitchFamily="18" charset="2"/>
              </a:rPr>
              <a:t> </a:t>
            </a:r>
            <a:r>
              <a:rPr lang="en-US" altLang="en-US" dirty="0" smtClean="0">
                <a:solidFill>
                  <a:srgbClr val="FF0000"/>
                </a:solidFill>
                <a:latin typeface="Arial" panose="020B0604020202020204" pitchFamily="34" charset="0"/>
                <a:cs typeface="Arial" panose="020B0604020202020204" pitchFamily="34" charset="0"/>
                <a:sym typeface="Symbol" panose="05050102010706020507" pitchFamily="18" charset="2"/>
              </a:rPr>
              <a:t>4</a:t>
            </a:r>
            <a:r>
              <a:rPr lang="en-US" altLang="en-US" baseline="30000" dirty="0" smtClean="0">
                <a:solidFill>
                  <a:srgbClr val="FF0000"/>
                </a:solidFill>
                <a:sym typeface="Symbol" panose="05050102010706020507" pitchFamily="18" charset="2"/>
              </a:rPr>
              <a:t>|C|-3</a:t>
            </a:r>
            <a:r>
              <a:rPr lang="en-US" altLang="en-US" dirty="0" smtClean="0">
                <a:solidFill>
                  <a:srgbClr val="FF0000"/>
                </a:solidFill>
                <a:latin typeface="Arial" panose="020B0604020202020204" pitchFamily="34" charset="0"/>
                <a:cs typeface="Arial" panose="020B0604020202020204" pitchFamily="34" charset="0"/>
                <a:sym typeface="Symbol" panose="05050102010706020507" pitchFamily="18" charset="2"/>
              </a:rPr>
              <a:t> ˖T(n,k-|C|+3). </a:t>
            </a:r>
            <a:r>
              <a:rPr lang="en-US" altLang="en-US" dirty="0" smtClean="0">
                <a:latin typeface="Arial" panose="020B0604020202020204" pitchFamily="34" charset="0"/>
                <a:cs typeface="Arial" panose="020B0604020202020204" pitchFamily="34" charset="0"/>
                <a:sym typeface="Symbol" panose="05050102010706020507" pitchFamily="18" charset="2"/>
              </a:rPr>
              <a:t>This means that we have </a:t>
            </a:r>
            <a:r>
              <a:rPr lang="en-US" altLang="en-US" dirty="0">
                <a:solidFill>
                  <a:srgbClr val="FF0000"/>
                </a:solidFill>
                <a:latin typeface="Arial" panose="020B0604020202020204" pitchFamily="34" charset="0"/>
                <a:cs typeface="Arial" panose="020B0604020202020204" pitchFamily="34" charset="0"/>
                <a:sym typeface="Symbol" panose="05050102010706020507" pitchFamily="18" charset="2"/>
              </a:rPr>
              <a:t>4</a:t>
            </a:r>
            <a:r>
              <a:rPr lang="en-US" altLang="en-US" baseline="30000" dirty="0">
                <a:solidFill>
                  <a:srgbClr val="FF0000"/>
                </a:solidFill>
                <a:sym typeface="Symbol" panose="05050102010706020507" pitchFamily="18" charset="2"/>
              </a:rPr>
              <a:t>|C</a:t>
            </a:r>
            <a:r>
              <a:rPr lang="en-US" altLang="en-US" baseline="30000" dirty="0" smtClean="0">
                <a:solidFill>
                  <a:srgbClr val="FF0000"/>
                </a:solidFill>
                <a:sym typeface="Symbol" panose="05050102010706020507" pitchFamily="18" charset="2"/>
              </a:rPr>
              <a:t>|-3</a:t>
            </a:r>
            <a:r>
              <a:rPr lang="en-US" altLang="en-US" dirty="0" smtClean="0">
                <a:solidFill>
                  <a:srgbClr val="FF0000"/>
                </a:solidFill>
                <a:sym typeface="Symbol" panose="05050102010706020507" pitchFamily="18" charset="2"/>
              </a:rPr>
              <a:t>  </a:t>
            </a:r>
            <a:r>
              <a:rPr lang="en-US" altLang="en-US" dirty="0" smtClean="0">
                <a:sym typeface="Symbol" panose="05050102010706020507" pitchFamily="18" charset="2"/>
              </a:rPr>
              <a:t>ways to make the cycle chordal and after this only </a:t>
            </a:r>
            <a:r>
              <a:rPr lang="en-US" altLang="en-US" dirty="0" smtClean="0">
                <a:solidFill>
                  <a:srgbClr val="FF0000"/>
                </a:solidFill>
                <a:sym typeface="Symbol" panose="05050102010706020507" pitchFamily="18" charset="2"/>
              </a:rPr>
              <a:t>k-|C|+3 </a:t>
            </a:r>
            <a:r>
              <a:rPr lang="en-US" altLang="en-US" dirty="0" smtClean="0">
                <a:sym typeface="Symbol" panose="05050102010706020507" pitchFamily="18" charset="2"/>
              </a:rPr>
              <a:t>edges remain to be added.</a:t>
            </a:r>
            <a:endParaRPr lang="en-US" altLang="en-US" dirty="0">
              <a:solidFill>
                <a:srgbClr val="FF0000"/>
              </a:solidFill>
              <a:latin typeface="Arial" panose="020B0604020202020204" pitchFamily="34" charset="0"/>
              <a:cs typeface="Arial" panose="020B0604020202020204" pitchFamily="34" charset="0"/>
              <a:sym typeface="Symbol" panose="05050102010706020507" pitchFamily="18" charset="2"/>
            </a:endParaRPr>
          </a:p>
          <a:p>
            <a:pPr marL="0" indent="0">
              <a:buNone/>
            </a:pPr>
            <a:r>
              <a:rPr lang="en-US" altLang="en-US" dirty="0" smtClean="0">
                <a:latin typeface="Arial" panose="020B0604020202020204" pitchFamily="34" charset="0"/>
                <a:cs typeface="Arial" panose="020B0604020202020204" pitchFamily="34" charset="0"/>
                <a:sym typeface="Symbol" panose="05050102010706020507" pitchFamily="18" charset="2"/>
              </a:rPr>
              <a:t>By induction the recursion tree has at </a:t>
            </a:r>
            <a:r>
              <a:rPr lang="en-US" altLang="en-US" dirty="0">
                <a:latin typeface="Arial" panose="020B0604020202020204" pitchFamily="34" charset="0"/>
                <a:cs typeface="Arial" panose="020B0604020202020204" pitchFamily="34" charset="0"/>
                <a:sym typeface="Symbol" panose="05050102010706020507" pitchFamily="18" charset="2"/>
              </a:rPr>
              <a:t>most</a:t>
            </a:r>
            <a:r>
              <a:rPr lang="en-US" altLang="en-US" dirty="0">
                <a:solidFill>
                  <a:srgbClr val="FF0000"/>
                </a:solidFill>
                <a:latin typeface="Arial" panose="020B0604020202020204" pitchFamily="34" charset="0"/>
                <a:cs typeface="Arial" panose="020B0604020202020204" pitchFamily="34" charset="0"/>
                <a:sym typeface="Symbol" panose="05050102010706020507" pitchFamily="18" charset="2"/>
              </a:rPr>
              <a:t> </a:t>
            </a:r>
            <a:r>
              <a:rPr lang="en-US" altLang="en-US" dirty="0" smtClean="0">
                <a:solidFill>
                  <a:srgbClr val="FF0000"/>
                </a:solidFill>
                <a:latin typeface="Arial" panose="020B0604020202020204" pitchFamily="34" charset="0"/>
                <a:cs typeface="Arial" panose="020B0604020202020204" pitchFamily="34" charset="0"/>
                <a:sym typeface="Symbol" panose="05050102010706020507" pitchFamily="18" charset="2"/>
              </a:rPr>
              <a:t>4</a:t>
            </a:r>
            <a:r>
              <a:rPr lang="en-US" altLang="en-US" baseline="30000" dirty="0">
                <a:solidFill>
                  <a:srgbClr val="FF0000"/>
                </a:solidFill>
                <a:sym typeface="Symbol" panose="05050102010706020507" pitchFamily="18" charset="2"/>
              </a:rPr>
              <a:t>k</a:t>
            </a:r>
            <a:r>
              <a:rPr lang="en-US" altLang="en-US" dirty="0" smtClean="0">
                <a:solidFill>
                  <a:srgbClr val="FF0000"/>
                </a:solidFill>
                <a:latin typeface="Arial" panose="020B0604020202020204" pitchFamily="34" charset="0"/>
                <a:cs typeface="Arial" panose="020B0604020202020204" pitchFamily="34" charset="0"/>
                <a:sym typeface="Symbol" panose="05050102010706020507" pitchFamily="18" charset="2"/>
              </a:rPr>
              <a:t>  </a:t>
            </a:r>
            <a:r>
              <a:rPr lang="en-US" altLang="en-US" dirty="0" smtClean="0">
                <a:latin typeface="Arial" panose="020B0604020202020204" pitchFamily="34" charset="0"/>
                <a:cs typeface="Arial" panose="020B0604020202020204" pitchFamily="34" charset="0"/>
                <a:sym typeface="Symbol" panose="05050102010706020507" pitchFamily="18" charset="2"/>
              </a:rPr>
              <a:t>leaves.</a:t>
            </a:r>
          </a:p>
          <a:p>
            <a:pPr marL="0" indent="0">
              <a:buNone/>
            </a:pPr>
            <a:r>
              <a:rPr lang="en-US" altLang="en-US" dirty="0" smtClean="0">
                <a:latin typeface="Arial" panose="020B0604020202020204" pitchFamily="34" charset="0"/>
                <a:cs typeface="Arial" panose="020B0604020202020204" pitchFamily="34" charset="0"/>
                <a:sym typeface="Symbol" panose="05050102010706020507" pitchFamily="18" charset="2"/>
              </a:rPr>
              <a:t>The term </a:t>
            </a:r>
            <a:r>
              <a:rPr lang="en-US" altLang="en-US" dirty="0">
                <a:solidFill>
                  <a:srgbClr val="FF0000"/>
                </a:solidFill>
                <a:latin typeface="Arial" panose="020B0604020202020204" pitchFamily="34" charset="0"/>
                <a:cs typeface="Arial" panose="020B0604020202020204" pitchFamily="34" charset="0"/>
                <a:sym typeface="Symbol" panose="05050102010706020507" pitchFamily="18" charset="2"/>
              </a:rPr>
              <a:t>4</a:t>
            </a:r>
            <a:r>
              <a:rPr lang="en-US" altLang="en-US" baseline="30000" dirty="0">
                <a:solidFill>
                  <a:srgbClr val="FF0000"/>
                </a:solidFill>
                <a:sym typeface="Symbol" panose="05050102010706020507" pitchFamily="18" charset="2"/>
              </a:rPr>
              <a:t>|C|-3</a:t>
            </a:r>
            <a:r>
              <a:rPr lang="en-US" altLang="en-US" dirty="0">
                <a:solidFill>
                  <a:srgbClr val="FF0000"/>
                </a:solidFill>
                <a:latin typeface="Arial" panose="020B0604020202020204" pitchFamily="34" charset="0"/>
                <a:cs typeface="Arial" panose="020B0604020202020204" pitchFamily="34" charset="0"/>
                <a:sym typeface="Symbol" panose="05050102010706020507" pitchFamily="18" charset="2"/>
              </a:rPr>
              <a:t> </a:t>
            </a:r>
            <a:r>
              <a:rPr lang="en-US" altLang="en-US" dirty="0" smtClean="0">
                <a:latin typeface="Arial" panose="020B0604020202020204" pitchFamily="34" charset="0"/>
                <a:cs typeface="Arial" panose="020B0604020202020204" pitchFamily="34" charset="0"/>
                <a:sym typeface="Symbol" panose="05050102010706020507" pitchFamily="18" charset="2"/>
              </a:rPr>
              <a:t> means that the number of leaves in the recursion will be multiplied by </a:t>
            </a:r>
            <a:r>
              <a:rPr lang="en-US" altLang="en-US" dirty="0">
                <a:solidFill>
                  <a:srgbClr val="FF0000"/>
                </a:solidFill>
                <a:latin typeface="Arial" panose="020B0604020202020204" pitchFamily="34" charset="0"/>
                <a:cs typeface="Arial" panose="020B0604020202020204" pitchFamily="34" charset="0"/>
                <a:sym typeface="Symbol" panose="05050102010706020507" pitchFamily="18" charset="2"/>
              </a:rPr>
              <a:t>4</a:t>
            </a:r>
            <a:r>
              <a:rPr lang="en-US" altLang="en-US" baseline="30000" dirty="0">
                <a:solidFill>
                  <a:srgbClr val="FF0000"/>
                </a:solidFill>
                <a:sym typeface="Symbol" panose="05050102010706020507" pitchFamily="18" charset="2"/>
              </a:rPr>
              <a:t>|C|-3</a:t>
            </a:r>
            <a:r>
              <a:rPr lang="en-US" altLang="en-US" dirty="0">
                <a:solidFill>
                  <a:srgbClr val="FF0000"/>
                </a:solidFill>
                <a:latin typeface="Arial" panose="020B0604020202020204" pitchFamily="34" charset="0"/>
                <a:cs typeface="Arial" panose="020B0604020202020204" pitchFamily="34" charset="0"/>
                <a:sym typeface="Symbol" panose="05050102010706020507" pitchFamily="18" charset="2"/>
              </a:rPr>
              <a:t> </a:t>
            </a:r>
            <a:endParaRPr lang="en-US" altLang="en-US" dirty="0" smtClean="0">
              <a:solidFill>
                <a:srgbClr val="FF0000"/>
              </a:solidFill>
              <a:latin typeface="Arial" panose="020B0604020202020204" pitchFamily="34" charset="0"/>
              <a:cs typeface="Arial" panose="020B0604020202020204" pitchFamily="34" charset="0"/>
              <a:sym typeface="Symbol" panose="05050102010706020507" pitchFamily="18" charset="2"/>
            </a:endParaRPr>
          </a:p>
          <a:p>
            <a:pPr marL="0" indent="0">
              <a:buNone/>
            </a:pPr>
            <a:r>
              <a:rPr lang="en-US" altLang="en-US" dirty="0" smtClean="0">
                <a:latin typeface="Arial" panose="020B0604020202020204" pitchFamily="34" charset="0"/>
                <a:cs typeface="Arial" panose="020B0604020202020204" pitchFamily="34" charset="0"/>
                <a:sym typeface="Symbol" panose="05050102010706020507" pitchFamily="18" charset="2"/>
              </a:rPr>
              <a:t>By induction this gives </a:t>
            </a:r>
            <a:r>
              <a:rPr lang="en-US" altLang="en-US" dirty="0">
                <a:solidFill>
                  <a:srgbClr val="FF0000"/>
                </a:solidFill>
                <a:latin typeface="Arial" panose="020B0604020202020204" pitchFamily="34" charset="0"/>
                <a:cs typeface="Arial" panose="020B0604020202020204" pitchFamily="34" charset="0"/>
                <a:sym typeface="Symbol" panose="05050102010706020507" pitchFamily="18" charset="2"/>
              </a:rPr>
              <a:t>4</a:t>
            </a:r>
            <a:r>
              <a:rPr lang="en-US" altLang="en-US" baseline="30000" dirty="0">
                <a:solidFill>
                  <a:srgbClr val="FF0000"/>
                </a:solidFill>
                <a:sym typeface="Symbol" panose="05050102010706020507" pitchFamily="18" charset="2"/>
              </a:rPr>
              <a:t>|C|-3</a:t>
            </a:r>
            <a:r>
              <a:rPr lang="en-US" altLang="en-US" dirty="0">
                <a:solidFill>
                  <a:srgbClr val="FF0000"/>
                </a:solidFill>
                <a:latin typeface="Arial" panose="020B0604020202020204" pitchFamily="34" charset="0"/>
                <a:cs typeface="Arial" panose="020B0604020202020204" pitchFamily="34" charset="0"/>
                <a:sym typeface="Symbol" panose="05050102010706020507" pitchFamily="18" charset="2"/>
              </a:rPr>
              <a:t> </a:t>
            </a:r>
            <a:r>
              <a:rPr lang="en-US" altLang="en-US" dirty="0" smtClean="0">
                <a:solidFill>
                  <a:srgbClr val="FF0000"/>
                </a:solidFill>
                <a:latin typeface="Arial" panose="020B0604020202020204" pitchFamily="34" charset="0"/>
                <a:cs typeface="Arial" panose="020B0604020202020204" pitchFamily="34" charset="0"/>
                <a:sym typeface="Symbol" panose="05050102010706020507" pitchFamily="18" charset="2"/>
              </a:rPr>
              <a:t>˖</a:t>
            </a:r>
            <a:r>
              <a:rPr lang="en-US" altLang="en-US" dirty="0">
                <a:solidFill>
                  <a:srgbClr val="FF0000"/>
                </a:solidFill>
                <a:latin typeface="Arial" panose="020B0604020202020204" pitchFamily="34" charset="0"/>
                <a:cs typeface="Arial" panose="020B0604020202020204" pitchFamily="34" charset="0"/>
                <a:sym typeface="Symbol" panose="05050102010706020507" pitchFamily="18" charset="2"/>
              </a:rPr>
              <a:t> </a:t>
            </a:r>
            <a:r>
              <a:rPr lang="en-US" altLang="en-US" dirty="0" smtClean="0">
                <a:solidFill>
                  <a:srgbClr val="FF0000"/>
                </a:solidFill>
                <a:latin typeface="Arial" panose="020B0604020202020204" pitchFamily="34" charset="0"/>
                <a:cs typeface="Arial" panose="020B0604020202020204" pitchFamily="34" charset="0"/>
                <a:sym typeface="Symbol" panose="05050102010706020507" pitchFamily="18" charset="2"/>
              </a:rPr>
              <a:t>4</a:t>
            </a:r>
            <a:r>
              <a:rPr lang="en-US" altLang="en-US" baseline="30000" dirty="0" smtClean="0">
                <a:solidFill>
                  <a:srgbClr val="FF0000"/>
                </a:solidFill>
                <a:sym typeface="Symbol" panose="05050102010706020507" pitchFamily="18" charset="2"/>
              </a:rPr>
              <a:t>k-|c|+3</a:t>
            </a:r>
            <a:r>
              <a:rPr lang="en-US" altLang="en-US" dirty="0" smtClean="0">
                <a:solidFill>
                  <a:srgbClr val="FF0000"/>
                </a:solidFill>
                <a:sym typeface="Symbol" panose="05050102010706020507" pitchFamily="18" charset="2"/>
              </a:rPr>
              <a:t> =</a:t>
            </a:r>
            <a:r>
              <a:rPr lang="en-US" altLang="en-US" dirty="0">
                <a:solidFill>
                  <a:srgbClr val="FF0000"/>
                </a:solidFill>
                <a:latin typeface="Arial" panose="020B0604020202020204" pitchFamily="34" charset="0"/>
                <a:cs typeface="Arial" panose="020B0604020202020204" pitchFamily="34" charset="0"/>
                <a:sym typeface="Symbol" panose="05050102010706020507" pitchFamily="18" charset="2"/>
              </a:rPr>
              <a:t> </a:t>
            </a:r>
            <a:r>
              <a:rPr lang="en-US" altLang="en-US" dirty="0" smtClean="0">
                <a:solidFill>
                  <a:srgbClr val="FF0000"/>
                </a:solidFill>
                <a:latin typeface="Arial" panose="020B0604020202020204" pitchFamily="34" charset="0"/>
                <a:cs typeface="Arial" panose="020B0604020202020204" pitchFamily="34" charset="0"/>
                <a:sym typeface="Symbol" panose="05050102010706020507" pitchFamily="18" charset="2"/>
              </a:rPr>
              <a:t>4</a:t>
            </a:r>
            <a:r>
              <a:rPr lang="en-US" altLang="en-US" baseline="30000" dirty="0">
                <a:solidFill>
                  <a:srgbClr val="FF0000"/>
                </a:solidFill>
                <a:sym typeface="Symbol" panose="05050102010706020507" pitchFamily="18" charset="2"/>
              </a:rPr>
              <a:t>k</a:t>
            </a:r>
            <a:endParaRPr lang="en-US" altLang="en-US" dirty="0">
              <a:solidFill>
                <a:srgbClr val="FF0000"/>
              </a:solidFill>
              <a:latin typeface="Arial" panose="020B0604020202020204" pitchFamily="34" charset="0"/>
              <a:cs typeface="Arial" panose="020B0604020202020204" pitchFamily="34" charset="0"/>
              <a:sym typeface="Symbol" panose="05050102010706020507" pitchFamily="18" charset="2"/>
            </a:endParaRPr>
          </a:p>
          <a:p>
            <a:pPr marL="0" indent="0">
              <a:buNone/>
            </a:pPr>
            <a:endParaRPr lang="en-US" altLang="en-US" dirty="0" smtClean="0">
              <a:latin typeface="Arial" panose="020B0604020202020204" pitchFamily="34" charset="0"/>
              <a:cs typeface="Arial" panose="020B0604020202020204" pitchFamily="34" charset="0"/>
              <a:sym typeface="Symbol" panose="05050102010706020507" pitchFamily="18" charset="2"/>
            </a:endParaRPr>
          </a:p>
        </p:txBody>
      </p:sp>
    </p:spTree>
    <p:extLst>
      <p:ext uri="{BB962C8B-B14F-4D97-AF65-F5344CB8AC3E}">
        <p14:creationId xmlns:p14="http://schemas.microsoft.com/office/powerpoint/2010/main" val="29706592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The trivial ratio 2</a:t>
            </a:r>
            <a:endParaRPr lang="en-US" dirty="0">
              <a:solidFill>
                <a:srgbClr val="00B0F0"/>
              </a:solidFill>
            </a:endParaRPr>
          </a:p>
        </p:txBody>
      </p:sp>
      <p:sp>
        <p:nvSpPr>
          <p:cNvPr id="3" name="Content Placeholder 2"/>
          <p:cNvSpPr>
            <a:spLocks noGrp="1"/>
          </p:cNvSpPr>
          <p:nvPr>
            <p:ph idx="1"/>
          </p:nvPr>
        </p:nvSpPr>
        <p:spPr/>
        <p:txBody>
          <a:bodyPr>
            <a:normAutofit lnSpcReduction="10000"/>
          </a:bodyPr>
          <a:lstStyle/>
          <a:p>
            <a:r>
              <a:rPr lang="en-US" dirty="0" smtClean="0"/>
              <a:t>Take a transitive closure. </a:t>
            </a:r>
            <a:r>
              <a:rPr lang="en-US" dirty="0"/>
              <a:t>N</a:t>
            </a:r>
            <a:r>
              <a:rPr lang="en-US" dirty="0" smtClean="0"/>
              <a:t>amely if </a:t>
            </a:r>
            <a:r>
              <a:rPr lang="en-US" dirty="0" smtClean="0">
                <a:solidFill>
                  <a:srgbClr val="FF0000"/>
                </a:solidFill>
              </a:rPr>
              <a:t>uv</a:t>
            </a:r>
            <a:r>
              <a:rPr lang="en-US" dirty="0" smtClean="0"/>
              <a:t> is not an edge in the graph add it and put on </a:t>
            </a:r>
            <a:r>
              <a:rPr lang="en-US" dirty="0" err="1" smtClean="0">
                <a:solidFill>
                  <a:srgbClr val="FF0000"/>
                </a:solidFill>
              </a:rPr>
              <a:t>uv</a:t>
            </a:r>
            <a:r>
              <a:rPr lang="en-US" dirty="0" smtClean="0"/>
              <a:t> a cost equaling the distance between </a:t>
            </a:r>
            <a:r>
              <a:rPr lang="en-US" dirty="0" smtClean="0">
                <a:solidFill>
                  <a:srgbClr val="FF0000"/>
                </a:solidFill>
              </a:rPr>
              <a:t>u</a:t>
            </a:r>
            <a:r>
              <a:rPr lang="en-US" dirty="0" smtClean="0"/>
              <a:t> and </a:t>
            </a:r>
            <a:r>
              <a:rPr lang="en-US" dirty="0" smtClean="0">
                <a:solidFill>
                  <a:srgbClr val="FF0000"/>
                </a:solidFill>
              </a:rPr>
              <a:t>v</a:t>
            </a:r>
            <a:r>
              <a:rPr lang="en-US" dirty="0" smtClean="0"/>
              <a:t>. This can not decrease the optimum as if this edge is taken, we can replace it by a shortest cost path between </a:t>
            </a:r>
            <a:r>
              <a:rPr lang="en-US" dirty="0" smtClean="0">
                <a:solidFill>
                  <a:srgbClr val="FF0000"/>
                </a:solidFill>
              </a:rPr>
              <a:t>u </a:t>
            </a:r>
            <a:r>
              <a:rPr lang="en-US" dirty="0" smtClean="0"/>
              <a:t>and </a:t>
            </a:r>
            <a:r>
              <a:rPr lang="en-US" dirty="0" smtClean="0">
                <a:solidFill>
                  <a:srgbClr val="FF0000"/>
                </a:solidFill>
              </a:rPr>
              <a:t>v</a:t>
            </a:r>
            <a:r>
              <a:rPr lang="en-US" dirty="0" smtClean="0"/>
              <a:t>.</a:t>
            </a:r>
          </a:p>
          <a:p>
            <a:r>
              <a:rPr lang="en-US" dirty="0" smtClean="0"/>
              <a:t>Consider the optimum tree and let us add a parallel edges for every edge in the optimum.</a:t>
            </a:r>
          </a:p>
          <a:p>
            <a:r>
              <a:rPr lang="en-US" dirty="0" smtClean="0"/>
              <a:t>All degrees are even. There is an </a:t>
            </a:r>
            <a:r>
              <a:rPr lang="en-US" dirty="0" smtClean="0">
                <a:solidFill>
                  <a:srgbClr val="00B050"/>
                </a:solidFill>
              </a:rPr>
              <a:t>Euler cycle </a:t>
            </a:r>
            <a:r>
              <a:rPr lang="en-US" dirty="0" smtClean="0"/>
              <a:t>(hence </a:t>
            </a:r>
            <a:r>
              <a:rPr lang="en-US" dirty="0" smtClean="0">
                <a:solidFill>
                  <a:srgbClr val="00B050"/>
                </a:solidFill>
              </a:rPr>
              <a:t>Euler path</a:t>
            </a:r>
            <a:r>
              <a:rPr lang="en-US" dirty="0" smtClean="0"/>
              <a:t>)  with all terminals.</a:t>
            </a:r>
            <a:r>
              <a:rPr lang="en-US" dirty="0" smtClean="0">
                <a:solidFill>
                  <a:srgbClr val="00B050"/>
                </a:solidFill>
              </a:rPr>
              <a:t> </a:t>
            </a:r>
            <a:r>
              <a:rPr lang="en-US" dirty="0" smtClean="0"/>
              <a:t>Shortcut all </a:t>
            </a:r>
            <a:r>
              <a:rPr lang="en-US" dirty="0"/>
              <a:t> </a:t>
            </a:r>
            <a:r>
              <a:rPr lang="en-US" dirty="0" smtClean="0"/>
              <a:t>Steiner vertices using the </a:t>
            </a:r>
            <a:r>
              <a:rPr lang="en-US" dirty="0" smtClean="0">
                <a:solidFill>
                  <a:srgbClr val="00B050"/>
                </a:solidFill>
              </a:rPr>
              <a:t>triangle inequality.</a:t>
            </a:r>
            <a:endParaRPr lang="en-US" dirty="0">
              <a:solidFill>
                <a:srgbClr val="00B050"/>
              </a:solidFill>
            </a:endParaRPr>
          </a:p>
        </p:txBody>
      </p:sp>
    </p:spTree>
    <p:extLst>
      <p:ext uri="{BB962C8B-B14F-4D97-AF65-F5344CB8AC3E}">
        <p14:creationId xmlns:p14="http://schemas.microsoft.com/office/powerpoint/2010/main" val="1179299438"/>
      </p:ext>
    </p:extLst>
  </p:cSld>
  <p:clrMapOvr>
    <a:masterClrMapping/>
  </p:clrMapOvr>
  <p:timing>
    <p:tnLst>
      <p:par>
        <p:cTn id="1" dur="indefinite" restart="never" nodeType="tmRoot"/>
      </p:par>
    </p:tnLst>
  </p:timing>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31789"/>
            <a:ext cx="7886700" cy="1325563"/>
          </a:xfrm>
        </p:spPr>
        <p:txBody>
          <a:bodyPr/>
          <a:lstStyle/>
          <a:p>
            <a:pPr algn="ctr"/>
            <a:r>
              <a:rPr lang="en-US" dirty="0" smtClean="0">
                <a:solidFill>
                  <a:srgbClr val="00B0F0"/>
                </a:solidFill>
              </a:rPr>
              <a:t>This is a very typical example</a:t>
            </a:r>
            <a:endParaRPr lang="en-US" dirty="0">
              <a:solidFill>
                <a:srgbClr val="00B0F0"/>
              </a:solidFill>
            </a:endParaRPr>
          </a:p>
        </p:txBody>
      </p:sp>
      <p:sp>
        <p:nvSpPr>
          <p:cNvPr id="3" name="Content Placeholder 2"/>
          <p:cNvSpPr>
            <a:spLocks noGrp="1"/>
          </p:cNvSpPr>
          <p:nvPr>
            <p:ph idx="1"/>
          </p:nvPr>
        </p:nvSpPr>
        <p:spPr/>
        <p:txBody>
          <a:bodyPr/>
          <a:lstStyle/>
          <a:p>
            <a:r>
              <a:rPr lang="en-US" dirty="0" smtClean="0"/>
              <a:t>A recursive relation gives  tree with </a:t>
            </a:r>
            <a:r>
              <a:rPr lang="en-US" dirty="0" smtClean="0">
                <a:solidFill>
                  <a:srgbClr val="FF0000"/>
                </a:solidFill>
              </a:rPr>
              <a:t>f(k)</a:t>
            </a:r>
            <a:r>
              <a:rPr lang="en-US" dirty="0"/>
              <a:t> </a:t>
            </a:r>
            <a:r>
              <a:rPr lang="en-US" dirty="0" smtClean="0"/>
              <a:t>leaves. The branching in this case is large (in any case more than </a:t>
            </a:r>
            <a:r>
              <a:rPr lang="en-US" dirty="0" smtClean="0">
                <a:solidFill>
                  <a:srgbClr val="FF0000"/>
                </a:solidFill>
              </a:rPr>
              <a:t>2</a:t>
            </a:r>
            <a:r>
              <a:rPr lang="en-US" dirty="0" smtClean="0"/>
              <a:t>) and thus the number of vertices in the tree is </a:t>
            </a:r>
            <a:r>
              <a:rPr lang="en-US" dirty="0" smtClean="0">
                <a:solidFill>
                  <a:srgbClr val="FF0000"/>
                </a:solidFill>
              </a:rPr>
              <a:t>O(f(k))</a:t>
            </a:r>
            <a:r>
              <a:rPr lang="en-US" dirty="0" smtClean="0"/>
              <a:t>.</a:t>
            </a:r>
          </a:p>
          <a:p>
            <a:r>
              <a:rPr lang="en-US" dirty="0" smtClean="0"/>
              <a:t>And for any entry of the tree we apply at most  </a:t>
            </a:r>
            <a:r>
              <a:rPr lang="en-US" dirty="0" smtClean="0">
                <a:solidFill>
                  <a:srgbClr val="FF0000"/>
                </a:solidFill>
              </a:rPr>
              <a:t>poly(n)</a:t>
            </a:r>
            <a:r>
              <a:rPr lang="en-US" dirty="0" smtClean="0"/>
              <a:t> operations.  This gives time </a:t>
            </a:r>
            <a:r>
              <a:rPr lang="en-US" dirty="0" smtClean="0">
                <a:solidFill>
                  <a:srgbClr val="FF0000"/>
                </a:solidFill>
              </a:rPr>
              <a:t>poly(n)</a:t>
            </a:r>
            <a:r>
              <a:rPr lang="en-US" dirty="0" smtClean="0">
                <a:solidFill>
                  <a:srgbClr val="FF0000"/>
                </a:solidFill>
                <a:latin typeface="Arial" panose="020B0604020202020204" pitchFamily="34" charset="0"/>
                <a:cs typeface="Arial" panose="020B0604020202020204" pitchFamily="34" charset="0"/>
              </a:rPr>
              <a:t>˖O(f(k)).</a:t>
            </a:r>
            <a:endParaRPr lang="en-US" dirty="0">
              <a:solidFill>
                <a:srgbClr val="FF0000"/>
              </a:solidFill>
            </a:endParaRPr>
          </a:p>
        </p:txBody>
      </p:sp>
    </p:spTree>
    <p:extLst>
      <p:ext uri="{BB962C8B-B14F-4D97-AF65-F5344CB8AC3E}">
        <p14:creationId xmlns:p14="http://schemas.microsoft.com/office/powerpoint/2010/main" val="2733778926"/>
      </p:ext>
    </p:extLst>
  </p:cSld>
  <p:clrMapOvr>
    <a:masterClrMapping/>
  </p:clrMapOvr>
  <p:timing>
    <p:tnLst>
      <p:par>
        <p:cTn id="1" dur="indefinite" restart="never" nodeType="tmRoot"/>
      </p:par>
    </p:tnLst>
  </p:timing>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Remark about Chordal graphs</a:t>
            </a:r>
            <a:endParaRPr lang="en-US" dirty="0">
              <a:solidFill>
                <a:srgbClr val="00B0F0"/>
              </a:solidFill>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t>It is truly trivial to find a </a:t>
            </a:r>
            <a:r>
              <a:rPr lang="en-US" dirty="0" smtClean="0">
                <a:solidFill>
                  <a:srgbClr val="00B050"/>
                </a:solidFill>
              </a:rPr>
              <a:t>Maximum </a:t>
            </a:r>
            <a:r>
              <a:rPr lang="en-US" dirty="0">
                <a:solidFill>
                  <a:srgbClr val="00B050"/>
                </a:solidFill>
              </a:rPr>
              <a:t>I</a:t>
            </a:r>
            <a:r>
              <a:rPr lang="en-US" dirty="0" smtClean="0">
                <a:solidFill>
                  <a:srgbClr val="00B050"/>
                </a:solidFill>
              </a:rPr>
              <a:t>ndependent </a:t>
            </a:r>
            <a:r>
              <a:rPr lang="en-US" dirty="0">
                <a:solidFill>
                  <a:srgbClr val="00B050"/>
                </a:solidFill>
              </a:rPr>
              <a:t>S</a:t>
            </a:r>
            <a:r>
              <a:rPr lang="en-US" dirty="0" smtClean="0">
                <a:solidFill>
                  <a:srgbClr val="00B050"/>
                </a:solidFill>
              </a:rPr>
              <a:t>et </a:t>
            </a:r>
          </a:p>
          <a:p>
            <a:pPr marL="0" indent="0">
              <a:buNone/>
            </a:pPr>
            <a:r>
              <a:rPr lang="en-US" dirty="0" smtClean="0"/>
              <a:t>in a </a:t>
            </a:r>
            <a:r>
              <a:rPr lang="en-US" dirty="0" smtClean="0">
                <a:solidFill>
                  <a:schemeClr val="accent1"/>
                </a:solidFill>
              </a:rPr>
              <a:t>chordal graph</a:t>
            </a:r>
            <a:r>
              <a:rPr lang="en-US" dirty="0" smtClean="0"/>
              <a:t>. A </a:t>
            </a:r>
            <a:r>
              <a:rPr lang="en-US" dirty="0" smtClean="0">
                <a:solidFill>
                  <a:srgbClr val="00B050"/>
                </a:solidFill>
              </a:rPr>
              <a:t>chordal graph </a:t>
            </a:r>
            <a:r>
              <a:rPr lang="en-US" dirty="0" smtClean="0"/>
              <a:t>has a perfect </a:t>
            </a:r>
          </a:p>
          <a:p>
            <a:pPr marL="0" indent="0">
              <a:buNone/>
            </a:pPr>
            <a:r>
              <a:rPr lang="en-US" dirty="0" smtClean="0"/>
              <a:t>elimination  ordering. Namely on ordering on a line </a:t>
            </a:r>
          </a:p>
          <a:p>
            <a:pPr marL="0" indent="0">
              <a:buNone/>
            </a:pPr>
            <a:r>
              <a:rPr lang="en-US" dirty="0" smtClean="0"/>
              <a:t>such that for  every </a:t>
            </a:r>
            <a:r>
              <a:rPr lang="en-US" dirty="0" smtClean="0">
                <a:solidFill>
                  <a:srgbClr val="FF0000"/>
                </a:solidFill>
              </a:rPr>
              <a:t>v</a:t>
            </a:r>
            <a:r>
              <a:rPr lang="en-US" dirty="0" smtClean="0"/>
              <a:t>, the  neighbors of </a:t>
            </a:r>
            <a:r>
              <a:rPr lang="en-US" dirty="0" smtClean="0">
                <a:solidFill>
                  <a:srgbClr val="FF0000"/>
                </a:solidFill>
              </a:rPr>
              <a:t>v </a:t>
            </a:r>
            <a:r>
              <a:rPr lang="en-US" dirty="0" smtClean="0"/>
              <a:t>that are </a:t>
            </a:r>
          </a:p>
          <a:p>
            <a:pPr marL="0" indent="0">
              <a:buNone/>
            </a:pPr>
            <a:r>
              <a:rPr lang="en-US" dirty="0" smtClean="0"/>
              <a:t>after </a:t>
            </a:r>
            <a:r>
              <a:rPr lang="en-US" dirty="0" smtClean="0">
                <a:solidFill>
                  <a:srgbClr val="FF0000"/>
                </a:solidFill>
              </a:rPr>
              <a:t>v </a:t>
            </a:r>
            <a:r>
              <a:rPr lang="en-US" dirty="0" smtClean="0"/>
              <a:t>in the  ordering are a </a:t>
            </a:r>
            <a:r>
              <a:rPr lang="en-US" dirty="0" smtClean="0">
                <a:solidFill>
                  <a:srgbClr val="FF0000"/>
                </a:solidFill>
              </a:rPr>
              <a:t>clique</a:t>
            </a:r>
            <a:r>
              <a:rPr lang="en-US" dirty="0" smtClean="0"/>
              <a:t>. The algorithm:</a:t>
            </a:r>
          </a:p>
          <a:p>
            <a:pPr marL="0" indent="0">
              <a:buNone/>
            </a:pPr>
            <a:r>
              <a:rPr lang="en-US" dirty="0" smtClean="0"/>
              <a:t>Iteratively take the first vertex </a:t>
            </a:r>
            <a:r>
              <a:rPr lang="en-US" dirty="0" smtClean="0">
                <a:solidFill>
                  <a:srgbClr val="FF0000"/>
                </a:solidFill>
              </a:rPr>
              <a:t>v </a:t>
            </a:r>
            <a:r>
              <a:rPr lang="en-US" dirty="0" smtClean="0"/>
              <a:t>and </a:t>
            </a:r>
          </a:p>
          <a:p>
            <a:pPr marL="0" indent="0">
              <a:buNone/>
            </a:pPr>
            <a:r>
              <a:rPr lang="en-US" dirty="0" smtClean="0"/>
              <a:t>the neighbors of </a:t>
            </a:r>
            <a:r>
              <a:rPr lang="en-US" dirty="0" smtClean="0">
                <a:solidFill>
                  <a:srgbClr val="FF0000"/>
                </a:solidFill>
              </a:rPr>
              <a:t>v </a:t>
            </a:r>
            <a:r>
              <a:rPr lang="en-US" dirty="0" smtClean="0"/>
              <a:t>after </a:t>
            </a:r>
            <a:r>
              <a:rPr lang="en-US" dirty="0" smtClean="0">
                <a:solidFill>
                  <a:srgbClr val="FF0000"/>
                </a:solidFill>
              </a:rPr>
              <a:t>v </a:t>
            </a:r>
            <a:r>
              <a:rPr lang="en-US" dirty="0" smtClean="0"/>
              <a:t>in the ordering. </a:t>
            </a:r>
          </a:p>
          <a:p>
            <a:pPr marL="0" indent="0">
              <a:buNone/>
            </a:pPr>
            <a:r>
              <a:rPr lang="en-US" dirty="0" smtClean="0"/>
              <a:t>And then removed </a:t>
            </a:r>
            <a:r>
              <a:rPr lang="en-US" dirty="0" smtClean="0">
                <a:solidFill>
                  <a:srgbClr val="FF0000"/>
                </a:solidFill>
              </a:rPr>
              <a:t>v </a:t>
            </a:r>
            <a:r>
              <a:rPr lang="en-US" dirty="0" smtClean="0"/>
              <a:t>and all of his neighbors after it </a:t>
            </a:r>
          </a:p>
          <a:p>
            <a:pPr marL="0" indent="0">
              <a:buNone/>
            </a:pPr>
            <a:r>
              <a:rPr lang="en-US" dirty="0" smtClean="0"/>
              <a:t>in the line.</a:t>
            </a:r>
            <a:endParaRPr lang="en-US" dirty="0"/>
          </a:p>
        </p:txBody>
      </p:sp>
    </p:spTree>
    <p:extLst>
      <p:ext uri="{BB962C8B-B14F-4D97-AF65-F5344CB8AC3E}">
        <p14:creationId xmlns:p14="http://schemas.microsoft.com/office/powerpoint/2010/main" val="2194597675"/>
      </p:ext>
    </p:extLst>
  </p:cSld>
  <p:clrMapOvr>
    <a:masterClrMapping/>
  </p:clrMapOvr>
  <p:timing>
    <p:tnLst>
      <p:par>
        <p:cTn id="1" dur="indefinite" restart="never" nodeType="tmRoot"/>
      </p:par>
    </p:tnLst>
  </p:timing>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Continued</a:t>
            </a:r>
            <a:endParaRPr lang="en-US" dirty="0">
              <a:solidFill>
                <a:srgbClr val="00B0F0"/>
              </a:solidFill>
            </a:endParaRPr>
          </a:p>
        </p:txBody>
      </p:sp>
      <p:sp>
        <p:nvSpPr>
          <p:cNvPr id="3" name="Content Placeholder 2"/>
          <p:cNvSpPr>
            <a:spLocks noGrp="1"/>
          </p:cNvSpPr>
          <p:nvPr>
            <p:ph idx="1"/>
          </p:nvPr>
        </p:nvSpPr>
        <p:spPr/>
        <p:txBody>
          <a:bodyPr>
            <a:normAutofit/>
          </a:bodyPr>
          <a:lstStyle/>
          <a:p>
            <a:pPr marL="0" indent="0">
              <a:buNone/>
            </a:pPr>
            <a:r>
              <a:rPr lang="en-US" dirty="0"/>
              <a:t>This gives  a </a:t>
            </a:r>
            <a:r>
              <a:rPr lang="en-US" dirty="0" smtClean="0"/>
              <a:t>decomposition </a:t>
            </a:r>
            <a:r>
              <a:rPr lang="en-US" dirty="0"/>
              <a:t>of the graph to </a:t>
            </a:r>
            <a:r>
              <a:rPr lang="en-US" dirty="0">
                <a:solidFill>
                  <a:srgbClr val="0070C0"/>
                </a:solidFill>
              </a:rPr>
              <a:t>cliques.</a:t>
            </a:r>
            <a:r>
              <a:rPr lang="en-US" dirty="0">
                <a:solidFill>
                  <a:srgbClr val="FF0000"/>
                </a:solidFill>
              </a:rPr>
              <a:t> </a:t>
            </a:r>
            <a:endParaRPr lang="en-US" dirty="0" smtClean="0">
              <a:solidFill>
                <a:srgbClr val="FF0000"/>
              </a:solidFill>
            </a:endParaRPr>
          </a:p>
          <a:p>
            <a:pPr marL="0" indent="0">
              <a:buNone/>
            </a:pPr>
            <a:r>
              <a:rPr lang="en-US" dirty="0" smtClean="0"/>
              <a:t>Say </a:t>
            </a:r>
            <a:r>
              <a:rPr lang="en-US" dirty="0"/>
              <a:t>that there </a:t>
            </a:r>
            <a:r>
              <a:rPr lang="en-US" dirty="0" smtClean="0"/>
              <a:t> are </a:t>
            </a:r>
            <a:r>
              <a:rPr lang="en-US" dirty="0">
                <a:solidFill>
                  <a:srgbClr val="FF0000"/>
                </a:solidFill>
              </a:rPr>
              <a:t>k </a:t>
            </a:r>
            <a:r>
              <a:rPr lang="en-US" dirty="0">
                <a:solidFill>
                  <a:srgbClr val="0070C0"/>
                </a:solidFill>
              </a:rPr>
              <a:t>cliques.</a:t>
            </a:r>
            <a:r>
              <a:rPr lang="en-US" dirty="0">
                <a:solidFill>
                  <a:srgbClr val="FF0000"/>
                </a:solidFill>
              </a:rPr>
              <a:t> </a:t>
            </a:r>
            <a:r>
              <a:rPr lang="en-US" dirty="0"/>
              <a:t>Since after we remove </a:t>
            </a:r>
            <a:r>
              <a:rPr lang="en-US" dirty="0" smtClean="0">
                <a:solidFill>
                  <a:srgbClr val="FF0000"/>
                </a:solidFill>
              </a:rPr>
              <a:t>v</a:t>
            </a:r>
          </a:p>
          <a:p>
            <a:pPr marL="0" indent="0">
              <a:buNone/>
            </a:pPr>
            <a:r>
              <a:rPr lang="en-US" dirty="0" smtClean="0"/>
              <a:t>we </a:t>
            </a:r>
            <a:r>
              <a:rPr lang="en-US" dirty="0"/>
              <a:t>also remove </a:t>
            </a:r>
            <a:r>
              <a:rPr lang="en-US" dirty="0" smtClean="0"/>
              <a:t>all its </a:t>
            </a:r>
            <a:r>
              <a:rPr lang="en-US" dirty="0"/>
              <a:t>neighbors, each </a:t>
            </a:r>
            <a:r>
              <a:rPr lang="en-US" dirty="0">
                <a:solidFill>
                  <a:srgbClr val="0070C0"/>
                </a:solidFill>
              </a:rPr>
              <a:t>clique </a:t>
            </a:r>
            <a:r>
              <a:rPr lang="en-US" dirty="0"/>
              <a:t>gives </a:t>
            </a:r>
            <a:endParaRPr lang="en-US" dirty="0" smtClean="0"/>
          </a:p>
          <a:p>
            <a:pPr marL="0" indent="0">
              <a:buNone/>
            </a:pPr>
            <a:r>
              <a:rPr lang="en-US" dirty="0" smtClean="0"/>
              <a:t>one </a:t>
            </a:r>
            <a:r>
              <a:rPr lang="en-US" dirty="0"/>
              <a:t>vertex to </a:t>
            </a:r>
            <a:r>
              <a:rPr lang="en-US" dirty="0" smtClean="0"/>
              <a:t>an </a:t>
            </a:r>
            <a:r>
              <a:rPr lang="en-US" dirty="0">
                <a:solidFill>
                  <a:srgbClr val="0070C0"/>
                </a:solidFill>
              </a:rPr>
              <a:t>independent </a:t>
            </a:r>
            <a:r>
              <a:rPr lang="en-US" dirty="0" smtClean="0">
                <a:solidFill>
                  <a:srgbClr val="0070C0"/>
                </a:solidFill>
              </a:rPr>
              <a:t>set.  </a:t>
            </a:r>
            <a:r>
              <a:rPr lang="en-US" dirty="0" smtClean="0"/>
              <a:t>Thus </a:t>
            </a:r>
            <a:r>
              <a:rPr lang="en-US" dirty="0"/>
              <a:t>the </a:t>
            </a:r>
            <a:endParaRPr lang="en-US" dirty="0" smtClean="0"/>
          </a:p>
          <a:p>
            <a:pPr marL="0" indent="0">
              <a:buNone/>
            </a:pPr>
            <a:r>
              <a:rPr lang="en-US" dirty="0" smtClean="0">
                <a:solidFill>
                  <a:srgbClr val="0070C0"/>
                </a:solidFill>
              </a:rPr>
              <a:t>independent </a:t>
            </a:r>
            <a:r>
              <a:rPr lang="en-US" dirty="0">
                <a:solidFill>
                  <a:srgbClr val="0070C0"/>
                </a:solidFill>
              </a:rPr>
              <a:t>set </a:t>
            </a:r>
            <a:r>
              <a:rPr lang="en-US" dirty="0"/>
              <a:t>has size </a:t>
            </a:r>
            <a:r>
              <a:rPr lang="en-US" dirty="0">
                <a:solidFill>
                  <a:srgbClr val="FF0000"/>
                </a:solidFill>
              </a:rPr>
              <a:t>k, </a:t>
            </a:r>
            <a:r>
              <a:rPr lang="en-US" dirty="0"/>
              <a:t>and </a:t>
            </a:r>
            <a:r>
              <a:rPr lang="en-US" dirty="0" smtClean="0"/>
              <a:t>because the graph</a:t>
            </a:r>
          </a:p>
          <a:p>
            <a:pPr marL="0" indent="0">
              <a:buNone/>
            </a:pPr>
            <a:r>
              <a:rPr lang="en-US" dirty="0" smtClean="0"/>
              <a:t> was decomposed into </a:t>
            </a:r>
            <a:r>
              <a:rPr lang="en-US" dirty="0" smtClean="0">
                <a:solidFill>
                  <a:srgbClr val="FF0000"/>
                </a:solidFill>
              </a:rPr>
              <a:t>k </a:t>
            </a:r>
            <a:r>
              <a:rPr lang="en-US" dirty="0" smtClean="0"/>
              <a:t>cliques, this independent set</a:t>
            </a:r>
          </a:p>
          <a:p>
            <a:pPr marL="0" indent="0">
              <a:buNone/>
            </a:pPr>
            <a:r>
              <a:rPr lang="en-US" dirty="0" smtClean="0"/>
              <a:t> is maximum. </a:t>
            </a:r>
          </a:p>
        </p:txBody>
      </p:sp>
    </p:spTree>
    <p:extLst>
      <p:ext uri="{BB962C8B-B14F-4D97-AF65-F5344CB8AC3E}">
        <p14:creationId xmlns:p14="http://schemas.microsoft.com/office/powerpoint/2010/main" val="1246554977"/>
      </p:ext>
    </p:extLst>
  </p:cSld>
  <p:clrMapOvr>
    <a:masterClrMapping/>
  </p:clrMapOvr>
  <p:timing>
    <p:tnLst>
      <p:par>
        <p:cTn id="1" dur="indefinite" restart="never" nodeType="tmRoot"/>
      </p:par>
    </p:tnLst>
  </p:timing>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Continued</a:t>
            </a:r>
            <a:endParaRPr lang="en-US" dirty="0">
              <a:solidFill>
                <a:srgbClr val="00B0F0"/>
              </a:solidFill>
            </a:endParaRPr>
          </a:p>
        </p:txBody>
      </p:sp>
      <p:sp>
        <p:nvSpPr>
          <p:cNvPr id="3" name="Content Placeholder 2"/>
          <p:cNvSpPr>
            <a:spLocks noGrp="1"/>
          </p:cNvSpPr>
          <p:nvPr>
            <p:ph idx="1"/>
          </p:nvPr>
        </p:nvSpPr>
        <p:spPr/>
        <p:txBody>
          <a:bodyPr/>
          <a:lstStyle/>
          <a:p>
            <a:pPr marL="0" indent="0">
              <a:buNone/>
            </a:pPr>
            <a:r>
              <a:rPr lang="en-US" dirty="0"/>
              <a:t>This also solves the problem: decompose </a:t>
            </a:r>
            <a:r>
              <a:rPr lang="en-US" dirty="0">
                <a:solidFill>
                  <a:srgbClr val="FF0000"/>
                </a:solidFill>
              </a:rPr>
              <a:t>G </a:t>
            </a:r>
            <a:r>
              <a:rPr lang="en-US" dirty="0"/>
              <a:t>to </a:t>
            </a:r>
          </a:p>
          <a:p>
            <a:pPr marL="0" indent="0">
              <a:buNone/>
            </a:pPr>
            <a:r>
              <a:rPr lang="en-US" dirty="0"/>
              <a:t>minimum number of </a:t>
            </a:r>
            <a:r>
              <a:rPr lang="en-US" dirty="0">
                <a:solidFill>
                  <a:srgbClr val="0070C0"/>
                </a:solidFill>
              </a:rPr>
              <a:t>cliques</a:t>
            </a:r>
            <a:r>
              <a:rPr lang="en-US" dirty="0"/>
              <a:t>, namely the problem of </a:t>
            </a:r>
            <a:endParaRPr lang="en-US" dirty="0" smtClean="0"/>
          </a:p>
          <a:p>
            <a:pPr marL="0" indent="0">
              <a:buNone/>
            </a:pPr>
            <a:r>
              <a:rPr lang="en-US" dirty="0" smtClean="0"/>
              <a:t>minimum </a:t>
            </a:r>
            <a:r>
              <a:rPr lang="en-US" dirty="0"/>
              <a:t>coloring of the complement graph of </a:t>
            </a:r>
            <a:r>
              <a:rPr lang="en-US" dirty="0">
                <a:solidFill>
                  <a:srgbClr val="FF0000"/>
                </a:solidFill>
              </a:rPr>
              <a:t>G</a:t>
            </a:r>
            <a:r>
              <a:rPr lang="en-US" dirty="0"/>
              <a:t>. </a:t>
            </a:r>
          </a:p>
          <a:p>
            <a:pPr marL="0" indent="0">
              <a:buNone/>
            </a:pPr>
            <a:r>
              <a:rPr lang="en-US" dirty="0"/>
              <a:t>This is not surprising. The complement of a </a:t>
            </a:r>
            <a:r>
              <a:rPr lang="en-US" dirty="0" smtClean="0"/>
              <a:t> perfect </a:t>
            </a:r>
            <a:r>
              <a:rPr lang="en-US" dirty="0"/>
              <a:t>graph is perfect as well hence has </a:t>
            </a:r>
            <a:r>
              <a:rPr lang="en-US" dirty="0" smtClean="0"/>
              <a:t>a </a:t>
            </a:r>
            <a:r>
              <a:rPr lang="en-US" dirty="0" smtClean="0">
                <a:solidFill>
                  <a:srgbClr val="00B050"/>
                </a:solidFill>
              </a:rPr>
              <a:t>polynomial time algorithm </a:t>
            </a:r>
            <a:r>
              <a:rPr lang="en-US" dirty="0" smtClean="0"/>
              <a:t>for </a:t>
            </a:r>
            <a:r>
              <a:rPr lang="en-US" dirty="0" smtClean="0">
                <a:solidFill>
                  <a:srgbClr val="0070C0"/>
                </a:solidFill>
              </a:rPr>
              <a:t>minimum coloring</a:t>
            </a:r>
            <a:r>
              <a:rPr lang="en-US" dirty="0"/>
              <a:t>.</a:t>
            </a:r>
          </a:p>
          <a:p>
            <a:endParaRPr lang="en-US" dirty="0"/>
          </a:p>
        </p:txBody>
      </p:sp>
    </p:spTree>
    <p:extLst>
      <p:ext uri="{BB962C8B-B14F-4D97-AF65-F5344CB8AC3E}">
        <p14:creationId xmlns:p14="http://schemas.microsoft.com/office/powerpoint/2010/main" val="4046113615"/>
      </p:ext>
    </p:extLst>
  </p:cSld>
  <p:clrMapOvr>
    <a:masterClrMapping/>
  </p:clrMapOvr>
  <p:timing>
    <p:tnLst>
      <p:par>
        <p:cTn id="1" dur="indefinite" restart="never" nodeType="tmRoot"/>
      </p:par>
    </p:tnLst>
  </p:timing>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itle 5"/>
          <p:cNvSpPr>
            <a:spLocks noGrp="1"/>
          </p:cNvSpPr>
          <p:nvPr>
            <p:ph type="title"/>
          </p:nvPr>
        </p:nvSpPr>
        <p:spPr/>
        <p:txBody>
          <a:bodyPr/>
          <a:lstStyle/>
          <a:p>
            <a:pPr algn="ctr"/>
            <a:r>
              <a:rPr lang="en-US" altLang="en-US" dirty="0" smtClean="0">
                <a:solidFill>
                  <a:srgbClr val="00B0F0"/>
                </a:solidFill>
              </a:rPr>
              <a:t>Simple FPT for Vertex Cover by opt</a:t>
            </a:r>
          </a:p>
        </p:txBody>
      </p:sp>
      <p:sp>
        <p:nvSpPr>
          <p:cNvPr id="167939" name="Content Placeholder 6"/>
          <p:cNvSpPr>
            <a:spLocks noGrp="1"/>
          </p:cNvSpPr>
          <p:nvPr>
            <p:ph idx="1"/>
          </p:nvPr>
        </p:nvSpPr>
        <p:spPr>
          <a:xfrm>
            <a:off x="457200" y="2057400"/>
            <a:ext cx="8229600" cy="4525963"/>
          </a:xfrm>
        </p:spPr>
        <p:txBody>
          <a:bodyPr/>
          <a:lstStyle/>
          <a:p>
            <a:pPr marL="0" indent="0" algn="l">
              <a:buFontTx/>
              <a:buNone/>
            </a:pPr>
            <a:r>
              <a:rPr lang="en-US" altLang="en-US" dirty="0" smtClean="0"/>
              <a:t>Take minimum vertices such that all edges have at least one endpoint in the </a:t>
            </a:r>
            <a:r>
              <a:rPr lang="en-US" altLang="en-US" dirty="0" smtClean="0">
                <a:solidFill>
                  <a:srgbClr val="FF0000"/>
                </a:solidFill>
              </a:rPr>
              <a:t>VC</a:t>
            </a:r>
            <a:r>
              <a:rPr lang="en-US" altLang="en-US" dirty="0" smtClean="0"/>
              <a:t>. In the next example, taken from the web, the red vertices are a vertex cover.</a:t>
            </a:r>
          </a:p>
        </p:txBody>
      </p:sp>
      <p:sp>
        <p:nvSpPr>
          <p:cNvPr id="167942" name="Slide Number Placeholder 1"/>
          <p:cNvSpPr>
            <a:spLocks noGrp="1"/>
          </p:cNvSpPr>
          <p:nvPr>
            <p:ph type="sldNum" sz="quarter" idx="12"/>
          </p:nvPr>
        </p:nvSpPr>
        <p:spPr>
          <a:noFill/>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EB97AA49-90AC-4BAD-B397-48035632C54C}" type="slidenum">
              <a:rPr lang="nb-NO" altLang="en-US" sz="1400" smtClean="0"/>
              <a:pPr algn="l">
                <a:spcBef>
                  <a:spcPct val="0"/>
                </a:spcBef>
                <a:buFontTx/>
                <a:buNone/>
              </a:pPr>
              <a:t>424</a:t>
            </a:fld>
            <a:endParaRPr lang="nb-NO" altLang="en-US" sz="1400" smtClean="0"/>
          </a:p>
        </p:txBody>
      </p:sp>
      <p:pic>
        <p:nvPicPr>
          <p:cNvPr id="8" name="Graph"/>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19313" y="4000500"/>
            <a:ext cx="4905375"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VC"/>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19313" y="4000500"/>
            <a:ext cx="4905375"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72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itle 1"/>
          <p:cNvSpPr>
            <a:spLocks noGrp="1"/>
          </p:cNvSpPr>
          <p:nvPr>
            <p:ph type="title"/>
          </p:nvPr>
        </p:nvSpPr>
        <p:spPr/>
        <p:txBody>
          <a:bodyPr/>
          <a:lstStyle/>
          <a:p>
            <a:pPr algn="ctr"/>
            <a:r>
              <a:rPr lang="en-US" altLang="en-US" dirty="0" smtClean="0">
                <a:solidFill>
                  <a:srgbClr val="00B0F0"/>
                </a:solidFill>
              </a:rPr>
              <a:t>The decision tree</a:t>
            </a:r>
          </a:p>
        </p:txBody>
      </p:sp>
      <p:sp>
        <p:nvSpPr>
          <p:cNvPr id="75779" name="Content Placeholder 2"/>
          <p:cNvSpPr>
            <a:spLocks noGrp="1"/>
          </p:cNvSpPr>
          <p:nvPr>
            <p:ph idx="1"/>
          </p:nvPr>
        </p:nvSpPr>
        <p:spPr/>
        <p:txBody>
          <a:bodyPr>
            <a:normAutofit/>
          </a:bodyPr>
          <a:lstStyle/>
          <a:p>
            <a:pPr marL="0" indent="0" algn="l">
              <a:buFontTx/>
              <a:buNone/>
              <a:defRPr/>
            </a:pPr>
            <a:r>
              <a:rPr lang="en-US" altLang="en-US" sz="3600" dirty="0" smtClean="0"/>
              <a:t>Edge decision binary tree. Parameter </a:t>
            </a:r>
            <a:r>
              <a:rPr lang="en-US" altLang="en-US" sz="3600" dirty="0" smtClean="0">
                <a:solidFill>
                  <a:srgbClr val="FF0000"/>
                </a:solidFill>
              </a:rPr>
              <a:t>k.</a:t>
            </a:r>
            <a:endParaRPr lang="en-US" altLang="en-US" sz="3600" dirty="0" smtClean="0"/>
          </a:p>
          <a:p>
            <a:pPr algn="l">
              <a:defRPr/>
            </a:pPr>
            <a:endParaRPr lang="en-US" altLang="en-US" sz="3600" dirty="0" smtClean="0"/>
          </a:p>
          <a:p>
            <a:pPr marL="0" indent="0" algn="l">
              <a:buFontTx/>
              <a:buNone/>
              <a:defRPr/>
            </a:pPr>
            <a:r>
              <a:rPr lang="en-US" altLang="en-US" sz="3600" dirty="0" smtClean="0"/>
              <a:t>Each choice for </a:t>
            </a:r>
            <a:r>
              <a:rPr lang="en-US" altLang="en-US" sz="3600" dirty="0" smtClean="0">
                <a:solidFill>
                  <a:srgbClr val="FF0000"/>
                </a:solidFill>
              </a:rPr>
              <a:t>uv</a:t>
            </a:r>
            <a:r>
              <a:rPr lang="en-US" altLang="en-US" sz="3600" dirty="0" smtClean="0"/>
              <a:t>: Either </a:t>
            </a:r>
            <a:r>
              <a:rPr lang="en-US" altLang="en-US" sz="3600" dirty="0" smtClean="0">
                <a:solidFill>
                  <a:srgbClr val="FF0000"/>
                </a:solidFill>
              </a:rPr>
              <a:t>u</a:t>
            </a:r>
            <a:r>
              <a:rPr lang="en-US" altLang="en-US" sz="3600" dirty="0" smtClean="0"/>
              <a:t> is in or </a:t>
            </a:r>
            <a:r>
              <a:rPr lang="en-US" altLang="en-US" sz="3600" dirty="0" smtClean="0">
                <a:solidFill>
                  <a:srgbClr val="FF0000"/>
                </a:solidFill>
              </a:rPr>
              <a:t>v </a:t>
            </a:r>
            <a:r>
              <a:rPr lang="en-US" altLang="en-US" sz="3600" dirty="0" smtClean="0"/>
              <a:t>is in.</a:t>
            </a:r>
          </a:p>
          <a:p>
            <a:pPr marL="0" indent="0" algn="l">
              <a:buFontTx/>
              <a:buNone/>
              <a:defRPr/>
            </a:pPr>
            <a:r>
              <a:rPr lang="en-US" altLang="en-US" sz="3600" dirty="0" smtClean="0"/>
              <a:t>Every path in every direction chooses a vertex. Therefore every path must stop at length </a:t>
            </a:r>
            <a:r>
              <a:rPr lang="en-US" altLang="en-US" sz="3600" dirty="0" smtClean="0">
                <a:solidFill>
                  <a:srgbClr val="FF0000"/>
                </a:solidFill>
              </a:rPr>
              <a:t>k</a:t>
            </a:r>
            <a:r>
              <a:rPr lang="en-US" altLang="en-US" sz="3600" dirty="0" smtClean="0"/>
              <a:t>. Indeed if a solution is not found for this height, it means that </a:t>
            </a:r>
            <a:r>
              <a:rPr lang="en-US" altLang="en-US" sz="3600" dirty="0" smtClean="0">
                <a:solidFill>
                  <a:srgbClr val="FF0000"/>
                </a:solidFill>
              </a:rPr>
              <a:t>k&lt;opt</a:t>
            </a:r>
            <a:r>
              <a:rPr lang="en-US" altLang="en-US" sz="3600" dirty="0" smtClean="0"/>
              <a:t>.</a:t>
            </a:r>
          </a:p>
        </p:txBody>
      </p:sp>
    </p:spTree>
  </p:cSld>
  <p:clrMapOvr>
    <a:masterClrMapping/>
  </p:clrMapOvr>
  <mc:AlternateContent xmlns:mc="http://schemas.openxmlformats.org/markup-compatibility/2006" xmlns:p14="http://schemas.microsoft.com/office/powerpoint/2010/main">
    <mc:Choice Requires="p14">
      <p:transition spd="slow" p14:dur="2000" advTm="189"/>
    </mc:Choice>
    <mc:Fallback xmlns="">
      <p:transition spd="slow" advTm="189"/>
    </mc:Fallback>
  </mc:AlternateContent>
  <p:timing>
    <p:tnLst>
      <p:par>
        <p:cTn id="1" dur="indefinite" restart="never" nodeType="tmRoot"/>
      </p:par>
    </p:tnLst>
  </p:timing>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1"/>
          <p:cNvSpPr>
            <a:spLocks noGrp="1"/>
          </p:cNvSpPr>
          <p:nvPr>
            <p:ph type="title"/>
          </p:nvPr>
        </p:nvSpPr>
        <p:spPr/>
        <p:txBody>
          <a:bodyPr/>
          <a:lstStyle/>
          <a:p>
            <a:pPr algn="ctr"/>
            <a:r>
              <a:rPr lang="en-US" altLang="en-US" dirty="0" smtClean="0">
                <a:solidFill>
                  <a:srgbClr val="00B0F0"/>
                </a:solidFill>
              </a:rPr>
              <a:t>This is called a kernel</a:t>
            </a:r>
          </a:p>
        </p:txBody>
      </p:sp>
      <p:sp>
        <p:nvSpPr>
          <p:cNvPr id="171011" name="Content Placeholder 2"/>
          <p:cNvSpPr>
            <a:spLocks noGrp="1"/>
          </p:cNvSpPr>
          <p:nvPr>
            <p:ph idx="1"/>
          </p:nvPr>
        </p:nvSpPr>
        <p:spPr/>
        <p:txBody>
          <a:bodyPr>
            <a:normAutofit fontScale="92500" lnSpcReduction="10000"/>
          </a:bodyPr>
          <a:lstStyle/>
          <a:p>
            <a:pPr marL="0" indent="0" algn="l">
              <a:buFontTx/>
              <a:buNone/>
            </a:pPr>
            <a:r>
              <a:rPr lang="en-US" altLang="en-US" sz="4000" dirty="0" smtClean="0"/>
              <a:t>We reduced the problem to a tree of size </a:t>
            </a:r>
            <a:r>
              <a:rPr lang="en-US" altLang="en-US" sz="4000" dirty="0" smtClean="0">
                <a:solidFill>
                  <a:srgbClr val="FF0000"/>
                </a:solidFill>
                <a:sym typeface="Symbol" panose="05050102010706020507" pitchFamily="18" charset="2"/>
              </a:rPr>
              <a:t>2</a:t>
            </a:r>
            <a:r>
              <a:rPr lang="en-US" altLang="en-US" sz="4000" baseline="30000" dirty="0" smtClean="0">
                <a:solidFill>
                  <a:srgbClr val="FF0000"/>
                </a:solidFill>
                <a:sym typeface="Symbol" panose="05050102010706020507" pitchFamily="18" charset="2"/>
              </a:rPr>
              <a:t>k</a:t>
            </a:r>
            <a:r>
              <a:rPr lang="en-US" altLang="en-US" sz="4000" dirty="0" smtClean="0">
                <a:solidFill>
                  <a:srgbClr val="FF0000"/>
                </a:solidFill>
                <a:sym typeface="Symbol" panose="05050102010706020507" pitchFamily="18" charset="2"/>
              </a:rPr>
              <a:t>. </a:t>
            </a:r>
            <a:endParaRPr lang="en-US" altLang="en-US" sz="4000" dirty="0" smtClean="0"/>
          </a:p>
          <a:p>
            <a:pPr marL="0" indent="0" algn="l">
              <a:buFontTx/>
              <a:buNone/>
            </a:pPr>
            <a:r>
              <a:rPr lang="en-US" altLang="en-US" sz="4000" dirty="0" smtClean="0"/>
              <a:t>Means that </a:t>
            </a:r>
            <a:r>
              <a:rPr lang="en-US" altLang="en-US" sz="4000" dirty="0" smtClean="0">
                <a:solidFill>
                  <a:srgbClr val="00B050"/>
                </a:solidFill>
              </a:rPr>
              <a:t>VC</a:t>
            </a:r>
            <a:r>
              <a:rPr lang="en-US" altLang="en-US" sz="4000" dirty="0" smtClean="0"/>
              <a:t> can be solved in time </a:t>
            </a:r>
            <a:r>
              <a:rPr lang="en-US" altLang="en-US" sz="4000" dirty="0" smtClean="0">
                <a:solidFill>
                  <a:srgbClr val="FF0000"/>
                </a:solidFill>
                <a:sym typeface="Symbol" panose="05050102010706020507" pitchFamily="18" charset="2"/>
              </a:rPr>
              <a:t>2</a:t>
            </a:r>
            <a:r>
              <a:rPr lang="en-US" altLang="en-US" sz="4000" baseline="30000" dirty="0">
                <a:solidFill>
                  <a:srgbClr val="FF0000"/>
                </a:solidFill>
                <a:sym typeface="Symbol" panose="05050102010706020507" pitchFamily="18" charset="2"/>
              </a:rPr>
              <a:t>k</a:t>
            </a:r>
            <a:r>
              <a:rPr lang="en-US" altLang="en-US" sz="4000" dirty="0" smtClean="0"/>
              <a:t> </a:t>
            </a:r>
            <a:r>
              <a:rPr lang="en-US" altLang="en-US" sz="4000" dirty="0" smtClean="0">
                <a:solidFill>
                  <a:srgbClr val="FF0000"/>
                </a:solidFill>
              </a:rPr>
              <a:t>poly(n).</a:t>
            </a:r>
            <a:r>
              <a:rPr lang="en-US" altLang="en-US" sz="4000" dirty="0" smtClean="0"/>
              <a:t> This is called </a:t>
            </a:r>
            <a:r>
              <a:rPr lang="en-US" altLang="en-US" sz="4000" dirty="0" smtClean="0">
                <a:solidFill>
                  <a:srgbClr val="00B050"/>
                </a:solidFill>
              </a:rPr>
              <a:t>fixed parameter tractable in the in </a:t>
            </a:r>
            <a:r>
              <a:rPr lang="en-US" altLang="en-US" sz="4000" dirty="0" smtClean="0">
                <a:solidFill>
                  <a:srgbClr val="FF0000"/>
                </a:solidFill>
              </a:rPr>
              <a:t>k.</a:t>
            </a:r>
          </a:p>
          <a:p>
            <a:pPr marL="0" indent="0" algn="l">
              <a:buFontTx/>
              <a:buNone/>
            </a:pPr>
            <a:r>
              <a:rPr lang="en-US" altLang="en-US" sz="4000" dirty="0" smtClean="0"/>
              <a:t>I sometime call it </a:t>
            </a:r>
            <a:r>
              <a:rPr lang="en-US" altLang="en-US" sz="4000" dirty="0" smtClean="0">
                <a:solidFill>
                  <a:srgbClr val="00B050"/>
                </a:solidFill>
              </a:rPr>
              <a:t>FPT </a:t>
            </a:r>
            <a:r>
              <a:rPr lang="en-US" altLang="en-US" sz="4000" dirty="0" smtClean="0"/>
              <a:t>in the optimum.</a:t>
            </a:r>
          </a:p>
          <a:p>
            <a:pPr marL="0" indent="0" algn="l">
              <a:buFontTx/>
              <a:buNone/>
            </a:pPr>
            <a:endParaRPr lang="en-US" altLang="en-US" sz="4000" dirty="0" smtClean="0"/>
          </a:p>
          <a:p>
            <a:pPr marL="0" indent="0" algn="l">
              <a:buFontTx/>
              <a:buNone/>
            </a:pPr>
            <a:r>
              <a:rPr lang="en-US" altLang="en-US" sz="4000" dirty="0" smtClean="0"/>
              <a:t>Finding a </a:t>
            </a:r>
            <a:r>
              <a:rPr lang="en-US" altLang="en-US" sz="4000" dirty="0" smtClean="0">
                <a:solidFill>
                  <a:srgbClr val="FF0000"/>
                </a:solidFill>
              </a:rPr>
              <a:t>kernel</a:t>
            </a:r>
            <a:r>
              <a:rPr lang="en-US" altLang="en-US" sz="4000" dirty="0" smtClean="0"/>
              <a:t> is equivalent to </a:t>
            </a:r>
            <a:r>
              <a:rPr lang="en-US" altLang="en-US" sz="4000" dirty="0" smtClean="0">
                <a:solidFill>
                  <a:srgbClr val="FF0000"/>
                </a:solidFill>
              </a:rPr>
              <a:t>FPT</a:t>
            </a:r>
            <a:r>
              <a:rPr lang="en-US" altLang="en-US" sz="4000" dirty="0" smtClean="0"/>
              <a:t>.</a:t>
            </a:r>
          </a:p>
        </p:txBody>
      </p:sp>
    </p:spTree>
  </p:cSld>
  <p:clrMapOvr>
    <a:masterClrMapping/>
  </p:clrMapOvr>
  <mc:AlternateContent xmlns:mc="http://schemas.openxmlformats.org/markup-compatibility/2006" xmlns:p14="http://schemas.microsoft.com/office/powerpoint/2010/main">
    <mc:Choice Requires="p14">
      <p:transition spd="slow" p14:dur="2000" advTm="168"/>
    </mc:Choice>
    <mc:Fallback xmlns="">
      <p:transition spd="slow" advTm="168"/>
    </mc:Fallback>
  </mc:AlternateContent>
  <p:timing>
    <p:tnLst>
      <p:par>
        <p:cTn id="1" dur="indefinite" restart="never" nodeType="tmRoot"/>
      </p:par>
    </p:tnLst>
  </p:timing>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itle 1"/>
          <p:cNvSpPr>
            <a:spLocks noGrp="1"/>
          </p:cNvSpPr>
          <p:nvPr>
            <p:ph type="title"/>
          </p:nvPr>
        </p:nvSpPr>
        <p:spPr/>
        <p:txBody>
          <a:bodyPr/>
          <a:lstStyle/>
          <a:p>
            <a:pPr algn="ctr"/>
            <a:r>
              <a:rPr lang="en-US" altLang="en-US" dirty="0" smtClean="0">
                <a:solidFill>
                  <a:srgbClr val="00B0F0"/>
                </a:solidFill>
              </a:rPr>
              <a:t>Similar for covering triangles</a:t>
            </a:r>
          </a:p>
        </p:txBody>
      </p:sp>
      <p:sp>
        <p:nvSpPr>
          <p:cNvPr id="136195" name="Content Placeholder 2"/>
          <p:cNvSpPr>
            <a:spLocks noGrp="1"/>
          </p:cNvSpPr>
          <p:nvPr>
            <p:ph idx="1"/>
          </p:nvPr>
        </p:nvSpPr>
        <p:spPr/>
        <p:txBody>
          <a:bodyPr>
            <a:noAutofit/>
          </a:bodyPr>
          <a:lstStyle/>
          <a:p>
            <a:pPr marL="0" indent="0" algn="l">
              <a:buFontTx/>
              <a:buNone/>
              <a:defRPr/>
            </a:pPr>
            <a:r>
              <a:rPr lang="en-US" altLang="en-US" sz="4000" dirty="0" smtClean="0"/>
              <a:t>A tree diverges acceding to which vertex of the </a:t>
            </a:r>
            <a:r>
              <a:rPr lang="en-US" altLang="en-US" sz="4000" dirty="0" smtClean="0">
                <a:solidFill>
                  <a:srgbClr val="FF0000"/>
                </a:solidFill>
              </a:rPr>
              <a:t>3 </a:t>
            </a:r>
            <a:r>
              <a:rPr lang="en-US" altLang="en-US" sz="4000" dirty="0" smtClean="0"/>
              <a:t>is taken to the solution.</a:t>
            </a:r>
          </a:p>
          <a:p>
            <a:pPr marL="0" indent="0" algn="l">
              <a:buFontTx/>
              <a:buNone/>
              <a:defRPr/>
            </a:pPr>
            <a:r>
              <a:rPr lang="en-US" altLang="en-US" sz="4000" dirty="0" smtClean="0"/>
              <a:t>In any path we choose </a:t>
            </a:r>
            <a:r>
              <a:rPr lang="en-US" altLang="en-US" sz="4000" dirty="0" smtClean="0">
                <a:solidFill>
                  <a:srgbClr val="FF0000"/>
                </a:solidFill>
              </a:rPr>
              <a:t>k </a:t>
            </a:r>
            <a:r>
              <a:rPr lang="en-US" altLang="en-US" sz="4000" dirty="0" smtClean="0"/>
              <a:t>after the path gets to length </a:t>
            </a:r>
            <a:r>
              <a:rPr lang="en-US" altLang="en-US" sz="4000" dirty="0" smtClean="0">
                <a:solidFill>
                  <a:srgbClr val="FF0000"/>
                </a:solidFill>
              </a:rPr>
              <a:t>k</a:t>
            </a:r>
            <a:r>
              <a:rPr lang="en-US" altLang="en-US" sz="4000" dirty="0" smtClean="0"/>
              <a:t>.</a:t>
            </a:r>
          </a:p>
          <a:p>
            <a:pPr marL="0" indent="0" algn="l">
              <a:buFontTx/>
              <a:buNone/>
              <a:defRPr/>
            </a:pPr>
            <a:r>
              <a:rPr lang="en-US" altLang="en-US" sz="4000" dirty="0" smtClean="0"/>
              <a:t>Hence the kernel has size </a:t>
            </a:r>
            <a:r>
              <a:rPr lang="en-US" altLang="en-US" sz="4000" dirty="0" smtClean="0">
                <a:solidFill>
                  <a:srgbClr val="FF0000"/>
                </a:solidFill>
                <a:sym typeface="Symbol" panose="05050102010706020507" pitchFamily="18" charset="2"/>
              </a:rPr>
              <a:t>3</a:t>
            </a:r>
            <a:r>
              <a:rPr lang="en-US" altLang="en-US" sz="4000" baseline="30000" dirty="0" smtClean="0">
                <a:solidFill>
                  <a:srgbClr val="FF0000"/>
                </a:solidFill>
                <a:sym typeface="Symbol" panose="05050102010706020507" pitchFamily="18" charset="2"/>
              </a:rPr>
              <a:t>k</a:t>
            </a:r>
            <a:r>
              <a:rPr lang="en-US" altLang="en-US" sz="4000" dirty="0" smtClean="0">
                <a:solidFill>
                  <a:srgbClr val="FF0000"/>
                </a:solidFill>
              </a:rPr>
              <a:t> </a:t>
            </a:r>
            <a:endParaRPr lang="en-US" altLang="en-US" sz="4000" dirty="0" smtClean="0"/>
          </a:p>
        </p:txBody>
      </p:sp>
    </p:spTree>
  </p:cSld>
  <p:clrMapOvr>
    <a:masterClrMapping/>
  </p:clrMapOvr>
  <mc:AlternateContent xmlns:mc="http://schemas.openxmlformats.org/markup-compatibility/2006" xmlns:p14="http://schemas.microsoft.com/office/powerpoint/2010/main">
    <mc:Choice Requires="p14">
      <p:transition spd="slow" p14:dur="2000" advTm="175"/>
    </mc:Choice>
    <mc:Fallback xmlns="">
      <p:transition spd="slow" advTm="175"/>
    </mc:Fallback>
  </mc:AlternateContent>
  <p:timing>
    <p:tnLst>
      <p:par>
        <p:cTn id="1" dur="indefinite" restart="never" nodeType="tmRoot"/>
      </p:par>
    </p:tnLst>
  </p:timing>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le 1"/>
          <p:cNvSpPr>
            <a:spLocks noGrp="1"/>
          </p:cNvSpPr>
          <p:nvPr>
            <p:ph type="title"/>
          </p:nvPr>
        </p:nvSpPr>
        <p:spPr>
          <a:xfrm>
            <a:off x="495300" y="304800"/>
            <a:ext cx="8229600" cy="1143000"/>
          </a:xfrm>
        </p:spPr>
        <p:txBody>
          <a:bodyPr/>
          <a:lstStyle/>
          <a:p>
            <a:pPr algn="ctr"/>
            <a:r>
              <a:rPr lang="en-US" altLang="en-US" dirty="0" smtClean="0">
                <a:solidFill>
                  <a:srgbClr val="00B0F0"/>
                </a:solidFill>
              </a:rPr>
              <a:t>FPT in </a:t>
            </a:r>
            <a:r>
              <a:rPr lang="en-US" altLang="en-US" dirty="0">
                <a:solidFill>
                  <a:srgbClr val="00B0F0"/>
                </a:solidFill>
              </a:rPr>
              <a:t>k</a:t>
            </a:r>
            <a:r>
              <a:rPr lang="en-US" altLang="en-US" dirty="0" smtClean="0">
                <a:solidFill>
                  <a:srgbClr val="00B0F0"/>
                </a:solidFill>
              </a:rPr>
              <a:t> for shortest path</a:t>
            </a:r>
          </a:p>
        </p:txBody>
      </p:sp>
      <p:sp>
        <p:nvSpPr>
          <p:cNvPr id="173059" name="Content Placeholder 2"/>
          <p:cNvSpPr>
            <a:spLocks noGrp="1"/>
          </p:cNvSpPr>
          <p:nvPr>
            <p:ph idx="1"/>
          </p:nvPr>
        </p:nvSpPr>
        <p:spPr>
          <a:xfrm>
            <a:off x="609600" y="1676400"/>
            <a:ext cx="7886700" cy="4351338"/>
          </a:xfrm>
        </p:spPr>
        <p:txBody>
          <a:bodyPr>
            <a:noAutofit/>
          </a:bodyPr>
          <a:lstStyle/>
          <a:p>
            <a:pPr marL="0" indent="0" algn="l">
              <a:buFontTx/>
              <a:buNone/>
            </a:pPr>
            <a:r>
              <a:rPr lang="en-US" altLang="en-US" sz="3200" dirty="0" smtClean="0"/>
              <a:t>Color the vertices by random </a:t>
            </a:r>
            <a:r>
              <a:rPr lang="en-US" altLang="en-US" sz="3200" dirty="0" smtClean="0">
                <a:solidFill>
                  <a:srgbClr val="FF0000"/>
                </a:solidFill>
              </a:rPr>
              <a:t>k </a:t>
            </a:r>
            <a:r>
              <a:rPr lang="en-US" altLang="en-US" sz="3200" dirty="0" smtClean="0"/>
              <a:t>colors. Say that there is a path of length</a:t>
            </a:r>
            <a:r>
              <a:rPr lang="en-US" altLang="en-US" sz="3200" dirty="0">
                <a:solidFill>
                  <a:srgbClr val="FF0000"/>
                </a:solidFill>
              </a:rPr>
              <a:t> k</a:t>
            </a:r>
            <a:r>
              <a:rPr lang="en-US" altLang="en-US" sz="3200" dirty="0" smtClean="0">
                <a:solidFill>
                  <a:srgbClr val="FF0000"/>
                </a:solidFill>
              </a:rPr>
              <a:t>. </a:t>
            </a:r>
            <a:r>
              <a:rPr lang="en-US" altLang="en-US" sz="3200" dirty="0" smtClean="0"/>
              <a:t>A path is colorful if all colors are different. Probability </a:t>
            </a:r>
            <a:r>
              <a:rPr lang="en-US" altLang="en-US" sz="3200" dirty="0" smtClean="0">
                <a:solidFill>
                  <a:srgbClr val="FF0000"/>
                </a:solidFill>
              </a:rPr>
              <a:t>k!/</a:t>
            </a:r>
            <a:r>
              <a:rPr lang="en-US" altLang="en-US" sz="3200" dirty="0" smtClean="0">
                <a:solidFill>
                  <a:srgbClr val="FF0000"/>
                </a:solidFill>
                <a:sym typeface="Symbol" panose="05050102010706020507" pitchFamily="18" charset="2"/>
              </a:rPr>
              <a:t> k</a:t>
            </a:r>
            <a:r>
              <a:rPr lang="en-US" altLang="en-US" sz="3200" baseline="30000" dirty="0" smtClean="0">
                <a:solidFill>
                  <a:srgbClr val="FF0000"/>
                </a:solidFill>
                <a:sym typeface="Symbol" panose="05050102010706020507" pitchFamily="18" charset="2"/>
              </a:rPr>
              <a:t>k</a:t>
            </a:r>
            <a:r>
              <a:rPr lang="en-US" altLang="en-US" sz="3200" dirty="0" smtClean="0">
                <a:solidFill>
                  <a:srgbClr val="FF0000"/>
                </a:solidFill>
              </a:rPr>
              <a:t> </a:t>
            </a:r>
            <a:r>
              <a:rPr lang="en-US" altLang="en-US" sz="3200" dirty="0" smtClean="0"/>
              <a:t>which is around </a:t>
            </a:r>
            <a:r>
              <a:rPr lang="en-US" altLang="en-US" sz="3200" dirty="0" smtClean="0">
                <a:solidFill>
                  <a:srgbClr val="FF0000"/>
                </a:solidFill>
              </a:rPr>
              <a:t>1/</a:t>
            </a:r>
            <a:r>
              <a:rPr lang="en-US" altLang="en-US" sz="3200" dirty="0" smtClean="0">
                <a:solidFill>
                  <a:srgbClr val="FF0000"/>
                </a:solidFill>
                <a:sym typeface="Symbol" panose="05050102010706020507" pitchFamily="18" charset="2"/>
              </a:rPr>
              <a:t> e</a:t>
            </a:r>
            <a:r>
              <a:rPr lang="en-US" altLang="en-US" sz="3200" baseline="30000" dirty="0" smtClean="0">
                <a:solidFill>
                  <a:srgbClr val="FF0000"/>
                </a:solidFill>
                <a:sym typeface="Symbol" panose="05050102010706020507" pitchFamily="18" charset="2"/>
              </a:rPr>
              <a:t>k</a:t>
            </a:r>
            <a:r>
              <a:rPr lang="en-US" altLang="en-US" sz="3200" dirty="0" smtClean="0">
                <a:solidFill>
                  <a:srgbClr val="FF0000"/>
                </a:solidFill>
                <a:sym typeface="Symbol" panose="05050102010706020507" pitchFamily="18" charset="2"/>
              </a:rPr>
              <a:t>. </a:t>
            </a:r>
            <a:r>
              <a:rPr lang="en-US" altLang="en-US" sz="3200" dirty="0" smtClean="0"/>
              <a:t>Doing it </a:t>
            </a:r>
            <a:r>
              <a:rPr lang="en-US" altLang="en-US" sz="3200" dirty="0" smtClean="0">
                <a:solidFill>
                  <a:srgbClr val="FF0000"/>
                </a:solidFill>
                <a:sym typeface="Symbol" panose="05050102010706020507" pitchFamily="18" charset="2"/>
              </a:rPr>
              <a:t>e</a:t>
            </a:r>
            <a:r>
              <a:rPr lang="en-US" altLang="en-US" sz="3200" baseline="30000" dirty="0" smtClean="0">
                <a:solidFill>
                  <a:srgbClr val="FF0000"/>
                </a:solidFill>
                <a:sym typeface="Symbol" panose="05050102010706020507" pitchFamily="18" charset="2"/>
              </a:rPr>
              <a:t>k</a:t>
            </a:r>
            <a:r>
              <a:rPr lang="en-US" altLang="en-US" sz="3200" dirty="0">
                <a:solidFill>
                  <a:srgbClr val="FF0000"/>
                </a:solidFill>
                <a:sym typeface="Symbol" panose="05050102010706020507" pitchFamily="18" charset="2"/>
              </a:rPr>
              <a:t> </a:t>
            </a:r>
            <a:r>
              <a:rPr lang="en-US" altLang="en-US" sz="3200" dirty="0">
                <a:solidFill>
                  <a:srgbClr val="FF0000"/>
                </a:solidFill>
                <a:latin typeface="Arial" panose="020B0604020202020204" pitchFamily="34" charset="0"/>
                <a:cs typeface="Arial" panose="020B0604020202020204" pitchFamily="34" charset="0"/>
                <a:sym typeface="Symbol" panose="05050102010706020507" pitchFamily="18" charset="2"/>
              </a:rPr>
              <a:t>˖</a:t>
            </a:r>
            <a:r>
              <a:rPr lang="en-US" altLang="en-US" sz="3200" dirty="0" smtClean="0"/>
              <a:t> </a:t>
            </a:r>
            <a:r>
              <a:rPr lang="en-US" altLang="en-US" sz="3200" dirty="0" smtClean="0">
                <a:solidFill>
                  <a:srgbClr val="FF0000"/>
                </a:solidFill>
              </a:rPr>
              <a:t>n</a:t>
            </a:r>
            <a:r>
              <a:rPr lang="en-US" altLang="en-US" sz="3200" dirty="0" smtClean="0"/>
              <a:t> times gives probability of </a:t>
            </a:r>
            <a:r>
              <a:rPr lang="en-US" altLang="en-US" sz="3200" dirty="0" smtClean="0">
                <a:solidFill>
                  <a:srgbClr val="FF0000"/>
                </a:solidFill>
              </a:rPr>
              <a:t>exp(-n) </a:t>
            </a:r>
            <a:r>
              <a:rPr lang="en-US" altLang="en-US" sz="3200" dirty="0" smtClean="0"/>
              <a:t>of failure. This can be derandomized by universal  hash functions.</a:t>
            </a:r>
          </a:p>
          <a:p>
            <a:pPr marL="0" indent="0" algn="l">
              <a:buFontTx/>
              <a:buNone/>
            </a:pPr>
            <a:r>
              <a:rPr lang="en-US" altLang="en-US" sz="3200" dirty="0" smtClean="0"/>
              <a:t>Finding a colorful path if exists requires </a:t>
            </a:r>
          </a:p>
          <a:p>
            <a:pPr marL="0" indent="0" algn="l">
              <a:buFontTx/>
              <a:buNone/>
            </a:pPr>
            <a:r>
              <a:rPr lang="en-US" altLang="en-US" sz="3200" dirty="0" smtClean="0">
                <a:solidFill>
                  <a:srgbClr val="FF0000"/>
                </a:solidFill>
                <a:sym typeface="Symbol" panose="05050102010706020507" pitchFamily="18" charset="2"/>
              </a:rPr>
              <a:t>2</a:t>
            </a:r>
            <a:r>
              <a:rPr lang="en-US" altLang="en-US" sz="3200" baseline="30000" dirty="0" smtClean="0">
                <a:solidFill>
                  <a:srgbClr val="FF0000"/>
                </a:solidFill>
                <a:sym typeface="Symbol" panose="05050102010706020507" pitchFamily="18" charset="2"/>
              </a:rPr>
              <a:t>k</a:t>
            </a:r>
            <a:r>
              <a:rPr lang="en-US" altLang="en-US" sz="3200" dirty="0" smtClean="0"/>
              <a:t> </a:t>
            </a:r>
            <a:r>
              <a:rPr lang="en-US" altLang="en-US" sz="3200" dirty="0" smtClean="0">
                <a:solidFill>
                  <a:srgbClr val="FF0000"/>
                </a:solidFill>
              </a:rPr>
              <a:t>poly(n) </a:t>
            </a:r>
            <a:r>
              <a:rPr lang="en-US" altLang="en-US" sz="3200" dirty="0" smtClean="0"/>
              <a:t>time by </a:t>
            </a:r>
            <a:r>
              <a:rPr lang="en-US" altLang="en-US" sz="3200" dirty="0" smtClean="0">
                <a:solidFill>
                  <a:srgbClr val="FF0000"/>
                </a:solidFill>
              </a:rPr>
              <a:t>DP</a:t>
            </a:r>
            <a:r>
              <a:rPr lang="en-US" altLang="en-US" sz="3200" dirty="0" smtClean="0"/>
              <a:t>. This method is called </a:t>
            </a:r>
            <a:r>
              <a:rPr lang="en-US" altLang="en-US" sz="3200" dirty="0" smtClean="0">
                <a:solidFill>
                  <a:srgbClr val="00B050"/>
                </a:solidFill>
              </a:rPr>
              <a:t>Color Coding.</a:t>
            </a:r>
          </a:p>
        </p:txBody>
      </p:sp>
    </p:spTree>
  </p:cSld>
  <p:clrMapOvr>
    <a:masterClrMapping/>
  </p:clrMapOvr>
  <mc:AlternateContent xmlns:mc="http://schemas.openxmlformats.org/markup-compatibility/2006" xmlns:p14="http://schemas.microsoft.com/office/powerpoint/2010/main">
    <mc:Choice Requires="p14">
      <p:transition spd="slow" p14:dur="2000" advTm="183"/>
    </mc:Choice>
    <mc:Fallback xmlns="">
      <p:transition spd="slow" advTm="183"/>
    </mc:Fallback>
  </mc:AlternateContent>
  <p:timing>
    <p:tnLst>
      <p:par>
        <p:cTn id="1" dur="indefinite" restart="never" nodeType="tmRoot"/>
      </p:par>
    </p:tnLst>
  </p:timing>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itle 1"/>
          <p:cNvSpPr>
            <a:spLocks noGrp="1"/>
          </p:cNvSpPr>
          <p:nvPr>
            <p:ph type="title"/>
          </p:nvPr>
        </p:nvSpPr>
        <p:spPr/>
        <p:txBody>
          <a:bodyPr/>
          <a:lstStyle/>
          <a:p>
            <a:pPr algn="ctr"/>
            <a:r>
              <a:rPr lang="en-US" altLang="en-US" dirty="0" smtClean="0">
                <a:solidFill>
                  <a:srgbClr val="00B0F0"/>
                </a:solidFill>
              </a:rPr>
              <a:t>Hamiltonian Cycle</a:t>
            </a:r>
          </a:p>
        </p:txBody>
      </p:sp>
      <p:sp>
        <p:nvSpPr>
          <p:cNvPr id="174083" name="Content Placeholder 2"/>
          <p:cNvSpPr>
            <a:spLocks noGrp="1"/>
          </p:cNvSpPr>
          <p:nvPr>
            <p:ph idx="1"/>
          </p:nvPr>
        </p:nvSpPr>
        <p:spPr/>
        <p:txBody>
          <a:bodyPr>
            <a:noAutofit/>
          </a:bodyPr>
          <a:lstStyle/>
          <a:p>
            <a:pPr marL="0" indent="0" algn="l">
              <a:buFontTx/>
              <a:buNone/>
            </a:pPr>
            <a:r>
              <a:rPr lang="en-US" altLang="en-US" sz="3600" dirty="0" smtClean="0">
                <a:solidFill>
                  <a:srgbClr val="00B050"/>
                </a:solidFill>
              </a:rPr>
              <a:t>Hamiltonian cycle </a:t>
            </a:r>
            <a:r>
              <a:rPr lang="en-US" altLang="en-US" sz="3600" dirty="0" smtClean="0"/>
              <a:t>has kernel of size </a:t>
            </a:r>
            <a:r>
              <a:rPr lang="en-US" altLang="en-US" sz="3600" dirty="0" smtClean="0">
                <a:solidFill>
                  <a:srgbClr val="FF0000"/>
                </a:solidFill>
                <a:sym typeface="Symbol" panose="05050102010706020507" pitchFamily="18" charset="2"/>
              </a:rPr>
              <a:t>k</a:t>
            </a:r>
            <a:r>
              <a:rPr lang="en-US" altLang="en-US" sz="3600" baseline="30000" dirty="0">
                <a:solidFill>
                  <a:srgbClr val="FF0000"/>
                </a:solidFill>
                <a:sym typeface="Symbol" panose="05050102010706020507" pitchFamily="18" charset="2"/>
              </a:rPr>
              <a:t>k</a:t>
            </a:r>
            <a:endParaRPr lang="en-US" altLang="en-US" sz="3600" dirty="0" smtClean="0">
              <a:solidFill>
                <a:srgbClr val="FF0000"/>
              </a:solidFill>
            </a:endParaRPr>
          </a:p>
          <a:p>
            <a:pPr marL="0" indent="0" algn="l">
              <a:buFontTx/>
              <a:buNone/>
            </a:pPr>
            <a:r>
              <a:rPr lang="en-US" altLang="en-US" sz="3600" dirty="0" smtClean="0"/>
              <a:t>You just combine partial paths. </a:t>
            </a:r>
          </a:p>
          <a:p>
            <a:pPr marL="0" indent="0" algn="l">
              <a:buFontTx/>
              <a:buNone/>
            </a:pPr>
            <a:r>
              <a:rPr lang="en-US" altLang="en-US" sz="3600" dirty="0" smtClean="0"/>
              <a:t>In </a:t>
            </a:r>
            <a:r>
              <a:rPr lang="en-US" altLang="en-US" sz="3600" dirty="0" smtClean="0">
                <a:solidFill>
                  <a:srgbClr val="FF0000"/>
                </a:solidFill>
              </a:rPr>
              <a:t>2013</a:t>
            </a:r>
            <a:r>
              <a:rPr lang="en-US" altLang="en-US" sz="3600" dirty="0" smtClean="0"/>
              <a:t>  that the problem was given  </a:t>
            </a:r>
            <a:r>
              <a:rPr lang="en-US" altLang="en-US" sz="3600" dirty="0" smtClean="0">
                <a:solidFill>
                  <a:srgbClr val="FF0000"/>
                </a:solidFill>
                <a:sym typeface="Symbol" panose="05050102010706020507" pitchFamily="18" charset="2"/>
              </a:rPr>
              <a:t>4</a:t>
            </a:r>
            <a:r>
              <a:rPr lang="en-US" altLang="en-US" sz="3600" baseline="30000" dirty="0">
                <a:solidFill>
                  <a:srgbClr val="FF0000"/>
                </a:solidFill>
                <a:sym typeface="Symbol" panose="05050102010706020507" pitchFamily="18" charset="2"/>
              </a:rPr>
              <a:t>k</a:t>
            </a:r>
            <a:r>
              <a:rPr lang="en-US" altLang="en-US" sz="3600" baseline="30000" dirty="0" smtClean="0">
                <a:solidFill>
                  <a:srgbClr val="FF0000"/>
                </a:solidFill>
                <a:sym typeface="Symbol" panose="05050102010706020507" pitchFamily="18" charset="2"/>
              </a:rPr>
              <a:t>  </a:t>
            </a:r>
            <a:r>
              <a:rPr lang="en-US" altLang="en-US" sz="3600" dirty="0" smtClean="0">
                <a:sym typeface="Symbol" panose="05050102010706020507" pitchFamily="18" charset="2"/>
              </a:rPr>
              <a:t>Kernel size.</a:t>
            </a:r>
          </a:p>
          <a:p>
            <a:pPr marL="0" indent="0" algn="l">
              <a:buFontTx/>
              <a:buNone/>
            </a:pPr>
            <a:r>
              <a:rPr lang="en-US" altLang="en-US" sz="3600" dirty="0" smtClean="0">
                <a:sym typeface="Symbol" panose="05050102010706020507" pitchFamily="18" charset="2"/>
              </a:rPr>
              <a:t>Not a simple matter since  </a:t>
            </a:r>
            <a:r>
              <a:rPr lang="en-US" altLang="en-US" sz="3600" dirty="0" smtClean="0">
                <a:solidFill>
                  <a:srgbClr val="00B050"/>
                </a:solidFill>
                <a:sym typeface="Symbol" panose="05050102010706020507" pitchFamily="18" charset="2"/>
              </a:rPr>
              <a:t>HC</a:t>
            </a:r>
            <a:r>
              <a:rPr lang="en-US" altLang="en-US" sz="3600" dirty="0" smtClean="0">
                <a:sym typeface="Symbol" panose="05050102010706020507" pitchFamily="18" charset="2"/>
              </a:rPr>
              <a:t> is much more global.</a:t>
            </a:r>
            <a:endParaRPr lang="en-US" altLang="en-US" sz="3600" dirty="0" smtClean="0"/>
          </a:p>
          <a:p>
            <a:pPr marL="0" indent="0" algn="l">
              <a:buFontTx/>
              <a:buNone/>
            </a:pPr>
            <a:r>
              <a:rPr lang="en-US" altLang="en-US" sz="3600" dirty="0" smtClean="0"/>
              <a:t>I think this paper is clever. </a:t>
            </a:r>
          </a:p>
        </p:txBody>
      </p:sp>
    </p:spTree>
  </p:cSld>
  <p:clrMapOvr>
    <a:masterClrMapping/>
  </p:clrMapOvr>
  <mc:AlternateContent xmlns:mc="http://schemas.openxmlformats.org/markup-compatibility/2006" xmlns:p14="http://schemas.microsoft.com/office/powerpoint/2010/main">
    <mc:Choice Requires="p14">
      <p:transition spd="slow" p14:dur="2000" advTm="182"/>
    </mc:Choice>
    <mc:Fallback xmlns="">
      <p:transition spd="slow" advTm="182"/>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We got an Hamiltonian path on the terminals</a:t>
            </a:r>
            <a:endParaRPr lang="en-US" dirty="0">
              <a:solidFill>
                <a:srgbClr val="00B0F0"/>
              </a:solidFill>
            </a:endParaRPr>
          </a:p>
        </p:txBody>
      </p:sp>
      <p:sp>
        <p:nvSpPr>
          <p:cNvPr id="3" name="Content Placeholder 2"/>
          <p:cNvSpPr>
            <a:spLocks noGrp="1"/>
          </p:cNvSpPr>
          <p:nvPr>
            <p:ph idx="1"/>
          </p:nvPr>
        </p:nvSpPr>
        <p:spPr/>
        <p:txBody>
          <a:bodyPr>
            <a:normAutofit lnSpcReduction="10000"/>
          </a:bodyPr>
          <a:lstStyle/>
          <a:p>
            <a:r>
              <a:rPr lang="en-US" dirty="0" smtClean="0"/>
              <a:t>The </a:t>
            </a:r>
            <a:r>
              <a:rPr lang="en-US" dirty="0" smtClean="0">
                <a:solidFill>
                  <a:srgbClr val="00B050"/>
                </a:solidFill>
              </a:rPr>
              <a:t>Hamiltonian path </a:t>
            </a:r>
            <a:r>
              <a:rPr lang="en-US" dirty="0" smtClean="0"/>
              <a:t>contains only terminals and its cost is at most </a:t>
            </a:r>
            <a:r>
              <a:rPr lang="en-US" dirty="0" smtClean="0">
                <a:solidFill>
                  <a:srgbClr val="FF0000"/>
                </a:solidFill>
              </a:rPr>
              <a:t>2</a:t>
            </a:r>
            <a:r>
              <a:rPr lang="en-US" dirty="0" smtClean="0">
                <a:solidFill>
                  <a:srgbClr val="FF0000"/>
                </a:solidFill>
                <a:latin typeface="Arial" panose="020B0604020202020204" pitchFamily="34" charset="0"/>
                <a:cs typeface="Arial" panose="020B0604020202020204" pitchFamily="34" charset="0"/>
              </a:rPr>
              <a:t>˖opt </a:t>
            </a:r>
            <a:r>
              <a:rPr lang="en-US" dirty="0" smtClean="0">
                <a:latin typeface="Arial" panose="020B0604020202020204" pitchFamily="34" charset="0"/>
                <a:cs typeface="Arial" panose="020B0604020202020204" pitchFamily="34" charset="0"/>
              </a:rPr>
              <a:t>with </a:t>
            </a:r>
            <a:r>
              <a:rPr lang="en-US" dirty="0" smtClean="0">
                <a:solidFill>
                  <a:srgbClr val="FF0000"/>
                </a:solidFill>
                <a:latin typeface="Arial" panose="020B0604020202020204" pitchFamily="34" charset="0"/>
                <a:cs typeface="Arial" panose="020B0604020202020204" pitchFamily="34" charset="0"/>
              </a:rPr>
              <a:t>opt </a:t>
            </a:r>
            <a:r>
              <a:rPr lang="en-US" dirty="0" smtClean="0">
                <a:latin typeface="Arial" panose="020B0604020202020204" pitchFamily="34" charset="0"/>
                <a:cs typeface="Arial" panose="020B0604020202020204" pitchFamily="34" charset="0"/>
              </a:rPr>
              <a:t>the optimum value of the problem (since we doubled every edge). A Hamiltonian path on the terminals is an example of a spanning tree on the terminals.</a:t>
            </a:r>
          </a:p>
          <a:p>
            <a:r>
              <a:rPr lang="en-US" dirty="0" smtClean="0">
                <a:latin typeface="Arial" panose="020B0604020202020204" pitchFamily="34" charset="0"/>
                <a:cs typeface="Arial" panose="020B0604020202020204" pitchFamily="34" charset="0"/>
              </a:rPr>
              <a:t>Corollary: there is a </a:t>
            </a:r>
            <a:r>
              <a:rPr lang="en-US" dirty="0" smtClean="0">
                <a:solidFill>
                  <a:srgbClr val="33CC33"/>
                </a:solidFill>
                <a:latin typeface="Arial" panose="020B0604020202020204" pitchFamily="34" charset="0"/>
                <a:cs typeface="Arial" panose="020B0604020202020204" pitchFamily="34" charset="0"/>
              </a:rPr>
              <a:t>spanning tree </a:t>
            </a:r>
            <a:r>
              <a:rPr lang="en-US" dirty="0" smtClean="0">
                <a:latin typeface="Arial" panose="020B0604020202020204" pitchFamily="34" charset="0"/>
                <a:cs typeface="Arial" panose="020B0604020202020204" pitchFamily="34" charset="0"/>
              </a:rPr>
              <a:t>in the graph induced by the terminals only, of cost at most </a:t>
            </a:r>
            <a:r>
              <a:rPr lang="en-US" dirty="0">
                <a:solidFill>
                  <a:srgbClr val="FF0000"/>
                </a:solidFill>
              </a:rPr>
              <a:t>2</a:t>
            </a:r>
            <a:r>
              <a:rPr lang="en-US" dirty="0">
                <a:solidFill>
                  <a:srgbClr val="FF0000"/>
                </a:solidFill>
                <a:latin typeface="Arial" panose="020B0604020202020204" pitchFamily="34" charset="0"/>
                <a:cs typeface="Arial" panose="020B0604020202020204" pitchFamily="34" charset="0"/>
              </a:rPr>
              <a:t>˖</a:t>
            </a:r>
            <a:r>
              <a:rPr lang="en-US" dirty="0" smtClean="0">
                <a:solidFill>
                  <a:srgbClr val="FF0000"/>
                </a:solidFill>
                <a:latin typeface="Arial" panose="020B0604020202020204" pitchFamily="34" charset="0"/>
                <a:cs typeface="Arial" panose="020B0604020202020204" pitchFamily="34" charset="0"/>
              </a:rPr>
              <a:t>opt.</a:t>
            </a:r>
          </a:p>
          <a:p>
            <a:r>
              <a:rPr lang="en-US" dirty="0" smtClean="0">
                <a:latin typeface="Arial" panose="020B0604020202020204" pitchFamily="34" charset="0"/>
                <a:cs typeface="Arial" panose="020B0604020202020204" pitchFamily="34" charset="0"/>
              </a:rPr>
              <a:t>Algorithm: go to the graph induced by the terminals and take a </a:t>
            </a:r>
            <a:r>
              <a:rPr lang="en-US" dirty="0" smtClean="0">
                <a:solidFill>
                  <a:srgbClr val="00B050"/>
                </a:solidFill>
                <a:latin typeface="Arial" panose="020B0604020202020204" pitchFamily="34" charset="0"/>
                <a:cs typeface="Arial" panose="020B0604020202020204" pitchFamily="34" charset="0"/>
              </a:rPr>
              <a:t>MST</a:t>
            </a:r>
            <a:r>
              <a:rPr lang="en-US" dirty="0" smtClean="0">
                <a:latin typeface="Arial" panose="020B0604020202020204" pitchFamily="34" charset="0"/>
                <a:cs typeface="Arial" panose="020B0604020202020204" pitchFamily="34" charset="0"/>
              </a:rPr>
              <a:t>.</a:t>
            </a:r>
            <a:r>
              <a:rPr lang="en-US" dirty="0" smtClean="0">
                <a:solidFill>
                  <a:srgbClr val="FF0000"/>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Ratio</a:t>
            </a:r>
            <a:r>
              <a:rPr lang="en-US" dirty="0" smtClean="0">
                <a:solidFill>
                  <a:srgbClr val="FF0000"/>
                </a:solidFill>
                <a:latin typeface="Arial" panose="020B0604020202020204" pitchFamily="34" charset="0"/>
                <a:cs typeface="Arial" panose="020B0604020202020204" pitchFamily="34" charset="0"/>
              </a:rPr>
              <a:t> 2.</a:t>
            </a:r>
            <a:endParaRPr lang="en-US" dirty="0"/>
          </a:p>
        </p:txBody>
      </p:sp>
    </p:spTree>
    <p:extLst>
      <p:ext uri="{BB962C8B-B14F-4D97-AF65-F5344CB8AC3E}">
        <p14:creationId xmlns:p14="http://schemas.microsoft.com/office/powerpoint/2010/main" val="3861374880"/>
      </p:ext>
    </p:extLst>
  </p:cSld>
  <p:clrMapOvr>
    <a:masterClrMapping/>
  </p:clrMapOvr>
  <p:timing>
    <p:tnLst>
      <p:par>
        <p:cTn id="1" dur="indefinite" restart="never" nodeType="tmRoot"/>
      </p:par>
    </p:tnLst>
  </p:timing>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tle 1"/>
          <p:cNvSpPr>
            <a:spLocks noGrp="1"/>
          </p:cNvSpPr>
          <p:nvPr>
            <p:ph type="title"/>
          </p:nvPr>
        </p:nvSpPr>
        <p:spPr/>
        <p:txBody>
          <a:bodyPr/>
          <a:lstStyle/>
          <a:p>
            <a:pPr algn="ctr"/>
            <a:r>
              <a:rPr lang="en-US" altLang="en-US" dirty="0" smtClean="0">
                <a:solidFill>
                  <a:srgbClr val="00B0F0"/>
                </a:solidFill>
              </a:rPr>
              <a:t>Sketch</a:t>
            </a:r>
          </a:p>
        </p:txBody>
      </p:sp>
      <p:sp>
        <p:nvSpPr>
          <p:cNvPr id="81923" name="Content Placeholder 2"/>
          <p:cNvSpPr>
            <a:spLocks noGrp="1"/>
          </p:cNvSpPr>
          <p:nvPr>
            <p:ph idx="1"/>
          </p:nvPr>
        </p:nvSpPr>
        <p:spPr/>
        <p:txBody>
          <a:bodyPr>
            <a:normAutofit fontScale="62500" lnSpcReduction="20000"/>
          </a:bodyPr>
          <a:lstStyle/>
          <a:p>
            <a:pPr marL="0" indent="0" algn="l">
              <a:buFontTx/>
              <a:buNone/>
              <a:defRPr/>
            </a:pPr>
            <a:r>
              <a:rPr lang="en-US" altLang="en-US" sz="3900" dirty="0" smtClean="0"/>
              <a:t>First </a:t>
            </a:r>
            <a:r>
              <a:rPr lang="en-US" altLang="en-US" sz="3900" dirty="0" smtClean="0">
                <a:solidFill>
                  <a:srgbClr val="00B050"/>
                </a:solidFill>
              </a:rPr>
              <a:t>give weights at random and make the</a:t>
            </a:r>
          </a:p>
          <a:p>
            <a:pPr marL="0" indent="0" algn="l">
              <a:buFontTx/>
              <a:buNone/>
              <a:defRPr/>
            </a:pPr>
            <a:r>
              <a:rPr lang="en-US" altLang="en-US" sz="3900" dirty="0" smtClean="0">
                <a:solidFill>
                  <a:srgbClr val="00B050"/>
                </a:solidFill>
              </a:rPr>
              <a:t> solution unique </a:t>
            </a:r>
            <a:r>
              <a:rPr lang="en-US" altLang="en-US" sz="3900" dirty="0" smtClean="0"/>
              <a:t>(</a:t>
            </a:r>
            <a:r>
              <a:rPr lang="en-US" altLang="en-US" sz="3900" dirty="0" smtClean="0">
                <a:solidFill>
                  <a:srgbClr val="0070C0"/>
                </a:solidFill>
              </a:rPr>
              <a:t>The Isolation lemma </a:t>
            </a:r>
            <a:r>
              <a:rPr lang="en-US" altLang="en-US" sz="3900" dirty="0" smtClean="0"/>
              <a:t>I knew it</a:t>
            </a:r>
          </a:p>
          <a:p>
            <a:pPr marL="0" indent="0" algn="l">
              <a:buFontTx/>
              <a:buNone/>
              <a:defRPr/>
            </a:pPr>
            <a:r>
              <a:rPr lang="en-US" altLang="en-US" sz="3900" dirty="0" smtClean="0"/>
              <a:t>from </a:t>
            </a:r>
            <a:r>
              <a:rPr lang="en-US" altLang="en-US" sz="3900" dirty="0" smtClean="0">
                <a:solidFill>
                  <a:srgbClr val="0070C0"/>
                </a:solidFill>
              </a:rPr>
              <a:t>derandomization </a:t>
            </a:r>
            <a:r>
              <a:rPr lang="en-US" altLang="en-US" sz="3900" dirty="0" smtClean="0"/>
              <a:t>and from </a:t>
            </a:r>
            <a:r>
              <a:rPr lang="en-US" altLang="en-US" sz="3900" dirty="0" smtClean="0">
                <a:solidFill>
                  <a:srgbClr val="0070C0"/>
                </a:solidFill>
              </a:rPr>
              <a:t>RNC </a:t>
            </a:r>
            <a:r>
              <a:rPr lang="en-US" altLang="en-US" sz="3900" dirty="0" smtClean="0"/>
              <a:t>algorithm </a:t>
            </a:r>
          </a:p>
          <a:p>
            <a:pPr marL="0" indent="0" algn="l">
              <a:buFontTx/>
              <a:buNone/>
              <a:defRPr/>
            </a:pPr>
            <a:r>
              <a:rPr lang="en-US" altLang="en-US" sz="3900" dirty="0" smtClean="0"/>
              <a:t>or </a:t>
            </a:r>
            <a:r>
              <a:rPr lang="en-US" altLang="en-US" sz="3900" dirty="0" smtClean="0">
                <a:solidFill>
                  <a:srgbClr val="00B050"/>
                </a:solidFill>
              </a:rPr>
              <a:t>Perfect Matching)</a:t>
            </a:r>
          </a:p>
          <a:p>
            <a:pPr marL="0" indent="0" algn="l">
              <a:buFontTx/>
              <a:buNone/>
              <a:defRPr/>
            </a:pPr>
            <a:endParaRPr lang="en-US" altLang="en-US" sz="3900" dirty="0" smtClean="0"/>
          </a:p>
          <a:p>
            <a:pPr marL="0" indent="0" algn="l">
              <a:buFontTx/>
              <a:buNone/>
              <a:defRPr/>
            </a:pPr>
            <a:r>
              <a:rPr lang="en-US" altLang="en-US" sz="3900" dirty="0" smtClean="0"/>
              <a:t>Consider all min cost </a:t>
            </a:r>
            <a:r>
              <a:rPr lang="en-US" altLang="en-US" sz="3900" dirty="0" smtClean="0">
                <a:solidFill>
                  <a:srgbClr val="00B050"/>
                </a:solidFill>
              </a:rPr>
              <a:t>cycle cover </a:t>
            </a:r>
            <a:r>
              <a:rPr lang="en-US" altLang="en-US" sz="3900" dirty="0" smtClean="0"/>
              <a:t>and </a:t>
            </a:r>
            <a:r>
              <a:rPr lang="en-US" altLang="en-US" sz="3900" dirty="0" smtClean="0">
                <a:solidFill>
                  <a:srgbClr val="FF0000"/>
                </a:solidFill>
              </a:rPr>
              <a:t>color</a:t>
            </a:r>
            <a:r>
              <a:rPr lang="en-US" altLang="en-US" sz="3900" dirty="0" smtClean="0"/>
              <a:t> each cycle</a:t>
            </a:r>
          </a:p>
          <a:p>
            <a:pPr marL="0" indent="0" algn="l">
              <a:buFontTx/>
              <a:buNone/>
              <a:defRPr/>
            </a:pPr>
            <a:r>
              <a:rPr lang="en-US" altLang="en-US" sz="3900" dirty="0" smtClean="0"/>
              <a:t> by black or </a:t>
            </a:r>
            <a:r>
              <a:rPr lang="en-US" altLang="en-US" sz="3900" dirty="0" smtClean="0">
                <a:solidFill>
                  <a:srgbClr val="FF0000"/>
                </a:solidFill>
              </a:rPr>
              <a:t>red</a:t>
            </a:r>
            <a:r>
              <a:rPr lang="en-US" altLang="en-US" sz="3900" dirty="0" smtClean="0"/>
              <a:t>. </a:t>
            </a:r>
          </a:p>
          <a:p>
            <a:pPr marL="0" indent="0" algn="l">
              <a:buFontTx/>
              <a:buNone/>
              <a:defRPr/>
            </a:pPr>
            <a:r>
              <a:rPr lang="en-US" altLang="en-US" sz="3900" dirty="0" smtClean="0">
                <a:solidFill>
                  <a:srgbClr val="0070C0"/>
                </a:solidFill>
              </a:rPr>
              <a:t>Count the number of different  colorings of optimum solutions</a:t>
            </a:r>
            <a:r>
              <a:rPr lang="en-US" altLang="en-US" sz="3900" dirty="0" smtClean="0"/>
              <a:t>.  If there is a</a:t>
            </a:r>
          </a:p>
          <a:p>
            <a:pPr marL="0" indent="0" algn="l">
              <a:buFontTx/>
              <a:buNone/>
              <a:defRPr/>
            </a:pPr>
            <a:r>
              <a:rPr lang="en-US" altLang="en-US" sz="3900" dirty="0" smtClean="0"/>
              <a:t> </a:t>
            </a:r>
            <a:r>
              <a:rPr lang="en-US" altLang="en-US" sz="3900" dirty="0" smtClean="0">
                <a:solidFill>
                  <a:srgbClr val="00B050"/>
                </a:solidFill>
              </a:rPr>
              <a:t>Hamiltonian path</a:t>
            </a:r>
            <a:r>
              <a:rPr lang="en-US" altLang="en-US" sz="3900" dirty="0" smtClean="0"/>
              <a:t> it adds  </a:t>
            </a:r>
            <a:r>
              <a:rPr lang="en-US" altLang="en-US" sz="3900" dirty="0" smtClean="0">
                <a:solidFill>
                  <a:srgbClr val="FF0000"/>
                </a:solidFill>
              </a:rPr>
              <a:t>2</a:t>
            </a:r>
            <a:r>
              <a:rPr lang="en-US" altLang="en-US" sz="3900" dirty="0" smtClean="0"/>
              <a:t> to the number of colorings.</a:t>
            </a:r>
          </a:p>
          <a:p>
            <a:pPr marL="0" indent="0" algn="l">
              <a:buFontTx/>
              <a:buNone/>
              <a:defRPr/>
            </a:pPr>
            <a:r>
              <a:rPr lang="en-US" altLang="en-US" sz="3900" dirty="0" smtClean="0"/>
              <a:t> Every cover by several cycles will have at least </a:t>
            </a:r>
            <a:r>
              <a:rPr lang="en-US" altLang="en-US" sz="3900" dirty="0" smtClean="0">
                <a:solidFill>
                  <a:srgbClr val="FF0000"/>
                </a:solidFill>
              </a:rPr>
              <a:t>4</a:t>
            </a:r>
            <a:r>
              <a:rPr lang="en-US" altLang="en-US" sz="3900" dirty="0" smtClean="0"/>
              <a:t> colorings.</a:t>
            </a:r>
          </a:p>
          <a:p>
            <a:pPr algn="l">
              <a:defRPr/>
            </a:pPr>
            <a:endParaRPr lang="en-US" alt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advTm="190"/>
    </mc:Choice>
    <mc:Fallback xmlns="">
      <p:transition spd="slow" advTm="190"/>
    </mc:Fallback>
  </mc:AlternateContent>
  <p:timing>
    <p:tnLst>
      <p:par>
        <p:cTn id="1" dur="indefinite" restart="never" nodeType="tmRoot"/>
      </p:par>
    </p:tnLst>
  </p:timing>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le 1"/>
          <p:cNvSpPr>
            <a:spLocks noGrp="1"/>
          </p:cNvSpPr>
          <p:nvPr>
            <p:ph type="title"/>
          </p:nvPr>
        </p:nvSpPr>
        <p:spPr>
          <a:xfrm>
            <a:off x="628650" y="320400"/>
            <a:ext cx="7886700" cy="1325563"/>
          </a:xfrm>
        </p:spPr>
        <p:txBody>
          <a:bodyPr/>
          <a:lstStyle/>
          <a:p>
            <a:pPr algn="ctr"/>
            <a:r>
              <a:rPr lang="en-US" altLang="en-US" dirty="0" smtClean="0">
                <a:solidFill>
                  <a:srgbClr val="00B0F0"/>
                </a:solidFill>
              </a:rPr>
              <a:t>So you need to check</a:t>
            </a:r>
          </a:p>
        </p:txBody>
      </p:sp>
      <p:sp>
        <p:nvSpPr>
          <p:cNvPr id="82947" name="Content Placeholder 2"/>
          <p:cNvSpPr>
            <a:spLocks noGrp="1"/>
          </p:cNvSpPr>
          <p:nvPr>
            <p:ph idx="1"/>
          </p:nvPr>
        </p:nvSpPr>
        <p:spPr/>
        <p:txBody>
          <a:bodyPr>
            <a:noAutofit/>
          </a:bodyPr>
          <a:lstStyle/>
          <a:p>
            <a:pPr marL="0" indent="0" algn="l">
              <a:buFontTx/>
              <a:buNone/>
              <a:defRPr/>
            </a:pPr>
            <a:r>
              <a:rPr lang="en-US" altLang="en-US" sz="3600" dirty="0" smtClean="0"/>
              <a:t>Note that if there is no </a:t>
            </a:r>
            <a:r>
              <a:rPr lang="en-US" altLang="en-US" sz="3600" dirty="0" smtClean="0">
                <a:solidFill>
                  <a:srgbClr val="FF0000"/>
                </a:solidFill>
              </a:rPr>
              <a:t>HC</a:t>
            </a:r>
            <a:r>
              <a:rPr lang="en-US" altLang="en-US" sz="3600" dirty="0" smtClean="0"/>
              <a:t> every path cover has a number of coloring divisible by </a:t>
            </a:r>
            <a:r>
              <a:rPr lang="en-US" altLang="en-US" sz="3600" dirty="0" smtClean="0">
                <a:solidFill>
                  <a:srgbClr val="FF0000"/>
                </a:solidFill>
              </a:rPr>
              <a:t>4</a:t>
            </a:r>
            <a:r>
              <a:rPr lang="en-US" altLang="en-US" sz="3600" dirty="0" smtClean="0"/>
              <a:t>. The  number of colorings  equal </a:t>
            </a:r>
            <a:r>
              <a:rPr lang="en-US" altLang="en-US" sz="3600" dirty="0" smtClean="0">
                <a:solidFill>
                  <a:srgbClr val="FF0000"/>
                </a:solidFill>
              </a:rPr>
              <a:t>0</a:t>
            </a:r>
            <a:r>
              <a:rPr lang="en-US" altLang="en-US" sz="3600" dirty="0" smtClean="0"/>
              <a:t> mod </a:t>
            </a:r>
            <a:r>
              <a:rPr lang="en-US" altLang="en-US" sz="3600" dirty="0" smtClean="0">
                <a:solidFill>
                  <a:srgbClr val="FF0000"/>
                </a:solidFill>
              </a:rPr>
              <a:t>4</a:t>
            </a:r>
            <a:r>
              <a:rPr lang="en-US" altLang="en-US" sz="3600" dirty="0" smtClean="0"/>
              <a:t> if  there is no </a:t>
            </a:r>
            <a:r>
              <a:rPr lang="en-US" altLang="en-US" sz="3600" dirty="0" smtClean="0">
                <a:solidFill>
                  <a:srgbClr val="FF0000"/>
                </a:solidFill>
              </a:rPr>
              <a:t>HC. </a:t>
            </a:r>
            <a:r>
              <a:rPr lang="en-US" altLang="en-US" sz="3600" dirty="0" smtClean="0"/>
              <a:t>But otherwise there is </a:t>
            </a:r>
            <a:r>
              <a:rPr lang="en-US" altLang="en-US" sz="3600" dirty="0" smtClean="0">
                <a:solidFill>
                  <a:srgbClr val="FF0000"/>
                </a:solidFill>
              </a:rPr>
              <a:t>2 </a:t>
            </a:r>
            <a:r>
              <a:rPr lang="en-US" altLang="en-US" sz="3600" dirty="0" smtClean="0"/>
              <a:t>in the sum and it is </a:t>
            </a:r>
            <a:r>
              <a:rPr lang="en-US" altLang="en-US" sz="3600" dirty="0" smtClean="0">
                <a:solidFill>
                  <a:srgbClr val="00B050"/>
                </a:solidFill>
              </a:rPr>
              <a:t>unique </a:t>
            </a:r>
            <a:r>
              <a:rPr lang="en-US" altLang="en-US" sz="3600" dirty="0" smtClean="0"/>
              <a:t>since we have a </a:t>
            </a:r>
            <a:r>
              <a:rPr lang="en-US" altLang="en-US" sz="3600" dirty="0" smtClean="0">
                <a:solidFill>
                  <a:srgbClr val="00B050"/>
                </a:solidFill>
              </a:rPr>
              <a:t>unique</a:t>
            </a:r>
            <a:r>
              <a:rPr lang="en-US" altLang="en-US" sz="3600" dirty="0" smtClean="0"/>
              <a:t> HP.  Thus we have </a:t>
            </a:r>
            <a:r>
              <a:rPr lang="en-US" altLang="en-US" sz="3600" dirty="0" smtClean="0">
                <a:solidFill>
                  <a:srgbClr val="FF0000"/>
                </a:solidFill>
              </a:rPr>
              <a:t>2</a:t>
            </a:r>
            <a:r>
              <a:rPr lang="en-US" altLang="en-US" sz="3600" dirty="0" smtClean="0"/>
              <a:t> plus a number that </a:t>
            </a:r>
            <a:r>
              <a:rPr lang="en-US" altLang="en-US" sz="3600" dirty="0" smtClean="0">
                <a:solidFill>
                  <a:srgbClr val="FF0000"/>
                </a:solidFill>
              </a:rPr>
              <a:t>4</a:t>
            </a:r>
            <a:r>
              <a:rPr lang="en-US" altLang="en-US" sz="3600" dirty="0" smtClean="0"/>
              <a:t> divides. Hence number of coloring mod </a:t>
            </a:r>
            <a:r>
              <a:rPr lang="en-US" altLang="en-US" sz="3600" dirty="0" smtClean="0">
                <a:solidFill>
                  <a:srgbClr val="FF0000"/>
                </a:solidFill>
              </a:rPr>
              <a:t>4</a:t>
            </a:r>
            <a:r>
              <a:rPr lang="en-US" altLang="en-US" sz="3600" dirty="0" smtClean="0"/>
              <a:t> is </a:t>
            </a:r>
            <a:r>
              <a:rPr lang="en-US" altLang="en-US" sz="3600" dirty="0" smtClean="0">
                <a:solidFill>
                  <a:srgbClr val="FF0000"/>
                </a:solidFill>
              </a:rPr>
              <a:t>2</a:t>
            </a:r>
            <a:r>
              <a:rPr lang="en-US" altLang="en-US" sz="3600" dirty="0" smtClean="0"/>
              <a:t>.</a:t>
            </a:r>
          </a:p>
        </p:txBody>
      </p:sp>
    </p:spTree>
  </p:cSld>
  <p:clrMapOvr>
    <a:masterClrMapping/>
  </p:clrMapOvr>
  <mc:AlternateContent xmlns:mc="http://schemas.openxmlformats.org/markup-compatibility/2006" xmlns:p14="http://schemas.microsoft.com/office/powerpoint/2010/main">
    <mc:Choice Requires="p14">
      <p:transition spd="slow" p14:dur="2000" advTm="175"/>
    </mc:Choice>
    <mc:Fallback xmlns="">
      <p:transition spd="slow" advTm="175"/>
    </mc:Fallback>
  </mc:AlternateContent>
  <p:timing>
    <p:tnLst>
      <p:par>
        <p:cTn id="1" dur="indefinite" restart="never" nodeType="tmRoot"/>
      </p:par>
    </p:tnLst>
  </p:timing>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An intractable parameterized problem</a:t>
            </a:r>
            <a:endParaRPr lang="en-US" dirty="0">
              <a:solidFill>
                <a:srgbClr val="00B0F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96975"/>
                <a:ext cx="8229600" cy="2232025"/>
              </a:xfrm>
            </p:spPr>
            <p:txBody>
              <a:bodyPr>
                <a:normAutofit fontScale="62500" lnSpcReduction="20000"/>
              </a:bodyPr>
              <a:lstStyle/>
              <a:p>
                <a:pPr marL="0" indent="0">
                  <a:buNone/>
                </a:pPr>
                <a:endParaRPr lang="en-US" dirty="0" smtClean="0"/>
              </a:p>
              <a:p>
                <a:pPr marL="0" indent="0">
                  <a:buNone/>
                </a:pPr>
                <a:r>
                  <a:rPr lang="en-US" sz="3400" dirty="0" smtClean="0"/>
                  <a:t/>
                </a:r>
                <a:br>
                  <a:rPr lang="en-US" sz="3400" dirty="0" smtClean="0"/>
                </a:br>
                <a:r>
                  <a:rPr lang="en-US" sz="3400" b="1" dirty="0" smtClean="0"/>
                  <a:t>Input:		</a:t>
                </a:r>
                <a:r>
                  <a:rPr lang="en-US" sz="3400" dirty="0"/>
                  <a:t>An undirected graph </a:t>
                </a:r>
                <a14:m>
                  <m:oMath xmlns:m="http://schemas.openxmlformats.org/officeDocument/2006/math">
                    <m:r>
                      <a:rPr lang="en-US" sz="3400" i="1" dirty="0">
                        <a:latin typeface="Cambria Math" panose="02040503050406030204" pitchFamily="18" charset="0"/>
                      </a:rPr>
                      <m:t>𝐺</m:t>
                    </m:r>
                  </m:oMath>
                </a14:m>
                <a:r>
                  <a:rPr lang="en-US" sz="3400" dirty="0"/>
                  <a:t> and an integer </a:t>
                </a:r>
                <a14:m>
                  <m:oMath xmlns:m="http://schemas.openxmlformats.org/officeDocument/2006/math">
                    <m:r>
                      <a:rPr lang="en-US" sz="3400" i="1" dirty="0" smtClean="0">
                        <a:solidFill>
                          <a:srgbClr val="FF0000"/>
                        </a:solidFill>
                        <a:latin typeface="Cambria Math" panose="02040503050406030204" pitchFamily="18" charset="0"/>
                      </a:rPr>
                      <m:t>𝑘</m:t>
                    </m:r>
                  </m:oMath>
                </a14:m>
                <a:r>
                  <a:rPr lang="en-US" sz="3400" dirty="0"/>
                  <a:t/>
                </a:r>
                <a:br>
                  <a:rPr lang="en-US" sz="3400" dirty="0"/>
                </a:br>
                <a:r>
                  <a:rPr lang="en-US" sz="3400" b="1" dirty="0"/>
                  <a:t>Parameter:	</a:t>
                </a:r>
                <a14:m>
                  <m:oMath xmlns:m="http://schemas.openxmlformats.org/officeDocument/2006/math">
                    <m:r>
                      <a:rPr lang="en-US" sz="3400" i="1" dirty="0" smtClean="0">
                        <a:solidFill>
                          <a:srgbClr val="FF0000"/>
                        </a:solidFill>
                        <a:latin typeface="Cambria Math" panose="02040503050406030204" pitchFamily="18" charset="0"/>
                      </a:rPr>
                      <m:t>𝑘</m:t>
                    </m:r>
                  </m:oMath>
                </a14:m>
                <a:r>
                  <a:rPr lang="en-US" sz="3400" b="1" dirty="0"/>
                  <a:t/>
                </a:r>
                <a:br>
                  <a:rPr lang="en-US" sz="3400" b="1" dirty="0"/>
                </a:br>
                <a:r>
                  <a:rPr lang="en-US" sz="3400" b="1" dirty="0"/>
                  <a:t>Question:</a:t>
                </a:r>
                <a:r>
                  <a:rPr lang="en-US" sz="3400" dirty="0" smtClean="0"/>
                  <a:t>Is there a set of </a:t>
                </a:r>
                <a14:m>
                  <m:oMath xmlns:m="http://schemas.openxmlformats.org/officeDocument/2006/math">
                    <m:r>
                      <a:rPr lang="en-US" sz="3400" b="0" i="1" smtClean="0">
                        <a:solidFill>
                          <a:srgbClr val="FF0000"/>
                        </a:solidFill>
                        <a:latin typeface="Cambria Math"/>
                      </a:rPr>
                      <m:t>𝑘</m:t>
                    </m:r>
                  </m:oMath>
                </a14:m>
                <a:r>
                  <a:rPr lang="en-US" sz="3400" dirty="0" smtClean="0"/>
                  <a:t> pairwise adjacent vertices in </a:t>
                </a:r>
                <a14:m>
                  <m:oMath xmlns:m="http://schemas.openxmlformats.org/officeDocument/2006/math">
                    <m:r>
                      <a:rPr lang="en-US" sz="3400" i="1" dirty="0" smtClean="0">
                        <a:latin typeface="Cambria Math"/>
                      </a:rPr>
                      <m:t>𝐺</m:t>
                    </m:r>
                  </m:oMath>
                </a14:m>
                <a:r>
                  <a:rPr lang="en-US" sz="3400" dirty="0" smtClean="0"/>
                  <a:t>?</a:t>
                </a:r>
                <a:endParaRPr lang="en-US" sz="3400" dirty="0"/>
              </a:p>
              <a:p>
                <a:r>
                  <a:rPr lang="en-US" sz="3400" dirty="0"/>
                  <a:t>Testing all size</a:t>
                </a:r>
                <a:r>
                  <a:rPr lang="en-US" sz="3400" dirty="0" smtClean="0">
                    <a:solidFill>
                      <a:srgbClr val="FF0000"/>
                    </a:solidFill>
                  </a:rPr>
                  <a:t>-</a:t>
                </a:r>
                <a14:m>
                  <m:oMath xmlns:m="http://schemas.openxmlformats.org/officeDocument/2006/math">
                    <m:r>
                      <a:rPr lang="en-US" sz="3400" i="1">
                        <a:solidFill>
                          <a:srgbClr val="FF0000"/>
                        </a:solidFill>
                        <a:latin typeface="Cambria Math"/>
                      </a:rPr>
                      <m:t>𝑘</m:t>
                    </m:r>
                  </m:oMath>
                </a14:m>
                <a:r>
                  <a:rPr lang="en-US" sz="3400" dirty="0"/>
                  <a:t>vertex sets takes </a:t>
                </a:r>
                <a14:m>
                  <m:oMath xmlns:m="http://schemas.openxmlformats.org/officeDocument/2006/math">
                    <m:r>
                      <m:rPr>
                        <m:sty m:val="p"/>
                      </m:rPr>
                      <a:rPr lang="en-US" sz="3400" smtClean="0">
                        <a:solidFill>
                          <a:srgbClr val="FF0000"/>
                        </a:solidFill>
                        <a:latin typeface="Cambria Math"/>
                      </a:rPr>
                      <m:t>Θ</m:t>
                    </m:r>
                    <m:r>
                      <a:rPr lang="en-US" sz="3400" i="1">
                        <a:solidFill>
                          <a:srgbClr val="FF0000"/>
                        </a:solidFill>
                        <a:latin typeface="Cambria Math"/>
                      </a:rPr>
                      <m:t>(</m:t>
                    </m:r>
                    <m:sSup>
                      <m:sSupPr>
                        <m:ctrlPr>
                          <a:rPr lang="en-US" sz="3400" i="1">
                            <a:solidFill>
                              <a:srgbClr val="FF0000"/>
                            </a:solidFill>
                            <a:latin typeface="Cambria Math" panose="02040503050406030204" pitchFamily="18" charset="0"/>
                          </a:rPr>
                        </m:ctrlPr>
                      </m:sSupPr>
                      <m:e>
                        <m:r>
                          <a:rPr lang="en-US" sz="3400" i="1">
                            <a:solidFill>
                              <a:srgbClr val="FF0000"/>
                            </a:solidFill>
                            <a:latin typeface="Cambria Math"/>
                          </a:rPr>
                          <m:t>𝑘</m:t>
                        </m:r>
                      </m:e>
                      <m:sup>
                        <m:r>
                          <a:rPr lang="en-US" sz="3400" i="1">
                            <a:solidFill>
                              <a:srgbClr val="FF0000"/>
                            </a:solidFill>
                            <a:latin typeface="Cambria Math"/>
                          </a:rPr>
                          <m:t>2</m:t>
                        </m:r>
                      </m:sup>
                    </m:sSup>
                    <m:r>
                      <a:rPr lang="en-US" sz="3400" i="1">
                        <a:solidFill>
                          <a:srgbClr val="FF0000"/>
                        </a:solidFill>
                        <a:latin typeface="Cambria Math"/>
                      </a:rPr>
                      <m:t>⋅</m:t>
                    </m:r>
                    <m:sSup>
                      <m:sSupPr>
                        <m:ctrlPr>
                          <a:rPr lang="en-US" sz="3400" i="1">
                            <a:solidFill>
                              <a:srgbClr val="FF0000"/>
                            </a:solidFill>
                            <a:latin typeface="Cambria Math" panose="02040503050406030204" pitchFamily="18" charset="0"/>
                          </a:rPr>
                        </m:ctrlPr>
                      </m:sSupPr>
                      <m:e>
                        <m:r>
                          <a:rPr lang="en-US" sz="3400" i="1">
                            <a:solidFill>
                              <a:srgbClr val="FF0000"/>
                            </a:solidFill>
                            <a:latin typeface="Cambria Math"/>
                          </a:rPr>
                          <m:t>𝑛</m:t>
                        </m:r>
                      </m:e>
                      <m:sup>
                        <m:r>
                          <a:rPr lang="en-US" sz="3400" i="1">
                            <a:solidFill>
                              <a:srgbClr val="FF0000"/>
                            </a:solidFill>
                            <a:latin typeface="Cambria Math"/>
                          </a:rPr>
                          <m:t>𝑘</m:t>
                        </m:r>
                      </m:sup>
                    </m:sSup>
                    <m:r>
                      <a:rPr lang="en-US" sz="3400" i="1">
                        <a:solidFill>
                          <a:srgbClr val="FF0000"/>
                        </a:solidFill>
                        <a:latin typeface="Cambria Math"/>
                      </a:rPr>
                      <m:t>)</m:t>
                    </m:r>
                  </m:oMath>
                </a14:m>
                <a:r>
                  <a:rPr lang="en-US" sz="3400" dirty="0" smtClean="0"/>
                  <a:t>time</a:t>
                </a:r>
              </a:p>
              <a:p>
                <a:r>
                  <a:rPr lang="en-US" sz="3400" dirty="0" smtClean="0"/>
                  <a:t>Our starting assumption is that </a:t>
                </a:r>
                <a14:m>
                  <m:oMath xmlns:m="http://schemas.openxmlformats.org/officeDocument/2006/math">
                    <m:r>
                      <a:rPr lang="en-US" sz="3400" b="0" i="1" smtClean="0">
                        <a:solidFill>
                          <a:srgbClr val="0070C0"/>
                        </a:solidFill>
                        <a:latin typeface="Cambria Math"/>
                      </a:rPr>
                      <m:t>𝑘</m:t>
                    </m:r>
                  </m:oMath>
                </a14:m>
                <a:r>
                  <a:rPr lang="en-US" sz="3400" dirty="0" smtClean="0">
                    <a:solidFill>
                      <a:srgbClr val="0070C0"/>
                    </a:solidFill>
                  </a:rPr>
                  <a:t>-</a:t>
                </a:r>
                <a:r>
                  <a:rPr lang="en-US" sz="3400" cap="small" dirty="0" smtClean="0">
                    <a:solidFill>
                      <a:srgbClr val="0070C0"/>
                    </a:solidFill>
                  </a:rPr>
                  <a:t>Clique</a:t>
                </a:r>
                <a:r>
                  <a:rPr lang="en-US" sz="3400" dirty="0" smtClean="0"/>
                  <a:t>is not fixed-parameter tractable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96975"/>
                <a:ext cx="8229600" cy="2232025"/>
              </a:xfrm>
              <a:blipFill>
                <a:blip r:embed="rId2"/>
                <a:stretch>
                  <a:fillRect l="-889" r="-815"/>
                </a:stretch>
              </a:blipFill>
            </p:spPr>
            <p:txBody>
              <a:bodyPr/>
              <a:lstStyle/>
              <a:p>
                <a:r>
                  <a:rPr lang="en-US" dirty="0">
                    <a:noFill/>
                  </a:rPr>
                  <a:t> </a:t>
                </a:r>
              </a:p>
            </p:txBody>
          </p:sp>
        </mc:Fallback>
      </mc:AlternateContent>
      <p:sp>
        <p:nvSpPr>
          <p:cNvPr id="4" name="Slide Number Placeholder 3"/>
          <p:cNvSpPr>
            <a:spLocks noGrp="1"/>
          </p:cNvSpPr>
          <p:nvPr>
            <p:ph type="sldNum" sz="quarter" idx="12"/>
          </p:nvPr>
        </p:nvSpPr>
        <p:spPr/>
        <p:txBody>
          <a:bodyPr/>
          <a:lstStyle/>
          <a:p>
            <a:pPr>
              <a:defRPr/>
            </a:pPr>
            <a:fld id="{2EEB4C75-3422-4131-BAA1-452F888D0C16}" type="slidenum">
              <a:rPr lang="nb-NO" smtClean="0"/>
              <a:pPr>
                <a:defRPr/>
              </a:pPr>
              <a:t>432</a:t>
            </a:fld>
            <a:endParaRPr lang="nb-NO"/>
          </a:p>
        </p:txBody>
      </p:sp>
      <mc:AlternateContent xmlns:mc="http://schemas.openxmlformats.org/markup-compatibility/2006" xmlns:a14="http://schemas.microsoft.com/office/drawing/2010/main">
        <mc:Choice Requires="a14">
          <p:graphicFrame>
            <p:nvGraphicFramePr>
              <p:cNvPr id="5" name="Content Placeholder 4"/>
              <p:cNvGraphicFramePr>
                <a:graphicFrameLocks/>
              </p:cNvGraphicFramePr>
              <p:nvPr>
                <p:extLst>
                  <p:ext uri="{D42A27DB-BD31-4B8C-83A1-F6EECF244321}">
                    <p14:modId xmlns:p14="http://schemas.microsoft.com/office/powerpoint/2010/main" val="1470765664"/>
                  </p:ext>
                </p:extLst>
              </p:nvPr>
            </p:nvGraphicFramePr>
            <p:xfrm>
              <a:off x="609600" y="3501009"/>
              <a:ext cx="8229600" cy="27775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Choice>
        <mc:Fallback xmlns="">
          <p:graphicFrame>
            <p:nvGraphicFramePr>
              <p:cNvPr id="5" name="Content Placeholder 4"/>
              <p:cNvGraphicFramePr>
                <a:graphicFrameLocks/>
              </p:cNvGraphicFramePr>
              <p:nvPr>
                <p:extLst>
                  <p:ext uri="{D42A27DB-BD31-4B8C-83A1-F6EECF244321}">
                    <p14:modId xmlns:p14="http://schemas.microsoft.com/office/powerpoint/2010/main" xmlns="" xmlns:a14="http://schemas.microsoft.com/office/drawing/2010/main" val="1470765664"/>
                  </p:ext>
                </p:extLst>
              </p:nvPr>
            </p:nvGraphicFramePr>
            <p:xfrm>
              <a:off x="609600" y="3501009"/>
              <a:ext cx="8229600" cy="277755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mc:Fallback>
      </mc:AlternateContent>
    </p:spTree>
    <p:extLst>
      <p:ext uri="{BB962C8B-B14F-4D97-AF65-F5344CB8AC3E}">
        <p14:creationId xmlns:p14="http://schemas.microsoft.com/office/powerpoint/2010/main" val="894082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B4B9D03B-9496-4391-84B5-87826019DCC2}"/>
                                            </p:graphicEl>
                                          </p:spTgt>
                                        </p:tgtEl>
                                        <p:attrNameLst>
                                          <p:attrName>style.visibility</p:attrName>
                                        </p:attrNameLst>
                                      </p:cBhvr>
                                      <p:to>
                                        <p:strVal val="visible"/>
                                      </p:to>
                                    </p:set>
                                    <p:animEffect transition="in" filter="fade">
                                      <p:cBhvr>
                                        <p:cTn id="17" dur="500"/>
                                        <p:tgtEl>
                                          <p:spTgt spid="5">
                                            <p:graphicEl>
                                              <a:dgm id="{B4B9D03B-9496-4391-84B5-87826019DCC2}"/>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graphicEl>
                                              <a:dgm id="{76999011-147B-4415-9B8B-DAC7B63BFA3F}"/>
                                            </p:graphicEl>
                                          </p:spTgt>
                                        </p:tgtEl>
                                        <p:attrNameLst>
                                          <p:attrName>style.visibility</p:attrName>
                                        </p:attrNameLst>
                                      </p:cBhvr>
                                      <p:to>
                                        <p:strVal val="visible"/>
                                      </p:to>
                                    </p:set>
                                    <p:animEffect transition="in" filter="fade">
                                      <p:cBhvr>
                                        <p:cTn id="20" dur="500"/>
                                        <p:tgtEl>
                                          <p:spTgt spid="5">
                                            <p:graphicEl>
                                              <a:dgm id="{76999011-147B-4415-9B8B-DAC7B63BFA3F}"/>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graphicEl>
                                              <a:dgm id="{399932D3-CCAB-4E5E-A134-B4627D777522}"/>
                                            </p:graphicEl>
                                          </p:spTgt>
                                        </p:tgtEl>
                                        <p:attrNameLst>
                                          <p:attrName>style.visibility</p:attrName>
                                        </p:attrNameLst>
                                      </p:cBhvr>
                                      <p:to>
                                        <p:strVal val="visible"/>
                                      </p:to>
                                    </p:set>
                                    <p:animEffect transition="in" filter="fade">
                                      <p:cBhvr>
                                        <p:cTn id="25" dur="500"/>
                                        <p:tgtEl>
                                          <p:spTgt spid="5">
                                            <p:graphicEl>
                                              <a:dgm id="{399932D3-CCAB-4E5E-A134-B4627D777522}"/>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graphicEl>
                                              <a:dgm id="{BF3979F9-E61F-47D6-B3EB-2BAB9DA94BF5}"/>
                                            </p:graphicEl>
                                          </p:spTgt>
                                        </p:tgtEl>
                                        <p:attrNameLst>
                                          <p:attrName>style.visibility</p:attrName>
                                        </p:attrNameLst>
                                      </p:cBhvr>
                                      <p:to>
                                        <p:strVal val="visible"/>
                                      </p:to>
                                    </p:set>
                                    <p:animEffect transition="in" filter="fade">
                                      <p:cBhvr>
                                        <p:cTn id="28" dur="500"/>
                                        <p:tgtEl>
                                          <p:spTgt spid="5">
                                            <p:graphicEl>
                                              <a:dgm id="{BF3979F9-E61F-47D6-B3EB-2BAB9DA94BF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Problems that have no FPT algorithms</a:t>
            </a:r>
            <a:endParaRPr lang="en-US" dirty="0">
              <a:solidFill>
                <a:srgbClr val="00B0F0"/>
              </a:solidFill>
            </a:endParaRPr>
          </a:p>
        </p:txBody>
      </p:sp>
      <p:sp>
        <p:nvSpPr>
          <p:cNvPr id="3" name="Content Placeholder 2"/>
          <p:cNvSpPr>
            <a:spLocks noGrp="1"/>
          </p:cNvSpPr>
          <p:nvPr>
            <p:ph idx="1"/>
          </p:nvPr>
        </p:nvSpPr>
        <p:spPr/>
        <p:txBody>
          <a:bodyPr/>
          <a:lstStyle/>
          <a:p>
            <a:r>
              <a:rPr lang="en-US" dirty="0" smtClean="0"/>
              <a:t>After trying a lot it was conjectured (and follows from the </a:t>
            </a:r>
            <a:r>
              <a:rPr lang="en-US" dirty="0" smtClean="0">
                <a:solidFill>
                  <a:srgbClr val="FF0000"/>
                </a:solidFill>
              </a:rPr>
              <a:t>ETH</a:t>
            </a:r>
            <a:r>
              <a:rPr lang="en-US" dirty="0" smtClean="0"/>
              <a:t>) that </a:t>
            </a:r>
            <a:r>
              <a:rPr lang="en-US" dirty="0" smtClean="0">
                <a:solidFill>
                  <a:srgbClr val="FF0000"/>
                </a:solidFill>
              </a:rPr>
              <a:t>Clique</a:t>
            </a:r>
            <a:r>
              <a:rPr lang="en-US" dirty="0" smtClean="0"/>
              <a:t> and </a:t>
            </a:r>
            <a:r>
              <a:rPr lang="en-US" dirty="0" smtClean="0">
                <a:solidFill>
                  <a:srgbClr val="FF0000"/>
                </a:solidFill>
              </a:rPr>
              <a:t>Set Cover </a:t>
            </a:r>
            <a:r>
              <a:rPr lang="en-US" dirty="0" smtClean="0"/>
              <a:t>have no </a:t>
            </a:r>
            <a:r>
              <a:rPr lang="en-US" dirty="0" smtClean="0">
                <a:solidFill>
                  <a:srgbClr val="FF0000"/>
                </a:solidFill>
              </a:rPr>
              <a:t>FPT </a:t>
            </a:r>
            <a:r>
              <a:rPr lang="en-US" dirty="0" smtClean="0"/>
              <a:t>algorithm.</a:t>
            </a:r>
          </a:p>
          <a:p>
            <a:r>
              <a:rPr lang="en-US" dirty="0" smtClean="0"/>
              <a:t>There are classes </a:t>
            </a:r>
            <a:r>
              <a:rPr lang="en-US" dirty="0" smtClean="0">
                <a:solidFill>
                  <a:srgbClr val="FF0000"/>
                </a:solidFill>
              </a:rPr>
              <a:t>W[i], i≥1 </a:t>
            </a:r>
            <a:r>
              <a:rPr lang="en-US" dirty="0" smtClean="0"/>
              <a:t>so that if a problem belongs to such class it has no </a:t>
            </a:r>
            <a:r>
              <a:rPr lang="en-US" dirty="0" smtClean="0">
                <a:solidFill>
                  <a:srgbClr val="FF0000"/>
                </a:solidFill>
              </a:rPr>
              <a:t>FPT</a:t>
            </a:r>
            <a:r>
              <a:rPr lang="en-US" dirty="0" smtClean="0"/>
              <a:t> algorithm in the optimum. These classes are defined by </a:t>
            </a:r>
            <a:r>
              <a:rPr lang="en-US" dirty="0" smtClean="0">
                <a:solidFill>
                  <a:srgbClr val="0070C0"/>
                </a:solidFill>
              </a:rPr>
              <a:t>circuits</a:t>
            </a:r>
            <a:r>
              <a:rPr lang="en-US" dirty="0" smtClean="0"/>
              <a:t>.</a:t>
            </a:r>
          </a:p>
          <a:p>
            <a:r>
              <a:rPr lang="en-US" dirty="0" smtClean="0">
                <a:solidFill>
                  <a:srgbClr val="FF0000"/>
                </a:solidFill>
              </a:rPr>
              <a:t>W[1]</a:t>
            </a:r>
            <a:r>
              <a:rPr lang="en-US" dirty="0" smtClean="0">
                <a:solidFill>
                  <a:srgbClr val="FF0000"/>
                </a:solidFill>
                <a:sym typeface="Symbol" panose="05050102010706020507" pitchFamily="18" charset="2"/>
              </a:rPr>
              <a:t>W[2]</a:t>
            </a:r>
            <a:r>
              <a:rPr lang="en-US" dirty="0">
                <a:solidFill>
                  <a:srgbClr val="FF0000"/>
                </a:solidFill>
                <a:sym typeface="Symbol" panose="05050102010706020507" pitchFamily="18" charset="2"/>
              </a:rPr>
              <a:t> </a:t>
            </a:r>
            <a:r>
              <a:rPr lang="en-US" dirty="0" smtClean="0">
                <a:solidFill>
                  <a:srgbClr val="FF0000"/>
                </a:solidFill>
                <a:sym typeface="Symbol" panose="05050102010706020507" pitchFamily="18" charset="2"/>
              </a:rPr>
              <a:t>W[3]…….</a:t>
            </a:r>
          </a:p>
          <a:p>
            <a:r>
              <a:rPr lang="en-US" dirty="0" smtClean="0">
                <a:solidFill>
                  <a:srgbClr val="00B050"/>
                </a:solidFill>
                <a:sym typeface="Symbol" panose="05050102010706020507" pitchFamily="18" charset="2"/>
              </a:rPr>
              <a:t>A parametrized reduction </a:t>
            </a:r>
            <a:r>
              <a:rPr lang="en-US" dirty="0" smtClean="0">
                <a:sym typeface="Symbol" panose="05050102010706020507" pitchFamily="18" charset="2"/>
              </a:rPr>
              <a:t>from problem </a:t>
            </a:r>
            <a:r>
              <a:rPr lang="en-US" dirty="0" smtClean="0">
                <a:solidFill>
                  <a:srgbClr val="FF0000"/>
                </a:solidFill>
                <a:sym typeface="Symbol" panose="05050102010706020507" pitchFamily="18" charset="2"/>
              </a:rPr>
              <a:t>A </a:t>
            </a:r>
            <a:r>
              <a:rPr lang="en-US" dirty="0" smtClean="0">
                <a:sym typeface="Symbol" panose="05050102010706020507" pitchFamily="18" charset="2"/>
              </a:rPr>
              <a:t>to problem </a:t>
            </a:r>
            <a:r>
              <a:rPr lang="en-US" dirty="0" smtClean="0">
                <a:solidFill>
                  <a:srgbClr val="FF0000"/>
                </a:solidFill>
                <a:sym typeface="Symbol" panose="05050102010706020507" pitchFamily="18" charset="2"/>
              </a:rPr>
              <a:t>B</a:t>
            </a:r>
            <a:r>
              <a:rPr lang="en-US" dirty="0" smtClean="0">
                <a:sym typeface="Symbol" panose="05050102010706020507" pitchFamily="18" charset="2"/>
              </a:rPr>
              <a:t>, which gives  </a:t>
            </a:r>
            <a:r>
              <a:rPr lang="en-US" dirty="0" smtClean="0">
                <a:solidFill>
                  <a:srgbClr val="FF0000"/>
                </a:solidFill>
                <a:sym typeface="Symbol" panose="05050102010706020507" pitchFamily="18" charset="2"/>
              </a:rPr>
              <a:t>Opt(B)=g(opt(A)). </a:t>
            </a:r>
            <a:r>
              <a:rPr lang="en-US" dirty="0" smtClean="0">
                <a:sym typeface="Symbol" panose="05050102010706020507" pitchFamily="18" charset="2"/>
              </a:rPr>
              <a:t>This means that if </a:t>
            </a:r>
            <a:r>
              <a:rPr lang="en-US" dirty="0" smtClean="0">
                <a:solidFill>
                  <a:srgbClr val="FF0000"/>
                </a:solidFill>
                <a:sym typeface="Symbol" panose="05050102010706020507" pitchFamily="18" charset="2"/>
              </a:rPr>
              <a:t>A </a:t>
            </a:r>
            <a:r>
              <a:rPr lang="en-US" dirty="0" smtClean="0">
                <a:sym typeface="Symbol" panose="05050102010706020507" pitchFamily="18" charset="2"/>
              </a:rPr>
              <a:t>is </a:t>
            </a:r>
            <a:r>
              <a:rPr lang="en-US" dirty="0" smtClean="0">
                <a:solidFill>
                  <a:srgbClr val="FF0000"/>
                </a:solidFill>
                <a:sym typeface="Symbol" panose="05050102010706020507" pitchFamily="18" charset="2"/>
              </a:rPr>
              <a:t>W[i] </a:t>
            </a:r>
            <a:r>
              <a:rPr lang="en-US" dirty="0" smtClean="0">
                <a:sym typeface="Symbol" panose="05050102010706020507" pitchFamily="18" charset="2"/>
              </a:rPr>
              <a:t>hard</a:t>
            </a:r>
            <a:r>
              <a:rPr lang="en-US" dirty="0" smtClean="0">
                <a:solidFill>
                  <a:srgbClr val="FF0000"/>
                </a:solidFill>
                <a:sym typeface="Symbol" panose="05050102010706020507" pitchFamily="18" charset="2"/>
              </a:rPr>
              <a:t> for i≥1, </a:t>
            </a:r>
            <a:r>
              <a:rPr lang="en-US" dirty="0" smtClean="0">
                <a:sym typeface="Symbol" panose="05050102010706020507" pitchFamily="18" charset="2"/>
              </a:rPr>
              <a:t>so is </a:t>
            </a:r>
            <a:r>
              <a:rPr lang="en-US" dirty="0" smtClean="0">
                <a:solidFill>
                  <a:srgbClr val="FF0000"/>
                </a:solidFill>
                <a:sym typeface="Symbol" panose="05050102010706020507" pitchFamily="18" charset="2"/>
              </a:rPr>
              <a:t>B.</a:t>
            </a:r>
            <a:endParaRPr lang="en-US" dirty="0">
              <a:solidFill>
                <a:srgbClr val="FF0000"/>
              </a:solidFill>
            </a:endParaRPr>
          </a:p>
        </p:txBody>
      </p:sp>
    </p:spTree>
    <p:extLst>
      <p:ext uri="{BB962C8B-B14F-4D97-AF65-F5344CB8AC3E}">
        <p14:creationId xmlns:p14="http://schemas.microsoft.com/office/powerpoint/2010/main" val="3405060553"/>
      </p:ext>
    </p:extLst>
  </p:cSld>
  <p:clrMapOvr>
    <a:masterClrMapping/>
  </p:clrMapOvr>
  <p:timing>
    <p:tnLst>
      <p:par>
        <p:cTn id="1" dur="indefinite" restart="never" nodeType="tmRoot"/>
      </p:par>
    </p:tnLst>
  </p:timing>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Intuition</a:t>
            </a:r>
            <a:endParaRPr lang="en-US" dirty="0">
              <a:solidFill>
                <a:srgbClr val="00B0F0"/>
              </a:solidFill>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t>If </a:t>
            </a:r>
            <a:r>
              <a:rPr lang="en-US" dirty="0" smtClean="0">
                <a:solidFill>
                  <a:srgbClr val="FF0000"/>
                </a:solidFill>
              </a:rPr>
              <a:t>opt</a:t>
            </a:r>
            <a:r>
              <a:rPr lang="en-US" dirty="0" smtClean="0">
                <a:solidFill>
                  <a:srgbClr val="FF0000"/>
                </a:solidFill>
                <a:sym typeface="Wingdings" panose="05000000000000000000" pitchFamily="2" charset="2"/>
              </a:rPr>
              <a:t> </a:t>
            </a:r>
            <a:r>
              <a:rPr lang="en-US" dirty="0">
                <a:solidFill>
                  <a:srgbClr val="FF0000"/>
                </a:solidFill>
                <a:sym typeface="Wingdings" panose="05000000000000000000" pitchFamily="2" charset="2"/>
              </a:rPr>
              <a:t>g</a:t>
            </a:r>
            <a:r>
              <a:rPr lang="en-US" dirty="0" smtClean="0">
                <a:solidFill>
                  <a:srgbClr val="FF0000"/>
                </a:solidFill>
                <a:sym typeface="Wingdings" panose="05000000000000000000" pitchFamily="2" charset="2"/>
              </a:rPr>
              <a:t>(opt) </a:t>
            </a:r>
            <a:r>
              <a:rPr lang="en-US" dirty="0" smtClean="0">
                <a:sym typeface="Wingdings" panose="05000000000000000000" pitchFamily="2" charset="2"/>
              </a:rPr>
              <a:t>and </a:t>
            </a:r>
            <a:r>
              <a:rPr lang="en-US" dirty="0" smtClean="0">
                <a:solidFill>
                  <a:srgbClr val="00B050"/>
                </a:solidFill>
                <a:sym typeface="Wingdings" panose="05000000000000000000" pitchFamily="2" charset="2"/>
              </a:rPr>
              <a:t>A</a:t>
            </a:r>
            <a:r>
              <a:rPr lang="en-US" dirty="0" smtClean="0">
                <a:sym typeface="Wingdings" panose="05000000000000000000" pitchFamily="2" charset="2"/>
              </a:rPr>
              <a:t> is </a:t>
            </a:r>
            <a:r>
              <a:rPr lang="en-US" dirty="0" smtClean="0">
                <a:solidFill>
                  <a:srgbClr val="FF0000"/>
                </a:solidFill>
                <a:sym typeface="Wingdings" panose="05000000000000000000" pitchFamily="2" charset="2"/>
              </a:rPr>
              <a:t>W[i]-hard </a:t>
            </a:r>
            <a:r>
              <a:rPr lang="en-US" dirty="0" smtClean="0">
                <a:sym typeface="Wingdings" panose="05000000000000000000" pitchFamily="2" charset="2"/>
              </a:rPr>
              <a:t>for some </a:t>
            </a:r>
            <a:r>
              <a:rPr lang="en-US" dirty="0" smtClean="0">
                <a:solidFill>
                  <a:srgbClr val="FF0000"/>
                </a:solidFill>
                <a:sym typeface="Wingdings" panose="05000000000000000000" pitchFamily="2" charset="2"/>
              </a:rPr>
              <a:t>i≥1</a:t>
            </a:r>
            <a:r>
              <a:rPr lang="en-US" dirty="0" smtClean="0">
                <a:sym typeface="Wingdings" panose="05000000000000000000" pitchFamily="2" charset="2"/>
              </a:rPr>
              <a:t>,</a:t>
            </a:r>
          </a:p>
          <a:p>
            <a:pPr marL="0" indent="0">
              <a:buNone/>
            </a:pPr>
            <a:r>
              <a:rPr lang="en-US" dirty="0" smtClean="0"/>
              <a:t>Clearly </a:t>
            </a:r>
            <a:r>
              <a:rPr lang="en-US" dirty="0">
                <a:solidFill>
                  <a:srgbClr val="FF0000"/>
                </a:solidFill>
              </a:rPr>
              <a:t>t</a:t>
            </a:r>
            <a:r>
              <a:rPr lang="en-US" dirty="0" smtClean="0">
                <a:solidFill>
                  <a:srgbClr val="FF0000"/>
                </a:solidFill>
              </a:rPr>
              <a:t>(opt_B)</a:t>
            </a:r>
            <a:r>
              <a:rPr lang="en-US" dirty="0" smtClean="0"/>
              <a:t> time is at most </a:t>
            </a:r>
            <a:r>
              <a:rPr lang="en-US" dirty="0" smtClean="0">
                <a:solidFill>
                  <a:srgbClr val="FF0000"/>
                </a:solidFill>
              </a:rPr>
              <a:t>t(g(opt_A)) </a:t>
            </a:r>
            <a:r>
              <a:rPr lang="en-US" dirty="0" smtClean="0"/>
              <a:t>time.</a:t>
            </a:r>
          </a:p>
          <a:p>
            <a:pPr marL="0" indent="0">
              <a:buNone/>
            </a:pPr>
            <a:r>
              <a:rPr lang="en-US" dirty="0" smtClean="0"/>
              <a:t>So can not be done because </a:t>
            </a:r>
            <a:r>
              <a:rPr lang="en-US" dirty="0">
                <a:solidFill>
                  <a:srgbClr val="00B050"/>
                </a:solidFill>
                <a:sym typeface="Wingdings" panose="05000000000000000000" pitchFamily="2" charset="2"/>
              </a:rPr>
              <a:t>A</a:t>
            </a:r>
            <a:r>
              <a:rPr lang="en-US" dirty="0">
                <a:sym typeface="Wingdings" panose="05000000000000000000" pitchFamily="2" charset="2"/>
              </a:rPr>
              <a:t> is </a:t>
            </a:r>
            <a:r>
              <a:rPr lang="en-US" dirty="0">
                <a:solidFill>
                  <a:srgbClr val="FF0000"/>
                </a:solidFill>
                <a:sym typeface="Wingdings" panose="05000000000000000000" pitchFamily="2" charset="2"/>
              </a:rPr>
              <a:t>W[i]-hard </a:t>
            </a:r>
            <a:r>
              <a:rPr lang="en-US" dirty="0">
                <a:sym typeface="Wingdings" panose="05000000000000000000" pitchFamily="2" charset="2"/>
              </a:rPr>
              <a:t>for some </a:t>
            </a:r>
            <a:r>
              <a:rPr lang="en-US" dirty="0">
                <a:solidFill>
                  <a:srgbClr val="FF0000"/>
                </a:solidFill>
                <a:sym typeface="Wingdings" panose="05000000000000000000" pitchFamily="2" charset="2"/>
              </a:rPr>
              <a:t>i≥</a:t>
            </a:r>
            <a:r>
              <a:rPr lang="en-US" dirty="0" smtClean="0">
                <a:solidFill>
                  <a:srgbClr val="FF0000"/>
                </a:solidFill>
                <a:sym typeface="Wingdings" panose="05000000000000000000" pitchFamily="2" charset="2"/>
              </a:rPr>
              <a:t>1. </a:t>
            </a:r>
            <a:r>
              <a:rPr lang="en-US" dirty="0" smtClean="0">
                <a:sym typeface="Wingdings" panose="05000000000000000000" pitchFamily="2" charset="2"/>
              </a:rPr>
              <a:t>The time of the reduction should also be </a:t>
            </a:r>
            <a:r>
              <a:rPr lang="en-US" dirty="0" smtClean="0">
                <a:solidFill>
                  <a:srgbClr val="FF0000"/>
                </a:solidFill>
                <a:sym typeface="Wingdings" panose="05000000000000000000" pitchFamily="2" charset="2"/>
              </a:rPr>
              <a:t>poly(n)</a:t>
            </a:r>
            <a:r>
              <a:rPr lang="en-US" dirty="0" smtClean="0">
                <a:solidFill>
                  <a:srgbClr val="FF0000"/>
                </a:solidFill>
                <a:latin typeface="Arial" panose="020B0604020202020204" pitchFamily="34" charset="0"/>
                <a:cs typeface="Arial" panose="020B0604020202020204" pitchFamily="34" charset="0"/>
                <a:sym typeface="Wingdings" panose="05000000000000000000" pitchFamily="2" charset="2"/>
              </a:rPr>
              <a:t>˖f(opt) </a:t>
            </a:r>
            <a:r>
              <a:rPr lang="en-US" dirty="0" smtClean="0">
                <a:latin typeface="Arial" panose="020B0604020202020204" pitchFamily="34" charset="0"/>
                <a:cs typeface="Arial" panose="020B0604020202020204" pitchFamily="34" charset="0"/>
                <a:sym typeface="Wingdings" panose="05000000000000000000" pitchFamily="2" charset="2"/>
              </a:rPr>
              <a:t>(otherwise not parametrized reduction).</a:t>
            </a:r>
            <a:endParaRPr lang="en-US" dirty="0" smtClean="0"/>
          </a:p>
          <a:p>
            <a:pPr marL="0" indent="0">
              <a:buNone/>
            </a:pPr>
            <a:r>
              <a:rPr lang="en-US" dirty="0" smtClean="0"/>
              <a:t>How do you create such reductions?</a:t>
            </a:r>
          </a:p>
          <a:p>
            <a:pPr marL="0" indent="0">
              <a:buNone/>
            </a:pPr>
            <a:r>
              <a:rPr lang="en-US" dirty="0" smtClean="0"/>
              <a:t>Almost always divide the input say a graph </a:t>
            </a:r>
          </a:p>
          <a:p>
            <a:pPr marL="0" indent="0">
              <a:buNone/>
            </a:pPr>
            <a:r>
              <a:rPr lang="en-US" dirty="0"/>
              <a:t>t</a:t>
            </a:r>
            <a:r>
              <a:rPr lang="en-US" dirty="0" smtClean="0"/>
              <a:t>o </a:t>
            </a:r>
            <a:r>
              <a:rPr lang="en-US" dirty="0" smtClean="0">
                <a:solidFill>
                  <a:srgbClr val="FF0000"/>
                </a:solidFill>
              </a:rPr>
              <a:t>k</a:t>
            </a:r>
            <a:r>
              <a:rPr lang="en-US" dirty="0" smtClean="0"/>
              <a:t> different parts. Say </a:t>
            </a:r>
            <a:r>
              <a:rPr lang="en-US" dirty="0" smtClean="0">
                <a:solidFill>
                  <a:srgbClr val="FF0000"/>
                </a:solidFill>
              </a:rPr>
              <a:t>k</a:t>
            </a:r>
            <a:r>
              <a:rPr lang="en-US" dirty="0" smtClean="0"/>
              <a:t> disjoint sets of </a:t>
            </a:r>
            <a:r>
              <a:rPr lang="en-US" dirty="0" smtClean="0">
                <a:solidFill>
                  <a:srgbClr val="00B050"/>
                </a:solidFill>
              </a:rPr>
              <a:t>vertices  </a:t>
            </a:r>
          </a:p>
          <a:p>
            <a:pPr marL="0" indent="0">
              <a:buNone/>
            </a:pPr>
            <a:r>
              <a:rPr lang="en-US" dirty="0"/>
              <a:t> </a:t>
            </a:r>
            <a:r>
              <a:rPr lang="en-US" dirty="0" smtClean="0"/>
              <a:t>or </a:t>
            </a:r>
            <a:r>
              <a:rPr lang="en-US" dirty="0" smtClean="0">
                <a:solidFill>
                  <a:srgbClr val="FF0000"/>
                </a:solidFill>
              </a:rPr>
              <a:t>k</a:t>
            </a:r>
            <a:r>
              <a:rPr lang="en-US" dirty="0" smtClean="0"/>
              <a:t> disjoint sets of </a:t>
            </a:r>
            <a:r>
              <a:rPr lang="en-US" dirty="0" smtClean="0">
                <a:solidFill>
                  <a:srgbClr val="00B050"/>
                </a:solidFill>
              </a:rPr>
              <a:t>edges</a:t>
            </a:r>
            <a:r>
              <a:rPr lang="en-US" dirty="0" smtClean="0"/>
              <a:t>.</a:t>
            </a:r>
            <a:endParaRPr lang="en-US" dirty="0"/>
          </a:p>
        </p:txBody>
      </p:sp>
    </p:spTree>
    <p:extLst>
      <p:ext uri="{BB962C8B-B14F-4D97-AF65-F5344CB8AC3E}">
        <p14:creationId xmlns:p14="http://schemas.microsoft.com/office/powerpoint/2010/main" val="3303124371"/>
      </p:ext>
    </p:extLst>
  </p:cSld>
  <p:clrMapOvr>
    <a:masterClrMapping/>
  </p:clrMapOvr>
  <p:timing>
    <p:tnLst>
      <p:par>
        <p:cTn id="1" dur="indefinite" restart="never" nodeType="tmRoot"/>
      </p:par>
    </p:tnLst>
  </p:timing>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Set-Cover and Clique.</a:t>
            </a:r>
            <a:endParaRPr lang="en-US" dirty="0">
              <a:solidFill>
                <a:srgbClr val="00B0F0"/>
              </a:solidFill>
            </a:endParaRPr>
          </a:p>
        </p:txBody>
      </p:sp>
      <p:sp>
        <p:nvSpPr>
          <p:cNvPr id="3" name="Content Placeholder 2"/>
          <p:cNvSpPr>
            <a:spLocks noGrp="1"/>
          </p:cNvSpPr>
          <p:nvPr>
            <p:ph idx="1"/>
          </p:nvPr>
        </p:nvSpPr>
        <p:spPr/>
        <p:txBody>
          <a:bodyPr/>
          <a:lstStyle/>
          <a:p>
            <a:pPr marL="0" indent="0">
              <a:buNone/>
            </a:pPr>
            <a:r>
              <a:rPr lang="en-US" dirty="0" smtClean="0">
                <a:solidFill>
                  <a:srgbClr val="00B050"/>
                </a:solidFill>
              </a:rPr>
              <a:t>Clique </a:t>
            </a:r>
            <a:r>
              <a:rPr lang="en-US" dirty="0" smtClean="0"/>
              <a:t>is in </a:t>
            </a:r>
            <a:r>
              <a:rPr lang="en-US" dirty="0" smtClean="0">
                <a:solidFill>
                  <a:srgbClr val="FF0000"/>
                </a:solidFill>
              </a:rPr>
              <a:t>W[1] </a:t>
            </a:r>
            <a:r>
              <a:rPr lang="en-US" dirty="0" smtClean="0"/>
              <a:t>while </a:t>
            </a:r>
            <a:r>
              <a:rPr lang="en-US" dirty="0" smtClean="0">
                <a:solidFill>
                  <a:srgbClr val="00B050"/>
                </a:solidFill>
              </a:rPr>
              <a:t>Set-Cover</a:t>
            </a:r>
            <a:r>
              <a:rPr lang="en-US" dirty="0" smtClean="0"/>
              <a:t> is in </a:t>
            </a:r>
            <a:r>
              <a:rPr lang="en-US" dirty="0" smtClean="0">
                <a:solidFill>
                  <a:srgbClr val="FF0000"/>
                </a:solidFill>
              </a:rPr>
              <a:t>W[2]</a:t>
            </a:r>
            <a:r>
              <a:rPr lang="en-US" dirty="0" smtClean="0"/>
              <a:t>.</a:t>
            </a:r>
          </a:p>
          <a:p>
            <a:pPr marL="0" indent="0">
              <a:buNone/>
            </a:pPr>
            <a:r>
              <a:rPr lang="en-US" dirty="0" smtClean="0"/>
              <a:t>There is a parametrized reduction from </a:t>
            </a:r>
            <a:r>
              <a:rPr lang="en-US" dirty="0" smtClean="0">
                <a:solidFill>
                  <a:srgbClr val="00B050"/>
                </a:solidFill>
              </a:rPr>
              <a:t>Clique</a:t>
            </a:r>
            <a:r>
              <a:rPr lang="en-US" dirty="0" smtClean="0"/>
              <a:t> to </a:t>
            </a:r>
            <a:r>
              <a:rPr lang="en-US" dirty="0" smtClean="0">
                <a:solidFill>
                  <a:srgbClr val="00B050"/>
                </a:solidFill>
              </a:rPr>
              <a:t>Set-Cover </a:t>
            </a:r>
            <a:r>
              <a:rPr lang="en-US" dirty="0" smtClean="0"/>
              <a:t>but not vise-versa. In that very weak sense </a:t>
            </a:r>
          </a:p>
          <a:p>
            <a:pPr marL="0" indent="0">
              <a:buNone/>
            </a:pPr>
            <a:r>
              <a:rPr lang="en-US" dirty="0" smtClean="0">
                <a:solidFill>
                  <a:srgbClr val="00B050"/>
                </a:solidFill>
              </a:rPr>
              <a:t>Set-Cover</a:t>
            </a:r>
            <a:r>
              <a:rPr lang="en-US" dirty="0" smtClean="0"/>
              <a:t> is the harder.</a:t>
            </a:r>
          </a:p>
          <a:p>
            <a:pPr marL="0" indent="0">
              <a:buNone/>
            </a:pPr>
            <a:r>
              <a:rPr lang="en-US" dirty="0" smtClean="0"/>
              <a:t>It is known that </a:t>
            </a:r>
            <a:r>
              <a:rPr lang="en-US" dirty="0" smtClean="0">
                <a:solidFill>
                  <a:srgbClr val="00B050"/>
                </a:solidFill>
              </a:rPr>
              <a:t>Clique</a:t>
            </a:r>
            <a:r>
              <a:rPr lang="en-US" dirty="0" smtClean="0"/>
              <a:t> has no </a:t>
            </a:r>
            <a:r>
              <a:rPr lang="en-US" dirty="0" smtClean="0">
                <a:solidFill>
                  <a:srgbClr val="FF0000"/>
                </a:solidFill>
              </a:rPr>
              <a:t>o(opt)</a:t>
            </a:r>
            <a:r>
              <a:rPr lang="en-US" dirty="0" smtClean="0"/>
              <a:t> ratio in time </a:t>
            </a:r>
          </a:p>
          <a:p>
            <a:pPr marL="0" indent="0">
              <a:buNone/>
            </a:pPr>
            <a:r>
              <a:rPr lang="en-US" dirty="0">
                <a:solidFill>
                  <a:srgbClr val="FF0000"/>
                </a:solidFill>
              </a:rPr>
              <a:t>t</a:t>
            </a:r>
            <a:r>
              <a:rPr lang="en-US" dirty="0" smtClean="0">
                <a:solidFill>
                  <a:srgbClr val="FF0000"/>
                </a:solidFill>
              </a:rPr>
              <a:t>(opt)poly(n) </a:t>
            </a:r>
            <a:r>
              <a:rPr lang="en-US" dirty="0" smtClean="0"/>
              <a:t>for any function </a:t>
            </a:r>
            <a:r>
              <a:rPr lang="en-US" dirty="0" smtClean="0">
                <a:solidFill>
                  <a:srgbClr val="FF0000"/>
                </a:solidFill>
              </a:rPr>
              <a:t>t</a:t>
            </a:r>
            <a:r>
              <a:rPr lang="en-US" dirty="0" smtClean="0"/>
              <a:t>.</a:t>
            </a:r>
          </a:p>
          <a:p>
            <a:pPr marL="0" indent="0">
              <a:buNone/>
            </a:pPr>
            <a:r>
              <a:rPr lang="en-US" dirty="0" smtClean="0"/>
              <a:t>For </a:t>
            </a:r>
            <a:r>
              <a:rPr lang="en-US" dirty="0" smtClean="0">
                <a:solidFill>
                  <a:srgbClr val="00B050"/>
                </a:solidFill>
              </a:rPr>
              <a:t>Set –Cover </a:t>
            </a:r>
            <a:r>
              <a:rPr lang="en-US" dirty="0" smtClean="0"/>
              <a:t>there is no </a:t>
            </a:r>
            <a:r>
              <a:rPr lang="en-US" dirty="0" smtClean="0">
                <a:solidFill>
                  <a:srgbClr val="FF0000"/>
                </a:solidFill>
              </a:rPr>
              <a:t>r(opt) </a:t>
            </a:r>
            <a:r>
              <a:rPr lang="en-US" dirty="0" smtClean="0"/>
              <a:t>approximation that runs in time </a:t>
            </a:r>
            <a:r>
              <a:rPr lang="en-US" dirty="0" smtClean="0">
                <a:solidFill>
                  <a:srgbClr val="FF0000"/>
                </a:solidFill>
              </a:rPr>
              <a:t>t(opt)poly(n)</a:t>
            </a:r>
            <a:r>
              <a:rPr lang="en-US" dirty="0" smtClean="0"/>
              <a:t> for an </a:t>
            </a:r>
            <a:r>
              <a:rPr lang="en-US" dirty="0" smtClean="0">
                <a:solidFill>
                  <a:srgbClr val="FF0000"/>
                </a:solidFill>
              </a:rPr>
              <a:t>r </a:t>
            </a:r>
            <a:r>
              <a:rPr lang="en-US" dirty="0" smtClean="0"/>
              <a:t>and </a:t>
            </a:r>
            <a:r>
              <a:rPr lang="en-US" dirty="0" smtClean="0">
                <a:solidFill>
                  <a:srgbClr val="FF0000"/>
                </a:solidFill>
              </a:rPr>
              <a:t>t</a:t>
            </a:r>
            <a:r>
              <a:rPr lang="en-US" dirty="0" smtClean="0"/>
              <a:t>. </a:t>
            </a:r>
            <a:r>
              <a:rPr lang="en-US" dirty="0" smtClean="0">
                <a:solidFill>
                  <a:srgbClr val="00B050"/>
                </a:solidFill>
              </a:rPr>
              <a:t>These are  called Total Fixed Parameter Inapproximability.</a:t>
            </a:r>
          </a:p>
        </p:txBody>
      </p:sp>
    </p:spTree>
    <p:extLst>
      <p:ext uri="{BB962C8B-B14F-4D97-AF65-F5344CB8AC3E}">
        <p14:creationId xmlns:p14="http://schemas.microsoft.com/office/powerpoint/2010/main" val="1203930299"/>
      </p:ext>
    </p:extLst>
  </p:cSld>
  <p:clrMapOvr>
    <a:masterClrMapping/>
  </p:clrMapOvr>
  <p:timing>
    <p:tnLst>
      <p:par>
        <p:cTn id="1" dur="indefinite" restart="never" nodeType="tmRoot"/>
      </p:par>
    </p:tnLst>
  </p:timing>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Combining approximation and FPT</a:t>
            </a:r>
            <a:endParaRPr lang="en-US" dirty="0">
              <a:solidFill>
                <a:srgbClr val="00B0F0"/>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dirty="0"/>
              <a:t>I</a:t>
            </a:r>
            <a:r>
              <a:rPr lang="en-US" dirty="0" smtClean="0"/>
              <a:t>f the problem is </a:t>
            </a:r>
            <a:r>
              <a:rPr lang="en-US" dirty="0" smtClean="0">
                <a:solidFill>
                  <a:srgbClr val="FF0000"/>
                </a:solidFill>
              </a:rPr>
              <a:t>W[i]-</a:t>
            </a:r>
            <a:r>
              <a:rPr lang="en-US" dirty="0" smtClean="0"/>
              <a:t>hard for some </a:t>
            </a:r>
            <a:r>
              <a:rPr lang="en-US" dirty="0" smtClean="0">
                <a:solidFill>
                  <a:srgbClr val="FF0000"/>
                </a:solidFill>
              </a:rPr>
              <a:t>i≥1</a:t>
            </a:r>
            <a:r>
              <a:rPr lang="en-US" dirty="0" smtClean="0"/>
              <a:t> and it</a:t>
            </a:r>
          </a:p>
          <a:p>
            <a:pPr marL="0" indent="0">
              <a:buNone/>
            </a:pPr>
            <a:r>
              <a:rPr lang="en-US" dirty="0" smtClean="0"/>
              <a:t>either has a very bad approximation or some </a:t>
            </a:r>
          </a:p>
          <a:p>
            <a:pPr marL="0" indent="0">
              <a:buNone/>
            </a:pPr>
            <a:r>
              <a:rPr lang="en-US" dirty="0" smtClean="0"/>
              <a:t>threshold that was not broken for a long time, we </a:t>
            </a:r>
          </a:p>
          <a:p>
            <a:pPr marL="0" indent="0">
              <a:buNone/>
            </a:pPr>
            <a:r>
              <a:rPr lang="en-US" dirty="0" smtClean="0"/>
              <a:t>should allow time  </a:t>
            </a:r>
            <a:r>
              <a:rPr lang="en-US" dirty="0" smtClean="0">
                <a:solidFill>
                  <a:srgbClr val="FF0000"/>
                </a:solidFill>
              </a:rPr>
              <a:t>f(k) </a:t>
            </a:r>
            <a:r>
              <a:rPr lang="en-US" dirty="0" smtClean="0"/>
              <a:t>for some parameter </a:t>
            </a:r>
            <a:r>
              <a:rPr lang="en-US" dirty="0" smtClean="0">
                <a:solidFill>
                  <a:srgbClr val="FF0000"/>
                </a:solidFill>
              </a:rPr>
              <a:t>k</a:t>
            </a:r>
            <a:r>
              <a:rPr lang="en-US" dirty="0" smtClean="0"/>
              <a:t> and any </a:t>
            </a:r>
            <a:r>
              <a:rPr lang="en-US" dirty="0" smtClean="0">
                <a:solidFill>
                  <a:srgbClr val="FF0000"/>
                </a:solidFill>
              </a:rPr>
              <a:t>f. </a:t>
            </a:r>
          </a:p>
          <a:p>
            <a:pPr marL="0" indent="0">
              <a:buNone/>
            </a:pPr>
            <a:r>
              <a:rPr lang="en-US" dirty="0" smtClean="0"/>
              <a:t>Combine</a:t>
            </a:r>
            <a:r>
              <a:rPr lang="en-US" dirty="0" smtClean="0">
                <a:solidFill>
                  <a:srgbClr val="FF0000"/>
                </a:solidFill>
              </a:rPr>
              <a:t> FPT </a:t>
            </a:r>
            <a:r>
              <a:rPr lang="en-US" dirty="0" smtClean="0"/>
              <a:t>and approximation to get a better result.</a:t>
            </a:r>
          </a:p>
          <a:p>
            <a:pPr marL="0" indent="0">
              <a:buNone/>
            </a:pPr>
            <a:r>
              <a:rPr lang="en-US" dirty="0" smtClean="0"/>
              <a:t>Consider the </a:t>
            </a:r>
            <a:r>
              <a:rPr lang="en-US" dirty="0" smtClean="0">
                <a:solidFill>
                  <a:srgbClr val="FF0000"/>
                </a:solidFill>
              </a:rPr>
              <a:t>k-cut </a:t>
            </a:r>
            <a:r>
              <a:rPr lang="en-US" dirty="0" smtClean="0"/>
              <a:t>problem.</a:t>
            </a:r>
            <a:r>
              <a:rPr lang="en-US" dirty="0" smtClean="0">
                <a:solidFill>
                  <a:srgbClr val="FF0000"/>
                </a:solidFill>
              </a:rPr>
              <a:t> </a:t>
            </a:r>
            <a:r>
              <a:rPr lang="en-US" dirty="0" smtClean="0"/>
              <a:t>Remove minimum cost </a:t>
            </a:r>
          </a:p>
          <a:p>
            <a:pPr marL="0" indent="0">
              <a:buNone/>
            </a:pPr>
            <a:r>
              <a:rPr lang="en-US" dirty="0" smtClean="0"/>
              <a:t>collection of edges so that the graph </a:t>
            </a:r>
            <a:r>
              <a:rPr lang="en-US" dirty="0" smtClean="0">
                <a:solidFill>
                  <a:srgbClr val="FF0000"/>
                </a:solidFill>
              </a:rPr>
              <a:t>G </a:t>
            </a:r>
            <a:r>
              <a:rPr lang="en-US" dirty="0" smtClean="0"/>
              <a:t>will </a:t>
            </a:r>
          </a:p>
          <a:p>
            <a:pPr marL="0" indent="0">
              <a:buNone/>
            </a:pPr>
            <a:r>
              <a:rPr lang="en-US" dirty="0" smtClean="0"/>
              <a:t>decomposed to at least </a:t>
            </a:r>
            <a:r>
              <a:rPr lang="en-US" dirty="0" smtClean="0">
                <a:solidFill>
                  <a:srgbClr val="FF0000"/>
                </a:solidFill>
              </a:rPr>
              <a:t>k </a:t>
            </a:r>
            <a:r>
              <a:rPr lang="en-US" dirty="0" smtClean="0"/>
              <a:t>components.</a:t>
            </a:r>
          </a:p>
          <a:p>
            <a:pPr marL="0" indent="0">
              <a:buNone/>
            </a:pPr>
            <a:r>
              <a:rPr lang="en-US" dirty="0" smtClean="0"/>
              <a:t>A paper of </a:t>
            </a:r>
            <a:r>
              <a:rPr lang="en-US" dirty="0" smtClean="0">
                <a:solidFill>
                  <a:srgbClr val="7030A0"/>
                </a:solidFill>
              </a:rPr>
              <a:t>Gupta et al </a:t>
            </a:r>
            <a:r>
              <a:rPr lang="en-US" dirty="0" smtClean="0"/>
              <a:t>gave a </a:t>
            </a:r>
            <a:r>
              <a:rPr lang="en-US" dirty="0" smtClean="0">
                <a:solidFill>
                  <a:srgbClr val="FF0000"/>
                </a:solidFill>
              </a:rPr>
              <a:t>2-</a:t>
            </a:r>
            <a:r>
              <a:rPr lang="el-GR" dirty="0" smtClean="0">
                <a:solidFill>
                  <a:srgbClr val="FF0000"/>
                </a:solidFill>
                <a:latin typeface="Calibri" panose="020F0502020204030204" pitchFamily="34" charset="0"/>
                <a:cs typeface="Calibri" panose="020F0502020204030204" pitchFamily="34" charset="0"/>
              </a:rPr>
              <a:t>ε</a:t>
            </a:r>
            <a:r>
              <a:rPr lang="en-US" dirty="0" smtClean="0">
                <a:solidFill>
                  <a:srgbClr val="FF0000"/>
                </a:solidFill>
                <a:latin typeface="Calibri" panose="020F0502020204030204" pitchFamily="34" charset="0"/>
                <a:cs typeface="Calibri" panose="020F0502020204030204" pitchFamily="34" charset="0"/>
              </a:rPr>
              <a:t>  ratio </a:t>
            </a:r>
            <a:r>
              <a:rPr lang="en-US" dirty="0" smtClean="0">
                <a:latin typeface="Calibri" panose="020F0502020204030204" pitchFamily="34" charset="0"/>
                <a:cs typeface="Calibri" panose="020F0502020204030204" pitchFamily="34" charset="0"/>
              </a:rPr>
              <a:t>for some </a:t>
            </a:r>
          </a:p>
          <a:p>
            <a:pPr marL="0" indent="0">
              <a:buNone/>
            </a:pPr>
            <a:r>
              <a:rPr lang="en-US" dirty="0" smtClean="0">
                <a:latin typeface="Calibri" panose="020F0502020204030204" pitchFamily="34" charset="0"/>
                <a:cs typeface="Calibri" panose="020F0502020204030204" pitchFamily="34" charset="0"/>
              </a:rPr>
              <a:t>constant </a:t>
            </a:r>
            <a:r>
              <a:rPr lang="el-GR" dirty="0" smtClean="0">
                <a:solidFill>
                  <a:srgbClr val="FF0000"/>
                </a:solidFill>
                <a:latin typeface="Calibri" panose="020F0502020204030204" pitchFamily="34" charset="0"/>
                <a:cs typeface="Calibri" panose="020F0502020204030204" pitchFamily="34" charset="0"/>
              </a:rPr>
              <a:t>ε</a:t>
            </a:r>
            <a:r>
              <a:rPr lang="en-US" dirty="0" smtClean="0">
                <a:solidFill>
                  <a:srgbClr val="7030A0"/>
                </a:solidFill>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if the problem is parametrized by</a:t>
            </a:r>
            <a:r>
              <a:rPr lang="en-US" dirty="0" smtClean="0">
                <a:solidFill>
                  <a:srgbClr val="FF0000"/>
                </a:solidFill>
                <a:latin typeface="Calibri" panose="020F0502020204030204" pitchFamily="34" charset="0"/>
                <a:cs typeface="Calibri" panose="020F0502020204030204" pitchFamily="34" charset="0"/>
              </a:rPr>
              <a:t> k</a:t>
            </a:r>
            <a:r>
              <a:rPr lang="en-US" dirty="0" smtClean="0">
                <a:solidFill>
                  <a:srgbClr val="7030A0"/>
                </a:solidFill>
                <a:latin typeface="Calibri" panose="020F0502020204030204" pitchFamily="34" charset="0"/>
                <a:cs typeface="Calibri" panose="020F0502020204030204" pitchFamily="34" charset="0"/>
              </a:rPr>
              <a:t>.</a:t>
            </a:r>
            <a:endParaRPr lang="en-US" dirty="0">
              <a:solidFill>
                <a:srgbClr val="7030A0"/>
              </a:solidFill>
            </a:endParaRPr>
          </a:p>
        </p:txBody>
      </p:sp>
    </p:spTree>
    <p:extLst>
      <p:ext uri="{BB962C8B-B14F-4D97-AF65-F5344CB8AC3E}">
        <p14:creationId xmlns:p14="http://schemas.microsoft.com/office/powerpoint/2010/main" val="3609403168"/>
      </p:ext>
    </p:extLst>
  </p:cSld>
  <p:clrMapOvr>
    <a:masterClrMapping/>
  </p:clrMapOvr>
  <p:timing>
    <p:tnLst>
      <p:par>
        <p:cTn id="1" dur="indefinite" restart="never" nodeType="tmRoot"/>
      </p:par>
    </p:tnLst>
  </p:timing>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A very good reason to allow parametrization in approximation</a:t>
            </a:r>
            <a:endParaRPr lang="en-US" dirty="0">
              <a:solidFill>
                <a:srgbClr val="00B0F0"/>
              </a:solidFill>
            </a:endParaRPr>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Recall that </a:t>
            </a:r>
            <a:r>
              <a:rPr lang="en-US" dirty="0" smtClean="0">
                <a:solidFill>
                  <a:srgbClr val="7030A0"/>
                </a:solidFill>
              </a:rPr>
              <a:t>Manurangsi  </a:t>
            </a:r>
            <a:r>
              <a:rPr lang="en-US" dirty="0" smtClean="0"/>
              <a:t>gave a lower bound of </a:t>
            </a:r>
            <a:r>
              <a:rPr lang="en-US" dirty="0" smtClean="0">
                <a:solidFill>
                  <a:srgbClr val="FF0000"/>
                </a:solidFill>
              </a:rPr>
              <a:t>2</a:t>
            </a:r>
            <a:r>
              <a:rPr lang="en-US" dirty="0" smtClean="0">
                <a:solidFill>
                  <a:srgbClr val="7030A0"/>
                </a:solidFill>
              </a:rPr>
              <a:t> </a:t>
            </a:r>
            <a:r>
              <a:rPr lang="en-US" dirty="0" smtClean="0"/>
              <a:t>for the</a:t>
            </a:r>
          </a:p>
          <a:p>
            <a:pPr marL="0" indent="0">
              <a:buNone/>
            </a:pPr>
            <a:r>
              <a:rPr lang="en-US" dirty="0" smtClean="0">
                <a:solidFill>
                  <a:srgbClr val="00B050"/>
                </a:solidFill>
              </a:rPr>
              <a:t>k-cut problem </a:t>
            </a:r>
            <a:r>
              <a:rPr lang="en-US" dirty="0" smtClean="0"/>
              <a:t>under the </a:t>
            </a:r>
            <a:r>
              <a:rPr lang="en-US" dirty="0" smtClean="0">
                <a:solidFill>
                  <a:srgbClr val="7030A0"/>
                </a:solidFill>
              </a:rPr>
              <a:t> </a:t>
            </a:r>
            <a:r>
              <a:rPr lang="en-US" dirty="0" smtClean="0">
                <a:solidFill>
                  <a:srgbClr val="00B050"/>
                </a:solidFill>
              </a:rPr>
              <a:t>Small Set Expansion </a:t>
            </a:r>
          </a:p>
          <a:p>
            <a:pPr marL="0" indent="0">
              <a:buNone/>
            </a:pPr>
            <a:r>
              <a:rPr lang="en-US" dirty="0" smtClean="0">
                <a:solidFill>
                  <a:srgbClr val="00B050"/>
                </a:solidFill>
              </a:rPr>
              <a:t>Conjecture.  </a:t>
            </a:r>
            <a:r>
              <a:rPr lang="en-US" dirty="0" smtClean="0"/>
              <a:t>Hence if you want to break the </a:t>
            </a:r>
            <a:r>
              <a:rPr lang="en-US" dirty="0" smtClean="0">
                <a:solidFill>
                  <a:srgbClr val="FF0000"/>
                </a:solidFill>
              </a:rPr>
              <a:t>2</a:t>
            </a:r>
            <a:r>
              <a:rPr lang="en-US" dirty="0" smtClean="0"/>
              <a:t> you have </a:t>
            </a:r>
          </a:p>
          <a:p>
            <a:pPr marL="0" indent="0">
              <a:buNone/>
            </a:pPr>
            <a:r>
              <a:rPr lang="en-US" dirty="0" smtClean="0"/>
              <a:t>to relax the problem. As another example consider the </a:t>
            </a:r>
          </a:p>
          <a:p>
            <a:pPr marL="0" indent="0">
              <a:buNone/>
            </a:pPr>
            <a:r>
              <a:rPr lang="en-US" dirty="0" smtClean="0">
                <a:solidFill>
                  <a:srgbClr val="00B050"/>
                </a:solidFill>
              </a:rPr>
              <a:t>Minimum Cost Strongly Connected </a:t>
            </a:r>
            <a:r>
              <a:rPr lang="en-US" dirty="0">
                <a:solidFill>
                  <a:srgbClr val="00B050"/>
                </a:solidFill>
              </a:rPr>
              <a:t>S</a:t>
            </a:r>
            <a:r>
              <a:rPr lang="en-US" dirty="0" smtClean="0">
                <a:solidFill>
                  <a:srgbClr val="00B050"/>
                </a:solidFill>
              </a:rPr>
              <a:t>ubgraph problem. </a:t>
            </a:r>
            <a:r>
              <a:rPr lang="en-US" dirty="0" smtClean="0"/>
              <a:t> This </a:t>
            </a:r>
          </a:p>
          <a:p>
            <a:pPr marL="0" indent="0">
              <a:buNone/>
            </a:pPr>
            <a:r>
              <a:rPr lang="en-US" dirty="0" smtClean="0"/>
              <a:t>problem is  </a:t>
            </a:r>
            <a:r>
              <a:rPr lang="en-US" dirty="0" smtClean="0">
                <a:solidFill>
                  <a:srgbClr val="FF0000"/>
                </a:solidFill>
              </a:rPr>
              <a:t>W[1]-hard </a:t>
            </a:r>
            <a:r>
              <a:rPr lang="en-US" dirty="0" smtClean="0"/>
              <a:t>and has a terrible </a:t>
            </a:r>
            <a:r>
              <a:rPr lang="en-US" dirty="0" smtClean="0">
                <a:solidFill>
                  <a:srgbClr val="FF0000"/>
                </a:solidFill>
                <a:sym typeface="Symbol" panose="05050102010706020507" pitchFamily="18" charset="2"/>
              </a:rPr>
              <a:t>n</a:t>
            </a:r>
            <a:r>
              <a:rPr lang="en-US" altLang="en-US" baseline="30000" dirty="0" smtClean="0">
                <a:solidFill>
                  <a:srgbClr val="FF0000"/>
                </a:solidFill>
                <a:latin typeface="Calibri" panose="020F0502020204030204" pitchFamily="34" charset="0"/>
                <a:cs typeface="Calibri" panose="020F0502020204030204" pitchFamily="34" charset="0"/>
                <a:sym typeface="Symbol" panose="05050102010706020507" pitchFamily="18" charset="2"/>
              </a:rPr>
              <a:t>ε </a:t>
            </a:r>
            <a:r>
              <a:rPr lang="en-US" altLang="en-US" dirty="0">
                <a:solidFill>
                  <a:srgbClr val="FF0000"/>
                </a:solidFill>
                <a:latin typeface="Calibri" panose="020F0502020204030204" pitchFamily="34" charset="0"/>
                <a:cs typeface="Calibri" panose="020F0502020204030204" pitchFamily="34" charset="0"/>
                <a:sym typeface="Symbol" panose="05050102010706020507" pitchFamily="18" charset="2"/>
              </a:rPr>
              <a:t> </a:t>
            </a:r>
            <a:r>
              <a:rPr lang="en-US" altLang="en-US" dirty="0" smtClean="0">
                <a:latin typeface="Calibri" panose="020F0502020204030204" pitchFamily="34" charset="0"/>
                <a:cs typeface="Calibri" panose="020F0502020204030204" pitchFamily="34" charset="0"/>
                <a:sym typeface="Symbol" panose="05050102010706020507" pitchFamily="18" charset="2"/>
              </a:rPr>
              <a:t>approximation</a:t>
            </a:r>
          </a:p>
          <a:p>
            <a:pPr marL="0" indent="0">
              <a:buNone/>
            </a:pPr>
            <a:r>
              <a:rPr lang="en-US" altLang="en-US" dirty="0" smtClean="0">
                <a:latin typeface="Calibri" panose="020F0502020204030204" pitchFamily="34" charset="0"/>
                <a:cs typeface="Calibri" panose="020F0502020204030204" pitchFamily="34" charset="0"/>
                <a:sym typeface="Symbol" panose="05050102010706020507" pitchFamily="18" charset="2"/>
              </a:rPr>
              <a:t>ratio which we do not expect to improve (the ratio comes </a:t>
            </a:r>
          </a:p>
          <a:p>
            <a:pPr marL="0" indent="0">
              <a:buNone/>
            </a:pPr>
            <a:r>
              <a:rPr lang="en-US" altLang="en-US" dirty="0" smtClean="0">
                <a:latin typeface="Calibri" panose="020F0502020204030204" pitchFamily="34" charset="0"/>
                <a:cs typeface="Calibri" panose="020F0502020204030204" pitchFamily="34" charset="0"/>
                <a:sym typeface="Symbol" panose="05050102010706020507" pitchFamily="18" charset="2"/>
              </a:rPr>
              <a:t>from the  algorithm for the </a:t>
            </a:r>
            <a:r>
              <a:rPr lang="en-US" altLang="en-US" dirty="0" smtClean="0">
                <a:solidFill>
                  <a:srgbClr val="00B050"/>
                </a:solidFill>
                <a:latin typeface="Calibri" panose="020F0502020204030204" pitchFamily="34" charset="0"/>
                <a:cs typeface="Calibri" panose="020F0502020204030204" pitchFamily="34" charset="0"/>
                <a:sym typeface="Symbol" panose="05050102010706020507" pitchFamily="18" charset="2"/>
              </a:rPr>
              <a:t>Directed Steiner Tree</a:t>
            </a:r>
            <a:r>
              <a:rPr lang="en-US" altLang="en-US" dirty="0" smtClean="0">
                <a:solidFill>
                  <a:srgbClr val="FF0000"/>
                </a:solidFill>
                <a:latin typeface="Calibri" panose="020F0502020204030204" pitchFamily="34" charset="0"/>
                <a:cs typeface="Calibri" panose="020F0502020204030204" pitchFamily="34" charset="0"/>
                <a:sym typeface="Symbol" panose="05050102010706020507" pitchFamily="18" charset="2"/>
              </a:rPr>
              <a:t> </a:t>
            </a:r>
            <a:r>
              <a:rPr lang="en-US" altLang="en-US" dirty="0" smtClean="0">
                <a:latin typeface="Calibri" panose="020F0502020204030204" pitchFamily="34" charset="0"/>
                <a:cs typeface="Calibri" panose="020F0502020204030204" pitchFamily="34" charset="0"/>
                <a:sym typeface="Symbol" panose="05050102010706020507" pitchFamily="18" charset="2"/>
              </a:rPr>
              <a:t>problem). </a:t>
            </a:r>
          </a:p>
          <a:p>
            <a:pPr marL="0" indent="0">
              <a:buNone/>
            </a:pPr>
            <a:r>
              <a:rPr lang="en-US" altLang="en-US" dirty="0" smtClean="0">
                <a:latin typeface="Calibri" panose="020F0502020204030204" pitchFamily="34" charset="0"/>
                <a:cs typeface="Calibri" panose="020F0502020204030204" pitchFamily="34" charset="0"/>
                <a:sym typeface="Symbol" panose="05050102010706020507" pitchFamily="18" charset="2"/>
              </a:rPr>
              <a:t>But if you parametrized by </a:t>
            </a:r>
            <a:r>
              <a:rPr lang="en-US" altLang="en-US" dirty="0">
                <a:solidFill>
                  <a:srgbClr val="FF0000"/>
                </a:solidFill>
                <a:latin typeface="Calibri" panose="020F0502020204030204" pitchFamily="34" charset="0"/>
                <a:cs typeface="Calibri" panose="020F0502020204030204" pitchFamily="34" charset="0"/>
                <a:sym typeface="Symbol" panose="05050102010706020507" pitchFamily="18" charset="2"/>
              </a:rPr>
              <a:t>k</a:t>
            </a:r>
            <a:r>
              <a:rPr lang="en-US" altLang="en-US" dirty="0" smtClean="0">
                <a:solidFill>
                  <a:srgbClr val="FF0000"/>
                </a:solidFill>
                <a:latin typeface="Calibri" panose="020F0502020204030204" pitchFamily="34" charset="0"/>
                <a:cs typeface="Calibri" panose="020F0502020204030204" pitchFamily="34" charset="0"/>
                <a:sym typeface="Symbol" panose="05050102010706020507" pitchFamily="18" charset="2"/>
              </a:rPr>
              <a:t> </a:t>
            </a:r>
            <a:r>
              <a:rPr lang="en-US" altLang="en-US" dirty="0" smtClean="0">
                <a:latin typeface="Calibri" panose="020F0502020204030204" pitchFamily="34" charset="0"/>
                <a:cs typeface="Calibri" panose="020F0502020204030204" pitchFamily="34" charset="0"/>
                <a:sym typeface="Symbol" panose="05050102010706020507" pitchFamily="18" charset="2"/>
              </a:rPr>
              <a:t>you get ratio</a:t>
            </a:r>
            <a:r>
              <a:rPr lang="en-US" altLang="en-US" dirty="0" smtClean="0">
                <a:solidFill>
                  <a:srgbClr val="FF0000"/>
                </a:solidFill>
                <a:latin typeface="Calibri" panose="020F0502020204030204" pitchFamily="34" charset="0"/>
                <a:cs typeface="Calibri" panose="020F0502020204030204" pitchFamily="34" charset="0"/>
                <a:sym typeface="Symbol" panose="05050102010706020507" pitchFamily="18" charset="2"/>
              </a:rPr>
              <a:t> 2</a:t>
            </a:r>
            <a:r>
              <a:rPr lang="en-US" altLang="en-US" dirty="0" smtClean="0">
                <a:latin typeface="Calibri" panose="020F0502020204030204" pitchFamily="34" charset="0"/>
                <a:cs typeface="Calibri" panose="020F0502020204030204" pitchFamily="34" charset="0"/>
                <a:sym typeface="Symbol" panose="05050102010706020507" pitchFamily="18" charset="2"/>
              </a:rPr>
              <a:t>.</a:t>
            </a:r>
            <a:r>
              <a:rPr lang="en-US" altLang="en-US" baseline="30000" dirty="0" smtClean="0">
                <a:sym typeface="Symbol" panose="05050102010706020507" pitchFamily="18" charset="2"/>
              </a:rPr>
              <a:t>  </a:t>
            </a:r>
            <a:r>
              <a:rPr lang="en-US" altLang="en-US" dirty="0">
                <a:sym typeface="Symbol" panose="05050102010706020507" pitchFamily="18" charset="2"/>
              </a:rPr>
              <a:t> </a:t>
            </a:r>
            <a:r>
              <a:rPr lang="en-US" altLang="en-US" dirty="0" smtClean="0">
                <a:sym typeface="Symbol" panose="05050102010706020507" pitchFamily="18" charset="2"/>
              </a:rPr>
              <a:t>See a paper by</a:t>
            </a:r>
          </a:p>
          <a:p>
            <a:pPr marL="0" indent="0">
              <a:buNone/>
            </a:pPr>
            <a:r>
              <a:rPr lang="en-US" dirty="0" smtClean="0">
                <a:solidFill>
                  <a:srgbClr val="7030A0"/>
                </a:solidFill>
              </a:rPr>
              <a:t>Chitins et al </a:t>
            </a:r>
            <a:r>
              <a:rPr lang="en-US" dirty="0" smtClean="0"/>
              <a:t>in the references.</a:t>
            </a:r>
            <a:endParaRPr lang="en-US" dirty="0"/>
          </a:p>
        </p:txBody>
      </p:sp>
    </p:spTree>
    <p:extLst>
      <p:ext uri="{BB962C8B-B14F-4D97-AF65-F5344CB8AC3E}">
        <p14:creationId xmlns:p14="http://schemas.microsoft.com/office/powerpoint/2010/main" val="3187736212"/>
      </p:ext>
    </p:extLst>
  </p:cSld>
  <p:clrMapOvr>
    <a:masterClrMapping/>
  </p:clrMapOvr>
  <p:timing>
    <p:tnLst>
      <p:par>
        <p:cTn id="1" dur="indefinite" restart="never" nodeType="tmRoot"/>
      </p:par>
    </p:tnLst>
  </p:timing>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An example: allowing FPT time gives a PTAS</a:t>
            </a:r>
            <a:endParaRPr lang="en-US" dirty="0">
              <a:solidFill>
                <a:srgbClr val="00B0F0"/>
              </a:solidFill>
            </a:endParaRPr>
          </a:p>
        </p:txBody>
      </p:sp>
      <p:sp>
        <p:nvSpPr>
          <p:cNvPr id="3" name="Content Placeholder 2"/>
          <p:cNvSpPr>
            <a:spLocks noGrp="1"/>
          </p:cNvSpPr>
          <p:nvPr>
            <p:ph idx="1"/>
          </p:nvPr>
        </p:nvSpPr>
        <p:spPr/>
        <p:txBody>
          <a:bodyPr/>
          <a:lstStyle/>
          <a:p>
            <a:pPr marL="0" indent="0">
              <a:buNone/>
            </a:pPr>
            <a:r>
              <a:rPr lang="en-US" dirty="0" smtClean="0"/>
              <a:t>We discuss the following problem. Given a graph and</a:t>
            </a:r>
          </a:p>
          <a:p>
            <a:pPr marL="0" indent="0">
              <a:buNone/>
            </a:pPr>
            <a:r>
              <a:rPr lang="en-US" dirty="0" smtClean="0"/>
              <a:t>a number </a:t>
            </a:r>
            <a:r>
              <a:rPr lang="en-US" dirty="0" smtClean="0">
                <a:solidFill>
                  <a:srgbClr val="FF0000"/>
                </a:solidFill>
              </a:rPr>
              <a:t>k</a:t>
            </a:r>
            <a:r>
              <a:rPr lang="en-US" dirty="0" smtClean="0"/>
              <a:t>, find a set </a:t>
            </a:r>
            <a:r>
              <a:rPr lang="en-US" dirty="0" smtClean="0">
                <a:solidFill>
                  <a:srgbClr val="FF0000"/>
                </a:solidFill>
              </a:rPr>
              <a:t>U</a:t>
            </a:r>
            <a:r>
              <a:rPr lang="en-US" dirty="0" smtClean="0"/>
              <a:t> of </a:t>
            </a:r>
            <a:r>
              <a:rPr lang="en-US" dirty="0" smtClean="0">
                <a:solidFill>
                  <a:srgbClr val="FF0000"/>
                </a:solidFill>
              </a:rPr>
              <a:t>k </a:t>
            </a:r>
            <a:r>
              <a:rPr lang="en-US" dirty="0" smtClean="0"/>
              <a:t>vertices and maximize</a:t>
            </a:r>
          </a:p>
          <a:p>
            <a:pPr marL="0" indent="0">
              <a:buNone/>
            </a:pPr>
            <a:r>
              <a:rPr lang="en-US" dirty="0" smtClean="0"/>
              <a:t>the number of edges touching </a:t>
            </a:r>
            <a:r>
              <a:rPr lang="en-US" dirty="0" smtClean="0">
                <a:solidFill>
                  <a:srgbClr val="FF0000"/>
                </a:solidFill>
              </a:rPr>
              <a:t>U</a:t>
            </a:r>
            <a:r>
              <a:rPr lang="en-US" dirty="0" smtClean="0"/>
              <a:t>. Under the </a:t>
            </a:r>
            <a:r>
              <a:rPr lang="en-US" dirty="0" smtClean="0">
                <a:solidFill>
                  <a:srgbClr val="00B050"/>
                </a:solidFill>
              </a:rPr>
              <a:t>SSEC</a:t>
            </a:r>
            <a:r>
              <a:rPr lang="en-US" dirty="0" smtClean="0"/>
              <a:t> this problem admits no better than ratio </a:t>
            </a:r>
            <a:r>
              <a:rPr lang="en-US" dirty="0" smtClean="0">
                <a:solidFill>
                  <a:srgbClr val="FF0000"/>
                </a:solidFill>
              </a:rPr>
              <a:t>2</a:t>
            </a:r>
            <a:r>
              <a:rPr lang="en-US" dirty="0" smtClean="0"/>
              <a:t>. </a:t>
            </a:r>
          </a:p>
          <a:p>
            <a:pPr marL="0" indent="0">
              <a:buNone/>
            </a:pPr>
            <a:r>
              <a:rPr lang="en-US" dirty="0" smtClean="0"/>
              <a:t>Ratio </a:t>
            </a:r>
            <a:r>
              <a:rPr lang="en-US" dirty="0" smtClean="0">
                <a:solidFill>
                  <a:srgbClr val="FF0000"/>
                </a:solidFill>
              </a:rPr>
              <a:t>2</a:t>
            </a:r>
            <a:r>
              <a:rPr lang="en-US" dirty="0" smtClean="0"/>
              <a:t> is trivial. To improve the ratio we parametrize the problem by </a:t>
            </a:r>
            <a:r>
              <a:rPr lang="en-US" dirty="0" smtClean="0">
                <a:solidFill>
                  <a:srgbClr val="FF0000"/>
                </a:solidFill>
              </a:rPr>
              <a:t>k</a:t>
            </a:r>
            <a:r>
              <a:rPr lang="en-US" dirty="0" smtClean="0"/>
              <a:t> (which in this case is definitely not the optimum). </a:t>
            </a:r>
          </a:p>
          <a:p>
            <a:pPr marL="0" indent="0">
              <a:buNone/>
            </a:pPr>
            <a:r>
              <a:rPr lang="en-US" dirty="0" smtClean="0"/>
              <a:t>First step: Make </a:t>
            </a:r>
            <a:r>
              <a:rPr lang="en-US" dirty="0" smtClean="0">
                <a:solidFill>
                  <a:srgbClr val="FF0000"/>
                </a:solidFill>
              </a:rPr>
              <a:t>opt </a:t>
            </a:r>
            <a:r>
              <a:rPr lang="en-US" dirty="0" smtClean="0"/>
              <a:t> bounded by a function of </a:t>
            </a:r>
            <a:r>
              <a:rPr lang="en-US" dirty="0" smtClean="0">
                <a:solidFill>
                  <a:srgbClr val="FF0000"/>
                </a:solidFill>
              </a:rPr>
              <a:t>k</a:t>
            </a:r>
            <a:r>
              <a:rPr lang="en-US" dirty="0" smtClean="0"/>
              <a:t>.</a:t>
            </a:r>
          </a:p>
          <a:p>
            <a:pPr marL="0" indent="0">
              <a:buNone/>
            </a:pPr>
            <a:r>
              <a:rPr lang="en-US" dirty="0" smtClean="0"/>
              <a:t>Let </a:t>
            </a:r>
            <a:r>
              <a:rPr lang="en-US" dirty="0" smtClean="0">
                <a:solidFill>
                  <a:srgbClr val="FF0000"/>
                </a:solidFill>
              </a:rPr>
              <a:t>D=</a:t>
            </a:r>
            <a:r>
              <a:rPr lang="en-US" dirty="0" smtClean="0">
                <a:solidFill>
                  <a:srgbClr val="FF0000"/>
                </a:solidFill>
                <a:latin typeface="Calibri" panose="020F0502020204030204" pitchFamily="34" charset="0"/>
                <a:cs typeface="Calibri" panose="020F0502020204030204" pitchFamily="34" charset="0"/>
              </a:rPr>
              <a:t>C(</a:t>
            </a:r>
            <a:r>
              <a:rPr lang="en-US" dirty="0">
                <a:solidFill>
                  <a:srgbClr val="FF0000"/>
                </a:solidFill>
                <a:latin typeface="Calibri" panose="020F0502020204030204" pitchFamily="34" charset="0"/>
                <a:cs typeface="Calibri" panose="020F0502020204030204" pitchFamily="34" charset="0"/>
              </a:rPr>
              <a:t>k</a:t>
            </a:r>
            <a:r>
              <a:rPr lang="en-US" dirty="0" smtClean="0">
                <a:solidFill>
                  <a:srgbClr val="FF0000"/>
                </a:solidFill>
                <a:latin typeface="Calibri" panose="020F0502020204030204" pitchFamily="34" charset="0"/>
                <a:cs typeface="Calibri" panose="020F0502020204030204" pitchFamily="34" charset="0"/>
              </a:rPr>
              <a:t>,2)/</a:t>
            </a:r>
            <a:r>
              <a:rPr lang="el-GR" dirty="0" smtClean="0">
                <a:solidFill>
                  <a:srgbClr val="FF0000"/>
                </a:solidFill>
                <a:latin typeface="Calibri" panose="020F0502020204030204" pitchFamily="34" charset="0"/>
                <a:cs typeface="Calibri" panose="020F0502020204030204" pitchFamily="34" charset="0"/>
              </a:rPr>
              <a:t>ε</a:t>
            </a:r>
            <a:r>
              <a:rPr lang="en-US" dirty="0" smtClean="0">
                <a:solidFill>
                  <a:srgbClr val="FF0000"/>
                </a:solidFill>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a:t>
            </a:r>
            <a:r>
              <a:rPr lang="en-US" dirty="0" smtClean="0">
                <a:solidFill>
                  <a:srgbClr val="FF0000"/>
                </a:solidFill>
                <a:latin typeface="Calibri" panose="020F0502020204030204" pitchFamily="34" charset="0"/>
                <a:cs typeface="Calibri" panose="020F0502020204030204" pitchFamily="34" charset="0"/>
              </a:rPr>
              <a:t>C(k,2)</a:t>
            </a:r>
            <a:r>
              <a:rPr lang="en-US" dirty="0" smtClean="0">
                <a:latin typeface="Calibri" panose="020F0502020204030204" pitchFamily="34" charset="0"/>
                <a:cs typeface="Calibri" panose="020F0502020204030204" pitchFamily="34" charset="0"/>
              </a:rPr>
              <a:t> is </a:t>
            </a:r>
            <a:r>
              <a:rPr lang="en-US" dirty="0" smtClean="0">
                <a:solidFill>
                  <a:srgbClr val="FF0000"/>
                </a:solidFill>
                <a:latin typeface="Calibri" panose="020F0502020204030204" pitchFamily="34" charset="0"/>
                <a:cs typeface="Calibri" panose="020F0502020204030204" pitchFamily="34" charset="0"/>
              </a:rPr>
              <a:t>k </a:t>
            </a:r>
            <a:r>
              <a:rPr lang="en-US" dirty="0" smtClean="0">
                <a:latin typeface="Calibri" panose="020F0502020204030204" pitchFamily="34" charset="0"/>
                <a:cs typeface="Calibri" panose="020F0502020204030204" pitchFamily="34" charset="0"/>
              </a:rPr>
              <a:t>choose </a:t>
            </a:r>
            <a:r>
              <a:rPr lang="en-US" dirty="0" smtClean="0">
                <a:solidFill>
                  <a:srgbClr val="FF0000"/>
                </a:solidFill>
                <a:latin typeface="Calibri" panose="020F0502020204030204" pitchFamily="34" charset="0"/>
                <a:cs typeface="Calibri" panose="020F0502020204030204" pitchFamily="34" charset="0"/>
              </a:rPr>
              <a:t>2</a:t>
            </a:r>
            <a:r>
              <a:rPr lang="en-US" dirty="0" smtClean="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223378217"/>
      </p:ext>
    </p:extLst>
  </p:cSld>
  <p:clrMapOvr>
    <a:masterClrMapping/>
  </p:clrMapOvr>
  <p:timing>
    <p:tnLst>
      <p:par>
        <p:cTn id="1" dur="indefinite" restart="never" nodeType="tmRoot"/>
      </p:par>
    </p:tnLst>
  </p:timing>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Continued</a:t>
            </a:r>
            <a:endParaRPr lang="en-US" dirty="0">
              <a:solidFill>
                <a:srgbClr val="00B0F0"/>
              </a:solidFill>
            </a:endParaRPr>
          </a:p>
        </p:txBody>
      </p:sp>
      <p:sp>
        <p:nvSpPr>
          <p:cNvPr id="3" name="Content Placeholder 2"/>
          <p:cNvSpPr>
            <a:spLocks noGrp="1"/>
          </p:cNvSpPr>
          <p:nvPr>
            <p:ph idx="1"/>
          </p:nvPr>
        </p:nvSpPr>
        <p:spPr/>
        <p:txBody>
          <a:bodyPr>
            <a:normAutofit lnSpcReduction="10000"/>
          </a:bodyPr>
          <a:lstStyle/>
          <a:p>
            <a:pPr marL="0" indent="0">
              <a:buNone/>
            </a:pPr>
            <a:r>
              <a:rPr lang="en-US" dirty="0">
                <a:latin typeface="Calibri" panose="020F0502020204030204" pitchFamily="34" charset="0"/>
                <a:cs typeface="Calibri" panose="020F0502020204030204" pitchFamily="34" charset="0"/>
              </a:rPr>
              <a:t>Let </a:t>
            </a:r>
            <a:r>
              <a:rPr lang="en-US" dirty="0">
                <a:solidFill>
                  <a:srgbClr val="FF0000"/>
                </a:solidFill>
                <a:latin typeface="Calibri" panose="020F0502020204030204" pitchFamily="34" charset="0"/>
                <a:cs typeface="Calibri" panose="020F0502020204030204" pitchFamily="34" charset="0"/>
              </a:rPr>
              <a:t>{</a:t>
            </a:r>
            <a:r>
              <a:rPr lang="en-US" dirty="0">
                <a:solidFill>
                  <a:srgbClr val="FF0000"/>
                </a:solidFill>
                <a:latin typeface="Calisto MT"/>
              </a:rPr>
              <a:t>v</a:t>
            </a:r>
            <a:r>
              <a:rPr lang="en-US" baseline="-25000" dirty="0">
                <a:solidFill>
                  <a:srgbClr val="FF0000"/>
                </a:solidFill>
                <a:latin typeface="Calisto MT"/>
              </a:rPr>
              <a:t>1</a:t>
            </a:r>
            <a:r>
              <a:rPr lang="en-US" dirty="0">
                <a:solidFill>
                  <a:srgbClr val="FF0000"/>
                </a:solidFill>
                <a:latin typeface="Calisto MT"/>
              </a:rPr>
              <a:t>, v</a:t>
            </a:r>
            <a:r>
              <a:rPr lang="en-US" baseline="-25000" dirty="0">
                <a:solidFill>
                  <a:srgbClr val="FF0000"/>
                </a:solidFill>
                <a:latin typeface="Calisto MT"/>
              </a:rPr>
              <a:t>2</a:t>
            </a:r>
            <a:r>
              <a:rPr lang="en-US" dirty="0">
                <a:solidFill>
                  <a:srgbClr val="FF0000"/>
                </a:solidFill>
                <a:latin typeface="Calisto MT"/>
              </a:rPr>
              <a:t>,……., </a:t>
            </a:r>
            <a:r>
              <a:rPr lang="en-US" dirty="0" smtClean="0">
                <a:solidFill>
                  <a:srgbClr val="FF0000"/>
                </a:solidFill>
                <a:latin typeface="Calisto MT"/>
              </a:rPr>
              <a:t>v</a:t>
            </a:r>
            <a:r>
              <a:rPr lang="en-US" baseline="-25000" dirty="0" smtClean="0">
                <a:solidFill>
                  <a:srgbClr val="FF0000"/>
                </a:solidFill>
                <a:latin typeface="Calisto MT"/>
              </a:rPr>
              <a:t>n</a:t>
            </a:r>
            <a:r>
              <a:rPr lang="en-US" dirty="0" smtClean="0">
                <a:solidFill>
                  <a:srgbClr val="FF0000"/>
                </a:solidFill>
                <a:latin typeface="Calisto MT"/>
              </a:rPr>
              <a:t>} </a:t>
            </a:r>
            <a:r>
              <a:rPr lang="en-US" dirty="0">
                <a:latin typeface="Calisto MT"/>
              </a:rPr>
              <a:t>be the vertices sorted </a:t>
            </a:r>
            <a:r>
              <a:rPr lang="en-US" dirty="0" smtClean="0">
                <a:latin typeface="Calisto MT"/>
              </a:rPr>
              <a:t>by non </a:t>
            </a:r>
          </a:p>
          <a:p>
            <a:pPr marL="0" indent="0">
              <a:buNone/>
            </a:pPr>
            <a:r>
              <a:rPr lang="en-US" dirty="0" smtClean="0">
                <a:latin typeface="Calisto MT"/>
              </a:rPr>
              <a:t>increasing degrees. Say that </a:t>
            </a:r>
            <a:r>
              <a:rPr lang="en-US" dirty="0" smtClean="0">
                <a:solidFill>
                  <a:srgbClr val="FF0000"/>
                </a:solidFill>
                <a:latin typeface="Calisto MT"/>
              </a:rPr>
              <a:t>deg(v</a:t>
            </a:r>
            <a:r>
              <a:rPr lang="en-US" baseline="-25000" dirty="0" smtClean="0">
                <a:solidFill>
                  <a:srgbClr val="FF0000"/>
                </a:solidFill>
                <a:latin typeface="Calisto MT"/>
              </a:rPr>
              <a:t>1</a:t>
            </a:r>
            <a:r>
              <a:rPr lang="en-US" dirty="0" smtClean="0">
                <a:solidFill>
                  <a:srgbClr val="FF0000"/>
                </a:solidFill>
                <a:latin typeface="Calisto MT"/>
              </a:rPr>
              <a:t>)≥D.</a:t>
            </a:r>
          </a:p>
          <a:p>
            <a:pPr marL="0" indent="0">
              <a:buNone/>
            </a:pPr>
            <a:r>
              <a:rPr lang="en-US" dirty="0" smtClean="0">
                <a:latin typeface="Calisto MT"/>
              </a:rPr>
              <a:t>Note that </a:t>
            </a:r>
            <a:r>
              <a:rPr lang="en-US" dirty="0" smtClean="0">
                <a:solidFill>
                  <a:srgbClr val="FF0000"/>
                </a:solidFill>
                <a:latin typeface="Calisto MT"/>
              </a:rPr>
              <a:t>∑</a:t>
            </a:r>
            <a:r>
              <a:rPr lang="en-US" baseline="-25000" dirty="0" smtClean="0">
                <a:solidFill>
                  <a:srgbClr val="FF0000"/>
                </a:solidFill>
                <a:latin typeface="Calisto MT"/>
              </a:rPr>
              <a:t>1≤j≤k</a:t>
            </a:r>
            <a:r>
              <a:rPr lang="en-US" dirty="0" smtClean="0">
                <a:solidFill>
                  <a:srgbClr val="FF0000"/>
                </a:solidFill>
              </a:rPr>
              <a:t> deg(</a:t>
            </a:r>
            <a:r>
              <a:rPr lang="en-US" dirty="0" smtClean="0">
                <a:solidFill>
                  <a:srgbClr val="FF0000"/>
                </a:solidFill>
                <a:latin typeface="Calisto MT"/>
              </a:rPr>
              <a:t>v</a:t>
            </a:r>
            <a:r>
              <a:rPr lang="en-US" baseline="-25000" dirty="0" smtClean="0">
                <a:solidFill>
                  <a:srgbClr val="FF0000"/>
                </a:solidFill>
                <a:latin typeface="Calisto MT"/>
              </a:rPr>
              <a:t>i</a:t>
            </a:r>
            <a:r>
              <a:rPr lang="en-US" dirty="0" smtClean="0">
                <a:solidFill>
                  <a:srgbClr val="FF0000"/>
                </a:solidFill>
                <a:latin typeface="Calisto MT"/>
              </a:rPr>
              <a:t>)≥opt </a:t>
            </a:r>
            <a:r>
              <a:rPr lang="en-US" dirty="0" smtClean="0">
                <a:latin typeface="Calisto MT"/>
              </a:rPr>
              <a:t>(the number </a:t>
            </a:r>
          </a:p>
          <a:p>
            <a:pPr marL="0" indent="0">
              <a:buNone/>
            </a:pPr>
            <a:r>
              <a:rPr lang="en-US" dirty="0" smtClean="0">
                <a:latin typeface="Calisto MT"/>
              </a:rPr>
              <a:t>of touching edges can </a:t>
            </a:r>
            <a:r>
              <a:rPr lang="en-US" dirty="0" smtClean="0">
                <a:solidFill>
                  <a:srgbClr val="00B050"/>
                </a:solidFill>
                <a:latin typeface="Calisto MT"/>
              </a:rPr>
              <a:t>be half of the sum of </a:t>
            </a:r>
          </a:p>
          <a:p>
            <a:pPr marL="0" indent="0">
              <a:buNone/>
            </a:pPr>
            <a:r>
              <a:rPr lang="en-US" dirty="0" smtClean="0">
                <a:solidFill>
                  <a:srgbClr val="00B050"/>
                </a:solidFill>
                <a:latin typeface="Calisto MT"/>
              </a:rPr>
              <a:t>degrees</a:t>
            </a:r>
            <a:r>
              <a:rPr lang="en-US" dirty="0" smtClean="0">
                <a:latin typeface="Calisto MT"/>
              </a:rPr>
              <a:t> since edges may be counted twice and so </a:t>
            </a:r>
          </a:p>
          <a:p>
            <a:pPr marL="0" indent="0">
              <a:buNone/>
            </a:pPr>
            <a:r>
              <a:rPr lang="en-US" dirty="0" smtClean="0">
                <a:latin typeface="Calisto MT"/>
              </a:rPr>
              <a:t>this gives a trivial ratio of </a:t>
            </a:r>
            <a:r>
              <a:rPr lang="en-US" dirty="0" smtClean="0">
                <a:solidFill>
                  <a:srgbClr val="FF0000"/>
                </a:solidFill>
                <a:latin typeface="Calisto MT"/>
              </a:rPr>
              <a:t>1/2</a:t>
            </a:r>
            <a:r>
              <a:rPr lang="en-US" dirty="0" smtClean="0">
                <a:latin typeface="Calisto MT"/>
              </a:rPr>
              <a:t>).</a:t>
            </a:r>
            <a:endParaRPr lang="en-US" dirty="0" smtClean="0"/>
          </a:p>
          <a:p>
            <a:pPr marL="0" indent="0">
              <a:buNone/>
            </a:pPr>
            <a:r>
              <a:rPr lang="en-US" dirty="0" smtClean="0">
                <a:latin typeface="Calisto MT"/>
              </a:rPr>
              <a:t>The value of our solution is at least </a:t>
            </a:r>
          </a:p>
          <a:p>
            <a:pPr marL="0" indent="0">
              <a:buNone/>
            </a:pPr>
            <a:r>
              <a:rPr lang="en-US" dirty="0" smtClean="0">
                <a:solidFill>
                  <a:srgbClr val="FF0000"/>
                </a:solidFill>
                <a:latin typeface="Calisto MT"/>
              </a:rPr>
              <a:t>∑</a:t>
            </a:r>
            <a:r>
              <a:rPr lang="en-US" baseline="-25000" dirty="0">
                <a:solidFill>
                  <a:srgbClr val="FF0000"/>
                </a:solidFill>
                <a:latin typeface="Calisto MT"/>
              </a:rPr>
              <a:t>1≤j≤k</a:t>
            </a:r>
            <a:r>
              <a:rPr lang="en-US" dirty="0">
                <a:solidFill>
                  <a:srgbClr val="FF0000"/>
                </a:solidFill>
              </a:rPr>
              <a:t> deg(</a:t>
            </a:r>
            <a:r>
              <a:rPr lang="en-US" dirty="0">
                <a:solidFill>
                  <a:srgbClr val="FF0000"/>
                </a:solidFill>
                <a:latin typeface="Calisto MT"/>
              </a:rPr>
              <a:t>v</a:t>
            </a:r>
            <a:r>
              <a:rPr lang="en-US" baseline="-25000" dirty="0">
                <a:solidFill>
                  <a:srgbClr val="FF0000"/>
                </a:solidFill>
                <a:latin typeface="Calisto MT"/>
              </a:rPr>
              <a:t>i</a:t>
            </a:r>
            <a:r>
              <a:rPr lang="en-US" dirty="0" smtClean="0">
                <a:solidFill>
                  <a:srgbClr val="FF0000"/>
                </a:solidFill>
                <a:latin typeface="Calisto MT"/>
              </a:rPr>
              <a:t>)-C(k,2) </a:t>
            </a:r>
            <a:r>
              <a:rPr lang="en-US" dirty="0" smtClean="0">
                <a:latin typeface="Calisto MT"/>
              </a:rPr>
              <a:t>and we need to compare it to </a:t>
            </a:r>
          </a:p>
          <a:p>
            <a:pPr marL="0" indent="0">
              <a:buNone/>
            </a:pPr>
            <a:r>
              <a:rPr lang="en-US" dirty="0" smtClean="0">
                <a:solidFill>
                  <a:srgbClr val="FF0000"/>
                </a:solidFill>
                <a:latin typeface="Calisto MT"/>
              </a:rPr>
              <a:t>opt</a:t>
            </a:r>
            <a:endParaRPr lang="en-US" dirty="0" smtClean="0">
              <a:latin typeface="Calisto MT"/>
            </a:endParaRPr>
          </a:p>
        </p:txBody>
      </p:sp>
    </p:spTree>
    <p:extLst>
      <p:ext uri="{BB962C8B-B14F-4D97-AF65-F5344CB8AC3E}">
        <p14:creationId xmlns:p14="http://schemas.microsoft.com/office/powerpoint/2010/main" val="1005499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Breaking the ratio  2</a:t>
            </a:r>
            <a:endParaRPr lang="en-US" dirty="0">
              <a:solidFill>
                <a:srgbClr val="00B0F0"/>
              </a:solidFill>
            </a:endParaRPr>
          </a:p>
        </p:txBody>
      </p:sp>
      <p:sp>
        <p:nvSpPr>
          <p:cNvPr id="3" name="Content Placeholder 2"/>
          <p:cNvSpPr>
            <a:spLocks noGrp="1"/>
          </p:cNvSpPr>
          <p:nvPr>
            <p:ph idx="1"/>
          </p:nvPr>
        </p:nvSpPr>
        <p:spPr/>
        <p:txBody>
          <a:bodyPr/>
          <a:lstStyle/>
          <a:p>
            <a:r>
              <a:rPr lang="en-US" altLang="en-US" dirty="0">
                <a:solidFill>
                  <a:srgbClr val="0000FF"/>
                </a:solidFill>
              </a:rPr>
              <a:t>Full Steiner tree: </a:t>
            </a:r>
            <a:r>
              <a:rPr lang="en-US" altLang="en-US" dirty="0">
                <a:solidFill>
                  <a:srgbClr val="000000"/>
                </a:solidFill>
              </a:rPr>
              <a:t>all leaves are terminals. </a:t>
            </a:r>
            <a:r>
              <a:rPr lang="en-US" altLang="en-US" dirty="0">
                <a:solidFill>
                  <a:srgbClr val="7030A0"/>
                </a:solidFill>
              </a:rPr>
              <a:t>Zelikovsky</a:t>
            </a:r>
            <a:r>
              <a:rPr lang="en-US" altLang="en-US" dirty="0">
                <a:solidFill>
                  <a:srgbClr val="000000"/>
                </a:solidFill>
              </a:rPr>
              <a:t>: Use </a:t>
            </a:r>
            <a:r>
              <a:rPr lang="en-US" altLang="en-US" dirty="0" smtClean="0">
                <a:solidFill>
                  <a:srgbClr val="000000"/>
                </a:solidFill>
              </a:rPr>
              <a:t>full </a:t>
            </a:r>
            <a:r>
              <a:rPr lang="en-US" altLang="en-US" dirty="0" smtClean="0">
                <a:solidFill>
                  <a:srgbClr val="00B050"/>
                </a:solidFill>
              </a:rPr>
              <a:t>Steiner trees</a:t>
            </a:r>
            <a:r>
              <a:rPr lang="en-US" altLang="en-US" dirty="0" smtClean="0">
                <a:solidFill>
                  <a:srgbClr val="000000"/>
                </a:solidFill>
              </a:rPr>
              <a:t> </a:t>
            </a:r>
            <a:r>
              <a:rPr lang="en-US" altLang="en-US" dirty="0">
                <a:solidFill>
                  <a:srgbClr val="000000"/>
                </a:solidFill>
              </a:rPr>
              <a:t>with</a:t>
            </a:r>
            <a:r>
              <a:rPr lang="en-US" altLang="en-US" dirty="0">
                <a:solidFill>
                  <a:srgbClr val="FF0000"/>
                </a:solidFill>
              </a:rPr>
              <a:t>  k </a:t>
            </a:r>
            <a:r>
              <a:rPr lang="en-US" altLang="en-US" dirty="0">
                <a:solidFill>
                  <a:srgbClr val="000000"/>
                </a:solidFill>
              </a:rPr>
              <a:t>terminals</a:t>
            </a:r>
            <a:r>
              <a:rPr lang="en-US" altLang="en-US" dirty="0" smtClean="0">
                <a:solidFill>
                  <a:srgbClr val="000000"/>
                </a:solidFill>
              </a:rPr>
              <a:t>.</a:t>
            </a:r>
          </a:p>
          <a:p>
            <a:r>
              <a:rPr lang="en-US" altLang="en-US" dirty="0">
                <a:solidFill>
                  <a:srgbClr val="000000"/>
                </a:solidFill>
              </a:rPr>
              <a:t>Decompose a tree to (non disjoint) </a:t>
            </a:r>
            <a:r>
              <a:rPr lang="en-US" altLang="en-US" dirty="0">
                <a:solidFill>
                  <a:srgbClr val="FF0000"/>
                </a:solidFill>
              </a:rPr>
              <a:t>full Steiner k-trees</a:t>
            </a:r>
            <a:r>
              <a:rPr lang="en-US" altLang="en-US" dirty="0" smtClean="0">
                <a:solidFill>
                  <a:srgbClr val="000000"/>
                </a:solidFill>
              </a:rPr>
              <a:t>.</a:t>
            </a:r>
          </a:p>
          <a:p>
            <a:r>
              <a:rPr lang="en-US" altLang="en-US" dirty="0">
                <a:solidFill>
                  <a:srgbClr val="000000"/>
                </a:solidFill>
              </a:rPr>
              <a:t>Using non disjoint full </a:t>
            </a:r>
            <a:r>
              <a:rPr lang="en-US" altLang="en-US" dirty="0">
                <a:solidFill>
                  <a:srgbClr val="7030A0"/>
                </a:solidFill>
              </a:rPr>
              <a:t>Steiner 3-trees </a:t>
            </a:r>
            <a:r>
              <a:rPr lang="en-US" altLang="en-US" dirty="0">
                <a:solidFill>
                  <a:srgbClr val="000000"/>
                </a:solidFill>
              </a:rPr>
              <a:t>leads to a penalty of  </a:t>
            </a:r>
            <a:r>
              <a:rPr lang="en-US" altLang="en-US" dirty="0">
                <a:solidFill>
                  <a:srgbClr val="FF0000"/>
                </a:solidFill>
              </a:rPr>
              <a:t>1.6666</a:t>
            </a:r>
            <a:r>
              <a:rPr lang="en-US" altLang="en-US" dirty="0">
                <a:solidFill>
                  <a:srgbClr val="000000"/>
                </a:solidFill>
              </a:rPr>
              <a:t>…  in the ratio.</a:t>
            </a:r>
          </a:p>
          <a:p>
            <a:r>
              <a:rPr lang="en-US" altLang="en-US" dirty="0">
                <a:solidFill>
                  <a:srgbClr val="000000"/>
                </a:solidFill>
              </a:rPr>
              <a:t>For </a:t>
            </a:r>
            <a:r>
              <a:rPr lang="en-US" altLang="en-US" dirty="0">
                <a:solidFill>
                  <a:srgbClr val="FF0000"/>
                </a:solidFill>
              </a:rPr>
              <a:t>k=3</a:t>
            </a:r>
            <a:r>
              <a:rPr lang="en-US" altLang="en-US" dirty="0">
                <a:solidFill>
                  <a:srgbClr val="000000"/>
                </a:solidFill>
              </a:rPr>
              <a:t> there is a </a:t>
            </a:r>
            <a:r>
              <a:rPr lang="en-US" altLang="en-US" dirty="0">
                <a:solidFill>
                  <a:srgbClr val="0000FF"/>
                </a:solidFill>
              </a:rPr>
              <a:t>PTAS </a:t>
            </a:r>
            <a:r>
              <a:rPr lang="en-US" altLang="en-US" dirty="0">
                <a:solidFill>
                  <a:srgbClr val="000000"/>
                </a:solidFill>
              </a:rPr>
              <a:t>to approximate the best </a:t>
            </a:r>
            <a:endParaRPr lang="en-US" altLang="en-US" dirty="0" smtClean="0">
              <a:solidFill>
                <a:srgbClr val="000000"/>
              </a:solidFill>
            </a:endParaRPr>
          </a:p>
          <a:p>
            <a:pPr marL="0" indent="0">
              <a:buNone/>
            </a:pPr>
            <a:r>
              <a:rPr lang="en-US" altLang="en-US" dirty="0">
                <a:solidFill>
                  <a:srgbClr val="000000"/>
                </a:solidFill>
              </a:rPr>
              <a:t> </a:t>
            </a:r>
            <a:r>
              <a:rPr lang="en-US" altLang="en-US" dirty="0" smtClean="0">
                <a:solidFill>
                  <a:srgbClr val="000000"/>
                </a:solidFill>
              </a:rPr>
              <a:t>  full </a:t>
            </a:r>
            <a:r>
              <a:rPr lang="en-US" altLang="en-US" dirty="0" smtClean="0">
                <a:solidFill>
                  <a:srgbClr val="FF0000"/>
                </a:solidFill>
              </a:rPr>
              <a:t>3-Trees </a:t>
            </a:r>
            <a:r>
              <a:rPr lang="en-US" altLang="en-US" dirty="0">
                <a:solidFill>
                  <a:srgbClr val="000000"/>
                </a:solidFill>
              </a:rPr>
              <a:t>cover</a:t>
            </a:r>
            <a:r>
              <a:rPr lang="en-US" altLang="en-US" dirty="0" smtClean="0">
                <a:solidFill>
                  <a:srgbClr val="000000"/>
                </a:solidFill>
              </a:rPr>
              <a:t>. </a:t>
            </a:r>
            <a:r>
              <a:rPr lang="en-US" altLang="en-US" dirty="0" smtClean="0">
                <a:solidFill>
                  <a:srgbClr val="00B050"/>
                </a:solidFill>
              </a:rPr>
              <a:t>This is a result on hypergraphs.</a:t>
            </a:r>
            <a:endParaRPr lang="en-US" altLang="en-US" dirty="0">
              <a:solidFill>
                <a:srgbClr val="00B050"/>
              </a:solidFill>
            </a:endParaRPr>
          </a:p>
          <a:p>
            <a:r>
              <a:rPr lang="en-US" altLang="en-US" dirty="0">
                <a:solidFill>
                  <a:srgbClr val="000000"/>
                </a:solidFill>
              </a:rPr>
              <a:t> This easily gives </a:t>
            </a:r>
            <a:r>
              <a:rPr lang="en-US" altLang="en-US" dirty="0">
                <a:solidFill>
                  <a:srgbClr val="FF0000"/>
                </a:solidFill>
              </a:rPr>
              <a:t>1.66667</a:t>
            </a:r>
            <a:r>
              <a:rPr lang="en-US" altLang="en-US" dirty="0">
                <a:solidFill>
                  <a:srgbClr val="000000"/>
                </a:solidFill>
              </a:rPr>
              <a:t> ratio.</a:t>
            </a:r>
          </a:p>
          <a:p>
            <a:pPr>
              <a:buFontTx/>
              <a:buNone/>
            </a:pPr>
            <a:endParaRPr lang="en-US" altLang="en-US" dirty="0">
              <a:solidFill>
                <a:srgbClr val="000000"/>
              </a:solidFill>
            </a:endParaRPr>
          </a:p>
          <a:p>
            <a:endParaRPr lang="en-US" altLang="en-US" dirty="0">
              <a:solidFill>
                <a:srgbClr val="000000"/>
              </a:solidFill>
            </a:endParaRPr>
          </a:p>
          <a:p>
            <a:endParaRPr lang="en-US" altLang="en-US" dirty="0" smtClean="0">
              <a:solidFill>
                <a:srgbClr val="000000"/>
              </a:solidFill>
            </a:endParaRPr>
          </a:p>
        </p:txBody>
      </p:sp>
    </p:spTree>
    <p:extLst>
      <p:ext uri="{BB962C8B-B14F-4D97-AF65-F5344CB8AC3E}">
        <p14:creationId xmlns:p14="http://schemas.microsoft.com/office/powerpoint/2010/main" val="4122858005"/>
      </p:ext>
    </p:extLst>
  </p:cSld>
  <p:clrMapOvr>
    <a:masterClrMapping/>
  </p:clrMapOvr>
  <p:timing>
    <p:tnLst>
      <p:par>
        <p:cTn id="1" dur="indefinite" restart="never" nodeType="tmRoot"/>
      </p:par>
    </p:tnLst>
  </p:timing>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Continued</a:t>
            </a:r>
            <a:endParaRPr lang="en-US" dirty="0">
              <a:solidFill>
                <a:srgbClr val="00B0F0"/>
              </a:solidFill>
            </a:endParaRPr>
          </a:p>
        </p:txBody>
      </p:sp>
      <p:sp>
        <p:nvSpPr>
          <p:cNvPr id="3" name="Content Placeholder 2"/>
          <p:cNvSpPr>
            <a:spLocks noGrp="1"/>
          </p:cNvSpPr>
          <p:nvPr>
            <p:ph idx="1"/>
          </p:nvPr>
        </p:nvSpPr>
        <p:spPr/>
        <p:txBody>
          <a:bodyPr/>
          <a:lstStyle/>
          <a:p>
            <a:pPr marL="0" indent="0">
              <a:buNone/>
            </a:pPr>
            <a:r>
              <a:rPr lang="en-US" dirty="0" smtClean="0">
                <a:solidFill>
                  <a:srgbClr val="FF0000"/>
                </a:solidFill>
                <a:latin typeface="Calisto MT"/>
              </a:rPr>
              <a:t>(∑</a:t>
            </a:r>
            <a:r>
              <a:rPr lang="en-US" baseline="-25000" dirty="0">
                <a:solidFill>
                  <a:srgbClr val="FF0000"/>
                </a:solidFill>
                <a:latin typeface="Calisto MT"/>
              </a:rPr>
              <a:t>1≤j≤k</a:t>
            </a:r>
            <a:r>
              <a:rPr lang="en-US" dirty="0">
                <a:solidFill>
                  <a:srgbClr val="FF0000"/>
                </a:solidFill>
              </a:rPr>
              <a:t> deg(</a:t>
            </a:r>
            <a:r>
              <a:rPr lang="en-US" dirty="0">
                <a:solidFill>
                  <a:srgbClr val="FF0000"/>
                </a:solidFill>
                <a:latin typeface="Calisto MT"/>
              </a:rPr>
              <a:t>v</a:t>
            </a:r>
            <a:r>
              <a:rPr lang="en-US" baseline="-25000" dirty="0">
                <a:solidFill>
                  <a:srgbClr val="FF0000"/>
                </a:solidFill>
                <a:latin typeface="Calisto MT"/>
              </a:rPr>
              <a:t>i</a:t>
            </a:r>
            <a:r>
              <a:rPr lang="en-US" dirty="0">
                <a:solidFill>
                  <a:srgbClr val="FF0000"/>
                </a:solidFill>
                <a:latin typeface="Calisto MT"/>
              </a:rPr>
              <a:t>)-C(k,2</a:t>
            </a:r>
            <a:r>
              <a:rPr lang="en-US" dirty="0" smtClean="0">
                <a:solidFill>
                  <a:srgbClr val="FF0000"/>
                </a:solidFill>
                <a:latin typeface="Calisto MT"/>
              </a:rPr>
              <a:t>))/opt≥ </a:t>
            </a:r>
          </a:p>
          <a:p>
            <a:pPr marL="0" indent="0">
              <a:buNone/>
            </a:pPr>
            <a:r>
              <a:rPr lang="en-US" dirty="0" smtClean="0">
                <a:solidFill>
                  <a:srgbClr val="FF0000"/>
                </a:solidFill>
                <a:latin typeface="Calisto MT"/>
              </a:rPr>
              <a:t>(</a:t>
            </a:r>
            <a:r>
              <a:rPr lang="en-US" dirty="0">
                <a:solidFill>
                  <a:srgbClr val="FF0000"/>
                </a:solidFill>
                <a:latin typeface="Calisto MT"/>
              </a:rPr>
              <a:t>∑</a:t>
            </a:r>
            <a:r>
              <a:rPr lang="en-US" baseline="-25000" dirty="0">
                <a:solidFill>
                  <a:srgbClr val="FF0000"/>
                </a:solidFill>
                <a:latin typeface="Calisto MT"/>
              </a:rPr>
              <a:t>1≤j≤k</a:t>
            </a:r>
            <a:r>
              <a:rPr lang="en-US" dirty="0">
                <a:solidFill>
                  <a:srgbClr val="FF0000"/>
                </a:solidFill>
              </a:rPr>
              <a:t> deg(</a:t>
            </a:r>
            <a:r>
              <a:rPr lang="en-US" dirty="0">
                <a:solidFill>
                  <a:srgbClr val="FF0000"/>
                </a:solidFill>
                <a:latin typeface="Calisto MT"/>
              </a:rPr>
              <a:t>v</a:t>
            </a:r>
            <a:r>
              <a:rPr lang="en-US" baseline="-25000" dirty="0">
                <a:solidFill>
                  <a:srgbClr val="FF0000"/>
                </a:solidFill>
                <a:latin typeface="Calisto MT"/>
              </a:rPr>
              <a:t>i</a:t>
            </a:r>
            <a:r>
              <a:rPr lang="en-US" dirty="0">
                <a:solidFill>
                  <a:srgbClr val="FF0000"/>
                </a:solidFill>
                <a:latin typeface="Calisto MT"/>
              </a:rPr>
              <a:t>)-C(k,2</a:t>
            </a:r>
            <a:r>
              <a:rPr lang="en-US" dirty="0" smtClean="0">
                <a:solidFill>
                  <a:srgbClr val="FF0000"/>
                </a:solidFill>
                <a:latin typeface="Calisto MT"/>
              </a:rPr>
              <a:t>))/</a:t>
            </a:r>
            <a:r>
              <a:rPr lang="en-US" dirty="0">
                <a:solidFill>
                  <a:srgbClr val="FF0000"/>
                </a:solidFill>
                <a:latin typeface="Calisto MT"/>
              </a:rPr>
              <a:t> ∑</a:t>
            </a:r>
            <a:r>
              <a:rPr lang="en-US" baseline="-25000" dirty="0">
                <a:solidFill>
                  <a:srgbClr val="FF0000"/>
                </a:solidFill>
                <a:latin typeface="Calisto MT"/>
              </a:rPr>
              <a:t>1≤j≤k</a:t>
            </a:r>
            <a:r>
              <a:rPr lang="en-US" dirty="0">
                <a:solidFill>
                  <a:srgbClr val="FF0000"/>
                </a:solidFill>
              </a:rPr>
              <a:t> </a:t>
            </a:r>
            <a:r>
              <a:rPr lang="en-US" dirty="0" smtClean="0">
                <a:solidFill>
                  <a:srgbClr val="FF0000"/>
                </a:solidFill>
              </a:rPr>
              <a:t>deg(</a:t>
            </a:r>
            <a:r>
              <a:rPr lang="en-US" dirty="0" smtClean="0">
                <a:solidFill>
                  <a:srgbClr val="FF0000"/>
                </a:solidFill>
                <a:latin typeface="Calisto MT"/>
              </a:rPr>
              <a:t>v</a:t>
            </a:r>
            <a:r>
              <a:rPr lang="en-US" baseline="-25000" dirty="0" smtClean="0">
                <a:solidFill>
                  <a:srgbClr val="FF0000"/>
                </a:solidFill>
                <a:latin typeface="Calisto MT"/>
              </a:rPr>
              <a:t>i</a:t>
            </a:r>
            <a:r>
              <a:rPr lang="en-US" dirty="0" smtClean="0">
                <a:solidFill>
                  <a:srgbClr val="FF0000"/>
                </a:solidFill>
                <a:latin typeface="Calisto MT"/>
              </a:rPr>
              <a:t>)</a:t>
            </a:r>
            <a:r>
              <a:rPr lang="en-US" dirty="0">
                <a:solidFill>
                  <a:srgbClr val="FF0000"/>
                </a:solidFill>
                <a:latin typeface="Calisto MT"/>
              </a:rPr>
              <a:t>.</a:t>
            </a:r>
            <a:r>
              <a:rPr lang="en-US" dirty="0" smtClean="0">
                <a:solidFill>
                  <a:srgbClr val="FF0000"/>
                </a:solidFill>
                <a:latin typeface="Calisto MT"/>
              </a:rPr>
              <a:t> </a:t>
            </a:r>
            <a:endParaRPr lang="en-US" dirty="0">
              <a:solidFill>
                <a:srgbClr val="FF0000"/>
              </a:solidFill>
              <a:latin typeface="Calisto MT"/>
            </a:endParaRPr>
          </a:p>
          <a:p>
            <a:pPr marL="0" indent="0">
              <a:buNone/>
            </a:pPr>
            <a:r>
              <a:rPr lang="en-US" dirty="0">
                <a:latin typeface="Calisto MT"/>
              </a:rPr>
              <a:t>As </a:t>
            </a:r>
            <a:r>
              <a:rPr lang="en-US" dirty="0" smtClean="0">
                <a:solidFill>
                  <a:srgbClr val="FF0000"/>
                </a:solidFill>
                <a:latin typeface="Calisto MT"/>
              </a:rPr>
              <a:t>deg(v</a:t>
            </a:r>
            <a:r>
              <a:rPr lang="en-US" baseline="-25000" dirty="0" smtClean="0">
                <a:solidFill>
                  <a:srgbClr val="FF0000"/>
                </a:solidFill>
                <a:latin typeface="Calisto MT"/>
              </a:rPr>
              <a:t>i</a:t>
            </a:r>
            <a:r>
              <a:rPr lang="en-US" dirty="0" smtClean="0">
                <a:solidFill>
                  <a:srgbClr val="FF0000"/>
                </a:solidFill>
                <a:latin typeface="Calisto MT"/>
              </a:rPr>
              <a:t>)&gt;D </a:t>
            </a:r>
            <a:r>
              <a:rPr lang="en-US" dirty="0" smtClean="0">
                <a:latin typeface="Calisto MT"/>
              </a:rPr>
              <a:t>we get ratio of at most:</a:t>
            </a:r>
            <a:endParaRPr lang="en-US" dirty="0">
              <a:latin typeface="Calisto MT"/>
            </a:endParaRPr>
          </a:p>
          <a:p>
            <a:pPr marL="0" indent="0">
              <a:buNone/>
            </a:pPr>
            <a:r>
              <a:rPr lang="en-US" dirty="0" smtClean="0">
                <a:solidFill>
                  <a:srgbClr val="FF0000"/>
                </a:solidFill>
                <a:latin typeface="Calisto MT"/>
              </a:rPr>
              <a:t>1-C(k,2)/D=1-</a:t>
            </a:r>
            <a:r>
              <a:rPr lang="el-GR" dirty="0" smtClean="0">
                <a:solidFill>
                  <a:srgbClr val="FF0000"/>
                </a:solidFill>
                <a:latin typeface="Calibri" panose="020F0502020204030204" pitchFamily="34" charset="0"/>
                <a:cs typeface="Calibri" panose="020F0502020204030204" pitchFamily="34" charset="0"/>
              </a:rPr>
              <a:t>ε</a:t>
            </a:r>
            <a:r>
              <a:rPr lang="en-US" dirty="0" smtClean="0">
                <a:solidFill>
                  <a:srgbClr val="FF0000"/>
                </a:solidFill>
                <a:latin typeface="Calibri" panose="020F0502020204030204" pitchFamily="34" charset="0"/>
                <a:cs typeface="Calibri" panose="020F0502020204030204" pitchFamily="34" charset="0"/>
              </a:rPr>
              <a:t>/2</a:t>
            </a:r>
            <a:r>
              <a:rPr lang="en-US" dirty="0">
                <a:solidFill>
                  <a:srgbClr val="FF0000"/>
                </a:solidFill>
                <a:latin typeface="Calisto MT"/>
              </a:rPr>
              <a:t> ≥ </a:t>
            </a:r>
            <a:r>
              <a:rPr lang="en-US" dirty="0" smtClean="0">
                <a:solidFill>
                  <a:srgbClr val="FF0000"/>
                </a:solidFill>
                <a:latin typeface="Calisto MT"/>
              </a:rPr>
              <a:t>1/(1+</a:t>
            </a:r>
            <a:r>
              <a:rPr lang="el-GR" dirty="0">
                <a:solidFill>
                  <a:srgbClr val="FF0000"/>
                </a:solidFill>
                <a:latin typeface="Calibri" panose="020F0502020204030204" pitchFamily="34" charset="0"/>
                <a:cs typeface="Calibri" panose="020F0502020204030204" pitchFamily="34" charset="0"/>
              </a:rPr>
              <a:t> </a:t>
            </a:r>
            <a:r>
              <a:rPr lang="el-GR" dirty="0" smtClean="0">
                <a:solidFill>
                  <a:srgbClr val="FF0000"/>
                </a:solidFill>
                <a:latin typeface="Calibri" panose="020F0502020204030204" pitchFamily="34" charset="0"/>
                <a:cs typeface="Calibri" panose="020F0502020204030204" pitchFamily="34" charset="0"/>
              </a:rPr>
              <a:t>ε</a:t>
            </a:r>
            <a:r>
              <a:rPr lang="en-US" dirty="0" smtClean="0">
                <a:solidFill>
                  <a:srgbClr val="FF0000"/>
                </a:solidFill>
                <a:latin typeface="Calibri" panose="020F0502020204030204" pitchFamily="34" charset="0"/>
                <a:cs typeface="Calibri" panose="020F0502020204030204" pitchFamily="34" charset="0"/>
              </a:rPr>
              <a:t>) </a:t>
            </a:r>
          </a:p>
          <a:p>
            <a:pPr marL="0" indent="0">
              <a:buNone/>
            </a:pPr>
            <a:r>
              <a:rPr lang="en-US" dirty="0" smtClean="0">
                <a:latin typeface="Calibri" panose="020F0502020204030204" pitchFamily="34" charset="0"/>
                <a:cs typeface="Calibri" panose="020F0502020204030204" pitchFamily="34" charset="0"/>
              </a:rPr>
              <a:t>This is exactly </a:t>
            </a:r>
            <a:r>
              <a:rPr lang="en-US" dirty="0" smtClean="0">
                <a:solidFill>
                  <a:srgbClr val="FF0000"/>
                </a:solidFill>
                <a:latin typeface="Calibri" panose="020F0502020204030204" pitchFamily="34" charset="0"/>
                <a:cs typeface="Calibri" panose="020F0502020204030204" pitchFamily="34" charset="0"/>
              </a:rPr>
              <a:t>(1+</a:t>
            </a:r>
            <a:r>
              <a:rPr lang="el-GR" dirty="0">
                <a:solidFill>
                  <a:srgbClr val="FF0000"/>
                </a:solidFill>
                <a:latin typeface="Calibri" panose="020F0502020204030204" pitchFamily="34" charset="0"/>
                <a:cs typeface="Calibri" panose="020F0502020204030204" pitchFamily="34" charset="0"/>
              </a:rPr>
              <a:t> </a:t>
            </a:r>
            <a:r>
              <a:rPr lang="el-GR" dirty="0" smtClean="0">
                <a:solidFill>
                  <a:srgbClr val="FF0000"/>
                </a:solidFill>
                <a:latin typeface="Calibri" panose="020F0502020204030204" pitchFamily="34" charset="0"/>
                <a:cs typeface="Calibri" panose="020F0502020204030204" pitchFamily="34" charset="0"/>
              </a:rPr>
              <a:t>ε</a:t>
            </a:r>
            <a:r>
              <a:rPr lang="en-US" dirty="0" smtClean="0">
                <a:solidFill>
                  <a:srgbClr val="FF0000"/>
                </a:solidFill>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approximation.</a:t>
            </a:r>
          </a:p>
          <a:p>
            <a:pPr marL="0" indent="0">
              <a:buNone/>
            </a:pPr>
            <a:r>
              <a:rPr lang="en-US" dirty="0" smtClean="0">
                <a:latin typeface="Calibri" panose="020F0502020204030204" pitchFamily="34" charset="0"/>
                <a:cs typeface="Calibri" panose="020F0502020204030204" pitchFamily="34" charset="0"/>
              </a:rPr>
              <a:t>Note that now we know that </a:t>
            </a:r>
            <a:r>
              <a:rPr lang="en-US" dirty="0" smtClean="0">
                <a:solidFill>
                  <a:srgbClr val="FF0000"/>
                </a:solidFill>
                <a:latin typeface="Calibri" panose="020F0502020204030204" pitchFamily="34" charset="0"/>
                <a:cs typeface="Calibri" panose="020F0502020204030204" pitchFamily="34" charset="0"/>
              </a:rPr>
              <a:t>opt≤k</a:t>
            </a:r>
            <a:r>
              <a:rPr lang="en-US" dirty="0" smtClean="0">
                <a:solidFill>
                  <a:srgbClr val="FF0000"/>
                </a:solidFill>
                <a:latin typeface="Arial" panose="020B0604020202020204" pitchFamily="34" charset="0"/>
                <a:cs typeface="Arial" panose="020B0604020202020204" pitchFamily="34" charset="0"/>
              </a:rPr>
              <a:t>˖deg(</a:t>
            </a:r>
            <a:r>
              <a:rPr lang="en-US" dirty="0">
                <a:solidFill>
                  <a:srgbClr val="FF0000"/>
                </a:solidFill>
                <a:latin typeface="Calisto MT"/>
              </a:rPr>
              <a:t>v</a:t>
            </a:r>
            <a:r>
              <a:rPr lang="en-US" baseline="-25000" dirty="0">
                <a:solidFill>
                  <a:srgbClr val="FF0000"/>
                </a:solidFill>
                <a:latin typeface="Calisto MT"/>
              </a:rPr>
              <a:t>1</a:t>
            </a:r>
            <a:r>
              <a:rPr lang="en-US" dirty="0" smtClean="0">
                <a:solidFill>
                  <a:srgbClr val="FF0000"/>
                </a:solidFill>
                <a:latin typeface="Arial" panose="020B0604020202020204" pitchFamily="34" charset="0"/>
                <a:cs typeface="Arial" panose="020B0604020202020204" pitchFamily="34" charset="0"/>
              </a:rPr>
              <a:t>)˖k=f(k,</a:t>
            </a:r>
            <a:r>
              <a:rPr lang="el-GR" dirty="0" smtClean="0">
                <a:solidFill>
                  <a:srgbClr val="FF0000"/>
                </a:solidFill>
                <a:latin typeface="Calibri" panose="020F0502020204030204" pitchFamily="34" charset="0"/>
                <a:cs typeface="Calibri" panose="020F0502020204030204" pitchFamily="34" charset="0"/>
              </a:rPr>
              <a:t>ε</a:t>
            </a:r>
            <a:r>
              <a:rPr lang="en-US" dirty="0" smtClean="0">
                <a:solidFill>
                  <a:srgbClr val="FF0000"/>
                </a:solidFill>
                <a:latin typeface="Calibri" panose="020F0502020204030204" pitchFamily="34" charset="0"/>
                <a:cs typeface="Calibri" panose="020F0502020204030204" pitchFamily="34" charset="0"/>
              </a:rPr>
              <a:t>).</a:t>
            </a:r>
            <a:endParaRPr lang="en-US" dirty="0">
              <a:solidFill>
                <a:srgbClr val="FF0000"/>
              </a:solidFill>
            </a:endParaRPr>
          </a:p>
        </p:txBody>
      </p:sp>
    </p:spTree>
    <p:extLst>
      <p:ext uri="{BB962C8B-B14F-4D97-AF65-F5344CB8AC3E}">
        <p14:creationId xmlns:p14="http://schemas.microsoft.com/office/powerpoint/2010/main" val="362691159"/>
      </p:ext>
    </p:extLst>
  </p:cSld>
  <p:clrMapOvr>
    <a:masterClrMapping/>
  </p:clrMapOvr>
  <p:timing>
    <p:tnLst>
      <p:par>
        <p:cTn id="1" dur="indefinite" restart="never" nodeType="tmRoot"/>
      </p:par>
    </p:tnLst>
  </p:timing>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Labeling the vertices</a:t>
            </a:r>
            <a:endParaRPr lang="en-US" dirty="0">
              <a:solidFill>
                <a:srgbClr val="00B0F0"/>
              </a:solidFill>
            </a:endParaRPr>
          </a:p>
        </p:txBody>
      </p:sp>
      <p:sp>
        <p:nvSpPr>
          <p:cNvPr id="3" name="Content Placeholder 2"/>
          <p:cNvSpPr>
            <a:spLocks noGrp="1"/>
          </p:cNvSpPr>
          <p:nvPr>
            <p:ph idx="1"/>
          </p:nvPr>
        </p:nvSpPr>
        <p:spPr/>
        <p:txBody>
          <a:bodyPr>
            <a:normAutofit lnSpcReduction="10000"/>
          </a:bodyPr>
          <a:lstStyle/>
          <a:p>
            <a:r>
              <a:rPr lang="en-US" dirty="0" smtClean="0"/>
              <a:t>We assume we know </a:t>
            </a:r>
            <a:r>
              <a:rPr lang="en-US" dirty="0" smtClean="0">
                <a:solidFill>
                  <a:srgbClr val="FF0000"/>
                </a:solidFill>
              </a:rPr>
              <a:t>opt </a:t>
            </a:r>
            <a:r>
              <a:rPr lang="en-US" dirty="0" smtClean="0"/>
              <a:t>(we can try all values between </a:t>
            </a:r>
            <a:r>
              <a:rPr lang="en-US" dirty="0" smtClean="0">
                <a:solidFill>
                  <a:srgbClr val="FF0000"/>
                </a:solidFill>
              </a:rPr>
              <a:t>1</a:t>
            </a:r>
            <a:r>
              <a:rPr lang="en-US" dirty="0" smtClean="0"/>
              <a:t> and </a:t>
            </a:r>
            <a:r>
              <a:rPr lang="en-US" dirty="0" smtClean="0">
                <a:solidFill>
                  <a:srgbClr val="FF0000"/>
                </a:solidFill>
              </a:rPr>
              <a:t>k</a:t>
            </a:r>
            <a:r>
              <a:rPr lang="en-US" dirty="0" smtClean="0">
                <a:solidFill>
                  <a:srgbClr val="FF0000"/>
                </a:solidFill>
                <a:latin typeface="Arial" panose="020B0604020202020204" pitchFamily="34" charset="0"/>
                <a:cs typeface="Arial" panose="020B0604020202020204" pitchFamily="34" charset="0"/>
              </a:rPr>
              <a:t>˖D</a:t>
            </a:r>
            <a:r>
              <a:rPr lang="en-US" dirty="0" smtClean="0">
                <a:latin typeface="Arial" panose="020B0604020202020204" pitchFamily="34" charset="0"/>
                <a:cs typeface="Arial" panose="020B0604020202020204" pitchFamily="34" charset="0"/>
              </a:rPr>
              <a:t>). Let </a:t>
            </a:r>
            <a:r>
              <a:rPr lang="en-US" dirty="0" smtClean="0">
                <a:solidFill>
                  <a:srgbClr val="FF0000"/>
                </a:solidFill>
                <a:sym typeface="Symbol" panose="05050102010706020507" pitchFamily="18" charset="2"/>
              </a:rPr>
              <a:t>E</a:t>
            </a:r>
            <a:r>
              <a:rPr lang="en-US" altLang="en-US" baseline="30000" dirty="0" smtClean="0">
                <a:solidFill>
                  <a:srgbClr val="FF0000"/>
                </a:solidFill>
                <a:sym typeface="Symbol" panose="05050102010706020507" pitchFamily="18" charset="2"/>
              </a:rPr>
              <a:t>*</a:t>
            </a:r>
            <a:r>
              <a:rPr lang="en-US" altLang="en-US" dirty="0" smtClean="0"/>
              <a:t> be the optimum set of edges. Note that </a:t>
            </a:r>
            <a:r>
              <a:rPr lang="en-US" altLang="en-US" dirty="0" smtClean="0">
                <a:solidFill>
                  <a:srgbClr val="FF0000"/>
                </a:solidFill>
              </a:rPr>
              <a:t>opt=|</a:t>
            </a:r>
            <a:r>
              <a:rPr lang="en-US" dirty="0" smtClean="0">
                <a:solidFill>
                  <a:srgbClr val="FF0000"/>
                </a:solidFill>
                <a:sym typeface="Symbol" panose="05050102010706020507" pitchFamily="18" charset="2"/>
              </a:rPr>
              <a:t>E</a:t>
            </a:r>
            <a:r>
              <a:rPr lang="en-US" altLang="en-US" baseline="30000" dirty="0" smtClean="0">
                <a:solidFill>
                  <a:srgbClr val="FF0000"/>
                </a:solidFill>
                <a:sym typeface="Symbol" panose="05050102010706020507" pitchFamily="18" charset="2"/>
              </a:rPr>
              <a:t>*</a:t>
            </a:r>
            <a:r>
              <a:rPr lang="en-US" altLang="en-US" dirty="0" smtClean="0">
                <a:solidFill>
                  <a:srgbClr val="FF0000"/>
                </a:solidFill>
                <a:sym typeface="Symbol" panose="05050102010706020507" pitchFamily="18" charset="2"/>
              </a:rPr>
              <a:t>|</a:t>
            </a:r>
            <a:r>
              <a:rPr lang="en-US" altLang="en-US" dirty="0" smtClean="0">
                <a:sym typeface="Symbol" panose="05050102010706020507" pitchFamily="18" charset="2"/>
              </a:rPr>
              <a:t>. We show first that if there is a labeling of the edges so that </a:t>
            </a:r>
            <a:r>
              <a:rPr lang="en-US" dirty="0">
                <a:solidFill>
                  <a:srgbClr val="FF0000"/>
                </a:solidFill>
                <a:sym typeface="Symbol" panose="05050102010706020507" pitchFamily="18" charset="2"/>
              </a:rPr>
              <a:t>E</a:t>
            </a:r>
            <a:r>
              <a:rPr lang="en-US" altLang="en-US" baseline="30000" dirty="0" smtClean="0">
                <a:solidFill>
                  <a:srgbClr val="FF0000"/>
                </a:solidFill>
                <a:sym typeface="Symbol" panose="05050102010706020507" pitchFamily="18" charset="2"/>
              </a:rPr>
              <a:t>*</a:t>
            </a:r>
            <a:r>
              <a:rPr lang="en-US" altLang="en-US" dirty="0" smtClean="0">
                <a:solidFill>
                  <a:srgbClr val="FF0000"/>
                </a:solidFill>
                <a:sym typeface="Symbol" panose="05050102010706020507" pitchFamily="18" charset="2"/>
              </a:rPr>
              <a:t>  </a:t>
            </a:r>
            <a:r>
              <a:rPr lang="en-US" altLang="en-US" dirty="0" smtClean="0">
                <a:sym typeface="Symbol" panose="05050102010706020507" pitchFamily="18" charset="2"/>
              </a:rPr>
              <a:t>gets the labels </a:t>
            </a:r>
            <a:r>
              <a:rPr lang="en-US" altLang="en-US" dirty="0" smtClean="0">
                <a:solidFill>
                  <a:srgbClr val="FF0000"/>
                </a:solidFill>
                <a:sym typeface="Symbol" panose="05050102010706020507" pitchFamily="18" charset="2"/>
              </a:rPr>
              <a:t>1,2,…opt </a:t>
            </a:r>
            <a:r>
              <a:rPr lang="en-US" altLang="en-US" dirty="0" smtClean="0">
                <a:sym typeface="Symbol" panose="05050102010706020507" pitchFamily="18" charset="2"/>
              </a:rPr>
              <a:t>(namely the labels are pairwise distinct) we can find the optimal solution in time </a:t>
            </a:r>
            <a:r>
              <a:rPr lang="en-US" altLang="en-US" dirty="0" smtClean="0">
                <a:solidFill>
                  <a:srgbClr val="FF0000"/>
                </a:solidFill>
                <a:sym typeface="Symbol" panose="05050102010706020507" pitchFamily="18" charset="2"/>
              </a:rPr>
              <a:t>h(k,</a:t>
            </a:r>
            <a:r>
              <a:rPr lang="el-GR" altLang="en-US" dirty="0" smtClean="0">
                <a:solidFill>
                  <a:srgbClr val="FF0000"/>
                </a:solidFill>
                <a:latin typeface="Calibri" panose="020F0502020204030204" pitchFamily="34" charset="0"/>
                <a:cs typeface="Calibri" panose="020F0502020204030204" pitchFamily="34" charset="0"/>
                <a:sym typeface="Symbol" panose="05050102010706020507" pitchFamily="18" charset="2"/>
              </a:rPr>
              <a:t>ε</a:t>
            </a:r>
            <a:r>
              <a:rPr lang="en-US" altLang="en-US" dirty="0" smtClean="0">
                <a:solidFill>
                  <a:srgbClr val="FF0000"/>
                </a:solidFill>
                <a:latin typeface="Calibri" panose="020F0502020204030204" pitchFamily="34" charset="0"/>
                <a:cs typeface="Calibri" panose="020F0502020204030204" pitchFamily="34" charset="0"/>
                <a:sym typeface="Symbol" panose="05050102010706020507" pitchFamily="18" charset="2"/>
              </a:rPr>
              <a:t>).</a:t>
            </a:r>
          </a:p>
          <a:p>
            <a:r>
              <a:rPr lang="en-US" dirty="0" smtClean="0">
                <a:latin typeface="Calibri" panose="020F0502020204030204" pitchFamily="34" charset="0"/>
                <a:cs typeface="Calibri" panose="020F0502020204030204" pitchFamily="34" charset="0"/>
                <a:sym typeface="Symbol" panose="05050102010706020507" pitchFamily="18" charset="2"/>
              </a:rPr>
              <a:t>Let the optimum set be </a:t>
            </a:r>
            <a:r>
              <a:rPr lang="en-US" dirty="0" smtClean="0">
                <a:solidFill>
                  <a:srgbClr val="FF0000"/>
                </a:solidFill>
                <a:latin typeface="Calibri" panose="020F0502020204030204" pitchFamily="34" charset="0"/>
                <a:cs typeface="Calibri" panose="020F0502020204030204" pitchFamily="34" charset="0"/>
              </a:rPr>
              <a:t>{</a:t>
            </a:r>
            <a:r>
              <a:rPr lang="en-US" dirty="0" smtClean="0">
                <a:solidFill>
                  <a:srgbClr val="FF0000"/>
                </a:solidFill>
                <a:latin typeface="Calisto MT"/>
              </a:rPr>
              <a:t>u</a:t>
            </a:r>
            <a:r>
              <a:rPr lang="en-US" baseline="-25000" dirty="0" smtClean="0">
                <a:solidFill>
                  <a:srgbClr val="FF0000"/>
                </a:solidFill>
                <a:latin typeface="Calisto MT"/>
              </a:rPr>
              <a:t>1</a:t>
            </a:r>
            <a:r>
              <a:rPr lang="en-US" dirty="0">
                <a:solidFill>
                  <a:srgbClr val="FF0000"/>
                </a:solidFill>
                <a:latin typeface="Calisto MT"/>
              </a:rPr>
              <a:t>, </a:t>
            </a:r>
            <a:r>
              <a:rPr lang="en-US" dirty="0" smtClean="0">
                <a:solidFill>
                  <a:srgbClr val="FF0000"/>
                </a:solidFill>
                <a:latin typeface="Calisto MT"/>
              </a:rPr>
              <a:t>u</a:t>
            </a:r>
            <a:r>
              <a:rPr lang="en-US" baseline="-25000" dirty="0" smtClean="0">
                <a:solidFill>
                  <a:srgbClr val="FF0000"/>
                </a:solidFill>
                <a:latin typeface="Calisto MT"/>
              </a:rPr>
              <a:t>2</a:t>
            </a:r>
            <a:r>
              <a:rPr lang="en-US" dirty="0">
                <a:solidFill>
                  <a:srgbClr val="FF0000"/>
                </a:solidFill>
                <a:latin typeface="Calisto MT"/>
              </a:rPr>
              <a:t>,……., </a:t>
            </a:r>
            <a:r>
              <a:rPr lang="en-US" dirty="0" smtClean="0">
                <a:solidFill>
                  <a:srgbClr val="FF0000"/>
                </a:solidFill>
                <a:latin typeface="Calisto MT"/>
              </a:rPr>
              <a:t>u</a:t>
            </a:r>
            <a:r>
              <a:rPr lang="en-US" baseline="-25000" dirty="0">
                <a:solidFill>
                  <a:srgbClr val="FF0000"/>
                </a:solidFill>
                <a:latin typeface="Calisto MT"/>
              </a:rPr>
              <a:t>k</a:t>
            </a:r>
            <a:r>
              <a:rPr lang="en-US" dirty="0" smtClean="0">
                <a:solidFill>
                  <a:srgbClr val="FF0000"/>
                </a:solidFill>
                <a:latin typeface="Calisto MT"/>
              </a:rPr>
              <a:t>}.</a:t>
            </a:r>
          </a:p>
          <a:p>
            <a:r>
              <a:rPr lang="en-US" dirty="0" smtClean="0">
                <a:latin typeface="Calisto MT"/>
              </a:rPr>
              <a:t>Note that </a:t>
            </a:r>
            <a:r>
              <a:rPr lang="en-US" dirty="0">
                <a:solidFill>
                  <a:srgbClr val="FF0000"/>
                </a:solidFill>
                <a:sym typeface="Symbol" panose="05050102010706020507" pitchFamily="18" charset="2"/>
              </a:rPr>
              <a:t>E</a:t>
            </a:r>
            <a:r>
              <a:rPr lang="en-US" altLang="en-US" baseline="30000" dirty="0">
                <a:solidFill>
                  <a:srgbClr val="FF0000"/>
                </a:solidFill>
                <a:sym typeface="Symbol" panose="05050102010706020507" pitchFamily="18" charset="2"/>
              </a:rPr>
              <a:t>*</a:t>
            </a:r>
            <a:r>
              <a:rPr lang="en-US" altLang="en-US" dirty="0">
                <a:solidFill>
                  <a:srgbClr val="FF0000"/>
                </a:solidFill>
                <a:sym typeface="Symbol" panose="05050102010706020507" pitchFamily="18" charset="2"/>
              </a:rPr>
              <a:t> </a:t>
            </a:r>
            <a:r>
              <a:rPr lang="en-US" altLang="en-US" dirty="0" smtClean="0">
                <a:sym typeface="Symbol" panose="05050102010706020507" pitchFamily="18" charset="2"/>
              </a:rPr>
              <a:t>are exactly the edges touching this set.</a:t>
            </a:r>
            <a:endParaRPr lang="en-US" dirty="0" smtClean="0">
              <a:latin typeface="Calisto MT"/>
            </a:endParaRPr>
          </a:p>
          <a:p>
            <a:r>
              <a:rPr lang="en-US" dirty="0" smtClean="0">
                <a:latin typeface="Calisto MT"/>
              </a:rPr>
              <a:t>The labels of the edges of </a:t>
            </a:r>
            <a:r>
              <a:rPr lang="en-US" dirty="0" smtClean="0">
                <a:solidFill>
                  <a:srgbClr val="FF0000"/>
                </a:solidFill>
                <a:latin typeface="Calisto MT"/>
              </a:rPr>
              <a:t>u</a:t>
            </a:r>
            <a:r>
              <a:rPr lang="en-US" baseline="-25000" dirty="0" smtClean="0">
                <a:solidFill>
                  <a:srgbClr val="FF0000"/>
                </a:solidFill>
                <a:latin typeface="Calisto MT"/>
              </a:rPr>
              <a:t>j</a:t>
            </a:r>
            <a:r>
              <a:rPr lang="en-US" dirty="0" smtClean="0">
                <a:solidFill>
                  <a:srgbClr val="FF0000"/>
                </a:solidFill>
                <a:latin typeface="Calisto MT"/>
              </a:rPr>
              <a:t> </a:t>
            </a:r>
            <a:r>
              <a:rPr lang="en-US" dirty="0" smtClean="0">
                <a:latin typeface="Calisto MT"/>
              </a:rPr>
              <a:t>are denoted by</a:t>
            </a:r>
            <a:r>
              <a:rPr lang="en-US" dirty="0" smtClean="0">
                <a:solidFill>
                  <a:srgbClr val="FF0000"/>
                </a:solidFill>
                <a:latin typeface="Calisto MT"/>
              </a:rPr>
              <a:t> L(j).</a:t>
            </a:r>
            <a:endParaRPr lang="en-US" dirty="0"/>
          </a:p>
        </p:txBody>
      </p:sp>
    </p:spTree>
    <p:extLst>
      <p:ext uri="{BB962C8B-B14F-4D97-AF65-F5344CB8AC3E}">
        <p14:creationId xmlns:p14="http://schemas.microsoft.com/office/powerpoint/2010/main" val="3516542148"/>
      </p:ext>
    </p:extLst>
  </p:cSld>
  <p:clrMapOvr>
    <a:masterClrMapping/>
  </p:clrMapOvr>
  <p:timing>
    <p:tnLst>
      <p:par>
        <p:cTn id="1" dur="indefinite" restart="never" nodeType="tmRoot"/>
      </p:par>
    </p:tnLst>
  </p:timing>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If we guess L(j)</a:t>
            </a:r>
            <a:endParaRPr lang="en-US" dirty="0">
              <a:solidFill>
                <a:srgbClr val="00B0F0"/>
              </a:solidFill>
            </a:endParaRPr>
          </a:p>
        </p:txBody>
      </p:sp>
      <p:sp>
        <p:nvSpPr>
          <p:cNvPr id="3" name="Content Placeholder 2"/>
          <p:cNvSpPr>
            <a:spLocks noGrp="1"/>
          </p:cNvSpPr>
          <p:nvPr>
            <p:ph idx="1"/>
          </p:nvPr>
        </p:nvSpPr>
        <p:spPr/>
        <p:txBody>
          <a:bodyPr>
            <a:normAutofit fontScale="92500"/>
          </a:bodyPr>
          <a:lstStyle/>
          <a:p>
            <a:r>
              <a:rPr lang="en-US" dirty="0" smtClean="0"/>
              <a:t>Say that we know the correct partition </a:t>
            </a:r>
            <a:r>
              <a:rPr lang="en-US" dirty="0" smtClean="0">
                <a:solidFill>
                  <a:srgbClr val="FF0000"/>
                </a:solidFill>
              </a:rPr>
              <a:t>{L(j)}</a:t>
            </a:r>
            <a:r>
              <a:rPr lang="en-US" dirty="0" smtClean="0"/>
              <a:t>. Namely taking all labels and partitioning them to </a:t>
            </a:r>
            <a:r>
              <a:rPr lang="en-US" dirty="0" smtClean="0">
                <a:solidFill>
                  <a:srgbClr val="FF0000"/>
                </a:solidFill>
              </a:rPr>
              <a:t>k</a:t>
            </a:r>
            <a:r>
              <a:rPr lang="en-US" dirty="0" smtClean="0"/>
              <a:t> disjoint sets. Note that  </a:t>
            </a:r>
            <a:r>
              <a:rPr lang="en-US" dirty="0" smtClean="0">
                <a:solidFill>
                  <a:srgbClr val="FF0000"/>
                </a:solidFill>
              </a:rPr>
              <a:t>{L(j)} </a:t>
            </a:r>
            <a:r>
              <a:rPr lang="en-US" dirty="0" smtClean="0"/>
              <a:t>give a disjoint union of all the labels. If a label is missing we get a contradiction since there are </a:t>
            </a:r>
            <a:r>
              <a:rPr lang="en-US" dirty="0" smtClean="0">
                <a:solidFill>
                  <a:srgbClr val="FF0000"/>
                </a:solidFill>
              </a:rPr>
              <a:t>opt </a:t>
            </a:r>
            <a:r>
              <a:rPr lang="en-US" dirty="0" smtClean="0"/>
              <a:t>edges and each edge has a different label. Hence the number of labels in the union is </a:t>
            </a:r>
            <a:r>
              <a:rPr lang="en-US" dirty="0" smtClean="0">
                <a:solidFill>
                  <a:srgbClr val="FF0000"/>
                </a:solidFill>
              </a:rPr>
              <a:t>opt, </a:t>
            </a:r>
            <a:r>
              <a:rPr lang="en-US" dirty="0" smtClean="0"/>
              <a:t>the maximum possible number of touching edges.</a:t>
            </a:r>
            <a:endParaRPr lang="en-US" dirty="0" smtClean="0">
              <a:solidFill>
                <a:srgbClr val="FF0000"/>
              </a:solidFill>
            </a:endParaRPr>
          </a:p>
          <a:p>
            <a:r>
              <a:rPr lang="en-US" dirty="0" smtClean="0"/>
              <a:t>We create a graph as follows. It is a bipartite graph so that each vertex </a:t>
            </a:r>
            <a:r>
              <a:rPr lang="en-US" dirty="0" smtClean="0">
                <a:solidFill>
                  <a:srgbClr val="FF0000"/>
                </a:solidFill>
              </a:rPr>
              <a:t>v </a:t>
            </a:r>
            <a:r>
              <a:rPr lang="en-US" dirty="0" smtClean="0"/>
              <a:t>and each </a:t>
            </a:r>
            <a:r>
              <a:rPr lang="en-US" dirty="0" smtClean="0">
                <a:solidFill>
                  <a:srgbClr val="FF0000"/>
                </a:solidFill>
              </a:rPr>
              <a:t>L(j) </a:t>
            </a:r>
            <a:r>
              <a:rPr lang="en-US" dirty="0" smtClean="0"/>
              <a:t>sets are  vertices.</a:t>
            </a:r>
          </a:p>
          <a:p>
            <a:r>
              <a:rPr lang="en-US" dirty="0" smtClean="0"/>
              <a:t>We join </a:t>
            </a:r>
            <a:r>
              <a:rPr lang="en-US" dirty="0" smtClean="0">
                <a:solidFill>
                  <a:srgbClr val="FF0000"/>
                </a:solidFill>
              </a:rPr>
              <a:t>v </a:t>
            </a:r>
            <a:r>
              <a:rPr lang="en-US" dirty="0" smtClean="0"/>
              <a:t>and </a:t>
            </a:r>
            <a:r>
              <a:rPr lang="en-US" dirty="0" smtClean="0">
                <a:solidFill>
                  <a:srgbClr val="FF0000"/>
                </a:solidFill>
              </a:rPr>
              <a:t>L(j)</a:t>
            </a:r>
            <a:r>
              <a:rPr lang="en-US" dirty="0" smtClean="0"/>
              <a:t> by an edge if the labels of the edges of  </a:t>
            </a:r>
            <a:r>
              <a:rPr lang="en-US" dirty="0" smtClean="0">
                <a:solidFill>
                  <a:srgbClr val="FF0000"/>
                </a:solidFill>
              </a:rPr>
              <a:t>v </a:t>
            </a:r>
            <a:r>
              <a:rPr lang="en-US" dirty="0" smtClean="0"/>
              <a:t>all belong to </a:t>
            </a:r>
            <a:r>
              <a:rPr lang="en-US" dirty="0" smtClean="0">
                <a:solidFill>
                  <a:srgbClr val="FF0000"/>
                </a:solidFill>
              </a:rPr>
              <a:t>L(j)</a:t>
            </a:r>
            <a:r>
              <a:rPr lang="en-US" dirty="0" smtClean="0"/>
              <a:t>.  </a:t>
            </a:r>
            <a:endParaRPr lang="en-US" dirty="0"/>
          </a:p>
        </p:txBody>
      </p:sp>
    </p:spTree>
    <p:extLst>
      <p:ext uri="{BB962C8B-B14F-4D97-AF65-F5344CB8AC3E}">
        <p14:creationId xmlns:p14="http://schemas.microsoft.com/office/powerpoint/2010/main" val="2289195252"/>
      </p:ext>
    </p:extLst>
  </p:cSld>
  <p:clrMapOvr>
    <a:masterClrMapping/>
  </p:clrMapOvr>
  <p:timing>
    <p:tnLst>
      <p:par>
        <p:cTn id="1" dur="indefinite" restart="never" nodeType="tmRoot"/>
      </p:par>
    </p:tnLst>
  </p:timing>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If we have  a matching containing all L(j) sets</a:t>
            </a:r>
            <a:endParaRPr lang="en-US" dirty="0">
              <a:solidFill>
                <a:srgbClr val="00B0F0"/>
              </a:solidFill>
            </a:endParaRPr>
          </a:p>
        </p:txBody>
      </p:sp>
      <p:sp>
        <p:nvSpPr>
          <p:cNvPr id="3" name="Content Placeholder 2"/>
          <p:cNvSpPr>
            <a:spLocks noGrp="1"/>
          </p:cNvSpPr>
          <p:nvPr>
            <p:ph idx="1"/>
          </p:nvPr>
        </p:nvSpPr>
        <p:spPr/>
        <p:txBody>
          <a:bodyPr>
            <a:normAutofit/>
          </a:bodyPr>
          <a:lstStyle/>
          <a:p>
            <a:pPr marL="0" indent="0">
              <a:buNone/>
            </a:pPr>
            <a:r>
              <a:rPr lang="en-US" dirty="0" smtClean="0"/>
              <a:t>This means that we found </a:t>
            </a:r>
            <a:r>
              <a:rPr lang="en-US" dirty="0" smtClean="0">
                <a:solidFill>
                  <a:srgbClr val="FF0000"/>
                </a:solidFill>
              </a:rPr>
              <a:t>k </a:t>
            </a:r>
            <a:r>
              <a:rPr lang="en-US" dirty="0" smtClean="0"/>
              <a:t>vertices with </a:t>
            </a:r>
            <a:r>
              <a:rPr lang="en-US" dirty="0" smtClean="0">
                <a:solidFill>
                  <a:srgbClr val="FF0000"/>
                </a:solidFill>
              </a:rPr>
              <a:t>opt</a:t>
            </a:r>
            <a:r>
              <a:rPr lang="en-US" dirty="0" smtClean="0"/>
              <a:t> labels and  since the labels are pairwise disjoint, </a:t>
            </a:r>
          </a:p>
          <a:p>
            <a:pPr marL="0" indent="0">
              <a:buNone/>
            </a:pPr>
            <a:r>
              <a:rPr lang="en-US" dirty="0" smtClean="0"/>
              <a:t>the vertices are touched by </a:t>
            </a:r>
            <a:r>
              <a:rPr lang="en-US" dirty="0" smtClean="0">
                <a:solidFill>
                  <a:srgbClr val="FF0000"/>
                </a:solidFill>
              </a:rPr>
              <a:t>opt </a:t>
            </a:r>
            <a:r>
              <a:rPr lang="en-US" dirty="0" smtClean="0"/>
              <a:t>edges. Namely we </a:t>
            </a:r>
          </a:p>
          <a:p>
            <a:pPr marL="0" indent="0">
              <a:buNone/>
            </a:pPr>
            <a:r>
              <a:rPr lang="en-US" dirty="0" smtClean="0"/>
              <a:t>found the optimum solution.  The number of partitions is </a:t>
            </a:r>
            <a:r>
              <a:rPr lang="en-US" dirty="0" smtClean="0">
                <a:solidFill>
                  <a:srgbClr val="FF0000"/>
                </a:solidFill>
                <a:sym typeface="Symbol" panose="05050102010706020507" pitchFamily="18" charset="2"/>
              </a:rPr>
              <a:t>k</a:t>
            </a:r>
            <a:r>
              <a:rPr lang="en-US" baseline="30000" dirty="0" smtClean="0">
                <a:solidFill>
                  <a:srgbClr val="FF0000"/>
                </a:solidFill>
                <a:sym typeface="Symbol" panose="05050102010706020507" pitchFamily="18" charset="2"/>
              </a:rPr>
              <a:t>opt </a:t>
            </a:r>
            <a:r>
              <a:rPr lang="en-US" dirty="0" smtClean="0">
                <a:solidFill>
                  <a:srgbClr val="FF0000"/>
                </a:solidFill>
                <a:sym typeface="Symbol" panose="05050102010706020507" pitchFamily="18" charset="2"/>
              </a:rPr>
              <a:t>  </a:t>
            </a:r>
            <a:r>
              <a:rPr lang="en-US" dirty="0" smtClean="0">
                <a:sym typeface="Symbol" panose="05050102010706020507" pitchFamily="18" charset="2"/>
              </a:rPr>
              <a:t>To get the correct  partition it is enough to make the random experiment </a:t>
            </a:r>
            <a:r>
              <a:rPr lang="en-US" dirty="0" smtClean="0">
                <a:solidFill>
                  <a:srgbClr val="FF0000"/>
                </a:solidFill>
                <a:sym typeface="Symbol" panose="05050102010706020507" pitchFamily="18" charset="2"/>
              </a:rPr>
              <a:t>n</a:t>
            </a:r>
            <a:r>
              <a:rPr lang="en-US" dirty="0" smtClean="0">
                <a:solidFill>
                  <a:srgbClr val="FF0000"/>
                </a:solidFill>
                <a:latin typeface="Arial" panose="020B0604020202020204" pitchFamily="34" charset="0"/>
                <a:cs typeface="Arial" panose="020B0604020202020204" pitchFamily="34" charset="0"/>
                <a:sym typeface="Symbol" panose="05050102010706020507" pitchFamily="18" charset="2"/>
              </a:rPr>
              <a:t>˖</a:t>
            </a:r>
            <a:r>
              <a:rPr lang="en-US" dirty="0" smtClean="0">
                <a:solidFill>
                  <a:srgbClr val="FF0000"/>
                </a:solidFill>
                <a:sym typeface="Symbol" panose="05050102010706020507" pitchFamily="18" charset="2"/>
              </a:rPr>
              <a:t> </a:t>
            </a:r>
          </a:p>
          <a:p>
            <a:pPr marL="0" indent="0">
              <a:buNone/>
            </a:pPr>
            <a:r>
              <a:rPr lang="en-US" dirty="0" smtClean="0">
                <a:solidFill>
                  <a:srgbClr val="FF0000"/>
                </a:solidFill>
                <a:sym typeface="Symbol" panose="05050102010706020507" pitchFamily="18" charset="2"/>
              </a:rPr>
              <a:t>k</a:t>
            </a:r>
            <a:r>
              <a:rPr lang="en-US" baseline="30000" dirty="0" smtClean="0">
                <a:solidFill>
                  <a:srgbClr val="FF0000"/>
                </a:solidFill>
                <a:sym typeface="Symbol" panose="05050102010706020507" pitchFamily="18" charset="2"/>
              </a:rPr>
              <a:t>opt</a:t>
            </a:r>
            <a:r>
              <a:rPr lang="en-US" dirty="0" smtClean="0">
                <a:solidFill>
                  <a:srgbClr val="FF0000"/>
                </a:solidFill>
                <a:sym typeface="Symbol" panose="05050102010706020507" pitchFamily="18" charset="2"/>
              </a:rPr>
              <a:t> </a:t>
            </a:r>
            <a:r>
              <a:rPr lang="en-US" dirty="0" smtClean="0">
                <a:solidFill>
                  <a:srgbClr val="002060"/>
                </a:solidFill>
                <a:sym typeface="Symbol" panose="05050102010706020507" pitchFamily="18" charset="2"/>
              </a:rPr>
              <a:t>times </a:t>
            </a:r>
            <a:r>
              <a:rPr lang="en-US" dirty="0" smtClean="0">
                <a:sym typeface="Symbol" panose="05050102010706020507" pitchFamily="18" charset="2"/>
              </a:rPr>
              <a:t> and with probability </a:t>
            </a:r>
            <a:r>
              <a:rPr lang="en-US" dirty="0" smtClean="0">
                <a:solidFill>
                  <a:srgbClr val="FF0000"/>
                </a:solidFill>
                <a:sym typeface="Symbol" panose="05050102010706020507" pitchFamily="18" charset="2"/>
              </a:rPr>
              <a:t>1-exp(-n) </a:t>
            </a:r>
            <a:r>
              <a:rPr lang="en-US" dirty="0" smtClean="0">
                <a:sym typeface="Symbol" panose="05050102010706020507" pitchFamily="18" charset="2"/>
              </a:rPr>
              <a:t>one of the partitions will be the correct one.</a:t>
            </a:r>
          </a:p>
          <a:p>
            <a:pPr marL="0" indent="0">
              <a:buNone/>
            </a:pPr>
            <a:r>
              <a:rPr lang="en-US" dirty="0" smtClean="0">
                <a:solidFill>
                  <a:srgbClr val="00B050"/>
                </a:solidFill>
                <a:sym typeface="Symbol" panose="05050102010706020507" pitchFamily="18" charset="2"/>
              </a:rPr>
              <a:t>Color Coding </a:t>
            </a:r>
            <a:r>
              <a:rPr lang="en-US" dirty="0" smtClean="0">
                <a:sym typeface="Symbol" panose="05050102010706020507" pitchFamily="18" charset="2"/>
              </a:rPr>
              <a:t>again.</a:t>
            </a:r>
          </a:p>
        </p:txBody>
      </p:sp>
    </p:spTree>
    <p:extLst>
      <p:ext uri="{BB962C8B-B14F-4D97-AF65-F5344CB8AC3E}">
        <p14:creationId xmlns:p14="http://schemas.microsoft.com/office/powerpoint/2010/main" val="3374376878"/>
      </p:ext>
    </p:extLst>
  </p:cSld>
  <p:clrMapOvr>
    <a:masterClrMapping/>
  </p:clrMapOvr>
  <p:timing>
    <p:tnLst>
      <p:par>
        <p:cTn id="1" dur="indefinite" restart="never" nodeType="tmRoot"/>
      </p:par>
    </p:tnLst>
  </p:timing>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Continued</a:t>
            </a:r>
            <a:endParaRPr lang="en-US" dirty="0">
              <a:solidFill>
                <a:srgbClr val="00B0F0"/>
              </a:solidFill>
            </a:endParaRPr>
          </a:p>
        </p:txBody>
      </p:sp>
      <p:sp>
        <p:nvSpPr>
          <p:cNvPr id="3" name="Content Placeholder 2"/>
          <p:cNvSpPr>
            <a:spLocks noGrp="1"/>
          </p:cNvSpPr>
          <p:nvPr>
            <p:ph idx="1"/>
          </p:nvPr>
        </p:nvSpPr>
        <p:spPr/>
        <p:txBody>
          <a:bodyPr/>
          <a:lstStyle/>
          <a:p>
            <a:pPr marL="0" indent="0">
              <a:buNone/>
            </a:pPr>
            <a:r>
              <a:rPr lang="en-US" dirty="0">
                <a:sym typeface="Symbol" panose="05050102010706020507" pitchFamily="18" charset="2"/>
              </a:rPr>
              <a:t>To start it all, we need the </a:t>
            </a:r>
            <a:r>
              <a:rPr lang="en-US" dirty="0" smtClean="0">
                <a:sym typeface="Symbol" panose="05050102010706020507" pitchFamily="18" charset="2"/>
              </a:rPr>
              <a:t>labels </a:t>
            </a:r>
            <a:r>
              <a:rPr lang="en-US" dirty="0">
                <a:sym typeface="Symbol" panose="05050102010706020507" pitchFamily="18" charset="2"/>
              </a:rPr>
              <a:t>of</a:t>
            </a:r>
            <a:r>
              <a:rPr lang="en-US" dirty="0">
                <a:solidFill>
                  <a:srgbClr val="FF0000"/>
                </a:solidFill>
                <a:sym typeface="Symbol" panose="05050102010706020507" pitchFamily="18" charset="2"/>
              </a:rPr>
              <a:t> </a:t>
            </a:r>
            <a:r>
              <a:rPr lang="en-US" altLang="en-US" baseline="30000" dirty="0">
                <a:solidFill>
                  <a:srgbClr val="FF0000"/>
                </a:solidFill>
                <a:sym typeface="Symbol" panose="05050102010706020507" pitchFamily="18" charset="2"/>
              </a:rPr>
              <a:t> </a:t>
            </a:r>
            <a:r>
              <a:rPr lang="en-US" dirty="0">
                <a:solidFill>
                  <a:srgbClr val="FF0000"/>
                </a:solidFill>
                <a:sym typeface="Symbol" panose="05050102010706020507" pitchFamily="18" charset="2"/>
              </a:rPr>
              <a:t>E</a:t>
            </a:r>
            <a:r>
              <a:rPr lang="en-US" altLang="en-US" baseline="30000" dirty="0">
                <a:solidFill>
                  <a:srgbClr val="FF0000"/>
                </a:solidFill>
                <a:sym typeface="Symbol" panose="05050102010706020507" pitchFamily="18" charset="2"/>
              </a:rPr>
              <a:t>* </a:t>
            </a:r>
            <a:r>
              <a:rPr lang="en-US" altLang="en-US" dirty="0">
                <a:solidFill>
                  <a:srgbClr val="FF0000"/>
                </a:solidFill>
                <a:sym typeface="Symbol" panose="05050102010706020507" pitchFamily="18" charset="2"/>
              </a:rPr>
              <a:t> </a:t>
            </a:r>
            <a:r>
              <a:rPr lang="en-US" altLang="en-US" dirty="0">
                <a:sym typeface="Symbol" panose="05050102010706020507" pitchFamily="18" charset="2"/>
              </a:rPr>
              <a:t>to be </a:t>
            </a:r>
          </a:p>
          <a:p>
            <a:pPr marL="0" indent="0">
              <a:buNone/>
            </a:pPr>
            <a:r>
              <a:rPr lang="en-US" altLang="en-US" dirty="0">
                <a:sym typeface="Symbol" panose="05050102010706020507" pitchFamily="18" charset="2"/>
              </a:rPr>
              <a:t>d</a:t>
            </a:r>
            <a:r>
              <a:rPr lang="en-US" altLang="en-US" dirty="0" smtClean="0">
                <a:sym typeface="Symbol" panose="05050102010706020507" pitchFamily="18" charset="2"/>
              </a:rPr>
              <a:t>ifferent. The </a:t>
            </a:r>
            <a:r>
              <a:rPr lang="en-US" altLang="en-US" dirty="0">
                <a:sym typeface="Symbol" panose="05050102010706020507" pitchFamily="18" charset="2"/>
              </a:rPr>
              <a:t>probability for that is </a:t>
            </a:r>
            <a:r>
              <a:rPr lang="en-US" altLang="en-US" dirty="0">
                <a:solidFill>
                  <a:srgbClr val="FF0000"/>
                </a:solidFill>
                <a:sym typeface="Symbol" panose="05050102010706020507" pitchFamily="18" charset="2"/>
              </a:rPr>
              <a:t>1/</a:t>
            </a:r>
            <a:r>
              <a:rPr lang="en-US" dirty="0">
                <a:solidFill>
                  <a:srgbClr val="FF0000"/>
                </a:solidFill>
                <a:sym typeface="Symbol" panose="05050102010706020507" pitchFamily="18" charset="2"/>
              </a:rPr>
              <a:t>opt</a:t>
            </a:r>
            <a:r>
              <a:rPr lang="en-US" baseline="30000" dirty="0">
                <a:solidFill>
                  <a:srgbClr val="FF0000"/>
                </a:solidFill>
                <a:sym typeface="Symbol" panose="05050102010706020507" pitchFamily="18" charset="2"/>
              </a:rPr>
              <a:t>opt </a:t>
            </a:r>
            <a:r>
              <a:rPr lang="en-US" dirty="0">
                <a:solidFill>
                  <a:srgbClr val="FF0000"/>
                </a:solidFill>
                <a:sym typeface="Symbol" panose="05050102010706020507" pitchFamily="18" charset="2"/>
              </a:rPr>
              <a:t>  </a:t>
            </a:r>
          </a:p>
          <a:p>
            <a:pPr marL="0" indent="0">
              <a:buNone/>
            </a:pPr>
            <a:r>
              <a:rPr lang="en-US" dirty="0">
                <a:sym typeface="Symbol" panose="05050102010706020507" pitchFamily="18" charset="2"/>
              </a:rPr>
              <a:t>And so doing it say </a:t>
            </a:r>
            <a:r>
              <a:rPr lang="en-US" dirty="0">
                <a:solidFill>
                  <a:srgbClr val="FF0000"/>
                </a:solidFill>
                <a:sym typeface="Symbol" panose="05050102010706020507" pitchFamily="18" charset="2"/>
              </a:rPr>
              <a:t>n</a:t>
            </a:r>
            <a:r>
              <a:rPr lang="en-US" dirty="0">
                <a:solidFill>
                  <a:srgbClr val="FF0000"/>
                </a:solidFill>
                <a:latin typeface="Arial" panose="020B0604020202020204" pitchFamily="34" charset="0"/>
                <a:cs typeface="Arial" panose="020B0604020202020204" pitchFamily="34" charset="0"/>
                <a:sym typeface="Symbol" panose="05050102010706020507" pitchFamily="18" charset="2"/>
              </a:rPr>
              <a:t>˖</a:t>
            </a:r>
            <a:r>
              <a:rPr lang="en-US" dirty="0">
                <a:solidFill>
                  <a:srgbClr val="FF0000"/>
                </a:solidFill>
                <a:sym typeface="Symbol" panose="05050102010706020507" pitchFamily="18" charset="2"/>
              </a:rPr>
              <a:t>opt</a:t>
            </a:r>
            <a:r>
              <a:rPr lang="en-US" baseline="30000" dirty="0">
                <a:solidFill>
                  <a:srgbClr val="FF0000"/>
                </a:solidFill>
                <a:sym typeface="Symbol" panose="05050102010706020507" pitchFamily="18" charset="2"/>
              </a:rPr>
              <a:t>opt </a:t>
            </a:r>
            <a:r>
              <a:rPr lang="en-US" dirty="0">
                <a:solidFill>
                  <a:srgbClr val="FF0000"/>
                </a:solidFill>
                <a:sym typeface="Symbol" panose="05050102010706020507" pitchFamily="18" charset="2"/>
              </a:rPr>
              <a:t> </a:t>
            </a:r>
            <a:r>
              <a:rPr lang="en-US" dirty="0">
                <a:sym typeface="Symbol" panose="05050102010706020507" pitchFamily="18" charset="2"/>
              </a:rPr>
              <a:t>times  </a:t>
            </a:r>
            <a:r>
              <a:rPr lang="en-US" dirty="0" smtClean="0">
                <a:sym typeface="Symbol" panose="05050102010706020507" pitchFamily="18" charset="2"/>
              </a:rPr>
              <a:t>guarantees with probability at least </a:t>
            </a:r>
            <a:r>
              <a:rPr lang="en-US" dirty="0" smtClean="0">
                <a:solidFill>
                  <a:srgbClr val="FF0000"/>
                </a:solidFill>
                <a:sym typeface="Symbol" panose="05050102010706020507" pitchFamily="18" charset="2"/>
              </a:rPr>
              <a:t>1-exp(-n) </a:t>
            </a:r>
            <a:r>
              <a:rPr lang="en-US" dirty="0" smtClean="0">
                <a:sym typeface="Symbol" panose="05050102010706020507" pitchFamily="18" charset="2"/>
              </a:rPr>
              <a:t> one of the trials will give the edges of </a:t>
            </a:r>
            <a:r>
              <a:rPr lang="en-US" dirty="0">
                <a:solidFill>
                  <a:srgbClr val="FF0000"/>
                </a:solidFill>
                <a:sym typeface="Symbol" panose="05050102010706020507" pitchFamily="18" charset="2"/>
              </a:rPr>
              <a:t>E</a:t>
            </a:r>
            <a:r>
              <a:rPr lang="en-US" altLang="en-US" baseline="30000" dirty="0">
                <a:solidFill>
                  <a:srgbClr val="FF0000"/>
                </a:solidFill>
                <a:sym typeface="Symbol" panose="05050102010706020507" pitchFamily="18" charset="2"/>
              </a:rPr>
              <a:t>*  </a:t>
            </a:r>
            <a:r>
              <a:rPr lang="en-US" altLang="en-US" dirty="0" smtClean="0">
                <a:solidFill>
                  <a:srgbClr val="FF0000"/>
                </a:solidFill>
                <a:sym typeface="Symbol" panose="05050102010706020507" pitchFamily="18" charset="2"/>
              </a:rPr>
              <a:t> </a:t>
            </a:r>
            <a:r>
              <a:rPr lang="en-US" altLang="en-US" dirty="0" smtClean="0">
                <a:sym typeface="Symbol" panose="05050102010706020507" pitchFamily="18" charset="2"/>
              </a:rPr>
              <a:t>different labels. Again </a:t>
            </a:r>
            <a:r>
              <a:rPr lang="en-US" altLang="en-US" dirty="0" smtClean="0">
                <a:solidFill>
                  <a:srgbClr val="00B050"/>
                </a:solidFill>
                <a:sym typeface="Symbol" panose="05050102010706020507" pitchFamily="18" charset="2"/>
              </a:rPr>
              <a:t>Color Coding.</a:t>
            </a:r>
            <a:endParaRPr lang="en-US" dirty="0">
              <a:solidFill>
                <a:srgbClr val="00B050"/>
              </a:solidFill>
              <a:sym typeface="Symbol" panose="05050102010706020507" pitchFamily="18" charset="2"/>
            </a:endParaRPr>
          </a:p>
          <a:p>
            <a:pPr marL="0" indent="0">
              <a:buNone/>
            </a:pPr>
            <a:r>
              <a:rPr lang="en-US" dirty="0">
                <a:sym typeface="Symbol" panose="05050102010706020507" pitchFamily="18" charset="2"/>
              </a:rPr>
              <a:t>This </a:t>
            </a:r>
            <a:r>
              <a:rPr lang="en-US" dirty="0">
                <a:solidFill>
                  <a:srgbClr val="00B050"/>
                </a:solidFill>
                <a:sym typeface="Symbol" panose="05050102010706020507" pitchFamily="18" charset="2"/>
              </a:rPr>
              <a:t>PTAS</a:t>
            </a:r>
            <a:r>
              <a:rPr lang="en-US" dirty="0">
                <a:sym typeface="Symbol" panose="05050102010706020507" pitchFamily="18" charset="2"/>
              </a:rPr>
              <a:t> is an adaptation of a </a:t>
            </a:r>
            <a:r>
              <a:rPr lang="en-US" dirty="0">
                <a:solidFill>
                  <a:srgbClr val="00B050"/>
                </a:solidFill>
                <a:sym typeface="Symbol" panose="05050102010706020507" pitchFamily="18" charset="2"/>
              </a:rPr>
              <a:t>PTAS</a:t>
            </a:r>
            <a:r>
              <a:rPr lang="en-US" dirty="0">
                <a:sym typeface="Symbol" panose="05050102010706020507" pitchFamily="18" charset="2"/>
              </a:rPr>
              <a:t> of </a:t>
            </a:r>
            <a:r>
              <a:rPr lang="en-US" dirty="0">
                <a:solidFill>
                  <a:srgbClr val="7030A0"/>
                </a:solidFill>
                <a:sym typeface="Symbol" panose="05050102010706020507" pitchFamily="18" charset="2"/>
              </a:rPr>
              <a:t>Marx </a:t>
            </a:r>
            <a:r>
              <a:rPr lang="en-US" dirty="0">
                <a:sym typeface="Symbol" panose="05050102010706020507" pitchFamily="18" charset="2"/>
              </a:rPr>
              <a:t>for </a:t>
            </a:r>
            <a:r>
              <a:rPr lang="en-US" dirty="0" smtClean="0">
                <a:sym typeface="Symbol" panose="05050102010706020507" pitchFamily="18" charset="2"/>
              </a:rPr>
              <a:t>another problem</a:t>
            </a:r>
            <a:r>
              <a:rPr lang="en-US" dirty="0">
                <a:sym typeface="Symbol" panose="05050102010706020507" pitchFamily="18" charset="2"/>
              </a:rPr>
              <a:t>. </a:t>
            </a:r>
            <a:r>
              <a:rPr lang="en-US" dirty="0" smtClean="0">
                <a:sym typeface="Symbol" panose="05050102010706020507" pitchFamily="18" charset="2"/>
              </a:rPr>
              <a:t>Hence the result I just described is due to </a:t>
            </a:r>
            <a:r>
              <a:rPr lang="en-US" dirty="0" smtClean="0">
                <a:solidFill>
                  <a:srgbClr val="7030A0"/>
                </a:solidFill>
                <a:sym typeface="Symbol" panose="05050102010706020507" pitchFamily="18" charset="2"/>
              </a:rPr>
              <a:t>Daniel Marx.</a:t>
            </a:r>
            <a:endParaRPr lang="en-US" dirty="0">
              <a:solidFill>
                <a:srgbClr val="7030A0"/>
              </a:solidFill>
              <a:sym typeface="Symbol" panose="05050102010706020507" pitchFamily="18" charset="2"/>
            </a:endParaRPr>
          </a:p>
        </p:txBody>
      </p:sp>
    </p:spTree>
    <p:extLst>
      <p:ext uri="{BB962C8B-B14F-4D97-AF65-F5344CB8AC3E}">
        <p14:creationId xmlns:p14="http://schemas.microsoft.com/office/powerpoint/2010/main" val="2559232791"/>
      </p:ext>
    </p:extLst>
  </p:cSld>
  <p:clrMapOvr>
    <a:masterClrMapping/>
  </p:clrMapOvr>
  <p:timing>
    <p:tnLst>
      <p:par>
        <p:cTn id="1" dur="indefinite" restart="never" nodeType="tmRoot"/>
      </p:par>
    </p:tnLst>
  </p:timing>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Parameter that is not opt continued</a:t>
            </a:r>
            <a:endParaRPr lang="en-US" dirty="0">
              <a:solidFill>
                <a:srgbClr val="00B0F0"/>
              </a:solidFill>
            </a:endParaRPr>
          </a:p>
        </p:txBody>
      </p:sp>
      <p:sp>
        <p:nvSpPr>
          <p:cNvPr id="3" name="Content Placeholder 2"/>
          <p:cNvSpPr>
            <a:spLocks noGrp="1"/>
          </p:cNvSpPr>
          <p:nvPr>
            <p:ph idx="1"/>
          </p:nvPr>
        </p:nvSpPr>
        <p:spPr/>
        <p:txBody>
          <a:bodyPr>
            <a:normAutofit fontScale="92500"/>
          </a:bodyPr>
          <a:lstStyle/>
          <a:p>
            <a:pPr marL="0" indent="0">
              <a:buNone/>
            </a:pPr>
            <a:r>
              <a:rPr lang="en-US" dirty="0" smtClean="0"/>
              <a:t>Say that we are given a graph that is not planar,</a:t>
            </a:r>
          </a:p>
          <a:p>
            <a:pPr marL="0" indent="0">
              <a:buNone/>
            </a:pPr>
            <a:r>
              <a:rPr lang="en-US" dirty="0" smtClean="0"/>
              <a:t>and a set </a:t>
            </a:r>
            <a:r>
              <a:rPr lang="en-US" dirty="0" smtClean="0">
                <a:solidFill>
                  <a:srgbClr val="FF0000"/>
                </a:solidFill>
              </a:rPr>
              <a:t>X=</a:t>
            </a:r>
            <a:r>
              <a:rPr lang="en-US" dirty="0" smtClean="0">
                <a:solidFill>
                  <a:srgbClr val="FF0000"/>
                </a:solidFill>
                <a:latin typeface="Calibri" panose="020F0502020204030204" pitchFamily="34" charset="0"/>
                <a:cs typeface="Calibri" panose="020F0502020204030204" pitchFamily="34" charset="0"/>
              </a:rPr>
              <a:t>{</a:t>
            </a:r>
            <a:r>
              <a:rPr lang="en-US" dirty="0" smtClean="0">
                <a:solidFill>
                  <a:srgbClr val="FF0000"/>
                </a:solidFill>
                <a:latin typeface="Calisto MT"/>
              </a:rPr>
              <a:t>v</a:t>
            </a:r>
            <a:r>
              <a:rPr lang="en-US" baseline="-25000" dirty="0" smtClean="0">
                <a:solidFill>
                  <a:srgbClr val="FF0000"/>
                </a:solidFill>
                <a:latin typeface="Calisto MT"/>
              </a:rPr>
              <a:t>1</a:t>
            </a:r>
            <a:r>
              <a:rPr lang="en-US" dirty="0">
                <a:solidFill>
                  <a:srgbClr val="FF0000"/>
                </a:solidFill>
                <a:latin typeface="Calisto MT"/>
              </a:rPr>
              <a:t>, v</a:t>
            </a:r>
            <a:r>
              <a:rPr lang="en-US" baseline="-25000" dirty="0">
                <a:solidFill>
                  <a:srgbClr val="FF0000"/>
                </a:solidFill>
                <a:latin typeface="Calisto MT"/>
              </a:rPr>
              <a:t>2</a:t>
            </a:r>
            <a:r>
              <a:rPr lang="en-US" dirty="0">
                <a:solidFill>
                  <a:srgbClr val="FF0000"/>
                </a:solidFill>
                <a:latin typeface="Calisto MT"/>
              </a:rPr>
              <a:t>,……., </a:t>
            </a:r>
            <a:r>
              <a:rPr lang="en-US" dirty="0" smtClean="0">
                <a:solidFill>
                  <a:srgbClr val="FF0000"/>
                </a:solidFill>
                <a:latin typeface="Calisto MT"/>
              </a:rPr>
              <a:t>v</a:t>
            </a:r>
            <a:r>
              <a:rPr lang="en-US" baseline="-25000" dirty="0">
                <a:solidFill>
                  <a:srgbClr val="FF0000"/>
                </a:solidFill>
                <a:latin typeface="Calisto MT"/>
              </a:rPr>
              <a:t>k</a:t>
            </a:r>
            <a:r>
              <a:rPr lang="en-US" dirty="0" smtClean="0">
                <a:solidFill>
                  <a:srgbClr val="FF0000"/>
                </a:solidFill>
                <a:latin typeface="Calisto MT"/>
              </a:rPr>
              <a:t>} </a:t>
            </a:r>
            <a:r>
              <a:rPr lang="en-US" dirty="0" smtClean="0">
                <a:latin typeface="Calisto MT"/>
              </a:rPr>
              <a:t>of vertices whose</a:t>
            </a:r>
          </a:p>
          <a:p>
            <a:pPr marL="0" indent="0">
              <a:buNone/>
            </a:pPr>
            <a:r>
              <a:rPr lang="en-US" dirty="0" smtClean="0">
                <a:latin typeface="Calisto MT"/>
              </a:rPr>
              <a:t>removal creates a </a:t>
            </a:r>
            <a:r>
              <a:rPr lang="en-US" dirty="0">
                <a:solidFill>
                  <a:srgbClr val="00B050"/>
                </a:solidFill>
                <a:latin typeface="Calisto MT"/>
              </a:rPr>
              <a:t>P</a:t>
            </a:r>
            <a:r>
              <a:rPr lang="en-US" dirty="0" smtClean="0">
                <a:solidFill>
                  <a:srgbClr val="00B050"/>
                </a:solidFill>
                <a:latin typeface="Calisto MT"/>
              </a:rPr>
              <a:t>lanar </a:t>
            </a:r>
            <a:r>
              <a:rPr lang="en-US" dirty="0">
                <a:solidFill>
                  <a:srgbClr val="00B050"/>
                </a:solidFill>
                <a:latin typeface="Calisto MT"/>
              </a:rPr>
              <a:t>G</a:t>
            </a:r>
            <a:r>
              <a:rPr lang="en-US" dirty="0" smtClean="0">
                <a:solidFill>
                  <a:srgbClr val="00B050"/>
                </a:solidFill>
                <a:latin typeface="Calisto MT"/>
              </a:rPr>
              <a:t>raph.</a:t>
            </a:r>
            <a:r>
              <a:rPr lang="en-US" dirty="0" smtClean="0">
                <a:solidFill>
                  <a:srgbClr val="FF0000"/>
                </a:solidFill>
                <a:latin typeface="Calisto MT"/>
              </a:rPr>
              <a:t> </a:t>
            </a:r>
            <a:r>
              <a:rPr lang="en-US" dirty="0" smtClean="0">
                <a:latin typeface="Calisto MT"/>
              </a:rPr>
              <a:t>What is the best</a:t>
            </a:r>
          </a:p>
          <a:p>
            <a:pPr marL="0" indent="0">
              <a:buNone/>
            </a:pPr>
            <a:r>
              <a:rPr lang="en-US" dirty="0" smtClean="0">
                <a:latin typeface="Calisto MT"/>
              </a:rPr>
              <a:t>approximation for coloring if we parametrized by</a:t>
            </a:r>
            <a:r>
              <a:rPr lang="en-US" dirty="0" smtClean="0">
                <a:solidFill>
                  <a:srgbClr val="00B050"/>
                </a:solidFill>
                <a:latin typeface="Calisto MT"/>
              </a:rPr>
              <a:t> </a:t>
            </a:r>
            <a:r>
              <a:rPr lang="en-US" dirty="0" smtClean="0">
                <a:solidFill>
                  <a:srgbClr val="FF0000"/>
                </a:solidFill>
                <a:latin typeface="Calisto MT"/>
              </a:rPr>
              <a:t>k? </a:t>
            </a:r>
          </a:p>
          <a:p>
            <a:pPr marL="0" indent="0">
              <a:buNone/>
            </a:pPr>
            <a:r>
              <a:rPr lang="en-US" dirty="0" smtClean="0">
                <a:latin typeface="Calisto MT"/>
              </a:rPr>
              <a:t>We can guess the coloring of </a:t>
            </a:r>
            <a:r>
              <a:rPr lang="en-US" dirty="0" smtClean="0">
                <a:solidFill>
                  <a:srgbClr val="FF0000"/>
                </a:solidFill>
                <a:latin typeface="Calisto MT"/>
              </a:rPr>
              <a:t>X </a:t>
            </a:r>
            <a:r>
              <a:rPr lang="en-US" dirty="0" smtClean="0">
                <a:latin typeface="Calisto MT"/>
              </a:rPr>
              <a:t>in time </a:t>
            </a:r>
            <a:r>
              <a:rPr lang="en-US" dirty="0" smtClean="0">
                <a:solidFill>
                  <a:srgbClr val="FF0000"/>
                </a:solidFill>
                <a:sym typeface="Symbol" panose="05050102010706020507" pitchFamily="18" charset="2"/>
              </a:rPr>
              <a:t>k</a:t>
            </a:r>
            <a:r>
              <a:rPr lang="en-US" baseline="30000" dirty="0" smtClean="0">
                <a:solidFill>
                  <a:srgbClr val="FF0000"/>
                </a:solidFill>
                <a:sym typeface="Symbol" panose="05050102010706020507" pitchFamily="18" charset="2"/>
              </a:rPr>
              <a:t>k</a:t>
            </a:r>
            <a:r>
              <a:rPr lang="en-US" baseline="30000" dirty="0">
                <a:solidFill>
                  <a:srgbClr val="FF0000"/>
                </a:solidFill>
                <a:sym typeface="Symbol" panose="05050102010706020507" pitchFamily="18" charset="2"/>
              </a:rPr>
              <a:t> </a:t>
            </a:r>
            <a:r>
              <a:rPr lang="en-US" dirty="0" smtClean="0">
                <a:sym typeface="Symbol" panose="05050102010706020507" pitchFamily="18" charset="2"/>
              </a:rPr>
              <a:t>.</a:t>
            </a:r>
            <a:r>
              <a:rPr lang="en-US" baseline="30000" dirty="0" smtClean="0">
                <a:sym typeface="Symbol" panose="05050102010706020507" pitchFamily="18" charset="2"/>
              </a:rPr>
              <a:t> </a:t>
            </a:r>
            <a:r>
              <a:rPr lang="en-US" dirty="0" smtClean="0">
                <a:latin typeface="Calisto MT"/>
              </a:rPr>
              <a:t> </a:t>
            </a:r>
          </a:p>
          <a:p>
            <a:pPr marL="0" indent="0">
              <a:buNone/>
            </a:pPr>
            <a:r>
              <a:rPr lang="en-US" dirty="0" smtClean="0">
                <a:latin typeface="Calisto MT"/>
              </a:rPr>
              <a:t>The rest of the vertices can be colored by </a:t>
            </a:r>
            <a:r>
              <a:rPr lang="en-US" dirty="0" smtClean="0">
                <a:solidFill>
                  <a:srgbClr val="FF0000"/>
                </a:solidFill>
                <a:latin typeface="Calisto MT"/>
              </a:rPr>
              <a:t>4</a:t>
            </a:r>
            <a:r>
              <a:rPr lang="en-US" dirty="0" smtClean="0">
                <a:latin typeface="Calisto MT"/>
              </a:rPr>
              <a:t> colors.</a:t>
            </a:r>
            <a:endParaRPr lang="en-US" dirty="0">
              <a:latin typeface="Calisto MT"/>
            </a:endParaRPr>
          </a:p>
          <a:p>
            <a:pPr marL="0" indent="0">
              <a:buNone/>
            </a:pPr>
            <a:r>
              <a:rPr lang="en-US" dirty="0" smtClean="0">
                <a:latin typeface="Calisto MT"/>
              </a:rPr>
              <a:t>Let the number of colors of </a:t>
            </a:r>
            <a:r>
              <a:rPr lang="en-US" dirty="0" smtClean="0">
                <a:solidFill>
                  <a:srgbClr val="FF0000"/>
                </a:solidFill>
                <a:latin typeface="Calisto MT"/>
              </a:rPr>
              <a:t>X</a:t>
            </a:r>
            <a:r>
              <a:rPr lang="en-US" dirty="0" smtClean="0">
                <a:latin typeface="Calisto MT"/>
              </a:rPr>
              <a:t> be </a:t>
            </a:r>
            <a:r>
              <a:rPr lang="en-US" dirty="0" smtClean="0">
                <a:solidFill>
                  <a:srgbClr val="FF0000"/>
                </a:solidFill>
                <a:latin typeface="Calisto MT"/>
              </a:rPr>
              <a:t>opt</a:t>
            </a:r>
            <a:r>
              <a:rPr lang="en-US" dirty="0" smtClean="0">
                <a:latin typeface="Calisto MT"/>
              </a:rPr>
              <a:t>. </a:t>
            </a:r>
          </a:p>
          <a:p>
            <a:pPr marL="0" indent="0">
              <a:buNone/>
            </a:pPr>
            <a:r>
              <a:rPr lang="en-US" dirty="0" smtClean="0">
                <a:latin typeface="Calisto MT"/>
              </a:rPr>
              <a:t>The optimum may get a coloring by only </a:t>
            </a:r>
            <a:r>
              <a:rPr lang="en-US" dirty="0" smtClean="0">
                <a:solidFill>
                  <a:srgbClr val="FF0000"/>
                </a:solidFill>
                <a:latin typeface="Calisto MT"/>
              </a:rPr>
              <a:t>opt</a:t>
            </a:r>
            <a:r>
              <a:rPr lang="en-US" dirty="0" smtClean="0">
                <a:latin typeface="Calisto MT"/>
              </a:rPr>
              <a:t>.</a:t>
            </a:r>
          </a:p>
          <a:p>
            <a:pPr marL="0" indent="0">
              <a:buNone/>
            </a:pPr>
            <a:r>
              <a:rPr lang="en-US" dirty="0" smtClean="0">
                <a:latin typeface="Calisto MT"/>
              </a:rPr>
              <a:t>The ratio is </a:t>
            </a:r>
            <a:r>
              <a:rPr lang="en-US" dirty="0" smtClean="0">
                <a:solidFill>
                  <a:srgbClr val="FF0000"/>
                </a:solidFill>
                <a:latin typeface="Calisto MT"/>
              </a:rPr>
              <a:t>(opt+4)/opt. </a:t>
            </a:r>
            <a:endParaRPr lang="en-US" dirty="0">
              <a:solidFill>
                <a:srgbClr val="FF0000"/>
              </a:solidFill>
            </a:endParaRPr>
          </a:p>
        </p:txBody>
      </p:sp>
    </p:spTree>
    <p:extLst>
      <p:ext uri="{BB962C8B-B14F-4D97-AF65-F5344CB8AC3E}">
        <p14:creationId xmlns:p14="http://schemas.microsoft.com/office/powerpoint/2010/main" val="1364174733"/>
      </p:ext>
    </p:extLst>
  </p:cSld>
  <p:clrMapOvr>
    <a:masterClrMapping/>
  </p:clrMapOvr>
  <p:timing>
    <p:tnLst>
      <p:par>
        <p:cTn id="1" dur="indefinite" restart="never" nodeType="tmRoot"/>
      </p:par>
    </p:tnLst>
  </p:timing>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The ratio</a:t>
            </a:r>
            <a:endParaRPr lang="en-US" dirty="0">
              <a:solidFill>
                <a:srgbClr val="00B0F0"/>
              </a:solidFill>
            </a:endParaRPr>
          </a:p>
        </p:txBody>
      </p:sp>
      <p:sp>
        <p:nvSpPr>
          <p:cNvPr id="3" name="Content Placeholder 2"/>
          <p:cNvSpPr>
            <a:spLocks noGrp="1"/>
          </p:cNvSpPr>
          <p:nvPr>
            <p:ph idx="1"/>
          </p:nvPr>
        </p:nvSpPr>
        <p:spPr/>
        <p:txBody>
          <a:bodyPr>
            <a:normAutofit/>
          </a:bodyPr>
          <a:lstStyle/>
          <a:p>
            <a:pPr marL="0" indent="0">
              <a:buNone/>
            </a:pPr>
            <a:r>
              <a:rPr lang="en-US" dirty="0" smtClean="0"/>
              <a:t>If </a:t>
            </a:r>
            <a:r>
              <a:rPr lang="en-US" dirty="0" smtClean="0">
                <a:solidFill>
                  <a:srgbClr val="FF0000"/>
                </a:solidFill>
              </a:rPr>
              <a:t>X</a:t>
            </a:r>
            <a:r>
              <a:rPr lang="en-US" dirty="0" smtClean="0"/>
              <a:t> is </a:t>
            </a:r>
            <a:r>
              <a:rPr lang="en-US" dirty="0" smtClean="0">
                <a:solidFill>
                  <a:srgbClr val="FF0000"/>
                </a:solidFill>
              </a:rPr>
              <a:t>1</a:t>
            </a:r>
            <a:r>
              <a:rPr lang="en-US" dirty="0" smtClean="0"/>
              <a:t> colorable or </a:t>
            </a:r>
            <a:r>
              <a:rPr lang="en-US" dirty="0" smtClean="0">
                <a:solidFill>
                  <a:srgbClr val="FF0000"/>
                </a:solidFill>
              </a:rPr>
              <a:t>2</a:t>
            </a:r>
            <a:r>
              <a:rPr lang="en-US" dirty="0" smtClean="0"/>
              <a:t> colorable we can check. The worst case is that </a:t>
            </a:r>
            <a:r>
              <a:rPr lang="en-US" dirty="0" smtClean="0">
                <a:solidFill>
                  <a:srgbClr val="FF0000"/>
                </a:solidFill>
              </a:rPr>
              <a:t>X </a:t>
            </a:r>
            <a:r>
              <a:rPr lang="en-US" dirty="0" smtClean="0"/>
              <a:t>is </a:t>
            </a:r>
            <a:r>
              <a:rPr lang="en-US" dirty="0" smtClean="0">
                <a:solidFill>
                  <a:srgbClr val="FF0000"/>
                </a:solidFill>
              </a:rPr>
              <a:t>4 </a:t>
            </a:r>
            <a:r>
              <a:rPr lang="en-US" dirty="0" smtClean="0"/>
              <a:t>colorable. And we get a ratio of </a:t>
            </a:r>
            <a:r>
              <a:rPr lang="en-US" dirty="0" smtClean="0">
                <a:solidFill>
                  <a:srgbClr val="FF0000"/>
                </a:solidFill>
              </a:rPr>
              <a:t>(opt+4)/opt=2</a:t>
            </a:r>
            <a:r>
              <a:rPr lang="en-US" dirty="0" smtClean="0"/>
              <a:t>. Without parametrizing by </a:t>
            </a:r>
            <a:r>
              <a:rPr lang="en-US" dirty="0" smtClean="0">
                <a:solidFill>
                  <a:srgbClr val="FF0000"/>
                </a:solidFill>
              </a:rPr>
              <a:t>k</a:t>
            </a:r>
            <a:r>
              <a:rPr lang="en-US" dirty="0" smtClean="0"/>
              <a:t> we can not get anything.</a:t>
            </a:r>
          </a:p>
          <a:p>
            <a:pPr marL="0" indent="0">
              <a:buNone/>
            </a:pPr>
            <a:r>
              <a:rPr lang="en-US" dirty="0" smtClean="0"/>
              <a:t>Definition: an </a:t>
            </a:r>
            <a:r>
              <a:rPr lang="en-US" dirty="0" smtClean="0">
                <a:solidFill>
                  <a:srgbClr val="00B050"/>
                </a:solidFill>
              </a:rPr>
              <a:t>EPTAS</a:t>
            </a:r>
            <a:r>
              <a:rPr lang="en-US" dirty="0" smtClean="0"/>
              <a:t> is a </a:t>
            </a:r>
            <a:r>
              <a:rPr lang="en-US" dirty="0" smtClean="0">
                <a:solidFill>
                  <a:srgbClr val="FF0000"/>
                </a:solidFill>
              </a:rPr>
              <a:t>1+</a:t>
            </a:r>
            <a:r>
              <a:rPr lang="el-GR" dirty="0" smtClean="0">
                <a:solidFill>
                  <a:srgbClr val="FF0000"/>
                </a:solidFill>
                <a:latin typeface="Calibri" panose="020F0502020204030204" pitchFamily="34" charset="0"/>
                <a:cs typeface="Calibri" panose="020F0502020204030204" pitchFamily="34" charset="0"/>
              </a:rPr>
              <a:t>ε</a:t>
            </a:r>
            <a:r>
              <a:rPr lang="en-US" dirty="0" smtClean="0">
                <a:latin typeface="Calibri" panose="020F0502020204030204" pitchFamily="34" charset="0"/>
                <a:cs typeface="Calibri" panose="020F0502020204030204" pitchFamily="34" charset="0"/>
              </a:rPr>
              <a:t> approximation that runs in time </a:t>
            </a:r>
            <a:r>
              <a:rPr lang="en-US" dirty="0" smtClean="0">
                <a:solidFill>
                  <a:srgbClr val="FF0000"/>
                </a:solidFill>
                <a:latin typeface="Calibri" panose="020F0502020204030204" pitchFamily="34" charset="0"/>
                <a:cs typeface="Calibri" panose="020F0502020204030204" pitchFamily="34" charset="0"/>
              </a:rPr>
              <a:t>f(</a:t>
            </a:r>
            <a:r>
              <a:rPr lang="el-GR" dirty="0" smtClean="0">
                <a:solidFill>
                  <a:srgbClr val="FF0000"/>
                </a:solidFill>
                <a:latin typeface="Calibri" panose="020F0502020204030204" pitchFamily="34" charset="0"/>
                <a:cs typeface="Calibri" panose="020F0502020204030204" pitchFamily="34" charset="0"/>
              </a:rPr>
              <a:t>ε</a:t>
            </a:r>
            <a:r>
              <a:rPr lang="en-US" dirty="0" smtClean="0">
                <a:solidFill>
                  <a:srgbClr val="FF0000"/>
                </a:solidFill>
                <a:latin typeface="Calibri" panose="020F0502020204030204" pitchFamily="34" charset="0"/>
                <a:cs typeface="Calibri" panose="020F0502020204030204" pitchFamily="34" charset="0"/>
              </a:rPr>
              <a:t>).Poly(n). </a:t>
            </a:r>
          </a:p>
          <a:p>
            <a:pPr marL="0" indent="0">
              <a:buNone/>
            </a:pPr>
            <a:r>
              <a:rPr lang="en-US" dirty="0" smtClean="0">
                <a:latin typeface="Calibri" panose="020F0502020204030204" pitchFamily="34" charset="0"/>
                <a:cs typeface="Calibri" panose="020F0502020204030204" pitchFamily="34" charset="0"/>
              </a:rPr>
              <a:t>Claim: if a problem is </a:t>
            </a:r>
            <a:r>
              <a:rPr lang="en-US" dirty="0" smtClean="0">
                <a:solidFill>
                  <a:srgbClr val="FF0000"/>
                </a:solidFill>
                <a:latin typeface="Calibri" panose="020F0502020204030204" pitchFamily="34" charset="0"/>
                <a:cs typeface="Calibri" panose="020F0502020204030204" pitchFamily="34" charset="0"/>
              </a:rPr>
              <a:t>W[j] </a:t>
            </a:r>
            <a:r>
              <a:rPr lang="en-US" dirty="0" smtClean="0">
                <a:latin typeface="Calibri" panose="020F0502020204030204" pitchFamily="34" charset="0"/>
                <a:cs typeface="Calibri" panose="020F0502020204030204" pitchFamily="34" charset="0"/>
              </a:rPr>
              <a:t>hard for </a:t>
            </a:r>
            <a:r>
              <a:rPr lang="en-US" dirty="0" smtClean="0">
                <a:solidFill>
                  <a:srgbClr val="FF0000"/>
                </a:solidFill>
                <a:latin typeface="Calibri" panose="020F0502020204030204" pitchFamily="34" charset="0"/>
                <a:cs typeface="Calibri" panose="020F0502020204030204" pitchFamily="34" charset="0"/>
              </a:rPr>
              <a:t>j ≥1, </a:t>
            </a:r>
            <a:r>
              <a:rPr lang="en-US" dirty="0" smtClean="0">
                <a:latin typeface="Calibri" panose="020F0502020204030204" pitchFamily="34" charset="0"/>
                <a:cs typeface="Calibri" panose="020F0502020204030204" pitchFamily="34" charset="0"/>
              </a:rPr>
              <a:t>it does not admits an </a:t>
            </a:r>
            <a:r>
              <a:rPr lang="en-US" dirty="0" smtClean="0">
                <a:solidFill>
                  <a:srgbClr val="FF0000"/>
                </a:solidFill>
                <a:latin typeface="Calibri" panose="020F0502020204030204" pitchFamily="34" charset="0"/>
                <a:cs typeface="Calibri" panose="020F0502020204030204" pitchFamily="34" charset="0"/>
              </a:rPr>
              <a:t>EPTAS</a:t>
            </a:r>
            <a:r>
              <a:rPr lang="en-US" dirty="0">
                <a:solidFill>
                  <a:srgbClr val="FF0000"/>
                </a:solidFill>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approximation.</a:t>
            </a:r>
          </a:p>
          <a:p>
            <a:pPr marL="0" indent="0">
              <a:buNone/>
            </a:pPr>
            <a:r>
              <a:rPr lang="en-US" dirty="0" smtClean="0">
                <a:latin typeface="Calibri" panose="020F0502020204030204" pitchFamily="34" charset="0"/>
                <a:cs typeface="Calibri" panose="020F0502020204030204" pitchFamily="34" charset="0"/>
              </a:rPr>
              <a:t>This is one of the only relations between </a:t>
            </a:r>
            <a:r>
              <a:rPr lang="en-US" dirty="0" smtClean="0">
                <a:solidFill>
                  <a:srgbClr val="00B050"/>
                </a:solidFill>
                <a:latin typeface="Calibri" panose="020F0502020204030204" pitchFamily="34" charset="0"/>
                <a:cs typeface="Calibri" panose="020F0502020204030204" pitchFamily="34" charset="0"/>
              </a:rPr>
              <a:t>FPT</a:t>
            </a:r>
            <a:r>
              <a:rPr lang="en-US" dirty="0" smtClean="0">
                <a:latin typeface="Calibri" panose="020F0502020204030204" pitchFamily="34" charset="0"/>
                <a:cs typeface="Calibri" panose="020F0502020204030204" pitchFamily="34" charset="0"/>
              </a:rPr>
              <a:t> and approximation that I know.</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53215742"/>
      </p:ext>
    </p:extLst>
  </p:cSld>
  <p:clrMapOvr>
    <a:masterClrMapping/>
  </p:clrMapOvr>
  <p:timing>
    <p:tnLst>
      <p:par>
        <p:cTn id="1" dur="indefinite" restart="never" nodeType="tmRoot"/>
      </p:par>
    </p:tnLst>
  </p:timing>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Proof</a:t>
            </a:r>
            <a:endParaRPr lang="en-US" dirty="0">
              <a:solidFill>
                <a:srgbClr val="00B0F0"/>
              </a:solidFill>
            </a:endParaRPr>
          </a:p>
        </p:txBody>
      </p:sp>
      <p:sp>
        <p:nvSpPr>
          <p:cNvPr id="3" name="Content Placeholder 2"/>
          <p:cNvSpPr>
            <a:spLocks noGrp="1"/>
          </p:cNvSpPr>
          <p:nvPr>
            <p:ph idx="1"/>
          </p:nvPr>
        </p:nvSpPr>
        <p:spPr/>
        <p:txBody>
          <a:bodyPr/>
          <a:lstStyle/>
          <a:p>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We are going to show that if a problem admits a </a:t>
            </a:r>
            <a:r>
              <a:rPr lang="en-US" dirty="0" smtClean="0">
                <a:solidFill>
                  <a:srgbClr val="00B050"/>
                </a:solidFill>
                <a:latin typeface="Calibri" panose="020F0502020204030204" pitchFamily="34" charset="0"/>
                <a:cs typeface="Calibri" panose="020F0502020204030204" pitchFamily="34" charset="0"/>
              </a:rPr>
              <a:t>EPTAS</a:t>
            </a:r>
            <a:r>
              <a:rPr lang="en-US" dirty="0" smtClean="0">
                <a:latin typeface="Calibri" panose="020F0502020204030204" pitchFamily="34" charset="0"/>
                <a:cs typeface="Calibri" panose="020F0502020204030204" pitchFamily="34" charset="0"/>
              </a:rPr>
              <a:t>, it is </a:t>
            </a:r>
            <a:r>
              <a:rPr lang="en-US" dirty="0" smtClean="0">
                <a:solidFill>
                  <a:srgbClr val="00B050"/>
                </a:solidFill>
                <a:latin typeface="Calibri" panose="020F0502020204030204" pitchFamily="34" charset="0"/>
                <a:cs typeface="Calibri" panose="020F0502020204030204" pitchFamily="34" charset="0"/>
              </a:rPr>
              <a:t>FPT </a:t>
            </a:r>
            <a:r>
              <a:rPr lang="en-US" dirty="0" smtClean="0">
                <a:latin typeface="Calibri" panose="020F0502020204030204" pitchFamily="34" charset="0"/>
                <a:cs typeface="Calibri" panose="020F0502020204030204" pitchFamily="34" charset="0"/>
              </a:rPr>
              <a:t>in </a:t>
            </a:r>
            <a:r>
              <a:rPr lang="en-US" dirty="0" smtClean="0">
                <a:solidFill>
                  <a:srgbClr val="FF0000"/>
                </a:solidFill>
                <a:latin typeface="Calibri" panose="020F0502020204030204" pitchFamily="34" charset="0"/>
                <a:cs typeface="Calibri" panose="020F0502020204030204" pitchFamily="34" charset="0"/>
              </a:rPr>
              <a:t>k</a:t>
            </a:r>
            <a:r>
              <a:rPr lang="en-US" dirty="0" smtClean="0">
                <a:latin typeface="Calibri" panose="020F0502020204030204" pitchFamily="34" charset="0"/>
                <a:cs typeface="Calibri" panose="020F0502020204030204" pitchFamily="34" charset="0"/>
              </a:rPr>
              <a:t>.</a:t>
            </a:r>
            <a:r>
              <a:rPr lang="en-US" dirty="0" smtClean="0">
                <a:solidFill>
                  <a:srgbClr val="00B050"/>
                </a:solidFill>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Indeed set </a:t>
            </a:r>
            <a:r>
              <a:rPr lang="el-GR" dirty="0">
                <a:solidFill>
                  <a:srgbClr val="FF0000"/>
                </a:solidFill>
                <a:latin typeface="Calibri" panose="020F0502020204030204" pitchFamily="34" charset="0"/>
                <a:cs typeface="Calibri" panose="020F0502020204030204" pitchFamily="34" charset="0"/>
              </a:rPr>
              <a:t>ε</a:t>
            </a:r>
            <a:r>
              <a:rPr lang="en-US" dirty="0">
                <a:solidFill>
                  <a:srgbClr val="FF0000"/>
                </a:solidFill>
                <a:latin typeface="Calibri" panose="020F0502020204030204" pitchFamily="34" charset="0"/>
                <a:cs typeface="Calibri" panose="020F0502020204030204" pitchFamily="34" charset="0"/>
              </a:rPr>
              <a:t>=1/2k. </a:t>
            </a:r>
            <a:r>
              <a:rPr lang="en-US" dirty="0">
                <a:latin typeface="Calibri" panose="020F0502020204030204" pitchFamily="34" charset="0"/>
                <a:cs typeface="Calibri" panose="020F0502020204030204" pitchFamily="34" charset="0"/>
              </a:rPr>
              <a:t>Hence we are able to give an </a:t>
            </a:r>
            <a:r>
              <a:rPr lang="en-US" dirty="0">
                <a:solidFill>
                  <a:srgbClr val="FF0000"/>
                </a:solidFill>
                <a:latin typeface="Calibri" panose="020F0502020204030204" pitchFamily="34" charset="0"/>
                <a:cs typeface="Calibri" panose="020F0502020204030204" pitchFamily="34" charset="0"/>
              </a:rPr>
              <a:t>f(2k)</a:t>
            </a:r>
            <a:r>
              <a:rPr lang="en-US" dirty="0">
                <a:solidFill>
                  <a:srgbClr val="FF0000"/>
                </a:solidFill>
                <a:latin typeface="Arial" panose="020B0604020202020204" pitchFamily="34" charset="0"/>
                <a:cs typeface="Arial" panose="020B0604020202020204" pitchFamily="34" charset="0"/>
              </a:rPr>
              <a:t>˖</a:t>
            </a:r>
            <a:r>
              <a:rPr lang="en-US" dirty="0">
                <a:solidFill>
                  <a:srgbClr val="FF0000"/>
                </a:solidFill>
                <a:latin typeface="Calibri" panose="020F0502020204030204" pitchFamily="34" charset="0"/>
                <a:cs typeface="Calibri" panose="020F0502020204030204" pitchFamily="34" charset="0"/>
              </a:rPr>
              <a:t>poly(n) </a:t>
            </a:r>
            <a:r>
              <a:rPr lang="en-US" dirty="0">
                <a:latin typeface="Calibri" panose="020F0502020204030204" pitchFamily="34" charset="0"/>
                <a:cs typeface="Calibri" panose="020F0502020204030204" pitchFamily="34" charset="0"/>
              </a:rPr>
              <a:t>time,</a:t>
            </a:r>
            <a:r>
              <a:rPr lang="en-US" dirty="0">
                <a:solidFill>
                  <a:srgbClr val="FF0000"/>
                </a:solidFill>
                <a:latin typeface="Calibri" panose="020F0502020204030204" pitchFamily="34" charset="0"/>
                <a:cs typeface="Calibri" panose="020F0502020204030204" pitchFamily="34" charset="0"/>
              </a:rPr>
              <a:t>  1+1/2k </a:t>
            </a:r>
            <a:r>
              <a:rPr lang="en-US" dirty="0">
                <a:latin typeface="Calibri" panose="020F0502020204030204" pitchFamily="34" charset="0"/>
                <a:cs typeface="Calibri" panose="020F0502020204030204" pitchFamily="34" charset="0"/>
              </a:rPr>
              <a:t>ratio for the problem. If there is a solution of size </a:t>
            </a:r>
            <a:r>
              <a:rPr lang="en-US" dirty="0">
                <a:solidFill>
                  <a:srgbClr val="FF0000"/>
                </a:solidFill>
                <a:latin typeface="Calibri" panose="020F0502020204030204" pitchFamily="34" charset="0"/>
                <a:cs typeface="Calibri" panose="020F0502020204030204" pitchFamily="34" charset="0"/>
              </a:rPr>
              <a:t>k </a:t>
            </a:r>
            <a:r>
              <a:rPr lang="en-US" dirty="0">
                <a:latin typeface="Calibri" panose="020F0502020204030204" pitchFamily="34" charset="0"/>
                <a:cs typeface="Calibri" panose="020F0502020204030204" pitchFamily="34" charset="0"/>
              </a:rPr>
              <a:t>(namely </a:t>
            </a:r>
            <a:r>
              <a:rPr lang="en-US" dirty="0">
                <a:solidFill>
                  <a:srgbClr val="FF0000"/>
                </a:solidFill>
                <a:latin typeface="Calibri" panose="020F0502020204030204" pitchFamily="34" charset="0"/>
                <a:cs typeface="Calibri" panose="020F0502020204030204" pitchFamily="34" charset="0"/>
              </a:rPr>
              <a:t>k≥opt</a:t>
            </a:r>
            <a:r>
              <a:rPr lang="en-US" dirty="0">
                <a:latin typeface="Calibri" panose="020F0502020204030204" pitchFamily="34" charset="0"/>
                <a:cs typeface="Calibri" panose="020F0502020204030204" pitchFamily="34" charset="0"/>
              </a:rPr>
              <a:t>) a solution of value  </a:t>
            </a:r>
            <a:r>
              <a:rPr lang="en-US" dirty="0">
                <a:solidFill>
                  <a:srgbClr val="FF0000"/>
                </a:solidFill>
                <a:latin typeface="Calibri" panose="020F0502020204030204" pitchFamily="34" charset="0"/>
                <a:cs typeface="Calibri" panose="020F0502020204030204" pitchFamily="34" charset="0"/>
              </a:rPr>
              <a:t>(1+1/2k)</a:t>
            </a:r>
            <a:r>
              <a:rPr lang="en-US" dirty="0">
                <a:solidFill>
                  <a:srgbClr val="FF0000"/>
                </a:solidFill>
                <a:latin typeface="Arial" panose="020B0604020202020204" pitchFamily="34" charset="0"/>
                <a:cs typeface="Arial" panose="020B0604020202020204" pitchFamily="34" charset="0"/>
              </a:rPr>
              <a:t>˖k=k+1/2&lt;k+1 </a:t>
            </a:r>
            <a:r>
              <a:rPr lang="en-US" dirty="0">
                <a:latin typeface="Arial" panose="020B0604020202020204" pitchFamily="34" charset="0"/>
                <a:cs typeface="Arial" panose="020B0604020202020204" pitchFamily="34" charset="0"/>
              </a:rPr>
              <a:t> is returned. Since the answer is integral a solution of value </a:t>
            </a:r>
            <a:r>
              <a:rPr lang="en-US" dirty="0">
                <a:solidFill>
                  <a:srgbClr val="FF0000"/>
                </a:solidFill>
                <a:latin typeface="Arial" panose="020B0604020202020204" pitchFamily="34" charset="0"/>
                <a:cs typeface="Arial" panose="020B0604020202020204" pitchFamily="34" charset="0"/>
              </a:rPr>
              <a:t>k</a:t>
            </a:r>
            <a:r>
              <a:rPr lang="en-US" dirty="0">
                <a:latin typeface="Arial" panose="020B0604020202020204" pitchFamily="34" charset="0"/>
                <a:cs typeface="Arial" panose="020B0604020202020204" pitchFamily="34" charset="0"/>
              </a:rPr>
              <a:t> is returned</a:t>
            </a:r>
            <a:r>
              <a:rPr lang="en-US" dirty="0" smtClean="0">
                <a:latin typeface="Arial" panose="020B0604020202020204" pitchFamily="34" charset="0"/>
                <a:cs typeface="Arial" panose="020B0604020202020204" pitchFamily="34" charset="0"/>
              </a:rPr>
              <a:t>. As the definition requires.</a:t>
            </a:r>
            <a:endParaRPr lang="en-US" dirty="0"/>
          </a:p>
          <a:p>
            <a:endParaRPr lang="en-US" dirty="0"/>
          </a:p>
        </p:txBody>
      </p:sp>
    </p:spTree>
    <p:extLst>
      <p:ext uri="{BB962C8B-B14F-4D97-AF65-F5344CB8AC3E}">
        <p14:creationId xmlns:p14="http://schemas.microsoft.com/office/powerpoint/2010/main" val="1956489220"/>
      </p:ext>
    </p:extLst>
  </p:cSld>
  <p:clrMapOvr>
    <a:masterClrMapping/>
  </p:clrMapOvr>
  <p:timing>
    <p:tnLst>
      <p:par>
        <p:cTn id="1" dur="indefinite" restart="never" nodeType="tmRoot"/>
      </p:par>
    </p:tnLst>
  </p:timing>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Continued</a:t>
            </a:r>
            <a:endParaRPr lang="en-US" dirty="0">
              <a:solidFill>
                <a:srgbClr val="00B0F0"/>
              </a:solidFill>
            </a:endParaRPr>
          </a:p>
        </p:txBody>
      </p:sp>
      <p:sp>
        <p:nvSpPr>
          <p:cNvPr id="3" name="Content Placeholder 2"/>
          <p:cNvSpPr>
            <a:spLocks noGrp="1"/>
          </p:cNvSpPr>
          <p:nvPr>
            <p:ph idx="1"/>
          </p:nvPr>
        </p:nvSpPr>
        <p:spPr/>
        <p:txBody>
          <a:bodyPr>
            <a:normAutofit/>
          </a:bodyPr>
          <a:lstStyle/>
          <a:p>
            <a:pPr marL="0" indent="0">
              <a:buNone/>
            </a:pPr>
            <a:r>
              <a:rPr lang="en-US" dirty="0" smtClean="0"/>
              <a:t>If the optimum is at least </a:t>
            </a:r>
            <a:r>
              <a:rPr lang="en-US" dirty="0" smtClean="0">
                <a:solidFill>
                  <a:srgbClr val="FF0000"/>
                </a:solidFill>
              </a:rPr>
              <a:t>k+1</a:t>
            </a:r>
            <a:r>
              <a:rPr lang="en-US" dirty="0" smtClean="0"/>
              <a:t> the solution returns </a:t>
            </a:r>
          </a:p>
          <a:p>
            <a:pPr marL="0" indent="0">
              <a:buNone/>
            </a:pPr>
            <a:r>
              <a:rPr lang="en-US" dirty="0" smtClean="0"/>
              <a:t>a solution of value </a:t>
            </a:r>
            <a:r>
              <a:rPr lang="en-US" dirty="0" smtClean="0">
                <a:solidFill>
                  <a:srgbClr val="FF0000"/>
                </a:solidFill>
              </a:rPr>
              <a:t>(1+1/2k)(k+1)≥k+1</a:t>
            </a:r>
            <a:r>
              <a:rPr lang="en-US" dirty="0" smtClean="0"/>
              <a:t>.</a:t>
            </a:r>
          </a:p>
          <a:p>
            <a:pPr marL="0" indent="0">
              <a:buNone/>
            </a:pPr>
            <a:r>
              <a:rPr lang="en-US" dirty="0" smtClean="0"/>
              <a:t>This is evidence that </a:t>
            </a:r>
            <a:r>
              <a:rPr lang="en-US" dirty="0" smtClean="0">
                <a:solidFill>
                  <a:srgbClr val="FF0000"/>
                </a:solidFill>
              </a:rPr>
              <a:t>k&lt;opt</a:t>
            </a:r>
            <a:r>
              <a:rPr lang="en-US" dirty="0"/>
              <a:t>.</a:t>
            </a:r>
            <a:endParaRPr lang="en-US" dirty="0" smtClean="0"/>
          </a:p>
          <a:p>
            <a:pPr marL="0" indent="0">
              <a:buNone/>
            </a:pPr>
            <a:r>
              <a:rPr lang="en-US" dirty="0" smtClean="0"/>
              <a:t>By definition we gave an   </a:t>
            </a:r>
            <a:r>
              <a:rPr lang="en-US" dirty="0" smtClean="0">
                <a:solidFill>
                  <a:srgbClr val="00B050"/>
                </a:solidFill>
              </a:rPr>
              <a:t>FPT </a:t>
            </a:r>
            <a:r>
              <a:rPr lang="en-US" dirty="0" smtClean="0"/>
              <a:t>algorithm in </a:t>
            </a:r>
            <a:r>
              <a:rPr lang="en-US" dirty="0">
                <a:solidFill>
                  <a:srgbClr val="FF0000"/>
                </a:solidFill>
              </a:rPr>
              <a:t>k</a:t>
            </a:r>
            <a:r>
              <a:rPr lang="en-US" dirty="0" smtClean="0"/>
              <a:t>.</a:t>
            </a:r>
          </a:p>
          <a:p>
            <a:pPr marL="0" indent="0">
              <a:buNone/>
            </a:pPr>
            <a:endParaRPr lang="en-US" dirty="0"/>
          </a:p>
        </p:txBody>
      </p:sp>
    </p:spTree>
    <p:extLst>
      <p:ext uri="{BB962C8B-B14F-4D97-AF65-F5344CB8AC3E}">
        <p14:creationId xmlns:p14="http://schemas.microsoft.com/office/powerpoint/2010/main" val="929896804"/>
      </p:ext>
    </p:extLst>
  </p:cSld>
  <p:clrMapOvr>
    <a:masterClrMapping/>
  </p:clrMapOvr>
  <p:timing>
    <p:tnLst>
      <p:par>
        <p:cTn id="1" dur="indefinite" restart="never" nodeType="tmRoot"/>
      </p:par>
    </p:tnLst>
  </p:timing>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Favorite open problem</a:t>
            </a:r>
            <a:endParaRPr lang="en-US" dirty="0">
              <a:solidFill>
                <a:srgbClr val="00B0F0"/>
              </a:solidFill>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t>What is the best approximation for </a:t>
            </a:r>
            <a:r>
              <a:rPr lang="en-US" dirty="0" smtClean="0">
                <a:solidFill>
                  <a:srgbClr val="00B050"/>
                </a:solidFill>
              </a:rPr>
              <a:t>Set-Cover</a:t>
            </a:r>
            <a:r>
              <a:rPr lang="en-US" dirty="0" smtClean="0">
                <a:solidFill>
                  <a:srgbClr val="FF0000"/>
                </a:solidFill>
              </a:rPr>
              <a:t> </a:t>
            </a:r>
            <a:r>
              <a:rPr lang="en-US" dirty="0" smtClean="0"/>
              <a:t>in terms of the </a:t>
            </a:r>
            <a:r>
              <a:rPr lang="en-US" dirty="0" smtClean="0">
                <a:solidFill>
                  <a:srgbClr val="0070C0"/>
                </a:solidFill>
              </a:rPr>
              <a:t>sets</a:t>
            </a:r>
            <a:r>
              <a:rPr lang="en-US" dirty="0" smtClean="0"/>
              <a:t>?</a:t>
            </a:r>
          </a:p>
          <a:p>
            <a:pPr marL="0" indent="0">
              <a:buNone/>
            </a:pPr>
            <a:r>
              <a:rPr lang="en-US" dirty="0" smtClean="0"/>
              <a:t>We will show that </a:t>
            </a:r>
            <a:r>
              <a:rPr lang="en-US" dirty="0" smtClean="0">
                <a:solidFill>
                  <a:srgbClr val="FF0000"/>
                </a:solidFill>
              </a:rPr>
              <a:t>sqrt{m} </a:t>
            </a:r>
            <a:r>
              <a:rPr lang="en-US" dirty="0" smtClean="0"/>
              <a:t>is possible. The only hardness is an </a:t>
            </a:r>
            <a:r>
              <a:rPr lang="en-US" dirty="0" smtClean="0">
                <a:solidFill>
                  <a:srgbClr val="FF0000"/>
                </a:solidFill>
                <a:sym typeface="Symbol" panose="05050102010706020507" pitchFamily="18" charset="2"/>
              </a:rPr>
              <a:t>m</a:t>
            </a:r>
            <a:r>
              <a:rPr lang="en-US" altLang="en-US" baseline="30000" dirty="0" smtClean="0">
                <a:solidFill>
                  <a:srgbClr val="FF0000"/>
                </a:solidFill>
                <a:latin typeface="Calibri" panose="020F0502020204030204" pitchFamily="34" charset="0"/>
                <a:cs typeface="Calibri" panose="020F0502020204030204" pitchFamily="34" charset="0"/>
                <a:sym typeface="Symbol" panose="05050102010706020507" pitchFamily="18" charset="2"/>
              </a:rPr>
              <a:t>ε  </a:t>
            </a:r>
            <a:r>
              <a:rPr lang="en-US" altLang="en-US" dirty="0" smtClean="0">
                <a:solidFill>
                  <a:srgbClr val="FF0000"/>
                </a:solidFill>
                <a:latin typeface="Calibri" panose="020F0502020204030204" pitchFamily="34" charset="0"/>
                <a:cs typeface="Calibri" panose="020F0502020204030204" pitchFamily="34" charset="0"/>
                <a:sym typeface="Symbol" panose="05050102010706020507" pitchFamily="18" charset="2"/>
              </a:rPr>
              <a:t> </a:t>
            </a:r>
            <a:r>
              <a:rPr lang="en-US" altLang="en-US" dirty="0" smtClean="0">
                <a:latin typeface="Calibri" panose="020F0502020204030204" pitchFamily="34" charset="0"/>
                <a:cs typeface="Calibri" panose="020F0502020204030204" pitchFamily="34" charset="0"/>
                <a:sym typeface="Symbol" panose="05050102010706020507" pitchFamily="18" charset="2"/>
              </a:rPr>
              <a:t>and follows indirectly from a paper </a:t>
            </a:r>
            <a:r>
              <a:rPr lang="en-US" altLang="en-US" baseline="30000" dirty="0" smtClean="0">
                <a:latin typeface="Calibri" panose="020F0502020204030204" pitchFamily="34" charset="0"/>
                <a:cs typeface="Calibri" panose="020F0502020204030204" pitchFamily="34" charset="0"/>
                <a:sym typeface="Symbol" panose="05050102010706020507" pitchFamily="18" charset="2"/>
              </a:rPr>
              <a:t> </a:t>
            </a:r>
            <a:r>
              <a:rPr lang="en-US" altLang="en-US" dirty="0" smtClean="0">
                <a:latin typeface="Calibri" panose="020F0502020204030204" pitchFamily="34" charset="0"/>
                <a:cs typeface="Calibri" panose="020F0502020204030204" pitchFamily="34" charset="0"/>
                <a:sym typeface="Symbol" panose="05050102010706020507" pitchFamily="18" charset="2"/>
              </a:rPr>
              <a:t>by </a:t>
            </a:r>
            <a:r>
              <a:rPr lang="en-US" dirty="0"/>
              <a:t> </a:t>
            </a:r>
            <a:r>
              <a:rPr lang="en-US" dirty="0" smtClean="0">
                <a:solidFill>
                  <a:srgbClr val="7030A0"/>
                </a:solidFill>
              </a:rPr>
              <a:t>Chitins et al.</a:t>
            </a:r>
            <a:r>
              <a:rPr lang="en-US" dirty="0" smtClean="0"/>
              <a:t> We may assume </a:t>
            </a:r>
            <a:r>
              <a:rPr lang="en-US" dirty="0" smtClean="0">
                <a:solidFill>
                  <a:srgbClr val="FF0000"/>
                </a:solidFill>
              </a:rPr>
              <a:t>sqrt{m}&lt;ln n </a:t>
            </a:r>
            <a:r>
              <a:rPr lang="en-US" dirty="0" smtClean="0"/>
              <a:t>for otherwise the </a:t>
            </a:r>
            <a:r>
              <a:rPr lang="en-US" dirty="0" smtClean="0">
                <a:solidFill>
                  <a:srgbClr val="FF0000"/>
                </a:solidFill>
              </a:rPr>
              <a:t>ln n </a:t>
            </a:r>
            <a:r>
              <a:rPr lang="en-US" dirty="0" smtClean="0"/>
              <a:t>approximation provides the answer.</a:t>
            </a:r>
          </a:p>
          <a:p>
            <a:pPr marL="0" indent="0">
              <a:buNone/>
            </a:pPr>
            <a:r>
              <a:rPr lang="en-US" dirty="0" smtClean="0"/>
              <a:t>1) Divide the </a:t>
            </a:r>
            <a:r>
              <a:rPr lang="en-US" dirty="0" smtClean="0">
                <a:solidFill>
                  <a:srgbClr val="FF0000"/>
                </a:solidFill>
              </a:rPr>
              <a:t>m </a:t>
            </a:r>
            <a:r>
              <a:rPr lang="en-US" dirty="0" smtClean="0"/>
              <a:t>sets to </a:t>
            </a:r>
            <a:r>
              <a:rPr lang="en-US" dirty="0" smtClean="0">
                <a:solidFill>
                  <a:srgbClr val="FF0000"/>
                </a:solidFill>
              </a:rPr>
              <a:t>sqrt{m} </a:t>
            </a:r>
            <a:r>
              <a:rPr lang="en-US" dirty="0" smtClean="0"/>
              <a:t>collections of sets  of size </a:t>
            </a:r>
            <a:r>
              <a:rPr lang="en-US" dirty="0" smtClean="0">
                <a:solidFill>
                  <a:srgbClr val="FF0000"/>
                </a:solidFill>
              </a:rPr>
              <a:t>sqrt{m} </a:t>
            </a:r>
            <a:r>
              <a:rPr lang="en-US" dirty="0" smtClean="0"/>
              <a:t>each</a:t>
            </a:r>
            <a:r>
              <a:rPr lang="en-US" dirty="0"/>
              <a:t>. </a:t>
            </a:r>
            <a:endParaRPr lang="en-US" dirty="0" smtClean="0"/>
          </a:p>
          <a:p>
            <a:pPr marL="0" indent="0">
              <a:buNone/>
            </a:pPr>
            <a:r>
              <a:rPr lang="en-US" dirty="0"/>
              <a:t>2</a:t>
            </a:r>
            <a:r>
              <a:rPr lang="en-US" dirty="0" smtClean="0"/>
              <a:t>)</a:t>
            </a:r>
            <a:r>
              <a:rPr lang="en-US" dirty="0" smtClean="0">
                <a:solidFill>
                  <a:srgbClr val="FF0000"/>
                </a:solidFill>
              </a:rPr>
              <a:t> </a:t>
            </a:r>
            <a:r>
              <a:rPr lang="en-US" dirty="0" smtClean="0"/>
              <a:t>Find  in time </a:t>
            </a:r>
            <a:r>
              <a:rPr lang="en-US" dirty="0" smtClean="0">
                <a:solidFill>
                  <a:srgbClr val="FF0000"/>
                </a:solidFill>
                <a:sym typeface="Symbol" panose="05050102010706020507" pitchFamily="18" charset="2"/>
              </a:rPr>
              <a:t>2</a:t>
            </a:r>
            <a:r>
              <a:rPr lang="en-US" baseline="30000" dirty="0" smtClean="0">
                <a:solidFill>
                  <a:srgbClr val="FF0000"/>
                </a:solidFill>
                <a:latin typeface="Calibri" panose="020F0502020204030204" pitchFamily="34" charset="0"/>
                <a:cs typeface="Calibri" panose="020F0502020204030204" pitchFamily="34" charset="0"/>
                <a:sym typeface="Symbol" panose="05050102010706020507" pitchFamily="18" charset="2"/>
              </a:rPr>
              <a:t>sqrt{m}</a:t>
            </a:r>
            <a:r>
              <a:rPr lang="en-US" dirty="0" smtClean="0">
                <a:solidFill>
                  <a:srgbClr val="FF0000"/>
                </a:solidFill>
                <a:latin typeface="Calibri" panose="020F0502020204030204" pitchFamily="34" charset="0"/>
                <a:cs typeface="Calibri" panose="020F0502020204030204" pitchFamily="34" charset="0"/>
                <a:sym typeface="Symbol" panose="05050102010706020507" pitchFamily="18" charset="2"/>
              </a:rPr>
              <a:t> </a:t>
            </a:r>
            <a:r>
              <a:rPr lang="en-US" dirty="0">
                <a:latin typeface="Calibri" panose="020F0502020204030204" pitchFamily="34" charset="0"/>
                <a:cs typeface="Calibri" panose="020F0502020204030204" pitchFamily="34" charset="0"/>
                <a:sym typeface="Symbol" panose="05050102010706020507" pitchFamily="18" charset="2"/>
              </a:rPr>
              <a:t> </a:t>
            </a:r>
            <a:r>
              <a:rPr lang="en-US" dirty="0" smtClean="0">
                <a:latin typeface="Calibri" panose="020F0502020204030204" pitchFamily="34" charset="0"/>
                <a:cs typeface="Calibri" panose="020F0502020204030204" pitchFamily="34" charset="0"/>
                <a:sym typeface="Symbol" panose="05050102010706020507" pitchFamily="18" charset="2"/>
              </a:rPr>
              <a:t>all collections  which intersect  the optimum.</a:t>
            </a:r>
            <a:r>
              <a:rPr lang="en-US" dirty="0" smtClean="0"/>
              <a:t> </a:t>
            </a:r>
            <a:endParaRPr lang="en-US" dirty="0">
              <a:solidFill>
                <a:srgbClr val="0070C0"/>
              </a:solidFill>
            </a:endParaRPr>
          </a:p>
        </p:txBody>
      </p:sp>
    </p:spTree>
    <p:extLst>
      <p:ext uri="{BB962C8B-B14F-4D97-AF65-F5344CB8AC3E}">
        <p14:creationId xmlns:p14="http://schemas.microsoft.com/office/powerpoint/2010/main" val="10667040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gn="ctr"/>
            <a:r>
              <a:rPr lang="en-US" altLang="en-US" dirty="0" smtClean="0">
                <a:solidFill>
                  <a:srgbClr val="00B0F0"/>
                </a:solidFill>
              </a:rPr>
              <a:t>Reduction in the optimum value</a:t>
            </a:r>
          </a:p>
        </p:txBody>
      </p:sp>
      <p:sp>
        <p:nvSpPr>
          <p:cNvPr id="8195" name="Content Placeholder 2"/>
          <p:cNvSpPr>
            <a:spLocks noGrp="1"/>
          </p:cNvSpPr>
          <p:nvPr>
            <p:ph idx="1"/>
          </p:nvPr>
        </p:nvSpPr>
        <p:spPr/>
        <p:txBody>
          <a:bodyPr>
            <a:normAutofit fontScale="92500" lnSpcReduction="10000"/>
          </a:bodyPr>
          <a:lstStyle/>
          <a:p>
            <a:r>
              <a:rPr lang="en-US" altLang="en-US" dirty="0" smtClean="0">
                <a:solidFill>
                  <a:srgbClr val="7030A0"/>
                </a:solidFill>
              </a:rPr>
              <a:t>Byrka, Grandoni, Rothvo and Sanita in </a:t>
            </a:r>
            <a:r>
              <a:rPr lang="en-US" altLang="en-US" dirty="0" smtClean="0">
                <a:solidFill>
                  <a:srgbClr val="000000"/>
                </a:solidFill>
              </a:rPr>
              <a:t>their seminal </a:t>
            </a:r>
          </a:p>
          <a:p>
            <a:pPr marL="0" indent="0">
              <a:buNone/>
            </a:pPr>
            <a:r>
              <a:rPr lang="en-US" altLang="en-US" dirty="0" smtClean="0">
                <a:solidFill>
                  <a:srgbClr val="000000"/>
                </a:solidFill>
              </a:rPr>
              <a:t>   paper used the </a:t>
            </a:r>
            <a:r>
              <a:rPr lang="en-US" altLang="en-US" dirty="0" smtClean="0">
                <a:solidFill>
                  <a:srgbClr val="0000FF"/>
                </a:solidFill>
              </a:rPr>
              <a:t>Bi-directed Cut Relaxation</a:t>
            </a:r>
            <a:r>
              <a:rPr lang="en-US" altLang="en-US" dirty="0" smtClean="0">
                <a:solidFill>
                  <a:srgbClr val="000000"/>
                </a:solidFill>
              </a:rPr>
              <a:t>. And the </a:t>
            </a:r>
          </a:p>
          <a:p>
            <a:pPr marL="0" indent="0">
              <a:buNone/>
            </a:pPr>
            <a:r>
              <a:rPr lang="en-US" altLang="en-US" dirty="0">
                <a:solidFill>
                  <a:srgbClr val="000000"/>
                </a:solidFill>
              </a:rPr>
              <a:t> </a:t>
            </a:r>
            <a:r>
              <a:rPr lang="en-US" altLang="en-US" dirty="0" smtClean="0">
                <a:solidFill>
                  <a:srgbClr val="000000"/>
                </a:solidFill>
              </a:rPr>
              <a:t>  </a:t>
            </a:r>
            <a:r>
              <a:rPr lang="en-US" altLang="en-US" dirty="0" smtClean="0">
                <a:solidFill>
                  <a:srgbClr val="0000FF"/>
                </a:solidFill>
              </a:rPr>
              <a:t>Directed components cut relaxation.</a:t>
            </a:r>
          </a:p>
          <a:p>
            <a:r>
              <a:rPr lang="en-US" altLang="en-US" dirty="0" smtClean="0">
                <a:solidFill>
                  <a:srgbClr val="000000"/>
                </a:solidFill>
              </a:rPr>
              <a:t>The sets in the </a:t>
            </a:r>
            <a:r>
              <a:rPr lang="en-US" altLang="en-US" dirty="0" smtClean="0">
                <a:solidFill>
                  <a:srgbClr val="00B050"/>
                </a:solidFill>
              </a:rPr>
              <a:t>LP </a:t>
            </a:r>
            <a:r>
              <a:rPr lang="en-US" altLang="en-US" dirty="0" smtClean="0">
                <a:solidFill>
                  <a:srgbClr val="000000"/>
                </a:solidFill>
              </a:rPr>
              <a:t>are the </a:t>
            </a:r>
            <a:r>
              <a:rPr lang="en-US" altLang="en-US" dirty="0" smtClean="0">
                <a:solidFill>
                  <a:srgbClr val="0000FF"/>
                </a:solidFill>
              </a:rPr>
              <a:t>directed components</a:t>
            </a:r>
            <a:r>
              <a:rPr lang="en-US" altLang="en-US" dirty="0" smtClean="0">
                <a:solidFill>
                  <a:srgbClr val="000000"/>
                </a:solidFill>
              </a:rPr>
              <a:t>.</a:t>
            </a:r>
          </a:p>
          <a:p>
            <a:r>
              <a:rPr lang="en-US" altLang="en-US" dirty="0" smtClean="0">
                <a:solidFill>
                  <a:srgbClr val="000000"/>
                </a:solidFill>
              </a:rPr>
              <a:t> These are sets in a  </a:t>
            </a:r>
            <a:r>
              <a:rPr lang="en-US" altLang="en-US" dirty="0" smtClean="0">
                <a:solidFill>
                  <a:srgbClr val="00B050"/>
                </a:solidFill>
              </a:rPr>
              <a:t>Set Cover </a:t>
            </a:r>
            <a:r>
              <a:rPr lang="en-US" altLang="en-US" dirty="0" smtClean="0">
                <a:solidFill>
                  <a:srgbClr val="000000"/>
                </a:solidFill>
              </a:rPr>
              <a:t>like </a:t>
            </a:r>
            <a:r>
              <a:rPr lang="en-US" altLang="en-US" dirty="0" smtClean="0">
                <a:solidFill>
                  <a:srgbClr val="00B050"/>
                </a:solidFill>
              </a:rPr>
              <a:t>LP,</a:t>
            </a:r>
            <a:r>
              <a:rPr lang="en-US" altLang="en-US" dirty="0" smtClean="0">
                <a:solidFill>
                  <a:srgbClr val="000000"/>
                </a:solidFill>
              </a:rPr>
              <a:t>  who needs to cover the terminals.</a:t>
            </a:r>
          </a:p>
          <a:p>
            <a:r>
              <a:rPr lang="en-US" altLang="en-US" dirty="0" smtClean="0">
                <a:solidFill>
                  <a:srgbClr val="00B050"/>
                </a:solidFill>
              </a:rPr>
              <a:t>Set Cover </a:t>
            </a:r>
            <a:r>
              <a:rPr lang="en-US" altLang="en-US" dirty="0" smtClean="0">
                <a:solidFill>
                  <a:srgbClr val="000000"/>
                </a:solidFill>
              </a:rPr>
              <a:t>does not have a constant ratio because the </a:t>
            </a:r>
            <a:r>
              <a:rPr lang="en-US" altLang="en-US" dirty="0" smtClean="0">
                <a:solidFill>
                  <a:srgbClr val="0070C0"/>
                </a:solidFill>
              </a:rPr>
              <a:t>optimum does not go down</a:t>
            </a:r>
            <a:r>
              <a:rPr lang="en-US" altLang="en-US" dirty="0" smtClean="0">
                <a:solidFill>
                  <a:srgbClr val="000000"/>
                </a:solidFill>
              </a:rPr>
              <a:t>. In the next slide I give an example for </a:t>
            </a:r>
            <a:r>
              <a:rPr lang="en-US" altLang="en-US" dirty="0" smtClean="0">
                <a:solidFill>
                  <a:srgbClr val="00B050"/>
                </a:solidFill>
              </a:rPr>
              <a:t>Set Cover </a:t>
            </a:r>
            <a:r>
              <a:rPr lang="en-US" altLang="en-US" dirty="0" smtClean="0">
                <a:solidFill>
                  <a:srgbClr val="002060"/>
                </a:solidFill>
              </a:rPr>
              <a:t>with sets of cost </a:t>
            </a:r>
            <a:r>
              <a:rPr lang="en-US" altLang="en-US" dirty="0" smtClean="0">
                <a:solidFill>
                  <a:srgbClr val="FF0000"/>
                </a:solidFill>
              </a:rPr>
              <a:t>1 </a:t>
            </a:r>
            <a:r>
              <a:rPr lang="en-US" altLang="en-US" dirty="0" smtClean="0">
                <a:solidFill>
                  <a:srgbClr val="000000"/>
                </a:solidFill>
              </a:rPr>
              <a:t>in which during the </a:t>
            </a:r>
            <a:r>
              <a:rPr lang="en-US" altLang="en-US" dirty="0" smtClean="0">
                <a:solidFill>
                  <a:srgbClr val="00B050"/>
                </a:solidFill>
              </a:rPr>
              <a:t>greedy algorithm </a:t>
            </a:r>
            <a:r>
              <a:rPr lang="en-US" altLang="en-US" dirty="0" smtClean="0">
                <a:solidFill>
                  <a:srgbClr val="000000"/>
                </a:solidFill>
              </a:rPr>
              <a:t>the optimum value stays the same.</a:t>
            </a:r>
            <a:endParaRPr lang="en-US" altLang="en-US" dirty="0" smtClean="0">
              <a:solidFill>
                <a:srgbClr val="FF0000"/>
              </a:solidFill>
            </a:endParaRPr>
          </a:p>
          <a:p>
            <a:endParaRPr lang="en-US" altLang="en-US" dirty="0" smtClean="0">
              <a:solidFill>
                <a:srgbClr val="FF0000"/>
              </a:solidFill>
            </a:endParaRPr>
          </a:p>
          <a:p>
            <a:endParaRPr lang="en-US" altLang="en-US" dirty="0" smtClean="0">
              <a:solidFill>
                <a:srgbClr val="000000"/>
              </a:solidFill>
            </a:endParaRPr>
          </a:p>
        </p:txBody>
      </p:sp>
    </p:spTree>
    <p:extLst>
      <p:ext uri="{BB962C8B-B14F-4D97-AF65-F5344CB8AC3E}">
        <p14:creationId xmlns:p14="http://schemas.microsoft.com/office/powerpoint/2010/main" val="369885550"/>
      </p:ext>
    </p:extLst>
  </p:cSld>
  <p:clrMapOvr>
    <a:masterClrMapping/>
  </p:clrMapOvr>
  <p:timing>
    <p:tnLst>
      <p:par>
        <p:cTn id="1" dur="indefinite" restart="never" nodeType="tmRoot"/>
      </p:par>
    </p:tnLst>
  </p:timing>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70C0"/>
                </a:solidFill>
              </a:rPr>
              <a:t>Continued</a:t>
            </a:r>
            <a:endParaRPr lang="en-US" dirty="0">
              <a:solidFill>
                <a:srgbClr val="0070C0"/>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dirty="0"/>
              <a:t>3</a:t>
            </a:r>
            <a:r>
              <a:rPr lang="en-US" dirty="0" smtClean="0"/>
              <a:t>) For every </a:t>
            </a:r>
            <a:r>
              <a:rPr lang="en-US" dirty="0" smtClean="0">
                <a:solidFill>
                  <a:srgbClr val="0070C0"/>
                </a:solidFill>
              </a:rPr>
              <a:t>collection  </a:t>
            </a:r>
            <a:r>
              <a:rPr lang="en-US" dirty="0" smtClean="0"/>
              <a:t>which  intersects the </a:t>
            </a:r>
          </a:p>
          <a:p>
            <a:pPr marL="0" indent="0">
              <a:buNone/>
            </a:pPr>
            <a:r>
              <a:rPr lang="en-US" dirty="0" smtClean="0"/>
              <a:t>optimum,  add ALL the sets of the collection into the </a:t>
            </a:r>
          </a:p>
          <a:p>
            <a:pPr marL="0" indent="0">
              <a:buNone/>
            </a:pPr>
            <a:r>
              <a:rPr lang="en-US" dirty="0" smtClean="0"/>
              <a:t>solution.</a:t>
            </a:r>
            <a:endParaRPr lang="en-US" dirty="0"/>
          </a:p>
          <a:p>
            <a:pPr marL="0" indent="0">
              <a:buNone/>
            </a:pPr>
            <a:r>
              <a:rPr lang="en-US" dirty="0"/>
              <a:t>4</a:t>
            </a:r>
            <a:r>
              <a:rPr lang="en-US" dirty="0" smtClean="0"/>
              <a:t>) Return the smallest feasible </a:t>
            </a:r>
            <a:r>
              <a:rPr lang="en-US" dirty="0" smtClean="0">
                <a:solidFill>
                  <a:srgbClr val="00B050"/>
                </a:solidFill>
              </a:rPr>
              <a:t>set-cover </a:t>
            </a:r>
            <a:r>
              <a:rPr lang="en-US" dirty="0" smtClean="0"/>
              <a:t>found.</a:t>
            </a:r>
          </a:p>
          <a:p>
            <a:pPr marL="0" indent="0">
              <a:buNone/>
            </a:pPr>
            <a:r>
              <a:rPr lang="en-US" dirty="0" smtClean="0"/>
              <a:t>The </a:t>
            </a:r>
            <a:r>
              <a:rPr lang="en-US" dirty="0" smtClean="0">
                <a:solidFill>
                  <a:srgbClr val="FF0000"/>
                </a:solidFill>
              </a:rPr>
              <a:t>sqrt{m} </a:t>
            </a:r>
            <a:r>
              <a:rPr lang="en-US" dirty="0" smtClean="0"/>
              <a:t>ratio follows because when we get </a:t>
            </a:r>
          </a:p>
          <a:p>
            <a:pPr marL="0" indent="0">
              <a:buNone/>
            </a:pPr>
            <a:r>
              <a:rPr lang="en-US" dirty="0" smtClean="0"/>
              <a:t>the right choice of collections which intersect </a:t>
            </a:r>
            <a:r>
              <a:rPr lang="en-US" dirty="0" smtClean="0">
                <a:solidFill>
                  <a:srgbClr val="FF0000"/>
                </a:solidFill>
              </a:rPr>
              <a:t>OPT</a:t>
            </a:r>
            <a:r>
              <a:rPr lang="en-US" dirty="0" smtClean="0"/>
              <a:t>,</a:t>
            </a:r>
          </a:p>
          <a:p>
            <a:pPr marL="0" indent="0">
              <a:buNone/>
            </a:pPr>
            <a:r>
              <a:rPr lang="en-US" dirty="0" smtClean="0">
                <a:solidFill>
                  <a:srgbClr val="FF0000"/>
                </a:solidFill>
              </a:rPr>
              <a:t>OPT</a:t>
            </a:r>
            <a:r>
              <a:rPr lang="en-US" dirty="0" smtClean="0"/>
              <a:t> chose at least  </a:t>
            </a:r>
            <a:r>
              <a:rPr lang="en-US" dirty="0" smtClean="0">
                <a:solidFill>
                  <a:srgbClr val="00B050"/>
                </a:solidFill>
              </a:rPr>
              <a:t>one vertex </a:t>
            </a:r>
            <a:r>
              <a:rPr lang="en-US" dirty="0" smtClean="0"/>
              <a:t>from every set and we chose all </a:t>
            </a:r>
            <a:r>
              <a:rPr lang="en-US" dirty="0" smtClean="0">
                <a:solidFill>
                  <a:srgbClr val="FF0000"/>
                </a:solidFill>
              </a:rPr>
              <a:t>sqrt{m}</a:t>
            </a:r>
            <a:r>
              <a:rPr lang="en-US" dirty="0"/>
              <a:t> </a:t>
            </a:r>
            <a:r>
              <a:rPr lang="en-US" dirty="0" smtClean="0"/>
              <a:t>sets.</a:t>
            </a:r>
          </a:p>
          <a:p>
            <a:pPr marL="0" indent="0">
              <a:buNone/>
            </a:pPr>
            <a:r>
              <a:rPr lang="en-US" dirty="0" smtClean="0"/>
              <a:t>Note that </a:t>
            </a:r>
            <a:r>
              <a:rPr lang="en-US" dirty="0" smtClean="0">
                <a:solidFill>
                  <a:srgbClr val="FF0000"/>
                </a:solidFill>
              </a:rPr>
              <a:t>exp(sqrt{m}) </a:t>
            </a:r>
            <a:r>
              <a:rPr lang="en-US" dirty="0" smtClean="0"/>
              <a:t>is time  polynomial in </a:t>
            </a:r>
            <a:r>
              <a:rPr lang="en-US" dirty="0" smtClean="0">
                <a:solidFill>
                  <a:srgbClr val="FF0000"/>
                </a:solidFill>
              </a:rPr>
              <a:t>n</a:t>
            </a:r>
            <a:r>
              <a:rPr lang="en-US" dirty="0" smtClean="0"/>
              <a:t>.</a:t>
            </a:r>
          </a:p>
          <a:p>
            <a:pPr marL="0" indent="0">
              <a:buNone/>
            </a:pPr>
            <a:r>
              <a:rPr lang="en-US" dirty="0" smtClean="0">
                <a:solidFill>
                  <a:srgbClr val="0070C0"/>
                </a:solidFill>
              </a:rPr>
              <a:t>Open question</a:t>
            </a:r>
            <a:r>
              <a:rPr lang="en-US" dirty="0" smtClean="0"/>
              <a:t>: Assuming the </a:t>
            </a:r>
            <a:r>
              <a:rPr lang="en-US" dirty="0" smtClean="0">
                <a:solidFill>
                  <a:srgbClr val="0070C0"/>
                </a:solidFill>
              </a:rPr>
              <a:t>ETH</a:t>
            </a:r>
            <a:r>
              <a:rPr lang="en-US" dirty="0" smtClean="0"/>
              <a:t>, is </a:t>
            </a:r>
            <a:r>
              <a:rPr lang="en-US" dirty="0" smtClean="0">
                <a:solidFill>
                  <a:srgbClr val="FF0000"/>
                </a:solidFill>
              </a:rPr>
              <a:t>sqrt{m} </a:t>
            </a:r>
            <a:r>
              <a:rPr lang="en-US" dirty="0" smtClean="0"/>
              <a:t>the best </a:t>
            </a:r>
          </a:p>
          <a:p>
            <a:pPr marL="0" indent="0">
              <a:buNone/>
            </a:pPr>
            <a:r>
              <a:rPr lang="en-US" dirty="0" smtClean="0"/>
              <a:t>ratio?</a:t>
            </a:r>
            <a:endParaRPr lang="en-US" dirty="0"/>
          </a:p>
        </p:txBody>
      </p:sp>
    </p:spTree>
    <p:extLst>
      <p:ext uri="{BB962C8B-B14F-4D97-AF65-F5344CB8AC3E}">
        <p14:creationId xmlns:p14="http://schemas.microsoft.com/office/powerpoint/2010/main" val="4163580010"/>
      </p:ext>
    </p:extLst>
  </p:cSld>
  <p:clrMapOvr>
    <a:masterClrMapping/>
  </p:clrMapOvr>
  <p:timing>
    <p:tnLst>
      <p:par>
        <p:cTn id="1" dur="indefinite" restart="never" nodeType="tmRoot"/>
      </p:par>
    </p:tnLst>
  </p:timing>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Is there some real relation between FPT and approximation?</a:t>
            </a:r>
            <a:endParaRPr lang="en-US" dirty="0">
              <a:solidFill>
                <a:srgbClr val="00B0F0"/>
              </a:solidFill>
            </a:endParaRPr>
          </a:p>
        </p:txBody>
      </p:sp>
      <p:sp>
        <p:nvSpPr>
          <p:cNvPr id="3" name="Content Placeholder 2"/>
          <p:cNvSpPr>
            <a:spLocks noGrp="1"/>
          </p:cNvSpPr>
          <p:nvPr>
            <p:ph idx="1"/>
          </p:nvPr>
        </p:nvSpPr>
        <p:spPr/>
        <p:txBody>
          <a:bodyPr/>
          <a:lstStyle/>
          <a:p>
            <a:r>
              <a:rPr lang="en-US" dirty="0" smtClean="0"/>
              <a:t>It does not seem so to me at all.</a:t>
            </a:r>
          </a:p>
          <a:p>
            <a:r>
              <a:rPr lang="en-US" dirty="0" smtClean="0">
                <a:solidFill>
                  <a:srgbClr val="00B050"/>
                </a:solidFill>
              </a:rPr>
              <a:t>Set-Cover </a:t>
            </a:r>
            <a:r>
              <a:rPr lang="en-US" dirty="0" smtClean="0"/>
              <a:t>which is </a:t>
            </a:r>
            <a:r>
              <a:rPr lang="en-US" dirty="0" smtClean="0">
                <a:solidFill>
                  <a:srgbClr val="FF0000"/>
                </a:solidFill>
              </a:rPr>
              <a:t>W[2]-hard </a:t>
            </a:r>
            <a:r>
              <a:rPr lang="en-US" dirty="0" smtClean="0"/>
              <a:t>has better approximation than </a:t>
            </a:r>
            <a:r>
              <a:rPr lang="en-US" dirty="0" smtClean="0">
                <a:solidFill>
                  <a:srgbClr val="00B050"/>
                </a:solidFill>
              </a:rPr>
              <a:t>Clique </a:t>
            </a:r>
            <a:r>
              <a:rPr lang="en-US" dirty="0" smtClean="0"/>
              <a:t>which belongs to </a:t>
            </a:r>
            <a:r>
              <a:rPr lang="en-US" dirty="0" smtClean="0">
                <a:solidFill>
                  <a:srgbClr val="FF0000"/>
                </a:solidFill>
              </a:rPr>
              <a:t>W[1]</a:t>
            </a:r>
            <a:r>
              <a:rPr lang="en-US" dirty="0" smtClean="0"/>
              <a:t>.</a:t>
            </a:r>
          </a:p>
          <a:p>
            <a:r>
              <a:rPr lang="en-US" dirty="0" smtClean="0"/>
              <a:t>Problems with very bad ratio like </a:t>
            </a:r>
            <a:r>
              <a:rPr lang="en-US" dirty="0" smtClean="0">
                <a:solidFill>
                  <a:srgbClr val="00B050"/>
                </a:solidFill>
              </a:rPr>
              <a:t>Directed Steiner tree </a:t>
            </a:r>
            <a:r>
              <a:rPr lang="en-US" dirty="0" smtClean="0"/>
              <a:t>are </a:t>
            </a:r>
            <a:r>
              <a:rPr lang="en-US" dirty="0" smtClean="0">
                <a:solidFill>
                  <a:srgbClr val="00B050"/>
                </a:solidFill>
              </a:rPr>
              <a:t>FPT</a:t>
            </a:r>
            <a:r>
              <a:rPr lang="en-US" dirty="0" smtClean="0"/>
              <a:t> in </a:t>
            </a:r>
            <a:r>
              <a:rPr lang="en-US" dirty="0" smtClean="0">
                <a:solidFill>
                  <a:srgbClr val="FF0000"/>
                </a:solidFill>
              </a:rPr>
              <a:t>k</a:t>
            </a:r>
            <a:r>
              <a:rPr lang="en-US" dirty="0" smtClean="0"/>
              <a:t>. </a:t>
            </a:r>
          </a:p>
          <a:p>
            <a:r>
              <a:rPr lang="en-US" dirty="0" smtClean="0"/>
              <a:t>Bad approximation </a:t>
            </a:r>
            <a:r>
              <a:rPr lang="en-US" dirty="0" smtClean="0">
                <a:solidFill>
                  <a:srgbClr val="0070C0"/>
                </a:solidFill>
              </a:rPr>
              <a:t>does not mean anything </a:t>
            </a:r>
            <a:r>
              <a:rPr lang="en-US" dirty="0" smtClean="0"/>
              <a:t>in the</a:t>
            </a:r>
          </a:p>
          <a:p>
            <a:pPr marL="0" indent="0">
              <a:buNone/>
            </a:pPr>
            <a:r>
              <a:rPr lang="en-US" dirty="0"/>
              <a:t> </a:t>
            </a:r>
            <a:r>
              <a:rPr lang="en-US" dirty="0" smtClean="0"/>
              <a:t>  </a:t>
            </a:r>
            <a:r>
              <a:rPr lang="en-US" dirty="0" smtClean="0">
                <a:solidFill>
                  <a:srgbClr val="00B050"/>
                </a:solidFill>
              </a:rPr>
              <a:t>FPT</a:t>
            </a:r>
            <a:r>
              <a:rPr lang="en-US" dirty="0" smtClean="0"/>
              <a:t> world. And being </a:t>
            </a:r>
            <a:r>
              <a:rPr lang="en-US" dirty="0" smtClean="0">
                <a:solidFill>
                  <a:srgbClr val="FF0000"/>
                </a:solidFill>
              </a:rPr>
              <a:t>W[i] </a:t>
            </a:r>
            <a:r>
              <a:rPr lang="en-US" dirty="0" smtClean="0"/>
              <a:t>hard for some </a:t>
            </a:r>
            <a:r>
              <a:rPr lang="en-US" dirty="0" smtClean="0">
                <a:solidFill>
                  <a:srgbClr val="FF0000"/>
                </a:solidFill>
              </a:rPr>
              <a:t>i≥1,</a:t>
            </a:r>
          </a:p>
          <a:p>
            <a:pPr marL="0" indent="0">
              <a:buNone/>
            </a:pPr>
            <a:r>
              <a:rPr lang="en-US" dirty="0">
                <a:solidFill>
                  <a:srgbClr val="FF0000"/>
                </a:solidFill>
              </a:rPr>
              <a:t> </a:t>
            </a:r>
            <a:r>
              <a:rPr lang="en-US" dirty="0" smtClean="0">
                <a:solidFill>
                  <a:srgbClr val="FF0000"/>
                </a:solidFill>
              </a:rPr>
              <a:t>  </a:t>
            </a:r>
            <a:r>
              <a:rPr lang="en-US" dirty="0" smtClean="0"/>
              <a:t>does not mean the ratio is bad.</a:t>
            </a:r>
            <a:endParaRPr lang="en-US" dirty="0"/>
          </a:p>
        </p:txBody>
      </p:sp>
    </p:spTree>
    <p:extLst>
      <p:ext uri="{BB962C8B-B14F-4D97-AF65-F5344CB8AC3E}">
        <p14:creationId xmlns:p14="http://schemas.microsoft.com/office/powerpoint/2010/main" val="3856653272"/>
      </p:ext>
    </p:extLst>
  </p:cSld>
  <p:clrMapOvr>
    <a:masterClrMapping/>
  </p:clrMapOvr>
  <p:timing>
    <p:tnLst>
      <p:par>
        <p:cTn id="1" dur="indefinite" restart="never" nodeType="tmRoot"/>
      </p:par>
    </p:tnLst>
  </p:timing>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1"/>
          <p:cNvSpPr>
            <a:spLocks noGrp="1"/>
          </p:cNvSpPr>
          <p:nvPr>
            <p:ph type="title"/>
          </p:nvPr>
        </p:nvSpPr>
        <p:spPr/>
        <p:txBody>
          <a:bodyPr>
            <a:normAutofit/>
          </a:bodyPr>
          <a:lstStyle/>
          <a:p>
            <a:pPr algn="ctr"/>
            <a:r>
              <a:rPr lang="en-US" altLang="en-US" dirty="0" smtClean="0">
                <a:solidFill>
                  <a:srgbClr val="00B0F0"/>
                </a:solidFill>
              </a:rPr>
              <a:t> Fix parameter  inapproximability is a young subject</a:t>
            </a:r>
          </a:p>
        </p:txBody>
      </p:sp>
      <p:sp>
        <p:nvSpPr>
          <p:cNvPr id="177155" name="Content Placeholder 2"/>
          <p:cNvSpPr>
            <a:spLocks noGrp="1"/>
          </p:cNvSpPr>
          <p:nvPr>
            <p:ph idx="1"/>
          </p:nvPr>
        </p:nvSpPr>
        <p:spPr>
          <a:xfrm>
            <a:off x="533400" y="1905000"/>
            <a:ext cx="7886700" cy="4351338"/>
          </a:xfrm>
        </p:spPr>
        <p:txBody>
          <a:bodyPr>
            <a:normAutofit fontScale="92500" lnSpcReduction="10000"/>
          </a:bodyPr>
          <a:lstStyle/>
          <a:p>
            <a:pPr marL="0" indent="0">
              <a:buNone/>
            </a:pPr>
            <a:r>
              <a:rPr lang="en-US" altLang="en-US" dirty="0" smtClean="0"/>
              <a:t>However, there are  several </a:t>
            </a:r>
            <a:r>
              <a:rPr lang="en-US" altLang="en-US" dirty="0"/>
              <a:t>surveys  </a:t>
            </a:r>
            <a:r>
              <a:rPr lang="en-US" altLang="en-US" dirty="0" smtClean="0"/>
              <a:t>on </a:t>
            </a:r>
            <a:r>
              <a:rPr lang="en-US" altLang="en-US" dirty="0" smtClean="0">
                <a:solidFill>
                  <a:srgbClr val="00B050"/>
                </a:solidFill>
              </a:rPr>
              <a:t>FPT</a:t>
            </a:r>
          </a:p>
          <a:p>
            <a:pPr marL="0" indent="0">
              <a:buNone/>
            </a:pPr>
            <a:r>
              <a:rPr lang="en-US" altLang="en-US" dirty="0" smtClean="0"/>
              <a:t>approximation. And they have some </a:t>
            </a:r>
          </a:p>
          <a:p>
            <a:pPr marL="0" indent="0">
              <a:buNone/>
            </a:pPr>
            <a:r>
              <a:rPr lang="en-US" altLang="en-US" dirty="0" smtClean="0"/>
              <a:t>inapproximability results. </a:t>
            </a:r>
            <a:r>
              <a:rPr lang="en-US" altLang="en-US" dirty="0" smtClean="0">
                <a:solidFill>
                  <a:srgbClr val="00B050"/>
                </a:solidFill>
              </a:rPr>
              <a:t> </a:t>
            </a:r>
            <a:r>
              <a:rPr lang="en-US" altLang="en-US" dirty="0" smtClean="0"/>
              <a:t>Until recently the </a:t>
            </a:r>
            <a:r>
              <a:rPr lang="en-US" altLang="en-US" dirty="0" smtClean="0">
                <a:solidFill>
                  <a:srgbClr val="00B050"/>
                </a:solidFill>
              </a:rPr>
              <a:t>PCP </a:t>
            </a:r>
            <a:r>
              <a:rPr lang="en-US" altLang="en-US" dirty="0" smtClean="0"/>
              <a:t>was </a:t>
            </a:r>
          </a:p>
          <a:p>
            <a:pPr marL="0" indent="0">
              <a:buNone/>
            </a:pPr>
            <a:r>
              <a:rPr lang="en-US" altLang="en-US" dirty="0" smtClean="0"/>
              <a:t>not used in fixed  parameter inapproximability (not </a:t>
            </a:r>
          </a:p>
          <a:p>
            <a:pPr marL="0" indent="0">
              <a:buNone/>
            </a:pPr>
            <a:r>
              <a:rPr lang="en-US" altLang="en-US" dirty="0" smtClean="0"/>
              <a:t>sure why). Then almost linear </a:t>
            </a:r>
            <a:r>
              <a:rPr lang="en-US" altLang="en-US" dirty="0" smtClean="0">
                <a:solidFill>
                  <a:srgbClr val="00B050"/>
                </a:solidFill>
              </a:rPr>
              <a:t>PCP </a:t>
            </a:r>
            <a:r>
              <a:rPr lang="en-US" altLang="en-US" dirty="0" smtClean="0"/>
              <a:t>were suggested and used.</a:t>
            </a:r>
          </a:p>
          <a:p>
            <a:pPr marL="0" indent="0">
              <a:buNone/>
            </a:pPr>
            <a:r>
              <a:rPr lang="en-US" altLang="en-US" dirty="0" smtClean="0"/>
              <a:t>A wide open question: give </a:t>
            </a:r>
            <a:r>
              <a:rPr lang="en-US" altLang="en-US" dirty="0" smtClean="0">
                <a:solidFill>
                  <a:srgbClr val="FF0000"/>
                </a:solidFill>
              </a:rPr>
              <a:t>Total </a:t>
            </a:r>
            <a:r>
              <a:rPr lang="en-US" altLang="en-US" dirty="0">
                <a:solidFill>
                  <a:srgbClr val="FF0000"/>
                </a:solidFill>
              </a:rPr>
              <a:t>F</a:t>
            </a:r>
            <a:r>
              <a:rPr lang="en-US" altLang="en-US" dirty="0" smtClean="0">
                <a:solidFill>
                  <a:srgbClr val="FF0000"/>
                </a:solidFill>
              </a:rPr>
              <a:t>ixed </a:t>
            </a:r>
            <a:r>
              <a:rPr lang="en-US" altLang="en-US" dirty="0">
                <a:solidFill>
                  <a:srgbClr val="FF0000"/>
                </a:solidFill>
              </a:rPr>
              <a:t>P</a:t>
            </a:r>
            <a:r>
              <a:rPr lang="en-US" altLang="en-US" dirty="0" smtClean="0">
                <a:solidFill>
                  <a:srgbClr val="FF0000"/>
                </a:solidFill>
              </a:rPr>
              <a:t>arameter </a:t>
            </a:r>
          </a:p>
          <a:p>
            <a:pPr marL="0" indent="0">
              <a:buNone/>
            </a:pPr>
            <a:r>
              <a:rPr lang="en-US" altLang="en-US" dirty="0" smtClean="0">
                <a:solidFill>
                  <a:srgbClr val="FF0000"/>
                </a:solidFill>
              </a:rPr>
              <a:t>Inapproximability</a:t>
            </a:r>
            <a:r>
              <a:rPr lang="en-US" altLang="en-US" dirty="0" smtClean="0"/>
              <a:t> for </a:t>
            </a:r>
            <a:r>
              <a:rPr lang="en-US" altLang="en-US" dirty="0" smtClean="0">
                <a:solidFill>
                  <a:srgbClr val="00B050"/>
                </a:solidFill>
              </a:rPr>
              <a:t>coloring.</a:t>
            </a:r>
          </a:p>
          <a:p>
            <a:pPr marL="0" indent="0">
              <a:buNone/>
            </a:pPr>
            <a:r>
              <a:rPr lang="en-US" altLang="en-US" dirty="0" smtClean="0"/>
              <a:t>A wide open question: give </a:t>
            </a:r>
            <a:r>
              <a:rPr lang="en-US" altLang="en-US" dirty="0" smtClean="0">
                <a:solidFill>
                  <a:srgbClr val="FF0000"/>
                </a:solidFill>
              </a:rPr>
              <a:t>good fix parameter</a:t>
            </a:r>
          </a:p>
          <a:p>
            <a:pPr marL="0" indent="0">
              <a:buNone/>
            </a:pPr>
            <a:r>
              <a:rPr lang="en-US" altLang="en-US" dirty="0" smtClean="0">
                <a:solidFill>
                  <a:srgbClr val="FF0000"/>
                </a:solidFill>
              </a:rPr>
              <a:t>inapproximability </a:t>
            </a:r>
            <a:r>
              <a:rPr lang="en-US" altLang="en-US" dirty="0" smtClean="0"/>
              <a:t>for the </a:t>
            </a:r>
            <a:r>
              <a:rPr lang="en-US" altLang="en-US" dirty="0" smtClean="0">
                <a:solidFill>
                  <a:srgbClr val="00B050"/>
                </a:solidFill>
              </a:rPr>
              <a:t>Dense k-Subgraph </a:t>
            </a:r>
            <a:r>
              <a:rPr lang="en-US" altLang="en-US" dirty="0" smtClean="0"/>
              <a:t>problem.</a:t>
            </a:r>
          </a:p>
          <a:p>
            <a:pPr marL="0" indent="0" algn="l">
              <a:buFontTx/>
              <a:buNone/>
            </a:pPr>
            <a:endParaRPr lang="en-US" altLang="en-US" dirty="0" smtClean="0"/>
          </a:p>
        </p:txBody>
      </p:sp>
    </p:spTree>
    <p:extLst>
      <p:ext uri="{BB962C8B-B14F-4D97-AF65-F5344CB8AC3E}">
        <p14:creationId xmlns:p14="http://schemas.microsoft.com/office/powerpoint/2010/main" val="1785961193"/>
      </p:ext>
    </p:extLst>
  </p:cSld>
  <p:clrMapOvr>
    <a:masterClrMapping/>
  </p:clrMapOvr>
  <p:timing>
    <p:tnLst>
      <p:par>
        <p:cTn id="1" dur="indefinite" restart="never" nodeType="tmRoot"/>
      </p:par>
    </p:tnLst>
  </p:timing>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What is a metric</a:t>
            </a:r>
            <a:endParaRPr lang="en-US" dirty="0">
              <a:solidFill>
                <a:srgbClr val="00B0F0"/>
              </a:solidFill>
            </a:endParaRPr>
          </a:p>
        </p:txBody>
      </p:sp>
      <p:sp>
        <p:nvSpPr>
          <p:cNvPr id="3" name="Content Placeholder 2"/>
          <p:cNvSpPr>
            <a:spLocks noGrp="1"/>
          </p:cNvSpPr>
          <p:nvPr>
            <p:ph idx="1"/>
          </p:nvPr>
        </p:nvSpPr>
        <p:spPr/>
        <p:txBody>
          <a:bodyPr/>
          <a:lstStyle/>
          <a:p>
            <a:r>
              <a:rPr lang="en-US" dirty="0"/>
              <a:t>A</a:t>
            </a:r>
            <a:r>
              <a:rPr lang="en-US" dirty="0" smtClean="0"/>
              <a:t> metric </a:t>
            </a:r>
            <a:r>
              <a:rPr lang="en-US" dirty="0" smtClean="0">
                <a:solidFill>
                  <a:srgbClr val="FF0000"/>
                </a:solidFill>
              </a:rPr>
              <a:t> d </a:t>
            </a:r>
            <a:r>
              <a:rPr lang="en-US" dirty="0" smtClean="0"/>
              <a:t>assigns distances on  </a:t>
            </a:r>
            <a:r>
              <a:rPr lang="en-US" dirty="0" smtClean="0">
                <a:solidFill>
                  <a:srgbClr val="FF0000"/>
                </a:solidFill>
              </a:rPr>
              <a:t>X</a:t>
            </a:r>
            <a:r>
              <a:rPr lang="en-US" dirty="0" smtClean="0">
                <a:solidFill>
                  <a:srgbClr val="FF0000"/>
                </a:solidFill>
                <a:sym typeface="Symbol" panose="05050102010706020507" pitchFamily="18" charset="2"/>
              </a:rPr>
              <a:t>X</a:t>
            </a:r>
            <a:r>
              <a:rPr lang="en-US" dirty="0">
                <a:sym typeface="Symbol" panose="05050102010706020507" pitchFamily="18" charset="2"/>
              </a:rPr>
              <a:t>,</a:t>
            </a:r>
            <a:endParaRPr lang="en-US" dirty="0" smtClean="0">
              <a:sym typeface="Symbol" panose="05050102010706020507" pitchFamily="18" charset="2"/>
            </a:endParaRPr>
          </a:p>
          <a:p>
            <a:pPr marL="0" indent="0">
              <a:buNone/>
            </a:pPr>
            <a:r>
              <a:rPr lang="en-US" dirty="0">
                <a:solidFill>
                  <a:srgbClr val="FF0000"/>
                </a:solidFill>
                <a:sym typeface="Symbol" panose="05050102010706020507" pitchFamily="18" charset="2"/>
              </a:rPr>
              <a:t> </a:t>
            </a:r>
            <a:r>
              <a:rPr lang="en-US" dirty="0" smtClean="0">
                <a:solidFill>
                  <a:srgbClr val="FF0000"/>
                </a:solidFill>
                <a:sym typeface="Symbol" panose="05050102010706020507" pitchFamily="18" charset="2"/>
              </a:rPr>
              <a:t>  d(</a:t>
            </a:r>
            <a:r>
              <a:rPr lang="en-US" dirty="0" err="1">
                <a:solidFill>
                  <a:srgbClr val="FF0000"/>
                </a:solidFill>
                <a:sym typeface="Symbol" panose="05050102010706020507" pitchFamily="18" charset="2"/>
              </a:rPr>
              <a:t>i</a:t>
            </a:r>
            <a:r>
              <a:rPr lang="en-US" dirty="0" err="1" smtClean="0">
                <a:solidFill>
                  <a:srgbClr val="FF0000"/>
                </a:solidFill>
                <a:sym typeface="Symbol" panose="05050102010706020507" pitchFamily="18" charset="2"/>
              </a:rPr>
              <a:t>,j</a:t>
            </a:r>
            <a:r>
              <a:rPr lang="en-US" dirty="0" smtClean="0">
                <a:solidFill>
                  <a:srgbClr val="FF0000"/>
                </a:solidFill>
                <a:sym typeface="Symbol" panose="05050102010706020507" pitchFamily="18" charset="2"/>
              </a:rPr>
              <a:t>) R </a:t>
            </a:r>
            <a:r>
              <a:rPr lang="en-US" dirty="0" smtClean="0">
                <a:sym typeface="Symbol" panose="05050102010706020507" pitchFamily="18" charset="2"/>
              </a:rPr>
              <a:t>so that:</a:t>
            </a:r>
          </a:p>
          <a:p>
            <a:pPr marL="0" indent="0">
              <a:buNone/>
            </a:pPr>
            <a:r>
              <a:rPr lang="en-US" dirty="0" smtClean="0">
                <a:solidFill>
                  <a:srgbClr val="FF0000"/>
                </a:solidFill>
                <a:sym typeface="Symbol" panose="05050102010706020507" pitchFamily="18" charset="2"/>
              </a:rPr>
              <a:t>   </a:t>
            </a:r>
            <a:endParaRPr lang="en-US" dirty="0" smtClean="0">
              <a:sym typeface="Symbol" panose="05050102010706020507" pitchFamily="18" charset="2"/>
            </a:endParaRPr>
          </a:p>
          <a:p>
            <a:pPr marL="0" indent="0">
              <a:buNone/>
            </a:pPr>
            <a:r>
              <a:rPr lang="en-US" dirty="0">
                <a:sym typeface="Symbol" panose="05050102010706020507" pitchFamily="18" charset="2"/>
              </a:rPr>
              <a:t> </a:t>
            </a:r>
            <a:r>
              <a:rPr lang="en-US" dirty="0" smtClean="0">
                <a:sym typeface="Symbol" panose="05050102010706020507" pitchFamily="18" charset="2"/>
              </a:rPr>
              <a:t>  1) </a:t>
            </a:r>
            <a:r>
              <a:rPr lang="en-US" dirty="0" smtClean="0">
                <a:solidFill>
                  <a:srgbClr val="FF0000"/>
                </a:solidFill>
                <a:sym typeface="Symbol" panose="05050102010706020507" pitchFamily="18" charset="2"/>
              </a:rPr>
              <a:t>d(</a:t>
            </a:r>
            <a:r>
              <a:rPr lang="en-US" dirty="0" err="1">
                <a:solidFill>
                  <a:srgbClr val="FF0000"/>
                </a:solidFill>
                <a:sym typeface="Symbol" panose="05050102010706020507" pitchFamily="18" charset="2"/>
              </a:rPr>
              <a:t>i</a:t>
            </a:r>
            <a:r>
              <a:rPr lang="en-US" dirty="0" err="1" smtClean="0">
                <a:solidFill>
                  <a:srgbClr val="FF0000"/>
                </a:solidFill>
                <a:sym typeface="Symbol" panose="05050102010706020507" pitchFamily="18" charset="2"/>
              </a:rPr>
              <a:t>,i</a:t>
            </a:r>
            <a:r>
              <a:rPr lang="en-US" dirty="0" smtClean="0">
                <a:solidFill>
                  <a:srgbClr val="FF0000"/>
                </a:solidFill>
                <a:sym typeface="Symbol" panose="05050102010706020507" pitchFamily="18" charset="2"/>
              </a:rPr>
              <a:t>)=0</a:t>
            </a:r>
          </a:p>
          <a:p>
            <a:pPr marL="0" indent="0">
              <a:buNone/>
            </a:pPr>
            <a:r>
              <a:rPr lang="en-US" dirty="0">
                <a:sym typeface="Symbol" panose="05050102010706020507" pitchFamily="18" charset="2"/>
              </a:rPr>
              <a:t> </a:t>
            </a:r>
            <a:r>
              <a:rPr lang="en-US" dirty="0" smtClean="0">
                <a:sym typeface="Symbol" panose="05050102010706020507" pitchFamily="18" charset="2"/>
              </a:rPr>
              <a:t>  2) </a:t>
            </a:r>
            <a:r>
              <a:rPr lang="en-US" dirty="0" smtClean="0">
                <a:solidFill>
                  <a:srgbClr val="FF0000"/>
                </a:solidFill>
                <a:sym typeface="Symbol" panose="05050102010706020507" pitchFamily="18" charset="2"/>
              </a:rPr>
              <a:t>d(</a:t>
            </a:r>
            <a:r>
              <a:rPr lang="en-US" dirty="0" err="1">
                <a:solidFill>
                  <a:srgbClr val="FF0000"/>
                </a:solidFill>
                <a:sym typeface="Symbol" panose="05050102010706020507" pitchFamily="18" charset="2"/>
              </a:rPr>
              <a:t>i</a:t>
            </a:r>
            <a:r>
              <a:rPr lang="en-US" dirty="0" err="1" smtClean="0">
                <a:solidFill>
                  <a:srgbClr val="FF0000"/>
                </a:solidFill>
                <a:sym typeface="Symbol" panose="05050102010706020507" pitchFamily="18" charset="2"/>
              </a:rPr>
              <a:t>,j</a:t>
            </a:r>
            <a:r>
              <a:rPr lang="en-US" dirty="0" smtClean="0">
                <a:solidFill>
                  <a:srgbClr val="FF0000"/>
                </a:solidFill>
                <a:sym typeface="Symbol" panose="05050102010706020507" pitchFamily="18" charset="2"/>
              </a:rPr>
              <a:t>)=d(</a:t>
            </a:r>
            <a:r>
              <a:rPr lang="en-US" dirty="0" err="1" smtClean="0">
                <a:solidFill>
                  <a:srgbClr val="FF0000"/>
                </a:solidFill>
                <a:sym typeface="Symbol" panose="05050102010706020507" pitchFamily="18" charset="2"/>
              </a:rPr>
              <a:t>j,i</a:t>
            </a:r>
            <a:r>
              <a:rPr lang="en-US" dirty="0" smtClean="0">
                <a:solidFill>
                  <a:srgbClr val="FF0000"/>
                </a:solidFill>
                <a:sym typeface="Symbol" panose="05050102010706020507" pitchFamily="18" charset="2"/>
              </a:rPr>
              <a:t>)</a:t>
            </a:r>
          </a:p>
          <a:p>
            <a:pPr marL="0" indent="0">
              <a:buNone/>
            </a:pPr>
            <a:r>
              <a:rPr lang="en-US" dirty="0">
                <a:sym typeface="Symbol" panose="05050102010706020507" pitchFamily="18" charset="2"/>
              </a:rPr>
              <a:t> </a:t>
            </a:r>
            <a:r>
              <a:rPr lang="en-US" dirty="0" smtClean="0">
                <a:sym typeface="Symbol" panose="05050102010706020507" pitchFamily="18" charset="2"/>
              </a:rPr>
              <a:t>  3) </a:t>
            </a:r>
            <a:r>
              <a:rPr lang="en-US" dirty="0" smtClean="0">
                <a:solidFill>
                  <a:srgbClr val="FF0000"/>
                </a:solidFill>
                <a:sym typeface="Symbol" panose="05050102010706020507" pitchFamily="18" charset="2"/>
              </a:rPr>
              <a:t>d(</a:t>
            </a:r>
            <a:r>
              <a:rPr lang="en-US" dirty="0" err="1">
                <a:solidFill>
                  <a:srgbClr val="FF0000"/>
                </a:solidFill>
                <a:sym typeface="Symbol" panose="05050102010706020507" pitchFamily="18" charset="2"/>
              </a:rPr>
              <a:t>i</a:t>
            </a:r>
            <a:r>
              <a:rPr lang="en-US" dirty="0" err="1" smtClean="0">
                <a:solidFill>
                  <a:srgbClr val="FF0000"/>
                </a:solidFill>
                <a:sym typeface="Symbol" panose="05050102010706020507" pitchFamily="18" charset="2"/>
              </a:rPr>
              <a:t>,j</a:t>
            </a:r>
            <a:r>
              <a:rPr lang="en-US" dirty="0" smtClean="0">
                <a:solidFill>
                  <a:srgbClr val="FF0000"/>
                </a:solidFill>
                <a:sym typeface="Symbol" panose="05050102010706020507" pitchFamily="18" charset="2"/>
              </a:rPr>
              <a:t>)+d(</a:t>
            </a:r>
            <a:r>
              <a:rPr lang="en-US" dirty="0" err="1" smtClean="0">
                <a:solidFill>
                  <a:srgbClr val="FF0000"/>
                </a:solidFill>
                <a:sym typeface="Symbol" panose="05050102010706020507" pitchFamily="18" charset="2"/>
              </a:rPr>
              <a:t>j,k</a:t>
            </a:r>
            <a:r>
              <a:rPr lang="en-US" dirty="0" smtClean="0">
                <a:solidFill>
                  <a:srgbClr val="FF0000"/>
                </a:solidFill>
                <a:sym typeface="Symbol" panose="05050102010706020507" pitchFamily="18" charset="2"/>
              </a:rPr>
              <a:t>)≤d(</a:t>
            </a:r>
            <a:r>
              <a:rPr lang="en-US" dirty="0" err="1">
                <a:solidFill>
                  <a:srgbClr val="FF0000"/>
                </a:solidFill>
                <a:sym typeface="Symbol" panose="05050102010706020507" pitchFamily="18" charset="2"/>
              </a:rPr>
              <a:t>i</a:t>
            </a:r>
            <a:r>
              <a:rPr lang="en-US" dirty="0" err="1" smtClean="0">
                <a:solidFill>
                  <a:srgbClr val="FF0000"/>
                </a:solidFill>
                <a:sym typeface="Symbol" panose="05050102010706020507" pitchFamily="18" charset="2"/>
              </a:rPr>
              <a:t>,k</a:t>
            </a:r>
            <a:r>
              <a:rPr lang="en-US" dirty="0" smtClean="0">
                <a:solidFill>
                  <a:srgbClr val="FF0000"/>
                </a:solidFill>
                <a:sym typeface="Symbol" panose="05050102010706020507" pitchFamily="18" charset="2"/>
              </a:rPr>
              <a:t>)</a:t>
            </a:r>
            <a:endParaRPr lang="en-US" dirty="0">
              <a:solidFill>
                <a:srgbClr val="FF0000"/>
              </a:solidFill>
            </a:endParaRPr>
          </a:p>
        </p:txBody>
      </p:sp>
    </p:spTree>
    <p:extLst>
      <p:ext uri="{BB962C8B-B14F-4D97-AF65-F5344CB8AC3E}">
        <p14:creationId xmlns:p14="http://schemas.microsoft.com/office/powerpoint/2010/main" val="76357549"/>
      </p:ext>
    </p:extLst>
  </p:cSld>
  <p:clrMapOvr>
    <a:masterClrMapping/>
  </p:clrMapOvr>
  <p:timing>
    <p:tnLst>
      <p:par>
        <p:cTn id="1" dur="indefinite" restart="never" nodeType="tmRoot"/>
      </p:par>
    </p:tnLst>
  </p:timing>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Examples</a:t>
            </a:r>
            <a:endParaRPr lang="en-US" dirty="0">
              <a:solidFill>
                <a:srgbClr val="00B0F0"/>
              </a:solidFill>
            </a:endParaRPr>
          </a:p>
        </p:txBody>
      </p:sp>
      <p:sp>
        <p:nvSpPr>
          <p:cNvPr id="3" name="Content Placeholder 2"/>
          <p:cNvSpPr>
            <a:spLocks noGrp="1"/>
          </p:cNvSpPr>
          <p:nvPr>
            <p:ph idx="1"/>
          </p:nvPr>
        </p:nvSpPr>
        <p:spPr/>
        <p:txBody>
          <a:bodyPr>
            <a:normAutofit/>
          </a:bodyPr>
          <a:lstStyle/>
          <a:p>
            <a:r>
              <a:rPr lang="en-US" dirty="0" smtClean="0"/>
              <a:t>Distances </a:t>
            </a:r>
            <a:r>
              <a:rPr lang="en-US" dirty="0" smtClean="0">
                <a:solidFill>
                  <a:srgbClr val="FF0000"/>
                </a:solidFill>
              </a:rPr>
              <a:t>1</a:t>
            </a:r>
            <a:r>
              <a:rPr lang="en-US" dirty="0" smtClean="0"/>
              <a:t> for all different pairs. Namely </a:t>
            </a:r>
            <a:r>
              <a:rPr lang="en-US" dirty="0" smtClean="0">
                <a:solidFill>
                  <a:srgbClr val="FF0000"/>
                </a:solidFill>
              </a:rPr>
              <a:t>d(</a:t>
            </a:r>
            <a:r>
              <a:rPr lang="en-US" dirty="0" err="1" smtClean="0">
                <a:solidFill>
                  <a:srgbClr val="FF0000"/>
                </a:solidFill>
              </a:rPr>
              <a:t>i,i</a:t>
            </a:r>
            <a:r>
              <a:rPr lang="en-US" dirty="0" smtClean="0">
                <a:solidFill>
                  <a:srgbClr val="FF0000"/>
                </a:solidFill>
              </a:rPr>
              <a:t>)=0</a:t>
            </a:r>
            <a:r>
              <a:rPr lang="en-US" dirty="0" smtClean="0"/>
              <a:t>, and if </a:t>
            </a:r>
            <a:r>
              <a:rPr lang="en-US" dirty="0">
                <a:solidFill>
                  <a:srgbClr val="FF0000"/>
                </a:solidFill>
              </a:rPr>
              <a:t>i</a:t>
            </a:r>
            <a:r>
              <a:rPr lang="en-US" dirty="0" smtClean="0">
                <a:solidFill>
                  <a:srgbClr val="FF0000"/>
                </a:solidFill>
              </a:rPr>
              <a:t> </a:t>
            </a:r>
            <a:r>
              <a:rPr lang="en-US" dirty="0" smtClean="0"/>
              <a:t>is not</a:t>
            </a:r>
            <a:r>
              <a:rPr lang="en-US" dirty="0" smtClean="0">
                <a:solidFill>
                  <a:srgbClr val="FF0000"/>
                </a:solidFill>
              </a:rPr>
              <a:t>  </a:t>
            </a:r>
            <a:r>
              <a:rPr lang="en-US" dirty="0" smtClean="0"/>
              <a:t>equal </a:t>
            </a:r>
            <a:r>
              <a:rPr lang="en-US" dirty="0" smtClean="0">
                <a:solidFill>
                  <a:srgbClr val="FF0000"/>
                </a:solidFill>
              </a:rPr>
              <a:t>j,  d(</a:t>
            </a:r>
            <a:r>
              <a:rPr lang="en-US" dirty="0" err="1">
                <a:solidFill>
                  <a:srgbClr val="FF0000"/>
                </a:solidFill>
              </a:rPr>
              <a:t>i</a:t>
            </a:r>
            <a:r>
              <a:rPr lang="en-US" dirty="0" err="1" smtClean="0">
                <a:solidFill>
                  <a:srgbClr val="FF0000"/>
                </a:solidFill>
              </a:rPr>
              <a:t>,j</a:t>
            </a:r>
            <a:r>
              <a:rPr lang="en-US" dirty="0" smtClean="0">
                <a:solidFill>
                  <a:srgbClr val="FF0000"/>
                </a:solidFill>
              </a:rPr>
              <a:t>)=1.</a:t>
            </a:r>
          </a:p>
          <a:p>
            <a:r>
              <a:rPr lang="en-US" dirty="0" smtClean="0"/>
              <a:t>Given an undirected  graph </a:t>
            </a:r>
            <a:r>
              <a:rPr lang="en-US" dirty="0" smtClean="0">
                <a:solidFill>
                  <a:srgbClr val="FF0000"/>
                </a:solidFill>
              </a:rPr>
              <a:t>G</a:t>
            </a:r>
            <a:r>
              <a:rPr lang="en-US" dirty="0" smtClean="0"/>
              <a:t>, the distances between pairs of  vertices in the graph is a metric.</a:t>
            </a:r>
          </a:p>
          <a:p>
            <a:r>
              <a:rPr lang="en-US" dirty="0"/>
              <a:t>The </a:t>
            </a:r>
            <a:r>
              <a:rPr lang="en-US" dirty="0">
                <a:solidFill>
                  <a:srgbClr val="00B050"/>
                </a:solidFill>
              </a:rPr>
              <a:t>Hamming distance </a:t>
            </a:r>
            <a:r>
              <a:rPr lang="en-US" dirty="0"/>
              <a:t>between two equal-length strings of symbols is the number of positions at which the corresponding symbols are different</a:t>
            </a:r>
            <a:r>
              <a:rPr lang="en-US" dirty="0" smtClean="0"/>
              <a:t>.</a:t>
            </a:r>
          </a:p>
          <a:p>
            <a:r>
              <a:rPr lang="en-US" dirty="0" smtClean="0"/>
              <a:t>In random walk the expected time reach </a:t>
            </a:r>
            <a:r>
              <a:rPr lang="en-US" dirty="0" smtClean="0">
                <a:solidFill>
                  <a:srgbClr val="FF0000"/>
                </a:solidFill>
              </a:rPr>
              <a:t>j </a:t>
            </a:r>
            <a:r>
              <a:rPr lang="en-US" dirty="0" smtClean="0"/>
              <a:t>from </a:t>
            </a:r>
            <a:r>
              <a:rPr lang="en-US" dirty="0">
                <a:solidFill>
                  <a:srgbClr val="FF0000"/>
                </a:solidFill>
              </a:rPr>
              <a:t>i</a:t>
            </a:r>
            <a:r>
              <a:rPr lang="en-US" dirty="0" smtClean="0">
                <a:solidFill>
                  <a:srgbClr val="FF0000"/>
                </a:solidFill>
              </a:rPr>
              <a:t> </a:t>
            </a:r>
            <a:r>
              <a:rPr lang="en-US" dirty="0" smtClean="0"/>
              <a:t>and get back to </a:t>
            </a:r>
            <a:r>
              <a:rPr lang="en-US" dirty="0" err="1" smtClean="0">
                <a:solidFill>
                  <a:srgbClr val="FF0000"/>
                </a:solidFill>
              </a:rPr>
              <a:t>i</a:t>
            </a:r>
            <a:r>
              <a:rPr lang="en-US" dirty="0" smtClean="0">
                <a:solidFill>
                  <a:srgbClr val="FF0000"/>
                </a:solidFill>
              </a:rPr>
              <a:t> </a:t>
            </a:r>
            <a:r>
              <a:rPr lang="en-US" dirty="0" smtClean="0"/>
              <a:t>is a metric. This is the  </a:t>
            </a:r>
            <a:r>
              <a:rPr lang="en-US" dirty="0" smtClean="0">
                <a:solidFill>
                  <a:srgbClr val="00B050"/>
                </a:solidFill>
              </a:rPr>
              <a:t>commute time metric.</a:t>
            </a:r>
            <a:endParaRPr lang="en-US" dirty="0">
              <a:solidFill>
                <a:srgbClr val="00B050"/>
              </a:solidFill>
            </a:endParaRPr>
          </a:p>
        </p:txBody>
      </p:sp>
    </p:spTree>
    <p:extLst>
      <p:ext uri="{BB962C8B-B14F-4D97-AF65-F5344CB8AC3E}">
        <p14:creationId xmlns:p14="http://schemas.microsoft.com/office/powerpoint/2010/main" val="3949167048"/>
      </p:ext>
    </p:extLst>
  </p:cSld>
  <p:clrMapOvr>
    <a:masterClrMapping/>
  </p:clrMapOvr>
  <p:timing>
    <p:tnLst>
      <p:par>
        <p:cTn id="1" dur="indefinite" restart="never" nodeType="tmRoot"/>
      </p:par>
    </p:tnLst>
  </p:timing>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Defining metrics via norms</a:t>
            </a:r>
            <a:endParaRPr lang="en-US" dirty="0">
              <a:solidFill>
                <a:srgbClr val="00B0F0"/>
              </a:solidFill>
            </a:endParaRPr>
          </a:p>
        </p:txBody>
      </p:sp>
      <p:sp>
        <p:nvSpPr>
          <p:cNvPr id="3" name="Content Placeholder 2"/>
          <p:cNvSpPr>
            <a:spLocks noGrp="1"/>
          </p:cNvSpPr>
          <p:nvPr>
            <p:ph idx="1"/>
          </p:nvPr>
        </p:nvSpPr>
        <p:spPr/>
        <p:txBody>
          <a:bodyPr/>
          <a:lstStyle/>
          <a:p>
            <a:r>
              <a:rPr lang="en-US" dirty="0" smtClean="0"/>
              <a:t>Given a vector space (namely you can multiply an item by a constant and it stays in the space and you can add two vectors and it is still in the vector space).</a:t>
            </a:r>
          </a:p>
          <a:p>
            <a:r>
              <a:rPr lang="en-US" dirty="0" smtClean="0"/>
              <a:t>The rules for a norm are:</a:t>
            </a:r>
          </a:p>
          <a:p>
            <a:pPr marL="0" indent="0">
              <a:buNone/>
            </a:pPr>
            <a:r>
              <a:rPr lang="en-US" dirty="0" smtClean="0"/>
              <a:t>   1) </a:t>
            </a:r>
            <a:r>
              <a:rPr lang="en-US" dirty="0" smtClean="0">
                <a:solidFill>
                  <a:srgbClr val="FF0000"/>
                </a:solidFill>
              </a:rPr>
              <a:t>|x|=0 implies x=0.</a:t>
            </a:r>
          </a:p>
          <a:p>
            <a:pPr marL="0" indent="0">
              <a:buNone/>
            </a:pPr>
            <a:r>
              <a:rPr lang="en-US" dirty="0"/>
              <a:t> </a:t>
            </a:r>
            <a:r>
              <a:rPr lang="en-US" dirty="0" smtClean="0"/>
              <a:t>   2) </a:t>
            </a:r>
            <a:r>
              <a:rPr lang="en-US" dirty="0" smtClean="0">
                <a:solidFill>
                  <a:srgbClr val="FF0000"/>
                </a:solidFill>
              </a:rPr>
              <a:t>For an integer </a:t>
            </a:r>
            <a:r>
              <a:rPr lang="en-US" dirty="0" smtClean="0">
                <a:solidFill>
                  <a:srgbClr val="FF0000"/>
                </a:solidFill>
                <a:sym typeface="Symbol" panose="05050102010706020507" pitchFamily="18" charset="2"/>
              </a:rPr>
              <a:t>, |</a:t>
            </a:r>
            <a:r>
              <a:rPr lang="en-US" dirty="0" smtClean="0">
                <a:solidFill>
                  <a:srgbClr val="FF0000"/>
                </a:solidFill>
                <a:latin typeface="Arial" panose="020B0604020202020204" pitchFamily="34" charset="0"/>
                <a:cs typeface="Arial" panose="020B0604020202020204" pitchFamily="34" charset="0"/>
                <a:sym typeface="Symbol" panose="05050102010706020507" pitchFamily="18" charset="2"/>
              </a:rPr>
              <a:t>˖x|=</a:t>
            </a:r>
            <a:r>
              <a:rPr lang="en-US" dirty="0">
                <a:solidFill>
                  <a:srgbClr val="FF0000"/>
                </a:solidFill>
                <a:sym typeface="Symbol" panose="05050102010706020507" pitchFamily="18" charset="2"/>
              </a:rPr>
              <a:t> </a:t>
            </a:r>
            <a:r>
              <a:rPr lang="en-US" dirty="0" smtClean="0">
                <a:solidFill>
                  <a:srgbClr val="FF0000"/>
                </a:solidFill>
                <a:sym typeface="Symbol" panose="05050102010706020507" pitchFamily="18" charset="2"/>
              </a:rPr>
              <a:t></a:t>
            </a:r>
            <a:r>
              <a:rPr lang="en-US" dirty="0" smtClean="0">
                <a:solidFill>
                  <a:srgbClr val="FF0000"/>
                </a:solidFill>
                <a:latin typeface="Arial" panose="020B0604020202020204" pitchFamily="34" charset="0"/>
                <a:cs typeface="Arial" panose="020B0604020202020204" pitchFamily="34" charset="0"/>
                <a:sym typeface="Symbol" panose="05050102010706020507" pitchFamily="18" charset="2"/>
              </a:rPr>
              <a:t>˖|x|</a:t>
            </a:r>
          </a:p>
          <a:p>
            <a:pPr marL="0" indent="0">
              <a:buNone/>
            </a:pPr>
            <a:r>
              <a:rPr lang="en-US" dirty="0">
                <a:latin typeface="Arial" panose="020B0604020202020204" pitchFamily="34" charset="0"/>
                <a:cs typeface="Arial" panose="020B0604020202020204" pitchFamily="34" charset="0"/>
                <a:sym typeface="Symbol" panose="05050102010706020507" pitchFamily="18" charset="2"/>
              </a:rPr>
              <a:t> </a:t>
            </a:r>
            <a:r>
              <a:rPr lang="en-US" dirty="0" smtClean="0">
                <a:latin typeface="Arial" panose="020B0604020202020204" pitchFamily="34" charset="0"/>
                <a:cs typeface="Arial" panose="020B0604020202020204" pitchFamily="34" charset="0"/>
                <a:sym typeface="Symbol" panose="05050102010706020507" pitchFamily="18" charset="2"/>
              </a:rPr>
              <a:t>  3) </a:t>
            </a:r>
            <a:r>
              <a:rPr lang="en-US" dirty="0" smtClean="0">
                <a:solidFill>
                  <a:srgbClr val="FF0000"/>
                </a:solidFill>
                <a:latin typeface="Arial" panose="020B0604020202020204" pitchFamily="34" charset="0"/>
                <a:cs typeface="Arial" panose="020B0604020202020204" pitchFamily="34" charset="0"/>
                <a:sym typeface="Symbol" panose="05050102010706020507" pitchFamily="18" charset="2"/>
              </a:rPr>
              <a:t>|</a:t>
            </a:r>
            <a:r>
              <a:rPr lang="en-US" dirty="0" err="1">
                <a:solidFill>
                  <a:srgbClr val="FF0000"/>
                </a:solidFill>
                <a:latin typeface="Arial" panose="020B0604020202020204" pitchFamily="34" charset="0"/>
                <a:cs typeface="Arial" panose="020B0604020202020204" pitchFamily="34" charset="0"/>
                <a:sym typeface="Symbol" panose="05050102010706020507" pitchFamily="18" charset="2"/>
              </a:rPr>
              <a:t>x</a:t>
            </a:r>
            <a:r>
              <a:rPr lang="en-US" dirty="0" err="1" smtClean="0">
                <a:solidFill>
                  <a:srgbClr val="FF0000"/>
                </a:solidFill>
                <a:latin typeface="Arial" panose="020B0604020202020204" pitchFamily="34" charset="0"/>
                <a:cs typeface="Arial" panose="020B0604020202020204" pitchFamily="34" charset="0"/>
                <a:sym typeface="Symbol" panose="05050102010706020507" pitchFamily="18" charset="2"/>
              </a:rPr>
              <a:t>+y</a:t>
            </a:r>
            <a:r>
              <a:rPr lang="en-US" dirty="0" smtClean="0">
                <a:solidFill>
                  <a:srgbClr val="FF0000"/>
                </a:solidFill>
                <a:latin typeface="Arial" panose="020B0604020202020204" pitchFamily="34" charset="0"/>
                <a:cs typeface="Arial" panose="020B0604020202020204" pitchFamily="34" charset="0"/>
                <a:sym typeface="Symbol" panose="05050102010706020507" pitchFamily="18" charset="2"/>
              </a:rPr>
              <a:t>|≤|x|+|y| </a:t>
            </a:r>
          </a:p>
          <a:p>
            <a:pPr marL="0" indent="0">
              <a:buNone/>
            </a:pPr>
            <a:r>
              <a:rPr lang="en-US" dirty="0">
                <a:latin typeface="Arial" panose="020B0604020202020204" pitchFamily="34" charset="0"/>
                <a:cs typeface="Arial" panose="020B0604020202020204" pitchFamily="34" charset="0"/>
                <a:sym typeface="Symbol" panose="05050102010706020507" pitchFamily="18" charset="2"/>
              </a:rPr>
              <a:t> </a:t>
            </a:r>
            <a:r>
              <a:rPr lang="en-US" dirty="0" smtClean="0">
                <a:latin typeface="Arial" panose="020B0604020202020204" pitchFamily="34" charset="0"/>
                <a:cs typeface="Arial" panose="020B0604020202020204" pitchFamily="34" charset="0"/>
                <a:sym typeface="Symbol" panose="05050102010706020507" pitchFamily="18" charset="2"/>
              </a:rPr>
              <a:t>  This defines a  metric via distance </a:t>
            </a:r>
            <a:r>
              <a:rPr lang="en-US" dirty="0" smtClean="0">
                <a:solidFill>
                  <a:srgbClr val="FF0000"/>
                </a:solidFill>
                <a:latin typeface="Arial" panose="020B0604020202020204" pitchFamily="34" charset="0"/>
                <a:cs typeface="Arial" panose="020B0604020202020204" pitchFamily="34" charset="0"/>
                <a:sym typeface="Symbol" panose="05050102010706020507" pitchFamily="18" charset="2"/>
              </a:rPr>
              <a:t>|x-y|.</a:t>
            </a:r>
            <a:endParaRPr lang="en-US" dirty="0">
              <a:solidFill>
                <a:srgbClr val="FF0000"/>
              </a:solidFill>
            </a:endParaRPr>
          </a:p>
        </p:txBody>
      </p:sp>
    </p:spTree>
    <p:extLst>
      <p:ext uri="{BB962C8B-B14F-4D97-AF65-F5344CB8AC3E}">
        <p14:creationId xmlns:p14="http://schemas.microsoft.com/office/powerpoint/2010/main" val="374265248"/>
      </p:ext>
    </p:extLst>
  </p:cSld>
  <p:clrMapOvr>
    <a:masterClrMapping/>
  </p:clrMapOvr>
  <p:timing>
    <p:tnLst>
      <p:par>
        <p:cTn id="1" dur="indefinite" restart="never" nodeType="tmRoot"/>
      </p:par>
    </p:tnLst>
  </p:timing>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B0F0"/>
                </a:solidFill>
              </a:rPr>
              <a:t>The </a:t>
            </a:r>
            <a:r>
              <a:rPr lang="en-US" dirty="0" err="1" smtClean="0">
                <a:solidFill>
                  <a:srgbClr val="00B0F0"/>
                </a:solidFill>
                <a:latin typeface="Calisto MT"/>
              </a:rPr>
              <a:t>L</a:t>
            </a:r>
            <a:r>
              <a:rPr lang="en-US" baseline="-25000" dirty="0" err="1" smtClean="0">
                <a:solidFill>
                  <a:srgbClr val="00B0F0"/>
                </a:solidFill>
                <a:latin typeface="Calisto MT"/>
                <a:cs typeface="Calibri" panose="020F0502020204030204" pitchFamily="34" charset="0"/>
              </a:rPr>
              <a:t>p</a:t>
            </a:r>
            <a:r>
              <a:rPr lang="en-US" dirty="0">
                <a:solidFill>
                  <a:srgbClr val="00B0F0"/>
                </a:solidFill>
                <a:latin typeface="Calisto MT"/>
                <a:cs typeface="Calibri" panose="020F0502020204030204" pitchFamily="34" charset="0"/>
              </a:rPr>
              <a:t> </a:t>
            </a:r>
            <a:r>
              <a:rPr lang="en-US" dirty="0" smtClean="0">
                <a:solidFill>
                  <a:srgbClr val="00B0F0"/>
                </a:solidFill>
                <a:latin typeface="Calisto MT"/>
                <a:cs typeface="Calibri" panose="020F0502020204030204" pitchFamily="34" charset="0"/>
              </a:rPr>
              <a:t> norm</a:t>
            </a:r>
            <a:r>
              <a:rPr lang="en-US" baseline="30000" dirty="0" smtClean="0">
                <a:solidFill>
                  <a:srgbClr val="00B0F0"/>
                </a:solidFill>
                <a:sym typeface="Symbol" panose="05050102010706020507" pitchFamily="18" charset="2"/>
              </a:rPr>
              <a:t> </a:t>
            </a:r>
            <a:endParaRPr lang="en-US" dirty="0">
              <a:solidFill>
                <a:srgbClr val="00B0F0"/>
              </a:solidFill>
            </a:endParaRPr>
          </a:p>
        </p:txBody>
      </p:sp>
      <p:sp>
        <p:nvSpPr>
          <p:cNvPr id="3" name="Content Placeholder 2"/>
          <p:cNvSpPr>
            <a:spLocks noGrp="1"/>
          </p:cNvSpPr>
          <p:nvPr>
            <p:ph idx="1"/>
          </p:nvPr>
        </p:nvSpPr>
        <p:spPr/>
        <p:txBody>
          <a:bodyPr>
            <a:normAutofit/>
          </a:bodyPr>
          <a:lstStyle/>
          <a:p>
            <a:r>
              <a:rPr lang="en-US" dirty="0" smtClean="0">
                <a:latin typeface="Calisto MT"/>
                <a:cs typeface="Calibri" panose="020F0502020204030204" pitchFamily="34" charset="0"/>
              </a:rPr>
              <a:t> Consider the space vector  </a:t>
            </a:r>
            <a:r>
              <a:rPr lang="en-US" dirty="0" smtClean="0">
                <a:solidFill>
                  <a:srgbClr val="FF0000"/>
                </a:solidFill>
                <a:latin typeface="Calisto MT"/>
                <a:cs typeface="Calibri" panose="020F0502020204030204" pitchFamily="34" charset="0"/>
              </a:rPr>
              <a:t>(</a:t>
            </a:r>
            <a:r>
              <a:rPr lang="en-US" dirty="0" smtClean="0">
                <a:solidFill>
                  <a:srgbClr val="FF0000"/>
                </a:solidFill>
                <a:latin typeface="Calisto MT"/>
              </a:rPr>
              <a:t>x</a:t>
            </a:r>
            <a:r>
              <a:rPr lang="en-US" baseline="-25000" dirty="0" smtClean="0">
                <a:solidFill>
                  <a:srgbClr val="FF0000"/>
                </a:solidFill>
                <a:latin typeface="Calisto MT"/>
                <a:cs typeface="Calibri" panose="020F0502020204030204" pitchFamily="34" charset="0"/>
              </a:rPr>
              <a:t>1,</a:t>
            </a:r>
            <a:r>
              <a:rPr lang="en-US" dirty="0" smtClean="0">
                <a:solidFill>
                  <a:srgbClr val="FF0000"/>
                </a:solidFill>
                <a:latin typeface="Calisto MT"/>
                <a:cs typeface="Calibri" panose="020F0502020204030204" pitchFamily="34" charset="0"/>
              </a:rPr>
              <a:t> , </a:t>
            </a:r>
            <a:r>
              <a:rPr lang="en-US" dirty="0" smtClean="0">
                <a:solidFill>
                  <a:srgbClr val="FF0000"/>
                </a:solidFill>
                <a:latin typeface="Calisto MT"/>
              </a:rPr>
              <a:t>x</a:t>
            </a:r>
            <a:r>
              <a:rPr lang="en-US" baseline="-25000" dirty="0" smtClean="0">
                <a:solidFill>
                  <a:srgbClr val="FF0000"/>
                </a:solidFill>
                <a:latin typeface="Calisto MT"/>
                <a:cs typeface="Calibri" panose="020F0502020204030204" pitchFamily="34" charset="0"/>
              </a:rPr>
              <a:t>2</a:t>
            </a:r>
            <a:r>
              <a:rPr lang="en-US" dirty="0" smtClean="0">
                <a:solidFill>
                  <a:srgbClr val="FF0000"/>
                </a:solidFill>
                <a:latin typeface="Calisto MT"/>
                <a:cs typeface="Calibri" panose="020F0502020204030204" pitchFamily="34" charset="0"/>
              </a:rPr>
              <a:t> , …..</a:t>
            </a:r>
            <a:r>
              <a:rPr lang="en-US" baseline="-25000" dirty="0" smtClean="0">
                <a:solidFill>
                  <a:srgbClr val="FF0000"/>
                </a:solidFill>
                <a:latin typeface="Calisto MT"/>
                <a:cs typeface="Calibri" panose="020F0502020204030204" pitchFamily="34" charset="0"/>
              </a:rPr>
              <a:t> </a:t>
            </a:r>
            <a:r>
              <a:rPr lang="en-US" dirty="0" smtClean="0">
                <a:solidFill>
                  <a:srgbClr val="FF0000"/>
                </a:solidFill>
                <a:latin typeface="Calisto MT"/>
              </a:rPr>
              <a:t>X</a:t>
            </a:r>
            <a:r>
              <a:rPr lang="en-US" baseline="-25000" dirty="0" smtClean="0">
                <a:solidFill>
                  <a:srgbClr val="FF0000"/>
                </a:solidFill>
                <a:latin typeface="Calisto MT"/>
                <a:cs typeface="Calibri" panose="020F0502020204030204" pitchFamily="34" charset="0"/>
              </a:rPr>
              <a:t>2</a:t>
            </a:r>
            <a:r>
              <a:rPr lang="en-US" dirty="0" smtClean="0">
                <a:solidFill>
                  <a:srgbClr val="FF0000"/>
                </a:solidFill>
                <a:latin typeface="Calisto MT"/>
                <a:cs typeface="Calibri" panose="020F0502020204030204" pitchFamily="34" charset="0"/>
              </a:rPr>
              <a:t>) </a:t>
            </a:r>
          </a:p>
          <a:p>
            <a:pPr marL="0" indent="0">
              <a:buNone/>
            </a:pPr>
            <a:r>
              <a:rPr lang="en-US" dirty="0">
                <a:solidFill>
                  <a:srgbClr val="FF0000"/>
                </a:solidFill>
                <a:latin typeface="Calisto MT"/>
                <a:cs typeface="Calibri" panose="020F0502020204030204" pitchFamily="34" charset="0"/>
              </a:rPr>
              <a:t> </a:t>
            </a:r>
            <a:r>
              <a:rPr lang="en-US" dirty="0" smtClean="0">
                <a:solidFill>
                  <a:srgbClr val="FF0000"/>
                </a:solidFill>
                <a:latin typeface="Calisto MT"/>
                <a:cs typeface="Calibri" panose="020F0502020204030204" pitchFamily="34" charset="0"/>
              </a:rPr>
              <a:t>  </a:t>
            </a:r>
            <a:r>
              <a:rPr lang="en-US" dirty="0" smtClean="0">
                <a:latin typeface="Calisto MT"/>
                <a:cs typeface="Calibri" panose="020F0502020204030204" pitchFamily="34" charset="0"/>
              </a:rPr>
              <a:t>with pointwise addition and the usual constant </a:t>
            </a:r>
          </a:p>
          <a:p>
            <a:pPr marL="0" indent="0">
              <a:buNone/>
            </a:pPr>
            <a:r>
              <a:rPr lang="en-US" dirty="0">
                <a:latin typeface="Calisto MT"/>
                <a:cs typeface="Calibri" panose="020F0502020204030204" pitchFamily="34" charset="0"/>
              </a:rPr>
              <a:t> </a:t>
            </a:r>
            <a:r>
              <a:rPr lang="en-US" dirty="0" smtClean="0">
                <a:latin typeface="Calisto MT"/>
                <a:cs typeface="Calibri" panose="020F0502020204030204" pitchFamily="34" charset="0"/>
              </a:rPr>
              <a:t>  multiplication.</a:t>
            </a:r>
          </a:p>
          <a:p>
            <a:pPr marL="0" indent="0">
              <a:buNone/>
            </a:pPr>
            <a:r>
              <a:rPr lang="en-US" dirty="0" smtClean="0">
                <a:latin typeface="Calisto MT"/>
                <a:cs typeface="Calibri" panose="020F0502020204030204" pitchFamily="34" charset="0"/>
              </a:rPr>
              <a:t>   The</a:t>
            </a:r>
            <a:r>
              <a:rPr lang="en-US" dirty="0" smtClean="0">
                <a:solidFill>
                  <a:srgbClr val="FF0000"/>
                </a:solidFill>
                <a:latin typeface="Calisto MT"/>
                <a:cs typeface="Calibri" panose="020F0502020204030204" pitchFamily="34" charset="0"/>
              </a:rPr>
              <a:t> </a:t>
            </a:r>
            <a:r>
              <a:rPr lang="en-US" dirty="0" err="1">
                <a:solidFill>
                  <a:srgbClr val="FF0000"/>
                </a:solidFill>
                <a:latin typeface="Calisto MT"/>
              </a:rPr>
              <a:t>L</a:t>
            </a:r>
            <a:r>
              <a:rPr lang="en-US" baseline="-25000" dirty="0" err="1">
                <a:solidFill>
                  <a:srgbClr val="FF0000"/>
                </a:solidFill>
                <a:latin typeface="Calisto MT"/>
                <a:cs typeface="Calibri" panose="020F0502020204030204" pitchFamily="34" charset="0"/>
              </a:rPr>
              <a:t>p</a:t>
            </a:r>
            <a:r>
              <a:rPr lang="en-US" dirty="0">
                <a:solidFill>
                  <a:srgbClr val="FF0000"/>
                </a:solidFill>
                <a:latin typeface="Calisto MT"/>
                <a:cs typeface="Calibri" panose="020F0502020204030204" pitchFamily="34" charset="0"/>
              </a:rPr>
              <a:t> </a:t>
            </a:r>
            <a:r>
              <a:rPr lang="en-US" dirty="0" smtClean="0">
                <a:solidFill>
                  <a:srgbClr val="FF0000"/>
                </a:solidFill>
                <a:latin typeface="Calisto MT"/>
                <a:cs typeface="Calibri" panose="020F0502020204030204" pitchFamily="34" charset="0"/>
              </a:rPr>
              <a:t> </a:t>
            </a:r>
            <a:r>
              <a:rPr lang="en-US" dirty="0" smtClean="0">
                <a:latin typeface="Calisto MT"/>
                <a:cs typeface="Calibri" panose="020F0502020204030204" pitchFamily="34" charset="0"/>
              </a:rPr>
              <a:t>norm is </a:t>
            </a:r>
            <a:r>
              <a:rPr lang="en-US" dirty="0">
                <a:solidFill>
                  <a:srgbClr val="FF0000"/>
                </a:solidFill>
                <a:latin typeface="Calisto MT"/>
                <a:cs typeface="Calibri" panose="020F0502020204030204" pitchFamily="34" charset="0"/>
              </a:rPr>
              <a:t> </a:t>
            </a:r>
            <a:r>
              <a:rPr lang="en-US" dirty="0" smtClean="0">
                <a:solidFill>
                  <a:srgbClr val="FF0000"/>
                </a:solidFill>
                <a:latin typeface="Calisto MT"/>
                <a:cs typeface="Calibri" panose="020F0502020204030204" pitchFamily="34" charset="0"/>
              </a:rPr>
              <a:t>(</a:t>
            </a:r>
            <a:r>
              <a:rPr lang="en-US" dirty="0">
                <a:solidFill>
                  <a:srgbClr val="FF0000"/>
                </a:solidFill>
                <a:latin typeface="Calisto MT"/>
                <a:cs typeface="Calibri" panose="020F0502020204030204" pitchFamily="34" charset="0"/>
              </a:rPr>
              <a:t>∑ </a:t>
            </a:r>
            <a:r>
              <a:rPr lang="en-US" dirty="0" smtClean="0">
                <a:solidFill>
                  <a:srgbClr val="FF0000"/>
                </a:solidFill>
                <a:latin typeface="Calisto MT"/>
              </a:rPr>
              <a:t>x</a:t>
            </a:r>
            <a:r>
              <a:rPr lang="en-US" baseline="-25000" dirty="0" smtClean="0">
                <a:solidFill>
                  <a:srgbClr val="FF0000"/>
                </a:solidFill>
                <a:latin typeface="Calisto MT"/>
                <a:cs typeface="Calibri" panose="020F0502020204030204" pitchFamily="34" charset="0"/>
              </a:rPr>
              <a:t>i</a:t>
            </a:r>
            <a:r>
              <a:rPr lang="en-US" dirty="0" smtClean="0">
                <a:solidFill>
                  <a:srgbClr val="FF0000"/>
                </a:solidFill>
                <a:latin typeface="Calisto MT"/>
                <a:cs typeface="Calibri" panose="020F0502020204030204" pitchFamily="34" charset="0"/>
              </a:rPr>
              <a:t> </a:t>
            </a:r>
            <a:r>
              <a:rPr lang="en-US" baseline="30000" dirty="0" smtClean="0">
                <a:solidFill>
                  <a:srgbClr val="FF0000"/>
                </a:solidFill>
                <a:sym typeface="Symbol" panose="05050102010706020507" pitchFamily="18" charset="2"/>
              </a:rPr>
              <a:t>p </a:t>
            </a:r>
            <a:r>
              <a:rPr lang="en-US" dirty="0">
                <a:solidFill>
                  <a:srgbClr val="FF0000"/>
                </a:solidFill>
                <a:sym typeface="Symbol" panose="05050102010706020507" pitchFamily="18" charset="2"/>
              </a:rPr>
              <a:t>)</a:t>
            </a:r>
            <a:r>
              <a:rPr lang="en-US" baseline="30000" dirty="0">
                <a:solidFill>
                  <a:srgbClr val="FF0000"/>
                </a:solidFill>
                <a:sym typeface="Symbol" panose="05050102010706020507" pitchFamily="18" charset="2"/>
              </a:rPr>
              <a:t> </a:t>
            </a:r>
            <a:r>
              <a:rPr lang="en-US" baseline="30000" dirty="0" smtClean="0">
                <a:solidFill>
                  <a:srgbClr val="FF0000"/>
                </a:solidFill>
                <a:sym typeface="Symbol" panose="05050102010706020507" pitchFamily="18" charset="2"/>
              </a:rPr>
              <a:t>1/p</a:t>
            </a:r>
            <a:endParaRPr lang="en-US" dirty="0" smtClean="0"/>
          </a:p>
          <a:p>
            <a:r>
              <a:rPr lang="en-US" dirty="0" smtClean="0"/>
              <a:t>If </a:t>
            </a:r>
            <a:r>
              <a:rPr lang="en-US" dirty="0" smtClean="0">
                <a:solidFill>
                  <a:srgbClr val="FF0000"/>
                </a:solidFill>
              </a:rPr>
              <a:t>p=</a:t>
            </a:r>
            <a:r>
              <a:rPr lang="en-US" dirty="0" smtClean="0">
                <a:solidFill>
                  <a:srgbClr val="FF0000"/>
                </a:solidFill>
                <a:latin typeface="Calibri" panose="020F0502020204030204" pitchFamily="34" charset="0"/>
                <a:cs typeface="Calibri" panose="020F0502020204030204" pitchFamily="34" charset="0"/>
              </a:rPr>
              <a:t>ꝏ </a:t>
            </a:r>
            <a:r>
              <a:rPr lang="en-US" dirty="0" smtClean="0">
                <a:latin typeface="Calibri" panose="020F0502020204030204" pitchFamily="34" charset="0"/>
                <a:cs typeface="Calibri" panose="020F0502020204030204" pitchFamily="34" charset="0"/>
              </a:rPr>
              <a:t> we get </a:t>
            </a:r>
            <a:r>
              <a:rPr lang="en-US" dirty="0" smtClean="0">
                <a:latin typeface="Calisto MT"/>
                <a:cs typeface="Calibri" panose="020F0502020204030204" pitchFamily="34" charset="0"/>
              </a:rPr>
              <a:t>a limit. The limit is the largest </a:t>
            </a:r>
            <a:r>
              <a:rPr lang="en-US" dirty="0" smtClean="0">
                <a:solidFill>
                  <a:srgbClr val="FF0000"/>
                </a:solidFill>
                <a:latin typeface="Calisto MT"/>
              </a:rPr>
              <a:t>x</a:t>
            </a:r>
            <a:r>
              <a:rPr lang="en-US" baseline="-25000" dirty="0" smtClean="0">
                <a:solidFill>
                  <a:srgbClr val="FF0000"/>
                </a:solidFill>
                <a:latin typeface="Calisto MT"/>
                <a:cs typeface="Calibri" panose="020F0502020204030204" pitchFamily="34" charset="0"/>
              </a:rPr>
              <a:t>i</a:t>
            </a:r>
            <a:r>
              <a:rPr lang="en-US" dirty="0" smtClean="0">
                <a:solidFill>
                  <a:srgbClr val="FF0000"/>
                </a:solidFill>
                <a:latin typeface="Calisto MT"/>
                <a:cs typeface="Calibri" panose="020F0502020204030204" pitchFamily="34" charset="0"/>
              </a:rPr>
              <a:t>  </a:t>
            </a:r>
            <a:r>
              <a:rPr lang="en-US" dirty="0" smtClean="0">
                <a:latin typeface="Calisto MT"/>
                <a:cs typeface="Calibri" panose="020F0502020204030204" pitchFamily="34" charset="0"/>
              </a:rPr>
              <a:t>value. This defines the </a:t>
            </a:r>
            <a:r>
              <a:rPr lang="en-US" dirty="0" smtClean="0">
                <a:solidFill>
                  <a:srgbClr val="FF0000"/>
                </a:solidFill>
                <a:latin typeface="Calisto MT"/>
              </a:rPr>
              <a:t>L</a:t>
            </a:r>
            <a:r>
              <a:rPr lang="en-US" baseline="-25000" dirty="0" smtClean="0">
                <a:solidFill>
                  <a:srgbClr val="FF0000"/>
                </a:solidFill>
                <a:latin typeface="Calisto MT"/>
                <a:cs typeface="Calibri" panose="020F0502020204030204" pitchFamily="34" charset="0"/>
              </a:rPr>
              <a:t>ꝏ </a:t>
            </a:r>
            <a:r>
              <a:rPr lang="en-US" dirty="0" smtClean="0">
                <a:solidFill>
                  <a:srgbClr val="FF0000"/>
                </a:solidFill>
                <a:latin typeface="Calisto MT"/>
                <a:cs typeface="Calibri" panose="020F0502020204030204" pitchFamily="34" charset="0"/>
              </a:rPr>
              <a:t> </a:t>
            </a:r>
            <a:r>
              <a:rPr lang="en-US" dirty="0" smtClean="0">
                <a:latin typeface="Calisto MT"/>
                <a:cs typeface="Calibri" panose="020F0502020204030204" pitchFamily="34" charset="0"/>
              </a:rPr>
              <a:t>norm.</a:t>
            </a:r>
            <a:endParaRPr lang="en-US"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For </a:t>
            </a:r>
            <a:r>
              <a:rPr lang="en-US" dirty="0" smtClean="0">
                <a:solidFill>
                  <a:srgbClr val="FF0000"/>
                </a:solidFill>
                <a:latin typeface="Calibri" panose="020F0502020204030204" pitchFamily="34" charset="0"/>
                <a:cs typeface="Calibri" panose="020F0502020204030204" pitchFamily="34" charset="0"/>
              </a:rPr>
              <a:t>p=1</a:t>
            </a:r>
            <a:r>
              <a:rPr lang="en-US" dirty="0" smtClean="0">
                <a:latin typeface="Calibri" panose="020F0502020204030204" pitchFamily="34" charset="0"/>
                <a:cs typeface="Calibri" panose="020F0502020204030204" pitchFamily="34" charset="0"/>
              </a:rPr>
              <a:t> we get a norm which is the sum of entries of the vector. This is the </a:t>
            </a:r>
            <a:r>
              <a:rPr lang="en-US" dirty="0" smtClean="0">
                <a:solidFill>
                  <a:srgbClr val="FF0000"/>
                </a:solidFill>
                <a:latin typeface="Calisto MT"/>
              </a:rPr>
              <a:t>L</a:t>
            </a:r>
            <a:r>
              <a:rPr lang="en-US" baseline="-25000" dirty="0" smtClean="0">
                <a:solidFill>
                  <a:srgbClr val="FF0000"/>
                </a:solidFill>
                <a:latin typeface="Calisto MT"/>
                <a:cs typeface="Calibri" panose="020F0502020204030204" pitchFamily="34" charset="0"/>
              </a:rPr>
              <a:t>1 </a:t>
            </a:r>
            <a:r>
              <a:rPr lang="en-US" dirty="0" smtClean="0">
                <a:latin typeface="Calisto MT"/>
                <a:cs typeface="Calibri" panose="020F0502020204030204" pitchFamily="34" charset="0"/>
              </a:rPr>
              <a:t>norm.</a:t>
            </a:r>
          </a:p>
        </p:txBody>
      </p:sp>
    </p:spTree>
    <p:extLst>
      <p:ext uri="{BB962C8B-B14F-4D97-AF65-F5344CB8AC3E}">
        <p14:creationId xmlns:p14="http://schemas.microsoft.com/office/powerpoint/2010/main" val="3337430556"/>
      </p:ext>
    </p:extLst>
  </p:cSld>
  <p:clrMapOvr>
    <a:masterClrMapping/>
  </p:clrMapOvr>
  <p:timing>
    <p:tnLst>
      <p:par>
        <p:cTn id="1" dur="indefinite" restart="never" nodeType="tmRoot"/>
      </p:par>
    </p:tnLst>
  </p:timing>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Negative type metric</a:t>
            </a:r>
            <a:endParaRPr lang="en-US" dirty="0">
              <a:solidFill>
                <a:srgbClr val="00B0F0"/>
              </a:solidFill>
            </a:endParaRPr>
          </a:p>
        </p:txBody>
      </p:sp>
      <p:sp>
        <p:nvSpPr>
          <p:cNvPr id="3" name="Content Placeholder 2"/>
          <p:cNvSpPr>
            <a:spLocks noGrp="1"/>
          </p:cNvSpPr>
          <p:nvPr>
            <p:ph idx="1"/>
          </p:nvPr>
        </p:nvSpPr>
        <p:spPr/>
        <p:txBody>
          <a:bodyPr/>
          <a:lstStyle/>
          <a:p>
            <a:r>
              <a:rPr lang="en-US" dirty="0" smtClean="0"/>
              <a:t>Taking  </a:t>
            </a:r>
            <a:r>
              <a:rPr lang="en-US" dirty="0">
                <a:solidFill>
                  <a:srgbClr val="FF0000"/>
                </a:solidFill>
                <a:latin typeface="Calisto MT"/>
                <a:cs typeface="Calibri" panose="020F0502020204030204" pitchFamily="34" charset="0"/>
              </a:rPr>
              <a:t>∑ (</a:t>
            </a:r>
            <a:r>
              <a:rPr lang="en-US" dirty="0" smtClean="0">
                <a:solidFill>
                  <a:srgbClr val="FF0000"/>
                </a:solidFill>
                <a:latin typeface="Calisto MT"/>
              </a:rPr>
              <a:t>x</a:t>
            </a:r>
            <a:r>
              <a:rPr lang="en-US" baseline="-25000" dirty="0" smtClean="0">
                <a:solidFill>
                  <a:srgbClr val="FF0000"/>
                </a:solidFill>
                <a:latin typeface="Calisto MT"/>
                <a:cs typeface="Calibri" panose="020F0502020204030204" pitchFamily="34" charset="0"/>
              </a:rPr>
              <a:t>i</a:t>
            </a:r>
            <a:r>
              <a:rPr lang="en-US" dirty="0" smtClean="0">
                <a:solidFill>
                  <a:srgbClr val="FF0000"/>
                </a:solidFill>
                <a:latin typeface="Calisto MT"/>
                <a:cs typeface="Calibri" panose="020F0502020204030204" pitchFamily="34" charset="0"/>
              </a:rPr>
              <a:t>)</a:t>
            </a:r>
            <a:r>
              <a:rPr lang="en-US" baseline="30000" dirty="0" smtClean="0">
                <a:solidFill>
                  <a:srgbClr val="FF0000"/>
                </a:solidFill>
                <a:sym typeface="Symbol" panose="05050102010706020507" pitchFamily="18" charset="2"/>
              </a:rPr>
              <a:t>2  </a:t>
            </a:r>
            <a:r>
              <a:rPr lang="en-US" dirty="0">
                <a:solidFill>
                  <a:srgbClr val="FF0000"/>
                </a:solidFill>
                <a:sym typeface="Symbol" panose="05050102010706020507" pitchFamily="18" charset="2"/>
              </a:rPr>
              <a:t> </a:t>
            </a:r>
            <a:r>
              <a:rPr lang="en-US" dirty="0" smtClean="0">
                <a:solidFill>
                  <a:srgbClr val="FF0000"/>
                </a:solidFill>
                <a:sym typeface="Symbol" panose="05050102010706020507" pitchFamily="18" charset="2"/>
              </a:rPr>
              <a:t>, </a:t>
            </a:r>
            <a:r>
              <a:rPr lang="en-US" dirty="0" smtClean="0">
                <a:sym typeface="Symbol" panose="05050102010706020507" pitchFamily="18" charset="2"/>
              </a:rPr>
              <a:t>namely the square of</a:t>
            </a:r>
            <a:r>
              <a:rPr lang="en-US" dirty="0" smtClean="0">
                <a:solidFill>
                  <a:srgbClr val="FF0000"/>
                </a:solidFill>
                <a:sym typeface="Symbol" panose="05050102010706020507" pitchFamily="18" charset="2"/>
              </a:rPr>
              <a:t> </a:t>
            </a:r>
            <a:r>
              <a:rPr lang="en-US" dirty="0" smtClean="0">
                <a:sym typeface="Symbol" panose="05050102010706020507" pitchFamily="18" charset="2"/>
              </a:rPr>
              <a:t> </a:t>
            </a:r>
            <a:r>
              <a:rPr lang="en-US" dirty="0" smtClean="0">
                <a:solidFill>
                  <a:srgbClr val="FF0000"/>
                </a:solidFill>
                <a:latin typeface="Calisto MT"/>
              </a:rPr>
              <a:t>L</a:t>
            </a:r>
            <a:r>
              <a:rPr lang="en-US" baseline="-25000" dirty="0" smtClean="0">
                <a:solidFill>
                  <a:srgbClr val="FF0000"/>
                </a:solidFill>
                <a:latin typeface="Calisto MT"/>
                <a:cs typeface="Calibri" panose="020F0502020204030204" pitchFamily="34" charset="0"/>
              </a:rPr>
              <a:t>2</a:t>
            </a:r>
            <a:r>
              <a:rPr lang="en-US" dirty="0" smtClean="0">
                <a:solidFill>
                  <a:srgbClr val="FF0000"/>
                </a:solidFill>
                <a:latin typeface="Calisto MT"/>
                <a:cs typeface="Calibri" panose="020F0502020204030204" pitchFamily="34" charset="0"/>
              </a:rPr>
              <a:t> </a:t>
            </a:r>
            <a:r>
              <a:rPr lang="en-US" dirty="0" smtClean="0">
                <a:latin typeface="Calisto MT"/>
                <a:cs typeface="Calibri" panose="020F0502020204030204" pitchFamily="34" charset="0"/>
              </a:rPr>
              <a:t>may not be a metric. But if it is then it is called a </a:t>
            </a:r>
            <a:r>
              <a:rPr lang="en-US" dirty="0" smtClean="0">
                <a:solidFill>
                  <a:srgbClr val="FF0000"/>
                </a:solidFill>
                <a:latin typeface="Calisto MT"/>
                <a:cs typeface="Calibri" panose="020F0502020204030204" pitchFamily="34" charset="0"/>
              </a:rPr>
              <a:t>negative type metric. </a:t>
            </a:r>
            <a:r>
              <a:rPr lang="en-US" dirty="0" smtClean="0">
                <a:latin typeface="Calisto MT"/>
                <a:cs typeface="Calibri" panose="020F0502020204030204" pitchFamily="34" charset="0"/>
              </a:rPr>
              <a:t>All negative type metric can be derived from a square of an </a:t>
            </a:r>
            <a:r>
              <a:rPr lang="en-US" dirty="0">
                <a:solidFill>
                  <a:srgbClr val="FF0000"/>
                </a:solidFill>
                <a:latin typeface="Calisto MT"/>
              </a:rPr>
              <a:t>L</a:t>
            </a:r>
            <a:r>
              <a:rPr lang="en-US" baseline="-25000" dirty="0">
                <a:solidFill>
                  <a:srgbClr val="FF0000"/>
                </a:solidFill>
                <a:latin typeface="Calisto MT"/>
                <a:cs typeface="Calibri" panose="020F0502020204030204" pitchFamily="34" charset="0"/>
              </a:rPr>
              <a:t>2</a:t>
            </a:r>
            <a:r>
              <a:rPr lang="en-US" dirty="0">
                <a:solidFill>
                  <a:srgbClr val="FF0000"/>
                </a:solidFill>
                <a:latin typeface="Calisto MT"/>
                <a:cs typeface="Calibri" panose="020F0502020204030204" pitchFamily="34" charset="0"/>
              </a:rPr>
              <a:t> </a:t>
            </a:r>
            <a:r>
              <a:rPr lang="en-US" dirty="0" smtClean="0">
                <a:solidFill>
                  <a:srgbClr val="FF0000"/>
                </a:solidFill>
                <a:latin typeface="Calisto MT"/>
                <a:cs typeface="Calibri" panose="020F0502020204030204" pitchFamily="34" charset="0"/>
              </a:rPr>
              <a:t> </a:t>
            </a:r>
            <a:r>
              <a:rPr lang="en-US" dirty="0" smtClean="0">
                <a:latin typeface="Calisto MT"/>
                <a:cs typeface="Calibri" panose="020F0502020204030204" pitchFamily="34" charset="0"/>
              </a:rPr>
              <a:t>metric.</a:t>
            </a:r>
          </a:p>
          <a:p>
            <a:r>
              <a:rPr lang="en-US" dirty="0" smtClean="0">
                <a:latin typeface="Calisto MT"/>
                <a:cs typeface="Calibri" panose="020F0502020204030204" pitchFamily="34" charset="0"/>
                <a:sym typeface="Symbol" panose="05050102010706020507" pitchFamily="18" charset="2"/>
              </a:rPr>
              <a:t>We know several inclusions. For example negative metric is strictly contained in a general metric. Also </a:t>
            </a:r>
            <a:r>
              <a:rPr lang="en-US" dirty="0" smtClean="0">
                <a:solidFill>
                  <a:srgbClr val="FF0000"/>
                </a:solidFill>
                <a:latin typeface="Calisto MT"/>
              </a:rPr>
              <a:t>L</a:t>
            </a:r>
            <a:r>
              <a:rPr lang="en-US" baseline="-25000" dirty="0" smtClean="0">
                <a:solidFill>
                  <a:srgbClr val="FF0000"/>
                </a:solidFill>
                <a:latin typeface="Calisto MT"/>
                <a:cs typeface="Calibri" panose="020F0502020204030204" pitchFamily="34" charset="0"/>
              </a:rPr>
              <a:t>1</a:t>
            </a:r>
            <a:r>
              <a:rPr lang="en-US" dirty="0" smtClean="0">
                <a:solidFill>
                  <a:srgbClr val="FF0000"/>
                </a:solidFill>
                <a:latin typeface="Calisto MT"/>
                <a:cs typeface="Calibri" panose="020F0502020204030204" pitchFamily="34" charset="0"/>
              </a:rPr>
              <a:t> </a:t>
            </a:r>
            <a:r>
              <a:rPr lang="en-US" dirty="0" smtClean="0">
                <a:latin typeface="Calisto MT"/>
                <a:cs typeface="Calibri" panose="020F0502020204030204" pitchFamily="34" charset="0"/>
              </a:rPr>
              <a:t>is a negative type metric.</a:t>
            </a:r>
          </a:p>
          <a:p>
            <a:r>
              <a:rPr lang="en-US" dirty="0" smtClean="0">
                <a:latin typeface="Calisto MT"/>
                <a:cs typeface="Calibri" panose="020F0502020204030204" pitchFamily="34" charset="0"/>
              </a:rPr>
              <a:t>Also</a:t>
            </a:r>
            <a:r>
              <a:rPr lang="en-US" dirty="0" smtClean="0">
                <a:solidFill>
                  <a:srgbClr val="FF0000"/>
                </a:solidFill>
                <a:latin typeface="Calisto MT"/>
                <a:cs typeface="Calibri" panose="020F0502020204030204" pitchFamily="34" charset="0"/>
              </a:rPr>
              <a:t> </a:t>
            </a:r>
            <a:r>
              <a:rPr lang="en-US" dirty="0" smtClean="0">
                <a:solidFill>
                  <a:srgbClr val="FF0000"/>
                </a:solidFill>
                <a:latin typeface="Calisto MT"/>
              </a:rPr>
              <a:t>L</a:t>
            </a:r>
            <a:r>
              <a:rPr lang="en-US" baseline="-25000" dirty="0" smtClean="0">
                <a:solidFill>
                  <a:srgbClr val="FF0000"/>
                </a:solidFill>
                <a:latin typeface="Calisto MT"/>
                <a:cs typeface="Calibri" panose="020F0502020204030204" pitchFamily="34" charset="0"/>
              </a:rPr>
              <a:t>1</a:t>
            </a:r>
            <a:r>
              <a:rPr lang="en-US" dirty="0" smtClean="0">
                <a:solidFill>
                  <a:srgbClr val="FF0000"/>
                </a:solidFill>
                <a:latin typeface="Calisto MT"/>
                <a:cs typeface="Calibri" panose="020F0502020204030204" pitchFamily="34" charset="0"/>
              </a:rPr>
              <a:t>  </a:t>
            </a:r>
            <a:r>
              <a:rPr lang="en-US" dirty="0" smtClean="0">
                <a:latin typeface="Calisto MT"/>
                <a:cs typeface="Calibri" panose="020F0502020204030204" pitchFamily="34" charset="0"/>
              </a:rPr>
              <a:t>strictly contains</a:t>
            </a:r>
            <a:r>
              <a:rPr lang="en-US" dirty="0" smtClean="0">
                <a:solidFill>
                  <a:srgbClr val="FF0000"/>
                </a:solidFill>
                <a:latin typeface="Calisto MT"/>
                <a:cs typeface="Calibri" panose="020F0502020204030204" pitchFamily="34" charset="0"/>
              </a:rPr>
              <a:t> </a:t>
            </a:r>
            <a:r>
              <a:rPr lang="en-US" dirty="0" smtClean="0">
                <a:solidFill>
                  <a:srgbClr val="FF0000"/>
                </a:solidFill>
                <a:latin typeface="Calisto MT"/>
              </a:rPr>
              <a:t>L</a:t>
            </a:r>
            <a:r>
              <a:rPr lang="en-US" baseline="-25000" dirty="0" smtClean="0">
                <a:solidFill>
                  <a:srgbClr val="FF0000"/>
                </a:solidFill>
                <a:latin typeface="Calisto MT"/>
                <a:cs typeface="Calibri" panose="020F0502020204030204" pitchFamily="34" charset="0"/>
              </a:rPr>
              <a:t>2</a:t>
            </a:r>
            <a:r>
              <a:rPr lang="en-US" dirty="0" smtClean="0">
                <a:solidFill>
                  <a:srgbClr val="FF0000"/>
                </a:solidFill>
                <a:latin typeface="Calisto MT"/>
                <a:cs typeface="Calibri" panose="020F0502020204030204" pitchFamily="34" charset="0"/>
              </a:rPr>
              <a:t> .</a:t>
            </a:r>
          </a:p>
          <a:p>
            <a:r>
              <a:rPr lang="en-US" dirty="0" smtClean="0">
                <a:latin typeface="Calisto MT"/>
                <a:cs typeface="Calibri" panose="020F0502020204030204" pitchFamily="34" charset="0"/>
              </a:rPr>
              <a:t>Every norm can be posed as an </a:t>
            </a:r>
            <a:r>
              <a:rPr lang="en-US" dirty="0">
                <a:solidFill>
                  <a:srgbClr val="FF0000"/>
                </a:solidFill>
                <a:latin typeface="Calisto MT"/>
              </a:rPr>
              <a:t>L</a:t>
            </a:r>
            <a:r>
              <a:rPr lang="en-US" baseline="-25000" dirty="0">
                <a:solidFill>
                  <a:srgbClr val="FF0000"/>
                </a:solidFill>
                <a:latin typeface="Calisto MT"/>
                <a:cs typeface="Calibri" panose="020F0502020204030204" pitchFamily="34" charset="0"/>
              </a:rPr>
              <a:t>ꝏ </a:t>
            </a:r>
            <a:r>
              <a:rPr lang="en-US" baseline="-25000" dirty="0" smtClean="0">
                <a:solidFill>
                  <a:srgbClr val="FF0000"/>
                </a:solidFill>
                <a:latin typeface="Calisto MT"/>
                <a:cs typeface="Calibri" panose="020F0502020204030204" pitchFamily="34" charset="0"/>
              </a:rPr>
              <a:t> </a:t>
            </a:r>
            <a:r>
              <a:rPr lang="en-US" dirty="0" smtClean="0">
                <a:latin typeface="Calisto MT"/>
                <a:cs typeface="Calibri" panose="020F0502020204030204" pitchFamily="34" charset="0"/>
              </a:rPr>
              <a:t>norm. Unfortunately this does not seem useful.</a:t>
            </a:r>
            <a:endParaRPr lang="en-US" dirty="0"/>
          </a:p>
        </p:txBody>
      </p:sp>
    </p:spTree>
    <p:extLst>
      <p:ext uri="{BB962C8B-B14F-4D97-AF65-F5344CB8AC3E}">
        <p14:creationId xmlns:p14="http://schemas.microsoft.com/office/powerpoint/2010/main" val="31109908"/>
      </p:ext>
    </p:extLst>
  </p:cSld>
  <p:clrMapOvr>
    <a:masterClrMapping/>
  </p:clrMapOvr>
  <p:timing>
    <p:tnLst>
      <p:par>
        <p:cTn id="1" dur="indefinite" restart="never" nodeType="tmRoot"/>
      </p:par>
    </p:tnLst>
  </p:timing>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886700" cy="1325563"/>
          </a:xfrm>
        </p:spPr>
        <p:txBody>
          <a:bodyPr/>
          <a:lstStyle/>
          <a:p>
            <a:pPr algn="ctr"/>
            <a:r>
              <a:rPr lang="en-US" dirty="0" smtClean="0"/>
              <a:t> </a:t>
            </a:r>
            <a:r>
              <a:rPr lang="en-US" dirty="0" smtClean="0">
                <a:solidFill>
                  <a:srgbClr val="00B0F0"/>
                </a:solidFill>
              </a:rPr>
              <a:t>Metrics who contain others</a:t>
            </a:r>
            <a:endParaRPr lang="en-US" dirty="0">
              <a:solidFill>
                <a:srgbClr val="00B0F0"/>
              </a:solidFill>
            </a:endParaRPr>
          </a:p>
        </p:txBody>
      </p:sp>
      <p:sp>
        <p:nvSpPr>
          <p:cNvPr id="3" name="Content Placeholder 2"/>
          <p:cNvSpPr>
            <a:spLocks noGrp="1"/>
          </p:cNvSpPr>
          <p:nvPr>
            <p:ph idx="1"/>
          </p:nvPr>
        </p:nvSpPr>
        <p:spPr>
          <a:xfrm>
            <a:off x="838200" y="1979201"/>
            <a:ext cx="7886700" cy="4351338"/>
          </a:xfrm>
        </p:spPr>
        <p:txBody>
          <a:bodyPr/>
          <a:lstStyle/>
          <a:p>
            <a:pPr marL="0" indent="0">
              <a:buNone/>
            </a:pPr>
            <a:endParaRPr lang="en-US" dirty="0"/>
          </a:p>
        </p:txBody>
      </p:sp>
      <p:sp>
        <p:nvSpPr>
          <p:cNvPr id="4" name="Oval 3"/>
          <p:cNvSpPr/>
          <p:nvPr/>
        </p:nvSpPr>
        <p:spPr>
          <a:xfrm>
            <a:off x="639536" y="2667000"/>
            <a:ext cx="7924800" cy="3657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934200" y="1264487"/>
            <a:ext cx="3048000" cy="1295400"/>
          </a:xfrm>
          <a:prstGeom prst="rect">
            <a:avLst/>
          </a:prstGeom>
          <a:noFill/>
        </p:spPr>
        <p:txBody>
          <a:bodyPr wrap="square" rtlCol="0">
            <a:spAutoFit/>
          </a:bodyPr>
          <a:lstStyle/>
          <a:p>
            <a:endParaRPr lang="en-US" dirty="0"/>
          </a:p>
        </p:txBody>
      </p:sp>
      <p:sp>
        <p:nvSpPr>
          <p:cNvPr id="7" name="TextBox 6"/>
          <p:cNvSpPr txBox="1"/>
          <p:nvPr/>
        </p:nvSpPr>
        <p:spPr>
          <a:xfrm>
            <a:off x="3124200" y="2743200"/>
            <a:ext cx="2590800" cy="461665"/>
          </a:xfrm>
          <a:prstGeom prst="rect">
            <a:avLst/>
          </a:prstGeom>
          <a:noFill/>
        </p:spPr>
        <p:txBody>
          <a:bodyPr wrap="square" rtlCol="0">
            <a:spAutoFit/>
          </a:bodyPr>
          <a:lstStyle/>
          <a:p>
            <a:r>
              <a:rPr lang="en-US" dirty="0" smtClean="0"/>
              <a:t> </a:t>
            </a:r>
            <a:r>
              <a:rPr lang="en-US" sz="2400" dirty="0" smtClean="0">
                <a:solidFill>
                  <a:srgbClr val="FF0000"/>
                </a:solidFill>
                <a:latin typeface="Calisto MT"/>
              </a:rPr>
              <a:t>L</a:t>
            </a:r>
            <a:r>
              <a:rPr lang="en-US" sz="2400" baseline="-25000" dirty="0" smtClean="0">
                <a:solidFill>
                  <a:srgbClr val="FF0000"/>
                </a:solidFill>
                <a:latin typeface="Calisto MT"/>
                <a:cs typeface="Calibri" panose="020F0502020204030204" pitchFamily="34" charset="0"/>
              </a:rPr>
              <a:t>ꝏ </a:t>
            </a:r>
            <a:r>
              <a:rPr lang="en-US" sz="2400" dirty="0" smtClean="0">
                <a:solidFill>
                  <a:srgbClr val="FF0000"/>
                </a:solidFill>
                <a:latin typeface="Calisto MT"/>
                <a:cs typeface="Calibri" panose="020F0502020204030204" pitchFamily="34" charset="0"/>
              </a:rPr>
              <a:t>  =All metrics</a:t>
            </a:r>
            <a:r>
              <a:rPr lang="en-US" dirty="0" smtClean="0">
                <a:solidFill>
                  <a:srgbClr val="FF0000"/>
                </a:solidFill>
                <a:latin typeface="Calisto MT"/>
                <a:cs typeface="Calibri" panose="020F0502020204030204" pitchFamily="34" charset="0"/>
              </a:rPr>
              <a:t>.</a:t>
            </a:r>
            <a:endParaRPr lang="en-US" dirty="0"/>
          </a:p>
        </p:txBody>
      </p:sp>
      <p:sp>
        <p:nvSpPr>
          <p:cNvPr id="8" name="Oval 7"/>
          <p:cNvSpPr/>
          <p:nvPr/>
        </p:nvSpPr>
        <p:spPr>
          <a:xfrm>
            <a:off x="1181100" y="3210308"/>
            <a:ext cx="7010400" cy="2362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454854" y="3707998"/>
            <a:ext cx="2590800" cy="369332"/>
          </a:xfrm>
          <a:prstGeom prst="rect">
            <a:avLst/>
          </a:prstGeom>
          <a:noFill/>
        </p:spPr>
        <p:txBody>
          <a:bodyPr wrap="square" rtlCol="0">
            <a:spAutoFit/>
          </a:bodyPr>
          <a:lstStyle/>
          <a:p>
            <a:r>
              <a:rPr lang="en-US" dirty="0" smtClean="0"/>
              <a:t> </a:t>
            </a:r>
            <a:r>
              <a:rPr lang="en-US" dirty="0" smtClean="0">
                <a:solidFill>
                  <a:srgbClr val="FF0000"/>
                </a:solidFill>
                <a:latin typeface="Calisto MT"/>
                <a:cs typeface="Calibri" panose="020F0502020204030204" pitchFamily="34" charset="0"/>
              </a:rPr>
              <a:t>.</a:t>
            </a:r>
            <a:endParaRPr lang="en-US" dirty="0"/>
          </a:p>
        </p:txBody>
      </p:sp>
      <p:sp>
        <p:nvSpPr>
          <p:cNvPr id="11" name="Oval 10"/>
          <p:cNvSpPr/>
          <p:nvPr/>
        </p:nvSpPr>
        <p:spPr>
          <a:xfrm>
            <a:off x="2049236" y="3860364"/>
            <a:ext cx="5105400" cy="1219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502479" y="3398699"/>
            <a:ext cx="2590800" cy="461665"/>
          </a:xfrm>
          <a:prstGeom prst="rect">
            <a:avLst/>
          </a:prstGeom>
          <a:noFill/>
        </p:spPr>
        <p:txBody>
          <a:bodyPr wrap="square" rtlCol="0">
            <a:spAutoFit/>
          </a:bodyPr>
          <a:lstStyle/>
          <a:p>
            <a:r>
              <a:rPr lang="en-US" dirty="0" smtClean="0"/>
              <a:t> </a:t>
            </a:r>
            <a:r>
              <a:rPr lang="en-US" sz="2400" dirty="0" smtClean="0">
                <a:solidFill>
                  <a:srgbClr val="FF0000"/>
                </a:solidFill>
                <a:latin typeface="Calisto MT"/>
              </a:rPr>
              <a:t>Negative type</a:t>
            </a:r>
            <a:r>
              <a:rPr lang="en-US" dirty="0" smtClean="0">
                <a:solidFill>
                  <a:srgbClr val="FF0000"/>
                </a:solidFill>
                <a:latin typeface="Calisto MT"/>
                <a:cs typeface="Calibri" panose="020F0502020204030204" pitchFamily="34" charset="0"/>
              </a:rPr>
              <a:t>.</a:t>
            </a:r>
            <a:endParaRPr lang="en-US" dirty="0"/>
          </a:p>
        </p:txBody>
      </p:sp>
      <p:sp>
        <p:nvSpPr>
          <p:cNvPr id="13" name="TextBox 12"/>
          <p:cNvSpPr txBox="1"/>
          <p:nvPr/>
        </p:nvSpPr>
        <p:spPr>
          <a:xfrm>
            <a:off x="2362200" y="4084044"/>
            <a:ext cx="2590800" cy="369332"/>
          </a:xfrm>
          <a:prstGeom prst="rect">
            <a:avLst/>
          </a:prstGeom>
          <a:noFill/>
        </p:spPr>
        <p:txBody>
          <a:bodyPr wrap="square" rtlCol="0">
            <a:spAutoFit/>
          </a:bodyPr>
          <a:lstStyle/>
          <a:p>
            <a:endParaRPr lang="en-US" dirty="0"/>
          </a:p>
        </p:txBody>
      </p:sp>
      <p:sp>
        <p:nvSpPr>
          <p:cNvPr id="14" name="TextBox 13"/>
          <p:cNvSpPr txBox="1"/>
          <p:nvPr/>
        </p:nvSpPr>
        <p:spPr>
          <a:xfrm>
            <a:off x="2190750" y="4034135"/>
            <a:ext cx="2590800" cy="369332"/>
          </a:xfrm>
          <a:prstGeom prst="rect">
            <a:avLst/>
          </a:prstGeom>
          <a:noFill/>
        </p:spPr>
        <p:txBody>
          <a:bodyPr wrap="square" rtlCol="0">
            <a:spAutoFit/>
          </a:bodyPr>
          <a:lstStyle/>
          <a:p>
            <a:r>
              <a:rPr lang="en-US" dirty="0" smtClean="0"/>
              <a:t> </a:t>
            </a:r>
            <a:r>
              <a:rPr lang="en-US" dirty="0" smtClean="0">
                <a:solidFill>
                  <a:srgbClr val="FF0000"/>
                </a:solidFill>
                <a:latin typeface="Calisto MT"/>
                <a:cs typeface="Calibri" panose="020F0502020204030204" pitchFamily="34" charset="0"/>
              </a:rPr>
              <a:t>.</a:t>
            </a:r>
            <a:endParaRPr lang="en-US" dirty="0"/>
          </a:p>
        </p:txBody>
      </p:sp>
      <p:sp>
        <p:nvSpPr>
          <p:cNvPr id="15" name="TextBox 14"/>
          <p:cNvSpPr txBox="1"/>
          <p:nvPr/>
        </p:nvSpPr>
        <p:spPr>
          <a:xfrm>
            <a:off x="2095500" y="4065164"/>
            <a:ext cx="2590800" cy="1077218"/>
          </a:xfrm>
          <a:prstGeom prst="rect">
            <a:avLst/>
          </a:prstGeom>
          <a:noFill/>
        </p:spPr>
        <p:txBody>
          <a:bodyPr wrap="square" rtlCol="0">
            <a:spAutoFit/>
          </a:bodyPr>
          <a:lstStyle/>
          <a:p>
            <a:r>
              <a:rPr lang="en-US" sz="3200" dirty="0" smtClean="0"/>
              <a:t> </a:t>
            </a:r>
            <a:r>
              <a:rPr lang="en-US" sz="3200" dirty="0" smtClean="0">
                <a:solidFill>
                  <a:srgbClr val="FF0000"/>
                </a:solidFill>
                <a:latin typeface="Calisto MT"/>
              </a:rPr>
              <a:t>L</a:t>
            </a:r>
            <a:r>
              <a:rPr lang="en-US" sz="3200" baseline="-25000" dirty="0">
                <a:solidFill>
                  <a:srgbClr val="FF0000"/>
                </a:solidFill>
                <a:latin typeface="Calisto MT"/>
                <a:cs typeface="Calibri" panose="020F0502020204030204" pitchFamily="34" charset="0"/>
              </a:rPr>
              <a:t>1</a:t>
            </a:r>
            <a:r>
              <a:rPr lang="en-US" sz="3200" dirty="0" smtClean="0">
                <a:solidFill>
                  <a:srgbClr val="FF0000"/>
                </a:solidFill>
                <a:latin typeface="Calisto MT"/>
                <a:cs typeface="Calibri" panose="020F0502020204030204" pitchFamily="34" charset="0"/>
              </a:rPr>
              <a:t> </a:t>
            </a:r>
            <a:endParaRPr lang="en-US" sz="3200" dirty="0"/>
          </a:p>
          <a:p>
            <a:r>
              <a:rPr lang="en-US" sz="3200" dirty="0" smtClean="0">
                <a:solidFill>
                  <a:srgbClr val="FF0000"/>
                </a:solidFill>
                <a:latin typeface="Calisto MT"/>
                <a:cs typeface="Calibri" panose="020F0502020204030204" pitchFamily="34" charset="0"/>
              </a:rPr>
              <a:t>.</a:t>
            </a:r>
            <a:endParaRPr lang="en-US" sz="3200" dirty="0"/>
          </a:p>
        </p:txBody>
      </p:sp>
      <p:sp>
        <p:nvSpPr>
          <p:cNvPr id="16" name="Oval 15"/>
          <p:cNvSpPr/>
          <p:nvPr/>
        </p:nvSpPr>
        <p:spPr>
          <a:xfrm>
            <a:off x="3425598" y="4218801"/>
            <a:ext cx="3051402" cy="58179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114800" y="4169663"/>
            <a:ext cx="2590800" cy="1077218"/>
          </a:xfrm>
          <a:prstGeom prst="rect">
            <a:avLst/>
          </a:prstGeom>
          <a:noFill/>
        </p:spPr>
        <p:txBody>
          <a:bodyPr wrap="square" rtlCol="0">
            <a:spAutoFit/>
          </a:bodyPr>
          <a:lstStyle/>
          <a:p>
            <a:r>
              <a:rPr lang="en-US" sz="3200" dirty="0" smtClean="0"/>
              <a:t> </a:t>
            </a:r>
            <a:r>
              <a:rPr lang="en-US" sz="3200" dirty="0" smtClean="0">
                <a:solidFill>
                  <a:srgbClr val="FF0000"/>
                </a:solidFill>
                <a:latin typeface="Calisto MT"/>
              </a:rPr>
              <a:t>L</a:t>
            </a:r>
            <a:r>
              <a:rPr lang="en-US" sz="3200" baseline="-25000" dirty="0" smtClean="0">
                <a:solidFill>
                  <a:srgbClr val="FF0000"/>
                </a:solidFill>
                <a:latin typeface="Calisto MT"/>
                <a:cs typeface="Calibri" panose="020F0502020204030204" pitchFamily="34" charset="0"/>
              </a:rPr>
              <a:t>2</a:t>
            </a:r>
            <a:r>
              <a:rPr lang="en-US" sz="3200" dirty="0" smtClean="0">
                <a:solidFill>
                  <a:srgbClr val="FF0000"/>
                </a:solidFill>
                <a:latin typeface="Calisto MT"/>
                <a:cs typeface="Calibri" panose="020F0502020204030204" pitchFamily="34" charset="0"/>
              </a:rPr>
              <a:t> </a:t>
            </a:r>
            <a:endParaRPr lang="en-US" sz="3200" dirty="0"/>
          </a:p>
          <a:p>
            <a:r>
              <a:rPr lang="en-US" sz="3200" dirty="0" smtClean="0">
                <a:solidFill>
                  <a:srgbClr val="FF0000"/>
                </a:solidFill>
                <a:latin typeface="Calisto MT"/>
                <a:cs typeface="Calibri" panose="020F0502020204030204" pitchFamily="34" charset="0"/>
              </a:rPr>
              <a:t>.</a:t>
            </a:r>
            <a:endParaRPr lang="en-US" sz="3200" dirty="0"/>
          </a:p>
        </p:txBody>
      </p:sp>
    </p:spTree>
    <p:extLst>
      <p:ext uri="{BB962C8B-B14F-4D97-AF65-F5344CB8AC3E}">
        <p14:creationId xmlns:p14="http://schemas.microsoft.com/office/powerpoint/2010/main" val="3347363082"/>
      </p:ext>
    </p:extLst>
  </p:cSld>
  <p:clrMapOvr>
    <a:masterClrMapping/>
  </p:clrMapOvr>
  <p:timing>
    <p:tnLst>
      <p:par>
        <p:cTn id="1" dur="indefinite" restart="never" nodeType="tmRoot"/>
      </p:par>
    </p:tnLst>
  </p:timing>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itle 1"/>
          <p:cNvSpPr>
            <a:spLocks noGrp="1"/>
          </p:cNvSpPr>
          <p:nvPr>
            <p:ph type="title"/>
          </p:nvPr>
        </p:nvSpPr>
        <p:spPr/>
        <p:txBody>
          <a:bodyPr/>
          <a:lstStyle/>
          <a:p>
            <a:pPr algn="ctr"/>
            <a:r>
              <a:rPr lang="en-US" altLang="en-US" dirty="0" smtClean="0">
                <a:solidFill>
                  <a:srgbClr val="00B0F0"/>
                </a:solidFill>
              </a:rPr>
              <a:t>Another subject: Metric embeddings</a:t>
            </a:r>
          </a:p>
        </p:txBody>
      </p:sp>
      <p:sp>
        <p:nvSpPr>
          <p:cNvPr id="205827" name="Content Placeholder 2"/>
          <p:cNvSpPr>
            <a:spLocks noGrp="1"/>
          </p:cNvSpPr>
          <p:nvPr>
            <p:ph idx="1"/>
          </p:nvPr>
        </p:nvSpPr>
        <p:spPr/>
        <p:txBody>
          <a:bodyPr>
            <a:normAutofit lnSpcReduction="10000"/>
          </a:bodyPr>
          <a:lstStyle/>
          <a:p>
            <a:pPr marL="0" indent="0" algn="l">
              <a:buFontTx/>
              <a:buNone/>
            </a:pPr>
            <a:r>
              <a:rPr lang="en-US" altLang="en-US" dirty="0" smtClean="0">
                <a:solidFill>
                  <a:srgbClr val="7030A0"/>
                </a:solidFill>
              </a:rPr>
              <a:t>Johnson–Lindenstrauss: </a:t>
            </a:r>
            <a:r>
              <a:rPr lang="en-US" altLang="en-US" dirty="0" smtClean="0"/>
              <a:t>You can go from geometric dimension </a:t>
            </a:r>
            <a:r>
              <a:rPr lang="en-US" altLang="en-US" dirty="0" smtClean="0">
                <a:solidFill>
                  <a:srgbClr val="FF0000"/>
                </a:solidFill>
              </a:rPr>
              <a:t>n </a:t>
            </a:r>
            <a:r>
              <a:rPr lang="en-US" altLang="en-US" dirty="0" smtClean="0"/>
              <a:t>to dimension </a:t>
            </a:r>
            <a:r>
              <a:rPr lang="en-US" altLang="en-US" dirty="0" smtClean="0">
                <a:solidFill>
                  <a:srgbClr val="FF0000"/>
                </a:solidFill>
              </a:rPr>
              <a:t>log n</a:t>
            </a:r>
            <a:r>
              <a:rPr lang="en-US" altLang="en-US" dirty="0" smtClean="0"/>
              <a:t> hardly changing distances. Needed for fast running time. Not surprising. Uses projections.</a:t>
            </a:r>
            <a:endParaRPr lang="en-US" altLang="en-US" dirty="0" smtClean="0">
              <a:solidFill>
                <a:srgbClr val="7030A0"/>
              </a:solidFill>
            </a:endParaRPr>
          </a:p>
          <a:p>
            <a:pPr marL="0" indent="0" algn="l">
              <a:buFontTx/>
              <a:buNone/>
            </a:pPr>
            <a:r>
              <a:rPr lang="en-US" altLang="en-US" dirty="0" smtClean="0">
                <a:solidFill>
                  <a:srgbClr val="7030A0"/>
                </a:solidFill>
              </a:rPr>
              <a:t>Bourgain’s </a:t>
            </a:r>
            <a:r>
              <a:rPr lang="en-US" altLang="en-US" dirty="0" smtClean="0"/>
              <a:t>theorem: Every </a:t>
            </a:r>
            <a:r>
              <a:rPr lang="en-US" altLang="en-US" dirty="0" smtClean="0">
                <a:solidFill>
                  <a:srgbClr val="FF0000"/>
                </a:solidFill>
              </a:rPr>
              <a:t>n</a:t>
            </a:r>
            <a:r>
              <a:rPr lang="en-US" altLang="en-US" dirty="0" smtClean="0"/>
              <a:t>-point </a:t>
            </a:r>
            <a:r>
              <a:rPr lang="en-US" altLang="en-US" dirty="0" smtClean="0">
                <a:solidFill>
                  <a:srgbClr val="00B050"/>
                </a:solidFill>
              </a:rPr>
              <a:t>metric space </a:t>
            </a:r>
            <a:r>
              <a:rPr lang="en-US" altLang="en-US" dirty="0" smtClean="0"/>
              <a:t>can</a:t>
            </a:r>
          </a:p>
          <a:p>
            <a:pPr marL="0" indent="0" algn="l">
              <a:buFontTx/>
              <a:buNone/>
            </a:pPr>
            <a:r>
              <a:rPr lang="en-US" altLang="en-US" dirty="0" smtClean="0"/>
              <a:t>be embedded in </a:t>
            </a:r>
            <a:r>
              <a:rPr lang="en-US" altLang="en-US" dirty="0" smtClean="0">
                <a:solidFill>
                  <a:srgbClr val="FF0000"/>
                </a:solidFill>
                <a:latin typeface="Comic Sans MS" panose="030F0702030302020204" pitchFamily="66" charset="0"/>
                <a:sym typeface="Symbol" panose="05050102010706020507" pitchFamily="18" charset="2"/>
              </a:rPr>
              <a:t>L</a:t>
            </a:r>
            <a:r>
              <a:rPr lang="en-US" altLang="en-US" baseline="-25000" dirty="0" smtClean="0">
                <a:solidFill>
                  <a:srgbClr val="FF0000"/>
                </a:solidFill>
                <a:latin typeface="Comic Sans MS" panose="030F0702030302020204" pitchFamily="66" charset="0"/>
                <a:sym typeface="Symbol" panose="05050102010706020507" pitchFamily="18" charset="2"/>
              </a:rPr>
              <a:t>2</a:t>
            </a:r>
            <a:r>
              <a:rPr lang="en-US" altLang="en-US" dirty="0" smtClean="0"/>
              <a:t> with distortion at most </a:t>
            </a:r>
            <a:r>
              <a:rPr lang="en-US" altLang="en-US" dirty="0" smtClean="0">
                <a:solidFill>
                  <a:srgbClr val="FF0000"/>
                </a:solidFill>
              </a:rPr>
              <a:t>O(log n)</a:t>
            </a:r>
            <a:r>
              <a:rPr lang="en-US" altLang="en-US" dirty="0" smtClean="0"/>
              <a:t>.</a:t>
            </a:r>
          </a:p>
          <a:p>
            <a:pPr marL="0" indent="0" algn="l">
              <a:buFontTx/>
              <a:buNone/>
            </a:pPr>
            <a:r>
              <a:rPr lang="en-US" altLang="en-US" dirty="0" smtClean="0"/>
              <a:t>Elementary proof. Was used for </a:t>
            </a:r>
            <a:r>
              <a:rPr lang="en-US" altLang="en-US" dirty="0" smtClean="0">
                <a:solidFill>
                  <a:srgbClr val="FF0000"/>
                </a:solidFill>
              </a:rPr>
              <a:t>O(log n)</a:t>
            </a:r>
            <a:r>
              <a:rPr lang="en-US" altLang="en-US" dirty="0" smtClean="0"/>
              <a:t> ratio for </a:t>
            </a:r>
          </a:p>
          <a:p>
            <a:pPr marL="0" indent="0" algn="l">
              <a:buFontTx/>
              <a:buNone/>
            </a:pPr>
            <a:r>
              <a:rPr lang="en-US" altLang="en-US" dirty="0" smtClean="0">
                <a:solidFill>
                  <a:srgbClr val="0070C0"/>
                </a:solidFill>
              </a:rPr>
              <a:t>Sparsest cut</a:t>
            </a:r>
            <a:r>
              <a:rPr lang="en-US" altLang="en-US" dirty="0" smtClean="0"/>
              <a:t>. </a:t>
            </a:r>
            <a:r>
              <a:rPr lang="en-US" altLang="en-US" dirty="0" smtClean="0">
                <a:solidFill>
                  <a:srgbClr val="7030A0"/>
                </a:solidFill>
              </a:rPr>
              <a:t>Lineal et al.</a:t>
            </a:r>
          </a:p>
          <a:p>
            <a:pPr marL="0" indent="0" algn="l">
              <a:buFontTx/>
              <a:buNone/>
            </a:pPr>
            <a:r>
              <a:rPr lang="en-US" altLang="en-US" dirty="0" smtClean="0"/>
              <a:t>You should read these papers to the very least for </a:t>
            </a:r>
          </a:p>
          <a:p>
            <a:pPr marL="0" indent="0" algn="l">
              <a:buFontTx/>
              <a:buNone/>
            </a:pPr>
            <a:r>
              <a:rPr lang="en-US" altLang="en-US" dirty="0" smtClean="0"/>
              <a:t>general knowledge.</a:t>
            </a:r>
          </a:p>
        </p:txBody>
      </p:sp>
    </p:spTree>
    <p:extLst>
      <p:ext uri="{BB962C8B-B14F-4D97-AF65-F5344CB8AC3E}">
        <p14:creationId xmlns:p14="http://schemas.microsoft.com/office/powerpoint/2010/main" val="12728297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301625" y="228600"/>
            <a:ext cx="8510588" cy="1325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9pPr>
          </a:lstStyle>
          <a:p>
            <a:pPr algn="ctr">
              <a:buClrTx/>
              <a:buFontTx/>
              <a:buNone/>
            </a:pPr>
            <a:r>
              <a:rPr lang="en-US" altLang="en-US" sz="4400" dirty="0">
                <a:solidFill>
                  <a:srgbClr val="00B0F0"/>
                </a:solidFill>
                <a:effectLst>
                  <a:outerShdw blurRad="38100" dist="38100" dir="2700000" algn="tl">
                    <a:srgbClr val="C0C0C0"/>
                  </a:outerShdw>
                </a:effectLst>
              </a:rPr>
              <a:t>An example for which the ratio is indeed log n </a:t>
            </a:r>
          </a:p>
        </p:txBody>
      </p:sp>
      <p:sp>
        <p:nvSpPr>
          <p:cNvPr id="22531" name="Rectangle 3"/>
          <p:cNvSpPr>
            <a:spLocks noChangeArrowheads="1"/>
          </p:cNvSpPr>
          <p:nvPr/>
        </p:nvSpPr>
        <p:spPr bwMode="auto">
          <a:xfrm>
            <a:off x="1143000" y="2971800"/>
            <a:ext cx="6781800" cy="2819400"/>
          </a:xfrm>
          <a:prstGeom prst="rect">
            <a:avLst/>
          </a:prstGeom>
          <a:noFill/>
          <a:ln w="9360" cap="sq">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22532" name="Line 4"/>
          <p:cNvSpPr>
            <a:spLocks noChangeShapeType="1"/>
          </p:cNvSpPr>
          <p:nvPr/>
        </p:nvSpPr>
        <p:spPr bwMode="auto">
          <a:xfrm>
            <a:off x="4533900" y="2955213"/>
            <a:ext cx="1588" cy="2819400"/>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22533" name="Line 5"/>
          <p:cNvSpPr>
            <a:spLocks noChangeShapeType="1"/>
          </p:cNvSpPr>
          <p:nvPr/>
        </p:nvSpPr>
        <p:spPr bwMode="auto">
          <a:xfrm>
            <a:off x="6172200" y="2971800"/>
            <a:ext cx="76200" cy="2819400"/>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22534" name="Line 6"/>
          <p:cNvSpPr>
            <a:spLocks noChangeShapeType="1"/>
          </p:cNvSpPr>
          <p:nvPr/>
        </p:nvSpPr>
        <p:spPr bwMode="auto">
          <a:xfrm>
            <a:off x="1143000" y="3886200"/>
            <a:ext cx="6781800" cy="1588"/>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22535" name="Line 7"/>
          <p:cNvSpPr>
            <a:spLocks noChangeShapeType="1"/>
          </p:cNvSpPr>
          <p:nvPr/>
        </p:nvSpPr>
        <p:spPr bwMode="auto">
          <a:xfrm flipV="1">
            <a:off x="1143000" y="4875213"/>
            <a:ext cx="6781800" cy="79375"/>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22536" name="Oval 8"/>
          <p:cNvSpPr>
            <a:spLocks noChangeArrowheads="1"/>
          </p:cNvSpPr>
          <p:nvPr/>
        </p:nvSpPr>
        <p:spPr bwMode="auto">
          <a:xfrm>
            <a:off x="1600200" y="3429000"/>
            <a:ext cx="304800" cy="2286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22537" name="Oval 9"/>
          <p:cNvSpPr>
            <a:spLocks noChangeArrowheads="1"/>
          </p:cNvSpPr>
          <p:nvPr/>
        </p:nvSpPr>
        <p:spPr bwMode="auto">
          <a:xfrm>
            <a:off x="2133600" y="3416300"/>
            <a:ext cx="304800" cy="2286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22538" name="Oval 10"/>
          <p:cNvSpPr>
            <a:spLocks noChangeArrowheads="1"/>
          </p:cNvSpPr>
          <p:nvPr/>
        </p:nvSpPr>
        <p:spPr bwMode="auto">
          <a:xfrm>
            <a:off x="2743200" y="3429000"/>
            <a:ext cx="304800" cy="2286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22539" name="Oval 11"/>
          <p:cNvSpPr>
            <a:spLocks noChangeArrowheads="1"/>
          </p:cNvSpPr>
          <p:nvPr/>
        </p:nvSpPr>
        <p:spPr bwMode="auto">
          <a:xfrm>
            <a:off x="1576388" y="4381500"/>
            <a:ext cx="304800" cy="2286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22540" name="Oval 12"/>
          <p:cNvSpPr>
            <a:spLocks noChangeArrowheads="1"/>
          </p:cNvSpPr>
          <p:nvPr/>
        </p:nvSpPr>
        <p:spPr bwMode="auto">
          <a:xfrm>
            <a:off x="2133600" y="4381500"/>
            <a:ext cx="304800" cy="2286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22541" name="Oval 13"/>
          <p:cNvSpPr>
            <a:spLocks noChangeArrowheads="1"/>
          </p:cNvSpPr>
          <p:nvPr/>
        </p:nvSpPr>
        <p:spPr bwMode="auto">
          <a:xfrm>
            <a:off x="2836863" y="4381500"/>
            <a:ext cx="304800" cy="2286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22542" name="Oval 14"/>
          <p:cNvSpPr>
            <a:spLocks noChangeArrowheads="1"/>
          </p:cNvSpPr>
          <p:nvPr/>
        </p:nvSpPr>
        <p:spPr bwMode="auto">
          <a:xfrm>
            <a:off x="1600200" y="5334000"/>
            <a:ext cx="304800" cy="2286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22543" name="Oval 15"/>
          <p:cNvSpPr>
            <a:spLocks noChangeArrowheads="1"/>
          </p:cNvSpPr>
          <p:nvPr/>
        </p:nvSpPr>
        <p:spPr bwMode="auto">
          <a:xfrm>
            <a:off x="2133600" y="5334000"/>
            <a:ext cx="304800" cy="2286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22544" name="Oval 16"/>
          <p:cNvSpPr>
            <a:spLocks noChangeArrowheads="1"/>
          </p:cNvSpPr>
          <p:nvPr/>
        </p:nvSpPr>
        <p:spPr bwMode="auto">
          <a:xfrm>
            <a:off x="2906713" y="5334000"/>
            <a:ext cx="304800" cy="2286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22545" name="Oval 17"/>
          <p:cNvSpPr>
            <a:spLocks noChangeArrowheads="1"/>
          </p:cNvSpPr>
          <p:nvPr/>
        </p:nvSpPr>
        <p:spPr bwMode="auto">
          <a:xfrm>
            <a:off x="4648200" y="3479800"/>
            <a:ext cx="304800" cy="2286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22546" name="Oval 18"/>
          <p:cNvSpPr>
            <a:spLocks noChangeArrowheads="1"/>
          </p:cNvSpPr>
          <p:nvPr/>
        </p:nvSpPr>
        <p:spPr bwMode="auto">
          <a:xfrm>
            <a:off x="5715000" y="3494088"/>
            <a:ext cx="304800" cy="2286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22547" name="Oval 19"/>
          <p:cNvSpPr>
            <a:spLocks noChangeArrowheads="1"/>
          </p:cNvSpPr>
          <p:nvPr/>
        </p:nvSpPr>
        <p:spPr bwMode="auto">
          <a:xfrm>
            <a:off x="4648200" y="4381500"/>
            <a:ext cx="304800" cy="2286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22548" name="Oval 20"/>
          <p:cNvSpPr>
            <a:spLocks noChangeArrowheads="1"/>
          </p:cNvSpPr>
          <p:nvPr/>
        </p:nvSpPr>
        <p:spPr bwMode="auto">
          <a:xfrm>
            <a:off x="5715000" y="4398963"/>
            <a:ext cx="304800" cy="2286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22549" name="Oval 21"/>
          <p:cNvSpPr>
            <a:spLocks noChangeArrowheads="1"/>
          </p:cNvSpPr>
          <p:nvPr/>
        </p:nvSpPr>
        <p:spPr bwMode="auto">
          <a:xfrm>
            <a:off x="4781550" y="5334000"/>
            <a:ext cx="304800" cy="2286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22550" name="Oval 22"/>
          <p:cNvSpPr>
            <a:spLocks noChangeArrowheads="1"/>
          </p:cNvSpPr>
          <p:nvPr/>
        </p:nvSpPr>
        <p:spPr bwMode="auto">
          <a:xfrm>
            <a:off x="5715000" y="5334000"/>
            <a:ext cx="304800" cy="2286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22551" name="Line 23"/>
          <p:cNvSpPr>
            <a:spLocks noChangeShapeType="1"/>
          </p:cNvSpPr>
          <p:nvPr/>
        </p:nvSpPr>
        <p:spPr bwMode="auto">
          <a:xfrm>
            <a:off x="7010400" y="2971800"/>
            <a:ext cx="76200" cy="2819400"/>
          </a:xfrm>
          <a:prstGeom prst="line">
            <a:avLst/>
          </a:prstGeom>
          <a:noFill/>
          <a:ln w="93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22552" name="Text Box 24"/>
          <p:cNvSpPr txBox="1">
            <a:spLocks noChangeArrowheads="1"/>
          </p:cNvSpPr>
          <p:nvPr/>
        </p:nvSpPr>
        <p:spPr bwMode="auto">
          <a:xfrm>
            <a:off x="525463" y="3409950"/>
            <a:ext cx="4572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9pPr>
          </a:lstStyle>
          <a:p>
            <a:pPr>
              <a:buClrTx/>
              <a:buFontTx/>
              <a:buNone/>
            </a:pPr>
            <a:r>
              <a:rPr lang="en-US" altLang="en-US" dirty="0">
                <a:solidFill>
                  <a:srgbClr val="FF0000"/>
                </a:solidFill>
              </a:rPr>
              <a:t>a</a:t>
            </a:r>
          </a:p>
        </p:txBody>
      </p:sp>
      <p:sp>
        <p:nvSpPr>
          <p:cNvPr id="22553" name="Text Box 25"/>
          <p:cNvSpPr txBox="1">
            <a:spLocks noChangeArrowheads="1"/>
          </p:cNvSpPr>
          <p:nvPr/>
        </p:nvSpPr>
        <p:spPr bwMode="auto">
          <a:xfrm>
            <a:off x="592138" y="4214813"/>
            <a:ext cx="4572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9pPr>
          </a:lstStyle>
          <a:p>
            <a:pPr>
              <a:buClrTx/>
              <a:buFontTx/>
              <a:buNone/>
            </a:pPr>
            <a:r>
              <a:rPr lang="en-US" altLang="en-US" dirty="0">
                <a:solidFill>
                  <a:srgbClr val="FF0000"/>
                </a:solidFill>
              </a:rPr>
              <a:t>b</a:t>
            </a:r>
          </a:p>
        </p:txBody>
      </p:sp>
      <p:sp>
        <p:nvSpPr>
          <p:cNvPr id="22554" name="Text Box 26"/>
          <p:cNvSpPr txBox="1">
            <a:spLocks noChangeArrowheads="1"/>
          </p:cNvSpPr>
          <p:nvPr/>
        </p:nvSpPr>
        <p:spPr bwMode="auto">
          <a:xfrm>
            <a:off x="609600" y="5149850"/>
            <a:ext cx="4572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9pPr>
          </a:lstStyle>
          <a:p>
            <a:pPr>
              <a:buClrTx/>
              <a:buFontTx/>
              <a:buNone/>
            </a:pPr>
            <a:r>
              <a:rPr lang="en-US" altLang="en-US" dirty="0">
                <a:solidFill>
                  <a:srgbClr val="FF0000"/>
                </a:solidFill>
              </a:rPr>
              <a:t>c</a:t>
            </a:r>
          </a:p>
        </p:txBody>
      </p:sp>
      <p:sp>
        <p:nvSpPr>
          <p:cNvPr id="22555" name="Text Box 27"/>
          <p:cNvSpPr txBox="1">
            <a:spLocks noChangeArrowheads="1"/>
          </p:cNvSpPr>
          <p:nvPr/>
        </p:nvSpPr>
        <p:spPr bwMode="auto">
          <a:xfrm>
            <a:off x="3037584" y="2449027"/>
            <a:ext cx="15240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9pPr>
          </a:lstStyle>
          <a:p>
            <a:pPr>
              <a:buClrTx/>
              <a:buFontTx/>
              <a:buNone/>
            </a:pPr>
            <a:r>
              <a:rPr lang="en-US" altLang="en-US" dirty="0">
                <a:solidFill>
                  <a:srgbClr val="FF0000"/>
                </a:solidFill>
              </a:rPr>
              <a:t>v1</a:t>
            </a:r>
          </a:p>
        </p:txBody>
      </p:sp>
      <p:sp>
        <p:nvSpPr>
          <p:cNvPr id="22556" name="Text Box 28"/>
          <p:cNvSpPr txBox="1">
            <a:spLocks noChangeArrowheads="1"/>
          </p:cNvSpPr>
          <p:nvPr/>
        </p:nvSpPr>
        <p:spPr bwMode="auto">
          <a:xfrm>
            <a:off x="5034821" y="2590801"/>
            <a:ext cx="15240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9pPr>
          </a:lstStyle>
          <a:p>
            <a:pPr>
              <a:buClrTx/>
              <a:buFontTx/>
              <a:buNone/>
            </a:pPr>
            <a:r>
              <a:rPr lang="en-US" altLang="en-US" dirty="0">
                <a:solidFill>
                  <a:srgbClr val="FF0000"/>
                </a:solidFill>
              </a:rPr>
              <a:t>v2</a:t>
            </a:r>
          </a:p>
        </p:txBody>
      </p:sp>
      <p:sp>
        <p:nvSpPr>
          <p:cNvPr id="2" name="Rounded Rectangle 1"/>
          <p:cNvSpPr/>
          <p:nvPr/>
        </p:nvSpPr>
        <p:spPr>
          <a:xfrm>
            <a:off x="1374775" y="3071715"/>
            <a:ext cx="7691438" cy="2819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10"/>
          <p:cNvSpPr>
            <a:spLocks noChangeArrowheads="1"/>
          </p:cNvSpPr>
          <p:nvPr/>
        </p:nvSpPr>
        <p:spPr bwMode="auto">
          <a:xfrm>
            <a:off x="4038600" y="3435609"/>
            <a:ext cx="304800" cy="2286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2" name="Oval 10"/>
          <p:cNvSpPr>
            <a:spLocks noChangeArrowheads="1"/>
          </p:cNvSpPr>
          <p:nvPr/>
        </p:nvSpPr>
        <p:spPr bwMode="auto">
          <a:xfrm>
            <a:off x="4016375" y="4370840"/>
            <a:ext cx="304800" cy="2286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3" name="Oval 10"/>
          <p:cNvSpPr>
            <a:spLocks noChangeArrowheads="1"/>
          </p:cNvSpPr>
          <p:nvPr/>
        </p:nvSpPr>
        <p:spPr bwMode="auto">
          <a:xfrm>
            <a:off x="4029869" y="5334000"/>
            <a:ext cx="304800" cy="228600"/>
          </a:xfrm>
          <a:prstGeom prst="ellipse">
            <a:avLst/>
          </a:prstGeom>
          <a:solidFill>
            <a:srgbClr val="0099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7" name="Oval 36"/>
          <p:cNvSpPr/>
          <p:nvPr/>
        </p:nvSpPr>
        <p:spPr>
          <a:xfrm>
            <a:off x="3500373" y="3491819"/>
            <a:ext cx="121444" cy="116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p:cNvSpPr/>
          <p:nvPr/>
        </p:nvSpPr>
        <p:spPr>
          <a:xfrm>
            <a:off x="3130607" y="3492823"/>
            <a:ext cx="121444" cy="116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p:cNvSpPr/>
          <p:nvPr/>
        </p:nvSpPr>
        <p:spPr>
          <a:xfrm>
            <a:off x="3810406" y="3503224"/>
            <a:ext cx="121444" cy="116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p:nvCxnSpPr>
        <p:spPr>
          <a:xfrm>
            <a:off x="4416822" y="3093100"/>
            <a:ext cx="9525" cy="2714687"/>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358900" y="4114800"/>
            <a:ext cx="7707313" cy="0"/>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374775" y="5029200"/>
            <a:ext cx="7769225" cy="120650"/>
          </a:xfrm>
          <a:prstGeom prst="line">
            <a:avLst/>
          </a:prstGeom>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5086350" y="3505200"/>
            <a:ext cx="171450" cy="1590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p:cNvSpPr/>
          <p:nvPr/>
        </p:nvSpPr>
        <p:spPr>
          <a:xfrm>
            <a:off x="5418137" y="3512167"/>
            <a:ext cx="171450" cy="1590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p:cNvSpPr/>
          <p:nvPr/>
        </p:nvSpPr>
        <p:spPr>
          <a:xfrm>
            <a:off x="3175729" y="4434487"/>
            <a:ext cx="157163" cy="1539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p:cNvSpPr/>
          <p:nvPr/>
        </p:nvSpPr>
        <p:spPr>
          <a:xfrm>
            <a:off x="3497789" y="4445454"/>
            <a:ext cx="157163" cy="1539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p:cNvSpPr/>
          <p:nvPr/>
        </p:nvSpPr>
        <p:spPr>
          <a:xfrm>
            <a:off x="3795316" y="4436270"/>
            <a:ext cx="157163" cy="1539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p:cNvCxnSpPr/>
          <p:nvPr/>
        </p:nvCxnSpPr>
        <p:spPr>
          <a:xfrm>
            <a:off x="6194048" y="3102284"/>
            <a:ext cx="54352" cy="2774722"/>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63" name="Oval 62"/>
          <p:cNvSpPr/>
          <p:nvPr/>
        </p:nvSpPr>
        <p:spPr>
          <a:xfrm>
            <a:off x="5096736" y="4389277"/>
            <a:ext cx="171450" cy="1590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p:cNvSpPr/>
          <p:nvPr/>
        </p:nvSpPr>
        <p:spPr>
          <a:xfrm>
            <a:off x="5406628" y="4405929"/>
            <a:ext cx="171450" cy="1590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p:nvPr/>
        </p:nvSpPr>
        <p:spPr>
          <a:xfrm>
            <a:off x="5180012" y="5353358"/>
            <a:ext cx="171450" cy="1590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p:cNvSpPr/>
          <p:nvPr/>
        </p:nvSpPr>
        <p:spPr>
          <a:xfrm>
            <a:off x="5427662" y="5341178"/>
            <a:ext cx="171450" cy="1590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2608263" y="5874528"/>
            <a:ext cx="3148012" cy="369332"/>
          </a:xfrm>
          <a:prstGeom prst="rect">
            <a:avLst/>
          </a:prstGeom>
          <a:noFill/>
        </p:spPr>
        <p:txBody>
          <a:bodyPr wrap="square" rtlCol="0">
            <a:spAutoFit/>
          </a:bodyPr>
          <a:lstStyle/>
          <a:p>
            <a:r>
              <a:rPr lang="en-US" dirty="0" smtClean="0">
                <a:solidFill>
                  <a:srgbClr val="FF0000"/>
                </a:solidFill>
              </a:rPr>
              <a:t>n/2</a:t>
            </a:r>
            <a:endParaRPr lang="en-US" dirty="0">
              <a:solidFill>
                <a:srgbClr val="FF0000"/>
              </a:solidFill>
            </a:endParaRPr>
          </a:p>
        </p:txBody>
      </p:sp>
      <p:sp>
        <p:nvSpPr>
          <p:cNvPr id="68" name="TextBox 67"/>
          <p:cNvSpPr txBox="1"/>
          <p:nvPr/>
        </p:nvSpPr>
        <p:spPr>
          <a:xfrm>
            <a:off x="4876800" y="5928440"/>
            <a:ext cx="3148012" cy="369332"/>
          </a:xfrm>
          <a:prstGeom prst="rect">
            <a:avLst/>
          </a:prstGeom>
          <a:noFill/>
        </p:spPr>
        <p:txBody>
          <a:bodyPr wrap="square" rtlCol="0">
            <a:spAutoFit/>
          </a:bodyPr>
          <a:lstStyle/>
          <a:p>
            <a:r>
              <a:rPr lang="en-US" dirty="0" smtClean="0">
                <a:solidFill>
                  <a:srgbClr val="FF0000"/>
                </a:solidFill>
              </a:rPr>
              <a:t>n/4</a:t>
            </a:r>
            <a:endParaRPr lang="en-US" dirty="0">
              <a:solidFill>
                <a:srgbClr val="FF0000"/>
              </a:solidFill>
            </a:endParaRPr>
          </a:p>
        </p:txBody>
      </p:sp>
      <p:sp>
        <p:nvSpPr>
          <p:cNvPr id="69" name="Oval 68"/>
          <p:cNvSpPr/>
          <p:nvPr/>
        </p:nvSpPr>
        <p:spPr>
          <a:xfrm>
            <a:off x="3832225" y="5413067"/>
            <a:ext cx="121444" cy="116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p:cNvSpPr/>
          <p:nvPr/>
        </p:nvSpPr>
        <p:spPr>
          <a:xfrm>
            <a:off x="3563671" y="5416049"/>
            <a:ext cx="121444" cy="116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p:cNvSpPr/>
          <p:nvPr/>
        </p:nvSpPr>
        <p:spPr>
          <a:xfrm>
            <a:off x="3312948" y="5418044"/>
            <a:ext cx="121444" cy="116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838252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itle 1"/>
          <p:cNvSpPr>
            <a:spLocks noGrp="1"/>
          </p:cNvSpPr>
          <p:nvPr>
            <p:ph type="title"/>
          </p:nvPr>
        </p:nvSpPr>
        <p:spPr/>
        <p:txBody>
          <a:bodyPr/>
          <a:lstStyle/>
          <a:p>
            <a:r>
              <a:rPr lang="en-US" altLang="en-US" dirty="0" smtClean="0"/>
              <a:t>Embedding into </a:t>
            </a:r>
            <a:r>
              <a:rPr lang="en-US" altLang="en-US" dirty="0" smtClean="0">
                <a:solidFill>
                  <a:srgbClr val="FF0000"/>
                </a:solidFill>
                <a:latin typeface="Comic Sans MS" panose="030F0702030302020204" pitchFamily="66" charset="0"/>
                <a:sym typeface="Symbol" panose="05050102010706020507" pitchFamily="18" charset="2"/>
              </a:rPr>
              <a:t>L</a:t>
            </a:r>
            <a:r>
              <a:rPr lang="en-US" altLang="en-US" baseline="-25000" dirty="0" smtClean="0">
                <a:solidFill>
                  <a:srgbClr val="FF0000"/>
                </a:solidFill>
                <a:latin typeface="Comic Sans MS" panose="030F0702030302020204" pitchFamily="66" charset="0"/>
                <a:sym typeface="Symbol" panose="05050102010706020507" pitchFamily="18" charset="2"/>
              </a:rPr>
              <a:t>2</a:t>
            </a:r>
            <a:r>
              <a:rPr lang="en-US" altLang="en-US" dirty="0" smtClean="0">
                <a:solidFill>
                  <a:srgbClr val="FF0000"/>
                </a:solidFill>
                <a:latin typeface="Comic Sans MS" panose="030F0702030302020204" pitchFamily="66" charset="0"/>
                <a:sym typeface="Symbol" panose="05050102010706020507" pitchFamily="18" charset="2"/>
              </a:rPr>
              <a:t> </a:t>
            </a:r>
            <a:r>
              <a:rPr lang="en-US" altLang="en-US" dirty="0" smtClean="0">
                <a:solidFill>
                  <a:schemeClr val="tx1"/>
                </a:solidFill>
                <a:latin typeface="Comic Sans MS" panose="030F0702030302020204" pitchFamily="66" charset="0"/>
                <a:sym typeface="Symbol" panose="05050102010706020507" pitchFamily="18" charset="2"/>
              </a:rPr>
              <a:t>implies the same for </a:t>
            </a:r>
            <a:r>
              <a:rPr lang="en-US" altLang="en-US" dirty="0" smtClean="0">
                <a:solidFill>
                  <a:srgbClr val="FF0000"/>
                </a:solidFill>
                <a:latin typeface="Comic Sans MS" panose="030F0702030302020204" pitchFamily="66" charset="0"/>
                <a:sym typeface="Symbol" panose="05050102010706020507" pitchFamily="18" charset="2"/>
              </a:rPr>
              <a:t>L</a:t>
            </a:r>
            <a:r>
              <a:rPr lang="en-US" altLang="en-US" baseline="-25000" dirty="0" smtClean="0">
                <a:solidFill>
                  <a:srgbClr val="FF0000"/>
                </a:solidFill>
                <a:latin typeface="Comic Sans MS" panose="030F0702030302020204" pitchFamily="66" charset="0"/>
                <a:sym typeface="Symbol" panose="05050102010706020507" pitchFamily="18" charset="2"/>
              </a:rPr>
              <a:t>1</a:t>
            </a:r>
            <a:endParaRPr lang="en-US" altLang="en-US" dirty="0" smtClean="0"/>
          </a:p>
        </p:txBody>
      </p:sp>
      <p:sp>
        <p:nvSpPr>
          <p:cNvPr id="3" name="Content Placeholder 2"/>
          <p:cNvSpPr>
            <a:spLocks noGrp="1"/>
          </p:cNvSpPr>
          <p:nvPr>
            <p:ph idx="1"/>
          </p:nvPr>
        </p:nvSpPr>
        <p:spPr/>
        <p:txBody>
          <a:bodyPr/>
          <a:lstStyle/>
          <a:p>
            <a:pPr marL="0" indent="0" algn="l">
              <a:buFontTx/>
              <a:buNone/>
              <a:defRPr/>
            </a:pPr>
            <a:r>
              <a:rPr lang="en-US" dirty="0" smtClean="0"/>
              <a:t>It was understood after some time that the </a:t>
            </a:r>
            <a:r>
              <a:rPr lang="en-US" dirty="0" smtClean="0">
                <a:solidFill>
                  <a:srgbClr val="FF0000"/>
                </a:solidFill>
              </a:rPr>
              <a:t>O(sqrt{log n}) </a:t>
            </a:r>
            <a:r>
              <a:rPr lang="en-US" dirty="0" smtClean="0"/>
              <a:t>approximation by </a:t>
            </a:r>
            <a:r>
              <a:rPr lang="en-US" dirty="0" smtClean="0">
                <a:solidFill>
                  <a:srgbClr val="7030A0"/>
                </a:solidFill>
              </a:rPr>
              <a:t>Arora et al </a:t>
            </a:r>
            <a:r>
              <a:rPr lang="en-US" dirty="0" smtClean="0"/>
              <a:t>basically</a:t>
            </a:r>
          </a:p>
          <a:p>
            <a:pPr marL="0" indent="0" algn="l">
              <a:buFontTx/>
              <a:buNone/>
              <a:defRPr/>
            </a:pPr>
            <a:r>
              <a:rPr lang="en-US" dirty="0"/>
              <a:t>e</a:t>
            </a:r>
            <a:r>
              <a:rPr lang="en-US" dirty="0" smtClean="0"/>
              <a:t>mbed a  </a:t>
            </a:r>
            <a:r>
              <a:rPr lang="en-US" dirty="0" smtClean="0">
                <a:solidFill>
                  <a:srgbClr val="0070C0"/>
                </a:solidFill>
              </a:rPr>
              <a:t>negative type</a:t>
            </a:r>
            <a:r>
              <a:rPr lang="en-US" dirty="0" smtClean="0"/>
              <a:t> </a:t>
            </a:r>
            <a:r>
              <a:rPr lang="en-US" smtClean="0"/>
              <a:t>metric </a:t>
            </a:r>
            <a:r>
              <a:rPr lang="en-US"/>
              <a:t> </a:t>
            </a:r>
            <a:r>
              <a:rPr lang="en-US" smtClean="0"/>
              <a:t>with </a:t>
            </a:r>
            <a:r>
              <a:rPr lang="en-US" dirty="0" smtClean="0"/>
              <a:t>distortion </a:t>
            </a:r>
            <a:r>
              <a:rPr lang="en-US" dirty="0" smtClean="0">
                <a:solidFill>
                  <a:srgbClr val="FF0000"/>
                </a:solidFill>
              </a:rPr>
              <a:t>sqrt{log n}</a:t>
            </a:r>
            <a:r>
              <a:rPr lang="en-US" dirty="0" smtClean="0"/>
              <a:t> into </a:t>
            </a:r>
            <a:r>
              <a:rPr lang="en-US" dirty="0">
                <a:solidFill>
                  <a:srgbClr val="FF0000"/>
                </a:solidFill>
                <a:latin typeface="Comic Sans MS" panose="030F0702030302020204" pitchFamily="66" charset="0"/>
                <a:sym typeface="Symbol" panose="05050102010706020507" pitchFamily="18" charset="2"/>
              </a:rPr>
              <a:t>L</a:t>
            </a:r>
            <a:r>
              <a:rPr lang="en-US" baseline="-25000" dirty="0" smtClean="0">
                <a:solidFill>
                  <a:srgbClr val="FF0000"/>
                </a:solidFill>
                <a:latin typeface="Comic Sans MS" panose="030F0702030302020204" pitchFamily="66" charset="0"/>
                <a:sym typeface="Symbol" panose="05050102010706020507" pitchFamily="18" charset="2"/>
              </a:rPr>
              <a:t>2 </a:t>
            </a:r>
            <a:r>
              <a:rPr lang="en-US" dirty="0" smtClean="0">
                <a:solidFill>
                  <a:srgbClr val="FF0000"/>
                </a:solidFill>
                <a:latin typeface="Comic Sans MS" panose="030F0702030302020204" pitchFamily="66" charset="0"/>
                <a:sym typeface="Symbol" panose="05050102010706020507" pitchFamily="18" charset="2"/>
              </a:rPr>
              <a:t> </a:t>
            </a:r>
            <a:r>
              <a:rPr lang="en-US" dirty="0" smtClean="0">
                <a:latin typeface="Comic Sans MS" panose="030F0702030302020204" pitchFamily="66" charset="0"/>
                <a:sym typeface="Symbol" panose="05050102010706020507" pitchFamily="18" charset="2"/>
              </a:rPr>
              <a:t>and so into </a:t>
            </a:r>
            <a:r>
              <a:rPr lang="en-US" dirty="0">
                <a:solidFill>
                  <a:srgbClr val="FF0000"/>
                </a:solidFill>
                <a:latin typeface="Comic Sans MS" panose="030F0702030302020204" pitchFamily="66" charset="0"/>
                <a:sym typeface="Symbol" panose="05050102010706020507" pitchFamily="18" charset="2"/>
              </a:rPr>
              <a:t>L</a:t>
            </a:r>
            <a:r>
              <a:rPr lang="en-US" altLang="en-US" baseline="-25000" dirty="0" smtClean="0">
                <a:solidFill>
                  <a:srgbClr val="FF0000"/>
                </a:solidFill>
                <a:latin typeface="Comic Sans MS" panose="030F0702030302020204" pitchFamily="66" charset="0"/>
                <a:sym typeface="Symbol" panose="05050102010706020507" pitchFamily="18" charset="2"/>
              </a:rPr>
              <a:t>1</a:t>
            </a:r>
            <a:r>
              <a:rPr lang="en-US" altLang="en-US" dirty="0" smtClean="0">
                <a:latin typeface="Comic Sans MS" panose="030F0702030302020204" pitchFamily="66" charset="0"/>
                <a:sym typeface="Symbol" panose="05050102010706020507" pitchFamily="18" charset="2"/>
              </a:rPr>
              <a:t>.</a:t>
            </a:r>
          </a:p>
          <a:p>
            <a:pPr marL="0" indent="0">
              <a:buNone/>
              <a:defRPr/>
            </a:pPr>
            <a:r>
              <a:rPr lang="en-US" altLang="en-US" dirty="0" smtClean="0">
                <a:latin typeface="Comic Sans MS" panose="030F0702030302020204" pitchFamily="66" charset="0"/>
                <a:sym typeface="Symbol" panose="05050102010706020507" pitchFamily="18" charset="2"/>
              </a:rPr>
              <a:t>If </a:t>
            </a:r>
            <a:r>
              <a:rPr lang="en-US" altLang="en-US" dirty="0">
                <a:latin typeface="Comic Sans MS" panose="030F0702030302020204" pitchFamily="66" charset="0"/>
                <a:sym typeface="Symbol" panose="05050102010706020507" pitchFamily="18" charset="2"/>
              </a:rPr>
              <a:t>you </a:t>
            </a:r>
            <a:r>
              <a:rPr lang="en-US" altLang="en-US" dirty="0" smtClean="0">
                <a:latin typeface="Comic Sans MS" panose="030F0702030302020204" pitchFamily="66" charset="0"/>
                <a:sym typeface="Symbol" panose="05050102010706020507" pitchFamily="18" charset="2"/>
              </a:rPr>
              <a:t>reduce to </a:t>
            </a:r>
            <a:r>
              <a:rPr lang="en-US" dirty="0" smtClean="0">
                <a:solidFill>
                  <a:srgbClr val="FF0000"/>
                </a:solidFill>
                <a:latin typeface="Comic Sans MS" panose="030F0702030302020204" pitchFamily="66" charset="0"/>
                <a:sym typeface="Symbol" panose="05050102010706020507" pitchFamily="18" charset="2"/>
              </a:rPr>
              <a:t>L</a:t>
            </a:r>
            <a:r>
              <a:rPr lang="en-US" altLang="en-US" baseline="-25000" dirty="0" smtClean="0">
                <a:solidFill>
                  <a:srgbClr val="FF0000"/>
                </a:solidFill>
                <a:latin typeface="Comic Sans MS" panose="030F0702030302020204" pitchFamily="66" charset="0"/>
                <a:sym typeface="Symbol" panose="05050102010706020507" pitchFamily="18" charset="2"/>
              </a:rPr>
              <a:t>1 </a:t>
            </a:r>
            <a:r>
              <a:rPr lang="en-US" altLang="en-US" dirty="0">
                <a:solidFill>
                  <a:srgbClr val="00B050"/>
                </a:solidFill>
                <a:latin typeface="Comic Sans MS" panose="030F0702030302020204" pitchFamily="66" charset="0"/>
                <a:sym typeface="Symbol" panose="05050102010706020507" pitchFamily="18" charset="2"/>
              </a:rPr>
              <a:t>sparest cut </a:t>
            </a:r>
            <a:r>
              <a:rPr lang="en-US" altLang="en-US" dirty="0">
                <a:latin typeface="Comic Sans MS" panose="030F0702030302020204" pitchFamily="66" charset="0"/>
                <a:sym typeface="Symbol" panose="05050102010706020507" pitchFamily="18" charset="2"/>
              </a:rPr>
              <a:t>is solved. </a:t>
            </a:r>
            <a:endParaRPr lang="en-US" altLang="en-US" dirty="0" smtClean="0">
              <a:latin typeface="Comic Sans MS" panose="030F0702030302020204" pitchFamily="66" charset="0"/>
              <a:sym typeface="Symbol" panose="05050102010706020507" pitchFamily="18" charset="2"/>
            </a:endParaRPr>
          </a:p>
          <a:p>
            <a:pPr marL="0" indent="0" algn="l">
              <a:buFontTx/>
              <a:buNone/>
              <a:defRPr/>
            </a:pPr>
            <a:r>
              <a:rPr lang="en-US" altLang="en-US" dirty="0" smtClean="0">
                <a:latin typeface="Comic Sans MS" panose="030F0702030302020204" pitchFamily="66" charset="0"/>
                <a:sym typeface="Symbol" panose="05050102010706020507" pitchFamily="18" charset="2"/>
              </a:rPr>
              <a:t>Some interesting results and open problems </a:t>
            </a:r>
          </a:p>
          <a:p>
            <a:pPr marL="0" indent="0" algn="l">
              <a:buFontTx/>
              <a:buNone/>
              <a:defRPr/>
            </a:pPr>
            <a:r>
              <a:rPr lang="en-US" altLang="en-US" dirty="0" smtClean="0">
                <a:latin typeface="Comic Sans MS" panose="030F0702030302020204" pitchFamily="66" charset="0"/>
                <a:sym typeface="Symbol" panose="05050102010706020507" pitchFamily="18" charset="2"/>
              </a:rPr>
              <a:t>exist for embedding </a:t>
            </a:r>
            <a:r>
              <a:rPr lang="en-US" altLang="en-US" dirty="0" smtClean="0">
                <a:solidFill>
                  <a:srgbClr val="0070C0"/>
                </a:solidFill>
                <a:latin typeface="Comic Sans MS" panose="030F0702030302020204" pitchFamily="66" charset="0"/>
                <a:sym typeface="Symbol" panose="05050102010706020507" pitchFamily="18" charset="2"/>
              </a:rPr>
              <a:t>planar graphs </a:t>
            </a:r>
            <a:r>
              <a:rPr lang="en-US" altLang="en-US" dirty="0" smtClean="0">
                <a:latin typeface="Comic Sans MS" panose="030F0702030302020204" pitchFamily="66" charset="0"/>
                <a:sym typeface="Symbol" panose="05050102010706020507" pitchFamily="18" charset="2"/>
              </a:rPr>
              <a:t>and the </a:t>
            </a:r>
          </a:p>
          <a:p>
            <a:pPr marL="0" indent="0" algn="l">
              <a:buFontTx/>
              <a:buNone/>
              <a:defRPr/>
            </a:pPr>
            <a:r>
              <a:rPr lang="en-US" altLang="en-US" dirty="0" smtClean="0">
                <a:solidFill>
                  <a:srgbClr val="0070C0"/>
                </a:solidFill>
                <a:latin typeface="Comic Sans MS" panose="030F0702030302020204" pitchFamily="66" charset="0"/>
                <a:sym typeface="Symbol" panose="05050102010706020507" pitchFamily="18" charset="2"/>
              </a:rPr>
              <a:t>edit distance </a:t>
            </a:r>
            <a:r>
              <a:rPr lang="en-US" altLang="en-US" dirty="0" smtClean="0">
                <a:latin typeface="Comic Sans MS" panose="030F0702030302020204" pitchFamily="66" charset="0"/>
                <a:sym typeface="Symbol" panose="05050102010706020507" pitchFamily="18" charset="2"/>
              </a:rPr>
              <a:t>metric. I recommend knowing</a:t>
            </a:r>
          </a:p>
          <a:p>
            <a:pPr marL="0" indent="0">
              <a:buNone/>
              <a:defRPr/>
            </a:pPr>
            <a:r>
              <a:rPr lang="en-US" altLang="en-US" dirty="0">
                <a:solidFill>
                  <a:srgbClr val="0070C0"/>
                </a:solidFill>
                <a:latin typeface="Comic Sans MS" panose="030F0702030302020204" pitchFamily="66" charset="0"/>
                <a:sym typeface="Symbol" panose="05050102010706020507" pitchFamily="18" charset="2"/>
              </a:rPr>
              <a:t>edit </a:t>
            </a:r>
            <a:r>
              <a:rPr lang="en-US" altLang="en-US" dirty="0" smtClean="0">
                <a:solidFill>
                  <a:srgbClr val="0070C0"/>
                </a:solidFill>
                <a:latin typeface="Comic Sans MS" panose="030F0702030302020204" pitchFamily="66" charset="0"/>
                <a:sym typeface="Symbol" panose="05050102010706020507" pitchFamily="18" charset="2"/>
              </a:rPr>
              <a:t>distance.</a:t>
            </a:r>
            <a:endParaRPr lang="en-US" baseline="-25000" dirty="0" smtClean="0">
              <a:latin typeface="Comic Sans MS" panose="030F0702030302020204" pitchFamily="66" charset="0"/>
              <a:sym typeface="Symbol" panose="05050102010706020507" pitchFamily="18" charset="2"/>
            </a:endParaRPr>
          </a:p>
        </p:txBody>
      </p:sp>
    </p:spTree>
    <p:extLst>
      <p:ext uri="{BB962C8B-B14F-4D97-AF65-F5344CB8AC3E}">
        <p14:creationId xmlns:p14="http://schemas.microsoft.com/office/powerpoint/2010/main" val="3156846731"/>
      </p:ext>
    </p:extLst>
  </p:cSld>
  <p:clrMapOvr>
    <a:masterClrMapping/>
  </p:clrMapOvr>
  <p:timing>
    <p:tnLst>
      <p:par>
        <p:cTn id="1" dur="indefinite" restart="never" nodeType="tmRoot"/>
      </p:par>
    </p:tnLst>
  </p:timing>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00B0F0"/>
                </a:solidFill>
              </a:rPr>
              <a:t>Doubling Metric: how many balls of radios r/2 are needed to cover a ball of radios r?</a:t>
            </a:r>
            <a:endParaRPr lang="en-US" dirty="0">
              <a:solidFill>
                <a:srgbClr val="00B0F0"/>
              </a:solidFill>
            </a:endParaRPr>
          </a:p>
        </p:txBody>
      </p:sp>
      <p:sp>
        <p:nvSpPr>
          <p:cNvPr id="3" name="Content Placeholder 2"/>
          <p:cNvSpPr>
            <a:spLocks noGrp="1"/>
          </p:cNvSpPr>
          <p:nvPr>
            <p:ph idx="1"/>
          </p:nvPr>
        </p:nvSpPr>
        <p:spPr/>
        <p:txBody>
          <a:bodyPr>
            <a:normAutofit/>
          </a:bodyPr>
          <a:lstStyle/>
          <a:p>
            <a:pPr marL="0" indent="0">
              <a:buNone/>
            </a:pPr>
            <a:r>
              <a:rPr lang="en-US" altLang="en-US" dirty="0" smtClean="0">
                <a:solidFill>
                  <a:srgbClr val="00B050"/>
                </a:solidFill>
              </a:rPr>
              <a:t>Doubling </a:t>
            </a:r>
            <a:r>
              <a:rPr lang="en-US" altLang="en-US" dirty="0">
                <a:solidFill>
                  <a:srgbClr val="00B050"/>
                </a:solidFill>
              </a:rPr>
              <a:t>metric</a:t>
            </a:r>
            <a:r>
              <a:rPr lang="en-US" altLang="en-US" dirty="0" smtClean="0"/>
              <a:t>. For a</a:t>
            </a:r>
            <a:r>
              <a:rPr lang="en-US" dirty="0" smtClean="0"/>
              <a:t> space </a:t>
            </a:r>
            <a:r>
              <a:rPr lang="en-US" i="1" dirty="0" smtClean="0">
                <a:solidFill>
                  <a:srgbClr val="FF0000"/>
                </a:solidFill>
              </a:rPr>
              <a:t>X</a:t>
            </a:r>
            <a:r>
              <a:rPr lang="en-US" dirty="0" smtClean="0"/>
              <a:t> with metric</a:t>
            </a:r>
            <a:r>
              <a:rPr lang="en-US" dirty="0"/>
              <a:t> </a:t>
            </a:r>
            <a:r>
              <a:rPr lang="en-US" i="1" dirty="0">
                <a:solidFill>
                  <a:srgbClr val="FF0000"/>
                </a:solidFill>
              </a:rPr>
              <a:t>d</a:t>
            </a:r>
            <a:r>
              <a:rPr lang="en-US" dirty="0">
                <a:solidFill>
                  <a:srgbClr val="FF0000"/>
                </a:solidFill>
              </a:rPr>
              <a:t> </a:t>
            </a:r>
            <a:r>
              <a:rPr lang="en-US" dirty="0" smtClean="0"/>
              <a:t>the metric is </a:t>
            </a:r>
            <a:r>
              <a:rPr lang="en-US" dirty="0"/>
              <a:t>said to be </a:t>
            </a:r>
            <a:r>
              <a:rPr lang="en-US" b="1" dirty="0"/>
              <a:t>doubling</a:t>
            </a:r>
            <a:r>
              <a:rPr lang="en-US" dirty="0"/>
              <a:t> if there is some doubling constant </a:t>
            </a:r>
            <a:r>
              <a:rPr lang="en-US" i="1" dirty="0">
                <a:solidFill>
                  <a:srgbClr val="FF0000"/>
                </a:solidFill>
              </a:rPr>
              <a:t>M</a:t>
            </a:r>
            <a:r>
              <a:rPr lang="en-US" dirty="0">
                <a:solidFill>
                  <a:srgbClr val="FF0000"/>
                </a:solidFill>
              </a:rPr>
              <a:t> &gt; 0</a:t>
            </a:r>
            <a:r>
              <a:rPr lang="en-US" dirty="0"/>
              <a:t> such that for any </a:t>
            </a:r>
            <a:r>
              <a:rPr lang="en-US" i="1" dirty="0">
                <a:solidFill>
                  <a:srgbClr val="FF0000"/>
                </a:solidFill>
              </a:rPr>
              <a:t>x</a:t>
            </a:r>
            <a:r>
              <a:rPr lang="en-US" dirty="0">
                <a:solidFill>
                  <a:srgbClr val="FF0000"/>
                </a:solidFill>
              </a:rPr>
              <a:t> ∈ </a:t>
            </a:r>
            <a:r>
              <a:rPr lang="en-US" i="1" dirty="0">
                <a:solidFill>
                  <a:srgbClr val="FF0000"/>
                </a:solidFill>
              </a:rPr>
              <a:t>X</a:t>
            </a:r>
            <a:r>
              <a:rPr lang="en-US" dirty="0"/>
              <a:t> and </a:t>
            </a:r>
            <a:r>
              <a:rPr lang="en-US" i="1" dirty="0">
                <a:solidFill>
                  <a:srgbClr val="FF0000"/>
                </a:solidFill>
              </a:rPr>
              <a:t>r</a:t>
            </a:r>
            <a:r>
              <a:rPr lang="en-US" dirty="0">
                <a:solidFill>
                  <a:srgbClr val="FF0000"/>
                </a:solidFill>
              </a:rPr>
              <a:t> &gt; 0</a:t>
            </a:r>
            <a:r>
              <a:rPr lang="en-US" dirty="0"/>
              <a:t>, it is possible to cover the ball </a:t>
            </a:r>
            <a:r>
              <a:rPr lang="en-US" i="1" dirty="0">
                <a:solidFill>
                  <a:srgbClr val="FF0000"/>
                </a:solidFill>
              </a:rPr>
              <a:t>B</a:t>
            </a:r>
            <a:r>
              <a:rPr lang="en-US" dirty="0">
                <a:solidFill>
                  <a:srgbClr val="FF0000"/>
                </a:solidFill>
              </a:rPr>
              <a:t>(</a:t>
            </a:r>
            <a:r>
              <a:rPr lang="en-US" i="1" dirty="0">
                <a:solidFill>
                  <a:srgbClr val="FF0000"/>
                </a:solidFill>
              </a:rPr>
              <a:t>x</a:t>
            </a:r>
            <a:r>
              <a:rPr lang="en-US" dirty="0">
                <a:solidFill>
                  <a:srgbClr val="FF0000"/>
                </a:solidFill>
              </a:rPr>
              <a:t>, </a:t>
            </a:r>
            <a:r>
              <a:rPr lang="en-US" i="1" dirty="0">
                <a:solidFill>
                  <a:srgbClr val="FF0000"/>
                </a:solidFill>
              </a:rPr>
              <a:t>r</a:t>
            </a:r>
            <a:r>
              <a:rPr lang="en-US" dirty="0">
                <a:solidFill>
                  <a:srgbClr val="FF0000"/>
                </a:solidFill>
              </a:rPr>
              <a:t>) = {</a:t>
            </a:r>
            <a:r>
              <a:rPr lang="en-US" i="1" dirty="0">
                <a:solidFill>
                  <a:srgbClr val="FF0000"/>
                </a:solidFill>
              </a:rPr>
              <a:t>y</a:t>
            </a:r>
            <a:r>
              <a:rPr lang="en-US" dirty="0">
                <a:solidFill>
                  <a:srgbClr val="FF0000"/>
                </a:solidFill>
              </a:rPr>
              <a:t> | </a:t>
            </a:r>
            <a:r>
              <a:rPr lang="en-US" i="1" dirty="0">
                <a:solidFill>
                  <a:srgbClr val="FF0000"/>
                </a:solidFill>
              </a:rPr>
              <a:t>d</a:t>
            </a:r>
            <a:r>
              <a:rPr lang="en-US" dirty="0">
                <a:solidFill>
                  <a:srgbClr val="FF0000"/>
                </a:solidFill>
              </a:rPr>
              <a:t>(</a:t>
            </a:r>
            <a:r>
              <a:rPr lang="en-US" i="1" dirty="0">
                <a:solidFill>
                  <a:srgbClr val="FF0000"/>
                </a:solidFill>
              </a:rPr>
              <a:t>x</a:t>
            </a:r>
            <a:r>
              <a:rPr lang="en-US" dirty="0">
                <a:solidFill>
                  <a:srgbClr val="FF0000"/>
                </a:solidFill>
              </a:rPr>
              <a:t>, </a:t>
            </a:r>
            <a:r>
              <a:rPr lang="en-US" i="1" dirty="0">
                <a:solidFill>
                  <a:srgbClr val="FF0000"/>
                </a:solidFill>
              </a:rPr>
              <a:t>y</a:t>
            </a:r>
            <a:r>
              <a:rPr lang="en-US" dirty="0">
                <a:solidFill>
                  <a:srgbClr val="FF0000"/>
                </a:solidFill>
              </a:rPr>
              <a:t>) &lt; </a:t>
            </a:r>
            <a:r>
              <a:rPr lang="en-US" i="1" dirty="0">
                <a:solidFill>
                  <a:srgbClr val="FF0000"/>
                </a:solidFill>
              </a:rPr>
              <a:t>r</a:t>
            </a:r>
            <a:r>
              <a:rPr lang="en-US" dirty="0">
                <a:solidFill>
                  <a:srgbClr val="FF0000"/>
                </a:solidFill>
              </a:rPr>
              <a:t>} </a:t>
            </a:r>
            <a:r>
              <a:rPr lang="en-US" dirty="0"/>
              <a:t>with the union of at most </a:t>
            </a:r>
            <a:r>
              <a:rPr lang="en-US" i="1" dirty="0">
                <a:solidFill>
                  <a:srgbClr val="FF0000"/>
                </a:solidFill>
              </a:rPr>
              <a:t>M</a:t>
            </a:r>
            <a:r>
              <a:rPr lang="en-US" dirty="0">
                <a:solidFill>
                  <a:srgbClr val="FF0000"/>
                </a:solidFill>
              </a:rPr>
              <a:t> </a:t>
            </a:r>
            <a:r>
              <a:rPr lang="en-US" dirty="0"/>
              <a:t>balls of radius </a:t>
            </a:r>
            <a:r>
              <a:rPr lang="en-US" i="1" dirty="0">
                <a:solidFill>
                  <a:srgbClr val="FF0000"/>
                </a:solidFill>
              </a:rPr>
              <a:t>r</a:t>
            </a:r>
            <a:r>
              <a:rPr lang="en-US" dirty="0">
                <a:solidFill>
                  <a:srgbClr val="FF0000"/>
                </a:solidFill>
              </a:rPr>
              <a:t>/2</a:t>
            </a:r>
            <a:r>
              <a:rPr lang="en-US" dirty="0" smtClean="0">
                <a:solidFill>
                  <a:srgbClr val="FF0000"/>
                </a:solidFill>
              </a:rPr>
              <a:t>.</a:t>
            </a:r>
          </a:p>
          <a:p>
            <a:pPr marL="0" indent="0">
              <a:buNone/>
            </a:pPr>
            <a:r>
              <a:rPr lang="en-US" altLang="en-US" dirty="0" smtClean="0"/>
              <a:t>For </a:t>
            </a:r>
            <a:r>
              <a:rPr lang="en-US" altLang="en-US" dirty="0" smtClean="0">
                <a:solidFill>
                  <a:srgbClr val="FF0000"/>
                </a:solidFill>
                <a:sym typeface="Symbol" panose="05050102010706020507" pitchFamily="18" charset="2"/>
              </a:rPr>
              <a:t>R</a:t>
            </a:r>
            <a:r>
              <a:rPr lang="en-US" altLang="en-US" baseline="30000" dirty="0" smtClean="0">
                <a:solidFill>
                  <a:srgbClr val="FF0000"/>
                </a:solidFill>
                <a:sym typeface="Symbol" panose="05050102010706020507" pitchFamily="18" charset="2"/>
              </a:rPr>
              <a:t>k</a:t>
            </a:r>
            <a:r>
              <a:rPr lang="en-US" altLang="en-US" dirty="0" smtClean="0">
                <a:solidFill>
                  <a:srgbClr val="FF0000"/>
                </a:solidFill>
                <a:sym typeface="Symbol" panose="05050102010706020507" pitchFamily="18" charset="2"/>
              </a:rPr>
              <a:t> </a:t>
            </a:r>
            <a:r>
              <a:rPr lang="en-US" altLang="en-US" dirty="0" smtClean="0">
                <a:sym typeface="Symbol" panose="05050102010706020507" pitchFamily="18" charset="2"/>
              </a:rPr>
              <a:t>the doubling dimension is </a:t>
            </a:r>
            <a:r>
              <a:rPr lang="en-US" altLang="en-US" dirty="0" smtClean="0">
                <a:solidFill>
                  <a:srgbClr val="FF0000"/>
                </a:solidFill>
                <a:sym typeface="Symbol" panose="05050102010706020507" pitchFamily="18" charset="2"/>
              </a:rPr>
              <a:t>O(k) </a:t>
            </a:r>
            <a:r>
              <a:rPr lang="en-US" altLang="en-US" dirty="0" smtClean="0">
                <a:sym typeface="Symbol" panose="05050102010706020507" pitchFamily="18" charset="2"/>
              </a:rPr>
              <a:t>(not exactly an easy proof).</a:t>
            </a:r>
            <a:endParaRPr lang="en-US" altLang="en-US" dirty="0"/>
          </a:p>
          <a:p>
            <a:pPr marL="0" indent="0">
              <a:buNone/>
            </a:pPr>
            <a:endParaRPr lang="en-US" altLang="en-US" dirty="0"/>
          </a:p>
        </p:txBody>
      </p:sp>
    </p:spTree>
    <p:extLst>
      <p:ext uri="{BB962C8B-B14F-4D97-AF65-F5344CB8AC3E}">
        <p14:creationId xmlns:p14="http://schemas.microsoft.com/office/powerpoint/2010/main" val="2991975171"/>
      </p:ext>
    </p:extLst>
  </p:cSld>
  <p:clrMapOvr>
    <a:masterClrMapping/>
  </p:clrMapOvr>
  <p:timing>
    <p:tnLst>
      <p:par>
        <p:cTn id="1" dur="indefinite" restart="never" nodeType="tmRoot"/>
      </p:par>
    </p:tnLst>
  </p:timing>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Geometric problems and doubling dimension</a:t>
            </a:r>
            <a:endParaRPr lang="en-US" dirty="0">
              <a:solidFill>
                <a:srgbClr val="00B0F0"/>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Many algorithms for  geometric can be extended to </a:t>
            </a:r>
          </a:p>
          <a:p>
            <a:pPr marL="0" indent="0">
              <a:buNone/>
            </a:pPr>
            <a:r>
              <a:rPr lang="en-US" dirty="0" smtClean="0">
                <a:solidFill>
                  <a:srgbClr val="FF0000"/>
                </a:solidFill>
              </a:rPr>
              <a:t>doubling metrics</a:t>
            </a:r>
            <a:r>
              <a:rPr lang="en-US" dirty="0" smtClean="0"/>
              <a:t>. Such as </a:t>
            </a:r>
            <a:r>
              <a:rPr lang="en-US" dirty="0" smtClean="0">
                <a:solidFill>
                  <a:srgbClr val="00B050"/>
                </a:solidFill>
              </a:rPr>
              <a:t>Near Neighbor search,</a:t>
            </a:r>
          </a:p>
          <a:p>
            <a:pPr marL="0" indent="0">
              <a:buNone/>
            </a:pPr>
            <a:r>
              <a:rPr lang="en-US" dirty="0" smtClean="0">
                <a:solidFill>
                  <a:srgbClr val="00B050"/>
                </a:solidFill>
              </a:rPr>
              <a:t>TSP, Sparse spanners, Network design and  </a:t>
            </a:r>
          </a:p>
          <a:p>
            <a:pPr marL="0" indent="0">
              <a:buNone/>
            </a:pPr>
            <a:r>
              <a:rPr lang="en-US" dirty="0" smtClean="0">
                <a:solidFill>
                  <a:srgbClr val="00B050"/>
                </a:solidFill>
              </a:rPr>
              <a:t>Clustering problems.</a:t>
            </a:r>
          </a:p>
          <a:p>
            <a:pPr marL="0" indent="0">
              <a:buNone/>
            </a:pPr>
            <a:r>
              <a:rPr lang="en-US" dirty="0" smtClean="0">
                <a:solidFill>
                  <a:srgbClr val="7030A0"/>
                </a:solidFill>
              </a:rPr>
              <a:t>Arora</a:t>
            </a:r>
            <a:r>
              <a:rPr lang="en-US" dirty="0" smtClean="0">
                <a:solidFill>
                  <a:srgbClr val="00B050"/>
                </a:solidFill>
              </a:rPr>
              <a:t> </a:t>
            </a:r>
            <a:r>
              <a:rPr lang="en-US" dirty="0" smtClean="0"/>
              <a:t>showed </a:t>
            </a:r>
            <a:r>
              <a:rPr lang="en-US" dirty="0" smtClean="0">
                <a:solidFill>
                  <a:srgbClr val="FF0000"/>
                </a:solidFill>
              </a:rPr>
              <a:t>PTAS</a:t>
            </a:r>
            <a:r>
              <a:rPr lang="en-US" dirty="0" smtClean="0"/>
              <a:t> for </a:t>
            </a:r>
            <a:r>
              <a:rPr lang="en-US" dirty="0" smtClean="0">
                <a:solidFill>
                  <a:srgbClr val="00B050"/>
                </a:solidFill>
              </a:rPr>
              <a:t>TSP </a:t>
            </a:r>
            <a:r>
              <a:rPr lang="en-US" dirty="0" smtClean="0"/>
              <a:t>in </a:t>
            </a:r>
            <a:r>
              <a:rPr lang="en-US" dirty="0" smtClean="0">
                <a:solidFill>
                  <a:srgbClr val="FF0000"/>
                </a:solidFill>
                <a:sym typeface="Symbol" panose="05050102010706020507" pitchFamily="18" charset="2"/>
              </a:rPr>
              <a:t>R</a:t>
            </a:r>
            <a:r>
              <a:rPr lang="en-US" baseline="30000" dirty="0" smtClean="0">
                <a:solidFill>
                  <a:srgbClr val="FF0000"/>
                </a:solidFill>
                <a:latin typeface="Calibri" panose="020F0502020204030204" pitchFamily="34" charset="0"/>
                <a:cs typeface="Calibri" panose="020F0502020204030204" pitchFamily="34" charset="0"/>
                <a:sym typeface="Symbol" panose="05050102010706020507" pitchFamily="18" charset="2"/>
              </a:rPr>
              <a:t>k</a:t>
            </a:r>
            <a:r>
              <a:rPr lang="en-US" dirty="0" smtClean="0">
                <a:solidFill>
                  <a:srgbClr val="FF0000"/>
                </a:solidFill>
                <a:latin typeface="Calibri" panose="020F0502020204030204" pitchFamily="34" charset="0"/>
                <a:cs typeface="Calibri" panose="020F0502020204030204" pitchFamily="34" charset="0"/>
                <a:sym typeface="Symbol" panose="05050102010706020507" pitchFamily="18" charset="2"/>
              </a:rPr>
              <a:t>.</a:t>
            </a:r>
            <a:endParaRPr lang="en-US" dirty="0" smtClean="0">
              <a:solidFill>
                <a:srgbClr val="00B050"/>
              </a:solidFill>
            </a:endParaRPr>
          </a:p>
          <a:p>
            <a:pPr marL="0" indent="0">
              <a:buNone/>
            </a:pPr>
            <a:r>
              <a:rPr lang="en-US" dirty="0" smtClean="0"/>
              <a:t>The </a:t>
            </a:r>
            <a:r>
              <a:rPr lang="en-US" dirty="0" smtClean="0">
                <a:solidFill>
                  <a:srgbClr val="FF0000"/>
                </a:solidFill>
              </a:rPr>
              <a:t>PTAS </a:t>
            </a:r>
            <a:r>
              <a:rPr lang="en-US" dirty="0" smtClean="0"/>
              <a:t>was proved </a:t>
            </a:r>
            <a:r>
              <a:rPr lang="en-US" dirty="0" smtClean="0">
                <a:solidFill>
                  <a:srgbClr val="FF0000"/>
                </a:solidFill>
              </a:rPr>
              <a:t>TSP </a:t>
            </a:r>
            <a:r>
              <a:rPr lang="en-US" dirty="0" smtClean="0"/>
              <a:t>on </a:t>
            </a:r>
            <a:r>
              <a:rPr lang="en-US" dirty="0"/>
              <a:t>d</a:t>
            </a:r>
            <a:r>
              <a:rPr lang="en-US" dirty="0" smtClean="0"/>
              <a:t>oubling metric  by  </a:t>
            </a:r>
            <a:r>
              <a:rPr lang="en-US" dirty="0" smtClean="0">
                <a:solidFill>
                  <a:srgbClr val="7030A0"/>
                </a:solidFill>
              </a:rPr>
              <a:t>Talwar </a:t>
            </a:r>
            <a:r>
              <a:rPr lang="en-US" dirty="0" smtClean="0"/>
              <a:t>in </a:t>
            </a:r>
            <a:r>
              <a:rPr lang="en-US" dirty="0" smtClean="0">
                <a:solidFill>
                  <a:srgbClr val="FF0000"/>
                </a:solidFill>
              </a:rPr>
              <a:t>Quasi(P) </a:t>
            </a:r>
            <a:r>
              <a:rPr lang="en-US" dirty="0" smtClean="0"/>
              <a:t>time</a:t>
            </a:r>
            <a:r>
              <a:rPr lang="en-US" dirty="0" smtClean="0">
                <a:solidFill>
                  <a:srgbClr val="7030A0"/>
                </a:solidFill>
              </a:rPr>
              <a:t>.</a:t>
            </a:r>
            <a:r>
              <a:rPr lang="en-US" dirty="0" smtClean="0">
                <a:solidFill>
                  <a:srgbClr val="00B050"/>
                </a:solidFill>
              </a:rPr>
              <a:t> </a:t>
            </a:r>
            <a:r>
              <a:rPr lang="en-US" dirty="0" smtClean="0"/>
              <a:t>The running time was </a:t>
            </a:r>
          </a:p>
          <a:p>
            <a:pPr marL="0" indent="0">
              <a:buNone/>
            </a:pPr>
            <a:r>
              <a:rPr lang="en-US" dirty="0" smtClean="0"/>
              <a:t>improve to polynomial by</a:t>
            </a:r>
            <a:r>
              <a:rPr lang="en-US" dirty="0" smtClean="0">
                <a:solidFill>
                  <a:srgbClr val="7030A0"/>
                </a:solidFill>
              </a:rPr>
              <a:t> Krauthgamer et al.</a:t>
            </a:r>
          </a:p>
          <a:p>
            <a:pPr marL="0" indent="0">
              <a:buNone/>
            </a:pPr>
            <a:r>
              <a:rPr lang="en-US" dirty="0" smtClean="0"/>
              <a:t>Any doubling metric with constant doubling  dimension</a:t>
            </a:r>
          </a:p>
          <a:p>
            <a:pPr marL="0" indent="0">
              <a:buNone/>
            </a:pPr>
            <a:r>
              <a:rPr lang="en-US" dirty="0" smtClean="0"/>
              <a:t>has a </a:t>
            </a:r>
            <a:r>
              <a:rPr lang="en-US" dirty="0" smtClean="0">
                <a:solidFill>
                  <a:srgbClr val="00B050"/>
                </a:solidFill>
              </a:rPr>
              <a:t> </a:t>
            </a:r>
            <a:r>
              <a:rPr lang="en-US" dirty="0" smtClean="0">
                <a:solidFill>
                  <a:srgbClr val="FF0000"/>
                </a:solidFill>
              </a:rPr>
              <a:t>1+</a:t>
            </a:r>
            <a:r>
              <a:rPr lang="el-GR" dirty="0" smtClean="0">
                <a:solidFill>
                  <a:srgbClr val="FF0000"/>
                </a:solidFill>
                <a:latin typeface="Calibri" panose="020F0502020204030204" pitchFamily="34" charset="0"/>
                <a:cs typeface="Calibri" panose="020F0502020204030204" pitchFamily="34" charset="0"/>
              </a:rPr>
              <a:t>ε</a:t>
            </a:r>
            <a:r>
              <a:rPr lang="en-US" dirty="0" smtClean="0">
                <a:solidFill>
                  <a:srgbClr val="FF0000"/>
                </a:solidFill>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size spanner with </a:t>
            </a:r>
            <a:r>
              <a:rPr lang="en-US" dirty="0" smtClean="0">
                <a:solidFill>
                  <a:srgbClr val="FF0000"/>
                </a:solidFill>
                <a:latin typeface="Calibri" panose="020F0502020204030204" pitchFamily="34" charset="0"/>
                <a:cs typeface="Calibri" panose="020F0502020204030204" pitchFamily="34" charset="0"/>
              </a:rPr>
              <a:t>O(n) </a:t>
            </a:r>
            <a:r>
              <a:rPr lang="en-US" dirty="0" smtClean="0">
                <a:latin typeface="Calibri" panose="020F0502020204030204" pitchFamily="34" charset="0"/>
                <a:cs typeface="Calibri" panose="020F0502020204030204" pitchFamily="34" charset="0"/>
              </a:rPr>
              <a:t>edges.</a:t>
            </a:r>
            <a:r>
              <a:rPr lang="en-US" dirty="0" smtClean="0">
                <a:solidFill>
                  <a:srgbClr val="00B050"/>
                </a:solidFill>
                <a:latin typeface="Calibri" panose="020F0502020204030204" pitchFamily="34" charset="0"/>
                <a:cs typeface="Calibri" panose="020F0502020204030204" pitchFamily="34" charset="0"/>
              </a:rPr>
              <a:t> </a:t>
            </a:r>
            <a:endParaRPr lang="en-US" dirty="0" smtClean="0">
              <a:solidFill>
                <a:srgbClr val="00B050"/>
              </a:solidFill>
            </a:endParaRPr>
          </a:p>
        </p:txBody>
      </p:sp>
    </p:spTree>
    <p:extLst>
      <p:ext uri="{BB962C8B-B14F-4D97-AF65-F5344CB8AC3E}">
        <p14:creationId xmlns:p14="http://schemas.microsoft.com/office/powerpoint/2010/main" val="1095009399"/>
      </p:ext>
    </p:extLst>
  </p:cSld>
  <p:clrMapOvr>
    <a:masterClrMapping/>
  </p:clrMapOvr>
  <p:timing>
    <p:tnLst>
      <p:par>
        <p:cTn id="1" dur="indefinite" restart="never" nodeType="tmRoot"/>
      </p:par>
    </p:tnLst>
  </p:timing>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Summary</a:t>
            </a:r>
            <a:endParaRPr lang="en-US" dirty="0">
              <a:solidFill>
                <a:srgbClr val="00B0F0"/>
              </a:solidFill>
            </a:endParaRPr>
          </a:p>
        </p:txBody>
      </p:sp>
      <p:sp>
        <p:nvSpPr>
          <p:cNvPr id="3" name="Content Placeholder 2"/>
          <p:cNvSpPr>
            <a:spLocks noGrp="1"/>
          </p:cNvSpPr>
          <p:nvPr>
            <p:ph idx="1"/>
          </p:nvPr>
        </p:nvSpPr>
        <p:spPr/>
        <p:txBody>
          <a:bodyPr/>
          <a:lstStyle/>
          <a:p>
            <a:pPr marL="0" indent="0">
              <a:buNone/>
            </a:pPr>
            <a:r>
              <a:rPr lang="en-US" dirty="0"/>
              <a:t>E</a:t>
            </a:r>
            <a:r>
              <a:rPr lang="en-US" dirty="0" smtClean="0"/>
              <a:t>very metric is close to be a </a:t>
            </a:r>
            <a:r>
              <a:rPr lang="en-US" dirty="0" smtClean="0">
                <a:solidFill>
                  <a:srgbClr val="00B050"/>
                </a:solidFill>
              </a:rPr>
              <a:t>(random) tree.</a:t>
            </a:r>
          </a:p>
          <a:p>
            <a:pPr marL="0" indent="0">
              <a:buNone/>
            </a:pPr>
            <a:r>
              <a:rPr lang="en-US" dirty="0" smtClean="0"/>
              <a:t>Every metric is close to being </a:t>
            </a:r>
            <a:r>
              <a:rPr lang="en-US" dirty="0" smtClean="0">
                <a:solidFill>
                  <a:srgbClr val="00B050"/>
                </a:solidFill>
              </a:rPr>
              <a:t>Euclidian metric</a:t>
            </a:r>
            <a:endParaRPr lang="en-US" dirty="0">
              <a:solidFill>
                <a:srgbClr val="00B050"/>
              </a:solidFill>
            </a:endParaRPr>
          </a:p>
          <a:p>
            <a:pPr marL="0" indent="0">
              <a:buNone/>
            </a:pPr>
            <a:r>
              <a:rPr lang="en-US" dirty="0" smtClean="0"/>
              <a:t>(stretch </a:t>
            </a:r>
            <a:r>
              <a:rPr lang="en-US" dirty="0" smtClean="0">
                <a:solidFill>
                  <a:srgbClr val="FF0000"/>
                </a:solidFill>
              </a:rPr>
              <a:t>log n</a:t>
            </a:r>
            <a:r>
              <a:rPr lang="en-US" dirty="0" smtClean="0"/>
              <a:t>).</a:t>
            </a:r>
          </a:p>
          <a:p>
            <a:pPr marL="0" indent="0">
              <a:buNone/>
            </a:pPr>
            <a:r>
              <a:rPr lang="en-US" dirty="0" smtClean="0"/>
              <a:t>Every </a:t>
            </a:r>
            <a:r>
              <a:rPr lang="en-US" dirty="0" smtClean="0">
                <a:solidFill>
                  <a:srgbClr val="00B050"/>
                </a:solidFill>
              </a:rPr>
              <a:t>Euclidian metric </a:t>
            </a:r>
            <a:r>
              <a:rPr lang="en-US" dirty="0" smtClean="0"/>
              <a:t>can be made of </a:t>
            </a:r>
            <a:r>
              <a:rPr lang="en-US" dirty="0" smtClean="0">
                <a:solidFill>
                  <a:srgbClr val="FF0000"/>
                </a:solidFill>
              </a:rPr>
              <a:t>logarithmic dimension</a:t>
            </a:r>
            <a:r>
              <a:rPr lang="en-US" dirty="0" smtClean="0"/>
              <a:t> with negligible penalty. </a:t>
            </a:r>
            <a:endParaRPr lang="en-US" dirty="0"/>
          </a:p>
          <a:p>
            <a:pPr marL="0" indent="0">
              <a:buNone/>
            </a:pPr>
            <a:r>
              <a:rPr lang="en-US" dirty="0" smtClean="0"/>
              <a:t>These properties are not at all a description of  the above metrics. Certainly not in full.</a:t>
            </a:r>
          </a:p>
          <a:p>
            <a:pPr marL="0" indent="0">
              <a:buNone/>
            </a:pPr>
            <a:r>
              <a:rPr lang="en-US" dirty="0" smtClean="0"/>
              <a:t>Metric is still a very important subjects with very hard results. Many of them in Math.</a:t>
            </a:r>
          </a:p>
        </p:txBody>
      </p:sp>
    </p:spTree>
    <p:extLst>
      <p:ext uri="{BB962C8B-B14F-4D97-AF65-F5344CB8AC3E}">
        <p14:creationId xmlns:p14="http://schemas.microsoft.com/office/powerpoint/2010/main" val="1391148182"/>
      </p:ext>
    </p:extLst>
  </p:cSld>
  <p:clrMapOvr>
    <a:masterClrMapping/>
  </p:clrMapOvr>
  <p:timing>
    <p:tnLst>
      <p:par>
        <p:cTn id="1" dur="indefinite" restart="never" nodeType="tmRoot"/>
      </p:par>
    </p:tnLst>
  </p:timing>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1"/>
          <p:cNvSpPr>
            <a:spLocks noGrp="1"/>
          </p:cNvSpPr>
          <p:nvPr>
            <p:ph type="title"/>
          </p:nvPr>
        </p:nvSpPr>
        <p:spPr/>
        <p:txBody>
          <a:bodyPr/>
          <a:lstStyle/>
          <a:p>
            <a:pPr algn="ctr"/>
            <a:r>
              <a:rPr lang="en-US" altLang="en-US" dirty="0" smtClean="0">
                <a:solidFill>
                  <a:srgbClr val="00B0F0"/>
                </a:solidFill>
              </a:rPr>
              <a:t>Cryptology is fascinating</a:t>
            </a:r>
          </a:p>
        </p:txBody>
      </p:sp>
      <p:sp>
        <p:nvSpPr>
          <p:cNvPr id="178179" name="Content Placeholder 2"/>
          <p:cNvSpPr>
            <a:spLocks noGrp="1"/>
          </p:cNvSpPr>
          <p:nvPr>
            <p:ph idx="1"/>
          </p:nvPr>
        </p:nvSpPr>
        <p:spPr/>
        <p:txBody>
          <a:bodyPr>
            <a:normAutofit/>
          </a:bodyPr>
          <a:lstStyle/>
          <a:p>
            <a:pPr marL="0" indent="0" algn="l">
              <a:buFontTx/>
              <a:buNone/>
            </a:pPr>
            <a:r>
              <a:rPr lang="en-US" altLang="en-US" dirty="0" smtClean="0"/>
              <a:t>Doing things over the phone</a:t>
            </a:r>
          </a:p>
          <a:p>
            <a:pPr marL="0" indent="0" algn="l">
              <a:buFontTx/>
              <a:buNone/>
            </a:pPr>
            <a:r>
              <a:rPr lang="en-US" altLang="en-US" dirty="0" smtClean="0"/>
              <a:t>Simple example: </a:t>
            </a:r>
            <a:r>
              <a:rPr lang="en-US" altLang="en-US" dirty="0" smtClean="0">
                <a:solidFill>
                  <a:srgbClr val="0070C0"/>
                </a:solidFill>
              </a:rPr>
              <a:t>committing on the  value of a coin.</a:t>
            </a:r>
            <a:r>
              <a:rPr lang="en-US" altLang="en-US" dirty="0" smtClean="0">
                <a:solidFill>
                  <a:srgbClr val="FF0000"/>
                </a:solidFill>
              </a:rPr>
              <a:t> </a:t>
            </a:r>
            <a:r>
              <a:rPr lang="en-US" altLang="en-US" dirty="0" smtClean="0"/>
              <a:t>This means that that a </a:t>
            </a:r>
            <a:r>
              <a:rPr lang="en-US" altLang="en-US" dirty="0" smtClean="0">
                <a:solidFill>
                  <a:srgbClr val="FF0000"/>
                </a:solidFill>
              </a:rPr>
              <a:t>first agent  </a:t>
            </a:r>
            <a:r>
              <a:rPr lang="en-US" altLang="en-US" dirty="0" smtClean="0"/>
              <a:t>claims to know the results of any basketball game. There is one in the </a:t>
            </a:r>
            <a:r>
              <a:rPr lang="en-US" altLang="en-US" dirty="0" smtClean="0">
                <a:solidFill>
                  <a:srgbClr val="00B050"/>
                </a:solidFill>
              </a:rPr>
              <a:t>NBA</a:t>
            </a:r>
            <a:r>
              <a:rPr lang="en-US" altLang="en-US" dirty="0" smtClean="0"/>
              <a:t> at least once a week. </a:t>
            </a:r>
            <a:r>
              <a:rPr lang="en-US" altLang="en-US" dirty="0" smtClean="0">
                <a:solidFill>
                  <a:srgbClr val="FF0000"/>
                </a:solidFill>
              </a:rPr>
              <a:t>Agent 1  </a:t>
            </a:r>
            <a:r>
              <a:rPr lang="en-US" altLang="en-US" dirty="0" smtClean="0"/>
              <a:t>wants </a:t>
            </a:r>
            <a:r>
              <a:rPr lang="en-US" altLang="en-US" dirty="0" smtClean="0">
                <a:solidFill>
                  <a:srgbClr val="FF0000"/>
                </a:solidFill>
              </a:rPr>
              <a:t>agent 2 to </a:t>
            </a:r>
            <a:r>
              <a:rPr lang="en-US" altLang="en-US" dirty="0" smtClean="0"/>
              <a:t>buy this knowledge from him, and later bet on the winning team and win a lot of money.</a:t>
            </a:r>
          </a:p>
          <a:p>
            <a:pPr marL="0" indent="0" algn="l">
              <a:buFontTx/>
              <a:buNone/>
            </a:pPr>
            <a:r>
              <a:rPr lang="en-US" altLang="en-US" dirty="0" smtClean="0"/>
              <a:t>But if he gives the bit </a:t>
            </a:r>
            <a:r>
              <a:rPr lang="en-US" altLang="en-US" dirty="0">
                <a:solidFill>
                  <a:srgbClr val="FF0000"/>
                </a:solidFill>
              </a:rPr>
              <a:t>a</a:t>
            </a:r>
            <a:r>
              <a:rPr lang="en-US" altLang="en-US" dirty="0" smtClean="0">
                <a:solidFill>
                  <a:srgbClr val="FF0000"/>
                </a:solidFill>
              </a:rPr>
              <a:t>gent 2 </a:t>
            </a:r>
            <a:r>
              <a:rPr lang="en-US" altLang="en-US" dirty="0" smtClean="0"/>
              <a:t>will just bet on the winning team.</a:t>
            </a:r>
          </a:p>
        </p:txBody>
      </p:sp>
    </p:spTree>
    <p:extLst>
      <p:ext uri="{BB962C8B-B14F-4D97-AF65-F5344CB8AC3E}">
        <p14:creationId xmlns:p14="http://schemas.microsoft.com/office/powerpoint/2010/main" val="3493218197"/>
      </p:ext>
    </p:extLst>
  </p:cSld>
  <p:clrMapOvr>
    <a:masterClrMapping/>
  </p:clrMapOvr>
  <p:timing>
    <p:tnLst>
      <p:par>
        <p:cTn id="1" dur="indefinite" restart="never" nodeType="tmRoot"/>
      </p:par>
    </p:tnLst>
  </p:timing>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What to do?</a:t>
            </a:r>
            <a:endParaRPr lang="en-US" dirty="0">
              <a:solidFill>
                <a:srgbClr val="00B0F0"/>
              </a:solidFill>
            </a:endParaRPr>
          </a:p>
        </p:txBody>
      </p:sp>
      <p:sp>
        <p:nvSpPr>
          <p:cNvPr id="3" name="Content Placeholder 2"/>
          <p:cNvSpPr>
            <a:spLocks noGrp="1"/>
          </p:cNvSpPr>
          <p:nvPr>
            <p:ph idx="1"/>
          </p:nvPr>
        </p:nvSpPr>
        <p:spPr/>
        <p:txBody>
          <a:bodyPr>
            <a:normAutofit/>
          </a:bodyPr>
          <a:lstStyle/>
          <a:p>
            <a:pPr marL="0" indent="0">
              <a:buNone/>
            </a:pPr>
            <a:r>
              <a:rPr lang="en-US" altLang="en-US" dirty="0" smtClean="0"/>
              <a:t>1) </a:t>
            </a:r>
            <a:r>
              <a:rPr lang="en-US" altLang="en-US" dirty="0" smtClean="0">
                <a:solidFill>
                  <a:srgbClr val="FF0000"/>
                </a:solidFill>
              </a:rPr>
              <a:t>Agent 1</a:t>
            </a:r>
            <a:r>
              <a:rPr lang="en-US" altLang="en-US" dirty="0" smtClean="0"/>
              <a:t> sends a coded bit </a:t>
            </a:r>
            <a:r>
              <a:rPr lang="en-US" altLang="en-US" dirty="0"/>
              <a:t>to </a:t>
            </a:r>
            <a:r>
              <a:rPr lang="en-US" altLang="en-US" dirty="0">
                <a:solidFill>
                  <a:srgbClr val="FF0000"/>
                </a:solidFill>
              </a:rPr>
              <a:t>agent 2</a:t>
            </a:r>
            <a:r>
              <a:rPr lang="en-US" altLang="en-US" dirty="0"/>
              <a:t>. </a:t>
            </a:r>
            <a:r>
              <a:rPr lang="en-US" altLang="en-US" dirty="0" smtClean="0"/>
              <a:t>If the coding is removed the result will be known.</a:t>
            </a:r>
            <a:endParaRPr lang="en-US" altLang="en-US" dirty="0"/>
          </a:p>
          <a:p>
            <a:pPr marL="0" indent="0">
              <a:buNone/>
            </a:pPr>
            <a:r>
              <a:rPr lang="en-US" altLang="en-US" dirty="0" smtClean="0"/>
              <a:t>2) After the game happened, in order for </a:t>
            </a:r>
            <a:r>
              <a:rPr lang="en-US" altLang="en-US" dirty="0" smtClean="0">
                <a:solidFill>
                  <a:srgbClr val="FF0000"/>
                </a:solidFill>
              </a:rPr>
              <a:t>agent 2</a:t>
            </a:r>
            <a:r>
              <a:rPr lang="en-US" altLang="en-US" dirty="0" smtClean="0"/>
              <a:t> to check </a:t>
            </a:r>
            <a:r>
              <a:rPr lang="en-US" altLang="en-US" dirty="0"/>
              <a:t>that </a:t>
            </a:r>
            <a:r>
              <a:rPr lang="en-US" altLang="en-US" dirty="0" smtClean="0"/>
              <a:t>answer was correct,  </a:t>
            </a:r>
            <a:r>
              <a:rPr lang="en-US" altLang="en-US" dirty="0">
                <a:solidFill>
                  <a:srgbClr val="FF0000"/>
                </a:solidFill>
              </a:rPr>
              <a:t>agent 2 </a:t>
            </a:r>
            <a:r>
              <a:rPr lang="en-US" altLang="en-US" dirty="0"/>
              <a:t>needs some </a:t>
            </a:r>
            <a:r>
              <a:rPr lang="en-US" altLang="en-US" dirty="0" smtClean="0"/>
              <a:t> secret </a:t>
            </a:r>
            <a:r>
              <a:rPr lang="en-US" altLang="en-US" dirty="0"/>
              <a:t>from </a:t>
            </a:r>
            <a:r>
              <a:rPr lang="en-US" altLang="en-US" dirty="0">
                <a:solidFill>
                  <a:srgbClr val="FF0000"/>
                </a:solidFill>
              </a:rPr>
              <a:t>agent</a:t>
            </a:r>
            <a:r>
              <a:rPr lang="en-US" altLang="en-US" dirty="0"/>
              <a:t> 1</a:t>
            </a:r>
            <a:r>
              <a:rPr lang="en-US" altLang="en-US" dirty="0" smtClean="0"/>
              <a:t>.</a:t>
            </a:r>
          </a:p>
          <a:p>
            <a:pPr marL="0" indent="0">
              <a:buNone/>
            </a:pPr>
            <a:r>
              <a:rPr lang="en-US" altLang="en-US" dirty="0" smtClean="0"/>
              <a:t>3) </a:t>
            </a:r>
            <a:r>
              <a:rPr lang="en-US" altLang="en-US" dirty="0" smtClean="0">
                <a:solidFill>
                  <a:srgbClr val="FF0000"/>
                </a:solidFill>
              </a:rPr>
              <a:t>Agent 1 </a:t>
            </a:r>
            <a:r>
              <a:rPr lang="en-US" altLang="en-US" dirty="0" smtClean="0"/>
              <a:t>sends the secret and </a:t>
            </a:r>
            <a:r>
              <a:rPr lang="en-US" altLang="en-US" dirty="0" smtClean="0">
                <a:solidFill>
                  <a:srgbClr val="FF0000"/>
                </a:solidFill>
              </a:rPr>
              <a:t>agent 2</a:t>
            </a:r>
            <a:r>
              <a:rPr lang="en-US" altLang="en-US" dirty="0" smtClean="0"/>
              <a:t> checks,</a:t>
            </a:r>
          </a:p>
          <a:p>
            <a:pPr marL="0" indent="0">
              <a:buNone/>
            </a:pPr>
            <a:endParaRPr lang="en-US" altLang="en-US" dirty="0"/>
          </a:p>
          <a:p>
            <a:pPr marL="0" indent="0">
              <a:buNone/>
            </a:pPr>
            <a:r>
              <a:rPr lang="en-US" altLang="en-US" dirty="0" smtClean="0"/>
              <a:t>Important</a:t>
            </a:r>
            <a:r>
              <a:rPr lang="en-US" altLang="en-US" dirty="0"/>
              <a:t>: </a:t>
            </a:r>
            <a:r>
              <a:rPr lang="en-US" altLang="en-US" dirty="0" smtClean="0"/>
              <a:t>the method makes sure that </a:t>
            </a:r>
            <a:r>
              <a:rPr lang="en-US" altLang="en-US" dirty="0" smtClean="0">
                <a:solidFill>
                  <a:srgbClr val="FF0000"/>
                </a:solidFill>
              </a:rPr>
              <a:t>agent </a:t>
            </a:r>
            <a:r>
              <a:rPr lang="en-US" altLang="en-US" dirty="0">
                <a:solidFill>
                  <a:srgbClr val="FF0000"/>
                </a:solidFill>
              </a:rPr>
              <a:t>1</a:t>
            </a:r>
            <a:r>
              <a:rPr lang="en-US" altLang="en-US" dirty="0"/>
              <a:t> cannot cheat. </a:t>
            </a:r>
            <a:r>
              <a:rPr lang="en-US" altLang="en-US" dirty="0" smtClean="0"/>
              <a:t>This uses number theory.</a:t>
            </a:r>
            <a:endParaRPr lang="en-US" altLang="en-US" dirty="0"/>
          </a:p>
        </p:txBody>
      </p:sp>
    </p:spTree>
    <p:extLst>
      <p:ext uri="{BB962C8B-B14F-4D97-AF65-F5344CB8AC3E}">
        <p14:creationId xmlns:p14="http://schemas.microsoft.com/office/powerpoint/2010/main" val="70981018"/>
      </p:ext>
    </p:extLst>
  </p:cSld>
  <p:clrMapOvr>
    <a:masterClrMapping/>
  </p:clrMapOvr>
  <p:timing>
    <p:tnLst>
      <p:par>
        <p:cTn id="1" dur="indefinite" restart="never" nodeType="tmRoot"/>
      </p:par>
    </p:tnLst>
  </p:timing>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t>
            </a:r>
            <a:r>
              <a:rPr lang="en-US" dirty="0" smtClean="0">
                <a:solidFill>
                  <a:srgbClr val="00B0F0"/>
                </a:solidFill>
              </a:rPr>
              <a:t>What about convincing that an instance is a yes instance for an  NP problem?</a:t>
            </a:r>
            <a:endParaRPr lang="en-US" dirty="0">
              <a:solidFill>
                <a:srgbClr val="00B0F0"/>
              </a:solidFill>
            </a:endParaRPr>
          </a:p>
        </p:txBody>
      </p:sp>
      <p:sp>
        <p:nvSpPr>
          <p:cNvPr id="3" name="Content Placeholder 2"/>
          <p:cNvSpPr>
            <a:spLocks noGrp="1"/>
          </p:cNvSpPr>
          <p:nvPr>
            <p:ph idx="1"/>
          </p:nvPr>
        </p:nvSpPr>
        <p:spPr>
          <a:xfrm>
            <a:off x="628650" y="1981200"/>
            <a:ext cx="7886700" cy="4351338"/>
          </a:xfrm>
        </p:spPr>
        <p:txBody>
          <a:bodyPr/>
          <a:lstStyle/>
          <a:p>
            <a:r>
              <a:rPr lang="en-US" dirty="0" smtClean="0"/>
              <a:t>Say that if you know how to color with </a:t>
            </a:r>
            <a:r>
              <a:rPr lang="en-US" dirty="0" smtClean="0">
                <a:solidFill>
                  <a:srgbClr val="FF0000"/>
                </a:solidFill>
              </a:rPr>
              <a:t>3</a:t>
            </a:r>
            <a:r>
              <a:rPr lang="en-US" dirty="0" smtClean="0"/>
              <a:t> colors a certain graph,  this is the proof that you are the right </a:t>
            </a:r>
            <a:r>
              <a:rPr lang="en-US" dirty="0" smtClean="0">
                <a:solidFill>
                  <a:srgbClr val="00B050"/>
                </a:solidFill>
              </a:rPr>
              <a:t>owner of a bank account.</a:t>
            </a:r>
          </a:p>
          <a:p>
            <a:r>
              <a:rPr lang="en-US" dirty="0" smtClean="0"/>
              <a:t>You want to convince the </a:t>
            </a:r>
            <a:r>
              <a:rPr lang="en-US" dirty="0" smtClean="0">
                <a:solidFill>
                  <a:srgbClr val="0070C0"/>
                </a:solidFill>
              </a:rPr>
              <a:t>bank agent </a:t>
            </a:r>
            <a:r>
              <a:rPr lang="en-US" dirty="0" smtClean="0"/>
              <a:t>that you know how to </a:t>
            </a:r>
            <a:r>
              <a:rPr lang="en-US" dirty="0" smtClean="0">
                <a:solidFill>
                  <a:srgbClr val="FF0000"/>
                </a:solidFill>
              </a:rPr>
              <a:t>3-color</a:t>
            </a:r>
            <a:r>
              <a:rPr lang="en-US" dirty="0" smtClean="0"/>
              <a:t> this graph. But </a:t>
            </a:r>
            <a:r>
              <a:rPr lang="en-US" dirty="0" smtClean="0">
                <a:solidFill>
                  <a:srgbClr val="FF0000"/>
                </a:solidFill>
              </a:rPr>
              <a:t>if you give this agent the coloring,</a:t>
            </a:r>
            <a:r>
              <a:rPr lang="en-US" dirty="0" smtClean="0"/>
              <a:t> the agent can impersonate you in the future.</a:t>
            </a:r>
          </a:p>
          <a:p>
            <a:r>
              <a:rPr lang="en-US" dirty="0" smtClean="0"/>
              <a:t>You need to convince her that you know how to color without giving any knowledge of the coloring.</a:t>
            </a:r>
          </a:p>
          <a:p>
            <a:r>
              <a:rPr lang="en-US" dirty="0" smtClean="0"/>
              <a:t>This is called </a:t>
            </a:r>
            <a:r>
              <a:rPr lang="en-US" dirty="0" smtClean="0">
                <a:solidFill>
                  <a:srgbClr val="FF0000"/>
                </a:solidFill>
              </a:rPr>
              <a:t>Zero Knowledge</a:t>
            </a:r>
            <a:r>
              <a:rPr lang="en-US" dirty="0" smtClean="0"/>
              <a:t>.</a:t>
            </a:r>
            <a:endParaRPr lang="en-US" dirty="0"/>
          </a:p>
        </p:txBody>
      </p:sp>
    </p:spTree>
    <p:extLst>
      <p:ext uri="{BB962C8B-B14F-4D97-AF65-F5344CB8AC3E}">
        <p14:creationId xmlns:p14="http://schemas.microsoft.com/office/powerpoint/2010/main" val="2769256675"/>
      </p:ext>
    </p:extLst>
  </p:cSld>
  <p:clrMapOvr>
    <a:masterClrMapping/>
  </p:clrMapOvr>
  <p:timing>
    <p:tnLst>
      <p:par>
        <p:cTn id="1" dur="indefinite" restart="never" nodeType="tmRoot"/>
      </p:par>
    </p:tnLst>
  </p:timing>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itle 1"/>
          <p:cNvSpPr>
            <a:spLocks noGrp="1"/>
          </p:cNvSpPr>
          <p:nvPr>
            <p:ph type="title"/>
          </p:nvPr>
        </p:nvSpPr>
        <p:spPr>
          <a:xfrm>
            <a:off x="628650" y="966788"/>
            <a:ext cx="7886700" cy="993775"/>
          </a:xfrm>
        </p:spPr>
        <p:txBody>
          <a:bodyPr/>
          <a:lstStyle/>
          <a:p>
            <a:pPr algn="ctr"/>
            <a:r>
              <a:rPr lang="en-US" altLang="en-US" dirty="0" smtClean="0">
                <a:solidFill>
                  <a:srgbClr val="00B0F0"/>
                </a:solidFill>
              </a:rPr>
              <a:t>ZK Protocol for 3COL </a:t>
            </a:r>
          </a:p>
        </p:txBody>
      </p:sp>
      <p:sp>
        <p:nvSpPr>
          <p:cNvPr id="3" name="Content Placeholder 2"/>
          <p:cNvSpPr>
            <a:spLocks noGrp="1"/>
          </p:cNvSpPr>
          <p:nvPr>
            <p:ph idx="1"/>
          </p:nvPr>
        </p:nvSpPr>
        <p:spPr>
          <a:xfrm>
            <a:off x="628650" y="2133600"/>
            <a:ext cx="7886700" cy="3529013"/>
          </a:xfrm>
        </p:spPr>
        <p:txBody>
          <a:bodyPr>
            <a:normAutofit lnSpcReduction="10000"/>
          </a:bodyPr>
          <a:lstStyle/>
          <a:p>
            <a:pPr marL="0" indent="0" algn="l">
              <a:buFontTx/>
              <a:buNone/>
            </a:pPr>
            <a:r>
              <a:rPr lang="en-US" altLang="en-US" dirty="0" smtClean="0"/>
              <a:t>Since we can commit on a bit we can commit on two bits.</a:t>
            </a:r>
          </a:p>
          <a:p>
            <a:pPr marL="0" indent="0" algn="l">
              <a:buFontTx/>
              <a:buNone/>
            </a:pPr>
            <a:r>
              <a:rPr lang="en-US" altLang="en-US" dirty="0" smtClean="0"/>
              <a:t>This commits on a coloring of a vertex.</a:t>
            </a:r>
          </a:p>
          <a:p>
            <a:pPr marL="0" indent="0" algn="l">
              <a:buFontTx/>
              <a:buNone/>
            </a:pPr>
            <a:r>
              <a:rPr lang="en-US" altLang="en-US" dirty="0" smtClean="0"/>
              <a:t>Doing that for every vertex separately we can</a:t>
            </a:r>
          </a:p>
          <a:p>
            <a:pPr marL="0" indent="0" algn="l">
              <a:buFontTx/>
              <a:buNone/>
            </a:pPr>
            <a:r>
              <a:rPr lang="en-US" altLang="en-US" dirty="0" smtClean="0"/>
              <a:t>commit  on an entire coloring of a graph.</a:t>
            </a:r>
          </a:p>
          <a:p>
            <a:pPr marL="0" indent="0" algn="l">
              <a:buFontTx/>
              <a:buNone/>
            </a:pPr>
            <a:r>
              <a:rPr lang="en-US" altLang="en-US" dirty="0" smtClean="0"/>
              <a:t>We shall describe this as coloring the graph with </a:t>
            </a:r>
            <a:r>
              <a:rPr lang="en-US" altLang="en-US" dirty="0" smtClean="0">
                <a:solidFill>
                  <a:srgbClr val="FF0000"/>
                </a:solidFill>
              </a:rPr>
              <a:t>3 </a:t>
            </a:r>
            <a:r>
              <a:rPr lang="en-US" altLang="en-US" dirty="0" smtClean="0"/>
              <a:t>colors  and putting a coin on every vertex that hides the colors.</a:t>
            </a:r>
          </a:p>
        </p:txBody>
      </p:sp>
    </p:spTree>
    <p:extLst>
      <p:ext uri="{BB962C8B-B14F-4D97-AF65-F5344CB8AC3E}">
        <p14:creationId xmlns:p14="http://schemas.microsoft.com/office/powerpoint/2010/main" val="16116295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itle 1"/>
          <p:cNvSpPr>
            <a:spLocks noGrp="1"/>
          </p:cNvSpPr>
          <p:nvPr>
            <p:ph type="title"/>
          </p:nvPr>
        </p:nvSpPr>
        <p:spPr/>
        <p:txBody>
          <a:bodyPr/>
          <a:lstStyle/>
          <a:p>
            <a:pPr algn="ctr"/>
            <a:r>
              <a:rPr lang="en-US" altLang="en-US" dirty="0" smtClean="0">
                <a:solidFill>
                  <a:srgbClr val="00B0F0"/>
                </a:solidFill>
              </a:rPr>
              <a:t>The verifier</a:t>
            </a:r>
          </a:p>
        </p:txBody>
      </p:sp>
      <p:sp>
        <p:nvSpPr>
          <p:cNvPr id="122883" name="Content Placeholder 2"/>
          <p:cNvSpPr>
            <a:spLocks noGrp="1"/>
          </p:cNvSpPr>
          <p:nvPr>
            <p:ph idx="1"/>
          </p:nvPr>
        </p:nvSpPr>
        <p:spPr/>
        <p:txBody>
          <a:bodyPr/>
          <a:lstStyle/>
          <a:p>
            <a:pPr marL="0" indent="0" algn="l">
              <a:buFontTx/>
              <a:buNone/>
              <a:defRPr/>
            </a:pPr>
            <a:r>
              <a:rPr lang="en-US" altLang="en-US" dirty="0" smtClean="0"/>
              <a:t>Chooses an edge  at random</a:t>
            </a:r>
          </a:p>
          <a:p>
            <a:pPr algn="l">
              <a:defRPr/>
            </a:pPr>
            <a:endParaRPr lang="en-US" altLang="en-US" dirty="0" smtClean="0"/>
          </a:p>
          <a:p>
            <a:pPr marL="0" indent="0" algn="l">
              <a:buFontTx/>
              <a:buNone/>
              <a:defRPr/>
            </a:pPr>
            <a:r>
              <a:rPr lang="en-US" altLang="en-US" dirty="0" smtClean="0"/>
              <a:t>Asks for the two coins to be removed</a:t>
            </a:r>
          </a:p>
          <a:p>
            <a:pPr algn="l">
              <a:defRPr/>
            </a:pPr>
            <a:endParaRPr lang="en-US" altLang="en-US" dirty="0" smtClean="0"/>
          </a:p>
          <a:p>
            <a:pPr marL="0" indent="0" algn="l">
              <a:buFontTx/>
              <a:buNone/>
              <a:defRPr/>
            </a:pPr>
            <a:r>
              <a:rPr lang="en-US" altLang="en-US" dirty="0" smtClean="0"/>
              <a:t>Checks if this coloring is legal</a:t>
            </a:r>
          </a:p>
          <a:p>
            <a:pPr marL="0" indent="0" algn="l">
              <a:buFontTx/>
              <a:buNone/>
              <a:defRPr/>
            </a:pPr>
            <a:r>
              <a:rPr lang="en-US" altLang="en-US" dirty="0" smtClean="0"/>
              <a:t>Do this </a:t>
            </a:r>
            <a:r>
              <a:rPr lang="en-US" altLang="en-US" dirty="0" smtClean="0">
                <a:solidFill>
                  <a:srgbClr val="FF0000"/>
                </a:solidFill>
                <a:sym typeface="Symbol" panose="05050102010706020507" pitchFamily="18" charset="2"/>
              </a:rPr>
              <a:t>m</a:t>
            </a:r>
            <a:r>
              <a:rPr lang="en-US" altLang="en-US" baseline="30000" dirty="0" smtClean="0">
                <a:solidFill>
                  <a:srgbClr val="FF0000"/>
                </a:solidFill>
                <a:sym typeface="Symbol" panose="05050102010706020507" pitchFamily="18" charset="2"/>
              </a:rPr>
              <a:t>2</a:t>
            </a:r>
            <a:r>
              <a:rPr lang="en-US" altLang="en-US" dirty="0">
                <a:sym typeface="Symbol" panose="05050102010706020507" pitchFamily="18" charset="2"/>
              </a:rPr>
              <a:t> </a:t>
            </a:r>
            <a:r>
              <a:rPr lang="en-US" altLang="en-US" dirty="0" smtClean="0"/>
              <a:t>times and accepts if always legal colors.</a:t>
            </a:r>
          </a:p>
          <a:p>
            <a:pPr marL="0" indent="0">
              <a:buNone/>
              <a:defRPr/>
            </a:pPr>
            <a:r>
              <a:rPr lang="en-US" altLang="en-US" dirty="0" smtClean="0"/>
              <a:t>If there is an edge with both ends colored by the same color the probability for mistake is less than  </a:t>
            </a:r>
            <a:r>
              <a:rPr lang="en-US" altLang="en-US" dirty="0" smtClean="0">
                <a:solidFill>
                  <a:srgbClr val="FF0000"/>
                </a:solidFill>
              </a:rPr>
              <a:t>((1-1/m)</a:t>
            </a:r>
            <a:r>
              <a:rPr lang="en-US" altLang="en-US" baseline="30000" dirty="0" smtClean="0">
                <a:solidFill>
                  <a:srgbClr val="FF0000"/>
                </a:solidFill>
                <a:sym typeface="Symbol" panose="05050102010706020507" pitchFamily="18" charset="2"/>
              </a:rPr>
              <a:t>m </a:t>
            </a:r>
            <a:r>
              <a:rPr lang="en-US" altLang="en-US" dirty="0" smtClean="0">
                <a:solidFill>
                  <a:srgbClr val="FF0000"/>
                </a:solidFill>
                <a:sym typeface="Symbol" panose="05050102010706020507" pitchFamily="18" charset="2"/>
              </a:rPr>
              <a:t> )</a:t>
            </a:r>
            <a:r>
              <a:rPr lang="en-US" altLang="en-US" baseline="30000" dirty="0" smtClean="0">
                <a:solidFill>
                  <a:srgbClr val="FF0000"/>
                </a:solidFill>
                <a:sym typeface="Symbol" panose="05050102010706020507" pitchFamily="18" charset="2"/>
              </a:rPr>
              <a:t>m</a:t>
            </a:r>
            <a:r>
              <a:rPr lang="en-US" altLang="en-US" dirty="0">
                <a:solidFill>
                  <a:srgbClr val="FF0000"/>
                </a:solidFill>
                <a:sym typeface="Symbol" panose="05050102010706020507" pitchFamily="18" charset="2"/>
              </a:rPr>
              <a:t> </a:t>
            </a:r>
            <a:r>
              <a:rPr lang="en-US" altLang="en-US" dirty="0" smtClean="0">
                <a:solidFill>
                  <a:srgbClr val="FF0000"/>
                </a:solidFill>
                <a:sym typeface="Symbol" panose="05050102010706020507" pitchFamily="18" charset="2"/>
              </a:rPr>
              <a:t> =exp(-m) </a:t>
            </a:r>
            <a:endParaRPr lang="en-US" altLang="en-US" dirty="0" smtClean="0">
              <a:solidFill>
                <a:srgbClr val="FF0000"/>
              </a:solidFill>
            </a:endParaRPr>
          </a:p>
        </p:txBody>
      </p:sp>
    </p:spTree>
    <p:extLst>
      <p:ext uri="{BB962C8B-B14F-4D97-AF65-F5344CB8AC3E}">
        <p14:creationId xmlns:p14="http://schemas.microsoft.com/office/powerpoint/2010/main" val="3206241160"/>
      </p:ext>
    </p:extLst>
  </p:cSld>
  <p:clrMapOvr>
    <a:masterClrMapping/>
  </p:clrMapOvr>
  <p:timing>
    <p:tnLst>
      <p:par>
        <p:cTn id="1" dur="indefinite" restart="never" nodeType="tmRoot"/>
      </p:par>
    </p:tnLst>
  </p:timing>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1"/>
          <p:cNvSpPr>
            <a:spLocks noGrp="1"/>
          </p:cNvSpPr>
          <p:nvPr>
            <p:ph type="title"/>
          </p:nvPr>
        </p:nvSpPr>
        <p:spPr>
          <a:xfrm>
            <a:off x="628650" y="966788"/>
            <a:ext cx="7886700" cy="993775"/>
          </a:xfrm>
        </p:spPr>
        <p:txBody>
          <a:bodyPr/>
          <a:lstStyle/>
          <a:p>
            <a:pPr algn="ctr"/>
            <a:r>
              <a:rPr lang="en-US" altLang="en-US" dirty="0" smtClean="0">
                <a:solidFill>
                  <a:srgbClr val="00B0F0"/>
                </a:solidFill>
              </a:rPr>
              <a:t>ZK Protocol for 3COL </a:t>
            </a:r>
          </a:p>
        </p:txBody>
      </p:sp>
      <p:sp>
        <p:nvSpPr>
          <p:cNvPr id="3" name="Content Placeholder 2"/>
          <p:cNvSpPr>
            <a:spLocks noGrp="1"/>
          </p:cNvSpPr>
          <p:nvPr>
            <p:ph idx="1"/>
          </p:nvPr>
        </p:nvSpPr>
        <p:spPr>
          <a:xfrm>
            <a:off x="628650" y="1960563"/>
            <a:ext cx="7886700" cy="3529012"/>
          </a:xfrm>
        </p:spPr>
        <p:txBody>
          <a:bodyPr/>
          <a:lstStyle/>
          <a:p>
            <a:pPr marL="0" indent="0" algn="l">
              <a:buFontTx/>
              <a:buNone/>
            </a:pPr>
            <a:r>
              <a:rPr lang="en-US" altLang="en-US" dirty="0" smtClean="0"/>
              <a:t>How do we avoid the verifier from knowing the </a:t>
            </a:r>
            <a:r>
              <a:rPr lang="en-US" altLang="en-US" dirty="0" smtClean="0">
                <a:solidFill>
                  <a:srgbClr val="FF0000"/>
                </a:solidFill>
              </a:rPr>
              <a:t>3-coloring? </a:t>
            </a:r>
            <a:r>
              <a:rPr lang="en-US" altLang="en-US" dirty="0" smtClean="0"/>
              <a:t>(namely the </a:t>
            </a:r>
            <a:r>
              <a:rPr lang="en-US" altLang="en-US" dirty="0" smtClean="0">
                <a:solidFill>
                  <a:srgbClr val="0070C0"/>
                </a:solidFill>
              </a:rPr>
              <a:t>zero knowledge </a:t>
            </a:r>
            <a:r>
              <a:rPr lang="en-US" altLang="en-US" dirty="0" smtClean="0"/>
              <a:t>part). Each time we choose a coloring, we permute the colors at random.  The verifier gets partial information of random colorings. Hence different colorings do not add up to give a global coloring. It is really </a:t>
            </a:r>
            <a:r>
              <a:rPr lang="en-US" altLang="en-US" dirty="0" smtClean="0">
                <a:solidFill>
                  <a:srgbClr val="FF0000"/>
                </a:solidFill>
              </a:rPr>
              <a:t>zero knowledge</a:t>
            </a:r>
            <a:r>
              <a:rPr lang="en-US" altLang="en-US" dirty="0" smtClean="0"/>
              <a:t>.</a:t>
            </a:r>
          </a:p>
          <a:p>
            <a:pPr marL="0" indent="0">
              <a:buFontTx/>
              <a:buNone/>
            </a:pPr>
            <a:endParaRPr lang="en-US" altLang="en-US" dirty="0" smtClean="0"/>
          </a:p>
        </p:txBody>
      </p:sp>
    </p:spTree>
    <p:extLst>
      <p:ext uri="{BB962C8B-B14F-4D97-AF65-F5344CB8AC3E}">
        <p14:creationId xmlns:p14="http://schemas.microsoft.com/office/powerpoint/2010/main" val="27379751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30480" y="76200"/>
            <a:ext cx="8229600" cy="1143000"/>
          </a:xfrm>
        </p:spPr>
        <p:txBody>
          <a:bodyPr/>
          <a:lstStyle/>
          <a:p>
            <a:pPr algn="r"/>
            <a:r>
              <a:rPr lang="en-US" altLang="en-US" dirty="0" smtClean="0">
                <a:solidFill>
                  <a:srgbClr val="00B0F0"/>
                </a:solidFill>
              </a:rPr>
              <a:t>Explaining the Set Cover instance</a:t>
            </a:r>
          </a:p>
        </p:txBody>
      </p:sp>
      <p:sp>
        <p:nvSpPr>
          <p:cNvPr id="45059" name="Content Placeholder 2"/>
          <p:cNvSpPr>
            <a:spLocks noGrp="1"/>
          </p:cNvSpPr>
          <p:nvPr>
            <p:ph idx="1"/>
          </p:nvPr>
        </p:nvSpPr>
        <p:spPr>
          <a:xfrm>
            <a:off x="609600" y="1371600"/>
            <a:ext cx="7886700" cy="4351338"/>
          </a:xfrm>
        </p:spPr>
        <p:txBody>
          <a:bodyPr>
            <a:noAutofit/>
          </a:bodyPr>
          <a:lstStyle/>
          <a:p>
            <a:pPr marL="0" indent="0">
              <a:buNone/>
            </a:pPr>
            <a:r>
              <a:rPr lang="en-US" altLang="en-US" sz="3600" dirty="0" smtClean="0"/>
              <a:t>What is inside the rectangle are the  elements. The set </a:t>
            </a:r>
            <a:r>
              <a:rPr lang="en-US" altLang="en-US" sz="3600" dirty="0" smtClean="0">
                <a:solidFill>
                  <a:srgbClr val="FF0000"/>
                </a:solidFill>
              </a:rPr>
              <a:t>a</a:t>
            </a:r>
            <a:r>
              <a:rPr lang="en-US" altLang="en-US" sz="3600" dirty="0" smtClean="0"/>
              <a:t> contains the upper </a:t>
            </a:r>
            <a:r>
              <a:rPr lang="en-US" altLang="en-US" sz="3600" dirty="0" smtClean="0">
                <a:solidFill>
                  <a:srgbClr val="FF0000"/>
                </a:solidFill>
              </a:rPr>
              <a:t>1/3 </a:t>
            </a:r>
            <a:r>
              <a:rPr lang="en-US" altLang="en-US" sz="3600" dirty="0" smtClean="0"/>
              <a:t>elements. The set </a:t>
            </a:r>
            <a:r>
              <a:rPr lang="en-US" altLang="en-US" sz="3600" dirty="0" smtClean="0">
                <a:solidFill>
                  <a:srgbClr val="FF0000"/>
                </a:solidFill>
              </a:rPr>
              <a:t>b </a:t>
            </a:r>
            <a:r>
              <a:rPr lang="en-US" altLang="en-US" sz="3600" dirty="0" smtClean="0"/>
              <a:t>contains the middle third of elements. The set </a:t>
            </a:r>
            <a:r>
              <a:rPr lang="en-US" altLang="en-US" sz="3600" dirty="0" smtClean="0">
                <a:solidFill>
                  <a:srgbClr val="FF0000"/>
                </a:solidFill>
              </a:rPr>
              <a:t>c </a:t>
            </a:r>
            <a:r>
              <a:rPr lang="en-US" altLang="en-US" sz="3600" dirty="0" smtClean="0"/>
              <a:t>contains the lower third part of the elements. The set </a:t>
            </a:r>
            <a:r>
              <a:rPr lang="en-US" altLang="en-US" sz="3600" dirty="0" smtClean="0">
                <a:solidFill>
                  <a:srgbClr val="FF0000"/>
                </a:solidFill>
              </a:rPr>
              <a:t>v1 </a:t>
            </a:r>
            <a:r>
              <a:rPr lang="en-US" altLang="en-US" sz="3600" dirty="0" smtClean="0"/>
              <a:t>contains </a:t>
            </a:r>
            <a:r>
              <a:rPr lang="en-US" altLang="en-US" sz="3600" dirty="0" smtClean="0">
                <a:solidFill>
                  <a:srgbClr val="FF0000"/>
                </a:solidFill>
              </a:rPr>
              <a:t>½ </a:t>
            </a:r>
            <a:r>
              <a:rPr lang="en-US" altLang="en-US" sz="3600" dirty="0" smtClean="0"/>
              <a:t>the elements (the ones below it). </a:t>
            </a:r>
            <a:r>
              <a:rPr lang="en-US" altLang="en-US" sz="3600" dirty="0" smtClean="0">
                <a:solidFill>
                  <a:srgbClr val="FF0000"/>
                </a:solidFill>
              </a:rPr>
              <a:t>v2 </a:t>
            </a:r>
            <a:r>
              <a:rPr lang="en-US" altLang="en-US" sz="3600" dirty="0" smtClean="0"/>
              <a:t>contains </a:t>
            </a:r>
            <a:r>
              <a:rPr lang="en-US" altLang="en-US" sz="3600" dirty="0" smtClean="0">
                <a:solidFill>
                  <a:srgbClr val="FF0000"/>
                </a:solidFill>
              </a:rPr>
              <a:t>½ </a:t>
            </a:r>
            <a:r>
              <a:rPr lang="en-US" altLang="en-US" sz="3600" dirty="0" smtClean="0"/>
              <a:t>of the rest of the rest of the elements  Similarly for  </a:t>
            </a:r>
            <a:r>
              <a:rPr lang="en-US" altLang="en-US" sz="3600" dirty="0" smtClean="0">
                <a:solidFill>
                  <a:srgbClr val="FF0000"/>
                </a:solidFill>
              </a:rPr>
              <a:t>v3,v4 </a:t>
            </a:r>
            <a:r>
              <a:rPr lang="en-US" altLang="en-US" sz="3600" dirty="0" smtClean="0"/>
              <a:t>etc.</a:t>
            </a:r>
          </a:p>
          <a:p>
            <a:pPr marL="0" indent="0" algn="l">
              <a:buFontTx/>
              <a:buNone/>
            </a:pPr>
            <a:endParaRPr lang="en-US" altLang="en-US" sz="3600" dirty="0"/>
          </a:p>
        </p:txBody>
      </p:sp>
      <p:sp>
        <p:nvSpPr>
          <p:cNvPr id="45060" name="Rectangle 3"/>
          <p:cNvSpPr>
            <a:spLocks noChangeArrowheads="1"/>
          </p:cNvSpPr>
          <p:nvPr/>
        </p:nvSpPr>
        <p:spPr bwMode="auto">
          <a:xfrm>
            <a:off x="-2417763" y="-174625"/>
            <a:ext cx="76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a:spcBef>
                <a:spcPct val="0"/>
              </a:spcBef>
              <a:buFontTx/>
              <a:buNone/>
            </a:pPr>
            <a:r>
              <a:rPr lang="en-US" altLang="en-US" sz="1800" dirty="0"/>
              <a:t>1996 </a:t>
            </a:r>
          </a:p>
        </p:txBody>
      </p:sp>
    </p:spTree>
    <p:extLst>
      <p:ext uri="{BB962C8B-B14F-4D97-AF65-F5344CB8AC3E}">
        <p14:creationId xmlns:p14="http://schemas.microsoft.com/office/powerpoint/2010/main" val="422258686"/>
      </p:ext>
    </p:extLst>
  </p:cSld>
  <p:clrMapOvr>
    <a:masterClrMapping/>
  </p:clrMapOvr>
  <mc:AlternateContent xmlns:mc="http://schemas.openxmlformats.org/markup-compatibility/2006" xmlns:p14="http://schemas.microsoft.com/office/powerpoint/2010/main">
    <mc:Choice Requires="p14">
      <p:transition spd="slow" p14:dur="2000" advTm="175"/>
    </mc:Choice>
    <mc:Fallback xmlns="">
      <p:transition spd="slow" advTm="175"/>
    </mc:Fallback>
  </mc:AlternateContent>
  <p:timing>
    <p:tnLst>
      <p:par>
        <p:cTn id="1" dur="indefinite" restart="never" nodeType="tmRoot"/>
      </p:par>
    </p:tnLst>
  </p:timing>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70C0"/>
                </a:solidFill>
              </a:rPr>
              <a:t>Interactive proof</a:t>
            </a:r>
            <a:endParaRPr lang="en-US" dirty="0">
              <a:solidFill>
                <a:srgbClr val="0070C0"/>
              </a:solidFill>
            </a:endParaRPr>
          </a:p>
        </p:txBody>
      </p:sp>
      <p:sp>
        <p:nvSpPr>
          <p:cNvPr id="3" name="Content Placeholder 2"/>
          <p:cNvSpPr>
            <a:spLocks noGrp="1"/>
          </p:cNvSpPr>
          <p:nvPr>
            <p:ph idx="1"/>
          </p:nvPr>
        </p:nvSpPr>
        <p:spPr/>
        <p:txBody>
          <a:bodyPr/>
          <a:lstStyle/>
          <a:p>
            <a:pPr marL="0" indent="0">
              <a:buNone/>
            </a:pPr>
            <a:r>
              <a:rPr lang="en-US" dirty="0" smtClean="0">
                <a:solidFill>
                  <a:srgbClr val="FF0000"/>
                </a:solidFill>
              </a:rPr>
              <a:t>Agent 1 </a:t>
            </a:r>
            <a:r>
              <a:rPr lang="en-US" dirty="0" smtClean="0"/>
              <a:t>wants to convince </a:t>
            </a:r>
            <a:r>
              <a:rPr lang="en-US" dirty="0" smtClean="0">
                <a:solidFill>
                  <a:srgbClr val="FF0000"/>
                </a:solidFill>
              </a:rPr>
              <a:t>agent 2</a:t>
            </a:r>
            <a:r>
              <a:rPr lang="en-US" dirty="0" smtClean="0"/>
              <a:t> that  some  </a:t>
            </a:r>
            <a:r>
              <a:rPr lang="en-US" dirty="0" smtClean="0">
                <a:solidFill>
                  <a:srgbClr val="FF0000"/>
                </a:solidFill>
              </a:rPr>
              <a:t>NP </a:t>
            </a:r>
            <a:r>
              <a:rPr lang="en-US" dirty="0" smtClean="0"/>
              <a:t>instance is a </a:t>
            </a:r>
            <a:r>
              <a:rPr lang="en-US" dirty="0" smtClean="0">
                <a:solidFill>
                  <a:srgbClr val="00B0F0"/>
                </a:solidFill>
              </a:rPr>
              <a:t>yes</a:t>
            </a:r>
            <a:r>
              <a:rPr lang="en-US" dirty="0" smtClean="0"/>
              <a:t> instance.  What they can do is exchange messages and  use probability. Namely the probability to fail is say </a:t>
            </a:r>
            <a:r>
              <a:rPr lang="en-US" dirty="0" smtClean="0">
                <a:solidFill>
                  <a:srgbClr val="FF0000"/>
                </a:solidFill>
              </a:rPr>
              <a:t>½ </a:t>
            </a:r>
            <a:r>
              <a:rPr lang="en-US" dirty="0" smtClean="0"/>
              <a:t>so if you do it </a:t>
            </a:r>
            <a:r>
              <a:rPr lang="en-US" dirty="0" smtClean="0">
                <a:solidFill>
                  <a:srgbClr val="FF0000"/>
                </a:solidFill>
              </a:rPr>
              <a:t>n </a:t>
            </a:r>
            <a:r>
              <a:rPr lang="en-US" dirty="0" smtClean="0"/>
              <a:t>times the probability to fail is </a:t>
            </a:r>
            <a:r>
              <a:rPr lang="en-US" dirty="0" smtClean="0">
                <a:solidFill>
                  <a:srgbClr val="FF0000"/>
                </a:solidFill>
                <a:sym typeface="Symbol" panose="05050102010706020507" pitchFamily="18" charset="2"/>
              </a:rPr>
              <a:t>2</a:t>
            </a:r>
            <a:r>
              <a:rPr lang="en-US" baseline="30000" dirty="0" smtClean="0">
                <a:solidFill>
                  <a:srgbClr val="FF0000"/>
                </a:solidFill>
                <a:sym typeface="Symbol" panose="05050102010706020507" pitchFamily="18" charset="2"/>
              </a:rPr>
              <a:t>-n</a:t>
            </a:r>
            <a:r>
              <a:rPr lang="en-US" dirty="0" smtClean="0">
                <a:solidFill>
                  <a:srgbClr val="FF0000"/>
                </a:solidFill>
                <a:sym typeface="Symbol" panose="05050102010706020507" pitchFamily="18" charset="2"/>
              </a:rPr>
              <a:t>  </a:t>
            </a:r>
          </a:p>
          <a:p>
            <a:pPr marL="0" indent="0">
              <a:buNone/>
            </a:pPr>
            <a:r>
              <a:rPr lang="en-US" altLang="en-US" dirty="0" smtClean="0">
                <a:sym typeface="Symbol" panose="05050102010706020507" pitchFamily="18" charset="2"/>
              </a:rPr>
              <a:t>A protocol is good if for a </a:t>
            </a:r>
            <a:r>
              <a:rPr lang="en-US" altLang="en-US" dirty="0" smtClean="0">
                <a:solidFill>
                  <a:srgbClr val="00B050"/>
                </a:solidFill>
                <a:sym typeface="Symbol" panose="05050102010706020507" pitchFamily="18" charset="2"/>
              </a:rPr>
              <a:t>yes</a:t>
            </a:r>
            <a:r>
              <a:rPr lang="en-US" altLang="en-US" dirty="0" smtClean="0">
                <a:sym typeface="Symbol" panose="05050102010706020507" pitchFamily="18" charset="2"/>
              </a:rPr>
              <a:t> instance</a:t>
            </a:r>
            <a:r>
              <a:rPr lang="en-US" altLang="en-US" dirty="0" smtClean="0">
                <a:solidFill>
                  <a:srgbClr val="FF0000"/>
                </a:solidFill>
                <a:sym typeface="Symbol" panose="05050102010706020507" pitchFamily="18" charset="2"/>
              </a:rPr>
              <a:t> agent 2 </a:t>
            </a:r>
            <a:r>
              <a:rPr lang="en-US" altLang="en-US" dirty="0" smtClean="0">
                <a:sym typeface="Symbol" panose="05050102010706020507" pitchFamily="18" charset="2"/>
              </a:rPr>
              <a:t>is always convinced, but for a </a:t>
            </a:r>
            <a:r>
              <a:rPr lang="en-US" altLang="en-US" dirty="0" smtClean="0">
                <a:solidFill>
                  <a:srgbClr val="00B050"/>
                </a:solidFill>
                <a:sym typeface="Symbol" panose="05050102010706020507" pitchFamily="18" charset="2"/>
              </a:rPr>
              <a:t>no</a:t>
            </a:r>
            <a:r>
              <a:rPr lang="en-US" altLang="en-US" dirty="0" smtClean="0">
                <a:sym typeface="Symbol" panose="05050102010706020507" pitchFamily="18" charset="2"/>
              </a:rPr>
              <a:t> instance, it answers no with probability at least </a:t>
            </a:r>
            <a:r>
              <a:rPr lang="en-US" altLang="en-US" dirty="0" smtClean="0">
                <a:solidFill>
                  <a:srgbClr val="FF0000"/>
                </a:solidFill>
                <a:sym typeface="Symbol" panose="05050102010706020507" pitchFamily="18" charset="2"/>
              </a:rPr>
              <a:t>½.</a:t>
            </a:r>
            <a:endParaRPr lang="en-US" altLang="en-US" dirty="0" smtClean="0">
              <a:solidFill>
                <a:srgbClr val="FF0000"/>
              </a:solidFill>
            </a:endParaRPr>
          </a:p>
          <a:p>
            <a:endParaRPr lang="en-US" dirty="0"/>
          </a:p>
        </p:txBody>
      </p:sp>
    </p:spTree>
    <p:extLst>
      <p:ext uri="{BB962C8B-B14F-4D97-AF65-F5344CB8AC3E}">
        <p14:creationId xmlns:p14="http://schemas.microsoft.com/office/powerpoint/2010/main" val="437401563"/>
      </p:ext>
    </p:extLst>
  </p:cSld>
  <p:clrMapOvr>
    <a:masterClrMapping/>
  </p:clrMapOvr>
  <p:timing>
    <p:tnLst>
      <p:par>
        <p:cTn id="1" dur="indefinite" restart="never" nodeType="tmRoot"/>
      </p:par>
    </p:tnLst>
  </p:timing>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Graph non-isomorphism</a:t>
            </a:r>
            <a:endParaRPr lang="en-US" dirty="0">
              <a:solidFill>
                <a:srgbClr val="00B0F0"/>
              </a:solidFill>
            </a:endParaRPr>
          </a:p>
        </p:txBody>
      </p:sp>
      <p:sp>
        <p:nvSpPr>
          <p:cNvPr id="3" name="Content Placeholder 2"/>
          <p:cNvSpPr>
            <a:spLocks noGrp="1"/>
          </p:cNvSpPr>
          <p:nvPr>
            <p:ph idx="1"/>
          </p:nvPr>
        </p:nvSpPr>
        <p:spPr/>
        <p:txBody>
          <a:bodyPr/>
          <a:lstStyle/>
          <a:p>
            <a:r>
              <a:rPr lang="en-US" dirty="0" smtClean="0"/>
              <a:t>Assume that the </a:t>
            </a:r>
            <a:r>
              <a:rPr lang="en-US" dirty="0" smtClean="0">
                <a:solidFill>
                  <a:srgbClr val="00B050"/>
                </a:solidFill>
              </a:rPr>
              <a:t>verifier</a:t>
            </a:r>
            <a:r>
              <a:rPr lang="en-US" dirty="0" smtClean="0"/>
              <a:t> has </a:t>
            </a:r>
            <a:r>
              <a:rPr lang="en-US" dirty="0" smtClean="0">
                <a:solidFill>
                  <a:srgbClr val="FF0000"/>
                </a:solidFill>
              </a:rPr>
              <a:t>exponential time</a:t>
            </a:r>
            <a:r>
              <a:rPr lang="en-US" dirty="0" smtClean="0"/>
              <a:t> in her disposal. Say that both graphs have vertices </a:t>
            </a:r>
            <a:r>
              <a:rPr lang="en-US" dirty="0" smtClean="0">
                <a:solidFill>
                  <a:srgbClr val="FF0000"/>
                </a:solidFill>
              </a:rPr>
              <a:t>1,2,….,n. </a:t>
            </a:r>
            <a:r>
              <a:rPr lang="en-US" dirty="0" smtClean="0"/>
              <a:t>Let the two graphs be </a:t>
            </a:r>
            <a:r>
              <a:rPr lang="en-US" dirty="0" smtClean="0">
                <a:solidFill>
                  <a:srgbClr val="FF0000"/>
                </a:solidFill>
              </a:rPr>
              <a:t>G </a:t>
            </a:r>
            <a:r>
              <a:rPr lang="en-US" dirty="0" smtClean="0"/>
              <a:t>and </a:t>
            </a:r>
            <a:r>
              <a:rPr lang="en-US" dirty="0" smtClean="0">
                <a:solidFill>
                  <a:srgbClr val="FF0000"/>
                </a:solidFill>
              </a:rPr>
              <a:t>H</a:t>
            </a:r>
            <a:r>
              <a:rPr lang="en-US" dirty="0" smtClean="0"/>
              <a:t>.</a:t>
            </a:r>
          </a:p>
          <a:p>
            <a:r>
              <a:rPr lang="en-US" dirty="0" smtClean="0"/>
              <a:t>In a </a:t>
            </a:r>
            <a:r>
              <a:rPr lang="en-US" dirty="0" smtClean="0">
                <a:solidFill>
                  <a:srgbClr val="00B050"/>
                </a:solidFill>
              </a:rPr>
              <a:t>yes </a:t>
            </a:r>
            <a:r>
              <a:rPr lang="en-US" dirty="0" smtClean="0"/>
              <a:t>instance namely when the graphs are </a:t>
            </a:r>
            <a:r>
              <a:rPr lang="en-US" dirty="0" smtClean="0">
                <a:solidFill>
                  <a:srgbClr val="FF0000"/>
                </a:solidFill>
              </a:rPr>
              <a:t>not isomorphic </a:t>
            </a:r>
            <a:r>
              <a:rPr lang="en-US" dirty="0" smtClean="0"/>
              <a:t>the </a:t>
            </a:r>
            <a:r>
              <a:rPr lang="en-US" dirty="0" smtClean="0">
                <a:solidFill>
                  <a:srgbClr val="00B050"/>
                </a:solidFill>
              </a:rPr>
              <a:t>prover </a:t>
            </a:r>
            <a:r>
              <a:rPr lang="en-US" dirty="0" smtClean="0"/>
              <a:t>sends </a:t>
            </a:r>
            <a:r>
              <a:rPr lang="en-US" dirty="0" smtClean="0">
                <a:solidFill>
                  <a:srgbClr val="FF0000"/>
                </a:solidFill>
              </a:rPr>
              <a:t>G </a:t>
            </a:r>
            <a:r>
              <a:rPr lang="en-US" dirty="0" smtClean="0"/>
              <a:t>and </a:t>
            </a:r>
            <a:r>
              <a:rPr lang="en-US" dirty="0" smtClean="0">
                <a:solidFill>
                  <a:srgbClr val="FF0000"/>
                </a:solidFill>
              </a:rPr>
              <a:t>H</a:t>
            </a:r>
            <a:r>
              <a:rPr lang="en-US" dirty="0"/>
              <a:t> </a:t>
            </a:r>
            <a:r>
              <a:rPr lang="en-US" dirty="0" smtClean="0"/>
              <a:t>to the </a:t>
            </a:r>
            <a:r>
              <a:rPr lang="en-US" dirty="0" smtClean="0">
                <a:solidFill>
                  <a:srgbClr val="00B050"/>
                </a:solidFill>
              </a:rPr>
              <a:t>verifier.</a:t>
            </a:r>
          </a:p>
          <a:p>
            <a:r>
              <a:rPr lang="en-US" dirty="0" smtClean="0"/>
              <a:t>The </a:t>
            </a:r>
            <a:r>
              <a:rPr lang="en-US" dirty="0" smtClean="0">
                <a:solidFill>
                  <a:srgbClr val="00B050"/>
                </a:solidFill>
              </a:rPr>
              <a:t>verifier</a:t>
            </a:r>
            <a:r>
              <a:rPr lang="en-US" dirty="0" smtClean="0"/>
              <a:t> has exponential time and so tries all permutations and answers </a:t>
            </a:r>
            <a:r>
              <a:rPr lang="en-US" dirty="0" smtClean="0">
                <a:solidFill>
                  <a:srgbClr val="FF0000"/>
                </a:solidFill>
              </a:rPr>
              <a:t>not-isomorphic.</a:t>
            </a:r>
          </a:p>
          <a:p>
            <a:r>
              <a:rPr lang="en-US" dirty="0" smtClean="0"/>
              <a:t>For a no instance the </a:t>
            </a:r>
            <a:r>
              <a:rPr lang="en-US" dirty="0" smtClean="0">
                <a:solidFill>
                  <a:srgbClr val="FF0000"/>
                </a:solidFill>
              </a:rPr>
              <a:t>prover </a:t>
            </a:r>
            <a:r>
              <a:rPr lang="en-US" dirty="0" smtClean="0"/>
              <a:t>send either </a:t>
            </a:r>
            <a:r>
              <a:rPr lang="en-US" dirty="0" smtClean="0">
                <a:solidFill>
                  <a:srgbClr val="FF0000"/>
                </a:solidFill>
              </a:rPr>
              <a:t>H </a:t>
            </a:r>
            <a:r>
              <a:rPr lang="en-US" dirty="0" smtClean="0"/>
              <a:t>or </a:t>
            </a:r>
            <a:r>
              <a:rPr lang="en-US" dirty="0" smtClean="0">
                <a:solidFill>
                  <a:srgbClr val="FF0000"/>
                </a:solidFill>
              </a:rPr>
              <a:t>G, </a:t>
            </a:r>
            <a:r>
              <a:rPr lang="en-US" dirty="0" smtClean="0"/>
              <a:t>each  with probability </a:t>
            </a:r>
            <a:r>
              <a:rPr lang="en-US" dirty="0" smtClean="0">
                <a:solidFill>
                  <a:srgbClr val="FF0000"/>
                </a:solidFill>
              </a:rPr>
              <a:t>½, </a:t>
            </a:r>
            <a:r>
              <a:rPr lang="en-US" dirty="0" smtClean="0"/>
              <a:t>and  renames the vertices at random  with </a:t>
            </a:r>
            <a:r>
              <a:rPr lang="en-US" dirty="0">
                <a:solidFill>
                  <a:srgbClr val="FF0000"/>
                </a:solidFill>
              </a:rPr>
              <a:t>1,2,….,n. </a:t>
            </a:r>
            <a:endParaRPr lang="en-US" dirty="0">
              <a:solidFill>
                <a:srgbClr val="0070C0"/>
              </a:solidFill>
            </a:endParaRPr>
          </a:p>
        </p:txBody>
      </p:sp>
    </p:spTree>
    <p:extLst>
      <p:ext uri="{BB962C8B-B14F-4D97-AF65-F5344CB8AC3E}">
        <p14:creationId xmlns:p14="http://schemas.microsoft.com/office/powerpoint/2010/main" val="3522132693"/>
      </p:ext>
    </p:extLst>
  </p:cSld>
  <p:clrMapOvr>
    <a:masterClrMapping/>
  </p:clrMapOvr>
  <p:timing>
    <p:tnLst>
      <p:par>
        <p:cTn id="1" dur="indefinite" restart="never" nodeType="tmRoot"/>
      </p:par>
    </p:tnLst>
  </p:timing>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How can the verifier not make a mistake</a:t>
            </a:r>
            <a:endParaRPr lang="en-US" dirty="0">
              <a:solidFill>
                <a:srgbClr val="00B0F0"/>
              </a:solidFill>
            </a:endParaRPr>
          </a:p>
        </p:txBody>
      </p:sp>
      <p:sp>
        <p:nvSpPr>
          <p:cNvPr id="3" name="Content Placeholder 2"/>
          <p:cNvSpPr>
            <a:spLocks noGrp="1"/>
          </p:cNvSpPr>
          <p:nvPr>
            <p:ph idx="1"/>
          </p:nvPr>
        </p:nvSpPr>
        <p:spPr/>
        <p:txBody>
          <a:bodyPr/>
          <a:lstStyle/>
          <a:p>
            <a:pPr marL="0" indent="0">
              <a:buNone/>
            </a:pPr>
            <a:r>
              <a:rPr lang="en-US" dirty="0" smtClean="0"/>
              <a:t>Even if the verifier has  the original </a:t>
            </a:r>
            <a:r>
              <a:rPr lang="en-US" dirty="0" smtClean="0">
                <a:solidFill>
                  <a:srgbClr val="FF0000"/>
                </a:solidFill>
              </a:rPr>
              <a:t>G</a:t>
            </a:r>
            <a:r>
              <a:rPr lang="en-US" dirty="0" smtClean="0"/>
              <a:t> and </a:t>
            </a:r>
            <a:r>
              <a:rPr lang="en-US" dirty="0" smtClean="0">
                <a:solidFill>
                  <a:srgbClr val="FF0000"/>
                </a:solidFill>
              </a:rPr>
              <a:t>H</a:t>
            </a:r>
            <a:r>
              <a:rPr lang="en-US" dirty="0" smtClean="0"/>
              <a:t>, now this </a:t>
            </a:r>
            <a:r>
              <a:rPr lang="en-US" dirty="0"/>
              <a:t> </a:t>
            </a:r>
            <a:r>
              <a:rPr lang="en-US" dirty="0" smtClean="0"/>
              <a:t>knowledge is useless. We chose </a:t>
            </a:r>
            <a:r>
              <a:rPr lang="en-US" dirty="0" smtClean="0">
                <a:solidFill>
                  <a:srgbClr val="FF0000"/>
                </a:solidFill>
              </a:rPr>
              <a:t>H </a:t>
            </a:r>
            <a:r>
              <a:rPr lang="en-US" dirty="0" smtClean="0"/>
              <a:t>or </a:t>
            </a:r>
            <a:r>
              <a:rPr lang="en-US" dirty="0" smtClean="0">
                <a:solidFill>
                  <a:srgbClr val="FF0000"/>
                </a:solidFill>
              </a:rPr>
              <a:t>G</a:t>
            </a:r>
            <a:r>
              <a:rPr lang="en-US" dirty="0" smtClean="0"/>
              <a:t>  at random and rename the vertices at random. Every graph that is created by </a:t>
            </a:r>
            <a:r>
              <a:rPr lang="en-US" dirty="0" smtClean="0">
                <a:solidFill>
                  <a:srgbClr val="FF0000"/>
                </a:solidFill>
              </a:rPr>
              <a:t>H </a:t>
            </a:r>
            <a:r>
              <a:rPr lang="en-US" dirty="0" smtClean="0"/>
              <a:t>has the same probability to be created by </a:t>
            </a:r>
            <a:r>
              <a:rPr lang="en-US" dirty="0" smtClean="0">
                <a:solidFill>
                  <a:srgbClr val="FF0000"/>
                </a:solidFill>
              </a:rPr>
              <a:t>G</a:t>
            </a:r>
            <a:r>
              <a:rPr lang="en-US" dirty="0" smtClean="0"/>
              <a:t>.</a:t>
            </a:r>
            <a:endParaRPr lang="en-US" dirty="0" smtClean="0">
              <a:solidFill>
                <a:srgbClr val="FF0000"/>
              </a:solidFill>
            </a:endParaRPr>
          </a:p>
          <a:p>
            <a:pPr marL="0" indent="0">
              <a:buNone/>
            </a:pPr>
            <a:r>
              <a:rPr lang="en-US" dirty="0" smtClean="0"/>
              <a:t>The verifier can only guess. Assuming there are no super natural powers, the probability that the verifier accepts is </a:t>
            </a:r>
            <a:r>
              <a:rPr lang="en-US" dirty="0" smtClean="0">
                <a:solidFill>
                  <a:srgbClr val="FF0000"/>
                </a:solidFill>
              </a:rPr>
              <a:t>½</a:t>
            </a:r>
            <a:r>
              <a:rPr lang="en-US" dirty="0" smtClean="0"/>
              <a:t>.</a:t>
            </a:r>
          </a:p>
          <a:p>
            <a:endParaRPr lang="en-US" dirty="0"/>
          </a:p>
        </p:txBody>
      </p:sp>
    </p:spTree>
    <p:extLst>
      <p:ext uri="{BB962C8B-B14F-4D97-AF65-F5344CB8AC3E}">
        <p14:creationId xmlns:p14="http://schemas.microsoft.com/office/powerpoint/2010/main" val="124129388"/>
      </p:ext>
    </p:extLst>
  </p:cSld>
  <p:clrMapOvr>
    <a:masterClrMapping/>
  </p:clrMapOvr>
  <p:timing>
    <p:tnLst>
      <p:par>
        <p:cTn id="1" dur="indefinite" restart="never" nodeType="tmRoot"/>
      </p:par>
    </p:tnLst>
  </p:timing>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rgbClr val="00B0F0"/>
                </a:solidFill>
              </a:rPr>
              <a:t>The collection of problems that can be verified this way is called IP</a:t>
            </a:r>
            <a:endParaRPr lang="en-US" dirty="0">
              <a:solidFill>
                <a:srgbClr val="00B0F0"/>
              </a:solidFill>
            </a:endParaRPr>
          </a:p>
        </p:txBody>
      </p:sp>
      <p:sp>
        <p:nvSpPr>
          <p:cNvPr id="3" name="Content Placeholder 2"/>
          <p:cNvSpPr>
            <a:spLocks noGrp="1"/>
          </p:cNvSpPr>
          <p:nvPr>
            <p:ph idx="1"/>
          </p:nvPr>
        </p:nvSpPr>
        <p:spPr/>
        <p:txBody>
          <a:bodyPr>
            <a:normAutofit/>
          </a:bodyPr>
          <a:lstStyle/>
          <a:p>
            <a:r>
              <a:rPr lang="en-US" dirty="0" smtClean="0"/>
              <a:t>It was unclear for a long time what is this class </a:t>
            </a:r>
            <a:r>
              <a:rPr lang="en-US" dirty="0" smtClean="0">
                <a:solidFill>
                  <a:srgbClr val="FF0000"/>
                </a:solidFill>
              </a:rPr>
              <a:t>IP</a:t>
            </a:r>
            <a:r>
              <a:rPr lang="en-US" dirty="0" smtClean="0"/>
              <a:t>.</a:t>
            </a:r>
          </a:p>
          <a:p>
            <a:r>
              <a:rPr lang="en-US" dirty="0" smtClean="0"/>
              <a:t>This question later was a bit left alone because it was not related to approximation.</a:t>
            </a:r>
          </a:p>
          <a:p>
            <a:r>
              <a:rPr lang="en-US" dirty="0" smtClean="0"/>
              <a:t>In any case the one to do the final step and discover what </a:t>
            </a:r>
            <a:r>
              <a:rPr lang="en-US" dirty="0" smtClean="0">
                <a:solidFill>
                  <a:srgbClr val="FF0000"/>
                </a:solidFill>
              </a:rPr>
              <a:t>IP</a:t>
            </a:r>
            <a:r>
              <a:rPr lang="en-US" dirty="0" smtClean="0"/>
              <a:t> is, was </a:t>
            </a:r>
            <a:r>
              <a:rPr lang="en-US" dirty="0" smtClean="0">
                <a:solidFill>
                  <a:srgbClr val="7030A0"/>
                </a:solidFill>
              </a:rPr>
              <a:t>Adi Shamir</a:t>
            </a:r>
            <a:r>
              <a:rPr lang="en-US" dirty="0" smtClean="0"/>
              <a:t>. </a:t>
            </a:r>
          </a:p>
          <a:p>
            <a:r>
              <a:rPr lang="en-US" dirty="0" smtClean="0">
                <a:solidFill>
                  <a:srgbClr val="7030A0"/>
                </a:solidFill>
              </a:rPr>
              <a:t>Shamir</a:t>
            </a:r>
            <a:r>
              <a:rPr lang="en-US" dirty="0" smtClean="0"/>
              <a:t> showed that </a:t>
            </a:r>
            <a:r>
              <a:rPr lang="en-US" dirty="0" smtClean="0">
                <a:solidFill>
                  <a:srgbClr val="00B050"/>
                </a:solidFill>
              </a:rPr>
              <a:t>IP=PSPACE</a:t>
            </a:r>
            <a:r>
              <a:rPr lang="en-US" dirty="0" smtClean="0">
                <a:solidFill>
                  <a:srgbClr val="FF0000"/>
                </a:solidFill>
              </a:rPr>
              <a:t>. 1990.</a:t>
            </a:r>
          </a:p>
          <a:p>
            <a:r>
              <a:rPr lang="en-US" dirty="0" smtClean="0"/>
              <a:t>Algebraic but easy to read paper.</a:t>
            </a:r>
          </a:p>
          <a:p>
            <a:r>
              <a:rPr lang="en-US" dirty="0" smtClean="0"/>
              <a:t>Later </a:t>
            </a:r>
            <a:r>
              <a:rPr lang="en-US" dirty="0" smtClean="0">
                <a:solidFill>
                  <a:srgbClr val="FF0000"/>
                </a:solidFill>
              </a:rPr>
              <a:t>One Round Two Provers </a:t>
            </a:r>
            <a:r>
              <a:rPr lang="en-US" dirty="0" smtClean="0"/>
              <a:t>became more </a:t>
            </a:r>
          </a:p>
          <a:p>
            <a:pPr marL="0" indent="0">
              <a:buNone/>
            </a:pPr>
            <a:r>
              <a:rPr lang="en-US" dirty="0"/>
              <a:t> </a:t>
            </a:r>
            <a:r>
              <a:rPr lang="en-US" dirty="0" smtClean="0"/>
              <a:t>  important. Also known as </a:t>
            </a:r>
            <a:r>
              <a:rPr lang="en-US" dirty="0" smtClean="0">
                <a:solidFill>
                  <a:srgbClr val="00B050"/>
                </a:solidFill>
              </a:rPr>
              <a:t>Labelcover</a:t>
            </a:r>
            <a:r>
              <a:rPr lang="en-US" dirty="0" smtClean="0"/>
              <a:t>.</a:t>
            </a:r>
            <a:endParaRPr lang="en-US" dirty="0"/>
          </a:p>
        </p:txBody>
      </p:sp>
    </p:spTree>
    <p:extLst>
      <p:ext uri="{BB962C8B-B14F-4D97-AF65-F5344CB8AC3E}">
        <p14:creationId xmlns:p14="http://schemas.microsoft.com/office/powerpoint/2010/main" val="3330704863"/>
      </p:ext>
    </p:extLst>
  </p:cSld>
  <p:clrMapOvr>
    <a:masterClrMapping/>
  </p:clrMapOvr>
  <p:timing>
    <p:tnLst>
      <p:par>
        <p:cTn id="1" dur="indefinite" restart="never" nodeType="tmRoot"/>
      </p:par>
    </p:tnLst>
  </p:timing>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itle 1"/>
          <p:cNvSpPr>
            <a:spLocks noGrp="1"/>
          </p:cNvSpPr>
          <p:nvPr>
            <p:ph type="title"/>
          </p:nvPr>
        </p:nvSpPr>
        <p:spPr/>
        <p:txBody>
          <a:bodyPr/>
          <a:lstStyle/>
          <a:p>
            <a:pPr algn="ctr"/>
            <a:r>
              <a:rPr lang="en-US" altLang="en-US" dirty="0" smtClean="0">
                <a:solidFill>
                  <a:srgbClr val="00B0F0"/>
                </a:solidFill>
              </a:rPr>
              <a:t>In cryptology theory and practice are the same.</a:t>
            </a:r>
          </a:p>
        </p:txBody>
      </p:sp>
      <p:sp>
        <p:nvSpPr>
          <p:cNvPr id="3" name="Content Placeholder 2"/>
          <p:cNvSpPr>
            <a:spLocks noGrp="1"/>
          </p:cNvSpPr>
          <p:nvPr>
            <p:ph idx="1"/>
          </p:nvPr>
        </p:nvSpPr>
        <p:spPr/>
        <p:txBody>
          <a:bodyPr>
            <a:normAutofit fontScale="92500" lnSpcReduction="20000"/>
          </a:bodyPr>
          <a:lstStyle/>
          <a:p>
            <a:pPr marL="0" indent="0" algn="l">
              <a:buFontTx/>
              <a:buNone/>
              <a:defRPr/>
            </a:pPr>
            <a:r>
              <a:rPr lang="en-US" dirty="0" smtClean="0"/>
              <a:t>Nobody knows if there is a one way function. The </a:t>
            </a:r>
          </a:p>
          <a:p>
            <a:pPr marL="0" indent="0" algn="l">
              <a:buFontTx/>
              <a:buNone/>
              <a:defRPr/>
            </a:pPr>
            <a:r>
              <a:rPr lang="en-US" dirty="0" smtClean="0"/>
              <a:t>existence of one way function implies </a:t>
            </a:r>
            <a:r>
              <a:rPr lang="en-US" dirty="0" smtClean="0">
                <a:solidFill>
                  <a:srgbClr val="FF0000"/>
                </a:solidFill>
              </a:rPr>
              <a:t>P≠NP.</a:t>
            </a:r>
          </a:p>
          <a:p>
            <a:pPr marL="0" indent="0">
              <a:buNone/>
              <a:defRPr/>
            </a:pPr>
            <a:r>
              <a:rPr lang="en-US" dirty="0" smtClean="0"/>
              <a:t>It also means </a:t>
            </a:r>
            <a:r>
              <a:rPr lang="en-US" dirty="0">
                <a:solidFill>
                  <a:srgbClr val="00B050"/>
                </a:solidFill>
              </a:rPr>
              <a:t>Pseudorandom </a:t>
            </a:r>
            <a:r>
              <a:rPr lang="en-US" dirty="0" smtClean="0">
                <a:solidFill>
                  <a:srgbClr val="00B050"/>
                </a:solidFill>
              </a:rPr>
              <a:t>generators </a:t>
            </a:r>
            <a:r>
              <a:rPr lang="en-US" dirty="0" smtClean="0"/>
              <a:t>exist.</a:t>
            </a:r>
            <a:endParaRPr lang="en-US" dirty="0" smtClean="0">
              <a:solidFill>
                <a:srgbClr val="FF0000"/>
              </a:solidFill>
            </a:endParaRPr>
          </a:p>
          <a:p>
            <a:pPr marL="0" indent="0" algn="l">
              <a:buNone/>
              <a:defRPr/>
            </a:pPr>
            <a:r>
              <a:rPr lang="en-US" dirty="0" smtClean="0"/>
              <a:t>The use of the </a:t>
            </a:r>
            <a:r>
              <a:rPr lang="en-US" dirty="0" smtClean="0">
                <a:solidFill>
                  <a:srgbClr val="00B050"/>
                </a:solidFill>
              </a:rPr>
              <a:t>RSA </a:t>
            </a:r>
            <a:r>
              <a:rPr lang="en-US" dirty="0" smtClean="0"/>
              <a:t>means that we hope that RSA behaves in a  “similar”way  to one way function (intuitively).</a:t>
            </a:r>
            <a:endParaRPr lang="en-US" dirty="0"/>
          </a:p>
          <a:p>
            <a:pPr marL="0" indent="0">
              <a:buNone/>
              <a:defRPr/>
            </a:pPr>
            <a:r>
              <a:rPr lang="en-US" dirty="0" smtClean="0"/>
              <a:t>The catch: it assumes that </a:t>
            </a:r>
            <a:r>
              <a:rPr lang="en-US" dirty="0" smtClean="0">
                <a:solidFill>
                  <a:srgbClr val="FF0000"/>
                </a:solidFill>
              </a:rPr>
              <a:t>factoring large numbers is </a:t>
            </a:r>
          </a:p>
          <a:p>
            <a:pPr marL="0" indent="0">
              <a:buNone/>
              <a:defRPr/>
            </a:pPr>
            <a:r>
              <a:rPr lang="en-US" dirty="0" smtClean="0">
                <a:solidFill>
                  <a:srgbClr val="FF0000"/>
                </a:solidFill>
              </a:rPr>
              <a:t>hard on average. </a:t>
            </a:r>
            <a:r>
              <a:rPr lang="en-US" dirty="0" smtClean="0"/>
              <a:t>We do not know this to be true. Also </a:t>
            </a:r>
          </a:p>
          <a:p>
            <a:pPr marL="0" indent="0">
              <a:buNone/>
              <a:defRPr/>
            </a:pPr>
            <a:r>
              <a:rPr lang="en-US" dirty="0" smtClean="0">
                <a:solidFill>
                  <a:srgbClr val="00B050"/>
                </a:solidFill>
              </a:rPr>
              <a:t>Quantum computers</a:t>
            </a:r>
            <a:r>
              <a:rPr lang="en-US" dirty="0" smtClean="0"/>
              <a:t> can factor. </a:t>
            </a:r>
            <a:r>
              <a:rPr lang="en-US" dirty="0" smtClean="0">
                <a:solidFill>
                  <a:srgbClr val="00B050"/>
                </a:solidFill>
              </a:rPr>
              <a:t>Quantum </a:t>
            </a:r>
          </a:p>
          <a:p>
            <a:pPr marL="0" indent="0">
              <a:buNone/>
              <a:defRPr/>
            </a:pPr>
            <a:r>
              <a:rPr lang="en-US" dirty="0" smtClean="0"/>
              <a:t>algorithm sort of “cheat” doing massive things in parallel</a:t>
            </a:r>
          </a:p>
          <a:p>
            <a:pPr marL="0" indent="0">
              <a:buNone/>
              <a:defRPr/>
            </a:pPr>
            <a:r>
              <a:rPr lang="en-US" dirty="0" smtClean="0"/>
              <a:t> ,hence building such computers may not be easy.</a:t>
            </a:r>
            <a:endParaRPr lang="en-US" dirty="0"/>
          </a:p>
        </p:txBody>
      </p:sp>
    </p:spTree>
    <p:extLst>
      <p:ext uri="{BB962C8B-B14F-4D97-AF65-F5344CB8AC3E}">
        <p14:creationId xmlns:p14="http://schemas.microsoft.com/office/powerpoint/2010/main" val="2184427835"/>
      </p:ext>
    </p:extLst>
  </p:cSld>
  <p:clrMapOvr>
    <a:masterClrMapping/>
  </p:clrMapOvr>
  <p:timing>
    <p:tnLst>
      <p:par>
        <p:cTn id="1" dur="indefinite" restart="never" nodeType="tmRoot"/>
      </p:par>
    </p:tnLst>
  </p:timing>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itle 1"/>
          <p:cNvSpPr>
            <a:spLocks noGrp="1"/>
          </p:cNvSpPr>
          <p:nvPr>
            <p:ph type="title"/>
          </p:nvPr>
        </p:nvSpPr>
        <p:spPr/>
        <p:txBody>
          <a:bodyPr/>
          <a:lstStyle/>
          <a:p>
            <a:pPr algn="ctr"/>
            <a:r>
              <a:rPr lang="en-US" altLang="en-US" dirty="0" smtClean="0">
                <a:solidFill>
                  <a:srgbClr val="00B0F0"/>
                </a:solidFill>
              </a:rPr>
              <a:t>A frequently used hardness assumption: the discrete log.</a:t>
            </a:r>
          </a:p>
        </p:txBody>
      </p:sp>
      <p:sp>
        <p:nvSpPr>
          <p:cNvPr id="185347" name="Content Placeholder 2"/>
          <p:cNvSpPr>
            <a:spLocks noGrp="1"/>
          </p:cNvSpPr>
          <p:nvPr>
            <p:ph idx="1"/>
          </p:nvPr>
        </p:nvSpPr>
        <p:spPr/>
        <p:txBody>
          <a:bodyPr/>
          <a:lstStyle/>
          <a:p>
            <a:pPr marL="0" indent="0" algn="l">
              <a:buFontTx/>
              <a:buNone/>
            </a:pPr>
            <a:r>
              <a:rPr lang="en-US" altLang="en-US" dirty="0" smtClean="0">
                <a:solidFill>
                  <a:srgbClr val="FF0000"/>
                </a:solidFill>
                <a:sym typeface="Symbol" panose="05050102010706020507" pitchFamily="18" charset="2"/>
              </a:rPr>
              <a:t>a</a:t>
            </a:r>
            <a:r>
              <a:rPr lang="en-US" altLang="en-US" baseline="30000" dirty="0" smtClean="0">
                <a:solidFill>
                  <a:srgbClr val="FF0000"/>
                </a:solidFill>
                <a:sym typeface="Symbol" panose="05050102010706020507" pitchFamily="18" charset="2"/>
              </a:rPr>
              <a:t>x</a:t>
            </a:r>
            <a:r>
              <a:rPr lang="en-US" altLang="en-US" dirty="0" smtClean="0">
                <a:solidFill>
                  <a:srgbClr val="FF0000"/>
                </a:solidFill>
                <a:sym typeface="Symbol" panose="05050102010706020507" pitchFamily="18" charset="2"/>
              </a:rPr>
              <a:t>=b modulo p, </a:t>
            </a:r>
            <a:r>
              <a:rPr lang="en-US" altLang="en-US" dirty="0" smtClean="0">
                <a:sym typeface="Symbol" panose="05050102010706020507" pitchFamily="18" charset="2"/>
              </a:rPr>
              <a:t>for a large prime </a:t>
            </a:r>
            <a:r>
              <a:rPr lang="en-US" altLang="en-US" dirty="0" smtClean="0">
                <a:solidFill>
                  <a:srgbClr val="FF0000"/>
                </a:solidFill>
                <a:sym typeface="Symbol" panose="05050102010706020507" pitchFamily="18" charset="2"/>
              </a:rPr>
              <a:t>p.  </a:t>
            </a:r>
            <a:r>
              <a:rPr lang="en-US" altLang="en-US" dirty="0" smtClean="0">
                <a:sym typeface="Symbol" panose="05050102010706020507" pitchFamily="18" charset="2"/>
              </a:rPr>
              <a:t>You know </a:t>
            </a:r>
            <a:r>
              <a:rPr lang="en-US" altLang="en-US" dirty="0" smtClean="0">
                <a:solidFill>
                  <a:srgbClr val="FF0000"/>
                </a:solidFill>
                <a:sym typeface="Symbol" panose="05050102010706020507" pitchFamily="18" charset="2"/>
              </a:rPr>
              <a:t>b </a:t>
            </a:r>
            <a:r>
              <a:rPr lang="en-US" altLang="en-US" dirty="0" smtClean="0">
                <a:sym typeface="Symbol" panose="05050102010706020507" pitchFamily="18" charset="2"/>
              </a:rPr>
              <a:t>and</a:t>
            </a:r>
            <a:r>
              <a:rPr lang="en-US" altLang="en-US" dirty="0" smtClean="0">
                <a:solidFill>
                  <a:srgbClr val="FF0000"/>
                </a:solidFill>
                <a:sym typeface="Symbol" panose="05050102010706020507" pitchFamily="18" charset="2"/>
              </a:rPr>
              <a:t> a</a:t>
            </a:r>
            <a:r>
              <a:rPr lang="en-US" altLang="en-US" dirty="0" smtClean="0">
                <a:sym typeface="Symbol" panose="05050102010706020507" pitchFamily="18" charset="2"/>
              </a:rPr>
              <a:t> but </a:t>
            </a:r>
            <a:r>
              <a:rPr lang="en-US" altLang="en-US" dirty="0" smtClean="0">
                <a:solidFill>
                  <a:srgbClr val="FF0000"/>
                </a:solidFill>
                <a:sym typeface="Symbol" panose="05050102010706020507" pitchFamily="18" charset="2"/>
              </a:rPr>
              <a:t>x </a:t>
            </a:r>
            <a:r>
              <a:rPr lang="en-US" altLang="en-US" dirty="0" smtClean="0">
                <a:sym typeface="Symbol" panose="05050102010706020507" pitchFamily="18" charset="2"/>
              </a:rPr>
              <a:t>seems</a:t>
            </a:r>
            <a:r>
              <a:rPr lang="en-US" altLang="en-US" dirty="0" smtClean="0">
                <a:solidFill>
                  <a:srgbClr val="FF0000"/>
                </a:solidFill>
                <a:sym typeface="Symbol" panose="05050102010706020507" pitchFamily="18" charset="2"/>
              </a:rPr>
              <a:t> </a:t>
            </a:r>
            <a:r>
              <a:rPr lang="en-US" altLang="en-US" dirty="0" smtClean="0">
                <a:sym typeface="Symbol" panose="05050102010706020507" pitchFamily="18" charset="2"/>
              </a:rPr>
              <a:t>hard to find.</a:t>
            </a:r>
          </a:p>
          <a:p>
            <a:pPr marL="0" indent="0" algn="l">
              <a:buFontTx/>
              <a:buNone/>
            </a:pPr>
            <a:r>
              <a:rPr lang="en-US" altLang="en-US" dirty="0" smtClean="0">
                <a:sym typeface="Symbol" panose="05050102010706020507" pitchFamily="18" charset="2"/>
              </a:rPr>
              <a:t>Usually they use the fact that </a:t>
            </a:r>
            <a:r>
              <a:rPr lang="en-US" altLang="en-US" dirty="0" smtClean="0">
                <a:solidFill>
                  <a:srgbClr val="FF0000"/>
                </a:solidFill>
                <a:latin typeface="Comic Sans MS" panose="030F0702030302020204" pitchFamily="66" charset="0"/>
                <a:sym typeface="Symbol" panose="05050102010706020507" pitchFamily="18" charset="2"/>
              </a:rPr>
              <a:t>Z</a:t>
            </a:r>
            <a:r>
              <a:rPr lang="en-US" altLang="en-US" baseline="-25000" dirty="0" smtClean="0">
                <a:solidFill>
                  <a:srgbClr val="FF0000"/>
                </a:solidFill>
                <a:latin typeface="Comic Sans MS" panose="030F0702030302020204" pitchFamily="66" charset="0"/>
                <a:sym typeface="Symbol" panose="05050102010706020507" pitchFamily="18" charset="2"/>
              </a:rPr>
              <a:t>p</a:t>
            </a:r>
            <a:r>
              <a:rPr lang="en-US" altLang="en-US" dirty="0">
                <a:solidFill>
                  <a:srgbClr val="FF0000"/>
                </a:solidFill>
                <a:sym typeface="Symbol" panose="05050102010706020507" pitchFamily="18" charset="2"/>
              </a:rPr>
              <a:t> </a:t>
            </a:r>
            <a:r>
              <a:rPr lang="en-US" altLang="en-US" dirty="0" smtClean="0">
                <a:sym typeface="Symbol" panose="05050102010706020507" pitchFamily="18" charset="2"/>
              </a:rPr>
              <a:t>with multiplication, </a:t>
            </a:r>
          </a:p>
          <a:p>
            <a:pPr marL="0" indent="0" algn="l">
              <a:buFontTx/>
              <a:buNone/>
            </a:pPr>
            <a:r>
              <a:rPr lang="en-US" altLang="en-US" dirty="0" smtClean="0">
                <a:sym typeface="Symbol" panose="05050102010706020507" pitchFamily="18" charset="2"/>
              </a:rPr>
              <a:t>is a group, that has a generator </a:t>
            </a:r>
            <a:r>
              <a:rPr lang="en-US" altLang="en-US" dirty="0" smtClean="0">
                <a:solidFill>
                  <a:srgbClr val="FF0000"/>
                </a:solidFill>
                <a:sym typeface="Symbol" panose="05050102010706020507" pitchFamily="18" charset="2"/>
              </a:rPr>
              <a:t>g</a:t>
            </a:r>
            <a:r>
              <a:rPr lang="en-US" altLang="en-US" dirty="0" smtClean="0">
                <a:sym typeface="Symbol" panose="05050102010706020507" pitchFamily="18" charset="2"/>
              </a:rPr>
              <a:t>.</a:t>
            </a:r>
            <a:r>
              <a:rPr lang="en-US" altLang="en-US" dirty="0" smtClean="0">
                <a:solidFill>
                  <a:srgbClr val="FF0000"/>
                </a:solidFill>
                <a:sym typeface="Symbol" panose="05050102010706020507" pitchFamily="18" charset="2"/>
              </a:rPr>
              <a:t> </a:t>
            </a:r>
            <a:r>
              <a:rPr lang="en-US" altLang="en-US" dirty="0" smtClean="0">
                <a:sym typeface="Symbol" panose="05050102010706020507" pitchFamily="18" charset="2"/>
              </a:rPr>
              <a:t>Some </a:t>
            </a:r>
            <a:r>
              <a:rPr lang="en-US" altLang="en-US" dirty="0" smtClean="0">
                <a:solidFill>
                  <a:srgbClr val="FF0000"/>
                </a:solidFill>
                <a:sym typeface="Symbol" panose="05050102010706020507" pitchFamily="18" charset="2"/>
              </a:rPr>
              <a:t>g </a:t>
            </a:r>
            <a:r>
              <a:rPr lang="en-US" altLang="en-US" dirty="0" smtClean="0">
                <a:sym typeface="Symbol" panose="05050102010706020507" pitchFamily="18" charset="2"/>
              </a:rPr>
              <a:t>that his </a:t>
            </a:r>
          </a:p>
          <a:p>
            <a:pPr marL="0" indent="0" algn="l">
              <a:buFontTx/>
              <a:buNone/>
            </a:pPr>
            <a:r>
              <a:rPr lang="en-US" altLang="en-US" dirty="0" smtClean="0">
                <a:sym typeface="Symbol" panose="05050102010706020507" pitchFamily="18" charset="2"/>
              </a:rPr>
              <a:t>powers are all different and give the group. There are</a:t>
            </a:r>
          </a:p>
          <a:p>
            <a:pPr marL="0" indent="0" algn="l">
              <a:buFontTx/>
              <a:buNone/>
            </a:pPr>
            <a:r>
              <a:rPr lang="en-US" altLang="en-US" dirty="0" smtClean="0">
                <a:sym typeface="Symbol" panose="05050102010706020507" pitchFamily="18" charset="2"/>
              </a:rPr>
              <a:t> many generators  </a:t>
            </a:r>
            <a:r>
              <a:rPr lang="en-US" altLang="en-US" dirty="0" smtClean="0">
                <a:solidFill>
                  <a:srgbClr val="FF0000"/>
                </a:solidFill>
                <a:sym typeface="Symbol" panose="05050102010706020507" pitchFamily="18" charset="2"/>
              </a:rPr>
              <a:t>g</a:t>
            </a:r>
            <a:r>
              <a:rPr lang="en-US" altLang="en-US" dirty="0" smtClean="0">
                <a:sym typeface="Symbol" panose="05050102010706020507" pitchFamily="18" charset="2"/>
              </a:rPr>
              <a:t>. Hence you  can find such </a:t>
            </a:r>
            <a:r>
              <a:rPr lang="en-US" altLang="en-US" dirty="0" smtClean="0">
                <a:solidFill>
                  <a:srgbClr val="FF0000"/>
                </a:solidFill>
                <a:sym typeface="Symbol" panose="05050102010706020507" pitchFamily="18" charset="2"/>
              </a:rPr>
              <a:t>g </a:t>
            </a:r>
            <a:r>
              <a:rPr lang="en-US" altLang="en-US" dirty="0" smtClean="0">
                <a:sym typeface="Symbol" panose="05050102010706020507" pitchFamily="18" charset="2"/>
              </a:rPr>
              <a:t>at </a:t>
            </a:r>
          </a:p>
          <a:p>
            <a:pPr marL="0" indent="0" algn="l">
              <a:buFontTx/>
              <a:buNone/>
            </a:pPr>
            <a:r>
              <a:rPr lang="en-US" altLang="en-US" dirty="0" smtClean="0">
                <a:sym typeface="Symbol" panose="05050102010706020507" pitchFamily="18" charset="2"/>
              </a:rPr>
              <a:t>random but you can not verify  it is a generator (I </a:t>
            </a:r>
          </a:p>
          <a:p>
            <a:pPr marL="0" indent="0" algn="l">
              <a:buFontTx/>
              <a:buNone/>
            </a:pPr>
            <a:r>
              <a:rPr lang="en-US" altLang="en-US" dirty="0" smtClean="0">
                <a:sym typeface="Symbol" panose="05050102010706020507" pitchFamily="18" charset="2"/>
              </a:rPr>
              <a:t>know it sounds confusing). Still it is usable for many applications. </a:t>
            </a:r>
          </a:p>
        </p:txBody>
      </p:sp>
    </p:spTree>
    <p:extLst>
      <p:ext uri="{BB962C8B-B14F-4D97-AF65-F5344CB8AC3E}">
        <p14:creationId xmlns:p14="http://schemas.microsoft.com/office/powerpoint/2010/main" val="4264334303"/>
      </p:ext>
    </p:extLst>
  </p:cSld>
  <p:clrMapOvr>
    <a:masterClrMapping/>
  </p:clrMapOvr>
  <p:timing>
    <p:tnLst>
      <p:par>
        <p:cTn id="1" dur="indefinite" restart="never" nodeType="tmRoot"/>
      </p:par>
    </p:tnLst>
  </p:timing>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itle 1"/>
          <p:cNvSpPr>
            <a:spLocks noGrp="1"/>
          </p:cNvSpPr>
          <p:nvPr>
            <p:ph type="title"/>
          </p:nvPr>
        </p:nvSpPr>
        <p:spPr>
          <a:xfrm>
            <a:off x="457200" y="230188"/>
            <a:ext cx="8229600" cy="1143000"/>
          </a:xfrm>
        </p:spPr>
        <p:txBody>
          <a:bodyPr/>
          <a:lstStyle/>
          <a:p>
            <a:pPr algn="ctr"/>
            <a:r>
              <a:rPr lang="en-US" altLang="en-US" dirty="0" smtClean="0">
                <a:solidFill>
                  <a:srgbClr val="00B0F0"/>
                </a:solidFill>
              </a:rPr>
              <a:t>What else can you do?</a:t>
            </a:r>
          </a:p>
        </p:txBody>
      </p:sp>
      <p:sp>
        <p:nvSpPr>
          <p:cNvPr id="188419" name="Content Placeholder 2"/>
          <p:cNvSpPr>
            <a:spLocks noGrp="1"/>
          </p:cNvSpPr>
          <p:nvPr>
            <p:ph idx="1"/>
          </p:nvPr>
        </p:nvSpPr>
        <p:spPr>
          <a:xfrm>
            <a:off x="228600" y="1676400"/>
            <a:ext cx="8229600" cy="4525963"/>
          </a:xfrm>
        </p:spPr>
        <p:txBody>
          <a:bodyPr>
            <a:noAutofit/>
          </a:bodyPr>
          <a:lstStyle/>
          <a:p>
            <a:pPr marL="0" indent="0" algn="l">
              <a:buFontTx/>
              <a:buNone/>
            </a:pPr>
            <a:r>
              <a:rPr lang="en-US" altLang="en-US" sz="3600" dirty="0" smtClean="0"/>
              <a:t>You can play </a:t>
            </a:r>
            <a:r>
              <a:rPr lang="en-US" altLang="en-US" sz="3600" dirty="0" smtClean="0">
                <a:solidFill>
                  <a:srgbClr val="FF0000"/>
                </a:solidFill>
              </a:rPr>
              <a:t>poker over the phone</a:t>
            </a:r>
          </a:p>
          <a:p>
            <a:pPr marL="0" indent="0" algn="l">
              <a:buFontTx/>
              <a:buNone/>
            </a:pPr>
            <a:r>
              <a:rPr lang="en-US" altLang="en-US" sz="3600" dirty="0" smtClean="0"/>
              <a:t>You can </a:t>
            </a:r>
            <a:r>
              <a:rPr lang="en-US" altLang="en-US" sz="3600" dirty="0" smtClean="0">
                <a:solidFill>
                  <a:srgbClr val="FF0000"/>
                </a:solidFill>
              </a:rPr>
              <a:t>share a secret</a:t>
            </a:r>
            <a:r>
              <a:rPr lang="en-US" altLang="en-US" sz="3600" dirty="0" smtClean="0"/>
              <a:t> between </a:t>
            </a:r>
            <a:r>
              <a:rPr lang="en-US" altLang="en-US" sz="3600" dirty="0" smtClean="0">
                <a:solidFill>
                  <a:srgbClr val="FF0000"/>
                </a:solidFill>
              </a:rPr>
              <a:t>m</a:t>
            </a:r>
            <a:r>
              <a:rPr lang="en-US" altLang="en-US" sz="3600" dirty="0" smtClean="0"/>
              <a:t> people with a parameter </a:t>
            </a:r>
            <a:r>
              <a:rPr lang="en-US" altLang="en-US" sz="3600" dirty="0" smtClean="0">
                <a:solidFill>
                  <a:srgbClr val="FF0000"/>
                </a:solidFill>
              </a:rPr>
              <a:t>k </a:t>
            </a:r>
            <a:r>
              <a:rPr lang="en-US" altLang="en-US" sz="3600" dirty="0" smtClean="0"/>
              <a:t>so that every </a:t>
            </a:r>
            <a:r>
              <a:rPr lang="en-US" altLang="en-US" sz="3600" dirty="0" smtClean="0">
                <a:solidFill>
                  <a:srgbClr val="FF0000"/>
                </a:solidFill>
              </a:rPr>
              <a:t>k </a:t>
            </a:r>
            <a:r>
              <a:rPr lang="en-US" altLang="en-US" sz="3600" dirty="0" smtClean="0"/>
              <a:t>people can tell what is the secret and every </a:t>
            </a:r>
            <a:r>
              <a:rPr lang="en-US" altLang="en-US" sz="3600" dirty="0" smtClean="0">
                <a:solidFill>
                  <a:srgbClr val="FF0000"/>
                </a:solidFill>
              </a:rPr>
              <a:t>k-1 </a:t>
            </a:r>
            <a:r>
              <a:rPr lang="en-US" altLang="en-US" sz="3600" dirty="0" smtClean="0"/>
              <a:t>people can not. You can safely have </a:t>
            </a:r>
            <a:r>
              <a:rPr lang="en-US" altLang="en-US" sz="3600" dirty="0" smtClean="0">
                <a:solidFill>
                  <a:srgbClr val="FF0000"/>
                </a:solidFill>
              </a:rPr>
              <a:t>electronic cash. </a:t>
            </a:r>
          </a:p>
          <a:p>
            <a:pPr marL="0" indent="0" algn="l">
              <a:buFontTx/>
              <a:buNone/>
            </a:pPr>
            <a:r>
              <a:rPr lang="en-US" altLang="en-US" sz="3600" dirty="0" smtClean="0">
                <a:solidFill>
                  <a:srgbClr val="00B050"/>
                </a:solidFill>
              </a:rPr>
              <a:t>Elliptic curves</a:t>
            </a:r>
            <a:r>
              <a:rPr lang="en-US" altLang="en-US" sz="3600" dirty="0" smtClean="0"/>
              <a:t>. They look scary but are not. It is a brilliant idea that gives a new type of group. For some things it is faster.</a:t>
            </a:r>
          </a:p>
        </p:txBody>
      </p:sp>
    </p:spTree>
    <p:extLst>
      <p:ext uri="{BB962C8B-B14F-4D97-AF65-F5344CB8AC3E}">
        <p14:creationId xmlns:p14="http://schemas.microsoft.com/office/powerpoint/2010/main" val="2436068363"/>
      </p:ext>
    </p:extLst>
  </p:cSld>
  <p:clrMapOvr>
    <a:masterClrMapping/>
  </p:clrMapOvr>
  <p:timing>
    <p:tnLst>
      <p:par>
        <p:cTn id="1" dur="indefinite" restart="never" nodeType="tmRoot"/>
      </p:par>
    </p:tnLst>
  </p:timing>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Title 1"/>
          <p:cNvSpPr>
            <a:spLocks noGrp="1"/>
          </p:cNvSpPr>
          <p:nvPr>
            <p:ph type="title"/>
          </p:nvPr>
        </p:nvSpPr>
        <p:spPr/>
        <p:txBody>
          <a:bodyPr/>
          <a:lstStyle/>
          <a:p>
            <a:pPr algn="ctr"/>
            <a:r>
              <a:rPr lang="en-US" altLang="en-US" dirty="0" smtClean="0">
                <a:solidFill>
                  <a:srgbClr val="00B0F0"/>
                </a:solidFill>
              </a:rPr>
              <a:t>Security: In a talk by Shamir</a:t>
            </a:r>
          </a:p>
        </p:txBody>
      </p:sp>
      <p:sp>
        <p:nvSpPr>
          <p:cNvPr id="189443" name="Content Placeholder 2"/>
          <p:cNvSpPr>
            <a:spLocks noGrp="1"/>
          </p:cNvSpPr>
          <p:nvPr>
            <p:ph idx="1"/>
          </p:nvPr>
        </p:nvSpPr>
        <p:spPr/>
        <p:txBody>
          <a:bodyPr>
            <a:normAutofit fontScale="92500" lnSpcReduction="20000"/>
          </a:bodyPr>
          <a:lstStyle/>
          <a:p>
            <a:pPr marL="0" indent="0" algn="l">
              <a:buFontTx/>
              <a:buNone/>
            </a:pPr>
            <a:r>
              <a:rPr lang="en-US" altLang="en-US" dirty="0" smtClean="0"/>
              <a:t>He suggested that we take all our </a:t>
            </a:r>
            <a:r>
              <a:rPr lang="en-US" altLang="en-US" dirty="0" smtClean="0">
                <a:solidFill>
                  <a:srgbClr val="FF0000"/>
                </a:solidFill>
              </a:rPr>
              <a:t>smart phones</a:t>
            </a:r>
            <a:r>
              <a:rPr lang="en-US" altLang="en-US" dirty="0" smtClean="0"/>
              <a:t> in a </a:t>
            </a:r>
          </a:p>
          <a:p>
            <a:pPr marL="0" indent="0" algn="l">
              <a:buFontTx/>
              <a:buNone/>
            </a:pPr>
            <a:r>
              <a:rPr lang="en-US" altLang="en-US" dirty="0" smtClean="0"/>
              <a:t>pile and  burn them. Well any expert can break them. But </a:t>
            </a:r>
          </a:p>
          <a:p>
            <a:pPr marL="0" indent="0" algn="l">
              <a:buFontTx/>
              <a:buNone/>
            </a:pPr>
            <a:r>
              <a:rPr lang="en-US" altLang="en-US" dirty="0" smtClean="0"/>
              <a:t>why would an  expert  be interested in you? Don’t burn </a:t>
            </a:r>
          </a:p>
          <a:p>
            <a:pPr marL="0" indent="0" algn="l">
              <a:buFontTx/>
              <a:buNone/>
            </a:pPr>
            <a:r>
              <a:rPr lang="en-US" altLang="en-US" dirty="0" smtClean="0"/>
              <a:t>yet I say. That is, unless you are a terrorist.  Lately I saw a</a:t>
            </a:r>
          </a:p>
          <a:p>
            <a:pPr marL="0" indent="0" algn="l">
              <a:buFontTx/>
              <a:buNone/>
            </a:pPr>
            <a:r>
              <a:rPr lang="en-US" altLang="en-US" dirty="0" smtClean="0"/>
              <a:t>movie in which an agent from </a:t>
            </a:r>
            <a:r>
              <a:rPr lang="en-US" altLang="en-US" dirty="0" smtClean="0">
                <a:solidFill>
                  <a:srgbClr val="00B050"/>
                </a:solidFill>
              </a:rPr>
              <a:t>Europe </a:t>
            </a:r>
            <a:r>
              <a:rPr lang="en-US" altLang="en-US" dirty="0" smtClean="0"/>
              <a:t>asks a person from</a:t>
            </a:r>
          </a:p>
          <a:p>
            <a:pPr marL="0" indent="0" algn="l">
              <a:buFontTx/>
              <a:buNone/>
            </a:pPr>
            <a:r>
              <a:rPr lang="en-US" altLang="en-US" dirty="0" smtClean="0"/>
              <a:t>the </a:t>
            </a:r>
            <a:r>
              <a:rPr lang="en-US" altLang="en-US" dirty="0" smtClean="0">
                <a:solidFill>
                  <a:srgbClr val="00B050"/>
                </a:solidFill>
              </a:rPr>
              <a:t>CIA</a:t>
            </a:r>
            <a:r>
              <a:rPr lang="en-US" altLang="en-US" dirty="0" smtClean="0"/>
              <a:t> how does he know something. The American</a:t>
            </a:r>
          </a:p>
          <a:p>
            <a:pPr marL="0" indent="0" algn="l">
              <a:buFontTx/>
              <a:buNone/>
            </a:pPr>
            <a:r>
              <a:rPr lang="en-US" altLang="en-US" dirty="0" smtClean="0"/>
              <a:t>answers: </a:t>
            </a:r>
            <a:r>
              <a:rPr lang="en-US" altLang="en-US" dirty="0" smtClean="0">
                <a:solidFill>
                  <a:srgbClr val="FF0000"/>
                </a:solidFill>
              </a:rPr>
              <a:t>We are Americans. We read your emails.</a:t>
            </a:r>
            <a:r>
              <a:rPr lang="en-US" altLang="en-US" dirty="0" smtClean="0"/>
              <a:t> </a:t>
            </a:r>
            <a:r>
              <a:rPr lang="en-US" altLang="en-US" dirty="0" smtClean="0">
                <a:sym typeface="Wingdings" panose="05000000000000000000" pitchFamily="2" charset="2"/>
              </a:rPr>
              <a:t></a:t>
            </a:r>
          </a:p>
          <a:p>
            <a:pPr marL="0" indent="0" algn="l">
              <a:buFontTx/>
              <a:buNone/>
            </a:pPr>
            <a:r>
              <a:rPr lang="en-US" altLang="en-US" dirty="0" smtClean="0">
                <a:sym typeface="Wingdings" panose="05000000000000000000" pitchFamily="2" charset="2"/>
              </a:rPr>
              <a:t>Regardless of if it’s funny, I am sure it is true.</a:t>
            </a:r>
          </a:p>
          <a:p>
            <a:pPr marL="0" indent="0" algn="l">
              <a:buFontTx/>
              <a:buNone/>
            </a:pPr>
            <a:r>
              <a:rPr lang="en-US" altLang="en-US" dirty="0" smtClean="0">
                <a:sym typeface="Wingdings" panose="05000000000000000000" pitchFamily="2" charset="2"/>
              </a:rPr>
              <a:t>The </a:t>
            </a:r>
            <a:r>
              <a:rPr lang="en-US" altLang="en-US" dirty="0" smtClean="0">
                <a:solidFill>
                  <a:srgbClr val="FF0000"/>
                </a:solidFill>
                <a:sym typeface="Wingdings" panose="05000000000000000000" pitchFamily="2" charset="2"/>
              </a:rPr>
              <a:t>NSA </a:t>
            </a:r>
            <a:r>
              <a:rPr lang="en-US" altLang="en-US" dirty="0" smtClean="0">
                <a:sym typeface="Wingdings" panose="05000000000000000000" pitchFamily="2" charset="2"/>
              </a:rPr>
              <a:t>can break (almost)  anything. </a:t>
            </a:r>
            <a:r>
              <a:rPr lang="en-US" altLang="en-US" dirty="0" smtClean="0">
                <a:solidFill>
                  <a:srgbClr val="FF0000"/>
                </a:solidFill>
                <a:sym typeface="Wingdings" panose="05000000000000000000" pitchFamily="2" charset="2"/>
              </a:rPr>
              <a:t>90 </a:t>
            </a:r>
            <a:r>
              <a:rPr lang="en-US" altLang="en-US" dirty="0" smtClean="0">
                <a:sym typeface="Wingdings" panose="05000000000000000000" pitchFamily="2" charset="2"/>
              </a:rPr>
              <a:t>percent of what </a:t>
            </a:r>
          </a:p>
          <a:p>
            <a:pPr marL="0" indent="0" algn="l">
              <a:buFontTx/>
              <a:buNone/>
            </a:pPr>
            <a:r>
              <a:rPr lang="en-US" altLang="en-US" dirty="0" smtClean="0">
                <a:sym typeface="Wingdings" panose="05000000000000000000" pitchFamily="2" charset="2"/>
              </a:rPr>
              <a:t>they  do is </a:t>
            </a:r>
            <a:r>
              <a:rPr lang="en-US" altLang="en-US" dirty="0" smtClean="0">
                <a:solidFill>
                  <a:srgbClr val="00B050"/>
                </a:solidFill>
                <a:sym typeface="Wingdings" panose="05000000000000000000" pitchFamily="2" charset="2"/>
              </a:rPr>
              <a:t>Crypto</a:t>
            </a:r>
            <a:r>
              <a:rPr lang="en-US" altLang="en-US" dirty="0" smtClean="0">
                <a:sym typeface="Wingdings" panose="05000000000000000000" pitchFamily="2" charset="2"/>
              </a:rPr>
              <a:t>.</a:t>
            </a:r>
            <a:endParaRPr lang="en-US" altLang="en-US" dirty="0" smtClean="0"/>
          </a:p>
        </p:txBody>
      </p:sp>
    </p:spTree>
    <p:extLst>
      <p:ext uri="{BB962C8B-B14F-4D97-AF65-F5344CB8AC3E}">
        <p14:creationId xmlns:p14="http://schemas.microsoft.com/office/powerpoint/2010/main" val="2748698542"/>
      </p:ext>
    </p:extLst>
  </p:cSld>
  <p:clrMapOvr>
    <a:masterClrMapping/>
  </p:clrMapOvr>
  <p:timing>
    <p:tnLst>
      <p:par>
        <p:cTn id="1" dur="indefinite" restart="never" nodeType="tmRoot"/>
      </p:par>
    </p:tnLst>
  </p:timing>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The most common attack</a:t>
            </a:r>
            <a:endParaRPr lang="en-US" dirty="0">
              <a:solidFill>
                <a:srgbClr val="00B0F0"/>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Fishing attack. They send you a url and tell you</a:t>
            </a:r>
          </a:p>
          <a:p>
            <a:pPr marL="0" indent="0">
              <a:buNone/>
            </a:pPr>
            <a:r>
              <a:rPr lang="en-US" dirty="0" smtClean="0"/>
              <a:t>press it.</a:t>
            </a:r>
          </a:p>
          <a:p>
            <a:pPr marL="0" indent="0">
              <a:buNone/>
            </a:pPr>
            <a:r>
              <a:rPr lang="en-US" altLang="en-US" dirty="0">
                <a:solidFill>
                  <a:srgbClr val="7030A0"/>
                </a:solidFill>
              </a:rPr>
              <a:t>Shamir</a:t>
            </a:r>
            <a:r>
              <a:rPr lang="en-US" altLang="en-US" dirty="0"/>
              <a:t>: </a:t>
            </a:r>
            <a:r>
              <a:rPr lang="en-US" altLang="en-US" dirty="0">
                <a:solidFill>
                  <a:srgbClr val="0070C0"/>
                </a:solidFill>
              </a:rPr>
              <a:t>never press any url  link</a:t>
            </a:r>
            <a:r>
              <a:rPr lang="en-US" altLang="en-US" dirty="0"/>
              <a:t>. Even if it </a:t>
            </a:r>
            <a:r>
              <a:rPr lang="en-US" altLang="en-US" dirty="0">
                <a:solidFill>
                  <a:srgbClr val="00B050"/>
                </a:solidFill>
              </a:rPr>
              <a:t>seems</a:t>
            </a:r>
            <a:r>
              <a:rPr lang="en-US" altLang="en-US" dirty="0"/>
              <a:t> from </a:t>
            </a:r>
            <a:r>
              <a:rPr lang="en-US" altLang="en-US" dirty="0" smtClean="0"/>
              <a:t>a</a:t>
            </a:r>
          </a:p>
          <a:p>
            <a:pPr marL="0" indent="0">
              <a:buNone/>
            </a:pPr>
            <a:r>
              <a:rPr lang="en-US" altLang="en-US" dirty="0" smtClean="0">
                <a:solidFill>
                  <a:srgbClr val="0070C0"/>
                </a:solidFill>
              </a:rPr>
              <a:t>co-author</a:t>
            </a:r>
            <a:r>
              <a:rPr lang="en-US" altLang="en-US" dirty="0"/>
              <a:t>. Pressing a link from a person that seems legit </a:t>
            </a:r>
            <a:endParaRPr lang="en-US" altLang="en-US" dirty="0" smtClean="0"/>
          </a:p>
          <a:p>
            <a:pPr marL="0" indent="0">
              <a:buNone/>
            </a:pPr>
            <a:r>
              <a:rPr lang="en-US" altLang="en-US" dirty="0" smtClean="0">
                <a:solidFill>
                  <a:srgbClr val="0070C0"/>
                </a:solidFill>
              </a:rPr>
              <a:t>allows </a:t>
            </a:r>
            <a:r>
              <a:rPr lang="en-US" altLang="en-US" dirty="0">
                <a:solidFill>
                  <a:srgbClr val="0070C0"/>
                </a:solidFill>
              </a:rPr>
              <a:t>evil party to take a hold on your computer</a:t>
            </a:r>
            <a:r>
              <a:rPr lang="en-US" altLang="en-US" dirty="0"/>
              <a:t>. This </a:t>
            </a:r>
            <a:r>
              <a:rPr lang="en-US" altLang="en-US" dirty="0" smtClean="0"/>
              <a:t>is</a:t>
            </a:r>
          </a:p>
          <a:p>
            <a:pPr marL="0" indent="0">
              <a:buNone/>
            </a:pPr>
            <a:r>
              <a:rPr lang="en-US" altLang="en-US" dirty="0" smtClean="0"/>
              <a:t>called fishing attacks.</a:t>
            </a:r>
            <a:endParaRPr lang="en-US" altLang="en-US" dirty="0"/>
          </a:p>
          <a:p>
            <a:pPr marL="0" indent="0">
              <a:buNone/>
            </a:pPr>
            <a:r>
              <a:rPr lang="en-US" altLang="en-US" dirty="0" smtClean="0"/>
              <a:t>This </a:t>
            </a:r>
            <a:r>
              <a:rPr lang="en-US" altLang="en-US" dirty="0"/>
              <a:t>is the reason </a:t>
            </a:r>
            <a:r>
              <a:rPr lang="en-US" altLang="en-US" dirty="0">
                <a:solidFill>
                  <a:srgbClr val="7030A0"/>
                </a:solidFill>
              </a:rPr>
              <a:t>Hilary Clinton </a:t>
            </a:r>
            <a:r>
              <a:rPr lang="en-US" altLang="en-US" dirty="0"/>
              <a:t>lost the election.</a:t>
            </a:r>
          </a:p>
          <a:p>
            <a:pPr marL="0" indent="0">
              <a:buNone/>
            </a:pPr>
            <a:r>
              <a:rPr lang="en-US" altLang="en-US" dirty="0"/>
              <a:t>A computer related to her was hacked due to a fishing attack. </a:t>
            </a:r>
          </a:p>
          <a:p>
            <a:pPr marL="0" indent="0">
              <a:buNone/>
            </a:pPr>
            <a:r>
              <a:rPr lang="en-US" altLang="en-US" dirty="0">
                <a:solidFill>
                  <a:srgbClr val="7030A0"/>
                </a:solidFill>
              </a:rPr>
              <a:t>Trump </a:t>
            </a:r>
            <a:r>
              <a:rPr lang="en-US" altLang="en-US" dirty="0"/>
              <a:t>used the emails against her, in a very efficient way.</a:t>
            </a:r>
          </a:p>
          <a:p>
            <a:endParaRPr lang="en-US" dirty="0"/>
          </a:p>
        </p:txBody>
      </p:sp>
    </p:spTree>
    <p:extLst>
      <p:ext uri="{BB962C8B-B14F-4D97-AF65-F5344CB8AC3E}">
        <p14:creationId xmlns:p14="http://schemas.microsoft.com/office/powerpoint/2010/main" val="3385976994"/>
      </p:ext>
    </p:extLst>
  </p:cSld>
  <p:clrMapOvr>
    <a:masterClrMapping/>
  </p:clrMapOvr>
  <p:timing>
    <p:tnLst>
      <p:par>
        <p:cTn id="1" dur="indefinite" restart="never" nodeType="tmRoot"/>
      </p:par>
    </p:tnLst>
  </p:timing>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itle 1"/>
          <p:cNvSpPr>
            <a:spLocks noGrp="1"/>
          </p:cNvSpPr>
          <p:nvPr>
            <p:ph type="title"/>
          </p:nvPr>
        </p:nvSpPr>
        <p:spPr/>
        <p:txBody>
          <a:bodyPr/>
          <a:lstStyle/>
          <a:p>
            <a:r>
              <a:rPr lang="en-US" altLang="en-US" dirty="0" smtClean="0">
                <a:solidFill>
                  <a:srgbClr val="00B0F0"/>
                </a:solidFill>
              </a:rPr>
              <a:t>Do not ever fall for fishing attacks!</a:t>
            </a:r>
          </a:p>
        </p:txBody>
      </p:sp>
      <p:sp>
        <p:nvSpPr>
          <p:cNvPr id="190467" name="Content Placeholder 2"/>
          <p:cNvSpPr>
            <a:spLocks noGrp="1"/>
          </p:cNvSpPr>
          <p:nvPr>
            <p:ph idx="1"/>
          </p:nvPr>
        </p:nvSpPr>
        <p:spPr/>
        <p:txBody>
          <a:bodyPr>
            <a:normAutofit fontScale="77500" lnSpcReduction="20000"/>
          </a:bodyPr>
          <a:lstStyle/>
          <a:p>
            <a:pPr marL="0" indent="0" algn="l">
              <a:buFontTx/>
              <a:buNone/>
            </a:pPr>
            <a:r>
              <a:rPr lang="en-US" altLang="en-US" dirty="0" smtClean="0"/>
              <a:t>More than that. </a:t>
            </a:r>
            <a:r>
              <a:rPr lang="en-US" altLang="en-US" dirty="0" smtClean="0">
                <a:solidFill>
                  <a:srgbClr val="FF0000"/>
                </a:solidFill>
              </a:rPr>
              <a:t>Angry hackers can cripple large</a:t>
            </a:r>
          </a:p>
          <a:p>
            <a:pPr marL="0" indent="0" algn="l">
              <a:buFontTx/>
              <a:buNone/>
            </a:pPr>
            <a:r>
              <a:rPr lang="en-US" altLang="en-US" dirty="0" smtClean="0">
                <a:solidFill>
                  <a:srgbClr val="FF0000"/>
                </a:solidFill>
              </a:rPr>
              <a:t>corporations</a:t>
            </a:r>
            <a:r>
              <a:rPr lang="en-US" altLang="en-US" dirty="0" smtClean="0"/>
              <a:t>. </a:t>
            </a:r>
            <a:r>
              <a:rPr lang="en-US" altLang="en-US" dirty="0" smtClean="0">
                <a:solidFill>
                  <a:srgbClr val="00B050"/>
                </a:solidFill>
              </a:rPr>
              <a:t>Denial of service </a:t>
            </a:r>
            <a:r>
              <a:rPr lang="en-US" altLang="en-US" dirty="0" smtClean="0"/>
              <a:t>by sending countless </a:t>
            </a:r>
          </a:p>
          <a:p>
            <a:pPr marL="0" indent="0" algn="l">
              <a:buFontTx/>
              <a:buNone/>
            </a:pPr>
            <a:r>
              <a:rPr lang="en-US" altLang="en-US" dirty="0" smtClean="0"/>
              <a:t>emails. There are </a:t>
            </a:r>
            <a:r>
              <a:rPr lang="en-US" altLang="en-US" dirty="0" smtClean="0">
                <a:solidFill>
                  <a:srgbClr val="0070C0"/>
                </a:solidFill>
              </a:rPr>
              <a:t>so many type of attacks </a:t>
            </a:r>
            <a:r>
              <a:rPr lang="en-US" altLang="en-US" dirty="0" smtClean="0"/>
              <a:t>that I will stop </a:t>
            </a:r>
          </a:p>
          <a:p>
            <a:pPr marL="0" indent="0" algn="l">
              <a:buFontTx/>
              <a:buNone/>
            </a:pPr>
            <a:r>
              <a:rPr lang="en-US" altLang="en-US" dirty="0" smtClean="0"/>
              <a:t>here.</a:t>
            </a:r>
          </a:p>
          <a:p>
            <a:pPr marL="0" indent="0" algn="l">
              <a:buFontTx/>
              <a:buNone/>
            </a:pPr>
            <a:r>
              <a:rPr lang="en-US" altLang="en-US" dirty="0" smtClean="0"/>
              <a:t>The </a:t>
            </a:r>
            <a:r>
              <a:rPr lang="en-US" altLang="en-US" dirty="0">
                <a:solidFill>
                  <a:srgbClr val="FF0000"/>
                </a:solidFill>
              </a:rPr>
              <a:t>A</a:t>
            </a:r>
            <a:r>
              <a:rPr lang="en-US" altLang="en-US" dirty="0" smtClean="0">
                <a:solidFill>
                  <a:srgbClr val="FF0000"/>
                </a:solidFill>
              </a:rPr>
              <a:t>ES</a:t>
            </a:r>
            <a:r>
              <a:rPr lang="en-US" altLang="en-US" dirty="0" smtClean="0"/>
              <a:t> seems safe and  the </a:t>
            </a:r>
            <a:r>
              <a:rPr lang="en-US" altLang="en-US" dirty="0" smtClean="0">
                <a:solidFill>
                  <a:srgbClr val="FF0000"/>
                </a:solidFill>
              </a:rPr>
              <a:t>RSA</a:t>
            </a:r>
            <a:r>
              <a:rPr lang="en-US" altLang="en-US" dirty="0" smtClean="0"/>
              <a:t> (used for </a:t>
            </a:r>
            <a:r>
              <a:rPr lang="en-US" altLang="en-US" dirty="0" smtClean="0">
                <a:solidFill>
                  <a:srgbClr val="00B050"/>
                </a:solidFill>
              </a:rPr>
              <a:t>key </a:t>
            </a:r>
          </a:p>
          <a:p>
            <a:pPr marL="0" indent="0" algn="l">
              <a:buFontTx/>
              <a:buNone/>
            </a:pPr>
            <a:r>
              <a:rPr lang="en-US" altLang="en-US" dirty="0" smtClean="0">
                <a:solidFill>
                  <a:srgbClr val="00B050"/>
                </a:solidFill>
              </a:rPr>
              <a:t>exchange </a:t>
            </a:r>
            <a:r>
              <a:rPr lang="en-US" altLang="en-US" dirty="0" smtClean="0"/>
              <a:t>needed by the </a:t>
            </a:r>
            <a:r>
              <a:rPr lang="en-US" altLang="en-US" dirty="0">
                <a:solidFill>
                  <a:srgbClr val="FF0000"/>
                </a:solidFill>
              </a:rPr>
              <a:t>A</a:t>
            </a:r>
            <a:r>
              <a:rPr lang="en-US" altLang="en-US" dirty="0" smtClean="0">
                <a:solidFill>
                  <a:srgbClr val="FF0000"/>
                </a:solidFill>
              </a:rPr>
              <a:t>ES</a:t>
            </a:r>
            <a:r>
              <a:rPr lang="en-US" altLang="en-US" dirty="0" smtClean="0"/>
              <a:t>) seems safe  TODAY. But the </a:t>
            </a:r>
          </a:p>
          <a:p>
            <a:pPr marL="0" indent="0" algn="l">
              <a:buFontTx/>
              <a:buNone/>
            </a:pPr>
            <a:r>
              <a:rPr lang="en-US" altLang="en-US" dirty="0" smtClean="0"/>
              <a:t>problem </a:t>
            </a:r>
            <a:r>
              <a:rPr lang="en-US" altLang="en-US" dirty="0" smtClean="0">
                <a:solidFill>
                  <a:srgbClr val="7030A0"/>
                </a:solidFill>
              </a:rPr>
              <a:t>Shamir </a:t>
            </a:r>
            <a:r>
              <a:rPr lang="en-US" altLang="en-US" dirty="0" smtClean="0"/>
              <a:t>pointed to is that </a:t>
            </a:r>
            <a:r>
              <a:rPr lang="en-US" altLang="en-US" dirty="0" smtClean="0">
                <a:solidFill>
                  <a:srgbClr val="FF0000"/>
                </a:solidFill>
              </a:rPr>
              <a:t>evil people </a:t>
            </a:r>
            <a:r>
              <a:rPr lang="en-US" altLang="en-US" dirty="0" smtClean="0"/>
              <a:t>can take a </a:t>
            </a:r>
          </a:p>
          <a:p>
            <a:pPr marL="0" indent="0" algn="l">
              <a:buFontTx/>
              <a:buNone/>
            </a:pPr>
            <a:r>
              <a:rPr lang="en-US" altLang="en-US" dirty="0" smtClean="0"/>
              <a:t>hold of computers of a large company. Exactly now what </a:t>
            </a:r>
          </a:p>
          <a:p>
            <a:pPr marL="0" indent="0" algn="l">
              <a:buFontTx/>
              <a:buNone/>
            </a:pPr>
            <a:r>
              <a:rPr lang="en-US" altLang="en-US" dirty="0" smtClean="0">
                <a:solidFill>
                  <a:srgbClr val="7030A0"/>
                </a:solidFill>
              </a:rPr>
              <a:t>Shamir </a:t>
            </a:r>
            <a:r>
              <a:rPr lang="en-US" altLang="en-US" dirty="0" smtClean="0"/>
              <a:t>said </a:t>
            </a:r>
            <a:r>
              <a:rPr lang="en-US" altLang="en-US" dirty="0" smtClean="0">
                <a:solidFill>
                  <a:srgbClr val="0070C0"/>
                </a:solidFill>
              </a:rPr>
              <a:t>is happening! </a:t>
            </a:r>
            <a:r>
              <a:rPr lang="en-US" altLang="en-US" dirty="0" smtClean="0"/>
              <a:t>He did warn you in advance.</a:t>
            </a:r>
          </a:p>
          <a:p>
            <a:pPr marL="0" indent="0" algn="l">
              <a:buFontTx/>
              <a:buNone/>
            </a:pPr>
            <a:r>
              <a:rPr lang="en-US" altLang="en-US" dirty="0" smtClean="0"/>
              <a:t>These gangsters ask for a lot of money to give you </a:t>
            </a:r>
          </a:p>
          <a:p>
            <a:pPr marL="0" indent="0" algn="l">
              <a:buFontTx/>
              <a:buNone/>
            </a:pPr>
            <a:r>
              <a:rPr lang="en-US" altLang="en-US" dirty="0" smtClean="0"/>
              <a:t>the computer back. Terrible national security risk</a:t>
            </a:r>
          </a:p>
          <a:p>
            <a:pPr marL="0" indent="0" algn="l">
              <a:buFontTx/>
              <a:buNone/>
            </a:pPr>
            <a:r>
              <a:rPr lang="en-US" altLang="en-US" dirty="0" smtClean="0"/>
              <a:t>Why is security such a disaster and crypto so brilliant?</a:t>
            </a:r>
          </a:p>
        </p:txBody>
      </p:sp>
    </p:spTree>
    <p:extLst>
      <p:ext uri="{BB962C8B-B14F-4D97-AF65-F5344CB8AC3E}">
        <p14:creationId xmlns:p14="http://schemas.microsoft.com/office/powerpoint/2010/main" val="18043372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In the greedy algorithm, opt=3</a:t>
            </a:r>
            <a:endParaRPr lang="en-US" dirty="0">
              <a:solidFill>
                <a:srgbClr val="00B0F0"/>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altLang="en-US" dirty="0"/>
              <a:t>Note that the optimum here is </a:t>
            </a:r>
            <a:r>
              <a:rPr lang="en-US" altLang="en-US" dirty="0">
                <a:solidFill>
                  <a:srgbClr val="FF0000"/>
                </a:solidFill>
              </a:rPr>
              <a:t>3</a:t>
            </a:r>
            <a:r>
              <a:rPr lang="en-US" altLang="en-US" dirty="0"/>
              <a:t>. All the elements can be covered by </a:t>
            </a:r>
            <a:r>
              <a:rPr lang="en-US" altLang="en-US" dirty="0">
                <a:solidFill>
                  <a:srgbClr val="FF0000"/>
                </a:solidFill>
              </a:rPr>
              <a:t>{a,b,c}</a:t>
            </a:r>
            <a:r>
              <a:rPr lang="en-US" altLang="en-US" dirty="0"/>
              <a:t>.</a:t>
            </a:r>
          </a:p>
          <a:p>
            <a:pPr marL="0" indent="0">
              <a:buNone/>
            </a:pPr>
            <a:r>
              <a:rPr lang="en-US" altLang="en-US" dirty="0"/>
              <a:t>However </a:t>
            </a:r>
            <a:r>
              <a:rPr lang="en-US" altLang="en-US" dirty="0" smtClean="0">
                <a:solidFill>
                  <a:srgbClr val="FF0000"/>
                </a:solidFill>
                <a:effectLst>
                  <a:outerShdw blurRad="38100" dist="38100" dir="2700000" algn="tl">
                    <a:srgbClr val="C0C0C0"/>
                  </a:outerShdw>
                </a:effectLst>
              </a:rPr>
              <a:t>v1  </a:t>
            </a:r>
            <a:r>
              <a:rPr lang="en-US" altLang="en-US" dirty="0">
                <a:effectLst>
                  <a:outerShdw blurRad="38100" dist="38100" dir="2700000" algn="tl">
                    <a:srgbClr val="C0C0C0"/>
                  </a:outerShdw>
                </a:effectLst>
              </a:rPr>
              <a:t>is joined to </a:t>
            </a:r>
            <a:r>
              <a:rPr lang="en-US" altLang="en-US" dirty="0">
                <a:solidFill>
                  <a:srgbClr val="FF0000"/>
                </a:solidFill>
                <a:effectLst>
                  <a:outerShdw blurRad="38100" dist="38100" dir="2700000" algn="tl">
                    <a:srgbClr val="C0C0C0"/>
                  </a:outerShdw>
                </a:effectLst>
              </a:rPr>
              <a:t>n/2 </a:t>
            </a:r>
            <a:r>
              <a:rPr lang="en-US" altLang="en-US" dirty="0">
                <a:effectLst>
                  <a:outerShdw blurRad="38100" dist="38100" dir="2700000" algn="tl">
                    <a:srgbClr val="C0C0C0"/>
                  </a:outerShdw>
                </a:effectLst>
              </a:rPr>
              <a:t>elements and will be </a:t>
            </a:r>
            <a:endParaRPr lang="en-US" altLang="en-US" dirty="0" smtClean="0">
              <a:effectLst>
                <a:outerShdw blurRad="38100" dist="38100" dir="2700000" algn="tl">
                  <a:srgbClr val="C0C0C0"/>
                </a:outerShdw>
              </a:effectLst>
            </a:endParaRPr>
          </a:p>
          <a:p>
            <a:pPr marL="0" indent="0">
              <a:buNone/>
            </a:pPr>
            <a:r>
              <a:rPr lang="en-US" altLang="en-US" dirty="0" smtClean="0">
                <a:effectLst>
                  <a:outerShdw blurRad="38100" dist="38100" dir="2700000" algn="tl">
                    <a:srgbClr val="C0C0C0"/>
                  </a:outerShdw>
                </a:effectLst>
              </a:rPr>
              <a:t>chosen </a:t>
            </a:r>
            <a:r>
              <a:rPr lang="en-US" altLang="en-US" dirty="0">
                <a:effectLst>
                  <a:outerShdw blurRad="38100" dist="38100" dir="2700000" algn="tl">
                    <a:srgbClr val="C0C0C0"/>
                  </a:outerShdw>
                </a:effectLst>
              </a:rPr>
              <a:t>by the greedy rule: </a:t>
            </a:r>
            <a:r>
              <a:rPr lang="en-US" altLang="en-US" dirty="0">
                <a:solidFill>
                  <a:srgbClr val="FF0000"/>
                </a:solidFill>
                <a:effectLst>
                  <a:outerShdw blurRad="38100" dist="38100" dir="2700000" algn="tl">
                    <a:srgbClr val="C0C0C0"/>
                  </a:outerShdw>
                </a:effectLst>
              </a:rPr>
              <a:t>n/2&gt;n/3. </a:t>
            </a:r>
            <a:endParaRPr lang="en-US" altLang="en-US" dirty="0" smtClean="0">
              <a:solidFill>
                <a:srgbClr val="FF0000"/>
              </a:solidFill>
              <a:effectLst>
                <a:outerShdw blurRad="38100" dist="38100" dir="2700000" algn="tl">
                  <a:srgbClr val="C0C0C0"/>
                </a:outerShdw>
              </a:effectLst>
            </a:endParaRPr>
          </a:p>
          <a:p>
            <a:pPr marL="0" indent="0">
              <a:buNone/>
            </a:pPr>
            <a:r>
              <a:rPr lang="en-US" altLang="en-US" dirty="0" smtClean="0">
                <a:effectLst>
                  <a:outerShdw blurRad="38100" dist="38100" dir="2700000" algn="tl">
                    <a:srgbClr val="C0C0C0"/>
                  </a:outerShdw>
                </a:effectLst>
              </a:rPr>
              <a:t>This cuts the number of elements into half. But </a:t>
            </a:r>
          </a:p>
          <a:p>
            <a:pPr marL="0" indent="0">
              <a:buNone/>
            </a:pPr>
            <a:r>
              <a:rPr lang="en-US" altLang="en-US" dirty="0" smtClean="0">
                <a:effectLst>
                  <a:outerShdw blurRad="38100" dist="38100" dir="2700000" algn="tl">
                    <a:srgbClr val="C0C0C0"/>
                  </a:outerShdw>
                </a:effectLst>
              </a:rPr>
              <a:t>forgetting that, </a:t>
            </a:r>
            <a:r>
              <a:rPr lang="en-US" altLang="en-US" dirty="0" smtClean="0">
                <a:solidFill>
                  <a:srgbClr val="FF0000"/>
                </a:solidFill>
                <a:effectLst>
                  <a:outerShdw blurRad="38100" dist="38100" dir="2700000" algn="tl">
                    <a:srgbClr val="C0C0C0"/>
                  </a:outerShdw>
                </a:effectLst>
              </a:rPr>
              <a:t>v2 </a:t>
            </a:r>
            <a:r>
              <a:rPr lang="en-US" altLang="en-US" dirty="0" smtClean="0">
                <a:effectLst>
                  <a:outerShdw blurRad="38100" dist="38100" dir="2700000" algn="tl">
                    <a:srgbClr val="C0C0C0"/>
                  </a:outerShdw>
                </a:effectLst>
              </a:rPr>
              <a:t>contains </a:t>
            </a:r>
            <a:r>
              <a:rPr lang="en-US" altLang="en-US" dirty="0" smtClean="0">
                <a:solidFill>
                  <a:srgbClr val="FF0000"/>
                </a:solidFill>
                <a:effectLst>
                  <a:outerShdw blurRad="38100" dist="38100" dir="2700000" algn="tl">
                    <a:srgbClr val="C0C0C0"/>
                  </a:outerShdw>
                </a:effectLst>
              </a:rPr>
              <a:t>½ </a:t>
            </a:r>
            <a:r>
              <a:rPr lang="en-US" altLang="en-US" dirty="0" smtClean="0">
                <a:effectLst>
                  <a:outerShdw blurRad="38100" dist="38100" dir="2700000" algn="tl">
                    <a:srgbClr val="C0C0C0"/>
                  </a:outerShdw>
                </a:effectLst>
              </a:rPr>
              <a:t>of the remaining </a:t>
            </a:r>
          </a:p>
          <a:p>
            <a:pPr marL="0" indent="0">
              <a:buNone/>
            </a:pPr>
            <a:r>
              <a:rPr lang="en-US" altLang="en-US" dirty="0" smtClean="0">
                <a:effectLst>
                  <a:outerShdw blurRad="38100" dist="38100" dir="2700000" algn="tl">
                    <a:srgbClr val="C0C0C0"/>
                  </a:outerShdw>
                </a:effectLst>
              </a:rPr>
              <a:t>elements and </a:t>
            </a:r>
            <a:r>
              <a:rPr lang="en-US" altLang="en-US" dirty="0" smtClean="0">
                <a:solidFill>
                  <a:srgbClr val="FF0000"/>
                </a:solidFill>
                <a:effectLst>
                  <a:outerShdw blurRad="38100" dist="38100" dir="2700000" algn="tl">
                    <a:srgbClr val="C0C0C0"/>
                  </a:outerShdw>
                </a:effectLst>
              </a:rPr>
              <a:t>a </a:t>
            </a:r>
            <a:r>
              <a:rPr lang="en-US" altLang="en-US" dirty="0" smtClean="0">
                <a:effectLst>
                  <a:outerShdw blurRad="38100" dist="38100" dir="2700000" algn="tl">
                    <a:srgbClr val="C0C0C0"/>
                  </a:outerShdw>
                </a:effectLst>
              </a:rPr>
              <a:t>again a third of what remains and so on. </a:t>
            </a:r>
          </a:p>
          <a:p>
            <a:pPr marL="0" indent="0">
              <a:buNone/>
            </a:pPr>
            <a:r>
              <a:rPr lang="en-US" altLang="en-US" dirty="0" smtClean="0">
                <a:effectLst>
                  <a:outerShdw blurRad="38100" dist="38100" dir="2700000" algn="tl">
                    <a:srgbClr val="C0C0C0"/>
                  </a:outerShdw>
                </a:effectLst>
              </a:rPr>
              <a:t>So the greedy algorithm chooses</a:t>
            </a:r>
            <a:r>
              <a:rPr lang="en-US" altLang="en-US" dirty="0" smtClean="0">
                <a:solidFill>
                  <a:srgbClr val="FF0000"/>
                </a:solidFill>
                <a:effectLst>
                  <a:outerShdw blurRad="38100" dist="38100" dir="2700000" algn="tl">
                    <a:srgbClr val="C0C0C0"/>
                  </a:outerShdw>
                </a:effectLst>
              </a:rPr>
              <a:t> v1, </a:t>
            </a:r>
            <a:r>
              <a:rPr lang="en-US" altLang="en-US" dirty="0" smtClean="0">
                <a:effectLst>
                  <a:outerShdw blurRad="38100" dist="38100" dir="2700000" algn="tl">
                    <a:srgbClr val="C0C0C0"/>
                  </a:outerShdw>
                </a:effectLst>
              </a:rPr>
              <a:t>and then </a:t>
            </a:r>
            <a:r>
              <a:rPr lang="en-US" altLang="en-US" dirty="0" smtClean="0">
                <a:solidFill>
                  <a:srgbClr val="FF0000"/>
                </a:solidFill>
                <a:effectLst>
                  <a:outerShdw blurRad="38100" dist="38100" dir="2700000" algn="tl">
                    <a:srgbClr val="C0C0C0"/>
                  </a:outerShdw>
                </a:effectLst>
              </a:rPr>
              <a:t>v2</a:t>
            </a:r>
          </a:p>
          <a:p>
            <a:pPr marL="0" indent="0">
              <a:buNone/>
            </a:pPr>
            <a:r>
              <a:rPr lang="en-US" altLang="en-US" dirty="0" smtClean="0">
                <a:effectLst>
                  <a:outerShdw blurRad="38100" dist="38100" dir="2700000" algn="tl">
                    <a:srgbClr val="C0C0C0"/>
                  </a:outerShdw>
                </a:effectLst>
              </a:rPr>
              <a:t>and so on. About  </a:t>
            </a:r>
            <a:r>
              <a:rPr lang="en-US" altLang="en-US" dirty="0">
                <a:solidFill>
                  <a:srgbClr val="FF0000"/>
                </a:solidFill>
                <a:effectLst>
                  <a:outerShdw blurRad="38100" dist="38100" dir="2700000" algn="tl">
                    <a:srgbClr val="C0C0C0"/>
                  </a:outerShdw>
                </a:effectLst>
              </a:rPr>
              <a:t>log</a:t>
            </a:r>
            <a:r>
              <a:rPr lang="en-US" altLang="en-US" baseline="-25000" dirty="0">
                <a:solidFill>
                  <a:srgbClr val="FF0000"/>
                </a:solidFill>
                <a:effectLst>
                  <a:outerShdw blurRad="38100" dist="38100" dir="2700000" algn="tl">
                    <a:srgbClr val="C0C0C0"/>
                  </a:outerShdw>
                </a:effectLst>
              </a:rPr>
              <a:t>2</a:t>
            </a:r>
            <a:r>
              <a:rPr lang="en-US" altLang="en-US" dirty="0">
                <a:solidFill>
                  <a:srgbClr val="FF0000"/>
                </a:solidFill>
                <a:effectLst>
                  <a:outerShdw blurRad="38100" dist="38100" dir="2700000" algn="tl">
                    <a:srgbClr val="C0C0C0"/>
                  </a:outerShdw>
                </a:effectLst>
              </a:rPr>
              <a:t> n </a:t>
            </a:r>
            <a:r>
              <a:rPr lang="en-US" altLang="en-US" dirty="0" smtClean="0">
                <a:effectLst>
                  <a:outerShdw blurRad="38100" dist="38100" dir="2700000" algn="tl">
                    <a:srgbClr val="C0C0C0"/>
                  </a:outerShdw>
                </a:effectLst>
              </a:rPr>
              <a:t>sets  </a:t>
            </a:r>
            <a:r>
              <a:rPr lang="en-US" altLang="en-US" dirty="0">
                <a:effectLst>
                  <a:outerShdw blurRad="38100" dist="38100" dir="2700000" algn="tl">
                    <a:srgbClr val="C0C0C0"/>
                  </a:outerShdw>
                </a:effectLst>
              </a:rPr>
              <a:t>instead of </a:t>
            </a:r>
            <a:r>
              <a:rPr lang="en-US" altLang="en-US" dirty="0">
                <a:solidFill>
                  <a:srgbClr val="FF0000"/>
                </a:solidFill>
                <a:effectLst>
                  <a:outerShdw blurRad="38100" dist="38100" dir="2700000" algn="tl">
                    <a:srgbClr val="C0C0C0"/>
                  </a:outerShdw>
                </a:effectLst>
              </a:rPr>
              <a:t>3</a:t>
            </a:r>
            <a:r>
              <a:rPr lang="en-US" altLang="en-US" dirty="0" smtClean="0">
                <a:effectLst>
                  <a:outerShdw blurRad="38100" dist="38100" dir="2700000" algn="tl">
                    <a:srgbClr val="C0C0C0"/>
                  </a:outerShdw>
                </a:effectLst>
              </a:rPr>
              <a:t>.</a:t>
            </a:r>
          </a:p>
          <a:p>
            <a:pPr marL="0" indent="0">
              <a:buNone/>
            </a:pPr>
            <a:r>
              <a:rPr lang="en-US" altLang="en-US" dirty="0" smtClean="0">
                <a:effectLst>
                  <a:outerShdw blurRad="38100" dist="38100" dir="2700000" algn="tl">
                    <a:srgbClr val="C0C0C0"/>
                  </a:outerShdw>
                </a:effectLst>
              </a:rPr>
              <a:t>Note that throughout, </a:t>
            </a:r>
            <a:r>
              <a:rPr lang="en-US" altLang="en-US" dirty="0" smtClean="0">
                <a:solidFill>
                  <a:srgbClr val="FF0000"/>
                </a:solidFill>
                <a:effectLst>
                  <a:outerShdw blurRad="38100" dist="38100" dir="2700000" algn="tl">
                    <a:srgbClr val="C0C0C0"/>
                  </a:outerShdw>
                </a:effectLst>
              </a:rPr>
              <a:t>opt=3</a:t>
            </a:r>
            <a:r>
              <a:rPr lang="en-US" altLang="en-US" dirty="0" smtClean="0">
                <a:effectLst>
                  <a:outerShdw blurRad="38100" dist="38100" dir="2700000" algn="tl">
                    <a:srgbClr val="C0C0C0"/>
                  </a:outerShdw>
                </a:effectLst>
              </a:rPr>
              <a:t>. The optimum does not go down!</a:t>
            </a:r>
            <a:endParaRPr lang="en-US" altLang="en-US" dirty="0"/>
          </a:p>
          <a:p>
            <a:pPr marL="0" indent="0">
              <a:buNone/>
            </a:pPr>
            <a:endParaRPr lang="en-US" dirty="0"/>
          </a:p>
        </p:txBody>
      </p:sp>
    </p:spTree>
    <p:extLst>
      <p:ext uri="{BB962C8B-B14F-4D97-AF65-F5344CB8AC3E}">
        <p14:creationId xmlns:p14="http://schemas.microsoft.com/office/powerpoint/2010/main" val="2153072909"/>
      </p:ext>
    </p:extLst>
  </p:cSld>
  <p:clrMapOvr>
    <a:masterClrMapping/>
  </p:clrMapOvr>
  <p:timing>
    <p:tnLst>
      <p:par>
        <p:cTn id="1" dur="indefinite" restart="never" nodeType="tmRoot"/>
      </p:par>
    </p:tnLst>
  </p:timing>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itle 1"/>
          <p:cNvSpPr>
            <a:spLocks noGrp="1"/>
          </p:cNvSpPr>
          <p:nvPr>
            <p:ph type="title"/>
          </p:nvPr>
        </p:nvSpPr>
        <p:spPr>
          <a:xfrm>
            <a:off x="381000" y="381000"/>
            <a:ext cx="8229600" cy="1143000"/>
          </a:xfrm>
        </p:spPr>
        <p:txBody>
          <a:bodyPr>
            <a:normAutofit fontScale="90000"/>
          </a:bodyPr>
          <a:lstStyle/>
          <a:p>
            <a:pPr algn="ctr"/>
            <a:r>
              <a:rPr lang="en-US" altLang="en-US" dirty="0" smtClean="0">
                <a:solidFill>
                  <a:srgbClr val="00B0F0"/>
                </a:solidFill>
              </a:rPr>
              <a:t>Because of the possibility of quantum computers</a:t>
            </a:r>
          </a:p>
        </p:txBody>
      </p:sp>
      <p:sp>
        <p:nvSpPr>
          <p:cNvPr id="186371" name="Content Placeholder 2"/>
          <p:cNvSpPr>
            <a:spLocks noGrp="1"/>
          </p:cNvSpPr>
          <p:nvPr>
            <p:ph idx="1"/>
          </p:nvPr>
        </p:nvSpPr>
        <p:spPr/>
        <p:txBody>
          <a:bodyPr/>
          <a:lstStyle/>
          <a:p>
            <a:pPr marL="0" indent="0" algn="l">
              <a:buFontTx/>
              <a:buNone/>
            </a:pPr>
            <a:r>
              <a:rPr lang="en-US" altLang="en-US" dirty="0" smtClean="0">
                <a:solidFill>
                  <a:srgbClr val="7030A0"/>
                </a:solidFill>
              </a:rPr>
              <a:t>Oded Regev </a:t>
            </a:r>
            <a:r>
              <a:rPr lang="en-US" altLang="en-US" dirty="0" smtClean="0"/>
              <a:t>designed  a </a:t>
            </a:r>
            <a:r>
              <a:rPr lang="en-US" altLang="en-US" dirty="0" smtClean="0">
                <a:solidFill>
                  <a:srgbClr val="00B050"/>
                </a:solidFill>
              </a:rPr>
              <a:t>public key system </a:t>
            </a:r>
            <a:r>
              <a:rPr lang="en-US" altLang="en-US" dirty="0" smtClean="0"/>
              <a:t>that seems to be </a:t>
            </a:r>
            <a:r>
              <a:rPr lang="en-US" altLang="en-US" dirty="0" smtClean="0">
                <a:solidFill>
                  <a:srgbClr val="0070C0"/>
                </a:solidFill>
              </a:rPr>
              <a:t>safe for quantum computers.</a:t>
            </a:r>
            <a:r>
              <a:rPr lang="en-US" altLang="en-US" dirty="0" smtClean="0"/>
              <a:t> As one could have guessed he used </a:t>
            </a:r>
            <a:r>
              <a:rPr lang="en-US" altLang="en-US" dirty="0" smtClean="0">
                <a:solidFill>
                  <a:srgbClr val="FF0000"/>
                </a:solidFill>
              </a:rPr>
              <a:t>lattices</a:t>
            </a:r>
            <a:r>
              <a:rPr lang="en-US" altLang="en-US" dirty="0" smtClean="0"/>
              <a:t>.</a:t>
            </a:r>
          </a:p>
          <a:p>
            <a:pPr marL="0" indent="0" algn="l">
              <a:buFontTx/>
              <a:buNone/>
            </a:pPr>
            <a:r>
              <a:rPr lang="en-US" altLang="en-US" dirty="0" smtClean="0"/>
              <a:t>As usual, his problem </a:t>
            </a:r>
            <a:r>
              <a:rPr lang="en-US" altLang="en-US" dirty="0" smtClean="0">
                <a:solidFill>
                  <a:srgbClr val="0070C0"/>
                </a:solidFill>
              </a:rPr>
              <a:t>seems </a:t>
            </a:r>
            <a:r>
              <a:rPr lang="en-US" altLang="en-US" dirty="0" smtClean="0"/>
              <a:t>safe for </a:t>
            </a:r>
            <a:r>
              <a:rPr lang="en-US" altLang="en-US" dirty="0" smtClean="0">
                <a:solidFill>
                  <a:srgbClr val="FF0000"/>
                </a:solidFill>
              </a:rPr>
              <a:t>Quantum Computers </a:t>
            </a:r>
            <a:r>
              <a:rPr lang="en-US" altLang="en-US" dirty="0" smtClean="0"/>
              <a:t>but I do not think it was </a:t>
            </a:r>
            <a:r>
              <a:rPr lang="en-US" altLang="en-US" dirty="0" smtClean="0">
                <a:solidFill>
                  <a:srgbClr val="00B050"/>
                </a:solidFill>
              </a:rPr>
              <a:t>proved</a:t>
            </a:r>
            <a:r>
              <a:rPr lang="en-US" altLang="en-US" dirty="0" smtClean="0"/>
              <a:t> to be safe.</a:t>
            </a:r>
          </a:p>
          <a:p>
            <a:pPr marL="0" indent="0" algn="l">
              <a:buFontTx/>
              <a:buNone/>
            </a:pPr>
            <a:r>
              <a:rPr lang="en-US" altLang="en-US" dirty="0" smtClean="0"/>
              <a:t>He won the </a:t>
            </a:r>
            <a:r>
              <a:rPr lang="en-US" altLang="en-US" dirty="0" smtClean="0">
                <a:solidFill>
                  <a:srgbClr val="FF0000"/>
                </a:solidFill>
              </a:rPr>
              <a:t>Gödel Prize </a:t>
            </a:r>
            <a:r>
              <a:rPr lang="en-US" altLang="en-US" dirty="0" smtClean="0"/>
              <a:t>for this paper</a:t>
            </a:r>
          </a:p>
          <a:p>
            <a:pPr marL="0" indent="0" algn="l">
              <a:buFontTx/>
              <a:buNone/>
            </a:pPr>
            <a:r>
              <a:rPr lang="en-US" altLang="en-US" dirty="0" smtClean="0"/>
              <a:t>His paper had crucial influence. Countless papers were written on the same subject following the paper of </a:t>
            </a:r>
            <a:r>
              <a:rPr lang="en-US" altLang="en-US" dirty="0" smtClean="0">
                <a:solidFill>
                  <a:srgbClr val="7030A0"/>
                </a:solidFill>
              </a:rPr>
              <a:t>Regev</a:t>
            </a:r>
            <a:r>
              <a:rPr lang="en-US" altLang="en-US" dirty="0" smtClean="0"/>
              <a:t>. </a:t>
            </a:r>
          </a:p>
        </p:txBody>
      </p:sp>
    </p:spTree>
    <p:extLst>
      <p:ext uri="{BB962C8B-B14F-4D97-AF65-F5344CB8AC3E}">
        <p14:creationId xmlns:p14="http://schemas.microsoft.com/office/powerpoint/2010/main" val="2413468042"/>
      </p:ext>
    </p:extLst>
  </p:cSld>
  <p:clrMapOvr>
    <a:masterClrMapping/>
  </p:clrMapOvr>
  <p:timing>
    <p:tnLst>
      <p:par>
        <p:cTn id="1" dur="indefinite" restart="never" nodeType="tmRoot"/>
      </p:par>
    </p:tnLst>
  </p:timing>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itle 1"/>
          <p:cNvSpPr>
            <a:spLocks noGrp="1"/>
          </p:cNvSpPr>
          <p:nvPr>
            <p:ph type="title"/>
          </p:nvPr>
        </p:nvSpPr>
        <p:spPr>
          <a:xfrm>
            <a:off x="457200" y="304800"/>
            <a:ext cx="8229600" cy="1143000"/>
          </a:xfrm>
        </p:spPr>
        <p:txBody>
          <a:bodyPr/>
          <a:lstStyle/>
          <a:p>
            <a:pPr algn="ctr"/>
            <a:r>
              <a:rPr lang="en-US" altLang="en-US" dirty="0" smtClean="0">
                <a:solidFill>
                  <a:srgbClr val="00B0F0"/>
                </a:solidFill>
              </a:rPr>
              <a:t>I dislike the  NSA</a:t>
            </a:r>
          </a:p>
        </p:txBody>
      </p:sp>
      <p:sp>
        <p:nvSpPr>
          <p:cNvPr id="187395" name="Content Placeholder 2"/>
          <p:cNvSpPr>
            <a:spLocks noGrp="1"/>
          </p:cNvSpPr>
          <p:nvPr>
            <p:ph idx="1"/>
          </p:nvPr>
        </p:nvSpPr>
        <p:spPr/>
        <p:txBody>
          <a:bodyPr>
            <a:normAutofit fontScale="92500" lnSpcReduction="20000"/>
          </a:bodyPr>
          <a:lstStyle/>
          <a:p>
            <a:pPr marL="0" indent="0" algn="l">
              <a:buFontTx/>
              <a:buNone/>
            </a:pPr>
            <a:r>
              <a:rPr lang="en-US" altLang="en-US" dirty="0" smtClean="0"/>
              <a:t>The </a:t>
            </a:r>
            <a:r>
              <a:rPr lang="en-US" altLang="en-US" dirty="0" smtClean="0">
                <a:solidFill>
                  <a:srgbClr val="00B050"/>
                </a:solidFill>
              </a:rPr>
              <a:t>NSA </a:t>
            </a:r>
            <a:r>
              <a:rPr lang="en-US" altLang="en-US" dirty="0" smtClean="0"/>
              <a:t>may have done the construction of </a:t>
            </a:r>
            <a:r>
              <a:rPr lang="en-US" altLang="en-US" dirty="0" smtClean="0">
                <a:solidFill>
                  <a:srgbClr val="7030A0"/>
                </a:solidFill>
              </a:rPr>
              <a:t>Regev </a:t>
            </a:r>
          </a:p>
          <a:p>
            <a:pPr marL="0" indent="0" algn="l">
              <a:buFontTx/>
              <a:buNone/>
            </a:pPr>
            <a:r>
              <a:rPr lang="en-US" altLang="en-US" dirty="0" smtClean="0"/>
              <a:t>and may be hiding it. The vanity in this  </a:t>
            </a:r>
            <a:r>
              <a:rPr lang="en-US" altLang="en-US" dirty="0" smtClean="0">
                <a:solidFill>
                  <a:srgbClr val="FF0000"/>
                </a:solidFill>
              </a:rPr>
              <a:t>bothers me</a:t>
            </a:r>
            <a:r>
              <a:rPr lang="en-US" altLang="en-US" dirty="0" smtClean="0"/>
              <a:t>. </a:t>
            </a:r>
          </a:p>
          <a:p>
            <a:pPr marL="0" indent="0" algn="l">
              <a:buFontTx/>
              <a:buNone/>
            </a:pPr>
            <a:r>
              <a:rPr lang="en-US" altLang="en-US" dirty="0" smtClean="0"/>
              <a:t>In general I am not sure that working in crypto is a </a:t>
            </a:r>
          </a:p>
          <a:p>
            <a:pPr marL="0" indent="0" algn="l">
              <a:buFontTx/>
              <a:buNone/>
            </a:pPr>
            <a:r>
              <a:rPr lang="en-US" altLang="en-US" dirty="0" smtClean="0"/>
              <a:t>thing for those who worry. Crypto systems are </a:t>
            </a:r>
          </a:p>
          <a:p>
            <a:pPr marL="0" indent="0" algn="l">
              <a:buFontTx/>
              <a:buNone/>
            </a:pPr>
            <a:r>
              <a:rPr lang="en-US" altLang="en-US" dirty="0" smtClean="0"/>
              <a:t>considered a </a:t>
            </a:r>
            <a:r>
              <a:rPr lang="en-US" altLang="en-US" dirty="0" smtClean="0">
                <a:solidFill>
                  <a:srgbClr val="0070C0"/>
                </a:solidFill>
              </a:rPr>
              <a:t>weapon</a:t>
            </a:r>
            <a:r>
              <a:rPr lang="en-US" altLang="en-US" dirty="0" smtClean="0"/>
              <a:t>! The </a:t>
            </a:r>
            <a:r>
              <a:rPr lang="en-US" altLang="en-US" dirty="0" smtClean="0">
                <a:solidFill>
                  <a:srgbClr val="00B050"/>
                </a:solidFill>
              </a:rPr>
              <a:t>NSA</a:t>
            </a:r>
            <a:r>
              <a:rPr lang="en-US" altLang="en-US" dirty="0" smtClean="0"/>
              <a:t> thinks they can do </a:t>
            </a:r>
          </a:p>
          <a:p>
            <a:pPr marL="0" indent="0" algn="l">
              <a:buFontTx/>
              <a:buNone/>
            </a:pPr>
            <a:r>
              <a:rPr lang="en-US" altLang="en-US" dirty="0" smtClean="0"/>
              <a:t>anything. They are a bully agency. I have my examples </a:t>
            </a:r>
          </a:p>
          <a:p>
            <a:pPr marL="0" indent="0" algn="l">
              <a:buFontTx/>
              <a:buNone/>
            </a:pPr>
            <a:r>
              <a:rPr lang="en-US" altLang="en-US" dirty="0" smtClean="0"/>
              <a:t>but I will leave it at that.</a:t>
            </a:r>
          </a:p>
          <a:p>
            <a:pPr marL="0" indent="0" algn="l">
              <a:buFontTx/>
              <a:buNone/>
            </a:pPr>
            <a:r>
              <a:rPr lang="en-US" altLang="en-US" dirty="0"/>
              <a:t>T</a:t>
            </a:r>
            <a:r>
              <a:rPr lang="en-US" altLang="en-US" dirty="0" smtClean="0"/>
              <a:t>he question </a:t>
            </a:r>
            <a:r>
              <a:rPr lang="en-US" altLang="en-US" dirty="0" smtClean="0">
                <a:solidFill>
                  <a:srgbClr val="FF0000"/>
                </a:solidFill>
              </a:rPr>
              <a:t>if we can construct a quantum computer </a:t>
            </a:r>
          </a:p>
          <a:p>
            <a:pPr marL="0" indent="0" algn="l">
              <a:buFontTx/>
              <a:buNone/>
            </a:pPr>
            <a:r>
              <a:rPr lang="en-US" altLang="en-US" dirty="0" smtClean="0">
                <a:solidFill>
                  <a:srgbClr val="FF0000"/>
                </a:solidFill>
              </a:rPr>
              <a:t>that hold thousands of bits </a:t>
            </a:r>
            <a:r>
              <a:rPr lang="en-US" altLang="en-US" dirty="0"/>
              <a:t> </a:t>
            </a:r>
            <a:r>
              <a:rPr lang="en-US" altLang="en-US" dirty="0" smtClean="0"/>
              <a:t>is highly unclear at the </a:t>
            </a:r>
          </a:p>
          <a:p>
            <a:pPr marL="0" indent="0" algn="l">
              <a:buFontTx/>
              <a:buNone/>
            </a:pPr>
            <a:r>
              <a:rPr lang="en-US" altLang="en-US" dirty="0" smtClean="0"/>
              <a:t>moment  and I am not foolish enough to guess. </a:t>
            </a:r>
          </a:p>
        </p:txBody>
      </p:sp>
    </p:spTree>
    <p:extLst>
      <p:ext uri="{BB962C8B-B14F-4D97-AF65-F5344CB8AC3E}">
        <p14:creationId xmlns:p14="http://schemas.microsoft.com/office/powerpoint/2010/main" val="2949093760"/>
      </p:ext>
    </p:extLst>
  </p:cSld>
  <p:clrMapOvr>
    <a:masterClrMapping/>
  </p:clrMapOvr>
  <p:timing>
    <p:tnLst>
      <p:par>
        <p:cTn id="1" dur="indefinite" restart="never" nodeType="tmRoot"/>
      </p:par>
    </p:tnLst>
  </p:timing>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Politics that I do not get</a:t>
            </a:r>
            <a:endParaRPr lang="en-US" dirty="0">
              <a:solidFill>
                <a:srgbClr val="00B0F0"/>
              </a:solidFill>
            </a:endParaRPr>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solidFill>
                  <a:srgbClr val="7030A0"/>
                </a:solidFill>
              </a:rPr>
              <a:t>Russia</a:t>
            </a:r>
            <a:r>
              <a:rPr lang="en-US" dirty="0" smtClean="0"/>
              <a:t> keeps hacking the </a:t>
            </a:r>
            <a:r>
              <a:rPr lang="en-US" dirty="0" smtClean="0">
                <a:solidFill>
                  <a:srgbClr val="7030A0"/>
                </a:solidFill>
              </a:rPr>
              <a:t>USA.</a:t>
            </a:r>
          </a:p>
          <a:p>
            <a:pPr marL="0" indent="0">
              <a:buNone/>
            </a:pPr>
            <a:r>
              <a:rPr lang="en-US" dirty="0" smtClean="0"/>
              <a:t>But the </a:t>
            </a:r>
            <a:r>
              <a:rPr lang="en-US" dirty="0" smtClean="0">
                <a:solidFill>
                  <a:srgbClr val="FF0000"/>
                </a:solidFill>
              </a:rPr>
              <a:t>NSA </a:t>
            </a:r>
            <a:r>
              <a:rPr lang="en-US" dirty="0" smtClean="0"/>
              <a:t>has the best hackers in the world.</a:t>
            </a:r>
          </a:p>
          <a:p>
            <a:pPr marL="0" indent="0">
              <a:buNone/>
            </a:pPr>
            <a:r>
              <a:rPr lang="en-US" dirty="0" smtClean="0"/>
              <a:t>Maybe in </a:t>
            </a:r>
            <a:r>
              <a:rPr lang="en-US" dirty="0" smtClean="0">
                <a:solidFill>
                  <a:srgbClr val="7030A0"/>
                </a:solidFill>
              </a:rPr>
              <a:t>Israel </a:t>
            </a:r>
            <a:r>
              <a:rPr lang="en-US" dirty="0" smtClean="0"/>
              <a:t>there are a few even better. But </a:t>
            </a:r>
            <a:r>
              <a:rPr lang="en-US" dirty="0" smtClean="0">
                <a:solidFill>
                  <a:srgbClr val="7030A0"/>
                </a:solidFill>
              </a:rPr>
              <a:t>Israel </a:t>
            </a:r>
            <a:r>
              <a:rPr lang="en-US" dirty="0" smtClean="0"/>
              <a:t>and the</a:t>
            </a:r>
          </a:p>
          <a:p>
            <a:pPr marL="0" indent="0">
              <a:buNone/>
            </a:pPr>
            <a:r>
              <a:rPr lang="en-US" dirty="0" smtClean="0">
                <a:solidFill>
                  <a:srgbClr val="FF0000"/>
                </a:solidFill>
              </a:rPr>
              <a:t>NSA</a:t>
            </a:r>
            <a:r>
              <a:rPr lang="en-US" dirty="0" smtClean="0"/>
              <a:t> are very good friends.</a:t>
            </a:r>
          </a:p>
          <a:p>
            <a:pPr marL="0" indent="0">
              <a:buNone/>
            </a:pPr>
            <a:r>
              <a:rPr lang="en-US" dirty="0" smtClean="0">
                <a:solidFill>
                  <a:srgbClr val="FF0000"/>
                </a:solidFill>
              </a:rPr>
              <a:t>Why are the lights not out in Russia? </a:t>
            </a:r>
            <a:r>
              <a:rPr lang="en-US" dirty="0" smtClean="0"/>
              <a:t>I think that if we turn off their </a:t>
            </a:r>
          </a:p>
          <a:p>
            <a:pPr marL="0" indent="0">
              <a:buNone/>
            </a:pPr>
            <a:r>
              <a:rPr lang="en-US" dirty="0" smtClean="0"/>
              <a:t>lights once, they will stop. Bring them back to the stone age.</a:t>
            </a:r>
          </a:p>
          <a:p>
            <a:pPr marL="0" indent="0">
              <a:buNone/>
            </a:pPr>
            <a:r>
              <a:rPr lang="en-US" dirty="0" smtClean="0"/>
              <a:t>If you think the </a:t>
            </a:r>
            <a:r>
              <a:rPr lang="en-US" dirty="0" smtClean="0">
                <a:solidFill>
                  <a:srgbClr val="FF0000"/>
                </a:solidFill>
              </a:rPr>
              <a:t>NSA</a:t>
            </a:r>
            <a:r>
              <a:rPr lang="en-US" dirty="0" smtClean="0"/>
              <a:t> can not do it, you are naive.</a:t>
            </a:r>
          </a:p>
          <a:p>
            <a:pPr marL="0" indent="0">
              <a:buNone/>
            </a:pPr>
            <a:r>
              <a:rPr lang="en-US" dirty="0" smtClean="0"/>
              <a:t>You know how much damage</a:t>
            </a:r>
            <a:r>
              <a:rPr lang="en-US" dirty="0" smtClean="0">
                <a:solidFill>
                  <a:srgbClr val="7030A0"/>
                </a:solidFill>
              </a:rPr>
              <a:t> Israel </a:t>
            </a:r>
            <a:r>
              <a:rPr lang="en-US" dirty="0" smtClean="0"/>
              <a:t>did to </a:t>
            </a:r>
            <a:r>
              <a:rPr lang="en-US" dirty="0" smtClean="0">
                <a:solidFill>
                  <a:srgbClr val="7030A0"/>
                </a:solidFill>
              </a:rPr>
              <a:t>Iran</a:t>
            </a:r>
            <a:r>
              <a:rPr lang="en-US" dirty="0" smtClean="0"/>
              <a:t> by</a:t>
            </a:r>
          </a:p>
          <a:p>
            <a:pPr marL="0" indent="0">
              <a:buNone/>
            </a:pPr>
            <a:r>
              <a:rPr lang="en-US" dirty="0" smtClean="0"/>
              <a:t>hacking? Each time setting back their nuclear plans for years</a:t>
            </a:r>
            <a:r>
              <a:rPr lang="en-US" dirty="0"/>
              <a:t>.</a:t>
            </a:r>
            <a:r>
              <a:rPr lang="en-US" dirty="0" smtClean="0"/>
              <a:t> </a:t>
            </a:r>
          </a:p>
          <a:p>
            <a:pPr marL="0" indent="0">
              <a:buNone/>
            </a:pPr>
            <a:r>
              <a:rPr lang="en-US" dirty="0" smtClean="0"/>
              <a:t>Causing explosions. A non hacking method </a:t>
            </a:r>
            <a:r>
              <a:rPr lang="en-US" dirty="0" smtClean="0">
                <a:solidFill>
                  <a:srgbClr val="7030A0"/>
                </a:solidFill>
              </a:rPr>
              <a:t>Israel </a:t>
            </a:r>
            <a:r>
              <a:rPr lang="en-US" dirty="0" smtClean="0"/>
              <a:t>used a lot:</a:t>
            </a:r>
          </a:p>
          <a:p>
            <a:pPr marL="0" indent="0">
              <a:buNone/>
            </a:pPr>
            <a:r>
              <a:rPr lang="en-US" dirty="0" smtClean="0"/>
              <a:t>assassinating </a:t>
            </a:r>
            <a:r>
              <a:rPr lang="en-US" dirty="0" smtClean="0">
                <a:solidFill>
                  <a:srgbClr val="00B050"/>
                </a:solidFill>
              </a:rPr>
              <a:t>scientists</a:t>
            </a:r>
            <a:r>
              <a:rPr lang="en-US" dirty="0" smtClean="0"/>
              <a:t> who work on the </a:t>
            </a:r>
            <a:r>
              <a:rPr lang="en-US" dirty="0" smtClean="0">
                <a:solidFill>
                  <a:srgbClr val="7030A0"/>
                </a:solidFill>
              </a:rPr>
              <a:t>Iran </a:t>
            </a:r>
            <a:r>
              <a:rPr lang="en-US" dirty="0" smtClean="0"/>
              <a:t>bomb </a:t>
            </a:r>
            <a:endParaRPr lang="en-US" dirty="0"/>
          </a:p>
        </p:txBody>
      </p:sp>
    </p:spTree>
    <p:extLst>
      <p:ext uri="{BB962C8B-B14F-4D97-AF65-F5344CB8AC3E}">
        <p14:creationId xmlns:p14="http://schemas.microsoft.com/office/powerpoint/2010/main" val="2253722390"/>
      </p:ext>
    </p:extLst>
  </p:cSld>
  <p:clrMapOvr>
    <a:masterClrMapping/>
  </p:clrMapOvr>
  <p:timing>
    <p:tnLst>
      <p:par>
        <p:cTn id="1" dur="indefinite" restart="never" nodeType="tmRoot"/>
      </p:par>
    </p:tnLst>
  </p:timing>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itle 1"/>
          <p:cNvSpPr>
            <a:spLocks noGrp="1"/>
          </p:cNvSpPr>
          <p:nvPr>
            <p:ph type="title"/>
          </p:nvPr>
        </p:nvSpPr>
        <p:spPr/>
        <p:txBody>
          <a:bodyPr/>
          <a:lstStyle/>
          <a:p>
            <a:pPr algn="ctr"/>
            <a:r>
              <a:rPr lang="en-US" altLang="en-US" dirty="0" smtClean="0">
                <a:solidFill>
                  <a:srgbClr val="00B0F0"/>
                </a:solidFill>
              </a:rPr>
              <a:t>Old history: two things Shamir hacked</a:t>
            </a:r>
          </a:p>
        </p:txBody>
      </p:sp>
      <p:sp>
        <p:nvSpPr>
          <p:cNvPr id="52227" name="Content Placeholder 2"/>
          <p:cNvSpPr>
            <a:spLocks noGrp="1"/>
          </p:cNvSpPr>
          <p:nvPr>
            <p:ph idx="1"/>
          </p:nvPr>
        </p:nvSpPr>
        <p:spPr/>
        <p:txBody>
          <a:bodyPr>
            <a:normAutofit fontScale="92500"/>
          </a:bodyPr>
          <a:lstStyle/>
          <a:p>
            <a:pPr marL="0" indent="0" algn="l">
              <a:buFontTx/>
              <a:buNone/>
              <a:defRPr/>
            </a:pPr>
            <a:r>
              <a:rPr lang="en-US" altLang="en-US" dirty="0" smtClean="0"/>
              <a:t>Two famous systems </a:t>
            </a:r>
            <a:r>
              <a:rPr lang="en-US" altLang="en-US" dirty="0" smtClean="0">
                <a:solidFill>
                  <a:srgbClr val="7030A0"/>
                </a:solidFill>
              </a:rPr>
              <a:t>Shamir </a:t>
            </a:r>
            <a:r>
              <a:rPr lang="en-US" altLang="en-US" dirty="0" smtClean="0"/>
              <a:t>worked on.</a:t>
            </a:r>
          </a:p>
          <a:p>
            <a:pPr marL="0" indent="0" algn="l">
              <a:buFontTx/>
              <a:buNone/>
              <a:defRPr/>
            </a:pPr>
            <a:r>
              <a:rPr lang="en-US" altLang="en-US" dirty="0" smtClean="0">
                <a:solidFill>
                  <a:srgbClr val="7030A0"/>
                </a:solidFill>
              </a:rPr>
              <a:t>Biham Shamir </a:t>
            </a:r>
            <a:r>
              <a:rPr lang="en-US" altLang="en-US" dirty="0" smtClean="0"/>
              <a:t>almost breaking  the </a:t>
            </a:r>
            <a:r>
              <a:rPr lang="en-US" altLang="en-US" dirty="0" smtClean="0">
                <a:solidFill>
                  <a:srgbClr val="FF0000"/>
                </a:solidFill>
              </a:rPr>
              <a:t>DES</a:t>
            </a:r>
            <a:r>
              <a:rPr lang="en-US" altLang="en-US" dirty="0" smtClean="0"/>
              <a:t>.</a:t>
            </a:r>
          </a:p>
          <a:p>
            <a:pPr marL="0" indent="0" algn="l">
              <a:buFontTx/>
              <a:buNone/>
              <a:defRPr/>
            </a:pPr>
            <a:r>
              <a:rPr lang="en-US" altLang="en-US" dirty="0" smtClean="0"/>
              <a:t>Breaking the </a:t>
            </a:r>
            <a:r>
              <a:rPr lang="en-US" altLang="en-US" dirty="0" smtClean="0">
                <a:solidFill>
                  <a:srgbClr val="FF0000"/>
                </a:solidFill>
              </a:rPr>
              <a:t>Knapsack</a:t>
            </a:r>
            <a:r>
              <a:rPr lang="en-US" altLang="en-US" dirty="0" smtClean="0"/>
              <a:t> (I read the paper)</a:t>
            </a:r>
          </a:p>
          <a:p>
            <a:pPr marL="0" indent="0" algn="l">
              <a:buFontTx/>
              <a:buNone/>
              <a:defRPr/>
            </a:pPr>
            <a:r>
              <a:rPr lang="en-US" altLang="en-US" dirty="0" smtClean="0"/>
              <a:t>I also read the </a:t>
            </a:r>
            <a:r>
              <a:rPr lang="en-US" altLang="en-US" dirty="0" smtClean="0">
                <a:solidFill>
                  <a:srgbClr val="00B050"/>
                </a:solidFill>
              </a:rPr>
              <a:t>Lattice reduction</a:t>
            </a:r>
            <a:r>
              <a:rPr lang="en-US" altLang="en-US" dirty="0" smtClean="0"/>
              <a:t> paper by </a:t>
            </a:r>
            <a:r>
              <a:rPr lang="en-US" altLang="en-US" dirty="0" smtClean="0">
                <a:solidFill>
                  <a:srgbClr val="7030A0"/>
                </a:solidFill>
              </a:rPr>
              <a:t>Lovasz </a:t>
            </a:r>
            <a:r>
              <a:rPr lang="en-US" altLang="en-US" dirty="0" smtClean="0"/>
              <a:t>el al</a:t>
            </a:r>
          </a:p>
          <a:p>
            <a:pPr marL="0" indent="0" algn="l">
              <a:buFontTx/>
              <a:buNone/>
              <a:defRPr/>
            </a:pPr>
            <a:r>
              <a:rPr lang="en-US" altLang="en-US" dirty="0" smtClean="0"/>
              <a:t>and </a:t>
            </a:r>
            <a:r>
              <a:rPr lang="en-US" altLang="en-US" dirty="0" smtClean="0">
                <a:solidFill>
                  <a:srgbClr val="0070C0"/>
                </a:solidFill>
              </a:rPr>
              <a:t>coded it</a:t>
            </a:r>
            <a:r>
              <a:rPr lang="en-US" altLang="en-US" dirty="0" smtClean="0"/>
              <a:t>! This gives factoring polynomials. And if </a:t>
            </a:r>
          </a:p>
          <a:p>
            <a:pPr marL="0" indent="0" algn="l">
              <a:buFontTx/>
              <a:buNone/>
              <a:defRPr/>
            </a:pPr>
            <a:r>
              <a:rPr lang="en-US" altLang="en-US" dirty="0" smtClean="0"/>
              <a:t>the number of variables in an </a:t>
            </a:r>
            <a:r>
              <a:rPr lang="en-US" altLang="en-US" dirty="0" smtClean="0">
                <a:solidFill>
                  <a:srgbClr val="FF0000"/>
                </a:solidFill>
              </a:rPr>
              <a:t>IP</a:t>
            </a:r>
            <a:r>
              <a:rPr lang="en-US" altLang="en-US" dirty="0" smtClean="0"/>
              <a:t> is constant the</a:t>
            </a:r>
          </a:p>
          <a:p>
            <a:pPr marL="0" indent="0" algn="l">
              <a:buFontTx/>
              <a:buNone/>
              <a:defRPr/>
            </a:pPr>
            <a:r>
              <a:rPr lang="en-US" altLang="en-US" dirty="0" smtClean="0"/>
              <a:t>problem is polynomial. </a:t>
            </a:r>
            <a:r>
              <a:rPr lang="en-US" altLang="en-US" dirty="0" smtClean="0">
                <a:solidFill>
                  <a:srgbClr val="7030A0"/>
                </a:solidFill>
              </a:rPr>
              <a:t>Shamir </a:t>
            </a:r>
            <a:r>
              <a:rPr lang="en-US" altLang="en-US" dirty="0" smtClean="0"/>
              <a:t>used that the break the</a:t>
            </a:r>
          </a:p>
          <a:p>
            <a:pPr marL="0" indent="0" algn="l">
              <a:buFontTx/>
              <a:buNone/>
              <a:defRPr/>
            </a:pPr>
            <a:r>
              <a:rPr lang="en-US" altLang="en-US" dirty="0" smtClean="0">
                <a:solidFill>
                  <a:srgbClr val="FF0000"/>
                </a:solidFill>
              </a:rPr>
              <a:t>Knapsack</a:t>
            </a:r>
            <a:r>
              <a:rPr lang="en-US" altLang="en-US" dirty="0" smtClean="0"/>
              <a:t>. The paper is simple and very readable.</a:t>
            </a:r>
          </a:p>
          <a:p>
            <a:pPr marL="0" indent="0" algn="l">
              <a:buFontTx/>
              <a:buNone/>
              <a:defRPr/>
            </a:pPr>
            <a:r>
              <a:rPr lang="en-US" altLang="en-US" dirty="0" smtClean="0"/>
              <a:t>But very smart. </a:t>
            </a:r>
          </a:p>
          <a:p>
            <a:pPr algn="l">
              <a:defRPr/>
            </a:pPr>
            <a:endParaRPr lang="en-US" altLang="en-US" dirty="0" smtClean="0"/>
          </a:p>
        </p:txBody>
      </p:sp>
    </p:spTree>
    <p:extLst>
      <p:ext uri="{BB962C8B-B14F-4D97-AF65-F5344CB8AC3E}">
        <p14:creationId xmlns:p14="http://schemas.microsoft.com/office/powerpoint/2010/main" val="1333381171"/>
      </p:ext>
    </p:extLst>
  </p:cSld>
  <p:clrMapOvr>
    <a:masterClrMapping/>
  </p:clrMapOvr>
  <p:timing>
    <p:tnLst>
      <p:par>
        <p:cTn id="1" dur="indefinite" restart="never" nodeType="tmRoot"/>
      </p:par>
    </p:tnLst>
  </p:timing>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itle 1"/>
          <p:cNvSpPr>
            <a:spLocks noGrp="1"/>
          </p:cNvSpPr>
          <p:nvPr>
            <p:ph type="title"/>
          </p:nvPr>
        </p:nvSpPr>
        <p:spPr/>
        <p:txBody>
          <a:bodyPr/>
          <a:lstStyle/>
          <a:p>
            <a:pPr algn="ctr"/>
            <a:r>
              <a:rPr lang="en-US" altLang="en-US" dirty="0" smtClean="0">
                <a:solidFill>
                  <a:srgbClr val="00B0F0"/>
                </a:solidFill>
              </a:rPr>
              <a:t>Let us speak on games</a:t>
            </a:r>
          </a:p>
        </p:txBody>
      </p:sp>
      <p:sp>
        <p:nvSpPr>
          <p:cNvPr id="192515" name="Content Placeholder 2"/>
          <p:cNvSpPr>
            <a:spLocks noGrp="1"/>
          </p:cNvSpPr>
          <p:nvPr>
            <p:ph idx="1"/>
          </p:nvPr>
        </p:nvSpPr>
        <p:spPr/>
        <p:txBody>
          <a:bodyPr>
            <a:normAutofit/>
          </a:bodyPr>
          <a:lstStyle/>
          <a:p>
            <a:pPr marL="0" indent="0" algn="l">
              <a:buFontTx/>
              <a:buNone/>
            </a:pPr>
            <a:r>
              <a:rPr lang="en-US" altLang="en-US" dirty="0" smtClean="0"/>
              <a:t>Usually they speak on if there is a steady state in a </a:t>
            </a:r>
            <a:r>
              <a:rPr lang="en-US" altLang="en-US" dirty="0" smtClean="0">
                <a:solidFill>
                  <a:srgbClr val="FF0000"/>
                </a:solidFill>
              </a:rPr>
              <a:t>2 </a:t>
            </a:r>
            <a:r>
              <a:rPr lang="en-US" altLang="en-US" dirty="0" smtClean="0"/>
              <a:t>person games.</a:t>
            </a:r>
          </a:p>
          <a:p>
            <a:pPr marL="0" indent="0" algn="l">
              <a:buFontTx/>
              <a:buNone/>
            </a:pPr>
            <a:r>
              <a:rPr lang="en-US" altLang="en-US" dirty="0" smtClean="0"/>
              <a:t>For </a:t>
            </a:r>
            <a:r>
              <a:rPr lang="en-US" altLang="en-US" dirty="0" smtClean="0">
                <a:solidFill>
                  <a:srgbClr val="00B050"/>
                </a:solidFill>
              </a:rPr>
              <a:t>zero sum games </a:t>
            </a:r>
            <a:r>
              <a:rPr lang="en-US" altLang="en-US" dirty="0" smtClean="0"/>
              <a:t>it follows from </a:t>
            </a:r>
            <a:r>
              <a:rPr lang="en-US" altLang="en-US" dirty="0" smtClean="0">
                <a:solidFill>
                  <a:srgbClr val="FF0000"/>
                </a:solidFill>
              </a:rPr>
              <a:t>LP.</a:t>
            </a:r>
          </a:p>
          <a:p>
            <a:pPr marL="0" indent="0" algn="l">
              <a:buFontTx/>
              <a:buNone/>
            </a:pPr>
            <a:r>
              <a:rPr lang="en-US" altLang="en-US" dirty="0" smtClean="0"/>
              <a:t>It is known that in any game with finite number of </a:t>
            </a:r>
          </a:p>
          <a:p>
            <a:pPr marL="0" indent="0" algn="l">
              <a:buFontTx/>
              <a:buNone/>
            </a:pPr>
            <a:r>
              <a:rPr lang="en-US" altLang="en-US" dirty="0" smtClean="0"/>
              <a:t>players ,  there is a mixed strategy that gives a </a:t>
            </a:r>
          </a:p>
          <a:p>
            <a:pPr marL="0" indent="0" algn="l">
              <a:buFontTx/>
              <a:buNone/>
            </a:pPr>
            <a:r>
              <a:rPr lang="en-US" altLang="en-US" dirty="0" smtClean="0"/>
              <a:t>steady state. </a:t>
            </a:r>
            <a:r>
              <a:rPr lang="en-US" altLang="en-US" dirty="0" smtClean="0">
                <a:solidFill>
                  <a:srgbClr val="7030A0"/>
                </a:solidFill>
              </a:rPr>
              <a:t>Nash</a:t>
            </a:r>
            <a:r>
              <a:rPr lang="en-US" altLang="en-US" dirty="0" smtClean="0"/>
              <a:t> got a </a:t>
            </a:r>
            <a:r>
              <a:rPr lang="en-US" altLang="en-US" dirty="0" smtClean="0">
                <a:solidFill>
                  <a:srgbClr val="0070C0"/>
                </a:solidFill>
              </a:rPr>
              <a:t>Noble prize </a:t>
            </a:r>
            <a:r>
              <a:rPr lang="en-US" altLang="en-US" dirty="0" smtClean="0"/>
              <a:t>for that. Modern economy is based on that. </a:t>
            </a:r>
          </a:p>
          <a:p>
            <a:pPr marL="0" indent="0" algn="l">
              <a:buFontTx/>
              <a:buNone/>
            </a:pPr>
            <a:r>
              <a:rPr lang="en-US" altLang="en-US" dirty="0" smtClean="0"/>
              <a:t>Now lets go to something more interesting: </a:t>
            </a:r>
            <a:r>
              <a:rPr lang="en-US" altLang="en-US" dirty="0" smtClean="0">
                <a:solidFill>
                  <a:srgbClr val="FF0000"/>
                </a:solidFill>
              </a:rPr>
              <a:t>Mechanism design</a:t>
            </a:r>
            <a:r>
              <a:rPr lang="en-US" altLang="en-US" dirty="0" smtClean="0"/>
              <a:t>.</a:t>
            </a:r>
          </a:p>
        </p:txBody>
      </p:sp>
    </p:spTree>
    <p:extLst>
      <p:ext uri="{BB962C8B-B14F-4D97-AF65-F5344CB8AC3E}">
        <p14:creationId xmlns:p14="http://schemas.microsoft.com/office/powerpoint/2010/main" val="936468013"/>
      </p:ext>
    </p:extLst>
  </p:cSld>
  <p:clrMapOvr>
    <a:masterClrMapping/>
  </p:clrMapOvr>
  <p:timing>
    <p:tnLst>
      <p:par>
        <p:cTn id="1" dur="indefinite" restart="never" nodeType="tmRoot"/>
      </p:par>
    </p:tnLst>
  </p:timing>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itle 1"/>
          <p:cNvSpPr>
            <a:spLocks noGrp="1"/>
          </p:cNvSpPr>
          <p:nvPr>
            <p:ph type="title"/>
          </p:nvPr>
        </p:nvSpPr>
        <p:spPr/>
        <p:txBody>
          <a:bodyPr/>
          <a:lstStyle/>
          <a:p>
            <a:r>
              <a:rPr lang="en-US" altLang="en-US" dirty="0" smtClean="0">
                <a:solidFill>
                  <a:srgbClr val="00B0F0"/>
                </a:solidFill>
              </a:rPr>
              <a:t>The goal is to design a mechanism</a:t>
            </a:r>
          </a:p>
        </p:txBody>
      </p:sp>
      <p:sp>
        <p:nvSpPr>
          <p:cNvPr id="193539" name="Content Placeholder 2"/>
          <p:cNvSpPr>
            <a:spLocks noGrp="1"/>
          </p:cNvSpPr>
          <p:nvPr>
            <p:ph idx="1"/>
          </p:nvPr>
        </p:nvSpPr>
        <p:spPr/>
        <p:txBody>
          <a:bodyPr>
            <a:normAutofit fontScale="92500" lnSpcReduction="10000"/>
          </a:bodyPr>
          <a:lstStyle/>
          <a:p>
            <a:pPr marL="0" indent="0" algn="l">
              <a:buFontTx/>
              <a:buNone/>
            </a:pPr>
            <a:r>
              <a:rPr lang="en-US" altLang="en-US" dirty="0" smtClean="0"/>
              <a:t>Rules on how the game is going to work</a:t>
            </a:r>
          </a:p>
          <a:p>
            <a:pPr marL="0" indent="0" algn="l">
              <a:buFontTx/>
              <a:buNone/>
            </a:pPr>
            <a:r>
              <a:rPr lang="en-US" altLang="en-US" dirty="0" smtClean="0"/>
              <a:t>A </a:t>
            </a:r>
            <a:r>
              <a:rPr lang="en-US" altLang="en-US" dirty="0" smtClean="0">
                <a:solidFill>
                  <a:srgbClr val="FF0000"/>
                </a:solidFill>
              </a:rPr>
              <a:t>truthful mechanism </a:t>
            </a:r>
            <a:r>
              <a:rPr lang="en-US" altLang="en-US" dirty="0" smtClean="0"/>
              <a:t>makes agents reveal their true </a:t>
            </a:r>
          </a:p>
          <a:p>
            <a:pPr marL="0" indent="0" algn="l">
              <a:buFontTx/>
              <a:buNone/>
            </a:pPr>
            <a:r>
              <a:rPr lang="en-US" altLang="en-US" dirty="0" smtClean="0"/>
              <a:t>data. The agents are selfish but rational.</a:t>
            </a:r>
          </a:p>
          <a:p>
            <a:pPr marL="0" indent="0" algn="l">
              <a:buFontTx/>
              <a:buNone/>
            </a:pPr>
            <a:r>
              <a:rPr lang="en-US" altLang="en-US" dirty="0" smtClean="0"/>
              <a:t>Maximize the </a:t>
            </a:r>
            <a:r>
              <a:rPr lang="en-US" altLang="en-US" dirty="0" smtClean="0">
                <a:solidFill>
                  <a:srgbClr val="FF0000"/>
                </a:solidFill>
              </a:rPr>
              <a:t>social welfare</a:t>
            </a:r>
            <a:r>
              <a:rPr lang="en-US" altLang="en-US" dirty="0" smtClean="0"/>
              <a:t> with a truthful </a:t>
            </a:r>
          </a:p>
          <a:p>
            <a:pPr marL="0" indent="0" algn="l">
              <a:buFontTx/>
              <a:buNone/>
            </a:pPr>
            <a:r>
              <a:rPr lang="en-US" altLang="en-US" dirty="0" smtClean="0"/>
              <a:t>mechanism is the goal.</a:t>
            </a:r>
          </a:p>
          <a:p>
            <a:pPr marL="0" indent="0" algn="l">
              <a:buFontTx/>
              <a:buNone/>
            </a:pPr>
            <a:r>
              <a:rPr lang="en-US" altLang="en-US" dirty="0"/>
              <a:t>S</a:t>
            </a:r>
            <a:r>
              <a:rPr lang="en-US" altLang="en-US" dirty="0" smtClean="0"/>
              <a:t>ome times the social welfare function is </a:t>
            </a:r>
            <a:r>
              <a:rPr lang="en-US" altLang="en-US" dirty="0" smtClean="0">
                <a:solidFill>
                  <a:srgbClr val="00B050"/>
                </a:solidFill>
              </a:rPr>
              <a:t>NPC</a:t>
            </a:r>
            <a:r>
              <a:rPr lang="en-US" altLang="en-US" dirty="0" smtClean="0"/>
              <a:t>.</a:t>
            </a:r>
          </a:p>
          <a:p>
            <a:pPr marL="0" indent="0" algn="l">
              <a:buFontTx/>
              <a:buNone/>
            </a:pPr>
            <a:r>
              <a:rPr lang="en-US" altLang="en-US" dirty="0" smtClean="0"/>
              <a:t>The question is: rely on exponential algorithm or approximate?</a:t>
            </a:r>
          </a:p>
          <a:p>
            <a:pPr marL="0" indent="0" algn="l">
              <a:buFontTx/>
              <a:buNone/>
            </a:pPr>
            <a:r>
              <a:rPr lang="en-US" altLang="en-US" dirty="0" smtClean="0"/>
              <a:t>In some  auctions problems the social welfare is the size</a:t>
            </a:r>
          </a:p>
          <a:p>
            <a:pPr marL="0" indent="0" algn="l">
              <a:buFontTx/>
              <a:buNone/>
            </a:pPr>
            <a:r>
              <a:rPr lang="en-US" altLang="en-US" dirty="0" smtClean="0"/>
              <a:t> of </a:t>
            </a:r>
            <a:r>
              <a:rPr lang="en-US" altLang="en-US" dirty="0" smtClean="0">
                <a:solidFill>
                  <a:srgbClr val="0070C0"/>
                </a:solidFill>
              </a:rPr>
              <a:t>the largest independent set</a:t>
            </a:r>
            <a:r>
              <a:rPr lang="en-US" altLang="en-US" dirty="0" smtClean="0"/>
              <a:t>.</a:t>
            </a:r>
          </a:p>
          <a:p>
            <a:pPr marL="0" indent="0" algn="l">
              <a:buFontTx/>
              <a:buNone/>
            </a:pPr>
            <a:endParaRPr lang="en-US" altLang="en-US" dirty="0" smtClean="0"/>
          </a:p>
        </p:txBody>
      </p:sp>
    </p:spTree>
    <p:extLst>
      <p:ext uri="{BB962C8B-B14F-4D97-AF65-F5344CB8AC3E}">
        <p14:creationId xmlns:p14="http://schemas.microsoft.com/office/powerpoint/2010/main" val="28990464"/>
      </p:ext>
    </p:extLst>
  </p:cSld>
  <p:clrMapOvr>
    <a:masterClrMapping/>
  </p:clrMapOvr>
  <p:timing>
    <p:tnLst>
      <p:par>
        <p:cTn id="1" dur="indefinite" restart="never" nodeType="tmRoot"/>
      </p:par>
    </p:tnLst>
  </p:timing>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itle 1"/>
          <p:cNvSpPr>
            <a:spLocks noGrp="1"/>
          </p:cNvSpPr>
          <p:nvPr>
            <p:ph type="title"/>
          </p:nvPr>
        </p:nvSpPr>
        <p:spPr/>
        <p:txBody>
          <a:bodyPr/>
          <a:lstStyle/>
          <a:p>
            <a:pPr algn="ctr"/>
            <a:r>
              <a:rPr lang="en-US" altLang="en-US" dirty="0" smtClean="0">
                <a:solidFill>
                  <a:srgbClr val="00B0F0"/>
                </a:solidFill>
              </a:rPr>
              <a:t>A truthful Mechanism</a:t>
            </a:r>
          </a:p>
        </p:txBody>
      </p:sp>
      <p:sp>
        <p:nvSpPr>
          <p:cNvPr id="194563" name="Content Placeholder 2"/>
          <p:cNvSpPr>
            <a:spLocks noGrp="1"/>
          </p:cNvSpPr>
          <p:nvPr>
            <p:ph idx="1"/>
          </p:nvPr>
        </p:nvSpPr>
        <p:spPr/>
        <p:txBody>
          <a:bodyPr/>
          <a:lstStyle/>
          <a:p>
            <a:pPr marL="0" indent="0" algn="l">
              <a:buFontTx/>
              <a:buNone/>
            </a:pPr>
            <a:r>
              <a:rPr lang="en-US" altLang="en-US" dirty="0" smtClean="0"/>
              <a:t>Say that </a:t>
            </a:r>
            <a:r>
              <a:rPr lang="en-US" altLang="en-US" dirty="0" smtClean="0">
                <a:solidFill>
                  <a:srgbClr val="FF0000"/>
                </a:solidFill>
              </a:rPr>
              <a:t>n</a:t>
            </a:r>
            <a:r>
              <a:rPr lang="en-US" altLang="en-US" dirty="0" smtClean="0"/>
              <a:t> agents fight on one item. Agent </a:t>
            </a:r>
            <a:r>
              <a:rPr lang="en-US" altLang="en-US" dirty="0" smtClean="0">
                <a:solidFill>
                  <a:srgbClr val="FF0000"/>
                </a:solidFill>
              </a:rPr>
              <a:t>i </a:t>
            </a:r>
            <a:r>
              <a:rPr lang="en-US" altLang="en-US" dirty="0" smtClean="0"/>
              <a:t>has the true estimation </a:t>
            </a:r>
            <a:r>
              <a:rPr lang="en-US" altLang="en-US" dirty="0" smtClean="0">
                <a:solidFill>
                  <a:srgbClr val="FF0000"/>
                </a:solidFill>
              </a:rPr>
              <a:t>c(i)</a:t>
            </a:r>
            <a:r>
              <a:rPr lang="en-US" altLang="en-US" dirty="0" smtClean="0"/>
              <a:t> for the value of the item.</a:t>
            </a:r>
          </a:p>
          <a:p>
            <a:pPr marL="0" indent="0" algn="l">
              <a:buFontTx/>
              <a:buNone/>
            </a:pPr>
            <a:r>
              <a:rPr lang="en-US" altLang="en-US" dirty="0" smtClean="0"/>
              <a:t>A truthful mechanism (take it as an  exercise) is give a prize that is the </a:t>
            </a:r>
            <a:r>
              <a:rPr lang="en-US" altLang="en-US" dirty="0" smtClean="0">
                <a:solidFill>
                  <a:srgbClr val="FF0000"/>
                </a:solidFill>
              </a:rPr>
              <a:t>maximum bid </a:t>
            </a:r>
            <a:r>
              <a:rPr lang="en-US" altLang="en-US" dirty="0" smtClean="0"/>
              <a:t>minus </a:t>
            </a:r>
            <a:r>
              <a:rPr lang="en-US" altLang="en-US" dirty="0" smtClean="0">
                <a:solidFill>
                  <a:srgbClr val="0070C0"/>
                </a:solidFill>
              </a:rPr>
              <a:t>the value of the </a:t>
            </a:r>
          </a:p>
          <a:p>
            <a:pPr marL="0" indent="0" algn="l">
              <a:buFontTx/>
              <a:buNone/>
            </a:pPr>
            <a:r>
              <a:rPr lang="en-US" altLang="en-US" dirty="0" smtClean="0">
                <a:solidFill>
                  <a:srgbClr val="0070C0"/>
                </a:solidFill>
              </a:rPr>
              <a:t>second largest  bid.</a:t>
            </a:r>
          </a:p>
          <a:p>
            <a:pPr marL="0" indent="0" algn="l">
              <a:buFontTx/>
              <a:buNone/>
            </a:pPr>
            <a:r>
              <a:rPr lang="en-US" altLang="en-US" dirty="0" smtClean="0"/>
              <a:t>Under this mechanism design </a:t>
            </a:r>
            <a:r>
              <a:rPr lang="en-US" altLang="en-US" dirty="0" smtClean="0">
                <a:solidFill>
                  <a:srgbClr val="00B050"/>
                </a:solidFill>
              </a:rPr>
              <a:t>no point in cheating.</a:t>
            </a:r>
          </a:p>
          <a:p>
            <a:pPr marL="0" indent="0" algn="l">
              <a:buFontTx/>
              <a:buNone/>
            </a:pPr>
            <a:r>
              <a:rPr lang="en-US" altLang="en-US" dirty="0" smtClean="0"/>
              <a:t>The agents are rational. If they do not win by cheating, they wont.</a:t>
            </a:r>
          </a:p>
        </p:txBody>
      </p:sp>
    </p:spTree>
    <p:extLst>
      <p:ext uri="{BB962C8B-B14F-4D97-AF65-F5344CB8AC3E}">
        <p14:creationId xmlns:p14="http://schemas.microsoft.com/office/powerpoint/2010/main" val="3494101444"/>
      </p:ext>
    </p:extLst>
  </p:cSld>
  <p:clrMapOvr>
    <a:masterClrMapping/>
  </p:clrMapOvr>
  <p:timing>
    <p:tnLst>
      <p:par>
        <p:cTn id="1" dur="indefinite" restart="never" nodeType="tmRoot"/>
      </p:par>
    </p:tnLst>
  </p:timing>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itle 1"/>
          <p:cNvSpPr>
            <a:spLocks noGrp="1"/>
          </p:cNvSpPr>
          <p:nvPr>
            <p:ph type="title"/>
          </p:nvPr>
        </p:nvSpPr>
        <p:spPr/>
        <p:txBody>
          <a:bodyPr/>
          <a:lstStyle/>
          <a:p>
            <a:pPr algn="ctr"/>
            <a:r>
              <a:rPr lang="en-US" altLang="en-US" dirty="0" smtClean="0">
                <a:solidFill>
                  <a:srgbClr val="00B0F0"/>
                </a:solidFill>
              </a:rPr>
              <a:t>The idea is to</a:t>
            </a:r>
          </a:p>
        </p:txBody>
      </p:sp>
      <p:sp>
        <p:nvSpPr>
          <p:cNvPr id="195587" name="Content Placeholder 2"/>
          <p:cNvSpPr>
            <a:spLocks noGrp="1"/>
          </p:cNvSpPr>
          <p:nvPr>
            <p:ph idx="1"/>
          </p:nvPr>
        </p:nvSpPr>
        <p:spPr/>
        <p:txBody>
          <a:bodyPr/>
          <a:lstStyle/>
          <a:p>
            <a:pPr marL="0" indent="0" algn="l">
              <a:buFontTx/>
              <a:buNone/>
            </a:pPr>
            <a:r>
              <a:rPr lang="en-US" altLang="en-US" dirty="0" smtClean="0"/>
              <a:t>Give a mechanism that </a:t>
            </a:r>
            <a:r>
              <a:rPr lang="en-US" altLang="en-US" dirty="0" smtClean="0">
                <a:solidFill>
                  <a:srgbClr val="00B050"/>
                </a:solidFill>
              </a:rPr>
              <a:t>will make agents tell the truth about the data they have.</a:t>
            </a:r>
          </a:p>
          <a:p>
            <a:pPr marL="0" indent="0" algn="l">
              <a:buFontTx/>
              <a:buNone/>
            </a:pPr>
            <a:endParaRPr lang="en-US" altLang="en-US" dirty="0" smtClean="0"/>
          </a:p>
          <a:p>
            <a:pPr marL="0" indent="0" algn="l">
              <a:buFontTx/>
              <a:buNone/>
            </a:pPr>
            <a:r>
              <a:rPr lang="en-US" altLang="en-US" dirty="0" smtClean="0"/>
              <a:t>I worked on </a:t>
            </a:r>
            <a:r>
              <a:rPr lang="en-US" altLang="en-US" dirty="0" smtClean="0">
                <a:solidFill>
                  <a:srgbClr val="0070C0"/>
                </a:solidFill>
              </a:rPr>
              <a:t>Kidney exchange </a:t>
            </a:r>
            <a:r>
              <a:rPr lang="en-US" altLang="en-US" dirty="0" smtClean="0"/>
              <a:t>and the experience was surprisingly bad.</a:t>
            </a:r>
          </a:p>
          <a:p>
            <a:pPr marL="0" indent="0" algn="l">
              <a:buFontTx/>
              <a:buNone/>
            </a:pPr>
            <a:endParaRPr lang="en-US" altLang="en-US" dirty="0" smtClean="0"/>
          </a:p>
          <a:p>
            <a:pPr marL="0" indent="0" algn="l">
              <a:buFontTx/>
              <a:buNone/>
            </a:pPr>
            <a:r>
              <a:rPr lang="en-US" altLang="en-US" dirty="0" smtClean="0"/>
              <a:t>The </a:t>
            </a:r>
            <a:r>
              <a:rPr lang="en-US" altLang="en-US" dirty="0" smtClean="0">
                <a:solidFill>
                  <a:srgbClr val="FF0000"/>
                </a:solidFill>
              </a:rPr>
              <a:t>CS</a:t>
            </a:r>
            <a:r>
              <a:rPr lang="en-US" altLang="en-US" dirty="0" smtClean="0"/>
              <a:t> community and the </a:t>
            </a:r>
            <a:r>
              <a:rPr lang="en-US" altLang="en-US" dirty="0" smtClean="0">
                <a:solidFill>
                  <a:srgbClr val="FF0000"/>
                </a:solidFill>
              </a:rPr>
              <a:t>Economy </a:t>
            </a:r>
            <a:r>
              <a:rPr lang="en-US" altLang="en-US" dirty="0" smtClean="0"/>
              <a:t>community disagree on most things.</a:t>
            </a:r>
          </a:p>
        </p:txBody>
      </p:sp>
    </p:spTree>
    <p:extLst>
      <p:ext uri="{BB962C8B-B14F-4D97-AF65-F5344CB8AC3E}">
        <p14:creationId xmlns:p14="http://schemas.microsoft.com/office/powerpoint/2010/main" val="2228358925"/>
      </p:ext>
    </p:extLst>
  </p:cSld>
  <p:clrMapOvr>
    <a:masterClrMapping/>
  </p:clrMapOvr>
  <p:timing>
    <p:tnLst>
      <p:par>
        <p:cTn id="1" dur="indefinite" restart="never" nodeType="tmRoot"/>
      </p:par>
    </p:tnLst>
  </p:timing>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The Kidney problem</a:t>
            </a:r>
            <a:endParaRPr lang="en-US" dirty="0">
              <a:solidFill>
                <a:srgbClr val="00B0F0"/>
              </a:solidFill>
            </a:endParaRPr>
          </a:p>
        </p:txBody>
      </p:sp>
      <p:sp>
        <p:nvSpPr>
          <p:cNvPr id="3" name="Content Placeholder 2"/>
          <p:cNvSpPr>
            <a:spLocks noGrp="1"/>
          </p:cNvSpPr>
          <p:nvPr>
            <p:ph idx="1"/>
          </p:nvPr>
        </p:nvSpPr>
        <p:spPr/>
        <p:txBody>
          <a:bodyPr>
            <a:noAutofit/>
          </a:bodyPr>
          <a:lstStyle/>
          <a:p>
            <a:r>
              <a:rPr lang="en-US" dirty="0" smtClean="0"/>
              <a:t>Each hospital has </a:t>
            </a:r>
            <a:r>
              <a:rPr lang="en-US" dirty="0" smtClean="0">
                <a:solidFill>
                  <a:srgbClr val="00B050"/>
                </a:solidFill>
              </a:rPr>
              <a:t>people who need a kidney implant</a:t>
            </a:r>
            <a:r>
              <a:rPr lang="en-US" dirty="0" smtClean="0"/>
              <a:t> and they partially match it to donated  kidneys.</a:t>
            </a:r>
          </a:p>
          <a:p>
            <a:r>
              <a:rPr lang="en-US" dirty="0" smtClean="0"/>
              <a:t>A hospital hopes to match a patient to a kidney of another hospital. </a:t>
            </a:r>
          </a:p>
          <a:p>
            <a:r>
              <a:rPr lang="en-US" dirty="0" smtClean="0"/>
              <a:t>The local optimum for an agent is </a:t>
            </a:r>
            <a:r>
              <a:rPr lang="en-US" dirty="0" smtClean="0">
                <a:solidFill>
                  <a:srgbClr val="00B050"/>
                </a:solidFill>
              </a:rPr>
              <a:t>the number of patients of the hospital  who can   matched to a to kidneys the hospital owns. This is a maximum size matching computation.</a:t>
            </a:r>
            <a:r>
              <a:rPr lang="en-US" dirty="0" smtClean="0"/>
              <a:t> </a:t>
            </a:r>
          </a:p>
        </p:txBody>
      </p:sp>
    </p:spTree>
    <p:extLst>
      <p:ext uri="{BB962C8B-B14F-4D97-AF65-F5344CB8AC3E}">
        <p14:creationId xmlns:p14="http://schemas.microsoft.com/office/powerpoint/2010/main" val="2413610907"/>
      </p:ext>
    </p:extLst>
  </p:cSld>
  <p:clrMapOvr>
    <a:masterClrMapping/>
  </p:clrMapOvr>
  <p:timing>
    <p:tnLst>
      <p:par>
        <p:cTn id="1" dur="indefinite" restart="never" nodeType="tmRoot"/>
      </p:par>
    </p:tnLst>
  </p:timing>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The “game”</a:t>
            </a:r>
            <a:endParaRPr lang="en-US" dirty="0">
              <a:solidFill>
                <a:srgbClr val="00B0F0"/>
              </a:solidFill>
            </a:endParaRPr>
          </a:p>
        </p:txBody>
      </p:sp>
      <p:sp>
        <p:nvSpPr>
          <p:cNvPr id="3" name="Content Placeholder 2"/>
          <p:cNvSpPr>
            <a:spLocks noGrp="1"/>
          </p:cNvSpPr>
          <p:nvPr>
            <p:ph idx="1"/>
          </p:nvPr>
        </p:nvSpPr>
        <p:spPr/>
        <p:txBody>
          <a:bodyPr>
            <a:normAutofit/>
          </a:bodyPr>
          <a:lstStyle/>
          <a:p>
            <a:r>
              <a:rPr lang="en-US" dirty="0"/>
              <a:t>The government asks the hospitals to tell them the </a:t>
            </a:r>
            <a:r>
              <a:rPr lang="en-US" dirty="0" smtClean="0"/>
              <a:t>data of </a:t>
            </a:r>
            <a:r>
              <a:rPr lang="en-US" dirty="0"/>
              <a:t>each hospital. But telling the truth may cause the </a:t>
            </a:r>
            <a:r>
              <a:rPr lang="en-US" dirty="0" smtClean="0"/>
              <a:t> </a:t>
            </a:r>
            <a:r>
              <a:rPr lang="en-US" dirty="0"/>
              <a:t>matching size of a hospital to shrink. After the data is  </a:t>
            </a:r>
            <a:r>
              <a:rPr lang="en-US" dirty="0" smtClean="0"/>
              <a:t> </a:t>
            </a:r>
            <a:r>
              <a:rPr lang="en-US" dirty="0"/>
              <a:t>entered they may match a kidney </a:t>
            </a:r>
            <a:r>
              <a:rPr lang="en-US" dirty="0" smtClean="0"/>
              <a:t>that belongs to their hospital, to a patient of another hospital. </a:t>
            </a:r>
            <a:r>
              <a:rPr lang="en-US" dirty="0"/>
              <a:t>A mechanism that will make hospitals tell the truth is not </a:t>
            </a:r>
            <a:r>
              <a:rPr lang="en-US" dirty="0" smtClean="0"/>
              <a:t>known.</a:t>
            </a:r>
          </a:p>
          <a:p>
            <a:r>
              <a:rPr lang="en-US" dirty="0" smtClean="0"/>
              <a:t>It seems likely that hiding a perfect matching in your hospital will be better for you. It is a perfect matching. Why reveal it?</a:t>
            </a:r>
            <a:endParaRPr lang="en-US" dirty="0"/>
          </a:p>
        </p:txBody>
      </p:sp>
    </p:spTree>
    <p:extLst>
      <p:ext uri="{BB962C8B-B14F-4D97-AF65-F5344CB8AC3E}">
        <p14:creationId xmlns:p14="http://schemas.microsoft.com/office/powerpoint/2010/main" val="14763508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Making the optimum smaller</a:t>
            </a:r>
            <a:endParaRPr lang="en-US" dirty="0">
              <a:solidFill>
                <a:srgbClr val="00B0F0"/>
              </a:solidFill>
            </a:endParaRPr>
          </a:p>
        </p:txBody>
      </p:sp>
      <p:sp>
        <p:nvSpPr>
          <p:cNvPr id="3" name="Content Placeholder 2"/>
          <p:cNvSpPr>
            <a:spLocks noGrp="1"/>
          </p:cNvSpPr>
          <p:nvPr>
            <p:ph idx="1"/>
          </p:nvPr>
        </p:nvSpPr>
        <p:spPr/>
        <p:txBody>
          <a:bodyPr>
            <a:normAutofit lnSpcReduction="10000"/>
          </a:bodyPr>
          <a:lstStyle/>
          <a:p>
            <a:r>
              <a:rPr lang="en-US" altLang="en-US" dirty="0"/>
              <a:t>I</a:t>
            </a:r>
            <a:r>
              <a:rPr lang="en-US" altLang="en-US" dirty="0" smtClean="0"/>
              <a:t>t stays </a:t>
            </a:r>
            <a:r>
              <a:rPr lang="en-US" altLang="en-US" dirty="0" smtClean="0">
                <a:solidFill>
                  <a:srgbClr val="FF0000"/>
                </a:solidFill>
              </a:rPr>
              <a:t>3</a:t>
            </a:r>
            <a:r>
              <a:rPr lang="en-US" altLang="en-US" dirty="0" smtClean="0"/>
              <a:t> while greedy is running. You want constant approximation? </a:t>
            </a:r>
            <a:r>
              <a:rPr lang="en-US" altLang="en-US" dirty="0">
                <a:solidFill>
                  <a:srgbClr val="FF0000"/>
                </a:solidFill>
              </a:rPr>
              <a:t>o</a:t>
            </a:r>
            <a:r>
              <a:rPr lang="en-US" altLang="en-US" dirty="0" smtClean="0">
                <a:solidFill>
                  <a:srgbClr val="FF0000"/>
                </a:solidFill>
              </a:rPr>
              <a:t>pt </a:t>
            </a:r>
            <a:r>
              <a:rPr lang="en-US" altLang="en-US" dirty="0" smtClean="0"/>
              <a:t>must go down.</a:t>
            </a:r>
          </a:p>
          <a:p>
            <a:r>
              <a:rPr lang="en-US" altLang="en-US" dirty="0" smtClean="0">
                <a:solidFill>
                  <a:srgbClr val="7030A0"/>
                </a:solidFill>
              </a:rPr>
              <a:t>Byrka </a:t>
            </a:r>
            <a:r>
              <a:rPr lang="en-US" altLang="en-US" dirty="0">
                <a:solidFill>
                  <a:srgbClr val="7030A0"/>
                </a:solidFill>
              </a:rPr>
              <a:t>et </a:t>
            </a:r>
            <a:r>
              <a:rPr lang="en-US" altLang="en-US" dirty="0" smtClean="0">
                <a:solidFill>
                  <a:srgbClr val="7030A0"/>
                </a:solidFill>
              </a:rPr>
              <a:t>al </a:t>
            </a:r>
            <a:r>
              <a:rPr lang="en-US" altLang="en-US" dirty="0" smtClean="0">
                <a:solidFill>
                  <a:srgbClr val="002060"/>
                </a:solidFill>
              </a:rPr>
              <a:t>show that after they round some edges to </a:t>
            </a:r>
            <a:r>
              <a:rPr lang="en-US" altLang="en-US" dirty="0" smtClean="0">
                <a:solidFill>
                  <a:srgbClr val="FF0000"/>
                </a:solidFill>
              </a:rPr>
              <a:t>1 </a:t>
            </a:r>
            <a:r>
              <a:rPr lang="en-US" altLang="en-US" dirty="0" smtClean="0">
                <a:solidFill>
                  <a:srgbClr val="002060"/>
                </a:solidFill>
              </a:rPr>
              <a:t>their  </a:t>
            </a:r>
            <a:r>
              <a:rPr lang="en-US" altLang="en-US" dirty="0" smtClean="0">
                <a:solidFill>
                  <a:srgbClr val="00B050"/>
                </a:solidFill>
              </a:rPr>
              <a:t>LP value </a:t>
            </a:r>
            <a:r>
              <a:rPr lang="en-US" altLang="en-US" dirty="0" smtClean="0">
                <a:solidFill>
                  <a:srgbClr val="002060"/>
                </a:solidFill>
              </a:rPr>
              <a:t> goes down. This holds in  every iteration. This is rare. To say the least.</a:t>
            </a:r>
          </a:p>
          <a:p>
            <a:r>
              <a:rPr lang="en-US" dirty="0" smtClean="0">
                <a:solidFill>
                  <a:srgbClr val="002060"/>
                </a:solidFill>
              </a:rPr>
              <a:t>Their method is called  </a:t>
            </a:r>
            <a:r>
              <a:rPr lang="en-US" dirty="0" smtClean="0">
                <a:solidFill>
                  <a:srgbClr val="00B050"/>
                </a:solidFill>
              </a:rPr>
              <a:t>“Iterative Randomized Rounding” </a:t>
            </a:r>
            <a:r>
              <a:rPr lang="en-US" dirty="0"/>
              <a:t>b</a:t>
            </a:r>
            <a:r>
              <a:rPr lang="en-US" dirty="0" smtClean="0"/>
              <a:t>ecause unlike </a:t>
            </a:r>
            <a:r>
              <a:rPr lang="en-US" dirty="0" smtClean="0">
                <a:solidFill>
                  <a:srgbClr val="00B050"/>
                </a:solidFill>
              </a:rPr>
              <a:t>iterative rounding </a:t>
            </a:r>
            <a:r>
              <a:rPr lang="en-US" dirty="0" smtClean="0"/>
              <a:t>they choose at random which edges to round to </a:t>
            </a:r>
            <a:r>
              <a:rPr lang="en-US" dirty="0" smtClean="0">
                <a:solidFill>
                  <a:srgbClr val="FF0000"/>
                </a:solidFill>
              </a:rPr>
              <a:t>1.</a:t>
            </a:r>
          </a:p>
          <a:p>
            <a:r>
              <a:rPr lang="en-US" dirty="0" smtClean="0"/>
              <a:t>They got </a:t>
            </a:r>
            <a:r>
              <a:rPr lang="en-US" dirty="0" smtClean="0">
                <a:solidFill>
                  <a:srgbClr val="FF0000"/>
                </a:solidFill>
              </a:rPr>
              <a:t>ln 4 </a:t>
            </a:r>
            <a:r>
              <a:rPr lang="en-US" dirty="0" smtClean="0"/>
              <a:t>ratio and with respect to </a:t>
            </a:r>
            <a:r>
              <a:rPr lang="en-US" dirty="0" smtClean="0">
                <a:solidFill>
                  <a:srgbClr val="00B050"/>
                </a:solidFill>
              </a:rPr>
              <a:t>LP </a:t>
            </a:r>
            <a:r>
              <a:rPr lang="en-US" dirty="0" smtClean="0"/>
              <a:t>for the first time. All previous algorithm were combinatorial.</a:t>
            </a:r>
            <a:endParaRPr lang="en-US" dirty="0"/>
          </a:p>
        </p:txBody>
      </p:sp>
    </p:spTree>
    <p:extLst>
      <p:ext uri="{BB962C8B-B14F-4D97-AF65-F5344CB8AC3E}">
        <p14:creationId xmlns:p14="http://schemas.microsoft.com/office/powerpoint/2010/main" val="1192025648"/>
      </p:ext>
    </p:extLst>
  </p:cSld>
  <p:clrMapOvr>
    <a:masterClrMapping/>
  </p:clrMapOvr>
  <p:timing>
    <p:tnLst>
      <p:par>
        <p:cTn id="1" dur="indefinite" restart="never" nodeType="tmRoot"/>
      </p:par>
    </p:tnLst>
  </p:timing>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itle 1"/>
          <p:cNvSpPr>
            <a:spLocks noGrp="1"/>
          </p:cNvSpPr>
          <p:nvPr>
            <p:ph type="title"/>
          </p:nvPr>
        </p:nvSpPr>
        <p:spPr/>
        <p:txBody>
          <a:bodyPr>
            <a:normAutofit fontScale="90000"/>
          </a:bodyPr>
          <a:lstStyle/>
          <a:p>
            <a:pPr algn="ctr"/>
            <a:r>
              <a:rPr lang="en-US" altLang="en-US" dirty="0" smtClean="0">
                <a:solidFill>
                  <a:srgbClr val="00B0F0"/>
                </a:solidFill>
              </a:rPr>
              <a:t>We tried to overcome this with a mechanism we hoped would be truthful</a:t>
            </a:r>
          </a:p>
        </p:txBody>
      </p:sp>
      <p:sp>
        <p:nvSpPr>
          <p:cNvPr id="3" name="Content Placeholder 2"/>
          <p:cNvSpPr>
            <a:spLocks noGrp="1"/>
          </p:cNvSpPr>
          <p:nvPr>
            <p:ph idx="1"/>
          </p:nvPr>
        </p:nvSpPr>
        <p:spPr/>
        <p:txBody>
          <a:bodyPr/>
          <a:lstStyle/>
          <a:p>
            <a:pPr marL="0" indent="0" algn="l">
              <a:buFontTx/>
              <a:buNone/>
              <a:defRPr/>
            </a:pPr>
            <a:r>
              <a:rPr lang="en-US" dirty="0" smtClean="0"/>
              <a:t>We designed a mechanism so that If the agents want to gain they can gain at most </a:t>
            </a:r>
            <a:r>
              <a:rPr lang="en-US" dirty="0" smtClean="0">
                <a:solidFill>
                  <a:srgbClr val="FF0000"/>
                </a:solidFill>
              </a:rPr>
              <a:t>log n</a:t>
            </a:r>
            <a:r>
              <a:rPr lang="en-US" dirty="0" smtClean="0"/>
              <a:t> (</a:t>
            </a:r>
            <a:r>
              <a:rPr lang="en-US" dirty="0" smtClean="0">
                <a:solidFill>
                  <a:srgbClr val="FF0000"/>
                </a:solidFill>
              </a:rPr>
              <a:t>n </a:t>
            </a:r>
            <a:r>
              <a:rPr lang="en-US" dirty="0" smtClean="0"/>
              <a:t>is the number of hospitals) compared to telling the truth. </a:t>
            </a:r>
            <a:r>
              <a:rPr lang="en-US" dirty="0"/>
              <a:t>A</a:t>
            </a:r>
            <a:r>
              <a:rPr lang="en-US" dirty="0" smtClean="0"/>
              <a:t>nd the hospital would need to run exponential or even doubly exponential mechanism in the number of kidneys to find its best strategy.</a:t>
            </a:r>
            <a:endParaRPr lang="en-US" dirty="0"/>
          </a:p>
          <a:p>
            <a:pPr marL="0" indent="0" algn="l">
              <a:buFontTx/>
              <a:buNone/>
              <a:defRPr/>
            </a:pPr>
            <a:r>
              <a:rPr lang="en-US" dirty="0" smtClean="0"/>
              <a:t>We said: A hospital must be insane to run super exponential programs to gain at most </a:t>
            </a:r>
            <a:r>
              <a:rPr lang="en-US" dirty="0" smtClean="0">
                <a:solidFill>
                  <a:srgbClr val="FF0000"/>
                </a:solidFill>
              </a:rPr>
              <a:t>log n </a:t>
            </a:r>
            <a:r>
              <a:rPr lang="en-US" dirty="0" smtClean="0">
                <a:solidFill>
                  <a:srgbClr val="00B050"/>
                </a:solidFill>
              </a:rPr>
              <a:t>in the matching. </a:t>
            </a:r>
            <a:r>
              <a:rPr lang="en-US" dirty="0" smtClean="0"/>
              <a:t>It will be truthful in practice.</a:t>
            </a:r>
          </a:p>
          <a:p>
            <a:pPr marL="0" indent="0" algn="l">
              <a:buFontTx/>
              <a:buNone/>
              <a:defRPr/>
            </a:pPr>
            <a:endParaRPr lang="en-US" dirty="0"/>
          </a:p>
        </p:txBody>
      </p:sp>
    </p:spTree>
    <p:extLst>
      <p:ext uri="{BB962C8B-B14F-4D97-AF65-F5344CB8AC3E}">
        <p14:creationId xmlns:p14="http://schemas.microsoft.com/office/powerpoint/2010/main" val="91536240"/>
      </p:ext>
    </p:extLst>
  </p:cSld>
  <p:clrMapOvr>
    <a:masterClrMapping/>
  </p:clrMapOvr>
  <p:timing>
    <p:tnLst>
      <p:par>
        <p:cTn id="1" dur="indefinite" restart="never" nodeType="tmRoot"/>
      </p:par>
    </p:tnLst>
  </p:timing>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itle 1"/>
          <p:cNvSpPr>
            <a:spLocks noGrp="1"/>
          </p:cNvSpPr>
          <p:nvPr>
            <p:ph type="title"/>
          </p:nvPr>
        </p:nvSpPr>
        <p:spPr>
          <a:xfrm>
            <a:off x="304800" y="-76200"/>
            <a:ext cx="8229600" cy="1143000"/>
          </a:xfrm>
        </p:spPr>
        <p:txBody>
          <a:bodyPr/>
          <a:lstStyle/>
          <a:p>
            <a:pPr algn="ctr"/>
            <a:r>
              <a:rPr lang="en-US" altLang="en-US" dirty="0" smtClean="0">
                <a:solidFill>
                  <a:srgbClr val="00B0F0"/>
                </a:solidFill>
              </a:rPr>
              <a:t>A disaster stroke</a:t>
            </a:r>
          </a:p>
        </p:txBody>
      </p:sp>
      <p:sp>
        <p:nvSpPr>
          <p:cNvPr id="3" name="Content Placeholder 2"/>
          <p:cNvSpPr>
            <a:spLocks noGrp="1"/>
          </p:cNvSpPr>
          <p:nvPr>
            <p:ph idx="1"/>
          </p:nvPr>
        </p:nvSpPr>
        <p:spPr/>
        <p:txBody>
          <a:bodyPr>
            <a:normAutofit/>
          </a:bodyPr>
          <a:lstStyle/>
          <a:p>
            <a:pPr marL="0" indent="0" algn="l">
              <a:buFontTx/>
              <a:buNone/>
              <a:defRPr/>
            </a:pPr>
            <a:r>
              <a:rPr lang="en-US" dirty="0" smtClean="0"/>
              <a:t>People from </a:t>
            </a:r>
            <a:r>
              <a:rPr lang="en-US" dirty="0" smtClean="0">
                <a:solidFill>
                  <a:srgbClr val="FF0000"/>
                </a:solidFill>
              </a:rPr>
              <a:t>economy</a:t>
            </a:r>
            <a:r>
              <a:rPr lang="en-US" dirty="0" smtClean="0"/>
              <a:t>: what are you talking about. You can run exponential programs!</a:t>
            </a:r>
          </a:p>
          <a:p>
            <a:pPr marL="0" indent="0" algn="l">
              <a:buFontTx/>
              <a:buNone/>
              <a:defRPr/>
            </a:pPr>
            <a:r>
              <a:rPr lang="en-US" dirty="0" smtClean="0"/>
              <a:t>People in economy do not care about running time.</a:t>
            </a:r>
          </a:p>
          <a:p>
            <a:pPr marL="0" indent="0" algn="l">
              <a:buFontTx/>
              <a:buNone/>
              <a:defRPr/>
            </a:pPr>
            <a:r>
              <a:rPr lang="en-US" dirty="0" smtClean="0"/>
              <a:t>Also, no approximation is allowed.</a:t>
            </a:r>
          </a:p>
          <a:p>
            <a:pPr algn="l">
              <a:defRPr/>
            </a:pPr>
            <a:endParaRPr lang="en-US" dirty="0"/>
          </a:p>
          <a:p>
            <a:pPr marL="0" indent="0" algn="l">
              <a:buFontTx/>
              <a:buNone/>
              <a:defRPr/>
            </a:pPr>
            <a:r>
              <a:rPr lang="en-US" dirty="0" smtClean="0"/>
              <a:t>In </a:t>
            </a:r>
            <a:r>
              <a:rPr lang="en-US" dirty="0" smtClean="0">
                <a:solidFill>
                  <a:srgbClr val="FF0000"/>
                </a:solidFill>
              </a:rPr>
              <a:t>Economy</a:t>
            </a:r>
            <a:r>
              <a:rPr lang="en-US" dirty="0" smtClean="0"/>
              <a:t> they only care about truthful and ignore the running time.</a:t>
            </a:r>
          </a:p>
          <a:p>
            <a:pPr marL="0" indent="0" algn="l">
              <a:buFontTx/>
              <a:buNone/>
              <a:defRPr/>
            </a:pPr>
            <a:r>
              <a:rPr lang="en-US" dirty="0" smtClean="0"/>
              <a:t>Hence our idea failed  because referees from Economy said: this part is absurd.</a:t>
            </a:r>
            <a:endParaRPr lang="en-US" dirty="0"/>
          </a:p>
        </p:txBody>
      </p:sp>
    </p:spTree>
    <p:extLst>
      <p:ext uri="{BB962C8B-B14F-4D97-AF65-F5344CB8AC3E}">
        <p14:creationId xmlns:p14="http://schemas.microsoft.com/office/powerpoint/2010/main" val="1941862113"/>
      </p:ext>
    </p:extLst>
  </p:cSld>
  <p:clrMapOvr>
    <a:masterClrMapping/>
  </p:clrMapOvr>
  <p:timing>
    <p:tnLst>
      <p:par>
        <p:cTn id="1" dur="indefinite" restart="never" nodeType="tmRoot"/>
      </p:par>
    </p:tnLst>
  </p:timing>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itle 1"/>
          <p:cNvSpPr>
            <a:spLocks noGrp="1"/>
          </p:cNvSpPr>
          <p:nvPr>
            <p:ph type="title"/>
          </p:nvPr>
        </p:nvSpPr>
        <p:spPr/>
        <p:txBody>
          <a:bodyPr/>
          <a:lstStyle/>
          <a:p>
            <a:pPr algn="ctr"/>
            <a:r>
              <a:rPr lang="en-US" altLang="en-US" dirty="0" smtClean="0">
                <a:solidFill>
                  <a:srgbClr val="00B0F0"/>
                </a:solidFill>
              </a:rPr>
              <a:t>If only people from CS would referee</a:t>
            </a:r>
          </a:p>
        </p:txBody>
      </p:sp>
      <p:sp>
        <p:nvSpPr>
          <p:cNvPr id="141315" name="Content Placeholder 2"/>
          <p:cNvSpPr>
            <a:spLocks noGrp="1"/>
          </p:cNvSpPr>
          <p:nvPr>
            <p:ph idx="1"/>
          </p:nvPr>
        </p:nvSpPr>
        <p:spPr/>
        <p:txBody>
          <a:bodyPr/>
          <a:lstStyle/>
          <a:p>
            <a:pPr marL="0" indent="0" algn="l">
              <a:buFontTx/>
              <a:buNone/>
              <a:defRPr/>
            </a:pPr>
            <a:r>
              <a:rPr lang="en-US" altLang="en-US" dirty="0" smtClean="0"/>
              <a:t>I  am sure they would have accepted our version of </a:t>
            </a:r>
            <a:r>
              <a:rPr lang="en-US" altLang="en-US" dirty="0" smtClean="0">
                <a:solidFill>
                  <a:srgbClr val="00B050"/>
                </a:solidFill>
              </a:rPr>
              <a:t>semi-truthful</a:t>
            </a:r>
            <a:r>
              <a:rPr lang="en-US" altLang="en-US" dirty="0" smtClean="0"/>
              <a:t>.</a:t>
            </a:r>
          </a:p>
          <a:p>
            <a:pPr algn="l">
              <a:defRPr/>
            </a:pPr>
            <a:endParaRPr lang="en-US" altLang="en-US" dirty="0" smtClean="0"/>
          </a:p>
          <a:p>
            <a:pPr marL="0" indent="0" algn="l">
              <a:buFontTx/>
              <a:buNone/>
              <a:defRPr/>
            </a:pPr>
            <a:r>
              <a:rPr lang="en-US" altLang="en-US" dirty="0" smtClean="0"/>
              <a:t>People in computer science do care for approximation. Because many times they try to make the time polynomial.</a:t>
            </a:r>
          </a:p>
          <a:p>
            <a:pPr marL="0" indent="0" algn="l">
              <a:buFontTx/>
              <a:buNone/>
              <a:defRPr/>
            </a:pPr>
            <a:r>
              <a:rPr lang="en-US" altLang="en-US" dirty="0" smtClean="0"/>
              <a:t>If you have an exponential </a:t>
            </a:r>
            <a:r>
              <a:rPr lang="en-US" altLang="en-US" dirty="0" smtClean="0">
                <a:solidFill>
                  <a:srgbClr val="FF0000"/>
                </a:solidFill>
              </a:rPr>
              <a:t>truthful </a:t>
            </a:r>
            <a:r>
              <a:rPr lang="en-US" altLang="en-US" dirty="0" smtClean="0"/>
              <a:t>mechanism, and you try to approximate for the sake of polynomial time, you may loose truthfulness. Hence you need </a:t>
            </a:r>
            <a:r>
              <a:rPr lang="en-US" altLang="en-US" dirty="0" smtClean="0">
                <a:solidFill>
                  <a:srgbClr val="00B050"/>
                </a:solidFill>
              </a:rPr>
              <a:t>smart </a:t>
            </a:r>
            <a:r>
              <a:rPr lang="en-US" altLang="en-US" dirty="0" smtClean="0"/>
              <a:t>approximation.</a:t>
            </a:r>
            <a:endParaRPr lang="en-US" altLang="en-US" dirty="0"/>
          </a:p>
        </p:txBody>
      </p:sp>
    </p:spTree>
    <p:extLst>
      <p:ext uri="{BB962C8B-B14F-4D97-AF65-F5344CB8AC3E}">
        <p14:creationId xmlns:p14="http://schemas.microsoft.com/office/powerpoint/2010/main" val="2805804393"/>
      </p:ext>
    </p:extLst>
  </p:cSld>
  <p:clrMapOvr>
    <a:masterClrMapping/>
  </p:clrMapOvr>
  <p:timing>
    <p:tnLst>
      <p:par>
        <p:cTn id="1" dur="indefinite" restart="never" nodeType="tmRoot"/>
      </p:par>
    </p:tnLst>
  </p:timing>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itle 1"/>
          <p:cNvSpPr>
            <a:spLocks noGrp="1"/>
          </p:cNvSpPr>
          <p:nvPr>
            <p:ph type="title"/>
          </p:nvPr>
        </p:nvSpPr>
        <p:spPr/>
        <p:txBody>
          <a:bodyPr/>
          <a:lstStyle/>
          <a:p>
            <a:pPr algn="ctr"/>
            <a:r>
              <a:rPr lang="en-US" altLang="en-US" dirty="0" smtClean="0">
                <a:solidFill>
                  <a:srgbClr val="00B0F0"/>
                </a:solidFill>
              </a:rPr>
              <a:t>This only means that this becomes more interesting</a:t>
            </a:r>
          </a:p>
        </p:txBody>
      </p:sp>
      <p:sp>
        <p:nvSpPr>
          <p:cNvPr id="199683" name="Content Placeholder 2"/>
          <p:cNvSpPr>
            <a:spLocks noGrp="1"/>
          </p:cNvSpPr>
          <p:nvPr>
            <p:ph idx="1"/>
          </p:nvPr>
        </p:nvSpPr>
        <p:spPr/>
        <p:txBody>
          <a:bodyPr>
            <a:normAutofit lnSpcReduction="10000"/>
          </a:bodyPr>
          <a:lstStyle/>
          <a:p>
            <a:pPr marL="0" indent="0" algn="l">
              <a:buFontTx/>
              <a:buNone/>
            </a:pPr>
            <a:r>
              <a:rPr lang="en-US" altLang="en-US" dirty="0" smtClean="0"/>
              <a:t>It was more exciting now. Not only approximate the social welfare. Prove that the approximate  mechanism is truthful. Much more fun than approximation. Much more difficult.</a:t>
            </a:r>
          </a:p>
          <a:p>
            <a:pPr marL="0" indent="0">
              <a:buNone/>
            </a:pPr>
            <a:r>
              <a:rPr lang="en-US" altLang="en-US" dirty="0" smtClean="0">
                <a:solidFill>
                  <a:srgbClr val="7030A0"/>
                </a:solidFill>
              </a:rPr>
              <a:t>Tardos, Vazirani, </a:t>
            </a:r>
            <a:r>
              <a:rPr lang="en-US" altLang="en-US" dirty="0" smtClean="0"/>
              <a:t>and others switched  to game theory. I heard </a:t>
            </a:r>
            <a:r>
              <a:rPr lang="en-US" altLang="en-US" dirty="0" smtClean="0">
                <a:solidFill>
                  <a:srgbClr val="7030A0"/>
                </a:solidFill>
              </a:rPr>
              <a:t>Vazirani </a:t>
            </a:r>
            <a:r>
              <a:rPr lang="en-US" altLang="en-US" dirty="0" smtClean="0"/>
              <a:t>say: they reject all my papers. </a:t>
            </a:r>
          </a:p>
          <a:p>
            <a:pPr marL="0" indent="0">
              <a:buNone/>
            </a:pPr>
            <a:r>
              <a:rPr lang="en-US" altLang="en-US" dirty="0" smtClean="0"/>
              <a:t>I took a look on his dblp. They did not reject all his papers. But he did not lie.</a:t>
            </a:r>
          </a:p>
          <a:p>
            <a:pPr marL="0" indent="0">
              <a:buNone/>
            </a:pPr>
            <a:r>
              <a:rPr lang="en-US" altLang="en-US" dirty="0" smtClean="0"/>
              <a:t> Trust me. Many of his papers were rejected. Because</a:t>
            </a:r>
          </a:p>
          <a:p>
            <a:pPr marL="0" indent="0">
              <a:buNone/>
            </a:pPr>
            <a:r>
              <a:rPr lang="en-US" altLang="en-US" dirty="0" smtClean="0"/>
              <a:t> the </a:t>
            </a:r>
            <a:r>
              <a:rPr lang="en-US" altLang="en-US" dirty="0" smtClean="0">
                <a:solidFill>
                  <a:srgbClr val="FF0000"/>
                </a:solidFill>
              </a:rPr>
              <a:t>CS and Economy </a:t>
            </a:r>
            <a:r>
              <a:rPr lang="en-US" altLang="en-US" dirty="0" smtClean="0"/>
              <a:t>communities disagree.</a:t>
            </a:r>
          </a:p>
        </p:txBody>
      </p:sp>
    </p:spTree>
    <p:extLst>
      <p:ext uri="{BB962C8B-B14F-4D97-AF65-F5344CB8AC3E}">
        <p14:creationId xmlns:p14="http://schemas.microsoft.com/office/powerpoint/2010/main" val="2053610487"/>
      </p:ext>
    </p:extLst>
  </p:cSld>
  <p:clrMapOvr>
    <a:masterClrMapping/>
  </p:clrMapOvr>
  <p:timing>
    <p:tnLst>
      <p:par>
        <p:cTn id="1" dur="indefinite" restart="never" nodeType="tmRoot"/>
      </p:par>
    </p:tnLst>
  </p:timing>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itle 1"/>
          <p:cNvSpPr>
            <a:spLocks noGrp="1"/>
          </p:cNvSpPr>
          <p:nvPr>
            <p:ph type="title"/>
          </p:nvPr>
        </p:nvSpPr>
        <p:spPr/>
        <p:txBody>
          <a:bodyPr/>
          <a:lstStyle/>
          <a:p>
            <a:pPr algn="ctr"/>
            <a:r>
              <a:rPr lang="en-US" altLang="en-US" dirty="0" smtClean="0">
                <a:solidFill>
                  <a:srgbClr val="00B0F0"/>
                </a:solidFill>
              </a:rPr>
              <a:t>Things that I think were invented only in CS </a:t>
            </a:r>
          </a:p>
        </p:txBody>
      </p:sp>
      <p:sp>
        <p:nvSpPr>
          <p:cNvPr id="3" name="Content Placeholder 2"/>
          <p:cNvSpPr>
            <a:spLocks noGrp="1"/>
          </p:cNvSpPr>
          <p:nvPr>
            <p:ph idx="1"/>
          </p:nvPr>
        </p:nvSpPr>
        <p:spPr/>
        <p:txBody>
          <a:bodyPr/>
          <a:lstStyle/>
          <a:p>
            <a:pPr marL="0" indent="0">
              <a:buNone/>
              <a:defRPr/>
            </a:pPr>
            <a:r>
              <a:rPr lang="en-US" dirty="0" smtClean="0"/>
              <a:t>I think (not sure) that </a:t>
            </a:r>
            <a:r>
              <a:rPr lang="en-US" dirty="0" smtClean="0">
                <a:solidFill>
                  <a:srgbClr val="00B050"/>
                </a:solidFill>
              </a:rPr>
              <a:t>price of anarchy </a:t>
            </a:r>
            <a:r>
              <a:rPr lang="en-US" dirty="0" smtClean="0"/>
              <a:t>is only a concept in CS. It is much safer to work on that since it is likely CS people will referee. Price of Anarchy was  boosted greatly by a great result  of</a:t>
            </a:r>
            <a:r>
              <a:rPr lang="en-US" dirty="0" smtClean="0">
                <a:solidFill>
                  <a:srgbClr val="7030A0"/>
                </a:solidFill>
              </a:rPr>
              <a:t> Roughgarden and  Tardos</a:t>
            </a:r>
            <a:r>
              <a:rPr lang="en-US" dirty="0" smtClean="0"/>
              <a:t>. This convinces many people to work on POA.</a:t>
            </a:r>
          </a:p>
          <a:p>
            <a:pPr marL="0" indent="0" algn="l">
              <a:buFontTx/>
              <a:buNone/>
              <a:defRPr/>
            </a:pPr>
            <a:r>
              <a:rPr lang="en-US" dirty="0" smtClean="0"/>
              <a:t>Also the </a:t>
            </a:r>
            <a:r>
              <a:rPr lang="en-US" dirty="0" smtClean="0">
                <a:solidFill>
                  <a:srgbClr val="00B050"/>
                </a:solidFill>
              </a:rPr>
              <a:t>price of stability</a:t>
            </a:r>
            <a:r>
              <a:rPr lang="en-US" dirty="0" smtClean="0"/>
              <a:t> is safe to work on probably.</a:t>
            </a:r>
          </a:p>
          <a:p>
            <a:pPr marL="0" indent="0" algn="l">
              <a:buFontTx/>
              <a:buNone/>
              <a:defRPr/>
            </a:pPr>
            <a:r>
              <a:rPr lang="en-US" dirty="0" smtClean="0"/>
              <a:t>Today, most known problems are solved. </a:t>
            </a:r>
          </a:p>
          <a:p>
            <a:pPr marL="0" indent="0" algn="l">
              <a:buFontTx/>
              <a:buNone/>
              <a:defRPr/>
            </a:pPr>
            <a:r>
              <a:rPr lang="en-US" dirty="0" smtClean="0"/>
              <a:t>I just wonder: could it be true that nobody in Economy knows about this?</a:t>
            </a:r>
          </a:p>
          <a:p>
            <a:pPr marL="0" indent="0" algn="l">
              <a:buFontTx/>
              <a:buNone/>
              <a:defRPr/>
            </a:pPr>
            <a:endParaRPr lang="en-US" u="sng" dirty="0"/>
          </a:p>
          <a:p>
            <a:pPr algn="l">
              <a:defRPr/>
            </a:pPr>
            <a:endParaRPr lang="en-US" u="sng" dirty="0" smtClean="0">
              <a:hlinkClick r:id="rId2"/>
            </a:endParaRPr>
          </a:p>
          <a:p>
            <a:pPr marL="0" indent="0" algn="l">
              <a:buFontTx/>
              <a:buNone/>
              <a:defRPr/>
            </a:pPr>
            <a:endParaRPr lang="en-US" u="sng" dirty="0">
              <a:hlinkClick r:id="rId2"/>
            </a:endParaRPr>
          </a:p>
          <a:p>
            <a:pPr algn="l">
              <a:defRPr/>
            </a:pPr>
            <a:endParaRPr lang="en-US" dirty="0"/>
          </a:p>
        </p:txBody>
      </p:sp>
    </p:spTree>
    <p:extLst>
      <p:ext uri="{BB962C8B-B14F-4D97-AF65-F5344CB8AC3E}">
        <p14:creationId xmlns:p14="http://schemas.microsoft.com/office/powerpoint/2010/main" val="3326317884"/>
      </p:ext>
    </p:extLst>
  </p:cSld>
  <p:clrMapOvr>
    <a:masterClrMapping/>
  </p:clrMapOvr>
  <p:timing>
    <p:tnLst>
      <p:par>
        <p:cTn id="1" dur="indefinite" restart="never" nodeType="tmRoot"/>
      </p:par>
    </p:tnLst>
  </p:timing>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itle 1"/>
          <p:cNvSpPr>
            <a:spLocks noGrp="1"/>
          </p:cNvSpPr>
          <p:nvPr>
            <p:ph type="title"/>
          </p:nvPr>
        </p:nvSpPr>
        <p:spPr/>
        <p:txBody>
          <a:bodyPr/>
          <a:lstStyle/>
          <a:p>
            <a:pPr algn="ctr"/>
            <a:r>
              <a:rPr lang="en-US" altLang="en-US" dirty="0" smtClean="0">
                <a:solidFill>
                  <a:srgbClr val="00B0F0"/>
                </a:solidFill>
              </a:rPr>
              <a:t>What did the CS and Economy do  when they disagree?</a:t>
            </a:r>
          </a:p>
        </p:txBody>
      </p:sp>
      <p:sp>
        <p:nvSpPr>
          <p:cNvPr id="200707" name="Content Placeholder 2"/>
          <p:cNvSpPr>
            <a:spLocks noGrp="1"/>
          </p:cNvSpPr>
          <p:nvPr>
            <p:ph idx="1"/>
          </p:nvPr>
        </p:nvSpPr>
        <p:spPr/>
        <p:txBody>
          <a:bodyPr>
            <a:normAutofit fontScale="92500" lnSpcReduction="20000"/>
          </a:bodyPr>
          <a:lstStyle/>
          <a:p>
            <a:pPr marL="0" indent="0" algn="l">
              <a:buFontTx/>
              <a:buNone/>
            </a:pPr>
            <a:r>
              <a:rPr lang="en-US" altLang="en-US" dirty="0" smtClean="0"/>
              <a:t>As we already saw CS ignore what the economy people say.</a:t>
            </a:r>
          </a:p>
          <a:p>
            <a:pPr marL="0" indent="0" algn="l">
              <a:buFontTx/>
              <a:buNone/>
            </a:pPr>
            <a:r>
              <a:rPr lang="en-US" altLang="en-US" dirty="0" smtClean="0"/>
              <a:t>And in economy they ignore what the CS say </a:t>
            </a:r>
          </a:p>
          <a:p>
            <a:pPr marL="0" indent="0" algn="l">
              <a:buFontTx/>
              <a:buNone/>
            </a:pPr>
            <a:r>
              <a:rPr lang="en-US" altLang="en-US" dirty="0" smtClean="0"/>
              <a:t>Hence I decided against working on mechanism design,</a:t>
            </a:r>
          </a:p>
          <a:p>
            <a:pPr marL="0" indent="0" algn="l">
              <a:buFontTx/>
              <a:buNone/>
            </a:pPr>
            <a:r>
              <a:rPr lang="en-US" altLang="en-US" dirty="0" smtClean="0"/>
              <a:t>Even though I know enough and love the subject.</a:t>
            </a:r>
          </a:p>
          <a:p>
            <a:pPr marL="0" indent="0" algn="l">
              <a:buFontTx/>
              <a:buNone/>
            </a:pPr>
            <a:r>
              <a:rPr lang="en-US" altLang="en-US" dirty="0" smtClean="0"/>
              <a:t>Before I do it, the two communities should agree. Saying</a:t>
            </a:r>
          </a:p>
          <a:p>
            <a:pPr marL="0" indent="0" algn="l">
              <a:buFontTx/>
              <a:buNone/>
            </a:pPr>
            <a:r>
              <a:rPr lang="en-US" altLang="en-US" dirty="0" smtClean="0"/>
              <a:t>that doubly exponential algorithms is fine seems crazy to</a:t>
            </a:r>
          </a:p>
          <a:p>
            <a:pPr marL="0" indent="0" algn="l">
              <a:buFontTx/>
              <a:buNone/>
            </a:pPr>
            <a:r>
              <a:rPr lang="en-US" altLang="en-US" dirty="0" smtClean="0"/>
              <a:t>me. Unfortunately, I did not work on </a:t>
            </a:r>
            <a:r>
              <a:rPr lang="en-US" altLang="en-US" dirty="0" smtClean="0">
                <a:solidFill>
                  <a:srgbClr val="FF0000"/>
                </a:solidFill>
              </a:rPr>
              <a:t>price of anarchy </a:t>
            </a:r>
          </a:p>
          <a:p>
            <a:pPr marL="0" indent="0" algn="l">
              <a:buFontTx/>
              <a:buNone/>
            </a:pPr>
            <a:r>
              <a:rPr lang="en-US" altLang="en-US" dirty="0" smtClean="0"/>
              <a:t>when it started (I should have).</a:t>
            </a:r>
          </a:p>
          <a:p>
            <a:pPr marL="0" indent="0" algn="l">
              <a:buFontTx/>
              <a:buNone/>
            </a:pPr>
            <a:r>
              <a:rPr lang="en-US" altLang="en-US" dirty="0" smtClean="0"/>
              <a:t>But my favorite topic by far always was mechanism</a:t>
            </a:r>
          </a:p>
          <a:p>
            <a:pPr marL="0" indent="0" algn="l">
              <a:buFontTx/>
              <a:buNone/>
            </a:pPr>
            <a:r>
              <a:rPr lang="en-US" altLang="en-US" dirty="0" smtClean="0"/>
              <a:t>design without money.</a:t>
            </a:r>
          </a:p>
        </p:txBody>
      </p:sp>
    </p:spTree>
    <p:extLst>
      <p:ext uri="{BB962C8B-B14F-4D97-AF65-F5344CB8AC3E}">
        <p14:creationId xmlns:p14="http://schemas.microsoft.com/office/powerpoint/2010/main" val="874793921"/>
      </p:ext>
    </p:extLst>
  </p:cSld>
  <p:clrMapOvr>
    <a:masterClrMapping/>
  </p:clrMapOvr>
  <p:timing>
    <p:tnLst>
      <p:par>
        <p:cTn id="1" dur="indefinite" restart="never" nodeType="tmRoot"/>
      </p:par>
    </p:tnLst>
  </p:timing>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itle 1"/>
          <p:cNvSpPr>
            <a:spLocks noGrp="1"/>
          </p:cNvSpPr>
          <p:nvPr>
            <p:ph type="title"/>
          </p:nvPr>
        </p:nvSpPr>
        <p:spPr/>
        <p:txBody>
          <a:bodyPr/>
          <a:lstStyle/>
          <a:p>
            <a:pPr algn="ctr"/>
            <a:r>
              <a:rPr lang="en-US" altLang="en-US" dirty="0" smtClean="0">
                <a:solidFill>
                  <a:srgbClr val="00B0F0"/>
                </a:solidFill>
              </a:rPr>
              <a:t>See great results on Combinatorial Auction</a:t>
            </a:r>
          </a:p>
        </p:txBody>
      </p:sp>
      <p:sp>
        <p:nvSpPr>
          <p:cNvPr id="3" name="Content Placeholder 2"/>
          <p:cNvSpPr>
            <a:spLocks noGrp="1"/>
          </p:cNvSpPr>
          <p:nvPr>
            <p:ph idx="1"/>
          </p:nvPr>
        </p:nvSpPr>
        <p:spPr/>
        <p:txBody>
          <a:bodyPr/>
          <a:lstStyle/>
          <a:p>
            <a:pPr marL="0" indent="0" algn="l">
              <a:buFontTx/>
              <a:buNone/>
              <a:defRPr/>
            </a:pPr>
            <a:r>
              <a:rPr lang="en-US" dirty="0" smtClean="0"/>
              <a:t>I do not have to speak on that a lot</a:t>
            </a:r>
          </a:p>
          <a:p>
            <a:pPr marL="0" indent="0" algn="l">
              <a:buFontTx/>
              <a:buNone/>
              <a:defRPr/>
            </a:pPr>
            <a:r>
              <a:rPr lang="en-US" dirty="0" smtClean="0"/>
              <a:t>I have a survey on this topic in my homepage. Under “Talks and Talks on teaching”. The algorithm for truthfulness is indeed exponential.</a:t>
            </a:r>
          </a:p>
          <a:p>
            <a:pPr marL="0" indent="0" algn="l">
              <a:buFontTx/>
              <a:buNone/>
              <a:defRPr/>
            </a:pPr>
            <a:r>
              <a:rPr lang="en-US" dirty="0" smtClean="0"/>
              <a:t>It seems that at least here the </a:t>
            </a:r>
            <a:r>
              <a:rPr lang="en-US" dirty="0" smtClean="0">
                <a:solidFill>
                  <a:srgbClr val="FF0000"/>
                </a:solidFill>
              </a:rPr>
              <a:t>CS </a:t>
            </a:r>
            <a:r>
              <a:rPr lang="en-US" dirty="0" smtClean="0"/>
              <a:t>caved to the </a:t>
            </a:r>
            <a:r>
              <a:rPr lang="en-US" dirty="0" smtClean="0">
                <a:solidFill>
                  <a:srgbClr val="FF0000"/>
                </a:solidFill>
              </a:rPr>
              <a:t>economy community</a:t>
            </a:r>
            <a:r>
              <a:rPr lang="en-US" dirty="0" smtClean="0"/>
              <a:t>. </a:t>
            </a:r>
            <a:r>
              <a:rPr lang="en-US" altLang="en-US" dirty="0" smtClean="0">
                <a:solidFill>
                  <a:srgbClr val="008000"/>
                </a:solidFill>
              </a:rPr>
              <a:t>Vickery-Clark-Groves is </a:t>
            </a:r>
            <a:r>
              <a:rPr lang="en-US" altLang="en-US" dirty="0" smtClean="0"/>
              <a:t>exponential.</a:t>
            </a:r>
            <a:endParaRPr lang="en-US" dirty="0"/>
          </a:p>
          <a:p>
            <a:pPr algn="l">
              <a:defRPr/>
            </a:pPr>
            <a:endParaRPr lang="en-US" dirty="0"/>
          </a:p>
        </p:txBody>
      </p:sp>
    </p:spTree>
    <p:extLst>
      <p:ext uri="{BB962C8B-B14F-4D97-AF65-F5344CB8AC3E}">
        <p14:creationId xmlns:p14="http://schemas.microsoft.com/office/powerpoint/2010/main" val="4009586121"/>
      </p:ext>
    </p:extLst>
  </p:cSld>
  <p:clrMapOvr>
    <a:masterClrMapping/>
  </p:clrMapOvr>
  <p:timing>
    <p:tnLst>
      <p:par>
        <p:cTn id="1" dur="indefinite" restart="never" nodeType="tmRoot"/>
      </p:par>
    </p:tnLst>
  </p:timing>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itle 1"/>
          <p:cNvSpPr>
            <a:spLocks noGrp="1"/>
          </p:cNvSpPr>
          <p:nvPr>
            <p:ph type="title"/>
          </p:nvPr>
        </p:nvSpPr>
        <p:spPr/>
        <p:txBody>
          <a:bodyPr/>
          <a:lstStyle/>
          <a:p>
            <a:pPr algn="ctr"/>
            <a:r>
              <a:rPr lang="en-US" altLang="en-US" dirty="0" smtClean="0">
                <a:solidFill>
                  <a:srgbClr val="00B0F0"/>
                </a:solidFill>
              </a:rPr>
              <a:t>On-Line Algorithms </a:t>
            </a:r>
          </a:p>
        </p:txBody>
      </p:sp>
      <p:sp>
        <p:nvSpPr>
          <p:cNvPr id="207875" name="Content Placeholder 2"/>
          <p:cNvSpPr>
            <a:spLocks noGrp="1"/>
          </p:cNvSpPr>
          <p:nvPr>
            <p:ph idx="1"/>
          </p:nvPr>
        </p:nvSpPr>
        <p:spPr/>
        <p:txBody>
          <a:bodyPr>
            <a:normAutofit fontScale="85000" lnSpcReduction="20000"/>
          </a:bodyPr>
          <a:lstStyle/>
          <a:p>
            <a:pPr marL="0" indent="0" algn="l">
              <a:buFontTx/>
              <a:buNone/>
            </a:pPr>
            <a:r>
              <a:rPr lang="en-US" altLang="en-US" dirty="0"/>
              <a:t>R</a:t>
            </a:r>
            <a:r>
              <a:rPr lang="en-US" altLang="en-US" dirty="0" smtClean="0"/>
              <a:t>ecently I tried to work on </a:t>
            </a:r>
            <a:r>
              <a:rPr lang="en-US" altLang="en-US" dirty="0" smtClean="0">
                <a:solidFill>
                  <a:srgbClr val="00B050"/>
                </a:solidFill>
              </a:rPr>
              <a:t>on-Line </a:t>
            </a:r>
            <a:r>
              <a:rPr lang="en-US" altLang="en-US" dirty="0" smtClean="0"/>
              <a:t>with an </a:t>
            </a:r>
            <a:r>
              <a:rPr lang="en-US" altLang="en-US" dirty="0" smtClean="0">
                <a:solidFill>
                  <a:srgbClr val="0070C0"/>
                </a:solidFill>
              </a:rPr>
              <a:t>expert</a:t>
            </a:r>
            <a:r>
              <a:rPr lang="en-US" altLang="en-US" dirty="0" smtClean="0"/>
              <a:t>. The </a:t>
            </a:r>
          </a:p>
          <a:p>
            <a:pPr marL="0" indent="0" algn="l">
              <a:buFontTx/>
              <a:buNone/>
            </a:pPr>
            <a:r>
              <a:rPr lang="en-US" altLang="en-US" dirty="0" smtClean="0"/>
              <a:t>expert was much faster than  me and I was missing   </a:t>
            </a:r>
          </a:p>
          <a:p>
            <a:pPr marL="0" indent="0" algn="l">
              <a:buFontTx/>
              <a:buNone/>
            </a:pPr>
            <a:r>
              <a:rPr lang="en-US" altLang="en-US" dirty="0" smtClean="0">
                <a:solidFill>
                  <a:srgbClr val="00B050"/>
                </a:solidFill>
              </a:rPr>
              <a:t>knowledge</a:t>
            </a:r>
            <a:r>
              <a:rPr lang="en-US" altLang="en-US" dirty="0" smtClean="0"/>
              <a:t> needed to work in this subject. The expert</a:t>
            </a:r>
          </a:p>
          <a:p>
            <a:pPr marL="0" indent="0" algn="l">
              <a:buFontTx/>
              <a:buNone/>
            </a:pPr>
            <a:r>
              <a:rPr lang="en-US" altLang="en-US" dirty="0" smtClean="0"/>
              <a:t>very fast gave up on me.</a:t>
            </a:r>
            <a:r>
              <a:rPr lang="en-US" altLang="en-US" dirty="0"/>
              <a:t> </a:t>
            </a:r>
            <a:r>
              <a:rPr lang="en-US" altLang="en-US" dirty="0" smtClean="0"/>
              <a:t>You need  very tolerant expert. </a:t>
            </a:r>
          </a:p>
          <a:p>
            <a:pPr marL="0" indent="0" algn="l">
              <a:buFontTx/>
              <a:buNone/>
            </a:pPr>
            <a:r>
              <a:rPr lang="en-US" altLang="en-US" dirty="0" smtClean="0"/>
              <a:t>This is rare. To start, you may need  to take a course in </a:t>
            </a:r>
          </a:p>
          <a:p>
            <a:pPr marL="0" indent="0" algn="l">
              <a:buFontTx/>
              <a:buNone/>
            </a:pPr>
            <a:r>
              <a:rPr lang="en-US" altLang="en-US" dirty="0" smtClean="0"/>
              <a:t>the subject or read lecture notes. This is not enough. </a:t>
            </a:r>
          </a:p>
          <a:p>
            <a:pPr marL="0" indent="0" algn="l">
              <a:buFontTx/>
              <a:buNone/>
            </a:pPr>
            <a:r>
              <a:rPr lang="en-US" altLang="en-US" dirty="0" smtClean="0"/>
              <a:t>You must read a lot of current  papers. If you want to change </a:t>
            </a:r>
          </a:p>
          <a:p>
            <a:pPr marL="0" indent="0" algn="l">
              <a:buFontTx/>
              <a:buNone/>
            </a:pPr>
            <a:r>
              <a:rPr lang="en-US" altLang="en-US" dirty="0"/>
              <a:t>y</a:t>
            </a:r>
            <a:r>
              <a:rPr lang="en-US" altLang="en-US" dirty="0" smtClean="0"/>
              <a:t>our main  subject you loose </a:t>
            </a:r>
            <a:r>
              <a:rPr lang="en-US" altLang="en-US" dirty="0" smtClean="0">
                <a:solidFill>
                  <a:srgbClr val="FF0000"/>
                </a:solidFill>
              </a:rPr>
              <a:t>2</a:t>
            </a:r>
            <a:r>
              <a:rPr lang="en-US" altLang="en-US" dirty="0" smtClean="0"/>
              <a:t> years of research. </a:t>
            </a:r>
          </a:p>
          <a:p>
            <a:pPr marL="0" indent="0" algn="l">
              <a:buFontTx/>
              <a:buNone/>
            </a:pPr>
            <a:r>
              <a:rPr lang="en-US" altLang="en-US" dirty="0" smtClean="0"/>
              <a:t>In which you should only read. Since I did not do that,</a:t>
            </a:r>
            <a:endParaRPr lang="en-US" altLang="en-US" dirty="0"/>
          </a:p>
          <a:p>
            <a:pPr marL="0" indent="0" algn="l">
              <a:buFontTx/>
              <a:buNone/>
            </a:pPr>
            <a:r>
              <a:rPr lang="en-US" altLang="en-US" dirty="0" smtClean="0"/>
              <a:t>I was not prepared for research in </a:t>
            </a:r>
            <a:r>
              <a:rPr lang="en-US" altLang="en-US" dirty="0" smtClean="0">
                <a:solidFill>
                  <a:srgbClr val="00B050"/>
                </a:solidFill>
              </a:rPr>
              <a:t>On-line</a:t>
            </a:r>
            <a:r>
              <a:rPr lang="en-US" altLang="en-US" dirty="0" smtClean="0"/>
              <a:t>. </a:t>
            </a:r>
          </a:p>
          <a:p>
            <a:pPr marL="0" indent="0" algn="l">
              <a:buFontTx/>
              <a:buNone/>
            </a:pPr>
            <a:r>
              <a:rPr lang="en-US" altLang="en-US" dirty="0" smtClean="0"/>
              <a:t>Now an on-line algorithm for </a:t>
            </a:r>
            <a:r>
              <a:rPr lang="en-US" altLang="en-US" dirty="0" smtClean="0">
                <a:solidFill>
                  <a:srgbClr val="00B050"/>
                </a:solidFill>
              </a:rPr>
              <a:t>Steiner Tree.</a:t>
            </a:r>
          </a:p>
        </p:txBody>
      </p:sp>
    </p:spTree>
    <p:extLst>
      <p:ext uri="{BB962C8B-B14F-4D97-AF65-F5344CB8AC3E}">
        <p14:creationId xmlns:p14="http://schemas.microsoft.com/office/powerpoint/2010/main" val="2483237467"/>
      </p:ext>
    </p:extLst>
  </p:cSld>
  <p:clrMapOvr>
    <a:masterClrMapping/>
  </p:clrMapOvr>
  <p:timing>
    <p:tnLst>
      <p:par>
        <p:cTn id="1" dur="indefinite" restart="never" nodeType="tmRoot"/>
      </p:par>
    </p:tnLst>
  </p:timing>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itle 1"/>
          <p:cNvSpPr>
            <a:spLocks noGrp="1"/>
          </p:cNvSpPr>
          <p:nvPr>
            <p:ph type="title"/>
          </p:nvPr>
        </p:nvSpPr>
        <p:spPr>
          <a:xfrm>
            <a:off x="533400" y="304800"/>
            <a:ext cx="8229600" cy="1143000"/>
          </a:xfrm>
        </p:spPr>
        <p:txBody>
          <a:bodyPr>
            <a:normAutofit fontScale="90000"/>
          </a:bodyPr>
          <a:lstStyle/>
          <a:p>
            <a:pPr algn="ctr"/>
            <a:r>
              <a:rPr lang="en-US" altLang="en-US" dirty="0" smtClean="0">
                <a:solidFill>
                  <a:srgbClr val="00B0F0"/>
                </a:solidFill>
              </a:rPr>
              <a:t>One example: online algorithm for Steiner Tree</a:t>
            </a:r>
          </a:p>
        </p:txBody>
      </p:sp>
      <p:sp>
        <p:nvSpPr>
          <p:cNvPr id="208899" name="Content Placeholder 2"/>
          <p:cNvSpPr>
            <a:spLocks noGrp="1"/>
          </p:cNvSpPr>
          <p:nvPr>
            <p:ph idx="1"/>
          </p:nvPr>
        </p:nvSpPr>
        <p:spPr/>
        <p:txBody>
          <a:bodyPr/>
          <a:lstStyle/>
          <a:p>
            <a:pPr marL="0" indent="0" algn="l">
              <a:buFontTx/>
              <a:buNone/>
            </a:pPr>
            <a:r>
              <a:rPr lang="en-US" altLang="en-US" dirty="0" smtClean="0"/>
              <a:t>You know the graph but the terminals appear in unknown order. Let  the terminals arriving be </a:t>
            </a:r>
            <a:r>
              <a:rPr lang="en-US" altLang="en-US" dirty="0" smtClean="0">
                <a:solidFill>
                  <a:srgbClr val="FF0000"/>
                </a:solidFill>
                <a:latin typeface="Comic Sans MS" panose="030F0702030302020204" pitchFamily="66" charset="0"/>
                <a:sym typeface="Symbol" panose="05050102010706020507" pitchFamily="18" charset="2"/>
              </a:rPr>
              <a:t>s</a:t>
            </a:r>
            <a:r>
              <a:rPr lang="en-US" altLang="en-US" baseline="-25000" dirty="0" smtClean="0">
                <a:solidFill>
                  <a:srgbClr val="FF0000"/>
                </a:solidFill>
                <a:latin typeface="Comic Sans MS" panose="030F0702030302020204" pitchFamily="66" charset="0"/>
                <a:sym typeface="Symbol" panose="05050102010706020507" pitchFamily="18" charset="2"/>
              </a:rPr>
              <a:t>1</a:t>
            </a:r>
            <a:r>
              <a:rPr lang="en-US" altLang="en-US" dirty="0" smtClean="0">
                <a:solidFill>
                  <a:srgbClr val="FF0000"/>
                </a:solidFill>
                <a:latin typeface="Comic Sans MS" panose="030F0702030302020204" pitchFamily="66" charset="0"/>
                <a:sym typeface="Symbol" panose="05050102010706020507" pitchFamily="18" charset="2"/>
              </a:rPr>
              <a:t>,</a:t>
            </a:r>
            <a:r>
              <a:rPr lang="en-US" altLang="en-US" dirty="0" smtClean="0">
                <a:solidFill>
                  <a:srgbClr val="FF0000"/>
                </a:solidFill>
                <a:sym typeface="Symbol" panose="05050102010706020507" pitchFamily="18" charset="2"/>
              </a:rPr>
              <a:t> </a:t>
            </a:r>
            <a:r>
              <a:rPr lang="en-US" altLang="en-US" dirty="0" smtClean="0">
                <a:solidFill>
                  <a:srgbClr val="FF0000"/>
                </a:solidFill>
                <a:latin typeface="Comic Sans MS" panose="030F0702030302020204" pitchFamily="66" charset="0"/>
                <a:sym typeface="Symbol" panose="05050102010706020507" pitchFamily="18" charset="2"/>
              </a:rPr>
              <a:t>s</a:t>
            </a:r>
            <a:r>
              <a:rPr lang="en-US" altLang="en-US" baseline="-25000" dirty="0" smtClean="0">
                <a:solidFill>
                  <a:srgbClr val="FF0000"/>
                </a:solidFill>
                <a:latin typeface="Comic Sans MS" panose="030F0702030302020204" pitchFamily="66" charset="0"/>
                <a:sym typeface="Symbol" panose="05050102010706020507" pitchFamily="18" charset="2"/>
              </a:rPr>
              <a:t>2</a:t>
            </a:r>
            <a:r>
              <a:rPr lang="en-US" altLang="en-US" dirty="0" smtClean="0">
                <a:solidFill>
                  <a:srgbClr val="FF0000"/>
                </a:solidFill>
                <a:sym typeface="Symbol" panose="05050102010706020507" pitchFamily="18" charset="2"/>
              </a:rPr>
              <a:t>,……… </a:t>
            </a:r>
            <a:r>
              <a:rPr lang="en-US" altLang="en-US" dirty="0" smtClean="0">
                <a:sym typeface="Symbol" panose="05050102010706020507" pitchFamily="18" charset="2"/>
              </a:rPr>
              <a:t>Join </a:t>
            </a:r>
            <a:r>
              <a:rPr lang="en-US" altLang="en-US" dirty="0" smtClean="0">
                <a:solidFill>
                  <a:srgbClr val="FF0000"/>
                </a:solidFill>
                <a:latin typeface="Comic Sans MS" panose="030F0702030302020204" pitchFamily="66" charset="0"/>
                <a:sym typeface="Symbol" panose="05050102010706020507" pitchFamily="18" charset="2"/>
              </a:rPr>
              <a:t>s</a:t>
            </a:r>
            <a:r>
              <a:rPr lang="en-US" altLang="en-US" baseline="-25000" dirty="0" smtClean="0">
                <a:solidFill>
                  <a:srgbClr val="FF0000"/>
                </a:solidFill>
                <a:latin typeface="Comic Sans MS" panose="030F0702030302020204" pitchFamily="66" charset="0"/>
                <a:sym typeface="Symbol" panose="05050102010706020507" pitchFamily="18" charset="2"/>
              </a:rPr>
              <a:t>i</a:t>
            </a:r>
            <a:r>
              <a:rPr lang="en-US" altLang="en-US" dirty="0" smtClean="0">
                <a:solidFill>
                  <a:srgbClr val="FF0000"/>
                </a:solidFill>
                <a:latin typeface="Comic Sans MS" panose="030F0702030302020204" pitchFamily="66" charset="0"/>
                <a:sym typeface="Symbol" panose="05050102010706020507" pitchFamily="18" charset="2"/>
              </a:rPr>
              <a:t> </a:t>
            </a:r>
            <a:r>
              <a:rPr lang="en-US" altLang="en-US" dirty="0" smtClean="0">
                <a:latin typeface="Comic Sans MS" panose="030F0702030302020204" pitchFamily="66" charset="0"/>
                <a:sym typeface="Symbol" panose="05050102010706020507" pitchFamily="18" charset="2"/>
              </a:rPr>
              <a:t>to its closest previous terminal </a:t>
            </a:r>
          </a:p>
          <a:p>
            <a:pPr marL="0" indent="0" algn="l">
              <a:buFontTx/>
              <a:buNone/>
            </a:pPr>
            <a:r>
              <a:rPr lang="en-US" altLang="en-US" dirty="0" smtClean="0">
                <a:latin typeface="Comic Sans MS" panose="030F0702030302020204" pitchFamily="66" charset="0"/>
                <a:sym typeface="Symbol" panose="05050102010706020507" pitchFamily="18" charset="2"/>
              </a:rPr>
              <a:t>(distance measured in the graph).</a:t>
            </a:r>
            <a:endParaRPr lang="en-US" altLang="en-US" dirty="0" smtClean="0"/>
          </a:p>
          <a:p>
            <a:pPr marL="0" indent="0" algn="l">
              <a:buFontTx/>
              <a:buNone/>
            </a:pPr>
            <a:r>
              <a:rPr lang="en-US" altLang="en-US" dirty="0" smtClean="0"/>
              <a:t>Claim: the distance of </a:t>
            </a:r>
            <a:r>
              <a:rPr lang="en-US" altLang="en-US" dirty="0" smtClean="0">
                <a:solidFill>
                  <a:srgbClr val="FF0000"/>
                </a:solidFill>
                <a:latin typeface="Comic Sans MS" panose="030F0702030302020204" pitchFamily="66" charset="0"/>
                <a:sym typeface="Symbol" panose="05050102010706020507" pitchFamily="18" charset="2"/>
              </a:rPr>
              <a:t>s</a:t>
            </a:r>
            <a:r>
              <a:rPr lang="en-US" altLang="en-US" baseline="-25000" dirty="0" smtClean="0">
                <a:solidFill>
                  <a:srgbClr val="FF0000"/>
                </a:solidFill>
                <a:latin typeface="Comic Sans MS" panose="030F0702030302020204" pitchFamily="66" charset="0"/>
                <a:sym typeface="Symbol" panose="05050102010706020507" pitchFamily="18" charset="2"/>
              </a:rPr>
              <a:t>j+1</a:t>
            </a:r>
            <a:r>
              <a:rPr lang="en-US" altLang="en-US" dirty="0" smtClean="0"/>
              <a:t> to the partial graph is at </a:t>
            </a:r>
          </a:p>
          <a:p>
            <a:pPr marL="0" indent="0" algn="l">
              <a:buFontTx/>
              <a:buNone/>
            </a:pPr>
            <a:r>
              <a:rPr lang="en-US" altLang="en-US" dirty="0" smtClean="0"/>
              <a:t>most </a:t>
            </a:r>
            <a:r>
              <a:rPr lang="en-US" altLang="en-US" dirty="0" smtClean="0">
                <a:solidFill>
                  <a:srgbClr val="FF0000"/>
                </a:solidFill>
              </a:rPr>
              <a:t>2opt/j</a:t>
            </a:r>
            <a:r>
              <a:rPr lang="en-US" altLang="en-US" dirty="0" smtClean="0"/>
              <a:t>. </a:t>
            </a:r>
          </a:p>
          <a:p>
            <a:pPr marL="0" indent="0" algn="l">
              <a:buFontTx/>
              <a:buNone/>
            </a:pPr>
            <a:r>
              <a:rPr lang="en-US" altLang="en-US" dirty="0" smtClean="0"/>
              <a:t>Let </a:t>
            </a:r>
            <a:r>
              <a:rPr lang="en-US" altLang="en-US" dirty="0" smtClean="0">
                <a:solidFill>
                  <a:srgbClr val="FF0000"/>
                </a:solidFill>
                <a:latin typeface="Comic Sans MS" panose="030F0702030302020204" pitchFamily="66" charset="0"/>
                <a:sym typeface="Symbol" panose="05050102010706020507" pitchFamily="18" charset="2"/>
              </a:rPr>
              <a:t>d</a:t>
            </a:r>
            <a:r>
              <a:rPr lang="en-US" altLang="en-US" baseline="-25000" dirty="0" smtClean="0">
                <a:solidFill>
                  <a:srgbClr val="FF0000"/>
                </a:solidFill>
                <a:latin typeface="Comic Sans MS" panose="030F0702030302020204" pitchFamily="66" charset="0"/>
                <a:sym typeface="Symbol" panose="05050102010706020507" pitchFamily="18" charset="2"/>
              </a:rPr>
              <a:t>i</a:t>
            </a:r>
            <a:r>
              <a:rPr lang="en-US" altLang="en-US" dirty="0" smtClean="0"/>
              <a:t> be the distance for </a:t>
            </a:r>
            <a:r>
              <a:rPr lang="en-US" altLang="en-US" dirty="0" smtClean="0">
                <a:solidFill>
                  <a:srgbClr val="FF0000"/>
                </a:solidFill>
                <a:latin typeface="Comic Sans MS" panose="030F0702030302020204" pitchFamily="66" charset="0"/>
                <a:sym typeface="Symbol" panose="05050102010706020507" pitchFamily="18" charset="2"/>
              </a:rPr>
              <a:t>s</a:t>
            </a:r>
            <a:r>
              <a:rPr lang="en-US" altLang="en-US" baseline="-25000" dirty="0" smtClean="0">
                <a:solidFill>
                  <a:srgbClr val="FF0000"/>
                </a:solidFill>
                <a:latin typeface="Comic Sans MS" panose="030F0702030302020204" pitchFamily="66" charset="0"/>
                <a:sym typeface="Symbol" panose="05050102010706020507" pitchFamily="18" charset="2"/>
              </a:rPr>
              <a:t>i</a:t>
            </a:r>
            <a:r>
              <a:rPr lang="en-US" altLang="en-US" dirty="0" smtClean="0"/>
              <a:t>. Assume w.l.o.g that </a:t>
            </a:r>
            <a:r>
              <a:rPr lang="en-US" altLang="en-US" dirty="0" smtClean="0">
                <a:solidFill>
                  <a:srgbClr val="FF0000"/>
                </a:solidFill>
                <a:latin typeface="Comic Sans MS" panose="030F0702030302020204" pitchFamily="66" charset="0"/>
                <a:sym typeface="Symbol" panose="05050102010706020507" pitchFamily="18" charset="2"/>
              </a:rPr>
              <a:t>d</a:t>
            </a:r>
            <a:r>
              <a:rPr lang="en-US" altLang="en-US" baseline="-25000" dirty="0" smtClean="0">
                <a:solidFill>
                  <a:srgbClr val="FF0000"/>
                </a:solidFill>
                <a:latin typeface="Comic Sans MS" panose="030F0702030302020204" pitchFamily="66" charset="0"/>
                <a:sym typeface="Symbol" panose="05050102010706020507" pitchFamily="18" charset="2"/>
              </a:rPr>
              <a:t>1</a:t>
            </a:r>
            <a:r>
              <a:rPr lang="en-US" altLang="en-US" dirty="0" smtClean="0"/>
              <a:t> </a:t>
            </a:r>
            <a:r>
              <a:rPr lang="en-US" altLang="en-US" dirty="0" smtClean="0">
                <a:solidFill>
                  <a:srgbClr val="FF0000"/>
                </a:solidFill>
              </a:rPr>
              <a:t>≥ </a:t>
            </a:r>
            <a:r>
              <a:rPr lang="en-US" altLang="en-US" dirty="0" smtClean="0">
                <a:solidFill>
                  <a:srgbClr val="FF0000"/>
                </a:solidFill>
                <a:latin typeface="Comic Sans MS" panose="030F0702030302020204" pitchFamily="66" charset="0"/>
                <a:sym typeface="Symbol" panose="05050102010706020507" pitchFamily="18" charset="2"/>
              </a:rPr>
              <a:t>d</a:t>
            </a:r>
            <a:r>
              <a:rPr lang="en-US" altLang="en-US" baseline="-25000" dirty="0" smtClean="0">
                <a:solidFill>
                  <a:srgbClr val="FF0000"/>
                </a:solidFill>
                <a:latin typeface="Comic Sans MS" panose="030F0702030302020204" pitchFamily="66" charset="0"/>
                <a:sym typeface="Symbol" panose="05050102010706020507" pitchFamily="18" charset="2"/>
              </a:rPr>
              <a:t>2</a:t>
            </a:r>
            <a:r>
              <a:rPr lang="en-US" altLang="en-US" dirty="0" smtClean="0"/>
              <a:t> </a:t>
            </a:r>
            <a:r>
              <a:rPr lang="en-US" altLang="en-US" dirty="0" smtClean="0">
                <a:solidFill>
                  <a:srgbClr val="FF0000"/>
                </a:solidFill>
              </a:rPr>
              <a:t>≥ </a:t>
            </a:r>
            <a:r>
              <a:rPr lang="en-US" altLang="en-US" dirty="0" smtClean="0">
                <a:solidFill>
                  <a:srgbClr val="FF0000"/>
                </a:solidFill>
                <a:latin typeface="Comic Sans MS" panose="030F0702030302020204" pitchFamily="66" charset="0"/>
                <a:sym typeface="Symbol" panose="05050102010706020507" pitchFamily="18" charset="2"/>
              </a:rPr>
              <a:t>d</a:t>
            </a:r>
            <a:r>
              <a:rPr lang="en-US" altLang="en-US" baseline="-25000" dirty="0" smtClean="0">
                <a:solidFill>
                  <a:srgbClr val="FF0000"/>
                </a:solidFill>
                <a:latin typeface="Comic Sans MS" panose="030F0702030302020204" pitchFamily="66" charset="0"/>
                <a:sym typeface="Symbol" panose="05050102010706020507" pitchFamily="18" charset="2"/>
              </a:rPr>
              <a:t>3</a:t>
            </a:r>
            <a:r>
              <a:rPr lang="en-US" altLang="en-US" dirty="0" smtClean="0">
                <a:solidFill>
                  <a:srgbClr val="FF0000"/>
                </a:solidFill>
              </a:rPr>
              <a:t>≥..</a:t>
            </a:r>
            <a:r>
              <a:rPr lang="en-US" altLang="en-US" dirty="0" smtClean="0"/>
              <a:t>(or permute the vertices)</a:t>
            </a:r>
            <a:r>
              <a:rPr lang="en-US" altLang="en-US" dirty="0" smtClean="0">
                <a:solidFill>
                  <a:srgbClr val="FF0000"/>
                </a:solidFill>
              </a:rPr>
              <a:t>   </a:t>
            </a:r>
            <a:endParaRPr lang="en-US" altLang="en-US" dirty="0" smtClean="0"/>
          </a:p>
        </p:txBody>
      </p:sp>
    </p:spTree>
    <p:extLst>
      <p:ext uri="{BB962C8B-B14F-4D97-AF65-F5344CB8AC3E}">
        <p14:creationId xmlns:p14="http://schemas.microsoft.com/office/powerpoint/2010/main" val="151706552"/>
      </p:ext>
    </p:extLst>
  </p:cSld>
  <p:clrMapOvr>
    <a:masterClrMapping/>
  </p:clrMapOvr>
  <p:timing>
    <p:tnLst>
      <p:par>
        <p:cTn id="1" dur="indefinite" restart="never" nodeType="tmRoot"/>
      </p:par>
    </p:tnLst>
  </p:timing>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itle 1"/>
          <p:cNvSpPr>
            <a:spLocks noGrp="1"/>
          </p:cNvSpPr>
          <p:nvPr>
            <p:ph type="title"/>
          </p:nvPr>
        </p:nvSpPr>
        <p:spPr/>
        <p:txBody>
          <a:bodyPr/>
          <a:lstStyle/>
          <a:p>
            <a:pPr algn="ctr"/>
            <a:r>
              <a:rPr lang="en-US" altLang="en-US" dirty="0" smtClean="0">
                <a:solidFill>
                  <a:srgbClr val="00B0F0"/>
                </a:solidFill>
              </a:rPr>
              <a:t>Proof</a:t>
            </a:r>
          </a:p>
        </p:txBody>
      </p:sp>
      <p:sp>
        <p:nvSpPr>
          <p:cNvPr id="3" name="Content Placeholder 2"/>
          <p:cNvSpPr>
            <a:spLocks noGrp="1"/>
          </p:cNvSpPr>
          <p:nvPr>
            <p:ph idx="1"/>
          </p:nvPr>
        </p:nvSpPr>
        <p:spPr>
          <a:xfrm>
            <a:off x="533400" y="1600200"/>
            <a:ext cx="8229600" cy="4525963"/>
          </a:xfrm>
        </p:spPr>
        <p:txBody>
          <a:bodyPr>
            <a:noAutofit/>
          </a:bodyPr>
          <a:lstStyle/>
          <a:p>
            <a:pPr marL="0" indent="0" algn="l">
              <a:buFontTx/>
              <a:buNone/>
              <a:defRPr/>
            </a:pPr>
            <a:r>
              <a:rPr lang="en-US" sz="3600" dirty="0" smtClean="0"/>
              <a:t>Otherwise </a:t>
            </a:r>
            <a:r>
              <a:rPr lang="en-US" sz="3600" dirty="0" smtClean="0">
                <a:solidFill>
                  <a:srgbClr val="00B050"/>
                </a:solidFill>
              </a:rPr>
              <a:t>any pair </a:t>
            </a:r>
            <a:r>
              <a:rPr lang="en-US" sz="3600" dirty="0" smtClean="0"/>
              <a:t>among the  </a:t>
            </a:r>
            <a:r>
              <a:rPr lang="en-US" sz="3600" dirty="0" smtClean="0">
                <a:solidFill>
                  <a:srgbClr val="FF0000"/>
                </a:solidFill>
              </a:rPr>
              <a:t>j+1 </a:t>
            </a:r>
            <a:r>
              <a:rPr lang="en-US" sz="3600" dirty="0" smtClean="0"/>
              <a:t>terminals  has a distance larger than </a:t>
            </a:r>
            <a:r>
              <a:rPr lang="en-US" sz="3600" dirty="0" smtClean="0">
                <a:solidFill>
                  <a:srgbClr val="FF0000"/>
                </a:solidFill>
              </a:rPr>
              <a:t>2opt/j</a:t>
            </a:r>
            <a:r>
              <a:rPr lang="en-US" sz="3600" dirty="0" smtClean="0"/>
              <a:t>. We saw  that the minimum cost </a:t>
            </a:r>
            <a:r>
              <a:rPr lang="en-US" sz="3600" dirty="0" smtClean="0">
                <a:solidFill>
                  <a:srgbClr val="FF0000"/>
                </a:solidFill>
              </a:rPr>
              <a:t>Steiner Tree </a:t>
            </a:r>
            <a:r>
              <a:rPr lang="en-US" sz="3600" dirty="0" smtClean="0"/>
              <a:t>on the graph induced by the </a:t>
            </a:r>
            <a:r>
              <a:rPr lang="en-US" sz="3600" dirty="0" smtClean="0">
                <a:solidFill>
                  <a:srgbClr val="00B050"/>
                </a:solidFill>
              </a:rPr>
              <a:t>terminals</a:t>
            </a:r>
            <a:r>
              <a:rPr lang="en-US" sz="3600" dirty="0" smtClean="0"/>
              <a:t> is at most </a:t>
            </a:r>
            <a:r>
              <a:rPr lang="en-US" sz="3600" dirty="0" smtClean="0">
                <a:solidFill>
                  <a:srgbClr val="FF0000"/>
                </a:solidFill>
              </a:rPr>
              <a:t>2opt</a:t>
            </a:r>
            <a:r>
              <a:rPr lang="en-US" sz="3600" dirty="0" smtClean="0"/>
              <a:t>. However any Steiner tree on the </a:t>
            </a:r>
            <a:r>
              <a:rPr lang="en-US" sz="3600" dirty="0" smtClean="0">
                <a:solidFill>
                  <a:srgbClr val="FF0000"/>
                </a:solidFill>
              </a:rPr>
              <a:t>j+1 </a:t>
            </a:r>
            <a:r>
              <a:rPr lang="en-US" sz="3600" dirty="0" smtClean="0"/>
              <a:t>first terminals has </a:t>
            </a:r>
            <a:r>
              <a:rPr lang="en-US" sz="3600" dirty="0" smtClean="0">
                <a:solidFill>
                  <a:srgbClr val="FF0000"/>
                </a:solidFill>
              </a:rPr>
              <a:t>j </a:t>
            </a:r>
            <a:r>
              <a:rPr lang="en-US" sz="3600" dirty="0" smtClean="0"/>
              <a:t>edges. And thus the cost will be strictly larger than </a:t>
            </a:r>
            <a:r>
              <a:rPr lang="en-US" sz="3600" dirty="0" smtClean="0">
                <a:solidFill>
                  <a:srgbClr val="FF0000"/>
                </a:solidFill>
              </a:rPr>
              <a:t>2opt</a:t>
            </a:r>
            <a:r>
              <a:rPr lang="en-US" sz="3600" dirty="0" smtClean="0"/>
              <a:t>, contradiction.</a:t>
            </a:r>
          </a:p>
          <a:p>
            <a:pPr algn="l">
              <a:defRPr/>
            </a:pPr>
            <a:endParaRPr lang="en-US" sz="3600" dirty="0"/>
          </a:p>
        </p:txBody>
      </p:sp>
    </p:spTree>
    <p:extLst>
      <p:ext uri="{BB962C8B-B14F-4D97-AF65-F5344CB8AC3E}">
        <p14:creationId xmlns:p14="http://schemas.microsoft.com/office/powerpoint/2010/main" val="2371209538"/>
      </p:ext>
    </p:extLst>
  </p:cSld>
  <p:clrMapOvr>
    <a:masterClrMapping/>
  </p:clrMapOvr>
  <mc:AlternateContent xmlns:mc="http://schemas.openxmlformats.org/markup-compatibility/2006" xmlns:p14="http://schemas.microsoft.com/office/powerpoint/2010/main">
    <mc:Choice Requires="p14">
      <p:transition spd="slow" p14:dur="2000" advTm="234"/>
    </mc:Choice>
    <mc:Fallback xmlns="">
      <p:transition spd="slow" advTm="234"/>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References</a:t>
            </a:r>
            <a:endParaRPr lang="en-US" i="1" dirty="0">
              <a:solidFill>
                <a:srgbClr val="00B0F0"/>
              </a:solidFill>
            </a:endParaRPr>
          </a:p>
        </p:txBody>
      </p:sp>
      <p:sp>
        <p:nvSpPr>
          <p:cNvPr id="3" name="Content Placeholder 2"/>
          <p:cNvSpPr>
            <a:spLocks noGrp="1"/>
          </p:cNvSpPr>
          <p:nvPr>
            <p:ph idx="1"/>
          </p:nvPr>
        </p:nvSpPr>
        <p:spPr/>
        <p:txBody>
          <a:bodyPr>
            <a:noAutofit/>
          </a:bodyPr>
          <a:lstStyle/>
          <a:p>
            <a:r>
              <a:rPr lang="en-US" sz="3200" dirty="0" smtClean="0"/>
              <a:t>I will here and there cite around the time I present the results. But will not be very careful at it.</a:t>
            </a:r>
          </a:p>
          <a:p>
            <a:r>
              <a:rPr lang="en-US" sz="3200" dirty="0" smtClean="0"/>
              <a:t>Like in a paper, at the end I will give references for all results. With some remarks.</a:t>
            </a:r>
          </a:p>
          <a:p>
            <a:r>
              <a:rPr lang="en-US" sz="3200" dirty="0" smtClean="0"/>
              <a:t>There are way too many results to present technical details to. Hence I present details here and there. But whatever I show must be simple. Complex means: </a:t>
            </a:r>
            <a:r>
              <a:rPr lang="en-US" sz="3200" dirty="0" smtClean="0">
                <a:solidFill>
                  <a:srgbClr val="FF0000"/>
                </a:solidFill>
              </a:rPr>
              <a:t>not beauty.</a:t>
            </a:r>
            <a:endParaRPr lang="en-US" sz="3200" dirty="0">
              <a:solidFill>
                <a:srgbClr val="FF0000"/>
              </a:solidFill>
            </a:endParaRPr>
          </a:p>
        </p:txBody>
      </p:sp>
    </p:spTree>
    <p:extLst>
      <p:ext uri="{BB962C8B-B14F-4D97-AF65-F5344CB8AC3E}">
        <p14:creationId xmlns:p14="http://schemas.microsoft.com/office/powerpoint/2010/main" val="33146829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lgn="ctr"/>
            <a:r>
              <a:rPr lang="en-US" dirty="0">
                <a:solidFill>
                  <a:srgbClr val="00B0F0"/>
                </a:solidFill>
              </a:rPr>
              <a:t>Knapsack Set-Coverage</a:t>
            </a:r>
          </a:p>
        </p:txBody>
      </p:sp>
      <p:sp>
        <p:nvSpPr>
          <p:cNvPr id="49155" name="Rectangle 3"/>
          <p:cNvSpPr>
            <a:spLocks noGrp="1" noChangeArrowheads="1"/>
          </p:cNvSpPr>
          <p:nvPr>
            <p:ph type="body" idx="1"/>
          </p:nvPr>
        </p:nvSpPr>
        <p:spPr/>
        <p:txBody>
          <a:bodyPr/>
          <a:lstStyle/>
          <a:p>
            <a:r>
              <a:rPr lang="en-US" dirty="0">
                <a:solidFill>
                  <a:srgbClr val="00B050"/>
                </a:solidFill>
              </a:rPr>
              <a:t>The Set-Coverage problem </a:t>
            </a:r>
            <a:r>
              <a:rPr lang="en-US" dirty="0"/>
              <a:t>is given a</a:t>
            </a:r>
            <a:r>
              <a:rPr lang="en-US" dirty="0">
                <a:solidFill>
                  <a:srgbClr val="003300"/>
                </a:solidFill>
              </a:rPr>
              <a:t> set system </a:t>
            </a:r>
            <a:r>
              <a:rPr lang="en-US" dirty="0"/>
              <a:t>and a number</a:t>
            </a:r>
            <a:r>
              <a:rPr lang="en-US" dirty="0">
                <a:solidFill>
                  <a:srgbClr val="003300"/>
                </a:solidFill>
              </a:rPr>
              <a:t> </a:t>
            </a:r>
            <a:r>
              <a:rPr lang="en-US" i="1" dirty="0">
                <a:solidFill>
                  <a:srgbClr val="CC0000"/>
                </a:solidFill>
              </a:rPr>
              <a:t>k</a:t>
            </a:r>
            <a:r>
              <a:rPr lang="en-US" i="1" dirty="0"/>
              <a:t> </a:t>
            </a:r>
            <a:r>
              <a:rPr lang="en-US" dirty="0"/>
              <a:t>select</a:t>
            </a:r>
            <a:r>
              <a:rPr lang="en-US" dirty="0">
                <a:solidFill>
                  <a:srgbClr val="CC0000"/>
                </a:solidFill>
              </a:rPr>
              <a:t> </a:t>
            </a:r>
            <a:r>
              <a:rPr lang="en-US" i="1" dirty="0">
                <a:solidFill>
                  <a:srgbClr val="CC0000"/>
                </a:solidFill>
              </a:rPr>
              <a:t>k  </a:t>
            </a:r>
            <a:r>
              <a:rPr lang="en-US" dirty="0"/>
              <a:t>sets that cover as many </a:t>
            </a:r>
            <a:r>
              <a:rPr lang="en-US" dirty="0" err="1"/>
              <a:t>elemnts</a:t>
            </a:r>
            <a:r>
              <a:rPr lang="en-US" dirty="0"/>
              <a:t> as possible. </a:t>
            </a:r>
          </a:p>
          <a:p>
            <a:r>
              <a:rPr lang="en-US" dirty="0">
                <a:solidFill>
                  <a:srgbClr val="FF0000"/>
                </a:solidFill>
              </a:rPr>
              <a:t>Knapsack </a:t>
            </a:r>
            <a:r>
              <a:rPr lang="en-US" dirty="0"/>
              <a:t>version, not that known: </a:t>
            </a:r>
          </a:p>
          <a:p>
            <a:r>
              <a:rPr lang="en-US" dirty="0"/>
              <a:t>Each set has cost </a:t>
            </a:r>
            <a:r>
              <a:rPr lang="en-US" i="1" dirty="0">
                <a:solidFill>
                  <a:srgbClr val="CC0000"/>
                </a:solidFill>
              </a:rPr>
              <a:t>c(s)</a:t>
            </a:r>
            <a:r>
              <a:rPr lang="en-US" dirty="0"/>
              <a:t>  and there is a bound </a:t>
            </a:r>
            <a:r>
              <a:rPr lang="en-US" i="1" dirty="0">
                <a:solidFill>
                  <a:srgbClr val="CC0000"/>
                </a:solidFill>
              </a:rPr>
              <a:t>B</a:t>
            </a:r>
            <a:r>
              <a:rPr lang="en-US" dirty="0"/>
              <a:t> on the maximum sum of costs, of sets we can choose.                         </a:t>
            </a:r>
          </a:p>
          <a:p>
            <a:r>
              <a:rPr lang="en-US" dirty="0"/>
              <a:t> </a:t>
            </a:r>
            <a:r>
              <a:rPr lang="en-US" dirty="0">
                <a:solidFill>
                  <a:srgbClr val="003300"/>
                </a:solidFill>
              </a:rPr>
              <a:t>Maximize number of elements covered.</a:t>
            </a:r>
            <a:endParaRPr lang="en-US" i="1" dirty="0">
              <a:solidFill>
                <a:srgbClr val="003300"/>
              </a:solidFill>
            </a:endParaRPr>
          </a:p>
        </p:txBody>
      </p:sp>
    </p:spTree>
    <p:extLst>
      <p:ext uri="{BB962C8B-B14F-4D97-AF65-F5344CB8AC3E}">
        <p14:creationId xmlns:p14="http://schemas.microsoft.com/office/powerpoint/2010/main" val="101764740"/>
      </p:ext>
    </p:extLst>
  </p:cSld>
  <p:clrMapOvr>
    <a:masterClrMapping/>
  </p:clrMapOvr>
  <p:timing>
    <p:tnLst>
      <p:par>
        <p:cTn id="1" dur="indefinite" restart="never" nodeType="tmRoot"/>
      </p:par>
    </p:tnLst>
  </p:timing>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itle 1"/>
          <p:cNvSpPr>
            <a:spLocks noGrp="1"/>
          </p:cNvSpPr>
          <p:nvPr>
            <p:ph type="title"/>
          </p:nvPr>
        </p:nvSpPr>
        <p:spPr/>
        <p:txBody>
          <a:bodyPr/>
          <a:lstStyle/>
          <a:p>
            <a:pPr algn="ctr"/>
            <a:r>
              <a:rPr lang="en-US" altLang="en-US" dirty="0" smtClean="0">
                <a:solidFill>
                  <a:srgbClr val="00B0F0"/>
                </a:solidFill>
              </a:rPr>
              <a:t>The total cost </a:t>
            </a:r>
          </a:p>
        </p:txBody>
      </p:sp>
      <p:sp>
        <p:nvSpPr>
          <p:cNvPr id="210947" name="Content Placeholder 2"/>
          <p:cNvSpPr>
            <a:spLocks noGrp="1"/>
          </p:cNvSpPr>
          <p:nvPr>
            <p:ph idx="1"/>
          </p:nvPr>
        </p:nvSpPr>
        <p:spPr/>
        <p:txBody>
          <a:bodyPr>
            <a:noAutofit/>
          </a:bodyPr>
          <a:lstStyle/>
          <a:p>
            <a:pPr marL="0" indent="0" algn="l">
              <a:buFontTx/>
              <a:buNone/>
            </a:pPr>
            <a:r>
              <a:rPr lang="en-US" altLang="en-US" sz="3600" dirty="0" smtClean="0">
                <a:solidFill>
                  <a:srgbClr val="FF0000"/>
                </a:solidFill>
              </a:rPr>
              <a:t>2opt(1+1/2+……+1/n)≤ 2(ln n+1)˖opt</a:t>
            </a:r>
          </a:p>
          <a:p>
            <a:pPr marL="0" indent="0" algn="l">
              <a:buFontTx/>
              <a:buNone/>
            </a:pPr>
            <a:endParaRPr lang="en-US" altLang="en-US" sz="3600" dirty="0" smtClean="0">
              <a:solidFill>
                <a:srgbClr val="FF0000"/>
              </a:solidFill>
            </a:endParaRPr>
          </a:p>
          <a:p>
            <a:pPr marL="0" indent="0" algn="l">
              <a:buFontTx/>
              <a:buNone/>
            </a:pPr>
            <a:r>
              <a:rPr lang="en-US" altLang="en-US" sz="3600" dirty="0" smtClean="0"/>
              <a:t>The </a:t>
            </a:r>
            <a:r>
              <a:rPr lang="en-US" altLang="en-US" sz="3600" dirty="0" smtClean="0">
                <a:solidFill>
                  <a:srgbClr val="FF0000"/>
                </a:solidFill>
              </a:rPr>
              <a:t>competitive ratio</a:t>
            </a:r>
            <a:r>
              <a:rPr lang="en-US" altLang="en-US" sz="3600" dirty="0" smtClean="0"/>
              <a:t> is the value of the on-line solution over the cost of the optimum offline solution.</a:t>
            </a:r>
          </a:p>
          <a:p>
            <a:pPr marL="0" indent="0" algn="l">
              <a:buFontTx/>
              <a:buNone/>
            </a:pPr>
            <a:endParaRPr lang="en-US" altLang="en-US" sz="3600" dirty="0" smtClean="0">
              <a:solidFill>
                <a:srgbClr val="FF0000"/>
              </a:solidFill>
            </a:endParaRPr>
          </a:p>
          <a:p>
            <a:pPr marL="0" indent="0" algn="l">
              <a:buFontTx/>
              <a:buNone/>
            </a:pPr>
            <a:r>
              <a:rPr lang="en-US" altLang="en-US" sz="3600" dirty="0" smtClean="0"/>
              <a:t>In this example the </a:t>
            </a:r>
            <a:r>
              <a:rPr lang="en-US" altLang="en-US" sz="3600" dirty="0" smtClean="0">
                <a:solidFill>
                  <a:srgbClr val="FF0000"/>
                </a:solidFill>
              </a:rPr>
              <a:t>competitive ratio </a:t>
            </a:r>
            <a:r>
              <a:rPr lang="en-US" altLang="en-US" sz="3600" dirty="0" smtClean="0"/>
              <a:t>is at most </a:t>
            </a:r>
            <a:r>
              <a:rPr lang="en-US" altLang="en-US" sz="3600" dirty="0" smtClean="0">
                <a:solidFill>
                  <a:srgbClr val="FF0000"/>
                </a:solidFill>
              </a:rPr>
              <a:t>2(ln n+1).</a:t>
            </a:r>
            <a:endParaRPr lang="en-US" altLang="en-US" sz="3600" dirty="0" smtClean="0"/>
          </a:p>
        </p:txBody>
      </p:sp>
    </p:spTree>
    <p:extLst>
      <p:ext uri="{BB962C8B-B14F-4D97-AF65-F5344CB8AC3E}">
        <p14:creationId xmlns:p14="http://schemas.microsoft.com/office/powerpoint/2010/main" val="747757071"/>
      </p:ext>
    </p:extLst>
  </p:cSld>
  <p:clrMapOvr>
    <a:masterClrMapping/>
  </p:clrMapOvr>
  <mc:AlternateContent xmlns:mc="http://schemas.openxmlformats.org/markup-compatibility/2006" xmlns:p14="http://schemas.microsoft.com/office/powerpoint/2010/main">
    <mc:Choice Requires="p14">
      <p:transition spd="slow" p14:dur="2000" advTm="173"/>
    </mc:Choice>
    <mc:Fallback xmlns="">
      <p:transition spd="slow" advTm="173"/>
    </mc:Fallback>
  </mc:AlternateContent>
  <p:timing>
    <p:tnLst>
      <p:par>
        <p:cTn id="1" dur="indefinite" restart="never" nodeType="tmRoot"/>
      </p:par>
    </p:tnLst>
  </p:timing>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What comes next is a survey</a:t>
            </a:r>
            <a:endParaRPr lang="en-US" dirty="0">
              <a:solidFill>
                <a:srgbClr val="00B0F0"/>
              </a:solidFill>
            </a:endParaRPr>
          </a:p>
        </p:txBody>
      </p:sp>
      <p:sp>
        <p:nvSpPr>
          <p:cNvPr id="3" name="Content Placeholder 2"/>
          <p:cNvSpPr>
            <a:spLocks noGrp="1"/>
          </p:cNvSpPr>
          <p:nvPr>
            <p:ph idx="1"/>
          </p:nvPr>
        </p:nvSpPr>
        <p:spPr/>
        <p:txBody>
          <a:bodyPr/>
          <a:lstStyle/>
          <a:p>
            <a:r>
              <a:rPr lang="en-US" dirty="0" smtClean="0"/>
              <a:t>Subjects I like.</a:t>
            </a:r>
          </a:p>
          <a:p>
            <a:r>
              <a:rPr lang="en-US" dirty="0" smtClean="0"/>
              <a:t>Subjects I probably refereed papers in.</a:t>
            </a:r>
          </a:p>
          <a:p>
            <a:r>
              <a:rPr lang="en-US" dirty="0" smtClean="0"/>
              <a:t>And subjects I followed.</a:t>
            </a:r>
          </a:p>
          <a:p>
            <a:r>
              <a:rPr lang="en-US" dirty="0" smtClean="0"/>
              <a:t>Yet like in </a:t>
            </a:r>
            <a:r>
              <a:rPr lang="en-US" dirty="0" smtClean="0">
                <a:solidFill>
                  <a:srgbClr val="00B050"/>
                </a:solidFill>
              </a:rPr>
              <a:t>On-Line</a:t>
            </a:r>
            <a:r>
              <a:rPr lang="en-US" dirty="0" smtClean="0"/>
              <a:t> I probably can not do research on this subjects. I know many things on </a:t>
            </a:r>
            <a:r>
              <a:rPr lang="en-US" dirty="0" smtClean="0">
                <a:solidFill>
                  <a:srgbClr val="00B050"/>
                </a:solidFill>
              </a:rPr>
              <a:t>On-Line </a:t>
            </a:r>
            <a:r>
              <a:rPr lang="en-US" dirty="0" smtClean="0"/>
              <a:t> but it is not enough for research. </a:t>
            </a:r>
            <a:endParaRPr lang="en-US" dirty="0"/>
          </a:p>
        </p:txBody>
      </p:sp>
    </p:spTree>
    <p:extLst>
      <p:ext uri="{BB962C8B-B14F-4D97-AF65-F5344CB8AC3E}">
        <p14:creationId xmlns:p14="http://schemas.microsoft.com/office/powerpoint/2010/main" val="2940823467"/>
      </p:ext>
    </p:extLst>
  </p:cSld>
  <p:clrMapOvr>
    <a:masterClrMapping/>
  </p:clrMapOvr>
  <p:timing>
    <p:tnLst>
      <p:par>
        <p:cTn id="1" dur="indefinite" restart="never" nodeType="tmRoot"/>
      </p:par>
    </p:tnLst>
  </p:timing>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itle 1"/>
          <p:cNvSpPr>
            <a:spLocks noGrp="1"/>
          </p:cNvSpPr>
          <p:nvPr>
            <p:ph type="title"/>
          </p:nvPr>
        </p:nvSpPr>
        <p:spPr/>
        <p:txBody>
          <a:bodyPr/>
          <a:lstStyle/>
          <a:p>
            <a:pPr algn="ctr"/>
            <a:r>
              <a:rPr lang="en-US" altLang="en-US" dirty="0" smtClean="0">
                <a:solidFill>
                  <a:srgbClr val="00B0F0"/>
                </a:solidFill>
              </a:rPr>
              <a:t>Constructing subgraphs for shortest path queries</a:t>
            </a:r>
          </a:p>
        </p:txBody>
      </p:sp>
      <p:sp>
        <p:nvSpPr>
          <p:cNvPr id="211971" name="Content Placeholder 2"/>
          <p:cNvSpPr>
            <a:spLocks noGrp="1"/>
          </p:cNvSpPr>
          <p:nvPr>
            <p:ph idx="1"/>
          </p:nvPr>
        </p:nvSpPr>
        <p:spPr/>
        <p:txBody>
          <a:bodyPr>
            <a:noAutofit/>
          </a:bodyPr>
          <a:lstStyle/>
          <a:p>
            <a:pPr marL="0" indent="0" algn="l">
              <a:buFontTx/>
              <a:buNone/>
            </a:pPr>
            <a:r>
              <a:rPr lang="en-US" altLang="en-US" sz="3600" dirty="0" smtClean="0"/>
              <a:t>Also for </a:t>
            </a:r>
            <a:r>
              <a:rPr lang="en-US" altLang="en-US" sz="3600" dirty="0" smtClean="0">
                <a:solidFill>
                  <a:srgbClr val="FF0000"/>
                </a:solidFill>
              </a:rPr>
              <a:t>fault tolerance. </a:t>
            </a:r>
            <a:r>
              <a:rPr lang="en-US" altLang="en-US" sz="3600" dirty="0" smtClean="0"/>
              <a:t>Again I tried to work on it with </a:t>
            </a:r>
            <a:r>
              <a:rPr lang="en-US" altLang="en-US" sz="3600" dirty="0" smtClean="0">
                <a:solidFill>
                  <a:srgbClr val="7030A0"/>
                </a:solidFill>
              </a:rPr>
              <a:t>Merav</a:t>
            </a:r>
            <a:r>
              <a:rPr lang="en-US" altLang="en-US" sz="3600" dirty="0" smtClean="0"/>
              <a:t> and failed.</a:t>
            </a:r>
          </a:p>
          <a:p>
            <a:pPr marL="0" indent="0" algn="l">
              <a:buFontTx/>
              <a:buNone/>
            </a:pPr>
            <a:r>
              <a:rPr lang="en-US" altLang="en-US" sz="3600" dirty="0" smtClean="0"/>
              <a:t>A paper by </a:t>
            </a:r>
            <a:r>
              <a:rPr lang="en-US" altLang="en-US" sz="3600" b="1" dirty="0" smtClean="0">
                <a:solidFill>
                  <a:srgbClr val="7030A0"/>
                </a:solidFill>
              </a:rPr>
              <a:t>Thorup-Zwick  </a:t>
            </a:r>
            <a:r>
              <a:rPr lang="en-US" altLang="en-US" sz="3600" b="1" dirty="0" smtClean="0"/>
              <a:t>in this subject</a:t>
            </a:r>
            <a:r>
              <a:rPr lang="en-US" altLang="en-US" sz="3600" b="1" dirty="0" smtClean="0">
                <a:solidFill>
                  <a:srgbClr val="7030A0"/>
                </a:solidFill>
              </a:rPr>
              <a:t> </a:t>
            </a:r>
            <a:r>
              <a:rPr lang="en-US" altLang="en-US" sz="3600" dirty="0" smtClean="0"/>
              <a:t>was one of the most beautiful papers  I read in my life.</a:t>
            </a:r>
          </a:p>
        </p:txBody>
      </p:sp>
    </p:spTree>
    <p:extLst>
      <p:ext uri="{BB962C8B-B14F-4D97-AF65-F5344CB8AC3E}">
        <p14:creationId xmlns:p14="http://schemas.microsoft.com/office/powerpoint/2010/main" val="2357068938"/>
      </p:ext>
    </p:extLst>
  </p:cSld>
  <p:clrMapOvr>
    <a:masterClrMapping/>
  </p:clrMapOvr>
  <mc:AlternateContent xmlns:mc="http://schemas.openxmlformats.org/markup-compatibility/2006" xmlns:p14="http://schemas.microsoft.com/office/powerpoint/2010/main">
    <mc:Choice Requires="p14">
      <p:transition spd="slow" p14:dur="2000" advTm="215"/>
    </mc:Choice>
    <mc:Fallback xmlns="">
      <p:transition spd="slow" advTm="215"/>
    </mc:Fallback>
  </mc:AlternateContent>
  <p:timing>
    <p:tnLst>
      <p:par>
        <p:cTn id="1" dur="indefinite" restart="never" nodeType="tmRoot"/>
      </p:par>
    </p:tnLst>
  </p:timing>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Title 1"/>
          <p:cNvSpPr>
            <a:spLocks noGrp="1"/>
          </p:cNvSpPr>
          <p:nvPr>
            <p:ph type="title"/>
          </p:nvPr>
        </p:nvSpPr>
        <p:spPr/>
        <p:txBody>
          <a:bodyPr/>
          <a:lstStyle/>
          <a:p>
            <a:pPr algn="ctr"/>
            <a:r>
              <a:rPr lang="en-US" altLang="en-US" dirty="0" smtClean="0">
                <a:solidFill>
                  <a:srgbClr val="00B0F0"/>
                </a:solidFill>
              </a:rPr>
              <a:t>Distributed computing</a:t>
            </a:r>
          </a:p>
        </p:txBody>
      </p:sp>
      <p:sp>
        <p:nvSpPr>
          <p:cNvPr id="3" name="Content Placeholder 2"/>
          <p:cNvSpPr>
            <a:spLocks noGrp="1"/>
          </p:cNvSpPr>
          <p:nvPr>
            <p:ph idx="1"/>
          </p:nvPr>
        </p:nvSpPr>
        <p:spPr/>
        <p:txBody>
          <a:bodyPr>
            <a:normAutofit fontScale="77500" lnSpcReduction="20000"/>
          </a:bodyPr>
          <a:lstStyle/>
          <a:p>
            <a:pPr marL="0" indent="0" algn="l">
              <a:buFontTx/>
              <a:buNone/>
              <a:defRPr/>
            </a:pPr>
            <a:r>
              <a:rPr lang="en-US" sz="3600" dirty="0" smtClean="0"/>
              <a:t>I regularly referee papers in distributed </a:t>
            </a:r>
          </a:p>
          <a:p>
            <a:pPr marL="0" indent="0" algn="l">
              <a:buFontTx/>
              <a:buNone/>
              <a:defRPr/>
            </a:pPr>
            <a:r>
              <a:rPr lang="en-US" sz="3600" dirty="0" smtClean="0"/>
              <a:t>computing. As  </a:t>
            </a:r>
            <a:r>
              <a:rPr lang="en-US" sz="3600" dirty="0" smtClean="0">
                <a:solidFill>
                  <a:srgbClr val="7030A0"/>
                </a:solidFill>
              </a:rPr>
              <a:t>Peleg</a:t>
            </a:r>
            <a:r>
              <a:rPr lang="en-US" sz="3600" dirty="0" smtClean="0"/>
              <a:t> was my adviser I am a </a:t>
            </a:r>
          </a:p>
          <a:p>
            <a:pPr marL="0" indent="0" algn="l">
              <a:buFontTx/>
              <a:buNone/>
              <a:defRPr/>
            </a:pPr>
            <a:r>
              <a:rPr lang="en-US" sz="3600" dirty="0" smtClean="0"/>
              <a:t>bit ashamed that I do not know enough to </a:t>
            </a:r>
          </a:p>
          <a:p>
            <a:pPr marL="0" indent="0" algn="l">
              <a:buFontTx/>
              <a:buNone/>
              <a:defRPr/>
            </a:pPr>
            <a:r>
              <a:rPr lang="en-US" sz="3600" dirty="0" smtClean="0"/>
              <a:t>research on this subject. In </a:t>
            </a:r>
            <a:r>
              <a:rPr lang="en-US" sz="3600" dirty="0" smtClean="0">
                <a:solidFill>
                  <a:srgbClr val="00B050"/>
                </a:solidFill>
              </a:rPr>
              <a:t>Distributed </a:t>
            </a:r>
          </a:p>
          <a:p>
            <a:pPr marL="0" indent="0" algn="l">
              <a:buFontTx/>
              <a:buNone/>
              <a:defRPr/>
            </a:pPr>
            <a:r>
              <a:rPr lang="en-US" sz="3600" dirty="0" smtClean="0">
                <a:solidFill>
                  <a:srgbClr val="00B050"/>
                </a:solidFill>
              </a:rPr>
              <a:t>Algorithm </a:t>
            </a:r>
            <a:r>
              <a:rPr lang="en-US" sz="3600" dirty="0" smtClean="0"/>
              <a:t>there are at least two models,  the </a:t>
            </a:r>
          </a:p>
          <a:p>
            <a:pPr marL="0" indent="0" algn="l">
              <a:buFontTx/>
              <a:buNone/>
              <a:defRPr/>
            </a:pPr>
            <a:r>
              <a:rPr lang="en-US" sz="3600" dirty="0" smtClean="0"/>
              <a:t>local one and the </a:t>
            </a:r>
            <a:r>
              <a:rPr lang="en-US" sz="3600" dirty="0" smtClean="0">
                <a:solidFill>
                  <a:srgbClr val="0070C0"/>
                </a:solidFill>
              </a:rPr>
              <a:t>CONGEST</a:t>
            </a:r>
            <a:r>
              <a:rPr lang="en-US" sz="3600" dirty="0" smtClean="0"/>
              <a:t> which allows sending </a:t>
            </a:r>
          </a:p>
          <a:p>
            <a:pPr marL="0" indent="0" algn="l">
              <a:buFontTx/>
              <a:buNone/>
              <a:defRPr/>
            </a:pPr>
            <a:r>
              <a:rPr lang="en-US" sz="3600" dirty="0" smtClean="0"/>
              <a:t> </a:t>
            </a:r>
            <a:r>
              <a:rPr lang="en-US" sz="3600" dirty="0" smtClean="0">
                <a:solidFill>
                  <a:srgbClr val="FF0000"/>
                </a:solidFill>
              </a:rPr>
              <a:t>O(log n)</a:t>
            </a:r>
            <a:r>
              <a:rPr lang="en-US" sz="3600" dirty="0" smtClean="0"/>
              <a:t> information per contact. Many nice papers </a:t>
            </a:r>
          </a:p>
          <a:p>
            <a:pPr marL="0" indent="0" algn="l">
              <a:buFontTx/>
              <a:buNone/>
              <a:defRPr/>
            </a:pPr>
            <a:r>
              <a:rPr lang="en-US" sz="3600" dirty="0" smtClean="0"/>
              <a:t>in distributed computing appeared in leading </a:t>
            </a:r>
          </a:p>
          <a:p>
            <a:pPr marL="0" indent="0" algn="l">
              <a:buFontTx/>
              <a:buNone/>
              <a:defRPr/>
            </a:pPr>
            <a:r>
              <a:rPr lang="en-US" sz="3600" dirty="0" smtClean="0"/>
              <a:t>conferences. Algorithm for the  </a:t>
            </a:r>
            <a:r>
              <a:rPr lang="en-US" sz="3600" dirty="0" smtClean="0">
                <a:solidFill>
                  <a:srgbClr val="00B050"/>
                </a:solidFill>
              </a:rPr>
              <a:t>MST</a:t>
            </a:r>
            <a:r>
              <a:rPr lang="en-US" sz="3600" dirty="0" smtClean="0"/>
              <a:t>, </a:t>
            </a:r>
            <a:r>
              <a:rPr lang="en-US" sz="3600" dirty="0" smtClean="0">
                <a:solidFill>
                  <a:srgbClr val="00B050"/>
                </a:solidFill>
              </a:rPr>
              <a:t>Coloring</a:t>
            </a:r>
            <a:r>
              <a:rPr lang="en-US" sz="3600" dirty="0" smtClean="0"/>
              <a:t>, </a:t>
            </a:r>
            <a:r>
              <a:rPr lang="en-US" sz="3600" dirty="0" smtClean="0">
                <a:solidFill>
                  <a:srgbClr val="00B050"/>
                </a:solidFill>
              </a:rPr>
              <a:t>Leader</a:t>
            </a:r>
          </a:p>
          <a:p>
            <a:pPr marL="0" indent="0" algn="l">
              <a:buFontTx/>
              <a:buNone/>
              <a:defRPr/>
            </a:pPr>
            <a:r>
              <a:rPr lang="en-US" sz="3600" dirty="0" smtClean="0">
                <a:solidFill>
                  <a:srgbClr val="00B050"/>
                </a:solidFill>
              </a:rPr>
              <a:t> Election,</a:t>
            </a:r>
            <a:r>
              <a:rPr lang="en-US" sz="3600" dirty="0" smtClean="0"/>
              <a:t> </a:t>
            </a:r>
            <a:r>
              <a:rPr lang="en-US" sz="3600" dirty="0" smtClean="0">
                <a:solidFill>
                  <a:srgbClr val="00B050"/>
                </a:solidFill>
              </a:rPr>
              <a:t>Broadcasting </a:t>
            </a:r>
            <a:r>
              <a:rPr lang="en-US" sz="3600" dirty="0" smtClean="0"/>
              <a:t>and more were devised.</a:t>
            </a:r>
          </a:p>
        </p:txBody>
      </p:sp>
    </p:spTree>
    <p:extLst>
      <p:ext uri="{BB962C8B-B14F-4D97-AF65-F5344CB8AC3E}">
        <p14:creationId xmlns:p14="http://schemas.microsoft.com/office/powerpoint/2010/main" val="3847327227"/>
      </p:ext>
    </p:extLst>
  </p:cSld>
  <p:clrMapOvr>
    <a:masterClrMapping/>
  </p:clrMapOvr>
  <mc:AlternateContent xmlns:mc="http://schemas.openxmlformats.org/markup-compatibility/2006" xmlns:p14="http://schemas.microsoft.com/office/powerpoint/2010/main">
    <mc:Choice Requires="p14">
      <p:transition spd="slow" p14:dur="2000" advTm="206"/>
    </mc:Choice>
    <mc:Fallback xmlns="">
      <p:transition spd="slow" advTm="206"/>
    </mc:Fallback>
  </mc:AlternateContent>
  <p:timing>
    <p:tnLst>
      <p:par>
        <p:cTn id="1" dur="indefinite" restart="never" nodeType="tmRoot"/>
      </p:par>
    </p:tnLst>
  </p:timing>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itle 1"/>
          <p:cNvSpPr>
            <a:spLocks noGrp="1"/>
          </p:cNvSpPr>
          <p:nvPr>
            <p:ph type="title"/>
          </p:nvPr>
        </p:nvSpPr>
        <p:spPr/>
        <p:txBody>
          <a:bodyPr/>
          <a:lstStyle/>
          <a:p>
            <a:pPr algn="ctr"/>
            <a:r>
              <a:rPr lang="en-US" altLang="en-US" dirty="0" smtClean="0">
                <a:solidFill>
                  <a:srgbClr val="00B0F0"/>
                </a:solidFill>
              </a:rPr>
              <a:t>I have a feeling that</a:t>
            </a:r>
          </a:p>
        </p:txBody>
      </p:sp>
      <p:sp>
        <p:nvSpPr>
          <p:cNvPr id="214019" name="Content Placeholder 2"/>
          <p:cNvSpPr>
            <a:spLocks noGrp="1"/>
          </p:cNvSpPr>
          <p:nvPr>
            <p:ph idx="1"/>
          </p:nvPr>
        </p:nvSpPr>
        <p:spPr/>
        <p:txBody>
          <a:bodyPr>
            <a:normAutofit/>
          </a:bodyPr>
          <a:lstStyle/>
          <a:p>
            <a:pPr marL="0" indent="0" algn="l">
              <a:buFontTx/>
              <a:buNone/>
            </a:pPr>
            <a:r>
              <a:rPr lang="en-US" altLang="en-US" sz="3600" dirty="0" smtClean="0">
                <a:solidFill>
                  <a:srgbClr val="FF0000"/>
                </a:solidFill>
              </a:rPr>
              <a:t>Distributed Computing </a:t>
            </a:r>
            <a:r>
              <a:rPr lang="en-US" altLang="en-US" sz="3600" dirty="0" smtClean="0"/>
              <a:t>is an easier subject than </a:t>
            </a:r>
            <a:r>
              <a:rPr lang="en-US" altLang="en-US" sz="3600" dirty="0" smtClean="0">
                <a:solidFill>
                  <a:srgbClr val="FF0000"/>
                </a:solidFill>
              </a:rPr>
              <a:t>Approximation.</a:t>
            </a:r>
          </a:p>
          <a:p>
            <a:pPr marL="0" indent="0" algn="l">
              <a:buFontTx/>
              <a:buNone/>
            </a:pPr>
            <a:r>
              <a:rPr lang="en-US" altLang="en-US" sz="3600" dirty="0" smtClean="0"/>
              <a:t>One very deep tool that goes away is  </a:t>
            </a:r>
            <a:r>
              <a:rPr lang="en-US" altLang="en-US" sz="3600" dirty="0" smtClean="0">
                <a:solidFill>
                  <a:srgbClr val="FF0000"/>
                </a:solidFill>
              </a:rPr>
              <a:t>LP, </a:t>
            </a:r>
            <a:r>
              <a:rPr lang="en-US" altLang="en-US" sz="3600" dirty="0" smtClean="0"/>
              <a:t>and also  </a:t>
            </a:r>
            <a:r>
              <a:rPr lang="en-US" altLang="en-US" sz="3600" dirty="0" smtClean="0">
                <a:solidFill>
                  <a:srgbClr val="FF0000"/>
                </a:solidFill>
              </a:rPr>
              <a:t>SDP</a:t>
            </a:r>
            <a:r>
              <a:rPr lang="en-US" altLang="en-US" sz="3600" dirty="0" smtClean="0"/>
              <a:t> and the rest, which is what makes approximation so hard.</a:t>
            </a:r>
          </a:p>
          <a:p>
            <a:pPr marL="0" indent="0" algn="l">
              <a:buFontTx/>
              <a:buNone/>
            </a:pPr>
            <a:r>
              <a:rPr lang="en-US" altLang="en-US" sz="3600" dirty="0" smtClean="0">
                <a:solidFill>
                  <a:srgbClr val="7030A0"/>
                </a:solidFill>
              </a:rPr>
              <a:t>Magnus</a:t>
            </a:r>
            <a:r>
              <a:rPr lang="en-US" altLang="en-US" sz="3600" dirty="0" smtClean="0">
                <a:solidFill>
                  <a:srgbClr val="00B050"/>
                </a:solidFill>
              </a:rPr>
              <a:t> </a:t>
            </a:r>
            <a:r>
              <a:rPr lang="en-US" altLang="en-US" sz="3600" dirty="0" smtClean="0"/>
              <a:t>moved from approximation algorithm to distributed algorithms with great success.</a:t>
            </a:r>
          </a:p>
        </p:txBody>
      </p:sp>
    </p:spTree>
    <p:extLst>
      <p:ext uri="{BB962C8B-B14F-4D97-AF65-F5344CB8AC3E}">
        <p14:creationId xmlns:p14="http://schemas.microsoft.com/office/powerpoint/2010/main" val="640902545"/>
      </p:ext>
    </p:extLst>
  </p:cSld>
  <p:clrMapOvr>
    <a:masterClrMapping/>
  </p:clrMapOvr>
  <mc:AlternateContent xmlns:mc="http://schemas.openxmlformats.org/markup-compatibility/2006" xmlns:p14="http://schemas.microsoft.com/office/powerpoint/2010/main">
    <mc:Choice Requires="p14">
      <p:transition spd="slow" p14:dur="2000" advTm="185"/>
    </mc:Choice>
    <mc:Fallback xmlns="">
      <p:transition spd="slow" advTm="185"/>
    </mc:Fallback>
  </mc:AlternateContent>
  <p:timing>
    <p:tnLst>
      <p:par>
        <p:cTn id="1" dur="indefinite" restart="never" nodeType="tmRoot"/>
      </p:par>
    </p:tnLst>
  </p:timing>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t>
            </a:r>
            <a:r>
              <a:rPr lang="en-US" dirty="0" smtClean="0">
                <a:solidFill>
                  <a:srgbClr val="00B0F0"/>
                </a:solidFill>
              </a:rPr>
              <a:t>Bidementionabilty</a:t>
            </a:r>
            <a:endParaRPr lang="en-US" dirty="0">
              <a:solidFill>
                <a:srgbClr val="00B0F0"/>
              </a:solidFill>
            </a:endParaRPr>
          </a:p>
        </p:txBody>
      </p:sp>
      <p:sp>
        <p:nvSpPr>
          <p:cNvPr id="3" name="Content Placeholder 2"/>
          <p:cNvSpPr>
            <a:spLocks noGrp="1"/>
          </p:cNvSpPr>
          <p:nvPr>
            <p:ph idx="1"/>
          </p:nvPr>
        </p:nvSpPr>
        <p:spPr/>
        <p:txBody>
          <a:bodyPr>
            <a:normAutofit/>
          </a:bodyPr>
          <a:lstStyle/>
          <a:p>
            <a:pPr marL="0" indent="0">
              <a:buNone/>
            </a:pPr>
            <a:r>
              <a:rPr lang="en-US" b="1" dirty="0"/>
              <a:t>Bidimensionality</a:t>
            </a:r>
            <a:r>
              <a:rPr lang="en-US" dirty="0"/>
              <a:t> </a:t>
            </a:r>
            <a:r>
              <a:rPr lang="en-US" dirty="0" smtClean="0"/>
              <a:t>states that problem that  are</a:t>
            </a:r>
          </a:p>
          <a:p>
            <a:pPr marL="0" indent="0">
              <a:buNone/>
            </a:pPr>
            <a:r>
              <a:rPr lang="en-US" b="1" dirty="0" smtClean="0"/>
              <a:t>bidimensional</a:t>
            </a:r>
            <a:r>
              <a:rPr lang="en-US" dirty="0" smtClean="0"/>
              <a:t> (in the sense  of two dimensional grids )</a:t>
            </a:r>
            <a:r>
              <a:rPr lang="en-US" dirty="0"/>
              <a:t> </a:t>
            </a:r>
            <a:r>
              <a:rPr lang="en-US" dirty="0" smtClean="0"/>
              <a:t>admit </a:t>
            </a:r>
            <a:r>
              <a:rPr lang="en-US" dirty="0"/>
              <a:t>efficient approximate, fixed-parameter or kernel </a:t>
            </a:r>
            <a:r>
              <a:rPr lang="en-US" dirty="0" smtClean="0"/>
              <a:t>solutions. </a:t>
            </a:r>
            <a:r>
              <a:rPr lang="en-US" dirty="0"/>
              <a:t> </a:t>
            </a:r>
            <a:r>
              <a:rPr lang="en-US" dirty="0" smtClean="0"/>
              <a:t>It takes a theory on planar graphs</a:t>
            </a:r>
            <a:r>
              <a:rPr lang="en-US" dirty="0"/>
              <a:t> </a:t>
            </a:r>
            <a:r>
              <a:rPr lang="en-US" dirty="0" smtClean="0"/>
              <a:t>to bounded-genus</a:t>
            </a:r>
            <a:r>
              <a:rPr lang="en-US" dirty="0"/>
              <a:t> graphs and graphs excluding any fixed minor. </a:t>
            </a:r>
            <a:r>
              <a:rPr lang="en-US" dirty="0" smtClean="0"/>
              <a:t>It is a generalization of the</a:t>
            </a:r>
            <a:r>
              <a:rPr lang="en-US" dirty="0"/>
              <a:t> graph minor theory of Robertson and </a:t>
            </a:r>
            <a:r>
              <a:rPr lang="en-US" dirty="0" smtClean="0"/>
              <a:t>Seymour</a:t>
            </a:r>
            <a:r>
              <a:rPr lang="en-US" dirty="0"/>
              <a:t> </a:t>
            </a:r>
            <a:r>
              <a:rPr lang="en-US" dirty="0" smtClean="0"/>
              <a:t>with new tools.</a:t>
            </a:r>
            <a:endParaRPr lang="en-US" dirty="0"/>
          </a:p>
        </p:txBody>
      </p:sp>
    </p:spTree>
    <p:extLst>
      <p:ext uri="{BB962C8B-B14F-4D97-AF65-F5344CB8AC3E}">
        <p14:creationId xmlns:p14="http://schemas.microsoft.com/office/powerpoint/2010/main" val="1659571626"/>
      </p:ext>
    </p:extLst>
  </p:cSld>
  <p:clrMapOvr>
    <a:masterClrMapping/>
  </p:clrMapOvr>
  <p:timing>
    <p:tnLst>
      <p:par>
        <p:cTn id="1" dur="indefinite" restart="never" nodeType="tmRoot"/>
      </p:par>
    </p:tnLst>
  </p:timing>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smtClean="0">
                <a:solidFill>
                  <a:srgbClr val="00B0F0"/>
                </a:solidFill>
              </a:rPr>
              <a:t>Bidementionabilty</a:t>
            </a:r>
            <a:endParaRPr lang="en-US" dirty="0">
              <a:solidFill>
                <a:srgbClr val="00B0F0"/>
              </a:solidFill>
            </a:endParaRPr>
          </a:p>
        </p:txBody>
      </p:sp>
      <p:sp>
        <p:nvSpPr>
          <p:cNvPr id="3" name="Content Placeholder 2"/>
          <p:cNvSpPr>
            <a:spLocks noGrp="1"/>
          </p:cNvSpPr>
          <p:nvPr>
            <p:ph idx="1"/>
          </p:nvPr>
        </p:nvSpPr>
        <p:spPr/>
        <p:txBody>
          <a:bodyPr>
            <a:normAutofit/>
          </a:bodyPr>
          <a:lstStyle/>
          <a:p>
            <a:pPr marL="0" indent="0">
              <a:buNone/>
            </a:pPr>
            <a:r>
              <a:rPr lang="en-US" dirty="0">
                <a:solidFill>
                  <a:srgbClr val="FF0000"/>
                </a:solidFill>
              </a:rPr>
              <a:t>I</a:t>
            </a:r>
            <a:r>
              <a:rPr lang="en-US" dirty="0" smtClean="0">
                <a:solidFill>
                  <a:srgbClr val="FF0000"/>
                </a:solidFill>
              </a:rPr>
              <a:t>n the references </a:t>
            </a:r>
            <a:r>
              <a:rPr lang="en-US" dirty="0" smtClean="0"/>
              <a:t>I state who developed it, and the highly just award they won in </a:t>
            </a:r>
            <a:r>
              <a:rPr lang="en-US" dirty="0" smtClean="0">
                <a:solidFill>
                  <a:srgbClr val="FF0000"/>
                </a:solidFill>
              </a:rPr>
              <a:t>2015</a:t>
            </a:r>
            <a:r>
              <a:rPr lang="en-US" dirty="0" smtClean="0"/>
              <a:t>.</a:t>
            </a:r>
          </a:p>
          <a:p>
            <a:pPr marL="0" indent="0">
              <a:buNone/>
            </a:pPr>
            <a:r>
              <a:rPr lang="en-US" dirty="0" smtClean="0"/>
              <a:t>I do have papers related to that (more precisely papers that use results from Bidimensionality as a black box).</a:t>
            </a:r>
          </a:p>
          <a:p>
            <a:pPr marL="0" indent="0">
              <a:buNone/>
            </a:pPr>
            <a:r>
              <a:rPr lang="en-US" dirty="0" smtClean="0"/>
              <a:t>They develop a theory that is more general than minors, in which you can contract and edge but not delete it.  </a:t>
            </a:r>
          </a:p>
        </p:txBody>
      </p:sp>
    </p:spTree>
    <p:extLst>
      <p:ext uri="{BB962C8B-B14F-4D97-AF65-F5344CB8AC3E}">
        <p14:creationId xmlns:p14="http://schemas.microsoft.com/office/powerpoint/2010/main" val="947661865"/>
      </p:ext>
    </p:extLst>
  </p:cSld>
  <p:clrMapOvr>
    <a:masterClrMapping/>
  </p:clrMapOvr>
  <p:timing>
    <p:tnLst>
      <p:par>
        <p:cTn id="1" dur="indefinite" restart="never" nodeType="tmRoot"/>
      </p:par>
    </p:tnLst>
  </p:timing>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Parallel Algorithms</a:t>
            </a:r>
            <a:endParaRPr lang="en-US" dirty="0">
              <a:solidFill>
                <a:srgbClr val="00B0F0"/>
              </a:solidFill>
            </a:endParaRPr>
          </a:p>
        </p:txBody>
      </p:sp>
      <p:sp>
        <p:nvSpPr>
          <p:cNvPr id="3" name="Content Placeholder 2"/>
          <p:cNvSpPr>
            <a:spLocks noGrp="1"/>
          </p:cNvSpPr>
          <p:nvPr>
            <p:ph idx="1"/>
          </p:nvPr>
        </p:nvSpPr>
        <p:spPr/>
        <p:txBody>
          <a:bodyPr>
            <a:normAutofit fontScale="92500"/>
          </a:bodyPr>
          <a:lstStyle/>
          <a:p>
            <a:pPr marL="0" indent="0">
              <a:buNone/>
              <a:defRPr/>
            </a:pPr>
            <a:r>
              <a:rPr lang="en-US" dirty="0"/>
              <a:t>I </a:t>
            </a:r>
            <a:r>
              <a:rPr lang="en-US" dirty="0" smtClean="0"/>
              <a:t>know this quite well.  </a:t>
            </a:r>
            <a:r>
              <a:rPr lang="en-US" dirty="0"/>
              <a:t>R</a:t>
            </a:r>
            <a:r>
              <a:rPr lang="en-US" dirty="0" smtClean="0"/>
              <a:t>efereed several </a:t>
            </a:r>
            <a:r>
              <a:rPr lang="en-US" dirty="0">
                <a:solidFill>
                  <a:srgbClr val="0070C0"/>
                </a:solidFill>
              </a:rPr>
              <a:t>parallel </a:t>
            </a:r>
            <a:endParaRPr lang="en-US" dirty="0" smtClean="0">
              <a:solidFill>
                <a:srgbClr val="0070C0"/>
              </a:solidFill>
            </a:endParaRPr>
          </a:p>
          <a:p>
            <a:pPr marL="0" indent="0">
              <a:buNone/>
              <a:defRPr/>
            </a:pPr>
            <a:r>
              <a:rPr lang="en-US" dirty="0" smtClean="0">
                <a:solidFill>
                  <a:srgbClr val="0070C0"/>
                </a:solidFill>
              </a:rPr>
              <a:t>algorithm</a:t>
            </a:r>
            <a:r>
              <a:rPr lang="en-US" dirty="0" smtClean="0"/>
              <a:t>.  The </a:t>
            </a:r>
            <a:r>
              <a:rPr lang="en-US" dirty="0"/>
              <a:t>topic lost its popularity because of </a:t>
            </a:r>
            <a:r>
              <a:rPr lang="en-US" dirty="0" smtClean="0"/>
              <a:t>the</a:t>
            </a:r>
          </a:p>
          <a:p>
            <a:pPr marL="0" indent="0">
              <a:buNone/>
              <a:defRPr/>
            </a:pPr>
            <a:r>
              <a:rPr lang="en-US" dirty="0" smtClean="0"/>
              <a:t>heavy </a:t>
            </a:r>
            <a:r>
              <a:rPr lang="en-US" dirty="0"/>
              <a:t>overhead. Will </a:t>
            </a:r>
            <a:r>
              <a:rPr lang="en-US" dirty="0" smtClean="0"/>
              <a:t>it  </a:t>
            </a:r>
            <a:r>
              <a:rPr lang="en-US" dirty="0"/>
              <a:t>ever be practical?</a:t>
            </a:r>
          </a:p>
          <a:p>
            <a:pPr marL="0" indent="0">
              <a:buNone/>
              <a:defRPr/>
            </a:pPr>
            <a:r>
              <a:rPr lang="en-US" dirty="0"/>
              <a:t>Will </a:t>
            </a:r>
            <a:r>
              <a:rPr lang="en-US" dirty="0" smtClean="0">
                <a:solidFill>
                  <a:srgbClr val="00B050"/>
                </a:solidFill>
              </a:rPr>
              <a:t>INTEL </a:t>
            </a:r>
            <a:r>
              <a:rPr lang="en-US" dirty="0"/>
              <a:t>be ever </a:t>
            </a:r>
            <a:r>
              <a:rPr lang="en-US" dirty="0">
                <a:solidFill>
                  <a:srgbClr val="0070C0"/>
                </a:solidFill>
              </a:rPr>
              <a:t>convinced</a:t>
            </a:r>
            <a:r>
              <a:rPr lang="en-US" dirty="0"/>
              <a:t> to built parallel computers? </a:t>
            </a:r>
            <a:endParaRPr lang="en-US" dirty="0" smtClean="0"/>
          </a:p>
          <a:p>
            <a:pPr marL="0" indent="0">
              <a:buNone/>
              <a:defRPr/>
            </a:pPr>
            <a:r>
              <a:rPr lang="en-US" dirty="0" smtClean="0"/>
              <a:t>Maybe one </a:t>
            </a:r>
            <a:r>
              <a:rPr lang="en-US" dirty="0"/>
              <a:t>day </a:t>
            </a:r>
            <a:r>
              <a:rPr lang="en-US" dirty="0">
                <a:solidFill>
                  <a:srgbClr val="0070C0"/>
                </a:solidFill>
              </a:rPr>
              <a:t>the overhead will be so small </a:t>
            </a:r>
            <a:r>
              <a:rPr lang="en-US" dirty="0"/>
              <a:t>that parallel </a:t>
            </a:r>
            <a:r>
              <a:rPr lang="en-US" dirty="0" smtClean="0"/>
              <a:t>computers (and </a:t>
            </a:r>
            <a:r>
              <a:rPr lang="en-US" dirty="0"/>
              <a:t>with them parallel algorithms) will be back.</a:t>
            </a:r>
          </a:p>
          <a:p>
            <a:pPr marL="0" indent="0">
              <a:buNone/>
              <a:defRPr/>
            </a:pPr>
            <a:r>
              <a:rPr lang="en-US" dirty="0"/>
              <a:t>I talked to </a:t>
            </a:r>
            <a:r>
              <a:rPr lang="en-US" b="1" dirty="0">
                <a:solidFill>
                  <a:srgbClr val="7030A0"/>
                </a:solidFill>
              </a:rPr>
              <a:t>Uzi Vishkin. </a:t>
            </a:r>
            <a:r>
              <a:rPr lang="en-US" b="1" dirty="0"/>
              <a:t>Many times. He says that the </a:t>
            </a:r>
            <a:endParaRPr lang="en-US" b="1" dirty="0" smtClean="0"/>
          </a:p>
          <a:p>
            <a:pPr marL="0" indent="0">
              <a:buNone/>
              <a:defRPr/>
            </a:pPr>
            <a:r>
              <a:rPr lang="en-US" b="1" dirty="0" smtClean="0"/>
              <a:t>time </a:t>
            </a:r>
            <a:r>
              <a:rPr lang="en-US" b="1" dirty="0"/>
              <a:t>is now</a:t>
            </a:r>
            <a:r>
              <a:rPr lang="en-US" b="1" dirty="0" smtClean="0"/>
              <a:t>. I think he was not able to convince them.</a:t>
            </a:r>
            <a:endParaRPr lang="en-US" dirty="0"/>
          </a:p>
        </p:txBody>
      </p:sp>
    </p:spTree>
    <p:extLst>
      <p:ext uri="{BB962C8B-B14F-4D97-AF65-F5344CB8AC3E}">
        <p14:creationId xmlns:p14="http://schemas.microsoft.com/office/powerpoint/2010/main" val="1408820409"/>
      </p:ext>
    </p:extLst>
  </p:cSld>
  <p:clrMapOvr>
    <a:masterClrMapping/>
  </p:clrMapOvr>
  <p:timing>
    <p:tnLst>
      <p:par>
        <p:cTn id="1" dur="indefinite" restart="never" nodeType="tmRoot"/>
      </p:par>
    </p:tnLst>
  </p:timing>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70C0"/>
                </a:solidFill>
              </a:rPr>
              <a:t>Parallel algorithms: some beautiful papers I read</a:t>
            </a:r>
            <a:endParaRPr lang="en-US" dirty="0">
              <a:solidFill>
                <a:srgbClr val="0070C0"/>
              </a:solidFill>
            </a:endParaRPr>
          </a:p>
        </p:txBody>
      </p:sp>
      <p:sp>
        <p:nvSpPr>
          <p:cNvPr id="3" name="Content Placeholder 2"/>
          <p:cNvSpPr>
            <a:spLocks noGrp="1"/>
          </p:cNvSpPr>
          <p:nvPr>
            <p:ph idx="1"/>
          </p:nvPr>
        </p:nvSpPr>
        <p:spPr/>
        <p:txBody>
          <a:bodyPr>
            <a:normAutofit lnSpcReduction="10000"/>
          </a:bodyPr>
          <a:lstStyle/>
          <a:p>
            <a:r>
              <a:rPr lang="en-US" dirty="0" smtClean="0"/>
              <a:t>Randomized </a:t>
            </a:r>
            <a:r>
              <a:rPr lang="en-US" dirty="0" smtClean="0">
                <a:solidFill>
                  <a:srgbClr val="00B050"/>
                </a:solidFill>
              </a:rPr>
              <a:t>maximum matching</a:t>
            </a:r>
            <a:r>
              <a:rPr lang="en-US" dirty="0" smtClean="0"/>
              <a:t> on general graphs In (random) </a:t>
            </a:r>
            <a:r>
              <a:rPr lang="en-US" dirty="0" smtClean="0">
                <a:solidFill>
                  <a:srgbClr val="FF0000"/>
                </a:solidFill>
              </a:rPr>
              <a:t>NC</a:t>
            </a:r>
            <a:r>
              <a:rPr lang="en-US" dirty="0" smtClean="0"/>
              <a:t>. Nice tricks.</a:t>
            </a:r>
          </a:p>
          <a:p>
            <a:r>
              <a:rPr lang="en-US" dirty="0" smtClean="0"/>
              <a:t>Very fast </a:t>
            </a:r>
            <a:r>
              <a:rPr lang="en-US" dirty="0" smtClean="0">
                <a:solidFill>
                  <a:srgbClr val="00B050"/>
                </a:solidFill>
              </a:rPr>
              <a:t>symmetry breaking </a:t>
            </a:r>
            <a:r>
              <a:rPr lang="en-US" dirty="0" smtClean="0"/>
              <a:t>and  </a:t>
            </a:r>
            <a:r>
              <a:rPr lang="en-US" dirty="0" smtClean="0">
                <a:solidFill>
                  <a:srgbClr val="00B050"/>
                </a:solidFill>
              </a:rPr>
              <a:t>list ranking</a:t>
            </a:r>
            <a:r>
              <a:rPr lang="en-US" dirty="0" smtClean="0"/>
              <a:t>. Beautiful.</a:t>
            </a:r>
          </a:p>
          <a:p>
            <a:r>
              <a:rPr lang="en-US" dirty="0" smtClean="0">
                <a:solidFill>
                  <a:srgbClr val="00B050"/>
                </a:solidFill>
              </a:rPr>
              <a:t>Prefix sums</a:t>
            </a:r>
            <a:r>
              <a:rPr lang="en-US" dirty="0" smtClean="0"/>
              <a:t>: not hard.</a:t>
            </a:r>
          </a:p>
          <a:p>
            <a:r>
              <a:rPr lang="en-US" dirty="0" smtClean="0"/>
              <a:t>Beautiful algorithms for </a:t>
            </a:r>
            <a:r>
              <a:rPr lang="en-US" dirty="0" smtClean="0">
                <a:solidFill>
                  <a:srgbClr val="00B050"/>
                </a:solidFill>
              </a:rPr>
              <a:t>sorting</a:t>
            </a:r>
            <a:r>
              <a:rPr lang="en-US" dirty="0" smtClean="0"/>
              <a:t>. In particular by </a:t>
            </a:r>
            <a:r>
              <a:rPr lang="en-US" dirty="0" smtClean="0">
                <a:solidFill>
                  <a:srgbClr val="7030A0"/>
                </a:solidFill>
              </a:rPr>
              <a:t>Alon and Azar.</a:t>
            </a:r>
          </a:p>
          <a:p>
            <a:r>
              <a:rPr lang="en-US" dirty="0" smtClean="0">
                <a:solidFill>
                  <a:srgbClr val="00B050"/>
                </a:solidFill>
              </a:rPr>
              <a:t>Maximal independent set </a:t>
            </a:r>
            <a:r>
              <a:rPr lang="en-US" dirty="0" smtClean="0"/>
              <a:t>(very pretty).</a:t>
            </a:r>
          </a:p>
          <a:p>
            <a:r>
              <a:rPr lang="en-US" dirty="0" smtClean="0"/>
              <a:t>Great algorithms for </a:t>
            </a:r>
            <a:r>
              <a:rPr lang="en-US" dirty="0" smtClean="0">
                <a:solidFill>
                  <a:srgbClr val="00B050"/>
                </a:solidFill>
              </a:rPr>
              <a:t>routing</a:t>
            </a:r>
            <a:r>
              <a:rPr lang="en-US" dirty="0" smtClean="0"/>
              <a:t>. And much more.</a:t>
            </a:r>
          </a:p>
          <a:p>
            <a:r>
              <a:rPr lang="en-US" dirty="0" smtClean="0"/>
              <a:t>See a survey by </a:t>
            </a:r>
            <a:r>
              <a:rPr lang="en-US" dirty="0" smtClean="0">
                <a:solidFill>
                  <a:srgbClr val="7030A0"/>
                </a:solidFill>
              </a:rPr>
              <a:t>Karp.</a:t>
            </a:r>
          </a:p>
        </p:txBody>
      </p:sp>
    </p:spTree>
    <p:extLst>
      <p:ext uri="{BB962C8B-B14F-4D97-AF65-F5344CB8AC3E}">
        <p14:creationId xmlns:p14="http://schemas.microsoft.com/office/powerpoint/2010/main" val="3082129574"/>
      </p:ext>
    </p:extLst>
  </p:cSld>
  <p:clrMapOvr>
    <a:masterClrMapping/>
  </p:clrMapOvr>
  <p:timing>
    <p:tnLst>
      <p:par>
        <p:cTn id="1" dur="indefinite" restart="never" nodeType="tmRoot"/>
      </p:par>
    </p:tnLst>
  </p:timing>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Tutte theorem</a:t>
            </a:r>
            <a:endParaRPr lang="en-US" dirty="0">
              <a:solidFill>
                <a:srgbClr val="00B0F0"/>
              </a:solidFill>
            </a:endParaRPr>
          </a:p>
        </p:txBody>
      </p:sp>
      <p:sp>
        <p:nvSpPr>
          <p:cNvPr id="3" name="Content Placeholder 2"/>
          <p:cNvSpPr>
            <a:spLocks noGrp="1"/>
          </p:cNvSpPr>
          <p:nvPr>
            <p:ph idx="1"/>
          </p:nvPr>
        </p:nvSpPr>
        <p:spPr/>
        <p:txBody>
          <a:bodyPr/>
          <a:lstStyle/>
          <a:p>
            <a:r>
              <a:rPr lang="en-US" dirty="0" smtClean="0">
                <a:solidFill>
                  <a:srgbClr val="7030A0"/>
                </a:solidFill>
              </a:rPr>
              <a:t>Karp et al </a:t>
            </a:r>
            <a:r>
              <a:rPr lang="en-US" dirty="0" smtClean="0"/>
              <a:t>used </a:t>
            </a:r>
            <a:r>
              <a:rPr lang="en-US" dirty="0" smtClean="0">
                <a:solidFill>
                  <a:srgbClr val="FF0000"/>
                </a:solidFill>
              </a:rPr>
              <a:t>Tutte theorem </a:t>
            </a:r>
            <a:r>
              <a:rPr lang="en-US" dirty="0" smtClean="0"/>
              <a:t>to find an </a:t>
            </a:r>
            <a:r>
              <a:rPr lang="en-US" dirty="0" smtClean="0">
                <a:solidFill>
                  <a:srgbClr val="FF0000"/>
                </a:solidFill>
              </a:rPr>
              <a:t>RNC </a:t>
            </a:r>
            <a:r>
              <a:rPr lang="en-US" dirty="0" smtClean="0"/>
              <a:t>algorithm for </a:t>
            </a:r>
            <a:r>
              <a:rPr lang="en-US" dirty="0" smtClean="0">
                <a:solidFill>
                  <a:srgbClr val="00B050"/>
                </a:solidFill>
              </a:rPr>
              <a:t>Perfect matching in general graphs</a:t>
            </a:r>
            <a:r>
              <a:rPr lang="en-US" dirty="0" smtClean="0"/>
              <a:t>. I searched the web and there seems to be no NC algorithm yet  for matching unless you talk on special graph classes such as Planar graphs.</a:t>
            </a:r>
          </a:p>
          <a:p>
            <a:r>
              <a:rPr lang="en-US" dirty="0" smtClean="0"/>
              <a:t>I will present some of the details of the </a:t>
            </a:r>
            <a:r>
              <a:rPr lang="en-US" dirty="0" smtClean="0">
                <a:solidFill>
                  <a:srgbClr val="FF0000"/>
                </a:solidFill>
              </a:rPr>
              <a:t>RNC </a:t>
            </a:r>
            <a:r>
              <a:rPr lang="en-US" dirty="0" smtClean="0"/>
              <a:t>algorithm.</a:t>
            </a:r>
          </a:p>
        </p:txBody>
      </p:sp>
    </p:spTree>
    <p:extLst>
      <p:ext uri="{BB962C8B-B14F-4D97-AF65-F5344CB8AC3E}">
        <p14:creationId xmlns:p14="http://schemas.microsoft.com/office/powerpoint/2010/main" val="37959644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a:bodyPr>
          <a:lstStyle/>
          <a:p>
            <a:pPr algn="ctr"/>
            <a:r>
              <a:rPr lang="en-US" sz="4000" dirty="0">
                <a:solidFill>
                  <a:srgbClr val="00B0F0"/>
                </a:solidFill>
              </a:rPr>
              <a:t>Result due to </a:t>
            </a:r>
            <a:r>
              <a:rPr lang="en-US" sz="4000" dirty="0" err="1">
                <a:solidFill>
                  <a:srgbClr val="00B0F0"/>
                </a:solidFill>
                <a:effectLst>
                  <a:outerShdw blurRad="38100" dist="38100" dir="2700000" algn="tl">
                    <a:srgbClr val="FFFFFF"/>
                  </a:outerShdw>
                </a:effectLst>
              </a:rPr>
              <a:t>Khuller</a:t>
            </a:r>
            <a:r>
              <a:rPr lang="en-US" sz="4000" dirty="0">
                <a:solidFill>
                  <a:srgbClr val="00B0F0"/>
                </a:solidFill>
              </a:rPr>
              <a:t> , </a:t>
            </a:r>
            <a:r>
              <a:rPr lang="en-US" sz="4000" dirty="0">
                <a:solidFill>
                  <a:srgbClr val="00B0F0"/>
                </a:solidFill>
                <a:effectLst>
                  <a:outerShdw blurRad="38100" dist="38100" dir="2700000" algn="tl">
                    <a:srgbClr val="FFFFFF"/>
                  </a:outerShdw>
                </a:effectLst>
              </a:rPr>
              <a:t>Moss</a:t>
            </a:r>
            <a:r>
              <a:rPr lang="en-US" sz="4000" dirty="0">
                <a:solidFill>
                  <a:srgbClr val="00B0F0"/>
                </a:solidFill>
              </a:rPr>
              <a:t> and, </a:t>
            </a:r>
            <a:r>
              <a:rPr lang="en-US" sz="4000" dirty="0">
                <a:solidFill>
                  <a:srgbClr val="00B0F0"/>
                </a:solidFill>
                <a:effectLst>
                  <a:outerShdw blurRad="38100" dist="38100" dir="2700000" algn="tl">
                    <a:srgbClr val="FFFFFF"/>
                  </a:outerShdw>
                </a:effectLst>
              </a:rPr>
              <a:t> </a:t>
            </a:r>
            <a:r>
              <a:rPr lang="en-US" sz="4000" dirty="0" err="1">
                <a:solidFill>
                  <a:srgbClr val="00B0F0"/>
                </a:solidFill>
                <a:effectLst>
                  <a:outerShdw blurRad="38100" dist="38100" dir="2700000" algn="tl">
                    <a:srgbClr val="FFFFFF"/>
                  </a:outerShdw>
                </a:effectLst>
              </a:rPr>
              <a:t>Naor</a:t>
            </a:r>
            <a:r>
              <a:rPr lang="en-US" sz="4000" dirty="0">
                <a:solidFill>
                  <a:srgbClr val="00B0F0"/>
                </a:solidFill>
              </a:rPr>
              <a:t>, 1997, IPL</a:t>
            </a:r>
          </a:p>
        </p:txBody>
      </p:sp>
      <p:sp>
        <p:nvSpPr>
          <p:cNvPr id="50179" name="Rectangle 3"/>
          <p:cNvSpPr>
            <a:spLocks noGrp="1" noChangeArrowheads="1"/>
          </p:cNvSpPr>
          <p:nvPr>
            <p:ph type="body" idx="1"/>
          </p:nvPr>
        </p:nvSpPr>
        <p:spPr/>
        <p:txBody>
          <a:bodyPr/>
          <a:lstStyle/>
          <a:p>
            <a:r>
              <a:rPr lang="en-US" dirty="0"/>
              <a:t>The </a:t>
            </a:r>
            <a:r>
              <a:rPr lang="en-US" i="1" dirty="0">
                <a:solidFill>
                  <a:srgbClr val="CC0000"/>
                </a:solidFill>
              </a:rPr>
              <a:t>(1-1/e)</a:t>
            </a:r>
            <a:r>
              <a:rPr lang="en-US" dirty="0"/>
              <a:t> ratio is possible.</a:t>
            </a:r>
          </a:p>
          <a:p>
            <a:r>
              <a:rPr lang="en-US" dirty="0"/>
              <a:t>In the usual algorithm &amp; analysis </a:t>
            </a:r>
            <a:r>
              <a:rPr lang="en-US" i="1" dirty="0">
                <a:solidFill>
                  <a:srgbClr val="CC0000"/>
                </a:solidFill>
              </a:rPr>
              <a:t>(1-1/e)</a:t>
            </a:r>
            <a:r>
              <a:rPr lang="en-US" dirty="0"/>
              <a:t> only follows if we can add </a:t>
            </a:r>
            <a:r>
              <a:rPr lang="en-US" dirty="0">
                <a:solidFill>
                  <a:srgbClr val="FF0000"/>
                </a:solidFill>
              </a:rPr>
              <a:t>the last set </a:t>
            </a:r>
            <a:r>
              <a:rPr lang="en-US" dirty="0"/>
              <a:t>in the greedy choice. Thus, fails.</a:t>
            </a:r>
          </a:p>
          <a:p>
            <a:r>
              <a:rPr lang="en-US" dirty="0"/>
              <a:t>Because most times, adding the last set will give cost larger than </a:t>
            </a:r>
            <a:r>
              <a:rPr lang="en-US" i="1" dirty="0">
                <a:solidFill>
                  <a:srgbClr val="CC0000"/>
                </a:solidFill>
              </a:rPr>
              <a:t>B</a:t>
            </a:r>
            <a:r>
              <a:rPr lang="en-US" dirty="0"/>
              <a:t>.</a:t>
            </a:r>
          </a:p>
          <a:p>
            <a:r>
              <a:rPr lang="en-US" dirty="0"/>
              <a:t>Trick: guess the </a:t>
            </a:r>
            <a:r>
              <a:rPr lang="en-US" i="1" dirty="0">
                <a:solidFill>
                  <a:srgbClr val="CC0000"/>
                </a:solidFill>
              </a:rPr>
              <a:t>3</a:t>
            </a:r>
            <a:r>
              <a:rPr lang="en-US" dirty="0"/>
              <a:t> sets in </a:t>
            </a:r>
            <a:r>
              <a:rPr lang="en-US" dirty="0">
                <a:solidFill>
                  <a:srgbClr val="CC0000"/>
                </a:solidFill>
              </a:rPr>
              <a:t>OPT</a:t>
            </a:r>
            <a:r>
              <a:rPr lang="en-US" dirty="0"/>
              <a:t> </a:t>
            </a:r>
            <a:r>
              <a:rPr lang="en-US" dirty="0">
                <a:solidFill>
                  <a:srgbClr val="003300"/>
                </a:solidFill>
              </a:rPr>
              <a:t>of least cost</a:t>
            </a:r>
            <a:r>
              <a:rPr lang="en-US" dirty="0"/>
              <a:t>. Then apply greedy (don’t go over budget </a:t>
            </a:r>
            <a:r>
              <a:rPr lang="en-US" i="1" dirty="0">
                <a:solidFill>
                  <a:srgbClr val="CC0000"/>
                </a:solidFill>
              </a:rPr>
              <a:t>B</a:t>
            </a:r>
            <a:r>
              <a:rPr lang="en-US" dirty="0" smtClean="0"/>
              <a:t>).</a:t>
            </a:r>
          </a:p>
          <a:p>
            <a:r>
              <a:rPr lang="en-US" dirty="0" smtClean="0"/>
              <a:t>Then a ratio of </a:t>
            </a:r>
            <a:r>
              <a:rPr lang="en-US" i="1" dirty="0" smtClean="0">
                <a:solidFill>
                  <a:srgbClr val="CC0000"/>
                </a:solidFill>
              </a:rPr>
              <a:t>(1-1/e)</a:t>
            </a:r>
            <a:r>
              <a:rPr lang="en-US" dirty="0" smtClean="0"/>
              <a:t>  follows.</a:t>
            </a:r>
            <a:endParaRPr lang="en-US" dirty="0"/>
          </a:p>
        </p:txBody>
      </p:sp>
    </p:spTree>
    <p:extLst>
      <p:ext uri="{BB962C8B-B14F-4D97-AF65-F5344CB8AC3E}">
        <p14:creationId xmlns:p14="http://schemas.microsoft.com/office/powerpoint/2010/main" val="2674662638"/>
      </p:ext>
    </p:extLst>
  </p:cSld>
  <p:clrMapOvr>
    <a:masterClrMapping/>
  </p:clrMapOvr>
  <p:timing>
    <p:tnLst>
      <p:par>
        <p:cTn id="1" dur="indefinite" restart="never" nodeType="tmRoot"/>
      </p:par>
    </p:tnLst>
  </p:timing>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The Tutte Matrix</a:t>
            </a:r>
            <a:endParaRPr lang="en-US" dirty="0">
              <a:solidFill>
                <a:srgbClr val="00B0F0"/>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If  </a:t>
            </a:r>
            <a:r>
              <a:rPr lang="en-US" dirty="0" smtClean="0">
                <a:solidFill>
                  <a:srgbClr val="FF0000"/>
                </a:solidFill>
              </a:rPr>
              <a:t>ij</a:t>
            </a:r>
            <a:r>
              <a:rPr lang="en-US" dirty="0" smtClean="0"/>
              <a:t> is an edge and  </a:t>
            </a:r>
            <a:r>
              <a:rPr lang="en-US" dirty="0" smtClean="0">
                <a:solidFill>
                  <a:srgbClr val="FF0000"/>
                </a:solidFill>
              </a:rPr>
              <a:t>i&lt;j </a:t>
            </a:r>
            <a:r>
              <a:rPr lang="en-US" dirty="0" smtClean="0"/>
              <a:t>put </a:t>
            </a:r>
            <a:r>
              <a:rPr lang="en-US" dirty="0" smtClean="0">
                <a:solidFill>
                  <a:srgbClr val="FF0000"/>
                </a:solidFill>
                <a:latin typeface="Comic Sans MS" panose="030F0702030302020204" pitchFamily="66" charset="0"/>
                <a:sym typeface="Symbol" panose="05050102010706020507" pitchFamily="18" charset="2"/>
              </a:rPr>
              <a:t>x</a:t>
            </a:r>
            <a:r>
              <a:rPr lang="en-US" baseline="-25000" dirty="0" smtClean="0">
                <a:solidFill>
                  <a:srgbClr val="FF0000"/>
                </a:solidFill>
                <a:latin typeface="Comic Sans MS" panose="030F0702030302020204" pitchFamily="66" charset="0"/>
                <a:sym typeface="Symbol" panose="05050102010706020507" pitchFamily="18" charset="2"/>
              </a:rPr>
              <a:t>ij</a:t>
            </a:r>
            <a:r>
              <a:rPr lang="en-US" dirty="0" smtClean="0">
                <a:solidFill>
                  <a:srgbClr val="FF0000"/>
                </a:solidFill>
                <a:latin typeface="Comic Sans MS" panose="030F0702030302020204" pitchFamily="66" charset="0"/>
                <a:sym typeface="Symbol" panose="05050102010706020507" pitchFamily="18" charset="2"/>
              </a:rPr>
              <a:t> </a:t>
            </a:r>
            <a:r>
              <a:rPr lang="en-US" dirty="0" smtClean="0">
                <a:latin typeface="Comic Sans MS" panose="030F0702030302020204" pitchFamily="66" charset="0"/>
                <a:sym typeface="Symbol" panose="05050102010706020507" pitchFamily="18" charset="2"/>
              </a:rPr>
              <a:t>above the diagonal</a:t>
            </a:r>
          </a:p>
          <a:p>
            <a:pPr marL="0" indent="0">
              <a:buNone/>
            </a:pPr>
            <a:r>
              <a:rPr lang="en-US" dirty="0">
                <a:latin typeface="Comic Sans MS" panose="030F0702030302020204" pitchFamily="66" charset="0"/>
                <a:sym typeface="Symbol" panose="05050102010706020507" pitchFamily="18" charset="2"/>
              </a:rPr>
              <a:t>I</a:t>
            </a:r>
            <a:r>
              <a:rPr lang="en-US" dirty="0" smtClean="0">
                <a:latin typeface="Comic Sans MS" panose="030F0702030302020204" pitchFamily="66" charset="0"/>
                <a:sym typeface="Symbol" panose="05050102010706020507" pitchFamily="18" charset="2"/>
              </a:rPr>
              <a:t>f</a:t>
            </a:r>
            <a:r>
              <a:rPr lang="en-US" dirty="0" smtClean="0">
                <a:solidFill>
                  <a:srgbClr val="0070C0"/>
                </a:solidFill>
                <a:latin typeface="Comic Sans MS" panose="030F0702030302020204" pitchFamily="66" charset="0"/>
                <a:sym typeface="Symbol" panose="05050102010706020507" pitchFamily="18" charset="2"/>
              </a:rPr>
              <a:t> </a:t>
            </a:r>
            <a:r>
              <a:rPr lang="en-US" dirty="0" smtClean="0">
                <a:solidFill>
                  <a:srgbClr val="FF0000"/>
                </a:solidFill>
                <a:latin typeface="Comic Sans MS" panose="030F0702030302020204" pitchFamily="66" charset="0"/>
                <a:sym typeface="Symbol" panose="05050102010706020507" pitchFamily="18" charset="2"/>
              </a:rPr>
              <a:t>ij </a:t>
            </a:r>
            <a:r>
              <a:rPr lang="en-US" dirty="0" smtClean="0">
                <a:latin typeface="Comic Sans MS" panose="030F0702030302020204" pitchFamily="66" charset="0"/>
                <a:sym typeface="Symbol" panose="05050102010706020507" pitchFamily="18" charset="2"/>
              </a:rPr>
              <a:t>is an edge</a:t>
            </a:r>
            <a:r>
              <a:rPr lang="en-US" dirty="0">
                <a:solidFill>
                  <a:srgbClr val="0070C0"/>
                </a:solidFill>
                <a:latin typeface="Comic Sans MS" panose="030F0702030302020204" pitchFamily="66" charset="0"/>
                <a:sym typeface="Symbol" panose="05050102010706020507" pitchFamily="18" charset="2"/>
              </a:rPr>
              <a:t> </a:t>
            </a:r>
            <a:r>
              <a:rPr lang="en-US" dirty="0" smtClean="0">
                <a:latin typeface="Comic Sans MS" panose="030F0702030302020204" pitchFamily="66" charset="0"/>
                <a:sym typeface="Symbol" panose="05050102010706020507" pitchFamily="18" charset="2"/>
              </a:rPr>
              <a:t>and</a:t>
            </a:r>
            <a:r>
              <a:rPr lang="en-US" dirty="0" smtClean="0">
                <a:solidFill>
                  <a:srgbClr val="0070C0"/>
                </a:solidFill>
                <a:latin typeface="Comic Sans MS" panose="030F0702030302020204" pitchFamily="66" charset="0"/>
                <a:sym typeface="Symbol" panose="05050102010706020507" pitchFamily="18" charset="2"/>
              </a:rPr>
              <a:t> </a:t>
            </a:r>
            <a:r>
              <a:rPr lang="en-US" dirty="0" smtClean="0">
                <a:solidFill>
                  <a:srgbClr val="0070C0"/>
                </a:solidFill>
              </a:rPr>
              <a:t> </a:t>
            </a:r>
            <a:r>
              <a:rPr lang="en-US" dirty="0" smtClean="0">
                <a:solidFill>
                  <a:srgbClr val="FF0000"/>
                </a:solidFill>
              </a:rPr>
              <a:t>i</a:t>
            </a:r>
            <a:r>
              <a:rPr lang="en-US" dirty="0">
                <a:solidFill>
                  <a:srgbClr val="FF0000"/>
                </a:solidFill>
              </a:rPr>
              <a:t>&gt;</a:t>
            </a:r>
            <a:r>
              <a:rPr lang="en-US" dirty="0" smtClean="0">
                <a:solidFill>
                  <a:srgbClr val="FF0000"/>
                </a:solidFill>
              </a:rPr>
              <a:t>j </a:t>
            </a:r>
            <a:r>
              <a:rPr lang="en-US" dirty="0" smtClean="0"/>
              <a:t>put</a:t>
            </a:r>
            <a:r>
              <a:rPr lang="en-US" dirty="0" smtClean="0">
                <a:solidFill>
                  <a:srgbClr val="0070C0"/>
                </a:solidFill>
              </a:rPr>
              <a:t> </a:t>
            </a:r>
            <a:r>
              <a:rPr lang="en-US" dirty="0" smtClean="0">
                <a:solidFill>
                  <a:srgbClr val="FF0000"/>
                </a:solidFill>
              </a:rPr>
              <a:t>-</a:t>
            </a:r>
            <a:r>
              <a:rPr lang="en-US" dirty="0" smtClean="0">
                <a:solidFill>
                  <a:srgbClr val="FF0000"/>
                </a:solidFill>
                <a:latin typeface="Comic Sans MS" panose="030F0702030302020204" pitchFamily="66" charset="0"/>
                <a:sym typeface="Symbol" panose="05050102010706020507" pitchFamily="18" charset="2"/>
              </a:rPr>
              <a:t>x</a:t>
            </a:r>
            <a:r>
              <a:rPr lang="en-US" baseline="-25000" dirty="0" smtClean="0">
                <a:solidFill>
                  <a:srgbClr val="FF0000"/>
                </a:solidFill>
                <a:latin typeface="Comic Sans MS" panose="030F0702030302020204" pitchFamily="66" charset="0"/>
                <a:sym typeface="Symbol" panose="05050102010706020507" pitchFamily="18" charset="2"/>
              </a:rPr>
              <a:t>ij </a:t>
            </a:r>
            <a:r>
              <a:rPr lang="en-US" dirty="0" smtClean="0">
                <a:solidFill>
                  <a:srgbClr val="FF0000"/>
                </a:solidFill>
                <a:latin typeface="Comic Sans MS" panose="030F0702030302020204" pitchFamily="66" charset="0"/>
                <a:sym typeface="Symbol" panose="05050102010706020507" pitchFamily="18" charset="2"/>
              </a:rPr>
              <a:t> </a:t>
            </a:r>
            <a:r>
              <a:rPr lang="en-US" dirty="0" smtClean="0">
                <a:latin typeface="Comic Sans MS" panose="030F0702030302020204" pitchFamily="66" charset="0"/>
                <a:sym typeface="Symbol" panose="05050102010706020507" pitchFamily="18" charset="2"/>
              </a:rPr>
              <a:t>below the diagonal </a:t>
            </a:r>
          </a:p>
          <a:p>
            <a:pPr marL="0" indent="0">
              <a:buNone/>
            </a:pPr>
            <a:r>
              <a:rPr lang="en-US" dirty="0" smtClean="0">
                <a:latin typeface="Comic Sans MS" panose="030F0702030302020204" pitchFamily="66" charset="0"/>
                <a:sym typeface="Symbol" panose="05050102010706020507" pitchFamily="18" charset="2"/>
              </a:rPr>
              <a:t>if</a:t>
            </a:r>
            <a:r>
              <a:rPr lang="en-US" dirty="0" smtClean="0">
                <a:solidFill>
                  <a:srgbClr val="0070C0"/>
                </a:solidFill>
                <a:latin typeface="Comic Sans MS" panose="030F0702030302020204" pitchFamily="66" charset="0"/>
                <a:sym typeface="Symbol" panose="05050102010706020507" pitchFamily="18" charset="2"/>
              </a:rPr>
              <a:t> </a:t>
            </a:r>
            <a:r>
              <a:rPr lang="en-US" dirty="0" smtClean="0">
                <a:solidFill>
                  <a:srgbClr val="FF0000"/>
                </a:solidFill>
                <a:latin typeface="Comic Sans MS" panose="030F0702030302020204" pitchFamily="66" charset="0"/>
                <a:sym typeface="Symbol" panose="05050102010706020507" pitchFamily="18" charset="2"/>
              </a:rPr>
              <a:t>ij </a:t>
            </a:r>
            <a:r>
              <a:rPr lang="en-US" dirty="0" smtClean="0">
                <a:latin typeface="Comic Sans MS" panose="030F0702030302020204" pitchFamily="66" charset="0"/>
                <a:sym typeface="Symbol" panose="05050102010706020507" pitchFamily="18" charset="2"/>
              </a:rPr>
              <a:t>is not an edge put </a:t>
            </a:r>
            <a:r>
              <a:rPr lang="en-US" dirty="0" smtClean="0">
                <a:solidFill>
                  <a:srgbClr val="FF0000"/>
                </a:solidFill>
                <a:latin typeface="Comic Sans MS" panose="030F0702030302020204" pitchFamily="66" charset="0"/>
                <a:sym typeface="Symbol" panose="05050102010706020507" pitchFamily="18" charset="2"/>
              </a:rPr>
              <a:t>0</a:t>
            </a:r>
            <a:r>
              <a:rPr lang="en-US" dirty="0" smtClean="0">
                <a:latin typeface="Comic Sans MS" panose="030F0702030302020204" pitchFamily="66" charset="0"/>
                <a:sym typeface="Symbol" panose="05050102010706020507" pitchFamily="18" charset="2"/>
              </a:rPr>
              <a:t> in the </a:t>
            </a:r>
            <a:r>
              <a:rPr lang="en-US" dirty="0" smtClean="0">
                <a:solidFill>
                  <a:srgbClr val="FF0000"/>
                </a:solidFill>
                <a:latin typeface="Comic Sans MS" panose="030F0702030302020204" pitchFamily="66" charset="0"/>
                <a:sym typeface="Symbol" panose="05050102010706020507" pitchFamily="18" charset="2"/>
              </a:rPr>
              <a:t>ij </a:t>
            </a:r>
            <a:r>
              <a:rPr lang="en-US" dirty="0" smtClean="0">
                <a:latin typeface="Comic Sans MS" panose="030F0702030302020204" pitchFamily="66" charset="0"/>
                <a:sym typeface="Symbol" panose="05050102010706020507" pitchFamily="18" charset="2"/>
              </a:rPr>
              <a:t>entry.</a:t>
            </a:r>
          </a:p>
          <a:p>
            <a:pPr marL="0" indent="0">
              <a:buNone/>
            </a:pPr>
            <a:r>
              <a:rPr lang="en-US" dirty="0" smtClean="0">
                <a:latin typeface="Comic Sans MS" panose="030F0702030302020204" pitchFamily="66" charset="0"/>
                <a:sym typeface="Symbol" panose="05050102010706020507" pitchFamily="18" charset="2"/>
              </a:rPr>
              <a:t>Note that if assign </a:t>
            </a:r>
            <a:r>
              <a:rPr lang="en-US" dirty="0" smtClean="0">
                <a:solidFill>
                  <a:srgbClr val="FF0000"/>
                </a:solidFill>
                <a:latin typeface="Comic Sans MS" panose="030F0702030302020204" pitchFamily="66" charset="0"/>
                <a:sym typeface="Symbol" panose="05050102010706020507" pitchFamily="18" charset="2"/>
              </a:rPr>
              <a:t>j </a:t>
            </a:r>
            <a:r>
              <a:rPr lang="en-US" dirty="0" smtClean="0">
                <a:latin typeface="Comic Sans MS" panose="030F0702030302020204" pitchFamily="66" charset="0"/>
                <a:sym typeface="Symbol" panose="05050102010706020507" pitchFamily="18" charset="2"/>
              </a:rPr>
              <a:t>to </a:t>
            </a:r>
            <a:r>
              <a:rPr lang="en-US" dirty="0" smtClean="0">
                <a:solidFill>
                  <a:srgbClr val="FF0000"/>
                </a:solidFill>
                <a:latin typeface="Comic Sans MS" panose="030F0702030302020204" pitchFamily="66" charset="0"/>
                <a:sym typeface="Symbol" panose="05050102010706020507" pitchFamily="18" charset="2"/>
              </a:rPr>
              <a:t>i </a:t>
            </a:r>
            <a:r>
              <a:rPr lang="en-US" dirty="0" smtClean="0">
                <a:latin typeface="Comic Sans MS" panose="030F0702030302020204" pitchFamily="66" charset="0"/>
                <a:sym typeface="Symbol" panose="05050102010706020507" pitchFamily="18" charset="2"/>
              </a:rPr>
              <a:t>in the permutation and </a:t>
            </a:r>
          </a:p>
          <a:p>
            <a:pPr marL="0" indent="0">
              <a:buNone/>
            </a:pPr>
            <a:r>
              <a:rPr lang="en-US" dirty="0" smtClean="0">
                <a:latin typeface="Comic Sans MS" panose="030F0702030302020204" pitchFamily="66" charset="0"/>
                <a:sym typeface="Symbol" panose="05050102010706020507" pitchFamily="18" charset="2"/>
              </a:rPr>
              <a:t> </a:t>
            </a:r>
            <a:r>
              <a:rPr lang="en-US" dirty="0" smtClean="0">
                <a:solidFill>
                  <a:srgbClr val="FF0000"/>
                </a:solidFill>
                <a:latin typeface="Comic Sans MS" panose="030F0702030302020204" pitchFamily="66" charset="0"/>
                <a:sym typeface="Symbol" panose="05050102010706020507" pitchFamily="18" charset="2"/>
              </a:rPr>
              <a:t>ij </a:t>
            </a:r>
            <a:r>
              <a:rPr lang="en-US" dirty="0" smtClean="0">
                <a:latin typeface="Comic Sans MS" panose="030F0702030302020204" pitchFamily="66" charset="0"/>
                <a:sym typeface="Symbol" panose="05050102010706020507" pitchFamily="18" charset="2"/>
              </a:rPr>
              <a:t>is not an  edge, this permutation gives  </a:t>
            </a:r>
            <a:r>
              <a:rPr lang="en-US" dirty="0" smtClean="0">
                <a:solidFill>
                  <a:srgbClr val="FF0000"/>
                </a:solidFill>
                <a:latin typeface="Comic Sans MS" panose="030F0702030302020204" pitchFamily="66" charset="0"/>
                <a:sym typeface="Symbol" panose="05050102010706020507" pitchFamily="18" charset="2"/>
              </a:rPr>
              <a:t>0.</a:t>
            </a:r>
          </a:p>
          <a:p>
            <a:pPr marL="0" indent="0">
              <a:buNone/>
            </a:pPr>
            <a:r>
              <a:rPr lang="en-US" dirty="0" smtClean="0">
                <a:latin typeface="Comic Sans MS" panose="030F0702030302020204" pitchFamily="66" charset="0"/>
                <a:sym typeface="Symbol" panose="05050102010706020507" pitchFamily="18" charset="2"/>
              </a:rPr>
              <a:t>Hence we should check only assignment </a:t>
            </a:r>
            <a:r>
              <a:rPr lang="en-US" dirty="0" smtClean="0">
                <a:solidFill>
                  <a:srgbClr val="FF0000"/>
                </a:solidFill>
                <a:latin typeface="Comic Sans MS" panose="030F0702030302020204" pitchFamily="66" charset="0"/>
                <a:sym typeface="Symbol" panose="05050102010706020507" pitchFamily="18" charset="2"/>
              </a:rPr>
              <a:t>i</a:t>
            </a:r>
            <a:r>
              <a:rPr lang="en-US" dirty="0" smtClean="0">
                <a:solidFill>
                  <a:srgbClr val="FF0000"/>
                </a:solidFill>
                <a:latin typeface="Calibri" panose="020F0502020204030204" pitchFamily="34" charset="0"/>
                <a:cs typeface="Calibri" panose="020F0502020204030204" pitchFamily="34" charset="0"/>
                <a:sym typeface="Symbol" panose="05050102010706020507" pitchFamily="18" charset="2"/>
              </a:rPr>
              <a:t>→j</a:t>
            </a:r>
            <a:r>
              <a:rPr lang="en-US" dirty="0" smtClean="0">
                <a:latin typeface="Calibri" panose="020F0502020204030204" pitchFamily="34" charset="0"/>
                <a:cs typeface="Calibri" panose="020F0502020204030204" pitchFamily="34" charset="0"/>
                <a:sym typeface="Symbol" panose="05050102010706020507" pitchFamily="18" charset="2"/>
              </a:rPr>
              <a:t> so</a:t>
            </a:r>
          </a:p>
          <a:p>
            <a:pPr marL="0" indent="0">
              <a:buNone/>
            </a:pPr>
            <a:r>
              <a:rPr lang="en-US" dirty="0" smtClean="0">
                <a:latin typeface="Calibri" panose="020F0502020204030204" pitchFamily="34" charset="0"/>
                <a:cs typeface="Calibri" panose="020F0502020204030204" pitchFamily="34" charset="0"/>
                <a:sym typeface="Symbol" panose="05050102010706020507" pitchFamily="18" charset="2"/>
              </a:rPr>
              <a:t>that </a:t>
            </a:r>
            <a:r>
              <a:rPr lang="en-US" dirty="0" smtClean="0">
                <a:solidFill>
                  <a:srgbClr val="FF0000"/>
                </a:solidFill>
                <a:latin typeface="Calibri" panose="020F0502020204030204" pitchFamily="34" charset="0"/>
                <a:cs typeface="Calibri" panose="020F0502020204030204" pitchFamily="34" charset="0"/>
                <a:sym typeface="Symbol" panose="05050102010706020507" pitchFamily="18" charset="2"/>
              </a:rPr>
              <a:t>ij </a:t>
            </a:r>
            <a:r>
              <a:rPr lang="en-US" dirty="0" smtClean="0">
                <a:latin typeface="Calibri" panose="020F0502020204030204" pitchFamily="34" charset="0"/>
                <a:cs typeface="Calibri" panose="020F0502020204030204" pitchFamily="34" charset="0"/>
                <a:sym typeface="Symbol" panose="05050102010706020507" pitchFamily="18" charset="2"/>
              </a:rPr>
              <a:t>is an edge.</a:t>
            </a:r>
          </a:p>
          <a:p>
            <a:pPr marL="0" indent="0">
              <a:buNone/>
            </a:pPr>
            <a:r>
              <a:rPr lang="en-US" dirty="0" smtClean="0">
                <a:solidFill>
                  <a:srgbClr val="FF0000"/>
                </a:solidFill>
                <a:latin typeface="Calibri" panose="020F0502020204030204" pitchFamily="34" charset="0"/>
                <a:cs typeface="Calibri" panose="020F0502020204030204" pitchFamily="34" charset="0"/>
                <a:sym typeface="Symbol" panose="05050102010706020507" pitchFamily="18" charset="2"/>
              </a:rPr>
              <a:t>Tutte Theorem</a:t>
            </a:r>
            <a:r>
              <a:rPr lang="en-US" dirty="0" smtClean="0">
                <a:latin typeface="Calibri" panose="020F0502020204030204" pitchFamily="34" charset="0"/>
                <a:cs typeface="Calibri" panose="020F0502020204030204" pitchFamily="34" charset="0"/>
                <a:sym typeface="Symbol" panose="05050102010706020507" pitchFamily="18" charset="2"/>
              </a:rPr>
              <a:t>: The determinant of the above matrix is</a:t>
            </a:r>
          </a:p>
          <a:p>
            <a:pPr marL="0" indent="0">
              <a:buNone/>
            </a:pPr>
            <a:r>
              <a:rPr lang="en-US" dirty="0" smtClean="0">
                <a:latin typeface="Calibri" panose="020F0502020204030204" pitchFamily="34" charset="0"/>
                <a:cs typeface="Calibri" panose="020F0502020204030204" pitchFamily="34" charset="0"/>
                <a:sym typeface="Symbol" panose="05050102010706020507" pitchFamily="18" charset="2"/>
              </a:rPr>
              <a:t> non zero if and only if there is a perfect matching in the </a:t>
            </a:r>
          </a:p>
          <a:p>
            <a:pPr marL="0" indent="0">
              <a:buNone/>
            </a:pPr>
            <a:r>
              <a:rPr lang="en-US" dirty="0" smtClean="0">
                <a:latin typeface="Calibri" panose="020F0502020204030204" pitchFamily="34" charset="0"/>
                <a:cs typeface="Calibri" panose="020F0502020204030204" pitchFamily="34" charset="0"/>
                <a:sym typeface="Symbol" panose="05050102010706020507" pitchFamily="18" charset="2"/>
              </a:rPr>
              <a:t>graph.</a:t>
            </a:r>
            <a:endParaRPr lang="en-US" dirty="0" smtClean="0">
              <a:latin typeface="Comic Sans MS" panose="030F0702030302020204" pitchFamily="66" charset="0"/>
              <a:sym typeface="Symbol" panose="05050102010706020507" pitchFamily="18" charset="2"/>
            </a:endParaRPr>
          </a:p>
        </p:txBody>
      </p:sp>
    </p:spTree>
    <p:extLst>
      <p:ext uri="{BB962C8B-B14F-4D97-AF65-F5344CB8AC3E}">
        <p14:creationId xmlns:p14="http://schemas.microsoft.com/office/powerpoint/2010/main" val="2693807090"/>
      </p:ext>
    </p:extLst>
  </p:cSld>
  <p:clrMapOvr>
    <a:masterClrMapping/>
  </p:clrMapOvr>
  <p:timing>
    <p:tnLst>
      <p:par>
        <p:cTn id="1" dur="indefinite" restart="never" nodeType="tmRoot"/>
      </p:par>
    </p:tnLst>
  </p:timing>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Example</a:t>
            </a:r>
            <a:endParaRPr lang="en-US" dirty="0">
              <a:solidFill>
                <a:srgbClr val="00B0F0"/>
              </a:solidFill>
            </a:endParaRPr>
          </a:p>
        </p:txBody>
      </p:sp>
      <p:sp>
        <p:nvSpPr>
          <p:cNvPr id="3" name="Content Placeholder 2"/>
          <p:cNvSpPr>
            <a:spLocks noGrp="1"/>
          </p:cNvSpPr>
          <p:nvPr>
            <p:ph idx="1"/>
          </p:nvPr>
        </p:nvSpPr>
        <p:spPr/>
        <p:txBody>
          <a:bodyPr>
            <a:normAutofit/>
          </a:bodyPr>
          <a:lstStyle/>
          <a:p>
            <a:pPr marL="0" indent="0">
              <a:buNone/>
            </a:pPr>
            <a:r>
              <a:rPr lang="en-US" dirty="0">
                <a:latin typeface="Comic Sans MS" panose="030F0702030302020204" pitchFamily="66" charset="0"/>
                <a:sym typeface="Symbol" panose="05050102010706020507" pitchFamily="18" charset="2"/>
              </a:rPr>
              <a:t>Any permutation </a:t>
            </a:r>
            <a:r>
              <a:rPr lang="en-US" dirty="0">
                <a:solidFill>
                  <a:srgbClr val="FF0000"/>
                </a:solidFill>
                <a:latin typeface="Calibri" panose="020F0502020204030204" pitchFamily="34" charset="0"/>
                <a:cs typeface="Calibri" panose="020F0502020204030204" pitchFamily="34" charset="0"/>
                <a:sym typeface="Symbol" panose="05050102010706020507" pitchFamily="18" charset="2"/>
              </a:rPr>
              <a:t></a:t>
            </a:r>
            <a:r>
              <a:rPr lang="en-US" dirty="0">
                <a:latin typeface="Calibri" panose="020F0502020204030204" pitchFamily="34" charset="0"/>
                <a:cs typeface="Calibri" panose="020F0502020204030204" pitchFamily="34" charset="0"/>
                <a:sym typeface="Symbol" panose="05050102010706020507" pitchFamily="18" charset="2"/>
              </a:rPr>
              <a:t> </a:t>
            </a:r>
            <a:r>
              <a:rPr lang="en-US" dirty="0">
                <a:latin typeface="Comic Sans MS" panose="030F0702030302020204" pitchFamily="66" charset="0"/>
                <a:sym typeface="Symbol" panose="05050102010706020507" pitchFamily="18" charset="2"/>
              </a:rPr>
              <a:t>gives a collection of cycles.</a:t>
            </a:r>
          </a:p>
          <a:p>
            <a:pPr marL="0" indent="0">
              <a:buNone/>
            </a:pPr>
            <a:r>
              <a:rPr lang="en-US" dirty="0">
                <a:latin typeface="Comic Sans MS" panose="030F0702030302020204" pitchFamily="66" charset="0"/>
                <a:cs typeface="Calibri" panose="020F0502020204030204" pitchFamily="34" charset="0"/>
                <a:sym typeface="Symbol" panose="05050102010706020507" pitchFamily="18" charset="2"/>
              </a:rPr>
              <a:t>Example </a:t>
            </a:r>
            <a:r>
              <a:rPr lang="en-US" dirty="0">
                <a:solidFill>
                  <a:srgbClr val="FF0000"/>
                </a:solidFill>
                <a:latin typeface="Comic Sans MS" panose="030F0702030302020204" pitchFamily="66" charset="0"/>
                <a:cs typeface="Calibri" panose="020F0502020204030204" pitchFamily="34" charset="0"/>
                <a:sym typeface="Symbol" panose="05050102010706020507" pitchFamily="18" charset="2"/>
              </a:rPr>
              <a:t>1</a:t>
            </a:r>
            <a:r>
              <a:rPr lang="en-US" dirty="0">
                <a:solidFill>
                  <a:srgbClr val="FF0000"/>
                </a:solidFill>
                <a:latin typeface="Calibri" panose="020F0502020204030204" pitchFamily="34" charset="0"/>
                <a:cs typeface="Calibri" panose="020F0502020204030204" pitchFamily="34" charset="0"/>
                <a:sym typeface="Symbol" panose="05050102010706020507" pitchFamily="18" charset="2"/>
              </a:rPr>
              <a:t>→3,</a:t>
            </a:r>
            <a:r>
              <a:rPr lang="en-US" dirty="0">
                <a:solidFill>
                  <a:srgbClr val="FF0000"/>
                </a:solidFill>
                <a:latin typeface="Comic Sans MS" panose="030F0702030302020204" pitchFamily="66" charset="0"/>
                <a:cs typeface="Calibri" panose="020F0502020204030204" pitchFamily="34" charset="0"/>
                <a:sym typeface="Symbol" panose="05050102010706020507" pitchFamily="18" charset="2"/>
              </a:rPr>
              <a:t> 3</a:t>
            </a:r>
            <a:r>
              <a:rPr lang="en-US" dirty="0">
                <a:solidFill>
                  <a:srgbClr val="FF0000"/>
                </a:solidFill>
                <a:latin typeface="Calibri" panose="020F0502020204030204" pitchFamily="34" charset="0"/>
                <a:cs typeface="Calibri" panose="020F0502020204030204" pitchFamily="34" charset="0"/>
                <a:sym typeface="Symbol" panose="05050102010706020507" pitchFamily="18" charset="2"/>
              </a:rPr>
              <a:t>→5, </a:t>
            </a:r>
            <a:r>
              <a:rPr lang="en-US" dirty="0">
                <a:solidFill>
                  <a:srgbClr val="FF0000"/>
                </a:solidFill>
                <a:latin typeface="Comic Sans MS" panose="030F0702030302020204" pitchFamily="66" charset="0"/>
                <a:cs typeface="Calibri" panose="020F0502020204030204" pitchFamily="34" charset="0"/>
                <a:sym typeface="Symbol" panose="05050102010706020507" pitchFamily="18" charset="2"/>
              </a:rPr>
              <a:t>5</a:t>
            </a:r>
            <a:r>
              <a:rPr lang="en-US" dirty="0">
                <a:solidFill>
                  <a:srgbClr val="FF0000"/>
                </a:solidFill>
                <a:latin typeface="Calibri" panose="020F0502020204030204" pitchFamily="34" charset="0"/>
                <a:cs typeface="Calibri" panose="020F0502020204030204" pitchFamily="34" charset="0"/>
                <a:sym typeface="Symbol" panose="05050102010706020507" pitchFamily="18" charset="2"/>
              </a:rPr>
              <a:t>→2, </a:t>
            </a:r>
            <a:r>
              <a:rPr lang="en-US" dirty="0">
                <a:solidFill>
                  <a:srgbClr val="FF0000"/>
                </a:solidFill>
                <a:latin typeface="Comic Sans MS" panose="030F0702030302020204" pitchFamily="66" charset="0"/>
                <a:cs typeface="Calibri" panose="020F0502020204030204" pitchFamily="34" charset="0"/>
                <a:sym typeface="Symbol" panose="05050102010706020507" pitchFamily="18" charset="2"/>
              </a:rPr>
              <a:t>2</a:t>
            </a:r>
            <a:r>
              <a:rPr lang="en-US" dirty="0">
                <a:solidFill>
                  <a:srgbClr val="FF0000"/>
                </a:solidFill>
                <a:latin typeface="Calibri" panose="020F0502020204030204" pitchFamily="34" charset="0"/>
                <a:cs typeface="Calibri" panose="020F0502020204030204" pitchFamily="34" charset="0"/>
                <a:sym typeface="Symbol" panose="05050102010706020507" pitchFamily="18" charset="2"/>
              </a:rPr>
              <a:t>→4, </a:t>
            </a:r>
            <a:r>
              <a:rPr lang="en-US" dirty="0">
                <a:solidFill>
                  <a:srgbClr val="FF0000"/>
                </a:solidFill>
                <a:latin typeface="Comic Sans MS" panose="030F0702030302020204" pitchFamily="66" charset="0"/>
                <a:cs typeface="Calibri" panose="020F0502020204030204" pitchFamily="34" charset="0"/>
                <a:sym typeface="Symbol" panose="05050102010706020507" pitchFamily="18" charset="2"/>
              </a:rPr>
              <a:t>4</a:t>
            </a:r>
            <a:r>
              <a:rPr lang="en-US" dirty="0">
                <a:solidFill>
                  <a:srgbClr val="FF0000"/>
                </a:solidFill>
                <a:latin typeface="Calibri" panose="020F0502020204030204" pitchFamily="34" charset="0"/>
                <a:cs typeface="Calibri" panose="020F0502020204030204" pitchFamily="34" charset="0"/>
                <a:sym typeface="Symbol" panose="05050102010706020507" pitchFamily="18" charset="2"/>
              </a:rPr>
              <a:t>→6, </a:t>
            </a:r>
            <a:r>
              <a:rPr lang="en-US" dirty="0">
                <a:solidFill>
                  <a:srgbClr val="FF0000"/>
                </a:solidFill>
                <a:latin typeface="Comic Sans MS" panose="030F0702030302020204" pitchFamily="66" charset="0"/>
                <a:cs typeface="Calibri" panose="020F0502020204030204" pitchFamily="34" charset="0"/>
                <a:sym typeface="Symbol" panose="05050102010706020507" pitchFamily="18" charset="2"/>
              </a:rPr>
              <a:t>6</a:t>
            </a:r>
            <a:r>
              <a:rPr lang="en-US" dirty="0">
                <a:solidFill>
                  <a:srgbClr val="FF0000"/>
                </a:solidFill>
                <a:latin typeface="Calibri" panose="020F0502020204030204" pitchFamily="34" charset="0"/>
                <a:cs typeface="Calibri" panose="020F0502020204030204" pitchFamily="34" charset="0"/>
                <a:sym typeface="Symbol" panose="05050102010706020507" pitchFamily="18" charset="2"/>
              </a:rPr>
              <a:t>→1 </a:t>
            </a:r>
            <a:r>
              <a:rPr lang="en-US" dirty="0">
                <a:latin typeface="Calibri" panose="020F0502020204030204" pitchFamily="34" charset="0"/>
                <a:cs typeface="Calibri" panose="020F0502020204030204" pitchFamily="34" charset="0"/>
                <a:sym typeface="Symbol" panose="05050102010706020507" pitchFamily="18" charset="2"/>
              </a:rPr>
              <a:t>gives the cycle </a:t>
            </a:r>
            <a:r>
              <a:rPr lang="en-US" dirty="0">
                <a:solidFill>
                  <a:srgbClr val="FF0000"/>
                </a:solidFill>
                <a:latin typeface="Calibri" panose="020F0502020204030204" pitchFamily="34" charset="0"/>
                <a:cs typeface="Calibri" panose="020F0502020204030204" pitchFamily="34" charset="0"/>
                <a:sym typeface="Symbol" panose="05050102010706020507" pitchFamily="18" charset="2"/>
              </a:rPr>
              <a:t>1 →3 →5 →2 →4 →6 →1.</a:t>
            </a:r>
          </a:p>
          <a:p>
            <a:pPr marL="0" indent="0">
              <a:buNone/>
            </a:pPr>
            <a:r>
              <a:rPr lang="en-US" dirty="0">
                <a:solidFill>
                  <a:srgbClr val="FF0000"/>
                </a:solidFill>
                <a:latin typeface="Calibri" panose="020F0502020204030204" pitchFamily="34" charset="0"/>
                <a:cs typeface="Calibri" panose="020F0502020204030204" pitchFamily="34" charset="0"/>
                <a:sym typeface="Symbol" panose="05050102010706020507" pitchFamily="18" charset="2"/>
              </a:rPr>
              <a:t>1 →2, 2 →1, 3 →4, 4, →3, 5→6, 6 →5</a:t>
            </a:r>
            <a:r>
              <a:rPr lang="en-US" dirty="0">
                <a:latin typeface="Calibri" panose="020F0502020204030204" pitchFamily="34" charset="0"/>
                <a:cs typeface="Calibri" panose="020F0502020204030204" pitchFamily="34" charset="0"/>
                <a:sym typeface="Symbol" panose="05050102010706020507" pitchFamily="18" charset="2"/>
              </a:rPr>
              <a:t>  gives </a:t>
            </a:r>
            <a:r>
              <a:rPr lang="en-US" dirty="0">
                <a:solidFill>
                  <a:srgbClr val="FF0000"/>
                </a:solidFill>
                <a:latin typeface="Calibri" panose="020F0502020204030204" pitchFamily="34" charset="0"/>
                <a:cs typeface="Calibri" panose="020F0502020204030204" pitchFamily="34" charset="0"/>
                <a:sym typeface="Symbol" panose="05050102010706020507" pitchFamily="18" charset="2"/>
              </a:rPr>
              <a:t>3 </a:t>
            </a:r>
            <a:r>
              <a:rPr lang="en-US" dirty="0">
                <a:latin typeface="Calibri" panose="020F0502020204030204" pitchFamily="34" charset="0"/>
                <a:cs typeface="Calibri" panose="020F0502020204030204" pitchFamily="34" charset="0"/>
                <a:sym typeface="Symbol" panose="05050102010706020507" pitchFamily="18" charset="2"/>
              </a:rPr>
              <a:t>cycles.</a:t>
            </a:r>
          </a:p>
          <a:p>
            <a:pPr marL="0" indent="0">
              <a:buNone/>
            </a:pPr>
            <a:r>
              <a:rPr lang="en-US" dirty="0" smtClean="0">
                <a:latin typeface="Calibri" panose="020F0502020204030204" pitchFamily="34" charset="0"/>
                <a:cs typeface="Calibri" panose="020F0502020204030204" pitchFamily="34" charset="0"/>
                <a:sym typeface="Symbol" panose="05050102010706020507" pitchFamily="18" charset="2"/>
              </a:rPr>
              <a:t>By definition the determinant is the sum </a:t>
            </a:r>
            <a:r>
              <a:rPr lang="en-US" dirty="0">
                <a:latin typeface="Calibri" panose="020F0502020204030204" pitchFamily="34" charset="0"/>
                <a:cs typeface="Calibri" panose="020F0502020204030204" pitchFamily="34" charset="0"/>
                <a:sym typeface="Symbol" panose="05050102010706020507" pitchFamily="18" charset="2"/>
              </a:rPr>
              <a:t>over all </a:t>
            </a:r>
            <a:endParaRPr lang="en-US" dirty="0" smtClean="0">
              <a:latin typeface="Calibri" panose="020F0502020204030204" pitchFamily="34" charset="0"/>
              <a:cs typeface="Calibri" panose="020F0502020204030204" pitchFamily="34" charset="0"/>
              <a:sym typeface="Symbol" panose="05050102010706020507" pitchFamily="18" charset="2"/>
            </a:endParaRPr>
          </a:p>
          <a:p>
            <a:pPr marL="0" indent="0">
              <a:buNone/>
            </a:pPr>
            <a:r>
              <a:rPr lang="en-US" dirty="0" smtClean="0">
                <a:latin typeface="Calibri" panose="020F0502020204030204" pitchFamily="34" charset="0"/>
                <a:cs typeface="Calibri" panose="020F0502020204030204" pitchFamily="34" charset="0"/>
                <a:sym typeface="Symbol" panose="05050102010706020507" pitchFamily="18" charset="2"/>
              </a:rPr>
              <a:t>permutation</a:t>
            </a:r>
            <a:r>
              <a:rPr lang="en-US" dirty="0">
                <a:latin typeface="Calibri" panose="020F0502020204030204" pitchFamily="34" charset="0"/>
                <a:cs typeface="Calibri" panose="020F0502020204030204" pitchFamily="34" charset="0"/>
                <a:sym typeface="Symbol" panose="05050102010706020507" pitchFamily="18" charset="2"/>
              </a:rPr>
              <a:t>, </a:t>
            </a:r>
            <a:r>
              <a:rPr lang="en-US" dirty="0" smtClean="0">
                <a:latin typeface="Calibri" panose="020F0502020204030204" pitchFamily="34" charset="0"/>
                <a:cs typeface="Calibri" panose="020F0502020204030204" pitchFamily="34" charset="0"/>
                <a:sym typeface="Symbol" panose="05050102010706020507" pitchFamily="18" charset="2"/>
              </a:rPr>
              <a:t>of the </a:t>
            </a:r>
            <a:r>
              <a:rPr lang="en-US" dirty="0">
                <a:latin typeface="Calibri" panose="020F0502020204030204" pitchFamily="34" charset="0"/>
                <a:cs typeface="Calibri" panose="020F0502020204030204" pitchFamily="34" charset="0"/>
                <a:sym typeface="Symbol" panose="05050102010706020507" pitchFamily="18" charset="2"/>
              </a:rPr>
              <a:t>multiplication of the </a:t>
            </a:r>
            <a:r>
              <a:rPr lang="en-US" dirty="0" smtClean="0">
                <a:solidFill>
                  <a:srgbClr val="FF0000"/>
                </a:solidFill>
                <a:latin typeface="Comic Sans MS" panose="030F0702030302020204" pitchFamily="66" charset="0"/>
                <a:sym typeface="Symbol" panose="05050102010706020507" pitchFamily="18" charset="2"/>
              </a:rPr>
              <a:t>ij </a:t>
            </a:r>
            <a:r>
              <a:rPr lang="en-US" dirty="0" smtClean="0">
                <a:latin typeface="Comic Sans MS" panose="030F0702030302020204" pitchFamily="66" charset="0"/>
                <a:sym typeface="Symbol" panose="05050102010706020507" pitchFamily="18" charset="2"/>
              </a:rPr>
              <a:t>of the </a:t>
            </a:r>
          </a:p>
          <a:p>
            <a:pPr marL="0" indent="0">
              <a:buNone/>
            </a:pPr>
            <a:r>
              <a:rPr lang="en-US" dirty="0" smtClean="0">
                <a:latin typeface="Comic Sans MS" panose="030F0702030302020204" pitchFamily="66" charset="0"/>
                <a:sym typeface="Symbol" panose="05050102010706020507" pitchFamily="18" charset="2"/>
              </a:rPr>
              <a:t>permutation  multiplied by </a:t>
            </a:r>
            <a:r>
              <a:rPr lang="en-US" dirty="0" smtClean="0">
                <a:solidFill>
                  <a:srgbClr val="FF0000"/>
                </a:solidFill>
                <a:latin typeface="Comic Sans MS" panose="030F0702030302020204" pitchFamily="66" charset="0"/>
                <a:sym typeface="Symbol" panose="05050102010706020507" pitchFamily="18" charset="2"/>
              </a:rPr>
              <a:t>-1 </a:t>
            </a:r>
            <a:r>
              <a:rPr lang="en-US" dirty="0" smtClean="0">
                <a:latin typeface="Comic Sans MS" panose="030F0702030302020204" pitchFamily="66" charset="0"/>
                <a:sym typeface="Symbol" panose="05050102010706020507" pitchFamily="18" charset="2"/>
              </a:rPr>
              <a:t>raised to the </a:t>
            </a:r>
            <a:endParaRPr lang="en-US" dirty="0">
              <a:latin typeface="Calibri" panose="020F0502020204030204" pitchFamily="34" charset="0"/>
              <a:cs typeface="Calibri" panose="020F0502020204030204" pitchFamily="34" charset="0"/>
              <a:sym typeface="Symbol" panose="05050102010706020507" pitchFamily="18" charset="2"/>
            </a:endParaRPr>
          </a:p>
          <a:p>
            <a:pPr marL="0" indent="0">
              <a:buNone/>
            </a:pPr>
            <a:r>
              <a:rPr lang="en-US" dirty="0" smtClean="0">
                <a:latin typeface="Calibri" panose="020F0502020204030204" pitchFamily="34" charset="0"/>
                <a:cs typeface="Calibri" panose="020F0502020204030204" pitchFamily="34" charset="0"/>
                <a:sym typeface="Symbol" panose="05050102010706020507" pitchFamily="18" charset="2"/>
              </a:rPr>
              <a:t> </a:t>
            </a:r>
            <a:r>
              <a:rPr lang="en-US" dirty="0">
                <a:latin typeface="Calibri" panose="020F0502020204030204" pitchFamily="34" charset="0"/>
                <a:cs typeface="Calibri" panose="020F0502020204030204" pitchFamily="34" charset="0"/>
                <a:sym typeface="Symbol" panose="05050102010706020507" pitchFamily="18" charset="2"/>
              </a:rPr>
              <a:t>sign of the </a:t>
            </a:r>
            <a:r>
              <a:rPr lang="en-US" dirty="0" smtClean="0">
                <a:latin typeface="Calibri" panose="020F0502020204030204" pitchFamily="34" charset="0"/>
                <a:cs typeface="Calibri" panose="020F0502020204030204" pitchFamily="34" charset="0"/>
                <a:sym typeface="Symbol" panose="05050102010706020507" pitchFamily="18" charset="2"/>
              </a:rPr>
              <a:t>permutation </a:t>
            </a:r>
            <a:r>
              <a:rPr lang="en-US" dirty="0">
                <a:solidFill>
                  <a:srgbClr val="FF0000"/>
                </a:solidFill>
                <a:latin typeface="Calibri" panose="020F0502020204030204" pitchFamily="34" charset="0"/>
                <a:cs typeface="Calibri" panose="020F0502020204030204" pitchFamily="34" charset="0"/>
                <a:sym typeface="Symbol" panose="05050102010706020507" pitchFamily="18" charset="2"/>
              </a:rPr>
              <a:t>sign()</a:t>
            </a:r>
            <a:r>
              <a:rPr lang="en-US" dirty="0">
                <a:latin typeface="Calibri" panose="020F0502020204030204" pitchFamily="34" charset="0"/>
                <a:cs typeface="Calibri" panose="020F0502020204030204" pitchFamily="34" charset="0"/>
                <a:sym typeface="Symbol" panose="05050102010706020507" pitchFamily="18" charset="2"/>
              </a:rPr>
              <a:t>.</a:t>
            </a:r>
          </a:p>
        </p:txBody>
      </p:sp>
    </p:spTree>
    <p:extLst>
      <p:ext uri="{BB962C8B-B14F-4D97-AF65-F5344CB8AC3E}">
        <p14:creationId xmlns:p14="http://schemas.microsoft.com/office/powerpoint/2010/main" val="2576984586"/>
      </p:ext>
    </p:extLst>
  </p:cSld>
  <p:clrMapOvr>
    <a:masterClrMapping/>
  </p:clrMapOvr>
  <p:timing>
    <p:tnLst>
      <p:par>
        <p:cTn id="1" dur="indefinite" restart="never" nodeType="tmRoot"/>
      </p:par>
    </p:tnLst>
  </p:timing>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Sign of a permutation</a:t>
            </a:r>
            <a:endParaRPr lang="en-US" dirty="0">
              <a:solidFill>
                <a:srgbClr val="00B0F0"/>
              </a:solidFill>
            </a:endParaRPr>
          </a:p>
        </p:txBody>
      </p:sp>
      <p:sp>
        <p:nvSpPr>
          <p:cNvPr id="3" name="Content Placeholder 2"/>
          <p:cNvSpPr>
            <a:spLocks noGrp="1"/>
          </p:cNvSpPr>
          <p:nvPr>
            <p:ph idx="1"/>
          </p:nvPr>
        </p:nvSpPr>
        <p:spPr/>
        <p:txBody>
          <a:bodyPr>
            <a:normAutofit/>
          </a:bodyPr>
          <a:lstStyle/>
          <a:p>
            <a:pPr marL="0" indent="0">
              <a:buNone/>
            </a:pPr>
            <a:r>
              <a:rPr lang="en-US" dirty="0" smtClean="0"/>
              <a:t>The sign of a permutation is the  </a:t>
            </a:r>
            <a:r>
              <a:rPr lang="en-US" dirty="0"/>
              <a:t>number of pairs </a:t>
            </a:r>
            <a:endParaRPr lang="en-US" dirty="0" smtClean="0"/>
          </a:p>
          <a:p>
            <a:pPr marL="0" indent="0">
              <a:buNone/>
            </a:pPr>
            <a:r>
              <a:rPr lang="en-US" dirty="0" smtClean="0">
                <a:solidFill>
                  <a:srgbClr val="FF0000"/>
                </a:solidFill>
              </a:rPr>
              <a:t>(</a:t>
            </a:r>
            <a:r>
              <a:rPr lang="en-US" dirty="0">
                <a:solidFill>
                  <a:srgbClr val="FF0000"/>
                </a:solidFill>
              </a:rPr>
              <a:t>i, j) </a:t>
            </a:r>
            <a:r>
              <a:rPr lang="en-US" dirty="0"/>
              <a:t>such that </a:t>
            </a:r>
            <a:r>
              <a:rPr lang="en-US" dirty="0">
                <a:solidFill>
                  <a:srgbClr val="FF0000"/>
                </a:solidFill>
              </a:rPr>
              <a:t>i &lt; j </a:t>
            </a:r>
            <a:r>
              <a:rPr lang="en-US" dirty="0"/>
              <a:t>and </a:t>
            </a:r>
            <a:r>
              <a:rPr lang="en-US" dirty="0">
                <a:solidFill>
                  <a:srgbClr val="FF0000"/>
                </a:solidFill>
              </a:rPr>
              <a:t>σ(i) &gt; σ(j</a:t>
            </a:r>
            <a:r>
              <a:rPr lang="en-US" dirty="0" smtClean="0">
                <a:solidFill>
                  <a:srgbClr val="FF0000"/>
                </a:solidFill>
              </a:rPr>
              <a:t>)</a:t>
            </a:r>
          </a:p>
          <a:p>
            <a:pPr marL="0" indent="0">
              <a:buNone/>
            </a:pPr>
            <a:endParaRPr lang="en-US" dirty="0" smtClean="0">
              <a:solidFill>
                <a:srgbClr val="FF0000"/>
              </a:solidFill>
            </a:endParaRPr>
          </a:p>
          <a:p>
            <a:pPr marL="0" indent="0">
              <a:buNone/>
            </a:pPr>
            <a:r>
              <a:rPr lang="en-US" dirty="0" smtClean="0"/>
              <a:t>Take for example the cycle </a:t>
            </a:r>
            <a:r>
              <a:rPr lang="en-US" dirty="0" smtClean="0">
                <a:solidFill>
                  <a:srgbClr val="FF0000"/>
                </a:solidFill>
              </a:rPr>
              <a:t>1</a:t>
            </a:r>
            <a:r>
              <a:rPr lang="en-US" dirty="0" smtClean="0">
                <a:solidFill>
                  <a:srgbClr val="FF0000"/>
                </a:solidFill>
                <a:latin typeface="Calibri" panose="020F0502020204030204" pitchFamily="34" charset="0"/>
                <a:cs typeface="Calibri" panose="020F0502020204030204" pitchFamily="34" charset="0"/>
              </a:rPr>
              <a:t>→6 →2 →5 →1.</a:t>
            </a:r>
          </a:p>
          <a:p>
            <a:pPr marL="0" indent="0">
              <a:buNone/>
            </a:pPr>
            <a:r>
              <a:rPr lang="en-US" dirty="0" smtClean="0">
                <a:solidFill>
                  <a:srgbClr val="FF0000"/>
                </a:solidFill>
              </a:rPr>
              <a:t>σ(1)&gt;σ(2), </a:t>
            </a:r>
            <a:r>
              <a:rPr lang="en-US" dirty="0">
                <a:solidFill>
                  <a:srgbClr val="FF0000"/>
                </a:solidFill>
              </a:rPr>
              <a:t>σ(1</a:t>
            </a:r>
            <a:r>
              <a:rPr lang="en-US" dirty="0" smtClean="0">
                <a:solidFill>
                  <a:srgbClr val="FF0000"/>
                </a:solidFill>
              </a:rPr>
              <a:t>)&gt;σ(5),σ(1</a:t>
            </a:r>
            <a:r>
              <a:rPr lang="en-US" dirty="0">
                <a:solidFill>
                  <a:srgbClr val="FF0000"/>
                </a:solidFill>
              </a:rPr>
              <a:t>)&gt;</a:t>
            </a:r>
            <a:r>
              <a:rPr lang="en-US" dirty="0" smtClean="0">
                <a:solidFill>
                  <a:srgbClr val="FF0000"/>
                </a:solidFill>
              </a:rPr>
              <a:t>σ(6).</a:t>
            </a:r>
          </a:p>
          <a:p>
            <a:pPr marL="0" indent="0">
              <a:buNone/>
            </a:pPr>
            <a:r>
              <a:rPr lang="en-US" dirty="0" smtClean="0">
                <a:solidFill>
                  <a:srgbClr val="FF0000"/>
                </a:solidFill>
              </a:rPr>
              <a:t>σ(2)&gt;σ(5), </a:t>
            </a:r>
            <a:r>
              <a:rPr lang="en-US" dirty="0">
                <a:solidFill>
                  <a:srgbClr val="FF0000"/>
                </a:solidFill>
              </a:rPr>
              <a:t>σ(2)&gt;</a:t>
            </a:r>
            <a:r>
              <a:rPr lang="en-US" dirty="0" smtClean="0">
                <a:solidFill>
                  <a:srgbClr val="FF0000"/>
                </a:solidFill>
              </a:rPr>
              <a:t>σ(6). </a:t>
            </a:r>
            <a:r>
              <a:rPr lang="en-US" dirty="0" smtClean="0"/>
              <a:t>These are all the inversions.</a:t>
            </a:r>
          </a:p>
          <a:p>
            <a:pPr marL="0" indent="0">
              <a:buNone/>
            </a:pPr>
            <a:r>
              <a:rPr lang="en-US" dirty="0" smtClean="0"/>
              <a:t>The sign is </a:t>
            </a:r>
            <a:r>
              <a:rPr lang="en-US" dirty="0" smtClean="0">
                <a:solidFill>
                  <a:srgbClr val="FF0000"/>
                </a:solidFill>
              </a:rPr>
              <a:t>-1. </a:t>
            </a:r>
            <a:r>
              <a:rPr lang="en-US" dirty="0" smtClean="0"/>
              <a:t>Check the following known simple claim: </a:t>
            </a:r>
            <a:r>
              <a:rPr lang="en-US" dirty="0" smtClean="0">
                <a:solidFill>
                  <a:srgbClr val="00B050"/>
                </a:solidFill>
              </a:rPr>
              <a:t>inverting the cycle does not change the sign.</a:t>
            </a:r>
            <a:endParaRPr lang="en-US" dirty="0">
              <a:solidFill>
                <a:srgbClr val="00B050"/>
              </a:solidFill>
            </a:endParaRPr>
          </a:p>
          <a:p>
            <a:pPr marL="0" indent="0">
              <a:buNone/>
            </a:pPr>
            <a:endParaRPr lang="en-US" dirty="0" smtClean="0">
              <a:solidFill>
                <a:srgbClr val="FF0000"/>
              </a:solidFill>
            </a:endParaRPr>
          </a:p>
          <a:p>
            <a:pPr marL="0" indent="0">
              <a:buNone/>
            </a:pPr>
            <a:endParaRPr lang="en-US" dirty="0"/>
          </a:p>
        </p:txBody>
      </p:sp>
    </p:spTree>
    <p:extLst>
      <p:ext uri="{BB962C8B-B14F-4D97-AF65-F5344CB8AC3E}">
        <p14:creationId xmlns:p14="http://schemas.microsoft.com/office/powerpoint/2010/main" val="4286267127"/>
      </p:ext>
    </p:extLst>
  </p:cSld>
  <p:clrMapOvr>
    <a:masterClrMapping/>
  </p:clrMapOvr>
  <p:timing>
    <p:tnLst>
      <p:par>
        <p:cTn id="1" dur="indefinite" restart="never" nodeType="tmRoot"/>
      </p:par>
    </p:tnLst>
  </p:timing>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4800"/>
            <a:ext cx="7886700" cy="1325563"/>
          </a:xfrm>
        </p:spPr>
        <p:txBody>
          <a:bodyPr/>
          <a:lstStyle/>
          <a:p>
            <a:pPr algn="ctr"/>
            <a:r>
              <a:rPr lang="en-US" dirty="0" smtClean="0">
                <a:solidFill>
                  <a:srgbClr val="00B0F0"/>
                </a:solidFill>
              </a:rPr>
              <a:t>Odd size cycles</a:t>
            </a:r>
            <a:endParaRPr lang="en-US" dirty="0">
              <a:solidFill>
                <a:srgbClr val="00B0F0"/>
              </a:solidFill>
            </a:endParaRPr>
          </a:p>
        </p:txBody>
      </p:sp>
      <p:sp>
        <p:nvSpPr>
          <p:cNvPr id="3" name="Content Placeholder 2"/>
          <p:cNvSpPr>
            <a:spLocks noGrp="1"/>
          </p:cNvSpPr>
          <p:nvPr>
            <p:ph idx="1"/>
          </p:nvPr>
        </p:nvSpPr>
        <p:spPr/>
        <p:txBody>
          <a:bodyPr>
            <a:normAutofit/>
          </a:bodyPr>
          <a:lstStyle/>
          <a:p>
            <a:pPr marL="0" indent="0">
              <a:buNone/>
            </a:pPr>
            <a:r>
              <a:rPr lang="en-US" dirty="0" smtClean="0"/>
              <a:t>If one of the cycles is odd, leave the rest of the cycles as they are but change the direction in the odd cycle  This changes </a:t>
            </a:r>
            <a:r>
              <a:rPr lang="en-US" dirty="0">
                <a:solidFill>
                  <a:srgbClr val="FF0000"/>
                </a:solidFill>
                <a:latin typeface="Comic Sans MS" panose="030F0702030302020204" pitchFamily="66" charset="0"/>
                <a:sym typeface="Symbol" panose="05050102010706020507" pitchFamily="18" charset="2"/>
              </a:rPr>
              <a:t>x</a:t>
            </a:r>
            <a:r>
              <a:rPr lang="en-US" baseline="-25000" dirty="0">
                <a:solidFill>
                  <a:srgbClr val="FF0000"/>
                </a:solidFill>
                <a:latin typeface="Comic Sans MS" panose="030F0702030302020204" pitchFamily="66" charset="0"/>
                <a:sym typeface="Symbol" panose="05050102010706020507" pitchFamily="18" charset="2"/>
              </a:rPr>
              <a:t>ij</a:t>
            </a:r>
            <a:r>
              <a:rPr lang="en-US" dirty="0">
                <a:solidFill>
                  <a:srgbClr val="FF0000"/>
                </a:solidFill>
                <a:latin typeface="Comic Sans MS" panose="030F0702030302020204" pitchFamily="66" charset="0"/>
                <a:sym typeface="Symbol" panose="05050102010706020507" pitchFamily="18" charset="2"/>
              </a:rPr>
              <a:t> </a:t>
            </a:r>
            <a:r>
              <a:rPr lang="en-US" dirty="0" smtClean="0">
                <a:solidFill>
                  <a:srgbClr val="FF0000"/>
                </a:solidFill>
                <a:latin typeface="Comic Sans MS" panose="030F0702030302020204" pitchFamily="66" charset="0"/>
                <a:sym typeface="Symbol" panose="05050102010706020507" pitchFamily="18" charset="2"/>
              </a:rPr>
              <a:t>to -x</a:t>
            </a:r>
            <a:r>
              <a:rPr lang="en-US" baseline="-25000" dirty="0" smtClean="0">
                <a:solidFill>
                  <a:srgbClr val="FF0000"/>
                </a:solidFill>
                <a:latin typeface="Comic Sans MS" panose="030F0702030302020204" pitchFamily="66" charset="0"/>
                <a:sym typeface="Symbol" panose="05050102010706020507" pitchFamily="18" charset="2"/>
              </a:rPr>
              <a:t>ij</a:t>
            </a:r>
            <a:r>
              <a:rPr lang="en-US" dirty="0" smtClean="0">
                <a:solidFill>
                  <a:srgbClr val="FF0000"/>
                </a:solidFill>
                <a:latin typeface="Comic Sans MS" panose="030F0702030302020204" pitchFamily="66" charset="0"/>
                <a:sym typeface="Symbol" panose="05050102010706020507" pitchFamily="18" charset="2"/>
              </a:rPr>
              <a:t> </a:t>
            </a:r>
            <a:r>
              <a:rPr lang="en-US" dirty="0" smtClean="0">
                <a:latin typeface="Comic Sans MS" panose="030F0702030302020204" pitchFamily="66" charset="0"/>
                <a:sym typeface="Symbol" panose="05050102010706020507" pitchFamily="18" charset="2"/>
              </a:rPr>
              <a:t>and vise-versa. But as stated, does not change the sign.</a:t>
            </a:r>
          </a:p>
          <a:p>
            <a:pPr marL="0" indent="0">
              <a:buNone/>
            </a:pPr>
            <a:r>
              <a:rPr lang="en-US" dirty="0" smtClean="0">
                <a:latin typeface="Comic Sans MS" panose="030F0702030302020204" pitchFamily="66" charset="0"/>
                <a:sym typeface="Symbol" panose="05050102010706020507" pitchFamily="18" charset="2"/>
              </a:rPr>
              <a:t>Let the number </a:t>
            </a:r>
            <a:r>
              <a:rPr lang="en-US" dirty="0" smtClean="0">
                <a:solidFill>
                  <a:srgbClr val="FF0000"/>
                </a:solidFill>
                <a:latin typeface="Comic Sans MS" panose="030F0702030302020204" pitchFamily="66" charset="0"/>
                <a:sym typeface="Symbol" panose="05050102010706020507" pitchFamily="18" charset="2"/>
              </a:rPr>
              <a:t>x</a:t>
            </a:r>
            <a:r>
              <a:rPr lang="en-US" baseline="-25000" dirty="0" smtClean="0">
                <a:solidFill>
                  <a:srgbClr val="FF0000"/>
                </a:solidFill>
                <a:latin typeface="Comic Sans MS" panose="030F0702030302020204" pitchFamily="66" charset="0"/>
                <a:sym typeface="Symbol" panose="05050102010706020507" pitchFamily="18" charset="2"/>
              </a:rPr>
              <a:t>ij</a:t>
            </a:r>
            <a:r>
              <a:rPr lang="en-US" baseline="-25000" dirty="0">
                <a:solidFill>
                  <a:srgbClr val="FF0000"/>
                </a:solidFill>
                <a:latin typeface="Comic Sans MS" panose="030F0702030302020204" pitchFamily="66" charset="0"/>
                <a:sym typeface="Symbol" panose="05050102010706020507" pitchFamily="18" charset="2"/>
              </a:rPr>
              <a:t> </a:t>
            </a:r>
            <a:r>
              <a:rPr lang="en-US" dirty="0" smtClean="0">
                <a:solidFill>
                  <a:srgbClr val="FF0000"/>
                </a:solidFill>
                <a:latin typeface="Comic Sans MS" panose="030F0702030302020204" pitchFamily="66" charset="0"/>
                <a:sym typeface="Symbol" panose="05050102010706020507" pitchFamily="18" charset="2"/>
              </a:rPr>
              <a:t> </a:t>
            </a:r>
            <a:r>
              <a:rPr lang="en-US" dirty="0" smtClean="0">
                <a:latin typeface="Comic Sans MS" panose="030F0702030302020204" pitchFamily="66" charset="0"/>
                <a:sym typeface="Symbol" panose="05050102010706020507" pitchFamily="18" charset="2"/>
              </a:rPr>
              <a:t>with plus sign  be </a:t>
            </a:r>
            <a:r>
              <a:rPr lang="en-US" dirty="0" smtClean="0">
                <a:solidFill>
                  <a:srgbClr val="FF0000"/>
                </a:solidFill>
                <a:latin typeface="Comic Sans MS" panose="030F0702030302020204" pitchFamily="66" charset="0"/>
                <a:sym typeface="Symbol" panose="05050102010706020507" pitchFamily="18" charset="2"/>
              </a:rPr>
              <a:t>a </a:t>
            </a:r>
            <a:r>
              <a:rPr lang="en-US" dirty="0" smtClean="0">
                <a:latin typeface="Comic Sans MS" panose="030F0702030302020204" pitchFamily="66" charset="0"/>
                <a:sym typeface="Symbol" panose="05050102010706020507" pitchFamily="18" charset="2"/>
              </a:rPr>
              <a:t>and with minus sign be</a:t>
            </a:r>
            <a:r>
              <a:rPr lang="en-US" dirty="0" smtClean="0">
                <a:solidFill>
                  <a:srgbClr val="FF0000"/>
                </a:solidFill>
                <a:latin typeface="Comic Sans MS" panose="030F0702030302020204" pitchFamily="66" charset="0"/>
                <a:sym typeface="Symbol" panose="05050102010706020507" pitchFamily="18" charset="2"/>
              </a:rPr>
              <a:t> b.</a:t>
            </a:r>
            <a:r>
              <a:rPr lang="en-US" dirty="0">
                <a:latin typeface="Comic Sans MS" panose="030F0702030302020204" pitchFamily="66" charset="0"/>
                <a:sym typeface="Symbol" panose="05050102010706020507" pitchFamily="18" charset="2"/>
              </a:rPr>
              <a:t> </a:t>
            </a:r>
            <a:r>
              <a:rPr lang="en-US" dirty="0" smtClean="0">
                <a:latin typeface="Comic Sans MS" panose="030F0702030302020204" pitchFamily="66" charset="0"/>
                <a:sym typeface="Symbol" panose="05050102010706020507" pitchFamily="18" charset="2"/>
              </a:rPr>
              <a:t>Since </a:t>
            </a:r>
            <a:r>
              <a:rPr lang="en-US" dirty="0" smtClean="0">
                <a:solidFill>
                  <a:srgbClr val="FF0000"/>
                </a:solidFill>
                <a:latin typeface="Comic Sans MS" panose="030F0702030302020204" pitchFamily="66" charset="0"/>
                <a:sym typeface="Symbol" panose="05050102010706020507" pitchFamily="18" charset="2"/>
              </a:rPr>
              <a:t>a+b </a:t>
            </a:r>
            <a:r>
              <a:rPr lang="en-US" dirty="0" smtClean="0">
                <a:latin typeface="Comic Sans MS" panose="030F0702030302020204" pitchFamily="66" charset="0"/>
                <a:sym typeface="Symbol" panose="05050102010706020507" pitchFamily="18" charset="2"/>
              </a:rPr>
              <a:t>is odd </a:t>
            </a:r>
            <a:r>
              <a:rPr lang="en-US" dirty="0" smtClean="0">
                <a:solidFill>
                  <a:srgbClr val="FF0000"/>
                </a:solidFill>
                <a:latin typeface="Comic Sans MS" panose="030F0702030302020204" pitchFamily="66" charset="0"/>
                <a:sym typeface="Symbol" panose="05050102010706020507" pitchFamily="18" charset="2"/>
              </a:rPr>
              <a:t>a </a:t>
            </a:r>
            <a:r>
              <a:rPr lang="en-US" dirty="0" smtClean="0">
                <a:latin typeface="Comic Sans MS" panose="030F0702030302020204" pitchFamily="66" charset="0"/>
                <a:sym typeface="Symbol" panose="05050102010706020507" pitchFamily="18" charset="2"/>
              </a:rPr>
              <a:t>and </a:t>
            </a:r>
            <a:r>
              <a:rPr lang="en-US" dirty="0" smtClean="0">
                <a:solidFill>
                  <a:srgbClr val="FF0000"/>
                </a:solidFill>
                <a:latin typeface="Comic Sans MS" panose="030F0702030302020204" pitchFamily="66" charset="0"/>
                <a:sym typeface="Symbol" panose="05050102010706020507" pitchFamily="18" charset="2"/>
              </a:rPr>
              <a:t>b</a:t>
            </a:r>
            <a:r>
              <a:rPr lang="en-US" dirty="0" smtClean="0">
                <a:latin typeface="Comic Sans MS" panose="030F0702030302020204" pitchFamily="66" charset="0"/>
                <a:sym typeface="Symbol" panose="05050102010706020507" pitchFamily="18" charset="2"/>
              </a:rPr>
              <a:t> do not have the same sign.</a:t>
            </a:r>
          </a:p>
        </p:txBody>
      </p:sp>
    </p:spTree>
    <p:extLst>
      <p:ext uri="{BB962C8B-B14F-4D97-AF65-F5344CB8AC3E}">
        <p14:creationId xmlns:p14="http://schemas.microsoft.com/office/powerpoint/2010/main" val="2064389972"/>
      </p:ext>
    </p:extLst>
  </p:cSld>
  <p:clrMapOvr>
    <a:masterClrMapping/>
  </p:clrMapOvr>
  <p:timing>
    <p:tnLst>
      <p:par>
        <p:cTn id="1" dur="indefinite" restart="never" nodeType="tmRoot"/>
      </p:par>
    </p:tnLst>
  </p:timing>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Cancelation</a:t>
            </a:r>
            <a:endParaRPr lang="en-US" dirty="0">
              <a:solidFill>
                <a:srgbClr val="00B0F0"/>
              </a:solidFill>
            </a:endParaRPr>
          </a:p>
        </p:txBody>
      </p:sp>
      <p:sp>
        <p:nvSpPr>
          <p:cNvPr id="3" name="Content Placeholder 2"/>
          <p:cNvSpPr>
            <a:spLocks noGrp="1"/>
          </p:cNvSpPr>
          <p:nvPr>
            <p:ph idx="1"/>
          </p:nvPr>
        </p:nvSpPr>
        <p:spPr/>
        <p:txBody>
          <a:bodyPr>
            <a:normAutofit fontScale="92500"/>
          </a:bodyPr>
          <a:lstStyle/>
          <a:p>
            <a:r>
              <a:rPr lang="en-US" dirty="0" smtClean="0"/>
              <a:t>Therefore, changing the parity of the number of </a:t>
            </a:r>
            <a:r>
              <a:rPr lang="en-US" dirty="0" smtClean="0">
                <a:solidFill>
                  <a:srgbClr val="FF0000"/>
                </a:solidFill>
              </a:rPr>
              <a:t>-1 </a:t>
            </a:r>
            <a:r>
              <a:rPr lang="en-US" dirty="0" smtClean="0"/>
              <a:t>gives </a:t>
            </a:r>
            <a:r>
              <a:rPr lang="en-US" dirty="0" smtClean="0">
                <a:solidFill>
                  <a:srgbClr val="FF0000"/>
                </a:solidFill>
              </a:rPr>
              <a:t>–A</a:t>
            </a:r>
            <a:r>
              <a:rPr lang="en-US" dirty="0" smtClean="0"/>
              <a:t> with </a:t>
            </a:r>
            <a:r>
              <a:rPr lang="en-US" dirty="0" smtClean="0">
                <a:solidFill>
                  <a:srgbClr val="FF0000"/>
                </a:solidFill>
              </a:rPr>
              <a:t>A </a:t>
            </a:r>
            <a:r>
              <a:rPr lang="en-US" dirty="0" smtClean="0"/>
              <a:t>the </a:t>
            </a:r>
            <a:r>
              <a:rPr lang="en-US" dirty="0"/>
              <a:t>previous expression </a:t>
            </a:r>
            <a:r>
              <a:rPr lang="en-US" dirty="0" smtClean="0"/>
              <a:t>for this </a:t>
            </a:r>
          </a:p>
          <a:p>
            <a:pPr marL="0" indent="0">
              <a:buNone/>
            </a:pPr>
            <a:r>
              <a:rPr lang="en-US" dirty="0"/>
              <a:t> </a:t>
            </a:r>
            <a:r>
              <a:rPr lang="en-US" dirty="0" smtClean="0"/>
              <a:t>  off cycle.</a:t>
            </a:r>
          </a:p>
          <a:p>
            <a:r>
              <a:rPr lang="en-US" dirty="0" smtClean="0"/>
              <a:t>Since everything else stays the same, the term this</a:t>
            </a:r>
          </a:p>
          <a:p>
            <a:r>
              <a:rPr lang="en-US" dirty="0" smtClean="0"/>
              <a:t> permutation gives is </a:t>
            </a:r>
            <a:r>
              <a:rPr lang="en-US" dirty="0" smtClean="0">
                <a:solidFill>
                  <a:srgbClr val="FF0000"/>
                </a:solidFill>
              </a:rPr>
              <a:t>–X </a:t>
            </a:r>
            <a:r>
              <a:rPr lang="en-US" dirty="0" smtClean="0"/>
              <a:t>with </a:t>
            </a:r>
            <a:r>
              <a:rPr lang="en-US" dirty="0" smtClean="0">
                <a:solidFill>
                  <a:srgbClr val="FF0000"/>
                </a:solidFill>
              </a:rPr>
              <a:t>X</a:t>
            </a:r>
            <a:r>
              <a:rPr lang="en-US" dirty="0" smtClean="0"/>
              <a:t> the original value.</a:t>
            </a:r>
          </a:p>
          <a:p>
            <a:r>
              <a:rPr lang="en-US" dirty="0" smtClean="0"/>
              <a:t>Doing this for every permutation with an odd cycle</a:t>
            </a:r>
          </a:p>
          <a:p>
            <a:pPr marL="0" indent="0">
              <a:buNone/>
            </a:pPr>
            <a:r>
              <a:rPr lang="en-US" dirty="0"/>
              <a:t> </a:t>
            </a:r>
            <a:r>
              <a:rPr lang="en-US" dirty="0" smtClean="0"/>
              <a:t>  cancels the sum of all permutations with odd cycles.</a:t>
            </a:r>
          </a:p>
          <a:p>
            <a:r>
              <a:rPr lang="en-US" dirty="0" smtClean="0"/>
              <a:t>Hence from now on we deal with permutations that are</a:t>
            </a:r>
          </a:p>
          <a:p>
            <a:pPr marL="0" indent="0">
              <a:buNone/>
            </a:pPr>
            <a:r>
              <a:rPr lang="en-US" dirty="0"/>
              <a:t> </a:t>
            </a:r>
            <a:r>
              <a:rPr lang="en-US" dirty="0" smtClean="0"/>
              <a:t>   a </a:t>
            </a:r>
            <a:r>
              <a:rPr lang="en-US" dirty="0" smtClean="0">
                <a:solidFill>
                  <a:srgbClr val="0070C0"/>
                </a:solidFill>
              </a:rPr>
              <a:t>collection of even cycles.</a:t>
            </a:r>
            <a:endParaRPr lang="en-US" dirty="0">
              <a:solidFill>
                <a:srgbClr val="0070C0"/>
              </a:solidFill>
            </a:endParaRPr>
          </a:p>
        </p:txBody>
      </p:sp>
    </p:spTree>
    <p:extLst>
      <p:ext uri="{BB962C8B-B14F-4D97-AF65-F5344CB8AC3E}">
        <p14:creationId xmlns:p14="http://schemas.microsoft.com/office/powerpoint/2010/main" val="2690150267"/>
      </p:ext>
    </p:extLst>
  </p:cSld>
  <p:clrMapOvr>
    <a:masterClrMapping/>
  </p:clrMapOvr>
  <p:timing>
    <p:tnLst>
      <p:par>
        <p:cTn id="1" dur="indefinite" restart="never" nodeType="tmRoot"/>
      </p:par>
    </p:tnLst>
  </p:timing>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Even length cycles</a:t>
            </a:r>
            <a:endParaRPr lang="en-US" dirty="0">
              <a:solidFill>
                <a:srgbClr val="00B0F0"/>
              </a:solidFill>
            </a:endParaRPr>
          </a:p>
        </p:txBody>
      </p:sp>
      <p:sp>
        <p:nvSpPr>
          <p:cNvPr id="3" name="Content Placeholder 2"/>
          <p:cNvSpPr>
            <a:spLocks noGrp="1"/>
          </p:cNvSpPr>
          <p:nvPr>
            <p:ph idx="1"/>
          </p:nvPr>
        </p:nvSpPr>
        <p:spPr/>
        <p:txBody>
          <a:bodyPr/>
          <a:lstStyle/>
          <a:p>
            <a:pPr marL="0" indent="0">
              <a:buNone/>
            </a:pPr>
            <a:r>
              <a:rPr lang="en-US" dirty="0" smtClean="0"/>
              <a:t>A collection of even length cycles clearly give a </a:t>
            </a:r>
          </a:p>
          <a:p>
            <a:pPr marL="0" indent="0">
              <a:buNone/>
            </a:pPr>
            <a:r>
              <a:rPr lang="en-US" dirty="0" smtClean="0"/>
              <a:t>perfect matching.</a:t>
            </a:r>
          </a:p>
          <a:p>
            <a:pPr marL="0" indent="0">
              <a:buNone/>
            </a:pPr>
            <a:r>
              <a:rPr lang="en-US" dirty="0" smtClean="0">
                <a:latin typeface="Calibri" panose="020F0502020204030204" pitchFamily="34" charset="0"/>
                <a:cs typeface="Calibri" panose="020F0502020204030204" pitchFamily="34" charset="0"/>
              </a:rPr>
              <a:t>Also if there is a perfect matching </a:t>
            </a:r>
            <a:r>
              <a:rPr lang="en-US" dirty="0" smtClean="0">
                <a:solidFill>
                  <a:srgbClr val="FF0000"/>
                </a:solidFill>
                <a:latin typeface="Calibri" panose="020F0502020204030204" pitchFamily="34" charset="0"/>
                <a:cs typeface="Calibri" panose="020F0502020204030204" pitchFamily="34" charset="0"/>
              </a:rPr>
              <a:t>(I,j).(k,r)……. </a:t>
            </a:r>
            <a:r>
              <a:rPr lang="en-US" dirty="0">
                <a:latin typeface="Calibri" panose="020F0502020204030204" pitchFamily="34" charset="0"/>
                <a:cs typeface="Calibri" panose="020F0502020204030204" pitchFamily="34" charset="0"/>
              </a:rPr>
              <a:t>d</a:t>
            </a:r>
            <a:r>
              <a:rPr lang="en-US" dirty="0" smtClean="0">
                <a:latin typeface="Calibri" panose="020F0502020204030204" pitchFamily="34" charset="0"/>
                <a:cs typeface="Calibri" panose="020F0502020204030204" pitchFamily="34" charset="0"/>
              </a:rPr>
              <a:t>efine the following permutation.</a:t>
            </a:r>
          </a:p>
          <a:p>
            <a:pPr marL="0" indent="0">
              <a:buNone/>
            </a:pPr>
            <a:r>
              <a:rPr lang="en-US" dirty="0" smtClean="0">
                <a:solidFill>
                  <a:srgbClr val="FF0000"/>
                </a:solidFill>
                <a:latin typeface="Calibri" panose="020F0502020204030204" pitchFamily="34" charset="0"/>
                <a:cs typeface="Calibri" panose="020F0502020204030204" pitchFamily="34" charset="0"/>
                <a:sym typeface="Symbol" panose="05050102010706020507" pitchFamily="18" charset="2"/>
              </a:rPr>
              <a:t>(i)=j </a:t>
            </a:r>
            <a:r>
              <a:rPr lang="en-US" dirty="0">
                <a:solidFill>
                  <a:srgbClr val="FF0000"/>
                </a:solidFill>
                <a:latin typeface="Calibri" panose="020F0502020204030204" pitchFamily="34" charset="0"/>
                <a:cs typeface="Calibri" panose="020F0502020204030204" pitchFamily="34" charset="0"/>
                <a:sym typeface="Symbol" panose="05050102010706020507" pitchFamily="18" charset="2"/>
              </a:rPr>
              <a:t>and </a:t>
            </a:r>
            <a:r>
              <a:rPr lang="en-US" dirty="0" smtClean="0">
                <a:solidFill>
                  <a:srgbClr val="FF0000"/>
                </a:solidFill>
                <a:latin typeface="Calibri" panose="020F0502020204030204" pitchFamily="34" charset="0"/>
                <a:cs typeface="Calibri" panose="020F0502020204030204" pitchFamily="34" charset="0"/>
                <a:sym typeface="Symbol" panose="05050102010706020507" pitchFamily="18" charset="2"/>
              </a:rPr>
              <a:t>(j)=i. </a:t>
            </a:r>
            <a:r>
              <a:rPr lang="en-US" dirty="0" smtClean="0">
                <a:latin typeface="Calibri" panose="020F0502020204030204" pitchFamily="34" charset="0"/>
                <a:cs typeface="Calibri" panose="020F0502020204030204" pitchFamily="34" charset="0"/>
                <a:sym typeface="Symbol" panose="05050102010706020507" pitchFamily="18" charset="2"/>
              </a:rPr>
              <a:t>Note that every </a:t>
            </a:r>
            <a:r>
              <a:rPr lang="en-US" dirty="0">
                <a:solidFill>
                  <a:srgbClr val="FF0000"/>
                </a:solidFill>
                <a:latin typeface="Comic Sans MS" panose="030F0702030302020204" pitchFamily="66" charset="0"/>
                <a:sym typeface="Symbol" panose="05050102010706020507" pitchFamily="18" charset="2"/>
              </a:rPr>
              <a:t>x</a:t>
            </a:r>
            <a:r>
              <a:rPr lang="en-US" baseline="-25000" dirty="0">
                <a:solidFill>
                  <a:srgbClr val="FF0000"/>
                </a:solidFill>
                <a:latin typeface="Comic Sans MS" panose="030F0702030302020204" pitchFamily="66" charset="0"/>
                <a:sym typeface="Symbol" panose="05050102010706020507" pitchFamily="18" charset="2"/>
              </a:rPr>
              <a:t>ij </a:t>
            </a:r>
            <a:r>
              <a:rPr lang="en-US" dirty="0" smtClean="0">
                <a:latin typeface="Comic Sans MS" panose="030F0702030302020204" pitchFamily="66" charset="0"/>
                <a:sym typeface="Symbol" panose="05050102010706020507" pitchFamily="18" charset="2"/>
              </a:rPr>
              <a:t>will appear as </a:t>
            </a:r>
            <a:endParaRPr lang="en-US" dirty="0">
              <a:latin typeface="Comic Sans MS" panose="030F0702030302020204" pitchFamily="66" charset="0"/>
              <a:sym typeface="Symbol" panose="05050102010706020507" pitchFamily="18" charset="2"/>
            </a:endParaRPr>
          </a:p>
          <a:p>
            <a:pPr marL="0" indent="0">
              <a:buNone/>
            </a:pPr>
            <a:r>
              <a:rPr lang="en-US" dirty="0" smtClean="0">
                <a:solidFill>
                  <a:srgbClr val="FF0000"/>
                </a:solidFill>
                <a:latin typeface="Comic Sans MS" panose="030F0702030302020204" pitchFamily="66" charset="0"/>
                <a:sym typeface="Symbol" panose="05050102010706020507" pitchFamily="18" charset="2"/>
              </a:rPr>
              <a:t>-x</a:t>
            </a:r>
            <a:r>
              <a:rPr lang="en-US" baseline="-25000" dirty="0" smtClean="0">
                <a:solidFill>
                  <a:srgbClr val="FF0000"/>
                </a:solidFill>
                <a:latin typeface="Comic Sans MS" panose="030F0702030302020204" pitchFamily="66" charset="0"/>
                <a:sym typeface="Symbol" panose="05050102010706020507" pitchFamily="18" charset="2"/>
              </a:rPr>
              <a:t>ij </a:t>
            </a:r>
            <a:r>
              <a:rPr lang="en-US" baseline="30000" dirty="0" smtClean="0">
                <a:solidFill>
                  <a:srgbClr val="FF0000"/>
                </a:solidFill>
                <a:sym typeface="Symbol" panose="05050102010706020507" pitchFamily="18" charset="2"/>
              </a:rPr>
              <a:t>2 </a:t>
            </a:r>
            <a:r>
              <a:rPr lang="en-US" dirty="0" smtClean="0">
                <a:solidFill>
                  <a:srgbClr val="FF0000"/>
                </a:solidFill>
                <a:sym typeface="Symbol" panose="05050102010706020507" pitchFamily="18" charset="2"/>
              </a:rPr>
              <a:t> </a:t>
            </a:r>
            <a:r>
              <a:rPr lang="en-US" dirty="0" smtClean="0">
                <a:sym typeface="Symbol" panose="05050102010706020507" pitchFamily="18" charset="2"/>
              </a:rPr>
              <a:t>and in total the term will be multiplied by  </a:t>
            </a:r>
            <a:r>
              <a:rPr lang="en-US" dirty="0" smtClean="0">
                <a:solidFill>
                  <a:srgbClr val="FF0000"/>
                </a:solidFill>
                <a:latin typeface="Comic Sans MS" panose="030F0702030302020204" pitchFamily="66" charset="0"/>
                <a:sym typeface="Symbol" panose="05050102010706020507" pitchFamily="18" charset="2"/>
              </a:rPr>
              <a:t>-1</a:t>
            </a:r>
            <a:r>
              <a:rPr lang="en-US" baseline="30000" dirty="0" smtClean="0">
                <a:solidFill>
                  <a:srgbClr val="FF0000"/>
                </a:solidFill>
                <a:sym typeface="Symbol" panose="05050102010706020507" pitchFamily="18" charset="2"/>
              </a:rPr>
              <a:t>n/2</a:t>
            </a:r>
            <a:r>
              <a:rPr lang="en-US" dirty="0" smtClean="0">
                <a:solidFill>
                  <a:srgbClr val="FF0000"/>
                </a:solidFill>
                <a:sym typeface="Symbol" panose="05050102010706020507" pitchFamily="18" charset="2"/>
              </a:rPr>
              <a:t> </a:t>
            </a:r>
          </a:p>
          <a:p>
            <a:pPr marL="0" indent="0">
              <a:buNone/>
            </a:pPr>
            <a:r>
              <a:rPr lang="en-US" dirty="0" smtClean="0">
                <a:sym typeface="Symbol" panose="05050102010706020507" pitchFamily="18" charset="2"/>
              </a:rPr>
              <a:t>Nothing can cancel this term. Hence there is a </a:t>
            </a:r>
          </a:p>
          <a:p>
            <a:pPr marL="0" indent="0">
              <a:buNone/>
            </a:pPr>
            <a:r>
              <a:rPr lang="en-US" dirty="0" smtClean="0">
                <a:sym typeface="Symbol" panose="05050102010706020507" pitchFamily="18" charset="2"/>
              </a:rPr>
              <a:t>perfect matching iff the determinant is not </a:t>
            </a:r>
            <a:r>
              <a:rPr lang="en-US" dirty="0" smtClean="0">
                <a:solidFill>
                  <a:srgbClr val="FF0000"/>
                </a:solidFill>
                <a:sym typeface="Symbol" panose="05050102010706020507" pitchFamily="18" charset="2"/>
              </a:rPr>
              <a:t>0.</a:t>
            </a:r>
            <a:r>
              <a:rPr lang="en-US" baseline="30000" dirty="0" smtClean="0">
                <a:solidFill>
                  <a:srgbClr val="FF0000"/>
                </a:solidFill>
                <a:sym typeface="Symbol" panose="05050102010706020507" pitchFamily="18" charset="2"/>
              </a:rPr>
              <a:t> </a:t>
            </a:r>
            <a:endParaRPr lang="en-US"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75833831"/>
      </p:ext>
    </p:extLst>
  </p:cSld>
  <p:clrMapOvr>
    <a:masterClrMapping/>
  </p:clrMapOvr>
  <p:timing>
    <p:tnLst>
      <p:par>
        <p:cTn id="1" dur="indefinite" restart="never" nodeType="tmRoot"/>
      </p:par>
    </p:tnLst>
  </p:timing>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We can not check the symbolic value</a:t>
            </a:r>
            <a:endParaRPr lang="en-US" dirty="0">
              <a:solidFill>
                <a:srgbClr val="00B0F0"/>
              </a:solidFill>
            </a:endParaRPr>
          </a:p>
        </p:txBody>
      </p:sp>
      <p:sp>
        <p:nvSpPr>
          <p:cNvPr id="3" name="Content Placeholder 2"/>
          <p:cNvSpPr>
            <a:spLocks noGrp="1"/>
          </p:cNvSpPr>
          <p:nvPr>
            <p:ph idx="1"/>
          </p:nvPr>
        </p:nvSpPr>
        <p:spPr/>
        <p:txBody>
          <a:bodyPr/>
          <a:lstStyle/>
          <a:p>
            <a:pPr marL="0" indent="0">
              <a:buNone/>
            </a:pPr>
            <a:r>
              <a:rPr lang="en-US" dirty="0" smtClean="0"/>
              <a:t>But it is well known that even for multivariable</a:t>
            </a:r>
          </a:p>
          <a:p>
            <a:pPr marL="0" indent="0">
              <a:buNone/>
            </a:pPr>
            <a:r>
              <a:rPr lang="en-US" dirty="0" smtClean="0"/>
              <a:t>Polynomial, of maximum degree </a:t>
            </a:r>
            <a:r>
              <a:rPr lang="en-US" dirty="0" smtClean="0">
                <a:solidFill>
                  <a:srgbClr val="FF0000"/>
                </a:solidFill>
              </a:rPr>
              <a:t>d</a:t>
            </a:r>
            <a:r>
              <a:rPr lang="en-US" dirty="0"/>
              <a:t> </a:t>
            </a:r>
            <a:r>
              <a:rPr lang="en-US" dirty="0" smtClean="0"/>
              <a:t>have at most  </a:t>
            </a:r>
          </a:p>
          <a:p>
            <a:pPr marL="0" indent="0">
              <a:buNone/>
            </a:pPr>
            <a:r>
              <a:rPr lang="en-US" dirty="0">
                <a:solidFill>
                  <a:srgbClr val="FF0000"/>
                </a:solidFill>
              </a:rPr>
              <a:t> </a:t>
            </a:r>
            <a:r>
              <a:rPr lang="en-US" dirty="0" smtClean="0">
                <a:solidFill>
                  <a:srgbClr val="FF0000"/>
                </a:solidFill>
              </a:rPr>
              <a:t>d </a:t>
            </a:r>
            <a:r>
              <a:rPr lang="en-US" dirty="0" smtClean="0"/>
              <a:t>roots  (the proof is in my homepage). Hence giving values from a large</a:t>
            </a:r>
          </a:p>
          <a:p>
            <a:pPr marL="0" indent="0">
              <a:buNone/>
            </a:pPr>
            <a:r>
              <a:rPr lang="en-US" dirty="0" smtClean="0"/>
              <a:t>enough set (the size should be  twice the max degree and in our  case size four ) with probability </a:t>
            </a:r>
            <a:r>
              <a:rPr lang="en-US" dirty="0" smtClean="0">
                <a:solidFill>
                  <a:srgbClr val="FF0000"/>
                </a:solidFill>
              </a:rPr>
              <a:t>½ </a:t>
            </a:r>
            <a:r>
              <a:rPr lang="en-US" dirty="0" smtClean="0"/>
              <a:t>it will be </a:t>
            </a:r>
            <a:r>
              <a:rPr lang="en-US" dirty="0" smtClean="0">
                <a:solidFill>
                  <a:srgbClr val="FF0000"/>
                </a:solidFill>
              </a:rPr>
              <a:t>0 </a:t>
            </a:r>
            <a:r>
              <a:rPr lang="en-US" dirty="0" smtClean="0"/>
              <a:t>and with probability </a:t>
            </a:r>
            <a:r>
              <a:rPr lang="en-US" dirty="0" smtClean="0">
                <a:solidFill>
                  <a:srgbClr val="FF0000"/>
                </a:solidFill>
              </a:rPr>
              <a:t>½ </a:t>
            </a:r>
            <a:r>
              <a:rPr lang="en-US" dirty="0" smtClean="0"/>
              <a:t> it wont.</a:t>
            </a:r>
          </a:p>
          <a:p>
            <a:pPr marL="0" indent="0">
              <a:buNone/>
            </a:pPr>
            <a:r>
              <a:rPr lang="en-US" dirty="0" smtClean="0"/>
              <a:t>After </a:t>
            </a:r>
            <a:r>
              <a:rPr lang="en-US" dirty="0" smtClean="0">
                <a:solidFill>
                  <a:srgbClr val="FF0000"/>
                </a:solidFill>
              </a:rPr>
              <a:t>n</a:t>
            </a:r>
            <a:r>
              <a:rPr lang="en-US" dirty="0" smtClean="0"/>
              <a:t> trials the probability of mistake is </a:t>
            </a:r>
            <a:r>
              <a:rPr lang="en-US" dirty="0" smtClean="0">
                <a:solidFill>
                  <a:srgbClr val="FF0000"/>
                </a:solidFill>
              </a:rPr>
              <a:t>exp(-n).</a:t>
            </a:r>
          </a:p>
          <a:p>
            <a:pPr marL="0" indent="0">
              <a:buNone/>
            </a:pPr>
            <a:r>
              <a:rPr lang="en-US" dirty="0" smtClean="0"/>
              <a:t>This is how to check </a:t>
            </a:r>
            <a:r>
              <a:rPr lang="en-US" dirty="0" smtClean="0">
                <a:solidFill>
                  <a:srgbClr val="FF0000"/>
                </a:solidFill>
              </a:rPr>
              <a:t>if there is </a:t>
            </a:r>
            <a:r>
              <a:rPr lang="en-US" dirty="0" smtClean="0"/>
              <a:t>a perfect matching.</a:t>
            </a:r>
            <a:endParaRPr lang="en-US" dirty="0"/>
          </a:p>
        </p:txBody>
      </p:sp>
    </p:spTree>
    <p:extLst>
      <p:ext uri="{BB962C8B-B14F-4D97-AF65-F5344CB8AC3E}">
        <p14:creationId xmlns:p14="http://schemas.microsoft.com/office/powerpoint/2010/main" val="3911029513"/>
      </p:ext>
    </p:extLst>
  </p:cSld>
  <p:clrMapOvr>
    <a:masterClrMapping/>
  </p:clrMapOvr>
  <p:timing>
    <p:tnLst>
      <p:par>
        <p:cTn id="1" dur="indefinite" restart="never" nodeType="tmRoot"/>
      </p:par>
    </p:tnLst>
  </p:timing>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Overview of the rest</a:t>
            </a:r>
            <a:endParaRPr lang="en-US" dirty="0">
              <a:solidFill>
                <a:srgbClr val="00B0F0"/>
              </a:solidFill>
            </a:endParaRPr>
          </a:p>
        </p:txBody>
      </p:sp>
      <p:sp>
        <p:nvSpPr>
          <p:cNvPr id="3" name="Content Placeholder 2"/>
          <p:cNvSpPr>
            <a:spLocks noGrp="1"/>
          </p:cNvSpPr>
          <p:nvPr>
            <p:ph idx="1"/>
          </p:nvPr>
        </p:nvSpPr>
        <p:spPr/>
        <p:txBody>
          <a:bodyPr/>
          <a:lstStyle/>
          <a:p>
            <a:r>
              <a:rPr lang="en-US" dirty="0" smtClean="0"/>
              <a:t>Computing a determinant can be reduced to multiplication matrices and so can be done in </a:t>
            </a:r>
            <a:r>
              <a:rPr lang="en-US" dirty="0" smtClean="0">
                <a:solidFill>
                  <a:srgbClr val="FF0000"/>
                </a:solidFill>
              </a:rPr>
              <a:t>NC</a:t>
            </a:r>
            <a:r>
              <a:rPr lang="en-US" dirty="0" smtClean="0"/>
              <a:t>.</a:t>
            </a:r>
          </a:p>
          <a:p>
            <a:r>
              <a:rPr lang="en-US" dirty="0" smtClean="0"/>
              <a:t>To find the matching we need to make the solution  unique (the isolation lemma) and then replace the entries by a term </a:t>
            </a:r>
            <a:r>
              <a:rPr lang="en-US" dirty="0" smtClean="0">
                <a:solidFill>
                  <a:srgbClr val="FF0000"/>
                </a:solidFill>
              </a:rPr>
              <a:t>exponential</a:t>
            </a:r>
            <a:r>
              <a:rPr lang="en-US" dirty="0" smtClean="0"/>
              <a:t> in the weight.</a:t>
            </a:r>
          </a:p>
          <a:p>
            <a:r>
              <a:rPr lang="en-US" dirty="0" smtClean="0"/>
              <a:t>The unique perfect matching is found in </a:t>
            </a:r>
            <a:r>
              <a:rPr lang="en-US" dirty="0" smtClean="0">
                <a:solidFill>
                  <a:srgbClr val="FF0000"/>
                </a:solidFill>
              </a:rPr>
              <a:t>RNC </a:t>
            </a:r>
            <a:r>
              <a:rPr lang="en-US" dirty="0" smtClean="0"/>
              <a:t>namely with polynomial processor and polyog  time, but only with high probability.</a:t>
            </a:r>
          </a:p>
          <a:p>
            <a:r>
              <a:rPr lang="en-US" dirty="0" smtClean="0"/>
              <a:t>Removing the probability: big open problem.</a:t>
            </a:r>
            <a:endParaRPr lang="en-US" dirty="0"/>
          </a:p>
        </p:txBody>
      </p:sp>
    </p:spTree>
    <p:extLst>
      <p:ext uri="{BB962C8B-B14F-4D97-AF65-F5344CB8AC3E}">
        <p14:creationId xmlns:p14="http://schemas.microsoft.com/office/powerpoint/2010/main" val="2433609421"/>
      </p:ext>
    </p:extLst>
  </p:cSld>
  <p:clrMapOvr>
    <a:masterClrMapping/>
  </p:clrMapOvr>
  <p:timing>
    <p:tnLst>
      <p:par>
        <p:cTn id="1" dur="indefinite" restart="never" nodeType="tmRoot"/>
      </p:par>
    </p:tnLst>
  </p:timing>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Title 1"/>
          <p:cNvSpPr>
            <a:spLocks noGrp="1"/>
          </p:cNvSpPr>
          <p:nvPr>
            <p:ph type="title"/>
          </p:nvPr>
        </p:nvSpPr>
        <p:spPr/>
        <p:txBody>
          <a:bodyPr/>
          <a:lstStyle/>
          <a:p>
            <a:pPr algn="ctr"/>
            <a:r>
              <a:rPr lang="en-US" altLang="en-US" dirty="0" smtClean="0">
                <a:solidFill>
                  <a:srgbClr val="00B0F0"/>
                </a:solidFill>
              </a:rPr>
              <a:t>Property testing</a:t>
            </a:r>
          </a:p>
        </p:txBody>
      </p:sp>
      <p:sp>
        <p:nvSpPr>
          <p:cNvPr id="215043" name="Content Placeholder 2"/>
          <p:cNvSpPr>
            <a:spLocks noGrp="1"/>
          </p:cNvSpPr>
          <p:nvPr>
            <p:ph idx="1"/>
          </p:nvPr>
        </p:nvSpPr>
        <p:spPr/>
        <p:txBody>
          <a:bodyPr>
            <a:noAutofit/>
          </a:bodyPr>
          <a:lstStyle/>
          <a:p>
            <a:pPr marL="0" indent="0" algn="l">
              <a:buFontTx/>
              <a:buNone/>
            </a:pPr>
            <a:r>
              <a:rPr lang="en-US" altLang="en-US" sz="3200" dirty="0" smtClean="0"/>
              <a:t>You should query an object in as few places as possible. See if it satisfies some property or is </a:t>
            </a:r>
            <a:r>
              <a:rPr lang="en-US" altLang="en-US" sz="3200" dirty="0" smtClean="0">
                <a:solidFill>
                  <a:srgbClr val="FF0000"/>
                </a:solidFill>
              </a:rPr>
              <a:t>far from satisfying the property.</a:t>
            </a:r>
          </a:p>
          <a:p>
            <a:pPr marL="0" indent="0" algn="l">
              <a:buFontTx/>
              <a:buNone/>
            </a:pPr>
            <a:r>
              <a:rPr lang="en-US" altLang="en-US" sz="3200" dirty="0" smtClean="0"/>
              <a:t>Example: </a:t>
            </a:r>
            <a:r>
              <a:rPr lang="en-US" altLang="en-US" sz="3200" dirty="0" smtClean="0">
                <a:solidFill>
                  <a:srgbClr val="FF0000"/>
                </a:solidFill>
              </a:rPr>
              <a:t>Testing if a graph is bipartite</a:t>
            </a:r>
            <a:r>
              <a:rPr lang="en-US" altLang="en-US" sz="3200" dirty="0" smtClean="0"/>
              <a:t>.</a:t>
            </a:r>
          </a:p>
          <a:p>
            <a:pPr marL="0" indent="0" algn="l">
              <a:buFontTx/>
              <a:buNone/>
            </a:pPr>
            <a:r>
              <a:rPr lang="en-US" altLang="en-US" sz="3200" dirty="0" smtClean="0"/>
              <a:t>A graph is </a:t>
            </a:r>
            <a:r>
              <a:rPr lang="el-GR" altLang="en-US" sz="3200" dirty="0" smtClean="0">
                <a:solidFill>
                  <a:srgbClr val="FF0000"/>
                </a:solidFill>
              </a:rPr>
              <a:t>ε</a:t>
            </a:r>
            <a:r>
              <a:rPr lang="en-US" altLang="en-US" sz="3200" dirty="0" smtClean="0"/>
              <a:t>-far from being </a:t>
            </a:r>
            <a:r>
              <a:rPr lang="en-US" altLang="en-US" sz="3200" dirty="0" smtClean="0">
                <a:solidFill>
                  <a:srgbClr val="00B050"/>
                </a:solidFill>
              </a:rPr>
              <a:t>bipartite</a:t>
            </a:r>
            <a:r>
              <a:rPr lang="en-US" altLang="en-US" sz="3200" dirty="0" smtClean="0"/>
              <a:t> if you need to remove  </a:t>
            </a:r>
            <a:r>
              <a:rPr lang="el-GR" altLang="en-US" sz="3200" dirty="0" smtClean="0">
                <a:solidFill>
                  <a:srgbClr val="FF0000"/>
                </a:solidFill>
              </a:rPr>
              <a:t>ε˖</a:t>
            </a:r>
            <a:r>
              <a:rPr lang="en-US" altLang="en-US" sz="3200" dirty="0" smtClean="0">
                <a:solidFill>
                  <a:srgbClr val="FF0000"/>
                </a:solidFill>
                <a:sym typeface="Symbol" panose="05050102010706020507" pitchFamily="18" charset="2"/>
              </a:rPr>
              <a:t>n</a:t>
            </a:r>
            <a:r>
              <a:rPr lang="en-US" altLang="en-US" sz="3200" baseline="30000" dirty="0" smtClean="0">
                <a:solidFill>
                  <a:srgbClr val="FF0000"/>
                </a:solidFill>
                <a:sym typeface="Symbol" panose="05050102010706020507" pitchFamily="18" charset="2"/>
              </a:rPr>
              <a:t>2</a:t>
            </a:r>
            <a:r>
              <a:rPr lang="en-US" altLang="en-US" sz="3200" dirty="0" smtClean="0"/>
              <a:t> edges from the graph to make it </a:t>
            </a:r>
            <a:r>
              <a:rPr lang="en-US" altLang="en-US" sz="3200" dirty="0" smtClean="0">
                <a:solidFill>
                  <a:srgbClr val="00B050"/>
                </a:solidFill>
              </a:rPr>
              <a:t>bipartite</a:t>
            </a:r>
            <a:r>
              <a:rPr lang="en-US" altLang="en-US" sz="3200" dirty="0" smtClean="0"/>
              <a:t>. You need to say if a graph is </a:t>
            </a:r>
            <a:r>
              <a:rPr lang="en-US" altLang="en-US" sz="3200" dirty="0" smtClean="0">
                <a:solidFill>
                  <a:srgbClr val="00B050"/>
                </a:solidFill>
              </a:rPr>
              <a:t>bipartite </a:t>
            </a:r>
            <a:r>
              <a:rPr lang="en-US" altLang="en-US" sz="3200" dirty="0" smtClean="0"/>
              <a:t>or is </a:t>
            </a:r>
            <a:r>
              <a:rPr lang="el-GR" altLang="en-US" sz="3200" dirty="0" smtClean="0">
                <a:solidFill>
                  <a:srgbClr val="FF0000"/>
                </a:solidFill>
              </a:rPr>
              <a:t>ε</a:t>
            </a:r>
            <a:r>
              <a:rPr lang="en-US" altLang="en-US" sz="3200" dirty="0" smtClean="0"/>
              <a:t>-far from being </a:t>
            </a:r>
            <a:r>
              <a:rPr lang="en-US" altLang="en-US" sz="3200" dirty="0" smtClean="0">
                <a:solidFill>
                  <a:srgbClr val="00B050"/>
                </a:solidFill>
              </a:rPr>
              <a:t>bipartite</a:t>
            </a:r>
          </a:p>
          <a:p>
            <a:pPr marL="0" indent="0" algn="l">
              <a:buFontTx/>
              <a:buNone/>
            </a:pPr>
            <a:r>
              <a:rPr lang="en-US" altLang="en-US" sz="3200" dirty="0" smtClean="0"/>
              <a:t>I refereed many papers. Not hard to understand.</a:t>
            </a:r>
          </a:p>
        </p:txBody>
      </p:sp>
    </p:spTree>
    <p:extLst>
      <p:ext uri="{BB962C8B-B14F-4D97-AF65-F5344CB8AC3E}">
        <p14:creationId xmlns:p14="http://schemas.microsoft.com/office/powerpoint/2010/main" val="2673613885"/>
      </p:ext>
    </p:extLst>
  </p:cSld>
  <p:clrMapOvr>
    <a:masterClrMapping/>
  </p:clrMapOvr>
  <mc:AlternateContent xmlns:mc="http://schemas.openxmlformats.org/markup-compatibility/2006" xmlns:p14="http://schemas.microsoft.com/office/powerpoint/2010/main">
    <mc:Choice Requires="p14">
      <p:transition spd="slow" p14:dur="2000" advTm="189"/>
    </mc:Choice>
    <mc:Fallback xmlns="">
      <p:transition spd="slow" advTm="189"/>
    </mc:Fallback>
  </mc:AlternateContent>
  <p:timing>
    <p:tnLst>
      <p:par>
        <p:cTn id="1" dur="indefinite" restart="never" nodeType="tmRoot"/>
      </p:par>
    </p:tnLst>
  </p:timing>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Title 1"/>
          <p:cNvSpPr>
            <a:spLocks noGrp="1"/>
          </p:cNvSpPr>
          <p:nvPr>
            <p:ph type="title"/>
          </p:nvPr>
        </p:nvSpPr>
        <p:spPr/>
        <p:txBody>
          <a:bodyPr/>
          <a:lstStyle/>
          <a:p>
            <a:pPr algn="ctr"/>
            <a:r>
              <a:rPr lang="en-US" altLang="en-US" dirty="0" smtClean="0">
                <a:solidFill>
                  <a:srgbClr val="00B0F0"/>
                </a:solidFill>
              </a:rPr>
              <a:t>Property testing on dense bipartite graph</a:t>
            </a:r>
          </a:p>
        </p:txBody>
      </p:sp>
      <p:sp>
        <p:nvSpPr>
          <p:cNvPr id="216067" name="Content Placeholder 2"/>
          <p:cNvSpPr>
            <a:spLocks noGrp="1"/>
          </p:cNvSpPr>
          <p:nvPr>
            <p:ph idx="1"/>
          </p:nvPr>
        </p:nvSpPr>
        <p:spPr/>
        <p:txBody>
          <a:bodyPr>
            <a:normAutofit/>
          </a:bodyPr>
          <a:lstStyle/>
          <a:p>
            <a:pPr marL="0" indent="0" algn="l">
              <a:buFontTx/>
              <a:buNone/>
            </a:pPr>
            <a:r>
              <a:rPr lang="en-US" altLang="en-US" sz="3200" dirty="0" smtClean="0"/>
              <a:t>The notion only holds for </a:t>
            </a:r>
            <a:r>
              <a:rPr lang="en-US" altLang="en-US" sz="3200" dirty="0" smtClean="0">
                <a:solidFill>
                  <a:srgbClr val="FF0000"/>
                </a:solidFill>
              </a:rPr>
              <a:t>dense bipartite graph</a:t>
            </a:r>
            <a:r>
              <a:rPr lang="en-US" altLang="en-US" sz="3200" dirty="0" smtClean="0"/>
              <a:t> (see the definition) </a:t>
            </a:r>
          </a:p>
          <a:p>
            <a:pPr marL="0" indent="0" algn="l">
              <a:buFontTx/>
              <a:buNone/>
            </a:pPr>
            <a:r>
              <a:rPr lang="en-US" altLang="en-US" sz="3200" dirty="0" smtClean="0"/>
              <a:t>You can sample </a:t>
            </a:r>
            <a:r>
              <a:rPr lang="en-US" altLang="en-US" sz="3200" dirty="0" smtClean="0">
                <a:solidFill>
                  <a:srgbClr val="FF0000"/>
                </a:solidFill>
              </a:rPr>
              <a:t>f(</a:t>
            </a:r>
            <a:r>
              <a:rPr lang="el-GR" altLang="en-US" sz="3200" dirty="0" smtClean="0">
                <a:solidFill>
                  <a:srgbClr val="FF0000"/>
                </a:solidFill>
              </a:rPr>
              <a:t>ε</a:t>
            </a:r>
            <a:r>
              <a:rPr lang="en-US" altLang="en-US" sz="3200" dirty="0" smtClean="0">
                <a:solidFill>
                  <a:srgbClr val="FF0000"/>
                </a:solidFill>
              </a:rPr>
              <a:t>) </a:t>
            </a:r>
            <a:r>
              <a:rPr lang="en-US" altLang="en-US" sz="3200" dirty="0" smtClean="0"/>
              <a:t>edges and decide with high probability that either the graph is bipartite or is </a:t>
            </a:r>
            <a:r>
              <a:rPr lang="el-GR" altLang="en-US" sz="3200" dirty="0" smtClean="0">
                <a:solidFill>
                  <a:srgbClr val="FF0000"/>
                </a:solidFill>
              </a:rPr>
              <a:t>ε</a:t>
            </a:r>
            <a:r>
              <a:rPr lang="en-US" altLang="en-US" sz="3200" dirty="0" smtClean="0"/>
              <a:t>-far from being bipartite.</a:t>
            </a:r>
          </a:p>
          <a:p>
            <a:pPr marL="0" indent="0" algn="l">
              <a:buFontTx/>
              <a:buNone/>
            </a:pPr>
            <a:r>
              <a:rPr lang="en-US" altLang="en-US" sz="3200" dirty="0" smtClean="0"/>
              <a:t>If a bipartite graph is sparse it is very hard to discover a triangle. It is known that you need to sample </a:t>
            </a:r>
            <a:r>
              <a:rPr lang="el-GR" altLang="en-US" sz="3200" dirty="0" smtClean="0">
                <a:solidFill>
                  <a:srgbClr val="FF0000"/>
                </a:solidFill>
              </a:rPr>
              <a:t>Ω</a:t>
            </a:r>
            <a:r>
              <a:rPr lang="en-US" altLang="en-US" sz="3200" dirty="0" smtClean="0">
                <a:solidFill>
                  <a:srgbClr val="FF0000"/>
                </a:solidFill>
              </a:rPr>
              <a:t>(sqrt{n}) </a:t>
            </a:r>
            <a:r>
              <a:rPr lang="en-US" altLang="en-US" sz="3200" dirty="0" smtClean="0"/>
              <a:t>edges in sparse graphs to decide between the two cases. </a:t>
            </a:r>
          </a:p>
        </p:txBody>
      </p:sp>
    </p:spTree>
    <p:extLst>
      <p:ext uri="{BB962C8B-B14F-4D97-AF65-F5344CB8AC3E}">
        <p14:creationId xmlns:p14="http://schemas.microsoft.com/office/powerpoint/2010/main" val="3859177726"/>
      </p:ext>
    </p:extLst>
  </p:cSld>
  <p:clrMapOvr>
    <a:masterClrMapping/>
  </p:clrMapOvr>
  <mc:AlternateContent xmlns:mc="http://schemas.openxmlformats.org/markup-compatibility/2006" xmlns:p14="http://schemas.microsoft.com/office/powerpoint/2010/main">
    <mc:Choice Requires="p14">
      <p:transition spd="slow" p14:dur="2000" advTm="208"/>
    </mc:Choice>
    <mc:Fallback xmlns="">
      <p:transition spd="slow" advTm="208"/>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Since then, many problems like that were studied </a:t>
            </a:r>
          </a:p>
          <a:p>
            <a:r>
              <a:rPr lang="en-US" dirty="0" smtClean="0"/>
              <a:t>An optimal </a:t>
            </a:r>
            <a:r>
              <a:rPr lang="en-US" dirty="0" smtClean="0">
                <a:solidFill>
                  <a:srgbClr val="FF0000"/>
                </a:solidFill>
              </a:rPr>
              <a:t>(1-1/e) </a:t>
            </a:r>
            <a:r>
              <a:rPr lang="en-US" dirty="0" smtClean="0"/>
              <a:t>ratio  by </a:t>
            </a:r>
            <a:r>
              <a:rPr lang="en-US" dirty="0" err="1" smtClean="0">
                <a:solidFill>
                  <a:srgbClr val="00B050"/>
                </a:solidFill>
              </a:rPr>
              <a:t>Vondrak</a:t>
            </a:r>
            <a:r>
              <a:rPr lang="en-US" dirty="0" smtClean="0"/>
              <a:t>: Maximizing a </a:t>
            </a:r>
            <a:r>
              <a:rPr lang="en-US" dirty="0" err="1" smtClean="0"/>
              <a:t>submodular</a:t>
            </a:r>
            <a:r>
              <a:rPr lang="en-US" dirty="0" smtClean="0"/>
              <a:t> problem under </a:t>
            </a:r>
            <a:r>
              <a:rPr lang="en-US" dirty="0" err="1" smtClean="0"/>
              <a:t>Matroid</a:t>
            </a:r>
            <a:r>
              <a:rPr lang="en-US" dirty="0" smtClean="0"/>
              <a:t> </a:t>
            </a:r>
            <a:r>
              <a:rPr lang="en-US" dirty="0" err="1" smtClean="0"/>
              <a:t>contraint</a:t>
            </a:r>
            <a:r>
              <a:rPr lang="en-US" dirty="0" smtClean="0"/>
              <a:t>.</a:t>
            </a:r>
          </a:p>
          <a:p>
            <a:r>
              <a:rPr lang="en-US" dirty="0" smtClean="0"/>
              <a:t>Solved a 30(!) years old problem.</a:t>
            </a:r>
          </a:p>
          <a:p>
            <a:r>
              <a:rPr lang="en-US" dirty="0" smtClean="0"/>
              <a:t>Many problems were studied under </a:t>
            </a:r>
            <a:r>
              <a:rPr lang="en-US" dirty="0" smtClean="0">
                <a:solidFill>
                  <a:srgbClr val="FF0000"/>
                </a:solidFill>
              </a:rPr>
              <a:t>Knapsack constrains</a:t>
            </a:r>
            <a:r>
              <a:rPr lang="en-US" dirty="0" smtClean="0"/>
              <a:t> way </a:t>
            </a:r>
            <a:r>
              <a:rPr lang="en-US" dirty="0" err="1" smtClean="0"/>
              <a:t>way</a:t>
            </a:r>
            <a:r>
              <a:rPr lang="en-US" dirty="0" smtClean="0"/>
              <a:t> more general than </a:t>
            </a:r>
            <a:r>
              <a:rPr lang="en-US" dirty="0" smtClean="0">
                <a:solidFill>
                  <a:srgbClr val="FF0000"/>
                </a:solidFill>
              </a:rPr>
              <a:t>Max Coverage.</a:t>
            </a:r>
          </a:p>
          <a:p>
            <a:r>
              <a:rPr lang="en-US" dirty="0" smtClean="0"/>
              <a:t>A cute remark: guessing </a:t>
            </a:r>
            <a:r>
              <a:rPr lang="en-US" dirty="0" smtClean="0">
                <a:solidFill>
                  <a:srgbClr val="FF0000"/>
                </a:solidFill>
              </a:rPr>
              <a:t>2 </a:t>
            </a:r>
            <a:r>
              <a:rPr lang="en-US" dirty="0" smtClean="0"/>
              <a:t>elements gives ratio </a:t>
            </a:r>
            <a:r>
              <a:rPr lang="en-US" dirty="0" smtClean="0">
                <a:solidFill>
                  <a:srgbClr val="FF0000"/>
                </a:solidFill>
              </a:rPr>
              <a:t>½</a:t>
            </a:r>
            <a:r>
              <a:rPr lang="en-US" dirty="0" smtClean="0"/>
              <a:t>. Guessing one element: unbounded ratio.</a:t>
            </a:r>
            <a:endParaRPr lang="en-US" dirty="0"/>
          </a:p>
        </p:txBody>
      </p:sp>
      <p:sp>
        <p:nvSpPr>
          <p:cNvPr id="3" name="Title 2"/>
          <p:cNvSpPr>
            <a:spLocks noGrp="1"/>
          </p:cNvSpPr>
          <p:nvPr>
            <p:ph type="title"/>
          </p:nvPr>
        </p:nvSpPr>
        <p:spPr/>
        <p:txBody>
          <a:bodyPr/>
          <a:lstStyle/>
          <a:p>
            <a:pPr algn="ctr"/>
            <a:r>
              <a:rPr lang="en-US" dirty="0" smtClean="0">
                <a:solidFill>
                  <a:srgbClr val="00B0F0"/>
                </a:solidFill>
              </a:rPr>
              <a:t>A remark: </a:t>
            </a:r>
            <a:endParaRPr lang="en-US" dirty="0">
              <a:solidFill>
                <a:srgbClr val="00B0F0"/>
              </a:solidFill>
            </a:endParaRPr>
          </a:p>
        </p:txBody>
      </p:sp>
    </p:spTree>
    <p:extLst>
      <p:ext uri="{BB962C8B-B14F-4D97-AF65-F5344CB8AC3E}">
        <p14:creationId xmlns:p14="http://schemas.microsoft.com/office/powerpoint/2010/main" val="1318715542"/>
      </p:ext>
    </p:extLst>
  </p:cSld>
  <p:clrMapOvr>
    <a:masterClrMapping/>
  </p:clrMapOvr>
  <p:timing>
    <p:tnLst>
      <p:par>
        <p:cTn id="1" dur="indefinite" restart="never" nodeType="tmRoot"/>
      </p:par>
    </p:tnLst>
  </p:timing>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itle 1"/>
          <p:cNvSpPr>
            <a:spLocks noGrp="1"/>
          </p:cNvSpPr>
          <p:nvPr>
            <p:ph type="title"/>
          </p:nvPr>
        </p:nvSpPr>
        <p:spPr/>
        <p:txBody>
          <a:bodyPr/>
          <a:lstStyle/>
          <a:p>
            <a:pPr algn="ctr"/>
            <a:r>
              <a:rPr lang="en-US" altLang="en-US" dirty="0" smtClean="0">
                <a:solidFill>
                  <a:srgbClr val="00B0F0"/>
                </a:solidFill>
              </a:rPr>
              <a:t>Streaming algorithm</a:t>
            </a:r>
          </a:p>
        </p:txBody>
      </p:sp>
      <p:sp>
        <p:nvSpPr>
          <p:cNvPr id="217091" name="Content Placeholder 2"/>
          <p:cNvSpPr>
            <a:spLocks noGrp="1"/>
          </p:cNvSpPr>
          <p:nvPr>
            <p:ph idx="1"/>
          </p:nvPr>
        </p:nvSpPr>
        <p:spPr/>
        <p:txBody>
          <a:bodyPr>
            <a:normAutofit fontScale="92500" lnSpcReduction="20000"/>
          </a:bodyPr>
          <a:lstStyle/>
          <a:p>
            <a:pPr marL="0" indent="0" algn="l">
              <a:buFontTx/>
              <a:buNone/>
            </a:pPr>
            <a:r>
              <a:rPr lang="en-US" altLang="en-US" sz="3600" dirty="0" smtClean="0"/>
              <a:t>A huge database</a:t>
            </a:r>
          </a:p>
          <a:p>
            <a:pPr marL="0" indent="0" algn="l">
              <a:buFontTx/>
              <a:buNone/>
            </a:pPr>
            <a:r>
              <a:rPr lang="en-US" altLang="en-US" sz="3600" dirty="0" smtClean="0"/>
              <a:t>Info is coming fast but you can not save it all. You have a much smaller local memory.</a:t>
            </a:r>
          </a:p>
          <a:p>
            <a:pPr marL="0" indent="0" algn="l">
              <a:buFontTx/>
              <a:buNone/>
            </a:pPr>
            <a:r>
              <a:rPr lang="en-US" altLang="en-US" sz="3600" dirty="0" smtClean="0"/>
              <a:t>Can you tell things with so little power?</a:t>
            </a:r>
          </a:p>
          <a:p>
            <a:pPr marL="0" indent="0" algn="l">
              <a:buFontTx/>
              <a:buNone/>
            </a:pPr>
            <a:r>
              <a:rPr lang="en-US" altLang="en-US" sz="3600" dirty="0" smtClean="0"/>
              <a:t>Yes. For example for numbers you can approximate rather well the </a:t>
            </a:r>
            <a:r>
              <a:rPr lang="en-US" altLang="en-US" sz="3600" dirty="0" smtClean="0">
                <a:solidFill>
                  <a:srgbClr val="FF0000"/>
                </a:solidFill>
              </a:rPr>
              <a:t>average and the variance.</a:t>
            </a:r>
            <a:endParaRPr lang="en-US" altLang="en-US" sz="3600" dirty="0" smtClean="0"/>
          </a:p>
          <a:p>
            <a:pPr marL="0" indent="0" algn="l">
              <a:buFontTx/>
              <a:buNone/>
            </a:pPr>
            <a:r>
              <a:rPr lang="en-US" altLang="en-US" sz="3600" dirty="0" smtClean="0">
                <a:solidFill>
                  <a:srgbClr val="7030A0"/>
                </a:solidFill>
              </a:rPr>
              <a:t>Alon et al </a:t>
            </a:r>
            <a:r>
              <a:rPr lang="en-US" altLang="en-US" sz="3600" dirty="0" smtClean="0"/>
              <a:t>got the </a:t>
            </a:r>
            <a:r>
              <a:rPr lang="en-US" altLang="en-US" sz="3600" dirty="0" smtClean="0">
                <a:solidFill>
                  <a:srgbClr val="FF0000"/>
                </a:solidFill>
              </a:rPr>
              <a:t>Godel award</a:t>
            </a:r>
            <a:r>
              <a:rPr lang="en-US" altLang="en-US" sz="3600" dirty="0" smtClean="0"/>
              <a:t> for that.</a:t>
            </a:r>
          </a:p>
          <a:p>
            <a:pPr marL="0" indent="0" algn="l">
              <a:buFontTx/>
              <a:buNone/>
            </a:pPr>
            <a:r>
              <a:rPr lang="en-US" altLang="en-US" sz="3600" dirty="0" smtClean="0"/>
              <a:t>I read several papers but never refereed a paper!</a:t>
            </a:r>
          </a:p>
        </p:txBody>
      </p:sp>
    </p:spTree>
    <p:extLst>
      <p:ext uri="{BB962C8B-B14F-4D97-AF65-F5344CB8AC3E}">
        <p14:creationId xmlns:p14="http://schemas.microsoft.com/office/powerpoint/2010/main" val="2848159154"/>
      </p:ext>
    </p:extLst>
  </p:cSld>
  <p:clrMapOvr>
    <a:masterClrMapping/>
  </p:clrMapOvr>
  <mc:AlternateContent xmlns:mc="http://schemas.openxmlformats.org/markup-compatibility/2006" xmlns:p14="http://schemas.microsoft.com/office/powerpoint/2010/main">
    <mc:Choice Requires="p14">
      <p:transition spd="slow" p14:dur="2000" advTm="258"/>
    </mc:Choice>
    <mc:Fallback xmlns="">
      <p:transition spd="slow" advTm="258"/>
    </mc:Fallback>
  </mc:AlternateContent>
  <p:timing>
    <p:tnLst>
      <p:par>
        <p:cTn id="1" dur="indefinite" restart="never" nodeType="tmRoot"/>
      </p:par>
    </p:tnLst>
  </p:timing>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Title 1"/>
          <p:cNvSpPr>
            <a:spLocks noGrp="1"/>
          </p:cNvSpPr>
          <p:nvPr>
            <p:ph type="title"/>
          </p:nvPr>
        </p:nvSpPr>
        <p:spPr/>
        <p:txBody>
          <a:bodyPr/>
          <a:lstStyle/>
          <a:p>
            <a:pPr algn="ctr"/>
            <a:r>
              <a:rPr lang="en-US" altLang="en-US" dirty="0" smtClean="0">
                <a:solidFill>
                  <a:srgbClr val="00B0F0"/>
                </a:solidFill>
              </a:rPr>
              <a:t>Sketching algorithms</a:t>
            </a:r>
          </a:p>
        </p:txBody>
      </p:sp>
      <p:sp>
        <p:nvSpPr>
          <p:cNvPr id="218115" name="Content Placeholder 2"/>
          <p:cNvSpPr>
            <a:spLocks noGrp="1"/>
          </p:cNvSpPr>
          <p:nvPr>
            <p:ph idx="1"/>
          </p:nvPr>
        </p:nvSpPr>
        <p:spPr/>
        <p:txBody>
          <a:bodyPr>
            <a:noAutofit/>
          </a:bodyPr>
          <a:lstStyle/>
          <a:p>
            <a:pPr marL="0" indent="0" algn="l">
              <a:buFontTx/>
              <a:buNone/>
            </a:pPr>
            <a:r>
              <a:rPr lang="en-US" altLang="en-US" sz="3600" dirty="0" smtClean="0"/>
              <a:t>Given a large structure</a:t>
            </a:r>
          </a:p>
          <a:p>
            <a:pPr marL="0" indent="0" algn="l">
              <a:buFontTx/>
              <a:buNone/>
            </a:pPr>
            <a:r>
              <a:rPr lang="en-US" altLang="en-US" sz="3600" dirty="0" smtClean="0"/>
              <a:t>You represent it by a much smaller structure</a:t>
            </a:r>
          </a:p>
          <a:p>
            <a:pPr marL="0" indent="0" algn="l">
              <a:buFontTx/>
              <a:buNone/>
            </a:pPr>
            <a:r>
              <a:rPr lang="en-US" altLang="en-US" sz="3600" dirty="0" smtClean="0"/>
              <a:t>So that you can answer queries on the original graph.</a:t>
            </a:r>
          </a:p>
          <a:p>
            <a:pPr marL="0" indent="0" algn="l">
              <a:buFontTx/>
              <a:buNone/>
            </a:pPr>
            <a:r>
              <a:rPr lang="en-US" altLang="en-US" sz="3600" dirty="0" smtClean="0"/>
              <a:t>Of course, we want to minimize the error.</a:t>
            </a:r>
          </a:p>
          <a:p>
            <a:pPr marL="0" indent="0" algn="l">
              <a:buFontTx/>
              <a:buNone/>
            </a:pPr>
            <a:r>
              <a:rPr lang="en-US" altLang="en-US" sz="3600" dirty="0" smtClean="0"/>
              <a:t>There are many such results for cuts including the </a:t>
            </a:r>
            <a:r>
              <a:rPr lang="en-US" altLang="en-US" sz="3600" dirty="0" smtClean="0">
                <a:solidFill>
                  <a:srgbClr val="7030A0"/>
                </a:solidFill>
              </a:rPr>
              <a:t>Racke </a:t>
            </a:r>
            <a:r>
              <a:rPr lang="en-US" altLang="en-US" sz="3600" dirty="0" smtClean="0"/>
              <a:t>construction.</a:t>
            </a:r>
          </a:p>
        </p:txBody>
      </p:sp>
    </p:spTree>
    <p:extLst>
      <p:ext uri="{BB962C8B-B14F-4D97-AF65-F5344CB8AC3E}">
        <p14:creationId xmlns:p14="http://schemas.microsoft.com/office/powerpoint/2010/main" val="3490253335"/>
      </p:ext>
    </p:extLst>
  </p:cSld>
  <p:clrMapOvr>
    <a:masterClrMapping/>
  </p:clrMapOvr>
  <mc:AlternateContent xmlns:mc="http://schemas.openxmlformats.org/markup-compatibility/2006" xmlns:p14="http://schemas.microsoft.com/office/powerpoint/2010/main">
    <mc:Choice Requires="p14">
      <p:transition spd="slow" p14:dur="2000" advTm="229"/>
    </mc:Choice>
    <mc:Fallback xmlns="">
      <p:transition spd="slow" advTm="229"/>
    </mc:Fallback>
  </mc:AlternateContent>
  <p:timing>
    <p:tnLst>
      <p:par>
        <p:cTn id="1" dur="indefinite" restart="never" nodeType="tmRoot"/>
      </p:par>
    </p:tnLst>
  </p:timing>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Preserving cuts</a:t>
            </a:r>
            <a:endParaRPr lang="en-US" dirty="0">
              <a:solidFill>
                <a:srgbClr val="00B0F0"/>
              </a:solidFill>
            </a:endParaRPr>
          </a:p>
        </p:txBody>
      </p:sp>
      <p:sp>
        <p:nvSpPr>
          <p:cNvPr id="3" name="Content Placeholder 2"/>
          <p:cNvSpPr>
            <a:spLocks noGrp="1"/>
          </p:cNvSpPr>
          <p:nvPr>
            <p:ph idx="1"/>
          </p:nvPr>
        </p:nvSpPr>
        <p:spPr/>
        <p:txBody>
          <a:bodyPr>
            <a:noAutofit/>
          </a:bodyPr>
          <a:lstStyle/>
          <a:p>
            <a:pPr marL="0" indent="0" algn="l">
              <a:buNone/>
            </a:pPr>
            <a:r>
              <a:rPr lang="en-US" sz="3600" dirty="0" smtClean="0"/>
              <a:t>A wonderful paper by </a:t>
            </a:r>
            <a:r>
              <a:rPr lang="en-US" sz="3600" dirty="0" smtClean="0">
                <a:solidFill>
                  <a:srgbClr val="7030A0"/>
                </a:solidFill>
              </a:rPr>
              <a:t>Benzur and Karger</a:t>
            </a:r>
            <a:r>
              <a:rPr lang="en-US" sz="3600" dirty="0">
                <a:solidFill>
                  <a:srgbClr val="7030A0"/>
                </a:solidFill>
              </a:rPr>
              <a:t> </a:t>
            </a:r>
            <a:r>
              <a:rPr lang="en-US" sz="3600" dirty="0" smtClean="0"/>
              <a:t>shows that you can preserve ALL cuts within </a:t>
            </a:r>
            <a:r>
              <a:rPr lang="en-US" sz="3600" dirty="0" smtClean="0">
                <a:solidFill>
                  <a:srgbClr val="FF0000"/>
                </a:solidFill>
              </a:rPr>
              <a:t>1+</a:t>
            </a:r>
            <a:r>
              <a:rPr lang="el-GR" sz="3600" dirty="0" smtClean="0">
                <a:solidFill>
                  <a:srgbClr val="FF0000"/>
                </a:solidFill>
              </a:rPr>
              <a:t>ε</a:t>
            </a:r>
            <a:r>
              <a:rPr lang="en-US" sz="3600" dirty="0" smtClean="0">
                <a:solidFill>
                  <a:srgbClr val="FF0000"/>
                </a:solidFill>
              </a:rPr>
              <a:t>, 1-</a:t>
            </a:r>
            <a:r>
              <a:rPr lang="el-GR" sz="3600" dirty="0" smtClean="0">
                <a:solidFill>
                  <a:srgbClr val="FF0000"/>
                </a:solidFill>
              </a:rPr>
              <a:t>ε</a:t>
            </a:r>
            <a:r>
              <a:rPr lang="en-US" sz="3600" dirty="0" smtClean="0"/>
              <a:t>, with </a:t>
            </a:r>
            <a:r>
              <a:rPr lang="en-US" sz="3600" dirty="0" smtClean="0">
                <a:solidFill>
                  <a:srgbClr val="FF0000"/>
                </a:solidFill>
              </a:rPr>
              <a:t>O(n</a:t>
            </a:r>
            <a:r>
              <a:rPr lang="en-US" sz="3600" dirty="0" smtClean="0">
                <a:solidFill>
                  <a:srgbClr val="FF0000"/>
                </a:solidFill>
                <a:latin typeface="Arial" panose="020B0604020202020204" pitchFamily="34" charset="0"/>
                <a:cs typeface="Arial" panose="020B0604020202020204" pitchFamily="34" charset="0"/>
              </a:rPr>
              <a:t>˖log n)</a:t>
            </a:r>
            <a:r>
              <a:rPr lang="en-US" sz="3600" dirty="0" smtClean="0">
                <a:latin typeface="Arial" panose="020B0604020202020204" pitchFamily="34" charset="0"/>
                <a:cs typeface="Arial" panose="020B0604020202020204" pitchFamily="34" charset="0"/>
              </a:rPr>
              <a:t> edges. Taking random subgraphs. Of course the cuts become smaller but you can </a:t>
            </a:r>
            <a:r>
              <a:rPr lang="en-US" sz="3600" dirty="0" smtClean="0">
                <a:solidFill>
                  <a:srgbClr val="00B050"/>
                </a:solidFill>
                <a:latin typeface="Arial" panose="020B0604020202020204" pitchFamily="34" charset="0"/>
                <a:cs typeface="Arial" panose="020B0604020202020204" pitchFamily="34" charset="0"/>
              </a:rPr>
              <a:t>multiply the edges by a scaling number</a:t>
            </a:r>
            <a:r>
              <a:rPr lang="en-US" sz="3600" dirty="0" smtClean="0">
                <a:latin typeface="Arial" panose="020B0604020202020204" pitchFamily="34" charset="0"/>
                <a:cs typeface="Arial" panose="020B0604020202020204" pitchFamily="34" charset="0"/>
              </a:rPr>
              <a:t> that will generate the size of the original cut. I read this paper.</a:t>
            </a:r>
          </a:p>
          <a:p>
            <a:pPr marL="0" indent="0" algn="l">
              <a:buNone/>
            </a:pPr>
            <a:r>
              <a:rPr lang="en-US" sz="3600" dirty="0" smtClean="0">
                <a:latin typeface="Arial" panose="020B0604020202020204" pitchFamily="34" charset="0"/>
                <a:cs typeface="Arial" panose="020B0604020202020204" pitchFamily="34" charset="0"/>
              </a:rPr>
              <a:t>Energy: put numbers on the edges.</a:t>
            </a:r>
            <a:endParaRPr lang="en-US" sz="3600" dirty="0"/>
          </a:p>
        </p:txBody>
      </p:sp>
    </p:spTree>
    <p:extLst>
      <p:ext uri="{BB962C8B-B14F-4D97-AF65-F5344CB8AC3E}">
        <p14:creationId xmlns:p14="http://schemas.microsoft.com/office/powerpoint/2010/main" val="963319671"/>
      </p:ext>
    </p:extLst>
  </p:cSld>
  <p:clrMapOvr>
    <a:masterClrMapping/>
  </p:clrMapOvr>
  <mc:AlternateContent xmlns:mc="http://schemas.openxmlformats.org/markup-compatibility/2006" xmlns:p14="http://schemas.microsoft.com/office/powerpoint/2010/main">
    <mc:Choice Requires="p14">
      <p:transition spd="slow" p14:dur="2000" advTm="297"/>
    </mc:Choice>
    <mc:Fallback xmlns="">
      <p:transition spd="slow" advTm="297"/>
    </mc:Fallback>
  </mc:AlternateContent>
  <p:timing>
    <p:tnLst>
      <p:par>
        <p:cTn id="1" dur="indefinite" restart="never" nodeType="tmRoot"/>
      </p:par>
    </p:tnLst>
  </p:timing>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The energy</a:t>
            </a:r>
            <a:endParaRPr lang="en-US" dirty="0">
              <a:solidFill>
                <a:srgbClr val="00B0F0"/>
              </a:solidFill>
            </a:endParaRPr>
          </a:p>
        </p:txBody>
      </p:sp>
      <p:sp>
        <p:nvSpPr>
          <p:cNvPr id="3" name="Content Placeholder 2"/>
          <p:cNvSpPr>
            <a:spLocks noGrp="1"/>
          </p:cNvSpPr>
          <p:nvPr>
            <p:ph idx="1"/>
          </p:nvPr>
        </p:nvSpPr>
        <p:spPr>
          <a:xfrm>
            <a:off x="762000" y="1600200"/>
            <a:ext cx="8229600" cy="4525963"/>
          </a:xfrm>
        </p:spPr>
        <p:txBody>
          <a:bodyPr>
            <a:normAutofit fontScale="92500" lnSpcReduction="10000"/>
          </a:bodyPr>
          <a:lstStyle/>
          <a:p>
            <a:pPr marL="0" indent="0" algn="l">
              <a:buNone/>
            </a:pPr>
            <a:r>
              <a:rPr lang="en-US" sz="3600" dirty="0" smtClean="0"/>
              <a:t>If edge </a:t>
            </a:r>
            <a:r>
              <a:rPr lang="en-US" sz="3600" dirty="0" smtClean="0">
                <a:solidFill>
                  <a:srgbClr val="FF0000"/>
                </a:solidFill>
              </a:rPr>
              <a:t>e=ij </a:t>
            </a:r>
            <a:r>
              <a:rPr lang="en-US" sz="3600" dirty="0" smtClean="0"/>
              <a:t>has  numbers </a:t>
            </a:r>
            <a:r>
              <a:rPr lang="en-US" sz="3600" dirty="0">
                <a:solidFill>
                  <a:srgbClr val="FF0000"/>
                </a:solidFill>
                <a:latin typeface="Comic Sans MS" panose="030F0702030302020204" pitchFamily="66" charset="0"/>
                <a:sym typeface="Symbol" panose="05050102010706020507" pitchFamily="18" charset="2"/>
              </a:rPr>
              <a:t>x</a:t>
            </a:r>
            <a:r>
              <a:rPr lang="en-US" altLang="en-US" sz="3600" baseline="-25000" dirty="0" smtClean="0">
                <a:solidFill>
                  <a:srgbClr val="FF0000"/>
                </a:solidFill>
                <a:latin typeface="Comic Sans MS" panose="030F0702030302020204" pitchFamily="66" charset="0"/>
                <a:sym typeface="Symbol" panose="05050102010706020507" pitchFamily="18" charset="2"/>
              </a:rPr>
              <a:t>i</a:t>
            </a:r>
            <a:r>
              <a:rPr lang="en-US" altLang="en-US" sz="3600" dirty="0" smtClean="0">
                <a:solidFill>
                  <a:srgbClr val="FF0000"/>
                </a:solidFill>
                <a:latin typeface="Comic Sans MS" panose="030F0702030302020204" pitchFamily="66" charset="0"/>
                <a:sym typeface="Symbol" panose="05050102010706020507" pitchFamily="18" charset="2"/>
              </a:rPr>
              <a:t> x</a:t>
            </a:r>
            <a:r>
              <a:rPr lang="en-US" altLang="en-US" sz="3600" baseline="-25000" dirty="0" smtClean="0">
                <a:solidFill>
                  <a:srgbClr val="FF0000"/>
                </a:solidFill>
                <a:latin typeface="Comic Sans MS" panose="030F0702030302020204" pitchFamily="66" charset="0"/>
                <a:sym typeface="Symbol" panose="05050102010706020507" pitchFamily="18" charset="2"/>
              </a:rPr>
              <a:t>j</a:t>
            </a:r>
            <a:r>
              <a:rPr lang="en-US" altLang="en-US" sz="3600" dirty="0" smtClean="0">
                <a:solidFill>
                  <a:srgbClr val="FF0000"/>
                </a:solidFill>
                <a:latin typeface="Comic Sans MS" panose="030F0702030302020204" pitchFamily="66" charset="0"/>
                <a:sym typeface="Symbol" panose="05050102010706020507" pitchFamily="18" charset="2"/>
              </a:rPr>
              <a:t>  then the energy is defined as ∑</a:t>
            </a:r>
            <a:r>
              <a:rPr lang="en-US" altLang="en-US" sz="3600" baseline="-25000" dirty="0" smtClean="0">
                <a:solidFill>
                  <a:srgbClr val="FF0000"/>
                </a:solidFill>
                <a:latin typeface="Comic Sans MS" panose="030F0702030302020204" pitchFamily="66" charset="0"/>
                <a:sym typeface="Symbol" panose="05050102010706020507" pitchFamily="18" charset="2"/>
              </a:rPr>
              <a:t>e=ij</a:t>
            </a:r>
            <a:r>
              <a:rPr lang="en-US" altLang="en-US" sz="3600" dirty="0">
                <a:solidFill>
                  <a:srgbClr val="FF0000"/>
                </a:solidFill>
                <a:latin typeface="Comic Sans MS" panose="030F0702030302020204" pitchFamily="66" charset="0"/>
                <a:sym typeface="Symbol" panose="05050102010706020507" pitchFamily="18" charset="2"/>
              </a:rPr>
              <a:t> </a:t>
            </a:r>
            <a:r>
              <a:rPr lang="en-US" altLang="en-US" sz="3600" dirty="0" smtClean="0">
                <a:solidFill>
                  <a:srgbClr val="FF0000"/>
                </a:solidFill>
                <a:latin typeface="Comic Sans MS" panose="030F0702030302020204" pitchFamily="66" charset="0"/>
                <a:sym typeface="Symbol" panose="05050102010706020507" pitchFamily="18" charset="2"/>
              </a:rPr>
              <a:t>(</a:t>
            </a:r>
            <a:r>
              <a:rPr lang="en-US" altLang="en-US" sz="3600" dirty="0">
                <a:solidFill>
                  <a:srgbClr val="FF0000"/>
                </a:solidFill>
                <a:latin typeface="Comic Sans MS" panose="030F0702030302020204" pitchFamily="66" charset="0"/>
                <a:sym typeface="Symbol" panose="05050102010706020507" pitchFamily="18" charset="2"/>
              </a:rPr>
              <a:t>x</a:t>
            </a:r>
            <a:r>
              <a:rPr lang="en-US" altLang="en-US" sz="3600" baseline="-25000" dirty="0" smtClean="0">
                <a:solidFill>
                  <a:srgbClr val="FF0000"/>
                </a:solidFill>
                <a:latin typeface="Comic Sans MS" panose="030F0702030302020204" pitchFamily="66" charset="0"/>
                <a:sym typeface="Symbol" panose="05050102010706020507" pitchFamily="18" charset="2"/>
              </a:rPr>
              <a:t>i</a:t>
            </a:r>
            <a:r>
              <a:rPr lang="en-US" altLang="en-US" sz="3600" dirty="0" smtClean="0">
                <a:solidFill>
                  <a:srgbClr val="FF0000"/>
                </a:solidFill>
                <a:latin typeface="Comic Sans MS" panose="030F0702030302020204" pitchFamily="66" charset="0"/>
                <a:sym typeface="Symbol" panose="05050102010706020507" pitchFamily="18" charset="2"/>
              </a:rPr>
              <a:t> - x</a:t>
            </a:r>
            <a:r>
              <a:rPr lang="en-US" altLang="en-US" sz="3600" baseline="-25000" dirty="0" smtClean="0">
                <a:solidFill>
                  <a:srgbClr val="FF0000"/>
                </a:solidFill>
                <a:latin typeface="Comic Sans MS" panose="030F0702030302020204" pitchFamily="66" charset="0"/>
                <a:sym typeface="Symbol" panose="05050102010706020507" pitchFamily="18" charset="2"/>
              </a:rPr>
              <a:t>j</a:t>
            </a:r>
            <a:r>
              <a:rPr lang="en-US" sz="3600" dirty="0" smtClean="0">
                <a:solidFill>
                  <a:srgbClr val="FF0000"/>
                </a:solidFill>
              </a:rPr>
              <a:t>)</a:t>
            </a:r>
            <a:r>
              <a:rPr lang="en-US" sz="3600" baseline="30000" dirty="0" smtClean="0">
                <a:solidFill>
                  <a:srgbClr val="FF0000"/>
                </a:solidFill>
                <a:sym typeface="Symbol" panose="05050102010706020507" pitchFamily="18" charset="2"/>
              </a:rPr>
              <a:t>2    </a:t>
            </a:r>
            <a:r>
              <a:rPr lang="en-US" sz="3600" dirty="0" smtClean="0">
                <a:solidFill>
                  <a:srgbClr val="FF0000"/>
                </a:solidFill>
                <a:sym typeface="Symbol" panose="05050102010706020507" pitchFamily="18" charset="2"/>
              </a:rPr>
              <a:t>   </a:t>
            </a:r>
          </a:p>
          <a:p>
            <a:pPr marL="0" indent="0" algn="l">
              <a:buNone/>
            </a:pPr>
            <a:r>
              <a:rPr lang="en-US" sz="3600" dirty="0" smtClean="0">
                <a:sym typeface="Symbol" panose="05050102010706020507" pitchFamily="18" charset="2"/>
              </a:rPr>
              <a:t>Keeping the energy is stronger than </a:t>
            </a:r>
          </a:p>
          <a:p>
            <a:pPr marL="0" indent="0" algn="l">
              <a:buNone/>
            </a:pPr>
            <a:r>
              <a:rPr lang="en-US" sz="3600" dirty="0" smtClean="0">
                <a:sym typeface="Symbol" panose="05050102010706020507" pitchFamily="18" charset="2"/>
              </a:rPr>
              <a:t>keeping the cuts. Keeping the above sum </a:t>
            </a:r>
          </a:p>
          <a:p>
            <a:pPr marL="0" indent="0" algn="l">
              <a:buNone/>
            </a:pPr>
            <a:r>
              <a:rPr lang="en-US" sz="3600" dirty="0" smtClean="0">
                <a:sym typeface="Symbol" panose="05050102010706020507" pitchFamily="18" charset="2"/>
              </a:rPr>
              <a:t>can be reduced to multiplying </a:t>
            </a:r>
            <a:r>
              <a:rPr lang="en-US" sz="3600" dirty="0" smtClean="0">
                <a:solidFill>
                  <a:srgbClr val="FF0000"/>
                </a:solidFill>
                <a:sym typeface="Symbol" panose="05050102010706020507" pitchFamily="18" charset="2"/>
              </a:rPr>
              <a:t>x</a:t>
            </a:r>
            <a:r>
              <a:rPr lang="en-US" sz="3600" baseline="30000" dirty="0" smtClean="0">
                <a:solidFill>
                  <a:srgbClr val="FF0000"/>
                </a:solidFill>
                <a:sym typeface="Symbol" panose="05050102010706020507" pitchFamily="18" charset="2"/>
              </a:rPr>
              <a:t>T</a:t>
            </a:r>
            <a:r>
              <a:rPr lang="en-US" sz="3600" dirty="0">
                <a:solidFill>
                  <a:srgbClr val="FF0000"/>
                </a:solidFill>
                <a:latin typeface="Arial" panose="020B0604020202020204" pitchFamily="34" charset="0"/>
                <a:cs typeface="Arial" panose="020B0604020202020204" pitchFamily="34" charset="0"/>
                <a:sym typeface="Symbol" panose="05050102010706020507" pitchFamily="18" charset="2"/>
              </a:rPr>
              <a:t>˖</a:t>
            </a:r>
            <a:r>
              <a:rPr lang="en-US" sz="3600" dirty="0" smtClean="0">
                <a:solidFill>
                  <a:srgbClr val="FF0000"/>
                </a:solidFill>
                <a:sym typeface="Symbol" panose="05050102010706020507" pitchFamily="18" charset="2"/>
              </a:rPr>
              <a:t>L(G)</a:t>
            </a:r>
            <a:r>
              <a:rPr lang="en-US" sz="3600" dirty="0">
                <a:solidFill>
                  <a:srgbClr val="FF0000"/>
                </a:solidFill>
                <a:latin typeface="Arial" panose="020B0604020202020204" pitchFamily="34" charset="0"/>
                <a:cs typeface="Arial" panose="020B0604020202020204" pitchFamily="34" charset="0"/>
                <a:sym typeface="Symbol" panose="05050102010706020507" pitchFamily="18" charset="2"/>
              </a:rPr>
              <a:t> </a:t>
            </a:r>
            <a:r>
              <a:rPr lang="en-US" sz="3600" dirty="0" smtClean="0">
                <a:solidFill>
                  <a:srgbClr val="FF0000"/>
                </a:solidFill>
                <a:latin typeface="Arial" panose="020B0604020202020204" pitchFamily="34" charset="0"/>
                <a:cs typeface="Arial" panose="020B0604020202020204" pitchFamily="34" charset="0"/>
                <a:sym typeface="Symbol" panose="05050102010706020507" pitchFamily="18" charset="2"/>
              </a:rPr>
              <a:t>˖x</a:t>
            </a:r>
            <a:r>
              <a:rPr lang="en-US" sz="3600" dirty="0" smtClean="0">
                <a:latin typeface="Arial" panose="020B0604020202020204" pitchFamily="34" charset="0"/>
                <a:cs typeface="Arial" panose="020B0604020202020204" pitchFamily="34" charset="0"/>
                <a:sym typeface="Symbol" panose="05050102010706020507" pitchFamily="18" charset="2"/>
              </a:rPr>
              <a:t>, </a:t>
            </a:r>
          </a:p>
          <a:p>
            <a:pPr marL="0" indent="0" algn="l">
              <a:buNone/>
            </a:pPr>
            <a:r>
              <a:rPr lang="en-US" sz="3600" dirty="0" smtClean="0">
                <a:latin typeface="Arial" panose="020B0604020202020204" pitchFamily="34" charset="0"/>
                <a:cs typeface="Arial" panose="020B0604020202020204" pitchFamily="34" charset="0"/>
                <a:sym typeface="Symbol" panose="05050102010706020507" pitchFamily="18" charset="2"/>
              </a:rPr>
              <a:t>where </a:t>
            </a:r>
            <a:r>
              <a:rPr lang="en-US" sz="3600" dirty="0" smtClean="0">
                <a:solidFill>
                  <a:srgbClr val="FF0000"/>
                </a:solidFill>
                <a:latin typeface="Arial" panose="020B0604020202020204" pitchFamily="34" charset="0"/>
                <a:cs typeface="Arial" panose="020B0604020202020204" pitchFamily="34" charset="0"/>
                <a:sym typeface="Symbol" panose="05050102010706020507" pitchFamily="18" charset="2"/>
              </a:rPr>
              <a:t>L(G) </a:t>
            </a:r>
            <a:r>
              <a:rPr lang="en-US" sz="3600" dirty="0" smtClean="0">
                <a:latin typeface="Arial" panose="020B0604020202020204" pitchFamily="34" charset="0"/>
                <a:cs typeface="Arial" panose="020B0604020202020204" pitchFamily="34" charset="0"/>
                <a:sym typeface="Symbol" panose="05050102010706020507" pitchFamily="18" charset="2"/>
              </a:rPr>
              <a:t>is the </a:t>
            </a:r>
            <a:r>
              <a:rPr lang="en-US" sz="3600" dirty="0" smtClean="0">
                <a:solidFill>
                  <a:srgbClr val="00B050"/>
                </a:solidFill>
                <a:latin typeface="Arial" panose="020B0604020202020204" pitchFamily="34" charset="0"/>
                <a:cs typeface="Arial" panose="020B0604020202020204" pitchFamily="34" charset="0"/>
                <a:sym typeface="Symbol" panose="05050102010706020507" pitchFamily="18" charset="2"/>
              </a:rPr>
              <a:t>Laplacian </a:t>
            </a:r>
            <a:r>
              <a:rPr lang="en-US" sz="3600" dirty="0" smtClean="0">
                <a:latin typeface="Arial" panose="020B0604020202020204" pitchFamily="34" charset="0"/>
                <a:cs typeface="Arial" panose="020B0604020202020204" pitchFamily="34" charset="0"/>
                <a:sym typeface="Symbol" panose="05050102010706020507" pitchFamily="18" charset="2"/>
              </a:rPr>
              <a:t>matrix of </a:t>
            </a:r>
            <a:r>
              <a:rPr lang="en-US" sz="3600" dirty="0" smtClean="0">
                <a:solidFill>
                  <a:srgbClr val="FF0000"/>
                </a:solidFill>
                <a:latin typeface="Arial" panose="020B0604020202020204" pitchFamily="34" charset="0"/>
                <a:cs typeface="Arial" panose="020B0604020202020204" pitchFamily="34" charset="0"/>
                <a:sym typeface="Symbol" panose="05050102010706020507" pitchFamily="18" charset="2"/>
              </a:rPr>
              <a:t>G</a:t>
            </a:r>
            <a:r>
              <a:rPr lang="en-US" sz="3600" dirty="0" smtClean="0">
                <a:latin typeface="Arial" panose="020B0604020202020204" pitchFamily="34" charset="0"/>
                <a:cs typeface="Arial" panose="020B0604020202020204" pitchFamily="34" charset="0"/>
                <a:sym typeface="Symbol" panose="05050102010706020507" pitchFamily="18" charset="2"/>
              </a:rPr>
              <a:t> (a</a:t>
            </a:r>
          </a:p>
          <a:p>
            <a:pPr marL="0" indent="0" algn="l">
              <a:buNone/>
            </a:pPr>
            <a:r>
              <a:rPr lang="en-US" sz="3600" dirty="0" smtClean="0">
                <a:latin typeface="Arial" panose="020B0604020202020204" pitchFamily="34" charset="0"/>
                <a:cs typeface="Arial" panose="020B0604020202020204" pitchFamily="34" charset="0"/>
                <a:sym typeface="Symbol" panose="05050102010706020507" pitchFamily="18" charset="2"/>
              </a:rPr>
              <a:t>way to make </a:t>
            </a:r>
            <a:r>
              <a:rPr lang="en-US" sz="3600" dirty="0" smtClean="0">
                <a:solidFill>
                  <a:srgbClr val="FF0000"/>
                </a:solidFill>
                <a:latin typeface="Arial" panose="020B0604020202020204" pitchFamily="34" charset="0"/>
                <a:cs typeface="Arial" panose="020B0604020202020204" pitchFamily="34" charset="0"/>
                <a:sym typeface="Symbol" panose="05050102010706020507" pitchFamily="18" charset="2"/>
              </a:rPr>
              <a:t>G</a:t>
            </a:r>
            <a:r>
              <a:rPr lang="en-US" sz="3600" dirty="0" smtClean="0">
                <a:latin typeface="Arial" panose="020B0604020202020204" pitchFamily="34" charset="0"/>
                <a:cs typeface="Arial" panose="020B0604020202020204" pitchFamily="34" charset="0"/>
                <a:sym typeface="Symbol" panose="05050102010706020507" pitchFamily="18" charset="2"/>
              </a:rPr>
              <a:t> </a:t>
            </a:r>
            <a:r>
              <a:rPr lang="en-US" sz="3600" dirty="0" smtClean="0">
                <a:solidFill>
                  <a:srgbClr val="FF0000"/>
                </a:solidFill>
                <a:latin typeface="Arial" panose="020B0604020202020204" pitchFamily="34" charset="0"/>
                <a:cs typeface="Arial" panose="020B0604020202020204" pitchFamily="34" charset="0"/>
                <a:sym typeface="Symbol" panose="05050102010706020507" pitchFamily="18" charset="2"/>
              </a:rPr>
              <a:t>PSD</a:t>
            </a:r>
            <a:r>
              <a:rPr lang="en-US" sz="3600" dirty="0" smtClean="0">
                <a:latin typeface="Arial" panose="020B0604020202020204" pitchFamily="34" charset="0"/>
                <a:cs typeface="Arial" panose="020B0604020202020204" pitchFamily="34" charset="0"/>
                <a:sym typeface="Symbol" panose="05050102010706020507" pitchFamily="18" charset="2"/>
              </a:rPr>
              <a:t>). </a:t>
            </a:r>
            <a:r>
              <a:rPr lang="en-US" sz="3600" dirty="0" smtClean="0">
                <a:sym typeface="Symbol" panose="05050102010706020507" pitchFamily="18" charset="2"/>
              </a:rPr>
              <a:t>See here how cuts </a:t>
            </a:r>
          </a:p>
          <a:p>
            <a:pPr marL="0" indent="0" algn="l">
              <a:buNone/>
            </a:pPr>
            <a:r>
              <a:rPr lang="en-US" sz="3600" dirty="0" smtClean="0">
                <a:sym typeface="Symbol" panose="05050102010706020507" pitchFamily="18" charset="2"/>
              </a:rPr>
              <a:t>are related to </a:t>
            </a:r>
            <a:r>
              <a:rPr lang="en-US" sz="3600" dirty="0" smtClean="0">
                <a:solidFill>
                  <a:srgbClr val="FF0000"/>
                </a:solidFill>
                <a:sym typeface="Symbol" panose="05050102010706020507" pitchFamily="18" charset="2"/>
              </a:rPr>
              <a:t>PSD</a:t>
            </a:r>
            <a:r>
              <a:rPr lang="en-US" sz="3600" dirty="0" smtClean="0">
                <a:sym typeface="Symbol" panose="05050102010706020507" pitchFamily="18" charset="2"/>
              </a:rPr>
              <a:t> matrices. </a:t>
            </a:r>
            <a:r>
              <a:rPr lang="en-US" sz="3600" baseline="30000" dirty="0" smtClean="0">
                <a:solidFill>
                  <a:srgbClr val="FF0000"/>
                </a:solidFill>
                <a:sym typeface="Symbol" panose="05050102010706020507" pitchFamily="18" charset="2"/>
              </a:rPr>
              <a:t>       </a:t>
            </a:r>
          </a:p>
          <a:p>
            <a:pPr marL="0" indent="0" algn="l">
              <a:buNone/>
            </a:pPr>
            <a:r>
              <a:rPr lang="en-US" sz="3600" baseline="30000" dirty="0">
                <a:solidFill>
                  <a:srgbClr val="FF0000"/>
                </a:solidFill>
                <a:sym typeface="Symbol" panose="05050102010706020507" pitchFamily="18" charset="2"/>
              </a:rPr>
              <a:t> </a:t>
            </a:r>
            <a:r>
              <a:rPr lang="en-US" sz="3600" baseline="30000" dirty="0" smtClean="0">
                <a:solidFill>
                  <a:srgbClr val="FF0000"/>
                </a:solidFill>
                <a:sym typeface="Symbol" panose="05050102010706020507" pitchFamily="18" charset="2"/>
              </a:rPr>
              <a:t>    </a:t>
            </a:r>
          </a:p>
          <a:p>
            <a:pPr marL="0" indent="0" algn="l">
              <a:buNone/>
            </a:pPr>
            <a:endParaRPr lang="en-US" dirty="0" smtClean="0">
              <a:sym typeface="Symbol" panose="05050102010706020507" pitchFamily="18" charset="2"/>
            </a:endParaRPr>
          </a:p>
          <a:p>
            <a:pPr marL="0" indent="0" algn="l">
              <a:buNone/>
            </a:pPr>
            <a:endParaRPr lang="en-US" baseline="30000" dirty="0" smtClean="0">
              <a:solidFill>
                <a:srgbClr val="FF0000"/>
              </a:solidFill>
              <a:sym typeface="Symbol" panose="05050102010706020507" pitchFamily="18" charset="2"/>
            </a:endParaRPr>
          </a:p>
        </p:txBody>
      </p:sp>
    </p:spTree>
    <p:extLst>
      <p:ext uri="{BB962C8B-B14F-4D97-AF65-F5344CB8AC3E}">
        <p14:creationId xmlns:p14="http://schemas.microsoft.com/office/powerpoint/2010/main" val="901258424"/>
      </p:ext>
    </p:extLst>
  </p:cSld>
  <p:clrMapOvr>
    <a:masterClrMapping/>
  </p:clrMapOvr>
  <mc:AlternateContent xmlns:mc="http://schemas.openxmlformats.org/markup-compatibility/2006" xmlns:p14="http://schemas.microsoft.com/office/powerpoint/2010/main">
    <mc:Choice Requires="p14">
      <p:transition spd="slow" p14:dur="2000" advTm="371"/>
    </mc:Choice>
    <mc:Fallback xmlns="">
      <p:transition spd="slow" advTm="371"/>
    </mc:Fallback>
  </mc:AlternateContent>
  <p:timing>
    <p:tnLst>
      <p:par>
        <p:cTn id="1" dur="indefinite" restart="never" nodeType="tmRoot"/>
      </p:par>
    </p:tnLst>
  </p:timing>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Because we reduce to non discrete tasks</a:t>
            </a:r>
            <a:endParaRPr lang="en-US" dirty="0">
              <a:solidFill>
                <a:srgbClr val="00B0F0"/>
              </a:solidFill>
            </a:endParaRPr>
          </a:p>
        </p:txBody>
      </p:sp>
      <p:sp>
        <p:nvSpPr>
          <p:cNvPr id="3" name="Content Placeholder 2"/>
          <p:cNvSpPr>
            <a:spLocks noGrp="1"/>
          </p:cNvSpPr>
          <p:nvPr>
            <p:ph idx="1"/>
          </p:nvPr>
        </p:nvSpPr>
        <p:spPr/>
        <p:txBody>
          <a:bodyPr>
            <a:noAutofit/>
          </a:bodyPr>
          <a:lstStyle/>
          <a:p>
            <a:pPr marL="0" indent="0" algn="l">
              <a:buNone/>
            </a:pPr>
            <a:r>
              <a:rPr lang="en-US" sz="4000" dirty="0" smtClean="0"/>
              <a:t>It can be done in time </a:t>
            </a:r>
            <a:r>
              <a:rPr lang="en-US" sz="4000" dirty="0" smtClean="0">
                <a:solidFill>
                  <a:srgbClr val="FF0000"/>
                </a:solidFill>
              </a:rPr>
              <a:t>O(mlog n)</a:t>
            </a:r>
            <a:r>
              <a:rPr lang="en-US" sz="4000" dirty="0" smtClean="0"/>
              <a:t>. You can reduce problems in CS to the Laplacian form and solve them faster.</a:t>
            </a:r>
          </a:p>
          <a:p>
            <a:pPr marL="0" indent="0" algn="l">
              <a:buNone/>
            </a:pPr>
            <a:endParaRPr lang="en-US" sz="4000" dirty="0"/>
          </a:p>
          <a:p>
            <a:pPr marL="0" indent="0" algn="l">
              <a:buNone/>
            </a:pPr>
            <a:r>
              <a:rPr lang="en-US" sz="4000" dirty="0" smtClean="0"/>
              <a:t>It also keeps the eigenvalues to within </a:t>
            </a:r>
            <a:r>
              <a:rPr lang="en-US" sz="4000" dirty="0" smtClean="0">
                <a:solidFill>
                  <a:srgbClr val="FF0000"/>
                </a:solidFill>
              </a:rPr>
              <a:t>1</a:t>
            </a:r>
            <a:r>
              <a:rPr lang="en-US" sz="4000" dirty="0" smtClean="0"/>
              <a:t> plus or minus </a:t>
            </a:r>
            <a:r>
              <a:rPr lang="el-GR" sz="4000" dirty="0" smtClean="0">
                <a:solidFill>
                  <a:srgbClr val="FF0000"/>
                </a:solidFill>
              </a:rPr>
              <a:t>ε</a:t>
            </a:r>
            <a:r>
              <a:rPr lang="en-US" sz="4000" dirty="0" smtClean="0">
                <a:solidFill>
                  <a:srgbClr val="FF0000"/>
                </a:solidFill>
              </a:rPr>
              <a:t>. </a:t>
            </a:r>
            <a:r>
              <a:rPr lang="en-US" sz="4000" dirty="0" smtClean="0"/>
              <a:t>This keeps properties like the length of a </a:t>
            </a:r>
            <a:r>
              <a:rPr lang="en-US" sz="4000" dirty="0" smtClean="0">
                <a:solidFill>
                  <a:srgbClr val="00B050"/>
                </a:solidFill>
              </a:rPr>
              <a:t>random walk </a:t>
            </a:r>
            <a:r>
              <a:rPr lang="en-US" sz="4000" dirty="0" smtClean="0"/>
              <a:t>and </a:t>
            </a:r>
            <a:r>
              <a:rPr lang="en-US" sz="4000" dirty="0" smtClean="0">
                <a:solidFill>
                  <a:srgbClr val="00B050"/>
                </a:solidFill>
              </a:rPr>
              <a:t>coloring</a:t>
            </a:r>
            <a:r>
              <a:rPr lang="en-US" sz="4000" dirty="0" smtClean="0"/>
              <a:t>.</a:t>
            </a:r>
            <a:endParaRPr lang="en-US" sz="4000" dirty="0"/>
          </a:p>
        </p:txBody>
      </p:sp>
    </p:spTree>
    <p:extLst>
      <p:ext uri="{BB962C8B-B14F-4D97-AF65-F5344CB8AC3E}">
        <p14:creationId xmlns:p14="http://schemas.microsoft.com/office/powerpoint/2010/main" val="1378727861"/>
      </p:ext>
    </p:extLst>
  </p:cSld>
  <p:clrMapOvr>
    <a:masterClrMapping/>
  </p:clrMapOvr>
  <mc:AlternateContent xmlns:mc="http://schemas.openxmlformats.org/markup-compatibility/2006" xmlns:p14="http://schemas.microsoft.com/office/powerpoint/2010/main">
    <mc:Choice Requires="p14">
      <p:transition spd="slow" p14:dur="2000" advTm="370"/>
    </mc:Choice>
    <mc:Fallback xmlns="">
      <p:transition spd="slow" advTm="370"/>
    </mc:Fallback>
  </mc:AlternateContent>
  <p:timing>
    <p:tnLst>
      <p:par>
        <p:cTn id="1" dur="indefinite" restart="never" nodeType="tmRoot"/>
      </p:par>
    </p:tnLst>
  </p:timing>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Title 1"/>
          <p:cNvSpPr>
            <a:spLocks noGrp="1"/>
          </p:cNvSpPr>
          <p:nvPr>
            <p:ph type="title"/>
          </p:nvPr>
        </p:nvSpPr>
        <p:spPr/>
        <p:txBody>
          <a:bodyPr/>
          <a:lstStyle/>
          <a:p>
            <a:pPr algn="ctr"/>
            <a:r>
              <a:rPr lang="en-US" altLang="en-US" dirty="0" smtClean="0">
                <a:solidFill>
                  <a:srgbClr val="00B0F0"/>
                </a:solidFill>
              </a:rPr>
              <a:t>Sparsifiers also exist for </a:t>
            </a:r>
          </a:p>
        </p:txBody>
      </p:sp>
      <p:sp>
        <p:nvSpPr>
          <p:cNvPr id="220163" name="Content Placeholder 2"/>
          <p:cNvSpPr>
            <a:spLocks noGrp="1"/>
          </p:cNvSpPr>
          <p:nvPr>
            <p:ph idx="1"/>
          </p:nvPr>
        </p:nvSpPr>
        <p:spPr>
          <a:xfrm>
            <a:off x="381000" y="1411288"/>
            <a:ext cx="8229600" cy="4525962"/>
          </a:xfrm>
        </p:spPr>
        <p:txBody>
          <a:bodyPr>
            <a:noAutofit/>
          </a:bodyPr>
          <a:lstStyle/>
          <a:p>
            <a:pPr marL="0" indent="0" algn="l">
              <a:buFontTx/>
              <a:buNone/>
            </a:pPr>
            <a:r>
              <a:rPr lang="en-US" altLang="en-US" sz="3600" dirty="0" smtClean="0">
                <a:solidFill>
                  <a:srgbClr val="FF0000"/>
                </a:solidFill>
              </a:rPr>
              <a:t>Shortest path </a:t>
            </a:r>
            <a:r>
              <a:rPr lang="en-US" altLang="en-US" sz="3600" dirty="0" smtClean="0"/>
              <a:t>in graphs.</a:t>
            </a:r>
          </a:p>
          <a:p>
            <a:pPr marL="0" indent="0" algn="l">
              <a:buFontTx/>
              <a:buNone/>
            </a:pPr>
            <a:r>
              <a:rPr lang="en-US" altLang="en-US" sz="3600" dirty="0" smtClean="0">
                <a:solidFill>
                  <a:srgbClr val="FF0000"/>
                </a:solidFill>
              </a:rPr>
              <a:t>Compact Routing</a:t>
            </a:r>
            <a:r>
              <a:rPr lang="en-US" altLang="en-US" sz="3600" dirty="0" smtClean="0"/>
              <a:t>. Used in the web! </a:t>
            </a:r>
          </a:p>
          <a:p>
            <a:pPr marL="0" indent="0" algn="l">
              <a:buFontTx/>
              <a:buNone/>
            </a:pPr>
            <a:r>
              <a:rPr lang="en-US" altLang="en-US" sz="3600" dirty="0" smtClean="0">
                <a:solidFill>
                  <a:srgbClr val="FF0000"/>
                </a:solidFill>
              </a:rPr>
              <a:t>Fault tolerance </a:t>
            </a:r>
            <a:r>
              <a:rPr lang="en-US" altLang="en-US" sz="3600" dirty="0" smtClean="0"/>
              <a:t>preservers for the BFS structure.  </a:t>
            </a:r>
          </a:p>
          <a:p>
            <a:pPr marL="0" indent="0" algn="l">
              <a:buFontTx/>
              <a:buNone/>
            </a:pPr>
            <a:r>
              <a:rPr lang="en-US" altLang="en-US" sz="3600" dirty="0" smtClean="0">
                <a:solidFill>
                  <a:srgbClr val="FF0000"/>
                </a:solidFill>
              </a:rPr>
              <a:t>Sparse perhaps overlapping clusters</a:t>
            </a:r>
            <a:r>
              <a:rPr lang="en-US" altLang="en-US" sz="3600" dirty="0"/>
              <a:t> </a:t>
            </a:r>
            <a:r>
              <a:rPr lang="en-US" altLang="en-US" sz="3600" dirty="0" smtClean="0"/>
              <a:t>by </a:t>
            </a:r>
            <a:r>
              <a:rPr lang="en-US" altLang="en-US" sz="3600" dirty="0" smtClean="0">
                <a:solidFill>
                  <a:srgbClr val="7030A0"/>
                </a:solidFill>
              </a:rPr>
              <a:t>Awerbuch and Peleg</a:t>
            </a:r>
            <a:r>
              <a:rPr lang="en-US" altLang="en-US" sz="3600" dirty="0" smtClean="0"/>
              <a:t>. Many applications for </a:t>
            </a:r>
            <a:r>
              <a:rPr lang="en-US" altLang="en-US" sz="3600" dirty="0" smtClean="0">
                <a:solidFill>
                  <a:srgbClr val="00B050"/>
                </a:solidFill>
              </a:rPr>
              <a:t>Distributed computing</a:t>
            </a:r>
            <a:r>
              <a:rPr lang="en-US" altLang="en-US" sz="3600" dirty="0" smtClean="0"/>
              <a:t>. The  </a:t>
            </a:r>
            <a:r>
              <a:rPr lang="en-US" altLang="en-US" sz="3600" dirty="0" smtClean="0">
                <a:solidFill>
                  <a:srgbClr val="7030A0"/>
                </a:solidFill>
              </a:rPr>
              <a:t>Dijaskra </a:t>
            </a:r>
            <a:r>
              <a:rPr lang="en-US" altLang="en-US" sz="3600" dirty="0" smtClean="0"/>
              <a:t>award was given to them for this great collection of papers. Saves locality properties.</a:t>
            </a:r>
          </a:p>
        </p:txBody>
      </p:sp>
    </p:spTree>
    <p:extLst>
      <p:ext uri="{BB962C8B-B14F-4D97-AF65-F5344CB8AC3E}">
        <p14:creationId xmlns:p14="http://schemas.microsoft.com/office/powerpoint/2010/main" val="1013607955"/>
      </p:ext>
    </p:extLst>
  </p:cSld>
  <p:clrMapOvr>
    <a:masterClrMapping/>
  </p:clrMapOvr>
  <mc:AlternateContent xmlns:mc="http://schemas.openxmlformats.org/markup-compatibility/2006" xmlns:p14="http://schemas.microsoft.com/office/powerpoint/2010/main">
    <mc:Choice Requires="p14">
      <p:transition spd="slow" p14:dur="2000" advTm="372"/>
    </mc:Choice>
    <mc:Fallback xmlns="">
      <p:transition spd="slow" advTm="372"/>
    </mc:Fallback>
  </mc:AlternateContent>
  <p:timing>
    <p:tnLst>
      <p:par>
        <p:cTn id="1" dur="indefinite" restart="never" nodeType="tmRoot"/>
      </p:par>
    </p:tnLst>
  </p:timing>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Title 1"/>
          <p:cNvSpPr>
            <a:spLocks noGrp="1"/>
          </p:cNvSpPr>
          <p:nvPr>
            <p:ph type="title"/>
          </p:nvPr>
        </p:nvSpPr>
        <p:spPr/>
        <p:txBody>
          <a:bodyPr>
            <a:normAutofit fontScale="90000"/>
          </a:bodyPr>
          <a:lstStyle/>
          <a:p>
            <a:pPr algn="ctr"/>
            <a:r>
              <a:rPr lang="en-US" altLang="en-US" dirty="0" smtClean="0">
                <a:solidFill>
                  <a:srgbClr val="00B0F0"/>
                </a:solidFill>
              </a:rPr>
              <a:t>Example a surprising sparsification algorithm.  Krauthgamer et al  from 2021</a:t>
            </a:r>
          </a:p>
        </p:txBody>
      </p:sp>
      <p:sp>
        <p:nvSpPr>
          <p:cNvPr id="221187" name="Content Placeholder 2"/>
          <p:cNvSpPr>
            <a:spLocks noGrp="1"/>
          </p:cNvSpPr>
          <p:nvPr>
            <p:ph idx="1"/>
          </p:nvPr>
        </p:nvSpPr>
        <p:spPr/>
        <p:txBody>
          <a:bodyPr>
            <a:noAutofit/>
          </a:bodyPr>
          <a:lstStyle/>
          <a:p>
            <a:pPr marL="0" indent="0" algn="l">
              <a:buFontTx/>
              <a:buNone/>
            </a:pPr>
            <a:r>
              <a:rPr lang="en-US" altLang="en-US" sz="3600" b="1" i="1" dirty="0" smtClean="0"/>
              <a:t>Subcubic Algorithms for </a:t>
            </a:r>
            <a:r>
              <a:rPr lang="en-US" altLang="en-US" sz="3600" b="1" i="1" dirty="0" smtClean="0">
                <a:solidFill>
                  <a:srgbClr val="7030A0"/>
                </a:solidFill>
              </a:rPr>
              <a:t>Gomory-Hu </a:t>
            </a:r>
            <a:r>
              <a:rPr lang="en-US" altLang="en-US" sz="3600" b="1" i="1" dirty="0" smtClean="0"/>
              <a:t>Tree in Unweighted Graph.</a:t>
            </a:r>
          </a:p>
          <a:p>
            <a:pPr marL="0" indent="0" algn="l">
              <a:buFontTx/>
              <a:buNone/>
            </a:pPr>
            <a:r>
              <a:rPr lang="en-US" altLang="en-US" sz="3600" b="1" i="1" dirty="0" smtClean="0">
                <a:solidFill>
                  <a:srgbClr val="7030A0"/>
                </a:solidFill>
              </a:rPr>
              <a:t>Gomory-Hu</a:t>
            </a:r>
            <a:r>
              <a:rPr lang="en-US" altLang="en-US" sz="3600" b="1" i="1" dirty="0" smtClean="0">
                <a:solidFill>
                  <a:srgbClr val="0070C0"/>
                </a:solidFill>
              </a:rPr>
              <a:t> </a:t>
            </a:r>
            <a:r>
              <a:rPr lang="en-US" altLang="en-US" sz="3600" b="1" i="1" dirty="0" smtClean="0"/>
              <a:t>use a weighted tree to represent all the minimum cut of every pair </a:t>
            </a:r>
            <a:r>
              <a:rPr lang="en-US" altLang="en-US" sz="3600" b="1" i="1" dirty="0" smtClean="0">
                <a:solidFill>
                  <a:srgbClr val="FF0000"/>
                </a:solidFill>
              </a:rPr>
              <a:t>s,t</a:t>
            </a:r>
            <a:r>
              <a:rPr lang="en-US" altLang="en-US" sz="3600" b="1" i="1" dirty="0" smtClean="0">
                <a:solidFill>
                  <a:srgbClr val="0070C0"/>
                </a:solidFill>
              </a:rPr>
              <a:t>. </a:t>
            </a:r>
            <a:r>
              <a:rPr lang="en-US" altLang="en-US" sz="3600" b="1" i="1" dirty="0" smtClean="0"/>
              <a:t>The most heavy edge in the path in the tree between </a:t>
            </a:r>
            <a:r>
              <a:rPr lang="en-US" altLang="en-US" sz="3600" b="1" i="1" dirty="0" smtClean="0">
                <a:solidFill>
                  <a:srgbClr val="FF0000"/>
                </a:solidFill>
              </a:rPr>
              <a:t>s</a:t>
            </a:r>
            <a:r>
              <a:rPr lang="en-US" altLang="en-US" sz="3600" b="1" i="1" dirty="0" smtClean="0"/>
              <a:t> and </a:t>
            </a:r>
            <a:r>
              <a:rPr lang="en-US" altLang="en-US" sz="3600" b="1" i="1" dirty="0" smtClean="0">
                <a:solidFill>
                  <a:srgbClr val="FF0000"/>
                </a:solidFill>
              </a:rPr>
              <a:t>t</a:t>
            </a:r>
            <a:r>
              <a:rPr lang="en-US" altLang="en-US" sz="3600" b="1" i="1" dirty="0" smtClean="0"/>
              <a:t> has weight equal the </a:t>
            </a:r>
            <a:r>
              <a:rPr lang="en-US" altLang="en-US" sz="3600" b="1" i="1" dirty="0" smtClean="0">
                <a:solidFill>
                  <a:srgbClr val="FF0000"/>
                </a:solidFill>
              </a:rPr>
              <a:t>minimum cut</a:t>
            </a:r>
            <a:r>
              <a:rPr lang="en-US" altLang="en-US" sz="3600" b="1" i="1" dirty="0" smtClean="0">
                <a:solidFill>
                  <a:srgbClr val="0070C0"/>
                </a:solidFill>
              </a:rPr>
              <a:t> </a:t>
            </a:r>
            <a:r>
              <a:rPr lang="en-US" altLang="en-US" sz="3600" b="1" i="1" dirty="0" smtClean="0"/>
              <a:t>between </a:t>
            </a:r>
            <a:r>
              <a:rPr lang="en-US" altLang="en-US" sz="3600" b="1" i="1" dirty="0" smtClean="0">
                <a:solidFill>
                  <a:srgbClr val="FF0000"/>
                </a:solidFill>
              </a:rPr>
              <a:t>s </a:t>
            </a:r>
            <a:r>
              <a:rPr lang="en-US" altLang="en-US" sz="3600" b="1" i="1" dirty="0" smtClean="0"/>
              <a:t>and </a:t>
            </a:r>
            <a:r>
              <a:rPr lang="en-US" altLang="en-US" sz="3600" b="1" i="1" dirty="0" smtClean="0">
                <a:solidFill>
                  <a:srgbClr val="FF0000"/>
                </a:solidFill>
              </a:rPr>
              <a:t>t. </a:t>
            </a:r>
            <a:r>
              <a:rPr lang="en-US" altLang="en-US" sz="3600" b="1" i="1" dirty="0" smtClean="0"/>
              <a:t> Achieved by </a:t>
            </a:r>
            <a:r>
              <a:rPr lang="en-US" altLang="en-US" sz="3600" b="1" i="1" dirty="0" smtClean="0">
                <a:solidFill>
                  <a:srgbClr val="FF0000"/>
                </a:solidFill>
              </a:rPr>
              <a:t>uncrossing</a:t>
            </a:r>
            <a:r>
              <a:rPr lang="en-US" altLang="en-US" sz="3600" b="1" i="1" dirty="0" smtClean="0">
                <a:solidFill>
                  <a:srgbClr val="0070C0"/>
                </a:solidFill>
              </a:rPr>
              <a:t>. </a:t>
            </a:r>
            <a:r>
              <a:rPr lang="en-US" altLang="en-US" sz="3600" b="1" i="1" dirty="0" smtClean="0"/>
              <a:t>Breaking the cubic time is a surprise.</a:t>
            </a:r>
          </a:p>
        </p:txBody>
      </p:sp>
    </p:spTree>
    <p:extLst>
      <p:ext uri="{BB962C8B-B14F-4D97-AF65-F5344CB8AC3E}">
        <p14:creationId xmlns:p14="http://schemas.microsoft.com/office/powerpoint/2010/main" val="4284061052"/>
      </p:ext>
    </p:extLst>
  </p:cSld>
  <p:clrMapOvr>
    <a:masterClrMapping/>
  </p:clrMapOvr>
  <mc:AlternateContent xmlns:mc="http://schemas.openxmlformats.org/markup-compatibility/2006" xmlns:p14="http://schemas.microsoft.com/office/powerpoint/2010/main">
    <mc:Choice Requires="p14">
      <p:transition spd="slow" p14:dur="2000" advTm="1014"/>
    </mc:Choice>
    <mc:Fallback xmlns="">
      <p:transition spd="slow" advTm="1014"/>
    </mc:Fallback>
  </mc:AlternateContent>
  <p:timing>
    <p:tnLst>
      <p:par>
        <p:cTn id="1" dur="indefinite" restart="never" nodeType="tmRoot"/>
      </p:par>
    </p:tnLst>
  </p:timing>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Title 1"/>
          <p:cNvSpPr>
            <a:spLocks noGrp="1"/>
          </p:cNvSpPr>
          <p:nvPr>
            <p:ph type="title"/>
          </p:nvPr>
        </p:nvSpPr>
        <p:spPr/>
        <p:txBody>
          <a:bodyPr/>
          <a:lstStyle/>
          <a:p>
            <a:pPr algn="ctr"/>
            <a:r>
              <a:rPr lang="en-US" altLang="en-US" dirty="0" smtClean="0">
                <a:solidFill>
                  <a:srgbClr val="00B0F0"/>
                </a:solidFill>
              </a:rPr>
              <a:t>This ends the presentation </a:t>
            </a:r>
          </a:p>
        </p:txBody>
      </p:sp>
      <p:sp>
        <p:nvSpPr>
          <p:cNvPr id="222211" name="Content Placeholder 2"/>
          <p:cNvSpPr>
            <a:spLocks noGrp="1"/>
          </p:cNvSpPr>
          <p:nvPr>
            <p:ph idx="1"/>
          </p:nvPr>
        </p:nvSpPr>
        <p:spPr/>
        <p:txBody>
          <a:bodyPr>
            <a:noAutofit/>
          </a:bodyPr>
          <a:lstStyle/>
          <a:p>
            <a:pPr marL="0" indent="0" algn="l">
              <a:buFontTx/>
              <a:buNone/>
            </a:pPr>
            <a:r>
              <a:rPr lang="en-US" altLang="en-US" sz="3600" dirty="0" smtClean="0"/>
              <a:t>I presented </a:t>
            </a:r>
            <a:r>
              <a:rPr lang="en-US" altLang="en-US" sz="3600" dirty="0">
                <a:solidFill>
                  <a:srgbClr val="FF0000"/>
                </a:solidFill>
              </a:rPr>
              <a:t>s</a:t>
            </a:r>
            <a:r>
              <a:rPr lang="en-US" altLang="en-US" sz="3600" dirty="0" smtClean="0">
                <a:solidFill>
                  <a:srgbClr val="FF0000"/>
                </a:solidFill>
              </a:rPr>
              <a:t>ome</a:t>
            </a:r>
            <a:r>
              <a:rPr lang="en-US" altLang="en-US" sz="3600" dirty="0" smtClean="0"/>
              <a:t> </a:t>
            </a:r>
            <a:r>
              <a:rPr lang="en-US" altLang="en-US" sz="3600" dirty="0" smtClean="0">
                <a:solidFill>
                  <a:srgbClr val="FF0000"/>
                </a:solidFill>
              </a:rPr>
              <a:t>subjects</a:t>
            </a:r>
            <a:r>
              <a:rPr lang="en-US" altLang="en-US" sz="3600" dirty="0" smtClean="0"/>
              <a:t>. Clearly I left </a:t>
            </a:r>
            <a:r>
              <a:rPr lang="en-US" altLang="en-US" sz="3600" dirty="0" smtClean="0">
                <a:solidFill>
                  <a:srgbClr val="FF0000"/>
                </a:solidFill>
              </a:rPr>
              <a:t>99 </a:t>
            </a:r>
            <a:r>
              <a:rPr lang="en-US" altLang="en-US" sz="3600" dirty="0" smtClean="0"/>
              <a:t>percent of what I know out. </a:t>
            </a:r>
            <a:r>
              <a:rPr lang="en-US" altLang="en-US" sz="3600" dirty="0"/>
              <a:t>M</a:t>
            </a:r>
            <a:r>
              <a:rPr lang="en-US" altLang="en-US" sz="3600" dirty="0" smtClean="0"/>
              <a:t>any gems I know were  left out.</a:t>
            </a:r>
          </a:p>
          <a:p>
            <a:pPr marL="0" indent="0" algn="l">
              <a:buFontTx/>
              <a:buNone/>
            </a:pPr>
            <a:r>
              <a:rPr lang="en-US" altLang="en-US" sz="3600" dirty="0"/>
              <a:t>L</a:t>
            </a:r>
            <a:r>
              <a:rPr lang="en-US" altLang="en-US" sz="3600" dirty="0" smtClean="0"/>
              <a:t>et somebody else summarize his/her </a:t>
            </a:r>
            <a:r>
              <a:rPr lang="en-US" altLang="en-US" sz="3600" dirty="0" smtClean="0">
                <a:solidFill>
                  <a:srgbClr val="FF0000"/>
                </a:solidFill>
              </a:rPr>
              <a:t>30</a:t>
            </a:r>
            <a:r>
              <a:rPr lang="en-US" altLang="en-US" sz="3600" dirty="0" smtClean="0"/>
              <a:t> years of research, and show the gems. I hope this talk can be helpful to students, but who knows?</a:t>
            </a:r>
          </a:p>
          <a:p>
            <a:pPr marL="0" indent="0" algn="l">
              <a:buFontTx/>
              <a:buNone/>
            </a:pPr>
            <a:r>
              <a:rPr lang="en-US" altLang="en-US" sz="3600" dirty="0" smtClean="0"/>
              <a:t>I never did a PowerPoint with more than </a:t>
            </a:r>
            <a:r>
              <a:rPr lang="en-US" altLang="en-US" sz="3600" dirty="0" smtClean="0">
                <a:solidFill>
                  <a:srgbClr val="FF0000"/>
                </a:solidFill>
              </a:rPr>
              <a:t>600</a:t>
            </a:r>
            <a:r>
              <a:rPr lang="en-US" altLang="en-US" sz="3600" dirty="0" smtClean="0"/>
              <a:t> slides before.</a:t>
            </a:r>
            <a:endParaRPr lang="en-US" altLang="en-US" sz="3600" dirty="0"/>
          </a:p>
          <a:p>
            <a:pPr marL="0" indent="0" algn="l">
              <a:buFontTx/>
              <a:buNone/>
            </a:pPr>
            <a:endParaRPr lang="en-US" altLang="en-US" sz="3600" dirty="0" smtClean="0"/>
          </a:p>
        </p:txBody>
      </p:sp>
    </p:spTree>
    <p:extLst>
      <p:ext uri="{BB962C8B-B14F-4D97-AF65-F5344CB8AC3E}">
        <p14:creationId xmlns:p14="http://schemas.microsoft.com/office/powerpoint/2010/main" val="3709786301"/>
      </p:ext>
    </p:extLst>
  </p:cSld>
  <p:clrMapOvr>
    <a:masterClrMapping/>
  </p:clrMapOvr>
  <mc:AlternateContent xmlns:mc="http://schemas.openxmlformats.org/markup-compatibility/2006" xmlns:p14="http://schemas.microsoft.com/office/powerpoint/2010/main">
    <mc:Choice Requires="p14">
      <p:transition spd="slow" p14:dur="2000" advTm="1812"/>
    </mc:Choice>
    <mc:Fallback xmlns="">
      <p:transition spd="slow" advTm="1812"/>
    </mc:Fallback>
  </mc:AlternateContent>
  <p:timing>
    <p:tnLst>
      <p:par>
        <p:cTn id="1" dur="indefinite" restart="never" nodeType="tmRoot"/>
      </p:par>
    </p:tnLst>
  </p:timing>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Research while sick</a:t>
            </a:r>
            <a:endParaRPr lang="en-US" dirty="0">
              <a:solidFill>
                <a:srgbClr val="00B0F0"/>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I understood that I am </a:t>
            </a:r>
            <a:r>
              <a:rPr lang="en-US" dirty="0" smtClean="0">
                <a:solidFill>
                  <a:srgbClr val="00B050"/>
                </a:solidFill>
              </a:rPr>
              <a:t>Bipolar </a:t>
            </a:r>
            <a:r>
              <a:rPr lang="en-US" dirty="0" smtClean="0"/>
              <a:t>very late in life.</a:t>
            </a:r>
          </a:p>
          <a:p>
            <a:pPr marL="0" indent="0">
              <a:buNone/>
            </a:pPr>
            <a:r>
              <a:rPr lang="en-US" dirty="0" smtClean="0"/>
              <a:t>But in </a:t>
            </a:r>
            <a:r>
              <a:rPr lang="en-US" dirty="0" smtClean="0">
                <a:solidFill>
                  <a:srgbClr val="FF0000"/>
                </a:solidFill>
              </a:rPr>
              <a:t>1992 </a:t>
            </a:r>
            <a:r>
              <a:rPr lang="en-US" dirty="0" smtClean="0"/>
              <a:t>I </a:t>
            </a:r>
            <a:r>
              <a:rPr lang="en-US" dirty="0"/>
              <a:t>became </a:t>
            </a:r>
            <a:r>
              <a:rPr lang="en-US" dirty="0" smtClean="0">
                <a:solidFill>
                  <a:srgbClr val="FF0000"/>
                </a:solidFill>
              </a:rPr>
              <a:t>severely </a:t>
            </a:r>
            <a:r>
              <a:rPr lang="en-US" dirty="0" smtClean="0"/>
              <a:t> ill. Paralyzed with fear.</a:t>
            </a:r>
          </a:p>
          <a:p>
            <a:pPr marL="0" indent="0">
              <a:buNone/>
            </a:pPr>
            <a:r>
              <a:rPr lang="en-US" dirty="0" smtClean="0"/>
              <a:t>I did not do research for </a:t>
            </a:r>
            <a:r>
              <a:rPr lang="en-US" dirty="0" smtClean="0">
                <a:solidFill>
                  <a:srgbClr val="FF0000"/>
                </a:solidFill>
              </a:rPr>
              <a:t>7</a:t>
            </a:r>
            <a:r>
              <a:rPr lang="en-US" dirty="0" smtClean="0"/>
              <a:t> years until </a:t>
            </a:r>
            <a:r>
              <a:rPr lang="en-US" dirty="0" smtClean="0">
                <a:solidFill>
                  <a:srgbClr val="FF0000"/>
                </a:solidFill>
              </a:rPr>
              <a:t>1999</a:t>
            </a:r>
            <a:r>
              <a:rPr lang="en-US" dirty="0" smtClean="0"/>
              <a:t>.</a:t>
            </a:r>
          </a:p>
          <a:p>
            <a:pPr marL="0" indent="0">
              <a:buNone/>
            </a:pPr>
            <a:r>
              <a:rPr lang="en-US" dirty="0" smtClean="0"/>
              <a:t>Then I became healthy, but only for  </a:t>
            </a:r>
            <a:r>
              <a:rPr lang="en-US" dirty="0" smtClean="0">
                <a:solidFill>
                  <a:srgbClr val="FF0000"/>
                </a:solidFill>
              </a:rPr>
              <a:t>7</a:t>
            </a:r>
            <a:r>
              <a:rPr lang="en-US" dirty="0" smtClean="0"/>
              <a:t> years  </a:t>
            </a:r>
            <a:r>
              <a:rPr lang="en-US" dirty="0" smtClean="0">
                <a:solidFill>
                  <a:srgbClr val="FF0000"/>
                </a:solidFill>
              </a:rPr>
              <a:t>1999-2006</a:t>
            </a:r>
            <a:r>
              <a:rPr lang="en-US" dirty="0" smtClean="0"/>
              <a:t>.   With medical help.</a:t>
            </a:r>
          </a:p>
          <a:p>
            <a:pPr marL="0" indent="0">
              <a:buNone/>
            </a:pPr>
            <a:r>
              <a:rPr lang="en-US" dirty="0" smtClean="0"/>
              <a:t>In </a:t>
            </a:r>
            <a:r>
              <a:rPr lang="en-US" dirty="0" smtClean="0">
                <a:solidFill>
                  <a:srgbClr val="FF0000"/>
                </a:solidFill>
              </a:rPr>
              <a:t>2006 </a:t>
            </a:r>
            <a:r>
              <a:rPr lang="en-US" dirty="0" smtClean="0"/>
              <a:t>the illness came back stronger. Further medical </a:t>
            </a:r>
          </a:p>
          <a:p>
            <a:pPr marL="0" indent="0">
              <a:buNone/>
            </a:pPr>
            <a:r>
              <a:rPr lang="en-US" dirty="0" smtClean="0"/>
              <a:t>help.  I did not retire from research, but I could do much</a:t>
            </a:r>
          </a:p>
          <a:p>
            <a:pPr marL="0" indent="0">
              <a:buNone/>
            </a:pPr>
            <a:r>
              <a:rPr lang="en-US" dirty="0" smtClean="0"/>
              <a:t> less. Certainly in quantity.</a:t>
            </a:r>
          </a:p>
          <a:p>
            <a:pPr marL="0" indent="0">
              <a:buNone/>
            </a:pPr>
            <a:r>
              <a:rPr lang="en-US" dirty="0" smtClean="0"/>
              <a:t>I </a:t>
            </a:r>
            <a:r>
              <a:rPr lang="en-US" dirty="0" smtClean="0">
                <a:solidFill>
                  <a:srgbClr val="0070C0"/>
                </a:solidFill>
              </a:rPr>
              <a:t>never had Ph. D. or even Master students</a:t>
            </a:r>
            <a:r>
              <a:rPr lang="en-US" dirty="0" smtClean="0"/>
              <a:t> hence I</a:t>
            </a:r>
          </a:p>
          <a:p>
            <a:pPr marL="0" indent="0">
              <a:buNone/>
            </a:pPr>
            <a:r>
              <a:rPr lang="en-US" dirty="0" smtClean="0"/>
              <a:t>do not have many papers. Also the illness held me back.</a:t>
            </a:r>
          </a:p>
        </p:txBody>
      </p:sp>
    </p:spTree>
    <p:extLst>
      <p:ext uri="{BB962C8B-B14F-4D97-AF65-F5344CB8AC3E}">
        <p14:creationId xmlns:p14="http://schemas.microsoft.com/office/powerpoint/2010/main" val="2447922548"/>
      </p:ext>
    </p:extLst>
  </p:cSld>
  <p:clrMapOvr>
    <a:masterClrMapping/>
  </p:clrMapOvr>
  <p:timing>
    <p:tnLst>
      <p:par>
        <p:cTn id="1" dur="indefinite" restart="never" nodeType="tmRoot"/>
      </p:par>
    </p:tnLst>
  </p:timing>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Trying to be “great”</a:t>
            </a:r>
            <a:endParaRPr lang="en-US" dirty="0">
              <a:solidFill>
                <a:srgbClr val="00B0F0"/>
              </a:solidFill>
            </a:endParaRPr>
          </a:p>
        </p:txBody>
      </p:sp>
      <p:sp>
        <p:nvSpPr>
          <p:cNvPr id="3" name="Content Placeholder 2"/>
          <p:cNvSpPr>
            <a:spLocks noGrp="1"/>
          </p:cNvSpPr>
          <p:nvPr>
            <p:ph idx="1"/>
          </p:nvPr>
        </p:nvSpPr>
        <p:spPr/>
        <p:txBody>
          <a:bodyPr/>
          <a:lstStyle/>
          <a:p>
            <a:r>
              <a:rPr lang="en-US" dirty="0" smtClean="0"/>
              <a:t>You have to follow only </a:t>
            </a:r>
            <a:r>
              <a:rPr lang="en-US" dirty="0" smtClean="0">
                <a:solidFill>
                  <a:srgbClr val="0070C0"/>
                </a:solidFill>
              </a:rPr>
              <a:t>FOCS STOC </a:t>
            </a:r>
            <a:r>
              <a:rPr lang="en-US" dirty="0" smtClean="0"/>
              <a:t>papers and work on open problems or similar things.</a:t>
            </a:r>
          </a:p>
          <a:p>
            <a:r>
              <a:rPr lang="en-US" dirty="0" smtClean="0"/>
              <a:t>Many told me: I do not want to understand the problem. I want to solve it. And be first.</a:t>
            </a:r>
          </a:p>
          <a:p>
            <a:r>
              <a:rPr lang="en-US" dirty="0" smtClean="0"/>
              <a:t>But this is caring for fame not for research.</a:t>
            </a:r>
          </a:p>
          <a:p>
            <a:r>
              <a:rPr lang="en-US" dirty="0" smtClean="0"/>
              <a:t>I always wanted to understand. I treated research like </a:t>
            </a:r>
            <a:r>
              <a:rPr lang="en-US" dirty="0" smtClean="0">
                <a:solidFill>
                  <a:srgbClr val="FF0000"/>
                </a:solidFill>
              </a:rPr>
              <a:t>ART</a:t>
            </a:r>
            <a:r>
              <a:rPr lang="en-US" dirty="0" smtClean="0"/>
              <a:t>.  I wanted to find the beauty. I never followed </a:t>
            </a:r>
            <a:r>
              <a:rPr lang="en-US" dirty="0" smtClean="0">
                <a:solidFill>
                  <a:srgbClr val="FF0000"/>
                </a:solidFill>
              </a:rPr>
              <a:t>FOCS STOC.</a:t>
            </a:r>
            <a:r>
              <a:rPr lang="en-US" dirty="0" smtClean="0"/>
              <a:t> Because of this reason I also had many </a:t>
            </a:r>
            <a:r>
              <a:rPr lang="en-US" dirty="0" smtClean="0">
                <a:solidFill>
                  <a:srgbClr val="00B050"/>
                </a:solidFill>
              </a:rPr>
              <a:t>combinatorial algorithms</a:t>
            </a:r>
            <a:r>
              <a:rPr lang="en-US" dirty="0" smtClean="0"/>
              <a:t>. I certainly do not want in any way shape or form to be famous.</a:t>
            </a:r>
            <a:endParaRPr lang="en-US" dirty="0"/>
          </a:p>
        </p:txBody>
      </p:sp>
    </p:spTree>
    <p:extLst>
      <p:ext uri="{BB962C8B-B14F-4D97-AF65-F5344CB8AC3E}">
        <p14:creationId xmlns:p14="http://schemas.microsoft.com/office/powerpoint/2010/main" val="375151892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30480" y="76200"/>
            <a:ext cx="8229600" cy="1143000"/>
          </a:xfrm>
        </p:spPr>
        <p:txBody>
          <a:bodyPr/>
          <a:lstStyle/>
          <a:p>
            <a:pPr algn="ctr"/>
            <a:r>
              <a:rPr lang="en-US" altLang="en-US" dirty="0" smtClean="0">
                <a:solidFill>
                  <a:srgbClr val="00B0F0"/>
                </a:solidFill>
              </a:rPr>
              <a:t>Learning approximation In Udine</a:t>
            </a:r>
          </a:p>
        </p:txBody>
      </p:sp>
      <p:sp>
        <p:nvSpPr>
          <p:cNvPr id="45059" name="Content Placeholder 2"/>
          <p:cNvSpPr>
            <a:spLocks noGrp="1"/>
          </p:cNvSpPr>
          <p:nvPr>
            <p:ph idx="1"/>
          </p:nvPr>
        </p:nvSpPr>
        <p:spPr>
          <a:xfrm>
            <a:off x="609600" y="1371600"/>
            <a:ext cx="7886700" cy="4351338"/>
          </a:xfrm>
        </p:spPr>
        <p:txBody>
          <a:bodyPr>
            <a:noAutofit/>
          </a:bodyPr>
          <a:lstStyle/>
          <a:p>
            <a:pPr marL="0" indent="0" algn="l">
              <a:buFontTx/>
              <a:buNone/>
            </a:pPr>
            <a:r>
              <a:rPr lang="en-US" altLang="en-US" sz="3600" dirty="0" smtClean="0"/>
              <a:t>I did not know much on approximation algorithms until I attended  a workshop in </a:t>
            </a:r>
            <a:r>
              <a:rPr lang="en-US" altLang="en-US" sz="3600" dirty="0" smtClean="0">
                <a:solidFill>
                  <a:srgbClr val="0070C0"/>
                </a:solidFill>
              </a:rPr>
              <a:t>Italy </a:t>
            </a:r>
            <a:r>
              <a:rPr lang="en-US" altLang="en-US" sz="3600" dirty="0" smtClean="0"/>
              <a:t>in</a:t>
            </a:r>
            <a:r>
              <a:rPr lang="en-US" altLang="en-US" sz="3600" dirty="0" smtClean="0">
                <a:solidFill>
                  <a:srgbClr val="0070C0"/>
                </a:solidFill>
              </a:rPr>
              <a:t> </a:t>
            </a:r>
            <a:r>
              <a:rPr lang="en-US" altLang="en-US" sz="3600" dirty="0" smtClean="0">
                <a:solidFill>
                  <a:srgbClr val="FF0000"/>
                </a:solidFill>
              </a:rPr>
              <a:t>1996.</a:t>
            </a:r>
            <a:r>
              <a:rPr lang="en-US" altLang="en-US" sz="3600" dirty="0" smtClean="0"/>
              <a:t>  I saw there the </a:t>
            </a:r>
            <a:r>
              <a:rPr lang="en-US" altLang="en-US" sz="3600" dirty="0" smtClean="0">
                <a:solidFill>
                  <a:srgbClr val="00B050"/>
                </a:solidFill>
              </a:rPr>
              <a:t>primal dual </a:t>
            </a:r>
            <a:r>
              <a:rPr lang="en-US" altLang="en-US" sz="3600" dirty="0" smtClean="0"/>
              <a:t>by </a:t>
            </a:r>
            <a:r>
              <a:rPr lang="en-US" altLang="en-US" sz="3600" dirty="0" smtClean="0">
                <a:solidFill>
                  <a:srgbClr val="7030A0"/>
                </a:solidFill>
              </a:rPr>
              <a:t>GW</a:t>
            </a:r>
            <a:r>
              <a:rPr lang="en-US" altLang="en-US" sz="3600" dirty="0" smtClean="0"/>
              <a:t>.</a:t>
            </a:r>
          </a:p>
          <a:p>
            <a:pPr marL="0" indent="0" algn="l">
              <a:buFontTx/>
              <a:buNone/>
            </a:pPr>
            <a:r>
              <a:rPr lang="en-US" altLang="en-US" sz="3600" dirty="0" smtClean="0"/>
              <a:t>I saw the algorithm for </a:t>
            </a:r>
            <a:r>
              <a:rPr lang="en-US" altLang="en-US" sz="3600" dirty="0" smtClean="0">
                <a:solidFill>
                  <a:srgbClr val="00B050"/>
                </a:solidFill>
              </a:rPr>
              <a:t>multicut </a:t>
            </a:r>
            <a:r>
              <a:rPr lang="en-US" altLang="en-US" sz="3600" dirty="0" smtClean="0"/>
              <a:t>by </a:t>
            </a:r>
            <a:r>
              <a:rPr lang="en-US" altLang="en-US" sz="3600" dirty="0" smtClean="0">
                <a:solidFill>
                  <a:srgbClr val="7030A0"/>
                </a:solidFill>
              </a:rPr>
              <a:t>Garg et all. Guy Even </a:t>
            </a:r>
            <a:r>
              <a:rPr lang="en-US" altLang="en-US" sz="3600" dirty="0" smtClean="0"/>
              <a:t>one of the creators of </a:t>
            </a:r>
            <a:r>
              <a:rPr lang="en-US" altLang="en-US" sz="3600" dirty="0" smtClean="0">
                <a:solidFill>
                  <a:srgbClr val="00B050"/>
                </a:solidFill>
              </a:rPr>
              <a:t>spreading metrics</a:t>
            </a:r>
            <a:r>
              <a:rPr lang="en-US" altLang="en-US" sz="3600" dirty="0" smtClean="0"/>
              <a:t> explained to me balances separators. These papers strongly influenced me.</a:t>
            </a:r>
          </a:p>
        </p:txBody>
      </p:sp>
      <p:sp>
        <p:nvSpPr>
          <p:cNvPr id="45060" name="Rectangle 3"/>
          <p:cNvSpPr>
            <a:spLocks noChangeArrowheads="1"/>
          </p:cNvSpPr>
          <p:nvPr/>
        </p:nvSpPr>
        <p:spPr bwMode="auto">
          <a:xfrm>
            <a:off x="-2417763" y="-174625"/>
            <a:ext cx="76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a:spcBef>
                <a:spcPct val="0"/>
              </a:spcBef>
              <a:buFontTx/>
              <a:buNone/>
            </a:pPr>
            <a:r>
              <a:rPr lang="en-US" altLang="en-US" sz="1800" dirty="0"/>
              <a:t>1996 </a:t>
            </a:r>
          </a:p>
        </p:txBody>
      </p:sp>
    </p:spTree>
    <p:extLst>
      <p:ext uri="{BB962C8B-B14F-4D97-AF65-F5344CB8AC3E}">
        <p14:creationId xmlns:p14="http://schemas.microsoft.com/office/powerpoint/2010/main" val="1683683868"/>
      </p:ext>
    </p:extLst>
  </p:cSld>
  <p:clrMapOvr>
    <a:masterClrMapping/>
  </p:clrMapOvr>
  <mc:AlternateContent xmlns:mc="http://schemas.openxmlformats.org/markup-compatibility/2006" xmlns:p14="http://schemas.microsoft.com/office/powerpoint/2010/main">
    <mc:Choice Requires="p14">
      <p:transition spd="slow" p14:dur="2000" advTm="175"/>
    </mc:Choice>
    <mc:Fallback xmlns="">
      <p:transition spd="slow" advTm="175"/>
    </mc:Fallback>
  </mc:AlternateContent>
  <p:timing>
    <p:tnLst>
      <p:par>
        <p:cTn id="1" dur="indefinite" restart="never" nodeType="tmRoot"/>
      </p:par>
    </p:tnLst>
  </p:timing>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Fame is a bad thing</a:t>
            </a:r>
            <a:endParaRPr lang="en-US" dirty="0">
              <a:solidFill>
                <a:srgbClr val="00B0F0"/>
              </a:solidFill>
            </a:endParaRPr>
          </a:p>
        </p:txBody>
      </p:sp>
      <p:sp>
        <p:nvSpPr>
          <p:cNvPr id="3" name="Content Placeholder 2"/>
          <p:cNvSpPr>
            <a:spLocks noGrp="1"/>
          </p:cNvSpPr>
          <p:nvPr>
            <p:ph idx="1"/>
          </p:nvPr>
        </p:nvSpPr>
        <p:spPr/>
        <p:txBody>
          <a:bodyPr>
            <a:normAutofit fontScale="92500" lnSpcReduction="20000"/>
          </a:bodyPr>
          <a:lstStyle/>
          <a:p>
            <a:r>
              <a:rPr lang="en-US" dirty="0" smtClean="0"/>
              <a:t>How do famous people cope? With the web and all of that, people bother them, follow them. It’s hell.</a:t>
            </a:r>
          </a:p>
          <a:p>
            <a:r>
              <a:rPr lang="en-US" dirty="0" smtClean="0"/>
              <a:t>Even becoming known among researchers is a thing I tried to avoid. I did not put my photo for </a:t>
            </a:r>
            <a:r>
              <a:rPr lang="en-US" dirty="0" smtClean="0">
                <a:solidFill>
                  <a:srgbClr val="FF0000"/>
                </a:solidFill>
              </a:rPr>
              <a:t>30 </a:t>
            </a:r>
            <a:r>
              <a:rPr lang="en-US" dirty="0" smtClean="0"/>
              <a:t>years. Now finally it is in my home page (warning: I am not pretty).</a:t>
            </a:r>
          </a:p>
          <a:p>
            <a:r>
              <a:rPr lang="en-US" dirty="0" smtClean="0"/>
              <a:t>As I said in the heading of the talk: I want to be unknown.</a:t>
            </a:r>
          </a:p>
          <a:p>
            <a:r>
              <a:rPr lang="en-US" dirty="0" smtClean="0"/>
              <a:t>I want my papers to represent me. Me and my papers: not the same thing.</a:t>
            </a:r>
          </a:p>
          <a:p>
            <a:r>
              <a:rPr lang="en-US" dirty="0" smtClean="0"/>
              <a:t>I do not want when I go to another university and for students to tell me “We know you” (from the papers). They thought I will be happy to hear that but I </a:t>
            </a:r>
            <a:r>
              <a:rPr lang="en-US" dirty="0"/>
              <a:t>was </a:t>
            </a:r>
            <a:r>
              <a:rPr lang="en-US" dirty="0" smtClean="0">
                <a:solidFill>
                  <a:srgbClr val="FF0000"/>
                </a:solidFill>
              </a:rPr>
              <a:t>embarrassed</a:t>
            </a:r>
            <a:r>
              <a:rPr lang="en-US" dirty="0" smtClean="0"/>
              <a:t>. Did not know where to hide myself.</a:t>
            </a:r>
            <a:endParaRPr lang="en-US" dirty="0"/>
          </a:p>
        </p:txBody>
      </p:sp>
    </p:spTree>
    <p:extLst>
      <p:ext uri="{BB962C8B-B14F-4D97-AF65-F5344CB8AC3E}">
        <p14:creationId xmlns:p14="http://schemas.microsoft.com/office/powerpoint/2010/main" val="2834469602"/>
      </p:ext>
    </p:extLst>
  </p:cSld>
  <p:clrMapOvr>
    <a:masterClrMapping/>
  </p:clrMapOvr>
  <p:timing>
    <p:tnLst>
      <p:par>
        <p:cTn id="1" dur="indefinite" restart="never" nodeType="tmRoot"/>
      </p:par>
    </p:tnLst>
  </p:timing>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Title 1"/>
          <p:cNvSpPr>
            <a:spLocks noGrp="1"/>
          </p:cNvSpPr>
          <p:nvPr>
            <p:ph type="title"/>
          </p:nvPr>
        </p:nvSpPr>
        <p:spPr/>
        <p:txBody>
          <a:bodyPr/>
          <a:lstStyle/>
          <a:p>
            <a:pPr algn="ctr"/>
            <a:r>
              <a:rPr lang="en-US" altLang="en-US" dirty="0" smtClean="0">
                <a:solidFill>
                  <a:srgbClr val="00B0F0"/>
                </a:solidFill>
              </a:rPr>
              <a:t>Summary</a:t>
            </a:r>
          </a:p>
        </p:txBody>
      </p:sp>
      <p:sp>
        <p:nvSpPr>
          <p:cNvPr id="147459" name="Content Placeholder 2"/>
          <p:cNvSpPr>
            <a:spLocks noGrp="1"/>
          </p:cNvSpPr>
          <p:nvPr>
            <p:ph idx="1"/>
          </p:nvPr>
        </p:nvSpPr>
        <p:spPr>
          <a:xfrm>
            <a:off x="628650" y="1524000"/>
            <a:ext cx="7886700" cy="4652963"/>
          </a:xfrm>
        </p:spPr>
        <p:txBody>
          <a:bodyPr>
            <a:noAutofit/>
          </a:bodyPr>
          <a:lstStyle/>
          <a:p>
            <a:pPr marL="0" indent="0" algn="l">
              <a:buFontTx/>
              <a:buNone/>
              <a:defRPr/>
            </a:pPr>
            <a:r>
              <a:rPr lang="en-US" altLang="en-US" sz="3600" dirty="0" smtClean="0"/>
              <a:t>I suggest that we all do what </a:t>
            </a:r>
            <a:r>
              <a:rPr lang="en-US" altLang="en-US" sz="3600" dirty="0" smtClean="0">
                <a:solidFill>
                  <a:srgbClr val="FF0000"/>
                </a:solidFill>
              </a:rPr>
              <a:t>E.T. </a:t>
            </a:r>
            <a:r>
              <a:rPr lang="en-US" altLang="en-US" sz="3600" dirty="0" smtClean="0"/>
              <a:t>said before he left: </a:t>
            </a:r>
            <a:r>
              <a:rPr lang="en-US" altLang="en-US" sz="3600" dirty="0" smtClean="0">
                <a:solidFill>
                  <a:srgbClr val="00B050"/>
                </a:solidFill>
              </a:rPr>
              <a:t>Be Good.</a:t>
            </a:r>
          </a:p>
          <a:p>
            <a:pPr marL="0" indent="0" algn="l">
              <a:buFontTx/>
              <a:buNone/>
              <a:defRPr/>
            </a:pPr>
            <a:r>
              <a:rPr lang="en-US" altLang="en-US" sz="3600" dirty="0" smtClean="0"/>
              <a:t>Act Like </a:t>
            </a:r>
            <a:r>
              <a:rPr lang="en-US" altLang="en-US" sz="3600" dirty="0" smtClean="0">
                <a:solidFill>
                  <a:srgbClr val="7030A0"/>
                </a:solidFill>
              </a:rPr>
              <a:t>George Baily </a:t>
            </a:r>
            <a:r>
              <a:rPr lang="en-US" altLang="en-US" sz="3600" dirty="0" smtClean="0"/>
              <a:t>in </a:t>
            </a:r>
            <a:r>
              <a:rPr lang="en-US" altLang="en-US" sz="3600" dirty="0" smtClean="0">
                <a:solidFill>
                  <a:srgbClr val="FF0000"/>
                </a:solidFill>
              </a:rPr>
              <a:t>“It’s a wonderful life”</a:t>
            </a:r>
          </a:p>
          <a:p>
            <a:pPr marL="0" indent="0" algn="l">
              <a:buFontTx/>
              <a:buNone/>
              <a:defRPr/>
            </a:pPr>
            <a:r>
              <a:rPr lang="en-US" altLang="en-US" sz="3600" dirty="0" smtClean="0"/>
              <a:t>Enjoy your research. Do not only try to  “become famous”.</a:t>
            </a:r>
            <a:endParaRPr lang="en-US" altLang="en-US" sz="3600" dirty="0"/>
          </a:p>
          <a:p>
            <a:pPr marL="0" indent="0" algn="l">
              <a:buFontTx/>
              <a:buNone/>
              <a:defRPr/>
            </a:pPr>
            <a:r>
              <a:rPr lang="en-US" altLang="en-US" sz="3600" dirty="0" smtClean="0"/>
              <a:t>Why can’t we all just get along?</a:t>
            </a:r>
          </a:p>
          <a:p>
            <a:pPr marL="0" indent="0" algn="l">
              <a:buFontTx/>
              <a:buNone/>
              <a:defRPr/>
            </a:pPr>
            <a:r>
              <a:rPr lang="en-US" altLang="en-US" sz="3600" dirty="0" smtClean="0"/>
              <a:t>I have to go. The policemen that almost killed </a:t>
            </a:r>
            <a:r>
              <a:rPr lang="en-US" altLang="en-US" sz="3600" dirty="0" smtClean="0">
                <a:solidFill>
                  <a:srgbClr val="7030A0"/>
                </a:solidFill>
              </a:rPr>
              <a:t>Rodney King </a:t>
            </a:r>
            <a:r>
              <a:rPr lang="en-US" altLang="en-US" sz="3600" dirty="0" smtClean="0"/>
              <a:t>are busting my door. </a:t>
            </a:r>
            <a:endParaRPr lang="en-US" altLang="en-US" sz="3600" u="sng" dirty="0" smtClean="0">
              <a:hlinkClick r:id="rId2"/>
            </a:endParaRPr>
          </a:p>
          <a:p>
            <a:pPr algn="l">
              <a:defRPr/>
            </a:pPr>
            <a:endParaRPr lang="en-US" altLang="en-US" sz="3600" dirty="0" smtClean="0"/>
          </a:p>
        </p:txBody>
      </p:sp>
    </p:spTree>
  </p:cSld>
  <p:clrMapOvr>
    <a:masterClrMapping/>
  </p:clrMapOvr>
  <p:timing>
    <p:tnLst>
      <p:par>
        <p:cTn id="1" dur="indefinite" restart="never" nodeType="tmRoot"/>
      </p:par>
    </p:tnLst>
  </p:timing>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The name of the talk</a:t>
            </a:r>
            <a:endParaRPr lang="en-US" dirty="0">
              <a:solidFill>
                <a:srgbClr val="00B0F0"/>
              </a:solidFill>
            </a:endParaRPr>
          </a:p>
        </p:txBody>
      </p:sp>
      <p:sp>
        <p:nvSpPr>
          <p:cNvPr id="3" name="Content Placeholder 2"/>
          <p:cNvSpPr>
            <a:spLocks noGrp="1"/>
          </p:cNvSpPr>
          <p:nvPr>
            <p:ph idx="1"/>
          </p:nvPr>
        </p:nvSpPr>
        <p:spPr/>
        <p:txBody>
          <a:bodyPr>
            <a:noAutofit/>
          </a:bodyPr>
          <a:lstStyle/>
          <a:p>
            <a:pPr marL="0" indent="0" algn="l">
              <a:buNone/>
            </a:pPr>
            <a:r>
              <a:rPr lang="en-US" sz="2400" dirty="0" smtClean="0"/>
              <a:t>This is taken </a:t>
            </a:r>
            <a:r>
              <a:rPr lang="en-US" sz="2400" dirty="0" smtClean="0">
                <a:solidFill>
                  <a:srgbClr val="00B050"/>
                </a:solidFill>
              </a:rPr>
              <a:t>from cinema</a:t>
            </a:r>
            <a:r>
              <a:rPr lang="en-US" sz="2400" dirty="0"/>
              <a:t>.</a:t>
            </a:r>
            <a:r>
              <a:rPr lang="en-US" sz="2400" dirty="0" smtClean="0"/>
              <a:t> It represent something I want.</a:t>
            </a:r>
          </a:p>
          <a:p>
            <a:pPr marL="0" indent="0" algn="l">
              <a:buNone/>
            </a:pPr>
            <a:r>
              <a:rPr lang="en-US" sz="2400" dirty="0" smtClean="0"/>
              <a:t>There is a film called  </a:t>
            </a:r>
            <a:r>
              <a:rPr lang="en-US" sz="2400" dirty="0" smtClean="0">
                <a:solidFill>
                  <a:srgbClr val="FF0000"/>
                </a:solidFill>
              </a:rPr>
              <a:t>A letter from an unknown </a:t>
            </a:r>
          </a:p>
          <a:p>
            <a:pPr marL="0" indent="0" algn="l">
              <a:buNone/>
            </a:pPr>
            <a:r>
              <a:rPr lang="en-US" sz="2400" dirty="0" smtClean="0">
                <a:solidFill>
                  <a:srgbClr val="FF0000"/>
                </a:solidFill>
              </a:rPr>
              <a:t>woman</a:t>
            </a:r>
            <a:r>
              <a:rPr lang="en-US" sz="2400" dirty="0" smtClean="0"/>
              <a:t> by </a:t>
            </a:r>
            <a:r>
              <a:rPr lang="en-US" sz="2400" dirty="0">
                <a:solidFill>
                  <a:srgbClr val="7030A0"/>
                </a:solidFill>
              </a:rPr>
              <a:t>Max </a:t>
            </a:r>
            <a:r>
              <a:rPr lang="en-US" sz="2400" dirty="0" smtClean="0">
                <a:solidFill>
                  <a:srgbClr val="7030A0"/>
                </a:solidFill>
              </a:rPr>
              <a:t>Ophüls</a:t>
            </a:r>
            <a:r>
              <a:rPr lang="en-US" sz="2400" dirty="0">
                <a:solidFill>
                  <a:srgbClr val="7030A0"/>
                </a:solidFill>
              </a:rPr>
              <a:t> </a:t>
            </a:r>
            <a:r>
              <a:rPr lang="en-US" sz="2400" dirty="0" smtClean="0"/>
              <a:t>from</a:t>
            </a:r>
            <a:r>
              <a:rPr lang="en-US" sz="2400" dirty="0" smtClean="0">
                <a:solidFill>
                  <a:srgbClr val="FF0000"/>
                </a:solidFill>
              </a:rPr>
              <a:t> 1948. </a:t>
            </a:r>
            <a:r>
              <a:rPr lang="en-US" sz="2400" dirty="0" smtClean="0"/>
              <a:t>It is a </a:t>
            </a:r>
            <a:r>
              <a:rPr lang="en-US" sz="2400" dirty="0" smtClean="0">
                <a:solidFill>
                  <a:srgbClr val="0070C0"/>
                </a:solidFill>
              </a:rPr>
              <a:t>heart </a:t>
            </a:r>
          </a:p>
          <a:p>
            <a:pPr marL="0" indent="0" algn="l">
              <a:buNone/>
            </a:pPr>
            <a:r>
              <a:rPr lang="en-US" sz="2400" dirty="0" smtClean="0">
                <a:solidFill>
                  <a:srgbClr val="0070C0"/>
                </a:solidFill>
              </a:rPr>
              <a:t>breaking </a:t>
            </a:r>
            <a:r>
              <a:rPr lang="en-US" sz="2400" dirty="0" smtClean="0"/>
              <a:t>melodrama. In my opinion, the best melodrama </a:t>
            </a:r>
          </a:p>
          <a:p>
            <a:pPr marL="0" indent="0" algn="l">
              <a:buNone/>
            </a:pPr>
            <a:r>
              <a:rPr lang="en-US" sz="2400" dirty="0" smtClean="0"/>
              <a:t>ever made. About a men that fails to notice a woman for many years.</a:t>
            </a:r>
            <a:r>
              <a:rPr lang="en-US" sz="2400" dirty="0"/>
              <a:t> </a:t>
            </a:r>
            <a:r>
              <a:rPr lang="en-US" sz="2400" dirty="0" smtClean="0">
                <a:solidFill>
                  <a:srgbClr val="FFC000"/>
                </a:solidFill>
              </a:rPr>
              <a:t>Letter from an unknown man?</a:t>
            </a:r>
            <a:r>
              <a:rPr lang="en-US" sz="2400" dirty="0" smtClean="0"/>
              <a:t> I wish making paper was about finding  beauty.  I feel really ashamed when people recognize me. I am a simple person. I was born in a Kibutz. In the Kibutz the motto was always, </a:t>
            </a:r>
            <a:r>
              <a:rPr lang="en-US" sz="2400" dirty="0" smtClean="0">
                <a:solidFill>
                  <a:srgbClr val="0070C0"/>
                </a:solidFill>
              </a:rPr>
              <a:t>be humble</a:t>
            </a:r>
            <a:r>
              <a:rPr lang="en-US" sz="2400" dirty="0" smtClean="0"/>
              <a:t>.  I am a </a:t>
            </a:r>
            <a:r>
              <a:rPr lang="en-US" sz="2400" dirty="0"/>
              <a:t> </a:t>
            </a:r>
            <a:r>
              <a:rPr lang="en-US" sz="2400" dirty="0" smtClean="0"/>
              <a:t>shy person and am startled by people I do not know tell me that they “know me”.</a:t>
            </a:r>
            <a:endParaRPr lang="en-US" sz="2400" dirty="0"/>
          </a:p>
          <a:p>
            <a:pPr algn="l"/>
            <a:endParaRPr lang="en-US" sz="2400" dirty="0"/>
          </a:p>
        </p:txBody>
      </p:sp>
    </p:spTree>
    <p:extLst>
      <p:ext uri="{BB962C8B-B14F-4D97-AF65-F5344CB8AC3E}">
        <p14:creationId xmlns:p14="http://schemas.microsoft.com/office/powerpoint/2010/main" val="1397062405"/>
      </p:ext>
    </p:extLst>
  </p:cSld>
  <p:clrMapOvr>
    <a:masterClrMapping/>
  </p:clrMapOvr>
  <p:timing>
    <p:tnLst>
      <p:par>
        <p:cTn id="1" dur="indefinite" restart="never" nodeType="tmRoot"/>
      </p:par>
    </p:tnLst>
  </p:timing>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Title 1"/>
          <p:cNvSpPr>
            <a:spLocks noGrp="1"/>
          </p:cNvSpPr>
          <p:nvPr>
            <p:ph type="title"/>
          </p:nvPr>
        </p:nvSpPr>
        <p:spPr/>
        <p:txBody>
          <a:bodyPr/>
          <a:lstStyle/>
          <a:p>
            <a:pPr algn="ctr"/>
            <a:r>
              <a:rPr lang="en-US" altLang="en-US" dirty="0" smtClean="0">
                <a:solidFill>
                  <a:srgbClr val="00B0F0"/>
                </a:solidFill>
              </a:rPr>
              <a:t>Films cited</a:t>
            </a:r>
          </a:p>
        </p:txBody>
      </p:sp>
      <p:sp>
        <p:nvSpPr>
          <p:cNvPr id="235523" name="Content Placeholder 2"/>
          <p:cNvSpPr>
            <a:spLocks noGrp="1"/>
          </p:cNvSpPr>
          <p:nvPr>
            <p:ph idx="1"/>
          </p:nvPr>
        </p:nvSpPr>
        <p:spPr/>
        <p:txBody>
          <a:bodyPr>
            <a:noAutofit/>
          </a:bodyPr>
          <a:lstStyle/>
          <a:p>
            <a:pPr marL="0" indent="0" algn="l">
              <a:buFontTx/>
              <a:buNone/>
            </a:pPr>
            <a:r>
              <a:rPr lang="en-US" altLang="en-US" sz="3600" dirty="0" smtClean="0">
                <a:solidFill>
                  <a:srgbClr val="FF0000"/>
                </a:solidFill>
              </a:rPr>
              <a:t>2001: a Space Odyssey</a:t>
            </a:r>
            <a:r>
              <a:rPr lang="en-US" altLang="en-US" sz="3600" dirty="0" smtClean="0"/>
              <a:t>. Directed by </a:t>
            </a:r>
            <a:r>
              <a:rPr lang="en-US" altLang="en-US" sz="3600" dirty="0" smtClean="0">
                <a:solidFill>
                  <a:srgbClr val="7030A0"/>
                </a:solidFill>
              </a:rPr>
              <a:t>Stanley Kubrick</a:t>
            </a:r>
            <a:r>
              <a:rPr lang="en-US" altLang="en-US" sz="3600" dirty="0" smtClean="0"/>
              <a:t> in 1968.</a:t>
            </a:r>
          </a:p>
          <a:p>
            <a:pPr marL="0" indent="0" algn="l">
              <a:buFontTx/>
              <a:buNone/>
            </a:pPr>
            <a:endParaRPr lang="en-US" altLang="en-US" sz="3600" dirty="0" smtClean="0"/>
          </a:p>
          <a:p>
            <a:pPr marL="0" indent="0" algn="l">
              <a:buFontTx/>
              <a:buNone/>
            </a:pPr>
            <a:r>
              <a:rPr lang="en-US" altLang="en-US" sz="3600" dirty="0" smtClean="0">
                <a:solidFill>
                  <a:srgbClr val="C00000"/>
                </a:solidFill>
              </a:rPr>
              <a:t>Blade Runner </a:t>
            </a:r>
            <a:r>
              <a:rPr lang="en-US" altLang="en-US" sz="3600" dirty="0" smtClean="0"/>
              <a:t>(final Cut). The film was directed by </a:t>
            </a:r>
            <a:r>
              <a:rPr lang="en-US" altLang="en-US" sz="3600" dirty="0" smtClean="0">
                <a:solidFill>
                  <a:srgbClr val="7030A0"/>
                </a:solidFill>
              </a:rPr>
              <a:t>Ridley Scott </a:t>
            </a:r>
            <a:r>
              <a:rPr lang="en-US" altLang="en-US" sz="3600" dirty="0" smtClean="0"/>
              <a:t>in 1982. The final cut came out in  </a:t>
            </a:r>
            <a:r>
              <a:rPr lang="en-US" altLang="en-US" sz="3600" dirty="0" smtClean="0">
                <a:solidFill>
                  <a:srgbClr val="FF0000"/>
                </a:solidFill>
              </a:rPr>
              <a:t>2007</a:t>
            </a:r>
            <a:r>
              <a:rPr lang="en-US" altLang="en-US" sz="3600" dirty="0" smtClean="0"/>
              <a:t> after </a:t>
            </a:r>
            <a:r>
              <a:rPr lang="en-US" altLang="en-US" sz="3600" dirty="0" smtClean="0">
                <a:solidFill>
                  <a:srgbClr val="FF0000"/>
                </a:solidFill>
              </a:rPr>
              <a:t>25 </a:t>
            </a:r>
            <a:r>
              <a:rPr lang="en-US" altLang="en-US" sz="3600" dirty="0" smtClean="0"/>
              <a:t>years of work. Watch only the final cut!</a:t>
            </a:r>
          </a:p>
          <a:p>
            <a:pPr marL="0" indent="0" algn="l">
              <a:buFontTx/>
              <a:buNone/>
            </a:pPr>
            <a:r>
              <a:rPr lang="en-US" altLang="en-US" sz="3600" b="1" i="1" dirty="0" smtClean="0">
                <a:solidFill>
                  <a:srgbClr val="C00000"/>
                </a:solidFill>
              </a:rPr>
              <a:t>Terminator</a:t>
            </a:r>
            <a:r>
              <a:rPr lang="en-US" altLang="en-US" sz="3600" dirty="0" smtClean="0"/>
              <a:t>  Directed by </a:t>
            </a:r>
            <a:r>
              <a:rPr lang="en-US" altLang="en-US" sz="3600" dirty="0" smtClean="0">
                <a:solidFill>
                  <a:srgbClr val="7030A0"/>
                </a:solidFill>
              </a:rPr>
              <a:t>James Cameron </a:t>
            </a:r>
            <a:r>
              <a:rPr lang="en-US" altLang="en-US" sz="3600" dirty="0" smtClean="0"/>
              <a:t>in 1984</a:t>
            </a:r>
          </a:p>
        </p:txBody>
      </p:sp>
    </p:spTree>
  </p:cSld>
  <p:clrMapOvr>
    <a:masterClrMapping/>
  </p:clrMapOvr>
  <p:timing>
    <p:tnLst>
      <p:par>
        <p:cTn id="1" dur="indefinite" restart="never" nodeType="tmRoot"/>
      </p:par>
    </p:tnLst>
  </p:timing>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The film “Domino”</a:t>
            </a:r>
            <a:endParaRPr lang="en-US" dirty="0">
              <a:solidFill>
                <a:srgbClr val="00B0F0"/>
              </a:solidFill>
            </a:endParaRPr>
          </a:p>
        </p:txBody>
      </p:sp>
      <p:sp>
        <p:nvSpPr>
          <p:cNvPr id="3" name="Content Placeholder 2"/>
          <p:cNvSpPr>
            <a:spLocks noGrp="1"/>
          </p:cNvSpPr>
          <p:nvPr>
            <p:ph idx="1"/>
          </p:nvPr>
        </p:nvSpPr>
        <p:spPr/>
        <p:txBody>
          <a:bodyPr>
            <a:normAutofit lnSpcReduction="10000"/>
          </a:bodyPr>
          <a:lstStyle/>
          <a:p>
            <a:r>
              <a:rPr lang="en-US" dirty="0" smtClean="0"/>
              <a:t>It is a film by the great Director </a:t>
            </a:r>
            <a:r>
              <a:rPr lang="en-US" dirty="0" smtClean="0">
                <a:solidFill>
                  <a:srgbClr val="7030A0"/>
                </a:solidFill>
              </a:rPr>
              <a:t>Brian De-Palma </a:t>
            </a:r>
            <a:r>
              <a:rPr lang="en-US" dirty="0" smtClean="0"/>
              <a:t>done in  </a:t>
            </a:r>
            <a:r>
              <a:rPr lang="en-US" dirty="0" smtClean="0">
                <a:solidFill>
                  <a:srgbClr val="FF0000"/>
                </a:solidFill>
              </a:rPr>
              <a:t>2019.</a:t>
            </a:r>
          </a:p>
          <a:p>
            <a:r>
              <a:rPr lang="en-US" dirty="0" smtClean="0"/>
              <a:t>This is the  film  where an agent from Europe and a member of the CIA meet. The CIA agent tells the European agent something he should not have known.</a:t>
            </a:r>
          </a:p>
          <a:p>
            <a:r>
              <a:rPr lang="en-US" dirty="0" smtClean="0"/>
              <a:t>The European agent asks the CIA agent:</a:t>
            </a:r>
          </a:p>
          <a:p>
            <a:r>
              <a:rPr lang="en-US" dirty="0" smtClean="0">
                <a:solidFill>
                  <a:srgbClr val="00B050"/>
                </a:solidFill>
              </a:rPr>
              <a:t>European Agent: How did you know that?</a:t>
            </a:r>
          </a:p>
          <a:p>
            <a:r>
              <a:rPr lang="en-US" dirty="0" smtClean="0">
                <a:solidFill>
                  <a:srgbClr val="00B050"/>
                </a:solidFill>
              </a:rPr>
              <a:t>CIA agent: We are Americans. We read your emails.</a:t>
            </a:r>
            <a:endParaRPr lang="en-US" dirty="0">
              <a:solidFill>
                <a:srgbClr val="00B050"/>
              </a:solidFill>
            </a:endParaRPr>
          </a:p>
          <a:p>
            <a:r>
              <a:rPr lang="en-US" dirty="0" smtClean="0"/>
              <a:t>Trust me. This is true.</a:t>
            </a:r>
            <a:endParaRPr lang="en-US" dirty="0"/>
          </a:p>
        </p:txBody>
      </p:sp>
    </p:spTree>
    <p:extLst>
      <p:ext uri="{BB962C8B-B14F-4D97-AF65-F5344CB8AC3E}">
        <p14:creationId xmlns:p14="http://schemas.microsoft.com/office/powerpoint/2010/main" val="3847129515"/>
      </p:ext>
    </p:extLst>
  </p:cSld>
  <p:clrMapOvr>
    <a:masterClrMapping/>
  </p:clrMapOvr>
  <p:timing>
    <p:tnLst>
      <p:par>
        <p:cTn id="1" dur="indefinite" restart="never" nodeType="tmRoot"/>
      </p:par>
    </p:tnLst>
  </p:timing>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Title 1"/>
          <p:cNvSpPr>
            <a:spLocks noGrp="1"/>
          </p:cNvSpPr>
          <p:nvPr>
            <p:ph type="title"/>
          </p:nvPr>
        </p:nvSpPr>
        <p:spPr/>
        <p:txBody>
          <a:bodyPr/>
          <a:lstStyle/>
          <a:p>
            <a:pPr algn="ctr"/>
            <a:r>
              <a:rPr lang="en-US" altLang="en-US" dirty="0" smtClean="0">
                <a:solidFill>
                  <a:srgbClr val="00B0F0"/>
                </a:solidFill>
              </a:rPr>
              <a:t>Other films cited</a:t>
            </a:r>
          </a:p>
        </p:txBody>
      </p:sp>
      <p:sp>
        <p:nvSpPr>
          <p:cNvPr id="236547" name="Content Placeholder 2"/>
          <p:cNvSpPr>
            <a:spLocks noGrp="1"/>
          </p:cNvSpPr>
          <p:nvPr>
            <p:ph idx="1"/>
          </p:nvPr>
        </p:nvSpPr>
        <p:spPr/>
        <p:txBody>
          <a:bodyPr>
            <a:normAutofit fontScale="85000" lnSpcReduction="10000"/>
          </a:bodyPr>
          <a:lstStyle/>
          <a:p>
            <a:pPr marL="0" indent="0" algn="l">
              <a:buFontTx/>
              <a:buNone/>
            </a:pPr>
            <a:r>
              <a:rPr lang="en-US" altLang="en-US" sz="3200" i="1" dirty="0" smtClean="0">
                <a:solidFill>
                  <a:srgbClr val="FF0000"/>
                </a:solidFill>
              </a:rPr>
              <a:t>E.T. the Extra-Terrestrial</a:t>
            </a:r>
            <a:r>
              <a:rPr lang="en-US" altLang="en-US" sz="3200" i="1" dirty="0" smtClean="0"/>
              <a:t> Directed by </a:t>
            </a:r>
            <a:r>
              <a:rPr lang="en-US" altLang="en-US" sz="3200" i="1" dirty="0" smtClean="0">
                <a:solidFill>
                  <a:srgbClr val="7030A0"/>
                </a:solidFill>
              </a:rPr>
              <a:t>Spielberg</a:t>
            </a:r>
            <a:r>
              <a:rPr lang="en-US" altLang="en-US" sz="3200" i="1" dirty="0" smtClean="0"/>
              <a:t> in 1982.</a:t>
            </a:r>
          </a:p>
          <a:p>
            <a:pPr marL="0" indent="0" algn="l">
              <a:buFontTx/>
              <a:buNone/>
            </a:pPr>
            <a:r>
              <a:rPr lang="en-US" altLang="en-US" sz="3200" i="1" dirty="0" smtClean="0">
                <a:solidFill>
                  <a:srgbClr val="FF0000"/>
                </a:solidFill>
              </a:rPr>
              <a:t>It’s a wonderful life</a:t>
            </a:r>
            <a:r>
              <a:rPr lang="en-US" altLang="en-US" sz="3200" i="1" dirty="0" smtClean="0"/>
              <a:t> Directed by </a:t>
            </a:r>
            <a:r>
              <a:rPr lang="en-US" altLang="en-US" sz="3200" i="1" dirty="0" smtClean="0">
                <a:solidFill>
                  <a:srgbClr val="7030A0"/>
                </a:solidFill>
              </a:rPr>
              <a:t>Capra</a:t>
            </a:r>
            <a:r>
              <a:rPr lang="en-US" altLang="en-US" sz="3200" i="1" dirty="0" smtClean="0"/>
              <a:t> in 1946.</a:t>
            </a:r>
            <a:endParaRPr lang="en-US" altLang="en-US" sz="3200" i="1" dirty="0"/>
          </a:p>
          <a:p>
            <a:pPr marL="0" indent="0" algn="l">
              <a:buNone/>
            </a:pPr>
            <a:r>
              <a:rPr lang="en-US" altLang="en-US" sz="3200" i="1" dirty="0" smtClean="0">
                <a:solidFill>
                  <a:srgbClr val="FF0000"/>
                </a:solidFill>
              </a:rPr>
              <a:t>Dead Poets Society </a:t>
            </a:r>
            <a:r>
              <a:rPr lang="en-US" altLang="en-US" sz="3200" i="1" dirty="0" smtClean="0"/>
              <a:t>Directed by </a:t>
            </a:r>
            <a:r>
              <a:rPr lang="en-US" sz="3200" dirty="0">
                <a:solidFill>
                  <a:srgbClr val="7030A0"/>
                </a:solidFill>
              </a:rPr>
              <a:t>Peter Weir</a:t>
            </a:r>
          </a:p>
          <a:p>
            <a:pPr marL="0" indent="0" algn="l">
              <a:buFontTx/>
              <a:buNone/>
            </a:pPr>
            <a:r>
              <a:rPr lang="en-US" altLang="en-US" sz="3200" dirty="0">
                <a:solidFill>
                  <a:srgbClr val="FF0000"/>
                </a:solidFill>
              </a:rPr>
              <a:t> </a:t>
            </a:r>
            <a:r>
              <a:rPr lang="en-US" altLang="en-US" sz="3200" dirty="0" smtClean="0"/>
              <a:t>in 1989.</a:t>
            </a:r>
          </a:p>
          <a:p>
            <a:pPr marL="0" indent="0" algn="l">
              <a:buFontTx/>
              <a:buNone/>
            </a:pPr>
            <a:r>
              <a:rPr lang="en-US" altLang="en-US" sz="3600" dirty="0" smtClean="0">
                <a:solidFill>
                  <a:srgbClr val="FF0000"/>
                </a:solidFill>
              </a:rPr>
              <a:t>Citizen Kane</a:t>
            </a:r>
            <a:r>
              <a:rPr lang="en-US" altLang="en-US" sz="3600" dirty="0" smtClean="0"/>
              <a:t>. Directed by </a:t>
            </a:r>
            <a:r>
              <a:rPr lang="en-US" altLang="en-US" sz="3600" dirty="0" smtClean="0">
                <a:solidFill>
                  <a:srgbClr val="7030A0"/>
                </a:solidFill>
              </a:rPr>
              <a:t>Orson Welles</a:t>
            </a:r>
            <a:r>
              <a:rPr lang="en-US" altLang="en-US" sz="3600" dirty="0" smtClean="0"/>
              <a:t>, in 1941. </a:t>
            </a:r>
          </a:p>
          <a:p>
            <a:pPr marL="0" indent="0" algn="l">
              <a:buFontTx/>
              <a:buNone/>
            </a:pPr>
            <a:r>
              <a:rPr lang="en-US" altLang="en-US" sz="3600" dirty="0" smtClean="0"/>
              <a:t>I like </a:t>
            </a:r>
            <a:r>
              <a:rPr lang="en-US" altLang="en-US" sz="3600" dirty="0" smtClean="0">
                <a:solidFill>
                  <a:srgbClr val="00B050"/>
                </a:solidFill>
              </a:rPr>
              <a:t>films</a:t>
            </a:r>
            <a:r>
              <a:rPr lang="en-US" altLang="en-US" sz="3600" dirty="0" smtClean="0"/>
              <a:t>. I wrote </a:t>
            </a:r>
            <a:r>
              <a:rPr lang="en-US" altLang="en-US" sz="3600" dirty="0" smtClean="0">
                <a:solidFill>
                  <a:srgbClr val="FF0000"/>
                </a:solidFill>
              </a:rPr>
              <a:t>11 </a:t>
            </a:r>
            <a:r>
              <a:rPr lang="en-US" altLang="en-US" sz="3600" dirty="0" smtClean="0"/>
              <a:t>(very long) books on</a:t>
            </a:r>
          </a:p>
          <a:p>
            <a:pPr marL="0" indent="0" algn="l">
              <a:buFontTx/>
              <a:buNone/>
            </a:pPr>
            <a:r>
              <a:rPr lang="en-US" altLang="en-US" sz="3600" dirty="0" smtClean="0"/>
              <a:t> cinema and philosophy. Because of the need of </a:t>
            </a:r>
          </a:p>
          <a:p>
            <a:pPr marL="0" indent="0" algn="l">
              <a:buFontTx/>
              <a:buNone/>
            </a:pPr>
            <a:r>
              <a:rPr lang="en-US" altLang="en-US" sz="3600" dirty="0" smtClean="0"/>
              <a:t>editing, only </a:t>
            </a:r>
            <a:r>
              <a:rPr lang="en-US" altLang="en-US" sz="3600" dirty="0" smtClean="0">
                <a:solidFill>
                  <a:srgbClr val="FF0000"/>
                </a:solidFill>
              </a:rPr>
              <a:t>one</a:t>
            </a:r>
            <a:r>
              <a:rPr lang="en-US" altLang="en-US" sz="3600" dirty="0" smtClean="0"/>
              <a:t> is published. But I finished all</a:t>
            </a:r>
          </a:p>
          <a:p>
            <a:pPr marL="0" indent="0" algn="l">
              <a:buFontTx/>
              <a:buNone/>
            </a:pPr>
            <a:r>
              <a:rPr lang="en-US" altLang="en-US" sz="3600" dirty="0" smtClean="0"/>
              <a:t> </a:t>
            </a:r>
            <a:r>
              <a:rPr lang="en-US" altLang="en-US" sz="3600" dirty="0" smtClean="0">
                <a:solidFill>
                  <a:srgbClr val="FF0000"/>
                </a:solidFill>
              </a:rPr>
              <a:t>11</a:t>
            </a:r>
            <a:r>
              <a:rPr lang="en-US" altLang="en-US" sz="3600" dirty="0" smtClean="0"/>
              <a:t>. Will publish the second one very soon.</a:t>
            </a:r>
          </a:p>
        </p:txBody>
      </p:sp>
    </p:spTree>
  </p:cSld>
  <p:clrMapOvr>
    <a:masterClrMapping/>
  </p:clrMapOvr>
  <p:timing>
    <p:tnLst>
      <p:par>
        <p:cTn id="1" dur="indefinite" restart="never" nodeType="tmRoot"/>
      </p:par>
    </p:tnLst>
  </p:timing>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The paper which invented spanners</a:t>
            </a:r>
            <a:endParaRPr lang="en-US" dirty="0">
              <a:solidFill>
                <a:srgbClr val="00B0F0"/>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i="1" dirty="0" smtClean="0">
                <a:solidFill>
                  <a:srgbClr val="FF0000"/>
                </a:solidFill>
              </a:rPr>
              <a:t>Peleg and  Ullman</a:t>
            </a:r>
            <a:r>
              <a:rPr lang="en-US" i="1" dirty="0">
                <a:solidFill>
                  <a:srgbClr val="FF0000"/>
                </a:solidFill>
              </a:rPr>
              <a:t>.</a:t>
            </a:r>
            <a:br>
              <a:rPr lang="en-US" i="1" dirty="0">
                <a:solidFill>
                  <a:srgbClr val="FF0000"/>
                </a:solidFill>
              </a:rPr>
            </a:br>
            <a:r>
              <a:rPr lang="en-US" b="1" i="1" dirty="0"/>
              <a:t>An Optimal Synchronizer for the Hypercube.</a:t>
            </a:r>
            <a:r>
              <a:rPr lang="en-US" i="1" dirty="0"/>
              <a:t> SIAM J. Comput. 18(4</a:t>
            </a:r>
            <a:r>
              <a:rPr lang="en-US" i="1" dirty="0" smtClean="0"/>
              <a:t>)</a:t>
            </a:r>
            <a:r>
              <a:rPr lang="en-US" i="1" dirty="0"/>
              <a:t> 740-747 (1989</a:t>
            </a:r>
            <a:r>
              <a:rPr lang="en-US" i="1" dirty="0" smtClean="0"/>
              <a:t>).</a:t>
            </a:r>
          </a:p>
          <a:p>
            <a:pPr marL="0" indent="0">
              <a:buNone/>
            </a:pPr>
            <a:r>
              <a:rPr lang="en-US" i="1" dirty="0" smtClean="0"/>
              <a:t>This paper shows </a:t>
            </a:r>
            <a:r>
              <a:rPr lang="en-US" i="1" dirty="0" smtClean="0">
                <a:solidFill>
                  <a:srgbClr val="FF0000"/>
                </a:solidFill>
              </a:rPr>
              <a:t>a very strong relation</a:t>
            </a:r>
            <a:r>
              <a:rPr lang="en-US" i="1" dirty="0" smtClean="0"/>
              <a:t> between  making a non synchronized algorithm into synchronized </a:t>
            </a:r>
            <a:r>
              <a:rPr lang="en-US" i="1" dirty="0" smtClean="0">
                <a:solidFill>
                  <a:srgbClr val="FF0000"/>
                </a:solidFill>
              </a:rPr>
              <a:t>to qualities of spanners in the graph </a:t>
            </a:r>
            <a:r>
              <a:rPr lang="en-US" i="1" dirty="0" smtClean="0"/>
              <a:t>and finds spanners for the hypercube. This paper has amazing number of citations. This subject bloomed later. One can never know.</a:t>
            </a:r>
          </a:p>
          <a:p>
            <a:pPr marL="0" indent="0">
              <a:buNone/>
            </a:pPr>
            <a:r>
              <a:rPr lang="en-US" i="1" dirty="0" smtClean="0"/>
              <a:t>The paper that invented spanners is not the paper by </a:t>
            </a:r>
            <a:r>
              <a:rPr lang="en-US" i="1" dirty="0" smtClean="0">
                <a:solidFill>
                  <a:srgbClr val="0070C0"/>
                </a:solidFill>
              </a:rPr>
              <a:t>Peleg and Upfal. </a:t>
            </a:r>
            <a:r>
              <a:rPr lang="en-US" dirty="0">
                <a:solidFill>
                  <a:srgbClr val="0070C0"/>
                </a:solidFill>
              </a:rPr>
              <a:t/>
            </a:r>
            <a:br>
              <a:rPr lang="en-US" dirty="0">
                <a:solidFill>
                  <a:srgbClr val="0070C0"/>
                </a:solidFill>
              </a:rPr>
            </a:br>
            <a:endParaRPr lang="en-US" dirty="0">
              <a:solidFill>
                <a:srgbClr val="0070C0"/>
              </a:solidFill>
            </a:endParaRPr>
          </a:p>
        </p:txBody>
      </p:sp>
    </p:spTree>
    <p:extLst>
      <p:ext uri="{BB962C8B-B14F-4D97-AF65-F5344CB8AC3E}">
        <p14:creationId xmlns:p14="http://schemas.microsoft.com/office/powerpoint/2010/main" val="3769207180"/>
      </p:ext>
    </p:extLst>
  </p:cSld>
  <p:clrMapOvr>
    <a:masterClrMapping/>
  </p:clrMapOvr>
  <p:timing>
    <p:tnLst>
      <p:par>
        <p:cTn id="1" dur="indefinite" restart="never" nodeType="tmRoot"/>
      </p:par>
    </p:tnLst>
  </p:timing>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t>
            </a:r>
            <a:r>
              <a:rPr lang="en-US" dirty="0" smtClean="0">
                <a:solidFill>
                  <a:srgbClr val="00B0F0"/>
                </a:solidFill>
              </a:rPr>
              <a:t>The algorithm for sparse spanners is in </a:t>
            </a:r>
            <a:endParaRPr lang="en-US" dirty="0">
              <a:solidFill>
                <a:srgbClr val="00B0F0"/>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sz="4400" i="1" dirty="0" smtClean="0">
                <a:solidFill>
                  <a:srgbClr val="FF0000"/>
                </a:solidFill>
              </a:rPr>
              <a:t>Althöfer, Das,Dobkin,Joseph,</a:t>
            </a:r>
            <a:r>
              <a:rPr lang="en-US" sz="4400" i="1" dirty="0">
                <a:solidFill>
                  <a:srgbClr val="FF0000"/>
                </a:solidFill>
              </a:rPr>
              <a:t> </a:t>
            </a:r>
            <a:r>
              <a:rPr lang="en-US" sz="4400" i="1" dirty="0" smtClean="0">
                <a:solidFill>
                  <a:srgbClr val="FF0000"/>
                </a:solidFill>
              </a:rPr>
              <a:t>Soares</a:t>
            </a:r>
            <a:r>
              <a:rPr lang="en-US" sz="4400" i="1" dirty="0">
                <a:solidFill>
                  <a:srgbClr val="FF0000"/>
                </a:solidFill>
              </a:rPr>
              <a:t>.</a:t>
            </a:r>
            <a:br>
              <a:rPr lang="en-US" sz="4400" i="1" dirty="0">
                <a:solidFill>
                  <a:srgbClr val="FF0000"/>
                </a:solidFill>
              </a:rPr>
            </a:br>
            <a:r>
              <a:rPr lang="en-US" sz="4000" b="1" i="1" dirty="0"/>
              <a:t>On Sparse Spanners of Weighted Graphs.</a:t>
            </a:r>
            <a:r>
              <a:rPr lang="en-US" sz="4000" i="1" dirty="0"/>
              <a:t> Discret. Comput. Geom. </a:t>
            </a:r>
            <a:r>
              <a:rPr lang="en-US" sz="4000" i="1" dirty="0" smtClean="0"/>
              <a:t>9. 81-100</a:t>
            </a:r>
            <a:r>
              <a:rPr lang="en-US" sz="4000" i="1" dirty="0"/>
              <a:t> (1993)</a:t>
            </a:r>
            <a:endParaRPr lang="en-US" sz="4000" dirty="0"/>
          </a:p>
          <a:p>
            <a:pPr marL="0" indent="0">
              <a:buNone/>
            </a:pPr>
            <a:r>
              <a:rPr lang="en-US" sz="4300" dirty="0" smtClean="0"/>
              <a:t>Later is was found that the weight even in the worst case is rather close to the </a:t>
            </a:r>
            <a:r>
              <a:rPr lang="en-US" sz="4300" dirty="0" smtClean="0">
                <a:solidFill>
                  <a:srgbClr val="FF0000"/>
                </a:solidFill>
              </a:rPr>
              <a:t>MST</a:t>
            </a:r>
            <a:r>
              <a:rPr lang="en-US" sz="4300" dirty="0" smtClean="0"/>
              <a:t> weight.</a:t>
            </a:r>
            <a:r>
              <a:rPr lang="en-US" sz="4300" dirty="0"/>
              <a:t/>
            </a:r>
            <a:br>
              <a:rPr lang="en-US" sz="4300" dirty="0"/>
            </a:br>
            <a:endParaRPr lang="en-US" sz="4300" dirty="0"/>
          </a:p>
        </p:txBody>
      </p:sp>
    </p:spTree>
    <p:extLst>
      <p:ext uri="{BB962C8B-B14F-4D97-AF65-F5344CB8AC3E}">
        <p14:creationId xmlns:p14="http://schemas.microsoft.com/office/powerpoint/2010/main" val="742055011"/>
      </p:ext>
    </p:extLst>
  </p:cSld>
  <p:clrMapOvr>
    <a:masterClrMapping/>
  </p:clrMapOvr>
  <p:timing>
    <p:tnLst>
      <p:par>
        <p:cTn id="1" dur="indefinite" restart="never" nodeType="tmRoot"/>
      </p:par>
    </p:tnLst>
  </p:timing>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Additive spanners</a:t>
            </a:r>
            <a:endParaRPr lang="en-US" dirty="0">
              <a:solidFill>
                <a:srgbClr val="00B0F0"/>
              </a:solidFill>
            </a:endParaRPr>
          </a:p>
        </p:txBody>
      </p:sp>
      <p:sp>
        <p:nvSpPr>
          <p:cNvPr id="3" name="Content Placeholder 2"/>
          <p:cNvSpPr>
            <a:spLocks noGrp="1"/>
          </p:cNvSpPr>
          <p:nvPr>
            <p:ph idx="1"/>
          </p:nvPr>
        </p:nvSpPr>
        <p:spPr/>
        <p:txBody>
          <a:bodyPr/>
          <a:lstStyle/>
          <a:p>
            <a:pPr marL="0" indent="0">
              <a:buNone/>
            </a:pPr>
            <a:r>
              <a:rPr lang="en-US" dirty="0" smtClean="0"/>
              <a:t>The </a:t>
            </a:r>
            <a:r>
              <a:rPr lang="en-US" dirty="0" smtClean="0">
                <a:solidFill>
                  <a:srgbClr val="FF0000"/>
                </a:solidFill>
              </a:rPr>
              <a:t>O(n</a:t>
            </a:r>
            <a:r>
              <a:rPr lang="en-US" dirty="0" smtClean="0">
                <a:solidFill>
                  <a:srgbClr val="FF0000"/>
                </a:solidFill>
                <a:latin typeface="Arial" panose="020B0604020202020204" pitchFamily="34" charset="0"/>
                <a:cs typeface="Arial" panose="020B0604020202020204" pitchFamily="34" charset="0"/>
              </a:rPr>
              <a:t>˖sqrt{n}) </a:t>
            </a:r>
            <a:r>
              <a:rPr lang="en-US" dirty="0" smtClean="0">
                <a:latin typeface="Arial" panose="020B0604020202020204" pitchFamily="34" charset="0"/>
                <a:cs typeface="Arial" panose="020B0604020202020204" pitchFamily="34" charset="0"/>
              </a:rPr>
              <a:t>for </a:t>
            </a:r>
            <a:r>
              <a:rPr lang="en-US" dirty="0" smtClean="0">
                <a:solidFill>
                  <a:srgbClr val="FF0000"/>
                </a:solidFill>
                <a:latin typeface="Arial" panose="020B0604020202020204" pitchFamily="34" charset="0"/>
                <a:cs typeface="Arial" panose="020B0604020202020204" pitchFamily="34" charset="0"/>
              </a:rPr>
              <a:t>+2</a:t>
            </a:r>
            <a:r>
              <a:rPr lang="en-US" dirty="0" smtClean="0">
                <a:latin typeface="Arial" panose="020B0604020202020204" pitchFamily="34" charset="0"/>
                <a:cs typeface="Arial" panose="020B0604020202020204" pitchFamily="34" charset="0"/>
              </a:rPr>
              <a:t> spanners.</a:t>
            </a:r>
          </a:p>
          <a:p>
            <a:pPr marL="0" indent="0">
              <a:buNone/>
            </a:pPr>
            <a:r>
              <a:rPr lang="en-US" dirty="0" smtClean="0">
                <a:solidFill>
                  <a:srgbClr val="FF0000"/>
                </a:solidFill>
              </a:rPr>
              <a:t>Aingworth</a:t>
            </a:r>
            <a:r>
              <a:rPr lang="en-US" dirty="0">
                <a:solidFill>
                  <a:srgbClr val="FF0000"/>
                </a:solidFill>
              </a:rPr>
              <a:t>, </a:t>
            </a:r>
            <a:r>
              <a:rPr lang="en-US" dirty="0" smtClean="0">
                <a:solidFill>
                  <a:srgbClr val="FF0000"/>
                </a:solidFill>
              </a:rPr>
              <a:t>Chekuri</a:t>
            </a:r>
            <a:r>
              <a:rPr lang="en-US" dirty="0">
                <a:solidFill>
                  <a:srgbClr val="FF0000"/>
                </a:solidFill>
              </a:rPr>
              <a:t>, </a:t>
            </a:r>
            <a:r>
              <a:rPr lang="en-US" dirty="0" smtClean="0">
                <a:solidFill>
                  <a:srgbClr val="FF0000"/>
                </a:solidFill>
              </a:rPr>
              <a:t>Motwani</a:t>
            </a:r>
            <a:r>
              <a:rPr lang="en-US" dirty="0">
                <a:solidFill>
                  <a:srgbClr val="FF0000"/>
                </a:solidFill>
              </a:rPr>
              <a:t>. </a:t>
            </a:r>
            <a:r>
              <a:rPr lang="en-US" dirty="0"/>
              <a:t>Fast Estimation of Diameter and Shortest Paths (without Matrix Multiplication). </a:t>
            </a:r>
            <a:r>
              <a:rPr lang="en-US" dirty="0" smtClean="0"/>
              <a:t>SODA</a:t>
            </a:r>
            <a:r>
              <a:rPr lang="en-US" dirty="0"/>
              <a:t>., pages 547–553, 1996</a:t>
            </a:r>
            <a:r>
              <a:rPr lang="en-US" dirty="0" smtClean="0"/>
              <a:t>.</a:t>
            </a:r>
          </a:p>
          <a:p>
            <a:pPr marL="0" indent="0">
              <a:buNone/>
            </a:pPr>
            <a:endParaRPr lang="en-US" dirty="0"/>
          </a:p>
          <a:p>
            <a:pPr marL="0" indent="0">
              <a:buNone/>
            </a:pPr>
            <a:r>
              <a:rPr lang="en-US" dirty="0" smtClean="0"/>
              <a:t>The </a:t>
            </a:r>
            <a:r>
              <a:rPr lang="en-US" dirty="0" smtClean="0">
                <a:solidFill>
                  <a:srgbClr val="FF0000"/>
                </a:solidFill>
              </a:rPr>
              <a:t>O(n</a:t>
            </a:r>
            <a:r>
              <a:rPr lang="en-US" baseline="30000" dirty="0" smtClean="0">
                <a:solidFill>
                  <a:srgbClr val="FF0000"/>
                </a:solidFill>
                <a:sym typeface="Symbol" panose="05050102010706020507" pitchFamily="18" charset="2"/>
              </a:rPr>
              <a:t>7/5</a:t>
            </a:r>
            <a:r>
              <a:rPr lang="en-US" dirty="0" smtClean="0">
                <a:solidFill>
                  <a:srgbClr val="FF0000"/>
                </a:solidFill>
                <a:sym typeface="Symbol" panose="05050102010706020507" pitchFamily="18" charset="2"/>
              </a:rPr>
              <a:t>) </a:t>
            </a:r>
            <a:r>
              <a:rPr lang="en-US" dirty="0" smtClean="0">
                <a:sym typeface="Symbol" panose="05050102010706020507" pitchFamily="18" charset="2"/>
              </a:rPr>
              <a:t>bound for </a:t>
            </a:r>
            <a:r>
              <a:rPr lang="en-US" dirty="0" smtClean="0">
                <a:solidFill>
                  <a:srgbClr val="FF0000"/>
                </a:solidFill>
                <a:sym typeface="Symbol" panose="05050102010706020507" pitchFamily="18" charset="2"/>
              </a:rPr>
              <a:t>+4 spanners </a:t>
            </a:r>
            <a:r>
              <a:rPr lang="en-US" dirty="0" smtClean="0">
                <a:sym typeface="Symbol" panose="05050102010706020507" pitchFamily="18" charset="2"/>
              </a:rPr>
              <a:t>is in </a:t>
            </a:r>
          </a:p>
          <a:p>
            <a:pPr marL="0" indent="0">
              <a:buNone/>
            </a:pPr>
            <a:r>
              <a:rPr lang="en-US" dirty="0" smtClean="0">
                <a:solidFill>
                  <a:srgbClr val="FF0000"/>
                </a:solidFill>
              </a:rPr>
              <a:t>Chechik</a:t>
            </a:r>
            <a:r>
              <a:rPr lang="en-US" dirty="0">
                <a:solidFill>
                  <a:srgbClr val="FF0000"/>
                </a:solidFill>
              </a:rPr>
              <a:t>.</a:t>
            </a:r>
            <a:r>
              <a:rPr lang="en-US" dirty="0"/>
              <a:t> New Additive Spanners. </a:t>
            </a:r>
            <a:r>
              <a:rPr lang="en-US" dirty="0" smtClean="0"/>
              <a:t> </a:t>
            </a:r>
            <a:r>
              <a:rPr lang="en-US" dirty="0"/>
              <a:t>SODA, pages 498–512, 2013.</a:t>
            </a:r>
            <a:endParaRPr lang="en-US" dirty="0">
              <a:solidFill>
                <a:srgbClr val="FF0000"/>
              </a:solidFill>
            </a:endParaRPr>
          </a:p>
        </p:txBody>
      </p:sp>
    </p:spTree>
    <p:extLst>
      <p:ext uri="{BB962C8B-B14F-4D97-AF65-F5344CB8AC3E}">
        <p14:creationId xmlns:p14="http://schemas.microsoft.com/office/powerpoint/2010/main" val="1804605474"/>
      </p:ext>
    </p:extLst>
  </p:cSld>
  <p:clrMapOvr>
    <a:masterClrMapping/>
  </p:clrMapOvr>
  <p:timing>
    <p:tnLst>
      <p:par>
        <p:cTn id="1" dur="indefinite" restart="never" nodeType="tmRoot"/>
      </p:par>
    </p:tnLst>
  </p:timing>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The paper that ended the subject of additive spanners</a:t>
            </a:r>
            <a:endParaRPr lang="en-US" dirty="0">
              <a:solidFill>
                <a:srgbClr val="00B0F0"/>
              </a:solidFill>
            </a:endParaRPr>
          </a:p>
        </p:txBody>
      </p:sp>
      <p:sp>
        <p:nvSpPr>
          <p:cNvPr id="3" name="Content Placeholder 2"/>
          <p:cNvSpPr>
            <a:spLocks noGrp="1"/>
          </p:cNvSpPr>
          <p:nvPr>
            <p:ph idx="1"/>
          </p:nvPr>
        </p:nvSpPr>
        <p:spPr/>
        <p:txBody>
          <a:bodyPr/>
          <a:lstStyle/>
          <a:p>
            <a:pPr marL="0" indent="0">
              <a:buNone/>
            </a:pPr>
            <a:r>
              <a:rPr lang="en-US" i="1" dirty="0" smtClean="0">
                <a:solidFill>
                  <a:srgbClr val="FF0000"/>
                </a:solidFill>
              </a:rPr>
              <a:t>Abboud,Bodwin</a:t>
            </a:r>
            <a:r>
              <a:rPr lang="en-US" i="1" dirty="0"/>
              <a:t/>
            </a:r>
            <a:br>
              <a:rPr lang="en-US" i="1" dirty="0"/>
            </a:br>
            <a:r>
              <a:rPr lang="en-US" b="1" i="1" dirty="0"/>
              <a:t>The 4/3 Additive Spanner Exponent Is Tight.</a:t>
            </a:r>
            <a:r>
              <a:rPr lang="en-US" i="1" dirty="0"/>
              <a:t> J. ACM 64(4</a:t>
            </a:r>
            <a:r>
              <a:rPr lang="en-US" i="1" dirty="0" smtClean="0"/>
              <a:t>)</a:t>
            </a:r>
            <a:r>
              <a:rPr lang="en-US" i="1" dirty="0"/>
              <a:t> 28:1-28:20 (2017</a:t>
            </a:r>
            <a:r>
              <a:rPr lang="en-US" i="1" dirty="0" smtClean="0"/>
              <a:t>)</a:t>
            </a:r>
            <a:endParaRPr lang="en-US" dirty="0"/>
          </a:p>
        </p:txBody>
      </p:sp>
    </p:spTree>
    <p:extLst>
      <p:ext uri="{BB962C8B-B14F-4D97-AF65-F5344CB8AC3E}">
        <p14:creationId xmlns:p14="http://schemas.microsoft.com/office/powerpoint/2010/main" val="28437309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762000" y="152400"/>
            <a:ext cx="8229600" cy="1143000"/>
          </a:xfrm>
        </p:spPr>
        <p:txBody>
          <a:bodyPr/>
          <a:lstStyle/>
          <a:p>
            <a:pPr algn="ctr"/>
            <a:r>
              <a:rPr lang="en-US" altLang="en-US" dirty="0" smtClean="0">
                <a:solidFill>
                  <a:srgbClr val="00B0F0"/>
                </a:solidFill>
              </a:rPr>
              <a:t>The </a:t>
            </a:r>
            <a:r>
              <a:rPr lang="en-US" altLang="en-US" dirty="0" smtClean="0">
                <a:solidFill>
                  <a:srgbClr val="7030A0"/>
                </a:solidFill>
              </a:rPr>
              <a:t>GW</a:t>
            </a:r>
            <a:r>
              <a:rPr lang="en-US" altLang="en-US" dirty="0" smtClean="0"/>
              <a:t> </a:t>
            </a:r>
            <a:r>
              <a:rPr lang="en-US" altLang="en-US" dirty="0" smtClean="0">
                <a:solidFill>
                  <a:srgbClr val="00B0F0"/>
                </a:solidFill>
              </a:rPr>
              <a:t>primal dual.</a:t>
            </a:r>
          </a:p>
        </p:txBody>
      </p:sp>
      <p:sp>
        <p:nvSpPr>
          <p:cNvPr id="3" name="Content Placeholder 2"/>
          <p:cNvSpPr>
            <a:spLocks noGrp="1"/>
          </p:cNvSpPr>
          <p:nvPr>
            <p:ph idx="1"/>
          </p:nvPr>
        </p:nvSpPr>
        <p:spPr>
          <a:xfrm>
            <a:off x="609600" y="1143000"/>
            <a:ext cx="7886700" cy="4351338"/>
          </a:xfrm>
        </p:spPr>
        <p:txBody>
          <a:bodyPr>
            <a:normAutofit fontScale="92500"/>
          </a:bodyPr>
          <a:lstStyle/>
          <a:p>
            <a:pPr marL="0" indent="0" algn="l">
              <a:buFontTx/>
              <a:buNone/>
              <a:defRPr/>
            </a:pPr>
            <a:r>
              <a:rPr lang="en-US" sz="3600" dirty="0" smtClean="0"/>
              <a:t>For </a:t>
            </a:r>
            <a:r>
              <a:rPr lang="en-US" sz="3600" dirty="0" smtClean="0">
                <a:solidFill>
                  <a:srgbClr val="FF0000"/>
                </a:solidFill>
              </a:rPr>
              <a:t>Steiner forest </a:t>
            </a:r>
            <a:r>
              <a:rPr lang="en-US" sz="3600" dirty="0" smtClean="0"/>
              <a:t>the input is a series of pairs </a:t>
            </a:r>
            <a:r>
              <a:rPr lang="en-US" sz="3600" dirty="0" smtClean="0">
                <a:solidFill>
                  <a:srgbClr val="FF0000"/>
                </a:solidFill>
              </a:rPr>
              <a:t>{</a:t>
            </a:r>
            <a:r>
              <a:rPr lang="en-US" sz="3600" dirty="0" smtClean="0">
                <a:solidFill>
                  <a:srgbClr val="FF0000"/>
                </a:solidFill>
                <a:latin typeface="Comic Sans MS" pitchFamily="66" charset="0"/>
              </a:rPr>
              <a:t>s</a:t>
            </a:r>
            <a:r>
              <a:rPr lang="en-US" sz="3600" baseline="-25000" dirty="0" smtClean="0">
                <a:solidFill>
                  <a:srgbClr val="FF0000"/>
                </a:solidFill>
                <a:latin typeface="Comic Sans MS" pitchFamily="66" charset="0"/>
              </a:rPr>
              <a:t>i</a:t>
            </a:r>
            <a:r>
              <a:rPr lang="en-US" sz="3600" dirty="0" smtClean="0">
                <a:solidFill>
                  <a:srgbClr val="FF0000"/>
                </a:solidFill>
                <a:latin typeface="Comic Sans MS" pitchFamily="66" charset="0"/>
              </a:rPr>
              <a:t>,t</a:t>
            </a:r>
            <a:r>
              <a:rPr lang="en-US" sz="3600" baseline="-25000" dirty="0" smtClean="0">
                <a:solidFill>
                  <a:srgbClr val="FF0000"/>
                </a:solidFill>
                <a:latin typeface="Comic Sans MS" pitchFamily="66" charset="0"/>
              </a:rPr>
              <a:t>i </a:t>
            </a:r>
            <a:r>
              <a:rPr lang="en-US" sz="3600" dirty="0" smtClean="0">
                <a:solidFill>
                  <a:srgbClr val="FF0000"/>
                </a:solidFill>
                <a:latin typeface="Comic Sans MS" pitchFamily="66" charset="0"/>
              </a:rPr>
              <a:t>} </a:t>
            </a:r>
            <a:r>
              <a:rPr lang="en-US" sz="3600" dirty="0" smtClean="0">
                <a:latin typeface="Comic Sans MS" pitchFamily="66" charset="0"/>
              </a:rPr>
              <a:t>with costs </a:t>
            </a:r>
            <a:r>
              <a:rPr lang="en-US" sz="3600" dirty="0" smtClean="0">
                <a:solidFill>
                  <a:srgbClr val="FF0000"/>
                </a:solidFill>
                <a:latin typeface="Comic Sans MS" pitchFamily="66" charset="0"/>
              </a:rPr>
              <a:t>c(e) </a:t>
            </a:r>
            <a:r>
              <a:rPr lang="en-US" sz="3600" dirty="0" smtClean="0">
                <a:latin typeface="Comic Sans MS" pitchFamily="66" charset="0"/>
              </a:rPr>
              <a:t>on the edges.</a:t>
            </a:r>
          </a:p>
          <a:p>
            <a:pPr marL="0" indent="0" algn="l">
              <a:buFontTx/>
              <a:buNone/>
              <a:defRPr/>
            </a:pPr>
            <a:r>
              <a:rPr lang="en-US" sz="3600" dirty="0" smtClean="0">
                <a:latin typeface="Comic Sans MS" pitchFamily="66" charset="0"/>
              </a:rPr>
              <a:t>We want a minimum cost solution so that</a:t>
            </a:r>
            <a:r>
              <a:rPr lang="en-US" sz="3600" dirty="0" smtClean="0">
                <a:solidFill>
                  <a:srgbClr val="FF0000"/>
                </a:solidFill>
                <a:latin typeface="Comic Sans MS" pitchFamily="66" charset="0"/>
              </a:rPr>
              <a:t> s</a:t>
            </a:r>
            <a:r>
              <a:rPr lang="en-US" sz="3600" baseline="-25000" dirty="0" smtClean="0">
                <a:solidFill>
                  <a:srgbClr val="FF0000"/>
                </a:solidFill>
                <a:latin typeface="Comic Sans MS" pitchFamily="66" charset="0"/>
              </a:rPr>
              <a:t>i</a:t>
            </a:r>
            <a:r>
              <a:rPr lang="en-US" sz="3600" dirty="0" smtClean="0">
                <a:solidFill>
                  <a:srgbClr val="FF0000"/>
                </a:solidFill>
                <a:latin typeface="Comic Sans MS" pitchFamily="66" charset="0"/>
              </a:rPr>
              <a:t>,t</a:t>
            </a:r>
            <a:r>
              <a:rPr lang="en-US" sz="3600" baseline="-25000" dirty="0" smtClean="0">
                <a:solidFill>
                  <a:srgbClr val="FF0000"/>
                </a:solidFill>
                <a:latin typeface="Comic Sans MS" pitchFamily="66" charset="0"/>
              </a:rPr>
              <a:t>i   </a:t>
            </a:r>
            <a:r>
              <a:rPr lang="en-US" sz="3600" dirty="0" smtClean="0">
                <a:latin typeface="Comic Sans MS" pitchFamily="66" charset="0"/>
              </a:rPr>
              <a:t>will be in the same connected component. The dual is based on the following: Consider any set </a:t>
            </a:r>
            <a:r>
              <a:rPr lang="en-US" sz="3600" dirty="0" smtClean="0">
                <a:solidFill>
                  <a:srgbClr val="FF0000"/>
                </a:solidFill>
                <a:latin typeface="Comic Sans MS" pitchFamily="66" charset="0"/>
              </a:rPr>
              <a:t>S </a:t>
            </a:r>
            <a:r>
              <a:rPr lang="en-US" sz="3600" dirty="0" smtClean="0">
                <a:latin typeface="Comic Sans MS" pitchFamily="66" charset="0"/>
              </a:rPr>
              <a:t>that </a:t>
            </a:r>
            <a:r>
              <a:rPr lang="en-US" sz="3600" baseline="-25000" dirty="0" smtClean="0">
                <a:latin typeface="Comic Sans MS" pitchFamily="66" charset="0"/>
              </a:rPr>
              <a:t> </a:t>
            </a:r>
            <a:r>
              <a:rPr lang="en-US" sz="3600" dirty="0" smtClean="0"/>
              <a:t>contains exactly one of </a:t>
            </a:r>
            <a:r>
              <a:rPr lang="en-US" sz="3600" dirty="0">
                <a:solidFill>
                  <a:srgbClr val="FF0000"/>
                </a:solidFill>
                <a:latin typeface="Comic Sans MS" pitchFamily="66" charset="0"/>
              </a:rPr>
              <a:t>s</a:t>
            </a:r>
            <a:r>
              <a:rPr lang="en-US" sz="3600" baseline="-25000" dirty="0">
                <a:solidFill>
                  <a:srgbClr val="FF0000"/>
                </a:solidFill>
                <a:latin typeface="Comic Sans MS" pitchFamily="66" charset="0"/>
              </a:rPr>
              <a:t>i</a:t>
            </a:r>
            <a:r>
              <a:rPr lang="en-US" sz="3600" dirty="0">
                <a:solidFill>
                  <a:srgbClr val="FF0000"/>
                </a:solidFill>
                <a:latin typeface="Comic Sans MS" pitchFamily="66" charset="0"/>
              </a:rPr>
              <a:t> </a:t>
            </a:r>
            <a:r>
              <a:rPr lang="en-US" sz="3600" dirty="0" smtClean="0">
                <a:latin typeface="Comic Sans MS" pitchFamily="66" charset="0"/>
              </a:rPr>
              <a:t>or</a:t>
            </a:r>
            <a:r>
              <a:rPr lang="en-US" sz="3600" dirty="0" smtClean="0">
                <a:solidFill>
                  <a:srgbClr val="FF0000"/>
                </a:solidFill>
                <a:latin typeface="Comic Sans MS" pitchFamily="66" charset="0"/>
              </a:rPr>
              <a:t> t</a:t>
            </a:r>
            <a:r>
              <a:rPr lang="en-US" sz="3600" baseline="-25000" dirty="0">
                <a:solidFill>
                  <a:srgbClr val="FF0000"/>
                </a:solidFill>
                <a:latin typeface="Comic Sans MS" pitchFamily="66" charset="0"/>
              </a:rPr>
              <a:t>i</a:t>
            </a:r>
            <a:r>
              <a:rPr lang="en-US" sz="3600" baseline="-25000" dirty="0" smtClean="0">
                <a:solidFill>
                  <a:srgbClr val="FF0000"/>
                </a:solidFill>
                <a:latin typeface="Comic Sans MS" pitchFamily="66" charset="0"/>
              </a:rPr>
              <a:t> </a:t>
            </a:r>
            <a:r>
              <a:rPr lang="en-US" sz="3600" dirty="0" smtClean="0">
                <a:latin typeface="Comic Sans MS" pitchFamily="66" charset="0"/>
              </a:rPr>
              <a:t>. These are called </a:t>
            </a:r>
            <a:r>
              <a:rPr lang="en-US" sz="3600" dirty="0" smtClean="0">
                <a:solidFill>
                  <a:srgbClr val="0070C0"/>
                </a:solidFill>
                <a:latin typeface="Comic Sans MS" pitchFamily="66" charset="0"/>
              </a:rPr>
              <a:t>violated sets</a:t>
            </a:r>
            <a:r>
              <a:rPr lang="en-US" sz="3600" dirty="0" smtClean="0">
                <a:latin typeface="Comic Sans MS" pitchFamily="66" charset="0"/>
              </a:rPr>
              <a:t>. Let </a:t>
            </a:r>
            <a:r>
              <a:rPr lang="en-US" sz="3600" dirty="0" smtClean="0">
                <a:solidFill>
                  <a:srgbClr val="FF0000"/>
                </a:solidFill>
                <a:latin typeface="Comic Sans MS" pitchFamily="66" charset="0"/>
              </a:rPr>
              <a:t>A</a:t>
            </a:r>
            <a:r>
              <a:rPr lang="en-US" sz="3600" dirty="0" smtClean="0">
                <a:latin typeface="Comic Sans MS" pitchFamily="66" charset="0"/>
              </a:rPr>
              <a:t> be the collection of </a:t>
            </a:r>
            <a:r>
              <a:rPr lang="en-US" sz="3600" dirty="0" err="1" smtClean="0">
                <a:latin typeface="Comic Sans MS" pitchFamily="66" charset="0"/>
              </a:rPr>
              <a:t>violted</a:t>
            </a:r>
            <a:r>
              <a:rPr lang="en-US" sz="3600" dirty="0" smtClean="0">
                <a:latin typeface="Comic Sans MS" pitchFamily="66" charset="0"/>
              </a:rPr>
              <a:t> sets.</a:t>
            </a:r>
            <a:endParaRPr lang="en-US" sz="3600" dirty="0"/>
          </a:p>
          <a:p>
            <a:pPr marL="0" indent="0" algn="l">
              <a:buFontTx/>
              <a:buNone/>
              <a:defRPr/>
            </a:pPr>
            <a:endParaRPr lang="en-US" dirty="0"/>
          </a:p>
          <a:p>
            <a:pPr algn="l">
              <a:defRPr/>
            </a:pPr>
            <a:endParaRPr lang="en-US" dirty="0"/>
          </a:p>
          <a:p>
            <a:pPr marL="0" indent="0" algn="l">
              <a:buFontTx/>
              <a:buNone/>
              <a:defRPr/>
            </a:pPr>
            <a:endParaRPr lang="en-US" dirty="0"/>
          </a:p>
        </p:txBody>
      </p:sp>
    </p:spTree>
    <p:extLst>
      <p:ext uri="{BB962C8B-B14F-4D97-AF65-F5344CB8AC3E}">
        <p14:creationId xmlns:p14="http://schemas.microsoft.com/office/powerpoint/2010/main" val="3775164602"/>
      </p:ext>
    </p:extLst>
  </p:cSld>
  <p:clrMapOvr>
    <a:masterClrMapping/>
  </p:clrMapOvr>
  <mc:AlternateContent xmlns:mc="http://schemas.openxmlformats.org/markup-compatibility/2006" xmlns:p14="http://schemas.microsoft.com/office/powerpoint/2010/main">
    <mc:Choice Requires="p14">
      <p:transition spd="slow" p14:dur="2000" advTm="169"/>
    </mc:Choice>
    <mc:Fallback xmlns="">
      <p:transition spd="slow" advTm="169"/>
    </mc:Fallback>
  </mc:AlternateContent>
  <p:timing>
    <p:tnLst>
      <p:par>
        <p:cTn id="1" dur="indefinite" restart="never" nodeType="tmRoot"/>
      </p:par>
    </p:tnLst>
  </p:timing>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My papers on spanners which were mentioned:</a:t>
            </a:r>
            <a:endParaRPr lang="en-US" dirty="0">
              <a:solidFill>
                <a:srgbClr val="00B0F0"/>
              </a:solidFill>
            </a:endParaRPr>
          </a:p>
        </p:txBody>
      </p:sp>
      <p:sp>
        <p:nvSpPr>
          <p:cNvPr id="3" name="Content Placeholder 2"/>
          <p:cNvSpPr>
            <a:spLocks noGrp="1"/>
          </p:cNvSpPr>
          <p:nvPr>
            <p:ph idx="1"/>
          </p:nvPr>
        </p:nvSpPr>
        <p:spPr/>
        <p:txBody>
          <a:bodyPr>
            <a:normAutofit fontScale="25000" lnSpcReduction="20000"/>
          </a:bodyPr>
          <a:lstStyle/>
          <a:p>
            <a:pPr marL="0" indent="0">
              <a:buNone/>
            </a:pPr>
            <a:r>
              <a:rPr lang="en-US" sz="12800" i="1" dirty="0" smtClean="0">
                <a:solidFill>
                  <a:srgbClr val="FF0000"/>
                </a:solidFill>
              </a:rPr>
              <a:t>Kortsarz and  Peleg</a:t>
            </a:r>
            <a:r>
              <a:rPr lang="en-US" sz="12800" i="1" dirty="0"/>
              <a:t/>
            </a:r>
            <a:br>
              <a:rPr lang="en-US" sz="12800" i="1" dirty="0"/>
            </a:br>
            <a:r>
              <a:rPr lang="en-US" sz="12800" b="1" i="1" dirty="0"/>
              <a:t>Generating Sparse 2-Spanners.</a:t>
            </a:r>
            <a:r>
              <a:rPr lang="en-US" sz="12800" i="1" dirty="0"/>
              <a:t> J. Algorithms 17(2</a:t>
            </a:r>
            <a:r>
              <a:rPr lang="en-US" sz="12800" i="1" dirty="0" smtClean="0"/>
              <a:t>)</a:t>
            </a:r>
            <a:r>
              <a:rPr lang="en-US" sz="12800" i="1" dirty="0"/>
              <a:t>, </a:t>
            </a:r>
            <a:r>
              <a:rPr lang="en-US" sz="12800" i="1" dirty="0" smtClean="0"/>
              <a:t>222-236,</a:t>
            </a:r>
            <a:r>
              <a:rPr lang="en-US" sz="12800" i="1" dirty="0"/>
              <a:t> </a:t>
            </a:r>
            <a:r>
              <a:rPr lang="en-US" sz="12800" i="1" dirty="0" smtClean="0"/>
              <a:t>1994.</a:t>
            </a:r>
            <a:endParaRPr lang="en-US" sz="12800" b="1" i="1" dirty="0" smtClean="0"/>
          </a:p>
          <a:p>
            <a:pPr marL="0" indent="0">
              <a:buNone/>
            </a:pPr>
            <a:r>
              <a:rPr lang="en-US" sz="12800" b="1" i="1" dirty="0" smtClean="0"/>
              <a:t>Ratio </a:t>
            </a:r>
            <a:r>
              <a:rPr lang="en-US" sz="12800" b="1" i="1" dirty="0" smtClean="0">
                <a:solidFill>
                  <a:srgbClr val="FF0000"/>
                </a:solidFill>
              </a:rPr>
              <a:t>O(log n) </a:t>
            </a:r>
            <a:r>
              <a:rPr lang="en-US" sz="12800" b="1" i="1" dirty="0" smtClean="0"/>
              <a:t>and in</a:t>
            </a:r>
          </a:p>
          <a:p>
            <a:pPr marL="0" indent="0">
              <a:buNone/>
            </a:pPr>
            <a:r>
              <a:rPr lang="en-US" sz="12800" i="1" dirty="0">
                <a:solidFill>
                  <a:srgbClr val="FF0000"/>
                </a:solidFill>
              </a:rPr>
              <a:t>Guy Kortsarz</a:t>
            </a:r>
            <a:r>
              <a:rPr lang="en-US" sz="12800" i="1" dirty="0"/>
              <a:t>:</a:t>
            </a:r>
            <a:br>
              <a:rPr lang="en-US" sz="12800" i="1" dirty="0"/>
            </a:br>
            <a:r>
              <a:rPr lang="en-US" sz="12800" b="1" i="1" dirty="0"/>
              <a:t>On the Hardness of Approximating Spanners.</a:t>
            </a:r>
            <a:r>
              <a:rPr lang="en-US" sz="12800" i="1" dirty="0"/>
              <a:t> Algorithmica </a:t>
            </a:r>
            <a:r>
              <a:rPr lang="en-US" sz="12800" i="1" dirty="0" smtClean="0"/>
              <a:t>30(3). 432-450</a:t>
            </a:r>
            <a:r>
              <a:rPr lang="en-US" sz="12800" i="1" dirty="0"/>
              <a:t> (2001</a:t>
            </a:r>
            <a:r>
              <a:rPr lang="en-US" sz="12800" i="1" dirty="0" smtClean="0"/>
              <a:t>)</a:t>
            </a:r>
          </a:p>
          <a:p>
            <a:pPr marL="0" indent="0">
              <a:buNone/>
            </a:pPr>
            <a:r>
              <a:rPr lang="en-US" sz="12800" i="1" dirty="0" smtClean="0"/>
              <a:t>The latter papers gives a matching hardness of </a:t>
            </a:r>
            <a:r>
              <a:rPr lang="el-GR" sz="12800" i="1" dirty="0" smtClean="0">
                <a:solidFill>
                  <a:srgbClr val="FF0000"/>
                </a:solidFill>
              </a:rPr>
              <a:t>Ω</a:t>
            </a:r>
            <a:r>
              <a:rPr lang="en-US" sz="12800" i="1" dirty="0" smtClean="0">
                <a:solidFill>
                  <a:srgbClr val="FF0000"/>
                </a:solidFill>
              </a:rPr>
              <a:t>(log n) </a:t>
            </a:r>
            <a:r>
              <a:rPr lang="en-US" sz="12800" i="1" dirty="0" smtClean="0"/>
              <a:t>for </a:t>
            </a:r>
            <a:r>
              <a:rPr lang="en-US" sz="12800" i="1" dirty="0" smtClean="0">
                <a:solidFill>
                  <a:srgbClr val="00B050"/>
                </a:solidFill>
              </a:rPr>
              <a:t>2-spanners.</a:t>
            </a:r>
          </a:p>
          <a:p>
            <a:pPr marL="0" indent="0">
              <a:buNone/>
            </a:pPr>
            <a:r>
              <a:rPr lang="en-US" sz="12800" i="1" dirty="0" smtClean="0"/>
              <a:t>In this paper I invented the </a:t>
            </a:r>
            <a:r>
              <a:rPr lang="en-US" sz="12800" i="1" dirty="0" smtClean="0">
                <a:solidFill>
                  <a:srgbClr val="0070C0"/>
                </a:solidFill>
              </a:rPr>
              <a:t>Min-Rep </a:t>
            </a:r>
            <a:r>
              <a:rPr lang="en-US" sz="12800" i="1" dirty="0" smtClean="0"/>
              <a:t>problem.</a:t>
            </a:r>
            <a:endParaRPr lang="en-US" sz="12800" dirty="0"/>
          </a:p>
          <a:p>
            <a:pPr marL="0" indent="0">
              <a:buNone/>
            </a:pPr>
            <a:r>
              <a:rPr lang="en-US" dirty="0"/>
              <a:t/>
            </a:r>
            <a:br>
              <a:rPr lang="en-US" dirty="0"/>
            </a:br>
            <a:endParaRPr lang="en-US" b="1" i="1" dirty="0" smtClean="0"/>
          </a:p>
          <a:p>
            <a:pPr marL="0" indent="0">
              <a:buNone/>
            </a:pPr>
            <a:endParaRPr lang="en-US" dirty="0"/>
          </a:p>
          <a:p>
            <a:pPr marL="0" indent="0">
              <a:buNone/>
            </a:pPr>
            <a:r>
              <a:rPr lang="en-US" dirty="0"/>
              <a:t/>
            </a:r>
            <a:br>
              <a:rPr lang="en-US" dirty="0"/>
            </a:br>
            <a:endParaRPr lang="en-US" dirty="0"/>
          </a:p>
        </p:txBody>
      </p:sp>
    </p:spTree>
    <p:extLst>
      <p:ext uri="{BB962C8B-B14F-4D97-AF65-F5344CB8AC3E}">
        <p14:creationId xmlns:p14="http://schemas.microsoft.com/office/powerpoint/2010/main" val="3544343622"/>
      </p:ext>
    </p:extLst>
  </p:cSld>
  <p:clrMapOvr>
    <a:masterClrMapping/>
  </p:clrMapOvr>
  <p:timing>
    <p:tnLst>
      <p:par>
        <p:cTn id="1" dur="indefinite" restart="never" nodeType="tmRoot"/>
      </p:par>
    </p:tnLst>
  </p:timing>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The Labelcover hardness for k spanners and  k≥3 is in</a:t>
            </a:r>
            <a:endParaRPr lang="en-US" dirty="0">
              <a:solidFill>
                <a:srgbClr val="00B0F0"/>
              </a:solidFill>
            </a:endParaRPr>
          </a:p>
        </p:txBody>
      </p:sp>
      <p:sp>
        <p:nvSpPr>
          <p:cNvPr id="3" name="Content Placeholder 2"/>
          <p:cNvSpPr>
            <a:spLocks noGrp="1"/>
          </p:cNvSpPr>
          <p:nvPr>
            <p:ph idx="1"/>
          </p:nvPr>
        </p:nvSpPr>
        <p:spPr/>
        <p:txBody>
          <a:bodyPr>
            <a:normAutofit/>
          </a:bodyPr>
          <a:lstStyle/>
          <a:p>
            <a:pPr marL="0" indent="0">
              <a:buNone/>
            </a:pPr>
            <a:r>
              <a:rPr lang="en-US" dirty="0" smtClean="0">
                <a:solidFill>
                  <a:srgbClr val="FF0000"/>
                </a:solidFill>
              </a:rPr>
              <a:t>Dinitz</a:t>
            </a:r>
            <a:r>
              <a:rPr lang="en-US" dirty="0">
                <a:solidFill>
                  <a:srgbClr val="FF0000"/>
                </a:solidFill>
              </a:rPr>
              <a:t> Guy Kortsarz</a:t>
            </a:r>
            <a:r>
              <a:rPr lang="en-US" dirty="0" smtClean="0">
                <a:solidFill>
                  <a:srgbClr val="FF0000"/>
                </a:solidFill>
              </a:rPr>
              <a:t>, </a:t>
            </a:r>
            <a:r>
              <a:rPr lang="en-US" dirty="0">
                <a:solidFill>
                  <a:srgbClr val="FF0000"/>
                </a:solidFill>
              </a:rPr>
              <a:t>Raz:</a:t>
            </a:r>
            <a:br>
              <a:rPr lang="en-US" dirty="0">
                <a:solidFill>
                  <a:srgbClr val="FF0000"/>
                </a:solidFill>
              </a:rPr>
            </a:br>
            <a:r>
              <a:rPr lang="en-US" b="1" dirty="0"/>
              <a:t>Label Cover Instances with Large Girth and the Hardness of Approximating Basic </a:t>
            </a:r>
            <a:r>
              <a:rPr lang="en-US" b="1" i="1" dirty="0"/>
              <a:t>k</a:t>
            </a:r>
            <a:r>
              <a:rPr lang="en-US" b="1" dirty="0"/>
              <a:t>-Spanner.</a:t>
            </a:r>
            <a:r>
              <a:rPr lang="en-US" dirty="0"/>
              <a:t> </a:t>
            </a:r>
            <a:r>
              <a:rPr lang="en-US" dirty="0" smtClean="0"/>
              <a:t>TALG 12(2)</a:t>
            </a:r>
            <a:r>
              <a:rPr lang="en-US" dirty="0"/>
              <a:t> 25:1-25:16 </a:t>
            </a:r>
            <a:r>
              <a:rPr lang="en-US" dirty="0" smtClean="0"/>
              <a:t>2016.</a:t>
            </a:r>
          </a:p>
          <a:p>
            <a:pPr marL="0" indent="0">
              <a:buNone/>
            </a:pPr>
            <a:r>
              <a:rPr lang="en-US" dirty="0" smtClean="0">
                <a:solidFill>
                  <a:srgbClr val="00B050"/>
                </a:solidFill>
              </a:rPr>
              <a:t>The hardness for additive spanners:</a:t>
            </a:r>
          </a:p>
          <a:p>
            <a:pPr marL="0" indent="0">
              <a:buNone/>
            </a:pPr>
            <a:r>
              <a:rPr lang="en-US" dirty="0" smtClean="0">
                <a:solidFill>
                  <a:srgbClr val="FF0000"/>
                </a:solidFill>
              </a:rPr>
              <a:t>Chlamtác,Dinitz,Kortsarz,Laekhanukit</a:t>
            </a:r>
            <a:r>
              <a:rPr lang="en-US" dirty="0">
                <a:solidFill>
                  <a:srgbClr val="FF0000"/>
                </a:solidFill>
              </a:rPr>
              <a:t>.</a:t>
            </a:r>
            <a:br>
              <a:rPr lang="en-US" dirty="0">
                <a:solidFill>
                  <a:srgbClr val="FF0000"/>
                </a:solidFill>
              </a:rPr>
            </a:br>
            <a:r>
              <a:rPr lang="en-US" b="1" dirty="0"/>
              <a:t>Approximating Spanners and Directed Steiner Forest: Upper and Lower Bounds</a:t>
            </a:r>
            <a:r>
              <a:rPr lang="en-US" b="1" dirty="0" smtClean="0"/>
              <a:t>. TALG </a:t>
            </a:r>
            <a:r>
              <a:rPr lang="en-US" dirty="0"/>
              <a:t> </a:t>
            </a:r>
            <a:r>
              <a:rPr lang="en-US" dirty="0" smtClean="0"/>
              <a:t>16(3);</a:t>
            </a:r>
            <a:r>
              <a:rPr lang="en-US" dirty="0"/>
              <a:t> 33:1-33:31 </a:t>
            </a:r>
            <a:r>
              <a:rPr lang="en-US" dirty="0" smtClean="0"/>
              <a:t>2020</a:t>
            </a:r>
            <a:endParaRPr lang="en-US" dirty="0"/>
          </a:p>
        </p:txBody>
      </p:sp>
    </p:spTree>
    <p:extLst>
      <p:ext uri="{BB962C8B-B14F-4D97-AF65-F5344CB8AC3E}">
        <p14:creationId xmlns:p14="http://schemas.microsoft.com/office/powerpoint/2010/main" val="4285751688"/>
      </p:ext>
    </p:extLst>
  </p:cSld>
  <p:clrMapOvr>
    <a:masterClrMapping/>
  </p:clrMapOvr>
  <p:timing>
    <p:tnLst>
      <p:par>
        <p:cTn id="1" dur="indefinite" restart="never" nodeType="tmRoot"/>
      </p:par>
    </p:tnLst>
  </p:timing>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Citations for Steiner Tree</a:t>
            </a:r>
            <a:endParaRPr lang="en-US" dirty="0">
              <a:solidFill>
                <a:srgbClr val="00B0F0"/>
              </a:solidFill>
            </a:endParaRPr>
          </a:p>
        </p:txBody>
      </p:sp>
      <p:sp>
        <p:nvSpPr>
          <p:cNvPr id="3" name="Content Placeholder 2"/>
          <p:cNvSpPr>
            <a:spLocks noGrp="1"/>
          </p:cNvSpPr>
          <p:nvPr>
            <p:ph idx="1"/>
          </p:nvPr>
        </p:nvSpPr>
        <p:spPr/>
        <p:txBody>
          <a:bodyPr>
            <a:normAutofit fontScale="25000" lnSpcReduction="20000"/>
          </a:bodyPr>
          <a:lstStyle/>
          <a:p>
            <a:pPr marL="0" lvl="0" indent="0" eaLnBrk="0" fontAlgn="base" hangingPunct="0">
              <a:lnSpc>
                <a:spcPct val="100000"/>
              </a:lnSpc>
              <a:spcBef>
                <a:spcPct val="0"/>
              </a:spcBef>
              <a:spcAft>
                <a:spcPct val="0"/>
              </a:spcAft>
              <a:buNone/>
            </a:pPr>
            <a:r>
              <a:rPr lang="en-US" altLang="en-US" sz="12800" i="1" dirty="0" smtClean="0">
                <a:solidFill>
                  <a:srgbClr val="FF0000"/>
                </a:solidFill>
                <a:latin typeface="Open Sans"/>
              </a:rPr>
              <a:t>Zelikovsky</a:t>
            </a:r>
            <a:r>
              <a:rPr lang="en-US" altLang="en-US" sz="12800" i="1" dirty="0">
                <a:solidFill>
                  <a:srgbClr val="505B62"/>
                </a:solidFill>
                <a:latin typeface="Open Sans"/>
              </a:rPr>
              <a:t/>
            </a:r>
            <a:br>
              <a:rPr lang="en-US" altLang="en-US" sz="12800" i="1" dirty="0">
                <a:solidFill>
                  <a:srgbClr val="505B62"/>
                </a:solidFill>
                <a:latin typeface="Open Sans"/>
              </a:rPr>
            </a:br>
            <a:r>
              <a:rPr lang="en-US" altLang="en-US" sz="12800" b="1" i="1" dirty="0">
                <a:solidFill>
                  <a:srgbClr val="666666"/>
                </a:solidFill>
                <a:latin typeface="Open Sans"/>
              </a:rPr>
              <a:t>An 11/6-Approximation Algorithm </a:t>
            </a:r>
            <a:r>
              <a:rPr lang="en-US" altLang="en-US" sz="12800" i="1" dirty="0">
                <a:solidFill>
                  <a:srgbClr val="7D848A"/>
                </a:solidFill>
                <a:latin typeface="Open Sans"/>
              </a:rPr>
              <a:t>Algorithmica 9(5</a:t>
            </a:r>
            <a:r>
              <a:rPr lang="en-US" altLang="en-US" sz="12800" i="1" dirty="0" smtClean="0">
                <a:solidFill>
                  <a:srgbClr val="7D848A"/>
                </a:solidFill>
                <a:latin typeface="Open Sans"/>
              </a:rPr>
              <a:t>)</a:t>
            </a:r>
            <a:r>
              <a:rPr lang="en-US" altLang="en-US" sz="12800" i="1" dirty="0">
                <a:solidFill>
                  <a:srgbClr val="505B62"/>
                </a:solidFill>
                <a:latin typeface="Open Sans"/>
              </a:rPr>
              <a:t> 463-470 (1993</a:t>
            </a:r>
            <a:r>
              <a:rPr lang="en-US" altLang="en-US" sz="12800" i="1" dirty="0" smtClean="0">
                <a:solidFill>
                  <a:srgbClr val="505B62"/>
                </a:solidFill>
                <a:latin typeface="Open Sans"/>
              </a:rPr>
              <a:t>)</a:t>
            </a:r>
          </a:p>
          <a:p>
            <a:pPr marL="0" indent="0">
              <a:buNone/>
            </a:pPr>
            <a:r>
              <a:rPr lang="en-US" sz="12800" i="1" dirty="0" smtClean="0">
                <a:solidFill>
                  <a:srgbClr val="FF0000"/>
                </a:solidFill>
              </a:rPr>
              <a:t>Prömel</a:t>
            </a:r>
            <a:r>
              <a:rPr lang="en-US" sz="12800" i="1" dirty="0">
                <a:solidFill>
                  <a:srgbClr val="FF0000"/>
                </a:solidFill>
              </a:rPr>
              <a:t>, </a:t>
            </a:r>
            <a:r>
              <a:rPr lang="en-US" sz="12800" i="1" dirty="0" smtClean="0">
                <a:solidFill>
                  <a:srgbClr val="FF0000"/>
                </a:solidFill>
              </a:rPr>
              <a:t>Steger</a:t>
            </a:r>
            <a:r>
              <a:rPr lang="en-US" sz="12800" i="1" dirty="0">
                <a:solidFill>
                  <a:srgbClr val="FF0000"/>
                </a:solidFill>
              </a:rPr>
              <a:t>:</a:t>
            </a:r>
            <a:br>
              <a:rPr lang="en-US" sz="12800" i="1" dirty="0">
                <a:solidFill>
                  <a:srgbClr val="FF0000"/>
                </a:solidFill>
              </a:rPr>
            </a:br>
            <a:r>
              <a:rPr lang="en-US" sz="12800" b="1" i="1" dirty="0"/>
              <a:t>A New Approximation Algorithm for the Steiner Tree Problem with Performance Ratio 5/3.</a:t>
            </a:r>
            <a:r>
              <a:rPr lang="en-US" sz="12800" i="1" dirty="0"/>
              <a:t> J. Algorithms 36(1</a:t>
            </a:r>
            <a:r>
              <a:rPr lang="en-US" sz="12800" i="1" dirty="0" smtClean="0"/>
              <a:t>)</a:t>
            </a:r>
            <a:r>
              <a:rPr lang="en-US" sz="12800" i="1" dirty="0"/>
              <a:t> 89-101 (</a:t>
            </a:r>
            <a:r>
              <a:rPr lang="en-US" sz="12800" i="1" dirty="0" smtClean="0"/>
              <a:t>2000)</a:t>
            </a:r>
          </a:p>
          <a:p>
            <a:pPr marL="0" indent="0">
              <a:buNone/>
            </a:pPr>
            <a:r>
              <a:rPr lang="en-US" altLang="en-US" sz="12800" i="1" dirty="0" smtClean="0">
                <a:solidFill>
                  <a:srgbClr val="FF0000"/>
                </a:solidFill>
                <a:latin typeface="Open Sans"/>
              </a:rPr>
              <a:t>Karpinski,Zelikovsky</a:t>
            </a:r>
          </a:p>
          <a:p>
            <a:pPr marL="0" lvl="0" indent="0">
              <a:buNone/>
            </a:pPr>
            <a:r>
              <a:rPr lang="en-US" altLang="en-US" sz="12800" b="1" i="1" dirty="0">
                <a:solidFill>
                  <a:srgbClr val="666666"/>
                </a:solidFill>
                <a:latin typeface="Open Sans"/>
              </a:rPr>
              <a:t>New Approximation Algorithms for the Steiner Tree Problems.</a:t>
            </a:r>
            <a:r>
              <a:rPr lang="en-US" altLang="en-US" sz="12800" i="1" dirty="0">
                <a:solidFill>
                  <a:srgbClr val="505B62"/>
                </a:solidFill>
                <a:latin typeface="Open Sans"/>
              </a:rPr>
              <a:t> </a:t>
            </a:r>
            <a:r>
              <a:rPr lang="en-US" altLang="en-US" sz="12800" i="1" dirty="0">
                <a:solidFill>
                  <a:srgbClr val="7D848A"/>
                </a:solidFill>
                <a:latin typeface="Open Sans"/>
              </a:rPr>
              <a:t>J. Comb. Optim. </a:t>
            </a:r>
            <a:r>
              <a:rPr lang="en-US" altLang="en-US" sz="12800" i="1" dirty="0" smtClean="0">
                <a:solidFill>
                  <a:srgbClr val="7D848A"/>
                </a:solidFill>
                <a:latin typeface="Open Sans"/>
              </a:rPr>
              <a:t>1(1)</a:t>
            </a:r>
            <a:r>
              <a:rPr lang="en-US" altLang="en-US" sz="12800" i="1" dirty="0" smtClean="0">
                <a:solidFill>
                  <a:srgbClr val="505B62"/>
                </a:solidFill>
                <a:latin typeface="Open Sans"/>
              </a:rPr>
              <a:t>, 47-65</a:t>
            </a:r>
            <a:r>
              <a:rPr lang="en-US" altLang="en-US" sz="12800" i="1" dirty="0">
                <a:solidFill>
                  <a:srgbClr val="505B62"/>
                </a:solidFill>
                <a:latin typeface="Open Sans"/>
              </a:rPr>
              <a:t> (1997)</a:t>
            </a:r>
            <a:endParaRPr lang="en-US" altLang="en-US" sz="12800" dirty="0">
              <a:solidFill>
                <a:srgbClr val="505B62"/>
              </a:solidFill>
              <a:latin typeface="Open Sans"/>
            </a:endParaRPr>
          </a:p>
          <a:p>
            <a:pPr marL="0" indent="0">
              <a:buNone/>
            </a:pPr>
            <a:endParaRPr lang="en-US" sz="12800" dirty="0" smtClean="0"/>
          </a:p>
          <a:p>
            <a:pPr marL="0" indent="0">
              <a:buNone/>
            </a:pPr>
            <a:r>
              <a:rPr lang="en-US" dirty="0"/>
              <a:t/>
            </a:r>
            <a:br>
              <a:rPr lang="en-US" dirty="0"/>
            </a:br>
            <a:endParaRPr lang="en-US" altLang="en-US" dirty="0">
              <a:solidFill>
                <a:srgbClr val="505B62"/>
              </a:solidFill>
              <a:latin typeface="Open Sans"/>
            </a:endParaRPr>
          </a:p>
        </p:txBody>
      </p:sp>
      <p:pic>
        <p:nvPicPr>
          <p:cNvPr id="2050" name="Picture 2" descr="https://dblp.org/img/orcid-mark.12x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763" y="-114300"/>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dblp.org/img/orcid-mark.12x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2663" y="-114300"/>
            <a:ext cx="114300" cy="11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475783"/>
      </p:ext>
    </p:extLst>
  </p:cSld>
  <p:clrMapOvr>
    <a:masterClrMapping/>
  </p:clrMapOvr>
  <p:timing>
    <p:tnLst>
      <p:par>
        <p:cTn id="1" dur="indefinite" restart="never" nodeType="tmRoot"/>
      </p:par>
    </p:tnLst>
  </p:timing>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Continued</a:t>
            </a:r>
            <a:endParaRPr lang="en-US" dirty="0">
              <a:solidFill>
                <a:srgbClr val="00B0F0"/>
              </a:solidFill>
            </a:endParaRPr>
          </a:p>
        </p:txBody>
      </p:sp>
      <p:sp>
        <p:nvSpPr>
          <p:cNvPr id="3" name="Content Placeholder 2"/>
          <p:cNvSpPr>
            <a:spLocks noGrp="1"/>
          </p:cNvSpPr>
          <p:nvPr>
            <p:ph idx="1"/>
          </p:nvPr>
        </p:nvSpPr>
        <p:spPr/>
        <p:txBody>
          <a:bodyPr>
            <a:normAutofit fontScale="25000" lnSpcReduction="20000"/>
          </a:bodyPr>
          <a:lstStyle/>
          <a:p>
            <a:pPr marL="0" indent="0">
              <a:buNone/>
            </a:pPr>
            <a:r>
              <a:rPr lang="en-US" sz="12800" i="1" dirty="0" smtClean="0">
                <a:solidFill>
                  <a:srgbClr val="FF0000"/>
                </a:solidFill>
              </a:rPr>
              <a:t>Hougardy,</a:t>
            </a:r>
            <a:r>
              <a:rPr lang="en-US" sz="12800" i="1" dirty="0">
                <a:solidFill>
                  <a:srgbClr val="FF0000"/>
                </a:solidFill>
              </a:rPr>
              <a:t> </a:t>
            </a:r>
            <a:r>
              <a:rPr lang="en-US" sz="12800" i="1" dirty="0" smtClean="0">
                <a:solidFill>
                  <a:srgbClr val="FF0000"/>
                </a:solidFill>
              </a:rPr>
              <a:t>Prömel</a:t>
            </a:r>
            <a:r>
              <a:rPr lang="en-US" sz="12800" i="1" dirty="0">
                <a:solidFill>
                  <a:srgbClr val="FF0000"/>
                </a:solidFill>
              </a:rPr>
              <a:t>.</a:t>
            </a:r>
            <a:br>
              <a:rPr lang="en-US" sz="12800" i="1" dirty="0">
                <a:solidFill>
                  <a:srgbClr val="FF0000"/>
                </a:solidFill>
              </a:rPr>
            </a:br>
            <a:r>
              <a:rPr lang="en-US" sz="12800" b="1" i="1" dirty="0"/>
              <a:t>A 1.598 Approximation Algorithm for the Steiner Problem in Graphs.</a:t>
            </a:r>
            <a:r>
              <a:rPr lang="en-US" sz="12800" i="1" dirty="0"/>
              <a:t> SODA </a:t>
            </a:r>
            <a:r>
              <a:rPr lang="en-US" sz="12800" i="1" dirty="0" smtClean="0"/>
              <a:t>1999</a:t>
            </a:r>
            <a:r>
              <a:rPr lang="en-US" sz="12800" i="1" dirty="0"/>
              <a:t>, </a:t>
            </a:r>
            <a:r>
              <a:rPr lang="en-US" sz="12800" i="1" dirty="0" smtClean="0"/>
              <a:t>448-453.</a:t>
            </a:r>
          </a:p>
          <a:p>
            <a:pPr marL="0" indent="0">
              <a:buNone/>
            </a:pPr>
            <a:r>
              <a:rPr lang="en-US" sz="12800" u="sng" dirty="0" smtClean="0">
                <a:solidFill>
                  <a:srgbClr val="FF0000"/>
                </a:solidFill>
              </a:rPr>
              <a:t>Robins</a:t>
            </a:r>
            <a:r>
              <a:rPr lang="en-US" sz="12800" dirty="0" smtClean="0">
                <a:solidFill>
                  <a:srgbClr val="FF0000"/>
                </a:solidFill>
              </a:rPr>
              <a:t>,Zelikovsky</a:t>
            </a:r>
            <a:r>
              <a:rPr lang="en-US" sz="12800" dirty="0">
                <a:solidFill>
                  <a:srgbClr val="FF0000"/>
                </a:solidFill>
              </a:rPr>
              <a:t>.</a:t>
            </a:r>
            <a:br>
              <a:rPr lang="en-US" sz="12800" dirty="0">
                <a:solidFill>
                  <a:srgbClr val="FF0000"/>
                </a:solidFill>
              </a:rPr>
            </a:br>
            <a:r>
              <a:rPr lang="en-US" sz="12800" b="1" dirty="0"/>
              <a:t>Improved Steiner tree approximation in graphs.</a:t>
            </a:r>
            <a:r>
              <a:rPr lang="en-US" sz="12800" dirty="0"/>
              <a:t> SODA </a:t>
            </a:r>
            <a:r>
              <a:rPr lang="en-US" sz="12800" dirty="0" smtClean="0"/>
              <a:t>2000</a:t>
            </a:r>
            <a:r>
              <a:rPr lang="en-US" sz="12800" dirty="0"/>
              <a:t>. </a:t>
            </a:r>
            <a:r>
              <a:rPr lang="en-US" sz="12800" dirty="0" smtClean="0"/>
              <a:t>770-779.</a:t>
            </a:r>
          </a:p>
          <a:p>
            <a:pPr marL="0" indent="0">
              <a:buNone/>
            </a:pPr>
            <a:r>
              <a:rPr lang="en-US" sz="12800" i="1" dirty="0"/>
              <a:t/>
            </a:r>
            <a:br>
              <a:rPr lang="en-US" sz="12800" i="1" dirty="0"/>
            </a:br>
            <a:r>
              <a:rPr lang="en-US" sz="12800" i="1" dirty="0" smtClean="0">
                <a:solidFill>
                  <a:srgbClr val="FF0000"/>
                </a:solidFill>
              </a:rPr>
              <a:t>Byrka, Grandoni,Rothvoß, Sanità.</a:t>
            </a:r>
            <a:r>
              <a:rPr lang="en-US" sz="12800" i="1" dirty="0"/>
              <a:t/>
            </a:r>
            <a:br>
              <a:rPr lang="en-US" sz="12800" i="1" dirty="0"/>
            </a:br>
            <a:r>
              <a:rPr lang="en-US" sz="12800" b="1" i="1" dirty="0"/>
              <a:t>Steiner Tree Approximation via Iterative Randomized Rounding.</a:t>
            </a:r>
            <a:r>
              <a:rPr lang="en-US" sz="12800" i="1" dirty="0"/>
              <a:t> J. ACM 60(1</a:t>
            </a:r>
            <a:r>
              <a:rPr lang="en-US" sz="12800" i="1" dirty="0" smtClean="0"/>
              <a:t>)</a:t>
            </a:r>
            <a:r>
              <a:rPr lang="en-US" sz="12800" i="1" dirty="0"/>
              <a:t>, 6:1-6:33 (2013)</a:t>
            </a:r>
            <a:endParaRPr lang="en-US" sz="12800" dirty="0"/>
          </a:p>
          <a:p>
            <a:pPr marL="0" indent="0">
              <a:buNone/>
            </a:pPr>
            <a:r>
              <a:rPr lang="en-US" dirty="0"/>
              <a:t/>
            </a:r>
            <a:br>
              <a:rPr lang="en-US" dirty="0"/>
            </a:br>
            <a:endParaRPr lang="en-US" dirty="0"/>
          </a:p>
          <a:p>
            <a:pPr marL="0" indent="0">
              <a:buNone/>
            </a:pPr>
            <a:r>
              <a:rPr lang="en-US" dirty="0"/>
              <a:t/>
            </a:r>
            <a:br>
              <a:rPr lang="en-US" dirty="0"/>
            </a:br>
            <a:endParaRPr lang="en-US" dirty="0"/>
          </a:p>
        </p:txBody>
      </p:sp>
    </p:spTree>
    <p:extLst>
      <p:ext uri="{BB962C8B-B14F-4D97-AF65-F5344CB8AC3E}">
        <p14:creationId xmlns:p14="http://schemas.microsoft.com/office/powerpoint/2010/main" val="72699090"/>
      </p:ext>
    </p:extLst>
  </p:cSld>
  <p:clrMapOvr>
    <a:masterClrMapping/>
  </p:clrMapOvr>
  <p:timing>
    <p:tnLst>
      <p:par>
        <p:cTn id="1" dur="indefinite" restart="never" nodeType="tmRoot"/>
      </p:par>
    </p:tnLst>
  </p:timing>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The algorithm for Knapsack Set Coverage</a:t>
            </a:r>
            <a:endParaRPr lang="en-US" dirty="0">
              <a:solidFill>
                <a:srgbClr val="00B0F0"/>
              </a:solidFill>
            </a:endParaRPr>
          </a:p>
        </p:txBody>
      </p:sp>
      <p:sp>
        <p:nvSpPr>
          <p:cNvPr id="3" name="Content Placeholder 2"/>
          <p:cNvSpPr>
            <a:spLocks noGrp="1"/>
          </p:cNvSpPr>
          <p:nvPr>
            <p:ph idx="1"/>
          </p:nvPr>
        </p:nvSpPr>
        <p:spPr/>
        <p:txBody>
          <a:bodyPr>
            <a:normAutofit fontScale="25000" lnSpcReduction="20000"/>
          </a:bodyPr>
          <a:lstStyle/>
          <a:p>
            <a:r>
              <a:rPr lang="en-US" sz="12800" i="1" dirty="0">
                <a:solidFill>
                  <a:srgbClr val="FF0000"/>
                </a:solidFill>
              </a:rPr>
              <a:t> </a:t>
            </a:r>
            <a:r>
              <a:rPr lang="en-US" sz="9800" i="1" dirty="0" smtClean="0">
                <a:solidFill>
                  <a:srgbClr val="FF0000"/>
                </a:solidFill>
              </a:rPr>
              <a:t> </a:t>
            </a:r>
            <a:r>
              <a:rPr lang="en-US" sz="9800" i="1" dirty="0" err="1">
                <a:solidFill>
                  <a:srgbClr val="FF0000"/>
                </a:solidFill>
              </a:rPr>
              <a:t>Khuller</a:t>
            </a:r>
            <a:r>
              <a:rPr lang="en-US" sz="9800" i="1" dirty="0">
                <a:solidFill>
                  <a:srgbClr val="FF0000"/>
                </a:solidFill>
              </a:rPr>
              <a:t>, </a:t>
            </a:r>
            <a:r>
              <a:rPr lang="en-US" sz="9800" i="1" dirty="0" smtClean="0">
                <a:solidFill>
                  <a:srgbClr val="FF0000"/>
                </a:solidFill>
              </a:rPr>
              <a:t>Moss</a:t>
            </a:r>
            <a:r>
              <a:rPr lang="en-US" sz="9800" i="1" dirty="0">
                <a:solidFill>
                  <a:srgbClr val="FF0000"/>
                </a:solidFill>
              </a:rPr>
              <a:t>, </a:t>
            </a:r>
            <a:r>
              <a:rPr lang="en-US" sz="9800" i="1" dirty="0" smtClean="0">
                <a:solidFill>
                  <a:srgbClr val="FF0000"/>
                </a:solidFill>
              </a:rPr>
              <a:t> </a:t>
            </a:r>
            <a:r>
              <a:rPr lang="en-US" sz="9800" i="1" dirty="0" err="1" smtClean="0">
                <a:solidFill>
                  <a:srgbClr val="FF0000"/>
                </a:solidFill>
              </a:rPr>
              <a:t>Naor</a:t>
            </a:r>
            <a:r>
              <a:rPr lang="en-US" sz="9800" i="1" dirty="0">
                <a:solidFill>
                  <a:srgbClr val="FF0000"/>
                </a:solidFill>
              </a:rPr>
              <a:t/>
            </a:r>
            <a:br>
              <a:rPr lang="en-US" sz="9800" i="1" dirty="0">
                <a:solidFill>
                  <a:srgbClr val="FF0000"/>
                </a:solidFill>
              </a:rPr>
            </a:br>
            <a:r>
              <a:rPr lang="en-US" sz="9800" b="1" i="1" dirty="0"/>
              <a:t>The Budgeted Maximum Coverage Problem.</a:t>
            </a:r>
            <a:r>
              <a:rPr lang="en-US" sz="9800" i="1" dirty="0"/>
              <a:t> </a:t>
            </a:r>
            <a:r>
              <a:rPr lang="en-US" sz="9800" i="1" dirty="0" err="1" smtClean="0"/>
              <a:t>Inf</a:t>
            </a:r>
            <a:r>
              <a:rPr lang="en-US" sz="9800" i="1" dirty="0" smtClean="0"/>
              <a:t> </a:t>
            </a:r>
            <a:r>
              <a:rPr lang="en-US" sz="9800" i="1" dirty="0"/>
              <a:t>Process. Lett. 70(1</a:t>
            </a:r>
            <a:r>
              <a:rPr lang="en-US" sz="9800" i="1" dirty="0" smtClean="0"/>
              <a:t>)</a:t>
            </a:r>
            <a:r>
              <a:rPr lang="en-US" sz="9800" i="1" dirty="0"/>
              <a:t> 39-45 (1999</a:t>
            </a:r>
            <a:r>
              <a:rPr lang="en-US" sz="9800" i="1" dirty="0" smtClean="0"/>
              <a:t>).</a:t>
            </a:r>
          </a:p>
          <a:p>
            <a:r>
              <a:rPr lang="en-US" sz="9800" i="1" dirty="0" smtClean="0"/>
              <a:t>The paper about maximizing a submodular function under </a:t>
            </a:r>
            <a:r>
              <a:rPr lang="en-US" sz="9800" i="1" dirty="0" err="1" smtClean="0"/>
              <a:t>matroid</a:t>
            </a:r>
            <a:r>
              <a:rPr lang="en-US" sz="9800" i="1" dirty="0" smtClean="0"/>
              <a:t> constrains.</a:t>
            </a:r>
          </a:p>
          <a:p>
            <a:pPr marL="0" indent="0">
              <a:buNone/>
            </a:pPr>
            <a:r>
              <a:rPr lang="en-US" sz="9800" i="1" dirty="0" smtClean="0"/>
              <a:t> </a:t>
            </a:r>
            <a:r>
              <a:rPr lang="en-US" sz="9800" i="1" dirty="0"/>
              <a:t/>
            </a:r>
            <a:br>
              <a:rPr lang="en-US" sz="9800" i="1" dirty="0"/>
            </a:br>
            <a:r>
              <a:rPr lang="en-US" sz="9800" i="1" dirty="0" smtClean="0"/>
              <a:t>   </a:t>
            </a:r>
            <a:r>
              <a:rPr lang="en-US" sz="9800" i="1" dirty="0" err="1" smtClean="0">
                <a:solidFill>
                  <a:srgbClr val="FF0000"/>
                </a:solidFill>
              </a:rPr>
              <a:t>Gruia</a:t>
            </a:r>
            <a:r>
              <a:rPr lang="en-US" sz="9800" i="1" dirty="0" smtClean="0">
                <a:solidFill>
                  <a:srgbClr val="FF0000"/>
                </a:solidFill>
              </a:rPr>
              <a:t> </a:t>
            </a:r>
            <a:r>
              <a:rPr lang="en-US" sz="9800" i="1" dirty="0" err="1">
                <a:solidFill>
                  <a:srgbClr val="FF0000"/>
                </a:solidFill>
              </a:rPr>
              <a:t>Calinescu</a:t>
            </a:r>
            <a:r>
              <a:rPr lang="en-US" sz="9800" i="1" dirty="0">
                <a:solidFill>
                  <a:srgbClr val="FF0000"/>
                </a:solidFill>
              </a:rPr>
              <a:t>, Chandra </a:t>
            </a:r>
            <a:r>
              <a:rPr lang="en-US" sz="9800" i="1" dirty="0" err="1">
                <a:solidFill>
                  <a:srgbClr val="FF0000"/>
                </a:solidFill>
              </a:rPr>
              <a:t>Chekuri</a:t>
            </a:r>
            <a:r>
              <a:rPr lang="en-US" sz="9800" i="1" dirty="0">
                <a:solidFill>
                  <a:srgbClr val="FF0000"/>
                </a:solidFill>
              </a:rPr>
              <a:t>, Martin </a:t>
            </a:r>
            <a:r>
              <a:rPr lang="en-US" sz="9800" i="1" dirty="0" err="1">
                <a:solidFill>
                  <a:srgbClr val="FF0000"/>
                </a:solidFill>
              </a:rPr>
              <a:t>Pál</a:t>
            </a:r>
            <a:r>
              <a:rPr lang="en-US" sz="9800" i="1" dirty="0">
                <a:solidFill>
                  <a:srgbClr val="FF0000"/>
                </a:solidFill>
              </a:rPr>
              <a:t>, Jan </a:t>
            </a:r>
            <a:r>
              <a:rPr lang="en-US" sz="9800" i="1" dirty="0" smtClean="0">
                <a:solidFill>
                  <a:srgbClr val="FF0000"/>
                </a:solidFill>
              </a:rPr>
              <a:t>   </a:t>
            </a:r>
          </a:p>
          <a:p>
            <a:pPr marL="0" indent="0">
              <a:buNone/>
            </a:pPr>
            <a:r>
              <a:rPr lang="en-US" sz="9800" i="1" dirty="0">
                <a:solidFill>
                  <a:srgbClr val="FF0000"/>
                </a:solidFill>
              </a:rPr>
              <a:t> </a:t>
            </a:r>
            <a:r>
              <a:rPr lang="en-US" sz="9800" i="1" dirty="0" smtClean="0">
                <a:solidFill>
                  <a:srgbClr val="FF0000"/>
                </a:solidFill>
              </a:rPr>
              <a:t>  </a:t>
            </a:r>
            <a:r>
              <a:rPr lang="en-US" sz="9800" i="1" dirty="0" err="1" smtClean="0">
                <a:solidFill>
                  <a:srgbClr val="FF0000"/>
                </a:solidFill>
              </a:rPr>
              <a:t>Vondrák</a:t>
            </a:r>
            <a:r>
              <a:rPr lang="en-US" sz="9800" i="1" dirty="0">
                <a:solidFill>
                  <a:srgbClr val="FF0000"/>
                </a:solidFill>
              </a:rPr>
              <a:t>:</a:t>
            </a:r>
            <a:br>
              <a:rPr lang="en-US" sz="9800" i="1" dirty="0">
                <a:solidFill>
                  <a:srgbClr val="FF0000"/>
                </a:solidFill>
              </a:rPr>
            </a:br>
            <a:r>
              <a:rPr lang="en-US" sz="9800" i="1" dirty="0" smtClean="0">
                <a:solidFill>
                  <a:srgbClr val="FF0000"/>
                </a:solidFill>
              </a:rPr>
              <a:t>   </a:t>
            </a:r>
            <a:r>
              <a:rPr lang="en-US" sz="9800" b="1" i="1" dirty="0" smtClean="0"/>
              <a:t>Maximizing </a:t>
            </a:r>
            <a:r>
              <a:rPr lang="en-US" sz="9800" b="1" i="1" dirty="0"/>
              <a:t>a Monotone Submodular Function Subject to </a:t>
            </a:r>
            <a:r>
              <a:rPr lang="en-US" sz="9800" b="1" i="1" dirty="0" smtClean="0"/>
              <a:t>   </a:t>
            </a:r>
          </a:p>
          <a:p>
            <a:pPr marL="0" indent="0">
              <a:buNone/>
            </a:pPr>
            <a:r>
              <a:rPr lang="en-US" sz="9800" b="1" i="1" dirty="0"/>
              <a:t> </a:t>
            </a:r>
            <a:r>
              <a:rPr lang="en-US" sz="9800" b="1" i="1" dirty="0" smtClean="0"/>
              <a:t>  a </a:t>
            </a:r>
            <a:r>
              <a:rPr lang="en-US" sz="9800" b="1" i="1" dirty="0" err="1"/>
              <a:t>Matroid</a:t>
            </a:r>
            <a:r>
              <a:rPr lang="en-US" sz="9800" b="1" i="1" dirty="0"/>
              <a:t> Constraint.</a:t>
            </a:r>
            <a:r>
              <a:rPr lang="en-US" sz="9800" i="1" dirty="0"/>
              <a:t> SIAM J. </a:t>
            </a:r>
            <a:r>
              <a:rPr lang="en-US" sz="9800" i="1" dirty="0" err="1"/>
              <a:t>Comput</a:t>
            </a:r>
            <a:r>
              <a:rPr lang="en-US" sz="9800" i="1" dirty="0"/>
              <a:t>. 40(6</a:t>
            </a:r>
            <a:r>
              <a:rPr lang="en-US" sz="9800" i="1" dirty="0" smtClean="0"/>
              <a:t>)</a:t>
            </a:r>
            <a:r>
              <a:rPr lang="en-US" sz="9800" i="1" dirty="0"/>
              <a:t> </a:t>
            </a:r>
            <a:r>
              <a:rPr lang="en-US" sz="9800" i="1" dirty="0" smtClean="0"/>
              <a:t>1740-  </a:t>
            </a:r>
          </a:p>
          <a:p>
            <a:pPr marL="0" indent="0">
              <a:buNone/>
            </a:pPr>
            <a:r>
              <a:rPr lang="en-US" sz="9800" i="1" dirty="0"/>
              <a:t> </a:t>
            </a:r>
            <a:r>
              <a:rPr lang="en-US" sz="9800" i="1" dirty="0" smtClean="0"/>
              <a:t>  1766</a:t>
            </a:r>
            <a:r>
              <a:rPr lang="en-US" sz="9800" i="1" dirty="0"/>
              <a:t> (2011</a:t>
            </a:r>
            <a:r>
              <a:rPr lang="en-US" sz="9800" i="1" dirty="0" smtClean="0"/>
              <a:t>).</a:t>
            </a:r>
            <a:endParaRPr lang="en-US" sz="9800" dirty="0"/>
          </a:p>
          <a:p>
            <a:pPr marL="0" indent="0">
              <a:buNone/>
            </a:pPr>
            <a:r>
              <a:rPr lang="en-US" sz="9800" dirty="0" smtClean="0"/>
              <a:t> See remarks on this paper next page.</a:t>
            </a:r>
            <a:r>
              <a:rPr lang="en-US" sz="9800" dirty="0"/>
              <a:t/>
            </a:r>
            <a:br>
              <a:rPr lang="en-US" sz="9800" dirty="0"/>
            </a:br>
            <a:endParaRPr lang="en-US" sz="9800" dirty="0"/>
          </a:p>
          <a:p>
            <a:r>
              <a:rPr lang="en-US" dirty="0"/>
              <a:t/>
            </a:r>
            <a:br>
              <a:rPr lang="en-US" dirty="0"/>
            </a:br>
            <a:endParaRPr lang="en-US" dirty="0"/>
          </a:p>
        </p:txBody>
      </p:sp>
    </p:spTree>
    <p:extLst>
      <p:ext uri="{BB962C8B-B14F-4D97-AF65-F5344CB8AC3E}">
        <p14:creationId xmlns:p14="http://schemas.microsoft.com/office/powerpoint/2010/main" val="2226498321"/>
      </p:ext>
    </p:extLst>
  </p:cSld>
  <p:clrMapOvr>
    <a:masterClrMapping/>
  </p:clrMapOvr>
  <p:timing>
    <p:tnLst>
      <p:par>
        <p:cTn id="1" dur="indefinite" restart="never" nodeType="tmRoot"/>
      </p:par>
    </p:tnLst>
  </p:timing>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Remarks on the paper</a:t>
            </a:r>
            <a:endParaRPr lang="en-US" dirty="0">
              <a:solidFill>
                <a:srgbClr val="00B0F0"/>
              </a:solidFill>
            </a:endParaRPr>
          </a:p>
        </p:txBody>
      </p:sp>
      <p:sp>
        <p:nvSpPr>
          <p:cNvPr id="3" name="Content Placeholder 2"/>
          <p:cNvSpPr>
            <a:spLocks noGrp="1"/>
          </p:cNvSpPr>
          <p:nvPr>
            <p:ph idx="1"/>
          </p:nvPr>
        </p:nvSpPr>
        <p:spPr/>
        <p:txBody>
          <a:bodyPr/>
          <a:lstStyle/>
          <a:p>
            <a:r>
              <a:rPr lang="en-US" dirty="0" smtClean="0"/>
              <a:t>This is a brilliant paper. Uses a new generalization of submodular function </a:t>
            </a:r>
            <a:r>
              <a:rPr lang="en-US" dirty="0"/>
              <a:t>to the </a:t>
            </a:r>
            <a:r>
              <a:rPr lang="en-US" dirty="0" smtClean="0"/>
              <a:t>continuous case. Not the well known one by </a:t>
            </a:r>
            <a:r>
              <a:rPr lang="en-US" dirty="0" err="1" smtClean="0">
                <a:solidFill>
                  <a:srgbClr val="7030A0"/>
                </a:solidFill>
              </a:rPr>
              <a:t>Lovats</a:t>
            </a:r>
            <a:r>
              <a:rPr lang="en-US" dirty="0" smtClean="0">
                <a:solidFill>
                  <a:srgbClr val="7030A0"/>
                </a:solidFill>
              </a:rPr>
              <a:t>.</a:t>
            </a:r>
          </a:p>
          <a:p>
            <a:pPr marL="0" indent="0">
              <a:buNone/>
            </a:pPr>
            <a:r>
              <a:rPr lang="en-US" dirty="0" smtClean="0"/>
              <a:t>  Using partial derivatives they choose a direction </a:t>
            </a:r>
          </a:p>
          <a:p>
            <a:pPr marL="0" indent="0">
              <a:buNone/>
            </a:pPr>
            <a:r>
              <a:rPr lang="en-US" dirty="0"/>
              <a:t> </a:t>
            </a:r>
            <a:r>
              <a:rPr lang="en-US" dirty="0" smtClean="0"/>
              <a:t> which  improves the value.</a:t>
            </a:r>
          </a:p>
          <a:p>
            <a:r>
              <a:rPr lang="en-US" dirty="0" smtClean="0"/>
              <a:t>At the end of the day they get a fractional solution and so use </a:t>
            </a:r>
            <a:r>
              <a:rPr lang="en-US" dirty="0" err="1" smtClean="0">
                <a:solidFill>
                  <a:srgbClr val="00B050"/>
                </a:solidFill>
              </a:rPr>
              <a:t>pipage</a:t>
            </a:r>
            <a:r>
              <a:rPr lang="en-US" dirty="0" smtClean="0">
                <a:solidFill>
                  <a:srgbClr val="00B050"/>
                </a:solidFill>
              </a:rPr>
              <a:t> rounding </a:t>
            </a:r>
            <a:r>
              <a:rPr lang="en-US" dirty="0" smtClean="0"/>
              <a:t>by </a:t>
            </a:r>
            <a:r>
              <a:rPr lang="en-US" dirty="0" err="1" smtClean="0">
                <a:solidFill>
                  <a:srgbClr val="FF0000"/>
                </a:solidFill>
              </a:rPr>
              <a:t>Sviridenko</a:t>
            </a:r>
            <a:r>
              <a:rPr lang="en-US" dirty="0" smtClean="0">
                <a:solidFill>
                  <a:srgbClr val="FF0000"/>
                </a:solidFill>
              </a:rPr>
              <a:t> et al </a:t>
            </a:r>
            <a:r>
              <a:rPr lang="en-US" dirty="0" smtClean="0"/>
              <a:t>to round. Beautiful and solves a 30 years open problem.</a:t>
            </a:r>
            <a:endParaRPr lang="en-US" dirty="0"/>
          </a:p>
        </p:txBody>
      </p:sp>
    </p:spTree>
    <p:extLst>
      <p:ext uri="{BB962C8B-B14F-4D97-AF65-F5344CB8AC3E}">
        <p14:creationId xmlns:p14="http://schemas.microsoft.com/office/powerpoint/2010/main" val="832534634"/>
      </p:ext>
    </p:extLst>
  </p:cSld>
  <p:clrMapOvr>
    <a:masterClrMapping/>
  </p:clrMapOvr>
  <p:timing>
    <p:tnLst>
      <p:par>
        <p:cTn id="1" dur="indefinite" restart="never" nodeType="tmRoot"/>
      </p:par>
    </p:tnLst>
  </p:timing>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a:t>
            </a:r>
            <a:r>
              <a:rPr lang="en-US" dirty="0" smtClean="0">
                <a:solidFill>
                  <a:srgbClr val="00B0F0"/>
                </a:solidFill>
              </a:rPr>
              <a:t>Character flaw</a:t>
            </a:r>
            <a:endParaRPr lang="en-US" dirty="0">
              <a:solidFill>
                <a:srgbClr val="00B0F0"/>
              </a:solidFill>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t>Of </a:t>
            </a:r>
            <a:r>
              <a:rPr lang="en-US" dirty="0" smtClean="0">
                <a:solidFill>
                  <a:srgbClr val="7030A0"/>
                </a:solidFill>
              </a:rPr>
              <a:t>Michael </a:t>
            </a:r>
            <a:r>
              <a:rPr lang="en-US" dirty="0">
                <a:solidFill>
                  <a:srgbClr val="7030A0"/>
                </a:solidFill>
              </a:rPr>
              <a:t>Myers,</a:t>
            </a:r>
            <a:r>
              <a:rPr lang="en-US" dirty="0"/>
              <a:t> </a:t>
            </a:r>
            <a:r>
              <a:rPr lang="en-US" dirty="0">
                <a:solidFill>
                  <a:srgbClr val="7030A0"/>
                </a:solidFill>
              </a:rPr>
              <a:t>Freddy </a:t>
            </a:r>
            <a:r>
              <a:rPr lang="en-US" dirty="0" smtClean="0">
                <a:solidFill>
                  <a:srgbClr val="7030A0"/>
                </a:solidFill>
              </a:rPr>
              <a:t>Krueger </a:t>
            </a:r>
            <a:r>
              <a:rPr lang="en-US" dirty="0"/>
              <a:t>and </a:t>
            </a:r>
            <a:r>
              <a:rPr lang="en-US" dirty="0">
                <a:solidFill>
                  <a:srgbClr val="7030A0"/>
                </a:solidFill>
              </a:rPr>
              <a:t>Jason Voorhees</a:t>
            </a:r>
            <a:r>
              <a:rPr lang="en-US" dirty="0" smtClean="0"/>
              <a:t>: </a:t>
            </a:r>
            <a:r>
              <a:rPr lang="en-US" dirty="0" smtClean="0">
                <a:solidFill>
                  <a:srgbClr val="FF0000"/>
                </a:solidFill>
              </a:rPr>
              <a:t>Cut problems</a:t>
            </a:r>
          </a:p>
          <a:p>
            <a:pPr marL="0" indent="0">
              <a:buNone/>
            </a:pPr>
            <a:r>
              <a:rPr lang="en-US" dirty="0" smtClean="0"/>
              <a:t>A lame joke from cinema.</a:t>
            </a:r>
          </a:p>
          <a:p>
            <a:pPr marL="0" indent="0">
              <a:buNone/>
            </a:pPr>
            <a:r>
              <a:rPr lang="en-US" dirty="0">
                <a:solidFill>
                  <a:srgbClr val="7030A0"/>
                </a:solidFill>
              </a:rPr>
              <a:t>Michael Myers </a:t>
            </a:r>
            <a:r>
              <a:rPr lang="en-US" dirty="0" smtClean="0">
                <a:solidFill>
                  <a:srgbClr val="7030A0"/>
                </a:solidFill>
              </a:rPr>
              <a:t> </a:t>
            </a:r>
            <a:r>
              <a:rPr lang="en-US" dirty="0" smtClean="0"/>
              <a:t>from the </a:t>
            </a:r>
            <a:r>
              <a:rPr lang="en-US" i="1" dirty="0" smtClean="0">
                <a:solidFill>
                  <a:srgbClr val="FF0000"/>
                </a:solidFill>
              </a:rPr>
              <a:t>Halloween </a:t>
            </a:r>
            <a:r>
              <a:rPr lang="en-US" dirty="0" smtClean="0"/>
              <a:t> franchise about </a:t>
            </a:r>
            <a:r>
              <a:rPr lang="en-US" dirty="0"/>
              <a:t>a psychopath </a:t>
            </a:r>
            <a:r>
              <a:rPr lang="en-US" dirty="0" smtClean="0"/>
              <a:t>person that stubs people to death for no reason. </a:t>
            </a:r>
            <a:r>
              <a:rPr lang="en-US" dirty="0">
                <a:solidFill>
                  <a:srgbClr val="7030A0"/>
                </a:solidFill>
              </a:rPr>
              <a:t>Jason Voorhees</a:t>
            </a:r>
            <a:r>
              <a:rPr lang="en-US" dirty="0"/>
              <a:t>: </a:t>
            </a:r>
            <a:r>
              <a:rPr lang="en-US" dirty="0" smtClean="0">
                <a:solidFill>
                  <a:srgbClr val="FF0000"/>
                </a:solidFill>
              </a:rPr>
              <a:t>Friday the 13 </a:t>
            </a:r>
            <a:r>
              <a:rPr lang="en-US" dirty="0" smtClean="0"/>
              <a:t>franchise again about </a:t>
            </a:r>
            <a:r>
              <a:rPr lang="en-US" dirty="0"/>
              <a:t>a psychopath </a:t>
            </a:r>
            <a:r>
              <a:rPr lang="en-US" dirty="0" smtClean="0"/>
              <a:t>the stubs people to death for no reason. </a:t>
            </a:r>
            <a:r>
              <a:rPr lang="en-US" dirty="0">
                <a:solidFill>
                  <a:srgbClr val="7030A0"/>
                </a:solidFill>
              </a:rPr>
              <a:t>Freddy Kruger </a:t>
            </a:r>
            <a:r>
              <a:rPr lang="en-US" dirty="0" smtClean="0"/>
              <a:t>is the same in the franchise </a:t>
            </a:r>
            <a:r>
              <a:rPr lang="en-US" i="1" dirty="0">
                <a:solidFill>
                  <a:srgbClr val="FF0000"/>
                </a:solidFill>
              </a:rPr>
              <a:t>A Nightmare on Elm Street</a:t>
            </a:r>
            <a:r>
              <a:rPr lang="en-US" dirty="0"/>
              <a:t> </a:t>
            </a:r>
          </a:p>
          <a:p>
            <a:pPr marL="0" indent="0">
              <a:buNone/>
            </a:pPr>
            <a:r>
              <a:rPr lang="en-US" dirty="0" smtClean="0"/>
              <a:t>They cut people for no reason. They have a </a:t>
            </a:r>
            <a:r>
              <a:rPr lang="en-US" dirty="0" smtClean="0">
                <a:solidFill>
                  <a:srgbClr val="FF0000"/>
                </a:solidFill>
              </a:rPr>
              <a:t>cut problem</a:t>
            </a:r>
            <a:endParaRPr lang="en-US" dirty="0">
              <a:solidFill>
                <a:srgbClr val="FF0000"/>
              </a:solidFill>
            </a:endParaRPr>
          </a:p>
        </p:txBody>
      </p:sp>
    </p:spTree>
    <p:extLst>
      <p:ext uri="{BB962C8B-B14F-4D97-AF65-F5344CB8AC3E}">
        <p14:creationId xmlns:p14="http://schemas.microsoft.com/office/powerpoint/2010/main" val="411837104"/>
      </p:ext>
    </p:extLst>
  </p:cSld>
  <p:clrMapOvr>
    <a:masterClrMapping/>
  </p:clrMapOvr>
  <p:timing>
    <p:tnLst>
      <p:par>
        <p:cTn id="1" dur="indefinite" restart="never" nodeType="tmRoot"/>
      </p:par>
    </p:tnLst>
  </p:timing>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Title 1"/>
          <p:cNvSpPr>
            <a:spLocks noGrp="1"/>
          </p:cNvSpPr>
          <p:nvPr>
            <p:ph type="title"/>
          </p:nvPr>
        </p:nvSpPr>
        <p:spPr>
          <a:xfrm>
            <a:off x="457200" y="230188"/>
            <a:ext cx="8229600" cy="1143000"/>
          </a:xfrm>
        </p:spPr>
        <p:txBody>
          <a:bodyPr>
            <a:normAutofit fontScale="90000"/>
          </a:bodyPr>
          <a:lstStyle/>
          <a:p>
            <a:pPr algn="ctr"/>
            <a:r>
              <a:rPr lang="en-US" altLang="en-US" dirty="0" smtClean="0">
                <a:solidFill>
                  <a:srgbClr val="00B0F0"/>
                </a:solidFill>
              </a:rPr>
              <a:t>The multicut and separator approximations are from</a:t>
            </a:r>
          </a:p>
        </p:txBody>
      </p:sp>
      <p:sp>
        <p:nvSpPr>
          <p:cNvPr id="3" name="Content Placeholder 2"/>
          <p:cNvSpPr>
            <a:spLocks noGrp="1"/>
          </p:cNvSpPr>
          <p:nvPr>
            <p:ph idx="1"/>
          </p:nvPr>
        </p:nvSpPr>
        <p:spPr/>
        <p:txBody>
          <a:bodyPr>
            <a:normAutofit fontScale="25000" lnSpcReduction="20000"/>
          </a:bodyPr>
          <a:lstStyle/>
          <a:p>
            <a:pPr marL="0" indent="0" algn="l">
              <a:buFontTx/>
              <a:buNone/>
              <a:defRPr/>
            </a:pPr>
            <a:r>
              <a:rPr lang="en-US" sz="16000" i="1" dirty="0" smtClean="0">
                <a:solidFill>
                  <a:srgbClr val="FF0000"/>
                </a:solidFill>
              </a:rPr>
              <a:t>Garg, Vazirani and Yannakakis,</a:t>
            </a:r>
            <a:r>
              <a:rPr lang="en-US" sz="16000" i="1" dirty="0"/>
              <a:t/>
            </a:r>
            <a:br>
              <a:rPr lang="en-US" sz="16000" i="1" dirty="0"/>
            </a:br>
            <a:r>
              <a:rPr lang="en-US" sz="16000" b="1" i="1" dirty="0">
                <a:solidFill>
                  <a:schemeClr val="tx1">
                    <a:lumMod val="65000"/>
                    <a:lumOff val="35000"/>
                  </a:schemeClr>
                </a:solidFill>
              </a:rPr>
              <a:t>Approximate Max-Flow Min-(Multi)Cut Theorems and Their Applications</a:t>
            </a:r>
            <a:r>
              <a:rPr lang="en-US" sz="16000" b="1" i="1" dirty="0" smtClean="0">
                <a:solidFill>
                  <a:schemeClr val="tx1">
                    <a:lumMod val="65000"/>
                    <a:lumOff val="35000"/>
                  </a:schemeClr>
                </a:solidFill>
              </a:rPr>
              <a:t>.  </a:t>
            </a:r>
            <a:r>
              <a:rPr lang="en-US" sz="16000" b="1" i="1" dirty="0" smtClean="0"/>
              <a:t>SIAM Journal on Computing 25(2):235-251 1996.</a:t>
            </a:r>
            <a:r>
              <a:rPr lang="en-US" sz="16000" i="1" dirty="0"/>
              <a:t> </a:t>
            </a:r>
          </a:p>
          <a:p>
            <a:pPr marL="0" indent="0" algn="l">
              <a:buFontTx/>
              <a:buNone/>
              <a:defRPr/>
            </a:pPr>
            <a:r>
              <a:rPr lang="en-US" sz="16000" i="1" dirty="0" smtClean="0">
                <a:solidFill>
                  <a:srgbClr val="FF0000"/>
                </a:solidFill>
              </a:rPr>
              <a:t>Even,</a:t>
            </a:r>
            <a:r>
              <a:rPr lang="en-US" sz="16000" i="1" dirty="0">
                <a:solidFill>
                  <a:srgbClr val="FF0000"/>
                </a:solidFill>
              </a:rPr>
              <a:t> </a:t>
            </a:r>
            <a:r>
              <a:rPr lang="en-US" sz="16000" i="1" dirty="0" smtClean="0">
                <a:solidFill>
                  <a:srgbClr val="FF0000"/>
                </a:solidFill>
              </a:rPr>
              <a:t>Naor,  Rao and Schieber, </a:t>
            </a:r>
            <a:r>
              <a:rPr lang="en-US" sz="16000" i="1" dirty="0"/>
              <a:t/>
            </a:r>
            <a:br>
              <a:rPr lang="en-US" sz="16000" i="1" dirty="0"/>
            </a:br>
            <a:r>
              <a:rPr lang="en-US" sz="16000" b="1" i="1" dirty="0"/>
              <a:t>Fast Approximate Graph Partitioning Algorithms.</a:t>
            </a:r>
            <a:r>
              <a:rPr lang="en-US" sz="16000" i="1" dirty="0"/>
              <a:t> </a:t>
            </a:r>
            <a:r>
              <a:rPr lang="en-US" sz="16000" i="1" dirty="0" smtClean="0"/>
              <a:t>SIAM Journal on Computing 28(6): 2187-2214, 1999</a:t>
            </a:r>
            <a:r>
              <a:rPr lang="en-US" sz="16000" i="1" dirty="0"/>
              <a:t>.</a:t>
            </a:r>
            <a:endParaRPr lang="en-US" sz="16000" dirty="0"/>
          </a:p>
          <a:p>
            <a:pPr marL="0" indent="0">
              <a:buFontTx/>
              <a:buNone/>
              <a:defRPr/>
            </a:pPr>
            <a:r>
              <a:rPr lang="en-US" sz="16000" dirty="0" smtClean="0"/>
              <a:t/>
            </a:r>
            <a:br>
              <a:rPr lang="en-US" sz="16000" dirty="0" smtClean="0"/>
            </a:br>
            <a:endParaRPr lang="en-US" sz="16000" i="1" dirty="0">
              <a:solidFill>
                <a:schemeClr val="tx1">
                  <a:lumMod val="65000"/>
                  <a:lumOff val="35000"/>
                </a:schemeClr>
              </a:solidFill>
            </a:endParaRPr>
          </a:p>
          <a:p>
            <a:pPr marL="0" indent="0" algn="l">
              <a:buFontTx/>
              <a:buNone/>
              <a:defRPr/>
            </a:pPr>
            <a:endParaRPr lang="en-US" dirty="0"/>
          </a:p>
          <a:p>
            <a:pPr marL="0" indent="0">
              <a:buFontTx/>
              <a:buNone/>
              <a:defRPr/>
            </a:pP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5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My multicut presentation is based on the paper</a:t>
            </a:r>
            <a:endParaRPr lang="en-US" dirty="0">
              <a:solidFill>
                <a:srgbClr val="00B0F0"/>
              </a:solidFill>
            </a:endParaRPr>
          </a:p>
        </p:txBody>
      </p:sp>
      <p:sp>
        <p:nvSpPr>
          <p:cNvPr id="3" name="Content Placeholder 2"/>
          <p:cNvSpPr>
            <a:spLocks noGrp="1"/>
          </p:cNvSpPr>
          <p:nvPr>
            <p:ph idx="1"/>
          </p:nvPr>
        </p:nvSpPr>
        <p:spPr/>
        <p:txBody>
          <a:bodyPr/>
          <a:lstStyle/>
          <a:p>
            <a:pPr marL="0" indent="0">
              <a:buNone/>
            </a:pPr>
            <a:r>
              <a:rPr lang="en-US" i="1" dirty="0" smtClean="0">
                <a:solidFill>
                  <a:srgbClr val="FF0000"/>
                </a:solidFill>
              </a:rPr>
              <a:t>Calinescu,Karloff</a:t>
            </a:r>
            <a:r>
              <a:rPr lang="en-US" i="1" dirty="0">
                <a:solidFill>
                  <a:srgbClr val="FF0000"/>
                </a:solidFill>
              </a:rPr>
              <a:t>, </a:t>
            </a:r>
            <a:r>
              <a:rPr lang="en-US" i="1" dirty="0" smtClean="0">
                <a:solidFill>
                  <a:srgbClr val="FF0000"/>
                </a:solidFill>
              </a:rPr>
              <a:t>Rabani</a:t>
            </a:r>
            <a:r>
              <a:rPr lang="en-US" i="1" dirty="0">
                <a:solidFill>
                  <a:srgbClr val="FF0000"/>
                </a:solidFill>
              </a:rPr>
              <a:t>.</a:t>
            </a:r>
            <a:r>
              <a:rPr lang="en-US" i="1" dirty="0"/>
              <a:t/>
            </a:r>
            <a:br>
              <a:rPr lang="en-US" i="1" dirty="0"/>
            </a:br>
            <a:r>
              <a:rPr lang="en-US" b="1" i="1" dirty="0"/>
              <a:t>An Improved Approximation Algorithm for MULTIWAY CUT.</a:t>
            </a:r>
            <a:r>
              <a:rPr lang="en-US" i="1" dirty="0"/>
              <a:t> J. Comput. Syst. Sci. 60(3</a:t>
            </a:r>
            <a:r>
              <a:rPr lang="en-US" i="1" dirty="0" smtClean="0"/>
              <a:t>)</a:t>
            </a:r>
            <a:r>
              <a:rPr lang="en-US" i="1" dirty="0"/>
              <a:t> 564-574 (2000</a:t>
            </a:r>
            <a:r>
              <a:rPr lang="en-US" i="1" dirty="0" smtClean="0"/>
              <a:t>)</a:t>
            </a:r>
            <a:r>
              <a:rPr lang="en-US" dirty="0" smtClean="0"/>
              <a:t>.</a:t>
            </a:r>
          </a:p>
          <a:p>
            <a:pPr marL="0" indent="0">
              <a:buNone/>
            </a:pPr>
            <a:endParaRPr lang="en-US" dirty="0"/>
          </a:p>
          <a:p>
            <a:pPr marL="0" indent="0">
              <a:buNone/>
            </a:pPr>
            <a:r>
              <a:rPr lang="en-US" dirty="0" smtClean="0"/>
              <a:t>This is a landmark paper that broke the ratio </a:t>
            </a:r>
            <a:r>
              <a:rPr lang="en-US" dirty="0" smtClean="0">
                <a:solidFill>
                  <a:srgbClr val="FF0000"/>
                </a:solidFill>
              </a:rPr>
              <a:t>2</a:t>
            </a:r>
            <a:r>
              <a:rPr lang="en-US" dirty="0" smtClean="0"/>
              <a:t> for multiway cut. The new ratio was </a:t>
            </a:r>
            <a:r>
              <a:rPr lang="en-US" dirty="0" smtClean="0">
                <a:solidFill>
                  <a:srgbClr val="FF0000"/>
                </a:solidFill>
              </a:rPr>
              <a:t>3/2</a:t>
            </a:r>
            <a:r>
              <a:rPr lang="en-US" dirty="0" smtClean="0"/>
              <a:t>.</a:t>
            </a:r>
            <a:r>
              <a:rPr lang="en-US" dirty="0"/>
              <a:t/>
            </a:r>
            <a:br>
              <a:rPr lang="en-US" dirty="0"/>
            </a:br>
            <a:endParaRPr lang="en-US" b="1" dirty="0"/>
          </a:p>
        </p:txBody>
      </p:sp>
    </p:spTree>
    <p:extLst>
      <p:ext uri="{BB962C8B-B14F-4D97-AF65-F5344CB8AC3E}">
        <p14:creationId xmlns:p14="http://schemas.microsoft.com/office/powerpoint/2010/main" val="3236700027"/>
      </p:ext>
    </p:extLst>
  </p:cSld>
  <p:clrMapOvr>
    <a:masterClrMapping/>
  </p:clrMapOvr>
  <p:timing>
    <p:tnLst>
      <p:par>
        <p:cTn id="1" dur="indefinite" restart="never" nodeType="tmRoot"/>
      </p:par>
    </p:tnLst>
  </p:timing>
</p:sld>
</file>

<file path=ppt/slides/slide5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Approximating Directed Multicut</a:t>
            </a:r>
            <a:endParaRPr lang="en-US" dirty="0">
              <a:solidFill>
                <a:srgbClr val="00B0F0"/>
              </a:solidFill>
            </a:endParaRPr>
          </a:p>
        </p:txBody>
      </p:sp>
      <p:sp>
        <p:nvSpPr>
          <p:cNvPr id="3" name="Content Placeholder 2"/>
          <p:cNvSpPr>
            <a:spLocks noGrp="1"/>
          </p:cNvSpPr>
          <p:nvPr>
            <p:ph idx="1"/>
          </p:nvPr>
        </p:nvSpPr>
        <p:spPr/>
        <p:txBody>
          <a:bodyPr>
            <a:normAutofit lnSpcReduction="10000"/>
          </a:bodyPr>
          <a:lstStyle/>
          <a:p>
            <a:pPr marL="0" indent="0">
              <a:buNone/>
            </a:pPr>
            <a:r>
              <a:rPr lang="en-US" i="1" dirty="0" smtClean="0">
                <a:solidFill>
                  <a:srgbClr val="FF0000"/>
                </a:solidFill>
              </a:rPr>
              <a:t>Gupta.</a:t>
            </a:r>
            <a:r>
              <a:rPr lang="en-US" i="1" dirty="0" smtClean="0"/>
              <a:t> </a:t>
            </a:r>
            <a:r>
              <a:rPr lang="en-US" b="1" i="1" dirty="0" smtClean="0"/>
              <a:t>Improved </a:t>
            </a:r>
            <a:r>
              <a:rPr lang="en-US" b="1" i="1" dirty="0"/>
              <a:t>results for directed multicut.</a:t>
            </a:r>
            <a:r>
              <a:rPr lang="en-US" i="1" dirty="0"/>
              <a:t> SODA </a:t>
            </a:r>
            <a:r>
              <a:rPr lang="en-US" i="1" dirty="0" smtClean="0"/>
              <a:t>2003</a:t>
            </a:r>
            <a:r>
              <a:rPr lang="en-US" i="1" dirty="0"/>
              <a:t> </a:t>
            </a:r>
            <a:r>
              <a:rPr lang="en-US" i="1" dirty="0" smtClean="0"/>
              <a:t>454-455</a:t>
            </a:r>
          </a:p>
          <a:p>
            <a:pPr marL="0" indent="0">
              <a:buNone/>
            </a:pPr>
            <a:endParaRPr lang="en-US" i="1" dirty="0"/>
          </a:p>
          <a:p>
            <a:pPr marL="0" indent="0">
              <a:buNone/>
            </a:pPr>
            <a:r>
              <a:rPr lang="en-US" i="1" dirty="0" smtClean="0">
                <a:solidFill>
                  <a:srgbClr val="0070C0"/>
                </a:solidFill>
              </a:rPr>
              <a:t>If a tree falls in a forest but nobody is there to hear it</a:t>
            </a:r>
            <a:r>
              <a:rPr lang="en-US" i="1" dirty="0" smtClean="0"/>
              <a:t>: My paper on </a:t>
            </a:r>
            <a:r>
              <a:rPr lang="en-US" i="1" dirty="0" smtClean="0">
                <a:solidFill>
                  <a:srgbClr val="FF0000"/>
                </a:solidFill>
              </a:rPr>
              <a:t>Directed Multicut</a:t>
            </a:r>
            <a:r>
              <a:rPr lang="en-US" i="1" dirty="0" smtClean="0"/>
              <a:t> that nobody read.</a:t>
            </a:r>
            <a:endParaRPr lang="en-US" dirty="0" smtClean="0"/>
          </a:p>
          <a:p>
            <a:pPr marL="0" indent="0">
              <a:buNone/>
            </a:pPr>
            <a:endParaRPr lang="en-US" dirty="0" smtClean="0"/>
          </a:p>
          <a:p>
            <a:pPr marL="0" indent="0">
              <a:buNone/>
            </a:pPr>
            <a:r>
              <a:rPr lang="en-US" i="1" dirty="0" smtClean="0">
                <a:solidFill>
                  <a:srgbClr val="FF0000"/>
                </a:solidFill>
              </a:rPr>
              <a:t>Y. Kortsarz, </a:t>
            </a:r>
            <a:r>
              <a:rPr lang="en-US" i="1" dirty="0">
                <a:solidFill>
                  <a:srgbClr val="FF0000"/>
                </a:solidFill>
              </a:rPr>
              <a:t>G</a:t>
            </a:r>
            <a:r>
              <a:rPr lang="en-US" i="1" dirty="0" smtClean="0">
                <a:solidFill>
                  <a:srgbClr val="FF0000"/>
                </a:solidFill>
              </a:rPr>
              <a:t>. </a:t>
            </a:r>
            <a:r>
              <a:rPr lang="en-US" i="1" dirty="0">
                <a:solidFill>
                  <a:srgbClr val="FF0000"/>
                </a:solidFill>
              </a:rPr>
              <a:t>Kortsarz</a:t>
            </a:r>
            <a:r>
              <a:rPr lang="en-US" i="1" dirty="0" smtClean="0">
                <a:solidFill>
                  <a:srgbClr val="FF0000"/>
                </a:solidFill>
              </a:rPr>
              <a:t>, Nutov</a:t>
            </a:r>
            <a:r>
              <a:rPr lang="en-US" i="1" dirty="0">
                <a:solidFill>
                  <a:srgbClr val="FF0000"/>
                </a:solidFill>
              </a:rPr>
              <a:t>.</a:t>
            </a:r>
            <a:br>
              <a:rPr lang="en-US" i="1" dirty="0">
                <a:solidFill>
                  <a:srgbClr val="FF0000"/>
                </a:solidFill>
              </a:rPr>
            </a:br>
            <a:r>
              <a:rPr lang="en-US" b="1" i="1" dirty="0"/>
              <a:t>Greedy approximation algorithms for directed multicuts.</a:t>
            </a:r>
            <a:r>
              <a:rPr lang="en-US" i="1" dirty="0"/>
              <a:t> Networks 45(4</a:t>
            </a:r>
            <a:r>
              <a:rPr lang="en-US" i="1" dirty="0" smtClean="0"/>
              <a:t>)</a:t>
            </a:r>
            <a:r>
              <a:rPr lang="en-US" i="1" dirty="0"/>
              <a:t> 214-217 (2005</a:t>
            </a:r>
            <a:r>
              <a:rPr lang="en-US" i="1" dirty="0" smtClean="0"/>
              <a:t>)</a:t>
            </a:r>
            <a:r>
              <a:rPr lang="en-US" dirty="0"/>
              <a:t/>
            </a:r>
            <a:br>
              <a:rPr lang="en-US" dirty="0"/>
            </a:br>
            <a:endParaRPr lang="en-US" dirty="0"/>
          </a:p>
        </p:txBody>
      </p:sp>
    </p:spTree>
    <p:extLst>
      <p:ext uri="{BB962C8B-B14F-4D97-AF65-F5344CB8AC3E}">
        <p14:creationId xmlns:p14="http://schemas.microsoft.com/office/powerpoint/2010/main" val="189262772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t>
            </a:r>
            <a:r>
              <a:rPr lang="en-US" dirty="0" smtClean="0">
                <a:solidFill>
                  <a:srgbClr val="00B0F0"/>
                </a:solidFill>
              </a:rPr>
              <a:t>Violated sets</a:t>
            </a:r>
            <a:endParaRPr lang="en-US" dirty="0">
              <a:solidFill>
                <a:srgbClr val="00B0F0"/>
              </a:solidFill>
            </a:endParaRPr>
          </a:p>
        </p:txBody>
      </p:sp>
      <p:sp>
        <p:nvSpPr>
          <p:cNvPr id="3" name="Content Placeholder 2"/>
          <p:cNvSpPr>
            <a:spLocks noGrp="1"/>
          </p:cNvSpPr>
          <p:nvPr>
            <p:ph idx="1"/>
          </p:nvPr>
        </p:nvSpPr>
        <p:spPr/>
        <p:txBody>
          <a:bodyPr>
            <a:normAutofit/>
          </a:bodyPr>
          <a:lstStyle/>
          <a:p>
            <a:r>
              <a:rPr lang="en-US" sz="4000" dirty="0" smtClean="0"/>
              <a:t>Let  </a:t>
            </a:r>
            <a:r>
              <a:rPr lang="en-US" sz="4000" dirty="0" err="1" smtClean="0">
                <a:solidFill>
                  <a:srgbClr val="FF0000"/>
                </a:solidFill>
              </a:rPr>
              <a:t>a,b</a:t>
            </a:r>
            <a:r>
              <a:rPr lang="en-US" sz="4000" dirty="0" smtClean="0">
                <a:solidFill>
                  <a:srgbClr val="FF0000"/>
                </a:solidFill>
              </a:rPr>
              <a:t> </a:t>
            </a:r>
            <a:r>
              <a:rPr lang="en-US" sz="4000" dirty="0" smtClean="0"/>
              <a:t>be a pair that needs to be connected in the input.</a:t>
            </a:r>
          </a:p>
          <a:p>
            <a:r>
              <a:rPr lang="en-US" sz="4000" dirty="0" smtClean="0"/>
              <a:t>A set </a:t>
            </a:r>
            <a:r>
              <a:rPr lang="en-US" sz="4000" dirty="0" smtClean="0">
                <a:solidFill>
                  <a:srgbClr val="FF0000"/>
                </a:solidFill>
              </a:rPr>
              <a:t>S</a:t>
            </a:r>
            <a:r>
              <a:rPr lang="en-US" sz="4000" dirty="0" smtClean="0"/>
              <a:t> is violated for </a:t>
            </a:r>
            <a:r>
              <a:rPr lang="en-US" sz="4000" dirty="0" err="1" smtClean="0">
                <a:solidFill>
                  <a:srgbClr val="FF0000"/>
                </a:solidFill>
              </a:rPr>
              <a:t>a,b</a:t>
            </a:r>
            <a:r>
              <a:rPr lang="en-US" sz="4000" dirty="0" smtClean="0">
                <a:solidFill>
                  <a:srgbClr val="FF0000"/>
                </a:solidFill>
              </a:rPr>
              <a:t> </a:t>
            </a:r>
            <a:r>
              <a:rPr lang="en-US" sz="4000" dirty="0" smtClean="0"/>
              <a:t> if </a:t>
            </a:r>
            <a:r>
              <a:rPr lang="en-US" sz="4000" dirty="0" smtClean="0">
                <a:solidFill>
                  <a:srgbClr val="FF0000"/>
                </a:solidFill>
              </a:rPr>
              <a:t>a </a:t>
            </a:r>
            <a:r>
              <a:rPr lang="en-US" sz="4000" dirty="0" smtClean="0">
                <a:solidFill>
                  <a:srgbClr val="FF0000"/>
                </a:solidFill>
                <a:sym typeface="Symbol" panose="05050102010706020507" pitchFamily="18" charset="2"/>
              </a:rPr>
              <a:t> S </a:t>
            </a:r>
            <a:r>
              <a:rPr lang="en-US" sz="4000" dirty="0" smtClean="0">
                <a:sym typeface="Symbol" panose="05050102010706020507" pitchFamily="18" charset="2"/>
              </a:rPr>
              <a:t>and </a:t>
            </a:r>
            <a:r>
              <a:rPr lang="en-US" sz="4000" dirty="0" smtClean="0">
                <a:solidFill>
                  <a:srgbClr val="FF0000"/>
                </a:solidFill>
                <a:sym typeface="Symbol" panose="05050102010706020507" pitchFamily="18" charset="2"/>
              </a:rPr>
              <a:t>b  S</a:t>
            </a:r>
            <a:r>
              <a:rPr lang="en-US" sz="4000" dirty="0" smtClean="0">
                <a:sym typeface="Symbol" panose="05050102010706020507" pitchFamily="18" charset="2"/>
              </a:rPr>
              <a:t>.</a:t>
            </a:r>
            <a:endParaRPr lang="en-US" sz="4000" dirty="0">
              <a:sym typeface="Symbol" panose="05050102010706020507" pitchFamily="18" charset="2"/>
            </a:endParaRPr>
          </a:p>
          <a:p>
            <a:r>
              <a:rPr lang="en-US" sz="4000" dirty="0" smtClean="0">
                <a:sym typeface="Symbol" panose="05050102010706020507" pitchFamily="18" charset="2"/>
              </a:rPr>
              <a:t>A set </a:t>
            </a:r>
            <a:r>
              <a:rPr lang="en-US" sz="4000" dirty="0" smtClean="0">
                <a:solidFill>
                  <a:srgbClr val="FF0000"/>
                </a:solidFill>
                <a:sym typeface="Symbol" panose="05050102010706020507" pitchFamily="18" charset="2"/>
              </a:rPr>
              <a:t>S </a:t>
            </a:r>
            <a:r>
              <a:rPr lang="en-US" sz="4000" dirty="0" smtClean="0">
                <a:sym typeface="Symbol" panose="05050102010706020507" pitchFamily="18" charset="2"/>
              </a:rPr>
              <a:t>is </a:t>
            </a:r>
            <a:r>
              <a:rPr lang="en-US" sz="4000" dirty="0" smtClean="0">
                <a:solidFill>
                  <a:srgbClr val="00B050"/>
                </a:solidFill>
                <a:sym typeface="Symbol" panose="05050102010706020507" pitchFamily="18" charset="2"/>
              </a:rPr>
              <a:t>violated</a:t>
            </a:r>
            <a:r>
              <a:rPr lang="en-US" sz="4000" dirty="0" smtClean="0">
                <a:sym typeface="Symbol" panose="05050102010706020507" pitchFamily="18" charset="2"/>
              </a:rPr>
              <a:t>, if it is violated for some pair.</a:t>
            </a:r>
            <a:endParaRPr lang="en-US" sz="4000" dirty="0"/>
          </a:p>
        </p:txBody>
      </p:sp>
    </p:spTree>
    <p:extLst>
      <p:ext uri="{BB962C8B-B14F-4D97-AF65-F5344CB8AC3E}">
        <p14:creationId xmlns:p14="http://schemas.microsoft.com/office/powerpoint/2010/main" val="3499838318"/>
      </p:ext>
    </p:extLst>
  </p:cSld>
  <p:clrMapOvr>
    <a:masterClrMapping/>
  </p:clrMapOvr>
  <p:timing>
    <p:tnLst>
      <p:par>
        <p:cTn id="1" dur="indefinite" restart="never" nodeType="tmRoot"/>
      </p:par>
    </p:tnLst>
  </p:timing>
</p:sld>
</file>

<file path=ppt/slides/slide5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Hardness for Directed Multicut</a:t>
            </a:r>
            <a:endParaRPr lang="en-US" dirty="0">
              <a:solidFill>
                <a:srgbClr val="00B0F0"/>
              </a:solidFill>
            </a:endParaRPr>
          </a:p>
        </p:txBody>
      </p:sp>
      <p:sp>
        <p:nvSpPr>
          <p:cNvPr id="3" name="Content Placeholder 2"/>
          <p:cNvSpPr>
            <a:spLocks noGrp="1"/>
          </p:cNvSpPr>
          <p:nvPr>
            <p:ph idx="1"/>
          </p:nvPr>
        </p:nvSpPr>
        <p:spPr/>
        <p:txBody>
          <a:bodyPr/>
          <a:lstStyle/>
          <a:p>
            <a:pPr marL="0" indent="0">
              <a:buNone/>
            </a:pPr>
            <a:r>
              <a:rPr lang="en-US" i="1" dirty="0" smtClean="0">
                <a:solidFill>
                  <a:srgbClr val="FF0000"/>
                </a:solidFill>
              </a:rPr>
              <a:t>Chuzhoy,Khanna</a:t>
            </a:r>
            <a:r>
              <a:rPr lang="en-US" i="1" dirty="0">
                <a:solidFill>
                  <a:srgbClr val="FF0000"/>
                </a:solidFill>
              </a:rPr>
              <a:t>.</a:t>
            </a:r>
            <a:r>
              <a:rPr lang="en-US" i="1" dirty="0"/>
              <a:t/>
            </a:r>
            <a:br>
              <a:rPr lang="en-US" i="1" dirty="0"/>
            </a:br>
            <a:r>
              <a:rPr lang="en-US" b="1" i="1" dirty="0"/>
              <a:t>Polynomial flow-cut gaps and hardness of directed cut problems.</a:t>
            </a:r>
            <a:r>
              <a:rPr lang="en-US" i="1" dirty="0"/>
              <a:t> J. ACM 56(2</a:t>
            </a:r>
            <a:r>
              <a:rPr lang="en-US" i="1" dirty="0" smtClean="0"/>
              <a:t>)</a:t>
            </a:r>
            <a:r>
              <a:rPr lang="en-US" i="1" dirty="0"/>
              <a:t> 6:1-6:28 (2009</a:t>
            </a:r>
            <a:r>
              <a:rPr lang="en-US" i="1" dirty="0" smtClean="0"/>
              <a:t>).</a:t>
            </a:r>
          </a:p>
          <a:p>
            <a:pPr marL="0" indent="0">
              <a:buNone/>
            </a:pPr>
            <a:endParaRPr lang="en-US" i="1" dirty="0"/>
          </a:p>
          <a:p>
            <a:pPr marL="0" indent="0">
              <a:buNone/>
            </a:pPr>
            <a:r>
              <a:rPr lang="en-US" i="1" dirty="0" smtClean="0"/>
              <a:t>This is one hard paper and a great achievement.</a:t>
            </a:r>
            <a:r>
              <a:rPr lang="en-US" dirty="0"/>
              <a:t/>
            </a:r>
            <a:br>
              <a:rPr lang="en-US" dirty="0"/>
            </a:br>
            <a:endParaRPr lang="en-US" dirty="0"/>
          </a:p>
        </p:txBody>
      </p:sp>
    </p:spTree>
    <p:extLst>
      <p:ext uri="{BB962C8B-B14F-4D97-AF65-F5344CB8AC3E}">
        <p14:creationId xmlns:p14="http://schemas.microsoft.com/office/powerpoint/2010/main" val="3828166958"/>
      </p:ext>
    </p:extLst>
  </p:cSld>
  <p:clrMapOvr>
    <a:masterClrMapping/>
  </p:clrMapOvr>
  <p:timing>
    <p:tnLst>
      <p:par>
        <p:cTn id="1" dur="indefinite" restart="never" nodeType="tmRoot"/>
      </p:par>
    </p:tnLst>
  </p:timing>
</p:sld>
</file>

<file path=ppt/slides/slide5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Approximating spanners polynomial ratios</a:t>
            </a:r>
            <a:endParaRPr lang="en-US" dirty="0">
              <a:solidFill>
                <a:srgbClr val="00B0F0"/>
              </a:solidFill>
            </a:endParaRPr>
          </a:p>
        </p:txBody>
      </p:sp>
      <p:sp>
        <p:nvSpPr>
          <p:cNvPr id="4" name="Rectangle 1"/>
          <p:cNvSpPr>
            <a:spLocks noChangeArrowheads="1"/>
          </p:cNvSpPr>
          <p:nvPr/>
        </p:nvSpPr>
        <p:spPr bwMode="auto">
          <a:xfrm>
            <a:off x="-1981200" y="-813629"/>
            <a:ext cx="10134600" cy="67710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000" b="0" i="1" u="none" strike="noStrike" cap="none" normalizeH="0" baseline="0" dirty="0" smtClean="0">
                <a:ln>
                  <a:noFill/>
                </a:ln>
                <a:solidFill>
                  <a:srgbClr val="7D848A"/>
                </a:solidFill>
                <a:effectLst/>
                <a:latin typeface="Open Sans"/>
                <a:hlinkClick r:id="rId2"/>
              </a:rPr>
              <a:t/>
            </a:r>
            <a:br>
              <a:rPr kumimoji="0" lang="en-US" altLang="en-US" sz="1000" b="0" i="1" u="none" strike="noStrike" cap="none" normalizeH="0" baseline="0" dirty="0" smtClean="0">
                <a:ln>
                  <a:noFill/>
                </a:ln>
                <a:solidFill>
                  <a:srgbClr val="7D848A"/>
                </a:solidFill>
                <a:effectLst/>
                <a:latin typeface="Open Sans"/>
                <a:hlinkClick r:id="rId2"/>
              </a:rPr>
            </a:br>
            <a:endParaRPr kumimoji="0" lang="en-US" altLang="en-US" sz="1000" b="0" i="1" u="none" strike="noStrike" cap="none" normalizeH="0" baseline="0" dirty="0" smtClean="0">
              <a:ln>
                <a:noFill/>
              </a:ln>
              <a:solidFill>
                <a:srgbClr val="505B62"/>
              </a:solidFill>
              <a:effectLst/>
              <a:latin typeface="Open Sans"/>
            </a:endParaRPr>
          </a:p>
        </p:txBody>
      </p:sp>
      <p:pic>
        <p:nvPicPr>
          <p:cNvPr id="2050" name="Picture 2" descr="https://dblp.org/img/orcid-mark.12x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82233" y="-132176"/>
            <a:ext cx="126683" cy="457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28800" y="3460306"/>
            <a:ext cx="5791200" cy="369332"/>
          </a:xfrm>
          <a:prstGeom prst="rect">
            <a:avLst/>
          </a:prstGeom>
          <a:noFill/>
        </p:spPr>
        <p:txBody>
          <a:bodyPr wrap="square" rtlCol="0">
            <a:spAutoFit/>
          </a:bodyPr>
          <a:lstStyle/>
          <a:p>
            <a:endParaRPr lang="en-US" dirty="0"/>
          </a:p>
        </p:txBody>
      </p:sp>
      <p:sp>
        <p:nvSpPr>
          <p:cNvPr id="6" name="Content Placeholder 5"/>
          <p:cNvSpPr>
            <a:spLocks noGrp="1"/>
          </p:cNvSpPr>
          <p:nvPr>
            <p:ph idx="1"/>
          </p:nvPr>
        </p:nvSpPr>
        <p:spPr/>
        <p:txBody>
          <a:bodyPr>
            <a:normAutofit fontScale="25000" lnSpcReduction="20000"/>
          </a:bodyPr>
          <a:lstStyle/>
          <a:p>
            <a:pPr marL="0" lvl="0" indent="0" eaLnBrk="0" fontAlgn="base" hangingPunct="0">
              <a:lnSpc>
                <a:spcPct val="100000"/>
              </a:lnSpc>
              <a:spcBef>
                <a:spcPct val="0"/>
              </a:spcBef>
              <a:spcAft>
                <a:spcPct val="0"/>
              </a:spcAft>
              <a:buNone/>
            </a:pPr>
            <a:r>
              <a:rPr lang="en-US" altLang="en-US" sz="11200" i="1" dirty="0" smtClean="0">
                <a:solidFill>
                  <a:srgbClr val="FF0000"/>
                </a:solidFill>
                <a:latin typeface="Open Sans"/>
              </a:rPr>
              <a:t>Feldman,Kortsarz, Nutov, </a:t>
            </a:r>
            <a:r>
              <a:rPr lang="en-US" altLang="en-US" sz="11200" i="1" dirty="0">
                <a:solidFill>
                  <a:srgbClr val="FF0000"/>
                </a:solidFill>
                <a:latin typeface="Open Sans"/>
              </a:rPr>
              <a:t/>
            </a:r>
            <a:br>
              <a:rPr lang="en-US" altLang="en-US" sz="11200" i="1" dirty="0">
                <a:solidFill>
                  <a:srgbClr val="FF0000"/>
                </a:solidFill>
                <a:latin typeface="Open Sans"/>
              </a:rPr>
            </a:br>
            <a:r>
              <a:rPr lang="en-US" altLang="en-US" sz="11200" b="1" i="1" dirty="0">
                <a:solidFill>
                  <a:srgbClr val="666666"/>
                </a:solidFill>
                <a:latin typeface="Open Sans"/>
              </a:rPr>
              <a:t>Improved approximation algorithms for Directed Steiner Forest.</a:t>
            </a:r>
            <a:r>
              <a:rPr lang="en-US" altLang="en-US" sz="11200" i="1" dirty="0">
                <a:solidFill>
                  <a:srgbClr val="505B62"/>
                </a:solidFill>
                <a:latin typeface="Open Sans"/>
              </a:rPr>
              <a:t> </a:t>
            </a:r>
            <a:r>
              <a:rPr lang="en-US" altLang="en-US" sz="11200" i="1" dirty="0">
                <a:solidFill>
                  <a:srgbClr val="7D848A"/>
                </a:solidFill>
                <a:latin typeface="Open Sans"/>
              </a:rPr>
              <a:t>J. Comput. Syst. Sci. 78(1</a:t>
            </a:r>
            <a:r>
              <a:rPr lang="en-US" altLang="en-US" sz="11200" i="1" dirty="0" smtClean="0">
                <a:solidFill>
                  <a:srgbClr val="7D848A"/>
                </a:solidFill>
                <a:latin typeface="Open Sans"/>
              </a:rPr>
              <a:t>)</a:t>
            </a:r>
            <a:r>
              <a:rPr lang="en-US" altLang="en-US" sz="11200" i="1" dirty="0">
                <a:solidFill>
                  <a:srgbClr val="505B62"/>
                </a:solidFill>
                <a:latin typeface="Open Sans"/>
              </a:rPr>
              <a:t> 279-292 (2012</a:t>
            </a:r>
            <a:r>
              <a:rPr lang="en-US" altLang="en-US" sz="11200" i="1" dirty="0" smtClean="0">
                <a:solidFill>
                  <a:srgbClr val="505B62"/>
                </a:solidFill>
                <a:latin typeface="Open Sans"/>
              </a:rPr>
              <a:t>)</a:t>
            </a:r>
          </a:p>
          <a:p>
            <a:pPr marL="0" lvl="0" indent="0" eaLnBrk="0" fontAlgn="base" hangingPunct="0">
              <a:lnSpc>
                <a:spcPct val="100000"/>
              </a:lnSpc>
              <a:spcBef>
                <a:spcPct val="0"/>
              </a:spcBef>
              <a:spcAft>
                <a:spcPct val="0"/>
              </a:spcAft>
              <a:buNone/>
            </a:pPr>
            <a:endParaRPr lang="en-US" altLang="en-US" sz="5800" i="1" dirty="0">
              <a:solidFill>
                <a:srgbClr val="505B62"/>
              </a:solidFill>
              <a:latin typeface="Open Sans"/>
            </a:endParaRPr>
          </a:p>
          <a:p>
            <a:pPr marL="0" indent="0" eaLnBrk="0" fontAlgn="base" hangingPunct="0">
              <a:lnSpc>
                <a:spcPct val="100000"/>
              </a:lnSpc>
              <a:spcBef>
                <a:spcPct val="0"/>
              </a:spcBef>
              <a:spcAft>
                <a:spcPct val="0"/>
              </a:spcAft>
              <a:buNone/>
            </a:pPr>
            <a:r>
              <a:rPr lang="en-US" altLang="en-US" sz="12800" i="1" dirty="0" smtClean="0">
                <a:solidFill>
                  <a:srgbClr val="505B62"/>
                </a:solidFill>
                <a:latin typeface="Open Sans"/>
              </a:rPr>
              <a:t>An </a:t>
            </a:r>
            <a:r>
              <a:rPr lang="en-US" altLang="en-US" sz="12800" i="1" dirty="0" smtClean="0">
                <a:solidFill>
                  <a:srgbClr val="FF0000"/>
                </a:solidFill>
                <a:latin typeface="Open Sans"/>
              </a:rPr>
              <a:t>O(</a:t>
            </a:r>
            <a:r>
              <a:rPr lang="en-US" altLang="en-US" sz="12800" dirty="0" smtClean="0">
                <a:solidFill>
                  <a:srgbClr val="FF0000"/>
                </a:solidFill>
                <a:sym typeface="Symbol" panose="05050102010706020507" pitchFamily="18" charset="2"/>
              </a:rPr>
              <a:t>n</a:t>
            </a:r>
            <a:r>
              <a:rPr lang="en-US" altLang="en-US" sz="12800" baseline="30000" dirty="0" smtClean="0">
                <a:solidFill>
                  <a:srgbClr val="FF0000"/>
                </a:solidFill>
                <a:sym typeface="Symbol" panose="05050102010706020507" pitchFamily="18" charset="2"/>
              </a:rPr>
              <a:t>2/3 </a:t>
            </a:r>
            <a:r>
              <a:rPr lang="en-US" altLang="en-US" sz="12800" dirty="0" smtClean="0">
                <a:solidFill>
                  <a:srgbClr val="FF0000"/>
                </a:solidFill>
                <a:sym typeface="Symbol" panose="05050102010706020507" pitchFamily="18" charset="2"/>
              </a:rPr>
              <a:t>)</a:t>
            </a:r>
            <a:r>
              <a:rPr lang="en-US" altLang="en-US" sz="12800" dirty="0" smtClean="0">
                <a:sym typeface="Symbol" panose="05050102010706020507" pitchFamily="18" charset="2"/>
              </a:rPr>
              <a:t>  approximating for </a:t>
            </a:r>
            <a:r>
              <a:rPr lang="en-US" altLang="en-US" sz="12800" dirty="0" smtClean="0">
                <a:solidFill>
                  <a:srgbClr val="0070C0"/>
                </a:solidFill>
                <a:sym typeface="Symbol" panose="05050102010706020507" pitchFamily="18" charset="2"/>
              </a:rPr>
              <a:t>directed spanners </a:t>
            </a:r>
            <a:r>
              <a:rPr lang="en-US" altLang="en-US" sz="12800" dirty="0" smtClean="0">
                <a:sym typeface="Symbol" panose="05050102010706020507" pitchFamily="18" charset="2"/>
              </a:rPr>
              <a:t>based on the paper above can be found in:</a:t>
            </a:r>
          </a:p>
          <a:p>
            <a:pPr marL="0" indent="0">
              <a:buNone/>
            </a:pPr>
            <a:r>
              <a:rPr lang="en-US" sz="12800" i="1" dirty="0">
                <a:solidFill>
                  <a:srgbClr val="FF0000"/>
                </a:solidFill>
              </a:rPr>
              <a:t>Michael Dinitz, Robert </a:t>
            </a:r>
            <a:r>
              <a:rPr lang="en-US" sz="12800" i="1" dirty="0" smtClean="0">
                <a:solidFill>
                  <a:srgbClr val="FF0000"/>
                </a:solidFill>
              </a:rPr>
              <a:t>Krauthgamer</a:t>
            </a:r>
            <a:r>
              <a:rPr lang="en-US" sz="12800" i="1" dirty="0">
                <a:solidFill>
                  <a:srgbClr val="FF0000"/>
                </a:solidFill>
              </a:rPr>
              <a:t/>
            </a:r>
            <a:br>
              <a:rPr lang="en-US" sz="12800" i="1" dirty="0">
                <a:solidFill>
                  <a:srgbClr val="FF0000"/>
                </a:solidFill>
              </a:rPr>
            </a:br>
            <a:r>
              <a:rPr lang="en-US" sz="12800" b="1" i="1" dirty="0"/>
              <a:t>Directed spanners via flow-based linear programs.</a:t>
            </a:r>
            <a:r>
              <a:rPr lang="en-US" sz="12800" i="1" dirty="0"/>
              <a:t> STOC </a:t>
            </a:r>
            <a:r>
              <a:rPr lang="en-US" sz="12800" i="1" dirty="0" smtClean="0"/>
              <a:t>2011, 323-332</a:t>
            </a:r>
            <a:endParaRPr lang="en-US" sz="12800" dirty="0"/>
          </a:p>
          <a:p>
            <a:pPr marL="0" indent="0">
              <a:buNone/>
            </a:pPr>
            <a:r>
              <a:rPr lang="en-US" sz="12800" dirty="0"/>
              <a:t/>
            </a:r>
            <a:br>
              <a:rPr lang="en-US" sz="12800" dirty="0"/>
            </a:br>
            <a:endParaRPr lang="en-US" altLang="en-US" sz="12800" dirty="0"/>
          </a:p>
          <a:p>
            <a:pPr marL="0" lvl="0" indent="0" eaLnBrk="0" fontAlgn="base" hangingPunct="0">
              <a:lnSpc>
                <a:spcPct val="100000"/>
              </a:lnSpc>
              <a:spcBef>
                <a:spcPct val="0"/>
              </a:spcBef>
              <a:spcAft>
                <a:spcPct val="0"/>
              </a:spcAft>
              <a:buNone/>
            </a:pPr>
            <a:endParaRPr lang="en-US" altLang="en-US" dirty="0">
              <a:solidFill>
                <a:srgbClr val="505B62"/>
              </a:solidFill>
              <a:latin typeface="Open Sans"/>
            </a:endParaRPr>
          </a:p>
          <a:p>
            <a:pPr marL="0" lvl="0" indent="0" eaLnBrk="0" fontAlgn="base" hangingPunct="0">
              <a:lnSpc>
                <a:spcPct val="100000"/>
              </a:lnSpc>
              <a:spcBef>
                <a:spcPct val="0"/>
              </a:spcBef>
              <a:spcAft>
                <a:spcPct val="0"/>
              </a:spcAft>
              <a:buFontTx/>
              <a:buChar char="•"/>
            </a:pPr>
            <a:r>
              <a:rPr lang="en-US" altLang="en-US" sz="800" dirty="0"/>
              <a:t/>
            </a:r>
            <a:br>
              <a:rPr lang="en-US" altLang="en-US" sz="800" dirty="0"/>
            </a:br>
            <a:endParaRPr lang="en-US" altLang="en-US" i="1" dirty="0">
              <a:solidFill>
                <a:srgbClr val="505B62"/>
              </a:solidFill>
              <a:latin typeface="Open Sans"/>
            </a:endParaRPr>
          </a:p>
          <a:p>
            <a:endParaRPr lang="en-US" dirty="0"/>
          </a:p>
        </p:txBody>
      </p:sp>
    </p:spTree>
    <p:extLst>
      <p:ext uri="{BB962C8B-B14F-4D97-AF65-F5344CB8AC3E}">
        <p14:creationId xmlns:p14="http://schemas.microsoft.com/office/powerpoint/2010/main" val="1871383123"/>
      </p:ext>
    </p:extLst>
  </p:cSld>
  <p:clrMapOvr>
    <a:masterClrMapping/>
  </p:clrMapOvr>
  <p:timing>
    <p:tnLst>
      <p:par>
        <p:cTn id="1" dur="indefinite" restart="never" nodeType="tmRoot"/>
      </p:par>
    </p:tnLst>
  </p:timing>
</p:sld>
</file>

<file path=ppt/slides/slide5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The paper I used in the Directed Steiner Forest approximation</a:t>
            </a:r>
            <a:endParaRPr lang="en-US" dirty="0">
              <a:solidFill>
                <a:srgbClr val="00B0F0"/>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i="1" dirty="0" smtClean="0">
                <a:solidFill>
                  <a:srgbClr val="FF0000"/>
                </a:solidFill>
              </a:rPr>
              <a:t>Chekuri</a:t>
            </a:r>
            <a:r>
              <a:rPr lang="en-US" i="1" dirty="0">
                <a:solidFill>
                  <a:srgbClr val="FF0000"/>
                </a:solidFill>
              </a:rPr>
              <a:t>, </a:t>
            </a:r>
            <a:r>
              <a:rPr lang="en-US" i="1" dirty="0" smtClean="0">
                <a:solidFill>
                  <a:srgbClr val="FF0000"/>
                </a:solidFill>
              </a:rPr>
              <a:t>Even</a:t>
            </a:r>
            <a:r>
              <a:rPr lang="en-US" i="1" dirty="0">
                <a:solidFill>
                  <a:srgbClr val="FF0000"/>
                </a:solidFill>
              </a:rPr>
              <a:t>, </a:t>
            </a:r>
            <a:r>
              <a:rPr lang="en-US" i="1" dirty="0" smtClean="0">
                <a:solidFill>
                  <a:srgbClr val="FF0000"/>
                </a:solidFill>
              </a:rPr>
              <a:t>Gupta</a:t>
            </a:r>
            <a:r>
              <a:rPr lang="en-US" i="1" dirty="0">
                <a:solidFill>
                  <a:srgbClr val="FF0000"/>
                </a:solidFill>
              </a:rPr>
              <a:t>, </a:t>
            </a:r>
            <a:r>
              <a:rPr lang="en-US" i="1" dirty="0" smtClean="0">
                <a:solidFill>
                  <a:srgbClr val="FF0000"/>
                </a:solidFill>
              </a:rPr>
              <a:t>Segev</a:t>
            </a:r>
            <a:r>
              <a:rPr lang="en-US" i="1" dirty="0">
                <a:solidFill>
                  <a:srgbClr val="FF0000"/>
                </a:solidFill>
              </a:rPr>
              <a:t>.</a:t>
            </a:r>
            <a:br>
              <a:rPr lang="en-US" i="1" dirty="0">
                <a:solidFill>
                  <a:srgbClr val="FF0000"/>
                </a:solidFill>
              </a:rPr>
            </a:br>
            <a:r>
              <a:rPr lang="en-US" b="1" i="1" dirty="0"/>
              <a:t>Set connectivity problems in undirected graphs and the directed </a:t>
            </a:r>
            <a:r>
              <a:rPr lang="en-US" b="1" i="1" dirty="0" smtClean="0"/>
              <a:t>Steiner </a:t>
            </a:r>
            <a:r>
              <a:rPr lang="en-US" b="1" i="1" dirty="0"/>
              <a:t>network problem.</a:t>
            </a:r>
            <a:r>
              <a:rPr lang="en-US" i="1" dirty="0"/>
              <a:t> ACM Trans. Algorithms 7(2</a:t>
            </a:r>
            <a:r>
              <a:rPr lang="en-US" i="1" dirty="0" smtClean="0"/>
              <a:t>)</a:t>
            </a:r>
            <a:r>
              <a:rPr lang="en-US" i="1" dirty="0"/>
              <a:t> 18:1-18:17 (2011</a:t>
            </a:r>
            <a:r>
              <a:rPr lang="en-US" i="1" dirty="0" smtClean="0"/>
              <a:t>)</a:t>
            </a:r>
            <a:r>
              <a:rPr lang="en-US" dirty="0" smtClean="0"/>
              <a:t>.</a:t>
            </a:r>
          </a:p>
          <a:p>
            <a:pPr marL="0" indent="0">
              <a:buNone/>
            </a:pPr>
            <a:endParaRPr lang="en-US" dirty="0"/>
          </a:p>
          <a:p>
            <a:pPr marL="0" indent="0">
              <a:buNone/>
            </a:pPr>
            <a:r>
              <a:rPr lang="en-US" dirty="0" smtClean="0"/>
              <a:t>This paper shows many applications of Junction Trees. Say that we want to connect several </a:t>
            </a:r>
            <a:r>
              <a:rPr lang="en-US" dirty="0" smtClean="0">
                <a:solidFill>
                  <a:srgbClr val="FF0000"/>
                </a:solidFill>
              </a:rPr>
              <a:t>{</a:t>
            </a:r>
            <a:r>
              <a:rPr lang="en-US" dirty="0" err="1" smtClean="0">
                <a:solidFill>
                  <a:srgbClr val="FF0000"/>
                </a:solidFill>
              </a:rPr>
              <a:t>s,t</a:t>
            </a:r>
            <a:r>
              <a:rPr lang="en-US" dirty="0" smtClean="0">
                <a:solidFill>
                  <a:srgbClr val="FF0000"/>
                </a:solidFill>
              </a:rPr>
              <a:t>}  </a:t>
            </a:r>
            <a:r>
              <a:rPr lang="en-US" dirty="0" smtClean="0"/>
              <a:t>pairs</a:t>
            </a:r>
            <a:r>
              <a:rPr lang="en-US" dirty="0"/>
              <a:t> </a:t>
            </a:r>
            <a:r>
              <a:rPr lang="en-US" dirty="0" smtClean="0"/>
              <a:t>at small cost. Note that the graph is directed.</a:t>
            </a:r>
          </a:p>
          <a:p>
            <a:pPr marL="0" indent="0">
              <a:buNone/>
            </a:pPr>
            <a:r>
              <a:rPr lang="en-US" dirty="0" smtClean="0"/>
              <a:t>A junction tree with a root </a:t>
            </a:r>
            <a:r>
              <a:rPr lang="en-US" dirty="0" smtClean="0">
                <a:solidFill>
                  <a:srgbClr val="FF0000"/>
                </a:solidFill>
              </a:rPr>
              <a:t>r  </a:t>
            </a:r>
            <a:r>
              <a:rPr lang="en-US" dirty="0" smtClean="0"/>
              <a:t>and an in-tree into </a:t>
            </a:r>
            <a:r>
              <a:rPr lang="en-US" dirty="0" smtClean="0">
                <a:solidFill>
                  <a:srgbClr val="FF0000"/>
                </a:solidFill>
              </a:rPr>
              <a:t>r</a:t>
            </a:r>
            <a:r>
              <a:rPr lang="en-US" dirty="0" smtClean="0"/>
              <a:t> from sources and an out-tree from </a:t>
            </a:r>
            <a:r>
              <a:rPr lang="en-US" dirty="0" smtClean="0">
                <a:solidFill>
                  <a:srgbClr val="FF0000"/>
                </a:solidFill>
              </a:rPr>
              <a:t>r</a:t>
            </a:r>
            <a:r>
              <a:rPr lang="en-US" dirty="0" smtClean="0"/>
              <a:t>,  to sinks containing many of the pairs we wish to connect. A good density (namely number of covered pairs over cost) gives a good ratio.</a:t>
            </a:r>
            <a:r>
              <a:rPr lang="en-US" dirty="0"/>
              <a:t/>
            </a:r>
            <a:br>
              <a:rPr lang="en-US" dirty="0"/>
            </a:br>
            <a:endParaRPr lang="en-US" dirty="0"/>
          </a:p>
        </p:txBody>
      </p:sp>
    </p:spTree>
    <p:extLst>
      <p:ext uri="{BB962C8B-B14F-4D97-AF65-F5344CB8AC3E}">
        <p14:creationId xmlns:p14="http://schemas.microsoft.com/office/powerpoint/2010/main" val="2354450504"/>
      </p:ext>
    </p:extLst>
  </p:cSld>
  <p:clrMapOvr>
    <a:masterClrMapping/>
  </p:clrMapOvr>
  <p:timing>
    <p:tnLst>
      <p:par>
        <p:cTn id="1" dur="indefinite" restart="never" nodeType="tmRoot"/>
      </p:par>
    </p:tnLst>
  </p:timing>
</p:sld>
</file>

<file path=ppt/slides/slide5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The best approximation for Directed Spanners</a:t>
            </a:r>
            <a:endParaRPr lang="en-US" dirty="0">
              <a:solidFill>
                <a:srgbClr val="00B0F0"/>
              </a:solidFill>
            </a:endParaRPr>
          </a:p>
        </p:txBody>
      </p:sp>
      <p:sp>
        <p:nvSpPr>
          <p:cNvPr id="3" name="Content Placeholder 2"/>
          <p:cNvSpPr>
            <a:spLocks noGrp="1"/>
          </p:cNvSpPr>
          <p:nvPr>
            <p:ph idx="1"/>
          </p:nvPr>
        </p:nvSpPr>
        <p:spPr/>
        <p:txBody>
          <a:bodyPr/>
          <a:lstStyle/>
          <a:p>
            <a:pPr marL="0" indent="0">
              <a:buNone/>
            </a:pPr>
            <a:r>
              <a:rPr lang="en-US" i="1" dirty="0" smtClean="0">
                <a:solidFill>
                  <a:srgbClr val="FF0000"/>
                </a:solidFill>
              </a:rPr>
              <a:t>Berman</a:t>
            </a:r>
            <a:r>
              <a:rPr lang="en-US" i="1" dirty="0">
                <a:solidFill>
                  <a:srgbClr val="FF0000"/>
                </a:solidFill>
              </a:rPr>
              <a:t>, </a:t>
            </a:r>
            <a:r>
              <a:rPr lang="en-US" i="1" dirty="0" smtClean="0">
                <a:solidFill>
                  <a:srgbClr val="FF0000"/>
                </a:solidFill>
              </a:rPr>
              <a:t>Bhattacharyya,Makarychev</a:t>
            </a:r>
            <a:r>
              <a:rPr lang="en-US" i="1" dirty="0">
                <a:solidFill>
                  <a:srgbClr val="FF0000"/>
                </a:solidFill>
              </a:rPr>
              <a:t>, </a:t>
            </a:r>
            <a:r>
              <a:rPr lang="en-US" i="1" dirty="0" smtClean="0">
                <a:solidFill>
                  <a:srgbClr val="FF0000"/>
                </a:solidFill>
              </a:rPr>
              <a:t>Raskhodnikova,Yaroslavtsev</a:t>
            </a:r>
            <a:r>
              <a:rPr lang="en-US" i="1" dirty="0">
                <a:solidFill>
                  <a:srgbClr val="FF0000"/>
                </a:solidFill>
              </a:rPr>
              <a:t>.</a:t>
            </a:r>
            <a:br>
              <a:rPr lang="en-US" i="1" dirty="0">
                <a:solidFill>
                  <a:srgbClr val="FF0000"/>
                </a:solidFill>
              </a:rPr>
            </a:br>
            <a:r>
              <a:rPr lang="en-US" b="1" i="1" dirty="0"/>
              <a:t>Approximation algorithms for spanner problems and Directed Steiner Forest.</a:t>
            </a:r>
            <a:r>
              <a:rPr lang="en-US" i="1" dirty="0"/>
              <a:t> Inf. Comput. </a:t>
            </a:r>
            <a:r>
              <a:rPr lang="en-US" i="1" dirty="0" smtClean="0"/>
              <a:t>222</a:t>
            </a:r>
            <a:r>
              <a:rPr lang="en-US" i="1" dirty="0"/>
              <a:t> 93-107 (2013)</a:t>
            </a:r>
            <a:endParaRPr lang="en-US" dirty="0"/>
          </a:p>
          <a:p>
            <a:pPr marL="0" indent="0">
              <a:buNone/>
            </a:pPr>
            <a:r>
              <a:rPr lang="en-US" dirty="0" smtClean="0"/>
              <a:t>This is a brilliant paper. No less.</a:t>
            </a:r>
          </a:p>
          <a:p>
            <a:pPr marL="0" indent="0">
              <a:buNone/>
            </a:pPr>
            <a:r>
              <a:rPr lang="en-US" dirty="0" smtClean="0"/>
              <a:t>I would read it if I where you.</a:t>
            </a:r>
          </a:p>
          <a:p>
            <a:pPr marL="0" indent="0">
              <a:buNone/>
            </a:pPr>
            <a:r>
              <a:rPr lang="en-US" dirty="0" smtClean="0"/>
              <a:t>Gives the best known approximation for directed spanners with ratio </a:t>
            </a:r>
            <a:r>
              <a:rPr lang="en-US" dirty="0" smtClean="0">
                <a:solidFill>
                  <a:srgbClr val="FF0000"/>
                </a:solidFill>
              </a:rPr>
              <a:t>O(sqt{n})</a:t>
            </a:r>
            <a:r>
              <a:rPr lang="en-US" dirty="0" smtClean="0"/>
              <a:t>.</a:t>
            </a:r>
            <a:r>
              <a:rPr lang="en-US" dirty="0"/>
              <a:t/>
            </a:r>
            <a:br>
              <a:rPr lang="en-US" dirty="0"/>
            </a:br>
            <a:endParaRPr lang="en-US" dirty="0"/>
          </a:p>
        </p:txBody>
      </p:sp>
    </p:spTree>
    <p:extLst>
      <p:ext uri="{BB962C8B-B14F-4D97-AF65-F5344CB8AC3E}">
        <p14:creationId xmlns:p14="http://schemas.microsoft.com/office/powerpoint/2010/main" val="2942108802"/>
      </p:ext>
    </p:extLst>
  </p:cSld>
  <p:clrMapOvr>
    <a:masterClrMapping/>
  </p:clrMapOvr>
  <p:timing>
    <p:tnLst>
      <p:par>
        <p:cTn id="1" dur="indefinite" restart="never" nodeType="tmRoot"/>
      </p:par>
    </p:tnLst>
  </p:timing>
</p:sld>
</file>

<file path=ppt/slides/slide5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Title 1"/>
          <p:cNvSpPr>
            <a:spLocks noGrp="1"/>
          </p:cNvSpPr>
          <p:nvPr>
            <p:ph type="title"/>
          </p:nvPr>
        </p:nvSpPr>
        <p:spPr/>
        <p:txBody>
          <a:bodyPr/>
          <a:lstStyle/>
          <a:p>
            <a:pPr algn="ctr"/>
            <a:r>
              <a:rPr lang="en-US" altLang="en-US" dirty="0" smtClean="0">
                <a:solidFill>
                  <a:srgbClr val="00B0F0"/>
                </a:solidFill>
              </a:rPr>
              <a:t>The PTAS for TSP on Planar and Euclidean graph is from </a:t>
            </a:r>
          </a:p>
        </p:txBody>
      </p:sp>
      <p:sp>
        <p:nvSpPr>
          <p:cNvPr id="3" name="Content Placeholder 2"/>
          <p:cNvSpPr>
            <a:spLocks noGrp="1"/>
          </p:cNvSpPr>
          <p:nvPr>
            <p:ph idx="1"/>
          </p:nvPr>
        </p:nvSpPr>
        <p:spPr/>
        <p:txBody>
          <a:bodyPr>
            <a:normAutofit fontScale="25000" lnSpcReduction="20000"/>
          </a:bodyPr>
          <a:lstStyle/>
          <a:p>
            <a:pPr marL="0" indent="0" algn="l">
              <a:buFontTx/>
              <a:buNone/>
              <a:defRPr/>
            </a:pPr>
            <a:r>
              <a:rPr lang="en-US" sz="16000" dirty="0" smtClean="0">
                <a:solidFill>
                  <a:srgbClr val="FF0000"/>
                </a:solidFill>
              </a:rPr>
              <a:t>Gringi, Koutsoupias, Papadimitriou,</a:t>
            </a:r>
          </a:p>
          <a:p>
            <a:pPr marL="0" indent="0" algn="l">
              <a:buFontTx/>
              <a:buNone/>
              <a:defRPr/>
            </a:pPr>
            <a:r>
              <a:rPr lang="en-US" sz="16000" dirty="0" smtClean="0"/>
              <a:t>Approximating schemed for Planar Graph TSP. FOCS 1995: 640-645</a:t>
            </a:r>
          </a:p>
          <a:p>
            <a:pPr marL="0" indent="0" algn="l">
              <a:buFontTx/>
              <a:buNone/>
              <a:defRPr/>
            </a:pPr>
            <a:r>
              <a:rPr lang="en-US" sz="16000" i="1" dirty="0" smtClean="0">
                <a:solidFill>
                  <a:srgbClr val="FF0000"/>
                </a:solidFill>
              </a:rPr>
              <a:t>Arora</a:t>
            </a:r>
            <a:r>
              <a:rPr lang="en-US" sz="16000" i="1" dirty="0" smtClean="0"/>
              <a:t>, Polynomial Time approximation Schemes for Euclidian Traveling Salesman and other Geometric problems. J. ACM 45(5) 753-782, 1998.</a:t>
            </a:r>
          </a:p>
          <a:p>
            <a:pPr marL="0" indent="0" algn="l">
              <a:buFontTx/>
              <a:buNone/>
              <a:defRPr/>
            </a:pPr>
            <a:r>
              <a:rPr lang="en-US" sz="16000" i="1" dirty="0" smtClean="0"/>
              <a:t>The same result was derived at the same time by </a:t>
            </a:r>
            <a:r>
              <a:rPr lang="en-US" sz="16000" i="1" dirty="0" smtClean="0">
                <a:solidFill>
                  <a:srgbClr val="FF0000"/>
                </a:solidFill>
              </a:rPr>
              <a:t>Mitchell. </a:t>
            </a:r>
          </a:p>
          <a:p>
            <a:pPr marL="0" indent="0">
              <a:buFontTx/>
              <a:buNone/>
              <a:defRPr/>
            </a:pPr>
            <a:endParaRPr lang="en-US" sz="16000" dirty="0" smtClean="0"/>
          </a:p>
          <a:p>
            <a:pPr>
              <a:defRPr/>
            </a:pPr>
            <a:r>
              <a:rPr lang="en-US" dirty="0" smtClean="0"/>
              <a:t/>
            </a:r>
            <a:br>
              <a:rPr lang="en-US" dirty="0" smtClean="0"/>
            </a:br>
            <a:endParaRPr lang="en-US" i="1" dirty="0"/>
          </a:p>
          <a:p>
            <a:pPr marL="0" indent="0" algn="l">
              <a:buFontTx/>
              <a:buNone/>
              <a:defRPr/>
            </a:pPr>
            <a:endParaRPr lang="en-US" i="1" dirty="0" smtClean="0"/>
          </a:p>
          <a:p>
            <a:pPr marL="0" indent="0" algn="l">
              <a:buFontTx/>
              <a:buNone/>
              <a:defRPr/>
            </a:pPr>
            <a:endParaRPr lang="en-US" i="1" dirty="0" smtClean="0"/>
          </a:p>
          <a:p>
            <a:pPr marL="0" indent="0" algn="l">
              <a:buFontTx/>
              <a:buNone/>
              <a:defRPr/>
            </a:pPr>
            <a:endParaRPr lang="en-US" dirty="0"/>
          </a:p>
          <a:p>
            <a:pPr>
              <a:defRPr/>
            </a:pP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5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Something </a:t>
            </a:r>
            <a:r>
              <a:rPr lang="en-US" dirty="0">
                <a:solidFill>
                  <a:srgbClr val="00B0F0"/>
                </a:solidFill>
              </a:rPr>
              <a:t>funny that </a:t>
            </a:r>
            <a:r>
              <a:rPr lang="en-US" dirty="0" smtClean="0">
                <a:solidFill>
                  <a:srgbClr val="00B0F0"/>
                </a:solidFill>
              </a:rPr>
              <a:t>Papadimitriou said on Arora.</a:t>
            </a:r>
            <a:endParaRPr lang="en-US" dirty="0">
              <a:solidFill>
                <a:srgbClr val="00B0F0"/>
              </a:solidFill>
            </a:endParaRPr>
          </a:p>
        </p:txBody>
      </p:sp>
      <p:sp>
        <p:nvSpPr>
          <p:cNvPr id="3" name="Content Placeholder 2"/>
          <p:cNvSpPr>
            <a:spLocks noGrp="1"/>
          </p:cNvSpPr>
          <p:nvPr>
            <p:ph idx="1"/>
          </p:nvPr>
        </p:nvSpPr>
        <p:spPr/>
        <p:txBody>
          <a:bodyPr>
            <a:normAutofit/>
          </a:bodyPr>
          <a:lstStyle/>
          <a:p>
            <a:pPr marL="0" indent="0">
              <a:buNone/>
            </a:pPr>
            <a:r>
              <a:rPr lang="en-US" dirty="0" smtClean="0">
                <a:solidFill>
                  <a:srgbClr val="7030A0"/>
                </a:solidFill>
              </a:rPr>
              <a:t>Papadimitriou </a:t>
            </a:r>
            <a:r>
              <a:rPr lang="en-US" dirty="0" smtClean="0"/>
              <a:t>did the </a:t>
            </a:r>
            <a:r>
              <a:rPr lang="en-US" dirty="0" smtClean="0">
                <a:solidFill>
                  <a:srgbClr val="FF0000"/>
                </a:solidFill>
              </a:rPr>
              <a:t>PTAS</a:t>
            </a:r>
            <a:r>
              <a:rPr lang="en-US" dirty="0" smtClean="0"/>
              <a:t> for </a:t>
            </a:r>
            <a:r>
              <a:rPr lang="en-US" dirty="0" smtClean="0">
                <a:solidFill>
                  <a:srgbClr val="00B050"/>
                </a:solidFill>
              </a:rPr>
              <a:t>Planar Graphs </a:t>
            </a:r>
            <a:r>
              <a:rPr lang="en-US" dirty="0" smtClean="0"/>
              <a:t>and started to work on </a:t>
            </a:r>
            <a:r>
              <a:rPr lang="en-US" dirty="0"/>
              <a:t>the </a:t>
            </a:r>
            <a:r>
              <a:rPr lang="en-US" dirty="0">
                <a:solidFill>
                  <a:srgbClr val="FF0000"/>
                </a:solidFill>
              </a:rPr>
              <a:t>Euclidean</a:t>
            </a:r>
            <a:r>
              <a:rPr lang="en-US" dirty="0"/>
              <a:t> </a:t>
            </a:r>
            <a:r>
              <a:rPr lang="en-US" dirty="0" smtClean="0"/>
              <a:t>case. Then he got the news that </a:t>
            </a:r>
            <a:r>
              <a:rPr lang="en-US" dirty="0" smtClean="0">
                <a:solidFill>
                  <a:srgbClr val="7030A0"/>
                </a:solidFill>
              </a:rPr>
              <a:t>Arora</a:t>
            </a:r>
            <a:r>
              <a:rPr lang="en-US" dirty="0" smtClean="0"/>
              <a:t> already did it. </a:t>
            </a:r>
            <a:r>
              <a:rPr lang="en-US" dirty="0" smtClean="0">
                <a:solidFill>
                  <a:srgbClr val="7030A0"/>
                </a:solidFill>
              </a:rPr>
              <a:t>Papadimitriou </a:t>
            </a:r>
            <a:r>
              <a:rPr lang="en-US" dirty="0" smtClean="0"/>
              <a:t>said in the workshop.</a:t>
            </a:r>
            <a:endParaRPr lang="en-US" dirty="0"/>
          </a:p>
          <a:p>
            <a:pPr marL="0" indent="0">
              <a:buNone/>
            </a:pPr>
            <a:r>
              <a:rPr lang="en-US" dirty="0" smtClean="0">
                <a:solidFill>
                  <a:srgbClr val="7030A0"/>
                </a:solidFill>
              </a:rPr>
              <a:t>Papadimitriou: </a:t>
            </a:r>
            <a:r>
              <a:rPr lang="en-US" dirty="0" smtClean="0"/>
              <a:t>I told </a:t>
            </a:r>
            <a:r>
              <a:rPr lang="en-US" dirty="0" smtClean="0">
                <a:solidFill>
                  <a:srgbClr val="7030A0"/>
                </a:solidFill>
              </a:rPr>
              <a:t>Arora,</a:t>
            </a:r>
            <a:r>
              <a:rPr lang="en-US" dirty="0" smtClean="0"/>
              <a:t> that this is the second time you solve something that I was working on. Go work on </a:t>
            </a:r>
            <a:r>
              <a:rPr lang="en-US" dirty="0" smtClean="0">
                <a:solidFill>
                  <a:srgbClr val="00B050"/>
                </a:solidFill>
              </a:rPr>
              <a:t>other people’s problems</a:t>
            </a:r>
            <a:r>
              <a:rPr lang="en-US" dirty="0" smtClean="0"/>
              <a:t>. </a:t>
            </a:r>
            <a:r>
              <a:rPr lang="en-US" dirty="0" smtClean="0">
                <a:solidFill>
                  <a:srgbClr val="0070C0"/>
                </a:solidFill>
                <a:sym typeface="Wingdings" panose="05000000000000000000" pitchFamily="2" charset="2"/>
              </a:rPr>
              <a:t></a:t>
            </a:r>
            <a:endParaRPr lang="en-US" dirty="0">
              <a:solidFill>
                <a:srgbClr val="0070C0"/>
              </a:solidFill>
              <a:sym typeface="Wingdings" panose="05000000000000000000" pitchFamily="2" charset="2"/>
            </a:endParaRPr>
          </a:p>
          <a:p>
            <a:pPr marL="0" indent="0">
              <a:buNone/>
            </a:pPr>
            <a:r>
              <a:rPr lang="en-US" dirty="0" smtClean="0">
                <a:sym typeface="Wingdings" panose="05000000000000000000" pitchFamily="2" charset="2"/>
              </a:rPr>
              <a:t>I told you he is funny.</a:t>
            </a:r>
            <a:endParaRPr lang="en-US" dirty="0"/>
          </a:p>
        </p:txBody>
      </p:sp>
    </p:spTree>
    <p:extLst>
      <p:ext uri="{BB962C8B-B14F-4D97-AF65-F5344CB8AC3E}">
        <p14:creationId xmlns:p14="http://schemas.microsoft.com/office/powerpoint/2010/main" val="607042808"/>
      </p:ext>
    </p:extLst>
  </p:cSld>
  <p:clrMapOvr>
    <a:masterClrMapping/>
  </p:clrMapOvr>
  <p:timing>
    <p:tnLst>
      <p:par>
        <p:cTn id="1" dur="indefinite" restart="never" nodeType="tmRoot"/>
      </p:par>
    </p:tnLst>
  </p:timing>
</p:sld>
</file>

<file path=ppt/slides/slide5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Title 1"/>
          <p:cNvSpPr>
            <a:spLocks noGrp="1"/>
          </p:cNvSpPr>
          <p:nvPr>
            <p:ph type="title"/>
          </p:nvPr>
        </p:nvSpPr>
        <p:spPr/>
        <p:txBody>
          <a:bodyPr/>
          <a:lstStyle/>
          <a:p>
            <a:pPr algn="ctr"/>
            <a:r>
              <a:rPr lang="en-US" altLang="en-US" dirty="0" smtClean="0">
                <a:solidFill>
                  <a:srgbClr val="00B0F0"/>
                </a:solidFill>
              </a:rPr>
              <a:t>The algorithms for coloring  </a:t>
            </a:r>
            <a:br>
              <a:rPr lang="en-US" altLang="en-US" dirty="0" smtClean="0">
                <a:solidFill>
                  <a:srgbClr val="00B0F0"/>
                </a:solidFill>
              </a:rPr>
            </a:br>
            <a:r>
              <a:rPr lang="en-US" altLang="en-US" dirty="0" smtClean="0">
                <a:solidFill>
                  <a:srgbClr val="00B0F0"/>
                </a:solidFill>
              </a:rPr>
              <a:t>3-colorable graphs are from</a:t>
            </a:r>
          </a:p>
        </p:txBody>
      </p:sp>
      <p:sp>
        <p:nvSpPr>
          <p:cNvPr id="3" name="Content Placeholder 2"/>
          <p:cNvSpPr>
            <a:spLocks noGrp="1"/>
          </p:cNvSpPr>
          <p:nvPr>
            <p:ph idx="1"/>
          </p:nvPr>
        </p:nvSpPr>
        <p:spPr/>
        <p:txBody>
          <a:bodyPr>
            <a:normAutofit fontScale="25000" lnSpcReduction="20000"/>
          </a:bodyPr>
          <a:lstStyle/>
          <a:p>
            <a:pPr marL="0" indent="0" algn="l">
              <a:buFontTx/>
              <a:buNone/>
              <a:defRPr/>
            </a:pPr>
            <a:r>
              <a:rPr lang="en-US" sz="16000" i="1" dirty="0" smtClean="0">
                <a:solidFill>
                  <a:srgbClr val="FF0000"/>
                </a:solidFill>
              </a:rPr>
              <a:t>Blum</a:t>
            </a:r>
            <a:r>
              <a:rPr lang="en-US" sz="16000" i="1" dirty="0" smtClean="0"/>
              <a:t>. New Approximation algorithms for graph coloring. J. ACM 41(3):470-516,1994.</a:t>
            </a:r>
          </a:p>
          <a:p>
            <a:pPr marL="0" indent="0" algn="l">
              <a:buFontTx/>
              <a:buNone/>
              <a:defRPr/>
            </a:pPr>
            <a:r>
              <a:rPr lang="en-US" sz="16000" i="1" dirty="0" smtClean="0">
                <a:solidFill>
                  <a:srgbClr val="FF0000"/>
                </a:solidFill>
              </a:rPr>
              <a:t>Karger, Motwani, Sudan</a:t>
            </a:r>
            <a:r>
              <a:rPr lang="en-US" sz="16000" i="1" dirty="0" smtClean="0"/>
              <a:t>. Approximate graph coloring by semidefinite programing.</a:t>
            </a:r>
          </a:p>
          <a:p>
            <a:pPr marL="0" indent="0" algn="l">
              <a:buFontTx/>
              <a:buNone/>
              <a:defRPr/>
            </a:pPr>
            <a:r>
              <a:rPr lang="en-US" sz="16000" i="1" dirty="0" smtClean="0"/>
              <a:t>FOCS, 2-13, 1994.</a:t>
            </a:r>
          </a:p>
          <a:p>
            <a:pPr marL="0" indent="0" algn="l">
              <a:buFontTx/>
              <a:buNone/>
              <a:defRPr/>
            </a:pPr>
            <a:r>
              <a:rPr lang="en-US" sz="16000" i="1" dirty="0" smtClean="0">
                <a:solidFill>
                  <a:srgbClr val="FF0000"/>
                </a:solidFill>
              </a:rPr>
              <a:t>Arora and Chlamtac</a:t>
            </a:r>
            <a:r>
              <a:rPr lang="en-US" sz="16000" i="1" dirty="0" smtClean="0"/>
              <a:t>, New approximation guarantee for Chromatic Number, STOC 2006, 215-224</a:t>
            </a:r>
          </a:p>
          <a:p>
            <a:pPr>
              <a:defRPr/>
            </a:pPr>
            <a:endParaRPr lang="en-US" sz="16000" dirty="0"/>
          </a:p>
          <a:p>
            <a:pPr marL="0" indent="0">
              <a:buFontTx/>
              <a:buNone/>
              <a:defRPr/>
            </a:pPr>
            <a:r>
              <a:rPr lang="en-US" dirty="0" smtClean="0"/>
              <a:t/>
            </a:r>
            <a:br>
              <a:rPr lang="en-US" dirty="0" smtClean="0"/>
            </a:br>
            <a:endParaRPr lang="en-US" dirty="0"/>
          </a:p>
          <a:p>
            <a:pPr marL="0" indent="0">
              <a:buFontTx/>
              <a:buNone/>
              <a:defRPr/>
            </a:pPr>
            <a:r>
              <a:rPr lang="en-US" dirty="0" smtClean="0"/>
              <a:t/>
            </a:r>
            <a:br>
              <a:rPr lang="en-US" dirty="0" smtClean="0"/>
            </a:br>
            <a:endParaRPr lang="en-US" dirty="0"/>
          </a:p>
          <a:p>
            <a:pPr marL="0" indent="0">
              <a:buFontTx/>
              <a:buNone/>
              <a:defRPr/>
            </a:pP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5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Title 1"/>
          <p:cNvSpPr>
            <a:spLocks noGrp="1"/>
          </p:cNvSpPr>
          <p:nvPr>
            <p:ph type="title"/>
          </p:nvPr>
        </p:nvSpPr>
        <p:spPr>
          <a:xfrm>
            <a:off x="628650" y="381000"/>
            <a:ext cx="7886700" cy="1325563"/>
          </a:xfrm>
        </p:spPr>
        <p:txBody>
          <a:bodyPr/>
          <a:lstStyle/>
          <a:p>
            <a:pPr algn="ctr"/>
            <a:r>
              <a:rPr lang="en-US" altLang="en-US" dirty="0" smtClean="0">
                <a:solidFill>
                  <a:srgbClr val="00B0F0"/>
                </a:solidFill>
              </a:rPr>
              <a:t>A paper using Lift and Project</a:t>
            </a:r>
          </a:p>
        </p:txBody>
      </p:sp>
      <p:sp>
        <p:nvSpPr>
          <p:cNvPr id="240643" name="Content Placeholder 2"/>
          <p:cNvSpPr>
            <a:spLocks noGrp="1"/>
          </p:cNvSpPr>
          <p:nvPr>
            <p:ph idx="1"/>
          </p:nvPr>
        </p:nvSpPr>
        <p:spPr/>
        <p:txBody>
          <a:bodyPr>
            <a:normAutofit fontScale="25000" lnSpcReduction="20000"/>
          </a:bodyPr>
          <a:lstStyle/>
          <a:p>
            <a:pPr marL="0" indent="0" algn="l">
              <a:buFontTx/>
              <a:buNone/>
            </a:pPr>
            <a:r>
              <a:rPr lang="en-US" altLang="en-US" sz="14400" i="1" dirty="0" smtClean="0">
                <a:solidFill>
                  <a:srgbClr val="FF0000"/>
                </a:solidFill>
              </a:rPr>
              <a:t>Chlamtac, Dinitz and Krauthgamer</a:t>
            </a:r>
            <a:r>
              <a:rPr lang="en-US" altLang="en-US" sz="14400" i="1" dirty="0" smtClean="0"/>
              <a:t>. Everywhere Sparse Spanners via Dense Subgraphs. FOCS 758-767,2012.</a:t>
            </a:r>
          </a:p>
          <a:p>
            <a:pPr marL="0" indent="0" algn="l">
              <a:buFontTx/>
              <a:buNone/>
            </a:pPr>
            <a:endParaRPr lang="en-US" altLang="en-US" sz="14400" i="1" dirty="0" smtClean="0"/>
          </a:p>
          <a:p>
            <a:pPr marL="0" indent="0">
              <a:buNone/>
            </a:pPr>
            <a:r>
              <a:rPr lang="en-US" altLang="en-US" sz="14400" i="1" dirty="0" smtClean="0"/>
              <a:t>This paper significantly  improves the paper below </a:t>
            </a:r>
            <a:r>
              <a:rPr lang="en-US" altLang="en-US" sz="14400" i="1" dirty="0" smtClean="0">
                <a:solidFill>
                  <a:srgbClr val="FF0000"/>
                </a:solidFill>
              </a:rPr>
              <a:t>14</a:t>
            </a:r>
            <a:r>
              <a:rPr lang="en-US" altLang="en-US" sz="14400" i="1" dirty="0" smtClean="0"/>
              <a:t> years later:</a:t>
            </a:r>
            <a:r>
              <a:rPr lang="en-US" sz="12800" i="1" dirty="0" smtClean="0"/>
              <a:t> </a:t>
            </a:r>
          </a:p>
          <a:p>
            <a:pPr marL="0" indent="0">
              <a:buNone/>
            </a:pPr>
            <a:r>
              <a:rPr lang="en-US" sz="14400" i="1" dirty="0" smtClean="0">
                <a:solidFill>
                  <a:srgbClr val="FF0000"/>
                </a:solidFill>
              </a:rPr>
              <a:t>Kortsarz,Peleg</a:t>
            </a:r>
            <a:r>
              <a:rPr lang="en-US" sz="14400" i="1" dirty="0">
                <a:solidFill>
                  <a:srgbClr val="FF0000"/>
                </a:solidFill>
              </a:rPr>
              <a:t>.</a:t>
            </a:r>
            <a:br>
              <a:rPr lang="en-US" sz="14400" i="1" dirty="0">
                <a:solidFill>
                  <a:srgbClr val="FF0000"/>
                </a:solidFill>
              </a:rPr>
            </a:br>
            <a:r>
              <a:rPr lang="en-US" sz="14400" b="1" i="1" dirty="0"/>
              <a:t>Generating Low-Degree 2-Spanners.</a:t>
            </a:r>
            <a:r>
              <a:rPr lang="en-US" sz="14400" i="1" dirty="0"/>
              <a:t> SIAM J. Comput. 27(5</a:t>
            </a:r>
            <a:r>
              <a:rPr lang="en-US" sz="14400" i="1" dirty="0" smtClean="0"/>
              <a:t>) 1438-1456</a:t>
            </a:r>
            <a:r>
              <a:rPr lang="en-US" sz="14400" i="1" dirty="0"/>
              <a:t> (1998</a:t>
            </a:r>
            <a:r>
              <a:rPr lang="en-US" sz="14400" i="1" dirty="0" smtClean="0"/>
              <a:t>)</a:t>
            </a:r>
            <a:r>
              <a:rPr lang="en-US" sz="14400" dirty="0"/>
              <a:t/>
            </a:r>
            <a:br>
              <a:rPr lang="en-US" sz="14400" dirty="0"/>
            </a:br>
            <a:r>
              <a:rPr lang="en-US" altLang="en-US" sz="14400" dirty="0" smtClean="0"/>
              <a:t/>
            </a:r>
            <a:br>
              <a:rPr lang="en-US" altLang="en-US" sz="14400" dirty="0" smtClean="0"/>
            </a:br>
            <a:endParaRPr lang="en-US" altLang="en-US" sz="14400" dirty="0" smtClean="0"/>
          </a:p>
          <a:p>
            <a:pPr marL="0" indent="0">
              <a:buFontTx/>
              <a:buNone/>
            </a:pPr>
            <a:r>
              <a:rPr lang="en-US" altLang="en-US" dirty="0" smtClean="0"/>
              <a:t/>
            </a:r>
            <a:br>
              <a:rPr lang="en-US" altLang="en-US" dirty="0" smtClean="0"/>
            </a:br>
            <a:endParaRPr lang="en-US" altLang="en-US" dirty="0" smtClean="0"/>
          </a:p>
        </p:txBody>
      </p:sp>
    </p:spTree>
  </p:cSld>
  <p:clrMapOvr>
    <a:masterClrMapping/>
  </p:clrMapOvr>
  <p:timing>
    <p:tnLst>
      <p:par>
        <p:cTn id="1" dur="indefinite" restart="never" nodeType="tmRoot"/>
      </p:par>
    </p:tnLst>
  </p:timing>
</p:sld>
</file>

<file path=ppt/slides/slide5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Another paper using lift and project</a:t>
            </a:r>
            <a:endParaRPr lang="en-US" dirty="0">
              <a:solidFill>
                <a:srgbClr val="00B0F0"/>
              </a:solidFill>
            </a:endParaRPr>
          </a:p>
        </p:txBody>
      </p:sp>
      <p:sp>
        <p:nvSpPr>
          <p:cNvPr id="3" name="Content Placeholder 2"/>
          <p:cNvSpPr>
            <a:spLocks noGrp="1"/>
          </p:cNvSpPr>
          <p:nvPr>
            <p:ph idx="1"/>
          </p:nvPr>
        </p:nvSpPr>
        <p:spPr/>
        <p:txBody>
          <a:bodyPr>
            <a:normAutofit lnSpcReduction="10000"/>
          </a:bodyPr>
          <a:lstStyle/>
          <a:p>
            <a:pPr marL="0" indent="0">
              <a:buNone/>
            </a:pPr>
            <a:r>
              <a:rPr lang="en-US" altLang="en-US" sz="3600" i="1" dirty="0">
                <a:solidFill>
                  <a:srgbClr val="FF0000"/>
                </a:solidFill>
              </a:rPr>
              <a:t>Gupta, Talwar and Witmer. </a:t>
            </a:r>
            <a:r>
              <a:rPr lang="en-US" altLang="en-US" sz="3600" i="1" dirty="0"/>
              <a:t>Sparsest cut on bounded </a:t>
            </a:r>
            <a:r>
              <a:rPr lang="en-US" altLang="en-US" sz="3600" i="1" dirty="0" smtClean="0"/>
              <a:t>treewidth </a:t>
            </a:r>
            <a:r>
              <a:rPr lang="en-US" altLang="en-US" sz="3600" i="1" dirty="0"/>
              <a:t>graphs: algorithms and lower bounds. STOC 281-290, </a:t>
            </a:r>
            <a:r>
              <a:rPr lang="en-US" altLang="en-US" sz="3600" i="1" dirty="0" smtClean="0"/>
              <a:t>2013</a:t>
            </a:r>
          </a:p>
          <a:p>
            <a:pPr marL="0" indent="0">
              <a:buNone/>
            </a:pPr>
            <a:endParaRPr lang="en-US" altLang="en-US" sz="3600" i="1" dirty="0">
              <a:solidFill>
                <a:srgbClr val="0070C0"/>
              </a:solidFill>
            </a:endParaRPr>
          </a:p>
          <a:p>
            <a:pPr marL="0" indent="0">
              <a:buNone/>
            </a:pPr>
            <a:r>
              <a:rPr lang="en-US" altLang="en-US" sz="3600" i="1" dirty="0" smtClean="0"/>
              <a:t>This is a paper in which the lift and project is very easy and not the issue. </a:t>
            </a:r>
          </a:p>
          <a:p>
            <a:pPr marL="0" indent="0">
              <a:buNone/>
            </a:pPr>
            <a:r>
              <a:rPr lang="en-US" altLang="en-US" sz="3600" i="1" dirty="0" smtClean="0"/>
              <a:t>I highly recommend reading it.</a:t>
            </a:r>
            <a:endParaRPr lang="en-US" altLang="en-US" sz="3600" i="1" dirty="0"/>
          </a:p>
          <a:p>
            <a:pPr marL="0" indent="0">
              <a:buNone/>
            </a:pPr>
            <a:endParaRPr lang="en-US" altLang="en-US" sz="9600" i="1" dirty="0"/>
          </a:p>
        </p:txBody>
      </p:sp>
    </p:spTree>
    <p:extLst>
      <p:ext uri="{BB962C8B-B14F-4D97-AF65-F5344CB8AC3E}">
        <p14:creationId xmlns:p14="http://schemas.microsoft.com/office/powerpoint/2010/main" val="2012508992"/>
      </p:ext>
    </p:extLst>
  </p:cSld>
  <p:clrMapOvr>
    <a:masterClrMapping/>
  </p:clrMapOvr>
  <p:timing>
    <p:tnLst>
      <p:par>
        <p:cTn id="1" dur="indefinite" restart="never" nodeType="tmRoot"/>
      </p:par>
    </p:tnLst>
  </p:timing>
</p:sld>
</file>

<file path=ppt/slides/slide5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Survey on approximating  VC and related problems can be found in</a:t>
            </a:r>
            <a:endParaRPr lang="en-US" dirty="0">
              <a:solidFill>
                <a:srgbClr val="00B0F0"/>
              </a:solidFill>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t>A nice survey: </a:t>
            </a:r>
            <a:r>
              <a:rPr lang="en-US" dirty="0" smtClean="0">
                <a:solidFill>
                  <a:srgbClr val="FF0000"/>
                </a:solidFill>
              </a:rPr>
              <a:t>Hochbaum</a:t>
            </a:r>
            <a:r>
              <a:rPr lang="en-US" dirty="0"/>
              <a:t>, Approximating covering and packing problems: Set cover, vertex cover, independent set, and related </a:t>
            </a:r>
            <a:r>
              <a:rPr lang="en-US" dirty="0" smtClean="0"/>
              <a:t>problems. A chapter in a book edited by </a:t>
            </a:r>
            <a:r>
              <a:rPr lang="en-US" dirty="0" smtClean="0">
                <a:solidFill>
                  <a:srgbClr val="FF0000"/>
                </a:solidFill>
              </a:rPr>
              <a:t>Hochbaum </a:t>
            </a:r>
            <a:r>
              <a:rPr lang="en-US" dirty="0" smtClean="0"/>
              <a:t>in which you will find the best description of the history of vertex cover and related problems.</a:t>
            </a:r>
          </a:p>
          <a:p>
            <a:pPr marL="0" indent="0">
              <a:buNone/>
            </a:pPr>
            <a:r>
              <a:rPr lang="en-US" dirty="0" smtClean="0"/>
              <a:t>The </a:t>
            </a:r>
            <a:r>
              <a:rPr lang="en-US" dirty="0" smtClean="0">
                <a:solidFill>
                  <a:srgbClr val="00B050"/>
                </a:solidFill>
              </a:rPr>
              <a:t>first linear </a:t>
            </a:r>
            <a:r>
              <a:rPr lang="en-US" dirty="0" smtClean="0"/>
              <a:t>time ratio </a:t>
            </a:r>
            <a:r>
              <a:rPr lang="en-US" dirty="0" smtClean="0">
                <a:solidFill>
                  <a:srgbClr val="FF0000"/>
                </a:solidFill>
              </a:rPr>
              <a:t>2 </a:t>
            </a:r>
            <a:r>
              <a:rPr lang="en-US" dirty="0" smtClean="0"/>
              <a:t>for vertex cover:</a:t>
            </a:r>
            <a:endParaRPr lang="en-US" dirty="0"/>
          </a:p>
          <a:p>
            <a:pPr marL="0" indent="0">
              <a:buNone/>
            </a:pPr>
            <a:r>
              <a:rPr lang="en-US" dirty="0" smtClean="0">
                <a:solidFill>
                  <a:srgbClr val="FF0000"/>
                </a:solidFill>
              </a:rPr>
              <a:t>Bar-Yehuda</a:t>
            </a:r>
            <a:r>
              <a:rPr lang="en-US" dirty="0">
                <a:solidFill>
                  <a:srgbClr val="FF0000"/>
                </a:solidFill>
              </a:rPr>
              <a:t>, </a:t>
            </a:r>
            <a:r>
              <a:rPr lang="en-US" dirty="0" smtClean="0">
                <a:solidFill>
                  <a:srgbClr val="FF0000"/>
                </a:solidFill>
              </a:rPr>
              <a:t>S  Even</a:t>
            </a:r>
            <a:r>
              <a:rPr lang="en-US" dirty="0">
                <a:solidFill>
                  <a:srgbClr val="FF0000"/>
                </a:solidFill>
              </a:rPr>
              <a:t/>
            </a:r>
            <a:br>
              <a:rPr lang="en-US" dirty="0">
                <a:solidFill>
                  <a:srgbClr val="FF0000"/>
                </a:solidFill>
              </a:rPr>
            </a:br>
            <a:r>
              <a:rPr lang="en-US" b="1" dirty="0"/>
              <a:t>A Linear-Time Approximation Algorithm for the Weighted Vertex Cover Problem.</a:t>
            </a:r>
            <a:r>
              <a:rPr lang="en-US" dirty="0"/>
              <a:t> J. Algorithms </a:t>
            </a:r>
            <a:r>
              <a:rPr lang="en-US" dirty="0" smtClean="0"/>
              <a:t>2(2)198-203</a:t>
            </a:r>
            <a:r>
              <a:rPr lang="en-US" dirty="0"/>
              <a:t> (1981)</a:t>
            </a:r>
          </a:p>
        </p:txBody>
      </p:sp>
    </p:spTree>
    <p:extLst>
      <p:ext uri="{BB962C8B-B14F-4D97-AF65-F5344CB8AC3E}">
        <p14:creationId xmlns:p14="http://schemas.microsoft.com/office/powerpoint/2010/main" val="16013249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algn="ctr"/>
            <a:r>
              <a:rPr lang="en-US" altLang="en-US" dirty="0" smtClean="0">
                <a:solidFill>
                  <a:srgbClr val="00B0F0"/>
                </a:solidFill>
              </a:rPr>
              <a:t>Primal </a:t>
            </a:r>
          </a:p>
        </p:txBody>
      </p:sp>
      <p:sp>
        <p:nvSpPr>
          <p:cNvPr id="51203" name="Content Placeholder 2"/>
          <p:cNvSpPr>
            <a:spLocks noGrp="1"/>
          </p:cNvSpPr>
          <p:nvPr>
            <p:ph idx="1"/>
          </p:nvPr>
        </p:nvSpPr>
        <p:spPr>
          <a:xfrm>
            <a:off x="533400" y="1600200"/>
            <a:ext cx="8229600" cy="4525963"/>
          </a:xfrm>
        </p:spPr>
        <p:txBody>
          <a:bodyPr>
            <a:normAutofit fontScale="40000" lnSpcReduction="20000"/>
          </a:bodyPr>
          <a:lstStyle/>
          <a:p>
            <a:pPr marL="0" indent="0" algn="ctr">
              <a:buFontTx/>
              <a:buNone/>
            </a:pPr>
            <a:r>
              <a:rPr lang="en-US" altLang="en-US" sz="9300" dirty="0" err="1" smtClean="0">
                <a:solidFill>
                  <a:srgbClr val="FF0000"/>
                </a:solidFill>
              </a:rPr>
              <a:t>Minimze</a:t>
            </a:r>
            <a:r>
              <a:rPr lang="en-US" altLang="en-US" sz="9300" dirty="0" smtClean="0">
                <a:solidFill>
                  <a:srgbClr val="FF0000"/>
                </a:solidFill>
              </a:rPr>
              <a:t>   ∑</a:t>
            </a:r>
            <a:r>
              <a:rPr lang="en-US" altLang="en-US" sz="9300" dirty="0">
                <a:solidFill>
                  <a:srgbClr val="FF0000"/>
                </a:solidFill>
                <a:latin typeface="Comic Sans MS" panose="030F0702030302020204" pitchFamily="66" charset="0"/>
              </a:rPr>
              <a:t> </a:t>
            </a:r>
            <a:r>
              <a:rPr lang="en-US" altLang="en-US" sz="9300" dirty="0" smtClean="0">
                <a:solidFill>
                  <a:srgbClr val="FF0000"/>
                </a:solidFill>
                <a:latin typeface="Comic Sans MS" panose="030F0702030302020204" pitchFamily="66" charset="0"/>
              </a:rPr>
              <a:t>c(e)</a:t>
            </a:r>
            <a:r>
              <a:rPr lang="en-US" altLang="en-US" sz="9300" dirty="0" smtClean="0">
                <a:solidFill>
                  <a:srgbClr val="FF0000"/>
                </a:solidFill>
                <a:latin typeface="Arial" panose="020B0604020202020204" pitchFamily="34" charset="0"/>
                <a:cs typeface="Arial" panose="020B0604020202020204" pitchFamily="34" charset="0"/>
              </a:rPr>
              <a:t>˖</a:t>
            </a:r>
            <a:r>
              <a:rPr lang="en-US" altLang="en-US" sz="9300" dirty="0" smtClean="0">
                <a:solidFill>
                  <a:srgbClr val="FF0000"/>
                </a:solidFill>
              </a:rPr>
              <a:t> </a:t>
            </a:r>
            <a:r>
              <a:rPr lang="en-US" altLang="en-US" sz="9300" dirty="0" err="1" smtClean="0">
                <a:solidFill>
                  <a:srgbClr val="FF0000"/>
                </a:solidFill>
                <a:latin typeface="Comic Sans MS" panose="030F0702030302020204" pitchFamily="66" charset="0"/>
              </a:rPr>
              <a:t>x</a:t>
            </a:r>
            <a:r>
              <a:rPr lang="en-US" altLang="en-US" sz="9300" baseline="-25000" dirty="0" err="1" smtClean="0">
                <a:solidFill>
                  <a:srgbClr val="FF0000"/>
                </a:solidFill>
                <a:latin typeface="Comic Sans MS" panose="030F0702030302020204" pitchFamily="66" charset="0"/>
              </a:rPr>
              <a:t>e</a:t>
            </a:r>
            <a:endParaRPr lang="en-US" altLang="en-US" sz="9300" baseline="-25000" dirty="0" smtClean="0">
              <a:solidFill>
                <a:srgbClr val="FF0000"/>
              </a:solidFill>
              <a:latin typeface="Comic Sans MS" panose="030F0702030302020204" pitchFamily="66" charset="0"/>
            </a:endParaRPr>
          </a:p>
          <a:p>
            <a:pPr marL="0" indent="0" algn="ctr">
              <a:buFontTx/>
              <a:buNone/>
            </a:pPr>
            <a:endParaRPr lang="en-US" altLang="en-US" sz="9300" baseline="-25000" dirty="0" smtClean="0">
              <a:solidFill>
                <a:srgbClr val="FF0000"/>
              </a:solidFill>
              <a:latin typeface="Comic Sans MS" panose="030F0702030302020204" pitchFamily="66" charset="0"/>
            </a:endParaRPr>
          </a:p>
          <a:p>
            <a:pPr marL="0" indent="0" algn="ctr">
              <a:buFontTx/>
              <a:buNone/>
            </a:pPr>
            <a:r>
              <a:rPr lang="en-US" altLang="en-US" sz="9300" dirty="0" smtClean="0">
                <a:solidFill>
                  <a:srgbClr val="FF0000"/>
                </a:solidFill>
                <a:latin typeface="Comic Sans MS" panose="030F0702030302020204" pitchFamily="66" charset="0"/>
              </a:rPr>
              <a:t>So that</a:t>
            </a:r>
            <a:r>
              <a:rPr lang="en-US" altLang="en-US" sz="9300" dirty="0" smtClean="0">
                <a:solidFill>
                  <a:srgbClr val="FF0000"/>
                </a:solidFill>
              </a:rPr>
              <a:t> </a:t>
            </a:r>
          </a:p>
          <a:p>
            <a:pPr marL="0" indent="0" algn="ctr">
              <a:buFontTx/>
              <a:buNone/>
            </a:pPr>
            <a:endParaRPr lang="en-US" altLang="en-US" sz="9300" dirty="0" smtClean="0"/>
          </a:p>
          <a:p>
            <a:pPr marL="0" indent="0" algn="ctr">
              <a:buFontTx/>
              <a:buNone/>
            </a:pPr>
            <a:r>
              <a:rPr lang="en-US" altLang="en-US" sz="9300" dirty="0" smtClean="0"/>
              <a:t>  </a:t>
            </a:r>
            <a:r>
              <a:rPr lang="en-US" altLang="en-US" sz="9300" dirty="0" smtClean="0">
                <a:solidFill>
                  <a:srgbClr val="FF0000"/>
                </a:solidFill>
              </a:rPr>
              <a:t>∑</a:t>
            </a:r>
            <a:r>
              <a:rPr lang="en-US" altLang="en-US" sz="9300" dirty="0" smtClean="0">
                <a:solidFill>
                  <a:srgbClr val="FF0000"/>
                </a:solidFill>
                <a:latin typeface="Comic Sans MS" panose="030F0702030302020204" pitchFamily="66" charset="0"/>
              </a:rPr>
              <a:t> </a:t>
            </a:r>
            <a:r>
              <a:rPr lang="en-US" altLang="en-US" sz="9300" baseline="-25000" dirty="0" smtClean="0">
                <a:solidFill>
                  <a:srgbClr val="FF0000"/>
                </a:solidFill>
                <a:latin typeface="Comic Sans MS" panose="030F0702030302020204" pitchFamily="66" charset="0"/>
              </a:rPr>
              <a:t>e</a:t>
            </a:r>
            <a:r>
              <a:rPr lang="en-US" altLang="en-US" sz="9300" baseline="-25000" dirty="0" smtClean="0">
                <a:solidFill>
                  <a:srgbClr val="FF0000"/>
                </a:solidFill>
                <a:latin typeface="Comic Sans MS" panose="030F0702030302020204" pitchFamily="66" charset="0"/>
                <a:sym typeface="Symbol" panose="05050102010706020507" pitchFamily="18" charset="2"/>
              </a:rPr>
              <a:t>(S)</a:t>
            </a:r>
            <a:r>
              <a:rPr lang="en-US" altLang="en-US" sz="9300" dirty="0" smtClean="0">
                <a:solidFill>
                  <a:srgbClr val="FF0000"/>
                </a:solidFill>
              </a:rPr>
              <a:t> </a:t>
            </a:r>
            <a:r>
              <a:rPr lang="en-US" altLang="en-US" sz="9300" dirty="0" err="1" smtClean="0">
                <a:solidFill>
                  <a:srgbClr val="FF0000"/>
                </a:solidFill>
                <a:latin typeface="Comic Sans MS" panose="030F0702030302020204" pitchFamily="66" charset="0"/>
              </a:rPr>
              <a:t>x</a:t>
            </a:r>
            <a:r>
              <a:rPr lang="en-US" altLang="en-US" sz="9300" baseline="-25000" dirty="0" err="1" smtClean="0">
                <a:solidFill>
                  <a:srgbClr val="FF0000"/>
                </a:solidFill>
                <a:latin typeface="Comic Sans MS" panose="030F0702030302020204" pitchFamily="66" charset="0"/>
              </a:rPr>
              <a:t>S</a:t>
            </a:r>
            <a:r>
              <a:rPr lang="en-US" altLang="en-US" sz="9300" dirty="0">
                <a:solidFill>
                  <a:srgbClr val="FF0000"/>
                </a:solidFill>
              </a:rPr>
              <a:t> </a:t>
            </a:r>
            <a:r>
              <a:rPr lang="en-US" altLang="en-US" sz="9300" dirty="0" smtClean="0">
                <a:solidFill>
                  <a:srgbClr val="FF0000"/>
                </a:solidFill>
              </a:rPr>
              <a:t>≥1, for every violated S</a:t>
            </a:r>
          </a:p>
          <a:p>
            <a:pPr marL="0" indent="0" algn="ctr">
              <a:buFontTx/>
              <a:buNone/>
            </a:pPr>
            <a:endParaRPr lang="en-US" altLang="en-US" sz="9300" dirty="0" smtClean="0">
              <a:solidFill>
                <a:srgbClr val="FF0000"/>
              </a:solidFill>
              <a:latin typeface="Comic Sans MS" panose="030F0702030302020204" pitchFamily="66" charset="0"/>
            </a:endParaRPr>
          </a:p>
          <a:p>
            <a:pPr marL="0" indent="0" algn="ctr">
              <a:buFontTx/>
              <a:buNone/>
            </a:pPr>
            <a:r>
              <a:rPr lang="en-US" altLang="en-US" sz="9300" dirty="0" smtClean="0">
                <a:solidFill>
                  <a:srgbClr val="FF0000"/>
                </a:solidFill>
                <a:latin typeface="Comic Sans MS" panose="030F0702030302020204" pitchFamily="66" charset="0"/>
              </a:rPr>
              <a:t>y</a:t>
            </a:r>
            <a:r>
              <a:rPr lang="en-US" altLang="en-US" sz="9300" baseline="-25000" dirty="0" smtClean="0">
                <a:solidFill>
                  <a:srgbClr val="FF0000"/>
                </a:solidFill>
                <a:latin typeface="Comic Sans MS" panose="030F0702030302020204" pitchFamily="66" charset="0"/>
              </a:rPr>
              <a:t>S</a:t>
            </a:r>
            <a:r>
              <a:rPr lang="en-US" altLang="en-US" sz="9300" dirty="0" smtClean="0">
                <a:solidFill>
                  <a:srgbClr val="FF0000"/>
                </a:solidFill>
              </a:rPr>
              <a:t>≥0</a:t>
            </a:r>
          </a:p>
          <a:p>
            <a:pPr marL="0" indent="0" algn="ctr">
              <a:buFontTx/>
              <a:buNone/>
            </a:pPr>
            <a:endParaRPr lang="en-US" altLang="en-US" baseline="-25000" dirty="0" smtClean="0">
              <a:solidFill>
                <a:srgbClr val="FF0000"/>
              </a:solidFill>
              <a:latin typeface="Comic Sans MS" panose="030F0702030302020204" pitchFamily="66" charset="0"/>
            </a:endParaRPr>
          </a:p>
          <a:p>
            <a:pPr marL="0" indent="0" algn="ctr">
              <a:buFontTx/>
              <a:buNone/>
            </a:pPr>
            <a:endParaRPr lang="en-US" altLang="en-US" baseline="-25000" dirty="0" smtClean="0">
              <a:solidFill>
                <a:srgbClr val="FF0000"/>
              </a:solidFill>
              <a:latin typeface="Comic Sans MS" panose="030F0702030302020204" pitchFamily="66" charset="0"/>
            </a:endParaRPr>
          </a:p>
          <a:p>
            <a:pPr marL="0" indent="0" algn="ctr">
              <a:buFontTx/>
              <a:buNone/>
            </a:pPr>
            <a:endParaRPr lang="en-US" altLang="en-US" dirty="0" smtClean="0"/>
          </a:p>
          <a:p>
            <a:pPr marL="0" indent="0" algn="ctr">
              <a:buFontTx/>
              <a:buNone/>
            </a:pPr>
            <a:r>
              <a:rPr lang="en-US" altLang="en-US" dirty="0" smtClean="0"/>
              <a:t>    </a:t>
            </a:r>
          </a:p>
          <a:p>
            <a:pPr marL="0" indent="0" algn="ctr">
              <a:buFontTx/>
              <a:buNone/>
            </a:pPr>
            <a:endParaRPr lang="en-US" altLang="en-US" dirty="0" smtClean="0"/>
          </a:p>
          <a:p>
            <a:pPr marL="0" indent="0" algn="ctr">
              <a:buFontTx/>
              <a:buNone/>
            </a:pPr>
            <a:endParaRPr lang="en-US" altLang="en-US" dirty="0" smtClean="0"/>
          </a:p>
          <a:p>
            <a:pPr marL="0" indent="0" algn="ctr">
              <a:buFontTx/>
              <a:buNone/>
            </a:pPr>
            <a:endParaRPr lang="en-US" altLang="en-US" dirty="0" smtClean="0"/>
          </a:p>
          <a:p>
            <a:pPr marL="0" indent="0" algn="ctr">
              <a:buFontTx/>
              <a:buNone/>
            </a:pPr>
            <a:endParaRPr lang="en-US" altLang="en-US" dirty="0" smtClean="0"/>
          </a:p>
        </p:txBody>
      </p:sp>
    </p:spTree>
    <p:extLst>
      <p:ext uri="{BB962C8B-B14F-4D97-AF65-F5344CB8AC3E}">
        <p14:creationId xmlns:p14="http://schemas.microsoft.com/office/powerpoint/2010/main" val="719021157"/>
      </p:ext>
    </p:extLst>
  </p:cSld>
  <p:clrMapOvr>
    <a:masterClrMapping/>
  </p:clrMapOvr>
  <mc:AlternateContent xmlns:mc="http://schemas.openxmlformats.org/markup-compatibility/2006" xmlns:p14="http://schemas.microsoft.com/office/powerpoint/2010/main">
    <mc:Choice Requires="p14">
      <p:transition spd="slow" p14:dur="2000" advTm="170"/>
    </mc:Choice>
    <mc:Fallback xmlns="">
      <p:transition spd="slow" advTm="170"/>
    </mc:Fallback>
  </mc:AlternateContent>
  <p:timing>
    <p:tnLst>
      <p:par>
        <p:cTn id="1" dur="indefinite" restart="never" nodeType="tmRoot"/>
      </p:par>
    </p:tnLst>
  </p:timing>
</p:sld>
</file>

<file path=ppt/slides/slide5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Approximating the Feedback Vertex  Set problem</a:t>
            </a:r>
            <a:endParaRPr lang="en-US" dirty="0">
              <a:solidFill>
                <a:srgbClr val="00B0F0"/>
              </a:solidFill>
            </a:endParaRPr>
          </a:p>
        </p:txBody>
      </p:sp>
      <p:sp>
        <p:nvSpPr>
          <p:cNvPr id="3" name="Content Placeholder 2"/>
          <p:cNvSpPr>
            <a:spLocks noGrp="1"/>
          </p:cNvSpPr>
          <p:nvPr>
            <p:ph idx="1"/>
          </p:nvPr>
        </p:nvSpPr>
        <p:spPr/>
        <p:txBody>
          <a:bodyPr>
            <a:normAutofit/>
          </a:bodyPr>
          <a:lstStyle/>
          <a:p>
            <a:pPr marL="0" indent="0">
              <a:buNone/>
            </a:pPr>
            <a:r>
              <a:rPr lang="en-US" dirty="0">
                <a:solidFill>
                  <a:srgbClr val="FF0000"/>
                </a:solidFill>
              </a:rPr>
              <a:t>V. Bafna, P. Berman, T. Fujito, </a:t>
            </a:r>
            <a:endParaRPr lang="en-US" dirty="0" smtClean="0">
              <a:solidFill>
                <a:srgbClr val="FF0000"/>
              </a:solidFill>
            </a:endParaRPr>
          </a:p>
          <a:p>
            <a:pPr marL="0" indent="0">
              <a:buNone/>
            </a:pPr>
            <a:r>
              <a:rPr lang="en-US" dirty="0" smtClean="0"/>
              <a:t>Constant </a:t>
            </a:r>
            <a:r>
              <a:rPr lang="en-US" dirty="0"/>
              <a:t>ratio approximation of the weighted feedback vertex set problem for undirected graphs, </a:t>
            </a:r>
            <a:br>
              <a:rPr lang="en-US" dirty="0"/>
            </a:br>
            <a:r>
              <a:rPr lang="en-US" dirty="0" smtClean="0"/>
              <a:t>ISAAC 1995.</a:t>
            </a:r>
          </a:p>
          <a:p>
            <a:pPr marL="0" indent="0">
              <a:buNone/>
            </a:pPr>
            <a:r>
              <a:rPr lang="en-US" dirty="0" smtClean="0"/>
              <a:t>They proved the lemma about if the weights are the degrees then any minimal solution is a ratio </a:t>
            </a:r>
            <a:r>
              <a:rPr lang="en-US" dirty="0" smtClean="0">
                <a:solidFill>
                  <a:srgbClr val="FF0000"/>
                </a:solidFill>
              </a:rPr>
              <a:t>2 </a:t>
            </a:r>
            <a:r>
              <a:rPr lang="en-US" dirty="0" smtClean="0"/>
              <a:t>approximation.  Not easy to prove. Why is this paper not in </a:t>
            </a:r>
            <a:r>
              <a:rPr lang="en-US" dirty="0" smtClean="0">
                <a:solidFill>
                  <a:srgbClr val="FF0000"/>
                </a:solidFill>
              </a:rPr>
              <a:t>FOCS</a:t>
            </a:r>
            <a:r>
              <a:rPr lang="en-US" dirty="0" smtClean="0"/>
              <a:t>? With famous authors it would have been sure </a:t>
            </a:r>
            <a:r>
              <a:rPr lang="en-US" dirty="0" smtClean="0">
                <a:solidFill>
                  <a:srgbClr val="FF0000"/>
                </a:solidFill>
              </a:rPr>
              <a:t>FOCS</a:t>
            </a:r>
            <a:r>
              <a:rPr lang="en-US" dirty="0" smtClean="0"/>
              <a:t> </a:t>
            </a:r>
            <a:r>
              <a:rPr lang="en-US" dirty="0" smtClean="0">
                <a:sym typeface="Wingdings" panose="05000000000000000000" pitchFamily="2" charset="2"/>
              </a:rPr>
              <a:t></a:t>
            </a:r>
            <a:endParaRPr lang="en-US" dirty="0"/>
          </a:p>
        </p:txBody>
      </p:sp>
    </p:spTree>
    <p:extLst>
      <p:ext uri="{BB962C8B-B14F-4D97-AF65-F5344CB8AC3E}">
        <p14:creationId xmlns:p14="http://schemas.microsoft.com/office/powerpoint/2010/main" val="3050063933"/>
      </p:ext>
    </p:extLst>
  </p:cSld>
  <p:clrMapOvr>
    <a:masterClrMapping/>
  </p:clrMapOvr>
  <p:timing>
    <p:tnLst>
      <p:par>
        <p:cTn id="1" dur="indefinite" restart="never" nodeType="tmRoot"/>
      </p:par>
    </p:tnLst>
  </p:timing>
</p:sld>
</file>

<file path=ppt/slides/slide5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The paper that translated this algorithm to primal-dual</a:t>
            </a:r>
            <a:endParaRPr lang="en-US" dirty="0">
              <a:solidFill>
                <a:srgbClr val="00B0F0"/>
              </a:solidFill>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solidFill>
                  <a:srgbClr val="FF0000"/>
                </a:solidFill>
              </a:rPr>
              <a:t>Chudak,</a:t>
            </a:r>
            <a:r>
              <a:rPr lang="en-US" dirty="0">
                <a:solidFill>
                  <a:srgbClr val="FF0000"/>
                </a:solidFill>
              </a:rPr>
              <a:t> </a:t>
            </a:r>
            <a:r>
              <a:rPr lang="en-US" dirty="0" smtClean="0">
                <a:solidFill>
                  <a:srgbClr val="FF0000"/>
                </a:solidFill>
              </a:rPr>
              <a:t>Germans, Hochbaum, Williamson</a:t>
            </a:r>
            <a:r>
              <a:rPr lang="en-US" dirty="0">
                <a:solidFill>
                  <a:srgbClr val="FF0000"/>
                </a:solidFill>
              </a:rPr>
              <a:t>.</a:t>
            </a:r>
            <a:br>
              <a:rPr lang="en-US" dirty="0">
                <a:solidFill>
                  <a:srgbClr val="FF0000"/>
                </a:solidFill>
              </a:rPr>
            </a:br>
            <a:r>
              <a:rPr lang="en-US" b="1" dirty="0"/>
              <a:t>A primal-dual interpretation of two 2-approximation algorithms for the feedback vertex set problem in undirected graphs.</a:t>
            </a:r>
            <a:r>
              <a:rPr lang="en-US" dirty="0"/>
              <a:t> Oper. Res. Lett. 22(4-5</a:t>
            </a:r>
            <a:r>
              <a:rPr lang="en-US" dirty="0" smtClean="0"/>
              <a:t>)</a:t>
            </a:r>
            <a:r>
              <a:rPr lang="en-US" dirty="0"/>
              <a:t> 111-118 (1998</a:t>
            </a:r>
            <a:r>
              <a:rPr lang="en-US" dirty="0" smtClean="0"/>
              <a:t>)</a:t>
            </a:r>
          </a:p>
          <a:p>
            <a:pPr marL="0" indent="0">
              <a:buNone/>
            </a:pPr>
            <a:endParaRPr lang="en-US" dirty="0"/>
          </a:p>
          <a:p>
            <a:pPr marL="0" indent="0">
              <a:buNone/>
            </a:pPr>
            <a:r>
              <a:rPr lang="en-US" dirty="0" smtClean="0"/>
              <a:t>It would have been hard to come with the </a:t>
            </a:r>
            <a:r>
              <a:rPr lang="en-US" dirty="0" smtClean="0">
                <a:solidFill>
                  <a:srgbClr val="FF0000"/>
                </a:solidFill>
              </a:rPr>
              <a:t>LP</a:t>
            </a:r>
            <a:r>
              <a:rPr lang="en-US" dirty="0" smtClean="0"/>
              <a:t> in this paper. Some times a </a:t>
            </a:r>
            <a:r>
              <a:rPr lang="en-US" dirty="0" smtClean="0">
                <a:solidFill>
                  <a:srgbClr val="00B050"/>
                </a:solidFill>
              </a:rPr>
              <a:t>Local Ratio</a:t>
            </a:r>
            <a:r>
              <a:rPr lang="en-US" dirty="0"/>
              <a:t> </a:t>
            </a:r>
            <a:r>
              <a:rPr lang="en-US" dirty="0" smtClean="0"/>
              <a:t>solution can be found but </a:t>
            </a:r>
            <a:r>
              <a:rPr lang="en-US" dirty="0" smtClean="0">
                <a:solidFill>
                  <a:srgbClr val="00B050"/>
                </a:solidFill>
              </a:rPr>
              <a:t>Primal Dual </a:t>
            </a:r>
            <a:r>
              <a:rPr lang="en-US" dirty="0" smtClean="0"/>
              <a:t>is hard. Thus </a:t>
            </a:r>
            <a:r>
              <a:rPr lang="en-US" dirty="0" smtClean="0">
                <a:solidFill>
                  <a:srgbClr val="00B050"/>
                </a:solidFill>
              </a:rPr>
              <a:t>Local Ratio</a:t>
            </a:r>
            <a:r>
              <a:rPr lang="en-US" dirty="0" smtClean="0"/>
              <a:t> should be taught in basic Approximation Algorithm courses.</a:t>
            </a:r>
            <a:endParaRPr lang="en-US" dirty="0"/>
          </a:p>
        </p:txBody>
      </p:sp>
    </p:spTree>
    <p:extLst>
      <p:ext uri="{BB962C8B-B14F-4D97-AF65-F5344CB8AC3E}">
        <p14:creationId xmlns:p14="http://schemas.microsoft.com/office/powerpoint/2010/main" val="4160272222"/>
      </p:ext>
    </p:extLst>
  </p:cSld>
  <p:clrMapOvr>
    <a:masterClrMapping/>
  </p:clrMapOvr>
  <p:timing>
    <p:tnLst>
      <p:par>
        <p:cTn id="1" dur="indefinite" restart="never" nodeType="tmRoot"/>
      </p:par>
    </p:tnLst>
  </p:timing>
</p:sld>
</file>

<file path=ppt/slides/slide5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Title 1"/>
          <p:cNvSpPr>
            <a:spLocks noGrp="1"/>
          </p:cNvSpPr>
          <p:nvPr>
            <p:ph type="title"/>
          </p:nvPr>
        </p:nvSpPr>
        <p:spPr/>
        <p:txBody>
          <a:bodyPr/>
          <a:lstStyle/>
          <a:p>
            <a:pPr algn="ctr"/>
            <a:r>
              <a:rPr lang="en-US" altLang="en-US" dirty="0" smtClean="0">
                <a:solidFill>
                  <a:srgbClr val="00B0F0"/>
                </a:solidFill>
              </a:rPr>
              <a:t>The primal-dual and Local-Ratio for Steiner Forest appear in</a:t>
            </a:r>
          </a:p>
        </p:txBody>
      </p:sp>
      <p:sp>
        <p:nvSpPr>
          <p:cNvPr id="241667" name="Content Placeholder 2"/>
          <p:cNvSpPr>
            <a:spLocks noGrp="1"/>
          </p:cNvSpPr>
          <p:nvPr>
            <p:ph idx="1"/>
          </p:nvPr>
        </p:nvSpPr>
        <p:spPr/>
        <p:txBody>
          <a:bodyPr>
            <a:normAutofit fontScale="25000" lnSpcReduction="20000"/>
          </a:bodyPr>
          <a:lstStyle/>
          <a:p>
            <a:pPr marL="0" indent="0" algn="l">
              <a:buFontTx/>
              <a:buNone/>
            </a:pPr>
            <a:r>
              <a:rPr lang="en-US" altLang="en-US" sz="16000" dirty="0" err="1" smtClean="0">
                <a:solidFill>
                  <a:srgbClr val="FF0000"/>
                </a:solidFill>
              </a:rPr>
              <a:t>Goemans</a:t>
            </a:r>
            <a:r>
              <a:rPr lang="en-US" altLang="en-US" sz="16000" dirty="0" smtClean="0">
                <a:solidFill>
                  <a:srgbClr val="FF0000"/>
                </a:solidFill>
              </a:rPr>
              <a:t> and Williamsson</a:t>
            </a:r>
            <a:r>
              <a:rPr lang="en-US" altLang="en-US" sz="16000" dirty="0" smtClean="0">
                <a:solidFill>
                  <a:srgbClr val="00B0F0"/>
                </a:solidFill>
              </a:rPr>
              <a:t>. </a:t>
            </a:r>
            <a:r>
              <a:rPr lang="en-US" altLang="en-US" sz="16000" dirty="0" smtClean="0"/>
              <a:t>A general approximation technique for constrained Forest Problems. Siam Journal Comput.</a:t>
            </a:r>
          </a:p>
          <a:p>
            <a:pPr marL="0" indent="0" algn="l">
              <a:buFontTx/>
              <a:buNone/>
            </a:pPr>
            <a:r>
              <a:rPr lang="en-US" altLang="en-US" sz="16000" dirty="0" smtClean="0"/>
              <a:t>24(2):296-317, 1995.</a:t>
            </a:r>
          </a:p>
          <a:p>
            <a:pPr marL="0" indent="0" algn="l">
              <a:buFontTx/>
              <a:buNone/>
            </a:pPr>
            <a:endParaRPr lang="en-US" altLang="en-US" sz="16000" dirty="0" smtClean="0"/>
          </a:p>
          <a:p>
            <a:pPr marL="0" indent="0" algn="l">
              <a:buFontTx/>
              <a:buNone/>
            </a:pPr>
            <a:r>
              <a:rPr lang="en-US" altLang="en-US" sz="16000" dirty="0" smtClean="0">
                <a:solidFill>
                  <a:srgbClr val="FF0000"/>
                </a:solidFill>
              </a:rPr>
              <a:t>Bar-Yehuda. </a:t>
            </a:r>
            <a:r>
              <a:rPr lang="en-US" altLang="en-US" sz="16000" dirty="0" smtClean="0"/>
              <a:t>One for the price of 2: a unified Approach for Approximating Covering Problems. Algorithmica, 131-144, 131-144, 2000</a:t>
            </a:r>
          </a:p>
          <a:p>
            <a:pPr marL="0" indent="0">
              <a:buFontTx/>
              <a:buNone/>
            </a:pPr>
            <a:r>
              <a:rPr lang="en-US" altLang="en-US" sz="16000" dirty="0" smtClean="0"/>
              <a:t/>
            </a:r>
            <a:br>
              <a:rPr lang="en-US" altLang="en-US" sz="16000" dirty="0" smtClean="0"/>
            </a:br>
            <a:endParaRPr lang="en-US" altLang="en-US" sz="16000" dirty="0" smtClean="0">
              <a:solidFill>
                <a:srgbClr val="00B0F0"/>
              </a:solidFill>
            </a:endParaRPr>
          </a:p>
          <a:p>
            <a:pPr marL="0" indent="0" algn="l">
              <a:buFontTx/>
              <a:buNone/>
            </a:pPr>
            <a:endParaRPr lang="en-US" altLang="en-US" dirty="0" smtClean="0"/>
          </a:p>
          <a:p>
            <a:pPr marL="0" indent="0" algn="l">
              <a:buFontTx/>
              <a:buNone/>
            </a:pPr>
            <a:endParaRPr lang="en-US" altLang="en-US" dirty="0" smtClean="0"/>
          </a:p>
          <a:p>
            <a:pPr marL="0" indent="0" algn="l">
              <a:buFontTx/>
              <a:buNone/>
            </a:pPr>
            <a:endParaRPr lang="en-US" altLang="en-US" dirty="0" smtClean="0"/>
          </a:p>
          <a:p>
            <a:pPr marL="0" indent="0" algn="l">
              <a:buFontTx/>
              <a:buNone/>
            </a:pPr>
            <a:endParaRPr lang="en-US" altLang="en-US" dirty="0" smtClean="0"/>
          </a:p>
        </p:txBody>
      </p:sp>
    </p:spTree>
  </p:cSld>
  <p:clrMapOvr>
    <a:masterClrMapping/>
  </p:clrMapOvr>
  <p:timing>
    <p:tnLst>
      <p:par>
        <p:cTn id="1" dur="indefinite" restart="never" nodeType="tmRoot"/>
      </p:par>
    </p:tnLst>
  </p:timing>
</p:sld>
</file>

<file path=ppt/slides/slide5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Title 1"/>
          <p:cNvSpPr>
            <a:spLocks noGrp="1"/>
          </p:cNvSpPr>
          <p:nvPr>
            <p:ph type="title"/>
          </p:nvPr>
        </p:nvSpPr>
        <p:spPr/>
        <p:txBody>
          <a:bodyPr/>
          <a:lstStyle/>
          <a:p>
            <a:pPr algn="ctr"/>
            <a:r>
              <a:rPr lang="en-US" altLang="en-US" dirty="0" smtClean="0">
                <a:solidFill>
                  <a:srgbClr val="00B0F0"/>
                </a:solidFill>
              </a:rPr>
              <a:t>The first approximations for Set Cover are in:</a:t>
            </a:r>
          </a:p>
        </p:txBody>
      </p:sp>
      <p:sp>
        <p:nvSpPr>
          <p:cNvPr id="242691" name="Content Placeholder 2"/>
          <p:cNvSpPr>
            <a:spLocks noGrp="1"/>
          </p:cNvSpPr>
          <p:nvPr>
            <p:ph idx="1"/>
          </p:nvPr>
        </p:nvSpPr>
        <p:spPr/>
        <p:txBody>
          <a:bodyPr>
            <a:normAutofit lnSpcReduction="10000"/>
          </a:bodyPr>
          <a:lstStyle/>
          <a:p>
            <a:pPr marL="0" indent="0" algn="l">
              <a:buFontTx/>
              <a:buNone/>
            </a:pPr>
            <a:r>
              <a:rPr lang="en-US" altLang="en-US" sz="3200" dirty="0" smtClean="0">
                <a:solidFill>
                  <a:srgbClr val="FF0000"/>
                </a:solidFill>
              </a:rPr>
              <a:t>Laszlo Lovasz</a:t>
            </a:r>
            <a:r>
              <a:rPr lang="en-US" altLang="en-US" sz="3200" dirty="0" smtClean="0"/>
              <a:t>. On the ratio of optimal and fractional covers. Discrete Math, 13(4):383-390, 1975.</a:t>
            </a:r>
          </a:p>
          <a:p>
            <a:pPr marL="0" indent="0" algn="l">
              <a:buFontTx/>
              <a:buNone/>
            </a:pPr>
            <a:r>
              <a:rPr lang="en-US" altLang="en-US" sz="3200" dirty="0" smtClean="0">
                <a:solidFill>
                  <a:srgbClr val="FF0000"/>
                </a:solidFill>
              </a:rPr>
              <a:t>Johnson</a:t>
            </a:r>
            <a:r>
              <a:rPr lang="en-US" altLang="en-US" sz="3200" dirty="0" smtClean="0"/>
              <a:t>. Approximation algorithms for combinatorial problems. J. Computing System Science. 9(3): 256-278, 1974.</a:t>
            </a:r>
          </a:p>
          <a:p>
            <a:pPr marL="0" indent="0" algn="l">
              <a:buFontTx/>
              <a:buNone/>
            </a:pPr>
            <a:r>
              <a:rPr lang="en-US" altLang="en-US" sz="3200" dirty="0" smtClean="0"/>
              <a:t>The latter  paper </a:t>
            </a:r>
            <a:r>
              <a:rPr lang="en-US" altLang="en-US" sz="3200" dirty="0" smtClean="0">
                <a:solidFill>
                  <a:srgbClr val="0070C0"/>
                </a:solidFill>
              </a:rPr>
              <a:t>invented approximation algorithms. </a:t>
            </a:r>
            <a:r>
              <a:rPr lang="en-US" altLang="en-US" sz="3200" dirty="0" smtClean="0"/>
              <a:t>In reality both papers are </a:t>
            </a:r>
            <a:r>
              <a:rPr lang="en-US" altLang="en-US" sz="3200" dirty="0" smtClean="0">
                <a:solidFill>
                  <a:srgbClr val="00B050"/>
                </a:solidFill>
              </a:rPr>
              <a:t>folklore.</a:t>
            </a:r>
            <a:r>
              <a:rPr lang="en-US" altLang="en-US" sz="3200" dirty="0" smtClean="0"/>
              <a:t> </a:t>
            </a:r>
            <a:r>
              <a:rPr lang="en-US" altLang="en-US" sz="3200" dirty="0" smtClean="0">
                <a:solidFill>
                  <a:srgbClr val="7030A0"/>
                </a:solidFill>
              </a:rPr>
              <a:t>Noga Alon </a:t>
            </a:r>
            <a:r>
              <a:rPr lang="en-US" altLang="en-US" sz="3200" dirty="0" smtClean="0"/>
              <a:t>told me that himself.</a:t>
            </a:r>
            <a:r>
              <a:rPr lang="en-US" altLang="en-US" sz="3200" dirty="0"/>
              <a:t> </a:t>
            </a:r>
            <a:r>
              <a:rPr lang="en-US" altLang="en-US" sz="3200" dirty="0" smtClean="0"/>
              <a:t>But there is a little detail: nobody cares. And I say, why?</a:t>
            </a:r>
          </a:p>
        </p:txBody>
      </p:sp>
    </p:spTree>
  </p:cSld>
  <p:clrMapOvr>
    <a:masterClrMapping/>
  </p:clrMapOvr>
  <p:timing>
    <p:tnLst>
      <p:par>
        <p:cTn id="1" dur="indefinite" restart="never" nodeType="tmRoot"/>
      </p:par>
    </p:tnLst>
  </p:timing>
</p:sld>
</file>

<file path=ppt/slides/slide5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Title 1"/>
          <p:cNvSpPr>
            <a:spLocks noGrp="1"/>
          </p:cNvSpPr>
          <p:nvPr>
            <p:ph type="title"/>
          </p:nvPr>
        </p:nvSpPr>
        <p:spPr/>
        <p:txBody>
          <a:bodyPr/>
          <a:lstStyle/>
          <a:p>
            <a:pPr algn="ctr"/>
            <a:r>
              <a:rPr lang="en-US" altLang="en-US" dirty="0" smtClean="0">
                <a:solidFill>
                  <a:srgbClr val="00B0F0"/>
                </a:solidFill>
              </a:rPr>
              <a:t>The improved algorithm for Max Cut is from</a:t>
            </a:r>
          </a:p>
        </p:txBody>
      </p:sp>
      <p:sp>
        <p:nvSpPr>
          <p:cNvPr id="243715" name="Content Placeholder 2"/>
          <p:cNvSpPr>
            <a:spLocks noGrp="1"/>
          </p:cNvSpPr>
          <p:nvPr>
            <p:ph idx="1"/>
          </p:nvPr>
        </p:nvSpPr>
        <p:spPr/>
        <p:txBody>
          <a:bodyPr>
            <a:normAutofit/>
          </a:bodyPr>
          <a:lstStyle/>
          <a:p>
            <a:pPr marL="0" indent="0" algn="l">
              <a:buFontTx/>
              <a:buNone/>
            </a:pPr>
            <a:r>
              <a:rPr lang="en-US" altLang="en-US" sz="3600" dirty="0" err="1" smtClean="0">
                <a:solidFill>
                  <a:srgbClr val="FF0000"/>
                </a:solidFill>
              </a:rPr>
              <a:t>Goemans</a:t>
            </a:r>
            <a:r>
              <a:rPr lang="en-US" altLang="en-US" sz="3600" dirty="0" smtClean="0">
                <a:solidFill>
                  <a:srgbClr val="FF0000"/>
                </a:solidFill>
              </a:rPr>
              <a:t> and Williamsson</a:t>
            </a:r>
            <a:r>
              <a:rPr lang="en-US" altLang="en-US" sz="3600" dirty="0" smtClean="0">
                <a:solidFill>
                  <a:srgbClr val="00B0F0"/>
                </a:solidFill>
              </a:rPr>
              <a:t>. </a:t>
            </a:r>
            <a:r>
              <a:rPr lang="en-US" altLang="en-US" sz="3600" dirty="0" smtClean="0"/>
              <a:t>Improved approximation algorithm for Maximum Cut and satisfiability problems, using Semidefinite Programming. J. ACM  42(6):1115-1145, 1995</a:t>
            </a:r>
            <a:br>
              <a:rPr lang="en-US" altLang="en-US" sz="3600" dirty="0" smtClean="0"/>
            </a:br>
            <a:endParaRPr lang="en-US" altLang="en-US" sz="3600" dirty="0" smtClean="0"/>
          </a:p>
          <a:p>
            <a:pPr marL="0" indent="0" algn="l">
              <a:buFontTx/>
              <a:buNone/>
            </a:pPr>
            <a:r>
              <a:rPr lang="en-US" altLang="en-US" sz="3600" dirty="0" smtClean="0"/>
              <a:t>Great </a:t>
            </a:r>
            <a:r>
              <a:rPr lang="en-US" altLang="en-US" sz="3600" dirty="0" smtClean="0">
                <a:solidFill>
                  <a:srgbClr val="FF0000"/>
                </a:solidFill>
              </a:rPr>
              <a:t>landmark</a:t>
            </a:r>
            <a:r>
              <a:rPr lang="en-US" altLang="en-US" sz="3600" dirty="0" smtClean="0"/>
              <a:t> paper that introduced </a:t>
            </a:r>
            <a:r>
              <a:rPr lang="en-US" altLang="en-US" sz="3600" dirty="0" smtClean="0">
                <a:solidFill>
                  <a:srgbClr val="FF0000"/>
                </a:solidFill>
              </a:rPr>
              <a:t>PSD </a:t>
            </a:r>
            <a:r>
              <a:rPr lang="en-US" altLang="en-US" sz="3600" dirty="0" smtClean="0"/>
              <a:t>to approximation.</a:t>
            </a:r>
          </a:p>
        </p:txBody>
      </p:sp>
    </p:spTree>
  </p:cSld>
  <p:clrMapOvr>
    <a:masterClrMapping/>
  </p:clrMapOvr>
  <p:timing>
    <p:tnLst>
      <p:par>
        <p:cTn id="1" dur="indefinite" restart="never" nodeType="tmRoot"/>
      </p:par>
    </p:tnLst>
  </p:timing>
</p:sld>
</file>

<file path=ppt/slides/slide5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Title 1"/>
          <p:cNvSpPr>
            <a:spLocks noGrp="1"/>
          </p:cNvSpPr>
          <p:nvPr>
            <p:ph type="title"/>
          </p:nvPr>
        </p:nvSpPr>
        <p:spPr>
          <a:xfrm>
            <a:off x="628650" y="320400"/>
            <a:ext cx="7886700" cy="1325563"/>
          </a:xfrm>
        </p:spPr>
        <p:txBody>
          <a:bodyPr/>
          <a:lstStyle/>
          <a:p>
            <a:pPr algn="ctr"/>
            <a:r>
              <a:rPr lang="en-US" altLang="en-US" dirty="0" smtClean="0">
                <a:solidFill>
                  <a:srgbClr val="00B0F0"/>
                </a:solidFill>
              </a:rPr>
              <a:t>The ratio of 2 for Steiner Network is from</a:t>
            </a:r>
          </a:p>
        </p:txBody>
      </p:sp>
      <p:sp>
        <p:nvSpPr>
          <p:cNvPr id="244739" name="Content Placeholder 2"/>
          <p:cNvSpPr>
            <a:spLocks noGrp="1"/>
          </p:cNvSpPr>
          <p:nvPr>
            <p:ph idx="1"/>
          </p:nvPr>
        </p:nvSpPr>
        <p:spPr>
          <a:xfrm>
            <a:off x="685800" y="1828800"/>
            <a:ext cx="8229600" cy="3992563"/>
          </a:xfrm>
        </p:spPr>
        <p:txBody>
          <a:bodyPr>
            <a:normAutofit fontScale="25000" lnSpcReduction="20000"/>
          </a:bodyPr>
          <a:lstStyle/>
          <a:p>
            <a:pPr marL="0" indent="0" algn="l">
              <a:buFontTx/>
              <a:buNone/>
            </a:pPr>
            <a:endParaRPr lang="en-US" altLang="en-US" i="1" dirty="0" smtClean="0">
              <a:solidFill>
                <a:srgbClr val="FF0000"/>
              </a:solidFill>
            </a:endParaRPr>
          </a:p>
          <a:p>
            <a:pPr marL="0" indent="0" algn="l">
              <a:buFontTx/>
              <a:buNone/>
            </a:pPr>
            <a:r>
              <a:rPr lang="en-US" altLang="en-US" sz="19200" i="1" dirty="0" smtClean="0">
                <a:solidFill>
                  <a:srgbClr val="FF0000"/>
                </a:solidFill>
              </a:rPr>
              <a:t>Jain</a:t>
            </a:r>
            <a:r>
              <a:rPr lang="en-US" altLang="en-US" sz="19200" i="1" dirty="0" smtClean="0"/>
              <a:t>. A factor 2 approximation Algorithm for the generalized Steiner Network problem. Combinatorica 21(1): 39-60, 2001.</a:t>
            </a:r>
          </a:p>
          <a:p>
            <a:pPr marL="0" indent="0" algn="l">
              <a:buFontTx/>
              <a:buNone/>
            </a:pPr>
            <a:endParaRPr lang="en-US" altLang="en-US" sz="19200" i="1" dirty="0" smtClean="0"/>
          </a:p>
          <a:p>
            <a:pPr marL="0" indent="0" algn="l">
              <a:buFontTx/>
              <a:buNone/>
            </a:pPr>
            <a:r>
              <a:rPr lang="en-US" altLang="en-US" sz="19200" i="1" dirty="0" smtClean="0"/>
              <a:t>A very </a:t>
            </a:r>
            <a:r>
              <a:rPr lang="en-US" altLang="en-US" sz="19200" i="1" dirty="0" smtClean="0">
                <a:solidFill>
                  <a:srgbClr val="FF0000"/>
                </a:solidFill>
              </a:rPr>
              <a:t>surprising </a:t>
            </a:r>
            <a:r>
              <a:rPr lang="en-US" altLang="en-US" sz="19200" i="1" dirty="0" smtClean="0"/>
              <a:t>paper which created a </a:t>
            </a:r>
            <a:r>
              <a:rPr lang="en-US" altLang="en-US" sz="19200" i="1" dirty="0" smtClean="0">
                <a:solidFill>
                  <a:srgbClr val="FF0000"/>
                </a:solidFill>
              </a:rPr>
              <a:t>revolution</a:t>
            </a:r>
            <a:r>
              <a:rPr lang="en-US" altLang="en-US" sz="19200" i="1" dirty="0" smtClean="0"/>
              <a:t>.</a:t>
            </a:r>
            <a:br>
              <a:rPr lang="en-US" altLang="en-US" sz="19200" i="1" dirty="0" smtClean="0"/>
            </a:br>
            <a:endParaRPr lang="en-US" altLang="en-US" sz="19200" dirty="0" smtClean="0"/>
          </a:p>
          <a:p>
            <a:pPr marL="0" indent="0" algn="l">
              <a:buFontTx/>
              <a:buNone/>
            </a:pPr>
            <a:r>
              <a:rPr lang="en-US" altLang="en-US" dirty="0" smtClean="0"/>
              <a:t/>
            </a:r>
            <a:br>
              <a:rPr lang="en-US" altLang="en-US" dirty="0" smtClean="0"/>
            </a:br>
            <a:endParaRPr lang="en-US" altLang="en-US" dirty="0" smtClean="0"/>
          </a:p>
        </p:txBody>
      </p:sp>
    </p:spTree>
  </p:cSld>
  <p:clrMapOvr>
    <a:masterClrMapping/>
  </p:clrMapOvr>
  <p:timing>
    <p:tnLst>
      <p:par>
        <p:cTn id="1" dur="indefinite" restart="never" nodeType="tmRoot"/>
      </p:par>
    </p:tnLst>
  </p:timing>
</p:sld>
</file>

<file path=ppt/slides/slide5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Title 1"/>
          <p:cNvSpPr>
            <a:spLocks noGrp="1"/>
          </p:cNvSpPr>
          <p:nvPr>
            <p:ph type="title"/>
          </p:nvPr>
        </p:nvSpPr>
        <p:spPr>
          <a:xfrm>
            <a:off x="457200" y="230188"/>
            <a:ext cx="8229600" cy="1143000"/>
          </a:xfrm>
        </p:spPr>
        <p:txBody>
          <a:bodyPr/>
          <a:lstStyle/>
          <a:p>
            <a:pPr algn="ctr"/>
            <a:r>
              <a:rPr lang="en-US" altLang="en-US" dirty="0" smtClean="0">
                <a:solidFill>
                  <a:srgbClr val="00B0F0"/>
                </a:solidFill>
              </a:rPr>
              <a:t>Generalizations of Jain’s paper:</a:t>
            </a:r>
          </a:p>
        </p:txBody>
      </p:sp>
      <p:sp>
        <p:nvSpPr>
          <p:cNvPr id="245763" name="Content Placeholder 2"/>
          <p:cNvSpPr>
            <a:spLocks noGrp="1"/>
          </p:cNvSpPr>
          <p:nvPr>
            <p:ph idx="1"/>
          </p:nvPr>
        </p:nvSpPr>
        <p:spPr>
          <a:xfrm>
            <a:off x="457200" y="1644650"/>
            <a:ext cx="8229600" cy="4525963"/>
          </a:xfrm>
        </p:spPr>
        <p:txBody>
          <a:bodyPr>
            <a:normAutofit fontScale="25000" lnSpcReduction="20000"/>
          </a:bodyPr>
          <a:lstStyle/>
          <a:p>
            <a:pPr marL="0" indent="0" algn="l">
              <a:buFontTx/>
              <a:buNone/>
            </a:pPr>
            <a:r>
              <a:rPr lang="en-US" altLang="en-US" sz="16000" dirty="0" smtClean="0">
                <a:solidFill>
                  <a:srgbClr val="FF0000"/>
                </a:solidFill>
              </a:rPr>
              <a:t>Lau, Naor, Salavatipour, Singh</a:t>
            </a:r>
            <a:r>
              <a:rPr lang="en-US" altLang="en-US" sz="16000" i="1" dirty="0" smtClean="0">
                <a:solidFill>
                  <a:srgbClr val="FF0000"/>
                </a:solidFill>
              </a:rPr>
              <a:t/>
            </a:r>
            <a:br>
              <a:rPr lang="en-US" altLang="en-US" sz="16000" i="1" dirty="0" smtClean="0">
                <a:solidFill>
                  <a:srgbClr val="FF0000"/>
                </a:solidFill>
              </a:rPr>
            </a:br>
            <a:r>
              <a:rPr lang="en-US" altLang="en-US" sz="16000" i="1" dirty="0" smtClean="0"/>
              <a:t>Survivable Network Design with degree or order constraint. Siam Journal Computing </a:t>
            </a:r>
          </a:p>
          <a:p>
            <a:pPr marL="0" indent="0" algn="l">
              <a:buFontTx/>
              <a:buNone/>
            </a:pPr>
            <a:r>
              <a:rPr lang="en-US" altLang="en-US" sz="16000" i="1" dirty="0" smtClean="0"/>
              <a:t>39(3): 1062-1087, 2009.</a:t>
            </a:r>
          </a:p>
          <a:p>
            <a:pPr marL="0" indent="0" algn="l">
              <a:buFontTx/>
              <a:buNone/>
            </a:pPr>
            <a:endParaRPr lang="en-US" altLang="en-US" sz="16000" i="1" dirty="0" smtClean="0"/>
          </a:p>
          <a:p>
            <a:pPr marL="0" indent="0" algn="l">
              <a:buFontTx/>
              <a:buNone/>
            </a:pPr>
            <a:r>
              <a:rPr lang="en-US" altLang="en-US" sz="16000" i="1" dirty="0" smtClean="0">
                <a:solidFill>
                  <a:srgbClr val="FF0000"/>
                </a:solidFill>
              </a:rPr>
              <a:t>Lau, Sing</a:t>
            </a:r>
            <a:br>
              <a:rPr lang="en-US" altLang="en-US" sz="16000" i="1" dirty="0" smtClean="0">
                <a:solidFill>
                  <a:srgbClr val="FF0000"/>
                </a:solidFill>
              </a:rPr>
            </a:br>
            <a:r>
              <a:rPr lang="en-US" altLang="en-US" sz="16000" i="1" dirty="0" smtClean="0"/>
              <a:t>Additive Approximation for Bounded Degree Survivable Network Design. SICOMP 42(6): 2217-2242 2013</a:t>
            </a:r>
            <a:endParaRPr lang="en-US" altLang="en-US" sz="16000" dirty="0" smtClean="0"/>
          </a:p>
          <a:p>
            <a:pPr marL="0" indent="0">
              <a:buFontTx/>
              <a:buNone/>
            </a:pPr>
            <a:r>
              <a:rPr lang="en-US" altLang="en-US" dirty="0" smtClean="0"/>
              <a:t/>
            </a:r>
            <a:br>
              <a:rPr lang="en-US" altLang="en-US" dirty="0" smtClean="0"/>
            </a:br>
            <a:r>
              <a:rPr lang="en-US" altLang="en-US" i="1" dirty="0" smtClean="0"/>
              <a:t/>
            </a:r>
            <a:br>
              <a:rPr lang="en-US" altLang="en-US" i="1" dirty="0" smtClean="0"/>
            </a:br>
            <a:endParaRPr lang="en-US" altLang="en-US" dirty="0" smtClean="0"/>
          </a:p>
          <a:p>
            <a:pPr marL="0" indent="0">
              <a:buFontTx/>
              <a:buNone/>
            </a:pPr>
            <a:r>
              <a:rPr lang="en-US" altLang="en-US" dirty="0" smtClean="0"/>
              <a:t/>
            </a:r>
            <a:br>
              <a:rPr lang="en-US" altLang="en-US" dirty="0" smtClean="0"/>
            </a:br>
            <a:endParaRPr lang="en-US" altLang="en-US" dirty="0" smtClean="0"/>
          </a:p>
        </p:txBody>
      </p:sp>
    </p:spTree>
  </p:cSld>
  <p:clrMapOvr>
    <a:masterClrMapping/>
  </p:clrMapOvr>
  <p:timing>
    <p:tnLst>
      <p:par>
        <p:cTn id="1" dur="indefinite" restart="never" nodeType="tmRoot"/>
      </p:par>
    </p:tnLst>
  </p:timing>
</p:sld>
</file>

<file path=ppt/slides/slide5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Title 1"/>
          <p:cNvSpPr>
            <a:spLocks noGrp="1"/>
          </p:cNvSpPr>
          <p:nvPr>
            <p:ph type="title"/>
          </p:nvPr>
        </p:nvSpPr>
        <p:spPr/>
        <p:txBody>
          <a:bodyPr/>
          <a:lstStyle/>
          <a:p>
            <a:pPr algn="ctr"/>
            <a:r>
              <a:rPr lang="en-US" altLang="en-US" dirty="0" smtClean="0">
                <a:solidFill>
                  <a:srgbClr val="00B0F0"/>
                </a:solidFill>
              </a:rPr>
              <a:t>Minimum Spanning Tree with degree bounds is from:</a:t>
            </a:r>
          </a:p>
        </p:txBody>
      </p:sp>
      <p:sp>
        <p:nvSpPr>
          <p:cNvPr id="3" name="Content Placeholder 2"/>
          <p:cNvSpPr>
            <a:spLocks noGrp="1"/>
          </p:cNvSpPr>
          <p:nvPr>
            <p:ph idx="1"/>
          </p:nvPr>
        </p:nvSpPr>
        <p:spPr/>
        <p:txBody>
          <a:bodyPr>
            <a:normAutofit fontScale="25000" lnSpcReduction="20000"/>
          </a:bodyPr>
          <a:lstStyle/>
          <a:p>
            <a:pPr marL="0" indent="0" algn="l">
              <a:buFontTx/>
              <a:buNone/>
              <a:defRPr/>
            </a:pPr>
            <a:r>
              <a:rPr lang="en-US" sz="14400" i="1" dirty="0" smtClean="0">
                <a:solidFill>
                  <a:srgbClr val="FF0000"/>
                </a:solidFill>
              </a:rPr>
              <a:t>Lau, Singh</a:t>
            </a:r>
            <a:r>
              <a:rPr lang="en-US" sz="14400" i="1" dirty="0" smtClean="0"/>
              <a:t> Approximating Minimum Bounded Degree Spanning trees to within one of the optimum. J.ACM 62(1): 1-11-1:19,</a:t>
            </a:r>
          </a:p>
          <a:p>
            <a:pPr marL="0" indent="0" algn="l">
              <a:buFontTx/>
              <a:buNone/>
              <a:defRPr/>
            </a:pPr>
            <a:r>
              <a:rPr lang="en-US" sz="14400" i="1" dirty="0" smtClean="0"/>
              <a:t>2015.</a:t>
            </a:r>
          </a:p>
          <a:p>
            <a:pPr marL="0" indent="0" algn="l">
              <a:buFontTx/>
              <a:buNone/>
              <a:defRPr/>
            </a:pPr>
            <a:endParaRPr lang="en-US" sz="14400" b="1" i="1" dirty="0">
              <a:solidFill>
                <a:srgbClr val="FF0000"/>
              </a:solidFill>
            </a:endParaRPr>
          </a:p>
          <a:p>
            <a:pPr marL="0" indent="0" algn="l">
              <a:buFontTx/>
              <a:buNone/>
              <a:defRPr/>
            </a:pPr>
            <a:r>
              <a:rPr lang="en-US" sz="14400" b="1" i="1" dirty="0" smtClean="0"/>
              <a:t>The </a:t>
            </a:r>
            <a:r>
              <a:rPr lang="en-US" sz="14400" b="1" i="1" dirty="0" smtClean="0">
                <a:solidFill>
                  <a:srgbClr val="FF0000"/>
                </a:solidFill>
              </a:rPr>
              <a:t>perfect </a:t>
            </a:r>
            <a:r>
              <a:rPr lang="en-US" sz="14400" b="1" i="1" dirty="0" smtClean="0"/>
              <a:t>approximation if ever there was one.</a:t>
            </a:r>
          </a:p>
          <a:p>
            <a:pPr marL="0" indent="0" algn="l">
              <a:buFontTx/>
              <a:buNone/>
              <a:defRPr/>
            </a:pPr>
            <a:r>
              <a:rPr lang="en-US" sz="14400" b="1" i="1" dirty="0" smtClean="0"/>
              <a:t>The weight is optimal and the degree </a:t>
            </a:r>
          </a:p>
          <a:p>
            <a:pPr marL="0" indent="0" algn="l">
              <a:buFontTx/>
              <a:buNone/>
              <a:defRPr/>
            </a:pPr>
            <a:r>
              <a:rPr lang="en-US" sz="14400" b="1" i="1" dirty="0"/>
              <a:t>o</a:t>
            </a:r>
            <a:r>
              <a:rPr lang="en-US" sz="14400" b="1" i="1" dirty="0" smtClean="0"/>
              <a:t>f each vertex is at most larger by </a:t>
            </a:r>
            <a:r>
              <a:rPr lang="en-US" sz="14400" b="1" i="1" dirty="0" smtClean="0">
                <a:solidFill>
                  <a:srgbClr val="FF0000"/>
                </a:solidFill>
              </a:rPr>
              <a:t>+1</a:t>
            </a:r>
            <a:r>
              <a:rPr lang="en-US" sz="14400" b="1" i="1" dirty="0" smtClean="0"/>
              <a:t>.</a:t>
            </a:r>
            <a:endParaRPr lang="en-US" sz="14400" b="1" i="1" dirty="0"/>
          </a:p>
          <a:p>
            <a:pPr marL="0" indent="0" algn="l">
              <a:buFontTx/>
              <a:buNone/>
              <a:defRPr/>
            </a:pPr>
            <a:endParaRPr lang="en-US" sz="14400" i="1" dirty="0"/>
          </a:p>
          <a:p>
            <a:pPr marL="0" indent="0" algn="l">
              <a:buFontTx/>
              <a:buNone/>
              <a:defRPr/>
            </a:pPr>
            <a:endParaRPr lang="en-US" i="1" dirty="0" smtClean="0"/>
          </a:p>
          <a:p>
            <a:pPr marL="0" indent="0" algn="l">
              <a:buFontTx/>
              <a:buNone/>
              <a:defRPr/>
            </a:pPr>
            <a:endParaRPr lang="en-US" i="1" dirty="0"/>
          </a:p>
          <a:p>
            <a:pPr marL="0" indent="0" algn="l">
              <a:buFontTx/>
              <a:buNone/>
              <a:defRPr/>
            </a:pPr>
            <a:endParaRPr lang="en-US" dirty="0"/>
          </a:p>
          <a:p>
            <a:pPr>
              <a:defRPr/>
            </a:pP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5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t>
            </a:r>
            <a:r>
              <a:rPr lang="en-US" dirty="0" smtClean="0">
                <a:solidFill>
                  <a:srgbClr val="00B0F0"/>
                </a:solidFill>
              </a:rPr>
              <a:t>In Steiner Network, if  the paths have to be vertex disjoint</a:t>
            </a:r>
            <a:endParaRPr lang="en-US" dirty="0">
              <a:solidFill>
                <a:srgbClr val="00B0F0"/>
              </a:solidFill>
            </a:endParaRPr>
          </a:p>
        </p:txBody>
      </p:sp>
      <p:sp>
        <p:nvSpPr>
          <p:cNvPr id="3" name="Content Placeholder 2"/>
          <p:cNvSpPr>
            <a:spLocks noGrp="1"/>
          </p:cNvSpPr>
          <p:nvPr>
            <p:ph idx="1"/>
          </p:nvPr>
        </p:nvSpPr>
        <p:spPr>
          <a:xfrm>
            <a:off x="554006" y="1825625"/>
            <a:ext cx="7886700" cy="4351338"/>
          </a:xfrm>
        </p:spPr>
        <p:txBody>
          <a:bodyPr>
            <a:normAutofit fontScale="92500" lnSpcReduction="20000"/>
          </a:bodyPr>
          <a:lstStyle/>
          <a:p>
            <a:pPr marL="0" indent="0">
              <a:buNone/>
            </a:pPr>
            <a:r>
              <a:rPr lang="en-US" dirty="0" smtClean="0"/>
              <a:t>The problem becomes </a:t>
            </a:r>
            <a:r>
              <a:rPr lang="en-US" dirty="0" smtClean="0">
                <a:solidFill>
                  <a:srgbClr val="FF0000"/>
                </a:solidFill>
              </a:rPr>
              <a:t>Labelcover</a:t>
            </a:r>
            <a:r>
              <a:rPr lang="en-US" dirty="0" smtClean="0"/>
              <a:t> hard.</a:t>
            </a:r>
          </a:p>
          <a:p>
            <a:pPr marL="0" indent="0">
              <a:buNone/>
            </a:pPr>
            <a:r>
              <a:rPr lang="en-US" dirty="0" smtClean="0"/>
              <a:t>This was proved in:</a:t>
            </a:r>
          </a:p>
          <a:p>
            <a:pPr marL="0" indent="0">
              <a:buNone/>
            </a:pPr>
            <a:r>
              <a:rPr lang="en-US" i="1" dirty="0" smtClean="0">
                <a:solidFill>
                  <a:srgbClr val="FF0000"/>
                </a:solidFill>
              </a:rPr>
              <a:t>Kortsarz</a:t>
            </a:r>
            <a:r>
              <a:rPr lang="en-US" i="1" dirty="0">
                <a:solidFill>
                  <a:srgbClr val="FF0000"/>
                </a:solidFill>
              </a:rPr>
              <a:t>, </a:t>
            </a:r>
            <a:r>
              <a:rPr lang="en-US" i="1" dirty="0" smtClean="0">
                <a:solidFill>
                  <a:srgbClr val="FF0000"/>
                </a:solidFill>
              </a:rPr>
              <a:t>Krauthgamer, Lee</a:t>
            </a:r>
            <a:r>
              <a:rPr lang="en-US" i="1" dirty="0"/>
              <a:t>.</a:t>
            </a:r>
            <a:br>
              <a:rPr lang="en-US" i="1" dirty="0"/>
            </a:br>
            <a:r>
              <a:rPr lang="en-US" b="1" i="1" dirty="0"/>
              <a:t>Hardness of Approximation for Vertex-Connectivity Network Design Problems.</a:t>
            </a:r>
            <a:r>
              <a:rPr lang="en-US" i="1" dirty="0"/>
              <a:t> SIAM J. Comput. 33(3</a:t>
            </a:r>
            <a:r>
              <a:rPr lang="en-US" i="1" dirty="0" smtClean="0"/>
              <a:t>)</a:t>
            </a:r>
            <a:r>
              <a:rPr lang="en-US" i="1" dirty="0"/>
              <a:t> 704-720 (2004</a:t>
            </a:r>
            <a:r>
              <a:rPr lang="en-US" i="1" dirty="0" smtClean="0"/>
              <a:t>).</a:t>
            </a:r>
          </a:p>
          <a:p>
            <a:pPr marL="0" indent="0">
              <a:buNone/>
            </a:pPr>
            <a:r>
              <a:rPr lang="en-US" i="1" dirty="0" smtClean="0">
                <a:solidFill>
                  <a:srgbClr val="7030A0"/>
                </a:solidFill>
              </a:rPr>
              <a:t>Krauthgame</a:t>
            </a:r>
            <a:r>
              <a:rPr lang="en-US" i="1" dirty="0" smtClean="0"/>
              <a:t>r graduated from Weizmann and now </a:t>
            </a:r>
          </a:p>
          <a:p>
            <a:pPr marL="0" indent="0">
              <a:buNone/>
            </a:pPr>
            <a:r>
              <a:rPr lang="en-US" i="1" dirty="0" smtClean="0"/>
              <a:t>has </a:t>
            </a:r>
            <a:r>
              <a:rPr lang="en-US" i="1" dirty="0" smtClean="0">
                <a:solidFill>
                  <a:srgbClr val="FF0000"/>
                </a:solidFill>
              </a:rPr>
              <a:t>Tenure in Weizmann</a:t>
            </a:r>
            <a:r>
              <a:rPr lang="en-US" i="1" dirty="0" smtClean="0">
                <a:solidFill>
                  <a:srgbClr val="00B050"/>
                </a:solidFill>
              </a:rPr>
              <a:t>.  Amazing accomplishment</a:t>
            </a:r>
            <a:r>
              <a:rPr lang="en-US" i="1" dirty="0" smtClean="0"/>
              <a:t>.</a:t>
            </a:r>
          </a:p>
          <a:p>
            <a:pPr marL="0" indent="0">
              <a:buNone/>
            </a:pPr>
            <a:r>
              <a:rPr lang="en-US" i="1" dirty="0" smtClean="0"/>
              <a:t>I am sure this will happen again  with </a:t>
            </a:r>
            <a:r>
              <a:rPr lang="en-US" i="1" dirty="0" err="1" smtClean="0">
                <a:solidFill>
                  <a:srgbClr val="7030A0"/>
                </a:solidFill>
              </a:rPr>
              <a:t>Merav</a:t>
            </a:r>
            <a:r>
              <a:rPr lang="en-US" i="1" dirty="0" smtClean="0">
                <a:solidFill>
                  <a:srgbClr val="7030A0"/>
                </a:solidFill>
              </a:rPr>
              <a:t> </a:t>
            </a:r>
            <a:r>
              <a:rPr lang="en-US" i="1" dirty="0" err="1" smtClean="0">
                <a:solidFill>
                  <a:srgbClr val="7030A0"/>
                </a:solidFill>
              </a:rPr>
              <a:t>Parter</a:t>
            </a:r>
            <a:r>
              <a:rPr lang="en-US" i="1" dirty="0" smtClean="0"/>
              <a:t>.</a:t>
            </a:r>
          </a:p>
          <a:p>
            <a:pPr marL="0" indent="0">
              <a:buNone/>
            </a:pPr>
            <a:r>
              <a:rPr lang="en-US" i="1" dirty="0" smtClean="0"/>
              <a:t>She is a great researcher.</a:t>
            </a:r>
          </a:p>
          <a:p>
            <a:pPr marL="0" indent="0">
              <a:buNone/>
            </a:pPr>
            <a:r>
              <a:rPr lang="en-US" i="1" dirty="0" smtClean="0"/>
              <a:t>It also happened with the brilliant </a:t>
            </a:r>
            <a:r>
              <a:rPr lang="en-US" i="1" dirty="0" smtClean="0">
                <a:solidFill>
                  <a:srgbClr val="7030A0"/>
                </a:solidFill>
              </a:rPr>
              <a:t>Uriel Feige.</a:t>
            </a:r>
            <a:r>
              <a:rPr lang="en-US" dirty="0"/>
              <a:t/>
            </a:r>
            <a:br>
              <a:rPr lang="en-US" dirty="0"/>
            </a:br>
            <a:endParaRPr lang="en-US" dirty="0"/>
          </a:p>
        </p:txBody>
      </p:sp>
      <p:sp>
        <p:nvSpPr>
          <p:cNvPr id="4" name="TextBox 3"/>
          <p:cNvSpPr txBox="1"/>
          <p:nvPr/>
        </p:nvSpPr>
        <p:spPr>
          <a:xfrm>
            <a:off x="7162800" y="2209800"/>
            <a:ext cx="4343400" cy="6096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546299261"/>
      </p:ext>
    </p:extLst>
  </p:cSld>
  <p:clrMapOvr>
    <a:masterClrMapping/>
  </p:clrMapOvr>
  <p:timing>
    <p:tnLst>
      <p:par>
        <p:cTn id="1" dur="indefinite" restart="never" nodeType="tmRoot"/>
      </p:par>
    </p:tnLst>
  </p:timing>
</p:sld>
</file>

<file path=ppt/slides/slide5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The CK paper and others</a:t>
            </a:r>
            <a:endParaRPr lang="en-US" dirty="0">
              <a:solidFill>
                <a:srgbClr val="00B0F0"/>
              </a:solidFill>
            </a:endParaRPr>
          </a:p>
        </p:txBody>
      </p:sp>
      <p:sp>
        <p:nvSpPr>
          <p:cNvPr id="5" name="Content Placeholder 4"/>
          <p:cNvSpPr>
            <a:spLocks noGrp="1"/>
          </p:cNvSpPr>
          <p:nvPr>
            <p:ph idx="1"/>
          </p:nvPr>
        </p:nvSpPr>
        <p:spPr/>
        <p:txBody>
          <a:bodyPr/>
          <a:lstStyle/>
          <a:p>
            <a:pPr marL="0" indent="0">
              <a:buNone/>
            </a:pPr>
            <a:r>
              <a:rPr lang="en-US" i="1" dirty="0" smtClean="0">
                <a:solidFill>
                  <a:srgbClr val="FF0000"/>
                </a:solidFill>
              </a:rPr>
              <a:t>Chuzhoy</a:t>
            </a:r>
            <a:r>
              <a:rPr lang="en-US" i="1" dirty="0">
                <a:solidFill>
                  <a:srgbClr val="FF0000"/>
                </a:solidFill>
              </a:rPr>
              <a:t>, </a:t>
            </a:r>
            <a:r>
              <a:rPr lang="en-US" i="1" dirty="0" smtClean="0">
                <a:solidFill>
                  <a:srgbClr val="FF0000"/>
                </a:solidFill>
              </a:rPr>
              <a:t>Khanna</a:t>
            </a:r>
            <a:r>
              <a:rPr lang="en-US" i="1" dirty="0"/>
              <a:t/>
            </a:r>
            <a:br>
              <a:rPr lang="en-US" i="1" dirty="0"/>
            </a:br>
            <a:r>
              <a:rPr lang="en-US" b="1" i="1" dirty="0"/>
              <a:t>An O(k</a:t>
            </a:r>
            <a:r>
              <a:rPr lang="en-US" b="1" i="1" baseline="30000" dirty="0"/>
              <a:t>3</a:t>
            </a:r>
            <a:r>
              <a:rPr lang="en-US" b="1" i="1" dirty="0"/>
              <a:t>log n)-Approximation Algorithm for Vertex-Connectivity Survivable Network Design.</a:t>
            </a:r>
            <a:r>
              <a:rPr lang="en-US" i="1" dirty="0"/>
              <a:t> Theory Comput. 8(1</a:t>
            </a:r>
            <a:r>
              <a:rPr lang="en-US" i="1" dirty="0" smtClean="0"/>
              <a:t>)</a:t>
            </a:r>
            <a:r>
              <a:rPr lang="en-US" i="1" dirty="0"/>
              <a:t> 401-413 (2012</a:t>
            </a:r>
            <a:r>
              <a:rPr lang="en-US" i="1" dirty="0" smtClean="0"/>
              <a:t>)</a:t>
            </a:r>
            <a:endParaRPr lang="en-US" dirty="0"/>
          </a:p>
          <a:p>
            <a:pPr marL="0" indent="0">
              <a:buNone/>
            </a:pPr>
            <a:r>
              <a:rPr lang="en-US" dirty="0" smtClean="0"/>
              <a:t>A </a:t>
            </a:r>
            <a:r>
              <a:rPr lang="en-US" dirty="0" smtClean="0">
                <a:solidFill>
                  <a:srgbClr val="FF0000"/>
                </a:solidFill>
              </a:rPr>
              <a:t>2 </a:t>
            </a:r>
            <a:r>
              <a:rPr lang="en-US" dirty="0" smtClean="0"/>
              <a:t>approximation  for </a:t>
            </a:r>
            <a:r>
              <a:rPr lang="en-US" dirty="0" smtClean="0">
                <a:solidFill>
                  <a:srgbClr val="00B050"/>
                </a:solidFill>
              </a:rPr>
              <a:t>Element Connectivity</a:t>
            </a:r>
            <a:r>
              <a:rPr lang="en-US" dirty="0" smtClean="0"/>
              <a:t>:</a:t>
            </a:r>
          </a:p>
          <a:p>
            <a:pPr marL="0" indent="0">
              <a:buNone/>
            </a:pPr>
            <a:r>
              <a:rPr lang="en-US" dirty="0" smtClean="0">
                <a:solidFill>
                  <a:srgbClr val="FF0000"/>
                </a:solidFill>
              </a:rPr>
              <a:t>Fleischer</a:t>
            </a:r>
            <a:r>
              <a:rPr lang="en-US" dirty="0">
                <a:solidFill>
                  <a:srgbClr val="FF0000"/>
                </a:solidFill>
              </a:rPr>
              <a:t>, </a:t>
            </a:r>
            <a:r>
              <a:rPr lang="en-US" dirty="0" smtClean="0">
                <a:solidFill>
                  <a:srgbClr val="FF0000"/>
                </a:solidFill>
              </a:rPr>
              <a:t>Jain</a:t>
            </a:r>
            <a:r>
              <a:rPr lang="en-US" dirty="0">
                <a:solidFill>
                  <a:srgbClr val="FF0000"/>
                </a:solidFill>
              </a:rPr>
              <a:t>, </a:t>
            </a:r>
            <a:r>
              <a:rPr lang="en-US" dirty="0" smtClean="0">
                <a:solidFill>
                  <a:srgbClr val="FF0000"/>
                </a:solidFill>
              </a:rPr>
              <a:t>Williamson</a:t>
            </a:r>
            <a:r>
              <a:rPr lang="en-US" dirty="0">
                <a:solidFill>
                  <a:srgbClr val="FF0000"/>
                </a:solidFill>
              </a:rPr>
              <a:t>.</a:t>
            </a:r>
            <a:r>
              <a:rPr lang="en-US" dirty="0"/>
              <a:t/>
            </a:r>
            <a:br>
              <a:rPr lang="en-US" dirty="0"/>
            </a:br>
            <a:r>
              <a:rPr lang="en-US" b="1" dirty="0"/>
              <a:t>Iterative rounding 2-approximation algorithms for minimum-cost vertex connectivity problems.</a:t>
            </a:r>
            <a:r>
              <a:rPr lang="en-US" dirty="0"/>
              <a:t> J. Comput. Syst. Sci. 72(5</a:t>
            </a:r>
            <a:r>
              <a:rPr lang="en-US" dirty="0" smtClean="0"/>
              <a:t>): </a:t>
            </a:r>
            <a:r>
              <a:rPr lang="en-US" dirty="0"/>
              <a:t> 838-867 (2006)</a:t>
            </a:r>
            <a:br>
              <a:rPr lang="en-US" dirty="0"/>
            </a:br>
            <a:endParaRPr lang="en-US" dirty="0"/>
          </a:p>
        </p:txBody>
      </p:sp>
    </p:spTree>
    <p:extLst>
      <p:ext uri="{BB962C8B-B14F-4D97-AF65-F5344CB8AC3E}">
        <p14:creationId xmlns:p14="http://schemas.microsoft.com/office/powerpoint/2010/main" val="404773704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algn="ctr"/>
            <a:r>
              <a:rPr lang="en-US" altLang="en-US" dirty="0" smtClean="0">
                <a:solidFill>
                  <a:srgbClr val="00B0F0"/>
                </a:solidFill>
              </a:rPr>
              <a:t>The dual</a:t>
            </a:r>
          </a:p>
        </p:txBody>
      </p:sp>
      <p:sp>
        <p:nvSpPr>
          <p:cNvPr id="51203" name="Content Placeholder 2"/>
          <p:cNvSpPr>
            <a:spLocks noGrp="1"/>
          </p:cNvSpPr>
          <p:nvPr>
            <p:ph idx="1"/>
          </p:nvPr>
        </p:nvSpPr>
        <p:spPr>
          <a:xfrm>
            <a:off x="533400" y="1600200"/>
            <a:ext cx="8229600" cy="4525963"/>
          </a:xfrm>
        </p:spPr>
        <p:txBody>
          <a:bodyPr>
            <a:normAutofit fontScale="47500" lnSpcReduction="20000"/>
          </a:bodyPr>
          <a:lstStyle/>
          <a:p>
            <a:pPr marL="0" indent="0" algn="ctr">
              <a:buFontTx/>
              <a:buNone/>
            </a:pPr>
            <a:r>
              <a:rPr lang="en-US" altLang="en-US" sz="9300" dirty="0" smtClean="0">
                <a:solidFill>
                  <a:srgbClr val="FF0000"/>
                </a:solidFill>
              </a:rPr>
              <a:t>Maximize   ∑ </a:t>
            </a:r>
            <a:r>
              <a:rPr lang="en-US" altLang="en-US" sz="9300" dirty="0" smtClean="0">
                <a:solidFill>
                  <a:srgbClr val="FF0000"/>
                </a:solidFill>
                <a:latin typeface="Comic Sans MS" panose="030F0702030302020204" pitchFamily="66" charset="0"/>
              </a:rPr>
              <a:t>y</a:t>
            </a:r>
            <a:r>
              <a:rPr lang="en-US" altLang="en-US" sz="9300" baseline="-25000" dirty="0" smtClean="0">
                <a:solidFill>
                  <a:srgbClr val="FF0000"/>
                </a:solidFill>
                <a:latin typeface="Comic Sans MS" panose="030F0702030302020204" pitchFamily="66" charset="0"/>
              </a:rPr>
              <a:t>S</a:t>
            </a:r>
          </a:p>
          <a:p>
            <a:pPr marL="0" indent="0" algn="ctr">
              <a:buFontTx/>
              <a:buNone/>
            </a:pPr>
            <a:r>
              <a:rPr lang="en-US" altLang="en-US" sz="9300" dirty="0" smtClean="0">
                <a:solidFill>
                  <a:srgbClr val="FF0000"/>
                </a:solidFill>
                <a:latin typeface="Comic Sans MS" panose="030F0702030302020204" pitchFamily="66" charset="0"/>
              </a:rPr>
              <a:t>So that</a:t>
            </a:r>
            <a:r>
              <a:rPr lang="en-US" altLang="en-US" sz="9300" dirty="0" smtClean="0">
                <a:solidFill>
                  <a:srgbClr val="FF0000"/>
                </a:solidFill>
              </a:rPr>
              <a:t> </a:t>
            </a:r>
          </a:p>
          <a:p>
            <a:pPr marL="0" indent="0" algn="ctr">
              <a:buFontTx/>
              <a:buNone/>
            </a:pPr>
            <a:endParaRPr lang="en-US" altLang="en-US" sz="9300" dirty="0" smtClean="0"/>
          </a:p>
          <a:p>
            <a:pPr marL="0" indent="0" algn="ctr">
              <a:buFontTx/>
              <a:buNone/>
            </a:pPr>
            <a:r>
              <a:rPr lang="en-US" altLang="en-US" sz="9300" dirty="0" smtClean="0"/>
              <a:t>  </a:t>
            </a:r>
            <a:r>
              <a:rPr lang="en-US" altLang="en-US" sz="9300" dirty="0" smtClean="0">
                <a:solidFill>
                  <a:srgbClr val="FF0000"/>
                </a:solidFill>
              </a:rPr>
              <a:t>∑</a:t>
            </a:r>
            <a:r>
              <a:rPr lang="en-US" altLang="en-US" sz="9300" dirty="0" smtClean="0">
                <a:solidFill>
                  <a:srgbClr val="FF0000"/>
                </a:solidFill>
                <a:latin typeface="Comic Sans MS" panose="030F0702030302020204" pitchFamily="66" charset="0"/>
              </a:rPr>
              <a:t> </a:t>
            </a:r>
            <a:r>
              <a:rPr lang="en-US" altLang="en-US" sz="9300" baseline="-25000" dirty="0" smtClean="0">
                <a:solidFill>
                  <a:srgbClr val="FF0000"/>
                </a:solidFill>
                <a:latin typeface="Comic Sans MS" panose="030F0702030302020204" pitchFamily="66" charset="0"/>
              </a:rPr>
              <a:t>S</a:t>
            </a:r>
            <a:r>
              <a:rPr lang="en-US" altLang="en-US" sz="9300" baseline="-25000" dirty="0" smtClean="0">
                <a:solidFill>
                  <a:srgbClr val="FF0000"/>
                </a:solidFill>
                <a:latin typeface="Comic Sans MS" panose="030F0702030302020204" pitchFamily="66" charset="0"/>
                <a:sym typeface="Symbol" panose="05050102010706020507" pitchFamily="18" charset="2"/>
              </a:rPr>
              <a:t>A</a:t>
            </a:r>
            <a:r>
              <a:rPr lang="en-US" altLang="en-US" sz="9300" baseline="-25000" dirty="0" smtClean="0">
                <a:solidFill>
                  <a:srgbClr val="FF0000"/>
                </a:solidFill>
                <a:latin typeface="Comic Sans MS" panose="030F0702030302020204" pitchFamily="66" charset="0"/>
              </a:rPr>
              <a:t>,</a:t>
            </a:r>
            <a:r>
              <a:rPr lang="en-US" altLang="en-US" sz="9300" dirty="0" smtClean="0">
                <a:solidFill>
                  <a:srgbClr val="FF0000"/>
                </a:solidFill>
                <a:latin typeface="Comic Sans MS" panose="030F0702030302020204" pitchFamily="66" charset="0"/>
              </a:rPr>
              <a:t> </a:t>
            </a:r>
            <a:r>
              <a:rPr lang="en-US" altLang="en-US" sz="9300" baseline="-25000" dirty="0" smtClean="0">
                <a:solidFill>
                  <a:srgbClr val="FF0000"/>
                </a:solidFill>
                <a:latin typeface="Comic Sans MS" panose="030F0702030302020204" pitchFamily="66" charset="0"/>
              </a:rPr>
              <a:t>e</a:t>
            </a:r>
            <a:r>
              <a:rPr lang="en-US" altLang="en-US" sz="9300" baseline="-25000" dirty="0" smtClean="0">
                <a:solidFill>
                  <a:srgbClr val="FF0000"/>
                </a:solidFill>
                <a:latin typeface="Comic Sans MS" panose="030F0702030302020204" pitchFamily="66" charset="0"/>
                <a:sym typeface="Symbol" panose="05050102010706020507" pitchFamily="18" charset="2"/>
              </a:rPr>
              <a:t>(S)</a:t>
            </a:r>
            <a:r>
              <a:rPr lang="en-US" altLang="en-US" sz="9300" dirty="0" smtClean="0">
                <a:solidFill>
                  <a:srgbClr val="FF0000"/>
                </a:solidFill>
              </a:rPr>
              <a:t> </a:t>
            </a:r>
            <a:r>
              <a:rPr lang="en-US" altLang="en-US" sz="9300" dirty="0" smtClean="0">
                <a:solidFill>
                  <a:srgbClr val="FF0000"/>
                </a:solidFill>
                <a:latin typeface="Comic Sans MS" panose="030F0702030302020204" pitchFamily="66" charset="0"/>
              </a:rPr>
              <a:t>y</a:t>
            </a:r>
            <a:r>
              <a:rPr lang="en-US" altLang="en-US" sz="9300" baseline="-25000" dirty="0" smtClean="0">
                <a:solidFill>
                  <a:srgbClr val="FF0000"/>
                </a:solidFill>
                <a:latin typeface="Comic Sans MS" panose="030F0702030302020204" pitchFamily="66" charset="0"/>
              </a:rPr>
              <a:t>S</a:t>
            </a:r>
            <a:r>
              <a:rPr lang="en-US" altLang="en-US" sz="9300" dirty="0" smtClean="0">
                <a:solidFill>
                  <a:srgbClr val="FF0000"/>
                </a:solidFill>
              </a:rPr>
              <a:t>≤ c(e)</a:t>
            </a:r>
          </a:p>
          <a:p>
            <a:pPr marL="0" indent="0" algn="ctr">
              <a:buFontTx/>
              <a:buNone/>
            </a:pPr>
            <a:endParaRPr lang="en-US" altLang="en-US" sz="9300" dirty="0" smtClean="0">
              <a:solidFill>
                <a:srgbClr val="FF0000"/>
              </a:solidFill>
              <a:latin typeface="Comic Sans MS" panose="030F0702030302020204" pitchFamily="66" charset="0"/>
            </a:endParaRPr>
          </a:p>
          <a:p>
            <a:pPr marL="0" indent="0" algn="ctr">
              <a:buFontTx/>
              <a:buNone/>
            </a:pPr>
            <a:r>
              <a:rPr lang="en-US" altLang="en-US" sz="9300" dirty="0" smtClean="0">
                <a:solidFill>
                  <a:srgbClr val="FF0000"/>
                </a:solidFill>
                <a:latin typeface="Comic Sans MS" panose="030F0702030302020204" pitchFamily="66" charset="0"/>
              </a:rPr>
              <a:t>y</a:t>
            </a:r>
            <a:r>
              <a:rPr lang="en-US" altLang="en-US" sz="9300" baseline="-25000" dirty="0" smtClean="0">
                <a:solidFill>
                  <a:srgbClr val="FF0000"/>
                </a:solidFill>
                <a:latin typeface="Comic Sans MS" panose="030F0702030302020204" pitchFamily="66" charset="0"/>
              </a:rPr>
              <a:t>S</a:t>
            </a:r>
            <a:r>
              <a:rPr lang="en-US" altLang="en-US" sz="9300" dirty="0" smtClean="0">
                <a:solidFill>
                  <a:srgbClr val="FF0000"/>
                </a:solidFill>
              </a:rPr>
              <a:t>≥0</a:t>
            </a:r>
          </a:p>
          <a:p>
            <a:pPr marL="0" indent="0" algn="ctr">
              <a:buFontTx/>
              <a:buNone/>
            </a:pPr>
            <a:endParaRPr lang="en-US" altLang="en-US" baseline="-25000" dirty="0" smtClean="0">
              <a:solidFill>
                <a:srgbClr val="FF0000"/>
              </a:solidFill>
              <a:latin typeface="Comic Sans MS" panose="030F0702030302020204" pitchFamily="66" charset="0"/>
            </a:endParaRPr>
          </a:p>
          <a:p>
            <a:pPr marL="0" indent="0" algn="ctr">
              <a:buFontTx/>
              <a:buNone/>
            </a:pPr>
            <a:endParaRPr lang="en-US" altLang="en-US" baseline="-25000" dirty="0" smtClean="0">
              <a:solidFill>
                <a:srgbClr val="FF0000"/>
              </a:solidFill>
              <a:latin typeface="Comic Sans MS" panose="030F0702030302020204" pitchFamily="66" charset="0"/>
            </a:endParaRPr>
          </a:p>
          <a:p>
            <a:pPr marL="0" indent="0" algn="ctr">
              <a:buFontTx/>
              <a:buNone/>
            </a:pPr>
            <a:endParaRPr lang="en-US" altLang="en-US" dirty="0" smtClean="0"/>
          </a:p>
          <a:p>
            <a:pPr marL="0" indent="0" algn="ctr">
              <a:buFontTx/>
              <a:buNone/>
            </a:pPr>
            <a:r>
              <a:rPr lang="en-US" altLang="en-US" dirty="0" smtClean="0"/>
              <a:t>    </a:t>
            </a:r>
          </a:p>
          <a:p>
            <a:pPr marL="0" indent="0" algn="ctr">
              <a:buFontTx/>
              <a:buNone/>
            </a:pPr>
            <a:endParaRPr lang="en-US" altLang="en-US" dirty="0" smtClean="0"/>
          </a:p>
          <a:p>
            <a:pPr marL="0" indent="0" algn="ctr">
              <a:buFontTx/>
              <a:buNone/>
            </a:pPr>
            <a:endParaRPr lang="en-US" altLang="en-US" dirty="0" smtClean="0"/>
          </a:p>
          <a:p>
            <a:pPr marL="0" indent="0" algn="ctr">
              <a:buFontTx/>
              <a:buNone/>
            </a:pPr>
            <a:endParaRPr lang="en-US" altLang="en-US" dirty="0" smtClean="0"/>
          </a:p>
          <a:p>
            <a:pPr marL="0" indent="0" algn="ctr">
              <a:buFontTx/>
              <a:buNone/>
            </a:pPr>
            <a:endParaRPr lang="en-US" altLang="en-US" dirty="0" smtClean="0"/>
          </a:p>
        </p:txBody>
      </p:sp>
    </p:spTree>
    <p:extLst>
      <p:ext uri="{BB962C8B-B14F-4D97-AF65-F5344CB8AC3E}">
        <p14:creationId xmlns:p14="http://schemas.microsoft.com/office/powerpoint/2010/main" val="2494588613"/>
      </p:ext>
    </p:extLst>
  </p:cSld>
  <p:clrMapOvr>
    <a:masterClrMapping/>
  </p:clrMapOvr>
  <mc:AlternateContent xmlns:mc="http://schemas.openxmlformats.org/markup-compatibility/2006" xmlns:p14="http://schemas.microsoft.com/office/powerpoint/2010/main">
    <mc:Choice Requires="p14">
      <p:transition spd="slow" p14:dur="2000" advTm="170"/>
    </mc:Choice>
    <mc:Fallback xmlns="">
      <p:transition spd="slow" advTm="170"/>
    </mc:Fallback>
  </mc:AlternateContent>
  <p:timing>
    <p:tnLst>
      <p:par>
        <p:cTn id="1" dur="indefinite" restart="never" nodeType="tmRoot"/>
      </p:par>
    </p:tnLst>
  </p:timing>
</p:sld>
</file>

<file path=ppt/slides/slide5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Papers on Min Cost k-connected Subgraph</a:t>
            </a:r>
            <a:endParaRPr lang="en-US" dirty="0">
              <a:solidFill>
                <a:srgbClr val="00B0F0"/>
              </a:solidFill>
            </a:endParaRPr>
          </a:p>
        </p:txBody>
      </p:sp>
      <p:sp>
        <p:nvSpPr>
          <p:cNvPr id="3" name="Content Placeholder 2"/>
          <p:cNvSpPr>
            <a:spLocks noGrp="1"/>
          </p:cNvSpPr>
          <p:nvPr>
            <p:ph idx="1"/>
          </p:nvPr>
        </p:nvSpPr>
        <p:spPr/>
        <p:txBody>
          <a:bodyPr/>
          <a:lstStyle/>
          <a:p>
            <a:pPr marL="0" indent="0">
              <a:buNone/>
            </a:pPr>
            <a:r>
              <a:rPr lang="en-US" i="1" dirty="0" smtClean="0">
                <a:solidFill>
                  <a:srgbClr val="FF0000"/>
                </a:solidFill>
              </a:rPr>
              <a:t>Cheriyan</a:t>
            </a:r>
            <a:r>
              <a:rPr lang="en-US" i="1" dirty="0">
                <a:solidFill>
                  <a:srgbClr val="FF0000"/>
                </a:solidFill>
              </a:rPr>
              <a:t>, </a:t>
            </a:r>
            <a:r>
              <a:rPr lang="en-US" i="1" dirty="0" smtClean="0">
                <a:solidFill>
                  <a:srgbClr val="FF0000"/>
                </a:solidFill>
              </a:rPr>
              <a:t> Vempala, Vetta</a:t>
            </a:r>
            <a:r>
              <a:rPr lang="en-US" i="1" dirty="0"/>
              <a:t>.</a:t>
            </a:r>
            <a:br>
              <a:rPr lang="en-US" i="1" dirty="0"/>
            </a:br>
            <a:r>
              <a:rPr lang="en-US" b="1" i="1" dirty="0"/>
              <a:t>An Approximation Algorithm for the Minimum-Cost k-Vertex Connected Subgraph.</a:t>
            </a:r>
            <a:r>
              <a:rPr lang="en-US" i="1" dirty="0"/>
              <a:t> SIAM J. Comput. </a:t>
            </a:r>
            <a:r>
              <a:rPr lang="en-US" i="1" dirty="0" smtClean="0"/>
              <a:t>32(4), 1050-1055</a:t>
            </a:r>
            <a:r>
              <a:rPr lang="en-US" i="1" dirty="0"/>
              <a:t> (2003</a:t>
            </a:r>
            <a:r>
              <a:rPr lang="en-US" i="1" dirty="0" smtClean="0"/>
              <a:t>).</a:t>
            </a:r>
          </a:p>
          <a:p>
            <a:pPr marL="0" indent="0">
              <a:buNone/>
            </a:pPr>
            <a:r>
              <a:rPr lang="en-US" i="1" dirty="0" smtClean="0">
                <a:solidFill>
                  <a:srgbClr val="FF0000"/>
                </a:solidFill>
              </a:rPr>
              <a:t>Kortsarz</a:t>
            </a:r>
            <a:r>
              <a:rPr lang="en-US" i="1" dirty="0">
                <a:solidFill>
                  <a:srgbClr val="FF0000"/>
                </a:solidFill>
              </a:rPr>
              <a:t>, </a:t>
            </a:r>
            <a:r>
              <a:rPr lang="en-US" i="1" dirty="0" smtClean="0">
                <a:solidFill>
                  <a:srgbClr val="FF0000"/>
                </a:solidFill>
              </a:rPr>
              <a:t>Nutov</a:t>
            </a:r>
            <a:r>
              <a:rPr lang="en-US" i="1" dirty="0">
                <a:solidFill>
                  <a:srgbClr val="FF0000"/>
                </a:solidFill>
              </a:rPr>
              <a:t>.</a:t>
            </a:r>
            <a:r>
              <a:rPr lang="en-US" i="1" dirty="0"/>
              <a:t/>
            </a:r>
            <a:br>
              <a:rPr lang="en-US" i="1" dirty="0"/>
            </a:br>
            <a:r>
              <a:rPr lang="en-US" b="1" i="1" dirty="0"/>
              <a:t>Approximating k-node Connected Subgraphs via Critical Graphs.</a:t>
            </a:r>
            <a:r>
              <a:rPr lang="en-US" i="1" dirty="0"/>
              <a:t> SIAM J. Comput. 35(1</a:t>
            </a:r>
            <a:r>
              <a:rPr lang="en-US" i="1" dirty="0" smtClean="0"/>
              <a:t>)</a:t>
            </a:r>
            <a:r>
              <a:rPr lang="en-US" i="1" dirty="0"/>
              <a:t>, </a:t>
            </a:r>
            <a:r>
              <a:rPr lang="en-US" i="1" dirty="0" smtClean="0"/>
              <a:t>247-257</a:t>
            </a:r>
            <a:r>
              <a:rPr lang="en-US" i="1" dirty="0"/>
              <a:t> (2005</a:t>
            </a:r>
            <a:r>
              <a:rPr lang="en-US" i="1" dirty="0" smtClean="0"/>
              <a:t>)</a:t>
            </a:r>
            <a:r>
              <a:rPr lang="en-US" dirty="0"/>
              <a:t/>
            </a:r>
            <a:br>
              <a:rPr lang="en-US" dirty="0"/>
            </a:br>
            <a:endParaRPr lang="en-US" dirty="0"/>
          </a:p>
        </p:txBody>
      </p:sp>
    </p:spTree>
    <p:extLst>
      <p:ext uri="{BB962C8B-B14F-4D97-AF65-F5344CB8AC3E}">
        <p14:creationId xmlns:p14="http://schemas.microsoft.com/office/powerpoint/2010/main" val="3456511807"/>
      </p:ext>
    </p:extLst>
  </p:cSld>
  <p:clrMapOvr>
    <a:masterClrMapping/>
  </p:clrMapOvr>
  <p:timing>
    <p:tnLst>
      <p:par>
        <p:cTn id="1" dur="indefinite" restart="never" nodeType="tmRoot"/>
      </p:par>
    </p:tnLst>
  </p:timing>
</p:sld>
</file>

<file path=ppt/slides/slide5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6206"/>
            <a:ext cx="7886700" cy="1325563"/>
          </a:xfrm>
        </p:spPr>
        <p:txBody>
          <a:bodyPr>
            <a:normAutofit fontScale="90000"/>
          </a:bodyPr>
          <a:lstStyle/>
          <a:p>
            <a:pPr algn="ctr"/>
            <a:r>
              <a:rPr lang="en-US" dirty="0" smtClean="0">
                <a:solidFill>
                  <a:srgbClr val="00B0F0"/>
                </a:solidFill>
              </a:rPr>
              <a:t>More papers on the Minimum Cost k-connected Subgraph problem</a:t>
            </a:r>
            <a:endParaRPr lang="en-US" dirty="0">
              <a:solidFill>
                <a:srgbClr val="00B0F0"/>
              </a:solidFill>
            </a:endParaRPr>
          </a:p>
        </p:txBody>
      </p:sp>
      <p:sp>
        <p:nvSpPr>
          <p:cNvPr id="5" name="TextBox 4"/>
          <p:cNvSpPr txBox="1"/>
          <p:nvPr/>
        </p:nvSpPr>
        <p:spPr>
          <a:xfrm>
            <a:off x="990600" y="2133600"/>
            <a:ext cx="6534539" cy="1160106"/>
          </a:xfrm>
          <a:prstGeom prst="rect">
            <a:avLst/>
          </a:prstGeom>
          <a:noFill/>
        </p:spPr>
        <p:txBody>
          <a:bodyPr wrap="square" rtlCol="0">
            <a:spAutoFit/>
          </a:bodyPr>
          <a:lstStyle/>
          <a:p>
            <a:endParaRPr lang="en-US" dirty="0"/>
          </a:p>
        </p:txBody>
      </p:sp>
      <p:sp>
        <p:nvSpPr>
          <p:cNvPr id="6" name="Rectangle 3"/>
          <p:cNvSpPr>
            <a:spLocks noChangeArrowheads="1"/>
          </p:cNvSpPr>
          <p:nvPr/>
        </p:nvSpPr>
        <p:spPr bwMode="auto">
          <a:xfrm>
            <a:off x="457200" y="1676400"/>
            <a:ext cx="9117961" cy="156966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FF0000"/>
                </a:solidFill>
                <a:effectLst/>
                <a:latin typeface="Open Sans"/>
              </a:rPr>
              <a:t>Fakcharoenphol, Laekhanukit</a:t>
            </a:r>
            <a:r>
              <a:rPr lang="en-US" altLang="en-US" sz="2400" dirty="0">
                <a:solidFill>
                  <a:srgbClr val="FF0000"/>
                </a:solidFill>
                <a:latin typeface="Open Sans"/>
              </a:rPr>
              <a:t>.</a:t>
            </a:r>
            <a:r>
              <a:rPr kumimoji="0" lang="en-US" altLang="en-US" sz="2400" b="0" i="0" u="none" strike="noStrike" cap="none" normalizeH="0" baseline="0" dirty="0" smtClean="0">
                <a:ln>
                  <a:noFill/>
                </a:ln>
                <a:solidFill>
                  <a:srgbClr val="FF0000"/>
                </a:solidFill>
                <a:effectLst/>
              </a:rPr>
              <a:t/>
            </a:r>
            <a:br>
              <a:rPr kumimoji="0" lang="en-US" altLang="en-US" sz="2400" b="0" i="0" u="none" strike="noStrike" cap="none" normalizeH="0" baseline="0" dirty="0" smtClean="0">
                <a:ln>
                  <a:noFill/>
                </a:ln>
                <a:solidFill>
                  <a:srgbClr val="FF0000"/>
                </a:solidFill>
                <a:effectLst/>
              </a:rPr>
            </a:br>
            <a:r>
              <a:rPr kumimoji="0" lang="en-US" altLang="en-US" sz="2400" b="1" i="0" u="none" strike="noStrike" cap="none" normalizeH="0" baseline="0" dirty="0" smtClean="0">
                <a:ln>
                  <a:noFill/>
                </a:ln>
                <a:solidFill>
                  <a:srgbClr val="666666"/>
                </a:solidFill>
                <a:effectLst/>
                <a:latin typeface="Open Sans"/>
              </a:rPr>
              <a:t>An o(log</a:t>
            </a:r>
            <a:r>
              <a:rPr kumimoji="0" lang="en-US" altLang="en-US" sz="2400" b="1" i="0" u="none" strike="noStrike" cap="none" normalizeH="0" baseline="30000" dirty="0" smtClean="0">
                <a:ln>
                  <a:noFill/>
                </a:ln>
                <a:solidFill>
                  <a:srgbClr val="666666"/>
                </a:solidFill>
                <a:effectLst/>
                <a:latin typeface="Open Sans"/>
              </a:rPr>
              <a:t>2</a:t>
            </a:r>
            <a:r>
              <a:rPr kumimoji="0" lang="en-US" altLang="en-US" sz="2400" b="1" i="0" u="none" strike="noStrike" cap="none" normalizeH="0" baseline="0" dirty="0" smtClean="0">
                <a:ln>
                  <a:noFill/>
                </a:ln>
                <a:solidFill>
                  <a:srgbClr val="666666"/>
                </a:solidFill>
                <a:effectLst/>
                <a:latin typeface="Open Sans"/>
              </a:rPr>
              <a:t> k)-approximation algorithm for the k-vertex connected spanning subgraph problem.</a:t>
            </a:r>
            <a:r>
              <a:rPr kumimoji="0" lang="en-US" altLang="en-US" sz="2400" b="0" i="0" u="none" strike="noStrike" cap="none" normalizeH="0" baseline="0" dirty="0" smtClean="0">
                <a:ln>
                  <a:noFill/>
                </a:ln>
                <a:solidFill>
                  <a:srgbClr val="505B62"/>
                </a:solidFill>
                <a:effectLst/>
                <a:latin typeface="Open Sans"/>
              </a:rPr>
              <a:t> </a:t>
            </a:r>
            <a:r>
              <a:rPr kumimoji="0" lang="en-US" altLang="en-US" sz="2400" b="0" i="0" u="none" strike="noStrike" cap="none" normalizeH="0" baseline="0" dirty="0" smtClean="0">
                <a:ln>
                  <a:noFill/>
                </a:ln>
                <a:solidFill>
                  <a:srgbClr val="7D848A"/>
                </a:solidFill>
                <a:effectLst/>
                <a:latin typeface="Open Sans"/>
              </a:rPr>
              <a:t>STOC 2008</a:t>
            </a:r>
            <a:r>
              <a:rPr kumimoji="0" lang="en-US" altLang="en-US" sz="2400" b="0" i="0" u="none" strike="noStrike" cap="none" normalizeH="0" baseline="0" dirty="0" smtClean="0">
                <a:ln>
                  <a:noFill/>
                </a:ln>
                <a:solidFill>
                  <a:srgbClr val="505B62"/>
                </a:solidFill>
                <a:effectLst/>
                <a:latin typeface="Open Sans"/>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505B62"/>
                </a:solidFill>
                <a:effectLst/>
                <a:latin typeface="Open Sans"/>
              </a:rPr>
              <a:t>153-158</a:t>
            </a:r>
            <a:r>
              <a:rPr kumimoji="0" lang="en-US" altLang="en-US" sz="2400" b="0" i="0" u="none" strike="noStrike" cap="none" normalizeH="0" baseline="0" dirty="0" smtClean="0">
                <a:ln>
                  <a:noFill/>
                </a:ln>
                <a:solidFill>
                  <a:schemeClr val="tx1"/>
                </a:solidFill>
                <a:effectLst/>
              </a:rPr>
              <a:t> </a:t>
            </a:r>
            <a:endParaRPr kumimoji="0" lang="en-US" altLang="en-US" sz="2400" b="0" i="0" u="none" strike="noStrike" cap="none" normalizeH="0" baseline="0" dirty="0" smtClean="0">
              <a:ln>
                <a:noFill/>
              </a:ln>
              <a:solidFill>
                <a:srgbClr val="505B62"/>
              </a:solidFill>
              <a:effectLst/>
              <a:latin typeface="Open Sans"/>
            </a:endParaRPr>
          </a:p>
        </p:txBody>
      </p:sp>
      <p:pic>
        <p:nvPicPr>
          <p:cNvPr id="3076" name="Picture 4" descr="https://dblp.org/img/orcid-mark.12x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4913" y="-152400"/>
            <a:ext cx="113975" cy="11397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304800" y="3754397"/>
            <a:ext cx="9117961" cy="4616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rgbClr val="505B62"/>
              </a:solidFill>
              <a:effectLst/>
              <a:latin typeface="Open Sans"/>
            </a:endParaRPr>
          </a:p>
        </p:txBody>
      </p:sp>
      <p:sp>
        <p:nvSpPr>
          <p:cNvPr id="10" name="Rectangle 3"/>
          <p:cNvSpPr>
            <a:spLocks noChangeArrowheads="1"/>
          </p:cNvSpPr>
          <p:nvPr/>
        </p:nvSpPr>
        <p:spPr bwMode="auto">
          <a:xfrm>
            <a:off x="457200" y="3396735"/>
            <a:ext cx="9117961" cy="452431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smtClean="0">
                <a:solidFill>
                  <a:srgbClr val="FF0000"/>
                </a:solidFill>
                <a:latin typeface="Open Sans"/>
              </a:rPr>
              <a:t>Nutov</a:t>
            </a:r>
            <a:r>
              <a:rPr lang="en-US" altLang="en-US" sz="2400" dirty="0" smtClean="0">
                <a:solidFill>
                  <a:srgbClr val="FF0000"/>
                </a:solidFill>
              </a:rPr>
              <a:t> </a:t>
            </a:r>
            <a:endParaRPr lang="en-US" altLang="en-US" sz="2400" dirty="0" smtClean="0"/>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666666"/>
                </a:solidFill>
                <a:effectLst/>
                <a:latin typeface="Open Sans"/>
              </a:rPr>
              <a:t>Approximation</a:t>
            </a:r>
            <a:r>
              <a:rPr kumimoji="0" lang="en-US" altLang="en-US" sz="2400" b="1" i="0" u="none" strike="noStrike" cap="none" normalizeH="0" dirty="0" smtClean="0">
                <a:ln>
                  <a:noFill/>
                </a:ln>
                <a:solidFill>
                  <a:srgbClr val="666666"/>
                </a:solidFill>
                <a:effectLst/>
                <a:latin typeface="Open Sans"/>
              </a:rPr>
              <a:t> Minimum Cost </a:t>
            </a:r>
            <a:r>
              <a:rPr lang="en-US" altLang="en-US" sz="2400" b="1" dirty="0" smtClean="0">
                <a:solidFill>
                  <a:srgbClr val="666666"/>
                </a:solidFill>
                <a:latin typeface="Open Sans"/>
              </a:rPr>
              <a:t>Edge-Covers for </a:t>
            </a:r>
          </a:p>
          <a:p>
            <a:r>
              <a:rPr lang="en-US" altLang="en-US" sz="2400" b="1" dirty="0" smtClean="0">
                <a:solidFill>
                  <a:srgbClr val="666666"/>
                </a:solidFill>
                <a:latin typeface="Open Sans"/>
              </a:rPr>
              <a:t>Crossing Bi-Set families.</a:t>
            </a:r>
            <a:r>
              <a:rPr lang="en-US" sz="2400" i="1" dirty="0"/>
              <a:t>  Comb. </a:t>
            </a:r>
            <a:r>
              <a:rPr lang="en-US" sz="2400" i="1" dirty="0" smtClean="0"/>
              <a:t>34(1), 95-114</a:t>
            </a:r>
            <a:r>
              <a:rPr lang="en-US" sz="2400" i="1" dirty="0"/>
              <a:t> (2014</a:t>
            </a:r>
            <a:r>
              <a:rPr lang="en-US" sz="2400" i="1" dirty="0" smtClean="0"/>
              <a:t>)</a:t>
            </a:r>
          </a:p>
          <a:p>
            <a:endParaRPr lang="en-US" sz="2400" i="1" dirty="0"/>
          </a:p>
          <a:p>
            <a:r>
              <a:rPr lang="en-US" sz="2400" i="1" dirty="0" smtClean="0">
                <a:solidFill>
                  <a:srgbClr val="0070C0"/>
                </a:solidFill>
              </a:rPr>
              <a:t>This paper contains the best approximation for the </a:t>
            </a:r>
          </a:p>
          <a:p>
            <a:r>
              <a:rPr lang="en-US" sz="2400" i="1" dirty="0" smtClean="0">
                <a:solidFill>
                  <a:srgbClr val="0070C0"/>
                </a:solidFill>
              </a:rPr>
              <a:t>Minimum Cost </a:t>
            </a:r>
            <a:r>
              <a:rPr lang="en-US" sz="2400" i="1" dirty="0">
                <a:solidFill>
                  <a:srgbClr val="0070C0"/>
                </a:solidFill>
              </a:rPr>
              <a:t>k-vertex Connected </a:t>
            </a:r>
            <a:r>
              <a:rPr lang="en-US" sz="2400" i="1" dirty="0" smtClean="0">
                <a:solidFill>
                  <a:srgbClr val="0070C0"/>
                </a:solidFill>
              </a:rPr>
              <a:t>Subgraph. </a:t>
            </a:r>
            <a:endParaRPr lang="en-US" sz="2400" i="1" dirty="0">
              <a:solidFill>
                <a:srgbClr val="0070C0"/>
              </a:solidFill>
            </a:endParaRPr>
          </a:p>
          <a:p>
            <a:r>
              <a:rPr lang="en-US" sz="2400" i="1" dirty="0" smtClean="0">
                <a:solidFill>
                  <a:srgbClr val="0070C0"/>
                </a:solidFill>
              </a:rPr>
              <a:t>The paper is very complex.</a:t>
            </a:r>
            <a:endParaRPr lang="en-US" sz="2400" i="1" dirty="0">
              <a:solidFill>
                <a:srgbClr val="0070C0"/>
              </a:solidFill>
            </a:endParaRPr>
          </a:p>
          <a:p>
            <a:endParaRPr lang="en-US" sz="2400" i="1" dirty="0" smtClean="0">
              <a:solidFill>
                <a:srgbClr val="0070C0"/>
              </a:solidFill>
            </a:endParaRPr>
          </a:p>
          <a:p>
            <a:endParaRPr lang="en-US" sz="2400" i="1" dirty="0"/>
          </a:p>
          <a:p>
            <a:endParaRPr lang="en-US" sz="2400" dirty="0"/>
          </a:p>
          <a:p>
            <a:r>
              <a:rPr lang="en-US" sz="2400" dirty="0"/>
              <a:t/>
            </a:r>
            <a:br>
              <a:rPr lang="en-US" sz="2400" dirty="0"/>
            </a:br>
            <a:endParaRPr kumimoji="0" lang="en-US" altLang="en-US" sz="2400" b="0" i="0" u="none" strike="noStrike" cap="none" normalizeH="0" baseline="0" dirty="0" smtClean="0">
              <a:ln>
                <a:noFill/>
              </a:ln>
              <a:solidFill>
                <a:srgbClr val="505B62"/>
              </a:solidFill>
              <a:effectLst/>
              <a:latin typeface="Open Sans"/>
            </a:endParaRPr>
          </a:p>
        </p:txBody>
      </p:sp>
    </p:spTree>
    <p:extLst>
      <p:ext uri="{BB962C8B-B14F-4D97-AF65-F5344CB8AC3E}">
        <p14:creationId xmlns:p14="http://schemas.microsoft.com/office/powerpoint/2010/main" val="4137462796"/>
      </p:ext>
    </p:extLst>
  </p:cSld>
  <p:clrMapOvr>
    <a:masterClrMapping/>
  </p:clrMapOvr>
  <p:timing>
    <p:tnLst>
      <p:par>
        <p:cTn id="1" dur="indefinite" restart="never" nodeType="tmRoot"/>
      </p:par>
    </p:tnLst>
  </p:timing>
</p:sld>
</file>

<file path=ppt/slides/slide5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The metric case for minimum cost k-vertex connected subgraph</a:t>
            </a:r>
            <a:endParaRPr lang="en-US" dirty="0">
              <a:solidFill>
                <a:srgbClr val="00B0F0"/>
              </a:solidFill>
            </a:endParaRPr>
          </a:p>
        </p:txBody>
      </p:sp>
      <p:sp>
        <p:nvSpPr>
          <p:cNvPr id="3" name="Content Placeholder 2"/>
          <p:cNvSpPr>
            <a:spLocks noGrp="1"/>
          </p:cNvSpPr>
          <p:nvPr>
            <p:ph idx="1"/>
          </p:nvPr>
        </p:nvSpPr>
        <p:spPr/>
        <p:txBody>
          <a:bodyPr>
            <a:normAutofit fontScale="25000" lnSpcReduction="20000"/>
          </a:bodyPr>
          <a:lstStyle/>
          <a:p>
            <a:r>
              <a:rPr lang="en-US" sz="14400" dirty="0" smtClean="0"/>
              <a:t>The best ratio for the metric case and the first result for directed graphs</a:t>
            </a:r>
          </a:p>
          <a:p>
            <a:r>
              <a:rPr lang="en-US" sz="14400" i="1" dirty="0">
                <a:solidFill>
                  <a:srgbClr val="FF0000"/>
                </a:solidFill>
              </a:rPr>
              <a:t>Guy </a:t>
            </a:r>
            <a:r>
              <a:rPr lang="en-US" sz="14400" i="1" dirty="0" err="1">
                <a:solidFill>
                  <a:srgbClr val="FF0000"/>
                </a:solidFill>
              </a:rPr>
              <a:t>Kortsarz</a:t>
            </a:r>
            <a:r>
              <a:rPr lang="en-US" sz="14400" i="1" dirty="0">
                <a:solidFill>
                  <a:srgbClr val="FF0000"/>
                </a:solidFill>
              </a:rPr>
              <a:t>, </a:t>
            </a:r>
            <a:r>
              <a:rPr lang="en-US" sz="14400" i="1" dirty="0" err="1">
                <a:solidFill>
                  <a:srgbClr val="FF0000"/>
                </a:solidFill>
              </a:rPr>
              <a:t>Zeev</a:t>
            </a:r>
            <a:r>
              <a:rPr lang="en-US" sz="14400" i="1" dirty="0">
                <a:solidFill>
                  <a:srgbClr val="FF0000"/>
                </a:solidFill>
              </a:rPr>
              <a:t> </a:t>
            </a:r>
            <a:r>
              <a:rPr lang="en-US" sz="14400" i="1" dirty="0" err="1">
                <a:solidFill>
                  <a:srgbClr val="FF0000"/>
                </a:solidFill>
              </a:rPr>
              <a:t>Nutov</a:t>
            </a:r>
            <a:r>
              <a:rPr lang="en-US" sz="14400" i="1" dirty="0">
                <a:solidFill>
                  <a:srgbClr val="FF0000"/>
                </a:solidFill>
              </a:rPr>
              <a:t>:</a:t>
            </a:r>
            <a:br>
              <a:rPr lang="en-US" sz="14400" i="1" dirty="0">
                <a:solidFill>
                  <a:srgbClr val="FF0000"/>
                </a:solidFill>
              </a:rPr>
            </a:br>
            <a:r>
              <a:rPr lang="en-US" sz="14400" b="1" i="1" dirty="0"/>
              <a:t>Approximating Node Connectivity Problems </a:t>
            </a:r>
            <a:r>
              <a:rPr lang="en-US" sz="14400" b="1" i="1" dirty="0" smtClean="0"/>
              <a:t>via set covers. Covers.</a:t>
            </a:r>
            <a:r>
              <a:rPr lang="en-US" sz="14400" i="1" dirty="0" smtClean="0"/>
              <a:t> </a:t>
            </a:r>
            <a:r>
              <a:rPr lang="en-US" sz="14400" i="1" dirty="0" err="1" smtClean="0"/>
              <a:t>Algorithmica</a:t>
            </a:r>
            <a:r>
              <a:rPr lang="en-US" sz="14400" i="1" dirty="0"/>
              <a:t> </a:t>
            </a:r>
            <a:r>
              <a:rPr lang="en-US" sz="14400" i="1" dirty="0" smtClean="0"/>
              <a:t>37(2</a:t>
            </a:r>
            <a:r>
              <a:rPr lang="en-US" sz="14400" i="1" dirty="0"/>
              <a:t>) 75-92 (2003</a:t>
            </a:r>
            <a:r>
              <a:rPr lang="en-US" sz="14400" i="1" dirty="0" smtClean="0"/>
              <a:t>).</a:t>
            </a:r>
          </a:p>
          <a:p>
            <a:r>
              <a:rPr lang="en-US" sz="14400" i="1" dirty="0" smtClean="0"/>
              <a:t>This improves the paper: </a:t>
            </a:r>
            <a:r>
              <a:rPr lang="en-US" sz="14400" i="1" dirty="0" smtClean="0">
                <a:solidFill>
                  <a:srgbClr val="FF0000"/>
                </a:solidFill>
              </a:rPr>
              <a:t>Samir </a:t>
            </a:r>
            <a:r>
              <a:rPr lang="en-US" sz="14400" i="1" dirty="0" err="1">
                <a:solidFill>
                  <a:srgbClr val="FF0000"/>
                </a:solidFill>
              </a:rPr>
              <a:t>Khuller</a:t>
            </a:r>
            <a:r>
              <a:rPr lang="en-US" sz="14400" i="1" dirty="0">
                <a:solidFill>
                  <a:srgbClr val="FF0000"/>
                </a:solidFill>
              </a:rPr>
              <a:t>, Ramakrishna </a:t>
            </a:r>
            <a:r>
              <a:rPr lang="en-US" sz="14400" i="1" dirty="0" err="1">
                <a:solidFill>
                  <a:srgbClr val="FF0000"/>
                </a:solidFill>
              </a:rPr>
              <a:t>Thurimella</a:t>
            </a:r>
            <a:r>
              <a:rPr lang="en-US" sz="14400" i="1" dirty="0">
                <a:solidFill>
                  <a:srgbClr val="FF0000"/>
                </a:solidFill>
              </a:rPr>
              <a:t>:</a:t>
            </a:r>
            <a:br>
              <a:rPr lang="en-US" sz="14400" i="1" dirty="0">
                <a:solidFill>
                  <a:srgbClr val="FF0000"/>
                </a:solidFill>
              </a:rPr>
            </a:br>
            <a:r>
              <a:rPr lang="en-US" sz="14400" b="1" i="1" dirty="0"/>
              <a:t>Approximation Algorithms for Graph Augmentation.</a:t>
            </a:r>
            <a:r>
              <a:rPr lang="en-US" sz="14400" i="1" dirty="0"/>
              <a:t> J</a:t>
            </a:r>
            <a:r>
              <a:rPr lang="en-US" sz="14400" i="1" dirty="0" smtClean="0"/>
              <a:t> </a:t>
            </a:r>
            <a:r>
              <a:rPr lang="en-US" sz="14400" i="1" dirty="0"/>
              <a:t>Algorithms 14(2</a:t>
            </a:r>
            <a:r>
              <a:rPr lang="en-US" sz="14400" i="1" dirty="0" smtClean="0"/>
              <a:t>)</a:t>
            </a:r>
            <a:r>
              <a:rPr lang="en-US" sz="14400" i="1" dirty="0"/>
              <a:t> 214-225 (1993)</a:t>
            </a:r>
            <a:endParaRPr lang="en-US" sz="14400" dirty="0"/>
          </a:p>
          <a:p>
            <a:r>
              <a:rPr lang="en-US" dirty="0"/>
              <a:t/>
            </a:r>
            <a:br>
              <a:rPr lang="en-US" dirty="0"/>
            </a:br>
            <a:endParaRPr lang="en-US" dirty="0"/>
          </a:p>
          <a:p>
            <a:r>
              <a:rPr lang="en-US" dirty="0"/>
              <a:t/>
            </a:r>
            <a:br>
              <a:rPr lang="en-US" dirty="0"/>
            </a:br>
            <a:endParaRPr lang="en-US" dirty="0"/>
          </a:p>
        </p:txBody>
      </p:sp>
    </p:spTree>
    <p:extLst>
      <p:ext uri="{BB962C8B-B14F-4D97-AF65-F5344CB8AC3E}">
        <p14:creationId xmlns:p14="http://schemas.microsoft.com/office/powerpoint/2010/main" val="1286613193"/>
      </p:ext>
    </p:extLst>
  </p:cSld>
  <p:clrMapOvr>
    <a:masterClrMapping/>
  </p:clrMapOvr>
  <p:timing>
    <p:tnLst>
      <p:par>
        <p:cTn id="1" dur="indefinite" restart="never" nodeType="tmRoot"/>
      </p:par>
    </p:tnLst>
  </p:timing>
</p:sld>
</file>

<file path=ppt/slides/slide5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Title 1"/>
          <p:cNvSpPr>
            <a:spLocks noGrp="1"/>
          </p:cNvSpPr>
          <p:nvPr>
            <p:ph type="title"/>
          </p:nvPr>
        </p:nvSpPr>
        <p:spPr>
          <a:xfrm>
            <a:off x="628650" y="152400"/>
            <a:ext cx="7886700" cy="1325563"/>
          </a:xfrm>
        </p:spPr>
        <p:txBody>
          <a:bodyPr>
            <a:normAutofit fontScale="90000"/>
          </a:bodyPr>
          <a:lstStyle/>
          <a:p>
            <a:pPr algn="ctr"/>
            <a:r>
              <a:rPr lang="en-US" altLang="en-US" dirty="0" smtClean="0">
                <a:solidFill>
                  <a:srgbClr val="00B0F0"/>
                </a:solidFill>
              </a:rPr>
              <a:t>The polylog hardness for Directed Steiner Tree and Labelcover hardness for Directed Steiner Forest</a:t>
            </a:r>
          </a:p>
        </p:txBody>
      </p:sp>
      <p:sp>
        <p:nvSpPr>
          <p:cNvPr id="247811" name="Content Placeholder 2"/>
          <p:cNvSpPr>
            <a:spLocks noGrp="1"/>
          </p:cNvSpPr>
          <p:nvPr>
            <p:ph idx="1"/>
          </p:nvPr>
        </p:nvSpPr>
        <p:spPr>
          <a:xfrm>
            <a:off x="638589" y="2209800"/>
            <a:ext cx="7886700" cy="4351338"/>
          </a:xfrm>
        </p:spPr>
        <p:txBody>
          <a:bodyPr>
            <a:normAutofit fontScale="25000" lnSpcReduction="20000"/>
          </a:bodyPr>
          <a:lstStyle/>
          <a:p>
            <a:pPr marL="0" indent="0" algn="l">
              <a:buFontTx/>
              <a:buNone/>
            </a:pPr>
            <a:r>
              <a:rPr lang="en-US" altLang="en-US" sz="14400" i="1" dirty="0" smtClean="0">
                <a:solidFill>
                  <a:srgbClr val="FF0000"/>
                </a:solidFill>
              </a:rPr>
              <a:t>Halperin  Krauthgamer:</a:t>
            </a:r>
            <a:br>
              <a:rPr lang="en-US" altLang="en-US" sz="14400" i="1" dirty="0" smtClean="0">
                <a:solidFill>
                  <a:srgbClr val="FF0000"/>
                </a:solidFill>
              </a:rPr>
            </a:br>
            <a:r>
              <a:rPr lang="en-US" altLang="en-US" sz="14400" b="1" i="1" dirty="0" smtClean="0"/>
              <a:t>Polylogarithmic inapproximability.</a:t>
            </a:r>
          </a:p>
          <a:p>
            <a:pPr marL="0" indent="0" algn="l">
              <a:buFontTx/>
              <a:buNone/>
            </a:pPr>
            <a:r>
              <a:rPr lang="en-US" altLang="en-US" sz="14400" b="1" i="1" dirty="0" smtClean="0"/>
              <a:t>STOC, 585-594, 2003.</a:t>
            </a:r>
          </a:p>
          <a:p>
            <a:pPr marL="0" indent="0" algn="l">
              <a:buFontTx/>
              <a:buNone/>
            </a:pPr>
            <a:endParaRPr lang="en-US" altLang="en-US" sz="14400" b="1" i="1" dirty="0" smtClean="0"/>
          </a:p>
          <a:p>
            <a:pPr marL="0" indent="0" algn="l">
              <a:buFontTx/>
              <a:buNone/>
            </a:pPr>
            <a:r>
              <a:rPr lang="en-US" altLang="en-US" sz="14400" b="1" i="1" dirty="0" smtClean="0">
                <a:solidFill>
                  <a:srgbClr val="FF0000"/>
                </a:solidFill>
              </a:rPr>
              <a:t>Dodis, Khanna</a:t>
            </a:r>
            <a:r>
              <a:rPr lang="en-US" altLang="en-US" sz="14400" b="1" i="1" dirty="0" smtClean="0"/>
              <a:t>,  Design Networks with Bounded Pairwise Distance.</a:t>
            </a:r>
            <a:r>
              <a:rPr lang="en-US" altLang="en-US" sz="14400" i="1" dirty="0" smtClean="0"/>
              <a:t> STOC,  750-759.</a:t>
            </a:r>
            <a:endParaRPr lang="en-US" altLang="en-US" sz="14400" dirty="0" smtClean="0"/>
          </a:p>
          <a:p>
            <a:pPr marL="0" indent="0">
              <a:buFontTx/>
              <a:buNone/>
            </a:pPr>
            <a:r>
              <a:rPr lang="en-US" altLang="en-US" dirty="0" smtClean="0"/>
              <a:t/>
            </a:r>
            <a:br>
              <a:rPr lang="en-US" altLang="en-US" dirty="0" smtClean="0"/>
            </a:br>
            <a:endParaRPr lang="en-US" altLang="en-US" dirty="0" smtClean="0"/>
          </a:p>
        </p:txBody>
      </p:sp>
    </p:spTree>
  </p:cSld>
  <p:clrMapOvr>
    <a:masterClrMapping/>
  </p:clrMapOvr>
  <p:timing>
    <p:tnLst>
      <p:par>
        <p:cTn id="1" dur="indefinite" restart="never" nodeType="tmRoot"/>
      </p:par>
    </p:tnLst>
  </p:timing>
</p:sld>
</file>

<file path=ppt/slides/slide5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Title 1"/>
          <p:cNvSpPr>
            <a:spLocks noGrp="1"/>
          </p:cNvSpPr>
          <p:nvPr>
            <p:ph type="title"/>
          </p:nvPr>
        </p:nvSpPr>
        <p:spPr/>
        <p:txBody>
          <a:bodyPr/>
          <a:lstStyle/>
          <a:p>
            <a:pPr algn="ctr"/>
            <a:r>
              <a:rPr lang="en-US" altLang="en-US" dirty="0" smtClean="0">
                <a:solidFill>
                  <a:srgbClr val="00B0F0"/>
                </a:solidFill>
              </a:rPr>
              <a:t> A graph mapped to a random tree is from </a:t>
            </a:r>
          </a:p>
        </p:txBody>
      </p:sp>
      <p:sp>
        <p:nvSpPr>
          <p:cNvPr id="248835" name="Content Placeholder 2"/>
          <p:cNvSpPr>
            <a:spLocks noGrp="1"/>
          </p:cNvSpPr>
          <p:nvPr>
            <p:ph idx="1"/>
          </p:nvPr>
        </p:nvSpPr>
        <p:spPr/>
        <p:txBody>
          <a:bodyPr>
            <a:normAutofit fontScale="25000" lnSpcReduction="20000"/>
          </a:bodyPr>
          <a:lstStyle/>
          <a:p>
            <a:pPr marL="0" indent="0" algn="l">
              <a:buFontTx/>
              <a:buNone/>
            </a:pPr>
            <a:r>
              <a:rPr lang="en-US" altLang="en-US" sz="16000" i="1" dirty="0" smtClean="0">
                <a:solidFill>
                  <a:srgbClr val="FF0000"/>
                </a:solidFill>
              </a:rPr>
              <a:t>Alon, Karp, Peleg and West.</a:t>
            </a:r>
            <a:r>
              <a:rPr lang="en-US" altLang="en-US" sz="16000" i="1" dirty="0" smtClean="0"/>
              <a:t/>
            </a:r>
            <a:br>
              <a:rPr lang="en-US" altLang="en-US" sz="16000" i="1" dirty="0" smtClean="0"/>
            </a:br>
            <a:r>
              <a:rPr lang="en-US" altLang="en-US" sz="16000" b="1" i="1" dirty="0" smtClean="0"/>
              <a:t>A Graph-Theoretic Game and its Application to the k-Server Problem.</a:t>
            </a:r>
          </a:p>
          <a:p>
            <a:pPr marL="0" indent="0" algn="l">
              <a:buFontTx/>
              <a:buNone/>
            </a:pPr>
            <a:r>
              <a:rPr lang="pt-BR" altLang="en-US" sz="16000" dirty="0" smtClean="0"/>
              <a:t>SIAM Journal on Computing 43(1): 78-100, 1995</a:t>
            </a:r>
          </a:p>
          <a:p>
            <a:pPr marL="0" indent="0" algn="l">
              <a:buFontTx/>
              <a:buNone/>
            </a:pPr>
            <a:r>
              <a:rPr lang="en-US" altLang="en-US" sz="16000" i="1" dirty="0" smtClean="0">
                <a:solidFill>
                  <a:srgbClr val="FF0000"/>
                </a:solidFill>
              </a:rPr>
              <a:t>Bartal.</a:t>
            </a:r>
            <a:r>
              <a:rPr lang="en-US" altLang="en-US" sz="16000" i="1" dirty="0" smtClean="0"/>
              <a:t/>
            </a:r>
            <a:br>
              <a:rPr lang="en-US" altLang="en-US" sz="16000" i="1" dirty="0" smtClean="0"/>
            </a:br>
            <a:r>
              <a:rPr lang="en-US" altLang="en-US" sz="16000" b="1" i="1" dirty="0" smtClean="0"/>
              <a:t>On Approximating Arbitrary Metrices by Tree Metrics.</a:t>
            </a:r>
            <a:r>
              <a:rPr lang="en-US" altLang="en-US" sz="16000" i="1" dirty="0" smtClean="0"/>
              <a:t> STOC, 161-168, 1998.</a:t>
            </a:r>
            <a:endParaRPr lang="en-US" altLang="en-US" sz="16000" dirty="0" smtClean="0"/>
          </a:p>
          <a:p>
            <a:pPr marL="0" indent="0">
              <a:buFontTx/>
              <a:buNone/>
            </a:pPr>
            <a:r>
              <a:rPr lang="en-US" altLang="en-US" dirty="0" smtClean="0"/>
              <a:t/>
            </a:r>
            <a:br>
              <a:rPr lang="en-US" altLang="en-US" dirty="0" smtClean="0"/>
            </a:br>
            <a:r>
              <a:rPr lang="en-US" altLang="en-US" dirty="0" smtClean="0"/>
              <a:t/>
            </a:r>
            <a:br>
              <a:rPr lang="en-US" altLang="en-US" dirty="0" smtClean="0"/>
            </a:br>
            <a:endParaRPr lang="en-US" altLang="en-US" dirty="0" smtClean="0"/>
          </a:p>
        </p:txBody>
      </p:sp>
    </p:spTree>
  </p:cSld>
  <p:clrMapOvr>
    <a:masterClrMapping/>
  </p:clrMapOvr>
  <p:timing>
    <p:tnLst>
      <p:par>
        <p:cTn id="1" dur="indefinite" restart="never" nodeType="tmRoot"/>
      </p:par>
    </p:tnLst>
  </p:timing>
</p:sld>
</file>

<file path=ppt/slides/slide5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Title 1"/>
          <p:cNvSpPr>
            <a:spLocks noGrp="1"/>
          </p:cNvSpPr>
          <p:nvPr>
            <p:ph type="title"/>
          </p:nvPr>
        </p:nvSpPr>
        <p:spPr/>
        <p:txBody>
          <a:bodyPr>
            <a:normAutofit fontScale="90000"/>
          </a:bodyPr>
          <a:lstStyle/>
          <a:p>
            <a:pPr algn="ctr"/>
            <a:r>
              <a:rPr lang="en-US" altLang="en-US" dirty="0" smtClean="0">
                <a:solidFill>
                  <a:srgbClr val="00B0F0"/>
                </a:solidFill>
              </a:rPr>
              <a:t>Tight and almost tight random tree and distribution on spanning trees</a:t>
            </a:r>
          </a:p>
        </p:txBody>
      </p:sp>
      <p:sp>
        <p:nvSpPr>
          <p:cNvPr id="249859" name="Content Placeholder 2"/>
          <p:cNvSpPr>
            <a:spLocks noGrp="1"/>
          </p:cNvSpPr>
          <p:nvPr>
            <p:ph idx="1"/>
          </p:nvPr>
        </p:nvSpPr>
        <p:spPr/>
        <p:txBody>
          <a:bodyPr>
            <a:normAutofit lnSpcReduction="10000"/>
          </a:bodyPr>
          <a:lstStyle/>
          <a:p>
            <a:pPr marL="0" indent="0" algn="l">
              <a:buFontTx/>
              <a:buNone/>
            </a:pPr>
            <a:r>
              <a:rPr lang="en-US" altLang="en-US" sz="3600" i="1" dirty="0" smtClean="0">
                <a:solidFill>
                  <a:srgbClr val="FF0000"/>
                </a:solidFill>
              </a:rPr>
              <a:t>Fakcharoenphol, Rao and Talwar</a:t>
            </a:r>
            <a:r>
              <a:rPr lang="en-US" altLang="en-US" sz="3600" i="1" dirty="0" smtClean="0"/>
              <a:t/>
            </a:r>
            <a:br>
              <a:rPr lang="en-US" altLang="en-US" sz="3600" i="1" dirty="0" smtClean="0"/>
            </a:br>
            <a:r>
              <a:rPr lang="en-US" altLang="en-US" sz="3600" b="1" i="1" dirty="0" smtClean="0"/>
              <a:t>A tight bound on approximating arbitrary metrics by tree metrics. Journal of Computing System Sciences. 69(3): 485-497, 2004.</a:t>
            </a:r>
          </a:p>
          <a:p>
            <a:pPr marL="0" indent="0" algn="l">
              <a:buFontTx/>
              <a:buNone/>
            </a:pPr>
            <a:r>
              <a:rPr lang="en-US" altLang="en-US" sz="3600" b="1" i="1" dirty="0" smtClean="0">
                <a:solidFill>
                  <a:srgbClr val="FF0000"/>
                </a:solidFill>
              </a:rPr>
              <a:t>Elkin, Emek Spielman and Teng</a:t>
            </a:r>
            <a:r>
              <a:rPr lang="en-US" altLang="en-US" sz="3600" b="1" i="1" dirty="0" smtClean="0"/>
              <a:t>.</a:t>
            </a:r>
          </a:p>
          <a:p>
            <a:pPr marL="0" indent="0" algn="l">
              <a:buFontTx/>
              <a:buNone/>
            </a:pPr>
            <a:r>
              <a:rPr lang="en-US" altLang="en-US" sz="3600" b="1" dirty="0" smtClean="0"/>
              <a:t>Lower-Stretch Spanning Trees. SIAM Journal on Computing 38(2): </a:t>
            </a:r>
            <a:r>
              <a:rPr lang="pt-BR" altLang="en-US" sz="3600" dirty="0" smtClean="0"/>
              <a:t>608-628. 2008</a:t>
            </a:r>
            <a:endParaRPr lang="en-US" altLang="en-US" sz="3600" b="1" i="1" dirty="0" smtClean="0"/>
          </a:p>
          <a:p>
            <a:pPr marL="0" indent="0" algn="l">
              <a:buFontTx/>
              <a:buNone/>
            </a:pPr>
            <a:endParaRPr lang="en-US" altLang="en-US" b="1" i="1" dirty="0" smtClean="0"/>
          </a:p>
        </p:txBody>
      </p:sp>
    </p:spTree>
  </p:cSld>
  <p:clrMapOvr>
    <a:masterClrMapping/>
  </p:clrMapOvr>
  <p:timing>
    <p:tnLst>
      <p:par>
        <p:cTn id="1" dur="indefinite" restart="never" nodeType="tmRoot"/>
      </p:par>
    </p:tnLst>
  </p:timing>
</p:sld>
</file>

<file path=ppt/slides/slide5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Title 1"/>
          <p:cNvSpPr>
            <a:spLocks noGrp="1"/>
          </p:cNvSpPr>
          <p:nvPr>
            <p:ph type="title"/>
          </p:nvPr>
        </p:nvSpPr>
        <p:spPr/>
        <p:txBody>
          <a:bodyPr/>
          <a:lstStyle/>
          <a:p>
            <a:pPr algn="ctr"/>
            <a:r>
              <a:rPr lang="en-US" altLang="en-US" dirty="0" smtClean="0">
                <a:solidFill>
                  <a:srgbClr val="00B0F0"/>
                </a:solidFill>
              </a:rPr>
              <a:t>The two papers and Racke and the application</a:t>
            </a:r>
          </a:p>
        </p:txBody>
      </p:sp>
      <p:sp>
        <p:nvSpPr>
          <p:cNvPr id="250883" name="Content Placeholder 2"/>
          <p:cNvSpPr>
            <a:spLocks noGrp="1"/>
          </p:cNvSpPr>
          <p:nvPr>
            <p:ph idx="1"/>
          </p:nvPr>
        </p:nvSpPr>
        <p:spPr/>
        <p:txBody>
          <a:bodyPr>
            <a:noAutofit/>
          </a:bodyPr>
          <a:lstStyle/>
          <a:p>
            <a:pPr marL="0" indent="0" algn="l">
              <a:buFontTx/>
              <a:buNone/>
            </a:pPr>
            <a:r>
              <a:rPr lang="en-US" altLang="en-US" sz="3600" i="1" dirty="0" smtClean="0">
                <a:solidFill>
                  <a:srgbClr val="FF0000"/>
                </a:solidFill>
              </a:rPr>
              <a:t>Räcke.</a:t>
            </a:r>
            <a:r>
              <a:rPr lang="en-US" altLang="en-US" sz="3600" i="1" dirty="0" smtClean="0"/>
              <a:t> </a:t>
            </a:r>
            <a:r>
              <a:rPr lang="en-US" altLang="en-US" sz="3600" b="1" i="1" dirty="0" smtClean="0"/>
              <a:t>Minimizing Congestion in General Networks. FOCS 2002,</a:t>
            </a:r>
            <a:r>
              <a:rPr lang="en-US" altLang="en-US" sz="3600" i="1" dirty="0" smtClean="0"/>
              <a:t> 43-52</a:t>
            </a:r>
          </a:p>
          <a:p>
            <a:pPr marL="0" indent="0" algn="l">
              <a:buFontTx/>
              <a:buNone/>
            </a:pPr>
            <a:r>
              <a:rPr lang="en-US" altLang="en-US" sz="3600" i="1" dirty="0" smtClean="0">
                <a:solidFill>
                  <a:srgbClr val="FF0000"/>
                </a:solidFill>
              </a:rPr>
              <a:t>Räcke.</a:t>
            </a:r>
            <a:r>
              <a:rPr lang="en-US" altLang="en-US" sz="3600" i="1" dirty="0" smtClean="0"/>
              <a:t> </a:t>
            </a:r>
            <a:r>
              <a:rPr lang="en-US" altLang="en-US" sz="3600" b="1" i="1" dirty="0" smtClean="0"/>
              <a:t>Optimal hierarchical decompositions for congestion minimization in networks. STOC,</a:t>
            </a:r>
            <a:r>
              <a:rPr lang="en-US" altLang="en-US" sz="3600" i="1" dirty="0" smtClean="0"/>
              <a:t> 255-264 </a:t>
            </a:r>
          </a:p>
          <a:p>
            <a:pPr marL="0" indent="0" algn="l">
              <a:buFontTx/>
              <a:buNone/>
            </a:pPr>
            <a:r>
              <a:rPr lang="en-US" altLang="en-US" sz="3600" i="1" dirty="0" smtClean="0">
                <a:solidFill>
                  <a:srgbClr val="FF0000"/>
                </a:solidFill>
              </a:rPr>
              <a:t>Awerbuch, Azar.</a:t>
            </a:r>
            <a:br>
              <a:rPr lang="en-US" altLang="en-US" sz="3600" i="1" dirty="0" smtClean="0">
                <a:solidFill>
                  <a:srgbClr val="FF0000"/>
                </a:solidFill>
              </a:rPr>
            </a:br>
            <a:r>
              <a:rPr lang="en-US" altLang="en-US" sz="3600" b="1" i="1" dirty="0" smtClean="0"/>
              <a:t>Buy-at-Bulk Network Design.</a:t>
            </a:r>
            <a:r>
              <a:rPr lang="en-US" altLang="en-US" sz="3600" i="1" dirty="0" smtClean="0"/>
              <a:t> FOCS, 542-547, 1997.</a:t>
            </a:r>
            <a:endParaRPr lang="en-US" altLang="en-US" sz="3600" dirty="0" smtClean="0"/>
          </a:p>
          <a:p>
            <a:pPr marL="0" indent="0">
              <a:buFontTx/>
              <a:buNone/>
            </a:pPr>
            <a:r>
              <a:rPr lang="en-US" altLang="en-US" sz="3600" dirty="0" smtClean="0"/>
              <a:t/>
            </a:r>
            <a:br>
              <a:rPr lang="en-US" altLang="en-US" sz="3600" dirty="0" smtClean="0"/>
            </a:br>
            <a:endParaRPr lang="en-US" altLang="en-US" sz="3600" dirty="0" smtClean="0"/>
          </a:p>
          <a:p>
            <a:pPr marL="0" indent="0">
              <a:buFontTx/>
              <a:buNone/>
            </a:pPr>
            <a:r>
              <a:rPr lang="en-US" altLang="en-US" sz="3600" dirty="0" smtClean="0"/>
              <a:t/>
            </a:r>
            <a:br>
              <a:rPr lang="en-US" altLang="en-US" sz="3600" dirty="0" smtClean="0"/>
            </a:br>
            <a:endParaRPr lang="en-US" altLang="en-US" sz="3600" dirty="0" smtClean="0"/>
          </a:p>
        </p:txBody>
      </p:sp>
    </p:spTree>
  </p:cSld>
  <p:clrMapOvr>
    <a:masterClrMapping/>
  </p:clrMapOvr>
  <p:timing>
    <p:tnLst>
      <p:par>
        <p:cTn id="1" dur="indefinite" restart="never" nodeType="tmRoot"/>
      </p:par>
    </p:tnLst>
  </p:timing>
</p:sld>
</file>

<file path=ppt/slides/slide5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The paper using the first result of Racke</a:t>
            </a:r>
            <a:endParaRPr lang="en-US" dirty="0">
              <a:solidFill>
                <a:srgbClr val="00B0F0"/>
              </a:solidFill>
            </a:endParaRPr>
          </a:p>
        </p:txBody>
      </p:sp>
      <p:sp>
        <p:nvSpPr>
          <p:cNvPr id="3" name="Content Placeholder 2"/>
          <p:cNvSpPr>
            <a:spLocks noGrp="1"/>
          </p:cNvSpPr>
          <p:nvPr>
            <p:ph idx="1"/>
          </p:nvPr>
        </p:nvSpPr>
        <p:spPr/>
        <p:txBody>
          <a:bodyPr>
            <a:normAutofit/>
          </a:bodyPr>
          <a:lstStyle/>
          <a:p>
            <a:pPr marL="0" indent="0">
              <a:buNone/>
            </a:pPr>
            <a:r>
              <a:rPr lang="en-US" i="1" dirty="0" smtClean="0">
                <a:solidFill>
                  <a:srgbClr val="FF0000"/>
                </a:solidFill>
              </a:rPr>
              <a:t>Khandekar,Kortsarz,Mirrokni.</a:t>
            </a:r>
            <a:r>
              <a:rPr lang="en-US" i="1" dirty="0">
                <a:solidFill>
                  <a:srgbClr val="FF0000"/>
                </a:solidFill>
              </a:rPr>
              <a:t/>
            </a:r>
            <a:br>
              <a:rPr lang="en-US" i="1" dirty="0">
                <a:solidFill>
                  <a:srgbClr val="FF0000"/>
                </a:solidFill>
              </a:rPr>
            </a:br>
            <a:r>
              <a:rPr lang="en-US" b="1" i="1" dirty="0"/>
              <a:t>On the Advantage of Overlapping Clusters for </a:t>
            </a:r>
            <a:endParaRPr lang="en-US" b="1" i="1" dirty="0" smtClean="0"/>
          </a:p>
          <a:p>
            <a:pPr marL="0" indent="0">
              <a:buNone/>
            </a:pPr>
            <a:r>
              <a:rPr lang="en-US" b="1" i="1" dirty="0" smtClean="0"/>
              <a:t>Minimizing </a:t>
            </a:r>
            <a:r>
              <a:rPr lang="en-US" b="1" i="1" dirty="0"/>
              <a:t>Conductance.</a:t>
            </a:r>
            <a:r>
              <a:rPr lang="en-US" i="1" dirty="0"/>
              <a:t> Algorithmica 69(4</a:t>
            </a:r>
            <a:r>
              <a:rPr lang="en-US" i="1" dirty="0" smtClean="0"/>
              <a:t>)</a:t>
            </a:r>
            <a:r>
              <a:rPr lang="en-US" i="1" dirty="0"/>
              <a:t> </a:t>
            </a:r>
            <a:r>
              <a:rPr lang="en-US" i="1" dirty="0" smtClean="0"/>
              <a:t>844-</a:t>
            </a:r>
          </a:p>
          <a:p>
            <a:pPr marL="0" indent="0">
              <a:buNone/>
            </a:pPr>
            <a:r>
              <a:rPr lang="en-US" i="1" dirty="0" smtClean="0"/>
              <a:t>863</a:t>
            </a:r>
            <a:r>
              <a:rPr lang="en-US" i="1" dirty="0"/>
              <a:t> (2014)</a:t>
            </a:r>
            <a:endParaRPr lang="en-US" dirty="0"/>
          </a:p>
          <a:p>
            <a:pPr marL="0" indent="0">
              <a:buNone/>
            </a:pPr>
            <a:r>
              <a:rPr lang="en-US" dirty="0"/>
              <a:t/>
            </a:r>
            <a:br>
              <a:rPr lang="en-US" dirty="0"/>
            </a:br>
            <a:r>
              <a:rPr lang="en-US" dirty="0"/>
              <a:t> </a:t>
            </a:r>
            <a:endParaRPr lang="en-US" dirty="0" smtClean="0"/>
          </a:p>
          <a:p>
            <a:endParaRPr lang="en-US" dirty="0"/>
          </a:p>
        </p:txBody>
      </p:sp>
    </p:spTree>
    <p:extLst>
      <p:ext uri="{BB962C8B-B14F-4D97-AF65-F5344CB8AC3E}">
        <p14:creationId xmlns:p14="http://schemas.microsoft.com/office/powerpoint/2010/main" val="463396122"/>
      </p:ext>
    </p:extLst>
  </p:cSld>
  <p:clrMapOvr>
    <a:masterClrMapping/>
  </p:clrMapOvr>
  <p:timing>
    <p:tnLst>
      <p:par>
        <p:cTn id="1" dur="indefinite" restart="never" nodeType="tmRoot"/>
      </p:par>
    </p:tnLst>
  </p:timing>
</p:sld>
</file>

<file path=ppt/slides/slide5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The paper using distribution on spanning trees</a:t>
            </a:r>
            <a:endParaRPr lang="en-US" dirty="0">
              <a:solidFill>
                <a:srgbClr val="00B0F0"/>
              </a:solidFill>
            </a:endParaRPr>
          </a:p>
        </p:txBody>
      </p:sp>
      <p:sp>
        <p:nvSpPr>
          <p:cNvPr id="3" name="Content Placeholder 2"/>
          <p:cNvSpPr>
            <a:spLocks noGrp="1"/>
          </p:cNvSpPr>
          <p:nvPr>
            <p:ph idx="1"/>
          </p:nvPr>
        </p:nvSpPr>
        <p:spPr/>
        <p:txBody>
          <a:bodyPr/>
          <a:lstStyle/>
          <a:p>
            <a:pPr marL="0" indent="0">
              <a:buNone/>
            </a:pPr>
            <a:r>
              <a:rPr lang="en-US" i="1" dirty="0" smtClean="0">
                <a:solidFill>
                  <a:srgbClr val="FF0000"/>
                </a:solidFill>
              </a:rPr>
              <a:t>Gupta</a:t>
            </a:r>
            <a:r>
              <a:rPr lang="en-US" i="1" dirty="0">
                <a:solidFill>
                  <a:srgbClr val="FF0000"/>
                </a:solidFill>
              </a:rPr>
              <a:t>, </a:t>
            </a:r>
            <a:r>
              <a:rPr lang="en-US" i="1" dirty="0" smtClean="0">
                <a:solidFill>
                  <a:srgbClr val="FF0000"/>
                </a:solidFill>
              </a:rPr>
              <a:t> Krishnaswamy</a:t>
            </a:r>
            <a:r>
              <a:rPr lang="en-US" i="1" dirty="0">
                <a:solidFill>
                  <a:srgbClr val="FF0000"/>
                </a:solidFill>
              </a:rPr>
              <a:t>, </a:t>
            </a:r>
            <a:r>
              <a:rPr lang="en-US" i="1" dirty="0" smtClean="0">
                <a:solidFill>
                  <a:srgbClr val="FF0000"/>
                </a:solidFill>
              </a:rPr>
              <a:t>Ravi</a:t>
            </a:r>
            <a:r>
              <a:rPr lang="en-US" i="1" dirty="0">
                <a:solidFill>
                  <a:srgbClr val="FF0000"/>
                </a:solidFill>
              </a:rPr>
              <a:t>.</a:t>
            </a:r>
            <a:br>
              <a:rPr lang="en-US" i="1" dirty="0">
                <a:solidFill>
                  <a:srgbClr val="FF0000"/>
                </a:solidFill>
              </a:rPr>
            </a:br>
            <a:r>
              <a:rPr lang="en-US" b="1" i="1" dirty="0"/>
              <a:t>Tree Embeddings for Two-Edge-Connected Network Design.</a:t>
            </a:r>
            <a:r>
              <a:rPr lang="en-US" i="1" dirty="0"/>
              <a:t> SODA </a:t>
            </a:r>
            <a:r>
              <a:rPr lang="en-US" i="1" dirty="0" smtClean="0"/>
              <a:t>2010</a:t>
            </a:r>
            <a:r>
              <a:rPr lang="en-US" i="1" dirty="0"/>
              <a:t> </a:t>
            </a:r>
            <a:r>
              <a:rPr lang="en-US" i="1" dirty="0" smtClean="0"/>
              <a:t>1521-1538</a:t>
            </a:r>
          </a:p>
          <a:p>
            <a:pPr marL="0" indent="0">
              <a:buNone/>
            </a:pPr>
            <a:r>
              <a:rPr lang="en-US" i="1" dirty="0" smtClean="0"/>
              <a:t>Among other things it treats </a:t>
            </a:r>
            <a:r>
              <a:rPr lang="en-US" i="1" dirty="0" smtClean="0">
                <a:solidFill>
                  <a:srgbClr val="FF0000"/>
                </a:solidFill>
              </a:rPr>
              <a:t>Group Steiner </a:t>
            </a:r>
            <a:r>
              <a:rPr lang="en-US" i="1" dirty="0" smtClean="0"/>
              <a:t>with </a:t>
            </a:r>
            <a:r>
              <a:rPr lang="en-US" i="1" dirty="0" smtClean="0">
                <a:solidFill>
                  <a:srgbClr val="00B0F0"/>
                </a:solidFill>
              </a:rPr>
              <a:t>Fault tolerance for edge connectivity. Also 2 connected Buy At Bulk. Very nice paper.</a:t>
            </a:r>
            <a:r>
              <a:rPr lang="en-US" dirty="0"/>
              <a:t/>
            </a:r>
            <a:br>
              <a:rPr lang="en-US" dirty="0"/>
            </a:br>
            <a:endParaRPr lang="en-US" dirty="0"/>
          </a:p>
        </p:txBody>
      </p:sp>
    </p:spTree>
    <p:extLst>
      <p:ext uri="{BB962C8B-B14F-4D97-AF65-F5344CB8AC3E}">
        <p14:creationId xmlns:p14="http://schemas.microsoft.com/office/powerpoint/2010/main" val="2850128708"/>
      </p:ext>
    </p:extLst>
  </p:cSld>
  <p:clrMapOvr>
    <a:masterClrMapping/>
  </p:clrMapOvr>
  <p:timing>
    <p:tnLst>
      <p:par>
        <p:cTn id="1" dur="indefinite" restart="never" nodeType="tmRoot"/>
      </p:par>
    </p:tnLst>
  </p:timing>
</p:sld>
</file>

<file path=ppt/slides/slide5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Title 1"/>
          <p:cNvSpPr>
            <a:spLocks noGrp="1"/>
          </p:cNvSpPr>
          <p:nvPr>
            <p:ph type="title"/>
          </p:nvPr>
        </p:nvSpPr>
        <p:spPr/>
        <p:txBody>
          <a:bodyPr/>
          <a:lstStyle/>
          <a:p>
            <a:pPr algn="ctr"/>
            <a:r>
              <a:rPr lang="en-US" altLang="en-US" dirty="0" smtClean="0">
                <a:solidFill>
                  <a:srgbClr val="00B0F0"/>
                </a:solidFill>
              </a:rPr>
              <a:t>Constant approximation for  ATSP</a:t>
            </a:r>
          </a:p>
        </p:txBody>
      </p:sp>
      <p:sp>
        <p:nvSpPr>
          <p:cNvPr id="251907" name="Content Placeholder 2"/>
          <p:cNvSpPr>
            <a:spLocks noGrp="1"/>
          </p:cNvSpPr>
          <p:nvPr>
            <p:ph idx="1"/>
          </p:nvPr>
        </p:nvSpPr>
        <p:spPr/>
        <p:txBody>
          <a:bodyPr>
            <a:noAutofit/>
          </a:bodyPr>
          <a:lstStyle/>
          <a:p>
            <a:pPr marL="0" indent="0" algn="l">
              <a:buFontTx/>
              <a:buNone/>
            </a:pPr>
            <a:r>
              <a:rPr lang="en-US" altLang="en-US" sz="4000" i="1" dirty="0" smtClean="0">
                <a:solidFill>
                  <a:srgbClr val="FF0000"/>
                </a:solidFill>
              </a:rPr>
              <a:t>Svensson, Tarnawski, Vegh</a:t>
            </a:r>
            <a:br>
              <a:rPr lang="en-US" altLang="en-US" sz="4000" i="1" dirty="0" smtClean="0">
                <a:solidFill>
                  <a:srgbClr val="FF0000"/>
                </a:solidFill>
              </a:rPr>
            </a:br>
            <a:r>
              <a:rPr lang="en-US" altLang="en-US" sz="4000" b="1" i="1" dirty="0" smtClean="0"/>
              <a:t>A Constant-Factor Approximation Algorithm for the Asymmetric Traveling Salesman Problem. STOC </a:t>
            </a:r>
            <a:r>
              <a:rPr lang="en-US" altLang="en-US" sz="4000" i="1" dirty="0" smtClean="0"/>
              <a:t> 2018.</a:t>
            </a:r>
            <a:endParaRPr lang="en-US" altLang="en-US" sz="4000"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algn="ctr"/>
            <a:r>
              <a:rPr lang="en-US" altLang="en-US" dirty="0" smtClean="0">
                <a:solidFill>
                  <a:srgbClr val="00B0F0"/>
                </a:solidFill>
              </a:rPr>
              <a:t>Increasing the duals of violated sets</a:t>
            </a:r>
          </a:p>
        </p:txBody>
      </p:sp>
      <p:sp>
        <p:nvSpPr>
          <p:cNvPr id="52227" name="Content Placeholder 2"/>
          <p:cNvSpPr>
            <a:spLocks noGrp="1"/>
          </p:cNvSpPr>
          <p:nvPr>
            <p:ph idx="1"/>
          </p:nvPr>
        </p:nvSpPr>
        <p:spPr/>
        <p:txBody>
          <a:bodyPr>
            <a:noAutofit/>
          </a:bodyPr>
          <a:lstStyle/>
          <a:p>
            <a:pPr marL="457200" lvl="1" indent="0">
              <a:buNone/>
            </a:pPr>
            <a:r>
              <a:rPr lang="en-US" altLang="en-US" sz="3200" dirty="0" smtClean="0">
                <a:latin typeface="Comic Sans MS" panose="030F0702030302020204" pitchFamily="66" charset="0"/>
              </a:rPr>
              <a:t>The algorithm maintains a dual feasible solution. We raise the dual values </a:t>
            </a:r>
            <a:r>
              <a:rPr lang="en-US" altLang="en-US" sz="3200" dirty="0" smtClean="0">
                <a:solidFill>
                  <a:srgbClr val="FF0000"/>
                </a:solidFill>
                <a:latin typeface="Comic Sans MS" panose="030F0702030302020204" pitchFamily="66" charset="0"/>
              </a:rPr>
              <a:t>y</a:t>
            </a:r>
            <a:r>
              <a:rPr lang="en-US" altLang="en-US" sz="3200" baseline="-25000" dirty="0" smtClean="0">
                <a:solidFill>
                  <a:srgbClr val="FF0000"/>
                </a:solidFill>
                <a:latin typeface="Comic Sans MS" panose="030F0702030302020204" pitchFamily="66" charset="0"/>
              </a:rPr>
              <a:t>S</a:t>
            </a:r>
            <a:r>
              <a:rPr lang="en-US" altLang="en-US" sz="3200" baseline="-25000" dirty="0">
                <a:solidFill>
                  <a:srgbClr val="FF0000"/>
                </a:solidFill>
                <a:latin typeface="Comic Sans MS" panose="030F0702030302020204" pitchFamily="66" charset="0"/>
              </a:rPr>
              <a:t> </a:t>
            </a:r>
            <a:r>
              <a:rPr lang="en-US" altLang="en-US" sz="3200" dirty="0" smtClean="0">
                <a:solidFill>
                  <a:srgbClr val="FF0000"/>
                </a:solidFill>
                <a:latin typeface="Comic Sans MS" panose="030F0702030302020204" pitchFamily="66" charset="0"/>
              </a:rPr>
              <a:t> </a:t>
            </a:r>
            <a:r>
              <a:rPr lang="en-US" altLang="en-US" sz="3200" dirty="0" smtClean="0">
                <a:latin typeface="Comic Sans MS" panose="030F0702030302020204" pitchFamily="66" charset="0"/>
              </a:rPr>
              <a:t>of all maximal violated  sets at the same rate until a dual inequality for an edge </a:t>
            </a:r>
            <a:r>
              <a:rPr lang="en-US" altLang="en-US" sz="3200" dirty="0" smtClean="0">
                <a:solidFill>
                  <a:srgbClr val="FF0000"/>
                </a:solidFill>
                <a:latin typeface="Comic Sans MS" panose="030F0702030302020204" pitchFamily="66" charset="0"/>
              </a:rPr>
              <a:t>e</a:t>
            </a:r>
            <a:r>
              <a:rPr lang="en-US" altLang="en-US" sz="3200" dirty="0" smtClean="0">
                <a:latin typeface="Comic Sans MS" panose="030F0702030302020204" pitchFamily="66" charset="0"/>
              </a:rPr>
              <a:t>.</a:t>
            </a:r>
            <a:endParaRPr lang="en-US" altLang="en-US" sz="3200" dirty="0">
              <a:solidFill>
                <a:srgbClr val="FF0000"/>
              </a:solidFill>
              <a:latin typeface="Comic Sans MS" panose="030F0702030302020204" pitchFamily="66" charset="0"/>
            </a:endParaRPr>
          </a:p>
          <a:p>
            <a:pPr marL="457200" lvl="1" indent="0">
              <a:buNone/>
            </a:pPr>
            <a:r>
              <a:rPr lang="en-US" altLang="en-US" sz="3200" dirty="0" smtClean="0">
                <a:latin typeface="Comic Sans MS" panose="030F0702030302020204" pitchFamily="66" charset="0"/>
              </a:rPr>
              <a:t>Namely: </a:t>
            </a:r>
            <a:r>
              <a:rPr lang="en-US" altLang="en-US" sz="3600" dirty="0">
                <a:solidFill>
                  <a:srgbClr val="FF0000"/>
                </a:solidFill>
              </a:rPr>
              <a:t>∑</a:t>
            </a:r>
            <a:r>
              <a:rPr lang="en-US" altLang="en-US" sz="3600" dirty="0">
                <a:solidFill>
                  <a:srgbClr val="FF0000"/>
                </a:solidFill>
                <a:latin typeface="Comic Sans MS" panose="030F0702030302020204" pitchFamily="66" charset="0"/>
              </a:rPr>
              <a:t> </a:t>
            </a:r>
            <a:r>
              <a:rPr lang="en-US" altLang="en-US" sz="3600" baseline="-25000" dirty="0">
                <a:solidFill>
                  <a:srgbClr val="FF0000"/>
                </a:solidFill>
                <a:latin typeface="Comic Sans MS" panose="030F0702030302020204" pitchFamily="66" charset="0"/>
              </a:rPr>
              <a:t>S</a:t>
            </a:r>
            <a:r>
              <a:rPr lang="en-US" altLang="en-US" sz="3600" baseline="-25000" dirty="0">
                <a:solidFill>
                  <a:srgbClr val="FF0000"/>
                </a:solidFill>
                <a:latin typeface="Comic Sans MS" panose="030F0702030302020204" pitchFamily="66" charset="0"/>
                <a:sym typeface="Symbol" panose="05050102010706020507" pitchFamily="18" charset="2"/>
              </a:rPr>
              <a:t>A</a:t>
            </a:r>
            <a:r>
              <a:rPr lang="en-US" altLang="en-US" sz="3600" baseline="-25000" dirty="0">
                <a:solidFill>
                  <a:srgbClr val="FF0000"/>
                </a:solidFill>
                <a:latin typeface="Comic Sans MS" panose="030F0702030302020204" pitchFamily="66" charset="0"/>
              </a:rPr>
              <a:t>,</a:t>
            </a:r>
            <a:r>
              <a:rPr lang="en-US" altLang="en-US" sz="3600" dirty="0">
                <a:solidFill>
                  <a:srgbClr val="FF0000"/>
                </a:solidFill>
                <a:latin typeface="Comic Sans MS" panose="030F0702030302020204" pitchFamily="66" charset="0"/>
              </a:rPr>
              <a:t> </a:t>
            </a:r>
            <a:r>
              <a:rPr lang="en-US" altLang="en-US" sz="3600" baseline="-25000" dirty="0">
                <a:solidFill>
                  <a:srgbClr val="FF0000"/>
                </a:solidFill>
                <a:latin typeface="Comic Sans MS" panose="030F0702030302020204" pitchFamily="66" charset="0"/>
              </a:rPr>
              <a:t>e</a:t>
            </a:r>
            <a:r>
              <a:rPr lang="en-US" altLang="en-US" sz="3600" baseline="-25000" dirty="0">
                <a:solidFill>
                  <a:srgbClr val="FF0000"/>
                </a:solidFill>
                <a:latin typeface="Comic Sans MS" panose="030F0702030302020204" pitchFamily="66" charset="0"/>
                <a:sym typeface="Symbol" panose="05050102010706020507" pitchFamily="18" charset="2"/>
              </a:rPr>
              <a:t>(S)</a:t>
            </a:r>
            <a:r>
              <a:rPr lang="en-US" altLang="en-US" sz="3600" dirty="0">
                <a:solidFill>
                  <a:srgbClr val="FF0000"/>
                </a:solidFill>
              </a:rPr>
              <a:t> </a:t>
            </a:r>
            <a:r>
              <a:rPr lang="en-US" altLang="en-US" sz="3600" dirty="0" err="1" smtClean="0">
                <a:solidFill>
                  <a:srgbClr val="FF0000"/>
                </a:solidFill>
                <a:latin typeface="Comic Sans MS" panose="030F0702030302020204" pitchFamily="66" charset="0"/>
              </a:rPr>
              <a:t>y</a:t>
            </a:r>
            <a:r>
              <a:rPr lang="en-US" altLang="en-US" sz="3600" baseline="-25000" dirty="0" err="1" smtClean="0">
                <a:solidFill>
                  <a:srgbClr val="FF0000"/>
                </a:solidFill>
                <a:latin typeface="Comic Sans MS" panose="030F0702030302020204" pitchFamily="66" charset="0"/>
              </a:rPr>
              <a:t>S</a:t>
            </a:r>
            <a:r>
              <a:rPr lang="en-US" altLang="en-US" sz="3600" dirty="0" smtClean="0">
                <a:solidFill>
                  <a:srgbClr val="FF0000"/>
                </a:solidFill>
              </a:rPr>
              <a:t>=c(e)</a:t>
            </a:r>
          </a:p>
          <a:p>
            <a:pPr marL="457200" lvl="1" indent="0">
              <a:buNone/>
            </a:pPr>
            <a:endParaRPr lang="en-US" altLang="en-US" sz="3600" dirty="0" smtClean="0">
              <a:solidFill>
                <a:srgbClr val="FF0000"/>
              </a:solidFill>
            </a:endParaRPr>
          </a:p>
          <a:p>
            <a:pPr marL="457200" lvl="1" indent="0">
              <a:buNone/>
            </a:pPr>
            <a:r>
              <a:rPr lang="en-US" altLang="en-US" sz="3600" dirty="0" smtClean="0">
                <a:latin typeface="Comic Sans MS" panose="030F0702030302020204" pitchFamily="66" charset="0"/>
              </a:rPr>
              <a:t>All edges for </a:t>
            </a:r>
            <a:r>
              <a:rPr lang="en-US" altLang="en-US" sz="3600" dirty="0">
                <a:latin typeface="Comic Sans MS" panose="030F0702030302020204" pitchFamily="66" charset="0"/>
              </a:rPr>
              <a:t>w</a:t>
            </a:r>
            <a:r>
              <a:rPr lang="en-US" altLang="en-US" sz="3600" dirty="0" smtClean="0">
                <a:latin typeface="Comic Sans MS" panose="030F0702030302020204" pitchFamily="66" charset="0"/>
              </a:rPr>
              <a:t>hich equality holds are added to the solution.</a:t>
            </a:r>
          </a:p>
        </p:txBody>
      </p:sp>
    </p:spTree>
    <p:extLst>
      <p:ext uri="{BB962C8B-B14F-4D97-AF65-F5344CB8AC3E}">
        <p14:creationId xmlns:p14="http://schemas.microsoft.com/office/powerpoint/2010/main" val="1024102563"/>
      </p:ext>
    </p:extLst>
  </p:cSld>
  <p:clrMapOvr>
    <a:masterClrMapping/>
  </p:clrMapOvr>
  <mc:AlternateContent xmlns:mc="http://schemas.openxmlformats.org/markup-compatibility/2006" xmlns:p14="http://schemas.microsoft.com/office/powerpoint/2010/main">
    <mc:Choice Requires="p14">
      <p:transition spd="slow" p14:dur="2000" advTm="159"/>
    </mc:Choice>
    <mc:Fallback xmlns="">
      <p:transition spd="slow" advTm="159"/>
    </mc:Fallback>
  </mc:AlternateContent>
  <p:timing>
    <p:tnLst>
      <p:par>
        <p:cTn id="1" dur="indefinite" restart="never" nodeType="tmRoot"/>
      </p:par>
    </p:tnLst>
  </p:timing>
</p:sld>
</file>

<file path=ppt/slides/slide5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Title 1"/>
          <p:cNvSpPr>
            <a:spLocks noGrp="1"/>
          </p:cNvSpPr>
          <p:nvPr>
            <p:ph type="title"/>
          </p:nvPr>
        </p:nvSpPr>
        <p:spPr/>
        <p:txBody>
          <a:bodyPr/>
          <a:lstStyle/>
          <a:p>
            <a:pPr algn="ctr"/>
            <a:r>
              <a:rPr lang="en-US" altLang="en-US" dirty="0" smtClean="0">
                <a:solidFill>
                  <a:srgbClr val="00B0F0"/>
                </a:solidFill>
              </a:rPr>
              <a:t>Improved results for Sparsest Cut and  TSP </a:t>
            </a:r>
          </a:p>
        </p:txBody>
      </p:sp>
      <p:sp>
        <p:nvSpPr>
          <p:cNvPr id="252931" name="Content Placeholder 2"/>
          <p:cNvSpPr>
            <a:spLocks noGrp="1"/>
          </p:cNvSpPr>
          <p:nvPr>
            <p:ph idx="1"/>
          </p:nvPr>
        </p:nvSpPr>
        <p:spPr/>
        <p:txBody>
          <a:bodyPr>
            <a:noAutofit/>
          </a:bodyPr>
          <a:lstStyle/>
          <a:p>
            <a:pPr marL="0" indent="0" algn="l">
              <a:buFontTx/>
              <a:buNone/>
            </a:pPr>
            <a:r>
              <a:rPr lang="en-US" altLang="en-US" sz="4000" i="1" dirty="0" smtClean="0">
                <a:solidFill>
                  <a:srgbClr val="C00000"/>
                </a:solidFill>
              </a:rPr>
              <a:t>Arora, Rao, U. Vazirani.</a:t>
            </a:r>
            <a:br>
              <a:rPr lang="en-US" altLang="en-US" sz="4000" i="1" dirty="0" smtClean="0">
                <a:solidFill>
                  <a:srgbClr val="C00000"/>
                </a:solidFill>
              </a:rPr>
            </a:br>
            <a:r>
              <a:rPr lang="en-US" altLang="en-US" sz="4000" b="1" i="1" dirty="0" smtClean="0"/>
              <a:t>Expander flows, geometric embeddings and graph partitioning. J. ACM 56(2)</a:t>
            </a:r>
            <a:r>
              <a:rPr lang="en-US" altLang="en-US" sz="4000" i="1" dirty="0" smtClean="0"/>
              <a:t> 1-37, 2009.</a:t>
            </a:r>
          </a:p>
          <a:p>
            <a:pPr marL="0" indent="0" algn="l">
              <a:buFontTx/>
              <a:buNone/>
            </a:pPr>
            <a:r>
              <a:rPr lang="en-US" altLang="en-US" sz="4000" dirty="0" smtClean="0">
                <a:solidFill>
                  <a:srgbClr val="C00000"/>
                </a:solidFill>
              </a:rPr>
              <a:t>Karlin, Klein, Gharan</a:t>
            </a:r>
            <a:r>
              <a:rPr lang="en-US" altLang="en-US" sz="4000" dirty="0" smtClean="0"/>
              <a:t>.</a:t>
            </a:r>
            <a:br>
              <a:rPr lang="en-US" altLang="en-US" sz="4000" dirty="0" smtClean="0"/>
            </a:br>
            <a:r>
              <a:rPr lang="en-US" altLang="en-US" sz="4000" b="1" dirty="0" smtClean="0"/>
              <a:t>A (Slightly) Improved Bound on the Integrality Gap of the Subtour LP for TSP.</a:t>
            </a:r>
            <a:r>
              <a:rPr lang="en-US" altLang="en-US" sz="4000" dirty="0" smtClean="0"/>
              <a:t> 2021.</a:t>
            </a:r>
          </a:p>
          <a:p>
            <a:pPr marL="0" indent="0">
              <a:buFontTx/>
              <a:buNone/>
            </a:pPr>
            <a:r>
              <a:rPr lang="en-US" altLang="en-US" sz="4000" dirty="0" smtClean="0"/>
              <a:t/>
            </a:r>
            <a:br>
              <a:rPr lang="en-US" altLang="en-US" sz="4000" dirty="0" smtClean="0"/>
            </a:br>
            <a:endParaRPr lang="en-US" altLang="en-US" sz="4000" dirty="0" smtClean="0"/>
          </a:p>
        </p:txBody>
      </p:sp>
    </p:spTree>
  </p:cSld>
  <p:clrMapOvr>
    <a:masterClrMapping/>
  </p:clrMapOvr>
  <p:timing>
    <p:tnLst>
      <p:par>
        <p:cTn id="1" dur="indefinite" restart="never" nodeType="tmRoot"/>
      </p:par>
    </p:tnLst>
  </p:timing>
</p:sld>
</file>

<file path=ppt/slides/slide5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Title 1"/>
          <p:cNvSpPr>
            <a:spLocks noGrp="1"/>
          </p:cNvSpPr>
          <p:nvPr>
            <p:ph type="title"/>
          </p:nvPr>
        </p:nvSpPr>
        <p:spPr/>
        <p:txBody>
          <a:bodyPr/>
          <a:lstStyle/>
          <a:p>
            <a:pPr algn="ctr"/>
            <a:r>
              <a:rPr lang="en-US" altLang="en-US" dirty="0" smtClean="0">
                <a:solidFill>
                  <a:srgbClr val="00B0F0"/>
                </a:solidFill>
              </a:rPr>
              <a:t>Packing cycles and their approximation</a:t>
            </a:r>
          </a:p>
        </p:txBody>
      </p:sp>
      <p:sp>
        <p:nvSpPr>
          <p:cNvPr id="253955" name="Content Placeholder 2"/>
          <p:cNvSpPr>
            <a:spLocks noGrp="1"/>
          </p:cNvSpPr>
          <p:nvPr>
            <p:ph idx="1"/>
          </p:nvPr>
        </p:nvSpPr>
        <p:spPr>
          <a:xfrm>
            <a:off x="533400" y="1752600"/>
            <a:ext cx="8229600" cy="4525963"/>
          </a:xfrm>
        </p:spPr>
        <p:txBody>
          <a:bodyPr>
            <a:noAutofit/>
          </a:bodyPr>
          <a:lstStyle/>
          <a:p>
            <a:pPr marL="0" indent="0" algn="l">
              <a:buFontTx/>
              <a:buNone/>
            </a:pPr>
            <a:r>
              <a:rPr lang="en-US" altLang="en-US" sz="3600" dirty="0" smtClean="0">
                <a:solidFill>
                  <a:srgbClr val="FF0000"/>
                </a:solidFill>
              </a:rPr>
              <a:t>N. Alon</a:t>
            </a:r>
            <a:r>
              <a:rPr lang="en-US" altLang="en-US" sz="3600" dirty="0" smtClean="0"/>
              <a:t>, Disjoint directed cycles.</a:t>
            </a:r>
          </a:p>
          <a:p>
            <a:pPr marL="0" indent="0" algn="l">
              <a:buFontTx/>
              <a:buNone/>
            </a:pPr>
            <a:r>
              <a:rPr lang="en-US" altLang="en-US" sz="3600" dirty="0" smtClean="0"/>
              <a:t>J. Combinatorial Theory Series B 68 167-178, 1996.</a:t>
            </a:r>
          </a:p>
          <a:p>
            <a:pPr marL="0" indent="0" algn="l">
              <a:buFontTx/>
              <a:buNone/>
            </a:pPr>
            <a:r>
              <a:rPr lang="en-US" altLang="en-US" sz="3600" dirty="0" smtClean="0">
                <a:solidFill>
                  <a:srgbClr val="FF0000"/>
                </a:solidFill>
              </a:rPr>
              <a:t>Krivelevich, Nutov, Salavatipour, Verstraete, Yuster</a:t>
            </a:r>
            <a:r>
              <a:rPr lang="en-US" altLang="en-US" sz="3600" i="1" dirty="0" smtClean="0"/>
              <a:t>, </a:t>
            </a:r>
            <a:r>
              <a:rPr lang="en-US" altLang="en-US" sz="3600" b="1" i="1" dirty="0" smtClean="0"/>
              <a:t>Approximation algorithms and hardness results for cycle packing problems.</a:t>
            </a:r>
            <a:r>
              <a:rPr lang="en-US" altLang="en-US" sz="3600" i="1" dirty="0" smtClean="0"/>
              <a:t>  ACM Transaction on Algorithms 34(4) 48 (2007)</a:t>
            </a:r>
            <a:endParaRPr lang="en-US" altLang="en-US" sz="3600" dirty="0" smtClean="0"/>
          </a:p>
          <a:p>
            <a:pPr marL="0" indent="0">
              <a:buFontTx/>
              <a:buNone/>
            </a:pPr>
            <a:r>
              <a:rPr lang="en-US" altLang="en-US" sz="3600" dirty="0" smtClean="0"/>
              <a:t/>
            </a:r>
            <a:br>
              <a:rPr lang="en-US" altLang="en-US" sz="3600" dirty="0" smtClean="0"/>
            </a:br>
            <a:endParaRPr lang="en-US" altLang="en-US" sz="3600" dirty="0" smtClean="0"/>
          </a:p>
        </p:txBody>
      </p:sp>
    </p:spTree>
  </p:cSld>
  <p:clrMapOvr>
    <a:masterClrMapping/>
  </p:clrMapOvr>
  <p:timing>
    <p:tnLst>
      <p:par>
        <p:cTn id="1" dur="indefinite" restart="never" nodeType="tmRoot"/>
      </p:par>
    </p:tnLst>
  </p:timing>
</p:sld>
</file>

<file path=ppt/slides/slide5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Title 1"/>
          <p:cNvSpPr>
            <a:spLocks noGrp="1"/>
          </p:cNvSpPr>
          <p:nvPr>
            <p:ph type="title"/>
          </p:nvPr>
        </p:nvSpPr>
        <p:spPr/>
        <p:txBody>
          <a:bodyPr/>
          <a:lstStyle/>
          <a:p>
            <a:pPr algn="ctr"/>
            <a:r>
              <a:rPr lang="en-US" altLang="en-US" dirty="0" smtClean="0">
                <a:solidFill>
                  <a:srgbClr val="0070C0"/>
                </a:solidFill>
              </a:rPr>
              <a:t>The tree augmentation problem</a:t>
            </a:r>
          </a:p>
        </p:txBody>
      </p:sp>
      <p:sp>
        <p:nvSpPr>
          <p:cNvPr id="3" name="Content Placeholder 2"/>
          <p:cNvSpPr>
            <a:spLocks noGrp="1"/>
          </p:cNvSpPr>
          <p:nvPr>
            <p:ph idx="1"/>
          </p:nvPr>
        </p:nvSpPr>
        <p:spPr/>
        <p:txBody>
          <a:bodyPr>
            <a:noAutofit/>
          </a:bodyPr>
          <a:lstStyle/>
          <a:p>
            <a:pPr marL="0" indent="0" algn="l">
              <a:buFontTx/>
              <a:buNone/>
              <a:defRPr/>
            </a:pPr>
            <a:r>
              <a:rPr lang="en-US" sz="3200" dirty="0" smtClean="0"/>
              <a:t>This is the problem of increasing connectivity for odd </a:t>
            </a:r>
            <a:r>
              <a:rPr lang="en-US" sz="3200" dirty="0" smtClean="0">
                <a:solidFill>
                  <a:srgbClr val="FF0000"/>
                </a:solidFill>
              </a:rPr>
              <a:t>k</a:t>
            </a:r>
            <a:r>
              <a:rPr lang="en-US" sz="3200" dirty="0" smtClean="0"/>
              <a:t>, from </a:t>
            </a:r>
            <a:r>
              <a:rPr lang="en-US" sz="3200" dirty="0" smtClean="0">
                <a:solidFill>
                  <a:srgbClr val="FF0000"/>
                </a:solidFill>
              </a:rPr>
              <a:t>k </a:t>
            </a:r>
            <a:r>
              <a:rPr lang="en-US" sz="3200" dirty="0" smtClean="0"/>
              <a:t>to </a:t>
            </a:r>
            <a:r>
              <a:rPr lang="en-US" sz="3200" dirty="0" smtClean="0">
                <a:solidFill>
                  <a:srgbClr val="FF0000"/>
                </a:solidFill>
              </a:rPr>
              <a:t>k+1</a:t>
            </a:r>
            <a:r>
              <a:rPr lang="en-US" sz="3200" dirty="0"/>
              <a:t> </a:t>
            </a:r>
            <a:r>
              <a:rPr lang="en-US" sz="3200" dirty="0" smtClean="0"/>
              <a:t>by adding minimum  cost edges.</a:t>
            </a:r>
          </a:p>
          <a:p>
            <a:pPr marL="0" indent="0" algn="l">
              <a:buFontTx/>
              <a:buNone/>
              <a:defRPr/>
            </a:pPr>
            <a:r>
              <a:rPr lang="en-US" sz="3200" dirty="0" smtClean="0"/>
              <a:t>It was open </a:t>
            </a:r>
            <a:r>
              <a:rPr lang="en-US" sz="3200" dirty="0" smtClean="0">
                <a:solidFill>
                  <a:srgbClr val="FF0000"/>
                </a:solidFill>
              </a:rPr>
              <a:t>40 </a:t>
            </a:r>
            <a:r>
              <a:rPr lang="en-US" sz="3200" dirty="0" smtClean="0"/>
              <a:t>years if you can break the ratio of </a:t>
            </a:r>
            <a:r>
              <a:rPr lang="en-US" sz="3200" dirty="0" smtClean="0">
                <a:solidFill>
                  <a:srgbClr val="FF0000"/>
                </a:solidFill>
              </a:rPr>
              <a:t>2</a:t>
            </a:r>
            <a:r>
              <a:rPr lang="en-US" sz="3200" dirty="0" smtClean="0"/>
              <a:t> for this problem. Finally the ratio </a:t>
            </a:r>
            <a:r>
              <a:rPr lang="en-US" sz="3200" dirty="0" smtClean="0">
                <a:solidFill>
                  <a:srgbClr val="FF0000"/>
                </a:solidFill>
              </a:rPr>
              <a:t>2 </a:t>
            </a:r>
            <a:r>
              <a:rPr lang="en-US" sz="3200" dirty="0" smtClean="0"/>
              <a:t>was improved to about </a:t>
            </a:r>
            <a:r>
              <a:rPr lang="en-US" sz="3200" dirty="0" smtClean="0">
                <a:solidFill>
                  <a:srgbClr val="FF0000"/>
                </a:solidFill>
              </a:rPr>
              <a:t>1.9 </a:t>
            </a:r>
            <a:r>
              <a:rPr lang="en-US" sz="3200" dirty="0" smtClean="0"/>
              <a:t> in: </a:t>
            </a:r>
            <a:r>
              <a:rPr lang="en-US" sz="3200" dirty="0" smtClean="0">
                <a:solidFill>
                  <a:srgbClr val="FF0000"/>
                </a:solidFill>
              </a:rPr>
              <a:t>Byrka, </a:t>
            </a:r>
            <a:r>
              <a:rPr lang="en-US" sz="3200" dirty="0">
                <a:solidFill>
                  <a:srgbClr val="FF0000"/>
                </a:solidFill>
              </a:rPr>
              <a:t>Grandoni</a:t>
            </a:r>
            <a:r>
              <a:rPr lang="en-US" sz="3200" dirty="0" smtClean="0">
                <a:solidFill>
                  <a:srgbClr val="FF0000"/>
                </a:solidFill>
              </a:rPr>
              <a:t>, Jabal, Amlei</a:t>
            </a:r>
            <a:r>
              <a:rPr lang="en-US" sz="3200" dirty="0" smtClean="0"/>
              <a:t>, Breaching the </a:t>
            </a:r>
            <a:r>
              <a:rPr lang="en-US" sz="3200" dirty="0" smtClean="0">
                <a:solidFill>
                  <a:srgbClr val="FF0000"/>
                </a:solidFill>
              </a:rPr>
              <a:t>2</a:t>
            </a:r>
            <a:r>
              <a:rPr lang="en-US" sz="3200" dirty="0" smtClean="0"/>
              <a:t>-approximation barrier for connectivity augmentation: a reduction to Steiner Trees,  STOC 2020  </a:t>
            </a:r>
            <a:r>
              <a:rPr lang="en-US" sz="3200" dirty="0"/>
              <a:t> 815-825</a:t>
            </a:r>
            <a:endParaRPr lang="en-US" sz="3200" b="1" dirty="0"/>
          </a:p>
          <a:p>
            <a:pPr marL="0" indent="0">
              <a:buNone/>
              <a:defRPr/>
            </a:pPr>
            <a:r>
              <a:rPr lang="en-US" sz="3200" dirty="0"/>
              <a:t> </a:t>
            </a:r>
            <a:endParaRPr lang="en-US" sz="3200" dirty="0">
              <a:solidFill>
                <a:srgbClr val="7030A0"/>
              </a:solidFill>
            </a:endParaRPr>
          </a:p>
        </p:txBody>
      </p:sp>
    </p:spTree>
  </p:cSld>
  <p:clrMapOvr>
    <a:masterClrMapping/>
  </p:clrMapOvr>
  <p:timing>
    <p:tnLst>
      <p:par>
        <p:cTn id="1" dur="indefinite" restart="never" nodeType="tmRoot"/>
      </p:par>
    </p:tnLst>
  </p:timing>
</p:sld>
</file>

<file path=ppt/slides/slide5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The paper which invented recursive greedy</a:t>
            </a:r>
            <a:endParaRPr lang="en-US" dirty="0">
              <a:solidFill>
                <a:srgbClr val="00B0F0"/>
              </a:solidFill>
            </a:endParaRPr>
          </a:p>
        </p:txBody>
      </p:sp>
      <p:sp>
        <p:nvSpPr>
          <p:cNvPr id="3" name="Content Placeholder 2"/>
          <p:cNvSpPr>
            <a:spLocks noGrp="1"/>
          </p:cNvSpPr>
          <p:nvPr>
            <p:ph idx="1"/>
          </p:nvPr>
        </p:nvSpPr>
        <p:spPr/>
        <p:txBody>
          <a:bodyPr>
            <a:normAutofit/>
          </a:bodyPr>
          <a:lstStyle/>
          <a:p>
            <a:pPr marL="0" indent="0">
              <a:buNone/>
            </a:pPr>
            <a:r>
              <a:rPr lang="en-US" i="1" dirty="0" smtClean="0">
                <a:solidFill>
                  <a:srgbClr val="FF0000"/>
                </a:solidFill>
              </a:rPr>
              <a:t>Kortsarz</a:t>
            </a:r>
            <a:r>
              <a:rPr lang="en-US" i="1" dirty="0">
                <a:solidFill>
                  <a:srgbClr val="FF0000"/>
                </a:solidFill>
              </a:rPr>
              <a:t>, </a:t>
            </a:r>
            <a:r>
              <a:rPr lang="en-US" i="1" dirty="0" smtClean="0">
                <a:solidFill>
                  <a:srgbClr val="FF0000"/>
                </a:solidFill>
              </a:rPr>
              <a:t>Peleg</a:t>
            </a:r>
            <a:r>
              <a:rPr lang="en-US" i="1" dirty="0">
                <a:solidFill>
                  <a:srgbClr val="FF0000"/>
                </a:solidFill>
              </a:rPr>
              <a:t>.</a:t>
            </a:r>
            <a:br>
              <a:rPr lang="en-US" i="1" dirty="0">
                <a:solidFill>
                  <a:srgbClr val="FF0000"/>
                </a:solidFill>
              </a:rPr>
            </a:br>
            <a:r>
              <a:rPr lang="en-US" b="1" i="1" dirty="0"/>
              <a:t>Approximating the Weight of Shallow Steiner Trees.</a:t>
            </a:r>
            <a:r>
              <a:rPr lang="en-US" i="1" dirty="0"/>
              <a:t> Discret. Appl. Math. 93(2-3</a:t>
            </a:r>
            <a:r>
              <a:rPr lang="en-US" i="1" dirty="0" smtClean="0"/>
              <a:t>)</a:t>
            </a:r>
            <a:r>
              <a:rPr lang="en-US" i="1" dirty="0"/>
              <a:t> 265-285 (1999</a:t>
            </a:r>
            <a:r>
              <a:rPr lang="en-US" i="1" dirty="0" smtClean="0"/>
              <a:t>)</a:t>
            </a:r>
            <a:endParaRPr lang="en-US" dirty="0" smtClean="0"/>
          </a:p>
          <a:p>
            <a:pPr marL="0" indent="0">
              <a:buNone/>
            </a:pPr>
            <a:r>
              <a:rPr lang="en-US" dirty="0" smtClean="0"/>
              <a:t>The paper that approximated </a:t>
            </a:r>
            <a:r>
              <a:rPr lang="en-US" dirty="0" smtClean="0">
                <a:solidFill>
                  <a:srgbClr val="00B050"/>
                </a:solidFill>
              </a:rPr>
              <a:t>The Directed Steiner Tree problem:</a:t>
            </a:r>
          </a:p>
          <a:p>
            <a:pPr marL="0" indent="0">
              <a:buNone/>
            </a:pPr>
            <a:r>
              <a:rPr lang="en-US" i="1" dirty="0" smtClean="0">
                <a:solidFill>
                  <a:srgbClr val="FF0000"/>
                </a:solidFill>
              </a:rPr>
              <a:t>Charikar,</a:t>
            </a:r>
            <a:r>
              <a:rPr lang="en-US" i="1" dirty="0">
                <a:solidFill>
                  <a:srgbClr val="FF0000"/>
                </a:solidFill>
              </a:rPr>
              <a:t> </a:t>
            </a:r>
            <a:r>
              <a:rPr lang="en-US" i="1" dirty="0" smtClean="0">
                <a:solidFill>
                  <a:srgbClr val="FF0000"/>
                </a:solidFill>
              </a:rPr>
              <a:t>Chekuri</a:t>
            </a:r>
            <a:r>
              <a:rPr lang="en-US" i="1" dirty="0">
                <a:solidFill>
                  <a:srgbClr val="FF0000"/>
                </a:solidFill>
              </a:rPr>
              <a:t>, </a:t>
            </a:r>
            <a:r>
              <a:rPr lang="en-US" i="1" dirty="0" smtClean="0">
                <a:solidFill>
                  <a:srgbClr val="FF0000"/>
                </a:solidFill>
              </a:rPr>
              <a:t>Cheung,</a:t>
            </a:r>
            <a:r>
              <a:rPr lang="en-US" i="1" dirty="0">
                <a:solidFill>
                  <a:srgbClr val="FF0000"/>
                </a:solidFill>
              </a:rPr>
              <a:t> </a:t>
            </a:r>
            <a:r>
              <a:rPr lang="en-US" i="1" dirty="0" smtClean="0">
                <a:solidFill>
                  <a:srgbClr val="FF0000"/>
                </a:solidFill>
              </a:rPr>
              <a:t>Dai</a:t>
            </a:r>
            <a:r>
              <a:rPr lang="en-US" i="1" dirty="0">
                <a:solidFill>
                  <a:srgbClr val="FF0000"/>
                </a:solidFill>
              </a:rPr>
              <a:t>, </a:t>
            </a:r>
            <a:r>
              <a:rPr lang="en-US" i="1" dirty="0" smtClean="0">
                <a:solidFill>
                  <a:srgbClr val="FF0000"/>
                </a:solidFill>
              </a:rPr>
              <a:t>Goel, Guha, Li</a:t>
            </a:r>
            <a:r>
              <a:rPr lang="en-US" i="1" dirty="0">
                <a:solidFill>
                  <a:srgbClr val="FF0000"/>
                </a:solidFill>
              </a:rPr>
              <a:t>.</a:t>
            </a:r>
            <a:br>
              <a:rPr lang="en-US" i="1" dirty="0">
                <a:solidFill>
                  <a:srgbClr val="FF0000"/>
                </a:solidFill>
              </a:rPr>
            </a:br>
            <a:r>
              <a:rPr lang="en-US" b="1" i="1" dirty="0"/>
              <a:t>Approximation Algorithms for Directed Steiner </a:t>
            </a:r>
            <a:r>
              <a:rPr lang="en-US" b="1" i="1" dirty="0" smtClean="0"/>
              <a:t>Problems</a:t>
            </a:r>
            <a:r>
              <a:rPr lang="en-US" b="1" i="1" dirty="0"/>
              <a:t>.</a:t>
            </a:r>
            <a:r>
              <a:rPr lang="en-US" i="1" dirty="0"/>
              <a:t> J. Algorithms 33(1</a:t>
            </a:r>
            <a:r>
              <a:rPr lang="en-US" i="1" dirty="0" smtClean="0"/>
              <a:t>)</a:t>
            </a:r>
            <a:r>
              <a:rPr lang="en-US" i="1" dirty="0"/>
              <a:t> 73-91 (1999</a:t>
            </a:r>
            <a:r>
              <a:rPr lang="en-US" i="1" dirty="0" smtClean="0"/>
              <a:t>)</a:t>
            </a: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2624388807"/>
      </p:ext>
    </p:extLst>
  </p:cSld>
  <p:clrMapOvr>
    <a:masterClrMapping/>
  </p:clrMapOvr>
  <p:timing>
    <p:tnLst>
      <p:par>
        <p:cTn id="1" dur="indefinite" restart="never" nodeType="tmRoot"/>
      </p:par>
    </p:tnLst>
  </p:timing>
</p:sld>
</file>

<file path=ppt/slides/slide5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76875"/>
            <a:ext cx="7886700" cy="1325563"/>
          </a:xfrm>
        </p:spPr>
        <p:txBody>
          <a:bodyPr/>
          <a:lstStyle/>
          <a:p>
            <a:pPr algn="ctr"/>
            <a:r>
              <a:rPr lang="en-US" dirty="0" smtClean="0">
                <a:solidFill>
                  <a:srgbClr val="00B0F0"/>
                </a:solidFill>
              </a:rPr>
              <a:t>The height reduction</a:t>
            </a:r>
            <a:endParaRPr lang="en-US" dirty="0">
              <a:solidFill>
                <a:srgbClr val="00B0F0"/>
              </a:solidFill>
            </a:endParaRPr>
          </a:p>
        </p:txBody>
      </p:sp>
      <p:sp>
        <p:nvSpPr>
          <p:cNvPr id="3" name="Content Placeholder 2"/>
          <p:cNvSpPr>
            <a:spLocks noGrp="1"/>
          </p:cNvSpPr>
          <p:nvPr>
            <p:ph idx="1"/>
          </p:nvPr>
        </p:nvSpPr>
        <p:spPr>
          <a:xfrm>
            <a:off x="304800" y="2133600"/>
            <a:ext cx="7886700" cy="4351338"/>
          </a:xfrm>
        </p:spPr>
        <p:txBody>
          <a:bodyPr/>
          <a:lstStyle/>
          <a:p>
            <a:r>
              <a:rPr lang="en-US" dirty="0" smtClean="0"/>
              <a:t>This was given in:</a:t>
            </a:r>
          </a:p>
          <a:p>
            <a:endParaRPr lang="en-US" dirty="0"/>
          </a:p>
        </p:txBody>
      </p:sp>
      <p:pic>
        <p:nvPicPr>
          <p:cNvPr id="2050" name="Picture 2" descr="https://dblp.org/img/orcid-mark.12x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763" y="250826"/>
            <a:ext cx="114300" cy="1143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381000" y="1415564"/>
            <a:ext cx="9144000" cy="509370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2400" b="0" i="1" u="none" strike="noStrike" cap="none" normalizeH="0" baseline="0" dirty="0" smtClean="0">
                <a:ln>
                  <a:noFill/>
                </a:ln>
                <a:solidFill>
                  <a:srgbClr val="FF0000"/>
                </a:solidFill>
                <a:effectLst/>
                <a:latin typeface="Open Sans"/>
              </a:rPr>
              <a:t>Zelikovsky</a:t>
            </a:r>
            <a:r>
              <a:rPr lang="en-US" altLang="en-US" sz="2400" i="1" dirty="0">
                <a:solidFill>
                  <a:srgbClr val="FF0000"/>
                </a:solidFill>
                <a:latin typeface="Open Sans"/>
              </a:rPr>
              <a:t>:</a:t>
            </a:r>
            <a:r>
              <a:rPr kumimoji="0" lang="en-US" altLang="en-US" sz="2400" b="0" i="1" u="none" strike="noStrike" cap="none" normalizeH="0" baseline="0" dirty="0" smtClean="0">
                <a:ln>
                  <a:noFill/>
                </a:ln>
                <a:solidFill>
                  <a:srgbClr val="505B62"/>
                </a:solidFill>
                <a:effectLst/>
                <a:latin typeface="Open Sans"/>
              </a:rPr>
              <a:t/>
            </a:r>
            <a:br>
              <a:rPr kumimoji="0" lang="en-US" altLang="en-US" sz="2400" b="0" i="1" u="none" strike="noStrike" cap="none" normalizeH="0" baseline="0" dirty="0" smtClean="0">
                <a:ln>
                  <a:noFill/>
                </a:ln>
                <a:solidFill>
                  <a:srgbClr val="505B62"/>
                </a:solidFill>
                <a:effectLst/>
                <a:latin typeface="Open Sans"/>
              </a:rPr>
            </a:br>
            <a:r>
              <a:rPr kumimoji="0" lang="en-US" altLang="en-US" sz="2400" b="1" i="1" u="none" strike="noStrike" cap="none" normalizeH="0" baseline="0" dirty="0" smtClean="0">
                <a:ln>
                  <a:noFill/>
                </a:ln>
                <a:solidFill>
                  <a:srgbClr val="666666"/>
                </a:solidFill>
                <a:effectLst/>
                <a:latin typeface="Open Sans"/>
              </a:rPr>
              <a:t>A Series of Approximation Algorithms for the </a:t>
            </a:r>
          </a:p>
          <a:p>
            <a:pPr marL="0" marR="0" lvl="0" indent="0" algn="l" defTabSz="914400" rtl="0" eaLnBrk="0" fontAlgn="base" latinLnBrk="0" hangingPunct="0">
              <a:lnSpc>
                <a:spcPct val="100000"/>
              </a:lnSpc>
              <a:spcBef>
                <a:spcPct val="0"/>
              </a:spcBef>
              <a:spcAft>
                <a:spcPct val="0"/>
              </a:spcAft>
              <a:buClrTx/>
              <a:buSzTx/>
              <a:tabLst/>
            </a:pPr>
            <a:r>
              <a:rPr kumimoji="0" lang="en-US" altLang="en-US" sz="2400" b="1" i="1" u="none" strike="noStrike" cap="none" normalizeH="0" baseline="0" dirty="0" smtClean="0">
                <a:ln>
                  <a:noFill/>
                </a:ln>
                <a:solidFill>
                  <a:srgbClr val="666666"/>
                </a:solidFill>
                <a:effectLst/>
                <a:latin typeface="Open Sans"/>
              </a:rPr>
              <a:t>Acyclic Directed Steiner Tree Problem.</a:t>
            </a:r>
          </a:p>
          <a:p>
            <a:pPr marL="0" marR="0" lvl="0" indent="0" algn="l" defTabSz="914400" rtl="0" eaLnBrk="0" fontAlgn="base" latinLnBrk="0" hangingPunct="0">
              <a:lnSpc>
                <a:spcPct val="100000"/>
              </a:lnSpc>
              <a:spcBef>
                <a:spcPct val="0"/>
              </a:spcBef>
              <a:spcAft>
                <a:spcPct val="0"/>
              </a:spcAft>
              <a:buClrTx/>
              <a:buSzTx/>
              <a:tabLst/>
            </a:pPr>
            <a:r>
              <a:rPr kumimoji="0" lang="en-US" altLang="en-US" sz="2400" b="0" i="1" u="none" strike="noStrike" cap="none" normalizeH="0" baseline="0" dirty="0" smtClean="0">
                <a:ln>
                  <a:noFill/>
                </a:ln>
                <a:solidFill>
                  <a:srgbClr val="7D848A"/>
                </a:solidFill>
                <a:effectLst/>
                <a:latin typeface="Open Sans"/>
              </a:rPr>
              <a:t>Algorithmica, 18(1)</a:t>
            </a:r>
            <a:r>
              <a:rPr kumimoji="0" lang="en-US" altLang="en-US" sz="2400" b="0" i="1" u="none" strike="noStrike" cap="none" normalizeH="0" baseline="0" dirty="0" smtClean="0">
                <a:ln>
                  <a:noFill/>
                </a:ln>
                <a:solidFill>
                  <a:srgbClr val="505B62"/>
                </a:solidFill>
                <a:effectLst/>
                <a:latin typeface="Open Sans"/>
              </a:rPr>
              <a:t>99-110 (1997). </a:t>
            </a:r>
          </a:p>
          <a:p>
            <a:pPr marL="0" marR="0" lvl="0" indent="0" algn="l" defTabSz="914400" rtl="0" eaLnBrk="0" fontAlgn="base" latinLnBrk="0" hangingPunct="0">
              <a:lnSpc>
                <a:spcPct val="100000"/>
              </a:lnSpc>
              <a:spcBef>
                <a:spcPct val="0"/>
              </a:spcBef>
              <a:spcAft>
                <a:spcPct val="0"/>
              </a:spcAft>
              <a:buClrTx/>
              <a:buSzTx/>
              <a:tabLst/>
            </a:pPr>
            <a:endParaRPr lang="en-US" altLang="en-US" sz="2400" i="1" dirty="0">
              <a:solidFill>
                <a:srgbClr val="505B62"/>
              </a:solidFill>
              <a:latin typeface="Open Sans"/>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400" b="0" i="1" u="none" strike="noStrike" cap="none" normalizeH="0" baseline="0" dirty="0" smtClean="0">
                <a:ln>
                  <a:noFill/>
                </a:ln>
                <a:solidFill>
                  <a:srgbClr val="505B62"/>
                </a:solidFill>
                <a:effectLst/>
                <a:latin typeface="Open Sans"/>
              </a:rPr>
              <a:t>It had a version of recursive greedy but</a:t>
            </a:r>
          </a:p>
          <a:p>
            <a:pPr marL="0" marR="0" lvl="0" indent="0" algn="l" defTabSz="914400" rtl="0" eaLnBrk="0" fontAlgn="base" latinLnBrk="0" hangingPunct="0">
              <a:lnSpc>
                <a:spcPct val="100000"/>
              </a:lnSpc>
              <a:spcBef>
                <a:spcPct val="0"/>
              </a:spcBef>
              <a:spcAft>
                <a:spcPct val="0"/>
              </a:spcAft>
              <a:buClrTx/>
              <a:buSzTx/>
              <a:tabLst/>
            </a:pPr>
            <a:r>
              <a:rPr lang="en-US" altLang="en-US" sz="2400" i="1" dirty="0" smtClean="0">
                <a:solidFill>
                  <a:srgbClr val="505B62"/>
                </a:solidFill>
                <a:latin typeface="Open Sans"/>
              </a:rPr>
              <a:t>more complex and more terms</a:t>
            </a:r>
          </a:p>
          <a:p>
            <a:pPr marL="0" marR="0" lvl="0" indent="0" algn="l" defTabSz="914400" rtl="0" eaLnBrk="0" fontAlgn="base" latinLnBrk="0" hangingPunct="0">
              <a:lnSpc>
                <a:spcPct val="100000"/>
              </a:lnSpc>
              <a:spcBef>
                <a:spcPct val="0"/>
              </a:spcBef>
              <a:spcAft>
                <a:spcPct val="0"/>
              </a:spcAft>
              <a:buClrTx/>
              <a:buSzTx/>
              <a:tabLst/>
            </a:pPr>
            <a:r>
              <a:rPr lang="en-US" altLang="en-US" sz="2400" i="1" dirty="0" smtClean="0">
                <a:solidFill>
                  <a:srgbClr val="505B62"/>
                </a:solidFill>
                <a:latin typeface="Open Sans"/>
              </a:rPr>
              <a:t>than the one of </a:t>
            </a:r>
            <a:r>
              <a:rPr lang="en-US" altLang="en-US" sz="2400" i="1" dirty="0" smtClean="0">
                <a:solidFill>
                  <a:srgbClr val="7030A0"/>
                </a:solidFill>
                <a:latin typeface="Open Sans"/>
              </a:rPr>
              <a:t>Kortsarz</a:t>
            </a:r>
            <a:r>
              <a:rPr lang="en-US" altLang="en-US" sz="2400" i="1" dirty="0">
                <a:solidFill>
                  <a:srgbClr val="7030A0"/>
                </a:solidFill>
                <a:latin typeface="Open Sans"/>
              </a:rPr>
              <a:t>-</a:t>
            </a:r>
            <a:r>
              <a:rPr lang="en-US" altLang="en-US" sz="2400" i="1" dirty="0" smtClean="0">
                <a:solidFill>
                  <a:srgbClr val="7030A0"/>
                </a:solidFill>
                <a:latin typeface="Open Sans"/>
              </a:rPr>
              <a:t>Peleg.</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2400" b="0" i="1" u="none" strike="noStrike" cap="none" normalizeH="0" baseline="0" dirty="0">
              <a:ln>
                <a:noFill/>
              </a:ln>
              <a:solidFill>
                <a:srgbClr val="505B62"/>
              </a:solidFill>
              <a:effectLst/>
              <a:latin typeface="Open Sans"/>
            </a:endParaRPr>
          </a:p>
          <a:p>
            <a:pPr marL="0" marR="0" lvl="0" indent="0" algn="l" defTabSz="914400" rtl="0" eaLnBrk="0" fontAlgn="base" latinLnBrk="0" hangingPunct="0">
              <a:lnSpc>
                <a:spcPct val="100000"/>
              </a:lnSpc>
              <a:spcBef>
                <a:spcPct val="0"/>
              </a:spcBef>
              <a:spcAft>
                <a:spcPct val="0"/>
              </a:spcAft>
              <a:buClrTx/>
              <a:buSzTx/>
              <a:tabLst/>
            </a:pPr>
            <a:r>
              <a:rPr lang="en-US" altLang="en-US" sz="2400" i="1" dirty="0" smtClean="0">
                <a:solidFill>
                  <a:srgbClr val="505B62"/>
                </a:solidFill>
                <a:latin typeface="Open Sans"/>
              </a:rPr>
              <a:t>The height reduction here has a </a:t>
            </a:r>
            <a:r>
              <a:rPr lang="en-US" altLang="en-US" sz="2400" i="1" dirty="0" smtClean="0">
                <a:solidFill>
                  <a:srgbClr val="FF0000"/>
                </a:solidFill>
                <a:latin typeface="Open Sans"/>
              </a:rPr>
              <a:t>slight mistake.</a:t>
            </a:r>
          </a:p>
          <a:p>
            <a:pPr marL="0" marR="0" lvl="0" indent="0" algn="l" defTabSz="914400" rtl="0" eaLnBrk="0" fontAlgn="base" latinLnBrk="0" hangingPunct="0">
              <a:lnSpc>
                <a:spcPct val="100000"/>
              </a:lnSpc>
              <a:spcBef>
                <a:spcPct val="0"/>
              </a:spcBef>
              <a:spcAft>
                <a:spcPct val="0"/>
              </a:spcAft>
              <a:buClrTx/>
              <a:buSzTx/>
              <a:tabLst/>
            </a:pPr>
            <a:r>
              <a:rPr lang="en-US" altLang="en-US" sz="2400" i="1" dirty="0" smtClean="0">
                <a:solidFill>
                  <a:srgbClr val="505B62"/>
                </a:solidFill>
                <a:latin typeface="Open Sans"/>
              </a:rPr>
              <a:t>Look for </a:t>
            </a:r>
            <a:r>
              <a:rPr kumimoji="0" lang="en-US" altLang="en-US" sz="2400" b="0" i="1" u="none" strike="noStrike" cap="none" normalizeH="0" dirty="0" smtClean="0">
                <a:ln>
                  <a:noFill/>
                </a:ln>
                <a:solidFill>
                  <a:srgbClr val="505B62"/>
                </a:solidFill>
                <a:effectLst/>
                <a:latin typeface="Open Sans"/>
              </a:rPr>
              <a:t>a  later</a:t>
            </a:r>
            <a:r>
              <a:rPr kumimoji="0" lang="en-US" altLang="en-US" sz="2400" b="0" i="1" u="none" strike="noStrike" cap="none" normalizeH="0" baseline="0" dirty="0" smtClean="0">
                <a:ln>
                  <a:noFill/>
                </a:ln>
                <a:solidFill>
                  <a:srgbClr val="505B62"/>
                </a:solidFill>
                <a:effectLst/>
                <a:latin typeface="Open Sans"/>
              </a:rPr>
              <a:t> paper by </a:t>
            </a:r>
            <a:r>
              <a:rPr kumimoji="0" lang="en-US" altLang="en-US" sz="2400" b="0" i="1" u="none" strike="noStrike" cap="none" normalizeH="0" baseline="0" dirty="0" smtClean="0">
                <a:ln>
                  <a:noFill/>
                </a:ln>
                <a:solidFill>
                  <a:srgbClr val="7030A0"/>
                </a:solidFill>
                <a:effectLst/>
                <a:latin typeface="Open Sans"/>
              </a:rPr>
              <a:t>Zelikovsky</a:t>
            </a:r>
            <a:r>
              <a:rPr kumimoji="0" lang="en-US" altLang="en-US" sz="2400" b="0" i="1" u="none" strike="noStrike" cap="none" normalizeH="0" baseline="0" dirty="0" smtClean="0">
                <a:ln>
                  <a:noFill/>
                </a:ln>
                <a:solidFill>
                  <a:srgbClr val="505B62"/>
                </a:solidFill>
                <a:effectLst/>
                <a:latin typeface="Open Sans"/>
              </a:rPr>
              <a:t> that corrects it.</a:t>
            </a:r>
          </a:p>
          <a:p>
            <a:pPr marL="0" marR="0" lvl="0" indent="0" algn="l" defTabSz="914400" rtl="0" eaLnBrk="0" fontAlgn="base" latinLnBrk="0" hangingPunct="0">
              <a:lnSpc>
                <a:spcPct val="100000"/>
              </a:lnSpc>
              <a:spcBef>
                <a:spcPct val="0"/>
              </a:spcBef>
              <a:spcAft>
                <a:spcPct val="0"/>
              </a:spcAft>
              <a:buClrTx/>
              <a:buSzTx/>
              <a:tabLst/>
            </a:pPr>
            <a:endParaRPr lang="en-US" altLang="en-US" sz="2400" i="1" dirty="0">
              <a:solidFill>
                <a:srgbClr val="505B62"/>
              </a:solidFill>
              <a:latin typeface="Open Sans"/>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2400" b="0" i="0" u="none" strike="noStrike" cap="none" normalizeH="0" baseline="0" dirty="0" smtClean="0">
              <a:ln>
                <a:noFill/>
              </a:ln>
              <a:solidFill>
                <a:srgbClr val="505B62"/>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00" b="0" i="0" u="none" strike="noStrike" cap="none" normalizeH="0" baseline="0" dirty="0" smtClean="0">
                <a:ln>
                  <a:noFill/>
                </a:ln>
                <a:solidFill>
                  <a:schemeClr val="tx1"/>
                </a:solidFill>
                <a:effectLst/>
              </a:rPr>
              <a:t/>
            </a:r>
            <a:br>
              <a:rPr kumimoji="0" lang="en-US" altLang="en-US" sz="300" b="0" i="0" u="none" strike="noStrike" cap="none" normalizeH="0" baseline="0" dirty="0" smtClean="0">
                <a:ln>
                  <a:noFill/>
                </a:ln>
                <a:solidFill>
                  <a:schemeClr val="tx1"/>
                </a:solidFill>
                <a:effectLst/>
              </a:rPr>
            </a:br>
            <a:endParaRPr kumimoji="0" lang="en-US" altLang="en-US" sz="1000" b="0" i="1" u="none" strike="noStrike" cap="none" normalizeH="0" baseline="0" dirty="0" smtClean="0">
              <a:ln>
                <a:noFill/>
              </a:ln>
              <a:solidFill>
                <a:srgbClr val="505B62"/>
              </a:solidFill>
              <a:effectLst/>
              <a:latin typeface="Open Sans"/>
            </a:endParaRPr>
          </a:p>
        </p:txBody>
      </p:sp>
      <p:pic>
        <p:nvPicPr>
          <p:cNvPr id="2052" name="Picture 4" descr="https://dblp.org/img/orcid-mark.12x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763" y="-114300"/>
            <a:ext cx="114300" cy="11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037336"/>
      </p:ext>
    </p:extLst>
  </p:cSld>
  <p:clrMapOvr>
    <a:masterClrMapping/>
  </p:clrMapOvr>
  <p:timing>
    <p:tnLst>
      <p:par>
        <p:cTn id="1" dur="indefinite" restart="never" nodeType="tmRoot"/>
      </p:par>
    </p:tnLst>
  </p:timing>
</p:sld>
</file>

<file path=ppt/slides/slide5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The paper that gave polylog ratio for Group Steiner</a:t>
            </a:r>
            <a:endParaRPr lang="en-US" dirty="0">
              <a:solidFill>
                <a:srgbClr val="00B0F0"/>
              </a:solidFill>
            </a:endParaRPr>
          </a:p>
        </p:txBody>
      </p:sp>
      <p:sp>
        <p:nvSpPr>
          <p:cNvPr id="3" name="Content Placeholder 2"/>
          <p:cNvSpPr>
            <a:spLocks noGrp="1"/>
          </p:cNvSpPr>
          <p:nvPr>
            <p:ph idx="1"/>
          </p:nvPr>
        </p:nvSpPr>
        <p:spPr>
          <a:xfrm>
            <a:off x="622300" y="1981200"/>
            <a:ext cx="7886700" cy="4351338"/>
          </a:xfrm>
        </p:spPr>
        <p:txBody>
          <a:bodyPr>
            <a:normAutofit lnSpcReduction="10000"/>
          </a:bodyPr>
          <a:lstStyle/>
          <a:p>
            <a:pPr marL="0" indent="0">
              <a:buNone/>
            </a:pPr>
            <a:r>
              <a:rPr lang="en-US" i="1" dirty="0" smtClean="0">
                <a:solidFill>
                  <a:srgbClr val="FF0000"/>
                </a:solidFill>
              </a:rPr>
              <a:t>Garg</a:t>
            </a:r>
            <a:r>
              <a:rPr lang="en-US" i="1" dirty="0">
                <a:solidFill>
                  <a:srgbClr val="FF0000"/>
                </a:solidFill>
              </a:rPr>
              <a:t>, </a:t>
            </a:r>
            <a:r>
              <a:rPr lang="en-US" i="1" dirty="0" smtClean="0">
                <a:solidFill>
                  <a:srgbClr val="FF0000"/>
                </a:solidFill>
              </a:rPr>
              <a:t>Konjevod</a:t>
            </a:r>
            <a:r>
              <a:rPr lang="en-US" i="1" dirty="0">
                <a:solidFill>
                  <a:srgbClr val="FF0000"/>
                </a:solidFill>
              </a:rPr>
              <a:t>, R. </a:t>
            </a:r>
            <a:r>
              <a:rPr lang="en-US" i="1" dirty="0" smtClean="0">
                <a:solidFill>
                  <a:srgbClr val="FF0000"/>
                </a:solidFill>
              </a:rPr>
              <a:t>Ravi</a:t>
            </a:r>
            <a:r>
              <a:rPr lang="en-US" i="1" dirty="0">
                <a:solidFill>
                  <a:srgbClr val="FF0000"/>
                </a:solidFill>
              </a:rPr>
              <a:t>.</a:t>
            </a:r>
            <a:br>
              <a:rPr lang="en-US" i="1" dirty="0">
                <a:solidFill>
                  <a:srgbClr val="FF0000"/>
                </a:solidFill>
              </a:rPr>
            </a:br>
            <a:r>
              <a:rPr lang="en-US" b="1" i="1" dirty="0"/>
              <a:t>A Polylogarithmic Approximation Algorithm for the Group Steiner Tree Problem.</a:t>
            </a:r>
            <a:r>
              <a:rPr lang="en-US" i="1" dirty="0"/>
              <a:t> J. Algorithms 37(1</a:t>
            </a:r>
            <a:r>
              <a:rPr lang="en-US" i="1" dirty="0" smtClean="0"/>
              <a:t>)</a:t>
            </a:r>
            <a:r>
              <a:rPr lang="en-US" i="1" dirty="0"/>
              <a:t> 66-84 (2000)</a:t>
            </a:r>
            <a:endParaRPr lang="en-US" dirty="0"/>
          </a:p>
          <a:p>
            <a:pPr marL="0" indent="0">
              <a:buNone/>
            </a:pPr>
            <a:r>
              <a:rPr lang="en-US" dirty="0" smtClean="0"/>
              <a:t>The paper that showed that under the </a:t>
            </a:r>
            <a:r>
              <a:rPr lang="en-US" dirty="0" smtClean="0">
                <a:solidFill>
                  <a:srgbClr val="FF0000"/>
                </a:solidFill>
              </a:rPr>
              <a:t>ETH,P≠Quasi(P):</a:t>
            </a:r>
          </a:p>
          <a:p>
            <a:pPr marL="0" indent="0">
              <a:buNone/>
            </a:pPr>
            <a:r>
              <a:rPr lang="en-US" i="1" dirty="0" smtClean="0">
                <a:solidFill>
                  <a:srgbClr val="FF0000"/>
                </a:solidFill>
              </a:rPr>
              <a:t>Chekuri,</a:t>
            </a:r>
            <a:r>
              <a:rPr lang="en-US" i="1" dirty="0">
                <a:solidFill>
                  <a:srgbClr val="FF0000"/>
                </a:solidFill>
              </a:rPr>
              <a:t> </a:t>
            </a:r>
            <a:r>
              <a:rPr lang="en-US" i="1" dirty="0" smtClean="0">
                <a:solidFill>
                  <a:srgbClr val="FF0000"/>
                </a:solidFill>
              </a:rPr>
              <a:t>Pál</a:t>
            </a:r>
            <a:r>
              <a:rPr lang="en-US" i="1" dirty="0">
                <a:solidFill>
                  <a:srgbClr val="FF0000"/>
                </a:solidFill>
              </a:rPr>
              <a:t>.</a:t>
            </a:r>
            <a:br>
              <a:rPr lang="en-US" i="1" dirty="0">
                <a:solidFill>
                  <a:srgbClr val="FF0000"/>
                </a:solidFill>
              </a:rPr>
            </a:br>
            <a:r>
              <a:rPr lang="en-US" b="1" i="1" dirty="0"/>
              <a:t>A Recursive Greedy Algorithm for Walks in Directed Graphs.</a:t>
            </a:r>
            <a:r>
              <a:rPr lang="en-US" i="1" dirty="0"/>
              <a:t> FOCS </a:t>
            </a:r>
            <a:r>
              <a:rPr lang="en-US" i="1" dirty="0" smtClean="0"/>
              <a:t>2005, 245-253</a:t>
            </a: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2682952093"/>
      </p:ext>
    </p:extLst>
  </p:cSld>
  <p:clrMapOvr>
    <a:masterClrMapping/>
  </p:clrMapOvr>
  <p:timing>
    <p:tnLst>
      <p:par>
        <p:cTn id="1" dur="indefinite" restart="never" nodeType="tmRoot"/>
      </p:par>
    </p:tnLst>
  </p:timing>
</p:sld>
</file>

<file path=ppt/slides/slide5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Title 1"/>
          <p:cNvSpPr>
            <a:spLocks noGrp="1"/>
          </p:cNvSpPr>
          <p:nvPr>
            <p:ph type="title"/>
          </p:nvPr>
        </p:nvSpPr>
        <p:spPr/>
        <p:txBody>
          <a:bodyPr/>
          <a:lstStyle/>
          <a:p>
            <a:pPr algn="ctr"/>
            <a:r>
              <a:rPr lang="en-US" altLang="en-US" dirty="0" smtClean="0">
                <a:solidFill>
                  <a:srgbClr val="00B0F0"/>
                </a:solidFill>
              </a:rPr>
              <a:t>Inventing the probabilistic method</a:t>
            </a:r>
          </a:p>
        </p:txBody>
      </p:sp>
      <p:sp>
        <p:nvSpPr>
          <p:cNvPr id="256003" name="Content Placeholder 2"/>
          <p:cNvSpPr>
            <a:spLocks noGrp="1"/>
          </p:cNvSpPr>
          <p:nvPr>
            <p:ph idx="1"/>
          </p:nvPr>
        </p:nvSpPr>
        <p:spPr/>
        <p:txBody>
          <a:bodyPr>
            <a:noAutofit/>
          </a:bodyPr>
          <a:lstStyle/>
          <a:p>
            <a:pPr marL="0" indent="0" algn="l">
              <a:buFontTx/>
              <a:buNone/>
            </a:pPr>
            <a:r>
              <a:rPr lang="en-US" altLang="en-US" sz="3600" dirty="0" smtClean="0"/>
              <a:t>It was known that for every </a:t>
            </a:r>
            <a:r>
              <a:rPr lang="en-US" altLang="en-US" sz="3600" dirty="0" smtClean="0">
                <a:solidFill>
                  <a:srgbClr val="FF0000"/>
                </a:solidFill>
              </a:rPr>
              <a:t>k</a:t>
            </a:r>
            <a:r>
              <a:rPr lang="en-US" altLang="en-US" sz="3600" dirty="0" smtClean="0"/>
              <a:t>, there is </a:t>
            </a:r>
            <a:r>
              <a:rPr lang="en-US" altLang="en-US" sz="3600" dirty="0" smtClean="0">
                <a:solidFill>
                  <a:srgbClr val="FF0000"/>
                </a:solidFill>
              </a:rPr>
              <a:t>R(k)</a:t>
            </a:r>
            <a:r>
              <a:rPr lang="en-US" altLang="en-US" sz="3600" dirty="0" smtClean="0"/>
              <a:t> so that every graph with </a:t>
            </a:r>
            <a:r>
              <a:rPr lang="en-US" altLang="en-US" sz="3600" dirty="0" smtClean="0">
                <a:solidFill>
                  <a:srgbClr val="FF0000"/>
                </a:solidFill>
              </a:rPr>
              <a:t>R(k)</a:t>
            </a:r>
            <a:r>
              <a:rPr lang="en-US" altLang="en-US" sz="3600" dirty="0" smtClean="0"/>
              <a:t> or more vertices  has either a clique of size </a:t>
            </a:r>
            <a:r>
              <a:rPr lang="en-US" altLang="en-US" sz="3600" dirty="0" smtClean="0">
                <a:solidFill>
                  <a:srgbClr val="FF0000"/>
                </a:solidFill>
              </a:rPr>
              <a:t>k </a:t>
            </a:r>
            <a:r>
              <a:rPr lang="en-US" altLang="en-US" sz="3600" dirty="0" smtClean="0"/>
              <a:t>or an independent set of size </a:t>
            </a:r>
            <a:r>
              <a:rPr lang="en-US" altLang="en-US" sz="3600" dirty="0" smtClean="0">
                <a:solidFill>
                  <a:srgbClr val="FF0000"/>
                </a:solidFill>
              </a:rPr>
              <a:t>k</a:t>
            </a:r>
            <a:r>
              <a:rPr lang="en-US" altLang="en-US" sz="3600" dirty="0" smtClean="0"/>
              <a:t>. It is easy to prove that by induction. However giving estimations for </a:t>
            </a:r>
            <a:r>
              <a:rPr lang="en-US" altLang="en-US" sz="3600" dirty="0" smtClean="0">
                <a:solidFill>
                  <a:srgbClr val="FF0000"/>
                </a:solidFill>
              </a:rPr>
              <a:t>R(k)</a:t>
            </a:r>
            <a:r>
              <a:rPr lang="en-US" altLang="en-US" sz="3600" dirty="0" smtClean="0"/>
              <a:t> was considered very hard. In </a:t>
            </a:r>
            <a:r>
              <a:rPr lang="en-US" altLang="en-US" sz="3600" dirty="0" smtClean="0">
                <a:solidFill>
                  <a:srgbClr val="FF0000"/>
                </a:solidFill>
              </a:rPr>
              <a:t>1959</a:t>
            </a:r>
            <a:r>
              <a:rPr lang="en-US" altLang="en-US" sz="3600" dirty="0" smtClean="0"/>
              <a:t> </a:t>
            </a:r>
            <a:r>
              <a:rPr lang="en-US" altLang="en-US" sz="3600" dirty="0" smtClean="0">
                <a:solidFill>
                  <a:srgbClr val="7030A0"/>
                </a:solidFill>
              </a:rPr>
              <a:t>Erdos</a:t>
            </a:r>
            <a:r>
              <a:rPr lang="en-US" altLang="en-US" sz="3600" dirty="0" smtClean="0"/>
              <a:t> gave elementary proofs of bounds using the </a:t>
            </a:r>
            <a:r>
              <a:rPr lang="en-US" altLang="en-US" sz="3600" dirty="0" smtClean="0">
                <a:solidFill>
                  <a:srgbClr val="00B050"/>
                </a:solidFill>
              </a:rPr>
              <a:t>Probabilistic Method</a:t>
            </a:r>
            <a:r>
              <a:rPr lang="en-US" altLang="en-US" sz="3600" dirty="0" smtClean="0"/>
              <a:t>.</a:t>
            </a:r>
          </a:p>
        </p:txBody>
      </p:sp>
    </p:spTree>
  </p:cSld>
  <p:clrMapOvr>
    <a:masterClrMapping/>
  </p:clrMapOvr>
  <p:timing>
    <p:tnLst>
      <p:par>
        <p:cTn id="1" dur="indefinite" restart="never" nodeType="tmRoot"/>
      </p:par>
    </p:tnLst>
  </p:timing>
</p:sld>
</file>

<file path=ppt/slides/slide5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Title 1"/>
          <p:cNvSpPr>
            <a:spLocks noGrp="1"/>
          </p:cNvSpPr>
          <p:nvPr>
            <p:ph type="title"/>
          </p:nvPr>
        </p:nvSpPr>
        <p:spPr/>
        <p:txBody>
          <a:bodyPr/>
          <a:lstStyle/>
          <a:p>
            <a:pPr algn="ctr"/>
            <a:r>
              <a:rPr lang="en-US" altLang="en-US" dirty="0" smtClean="0">
                <a:solidFill>
                  <a:srgbClr val="00B0F0"/>
                </a:solidFill>
              </a:rPr>
              <a:t>The probabilistic method</a:t>
            </a:r>
          </a:p>
        </p:txBody>
      </p:sp>
      <p:sp>
        <p:nvSpPr>
          <p:cNvPr id="257027" name="Content Placeholder 2"/>
          <p:cNvSpPr>
            <a:spLocks noGrp="1"/>
          </p:cNvSpPr>
          <p:nvPr>
            <p:ph idx="1"/>
          </p:nvPr>
        </p:nvSpPr>
        <p:spPr/>
        <p:txBody>
          <a:bodyPr>
            <a:normAutofit fontScale="92500" lnSpcReduction="20000"/>
          </a:bodyPr>
          <a:lstStyle/>
          <a:p>
            <a:pPr marL="0" indent="0" algn="l">
              <a:buFontTx/>
              <a:buNone/>
            </a:pPr>
            <a:r>
              <a:rPr lang="en-US" altLang="en-US" sz="4300" dirty="0" smtClean="0"/>
              <a:t>The bounds appear in:</a:t>
            </a:r>
          </a:p>
          <a:p>
            <a:pPr marL="0" indent="0" algn="l">
              <a:buFontTx/>
              <a:buNone/>
            </a:pPr>
            <a:r>
              <a:rPr lang="en-US" altLang="en-US" sz="4300" i="1" dirty="0" smtClean="0">
                <a:solidFill>
                  <a:srgbClr val="FF0000"/>
                </a:solidFill>
              </a:rPr>
              <a:t>Erdős,  </a:t>
            </a:r>
            <a:r>
              <a:rPr lang="en-US" altLang="en-US" sz="4300" i="1" dirty="0" smtClean="0"/>
              <a:t>(1959). Graph theory and </a:t>
            </a:r>
          </a:p>
          <a:p>
            <a:pPr marL="0" indent="0" algn="l">
              <a:buFontTx/>
              <a:buNone/>
            </a:pPr>
            <a:r>
              <a:rPr lang="en-US" altLang="en-US" sz="4300" i="1" dirty="0" smtClean="0"/>
              <a:t>probability, Can J. Math 11:34-38.</a:t>
            </a:r>
          </a:p>
          <a:p>
            <a:pPr marL="0" indent="0" algn="l">
              <a:buFontTx/>
              <a:buNone/>
            </a:pPr>
            <a:r>
              <a:rPr lang="en-US" altLang="en-US" sz="4300" i="1" dirty="0" smtClean="0"/>
              <a:t>Then there is a natural problem: if the </a:t>
            </a:r>
            <a:r>
              <a:rPr lang="en-US" altLang="en-US" sz="4300" i="1" dirty="0" smtClean="0">
                <a:solidFill>
                  <a:srgbClr val="FF0000"/>
                </a:solidFill>
              </a:rPr>
              <a:t>girth </a:t>
            </a:r>
            <a:r>
              <a:rPr lang="en-US" altLang="en-US" sz="4300" i="1" dirty="0" smtClean="0"/>
              <a:t>is large then a graph is </a:t>
            </a:r>
          </a:p>
          <a:p>
            <a:pPr marL="0" indent="0" algn="l">
              <a:buFontTx/>
              <a:buNone/>
            </a:pPr>
            <a:r>
              <a:rPr lang="en-US" altLang="en-US" sz="4300" i="1" dirty="0" smtClean="0">
                <a:solidFill>
                  <a:srgbClr val="00B050"/>
                </a:solidFill>
              </a:rPr>
              <a:t>locally a tree</a:t>
            </a:r>
            <a:r>
              <a:rPr lang="en-US" altLang="en-US" sz="4300" i="1" dirty="0" smtClean="0"/>
              <a:t>.</a:t>
            </a:r>
          </a:p>
          <a:p>
            <a:pPr marL="0" indent="0" algn="l">
              <a:buFontTx/>
              <a:buNone/>
            </a:pPr>
            <a:r>
              <a:rPr lang="en-US" altLang="en-US" sz="4300" i="1" dirty="0" smtClean="0"/>
              <a:t>Does it mean that </a:t>
            </a:r>
            <a:r>
              <a:rPr lang="en-US" altLang="en-US" sz="4300" i="1" dirty="0" smtClean="0">
                <a:solidFill>
                  <a:srgbClr val="0070C0"/>
                </a:solidFill>
              </a:rPr>
              <a:t>graphs with large girth have small chromatic number?</a:t>
            </a:r>
            <a:endParaRPr lang="en-US" altLang="en-US" sz="4300" dirty="0" smtClean="0">
              <a:solidFill>
                <a:srgbClr val="0070C0"/>
              </a:solidFill>
            </a:endParaRPr>
          </a:p>
          <a:p>
            <a:pPr marL="0" indent="0" algn="l">
              <a:buFontTx/>
              <a:buNone/>
            </a:pPr>
            <a:endParaRPr lang="en-US" altLang="en-US" sz="4300" dirty="0" smtClean="0"/>
          </a:p>
          <a:p>
            <a:pPr marL="0" indent="0" algn="l">
              <a:buFontTx/>
              <a:buNone/>
            </a:pPr>
            <a:endParaRPr lang="en-US" altLang="en-US" dirty="0" smtClean="0">
              <a:solidFill>
                <a:srgbClr val="00B050"/>
              </a:solidFill>
            </a:endParaRPr>
          </a:p>
        </p:txBody>
      </p:sp>
    </p:spTree>
  </p:cSld>
  <p:clrMapOvr>
    <a:masterClrMapping/>
  </p:clrMapOvr>
  <p:timing>
    <p:tnLst>
      <p:par>
        <p:cTn id="1" dur="indefinite" restart="never" nodeType="tmRoot"/>
      </p:par>
    </p:tnLst>
  </p:timing>
</p:sld>
</file>

<file path=ppt/slides/slide5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Title 1"/>
          <p:cNvSpPr>
            <a:spLocks noGrp="1"/>
          </p:cNvSpPr>
          <p:nvPr>
            <p:ph type="title"/>
          </p:nvPr>
        </p:nvSpPr>
        <p:spPr/>
        <p:txBody>
          <a:bodyPr/>
          <a:lstStyle/>
          <a:p>
            <a:pPr algn="ctr"/>
            <a:r>
              <a:rPr lang="en-US" altLang="en-US" dirty="0" smtClean="0">
                <a:solidFill>
                  <a:srgbClr val="00B0F0"/>
                </a:solidFill>
              </a:rPr>
              <a:t>The probabilistic method</a:t>
            </a:r>
          </a:p>
        </p:txBody>
      </p:sp>
      <p:sp>
        <p:nvSpPr>
          <p:cNvPr id="258051" name="Content Placeholder 2"/>
          <p:cNvSpPr>
            <a:spLocks noGrp="1"/>
          </p:cNvSpPr>
          <p:nvPr>
            <p:ph idx="1"/>
          </p:nvPr>
        </p:nvSpPr>
        <p:spPr/>
        <p:txBody>
          <a:bodyPr>
            <a:noAutofit/>
          </a:bodyPr>
          <a:lstStyle/>
          <a:p>
            <a:pPr marL="0" indent="0" algn="l">
              <a:buFontTx/>
              <a:buNone/>
            </a:pPr>
            <a:r>
              <a:rPr lang="en-US" altLang="en-US" sz="4000" dirty="0" smtClean="0">
                <a:solidFill>
                  <a:srgbClr val="7030A0"/>
                </a:solidFill>
              </a:rPr>
              <a:t>Erdos</a:t>
            </a:r>
            <a:r>
              <a:rPr lang="en-US" altLang="en-US" sz="4000" dirty="0" smtClean="0"/>
              <a:t> showed that given positive integers </a:t>
            </a:r>
            <a:r>
              <a:rPr lang="en-US" altLang="en-US" sz="4000" i="1" dirty="0" smtClean="0">
                <a:solidFill>
                  <a:srgbClr val="FF0000"/>
                </a:solidFill>
              </a:rPr>
              <a:t>g</a:t>
            </a:r>
            <a:r>
              <a:rPr lang="en-US" altLang="en-US" sz="4000" dirty="0" smtClean="0"/>
              <a:t> and </a:t>
            </a:r>
            <a:r>
              <a:rPr lang="en-US" altLang="en-US" sz="4000" i="1" dirty="0" smtClean="0">
                <a:solidFill>
                  <a:srgbClr val="FF0000"/>
                </a:solidFill>
              </a:rPr>
              <a:t>k</a:t>
            </a:r>
            <a:r>
              <a:rPr lang="en-US" altLang="en-US" sz="4000" dirty="0" smtClean="0"/>
              <a:t>, there exist a graph </a:t>
            </a:r>
            <a:r>
              <a:rPr lang="en-US" altLang="en-US" sz="4000" i="1" dirty="0" smtClean="0">
                <a:solidFill>
                  <a:srgbClr val="FF0000"/>
                </a:solidFill>
              </a:rPr>
              <a:t>G</a:t>
            </a:r>
            <a:r>
              <a:rPr lang="en-US" altLang="en-US" sz="4000" dirty="0" smtClean="0">
                <a:solidFill>
                  <a:srgbClr val="FF0000"/>
                </a:solidFill>
              </a:rPr>
              <a:t> </a:t>
            </a:r>
            <a:r>
              <a:rPr lang="en-US" altLang="en-US" sz="4000" dirty="0" smtClean="0"/>
              <a:t>of girth at  least </a:t>
            </a:r>
            <a:r>
              <a:rPr lang="en-US" altLang="en-US" sz="4000" i="1" dirty="0" smtClean="0">
                <a:solidFill>
                  <a:srgbClr val="FF0000"/>
                </a:solidFill>
              </a:rPr>
              <a:t>g</a:t>
            </a:r>
            <a:r>
              <a:rPr lang="en-US" altLang="en-US" sz="4000" dirty="0" smtClean="0"/>
              <a:t>, such that the chromatic number of </a:t>
            </a:r>
            <a:r>
              <a:rPr lang="en-US" altLang="en-US" sz="4000" i="1" dirty="0" smtClean="0"/>
              <a:t>G</a:t>
            </a:r>
            <a:r>
              <a:rPr lang="en-US" altLang="en-US" sz="4000" dirty="0" smtClean="0"/>
              <a:t> is at least </a:t>
            </a:r>
            <a:r>
              <a:rPr lang="en-US" altLang="en-US" sz="4000" i="1" dirty="0" smtClean="0">
                <a:solidFill>
                  <a:srgbClr val="FF0000"/>
                </a:solidFill>
              </a:rPr>
              <a:t>k</a:t>
            </a:r>
            <a:r>
              <a:rPr lang="en-US" altLang="en-US" sz="4000" dirty="0" smtClean="0"/>
              <a:t>. This appears in: </a:t>
            </a:r>
          </a:p>
          <a:p>
            <a:pPr marL="0" indent="0" algn="l">
              <a:buFontTx/>
              <a:buNone/>
            </a:pPr>
            <a:r>
              <a:rPr lang="en-US" sz="4000" dirty="0">
                <a:solidFill>
                  <a:srgbClr val="FF0000"/>
                </a:solidFill>
              </a:rPr>
              <a:t>Erdős, P. </a:t>
            </a:r>
            <a:r>
              <a:rPr lang="en-US" sz="4000" dirty="0"/>
              <a:t>(1961). "Graph theory and probability, </a:t>
            </a:r>
            <a:r>
              <a:rPr lang="en-US" sz="4000" dirty="0" smtClean="0"/>
              <a:t>II“.</a:t>
            </a:r>
            <a:r>
              <a:rPr lang="en-US" sz="4000" dirty="0"/>
              <a:t> </a:t>
            </a:r>
            <a:r>
              <a:rPr lang="en-US" sz="4000" i="1" dirty="0"/>
              <a:t>Can. J. Math</a:t>
            </a:r>
            <a:r>
              <a:rPr lang="en-US" sz="4000" dirty="0"/>
              <a:t>. </a:t>
            </a:r>
            <a:r>
              <a:rPr lang="en-US" sz="4000" b="1" dirty="0"/>
              <a:t>13</a:t>
            </a:r>
            <a:r>
              <a:rPr lang="en-US" sz="4000" dirty="0"/>
              <a:t>: 346–352.</a:t>
            </a:r>
            <a:endParaRPr lang="en-US" altLang="en-US" sz="4000" dirty="0" smtClean="0"/>
          </a:p>
        </p:txBody>
      </p:sp>
    </p:spTree>
  </p:cSld>
  <p:clrMapOvr>
    <a:masterClrMapping/>
  </p:clrMapOvr>
  <p:timing>
    <p:tnLst>
      <p:par>
        <p:cTn id="1" dur="indefinite" restart="never" nodeType="tmRoot"/>
      </p:par>
    </p:tnLst>
  </p:timing>
</p:sld>
</file>

<file path=ppt/slides/slide5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Title 1"/>
          <p:cNvSpPr>
            <a:spLocks noGrp="1"/>
          </p:cNvSpPr>
          <p:nvPr>
            <p:ph type="title"/>
          </p:nvPr>
        </p:nvSpPr>
        <p:spPr/>
        <p:txBody>
          <a:bodyPr/>
          <a:lstStyle/>
          <a:p>
            <a:pPr algn="ctr"/>
            <a:r>
              <a:rPr lang="en-US" altLang="en-US" dirty="0" smtClean="0">
                <a:solidFill>
                  <a:srgbClr val="00B0F0"/>
                </a:solidFill>
              </a:rPr>
              <a:t>Other highlights</a:t>
            </a:r>
          </a:p>
        </p:txBody>
      </p:sp>
      <p:sp>
        <p:nvSpPr>
          <p:cNvPr id="259075" name="Content Placeholder 2"/>
          <p:cNvSpPr>
            <a:spLocks noGrp="1"/>
          </p:cNvSpPr>
          <p:nvPr>
            <p:ph idx="1"/>
          </p:nvPr>
        </p:nvSpPr>
        <p:spPr/>
        <p:txBody>
          <a:bodyPr>
            <a:noAutofit/>
          </a:bodyPr>
          <a:lstStyle/>
          <a:p>
            <a:pPr marL="0" indent="0" algn="l">
              <a:buFontTx/>
              <a:buNone/>
            </a:pPr>
            <a:r>
              <a:rPr lang="en-US" altLang="en-US" sz="3600" dirty="0" smtClean="0"/>
              <a:t>The </a:t>
            </a:r>
            <a:r>
              <a:rPr lang="en-US" altLang="en-US" sz="3600" dirty="0" smtClean="0">
                <a:solidFill>
                  <a:srgbClr val="7030A0"/>
                </a:solidFill>
              </a:rPr>
              <a:t>Lovasz </a:t>
            </a:r>
            <a:r>
              <a:rPr lang="en-US" altLang="en-US" sz="3600" dirty="0" smtClean="0">
                <a:solidFill>
                  <a:srgbClr val="FF0000"/>
                </a:solidFill>
              </a:rPr>
              <a:t>Local Lemma</a:t>
            </a:r>
            <a:r>
              <a:rPr lang="en-US" altLang="en-US" sz="3600" dirty="0" smtClean="0"/>
              <a:t> has remarkably many applications and there is a lot about derandomization of the </a:t>
            </a:r>
            <a:r>
              <a:rPr lang="en-US" altLang="en-US" sz="3600" dirty="0" smtClean="0">
                <a:solidFill>
                  <a:srgbClr val="FF0000"/>
                </a:solidFill>
              </a:rPr>
              <a:t>LLL</a:t>
            </a:r>
            <a:r>
              <a:rPr lang="en-US" altLang="en-US" sz="3600" dirty="0" smtClean="0"/>
              <a:t>.</a:t>
            </a:r>
          </a:p>
          <a:p>
            <a:pPr marL="0" indent="0" algn="l">
              <a:buFontTx/>
              <a:buNone/>
            </a:pPr>
            <a:r>
              <a:rPr lang="en-US" altLang="en-US" sz="3600" dirty="0" smtClean="0"/>
              <a:t>Another very successful technique are </a:t>
            </a:r>
          </a:p>
          <a:p>
            <a:pPr marL="0" indent="0" algn="l">
              <a:buFontTx/>
              <a:buNone/>
            </a:pPr>
            <a:r>
              <a:rPr lang="en-US" altLang="en-US" sz="3600" dirty="0" smtClean="0">
                <a:solidFill>
                  <a:srgbClr val="FF0000"/>
                </a:solidFill>
              </a:rPr>
              <a:t>Martingales</a:t>
            </a:r>
            <a:r>
              <a:rPr lang="en-US" altLang="en-US" sz="3600" dirty="0" smtClean="0"/>
              <a:t>. This is one of the only techniques to bound the probability of </a:t>
            </a:r>
            <a:r>
              <a:rPr lang="en-US" altLang="en-US" sz="3600" dirty="0" smtClean="0">
                <a:solidFill>
                  <a:srgbClr val="00B050"/>
                </a:solidFill>
              </a:rPr>
              <a:t>dependent</a:t>
            </a:r>
            <a:r>
              <a:rPr lang="en-US" altLang="en-US" sz="3600" dirty="0" smtClean="0"/>
              <a:t> events.</a:t>
            </a:r>
            <a:r>
              <a:rPr lang="en-US" altLang="en-US" sz="3600" dirty="0"/>
              <a:t> </a:t>
            </a:r>
            <a:r>
              <a:rPr lang="en-US" altLang="en-US" sz="3600" dirty="0" smtClean="0"/>
              <a:t>It was used to show strong concentration for </a:t>
            </a:r>
            <a:r>
              <a:rPr lang="en-US" altLang="en-US" sz="3600" dirty="0" smtClean="0">
                <a:solidFill>
                  <a:srgbClr val="00B050"/>
                </a:solidFill>
              </a:rPr>
              <a:t>clique and coloring </a:t>
            </a:r>
            <a:r>
              <a:rPr lang="en-US" altLang="en-US" sz="3600" dirty="0" smtClean="0">
                <a:solidFill>
                  <a:srgbClr val="0070C0"/>
                </a:solidFill>
              </a:rPr>
              <a:t>in random graphs.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Say that we stopped when all the of violates sets increase by </a:t>
            </a:r>
            <a:r>
              <a:rPr lang="el-GR" dirty="0" smtClean="0">
                <a:solidFill>
                  <a:srgbClr val="00B0F0"/>
                </a:solidFill>
                <a:latin typeface="Calibri" panose="020F0502020204030204" pitchFamily="34" charset="0"/>
                <a:cs typeface="Calibri" panose="020F0502020204030204" pitchFamily="34" charset="0"/>
              </a:rPr>
              <a:t>ε</a:t>
            </a:r>
            <a:endParaRPr lang="en-US" dirty="0">
              <a:solidFill>
                <a:srgbClr val="00B0F0"/>
              </a:solidFill>
            </a:endParaRPr>
          </a:p>
        </p:txBody>
      </p:sp>
      <p:sp>
        <p:nvSpPr>
          <p:cNvPr id="3" name="Content Placeholder 2"/>
          <p:cNvSpPr>
            <a:spLocks noGrp="1"/>
          </p:cNvSpPr>
          <p:nvPr>
            <p:ph idx="1"/>
          </p:nvPr>
        </p:nvSpPr>
        <p:spPr/>
        <p:txBody>
          <a:bodyPr>
            <a:normAutofit/>
          </a:bodyPr>
          <a:lstStyle/>
          <a:p>
            <a:pPr marL="0" indent="0">
              <a:buNone/>
            </a:pPr>
            <a:r>
              <a:rPr lang="en-US" sz="3600" dirty="0" smtClean="0"/>
              <a:t>Each violated set dual value was increased by </a:t>
            </a:r>
            <a:r>
              <a:rPr lang="el-GR" sz="3600" dirty="0" smtClean="0">
                <a:solidFill>
                  <a:srgbClr val="FF0000"/>
                </a:solidFill>
                <a:latin typeface="Calibri" panose="020F0502020204030204" pitchFamily="34" charset="0"/>
                <a:cs typeface="Calibri" panose="020F0502020204030204" pitchFamily="34" charset="0"/>
              </a:rPr>
              <a:t>ε</a:t>
            </a:r>
            <a:r>
              <a:rPr lang="en-US" sz="3600" dirty="0" smtClean="0">
                <a:solidFill>
                  <a:srgbClr val="FF0000"/>
                </a:solidFill>
                <a:latin typeface="Calibri" panose="020F0502020204030204" pitchFamily="34" charset="0"/>
                <a:cs typeface="Calibri" panose="020F0502020204030204" pitchFamily="34" charset="0"/>
              </a:rPr>
              <a:t>. </a:t>
            </a:r>
            <a:r>
              <a:rPr lang="en-US" sz="3600" dirty="0" smtClean="0">
                <a:latin typeface="Calibri" panose="020F0502020204030204" pitchFamily="34" charset="0"/>
                <a:cs typeface="Calibri" panose="020F0502020204030204" pitchFamily="34" charset="0"/>
              </a:rPr>
              <a:t>Consider the edges added namely edges so that </a:t>
            </a:r>
          </a:p>
          <a:p>
            <a:pPr marL="0" indent="0">
              <a:buNone/>
            </a:pPr>
            <a:r>
              <a:rPr lang="en-US" altLang="en-US" sz="3600" dirty="0" smtClean="0">
                <a:solidFill>
                  <a:srgbClr val="FF0000"/>
                </a:solidFill>
              </a:rPr>
              <a:t>∑</a:t>
            </a:r>
            <a:r>
              <a:rPr lang="en-US" altLang="en-US" sz="3600" dirty="0" smtClean="0">
                <a:solidFill>
                  <a:srgbClr val="FF0000"/>
                </a:solidFill>
                <a:latin typeface="Comic Sans MS" panose="030F0702030302020204" pitchFamily="66" charset="0"/>
              </a:rPr>
              <a:t> </a:t>
            </a:r>
            <a:r>
              <a:rPr lang="en-US" altLang="en-US" sz="3600" baseline="-25000" dirty="0">
                <a:solidFill>
                  <a:srgbClr val="FF0000"/>
                </a:solidFill>
                <a:latin typeface="Comic Sans MS" panose="030F0702030302020204" pitchFamily="66" charset="0"/>
              </a:rPr>
              <a:t>S</a:t>
            </a:r>
            <a:r>
              <a:rPr lang="en-US" altLang="en-US" sz="3600" baseline="-25000" dirty="0">
                <a:solidFill>
                  <a:srgbClr val="FF0000"/>
                </a:solidFill>
                <a:latin typeface="Comic Sans MS" panose="030F0702030302020204" pitchFamily="66" charset="0"/>
                <a:sym typeface="Symbol" panose="05050102010706020507" pitchFamily="18" charset="2"/>
              </a:rPr>
              <a:t>A</a:t>
            </a:r>
            <a:r>
              <a:rPr lang="en-US" altLang="en-US" sz="3600" baseline="-25000" dirty="0">
                <a:solidFill>
                  <a:srgbClr val="FF0000"/>
                </a:solidFill>
                <a:latin typeface="Comic Sans MS" panose="030F0702030302020204" pitchFamily="66" charset="0"/>
              </a:rPr>
              <a:t>,</a:t>
            </a:r>
            <a:r>
              <a:rPr lang="en-US" altLang="en-US" sz="3600" dirty="0">
                <a:solidFill>
                  <a:srgbClr val="FF0000"/>
                </a:solidFill>
                <a:latin typeface="Comic Sans MS" panose="030F0702030302020204" pitchFamily="66" charset="0"/>
              </a:rPr>
              <a:t> </a:t>
            </a:r>
            <a:r>
              <a:rPr lang="en-US" altLang="en-US" sz="3600" baseline="-25000" dirty="0">
                <a:solidFill>
                  <a:srgbClr val="FF0000"/>
                </a:solidFill>
                <a:latin typeface="Comic Sans MS" panose="030F0702030302020204" pitchFamily="66" charset="0"/>
              </a:rPr>
              <a:t>e</a:t>
            </a:r>
            <a:r>
              <a:rPr lang="en-US" altLang="en-US" sz="3600" baseline="-25000" dirty="0">
                <a:solidFill>
                  <a:srgbClr val="FF0000"/>
                </a:solidFill>
                <a:latin typeface="Comic Sans MS" panose="030F0702030302020204" pitchFamily="66" charset="0"/>
                <a:sym typeface="Symbol" panose="05050102010706020507" pitchFamily="18" charset="2"/>
              </a:rPr>
              <a:t>(S)</a:t>
            </a:r>
            <a:r>
              <a:rPr lang="en-US" altLang="en-US" sz="3600" dirty="0">
                <a:solidFill>
                  <a:srgbClr val="FF0000"/>
                </a:solidFill>
              </a:rPr>
              <a:t> </a:t>
            </a:r>
            <a:r>
              <a:rPr lang="en-US" altLang="en-US" sz="3600" dirty="0" err="1">
                <a:solidFill>
                  <a:srgbClr val="FF0000"/>
                </a:solidFill>
                <a:latin typeface="Comic Sans MS" panose="030F0702030302020204" pitchFamily="66" charset="0"/>
              </a:rPr>
              <a:t>y</a:t>
            </a:r>
            <a:r>
              <a:rPr lang="en-US" altLang="en-US" sz="3600" baseline="-25000" dirty="0" err="1">
                <a:solidFill>
                  <a:srgbClr val="FF0000"/>
                </a:solidFill>
                <a:latin typeface="Comic Sans MS" panose="030F0702030302020204" pitchFamily="66" charset="0"/>
              </a:rPr>
              <a:t>S</a:t>
            </a:r>
            <a:r>
              <a:rPr lang="en-US" altLang="en-US" sz="3600" dirty="0">
                <a:solidFill>
                  <a:srgbClr val="FF0000"/>
                </a:solidFill>
              </a:rPr>
              <a:t>=c(e</a:t>
            </a:r>
            <a:r>
              <a:rPr lang="en-US" altLang="en-US" sz="3600" dirty="0" smtClean="0">
                <a:solidFill>
                  <a:srgbClr val="FF0000"/>
                </a:solidFill>
              </a:rPr>
              <a:t>)</a:t>
            </a:r>
          </a:p>
          <a:p>
            <a:pPr marL="0" indent="0">
              <a:buNone/>
            </a:pPr>
            <a:endParaRPr lang="en-US" altLang="en-US" sz="3600" dirty="0" smtClean="0">
              <a:solidFill>
                <a:srgbClr val="FF0000"/>
              </a:solidFill>
            </a:endParaRPr>
          </a:p>
          <a:p>
            <a:pPr marL="0" indent="0">
              <a:buNone/>
            </a:pPr>
            <a:r>
              <a:rPr lang="en-US" altLang="en-US" sz="3600" dirty="0" smtClean="0"/>
              <a:t>Changing sum order for every </a:t>
            </a:r>
            <a:r>
              <a:rPr lang="en-US" altLang="en-US" sz="3600" dirty="0" smtClean="0">
                <a:solidFill>
                  <a:srgbClr val="FF0000"/>
                </a:solidFill>
              </a:rPr>
              <a:t>e </a:t>
            </a:r>
            <a:r>
              <a:rPr lang="en-US" altLang="en-US" sz="3600" dirty="0" smtClean="0"/>
              <a:t>for all</a:t>
            </a:r>
            <a:r>
              <a:rPr lang="en-US" altLang="en-US" sz="3600" dirty="0" smtClean="0">
                <a:solidFill>
                  <a:srgbClr val="FF0000"/>
                </a:solidFill>
              </a:rPr>
              <a:t> S </a:t>
            </a:r>
            <a:r>
              <a:rPr lang="en-US" altLang="en-US" sz="3600" dirty="0" smtClean="0"/>
              <a:t>so that</a:t>
            </a:r>
            <a:r>
              <a:rPr lang="en-US" altLang="en-US" sz="3600" dirty="0" smtClean="0">
                <a:solidFill>
                  <a:srgbClr val="FF0000"/>
                </a:solidFill>
              </a:rPr>
              <a:t> e </a:t>
            </a:r>
            <a:r>
              <a:rPr lang="en-US" altLang="en-US" sz="3600" dirty="0" smtClean="0">
                <a:solidFill>
                  <a:srgbClr val="FF0000"/>
                </a:solidFill>
                <a:sym typeface="Symbol" panose="05050102010706020507" pitchFamily="18" charset="2"/>
              </a:rPr>
              <a:t>(S), </a:t>
            </a:r>
            <a:r>
              <a:rPr lang="en-US" altLang="en-US" sz="3600" dirty="0" err="1">
                <a:solidFill>
                  <a:srgbClr val="FF0000"/>
                </a:solidFill>
                <a:latin typeface="Comic Sans MS" panose="030F0702030302020204" pitchFamily="66" charset="0"/>
              </a:rPr>
              <a:t>y</a:t>
            </a:r>
            <a:r>
              <a:rPr lang="en-US" altLang="en-US" sz="3600" baseline="-25000" dirty="0" err="1">
                <a:solidFill>
                  <a:srgbClr val="FF0000"/>
                </a:solidFill>
                <a:latin typeface="Comic Sans MS" panose="030F0702030302020204" pitchFamily="66" charset="0"/>
              </a:rPr>
              <a:t>S</a:t>
            </a:r>
            <a:r>
              <a:rPr lang="en-US" altLang="en-US" sz="3600" dirty="0" smtClean="0">
                <a:solidFill>
                  <a:srgbClr val="FF0000"/>
                </a:solidFill>
                <a:sym typeface="Symbol" panose="05050102010706020507" pitchFamily="18" charset="2"/>
              </a:rPr>
              <a:t> </a:t>
            </a:r>
            <a:r>
              <a:rPr lang="en-US" altLang="en-US" sz="3600" dirty="0" smtClean="0">
                <a:sym typeface="Symbol" panose="05050102010706020507" pitchFamily="18" charset="2"/>
              </a:rPr>
              <a:t>was increases by </a:t>
            </a:r>
            <a:r>
              <a:rPr lang="el-GR" altLang="en-US" sz="3600" dirty="0" smtClean="0">
                <a:solidFill>
                  <a:srgbClr val="FF0000"/>
                </a:solidFill>
                <a:latin typeface="Calibri" panose="020F0502020204030204" pitchFamily="34" charset="0"/>
                <a:cs typeface="Calibri" panose="020F0502020204030204" pitchFamily="34" charset="0"/>
              </a:rPr>
              <a:t>ε</a:t>
            </a:r>
            <a:endParaRPr lang="en-US" altLang="en-US" sz="3600" dirty="0">
              <a:solidFill>
                <a:srgbClr val="FF0000"/>
              </a:solidFill>
            </a:endParaRPr>
          </a:p>
          <a:p>
            <a:pPr marL="0" indent="0">
              <a:buNone/>
            </a:pPr>
            <a:endParaRPr lang="en-US" sz="4400" dirty="0" smtClean="0">
              <a:solidFill>
                <a:srgbClr val="FF0000"/>
              </a:solidFill>
              <a:latin typeface="Calibri" panose="020F0502020204030204" pitchFamily="34" charset="0"/>
              <a:cs typeface="Calibri" panose="020F0502020204030204" pitchFamily="34" charset="0"/>
            </a:endParaRPr>
          </a:p>
          <a:p>
            <a:pPr marL="0" indent="0">
              <a:buNone/>
            </a:pPr>
            <a:endParaRPr lang="en-US" sz="44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02308401"/>
      </p:ext>
    </p:extLst>
  </p:cSld>
  <p:clrMapOvr>
    <a:masterClrMapping/>
  </p:clrMapOvr>
  <p:timing>
    <p:tnLst>
      <p:par>
        <p:cTn id="1" dur="indefinite" restart="never" nodeType="tmRoot"/>
      </p:par>
    </p:tnLst>
  </p:timing>
</p:sld>
</file>

<file path=ppt/slides/slide5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The Lovasz </a:t>
            </a:r>
            <a:r>
              <a:rPr lang="en-US" dirty="0">
                <a:solidFill>
                  <a:srgbClr val="00B0F0"/>
                </a:solidFill>
              </a:rPr>
              <a:t>L</a:t>
            </a:r>
            <a:r>
              <a:rPr lang="en-US" dirty="0" smtClean="0">
                <a:solidFill>
                  <a:srgbClr val="00B0F0"/>
                </a:solidFill>
              </a:rPr>
              <a:t>ocal </a:t>
            </a:r>
            <a:r>
              <a:rPr lang="en-US" dirty="0">
                <a:solidFill>
                  <a:srgbClr val="00B0F0"/>
                </a:solidFill>
              </a:rPr>
              <a:t>L</a:t>
            </a:r>
            <a:r>
              <a:rPr lang="en-US" dirty="0" smtClean="0">
                <a:solidFill>
                  <a:srgbClr val="00B0F0"/>
                </a:solidFill>
              </a:rPr>
              <a:t>emma</a:t>
            </a:r>
            <a:endParaRPr lang="en-US" dirty="0">
              <a:solidFill>
                <a:srgbClr val="00B0F0"/>
              </a:solidFill>
            </a:endParaRPr>
          </a:p>
        </p:txBody>
      </p:sp>
      <p:sp>
        <p:nvSpPr>
          <p:cNvPr id="3" name="Content Placeholder 2"/>
          <p:cNvSpPr>
            <a:spLocks noGrp="1"/>
          </p:cNvSpPr>
          <p:nvPr>
            <p:ph idx="1"/>
          </p:nvPr>
        </p:nvSpPr>
        <p:spPr/>
        <p:txBody>
          <a:bodyPr>
            <a:noAutofit/>
          </a:bodyPr>
          <a:lstStyle/>
          <a:p>
            <a:pPr marL="0" indent="0">
              <a:buNone/>
            </a:pPr>
            <a:r>
              <a:rPr lang="en-US" dirty="0" smtClean="0"/>
              <a:t>The simplest version: You have events </a:t>
            </a:r>
            <a:r>
              <a:rPr lang="en-US" dirty="0" smtClean="0">
                <a:solidFill>
                  <a:srgbClr val="FF0000"/>
                </a:solidFill>
                <a:latin typeface="Comic Sans MS" panose="030F0702030302020204" pitchFamily="66" charset="0"/>
                <a:sym typeface="Symbol" panose="05050102010706020507" pitchFamily="18" charset="2"/>
              </a:rPr>
              <a:t> {A</a:t>
            </a:r>
            <a:r>
              <a:rPr lang="en-US" baseline="-25000" dirty="0" smtClean="0">
                <a:solidFill>
                  <a:srgbClr val="FF0000"/>
                </a:solidFill>
                <a:latin typeface="Comic Sans MS" panose="030F0702030302020204" pitchFamily="66" charset="0"/>
                <a:sym typeface="Symbol" panose="05050102010706020507" pitchFamily="18" charset="2"/>
              </a:rPr>
              <a:t>i </a:t>
            </a:r>
            <a:r>
              <a:rPr lang="en-US" dirty="0" smtClean="0">
                <a:solidFill>
                  <a:srgbClr val="FF0000"/>
                </a:solidFill>
                <a:latin typeface="Comic Sans MS" panose="030F0702030302020204" pitchFamily="66" charset="0"/>
                <a:sym typeface="Symbol" panose="05050102010706020507" pitchFamily="18" charset="2"/>
              </a:rPr>
              <a:t>}</a:t>
            </a:r>
            <a:r>
              <a:rPr lang="en-US" altLang="en-US" dirty="0" smtClean="0"/>
              <a:t> so that</a:t>
            </a:r>
          </a:p>
          <a:p>
            <a:pPr marL="0" indent="0">
              <a:buNone/>
            </a:pPr>
            <a:r>
              <a:rPr lang="en-US" dirty="0"/>
              <a:t>e</a:t>
            </a:r>
            <a:r>
              <a:rPr lang="en-US" dirty="0" smtClean="0"/>
              <a:t>ach happens with probability at most </a:t>
            </a:r>
            <a:r>
              <a:rPr lang="en-US" dirty="0" smtClean="0">
                <a:solidFill>
                  <a:srgbClr val="FF0000"/>
                </a:solidFill>
              </a:rPr>
              <a:t>p </a:t>
            </a:r>
            <a:r>
              <a:rPr lang="en-US" dirty="0" smtClean="0"/>
              <a:t>and each depends on at most</a:t>
            </a:r>
            <a:r>
              <a:rPr lang="en-US" dirty="0" smtClean="0">
                <a:solidFill>
                  <a:srgbClr val="FF0000"/>
                </a:solidFill>
              </a:rPr>
              <a:t> d </a:t>
            </a:r>
            <a:r>
              <a:rPr lang="en-US" dirty="0" smtClean="0"/>
              <a:t>other events and </a:t>
            </a:r>
            <a:r>
              <a:rPr lang="en-US" dirty="0" smtClean="0">
                <a:solidFill>
                  <a:srgbClr val="FF0000"/>
                </a:solidFill>
              </a:rPr>
              <a:t>4pd&lt;1,</a:t>
            </a:r>
            <a:r>
              <a:rPr lang="en-US" dirty="0" smtClean="0"/>
              <a:t> then there is a (possibly small) probability larger than</a:t>
            </a:r>
            <a:r>
              <a:rPr lang="en-US" dirty="0" smtClean="0">
                <a:solidFill>
                  <a:srgbClr val="FF0000"/>
                </a:solidFill>
              </a:rPr>
              <a:t> 0  </a:t>
            </a:r>
            <a:r>
              <a:rPr lang="en-US" dirty="0" smtClean="0"/>
              <a:t>that non of them hold.</a:t>
            </a:r>
          </a:p>
          <a:p>
            <a:pPr marL="0" indent="0">
              <a:buNone/>
            </a:pPr>
            <a:r>
              <a:rPr lang="en-US" dirty="0" smtClean="0"/>
              <a:t>By </a:t>
            </a:r>
          </a:p>
          <a:p>
            <a:pPr marL="0" indent="0">
              <a:buNone/>
            </a:pPr>
            <a:r>
              <a:rPr lang="en-US" dirty="0" smtClean="0">
                <a:solidFill>
                  <a:srgbClr val="FF0000"/>
                </a:solidFill>
              </a:rPr>
              <a:t>Erdős</a:t>
            </a:r>
            <a:r>
              <a:rPr lang="en-US" dirty="0">
                <a:solidFill>
                  <a:srgbClr val="FF0000"/>
                </a:solidFill>
              </a:rPr>
              <a:t>,  Lovász</a:t>
            </a:r>
            <a:r>
              <a:rPr lang="en-US" dirty="0"/>
              <a:t>,  </a:t>
            </a:r>
            <a:r>
              <a:rPr lang="en-US" dirty="0" smtClean="0"/>
              <a:t>Problems and results on 3 chromatic hypergraph and some related problems.</a:t>
            </a:r>
          </a:p>
          <a:p>
            <a:pPr marL="0" indent="0">
              <a:buNone/>
            </a:pPr>
            <a:r>
              <a:rPr lang="en-US" dirty="0" smtClean="0"/>
              <a:t>In </a:t>
            </a:r>
            <a:r>
              <a:rPr lang="en-US" dirty="0" smtClean="0">
                <a:solidFill>
                  <a:srgbClr val="FF0000"/>
                </a:solidFill>
              </a:rPr>
              <a:t>Hajnal</a:t>
            </a:r>
            <a:r>
              <a:rPr lang="en-US" dirty="0">
                <a:solidFill>
                  <a:srgbClr val="FF0000"/>
                </a:solidFill>
              </a:rPr>
              <a:t>; </a:t>
            </a:r>
            <a:r>
              <a:rPr lang="en-US" dirty="0" smtClean="0">
                <a:solidFill>
                  <a:srgbClr val="FF0000"/>
                </a:solidFill>
              </a:rPr>
              <a:t> </a:t>
            </a:r>
            <a:r>
              <a:rPr lang="en-US" dirty="0">
                <a:solidFill>
                  <a:srgbClr val="FF0000"/>
                </a:solidFill>
              </a:rPr>
              <a:t>Rado; </a:t>
            </a:r>
            <a:r>
              <a:rPr lang="en-US" dirty="0" smtClean="0">
                <a:solidFill>
                  <a:srgbClr val="FF0000"/>
                </a:solidFill>
              </a:rPr>
              <a:t> </a:t>
            </a:r>
            <a:r>
              <a:rPr lang="en-US" dirty="0">
                <a:solidFill>
                  <a:srgbClr val="FF0000"/>
                </a:solidFill>
              </a:rPr>
              <a:t>Sós </a:t>
            </a:r>
            <a:r>
              <a:rPr lang="en-US" dirty="0"/>
              <a:t>(eds.). </a:t>
            </a:r>
            <a:r>
              <a:rPr lang="en-US" i="1" dirty="0"/>
              <a:t>Infinite and Finite Sets (</a:t>
            </a:r>
            <a:r>
              <a:rPr lang="en-US" i="1" dirty="0" smtClean="0"/>
              <a:t>to </a:t>
            </a:r>
            <a:r>
              <a:rPr lang="en-US" i="1" dirty="0" smtClean="0">
                <a:solidFill>
                  <a:srgbClr val="FF0000"/>
                </a:solidFill>
              </a:rPr>
              <a:t>Erdős </a:t>
            </a:r>
            <a:r>
              <a:rPr lang="en-US" i="1" dirty="0"/>
              <a:t>on his 60th birthday)</a:t>
            </a:r>
            <a:r>
              <a:rPr lang="en-US" dirty="0"/>
              <a:t>. </a:t>
            </a:r>
            <a:r>
              <a:rPr lang="en-US" b="1" dirty="0"/>
              <a:t>II</a:t>
            </a:r>
            <a:r>
              <a:rPr lang="en-US" dirty="0"/>
              <a:t>. North-Holland. pp. 609–627.</a:t>
            </a:r>
          </a:p>
        </p:txBody>
      </p:sp>
    </p:spTree>
    <p:extLst>
      <p:ext uri="{BB962C8B-B14F-4D97-AF65-F5344CB8AC3E}">
        <p14:creationId xmlns:p14="http://schemas.microsoft.com/office/powerpoint/2010/main" val="1003033607"/>
      </p:ext>
    </p:extLst>
  </p:cSld>
  <p:clrMapOvr>
    <a:masterClrMapping/>
  </p:clrMapOvr>
  <p:timing>
    <p:tnLst>
      <p:par>
        <p:cTn id="1" dur="indefinite" restart="never" nodeType="tmRoot"/>
      </p:par>
    </p:tnLst>
  </p:timing>
</p:sld>
</file>

<file path=ppt/slides/slide5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The concentration results are from</a:t>
            </a:r>
            <a:endParaRPr lang="en-US" dirty="0">
              <a:solidFill>
                <a:srgbClr val="00B0F0"/>
              </a:solidFill>
            </a:endParaRPr>
          </a:p>
        </p:txBody>
      </p:sp>
      <p:sp>
        <p:nvSpPr>
          <p:cNvPr id="3" name="Content Placeholder 2"/>
          <p:cNvSpPr>
            <a:spLocks noGrp="1"/>
          </p:cNvSpPr>
          <p:nvPr>
            <p:ph idx="1"/>
          </p:nvPr>
        </p:nvSpPr>
        <p:spPr/>
        <p:txBody>
          <a:bodyPr>
            <a:noAutofit/>
          </a:bodyPr>
          <a:lstStyle/>
          <a:p>
            <a:pPr marL="0" indent="0" algn="l">
              <a:buFontTx/>
              <a:buNone/>
            </a:pPr>
            <a:r>
              <a:rPr lang="en-US" sz="3600" dirty="0">
                <a:solidFill>
                  <a:srgbClr val="FF0000"/>
                </a:solidFill>
              </a:rPr>
              <a:t>Shamir, </a:t>
            </a:r>
            <a:r>
              <a:rPr lang="en-US" sz="3600" dirty="0" smtClean="0">
                <a:solidFill>
                  <a:srgbClr val="FF0000"/>
                </a:solidFill>
              </a:rPr>
              <a:t>E., Spencer</a:t>
            </a:r>
            <a:r>
              <a:rPr lang="en-US" sz="3600" dirty="0"/>
              <a:t>. </a:t>
            </a:r>
            <a:r>
              <a:rPr lang="en-US" sz="3600" dirty="0" smtClean="0"/>
              <a:t>Sharp </a:t>
            </a:r>
            <a:r>
              <a:rPr lang="en-US" sz="3600" dirty="0"/>
              <a:t>concentration of the chromatic number on random graphs </a:t>
            </a:r>
            <a:r>
              <a:rPr lang="en-US" sz="3600" i="1" dirty="0" smtClean="0"/>
              <a:t>G</a:t>
            </a:r>
            <a:r>
              <a:rPr lang="en-US" sz="3600" i="1" baseline="-25000" dirty="0" smtClean="0"/>
              <a:t>n</a:t>
            </a:r>
            <a:r>
              <a:rPr lang="en-US" sz="3600" baseline="-25000" dirty="0" smtClean="0"/>
              <a:t>,</a:t>
            </a:r>
            <a:r>
              <a:rPr lang="en-US" sz="3600" i="1" baseline="-25000" dirty="0" smtClean="0"/>
              <a:t>p</a:t>
            </a:r>
            <a:r>
              <a:rPr lang="en-US" sz="3600" dirty="0" smtClean="0"/>
              <a:t>,</a:t>
            </a:r>
            <a:r>
              <a:rPr lang="en-US" sz="3600" dirty="0"/>
              <a:t> </a:t>
            </a:r>
            <a:r>
              <a:rPr lang="en-US" sz="3600" i="1" dirty="0"/>
              <a:t>Combinatorica</a:t>
            </a:r>
            <a:r>
              <a:rPr lang="en-US" sz="3600" dirty="0"/>
              <a:t>, </a:t>
            </a:r>
            <a:r>
              <a:rPr lang="en-US" sz="3600" b="1" dirty="0"/>
              <a:t>7</a:t>
            </a:r>
            <a:r>
              <a:rPr lang="en-US" sz="3600" dirty="0"/>
              <a:t> (1): </a:t>
            </a:r>
            <a:r>
              <a:rPr lang="en-US" sz="3600" dirty="0" smtClean="0"/>
              <a:t>121–129,1987.</a:t>
            </a:r>
            <a:endParaRPr lang="en-US" altLang="en-US" sz="3600" dirty="0" smtClean="0"/>
          </a:p>
          <a:p>
            <a:pPr marL="0" indent="0" algn="l">
              <a:buFontTx/>
              <a:buNone/>
            </a:pPr>
            <a:r>
              <a:rPr lang="en-US" altLang="en-US" sz="3600" dirty="0" smtClean="0"/>
              <a:t>For </a:t>
            </a:r>
            <a:r>
              <a:rPr lang="en-US" altLang="en-US" sz="3600" dirty="0"/>
              <a:t>a the definitive book on the </a:t>
            </a:r>
            <a:r>
              <a:rPr lang="en-US" altLang="en-US" sz="3600" dirty="0">
                <a:solidFill>
                  <a:srgbClr val="00B050"/>
                </a:solidFill>
              </a:rPr>
              <a:t>probabilistic </a:t>
            </a:r>
            <a:r>
              <a:rPr lang="en-US" altLang="en-US" sz="3600" dirty="0" smtClean="0">
                <a:solidFill>
                  <a:srgbClr val="00B050"/>
                </a:solidFill>
              </a:rPr>
              <a:t>method </a:t>
            </a:r>
            <a:r>
              <a:rPr lang="en-US" altLang="en-US" sz="3600" dirty="0"/>
              <a:t>see:</a:t>
            </a:r>
          </a:p>
          <a:p>
            <a:pPr marL="0" indent="0" algn="l">
              <a:buFontTx/>
              <a:buNone/>
            </a:pPr>
            <a:r>
              <a:rPr lang="en-US" altLang="en-US" sz="3600" dirty="0">
                <a:solidFill>
                  <a:srgbClr val="FF0000"/>
                </a:solidFill>
              </a:rPr>
              <a:t>Alon, Spencer</a:t>
            </a:r>
            <a:r>
              <a:rPr lang="en-US" altLang="en-US" sz="3600" dirty="0"/>
              <a:t>. </a:t>
            </a:r>
            <a:r>
              <a:rPr lang="en-US" altLang="en-US" sz="3600" i="1" dirty="0"/>
              <a:t>The probabilistic method</a:t>
            </a:r>
            <a:r>
              <a:rPr lang="en-US" altLang="en-US" sz="3600" dirty="0"/>
              <a:t> (2ed). New York: Wiley-Interscience. 2000</a:t>
            </a:r>
            <a:r>
              <a:rPr lang="en-US" altLang="en-US" sz="3600" dirty="0" smtClean="0"/>
              <a:t>.</a:t>
            </a:r>
          </a:p>
          <a:p>
            <a:pPr marL="0" indent="0" algn="l">
              <a:buFontTx/>
              <a:buNone/>
            </a:pPr>
            <a:endParaRPr lang="en-US" altLang="en-US" sz="3600" dirty="0"/>
          </a:p>
        </p:txBody>
      </p:sp>
    </p:spTree>
    <p:extLst>
      <p:ext uri="{BB962C8B-B14F-4D97-AF65-F5344CB8AC3E}">
        <p14:creationId xmlns:p14="http://schemas.microsoft.com/office/powerpoint/2010/main" val="4199914649"/>
      </p:ext>
    </p:extLst>
  </p:cSld>
  <p:clrMapOvr>
    <a:masterClrMapping/>
  </p:clrMapOvr>
  <p:timing>
    <p:tnLst>
      <p:par>
        <p:cTn id="1" dur="indefinite" restart="never" nodeType="tmRoot"/>
      </p:par>
    </p:tnLst>
  </p:timing>
</p:sld>
</file>

<file path=ppt/slides/slide5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The Domatic number results are  from</a:t>
            </a:r>
            <a:endParaRPr lang="en-US" dirty="0">
              <a:solidFill>
                <a:srgbClr val="00B0F0"/>
              </a:solidFill>
            </a:endParaRPr>
          </a:p>
        </p:txBody>
      </p:sp>
      <p:sp>
        <p:nvSpPr>
          <p:cNvPr id="3" name="Content Placeholder 2"/>
          <p:cNvSpPr>
            <a:spLocks noGrp="1"/>
          </p:cNvSpPr>
          <p:nvPr>
            <p:ph idx="1"/>
          </p:nvPr>
        </p:nvSpPr>
        <p:spPr/>
        <p:txBody>
          <a:bodyPr>
            <a:normAutofit/>
          </a:bodyPr>
          <a:lstStyle/>
          <a:p>
            <a:pPr marL="0" lvl="0" indent="0" eaLnBrk="0" fontAlgn="base" hangingPunct="0">
              <a:lnSpc>
                <a:spcPct val="100000"/>
              </a:lnSpc>
              <a:spcBef>
                <a:spcPct val="0"/>
              </a:spcBef>
              <a:spcAft>
                <a:spcPct val="0"/>
              </a:spcAft>
              <a:buNone/>
            </a:pPr>
            <a:r>
              <a:rPr lang="en-US" altLang="en-US" sz="3600" i="1" dirty="0" smtClean="0">
                <a:solidFill>
                  <a:srgbClr val="FF0000"/>
                </a:solidFill>
                <a:latin typeface="Open Sans"/>
              </a:rPr>
              <a:t>Feige, Halldórsson,</a:t>
            </a:r>
            <a:r>
              <a:rPr lang="en-US" altLang="en-US" sz="3600" i="1" dirty="0">
                <a:solidFill>
                  <a:srgbClr val="FF0000"/>
                </a:solidFill>
                <a:latin typeface="Open Sans"/>
              </a:rPr>
              <a:t> </a:t>
            </a:r>
            <a:r>
              <a:rPr lang="en-US" altLang="en-US" sz="3600" i="1" dirty="0" smtClean="0">
                <a:solidFill>
                  <a:srgbClr val="FF0000"/>
                </a:solidFill>
                <a:latin typeface="Open Sans"/>
              </a:rPr>
              <a:t>Kortsarz, Srinivasan.</a:t>
            </a:r>
            <a:r>
              <a:rPr lang="en-US" altLang="en-US" sz="3600" i="1" dirty="0">
                <a:solidFill>
                  <a:srgbClr val="505B62"/>
                </a:solidFill>
                <a:latin typeface="Open Sans"/>
              </a:rPr>
              <a:t/>
            </a:r>
            <a:br>
              <a:rPr lang="en-US" altLang="en-US" sz="3600" i="1" dirty="0">
                <a:solidFill>
                  <a:srgbClr val="505B62"/>
                </a:solidFill>
                <a:latin typeface="Open Sans"/>
              </a:rPr>
            </a:br>
            <a:r>
              <a:rPr lang="en-US" altLang="en-US" sz="3600" b="1" i="1" dirty="0">
                <a:solidFill>
                  <a:srgbClr val="666666"/>
                </a:solidFill>
                <a:latin typeface="Open Sans"/>
              </a:rPr>
              <a:t>Approximating the Domatic Number.</a:t>
            </a:r>
            <a:r>
              <a:rPr lang="en-US" altLang="en-US" sz="3600" i="1" dirty="0">
                <a:solidFill>
                  <a:srgbClr val="505B62"/>
                </a:solidFill>
                <a:latin typeface="Open Sans"/>
              </a:rPr>
              <a:t> </a:t>
            </a:r>
            <a:r>
              <a:rPr lang="en-US" altLang="en-US" sz="3600" i="1" dirty="0">
                <a:solidFill>
                  <a:srgbClr val="7D848A"/>
                </a:solidFill>
                <a:latin typeface="Open Sans"/>
              </a:rPr>
              <a:t>SIAM J. Comput. 32(1</a:t>
            </a:r>
            <a:r>
              <a:rPr lang="en-US" altLang="en-US" sz="3600" i="1" dirty="0" smtClean="0">
                <a:solidFill>
                  <a:srgbClr val="7D848A"/>
                </a:solidFill>
                <a:latin typeface="Open Sans"/>
              </a:rPr>
              <a:t>)</a:t>
            </a:r>
            <a:r>
              <a:rPr lang="en-US" altLang="en-US" sz="3600" i="1" dirty="0">
                <a:solidFill>
                  <a:srgbClr val="505B62"/>
                </a:solidFill>
                <a:latin typeface="Open Sans"/>
              </a:rPr>
              <a:t>. 172-195 (2002)</a:t>
            </a:r>
            <a:endParaRPr lang="en-US" altLang="en-US" sz="3600" dirty="0">
              <a:solidFill>
                <a:srgbClr val="505B62"/>
              </a:solidFill>
              <a:latin typeface="Open Sans"/>
            </a:endParaRPr>
          </a:p>
        </p:txBody>
      </p:sp>
      <p:sp>
        <p:nvSpPr>
          <p:cNvPr id="4" name="Rectangle 1"/>
          <p:cNvSpPr>
            <a:spLocks noChangeArrowheads="1"/>
          </p:cNvSpPr>
          <p:nvPr/>
        </p:nvSpPr>
        <p:spPr bwMode="auto">
          <a:xfrm>
            <a:off x="0" y="-438581"/>
            <a:ext cx="44884" cy="8771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5720" rIns="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000" b="0" i="1" u="none" strike="noStrike" cap="none" normalizeH="0" baseline="0" dirty="0" smtClean="0">
                <a:ln>
                  <a:noFill/>
                </a:ln>
                <a:solidFill>
                  <a:srgbClr val="7D848A"/>
                </a:solidFill>
                <a:effectLst/>
                <a:latin typeface="Open Sans"/>
                <a:hlinkClick r:id="rId2"/>
              </a:rPr>
              <a:t/>
            </a:r>
            <a:br>
              <a:rPr kumimoji="0" lang="en-US" altLang="en-US" sz="1000" b="0" i="1" u="none" strike="noStrike" cap="none" normalizeH="0" baseline="0" dirty="0" smtClean="0">
                <a:ln>
                  <a:noFill/>
                </a:ln>
                <a:solidFill>
                  <a:srgbClr val="7D848A"/>
                </a:solidFill>
                <a:effectLst/>
                <a:latin typeface="Open Sans"/>
                <a:hlinkClick r:id="rId2"/>
              </a:rPr>
            </a:br>
            <a:r>
              <a:rPr kumimoji="0" lang="en-US" altLang="en-US" sz="1000" b="0" i="1" u="none" strike="noStrike" cap="none" normalizeH="0" baseline="0" dirty="0" smtClean="0">
                <a:ln>
                  <a:noFill/>
                </a:ln>
                <a:solidFill>
                  <a:srgbClr val="7D848A"/>
                </a:solidFill>
                <a:effectLst/>
                <a:latin typeface="Open Sans"/>
              </a:rPr>
              <a:t>\</a:t>
            </a:r>
            <a:endParaRPr kumimoji="0" lang="en-US" altLang="en-US" sz="1000" b="0" i="0" u="none" strike="noStrike" cap="none" normalizeH="0" baseline="0" dirty="0" smtClean="0">
              <a:ln>
                <a:noFill/>
              </a:ln>
              <a:solidFill>
                <a:srgbClr val="505B62"/>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00" b="0" i="0" u="none" strike="noStrike" cap="none" normalizeH="0" baseline="0" dirty="0" smtClean="0">
                <a:ln>
                  <a:noFill/>
                </a:ln>
                <a:solidFill>
                  <a:schemeClr val="tx1"/>
                </a:solidFill>
                <a:effectLst/>
              </a:rPr>
              <a:t/>
            </a:r>
            <a:br>
              <a:rPr kumimoji="0" lang="en-US" altLang="en-US" sz="300" b="0" i="0" u="none" strike="noStrike" cap="none" normalizeH="0" baseline="0" dirty="0" smtClean="0">
                <a:ln>
                  <a:noFill/>
                </a:ln>
                <a:solidFill>
                  <a:schemeClr val="tx1"/>
                </a:solidFill>
                <a:effectLst/>
              </a:rPr>
            </a:br>
            <a:endParaRPr kumimoji="0" lang="en-US" altLang="en-US" sz="1000" b="0" i="1" u="none" strike="noStrike" cap="none" normalizeH="0" baseline="0" dirty="0" smtClean="0">
              <a:ln>
                <a:noFill/>
              </a:ln>
              <a:solidFill>
                <a:srgbClr val="505B62"/>
              </a:solidFill>
              <a:effectLst/>
              <a:latin typeface="Open Sans"/>
            </a:endParaRPr>
          </a:p>
        </p:txBody>
      </p:sp>
    </p:spTree>
    <p:extLst>
      <p:ext uri="{BB962C8B-B14F-4D97-AF65-F5344CB8AC3E}">
        <p14:creationId xmlns:p14="http://schemas.microsoft.com/office/powerpoint/2010/main" val="343933230"/>
      </p:ext>
    </p:extLst>
  </p:cSld>
  <p:clrMapOvr>
    <a:masterClrMapping/>
  </p:clrMapOvr>
  <p:timing>
    <p:tnLst>
      <p:par>
        <p:cTn id="1" dur="indefinite" restart="never" nodeType="tmRoot"/>
      </p:par>
    </p:tnLst>
  </p:timing>
</p:sld>
</file>

<file path=ppt/slides/slide5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Color Coding</a:t>
            </a:r>
            <a:endParaRPr lang="en-US" dirty="0">
              <a:solidFill>
                <a:srgbClr val="00B0F0"/>
              </a:solidFill>
            </a:endParaRPr>
          </a:p>
        </p:txBody>
      </p:sp>
      <p:sp>
        <p:nvSpPr>
          <p:cNvPr id="3" name="Content Placeholder 2"/>
          <p:cNvSpPr>
            <a:spLocks noGrp="1"/>
          </p:cNvSpPr>
          <p:nvPr>
            <p:ph idx="1"/>
          </p:nvPr>
        </p:nvSpPr>
        <p:spPr/>
        <p:txBody>
          <a:bodyPr/>
          <a:lstStyle/>
          <a:p>
            <a:pPr marL="0" indent="0">
              <a:buNone/>
            </a:pPr>
            <a:r>
              <a:rPr lang="en-US" dirty="0" smtClean="0"/>
              <a:t>The amount of application of </a:t>
            </a:r>
            <a:r>
              <a:rPr lang="en-US" dirty="0" smtClean="0">
                <a:solidFill>
                  <a:srgbClr val="00B050"/>
                </a:solidFill>
              </a:rPr>
              <a:t>Color Coding  </a:t>
            </a:r>
            <a:r>
              <a:rPr lang="en-US" dirty="0" smtClean="0"/>
              <a:t>is very surprising. Check the slides of </a:t>
            </a:r>
            <a:r>
              <a:rPr lang="en-US" dirty="0" smtClean="0">
                <a:solidFill>
                  <a:srgbClr val="7030A0"/>
                </a:solidFill>
              </a:rPr>
              <a:t>Daniel Marx</a:t>
            </a:r>
          </a:p>
          <a:p>
            <a:endParaRPr lang="en-US" dirty="0">
              <a:solidFill>
                <a:srgbClr val="7030A0"/>
              </a:solidFill>
            </a:endParaRPr>
          </a:p>
          <a:p>
            <a:pPr marL="0" indent="0">
              <a:buNone/>
            </a:pPr>
            <a:r>
              <a:rPr lang="en-US" dirty="0" smtClean="0"/>
              <a:t>The paper is</a:t>
            </a:r>
            <a:r>
              <a:rPr lang="en-US" dirty="0" smtClean="0">
                <a:solidFill>
                  <a:srgbClr val="7030A0"/>
                </a:solidFill>
              </a:rPr>
              <a:t> :</a:t>
            </a:r>
            <a:r>
              <a:rPr lang="en-US" dirty="0"/>
              <a:t> </a:t>
            </a:r>
            <a:r>
              <a:rPr lang="en-US" dirty="0" smtClean="0">
                <a:solidFill>
                  <a:srgbClr val="FF0000"/>
                </a:solidFill>
              </a:rPr>
              <a:t>Alon,Yuster,Zwick</a:t>
            </a:r>
            <a:r>
              <a:rPr lang="en-US" dirty="0">
                <a:solidFill>
                  <a:srgbClr val="FF0000"/>
                </a:solidFill>
              </a:rPr>
              <a:t>,</a:t>
            </a:r>
            <a:br>
              <a:rPr lang="en-US" dirty="0">
                <a:solidFill>
                  <a:srgbClr val="FF0000"/>
                </a:solidFill>
              </a:rPr>
            </a:br>
            <a:r>
              <a:rPr lang="en-US" b="1" dirty="0" smtClean="0"/>
              <a:t>Color-Coding</a:t>
            </a:r>
            <a:r>
              <a:rPr lang="en-US" b="1" dirty="0"/>
              <a:t>.</a:t>
            </a:r>
            <a:r>
              <a:rPr lang="en-US" dirty="0"/>
              <a:t> J. ACM 42(4</a:t>
            </a:r>
            <a:r>
              <a:rPr lang="en-US" dirty="0" smtClean="0"/>
              <a:t>)</a:t>
            </a:r>
            <a:r>
              <a:rPr lang="en-US" dirty="0"/>
              <a:t>, 844-856 (1995</a:t>
            </a:r>
            <a:r>
              <a:rPr lang="en-US" dirty="0" smtClean="0"/>
              <a:t>)</a:t>
            </a:r>
          </a:p>
          <a:p>
            <a:pPr marL="0" indent="0">
              <a:buNone/>
            </a:pPr>
            <a:r>
              <a:rPr lang="en-US" dirty="0" smtClean="0">
                <a:solidFill>
                  <a:srgbClr val="7030A0"/>
                </a:solidFill>
              </a:rPr>
              <a:t>Raphael Yuster </a:t>
            </a:r>
            <a:r>
              <a:rPr lang="en-US" dirty="0" smtClean="0"/>
              <a:t>and I did undergraduate study  at exactly the same three years in Tel Aviv University. We almost always took the same courses. The paper is very simple. But smart. </a:t>
            </a:r>
            <a:r>
              <a:rPr lang="en-US" dirty="0" smtClean="0">
                <a:solidFill>
                  <a:srgbClr val="7030A0"/>
                </a:solidFill>
              </a:rPr>
              <a:t>Alon </a:t>
            </a:r>
            <a:r>
              <a:rPr lang="en-US" dirty="0" smtClean="0"/>
              <a:t>was the Ph. D adviser of </a:t>
            </a:r>
            <a:r>
              <a:rPr lang="en-US" dirty="0" smtClean="0">
                <a:solidFill>
                  <a:srgbClr val="7030A0"/>
                </a:solidFill>
              </a:rPr>
              <a:t>Yuster.</a:t>
            </a:r>
            <a:endParaRPr lang="en-US" dirty="0">
              <a:solidFill>
                <a:srgbClr val="7030A0"/>
              </a:solidFill>
            </a:endParaRPr>
          </a:p>
        </p:txBody>
      </p:sp>
    </p:spTree>
    <p:extLst>
      <p:ext uri="{BB962C8B-B14F-4D97-AF65-F5344CB8AC3E}">
        <p14:creationId xmlns:p14="http://schemas.microsoft.com/office/powerpoint/2010/main" val="3044644884"/>
      </p:ext>
    </p:extLst>
  </p:cSld>
  <p:clrMapOvr>
    <a:masterClrMapping/>
  </p:clrMapOvr>
  <p:timing>
    <p:tnLst>
      <p:par>
        <p:cTn id="1" dur="indefinite" restart="never" nodeType="tmRoot"/>
      </p:par>
    </p:tnLst>
  </p:timing>
</p:sld>
</file>

<file path=ppt/slides/slide5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An important </a:t>
            </a:r>
            <a:r>
              <a:rPr lang="en-US" smtClean="0">
                <a:solidFill>
                  <a:srgbClr val="00B0F0"/>
                </a:solidFill>
              </a:rPr>
              <a:t>chance meeting</a:t>
            </a:r>
            <a:endParaRPr lang="en-US" dirty="0">
              <a:solidFill>
                <a:srgbClr val="00B0F0"/>
              </a:solidFill>
            </a:endParaRPr>
          </a:p>
        </p:txBody>
      </p:sp>
      <p:sp>
        <p:nvSpPr>
          <p:cNvPr id="3" name="Content Placeholder 2"/>
          <p:cNvSpPr>
            <a:spLocks noGrp="1"/>
          </p:cNvSpPr>
          <p:nvPr>
            <p:ph idx="1"/>
          </p:nvPr>
        </p:nvSpPr>
        <p:spPr/>
        <p:txBody>
          <a:bodyPr>
            <a:normAutofit/>
          </a:bodyPr>
          <a:lstStyle/>
          <a:p>
            <a:pPr marL="0" indent="0">
              <a:buNone/>
            </a:pPr>
            <a:r>
              <a:rPr lang="en-US" dirty="0" smtClean="0"/>
              <a:t>The </a:t>
            </a:r>
            <a:r>
              <a:rPr lang="en-US" dirty="0" err="1" smtClean="0">
                <a:solidFill>
                  <a:srgbClr val="7030A0"/>
                </a:solidFill>
              </a:rPr>
              <a:t>Feige</a:t>
            </a:r>
            <a:r>
              <a:rPr lang="en-US" dirty="0" smtClean="0">
                <a:solidFill>
                  <a:srgbClr val="7030A0"/>
                </a:solidFill>
              </a:rPr>
              <a:t> </a:t>
            </a:r>
            <a:r>
              <a:rPr lang="en-US" dirty="0" err="1" smtClean="0">
                <a:solidFill>
                  <a:srgbClr val="7030A0"/>
                </a:solidFill>
              </a:rPr>
              <a:t>Lovats</a:t>
            </a:r>
            <a:r>
              <a:rPr lang="en-US" dirty="0" smtClean="0">
                <a:solidFill>
                  <a:srgbClr val="7030A0"/>
                </a:solidFill>
              </a:rPr>
              <a:t> </a:t>
            </a:r>
            <a:r>
              <a:rPr lang="en-US" dirty="0" smtClean="0"/>
              <a:t>discussion ended with a paper:</a:t>
            </a:r>
          </a:p>
          <a:p>
            <a:pPr marL="0" indent="0">
              <a:buNone/>
            </a:pPr>
            <a:r>
              <a:rPr lang="en-US" i="1" dirty="0" smtClean="0">
                <a:solidFill>
                  <a:srgbClr val="FF0000"/>
                </a:solidFill>
              </a:rPr>
              <a:t>Feige,Goldwasser, Lovász, </a:t>
            </a:r>
            <a:r>
              <a:rPr lang="en-US" i="1" dirty="0">
                <a:solidFill>
                  <a:srgbClr val="FF0000"/>
                </a:solidFill>
              </a:rPr>
              <a:t> </a:t>
            </a:r>
            <a:r>
              <a:rPr lang="en-US" i="1" dirty="0" smtClean="0">
                <a:solidFill>
                  <a:srgbClr val="FF0000"/>
                </a:solidFill>
              </a:rPr>
              <a:t>Safra, Szegedy.</a:t>
            </a:r>
            <a:r>
              <a:rPr lang="en-US" i="1" dirty="0">
                <a:solidFill>
                  <a:srgbClr val="FF0000"/>
                </a:solidFill>
              </a:rPr>
              <a:t/>
            </a:r>
            <a:br>
              <a:rPr lang="en-US" i="1" dirty="0">
                <a:solidFill>
                  <a:srgbClr val="FF0000"/>
                </a:solidFill>
              </a:rPr>
            </a:br>
            <a:r>
              <a:rPr lang="en-US" b="1" i="1" dirty="0"/>
              <a:t>Interactive Proofs and the Hardness of </a:t>
            </a:r>
            <a:r>
              <a:rPr lang="en-US" b="1" i="1" dirty="0" smtClean="0"/>
              <a:t>Approximating</a:t>
            </a:r>
          </a:p>
          <a:p>
            <a:pPr marL="0" indent="0">
              <a:buNone/>
            </a:pPr>
            <a:r>
              <a:rPr lang="en-US" b="1" i="1" dirty="0" smtClean="0"/>
              <a:t>Cliques</a:t>
            </a:r>
            <a:r>
              <a:rPr lang="en-US" b="1" i="1" dirty="0"/>
              <a:t>.</a:t>
            </a:r>
            <a:r>
              <a:rPr lang="en-US" i="1" dirty="0"/>
              <a:t> J. ACM 43(2</a:t>
            </a:r>
            <a:r>
              <a:rPr lang="en-US" i="1" dirty="0" smtClean="0"/>
              <a:t>)</a:t>
            </a:r>
            <a:r>
              <a:rPr lang="en-US" i="1" dirty="0"/>
              <a:t>: 268-292 (1996</a:t>
            </a:r>
            <a:r>
              <a:rPr lang="en-US" i="1" dirty="0" smtClean="0"/>
              <a:t>)</a:t>
            </a:r>
          </a:p>
          <a:p>
            <a:pPr marL="0" indent="0">
              <a:buNone/>
            </a:pPr>
            <a:r>
              <a:rPr lang="en-US" i="1" dirty="0" smtClean="0"/>
              <a:t>Showing the amazing relation between </a:t>
            </a:r>
            <a:r>
              <a:rPr lang="en-US" i="1" dirty="0" smtClean="0">
                <a:solidFill>
                  <a:srgbClr val="00B050"/>
                </a:solidFill>
              </a:rPr>
              <a:t>PCP </a:t>
            </a:r>
            <a:r>
              <a:rPr lang="en-US" i="1" dirty="0" smtClean="0"/>
              <a:t>and </a:t>
            </a:r>
            <a:r>
              <a:rPr lang="en-US" i="1" dirty="0" smtClean="0">
                <a:solidFill>
                  <a:srgbClr val="00B050"/>
                </a:solidFill>
              </a:rPr>
              <a:t>hardness of  approximation</a:t>
            </a:r>
            <a:r>
              <a:rPr lang="en-US" i="1" dirty="0" smtClean="0"/>
              <a:t>.</a:t>
            </a:r>
            <a:r>
              <a:rPr lang="en-US" dirty="0"/>
              <a:t> </a:t>
            </a:r>
            <a:br>
              <a:rPr lang="en-US" dirty="0"/>
            </a:br>
            <a:endParaRPr lang="en-US" dirty="0"/>
          </a:p>
        </p:txBody>
      </p:sp>
    </p:spTree>
    <p:extLst>
      <p:ext uri="{BB962C8B-B14F-4D97-AF65-F5344CB8AC3E}">
        <p14:creationId xmlns:p14="http://schemas.microsoft.com/office/powerpoint/2010/main" val="2098568072"/>
      </p:ext>
    </p:extLst>
  </p:cSld>
  <p:clrMapOvr>
    <a:masterClrMapping/>
  </p:clrMapOvr>
  <p:timing>
    <p:tnLst>
      <p:par>
        <p:cTn id="1" dur="indefinite" restart="never" nodeType="tmRoot"/>
      </p:par>
    </p:tnLst>
  </p:timing>
</p:sld>
</file>

<file path=ppt/slides/slide5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The  first </a:t>
            </a:r>
            <a:r>
              <a:rPr lang="en-US" dirty="0" smtClean="0">
                <a:solidFill>
                  <a:srgbClr val="00B0F0"/>
                </a:solidFill>
                <a:sym typeface="Symbol" panose="05050102010706020507" pitchFamily="18" charset="2"/>
              </a:rPr>
              <a:t>n</a:t>
            </a:r>
            <a:r>
              <a:rPr lang="en-US" baseline="30000" dirty="0" smtClean="0">
                <a:solidFill>
                  <a:srgbClr val="00B0F0"/>
                </a:solidFill>
                <a:sym typeface="Symbol" panose="05050102010706020507" pitchFamily="18" charset="2"/>
              </a:rPr>
              <a:t>ε </a:t>
            </a:r>
            <a:r>
              <a:rPr lang="en-US" dirty="0" smtClean="0">
                <a:solidFill>
                  <a:srgbClr val="00B0F0"/>
                </a:solidFill>
                <a:sym typeface="Symbol" panose="05050102010706020507" pitchFamily="18" charset="2"/>
              </a:rPr>
              <a:t> hardness of Clique</a:t>
            </a:r>
            <a:r>
              <a:rPr lang="en-US" baseline="30000" dirty="0" smtClean="0">
                <a:solidFill>
                  <a:srgbClr val="00B0F0"/>
                </a:solidFill>
                <a:sym typeface="Symbol" panose="05050102010706020507" pitchFamily="18" charset="2"/>
              </a:rPr>
              <a:t>    </a:t>
            </a:r>
            <a:r>
              <a:rPr lang="en-US" dirty="0" smtClean="0">
                <a:solidFill>
                  <a:srgbClr val="00B0F0"/>
                </a:solidFill>
              </a:rPr>
              <a:t> </a:t>
            </a:r>
            <a:endParaRPr lang="en-US" dirty="0">
              <a:solidFill>
                <a:srgbClr val="00B0F0"/>
              </a:solidFill>
            </a:endParaRPr>
          </a:p>
        </p:txBody>
      </p:sp>
      <p:sp>
        <p:nvSpPr>
          <p:cNvPr id="3" name="Content Placeholder 2"/>
          <p:cNvSpPr>
            <a:spLocks noGrp="1"/>
          </p:cNvSpPr>
          <p:nvPr>
            <p:ph idx="1"/>
          </p:nvPr>
        </p:nvSpPr>
        <p:spPr/>
        <p:txBody>
          <a:bodyPr/>
          <a:lstStyle/>
          <a:p>
            <a:pPr marL="0" indent="0">
              <a:buNone/>
            </a:pPr>
            <a:r>
              <a:rPr lang="en-US" i="1" dirty="0" smtClean="0">
                <a:solidFill>
                  <a:srgbClr val="FF0000"/>
                </a:solidFill>
              </a:rPr>
              <a:t>Berman,Schnitger</a:t>
            </a:r>
            <a:r>
              <a:rPr lang="en-US" i="1" dirty="0">
                <a:solidFill>
                  <a:srgbClr val="FF0000"/>
                </a:solidFill>
              </a:rPr>
              <a:t>.</a:t>
            </a:r>
            <a:r>
              <a:rPr lang="en-US" i="1" dirty="0"/>
              <a:t/>
            </a:r>
            <a:br>
              <a:rPr lang="en-US" i="1" dirty="0"/>
            </a:br>
            <a:r>
              <a:rPr lang="en-US" b="1" i="1" dirty="0"/>
              <a:t>On the Complexity of Approximating the Independent Set Problem.</a:t>
            </a:r>
            <a:r>
              <a:rPr lang="en-US" i="1" dirty="0"/>
              <a:t> Inf. Comput. 96(1</a:t>
            </a:r>
            <a:r>
              <a:rPr lang="en-US" i="1" dirty="0" smtClean="0"/>
              <a:t>)</a:t>
            </a:r>
            <a:r>
              <a:rPr lang="en-US" i="1" dirty="0"/>
              <a:t> 77-94 (1992)</a:t>
            </a:r>
            <a:endParaRPr lang="en-US" dirty="0"/>
          </a:p>
          <a:p>
            <a:pPr marL="0" indent="0">
              <a:buNone/>
            </a:pPr>
            <a:r>
              <a:rPr lang="en-US" dirty="0" smtClean="0">
                <a:solidFill>
                  <a:srgbClr val="FF0000"/>
                </a:solidFill>
              </a:rPr>
              <a:t>Sampling randomly </a:t>
            </a:r>
            <a:r>
              <a:rPr lang="en-US" dirty="0" smtClean="0"/>
              <a:t> graph products and making the size smaller and using the </a:t>
            </a:r>
            <a:r>
              <a:rPr lang="en-US" dirty="0" smtClean="0">
                <a:solidFill>
                  <a:srgbClr val="00B050"/>
                </a:solidFill>
              </a:rPr>
              <a:t>Chernoff bound </a:t>
            </a:r>
            <a:r>
              <a:rPr lang="en-US" dirty="0" smtClean="0"/>
              <a:t>etc.</a:t>
            </a:r>
            <a:r>
              <a:rPr lang="en-US" dirty="0"/>
              <a:t/>
            </a:r>
            <a:br>
              <a:rPr lang="en-US" dirty="0"/>
            </a:br>
            <a:endParaRPr lang="en-US" dirty="0"/>
          </a:p>
        </p:txBody>
      </p:sp>
    </p:spTree>
    <p:extLst>
      <p:ext uri="{BB962C8B-B14F-4D97-AF65-F5344CB8AC3E}">
        <p14:creationId xmlns:p14="http://schemas.microsoft.com/office/powerpoint/2010/main" val="944187562"/>
      </p:ext>
    </p:extLst>
  </p:cSld>
  <p:clrMapOvr>
    <a:masterClrMapping/>
  </p:clrMapOvr>
  <p:timing>
    <p:tnLst>
      <p:par>
        <p:cTn id="1" dur="indefinite" restart="never" nodeType="tmRoot"/>
      </p:par>
    </p:tnLst>
  </p:timing>
</p:sld>
</file>

<file path=ppt/slides/slide5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Safra is not in the PCP paper </a:t>
            </a:r>
            <a:endParaRPr lang="en-US" dirty="0">
              <a:solidFill>
                <a:srgbClr val="00B0F0"/>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However, he made with </a:t>
            </a:r>
            <a:r>
              <a:rPr lang="en-US" dirty="0" smtClean="0">
                <a:solidFill>
                  <a:srgbClr val="7030A0"/>
                </a:solidFill>
              </a:rPr>
              <a:t>Arora </a:t>
            </a:r>
            <a:r>
              <a:rPr lang="en-US" dirty="0" smtClean="0"/>
              <a:t>one of the absolute last </a:t>
            </a:r>
          </a:p>
          <a:p>
            <a:pPr marL="0" indent="0">
              <a:buNone/>
            </a:pPr>
            <a:r>
              <a:rPr lang="en-US" dirty="0" smtClean="0"/>
              <a:t>steps towards the </a:t>
            </a:r>
            <a:r>
              <a:rPr lang="en-US" dirty="0" smtClean="0">
                <a:solidFill>
                  <a:srgbClr val="00B050"/>
                </a:solidFill>
              </a:rPr>
              <a:t>PCP</a:t>
            </a:r>
            <a:r>
              <a:rPr lang="en-US" dirty="0" smtClean="0"/>
              <a:t> in:</a:t>
            </a:r>
          </a:p>
          <a:p>
            <a:pPr marL="0" indent="0">
              <a:buNone/>
            </a:pPr>
            <a:r>
              <a:rPr lang="en-US" i="1" dirty="0" smtClean="0">
                <a:solidFill>
                  <a:srgbClr val="FF0000"/>
                </a:solidFill>
              </a:rPr>
              <a:t>Arora,</a:t>
            </a:r>
            <a:r>
              <a:rPr lang="en-US" i="1" dirty="0">
                <a:solidFill>
                  <a:srgbClr val="FF0000"/>
                </a:solidFill>
              </a:rPr>
              <a:t> </a:t>
            </a:r>
            <a:r>
              <a:rPr lang="en-US" i="1" dirty="0" smtClean="0">
                <a:solidFill>
                  <a:srgbClr val="FF0000"/>
                </a:solidFill>
              </a:rPr>
              <a:t>Safra:</a:t>
            </a:r>
            <a:r>
              <a:rPr lang="en-US" i="1" dirty="0">
                <a:solidFill>
                  <a:srgbClr val="FF0000"/>
                </a:solidFill>
              </a:rPr>
              <a:t/>
            </a:r>
            <a:br>
              <a:rPr lang="en-US" i="1" dirty="0">
                <a:solidFill>
                  <a:srgbClr val="FF0000"/>
                </a:solidFill>
              </a:rPr>
            </a:br>
            <a:r>
              <a:rPr lang="en-US" b="1" i="1" dirty="0"/>
              <a:t>Probabilistic Checking of Proofs; A New </a:t>
            </a:r>
            <a:endParaRPr lang="en-US" b="1" i="1" dirty="0" smtClean="0"/>
          </a:p>
          <a:p>
            <a:pPr marL="0" indent="0">
              <a:buNone/>
            </a:pPr>
            <a:r>
              <a:rPr lang="en-US" b="1" i="1" dirty="0" smtClean="0"/>
              <a:t>Characterization </a:t>
            </a:r>
            <a:r>
              <a:rPr lang="en-US" b="1" i="1" dirty="0"/>
              <a:t>of NP.</a:t>
            </a:r>
            <a:r>
              <a:rPr lang="en-US" i="1" dirty="0"/>
              <a:t> FOCS </a:t>
            </a:r>
            <a:r>
              <a:rPr lang="en-US" i="1" dirty="0" smtClean="0"/>
              <a:t>1992</a:t>
            </a:r>
            <a:r>
              <a:rPr lang="en-US" i="1" dirty="0"/>
              <a:t>. </a:t>
            </a:r>
            <a:r>
              <a:rPr lang="en-US" i="1" dirty="0" smtClean="0"/>
              <a:t>2-13.</a:t>
            </a:r>
          </a:p>
          <a:p>
            <a:pPr marL="0" indent="0">
              <a:buNone/>
            </a:pPr>
            <a:r>
              <a:rPr lang="en-US" dirty="0" smtClean="0"/>
              <a:t>People  started a race to give lower bound to the known</a:t>
            </a:r>
          </a:p>
          <a:p>
            <a:pPr marL="0" indent="0">
              <a:buNone/>
            </a:pPr>
            <a:r>
              <a:rPr lang="en-US" dirty="0" smtClean="0"/>
              <a:t>problems. A new subject was born. Gap reductions were </a:t>
            </a:r>
          </a:p>
          <a:p>
            <a:pPr marL="0" indent="0">
              <a:buNone/>
            </a:pPr>
            <a:r>
              <a:rPr lang="en-US" dirty="0" smtClean="0"/>
              <a:t>known since </a:t>
            </a:r>
            <a:r>
              <a:rPr lang="en-US" dirty="0" smtClean="0">
                <a:solidFill>
                  <a:srgbClr val="FF0000"/>
                </a:solidFill>
              </a:rPr>
              <a:t>1972</a:t>
            </a:r>
            <a:r>
              <a:rPr lang="en-US" dirty="0" smtClean="0"/>
              <a:t>. For example for </a:t>
            </a:r>
            <a:r>
              <a:rPr lang="en-US" dirty="0" smtClean="0">
                <a:solidFill>
                  <a:srgbClr val="FF0000"/>
                </a:solidFill>
              </a:rPr>
              <a:t>non metric TSP</a:t>
            </a:r>
            <a:r>
              <a:rPr lang="en-US" dirty="0"/>
              <a:t>,</a:t>
            </a:r>
            <a:endParaRPr lang="en-US" dirty="0" smtClean="0"/>
          </a:p>
          <a:p>
            <a:pPr marL="0" indent="0">
              <a:buNone/>
            </a:pPr>
            <a:r>
              <a:rPr lang="en-US" dirty="0"/>
              <a:t>i</a:t>
            </a:r>
            <a:r>
              <a:rPr lang="en-US" dirty="0" smtClean="0"/>
              <a:t>t was known that </a:t>
            </a:r>
            <a:r>
              <a:rPr lang="en-US" dirty="0" smtClean="0">
                <a:solidFill>
                  <a:srgbClr val="00B050"/>
                </a:solidFill>
              </a:rPr>
              <a:t>no approximation was possible</a:t>
            </a:r>
            <a:r>
              <a:rPr lang="en-US" dirty="0" smtClean="0"/>
              <a:t>.</a:t>
            </a:r>
          </a:p>
          <a:p>
            <a:pPr marL="0" indent="0">
              <a:buNone/>
            </a:pPr>
            <a:r>
              <a:rPr lang="en-US" dirty="0" smtClean="0"/>
              <a:t>But only in </a:t>
            </a:r>
            <a:r>
              <a:rPr lang="en-US" dirty="0" smtClean="0">
                <a:solidFill>
                  <a:srgbClr val="FF0000"/>
                </a:solidFill>
              </a:rPr>
              <a:t>1991 </a:t>
            </a:r>
            <a:r>
              <a:rPr lang="en-US" dirty="0" smtClean="0"/>
              <a:t>we knew how to do it for other </a:t>
            </a:r>
          </a:p>
          <a:p>
            <a:pPr marL="0" indent="0">
              <a:buNone/>
            </a:pPr>
            <a:r>
              <a:rPr lang="en-US" dirty="0" smtClean="0"/>
              <a:t>problems </a:t>
            </a:r>
          </a:p>
        </p:txBody>
      </p:sp>
    </p:spTree>
    <p:extLst>
      <p:ext uri="{BB962C8B-B14F-4D97-AF65-F5344CB8AC3E}">
        <p14:creationId xmlns:p14="http://schemas.microsoft.com/office/powerpoint/2010/main" val="4171259697"/>
      </p:ext>
    </p:extLst>
  </p:cSld>
  <p:clrMapOvr>
    <a:masterClrMapping/>
  </p:clrMapOvr>
  <p:timing>
    <p:tnLst>
      <p:par>
        <p:cTn id="1" dur="indefinite" restart="never" nodeType="tmRoot"/>
      </p:par>
    </p:tnLst>
  </p:timing>
</p:sld>
</file>

<file path=ppt/slides/slide5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Title 1"/>
          <p:cNvSpPr>
            <a:spLocks noGrp="1"/>
          </p:cNvSpPr>
          <p:nvPr>
            <p:ph type="title"/>
          </p:nvPr>
        </p:nvSpPr>
        <p:spPr/>
        <p:txBody>
          <a:bodyPr/>
          <a:lstStyle/>
          <a:p>
            <a:pPr algn="ctr"/>
            <a:r>
              <a:rPr lang="en-US" altLang="en-US" dirty="0" smtClean="0">
                <a:solidFill>
                  <a:srgbClr val="00B0F0"/>
                </a:solidFill>
              </a:rPr>
              <a:t>The PCP theorem is in</a:t>
            </a:r>
          </a:p>
        </p:txBody>
      </p:sp>
      <p:sp>
        <p:nvSpPr>
          <p:cNvPr id="3" name="Content Placeholder 2"/>
          <p:cNvSpPr>
            <a:spLocks noGrp="1"/>
          </p:cNvSpPr>
          <p:nvPr>
            <p:ph idx="1"/>
          </p:nvPr>
        </p:nvSpPr>
        <p:spPr/>
        <p:txBody>
          <a:bodyPr>
            <a:normAutofit fontScale="25000" lnSpcReduction="20000"/>
          </a:bodyPr>
          <a:lstStyle/>
          <a:p>
            <a:pPr marL="0" indent="0" algn="l">
              <a:buFontTx/>
              <a:buNone/>
              <a:defRPr/>
            </a:pPr>
            <a:r>
              <a:rPr lang="en-US" sz="17600" i="1" dirty="0" smtClean="0">
                <a:solidFill>
                  <a:srgbClr val="FF0000"/>
                </a:solidFill>
              </a:rPr>
              <a:t>Arora</a:t>
            </a:r>
            <a:r>
              <a:rPr lang="en-US" sz="17600" i="1" dirty="0">
                <a:solidFill>
                  <a:srgbClr val="FF0000"/>
                </a:solidFill>
              </a:rPr>
              <a:t>, </a:t>
            </a:r>
            <a:r>
              <a:rPr lang="en-US" sz="17600" i="1" dirty="0" smtClean="0">
                <a:solidFill>
                  <a:srgbClr val="FF0000"/>
                </a:solidFill>
              </a:rPr>
              <a:t>Lund, Motwani, Sudan, Szegedy</a:t>
            </a:r>
            <a:r>
              <a:rPr lang="en-US" sz="17600" i="1" dirty="0">
                <a:solidFill>
                  <a:srgbClr val="FF0000"/>
                </a:solidFill>
              </a:rPr>
              <a:t/>
            </a:r>
            <a:br>
              <a:rPr lang="en-US" sz="17600" i="1" dirty="0">
                <a:solidFill>
                  <a:srgbClr val="FF0000"/>
                </a:solidFill>
              </a:rPr>
            </a:br>
            <a:r>
              <a:rPr lang="en-US" sz="17600" b="1" i="1" dirty="0"/>
              <a:t>Proof Verification and the Hardness of Approximation Problems.</a:t>
            </a:r>
            <a:r>
              <a:rPr lang="en-US" sz="17600" i="1" dirty="0"/>
              <a:t> </a:t>
            </a:r>
            <a:r>
              <a:rPr lang="en-US" sz="17600" i="1" dirty="0" smtClean="0"/>
              <a:t>J. ACM 45(3), 1998.</a:t>
            </a:r>
            <a:r>
              <a:rPr lang="en-US" sz="17600" i="1" dirty="0"/>
              <a:t/>
            </a:r>
            <a:br>
              <a:rPr lang="en-US" sz="17600" i="1" dirty="0"/>
            </a:br>
            <a:endParaRPr lang="en-US" sz="17600" i="1" dirty="0" smtClean="0"/>
          </a:p>
          <a:p>
            <a:pPr marL="0" indent="0" algn="l">
              <a:buFontTx/>
              <a:buNone/>
              <a:defRPr/>
            </a:pPr>
            <a:r>
              <a:rPr lang="en-US" sz="17600" i="1" dirty="0" smtClean="0">
                <a:solidFill>
                  <a:srgbClr val="FF0000"/>
                </a:solidFill>
              </a:rPr>
              <a:t>Irit Dinur</a:t>
            </a:r>
            <a:r>
              <a:rPr lang="en-US" sz="17600" i="1" dirty="0"/>
              <a:t>.</a:t>
            </a:r>
            <a:r>
              <a:rPr lang="en-US" sz="17600" i="1" dirty="0" smtClean="0"/>
              <a:t> </a:t>
            </a:r>
            <a:r>
              <a:rPr lang="en-US" sz="17600" b="1" i="1" dirty="0" smtClean="0"/>
              <a:t>The </a:t>
            </a:r>
            <a:r>
              <a:rPr lang="en-US" sz="17600" b="1" i="1" dirty="0"/>
              <a:t>PCP theorem by gap amplification</a:t>
            </a:r>
            <a:r>
              <a:rPr lang="en-US" sz="17600" b="1" i="1" dirty="0" smtClean="0"/>
              <a:t>.</a:t>
            </a:r>
            <a:r>
              <a:rPr lang="en-US" sz="17600" i="1" dirty="0"/>
              <a:t> </a:t>
            </a:r>
            <a:r>
              <a:rPr lang="en-US" sz="17600" i="1" dirty="0" smtClean="0"/>
              <a:t>J. ACM 54(3):12, 501-555, 2007</a:t>
            </a:r>
          </a:p>
          <a:p>
            <a:pPr marL="0" indent="0">
              <a:buFontTx/>
              <a:buNone/>
              <a:defRPr/>
            </a:pPr>
            <a:r>
              <a:rPr lang="en-US" dirty="0" smtClean="0"/>
              <a:t/>
            </a:r>
            <a:br>
              <a:rPr lang="en-US" dirty="0" smtClean="0"/>
            </a:br>
            <a:endParaRPr lang="en-US" dirty="0"/>
          </a:p>
          <a:p>
            <a:pPr marL="0" indent="0">
              <a:buNone/>
              <a:defRPr/>
            </a:pP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5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Early lower bounds for Set-Cover</a:t>
            </a:r>
            <a:endParaRPr lang="en-US" dirty="0">
              <a:solidFill>
                <a:srgbClr val="00B0F0"/>
              </a:solidFill>
            </a:endParaRPr>
          </a:p>
        </p:txBody>
      </p:sp>
      <p:sp>
        <p:nvSpPr>
          <p:cNvPr id="3" name="Content Placeholder 2"/>
          <p:cNvSpPr>
            <a:spLocks noGrp="1"/>
          </p:cNvSpPr>
          <p:nvPr>
            <p:ph idx="1"/>
          </p:nvPr>
        </p:nvSpPr>
        <p:spPr/>
        <p:txBody>
          <a:bodyPr>
            <a:noAutofit/>
          </a:bodyPr>
          <a:lstStyle/>
          <a:p>
            <a:pPr marL="0" indent="0">
              <a:buNone/>
            </a:pPr>
            <a:r>
              <a:rPr lang="en-US" sz="2400" i="1" dirty="0" smtClean="0">
                <a:solidFill>
                  <a:srgbClr val="FF0000"/>
                </a:solidFill>
              </a:rPr>
              <a:t>Lund and Yannakakis.</a:t>
            </a:r>
            <a:r>
              <a:rPr lang="en-US" sz="2400" i="1" dirty="0">
                <a:solidFill>
                  <a:srgbClr val="FF0000"/>
                </a:solidFill>
              </a:rPr>
              <a:t/>
            </a:r>
            <a:br>
              <a:rPr lang="en-US" sz="2400" i="1" dirty="0">
                <a:solidFill>
                  <a:srgbClr val="FF0000"/>
                </a:solidFill>
              </a:rPr>
            </a:br>
            <a:r>
              <a:rPr lang="en-US" sz="2400" b="1" i="1" dirty="0"/>
              <a:t>On the hardness of approximating minimization problems.</a:t>
            </a:r>
            <a:r>
              <a:rPr lang="en-US" sz="2400" i="1" dirty="0"/>
              <a:t> STOC </a:t>
            </a:r>
            <a:r>
              <a:rPr lang="en-US" sz="2400" i="1" dirty="0" smtClean="0"/>
              <a:t>1993. 286-293</a:t>
            </a:r>
          </a:p>
          <a:p>
            <a:pPr marL="0" indent="0">
              <a:buNone/>
            </a:pPr>
            <a:r>
              <a:rPr lang="en-US" sz="2400" i="1" dirty="0" smtClean="0">
                <a:solidFill>
                  <a:srgbClr val="FF0000"/>
                </a:solidFill>
              </a:rPr>
              <a:t>Feige.</a:t>
            </a:r>
            <a:r>
              <a:rPr lang="en-US" sz="2400" i="1" dirty="0"/>
              <a:t/>
            </a:r>
            <a:br>
              <a:rPr lang="en-US" sz="2400" i="1" dirty="0"/>
            </a:br>
            <a:r>
              <a:rPr lang="en-US" sz="2400" b="1" i="1" dirty="0"/>
              <a:t>A Threshold of ln n for Approximating Set Cover.</a:t>
            </a:r>
            <a:r>
              <a:rPr lang="en-US" sz="2400" i="1" dirty="0"/>
              <a:t> J. </a:t>
            </a:r>
            <a:endParaRPr lang="en-US" sz="2400" i="1" dirty="0" smtClean="0"/>
          </a:p>
          <a:p>
            <a:pPr marL="0" indent="0">
              <a:buNone/>
            </a:pPr>
            <a:r>
              <a:rPr lang="en-US" sz="2400" i="1" dirty="0" smtClean="0"/>
              <a:t>ACM</a:t>
            </a:r>
            <a:r>
              <a:rPr lang="en-US" sz="2400" i="1" dirty="0"/>
              <a:t> 45(4</a:t>
            </a:r>
            <a:r>
              <a:rPr lang="en-US" sz="2400" i="1" dirty="0" smtClean="0"/>
              <a:t>)</a:t>
            </a:r>
            <a:r>
              <a:rPr lang="en-US" sz="2400" i="1" dirty="0"/>
              <a:t> 634-652 (1998</a:t>
            </a:r>
            <a:r>
              <a:rPr lang="en-US" sz="2400" i="1" dirty="0" smtClean="0"/>
              <a:t>)</a:t>
            </a:r>
          </a:p>
          <a:p>
            <a:pPr marL="0" indent="0">
              <a:buNone/>
            </a:pPr>
            <a:r>
              <a:rPr lang="en-US" sz="2400" i="1" dirty="0" smtClean="0"/>
              <a:t>The conference paper of </a:t>
            </a:r>
            <a:r>
              <a:rPr lang="en-US" sz="2400" i="1" dirty="0" smtClean="0">
                <a:solidFill>
                  <a:srgbClr val="7030A0"/>
                </a:solidFill>
              </a:rPr>
              <a:t>Feige </a:t>
            </a:r>
            <a:r>
              <a:rPr lang="en-US" sz="2400" i="1" dirty="0" smtClean="0"/>
              <a:t>from </a:t>
            </a:r>
            <a:r>
              <a:rPr lang="en-US" sz="2400" i="1" dirty="0" smtClean="0">
                <a:solidFill>
                  <a:srgbClr val="FF0000"/>
                </a:solidFill>
              </a:rPr>
              <a:t>1996</a:t>
            </a:r>
            <a:r>
              <a:rPr lang="en-US" sz="2400" i="1" dirty="0" smtClean="0"/>
              <a:t>  gave a</a:t>
            </a:r>
          </a:p>
          <a:p>
            <a:pPr marL="0" indent="0">
              <a:buNone/>
            </a:pPr>
            <a:r>
              <a:rPr lang="en-US" sz="2400" i="1" dirty="0" smtClean="0"/>
              <a:t> tight  hardness for </a:t>
            </a:r>
            <a:r>
              <a:rPr lang="en-US" sz="2400" i="1" dirty="0" smtClean="0">
                <a:solidFill>
                  <a:srgbClr val="00B050"/>
                </a:solidFill>
              </a:rPr>
              <a:t>Set-Cover</a:t>
            </a:r>
            <a:r>
              <a:rPr lang="en-US" sz="2400" i="1" dirty="0" smtClean="0"/>
              <a:t> but under the </a:t>
            </a:r>
          </a:p>
          <a:p>
            <a:pPr marL="0" indent="0">
              <a:buNone/>
            </a:pPr>
            <a:r>
              <a:rPr lang="en-US" sz="2400" i="1" dirty="0" smtClean="0"/>
              <a:t>assumption that   </a:t>
            </a:r>
            <a:r>
              <a:rPr lang="en-US" sz="2400" i="1" dirty="0" smtClean="0">
                <a:solidFill>
                  <a:srgbClr val="FF0000"/>
                </a:solidFill>
              </a:rPr>
              <a:t>P≠Quasi(P). </a:t>
            </a:r>
            <a:r>
              <a:rPr lang="en-US" sz="2400" i="1" dirty="0" smtClean="0"/>
              <a:t>The next paper years later gave </a:t>
            </a:r>
          </a:p>
          <a:p>
            <a:pPr marL="0" indent="0">
              <a:buNone/>
            </a:pPr>
            <a:r>
              <a:rPr lang="en-US" sz="2400" i="1" dirty="0" smtClean="0"/>
              <a:t>the same hardness assuming </a:t>
            </a:r>
            <a:r>
              <a:rPr lang="en-US" sz="2400" i="1" dirty="0" smtClean="0">
                <a:solidFill>
                  <a:srgbClr val="FF0000"/>
                </a:solidFill>
              </a:rPr>
              <a:t>P</a:t>
            </a:r>
            <a:r>
              <a:rPr lang="en-US" sz="2400" i="1" dirty="0">
                <a:solidFill>
                  <a:srgbClr val="FF0000"/>
                </a:solidFill>
              </a:rPr>
              <a:t> </a:t>
            </a:r>
            <a:r>
              <a:rPr lang="en-US" sz="2400" i="1" dirty="0" smtClean="0">
                <a:solidFill>
                  <a:srgbClr val="FF0000"/>
                </a:solidFill>
              </a:rPr>
              <a:t>≠NP</a:t>
            </a:r>
            <a:endParaRPr lang="en-US" sz="2400" dirty="0">
              <a:solidFill>
                <a:srgbClr val="FF0000"/>
              </a:solidFill>
            </a:endParaRPr>
          </a:p>
          <a:p>
            <a:pPr marL="0" indent="0">
              <a:buNone/>
            </a:pPr>
            <a:r>
              <a:rPr lang="en-US" sz="2400" dirty="0"/>
              <a:t/>
            </a:r>
            <a:br>
              <a:rPr lang="en-US" sz="2400" dirty="0"/>
            </a:br>
            <a:endParaRPr lang="en-US" sz="2400" dirty="0"/>
          </a:p>
        </p:txBody>
      </p:sp>
    </p:spTree>
    <p:extLst>
      <p:ext uri="{BB962C8B-B14F-4D97-AF65-F5344CB8AC3E}">
        <p14:creationId xmlns:p14="http://schemas.microsoft.com/office/powerpoint/2010/main" val="1697807057"/>
      </p:ext>
    </p:extLst>
  </p:cSld>
  <p:clrMapOvr>
    <a:masterClrMapping/>
  </p:clrMapOvr>
  <p:timing>
    <p:tnLst>
      <p:par>
        <p:cTn id="1" dur="indefinite" restart="never" nodeType="tmRoot"/>
      </p:par>
    </p:tnLst>
  </p:timing>
</p:sld>
</file>

<file path=ppt/slides/slide5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Title 1"/>
          <p:cNvSpPr>
            <a:spLocks noGrp="1"/>
          </p:cNvSpPr>
          <p:nvPr>
            <p:ph type="title"/>
          </p:nvPr>
        </p:nvSpPr>
        <p:spPr/>
        <p:txBody>
          <a:bodyPr>
            <a:normAutofit fontScale="90000"/>
          </a:bodyPr>
          <a:lstStyle/>
          <a:p>
            <a:pPr algn="ctr"/>
            <a:r>
              <a:rPr lang="en-US" altLang="en-US" dirty="0" smtClean="0">
                <a:solidFill>
                  <a:srgbClr val="00B0F0"/>
                </a:solidFill>
              </a:rPr>
              <a:t>Tight hardness  for set cover under P is not NP and the d  variant are  in: </a:t>
            </a:r>
          </a:p>
        </p:txBody>
      </p:sp>
      <p:sp>
        <p:nvSpPr>
          <p:cNvPr id="261123" name="Content Placeholder 2"/>
          <p:cNvSpPr>
            <a:spLocks noGrp="1"/>
          </p:cNvSpPr>
          <p:nvPr>
            <p:ph idx="1"/>
          </p:nvPr>
        </p:nvSpPr>
        <p:spPr/>
        <p:txBody>
          <a:bodyPr>
            <a:noAutofit/>
          </a:bodyPr>
          <a:lstStyle/>
          <a:p>
            <a:pPr marL="0" indent="0" algn="l">
              <a:buFontTx/>
              <a:buNone/>
            </a:pPr>
            <a:r>
              <a:rPr lang="en-US" altLang="en-US" sz="3200" i="1" dirty="0" smtClean="0">
                <a:solidFill>
                  <a:srgbClr val="FF0000"/>
                </a:solidFill>
              </a:rPr>
              <a:t>Dinur, Steurer </a:t>
            </a:r>
            <a:r>
              <a:rPr lang="en-US" altLang="en-US" sz="3200" b="1" i="1" dirty="0" smtClean="0"/>
              <a:t>Analytical approach to parallel repetition.</a:t>
            </a:r>
            <a:r>
              <a:rPr lang="en-US" altLang="en-US" sz="3200" i="1" dirty="0" smtClean="0"/>
              <a:t> STOC 2014,  624-633</a:t>
            </a:r>
          </a:p>
          <a:p>
            <a:pPr marL="0" indent="0" algn="l">
              <a:buFontTx/>
              <a:buNone/>
            </a:pPr>
            <a:r>
              <a:rPr lang="en-US" altLang="en-US" sz="3200" i="1" dirty="0" smtClean="0"/>
              <a:t>The lower bound for </a:t>
            </a:r>
            <a:r>
              <a:rPr lang="en-US" altLang="en-US" sz="3200" i="1" dirty="0" smtClean="0">
                <a:solidFill>
                  <a:srgbClr val="00B050"/>
                </a:solidFill>
              </a:rPr>
              <a:t>Set Cover </a:t>
            </a:r>
            <a:r>
              <a:rPr lang="en-US" altLang="en-US" sz="3200" i="1" dirty="0" smtClean="0"/>
              <a:t>with each elements appearing in almost  </a:t>
            </a:r>
            <a:r>
              <a:rPr lang="en-US" altLang="en-US" sz="3200" i="1" dirty="0" smtClean="0">
                <a:solidFill>
                  <a:srgbClr val="FF0000"/>
                </a:solidFill>
              </a:rPr>
              <a:t>d</a:t>
            </a:r>
            <a:r>
              <a:rPr lang="en-US" altLang="en-US" sz="3200" i="1" dirty="0" smtClean="0"/>
              <a:t> sets is in:</a:t>
            </a:r>
          </a:p>
          <a:p>
            <a:pPr marL="0" indent="0" algn="l">
              <a:buFontTx/>
              <a:buNone/>
            </a:pPr>
            <a:r>
              <a:rPr lang="en-US" altLang="en-US" sz="3200" i="1" dirty="0" smtClean="0">
                <a:solidFill>
                  <a:srgbClr val="FF0000"/>
                </a:solidFill>
              </a:rPr>
              <a:t>Dinur, Guruswami, Khot and Regev</a:t>
            </a:r>
            <a:r>
              <a:rPr lang="en-US" altLang="en-US" sz="3200" i="1" dirty="0" smtClean="0"/>
              <a:t/>
            </a:r>
            <a:br>
              <a:rPr lang="en-US" altLang="en-US" sz="3200" i="1" dirty="0" smtClean="0"/>
            </a:br>
            <a:r>
              <a:rPr lang="en-US" altLang="en-US" sz="3200" b="1" i="1" dirty="0" smtClean="0"/>
              <a:t>A New Multilayered PCP and the Hardness of Hypergraph Vertex Cover.</a:t>
            </a:r>
            <a:r>
              <a:rPr lang="en-US" altLang="en-US" sz="3200" i="1" dirty="0" smtClean="0"/>
              <a:t> SIAM J. Computing 34(5).1129-1146. 2005</a:t>
            </a:r>
            <a:endParaRPr lang="en-US" altLang="en-US" sz="3200" dirty="0" smtClean="0"/>
          </a:p>
          <a:p>
            <a:pPr marL="0" indent="0">
              <a:buFontTx/>
              <a:buNone/>
            </a:pPr>
            <a:endParaRPr lang="en-US" altLang="en-US" sz="3200" dirty="0" smtClean="0"/>
          </a:p>
          <a:p>
            <a:pPr marL="0" indent="0">
              <a:buFontTx/>
              <a:buNone/>
            </a:pPr>
            <a:r>
              <a:rPr lang="en-US" altLang="en-US" sz="3200" dirty="0" smtClean="0"/>
              <a:t/>
            </a:r>
            <a:br>
              <a:rPr lang="en-US" altLang="en-US" sz="3200" dirty="0" smtClean="0"/>
            </a:br>
            <a:endParaRPr lang="en-US" altLang="en-US" sz="32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Why do we use terms like AI and Machine learning?</a:t>
            </a:r>
            <a:endParaRPr lang="en-US" dirty="0">
              <a:solidFill>
                <a:srgbClr val="00B0F0"/>
              </a:solidFill>
            </a:endParaRPr>
          </a:p>
        </p:txBody>
      </p:sp>
      <p:sp>
        <p:nvSpPr>
          <p:cNvPr id="3" name="Content Placeholder 2"/>
          <p:cNvSpPr>
            <a:spLocks noGrp="1"/>
          </p:cNvSpPr>
          <p:nvPr>
            <p:ph idx="1"/>
          </p:nvPr>
        </p:nvSpPr>
        <p:spPr/>
        <p:txBody>
          <a:bodyPr>
            <a:normAutofit/>
          </a:bodyPr>
          <a:lstStyle/>
          <a:p>
            <a:pPr marL="0" indent="0">
              <a:buNone/>
            </a:pPr>
            <a:r>
              <a:rPr lang="en-US" dirty="0" smtClean="0"/>
              <a:t>The public is completely confused regarding computers. The public has a mythic image of computers. But computers are very limited and it is very likely that we can never overcome this.</a:t>
            </a:r>
          </a:p>
          <a:p>
            <a:pPr marL="0" indent="0">
              <a:buNone/>
            </a:pPr>
            <a:r>
              <a:rPr lang="en-US" dirty="0" smtClean="0"/>
              <a:t>Computers have only </a:t>
            </a:r>
            <a:r>
              <a:rPr lang="en-US" dirty="0" smtClean="0">
                <a:solidFill>
                  <a:srgbClr val="0070C0"/>
                </a:solidFill>
              </a:rPr>
              <a:t>reactive intelligence</a:t>
            </a:r>
            <a:r>
              <a:rPr lang="en-US" dirty="0" smtClean="0"/>
              <a:t>. The lowest according to </a:t>
            </a:r>
            <a:r>
              <a:rPr lang="en-US" dirty="0" smtClean="0">
                <a:solidFill>
                  <a:srgbClr val="7030A0"/>
                </a:solidFill>
              </a:rPr>
              <a:t>Chomsky</a:t>
            </a:r>
            <a:r>
              <a:rPr lang="en-US" dirty="0" smtClean="0"/>
              <a:t>. A computer only does what it is told. What does this mean? It means that a computer cannot </a:t>
            </a:r>
            <a:r>
              <a:rPr lang="en-US" dirty="0"/>
              <a:t>improvise or be </a:t>
            </a:r>
            <a:r>
              <a:rPr lang="en-US" dirty="0" smtClean="0"/>
              <a:t>spontaneous.</a:t>
            </a:r>
          </a:p>
          <a:p>
            <a:pPr marL="0" indent="0">
              <a:buNone/>
            </a:pPr>
            <a:r>
              <a:rPr lang="en-US" dirty="0" smtClean="0"/>
              <a:t>Certainly a computer can never feel and it is impossible</a:t>
            </a:r>
            <a:r>
              <a:rPr lang="en-US" dirty="0"/>
              <a:t> </a:t>
            </a:r>
            <a:r>
              <a:rPr lang="en-US" dirty="0" smtClean="0"/>
              <a:t>to create machines which feel.</a:t>
            </a:r>
            <a:endParaRPr lang="en-US" dirty="0"/>
          </a:p>
        </p:txBody>
      </p:sp>
    </p:spTree>
    <p:extLst>
      <p:ext uri="{BB962C8B-B14F-4D97-AF65-F5344CB8AC3E}">
        <p14:creationId xmlns:p14="http://schemas.microsoft.com/office/powerpoint/2010/main" val="17665553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The portion of the lower bound we charge</a:t>
            </a:r>
            <a:endParaRPr lang="en-US" dirty="0">
              <a:solidFill>
                <a:srgbClr val="00B0F0"/>
              </a:solidFill>
            </a:endParaRPr>
          </a:p>
        </p:txBody>
      </p:sp>
      <p:sp>
        <p:nvSpPr>
          <p:cNvPr id="3" name="Content Placeholder 2"/>
          <p:cNvSpPr>
            <a:spLocks noGrp="1"/>
          </p:cNvSpPr>
          <p:nvPr>
            <p:ph idx="1"/>
          </p:nvPr>
        </p:nvSpPr>
        <p:spPr/>
        <p:txBody>
          <a:bodyPr/>
          <a:lstStyle/>
          <a:p>
            <a:r>
              <a:rPr lang="en-US" dirty="0" smtClean="0"/>
              <a:t>Say that there are </a:t>
            </a:r>
            <a:r>
              <a:rPr lang="en-US" dirty="0" smtClean="0">
                <a:solidFill>
                  <a:srgbClr val="FF0000"/>
                </a:solidFill>
              </a:rPr>
              <a:t>a </a:t>
            </a:r>
            <a:r>
              <a:rPr lang="en-US" dirty="0" smtClean="0"/>
              <a:t>violated sets.</a:t>
            </a:r>
            <a:endParaRPr lang="en-US" dirty="0"/>
          </a:p>
          <a:p>
            <a:r>
              <a:rPr lang="en-US" dirty="0" smtClean="0"/>
              <a:t>The lower bound increases the dual of every violated  set by the same, namely by some </a:t>
            </a:r>
            <a:r>
              <a:rPr lang="el-GR" dirty="0" smtClean="0">
                <a:solidFill>
                  <a:srgbClr val="FF0000"/>
                </a:solidFill>
                <a:latin typeface="Calibri" panose="020F0502020204030204" pitchFamily="34" charset="0"/>
                <a:cs typeface="Calibri" panose="020F0502020204030204" pitchFamily="34" charset="0"/>
              </a:rPr>
              <a:t>ε</a:t>
            </a:r>
            <a:r>
              <a:rPr lang="en-US" dirty="0" smtClean="0">
                <a:latin typeface="Calibri" panose="020F0502020204030204" pitchFamily="34" charset="0"/>
                <a:cs typeface="Calibri" panose="020F0502020204030204" pitchFamily="34" charset="0"/>
              </a:rPr>
              <a:t>.</a:t>
            </a:r>
          </a:p>
          <a:p>
            <a:r>
              <a:rPr lang="en-US" dirty="0" smtClean="0">
                <a:latin typeface="Calibri" panose="020F0502020204030204" pitchFamily="34" charset="0"/>
                <a:cs typeface="Calibri" panose="020F0502020204030204" pitchFamily="34" charset="0"/>
              </a:rPr>
              <a:t>The portion of the lower bound we charge against  is </a:t>
            </a:r>
            <a:r>
              <a:rPr lang="en-US" dirty="0" smtClean="0">
                <a:solidFill>
                  <a:srgbClr val="FF0000"/>
                </a:solidFill>
                <a:latin typeface="Calibri" panose="020F0502020204030204" pitchFamily="34" charset="0"/>
                <a:cs typeface="Calibri" panose="020F0502020204030204" pitchFamily="34" charset="0"/>
              </a:rPr>
              <a:t>a</a:t>
            </a:r>
            <a:r>
              <a:rPr lang="en-US" dirty="0" smtClean="0">
                <a:solidFill>
                  <a:srgbClr val="FF0000"/>
                </a:solidFill>
                <a:latin typeface="Arial" panose="020B0604020202020204" pitchFamily="34" charset="0"/>
                <a:cs typeface="Arial" panose="020B0604020202020204" pitchFamily="34" charset="0"/>
              </a:rPr>
              <a:t>˖</a:t>
            </a:r>
            <a:r>
              <a:rPr lang="el-GR" dirty="0" smtClean="0">
                <a:solidFill>
                  <a:srgbClr val="FF0000"/>
                </a:solidFill>
                <a:latin typeface="Calibri" panose="020F0502020204030204" pitchFamily="34" charset="0"/>
                <a:cs typeface="Calibri" panose="020F0502020204030204" pitchFamily="34" charset="0"/>
              </a:rPr>
              <a:t>ε</a:t>
            </a:r>
            <a:r>
              <a:rPr lang="en-US" dirty="0" smtClean="0">
                <a:solidFill>
                  <a:srgbClr val="FF0000"/>
                </a:solidFill>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Since the violated sets appear in the lower bound and each one of these a sets </a:t>
            </a:r>
            <a:r>
              <a:rPr lang="en-US" altLang="en-US" dirty="0" err="1">
                <a:solidFill>
                  <a:srgbClr val="FF0000"/>
                </a:solidFill>
                <a:latin typeface="Comic Sans MS" panose="030F0702030302020204" pitchFamily="66" charset="0"/>
              </a:rPr>
              <a:t>y</a:t>
            </a:r>
            <a:r>
              <a:rPr lang="en-US" altLang="en-US" baseline="-25000" dirty="0" err="1">
                <a:solidFill>
                  <a:srgbClr val="FF0000"/>
                </a:solidFill>
                <a:latin typeface="Comic Sans MS" panose="030F0702030302020204" pitchFamily="66" charset="0"/>
              </a:rPr>
              <a:t>S</a:t>
            </a:r>
            <a:r>
              <a:rPr lang="en-US" altLang="en-US" baseline="-25000" dirty="0">
                <a:solidFill>
                  <a:srgbClr val="FF0000"/>
                </a:solidFill>
                <a:latin typeface="Comic Sans MS" panose="030F0702030302020204" pitchFamily="66" charset="0"/>
              </a:rPr>
              <a:t> </a:t>
            </a:r>
            <a:r>
              <a:rPr lang="en-US" dirty="0" smtClean="0">
                <a:latin typeface="Calibri" panose="020F0502020204030204" pitchFamily="34" charset="0"/>
                <a:cs typeface="Calibri" panose="020F0502020204030204" pitchFamily="34" charset="0"/>
              </a:rPr>
              <a:t>was increased by </a:t>
            </a:r>
            <a:r>
              <a:rPr lang="el-GR" dirty="0" smtClean="0">
                <a:solidFill>
                  <a:srgbClr val="FF0000"/>
                </a:solidFill>
                <a:latin typeface="Calibri" panose="020F0502020204030204" pitchFamily="34" charset="0"/>
                <a:cs typeface="Calibri" panose="020F0502020204030204" pitchFamily="34" charset="0"/>
              </a:rPr>
              <a:t>ε</a:t>
            </a:r>
            <a:r>
              <a:rPr lang="en-US" dirty="0" smtClean="0">
                <a:solidFill>
                  <a:srgbClr val="FF0000"/>
                </a:solidFill>
                <a:latin typeface="Calibri" panose="020F0502020204030204" pitchFamily="34" charset="0"/>
                <a:cs typeface="Calibri" panose="020F0502020204030204" pitchFamily="34" charset="0"/>
              </a:rPr>
              <a:t>. </a:t>
            </a:r>
            <a:endParaRPr lang="en-US" dirty="0">
              <a:solidFill>
                <a:srgbClr val="FF0000"/>
              </a:solidFill>
            </a:endParaRPr>
          </a:p>
        </p:txBody>
      </p:sp>
    </p:spTree>
    <p:extLst>
      <p:ext uri="{BB962C8B-B14F-4D97-AF65-F5344CB8AC3E}">
        <p14:creationId xmlns:p14="http://schemas.microsoft.com/office/powerpoint/2010/main" val="2609427378"/>
      </p:ext>
    </p:extLst>
  </p:cSld>
  <p:clrMapOvr>
    <a:masterClrMapping/>
  </p:clrMapOvr>
  <p:timing>
    <p:tnLst>
      <p:par>
        <p:cTn id="1" dur="indefinite" restart="never" nodeType="tmRoot"/>
      </p:par>
    </p:tnLst>
  </p:timing>
</p:sld>
</file>

<file path=ppt/slides/slide6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Title 1"/>
          <p:cNvSpPr>
            <a:spLocks noGrp="1"/>
          </p:cNvSpPr>
          <p:nvPr>
            <p:ph type="title"/>
          </p:nvPr>
        </p:nvSpPr>
        <p:spPr/>
        <p:txBody>
          <a:bodyPr/>
          <a:lstStyle/>
          <a:p>
            <a:pPr algn="ctr"/>
            <a:r>
              <a:rPr lang="en-US" altLang="en-US" dirty="0" smtClean="0">
                <a:solidFill>
                  <a:srgbClr val="00B0F0"/>
                </a:solidFill>
              </a:rPr>
              <a:t>A paper who presented an almost linear PCP is:</a:t>
            </a:r>
          </a:p>
        </p:txBody>
      </p:sp>
      <p:sp>
        <p:nvSpPr>
          <p:cNvPr id="262147" name="Content Placeholder 2"/>
          <p:cNvSpPr>
            <a:spLocks noGrp="1"/>
          </p:cNvSpPr>
          <p:nvPr>
            <p:ph idx="1"/>
          </p:nvPr>
        </p:nvSpPr>
        <p:spPr/>
        <p:txBody>
          <a:bodyPr>
            <a:noAutofit/>
          </a:bodyPr>
          <a:lstStyle/>
          <a:p>
            <a:pPr marL="0" indent="0" algn="l">
              <a:buFontTx/>
              <a:buNone/>
            </a:pPr>
            <a:r>
              <a:rPr lang="en-US" altLang="en-US" sz="3200" dirty="0" smtClean="0">
                <a:solidFill>
                  <a:srgbClr val="FF0000"/>
                </a:solidFill>
              </a:rPr>
              <a:t>Moshkovitz and Raz:</a:t>
            </a:r>
            <a:r>
              <a:rPr lang="en-US" altLang="en-US" sz="3200" dirty="0" smtClean="0"/>
              <a:t/>
            </a:r>
            <a:br>
              <a:rPr lang="en-US" altLang="en-US" sz="3200" dirty="0" smtClean="0"/>
            </a:br>
            <a:r>
              <a:rPr lang="en-US" altLang="en-US" sz="3200" b="1" dirty="0" smtClean="0"/>
              <a:t>Sub-Constant Error Probabilistically Checkable Proof of Almost-Linear Size.</a:t>
            </a:r>
            <a:r>
              <a:rPr lang="en-US" altLang="en-US" sz="3200" dirty="0" smtClean="0"/>
              <a:t> Computational complexity 19(3): 367-422. 2010.  </a:t>
            </a:r>
            <a:r>
              <a:rPr lang="en-US" altLang="en-US" sz="3200" dirty="0" smtClean="0">
                <a:solidFill>
                  <a:srgbClr val="00B050"/>
                </a:solidFill>
              </a:rPr>
              <a:t>A hugely long and hard paper. I failed to read it. </a:t>
            </a:r>
            <a:r>
              <a:rPr lang="en-US" altLang="en-US" sz="3200" dirty="0" smtClean="0"/>
              <a:t>Finding if </a:t>
            </a:r>
            <a:r>
              <a:rPr lang="en-US" altLang="en-US" sz="3200" dirty="0" smtClean="0">
                <a:solidFill>
                  <a:srgbClr val="FF0000"/>
                </a:solidFill>
              </a:rPr>
              <a:t>s</a:t>
            </a:r>
            <a:r>
              <a:rPr lang="en-US" altLang="en-US" sz="3200" dirty="0" smtClean="0"/>
              <a:t> and </a:t>
            </a:r>
            <a:r>
              <a:rPr lang="en-US" altLang="en-US" sz="3200" dirty="0" smtClean="0">
                <a:solidFill>
                  <a:srgbClr val="FF0000"/>
                </a:solidFill>
              </a:rPr>
              <a:t>t</a:t>
            </a:r>
            <a:r>
              <a:rPr lang="en-US" altLang="en-US" sz="3200" dirty="0" smtClean="0"/>
              <a:t> are connected with  </a:t>
            </a:r>
            <a:r>
              <a:rPr lang="en-US" altLang="en-US" sz="3200" dirty="0" smtClean="0">
                <a:solidFill>
                  <a:srgbClr val="FF0000"/>
                </a:solidFill>
              </a:rPr>
              <a:t>O(log n)</a:t>
            </a:r>
            <a:r>
              <a:rPr lang="en-US" altLang="en-US" sz="3200" dirty="0" smtClean="0"/>
              <a:t> space is due to:</a:t>
            </a:r>
          </a:p>
          <a:p>
            <a:pPr marL="0" indent="0" algn="l">
              <a:buFontTx/>
              <a:buNone/>
            </a:pPr>
            <a:r>
              <a:rPr lang="en-US" altLang="en-US" sz="3200" i="1" dirty="0" smtClean="0">
                <a:solidFill>
                  <a:srgbClr val="FF0000"/>
                </a:solidFill>
              </a:rPr>
              <a:t>Omer Reingold</a:t>
            </a:r>
            <a:r>
              <a:rPr lang="en-US" altLang="en-US" sz="3200" i="1" dirty="0" smtClean="0"/>
              <a:t>: </a:t>
            </a:r>
            <a:r>
              <a:rPr lang="en-US" altLang="en-US" sz="3200" b="1" i="1" dirty="0" smtClean="0"/>
              <a:t>Undirected connectivity in log-space. J. ACM 55(4) </a:t>
            </a:r>
            <a:r>
              <a:rPr lang="en-US" altLang="en-US" sz="3200" i="1" dirty="0" smtClean="0"/>
              <a:t>17:1-17:24 (2008)</a:t>
            </a:r>
            <a:endParaRPr lang="en-US" altLang="en-US" sz="3200" dirty="0" smtClean="0"/>
          </a:p>
        </p:txBody>
      </p:sp>
    </p:spTree>
  </p:cSld>
  <p:clrMapOvr>
    <a:masterClrMapping/>
  </p:clrMapOvr>
  <p:timing>
    <p:tnLst>
      <p:par>
        <p:cTn id="1" dur="indefinite" restart="never" nodeType="tmRoot"/>
      </p:par>
    </p:tnLst>
  </p:timing>
</p:sld>
</file>

<file path=ppt/slides/slide6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The projection game conjecture appears in</a:t>
            </a:r>
            <a:endParaRPr lang="en-US" dirty="0">
              <a:solidFill>
                <a:srgbClr val="00B0F0"/>
              </a:solidFill>
            </a:endParaRPr>
          </a:p>
        </p:txBody>
      </p:sp>
      <p:sp>
        <p:nvSpPr>
          <p:cNvPr id="4" name="Rectangle 1"/>
          <p:cNvSpPr>
            <a:spLocks noGrp="1" noChangeArrowheads="1"/>
          </p:cNvSpPr>
          <p:nvPr>
            <p:ph idx="1"/>
          </p:nvPr>
        </p:nvSpPr>
        <p:spPr bwMode="auto">
          <a:xfrm>
            <a:off x="628650" y="1846860"/>
            <a:ext cx="7886700" cy="430887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lvl="0" indent="0" eaLnBrk="0" fontAlgn="base" hangingPunct="0">
              <a:lnSpc>
                <a:spcPct val="100000"/>
              </a:lnSpc>
              <a:spcBef>
                <a:spcPct val="0"/>
              </a:spcBef>
              <a:spcAft>
                <a:spcPct val="0"/>
              </a:spcAft>
              <a:buNone/>
            </a:pPr>
            <a:r>
              <a:rPr lang="en-US" altLang="en-US" i="1" dirty="0" smtClean="0">
                <a:solidFill>
                  <a:srgbClr val="FF0000"/>
                </a:solidFill>
                <a:latin typeface="Georgia" panose="02040502050405020303" pitchFamily="18" charset="0"/>
              </a:rPr>
              <a:t>Moshkovitz.</a:t>
            </a:r>
            <a:r>
              <a:rPr lang="en-US" altLang="en-US" dirty="0" smtClean="0">
                <a:solidFill>
                  <a:srgbClr val="FF0000"/>
                </a:solidFill>
              </a:rPr>
              <a:t> </a:t>
            </a:r>
            <a:r>
              <a:rPr lang="en-US" altLang="en-US" dirty="0" smtClean="0">
                <a:solidFill>
                  <a:srgbClr val="444444"/>
                </a:solidFill>
                <a:latin typeface="Georgia" panose="02040502050405020303" pitchFamily="18" charset="0"/>
              </a:rPr>
              <a:t>The </a:t>
            </a:r>
            <a:r>
              <a:rPr lang="en-US" altLang="en-US" dirty="0">
                <a:solidFill>
                  <a:srgbClr val="444444"/>
                </a:solidFill>
                <a:latin typeface="Georgia" panose="02040502050405020303" pitchFamily="18" charset="0"/>
              </a:rPr>
              <a:t>Projection Games Conjecture and the </a:t>
            </a:r>
            <a:r>
              <a:rPr lang="en-US" altLang="en-US" dirty="0" smtClean="0">
                <a:solidFill>
                  <a:srgbClr val="444444"/>
                </a:solidFill>
                <a:latin typeface="Georgia" panose="02040502050405020303" pitchFamily="18" charset="0"/>
              </a:rPr>
              <a:t>NP-Hardness ln n Approximating Set-Cover. APPROX –RANDOM 2015.</a:t>
            </a:r>
          </a:p>
          <a:p>
            <a:pPr marL="0" lvl="0" indent="0" eaLnBrk="0" fontAlgn="base" hangingPunct="0">
              <a:lnSpc>
                <a:spcPct val="100000"/>
              </a:lnSpc>
              <a:spcBef>
                <a:spcPct val="0"/>
              </a:spcBef>
              <a:spcAft>
                <a:spcPct val="0"/>
              </a:spcAft>
              <a:buNone/>
            </a:pPr>
            <a:endParaRPr lang="en-US" altLang="en-US" dirty="0">
              <a:solidFill>
                <a:srgbClr val="444444"/>
              </a:solidFill>
              <a:latin typeface="Georgia" panose="02040502050405020303" pitchFamily="18" charset="0"/>
            </a:endParaRPr>
          </a:p>
          <a:p>
            <a:pPr marL="0" indent="0" eaLnBrk="0" fontAlgn="base" hangingPunct="0">
              <a:lnSpc>
                <a:spcPct val="100000"/>
              </a:lnSpc>
              <a:spcBef>
                <a:spcPct val="0"/>
              </a:spcBef>
              <a:spcAft>
                <a:spcPct val="0"/>
              </a:spcAft>
              <a:buNone/>
            </a:pPr>
            <a:r>
              <a:rPr lang="en-US" altLang="en-US" dirty="0" smtClean="0">
                <a:solidFill>
                  <a:srgbClr val="444444"/>
                </a:solidFill>
                <a:latin typeface="Georgia" panose="02040502050405020303" pitchFamily="18" charset="0"/>
              </a:rPr>
              <a:t>It was used to find the best time for </a:t>
            </a:r>
            <a:r>
              <a:rPr lang="en-US" altLang="en-US" dirty="0" smtClean="0">
                <a:solidFill>
                  <a:srgbClr val="FF0000"/>
                </a:solidFill>
                <a:latin typeface="Georgia" panose="02040502050405020303" pitchFamily="18" charset="0"/>
              </a:rPr>
              <a:t>(1-</a:t>
            </a:r>
            <a:r>
              <a:rPr lang="el-GR" altLang="en-US" dirty="0" smtClean="0">
                <a:solidFill>
                  <a:srgbClr val="FF0000"/>
                </a:solidFill>
                <a:latin typeface="Georgia" panose="02040502050405020303" pitchFamily="18" charset="0"/>
              </a:rPr>
              <a:t>ε</a:t>
            </a:r>
            <a:r>
              <a:rPr lang="en-US" altLang="en-US" dirty="0" smtClean="0">
                <a:solidFill>
                  <a:srgbClr val="FF0000"/>
                </a:solidFill>
                <a:latin typeface="Georgia" panose="02040502050405020303" pitchFamily="18" charset="0"/>
              </a:rPr>
              <a:t>)ln n </a:t>
            </a:r>
            <a:r>
              <a:rPr lang="en-US" altLang="en-US" dirty="0" smtClean="0">
                <a:solidFill>
                  <a:srgbClr val="444444"/>
                </a:solidFill>
                <a:latin typeface="Georgia" panose="02040502050405020303" pitchFamily="18" charset="0"/>
              </a:rPr>
              <a:t>ratio approximation for </a:t>
            </a:r>
            <a:r>
              <a:rPr lang="en-US" altLang="en-US" dirty="0" smtClean="0">
                <a:solidFill>
                  <a:srgbClr val="0070C0"/>
                </a:solidFill>
                <a:latin typeface="Georgia" panose="02040502050405020303" pitchFamily="18" charset="0"/>
              </a:rPr>
              <a:t>Set-Cover </a:t>
            </a:r>
            <a:r>
              <a:rPr lang="en-US" altLang="en-US" dirty="0" smtClean="0">
                <a:latin typeface="Georgia" panose="02040502050405020303" pitchFamily="18" charset="0"/>
              </a:rPr>
              <a:t>in</a:t>
            </a:r>
            <a:r>
              <a:rPr lang="en-US" altLang="en-US" dirty="0" smtClean="0">
                <a:solidFill>
                  <a:srgbClr val="444444"/>
                </a:solidFill>
                <a:latin typeface="Georgia" panose="02040502050405020303" pitchFamily="18" charset="0"/>
              </a:rPr>
              <a:t>:</a:t>
            </a:r>
          </a:p>
          <a:p>
            <a:pPr marL="0" indent="0" eaLnBrk="0" fontAlgn="base" hangingPunct="0">
              <a:lnSpc>
                <a:spcPct val="100000"/>
              </a:lnSpc>
              <a:spcBef>
                <a:spcPct val="0"/>
              </a:spcBef>
              <a:spcAft>
                <a:spcPct val="0"/>
              </a:spcAft>
              <a:buNone/>
            </a:pPr>
            <a:r>
              <a:rPr lang="en-US" altLang="en-US" dirty="0" smtClean="0">
                <a:solidFill>
                  <a:srgbClr val="444444"/>
                </a:solidFill>
                <a:latin typeface="Georgia" panose="02040502050405020303" pitchFamily="18" charset="0"/>
              </a:rPr>
              <a:t> </a:t>
            </a:r>
            <a:endParaRPr lang="en-US" altLang="en-US" dirty="0"/>
          </a:p>
          <a:p>
            <a:pPr marL="0" lvl="0" indent="0" eaLnBrk="0" fontAlgn="base" hangingPunct="0">
              <a:lnSpc>
                <a:spcPct val="100000"/>
              </a:lnSpc>
              <a:spcBef>
                <a:spcPct val="0"/>
              </a:spcBef>
              <a:spcAft>
                <a:spcPct val="0"/>
              </a:spcAft>
              <a:buNone/>
            </a:pPr>
            <a:r>
              <a:rPr lang="en-US" dirty="0" smtClean="0">
                <a:solidFill>
                  <a:srgbClr val="FF0000"/>
                </a:solidFill>
              </a:rPr>
              <a:t>Cygan, Halldorsson and </a:t>
            </a:r>
            <a:r>
              <a:rPr lang="en-US" dirty="0">
                <a:solidFill>
                  <a:srgbClr val="FF0000"/>
                </a:solidFill>
              </a:rPr>
              <a:t>Kortsarz</a:t>
            </a:r>
            <a:r>
              <a:rPr lang="en-US" dirty="0"/>
              <a:t>, A Tight Lower Bounds for Set Cover Approximation in Subexponential time. WAOA, </a:t>
            </a:r>
            <a:r>
              <a:rPr lang="en-US" dirty="0" smtClean="0"/>
              <a:t>2020</a:t>
            </a:r>
            <a:endParaRPr kumimoji="0" lang="en-US" altLang="en-US" b="1" i="0" u="sng" strike="noStrike" cap="none" normalizeH="0" baseline="0" dirty="0" smtClean="0">
              <a:ln>
                <a:noFill/>
              </a:ln>
              <a:solidFill>
                <a:srgbClr val="333333"/>
              </a:solidFill>
              <a:effectLst/>
              <a:latin typeface="Verdana" panose="020B0604030504040204" pitchFamily="34" charset="0"/>
            </a:endParaRPr>
          </a:p>
        </p:txBody>
      </p:sp>
    </p:spTree>
    <p:extLst>
      <p:ext uri="{BB962C8B-B14F-4D97-AF65-F5344CB8AC3E}">
        <p14:creationId xmlns:p14="http://schemas.microsoft.com/office/powerpoint/2010/main" val="1316593173"/>
      </p:ext>
    </p:extLst>
  </p:cSld>
  <p:clrMapOvr>
    <a:masterClrMapping/>
  </p:clrMapOvr>
  <p:timing>
    <p:tnLst>
      <p:par>
        <p:cTn id="1" dur="indefinite" restart="never" nodeType="tmRoot"/>
      </p:par>
    </p:tnLst>
  </p:timing>
</p:sld>
</file>

<file path=ppt/slides/slide6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00B0F0"/>
                </a:solidFill>
              </a:rPr>
              <a:t>An approximation for  the longest path problem: using graph products to get Labelcover hardness</a:t>
            </a:r>
            <a:endParaRPr lang="en-US" dirty="0">
              <a:solidFill>
                <a:srgbClr val="00B0F0"/>
              </a:solidFill>
            </a:endParaRPr>
          </a:p>
        </p:txBody>
      </p:sp>
      <p:sp>
        <p:nvSpPr>
          <p:cNvPr id="3" name="Content Placeholder 2"/>
          <p:cNvSpPr>
            <a:spLocks noGrp="1"/>
          </p:cNvSpPr>
          <p:nvPr>
            <p:ph idx="1"/>
          </p:nvPr>
        </p:nvSpPr>
        <p:spPr/>
        <p:txBody>
          <a:bodyPr>
            <a:normAutofit/>
          </a:bodyPr>
          <a:lstStyle/>
          <a:p>
            <a:pPr marL="0" indent="0">
              <a:buNone/>
            </a:pPr>
            <a:r>
              <a:rPr lang="en-US" dirty="0" smtClean="0"/>
              <a:t>This can be found in:</a:t>
            </a:r>
          </a:p>
          <a:p>
            <a:pPr marL="0" indent="0">
              <a:buNone/>
            </a:pPr>
            <a:r>
              <a:rPr lang="en-US" i="1" dirty="0" smtClean="0">
                <a:solidFill>
                  <a:srgbClr val="FF0000"/>
                </a:solidFill>
              </a:rPr>
              <a:t>Karger</a:t>
            </a:r>
            <a:r>
              <a:rPr lang="en-US" i="1" dirty="0">
                <a:solidFill>
                  <a:srgbClr val="FF0000"/>
                </a:solidFill>
              </a:rPr>
              <a:t>, </a:t>
            </a:r>
            <a:r>
              <a:rPr lang="en-US" i="1" dirty="0" smtClean="0">
                <a:solidFill>
                  <a:srgbClr val="FF0000"/>
                </a:solidFill>
              </a:rPr>
              <a:t>Motwani</a:t>
            </a:r>
            <a:r>
              <a:rPr lang="en-US" i="1" dirty="0">
                <a:solidFill>
                  <a:srgbClr val="FF0000"/>
                </a:solidFill>
              </a:rPr>
              <a:t>, </a:t>
            </a:r>
            <a:r>
              <a:rPr lang="en-US" i="1" dirty="0" smtClean="0">
                <a:solidFill>
                  <a:srgbClr val="FF0000"/>
                </a:solidFill>
              </a:rPr>
              <a:t>Ramkumar</a:t>
            </a:r>
            <a:r>
              <a:rPr lang="en-US" i="1" dirty="0">
                <a:solidFill>
                  <a:srgbClr val="FF0000"/>
                </a:solidFill>
              </a:rPr>
              <a:t/>
            </a:r>
            <a:br>
              <a:rPr lang="en-US" i="1" dirty="0">
                <a:solidFill>
                  <a:srgbClr val="FF0000"/>
                </a:solidFill>
              </a:rPr>
            </a:br>
            <a:r>
              <a:rPr lang="en-US" b="1" i="1" dirty="0"/>
              <a:t>On Approximating the Longest Path in a Graph.</a:t>
            </a:r>
            <a:r>
              <a:rPr lang="en-US" i="1" dirty="0"/>
              <a:t> Algorithmica 18(1</a:t>
            </a:r>
            <a:r>
              <a:rPr lang="en-US" i="1" dirty="0" smtClean="0"/>
              <a:t>)</a:t>
            </a:r>
            <a:r>
              <a:rPr lang="en-US" i="1" dirty="0"/>
              <a:t> 82-98 (1997</a:t>
            </a:r>
            <a:r>
              <a:rPr lang="en-US" i="1" dirty="0" smtClean="0"/>
              <a:t>)</a:t>
            </a:r>
          </a:p>
          <a:p>
            <a:pPr marL="0" indent="0">
              <a:buNone/>
            </a:pPr>
            <a:r>
              <a:rPr lang="en-US" dirty="0" smtClean="0"/>
              <a:t>Tight ratio </a:t>
            </a:r>
            <a:r>
              <a:rPr lang="en-US" dirty="0" smtClean="0">
                <a:solidFill>
                  <a:srgbClr val="FF0000"/>
                </a:solidFill>
              </a:rPr>
              <a:t>2 </a:t>
            </a:r>
            <a:r>
              <a:rPr lang="en-US" dirty="0" smtClean="0"/>
              <a:t>for the </a:t>
            </a:r>
            <a:r>
              <a:rPr lang="en-US" dirty="0" smtClean="0">
                <a:solidFill>
                  <a:srgbClr val="FF0000"/>
                </a:solidFill>
              </a:rPr>
              <a:t>k-Center problem</a:t>
            </a:r>
            <a:r>
              <a:rPr lang="en-US" dirty="0" smtClean="0"/>
              <a:t> is given in:</a:t>
            </a:r>
          </a:p>
          <a:p>
            <a:pPr marL="0" indent="0">
              <a:buNone/>
            </a:pPr>
            <a:r>
              <a:rPr lang="en-US" dirty="0" smtClean="0">
                <a:solidFill>
                  <a:srgbClr val="FF0000"/>
                </a:solidFill>
              </a:rPr>
              <a:t>Hochbaum,Shmoys</a:t>
            </a:r>
            <a:r>
              <a:rPr lang="en-US" dirty="0">
                <a:solidFill>
                  <a:srgbClr val="FF0000"/>
                </a:solidFill>
              </a:rPr>
              <a:t>.</a:t>
            </a:r>
            <a:r>
              <a:rPr lang="en-US" dirty="0"/>
              <a:t/>
            </a:r>
            <a:br>
              <a:rPr lang="en-US" dirty="0"/>
            </a:br>
            <a:r>
              <a:rPr lang="en-US" b="1" dirty="0"/>
              <a:t>Powers of Graphs: A Powerful Approximation Technique for Bottleneck Problems.</a:t>
            </a:r>
            <a:r>
              <a:rPr lang="en-US" dirty="0"/>
              <a:t> STOC </a:t>
            </a:r>
            <a:r>
              <a:rPr lang="en-US" dirty="0" smtClean="0"/>
              <a:t>1984</a:t>
            </a:r>
            <a:r>
              <a:rPr lang="en-US" dirty="0"/>
              <a:t>. 324-333</a:t>
            </a:r>
            <a:endParaRPr lang="en-US" dirty="0" smtClean="0">
              <a:solidFill>
                <a:srgbClr val="7030A0"/>
              </a:solidFill>
            </a:endParaRPr>
          </a:p>
        </p:txBody>
      </p:sp>
    </p:spTree>
    <p:extLst>
      <p:ext uri="{BB962C8B-B14F-4D97-AF65-F5344CB8AC3E}">
        <p14:creationId xmlns:p14="http://schemas.microsoft.com/office/powerpoint/2010/main" val="3926029604"/>
      </p:ext>
    </p:extLst>
  </p:cSld>
  <p:clrMapOvr>
    <a:masterClrMapping/>
  </p:clrMapOvr>
  <p:timing>
    <p:tnLst>
      <p:par>
        <p:cTn id="1" dur="indefinite" restart="never" nodeType="tmRoot"/>
      </p:par>
    </p:tnLst>
  </p:timing>
</p:sld>
</file>

<file path=ppt/slides/slide6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The paper on 2-SAT </a:t>
            </a:r>
            <a:endParaRPr lang="en-US" dirty="0">
              <a:solidFill>
                <a:srgbClr val="00B0F0"/>
              </a:solidFill>
            </a:endParaRPr>
          </a:p>
        </p:txBody>
      </p:sp>
      <p:sp>
        <p:nvSpPr>
          <p:cNvPr id="3" name="Content Placeholder 2"/>
          <p:cNvSpPr>
            <a:spLocks noGrp="1"/>
          </p:cNvSpPr>
          <p:nvPr>
            <p:ph idx="1"/>
          </p:nvPr>
        </p:nvSpPr>
        <p:spPr/>
        <p:txBody>
          <a:bodyPr>
            <a:noAutofit/>
          </a:bodyPr>
          <a:lstStyle/>
          <a:p>
            <a:pPr marL="0" indent="0">
              <a:buNone/>
            </a:pPr>
            <a:r>
              <a:rPr lang="en-US" sz="3200" i="1" dirty="0">
                <a:solidFill>
                  <a:srgbClr val="FF0000"/>
                </a:solidFill>
              </a:rPr>
              <a:t>Christos H. Papadimitriou</a:t>
            </a:r>
            <a:r>
              <a:rPr lang="en-US" sz="3200" i="1" dirty="0" smtClean="0">
                <a:solidFill>
                  <a:srgbClr val="FF0000"/>
                </a:solidFill>
              </a:rPr>
              <a:t>:</a:t>
            </a:r>
            <a:r>
              <a:rPr lang="en-US" sz="3200" i="1" dirty="0">
                <a:solidFill>
                  <a:srgbClr val="FF0000"/>
                </a:solidFill>
              </a:rPr>
              <a:t/>
            </a:r>
            <a:br>
              <a:rPr lang="en-US" sz="3200" i="1" dirty="0">
                <a:solidFill>
                  <a:srgbClr val="FF0000"/>
                </a:solidFill>
              </a:rPr>
            </a:br>
            <a:r>
              <a:rPr lang="en-US" sz="3200" b="1" i="1" dirty="0" smtClean="0"/>
              <a:t>On </a:t>
            </a:r>
            <a:r>
              <a:rPr lang="en-US" sz="3200" b="1" i="1" dirty="0"/>
              <a:t>Selecting a Satisfying Truth Assignment </a:t>
            </a:r>
          </a:p>
          <a:p>
            <a:pPr marL="0" indent="0">
              <a:buNone/>
            </a:pPr>
            <a:r>
              <a:rPr lang="en-US" sz="3200" i="1" dirty="0"/>
              <a:t> FOCS </a:t>
            </a:r>
            <a:r>
              <a:rPr lang="en-US" sz="3200" i="1" dirty="0" smtClean="0"/>
              <a:t>1991</a:t>
            </a:r>
            <a:r>
              <a:rPr lang="en-US" sz="3200" i="1" dirty="0"/>
              <a:t> </a:t>
            </a:r>
            <a:r>
              <a:rPr lang="en-US" sz="3200" i="1" dirty="0" smtClean="0"/>
              <a:t>163-169</a:t>
            </a:r>
          </a:p>
          <a:p>
            <a:pPr marL="0" indent="0">
              <a:buNone/>
            </a:pPr>
            <a:endParaRPr lang="en-US" sz="3200" i="1" dirty="0"/>
          </a:p>
          <a:p>
            <a:pPr marL="0" indent="0">
              <a:buNone/>
            </a:pPr>
            <a:r>
              <a:rPr lang="en-US" sz="3200" i="1" dirty="0" smtClean="0"/>
              <a:t>A book for Markov Chains:</a:t>
            </a:r>
          </a:p>
          <a:p>
            <a:pPr marL="0" indent="0">
              <a:buNone/>
            </a:pPr>
            <a:r>
              <a:rPr lang="en-US" sz="3200" i="1" dirty="0" smtClean="0">
                <a:solidFill>
                  <a:srgbClr val="FF0000"/>
                </a:solidFill>
              </a:rPr>
              <a:t>Nicolas</a:t>
            </a:r>
            <a:endParaRPr lang="en-US" sz="3200" i="1" dirty="0">
              <a:solidFill>
                <a:srgbClr val="FF0000"/>
              </a:solidFill>
            </a:endParaRPr>
          </a:p>
          <a:p>
            <a:pPr marL="0" indent="0" fontAlgn="base">
              <a:buNone/>
            </a:pPr>
            <a:r>
              <a:rPr lang="en-US" sz="3200" dirty="0"/>
              <a:t>Understanding Markov </a:t>
            </a:r>
            <a:r>
              <a:rPr lang="en-US" sz="3200" dirty="0" smtClean="0"/>
              <a:t>Chains </a:t>
            </a:r>
          </a:p>
          <a:p>
            <a:pPr marL="0" indent="0" fontAlgn="base">
              <a:buNone/>
            </a:pPr>
            <a:r>
              <a:rPr lang="en-US" sz="3200" dirty="0" smtClean="0"/>
              <a:t>Examples </a:t>
            </a:r>
            <a:r>
              <a:rPr lang="en-US" sz="3200" dirty="0"/>
              <a:t>and </a:t>
            </a:r>
            <a:r>
              <a:rPr lang="en-US" sz="3200" dirty="0" smtClean="0"/>
              <a:t>Applications</a:t>
            </a:r>
          </a:p>
          <a:p>
            <a:pPr marL="0" indent="0" fontAlgn="base">
              <a:buNone/>
            </a:pPr>
            <a:r>
              <a:rPr lang="en-US" sz="3200" dirty="0" smtClean="0"/>
              <a:t>By springer. 2018</a:t>
            </a:r>
            <a:endParaRPr lang="en-US" sz="3200" dirty="0"/>
          </a:p>
          <a:p>
            <a:pPr marL="0" indent="0">
              <a:buNone/>
            </a:pPr>
            <a:endParaRPr lang="en-US" sz="3200" dirty="0"/>
          </a:p>
          <a:p>
            <a:pPr marL="0" indent="0">
              <a:buNone/>
            </a:pPr>
            <a:r>
              <a:rPr lang="en-US" sz="3200" dirty="0"/>
              <a:t/>
            </a:r>
            <a:br>
              <a:rPr lang="en-US" sz="3200" dirty="0"/>
            </a:br>
            <a:endParaRPr lang="en-US" sz="3200" dirty="0"/>
          </a:p>
        </p:txBody>
      </p:sp>
    </p:spTree>
    <p:extLst>
      <p:ext uri="{BB962C8B-B14F-4D97-AF65-F5344CB8AC3E}">
        <p14:creationId xmlns:p14="http://schemas.microsoft.com/office/powerpoint/2010/main" val="4139039235"/>
      </p:ext>
    </p:extLst>
  </p:cSld>
  <p:clrMapOvr>
    <a:masterClrMapping/>
  </p:clrMapOvr>
  <p:timing>
    <p:tnLst>
      <p:par>
        <p:cTn id="1" dur="indefinite" restart="never" nodeType="tmRoot"/>
      </p:par>
    </p:tnLst>
  </p:timing>
</p:sld>
</file>

<file path=ppt/slides/slide6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More tight results</a:t>
            </a:r>
            <a:endParaRPr lang="en-US" dirty="0">
              <a:solidFill>
                <a:srgbClr val="00B0F0"/>
              </a:solidFill>
            </a:endParaRPr>
          </a:p>
        </p:txBody>
      </p:sp>
      <p:sp>
        <p:nvSpPr>
          <p:cNvPr id="3" name="Content Placeholder 2"/>
          <p:cNvSpPr>
            <a:spLocks noGrp="1"/>
          </p:cNvSpPr>
          <p:nvPr>
            <p:ph idx="1"/>
          </p:nvPr>
        </p:nvSpPr>
        <p:spPr>
          <a:xfrm flipV="1">
            <a:off x="1227193" y="8179312"/>
            <a:ext cx="7895272" cy="45719"/>
          </a:xfrm>
        </p:spPr>
        <p:txBody>
          <a:bodyPr>
            <a:normAutofit fontScale="25000" lnSpcReduction="20000"/>
          </a:bodyPr>
          <a:lstStyle/>
          <a:p>
            <a:endParaRPr lang="en-US" dirty="0" smtClean="0"/>
          </a:p>
          <a:p>
            <a:endParaRPr lang="en-US" dirty="0"/>
          </a:p>
          <a:p>
            <a:endParaRPr lang="en-US" dirty="0"/>
          </a:p>
        </p:txBody>
      </p:sp>
      <p:sp>
        <p:nvSpPr>
          <p:cNvPr id="4" name="Rectangle 1"/>
          <p:cNvSpPr>
            <a:spLocks noChangeArrowheads="1"/>
          </p:cNvSpPr>
          <p:nvPr/>
        </p:nvSpPr>
        <p:spPr bwMode="auto">
          <a:xfrm>
            <a:off x="608330" y="2448816"/>
            <a:ext cx="7864482" cy="440120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FF0000"/>
                </a:solidFill>
                <a:effectLst/>
                <a:latin typeface="Open Sans"/>
              </a:rPr>
              <a:t>Halldorsson,</a:t>
            </a:r>
            <a:r>
              <a:rPr kumimoji="0" lang="en-US" altLang="en-US" sz="2800" b="0" i="0" u="none" strike="noStrike" cap="none" normalizeH="0" dirty="0" smtClean="0">
                <a:ln>
                  <a:noFill/>
                </a:ln>
                <a:solidFill>
                  <a:srgbClr val="FF0000"/>
                </a:solidFill>
                <a:effectLst/>
                <a:latin typeface="Open Sans"/>
              </a:rPr>
              <a:t> </a:t>
            </a:r>
            <a:r>
              <a:rPr kumimoji="0" lang="en-US" altLang="en-US" sz="2800" b="0" i="0" u="none" strike="noStrike" cap="none" normalizeH="0" baseline="0" dirty="0" smtClean="0">
                <a:ln>
                  <a:noFill/>
                </a:ln>
                <a:solidFill>
                  <a:srgbClr val="FF0000"/>
                </a:solidFill>
                <a:effectLst/>
                <a:latin typeface="Open Sans"/>
              </a:rPr>
              <a:t>Kortsarz,Radhakrishnan</a:t>
            </a:r>
            <a:endParaRPr lang="en-US" altLang="en-US" sz="2800" dirty="0">
              <a:solidFill>
                <a:srgbClr val="FF0000"/>
              </a:solidFill>
              <a:latin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FF0000"/>
                </a:solidFill>
                <a:effectLst/>
                <a:latin typeface="Open Sans"/>
              </a:rPr>
              <a:t>Sivasubramanian</a:t>
            </a:r>
            <a:r>
              <a:rPr kumimoji="0" lang="en-US" altLang="en-US" sz="2800" b="0" i="0" u="none" strike="noStrike" cap="none" normalizeH="0" baseline="0" dirty="0" smtClean="0">
                <a:ln>
                  <a:noFill/>
                </a:ln>
                <a:solidFill>
                  <a:schemeClr val="tx1"/>
                </a:solidFill>
                <a:effectLst/>
              </a:rPr>
              <a:t/>
            </a:r>
            <a:br>
              <a:rPr kumimoji="0" lang="en-US" altLang="en-US" sz="2800" b="0" i="0" u="none" strike="noStrike" cap="none" normalizeH="0" baseline="0" dirty="0" smtClean="0">
                <a:ln>
                  <a:noFill/>
                </a:ln>
                <a:solidFill>
                  <a:schemeClr val="tx1"/>
                </a:solidFill>
                <a:effectLst/>
              </a:rPr>
            </a:br>
            <a:r>
              <a:rPr kumimoji="0" lang="en-US" altLang="en-US" sz="2800" b="1" i="0" u="none" strike="noStrike" cap="none" normalizeH="0" baseline="0" dirty="0" smtClean="0">
                <a:ln>
                  <a:noFill/>
                </a:ln>
                <a:solidFill>
                  <a:srgbClr val="666666"/>
                </a:solidFill>
                <a:effectLst/>
                <a:latin typeface="Open Sans"/>
              </a:rPr>
              <a:t>Complete partitions of graphs.</a:t>
            </a:r>
            <a:r>
              <a:rPr kumimoji="0" lang="en-US" altLang="en-US" sz="2800" b="0" i="0" u="none" strike="noStrike" cap="none" normalizeH="0" baseline="0" dirty="0" smtClean="0">
                <a:ln>
                  <a:noFill/>
                </a:ln>
                <a:solidFill>
                  <a:srgbClr val="505B62"/>
                </a:solidFill>
                <a:effectLst/>
                <a:latin typeface="Open Sans"/>
              </a:rPr>
              <a:t> </a:t>
            </a:r>
            <a:r>
              <a:rPr kumimoji="0" lang="en-US" altLang="en-US" sz="2800" b="0" i="0" u="none" strike="noStrike" cap="none" normalizeH="0" baseline="0" dirty="0" smtClean="0">
                <a:ln>
                  <a:noFill/>
                </a:ln>
                <a:solidFill>
                  <a:srgbClr val="7D848A"/>
                </a:solidFill>
                <a:effectLst/>
                <a:latin typeface="Open Sans"/>
              </a:rPr>
              <a:t>Combinatorica 27(5)</a:t>
            </a:r>
            <a:r>
              <a:rPr lang="en-US" altLang="en-US" sz="2800" dirty="0" smtClean="0">
                <a:solidFill>
                  <a:srgbClr val="505B62"/>
                </a:solidFill>
                <a:latin typeface="Open Sans"/>
              </a:rPr>
              <a:t>: </a:t>
            </a:r>
            <a:r>
              <a:rPr kumimoji="0" lang="en-US" altLang="en-US" sz="2800" b="0" i="0" u="none" strike="noStrike" cap="none" normalizeH="0" baseline="0" dirty="0" smtClean="0">
                <a:ln>
                  <a:noFill/>
                </a:ln>
                <a:solidFill>
                  <a:srgbClr val="505B62"/>
                </a:solidFill>
                <a:effectLst/>
                <a:latin typeface="Open Sans"/>
              </a:rPr>
              <a:t>519-550 (2007)</a:t>
            </a:r>
            <a:r>
              <a:rPr kumimoji="0" lang="en-US" altLang="en-US" sz="2800" b="0" i="0" u="none" strike="noStrike" cap="none" normalizeH="0" baseline="0" dirty="0" smtClean="0">
                <a:ln>
                  <a:noFill/>
                </a:ln>
                <a:solidFill>
                  <a:schemeClr val="tx1"/>
                </a:solidFill>
                <a:effectLst/>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sz="2800" dirty="0" smtClean="0"/>
              <a:t>The </a:t>
            </a:r>
            <a:r>
              <a:rPr lang="en-US" sz="2800" i="1" dirty="0" err="1" smtClean="0">
                <a:solidFill>
                  <a:srgbClr val="7030A0"/>
                </a:solidFill>
              </a:rPr>
              <a:t>Vondrák</a:t>
            </a:r>
            <a:r>
              <a:rPr lang="en-US" sz="2800" i="1" dirty="0">
                <a:solidFill>
                  <a:srgbClr val="7030A0"/>
                </a:solidFill>
              </a:rPr>
              <a:t> </a:t>
            </a:r>
            <a:r>
              <a:rPr lang="en-US" sz="2800" i="1" dirty="0" smtClean="0"/>
              <a:t>result already cited is a tight </a:t>
            </a:r>
            <a:r>
              <a:rPr lang="en-US" sz="2800" i="1" dirty="0" smtClean="0">
                <a:solidFill>
                  <a:srgbClr val="FF0000"/>
                </a:solidFill>
              </a:rPr>
              <a:t>(1-1/e) </a:t>
            </a:r>
            <a:r>
              <a:rPr lang="en-US" sz="2800" i="1" dirty="0" smtClean="0"/>
              <a:t>ratio for maximizing a submodular function under </a:t>
            </a:r>
            <a:r>
              <a:rPr lang="en-US" sz="2800" i="1" dirty="0" err="1" smtClean="0"/>
              <a:t>Matroid</a:t>
            </a:r>
            <a:r>
              <a:rPr lang="en-US" sz="2800" i="1" dirty="0" smtClean="0"/>
              <a:t> constrains.</a:t>
            </a:r>
            <a:endParaRPr lang="en-US" sz="2800" i="1" dirty="0"/>
          </a:p>
          <a:p>
            <a:endParaRPr lang="en-US" sz="2800" dirty="0"/>
          </a:p>
          <a:p>
            <a:r>
              <a:rPr lang="en-US" sz="2800" dirty="0"/>
              <a:t/>
            </a:r>
            <a:br>
              <a:rPr lang="en-US" sz="2800" dirty="0"/>
            </a:br>
            <a:endParaRPr kumimoji="0" lang="en-US" altLang="en-US" sz="2800" b="0" i="0" u="none" strike="noStrike" cap="none" normalizeH="0" baseline="0" dirty="0" smtClean="0">
              <a:ln>
                <a:noFill/>
              </a:ln>
              <a:solidFill>
                <a:srgbClr val="505B62"/>
              </a:solidFill>
              <a:effectLst/>
              <a:latin typeface="Open Sans"/>
            </a:endParaRPr>
          </a:p>
        </p:txBody>
      </p:sp>
      <p:pic>
        <p:nvPicPr>
          <p:cNvPr id="4098" name="Picture 2" descr="https://dblp.org/img/orcid-mark.12x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2062729" y="1964249"/>
            <a:ext cx="114424" cy="45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770920"/>
      </p:ext>
    </p:extLst>
  </p:cSld>
  <p:clrMapOvr>
    <a:masterClrMapping/>
  </p:clrMapOvr>
  <p:timing>
    <p:tnLst>
      <p:par>
        <p:cTn id="1" dur="indefinite" restart="never" nodeType="tmRoot"/>
      </p:par>
    </p:tnLst>
  </p:timing>
</p:sld>
</file>

<file path=ppt/slides/slide6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Tight approximation for the asymmetric k-center problem</a:t>
            </a:r>
            <a:endParaRPr lang="en-US" dirty="0">
              <a:solidFill>
                <a:srgbClr val="00B0F0"/>
              </a:solidFill>
            </a:endParaRPr>
          </a:p>
        </p:txBody>
      </p:sp>
      <p:sp>
        <p:nvSpPr>
          <p:cNvPr id="3" name="Content Placeholder 2"/>
          <p:cNvSpPr>
            <a:spLocks noGrp="1"/>
          </p:cNvSpPr>
          <p:nvPr>
            <p:ph idx="1"/>
          </p:nvPr>
        </p:nvSpPr>
        <p:spPr/>
        <p:txBody>
          <a:bodyPr>
            <a:normAutofit/>
          </a:bodyPr>
          <a:lstStyle/>
          <a:p>
            <a:pPr marL="0" indent="0">
              <a:buNone/>
            </a:pPr>
            <a:r>
              <a:rPr lang="en-US" dirty="0" smtClean="0">
                <a:solidFill>
                  <a:srgbClr val="FF0000"/>
                </a:solidFill>
              </a:rPr>
              <a:t>Chuzhoy</a:t>
            </a:r>
            <a:r>
              <a:rPr lang="en-US" dirty="0">
                <a:solidFill>
                  <a:srgbClr val="FF0000"/>
                </a:solidFill>
              </a:rPr>
              <a:t> </a:t>
            </a:r>
            <a:r>
              <a:rPr lang="en-US" dirty="0" smtClean="0">
                <a:solidFill>
                  <a:srgbClr val="FF0000"/>
                </a:solidFill>
              </a:rPr>
              <a:t>,Guha, Halperin,Khanna</a:t>
            </a:r>
            <a:r>
              <a:rPr lang="en-US" dirty="0">
                <a:solidFill>
                  <a:srgbClr val="FF0000"/>
                </a:solidFill>
              </a:rPr>
              <a:t>,</a:t>
            </a:r>
            <a:r>
              <a:rPr lang="en-US" dirty="0" smtClean="0">
                <a:solidFill>
                  <a:srgbClr val="FF0000"/>
                </a:solidFill>
              </a:rPr>
              <a:t> </a:t>
            </a:r>
            <a:r>
              <a:rPr lang="en-US" dirty="0">
                <a:solidFill>
                  <a:srgbClr val="FF0000"/>
                </a:solidFill>
              </a:rPr>
              <a:t>Kortsarz</a:t>
            </a:r>
            <a:r>
              <a:rPr lang="en-US" dirty="0" smtClean="0">
                <a:solidFill>
                  <a:srgbClr val="FF0000"/>
                </a:solidFill>
              </a:rPr>
              <a:t>, Krauthgamer</a:t>
            </a:r>
            <a:r>
              <a:rPr lang="en-US" dirty="0">
                <a:solidFill>
                  <a:srgbClr val="FF0000"/>
                </a:solidFill>
              </a:rPr>
              <a:t>, </a:t>
            </a:r>
            <a:r>
              <a:rPr lang="en-US" dirty="0" smtClean="0">
                <a:solidFill>
                  <a:srgbClr val="FF0000"/>
                </a:solidFill>
              </a:rPr>
              <a:t>Naor</a:t>
            </a:r>
            <a:r>
              <a:rPr lang="en-US" dirty="0">
                <a:solidFill>
                  <a:srgbClr val="FF0000"/>
                </a:solidFill>
              </a:rPr>
              <a:t>.</a:t>
            </a:r>
            <a:r>
              <a:rPr lang="en-US" dirty="0"/>
              <a:t/>
            </a:r>
            <a:br>
              <a:rPr lang="en-US" dirty="0"/>
            </a:br>
            <a:r>
              <a:rPr lang="en-US" b="1" dirty="0"/>
              <a:t>Asymmetric </a:t>
            </a:r>
            <a:r>
              <a:rPr lang="en-US" b="1" i="1" dirty="0"/>
              <a:t>k</a:t>
            </a:r>
            <a:r>
              <a:rPr lang="en-US" b="1" dirty="0"/>
              <a:t>-center is log</a:t>
            </a:r>
            <a:r>
              <a:rPr lang="en-US" b="1" baseline="30000" dirty="0"/>
              <a:t>*</a:t>
            </a:r>
            <a:r>
              <a:rPr lang="en-US" b="1" dirty="0"/>
              <a:t> </a:t>
            </a:r>
            <a:r>
              <a:rPr lang="en-US" b="1" i="1" dirty="0"/>
              <a:t>n</a:t>
            </a:r>
            <a:r>
              <a:rPr lang="en-US" b="1" dirty="0"/>
              <a:t>-hard to approximate.</a:t>
            </a:r>
            <a:r>
              <a:rPr lang="en-US" dirty="0"/>
              <a:t> J. ACM 52(4</a:t>
            </a:r>
            <a:r>
              <a:rPr lang="en-US" dirty="0" smtClean="0"/>
              <a:t>)</a:t>
            </a:r>
            <a:r>
              <a:rPr lang="en-US" dirty="0"/>
              <a:t> 538-551 (2005</a:t>
            </a:r>
            <a:r>
              <a:rPr lang="en-US" dirty="0" smtClean="0"/>
              <a:t>).</a:t>
            </a:r>
          </a:p>
          <a:p>
            <a:pPr marL="0" indent="0">
              <a:buNone/>
            </a:pPr>
            <a:r>
              <a:rPr lang="en-US" dirty="0" smtClean="0"/>
              <a:t>Eran Robi and I did that independently. The  </a:t>
            </a:r>
            <a:r>
              <a:rPr lang="en-US" dirty="0" smtClean="0">
                <a:solidFill>
                  <a:srgbClr val="FF0000"/>
                </a:solidFill>
              </a:rPr>
              <a:t>4 </a:t>
            </a:r>
            <a:r>
              <a:rPr lang="en-US" dirty="0" smtClean="0"/>
              <a:t>others </a:t>
            </a:r>
          </a:p>
          <a:p>
            <a:pPr marL="0" indent="0">
              <a:buNone/>
            </a:pPr>
            <a:r>
              <a:rPr lang="en-US" dirty="0" smtClean="0"/>
              <a:t>did the same paper independently.</a:t>
            </a:r>
          </a:p>
          <a:p>
            <a:pPr marL="0" indent="0">
              <a:buNone/>
            </a:pPr>
            <a:r>
              <a:rPr lang="en-US" dirty="0" smtClean="0"/>
              <a:t>We had to merge. We turned from the </a:t>
            </a:r>
            <a:r>
              <a:rPr lang="en-US" dirty="0" smtClean="0">
                <a:solidFill>
                  <a:srgbClr val="FF0000"/>
                </a:solidFill>
              </a:rPr>
              <a:t>3 </a:t>
            </a:r>
            <a:r>
              <a:rPr lang="en-US" i="1" dirty="0" smtClean="0">
                <a:solidFill>
                  <a:srgbClr val="0070C0"/>
                </a:solidFill>
              </a:rPr>
              <a:t>Musketeers</a:t>
            </a:r>
            <a:r>
              <a:rPr lang="en-US" i="1" dirty="0" smtClean="0"/>
              <a:t>,</a:t>
            </a:r>
          </a:p>
          <a:p>
            <a:pPr marL="0" indent="0">
              <a:buNone/>
            </a:pPr>
            <a:r>
              <a:rPr lang="en-US" i="1" dirty="0"/>
              <a:t>t</a:t>
            </a:r>
            <a:r>
              <a:rPr lang="en-US" i="1" dirty="0" smtClean="0"/>
              <a:t>o the </a:t>
            </a:r>
            <a:r>
              <a:rPr lang="en-US" i="1" dirty="0" smtClean="0">
                <a:solidFill>
                  <a:srgbClr val="00B050"/>
                </a:solidFill>
              </a:rPr>
              <a:t>seven dwarfs</a:t>
            </a:r>
            <a:r>
              <a:rPr lang="en-US" i="1" dirty="0" smtClean="0"/>
              <a:t>. They turned from the </a:t>
            </a:r>
            <a:r>
              <a:rPr lang="en-US" i="1" dirty="0" smtClean="0">
                <a:solidFill>
                  <a:srgbClr val="FF0000"/>
                </a:solidFill>
              </a:rPr>
              <a:t>4 </a:t>
            </a:r>
            <a:r>
              <a:rPr lang="en-US" i="1" dirty="0">
                <a:solidFill>
                  <a:srgbClr val="0070C0"/>
                </a:solidFill>
              </a:rPr>
              <a:t>Musketeers</a:t>
            </a:r>
            <a:r>
              <a:rPr lang="en-US" i="1" dirty="0" smtClean="0"/>
              <a:t>, to the </a:t>
            </a:r>
            <a:r>
              <a:rPr lang="en-US" i="1" dirty="0" smtClean="0">
                <a:solidFill>
                  <a:srgbClr val="00B050"/>
                </a:solidFill>
              </a:rPr>
              <a:t>seven dwarfs</a:t>
            </a:r>
            <a:r>
              <a:rPr lang="en-US" i="1" dirty="0" smtClean="0"/>
              <a:t>. </a:t>
            </a:r>
            <a:r>
              <a:rPr lang="en-US" i="1" dirty="0" smtClean="0">
                <a:solidFill>
                  <a:srgbClr val="00B0F0"/>
                </a:solidFill>
                <a:sym typeface="Wingdings" panose="05000000000000000000" pitchFamily="2" charset="2"/>
              </a:rPr>
              <a:t></a:t>
            </a:r>
            <a:r>
              <a:rPr lang="en-US" i="1" dirty="0" smtClean="0">
                <a:solidFill>
                  <a:srgbClr val="00B0F0"/>
                </a:solidFill>
              </a:rPr>
              <a:t> </a:t>
            </a:r>
            <a:r>
              <a:rPr lang="en-US" i="1" dirty="0" smtClean="0"/>
              <a:t> </a:t>
            </a:r>
            <a:endParaRPr lang="en-US" dirty="0"/>
          </a:p>
          <a:p>
            <a:pPr marL="0" indent="0">
              <a:buNone/>
            </a:pPr>
            <a:endParaRPr lang="en-US" dirty="0"/>
          </a:p>
        </p:txBody>
      </p:sp>
    </p:spTree>
    <p:extLst>
      <p:ext uri="{BB962C8B-B14F-4D97-AF65-F5344CB8AC3E}">
        <p14:creationId xmlns:p14="http://schemas.microsoft.com/office/powerpoint/2010/main" val="4148621910"/>
      </p:ext>
    </p:extLst>
  </p:cSld>
  <p:clrMapOvr>
    <a:masterClrMapping/>
  </p:clrMapOvr>
  <p:timing>
    <p:tnLst>
      <p:par>
        <p:cTn id="1" dur="indefinite" restart="never" nodeType="tmRoot"/>
      </p:par>
    </p:tnLst>
  </p:timing>
</p:sld>
</file>

<file path=ppt/slides/slide6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Tight algorithm for Sum Set-Cover.</a:t>
            </a:r>
            <a:endParaRPr lang="en-US" dirty="0">
              <a:solidFill>
                <a:srgbClr val="00B0F0"/>
              </a:solidFill>
            </a:endParaRPr>
          </a:p>
        </p:txBody>
      </p:sp>
      <p:sp>
        <p:nvSpPr>
          <p:cNvPr id="3" name="Content Placeholder 2"/>
          <p:cNvSpPr>
            <a:spLocks noGrp="1"/>
          </p:cNvSpPr>
          <p:nvPr>
            <p:ph idx="1"/>
          </p:nvPr>
        </p:nvSpPr>
        <p:spPr>
          <a:xfrm>
            <a:off x="609600" y="1825625"/>
            <a:ext cx="7886700" cy="4351338"/>
          </a:xfrm>
        </p:spPr>
        <p:txBody>
          <a:bodyPr>
            <a:normAutofit/>
          </a:bodyPr>
          <a:lstStyle/>
          <a:p>
            <a:pPr marL="0" indent="0">
              <a:buNone/>
            </a:pPr>
            <a:r>
              <a:rPr lang="en-US" i="1" dirty="0" smtClean="0">
                <a:solidFill>
                  <a:srgbClr val="FF0000"/>
                </a:solidFill>
              </a:rPr>
              <a:t>Feige,Lovász, Tetali.</a:t>
            </a:r>
            <a:r>
              <a:rPr lang="en-US" i="1" dirty="0">
                <a:solidFill>
                  <a:srgbClr val="FF0000"/>
                </a:solidFill>
              </a:rPr>
              <a:t/>
            </a:r>
            <a:br>
              <a:rPr lang="en-US" i="1" dirty="0">
                <a:solidFill>
                  <a:srgbClr val="FF0000"/>
                </a:solidFill>
              </a:rPr>
            </a:br>
            <a:r>
              <a:rPr lang="en-US" b="1" i="1" dirty="0"/>
              <a:t>Approximating Min Sum Set Cover.</a:t>
            </a:r>
            <a:r>
              <a:rPr lang="en-US" i="1" dirty="0"/>
              <a:t> Algorithmica 40(4</a:t>
            </a:r>
            <a:r>
              <a:rPr lang="en-US" i="1" dirty="0" smtClean="0"/>
              <a:t>)</a:t>
            </a:r>
            <a:r>
              <a:rPr lang="en-US" i="1" dirty="0"/>
              <a:t> 219-234 (2004</a:t>
            </a:r>
            <a:r>
              <a:rPr lang="en-US" i="1" dirty="0" smtClean="0"/>
              <a:t>).</a:t>
            </a:r>
          </a:p>
          <a:p>
            <a:pPr marL="0" indent="0">
              <a:buNone/>
            </a:pPr>
            <a:r>
              <a:rPr lang="en-US" i="1" dirty="0" smtClean="0"/>
              <a:t>Consider a </a:t>
            </a:r>
            <a:r>
              <a:rPr lang="en-US" i="1" dirty="0" smtClean="0">
                <a:solidFill>
                  <a:srgbClr val="00B050"/>
                </a:solidFill>
              </a:rPr>
              <a:t>Set-Cover </a:t>
            </a:r>
            <a:r>
              <a:rPr lang="en-US" i="1" dirty="0" smtClean="0"/>
              <a:t>solution. Say that an element </a:t>
            </a:r>
            <a:r>
              <a:rPr lang="en-US" i="1" dirty="0" smtClean="0">
                <a:solidFill>
                  <a:srgbClr val="FF0000"/>
                </a:solidFill>
              </a:rPr>
              <a:t>e </a:t>
            </a:r>
            <a:r>
              <a:rPr lang="en-US" i="1" dirty="0" smtClean="0"/>
              <a:t>is  covered  by the </a:t>
            </a:r>
            <a:r>
              <a:rPr lang="en-US" i="1" dirty="0" smtClean="0">
                <a:solidFill>
                  <a:srgbClr val="FF0000"/>
                </a:solidFill>
              </a:rPr>
              <a:t>i-th  </a:t>
            </a:r>
            <a:r>
              <a:rPr lang="en-US" i="1" dirty="0" smtClean="0"/>
              <a:t>set, and in this case define </a:t>
            </a:r>
            <a:r>
              <a:rPr lang="en-US" i="1" dirty="0" smtClean="0">
                <a:solidFill>
                  <a:srgbClr val="FF0000"/>
                </a:solidFill>
              </a:rPr>
              <a:t>cover(e)=i. </a:t>
            </a:r>
            <a:r>
              <a:rPr lang="en-US" i="1" dirty="0" smtClean="0"/>
              <a:t>The  goal is to minimize </a:t>
            </a:r>
            <a:r>
              <a:rPr lang="en-US" i="1" dirty="0" smtClean="0">
                <a:solidFill>
                  <a:srgbClr val="FF0000"/>
                </a:solidFill>
              </a:rPr>
              <a:t>∑</a:t>
            </a:r>
            <a:r>
              <a:rPr lang="en-US" i="1" baseline="-25000" dirty="0" smtClean="0">
                <a:solidFill>
                  <a:srgbClr val="FF0000"/>
                </a:solidFill>
              </a:rPr>
              <a:t>e</a:t>
            </a:r>
            <a:r>
              <a:rPr lang="en-US" i="1" dirty="0" smtClean="0">
                <a:solidFill>
                  <a:srgbClr val="FF0000"/>
                </a:solidFill>
              </a:rPr>
              <a:t> cover(e)</a:t>
            </a:r>
            <a:r>
              <a:rPr lang="en-US" i="1" dirty="0" smtClean="0"/>
              <a:t>.  Think of elements as jobs. We want to minimize the sum of their finish times. </a:t>
            </a:r>
            <a:endParaRPr lang="en-US" dirty="0"/>
          </a:p>
        </p:txBody>
      </p:sp>
    </p:spTree>
    <p:extLst>
      <p:ext uri="{BB962C8B-B14F-4D97-AF65-F5344CB8AC3E}">
        <p14:creationId xmlns:p14="http://schemas.microsoft.com/office/powerpoint/2010/main" val="666571174"/>
      </p:ext>
    </p:extLst>
  </p:cSld>
  <p:clrMapOvr>
    <a:masterClrMapping/>
  </p:clrMapOvr>
  <p:timing>
    <p:tnLst>
      <p:par>
        <p:cTn id="1" dur="indefinite" restart="never" nodeType="tmRoot"/>
      </p:par>
    </p:tnLst>
  </p:timing>
</p:sld>
</file>

<file path=ppt/slides/slide6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Continued</a:t>
            </a:r>
            <a:endParaRPr lang="en-US" dirty="0">
              <a:solidFill>
                <a:srgbClr val="00B0F0"/>
              </a:solidFill>
            </a:endParaRPr>
          </a:p>
        </p:txBody>
      </p:sp>
      <p:sp>
        <p:nvSpPr>
          <p:cNvPr id="3" name="Content Placeholder 2"/>
          <p:cNvSpPr>
            <a:spLocks noGrp="1"/>
          </p:cNvSpPr>
          <p:nvPr>
            <p:ph idx="1"/>
          </p:nvPr>
        </p:nvSpPr>
        <p:spPr/>
        <p:txBody>
          <a:bodyPr>
            <a:normAutofit fontScale="92500"/>
          </a:bodyPr>
          <a:lstStyle/>
          <a:p>
            <a:pPr marL="0" indent="0">
              <a:buNone/>
            </a:pPr>
            <a:r>
              <a:rPr lang="en-US" i="1" dirty="0"/>
              <a:t>This is exactly </a:t>
            </a:r>
            <a:r>
              <a:rPr lang="en-US" i="1" dirty="0" smtClean="0"/>
              <a:t> minimizing </a:t>
            </a:r>
            <a:r>
              <a:rPr lang="en-US" i="1" dirty="0"/>
              <a:t>the sum versus minimize the max, which is </a:t>
            </a:r>
            <a:r>
              <a:rPr lang="en-US" i="1" dirty="0" smtClean="0"/>
              <a:t> equivalent </a:t>
            </a:r>
            <a:r>
              <a:rPr lang="en-US" i="1" dirty="0"/>
              <a:t>to the original  </a:t>
            </a:r>
            <a:r>
              <a:rPr lang="en-US" i="1" dirty="0">
                <a:solidFill>
                  <a:srgbClr val="00B050"/>
                </a:solidFill>
              </a:rPr>
              <a:t>Set Cover </a:t>
            </a:r>
            <a:r>
              <a:rPr lang="en-US" i="1" dirty="0"/>
              <a:t>problem.</a:t>
            </a:r>
          </a:p>
          <a:p>
            <a:pPr marL="0" indent="0">
              <a:buNone/>
            </a:pPr>
            <a:r>
              <a:rPr lang="en-US" dirty="0"/>
              <a:t>This paper gives </a:t>
            </a:r>
            <a:r>
              <a:rPr lang="en-US" dirty="0">
                <a:solidFill>
                  <a:srgbClr val="FF0000"/>
                </a:solidFill>
              </a:rPr>
              <a:t>4 </a:t>
            </a:r>
            <a:r>
              <a:rPr lang="en-US" dirty="0"/>
              <a:t>ratio for the problem and shows it is </a:t>
            </a:r>
            <a:r>
              <a:rPr lang="en-US" dirty="0" smtClean="0"/>
              <a:t> tight </a:t>
            </a:r>
            <a:r>
              <a:rPr lang="en-US" dirty="0"/>
              <a:t>unless </a:t>
            </a:r>
            <a:r>
              <a:rPr lang="en-US" dirty="0">
                <a:solidFill>
                  <a:srgbClr val="FF0000"/>
                </a:solidFill>
              </a:rPr>
              <a:t>P=NP</a:t>
            </a:r>
            <a:r>
              <a:rPr lang="en-US" dirty="0"/>
              <a:t>. This is not just any paper. Clearly </a:t>
            </a:r>
            <a:r>
              <a:rPr lang="en-US" dirty="0" smtClean="0"/>
              <a:t> among </a:t>
            </a:r>
            <a:r>
              <a:rPr lang="en-US" dirty="0"/>
              <a:t>the </a:t>
            </a:r>
            <a:r>
              <a:rPr lang="en-US" dirty="0">
                <a:solidFill>
                  <a:srgbClr val="FF0000"/>
                </a:solidFill>
              </a:rPr>
              <a:t>10 </a:t>
            </a:r>
            <a:r>
              <a:rPr lang="en-US" dirty="0"/>
              <a:t>most beautiful papers I read in all my life</a:t>
            </a:r>
            <a:r>
              <a:rPr lang="en-US" dirty="0" smtClean="0"/>
              <a:t>.</a:t>
            </a:r>
          </a:p>
          <a:p>
            <a:pPr marL="0" indent="0">
              <a:buNone/>
            </a:pPr>
            <a:r>
              <a:rPr lang="en-US" dirty="0" smtClean="0"/>
              <a:t>I have a book chapter with </a:t>
            </a:r>
            <a:r>
              <a:rPr lang="en-US" dirty="0" smtClean="0">
                <a:solidFill>
                  <a:srgbClr val="7030A0"/>
                </a:solidFill>
              </a:rPr>
              <a:t>Magnus </a:t>
            </a:r>
            <a:r>
              <a:rPr lang="en-US" dirty="0" smtClean="0"/>
              <a:t>(see my homepage) about </a:t>
            </a:r>
            <a:r>
              <a:rPr lang="en-US" dirty="0" smtClean="0">
                <a:solidFill>
                  <a:srgbClr val="00B050"/>
                </a:solidFill>
              </a:rPr>
              <a:t>scheduling dependent jobs </a:t>
            </a:r>
            <a:r>
              <a:rPr lang="en-US" dirty="0" smtClean="0"/>
              <a:t>which describes this paper. Read this just because it is so beautiful.</a:t>
            </a:r>
            <a:r>
              <a:rPr lang="en-US" dirty="0"/>
              <a:t/>
            </a:r>
            <a:br>
              <a:rPr lang="en-US" dirty="0"/>
            </a:br>
            <a:endParaRPr lang="en-US" dirty="0"/>
          </a:p>
        </p:txBody>
      </p:sp>
    </p:spTree>
    <p:extLst>
      <p:ext uri="{BB962C8B-B14F-4D97-AF65-F5344CB8AC3E}">
        <p14:creationId xmlns:p14="http://schemas.microsoft.com/office/powerpoint/2010/main" val="1968368908"/>
      </p:ext>
    </p:extLst>
  </p:cSld>
  <p:clrMapOvr>
    <a:masterClrMapping/>
  </p:clrMapOvr>
  <p:timing>
    <p:tnLst>
      <p:par>
        <p:cTn id="1" dur="indefinite" restart="never" nodeType="tmRoot"/>
      </p:par>
    </p:tnLst>
  </p:timing>
</p:sld>
</file>

<file path=ppt/slides/slide6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Tight results for k-center with costs.</a:t>
            </a:r>
            <a:endParaRPr lang="en-US" dirty="0">
              <a:solidFill>
                <a:srgbClr val="00B0F0"/>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dirty="0">
                <a:solidFill>
                  <a:srgbClr val="FF0000"/>
                </a:solidFill>
              </a:rPr>
              <a:t>D. S. Hochbaum and D. B. Shmoys</a:t>
            </a:r>
            <a:r>
              <a:rPr lang="en-US" dirty="0"/>
              <a:t>. A unified approach to </a:t>
            </a:r>
            <a:endParaRPr lang="en-US" dirty="0" smtClean="0"/>
          </a:p>
          <a:p>
            <a:pPr marL="0" indent="0">
              <a:buNone/>
            </a:pPr>
            <a:r>
              <a:rPr lang="en-US" dirty="0" smtClean="0"/>
              <a:t>approximation </a:t>
            </a:r>
            <a:r>
              <a:rPr lang="en-US" dirty="0"/>
              <a:t>algorithms for bottleneck problems. </a:t>
            </a:r>
            <a:endParaRPr lang="en-US" dirty="0" smtClean="0"/>
          </a:p>
          <a:p>
            <a:pPr marL="0" indent="0">
              <a:buNone/>
            </a:pPr>
            <a:r>
              <a:rPr lang="en-US" dirty="0" smtClean="0"/>
              <a:t>JACM</a:t>
            </a:r>
            <a:r>
              <a:rPr lang="en-US" dirty="0"/>
              <a:t>, 33(3):533–550, 1986. </a:t>
            </a:r>
            <a:r>
              <a:rPr lang="en-US" dirty="0" smtClean="0"/>
              <a:t> They gave a ratio </a:t>
            </a:r>
            <a:r>
              <a:rPr lang="en-US" dirty="0" smtClean="0">
                <a:solidFill>
                  <a:srgbClr val="FF0000"/>
                </a:solidFill>
              </a:rPr>
              <a:t>3</a:t>
            </a:r>
            <a:r>
              <a:rPr lang="en-US" dirty="0" smtClean="0"/>
              <a:t> for the </a:t>
            </a:r>
          </a:p>
          <a:p>
            <a:pPr marL="0" indent="0">
              <a:buNone/>
            </a:pPr>
            <a:r>
              <a:rPr lang="en-US" dirty="0" smtClean="0"/>
              <a:t>problem.</a:t>
            </a:r>
          </a:p>
          <a:p>
            <a:pPr marL="0" indent="0">
              <a:buNone/>
            </a:pPr>
            <a:r>
              <a:rPr lang="en-US" dirty="0" smtClean="0"/>
              <a:t>The paper that gave a lower bound of </a:t>
            </a:r>
            <a:r>
              <a:rPr lang="en-US" dirty="0" smtClean="0">
                <a:solidFill>
                  <a:srgbClr val="FF0000"/>
                </a:solidFill>
              </a:rPr>
              <a:t>3</a:t>
            </a:r>
            <a:r>
              <a:rPr lang="en-US" dirty="0" smtClean="0"/>
              <a:t> is the seven </a:t>
            </a:r>
          </a:p>
          <a:p>
            <a:pPr marL="0" indent="0">
              <a:buNone/>
            </a:pPr>
            <a:r>
              <a:rPr lang="en-US" dirty="0" smtClean="0"/>
              <a:t>authors paper on the hardness of </a:t>
            </a:r>
            <a:r>
              <a:rPr lang="en-US" dirty="0" smtClean="0">
                <a:solidFill>
                  <a:srgbClr val="00B050"/>
                </a:solidFill>
              </a:rPr>
              <a:t>Asymmetric k-Center. </a:t>
            </a:r>
          </a:p>
          <a:p>
            <a:pPr marL="0" indent="0">
              <a:buNone/>
            </a:pPr>
            <a:r>
              <a:rPr lang="en-US" dirty="0" smtClean="0"/>
              <a:t>This was the second result of this paper.</a:t>
            </a:r>
          </a:p>
          <a:p>
            <a:pPr marL="0" indent="0">
              <a:buNone/>
            </a:pPr>
            <a:r>
              <a:rPr lang="en-US" dirty="0" smtClean="0"/>
              <a:t>This happened in </a:t>
            </a:r>
            <a:r>
              <a:rPr lang="en-US" dirty="0" smtClean="0">
                <a:solidFill>
                  <a:srgbClr val="FF0000"/>
                </a:solidFill>
              </a:rPr>
              <a:t>2003. </a:t>
            </a:r>
            <a:r>
              <a:rPr lang="en-US" dirty="0" smtClean="0"/>
              <a:t>Solved an </a:t>
            </a:r>
            <a:r>
              <a:rPr lang="en-US" dirty="0" smtClean="0">
                <a:solidFill>
                  <a:srgbClr val="FF0000"/>
                </a:solidFill>
              </a:rPr>
              <a:t>17  </a:t>
            </a:r>
            <a:r>
              <a:rPr lang="en-US" dirty="0" smtClean="0"/>
              <a:t>years open problem. </a:t>
            </a:r>
          </a:p>
          <a:p>
            <a:pPr marL="0" indent="0">
              <a:buNone/>
            </a:pPr>
            <a:endParaRPr lang="en-US" dirty="0" smtClean="0"/>
          </a:p>
          <a:p>
            <a:pPr marL="0" indent="0">
              <a:buNone/>
            </a:pPr>
            <a:r>
              <a:rPr lang="en-US" dirty="0"/>
              <a:t> </a:t>
            </a:r>
            <a:r>
              <a:rPr lang="en-US" dirty="0" smtClean="0"/>
              <a:t>  </a:t>
            </a:r>
            <a:endParaRPr lang="en-US" dirty="0"/>
          </a:p>
        </p:txBody>
      </p:sp>
    </p:spTree>
    <p:extLst>
      <p:ext uri="{BB962C8B-B14F-4D97-AF65-F5344CB8AC3E}">
        <p14:creationId xmlns:p14="http://schemas.microsoft.com/office/powerpoint/2010/main" val="753026409"/>
      </p:ext>
    </p:extLst>
  </p:cSld>
  <p:clrMapOvr>
    <a:masterClrMapping/>
  </p:clrMapOvr>
  <p:timing>
    <p:tnLst>
      <p:par>
        <p:cTn id="1" dur="indefinite" restart="never" nodeType="tmRoot"/>
      </p:par>
    </p:tnLst>
  </p:timing>
</p:sld>
</file>

<file path=ppt/slides/slide6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Tight +1 algorithm for edge coloring</a:t>
            </a:r>
            <a:endParaRPr lang="en-US" dirty="0">
              <a:solidFill>
                <a:srgbClr val="00B0F0"/>
              </a:solidFill>
            </a:endParaRPr>
          </a:p>
        </p:txBody>
      </p:sp>
      <p:sp>
        <p:nvSpPr>
          <p:cNvPr id="3" name="Content Placeholder 2"/>
          <p:cNvSpPr>
            <a:spLocks noGrp="1"/>
          </p:cNvSpPr>
          <p:nvPr>
            <p:ph idx="1"/>
          </p:nvPr>
        </p:nvSpPr>
        <p:spPr/>
        <p:txBody>
          <a:bodyPr/>
          <a:lstStyle/>
          <a:p>
            <a:r>
              <a:rPr lang="en-US" dirty="0" smtClean="0"/>
              <a:t>Called also the </a:t>
            </a:r>
            <a:r>
              <a:rPr lang="en-US" dirty="0" smtClean="0">
                <a:solidFill>
                  <a:srgbClr val="FF0000"/>
                </a:solidFill>
              </a:rPr>
              <a:t>Vizing </a:t>
            </a:r>
            <a:r>
              <a:rPr lang="en-US" dirty="0" smtClean="0"/>
              <a:t>theorem.</a:t>
            </a:r>
          </a:p>
          <a:p>
            <a:r>
              <a:rPr lang="en-US" dirty="0" smtClean="0"/>
              <a:t>This can be found in:</a:t>
            </a:r>
          </a:p>
          <a:p>
            <a:r>
              <a:rPr lang="en-US" dirty="0">
                <a:solidFill>
                  <a:srgbClr val="FF0000"/>
                </a:solidFill>
              </a:rPr>
              <a:t>Vizing,</a:t>
            </a:r>
            <a:r>
              <a:rPr lang="en-US" dirty="0"/>
              <a:t>  </a:t>
            </a:r>
            <a:r>
              <a:rPr lang="en-US" dirty="0" smtClean="0"/>
              <a:t>"On </a:t>
            </a:r>
            <a:r>
              <a:rPr lang="en-US" dirty="0"/>
              <a:t>an estimate of the chromatic class of a </a:t>
            </a:r>
            <a:r>
              <a:rPr lang="en-US" i="1" dirty="0"/>
              <a:t>p</a:t>
            </a:r>
            <a:r>
              <a:rPr lang="en-US" dirty="0"/>
              <a:t>-graph", </a:t>
            </a:r>
            <a:r>
              <a:rPr lang="en-US" i="1" dirty="0"/>
              <a:t>Diskret. Analiz.</a:t>
            </a:r>
            <a:r>
              <a:rPr lang="en-US" dirty="0"/>
              <a:t>, </a:t>
            </a:r>
            <a:r>
              <a:rPr lang="en-US" b="1" dirty="0"/>
              <a:t>3</a:t>
            </a:r>
            <a:r>
              <a:rPr lang="en-US" dirty="0"/>
              <a:t>: 25–30</a:t>
            </a:r>
            <a:r>
              <a:rPr lang="en-US" dirty="0" smtClean="0"/>
              <a:t>, 1964.</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428564578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76200" y="76200"/>
            <a:ext cx="9144000" cy="1325563"/>
          </a:xfrm>
        </p:spPr>
        <p:txBody>
          <a:bodyPr/>
          <a:lstStyle/>
          <a:p>
            <a:pPr algn="ctr"/>
            <a:r>
              <a:rPr lang="en-US" altLang="en-US" dirty="0" smtClean="0">
                <a:solidFill>
                  <a:srgbClr val="00B0F0"/>
                </a:solidFill>
              </a:rPr>
              <a:t>The increase in the dual </a:t>
            </a:r>
          </a:p>
        </p:txBody>
      </p:sp>
      <p:sp>
        <p:nvSpPr>
          <p:cNvPr id="53251" name="Content Placeholder 2"/>
          <p:cNvSpPr>
            <a:spLocks noGrp="1"/>
          </p:cNvSpPr>
          <p:nvPr>
            <p:ph idx="1"/>
          </p:nvPr>
        </p:nvSpPr>
        <p:spPr>
          <a:xfrm>
            <a:off x="533400" y="1371600"/>
            <a:ext cx="8229600" cy="4525963"/>
          </a:xfrm>
        </p:spPr>
        <p:txBody>
          <a:bodyPr>
            <a:normAutofit/>
          </a:bodyPr>
          <a:lstStyle/>
          <a:p>
            <a:pPr marL="0" indent="0">
              <a:buNone/>
            </a:pPr>
            <a:r>
              <a:rPr lang="en-US" altLang="en-US" dirty="0" smtClean="0"/>
              <a:t>Increasing </a:t>
            </a:r>
            <a:r>
              <a:rPr lang="en-US" altLang="en-US" dirty="0" smtClean="0">
                <a:solidFill>
                  <a:srgbClr val="FF0000"/>
                </a:solidFill>
              </a:rPr>
              <a:t>S </a:t>
            </a:r>
            <a:r>
              <a:rPr lang="en-US" altLang="en-US" dirty="0" smtClean="0"/>
              <a:t>by </a:t>
            </a:r>
            <a:r>
              <a:rPr lang="el-GR" altLang="en-US" dirty="0" smtClean="0">
                <a:solidFill>
                  <a:srgbClr val="FF0000"/>
                </a:solidFill>
                <a:latin typeface="Calibri" panose="020F0502020204030204" pitchFamily="34" charset="0"/>
                <a:cs typeface="Calibri" panose="020F0502020204030204" pitchFamily="34" charset="0"/>
              </a:rPr>
              <a:t>ε</a:t>
            </a:r>
            <a:r>
              <a:rPr lang="en-US" altLang="en-US" dirty="0" smtClean="0">
                <a:latin typeface="Calibri" panose="020F0502020204030204" pitchFamily="34" charset="0"/>
                <a:cs typeface="Calibri" panose="020F0502020204030204" pitchFamily="34" charset="0"/>
              </a:rPr>
              <a:t> implies increasing all </a:t>
            </a:r>
            <a:r>
              <a:rPr lang="en-US" altLang="en-US" dirty="0" err="1">
                <a:solidFill>
                  <a:srgbClr val="FF0000"/>
                </a:solidFill>
                <a:latin typeface="Comic Sans MS" panose="030F0702030302020204" pitchFamily="66" charset="0"/>
              </a:rPr>
              <a:t>x</a:t>
            </a:r>
            <a:r>
              <a:rPr lang="en-US" altLang="en-US" baseline="-25000" dirty="0" err="1">
                <a:solidFill>
                  <a:srgbClr val="FF0000"/>
                </a:solidFill>
                <a:latin typeface="Comic Sans MS" panose="030F0702030302020204" pitchFamily="66" charset="0"/>
              </a:rPr>
              <a:t>e</a:t>
            </a:r>
            <a:endParaRPr lang="en-US" altLang="en-US" baseline="-25000" dirty="0">
              <a:solidFill>
                <a:srgbClr val="FF0000"/>
              </a:solidFill>
              <a:latin typeface="Comic Sans MS" panose="030F0702030302020204" pitchFamily="66" charset="0"/>
            </a:endParaRPr>
          </a:p>
          <a:p>
            <a:pPr marL="0" indent="0">
              <a:buNone/>
            </a:pPr>
            <a:r>
              <a:rPr lang="en-US" altLang="en-US" dirty="0" smtClean="0">
                <a:latin typeface="Calibri" panose="020F0502020204030204" pitchFamily="34" charset="0"/>
                <a:cs typeface="Calibri" panose="020F0502020204030204" pitchFamily="34" charset="0"/>
              </a:rPr>
              <a:t> for the edges </a:t>
            </a:r>
            <a:r>
              <a:rPr lang="en-US" altLang="en-US" dirty="0" smtClean="0">
                <a:solidFill>
                  <a:srgbClr val="FF0000"/>
                </a:solidFill>
                <a:latin typeface="Calibri" panose="020F0502020204030204" pitchFamily="34" charset="0"/>
                <a:cs typeface="Calibri" panose="020F0502020204030204" pitchFamily="34" charset="0"/>
                <a:sym typeface="Symbol" panose="05050102010706020507" pitchFamily="18" charset="2"/>
              </a:rPr>
              <a:t>(S)</a:t>
            </a:r>
            <a:r>
              <a:rPr lang="en-US" altLang="en-US" dirty="0" smtClean="0">
                <a:latin typeface="Calibri" panose="020F0502020204030204" pitchFamily="34" charset="0"/>
                <a:cs typeface="Calibri" panose="020F0502020204030204" pitchFamily="34" charset="0"/>
                <a:sym typeface="Symbol" panose="05050102010706020507" pitchFamily="18" charset="2"/>
              </a:rPr>
              <a:t> (namely edges leaving </a:t>
            </a:r>
            <a:r>
              <a:rPr lang="en-US" altLang="en-US" dirty="0" smtClean="0">
                <a:solidFill>
                  <a:srgbClr val="FF0000"/>
                </a:solidFill>
                <a:latin typeface="Calibri" panose="020F0502020204030204" pitchFamily="34" charset="0"/>
                <a:cs typeface="Calibri" panose="020F0502020204030204" pitchFamily="34" charset="0"/>
                <a:sym typeface="Symbol" panose="05050102010706020507" pitchFamily="18" charset="2"/>
              </a:rPr>
              <a:t>S</a:t>
            </a:r>
            <a:r>
              <a:rPr lang="en-US" altLang="en-US" dirty="0" smtClean="0">
                <a:latin typeface="Calibri" panose="020F0502020204030204" pitchFamily="34" charset="0"/>
                <a:cs typeface="Calibri" panose="020F0502020204030204" pitchFamily="34" charset="0"/>
                <a:sym typeface="Symbol" panose="05050102010706020507" pitchFamily="18" charset="2"/>
              </a:rPr>
              <a:t>) by </a:t>
            </a:r>
            <a:r>
              <a:rPr lang="el-GR" altLang="en-US" dirty="0" smtClean="0">
                <a:solidFill>
                  <a:srgbClr val="FF0000"/>
                </a:solidFill>
                <a:latin typeface="Calibri" panose="020F0502020204030204" pitchFamily="34" charset="0"/>
                <a:cs typeface="Calibri" panose="020F0502020204030204" pitchFamily="34" charset="0"/>
              </a:rPr>
              <a:t>ε</a:t>
            </a:r>
            <a:endParaRPr lang="en-US" altLang="en-US" dirty="0">
              <a:solidFill>
                <a:srgbClr val="FF0000"/>
              </a:solidFill>
            </a:endParaRPr>
          </a:p>
        </p:txBody>
      </p:sp>
      <p:sp>
        <p:nvSpPr>
          <p:cNvPr id="2" name="Oval 1"/>
          <p:cNvSpPr/>
          <p:nvPr/>
        </p:nvSpPr>
        <p:spPr>
          <a:xfrm>
            <a:off x="4831081" y="304800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 name="Oval 2"/>
          <p:cNvSpPr/>
          <p:nvPr/>
        </p:nvSpPr>
        <p:spPr>
          <a:xfrm>
            <a:off x="2971800" y="2590800"/>
            <a:ext cx="2209800" cy="2286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p:nvSpPr>
        <p:spPr>
          <a:xfrm flipH="1">
            <a:off x="3924300" y="3040224"/>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6172200" y="2209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a:stCxn id="4" idx="1"/>
          </p:cNvCxnSpPr>
          <p:nvPr/>
        </p:nvCxnSpPr>
        <p:spPr>
          <a:xfrm flipV="1">
            <a:off x="4184463" y="2362200"/>
            <a:ext cx="2140137" cy="722661"/>
          </a:xfrm>
          <a:prstGeom prst="line">
            <a:avLst/>
          </a:prstGeom>
          <a:ln w="69850"/>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6019800" y="4267200"/>
            <a:ext cx="304800" cy="3732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4038599" y="4038600"/>
            <a:ext cx="309465" cy="3001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5181600" y="51816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p:cNvCxnSpPr/>
          <p:nvPr/>
        </p:nvCxnSpPr>
        <p:spPr>
          <a:xfrm>
            <a:off x="4038599" y="4247689"/>
            <a:ext cx="2286001" cy="265144"/>
          </a:xfrm>
          <a:prstGeom prst="line">
            <a:avLst/>
          </a:prstGeom>
          <a:ln w="79375"/>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3429000" y="3627437"/>
            <a:ext cx="304800" cy="3349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1752600" y="47244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p:cNvCxnSpPr>
            <a:endCxn id="16" idx="6"/>
          </p:cNvCxnSpPr>
          <p:nvPr/>
        </p:nvCxnSpPr>
        <p:spPr>
          <a:xfrm flipH="1">
            <a:off x="2057400" y="3794918"/>
            <a:ext cx="1524000" cy="1081882"/>
          </a:xfrm>
          <a:prstGeom prst="line">
            <a:avLst/>
          </a:prstGeom>
          <a:ln w="793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600200" y="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4" idx="3"/>
            <a:endCxn id="9" idx="6"/>
          </p:cNvCxnSpPr>
          <p:nvPr/>
        </p:nvCxnSpPr>
        <p:spPr>
          <a:xfrm>
            <a:off x="4184463" y="3300387"/>
            <a:ext cx="2140137" cy="1153425"/>
          </a:xfrm>
          <a:prstGeom prst="line">
            <a:avLst/>
          </a:prstGeom>
          <a:ln w="82550"/>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5" idx="5"/>
            <a:endCxn id="15" idx="5"/>
          </p:cNvCxnSpPr>
          <p:nvPr/>
        </p:nvCxnSpPr>
        <p:spPr>
          <a:xfrm>
            <a:off x="3689163" y="3913346"/>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283606" y="4279400"/>
            <a:ext cx="1140668" cy="114766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4" idx="0"/>
            <a:endCxn id="11" idx="4"/>
          </p:cNvCxnSpPr>
          <p:nvPr/>
        </p:nvCxnSpPr>
        <p:spPr>
          <a:xfrm>
            <a:off x="4076700" y="3040224"/>
            <a:ext cx="1257300" cy="2446176"/>
          </a:xfrm>
          <a:prstGeom prst="line">
            <a:avLst/>
          </a:prstGeom>
          <a:ln w="82550"/>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418984" y="4348300"/>
            <a:ext cx="881235" cy="584775"/>
          </a:xfrm>
          <a:prstGeom prst="rect">
            <a:avLst/>
          </a:prstGeom>
          <a:noFill/>
        </p:spPr>
        <p:txBody>
          <a:bodyPr wrap="square" rtlCol="0">
            <a:spAutoFit/>
          </a:bodyPr>
          <a:lstStyle/>
          <a:p>
            <a:r>
              <a:rPr lang="en-US" sz="3200" dirty="0">
                <a:solidFill>
                  <a:srgbClr val="FF0000"/>
                </a:solidFill>
              </a:rPr>
              <a:t>e</a:t>
            </a:r>
          </a:p>
        </p:txBody>
      </p:sp>
      <p:sp>
        <p:nvSpPr>
          <p:cNvPr id="33" name="TextBox 32"/>
          <p:cNvSpPr txBox="1"/>
          <p:nvPr/>
        </p:nvSpPr>
        <p:spPr>
          <a:xfrm>
            <a:off x="4909965" y="2241961"/>
            <a:ext cx="881235" cy="584775"/>
          </a:xfrm>
          <a:prstGeom prst="rect">
            <a:avLst/>
          </a:prstGeom>
          <a:noFill/>
        </p:spPr>
        <p:txBody>
          <a:bodyPr wrap="square" rtlCol="0">
            <a:spAutoFit/>
          </a:bodyPr>
          <a:lstStyle/>
          <a:p>
            <a:r>
              <a:rPr lang="en-US" sz="3200" dirty="0" smtClean="0">
                <a:solidFill>
                  <a:srgbClr val="FF0000"/>
                </a:solidFill>
              </a:rPr>
              <a:t>f</a:t>
            </a:r>
            <a:endParaRPr lang="en-US" sz="3200" dirty="0">
              <a:solidFill>
                <a:srgbClr val="FF0000"/>
              </a:solidFill>
            </a:endParaRPr>
          </a:p>
        </p:txBody>
      </p:sp>
      <p:sp>
        <p:nvSpPr>
          <p:cNvPr id="34" name="TextBox 33"/>
          <p:cNvSpPr txBox="1"/>
          <p:nvPr/>
        </p:nvSpPr>
        <p:spPr>
          <a:xfrm>
            <a:off x="5315800" y="3517612"/>
            <a:ext cx="881235" cy="584775"/>
          </a:xfrm>
          <a:prstGeom prst="rect">
            <a:avLst/>
          </a:prstGeom>
          <a:noFill/>
        </p:spPr>
        <p:txBody>
          <a:bodyPr wrap="square" rtlCol="0">
            <a:spAutoFit/>
          </a:bodyPr>
          <a:lstStyle/>
          <a:p>
            <a:r>
              <a:rPr lang="en-US" sz="3200" dirty="0" smtClean="0">
                <a:solidFill>
                  <a:srgbClr val="FF0000"/>
                </a:solidFill>
              </a:rPr>
              <a:t>h</a:t>
            </a:r>
            <a:endParaRPr lang="en-US" sz="3200" dirty="0">
              <a:solidFill>
                <a:srgbClr val="FF0000"/>
              </a:solidFill>
            </a:endParaRPr>
          </a:p>
        </p:txBody>
      </p:sp>
      <p:sp>
        <p:nvSpPr>
          <p:cNvPr id="35" name="TextBox 34"/>
          <p:cNvSpPr txBox="1"/>
          <p:nvPr/>
        </p:nvSpPr>
        <p:spPr>
          <a:xfrm>
            <a:off x="5314370" y="4241513"/>
            <a:ext cx="881235" cy="584775"/>
          </a:xfrm>
          <a:prstGeom prst="rect">
            <a:avLst/>
          </a:prstGeom>
          <a:noFill/>
        </p:spPr>
        <p:txBody>
          <a:bodyPr wrap="square" rtlCol="0">
            <a:spAutoFit/>
          </a:bodyPr>
          <a:lstStyle/>
          <a:p>
            <a:r>
              <a:rPr lang="en-US" sz="3200" dirty="0">
                <a:solidFill>
                  <a:srgbClr val="FF0000"/>
                </a:solidFill>
              </a:rPr>
              <a:t>x</a:t>
            </a:r>
          </a:p>
        </p:txBody>
      </p:sp>
      <p:sp>
        <p:nvSpPr>
          <p:cNvPr id="36" name="TextBox 35"/>
          <p:cNvSpPr txBox="1"/>
          <p:nvPr/>
        </p:nvSpPr>
        <p:spPr>
          <a:xfrm>
            <a:off x="4413322" y="4580969"/>
            <a:ext cx="881235" cy="584775"/>
          </a:xfrm>
          <a:prstGeom prst="rect">
            <a:avLst/>
          </a:prstGeom>
          <a:noFill/>
        </p:spPr>
        <p:txBody>
          <a:bodyPr wrap="square" rtlCol="0">
            <a:spAutoFit/>
          </a:bodyPr>
          <a:lstStyle/>
          <a:p>
            <a:r>
              <a:rPr lang="en-US" sz="3200" dirty="0">
                <a:solidFill>
                  <a:srgbClr val="FF0000"/>
                </a:solidFill>
              </a:rPr>
              <a:t>g</a:t>
            </a:r>
          </a:p>
        </p:txBody>
      </p:sp>
    </p:spTree>
    <p:extLst>
      <p:ext uri="{BB962C8B-B14F-4D97-AF65-F5344CB8AC3E}">
        <p14:creationId xmlns:p14="http://schemas.microsoft.com/office/powerpoint/2010/main" val="2569397751"/>
      </p:ext>
    </p:extLst>
  </p:cSld>
  <p:clrMapOvr>
    <a:masterClrMapping/>
  </p:clrMapOvr>
  <mc:AlternateContent xmlns:mc="http://schemas.openxmlformats.org/markup-compatibility/2006" xmlns:p14="http://schemas.microsoft.com/office/powerpoint/2010/main">
    <mc:Choice Requires="p14">
      <p:transition spd="slow" p14:dur="2000" advTm="188"/>
    </mc:Choice>
    <mc:Fallback xmlns="">
      <p:transition spd="slow" advTm="188"/>
    </mc:Fallback>
  </mc:AlternateContent>
  <p:timing>
    <p:tnLst>
      <p:par>
        <p:cTn id="1" dur="indefinite" restart="never" nodeType="tmRoot"/>
      </p:par>
    </p:tnLst>
  </p:timing>
</p:sld>
</file>

<file path=ppt/slides/slide6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Tight Polylogarithmic additive algorithm for Radio broadcast</a:t>
            </a:r>
            <a:endParaRPr lang="en-US" dirty="0">
              <a:solidFill>
                <a:srgbClr val="00B0F0"/>
              </a:solidFill>
            </a:endParaRPr>
          </a:p>
        </p:txBody>
      </p:sp>
      <p:sp>
        <p:nvSpPr>
          <p:cNvPr id="3" name="Content Placeholder 2"/>
          <p:cNvSpPr>
            <a:spLocks noGrp="1"/>
          </p:cNvSpPr>
          <p:nvPr>
            <p:ph idx="1"/>
          </p:nvPr>
        </p:nvSpPr>
        <p:spPr/>
        <p:txBody>
          <a:bodyPr>
            <a:normAutofit fontScale="25000" lnSpcReduction="20000"/>
          </a:bodyPr>
          <a:lstStyle/>
          <a:p>
            <a:pPr marL="0" indent="0">
              <a:buNone/>
            </a:pPr>
            <a:r>
              <a:rPr lang="en-US" sz="14400" i="1" dirty="0" smtClean="0">
                <a:solidFill>
                  <a:srgbClr val="FF0000"/>
                </a:solidFill>
              </a:rPr>
              <a:t>Elkin</a:t>
            </a:r>
            <a:r>
              <a:rPr lang="en-US" sz="14400" i="1" dirty="0">
                <a:solidFill>
                  <a:srgbClr val="FF0000"/>
                </a:solidFill>
              </a:rPr>
              <a:t>, </a:t>
            </a:r>
            <a:r>
              <a:rPr lang="en-US" sz="14400" i="1" dirty="0" smtClean="0">
                <a:solidFill>
                  <a:srgbClr val="FF0000"/>
                </a:solidFill>
              </a:rPr>
              <a:t>Kortsarz</a:t>
            </a:r>
            <a:r>
              <a:rPr lang="en-US" sz="14400" i="1" dirty="0">
                <a:solidFill>
                  <a:srgbClr val="FF0000"/>
                </a:solidFill>
              </a:rPr>
              <a:t>.</a:t>
            </a:r>
            <a:br>
              <a:rPr lang="en-US" sz="14400" i="1" dirty="0">
                <a:solidFill>
                  <a:srgbClr val="FF0000"/>
                </a:solidFill>
              </a:rPr>
            </a:br>
            <a:r>
              <a:rPr lang="en-US" sz="14400" b="1" i="1" dirty="0"/>
              <a:t>Polylogarithmic Additive Inapproximability of the Radio Broadcast Problem.</a:t>
            </a:r>
            <a:r>
              <a:rPr lang="en-US" sz="14400" i="1" dirty="0"/>
              <a:t> </a:t>
            </a:r>
            <a:r>
              <a:rPr lang="en-US" sz="14400" i="1" dirty="0" smtClean="0"/>
              <a:t>SIAM Journal of Discrete Math  19(4): 881-899</a:t>
            </a:r>
            <a:r>
              <a:rPr lang="en-US" sz="14400" i="1" dirty="0"/>
              <a:t> (2005</a:t>
            </a:r>
            <a:r>
              <a:rPr lang="en-US" sz="14400" i="1" dirty="0" smtClean="0"/>
              <a:t>)</a:t>
            </a:r>
          </a:p>
          <a:p>
            <a:pPr marL="0" indent="0">
              <a:buNone/>
            </a:pPr>
            <a:r>
              <a:rPr lang="en-US" sz="14400" i="1" dirty="0" smtClean="0"/>
              <a:t>The </a:t>
            </a:r>
            <a:r>
              <a:rPr lang="en-US" sz="14400" i="1" dirty="0" smtClean="0">
                <a:solidFill>
                  <a:srgbClr val="00B050"/>
                </a:solidFill>
              </a:rPr>
              <a:t>matching</a:t>
            </a:r>
            <a:r>
              <a:rPr lang="en-US" sz="14400" i="1" dirty="0" smtClean="0"/>
              <a:t> upper bound came two years later:</a:t>
            </a:r>
          </a:p>
          <a:p>
            <a:pPr marL="0" indent="0">
              <a:buNone/>
            </a:pPr>
            <a:r>
              <a:rPr lang="en-US" sz="14400" dirty="0" smtClean="0">
                <a:solidFill>
                  <a:srgbClr val="FF0000"/>
                </a:solidFill>
              </a:rPr>
              <a:t>Kowalski, Pelc</a:t>
            </a:r>
            <a:r>
              <a:rPr lang="en-US" sz="14400" dirty="0" smtClean="0"/>
              <a:t>. Optimal </a:t>
            </a:r>
            <a:r>
              <a:rPr lang="en-US" sz="14400" dirty="0"/>
              <a:t>Deterministic Broadcasting in Known Topology Radio </a:t>
            </a:r>
            <a:r>
              <a:rPr lang="en-US" sz="14400" dirty="0" smtClean="0"/>
              <a:t>Networks, </a:t>
            </a:r>
            <a:r>
              <a:rPr lang="en-US" sz="14400" b="1" dirty="0" smtClean="0"/>
              <a:t>volume</a:t>
            </a:r>
            <a:r>
              <a:rPr lang="en-US" sz="14400" b="1" dirty="0"/>
              <a:t> 19</a:t>
            </a:r>
            <a:r>
              <a:rPr lang="en-US" sz="14400" dirty="0"/>
              <a:t>, pages185–195 (2007</a:t>
            </a:r>
            <a:r>
              <a:rPr lang="en-US" sz="14400" dirty="0" smtClean="0"/>
              <a:t>)</a:t>
            </a:r>
          </a:p>
          <a:p>
            <a:pPr marL="0" indent="0">
              <a:buNone/>
            </a:pPr>
            <a:endParaRPr lang="en-US" sz="14400" dirty="0"/>
          </a:p>
          <a:p>
            <a:pPr marL="0" indent="0">
              <a:buNone/>
            </a:pPr>
            <a:r>
              <a:rPr lang="en-US" sz="14400" dirty="0" smtClean="0"/>
              <a:t>These papers together say that the best you can do in radio broadcast is opt+</a:t>
            </a:r>
            <a:r>
              <a:rPr lang="en-US" sz="14400" dirty="0">
                <a:solidFill>
                  <a:srgbClr val="FF0000"/>
                </a:solidFill>
                <a:sym typeface="Symbol" panose="05050102010706020507" pitchFamily="18" charset="2"/>
              </a:rPr>
              <a:t>2</a:t>
            </a:r>
            <a:r>
              <a:rPr lang="en-US" sz="14400" baseline="30000" dirty="0">
                <a:solidFill>
                  <a:srgbClr val="FF0000"/>
                </a:solidFill>
                <a:sym typeface="Symbol" panose="05050102010706020507" pitchFamily="18" charset="2"/>
              </a:rPr>
              <a:t>-n</a:t>
            </a:r>
            <a:r>
              <a:rPr lang="en-US" sz="14400" dirty="0">
                <a:solidFill>
                  <a:srgbClr val="FF0000"/>
                </a:solidFill>
                <a:sym typeface="Symbol" panose="05050102010706020507" pitchFamily="18" charset="2"/>
              </a:rPr>
              <a:t>  </a:t>
            </a:r>
          </a:p>
          <a:p>
            <a:pPr marL="0" indent="0">
              <a:buNone/>
            </a:pPr>
            <a:endParaRPr lang="en-US" sz="14400" dirty="0"/>
          </a:p>
          <a:p>
            <a:pPr marL="0" indent="0">
              <a:buNone/>
            </a:pPr>
            <a:endParaRPr lang="en-US" sz="14400" dirty="0"/>
          </a:p>
          <a:p>
            <a:pPr marL="0" indent="0">
              <a:buNone/>
            </a:pPr>
            <a:r>
              <a:rPr lang="en-US" dirty="0"/>
              <a:t/>
            </a:r>
            <a:br>
              <a:rPr lang="en-US" dirty="0"/>
            </a:br>
            <a:endParaRPr lang="en-US" dirty="0"/>
          </a:p>
        </p:txBody>
      </p:sp>
    </p:spTree>
    <p:extLst>
      <p:ext uri="{BB962C8B-B14F-4D97-AF65-F5344CB8AC3E}">
        <p14:creationId xmlns:p14="http://schemas.microsoft.com/office/powerpoint/2010/main" val="1384332347"/>
      </p:ext>
    </p:extLst>
  </p:cSld>
  <p:clrMapOvr>
    <a:masterClrMapping/>
  </p:clrMapOvr>
  <p:timing>
    <p:tnLst>
      <p:par>
        <p:cTn id="1" dur="indefinite" restart="never" nodeType="tmRoot"/>
      </p:par>
    </p:tnLst>
  </p:timing>
</p:sld>
</file>

<file path=ppt/slides/slide6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Approximation and fixed parameter tractability for Min-Rep</a:t>
            </a:r>
            <a:endParaRPr lang="en-US" dirty="0">
              <a:solidFill>
                <a:srgbClr val="00B0F0"/>
              </a:solidFill>
            </a:endParaRPr>
          </a:p>
        </p:txBody>
      </p:sp>
      <p:sp>
        <p:nvSpPr>
          <p:cNvPr id="3" name="Content Placeholder 2"/>
          <p:cNvSpPr>
            <a:spLocks noGrp="1"/>
          </p:cNvSpPr>
          <p:nvPr>
            <p:ph idx="1"/>
          </p:nvPr>
        </p:nvSpPr>
        <p:spPr/>
        <p:txBody>
          <a:bodyPr>
            <a:normAutofit/>
          </a:bodyPr>
          <a:lstStyle/>
          <a:p>
            <a:pPr marL="0" indent="0">
              <a:buNone/>
            </a:pPr>
            <a:r>
              <a:rPr lang="en-US" i="1" dirty="0" smtClean="0">
                <a:solidFill>
                  <a:srgbClr val="FF0000"/>
                </a:solidFill>
              </a:rPr>
              <a:t>Charikar,Hajiaghayi</a:t>
            </a:r>
            <a:r>
              <a:rPr lang="en-US" i="1" dirty="0">
                <a:solidFill>
                  <a:srgbClr val="FF0000"/>
                </a:solidFill>
              </a:rPr>
              <a:t>, </a:t>
            </a:r>
            <a:r>
              <a:rPr lang="en-US" i="1" dirty="0" smtClean="0">
                <a:solidFill>
                  <a:srgbClr val="FF0000"/>
                </a:solidFill>
              </a:rPr>
              <a:t>Karloff</a:t>
            </a:r>
            <a:r>
              <a:rPr lang="en-US" i="1" dirty="0">
                <a:solidFill>
                  <a:srgbClr val="FF0000"/>
                </a:solidFill>
              </a:rPr>
              <a:t>.</a:t>
            </a:r>
            <a:br>
              <a:rPr lang="en-US" i="1" dirty="0">
                <a:solidFill>
                  <a:srgbClr val="FF0000"/>
                </a:solidFill>
              </a:rPr>
            </a:br>
            <a:r>
              <a:rPr lang="en-US" b="1" i="1" dirty="0"/>
              <a:t>Improved Approximation Algorithms for Label Cover Problems.</a:t>
            </a:r>
            <a:r>
              <a:rPr lang="en-US" i="1" dirty="0"/>
              <a:t> Algorithmica 61(1</a:t>
            </a:r>
            <a:r>
              <a:rPr lang="en-US" i="1" dirty="0" smtClean="0"/>
              <a:t>)</a:t>
            </a:r>
            <a:r>
              <a:rPr lang="en-US" i="1" dirty="0"/>
              <a:t> 190-206 (2011</a:t>
            </a:r>
            <a:r>
              <a:rPr lang="en-US" i="1" dirty="0" smtClean="0"/>
              <a:t>)</a:t>
            </a:r>
            <a:r>
              <a:rPr lang="en-US" dirty="0" smtClean="0"/>
              <a:t>  </a:t>
            </a:r>
          </a:p>
          <a:p>
            <a:pPr marL="0" indent="0">
              <a:buNone/>
            </a:pPr>
            <a:r>
              <a:rPr lang="en-US" dirty="0"/>
              <a:t/>
            </a:r>
            <a:br>
              <a:rPr lang="en-US" dirty="0"/>
            </a:br>
            <a:endParaRPr lang="en-US" dirty="0"/>
          </a:p>
        </p:txBody>
      </p:sp>
      <p:sp>
        <p:nvSpPr>
          <p:cNvPr id="4" name="Rectangle 1"/>
          <p:cNvSpPr>
            <a:spLocks noChangeArrowheads="1"/>
          </p:cNvSpPr>
          <p:nvPr/>
        </p:nvSpPr>
        <p:spPr bwMode="auto">
          <a:xfrm>
            <a:off x="638810" y="3581400"/>
            <a:ext cx="8352790" cy="135421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7D848A"/>
                </a:solidFill>
                <a:effectLst/>
                <a:latin typeface="Open Sans"/>
              </a:rPr>
              <a:t/>
            </a:r>
            <a:br>
              <a:rPr kumimoji="0" lang="en-US" altLang="en-US" sz="1000" b="0" i="0" u="none" strike="noStrike" cap="none" normalizeH="0" baseline="0" dirty="0" smtClean="0">
                <a:ln>
                  <a:noFill/>
                </a:ln>
                <a:solidFill>
                  <a:srgbClr val="7D848A"/>
                </a:solidFill>
                <a:effectLst/>
                <a:latin typeface="Open Sans"/>
              </a:rPr>
            </a:br>
            <a:r>
              <a:rPr kumimoji="0" lang="en-US" altLang="en-US" sz="2400" b="0" i="0" u="none" strike="noStrike" cap="none" normalizeH="0" baseline="0" dirty="0" smtClean="0">
                <a:ln>
                  <a:noFill/>
                </a:ln>
                <a:solidFill>
                  <a:srgbClr val="FF0000"/>
                </a:solidFill>
                <a:effectLst/>
                <a:latin typeface="Open Sans"/>
              </a:rPr>
              <a:t>Ganian</a:t>
            </a:r>
            <a:r>
              <a:rPr lang="en-US" altLang="en-US" sz="2400" dirty="0">
                <a:solidFill>
                  <a:srgbClr val="505B62"/>
                </a:solidFill>
                <a:latin typeface="Open Sans"/>
              </a:rPr>
              <a:t>.</a:t>
            </a:r>
            <a:r>
              <a:rPr kumimoji="0" lang="en-US" altLang="en-US" sz="2400" b="0" i="0" u="none" strike="noStrike" cap="none" normalizeH="0" baseline="0" dirty="0" smtClean="0">
                <a:ln>
                  <a:noFill/>
                </a:ln>
                <a:solidFill>
                  <a:schemeClr val="tx1"/>
                </a:solidFill>
                <a:effectLst/>
              </a:rPr>
              <a:t/>
            </a:r>
            <a:br>
              <a:rPr kumimoji="0" lang="en-US" altLang="en-US" sz="2400" b="0" i="0" u="none" strike="noStrike" cap="none" normalizeH="0" baseline="0" dirty="0" smtClean="0">
                <a:ln>
                  <a:noFill/>
                </a:ln>
                <a:solidFill>
                  <a:schemeClr val="tx1"/>
                </a:solidFill>
                <a:effectLst/>
              </a:rPr>
            </a:br>
            <a:r>
              <a:rPr kumimoji="0" lang="en-US" altLang="en-US" sz="2400" b="1" i="0" u="none" strike="noStrike" cap="none" normalizeH="0" baseline="0" dirty="0" smtClean="0">
                <a:ln>
                  <a:noFill/>
                </a:ln>
                <a:solidFill>
                  <a:srgbClr val="666666"/>
                </a:solidFill>
                <a:effectLst/>
                <a:latin typeface="Open Sans"/>
              </a:rPr>
              <a:t>New Results on the Complexity of the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666666"/>
                </a:solidFill>
                <a:effectLst/>
                <a:latin typeface="Open Sans"/>
              </a:rPr>
              <a:t>Max- and Min-Rep Problems.</a:t>
            </a:r>
            <a:r>
              <a:rPr kumimoji="0" lang="en-US" altLang="en-US" sz="2400" b="0" i="0" u="none" strike="noStrike" cap="none" normalizeH="0" baseline="0" dirty="0" smtClean="0">
                <a:ln>
                  <a:noFill/>
                </a:ln>
                <a:solidFill>
                  <a:srgbClr val="505B62"/>
                </a:solidFill>
                <a:effectLst/>
                <a:latin typeface="Open Sans"/>
              </a:rPr>
              <a:t> </a:t>
            </a:r>
            <a:r>
              <a:rPr kumimoji="0" lang="en-US" altLang="en-US" sz="2400" b="0" i="0" u="none" strike="noStrike" cap="none" normalizeH="0" baseline="0" dirty="0" smtClean="0">
                <a:ln>
                  <a:noFill/>
                </a:ln>
                <a:solidFill>
                  <a:srgbClr val="7D848A"/>
                </a:solidFill>
                <a:effectLst/>
                <a:latin typeface="Open Sans"/>
              </a:rPr>
              <a:t>SOFSEM 2011</a:t>
            </a:r>
            <a:r>
              <a:rPr kumimoji="0" lang="en-US" altLang="en-US" sz="2400" b="0" i="0" u="none" strike="noStrike" cap="none" normalizeH="0" baseline="0" dirty="0" smtClean="0">
                <a:ln>
                  <a:noFill/>
                </a:ln>
                <a:solidFill>
                  <a:srgbClr val="505B62"/>
                </a:solidFill>
                <a:effectLst/>
                <a:latin typeface="Open Sans"/>
              </a:rPr>
              <a:t> 238-247</a:t>
            </a:r>
            <a:r>
              <a:rPr kumimoji="0" lang="en-US" altLang="en-US" sz="2400" b="0" i="0" u="none" strike="noStrike" cap="none" normalizeH="0" baseline="0" dirty="0" smtClean="0">
                <a:ln>
                  <a:noFill/>
                </a:ln>
                <a:solidFill>
                  <a:schemeClr val="tx1"/>
                </a:solidFill>
                <a:effectLst/>
              </a:rPr>
              <a:t> </a:t>
            </a:r>
            <a:endParaRPr kumimoji="0" lang="en-US" altLang="en-US" sz="2400" b="0" i="0" u="none" strike="noStrike" cap="none" normalizeH="0" baseline="0" dirty="0" smtClean="0">
              <a:ln>
                <a:noFill/>
              </a:ln>
              <a:solidFill>
                <a:srgbClr val="505B62"/>
              </a:solidFill>
              <a:effectLst/>
              <a:latin typeface="Open Sans"/>
            </a:endParaRPr>
          </a:p>
        </p:txBody>
      </p:sp>
      <p:pic>
        <p:nvPicPr>
          <p:cNvPr id="5122" name="Picture 2" descr="https://dblp.org/img/orcid-mark.12x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738" y="-76200"/>
            <a:ext cx="114300" cy="11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128716"/>
      </p:ext>
    </p:extLst>
  </p:cSld>
  <p:clrMapOvr>
    <a:masterClrMapping/>
  </p:clrMapOvr>
  <p:timing>
    <p:tnLst>
      <p:par>
        <p:cTn id="1" dur="indefinite" restart="never" nodeType="tmRoot"/>
      </p:par>
    </p:tnLst>
  </p:timing>
</p:sld>
</file>

<file path=ppt/slides/slide6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rgbClr val="00B0F0"/>
                </a:solidFill>
              </a:rPr>
              <a:t>The paper on Maximum Number of </a:t>
            </a:r>
            <a:r>
              <a:rPr lang="en-US" dirty="0">
                <a:solidFill>
                  <a:srgbClr val="00B0F0"/>
                </a:solidFill>
              </a:rPr>
              <a:t>E</a:t>
            </a:r>
            <a:r>
              <a:rPr lang="en-US" dirty="0" smtClean="0">
                <a:solidFill>
                  <a:srgbClr val="00B0F0"/>
                </a:solidFill>
              </a:rPr>
              <a:t>dges DAG Subgraph</a:t>
            </a:r>
            <a:endParaRPr lang="en-US" dirty="0">
              <a:solidFill>
                <a:srgbClr val="00B0F0"/>
              </a:solidFill>
            </a:endParaRPr>
          </a:p>
        </p:txBody>
      </p:sp>
      <p:sp>
        <p:nvSpPr>
          <p:cNvPr id="3" name="Content Placeholder 2"/>
          <p:cNvSpPr>
            <a:spLocks noGrp="1"/>
          </p:cNvSpPr>
          <p:nvPr>
            <p:ph idx="1"/>
          </p:nvPr>
        </p:nvSpPr>
        <p:spPr/>
        <p:txBody>
          <a:bodyPr/>
          <a:lstStyle/>
          <a:p>
            <a:pPr marL="0" indent="0">
              <a:buNone/>
            </a:pPr>
            <a:r>
              <a:rPr lang="en-US" i="1" dirty="0" smtClean="0">
                <a:solidFill>
                  <a:srgbClr val="FF0000"/>
                </a:solidFill>
              </a:rPr>
              <a:t>Guruswami,Manokaran,</a:t>
            </a:r>
            <a:r>
              <a:rPr lang="en-US" i="1" dirty="0">
                <a:solidFill>
                  <a:srgbClr val="FF0000"/>
                </a:solidFill>
              </a:rPr>
              <a:t> </a:t>
            </a:r>
            <a:r>
              <a:rPr lang="en-US" i="1" dirty="0" smtClean="0">
                <a:solidFill>
                  <a:srgbClr val="FF0000"/>
                </a:solidFill>
              </a:rPr>
              <a:t>Raghavendra</a:t>
            </a:r>
            <a:r>
              <a:rPr lang="en-US" i="1" dirty="0">
                <a:solidFill>
                  <a:srgbClr val="FF0000"/>
                </a:solidFill>
              </a:rPr>
              <a:t>.</a:t>
            </a:r>
            <a:br>
              <a:rPr lang="en-US" i="1" dirty="0">
                <a:solidFill>
                  <a:srgbClr val="FF0000"/>
                </a:solidFill>
              </a:rPr>
            </a:br>
            <a:r>
              <a:rPr lang="en-US" b="1" i="1" dirty="0"/>
              <a:t>Beating the Random Ordering is Hard: Inapproximability of Maximum Acyclic Subgraph.</a:t>
            </a:r>
            <a:r>
              <a:rPr lang="en-US" i="1" dirty="0"/>
              <a:t> FOCS </a:t>
            </a:r>
            <a:r>
              <a:rPr lang="en-US" i="1" dirty="0" smtClean="0"/>
              <a:t>2008</a:t>
            </a:r>
            <a:r>
              <a:rPr lang="en-US" i="1" dirty="0"/>
              <a:t> </a:t>
            </a:r>
            <a:r>
              <a:rPr lang="en-US" i="1" dirty="0" smtClean="0"/>
              <a:t>573-582.</a:t>
            </a:r>
            <a:endParaRPr lang="en-US" dirty="0"/>
          </a:p>
          <a:p>
            <a:pPr marL="0" indent="0">
              <a:buNone/>
            </a:pPr>
            <a:r>
              <a:rPr lang="en-US" dirty="0" smtClean="0"/>
              <a:t>Recall that the lower bound of 2 hold only under the </a:t>
            </a:r>
            <a:r>
              <a:rPr lang="en-US" dirty="0" smtClean="0">
                <a:solidFill>
                  <a:srgbClr val="00B050"/>
                </a:solidFill>
              </a:rPr>
              <a:t>Unique Game Conjecture. </a:t>
            </a:r>
            <a:r>
              <a:rPr lang="en-US" dirty="0" smtClean="0"/>
              <a:t>Proving this under </a:t>
            </a:r>
            <a:r>
              <a:rPr lang="en-US" dirty="0" smtClean="0">
                <a:solidFill>
                  <a:srgbClr val="00B050"/>
                </a:solidFill>
              </a:rPr>
              <a:t>P≠NP </a:t>
            </a:r>
            <a:r>
              <a:rPr lang="en-US" dirty="0" smtClean="0"/>
              <a:t>is open.</a:t>
            </a:r>
          </a:p>
          <a:p>
            <a:pPr marL="0" indent="0">
              <a:buNone/>
            </a:pPr>
            <a:r>
              <a:rPr lang="en-US" dirty="0" smtClean="0"/>
              <a:t>The proof as happens a lot in lower bound is complex.</a:t>
            </a:r>
            <a:r>
              <a:rPr lang="en-US" dirty="0"/>
              <a:t/>
            </a:r>
            <a:br>
              <a:rPr lang="en-US" dirty="0"/>
            </a:br>
            <a:endParaRPr lang="en-US" dirty="0"/>
          </a:p>
        </p:txBody>
      </p:sp>
    </p:spTree>
    <p:extLst>
      <p:ext uri="{BB962C8B-B14F-4D97-AF65-F5344CB8AC3E}">
        <p14:creationId xmlns:p14="http://schemas.microsoft.com/office/powerpoint/2010/main" val="1268409429"/>
      </p:ext>
    </p:extLst>
  </p:cSld>
  <p:clrMapOvr>
    <a:masterClrMapping/>
  </p:clrMapOvr>
  <p:timing>
    <p:tnLst>
      <p:par>
        <p:cTn id="1" dur="indefinite" restart="never" nodeType="tmRoot"/>
      </p:par>
    </p:tnLst>
  </p:timing>
</p:sld>
</file>

<file path=ppt/slides/slide6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The paper that introduced random walks to CS</a:t>
            </a:r>
            <a:endParaRPr lang="en-US" dirty="0">
              <a:solidFill>
                <a:srgbClr val="00B0F0"/>
              </a:solidFill>
            </a:endParaRPr>
          </a:p>
        </p:txBody>
      </p:sp>
      <p:sp>
        <p:nvSpPr>
          <p:cNvPr id="3" name="Content Placeholder 2"/>
          <p:cNvSpPr>
            <a:spLocks noGrp="1"/>
          </p:cNvSpPr>
          <p:nvPr>
            <p:ph idx="1"/>
          </p:nvPr>
        </p:nvSpPr>
        <p:spPr/>
        <p:txBody>
          <a:bodyPr>
            <a:normAutofit/>
          </a:bodyPr>
          <a:lstStyle/>
          <a:p>
            <a:pPr marL="0" indent="0">
              <a:buNone/>
            </a:pPr>
            <a:r>
              <a:rPr lang="en-US" sz="3200" dirty="0" smtClean="0">
                <a:solidFill>
                  <a:srgbClr val="FF0000"/>
                </a:solidFill>
              </a:rPr>
              <a:t>Aleliunas,Karp,Lipton,Lovász,Rackoff</a:t>
            </a:r>
            <a:r>
              <a:rPr lang="en-US" sz="3200" dirty="0">
                <a:solidFill>
                  <a:srgbClr val="FF0000"/>
                </a:solidFill>
              </a:rPr>
              <a:t>.</a:t>
            </a:r>
            <a:br>
              <a:rPr lang="en-US" sz="3200" dirty="0">
                <a:solidFill>
                  <a:srgbClr val="FF0000"/>
                </a:solidFill>
              </a:rPr>
            </a:br>
            <a:r>
              <a:rPr lang="en-US" sz="3200" b="1" dirty="0"/>
              <a:t>Random Walks, Universal Traversal Sequences, and the Complexity of Maze Problems.</a:t>
            </a:r>
            <a:r>
              <a:rPr lang="en-US" sz="3200" dirty="0"/>
              <a:t> FOCS </a:t>
            </a:r>
            <a:r>
              <a:rPr lang="en-US" sz="3200" dirty="0" smtClean="0"/>
              <a:t>1979</a:t>
            </a:r>
            <a:r>
              <a:rPr lang="en-US" sz="3200" dirty="0"/>
              <a:t> </a:t>
            </a:r>
            <a:r>
              <a:rPr lang="en-US" sz="3200" dirty="0" smtClean="0"/>
              <a:t>218-223.</a:t>
            </a:r>
          </a:p>
          <a:p>
            <a:pPr marL="0" indent="0">
              <a:buNone/>
            </a:pPr>
            <a:r>
              <a:rPr lang="en-US" sz="3200" dirty="0" smtClean="0"/>
              <a:t>There are important questions that I did not speak about. Like the </a:t>
            </a:r>
            <a:r>
              <a:rPr lang="en-US" sz="3200" dirty="0" smtClean="0">
                <a:solidFill>
                  <a:srgbClr val="FF0000"/>
                </a:solidFill>
              </a:rPr>
              <a:t>mixing time</a:t>
            </a:r>
            <a:r>
              <a:rPr lang="en-US" sz="3200" dirty="0" smtClean="0"/>
              <a:t>, the time it takes to get close to the steady state.</a:t>
            </a:r>
          </a:p>
          <a:p>
            <a:pPr marL="0" indent="0">
              <a:buNone/>
            </a:pPr>
            <a:r>
              <a:rPr lang="en-US" sz="3200" dirty="0" smtClean="0"/>
              <a:t>Also deterministic approximation of the cover time. Mixing time critical for counting.</a:t>
            </a:r>
            <a:endParaRPr lang="en-US" sz="3200" dirty="0"/>
          </a:p>
        </p:txBody>
      </p:sp>
    </p:spTree>
    <p:extLst>
      <p:ext uri="{BB962C8B-B14F-4D97-AF65-F5344CB8AC3E}">
        <p14:creationId xmlns:p14="http://schemas.microsoft.com/office/powerpoint/2010/main" val="3193848144"/>
      </p:ext>
    </p:extLst>
  </p:cSld>
  <p:clrMapOvr>
    <a:masterClrMapping/>
  </p:clrMapOvr>
  <p:timing>
    <p:tnLst>
      <p:par>
        <p:cTn id="1" dur="indefinite" restart="never" nodeType="tmRoot"/>
      </p:par>
    </p:tnLst>
  </p:timing>
</p:sld>
</file>

<file path=ppt/slides/slide6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Title 1"/>
          <p:cNvSpPr>
            <a:spLocks noGrp="1"/>
          </p:cNvSpPr>
          <p:nvPr>
            <p:ph type="title"/>
          </p:nvPr>
        </p:nvSpPr>
        <p:spPr/>
        <p:txBody>
          <a:bodyPr/>
          <a:lstStyle/>
          <a:p>
            <a:pPr algn="ctr"/>
            <a:r>
              <a:rPr lang="en-US" altLang="en-US" dirty="0" smtClean="0">
                <a:solidFill>
                  <a:srgbClr val="00B0F0"/>
                </a:solidFill>
              </a:rPr>
              <a:t>The parallel repetition theorem is from </a:t>
            </a:r>
          </a:p>
        </p:txBody>
      </p:sp>
      <p:sp>
        <p:nvSpPr>
          <p:cNvPr id="263171" name="Content Placeholder 2"/>
          <p:cNvSpPr>
            <a:spLocks noGrp="1"/>
          </p:cNvSpPr>
          <p:nvPr>
            <p:ph idx="1"/>
          </p:nvPr>
        </p:nvSpPr>
        <p:spPr/>
        <p:txBody>
          <a:bodyPr>
            <a:normAutofit fontScale="25000" lnSpcReduction="20000"/>
          </a:bodyPr>
          <a:lstStyle/>
          <a:p>
            <a:pPr marL="0" indent="0" algn="l">
              <a:buFontTx/>
              <a:buNone/>
            </a:pPr>
            <a:r>
              <a:rPr lang="en-US" altLang="en-US" sz="14400" i="1" dirty="0" smtClean="0">
                <a:solidFill>
                  <a:srgbClr val="FF0000"/>
                </a:solidFill>
              </a:rPr>
              <a:t>Raz:</a:t>
            </a:r>
            <a:r>
              <a:rPr lang="en-US" altLang="en-US" sz="14400" i="1" dirty="0" smtClean="0"/>
              <a:t> </a:t>
            </a:r>
            <a:r>
              <a:rPr lang="en-US" altLang="en-US" sz="14400" b="1" i="1" dirty="0" smtClean="0"/>
              <a:t>A Parallel Repetition Theorem.</a:t>
            </a:r>
            <a:r>
              <a:rPr lang="en-US" altLang="en-US" sz="14400" i="1" dirty="0" smtClean="0"/>
              <a:t> SIAM J. Computing 27(3):763-803 (1998).</a:t>
            </a:r>
          </a:p>
          <a:p>
            <a:pPr marL="0" indent="0" algn="l">
              <a:buFontTx/>
              <a:buNone/>
            </a:pPr>
            <a:r>
              <a:rPr lang="en-US" altLang="en-US" sz="14400" i="1" dirty="0" smtClean="0">
                <a:solidFill>
                  <a:srgbClr val="00B050"/>
                </a:solidFill>
              </a:rPr>
              <a:t>The above paper is very hard. A simpler theorem appears in:</a:t>
            </a:r>
          </a:p>
          <a:p>
            <a:pPr marL="0" indent="0" algn="l">
              <a:buFontTx/>
              <a:buNone/>
            </a:pPr>
            <a:r>
              <a:rPr lang="en-US" altLang="en-US" sz="14400" i="1" dirty="0" smtClean="0">
                <a:solidFill>
                  <a:srgbClr val="FF0000"/>
                </a:solidFill>
              </a:rPr>
              <a:t>Moshkovitz:</a:t>
            </a:r>
            <a:r>
              <a:rPr lang="en-US" altLang="en-US" sz="14400" i="1" dirty="0" smtClean="0"/>
              <a:t/>
            </a:r>
            <a:br>
              <a:rPr lang="en-US" altLang="en-US" sz="14400" i="1" dirty="0" smtClean="0"/>
            </a:br>
            <a:r>
              <a:rPr lang="en-US" altLang="en-US" sz="14400" b="1" i="1" dirty="0" smtClean="0"/>
              <a:t>Parallel Repetition from Fortification.</a:t>
            </a:r>
            <a:r>
              <a:rPr lang="en-US" altLang="en-US" sz="14400" i="1" dirty="0" smtClean="0"/>
              <a:t> FOC 2014, 414-423</a:t>
            </a:r>
            <a:endParaRPr lang="en-US" altLang="en-US" sz="14400" dirty="0" smtClean="0"/>
          </a:p>
          <a:p>
            <a:pPr marL="0" indent="0">
              <a:buFontTx/>
              <a:buNone/>
            </a:pPr>
            <a:r>
              <a:rPr lang="en-US" altLang="en-US" dirty="0" smtClean="0"/>
              <a:t/>
            </a:r>
            <a:br>
              <a:rPr lang="en-US" altLang="en-US" dirty="0" smtClean="0"/>
            </a:br>
            <a:endParaRPr lang="en-US" altLang="en-US" dirty="0" smtClean="0"/>
          </a:p>
          <a:p>
            <a:pPr marL="0" indent="0">
              <a:buFontTx/>
              <a:buNone/>
            </a:pPr>
            <a:r>
              <a:rPr lang="en-US" altLang="en-US" dirty="0" smtClean="0"/>
              <a:t/>
            </a:r>
            <a:br>
              <a:rPr lang="en-US" altLang="en-US" dirty="0" smtClean="0"/>
            </a:br>
            <a:endParaRPr lang="en-US" altLang="en-US" dirty="0" smtClean="0"/>
          </a:p>
        </p:txBody>
      </p:sp>
    </p:spTree>
  </p:cSld>
  <p:clrMapOvr>
    <a:masterClrMapping/>
  </p:clrMapOvr>
  <p:timing>
    <p:tnLst>
      <p:par>
        <p:cTn id="1" dur="indefinite" restart="never" nodeType="tmRoot"/>
      </p:par>
    </p:tnLst>
  </p:timing>
</p:sld>
</file>

<file path=ppt/slides/slide6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Title 1"/>
          <p:cNvSpPr>
            <a:spLocks noGrp="1"/>
          </p:cNvSpPr>
          <p:nvPr>
            <p:ph type="title"/>
          </p:nvPr>
        </p:nvSpPr>
        <p:spPr/>
        <p:txBody>
          <a:bodyPr/>
          <a:lstStyle/>
          <a:p>
            <a:pPr algn="ctr"/>
            <a:r>
              <a:rPr lang="en-US" altLang="en-US" dirty="0" smtClean="0">
                <a:solidFill>
                  <a:srgbClr val="00B0F0"/>
                </a:solidFill>
              </a:rPr>
              <a:t>The strong Hardness for Dense k-Subgraph from the ETH</a:t>
            </a:r>
          </a:p>
        </p:txBody>
      </p:sp>
      <p:sp>
        <p:nvSpPr>
          <p:cNvPr id="264195" name="Content Placeholder 2"/>
          <p:cNvSpPr>
            <a:spLocks noGrp="1"/>
          </p:cNvSpPr>
          <p:nvPr>
            <p:ph idx="1"/>
          </p:nvPr>
        </p:nvSpPr>
        <p:spPr/>
        <p:txBody>
          <a:bodyPr>
            <a:normAutofit lnSpcReduction="10000"/>
          </a:bodyPr>
          <a:lstStyle/>
          <a:p>
            <a:pPr marL="0" indent="0" algn="l">
              <a:buFontTx/>
              <a:buNone/>
            </a:pPr>
            <a:r>
              <a:rPr lang="en-US" altLang="en-US" sz="3600" dirty="0" smtClean="0">
                <a:solidFill>
                  <a:srgbClr val="FF0000"/>
                </a:solidFill>
              </a:rPr>
              <a:t>Manurangsi</a:t>
            </a:r>
            <a:r>
              <a:rPr lang="en-US" altLang="en-US" sz="3600" dirty="0" smtClean="0"/>
              <a:t>, Almost polynomial ratio ETH-hardness of Approximating the Densest-Subgraph.</a:t>
            </a:r>
            <a:r>
              <a:rPr lang="en-US" altLang="en-US" sz="3600" i="1" dirty="0" smtClean="0"/>
              <a:t>  </a:t>
            </a:r>
            <a:r>
              <a:rPr lang="en-US" altLang="en-US" sz="3600" i="1" dirty="0" smtClean="0">
                <a:solidFill>
                  <a:srgbClr val="00B050"/>
                </a:solidFill>
              </a:rPr>
              <a:t>A breakthrough.</a:t>
            </a:r>
          </a:p>
          <a:p>
            <a:pPr marL="0" indent="0" algn="l">
              <a:buFontTx/>
              <a:buNone/>
            </a:pPr>
            <a:r>
              <a:rPr lang="en-US" altLang="en-US" sz="3600" i="1" dirty="0" smtClean="0"/>
              <a:t>The Unique Game conjecture was introduced in</a:t>
            </a:r>
          </a:p>
          <a:p>
            <a:pPr marL="0" indent="0" algn="l">
              <a:buFontTx/>
              <a:buNone/>
            </a:pPr>
            <a:r>
              <a:rPr lang="en-US" altLang="en-US" sz="3600" i="1" dirty="0" smtClean="0">
                <a:solidFill>
                  <a:srgbClr val="FF0000"/>
                </a:solidFill>
              </a:rPr>
              <a:t>Khot:</a:t>
            </a:r>
            <a:r>
              <a:rPr lang="en-US" altLang="en-US" sz="3600" i="1" dirty="0" smtClean="0"/>
              <a:t>  </a:t>
            </a:r>
            <a:r>
              <a:rPr lang="en-US" altLang="en-US" sz="3600" b="1" i="1" dirty="0" smtClean="0"/>
              <a:t>On the Unique Games Conjecture.</a:t>
            </a:r>
            <a:r>
              <a:rPr lang="en-US" altLang="en-US" sz="3600" i="1" dirty="0" smtClean="0"/>
              <a:t> FOCS 2004 3.</a:t>
            </a:r>
          </a:p>
          <a:p>
            <a:pPr marL="0" indent="0" algn="l">
              <a:buFontTx/>
              <a:buNone/>
            </a:pPr>
            <a:r>
              <a:rPr lang="en-US" altLang="en-US" sz="3600" i="1" dirty="0" smtClean="0"/>
              <a:t>Yes it is a one page paper not by </a:t>
            </a:r>
            <a:r>
              <a:rPr lang="en-US" altLang="en-US" sz="3600" i="1" dirty="0" smtClean="0">
                <a:solidFill>
                  <a:srgbClr val="FF0000"/>
                </a:solidFill>
              </a:rPr>
              <a:t>Levin.</a:t>
            </a:r>
            <a:endParaRPr lang="en-US" altLang="en-US" sz="3600" dirty="0" smtClean="0">
              <a:solidFill>
                <a:srgbClr val="FF0000"/>
              </a:solidFill>
            </a:endParaRPr>
          </a:p>
          <a:p>
            <a:pPr marL="0" indent="0" algn="l">
              <a:buFontTx/>
              <a:buNone/>
            </a:pPr>
            <a:endParaRPr lang="en-US" altLang="en-US" dirty="0" smtClean="0"/>
          </a:p>
          <a:p>
            <a:pPr marL="0" indent="0" algn="l">
              <a:buFontTx/>
              <a:buNone/>
            </a:pPr>
            <a:endParaRPr lang="en-US" altLang="en-US" dirty="0" smtClean="0"/>
          </a:p>
        </p:txBody>
      </p:sp>
    </p:spTree>
  </p:cSld>
  <p:clrMapOvr>
    <a:masterClrMapping/>
  </p:clrMapOvr>
  <p:timing>
    <p:tnLst>
      <p:par>
        <p:cTn id="1" dur="indefinite" restart="never" nodeType="tmRoot"/>
      </p:par>
    </p:tnLst>
  </p:timing>
</p:sld>
</file>

<file path=ppt/slides/slide6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The best approximation for Steiner k-forest and dial a ride</a:t>
            </a:r>
            <a:endParaRPr lang="en-US" dirty="0">
              <a:solidFill>
                <a:srgbClr val="00B0F0"/>
              </a:solidFill>
            </a:endParaRPr>
          </a:p>
        </p:txBody>
      </p:sp>
      <p:sp>
        <p:nvSpPr>
          <p:cNvPr id="3" name="Content Placeholder 2"/>
          <p:cNvSpPr>
            <a:spLocks noGrp="1"/>
          </p:cNvSpPr>
          <p:nvPr>
            <p:ph idx="1"/>
          </p:nvPr>
        </p:nvSpPr>
        <p:spPr/>
        <p:txBody>
          <a:bodyPr>
            <a:noAutofit/>
          </a:bodyPr>
          <a:lstStyle/>
          <a:p>
            <a:pPr marL="0" indent="0">
              <a:buNone/>
            </a:pPr>
            <a:r>
              <a:rPr lang="en-US" i="1" dirty="0" smtClean="0">
                <a:solidFill>
                  <a:srgbClr val="FF0000"/>
                </a:solidFill>
              </a:rPr>
              <a:t>Gupta,Hajiaghayi, Nagarajan</a:t>
            </a:r>
            <a:r>
              <a:rPr lang="en-US" i="1" dirty="0">
                <a:solidFill>
                  <a:srgbClr val="FF0000"/>
                </a:solidFill>
              </a:rPr>
              <a:t>, </a:t>
            </a:r>
            <a:r>
              <a:rPr lang="en-US" i="1" dirty="0" smtClean="0">
                <a:solidFill>
                  <a:srgbClr val="FF0000"/>
                </a:solidFill>
              </a:rPr>
              <a:t>Ravi.</a:t>
            </a:r>
            <a:r>
              <a:rPr lang="en-US" i="1" dirty="0"/>
              <a:t/>
            </a:r>
            <a:br>
              <a:rPr lang="en-US" i="1" dirty="0"/>
            </a:br>
            <a:r>
              <a:rPr lang="en-US" b="1" i="1" dirty="0" smtClean="0"/>
              <a:t>Dial </a:t>
            </a:r>
            <a:r>
              <a:rPr lang="en-US" b="1" i="1" dirty="0"/>
              <a:t>a Ride from k-forest.</a:t>
            </a:r>
            <a:r>
              <a:rPr lang="en-US" i="1" dirty="0"/>
              <a:t> ACM Trans. Algorithms </a:t>
            </a:r>
            <a:r>
              <a:rPr lang="en-US" i="1" dirty="0" smtClean="0"/>
              <a:t>6(2) 41:1-41:21</a:t>
            </a:r>
            <a:r>
              <a:rPr lang="en-US" i="1" dirty="0"/>
              <a:t> (2010</a:t>
            </a:r>
            <a:r>
              <a:rPr lang="en-US" i="1" dirty="0" smtClean="0"/>
              <a:t>). </a:t>
            </a:r>
            <a:r>
              <a:rPr lang="en-US" i="1" dirty="0" smtClean="0">
                <a:solidFill>
                  <a:srgbClr val="0070C0"/>
                </a:solidFill>
              </a:rPr>
              <a:t>Beautiful and simple </a:t>
            </a:r>
            <a:r>
              <a:rPr lang="en-US" i="1" dirty="0" smtClean="0">
                <a:solidFill>
                  <a:srgbClr val="FF0000"/>
                </a:solidFill>
              </a:rPr>
              <a:t>sqrt{k} and sqrt{n} </a:t>
            </a:r>
            <a:r>
              <a:rPr lang="en-US" i="1" dirty="0" smtClean="0"/>
              <a:t>approximation for both problems.</a:t>
            </a:r>
          </a:p>
          <a:p>
            <a:pPr marL="0" indent="0">
              <a:buNone/>
            </a:pPr>
            <a:r>
              <a:rPr lang="en-US" i="1" dirty="0" smtClean="0">
                <a:solidFill>
                  <a:srgbClr val="FF0000"/>
                </a:solidFill>
              </a:rPr>
              <a:t>Dinitz,Kortsarz,Nutov</a:t>
            </a:r>
            <a:r>
              <a:rPr lang="en-US" i="1" dirty="0">
                <a:solidFill>
                  <a:srgbClr val="FF0000"/>
                </a:solidFill>
              </a:rPr>
              <a:t>.</a:t>
            </a:r>
            <a:r>
              <a:rPr lang="en-US" i="1" dirty="0"/>
              <a:t/>
            </a:r>
            <a:br>
              <a:rPr lang="en-US" i="1" dirty="0"/>
            </a:br>
            <a:r>
              <a:rPr lang="en-US" b="1" i="1" dirty="0"/>
              <a:t>Improved Approximation Algorithm for Steiner k-Forest </a:t>
            </a:r>
            <a:r>
              <a:rPr lang="en-US" b="1" i="1" dirty="0" smtClean="0"/>
              <a:t>with Nearly </a:t>
            </a:r>
            <a:r>
              <a:rPr lang="en-US" b="1" i="1" dirty="0"/>
              <a:t>Uniform Weights.</a:t>
            </a:r>
            <a:r>
              <a:rPr lang="en-US" i="1" dirty="0"/>
              <a:t> ACM Trans. Algorithms 13(3</a:t>
            </a:r>
            <a:r>
              <a:rPr lang="en-US" i="1" dirty="0" smtClean="0"/>
              <a:t>)</a:t>
            </a:r>
            <a:r>
              <a:rPr lang="en-US" i="1" dirty="0"/>
              <a:t>  </a:t>
            </a:r>
            <a:r>
              <a:rPr lang="en-US" i="1" dirty="0" smtClean="0"/>
              <a:t>40:1-40:16</a:t>
            </a:r>
            <a:r>
              <a:rPr lang="en-US" i="1" dirty="0"/>
              <a:t> (</a:t>
            </a:r>
            <a:r>
              <a:rPr lang="en-US" i="1" dirty="0" smtClean="0"/>
              <a:t>2017)</a:t>
            </a:r>
          </a:p>
        </p:txBody>
      </p:sp>
    </p:spTree>
    <p:extLst>
      <p:ext uri="{BB962C8B-B14F-4D97-AF65-F5344CB8AC3E}">
        <p14:creationId xmlns:p14="http://schemas.microsoft.com/office/powerpoint/2010/main" val="2394012452"/>
      </p:ext>
    </p:extLst>
  </p:cSld>
  <p:clrMapOvr>
    <a:masterClrMapping/>
  </p:clrMapOvr>
  <p:timing>
    <p:tnLst>
      <p:par>
        <p:cTn id="1" dur="indefinite" restart="never" nodeType="tmRoot"/>
      </p:par>
    </p:tnLst>
  </p:timing>
</p:sld>
</file>

<file path=ppt/slides/slide6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A philosophical  difference between the two papers</a:t>
            </a:r>
            <a:endParaRPr lang="en-US" dirty="0">
              <a:solidFill>
                <a:srgbClr val="00B0F0"/>
              </a:solidFill>
            </a:endParaRPr>
          </a:p>
        </p:txBody>
      </p:sp>
      <p:sp>
        <p:nvSpPr>
          <p:cNvPr id="3" name="Content Placeholder 2"/>
          <p:cNvSpPr>
            <a:spLocks noGrp="1"/>
          </p:cNvSpPr>
          <p:nvPr>
            <p:ph idx="1"/>
          </p:nvPr>
        </p:nvSpPr>
        <p:spPr/>
        <p:txBody>
          <a:bodyPr/>
          <a:lstStyle/>
          <a:p>
            <a:r>
              <a:rPr lang="en-US" dirty="0" smtClean="0"/>
              <a:t>The </a:t>
            </a:r>
            <a:r>
              <a:rPr lang="en-US" dirty="0" smtClean="0">
                <a:solidFill>
                  <a:srgbClr val="7030A0"/>
                </a:solidFill>
              </a:rPr>
              <a:t>Ravi et al </a:t>
            </a:r>
            <a:r>
              <a:rPr lang="en-US" dirty="0" smtClean="0"/>
              <a:t>paper is elegant simple and smart.</a:t>
            </a:r>
          </a:p>
          <a:p>
            <a:r>
              <a:rPr lang="en-US" dirty="0" smtClean="0"/>
              <a:t>As one could expect, breaking the </a:t>
            </a:r>
            <a:r>
              <a:rPr lang="en-US" dirty="0" smtClean="0">
                <a:solidFill>
                  <a:srgbClr val="FF0000"/>
                </a:solidFill>
              </a:rPr>
              <a:t>sqrt{n} </a:t>
            </a:r>
            <a:r>
              <a:rPr lang="en-US" dirty="0" smtClean="0"/>
              <a:t>requires very hard ideas. This is my difficulty: I almost never make simple papers. Almost all my papers are hard and very technical.</a:t>
            </a:r>
          </a:p>
          <a:p>
            <a:r>
              <a:rPr lang="en-US" dirty="0" smtClean="0">
                <a:solidFill>
                  <a:srgbClr val="00B050"/>
                </a:solidFill>
              </a:rPr>
              <a:t>There is a price </a:t>
            </a:r>
            <a:r>
              <a:rPr lang="en-US" dirty="0" smtClean="0"/>
              <a:t>to this. People </a:t>
            </a:r>
            <a:r>
              <a:rPr lang="en-US" dirty="0" smtClean="0">
                <a:solidFill>
                  <a:srgbClr val="00B050"/>
                </a:solidFill>
              </a:rPr>
              <a:t>do not want to read hard papers</a:t>
            </a:r>
            <a:r>
              <a:rPr lang="en-US" dirty="0" smtClean="0"/>
              <a:t>.</a:t>
            </a:r>
          </a:p>
          <a:p>
            <a:pPr marL="0" indent="0">
              <a:buNone/>
            </a:pPr>
            <a:endParaRPr lang="en-US" dirty="0"/>
          </a:p>
        </p:txBody>
      </p:sp>
    </p:spTree>
    <p:extLst>
      <p:ext uri="{BB962C8B-B14F-4D97-AF65-F5344CB8AC3E}">
        <p14:creationId xmlns:p14="http://schemas.microsoft.com/office/powerpoint/2010/main" val="751002311"/>
      </p:ext>
    </p:extLst>
  </p:cSld>
  <p:clrMapOvr>
    <a:masterClrMapping/>
  </p:clrMapOvr>
  <p:timing>
    <p:tnLst>
      <p:par>
        <p:cTn id="1" dur="indefinite" restart="never" nodeType="tmRoot"/>
      </p:par>
    </p:tnLst>
  </p:timing>
</p:sld>
</file>

<file path=ppt/slides/slide6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Title 1"/>
          <p:cNvSpPr>
            <a:spLocks noGrp="1"/>
          </p:cNvSpPr>
          <p:nvPr>
            <p:ph type="title"/>
          </p:nvPr>
        </p:nvSpPr>
        <p:spPr>
          <a:xfrm>
            <a:off x="381000" y="304800"/>
            <a:ext cx="8229600" cy="1143000"/>
          </a:xfrm>
        </p:spPr>
        <p:txBody>
          <a:bodyPr/>
          <a:lstStyle/>
          <a:p>
            <a:pPr algn="ctr"/>
            <a:r>
              <a:rPr lang="en-US" altLang="en-US" dirty="0" smtClean="0">
                <a:solidFill>
                  <a:srgbClr val="00B0F0"/>
                </a:solidFill>
              </a:rPr>
              <a:t>The hardness of VC under the UGC</a:t>
            </a:r>
          </a:p>
        </p:txBody>
      </p:sp>
      <p:sp>
        <p:nvSpPr>
          <p:cNvPr id="3" name="Content Placeholder 2"/>
          <p:cNvSpPr>
            <a:spLocks noGrp="1"/>
          </p:cNvSpPr>
          <p:nvPr>
            <p:ph idx="1"/>
          </p:nvPr>
        </p:nvSpPr>
        <p:spPr>
          <a:xfrm>
            <a:off x="685800" y="1524000"/>
            <a:ext cx="7886700" cy="5105400"/>
          </a:xfrm>
        </p:spPr>
        <p:txBody>
          <a:bodyPr>
            <a:normAutofit fontScale="25000" lnSpcReduction="20000"/>
          </a:bodyPr>
          <a:lstStyle/>
          <a:p>
            <a:pPr marL="0" indent="0" algn="l">
              <a:buFontTx/>
              <a:buNone/>
              <a:defRPr/>
            </a:pPr>
            <a:r>
              <a:rPr lang="en-US" sz="16000" i="1" dirty="0" smtClean="0">
                <a:solidFill>
                  <a:srgbClr val="FF0000"/>
                </a:solidFill>
              </a:rPr>
              <a:t>Khot,</a:t>
            </a:r>
            <a:r>
              <a:rPr lang="en-US" sz="16000" i="1" dirty="0">
                <a:solidFill>
                  <a:srgbClr val="FF0000"/>
                </a:solidFill>
              </a:rPr>
              <a:t> </a:t>
            </a:r>
            <a:r>
              <a:rPr lang="en-US" sz="16000" i="1" dirty="0" smtClean="0">
                <a:solidFill>
                  <a:srgbClr val="FF0000"/>
                </a:solidFill>
              </a:rPr>
              <a:t>Regev. </a:t>
            </a:r>
            <a:r>
              <a:rPr lang="en-US" sz="16000" b="1" i="1" dirty="0" smtClean="0"/>
              <a:t>Vertex </a:t>
            </a:r>
            <a:r>
              <a:rPr lang="en-US" sz="16000" b="1" i="1" dirty="0"/>
              <a:t>cover might be hard to approximate to within 2-epsilon.</a:t>
            </a:r>
            <a:r>
              <a:rPr lang="en-US" sz="16000" i="1" dirty="0"/>
              <a:t> </a:t>
            </a:r>
            <a:r>
              <a:rPr lang="en-US" sz="16000" i="1" dirty="0" smtClean="0"/>
              <a:t> J. Of Computing System</a:t>
            </a:r>
          </a:p>
          <a:p>
            <a:pPr marL="0" indent="0" algn="l">
              <a:buFontTx/>
              <a:buNone/>
              <a:defRPr/>
            </a:pPr>
            <a:r>
              <a:rPr lang="en-US" sz="16000" i="1" dirty="0" smtClean="0"/>
              <a:t>Sciences, 335-349</a:t>
            </a:r>
            <a:r>
              <a:rPr lang="en-US" sz="16000" i="1" dirty="0"/>
              <a:t> </a:t>
            </a:r>
            <a:r>
              <a:rPr lang="en-US" sz="16000" i="1" dirty="0" smtClean="0"/>
              <a:t>2008.</a:t>
            </a:r>
          </a:p>
          <a:p>
            <a:pPr marL="0" indent="0" algn="l">
              <a:buFontTx/>
              <a:buNone/>
              <a:defRPr/>
            </a:pPr>
            <a:r>
              <a:rPr lang="en-US" sz="16000" i="1" dirty="0" smtClean="0"/>
              <a:t>The optimal hardness for </a:t>
            </a:r>
            <a:r>
              <a:rPr lang="en-US" sz="16000" i="1" dirty="0" smtClean="0">
                <a:solidFill>
                  <a:srgbClr val="0070C0"/>
                </a:solidFill>
              </a:rPr>
              <a:t>Max Cut under UGC</a:t>
            </a:r>
            <a:r>
              <a:rPr lang="en-US" sz="16000" i="1" dirty="0" smtClean="0"/>
              <a:t>:</a:t>
            </a:r>
          </a:p>
          <a:p>
            <a:pPr marL="0" indent="0">
              <a:buNone/>
              <a:defRPr/>
            </a:pPr>
            <a:r>
              <a:rPr lang="en-US" sz="14400" dirty="0" smtClean="0">
                <a:solidFill>
                  <a:srgbClr val="FF0000"/>
                </a:solidFill>
              </a:rPr>
              <a:t>Khot,Kindler</a:t>
            </a:r>
            <a:r>
              <a:rPr lang="en-US" sz="14400" dirty="0">
                <a:solidFill>
                  <a:srgbClr val="FF0000"/>
                </a:solidFill>
              </a:rPr>
              <a:t>, </a:t>
            </a:r>
            <a:r>
              <a:rPr lang="en-US" sz="14400" dirty="0" smtClean="0">
                <a:solidFill>
                  <a:srgbClr val="FF0000"/>
                </a:solidFill>
              </a:rPr>
              <a:t>Mossel</a:t>
            </a:r>
            <a:r>
              <a:rPr lang="en-US" sz="14400" dirty="0"/>
              <a:t>, </a:t>
            </a:r>
            <a:r>
              <a:rPr lang="en-US" sz="14400" dirty="0" smtClean="0">
                <a:solidFill>
                  <a:srgbClr val="FF0000"/>
                </a:solidFill>
              </a:rPr>
              <a:t>and  O’Donnell</a:t>
            </a:r>
            <a:r>
              <a:rPr lang="en-US" sz="14400" dirty="0"/>
              <a:t>. Optimal inapproximability results for MAX-CUT and other 2-variable </a:t>
            </a:r>
            <a:r>
              <a:rPr lang="en-US" sz="14400" dirty="0" smtClean="0"/>
              <a:t>CSPs.  </a:t>
            </a:r>
            <a:r>
              <a:rPr lang="en-US" sz="14400" dirty="0"/>
              <a:t>SIAM J. Computing, 37(1):319–357, 2007. </a:t>
            </a:r>
            <a:endParaRPr lang="en-US" sz="14400" i="1" dirty="0" smtClean="0"/>
          </a:p>
          <a:p>
            <a:pPr marL="0" indent="0" algn="l">
              <a:buFontTx/>
              <a:buNone/>
              <a:defRPr/>
            </a:pPr>
            <a:r>
              <a:rPr lang="en-US" sz="16000" dirty="0" smtClean="0">
                <a:solidFill>
                  <a:srgbClr val="00B050"/>
                </a:solidFill>
              </a:rPr>
              <a:t>The latter paper: a gem.</a:t>
            </a:r>
            <a:endParaRPr lang="en-US" sz="16000" dirty="0">
              <a:solidFill>
                <a:srgbClr val="00B050"/>
              </a:solidFill>
            </a:endParaRPr>
          </a:p>
          <a:p>
            <a:pPr marL="0" indent="0">
              <a:buNone/>
              <a:defRPr/>
            </a:pP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6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Title 1"/>
          <p:cNvSpPr>
            <a:spLocks noGrp="1"/>
          </p:cNvSpPr>
          <p:nvPr>
            <p:ph type="title"/>
          </p:nvPr>
        </p:nvSpPr>
        <p:spPr/>
        <p:txBody>
          <a:bodyPr/>
          <a:lstStyle/>
          <a:p>
            <a:pPr algn="ctr"/>
            <a:r>
              <a:rPr lang="en-US" altLang="en-US" dirty="0" smtClean="0">
                <a:solidFill>
                  <a:srgbClr val="00B0F0"/>
                </a:solidFill>
              </a:rPr>
              <a:t>The small set expansion conjecture was introduced in</a:t>
            </a:r>
          </a:p>
        </p:txBody>
      </p:sp>
      <p:sp>
        <p:nvSpPr>
          <p:cNvPr id="267267" name="Content Placeholder 2"/>
          <p:cNvSpPr>
            <a:spLocks noGrp="1"/>
          </p:cNvSpPr>
          <p:nvPr>
            <p:ph idx="1"/>
          </p:nvPr>
        </p:nvSpPr>
        <p:spPr/>
        <p:txBody>
          <a:bodyPr>
            <a:noAutofit/>
          </a:bodyPr>
          <a:lstStyle/>
          <a:p>
            <a:pPr marL="0" indent="0" algn="l">
              <a:buFontTx/>
              <a:buNone/>
            </a:pPr>
            <a:r>
              <a:rPr lang="en-US" altLang="en-US" sz="3600" dirty="0" smtClean="0">
                <a:solidFill>
                  <a:srgbClr val="FF0000"/>
                </a:solidFill>
              </a:rPr>
              <a:t>Raghavendra and Steurer</a:t>
            </a:r>
          </a:p>
          <a:p>
            <a:pPr marL="0" indent="0" algn="l">
              <a:buFontTx/>
              <a:buNone/>
            </a:pPr>
            <a:r>
              <a:rPr lang="en-US" altLang="en-US" sz="3600" dirty="0" smtClean="0"/>
              <a:t>Graph Expansion and the Unique Games Conjecture. STOC 2010.</a:t>
            </a:r>
          </a:p>
          <a:p>
            <a:pPr marL="0" indent="0" algn="l">
              <a:buFontTx/>
              <a:buNone/>
            </a:pPr>
            <a:r>
              <a:rPr lang="en-US" altLang="en-US" sz="3600" dirty="0" smtClean="0"/>
              <a:t>It was given a sub-exponential algorithm in:</a:t>
            </a:r>
          </a:p>
          <a:p>
            <a:pPr marL="0" indent="0" algn="l">
              <a:buFontTx/>
              <a:buNone/>
            </a:pPr>
            <a:r>
              <a:rPr lang="en-US" altLang="en-US" sz="3600" i="1" dirty="0" smtClean="0">
                <a:solidFill>
                  <a:srgbClr val="FF0000"/>
                </a:solidFill>
              </a:rPr>
              <a:t>Arora, Barak, Steurer</a:t>
            </a:r>
            <a:br>
              <a:rPr lang="en-US" altLang="en-US" sz="3600" i="1" dirty="0" smtClean="0">
                <a:solidFill>
                  <a:srgbClr val="FF0000"/>
                </a:solidFill>
              </a:rPr>
            </a:br>
            <a:r>
              <a:rPr lang="en-US" altLang="en-US" sz="3600" b="1" i="1" dirty="0" smtClean="0"/>
              <a:t>Subexponential Algorithms for Unique Games and Related Problems.</a:t>
            </a:r>
            <a:r>
              <a:rPr lang="en-US" altLang="en-US" sz="3600" i="1" dirty="0" smtClean="0"/>
              <a:t> FOCS 2010  563-572</a:t>
            </a:r>
            <a:endParaRPr lang="en-US" altLang="en-US" sz="3600" dirty="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76200" y="76200"/>
            <a:ext cx="9144000" cy="1325563"/>
          </a:xfrm>
        </p:spPr>
        <p:txBody>
          <a:bodyPr/>
          <a:lstStyle/>
          <a:p>
            <a:pPr algn="ctr"/>
            <a:r>
              <a:rPr lang="en-US" altLang="en-US" dirty="0" smtClean="0">
                <a:solidFill>
                  <a:srgbClr val="00B0F0"/>
                </a:solidFill>
              </a:rPr>
              <a:t>The increase in the dual </a:t>
            </a:r>
          </a:p>
        </p:txBody>
      </p:sp>
      <p:sp>
        <p:nvSpPr>
          <p:cNvPr id="53251" name="Content Placeholder 2"/>
          <p:cNvSpPr>
            <a:spLocks noGrp="1"/>
          </p:cNvSpPr>
          <p:nvPr>
            <p:ph idx="1"/>
          </p:nvPr>
        </p:nvSpPr>
        <p:spPr>
          <a:xfrm>
            <a:off x="533400" y="1371600"/>
            <a:ext cx="8229600" cy="4525963"/>
          </a:xfrm>
        </p:spPr>
        <p:txBody>
          <a:bodyPr>
            <a:normAutofit/>
          </a:bodyPr>
          <a:lstStyle/>
          <a:p>
            <a:pPr marL="0" indent="0">
              <a:buNone/>
            </a:pPr>
            <a:r>
              <a:rPr lang="en-US" altLang="en-US" dirty="0" smtClean="0">
                <a:sym typeface="Symbol" panose="05050102010706020507" pitchFamily="18" charset="2"/>
              </a:rPr>
              <a:t>Because </a:t>
            </a:r>
            <a:r>
              <a:rPr lang="en-US" altLang="en-US" dirty="0" smtClean="0">
                <a:solidFill>
                  <a:srgbClr val="FF0000"/>
                </a:solidFill>
                <a:sym typeface="Symbol" panose="05050102010706020507" pitchFamily="18" charset="2"/>
              </a:rPr>
              <a:t>S</a:t>
            </a:r>
            <a:r>
              <a:rPr lang="en-US" altLang="en-US" dirty="0" smtClean="0">
                <a:sym typeface="Symbol" panose="05050102010706020507" pitchFamily="18" charset="2"/>
              </a:rPr>
              <a:t> belongs to the inequality of every edge in </a:t>
            </a:r>
            <a:r>
              <a:rPr lang="en-US" altLang="en-US" dirty="0" smtClean="0">
                <a:solidFill>
                  <a:srgbClr val="FF0000"/>
                </a:solidFill>
                <a:latin typeface="Calibri" panose="020F0502020204030204" pitchFamily="34" charset="0"/>
                <a:cs typeface="Calibri" panose="020F0502020204030204" pitchFamily="34" charset="0"/>
                <a:sym typeface="Symbol" panose="05050102010706020507" pitchFamily="18" charset="2"/>
              </a:rPr>
              <a:t>(S). </a:t>
            </a:r>
            <a:r>
              <a:rPr lang="en-US" altLang="en-US" dirty="0" smtClean="0">
                <a:latin typeface="Calibri" panose="020F0502020204030204" pitchFamily="34" charset="0"/>
                <a:cs typeface="Calibri" panose="020F0502020204030204" pitchFamily="34" charset="0"/>
              </a:rPr>
              <a:t>And in this case by </a:t>
            </a:r>
            <a:r>
              <a:rPr lang="en-US" altLang="en-US" dirty="0" smtClean="0">
                <a:solidFill>
                  <a:srgbClr val="FF0000"/>
                </a:solidFill>
                <a:latin typeface="Calibri" panose="020F0502020204030204" pitchFamily="34" charset="0"/>
                <a:cs typeface="Calibri" panose="020F0502020204030204" pitchFamily="34" charset="0"/>
              </a:rPr>
              <a:t>6</a:t>
            </a:r>
            <a:r>
              <a:rPr lang="el-GR" altLang="en-US" dirty="0" smtClean="0">
                <a:solidFill>
                  <a:srgbClr val="FF0000"/>
                </a:solidFill>
                <a:latin typeface="Arial" panose="020B0604020202020204" pitchFamily="34" charset="0"/>
                <a:cs typeface="Arial" panose="020B0604020202020204" pitchFamily="34" charset="0"/>
              </a:rPr>
              <a:t>˖</a:t>
            </a:r>
            <a:r>
              <a:rPr lang="el-GR" altLang="en-US" dirty="0" smtClean="0">
                <a:solidFill>
                  <a:srgbClr val="FF0000"/>
                </a:solidFill>
                <a:latin typeface="Calibri" panose="020F0502020204030204" pitchFamily="34" charset="0"/>
                <a:cs typeface="Calibri" panose="020F0502020204030204" pitchFamily="34" charset="0"/>
              </a:rPr>
              <a:t>ε</a:t>
            </a:r>
            <a:endParaRPr lang="en-US" altLang="en-US" dirty="0">
              <a:solidFill>
                <a:srgbClr val="FF0000"/>
              </a:solidFill>
            </a:endParaRPr>
          </a:p>
        </p:txBody>
      </p:sp>
      <p:sp>
        <p:nvSpPr>
          <p:cNvPr id="2" name="Oval 1"/>
          <p:cNvSpPr/>
          <p:nvPr/>
        </p:nvSpPr>
        <p:spPr>
          <a:xfrm>
            <a:off x="4831081" y="304800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 name="Oval 2"/>
          <p:cNvSpPr/>
          <p:nvPr/>
        </p:nvSpPr>
        <p:spPr>
          <a:xfrm>
            <a:off x="2971800" y="2590800"/>
            <a:ext cx="2209800" cy="2286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p:nvSpPr>
        <p:spPr>
          <a:xfrm flipH="1">
            <a:off x="3924300" y="3040224"/>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6172200" y="2209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a:stCxn id="4" idx="1"/>
          </p:cNvCxnSpPr>
          <p:nvPr/>
        </p:nvCxnSpPr>
        <p:spPr>
          <a:xfrm flipV="1">
            <a:off x="4184463" y="2362200"/>
            <a:ext cx="2140137" cy="722661"/>
          </a:xfrm>
          <a:prstGeom prst="line">
            <a:avLst/>
          </a:prstGeom>
          <a:ln w="69850"/>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6019800" y="4267200"/>
            <a:ext cx="304800" cy="3732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4038599" y="4038600"/>
            <a:ext cx="309465" cy="3001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5181600" y="51816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p:cNvCxnSpPr/>
          <p:nvPr/>
        </p:nvCxnSpPr>
        <p:spPr>
          <a:xfrm>
            <a:off x="4038599" y="4247689"/>
            <a:ext cx="2286001" cy="265144"/>
          </a:xfrm>
          <a:prstGeom prst="line">
            <a:avLst/>
          </a:prstGeom>
          <a:ln w="79375"/>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3429000" y="3627437"/>
            <a:ext cx="304800" cy="3349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1752600" y="47244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p:cNvCxnSpPr>
            <a:endCxn id="16" idx="6"/>
          </p:cNvCxnSpPr>
          <p:nvPr/>
        </p:nvCxnSpPr>
        <p:spPr>
          <a:xfrm flipH="1">
            <a:off x="2057400" y="3794918"/>
            <a:ext cx="1524000" cy="1081882"/>
          </a:xfrm>
          <a:prstGeom prst="line">
            <a:avLst/>
          </a:prstGeom>
          <a:ln w="793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600200" y="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4" idx="3"/>
            <a:endCxn id="9" idx="6"/>
          </p:cNvCxnSpPr>
          <p:nvPr/>
        </p:nvCxnSpPr>
        <p:spPr>
          <a:xfrm>
            <a:off x="4184463" y="3300387"/>
            <a:ext cx="2140137" cy="1153425"/>
          </a:xfrm>
          <a:prstGeom prst="line">
            <a:avLst/>
          </a:prstGeom>
          <a:ln w="82550"/>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5" idx="5"/>
            <a:endCxn id="15" idx="5"/>
          </p:cNvCxnSpPr>
          <p:nvPr/>
        </p:nvCxnSpPr>
        <p:spPr>
          <a:xfrm>
            <a:off x="3689163" y="3913346"/>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283606" y="4279400"/>
            <a:ext cx="1140668" cy="114766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4" idx="0"/>
            <a:endCxn id="11" idx="4"/>
          </p:cNvCxnSpPr>
          <p:nvPr/>
        </p:nvCxnSpPr>
        <p:spPr>
          <a:xfrm>
            <a:off x="4076700" y="3040224"/>
            <a:ext cx="1257300" cy="2446176"/>
          </a:xfrm>
          <a:prstGeom prst="line">
            <a:avLst/>
          </a:prstGeom>
          <a:ln w="82550"/>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418984" y="4348300"/>
            <a:ext cx="881235" cy="584775"/>
          </a:xfrm>
          <a:prstGeom prst="rect">
            <a:avLst/>
          </a:prstGeom>
          <a:noFill/>
        </p:spPr>
        <p:txBody>
          <a:bodyPr wrap="square" rtlCol="0">
            <a:spAutoFit/>
          </a:bodyPr>
          <a:lstStyle/>
          <a:p>
            <a:r>
              <a:rPr lang="en-US" sz="3200" dirty="0">
                <a:solidFill>
                  <a:srgbClr val="FF0000"/>
                </a:solidFill>
              </a:rPr>
              <a:t>e</a:t>
            </a:r>
          </a:p>
        </p:txBody>
      </p:sp>
      <p:sp>
        <p:nvSpPr>
          <p:cNvPr id="33" name="TextBox 32"/>
          <p:cNvSpPr txBox="1"/>
          <p:nvPr/>
        </p:nvSpPr>
        <p:spPr>
          <a:xfrm>
            <a:off x="4909965" y="2241961"/>
            <a:ext cx="881235" cy="584775"/>
          </a:xfrm>
          <a:prstGeom prst="rect">
            <a:avLst/>
          </a:prstGeom>
          <a:noFill/>
        </p:spPr>
        <p:txBody>
          <a:bodyPr wrap="square" rtlCol="0">
            <a:spAutoFit/>
          </a:bodyPr>
          <a:lstStyle/>
          <a:p>
            <a:r>
              <a:rPr lang="en-US" sz="3200" dirty="0" smtClean="0">
                <a:solidFill>
                  <a:srgbClr val="FF0000"/>
                </a:solidFill>
              </a:rPr>
              <a:t>f</a:t>
            </a:r>
            <a:endParaRPr lang="en-US" sz="3200" dirty="0">
              <a:solidFill>
                <a:srgbClr val="FF0000"/>
              </a:solidFill>
            </a:endParaRPr>
          </a:p>
        </p:txBody>
      </p:sp>
      <p:sp>
        <p:nvSpPr>
          <p:cNvPr id="34" name="TextBox 33"/>
          <p:cNvSpPr txBox="1"/>
          <p:nvPr/>
        </p:nvSpPr>
        <p:spPr>
          <a:xfrm>
            <a:off x="5315800" y="3517612"/>
            <a:ext cx="881235" cy="584775"/>
          </a:xfrm>
          <a:prstGeom prst="rect">
            <a:avLst/>
          </a:prstGeom>
          <a:noFill/>
        </p:spPr>
        <p:txBody>
          <a:bodyPr wrap="square" rtlCol="0">
            <a:spAutoFit/>
          </a:bodyPr>
          <a:lstStyle/>
          <a:p>
            <a:r>
              <a:rPr lang="en-US" sz="3200" dirty="0" smtClean="0">
                <a:solidFill>
                  <a:srgbClr val="FF0000"/>
                </a:solidFill>
              </a:rPr>
              <a:t>h</a:t>
            </a:r>
            <a:endParaRPr lang="en-US" sz="3200" dirty="0">
              <a:solidFill>
                <a:srgbClr val="FF0000"/>
              </a:solidFill>
            </a:endParaRPr>
          </a:p>
        </p:txBody>
      </p:sp>
      <p:sp>
        <p:nvSpPr>
          <p:cNvPr id="35" name="TextBox 34"/>
          <p:cNvSpPr txBox="1"/>
          <p:nvPr/>
        </p:nvSpPr>
        <p:spPr>
          <a:xfrm>
            <a:off x="5314370" y="4241513"/>
            <a:ext cx="881235" cy="584775"/>
          </a:xfrm>
          <a:prstGeom prst="rect">
            <a:avLst/>
          </a:prstGeom>
          <a:noFill/>
        </p:spPr>
        <p:txBody>
          <a:bodyPr wrap="square" rtlCol="0">
            <a:spAutoFit/>
          </a:bodyPr>
          <a:lstStyle/>
          <a:p>
            <a:r>
              <a:rPr lang="en-US" sz="3200" dirty="0">
                <a:solidFill>
                  <a:srgbClr val="FF0000"/>
                </a:solidFill>
              </a:rPr>
              <a:t>x</a:t>
            </a:r>
          </a:p>
        </p:txBody>
      </p:sp>
      <p:sp>
        <p:nvSpPr>
          <p:cNvPr id="36" name="TextBox 35"/>
          <p:cNvSpPr txBox="1"/>
          <p:nvPr/>
        </p:nvSpPr>
        <p:spPr>
          <a:xfrm>
            <a:off x="4413322" y="4580969"/>
            <a:ext cx="881235" cy="584775"/>
          </a:xfrm>
          <a:prstGeom prst="rect">
            <a:avLst/>
          </a:prstGeom>
          <a:noFill/>
        </p:spPr>
        <p:txBody>
          <a:bodyPr wrap="square" rtlCol="0">
            <a:spAutoFit/>
          </a:bodyPr>
          <a:lstStyle/>
          <a:p>
            <a:r>
              <a:rPr lang="en-US" sz="3200" dirty="0">
                <a:solidFill>
                  <a:srgbClr val="FF0000"/>
                </a:solidFill>
              </a:rPr>
              <a:t>g</a:t>
            </a:r>
          </a:p>
        </p:txBody>
      </p:sp>
    </p:spTree>
    <p:extLst>
      <p:ext uri="{BB962C8B-B14F-4D97-AF65-F5344CB8AC3E}">
        <p14:creationId xmlns:p14="http://schemas.microsoft.com/office/powerpoint/2010/main" val="186398821"/>
      </p:ext>
    </p:extLst>
  </p:cSld>
  <p:clrMapOvr>
    <a:masterClrMapping/>
  </p:clrMapOvr>
  <mc:AlternateContent xmlns:mc="http://schemas.openxmlformats.org/markup-compatibility/2006" xmlns:p14="http://schemas.microsoft.com/office/powerpoint/2010/main">
    <mc:Choice Requires="p14">
      <p:transition spd="slow" p14:dur="2000" advTm="188"/>
    </mc:Choice>
    <mc:Fallback xmlns="">
      <p:transition spd="slow" advTm="188"/>
    </mc:Fallback>
  </mc:AlternateContent>
  <p:timing>
    <p:tnLst>
      <p:par>
        <p:cTn id="1" dur="indefinite" restart="never" nodeType="tmRoot"/>
      </p:par>
    </p:tnLst>
  </p:timing>
</p:sld>
</file>

<file path=ppt/slides/slide6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Hardness from the  SSEC:</a:t>
            </a:r>
            <a:endParaRPr lang="en-US" dirty="0">
              <a:solidFill>
                <a:srgbClr val="00B0F0"/>
              </a:solidFill>
            </a:endParaRPr>
          </a:p>
        </p:txBody>
      </p:sp>
      <p:sp>
        <p:nvSpPr>
          <p:cNvPr id="3" name="Content Placeholder 2"/>
          <p:cNvSpPr>
            <a:spLocks noGrp="1"/>
          </p:cNvSpPr>
          <p:nvPr>
            <p:ph idx="1"/>
          </p:nvPr>
        </p:nvSpPr>
        <p:spPr/>
        <p:txBody>
          <a:bodyPr>
            <a:normAutofit/>
          </a:bodyPr>
          <a:lstStyle/>
          <a:p>
            <a:pPr marL="0" indent="0">
              <a:buNone/>
            </a:pPr>
            <a:r>
              <a:rPr lang="en-US" i="1" dirty="0" smtClean="0">
                <a:solidFill>
                  <a:srgbClr val="FF0000"/>
                </a:solidFill>
              </a:rPr>
              <a:t>Gandhi,Kortsarz</a:t>
            </a:r>
            <a:r>
              <a:rPr lang="en-US" i="1" dirty="0">
                <a:solidFill>
                  <a:srgbClr val="FF0000"/>
                </a:solidFill>
              </a:rPr>
              <a:t>:</a:t>
            </a:r>
            <a:br>
              <a:rPr lang="en-US" i="1" dirty="0">
                <a:solidFill>
                  <a:srgbClr val="FF0000"/>
                </a:solidFill>
              </a:rPr>
            </a:br>
            <a:r>
              <a:rPr lang="en-US" b="1" i="1" dirty="0"/>
              <a:t>On set expansion problems and the small set expansion conjecture.</a:t>
            </a:r>
            <a:r>
              <a:rPr lang="en-US" i="1" dirty="0"/>
              <a:t> Discret. Appl. Math. </a:t>
            </a:r>
            <a:r>
              <a:rPr lang="en-US" i="1" dirty="0" smtClean="0"/>
              <a:t>194</a:t>
            </a:r>
            <a:r>
              <a:rPr lang="en-US" i="1" dirty="0"/>
              <a:t>, </a:t>
            </a:r>
            <a:r>
              <a:rPr lang="en-US" i="1" dirty="0" smtClean="0"/>
              <a:t>93-101, 2015</a:t>
            </a:r>
            <a:r>
              <a:rPr lang="en-US" i="1" dirty="0"/>
              <a:t>.</a:t>
            </a:r>
            <a:endParaRPr lang="en-US" dirty="0"/>
          </a:p>
          <a:p>
            <a:pPr marL="0" indent="0">
              <a:buNone/>
            </a:pPr>
            <a:r>
              <a:rPr lang="en-US" dirty="0" smtClean="0"/>
              <a:t>As I said, assuming the </a:t>
            </a:r>
            <a:r>
              <a:rPr lang="en-US" dirty="0" smtClean="0">
                <a:solidFill>
                  <a:srgbClr val="FF0000"/>
                </a:solidFill>
              </a:rPr>
              <a:t>SSEC  </a:t>
            </a:r>
            <a:r>
              <a:rPr lang="en-US" dirty="0" smtClean="0"/>
              <a:t>gives a tight lower bound of </a:t>
            </a:r>
            <a:r>
              <a:rPr lang="en-US" dirty="0" smtClean="0">
                <a:solidFill>
                  <a:srgbClr val="FF0000"/>
                </a:solidFill>
              </a:rPr>
              <a:t>2 </a:t>
            </a:r>
            <a:r>
              <a:rPr lang="en-US" dirty="0" smtClean="0"/>
              <a:t>for the problem of finding a set</a:t>
            </a:r>
            <a:r>
              <a:rPr lang="en-US" dirty="0" smtClean="0">
                <a:solidFill>
                  <a:srgbClr val="FF0000"/>
                </a:solidFill>
              </a:rPr>
              <a:t> U </a:t>
            </a:r>
            <a:r>
              <a:rPr lang="en-US" dirty="0"/>
              <a:t>o</a:t>
            </a:r>
            <a:r>
              <a:rPr lang="en-US" dirty="0" smtClean="0"/>
              <a:t>f size at least </a:t>
            </a:r>
            <a:r>
              <a:rPr lang="en-US" dirty="0" smtClean="0">
                <a:solidFill>
                  <a:srgbClr val="FF0000"/>
                </a:solidFill>
              </a:rPr>
              <a:t>k, </a:t>
            </a:r>
            <a:r>
              <a:rPr lang="en-US" dirty="0" smtClean="0"/>
              <a:t>so that the number of edges inside</a:t>
            </a:r>
            <a:r>
              <a:rPr lang="en-US" dirty="0" smtClean="0">
                <a:solidFill>
                  <a:srgbClr val="FF0000"/>
                </a:solidFill>
              </a:rPr>
              <a:t> U </a:t>
            </a:r>
            <a:r>
              <a:rPr lang="en-US" dirty="0" smtClean="0"/>
              <a:t>is maximum. However, if this appears in a paper, I am not aware of it.</a:t>
            </a:r>
          </a:p>
        </p:txBody>
      </p:sp>
    </p:spTree>
    <p:extLst>
      <p:ext uri="{BB962C8B-B14F-4D97-AF65-F5344CB8AC3E}">
        <p14:creationId xmlns:p14="http://schemas.microsoft.com/office/powerpoint/2010/main" val="2577762251"/>
      </p:ext>
    </p:extLst>
  </p:cSld>
  <p:clrMapOvr>
    <a:masterClrMapping/>
  </p:clrMapOvr>
  <p:timing>
    <p:tnLst>
      <p:par>
        <p:cTn id="1" dur="indefinite" restart="never" nodeType="tmRoot"/>
      </p:par>
    </p:tnLst>
  </p:timing>
</p:sld>
</file>

<file path=ppt/slides/slide6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B0F0"/>
                </a:solidFill>
              </a:rPr>
              <a:t>H</a:t>
            </a:r>
            <a:r>
              <a:rPr lang="en-US" dirty="0" smtClean="0">
                <a:solidFill>
                  <a:srgbClr val="00B0F0"/>
                </a:solidFill>
              </a:rPr>
              <a:t>ardness under the SSEC</a:t>
            </a:r>
            <a:endParaRPr lang="en-US" dirty="0">
              <a:solidFill>
                <a:srgbClr val="00B0F0"/>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solidFill>
                  <a:srgbClr val="FF0000"/>
                </a:solidFill>
              </a:rPr>
              <a:t>Manurangsi</a:t>
            </a:r>
            <a:r>
              <a:rPr lang="en-US" dirty="0"/>
              <a:t>. Inapproximability of Maximum Edge Biclique, Maximum Balanced Biclique and Minimum k-Cut from the Small Set Expansion </a:t>
            </a:r>
            <a:r>
              <a:rPr lang="en-US" dirty="0" smtClean="0"/>
              <a:t>Hypothesis. ICALP 2017, </a:t>
            </a:r>
            <a:r>
              <a:rPr lang="en-US" dirty="0"/>
              <a:t>volume 80 </a:t>
            </a:r>
            <a:r>
              <a:rPr lang="en-US" dirty="0" smtClean="0"/>
              <a:t>pages </a:t>
            </a:r>
            <a:r>
              <a:rPr lang="en-US" dirty="0"/>
              <a:t>79:1–79:14, 2017</a:t>
            </a:r>
            <a:r>
              <a:rPr lang="en-US" dirty="0" smtClean="0"/>
              <a:t>.</a:t>
            </a:r>
          </a:p>
          <a:p>
            <a:pPr marL="0" indent="0">
              <a:buNone/>
            </a:pPr>
            <a:endParaRPr lang="en-US" dirty="0"/>
          </a:p>
          <a:p>
            <a:pPr marL="0" indent="0">
              <a:buNone/>
            </a:pPr>
            <a:r>
              <a:rPr lang="en-US" dirty="0" smtClean="0"/>
              <a:t>The paper to break the radio </a:t>
            </a:r>
            <a:r>
              <a:rPr lang="en-US" dirty="0" smtClean="0">
                <a:solidFill>
                  <a:srgbClr val="FF0000"/>
                </a:solidFill>
              </a:rPr>
              <a:t>2</a:t>
            </a:r>
            <a:r>
              <a:rPr lang="en-US" dirty="0" smtClean="0"/>
              <a:t> for </a:t>
            </a:r>
            <a:r>
              <a:rPr lang="en-US" dirty="0" smtClean="0">
                <a:solidFill>
                  <a:srgbClr val="00B050"/>
                </a:solidFill>
              </a:rPr>
              <a:t>Minimum k-cut </a:t>
            </a:r>
            <a:r>
              <a:rPr lang="en-US" dirty="0" smtClean="0"/>
              <a:t>when parametrized  by </a:t>
            </a:r>
            <a:r>
              <a:rPr lang="en-US" dirty="0" smtClean="0">
                <a:solidFill>
                  <a:srgbClr val="FF0000"/>
                </a:solidFill>
              </a:rPr>
              <a:t>k</a:t>
            </a:r>
            <a:r>
              <a:rPr lang="en-US" dirty="0" smtClean="0"/>
              <a:t>:</a:t>
            </a:r>
          </a:p>
          <a:p>
            <a:pPr marL="0" indent="0">
              <a:buNone/>
            </a:pPr>
            <a:r>
              <a:rPr lang="en-US" i="1" dirty="0" smtClean="0">
                <a:solidFill>
                  <a:srgbClr val="FF0000"/>
                </a:solidFill>
              </a:rPr>
              <a:t>Gupta, Lee</a:t>
            </a:r>
            <a:r>
              <a:rPr lang="en-US" i="1" dirty="0">
                <a:solidFill>
                  <a:srgbClr val="FF0000"/>
                </a:solidFill>
              </a:rPr>
              <a:t>, </a:t>
            </a:r>
            <a:r>
              <a:rPr lang="en-US" i="1" dirty="0" smtClean="0">
                <a:solidFill>
                  <a:srgbClr val="FF0000"/>
                </a:solidFill>
              </a:rPr>
              <a:t>Li</a:t>
            </a:r>
            <a:r>
              <a:rPr lang="en-US" i="1" dirty="0">
                <a:solidFill>
                  <a:srgbClr val="FF0000"/>
                </a:solidFill>
              </a:rPr>
              <a:t>.</a:t>
            </a:r>
            <a:br>
              <a:rPr lang="en-US" i="1" dirty="0">
                <a:solidFill>
                  <a:srgbClr val="FF0000"/>
                </a:solidFill>
              </a:rPr>
            </a:br>
            <a:r>
              <a:rPr lang="en-US" b="1" i="1" dirty="0"/>
              <a:t>An FPT Algorithm Beating 2-Approximation for k-Cut.</a:t>
            </a:r>
            <a:r>
              <a:rPr lang="en-US" i="1" dirty="0"/>
              <a:t> SODA </a:t>
            </a:r>
            <a:r>
              <a:rPr lang="en-US" i="1" dirty="0" smtClean="0"/>
              <a:t>2018</a:t>
            </a:r>
            <a:r>
              <a:rPr lang="en-US" i="1" dirty="0"/>
              <a:t>, </a:t>
            </a:r>
            <a:r>
              <a:rPr lang="en-US" i="1" dirty="0" smtClean="0"/>
              <a:t>2821-2837</a:t>
            </a:r>
            <a:r>
              <a:rPr lang="en-US" dirty="0"/>
              <a:t/>
            </a:r>
            <a:br>
              <a:rPr lang="en-US" dirty="0"/>
            </a:br>
            <a:endParaRPr lang="en-US" dirty="0"/>
          </a:p>
        </p:txBody>
      </p:sp>
    </p:spTree>
    <p:extLst>
      <p:ext uri="{BB962C8B-B14F-4D97-AF65-F5344CB8AC3E}">
        <p14:creationId xmlns:p14="http://schemas.microsoft.com/office/powerpoint/2010/main" val="1404497762"/>
      </p:ext>
    </p:extLst>
  </p:cSld>
  <p:clrMapOvr>
    <a:masterClrMapping/>
  </p:clrMapOvr>
  <p:timing>
    <p:tnLst>
      <p:par>
        <p:cTn id="1" dur="indefinite" restart="never" nodeType="tmRoot"/>
      </p:par>
    </p:tnLst>
  </p:timing>
</p:sld>
</file>

<file path=ppt/slides/slide6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The reference for Unique Set Cover</a:t>
            </a:r>
            <a:endParaRPr lang="en-US" dirty="0">
              <a:solidFill>
                <a:srgbClr val="00B0F0"/>
              </a:solidFill>
            </a:endParaRPr>
          </a:p>
        </p:txBody>
      </p:sp>
      <p:sp>
        <p:nvSpPr>
          <p:cNvPr id="3" name="Content Placeholder 2"/>
          <p:cNvSpPr>
            <a:spLocks noGrp="1"/>
          </p:cNvSpPr>
          <p:nvPr>
            <p:ph idx="1"/>
          </p:nvPr>
        </p:nvSpPr>
        <p:spPr/>
        <p:txBody>
          <a:bodyPr/>
          <a:lstStyle/>
          <a:p>
            <a:pPr marL="0" indent="0">
              <a:buNone/>
            </a:pPr>
            <a:r>
              <a:rPr lang="en-US" i="1" dirty="0" smtClean="0">
                <a:solidFill>
                  <a:srgbClr val="FF0000"/>
                </a:solidFill>
              </a:rPr>
              <a:t>Demaine,</a:t>
            </a:r>
            <a:r>
              <a:rPr lang="en-US" i="1" dirty="0">
                <a:solidFill>
                  <a:srgbClr val="FF0000"/>
                </a:solidFill>
              </a:rPr>
              <a:t> </a:t>
            </a:r>
            <a:r>
              <a:rPr lang="en-US" i="1" dirty="0" smtClean="0">
                <a:solidFill>
                  <a:srgbClr val="FF0000"/>
                </a:solidFill>
              </a:rPr>
              <a:t>Feige, Hajiaghayi</a:t>
            </a:r>
            <a:r>
              <a:rPr lang="en-US" i="1" dirty="0">
                <a:solidFill>
                  <a:srgbClr val="FF0000"/>
                </a:solidFill>
              </a:rPr>
              <a:t>,</a:t>
            </a:r>
            <a:r>
              <a:rPr lang="en-US" i="1" dirty="0" smtClean="0">
                <a:solidFill>
                  <a:srgbClr val="FF0000"/>
                </a:solidFill>
              </a:rPr>
              <a:t> Salavatipour:</a:t>
            </a:r>
            <a:r>
              <a:rPr lang="en-US" i="1" dirty="0">
                <a:solidFill>
                  <a:srgbClr val="FF0000"/>
                </a:solidFill>
              </a:rPr>
              <a:t/>
            </a:r>
            <a:br>
              <a:rPr lang="en-US" i="1" dirty="0">
                <a:solidFill>
                  <a:srgbClr val="FF0000"/>
                </a:solidFill>
              </a:rPr>
            </a:br>
            <a:r>
              <a:rPr lang="en-US" b="1" i="1" dirty="0"/>
              <a:t>Combination Can Be Hard: Approximability of the Unique Coverage Problem.</a:t>
            </a:r>
            <a:r>
              <a:rPr lang="en-US" i="1" dirty="0"/>
              <a:t> SIAM </a:t>
            </a:r>
            <a:r>
              <a:rPr lang="en-US" i="1" dirty="0" smtClean="0"/>
              <a:t>J </a:t>
            </a:r>
            <a:r>
              <a:rPr lang="en-US" i="1" dirty="0"/>
              <a:t>Comput. 38(4</a:t>
            </a:r>
            <a:r>
              <a:rPr lang="en-US" i="1" dirty="0" smtClean="0"/>
              <a:t>)</a:t>
            </a:r>
            <a:r>
              <a:rPr lang="en-US" i="1" dirty="0"/>
              <a:t>, 1464-1483 (2008</a:t>
            </a:r>
            <a:r>
              <a:rPr lang="en-US" i="1" dirty="0" smtClean="0"/>
              <a:t>)</a:t>
            </a:r>
            <a:r>
              <a:rPr lang="en-US" dirty="0"/>
              <a:t>.</a:t>
            </a:r>
            <a:br>
              <a:rPr lang="en-US" dirty="0"/>
            </a:br>
            <a:endParaRPr lang="en-US" dirty="0"/>
          </a:p>
        </p:txBody>
      </p:sp>
    </p:spTree>
    <p:extLst>
      <p:ext uri="{BB962C8B-B14F-4D97-AF65-F5344CB8AC3E}">
        <p14:creationId xmlns:p14="http://schemas.microsoft.com/office/powerpoint/2010/main" val="4288312745"/>
      </p:ext>
    </p:extLst>
  </p:cSld>
  <p:clrMapOvr>
    <a:masterClrMapping/>
  </p:clrMapOvr>
  <p:timing>
    <p:tnLst>
      <p:par>
        <p:cTn id="1" dur="indefinite" restart="never" nodeType="tmRoot"/>
      </p:par>
    </p:tnLst>
  </p:timing>
</p:sld>
</file>

<file path=ppt/slides/slide6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Title 1"/>
          <p:cNvSpPr>
            <a:spLocks noGrp="1"/>
          </p:cNvSpPr>
          <p:nvPr>
            <p:ph type="title"/>
          </p:nvPr>
        </p:nvSpPr>
        <p:spPr/>
        <p:txBody>
          <a:bodyPr/>
          <a:lstStyle/>
          <a:p>
            <a:pPr algn="ctr"/>
            <a:r>
              <a:rPr lang="en-US" altLang="en-US" dirty="0" smtClean="0">
                <a:solidFill>
                  <a:srgbClr val="00B0F0"/>
                </a:solidFill>
              </a:rPr>
              <a:t>A strong result for UGC on expanders</a:t>
            </a:r>
          </a:p>
        </p:txBody>
      </p:sp>
      <p:sp>
        <p:nvSpPr>
          <p:cNvPr id="3" name="Content Placeholder 2"/>
          <p:cNvSpPr>
            <a:spLocks noGrp="1"/>
          </p:cNvSpPr>
          <p:nvPr>
            <p:ph idx="1"/>
          </p:nvPr>
        </p:nvSpPr>
        <p:spPr/>
        <p:txBody>
          <a:bodyPr>
            <a:noAutofit/>
          </a:bodyPr>
          <a:lstStyle/>
          <a:p>
            <a:pPr marL="0" indent="0" algn="l">
              <a:buFontTx/>
              <a:buNone/>
              <a:defRPr/>
            </a:pPr>
            <a:r>
              <a:rPr lang="en-US" sz="3200" dirty="0" smtClean="0">
                <a:solidFill>
                  <a:srgbClr val="FF0000"/>
                </a:solidFill>
              </a:rPr>
              <a:t>Makarychev and  Makarychev</a:t>
            </a:r>
          </a:p>
          <a:p>
            <a:pPr marL="0" indent="0" algn="l">
              <a:buFontTx/>
              <a:buNone/>
              <a:defRPr/>
            </a:pPr>
            <a:r>
              <a:rPr lang="en-US" sz="3200" dirty="0" smtClean="0"/>
              <a:t>How to Play Unique Games on Expanders. WAOA</a:t>
            </a:r>
            <a:r>
              <a:rPr lang="en-US" sz="3200" dirty="0"/>
              <a:t> </a:t>
            </a:r>
            <a:r>
              <a:rPr lang="en-US" sz="3200" dirty="0" smtClean="0"/>
              <a:t>190-200. Slightly improves a paper by </a:t>
            </a:r>
            <a:r>
              <a:rPr lang="en-US" sz="3200" dirty="0" smtClean="0">
                <a:solidFill>
                  <a:srgbClr val="FF0000"/>
                </a:solidFill>
              </a:rPr>
              <a:t>Arora et al.</a:t>
            </a:r>
            <a:r>
              <a:rPr lang="en-US" sz="3200" dirty="0" smtClean="0"/>
              <a:t> (The authors are twins).</a:t>
            </a:r>
          </a:p>
          <a:p>
            <a:pPr marL="0" indent="0">
              <a:buNone/>
              <a:defRPr/>
            </a:pPr>
            <a:r>
              <a:rPr lang="en-US" sz="3200" dirty="0" smtClean="0"/>
              <a:t/>
            </a:r>
            <a:br>
              <a:rPr lang="en-US" sz="3200" dirty="0" smtClean="0"/>
            </a:br>
            <a:endParaRPr lang="en-US" sz="3200" dirty="0" smtClean="0">
              <a:solidFill>
                <a:srgbClr val="FF0000"/>
              </a:solidFill>
            </a:endParaRPr>
          </a:p>
        </p:txBody>
      </p:sp>
    </p:spTree>
  </p:cSld>
  <p:clrMapOvr>
    <a:masterClrMapping/>
  </p:clrMapOvr>
  <p:timing>
    <p:tnLst>
      <p:par>
        <p:cTn id="1" dur="indefinite" restart="never" nodeType="tmRoot"/>
      </p:par>
    </p:tnLst>
  </p:timing>
</p:sld>
</file>

<file path=ppt/slides/slide6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Approximating the Dense k-Subgraph</a:t>
            </a:r>
            <a:endParaRPr lang="en-US" dirty="0">
              <a:solidFill>
                <a:srgbClr val="00B0F0"/>
              </a:solidFill>
            </a:endParaRPr>
          </a:p>
        </p:txBody>
      </p:sp>
      <p:sp>
        <p:nvSpPr>
          <p:cNvPr id="3" name="Content Placeholder 2"/>
          <p:cNvSpPr>
            <a:spLocks noGrp="1"/>
          </p:cNvSpPr>
          <p:nvPr>
            <p:ph idx="1"/>
          </p:nvPr>
        </p:nvSpPr>
        <p:spPr>
          <a:xfrm>
            <a:off x="609600" y="1905000"/>
            <a:ext cx="7886700" cy="4351338"/>
          </a:xfrm>
        </p:spPr>
        <p:txBody>
          <a:bodyPr>
            <a:normAutofit fontScale="92500" lnSpcReduction="20000"/>
          </a:bodyPr>
          <a:lstStyle/>
          <a:p>
            <a:pPr marL="0" indent="0">
              <a:buNone/>
            </a:pPr>
            <a:r>
              <a:rPr lang="en-US" i="1" dirty="0">
                <a:solidFill>
                  <a:srgbClr val="FF0000"/>
                </a:solidFill>
              </a:rPr>
              <a:t>Guy Kortsarz, </a:t>
            </a:r>
            <a:r>
              <a:rPr lang="en-US" i="1" dirty="0" smtClean="0">
                <a:solidFill>
                  <a:srgbClr val="FF0000"/>
                </a:solidFill>
              </a:rPr>
              <a:t>Peleg</a:t>
            </a:r>
            <a:r>
              <a:rPr lang="en-US" i="1" dirty="0">
                <a:solidFill>
                  <a:srgbClr val="FF0000"/>
                </a:solidFill>
              </a:rPr>
              <a:t>.</a:t>
            </a:r>
            <a:br>
              <a:rPr lang="en-US" i="1" dirty="0">
                <a:solidFill>
                  <a:srgbClr val="FF0000"/>
                </a:solidFill>
              </a:rPr>
            </a:br>
            <a:r>
              <a:rPr lang="en-US" b="1" i="1" dirty="0"/>
              <a:t>On Choosing a Dense </a:t>
            </a:r>
            <a:r>
              <a:rPr lang="en-US" b="1" i="1" dirty="0" smtClean="0"/>
              <a:t>Subgraph, </a:t>
            </a:r>
            <a:r>
              <a:rPr lang="en-US" i="1" dirty="0" smtClean="0"/>
              <a:t>FOCS</a:t>
            </a:r>
            <a:r>
              <a:rPr lang="en-US" i="1" dirty="0"/>
              <a:t> </a:t>
            </a:r>
            <a:r>
              <a:rPr lang="en-US" i="1" dirty="0" smtClean="0"/>
              <a:t>1993</a:t>
            </a:r>
            <a:r>
              <a:rPr lang="en-US" i="1" dirty="0"/>
              <a:t> </a:t>
            </a:r>
            <a:r>
              <a:rPr lang="en-US" i="1" dirty="0" smtClean="0"/>
              <a:t>692-701.</a:t>
            </a:r>
          </a:p>
          <a:p>
            <a:pPr marL="0" indent="0">
              <a:buNone/>
            </a:pPr>
            <a:r>
              <a:rPr lang="en-US" i="1" dirty="0" smtClean="0"/>
              <a:t>This paper gives an </a:t>
            </a:r>
            <a:r>
              <a:rPr lang="en-US" i="1" dirty="0" smtClean="0">
                <a:solidFill>
                  <a:srgbClr val="FF0000"/>
                </a:solidFill>
              </a:rPr>
              <a:t>O(</a:t>
            </a:r>
            <a:r>
              <a:rPr lang="en-US" dirty="0" smtClean="0">
                <a:solidFill>
                  <a:srgbClr val="FF0000"/>
                </a:solidFill>
                <a:sym typeface="Symbol" panose="05050102010706020507" pitchFamily="18" charset="2"/>
              </a:rPr>
              <a:t>n</a:t>
            </a:r>
            <a:r>
              <a:rPr lang="en-US" baseline="30000" dirty="0" smtClean="0">
                <a:solidFill>
                  <a:srgbClr val="FF0000"/>
                </a:solidFill>
                <a:sym typeface="Symbol" panose="05050102010706020507" pitchFamily="18" charset="2"/>
              </a:rPr>
              <a:t>2/5</a:t>
            </a:r>
            <a:r>
              <a:rPr lang="en-US" dirty="0" smtClean="0">
                <a:solidFill>
                  <a:srgbClr val="FF0000"/>
                </a:solidFill>
                <a:sym typeface="Symbol" panose="05050102010706020507" pitchFamily="18" charset="2"/>
              </a:rPr>
              <a:t>) </a:t>
            </a:r>
            <a:r>
              <a:rPr lang="en-US" dirty="0" smtClean="0">
                <a:sym typeface="Symbol" panose="05050102010706020507" pitchFamily="18" charset="2"/>
              </a:rPr>
              <a:t>ratio.</a:t>
            </a:r>
          </a:p>
          <a:p>
            <a:pPr marL="0" indent="0">
              <a:buNone/>
            </a:pPr>
            <a:r>
              <a:rPr lang="en-US" i="1" dirty="0" smtClean="0">
                <a:solidFill>
                  <a:srgbClr val="FF0000"/>
                </a:solidFill>
              </a:rPr>
              <a:t>Feige,Kortsarz, Peleg.</a:t>
            </a:r>
            <a:r>
              <a:rPr lang="en-US" i="1" dirty="0"/>
              <a:t/>
            </a:r>
            <a:br>
              <a:rPr lang="en-US" i="1" dirty="0"/>
            </a:br>
            <a:r>
              <a:rPr lang="en-US" b="1" i="1" dirty="0"/>
              <a:t>The Dense k-Subgraph Problem.</a:t>
            </a:r>
            <a:r>
              <a:rPr lang="en-US" i="1" dirty="0"/>
              <a:t> Algorithmica </a:t>
            </a:r>
            <a:r>
              <a:rPr lang="en-US" i="1" dirty="0" smtClean="0"/>
              <a:t>29(3)</a:t>
            </a:r>
            <a:endParaRPr lang="en-US" i="1" dirty="0"/>
          </a:p>
          <a:p>
            <a:pPr marL="0" indent="0">
              <a:buNone/>
            </a:pPr>
            <a:r>
              <a:rPr lang="en-US" i="1" dirty="0" smtClean="0"/>
              <a:t>410-421</a:t>
            </a:r>
            <a:r>
              <a:rPr lang="en-US" i="1" dirty="0"/>
              <a:t> (2001</a:t>
            </a:r>
            <a:r>
              <a:rPr lang="en-US" i="1" dirty="0" smtClean="0"/>
              <a:t>)</a:t>
            </a:r>
          </a:p>
          <a:p>
            <a:pPr marL="0" indent="0">
              <a:buNone/>
            </a:pPr>
            <a:r>
              <a:rPr lang="en-US" i="1" dirty="0" smtClean="0"/>
              <a:t>This </a:t>
            </a:r>
            <a:r>
              <a:rPr lang="en-US" i="1" dirty="0"/>
              <a:t>paper gives an </a:t>
            </a:r>
            <a:r>
              <a:rPr lang="en-US" i="1" dirty="0" smtClean="0">
                <a:solidFill>
                  <a:srgbClr val="FF0000"/>
                </a:solidFill>
              </a:rPr>
              <a:t>O(</a:t>
            </a:r>
            <a:r>
              <a:rPr lang="en-US" dirty="0" smtClean="0">
                <a:solidFill>
                  <a:srgbClr val="FF0000"/>
                </a:solidFill>
                <a:sym typeface="Symbol" panose="05050102010706020507" pitchFamily="18" charset="2"/>
              </a:rPr>
              <a:t>n</a:t>
            </a:r>
            <a:r>
              <a:rPr lang="en-US" baseline="30000" dirty="0" smtClean="0">
                <a:solidFill>
                  <a:srgbClr val="FF0000"/>
                </a:solidFill>
                <a:sym typeface="Symbol" panose="05050102010706020507" pitchFamily="18" charset="2"/>
              </a:rPr>
              <a:t>1/3-</a:t>
            </a:r>
            <a:r>
              <a:rPr lang="el-GR" baseline="30000" dirty="0" smtClean="0">
                <a:solidFill>
                  <a:srgbClr val="FF0000"/>
                </a:solidFill>
                <a:latin typeface="Calibri" panose="020F0502020204030204" pitchFamily="34" charset="0"/>
                <a:cs typeface="Calibri" panose="020F0502020204030204" pitchFamily="34" charset="0"/>
                <a:sym typeface="Symbol" panose="05050102010706020507" pitchFamily="18" charset="2"/>
              </a:rPr>
              <a:t>ε</a:t>
            </a:r>
            <a:r>
              <a:rPr lang="en-US" dirty="0" smtClean="0">
                <a:solidFill>
                  <a:srgbClr val="FF0000"/>
                </a:solidFill>
                <a:sym typeface="Symbol" panose="05050102010706020507" pitchFamily="18" charset="2"/>
              </a:rPr>
              <a:t>) </a:t>
            </a:r>
            <a:r>
              <a:rPr lang="en-US" dirty="0" smtClean="0">
                <a:sym typeface="Symbol" panose="05050102010706020507" pitchFamily="18" charset="2"/>
              </a:rPr>
              <a:t>ratio for </a:t>
            </a:r>
            <a:r>
              <a:rPr lang="el-GR" dirty="0" smtClean="0">
                <a:solidFill>
                  <a:srgbClr val="FF0000"/>
                </a:solidFill>
                <a:latin typeface="Calibri" panose="020F0502020204030204" pitchFamily="34" charset="0"/>
                <a:cs typeface="Calibri" panose="020F0502020204030204" pitchFamily="34" charset="0"/>
                <a:sym typeface="Symbol" panose="05050102010706020507" pitchFamily="18" charset="2"/>
              </a:rPr>
              <a:t>ε</a:t>
            </a:r>
            <a:r>
              <a:rPr lang="en-US" dirty="0" smtClean="0">
                <a:solidFill>
                  <a:srgbClr val="FF0000"/>
                </a:solidFill>
                <a:latin typeface="Calibri" panose="020F0502020204030204" pitchFamily="34" charset="0"/>
                <a:cs typeface="Calibri" panose="020F0502020204030204" pitchFamily="34" charset="0"/>
                <a:sym typeface="Symbol" panose="05050102010706020507" pitchFamily="18" charset="2"/>
              </a:rPr>
              <a:t> </a:t>
            </a:r>
            <a:r>
              <a:rPr lang="en-US" dirty="0" smtClean="0">
                <a:latin typeface="Calibri" panose="020F0502020204030204" pitchFamily="34" charset="0"/>
                <a:cs typeface="Calibri" panose="020F0502020204030204" pitchFamily="34" charset="0"/>
                <a:sym typeface="Symbol" panose="05050102010706020507" pitchFamily="18" charset="2"/>
              </a:rPr>
              <a:t>very close to </a:t>
            </a:r>
            <a:r>
              <a:rPr lang="en-US" dirty="0" smtClean="0">
                <a:solidFill>
                  <a:srgbClr val="FF0000"/>
                </a:solidFill>
                <a:latin typeface="Calibri" panose="020F0502020204030204" pitchFamily="34" charset="0"/>
                <a:cs typeface="Calibri" panose="020F0502020204030204" pitchFamily="34" charset="0"/>
                <a:sym typeface="Symbol" panose="05050102010706020507" pitchFamily="18" charset="2"/>
              </a:rPr>
              <a:t>1/60</a:t>
            </a:r>
            <a:r>
              <a:rPr lang="en-US" dirty="0" smtClean="0">
                <a:latin typeface="Calibri" panose="020F0502020204030204" pitchFamily="34" charset="0"/>
                <a:cs typeface="Calibri" panose="020F0502020204030204" pitchFamily="34" charset="0"/>
                <a:sym typeface="Symbol" panose="05050102010706020507" pitchFamily="18" charset="2"/>
              </a:rPr>
              <a:t>.</a:t>
            </a:r>
            <a:r>
              <a:rPr lang="en-US" dirty="0" smtClean="0">
                <a:sym typeface="Symbol" panose="05050102010706020507" pitchFamily="18" charset="2"/>
              </a:rPr>
              <a:t> </a:t>
            </a:r>
            <a:endParaRPr lang="en-US" baseline="30000" dirty="0">
              <a:solidFill>
                <a:srgbClr val="FF0000"/>
              </a:solidFill>
              <a:latin typeface="Calibri" panose="020F0502020204030204" pitchFamily="34" charset="0"/>
              <a:cs typeface="Calibri" panose="020F0502020204030204" pitchFamily="34" charset="0"/>
              <a:sym typeface="Symbol" panose="05050102010706020507" pitchFamily="18" charset="2"/>
            </a:endParaRPr>
          </a:p>
          <a:p>
            <a:pPr marL="0" indent="0">
              <a:buNone/>
            </a:pPr>
            <a:r>
              <a:rPr lang="en-US" dirty="0" smtClean="0"/>
              <a:t>The </a:t>
            </a:r>
            <a:r>
              <a:rPr lang="en-US" dirty="0"/>
              <a:t>best approximation for the </a:t>
            </a:r>
            <a:r>
              <a:rPr lang="en-US" dirty="0" smtClean="0">
                <a:solidFill>
                  <a:srgbClr val="00B050"/>
                </a:solidFill>
              </a:rPr>
              <a:t>Dense </a:t>
            </a:r>
            <a:r>
              <a:rPr lang="en-US" dirty="0">
                <a:solidFill>
                  <a:srgbClr val="00B050"/>
                </a:solidFill>
              </a:rPr>
              <a:t>k-subgraph</a:t>
            </a:r>
            <a:r>
              <a:rPr lang="en-US" dirty="0"/>
              <a:t> is in</a:t>
            </a:r>
            <a:r>
              <a:rPr lang="en-US" dirty="0" smtClean="0"/>
              <a:t>:</a:t>
            </a:r>
          </a:p>
          <a:p>
            <a:pPr marL="0" indent="0">
              <a:buNone/>
            </a:pPr>
            <a:r>
              <a:rPr lang="en-US" dirty="0" smtClean="0">
                <a:solidFill>
                  <a:srgbClr val="FF0000"/>
                </a:solidFill>
              </a:rPr>
              <a:t>Bhaskara</a:t>
            </a:r>
            <a:r>
              <a:rPr lang="en-US" dirty="0">
                <a:solidFill>
                  <a:srgbClr val="FF0000"/>
                </a:solidFill>
              </a:rPr>
              <a:t>, Charikar, Chlamtac,Feige, Vijayaraghavan.</a:t>
            </a:r>
            <a:r>
              <a:rPr lang="en-US" dirty="0"/>
              <a:t> </a:t>
            </a:r>
            <a:endParaRPr lang="en-US" dirty="0" smtClean="0"/>
          </a:p>
          <a:p>
            <a:pPr marL="0" indent="0">
              <a:buNone/>
            </a:pPr>
            <a:r>
              <a:rPr lang="en-US" b="1" i="1" dirty="0" smtClean="0"/>
              <a:t>Detecting </a:t>
            </a:r>
            <a:r>
              <a:rPr lang="en-US" b="1" i="1" dirty="0"/>
              <a:t>high log-densities: an O(n</a:t>
            </a:r>
            <a:r>
              <a:rPr lang="en-US" b="1" i="1" baseline="30000" dirty="0"/>
              <a:t>1/4</a:t>
            </a:r>
            <a:r>
              <a:rPr lang="en-US" b="1" i="1" dirty="0"/>
              <a:t>) approximation </a:t>
            </a:r>
            <a:endParaRPr lang="en-US" b="1" i="1" dirty="0" smtClean="0"/>
          </a:p>
          <a:p>
            <a:pPr marL="0" indent="0">
              <a:buNone/>
            </a:pPr>
            <a:r>
              <a:rPr lang="en-US" b="1" i="1" dirty="0" smtClean="0"/>
              <a:t>for </a:t>
            </a:r>
            <a:r>
              <a:rPr lang="en-US" b="1" i="1" dirty="0"/>
              <a:t>densest k-subgraph.</a:t>
            </a:r>
            <a:r>
              <a:rPr lang="en-US" i="1" dirty="0"/>
              <a:t> STOC 2010, 201-210</a:t>
            </a:r>
            <a:endParaRPr lang="en-US" dirty="0"/>
          </a:p>
          <a:p>
            <a:endParaRPr lang="en-US" dirty="0"/>
          </a:p>
        </p:txBody>
      </p:sp>
    </p:spTree>
    <p:extLst>
      <p:ext uri="{BB962C8B-B14F-4D97-AF65-F5344CB8AC3E}">
        <p14:creationId xmlns:p14="http://schemas.microsoft.com/office/powerpoint/2010/main" val="631977065"/>
      </p:ext>
    </p:extLst>
  </p:cSld>
  <p:clrMapOvr>
    <a:masterClrMapping/>
  </p:clrMapOvr>
  <p:timing>
    <p:tnLst>
      <p:par>
        <p:cTn id="1" dur="indefinite" restart="never" nodeType="tmRoot"/>
      </p:par>
    </p:tnLst>
  </p:timing>
</p:sld>
</file>

<file path=ppt/slides/slide6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This latter paper is a great conceptual paper</a:t>
            </a:r>
            <a:endParaRPr lang="en-US" dirty="0">
              <a:solidFill>
                <a:srgbClr val="00B0F0"/>
              </a:solidFill>
            </a:endParaRPr>
          </a:p>
        </p:txBody>
      </p:sp>
      <p:sp>
        <p:nvSpPr>
          <p:cNvPr id="3" name="Content Placeholder 2"/>
          <p:cNvSpPr>
            <a:spLocks noGrp="1"/>
          </p:cNvSpPr>
          <p:nvPr>
            <p:ph idx="1"/>
          </p:nvPr>
        </p:nvSpPr>
        <p:spPr/>
        <p:txBody>
          <a:bodyPr>
            <a:normAutofit fontScale="25000" lnSpcReduction="20000"/>
          </a:bodyPr>
          <a:lstStyle/>
          <a:p>
            <a:pPr marL="0" indent="0">
              <a:buNone/>
            </a:pPr>
            <a:r>
              <a:rPr lang="en-US" sz="11200" dirty="0" smtClean="0"/>
              <a:t>It related approximating of the </a:t>
            </a:r>
            <a:r>
              <a:rPr lang="en-US" sz="11200" dirty="0" smtClean="0">
                <a:solidFill>
                  <a:srgbClr val="00B050"/>
                </a:solidFill>
              </a:rPr>
              <a:t>Dense K-subgraph</a:t>
            </a:r>
          </a:p>
          <a:p>
            <a:pPr marL="0" indent="0">
              <a:buNone/>
            </a:pPr>
            <a:r>
              <a:rPr lang="en-US" sz="11200" dirty="0" smtClean="0"/>
              <a:t>problem to finding a random graph hidden in </a:t>
            </a:r>
          </a:p>
          <a:p>
            <a:pPr marL="0" indent="0">
              <a:buNone/>
            </a:pPr>
            <a:r>
              <a:rPr lang="en-US" sz="11200" dirty="0" smtClean="0"/>
              <a:t>another random graph. The authors show a relation</a:t>
            </a:r>
          </a:p>
          <a:p>
            <a:pPr marL="0" indent="0">
              <a:buNone/>
            </a:pPr>
            <a:r>
              <a:rPr lang="en-US" sz="11200" dirty="0" smtClean="0"/>
              <a:t>between the two and invent the log-density </a:t>
            </a:r>
          </a:p>
          <a:p>
            <a:pPr marL="0" indent="0">
              <a:buNone/>
            </a:pPr>
            <a:r>
              <a:rPr lang="en-US" sz="11200" dirty="0" smtClean="0"/>
              <a:t>conjecture.</a:t>
            </a:r>
          </a:p>
          <a:p>
            <a:pPr marL="0" indent="0">
              <a:buNone/>
            </a:pPr>
            <a:r>
              <a:rPr lang="en-US" sz="11200" dirty="0" smtClean="0"/>
              <a:t>In technical terms a paper of </a:t>
            </a:r>
            <a:r>
              <a:rPr lang="en-US" sz="11200" dirty="0" smtClean="0">
                <a:solidFill>
                  <a:srgbClr val="7030A0"/>
                </a:solidFill>
              </a:rPr>
              <a:t>Feige et al.</a:t>
            </a:r>
          </a:p>
          <a:p>
            <a:pPr marL="0" indent="0">
              <a:buNone/>
            </a:pPr>
            <a:r>
              <a:rPr lang="en-US" sz="11200" dirty="0" smtClean="0"/>
              <a:t>from </a:t>
            </a:r>
            <a:r>
              <a:rPr lang="en-US" sz="11200" dirty="0" smtClean="0">
                <a:solidFill>
                  <a:srgbClr val="FF0000"/>
                </a:solidFill>
              </a:rPr>
              <a:t>2001 </a:t>
            </a:r>
            <a:r>
              <a:rPr lang="en-US" sz="11200" dirty="0" smtClean="0"/>
              <a:t>showed that if there is a dense graph, </a:t>
            </a:r>
          </a:p>
          <a:p>
            <a:pPr marL="0" indent="0">
              <a:buNone/>
            </a:pPr>
            <a:r>
              <a:rPr lang="en-US" sz="11200" dirty="0" smtClean="0"/>
              <a:t>there are many walks of short size in the graph.</a:t>
            </a:r>
          </a:p>
          <a:p>
            <a:pPr marL="0" indent="0">
              <a:buNone/>
            </a:pPr>
            <a:r>
              <a:rPr lang="en-US" sz="11200" dirty="0" smtClean="0"/>
              <a:t>The authors of the latter paper counted </a:t>
            </a:r>
            <a:r>
              <a:rPr lang="en-US" sz="11200" dirty="0" smtClean="0">
                <a:solidFill>
                  <a:srgbClr val="00B050"/>
                </a:solidFill>
              </a:rPr>
              <a:t>Caterpillars</a:t>
            </a:r>
          </a:p>
          <a:p>
            <a:pPr marL="0" indent="0">
              <a:buNone/>
            </a:pPr>
            <a:r>
              <a:rPr lang="en-US" sz="11200" dirty="0" smtClean="0"/>
              <a:t> which gives better results</a:t>
            </a:r>
            <a:endParaRPr lang="en-US" sz="11200" dirty="0"/>
          </a:p>
          <a:p>
            <a:pPr marL="0" indent="0">
              <a:buNone/>
            </a:pPr>
            <a:endParaRPr lang="en-US" sz="3000" dirty="0" smtClean="0"/>
          </a:p>
          <a:p>
            <a:pPr marL="0" indent="0">
              <a:buNone/>
            </a:pPr>
            <a:r>
              <a:rPr lang="en-US" dirty="0"/>
              <a:t> </a:t>
            </a:r>
            <a:r>
              <a:rPr lang="en-US" dirty="0" smtClean="0"/>
              <a:t> </a:t>
            </a:r>
            <a:endParaRPr lang="en-US" dirty="0"/>
          </a:p>
        </p:txBody>
      </p:sp>
    </p:spTree>
    <p:extLst>
      <p:ext uri="{BB962C8B-B14F-4D97-AF65-F5344CB8AC3E}">
        <p14:creationId xmlns:p14="http://schemas.microsoft.com/office/powerpoint/2010/main" val="3380476640"/>
      </p:ext>
    </p:extLst>
  </p:cSld>
  <p:clrMapOvr>
    <a:masterClrMapping/>
  </p:clrMapOvr>
  <p:timing>
    <p:tnLst>
      <p:par>
        <p:cTn id="1" dur="indefinite" restart="never" nodeType="tmRoot"/>
      </p:par>
    </p:tnLst>
  </p:timing>
</p:sld>
</file>

<file path=ppt/slides/slide6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Title 1"/>
          <p:cNvSpPr>
            <a:spLocks noGrp="1"/>
          </p:cNvSpPr>
          <p:nvPr>
            <p:ph type="title"/>
          </p:nvPr>
        </p:nvSpPr>
        <p:spPr/>
        <p:txBody>
          <a:bodyPr/>
          <a:lstStyle/>
          <a:p>
            <a:pPr algn="ctr"/>
            <a:r>
              <a:rPr lang="en-US" altLang="en-US" dirty="0" smtClean="0">
                <a:solidFill>
                  <a:srgbClr val="00B0F0"/>
                </a:solidFill>
              </a:rPr>
              <a:t>The importance of the number of free amortized bits.</a:t>
            </a:r>
          </a:p>
        </p:txBody>
      </p:sp>
      <p:sp>
        <p:nvSpPr>
          <p:cNvPr id="269315" name="Content Placeholder 2"/>
          <p:cNvSpPr>
            <a:spLocks noGrp="1"/>
          </p:cNvSpPr>
          <p:nvPr>
            <p:ph idx="1"/>
          </p:nvPr>
        </p:nvSpPr>
        <p:spPr/>
        <p:txBody>
          <a:bodyPr>
            <a:noAutofit/>
          </a:bodyPr>
          <a:lstStyle/>
          <a:p>
            <a:pPr marL="0" indent="0">
              <a:buNone/>
            </a:pPr>
            <a:r>
              <a:rPr lang="en-US" sz="3600" dirty="0" smtClean="0">
                <a:solidFill>
                  <a:srgbClr val="FF0000"/>
                </a:solidFill>
              </a:rPr>
              <a:t>Bellare, Goldreich and Sudan</a:t>
            </a:r>
            <a:r>
              <a:rPr lang="en-US" sz="3600" dirty="0" smtClean="0"/>
              <a:t>,</a:t>
            </a:r>
          </a:p>
          <a:p>
            <a:pPr marL="0" indent="0">
              <a:buNone/>
            </a:pPr>
            <a:r>
              <a:rPr lang="en-US" sz="3600" dirty="0" smtClean="0"/>
              <a:t>Free bits, PCP and Non-Approximability </a:t>
            </a:r>
            <a:r>
              <a:rPr lang="en-US" sz="3600" dirty="0"/>
              <a:t>– </a:t>
            </a:r>
            <a:r>
              <a:rPr lang="en-US" sz="3600" dirty="0" smtClean="0"/>
              <a:t>toward tight result. FOCS 1995.</a:t>
            </a:r>
            <a:endParaRPr lang="en-US" altLang="en-US" sz="3600" dirty="0" smtClean="0"/>
          </a:p>
          <a:p>
            <a:pPr marL="0" indent="0" algn="l">
              <a:buFontTx/>
              <a:buNone/>
            </a:pPr>
            <a:r>
              <a:rPr lang="en-US" altLang="en-US" sz="3600" b="1" dirty="0" smtClean="0">
                <a:solidFill>
                  <a:srgbClr val="00B050"/>
                </a:solidFill>
              </a:rPr>
              <a:t>Landmark papers </a:t>
            </a:r>
            <a:r>
              <a:rPr lang="en-US" altLang="en-US" sz="3600" b="1" dirty="0" smtClean="0"/>
              <a:t>by </a:t>
            </a:r>
            <a:r>
              <a:rPr lang="en-US" altLang="en-US" sz="3600" b="1" dirty="0" smtClean="0">
                <a:solidFill>
                  <a:srgbClr val="FF0000"/>
                </a:solidFill>
              </a:rPr>
              <a:t> Hastad. </a:t>
            </a:r>
            <a:r>
              <a:rPr lang="en-US" altLang="en-US" sz="3600" b="1" i="1" dirty="0" smtClean="0"/>
              <a:t>Some optimal inapproximability results.</a:t>
            </a:r>
            <a:r>
              <a:rPr lang="en-US" altLang="en-US" sz="3600" i="1" dirty="0" smtClean="0"/>
              <a:t> J. ACM 48(4), 798-859 2001. </a:t>
            </a:r>
            <a:r>
              <a:rPr lang="en-US" altLang="en-US" sz="3600" i="1" dirty="0" smtClean="0">
                <a:solidFill>
                  <a:srgbClr val="00B050"/>
                </a:solidFill>
              </a:rPr>
              <a:t>Absolutely brilliant.</a:t>
            </a:r>
            <a:endParaRPr lang="en-US" altLang="en-US" sz="3600" dirty="0" smtClean="0">
              <a:solidFill>
                <a:srgbClr val="00B050"/>
              </a:solidFill>
            </a:endParaRPr>
          </a:p>
          <a:p>
            <a:pPr marL="0" indent="0">
              <a:buFontTx/>
              <a:buNone/>
            </a:pPr>
            <a:r>
              <a:rPr lang="en-US" altLang="en-US" sz="3600" dirty="0" smtClean="0"/>
              <a:t/>
            </a:r>
            <a:br>
              <a:rPr lang="en-US" altLang="en-US" sz="3600" dirty="0" smtClean="0"/>
            </a:br>
            <a:endParaRPr lang="en-US" altLang="en-US" sz="3600" b="1" dirty="0" smtClean="0">
              <a:solidFill>
                <a:srgbClr val="FF0000"/>
              </a:solidFill>
            </a:endParaRPr>
          </a:p>
        </p:txBody>
      </p:sp>
    </p:spTree>
  </p:cSld>
  <p:clrMapOvr>
    <a:masterClrMapping/>
  </p:clrMapOvr>
  <p:timing>
    <p:tnLst>
      <p:par>
        <p:cTn id="1" dur="indefinite" restart="never" nodeType="tmRoot"/>
      </p:par>
    </p:tnLst>
  </p:timing>
</p:sld>
</file>

<file path=ppt/slides/slide6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Title 1"/>
          <p:cNvSpPr>
            <a:spLocks noGrp="1"/>
          </p:cNvSpPr>
          <p:nvPr>
            <p:ph type="title"/>
          </p:nvPr>
        </p:nvSpPr>
        <p:spPr/>
        <p:txBody>
          <a:bodyPr/>
          <a:lstStyle/>
          <a:p>
            <a:pPr algn="ctr"/>
            <a:r>
              <a:rPr lang="en-US" altLang="en-US" dirty="0" smtClean="0">
                <a:solidFill>
                  <a:srgbClr val="00B0F0"/>
                </a:solidFill>
              </a:rPr>
              <a:t>The hardness of Hastad for Clique.</a:t>
            </a:r>
          </a:p>
        </p:txBody>
      </p:sp>
      <p:sp>
        <p:nvSpPr>
          <p:cNvPr id="270339" name="Content Placeholder 2"/>
          <p:cNvSpPr>
            <a:spLocks noGrp="1"/>
          </p:cNvSpPr>
          <p:nvPr>
            <p:ph idx="1"/>
          </p:nvPr>
        </p:nvSpPr>
        <p:spPr>
          <a:xfrm>
            <a:off x="458788" y="1600200"/>
            <a:ext cx="8229600" cy="4525963"/>
          </a:xfrm>
        </p:spPr>
        <p:txBody>
          <a:bodyPr>
            <a:noAutofit/>
          </a:bodyPr>
          <a:lstStyle/>
          <a:p>
            <a:pPr marL="0" indent="0" algn="l">
              <a:buFontTx/>
              <a:buNone/>
            </a:pPr>
            <a:r>
              <a:rPr lang="en-US" altLang="en-US" sz="3600" dirty="0" smtClean="0">
                <a:solidFill>
                  <a:srgbClr val="FF0000"/>
                </a:solidFill>
              </a:rPr>
              <a:t>Hastad </a:t>
            </a:r>
            <a:r>
              <a:rPr lang="en-US" altLang="en-US" sz="3600" dirty="0" smtClean="0"/>
              <a:t>Clique is hard to approximate within  </a:t>
            </a:r>
            <a:r>
              <a:rPr lang="en-US" altLang="en-US" sz="3600" i="1" dirty="0" smtClean="0"/>
              <a:t>n</a:t>
            </a:r>
            <a:r>
              <a:rPr lang="en-US" altLang="en-US" sz="3600" baseline="30000" dirty="0" smtClean="0"/>
              <a:t>1−ε      </a:t>
            </a:r>
            <a:r>
              <a:rPr lang="en-US" altLang="en-US" sz="3600" dirty="0" smtClean="0"/>
              <a:t>Acta Mthematica </a:t>
            </a:r>
            <a:r>
              <a:rPr lang="en-US" altLang="en-US" sz="3600" b="1" dirty="0" smtClean="0"/>
              <a:t>volume 182</a:t>
            </a:r>
            <a:r>
              <a:rPr lang="en-US" altLang="en-US" sz="3600" dirty="0" smtClean="0"/>
              <a:t>, pages  105–142 (1999). </a:t>
            </a:r>
          </a:p>
          <a:p>
            <a:pPr marL="0" indent="0" algn="l">
              <a:buFontTx/>
              <a:buNone/>
            </a:pPr>
            <a:r>
              <a:rPr lang="en-US" altLang="en-US" sz="3600" dirty="0" smtClean="0"/>
              <a:t>The  hardness for </a:t>
            </a:r>
            <a:r>
              <a:rPr lang="en-US" altLang="en-US" sz="3600" dirty="0" smtClean="0">
                <a:solidFill>
                  <a:srgbClr val="00B050"/>
                </a:solidFill>
              </a:rPr>
              <a:t>Sparsest </a:t>
            </a:r>
            <a:r>
              <a:rPr lang="en-US" altLang="en-US" sz="3600" dirty="0">
                <a:solidFill>
                  <a:srgbClr val="00B050"/>
                </a:solidFill>
              </a:rPr>
              <a:t>C</a:t>
            </a:r>
            <a:r>
              <a:rPr lang="en-US" altLang="en-US" sz="3600" dirty="0" smtClean="0">
                <a:solidFill>
                  <a:srgbClr val="00B050"/>
                </a:solidFill>
              </a:rPr>
              <a:t>ut </a:t>
            </a:r>
            <a:r>
              <a:rPr lang="en-US" altLang="en-US" sz="3600" dirty="0" smtClean="0"/>
              <a:t>and the </a:t>
            </a:r>
            <a:r>
              <a:rPr lang="en-US" altLang="en-US" sz="3600" dirty="0" smtClean="0">
                <a:solidFill>
                  <a:srgbClr val="00B050"/>
                </a:solidFill>
              </a:rPr>
              <a:t>longcode</a:t>
            </a:r>
          </a:p>
          <a:p>
            <a:pPr marL="0" indent="0" algn="l">
              <a:buFontTx/>
              <a:buNone/>
            </a:pPr>
            <a:r>
              <a:rPr lang="en-US" altLang="en-US" sz="3600" dirty="0" smtClean="0">
                <a:solidFill>
                  <a:srgbClr val="FF0000"/>
                </a:solidFill>
              </a:rPr>
              <a:t>Chwala,Krauthgamer, Kumar, Rabani, Sivakumar </a:t>
            </a:r>
            <a:r>
              <a:rPr lang="en-US" altLang="en-US" sz="3600" b="1" i="1" dirty="0" smtClean="0"/>
              <a:t>On the hardness of approximating multicut and sparsest-cut</a:t>
            </a:r>
            <a:r>
              <a:rPr lang="en-US" altLang="en-US" sz="3600" dirty="0" smtClean="0"/>
              <a:t> </a:t>
            </a:r>
            <a:br>
              <a:rPr lang="en-US" altLang="en-US" sz="3600" dirty="0" smtClean="0"/>
            </a:br>
            <a:r>
              <a:rPr lang="en-US" altLang="en-US" sz="3600" dirty="0" smtClean="0"/>
              <a:t>Computational complexity, 2006.</a:t>
            </a:r>
          </a:p>
        </p:txBody>
      </p:sp>
    </p:spTree>
  </p:cSld>
  <p:clrMapOvr>
    <a:masterClrMapping/>
  </p:clrMapOvr>
  <p:timing>
    <p:tnLst>
      <p:par>
        <p:cTn id="1" dur="indefinite" restart="never" nodeType="tmRoot"/>
      </p:par>
    </p:tnLst>
  </p:timing>
</p:sld>
</file>

<file path=ppt/slides/slide6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Title 1"/>
          <p:cNvSpPr>
            <a:spLocks noGrp="1"/>
          </p:cNvSpPr>
          <p:nvPr>
            <p:ph type="title"/>
          </p:nvPr>
        </p:nvSpPr>
        <p:spPr/>
        <p:txBody>
          <a:bodyPr/>
          <a:lstStyle/>
          <a:p>
            <a:pPr algn="ctr"/>
            <a:r>
              <a:rPr lang="en-US" altLang="en-US" dirty="0" smtClean="0">
                <a:solidFill>
                  <a:srgbClr val="00B0F0"/>
                </a:solidFill>
              </a:rPr>
              <a:t>Hardness of Lattice problems</a:t>
            </a:r>
          </a:p>
        </p:txBody>
      </p:sp>
      <p:sp>
        <p:nvSpPr>
          <p:cNvPr id="3" name="Content Placeholder 2"/>
          <p:cNvSpPr>
            <a:spLocks noGrp="1"/>
          </p:cNvSpPr>
          <p:nvPr>
            <p:ph idx="1"/>
          </p:nvPr>
        </p:nvSpPr>
        <p:spPr/>
        <p:txBody>
          <a:bodyPr>
            <a:normAutofit fontScale="25000" lnSpcReduction="20000"/>
          </a:bodyPr>
          <a:lstStyle/>
          <a:p>
            <a:pPr marL="228600" indent="0">
              <a:spcBef>
                <a:spcPts val="0"/>
              </a:spcBef>
              <a:spcAft>
                <a:spcPts val="0"/>
              </a:spcAft>
              <a:buFontTx/>
              <a:buNone/>
              <a:defRPr/>
            </a:pPr>
            <a:r>
              <a:rPr lang="en-US" sz="14400" dirty="0" smtClean="0">
                <a:solidFill>
                  <a:srgbClr val="FF0000"/>
                </a:solidFill>
                <a:latin typeface="Times New Roman" panose="02020603050405020304" pitchFamily="18" charset="0"/>
              </a:rPr>
              <a:t>Khot.</a:t>
            </a:r>
            <a:r>
              <a:rPr lang="en-US" sz="14400" dirty="0" smtClean="0">
                <a:latin typeface="Times New Roman" panose="02020603050405020304" pitchFamily="18" charset="0"/>
              </a:rPr>
              <a:t> Hardness </a:t>
            </a:r>
            <a:r>
              <a:rPr lang="en-US" sz="14400" dirty="0">
                <a:latin typeface="Times New Roman" panose="02020603050405020304" pitchFamily="18" charset="0"/>
              </a:rPr>
              <a:t>of Approximation  for the shortest vector problem in lattices.</a:t>
            </a:r>
          </a:p>
          <a:p>
            <a:pPr marL="228600" indent="0" algn="l">
              <a:spcBef>
                <a:spcPts val="0"/>
              </a:spcBef>
              <a:spcAft>
                <a:spcPts val="0"/>
              </a:spcAft>
              <a:buFontTx/>
              <a:buNone/>
              <a:defRPr/>
            </a:pPr>
            <a:r>
              <a:rPr lang="en-US" sz="14400" dirty="0">
                <a:latin typeface="Times New Roman" panose="02020603050405020304" pitchFamily="18" charset="0"/>
              </a:rPr>
              <a:t>In FOCS </a:t>
            </a:r>
            <a:r>
              <a:rPr lang="en-US" sz="14400" dirty="0" smtClean="0">
                <a:latin typeface="Times New Roman" panose="02020603050405020304" pitchFamily="18" charset="0"/>
              </a:rPr>
              <a:t>2004 </a:t>
            </a:r>
            <a:r>
              <a:rPr lang="en-US" sz="14400" dirty="0">
                <a:latin typeface="Times New Roman" panose="02020603050405020304" pitchFamily="18" charset="0"/>
              </a:rPr>
              <a:t>and J. ACM</a:t>
            </a:r>
            <a:r>
              <a:rPr lang="en-US" sz="14400" dirty="0" smtClean="0">
                <a:latin typeface="Times New Roman" panose="02020603050405020304" pitchFamily="18" charset="0"/>
              </a:rPr>
              <a:t>.</a:t>
            </a:r>
          </a:p>
          <a:p>
            <a:pPr marL="228600" indent="0" algn="l">
              <a:spcBef>
                <a:spcPts val="0"/>
              </a:spcBef>
              <a:spcAft>
                <a:spcPts val="0"/>
              </a:spcAft>
              <a:buFontTx/>
              <a:buNone/>
              <a:defRPr/>
            </a:pPr>
            <a:endParaRPr lang="en-US" sz="14400" dirty="0">
              <a:latin typeface="Times New Roman" panose="02020603050405020304" pitchFamily="18" charset="0"/>
            </a:endParaRPr>
          </a:p>
          <a:p>
            <a:pPr marL="228600" indent="0" algn="l">
              <a:spcBef>
                <a:spcPts val="0"/>
              </a:spcBef>
              <a:spcAft>
                <a:spcPts val="0"/>
              </a:spcAft>
              <a:buFontTx/>
              <a:buNone/>
              <a:defRPr/>
            </a:pPr>
            <a:r>
              <a:rPr lang="en-US" sz="14400" dirty="0" smtClean="0">
                <a:solidFill>
                  <a:srgbClr val="FF0000"/>
                </a:solidFill>
                <a:latin typeface="Times New Roman" panose="02020603050405020304" pitchFamily="18" charset="0"/>
              </a:rPr>
              <a:t>Dinur, Kindler, Raz, Safra,</a:t>
            </a:r>
            <a:r>
              <a:rPr lang="en-US" sz="14400" dirty="0">
                <a:solidFill>
                  <a:srgbClr val="FF0000"/>
                </a:solidFill>
                <a:latin typeface="Times New Roman" panose="02020603050405020304" pitchFamily="18" charset="0"/>
              </a:rPr>
              <a:t> </a:t>
            </a:r>
            <a:r>
              <a:rPr lang="en-US" sz="14400" b="1" dirty="0" smtClean="0"/>
              <a:t>An </a:t>
            </a:r>
            <a:r>
              <a:rPr lang="en-US" sz="14400" b="1" dirty="0"/>
              <a:t>Improved Lower Bound for Approximating-CVP</a:t>
            </a:r>
            <a:r>
              <a:rPr lang="en-US" sz="14400" b="1" dirty="0" smtClean="0"/>
              <a:t>.</a:t>
            </a:r>
            <a:endParaRPr lang="en-US" sz="14400" dirty="0"/>
          </a:p>
          <a:p>
            <a:pPr marL="0" indent="0" algn="l">
              <a:buFontTx/>
              <a:buNone/>
              <a:defRPr/>
            </a:pPr>
            <a:r>
              <a:rPr lang="en-US" sz="14400" b="1" dirty="0" smtClean="0"/>
              <a:t>  Combinatorica</a:t>
            </a:r>
            <a:r>
              <a:rPr lang="en-US" sz="14400" b="1" dirty="0"/>
              <a:t>, 23(2):205-243, </a:t>
            </a:r>
            <a:r>
              <a:rPr lang="en-US" sz="14400" b="1" dirty="0" smtClean="0"/>
              <a:t>2003</a:t>
            </a:r>
          </a:p>
          <a:p>
            <a:pPr marL="0" indent="0" algn="l">
              <a:buFontTx/>
              <a:buNone/>
              <a:defRPr/>
            </a:pPr>
            <a:r>
              <a:rPr lang="en-US" sz="9600" b="1" dirty="0"/>
              <a:t> </a:t>
            </a:r>
            <a:r>
              <a:rPr lang="en-US" sz="9600" b="1" dirty="0" smtClean="0"/>
              <a:t>   </a:t>
            </a:r>
            <a:r>
              <a:rPr lang="en-US" sz="14400" b="1" dirty="0" smtClean="0">
                <a:solidFill>
                  <a:srgbClr val="00B050"/>
                </a:solidFill>
              </a:rPr>
              <a:t>Hardness of coloring: </a:t>
            </a:r>
            <a:r>
              <a:rPr lang="en-US" sz="14400" i="1" dirty="0" smtClean="0">
                <a:solidFill>
                  <a:srgbClr val="FF0000"/>
                </a:solidFill>
              </a:rPr>
              <a:t>Feige</a:t>
            </a:r>
            <a:r>
              <a:rPr lang="en-US" sz="14400" i="1" dirty="0">
                <a:solidFill>
                  <a:srgbClr val="FF0000"/>
                </a:solidFill>
              </a:rPr>
              <a:t>, </a:t>
            </a:r>
            <a:r>
              <a:rPr lang="en-US" sz="14400" i="1" dirty="0" smtClean="0">
                <a:solidFill>
                  <a:srgbClr val="FF0000"/>
                </a:solidFill>
              </a:rPr>
              <a:t>Kilian</a:t>
            </a:r>
            <a:br>
              <a:rPr lang="en-US" sz="14400" i="1" dirty="0" smtClean="0">
                <a:solidFill>
                  <a:srgbClr val="FF0000"/>
                </a:solidFill>
              </a:rPr>
            </a:br>
            <a:r>
              <a:rPr lang="en-US" sz="14400" i="1" dirty="0" smtClean="0">
                <a:solidFill>
                  <a:srgbClr val="FF0000"/>
                </a:solidFill>
              </a:rPr>
              <a:t>   </a:t>
            </a:r>
            <a:r>
              <a:rPr lang="en-US" sz="14400" b="1" i="1" dirty="0" smtClean="0"/>
              <a:t>Zero </a:t>
            </a:r>
            <a:r>
              <a:rPr lang="en-US" sz="14400" b="1" i="1" dirty="0"/>
              <a:t>Knowledge and the Chromatic </a:t>
            </a:r>
            <a:r>
              <a:rPr lang="en-US" sz="14400" b="1" i="1" dirty="0" smtClean="0"/>
              <a:t>     </a:t>
            </a:r>
          </a:p>
          <a:p>
            <a:pPr marL="0" indent="0" algn="l">
              <a:buFontTx/>
              <a:buNone/>
              <a:defRPr/>
            </a:pPr>
            <a:r>
              <a:rPr lang="en-US" sz="14400" b="1" i="1" dirty="0"/>
              <a:t> </a:t>
            </a:r>
            <a:r>
              <a:rPr lang="en-US" sz="14400" b="1" i="1" dirty="0" smtClean="0"/>
              <a:t>  Number. Computational Complexity,    </a:t>
            </a:r>
          </a:p>
          <a:p>
            <a:pPr marL="0" indent="0" algn="l">
              <a:buFontTx/>
              <a:buNone/>
              <a:defRPr/>
            </a:pPr>
            <a:r>
              <a:rPr lang="en-US" sz="14400" b="1" i="1" dirty="0"/>
              <a:t> </a:t>
            </a:r>
            <a:r>
              <a:rPr lang="en-US" sz="14400" b="1" i="1" dirty="0" smtClean="0"/>
              <a:t>  278-287.</a:t>
            </a:r>
            <a:r>
              <a:rPr lang="en-US" sz="14400" i="1" dirty="0"/>
              <a:t> </a:t>
            </a:r>
            <a:r>
              <a:rPr lang="en-US" sz="14400" i="1" dirty="0" smtClean="0"/>
              <a:t>1996</a:t>
            </a:r>
            <a:r>
              <a:rPr lang="en-US" sz="14400" dirty="0" smtClean="0"/>
              <a:t/>
            </a:r>
            <a:br>
              <a:rPr lang="en-US" sz="14400" dirty="0" smtClean="0"/>
            </a:br>
            <a:endParaRPr lang="en-US" sz="14400" b="1" dirty="0">
              <a:solidFill>
                <a:srgbClr val="00B050"/>
              </a:solidFill>
            </a:endParaRPr>
          </a:p>
          <a:p>
            <a:pPr marL="228600" indent="0" algn="l">
              <a:spcBef>
                <a:spcPts val="0"/>
              </a:spcBef>
              <a:spcAft>
                <a:spcPts val="0"/>
              </a:spcAft>
              <a:buFontTx/>
              <a:buNone/>
              <a:defRPr/>
            </a:pPr>
            <a:endParaRPr lang="en-US" dirty="0">
              <a:latin typeface="Wingdings" panose="05000000000000000000" pitchFamily="2" charset="2"/>
            </a:endParaRPr>
          </a:p>
          <a:p>
            <a:pPr algn="l">
              <a:defRPr/>
            </a:pPr>
            <a:endParaRPr lang="en-US" dirty="0"/>
          </a:p>
        </p:txBody>
      </p:sp>
    </p:spTree>
  </p:cSld>
  <p:clrMapOvr>
    <a:masterClrMapping/>
  </p:clrMapOvr>
  <p:timing>
    <p:tnLst>
      <p:par>
        <p:cTn id="1" dur="indefinite" restart="never" nodeType="tmRoot"/>
      </p:par>
    </p:tnLst>
  </p:timing>
</p:sld>
</file>

<file path=ppt/slides/slide6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Title 1"/>
          <p:cNvSpPr>
            <a:spLocks noGrp="1"/>
          </p:cNvSpPr>
          <p:nvPr>
            <p:ph type="title"/>
          </p:nvPr>
        </p:nvSpPr>
        <p:spPr/>
        <p:txBody>
          <a:bodyPr/>
          <a:lstStyle/>
          <a:p>
            <a:pPr algn="ctr"/>
            <a:r>
              <a:rPr lang="en-US" altLang="en-US" dirty="0" smtClean="0">
                <a:solidFill>
                  <a:srgbClr val="00B0F0"/>
                </a:solidFill>
              </a:rPr>
              <a:t>The O(sqrt{n}) tree-width for planar graph follows from</a:t>
            </a:r>
          </a:p>
        </p:txBody>
      </p:sp>
      <p:sp>
        <p:nvSpPr>
          <p:cNvPr id="3" name="Content Placeholder 2"/>
          <p:cNvSpPr>
            <a:spLocks noGrp="1"/>
          </p:cNvSpPr>
          <p:nvPr>
            <p:ph idx="1"/>
          </p:nvPr>
        </p:nvSpPr>
        <p:spPr/>
        <p:txBody>
          <a:bodyPr>
            <a:normAutofit fontScale="92500" lnSpcReduction="10000"/>
          </a:bodyPr>
          <a:lstStyle/>
          <a:p>
            <a:pPr marL="0" indent="0" algn="l">
              <a:buFontTx/>
              <a:buNone/>
              <a:defRPr/>
            </a:pPr>
            <a:r>
              <a:rPr lang="en-US" sz="4000" i="1" dirty="0" smtClean="0">
                <a:solidFill>
                  <a:srgbClr val="FF0000"/>
                </a:solidFill>
              </a:rPr>
              <a:t>Lipton, Tarajan</a:t>
            </a:r>
            <a:r>
              <a:rPr lang="en-US" sz="4000" i="1" dirty="0" smtClean="0"/>
              <a:t>.  A </a:t>
            </a:r>
            <a:r>
              <a:rPr lang="en-US" sz="4000" i="1" dirty="0"/>
              <a:t>separator theorem for planar </a:t>
            </a:r>
            <a:r>
              <a:rPr lang="en-US" sz="4000" i="1" dirty="0" smtClean="0"/>
              <a:t>graphs,</a:t>
            </a:r>
            <a:r>
              <a:rPr lang="en-US" sz="4000" i="1" dirty="0"/>
              <a:t> SIAM </a:t>
            </a:r>
            <a:r>
              <a:rPr lang="en-US" sz="4000" i="1" dirty="0" smtClean="0"/>
              <a:t>Journal on Applied Math,</a:t>
            </a:r>
            <a:r>
              <a:rPr lang="en-US" sz="4000" i="1" dirty="0"/>
              <a:t> </a:t>
            </a:r>
            <a:r>
              <a:rPr lang="en-US" sz="4000" b="1" i="1" dirty="0"/>
              <a:t>36</a:t>
            </a:r>
            <a:r>
              <a:rPr lang="en-US" sz="4000" i="1" dirty="0"/>
              <a:t> (2): </a:t>
            </a:r>
            <a:r>
              <a:rPr lang="en-US" sz="4000" i="1" dirty="0" smtClean="0"/>
              <a:t>177–189. And from many other papers.</a:t>
            </a:r>
          </a:p>
          <a:p>
            <a:pPr marL="0" indent="0" algn="l">
              <a:buFontTx/>
              <a:buNone/>
              <a:defRPr/>
            </a:pPr>
            <a:r>
              <a:rPr lang="en-US" sz="4000" i="1" dirty="0" smtClean="0"/>
              <a:t>It also follows from the seminal set of papers of </a:t>
            </a:r>
            <a:r>
              <a:rPr lang="en-US" sz="4000" dirty="0" smtClean="0">
                <a:solidFill>
                  <a:srgbClr val="FF0000"/>
                </a:solidFill>
              </a:rPr>
              <a:t>Robertson–Seymour </a:t>
            </a:r>
            <a:r>
              <a:rPr lang="en-US" sz="4000" dirty="0" smtClean="0"/>
              <a:t>who invented the notion of </a:t>
            </a:r>
            <a:r>
              <a:rPr lang="en-US" sz="4000" dirty="0" smtClean="0">
                <a:solidFill>
                  <a:srgbClr val="FF0000"/>
                </a:solidFill>
              </a:rPr>
              <a:t>Tree-Width</a:t>
            </a:r>
            <a:r>
              <a:rPr lang="en-US" sz="4000" dirty="0" smtClean="0"/>
              <a:t>. Their series of papers has some </a:t>
            </a:r>
            <a:r>
              <a:rPr lang="en-US" sz="4000" dirty="0" smtClean="0">
                <a:solidFill>
                  <a:srgbClr val="00B050"/>
                </a:solidFill>
              </a:rPr>
              <a:t>amazing theorems.</a:t>
            </a:r>
            <a:endParaRPr lang="en-US" sz="4000" dirty="0">
              <a:solidFill>
                <a:srgbClr val="00B050"/>
              </a:solidFill>
            </a:endParaRPr>
          </a:p>
          <a:p>
            <a:pPr marL="0" indent="0" algn="l">
              <a:buFontTx/>
              <a:buNone/>
              <a:defRPr/>
            </a:pPr>
            <a:endParaRPr lang="en-US" dirty="0"/>
          </a:p>
          <a:p>
            <a:pPr algn="l">
              <a:defRPr/>
            </a:pP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76200" y="76200"/>
            <a:ext cx="9144000" cy="1325563"/>
          </a:xfrm>
        </p:spPr>
        <p:txBody>
          <a:bodyPr/>
          <a:lstStyle/>
          <a:p>
            <a:pPr algn="ctr"/>
            <a:r>
              <a:rPr lang="en-US" altLang="en-US" dirty="0" smtClean="0">
                <a:solidFill>
                  <a:srgbClr val="00B0F0"/>
                </a:solidFill>
              </a:rPr>
              <a:t>The increase in the dual </a:t>
            </a:r>
          </a:p>
        </p:txBody>
      </p:sp>
      <p:sp>
        <p:nvSpPr>
          <p:cNvPr id="53251" name="Content Placeholder 2"/>
          <p:cNvSpPr>
            <a:spLocks noGrp="1"/>
          </p:cNvSpPr>
          <p:nvPr>
            <p:ph idx="1"/>
          </p:nvPr>
        </p:nvSpPr>
        <p:spPr>
          <a:xfrm>
            <a:off x="533400" y="1371600"/>
            <a:ext cx="8229600" cy="4525963"/>
          </a:xfrm>
        </p:spPr>
        <p:txBody>
          <a:bodyPr>
            <a:normAutofit/>
          </a:bodyPr>
          <a:lstStyle/>
          <a:p>
            <a:pPr marL="0" indent="0">
              <a:buNone/>
            </a:pPr>
            <a:r>
              <a:rPr lang="en-US" altLang="en-US" dirty="0" smtClean="0">
                <a:sym typeface="Symbol" panose="05050102010706020507" pitchFamily="18" charset="2"/>
              </a:rPr>
              <a:t>We denote the number of edges leaving </a:t>
            </a:r>
            <a:r>
              <a:rPr lang="en-US" altLang="en-US" dirty="0" smtClean="0">
                <a:solidFill>
                  <a:srgbClr val="FF0000"/>
                </a:solidFill>
                <a:sym typeface="Symbol" panose="05050102010706020507" pitchFamily="18" charset="2"/>
              </a:rPr>
              <a:t>S</a:t>
            </a:r>
            <a:r>
              <a:rPr lang="en-US" altLang="en-US" dirty="0" smtClean="0">
                <a:sym typeface="Symbol" panose="05050102010706020507" pitchFamily="18" charset="2"/>
              </a:rPr>
              <a:t> by </a:t>
            </a:r>
            <a:r>
              <a:rPr lang="en-US" altLang="en-US" dirty="0" smtClean="0">
                <a:solidFill>
                  <a:srgbClr val="FF0000"/>
                </a:solidFill>
                <a:sym typeface="Symbol" panose="05050102010706020507" pitchFamily="18" charset="2"/>
              </a:rPr>
              <a:t>d(S)</a:t>
            </a:r>
            <a:r>
              <a:rPr lang="en-US" altLang="en-US" dirty="0" smtClean="0">
                <a:sym typeface="Symbol" panose="05050102010706020507" pitchFamily="18" charset="2"/>
              </a:rPr>
              <a:t>. The dual increased by the sum of </a:t>
            </a:r>
            <a:r>
              <a:rPr lang="el-GR" altLang="en-US" dirty="0" smtClean="0">
                <a:solidFill>
                  <a:srgbClr val="FF0000"/>
                </a:solidFill>
                <a:latin typeface="Calibri" panose="020F0502020204030204" pitchFamily="34" charset="0"/>
                <a:cs typeface="Calibri" panose="020F0502020204030204" pitchFamily="34" charset="0"/>
                <a:sym typeface="Symbol" panose="05050102010706020507" pitchFamily="18" charset="2"/>
              </a:rPr>
              <a:t>ε</a:t>
            </a:r>
            <a:endParaRPr lang="en-US" altLang="en-US" dirty="0" smtClean="0">
              <a:solidFill>
                <a:srgbClr val="FF0000"/>
              </a:solidFill>
              <a:sym typeface="Symbol" panose="05050102010706020507" pitchFamily="18" charset="2"/>
            </a:endParaRPr>
          </a:p>
          <a:p>
            <a:pPr marL="0" indent="0">
              <a:buNone/>
            </a:pPr>
            <a:r>
              <a:rPr lang="en-US" altLang="en-US" dirty="0">
                <a:latin typeface="Calibri" panose="020F0502020204030204" pitchFamily="34" charset="0"/>
                <a:cs typeface="Calibri" panose="020F0502020204030204" pitchFamily="34" charset="0"/>
                <a:sym typeface="Symbol" panose="05050102010706020507" pitchFamily="18" charset="2"/>
              </a:rPr>
              <a:t>o</a:t>
            </a:r>
            <a:r>
              <a:rPr lang="en-US" altLang="en-US" dirty="0" smtClean="0">
                <a:latin typeface="Calibri" panose="020F0502020204030204" pitchFamily="34" charset="0"/>
                <a:cs typeface="Calibri" panose="020F0502020204030204" pitchFamily="34" charset="0"/>
                <a:sym typeface="Symbol" panose="05050102010706020507" pitchFamily="18" charset="2"/>
              </a:rPr>
              <a:t>ver all </a:t>
            </a:r>
            <a:r>
              <a:rPr lang="en-US" altLang="en-US" dirty="0" smtClean="0">
                <a:solidFill>
                  <a:srgbClr val="FF0000"/>
                </a:solidFill>
                <a:latin typeface="Calibri" panose="020F0502020204030204" pitchFamily="34" charset="0"/>
                <a:cs typeface="Calibri" panose="020F0502020204030204" pitchFamily="34" charset="0"/>
                <a:sym typeface="Symbol" panose="05050102010706020507" pitchFamily="18" charset="2"/>
              </a:rPr>
              <a:t>S </a:t>
            </a:r>
            <a:r>
              <a:rPr lang="en-US" altLang="en-US" dirty="0" smtClean="0">
                <a:latin typeface="Calibri" panose="020F0502020204030204" pitchFamily="34" charset="0"/>
                <a:cs typeface="Calibri" panose="020F0502020204030204" pitchFamily="34" charset="0"/>
                <a:sym typeface="Symbol" panose="05050102010706020507" pitchFamily="18" charset="2"/>
              </a:rPr>
              <a:t>of </a:t>
            </a:r>
            <a:r>
              <a:rPr lang="en-US" altLang="en-US" dirty="0" smtClean="0">
                <a:solidFill>
                  <a:srgbClr val="FF0000"/>
                </a:solidFill>
                <a:latin typeface="Calibri" panose="020F0502020204030204" pitchFamily="34" charset="0"/>
                <a:cs typeface="Calibri" panose="020F0502020204030204" pitchFamily="34" charset="0"/>
                <a:sym typeface="Symbol" panose="05050102010706020507" pitchFamily="18" charset="2"/>
              </a:rPr>
              <a:t>d(S)</a:t>
            </a:r>
            <a:endParaRPr lang="en-US" altLang="en-US" dirty="0" smtClean="0">
              <a:solidFill>
                <a:srgbClr val="FF0000"/>
              </a:solidFill>
              <a:latin typeface="Calibri" panose="020F0502020204030204" pitchFamily="34" charset="0"/>
              <a:cs typeface="Calibri" panose="020F0502020204030204" pitchFamily="34" charset="0"/>
            </a:endParaRPr>
          </a:p>
        </p:txBody>
      </p:sp>
      <p:sp>
        <p:nvSpPr>
          <p:cNvPr id="2" name="Oval 1"/>
          <p:cNvSpPr/>
          <p:nvPr/>
        </p:nvSpPr>
        <p:spPr>
          <a:xfrm>
            <a:off x="4831081" y="304800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 name="Oval 2"/>
          <p:cNvSpPr/>
          <p:nvPr/>
        </p:nvSpPr>
        <p:spPr>
          <a:xfrm>
            <a:off x="2971800" y="2590800"/>
            <a:ext cx="2209800" cy="2286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p:nvSpPr>
        <p:spPr>
          <a:xfrm flipH="1">
            <a:off x="3924300" y="3040224"/>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6172200" y="2209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a:stCxn id="4" idx="1"/>
          </p:cNvCxnSpPr>
          <p:nvPr/>
        </p:nvCxnSpPr>
        <p:spPr>
          <a:xfrm flipV="1">
            <a:off x="4184463" y="2362200"/>
            <a:ext cx="2140137" cy="722661"/>
          </a:xfrm>
          <a:prstGeom prst="line">
            <a:avLst/>
          </a:prstGeom>
          <a:ln w="69850"/>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6019800" y="4267200"/>
            <a:ext cx="304800" cy="3732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4038599" y="4038600"/>
            <a:ext cx="309465" cy="3001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5181600" y="51816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p:cNvCxnSpPr/>
          <p:nvPr/>
        </p:nvCxnSpPr>
        <p:spPr>
          <a:xfrm>
            <a:off x="4038599" y="4247689"/>
            <a:ext cx="2286001" cy="265144"/>
          </a:xfrm>
          <a:prstGeom prst="line">
            <a:avLst/>
          </a:prstGeom>
          <a:ln w="79375"/>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3429000" y="3627437"/>
            <a:ext cx="304800" cy="3349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1752600" y="47244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p:cNvCxnSpPr>
            <a:endCxn id="16" idx="6"/>
          </p:cNvCxnSpPr>
          <p:nvPr/>
        </p:nvCxnSpPr>
        <p:spPr>
          <a:xfrm flipH="1">
            <a:off x="2057400" y="3794918"/>
            <a:ext cx="1524000" cy="1081882"/>
          </a:xfrm>
          <a:prstGeom prst="line">
            <a:avLst/>
          </a:prstGeom>
          <a:ln w="793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600200" y="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4" idx="3"/>
            <a:endCxn id="9" idx="6"/>
          </p:cNvCxnSpPr>
          <p:nvPr/>
        </p:nvCxnSpPr>
        <p:spPr>
          <a:xfrm>
            <a:off x="4184463" y="3300387"/>
            <a:ext cx="2140137" cy="1153425"/>
          </a:xfrm>
          <a:prstGeom prst="line">
            <a:avLst/>
          </a:prstGeom>
          <a:ln w="82550"/>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5" idx="5"/>
            <a:endCxn id="15" idx="5"/>
          </p:cNvCxnSpPr>
          <p:nvPr/>
        </p:nvCxnSpPr>
        <p:spPr>
          <a:xfrm>
            <a:off x="3689163" y="3913346"/>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283606" y="4279400"/>
            <a:ext cx="1140668" cy="114766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4" idx="0"/>
            <a:endCxn id="11" idx="4"/>
          </p:cNvCxnSpPr>
          <p:nvPr/>
        </p:nvCxnSpPr>
        <p:spPr>
          <a:xfrm>
            <a:off x="4076700" y="3040224"/>
            <a:ext cx="1257300" cy="2446176"/>
          </a:xfrm>
          <a:prstGeom prst="line">
            <a:avLst/>
          </a:prstGeom>
          <a:ln w="82550"/>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418984" y="4348300"/>
            <a:ext cx="881235" cy="584775"/>
          </a:xfrm>
          <a:prstGeom prst="rect">
            <a:avLst/>
          </a:prstGeom>
          <a:noFill/>
        </p:spPr>
        <p:txBody>
          <a:bodyPr wrap="square" rtlCol="0">
            <a:spAutoFit/>
          </a:bodyPr>
          <a:lstStyle/>
          <a:p>
            <a:r>
              <a:rPr lang="en-US" sz="3200" dirty="0">
                <a:solidFill>
                  <a:srgbClr val="FF0000"/>
                </a:solidFill>
              </a:rPr>
              <a:t>e</a:t>
            </a:r>
          </a:p>
        </p:txBody>
      </p:sp>
      <p:sp>
        <p:nvSpPr>
          <p:cNvPr id="33" name="TextBox 32"/>
          <p:cNvSpPr txBox="1"/>
          <p:nvPr/>
        </p:nvSpPr>
        <p:spPr>
          <a:xfrm>
            <a:off x="4909965" y="2241961"/>
            <a:ext cx="881235" cy="584775"/>
          </a:xfrm>
          <a:prstGeom prst="rect">
            <a:avLst/>
          </a:prstGeom>
          <a:noFill/>
        </p:spPr>
        <p:txBody>
          <a:bodyPr wrap="square" rtlCol="0">
            <a:spAutoFit/>
          </a:bodyPr>
          <a:lstStyle/>
          <a:p>
            <a:r>
              <a:rPr lang="en-US" sz="3200" dirty="0" smtClean="0">
                <a:solidFill>
                  <a:srgbClr val="FF0000"/>
                </a:solidFill>
              </a:rPr>
              <a:t>f</a:t>
            </a:r>
            <a:endParaRPr lang="en-US" sz="3200" dirty="0">
              <a:solidFill>
                <a:srgbClr val="FF0000"/>
              </a:solidFill>
            </a:endParaRPr>
          </a:p>
        </p:txBody>
      </p:sp>
      <p:sp>
        <p:nvSpPr>
          <p:cNvPr id="34" name="TextBox 33"/>
          <p:cNvSpPr txBox="1"/>
          <p:nvPr/>
        </p:nvSpPr>
        <p:spPr>
          <a:xfrm>
            <a:off x="5315800" y="3517612"/>
            <a:ext cx="881235" cy="584775"/>
          </a:xfrm>
          <a:prstGeom prst="rect">
            <a:avLst/>
          </a:prstGeom>
          <a:noFill/>
        </p:spPr>
        <p:txBody>
          <a:bodyPr wrap="square" rtlCol="0">
            <a:spAutoFit/>
          </a:bodyPr>
          <a:lstStyle/>
          <a:p>
            <a:r>
              <a:rPr lang="en-US" sz="3200" dirty="0" smtClean="0">
                <a:solidFill>
                  <a:srgbClr val="FF0000"/>
                </a:solidFill>
              </a:rPr>
              <a:t>h</a:t>
            </a:r>
            <a:endParaRPr lang="en-US" sz="3200" dirty="0">
              <a:solidFill>
                <a:srgbClr val="FF0000"/>
              </a:solidFill>
            </a:endParaRPr>
          </a:p>
        </p:txBody>
      </p:sp>
      <p:sp>
        <p:nvSpPr>
          <p:cNvPr id="35" name="TextBox 34"/>
          <p:cNvSpPr txBox="1"/>
          <p:nvPr/>
        </p:nvSpPr>
        <p:spPr>
          <a:xfrm>
            <a:off x="5314370" y="4241513"/>
            <a:ext cx="881235" cy="584775"/>
          </a:xfrm>
          <a:prstGeom prst="rect">
            <a:avLst/>
          </a:prstGeom>
          <a:noFill/>
        </p:spPr>
        <p:txBody>
          <a:bodyPr wrap="square" rtlCol="0">
            <a:spAutoFit/>
          </a:bodyPr>
          <a:lstStyle/>
          <a:p>
            <a:r>
              <a:rPr lang="en-US" sz="3200" dirty="0">
                <a:solidFill>
                  <a:srgbClr val="FF0000"/>
                </a:solidFill>
              </a:rPr>
              <a:t>x</a:t>
            </a:r>
          </a:p>
        </p:txBody>
      </p:sp>
      <p:sp>
        <p:nvSpPr>
          <p:cNvPr id="36" name="TextBox 35"/>
          <p:cNvSpPr txBox="1"/>
          <p:nvPr/>
        </p:nvSpPr>
        <p:spPr>
          <a:xfrm>
            <a:off x="4413322" y="4580969"/>
            <a:ext cx="881235" cy="584775"/>
          </a:xfrm>
          <a:prstGeom prst="rect">
            <a:avLst/>
          </a:prstGeom>
          <a:noFill/>
        </p:spPr>
        <p:txBody>
          <a:bodyPr wrap="square" rtlCol="0">
            <a:spAutoFit/>
          </a:bodyPr>
          <a:lstStyle/>
          <a:p>
            <a:r>
              <a:rPr lang="en-US" sz="3200" dirty="0">
                <a:solidFill>
                  <a:srgbClr val="FF0000"/>
                </a:solidFill>
              </a:rPr>
              <a:t>g</a:t>
            </a:r>
          </a:p>
        </p:txBody>
      </p:sp>
    </p:spTree>
    <p:extLst>
      <p:ext uri="{BB962C8B-B14F-4D97-AF65-F5344CB8AC3E}">
        <p14:creationId xmlns:p14="http://schemas.microsoft.com/office/powerpoint/2010/main" val="3649187467"/>
      </p:ext>
    </p:extLst>
  </p:cSld>
  <p:clrMapOvr>
    <a:masterClrMapping/>
  </p:clrMapOvr>
  <mc:AlternateContent xmlns:mc="http://schemas.openxmlformats.org/markup-compatibility/2006" xmlns:p14="http://schemas.microsoft.com/office/powerpoint/2010/main">
    <mc:Choice Requires="p14">
      <p:transition spd="slow" p14:dur="2000" advTm="188"/>
    </mc:Choice>
    <mc:Fallback xmlns="">
      <p:transition spd="slow" advTm="188"/>
    </mc:Fallback>
  </mc:AlternateContent>
  <p:timing>
    <p:tnLst>
      <p:par>
        <p:cTn id="1" dur="indefinite" restart="never" nodeType="tmRoot"/>
      </p:par>
    </p:tnLst>
  </p:timing>
</p:sld>
</file>

<file path=ppt/slides/slide6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The paper by Baker</a:t>
            </a:r>
            <a:endParaRPr lang="en-US" dirty="0">
              <a:solidFill>
                <a:srgbClr val="00B0F0"/>
              </a:solidFill>
            </a:endParaRPr>
          </a:p>
        </p:txBody>
      </p:sp>
      <p:sp>
        <p:nvSpPr>
          <p:cNvPr id="3" name="Content Placeholder 2"/>
          <p:cNvSpPr>
            <a:spLocks noGrp="1"/>
          </p:cNvSpPr>
          <p:nvPr>
            <p:ph idx="1"/>
          </p:nvPr>
        </p:nvSpPr>
        <p:spPr>
          <a:xfrm>
            <a:off x="762000" y="1600200"/>
            <a:ext cx="7886700" cy="4351338"/>
          </a:xfrm>
        </p:spPr>
        <p:txBody>
          <a:bodyPr>
            <a:normAutofit fontScale="25000" lnSpcReduction="20000"/>
          </a:bodyPr>
          <a:lstStyle/>
          <a:p>
            <a:pPr marL="0" indent="0">
              <a:buNone/>
            </a:pPr>
            <a:r>
              <a:rPr lang="en-US" sz="14400" dirty="0" smtClean="0"/>
              <a:t>A landmark paper. I used it in many of my papers.</a:t>
            </a:r>
          </a:p>
          <a:p>
            <a:pPr marL="0" indent="0">
              <a:buNone/>
            </a:pPr>
            <a:endParaRPr lang="en-US" sz="14400" dirty="0"/>
          </a:p>
          <a:p>
            <a:pPr marL="0" indent="0">
              <a:buNone/>
            </a:pPr>
            <a:r>
              <a:rPr lang="en-US" sz="14400" dirty="0" smtClean="0"/>
              <a:t>This paper can be found in:</a:t>
            </a:r>
          </a:p>
          <a:p>
            <a:pPr marL="0" indent="0">
              <a:buNone/>
            </a:pPr>
            <a:r>
              <a:rPr lang="en-US" sz="14400" i="1" dirty="0" smtClean="0">
                <a:solidFill>
                  <a:srgbClr val="FF0000"/>
                </a:solidFill>
              </a:rPr>
              <a:t>Baker</a:t>
            </a:r>
            <a:r>
              <a:rPr lang="en-US" sz="14400" i="1" dirty="0">
                <a:solidFill>
                  <a:srgbClr val="FF0000"/>
                </a:solidFill>
              </a:rPr>
              <a:t>.</a:t>
            </a:r>
            <a:r>
              <a:rPr lang="en-US" sz="14400" i="1" dirty="0"/>
              <a:t/>
            </a:r>
            <a:br>
              <a:rPr lang="en-US" sz="14400" i="1" dirty="0"/>
            </a:br>
            <a:r>
              <a:rPr lang="en-US" sz="14400" b="1" i="1" dirty="0"/>
              <a:t>Approximation Algorithms for NP-Complete Problems on Planar Graphs.</a:t>
            </a:r>
            <a:r>
              <a:rPr lang="en-US" sz="14400" i="1" dirty="0"/>
              <a:t> J. ACM 41(1</a:t>
            </a:r>
            <a:r>
              <a:rPr lang="en-US" sz="14400" i="1" dirty="0" smtClean="0"/>
              <a:t>)</a:t>
            </a:r>
            <a:r>
              <a:rPr lang="en-US" sz="14400" i="1" dirty="0"/>
              <a:t> 153-180 (1994)</a:t>
            </a:r>
            <a:endParaRPr lang="en-US" sz="14400" dirty="0"/>
          </a:p>
          <a:p>
            <a:pPr marL="0" indent="0">
              <a:buNone/>
            </a:pPr>
            <a:r>
              <a:rPr lang="en-US" sz="14400" dirty="0"/>
              <a:t/>
            </a:r>
            <a:br>
              <a:rPr lang="en-US" sz="14400" dirty="0"/>
            </a:br>
            <a:endParaRPr lang="en-US" sz="14400" dirty="0" smtClean="0"/>
          </a:p>
          <a:p>
            <a:pPr marL="0" indent="0">
              <a:buNone/>
            </a:pPr>
            <a:endParaRPr lang="en-US" dirty="0"/>
          </a:p>
          <a:p>
            <a:pPr marL="0" indent="0">
              <a:buNone/>
            </a:pPr>
            <a:r>
              <a:rPr lang="en-US" dirty="0"/>
              <a:t/>
            </a:r>
            <a:br>
              <a:rPr lang="en-US" dirty="0"/>
            </a:br>
            <a:endParaRPr lang="en-US" dirty="0"/>
          </a:p>
        </p:txBody>
      </p:sp>
    </p:spTree>
    <p:extLst>
      <p:ext uri="{BB962C8B-B14F-4D97-AF65-F5344CB8AC3E}">
        <p14:creationId xmlns:p14="http://schemas.microsoft.com/office/powerpoint/2010/main" val="2756341542"/>
      </p:ext>
    </p:extLst>
  </p:cSld>
  <p:clrMapOvr>
    <a:masterClrMapping/>
  </p:clrMapOvr>
  <p:timing>
    <p:tnLst>
      <p:par>
        <p:cTn id="1" dur="indefinite" restart="never" nodeType="tmRoot"/>
      </p:par>
    </p:tnLst>
  </p:timing>
</p:sld>
</file>

<file path=ppt/slides/slide6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00B0F0"/>
                </a:solidFill>
              </a:rPr>
              <a:t>The paper that gives </a:t>
            </a:r>
            <a:r>
              <a:rPr lang="en-US" i="1" dirty="0" smtClean="0">
                <a:solidFill>
                  <a:srgbClr val="00B0F0"/>
                </a:solidFill>
              </a:rPr>
              <a:t>m</a:t>
            </a:r>
            <a:r>
              <a:rPr lang="en-US" altLang="en-US" baseline="30000" dirty="0" smtClean="0">
                <a:solidFill>
                  <a:srgbClr val="00B0F0"/>
                </a:solidFill>
              </a:rPr>
              <a:t>ε</a:t>
            </a:r>
            <a:r>
              <a:rPr lang="en-US" altLang="en-US" dirty="0" smtClean="0">
                <a:solidFill>
                  <a:srgbClr val="00B0F0"/>
                </a:solidFill>
              </a:rPr>
              <a:t>  hardness for the ratio of Set-Cover in terms of the number of sets</a:t>
            </a:r>
            <a:endParaRPr lang="en-US" dirty="0">
              <a:solidFill>
                <a:srgbClr val="00B0F0"/>
              </a:solidFill>
            </a:endParaRPr>
          </a:p>
        </p:txBody>
      </p:sp>
      <p:pic>
        <p:nvPicPr>
          <p:cNvPr id="6146" name="Picture 2" descr="https://dblp.org/img/orcid-mark.12x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373188" y="-160019"/>
            <a:ext cx="114300" cy="4571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90600" y="1981200"/>
            <a:ext cx="7040880" cy="4031873"/>
          </a:xfrm>
          <a:prstGeom prst="rect">
            <a:avLst/>
          </a:prstGeom>
          <a:noFill/>
        </p:spPr>
        <p:txBody>
          <a:bodyPr wrap="square" rtlCol="0">
            <a:spAutoFit/>
          </a:bodyPr>
          <a:lstStyle/>
          <a:p>
            <a:r>
              <a:rPr lang="en-US" sz="3200" dirty="0" smtClean="0">
                <a:solidFill>
                  <a:srgbClr val="FF0000"/>
                </a:solidFill>
              </a:rPr>
              <a:t>Chitnis,Hajiaghayi,Kortsarz</a:t>
            </a:r>
            <a:r>
              <a:rPr lang="en-US" sz="3200" dirty="0">
                <a:solidFill>
                  <a:srgbClr val="FF0000"/>
                </a:solidFill>
              </a:rPr>
              <a:t/>
            </a:r>
            <a:br>
              <a:rPr lang="en-US" sz="3200" dirty="0">
                <a:solidFill>
                  <a:srgbClr val="FF0000"/>
                </a:solidFill>
              </a:rPr>
            </a:br>
            <a:r>
              <a:rPr lang="en-US" sz="3200" dirty="0"/>
              <a:t>Fixed Parameter </a:t>
            </a:r>
            <a:r>
              <a:rPr lang="en-US" sz="3200" dirty="0" smtClean="0"/>
              <a:t>and approximation </a:t>
            </a:r>
            <a:r>
              <a:rPr lang="en-US" sz="3200" dirty="0"/>
              <a:t>algorithms: a new </a:t>
            </a:r>
            <a:r>
              <a:rPr lang="en-US" sz="3200" dirty="0" smtClean="0"/>
              <a:t>look.In </a:t>
            </a:r>
            <a:r>
              <a:rPr lang="en-US" sz="3200" dirty="0"/>
              <a:t>IPEC, 110-122, </a:t>
            </a:r>
            <a:r>
              <a:rPr lang="en-US" sz="3200" dirty="0" smtClean="0"/>
              <a:t>2013</a:t>
            </a:r>
          </a:p>
          <a:p>
            <a:r>
              <a:rPr lang="en-US" sz="3200" dirty="0" smtClean="0"/>
              <a:t>This is also the paper that gave a parametrized ratio </a:t>
            </a:r>
            <a:r>
              <a:rPr lang="en-US" sz="3200" dirty="0" smtClean="0">
                <a:solidFill>
                  <a:srgbClr val="FF0000"/>
                </a:solidFill>
              </a:rPr>
              <a:t>2 </a:t>
            </a:r>
            <a:r>
              <a:rPr lang="en-US" sz="3200" dirty="0" smtClean="0"/>
              <a:t>approximation for the </a:t>
            </a:r>
            <a:r>
              <a:rPr lang="en-US" sz="3200" dirty="0" smtClean="0">
                <a:solidFill>
                  <a:srgbClr val="00B050"/>
                </a:solidFill>
              </a:rPr>
              <a:t>Minimum </a:t>
            </a:r>
            <a:r>
              <a:rPr lang="en-US" sz="3200" dirty="0">
                <a:solidFill>
                  <a:srgbClr val="00B050"/>
                </a:solidFill>
              </a:rPr>
              <a:t>C</a:t>
            </a:r>
            <a:r>
              <a:rPr lang="en-US" sz="3200" dirty="0" smtClean="0">
                <a:solidFill>
                  <a:srgbClr val="00B050"/>
                </a:solidFill>
              </a:rPr>
              <a:t>ost Strongly </a:t>
            </a:r>
            <a:r>
              <a:rPr lang="en-US" sz="3200" dirty="0">
                <a:solidFill>
                  <a:srgbClr val="00B050"/>
                </a:solidFill>
              </a:rPr>
              <a:t>C</a:t>
            </a:r>
            <a:r>
              <a:rPr lang="en-US" sz="3200" dirty="0" smtClean="0">
                <a:solidFill>
                  <a:srgbClr val="00B050"/>
                </a:solidFill>
              </a:rPr>
              <a:t>onnected Subgraph </a:t>
            </a:r>
            <a:r>
              <a:rPr lang="en-US" sz="3200" dirty="0" smtClean="0"/>
              <a:t>problem.</a:t>
            </a:r>
            <a:endParaRPr lang="en-US" sz="3200" dirty="0"/>
          </a:p>
        </p:txBody>
      </p:sp>
    </p:spTree>
    <p:extLst>
      <p:ext uri="{BB962C8B-B14F-4D97-AF65-F5344CB8AC3E}">
        <p14:creationId xmlns:p14="http://schemas.microsoft.com/office/powerpoint/2010/main" val="1914404499"/>
      </p:ext>
    </p:extLst>
  </p:cSld>
  <p:clrMapOvr>
    <a:masterClrMapping/>
  </p:clrMapOvr>
  <p:timing>
    <p:tnLst>
      <p:par>
        <p:cTn id="1" dur="indefinite" restart="never" nodeType="tmRoot"/>
      </p:par>
    </p:tnLst>
  </p:timing>
</p:sld>
</file>

<file path=ppt/slides/slide6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Title 1"/>
          <p:cNvSpPr>
            <a:spLocks noGrp="1"/>
          </p:cNvSpPr>
          <p:nvPr>
            <p:ph type="title"/>
          </p:nvPr>
        </p:nvSpPr>
        <p:spPr/>
        <p:txBody>
          <a:bodyPr/>
          <a:lstStyle/>
          <a:p>
            <a:pPr algn="ctr"/>
            <a:r>
              <a:rPr lang="en-US" altLang="en-US" dirty="0" smtClean="0">
                <a:solidFill>
                  <a:srgbClr val="00B0F0"/>
                </a:solidFill>
              </a:rPr>
              <a:t>A book for FPT</a:t>
            </a:r>
          </a:p>
        </p:txBody>
      </p:sp>
      <p:sp>
        <p:nvSpPr>
          <p:cNvPr id="273411" name="Content Placeholder 2"/>
          <p:cNvSpPr>
            <a:spLocks noGrp="1"/>
          </p:cNvSpPr>
          <p:nvPr>
            <p:ph idx="1"/>
          </p:nvPr>
        </p:nvSpPr>
        <p:spPr/>
        <p:txBody>
          <a:bodyPr>
            <a:noAutofit/>
          </a:bodyPr>
          <a:lstStyle/>
          <a:p>
            <a:pPr marL="0" indent="0" algn="l">
              <a:buFontTx/>
              <a:buNone/>
            </a:pPr>
            <a:r>
              <a:rPr lang="en-US" altLang="en-US" sz="3600" dirty="0" smtClean="0"/>
              <a:t>The results on </a:t>
            </a:r>
            <a:r>
              <a:rPr lang="en-US" altLang="en-US" sz="3600" dirty="0" smtClean="0">
                <a:solidFill>
                  <a:srgbClr val="00B050"/>
                </a:solidFill>
              </a:rPr>
              <a:t>FPT</a:t>
            </a:r>
            <a:r>
              <a:rPr lang="en-US" altLang="en-US" sz="3600" dirty="0" smtClean="0"/>
              <a:t>  can be found in a  recent book:</a:t>
            </a:r>
          </a:p>
          <a:p>
            <a:pPr marL="0" indent="0" algn="l">
              <a:buFontTx/>
              <a:buNone/>
            </a:pPr>
            <a:r>
              <a:rPr lang="en-US" altLang="en-US" sz="3600" dirty="0" smtClean="0">
                <a:solidFill>
                  <a:srgbClr val="FF0000"/>
                </a:solidFill>
              </a:rPr>
              <a:t>Cygan, Fomin Kowalik, Lokshtanov</a:t>
            </a:r>
          </a:p>
          <a:p>
            <a:pPr marL="0" indent="0" algn="l">
              <a:buFontTx/>
              <a:buNone/>
            </a:pPr>
            <a:r>
              <a:rPr lang="en-US" altLang="en-US" sz="3600" dirty="0" smtClean="0">
                <a:solidFill>
                  <a:srgbClr val="FF0000"/>
                </a:solidFill>
              </a:rPr>
              <a:t>Marx, Pilipczuk, Saurabh.</a:t>
            </a:r>
            <a:r>
              <a:rPr lang="en-US" altLang="en-US" sz="3600" dirty="0" smtClean="0"/>
              <a:t> Parametrized Algorithm. From Springer. 2020.</a:t>
            </a:r>
          </a:p>
          <a:p>
            <a:pPr marL="0" indent="0" algn="l">
              <a:buFontTx/>
              <a:buNone/>
            </a:pPr>
            <a:r>
              <a:rPr lang="en-US" altLang="en-US" sz="3600" dirty="0" smtClean="0"/>
              <a:t>The book is rather up to date.</a:t>
            </a:r>
          </a:p>
          <a:p>
            <a:pPr marL="0" indent="0" algn="l">
              <a:buFontTx/>
              <a:buNone/>
            </a:pPr>
            <a:r>
              <a:rPr lang="en-US" altLang="en-US" sz="3600" dirty="0" smtClean="0"/>
              <a:t>Contains for example </a:t>
            </a:r>
            <a:r>
              <a:rPr lang="en-US" altLang="en-US" sz="3600" dirty="0" smtClean="0">
                <a:solidFill>
                  <a:srgbClr val="00B050"/>
                </a:solidFill>
              </a:rPr>
              <a:t>“important cuts” </a:t>
            </a:r>
            <a:r>
              <a:rPr lang="en-US" altLang="en-US" sz="3600" dirty="0" smtClean="0"/>
              <a:t>and other recent work.</a:t>
            </a:r>
          </a:p>
        </p:txBody>
      </p:sp>
    </p:spTree>
  </p:cSld>
  <p:clrMapOvr>
    <a:masterClrMapping/>
  </p:clrMapOvr>
  <p:timing>
    <p:tnLst>
      <p:par>
        <p:cTn id="1" dur="indefinite" restart="never" nodeType="tmRoot"/>
      </p:par>
    </p:tnLst>
  </p:timing>
</p:sld>
</file>

<file path=ppt/slides/slide6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886700" cy="1325563"/>
          </a:xfrm>
        </p:spPr>
        <p:txBody>
          <a:bodyPr>
            <a:normAutofit fontScale="90000"/>
          </a:bodyPr>
          <a:lstStyle/>
          <a:p>
            <a:pPr algn="ctr"/>
            <a:r>
              <a:rPr lang="en-US" dirty="0" smtClean="0">
                <a:solidFill>
                  <a:srgbClr val="00B0F0"/>
                </a:solidFill>
              </a:rPr>
              <a:t>Complete fixed parameter inapproximability for Clique and Set-Cover</a:t>
            </a:r>
            <a:endParaRPr lang="en-US" dirty="0">
              <a:solidFill>
                <a:srgbClr val="00B0F0"/>
              </a:solidFill>
            </a:endParaRPr>
          </a:p>
        </p:txBody>
      </p:sp>
      <p:sp>
        <p:nvSpPr>
          <p:cNvPr id="3" name="Content Placeholder 2"/>
          <p:cNvSpPr>
            <a:spLocks noGrp="1"/>
          </p:cNvSpPr>
          <p:nvPr>
            <p:ph idx="1"/>
          </p:nvPr>
        </p:nvSpPr>
        <p:spPr>
          <a:xfrm>
            <a:off x="552450" y="4492625"/>
            <a:ext cx="7886700" cy="4351338"/>
          </a:xfrm>
        </p:spPr>
        <p:txBody>
          <a:bodyPr/>
          <a:lstStyle/>
          <a:p>
            <a:endParaRPr lang="en-US" dirty="0" smtClean="0"/>
          </a:p>
          <a:p>
            <a:endParaRPr lang="en-US" dirty="0"/>
          </a:p>
          <a:p>
            <a:endParaRPr lang="en-US" dirty="0" smtClean="0"/>
          </a:p>
          <a:p>
            <a:endParaRPr lang="en-US" dirty="0"/>
          </a:p>
        </p:txBody>
      </p:sp>
      <p:sp>
        <p:nvSpPr>
          <p:cNvPr id="5" name="Rectangle 3"/>
          <p:cNvSpPr>
            <a:spLocks noChangeArrowheads="1"/>
          </p:cNvSpPr>
          <p:nvPr/>
        </p:nvSpPr>
        <p:spPr bwMode="auto">
          <a:xfrm>
            <a:off x="247650" y="1905000"/>
            <a:ext cx="8915400" cy="821763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7D848A"/>
                </a:solidFill>
                <a:effectLst/>
                <a:latin typeface="Open Sans"/>
              </a:rPr>
              <a:t/>
            </a:r>
            <a:br>
              <a:rPr kumimoji="0" lang="en-US" altLang="en-US" sz="2000" b="0" i="0" u="none" strike="noStrike" cap="none" normalizeH="0" baseline="0" dirty="0" smtClean="0">
                <a:ln>
                  <a:noFill/>
                </a:ln>
                <a:solidFill>
                  <a:srgbClr val="7D848A"/>
                </a:solidFill>
                <a:effectLst/>
                <a:latin typeface="Open Sans"/>
              </a:rPr>
            </a:br>
            <a:r>
              <a:rPr kumimoji="0" lang="en-US" altLang="en-US" sz="3600" b="0" i="0" u="none" strike="noStrike" cap="none" normalizeH="0" baseline="0" dirty="0" smtClean="0">
                <a:ln>
                  <a:noFill/>
                </a:ln>
                <a:solidFill>
                  <a:srgbClr val="FF0000"/>
                </a:solidFill>
                <a:effectLst/>
                <a:latin typeface="Open Sans"/>
              </a:rPr>
              <a:t>Chalermsook</a:t>
            </a:r>
            <a:r>
              <a:rPr lang="en-US" altLang="en-US" sz="3600" dirty="0" smtClean="0">
                <a:solidFill>
                  <a:srgbClr val="FF0000"/>
                </a:solidFill>
                <a:latin typeface="Open Sans"/>
              </a:rPr>
              <a:t>,  </a:t>
            </a:r>
            <a:r>
              <a:rPr kumimoji="0" lang="en-US" altLang="en-US" sz="3600" b="0" i="0" u="none" strike="noStrike" cap="none" normalizeH="0" baseline="0" dirty="0" smtClean="0">
                <a:ln>
                  <a:noFill/>
                </a:ln>
                <a:solidFill>
                  <a:srgbClr val="FF0000"/>
                </a:solidFill>
                <a:effectLst/>
                <a:latin typeface="Open Sans"/>
              </a:rPr>
              <a:t>Cygan</a:t>
            </a:r>
            <a:r>
              <a:rPr lang="en-US" altLang="en-US" sz="3600" dirty="0" smtClean="0">
                <a:solidFill>
                  <a:srgbClr val="FF0000"/>
                </a:solidFill>
                <a:latin typeface="Open Sans"/>
              </a:rPr>
              <a:t>,</a:t>
            </a:r>
            <a:r>
              <a:rPr kumimoji="0" lang="en-US" altLang="en-US" sz="3600" b="0" i="0" u="none" strike="noStrike" cap="none" normalizeH="0" baseline="0" dirty="0" smtClean="0">
                <a:ln>
                  <a:noFill/>
                </a:ln>
                <a:solidFill>
                  <a:srgbClr val="FF0000"/>
                </a:solidFill>
                <a:effectLst/>
                <a:latin typeface="Open Sans"/>
              </a:rPr>
              <a:t>Kortsarz,</a:t>
            </a:r>
            <a:r>
              <a:rPr lang="en-US" altLang="en-US" sz="3600" dirty="0">
                <a:solidFill>
                  <a:srgbClr val="FF0000"/>
                </a:solidFill>
                <a:latin typeface="Open Sans"/>
              </a:rPr>
              <a:t> </a:t>
            </a:r>
            <a:r>
              <a:rPr kumimoji="0" lang="en-US" altLang="en-US" sz="3600" b="0" i="0" u="none" strike="noStrike" cap="none" normalizeH="0" baseline="0" dirty="0" smtClean="0">
                <a:ln>
                  <a:noFill/>
                </a:ln>
                <a:solidFill>
                  <a:srgbClr val="FF0000"/>
                </a:solidFill>
                <a:effectLst/>
                <a:latin typeface="Open Sans"/>
              </a:rPr>
              <a:t> Laekhanukit, Manurangsi</a:t>
            </a:r>
            <a:r>
              <a:rPr lang="en-US" altLang="en-US" sz="3600" dirty="0" smtClean="0">
                <a:solidFill>
                  <a:srgbClr val="FF0000"/>
                </a:solidFill>
                <a:latin typeface="Open Sans"/>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smtClean="0">
                <a:ln>
                  <a:noFill/>
                </a:ln>
                <a:solidFill>
                  <a:srgbClr val="FF0000"/>
                </a:solidFill>
                <a:effectLst/>
                <a:latin typeface="Open Sans"/>
              </a:rPr>
              <a:t>Nanongkai,Trevisan</a:t>
            </a:r>
            <a:r>
              <a:rPr kumimoji="0" lang="en-US" altLang="en-US" sz="3600" b="0" i="0" u="none" strike="noStrike" cap="none" normalizeH="0" baseline="0" dirty="0" smtClean="0">
                <a:ln>
                  <a:noFill/>
                </a:ln>
                <a:solidFill>
                  <a:srgbClr val="FF0000"/>
                </a:solidFill>
                <a:effectLst/>
              </a:rPr>
              <a:t/>
            </a:r>
            <a:br>
              <a:rPr kumimoji="0" lang="en-US" altLang="en-US" sz="3600" b="0" i="0" u="none" strike="noStrike" cap="none" normalizeH="0" baseline="0" dirty="0" smtClean="0">
                <a:ln>
                  <a:noFill/>
                </a:ln>
                <a:solidFill>
                  <a:srgbClr val="FF0000"/>
                </a:solidFill>
                <a:effectLst/>
              </a:rPr>
            </a:br>
            <a:r>
              <a:rPr kumimoji="0" lang="en-US" altLang="en-US" sz="3600" b="1" i="0" u="none" strike="noStrike" cap="none" normalizeH="0" baseline="0" dirty="0" smtClean="0">
                <a:ln>
                  <a:noFill/>
                </a:ln>
                <a:solidFill>
                  <a:srgbClr val="666666"/>
                </a:solidFill>
                <a:effectLst/>
                <a:latin typeface="Open Sans"/>
              </a:rPr>
              <a:t>From Gap-Exponential Time Hypothesis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smtClean="0">
                <a:ln>
                  <a:noFill/>
                </a:ln>
                <a:solidFill>
                  <a:srgbClr val="666666"/>
                </a:solidFill>
                <a:effectLst/>
                <a:latin typeface="Open Sans"/>
              </a:rPr>
              <a:t>to Fixed Parameter Tractable Inapproximability: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smtClean="0">
                <a:ln>
                  <a:noFill/>
                </a:ln>
                <a:solidFill>
                  <a:srgbClr val="666666"/>
                </a:solidFill>
                <a:effectLst/>
                <a:latin typeface="Open Sans"/>
              </a:rPr>
              <a:t>Clique, Dominating Set, and More.</a:t>
            </a:r>
            <a:r>
              <a:rPr kumimoji="0" lang="en-US" altLang="en-US" sz="3600" b="0" i="0" u="none" strike="noStrike" cap="none" normalizeH="0" baseline="0" dirty="0" smtClean="0">
                <a:ln>
                  <a:noFill/>
                </a:ln>
                <a:solidFill>
                  <a:srgbClr val="505B62"/>
                </a:solidFill>
                <a:effectLst/>
                <a:latin typeface="Open Sans"/>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smtClean="0">
                <a:ln>
                  <a:noFill/>
                </a:ln>
                <a:solidFill>
                  <a:srgbClr val="7D848A"/>
                </a:solidFill>
                <a:effectLst/>
                <a:latin typeface="Open Sans"/>
              </a:rPr>
              <a:t>SIAM J. Comput. 49(4)</a:t>
            </a:r>
            <a:r>
              <a:rPr lang="en-US" altLang="en-US" sz="3600" dirty="0">
                <a:solidFill>
                  <a:srgbClr val="505B62"/>
                </a:solidFill>
                <a:latin typeface="Open Sans"/>
              </a:rPr>
              <a:t>:</a:t>
            </a:r>
            <a:r>
              <a:rPr kumimoji="0" lang="en-US" altLang="en-US" sz="3600" b="0" i="0" u="none" strike="noStrike" cap="none" normalizeH="0" baseline="0" dirty="0" smtClean="0">
                <a:ln>
                  <a:noFill/>
                </a:ln>
                <a:solidFill>
                  <a:srgbClr val="505B62"/>
                </a:solidFill>
                <a:effectLst/>
                <a:latin typeface="Open Sans"/>
              </a:rPr>
              <a:t> 772-810 (2020)</a:t>
            </a:r>
            <a:r>
              <a:rPr kumimoji="0" lang="en-US" altLang="en-US" sz="3600" b="0" i="0" u="none" strike="noStrike" cap="none" normalizeH="0" baseline="0" dirty="0" smtClean="0">
                <a:ln>
                  <a:noFill/>
                </a:ln>
                <a:solidFill>
                  <a:schemeClr val="tx1"/>
                </a:solidFill>
                <a:effectLst/>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3200" dirty="0">
              <a:latin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smtClean="0">
              <a:ln>
                <a:noFill/>
              </a:ln>
              <a:solidFill>
                <a:srgbClr val="505B62"/>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3200" dirty="0">
              <a:solidFill>
                <a:srgbClr val="505B62"/>
              </a:solidFill>
              <a:latin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smtClean="0">
              <a:ln>
                <a:noFill/>
              </a:ln>
              <a:solidFill>
                <a:srgbClr val="505B62"/>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3200" dirty="0">
              <a:solidFill>
                <a:srgbClr val="505B62"/>
              </a:solidFill>
              <a:latin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rgbClr val="505B62"/>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dirty="0">
              <a:solidFill>
                <a:srgbClr val="505B62"/>
              </a:solidFill>
              <a:latin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rgbClr val="505B62"/>
              </a:solidFill>
              <a:effectLst/>
              <a:latin typeface="Open Sans"/>
            </a:endParaRPr>
          </a:p>
        </p:txBody>
      </p:sp>
    </p:spTree>
    <p:extLst>
      <p:ext uri="{BB962C8B-B14F-4D97-AF65-F5344CB8AC3E}">
        <p14:creationId xmlns:p14="http://schemas.microsoft.com/office/powerpoint/2010/main" val="3438353151"/>
      </p:ext>
    </p:extLst>
  </p:cSld>
  <p:clrMapOvr>
    <a:masterClrMapping/>
  </p:clrMapOvr>
  <p:timing>
    <p:tnLst>
      <p:par>
        <p:cTn id="1" dur="indefinite" restart="never" nodeType="tmRoot"/>
      </p:par>
    </p:tnLst>
  </p:timing>
</p:sld>
</file>

<file path=ppt/slides/slide6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itle 1"/>
          <p:cNvSpPr>
            <a:spLocks noGrp="1"/>
          </p:cNvSpPr>
          <p:nvPr>
            <p:ph type="title"/>
          </p:nvPr>
        </p:nvSpPr>
        <p:spPr/>
        <p:txBody>
          <a:bodyPr/>
          <a:lstStyle/>
          <a:p>
            <a:pPr algn="ctr"/>
            <a:r>
              <a:rPr lang="en-US" altLang="en-US" dirty="0" smtClean="0">
                <a:solidFill>
                  <a:srgbClr val="00B0F0"/>
                </a:solidFill>
              </a:rPr>
              <a:t>A book on distributed computing</a:t>
            </a:r>
          </a:p>
        </p:txBody>
      </p:sp>
      <p:sp>
        <p:nvSpPr>
          <p:cNvPr id="274435" name="Content Placeholder 2"/>
          <p:cNvSpPr>
            <a:spLocks noGrp="1"/>
          </p:cNvSpPr>
          <p:nvPr>
            <p:ph idx="1"/>
          </p:nvPr>
        </p:nvSpPr>
        <p:spPr/>
        <p:txBody>
          <a:bodyPr/>
          <a:lstStyle/>
          <a:p>
            <a:pPr marL="0" indent="0" algn="l">
              <a:buFontTx/>
              <a:buNone/>
            </a:pPr>
            <a:r>
              <a:rPr lang="en-US" altLang="en-US" sz="4000" dirty="0" smtClean="0"/>
              <a:t>Full disclosure: I will recommend a book by my adviser </a:t>
            </a:r>
            <a:r>
              <a:rPr lang="en-US" altLang="en-US" sz="4000" dirty="0" smtClean="0">
                <a:solidFill>
                  <a:srgbClr val="7030A0"/>
                </a:solidFill>
              </a:rPr>
              <a:t>David Peleg</a:t>
            </a:r>
            <a:r>
              <a:rPr lang="en-US" altLang="en-US" sz="4000" dirty="0" smtClean="0"/>
              <a:t>.</a:t>
            </a:r>
          </a:p>
          <a:p>
            <a:pPr marL="0" indent="0" algn="l">
              <a:buFontTx/>
              <a:buNone/>
            </a:pPr>
            <a:r>
              <a:rPr lang="en-US" altLang="en-US" sz="4000" dirty="0" smtClean="0"/>
              <a:t>But people agree he is a good writer.</a:t>
            </a:r>
          </a:p>
          <a:p>
            <a:pPr marL="0" indent="0" algn="l">
              <a:buFontTx/>
              <a:buNone/>
            </a:pPr>
            <a:r>
              <a:rPr lang="en-US" altLang="en-US" sz="4000" dirty="0" smtClean="0">
                <a:solidFill>
                  <a:srgbClr val="7030A0"/>
                </a:solidFill>
              </a:rPr>
              <a:t>David Peleg.</a:t>
            </a:r>
          </a:p>
          <a:p>
            <a:pPr marL="0" indent="0" algn="l">
              <a:buFontTx/>
              <a:buNone/>
            </a:pPr>
            <a:r>
              <a:rPr lang="en-US" altLang="en-US" sz="4000" b="1" dirty="0" smtClean="0"/>
              <a:t>Distributed Computing: A Locality-Sensitive Approach. The publisher is SIAM. First published at 2000.</a:t>
            </a:r>
          </a:p>
          <a:p>
            <a:pPr marL="0" indent="0" algn="l">
              <a:buFontTx/>
              <a:buNone/>
            </a:pPr>
            <a:endParaRPr lang="en-US" altLang="en-US" dirty="0" smtClean="0"/>
          </a:p>
        </p:txBody>
      </p:sp>
    </p:spTree>
  </p:cSld>
  <p:clrMapOvr>
    <a:masterClrMapping/>
  </p:clrMapOvr>
  <p:timing>
    <p:tnLst>
      <p:par>
        <p:cTn id="1" dur="indefinite" restart="never" nodeType="tmRoot"/>
      </p:par>
    </p:tnLst>
  </p:timing>
</p:sld>
</file>

<file path=ppt/slides/slide6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Parallel algorithms</a:t>
            </a:r>
            <a:endParaRPr lang="en-US" dirty="0">
              <a:solidFill>
                <a:srgbClr val="00B0F0"/>
              </a:solidFill>
            </a:endParaRPr>
          </a:p>
        </p:txBody>
      </p:sp>
      <p:sp>
        <p:nvSpPr>
          <p:cNvPr id="3" name="Content Placeholder 2"/>
          <p:cNvSpPr>
            <a:spLocks noGrp="1"/>
          </p:cNvSpPr>
          <p:nvPr>
            <p:ph idx="1"/>
          </p:nvPr>
        </p:nvSpPr>
        <p:spPr/>
        <p:txBody>
          <a:bodyPr>
            <a:noAutofit/>
          </a:bodyPr>
          <a:lstStyle/>
          <a:p>
            <a:pPr marL="0" indent="0">
              <a:buNone/>
            </a:pPr>
            <a:r>
              <a:rPr lang="en-US" dirty="0" smtClean="0"/>
              <a:t>Finding matching in </a:t>
            </a:r>
            <a:r>
              <a:rPr lang="en-US" dirty="0" smtClean="0">
                <a:solidFill>
                  <a:srgbClr val="FF0000"/>
                </a:solidFill>
              </a:rPr>
              <a:t>RNC</a:t>
            </a:r>
            <a:r>
              <a:rPr lang="en-US" dirty="0" smtClean="0"/>
              <a:t>:</a:t>
            </a:r>
          </a:p>
          <a:p>
            <a:pPr marL="0" indent="0">
              <a:buNone/>
            </a:pPr>
            <a:r>
              <a:rPr lang="en-US" i="1" dirty="0" smtClean="0">
                <a:solidFill>
                  <a:srgbClr val="FF0000"/>
                </a:solidFill>
              </a:rPr>
              <a:t>Karp, </a:t>
            </a:r>
            <a:r>
              <a:rPr lang="en-US" i="1" dirty="0">
                <a:solidFill>
                  <a:srgbClr val="FF0000"/>
                </a:solidFill>
              </a:rPr>
              <a:t>Upfal, </a:t>
            </a:r>
            <a:r>
              <a:rPr lang="en-US" i="1" dirty="0" smtClean="0">
                <a:solidFill>
                  <a:srgbClr val="FF0000"/>
                </a:solidFill>
              </a:rPr>
              <a:t>Wigderson</a:t>
            </a:r>
            <a:r>
              <a:rPr lang="en-US" i="1" dirty="0">
                <a:solidFill>
                  <a:srgbClr val="FF0000"/>
                </a:solidFill>
              </a:rPr>
              <a:t>,</a:t>
            </a:r>
            <a:r>
              <a:rPr lang="en-US" b="1" i="1" dirty="0" smtClean="0"/>
              <a:t>Constructing </a:t>
            </a:r>
            <a:r>
              <a:rPr lang="en-US" b="1" i="1" dirty="0"/>
              <a:t>a Perfect Matching is in Random NC.</a:t>
            </a:r>
            <a:r>
              <a:rPr lang="en-US" i="1" dirty="0"/>
              <a:t> STOC </a:t>
            </a:r>
            <a:r>
              <a:rPr lang="en-US" i="1" dirty="0" smtClean="0"/>
              <a:t>1985</a:t>
            </a:r>
            <a:r>
              <a:rPr lang="en-US" i="1" dirty="0"/>
              <a:t> </a:t>
            </a:r>
            <a:r>
              <a:rPr lang="en-US" i="1" dirty="0" smtClean="0"/>
              <a:t>22-32</a:t>
            </a:r>
          </a:p>
          <a:p>
            <a:pPr marL="0" indent="0">
              <a:buNone/>
            </a:pPr>
            <a:endParaRPr lang="en-US" dirty="0" smtClean="0"/>
          </a:p>
          <a:p>
            <a:pPr marL="0" indent="0">
              <a:buNone/>
            </a:pPr>
            <a:r>
              <a:rPr lang="en-US" dirty="0" smtClean="0"/>
              <a:t>List ranking and symmetry breaking:</a:t>
            </a:r>
          </a:p>
          <a:p>
            <a:pPr marL="0" indent="0">
              <a:buNone/>
            </a:pPr>
            <a:r>
              <a:rPr lang="en-US" i="1" dirty="0" smtClean="0">
                <a:solidFill>
                  <a:srgbClr val="FF0000"/>
                </a:solidFill>
              </a:rPr>
              <a:t>Cole, Vishkin</a:t>
            </a:r>
            <a:r>
              <a:rPr lang="en-US" i="1" dirty="0">
                <a:solidFill>
                  <a:srgbClr val="FF0000"/>
                </a:solidFill>
              </a:rPr>
              <a:t>.</a:t>
            </a:r>
            <a:br>
              <a:rPr lang="en-US" i="1" dirty="0">
                <a:solidFill>
                  <a:srgbClr val="FF0000"/>
                </a:solidFill>
              </a:rPr>
            </a:br>
            <a:r>
              <a:rPr lang="en-US" b="1" i="1" dirty="0"/>
              <a:t>Deterministic Coin Tossing with Applications to Optimal Parallel List Ranking.</a:t>
            </a:r>
            <a:r>
              <a:rPr lang="en-US" i="1" dirty="0"/>
              <a:t> Inf. Control. 70(1</a:t>
            </a:r>
            <a:r>
              <a:rPr lang="en-US" i="1" dirty="0" smtClean="0"/>
              <a:t>)</a:t>
            </a:r>
            <a:r>
              <a:rPr lang="en-US" i="1" dirty="0"/>
              <a:t> 32-53 (1986</a:t>
            </a:r>
            <a:r>
              <a:rPr lang="en-US" i="1" dirty="0" smtClean="0"/>
              <a:t>)</a:t>
            </a:r>
            <a:r>
              <a:rPr lang="en-US" dirty="0"/>
              <a:t/>
            </a:r>
            <a:br>
              <a:rPr lang="en-US" dirty="0"/>
            </a:br>
            <a:r>
              <a:rPr lang="en-US" dirty="0" smtClean="0"/>
              <a:t/>
            </a:r>
            <a:br>
              <a:rPr lang="en-US" dirty="0" smtClean="0"/>
            </a:br>
            <a:endParaRPr lang="en-US" dirty="0"/>
          </a:p>
        </p:txBody>
      </p:sp>
    </p:spTree>
    <p:extLst>
      <p:ext uri="{BB962C8B-B14F-4D97-AF65-F5344CB8AC3E}">
        <p14:creationId xmlns:p14="http://schemas.microsoft.com/office/powerpoint/2010/main" val="1297476796"/>
      </p:ext>
    </p:extLst>
  </p:cSld>
  <p:clrMapOvr>
    <a:masterClrMapping/>
  </p:clrMapOvr>
  <p:timing>
    <p:tnLst>
      <p:par>
        <p:cTn id="1" dur="indefinite" restart="never" nodeType="tmRoot"/>
      </p:par>
    </p:tnLst>
  </p:timing>
</p:sld>
</file>

<file path=ppt/slides/slide6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Parallel algorithms</a:t>
            </a:r>
            <a:endParaRPr lang="en-US" dirty="0">
              <a:solidFill>
                <a:srgbClr val="00B0F0"/>
              </a:solidFill>
            </a:endParaRPr>
          </a:p>
        </p:txBody>
      </p:sp>
      <p:sp>
        <p:nvSpPr>
          <p:cNvPr id="3" name="Content Placeholder 2"/>
          <p:cNvSpPr>
            <a:spLocks noGrp="1"/>
          </p:cNvSpPr>
          <p:nvPr>
            <p:ph idx="1"/>
          </p:nvPr>
        </p:nvSpPr>
        <p:spPr/>
        <p:txBody>
          <a:bodyPr>
            <a:normAutofit fontScale="25000" lnSpcReduction="20000"/>
          </a:bodyPr>
          <a:lstStyle/>
          <a:p>
            <a:pPr marL="0" indent="0">
              <a:buNone/>
            </a:pPr>
            <a:r>
              <a:rPr lang="en-US" sz="14400" dirty="0" smtClean="0"/>
              <a:t>Parallel </a:t>
            </a:r>
            <a:r>
              <a:rPr lang="en-US" sz="14400" dirty="0" smtClean="0">
                <a:solidFill>
                  <a:srgbClr val="00B050"/>
                </a:solidFill>
              </a:rPr>
              <a:t>Maximal independent set:</a:t>
            </a:r>
          </a:p>
          <a:p>
            <a:pPr marL="0" indent="0">
              <a:buNone/>
            </a:pPr>
            <a:r>
              <a:rPr lang="en-US" sz="14400" i="1" dirty="0" smtClean="0">
                <a:solidFill>
                  <a:srgbClr val="FF0000"/>
                </a:solidFill>
              </a:rPr>
              <a:t>Luby</a:t>
            </a:r>
            <a:r>
              <a:rPr lang="en-US" sz="14400" i="1" dirty="0">
                <a:solidFill>
                  <a:srgbClr val="FF0000"/>
                </a:solidFill>
              </a:rPr>
              <a:t>.</a:t>
            </a:r>
            <a:r>
              <a:rPr lang="en-US" sz="14400" i="1" dirty="0"/>
              <a:t/>
            </a:r>
            <a:br>
              <a:rPr lang="en-US" sz="14400" i="1" dirty="0"/>
            </a:br>
            <a:r>
              <a:rPr lang="en-US" sz="14400" b="1" i="1" dirty="0"/>
              <a:t>A Simple Parallel Algorithm for the Maximal Independent Set Problem.</a:t>
            </a:r>
            <a:r>
              <a:rPr lang="en-US" sz="14400" i="1" dirty="0"/>
              <a:t> SIAM J. Comput. 15(4</a:t>
            </a:r>
            <a:r>
              <a:rPr lang="en-US" sz="14400" i="1" dirty="0" smtClean="0"/>
              <a:t>)</a:t>
            </a:r>
            <a:r>
              <a:rPr lang="en-US" sz="14400" i="1" dirty="0"/>
              <a:t> 1036-1053 (1986</a:t>
            </a:r>
            <a:r>
              <a:rPr lang="en-US" sz="14400" i="1" dirty="0" smtClean="0"/>
              <a:t>)</a:t>
            </a:r>
          </a:p>
          <a:p>
            <a:pPr marL="0" indent="0">
              <a:buNone/>
            </a:pPr>
            <a:r>
              <a:rPr lang="en-US" sz="14400" i="1" dirty="0" smtClean="0"/>
              <a:t>Routing in the congestion plus diameter:</a:t>
            </a:r>
          </a:p>
          <a:p>
            <a:pPr marL="0" indent="0">
              <a:buNone/>
            </a:pPr>
            <a:r>
              <a:rPr lang="en-US" sz="14400" i="1" dirty="0" smtClean="0">
                <a:solidFill>
                  <a:srgbClr val="FF0000"/>
                </a:solidFill>
              </a:rPr>
              <a:t>Leighton,Maggs,Rao:</a:t>
            </a:r>
            <a:r>
              <a:rPr lang="en-US" sz="14400" i="1" dirty="0"/>
              <a:t/>
            </a:r>
            <a:br>
              <a:rPr lang="en-US" sz="14400" i="1" dirty="0"/>
            </a:br>
            <a:r>
              <a:rPr lang="en-US" sz="14400" b="1" i="1" dirty="0"/>
              <a:t>Universal Packet Routing </a:t>
            </a:r>
            <a:r>
              <a:rPr lang="en-US" sz="14400" b="1" i="1" dirty="0" smtClean="0"/>
              <a:t>Algorithms</a:t>
            </a:r>
          </a:p>
          <a:p>
            <a:pPr marL="0" indent="0">
              <a:buNone/>
            </a:pPr>
            <a:r>
              <a:rPr lang="en-US" sz="14400" i="1" dirty="0" smtClean="0"/>
              <a:t>FOCS</a:t>
            </a:r>
            <a:r>
              <a:rPr lang="en-US" sz="14400" i="1" dirty="0"/>
              <a:t> </a:t>
            </a:r>
            <a:r>
              <a:rPr lang="en-US" sz="14400" i="1" dirty="0" smtClean="0"/>
              <a:t>1988</a:t>
            </a:r>
            <a:r>
              <a:rPr lang="en-US" sz="14400" i="1" dirty="0"/>
              <a:t> </a:t>
            </a:r>
            <a:r>
              <a:rPr lang="en-US" sz="14400" i="1" dirty="0" smtClean="0"/>
              <a:t>256-269</a:t>
            </a:r>
          </a:p>
          <a:p>
            <a:pPr marL="0" indent="0">
              <a:buNone/>
            </a:pPr>
            <a:r>
              <a:rPr lang="en-US" sz="14400" i="1" dirty="0" smtClean="0"/>
              <a:t>One of the best papers I ever read.</a:t>
            </a:r>
            <a:endParaRPr lang="en-US" sz="14400" dirty="0"/>
          </a:p>
          <a:p>
            <a:pPr marL="0" indent="0">
              <a:buNone/>
            </a:pPr>
            <a:r>
              <a:rPr lang="en-US" sz="14400" dirty="0"/>
              <a:t/>
            </a:r>
            <a:br>
              <a:rPr lang="en-US" sz="14400" dirty="0"/>
            </a:br>
            <a:r>
              <a:rPr lang="en-US" dirty="0"/>
              <a:t/>
            </a:r>
            <a:br>
              <a:rPr lang="en-US" dirty="0"/>
            </a:br>
            <a:r>
              <a:rPr lang="en-US" dirty="0" smtClean="0"/>
              <a:t/>
            </a:r>
            <a:br>
              <a:rPr lang="en-US" dirty="0" smtClean="0"/>
            </a:br>
            <a:endParaRPr lang="en-US" dirty="0"/>
          </a:p>
        </p:txBody>
      </p:sp>
    </p:spTree>
    <p:extLst>
      <p:ext uri="{BB962C8B-B14F-4D97-AF65-F5344CB8AC3E}">
        <p14:creationId xmlns:p14="http://schemas.microsoft.com/office/powerpoint/2010/main" val="3688148217"/>
      </p:ext>
    </p:extLst>
  </p:cSld>
  <p:clrMapOvr>
    <a:masterClrMapping/>
  </p:clrMapOvr>
  <p:timing>
    <p:tnLst>
      <p:par>
        <p:cTn id="1" dur="indefinite" restart="never" nodeType="tmRoot"/>
      </p:par>
    </p:tnLst>
  </p:timing>
</p:sld>
</file>

<file path=ppt/slides/slide6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A landmark paper on routing on </a:t>
            </a:r>
            <a:r>
              <a:rPr lang="en-US" dirty="0">
                <a:solidFill>
                  <a:srgbClr val="00B0F0"/>
                </a:solidFill>
              </a:rPr>
              <a:t>the hypercube by </a:t>
            </a:r>
            <a:r>
              <a:rPr lang="en-US" dirty="0" smtClean="0">
                <a:solidFill>
                  <a:srgbClr val="00B0F0"/>
                </a:solidFill>
              </a:rPr>
              <a:t>Valiant</a:t>
            </a:r>
            <a:endParaRPr lang="en-US" dirty="0">
              <a:solidFill>
                <a:srgbClr val="00B0F0"/>
              </a:solidFill>
            </a:endParaRPr>
          </a:p>
        </p:txBody>
      </p:sp>
      <p:sp>
        <p:nvSpPr>
          <p:cNvPr id="3" name="Content Placeholder 2"/>
          <p:cNvSpPr>
            <a:spLocks noGrp="1"/>
          </p:cNvSpPr>
          <p:nvPr>
            <p:ph idx="1"/>
          </p:nvPr>
        </p:nvSpPr>
        <p:spPr/>
        <p:txBody>
          <a:bodyPr/>
          <a:lstStyle/>
          <a:p>
            <a:pPr marL="0" indent="0">
              <a:buNone/>
            </a:pPr>
            <a:r>
              <a:rPr lang="en-US" sz="3200" dirty="0" smtClean="0">
                <a:solidFill>
                  <a:srgbClr val="FF0000"/>
                </a:solidFill>
              </a:rPr>
              <a:t>Valiant </a:t>
            </a:r>
          </a:p>
          <a:p>
            <a:pPr marL="0" indent="0">
              <a:buNone/>
            </a:pPr>
            <a:r>
              <a:rPr lang="en-US" dirty="0" smtClean="0"/>
              <a:t>A schem</a:t>
            </a:r>
            <a:r>
              <a:rPr lang="en-US" dirty="0"/>
              <a:t>e</a:t>
            </a:r>
            <a:r>
              <a:rPr lang="en-US" dirty="0" smtClean="0"/>
              <a:t> for fas</a:t>
            </a:r>
            <a:r>
              <a:rPr lang="en-US" dirty="0"/>
              <a:t>t</a:t>
            </a:r>
            <a:r>
              <a:rPr lang="en-US" dirty="0" smtClean="0"/>
              <a:t> parallel communication. SIAM </a:t>
            </a:r>
            <a:r>
              <a:rPr lang="en-US" dirty="0"/>
              <a:t>J. COMPUT. Vol. 11, No. </a:t>
            </a:r>
            <a:r>
              <a:rPr lang="en-US" dirty="0" smtClean="0"/>
              <a:t>2,1982</a:t>
            </a:r>
          </a:p>
          <a:p>
            <a:pPr marL="0" indent="0">
              <a:buNone/>
            </a:pPr>
            <a:r>
              <a:rPr lang="en-US" dirty="0" smtClean="0"/>
              <a:t>A </a:t>
            </a:r>
            <a:r>
              <a:rPr lang="en-US" dirty="0" smtClean="0">
                <a:solidFill>
                  <a:srgbClr val="00B050"/>
                </a:solidFill>
              </a:rPr>
              <a:t>landmark </a:t>
            </a:r>
            <a:r>
              <a:rPr lang="en-US" dirty="0" smtClean="0"/>
              <a:t>paper with a simple but very useful idea.</a:t>
            </a:r>
          </a:p>
          <a:p>
            <a:pPr marL="0" indent="0">
              <a:buNone/>
            </a:pPr>
            <a:r>
              <a:rPr lang="en-US" dirty="0" smtClean="0"/>
              <a:t>Route the messages from the source to </a:t>
            </a:r>
            <a:r>
              <a:rPr lang="en-US" dirty="0" smtClean="0">
                <a:solidFill>
                  <a:srgbClr val="FF0000"/>
                </a:solidFill>
              </a:rPr>
              <a:t>random vertices, </a:t>
            </a:r>
            <a:r>
              <a:rPr lang="en-US" dirty="0" smtClean="0"/>
              <a:t>and then from random vertices to the sinks.</a:t>
            </a:r>
          </a:p>
          <a:p>
            <a:pPr marL="0" indent="0">
              <a:buNone/>
            </a:pPr>
            <a:r>
              <a:rPr lang="en-US" dirty="0" smtClean="0"/>
              <a:t>Many later paper used this idea to route fast packages, in much more complex networks than the </a:t>
            </a:r>
            <a:r>
              <a:rPr lang="en-US" dirty="0" smtClean="0">
                <a:solidFill>
                  <a:srgbClr val="00B050"/>
                </a:solidFill>
              </a:rPr>
              <a:t>hypercube.</a:t>
            </a:r>
          </a:p>
          <a:p>
            <a:pPr marL="0" indent="0">
              <a:buNone/>
            </a:pPr>
            <a:endParaRPr lang="en-US" dirty="0"/>
          </a:p>
          <a:p>
            <a:endParaRPr lang="en-US" dirty="0"/>
          </a:p>
        </p:txBody>
      </p:sp>
    </p:spTree>
    <p:extLst>
      <p:ext uri="{BB962C8B-B14F-4D97-AF65-F5344CB8AC3E}">
        <p14:creationId xmlns:p14="http://schemas.microsoft.com/office/powerpoint/2010/main" val="2704226329"/>
      </p:ext>
    </p:extLst>
  </p:cSld>
  <p:clrMapOvr>
    <a:masterClrMapping/>
  </p:clrMapOvr>
  <p:timing>
    <p:tnLst>
      <p:par>
        <p:cTn id="1" dur="indefinite" restart="never" nodeType="tmRoot"/>
      </p:par>
    </p:tnLst>
  </p:timing>
</p:sld>
</file>

<file path=ppt/slides/slide6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The Alon-Azar sorting by rounds </a:t>
            </a:r>
            <a:endParaRPr lang="en-US" dirty="0">
              <a:solidFill>
                <a:srgbClr val="00B0F0"/>
              </a:solidFill>
            </a:endParaRPr>
          </a:p>
        </p:txBody>
      </p:sp>
      <p:sp>
        <p:nvSpPr>
          <p:cNvPr id="3" name="Content Placeholder 2"/>
          <p:cNvSpPr>
            <a:spLocks noGrp="1"/>
          </p:cNvSpPr>
          <p:nvPr>
            <p:ph idx="1"/>
          </p:nvPr>
        </p:nvSpPr>
        <p:spPr/>
        <p:txBody>
          <a:bodyPr/>
          <a:lstStyle/>
          <a:p>
            <a:pPr marL="0" indent="0">
              <a:buNone/>
            </a:pPr>
            <a:r>
              <a:rPr lang="en-US" i="1" dirty="0" smtClean="0">
                <a:solidFill>
                  <a:srgbClr val="FF0000"/>
                </a:solidFill>
              </a:rPr>
              <a:t>Alon,Azar</a:t>
            </a:r>
            <a:r>
              <a:rPr lang="en-US" i="1" dirty="0">
                <a:solidFill>
                  <a:srgbClr val="FF0000"/>
                </a:solidFill>
              </a:rPr>
              <a:t>.</a:t>
            </a:r>
            <a:r>
              <a:rPr lang="en-US" i="1" dirty="0"/>
              <a:t/>
            </a:r>
            <a:br>
              <a:rPr lang="en-US" i="1" dirty="0"/>
            </a:br>
            <a:r>
              <a:rPr lang="en-US" b="1" i="1" dirty="0"/>
              <a:t>Sorting, Approximate Sorting, and Searching in Rounds.</a:t>
            </a:r>
            <a:r>
              <a:rPr lang="en-US" i="1" dirty="0"/>
              <a:t> SIAM J. Discret. Math. 1(3</a:t>
            </a:r>
            <a:r>
              <a:rPr lang="en-US" i="1" dirty="0" smtClean="0"/>
              <a:t>)</a:t>
            </a:r>
            <a:r>
              <a:rPr lang="en-US" i="1" dirty="0"/>
              <a:t> 269-280 (1988</a:t>
            </a:r>
            <a:r>
              <a:rPr lang="en-US" i="1" dirty="0" smtClean="0"/>
              <a:t>)</a:t>
            </a:r>
            <a:endParaRPr lang="en-US" dirty="0"/>
          </a:p>
          <a:p>
            <a:pPr marL="0" indent="0">
              <a:buNone/>
            </a:pPr>
            <a:r>
              <a:rPr lang="en-US" dirty="0" smtClean="0">
                <a:solidFill>
                  <a:srgbClr val="7030A0"/>
                </a:solidFill>
              </a:rPr>
              <a:t>Azar</a:t>
            </a:r>
            <a:r>
              <a:rPr lang="en-US" dirty="0" smtClean="0"/>
              <a:t> was a student of </a:t>
            </a:r>
            <a:r>
              <a:rPr lang="en-US" dirty="0" smtClean="0">
                <a:solidFill>
                  <a:srgbClr val="7030A0"/>
                </a:solidFill>
              </a:rPr>
              <a:t>Alon</a:t>
            </a:r>
            <a:r>
              <a:rPr lang="en-US" dirty="0" smtClean="0"/>
              <a:t>. Today both are faculty in </a:t>
            </a:r>
            <a:r>
              <a:rPr lang="en-US" dirty="0" smtClean="0">
                <a:solidFill>
                  <a:srgbClr val="00B050"/>
                </a:solidFill>
              </a:rPr>
              <a:t>Tel Aviv University</a:t>
            </a:r>
            <a:r>
              <a:rPr lang="en-US" dirty="0" smtClean="0"/>
              <a:t>! </a:t>
            </a:r>
          </a:p>
          <a:p>
            <a:pPr marL="0" indent="0">
              <a:buNone/>
            </a:pPr>
            <a:r>
              <a:rPr lang="en-US" dirty="0" smtClean="0">
                <a:solidFill>
                  <a:srgbClr val="7030A0"/>
                </a:solidFill>
              </a:rPr>
              <a:t>Azar</a:t>
            </a:r>
            <a:r>
              <a:rPr lang="en-US" dirty="0" smtClean="0"/>
              <a:t> is one of the greatest experts in the world in </a:t>
            </a:r>
            <a:r>
              <a:rPr lang="en-US" dirty="0" smtClean="0">
                <a:solidFill>
                  <a:srgbClr val="00B050"/>
                </a:solidFill>
              </a:rPr>
              <a:t>on-line algorithms</a:t>
            </a:r>
            <a:r>
              <a:rPr lang="en-US" dirty="0" smtClean="0"/>
              <a:t>. But does many different things.</a:t>
            </a:r>
          </a:p>
          <a:p>
            <a:pPr marL="0" indent="0">
              <a:buNone/>
            </a:pPr>
            <a:r>
              <a:rPr lang="en-US" dirty="0" smtClean="0"/>
              <a:t>Clearly </a:t>
            </a:r>
            <a:r>
              <a:rPr lang="en-US" dirty="0" smtClean="0">
                <a:solidFill>
                  <a:srgbClr val="0070C0"/>
                </a:solidFill>
              </a:rPr>
              <a:t>one of the best researchers </a:t>
            </a:r>
            <a:r>
              <a:rPr lang="en-US" dirty="0" smtClean="0"/>
              <a:t>in theory in the entire world.</a:t>
            </a:r>
            <a:r>
              <a:rPr lang="en-US" dirty="0"/>
              <a:t/>
            </a:r>
            <a:br>
              <a:rPr lang="en-US" dirty="0"/>
            </a:br>
            <a:endParaRPr lang="en-US" dirty="0"/>
          </a:p>
        </p:txBody>
      </p:sp>
    </p:spTree>
    <p:extLst>
      <p:ext uri="{BB962C8B-B14F-4D97-AF65-F5344CB8AC3E}">
        <p14:creationId xmlns:p14="http://schemas.microsoft.com/office/powerpoint/2010/main" val="87410481"/>
      </p:ext>
    </p:extLst>
  </p:cSld>
  <p:clrMapOvr>
    <a:masterClrMapping/>
  </p:clrMapOvr>
  <p:timing>
    <p:tnLst>
      <p:par>
        <p:cTn id="1" dur="indefinite" restart="never" nodeType="tmRoot"/>
      </p:par>
    </p:tnLst>
  </p:timing>
</p:sld>
</file>

<file path=ppt/slides/slide6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Title 1"/>
          <p:cNvSpPr>
            <a:spLocks noGrp="1"/>
          </p:cNvSpPr>
          <p:nvPr>
            <p:ph type="title"/>
          </p:nvPr>
        </p:nvSpPr>
        <p:spPr/>
        <p:txBody>
          <a:bodyPr/>
          <a:lstStyle/>
          <a:p>
            <a:pPr algn="ctr"/>
            <a:r>
              <a:rPr lang="en-US" altLang="en-US" dirty="0" smtClean="0">
                <a:solidFill>
                  <a:srgbClr val="00B0F0"/>
                </a:solidFill>
              </a:rPr>
              <a:t>A book on property testing</a:t>
            </a:r>
          </a:p>
        </p:txBody>
      </p:sp>
      <p:sp>
        <p:nvSpPr>
          <p:cNvPr id="3" name="Content Placeholder 2"/>
          <p:cNvSpPr>
            <a:spLocks noGrp="1"/>
          </p:cNvSpPr>
          <p:nvPr>
            <p:ph idx="1"/>
          </p:nvPr>
        </p:nvSpPr>
        <p:spPr/>
        <p:txBody>
          <a:bodyPr>
            <a:normAutofit fontScale="85000" lnSpcReduction="20000"/>
          </a:bodyPr>
          <a:lstStyle/>
          <a:p>
            <a:pPr marL="0" indent="0" algn="l">
              <a:buFontTx/>
              <a:buNone/>
              <a:defRPr/>
            </a:pPr>
            <a:r>
              <a:rPr lang="en-US" sz="3900" b="1" dirty="0" smtClean="0"/>
              <a:t>Edited by </a:t>
            </a:r>
            <a:r>
              <a:rPr lang="en-US" sz="3900" b="1" dirty="0" smtClean="0">
                <a:solidFill>
                  <a:srgbClr val="7030A0"/>
                </a:solidFill>
              </a:rPr>
              <a:t>Goldreich </a:t>
            </a:r>
          </a:p>
          <a:p>
            <a:pPr marL="0" indent="0" algn="l">
              <a:buFontTx/>
              <a:buNone/>
              <a:defRPr/>
            </a:pPr>
            <a:r>
              <a:rPr lang="en-US" sz="3900" dirty="0" smtClean="0"/>
              <a:t>Property </a:t>
            </a:r>
            <a:r>
              <a:rPr lang="en-US" sz="3900" dirty="0"/>
              <a:t>Testing</a:t>
            </a:r>
          </a:p>
          <a:p>
            <a:pPr marL="0" indent="0" algn="l">
              <a:buFontTx/>
              <a:buNone/>
              <a:defRPr/>
            </a:pPr>
            <a:r>
              <a:rPr lang="en-US" sz="3900" dirty="0"/>
              <a:t>Current Research and </a:t>
            </a:r>
            <a:r>
              <a:rPr lang="en-US" sz="3900" dirty="0" smtClean="0"/>
              <a:t>Surveys</a:t>
            </a:r>
          </a:p>
          <a:p>
            <a:pPr marL="0" indent="0" algn="l">
              <a:buFontTx/>
              <a:buNone/>
              <a:defRPr/>
            </a:pPr>
            <a:r>
              <a:rPr lang="en-US" sz="3900" dirty="0" smtClean="0"/>
              <a:t>Published by Springer.</a:t>
            </a:r>
          </a:p>
          <a:p>
            <a:pPr marL="0" indent="0">
              <a:buNone/>
              <a:defRPr/>
            </a:pPr>
            <a:r>
              <a:rPr lang="en-US" sz="3900" b="1" dirty="0" smtClean="0">
                <a:solidFill>
                  <a:srgbClr val="7030A0"/>
                </a:solidFill>
              </a:rPr>
              <a:t>Goldreich </a:t>
            </a:r>
            <a:r>
              <a:rPr lang="en-US" sz="3900" b="1" dirty="0" smtClean="0"/>
              <a:t>is one of the most prolific and best researchers in the world, in complexity.</a:t>
            </a:r>
            <a:endParaRPr lang="en-US" sz="3900" dirty="0" smtClean="0"/>
          </a:p>
          <a:p>
            <a:pPr marL="0" indent="0" algn="l">
              <a:buFontTx/>
              <a:buNone/>
              <a:defRPr/>
            </a:pPr>
            <a:endParaRPr lang="en-US" sz="3900" dirty="0"/>
          </a:p>
          <a:p>
            <a:pPr marL="0" indent="0" algn="l">
              <a:buFontTx/>
              <a:buNone/>
              <a:defRPr/>
            </a:pPr>
            <a:r>
              <a:rPr lang="en-US" sz="3900" dirty="0" smtClean="0">
                <a:solidFill>
                  <a:srgbClr val="7030A0"/>
                </a:solidFill>
              </a:rPr>
              <a:t>Dana Ron</a:t>
            </a:r>
            <a:r>
              <a:rPr lang="en-US" sz="3900" dirty="0" smtClean="0"/>
              <a:t> (</a:t>
            </a:r>
            <a:r>
              <a:rPr lang="en-US" sz="3900" dirty="0" smtClean="0">
                <a:solidFill>
                  <a:srgbClr val="7030A0"/>
                </a:solidFill>
              </a:rPr>
              <a:t>Goldreich’s</a:t>
            </a:r>
            <a:r>
              <a:rPr lang="en-US" sz="3900" dirty="0" smtClean="0"/>
              <a:t> wife) and </a:t>
            </a:r>
            <a:r>
              <a:rPr lang="en-US" sz="3900" dirty="0" smtClean="0">
                <a:solidFill>
                  <a:srgbClr val="7030A0"/>
                </a:solidFill>
              </a:rPr>
              <a:t>Noga Alon  </a:t>
            </a:r>
            <a:r>
              <a:rPr lang="en-US" sz="3900" dirty="0" smtClean="0"/>
              <a:t>worked a lot on this subjects.</a:t>
            </a:r>
            <a:endParaRPr lang="en-US" sz="3900" dirty="0"/>
          </a:p>
          <a:p>
            <a:pPr algn="l">
              <a:defRPr/>
            </a:pPr>
            <a:endParaRPr lang="en-US" dirty="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algn="ctr"/>
            <a:r>
              <a:rPr lang="en-US" altLang="en-US" dirty="0" smtClean="0">
                <a:solidFill>
                  <a:srgbClr val="00B0F0"/>
                </a:solidFill>
              </a:rPr>
              <a:t>Making the edges a forest on violated  and non violated  sets</a:t>
            </a:r>
          </a:p>
        </p:txBody>
      </p:sp>
      <p:sp>
        <p:nvSpPr>
          <p:cNvPr id="54275" name="Content Placeholder 2"/>
          <p:cNvSpPr>
            <a:spLocks noGrp="1"/>
          </p:cNvSpPr>
          <p:nvPr>
            <p:ph idx="1"/>
          </p:nvPr>
        </p:nvSpPr>
        <p:spPr>
          <a:xfrm>
            <a:off x="533400" y="1690689"/>
            <a:ext cx="7886700" cy="4351338"/>
          </a:xfrm>
        </p:spPr>
        <p:txBody>
          <a:bodyPr>
            <a:noAutofit/>
          </a:bodyPr>
          <a:lstStyle/>
          <a:p>
            <a:pPr marL="0" indent="0" algn="l">
              <a:buFontTx/>
              <a:buNone/>
            </a:pPr>
            <a:r>
              <a:rPr lang="en-US" altLang="en-US" sz="3600" dirty="0" smtClean="0"/>
              <a:t>We can (reverse) delete edges and keep connectivity.</a:t>
            </a:r>
          </a:p>
          <a:p>
            <a:pPr marL="0" indent="0">
              <a:buNone/>
            </a:pPr>
            <a:r>
              <a:rPr lang="en-US" altLang="en-US" sz="3600" dirty="0" smtClean="0"/>
              <a:t>Hence </a:t>
            </a:r>
            <a:r>
              <a:rPr lang="en-US" altLang="en-US" sz="3600" dirty="0" smtClean="0">
                <a:solidFill>
                  <a:srgbClr val="00B050"/>
                </a:solidFill>
              </a:rPr>
              <a:t>the edges chosen and not deleted form a forest on violated  and non violated sets. </a:t>
            </a:r>
            <a:r>
              <a:rPr lang="en-US" altLang="en-US" sz="3600" dirty="0" smtClean="0"/>
              <a:t>The increase in our dual is by </a:t>
            </a:r>
          </a:p>
          <a:p>
            <a:pPr marL="0" indent="0">
              <a:buNone/>
            </a:pPr>
            <a:r>
              <a:rPr lang="en-US" altLang="en-US" sz="3200" dirty="0" smtClean="0">
                <a:solidFill>
                  <a:srgbClr val="FF0000"/>
                </a:solidFill>
              </a:rPr>
              <a:t>∑</a:t>
            </a:r>
            <a:r>
              <a:rPr lang="en-US" altLang="en-US" sz="3200" baseline="-25000" dirty="0" smtClean="0">
                <a:solidFill>
                  <a:srgbClr val="FF0000"/>
                </a:solidFill>
                <a:latin typeface="Comic Sans MS" panose="030F0702030302020204" pitchFamily="66" charset="0"/>
              </a:rPr>
              <a:t>S</a:t>
            </a:r>
            <a:r>
              <a:rPr lang="en-US" altLang="en-US" sz="3200" baseline="-25000" dirty="0" smtClean="0">
                <a:solidFill>
                  <a:srgbClr val="FF0000"/>
                </a:solidFill>
                <a:latin typeface="Comic Sans MS" panose="030F0702030302020204" pitchFamily="66" charset="0"/>
                <a:sym typeface="Symbol" panose="05050102010706020507" pitchFamily="18" charset="2"/>
              </a:rPr>
              <a:t>A</a:t>
            </a:r>
            <a:r>
              <a:rPr lang="en-US" altLang="en-US" sz="3200" dirty="0" smtClean="0">
                <a:solidFill>
                  <a:srgbClr val="FF0000"/>
                </a:solidFill>
                <a:latin typeface="Comic Sans MS" panose="030F0702030302020204" pitchFamily="66" charset="0"/>
              </a:rPr>
              <a:t> d(S)</a:t>
            </a:r>
            <a:r>
              <a:rPr lang="en-US" altLang="en-US" sz="3200" dirty="0" smtClean="0">
                <a:solidFill>
                  <a:srgbClr val="FF0000"/>
                </a:solidFill>
                <a:latin typeface="Arial" panose="020B0604020202020204" pitchFamily="34" charset="0"/>
                <a:cs typeface="Arial" panose="020B0604020202020204" pitchFamily="34" charset="0"/>
              </a:rPr>
              <a:t>˖</a:t>
            </a:r>
            <a:r>
              <a:rPr lang="el-GR" altLang="en-US" sz="3200" dirty="0" smtClean="0">
                <a:solidFill>
                  <a:srgbClr val="FF0000"/>
                </a:solidFill>
                <a:latin typeface="Calibri" panose="020F0502020204030204" pitchFamily="34" charset="0"/>
                <a:cs typeface="Calibri" panose="020F0502020204030204" pitchFamily="34" charset="0"/>
              </a:rPr>
              <a:t>ε</a:t>
            </a:r>
            <a:r>
              <a:rPr lang="en-US" altLang="en-US" sz="3200" dirty="0">
                <a:solidFill>
                  <a:srgbClr val="FF0000"/>
                </a:solidFill>
                <a:latin typeface="Calibri" panose="020F0502020204030204" pitchFamily="34" charset="0"/>
                <a:cs typeface="Calibri" panose="020F0502020204030204" pitchFamily="34" charset="0"/>
              </a:rPr>
              <a:t> </a:t>
            </a:r>
            <a:r>
              <a:rPr lang="en-US" altLang="en-US" sz="3200" dirty="0" smtClean="0">
                <a:latin typeface="Calibri" panose="020F0502020204030204" pitchFamily="34" charset="0"/>
                <a:cs typeface="Calibri" panose="020F0502020204030204" pitchFamily="34" charset="0"/>
              </a:rPr>
              <a:t>with </a:t>
            </a:r>
            <a:r>
              <a:rPr lang="en-US" altLang="en-US" sz="3200" dirty="0" smtClean="0">
                <a:solidFill>
                  <a:srgbClr val="FF0000"/>
                </a:solidFill>
                <a:latin typeface="Calibri" panose="020F0502020204030204" pitchFamily="34" charset="0"/>
                <a:cs typeface="Calibri" panose="020F0502020204030204" pitchFamily="34" charset="0"/>
              </a:rPr>
              <a:t>d(S) </a:t>
            </a:r>
            <a:r>
              <a:rPr lang="en-US" altLang="en-US" sz="3200" dirty="0" smtClean="0">
                <a:latin typeface="Calibri" panose="020F0502020204030204" pitchFamily="34" charset="0"/>
                <a:cs typeface="Calibri" panose="020F0502020204030204" pitchFamily="34" charset="0"/>
              </a:rPr>
              <a:t>the number of edges leaving </a:t>
            </a:r>
            <a:r>
              <a:rPr lang="en-US" altLang="en-US" sz="3200" dirty="0" smtClean="0">
                <a:solidFill>
                  <a:srgbClr val="FF0000"/>
                </a:solidFill>
                <a:latin typeface="Calibri" panose="020F0502020204030204" pitchFamily="34" charset="0"/>
                <a:cs typeface="Calibri" panose="020F0502020204030204" pitchFamily="34" charset="0"/>
              </a:rPr>
              <a:t>S</a:t>
            </a:r>
            <a:r>
              <a:rPr lang="en-US" altLang="en-US" sz="3200" dirty="0" smtClean="0">
                <a:latin typeface="Calibri" panose="020F0502020204030204" pitchFamily="34" charset="0"/>
                <a:cs typeface="Calibri" panose="020F0502020204030204" pitchFamily="34" charset="0"/>
              </a:rPr>
              <a:t>.  This needs to be compared to</a:t>
            </a:r>
            <a:r>
              <a:rPr lang="en-US" altLang="en-US" sz="3200" dirty="0" smtClean="0">
                <a:solidFill>
                  <a:srgbClr val="FF0000"/>
                </a:solidFill>
                <a:latin typeface="Calibri" panose="020F0502020204030204" pitchFamily="34" charset="0"/>
                <a:cs typeface="Calibri" panose="020F0502020204030204" pitchFamily="34" charset="0"/>
              </a:rPr>
              <a:t> </a:t>
            </a:r>
            <a:r>
              <a:rPr lang="en-US" altLang="en-US" sz="3200" dirty="0" smtClean="0">
                <a:solidFill>
                  <a:srgbClr val="FF0000"/>
                </a:solidFill>
                <a:latin typeface="Comic Sans MS" panose="030F0702030302020204" pitchFamily="66" charset="0"/>
              </a:rPr>
              <a:t>a</a:t>
            </a:r>
            <a:r>
              <a:rPr lang="en-US" altLang="en-US" sz="3200" dirty="0" smtClean="0">
                <a:solidFill>
                  <a:srgbClr val="FF0000"/>
                </a:solidFill>
                <a:latin typeface="Arial" panose="020B0604020202020204" pitchFamily="34" charset="0"/>
                <a:cs typeface="Arial" panose="020B0604020202020204" pitchFamily="34" charset="0"/>
              </a:rPr>
              <a:t>˖</a:t>
            </a:r>
            <a:r>
              <a:rPr lang="el-GR" altLang="en-US" sz="3200" dirty="0">
                <a:solidFill>
                  <a:srgbClr val="FF0000"/>
                </a:solidFill>
                <a:latin typeface="Calibri" panose="020F0502020204030204" pitchFamily="34" charset="0"/>
                <a:cs typeface="Calibri" panose="020F0502020204030204" pitchFamily="34" charset="0"/>
              </a:rPr>
              <a:t>ε</a:t>
            </a:r>
            <a:endParaRPr lang="en-US" altLang="en-US" sz="3200" dirty="0" smtClean="0">
              <a:solidFill>
                <a:srgbClr val="FF0000"/>
              </a:solidFill>
            </a:endParaRPr>
          </a:p>
        </p:txBody>
      </p:sp>
    </p:spTree>
    <p:extLst>
      <p:ext uri="{BB962C8B-B14F-4D97-AF65-F5344CB8AC3E}">
        <p14:creationId xmlns:p14="http://schemas.microsoft.com/office/powerpoint/2010/main" val="1631396779"/>
      </p:ext>
    </p:extLst>
  </p:cSld>
  <p:clrMapOvr>
    <a:masterClrMapping/>
  </p:clrMapOvr>
  <mc:AlternateContent xmlns:mc="http://schemas.openxmlformats.org/markup-compatibility/2006" xmlns:p14="http://schemas.microsoft.com/office/powerpoint/2010/main">
    <mc:Choice Requires="p14">
      <p:transition spd="slow" p14:dur="2000" advTm="149"/>
    </mc:Choice>
    <mc:Fallback xmlns="">
      <p:transition spd="slow" advTm="149"/>
    </mc:Fallback>
  </mc:AlternateContent>
  <p:timing>
    <p:tnLst>
      <p:par>
        <p:cTn id="1" dur="indefinite" restart="never" nodeType="tmRoot"/>
      </p:par>
    </p:tnLst>
  </p:timing>
</p:sld>
</file>

<file path=ppt/slides/slide6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Title 1"/>
          <p:cNvSpPr>
            <a:spLocks noGrp="1"/>
          </p:cNvSpPr>
          <p:nvPr>
            <p:ph type="title"/>
          </p:nvPr>
        </p:nvSpPr>
        <p:spPr/>
        <p:txBody>
          <a:bodyPr/>
          <a:lstStyle/>
          <a:p>
            <a:pPr algn="ctr"/>
            <a:r>
              <a:rPr lang="en-US" altLang="en-US" dirty="0" smtClean="0">
                <a:solidFill>
                  <a:srgbClr val="0066FF"/>
                </a:solidFill>
              </a:rPr>
              <a:t>An early paper on doubling metric</a:t>
            </a:r>
          </a:p>
        </p:txBody>
      </p:sp>
      <p:sp>
        <p:nvSpPr>
          <p:cNvPr id="276483" name="Content Placeholder 2"/>
          <p:cNvSpPr>
            <a:spLocks noGrp="1"/>
          </p:cNvSpPr>
          <p:nvPr>
            <p:ph idx="1"/>
          </p:nvPr>
        </p:nvSpPr>
        <p:spPr/>
        <p:txBody>
          <a:bodyPr/>
          <a:lstStyle/>
          <a:p>
            <a:pPr marL="0" indent="0" algn="l">
              <a:buFontTx/>
              <a:buNone/>
            </a:pPr>
            <a:r>
              <a:rPr lang="en-US" altLang="en-US" sz="4400" dirty="0" smtClean="0">
                <a:solidFill>
                  <a:srgbClr val="FF0000"/>
                </a:solidFill>
              </a:rPr>
              <a:t>Gupta, Krauthgamer,  Lee.</a:t>
            </a:r>
            <a:r>
              <a:rPr lang="en-US" altLang="en-US" sz="4400" dirty="0" smtClean="0"/>
              <a:t>  Bounded geometries, fractals, and low–distortion embeddings.  FOCS, pp. 534–543 2003.</a:t>
            </a:r>
          </a:p>
          <a:p>
            <a:pPr marL="0" indent="0" algn="l">
              <a:buFontTx/>
              <a:buNone/>
            </a:pPr>
            <a:endParaRPr lang="en-US" altLang="en-US" dirty="0" smtClean="0"/>
          </a:p>
          <a:p>
            <a:pPr marL="0" indent="0" algn="l">
              <a:buFontTx/>
              <a:buNone/>
            </a:pPr>
            <a:endParaRPr lang="en-US" altLang="en-US" dirty="0" smtClean="0">
              <a:solidFill>
                <a:srgbClr val="00B050"/>
              </a:solidFill>
            </a:endParaRPr>
          </a:p>
        </p:txBody>
      </p:sp>
    </p:spTree>
  </p:cSld>
  <p:clrMapOvr>
    <a:masterClrMapping/>
  </p:clrMapOvr>
  <p:timing>
    <p:tnLst>
      <p:par>
        <p:cTn id="1" dur="indefinite" restart="never" nodeType="tmRoot"/>
      </p:par>
    </p:tnLst>
  </p:timing>
</p:sld>
</file>

<file path=ppt/slides/slide6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Doubling metric and TSP </a:t>
            </a:r>
            <a:endParaRPr lang="en-US" dirty="0">
              <a:solidFill>
                <a:srgbClr val="00B0F0"/>
              </a:solidFill>
            </a:endParaRPr>
          </a:p>
        </p:txBody>
      </p:sp>
      <p:sp>
        <p:nvSpPr>
          <p:cNvPr id="3" name="Content Placeholder 2"/>
          <p:cNvSpPr>
            <a:spLocks noGrp="1"/>
          </p:cNvSpPr>
          <p:nvPr>
            <p:ph idx="1"/>
          </p:nvPr>
        </p:nvSpPr>
        <p:spPr/>
        <p:txBody>
          <a:bodyPr>
            <a:normAutofit lnSpcReduction="10000"/>
          </a:bodyPr>
          <a:lstStyle/>
          <a:p>
            <a:pPr marL="0" indent="0">
              <a:buNone/>
            </a:pPr>
            <a:r>
              <a:rPr lang="en-US" sz="3600" dirty="0" smtClean="0">
                <a:solidFill>
                  <a:srgbClr val="FF0000"/>
                </a:solidFill>
              </a:rPr>
              <a:t>Bartal,Gottlieb, Krauthgamer</a:t>
            </a:r>
            <a:r>
              <a:rPr lang="en-US" sz="3600" dirty="0">
                <a:solidFill>
                  <a:srgbClr val="FF0000"/>
                </a:solidFill>
              </a:rPr>
              <a:t>.</a:t>
            </a:r>
            <a:r>
              <a:rPr lang="en-US" sz="3600" dirty="0"/>
              <a:t/>
            </a:r>
            <a:br>
              <a:rPr lang="en-US" sz="3600" dirty="0"/>
            </a:br>
            <a:r>
              <a:rPr lang="en-US" sz="3600" dirty="0" smtClean="0"/>
              <a:t>The Traveling Salesman Problem</a:t>
            </a:r>
            <a:r>
              <a:rPr lang="en-US" sz="3600" dirty="0"/>
              <a:t>: L</a:t>
            </a:r>
            <a:r>
              <a:rPr lang="en-US" sz="3600" dirty="0" smtClean="0"/>
              <a:t>ow-Dimensionality </a:t>
            </a:r>
            <a:r>
              <a:rPr lang="en-US" sz="3600" dirty="0"/>
              <a:t>Implies a Polynomial Time Approximation </a:t>
            </a:r>
            <a:r>
              <a:rPr lang="en-US" sz="3600" dirty="0" smtClean="0"/>
              <a:t>Scheme,</a:t>
            </a:r>
            <a:r>
              <a:rPr lang="en-US" sz="3600" dirty="0"/>
              <a:t/>
            </a:r>
            <a:br>
              <a:rPr lang="en-US" sz="3600" dirty="0"/>
            </a:br>
            <a:r>
              <a:rPr lang="en-US" sz="3600" dirty="0" smtClean="0"/>
              <a:t>SIAM </a:t>
            </a:r>
            <a:r>
              <a:rPr lang="en-US" sz="3600" dirty="0"/>
              <a:t>Journal on </a:t>
            </a:r>
            <a:r>
              <a:rPr lang="en-US" sz="3600" dirty="0" smtClean="0"/>
              <a:t>Computing,45</a:t>
            </a:r>
            <a:r>
              <a:rPr lang="en-US" sz="3600" dirty="0" smtClean="0">
                <a:sym typeface="Wingdings" panose="05000000000000000000" pitchFamily="2" charset="2"/>
              </a:rPr>
              <a:t>(4):156-1581, 2016.</a:t>
            </a:r>
            <a:r>
              <a:rPr lang="en-US" sz="3600" dirty="0"/>
              <a:t/>
            </a:r>
            <a:br>
              <a:rPr lang="en-US" sz="3600" dirty="0"/>
            </a:br>
            <a:endParaRPr lang="en-US" sz="3600" dirty="0"/>
          </a:p>
          <a:p>
            <a:pPr marL="0" indent="0">
              <a:buNone/>
            </a:pPr>
            <a:r>
              <a:rPr lang="en-US" sz="3600" dirty="0"/>
              <a:t>T</a:t>
            </a:r>
            <a:r>
              <a:rPr lang="en-US" sz="3600" dirty="0" smtClean="0"/>
              <a:t>his improves the running time of a paper by </a:t>
            </a:r>
            <a:r>
              <a:rPr lang="en-US" sz="3600" dirty="0" smtClean="0">
                <a:solidFill>
                  <a:srgbClr val="FF0000"/>
                </a:solidFill>
              </a:rPr>
              <a:t>Talwar</a:t>
            </a:r>
            <a:r>
              <a:rPr lang="en-US" sz="3600" dirty="0" smtClean="0"/>
              <a:t>.</a:t>
            </a:r>
            <a:endParaRPr lang="en-US" sz="3600" dirty="0"/>
          </a:p>
        </p:txBody>
      </p:sp>
    </p:spTree>
    <p:extLst>
      <p:ext uri="{BB962C8B-B14F-4D97-AF65-F5344CB8AC3E}">
        <p14:creationId xmlns:p14="http://schemas.microsoft.com/office/powerpoint/2010/main" val="1326641278"/>
      </p:ext>
    </p:extLst>
  </p:cSld>
  <p:clrMapOvr>
    <a:masterClrMapping/>
  </p:clrMapOvr>
  <p:timing>
    <p:tnLst>
      <p:par>
        <p:cTn id="1" dur="indefinite" restart="never" nodeType="tmRoot"/>
      </p:par>
    </p:tnLst>
  </p:timing>
</p:sld>
</file>

<file path=ppt/slides/slide6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Title 1"/>
          <p:cNvSpPr>
            <a:spLocks noGrp="1"/>
          </p:cNvSpPr>
          <p:nvPr>
            <p:ph type="title"/>
          </p:nvPr>
        </p:nvSpPr>
        <p:spPr/>
        <p:txBody>
          <a:bodyPr/>
          <a:lstStyle/>
          <a:p>
            <a:pPr algn="ctr"/>
            <a:r>
              <a:rPr lang="en-US" altLang="en-US" dirty="0" smtClean="0">
                <a:solidFill>
                  <a:srgbClr val="00B0F0"/>
                </a:solidFill>
              </a:rPr>
              <a:t>Survey of Metric embeddings</a:t>
            </a:r>
          </a:p>
        </p:txBody>
      </p:sp>
      <p:sp>
        <p:nvSpPr>
          <p:cNvPr id="287747" name="Content Placeholder 2"/>
          <p:cNvSpPr>
            <a:spLocks noGrp="1"/>
          </p:cNvSpPr>
          <p:nvPr>
            <p:ph idx="1"/>
          </p:nvPr>
        </p:nvSpPr>
        <p:spPr/>
        <p:txBody>
          <a:bodyPr/>
          <a:lstStyle/>
          <a:p>
            <a:pPr marL="0" indent="0" algn="l">
              <a:buFontTx/>
              <a:buNone/>
            </a:pPr>
            <a:r>
              <a:rPr lang="en-US" altLang="en-US" sz="3200" dirty="0" smtClean="0">
                <a:solidFill>
                  <a:srgbClr val="FF0000"/>
                </a:solidFill>
              </a:rPr>
              <a:t>Matousek</a:t>
            </a:r>
            <a:r>
              <a:rPr lang="en-US" altLang="en-US" sz="3200" dirty="0">
                <a:solidFill>
                  <a:srgbClr val="FF0000"/>
                </a:solidFill>
              </a:rPr>
              <a:t>.</a:t>
            </a:r>
            <a:r>
              <a:rPr lang="en-US" altLang="en-US" sz="3200" dirty="0" smtClean="0"/>
              <a:t> Lecture notes on metric embeddings. Url: </a:t>
            </a:r>
            <a:r>
              <a:rPr lang="en-US" altLang="en-US" sz="3200" dirty="0" smtClean="0">
                <a:solidFill>
                  <a:srgbClr val="00B050"/>
                </a:solidFill>
              </a:rPr>
              <a:t>https://kam.mff.cuni.cz/~matousek/ba-a4.pdf</a:t>
            </a:r>
          </a:p>
          <a:p>
            <a:pPr marL="0" indent="0" algn="l">
              <a:buFontTx/>
              <a:buNone/>
            </a:pPr>
            <a:r>
              <a:rPr lang="en-US" altLang="en-US" sz="3200" dirty="0" smtClean="0"/>
              <a:t>The </a:t>
            </a:r>
            <a:r>
              <a:rPr lang="en-US" altLang="en-US" sz="3200" dirty="0" smtClean="0">
                <a:solidFill>
                  <a:srgbClr val="FF0000"/>
                </a:solidFill>
              </a:rPr>
              <a:t>O(log n)  </a:t>
            </a:r>
            <a:r>
              <a:rPr lang="en-US" altLang="en-US" sz="3200" dirty="0" smtClean="0"/>
              <a:t>ratio for sparsest cut via metric embedding is in:</a:t>
            </a:r>
          </a:p>
          <a:p>
            <a:pPr marL="0" indent="0" algn="l">
              <a:buNone/>
            </a:pPr>
            <a:r>
              <a:rPr lang="en-US" sz="3200" dirty="0">
                <a:solidFill>
                  <a:srgbClr val="FF0000"/>
                </a:solidFill>
              </a:rPr>
              <a:t>Linial, London and  Rabinovich</a:t>
            </a:r>
            <a:br>
              <a:rPr lang="en-US" sz="3200" dirty="0">
                <a:solidFill>
                  <a:srgbClr val="FF0000"/>
                </a:solidFill>
              </a:rPr>
            </a:br>
            <a:r>
              <a:rPr lang="en-US" sz="3200" b="1" dirty="0"/>
              <a:t>The Geometry of Graphs and Some of its Algorithmic Applications.</a:t>
            </a:r>
            <a:r>
              <a:rPr lang="en-US" sz="3200" dirty="0"/>
              <a:t> Comb. 15(2): 215-245 1995.</a:t>
            </a:r>
          </a:p>
          <a:p>
            <a:pPr marL="0" indent="0" algn="l">
              <a:buFontTx/>
              <a:buNone/>
            </a:pPr>
            <a:endParaRPr lang="en-US" altLang="en-US" dirty="0" smtClean="0"/>
          </a:p>
          <a:p>
            <a:pPr marL="0" indent="0" algn="l">
              <a:buFontTx/>
              <a:buNone/>
            </a:pPr>
            <a:endParaRPr lang="en-US" altLang="en-US" dirty="0" smtClean="0">
              <a:solidFill>
                <a:srgbClr val="00B050"/>
              </a:solidFill>
            </a:endParaRPr>
          </a:p>
        </p:txBody>
      </p:sp>
    </p:spTree>
  </p:cSld>
  <p:clrMapOvr>
    <a:masterClrMapping/>
  </p:clrMapOvr>
  <p:timing>
    <p:tnLst>
      <p:par>
        <p:cTn id="1" dur="indefinite" restart="never" nodeType="tmRoot"/>
      </p:par>
    </p:tnLst>
  </p:timing>
</p:sld>
</file>

<file path=ppt/slides/slide6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Title 1"/>
          <p:cNvSpPr>
            <a:spLocks noGrp="1"/>
          </p:cNvSpPr>
          <p:nvPr>
            <p:ph type="title"/>
          </p:nvPr>
        </p:nvSpPr>
        <p:spPr>
          <a:xfrm>
            <a:off x="228600" y="228600"/>
            <a:ext cx="8229600" cy="1143000"/>
          </a:xfrm>
        </p:spPr>
        <p:txBody>
          <a:bodyPr/>
          <a:lstStyle/>
          <a:p>
            <a:pPr algn="ctr"/>
            <a:r>
              <a:rPr lang="en-US" altLang="en-US" dirty="0" smtClean="0">
                <a:solidFill>
                  <a:srgbClr val="00B0F0"/>
                </a:solidFill>
              </a:rPr>
              <a:t>Bidimensionality</a:t>
            </a:r>
          </a:p>
        </p:txBody>
      </p:sp>
      <p:sp>
        <p:nvSpPr>
          <p:cNvPr id="277507" name="Content Placeholder 2"/>
          <p:cNvSpPr>
            <a:spLocks noGrp="1"/>
          </p:cNvSpPr>
          <p:nvPr>
            <p:ph idx="1"/>
          </p:nvPr>
        </p:nvSpPr>
        <p:spPr/>
        <p:txBody>
          <a:bodyPr>
            <a:noAutofit/>
          </a:bodyPr>
          <a:lstStyle/>
          <a:p>
            <a:pPr marL="0" indent="0" algn="l">
              <a:buFontTx/>
              <a:buNone/>
            </a:pPr>
            <a:r>
              <a:rPr lang="en-US" altLang="en-US" sz="3600" dirty="0" smtClean="0">
                <a:solidFill>
                  <a:srgbClr val="7030A0"/>
                </a:solidFill>
              </a:rPr>
              <a:t>Demaine, Fomin, Hajiaghayi, Thilikos and  Dimitrios  </a:t>
            </a:r>
            <a:r>
              <a:rPr lang="en-US" altLang="en-US" sz="3600" dirty="0" smtClean="0"/>
              <a:t>initiated the study of  </a:t>
            </a:r>
            <a:r>
              <a:rPr lang="en-US" altLang="en-US" sz="3600" dirty="0" smtClean="0">
                <a:solidFill>
                  <a:srgbClr val="00B050"/>
                </a:solidFill>
              </a:rPr>
              <a:t>Bidimensionality</a:t>
            </a:r>
            <a:r>
              <a:rPr lang="en-US" altLang="en-US" sz="3600" dirty="0" smtClean="0"/>
              <a:t>. They show that many graphs admit efficient approximate, fixed-parameter or kernel solutions in a broad range of graphs. For example: Planar graphs, map graphs, bounded Genus graphs, graphs excluding any fixed minor. </a:t>
            </a:r>
          </a:p>
        </p:txBody>
      </p:sp>
    </p:spTree>
  </p:cSld>
  <p:clrMapOvr>
    <a:masterClrMapping/>
  </p:clrMapOvr>
  <p:timing>
    <p:tnLst>
      <p:par>
        <p:cTn id="1" dur="indefinite" restart="never" nodeType="tmRoot"/>
      </p:par>
    </p:tnLst>
  </p:timing>
</p:sld>
</file>

<file path=ppt/slides/slide6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Title 1"/>
          <p:cNvSpPr>
            <a:spLocks noGrp="1"/>
          </p:cNvSpPr>
          <p:nvPr>
            <p:ph type="title"/>
          </p:nvPr>
        </p:nvSpPr>
        <p:spPr/>
        <p:txBody>
          <a:bodyPr/>
          <a:lstStyle/>
          <a:p>
            <a:pPr algn="ctr"/>
            <a:r>
              <a:rPr lang="en-US" altLang="en-US" dirty="0" smtClean="0">
                <a:solidFill>
                  <a:srgbClr val="00B0F0"/>
                </a:solidFill>
              </a:rPr>
              <a:t>Bidimensionality continued</a:t>
            </a:r>
          </a:p>
        </p:txBody>
      </p:sp>
      <p:sp>
        <p:nvSpPr>
          <p:cNvPr id="278531" name="Content Placeholder 2"/>
          <p:cNvSpPr>
            <a:spLocks noGrp="1"/>
          </p:cNvSpPr>
          <p:nvPr>
            <p:ph idx="1"/>
          </p:nvPr>
        </p:nvSpPr>
        <p:spPr/>
        <p:txBody>
          <a:bodyPr>
            <a:noAutofit/>
          </a:bodyPr>
          <a:lstStyle/>
          <a:p>
            <a:pPr marL="0" indent="0" algn="l">
              <a:buFontTx/>
              <a:buNone/>
            </a:pPr>
            <a:r>
              <a:rPr lang="en-US" altLang="en-US" sz="3600" dirty="0" smtClean="0"/>
              <a:t>In particular, Bidimensionality theory builds on the graph minor theory of </a:t>
            </a:r>
            <a:r>
              <a:rPr lang="en-US" altLang="en-US" sz="3600" dirty="0" smtClean="0">
                <a:solidFill>
                  <a:srgbClr val="7030A0"/>
                </a:solidFill>
              </a:rPr>
              <a:t>Robertson and Seymour.</a:t>
            </a:r>
          </a:p>
          <a:p>
            <a:pPr marL="0" indent="0" algn="l">
              <a:buFontTx/>
              <a:buNone/>
            </a:pPr>
            <a:r>
              <a:rPr lang="en-US" altLang="en-US" sz="3600" dirty="0" smtClean="0"/>
              <a:t>The new work </a:t>
            </a:r>
            <a:r>
              <a:rPr lang="en-US" altLang="en-US" sz="3600" dirty="0" smtClean="0">
                <a:solidFill>
                  <a:srgbClr val="FF0000"/>
                </a:solidFill>
              </a:rPr>
              <a:t>extends</a:t>
            </a:r>
            <a:r>
              <a:rPr lang="en-US" altLang="en-US" sz="3600" dirty="0" smtClean="0"/>
              <a:t> the mathematical results of the above researchers and builds new algorithmic tools.  The authors of the paper got the well deserved </a:t>
            </a:r>
            <a:r>
              <a:rPr lang="en-US" altLang="en-US" sz="3600" dirty="0" smtClean="0">
                <a:solidFill>
                  <a:srgbClr val="FF0000"/>
                </a:solidFill>
              </a:rPr>
              <a:t>Nerode Prize </a:t>
            </a:r>
            <a:r>
              <a:rPr lang="en-US" altLang="en-US" sz="3600" dirty="0" smtClean="0"/>
              <a:t>in </a:t>
            </a:r>
            <a:r>
              <a:rPr lang="en-US" altLang="en-US" sz="3600" dirty="0" smtClean="0">
                <a:solidFill>
                  <a:srgbClr val="FF0000"/>
                </a:solidFill>
              </a:rPr>
              <a:t>2015</a:t>
            </a:r>
            <a:r>
              <a:rPr lang="en-US" altLang="en-US" sz="3600" dirty="0" smtClean="0"/>
              <a:t>. The  number of papers on this subject is large.</a:t>
            </a:r>
          </a:p>
        </p:txBody>
      </p:sp>
    </p:spTree>
  </p:cSld>
  <p:clrMapOvr>
    <a:masterClrMapping/>
  </p:clrMapOvr>
  <p:timing>
    <p:tnLst>
      <p:par>
        <p:cTn id="1" dur="indefinite" restart="never" nodeType="tmRoot"/>
      </p:par>
    </p:tnLst>
  </p:timing>
</p:sld>
</file>

<file path=ppt/slides/slide6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Title 1"/>
          <p:cNvSpPr>
            <a:spLocks noGrp="1"/>
          </p:cNvSpPr>
          <p:nvPr>
            <p:ph type="title"/>
          </p:nvPr>
        </p:nvSpPr>
        <p:spPr/>
        <p:txBody>
          <a:bodyPr/>
          <a:lstStyle/>
          <a:p>
            <a:pPr algn="ctr"/>
            <a:r>
              <a:rPr lang="en-US" altLang="en-US" dirty="0" smtClean="0">
                <a:solidFill>
                  <a:srgbClr val="00B0F0"/>
                </a:solidFill>
              </a:rPr>
              <a:t>The idea of public Key encryption</a:t>
            </a:r>
          </a:p>
        </p:txBody>
      </p:sp>
      <p:sp>
        <p:nvSpPr>
          <p:cNvPr id="279555" name="Content Placeholder 2"/>
          <p:cNvSpPr>
            <a:spLocks noGrp="1"/>
          </p:cNvSpPr>
          <p:nvPr>
            <p:ph idx="1"/>
          </p:nvPr>
        </p:nvSpPr>
        <p:spPr/>
        <p:txBody>
          <a:bodyPr>
            <a:noAutofit/>
          </a:bodyPr>
          <a:lstStyle/>
          <a:p>
            <a:pPr marL="0" indent="0" algn="l">
              <a:buFontTx/>
              <a:buNone/>
            </a:pPr>
            <a:r>
              <a:rPr lang="en-US" altLang="en-US" sz="3600" i="1" dirty="0" smtClean="0">
                <a:solidFill>
                  <a:srgbClr val="FF0000"/>
                </a:solidFill>
              </a:rPr>
              <a:t>Diffie,Hellman  </a:t>
            </a:r>
            <a:r>
              <a:rPr lang="en-US" altLang="en-US" sz="3600" b="1" i="1" dirty="0" smtClean="0"/>
              <a:t>New directions in cryptography. IEEE Transaction on Information theory, 22(6)</a:t>
            </a:r>
            <a:r>
              <a:rPr lang="en-US" altLang="en-US" sz="3600" i="1" dirty="0" smtClean="0"/>
              <a:t>  644-654 1976</a:t>
            </a:r>
          </a:p>
          <a:p>
            <a:pPr marL="0" indent="0" algn="l">
              <a:buFontTx/>
              <a:buNone/>
            </a:pPr>
            <a:endParaRPr lang="en-US" altLang="en-US" sz="3600" i="1" dirty="0" smtClean="0"/>
          </a:p>
          <a:p>
            <a:pPr marL="0" indent="0" algn="l">
              <a:buFontTx/>
              <a:buNone/>
            </a:pPr>
            <a:r>
              <a:rPr lang="en-US" altLang="en-US" sz="3600" i="1" dirty="0" smtClean="0"/>
              <a:t>The </a:t>
            </a:r>
            <a:r>
              <a:rPr lang="en-US" altLang="en-US" sz="3600" i="1" dirty="0" smtClean="0">
                <a:solidFill>
                  <a:srgbClr val="00B050"/>
                </a:solidFill>
              </a:rPr>
              <a:t>RSA.</a:t>
            </a:r>
            <a:r>
              <a:rPr lang="en-US" altLang="en-US" sz="3600" i="1" dirty="0" smtClean="0"/>
              <a:t> </a:t>
            </a:r>
            <a:r>
              <a:rPr lang="en-US" altLang="en-US" sz="3600" i="1" dirty="0" smtClean="0">
                <a:solidFill>
                  <a:srgbClr val="FF0000"/>
                </a:solidFill>
              </a:rPr>
              <a:t>Rivest, Shamir, and Adleman</a:t>
            </a:r>
            <a:br>
              <a:rPr lang="en-US" altLang="en-US" sz="3600" i="1" dirty="0" smtClean="0">
                <a:solidFill>
                  <a:srgbClr val="FF0000"/>
                </a:solidFill>
              </a:rPr>
            </a:br>
            <a:r>
              <a:rPr lang="en-US" altLang="en-US" sz="3600" b="1" i="1" dirty="0" smtClean="0"/>
              <a:t>A Method for Obtaining Digital Signatures and Public-Key Cryptosystems.</a:t>
            </a:r>
            <a:r>
              <a:rPr lang="en-US" altLang="en-US" sz="3600" i="1" dirty="0" smtClean="0"/>
              <a:t>Communcation of the ACM 12(2): 120-126 (1978)</a:t>
            </a:r>
            <a:endParaRPr lang="en-US" altLang="en-US" sz="3600" dirty="0" smtClean="0"/>
          </a:p>
        </p:txBody>
      </p:sp>
    </p:spTree>
  </p:cSld>
  <p:clrMapOvr>
    <a:masterClrMapping/>
  </p:clrMapOvr>
  <p:timing>
    <p:tnLst>
      <p:par>
        <p:cTn id="1" dur="indefinite" restart="never" nodeType="tmRoot"/>
      </p:par>
    </p:tnLst>
  </p:timing>
</p:sld>
</file>

<file path=ppt/slides/slide6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Title 1"/>
          <p:cNvSpPr>
            <a:spLocks noGrp="1"/>
          </p:cNvSpPr>
          <p:nvPr>
            <p:ph type="title"/>
          </p:nvPr>
        </p:nvSpPr>
        <p:spPr/>
        <p:txBody>
          <a:bodyPr/>
          <a:lstStyle/>
          <a:p>
            <a:pPr algn="ctr"/>
            <a:r>
              <a:rPr lang="en-US" altLang="en-US" dirty="0" smtClean="0">
                <a:solidFill>
                  <a:srgbClr val="00B0F0"/>
                </a:solidFill>
              </a:rPr>
              <a:t>Zero Knowledge was invented in</a:t>
            </a:r>
          </a:p>
        </p:txBody>
      </p:sp>
      <p:sp>
        <p:nvSpPr>
          <p:cNvPr id="280579" name="Content Placeholder 2"/>
          <p:cNvSpPr>
            <a:spLocks noGrp="1"/>
          </p:cNvSpPr>
          <p:nvPr>
            <p:ph idx="1"/>
          </p:nvPr>
        </p:nvSpPr>
        <p:spPr>
          <a:xfrm>
            <a:off x="628650" y="1524000"/>
            <a:ext cx="7886700" cy="4351338"/>
          </a:xfrm>
        </p:spPr>
        <p:txBody>
          <a:bodyPr>
            <a:noAutofit/>
          </a:bodyPr>
          <a:lstStyle/>
          <a:p>
            <a:pPr marL="0" indent="0" algn="l">
              <a:buFontTx/>
              <a:buNone/>
            </a:pPr>
            <a:r>
              <a:rPr lang="en-US" altLang="en-US" sz="3600" dirty="0" smtClean="0">
                <a:solidFill>
                  <a:srgbClr val="FF0000"/>
                </a:solidFill>
              </a:rPr>
              <a:t>Goldwaser Micali, Rackoff</a:t>
            </a:r>
            <a:r>
              <a:rPr lang="en-US" altLang="en-US" sz="3600" dirty="0" smtClean="0"/>
              <a:t>, The Knowledge Complexity of Interactive Proof Systems</a:t>
            </a:r>
            <a:r>
              <a:rPr lang="en-US" altLang="en-US" sz="3600" i="1" dirty="0" smtClean="0"/>
              <a:t> STOC 1985,  291-304. </a:t>
            </a:r>
          </a:p>
          <a:p>
            <a:pPr marL="0" indent="0" algn="l">
              <a:buFontTx/>
              <a:buNone/>
            </a:pPr>
            <a:r>
              <a:rPr lang="en-US" altLang="en-US" sz="3600" i="1" dirty="0" smtClean="0">
                <a:solidFill>
                  <a:srgbClr val="7030A0"/>
                </a:solidFill>
              </a:rPr>
              <a:t>Goldwaser and Micali </a:t>
            </a:r>
            <a:r>
              <a:rPr lang="en-US" altLang="en-US" sz="3600" i="1" dirty="0" smtClean="0"/>
              <a:t>won the </a:t>
            </a:r>
            <a:r>
              <a:rPr lang="en-US" altLang="en-US" sz="3600" i="1" dirty="0"/>
              <a:t>T</a:t>
            </a:r>
            <a:r>
              <a:rPr lang="en-US" altLang="en-US" sz="3600" i="1" dirty="0" smtClean="0"/>
              <a:t>uring award for this paper. </a:t>
            </a:r>
          </a:p>
          <a:p>
            <a:pPr marL="0" indent="0" algn="l">
              <a:buFontTx/>
              <a:buNone/>
            </a:pPr>
            <a:r>
              <a:rPr lang="en-US" altLang="en-US" sz="3600" i="1" dirty="0" smtClean="0"/>
              <a:t>The paper that classified IP:</a:t>
            </a:r>
          </a:p>
          <a:p>
            <a:pPr marL="0" indent="0">
              <a:buNone/>
            </a:pPr>
            <a:r>
              <a:rPr lang="en-US" altLang="en-US" sz="3600" i="1" dirty="0" smtClean="0">
                <a:solidFill>
                  <a:srgbClr val="FF0000"/>
                </a:solidFill>
              </a:rPr>
              <a:t>Adi Shamir. </a:t>
            </a:r>
            <a:r>
              <a:rPr lang="en-US" altLang="en-US" sz="3600" i="1" dirty="0" smtClean="0"/>
              <a:t>IP=PSPACE. J. ACM 38(4): </a:t>
            </a:r>
            <a:r>
              <a:rPr lang="en-US" i="1" dirty="0"/>
              <a:t>869-877 (1992)</a:t>
            </a:r>
            <a:endParaRPr lang="en-US" dirty="0"/>
          </a:p>
          <a:p>
            <a:pPr marL="0" indent="0">
              <a:buNone/>
            </a:pPr>
            <a:r>
              <a:rPr lang="en-US" sz="3600" dirty="0"/>
              <a:t/>
            </a:r>
            <a:br>
              <a:rPr lang="en-US" sz="3600" dirty="0"/>
            </a:br>
            <a:r>
              <a:rPr lang="en-US" altLang="en-US" sz="3600" dirty="0" smtClean="0"/>
              <a:t/>
            </a:r>
            <a:br>
              <a:rPr lang="en-US" altLang="en-US" sz="3600" dirty="0" smtClean="0"/>
            </a:br>
            <a:endParaRPr lang="en-US" altLang="en-US" sz="3600" dirty="0" smtClean="0"/>
          </a:p>
        </p:txBody>
      </p:sp>
    </p:spTree>
  </p:cSld>
  <p:clrMapOvr>
    <a:masterClrMapping/>
  </p:clrMapOvr>
  <p:timing>
    <p:tnLst>
      <p:par>
        <p:cTn id="1" dur="indefinite" restart="never" nodeType="tmRoot"/>
      </p:par>
    </p:tnLst>
  </p:timing>
</p:sld>
</file>

<file path=ppt/slides/slide6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Zero Knowledge for 3-coloring</a:t>
            </a:r>
            <a:endParaRPr lang="en-US" dirty="0">
              <a:solidFill>
                <a:srgbClr val="00B0F0"/>
              </a:solidFill>
            </a:endParaRPr>
          </a:p>
        </p:txBody>
      </p:sp>
      <p:sp>
        <p:nvSpPr>
          <p:cNvPr id="3" name="Content Placeholder 2"/>
          <p:cNvSpPr>
            <a:spLocks noGrp="1"/>
          </p:cNvSpPr>
          <p:nvPr>
            <p:ph idx="1"/>
          </p:nvPr>
        </p:nvSpPr>
        <p:spPr/>
        <p:txBody>
          <a:bodyPr/>
          <a:lstStyle/>
          <a:p>
            <a:pPr marL="0" indent="0">
              <a:buNone/>
            </a:pPr>
            <a:r>
              <a:rPr lang="en-US" altLang="en-US" i="1" dirty="0">
                <a:solidFill>
                  <a:srgbClr val="00B050"/>
                </a:solidFill>
              </a:rPr>
              <a:t>Zero </a:t>
            </a:r>
            <a:r>
              <a:rPr lang="en-US" altLang="en-US" i="1" dirty="0" smtClean="0">
                <a:solidFill>
                  <a:srgbClr val="00B050"/>
                </a:solidFill>
              </a:rPr>
              <a:t>Knowledge </a:t>
            </a:r>
            <a:r>
              <a:rPr lang="en-US" altLang="en-US" i="1" dirty="0">
                <a:solidFill>
                  <a:srgbClr val="00B050"/>
                </a:solidFill>
              </a:rPr>
              <a:t>for coloring:</a:t>
            </a:r>
            <a:r>
              <a:rPr lang="en-US" altLang="en-US" dirty="0">
                <a:solidFill>
                  <a:srgbClr val="00B050"/>
                </a:solidFill>
              </a:rPr>
              <a:t> </a:t>
            </a:r>
            <a:r>
              <a:rPr lang="en-US" altLang="en-US" dirty="0">
                <a:solidFill>
                  <a:srgbClr val="FF0000"/>
                </a:solidFill>
              </a:rPr>
              <a:t>Goldreich Micali and  Wigderson</a:t>
            </a:r>
            <a:r>
              <a:rPr lang="en-US" altLang="en-US" dirty="0"/>
              <a:t>. </a:t>
            </a:r>
            <a:r>
              <a:rPr lang="en-US" altLang="en-US" b="1" dirty="0"/>
              <a:t>Proofs that Yield Nothing But their Validity and a Methodology of Cryptographic Protocol Design FOCS 1986 </a:t>
            </a:r>
            <a:r>
              <a:rPr lang="en-US" altLang="en-US" dirty="0"/>
              <a:t> 174-187</a:t>
            </a:r>
          </a:p>
        </p:txBody>
      </p:sp>
    </p:spTree>
    <p:extLst>
      <p:ext uri="{BB962C8B-B14F-4D97-AF65-F5344CB8AC3E}">
        <p14:creationId xmlns:p14="http://schemas.microsoft.com/office/powerpoint/2010/main" val="1537075602"/>
      </p:ext>
    </p:extLst>
  </p:cSld>
  <p:clrMapOvr>
    <a:masterClrMapping/>
  </p:clrMapOvr>
  <p:timing>
    <p:tnLst>
      <p:par>
        <p:cTn id="1" dur="indefinite" restart="never" nodeType="tmRoot"/>
      </p:par>
    </p:tnLst>
  </p:timing>
</p:sld>
</file>

<file path=ppt/slides/slide6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Title 1"/>
          <p:cNvSpPr>
            <a:spLocks noGrp="1"/>
          </p:cNvSpPr>
          <p:nvPr>
            <p:ph type="title"/>
          </p:nvPr>
        </p:nvSpPr>
        <p:spPr/>
        <p:txBody>
          <a:bodyPr/>
          <a:lstStyle/>
          <a:p>
            <a:pPr algn="ctr"/>
            <a:r>
              <a:rPr lang="en-US" altLang="en-US" dirty="0" smtClean="0">
                <a:solidFill>
                  <a:srgbClr val="00B0F0"/>
                </a:solidFill>
              </a:rPr>
              <a:t>The Godel Prize paper by Regev</a:t>
            </a:r>
          </a:p>
        </p:txBody>
      </p:sp>
      <p:sp>
        <p:nvSpPr>
          <p:cNvPr id="281603" name="Content Placeholder 2"/>
          <p:cNvSpPr>
            <a:spLocks noGrp="1"/>
          </p:cNvSpPr>
          <p:nvPr>
            <p:ph idx="1"/>
          </p:nvPr>
        </p:nvSpPr>
        <p:spPr/>
        <p:txBody>
          <a:bodyPr>
            <a:normAutofit/>
          </a:bodyPr>
          <a:lstStyle/>
          <a:p>
            <a:pPr marL="0" indent="0" algn="l">
              <a:buFontTx/>
              <a:buNone/>
            </a:pPr>
            <a:r>
              <a:rPr lang="en-US" altLang="en-US" sz="4800" b="1" dirty="0" smtClean="0">
                <a:solidFill>
                  <a:srgbClr val="FF0000"/>
                </a:solidFill>
              </a:rPr>
              <a:t>Regev </a:t>
            </a:r>
            <a:r>
              <a:rPr lang="en-US" altLang="en-US" sz="4800" b="1" dirty="0" smtClean="0"/>
              <a:t>On lattices, learning with errors, random linear codes, and cryptography</a:t>
            </a:r>
            <a:endParaRPr lang="en-US" altLang="en-US" sz="4800" dirty="0" smtClean="0"/>
          </a:p>
          <a:p>
            <a:pPr marL="0" indent="0" algn="l">
              <a:buFontTx/>
              <a:buNone/>
            </a:pPr>
            <a:r>
              <a:rPr lang="en-US" altLang="en-US" sz="4800" dirty="0" smtClean="0"/>
              <a:t>STOC Pages 84–93 2005</a:t>
            </a:r>
          </a:p>
        </p:txBody>
      </p:sp>
    </p:spTree>
  </p:cSld>
  <p:clrMapOvr>
    <a:masterClrMapping/>
  </p:clrMapOvr>
  <p:timing>
    <p:tnLst>
      <p:par>
        <p:cTn id="1" dur="indefinite" restart="never" nodeType="tmRoot"/>
      </p:par>
    </p:tnLst>
  </p:timing>
</p:sld>
</file>

<file path=ppt/slides/slide6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Title 1"/>
          <p:cNvSpPr>
            <a:spLocks noGrp="1"/>
          </p:cNvSpPr>
          <p:nvPr>
            <p:ph type="title"/>
          </p:nvPr>
        </p:nvSpPr>
        <p:spPr/>
        <p:txBody>
          <a:bodyPr/>
          <a:lstStyle/>
          <a:p>
            <a:pPr algn="ctr"/>
            <a:r>
              <a:rPr lang="en-US" altLang="en-US" dirty="0" smtClean="0">
                <a:solidFill>
                  <a:srgbClr val="00B0F0"/>
                </a:solidFill>
              </a:rPr>
              <a:t>How to share a secret </a:t>
            </a:r>
          </a:p>
        </p:txBody>
      </p:sp>
      <p:sp>
        <p:nvSpPr>
          <p:cNvPr id="282627" name="Content Placeholder 2"/>
          <p:cNvSpPr>
            <a:spLocks noGrp="1"/>
          </p:cNvSpPr>
          <p:nvPr>
            <p:ph idx="1"/>
          </p:nvPr>
        </p:nvSpPr>
        <p:spPr/>
        <p:txBody>
          <a:bodyPr>
            <a:noAutofit/>
          </a:bodyPr>
          <a:lstStyle/>
          <a:p>
            <a:pPr marL="0" indent="0" algn="l">
              <a:buFontTx/>
              <a:buNone/>
            </a:pPr>
            <a:r>
              <a:rPr lang="en-US" altLang="en-US" sz="4400" i="1" dirty="0" smtClean="0">
                <a:solidFill>
                  <a:srgbClr val="FF0000"/>
                </a:solidFill>
              </a:rPr>
              <a:t>Adi Shamir</a:t>
            </a:r>
            <a:r>
              <a:rPr lang="en-US" altLang="en-US" sz="4400" i="1" dirty="0" smtClean="0"/>
              <a:t>: </a:t>
            </a:r>
            <a:r>
              <a:rPr lang="en-US" altLang="en-US" sz="4400" b="1" i="1" dirty="0" smtClean="0"/>
              <a:t>How to Share a Secret. Communication of the ACM 22(11):</a:t>
            </a:r>
            <a:r>
              <a:rPr lang="en-US" altLang="en-US" sz="4400" i="1" dirty="0" smtClean="0"/>
              <a:t> 612-613 1979.</a:t>
            </a:r>
          </a:p>
          <a:p>
            <a:pPr marL="0" indent="0" algn="l">
              <a:buFontTx/>
              <a:buNone/>
            </a:pPr>
            <a:r>
              <a:rPr lang="en-US" altLang="en-US" sz="4400" i="1" dirty="0" smtClean="0">
                <a:solidFill>
                  <a:srgbClr val="00B050"/>
                </a:solidFill>
              </a:rPr>
              <a:t>Playing Poker over the phone:</a:t>
            </a:r>
          </a:p>
          <a:p>
            <a:pPr marL="742950" indent="-742950" algn="l">
              <a:buFontTx/>
              <a:buAutoNum type="alphaUcPeriod"/>
            </a:pPr>
            <a:r>
              <a:rPr lang="en-US" altLang="en-US" sz="4400" dirty="0" smtClean="0">
                <a:solidFill>
                  <a:srgbClr val="FF0000"/>
                </a:solidFill>
              </a:rPr>
              <a:t>Shamir, R. Rivest, and</a:t>
            </a:r>
          </a:p>
          <a:p>
            <a:pPr marL="0" indent="0" algn="l">
              <a:buNone/>
            </a:pPr>
            <a:r>
              <a:rPr lang="en-US" altLang="en-US" sz="4400" dirty="0" smtClean="0">
                <a:solidFill>
                  <a:srgbClr val="FF0000"/>
                </a:solidFill>
              </a:rPr>
              <a:t>Adleman</a:t>
            </a:r>
            <a:r>
              <a:rPr lang="en-US" altLang="en-US" sz="4400" dirty="0" smtClean="0"/>
              <a:t>, Mental Poker</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The average degree </a:t>
            </a:r>
            <a:endParaRPr lang="en-US" dirty="0">
              <a:solidFill>
                <a:srgbClr val="00B0F0"/>
              </a:solidFill>
            </a:endParaRPr>
          </a:p>
        </p:txBody>
      </p:sp>
      <p:sp>
        <p:nvSpPr>
          <p:cNvPr id="3" name="Content Placeholder 2"/>
          <p:cNvSpPr>
            <a:spLocks noGrp="1"/>
          </p:cNvSpPr>
          <p:nvPr>
            <p:ph idx="1"/>
          </p:nvPr>
        </p:nvSpPr>
        <p:spPr/>
        <p:txBody>
          <a:bodyPr/>
          <a:lstStyle/>
          <a:p>
            <a:pPr marL="0" indent="0">
              <a:buNone/>
            </a:pPr>
            <a:r>
              <a:rPr lang="en-US" altLang="en-US" dirty="0" smtClean="0">
                <a:latin typeface="Comic Sans MS" panose="030F0702030302020204" pitchFamily="66" charset="0"/>
              </a:rPr>
              <a:t>The thing that determines the ratio is therefore </a:t>
            </a:r>
            <a:r>
              <a:rPr lang="en-US" altLang="en-US" dirty="0" smtClean="0">
                <a:solidFill>
                  <a:srgbClr val="FF0000"/>
                </a:solidFill>
                <a:latin typeface="Comic Sans MS" panose="030F0702030302020204" pitchFamily="66" charset="0"/>
              </a:rPr>
              <a:t>∑ </a:t>
            </a:r>
            <a:r>
              <a:rPr lang="en-US" altLang="en-US" dirty="0">
                <a:solidFill>
                  <a:srgbClr val="FF0000"/>
                </a:solidFill>
                <a:latin typeface="Comic Sans MS" panose="030F0702030302020204" pitchFamily="66" charset="0"/>
              </a:rPr>
              <a:t>d(s</a:t>
            </a:r>
            <a:r>
              <a:rPr lang="en-US" altLang="en-US" dirty="0" smtClean="0">
                <a:solidFill>
                  <a:srgbClr val="FF0000"/>
                </a:solidFill>
                <a:latin typeface="Comic Sans MS" panose="030F0702030302020204" pitchFamily="66" charset="0"/>
              </a:rPr>
              <a:t>)/a </a:t>
            </a:r>
            <a:r>
              <a:rPr lang="en-US" altLang="en-US" dirty="0" smtClean="0">
                <a:latin typeface="Comic Sans MS" panose="030F0702030302020204" pitchFamily="66" charset="0"/>
              </a:rPr>
              <a:t>namely, the average degree of violated sets.</a:t>
            </a:r>
          </a:p>
          <a:p>
            <a:pPr marL="0" indent="0">
              <a:buNone/>
            </a:pPr>
            <a:r>
              <a:rPr lang="en-US" altLang="en-US" dirty="0" smtClean="0">
                <a:latin typeface="Comic Sans MS" panose="030F0702030302020204" pitchFamily="66" charset="0"/>
              </a:rPr>
              <a:t>For this it is useful to note that leaves are violated sets. If a leaf is not violated, the unique edge can be removed and the solution is still feasible.</a:t>
            </a:r>
          </a:p>
          <a:p>
            <a:pPr marL="0" indent="0">
              <a:buNone/>
            </a:pPr>
            <a:endParaRPr lang="en-US" altLang="en-US" dirty="0" smtClean="0"/>
          </a:p>
          <a:p>
            <a:pPr marL="0" indent="0">
              <a:buNone/>
            </a:pPr>
            <a:endParaRPr lang="en-US" altLang="en-US" dirty="0" smtClean="0"/>
          </a:p>
          <a:p>
            <a:pPr marL="0" indent="0">
              <a:buNone/>
            </a:pPr>
            <a:endParaRPr lang="en-US" altLang="en-US" dirty="0"/>
          </a:p>
          <a:p>
            <a:endParaRPr lang="en-US" dirty="0"/>
          </a:p>
        </p:txBody>
      </p:sp>
    </p:spTree>
    <p:extLst>
      <p:ext uri="{BB962C8B-B14F-4D97-AF65-F5344CB8AC3E}">
        <p14:creationId xmlns:p14="http://schemas.microsoft.com/office/powerpoint/2010/main" val="2258635399"/>
      </p:ext>
    </p:extLst>
  </p:cSld>
  <p:clrMapOvr>
    <a:masterClrMapping/>
  </p:clrMapOvr>
  <p:timing>
    <p:tnLst>
      <p:par>
        <p:cTn id="1" dur="indefinite" restart="never" nodeType="tmRoot"/>
      </p:par>
    </p:tnLst>
  </p:timing>
</p:sld>
</file>

<file path=ppt/slides/slide6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70C0"/>
                </a:solidFill>
              </a:rPr>
              <a:t>Turing award</a:t>
            </a:r>
            <a:endParaRPr lang="en-US" dirty="0">
              <a:solidFill>
                <a:srgbClr val="0070C0"/>
              </a:solidFill>
            </a:endParaRPr>
          </a:p>
        </p:txBody>
      </p:sp>
      <p:sp>
        <p:nvSpPr>
          <p:cNvPr id="3" name="Content Placeholder 2"/>
          <p:cNvSpPr>
            <a:spLocks noGrp="1"/>
          </p:cNvSpPr>
          <p:nvPr>
            <p:ph idx="1"/>
          </p:nvPr>
        </p:nvSpPr>
        <p:spPr/>
        <p:txBody>
          <a:bodyPr>
            <a:normAutofit lnSpcReduction="10000"/>
          </a:bodyPr>
          <a:lstStyle/>
          <a:p>
            <a:r>
              <a:rPr lang="en-US" dirty="0" smtClean="0">
                <a:solidFill>
                  <a:srgbClr val="0070C0"/>
                </a:solidFill>
              </a:rPr>
              <a:t>The Turing award </a:t>
            </a:r>
            <a:r>
              <a:rPr lang="en-US" dirty="0" smtClean="0"/>
              <a:t>was given to </a:t>
            </a:r>
            <a:r>
              <a:rPr lang="en-US" dirty="0" smtClean="0">
                <a:solidFill>
                  <a:srgbClr val="7030A0"/>
                </a:solidFill>
              </a:rPr>
              <a:t>Rivest, Shamir and Adelman</a:t>
            </a:r>
            <a:r>
              <a:rPr lang="en-US" dirty="0" smtClean="0"/>
              <a:t> for their work on the </a:t>
            </a:r>
            <a:r>
              <a:rPr lang="en-US" dirty="0" smtClean="0">
                <a:solidFill>
                  <a:srgbClr val="00B050"/>
                </a:solidFill>
              </a:rPr>
              <a:t>RSA</a:t>
            </a:r>
            <a:r>
              <a:rPr lang="en-US" dirty="0" smtClean="0"/>
              <a:t>.</a:t>
            </a:r>
          </a:p>
          <a:p>
            <a:r>
              <a:rPr lang="en-US" dirty="0" smtClean="0"/>
              <a:t>I graduated from  Weizmann Institute.  I am happy that </a:t>
            </a:r>
            <a:r>
              <a:rPr lang="en-US" dirty="0" smtClean="0">
                <a:solidFill>
                  <a:srgbClr val="FF0000"/>
                </a:solidFill>
              </a:rPr>
              <a:t>3 </a:t>
            </a:r>
            <a:r>
              <a:rPr lang="en-US" dirty="0" smtClean="0"/>
              <a:t>researchers  got the </a:t>
            </a:r>
            <a:r>
              <a:rPr lang="en-US" dirty="0" smtClean="0">
                <a:solidFill>
                  <a:srgbClr val="00B050"/>
                </a:solidFill>
              </a:rPr>
              <a:t>Turing awards. </a:t>
            </a:r>
            <a:r>
              <a:rPr lang="en-US" dirty="0" smtClean="0"/>
              <a:t>Besides the ones I already mentioned </a:t>
            </a:r>
            <a:r>
              <a:rPr lang="en-US" dirty="0" smtClean="0">
                <a:solidFill>
                  <a:srgbClr val="7030A0"/>
                </a:solidFill>
              </a:rPr>
              <a:t>Amir </a:t>
            </a:r>
            <a:r>
              <a:rPr lang="en-US" dirty="0" err="1" smtClean="0">
                <a:solidFill>
                  <a:srgbClr val="7030A0"/>
                </a:solidFill>
              </a:rPr>
              <a:t>Pnueli</a:t>
            </a:r>
            <a:r>
              <a:rPr lang="en-US" dirty="0" smtClean="0">
                <a:solidFill>
                  <a:srgbClr val="7030A0"/>
                </a:solidFill>
              </a:rPr>
              <a:t> </a:t>
            </a:r>
            <a:r>
              <a:rPr lang="en-US" dirty="0" smtClean="0"/>
              <a:t>got the </a:t>
            </a:r>
            <a:r>
              <a:rPr lang="en-US" dirty="0" smtClean="0">
                <a:solidFill>
                  <a:srgbClr val="FF0000"/>
                </a:solidFill>
              </a:rPr>
              <a:t>Turing award </a:t>
            </a:r>
            <a:r>
              <a:rPr lang="en-US" dirty="0" smtClean="0"/>
              <a:t>for his work on reactive systems and temporal logic. I think that </a:t>
            </a:r>
            <a:r>
              <a:rPr lang="en-US" dirty="0" smtClean="0">
                <a:solidFill>
                  <a:srgbClr val="7030A0"/>
                </a:solidFill>
              </a:rPr>
              <a:t>David Harel </a:t>
            </a:r>
            <a:r>
              <a:rPr lang="en-US" dirty="0" smtClean="0"/>
              <a:t>was close to get it for his </a:t>
            </a:r>
            <a:r>
              <a:rPr lang="en-US" dirty="0" smtClean="0">
                <a:solidFill>
                  <a:srgbClr val="FF0000"/>
                </a:solidFill>
              </a:rPr>
              <a:t>State </a:t>
            </a:r>
            <a:r>
              <a:rPr lang="en-US" dirty="0">
                <a:solidFill>
                  <a:srgbClr val="FF0000"/>
                </a:solidFill>
              </a:rPr>
              <a:t>C</a:t>
            </a:r>
            <a:r>
              <a:rPr lang="en-US" dirty="0" smtClean="0">
                <a:solidFill>
                  <a:srgbClr val="FF0000"/>
                </a:solidFill>
              </a:rPr>
              <a:t>harts </a:t>
            </a:r>
            <a:r>
              <a:rPr lang="en-US" dirty="0" smtClean="0"/>
              <a:t>(visual languages) but after </a:t>
            </a:r>
            <a:r>
              <a:rPr lang="en-US" dirty="0" err="1" smtClean="0">
                <a:solidFill>
                  <a:srgbClr val="7030A0"/>
                </a:solidFill>
              </a:rPr>
              <a:t>Pnuneli</a:t>
            </a:r>
            <a:r>
              <a:rPr lang="en-US" dirty="0" smtClean="0"/>
              <a:t> got it, it  was not possible to give it to </a:t>
            </a:r>
            <a:r>
              <a:rPr lang="en-US" dirty="0" smtClean="0">
                <a:solidFill>
                  <a:srgbClr val="7030A0"/>
                </a:solidFill>
              </a:rPr>
              <a:t>Harel. Plueli </a:t>
            </a:r>
            <a:r>
              <a:rPr lang="en-US" dirty="0" smtClean="0"/>
              <a:t>and </a:t>
            </a:r>
            <a:r>
              <a:rPr lang="en-US" dirty="0" smtClean="0">
                <a:solidFill>
                  <a:srgbClr val="7030A0"/>
                </a:solidFill>
              </a:rPr>
              <a:t>Harel </a:t>
            </a:r>
            <a:r>
              <a:rPr lang="en-US" dirty="0" smtClean="0"/>
              <a:t>invented </a:t>
            </a:r>
            <a:r>
              <a:rPr lang="en-US" dirty="0" smtClean="0">
                <a:solidFill>
                  <a:srgbClr val="0070C0"/>
                </a:solidFill>
              </a:rPr>
              <a:t>temporal logic </a:t>
            </a:r>
            <a:r>
              <a:rPr lang="en-US" dirty="0" smtClean="0"/>
              <a:t>together.</a:t>
            </a:r>
            <a:endParaRPr lang="en-US" dirty="0"/>
          </a:p>
        </p:txBody>
      </p:sp>
    </p:spTree>
    <p:extLst>
      <p:ext uri="{BB962C8B-B14F-4D97-AF65-F5344CB8AC3E}">
        <p14:creationId xmlns:p14="http://schemas.microsoft.com/office/powerpoint/2010/main" val="2967396444"/>
      </p:ext>
    </p:extLst>
  </p:cSld>
  <p:clrMapOvr>
    <a:masterClrMapping/>
  </p:clrMapOvr>
  <p:timing>
    <p:tnLst>
      <p:par>
        <p:cTn id="1" dur="indefinite" restart="never" nodeType="tmRoot"/>
      </p:par>
    </p:tnLst>
  </p:timing>
</p:sld>
</file>

<file path=ppt/slides/slide6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Title 1"/>
          <p:cNvSpPr>
            <a:spLocks noGrp="1"/>
          </p:cNvSpPr>
          <p:nvPr>
            <p:ph type="title"/>
          </p:nvPr>
        </p:nvSpPr>
        <p:spPr/>
        <p:txBody>
          <a:bodyPr/>
          <a:lstStyle/>
          <a:p>
            <a:pPr algn="ctr"/>
            <a:r>
              <a:rPr lang="en-US" altLang="en-US" dirty="0" smtClean="0">
                <a:solidFill>
                  <a:srgbClr val="00B0F0"/>
                </a:solidFill>
              </a:rPr>
              <a:t>Elliptic curves</a:t>
            </a:r>
          </a:p>
        </p:txBody>
      </p:sp>
      <p:sp>
        <p:nvSpPr>
          <p:cNvPr id="283651" name="Content Placeholder 2"/>
          <p:cNvSpPr>
            <a:spLocks noGrp="1"/>
          </p:cNvSpPr>
          <p:nvPr>
            <p:ph idx="1"/>
          </p:nvPr>
        </p:nvSpPr>
        <p:spPr/>
        <p:txBody>
          <a:bodyPr>
            <a:normAutofit/>
          </a:bodyPr>
          <a:lstStyle/>
          <a:p>
            <a:pPr marL="0" indent="0" algn="l">
              <a:buFontTx/>
              <a:buNone/>
            </a:pPr>
            <a:r>
              <a:rPr lang="en-US" altLang="en-US" sz="4400" dirty="0" smtClean="0"/>
              <a:t>The use of elliptic curves in cryptography was suggested independently by </a:t>
            </a:r>
            <a:r>
              <a:rPr lang="en-US" altLang="en-US" sz="4400" dirty="0" smtClean="0">
                <a:solidFill>
                  <a:srgbClr val="FF0000"/>
                </a:solidFill>
              </a:rPr>
              <a:t>Koblitz</a:t>
            </a:r>
            <a:r>
              <a:rPr lang="en-US" altLang="en-US" sz="4400" dirty="0" smtClean="0"/>
              <a:t> and </a:t>
            </a:r>
            <a:r>
              <a:rPr lang="en-US" altLang="en-US" sz="4400" dirty="0" smtClean="0">
                <a:solidFill>
                  <a:srgbClr val="FF0000"/>
                </a:solidFill>
              </a:rPr>
              <a:t>Miller</a:t>
            </a:r>
            <a:r>
              <a:rPr lang="en-US" altLang="en-US" sz="4400" dirty="0" smtClean="0"/>
              <a:t> at </a:t>
            </a:r>
            <a:r>
              <a:rPr lang="en-US" altLang="en-US" sz="4400" dirty="0" smtClean="0">
                <a:solidFill>
                  <a:srgbClr val="FF0000"/>
                </a:solidFill>
              </a:rPr>
              <a:t>1984</a:t>
            </a:r>
            <a:r>
              <a:rPr lang="en-US" altLang="en-US" sz="4400" dirty="0" smtClean="0"/>
              <a:t>. Elliptic curve cryptography algorithms entered wide use in </a:t>
            </a:r>
            <a:r>
              <a:rPr lang="en-US" altLang="en-US" sz="4400" dirty="0" smtClean="0">
                <a:solidFill>
                  <a:srgbClr val="FF0000"/>
                </a:solidFill>
              </a:rPr>
              <a:t>2004 </a:t>
            </a:r>
            <a:r>
              <a:rPr lang="en-US" altLang="en-US" sz="4400" dirty="0" smtClean="0"/>
              <a:t>to </a:t>
            </a:r>
            <a:r>
              <a:rPr lang="en-US" altLang="en-US" sz="4400" dirty="0" smtClean="0">
                <a:solidFill>
                  <a:srgbClr val="FF0000"/>
                </a:solidFill>
              </a:rPr>
              <a:t>2005</a:t>
            </a:r>
            <a:r>
              <a:rPr lang="en-US" altLang="en-US" sz="4400" dirty="0" smtClean="0"/>
              <a:t>.</a:t>
            </a:r>
          </a:p>
        </p:txBody>
      </p:sp>
    </p:spTree>
  </p:cSld>
  <p:clrMapOvr>
    <a:masterClrMapping/>
  </p:clrMapOvr>
  <p:timing>
    <p:tnLst>
      <p:par>
        <p:cTn id="1" dur="indefinite" restart="never" nodeType="tmRoot"/>
      </p:par>
    </p:tnLst>
  </p:timing>
</p:sld>
</file>

<file path=ppt/slides/slide6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Title 1"/>
          <p:cNvSpPr>
            <a:spLocks noGrp="1"/>
          </p:cNvSpPr>
          <p:nvPr>
            <p:ph type="title"/>
          </p:nvPr>
        </p:nvSpPr>
        <p:spPr/>
        <p:txBody>
          <a:bodyPr/>
          <a:lstStyle/>
          <a:p>
            <a:pPr algn="ctr"/>
            <a:r>
              <a:rPr lang="en-US" altLang="en-US" dirty="0" smtClean="0">
                <a:solidFill>
                  <a:srgbClr val="00B0F0"/>
                </a:solidFill>
              </a:rPr>
              <a:t>The attack on DES</a:t>
            </a:r>
          </a:p>
        </p:txBody>
      </p:sp>
      <p:sp>
        <p:nvSpPr>
          <p:cNvPr id="284675" name="Content Placeholder 2"/>
          <p:cNvSpPr>
            <a:spLocks noGrp="1"/>
          </p:cNvSpPr>
          <p:nvPr>
            <p:ph idx="1"/>
          </p:nvPr>
        </p:nvSpPr>
        <p:spPr/>
        <p:txBody>
          <a:bodyPr>
            <a:normAutofit/>
          </a:bodyPr>
          <a:lstStyle/>
          <a:p>
            <a:pPr marL="0" indent="0" algn="l">
              <a:buFontTx/>
              <a:buNone/>
            </a:pPr>
            <a:r>
              <a:rPr lang="en-US" altLang="en-US" sz="3600" b="1" dirty="0" smtClean="0"/>
              <a:t>It culminated in a book:</a:t>
            </a:r>
          </a:p>
          <a:p>
            <a:pPr marL="0" indent="0" algn="l">
              <a:buFontTx/>
              <a:buNone/>
            </a:pPr>
            <a:r>
              <a:rPr lang="en-US" altLang="en-US" sz="3600" b="1" dirty="0" smtClean="0">
                <a:solidFill>
                  <a:srgbClr val="FF0000"/>
                </a:solidFill>
              </a:rPr>
              <a:t>Biham, Shamir</a:t>
            </a:r>
            <a:r>
              <a:rPr lang="en-US" altLang="en-US" sz="3600" b="1" dirty="0" smtClean="0"/>
              <a:t>,</a:t>
            </a:r>
          </a:p>
          <a:p>
            <a:pPr marL="0" indent="0" algn="l">
              <a:buFontTx/>
              <a:buNone/>
            </a:pPr>
            <a:r>
              <a:rPr lang="en-US" altLang="en-US" sz="3600" b="1" dirty="0" smtClean="0"/>
              <a:t>Differential Cryptanalysis of the Data Encryption Standard Softcover reprint of the original 1st ed. 1993 Edition.</a:t>
            </a:r>
          </a:p>
          <a:p>
            <a:pPr marL="0" indent="0" algn="l">
              <a:buFontTx/>
              <a:buNone/>
            </a:pPr>
            <a:endParaRPr lang="en-US" altLang="en-US" sz="3600" b="1" dirty="0" smtClean="0"/>
          </a:p>
          <a:p>
            <a:pPr marL="0" indent="0" algn="l">
              <a:buFontTx/>
              <a:buNone/>
            </a:pPr>
            <a:r>
              <a:rPr lang="en-US" altLang="en-US" sz="3600" b="1" dirty="0" smtClean="0"/>
              <a:t>Published by </a:t>
            </a:r>
            <a:r>
              <a:rPr lang="en-US" altLang="en-US" sz="3600" b="1" dirty="0" smtClean="0">
                <a:solidFill>
                  <a:srgbClr val="FF0000"/>
                </a:solidFill>
              </a:rPr>
              <a:t>Amazon</a:t>
            </a:r>
            <a:r>
              <a:rPr lang="en-US" altLang="en-US" sz="3600" b="1" dirty="0" smtClean="0"/>
              <a:t>.</a:t>
            </a:r>
          </a:p>
          <a:p>
            <a:pPr marL="0" indent="0" algn="l">
              <a:buFontTx/>
              <a:buNone/>
            </a:pPr>
            <a:endParaRPr lang="en-US" altLang="en-US" sz="3600" dirty="0" smtClean="0"/>
          </a:p>
        </p:txBody>
      </p:sp>
    </p:spTree>
  </p:cSld>
  <p:clrMapOvr>
    <a:masterClrMapping/>
  </p:clrMapOvr>
  <p:timing>
    <p:tnLst>
      <p:par>
        <p:cTn id="1" dur="indefinite" restart="never" nodeType="tmRoot"/>
      </p:par>
    </p:tnLst>
  </p:timing>
</p:sld>
</file>

<file path=ppt/slides/slide6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Title 1"/>
          <p:cNvSpPr>
            <a:spLocks noGrp="1"/>
          </p:cNvSpPr>
          <p:nvPr>
            <p:ph type="title"/>
          </p:nvPr>
        </p:nvSpPr>
        <p:spPr/>
        <p:txBody>
          <a:bodyPr/>
          <a:lstStyle/>
          <a:p>
            <a:pPr algn="ctr"/>
            <a:r>
              <a:rPr lang="en-US" altLang="en-US" dirty="0" smtClean="0">
                <a:solidFill>
                  <a:srgbClr val="00B0F0"/>
                </a:solidFill>
              </a:rPr>
              <a:t>The Lattice reduction algorithm</a:t>
            </a:r>
          </a:p>
        </p:txBody>
      </p:sp>
      <p:sp>
        <p:nvSpPr>
          <p:cNvPr id="285699" name="Content Placeholder 2"/>
          <p:cNvSpPr>
            <a:spLocks noGrp="1"/>
          </p:cNvSpPr>
          <p:nvPr>
            <p:ph idx="1"/>
          </p:nvPr>
        </p:nvSpPr>
        <p:spPr/>
        <p:txBody>
          <a:bodyPr>
            <a:normAutofit fontScale="92500" lnSpcReduction="10000"/>
          </a:bodyPr>
          <a:lstStyle/>
          <a:p>
            <a:pPr marL="0" indent="0" algn="l">
              <a:buFontTx/>
              <a:buNone/>
            </a:pPr>
            <a:r>
              <a:rPr lang="en-US" altLang="en-US" dirty="0" smtClean="0"/>
              <a:t> </a:t>
            </a:r>
            <a:r>
              <a:rPr lang="en-US" altLang="en-US" sz="4000" dirty="0" smtClean="0">
                <a:solidFill>
                  <a:srgbClr val="FF0000"/>
                </a:solidFill>
              </a:rPr>
              <a:t>Lenstra, Lenstra, Lovasz.</a:t>
            </a:r>
          </a:p>
          <a:p>
            <a:pPr marL="0" indent="0" algn="l">
              <a:buFontTx/>
              <a:buNone/>
            </a:pPr>
            <a:r>
              <a:rPr lang="en-US" altLang="en-US" sz="4000" i="1" dirty="0" smtClean="0"/>
              <a:t>Factoring polynomials with rational coefficients. Mathematische Annalen,  </a:t>
            </a:r>
            <a:r>
              <a:rPr lang="en-US" altLang="en-US" sz="4000" b="1" i="1" dirty="0" smtClean="0"/>
              <a:t>261</a:t>
            </a:r>
            <a:r>
              <a:rPr lang="en-US" altLang="en-US" sz="4000" i="1" dirty="0" smtClean="0"/>
              <a:t> (4): 515–534.</a:t>
            </a:r>
          </a:p>
          <a:p>
            <a:pPr marL="0" indent="0" algn="l">
              <a:buFontTx/>
              <a:buNone/>
            </a:pPr>
            <a:r>
              <a:rPr lang="en-US" altLang="en-US" sz="4000" i="1" dirty="0" smtClean="0">
                <a:solidFill>
                  <a:srgbClr val="00B050"/>
                </a:solidFill>
              </a:rPr>
              <a:t>Breaking the knapsack:</a:t>
            </a:r>
          </a:p>
          <a:p>
            <a:pPr marL="0" indent="0" algn="l">
              <a:buFontTx/>
              <a:buNone/>
            </a:pPr>
            <a:r>
              <a:rPr lang="en-US" altLang="en-US" sz="4000" i="1" dirty="0" smtClean="0">
                <a:solidFill>
                  <a:srgbClr val="FF0000"/>
                </a:solidFill>
              </a:rPr>
              <a:t>Shamir.</a:t>
            </a:r>
            <a:r>
              <a:rPr lang="en-US" altLang="en-US" sz="4000" i="1" dirty="0" smtClean="0"/>
              <a:t> </a:t>
            </a:r>
            <a:r>
              <a:rPr lang="en-US" altLang="en-US" sz="4000" b="1" i="1" dirty="0" smtClean="0"/>
              <a:t>A Polynomial Time Algorithm for Breaking the Basic Merkle-Hellman Cryptosystem.</a:t>
            </a:r>
            <a:r>
              <a:rPr lang="en-US" altLang="en-US" sz="4000" i="1" dirty="0" smtClean="0"/>
              <a:t> FOCS 145-152, 1982.</a:t>
            </a:r>
            <a:endParaRPr lang="en-US" altLang="en-US" sz="4000" dirty="0" smtClean="0"/>
          </a:p>
        </p:txBody>
      </p:sp>
    </p:spTree>
  </p:cSld>
  <p:clrMapOvr>
    <a:masterClrMapping/>
  </p:clrMapOvr>
  <p:timing>
    <p:tnLst>
      <p:par>
        <p:cTn id="1" dur="indefinite" restart="never" nodeType="tmRoot"/>
      </p:par>
    </p:tnLst>
  </p:timing>
</p:sld>
</file>

<file path=ppt/slides/slide6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Title 1"/>
          <p:cNvSpPr>
            <a:spLocks noGrp="1"/>
          </p:cNvSpPr>
          <p:nvPr>
            <p:ph type="title"/>
          </p:nvPr>
        </p:nvSpPr>
        <p:spPr/>
        <p:txBody>
          <a:bodyPr/>
          <a:lstStyle/>
          <a:p>
            <a:pPr algn="ctr"/>
            <a:r>
              <a:rPr lang="en-US" altLang="en-US" dirty="0" smtClean="0">
                <a:solidFill>
                  <a:srgbClr val="00B0F0"/>
                </a:solidFill>
              </a:rPr>
              <a:t>A book on Game Theory</a:t>
            </a:r>
          </a:p>
        </p:txBody>
      </p:sp>
      <p:sp>
        <p:nvSpPr>
          <p:cNvPr id="3" name="Content Placeholder 2"/>
          <p:cNvSpPr>
            <a:spLocks noGrp="1"/>
          </p:cNvSpPr>
          <p:nvPr>
            <p:ph idx="1"/>
          </p:nvPr>
        </p:nvSpPr>
        <p:spPr/>
        <p:txBody>
          <a:bodyPr>
            <a:normAutofit fontScale="92500" lnSpcReduction="10000"/>
          </a:bodyPr>
          <a:lstStyle/>
          <a:p>
            <a:pPr marL="0" indent="0" algn="l">
              <a:buFontTx/>
              <a:buNone/>
              <a:defRPr/>
            </a:pPr>
            <a:r>
              <a:rPr lang="en-US" sz="4000" b="1" dirty="0" smtClean="0">
                <a:solidFill>
                  <a:srgbClr val="FF0000"/>
                </a:solidFill>
              </a:rPr>
              <a:t>Roughgarden.</a:t>
            </a:r>
            <a:r>
              <a:rPr lang="en-US" sz="4000" b="1" dirty="0" smtClean="0"/>
              <a:t> Twenty </a:t>
            </a:r>
            <a:r>
              <a:rPr lang="en-US" sz="4000" b="1" dirty="0"/>
              <a:t>Lectures on Algorithmic Game </a:t>
            </a:r>
            <a:r>
              <a:rPr lang="en-US" sz="4000" b="1" dirty="0" smtClean="0"/>
              <a:t>Theory.</a:t>
            </a:r>
          </a:p>
          <a:p>
            <a:pPr marL="0" indent="0" algn="l">
              <a:buFontTx/>
              <a:buNone/>
              <a:defRPr/>
            </a:pPr>
            <a:r>
              <a:rPr lang="en-US" sz="4000" b="1" dirty="0" smtClean="0"/>
              <a:t>Publisher: Amazon.</a:t>
            </a:r>
            <a:r>
              <a:rPr lang="en-US" sz="4000" dirty="0"/>
              <a:t> </a:t>
            </a:r>
            <a:endParaRPr lang="en-US" sz="4000" dirty="0" smtClean="0"/>
          </a:p>
          <a:p>
            <a:pPr marL="0" indent="0" algn="l">
              <a:buFontTx/>
              <a:buNone/>
              <a:defRPr/>
            </a:pPr>
            <a:r>
              <a:rPr lang="en-US" sz="4000" dirty="0" smtClean="0">
                <a:solidFill>
                  <a:srgbClr val="00B050"/>
                </a:solidFill>
              </a:rPr>
              <a:t>Price of anarchy</a:t>
            </a:r>
            <a:r>
              <a:rPr lang="en-US" sz="4000" dirty="0" smtClean="0"/>
              <a:t> was first defined in:</a:t>
            </a:r>
          </a:p>
          <a:p>
            <a:pPr marL="0" indent="0" algn="l">
              <a:buFontTx/>
              <a:buNone/>
              <a:defRPr/>
            </a:pPr>
            <a:r>
              <a:rPr lang="en-US" sz="4000" i="1" dirty="0" smtClean="0">
                <a:solidFill>
                  <a:srgbClr val="FF0000"/>
                </a:solidFill>
              </a:rPr>
              <a:t>Koutsoupias, </a:t>
            </a:r>
            <a:r>
              <a:rPr lang="en-US" sz="4000" i="1" dirty="0">
                <a:solidFill>
                  <a:srgbClr val="FF0000"/>
                </a:solidFill>
              </a:rPr>
              <a:t>Papadimitriou</a:t>
            </a:r>
            <a:r>
              <a:rPr lang="en-US" sz="4000" i="1" dirty="0"/>
              <a:t>,  </a:t>
            </a:r>
            <a:r>
              <a:rPr lang="en-US" sz="4000" i="1" dirty="0" smtClean="0"/>
              <a:t>Worse case Equilibria. Computer </a:t>
            </a:r>
            <a:r>
              <a:rPr lang="en-US" sz="4000" i="1" dirty="0"/>
              <a:t>Science Review. </a:t>
            </a:r>
            <a:r>
              <a:rPr lang="en-US" sz="4000" b="1" i="1" dirty="0"/>
              <a:t>3</a:t>
            </a:r>
            <a:r>
              <a:rPr lang="en-US" sz="4000" i="1" dirty="0"/>
              <a:t> (2): 65–69. </a:t>
            </a:r>
            <a:r>
              <a:rPr lang="en-US" sz="4000" i="1" dirty="0" smtClean="0"/>
              <a:t>2009. </a:t>
            </a:r>
            <a:r>
              <a:rPr lang="en-US" sz="4000" i="1" dirty="0" smtClean="0">
                <a:solidFill>
                  <a:srgbClr val="0070C0"/>
                </a:solidFill>
              </a:rPr>
              <a:t>This paper  was cited over 2400 times last I checked.</a:t>
            </a:r>
          </a:p>
          <a:p>
            <a:pPr marL="0" indent="0" algn="l">
              <a:buFontTx/>
              <a:buNone/>
              <a:defRPr/>
            </a:pPr>
            <a:endParaRPr lang="en-US" sz="4000" dirty="0"/>
          </a:p>
          <a:p>
            <a:pPr marL="0" indent="0" algn="l">
              <a:buFontTx/>
              <a:buNone/>
              <a:defRPr/>
            </a:pPr>
            <a:endParaRPr lang="en-US" sz="4000" dirty="0"/>
          </a:p>
          <a:p>
            <a:pPr algn="l">
              <a:defRPr/>
            </a:pPr>
            <a:endParaRPr lang="en-US" dirty="0"/>
          </a:p>
        </p:txBody>
      </p:sp>
    </p:spTree>
  </p:cSld>
  <p:clrMapOvr>
    <a:masterClrMapping/>
  </p:clrMapOvr>
  <p:timing>
    <p:tnLst>
      <p:par>
        <p:cTn id="1" dur="indefinite" restart="never" nodeType="tmRoot"/>
      </p:par>
    </p:tnLst>
  </p:timing>
</p:sld>
</file>

<file path=ppt/slides/slide6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Two seminal papers following the definition of POA</a:t>
            </a:r>
            <a:endParaRPr lang="en-US" dirty="0">
              <a:solidFill>
                <a:srgbClr val="00B0F0"/>
              </a:solidFill>
            </a:endParaRPr>
          </a:p>
        </p:txBody>
      </p:sp>
      <p:sp>
        <p:nvSpPr>
          <p:cNvPr id="3" name="Content Placeholder 2"/>
          <p:cNvSpPr>
            <a:spLocks noGrp="1"/>
          </p:cNvSpPr>
          <p:nvPr>
            <p:ph idx="1"/>
          </p:nvPr>
        </p:nvSpPr>
        <p:spPr/>
        <p:txBody>
          <a:bodyPr>
            <a:normAutofit/>
          </a:bodyPr>
          <a:lstStyle/>
          <a:p>
            <a:pPr marL="0" indent="0" algn="l">
              <a:buNone/>
            </a:pPr>
            <a:r>
              <a:rPr lang="en-US" sz="3600" dirty="0" smtClean="0">
                <a:solidFill>
                  <a:srgbClr val="FF0000"/>
                </a:solidFill>
              </a:rPr>
              <a:t>Roughgarden</a:t>
            </a:r>
            <a:r>
              <a:rPr lang="en-US" sz="3600" dirty="0">
                <a:solidFill>
                  <a:srgbClr val="FF0000"/>
                </a:solidFill>
              </a:rPr>
              <a:t> </a:t>
            </a:r>
            <a:r>
              <a:rPr lang="en-US" sz="3600" dirty="0" smtClean="0">
                <a:solidFill>
                  <a:srgbClr val="FF0000"/>
                </a:solidFill>
              </a:rPr>
              <a:t>and Tardos </a:t>
            </a:r>
            <a:r>
              <a:rPr lang="en-US" sz="3600" dirty="0" smtClean="0"/>
              <a:t>How bad is selfish routing? </a:t>
            </a:r>
            <a:r>
              <a:rPr lang="en-US" sz="3600" i="1" dirty="0"/>
              <a:t> J. ACM 49(2): 236-259 </a:t>
            </a:r>
            <a:r>
              <a:rPr lang="en-US" sz="3600" i="1" dirty="0" smtClean="0"/>
              <a:t>2002.</a:t>
            </a:r>
          </a:p>
          <a:p>
            <a:pPr marL="0" indent="0" algn="l">
              <a:buNone/>
            </a:pPr>
            <a:endParaRPr lang="en-US" sz="3600" i="1" dirty="0"/>
          </a:p>
          <a:p>
            <a:pPr marL="0" indent="0" algn="l">
              <a:buNone/>
            </a:pPr>
            <a:r>
              <a:rPr lang="en-US" sz="3600" dirty="0" smtClean="0">
                <a:solidFill>
                  <a:srgbClr val="FF0000"/>
                </a:solidFill>
              </a:rPr>
              <a:t>Roughgarden </a:t>
            </a:r>
            <a:r>
              <a:rPr lang="en-US" sz="3600" b="1" i="1" dirty="0" smtClean="0"/>
              <a:t>The price of anarchy is</a:t>
            </a:r>
          </a:p>
          <a:p>
            <a:pPr marL="0" indent="0" algn="l">
              <a:buNone/>
            </a:pPr>
            <a:r>
              <a:rPr lang="en-US" sz="3600" b="1" i="1" dirty="0" smtClean="0"/>
              <a:t>independent of the network topology.</a:t>
            </a:r>
            <a:r>
              <a:rPr lang="en-US" sz="3600" i="1" dirty="0" smtClean="0"/>
              <a:t> J. Comput. Syst. Sci. 67(2) 341-364, 2003</a:t>
            </a:r>
            <a:r>
              <a:rPr lang="en-US" sz="3600" i="1" dirty="0"/>
              <a:t>.</a:t>
            </a:r>
            <a:endParaRPr lang="en-US" sz="3600" dirty="0" smtClean="0"/>
          </a:p>
          <a:p>
            <a:pPr marL="0" indent="0">
              <a:buNone/>
            </a:pPr>
            <a:endParaRPr lang="en-US" sz="3600" dirty="0"/>
          </a:p>
        </p:txBody>
      </p:sp>
    </p:spTree>
    <p:extLst>
      <p:ext uri="{BB962C8B-B14F-4D97-AF65-F5344CB8AC3E}">
        <p14:creationId xmlns:p14="http://schemas.microsoft.com/office/powerpoint/2010/main" val="1314770890"/>
      </p:ext>
    </p:extLst>
  </p:cSld>
  <p:clrMapOvr>
    <a:masterClrMapping/>
  </p:clrMapOvr>
  <p:timing>
    <p:tnLst>
      <p:par>
        <p:cTn id="1" dur="indefinite" restart="never" nodeType="tmRoot"/>
      </p:par>
    </p:tnLst>
  </p:timing>
</p:sld>
</file>

<file path=ppt/slides/slide6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Streaming algorithms</a:t>
            </a:r>
            <a:endParaRPr lang="en-US" dirty="0">
              <a:solidFill>
                <a:srgbClr val="00B0F0"/>
              </a:solidFill>
            </a:endParaRPr>
          </a:p>
        </p:txBody>
      </p:sp>
      <p:sp>
        <p:nvSpPr>
          <p:cNvPr id="3" name="Content Placeholder 2"/>
          <p:cNvSpPr>
            <a:spLocks noGrp="1"/>
          </p:cNvSpPr>
          <p:nvPr>
            <p:ph idx="1"/>
          </p:nvPr>
        </p:nvSpPr>
        <p:spPr/>
        <p:txBody>
          <a:bodyPr>
            <a:normAutofit lnSpcReduction="10000"/>
          </a:bodyPr>
          <a:lstStyle/>
          <a:p>
            <a:pPr marL="0" indent="0" algn="l">
              <a:buFontTx/>
              <a:buNone/>
            </a:pPr>
            <a:r>
              <a:rPr lang="en-US" altLang="en-US" sz="3600" dirty="0">
                <a:solidFill>
                  <a:srgbClr val="00B050"/>
                </a:solidFill>
              </a:rPr>
              <a:t>The Godel prize paper on </a:t>
            </a:r>
            <a:r>
              <a:rPr lang="en-US" altLang="en-US" sz="3600" dirty="0" smtClean="0">
                <a:solidFill>
                  <a:srgbClr val="00B050"/>
                </a:solidFill>
              </a:rPr>
              <a:t>streaming:</a:t>
            </a:r>
            <a:endParaRPr lang="en-US" altLang="en-US" sz="3600" dirty="0">
              <a:solidFill>
                <a:srgbClr val="00B050"/>
              </a:solidFill>
            </a:endParaRPr>
          </a:p>
          <a:p>
            <a:pPr marL="0" indent="0" algn="l">
              <a:buFontTx/>
              <a:buNone/>
            </a:pPr>
            <a:r>
              <a:rPr lang="en-US" altLang="en-US" sz="3600" dirty="0">
                <a:solidFill>
                  <a:srgbClr val="FF0000"/>
                </a:solidFill>
              </a:rPr>
              <a:t>Alon, Matias, and Szegedy  </a:t>
            </a:r>
            <a:r>
              <a:rPr lang="en-US" altLang="en-US" sz="3600" dirty="0"/>
              <a:t>The Space Complexity of Approximating the Frequency Moments. </a:t>
            </a:r>
            <a:r>
              <a:rPr lang="en-US" altLang="en-US" sz="3600" i="1" dirty="0"/>
              <a:t>Journal of Computer and System Sciences</a:t>
            </a:r>
            <a:r>
              <a:rPr lang="en-US" altLang="en-US" sz="3600" dirty="0"/>
              <a:t> </a:t>
            </a:r>
            <a:r>
              <a:rPr lang="en-US" altLang="en-US" sz="3600" b="1" dirty="0"/>
              <a:t>58 (1999), 137-147</a:t>
            </a:r>
          </a:p>
          <a:p>
            <a:pPr marL="0" indent="0" algn="l">
              <a:buFontTx/>
              <a:buNone/>
            </a:pPr>
            <a:endParaRPr lang="en-US" altLang="en-US" sz="3600" b="1" dirty="0" smtClean="0"/>
          </a:p>
          <a:p>
            <a:pPr marL="0" indent="0" algn="l">
              <a:buFontTx/>
              <a:buNone/>
            </a:pPr>
            <a:r>
              <a:rPr lang="en-US" altLang="en-US" sz="3600" b="1" dirty="0" smtClean="0">
                <a:solidFill>
                  <a:srgbClr val="0070C0"/>
                </a:solidFill>
              </a:rPr>
              <a:t>A </a:t>
            </a:r>
            <a:r>
              <a:rPr lang="en-US" altLang="en-US" sz="3600" b="1" dirty="0">
                <a:solidFill>
                  <a:srgbClr val="0070C0"/>
                </a:solidFill>
              </a:rPr>
              <a:t>truly landmark paper</a:t>
            </a:r>
            <a:r>
              <a:rPr lang="en-US" altLang="en-US" sz="3600" b="1" dirty="0" smtClean="0">
                <a:solidFill>
                  <a:srgbClr val="0070C0"/>
                </a:solidFill>
              </a:rPr>
              <a:t>.</a:t>
            </a:r>
          </a:p>
          <a:p>
            <a:pPr marL="0" indent="0" algn="l">
              <a:buFontTx/>
              <a:buNone/>
            </a:pPr>
            <a:endParaRPr lang="en-US" altLang="en-US" dirty="0"/>
          </a:p>
        </p:txBody>
      </p:sp>
    </p:spTree>
    <p:extLst>
      <p:ext uri="{BB962C8B-B14F-4D97-AF65-F5344CB8AC3E}">
        <p14:creationId xmlns:p14="http://schemas.microsoft.com/office/powerpoint/2010/main" val="2462428458"/>
      </p:ext>
    </p:extLst>
  </p:cSld>
  <p:clrMapOvr>
    <a:masterClrMapping/>
  </p:clrMapOvr>
  <p:timing>
    <p:tnLst>
      <p:par>
        <p:cTn id="1" dur="indefinite" restart="never" nodeType="tmRoot"/>
      </p:par>
    </p:tnLst>
  </p:timing>
</p:sld>
</file>

<file path=ppt/slides/slide6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Keeping cuts with a graph of few edges</a:t>
            </a:r>
            <a:endParaRPr lang="en-US" dirty="0">
              <a:solidFill>
                <a:srgbClr val="00B0F0"/>
              </a:solidFill>
            </a:endParaRPr>
          </a:p>
        </p:txBody>
      </p:sp>
      <p:sp>
        <p:nvSpPr>
          <p:cNvPr id="3" name="Content Placeholder 2"/>
          <p:cNvSpPr>
            <a:spLocks noGrp="1"/>
          </p:cNvSpPr>
          <p:nvPr>
            <p:ph idx="1"/>
          </p:nvPr>
        </p:nvSpPr>
        <p:spPr/>
        <p:txBody>
          <a:bodyPr>
            <a:noAutofit/>
          </a:bodyPr>
          <a:lstStyle/>
          <a:p>
            <a:pPr marL="0" indent="0" algn="l">
              <a:buNone/>
            </a:pPr>
            <a:r>
              <a:rPr lang="en-US" sz="3600" b="1" dirty="0" smtClean="0">
                <a:solidFill>
                  <a:srgbClr val="FF0000"/>
                </a:solidFill>
              </a:rPr>
              <a:t>Benczúr</a:t>
            </a:r>
            <a:r>
              <a:rPr lang="en-US" sz="3600" dirty="0">
                <a:solidFill>
                  <a:srgbClr val="FF0000"/>
                </a:solidFill>
              </a:rPr>
              <a:t> </a:t>
            </a:r>
            <a:r>
              <a:rPr lang="en-US" sz="3600" dirty="0" smtClean="0">
                <a:solidFill>
                  <a:srgbClr val="FF0000"/>
                </a:solidFill>
              </a:rPr>
              <a:t>and</a:t>
            </a:r>
            <a:r>
              <a:rPr lang="en-US" sz="3600" b="1" dirty="0" smtClean="0">
                <a:solidFill>
                  <a:srgbClr val="FF0000"/>
                </a:solidFill>
              </a:rPr>
              <a:t> Karger</a:t>
            </a:r>
            <a:endParaRPr lang="en-US" sz="3600" dirty="0" smtClean="0">
              <a:solidFill>
                <a:srgbClr val="FF0000"/>
              </a:solidFill>
            </a:endParaRPr>
          </a:p>
          <a:p>
            <a:pPr marL="0" indent="0" algn="l">
              <a:buNone/>
            </a:pPr>
            <a:r>
              <a:rPr lang="en-US" sz="3600" dirty="0" smtClean="0"/>
              <a:t>Randomized </a:t>
            </a:r>
            <a:r>
              <a:rPr lang="en-US" sz="3600" dirty="0"/>
              <a:t>Approximation Schemes for Cuts and Flows in Capacitated </a:t>
            </a:r>
            <a:r>
              <a:rPr lang="en-US" sz="3600" dirty="0" smtClean="0"/>
              <a:t>Graphs.</a:t>
            </a:r>
          </a:p>
          <a:p>
            <a:pPr marL="0" indent="0" algn="l">
              <a:buNone/>
            </a:pPr>
            <a:r>
              <a:rPr lang="pt-BR" sz="3600" i="1" dirty="0"/>
              <a:t>SIAM J. Comput.</a:t>
            </a:r>
            <a:r>
              <a:rPr lang="pt-BR" sz="3600" dirty="0"/>
              <a:t>, 44(2), </a:t>
            </a:r>
            <a:r>
              <a:rPr lang="pt-BR" sz="3600" dirty="0" smtClean="0"/>
              <a:t>290–319. 2018.</a:t>
            </a:r>
          </a:p>
          <a:p>
            <a:pPr marL="0" indent="0" algn="l">
              <a:buNone/>
            </a:pPr>
            <a:endParaRPr lang="pt-BR" sz="3600" dirty="0"/>
          </a:p>
          <a:p>
            <a:pPr marL="0" indent="0" algn="l">
              <a:buNone/>
            </a:pPr>
            <a:r>
              <a:rPr lang="pt-BR" sz="3600" dirty="0"/>
              <a:t>This paper is a </a:t>
            </a:r>
            <a:r>
              <a:rPr lang="pt-BR" sz="3600" dirty="0" smtClean="0"/>
              <a:t>pioneering paper in the sense that it leads to many sequel papers. Incuding the Laplacian ones.</a:t>
            </a:r>
            <a:r>
              <a:rPr lang="en-US" sz="3600" dirty="0"/>
              <a:t/>
            </a:r>
            <a:br>
              <a:rPr lang="en-US" sz="3600" dirty="0"/>
            </a:br>
            <a:endParaRPr lang="en-US" sz="3600" dirty="0"/>
          </a:p>
        </p:txBody>
      </p:sp>
    </p:spTree>
    <p:extLst>
      <p:ext uri="{BB962C8B-B14F-4D97-AF65-F5344CB8AC3E}">
        <p14:creationId xmlns:p14="http://schemas.microsoft.com/office/powerpoint/2010/main" val="2392925763"/>
      </p:ext>
    </p:extLst>
  </p:cSld>
  <p:clrMapOvr>
    <a:masterClrMapping/>
  </p:clrMapOvr>
  <p:timing>
    <p:tnLst>
      <p:par>
        <p:cTn id="1" dur="indefinite" restart="never" nodeType="tmRoot"/>
      </p:par>
    </p:tnLst>
  </p:timing>
</p:sld>
</file>

<file path=ppt/slides/slide6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Title 1"/>
          <p:cNvSpPr>
            <a:spLocks noGrp="1"/>
          </p:cNvSpPr>
          <p:nvPr>
            <p:ph type="title"/>
          </p:nvPr>
        </p:nvSpPr>
        <p:spPr/>
        <p:txBody>
          <a:bodyPr/>
          <a:lstStyle/>
          <a:p>
            <a:pPr algn="ctr"/>
            <a:r>
              <a:rPr lang="en-US" altLang="en-US" dirty="0" smtClean="0">
                <a:solidFill>
                  <a:srgbClr val="00B0F0"/>
                </a:solidFill>
              </a:rPr>
              <a:t>A survey of Sparsification</a:t>
            </a:r>
          </a:p>
        </p:txBody>
      </p:sp>
      <p:sp>
        <p:nvSpPr>
          <p:cNvPr id="288771" name="Content Placeholder 2"/>
          <p:cNvSpPr>
            <a:spLocks noGrp="1"/>
          </p:cNvSpPr>
          <p:nvPr>
            <p:ph idx="1"/>
          </p:nvPr>
        </p:nvSpPr>
        <p:spPr/>
        <p:txBody>
          <a:bodyPr>
            <a:normAutofit/>
          </a:bodyPr>
          <a:lstStyle/>
          <a:p>
            <a:pPr marL="0" indent="0" algn="l">
              <a:buFontTx/>
              <a:buNone/>
            </a:pPr>
            <a:r>
              <a:rPr lang="en-US" altLang="en-US" sz="4400" dirty="0" smtClean="0">
                <a:solidFill>
                  <a:srgbClr val="FF0000"/>
                </a:solidFill>
              </a:rPr>
              <a:t>Nick Harvey</a:t>
            </a:r>
          </a:p>
          <a:p>
            <a:pPr marL="0" indent="0" algn="l">
              <a:buFontTx/>
              <a:buNone/>
            </a:pPr>
            <a:r>
              <a:rPr lang="en-US" altLang="en-US" sz="4400" dirty="0" smtClean="0"/>
              <a:t>Graph Sparsifiers: A Survey.</a:t>
            </a:r>
          </a:p>
          <a:p>
            <a:pPr marL="0" indent="0" algn="l">
              <a:buFontTx/>
              <a:buNone/>
            </a:pPr>
            <a:endParaRPr lang="en-US" altLang="en-US" sz="4400" dirty="0" smtClean="0">
              <a:solidFill>
                <a:srgbClr val="00B050"/>
              </a:solidFill>
            </a:endParaRPr>
          </a:p>
          <a:p>
            <a:pPr marL="0" indent="0" algn="l">
              <a:buFontTx/>
              <a:buNone/>
            </a:pPr>
            <a:r>
              <a:rPr lang="en-US" altLang="en-US" sz="4400" dirty="0" smtClean="0">
                <a:solidFill>
                  <a:srgbClr val="00B050"/>
                </a:solidFill>
              </a:rPr>
              <a:t>Just look for Sparsification of graphs and his name  in google. </a:t>
            </a:r>
          </a:p>
          <a:p>
            <a:pPr marL="0" indent="0" algn="l">
              <a:buFontTx/>
              <a:buNone/>
            </a:pPr>
            <a:endParaRPr lang="en-US" altLang="en-US" sz="4400" dirty="0" smtClean="0"/>
          </a:p>
          <a:p>
            <a:pPr marL="0" indent="0" algn="l">
              <a:buFontTx/>
              <a:buNone/>
            </a:pPr>
            <a:endParaRPr lang="en-US" altLang="en-US" sz="4400" dirty="0" smtClean="0"/>
          </a:p>
        </p:txBody>
      </p:sp>
    </p:spTree>
  </p:cSld>
  <p:clrMapOvr>
    <a:masterClrMapping/>
  </p:clrMapOvr>
  <p:timing>
    <p:tnLst>
      <p:par>
        <p:cTn id="1" dur="indefinite" restart="never" nodeType="tmRoot"/>
      </p:par>
    </p:tnLst>
  </p:timing>
</p:sld>
</file>

<file path=ppt/slides/slide6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Title 1"/>
          <p:cNvSpPr>
            <a:spLocks noGrp="1"/>
          </p:cNvSpPr>
          <p:nvPr>
            <p:ph type="title"/>
          </p:nvPr>
        </p:nvSpPr>
        <p:spPr/>
        <p:txBody>
          <a:bodyPr/>
          <a:lstStyle/>
          <a:p>
            <a:pPr algn="ctr"/>
            <a:r>
              <a:rPr lang="en-US" altLang="en-US" dirty="0" smtClean="0">
                <a:solidFill>
                  <a:srgbClr val="00B0F0"/>
                </a:solidFill>
              </a:rPr>
              <a:t>Paper about Gomory-Hu cuts </a:t>
            </a:r>
          </a:p>
        </p:txBody>
      </p:sp>
      <p:sp>
        <p:nvSpPr>
          <p:cNvPr id="3" name="Content Placeholder 2"/>
          <p:cNvSpPr>
            <a:spLocks noGrp="1"/>
          </p:cNvSpPr>
          <p:nvPr>
            <p:ph idx="1"/>
          </p:nvPr>
        </p:nvSpPr>
        <p:spPr/>
        <p:txBody>
          <a:bodyPr>
            <a:normAutofit lnSpcReduction="10000"/>
          </a:bodyPr>
          <a:lstStyle/>
          <a:p>
            <a:pPr marL="0" indent="0" algn="l">
              <a:buFontTx/>
              <a:buNone/>
              <a:defRPr/>
            </a:pPr>
            <a:r>
              <a:rPr lang="en-US" sz="3600" b="1" i="1" dirty="0" smtClean="0">
                <a:solidFill>
                  <a:srgbClr val="FF0000"/>
                </a:solidFill>
              </a:rPr>
              <a:t>Abboud, Krauthgamer and Trabelsi.</a:t>
            </a:r>
          </a:p>
          <a:p>
            <a:pPr marL="0" indent="0" algn="l">
              <a:buFontTx/>
              <a:buNone/>
              <a:defRPr/>
            </a:pPr>
            <a:r>
              <a:rPr lang="en-US" sz="3600" b="1" i="1" dirty="0" smtClean="0"/>
              <a:t>Subcubic </a:t>
            </a:r>
            <a:r>
              <a:rPr lang="en-US" sz="3600" b="1" i="1" dirty="0"/>
              <a:t>Algorithms for Gomory-Hu Tree in Unweighted </a:t>
            </a:r>
            <a:r>
              <a:rPr lang="en-US" sz="3600" b="1" i="1" dirty="0" smtClean="0"/>
              <a:t>Graphs, STOC 2021.</a:t>
            </a:r>
          </a:p>
          <a:p>
            <a:pPr marL="0" indent="0" algn="l">
              <a:buFontTx/>
              <a:buNone/>
              <a:defRPr/>
            </a:pPr>
            <a:r>
              <a:rPr lang="en-US" sz="3600" b="1" i="1" dirty="0" smtClean="0"/>
              <a:t>So the last paper I cite is from the year I wrote the presentation.</a:t>
            </a:r>
          </a:p>
          <a:p>
            <a:pPr marL="0" indent="0" algn="l">
              <a:buFontTx/>
              <a:buNone/>
              <a:defRPr/>
            </a:pPr>
            <a:endParaRPr lang="en-US" sz="3600" b="1" i="1" dirty="0" smtClean="0">
              <a:solidFill>
                <a:srgbClr val="7030A0"/>
              </a:solidFill>
            </a:endParaRPr>
          </a:p>
          <a:p>
            <a:pPr marL="0" indent="0" algn="l">
              <a:buFontTx/>
              <a:buNone/>
              <a:defRPr/>
            </a:pPr>
            <a:r>
              <a:rPr lang="en-US" sz="3600" b="1" i="1" dirty="0" smtClean="0">
                <a:solidFill>
                  <a:srgbClr val="7030A0"/>
                </a:solidFill>
              </a:rPr>
              <a:t>Thank to all the people who wrote brilliant papers that I read and enjoyed.</a:t>
            </a:r>
            <a:endParaRPr lang="en-US" sz="3600" dirty="0">
              <a:solidFill>
                <a:srgbClr val="7030A0"/>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The average degree of violated sets</a:t>
            </a:r>
            <a:endParaRPr lang="en-US" dirty="0">
              <a:solidFill>
                <a:srgbClr val="00B0F0"/>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The sum of degrees in this  tree is  </a:t>
            </a:r>
            <a:r>
              <a:rPr lang="en-US" dirty="0" smtClean="0">
                <a:solidFill>
                  <a:srgbClr val="FF0000"/>
                </a:solidFill>
              </a:rPr>
              <a:t>2k-2 </a:t>
            </a:r>
            <a:r>
              <a:rPr lang="en-US" dirty="0" smtClean="0"/>
              <a:t>with </a:t>
            </a:r>
            <a:r>
              <a:rPr lang="en-US" dirty="0" smtClean="0">
                <a:solidFill>
                  <a:srgbClr val="FF0000"/>
                </a:solidFill>
              </a:rPr>
              <a:t>k </a:t>
            </a:r>
            <a:r>
              <a:rPr lang="en-US" dirty="0" smtClean="0"/>
              <a:t>the number of violated and non violated sets,</a:t>
            </a:r>
            <a:r>
              <a:rPr lang="en-US" dirty="0" smtClean="0">
                <a:solidFill>
                  <a:srgbClr val="FF0000"/>
                </a:solidFill>
              </a:rPr>
              <a:t> </a:t>
            </a:r>
            <a:r>
              <a:rPr lang="en-US" dirty="0" smtClean="0"/>
              <a:t>and so the average is </a:t>
            </a:r>
            <a:r>
              <a:rPr lang="en-US" dirty="0" smtClean="0">
                <a:solidFill>
                  <a:srgbClr val="FF0000"/>
                </a:solidFill>
              </a:rPr>
              <a:t>2-2/k</a:t>
            </a:r>
            <a:r>
              <a:rPr lang="en-US" dirty="0" smtClean="0"/>
              <a:t>.</a:t>
            </a:r>
          </a:p>
          <a:p>
            <a:pPr marL="0" indent="0">
              <a:buNone/>
            </a:pPr>
            <a:r>
              <a:rPr lang="en-US" dirty="0" smtClean="0"/>
              <a:t>Now, what happens when we ignore non </a:t>
            </a:r>
            <a:r>
              <a:rPr lang="en-US" dirty="0" err="1" smtClean="0"/>
              <a:t>volated</a:t>
            </a:r>
            <a:r>
              <a:rPr lang="en-US" dirty="0" smtClean="0"/>
              <a:t> sets?</a:t>
            </a:r>
          </a:p>
          <a:p>
            <a:pPr marL="0" indent="0">
              <a:buNone/>
            </a:pPr>
            <a:r>
              <a:rPr lang="en-US" dirty="0" smtClean="0">
                <a:solidFill>
                  <a:srgbClr val="00B050"/>
                </a:solidFill>
              </a:rPr>
              <a:t>Since each non violated set is not a leaf it’s degree is at least 2 namely above the average. Hence removing non violated  sets can only decrease the average.</a:t>
            </a:r>
          </a:p>
          <a:p>
            <a:pPr marL="0" indent="0">
              <a:buNone/>
            </a:pPr>
            <a:r>
              <a:rPr lang="en-US" dirty="0" smtClean="0"/>
              <a:t>And so the average of violated sets is at most </a:t>
            </a:r>
            <a:r>
              <a:rPr lang="en-US" dirty="0" smtClean="0">
                <a:solidFill>
                  <a:srgbClr val="FF0000"/>
                </a:solidFill>
              </a:rPr>
              <a:t>2-2/k</a:t>
            </a:r>
            <a:r>
              <a:rPr lang="en-US" dirty="0" smtClean="0"/>
              <a:t>.</a:t>
            </a:r>
          </a:p>
          <a:p>
            <a:pPr marL="0" indent="0">
              <a:buNone/>
            </a:pPr>
            <a:r>
              <a:rPr lang="en-US" dirty="0" smtClean="0"/>
              <a:t>Since the sum of degrees of violated  sets is the contribution to the dual, and </a:t>
            </a:r>
            <a:r>
              <a:rPr lang="en-US" dirty="0" smtClean="0">
                <a:solidFill>
                  <a:srgbClr val="FF0000"/>
                </a:solidFill>
              </a:rPr>
              <a:t>a</a:t>
            </a:r>
            <a:r>
              <a:rPr lang="en-US" dirty="0" smtClean="0">
                <a:solidFill>
                  <a:srgbClr val="FF0000"/>
                </a:solidFill>
                <a:latin typeface="Arial" panose="020B0604020202020204" pitchFamily="34" charset="0"/>
                <a:cs typeface="Arial" panose="020B0604020202020204" pitchFamily="34" charset="0"/>
              </a:rPr>
              <a:t>˖</a:t>
            </a:r>
            <a:r>
              <a:rPr lang="el-GR" dirty="0" smtClean="0">
                <a:solidFill>
                  <a:srgbClr val="FF0000"/>
                </a:solidFill>
                <a:latin typeface="Calibri" panose="020F0502020204030204" pitchFamily="34" charset="0"/>
                <a:cs typeface="Calibri" panose="020F0502020204030204" pitchFamily="34" charset="0"/>
              </a:rPr>
              <a:t>ε</a:t>
            </a:r>
            <a:r>
              <a:rPr lang="en-US" dirty="0" smtClean="0">
                <a:solidFill>
                  <a:srgbClr val="FF0000"/>
                </a:solidFill>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is the part of the lower bound we charge, the approximation ratio is at most </a:t>
            </a:r>
            <a:r>
              <a:rPr lang="en-US" dirty="0" smtClean="0"/>
              <a:t> </a:t>
            </a:r>
            <a:r>
              <a:rPr lang="en-US" dirty="0" smtClean="0">
                <a:solidFill>
                  <a:srgbClr val="FF0000"/>
                </a:solidFill>
              </a:rPr>
              <a:t>2-2/k</a:t>
            </a:r>
            <a:endParaRPr lang="en-US" dirty="0"/>
          </a:p>
        </p:txBody>
      </p:sp>
    </p:spTree>
    <p:extLst>
      <p:ext uri="{BB962C8B-B14F-4D97-AF65-F5344CB8AC3E}">
        <p14:creationId xmlns:p14="http://schemas.microsoft.com/office/powerpoint/2010/main" val="281287133"/>
      </p:ext>
    </p:extLst>
  </p:cSld>
  <p:clrMapOvr>
    <a:masterClrMapping/>
  </p:clrMapOvr>
  <p:timing>
    <p:tnLst>
      <p:par>
        <p:cTn id="1" dur="indefinite" restart="never" nodeType="tmRoot"/>
      </p:par>
    </p:tnLst>
  </p:timing>
</p:sld>
</file>

<file path=ppt/slides/slide6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I dedicate this talk to my family: </a:t>
            </a:r>
            <a:r>
              <a:rPr lang="en-US" dirty="0">
                <a:solidFill>
                  <a:srgbClr val="00B0F0"/>
                </a:solidFill>
              </a:rPr>
              <a:t>W</a:t>
            </a:r>
            <a:r>
              <a:rPr lang="en-US" dirty="0" smtClean="0">
                <a:solidFill>
                  <a:srgbClr val="00B0F0"/>
                </a:solidFill>
              </a:rPr>
              <a:t>ife two daughters and my dog</a:t>
            </a:r>
            <a:endParaRPr lang="en-US" dirty="0">
              <a:solidFill>
                <a:srgbClr val="00B0F0"/>
              </a:solidFill>
            </a:endParaRPr>
          </a:p>
        </p:txBody>
      </p:sp>
      <p:sp>
        <p:nvSpPr>
          <p:cNvPr id="3" name="Content Placeholder 2"/>
          <p:cNvSpPr>
            <a:spLocks noGrp="1"/>
          </p:cNvSpPr>
          <p:nvPr>
            <p:ph idx="1"/>
          </p:nvPr>
        </p:nvSpPr>
        <p:spPr/>
        <p:txBody>
          <a:bodyPr>
            <a:normAutofit/>
          </a:bodyPr>
          <a:lstStyle/>
          <a:p>
            <a:pPr marL="0" indent="0">
              <a:buNone/>
            </a:pPr>
            <a:r>
              <a:rPr lang="en-US" dirty="0" smtClean="0"/>
              <a:t>Also a special mention of </a:t>
            </a:r>
            <a:r>
              <a:rPr lang="en-US" dirty="0" smtClean="0">
                <a:solidFill>
                  <a:srgbClr val="7030A0"/>
                </a:solidFill>
              </a:rPr>
              <a:t>David Peleg </a:t>
            </a:r>
            <a:r>
              <a:rPr lang="en-US" dirty="0" smtClean="0"/>
              <a:t>my adviser in </a:t>
            </a:r>
            <a:r>
              <a:rPr lang="en-US" dirty="0" smtClean="0">
                <a:solidFill>
                  <a:srgbClr val="FF0000"/>
                </a:solidFill>
              </a:rPr>
              <a:t>Master and Ph. D</a:t>
            </a:r>
            <a:r>
              <a:rPr lang="en-US" dirty="0" smtClean="0"/>
              <a:t>.</a:t>
            </a:r>
          </a:p>
          <a:p>
            <a:pPr marL="0" indent="0">
              <a:buNone/>
            </a:pPr>
            <a:r>
              <a:rPr lang="en-US" dirty="0" smtClean="0"/>
              <a:t>I saw a lot of beauty during these 30 years.</a:t>
            </a:r>
          </a:p>
        </p:txBody>
      </p:sp>
    </p:spTree>
    <p:extLst>
      <p:ext uri="{BB962C8B-B14F-4D97-AF65-F5344CB8AC3E}">
        <p14:creationId xmlns:p14="http://schemas.microsoft.com/office/powerpoint/2010/main" val="1602685310"/>
      </p:ext>
    </p:extLst>
  </p:cSld>
  <p:clrMapOvr>
    <a:masterClrMapping/>
  </p:clrMapOvr>
  <p:timing>
    <p:tnLst>
      <p:par>
        <p:cTn id="1" dur="indefinite" restart="never" nodeType="tmRoot"/>
      </p:par>
    </p:tnLst>
  </p:timing>
</p:sld>
</file>

<file path=ppt/slides/slide6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Beauty</a:t>
            </a:r>
            <a:endParaRPr lang="en-US" dirty="0">
              <a:solidFill>
                <a:srgbClr val="00B0F0"/>
              </a:solidFill>
            </a:endParaRPr>
          </a:p>
        </p:txBody>
      </p:sp>
      <p:sp>
        <p:nvSpPr>
          <p:cNvPr id="3" name="Content Placeholder 2"/>
          <p:cNvSpPr>
            <a:spLocks noGrp="1"/>
          </p:cNvSpPr>
          <p:nvPr>
            <p:ph idx="1"/>
          </p:nvPr>
        </p:nvSpPr>
        <p:spPr/>
        <p:txBody>
          <a:bodyPr/>
          <a:lstStyle/>
          <a:p>
            <a:pPr marL="0" indent="0">
              <a:buNone/>
            </a:pPr>
            <a:r>
              <a:rPr lang="en-US" dirty="0"/>
              <a:t>It is like in anything else. Most papers you read do not teach you anything. But then come the gems.</a:t>
            </a:r>
          </a:p>
          <a:p>
            <a:pPr marL="0" indent="0">
              <a:buNone/>
            </a:pPr>
            <a:r>
              <a:rPr lang="en-US" dirty="0"/>
              <a:t>And with the gems, I say, comes </a:t>
            </a:r>
            <a:r>
              <a:rPr lang="en-US" dirty="0">
                <a:solidFill>
                  <a:srgbClr val="00B050"/>
                </a:solidFill>
              </a:rPr>
              <a:t>beauty.</a:t>
            </a:r>
          </a:p>
          <a:p>
            <a:pPr marL="0" indent="0">
              <a:buNone/>
            </a:pPr>
            <a:r>
              <a:rPr lang="en-US" dirty="0"/>
              <a:t>The great researchers add beauty to the world. This </a:t>
            </a:r>
          </a:p>
          <a:p>
            <a:pPr marL="0" indent="0">
              <a:buNone/>
            </a:pPr>
            <a:r>
              <a:rPr lang="en-US" dirty="0"/>
              <a:t>makes them special </a:t>
            </a:r>
            <a:r>
              <a:rPr lang="en-US" dirty="0">
                <a:solidFill>
                  <a:srgbClr val="00B050"/>
                </a:solidFill>
              </a:rPr>
              <a:t>individuals</a:t>
            </a:r>
            <a:r>
              <a:rPr lang="en-US" dirty="0"/>
              <a:t>.</a:t>
            </a:r>
          </a:p>
        </p:txBody>
      </p:sp>
    </p:spTree>
    <p:extLst>
      <p:ext uri="{BB962C8B-B14F-4D97-AF65-F5344CB8AC3E}">
        <p14:creationId xmlns:p14="http://schemas.microsoft.com/office/powerpoint/2010/main" val="2907626498"/>
      </p:ext>
    </p:extLst>
  </p:cSld>
  <p:clrMapOvr>
    <a:masterClrMapping/>
  </p:clrMapOvr>
  <p:timing>
    <p:tnLst>
      <p:par>
        <p:cTn id="1" dur="indefinite" restart="never" nodeType="tmRoot"/>
      </p:par>
    </p:tnLst>
  </p:timing>
</p:sld>
</file>

<file path=ppt/slides/slide6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After all</a:t>
            </a:r>
            <a:endParaRPr lang="en-US" dirty="0">
              <a:solidFill>
                <a:srgbClr val="00B0F0"/>
              </a:solidFill>
            </a:endParaRPr>
          </a:p>
        </p:txBody>
      </p:sp>
      <p:sp>
        <p:nvSpPr>
          <p:cNvPr id="3" name="Content Placeholder 2"/>
          <p:cNvSpPr>
            <a:spLocks noGrp="1"/>
          </p:cNvSpPr>
          <p:nvPr>
            <p:ph idx="1"/>
          </p:nvPr>
        </p:nvSpPr>
        <p:spPr/>
        <p:txBody>
          <a:bodyPr/>
          <a:lstStyle/>
          <a:p>
            <a:r>
              <a:rPr lang="en-US" dirty="0" smtClean="0"/>
              <a:t>With great power</a:t>
            </a:r>
            <a:endParaRPr lang="en-US" dirty="0"/>
          </a:p>
        </p:txBody>
      </p:sp>
    </p:spTree>
    <p:extLst>
      <p:ext uri="{BB962C8B-B14F-4D97-AF65-F5344CB8AC3E}">
        <p14:creationId xmlns:p14="http://schemas.microsoft.com/office/powerpoint/2010/main" val="2364761545"/>
      </p:ext>
    </p:extLst>
  </p:cSld>
  <p:clrMapOvr>
    <a:masterClrMapping/>
  </p:clrMapOvr>
  <p:timing>
    <p:tnLst>
      <p:par>
        <p:cTn id="1" dur="indefinite" restart="never" nodeType="tmRoot"/>
      </p:par>
    </p:tnLst>
  </p:timing>
</p:sld>
</file>

<file path=ppt/slides/slide6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After all</a:t>
            </a:r>
            <a:endParaRPr lang="en-US" dirty="0">
              <a:solidFill>
                <a:srgbClr val="00B0F0"/>
              </a:solidFill>
            </a:endParaRPr>
          </a:p>
        </p:txBody>
      </p:sp>
      <p:sp>
        <p:nvSpPr>
          <p:cNvPr id="3" name="Content Placeholder 2"/>
          <p:cNvSpPr>
            <a:spLocks noGrp="1"/>
          </p:cNvSpPr>
          <p:nvPr>
            <p:ph idx="1"/>
          </p:nvPr>
        </p:nvSpPr>
        <p:spPr/>
        <p:txBody>
          <a:bodyPr/>
          <a:lstStyle/>
          <a:p>
            <a:r>
              <a:rPr lang="en-US" dirty="0" smtClean="0"/>
              <a:t>With great power comes a big electrical bill.</a:t>
            </a:r>
          </a:p>
          <a:p>
            <a:endParaRPr lang="en-US" dirty="0"/>
          </a:p>
          <a:p>
            <a:pPr marL="0" indent="0">
              <a:buNone/>
            </a:pPr>
            <a:endParaRPr lang="en-US" dirty="0"/>
          </a:p>
        </p:txBody>
      </p:sp>
    </p:spTree>
    <p:extLst>
      <p:ext uri="{BB962C8B-B14F-4D97-AF65-F5344CB8AC3E}">
        <p14:creationId xmlns:p14="http://schemas.microsoft.com/office/powerpoint/2010/main" val="1530921356"/>
      </p:ext>
    </p:extLst>
  </p:cSld>
  <p:clrMapOvr>
    <a:masterClrMapping/>
  </p:clrMapOvr>
  <p:timing>
    <p:tnLst>
      <p:par>
        <p:cTn id="1" dur="indefinite" restart="never" nodeType="tmRoot"/>
      </p:par>
    </p:tnLst>
  </p:timing>
</p:sld>
</file>

<file path=ppt/slides/slide6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After all</a:t>
            </a:r>
            <a:endParaRPr lang="en-US" dirty="0">
              <a:solidFill>
                <a:srgbClr val="00B0F0"/>
              </a:solidFill>
            </a:endParaRPr>
          </a:p>
        </p:txBody>
      </p:sp>
      <p:sp>
        <p:nvSpPr>
          <p:cNvPr id="3" name="Content Placeholder 2"/>
          <p:cNvSpPr>
            <a:spLocks noGrp="1"/>
          </p:cNvSpPr>
          <p:nvPr>
            <p:ph idx="1"/>
          </p:nvPr>
        </p:nvSpPr>
        <p:spPr>
          <a:xfrm>
            <a:off x="594438" y="1828800"/>
            <a:ext cx="7886700" cy="4351338"/>
          </a:xfrm>
        </p:spPr>
        <p:txBody>
          <a:bodyPr/>
          <a:lstStyle/>
          <a:p>
            <a:r>
              <a:rPr lang="en-US" dirty="0" smtClean="0"/>
              <a:t>With great power comes a big electrical bill.</a:t>
            </a:r>
          </a:p>
          <a:p>
            <a:endParaRPr lang="en-US" dirty="0"/>
          </a:p>
          <a:p>
            <a:r>
              <a:rPr lang="en-US" dirty="0" smtClean="0">
                <a:solidFill>
                  <a:srgbClr val="7030A0"/>
                </a:solidFill>
              </a:rPr>
              <a:t>Guy Kortsarz </a:t>
            </a:r>
            <a:r>
              <a:rPr lang="en-US" dirty="0" smtClean="0"/>
              <a:t>signing off.</a:t>
            </a:r>
            <a:endParaRPr lang="en-US" dirty="0"/>
          </a:p>
          <a:p>
            <a:pPr marL="0" indent="0">
              <a:buNone/>
            </a:pPr>
            <a:endParaRPr lang="en-US" dirty="0"/>
          </a:p>
        </p:txBody>
      </p:sp>
    </p:spTree>
    <p:extLst>
      <p:ext uri="{BB962C8B-B14F-4D97-AF65-F5344CB8AC3E}">
        <p14:creationId xmlns:p14="http://schemas.microsoft.com/office/powerpoint/2010/main" val="29700150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algn="ctr"/>
            <a:r>
              <a:rPr lang="en-US" altLang="en-US" dirty="0" smtClean="0">
                <a:solidFill>
                  <a:srgbClr val="00B0F0"/>
                </a:solidFill>
              </a:rPr>
              <a:t>What did we do?</a:t>
            </a:r>
          </a:p>
        </p:txBody>
      </p:sp>
      <p:sp>
        <p:nvSpPr>
          <p:cNvPr id="56323" name="Content Placeholder 2"/>
          <p:cNvSpPr>
            <a:spLocks noGrp="1"/>
          </p:cNvSpPr>
          <p:nvPr>
            <p:ph idx="1"/>
          </p:nvPr>
        </p:nvSpPr>
        <p:spPr>
          <a:xfrm>
            <a:off x="838200" y="1524000"/>
            <a:ext cx="7886700" cy="4351338"/>
          </a:xfrm>
        </p:spPr>
        <p:txBody>
          <a:bodyPr>
            <a:noAutofit/>
          </a:bodyPr>
          <a:lstStyle/>
          <a:p>
            <a:pPr marL="0" indent="0" algn="l">
              <a:buFontTx/>
              <a:buNone/>
            </a:pPr>
            <a:r>
              <a:rPr lang="en-US" altLang="en-US" sz="4000" dirty="0" smtClean="0"/>
              <a:t>The cost of edges were “broken” into uniform values with different fixed  </a:t>
            </a:r>
            <a:r>
              <a:rPr lang="el-GR" altLang="en-US" sz="4000" dirty="0" smtClean="0">
                <a:solidFill>
                  <a:srgbClr val="FF0000"/>
                </a:solidFill>
              </a:rPr>
              <a:t>ε</a:t>
            </a:r>
            <a:r>
              <a:rPr lang="en-US" altLang="en-US" sz="4000" dirty="0" smtClean="0"/>
              <a:t>.</a:t>
            </a:r>
          </a:p>
          <a:p>
            <a:pPr marL="0" indent="0" algn="l">
              <a:buFontTx/>
              <a:buNone/>
            </a:pPr>
            <a:r>
              <a:rPr lang="en-US" altLang="en-US" sz="4000" dirty="0" smtClean="0"/>
              <a:t>For every such increase we show that the increase in the dual of  of violated sets is at least </a:t>
            </a:r>
            <a:r>
              <a:rPr lang="en-US" altLang="en-US" sz="4000" dirty="0" smtClean="0">
                <a:solidFill>
                  <a:srgbClr val="FF0000"/>
                </a:solidFill>
              </a:rPr>
              <a:t>½</a:t>
            </a:r>
            <a:r>
              <a:rPr lang="en-US" altLang="en-US" sz="4000" dirty="0" smtClean="0"/>
              <a:t> the increase in the dual.</a:t>
            </a:r>
          </a:p>
          <a:p>
            <a:pPr marL="0" indent="0" algn="l">
              <a:buFontTx/>
              <a:buNone/>
            </a:pPr>
            <a:r>
              <a:rPr lang="en-US" altLang="en-US" sz="4000" dirty="0" smtClean="0"/>
              <a:t>Hence each event ratio </a:t>
            </a:r>
            <a:r>
              <a:rPr lang="en-US" altLang="en-US" sz="4000" dirty="0" smtClean="0">
                <a:solidFill>
                  <a:srgbClr val="FF0000"/>
                </a:solidFill>
              </a:rPr>
              <a:t>2</a:t>
            </a:r>
            <a:r>
              <a:rPr lang="en-US" altLang="en-US" sz="4000" dirty="0" smtClean="0"/>
              <a:t>. Hence ratio </a:t>
            </a:r>
            <a:r>
              <a:rPr lang="en-US" altLang="en-US" sz="4000" dirty="0" smtClean="0">
                <a:solidFill>
                  <a:srgbClr val="FF0000"/>
                </a:solidFill>
              </a:rPr>
              <a:t>2</a:t>
            </a:r>
            <a:r>
              <a:rPr lang="en-US" altLang="en-US" sz="4000" dirty="0" smtClean="0"/>
              <a:t>.</a:t>
            </a:r>
            <a:endParaRPr lang="en-US" altLang="en-US" sz="4000" dirty="0" smtClean="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165"/>
    </mc:Choice>
    <mc:Fallback xmlns="">
      <p:transition spd="slow" advTm="165"/>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algn="ctr"/>
            <a:r>
              <a:rPr lang="en-US" altLang="en-US" dirty="0" smtClean="0">
                <a:solidFill>
                  <a:srgbClr val="00B0F0"/>
                </a:solidFill>
              </a:rPr>
              <a:t>In parallel: local ratio</a:t>
            </a:r>
          </a:p>
        </p:txBody>
      </p:sp>
      <p:sp>
        <p:nvSpPr>
          <p:cNvPr id="57347" name="Content Placeholder 2"/>
          <p:cNvSpPr>
            <a:spLocks noGrp="1"/>
          </p:cNvSpPr>
          <p:nvPr>
            <p:ph idx="1"/>
          </p:nvPr>
        </p:nvSpPr>
        <p:spPr/>
        <p:txBody>
          <a:bodyPr>
            <a:normAutofit/>
          </a:bodyPr>
          <a:lstStyle/>
          <a:p>
            <a:pPr marL="0" indent="0" algn="l">
              <a:buFontTx/>
              <a:buNone/>
            </a:pPr>
            <a:r>
              <a:rPr lang="en-US" altLang="en-US" sz="3600" dirty="0" smtClean="0">
                <a:solidFill>
                  <a:srgbClr val="7030A0"/>
                </a:solidFill>
              </a:rPr>
              <a:t>Bar-Yehuda</a:t>
            </a:r>
            <a:r>
              <a:rPr lang="en-US" altLang="en-US" sz="3600" dirty="0" smtClean="0"/>
              <a:t> established an equivalent way of looking at this (equivalent if you only use weak duality. The power of </a:t>
            </a:r>
            <a:r>
              <a:rPr lang="en-US" altLang="en-US" sz="3600" dirty="0" smtClean="0">
                <a:solidFill>
                  <a:srgbClr val="00B050"/>
                </a:solidFill>
              </a:rPr>
              <a:t>strong duality </a:t>
            </a:r>
            <a:r>
              <a:rPr lang="en-US" altLang="en-US" sz="3600" dirty="0" smtClean="0"/>
              <a:t>is much stronger than the power of </a:t>
            </a:r>
            <a:r>
              <a:rPr lang="en-US" altLang="en-US" sz="3600" dirty="0" smtClean="0">
                <a:solidFill>
                  <a:srgbClr val="00B050"/>
                </a:solidFill>
              </a:rPr>
              <a:t>local ratio</a:t>
            </a:r>
            <a:r>
              <a:rPr lang="en-US" altLang="en-US" sz="3600" dirty="0" smtClean="0"/>
              <a:t>).</a:t>
            </a:r>
          </a:p>
          <a:p>
            <a:pPr marL="0" indent="0" algn="l">
              <a:buFontTx/>
              <a:buNone/>
            </a:pPr>
            <a:r>
              <a:rPr lang="en-US" altLang="en-US" sz="3600" dirty="0" smtClean="0"/>
              <a:t>When he started it was really </a:t>
            </a:r>
            <a:r>
              <a:rPr lang="en-US" altLang="en-US" sz="3600" dirty="0" smtClean="0">
                <a:solidFill>
                  <a:srgbClr val="00B050"/>
                </a:solidFill>
              </a:rPr>
              <a:t>local ratio.</a:t>
            </a:r>
          </a:p>
          <a:p>
            <a:pPr marL="0" indent="0" algn="l">
              <a:buFontTx/>
              <a:buNone/>
            </a:pPr>
            <a:r>
              <a:rPr lang="en-US" altLang="en-US" sz="3600" dirty="0" smtClean="0"/>
              <a:t>But later it lost it’s </a:t>
            </a:r>
            <a:r>
              <a:rPr lang="en-US" altLang="en-US" sz="3600" dirty="0" smtClean="0">
                <a:solidFill>
                  <a:srgbClr val="00B050"/>
                </a:solidFill>
              </a:rPr>
              <a:t>local ratio </a:t>
            </a:r>
            <a:r>
              <a:rPr lang="en-US" altLang="en-US" sz="3600" dirty="0" smtClean="0"/>
              <a:t>meaning. In fact it is very global.</a:t>
            </a:r>
          </a:p>
        </p:txBody>
      </p:sp>
    </p:spTree>
  </p:cSld>
  <p:clrMapOvr>
    <a:masterClrMapping/>
  </p:clrMapOvr>
  <mc:AlternateContent xmlns:mc="http://schemas.openxmlformats.org/markup-compatibility/2006" xmlns:p14="http://schemas.microsoft.com/office/powerpoint/2010/main">
    <mc:Choice Requires="p14">
      <p:transition spd="slow" p14:dur="2000" advTm="182"/>
    </mc:Choice>
    <mc:Fallback xmlns="">
      <p:transition spd="slow" advTm="182"/>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How local ratio started</a:t>
            </a:r>
            <a:endParaRPr lang="en-US" dirty="0">
              <a:solidFill>
                <a:srgbClr val="00B0F0"/>
              </a:solidFill>
            </a:endParaRPr>
          </a:p>
        </p:txBody>
      </p:sp>
      <p:sp>
        <p:nvSpPr>
          <p:cNvPr id="3" name="Content Placeholder 2"/>
          <p:cNvSpPr>
            <a:spLocks noGrp="1"/>
          </p:cNvSpPr>
          <p:nvPr>
            <p:ph idx="1"/>
          </p:nvPr>
        </p:nvSpPr>
        <p:spPr/>
        <p:txBody>
          <a:bodyPr/>
          <a:lstStyle/>
          <a:p>
            <a:pPr marL="0" indent="0">
              <a:buNone/>
            </a:pPr>
            <a:r>
              <a:rPr lang="en-US" dirty="0" smtClean="0"/>
              <a:t>For unweighted </a:t>
            </a:r>
            <a:r>
              <a:rPr lang="en-US" dirty="0" smtClean="0">
                <a:solidFill>
                  <a:srgbClr val="00B050"/>
                </a:solidFill>
              </a:rPr>
              <a:t>Vertex Cover</a:t>
            </a:r>
            <a:r>
              <a:rPr lang="en-US" dirty="0" smtClean="0"/>
              <a:t>: </a:t>
            </a:r>
          </a:p>
          <a:p>
            <a:pPr marL="0" indent="0">
              <a:buNone/>
            </a:pPr>
            <a:r>
              <a:rPr lang="en-US" dirty="0" smtClean="0"/>
              <a:t>1)Let </a:t>
            </a:r>
            <a:r>
              <a:rPr lang="en-US" dirty="0" smtClean="0">
                <a:solidFill>
                  <a:srgbClr val="FF0000"/>
                </a:solidFill>
              </a:rPr>
              <a:t>E’</a:t>
            </a:r>
            <a:r>
              <a:rPr lang="en-US" dirty="0" smtClean="0">
                <a:solidFill>
                  <a:srgbClr val="FF0000"/>
                </a:solidFill>
                <a:sym typeface="Symbol" panose="05050102010706020507" pitchFamily="18" charset="2"/>
              </a:rPr>
              <a:t>E, Sol</a:t>
            </a:r>
            <a:r>
              <a:rPr lang="en-US" dirty="0">
                <a:solidFill>
                  <a:srgbClr val="FF0000"/>
                </a:solidFill>
                <a:sym typeface="Symbol" panose="05050102010706020507" pitchFamily="18" charset="2"/>
              </a:rPr>
              <a:t> E</a:t>
            </a:r>
            <a:endParaRPr lang="en-US" dirty="0" smtClean="0">
              <a:solidFill>
                <a:srgbClr val="FF0000"/>
              </a:solidFill>
            </a:endParaRPr>
          </a:p>
          <a:p>
            <a:pPr marL="0" indent="0">
              <a:buNone/>
            </a:pPr>
            <a:r>
              <a:rPr lang="en-US" dirty="0" smtClean="0"/>
              <a:t>2) While </a:t>
            </a:r>
            <a:r>
              <a:rPr lang="en-US" dirty="0">
                <a:solidFill>
                  <a:srgbClr val="FF0000"/>
                </a:solidFill>
              </a:rPr>
              <a:t>E</a:t>
            </a:r>
            <a:r>
              <a:rPr lang="en-US" dirty="0" smtClean="0">
                <a:solidFill>
                  <a:srgbClr val="FF0000"/>
                </a:solidFill>
              </a:rPr>
              <a:t>’≠</a:t>
            </a:r>
            <a:r>
              <a:rPr lang="en-US" dirty="0" smtClean="0">
                <a:solidFill>
                  <a:srgbClr val="FF0000"/>
                </a:solidFill>
                <a:sym typeface="Symbol" panose="05050102010706020507" pitchFamily="18" charset="2"/>
              </a:rPr>
              <a:t> </a:t>
            </a:r>
            <a:r>
              <a:rPr lang="en-US" dirty="0" smtClean="0">
                <a:sym typeface="Symbol" panose="05050102010706020507" pitchFamily="18" charset="2"/>
              </a:rPr>
              <a:t>do</a:t>
            </a:r>
            <a:endParaRPr lang="en-US" dirty="0" smtClean="0"/>
          </a:p>
          <a:p>
            <a:pPr marL="0" indent="0">
              <a:buNone/>
            </a:pPr>
            <a:r>
              <a:rPr lang="en-US" dirty="0"/>
              <a:t> </a:t>
            </a:r>
            <a:r>
              <a:rPr lang="en-US" dirty="0" smtClean="0"/>
              <a:t>   2.1) Take an edge </a:t>
            </a:r>
            <a:r>
              <a:rPr lang="en-US" dirty="0" smtClean="0">
                <a:solidFill>
                  <a:srgbClr val="FF0000"/>
                </a:solidFill>
              </a:rPr>
              <a:t>uv</a:t>
            </a:r>
            <a:r>
              <a:rPr lang="en-US" dirty="0" smtClean="0">
                <a:solidFill>
                  <a:srgbClr val="FF0000"/>
                </a:solidFill>
                <a:sym typeface="Symbol" panose="05050102010706020507" pitchFamily="18" charset="2"/>
              </a:rPr>
              <a:t>E’. </a:t>
            </a:r>
          </a:p>
          <a:p>
            <a:pPr marL="0" indent="0">
              <a:buNone/>
            </a:pPr>
            <a:r>
              <a:rPr lang="en-US" dirty="0">
                <a:sym typeface="Symbol" panose="05050102010706020507" pitchFamily="18" charset="2"/>
              </a:rPr>
              <a:t> </a:t>
            </a:r>
            <a:r>
              <a:rPr lang="en-US" dirty="0" smtClean="0">
                <a:sym typeface="Symbol" panose="05050102010706020507" pitchFamily="18" charset="2"/>
              </a:rPr>
              <a:t>   2.2) Add </a:t>
            </a:r>
            <a:r>
              <a:rPr lang="en-US" dirty="0" smtClean="0">
                <a:solidFill>
                  <a:srgbClr val="FF0000"/>
                </a:solidFill>
                <a:sym typeface="Symbol" panose="05050102010706020507" pitchFamily="18" charset="2"/>
              </a:rPr>
              <a:t>uv </a:t>
            </a:r>
            <a:r>
              <a:rPr lang="en-US" dirty="0" smtClean="0">
                <a:sym typeface="Symbol" panose="05050102010706020507" pitchFamily="18" charset="2"/>
              </a:rPr>
              <a:t>to  </a:t>
            </a:r>
            <a:r>
              <a:rPr lang="en-US" dirty="0" smtClean="0">
                <a:solidFill>
                  <a:srgbClr val="FF0000"/>
                </a:solidFill>
                <a:sym typeface="Symbol" panose="05050102010706020507" pitchFamily="18" charset="2"/>
              </a:rPr>
              <a:t>Sol</a:t>
            </a:r>
          </a:p>
          <a:p>
            <a:pPr marL="0" indent="0">
              <a:buNone/>
            </a:pPr>
            <a:r>
              <a:rPr lang="en-US" dirty="0">
                <a:solidFill>
                  <a:srgbClr val="FF0000"/>
                </a:solidFill>
                <a:sym typeface="Symbol" panose="05050102010706020507" pitchFamily="18" charset="2"/>
              </a:rPr>
              <a:t> </a:t>
            </a:r>
            <a:r>
              <a:rPr lang="en-US" dirty="0" smtClean="0">
                <a:solidFill>
                  <a:srgbClr val="FF0000"/>
                </a:solidFill>
                <a:sym typeface="Symbol" panose="05050102010706020507" pitchFamily="18" charset="2"/>
              </a:rPr>
              <a:t>   </a:t>
            </a:r>
            <a:r>
              <a:rPr lang="en-US" dirty="0" smtClean="0">
                <a:sym typeface="Symbol" panose="05050102010706020507" pitchFamily="18" charset="2"/>
              </a:rPr>
              <a:t>2.3) Remove all edges </a:t>
            </a:r>
          </a:p>
          <a:p>
            <a:pPr marL="0" indent="0">
              <a:buNone/>
            </a:pPr>
            <a:r>
              <a:rPr lang="en-US" dirty="0">
                <a:sym typeface="Symbol" panose="05050102010706020507" pitchFamily="18" charset="2"/>
              </a:rPr>
              <a:t> </a:t>
            </a:r>
            <a:r>
              <a:rPr lang="en-US" dirty="0" smtClean="0">
                <a:sym typeface="Symbol" panose="05050102010706020507" pitchFamily="18" charset="2"/>
              </a:rPr>
              <a:t>           with </a:t>
            </a:r>
            <a:r>
              <a:rPr lang="en-US" dirty="0" smtClean="0">
                <a:solidFill>
                  <a:srgbClr val="FF0000"/>
                </a:solidFill>
                <a:sym typeface="Symbol" panose="05050102010706020507" pitchFamily="18" charset="2"/>
              </a:rPr>
              <a:t>u </a:t>
            </a:r>
            <a:r>
              <a:rPr lang="en-US" dirty="0" smtClean="0">
                <a:sym typeface="Symbol" panose="05050102010706020507" pitchFamily="18" charset="2"/>
              </a:rPr>
              <a:t>or </a:t>
            </a:r>
            <a:r>
              <a:rPr lang="en-US" dirty="0" smtClean="0">
                <a:solidFill>
                  <a:srgbClr val="FF0000"/>
                </a:solidFill>
                <a:sym typeface="Symbol" panose="05050102010706020507" pitchFamily="18" charset="2"/>
              </a:rPr>
              <a:t>v</a:t>
            </a:r>
            <a:r>
              <a:rPr lang="en-US" dirty="0" smtClean="0">
                <a:sym typeface="Symbol" panose="05050102010706020507" pitchFamily="18" charset="2"/>
              </a:rPr>
              <a:t> as endpoints from </a:t>
            </a:r>
            <a:r>
              <a:rPr lang="en-US" dirty="0" smtClean="0">
                <a:solidFill>
                  <a:srgbClr val="FF0000"/>
                </a:solidFill>
                <a:sym typeface="Symbol" panose="05050102010706020507" pitchFamily="18" charset="2"/>
              </a:rPr>
              <a:t>E’</a:t>
            </a:r>
            <a:endParaRPr lang="en-US" dirty="0">
              <a:solidFill>
                <a:srgbClr val="FF0000"/>
              </a:solidFill>
              <a:sym typeface="Symbol" panose="05050102010706020507" pitchFamily="18" charset="2"/>
            </a:endParaRPr>
          </a:p>
          <a:p>
            <a:pPr marL="0" indent="0">
              <a:buNone/>
            </a:pPr>
            <a:r>
              <a:rPr lang="en-US" dirty="0" smtClean="0">
                <a:sym typeface="Symbol" panose="05050102010706020507" pitchFamily="18" charset="2"/>
              </a:rPr>
              <a:t>3) Return </a:t>
            </a:r>
            <a:r>
              <a:rPr lang="en-US" dirty="0" smtClean="0">
                <a:solidFill>
                  <a:srgbClr val="FF0000"/>
                </a:solidFill>
                <a:sym typeface="Symbol" panose="05050102010706020507" pitchFamily="18" charset="2"/>
              </a:rPr>
              <a:t>Sol</a:t>
            </a:r>
            <a:endParaRPr lang="en-US" dirty="0">
              <a:solidFill>
                <a:srgbClr val="FF0000"/>
              </a:solidFill>
            </a:endParaRPr>
          </a:p>
        </p:txBody>
      </p:sp>
    </p:spTree>
    <p:extLst>
      <p:ext uri="{BB962C8B-B14F-4D97-AF65-F5344CB8AC3E}">
        <p14:creationId xmlns:p14="http://schemas.microsoft.com/office/powerpoint/2010/main" val="16711448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The public lives in a movie</a:t>
            </a:r>
            <a:endParaRPr lang="en-US" dirty="0">
              <a:solidFill>
                <a:srgbClr val="00B0F0"/>
              </a:solidFill>
            </a:endParaRPr>
          </a:p>
        </p:txBody>
      </p:sp>
      <p:sp>
        <p:nvSpPr>
          <p:cNvPr id="3" name="Content Placeholder 2"/>
          <p:cNvSpPr>
            <a:spLocks noGrp="1"/>
          </p:cNvSpPr>
          <p:nvPr>
            <p:ph idx="1"/>
          </p:nvPr>
        </p:nvSpPr>
        <p:spPr/>
        <p:txBody>
          <a:bodyPr/>
          <a:lstStyle/>
          <a:p>
            <a:pPr marL="0" indent="0">
              <a:buNone/>
            </a:pPr>
            <a:r>
              <a:rPr lang="en-US" dirty="0" smtClean="0"/>
              <a:t>In </a:t>
            </a:r>
            <a:r>
              <a:rPr lang="en-US" dirty="0" smtClean="0">
                <a:solidFill>
                  <a:srgbClr val="0070C0"/>
                </a:solidFill>
              </a:rPr>
              <a:t>“2001: Spacy Odyssey” </a:t>
            </a:r>
            <a:r>
              <a:rPr lang="en-US" dirty="0" smtClean="0"/>
              <a:t>there is a computer </a:t>
            </a:r>
            <a:r>
              <a:rPr lang="en-US" dirty="0" smtClean="0">
                <a:solidFill>
                  <a:srgbClr val="00B050"/>
                </a:solidFill>
              </a:rPr>
              <a:t>HAL </a:t>
            </a:r>
            <a:r>
              <a:rPr lang="en-US" dirty="0" smtClean="0"/>
              <a:t>who feels proud. Feels afraid. Kills humans because of fear. This is the movies. It is impossible to create  such computers. In my opinion we will never be able to create replicants like in </a:t>
            </a:r>
            <a:r>
              <a:rPr lang="en-US" dirty="0" smtClean="0">
                <a:solidFill>
                  <a:srgbClr val="0070C0"/>
                </a:solidFill>
              </a:rPr>
              <a:t>“Blade Runner”.</a:t>
            </a:r>
          </a:p>
          <a:p>
            <a:pPr marL="0" indent="0">
              <a:buNone/>
            </a:pPr>
            <a:r>
              <a:rPr lang="en-US" dirty="0" smtClean="0"/>
              <a:t>Nor will be able be to create a machine like the ones we see in </a:t>
            </a:r>
            <a:r>
              <a:rPr lang="en-US" dirty="0" smtClean="0">
                <a:solidFill>
                  <a:srgbClr val="0070C0"/>
                </a:solidFill>
              </a:rPr>
              <a:t>“Terminator”</a:t>
            </a:r>
          </a:p>
        </p:txBody>
      </p:sp>
    </p:spTree>
    <p:extLst>
      <p:ext uri="{BB962C8B-B14F-4D97-AF65-F5344CB8AC3E}">
        <p14:creationId xmlns:p14="http://schemas.microsoft.com/office/powerpoint/2010/main" val="386994688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Proof of ratio 2</a:t>
            </a:r>
            <a:endParaRPr lang="en-US" dirty="0">
              <a:solidFill>
                <a:srgbClr val="00B0F0"/>
              </a:solidFill>
            </a:endParaRPr>
          </a:p>
        </p:txBody>
      </p:sp>
      <p:sp>
        <p:nvSpPr>
          <p:cNvPr id="3" name="Content Placeholder 2"/>
          <p:cNvSpPr>
            <a:spLocks noGrp="1"/>
          </p:cNvSpPr>
          <p:nvPr>
            <p:ph idx="1"/>
          </p:nvPr>
        </p:nvSpPr>
        <p:spPr/>
        <p:txBody>
          <a:bodyPr/>
          <a:lstStyle/>
          <a:p>
            <a:r>
              <a:rPr lang="en-US" dirty="0" smtClean="0"/>
              <a:t>Each time we add an edge </a:t>
            </a:r>
            <a:r>
              <a:rPr lang="en-US" dirty="0" smtClean="0">
                <a:solidFill>
                  <a:srgbClr val="FF0000"/>
                </a:solidFill>
              </a:rPr>
              <a:t>uv </a:t>
            </a:r>
            <a:r>
              <a:rPr lang="en-US" dirty="0" smtClean="0"/>
              <a:t>to the solution, by definition </a:t>
            </a:r>
            <a:r>
              <a:rPr lang="en-US" dirty="0" smtClean="0">
                <a:solidFill>
                  <a:srgbClr val="FF0000"/>
                </a:solidFill>
              </a:rPr>
              <a:t>opt </a:t>
            </a:r>
            <a:r>
              <a:rPr lang="en-US" dirty="0" smtClean="0"/>
              <a:t>goes down by at least </a:t>
            </a:r>
            <a:r>
              <a:rPr lang="en-US" dirty="0" smtClean="0">
                <a:solidFill>
                  <a:srgbClr val="FF0000"/>
                </a:solidFill>
              </a:rPr>
              <a:t>1 </a:t>
            </a:r>
            <a:r>
              <a:rPr lang="en-US" dirty="0" smtClean="0"/>
              <a:t>and we add </a:t>
            </a:r>
            <a:r>
              <a:rPr lang="en-US" dirty="0" smtClean="0">
                <a:solidFill>
                  <a:srgbClr val="FF0000"/>
                </a:solidFill>
              </a:rPr>
              <a:t>2 </a:t>
            </a:r>
            <a:r>
              <a:rPr lang="en-US" dirty="0" smtClean="0"/>
              <a:t>elements to </a:t>
            </a:r>
            <a:r>
              <a:rPr lang="en-US" dirty="0" smtClean="0">
                <a:solidFill>
                  <a:srgbClr val="FF0000"/>
                </a:solidFill>
              </a:rPr>
              <a:t>Sol. </a:t>
            </a:r>
            <a:r>
              <a:rPr lang="en-US" dirty="0" smtClean="0"/>
              <a:t>Since the total reduction is at most </a:t>
            </a:r>
            <a:r>
              <a:rPr lang="en-US" dirty="0" smtClean="0">
                <a:solidFill>
                  <a:srgbClr val="FF0000"/>
                </a:solidFill>
              </a:rPr>
              <a:t>opt </a:t>
            </a:r>
            <a:r>
              <a:rPr lang="en-US" dirty="0" smtClean="0"/>
              <a:t>the number of vertices we added is at most </a:t>
            </a:r>
            <a:r>
              <a:rPr lang="en-US" dirty="0" smtClean="0">
                <a:solidFill>
                  <a:srgbClr val="FF0000"/>
                </a:solidFill>
              </a:rPr>
              <a:t>2opt.</a:t>
            </a:r>
          </a:p>
          <a:p>
            <a:r>
              <a:rPr lang="en-US" dirty="0" smtClean="0">
                <a:solidFill>
                  <a:srgbClr val="7030A0"/>
                </a:solidFill>
              </a:rPr>
              <a:t>Hochbaum</a:t>
            </a:r>
            <a:r>
              <a:rPr lang="en-US" dirty="0" smtClean="0">
                <a:solidFill>
                  <a:srgbClr val="FF0000"/>
                </a:solidFill>
              </a:rPr>
              <a:t> </a:t>
            </a:r>
            <a:r>
              <a:rPr lang="en-US" dirty="0" smtClean="0"/>
              <a:t>gave the first ratio </a:t>
            </a:r>
            <a:r>
              <a:rPr lang="en-US" dirty="0" smtClean="0">
                <a:solidFill>
                  <a:srgbClr val="FF0000"/>
                </a:solidFill>
              </a:rPr>
              <a:t>2 </a:t>
            </a:r>
            <a:r>
              <a:rPr lang="en-US" dirty="0" smtClean="0"/>
              <a:t>for</a:t>
            </a:r>
            <a:r>
              <a:rPr lang="en-US" dirty="0" smtClean="0">
                <a:solidFill>
                  <a:srgbClr val="FF0000"/>
                </a:solidFill>
              </a:rPr>
              <a:t> </a:t>
            </a:r>
            <a:r>
              <a:rPr lang="en-US" dirty="0" smtClean="0">
                <a:solidFill>
                  <a:srgbClr val="00B050"/>
                </a:solidFill>
              </a:rPr>
              <a:t>Vertex Cover. </a:t>
            </a:r>
            <a:r>
              <a:rPr lang="en-US" dirty="0" smtClean="0"/>
              <a:t>The paper in question is the first to have linear runtime.</a:t>
            </a:r>
            <a:endParaRPr lang="en-US" dirty="0"/>
          </a:p>
        </p:txBody>
      </p:sp>
    </p:spTree>
    <p:extLst>
      <p:ext uri="{BB962C8B-B14F-4D97-AF65-F5344CB8AC3E}">
        <p14:creationId xmlns:p14="http://schemas.microsoft.com/office/powerpoint/2010/main" val="227217819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Ratio 2 for weighted Vertex cover</a:t>
            </a:r>
            <a:endParaRPr lang="en-US" dirty="0">
              <a:solidFill>
                <a:srgbClr val="00B0F0"/>
              </a:solidFill>
            </a:endParaRPr>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For weighted </a:t>
            </a:r>
            <a:r>
              <a:rPr lang="en-US" dirty="0" smtClean="0">
                <a:solidFill>
                  <a:srgbClr val="00B050"/>
                </a:solidFill>
              </a:rPr>
              <a:t>Vertex Cover</a:t>
            </a:r>
            <a:r>
              <a:rPr lang="en-US" dirty="0" smtClean="0"/>
              <a:t>. Vertices have a cost </a:t>
            </a:r>
            <a:r>
              <a:rPr lang="en-US" dirty="0" smtClean="0">
                <a:solidFill>
                  <a:srgbClr val="FF0000"/>
                </a:solidFill>
              </a:rPr>
              <a:t>c(u). </a:t>
            </a:r>
          </a:p>
          <a:p>
            <a:pPr marL="0" indent="0">
              <a:buNone/>
            </a:pPr>
            <a:r>
              <a:rPr lang="en-US" dirty="0" smtClean="0">
                <a:solidFill>
                  <a:srgbClr val="FF0000"/>
                </a:solidFill>
              </a:rPr>
              <a:t>1)Let E’</a:t>
            </a:r>
            <a:r>
              <a:rPr lang="en-US" dirty="0" smtClean="0">
                <a:solidFill>
                  <a:srgbClr val="FF0000"/>
                </a:solidFill>
                <a:sym typeface="Symbol" panose="05050102010706020507" pitchFamily="18" charset="2"/>
              </a:rPr>
              <a:t>E, Sol</a:t>
            </a:r>
            <a:r>
              <a:rPr lang="en-US" dirty="0">
                <a:solidFill>
                  <a:srgbClr val="FF0000"/>
                </a:solidFill>
                <a:sym typeface="Symbol" panose="05050102010706020507" pitchFamily="18" charset="2"/>
              </a:rPr>
              <a:t> E</a:t>
            </a:r>
            <a:endParaRPr lang="en-US" dirty="0" smtClean="0">
              <a:solidFill>
                <a:srgbClr val="FF0000"/>
              </a:solidFill>
            </a:endParaRPr>
          </a:p>
          <a:p>
            <a:pPr marL="0" indent="0">
              <a:buNone/>
            </a:pPr>
            <a:r>
              <a:rPr lang="en-US" dirty="0" smtClean="0"/>
              <a:t>2) While </a:t>
            </a:r>
            <a:r>
              <a:rPr lang="en-US" dirty="0">
                <a:solidFill>
                  <a:srgbClr val="FF0000"/>
                </a:solidFill>
              </a:rPr>
              <a:t>E</a:t>
            </a:r>
            <a:r>
              <a:rPr lang="en-US" dirty="0" smtClean="0">
                <a:solidFill>
                  <a:srgbClr val="FF0000"/>
                </a:solidFill>
              </a:rPr>
              <a:t>’≠</a:t>
            </a:r>
            <a:r>
              <a:rPr lang="en-US" dirty="0" smtClean="0">
                <a:solidFill>
                  <a:srgbClr val="FF0000"/>
                </a:solidFill>
                <a:sym typeface="Symbol" panose="05050102010706020507" pitchFamily="18" charset="2"/>
              </a:rPr>
              <a:t> </a:t>
            </a:r>
            <a:r>
              <a:rPr lang="en-US" dirty="0" smtClean="0">
                <a:sym typeface="Symbol" panose="05050102010706020507" pitchFamily="18" charset="2"/>
              </a:rPr>
              <a:t>do</a:t>
            </a:r>
            <a:endParaRPr lang="en-US" dirty="0" smtClean="0"/>
          </a:p>
          <a:p>
            <a:pPr marL="0" indent="0">
              <a:buNone/>
            </a:pPr>
            <a:r>
              <a:rPr lang="en-US" dirty="0"/>
              <a:t> </a:t>
            </a:r>
            <a:r>
              <a:rPr lang="en-US" dirty="0" smtClean="0"/>
              <a:t>   2.1) Take an edge </a:t>
            </a:r>
            <a:r>
              <a:rPr lang="en-US" dirty="0" smtClean="0">
                <a:solidFill>
                  <a:srgbClr val="FF0000"/>
                </a:solidFill>
              </a:rPr>
              <a:t>uv</a:t>
            </a:r>
            <a:r>
              <a:rPr lang="en-US" dirty="0" smtClean="0">
                <a:solidFill>
                  <a:srgbClr val="FF0000"/>
                </a:solidFill>
                <a:sym typeface="Symbol" panose="05050102010706020507" pitchFamily="18" charset="2"/>
              </a:rPr>
              <a:t>E’. </a:t>
            </a:r>
          </a:p>
          <a:p>
            <a:pPr marL="0" indent="0">
              <a:buNone/>
            </a:pPr>
            <a:r>
              <a:rPr lang="en-US" dirty="0">
                <a:solidFill>
                  <a:srgbClr val="FF0000"/>
                </a:solidFill>
                <a:sym typeface="Symbol" panose="05050102010706020507" pitchFamily="18" charset="2"/>
              </a:rPr>
              <a:t> </a:t>
            </a:r>
            <a:r>
              <a:rPr lang="en-US" dirty="0" smtClean="0">
                <a:solidFill>
                  <a:srgbClr val="FF0000"/>
                </a:solidFill>
                <a:sym typeface="Symbol" panose="05050102010706020507" pitchFamily="18" charset="2"/>
              </a:rPr>
              <a:t>   </a:t>
            </a:r>
            <a:r>
              <a:rPr lang="en-US" dirty="0" smtClean="0">
                <a:sym typeface="Symbol" panose="05050102010706020507" pitchFamily="18" charset="2"/>
              </a:rPr>
              <a:t>2.2) Say that </a:t>
            </a:r>
            <a:r>
              <a:rPr lang="en-US" dirty="0" smtClean="0">
                <a:solidFill>
                  <a:srgbClr val="FF0000"/>
                </a:solidFill>
                <a:sym typeface="Symbol" panose="05050102010706020507" pitchFamily="18" charset="2"/>
              </a:rPr>
              <a:t>c(v)≤c(u)</a:t>
            </a:r>
          </a:p>
          <a:p>
            <a:pPr marL="0" indent="0">
              <a:buNone/>
            </a:pPr>
            <a:r>
              <a:rPr lang="en-US" dirty="0">
                <a:sym typeface="Symbol" panose="05050102010706020507" pitchFamily="18" charset="2"/>
              </a:rPr>
              <a:t> </a:t>
            </a:r>
            <a:r>
              <a:rPr lang="en-US" dirty="0" smtClean="0">
                <a:sym typeface="Symbol" panose="05050102010706020507" pitchFamily="18" charset="2"/>
              </a:rPr>
              <a:t>   2.3) Add </a:t>
            </a:r>
            <a:r>
              <a:rPr lang="en-US" dirty="0" smtClean="0">
                <a:solidFill>
                  <a:srgbClr val="FF0000"/>
                </a:solidFill>
                <a:sym typeface="Symbol" panose="05050102010706020507" pitchFamily="18" charset="2"/>
              </a:rPr>
              <a:t>uv</a:t>
            </a:r>
            <a:r>
              <a:rPr lang="en-US" dirty="0" smtClean="0">
                <a:sym typeface="Symbol" panose="05050102010706020507" pitchFamily="18" charset="2"/>
              </a:rPr>
              <a:t> to </a:t>
            </a:r>
            <a:r>
              <a:rPr lang="en-US" dirty="0" smtClean="0">
                <a:solidFill>
                  <a:srgbClr val="FF0000"/>
                </a:solidFill>
                <a:sym typeface="Symbol" panose="05050102010706020507" pitchFamily="18" charset="2"/>
              </a:rPr>
              <a:t>Sol.</a:t>
            </a:r>
          </a:p>
          <a:p>
            <a:pPr marL="0" indent="0">
              <a:buNone/>
            </a:pPr>
            <a:r>
              <a:rPr lang="en-US" dirty="0">
                <a:solidFill>
                  <a:srgbClr val="FF0000"/>
                </a:solidFill>
                <a:sym typeface="Symbol" panose="05050102010706020507" pitchFamily="18" charset="2"/>
              </a:rPr>
              <a:t> </a:t>
            </a:r>
            <a:r>
              <a:rPr lang="en-US" dirty="0" smtClean="0">
                <a:solidFill>
                  <a:srgbClr val="FF0000"/>
                </a:solidFill>
                <a:sym typeface="Symbol" panose="05050102010706020507" pitchFamily="18" charset="2"/>
              </a:rPr>
              <a:t>   </a:t>
            </a:r>
            <a:r>
              <a:rPr lang="en-US" dirty="0" smtClean="0">
                <a:sym typeface="Symbol" panose="05050102010706020507" pitchFamily="18" charset="2"/>
              </a:rPr>
              <a:t>2.4) </a:t>
            </a:r>
            <a:r>
              <a:rPr lang="en-US" dirty="0" smtClean="0">
                <a:solidFill>
                  <a:srgbClr val="FF0000"/>
                </a:solidFill>
                <a:sym typeface="Symbol" panose="05050102010706020507" pitchFamily="18" charset="2"/>
              </a:rPr>
              <a:t>c(v)0, c(u)</a:t>
            </a:r>
            <a:r>
              <a:rPr lang="en-US" dirty="0">
                <a:solidFill>
                  <a:srgbClr val="FF0000"/>
                </a:solidFill>
                <a:sym typeface="Symbol" panose="05050102010706020507" pitchFamily="18" charset="2"/>
              </a:rPr>
              <a:t> </a:t>
            </a:r>
            <a:r>
              <a:rPr lang="en-US" dirty="0" smtClean="0">
                <a:solidFill>
                  <a:srgbClr val="FF0000"/>
                </a:solidFill>
                <a:sym typeface="Symbol" panose="05050102010706020507" pitchFamily="18" charset="2"/>
              </a:rPr>
              <a:t>c(u)-c(v). </a:t>
            </a:r>
          </a:p>
          <a:p>
            <a:pPr marL="0" indent="0">
              <a:buNone/>
            </a:pPr>
            <a:r>
              <a:rPr lang="en-US" dirty="0">
                <a:solidFill>
                  <a:srgbClr val="FF0000"/>
                </a:solidFill>
                <a:sym typeface="Symbol" panose="05050102010706020507" pitchFamily="18" charset="2"/>
              </a:rPr>
              <a:t> </a:t>
            </a:r>
            <a:r>
              <a:rPr lang="en-US" dirty="0" smtClean="0">
                <a:solidFill>
                  <a:srgbClr val="FF0000"/>
                </a:solidFill>
                <a:sym typeface="Symbol" panose="05050102010706020507" pitchFamily="18" charset="2"/>
              </a:rPr>
              <a:t>   </a:t>
            </a:r>
            <a:r>
              <a:rPr lang="en-US" dirty="0" smtClean="0">
                <a:sym typeface="Symbol" panose="05050102010706020507" pitchFamily="18" charset="2"/>
              </a:rPr>
              <a:t>2.5) All vertices of cost </a:t>
            </a:r>
            <a:r>
              <a:rPr lang="en-US" dirty="0" smtClean="0">
                <a:solidFill>
                  <a:srgbClr val="FF0000"/>
                </a:solidFill>
                <a:sym typeface="Symbol" panose="05050102010706020507" pitchFamily="18" charset="2"/>
              </a:rPr>
              <a:t>0 </a:t>
            </a:r>
            <a:r>
              <a:rPr lang="en-US" dirty="0" smtClean="0">
                <a:sym typeface="Symbol" panose="05050102010706020507" pitchFamily="18" charset="2"/>
              </a:rPr>
              <a:t>are added to </a:t>
            </a:r>
            <a:r>
              <a:rPr lang="en-US" dirty="0" smtClean="0">
                <a:solidFill>
                  <a:srgbClr val="FF0000"/>
                </a:solidFill>
                <a:sym typeface="Symbol" panose="05050102010706020507" pitchFamily="18" charset="2"/>
              </a:rPr>
              <a:t>Sol.</a:t>
            </a:r>
          </a:p>
          <a:p>
            <a:pPr marL="0" indent="0">
              <a:buNone/>
            </a:pPr>
            <a:r>
              <a:rPr lang="en-US" dirty="0">
                <a:solidFill>
                  <a:srgbClr val="FF0000"/>
                </a:solidFill>
                <a:sym typeface="Symbol" panose="05050102010706020507" pitchFamily="18" charset="2"/>
              </a:rPr>
              <a:t> </a:t>
            </a:r>
            <a:r>
              <a:rPr lang="en-US" dirty="0" smtClean="0">
                <a:solidFill>
                  <a:srgbClr val="FF0000"/>
                </a:solidFill>
                <a:sym typeface="Symbol" panose="05050102010706020507" pitchFamily="18" charset="2"/>
              </a:rPr>
              <a:t>   </a:t>
            </a:r>
            <a:r>
              <a:rPr lang="en-US" dirty="0" smtClean="0">
                <a:sym typeface="Symbol" panose="05050102010706020507" pitchFamily="18" charset="2"/>
              </a:rPr>
              <a:t>2.6) Edges of added to </a:t>
            </a:r>
            <a:r>
              <a:rPr lang="en-US" dirty="0" smtClean="0">
                <a:solidFill>
                  <a:srgbClr val="FF0000"/>
                </a:solidFill>
                <a:sym typeface="Symbol" panose="05050102010706020507" pitchFamily="18" charset="2"/>
              </a:rPr>
              <a:t>Sol </a:t>
            </a:r>
            <a:r>
              <a:rPr lang="en-US" dirty="0" smtClean="0">
                <a:sym typeface="Symbol" panose="05050102010706020507" pitchFamily="18" charset="2"/>
              </a:rPr>
              <a:t>vertices are removed from  </a:t>
            </a:r>
          </a:p>
          <a:p>
            <a:pPr marL="0" indent="0">
              <a:buNone/>
            </a:pPr>
            <a:r>
              <a:rPr lang="en-US" dirty="0">
                <a:solidFill>
                  <a:srgbClr val="FF0000"/>
                </a:solidFill>
                <a:sym typeface="Symbol" panose="05050102010706020507" pitchFamily="18" charset="2"/>
              </a:rPr>
              <a:t> </a:t>
            </a:r>
            <a:r>
              <a:rPr lang="en-US" dirty="0" smtClean="0">
                <a:solidFill>
                  <a:srgbClr val="FF0000"/>
                </a:solidFill>
                <a:sym typeface="Symbol" panose="05050102010706020507" pitchFamily="18" charset="2"/>
              </a:rPr>
              <a:t>           E’</a:t>
            </a:r>
            <a:endParaRPr lang="en-US" dirty="0">
              <a:solidFill>
                <a:srgbClr val="FF0000"/>
              </a:solidFill>
              <a:sym typeface="Symbol" panose="05050102010706020507" pitchFamily="18" charset="2"/>
            </a:endParaRPr>
          </a:p>
          <a:p>
            <a:pPr marL="0" indent="0">
              <a:buNone/>
            </a:pPr>
            <a:r>
              <a:rPr lang="en-US" dirty="0" smtClean="0">
                <a:sym typeface="Symbol" panose="05050102010706020507" pitchFamily="18" charset="2"/>
              </a:rPr>
              <a:t>3) Return </a:t>
            </a:r>
            <a:r>
              <a:rPr lang="en-US" dirty="0" smtClean="0">
                <a:solidFill>
                  <a:srgbClr val="FF0000"/>
                </a:solidFill>
                <a:sym typeface="Symbol" panose="05050102010706020507" pitchFamily="18" charset="2"/>
              </a:rPr>
              <a:t>Sol</a:t>
            </a:r>
            <a:endParaRPr lang="en-US" dirty="0">
              <a:solidFill>
                <a:srgbClr val="FF0000"/>
              </a:solidFill>
            </a:endParaRPr>
          </a:p>
        </p:txBody>
      </p:sp>
    </p:spTree>
    <p:extLst>
      <p:ext uri="{BB962C8B-B14F-4D97-AF65-F5344CB8AC3E}">
        <p14:creationId xmlns:p14="http://schemas.microsoft.com/office/powerpoint/2010/main" val="174006370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Why is the ratio 2</a:t>
            </a:r>
            <a:endParaRPr lang="en-US" dirty="0">
              <a:solidFill>
                <a:srgbClr val="00B0F0"/>
              </a:solidFill>
            </a:endParaRPr>
          </a:p>
        </p:txBody>
      </p:sp>
      <p:sp>
        <p:nvSpPr>
          <p:cNvPr id="3" name="Content Placeholder 2"/>
          <p:cNvSpPr>
            <a:spLocks noGrp="1"/>
          </p:cNvSpPr>
          <p:nvPr>
            <p:ph idx="1"/>
          </p:nvPr>
        </p:nvSpPr>
        <p:spPr/>
        <p:txBody>
          <a:bodyPr/>
          <a:lstStyle/>
          <a:p>
            <a:pPr marL="0" indent="0">
              <a:buNone/>
            </a:pPr>
            <a:r>
              <a:rPr lang="en-US" dirty="0" smtClean="0"/>
              <a:t>Say that </a:t>
            </a:r>
            <a:r>
              <a:rPr lang="en-US" dirty="0" smtClean="0">
                <a:solidFill>
                  <a:srgbClr val="FF0000"/>
                </a:solidFill>
              </a:rPr>
              <a:t>uv</a:t>
            </a:r>
            <a:r>
              <a:rPr lang="el-GR" dirty="0" smtClean="0">
                <a:solidFill>
                  <a:srgbClr val="FF0000"/>
                </a:solidFill>
                <a:latin typeface="Arial" panose="020B0604020202020204" pitchFamily="34" charset="0"/>
                <a:cs typeface="Arial" panose="020B0604020202020204" pitchFamily="34" charset="0"/>
                <a:sym typeface="Symbol" panose="05050102010706020507" pitchFamily="18" charset="2"/>
              </a:rPr>
              <a:t></a:t>
            </a:r>
            <a:r>
              <a:rPr lang="en-US" dirty="0" smtClean="0">
                <a:solidFill>
                  <a:srgbClr val="FF0000"/>
                </a:solidFill>
                <a:latin typeface="Arial" panose="020B0604020202020204" pitchFamily="34" charset="0"/>
                <a:cs typeface="Arial" panose="020B0604020202020204" pitchFamily="34" charset="0"/>
                <a:sym typeface="Symbol" panose="05050102010706020507" pitchFamily="18" charset="2"/>
              </a:rPr>
              <a:t>E’</a:t>
            </a:r>
            <a:r>
              <a:rPr lang="en-US" dirty="0" smtClean="0">
                <a:latin typeface="Arial" panose="020B0604020202020204" pitchFamily="34" charset="0"/>
                <a:cs typeface="Arial" panose="020B0604020202020204" pitchFamily="34" charset="0"/>
                <a:sym typeface="Symbol" panose="05050102010706020507" pitchFamily="18" charset="2"/>
              </a:rPr>
              <a:t>, and </a:t>
            </a:r>
            <a:r>
              <a:rPr lang="en-US" dirty="0" smtClean="0">
                <a:solidFill>
                  <a:srgbClr val="FF0000"/>
                </a:solidFill>
                <a:latin typeface="Arial" panose="020B0604020202020204" pitchFamily="34" charset="0"/>
                <a:cs typeface="Arial" panose="020B0604020202020204" pitchFamily="34" charset="0"/>
                <a:sym typeface="Symbol" panose="05050102010706020507" pitchFamily="18" charset="2"/>
              </a:rPr>
              <a:t>c(u)≥c(v).</a:t>
            </a:r>
          </a:p>
          <a:p>
            <a:pPr marL="0" indent="0">
              <a:buNone/>
            </a:pPr>
            <a:r>
              <a:rPr lang="en-US" dirty="0" smtClean="0">
                <a:latin typeface="Arial" panose="020B0604020202020204" pitchFamily="34" charset="0"/>
                <a:cs typeface="Arial" panose="020B0604020202020204" pitchFamily="34" charset="0"/>
                <a:sym typeface="Symbol" panose="05050102010706020507" pitchFamily="18" charset="2"/>
              </a:rPr>
              <a:t>We reduced both costs of </a:t>
            </a:r>
            <a:r>
              <a:rPr lang="en-US" dirty="0" smtClean="0">
                <a:solidFill>
                  <a:srgbClr val="FF0000"/>
                </a:solidFill>
                <a:latin typeface="Arial" panose="020B0604020202020204" pitchFamily="34" charset="0"/>
                <a:cs typeface="Arial" panose="020B0604020202020204" pitchFamily="34" charset="0"/>
                <a:sym typeface="Symbol" panose="05050102010706020507" pitchFamily="18" charset="2"/>
              </a:rPr>
              <a:t>c(v)</a:t>
            </a:r>
            <a:r>
              <a:rPr lang="en-US" dirty="0" smtClean="0">
                <a:latin typeface="Arial" panose="020B0604020202020204" pitchFamily="34" charset="0"/>
                <a:cs typeface="Arial" panose="020B0604020202020204" pitchFamily="34" charset="0"/>
                <a:sym typeface="Symbol" panose="05050102010706020507" pitchFamily="18" charset="2"/>
              </a:rPr>
              <a:t> and </a:t>
            </a:r>
            <a:r>
              <a:rPr lang="en-US" dirty="0" smtClean="0">
                <a:solidFill>
                  <a:srgbClr val="FF0000"/>
                </a:solidFill>
                <a:latin typeface="Arial" panose="020B0604020202020204" pitchFamily="34" charset="0"/>
                <a:cs typeface="Arial" panose="020B0604020202020204" pitchFamily="34" charset="0"/>
                <a:sym typeface="Symbol" panose="05050102010706020507" pitchFamily="18" charset="2"/>
              </a:rPr>
              <a:t>c(u) </a:t>
            </a:r>
            <a:r>
              <a:rPr lang="en-US" dirty="0" smtClean="0">
                <a:latin typeface="Arial" panose="020B0604020202020204" pitchFamily="34" charset="0"/>
                <a:cs typeface="Arial" panose="020B0604020202020204" pitchFamily="34" charset="0"/>
                <a:sym typeface="Symbol" panose="05050102010706020507" pitchFamily="18" charset="2"/>
              </a:rPr>
              <a:t>by </a:t>
            </a:r>
            <a:r>
              <a:rPr lang="en-US" dirty="0" smtClean="0">
                <a:solidFill>
                  <a:srgbClr val="FF0000"/>
                </a:solidFill>
                <a:latin typeface="Arial" panose="020B0604020202020204" pitchFamily="34" charset="0"/>
                <a:cs typeface="Arial" panose="020B0604020202020204" pitchFamily="34" charset="0"/>
                <a:sym typeface="Symbol" panose="05050102010706020507" pitchFamily="18" charset="2"/>
              </a:rPr>
              <a:t>c(v)</a:t>
            </a:r>
            <a:r>
              <a:rPr lang="en-US" dirty="0" smtClean="0">
                <a:latin typeface="Arial" panose="020B0604020202020204" pitchFamily="34" charset="0"/>
                <a:cs typeface="Arial" panose="020B0604020202020204" pitchFamily="34" charset="0"/>
                <a:sym typeface="Symbol" panose="05050102010706020507" pitchFamily="18" charset="2"/>
              </a:rPr>
              <a:t>. Every reduction in cost may appear in our cost (in case the vertices reach value </a:t>
            </a:r>
            <a:r>
              <a:rPr lang="en-US" dirty="0" smtClean="0">
                <a:solidFill>
                  <a:srgbClr val="FF0000"/>
                </a:solidFill>
                <a:latin typeface="Arial" panose="020B0604020202020204" pitchFamily="34" charset="0"/>
                <a:cs typeface="Arial" panose="020B0604020202020204" pitchFamily="34" charset="0"/>
                <a:sym typeface="Symbol" panose="05050102010706020507" pitchFamily="18" charset="2"/>
              </a:rPr>
              <a:t>0</a:t>
            </a:r>
            <a:r>
              <a:rPr lang="en-US" dirty="0" smtClean="0">
                <a:latin typeface="Arial" panose="020B0604020202020204" pitchFamily="34" charset="0"/>
                <a:cs typeface="Arial" panose="020B0604020202020204" pitchFamily="34" charset="0"/>
                <a:sym typeface="Symbol" panose="05050102010706020507" pitchFamily="18" charset="2"/>
              </a:rPr>
              <a:t>). </a:t>
            </a:r>
          </a:p>
          <a:p>
            <a:pPr marL="0" indent="0">
              <a:buNone/>
            </a:pPr>
            <a:r>
              <a:rPr lang="en-US" dirty="0" smtClean="0">
                <a:latin typeface="Arial" panose="020B0604020202020204" pitchFamily="34" charset="0"/>
                <a:cs typeface="Arial" panose="020B0604020202020204" pitchFamily="34" charset="0"/>
                <a:sym typeface="Symbol" panose="05050102010706020507" pitchFamily="18" charset="2"/>
              </a:rPr>
              <a:t>Hence in the worst case our cost increased by exactly </a:t>
            </a:r>
            <a:r>
              <a:rPr lang="en-US" dirty="0" smtClean="0">
                <a:solidFill>
                  <a:srgbClr val="FF0000"/>
                </a:solidFill>
                <a:latin typeface="Arial" panose="020B0604020202020204" pitchFamily="34" charset="0"/>
                <a:cs typeface="Arial" panose="020B0604020202020204" pitchFamily="34" charset="0"/>
                <a:sym typeface="Symbol" panose="05050102010706020507" pitchFamily="18" charset="2"/>
              </a:rPr>
              <a:t>2c(v)</a:t>
            </a:r>
            <a:r>
              <a:rPr lang="en-US" dirty="0" smtClean="0">
                <a:latin typeface="Arial" panose="020B0604020202020204" pitchFamily="34" charset="0"/>
                <a:cs typeface="Arial" panose="020B0604020202020204" pitchFamily="34" charset="0"/>
                <a:sym typeface="Symbol" panose="05050102010706020507" pitchFamily="18" charset="2"/>
              </a:rPr>
              <a:t>. The optimum either contains </a:t>
            </a:r>
            <a:r>
              <a:rPr lang="en-US" dirty="0" smtClean="0">
                <a:solidFill>
                  <a:srgbClr val="FF0000"/>
                </a:solidFill>
                <a:latin typeface="Arial" panose="020B0604020202020204" pitchFamily="34" charset="0"/>
                <a:cs typeface="Arial" panose="020B0604020202020204" pitchFamily="34" charset="0"/>
                <a:sym typeface="Symbol" panose="05050102010706020507" pitchFamily="18" charset="2"/>
              </a:rPr>
              <a:t>u </a:t>
            </a:r>
            <a:r>
              <a:rPr lang="en-US" dirty="0" smtClean="0">
                <a:latin typeface="Arial" panose="020B0604020202020204" pitchFamily="34" charset="0"/>
                <a:cs typeface="Arial" panose="020B0604020202020204" pitchFamily="34" charset="0"/>
                <a:sym typeface="Symbol" panose="05050102010706020507" pitchFamily="18" charset="2"/>
              </a:rPr>
              <a:t>or </a:t>
            </a:r>
            <a:r>
              <a:rPr lang="en-US" dirty="0" smtClean="0">
                <a:solidFill>
                  <a:srgbClr val="FF0000"/>
                </a:solidFill>
                <a:latin typeface="Arial" panose="020B0604020202020204" pitchFamily="34" charset="0"/>
                <a:cs typeface="Arial" panose="020B0604020202020204" pitchFamily="34" charset="0"/>
                <a:sym typeface="Symbol" panose="05050102010706020507" pitchFamily="18" charset="2"/>
              </a:rPr>
              <a:t>v</a:t>
            </a:r>
            <a:r>
              <a:rPr lang="en-US" dirty="0" smtClean="0">
                <a:latin typeface="Arial" panose="020B0604020202020204" pitchFamily="34" charset="0"/>
                <a:cs typeface="Arial" panose="020B0604020202020204" pitchFamily="34" charset="0"/>
                <a:sym typeface="Symbol" panose="05050102010706020507" pitchFamily="18" charset="2"/>
              </a:rPr>
              <a:t>. Since the cost of both </a:t>
            </a:r>
            <a:r>
              <a:rPr lang="en-US" dirty="0" smtClean="0">
                <a:solidFill>
                  <a:srgbClr val="FF0000"/>
                </a:solidFill>
                <a:latin typeface="Arial" panose="020B0604020202020204" pitchFamily="34" charset="0"/>
                <a:cs typeface="Arial" panose="020B0604020202020204" pitchFamily="34" charset="0"/>
                <a:sym typeface="Symbol" panose="05050102010706020507" pitchFamily="18" charset="2"/>
              </a:rPr>
              <a:t>u</a:t>
            </a:r>
            <a:r>
              <a:rPr lang="en-US" dirty="0" smtClean="0">
                <a:latin typeface="Arial" panose="020B0604020202020204" pitchFamily="34" charset="0"/>
                <a:cs typeface="Arial" panose="020B0604020202020204" pitchFamily="34" charset="0"/>
                <a:sym typeface="Symbol" panose="05050102010706020507" pitchFamily="18" charset="2"/>
              </a:rPr>
              <a:t> and </a:t>
            </a:r>
            <a:r>
              <a:rPr lang="en-US" dirty="0" smtClean="0">
                <a:solidFill>
                  <a:srgbClr val="FF0000"/>
                </a:solidFill>
                <a:latin typeface="Arial" panose="020B0604020202020204" pitchFamily="34" charset="0"/>
                <a:cs typeface="Arial" panose="020B0604020202020204" pitchFamily="34" charset="0"/>
                <a:sym typeface="Symbol" panose="05050102010706020507" pitchFamily="18" charset="2"/>
              </a:rPr>
              <a:t>v</a:t>
            </a:r>
            <a:r>
              <a:rPr lang="en-US" dirty="0" smtClean="0">
                <a:latin typeface="Arial" panose="020B0604020202020204" pitchFamily="34" charset="0"/>
                <a:cs typeface="Arial" panose="020B0604020202020204" pitchFamily="34" charset="0"/>
                <a:sym typeface="Symbol" panose="05050102010706020507" pitchFamily="18" charset="2"/>
              </a:rPr>
              <a:t> went down by </a:t>
            </a:r>
            <a:r>
              <a:rPr lang="en-US" dirty="0" smtClean="0">
                <a:solidFill>
                  <a:srgbClr val="FF0000"/>
                </a:solidFill>
                <a:latin typeface="Arial" panose="020B0604020202020204" pitchFamily="34" charset="0"/>
                <a:cs typeface="Arial" panose="020B0604020202020204" pitchFamily="34" charset="0"/>
                <a:sym typeface="Symbol" panose="05050102010706020507" pitchFamily="18" charset="2"/>
              </a:rPr>
              <a:t>c(v)</a:t>
            </a:r>
            <a:r>
              <a:rPr lang="en-US" dirty="0" smtClean="0">
                <a:latin typeface="Arial" panose="020B0604020202020204" pitchFamily="34" charset="0"/>
                <a:cs typeface="Arial" panose="020B0604020202020204" pitchFamily="34" charset="0"/>
                <a:sym typeface="Symbol" panose="05050102010706020507" pitchFamily="18" charset="2"/>
              </a:rPr>
              <a:t>, the optimum cost with new vertex cost went down by at least </a:t>
            </a:r>
            <a:r>
              <a:rPr lang="en-US" dirty="0" smtClean="0">
                <a:solidFill>
                  <a:srgbClr val="FF0000"/>
                </a:solidFill>
                <a:latin typeface="Arial" panose="020B0604020202020204" pitchFamily="34" charset="0"/>
                <a:cs typeface="Arial" panose="020B0604020202020204" pitchFamily="34" charset="0"/>
                <a:sym typeface="Symbol" panose="05050102010706020507" pitchFamily="18" charset="2"/>
              </a:rPr>
              <a:t>c(v)</a:t>
            </a:r>
            <a:r>
              <a:rPr lang="en-US" dirty="0" smtClean="0">
                <a:latin typeface="Arial" panose="020B0604020202020204" pitchFamily="34" charset="0"/>
                <a:cs typeface="Arial" panose="020B0604020202020204" pitchFamily="34" charset="0"/>
                <a:sym typeface="Symbol" panose="05050102010706020507" pitchFamily="18" charset="2"/>
              </a:rPr>
              <a:t>. Since the total reduction is </a:t>
            </a:r>
            <a:r>
              <a:rPr lang="en-US" dirty="0" smtClean="0">
                <a:solidFill>
                  <a:srgbClr val="FF0000"/>
                </a:solidFill>
                <a:latin typeface="Arial" panose="020B0604020202020204" pitchFamily="34" charset="0"/>
                <a:cs typeface="Arial" panose="020B0604020202020204" pitchFamily="34" charset="0"/>
                <a:sym typeface="Symbol" panose="05050102010706020507" pitchFamily="18" charset="2"/>
              </a:rPr>
              <a:t>opt</a:t>
            </a:r>
            <a:r>
              <a:rPr lang="en-US" dirty="0" smtClean="0">
                <a:latin typeface="Arial" panose="020B0604020202020204" pitchFamily="34" charset="0"/>
                <a:cs typeface="Arial" panose="020B0604020202020204" pitchFamily="34" charset="0"/>
                <a:sym typeface="Symbol" panose="05050102010706020507" pitchFamily="18" charset="2"/>
              </a:rPr>
              <a:t>, we payed at most </a:t>
            </a:r>
            <a:r>
              <a:rPr lang="en-US" dirty="0" smtClean="0">
                <a:solidFill>
                  <a:srgbClr val="FF0000"/>
                </a:solidFill>
                <a:latin typeface="Arial" panose="020B0604020202020204" pitchFamily="34" charset="0"/>
                <a:cs typeface="Arial" panose="020B0604020202020204" pitchFamily="34" charset="0"/>
                <a:sym typeface="Symbol" panose="05050102010706020507" pitchFamily="18" charset="2"/>
              </a:rPr>
              <a:t>2˖opt.</a:t>
            </a:r>
          </a:p>
          <a:p>
            <a:endParaRPr lang="en-US" dirty="0"/>
          </a:p>
        </p:txBody>
      </p:sp>
    </p:spTree>
    <p:extLst>
      <p:ext uri="{BB962C8B-B14F-4D97-AF65-F5344CB8AC3E}">
        <p14:creationId xmlns:p14="http://schemas.microsoft.com/office/powerpoint/2010/main" val="3660342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algn="ctr"/>
            <a:r>
              <a:rPr lang="en-US" altLang="en-US" dirty="0" smtClean="0">
                <a:solidFill>
                  <a:srgbClr val="00B0F0"/>
                </a:solidFill>
              </a:rPr>
              <a:t>Vertex Feedback Set</a:t>
            </a:r>
            <a:endParaRPr lang="en-US" altLang="en-US" dirty="0" smtClean="0"/>
          </a:p>
        </p:txBody>
      </p:sp>
      <p:sp>
        <p:nvSpPr>
          <p:cNvPr id="60419" name="Content Placeholder 2"/>
          <p:cNvSpPr>
            <a:spLocks noGrp="1"/>
          </p:cNvSpPr>
          <p:nvPr>
            <p:ph idx="1"/>
          </p:nvPr>
        </p:nvSpPr>
        <p:spPr/>
        <p:txBody>
          <a:bodyPr>
            <a:noAutofit/>
          </a:bodyPr>
          <a:lstStyle/>
          <a:p>
            <a:pPr marL="0" indent="0" algn="l">
              <a:buFontTx/>
              <a:buNone/>
            </a:pPr>
            <a:r>
              <a:rPr lang="en-US" altLang="en-US" sz="3600" dirty="0" smtClean="0"/>
              <a:t>Removing minimum cost vertices so that the resulting graph is a </a:t>
            </a:r>
            <a:r>
              <a:rPr lang="en-US" altLang="en-US" sz="3600" dirty="0" smtClean="0">
                <a:solidFill>
                  <a:srgbClr val="0070C0"/>
                </a:solidFill>
              </a:rPr>
              <a:t>forest</a:t>
            </a:r>
            <a:r>
              <a:rPr lang="en-US" altLang="en-US" sz="3600" dirty="0" smtClean="0"/>
              <a:t>.</a:t>
            </a:r>
          </a:p>
          <a:p>
            <a:pPr marL="0" indent="0" algn="l">
              <a:buFontTx/>
              <a:buNone/>
            </a:pPr>
            <a:r>
              <a:rPr lang="en-US" altLang="en-US" sz="3600" dirty="0" smtClean="0"/>
              <a:t>Theorem: If  weights of all vertices for </a:t>
            </a:r>
            <a:r>
              <a:rPr lang="en-US" altLang="en-US" sz="3600" dirty="0" smtClean="0">
                <a:solidFill>
                  <a:srgbClr val="00B050"/>
                </a:solidFill>
              </a:rPr>
              <a:t>the</a:t>
            </a:r>
            <a:r>
              <a:rPr lang="en-US" altLang="en-US" sz="3600" dirty="0" smtClean="0">
                <a:solidFill>
                  <a:srgbClr val="FF0000"/>
                </a:solidFill>
              </a:rPr>
              <a:t> </a:t>
            </a:r>
            <a:r>
              <a:rPr lang="en-US" altLang="en-US" sz="3600" dirty="0" smtClean="0">
                <a:solidFill>
                  <a:srgbClr val="00B050"/>
                </a:solidFill>
              </a:rPr>
              <a:t>Vertex Feedback Set </a:t>
            </a:r>
            <a:r>
              <a:rPr lang="en-US" altLang="en-US" sz="3600" dirty="0"/>
              <a:t>p</a:t>
            </a:r>
            <a:r>
              <a:rPr lang="en-US" altLang="en-US" sz="3600" dirty="0" smtClean="0"/>
              <a:t>roblem are  </a:t>
            </a:r>
            <a:r>
              <a:rPr lang="en-US" altLang="en-US" sz="3600" dirty="0" smtClean="0">
                <a:solidFill>
                  <a:srgbClr val="0070C0"/>
                </a:solidFill>
              </a:rPr>
              <a:t>c(v)=deg(v)</a:t>
            </a:r>
            <a:r>
              <a:rPr lang="en-US" altLang="en-US" sz="3600" dirty="0" smtClean="0"/>
              <a:t>, then </a:t>
            </a:r>
            <a:r>
              <a:rPr lang="en-US" altLang="en-US" sz="3600" dirty="0" smtClean="0">
                <a:solidFill>
                  <a:srgbClr val="00B050"/>
                </a:solidFill>
              </a:rPr>
              <a:t>any minimal solution </a:t>
            </a:r>
            <a:r>
              <a:rPr lang="en-US" altLang="en-US" sz="3600" dirty="0" smtClean="0"/>
              <a:t>has ratio </a:t>
            </a:r>
            <a:r>
              <a:rPr lang="en-US" altLang="en-US" sz="3600" dirty="0" smtClean="0">
                <a:solidFill>
                  <a:srgbClr val="FF0000"/>
                </a:solidFill>
              </a:rPr>
              <a:t>2</a:t>
            </a:r>
            <a:r>
              <a:rPr lang="en-US" altLang="en-US" sz="3600" dirty="0" smtClean="0"/>
              <a:t>. This approximation was done by </a:t>
            </a:r>
            <a:r>
              <a:rPr lang="en-US" altLang="en-US" sz="3600" dirty="0" smtClean="0">
                <a:solidFill>
                  <a:srgbClr val="00B050"/>
                </a:solidFill>
              </a:rPr>
              <a:t>Local ratio first</a:t>
            </a:r>
            <a:r>
              <a:rPr lang="en-US" altLang="en-US" sz="3600" dirty="0" smtClean="0"/>
              <a:t>. They would never have found the primal dual since the </a:t>
            </a:r>
            <a:r>
              <a:rPr lang="en-US" altLang="en-US" sz="3600" dirty="0" smtClean="0">
                <a:solidFill>
                  <a:srgbClr val="00B050"/>
                </a:solidFill>
              </a:rPr>
              <a:t>LP is far from natural.</a:t>
            </a:r>
          </a:p>
        </p:txBody>
      </p:sp>
    </p:spTree>
  </p:cSld>
  <p:clrMapOvr>
    <a:masterClrMapping/>
  </p:clrMapOvr>
  <mc:AlternateContent xmlns:mc="http://schemas.openxmlformats.org/markup-compatibility/2006" xmlns:p14="http://schemas.microsoft.com/office/powerpoint/2010/main">
    <mc:Choice Requires="p14">
      <p:transition spd="slow" p14:dur="2000" advTm="171"/>
    </mc:Choice>
    <mc:Fallback xmlns="">
      <p:transition spd="slow" advTm="171"/>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algn="ctr"/>
            <a:r>
              <a:rPr lang="en-US" altLang="en-US" dirty="0" smtClean="0">
                <a:solidFill>
                  <a:srgbClr val="00B0F0"/>
                </a:solidFill>
              </a:rPr>
              <a:t>Bar-Yehuda: changed what local ratio means</a:t>
            </a:r>
          </a:p>
        </p:txBody>
      </p:sp>
      <p:sp>
        <p:nvSpPr>
          <p:cNvPr id="65539" name="Content Placeholder 2"/>
          <p:cNvSpPr>
            <a:spLocks noGrp="1"/>
          </p:cNvSpPr>
          <p:nvPr>
            <p:ph idx="1"/>
          </p:nvPr>
        </p:nvSpPr>
        <p:spPr>
          <a:xfrm>
            <a:off x="628650" y="1524000"/>
            <a:ext cx="7886700" cy="4351338"/>
          </a:xfrm>
        </p:spPr>
        <p:txBody>
          <a:bodyPr>
            <a:noAutofit/>
          </a:bodyPr>
          <a:lstStyle/>
          <a:p>
            <a:pPr marL="0" indent="0" algn="l">
              <a:buFontTx/>
              <a:buNone/>
              <a:defRPr/>
            </a:pPr>
            <a:r>
              <a:rPr lang="en-US" altLang="en-US" sz="3600" dirty="0" smtClean="0"/>
              <a:t>Give costs to items  so that </a:t>
            </a:r>
            <a:r>
              <a:rPr lang="en-US" altLang="en-US" sz="3600" dirty="0" smtClean="0">
                <a:solidFill>
                  <a:srgbClr val="00B050"/>
                </a:solidFill>
              </a:rPr>
              <a:t>any minimal solution has good ratio.</a:t>
            </a:r>
          </a:p>
          <a:p>
            <a:pPr marL="0" indent="0" algn="l">
              <a:buFontTx/>
              <a:buNone/>
              <a:defRPr/>
            </a:pPr>
            <a:r>
              <a:rPr lang="en-US" altLang="en-US" sz="3600" dirty="0" smtClean="0"/>
              <a:t>For </a:t>
            </a:r>
            <a:r>
              <a:rPr lang="en-US" altLang="en-US" sz="3600" dirty="0" smtClean="0">
                <a:solidFill>
                  <a:srgbClr val="00B050"/>
                </a:solidFill>
              </a:rPr>
              <a:t>Steiner Forest </a:t>
            </a:r>
            <a:r>
              <a:rPr lang="en-US" altLang="en-US" sz="3600" dirty="0" smtClean="0"/>
              <a:t>each edge between violated sets gets </a:t>
            </a:r>
            <a:r>
              <a:rPr lang="en-US" altLang="en-US" sz="3600" dirty="0" smtClean="0">
                <a:solidFill>
                  <a:srgbClr val="FF0000"/>
                </a:solidFill>
              </a:rPr>
              <a:t>2˖</a:t>
            </a:r>
            <a:r>
              <a:rPr lang="el-GR" altLang="en-US" sz="3600" dirty="0" smtClean="0">
                <a:solidFill>
                  <a:srgbClr val="FF0000"/>
                </a:solidFill>
              </a:rPr>
              <a:t>ε</a:t>
            </a:r>
            <a:r>
              <a:rPr lang="en-US" altLang="en-US" sz="3600" dirty="0" smtClean="0"/>
              <a:t>, and any edge between a violated  and non violated set gets  </a:t>
            </a:r>
            <a:r>
              <a:rPr lang="el-GR" altLang="en-US" sz="3600" dirty="0" smtClean="0">
                <a:solidFill>
                  <a:srgbClr val="FF0000"/>
                </a:solidFill>
              </a:rPr>
              <a:t>ε</a:t>
            </a:r>
            <a:r>
              <a:rPr lang="en-US" altLang="en-US" sz="3600" dirty="0" smtClean="0"/>
              <a:t>. Any minimal solution</a:t>
            </a:r>
            <a:r>
              <a:rPr lang="en-US" altLang="en-US" sz="3600" dirty="0"/>
              <a:t> </a:t>
            </a:r>
            <a:r>
              <a:rPr lang="en-US" altLang="en-US" sz="3600" dirty="0" smtClean="0"/>
              <a:t>with these  weights </a:t>
            </a:r>
            <a:r>
              <a:rPr lang="en-US" altLang="en-US" sz="3600" dirty="0"/>
              <a:t> </a:t>
            </a:r>
            <a:r>
              <a:rPr lang="en-US" altLang="en-US" sz="3600" dirty="0" smtClean="0"/>
              <a:t>has ratio </a:t>
            </a:r>
            <a:r>
              <a:rPr lang="en-US" altLang="en-US" sz="3600" dirty="0" smtClean="0">
                <a:solidFill>
                  <a:srgbClr val="FF0000"/>
                </a:solidFill>
              </a:rPr>
              <a:t>2. </a:t>
            </a:r>
            <a:r>
              <a:rPr lang="en-US" altLang="en-US" sz="3600" dirty="0" smtClean="0"/>
              <a:t>This is exactly the increment in weights of the </a:t>
            </a:r>
            <a:r>
              <a:rPr lang="en-US" altLang="en-US" sz="3600" dirty="0" smtClean="0">
                <a:solidFill>
                  <a:srgbClr val="7030A0"/>
                </a:solidFill>
              </a:rPr>
              <a:t>GW</a:t>
            </a:r>
            <a:r>
              <a:rPr lang="en-US" altLang="en-US" sz="3600" dirty="0" smtClean="0"/>
              <a:t> work.</a:t>
            </a:r>
          </a:p>
          <a:p>
            <a:pPr algn="l">
              <a:defRPr/>
            </a:pPr>
            <a:endParaRPr lang="en-US" altLang="en-US" sz="4000" dirty="0" smtClean="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175"/>
    </mc:Choice>
    <mc:Fallback xmlns="">
      <p:transition spd="slow" advTm="175"/>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The next steps</a:t>
            </a:r>
            <a:endParaRPr lang="en-US" dirty="0">
              <a:solidFill>
                <a:srgbClr val="00B0F0"/>
              </a:solidFill>
            </a:endParaRPr>
          </a:p>
        </p:txBody>
      </p:sp>
      <p:sp>
        <p:nvSpPr>
          <p:cNvPr id="3" name="Content Placeholder 2"/>
          <p:cNvSpPr>
            <a:spLocks noGrp="1"/>
          </p:cNvSpPr>
          <p:nvPr>
            <p:ph idx="1"/>
          </p:nvPr>
        </p:nvSpPr>
        <p:spPr/>
        <p:txBody>
          <a:bodyPr>
            <a:normAutofit/>
          </a:bodyPr>
          <a:lstStyle/>
          <a:p>
            <a:pPr marL="0" indent="0">
              <a:buNone/>
            </a:pPr>
            <a:r>
              <a:rPr lang="en-US" dirty="0" smtClean="0"/>
              <a:t>1) Reduce the weight of every edge by its assigned weight. Edges of cost </a:t>
            </a:r>
            <a:r>
              <a:rPr lang="en-US" dirty="0" smtClean="0">
                <a:solidFill>
                  <a:srgbClr val="FF0000"/>
                </a:solidFill>
              </a:rPr>
              <a:t>0 </a:t>
            </a:r>
            <a:r>
              <a:rPr lang="en-US" dirty="0" smtClean="0"/>
              <a:t>are added to the solution.</a:t>
            </a:r>
          </a:p>
          <a:p>
            <a:pPr marL="0" indent="0">
              <a:buNone/>
            </a:pPr>
            <a:r>
              <a:rPr lang="en-US" dirty="0" smtClean="0"/>
              <a:t>2) </a:t>
            </a:r>
            <a:r>
              <a:rPr lang="en-US" dirty="0"/>
              <a:t>Apply recursion </a:t>
            </a:r>
            <a:r>
              <a:rPr lang="en-US" dirty="0" smtClean="0"/>
              <a:t>with the new weights.</a:t>
            </a:r>
          </a:p>
          <a:p>
            <a:pPr marL="0" indent="0">
              <a:buNone/>
            </a:pPr>
            <a:r>
              <a:rPr lang="en-US" dirty="0" smtClean="0"/>
              <a:t>3) At the end  Iteratively reverse remove edges whose removal does  not violate feasibility</a:t>
            </a:r>
          </a:p>
          <a:p>
            <a:r>
              <a:rPr lang="en-US" dirty="0" smtClean="0"/>
              <a:t>This means that the costs of vertices where divided into </a:t>
            </a:r>
            <a:r>
              <a:rPr lang="en-US" dirty="0" smtClean="0">
                <a:solidFill>
                  <a:srgbClr val="FF0000"/>
                </a:solidFill>
              </a:rPr>
              <a:t>c(v)=</a:t>
            </a:r>
            <a:r>
              <a:rPr lang="en-US" altLang="en-US" dirty="0">
                <a:solidFill>
                  <a:srgbClr val="FF0000"/>
                </a:solidFill>
                <a:latin typeface="Comic Sans MS" panose="030F0702030302020204" pitchFamily="66" charset="0"/>
              </a:rPr>
              <a:t> f</a:t>
            </a:r>
            <a:r>
              <a:rPr lang="en-US" altLang="en-US" baseline="-25000" dirty="0" smtClean="0">
                <a:solidFill>
                  <a:srgbClr val="FF0000"/>
                </a:solidFill>
                <a:latin typeface="Comic Sans MS" panose="030F0702030302020204" pitchFamily="66" charset="0"/>
              </a:rPr>
              <a:t>1</a:t>
            </a:r>
            <a:r>
              <a:rPr lang="en-US" altLang="en-US" dirty="0" smtClean="0">
                <a:solidFill>
                  <a:srgbClr val="FF0000"/>
                </a:solidFill>
                <a:latin typeface="Comic Sans MS" panose="030F0702030302020204" pitchFamily="66" charset="0"/>
              </a:rPr>
              <a:t>(v)+f</a:t>
            </a:r>
            <a:r>
              <a:rPr lang="en-US" altLang="en-US" baseline="-25000" dirty="0" smtClean="0">
                <a:solidFill>
                  <a:srgbClr val="FF0000"/>
                </a:solidFill>
                <a:latin typeface="Comic Sans MS" panose="030F0702030302020204" pitchFamily="66" charset="0"/>
              </a:rPr>
              <a:t>2</a:t>
            </a:r>
            <a:r>
              <a:rPr lang="en-US" altLang="en-US" dirty="0" smtClean="0">
                <a:solidFill>
                  <a:srgbClr val="FF0000"/>
                </a:solidFill>
                <a:latin typeface="Comic Sans MS" panose="030F0702030302020204" pitchFamily="66" charset="0"/>
              </a:rPr>
              <a:t>(v)+…….</a:t>
            </a:r>
          </a:p>
          <a:p>
            <a:r>
              <a:rPr lang="en-US" dirty="0" smtClean="0">
                <a:latin typeface="Comic Sans MS" panose="030F0702030302020204" pitchFamily="66" charset="0"/>
              </a:rPr>
              <a:t>Consider the solution. It was made minimal.</a:t>
            </a:r>
          </a:p>
          <a:p>
            <a:r>
              <a:rPr lang="en-US" dirty="0" smtClean="0">
                <a:latin typeface="Comic Sans MS" panose="030F0702030302020204" pitchFamily="66" charset="0"/>
              </a:rPr>
              <a:t>Hence it is a ratio </a:t>
            </a:r>
            <a:r>
              <a:rPr lang="en-US" dirty="0" smtClean="0">
                <a:solidFill>
                  <a:srgbClr val="FF0000"/>
                </a:solidFill>
                <a:latin typeface="Comic Sans MS" panose="030F0702030302020204" pitchFamily="66" charset="0"/>
              </a:rPr>
              <a:t>2 </a:t>
            </a:r>
            <a:r>
              <a:rPr lang="en-US" dirty="0" smtClean="0">
                <a:latin typeface="Comic Sans MS" panose="030F0702030302020204" pitchFamily="66" charset="0"/>
              </a:rPr>
              <a:t>for every </a:t>
            </a:r>
            <a:r>
              <a:rPr lang="en-US" dirty="0">
                <a:solidFill>
                  <a:srgbClr val="FF0000"/>
                </a:solidFill>
                <a:latin typeface="Comic Sans MS" panose="030F0702030302020204" pitchFamily="66" charset="0"/>
              </a:rPr>
              <a:t>f</a:t>
            </a:r>
            <a:r>
              <a:rPr lang="en-US" altLang="en-US" baseline="-25000" dirty="0" smtClean="0">
                <a:solidFill>
                  <a:srgbClr val="FF0000"/>
                </a:solidFill>
                <a:latin typeface="Comic Sans MS" panose="030F0702030302020204" pitchFamily="66" charset="0"/>
              </a:rPr>
              <a:t>i</a:t>
            </a:r>
            <a:endParaRPr lang="en-US" dirty="0"/>
          </a:p>
        </p:txBody>
      </p:sp>
    </p:spTree>
    <p:extLst>
      <p:ext uri="{BB962C8B-B14F-4D97-AF65-F5344CB8AC3E}">
        <p14:creationId xmlns:p14="http://schemas.microsoft.com/office/powerpoint/2010/main" val="261685429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Remarks</a:t>
            </a:r>
            <a:endParaRPr lang="en-US" dirty="0">
              <a:solidFill>
                <a:srgbClr val="00B0F0"/>
              </a:solidFill>
            </a:endParaRPr>
          </a:p>
        </p:txBody>
      </p:sp>
      <p:sp>
        <p:nvSpPr>
          <p:cNvPr id="3" name="Content Placeholder 2"/>
          <p:cNvSpPr>
            <a:spLocks noGrp="1"/>
          </p:cNvSpPr>
          <p:nvPr>
            <p:ph idx="1"/>
          </p:nvPr>
        </p:nvSpPr>
        <p:spPr/>
        <p:txBody>
          <a:bodyPr>
            <a:normAutofit fontScale="92500"/>
          </a:bodyPr>
          <a:lstStyle/>
          <a:p>
            <a:pPr marL="0" indent="0">
              <a:buNone/>
            </a:pPr>
            <a:r>
              <a:rPr lang="en-US" dirty="0" smtClean="0"/>
              <a:t>This is easy to see. We have a </a:t>
            </a:r>
            <a:r>
              <a:rPr lang="en-US" dirty="0" smtClean="0">
                <a:solidFill>
                  <a:srgbClr val="00B050"/>
                </a:solidFill>
              </a:rPr>
              <a:t>unique solution </a:t>
            </a:r>
            <a:r>
              <a:rPr lang="en-US" dirty="0" smtClean="0"/>
              <a:t>which is a ratio </a:t>
            </a:r>
            <a:r>
              <a:rPr lang="en-US" dirty="0" smtClean="0">
                <a:solidFill>
                  <a:srgbClr val="FF0000"/>
                </a:solidFill>
                <a:sym typeface="Symbol" panose="05050102010706020507" pitchFamily="18" charset="2"/>
              </a:rPr>
              <a:t></a:t>
            </a:r>
            <a:r>
              <a:rPr lang="en-US" dirty="0" smtClean="0">
                <a:solidFill>
                  <a:srgbClr val="FF0000"/>
                </a:solidFill>
              </a:rPr>
              <a:t> </a:t>
            </a:r>
            <a:r>
              <a:rPr lang="en-US" dirty="0" smtClean="0"/>
              <a:t>approximation for all cost functions,  </a:t>
            </a:r>
          </a:p>
          <a:p>
            <a:pPr marL="0" indent="0">
              <a:buNone/>
            </a:pPr>
            <a:r>
              <a:rPr lang="en-US" dirty="0" smtClean="0">
                <a:solidFill>
                  <a:srgbClr val="FF0000"/>
                </a:solidFill>
                <a:latin typeface="Comic Sans MS" panose="030F0702030302020204" pitchFamily="66" charset="0"/>
              </a:rPr>
              <a:t>f</a:t>
            </a:r>
            <a:r>
              <a:rPr lang="en-US" altLang="en-US" baseline="-25000" dirty="0" smtClean="0">
                <a:solidFill>
                  <a:srgbClr val="FF0000"/>
                </a:solidFill>
                <a:latin typeface="Comic Sans MS" panose="030F0702030302020204" pitchFamily="66" charset="0"/>
              </a:rPr>
              <a:t>1 </a:t>
            </a:r>
            <a:r>
              <a:rPr lang="en-US" altLang="en-US" dirty="0" smtClean="0">
                <a:solidFill>
                  <a:srgbClr val="FF0000"/>
                </a:solidFill>
                <a:latin typeface="Comic Sans MS" panose="030F0702030302020204" pitchFamily="66" charset="0"/>
              </a:rPr>
              <a:t>,</a:t>
            </a:r>
            <a:r>
              <a:rPr lang="en-US" dirty="0" smtClean="0">
                <a:solidFill>
                  <a:srgbClr val="FF0000"/>
                </a:solidFill>
                <a:latin typeface="Comic Sans MS" panose="030F0702030302020204" pitchFamily="66" charset="0"/>
              </a:rPr>
              <a:t>f</a:t>
            </a:r>
            <a:r>
              <a:rPr lang="en-US" baseline="-25000" dirty="0" smtClean="0">
                <a:solidFill>
                  <a:srgbClr val="FF0000"/>
                </a:solidFill>
                <a:latin typeface="Comic Sans MS" panose="030F0702030302020204" pitchFamily="66" charset="0"/>
              </a:rPr>
              <a:t>2</a:t>
            </a:r>
            <a:r>
              <a:rPr lang="en-US" dirty="0" smtClean="0">
                <a:solidFill>
                  <a:srgbClr val="FF0000"/>
                </a:solidFill>
                <a:latin typeface="Comic Sans MS" panose="030F0702030302020204" pitchFamily="66" charset="0"/>
              </a:rPr>
              <a:t>,</a:t>
            </a:r>
            <a:r>
              <a:rPr lang="en-US" dirty="0">
                <a:solidFill>
                  <a:srgbClr val="FF0000"/>
                </a:solidFill>
                <a:latin typeface="Comic Sans MS" panose="030F0702030302020204" pitchFamily="66" charset="0"/>
              </a:rPr>
              <a:t> </a:t>
            </a:r>
            <a:r>
              <a:rPr lang="en-US" dirty="0" smtClean="0">
                <a:solidFill>
                  <a:srgbClr val="FF0000"/>
                </a:solidFill>
                <a:latin typeface="Comic Sans MS" panose="030F0702030302020204" pitchFamily="66" charset="0"/>
              </a:rPr>
              <a:t>f</a:t>
            </a:r>
            <a:r>
              <a:rPr lang="en-US" baseline="-25000" dirty="0" smtClean="0">
                <a:solidFill>
                  <a:srgbClr val="FF0000"/>
                </a:solidFill>
                <a:latin typeface="Comic Sans MS" panose="030F0702030302020204" pitchFamily="66" charset="0"/>
              </a:rPr>
              <a:t>3</a:t>
            </a:r>
            <a:r>
              <a:rPr lang="en-US" dirty="0" smtClean="0">
                <a:solidFill>
                  <a:srgbClr val="FF0000"/>
                </a:solidFill>
                <a:latin typeface="Comic Sans MS" panose="030F0702030302020204" pitchFamily="66" charset="0"/>
              </a:rPr>
              <a:t>,……</a:t>
            </a:r>
            <a:r>
              <a:rPr lang="en-US" dirty="0">
                <a:solidFill>
                  <a:srgbClr val="FF0000"/>
                </a:solidFill>
                <a:latin typeface="Comic Sans MS" panose="030F0702030302020204" pitchFamily="66" charset="0"/>
              </a:rPr>
              <a:t> </a:t>
            </a:r>
            <a:r>
              <a:rPr lang="en-US" dirty="0" smtClean="0">
                <a:solidFill>
                  <a:srgbClr val="FF0000"/>
                </a:solidFill>
                <a:latin typeface="Comic Sans MS" panose="030F0702030302020204" pitchFamily="66" charset="0"/>
              </a:rPr>
              <a:t>f</a:t>
            </a:r>
            <a:r>
              <a:rPr lang="en-US" baseline="-25000" dirty="0" smtClean="0">
                <a:solidFill>
                  <a:srgbClr val="FF0000"/>
                </a:solidFill>
                <a:latin typeface="Comic Sans MS" panose="030F0702030302020204" pitchFamily="66" charset="0"/>
              </a:rPr>
              <a:t>k</a:t>
            </a:r>
            <a:r>
              <a:rPr lang="en-US" dirty="0" smtClean="0">
                <a:solidFill>
                  <a:srgbClr val="FF0000"/>
                </a:solidFill>
                <a:latin typeface="Comic Sans MS" panose="030F0702030302020204" pitchFamily="66" charset="0"/>
              </a:rPr>
              <a:t> </a:t>
            </a:r>
            <a:r>
              <a:rPr lang="en-US" dirty="0" smtClean="0">
                <a:latin typeface="Comic Sans MS" panose="030F0702030302020204" pitchFamily="66" charset="0"/>
              </a:rPr>
              <a:t>, then it is a</a:t>
            </a:r>
            <a:r>
              <a:rPr lang="en-US" dirty="0" smtClean="0">
                <a:solidFill>
                  <a:srgbClr val="FF0000"/>
                </a:solidFill>
                <a:latin typeface="Comic Sans MS" panose="030F0702030302020204" pitchFamily="66" charset="0"/>
              </a:rPr>
              <a:t> </a:t>
            </a:r>
            <a:r>
              <a:rPr lang="en-US" dirty="0">
                <a:solidFill>
                  <a:srgbClr val="FF0000"/>
                </a:solidFill>
                <a:sym typeface="Symbol" panose="05050102010706020507" pitchFamily="18" charset="2"/>
              </a:rPr>
              <a:t></a:t>
            </a:r>
            <a:r>
              <a:rPr lang="en-US" dirty="0" smtClean="0">
                <a:solidFill>
                  <a:srgbClr val="FF0000"/>
                </a:solidFill>
                <a:latin typeface="Comic Sans MS" panose="030F0702030302020204" pitchFamily="66" charset="0"/>
              </a:rPr>
              <a:t> </a:t>
            </a:r>
            <a:r>
              <a:rPr lang="en-US" dirty="0" smtClean="0">
                <a:latin typeface="Comic Sans MS" panose="030F0702030302020204" pitchFamily="66" charset="0"/>
              </a:rPr>
              <a:t>approximation </a:t>
            </a:r>
          </a:p>
          <a:p>
            <a:pPr marL="0" indent="0">
              <a:buNone/>
            </a:pPr>
            <a:r>
              <a:rPr lang="en-US" dirty="0" smtClean="0">
                <a:latin typeface="Comic Sans MS" panose="030F0702030302020204" pitchFamily="66" charset="0"/>
              </a:rPr>
              <a:t>for the cost with </a:t>
            </a:r>
            <a:r>
              <a:rPr lang="en-US" dirty="0" smtClean="0">
                <a:solidFill>
                  <a:srgbClr val="FF0000"/>
                </a:solidFill>
                <a:latin typeface="Comic Sans MS" panose="030F0702030302020204" pitchFamily="66" charset="0"/>
              </a:rPr>
              <a:t> f=f</a:t>
            </a:r>
            <a:r>
              <a:rPr lang="en-US" altLang="en-US" baseline="-25000" dirty="0" smtClean="0">
                <a:solidFill>
                  <a:srgbClr val="FF0000"/>
                </a:solidFill>
                <a:latin typeface="Comic Sans MS" panose="030F0702030302020204" pitchFamily="66" charset="0"/>
              </a:rPr>
              <a:t>1 </a:t>
            </a:r>
            <a:r>
              <a:rPr lang="en-US" altLang="en-US" dirty="0" smtClean="0">
                <a:solidFill>
                  <a:srgbClr val="FF0000"/>
                </a:solidFill>
                <a:latin typeface="Comic Sans MS" panose="030F0702030302020204" pitchFamily="66" charset="0"/>
              </a:rPr>
              <a:t>+</a:t>
            </a:r>
            <a:r>
              <a:rPr lang="en-US" dirty="0" smtClean="0">
                <a:solidFill>
                  <a:srgbClr val="FF0000"/>
                </a:solidFill>
                <a:latin typeface="Comic Sans MS" panose="030F0702030302020204" pitchFamily="66" charset="0"/>
              </a:rPr>
              <a:t>f</a:t>
            </a:r>
            <a:r>
              <a:rPr lang="en-US" baseline="-25000" dirty="0" smtClean="0">
                <a:solidFill>
                  <a:srgbClr val="FF0000"/>
                </a:solidFill>
                <a:latin typeface="Comic Sans MS" panose="030F0702030302020204" pitchFamily="66" charset="0"/>
              </a:rPr>
              <a:t>2</a:t>
            </a:r>
            <a:r>
              <a:rPr lang="en-US" dirty="0" smtClean="0">
                <a:solidFill>
                  <a:srgbClr val="FF0000"/>
                </a:solidFill>
                <a:latin typeface="Comic Sans MS" panose="030F0702030302020204" pitchFamily="66" charset="0"/>
              </a:rPr>
              <a:t> + f</a:t>
            </a:r>
            <a:r>
              <a:rPr lang="en-US" baseline="-25000" dirty="0" smtClean="0">
                <a:solidFill>
                  <a:srgbClr val="FF0000"/>
                </a:solidFill>
                <a:latin typeface="Comic Sans MS" panose="030F0702030302020204" pitchFamily="66" charset="0"/>
              </a:rPr>
              <a:t>3</a:t>
            </a:r>
            <a:r>
              <a:rPr lang="en-US" dirty="0" smtClean="0">
                <a:solidFill>
                  <a:srgbClr val="FF0000"/>
                </a:solidFill>
                <a:latin typeface="Comic Sans MS" panose="030F0702030302020204" pitchFamily="66" charset="0"/>
              </a:rPr>
              <a:t>………+f</a:t>
            </a:r>
            <a:r>
              <a:rPr lang="en-US" baseline="-25000" dirty="0" smtClean="0">
                <a:solidFill>
                  <a:srgbClr val="FF0000"/>
                </a:solidFill>
                <a:latin typeface="Comic Sans MS" panose="030F0702030302020204" pitchFamily="66" charset="0"/>
              </a:rPr>
              <a:t>k</a:t>
            </a:r>
            <a:r>
              <a:rPr lang="en-US" dirty="0" smtClean="0">
                <a:solidFill>
                  <a:srgbClr val="FF0000"/>
                </a:solidFill>
                <a:latin typeface="Comic Sans MS" panose="030F0702030302020204" pitchFamily="66" charset="0"/>
              </a:rPr>
              <a:t> </a:t>
            </a:r>
          </a:p>
          <a:p>
            <a:pPr marL="0" indent="0">
              <a:buNone/>
            </a:pPr>
            <a:r>
              <a:rPr lang="en-US" dirty="0" smtClean="0">
                <a:latin typeface="Comic Sans MS" panose="030F0702030302020204" pitchFamily="66" charset="0"/>
              </a:rPr>
              <a:t>Of course finding costs such that any minimal solution has good ratio may be </a:t>
            </a:r>
            <a:r>
              <a:rPr lang="en-US" dirty="0" smtClean="0">
                <a:solidFill>
                  <a:srgbClr val="FF0000"/>
                </a:solidFill>
                <a:latin typeface="Comic Sans MS" panose="030F0702030302020204" pitchFamily="66" charset="0"/>
              </a:rPr>
              <a:t>hard as well.</a:t>
            </a:r>
          </a:p>
          <a:p>
            <a:pPr marL="0" indent="0">
              <a:buNone/>
            </a:pPr>
            <a:r>
              <a:rPr lang="en-US" dirty="0" smtClean="0">
                <a:latin typeface="Comic Sans MS" panose="030F0702030302020204" pitchFamily="66" charset="0"/>
              </a:rPr>
              <a:t>Also, what special property can we claim for the solution besides being minimal?</a:t>
            </a:r>
          </a:p>
          <a:p>
            <a:pPr marL="0" indent="0">
              <a:buNone/>
            </a:pPr>
            <a:r>
              <a:rPr lang="en-US" dirty="0" smtClean="0">
                <a:latin typeface="Comic Sans MS" panose="030F0702030302020204" pitchFamily="66" charset="0"/>
              </a:rPr>
              <a:t>It would be nice to see a ratio for other property, which is beyond minimal. Seems hard.</a:t>
            </a:r>
            <a:endParaRPr lang="en-US" dirty="0"/>
          </a:p>
          <a:p>
            <a:pPr marL="0" indent="0">
              <a:buNone/>
            </a:pPr>
            <a:endParaRPr lang="en-US" dirty="0"/>
          </a:p>
        </p:txBody>
      </p:sp>
    </p:spTree>
    <p:extLst>
      <p:ext uri="{BB962C8B-B14F-4D97-AF65-F5344CB8AC3E}">
        <p14:creationId xmlns:p14="http://schemas.microsoft.com/office/powerpoint/2010/main" val="138112699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algn="ctr"/>
            <a:r>
              <a:rPr lang="en-US" altLang="en-US" dirty="0" smtClean="0">
                <a:solidFill>
                  <a:srgbClr val="00B0F0"/>
                </a:solidFill>
              </a:rPr>
              <a:t>GW and the “new” local ratio</a:t>
            </a:r>
          </a:p>
        </p:txBody>
      </p:sp>
      <p:sp>
        <p:nvSpPr>
          <p:cNvPr id="59395" name="Content Placeholder 2"/>
          <p:cNvSpPr>
            <a:spLocks noGrp="1"/>
          </p:cNvSpPr>
          <p:nvPr>
            <p:ph idx="1"/>
          </p:nvPr>
        </p:nvSpPr>
        <p:spPr/>
        <p:txBody>
          <a:bodyPr>
            <a:noAutofit/>
          </a:bodyPr>
          <a:lstStyle/>
          <a:p>
            <a:pPr marL="0" indent="0" algn="l">
              <a:buFontTx/>
              <a:buNone/>
            </a:pPr>
            <a:r>
              <a:rPr lang="en-US" altLang="en-US" sz="3600" dirty="0" smtClean="0"/>
              <a:t>Are the same algorithm  </a:t>
            </a:r>
            <a:r>
              <a:rPr lang="en-US" altLang="en-US" sz="3600" dirty="0" smtClean="0">
                <a:solidFill>
                  <a:srgbClr val="FF0000"/>
                </a:solidFill>
              </a:rPr>
              <a:t>from different points of view. </a:t>
            </a:r>
            <a:r>
              <a:rPr lang="en-US" altLang="en-US" sz="3600" dirty="0" smtClean="0"/>
              <a:t>The </a:t>
            </a:r>
            <a:r>
              <a:rPr lang="en-US" altLang="en-US" sz="3600" dirty="0" smtClean="0">
                <a:solidFill>
                  <a:srgbClr val="7030A0"/>
                </a:solidFill>
              </a:rPr>
              <a:t>GW</a:t>
            </a:r>
            <a:r>
              <a:rPr lang="en-US" altLang="en-US" sz="3600" dirty="0" smtClean="0"/>
              <a:t> has the dual program and so maybe the algorithm is </a:t>
            </a:r>
            <a:r>
              <a:rPr lang="en-US" altLang="en-US" sz="3600" dirty="0" smtClean="0">
                <a:solidFill>
                  <a:srgbClr val="00B050"/>
                </a:solidFill>
              </a:rPr>
              <a:t> </a:t>
            </a:r>
            <a:r>
              <a:rPr lang="en-US" altLang="en-US" sz="3600" dirty="0" smtClean="0"/>
              <a:t>more automatic.</a:t>
            </a:r>
            <a:r>
              <a:rPr lang="en-US" altLang="en-US" sz="3600" dirty="0"/>
              <a:t> </a:t>
            </a:r>
            <a:r>
              <a:rPr lang="en-US" altLang="en-US" sz="3600" dirty="0" smtClean="0"/>
              <a:t>But it is easy to translate </a:t>
            </a:r>
            <a:r>
              <a:rPr lang="en-US" altLang="en-US" sz="3600" dirty="0" smtClean="0">
                <a:solidFill>
                  <a:srgbClr val="00B050"/>
                </a:solidFill>
              </a:rPr>
              <a:t>primal-dual </a:t>
            </a:r>
            <a:r>
              <a:rPr lang="en-US" altLang="en-US" sz="3600" dirty="0" smtClean="0"/>
              <a:t>to </a:t>
            </a:r>
            <a:r>
              <a:rPr lang="en-US" altLang="en-US" sz="3600" dirty="0" smtClean="0">
                <a:solidFill>
                  <a:srgbClr val="00B050"/>
                </a:solidFill>
              </a:rPr>
              <a:t>local ratio</a:t>
            </a:r>
            <a:r>
              <a:rPr lang="en-US" altLang="en-US" sz="3600" dirty="0" smtClean="0"/>
              <a:t> and vise versa and papers were written claiming that the two are equivalent (details omitted).</a:t>
            </a:r>
            <a:endParaRPr lang="en-US" altLang="en-US" sz="3600" dirty="0" smtClean="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180"/>
    </mc:Choice>
    <mc:Fallback xmlns="">
      <p:transition spd="slow" advTm="180"/>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Primal dual interpretation</a:t>
            </a:r>
            <a:endParaRPr lang="en-US" dirty="0">
              <a:solidFill>
                <a:srgbClr val="00B0F0"/>
              </a:solidFill>
            </a:endParaRPr>
          </a:p>
        </p:txBody>
      </p:sp>
      <p:sp>
        <p:nvSpPr>
          <p:cNvPr id="3" name="Content Placeholder 2"/>
          <p:cNvSpPr>
            <a:spLocks noGrp="1"/>
          </p:cNvSpPr>
          <p:nvPr>
            <p:ph idx="1"/>
          </p:nvPr>
        </p:nvSpPr>
        <p:spPr/>
        <p:txBody>
          <a:bodyPr/>
          <a:lstStyle/>
          <a:p>
            <a:r>
              <a:rPr lang="en-US" dirty="0">
                <a:solidFill>
                  <a:srgbClr val="7030A0"/>
                </a:solidFill>
              </a:rPr>
              <a:t>Chudak </a:t>
            </a:r>
            <a:r>
              <a:rPr lang="en-US" dirty="0" smtClean="0">
                <a:solidFill>
                  <a:srgbClr val="7030A0"/>
                </a:solidFill>
              </a:rPr>
              <a:t>et al </a:t>
            </a:r>
            <a:r>
              <a:rPr lang="en-US" dirty="0" smtClean="0"/>
              <a:t>gave a primal dual interpretation for the local ratio algorithm for </a:t>
            </a:r>
            <a:r>
              <a:rPr lang="en-US" dirty="0" smtClean="0">
                <a:solidFill>
                  <a:srgbClr val="00B050"/>
                </a:solidFill>
              </a:rPr>
              <a:t>FVS</a:t>
            </a:r>
            <a:r>
              <a:rPr lang="en-US" dirty="0" smtClean="0"/>
              <a:t>.</a:t>
            </a:r>
          </a:p>
          <a:p>
            <a:r>
              <a:rPr lang="en-US" dirty="0" smtClean="0"/>
              <a:t>It is far from trivial, and the </a:t>
            </a:r>
            <a:r>
              <a:rPr lang="en-US" dirty="0" smtClean="0">
                <a:solidFill>
                  <a:srgbClr val="FF0000"/>
                </a:solidFill>
              </a:rPr>
              <a:t>LP</a:t>
            </a:r>
            <a:r>
              <a:rPr lang="en-US" dirty="0" smtClean="0"/>
              <a:t> itself is non trivial.</a:t>
            </a:r>
          </a:p>
          <a:p>
            <a:r>
              <a:rPr lang="en-US" dirty="0" smtClean="0"/>
              <a:t>In summary the  </a:t>
            </a:r>
            <a:r>
              <a:rPr lang="en-US" dirty="0" smtClean="0">
                <a:solidFill>
                  <a:srgbClr val="00B050"/>
                </a:solidFill>
              </a:rPr>
              <a:t>“advanced” </a:t>
            </a:r>
            <a:r>
              <a:rPr lang="en-US" dirty="0" smtClean="0">
                <a:solidFill>
                  <a:srgbClr val="0070C0"/>
                </a:solidFill>
              </a:rPr>
              <a:t>Local-Ratio</a:t>
            </a:r>
            <a:r>
              <a:rPr lang="en-US" dirty="0" smtClean="0"/>
              <a:t> algorithm </a:t>
            </a:r>
            <a:r>
              <a:rPr lang="en-US" dirty="0" smtClean="0">
                <a:solidFill>
                  <a:srgbClr val="FFC000"/>
                </a:solidFill>
              </a:rPr>
              <a:t>is equivalent to Primal-Dual </a:t>
            </a:r>
            <a:r>
              <a:rPr lang="en-US" dirty="0" smtClean="0"/>
              <a:t>of </a:t>
            </a:r>
            <a:r>
              <a:rPr lang="en-US" dirty="0" smtClean="0">
                <a:solidFill>
                  <a:srgbClr val="7030A0"/>
                </a:solidFill>
              </a:rPr>
              <a:t>GW</a:t>
            </a:r>
            <a:r>
              <a:rPr lang="en-US" dirty="0" smtClean="0"/>
              <a:t>.</a:t>
            </a:r>
          </a:p>
          <a:p>
            <a:pPr marL="0" indent="0">
              <a:buNone/>
            </a:pPr>
            <a:r>
              <a:rPr lang="en-US" dirty="0" smtClean="0"/>
              <a:t>In my opinion the </a:t>
            </a:r>
            <a:r>
              <a:rPr lang="en-US" dirty="0" smtClean="0">
                <a:solidFill>
                  <a:srgbClr val="FFC000"/>
                </a:solidFill>
              </a:rPr>
              <a:t>“new” </a:t>
            </a:r>
            <a:r>
              <a:rPr lang="en-US" dirty="0" smtClean="0">
                <a:solidFill>
                  <a:srgbClr val="00B050"/>
                </a:solidFill>
              </a:rPr>
              <a:t>local ratio</a:t>
            </a:r>
            <a:r>
              <a:rPr lang="en-US" dirty="0" smtClean="0"/>
              <a:t> is </a:t>
            </a:r>
            <a:r>
              <a:rPr lang="en-US" dirty="0" smtClean="0">
                <a:solidFill>
                  <a:srgbClr val="FF0000"/>
                </a:solidFill>
              </a:rPr>
              <a:t>no longer </a:t>
            </a:r>
            <a:r>
              <a:rPr lang="en-US" dirty="0" smtClean="0">
                <a:solidFill>
                  <a:srgbClr val="00B050"/>
                </a:solidFill>
              </a:rPr>
              <a:t>local ratio,</a:t>
            </a:r>
            <a:r>
              <a:rPr lang="en-US" dirty="0" smtClean="0"/>
              <a:t> rather decomposes to several global functions. The name is too well established to change. </a:t>
            </a:r>
            <a:r>
              <a:rPr lang="en-US" dirty="0" smtClean="0">
                <a:sym typeface="Wingdings" panose="05000000000000000000" pitchFamily="2" charset="2"/>
              </a:rPr>
              <a:t></a:t>
            </a:r>
            <a:endParaRPr lang="en-US" dirty="0"/>
          </a:p>
        </p:txBody>
      </p:sp>
    </p:spTree>
    <p:extLst>
      <p:ext uri="{BB962C8B-B14F-4D97-AF65-F5344CB8AC3E}">
        <p14:creationId xmlns:p14="http://schemas.microsoft.com/office/powerpoint/2010/main" val="58481763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algn="ctr"/>
            <a:r>
              <a:rPr lang="en-US" altLang="en-US" dirty="0" smtClean="0">
                <a:solidFill>
                  <a:srgbClr val="00B0F0"/>
                </a:solidFill>
              </a:rPr>
              <a:t>Why reverse delete in the GW algorithm?</a:t>
            </a:r>
          </a:p>
        </p:txBody>
      </p:sp>
      <p:sp>
        <p:nvSpPr>
          <p:cNvPr id="62467" name="Content Placeholder 2"/>
          <p:cNvSpPr>
            <a:spLocks noGrp="1"/>
          </p:cNvSpPr>
          <p:nvPr>
            <p:ph idx="1"/>
          </p:nvPr>
        </p:nvSpPr>
        <p:spPr/>
        <p:txBody>
          <a:bodyPr>
            <a:noAutofit/>
          </a:bodyPr>
          <a:lstStyle/>
          <a:p>
            <a:pPr marL="0" indent="0" algn="l">
              <a:buFontTx/>
              <a:buNone/>
            </a:pPr>
            <a:r>
              <a:rPr lang="en-US" altLang="en-US" sz="3600" dirty="0"/>
              <a:t>W</a:t>
            </a:r>
            <a:r>
              <a:rPr lang="en-US" altLang="en-US" sz="3600" dirty="0" smtClean="0"/>
              <a:t>hy </a:t>
            </a:r>
            <a:r>
              <a:rPr lang="en-US" altLang="en-US" sz="3600" dirty="0" smtClean="0">
                <a:solidFill>
                  <a:srgbClr val="7030A0"/>
                </a:solidFill>
              </a:rPr>
              <a:t>GW </a:t>
            </a:r>
            <a:r>
              <a:rPr lang="en-US" altLang="en-US" sz="3600" dirty="0" smtClean="0"/>
              <a:t>do </a:t>
            </a:r>
            <a:r>
              <a:rPr lang="en-US" altLang="en-US" sz="3600" dirty="0" smtClean="0">
                <a:solidFill>
                  <a:srgbClr val="FF0000"/>
                </a:solidFill>
              </a:rPr>
              <a:t>reverse delete </a:t>
            </a:r>
            <a:r>
              <a:rPr lang="en-US" altLang="en-US" sz="3600" dirty="0" smtClean="0"/>
              <a:t>and why </a:t>
            </a:r>
            <a:r>
              <a:rPr lang="en-US" altLang="en-US" sz="3600" dirty="0" smtClean="0">
                <a:solidFill>
                  <a:srgbClr val="0070C0"/>
                </a:solidFill>
              </a:rPr>
              <a:t>Local Ratio</a:t>
            </a:r>
            <a:r>
              <a:rPr lang="en-US" altLang="en-US" sz="3600" dirty="0" smtClean="0"/>
              <a:t> does not need to?</a:t>
            </a:r>
          </a:p>
          <a:p>
            <a:pPr marL="0" indent="0" algn="l">
              <a:buFontTx/>
              <a:buNone/>
            </a:pPr>
            <a:r>
              <a:rPr lang="en-US" altLang="en-US" sz="3600" dirty="0" smtClean="0"/>
              <a:t>In local ratio recursion </a:t>
            </a:r>
            <a:r>
              <a:rPr lang="en-US" altLang="en-US" sz="3600" dirty="0" smtClean="0">
                <a:solidFill>
                  <a:srgbClr val="00B050"/>
                </a:solidFill>
              </a:rPr>
              <a:t>gives reverse delete for free</a:t>
            </a:r>
            <a:r>
              <a:rPr lang="en-US" altLang="en-US" sz="3600" dirty="0" smtClean="0"/>
              <a:t>. The </a:t>
            </a:r>
            <a:r>
              <a:rPr lang="en-US" altLang="en-US" sz="3600" dirty="0" smtClean="0">
                <a:solidFill>
                  <a:srgbClr val="7030A0"/>
                </a:solidFill>
              </a:rPr>
              <a:t>GW</a:t>
            </a:r>
            <a:r>
              <a:rPr lang="en-US" altLang="en-US" sz="3600" dirty="0" smtClean="0"/>
              <a:t> algorithm </a:t>
            </a:r>
            <a:r>
              <a:rPr lang="en-US" altLang="en-US" sz="3600" dirty="0" smtClean="0">
                <a:solidFill>
                  <a:srgbClr val="0070C0"/>
                </a:solidFill>
              </a:rPr>
              <a:t>imitates</a:t>
            </a:r>
            <a:r>
              <a:rPr lang="en-US" altLang="en-US" sz="3600" dirty="0" smtClean="0"/>
              <a:t> the local ratio solution. Does it not make  local ratio  more natural?</a:t>
            </a:r>
          </a:p>
        </p:txBody>
      </p:sp>
    </p:spTree>
  </p:cSld>
  <p:clrMapOvr>
    <a:masterClrMapping/>
  </p:clrMapOvr>
  <mc:AlternateContent xmlns:mc="http://schemas.openxmlformats.org/markup-compatibility/2006" xmlns:p14="http://schemas.microsoft.com/office/powerpoint/2010/main">
    <mc:Choice Requires="p14">
      <p:transition spd="slow" p14:dur="2000" advTm="141"/>
    </mc:Choice>
    <mc:Fallback xmlns="">
      <p:transition spd="slow" advTm="141"/>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A computer is the world chess champion</a:t>
            </a:r>
            <a:endParaRPr lang="en-US" dirty="0">
              <a:solidFill>
                <a:srgbClr val="00B0F0"/>
              </a:solidFill>
            </a:endParaRPr>
          </a:p>
        </p:txBody>
      </p:sp>
      <p:sp>
        <p:nvSpPr>
          <p:cNvPr id="3" name="Content Placeholder 2"/>
          <p:cNvSpPr>
            <a:spLocks noGrp="1"/>
          </p:cNvSpPr>
          <p:nvPr>
            <p:ph idx="1"/>
          </p:nvPr>
        </p:nvSpPr>
        <p:spPr/>
        <p:txBody>
          <a:bodyPr/>
          <a:lstStyle/>
          <a:p>
            <a:r>
              <a:rPr lang="en-US" dirty="0" smtClean="0"/>
              <a:t>I remember myself predicting this is class </a:t>
            </a:r>
            <a:r>
              <a:rPr lang="en-US" dirty="0" smtClean="0">
                <a:solidFill>
                  <a:srgbClr val="FF0000"/>
                </a:solidFill>
              </a:rPr>
              <a:t>30 </a:t>
            </a:r>
            <a:r>
              <a:rPr lang="en-US" dirty="0" smtClean="0"/>
              <a:t>years ago. The students made fun of me. I understood.</a:t>
            </a:r>
          </a:p>
          <a:p>
            <a:r>
              <a:rPr lang="en-US" dirty="0" smtClean="0"/>
              <a:t>The chess computers are </a:t>
            </a:r>
            <a:r>
              <a:rPr lang="en-US" dirty="0" smtClean="0">
                <a:solidFill>
                  <a:srgbClr val="00B050"/>
                </a:solidFill>
              </a:rPr>
              <a:t>monsters.</a:t>
            </a:r>
            <a:r>
              <a:rPr lang="en-US" dirty="0" smtClean="0"/>
              <a:t> They check an amazing number of possibilities with smart exhaustive search. Today they know how </a:t>
            </a:r>
            <a:r>
              <a:rPr lang="en-US" dirty="0"/>
              <a:t>to sacrifice </a:t>
            </a:r>
            <a:r>
              <a:rPr lang="en-US" dirty="0" smtClean="0"/>
              <a:t>material for initiative, a thing that was their weakness for years.</a:t>
            </a:r>
          </a:p>
          <a:p>
            <a:r>
              <a:rPr lang="en-US" dirty="0" smtClean="0"/>
              <a:t>Using exhaustive search and position evaluation  which was done my grandmasters is not thinking.</a:t>
            </a:r>
            <a:endParaRPr lang="en-US" dirty="0"/>
          </a:p>
        </p:txBody>
      </p:sp>
    </p:spTree>
    <p:extLst>
      <p:ext uri="{BB962C8B-B14F-4D97-AF65-F5344CB8AC3E}">
        <p14:creationId xmlns:p14="http://schemas.microsoft.com/office/powerpoint/2010/main" val="226815371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algn="ctr"/>
            <a:r>
              <a:rPr lang="en-US" altLang="en-US" dirty="0" smtClean="0">
                <a:solidFill>
                  <a:srgbClr val="00B0F0"/>
                </a:solidFill>
              </a:rPr>
              <a:t>An example in which Local Ratio helps</a:t>
            </a:r>
          </a:p>
        </p:txBody>
      </p:sp>
      <p:sp>
        <p:nvSpPr>
          <p:cNvPr id="63491" name="Content Placeholder 2"/>
          <p:cNvSpPr>
            <a:spLocks noGrp="1"/>
          </p:cNvSpPr>
          <p:nvPr>
            <p:ph idx="1"/>
          </p:nvPr>
        </p:nvSpPr>
        <p:spPr>
          <a:xfrm>
            <a:off x="685800" y="1828800"/>
            <a:ext cx="7886700" cy="4351338"/>
          </a:xfrm>
        </p:spPr>
        <p:txBody>
          <a:bodyPr>
            <a:noAutofit/>
          </a:bodyPr>
          <a:lstStyle/>
          <a:p>
            <a:pPr marL="0" indent="0" algn="l">
              <a:buFontTx/>
              <a:buNone/>
            </a:pPr>
            <a:r>
              <a:rPr lang="en-US" altLang="en-US" sz="3600" dirty="0" smtClean="0"/>
              <a:t>How hard is to approximate  </a:t>
            </a:r>
            <a:r>
              <a:rPr lang="en-US" altLang="en-US" sz="3600" dirty="0" smtClean="0">
                <a:solidFill>
                  <a:srgbClr val="FF0000"/>
                </a:solidFill>
              </a:rPr>
              <a:t>VC</a:t>
            </a:r>
            <a:r>
              <a:rPr lang="en-US" altLang="en-US" sz="3600" dirty="0" smtClean="0"/>
              <a:t> if there are no </a:t>
            </a:r>
            <a:r>
              <a:rPr lang="en-US" altLang="en-US" sz="3600" dirty="0" smtClean="0">
                <a:solidFill>
                  <a:srgbClr val="FF0000"/>
                </a:solidFill>
              </a:rPr>
              <a:t>triangles</a:t>
            </a:r>
            <a:r>
              <a:rPr lang="en-US" altLang="en-US" sz="3600" dirty="0" smtClean="0"/>
              <a:t>?</a:t>
            </a:r>
          </a:p>
          <a:p>
            <a:pPr marL="0" indent="0" algn="l">
              <a:buFontTx/>
              <a:buNone/>
            </a:pPr>
            <a:r>
              <a:rPr lang="en-US" altLang="en-US" sz="3600" dirty="0" smtClean="0"/>
              <a:t>This is very easy. Iteratively </a:t>
            </a:r>
            <a:r>
              <a:rPr lang="en-US" altLang="en-US" sz="3600" dirty="0" smtClean="0">
                <a:solidFill>
                  <a:srgbClr val="00B050"/>
                </a:solidFill>
              </a:rPr>
              <a:t>take all the vertices of every triangle</a:t>
            </a:r>
            <a:r>
              <a:rPr lang="en-US" altLang="en-US" sz="3600" dirty="0" smtClean="0"/>
              <a:t>. We took </a:t>
            </a:r>
            <a:r>
              <a:rPr lang="en-US" altLang="en-US" sz="3600" dirty="0" smtClean="0">
                <a:solidFill>
                  <a:srgbClr val="FF0000"/>
                </a:solidFill>
              </a:rPr>
              <a:t>3</a:t>
            </a:r>
            <a:r>
              <a:rPr lang="en-US" altLang="en-US" sz="3600" dirty="0" smtClean="0"/>
              <a:t> vertices, but the optimum is reduce by </a:t>
            </a:r>
            <a:r>
              <a:rPr lang="en-US" altLang="en-US" sz="3600" dirty="0" smtClean="0">
                <a:solidFill>
                  <a:srgbClr val="FF0000"/>
                </a:solidFill>
              </a:rPr>
              <a:t>2</a:t>
            </a:r>
            <a:r>
              <a:rPr lang="en-US" altLang="en-US" sz="3600" dirty="0" smtClean="0"/>
              <a:t>. Which means that the local ratio is </a:t>
            </a:r>
            <a:r>
              <a:rPr lang="en-US" altLang="en-US" sz="3600" dirty="0" smtClean="0">
                <a:solidFill>
                  <a:srgbClr val="FF0000"/>
                </a:solidFill>
              </a:rPr>
              <a:t>3/2</a:t>
            </a:r>
            <a:r>
              <a:rPr lang="en-US" altLang="en-US" sz="3600" dirty="0" smtClean="0"/>
              <a:t>. </a:t>
            </a:r>
            <a:r>
              <a:rPr lang="en-US" altLang="en-US" sz="3600" dirty="0"/>
              <a:t> </a:t>
            </a:r>
            <a:r>
              <a:rPr lang="en-US" altLang="en-US" sz="3600" dirty="0" smtClean="0"/>
              <a:t>When there are no triangles,  it implies that breaking the </a:t>
            </a:r>
            <a:r>
              <a:rPr lang="en-US" altLang="en-US" sz="3600" dirty="0" smtClean="0">
                <a:solidFill>
                  <a:srgbClr val="FF0000"/>
                </a:solidFill>
              </a:rPr>
              <a:t>2 </a:t>
            </a:r>
            <a:r>
              <a:rPr lang="en-US" altLang="en-US" sz="3600" dirty="0" smtClean="0"/>
              <a:t>ratio for </a:t>
            </a:r>
            <a:r>
              <a:rPr lang="en-US" altLang="en-US" sz="3600" dirty="0" smtClean="0">
                <a:solidFill>
                  <a:srgbClr val="00B050"/>
                </a:solidFill>
              </a:rPr>
              <a:t>VC </a:t>
            </a:r>
            <a:r>
              <a:rPr lang="en-US" altLang="en-US" sz="3600" dirty="0" smtClean="0"/>
              <a:t>and </a:t>
            </a:r>
            <a:r>
              <a:rPr lang="en-US" altLang="en-US" sz="3600" dirty="0" smtClean="0">
                <a:solidFill>
                  <a:srgbClr val="00B050"/>
                </a:solidFill>
              </a:rPr>
              <a:t>VC without triangles </a:t>
            </a:r>
            <a:r>
              <a:rPr lang="en-US" altLang="en-US" sz="3600" dirty="0" smtClean="0"/>
              <a:t>is equivalent.</a:t>
            </a:r>
          </a:p>
        </p:txBody>
      </p:sp>
    </p:spTree>
  </p:cSld>
  <p:clrMapOvr>
    <a:masterClrMapping/>
  </p:clrMapOvr>
  <mc:AlternateContent xmlns:mc="http://schemas.openxmlformats.org/markup-compatibility/2006" xmlns:p14="http://schemas.microsoft.com/office/powerpoint/2010/main">
    <mc:Choice Requires="p14">
      <p:transition spd="slow" p14:dur="2000" advTm="188"/>
    </mc:Choice>
    <mc:Fallback xmlns="">
      <p:transition spd="slow" advTm="188"/>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Teaching</a:t>
            </a:r>
            <a:endParaRPr lang="en-US" dirty="0">
              <a:solidFill>
                <a:srgbClr val="00B0F0"/>
              </a:solidFill>
            </a:endParaRPr>
          </a:p>
        </p:txBody>
      </p:sp>
      <p:sp>
        <p:nvSpPr>
          <p:cNvPr id="3" name="Content Placeholder 2"/>
          <p:cNvSpPr>
            <a:spLocks noGrp="1"/>
          </p:cNvSpPr>
          <p:nvPr>
            <p:ph idx="1"/>
          </p:nvPr>
        </p:nvSpPr>
        <p:spPr/>
        <p:txBody>
          <a:bodyPr>
            <a:normAutofit/>
          </a:bodyPr>
          <a:lstStyle/>
          <a:p>
            <a:pPr marL="0" indent="0">
              <a:buNone/>
            </a:pPr>
            <a:r>
              <a:rPr lang="en-US" dirty="0" smtClean="0"/>
              <a:t>The </a:t>
            </a:r>
            <a:r>
              <a:rPr lang="en-US" dirty="0" smtClean="0">
                <a:solidFill>
                  <a:srgbClr val="7030A0"/>
                </a:solidFill>
              </a:rPr>
              <a:t>GW </a:t>
            </a:r>
            <a:r>
              <a:rPr lang="en-US" dirty="0" smtClean="0">
                <a:solidFill>
                  <a:srgbClr val="FF0000"/>
                </a:solidFill>
              </a:rPr>
              <a:t>primal dual </a:t>
            </a:r>
            <a:r>
              <a:rPr lang="en-US" dirty="0" smtClean="0"/>
              <a:t>is  taught  in every basic </a:t>
            </a:r>
          </a:p>
          <a:p>
            <a:pPr marL="0" indent="0">
              <a:buNone/>
            </a:pPr>
            <a:r>
              <a:rPr lang="en-US" dirty="0" smtClean="0"/>
              <a:t>approximation course.</a:t>
            </a:r>
          </a:p>
          <a:p>
            <a:pPr marL="0" indent="0">
              <a:buNone/>
            </a:pPr>
            <a:r>
              <a:rPr lang="en-US" dirty="0" smtClean="0"/>
              <a:t>For some reason </a:t>
            </a:r>
            <a:r>
              <a:rPr lang="en-US" dirty="0" smtClean="0">
                <a:solidFill>
                  <a:srgbClr val="FF0000"/>
                </a:solidFill>
              </a:rPr>
              <a:t>Local Ratio </a:t>
            </a:r>
            <a:r>
              <a:rPr lang="en-US" dirty="0" smtClean="0"/>
              <a:t>is never taught.</a:t>
            </a:r>
          </a:p>
          <a:p>
            <a:pPr marL="0" indent="0">
              <a:buNone/>
            </a:pPr>
            <a:r>
              <a:rPr lang="en-US" dirty="0" smtClean="0">
                <a:solidFill>
                  <a:srgbClr val="FF0000"/>
                </a:solidFill>
              </a:rPr>
              <a:t>Local ratio </a:t>
            </a:r>
            <a:r>
              <a:rPr lang="en-US" dirty="0" smtClean="0"/>
              <a:t>has some non trivial application for</a:t>
            </a:r>
          </a:p>
          <a:p>
            <a:pPr marL="0" indent="0">
              <a:buNone/>
            </a:pPr>
            <a:r>
              <a:rPr lang="en-US" dirty="0" smtClean="0">
                <a:solidFill>
                  <a:srgbClr val="00B050"/>
                </a:solidFill>
              </a:rPr>
              <a:t>scheduling</a:t>
            </a:r>
            <a:r>
              <a:rPr lang="en-US" dirty="0" smtClean="0"/>
              <a:t>.</a:t>
            </a:r>
          </a:p>
          <a:p>
            <a:pPr marL="0" indent="0">
              <a:buNone/>
            </a:pPr>
            <a:r>
              <a:rPr lang="en-US" dirty="0" smtClean="0"/>
              <a:t>The book of </a:t>
            </a:r>
            <a:r>
              <a:rPr lang="en-US" dirty="0" smtClean="0">
                <a:solidFill>
                  <a:srgbClr val="7030A0"/>
                </a:solidFill>
              </a:rPr>
              <a:t>Vazirani </a:t>
            </a:r>
            <a:r>
              <a:rPr lang="en-US" dirty="0" smtClean="0"/>
              <a:t>does not have the words </a:t>
            </a:r>
            <a:r>
              <a:rPr lang="en-US" dirty="0" smtClean="0">
                <a:solidFill>
                  <a:srgbClr val="FF0000"/>
                </a:solidFill>
              </a:rPr>
              <a:t>Local ratio. </a:t>
            </a:r>
            <a:r>
              <a:rPr lang="en-US" dirty="0" smtClean="0"/>
              <a:t>I do not get that.</a:t>
            </a:r>
          </a:p>
        </p:txBody>
      </p:sp>
    </p:spTree>
    <p:extLst>
      <p:ext uri="{BB962C8B-B14F-4D97-AF65-F5344CB8AC3E}">
        <p14:creationId xmlns:p14="http://schemas.microsoft.com/office/powerpoint/2010/main" val="159277416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Subjects that should be taught</a:t>
            </a:r>
            <a:endParaRPr lang="en-US" dirty="0">
              <a:solidFill>
                <a:srgbClr val="00B0F0"/>
              </a:solidFill>
            </a:endParaRPr>
          </a:p>
        </p:txBody>
      </p:sp>
      <p:sp>
        <p:nvSpPr>
          <p:cNvPr id="3" name="Content Placeholder 2"/>
          <p:cNvSpPr>
            <a:spLocks noGrp="1"/>
          </p:cNvSpPr>
          <p:nvPr>
            <p:ph idx="1"/>
          </p:nvPr>
        </p:nvSpPr>
        <p:spPr/>
        <p:txBody>
          <a:bodyPr/>
          <a:lstStyle/>
          <a:p>
            <a:pPr marL="0" indent="0">
              <a:buNone/>
            </a:pPr>
            <a:r>
              <a:rPr lang="en-US" dirty="0"/>
              <a:t>But many basic things are always left out.  For </a:t>
            </a:r>
            <a:endParaRPr lang="en-US" dirty="0" smtClean="0"/>
          </a:p>
          <a:p>
            <a:pPr marL="0" indent="0">
              <a:buNone/>
            </a:pPr>
            <a:r>
              <a:rPr lang="en-US" dirty="0" smtClean="0"/>
              <a:t>example </a:t>
            </a:r>
            <a:r>
              <a:rPr lang="en-US" dirty="0" smtClean="0">
                <a:solidFill>
                  <a:srgbClr val="0070C0"/>
                </a:solidFill>
              </a:rPr>
              <a:t>Knapsack </a:t>
            </a:r>
            <a:r>
              <a:rPr lang="en-US" dirty="0">
                <a:solidFill>
                  <a:srgbClr val="0070C0"/>
                </a:solidFill>
              </a:rPr>
              <a:t>Set Coverage, Submodular Cover, </a:t>
            </a:r>
            <a:endParaRPr lang="en-US" dirty="0" smtClean="0">
              <a:solidFill>
                <a:srgbClr val="0070C0"/>
              </a:solidFill>
            </a:endParaRPr>
          </a:p>
          <a:p>
            <a:pPr marL="0" indent="0">
              <a:buNone/>
            </a:pPr>
            <a:r>
              <a:rPr lang="en-US" dirty="0" smtClean="0">
                <a:solidFill>
                  <a:srgbClr val="0070C0"/>
                </a:solidFill>
              </a:rPr>
              <a:t>Minimizing a Submodular </a:t>
            </a:r>
            <a:r>
              <a:rPr lang="en-US" dirty="0">
                <a:solidFill>
                  <a:srgbClr val="0070C0"/>
                </a:solidFill>
              </a:rPr>
              <a:t>function under Matroid </a:t>
            </a:r>
            <a:endParaRPr lang="en-US" dirty="0" smtClean="0">
              <a:solidFill>
                <a:srgbClr val="0070C0"/>
              </a:solidFill>
            </a:endParaRPr>
          </a:p>
          <a:p>
            <a:pPr marL="0" indent="0">
              <a:buNone/>
            </a:pPr>
            <a:r>
              <a:rPr lang="en-US" dirty="0" smtClean="0">
                <a:solidFill>
                  <a:srgbClr val="0070C0"/>
                </a:solidFill>
              </a:rPr>
              <a:t>Constrains</a:t>
            </a:r>
            <a:r>
              <a:rPr lang="en-US" dirty="0"/>
              <a:t>.</a:t>
            </a:r>
            <a:r>
              <a:rPr lang="en-US" dirty="0" smtClean="0"/>
              <a:t> </a:t>
            </a:r>
            <a:r>
              <a:rPr lang="en-US" dirty="0"/>
              <a:t>But they </a:t>
            </a:r>
            <a:r>
              <a:rPr lang="en-US" dirty="0" smtClean="0"/>
              <a:t>do teach </a:t>
            </a:r>
            <a:r>
              <a:rPr lang="en-US" dirty="0">
                <a:solidFill>
                  <a:srgbClr val="FF0000"/>
                </a:solidFill>
              </a:rPr>
              <a:t>PSD</a:t>
            </a:r>
            <a:r>
              <a:rPr lang="en-US" dirty="0"/>
              <a:t> coloring with  </a:t>
            </a:r>
            <a:r>
              <a:rPr lang="en-US" dirty="0" smtClean="0"/>
              <a:t>vectors</a:t>
            </a:r>
            <a:r>
              <a:rPr lang="en-US" dirty="0"/>
              <a:t>, </a:t>
            </a:r>
            <a:r>
              <a:rPr lang="en-US" dirty="0">
                <a:solidFill>
                  <a:srgbClr val="00B050"/>
                </a:solidFill>
              </a:rPr>
              <a:t>Fourier analysis</a:t>
            </a:r>
            <a:r>
              <a:rPr lang="en-US" dirty="0"/>
              <a:t> and the </a:t>
            </a:r>
            <a:r>
              <a:rPr lang="en-US" dirty="0" smtClean="0">
                <a:solidFill>
                  <a:srgbClr val="00B050"/>
                </a:solidFill>
              </a:rPr>
              <a:t>longcode</a:t>
            </a:r>
            <a:r>
              <a:rPr lang="en-US" dirty="0" smtClean="0"/>
              <a:t> combined. </a:t>
            </a:r>
            <a:r>
              <a:rPr lang="en-US" dirty="0" smtClean="0">
                <a:sym typeface="Wingdings" panose="05000000000000000000" pitchFamily="2" charset="2"/>
              </a:rPr>
              <a:t>Maybe we choose the wrong subjects? </a:t>
            </a:r>
            <a:endParaRPr lang="en-US" dirty="0"/>
          </a:p>
        </p:txBody>
      </p:sp>
    </p:spTree>
    <p:extLst>
      <p:ext uri="{BB962C8B-B14F-4D97-AF65-F5344CB8AC3E}">
        <p14:creationId xmlns:p14="http://schemas.microsoft.com/office/powerpoint/2010/main" val="19016909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304800" y="381000"/>
            <a:ext cx="7886700" cy="1325563"/>
          </a:xfrm>
        </p:spPr>
        <p:txBody>
          <a:bodyPr/>
          <a:lstStyle/>
          <a:p>
            <a:pPr algn="ctr"/>
            <a:r>
              <a:rPr lang="en-US" altLang="en-US" dirty="0" smtClean="0">
                <a:solidFill>
                  <a:srgbClr val="00B0F0"/>
                </a:solidFill>
              </a:rPr>
              <a:t>More things I first saw in the workshop</a:t>
            </a:r>
          </a:p>
        </p:txBody>
      </p:sp>
      <p:sp>
        <p:nvSpPr>
          <p:cNvPr id="46083" name="Content Placeholder 2"/>
          <p:cNvSpPr>
            <a:spLocks noGrp="1"/>
          </p:cNvSpPr>
          <p:nvPr>
            <p:ph idx="1"/>
          </p:nvPr>
        </p:nvSpPr>
        <p:spPr>
          <a:xfrm>
            <a:off x="609600" y="1752600"/>
            <a:ext cx="7886700" cy="4351338"/>
          </a:xfrm>
        </p:spPr>
        <p:txBody>
          <a:bodyPr>
            <a:noAutofit/>
          </a:bodyPr>
          <a:lstStyle/>
          <a:p>
            <a:pPr marL="0" indent="0" algn="l">
              <a:buNone/>
            </a:pPr>
            <a:r>
              <a:rPr lang="en-US" altLang="en-US" sz="3200" dirty="0" smtClean="0"/>
              <a:t>The </a:t>
            </a:r>
            <a:r>
              <a:rPr lang="en-US" altLang="en-US" sz="3200" dirty="0" smtClean="0">
                <a:solidFill>
                  <a:srgbClr val="FF0000"/>
                </a:solidFill>
              </a:rPr>
              <a:t>PTAS</a:t>
            </a:r>
            <a:r>
              <a:rPr lang="en-US" altLang="en-US" sz="3200" dirty="0" smtClean="0"/>
              <a:t> for </a:t>
            </a:r>
            <a:r>
              <a:rPr lang="en-US" altLang="en-US" sz="3200" dirty="0" smtClean="0">
                <a:solidFill>
                  <a:srgbClr val="FF0000"/>
                </a:solidFill>
              </a:rPr>
              <a:t>TSP</a:t>
            </a:r>
            <a:r>
              <a:rPr lang="en-US" altLang="en-US" sz="3200" dirty="0" smtClean="0"/>
              <a:t> on </a:t>
            </a:r>
            <a:r>
              <a:rPr lang="en-US" altLang="en-US" sz="3200" dirty="0" smtClean="0">
                <a:solidFill>
                  <a:srgbClr val="FF0000"/>
                </a:solidFill>
              </a:rPr>
              <a:t>Planar Graph </a:t>
            </a:r>
            <a:r>
              <a:rPr lang="en-US" altLang="en-US" sz="3200" dirty="0" smtClean="0"/>
              <a:t>presented  by </a:t>
            </a:r>
            <a:r>
              <a:rPr lang="en-US" altLang="en-US" sz="3200" dirty="0" smtClean="0">
                <a:solidFill>
                  <a:srgbClr val="7030A0"/>
                </a:solidFill>
              </a:rPr>
              <a:t>Papadimitriou </a:t>
            </a:r>
            <a:r>
              <a:rPr lang="en-US" altLang="en-US" sz="3200" dirty="0" smtClean="0"/>
              <a:t>himself.</a:t>
            </a:r>
          </a:p>
          <a:p>
            <a:pPr marL="0" indent="0" algn="l">
              <a:buFontTx/>
              <a:buNone/>
            </a:pPr>
            <a:r>
              <a:rPr lang="en-US" altLang="en-US" sz="3200" dirty="0" smtClean="0"/>
              <a:t>The </a:t>
            </a:r>
            <a:r>
              <a:rPr lang="en-US" altLang="en-US" sz="3200" dirty="0" smtClean="0">
                <a:solidFill>
                  <a:srgbClr val="FF0000"/>
                </a:solidFill>
              </a:rPr>
              <a:t>PTAS </a:t>
            </a:r>
            <a:r>
              <a:rPr lang="en-US" altLang="en-US" sz="3200" dirty="0" smtClean="0"/>
              <a:t>of </a:t>
            </a:r>
            <a:r>
              <a:rPr lang="en-US" altLang="en-US" sz="3200" dirty="0" smtClean="0">
                <a:solidFill>
                  <a:srgbClr val="FF0000"/>
                </a:solidFill>
              </a:rPr>
              <a:t>TSP</a:t>
            </a:r>
            <a:r>
              <a:rPr lang="en-US" altLang="en-US" sz="3200" dirty="0" smtClean="0"/>
              <a:t> on </a:t>
            </a:r>
            <a:r>
              <a:rPr lang="en-US" altLang="en-US" sz="3200" dirty="0" smtClean="0">
                <a:solidFill>
                  <a:srgbClr val="FF0000"/>
                </a:solidFill>
              </a:rPr>
              <a:t>Eucledian graphs. </a:t>
            </a:r>
            <a:endParaRPr lang="en-US" altLang="en-US" sz="3200" dirty="0" smtClean="0"/>
          </a:p>
          <a:p>
            <a:pPr marL="0" indent="0" algn="l">
              <a:buFontTx/>
              <a:buNone/>
            </a:pPr>
            <a:r>
              <a:rPr lang="en-US" altLang="en-US" sz="3200" dirty="0" smtClean="0"/>
              <a:t>Later in a seminar in </a:t>
            </a:r>
            <a:r>
              <a:rPr lang="en-US" altLang="en-US" sz="3200" dirty="0" smtClean="0">
                <a:solidFill>
                  <a:srgbClr val="0070C0"/>
                </a:solidFill>
              </a:rPr>
              <a:t>Weizmann </a:t>
            </a:r>
            <a:r>
              <a:rPr lang="en-US" altLang="en-US" sz="3200" dirty="0" smtClean="0"/>
              <a:t>someone presented the work of </a:t>
            </a:r>
            <a:r>
              <a:rPr lang="en-US" altLang="en-US" sz="3200" dirty="0" smtClean="0">
                <a:solidFill>
                  <a:srgbClr val="7030A0"/>
                </a:solidFill>
              </a:rPr>
              <a:t>GW</a:t>
            </a:r>
            <a:r>
              <a:rPr lang="en-US" altLang="en-US" sz="3200" dirty="0" smtClean="0"/>
              <a:t> on </a:t>
            </a:r>
            <a:r>
              <a:rPr lang="en-US" altLang="en-US" sz="3200" dirty="0" smtClean="0">
                <a:solidFill>
                  <a:srgbClr val="00B050"/>
                </a:solidFill>
              </a:rPr>
              <a:t>max cut</a:t>
            </a:r>
            <a:r>
              <a:rPr lang="en-US" altLang="en-US" sz="3200" dirty="0" smtClean="0"/>
              <a:t>.</a:t>
            </a:r>
          </a:p>
          <a:p>
            <a:pPr marL="0" indent="0" algn="l">
              <a:buFontTx/>
              <a:buNone/>
            </a:pPr>
            <a:r>
              <a:rPr lang="en-US" altLang="en-US" sz="3200" dirty="0" smtClean="0"/>
              <a:t>I did not know back then that </a:t>
            </a:r>
            <a:r>
              <a:rPr lang="en-US" altLang="en-US" sz="3200" dirty="0" smtClean="0">
                <a:solidFill>
                  <a:srgbClr val="FF0000"/>
                </a:solidFill>
              </a:rPr>
              <a:t>PSD</a:t>
            </a:r>
            <a:r>
              <a:rPr lang="en-US" altLang="en-US" sz="3200" dirty="0" smtClean="0"/>
              <a:t> can be solved in poly time and why.</a:t>
            </a:r>
          </a:p>
          <a:p>
            <a:pPr marL="0" indent="0" algn="l">
              <a:buFontTx/>
              <a:buNone/>
            </a:pPr>
            <a:r>
              <a:rPr lang="en-US" altLang="en-US" sz="3200" dirty="0" smtClean="0"/>
              <a:t>Also I was surprised  to see how simple the analysis is.</a:t>
            </a:r>
          </a:p>
        </p:txBody>
      </p:sp>
    </p:spTree>
  </p:cSld>
  <p:clrMapOvr>
    <a:masterClrMapping/>
  </p:clrMapOvr>
  <mc:AlternateContent xmlns:mc="http://schemas.openxmlformats.org/markup-compatibility/2006" xmlns:p14="http://schemas.microsoft.com/office/powerpoint/2010/main">
    <mc:Choice Requires="p14">
      <p:transition spd="slow" p14:dur="2000" advTm="199"/>
    </mc:Choice>
    <mc:Fallback xmlns="">
      <p:transition spd="slow" advTm="199"/>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PSD </a:t>
            </a:r>
            <a:r>
              <a:rPr lang="en-US" dirty="0" smtClean="0"/>
              <a:t>matrices</a:t>
            </a:r>
            <a:endParaRPr lang="en-US" dirty="0"/>
          </a:p>
        </p:txBody>
      </p:sp>
      <p:sp>
        <p:nvSpPr>
          <p:cNvPr id="3" name="Content Placeholder 2"/>
          <p:cNvSpPr>
            <a:spLocks noGrp="1"/>
          </p:cNvSpPr>
          <p:nvPr>
            <p:ph idx="1"/>
          </p:nvPr>
        </p:nvSpPr>
        <p:spPr/>
        <p:txBody>
          <a:bodyPr>
            <a:noAutofit/>
          </a:bodyPr>
          <a:lstStyle/>
          <a:p>
            <a:pPr marL="0" indent="0">
              <a:buNone/>
            </a:pPr>
            <a:r>
              <a:rPr lang="en-US" sz="3200" dirty="0" smtClean="0"/>
              <a:t>By the </a:t>
            </a:r>
            <a:r>
              <a:rPr lang="en-US" sz="3200" dirty="0" smtClean="0">
                <a:solidFill>
                  <a:srgbClr val="0070C0"/>
                </a:solidFill>
              </a:rPr>
              <a:t>Ellipsoids algorithm </a:t>
            </a:r>
            <a:r>
              <a:rPr lang="en-US" sz="3200" dirty="0" smtClean="0"/>
              <a:t>to solve it you just need to check if some fractional solution is valid.  And if not show a violated constrain. But can we pose </a:t>
            </a:r>
            <a:r>
              <a:rPr lang="en-US" sz="3200" dirty="0" smtClean="0">
                <a:solidFill>
                  <a:srgbClr val="FF0000"/>
                </a:solidFill>
              </a:rPr>
              <a:t>A≻0 </a:t>
            </a:r>
            <a:r>
              <a:rPr lang="en-US" sz="3200" dirty="0" smtClean="0"/>
              <a:t>(</a:t>
            </a:r>
            <a:r>
              <a:rPr lang="en-US" sz="3200" dirty="0" smtClean="0">
                <a:solidFill>
                  <a:srgbClr val="FF0000"/>
                </a:solidFill>
              </a:rPr>
              <a:t>A is PSD</a:t>
            </a:r>
            <a:r>
              <a:rPr lang="en-US" sz="3200" dirty="0" smtClean="0"/>
              <a:t>) as linear constrains?  Fix the fractional entries  of </a:t>
            </a:r>
            <a:r>
              <a:rPr lang="en-US" sz="3200" dirty="0" smtClean="0">
                <a:solidFill>
                  <a:srgbClr val="FF0000"/>
                </a:solidFill>
              </a:rPr>
              <a:t>A </a:t>
            </a:r>
            <a:r>
              <a:rPr lang="en-US" sz="3200" dirty="0" smtClean="0"/>
              <a:t>and find if there is a violated constrain for </a:t>
            </a:r>
            <a:endParaRPr lang="en-US" sz="3200" dirty="0" smtClean="0">
              <a:solidFill>
                <a:srgbClr val="FF0000"/>
              </a:solidFill>
            </a:endParaRPr>
          </a:p>
          <a:p>
            <a:pPr marL="0" indent="0">
              <a:buNone/>
            </a:pPr>
            <a:r>
              <a:rPr lang="en-US" sz="3200" dirty="0">
                <a:solidFill>
                  <a:srgbClr val="FF0000"/>
                </a:solidFill>
              </a:rPr>
              <a:t> </a:t>
            </a:r>
            <a:r>
              <a:rPr lang="en-US" sz="3200" dirty="0" smtClean="0">
                <a:solidFill>
                  <a:srgbClr val="FF0000"/>
                </a:solidFill>
              </a:rPr>
              <a:t>                       </a:t>
            </a:r>
            <a:r>
              <a:rPr lang="en-US" sz="4000" dirty="0" smtClean="0">
                <a:solidFill>
                  <a:srgbClr val="FF0000"/>
                </a:solidFill>
              </a:rPr>
              <a:t>v</a:t>
            </a:r>
            <a:r>
              <a:rPr lang="en-US" sz="4000" baseline="30000" dirty="0" smtClean="0">
                <a:solidFill>
                  <a:srgbClr val="FF0000"/>
                </a:solidFill>
                <a:sym typeface="Symbol" panose="05050102010706020507" pitchFamily="18" charset="2"/>
              </a:rPr>
              <a:t>T</a:t>
            </a:r>
            <a:r>
              <a:rPr lang="en-US" sz="4000" dirty="0" smtClean="0">
                <a:solidFill>
                  <a:srgbClr val="FF0000"/>
                </a:solidFill>
              </a:rPr>
              <a:t> </a:t>
            </a:r>
            <a:r>
              <a:rPr lang="en-US" sz="4000" dirty="0">
                <a:solidFill>
                  <a:srgbClr val="FF0000"/>
                </a:solidFill>
              </a:rPr>
              <a:t>· A · v ≥ </a:t>
            </a:r>
            <a:r>
              <a:rPr lang="en-US" sz="4000" dirty="0" smtClean="0">
                <a:solidFill>
                  <a:srgbClr val="FF0000"/>
                </a:solidFill>
              </a:rPr>
              <a:t>0.</a:t>
            </a:r>
            <a:endParaRPr lang="en-US" sz="4000" dirty="0" smtClean="0"/>
          </a:p>
          <a:p>
            <a:pPr marL="0" indent="0">
              <a:buNone/>
            </a:pPr>
            <a:r>
              <a:rPr lang="en-US" sz="3200" dirty="0" smtClean="0"/>
              <a:t> </a:t>
            </a:r>
          </a:p>
        </p:txBody>
      </p:sp>
    </p:spTree>
    <p:extLst>
      <p:ext uri="{BB962C8B-B14F-4D97-AF65-F5344CB8AC3E}">
        <p14:creationId xmlns:p14="http://schemas.microsoft.com/office/powerpoint/2010/main" val="127783679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PSD matrices</a:t>
            </a:r>
            <a:endParaRPr lang="en-US" dirty="0">
              <a:solidFill>
                <a:srgbClr val="00B0F0"/>
              </a:solidFill>
            </a:endParaRPr>
          </a:p>
        </p:txBody>
      </p:sp>
      <p:sp>
        <p:nvSpPr>
          <p:cNvPr id="3" name="Content Placeholder 2"/>
          <p:cNvSpPr>
            <a:spLocks noGrp="1"/>
          </p:cNvSpPr>
          <p:nvPr>
            <p:ph idx="1"/>
          </p:nvPr>
        </p:nvSpPr>
        <p:spPr/>
        <p:txBody>
          <a:bodyPr>
            <a:noAutofit/>
          </a:bodyPr>
          <a:lstStyle/>
          <a:p>
            <a:pPr marL="0" indent="0">
              <a:buNone/>
            </a:pPr>
            <a:r>
              <a:rPr lang="en-US" sz="4000" dirty="0" smtClean="0"/>
              <a:t>Negative eigenvalue  </a:t>
            </a:r>
            <a:endParaRPr lang="en-US" sz="4000" dirty="0">
              <a:solidFill>
                <a:srgbClr val="FF0000"/>
              </a:solidFill>
            </a:endParaRPr>
          </a:p>
          <a:p>
            <a:pPr marL="0" indent="0">
              <a:buNone/>
            </a:pPr>
            <a:r>
              <a:rPr lang="en-US" sz="4000" dirty="0" smtClean="0">
                <a:solidFill>
                  <a:srgbClr val="FF0000"/>
                </a:solidFill>
              </a:rPr>
              <a:t>A </a:t>
            </a:r>
            <a:r>
              <a:rPr lang="en-US" sz="4000" dirty="0">
                <a:solidFill>
                  <a:srgbClr val="FF0000"/>
                </a:solidFill>
              </a:rPr>
              <a:t>· </a:t>
            </a:r>
            <a:r>
              <a:rPr lang="en-US" sz="4000" dirty="0" smtClean="0">
                <a:solidFill>
                  <a:srgbClr val="FF0000"/>
                </a:solidFill>
              </a:rPr>
              <a:t>v=α</a:t>
            </a:r>
            <a:r>
              <a:rPr lang="en-US" sz="4000" dirty="0" smtClean="0">
                <a:solidFill>
                  <a:srgbClr val="FF0000"/>
                </a:solidFill>
                <a:latin typeface="Arial" panose="020B0604020202020204" pitchFamily="34" charset="0"/>
                <a:cs typeface="Arial" panose="020B0604020202020204" pitchFamily="34" charset="0"/>
              </a:rPr>
              <a:t>˖</a:t>
            </a:r>
            <a:r>
              <a:rPr lang="en-US" sz="4000" dirty="0" smtClean="0">
                <a:solidFill>
                  <a:srgbClr val="FF0000"/>
                </a:solidFill>
              </a:rPr>
              <a:t>v  </a:t>
            </a:r>
            <a:r>
              <a:rPr lang="en-US" sz="4000" dirty="0" smtClean="0"/>
              <a:t>for</a:t>
            </a:r>
            <a:r>
              <a:rPr lang="en-US" sz="4000" dirty="0" smtClean="0">
                <a:solidFill>
                  <a:srgbClr val="FF0000"/>
                </a:solidFill>
              </a:rPr>
              <a:t> α&lt;0 </a:t>
            </a:r>
            <a:r>
              <a:rPr lang="en-US" sz="4000" dirty="0" smtClean="0"/>
              <a:t>shows that </a:t>
            </a:r>
          </a:p>
          <a:p>
            <a:pPr marL="0" indent="0">
              <a:buNone/>
            </a:pPr>
            <a:r>
              <a:rPr lang="en-US" sz="4400" dirty="0" smtClean="0">
                <a:solidFill>
                  <a:srgbClr val="FF0000"/>
                </a:solidFill>
              </a:rPr>
              <a:t>v</a:t>
            </a:r>
            <a:r>
              <a:rPr lang="en-US" sz="4400" baseline="30000" dirty="0" smtClean="0">
                <a:solidFill>
                  <a:srgbClr val="FF0000"/>
                </a:solidFill>
                <a:sym typeface="Symbol" panose="05050102010706020507" pitchFamily="18" charset="2"/>
              </a:rPr>
              <a:t>T</a:t>
            </a:r>
            <a:r>
              <a:rPr lang="en-US" sz="4400" dirty="0" smtClean="0">
                <a:solidFill>
                  <a:srgbClr val="FF0000"/>
                </a:solidFill>
              </a:rPr>
              <a:t> </a:t>
            </a:r>
            <a:r>
              <a:rPr lang="en-US" sz="4400" dirty="0">
                <a:solidFill>
                  <a:srgbClr val="FF0000"/>
                </a:solidFill>
              </a:rPr>
              <a:t>· A · </a:t>
            </a:r>
            <a:r>
              <a:rPr lang="en-US" sz="4400" dirty="0" smtClean="0">
                <a:solidFill>
                  <a:srgbClr val="FF0000"/>
                </a:solidFill>
              </a:rPr>
              <a:t>v=</a:t>
            </a:r>
            <a:r>
              <a:rPr lang="en-US" sz="4400" dirty="0" smtClean="0"/>
              <a:t> </a:t>
            </a:r>
            <a:r>
              <a:rPr lang="en-US" sz="4400" dirty="0" smtClean="0">
                <a:solidFill>
                  <a:srgbClr val="FF0000"/>
                </a:solidFill>
              </a:rPr>
              <a:t>v</a:t>
            </a:r>
            <a:r>
              <a:rPr lang="en-US" sz="4400" baseline="30000" dirty="0" smtClean="0">
                <a:solidFill>
                  <a:srgbClr val="FF0000"/>
                </a:solidFill>
                <a:sym typeface="Symbol" panose="05050102010706020507" pitchFamily="18" charset="2"/>
              </a:rPr>
              <a:t>T</a:t>
            </a:r>
            <a:r>
              <a:rPr lang="en-US" sz="4400" dirty="0">
                <a:solidFill>
                  <a:srgbClr val="FF0000"/>
                </a:solidFill>
              </a:rPr>
              <a:t> α</a:t>
            </a:r>
            <a:r>
              <a:rPr lang="en-US" sz="4400" dirty="0" smtClean="0">
                <a:solidFill>
                  <a:srgbClr val="FF0000"/>
                </a:solidFill>
                <a:sym typeface="Symbol" panose="05050102010706020507" pitchFamily="18" charset="2"/>
              </a:rPr>
              <a:t> </a:t>
            </a:r>
            <a:r>
              <a:rPr lang="en-US" sz="4400" dirty="0" smtClean="0">
                <a:solidFill>
                  <a:srgbClr val="FF0000"/>
                </a:solidFill>
              </a:rPr>
              <a:t>v =α </a:t>
            </a:r>
            <a:r>
              <a:rPr lang="en-US" sz="4400" dirty="0" smtClean="0"/>
              <a:t>(assuming </a:t>
            </a:r>
            <a:r>
              <a:rPr lang="en-US" sz="4400" dirty="0" smtClean="0">
                <a:solidFill>
                  <a:srgbClr val="FF0000"/>
                </a:solidFill>
              </a:rPr>
              <a:t>v </a:t>
            </a:r>
            <a:r>
              <a:rPr lang="en-US" sz="4400" dirty="0" smtClean="0"/>
              <a:t>has norm </a:t>
            </a:r>
            <a:r>
              <a:rPr lang="en-US" sz="4400" dirty="0" smtClean="0">
                <a:solidFill>
                  <a:srgbClr val="FF0000"/>
                </a:solidFill>
              </a:rPr>
              <a:t>1</a:t>
            </a:r>
            <a:r>
              <a:rPr lang="en-US" sz="4400" dirty="0" smtClean="0"/>
              <a:t>)</a:t>
            </a:r>
            <a:r>
              <a:rPr lang="en-US" sz="4400" dirty="0" smtClean="0">
                <a:solidFill>
                  <a:srgbClr val="FF0000"/>
                </a:solidFill>
              </a:rPr>
              <a:t> </a:t>
            </a:r>
            <a:r>
              <a:rPr lang="en-US" sz="4400" dirty="0" smtClean="0"/>
              <a:t>is a violated constraint.</a:t>
            </a:r>
            <a:endParaRPr lang="en-US" sz="4400" dirty="0"/>
          </a:p>
          <a:p>
            <a:pPr marL="0" indent="0">
              <a:buNone/>
            </a:pPr>
            <a:r>
              <a:rPr lang="en-US" sz="4400" dirty="0" smtClean="0"/>
              <a:t>Thus </a:t>
            </a:r>
            <a:r>
              <a:rPr lang="en-US" sz="4400" dirty="0" smtClean="0">
                <a:solidFill>
                  <a:srgbClr val="FF0000"/>
                </a:solidFill>
              </a:rPr>
              <a:t>A</a:t>
            </a:r>
            <a:r>
              <a:rPr lang="en-US" sz="4400" dirty="0">
                <a:solidFill>
                  <a:srgbClr val="FF0000"/>
                </a:solidFill>
              </a:rPr>
              <a:t> ≻ </a:t>
            </a:r>
            <a:r>
              <a:rPr lang="en-US" sz="4400" dirty="0" smtClean="0">
                <a:solidFill>
                  <a:srgbClr val="FF0000"/>
                </a:solidFill>
              </a:rPr>
              <a:t>0 </a:t>
            </a:r>
            <a:r>
              <a:rPr lang="en-US" sz="4400" dirty="0" smtClean="0"/>
              <a:t>can be solved in poly time.</a:t>
            </a:r>
          </a:p>
        </p:txBody>
      </p:sp>
    </p:spTree>
    <p:extLst>
      <p:ext uri="{BB962C8B-B14F-4D97-AF65-F5344CB8AC3E}">
        <p14:creationId xmlns:p14="http://schemas.microsoft.com/office/powerpoint/2010/main" val="411564096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The approximation for MAX-CUT</a:t>
            </a:r>
            <a:endParaRPr lang="en-US" dirty="0">
              <a:solidFill>
                <a:srgbClr val="00B0F0"/>
              </a:solidFill>
            </a:endParaRPr>
          </a:p>
        </p:txBody>
      </p:sp>
      <p:sp>
        <p:nvSpPr>
          <p:cNvPr id="3" name="Content Placeholder 2"/>
          <p:cNvSpPr>
            <a:spLocks noGrp="1"/>
          </p:cNvSpPr>
          <p:nvPr>
            <p:ph idx="1"/>
          </p:nvPr>
        </p:nvSpPr>
        <p:spPr>
          <a:xfrm>
            <a:off x="628650" y="1708911"/>
            <a:ext cx="7886700" cy="4351338"/>
          </a:xfrm>
        </p:spPr>
        <p:txBody>
          <a:bodyPr>
            <a:normAutofit fontScale="92500" lnSpcReduction="10000"/>
          </a:bodyPr>
          <a:lstStyle/>
          <a:p>
            <a:pPr marL="0" indent="0">
              <a:buNone/>
            </a:pPr>
            <a:r>
              <a:rPr lang="en-US" sz="4800" dirty="0" smtClean="0"/>
              <a:t>Let </a:t>
            </a:r>
            <a:r>
              <a:rPr lang="en-US" sz="4800" dirty="0" smtClean="0">
                <a:solidFill>
                  <a:srgbClr val="FF0000"/>
                </a:solidFill>
              </a:rPr>
              <a:t>Y</a:t>
            </a:r>
            <a:r>
              <a:rPr lang="en-US" sz="4800" dirty="0" smtClean="0"/>
              <a:t> be a  matrix.</a:t>
            </a:r>
            <a:endParaRPr lang="en-US" sz="4800" dirty="0" smtClean="0">
              <a:solidFill>
                <a:srgbClr val="FF0000"/>
              </a:solidFill>
              <a:latin typeface="Comic Sans MS" panose="030F0702030302020204" pitchFamily="66" charset="0"/>
              <a:sym typeface="Symbol" panose="05050102010706020507" pitchFamily="18" charset="2"/>
            </a:endParaRPr>
          </a:p>
          <a:p>
            <a:pPr marL="0" indent="0">
              <a:buNone/>
            </a:pPr>
            <a:r>
              <a:rPr lang="en-US" sz="4000" dirty="0" smtClean="0">
                <a:solidFill>
                  <a:srgbClr val="FF0000"/>
                </a:solidFill>
                <a:latin typeface="Comic Sans MS" panose="030F0702030302020204" pitchFamily="66" charset="0"/>
                <a:sym typeface="Symbol" panose="05050102010706020507" pitchFamily="18" charset="2"/>
              </a:rPr>
              <a:t>       </a:t>
            </a:r>
            <a:r>
              <a:rPr lang="en-US" sz="4000" dirty="0" smtClean="0">
                <a:latin typeface="Comic Sans MS" panose="030F0702030302020204" pitchFamily="66" charset="0"/>
                <a:sym typeface="Symbol" panose="05050102010706020507" pitchFamily="18" charset="2"/>
              </a:rPr>
              <a:t>The </a:t>
            </a:r>
            <a:r>
              <a:rPr lang="en-US" sz="4000" dirty="0" smtClean="0">
                <a:solidFill>
                  <a:srgbClr val="FF0000"/>
                </a:solidFill>
                <a:latin typeface="Comic Sans MS" panose="030F0702030302020204" pitchFamily="66" charset="0"/>
                <a:sym typeface="Symbol" panose="05050102010706020507" pitchFamily="18" charset="2"/>
              </a:rPr>
              <a:t>PSD </a:t>
            </a:r>
            <a:r>
              <a:rPr lang="en-US" sz="4000" dirty="0" smtClean="0">
                <a:latin typeface="Comic Sans MS" panose="030F0702030302020204" pitchFamily="66" charset="0"/>
                <a:sym typeface="Symbol" panose="05050102010706020507" pitchFamily="18" charset="2"/>
              </a:rPr>
              <a:t>program is:</a:t>
            </a:r>
            <a:endParaRPr lang="en-US" sz="4000" dirty="0" smtClean="0"/>
          </a:p>
          <a:p>
            <a:pPr marL="0" indent="0">
              <a:buNone/>
            </a:pPr>
            <a:endParaRPr lang="en-US" dirty="0" smtClean="0"/>
          </a:p>
          <a:p>
            <a:pPr marL="0" indent="0">
              <a:buNone/>
            </a:pPr>
            <a:r>
              <a:rPr lang="en-US" sz="4800" dirty="0" smtClean="0">
                <a:solidFill>
                  <a:srgbClr val="0070C0"/>
                </a:solidFill>
              </a:rPr>
              <a:t>Maximize </a:t>
            </a:r>
            <a:r>
              <a:rPr lang="en-US" sz="4000" dirty="0" smtClean="0">
                <a:solidFill>
                  <a:srgbClr val="0070C0"/>
                </a:solidFill>
              </a:rPr>
              <a:t>  </a:t>
            </a:r>
            <a:r>
              <a:rPr lang="en-US" sz="4000" dirty="0" smtClean="0"/>
              <a:t>  </a:t>
            </a:r>
            <a:r>
              <a:rPr lang="en-US" dirty="0" smtClean="0"/>
              <a:t>  </a:t>
            </a:r>
            <a:r>
              <a:rPr lang="en-US" sz="4800" dirty="0" smtClean="0">
                <a:solidFill>
                  <a:srgbClr val="FF0000"/>
                </a:solidFill>
              </a:rPr>
              <a:t>∑ (1 − </a:t>
            </a:r>
            <a:r>
              <a:rPr lang="en-US" sz="4800" dirty="0" smtClean="0">
                <a:solidFill>
                  <a:srgbClr val="FF0000"/>
                </a:solidFill>
                <a:sym typeface="Symbol" panose="05050102010706020507" pitchFamily="18" charset="2"/>
              </a:rPr>
              <a:t>y</a:t>
            </a:r>
            <a:r>
              <a:rPr lang="en-US" sz="4800" baseline="-25000" dirty="0" smtClean="0">
                <a:solidFill>
                  <a:srgbClr val="FF0000"/>
                </a:solidFill>
                <a:latin typeface="Comic Sans MS" panose="030F0702030302020204" pitchFamily="66" charset="0"/>
                <a:sym typeface="Symbol" panose="05050102010706020507" pitchFamily="18" charset="2"/>
              </a:rPr>
              <a:t>ji</a:t>
            </a:r>
            <a:r>
              <a:rPr lang="en-US" sz="4800" dirty="0" smtClean="0">
                <a:solidFill>
                  <a:srgbClr val="FF0000"/>
                </a:solidFill>
              </a:rPr>
              <a:t> )/2    </a:t>
            </a:r>
          </a:p>
          <a:p>
            <a:pPr marL="0" indent="0">
              <a:buNone/>
            </a:pPr>
            <a:r>
              <a:rPr lang="en-US" sz="4800" dirty="0"/>
              <a:t> </a:t>
            </a:r>
            <a:r>
              <a:rPr lang="en-US" sz="4800" dirty="0" smtClean="0"/>
              <a:t>                           </a:t>
            </a:r>
            <a:r>
              <a:rPr lang="en-US" sz="4400" dirty="0" smtClean="0">
                <a:solidFill>
                  <a:srgbClr val="FF0000"/>
                </a:solidFill>
              </a:rPr>
              <a:t>Y ≻ 0.</a:t>
            </a:r>
          </a:p>
          <a:p>
            <a:pPr marL="0" indent="0">
              <a:buNone/>
            </a:pPr>
            <a:r>
              <a:rPr lang="en-US" sz="4400" dirty="0" smtClean="0"/>
              <a:t>We know that </a:t>
            </a:r>
            <a:r>
              <a:rPr lang="en-US" sz="4400" dirty="0">
                <a:solidFill>
                  <a:srgbClr val="FF0000"/>
                </a:solidFill>
              </a:rPr>
              <a:t>Y ≻ </a:t>
            </a:r>
            <a:r>
              <a:rPr lang="en-US" sz="4400" dirty="0" smtClean="0">
                <a:solidFill>
                  <a:srgbClr val="FF0000"/>
                </a:solidFill>
              </a:rPr>
              <a:t>0 </a:t>
            </a:r>
            <a:r>
              <a:rPr lang="en-US" sz="4400" dirty="0" smtClean="0"/>
              <a:t>can be solved in poly time.</a:t>
            </a:r>
            <a:endParaRPr lang="en-US" sz="4400" dirty="0"/>
          </a:p>
        </p:txBody>
      </p:sp>
    </p:spTree>
    <p:extLst>
      <p:ext uri="{BB962C8B-B14F-4D97-AF65-F5344CB8AC3E}">
        <p14:creationId xmlns:p14="http://schemas.microsoft.com/office/powerpoint/2010/main" val="11495063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The PSD</a:t>
            </a:r>
            <a:endParaRPr lang="en-US" dirty="0">
              <a:solidFill>
                <a:srgbClr val="00B0F0"/>
              </a:solidFill>
            </a:endParaRPr>
          </a:p>
        </p:txBody>
      </p:sp>
      <p:sp>
        <p:nvSpPr>
          <p:cNvPr id="3" name="Content Placeholder 2"/>
          <p:cNvSpPr>
            <a:spLocks noGrp="1"/>
          </p:cNvSpPr>
          <p:nvPr>
            <p:ph idx="1"/>
          </p:nvPr>
        </p:nvSpPr>
        <p:spPr>
          <a:xfrm>
            <a:off x="628650" y="1708911"/>
            <a:ext cx="7886700" cy="4351338"/>
          </a:xfrm>
        </p:spPr>
        <p:txBody>
          <a:bodyPr>
            <a:normAutofit lnSpcReduction="10000"/>
          </a:bodyPr>
          <a:lstStyle/>
          <a:p>
            <a:pPr marL="0" indent="0">
              <a:buNone/>
            </a:pPr>
            <a:r>
              <a:rPr lang="en-US" sz="4000" dirty="0" smtClean="0"/>
              <a:t>First, why is it a relaxation of </a:t>
            </a:r>
            <a:r>
              <a:rPr lang="en-US" sz="4000" dirty="0" smtClean="0">
                <a:solidFill>
                  <a:srgbClr val="00B050"/>
                </a:solidFill>
              </a:rPr>
              <a:t>Max- Cut</a:t>
            </a:r>
            <a:r>
              <a:rPr lang="en-US" sz="4000" dirty="0" smtClean="0"/>
              <a:t>. There is a matrix so that </a:t>
            </a:r>
            <a:r>
              <a:rPr lang="en-US" sz="4000" dirty="0" smtClean="0">
                <a:solidFill>
                  <a:srgbClr val="FF0000"/>
                </a:solidFill>
                <a:sym typeface="Symbol" panose="05050102010706020507" pitchFamily="18" charset="2"/>
              </a:rPr>
              <a:t>B</a:t>
            </a:r>
            <a:r>
              <a:rPr lang="en-US" sz="4000" baseline="30000" dirty="0" smtClean="0">
                <a:solidFill>
                  <a:srgbClr val="FF0000"/>
                </a:solidFill>
                <a:sym typeface="Symbol" panose="05050102010706020507" pitchFamily="18" charset="2"/>
              </a:rPr>
              <a:t>T</a:t>
            </a:r>
            <a:r>
              <a:rPr lang="en-US" sz="4000" dirty="0" smtClean="0">
                <a:solidFill>
                  <a:srgbClr val="FF0000"/>
                </a:solidFill>
              </a:rPr>
              <a:t> </a:t>
            </a:r>
            <a:r>
              <a:rPr lang="en-US" sz="4000" dirty="0">
                <a:solidFill>
                  <a:srgbClr val="FF0000"/>
                </a:solidFill>
                <a:latin typeface="Arial" panose="020B0604020202020204" pitchFamily="34" charset="0"/>
                <a:cs typeface="Arial" panose="020B0604020202020204" pitchFamily="34" charset="0"/>
              </a:rPr>
              <a:t>˖</a:t>
            </a:r>
            <a:r>
              <a:rPr lang="en-US" sz="4000" dirty="0" smtClean="0">
                <a:solidFill>
                  <a:srgbClr val="FF0000"/>
                </a:solidFill>
                <a:sym typeface="Symbol" panose="05050102010706020507" pitchFamily="18" charset="2"/>
              </a:rPr>
              <a:t>B</a:t>
            </a:r>
            <a:r>
              <a:rPr lang="en-US" sz="4000" dirty="0" smtClean="0">
                <a:solidFill>
                  <a:srgbClr val="FF0000"/>
                </a:solidFill>
                <a:latin typeface="Comic Sans MS" panose="030F0702030302020204" pitchFamily="66" charset="0"/>
                <a:sym typeface="Symbol" panose="05050102010706020507" pitchFamily="18" charset="2"/>
              </a:rPr>
              <a:t>= </a:t>
            </a:r>
            <a:r>
              <a:rPr lang="en-US" sz="4000" dirty="0" smtClean="0">
                <a:solidFill>
                  <a:srgbClr val="FF0000"/>
                </a:solidFill>
                <a:sym typeface="Symbol" panose="05050102010706020507" pitchFamily="18" charset="2"/>
              </a:rPr>
              <a:t>Y </a:t>
            </a:r>
            <a:r>
              <a:rPr lang="en-US" sz="4000" dirty="0" smtClean="0">
                <a:sym typeface="Symbol" panose="05050102010706020507" pitchFamily="18" charset="2"/>
              </a:rPr>
              <a:t>and so</a:t>
            </a:r>
            <a:r>
              <a:rPr lang="en-US" sz="4000" baseline="-25000" dirty="0" smtClean="0">
                <a:latin typeface="Comic Sans MS" panose="030F0702030302020204" pitchFamily="66" charset="0"/>
                <a:sym typeface="Symbol" panose="05050102010706020507" pitchFamily="18" charset="2"/>
              </a:rPr>
              <a:t> </a:t>
            </a:r>
            <a:endParaRPr lang="en-US" sz="4000" dirty="0" smtClean="0"/>
          </a:p>
          <a:p>
            <a:pPr marL="0" indent="0">
              <a:buNone/>
            </a:pPr>
            <a:r>
              <a:rPr lang="en-US" sz="4000" dirty="0" smtClean="0">
                <a:solidFill>
                  <a:srgbClr val="FF0000"/>
                </a:solidFill>
                <a:sym typeface="Symbol" panose="05050102010706020507" pitchFamily="18" charset="2"/>
              </a:rPr>
              <a:t>                (B</a:t>
            </a:r>
            <a:r>
              <a:rPr lang="en-US" altLang="en-US" sz="4000" baseline="-25000" dirty="0" smtClean="0">
                <a:solidFill>
                  <a:srgbClr val="FF0000"/>
                </a:solidFill>
                <a:latin typeface="Comic Sans MS" panose="030F0702030302020204" pitchFamily="66" charset="0"/>
              </a:rPr>
              <a:t>j</a:t>
            </a:r>
            <a:r>
              <a:rPr lang="en-US" altLang="en-US" sz="4000" dirty="0" smtClean="0">
                <a:solidFill>
                  <a:srgbClr val="FF0000"/>
                </a:solidFill>
                <a:latin typeface="Comic Sans MS" panose="030F0702030302020204" pitchFamily="66" charset="0"/>
              </a:rPr>
              <a:t>)</a:t>
            </a:r>
            <a:r>
              <a:rPr lang="en-US" sz="4000" baseline="30000" dirty="0" smtClean="0">
                <a:solidFill>
                  <a:srgbClr val="FF0000"/>
                </a:solidFill>
                <a:sym typeface="Symbol" panose="05050102010706020507" pitchFamily="18" charset="2"/>
              </a:rPr>
              <a:t>T</a:t>
            </a:r>
            <a:r>
              <a:rPr lang="en-US" sz="4000" dirty="0" smtClean="0">
                <a:solidFill>
                  <a:srgbClr val="FF0000"/>
                </a:solidFill>
              </a:rPr>
              <a:t> </a:t>
            </a:r>
            <a:r>
              <a:rPr lang="en-US" sz="4000" dirty="0" smtClean="0">
                <a:solidFill>
                  <a:srgbClr val="FF0000"/>
                </a:solidFill>
                <a:latin typeface="Arial" panose="020B0604020202020204" pitchFamily="34" charset="0"/>
                <a:cs typeface="Arial" panose="020B0604020202020204" pitchFamily="34" charset="0"/>
              </a:rPr>
              <a:t>˖</a:t>
            </a:r>
            <a:r>
              <a:rPr lang="en-US" sz="4000" dirty="0" smtClean="0">
                <a:solidFill>
                  <a:srgbClr val="FF0000"/>
                </a:solidFill>
                <a:sym typeface="Symbol" panose="05050102010706020507" pitchFamily="18" charset="2"/>
              </a:rPr>
              <a:t>B</a:t>
            </a:r>
            <a:r>
              <a:rPr lang="en-US" sz="4000" baseline="-25000" dirty="0" smtClean="0">
                <a:solidFill>
                  <a:srgbClr val="FF0000"/>
                </a:solidFill>
                <a:latin typeface="Comic Sans MS" panose="030F0702030302020204" pitchFamily="66" charset="0"/>
                <a:sym typeface="Symbol" panose="05050102010706020507" pitchFamily="18" charset="2"/>
              </a:rPr>
              <a:t>i</a:t>
            </a:r>
            <a:r>
              <a:rPr lang="en-US" sz="4000" dirty="0" smtClean="0">
                <a:solidFill>
                  <a:srgbClr val="FF0000"/>
                </a:solidFill>
                <a:latin typeface="Comic Sans MS" panose="030F0702030302020204" pitchFamily="66" charset="0"/>
                <a:sym typeface="Symbol" panose="05050102010706020507" pitchFamily="18" charset="2"/>
              </a:rPr>
              <a:t>= </a:t>
            </a:r>
            <a:r>
              <a:rPr lang="en-US" sz="4000" dirty="0" smtClean="0">
                <a:solidFill>
                  <a:srgbClr val="FF0000"/>
                </a:solidFill>
                <a:sym typeface="Symbol" panose="05050102010706020507" pitchFamily="18" charset="2"/>
              </a:rPr>
              <a:t>y</a:t>
            </a:r>
            <a:r>
              <a:rPr lang="en-US" sz="4000" baseline="-25000" dirty="0" smtClean="0">
                <a:solidFill>
                  <a:srgbClr val="FF0000"/>
                </a:solidFill>
                <a:latin typeface="Comic Sans MS" panose="030F0702030302020204" pitchFamily="66" charset="0"/>
                <a:sym typeface="Symbol" panose="05050102010706020507" pitchFamily="18" charset="2"/>
              </a:rPr>
              <a:t>ji  </a:t>
            </a:r>
            <a:r>
              <a:rPr lang="en-US" sz="4000" dirty="0" smtClean="0">
                <a:solidFill>
                  <a:srgbClr val="FF0000"/>
                </a:solidFill>
                <a:latin typeface="Comic Sans MS" panose="030F0702030302020204" pitchFamily="66" charset="0"/>
                <a:sym typeface="Symbol" panose="05050102010706020507" pitchFamily="18" charset="2"/>
              </a:rPr>
              <a:t> </a:t>
            </a:r>
            <a:endParaRPr lang="en-US" sz="4000" dirty="0" smtClean="0"/>
          </a:p>
          <a:p>
            <a:pPr marL="0" indent="0">
              <a:buNone/>
            </a:pPr>
            <a:endParaRPr lang="en-US" dirty="0" smtClean="0"/>
          </a:p>
          <a:p>
            <a:pPr marL="0" indent="0">
              <a:buNone/>
            </a:pPr>
            <a:r>
              <a:rPr lang="en-US" sz="4800" dirty="0" smtClean="0">
                <a:solidFill>
                  <a:srgbClr val="0070C0"/>
                </a:solidFill>
              </a:rPr>
              <a:t>Maximize </a:t>
            </a:r>
            <a:r>
              <a:rPr lang="en-US" sz="4000" dirty="0" smtClean="0">
                <a:solidFill>
                  <a:srgbClr val="0070C0"/>
                </a:solidFill>
              </a:rPr>
              <a:t>  </a:t>
            </a:r>
            <a:r>
              <a:rPr lang="en-US" sz="4000" dirty="0" smtClean="0"/>
              <a:t>  </a:t>
            </a:r>
            <a:r>
              <a:rPr lang="en-US" dirty="0" smtClean="0"/>
              <a:t>  </a:t>
            </a:r>
            <a:r>
              <a:rPr lang="en-US" sz="4800" dirty="0" smtClean="0">
                <a:solidFill>
                  <a:srgbClr val="FF0000"/>
                </a:solidFill>
              </a:rPr>
              <a:t>∑ (1 − </a:t>
            </a:r>
            <a:r>
              <a:rPr lang="en-US" sz="4800" dirty="0" smtClean="0">
                <a:solidFill>
                  <a:srgbClr val="FF0000"/>
                </a:solidFill>
                <a:sym typeface="Symbol" panose="05050102010706020507" pitchFamily="18" charset="2"/>
              </a:rPr>
              <a:t>y</a:t>
            </a:r>
            <a:r>
              <a:rPr lang="en-US" sz="4800" baseline="-25000" dirty="0" smtClean="0">
                <a:solidFill>
                  <a:srgbClr val="FF0000"/>
                </a:solidFill>
                <a:latin typeface="Comic Sans MS" panose="030F0702030302020204" pitchFamily="66" charset="0"/>
                <a:sym typeface="Symbol" panose="05050102010706020507" pitchFamily="18" charset="2"/>
              </a:rPr>
              <a:t>ji</a:t>
            </a:r>
            <a:r>
              <a:rPr lang="en-US" sz="4800" dirty="0" smtClean="0">
                <a:solidFill>
                  <a:srgbClr val="FF0000"/>
                </a:solidFill>
              </a:rPr>
              <a:t> )/2    </a:t>
            </a:r>
          </a:p>
          <a:p>
            <a:pPr marL="0" indent="0">
              <a:buNone/>
            </a:pPr>
            <a:r>
              <a:rPr lang="en-US" sz="4800" dirty="0"/>
              <a:t> </a:t>
            </a:r>
            <a:r>
              <a:rPr lang="en-US" sz="4800" dirty="0" smtClean="0"/>
              <a:t>                           </a:t>
            </a:r>
            <a:r>
              <a:rPr lang="en-US" sz="4400" dirty="0" smtClean="0">
                <a:solidFill>
                  <a:srgbClr val="FF0000"/>
                </a:solidFill>
              </a:rPr>
              <a:t>Y ≻ 0.</a:t>
            </a:r>
            <a:endParaRPr lang="en-US" sz="4400" dirty="0">
              <a:solidFill>
                <a:srgbClr val="FF0000"/>
              </a:solidFill>
            </a:endParaRPr>
          </a:p>
        </p:txBody>
      </p:sp>
    </p:spTree>
    <p:extLst>
      <p:ext uri="{BB962C8B-B14F-4D97-AF65-F5344CB8AC3E}">
        <p14:creationId xmlns:p14="http://schemas.microsoft.com/office/powerpoint/2010/main" val="234466284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Let the optimal cut be S,V-S</a:t>
            </a:r>
            <a:endParaRPr lang="en-US" dirty="0">
              <a:solidFill>
                <a:srgbClr val="00B0F0"/>
              </a:solidFill>
            </a:endParaRPr>
          </a:p>
        </p:txBody>
      </p:sp>
      <p:sp>
        <p:nvSpPr>
          <p:cNvPr id="3" name="Content Placeholder 2"/>
          <p:cNvSpPr>
            <a:spLocks noGrp="1"/>
          </p:cNvSpPr>
          <p:nvPr>
            <p:ph idx="1"/>
          </p:nvPr>
        </p:nvSpPr>
        <p:spPr>
          <a:xfrm>
            <a:off x="914400" y="1447800"/>
            <a:ext cx="7600950" cy="4612449"/>
          </a:xfrm>
        </p:spPr>
        <p:txBody>
          <a:bodyPr>
            <a:normAutofit fontScale="25000" lnSpcReduction="20000"/>
          </a:bodyPr>
          <a:lstStyle/>
          <a:p>
            <a:pPr marL="0" indent="0">
              <a:buNone/>
            </a:pPr>
            <a:r>
              <a:rPr lang="en-US" sz="16000" dirty="0" smtClean="0">
                <a:sym typeface="Symbol" panose="05050102010706020507" pitchFamily="18" charset="2"/>
              </a:rPr>
              <a:t>Let </a:t>
            </a:r>
            <a:r>
              <a:rPr lang="en-US" sz="16000" dirty="0" smtClean="0">
                <a:solidFill>
                  <a:srgbClr val="FF0000"/>
                </a:solidFill>
                <a:sym typeface="Symbol" panose="05050102010706020507" pitchFamily="18" charset="2"/>
              </a:rPr>
              <a:t> </a:t>
            </a:r>
          </a:p>
          <a:p>
            <a:pPr marL="0" indent="0">
              <a:buNone/>
            </a:pPr>
            <a:r>
              <a:rPr lang="en-US" sz="16000" dirty="0" smtClean="0">
                <a:solidFill>
                  <a:srgbClr val="FF0000"/>
                </a:solidFill>
                <a:sym typeface="Symbol" panose="05050102010706020507" pitchFamily="18" charset="2"/>
              </a:rPr>
              <a:t>(</a:t>
            </a:r>
            <a:r>
              <a:rPr lang="en-US" sz="16000" dirty="0">
                <a:solidFill>
                  <a:srgbClr val="FF0000"/>
                </a:solidFill>
                <a:sym typeface="Symbol" panose="05050102010706020507" pitchFamily="18" charset="2"/>
              </a:rPr>
              <a:t>B</a:t>
            </a:r>
            <a:r>
              <a:rPr lang="en-US" altLang="en-US" sz="16000" baseline="-25000" dirty="0">
                <a:solidFill>
                  <a:srgbClr val="FF0000"/>
                </a:solidFill>
                <a:latin typeface="Comic Sans MS" panose="030F0702030302020204" pitchFamily="66" charset="0"/>
              </a:rPr>
              <a:t>j</a:t>
            </a:r>
            <a:r>
              <a:rPr lang="en-US" altLang="en-US" sz="16000" dirty="0">
                <a:solidFill>
                  <a:srgbClr val="FF0000"/>
                </a:solidFill>
                <a:latin typeface="Comic Sans MS" panose="030F0702030302020204" pitchFamily="66" charset="0"/>
              </a:rPr>
              <a:t>)</a:t>
            </a:r>
            <a:r>
              <a:rPr lang="en-US" sz="16000" baseline="30000" dirty="0">
                <a:solidFill>
                  <a:srgbClr val="FF0000"/>
                </a:solidFill>
                <a:sym typeface="Symbol" panose="05050102010706020507" pitchFamily="18" charset="2"/>
              </a:rPr>
              <a:t>T</a:t>
            </a:r>
            <a:r>
              <a:rPr lang="en-US" sz="16000" dirty="0">
                <a:solidFill>
                  <a:srgbClr val="FF0000"/>
                </a:solidFill>
              </a:rPr>
              <a:t> </a:t>
            </a:r>
            <a:r>
              <a:rPr lang="en-US" sz="16000" dirty="0" smtClean="0">
                <a:solidFill>
                  <a:srgbClr val="FF0000"/>
                </a:solidFill>
              </a:rPr>
              <a:t>=(1,0,0,0,……,0) </a:t>
            </a:r>
            <a:r>
              <a:rPr lang="en-US" sz="16000" dirty="0" smtClean="0"/>
              <a:t>if</a:t>
            </a:r>
            <a:r>
              <a:rPr lang="en-US" sz="16000" dirty="0" smtClean="0">
                <a:solidFill>
                  <a:srgbClr val="FF0000"/>
                </a:solidFill>
              </a:rPr>
              <a:t> j</a:t>
            </a:r>
            <a:r>
              <a:rPr lang="el-GR" sz="16000" dirty="0" smtClean="0">
                <a:solidFill>
                  <a:srgbClr val="FF0000"/>
                </a:solidFill>
                <a:sym typeface="Symbol" panose="05050102010706020507" pitchFamily="18" charset="2"/>
              </a:rPr>
              <a:t></a:t>
            </a:r>
            <a:r>
              <a:rPr lang="en-US" sz="16000" dirty="0" smtClean="0">
                <a:solidFill>
                  <a:srgbClr val="FF0000"/>
                </a:solidFill>
                <a:sym typeface="Symbol" panose="05050102010706020507" pitchFamily="18" charset="2"/>
              </a:rPr>
              <a:t>S </a:t>
            </a:r>
            <a:r>
              <a:rPr lang="en-US" sz="16000" dirty="0" smtClean="0"/>
              <a:t> </a:t>
            </a:r>
            <a:endParaRPr lang="en-US" sz="16000" dirty="0"/>
          </a:p>
          <a:p>
            <a:pPr marL="0" indent="0">
              <a:buNone/>
            </a:pPr>
            <a:r>
              <a:rPr lang="en-US" sz="10000" dirty="0" smtClean="0">
                <a:solidFill>
                  <a:srgbClr val="FF0000"/>
                </a:solidFill>
              </a:rPr>
              <a:t>                         </a:t>
            </a:r>
            <a:r>
              <a:rPr lang="en-US" sz="16000" dirty="0" smtClean="0"/>
              <a:t>and </a:t>
            </a:r>
            <a:endParaRPr lang="en-US" sz="5800" dirty="0" smtClean="0">
              <a:sym typeface="Symbol" panose="05050102010706020507" pitchFamily="18" charset="2"/>
            </a:endParaRPr>
          </a:p>
          <a:p>
            <a:pPr marL="0" indent="0">
              <a:buNone/>
            </a:pPr>
            <a:r>
              <a:rPr lang="en-US" sz="16000" dirty="0" smtClean="0">
                <a:solidFill>
                  <a:srgbClr val="FF0000"/>
                </a:solidFill>
                <a:sym typeface="Symbol" panose="05050102010706020507" pitchFamily="18" charset="2"/>
              </a:rPr>
              <a:t>(</a:t>
            </a:r>
            <a:r>
              <a:rPr lang="en-US" sz="16000" dirty="0">
                <a:solidFill>
                  <a:srgbClr val="FF0000"/>
                </a:solidFill>
                <a:sym typeface="Symbol" panose="05050102010706020507" pitchFamily="18" charset="2"/>
              </a:rPr>
              <a:t>B</a:t>
            </a:r>
            <a:r>
              <a:rPr lang="en-US" altLang="en-US" sz="16000" baseline="-25000" dirty="0">
                <a:solidFill>
                  <a:srgbClr val="FF0000"/>
                </a:solidFill>
                <a:latin typeface="Comic Sans MS" panose="030F0702030302020204" pitchFamily="66" charset="0"/>
              </a:rPr>
              <a:t>j</a:t>
            </a:r>
            <a:r>
              <a:rPr lang="en-US" altLang="en-US" sz="16000" dirty="0">
                <a:solidFill>
                  <a:srgbClr val="FF0000"/>
                </a:solidFill>
                <a:latin typeface="Comic Sans MS" panose="030F0702030302020204" pitchFamily="66" charset="0"/>
              </a:rPr>
              <a:t>)</a:t>
            </a:r>
            <a:r>
              <a:rPr lang="en-US" sz="16000" baseline="30000" dirty="0">
                <a:solidFill>
                  <a:srgbClr val="FF0000"/>
                </a:solidFill>
                <a:sym typeface="Symbol" panose="05050102010706020507" pitchFamily="18" charset="2"/>
              </a:rPr>
              <a:t>T</a:t>
            </a:r>
            <a:r>
              <a:rPr lang="en-US" sz="16000" dirty="0">
                <a:solidFill>
                  <a:srgbClr val="FF0000"/>
                </a:solidFill>
              </a:rPr>
              <a:t> </a:t>
            </a:r>
            <a:r>
              <a:rPr lang="en-US" sz="16000" dirty="0" smtClean="0">
                <a:solidFill>
                  <a:srgbClr val="FF0000"/>
                </a:solidFill>
              </a:rPr>
              <a:t>=(-1,0,0,0</a:t>
            </a:r>
            <a:r>
              <a:rPr lang="en-US" sz="16000" dirty="0">
                <a:solidFill>
                  <a:srgbClr val="FF0000"/>
                </a:solidFill>
              </a:rPr>
              <a:t>,……,</a:t>
            </a:r>
            <a:r>
              <a:rPr lang="en-US" sz="16000" dirty="0" smtClean="0">
                <a:solidFill>
                  <a:srgbClr val="FF0000"/>
                </a:solidFill>
              </a:rPr>
              <a:t>0) </a:t>
            </a:r>
            <a:r>
              <a:rPr lang="en-US" sz="16000" dirty="0" smtClean="0"/>
              <a:t>if </a:t>
            </a:r>
            <a:r>
              <a:rPr lang="en-US" sz="16000" dirty="0" smtClean="0">
                <a:solidFill>
                  <a:srgbClr val="FF0000"/>
                </a:solidFill>
              </a:rPr>
              <a:t>j</a:t>
            </a:r>
            <a:r>
              <a:rPr lang="el-GR" sz="16000" dirty="0">
                <a:solidFill>
                  <a:srgbClr val="FF0000"/>
                </a:solidFill>
                <a:sym typeface="Symbol" panose="05050102010706020507" pitchFamily="18" charset="2"/>
              </a:rPr>
              <a:t> </a:t>
            </a:r>
            <a:r>
              <a:rPr lang="el-GR" sz="16000" dirty="0" smtClean="0">
                <a:solidFill>
                  <a:srgbClr val="FF0000"/>
                </a:solidFill>
                <a:sym typeface="Symbol" panose="05050102010706020507" pitchFamily="18" charset="2"/>
              </a:rPr>
              <a:t></a:t>
            </a:r>
            <a:r>
              <a:rPr lang="en-US" sz="16000" dirty="0" smtClean="0">
                <a:solidFill>
                  <a:srgbClr val="FF0000"/>
                </a:solidFill>
                <a:sym typeface="Symbol" panose="05050102010706020507" pitchFamily="18" charset="2"/>
              </a:rPr>
              <a:t>V-S</a:t>
            </a:r>
            <a:r>
              <a:rPr lang="en-US" sz="16000" dirty="0" smtClean="0"/>
              <a:t> </a:t>
            </a:r>
          </a:p>
          <a:p>
            <a:pPr marL="0" indent="0">
              <a:buNone/>
            </a:pPr>
            <a:endParaRPr lang="en-US" sz="16000" dirty="0" smtClean="0"/>
          </a:p>
          <a:p>
            <a:pPr marL="0" indent="0">
              <a:buNone/>
            </a:pPr>
            <a:r>
              <a:rPr lang="en-US" sz="16000" dirty="0" smtClean="0"/>
              <a:t>For an edge </a:t>
            </a:r>
            <a:r>
              <a:rPr lang="en-US" sz="16000" dirty="0">
                <a:solidFill>
                  <a:srgbClr val="FF0000"/>
                </a:solidFill>
              </a:rPr>
              <a:t>i</a:t>
            </a:r>
            <a:r>
              <a:rPr lang="en-US" sz="16000" dirty="0" smtClean="0">
                <a:solidFill>
                  <a:srgbClr val="FF0000"/>
                </a:solidFill>
              </a:rPr>
              <a:t>,j </a:t>
            </a:r>
            <a:r>
              <a:rPr lang="en-US" sz="16000" dirty="0" smtClean="0"/>
              <a:t>if</a:t>
            </a:r>
            <a:r>
              <a:rPr lang="en-US" sz="16000" dirty="0" smtClean="0">
                <a:solidFill>
                  <a:srgbClr val="FF0000"/>
                </a:solidFill>
              </a:rPr>
              <a:t> i </a:t>
            </a:r>
            <a:r>
              <a:rPr lang="en-US" sz="16000" dirty="0" smtClean="0"/>
              <a:t>and</a:t>
            </a:r>
            <a:r>
              <a:rPr lang="en-US" sz="16000" dirty="0" smtClean="0">
                <a:solidFill>
                  <a:srgbClr val="FF0000"/>
                </a:solidFill>
              </a:rPr>
              <a:t> j  </a:t>
            </a:r>
            <a:r>
              <a:rPr lang="en-US" sz="16000" dirty="0" smtClean="0"/>
              <a:t>are in </a:t>
            </a:r>
          </a:p>
          <a:p>
            <a:pPr marL="0" indent="0">
              <a:buNone/>
            </a:pPr>
            <a:r>
              <a:rPr lang="en-US" sz="16000" dirty="0" smtClean="0"/>
              <a:t>different sides</a:t>
            </a:r>
            <a:r>
              <a:rPr lang="en-US" sz="16000" dirty="0" smtClean="0">
                <a:solidFill>
                  <a:srgbClr val="FF0000"/>
                </a:solidFill>
              </a:rPr>
              <a:t> </a:t>
            </a:r>
            <a:r>
              <a:rPr lang="en-US" sz="16000" dirty="0" smtClean="0"/>
              <a:t>we get </a:t>
            </a:r>
            <a:r>
              <a:rPr lang="en-US" sz="16000" dirty="0" smtClean="0">
                <a:solidFill>
                  <a:srgbClr val="FF0000"/>
                </a:solidFill>
              </a:rPr>
              <a:t>1 </a:t>
            </a:r>
            <a:r>
              <a:rPr lang="en-US" sz="16000" dirty="0" smtClean="0"/>
              <a:t>and </a:t>
            </a:r>
          </a:p>
          <a:p>
            <a:pPr marL="0" indent="0">
              <a:buNone/>
            </a:pPr>
            <a:r>
              <a:rPr lang="en-US" sz="16000" dirty="0" smtClean="0">
                <a:solidFill>
                  <a:srgbClr val="FF0000"/>
                </a:solidFill>
              </a:rPr>
              <a:t>0 </a:t>
            </a:r>
            <a:r>
              <a:rPr lang="en-US" sz="16000" dirty="0" smtClean="0"/>
              <a:t>otherwise.</a:t>
            </a:r>
          </a:p>
          <a:p>
            <a:pPr marL="0" indent="0">
              <a:buNone/>
            </a:pPr>
            <a:endParaRPr lang="en-US" sz="16000" dirty="0" smtClean="0"/>
          </a:p>
          <a:p>
            <a:pPr marL="0" indent="0">
              <a:buNone/>
            </a:pPr>
            <a:r>
              <a:rPr lang="en-US" sz="16000" dirty="0" smtClean="0">
                <a:solidFill>
                  <a:srgbClr val="FF0000"/>
                </a:solidFill>
                <a:sym typeface="Symbol" panose="05050102010706020507" pitchFamily="18" charset="2"/>
              </a:rPr>
              <a:t>           </a:t>
            </a:r>
            <a:r>
              <a:rPr lang="en-US" sz="16000" baseline="-25000" dirty="0" smtClean="0">
                <a:solidFill>
                  <a:srgbClr val="FF0000"/>
                </a:solidFill>
                <a:latin typeface="Comic Sans MS" panose="030F0702030302020204" pitchFamily="66" charset="0"/>
                <a:sym typeface="Symbol" panose="05050102010706020507" pitchFamily="18" charset="2"/>
              </a:rPr>
              <a:t> </a:t>
            </a:r>
            <a:endParaRPr lang="en-US" sz="16000" dirty="0" smtClean="0"/>
          </a:p>
        </p:txBody>
      </p:sp>
    </p:spTree>
    <p:extLst>
      <p:ext uri="{BB962C8B-B14F-4D97-AF65-F5344CB8AC3E}">
        <p14:creationId xmlns:p14="http://schemas.microsoft.com/office/powerpoint/2010/main" val="415206034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What do we do with high dimension vectors?</a:t>
            </a:r>
            <a:endParaRPr lang="en-US" dirty="0">
              <a:solidFill>
                <a:srgbClr val="00B0F0"/>
              </a:solidFill>
            </a:endParaRPr>
          </a:p>
        </p:txBody>
      </p:sp>
      <p:sp>
        <p:nvSpPr>
          <p:cNvPr id="3" name="Content Placeholder 2"/>
          <p:cNvSpPr>
            <a:spLocks noGrp="1"/>
          </p:cNvSpPr>
          <p:nvPr>
            <p:ph idx="1"/>
          </p:nvPr>
        </p:nvSpPr>
        <p:spPr/>
        <p:txBody>
          <a:bodyPr>
            <a:normAutofit lnSpcReduction="10000"/>
          </a:bodyPr>
          <a:lstStyle/>
          <a:p>
            <a:pPr marL="0" indent="0">
              <a:buNone/>
            </a:pPr>
            <a:r>
              <a:rPr lang="en-US" sz="4000" dirty="0" smtClean="0"/>
              <a:t>Consider the Matrix </a:t>
            </a:r>
            <a:r>
              <a:rPr lang="en-US" sz="4000" dirty="0" smtClean="0">
                <a:solidFill>
                  <a:srgbClr val="FF0000"/>
                </a:solidFill>
              </a:rPr>
              <a:t>B</a:t>
            </a:r>
            <a:r>
              <a:rPr lang="en-US" sz="4000" dirty="0" smtClean="0"/>
              <a:t> so that </a:t>
            </a:r>
            <a:endParaRPr lang="en-US" sz="4000" dirty="0"/>
          </a:p>
          <a:p>
            <a:pPr marL="0" indent="0">
              <a:buNone/>
            </a:pPr>
            <a:r>
              <a:rPr lang="en-US" sz="4000" dirty="0" smtClean="0">
                <a:solidFill>
                  <a:srgbClr val="FF0000"/>
                </a:solidFill>
                <a:sym typeface="Symbol" panose="05050102010706020507" pitchFamily="18" charset="2"/>
              </a:rPr>
              <a:t>(</a:t>
            </a:r>
            <a:r>
              <a:rPr lang="en-US" sz="4000" dirty="0">
                <a:solidFill>
                  <a:srgbClr val="FF0000"/>
                </a:solidFill>
                <a:sym typeface="Symbol" panose="05050102010706020507" pitchFamily="18" charset="2"/>
              </a:rPr>
              <a:t>B</a:t>
            </a:r>
            <a:r>
              <a:rPr lang="en-US" altLang="en-US" sz="4000" baseline="-25000" dirty="0">
                <a:solidFill>
                  <a:srgbClr val="FF0000"/>
                </a:solidFill>
                <a:latin typeface="Comic Sans MS" panose="030F0702030302020204" pitchFamily="66" charset="0"/>
              </a:rPr>
              <a:t>j</a:t>
            </a:r>
            <a:r>
              <a:rPr lang="en-US" altLang="en-US" sz="4000" dirty="0">
                <a:solidFill>
                  <a:srgbClr val="FF0000"/>
                </a:solidFill>
                <a:latin typeface="Comic Sans MS" panose="030F0702030302020204" pitchFamily="66" charset="0"/>
              </a:rPr>
              <a:t>)</a:t>
            </a:r>
            <a:r>
              <a:rPr lang="en-US" sz="4000" baseline="30000" dirty="0">
                <a:solidFill>
                  <a:srgbClr val="FF0000"/>
                </a:solidFill>
                <a:sym typeface="Symbol" panose="05050102010706020507" pitchFamily="18" charset="2"/>
              </a:rPr>
              <a:t>T</a:t>
            </a:r>
            <a:r>
              <a:rPr lang="en-US" sz="4000" dirty="0">
                <a:solidFill>
                  <a:srgbClr val="FF0000"/>
                </a:solidFill>
              </a:rPr>
              <a:t> </a:t>
            </a:r>
            <a:r>
              <a:rPr lang="en-US" sz="4000" dirty="0">
                <a:solidFill>
                  <a:srgbClr val="FF0000"/>
                </a:solidFill>
                <a:latin typeface="Arial" panose="020B0604020202020204" pitchFamily="34" charset="0"/>
                <a:cs typeface="Arial" panose="020B0604020202020204" pitchFamily="34" charset="0"/>
              </a:rPr>
              <a:t>˖</a:t>
            </a:r>
            <a:r>
              <a:rPr lang="en-US" sz="4000" dirty="0">
                <a:solidFill>
                  <a:srgbClr val="FF0000"/>
                </a:solidFill>
                <a:sym typeface="Symbol" panose="05050102010706020507" pitchFamily="18" charset="2"/>
              </a:rPr>
              <a:t>B</a:t>
            </a:r>
            <a:r>
              <a:rPr lang="en-US" sz="4000" baseline="-25000" dirty="0">
                <a:solidFill>
                  <a:srgbClr val="FF0000"/>
                </a:solidFill>
                <a:latin typeface="Comic Sans MS" panose="030F0702030302020204" pitchFamily="66" charset="0"/>
                <a:sym typeface="Symbol" panose="05050102010706020507" pitchFamily="18" charset="2"/>
              </a:rPr>
              <a:t>i</a:t>
            </a:r>
            <a:r>
              <a:rPr lang="en-US" sz="4000" dirty="0">
                <a:solidFill>
                  <a:srgbClr val="FF0000"/>
                </a:solidFill>
                <a:latin typeface="Comic Sans MS" panose="030F0702030302020204" pitchFamily="66" charset="0"/>
                <a:sym typeface="Symbol" panose="05050102010706020507" pitchFamily="18" charset="2"/>
              </a:rPr>
              <a:t>= </a:t>
            </a:r>
            <a:r>
              <a:rPr lang="en-US" sz="4000" dirty="0" smtClean="0">
                <a:solidFill>
                  <a:srgbClr val="FF0000"/>
                </a:solidFill>
                <a:sym typeface="Symbol" panose="05050102010706020507" pitchFamily="18" charset="2"/>
              </a:rPr>
              <a:t>y</a:t>
            </a:r>
            <a:r>
              <a:rPr lang="en-US" sz="4000" baseline="-25000" dirty="0" smtClean="0">
                <a:solidFill>
                  <a:srgbClr val="FF0000"/>
                </a:solidFill>
                <a:latin typeface="Comic Sans MS" panose="030F0702030302020204" pitchFamily="66" charset="0"/>
                <a:sym typeface="Symbol" panose="05050102010706020507" pitchFamily="18" charset="2"/>
              </a:rPr>
              <a:t>ji</a:t>
            </a:r>
            <a:r>
              <a:rPr lang="en-US" sz="4000" dirty="0">
                <a:sym typeface="Symbol" panose="05050102010706020507" pitchFamily="18" charset="2"/>
              </a:rPr>
              <a:t> </a:t>
            </a:r>
            <a:r>
              <a:rPr lang="en-US" sz="4000" dirty="0" smtClean="0">
                <a:sym typeface="Symbol" panose="05050102010706020507" pitchFamily="18" charset="2"/>
              </a:rPr>
              <a:t>  </a:t>
            </a:r>
          </a:p>
          <a:p>
            <a:pPr marL="0" indent="0">
              <a:buNone/>
            </a:pPr>
            <a:endParaRPr lang="en-US" sz="4000" dirty="0">
              <a:sym typeface="Symbol" panose="05050102010706020507" pitchFamily="18" charset="2"/>
            </a:endParaRPr>
          </a:p>
          <a:p>
            <a:pPr marL="0" indent="0">
              <a:buNone/>
            </a:pPr>
            <a:r>
              <a:rPr lang="en-US" sz="4000" dirty="0" smtClean="0">
                <a:sym typeface="Symbol" panose="05050102010706020507" pitchFamily="18" charset="2"/>
              </a:rPr>
              <a:t>This gives a vector </a:t>
            </a:r>
            <a:r>
              <a:rPr lang="en-US" sz="4000" dirty="0" smtClean="0">
                <a:solidFill>
                  <a:srgbClr val="FF0000"/>
                </a:solidFill>
                <a:sym typeface="Symbol" panose="05050102010706020507" pitchFamily="18" charset="2"/>
              </a:rPr>
              <a:t>B</a:t>
            </a:r>
            <a:r>
              <a:rPr lang="en-US" sz="4000" baseline="-25000" dirty="0" smtClean="0">
                <a:solidFill>
                  <a:srgbClr val="FF0000"/>
                </a:solidFill>
                <a:latin typeface="Comic Sans MS" panose="030F0702030302020204" pitchFamily="66" charset="0"/>
                <a:sym typeface="Symbol" panose="05050102010706020507" pitchFamily="18" charset="2"/>
              </a:rPr>
              <a:t>i </a:t>
            </a:r>
            <a:r>
              <a:rPr lang="en-US" sz="4000" dirty="0" smtClean="0">
                <a:sym typeface="Symbol" panose="05050102010706020507" pitchFamily="18" charset="2"/>
              </a:rPr>
              <a:t>for every vertex </a:t>
            </a:r>
            <a:r>
              <a:rPr lang="en-US" sz="4000" dirty="0" smtClean="0">
                <a:solidFill>
                  <a:srgbClr val="FF0000"/>
                </a:solidFill>
                <a:sym typeface="Symbol" panose="05050102010706020507" pitchFamily="18" charset="2"/>
              </a:rPr>
              <a:t>i. </a:t>
            </a:r>
            <a:r>
              <a:rPr lang="en-US" sz="4000" dirty="0" smtClean="0">
                <a:sym typeface="Symbol" panose="05050102010706020507" pitchFamily="18" charset="2"/>
              </a:rPr>
              <a:t>Moreover the </a:t>
            </a:r>
            <a:r>
              <a:rPr lang="en-US" sz="4000" dirty="0" smtClean="0">
                <a:solidFill>
                  <a:srgbClr val="00B050"/>
                </a:solidFill>
                <a:sym typeface="Symbol" panose="05050102010706020507" pitchFamily="18" charset="2"/>
              </a:rPr>
              <a:t>PSD</a:t>
            </a:r>
            <a:r>
              <a:rPr lang="en-US" sz="4000" dirty="0" smtClean="0">
                <a:sym typeface="Symbol" panose="05050102010706020507" pitchFamily="18" charset="2"/>
              </a:rPr>
              <a:t> programs makes </a:t>
            </a:r>
            <a:endParaRPr lang="en-US" sz="4000" baseline="-25000" dirty="0">
              <a:latin typeface="Comic Sans MS" panose="030F0702030302020204" pitchFamily="66" charset="0"/>
              <a:sym typeface="Symbol" panose="05050102010706020507" pitchFamily="18" charset="2"/>
            </a:endParaRPr>
          </a:p>
          <a:p>
            <a:pPr marL="0" indent="0">
              <a:buNone/>
            </a:pPr>
            <a:r>
              <a:rPr lang="en-US" sz="4000" dirty="0">
                <a:solidFill>
                  <a:srgbClr val="FF0000"/>
                </a:solidFill>
                <a:sym typeface="Symbol" panose="05050102010706020507" pitchFamily="18" charset="2"/>
              </a:rPr>
              <a:t>(B</a:t>
            </a:r>
            <a:r>
              <a:rPr lang="en-US" altLang="en-US" sz="4000" baseline="-25000" dirty="0">
                <a:solidFill>
                  <a:srgbClr val="FF0000"/>
                </a:solidFill>
                <a:latin typeface="Comic Sans MS" panose="030F0702030302020204" pitchFamily="66" charset="0"/>
              </a:rPr>
              <a:t>j</a:t>
            </a:r>
            <a:r>
              <a:rPr lang="en-US" altLang="en-US" sz="4000" dirty="0">
                <a:solidFill>
                  <a:srgbClr val="FF0000"/>
                </a:solidFill>
                <a:latin typeface="Comic Sans MS" panose="030F0702030302020204" pitchFamily="66" charset="0"/>
              </a:rPr>
              <a:t>)</a:t>
            </a:r>
            <a:r>
              <a:rPr lang="en-US" sz="4000" baseline="30000" dirty="0">
                <a:solidFill>
                  <a:srgbClr val="FF0000"/>
                </a:solidFill>
                <a:sym typeface="Symbol" panose="05050102010706020507" pitchFamily="18" charset="2"/>
              </a:rPr>
              <a:t>T</a:t>
            </a:r>
            <a:r>
              <a:rPr lang="en-US" sz="4000" dirty="0">
                <a:solidFill>
                  <a:srgbClr val="FF0000"/>
                </a:solidFill>
              </a:rPr>
              <a:t> </a:t>
            </a:r>
            <a:r>
              <a:rPr lang="en-US" sz="4000" dirty="0">
                <a:solidFill>
                  <a:srgbClr val="FF0000"/>
                </a:solidFill>
                <a:latin typeface="Arial" panose="020B0604020202020204" pitchFamily="34" charset="0"/>
                <a:cs typeface="Arial" panose="020B0604020202020204" pitchFamily="34" charset="0"/>
              </a:rPr>
              <a:t>˖</a:t>
            </a:r>
            <a:r>
              <a:rPr lang="en-US" sz="4000" dirty="0" smtClean="0">
                <a:solidFill>
                  <a:srgbClr val="FF0000"/>
                </a:solidFill>
                <a:sym typeface="Symbol" panose="05050102010706020507" pitchFamily="18" charset="2"/>
              </a:rPr>
              <a:t>B</a:t>
            </a:r>
            <a:r>
              <a:rPr lang="en-US" sz="4000" baseline="-25000" dirty="0" smtClean="0">
                <a:solidFill>
                  <a:srgbClr val="FF0000"/>
                </a:solidFill>
                <a:latin typeface="Comic Sans MS" panose="030F0702030302020204" pitchFamily="66" charset="0"/>
                <a:sym typeface="Symbol" panose="05050102010706020507" pitchFamily="18" charset="2"/>
              </a:rPr>
              <a:t>i  </a:t>
            </a:r>
            <a:r>
              <a:rPr lang="en-US" sz="4000" dirty="0" smtClean="0">
                <a:latin typeface="Comic Sans MS" panose="030F0702030302020204" pitchFamily="66" charset="0"/>
                <a:sym typeface="Symbol" panose="05050102010706020507" pitchFamily="18" charset="2"/>
              </a:rPr>
              <a:t>as close to </a:t>
            </a:r>
            <a:r>
              <a:rPr lang="en-US" sz="4000" dirty="0" smtClean="0">
                <a:solidFill>
                  <a:srgbClr val="FF0000"/>
                </a:solidFill>
                <a:latin typeface="Comic Sans MS" panose="030F0702030302020204" pitchFamily="66" charset="0"/>
                <a:sym typeface="Symbol" panose="05050102010706020507" pitchFamily="18" charset="2"/>
              </a:rPr>
              <a:t>-1</a:t>
            </a:r>
            <a:r>
              <a:rPr lang="en-US" sz="4000" dirty="0" smtClean="0">
                <a:latin typeface="Comic Sans MS" panose="030F0702030302020204" pitchFamily="66" charset="0"/>
                <a:sym typeface="Symbol" panose="05050102010706020507" pitchFamily="18" charset="2"/>
              </a:rPr>
              <a:t> as it </a:t>
            </a:r>
          </a:p>
          <a:p>
            <a:pPr marL="0" indent="0">
              <a:buNone/>
            </a:pPr>
            <a:r>
              <a:rPr lang="en-US" sz="4000" dirty="0" smtClean="0">
                <a:latin typeface="Comic Sans MS" panose="030F0702030302020204" pitchFamily="66" charset="0"/>
                <a:sym typeface="Symbol" panose="05050102010706020507" pitchFamily="18" charset="2"/>
              </a:rPr>
              <a:t>can</a:t>
            </a:r>
            <a:endParaRPr lang="en-US" sz="4000" baseline="-25000" dirty="0" smtClean="0">
              <a:latin typeface="Comic Sans MS" panose="030F0702030302020204" pitchFamily="66" charset="0"/>
              <a:sym typeface="Symbol" panose="05050102010706020507" pitchFamily="18" charset="2"/>
            </a:endParaRPr>
          </a:p>
          <a:p>
            <a:pPr marL="0" indent="0">
              <a:buNone/>
            </a:pPr>
            <a:endParaRPr lang="en-US" sz="4000" baseline="-25000" dirty="0">
              <a:solidFill>
                <a:srgbClr val="FF0000"/>
              </a:solidFill>
              <a:latin typeface="Comic Sans MS" panose="030F0702030302020204" pitchFamily="66" charset="0"/>
              <a:sym typeface="Symbol" panose="05050102010706020507" pitchFamily="18" charset="2"/>
            </a:endParaRPr>
          </a:p>
        </p:txBody>
      </p:sp>
    </p:spTree>
    <p:extLst>
      <p:ext uri="{BB962C8B-B14F-4D97-AF65-F5344CB8AC3E}">
        <p14:creationId xmlns:p14="http://schemas.microsoft.com/office/powerpoint/2010/main" val="21034291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Let’s face it</a:t>
            </a:r>
            <a:endParaRPr lang="en-US" dirty="0">
              <a:solidFill>
                <a:srgbClr val="00B0F0"/>
              </a:solidFill>
            </a:endParaRPr>
          </a:p>
        </p:txBody>
      </p:sp>
      <p:sp>
        <p:nvSpPr>
          <p:cNvPr id="3" name="Content Placeholder 2"/>
          <p:cNvSpPr>
            <a:spLocks noGrp="1"/>
          </p:cNvSpPr>
          <p:nvPr>
            <p:ph idx="1"/>
          </p:nvPr>
        </p:nvSpPr>
        <p:spPr/>
        <p:txBody>
          <a:bodyPr/>
          <a:lstStyle/>
          <a:p>
            <a:r>
              <a:rPr lang="en-US" dirty="0" smtClean="0"/>
              <a:t>There is no such thing as </a:t>
            </a:r>
            <a:r>
              <a:rPr lang="en-US" dirty="0" smtClean="0">
                <a:solidFill>
                  <a:srgbClr val="0070C0"/>
                </a:solidFill>
              </a:rPr>
              <a:t>AI </a:t>
            </a:r>
            <a:r>
              <a:rPr lang="en-US" dirty="0" smtClean="0"/>
              <a:t>or </a:t>
            </a:r>
            <a:r>
              <a:rPr lang="en-US" dirty="0" smtClean="0">
                <a:solidFill>
                  <a:srgbClr val="0070C0"/>
                </a:solidFill>
              </a:rPr>
              <a:t>machine learning.</a:t>
            </a:r>
            <a:endParaRPr lang="en-US" dirty="0">
              <a:solidFill>
                <a:srgbClr val="0070C0"/>
              </a:solidFill>
            </a:endParaRPr>
          </a:p>
          <a:p>
            <a:r>
              <a:rPr lang="en-US" dirty="0" smtClean="0"/>
              <a:t>The proper way of calling this is </a:t>
            </a:r>
            <a:r>
              <a:rPr lang="en-US" dirty="0" smtClean="0">
                <a:solidFill>
                  <a:srgbClr val="0070C0"/>
                </a:solidFill>
              </a:rPr>
              <a:t>smart programs.</a:t>
            </a:r>
          </a:p>
          <a:p>
            <a:r>
              <a:rPr lang="en-US" dirty="0" smtClean="0"/>
              <a:t>And there is nothing artificial about the intelligence.</a:t>
            </a:r>
          </a:p>
          <a:p>
            <a:r>
              <a:rPr lang="en-US" dirty="0" smtClean="0"/>
              <a:t>In fact it is human. Of those who wrote the smart programs.</a:t>
            </a:r>
            <a:endParaRPr lang="en-US" dirty="0"/>
          </a:p>
        </p:txBody>
      </p:sp>
    </p:spTree>
    <p:extLst>
      <p:ext uri="{BB962C8B-B14F-4D97-AF65-F5344CB8AC3E}">
        <p14:creationId xmlns:p14="http://schemas.microsoft.com/office/powerpoint/2010/main" val="327166928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For two vectors </a:t>
            </a:r>
            <a:r>
              <a:rPr lang="en-US" dirty="0" smtClean="0">
                <a:solidFill>
                  <a:srgbClr val="00B0F0"/>
                </a:solidFill>
                <a:sym typeface="Symbol" panose="05050102010706020507" pitchFamily="18" charset="2"/>
              </a:rPr>
              <a:t>B</a:t>
            </a:r>
            <a:r>
              <a:rPr lang="en-US" altLang="en-US" baseline="-25000" dirty="0" smtClean="0">
                <a:solidFill>
                  <a:srgbClr val="00B0F0"/>
                </a:solidFill>
                <a:latin typeface="Comic Sans MS" panose="030F0702030302020204" pitchFamily="66" charset="0"/>
              </a:rPr>
              <a:t>j</a:t>
            </a:r>
            <a:r>
              <a:rPr lang="en-US" dirty="0" smtClean="0">
                <a:solidFill>
                  <a:srgbClr val="00B0F0"/>
                </a:solidFill>
              </a:rPr>
              <a:t> </a:t>
            </a:r>
            <a:r>
              <a:rPr lang="en-US" dirty="0" smtClean="0">
                <a:solidFill>
                  <a:srgbClr val="00B0F0"/>
                </a:solidFill>
                <a:latin typeface="Arial" panose="020B0604020202020204" pitchFamily="34" charset="0"/>
                <a:cs typeface="Arial" panose="020B0604020202020204" pitchFamily="34" charset="0"/>
              </a:rPr>
              <a:t>,</a:t>
            </a:r>
            <a:r>
              <a:rPr lang="en-US" dirty="0" smtClean="0">
                <a:solidFill>
                  <a:srgbClr val="00B0F0"/>
                </a:solidFill>
                <a:sym typeface="Symbol" panose="05050102010706020507" pitchFamily="18" charset="2"/>
              </a:rPr>
              <a:t>B</a:t>
            </a:r>
            <a:r>
              <a:rPr lang="en-US" baseline="-25000" dirty="0" smtClean="0">
                <a:solidFill>
                  <a:srgbClr val="00B0F0"/>
                </a:solidFill>
                <a:latin typeface="Comic Sans MS" panose="030F0702030302020204" pitchFamily="66" charset="0"/>
                <a:sym typeface="Symbol" panose="05050102010706020507" pitchFamily="18" charset="2"/>
              </a:rPr>
              <a:t>i    </a:t>
            </a:r>
            <a:r>
              <a:rPr lang="en-US" dirty="0" smtClean="0">
                <a:solidFill>
                  <a:srgbClr val="00B0F0"/>
                </a:solidFill>
              </a:rPr>
              <a:t> </a:t>
            </a:r>
            <a:endParaRPr lang="en-US" dirty="0">
              <a:solidFill>
                <a:srgbClr val="00B0F0"/>
              </a:solidFill>
            </a:endParaRPr>
          </a:p>
        </p:txBody>
      </p:sp>
      <p:sp>
        <p:nvSpPr>
          <p:cNvPr id="3" name="Content Placeholder 2"/>
          <p:cNvSpPr>
            <a:spLocks noGrp="1"/>
          </p:cNvSpPr>
          <p:nvPr>
            <p:ph idx="1"/>
          </p:nvPr>
        </p:nvSpPr>
        <p:spPr/>
        <p:txBody>
          <a:bodyPr>
            <a:noAutofit/>
          </a:bodyPr>
          <a:lstStyle/>
          <a:p>
            <a:r>
              <a:rPr lang="en-US" sz="3200" dirty="0" smtClean="0"/>
              <a:t>There is a two dimensional plane that contains these vectors. Hence there  is an angle between them.</a:t>
            </a:r>
          </a:p>
          <a:p>
            <a:r>
              <a:rPr lang="en-US" sz="3200" dirty="0" smtClean="0"/>
              <a:t>The </a:t>
            </a:r>
            <a:r>
              <a:rPr lang="en-US" sz="3200" dirty="0" smtClean="0">
                <a:solidFill>
                  <a:srgbClr val="00B050"/>
                </a:solidFill>
              </a:rPr>
              <a:t>PSD </a:t>
            </a:r>
            <a:r>
              <a:rPr lang="en-US" sz="3200" dirty="0" smtClean="0"/>
              <a:t>says: let the vectors of an edge </a:t>
            </a:r>
            <a:r>
              <a:rPr lang="en-US" sz="3200" dirty="0" err="1" smtClean="0">
                <a:solidFill>
                  <a:srgbClr val="FF0000"/>
                </a:solidFill>
              </a:rPr>
              <a:t>i,j</a:t>
            </a:r>
            <a:r>
              <a:rPr lang="en-US" sz="3200" dirty="0"/>
              <a:t>.</a:t>
            </a:r>
            <a:r>
              <a:rPr lang="en-US" sz="3200" dirty="0" smtClean="0"/>
              <a:t> </a:t>
            </a:r>
            <a:r>
              <a:rPr lang="en-US" sz="3200" dirty="0"/>
              <a:t>M</a:t>
            </a:r>
            <a:r>
              <a:rPr lang="en-US" sz="3200" dirty="0" smtClean="0"/>
              <a:t>ake the angle </a:t>
            </a:r>
            <a:r>
              <a:rPr lang="el-GR" sz="3200" dirty="0" smtClean="0">
                <a:solidFill>
                  <a:srgbClr val="FF0000"/>
                </a:solidFill>
              </a:rPr>
              <a:t>θ</a:t>
            </a:r>
            <a:r>
              <a:rPr lang="en-US" sz="3200" dirty="0" smtClean="0">
                <a:solidFill>
                  <a:srgbClr val="FF0000"/>
                </a:solidFill>
              </a:rPr>
              <a:t> </a:t>
            </a:r>
            <a:r>
              <a:rPr lang="en-US" sz="3200" dirty="0" smtClean="0"/>
              <a:t>between then as close as possible to </a:t>
            </a:r>
            <a:r>
              <a:rPr lang="en-US" sz="3200" dirty="0" smtClean="0">
                <a:solidFill>
                  <a:srgbClr val="FF0000"/>
                </a:solidFill>
              </a:rPr>
              <a:t>180.</a:t>
            </a:r>
          </a:p>
          <a:p>
            <a:r>
              <a:rPr lang="en-US" sz="3200" dirty="0" smtClean="0"/>
              <a:t>Say that we take a random hyperplane.</a:t>
            </a:r>
          </a:p>
          <a:p>
            <a:r>
              <a:rPr lang="en-US" sz="3200" dirty="0" smtClean="0"/>
              <a:t>Because of the large degree between </a:t>
            </a:r>
            <a:r>
              <a:rPr lang="en-US" sz="3200" dirty="0" smtClean="0">
                <a:solidFill>
                  <a:srgbClr val="FF0000"/>
                </a:solidFill>
              </a:rPr>
              <a:t>i </a:t>
            </a:r>
            <a:r>
              <a:rPr lang="en-US" sz="3200" dirty="0" smtClean="0"/>
              <a:t>and </a:t>
            </a:r>
            <a:r>
              <a:rPr lang="en-US" sz="3200" dirty="0" smtClean="0">
                <a:solidFill>
                  <a:srgbClr val="FF0000"/>
                </a:solidFill>
              </a:rPr>
              <a:t>j </a:t>
            </a:r>
            <a:r>
              <a:rPr lang="en-US" sz="3200" dirty="0" smtClean="0"/>
              <a:t>so that </a:t>
            </a:r>
            <a:r>
              <a:rPr lang="en-US" sz="3200" dirty="0">
                <a:solidFill>
                  <a:srgbClr val="FF0000"/>
                </a:solidFill>
              </a:rPr>
              <a:t>i</a:t>
            </a:r>
            <a:r>
              <a:rPr lang="en-US" sz="3200" dirty="0" smtClean="0">
                <a:solidFill>
                  <a:srgbClr val="FF0000"/>
                </a:solidFill>
              </a:rPr>
              <a:t>,j </a:t>
            </a:r>
            <a:r>
              <a:rPr lang="en-US" sz="3200" dirty="0" smtClean="0"/>
              <a:t>is an edge, there is </a:t>
            </a:r>
            <a:r>
              <a:rPr lang="en-US" sz="3200" dirty="0" smtClean="0">
                <a:solidFill>
                  <a:srgbClr val="0070C0"/>
                </a:solidFill>
              </a:rPr>
              <a:t>high probability </a:t>
            </a:r>
            <a:r>
              <a:rPr lang="en-US" sz="3200" dirty="0" smtClean="0"/>
              <a:t>the hyperplane will </a:t>
            </a:r>
            <a:r>
              <a:rPr lang="en-US" sz="3200" dirty="0" smtClean="0">
                <a:solidFill>
                  <a:srgbClr val="00B050"/>
                </a:solidFill>
              </a:rPr>
              <a:t>separate</a:t>
            </a:r>
            <a:r>
              <a:rPr lang="en-US" sz="3200" dirty="0" smtClean="0"/>
              <a:t> </a:t>
            </a:r>
            <a:r>
              <a:rPr lang="en-US" sz="3200" dirty="0" smtClean="0">
                <a:solidFill>
                  <a:srgbClr val="FF0000"/>
                </a:solidFill>
              </a:rPr>
              <a:t>i</a:t>
            </a:r>
            <a:r>
              <a:rPr lang="en-US" sz="3200" dirty="0" smtClean="0"/>
              <a:t> and </a:t>
            </a:r>
            <a:r>
              <a:rPr lang="en-US" sz="3200" dirty="0" smtClean="0">
                <a:solidFill>
                  <a:srgbClr val="FF0000"/>
                </a:solidFill>
              </a:rPr>
              <a:t>j</a:t>
            </a:r>
            <a:r>
              <a:rPr lang="en-US" sz="3200" dirty="0" smtClean="0"/>
              <a:t>.</a:t>
            </a:r>
            <a:endParaRPr lang="en-US" sz="3200" dirty="0"/>
          </a:p>
        </p:txBody>
      </p:sp>
    </p:spTree>
    <p:extLst>
      <p:ext uri="{BB962C8B-B14F-4D97-AF65-F5344CB8AC3E}">
        <p14:creationId xmlns:p14="http://schemas.microsoft.com/office/powerpoint/2010/main" val="3334068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Analysis</a:t>
            </a:r>
            <a:endParaRPr lang="en-US" dirty="0">
              <a:solidFill>
                <a:srgbClr val="00B0F0"/>
              </a:solidFill>
            </a:endParaRPr>
          </a:p>
        </p:txBody>
      </p:sp>
      <p:sp>
        <p:nvSpPr>
          <p:cNvPr id="3" name="Content Placeholder 2"/>
          <p:cNvSpPr>
            <a:spLocks noGrp="1"/>
          </p:cNvSpPr>
          <p:nvPr>
            <p:ph idx="1"/>
          </p:nvPr>
        </p:nvSpPr>
        <p:spPr>
          <a:xfrm>
            <a:off x="838200" y="1828800"/>
            <a:ext cx="7886700" cy="4351338"/>
          </a:xfrm>
        </p:spPr>
        <p:txBody>
          <a:bodyPr>
            <a:noAutofit/>
          </a:bodyPr>
          <a:lstStyle/>
          <a:p>
            <a:r>
              <a:rPr lang="en-US" sz="4000" dirty="0" smtClean="0"/>
              <a:t>Choose a </a:t>
            </a:r>
            <a:r>
              <a:rPr lang="en-US" sz="4000" dirty="0" smtClean="0">
                <a:solidFill>
                  <a:srgbClr val="0070C0"/>
                </a:solidFill>
              </a:rPr>
              <a:t>random hyperplane</a:t>
            </a:r>
            <a:r>
              <a:rPr lang="en-US" sz="4000" dirty="0" smtClean="0"/>
              <a:t>.</a:t>
            </a:r>
          </a:p>
          <a:p>
            <a:r>
              <a:rPr lang="en-US" sz="4000" dirty="0" smtClean="0"/>
              <a:t>Exercise: In the </a:t>
            </a:r>
            <a:r>
              <a:rPr lang="en-US" sz="4000" dirty="0" smtClean="0">
                <a:solidFill>
                  <a:srgbClr val="FF0000"/>
                </a:solidFill>
              </a:rPr>
              <a:t>2</a:t>
            </a:r>
            <a:r>
              <a:rPr lang="en-US" sz="4000" dirty="0" smtClean="0"/>
              <a:t> dimensional plane it is a random line and so </a:t>
            </a:r>
            <a:r>
              <a:rPr lang="en-US" sz="4000" dirty="0" smtClean="0">
                <a:solidFill>
                  <a:srgbClr val="00B050"/>
                </a:solidFill>
              </a:rPr>
              <a:t>the probability that i and j will be separated</a:t>
            </a:r>
            <a:r>
              <a:rPr lang="en-US" sz="4000" dirty="0" smtClean="0"/>
              <a:t> is </a:t>
            </a:r>
            <a:r>
              <a:rPr lang="en-US" sz="4000" dirty="0" smtClean="0">
                <a:solidFill>
                  <a:srgbClr val="FF0000"/>
                </a:solidFill>
              </a:rPr>
              <a:t>2</a:t>
            </a:r>
            <a:r>
              <a:rPr lang="en-US" sz="4000" dirty="0" smtClean="0">
                <a:solidFill>
                  <a:srgbClr val="FF0000"/>
                </a:solidFill>
                <a:latin typeface="Arial" panose="020B0604020202020204" pitchFamily="34" charset="0"/>
                <a:cs typeface="Arial" panose="020B0604020202020204" pitchFamily="34" charset="0"/>
              </a:rPr>
              <a:t>˖</a:t>
            </a:r>
            <a:r>
              <a:rPr lang="el-GR" sz="4000" dirty="0" smtClean="0">
                <a:solidFill>
                  <a:srgbClr val="FF0000"/>
                </a:solidFill>
              </a:rPr>
              <a:t>θ</a:t>
            </a:r>
            <a:r>
              <a:rPr lang="en-US" sz="4000" dirty="0" smtClean="0">
                <a:solidFill>
                  <a:srgbClr val="FF0000"/>
                </a:solidFill>
              </a:rPr>
              <a:t>/2</a:t>
            </a:r>
            <a:r>
              <a:rPr lang="el-GR" sz="4000" dirty="0" smtClean="0">
                <a:solidFill>
                  <a:srgbClr val="FF0000"/>
                </a:solidFill>
              </a:rPr>
              <a:t>π</a:t>
            </a:r>
            <a:r>
              <a:rPr lang="en-US" sz="4000" dirty="0" smtClean="0"/>
              <a:t> with </a:t>
            </a:r>
            <a:r>
              <a:rPr lang="el-GR" sz="4000" dirty="0">
                <a:solidFill>
                  <a:srgbClr val="FF0000"/>
                </a:solidFill>
              </a:rPr>
              <a:t>θ</a:t>
            </a:r>
            <a:r>
              <a:rPr lang="en-US" sz="4000" dirty="0" smtClean="0"/>
              <a:t>  the angle between </a:t>
            </a:r>
            <a:r>
              <a:rPr lang="en-US" sz="4000" dirty="0">
                <a:solidFill>
                  <a:srgbClr val="FF0000"/>
                </a:solidFill>
              </a:rPr>
              <a:t>i</a:t>
            </a:r>
            <a:r>
              <a:rPr lang="en-US" sz="4000" dirty="0" smtClean="0"/>
              <a:t> and </a:t>
            </a:r>
            <a:r>
              <a:rPr lang="en-US" sz="4000" dirty="0" smtClean="0">
                <a:solidFill>
                  <a:srgbClr val="FF0000"/>
                </a:solidFill>
              </a:rPr>
              <a:t>j</a:t>
            </a:r>
            <a:r>
              <a:rPr lang="en-US" sz="4000" dirty="0" smtClean="0"/>
              <a:t>.</a:t>
            </a:r>
          </a:p>
          <a:p>
            <a:r>
              <a:rPr lang="en-US" sz="4000" dirty="0" smtClean="0"/>
              <a:t>We need to pose this in terms of the </a:t>
            </a:r>
            <a:r>
              <a:rPr lang="en-US" sz="4000" dirty="0" smtClean="0">
                <a:solidFill>
                  <a:srgbClr val="0070C0"/>
                </a:solidFill>
              </a:rPr>
              <a:t>PSD</a:t>
            </a:r>
            <a:r>
              <a:rPr lang="en-US" sz="4000" dirty="0"/>
              <a:t> </a:t>
            </a:r>
            <a:r>
              <a:rPr lang="en-US" sz="4000" dirty="0" smtClean="0"/>
              <a:t>program.</a:t>
            </a:r>
            <a:endParaRPr lang="en-US" sz="4000" dirty="0"/>
          </a:p>
        </p:txBody>
      </p:sp>
    </p:spTree>
    <p:extLst>
      <p:ext uri="{BB962C8B-B14F-4D97-AF65-F5344CB8AC3E}">
        <p14:creationId xmlns:p14="http://schemas.microsoft.com/office/powerpoint/2010/main" val="191629357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On the plane</a:t>
            </a:r>
            <a:endParaRPr lang="en-US" dirty="0">
              <a:solidFill>
                <a:srgbClr val="00B0F0"/>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Say that we choose the vectors of norm </a:t>
            </a:r>
            <a:r>
              <a:rPr lang="en-US" dirty="0" smtClean="0">
                <a:solidFill>
                  <a:srgbClr val="FF0000"/>
                </a:solidFill>
              </a:rPr>
              <a:t>1</a:t>
            </a:r>
            <a:r>
              <a:rPr lang="en-US" dirty="0" smtClean="0"/>
              <a:t>, the inner products is just </a:t>
            </a:r>
            <a:r>
              <a:rPr lang="en-US" dirty="0" smtClean="0">
                <a:solidFill>
                  <a:srgbClr val="FF0000"/>
                </a:solidFill>
              </a:rPr>
              <a:t>cos(</a:t>
            </a:r>
            <a:r>
              <a:rPr lang="el-GR" dirty="0" smtClean="0">
                <a:solidFill>
                  <a:srgbClr val="FF0000"/>
                </a:solidFill>
              </a:rPr>
              <a:t>θ</a:t>
            </a:r>
            <a:r>
              <a:rPr lang="en-US" dirty="0" smtClean="0">
                <a:solidFill>
                  <a:srgbClr val="FF0000"/>
                </a:solidFill>
              </a:rPr>
              <a:t>)</a:t>
            </a:r>
            <a:r>
              <a:rPr lang="en-US" dirty="0" smtClean="0"/>
              <a:t> with </a:t>
            </a:r>
            <a:r>
              <a:rPr lang="el-GR" dirty="0" smtClean="0">
                <a:solidFill>
                  <a:srgbClr val="FF0000"/>
                </a:solidFill>
              </a:rPr>
              <a:t>θ</a:t>
            </a:r>
            <a:r>
              <a:rPr lang="en-US" dirty="0" smtClean="0"/>
              <a:t> the angle between</a:t>
            </a:r>
          </a:p>
          <a:p>
            <a:pPr marL="0" indent="0">
              <a:buNone/>
            </a:pPr>
            <a:r>
              <a:rPr lang="en-US" dirty="0">
                <a:solidFill>
                  <a:srgbClr val="FF0000"/>
                </a:solidFill>
                <a:sym typeface="Symbol" panose="05050102010706020507" pitchFamily="18" charset="2"/>
              </a:rPr>
              <a:t>B</a:t>
            </a:r>
            <a:r>
              <a:rPr lang="en-US" altLang="en-US" baseline="-25000" dirty="0">
                <a:solidFill>
                  <a:srgbClr val="FF0000"/>
                </a:solidFill>
                <a:latin typeface="Comic Sans MS" panose="030F0702030302020204" pitchFamily="66" charset="0"/>
              </a:rPr>
              <a:t>j</a:t>
            </a:r>
            <a:r>
              <a:rPr lang="en-US" dirty="0">
                <a:solidFill>
                  <a:srgbClr val="FF0000"/>
                </a:solidFill>
              </a:rPr>
              <a:t> </a:t>
            </a:r>
            <a:r>
              <a:rPr lang="en-US" dirty="0" smtClean="0">
                <a:latin typeface="Arial" panose="020B0604020202020204" pitchFamily="34" charset="0"/>
                <a:cs typeface="Arial" panose="020B0604020202020204" pitchFamily="34" charset="0"/>
              </a:rPr>
              <a:t>and</a:t>
            </a:r>
            <a:r>
              <a:rPr lang="en-US" dirty="0" smtClean="0">
                <a:solidFill>
                  <a:srgbClr val="FF0000"/>
                </a:solidFill>
                <a:latin typeface="Arial" panose="020B0604020202020204" pitchFamily="34" charset="0"/>
                <a:cs typeface="Arial" panose="020B0604020202020204" pitchFamily="34" charset="0"/>
              </a:rPr>
              <a:t> </a:t>
            </a:r>
            <a:r>
              <a:rPr lang="en-US" dirty="0" smtClean="0">
                <a:solidFill>
                  <a:srgbClr val="FF0000"/>
                </a:solidFill>
                <a:sym typeface="Symbol" panose="05050102010706020507" pitchFamily="18" charset="2"/>
              </a:rPr>
              <a:t>B</a:t>
            </a:r>
            <a:r>
              <a:rPr lang="en-US" baseline="-25000" dirty="0" smtClean="0">
                <a:solidFill>
                  <a:srgbClr val="FF0000"/>
                </a:solidFill>
                <a:latin typeface="Comic Sans MS" panose="030F0702030302020204" pitchFamily="66" charset="0"/>
                <a:sym typeface="Symbol" panose="05050102010706020507" pitchFamily="18" charset="2"/>
              </a:rPr>
              <a:t>i </a:t>
            </a:r>
            <a:r>
              <a:rPr lang="en-US" dirty="0" smtClean="0">
                <a:latin typeface="Comic Sans MS" panose="030F0702030302020204" pitchFamily="66" charset="0"/>
                <a:sym typeface="Symbol" panose="05050102010706020507" pitchFamily="18" charset="2"/>
              </a:rPr>
              <a:t>. The probability that </a:t>
            </a:r>
            <a:r>
              <a:rPr lang="en-US" dirty="0" smtClean="0">
                <a:solidFill>
                  <a:srgbClr val="FF0000"/>
                </a:solidFill>
                <a:latin typeface="Comic Sans MS" panose="030F0702030302020204" pitchFamily="66" charset="0"/>
                <a:sym typeface="Symbol" panose="05050102010706020507" pitchFamily="18" charset="2"/>
              </a:rPr>
              <a:t>i,j</a:t>
            </a:r>
            <a:r>
              <a:rPr lang="en-US" dirty="0" smtClean="0">
                <a:latin typeface="Comic Sans MS" panose="030F0702030302020204" pitchFamily="66" charset="0"/>
                <a:sym typeface="Symbol" panose="05050102010706020507" pitchFamily="18" charset="2"/>
              </a:rPr>
              <a:t> are </a:t>
            </a:r>
          </a:p>
          <a:p>
            <a:pPr marL="0" indent="0">
              <a:buNone/>
            </a:pPr>
            <a:r>
              <a:rPr lang="en-US" dirty="0" smtClean="0">
                <a:latin typeface="Comic Sans MS" panose="030F0702030302020204" pitchFamily="66" charset="0"/>
                <a:sym typeface="Symbol" panose="05050102010706020507" pitchFamily="18" charset="2"/>
              </a:rPr>
              <a:t>separated is </a:t>
            </a:r>
            <a:r>
              <a:rPr lang="en-US" dirty="0" smtClean="0">
                <a:solidFill>
                  <a:srgbClr val="FF0000"/>
                </a:solidFill>
                <a:latin typeface="Comic Sans MS" panose="030F0702030302020204" pitchFamily="66" charset="0"/>
                <a:sym typeface="Symbol" panose="05050102010706020507" pitchFamily="18" charset="2"/>
              </a:rPr>
              <a:t>2</a:t>
            </a:r>
            <a:r>
              <a:rPr lang="el-GR" dirty="0" smtClean="0">
                <a:solidFill>
                  <a:srgbClr val="FF0000"/>
                </a:solidFill>
              </a:rPr>
              <a:t>θ</a:t>
            </a:r>
            <a:r>
              <a:rPr lang="en-US" dirty="0" smtClean="0">
                <a:solidFill>
                  <a:srgbClr val="FF0000"/>
                </a:solidFill>
              </a:rPr>
              <a:t>/</a:t>
            </a:r>
            <a:r>
              <a:rPr lang="en-US" dirty="0" smtClean="0">
                <a:solidFill>
                  <a:srgbClr val="FF0000"/>
                </a:solidFill>
                <a:latin typeface="Arial" panose="020B0604020202020204" pitchFamily="34" charset="0"/>
                <a:cs typeface="Arial" panose="020B0604020202020204" pitchFamily="34" charset="0"/>
              </a:rPr>
              <a:t>2</a:t>
            </a:r>
            <a:r>
              <a:rPr lang="el-GR" dirty="0" smtClean="0">
                <a:solidFill>
                  <a:srgbClr val="FF0000"/>
                </a:solidFill>
                <a:latin typeface="Arial" panose="020B0604020202020204" pitchFamily="34" charset="0"/>
                <a:cs typeface="Arial" panose="020B0604020202020204" pitchFamily="34" charset="0"/>
              </a:rPr>
              <a:t>π</a:t>
            </a:r>
            <a:endParaRPr lang="en-US" dirty="0" smtClean="0">
              <a:solidFill>
                <a:srgbClr val="FF0000"/>
              </a:solidFill>
              <a:latin typeface="Arial" panose="020B0604020202020204" pitchFamily="34" charset="0"/>
              <a:cs typeface="Arial" panose="020B0604020202020204" pitchFamily="34" charset="0"/>
            </a:endParaRPr>
          </a:p>
          <a:p>
            <a:pPr marL="0" indent="0">
              <a:buNone/>
            </a:pPr>
            <a:r>
              <a:rPr lang="el-GR" dirty="0" smtClean="0">
                <a:solidFill>
                  <a:srgbClr val="FF0000"/>
                </a:solidFill>
              </a:rPr>
              <a:t>Θ</a:t>
            </a:r>
            <a:r>
              <a:rPr lang="en-US" dirty="0" smtClean="0">
                <a:solidFill>
                  <a:srgbClr val="FF0000"/>
                </a:solidFill>
              </a:rPr>
              <a:t>=arccos</a:t>
            </a:r>
            <a:r>
              <a:rPr lang="en-US" dirty="0" smtClean="0">
                <a:solidFill>
                  <a:srgbClr val="FF0000"/>
                </a:solidFill>
                <a:latin typeface="Arial" panose="020B0604020202020204" pitchFamily="34" charset="0"/>
                <a:cs typeface="Arial" panose="020B0604020202020204" pitchFamily="34" charset="0"/>
              </a:rPr>
              <a:t>(</a:t>
            </a:r>
            <a:r>
              <a:rPr lang="en-US" dirty="0" smtClean="0">
                <a:solidFill>
                  <a:srgbClr val="FF0000"/>
                </a:solidFill>
                <a:sym typeface="Symbol" panose="05050102010706020507" pitchFamily="18" charset="2"/>
              </a:rPr>
              <a:t>(</a:t>
            </a:r>
            <a:r>
              <a:rPr lang="en-US" dirty="0">
                <a:solidFill>
                  <a:srgbClr val="FF0000"/>
                </a:solidFill>
                <a:sym typeface="Symbol" panose="05050102010706020507" pitchFamily="18" charset="2"/>
              </a:rPr>
              <a:t>B</a:t>
            </a:r>
            <a:r>
              <a:rPr lang="en-US" altLang="en-US" baseline="-25000" dirty="0">
                <a:solidFill>
                  <a:srgbClr val="FF0000"/>
                </a:solidFill>
                <a:latin typeface="Comic Sans MS" panose="030F0702030302020204" pitchFamily="66" charset="0"/>
              </a:rPr>
              <a:t>j</a:t>
            </a:r>
            <a:r>
              <a:rPr lang="en-US" altLang="en-US" dirty="0">
                <a:solidFill>
                  <a:srgbClr val="FF0000"/>
                </a:solidFill>
                <a:latin typeface="Comic Sans MS" panose="030F0702030302020204" pitchFamily="66" charset="0"/>
              </a:rPr>
              <a:t>)</a:t>
            </a:r>
            <a:r>
              <a:rPr lang="en-US" baseline="30000" dirty="0">
                <a:solidFill>
                  <a:srgbClr val="FF0000"/>
                </a:solidFill>
                <a:sym typeface="Symbol" panose="05050102010706020507" pitchFamily="18" charset="2"/>
              </a:rPr>
              <a:t>T</a:t>
            </a:r>
            <a:r>
              <a:rPr lang="en-US" dirty="0">
                <a:solidFill>
                  <a:srgbClr val="FF0000"/>
                </a:solidFill>
              </a:rPr>
              <a:t> </a:t>
            </a:r>
            <a:r>
              <a:rPr lang="en-US" dirty="0">
                <a:solidFill>
                  <a:srgbClr val="FF0000"/>
                </a:solidFill>
                <a:latin typeface="Arial" panose="020B0604020202020204" pitchFamily="34" charset="0"/>
                <a:cs typeface="Arial" panose="020B0604020202020204" pitchFamily="34" charset="0"/>
              </a:rPr>
              <a:t>˖</a:t>
            </a:r>
            <a:r>
              <a:rPr lang="en-US" dirty="0" smtClean="0">
                <a:solidFill>
                  <a:srgbClr val="FF0000"/>
                </a:solidFill>
                <a:sym typeface="Symbol" panose="05050102010706020507" pitchFamily="18" charset="2"/>
              </a:rPr>
              <a:t>B</a:t>
            </a:r>
            <a:r>
              <a:rPr lang="en-US" baseline="-25000" dirty="0" smtClean="0">
                <a:solidFill>
                  <a:srgbClr val="FF0000"/>
                </a:solidFill>
                <a:latin typeface="Comic Sans MS" panose="030F0702030302020204" pitchFamily="66" charset="0"/>
                <a:sym typeface="Symbol" panose="05050102010706020507" pitchFamily="18" charset="2"/>
              </a:rPr>
              <a:t>i</a:t>
            </a:r>
            <a:r>
              <a:rPr lang="en-US" dirty="0" smtClean="0">
                <a:solidFill>
                  <a:srgbClr val="FF0000"/>
                </a:solidFill>
                <a:latin typeface="Comic Sans MS" panose="030F0702030302020204" pitchFamily="66" charset="0"/>
                <a:sym typeface="Symbol" panose="05050102010706020507" pitchFamily="18" charset="2"/>
              </a:rPr>
              <a:t>)=Arccos(</a:t>
            </a:r>
            <a:r>
              <a:rPr lang="en-US" dirty="0" smtClean="0">
                <a:solidFill>
                  <a:srgbClr val="FF0000"/>
                </a:solidFill>
                <a:sym typeface="Symbol" panose="05050102010706020507" pitchFamily="18" charset="2"/>
              </a:rPr>
              <a:t>y</a:t>
            </a:r>
            <a:r>
              <a:rPr lang="en-US" baseline="-25000" dirty="0" smtClean="0">
                <a:solidFill>
                  <a:srgbClr val="FF0000"/>
                </a:solidFill>
                <a:latin typeface="Comic Sans MS" panose="030F0702030302020204" pitchFamily="66" charset="0"/>
                <a:sym typeface="Symbol" panose="05050102010706020507" pitchFamily="18" charset="2"/>
              </a:rPr>
              <a:t>ji</a:t>
            </a:r>
            <a:r>
              <a:rPr lang="en-US" dirty="0" smtClean="0">
                <a:solidFill>
                  <a:srgbClr val="FF0000"/>
                </a:solidFill>
                <a:sym typeface="Symbol" panose="05050102010706020507" pitchFamily="18" charset="2"/>
              </a:rPr>
              <a:t>)</a:t>
            </a:r>
            <a:endParaRPr lang="en-US" dirty="0" smtClean="0">
              <a:solidFill>
                <a:srgbClr val="FF0000"/>
              </a:solidFill>
              <a:latin typeface="Comic Sans MS" panose="030F0702030302020204" pitchFamily="66" charset="0"/>
              <a:sym typeface="Symbol" panose="05050102010706020507" pitchFamily="18" charset="2"/>
            </a:endParaRPr>
          </a:p>
          <a:p>
            <a:pPr marL="0" indent="0">
              <a:buNone/>
            </a:pPr>
            <a:endParaRPr lang="en-US" dirty="0">
              <a:solidFill>
                <a:srgbClr val="FF0000"/>
              </a:solidFill>
              <a:latin typeface="Comic Sans MS" panose="030F0702030302020204" pitchFamily="66" charset="0"/>
              <a:cs typeface="Arial" panose="020B0604020202020204" pitchFamily="34" charset="0"/>
              <a:sym typeface="Symbol" panose="05050102010706020507" pitchFamily="18" charset="2"/>
            </a:endParaRPr>
          </a:p>
          <a:p>
            <a:pPr marL="0" indent="0">
              <a:buNone/>
            </a:pPr>
            <a:r>
              <a:rPr lang="en-US" dirty="0" smtClean="0">
                <a:latin typeface="Arial" panose="020B0604020202020204" pitchFamily="34" charset="0"/>
                <a:cs typeface="Arial" panose="020B0604020202020204" pitchFamily="34" charset="0"/>
              </a:rPr>
              <a:t>We use the inequality: </a:t>
            </a:r>
            <a:endParaRPr lang="en-US" dirty="0">
              <a:latin typeface="Comic Sans MS" panose="030F0702030302020204" pitchFamily="66" charset="0"/>
              <a:sym typeface="Symbol" panose="05050102010706020507" pitchFamily="18" charset="2"/>
            </a:endParaRPr>
          </a:p>
          <a:p>
            <a:pPr marL="0" indent="0">
              <a:buNone/>
            </a:pPr>
            <a:r>
              <a:rPr lang="en-US" dirty="0" smtClean="0">
                <a:solidFill>
                  <a:srgbClr val="FF0000"/>
                </a:solidFill>
              </a:rPr>
              <a:t>arccos(</a:t>
            </a:r>
            <a:r>
              <a:rPr lang="en-US" dirty="0" smtClean="0">
                <a:solidFill>
                  <a:srgbClr val="FF0000"/>
                </a:solidFill>
                <a:sym typeface="Symbol" panose="05050102010706020507" pitchFamily="18" charset="2"/>
              </a:rPr>
              <a:t>y</a:t>
            </a:r>
            <a:r>
              <a:rPr lang="en-US" baseline="-25000" dirty="0" smtClean="0">
                <a:solidFill>
                  <a:srgbClr val="FF0000"/>
                </a:solidFill>
                <a:latin typeface="Comic Sans MS" panose="030F0702030302020204" pitchFamily="66" charset="0"/>
                <a:sym typeface="Symbol" panose="05050102010706020507" pitchFamily="18" charset="2"/>
              </a:rPr>
              <a:t>ji</a:t>
            </a:r>
            <a:r>
              <a:rPr lang="en-US" dirty="0" smtClean="0">
                <a:sym typeface="Symbol" panose="05050102010706020507" pitchFamily="18" charset="2"/>
              </a:rPr>
              <a:t> </a:t>
            </a:r>
            <a:r>
              <a:rPr lang="en-US" dirty="0" smtClean="0">
                <a:solidFill>
                  <a:srgbClr val="FF0000"/>
                </a:solidFill>
              </a:rPr>
              <a:t>)/</a:t>
            </a:r>
            <a:r>
              <a:rPr lang="el-GR" dirty="0" smtClean="0">
                <a:solidFill>
                  <a:srgbClr val="FF0000"/>
                </a:solidFill>
              </a:rPr>
              <a:t>π ≥ 0.878(1 −</a:t>
            </a:r>
            <a:r>
              <a:rPr lang="en-US" dirty="0" smtClean="0">
                <a:solidFill>
                  <a:srgbClr val="FF0000"/>
                </a:solidFill>
                <a:sym typeface="Symbol" panose="05050102010706020507" pitchFamily="18" charset="2"/>
              </a:rPr>
              <a:t>y</a:t>
            </a:r>
            <a:r>
              <a:rPr lang="en-US" baseline="-25000" dirty="0" smtClean="0">
                <a:solidFill>
                  <a:srgbClr val="FF0000"/>
                </a:solidFill>
                <a:latin typeface="Comic Sans MS" panose="030F0702030302020204" pitchFamily="66" charset="0"/>
                <a:sym typeface="Symbol" panose="05050102010706020507" pitchFamily="18" charset="2"/>
              </a:rPr>
              <a:t>ij</a:t>
            </a:r>
            <a:r>
              <a:rPr lang="el-GR" dirty="0" smtClean="0">
                <a:solidFill>
                  <a:srgbClr val="FF0000"/>
                </a:solidFill>
              </a:rPr>
              <a:t> </a:t>
            </a:r>
            <a:r>
              <a:rPr lang="en-US" dirty="0" smtClean="0">
                <a:solidFill>
                  <a:srgbClr val="FF0000"/>
                </a:solidFill>
              </a:rPr>
              <a:t>)/2</a:t>
            </a:r>
          </a:p>
          <a:p>
            <a:pPr marL="0" indent="0">
              <a:buNone/>
            </a:pPr>
            <a:endParaRPr lang="en-US" dirty="0">
              <a:solidFill>
                <a:srgbClr val="FF0000"/>
              </a:solidFill>
              <a:latin typeface="Arial" panose="020B0604020202020204" pitchFamily="34" charset="0"/>
              <a:cs typeface="Arial" panose="020B0604020202020204" pitchFamily="34" charset="0"/>
            </a:endParaRPr>
          </a:p>
          <a:p>
            <a:pPr marL="0" indent="0">
              <a:buNone/>
            </a:pPr>
            <a:r>
              <a:rPr lang="en-US" dirty="0" smtClean="0">
                <a:latin typeface="Arial" panose="020B0604020202020204" pitchFamily="34" charset="0"/>
                <a:cs typeface="Arial" panose="020B0604020202020204" pitchFamily="34" charset="0"/>
              </a:rPr>
              <a:t>Which clearly implies a </a:t>
            </a:r>
            <a:r>
              <a:rPr lang="en-US" dirty="0" smtClean="0">
                <a:solidFill>
                  <a:srgbClr val="FF0000"/>
                </a:solidFill>
                <a:latin typeface="Arial" panose="020B0604020202020204" pitchFamily="34" charset="0"/>
                <a:cs typeface="Arial" panose="020B0604020202020204" pitchFamily="34" charset="0"/>
              </a:rPr>
              <a:t>0.878 </a:t>
            </a:r>
            <a:r>
              <a:rPr lang="en-US" dirty="0" smtClean="0">
                <a:latin typeface="Arial" panose="020B0604020202020204" pitchFamily="34" charset="0"/>
                <a:cs typeface="Arial" panose="020B0604020202020204" pitchFamily="34" charset="0"/>
              </a:rPr>
              <a:t>approximation ratio.</a:t>
            </a:r>
          </a:p>
        </p:txBody>
      </p:sp>
    </p:spTree>
    <p:extLst>
      <p:ext uri="{BB962C8B-B14F-4D97-AF65-F5344CB8AC3E}">
        <p14:creationId xmlns:p14="http://schemas.microsoft.com/office/powerpoint/2010/main" val="153723123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The 3-coloring problem</a:t>
            </a:r>
            <a:endParaRPr lang="en-US" dirty="0">
              <a:solidFill>
                <a:srgbClr val="00B0F0"/>
              </a:solidFill>
            </a:endParaRPr>
          </a:p>
        </p:txBody>
      </p:sp>
      <p:sp>
        <p:nvSpPr>
          <p:cNvPr id="3" name="Content Placeholder 2"/>
          <p:cNvSpPr>
            <a:spLocks noGrp="1"/>
          </p:cNvSpPr>
          <p:nvPr>
            <p:ph idx="1"/>
          </p:nvPr>
        </p:nvSpPr>
        <p:spPr/>
        <p:txBody>
          <a:bodyPr>
            <a:normAutofit/>
          </a:bodyPr>
          <a:lstStyle/>
          <a:p>
            <a:r>
              <a:rPr lang="en-US" sz="3600" dirty="0" smtClean="0"/>
              <a:t>Input: a graph that can be colored by </a:t>
            </a:r>
            <a:r>
              <a:rPr lang="en-US" sz="3600" dirty="0" smtClean="0">
                <a:solidFill>
                  <a:srgbClr val="FF0000"/>
                </a:solidFill>
              </a:rPr>
              <a:t>3</a:t>
            </a:r>
            <a:r>
              <a:rPr lang="en-US" sz="3600" dirty="0" smtClean="0"/>
              <a:t> colors.</a:t>
            </a:r>
          </a:p>
          <a:p>
            <a:r>
              <a:rPr lang="en-US" sz="3600" dirty="0" smtClean="0"/>
              <a:t>Output: color the graph with minimum number of colors.</a:t>
            </a:r>
          </a:p>
          <a:p>
            <a:endParaRPr lang="en-US" sz="3600" dirty="0"/>
          </a:p>
          <a:p>
            <a:r>
              <a:rPr lang="en-US" sz="3600" dirty="0" smtClean="0"/>
              <a:t>This is a promise problem. We can’t check that the graph is </a:t>
            </a:r>
            <a:r>
              <a:rPr lang="en-US" sz="3600" dirty="0" smtClean="0">
                <a:solidFill>
                  <a:srgbClr val="FF0000"/>
                </a:solidFill>
              </a:rPr>
              <a:t>3</a:t>
            </a:r>
            <a:r>
              <a:rPr lang="en-US" sz="3600" dirty="0" smtClean="0"/>
              <a:t>-colorable.</a:t>
            </a:r>
            <a:endParaRPr lang="en-US" sz="3600" dirty="0"/>
          </a:p>
        </p:txBody>
      </p:sp>
    </p:spTree>
    <p:extLst>
      <p:ext uri="{BB962C8B-B14F-4D97-AF65-F5344CB8AC3E}">
        <p14:creationId xmlns:p14="http://schemas.microsoft.com/office/powerpoint/2010/main" val="259149048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A simple greedy algorithm</a:t>
            </a:r>
            <a:endParaRPr lang="en-US" dirty="0">
              <a:solidFill>
                <a:srgbClr val="00B0F0"/>
              </a:solidFill>
            </a:endParaRPr>
          </a:p>
        </p:txBody>
      </p:sp>
      <p:sp>
        <p:nvSpPr>
          <p:cNvPr id="3" name="Content Placeholder 2"/>
          <p:cNvSpPr>
            <a:spLocks noGrp="1"/>
          </p:cNvSpPr>
          <p:nvPr>
            <p:ph idx="1"/>
          </p:nvPr>
        </p:nvSpPr>
        <p:spPr/>
        <p:txBody>
          <a:bodyPr/>
          <a:lstStyle/>
          <a:p>
            <a:r>
              <a:rPr lang="en-US" dirty="0" smtClean="0"/>
              <a:t>Let </a:t>
            </a:r>
            <a:r>
              <a:rPr lang="el-GR" dirty="0" smtClean="0">
                <a:solidFill>
                  <a:srgbClr val="FF0000"/>
                </a:solidFill>
                <a:latin typeface="Arial" panose="020B0604020202020204" pitchFamily="34" charset="0"/>
                <a:cs typeface="Arial" panose="020B0604020202020204" pitchFamily="34" charset="0"/>
              </a:rPr>
              <a:t>Δ</a:t>
            </a:r>
            <a:r>
              <a:rPr lang="en-US" dirty="0" smtClean="0">
                <a:solidFill>
                  <a:srgbClr val="FF0000"/>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be the maximum degree.</a:t>
            </a:r>
          </a:p>
          <a:p>
            <a:r>
              <a:rPr lang="en-US" dirty="0" smtClean="0">
                <a:latin typeface="Arial" panose="020B0604020202020204" pitchFamily="34" charset="0"/>
                <a:cs typeface="Arial" panose="020B0604020202020204" pitchFamily="34" charset="0"/>
              </a:rPr>
              <a:t>If </a:t>
            </a:r>
            <a:r>
              <a:rPr lang="el-GR" dirty="0" smtClean="0">
                <a:solidFill>
                  <a:srgbClr val="FF0000"/>
                </a:solidFill>
                <a:latin typeface="Arial" panose="020B0604020202020204" pitchFamily="34" charset="0"/>
                <a:cs typeface="Arial" panose="020B0604020202020204" pitchFamily="34" charset="0"/>
              </a:rPr>
              <a:t>Δ</a:t>
            </a:r>
            <a:r>
              <a:rPr lang="en-US" dirty="0" smtClean="0">
                <a:solidFill>
                  <a:srgbClr val="FF0000"/>
                </a:solidFill>
                <a:latin typeface="Arial" panose="020B0604020202020204" pitchFamily="34" charset="0"/>
                <a:cs typeface="Arial" panose="020B0604020202020204" pitchFamily="34" charset="0"/>
              </a:rPr>
              <a:t>&gt;</a:t>
            </a:r>
            <a:r>
              <a:rPr lang="en-US" dirty="0" err="1" smtClean="0">
                <a:solidFill>
                  <a:srgbClr val="FF0000"/>
                </a:solidFill>
                <a:latin typeface="Arial" panose="020B0604020202020204" pitchFamily="34" charset="0"/>
                <a:cs typeface="Arial" panose="020B0604020202020204" pitchFamily="34" charset="0"/>
              </a:rPr>
              <a:t>sqrt</a:t>
            </a:r>
            <a:r>
              <a:rPr lang="en-US" dirty="0" smtClean="0">
                <a:solidFill>
                  <a:srgbClr val="FF0000"/>
                </a:solidFill>
                <a:latin typeface="Arial" panose="020B0604020202020204" pitchFamily="34" charset="0"/>
                <a:cs typeface="Arial" panose="020B0604020202020204" pitchFamily="34" charset="0"/>
              </a:rPr>
              <a:t>{n}, </a:t>
            </a:r>
            <a:r>
              <a:rPr lang="en-US" dirty="0" smtClean="0">
                <a:latin typeface="Arial" panose="020B0604020202020204" pitchFamily="34" charset="0"/>
                <a:cs typeface="Arial" panose="020B0604020202020204" pitchFamily="34" charset="0"/>
              </a:rPr>
              <a:t>let </a:t>
            </a:r>
            <a:r>
              <a:rPr lang="en-US" dirty="0" smtClean="0">
                <a:solidFill>
                  <a:srgbClr val="FF0000"/>
                </a:solidFill>
                <a:latin typeface="Arial" panose="020B0604020202020204" pitchFamily="34" charset="0"/>
                <a:cs typeface="Arial" panose="020B0604020202020204" pitchFamily="34" charset="0"/>
              </a:rPr>
              <a:t>v </a:t>
            </a:r>
            <a:r>
              <a:rPr lang="en-US" dirty="0" smtClean="0">
                <a:latin typeface="Arial" panose="020B0604020202020204" pitchFamily="34" charset="0"/>
                <a:cs typeface="Arial" panose="020B0604020202020204" pitchFamily="34" charset="0"/>
              </a:rPr>
              <a:t>be a vertex of this degree.</a:t>
            </a:r>
            <a:r>
              <a:rPr lang="en-US" dirty="0" smtClean="0">
                <a:solidFill>
                  <a:srgbClr val="FF0000"/>
                </a:solidFill>
                <a:latin typeface="Arial" panose="020B0604020202020204" pitchFamily="34" charset="0"/>
                <a:cs typeface="Arial" panose="020B0604020202020204" pitchFamily="34" charset="0"/>
              </a:rPr>
              <a:t> </a:t>
            </a:r>
          </a:p>
          <a:p>
            <a:pPr marL="0" indent="0">
              <a:buNone/>
            </a:pPr>
            <a:r>
              <a:rPr lang="en-US" dirty="0" smtClean="0">
                <a:solidFill>
                  <a:srgbClr val="FF0000"/>
                </a:solidFill>
                <a:latin typeface="Arial" panose="020B0604020202020204" pitchFamily="34" charset="0"/>
                <a:cs typeface="Arial" panose="020B0604020202020204" pitchFamily="34" charset="0"/>
              </a:rPr>
              <a:t>  2-color </a:t>
            </a:r>
            <a:r>
              <a:rPr lang="en-US" dirty="0" smtClean="0">
                <a:latin typeface="Arial" panose="020B0604020202020204" pitchFamily="34" charset="0"/>
                <a:cs typeface="Arial" panose="020B0604020202020204" pitchFamily="34" charset="0"/>
              </a:rPr>
              <a:t>the vertices of </a:t>
            </a:r>
            <a:r>
              <a:rPr lang="en-US" dirty="0" smtClean="0">
                <a:solidFill>
                  <a:srgbClr val="FF0000"/>
                </a:solidFill>
                <a:latin typeface="Arial" panose="020B0604020202020204" pitchFamily="34" charset="0"/>
                <a:cs typeface="Arial" panose="020B0604020202020204" pitchFamily="34" charset="0"/>
              </a:rPr>
              <a:t>N(v).</a:t>
            </a:r>
          </a:p>
          <a:p>
            <a:pPr marL="0" indent="0">
              <a:buNone/>
            </a:pPr>
            <a:r>
              <a:rPr lang="en-US" dirty="0">
                <a:solidFill>
                  <a:srgbClr val="FF0000"/>
                </a:solidFill>
                <a:latin typeface="Arial" panose="020B0604020202020204" pitchFamily="34" charset="0"/>
                <a:cs typeface="Arial" panose="020B0604020202020204" pitchFamily="34" charset="0"/>
              </a:rPr>
              <a:t> </a:t>
            </a:r>
            <a:r>
              <a:rPr lang="en-US" dirty="0" smtClean="0">
                <a:solidFill>
                  <a:srgbClr val="FF0000"/>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This can happen </a:t>
            </a:r>
            <a:r>
              <a:rPr lang="en-US" dirty="0" smtClean="0">
                <a:solidFill>
                  <a:srgbClr val="FF0000"/>
                </a:solidFill>
                <a:latin typeface="Arial" panose="020B0604020202020204" pitchFamily="34" charset="0"/>
                <a:cs typeface="Arial" panose="020B0604020202020204" pitchFamily="34" charset="0"/>
              </a:rPr>
              <a:t>O(</a:t>
            </a:r>
            <a:r>
              <a:rPr lang="en-US" dirty="0" err="1" smtClean="0">
                <a:solidFill>
                  <a:srgbClr val="FF0000"/>
                </a:solidFill>
                <a:latin typeface="Arial" panose="020B0604020202020204" pitchFamily="34" charset="0"/>
                <a:cs typeface="Arial" panose="020B0604020202020204" pitchFamily="34" charset="0"/>
              </a:rPr>
              <a:t>sqrt</a:t>
            </a:r>
            <a:r>
              <a:rPr lang="en-US" dirty="0" smtClean="0">
                <a:solidFill>
                  <a:srgbClr val="FF0000"/>
                </a:solidFill>
                <a:latin typeface="Arial" panose="020B0604020202020204" pitchFamily="34" charset="0"/>
                <a:cs typeface="Arial" panose="020B0604020202020204" pitchFamily="34" charset="0"/>
              </a:rPr>
              <a:t>{n}) </a:t>
            </a:r>
            <a:r>
              <a:rPr lang="en-US" dirty="0" smtClean="0">
                <a:latin typeface="Arial" panose="020B0604020202020204" pitchFamily="34" charset="0"/>
                <a:cs typeface="Arial" panose="020B0604020202020204" pitchFamily="34" charset="0"/>
              </a:rPr>
              <a:t>times.</a:t>
            </a:r>
          </a:p>
          <a:p>
            <a:pPr marL="0"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After </a:t>
            </a:r>
            <a:r>
              <a:rPr lang="el-GR" dirty="0" smtClean="0">
                <a:solidFill>
                  <a:srgbClr val="FF0000"/>
                </a:solidFill>
                <a:latin typeface="Arial" panose="020B0604020202020204" pitchFamily="34" charset="0"/>
                <a:cs typeface="Arial" panose="020B0604020202020204" pitchFamily="34" charset="0"/>
              </a:rPr>
              <a:t>Δ</a:t>
            </a:r>
            <a:r>
              <a:rPr lang="en-US" dirty="0" smtClean="0">
                <a:solidFill>
                  <a:srgbClr val="FF0000"/>
                </a:solidFill>
                <a:latin typeface="Arial" panose="020B0604020202020204" pitchFamily="34" charset="0"/>
                <a:cs typeface="Arial" panose="020B0604020202020204" pitchFamily="34" charset="0"/>
              </a:rPr>
              <a:t>≤</a:t>
            </a:r>
            <a:r>
              <a:rPr lang="en-US" dirty="0" err="1" smtClean="0">
                <a:solidFill>
                  <a:srgbClr val="FF0000"/>
                </a:solidFill>
                <a:latin typeface="Arial" panose="020B0604020202020204" pitchFamily="34" charset="0"/>
                <a:cs typeface="Arial" panose="020B0604020202020204" pitchFamily="34" charset="0"/>
              </a:rPr>
              <a:t>sqrt</a:t>
            </a:r>
            <a:r>
              <a:rPr lang="en-US" dirty="0" smtClean="0">
                <a:solidFill>
                  <a:srgbClr val="FF0000"/>
                </a:solidFill>
                <a:latin typeface="Arial" panose="020B0604020202020204" pitchFamily="34" charset="0"/>
                <a:cs typeface="Arial" panose="020B0604020202020204" pitchFamily="34" charset="0"/>
              </a:rPr>
              <a:t>{n} </a:t>
            </a:r>
            <a:r>
              <a:rPr lang="en-US" dirty="0" smtClean="0">
                <a:latin typeface="Arial" panose="020B0604020202020204" pitchFamily="34" charset="0"/>
                <a:cs typeface="Arial" panose="020B0604020202020204" pitchFamily="34" charset="0"/>
              </a:rPr>
              <a:t>it </a:t>
            </a:r>
            <a:r>
              <a:rPr lang="en-US" dirty="0" err="1" smtClean="0">
                <a:latin typeface="Arial" panose="020B0604020202020204" pitchFamily="34" charset="0"/>
                <a:cs typeface="Arial" panose="020B0604020202020204" pitchFamily="34" charset="0"/>
              </a:rPr>
              <a:t>it</a:t>
            </a:r>
            <a:r>
              <a:rPr lang="en-US" dirty="0" smtClean="0">
                <a:latin typeface="Arial" panose="020B0604020202020204" pitchFamily="34" charset="0"/>
                <a:cs typeface="Arial" panose="020B0604020202020204" pitchFamily="34" charset="0"/>
              </a:rPr>
              <a:t> well known that there is an </a:t>
            </a:r>
          </a:p>
          <a:p>
            <a:pPr marL="0"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independent set of size </a:t>
            </a:r>
            <a:r>
              <a:rPr lang="en-US" dirty="0" smtClean="0">
                <a:solidFill>
                  <a:srgbClr val="FF0000"/>
                </a:solidFill>
                <a:latin typeface="Arial" panose="020B0604020202020204" pitchFamily="34" charset="0"/>
                <a:cs typeface="Arial" panose="020B0604020202020204" pitchFamily="34" charset="0"/>
              </a:rPr>
              <a:t>n/</a:t>
            </a:r>
            <a:r>
              <a:rPr lang="el-GR" dirty="0" smtClean="0">
                <a:solidFill>
                  <a:srgbClr val="FF0000"/>
                </a:solidFill>
                <a:latin typeface="Arial" panose="020B0604020202020204" pitchFamily="34" charset="0"/>
                <a:cs typeface="Arial" panose="020B0604020202020204" pitchFamily="34" charset="0"/>
              </a:rPr>
              <a:t>Δ≥</a:t>
            </a:r>
            <a:r>
              <a:rPr lang="en-US" dirty="0" err="1" smtClean="0">
                <a:solidFill>
                  <a:srgbClr val="FF0000"/>
                </a:solidFill>
                <a:latin typeface="Arial" panose="020B0604020202020204" pitchFamily="34" charset="0"/>
                <a:cs typeface="Arial" panose="020B0604020202020204" pitchFamily="34" charset="0"/>
              </a:rPr>
              <a:t>sqrt</a:t>
            </a:r>
            <a:r>
              <a:rPr lang="en-US" dirty="0" smtClean="0">
                <a:solidFill>
                  <a:srgbClr val="FF0000"/>
                </a:solidFill>
                <a:latin typeface="Arial" panose="020B0604020202020204" pitchFamily="34" charset="0"/>
                <a:cs typeface="Arial" panose="020B0604020202020204" pitchFamily="34" charset="0"/>
              </a:rPr>
              <a:t>{n}, </a:t>
            </a:r>
            <a:r>
              <a:rPr lang="en-US" dirty="0" smtClean="0">
                <a:latin typeface="Arial" panose="020B0604020202020204" pitchFamily="34" charset="0"/>
                <a:cs typeface="Arial" panose="020B0604020202020204" pitchFamily="34" charset="0"/>
              </a:rPr>
              <a:t>hence we </a:t>
            </a:r>
          </a:p>
          <a:p>
            <a:pPr marL="0"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need</a:t>
            </a:r>
            <a:r>
              <a:rPr lang="en-US" dirty="0" smtClean="0">
                <a:solidFill>
                  <a:srgbClr val="FF0000"/>
                </a:solidFill>
                <a:latin typeface="Arial" panose="020B0604020202020204" pitchFamily="34" charset="0"/>
                <a:cs typeface="Arial" panose="020B0604020202020204" pitchFamily="34" charset="0"/>
              </a:rPr>
              <a:t> O(log n*</a:t>
            </a:r>
            <a:r>
              <a:rPr lang="en-US" dirty="0" err="1" smtClean="0">
                <a:solidFill>
                  <a:srgbClr val="FF0000"/>
                </a:solidFill>
                <a:latin typeface="Arial" panose="020B0604020202020204" pitchFamily="34" charset="0"/>
                <a:cs typeface="Arial" panose="020B0604020202020204" pitchFamily="34" charset="0"/>
              </a:rPr>
              <a:t>sqrt</a:t>
            </a:r>
            <a:r>
              <a:rPr lang="en-US" dirty="0" smtClean="0">
                <a:solidFill>
                  <a:srgbClr val="FF0000"/>
                </a:solidFill>
                <a:latin typeface="Arial" panose="020B0604020202020204" pitchFamily="34" charset="0"/>
                <a:cs typeface="Arial" panose="020B0604020202020204" pitchFamily="34" charset="0"/>
              </a:rPr>
              <a:t>{n}) </a:t>
            </a:r>
            <a:r>
              <a:rPr lang="en-US" dirty="0" smtClean="0">
                <a:latin typeface="Arial" panose="020B0604020202020204" pitchFamily="34" charset="0"/>
                <a:cs typeface="Arial" panose="020B0604020202020204" pitchFamily="34" charset="0"/>
              </a:rPr>
              <a:t>colors to color the graph. </a:t>
            </a:r>
            <a:endParaRPr lang="en-US" dirty="0"/>
          </a:p>
        </p:txBody>
      </p:sp>
    </p:spTree>
    <p:extLst>
      <p:ext uri="{BB962C8B-B14F-4D97-AF65-F5344CB8AC3E}">
        <p14:creationId xmlns:p14="http://schemas.microsoft.com/office/powerpoint/2010/main" val="262772747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Some better ratios.</a:t>
            </a:r>
            <a:endParaRPr lang="en-US" dirty="0">
              <a:solidFill>
                <a:srgbClr val="00B0F0"/>
              </a:solidFill>
            </a:endParaRPr>
          </a:p>
        </p:txBody>
      </p:sp>
      <p:sp>
        <p:nvSpPr>
          <p:cNvPr id="3" name="Content Placeholder 2"/>
          <p:cNvSpPr>
            <a:spLocks noGrp="1"/>
          </p:cNvSpPr>
          <p:nvPr>
            <p:ph idx="1"/>
          </p:nvPr>
        </p:nvSpPr>
        <p:spPr/>
        <p:txBody>
          <a:bodyPr/>
          <a:lstStyle/>
          <a:p>
            <a:r>
              <a:rPr lang="en-US" dirty="0" smtClean="0"/>
              <a:t>The first to break the </a:t>
            </a:r>
            <a:r>
              <a:rPr lang="en-US" dirty="0" err="1" smtClean="0"/>
              <a:t>sqrt</a:t>
            </a:r>
            <a:r>
              <a:rPr lang="en-US" dirty="0" smtClean="0"/>
              <a:t>{n} ratio is an </a:t>
            </a:r>
            <a:r>
              <a:rPr lang="en-US" dirty="0" smtClean="0">
                <a:solidFill>
                  <a:srgbClr val="FF0000"/>
                </a:solidFill>
              </a:rPr>
              <a:t>O(n</a:t>
            </a:r>
            <a:r>
              <a:rPr lang="en-US" baseline="30000" dirty="0" smtClean="0">
                <a:solidFill>
                  <a:srgbClr val="FF0000"/>
                </a:solidFill>
              </a:rPr>
              <a:t>3/8</a:t>
            </a:r>
            <a:r>
              <a:rPr lang="en-US" dirty="0" smtClean="0">
                <a:solidFill>
                  <a:srgbClr val="FF0000"/>
                </a:solidFill>
              </a:rPr>
              <a:t>)</a:t>
            </a:r>
            <a:r>
              <a:rPr lang="en-US" dirty="0" smtClean="0"/>
              <a:t> approximation by </a:t>
            </a:r>
            <a:r>
              <a:rPr lang="en-US" dirty="0" smtClean="0">
                <a:solidFill>
                  <a:srgbClr val="7030A0"/>
                </a:solidFill>
              </a:rPr>
              <a:t>Blum. </a:t>
            </a:r>
            <a:r>
              <a:rPr lang="en-US" dirty="0" smtClean="0"/>
              <a:t>A highly complex combinatorial algorithm.</a:t>
            </a:r>
          </a:p>
          <a:p>
            <a:r>
              <a:rPr lang="en-US" dirty="0" smtClean="0"/>
              <a:t>The best known ratio is roughly </a:t>
            </a:r>
            <a:r>
              <a:rPr lang="en-US" dirty="0" smtClean="0">
                <a:solidFill>
                  <a:srgbClr val="FF0000"/>
                </a:solidFill>
              </a:rPr>
              <a:t>O(n</a:t>
            </a:r>
            <a:r>
              <a:rPr lang="en-US" baseline="30000" dirty="0" smtClean="0">
                <a:solidFill>
                  <a:srgbClr val="FF0000"/>
                </a:solidFill>
              </a:rPr>
              <a:t>1/5</a:t>
            </a:r>
            <a:r>
              <a:rPr lang="en-US" dirty="0" smtClean="0">
                <a:solidFill>
                  <a:srgbClr val="FF0000"/>
                </a:solidFill>
              </a:rPr>
              <a:t>) </a:t>
            </a:r>
            <a:r>
              <a:rPr lang="en-US" dirty="0" smtClean="0"/>
              <a:t>colors by </a:t>
            </a:r>
            <a:r>
              <a:rPr lang="en-US" dirty="0" smtClean="0">
                <a:solidFill>
                  <a:srgbClr val="7030A0"/>
                </a:solidFill>
              </a:rPr>
              <a:t>Arora and </a:t>
            </a:r>
            <a:r>
              <a:rPr lang="en-US" dirty="0" err="1" smtClean="0">
                <a:solidFill>
                  <a:srgbClr val="7030A0"/>
                </a:solidFill>
              </a:rPr>
              <a:t>Chlamtac</a:t>
            </a:r>
            <a:r>
              <a:rPr lang="en-US" dirty="0">
                <a:solidFill>
                  <a:srgbClr val="7030A0"/>
                </a:solidFill>
              </a:rPr>
              <a:t>.</a:t>
            </a:r>
            <a:endParaRPr lang="en-US" dirty="0" smtClean="0">
              <a:solidFill>
                <a:srgbClr val="7030A0"/>
              </a:solidFill>
            </a:endParaRPr>
          </a:p>
          <a:p>
            <a:r>
              <a:rPr lang="en-US" dirty="0" smtClean="0"/>
              <a:t>We describe some results with ratio in between these two.</a:t>
            </a:r>
          </a:p>
          <a:p>
            <a:r>
              <a:rPr lang="en-US" dirty="0" smtClean="0"/>
              <a:t>And SDP is a key tool in these algorithms.</a:t>
            </a:r>
            <a:endParaRPr lang="en-US" dirty="0"/>
          </a:p>
        </p:txBody>
      </p:sp>
    </p:spTree>
    <p:extLst>
      <p:ext uri="{BB962C8B-B14F-4D97-AF65-F5344CB8AC3E}">
        <p14:creationId xmlns:p14="http://schemas.microsoft.com/office/powerpoint/2010/main" val="31940041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t>
            </a:r>
            <a:r>
              <a:rPr lang="en-US" dirty="0" smtClean="0">
                <a:solidFill>
                  <a:srgbClr val="00B0F0"/>
                </a:solidFill>
              </a:rPr>
              <a:t>Hardness</a:t>
            </a:r>
            <a:endParaRPr lang="en-US" dirty="0">
              <a:solidFill>
                <a:srgbClr val="00B0F0"/>
              </a:solidFill>
            </a:endParaRPr>
          </a:p>
        </p:txBody>
      </p:sp>
      <p:sp>
        <p:nvSpPr>
          <p:cNvPr id="3" name="Content Placeholder 2"/>
          <p:cNvSpPr>
            <a:spLocks noGrp="1"/>
          </p:cNvSpPr>
          <p:nvPr>
            <p:ph idx="1"/>
          </p:nvPr>
        </p:nvSpPr>
        <p:spPr/>
        <p:txBody>
          <a:bodyPr/>
          <a:lstStyle/>
          <a:p>
            <a:r>
              <a:rPr lang="en-US" dirty="0" smtClean="0"/>
              <a:t>For any constant </a:t>
            </a:r>
            <a:r>
              <a:rPr lang="en-US" dirty="0" smtClean="0">
                <a:solidFill>
                  <a:srgbClr val="FF0000"/>
                </a:solidFill>
              </a:rPr>
              <a:t>k </a:t>
            </a:r>
            <a:r>
              <a:rPr lang="en-US" dirty="0" smtClean="0"/>
              <a:t>you can not color the graph with less than a number that is quasi-poly in </a:t>
            </a:r>
            <a:r>
              <a:rPr lang="en-US" sz="4000" dirty="0" smtClean="0">
                <a:solidFill>
                  <a:srgbClr val="FF0000"/>
                </a:solidFill>
              </a:rPr>
              <a:t>k</a:t>
            </a:r>
            <a:r>
              <a:rPr lang="en-US" dirty="0" smtClean="0"/>
              <a:t>.</a:t>
            </a:r>
          </a:p>
          <a:p>
            <a:r>
              <a:rPr lang="en-US" dirty="0" smtClean="0"/>
              <a:t>Deciding if a graph is </a:t>
            </a:r>
            <a:r>
              <a:rPr lang="en-US" dirty="0" smtClean="0">
                <a:solidFill>
                  <a:srgbClr val="FF0000"/>
                </a:solidFill>
              </a:rPr>
              <a:t>3-</a:t>
            </a:r>
            <a:r>
              <a:rPr lang="en-US" dirty="0" smtClean="0"/>
              <a:t>colorable is NP-hard even on planar graphs.</a:t>
            </a:r>
          </a:p>
          <a:p>
            <a:r>
              <a:rPr lang="en-US" dirty="0" smtClean="0"/>
              <a:t>It is known that telling between </a:t>
            </a:r>
            <a:r>
              <a:rPr lang="en-US" dirty="0" smtClean="0">
                <a:solidFill>
                  <a:srgbClr val="FF0000"/>
                </a:solidFill>
                <a:sym typeface="Symbol" panose="05050102010706020507" pitchFamily="18" charset="2"/>
              </a:rPr>
              <a:t>=3 </a:t>
            </a:r>
            <a:r>
              <a:rPr lang="en-US" dirty="0" smtClean="0">
                <a:sym typeface="Symbol" panose="05050102010706020507" pitchFamily="18" charset="2"/>
              </a:rPr>
              <a:t>and </a:t>
            </a:r>
            <a:r>
              <a:rPr lang="en-US" dirty="0" smtClean="0">
                <a:solidFill>
                  <a:srgbClr val="FF0000"/>
                </a:solidFill>
                <a:sym typeface="Symbol" panose="05050102010706020507" pitchFamily="18" charset="2"/>
              </a:rPr>
              <a:t>=5 </a:t>
            </a:r>
            <a:r>
              <a:rPr lang="en-US" dirty="0" smtClean="0">
                <a:sym typeface="Symbol" panose="05050102010706020507" pitchFamily="18" charset="2"/>
              </a:rPr>
              <a:t>is </a:t>
            </a:r>
            <a:r>
              <a:rPr lang="en-US" dirty="0" smtClean="0">
                <a:solidFill>
                  <a:srgbClr val="00B050"/>
                </a:solidFill>
                <a:sym typeface="Symbol" panose="05050102010706020507" pitchFamily="18" charset="2"/>
              </a:rPr>
              <a:t>NP-hard.</a:t>
            </a:r>
          </a:p>
          <a:p>
            <a:r>
              <a:rPr lang="en-US" dirty="0" smtClean="0">
                <a:sym typeface="Symbol" panose="05050102010706020507" pitchFamily="18" charset="2"/>
              </a:rPr>
              <a:t>Using </a:t>
            </a:r>
            <a:r>
              <a:rPr lang="en-US" dirty="0" smtClean="0">
                <a:solidFill>
                  <a:srgbClr val="00B050"/>
                </a:solidFill>
                <a:sym typeface="Symbol" panose="05050102010706020507" pitchFamily="18" charset="2"/>
              </a:rPr>
              <a:t>PSD </a:t>
            </a:r>
            <a:r>
              <a:rPr lang="en-US" dirty="0" smtClean="0">
                <a:sym typeface="Symbol" panose="05050102010706020507" pitchFamily="18" charset="2"/>
              </a:rPr>
              <a:t>program it is known how to color a </a:t>
            </a:r>
            <a:r>
              <a:rPr lang="en-US" dirty="0" smtClean="0">
                <a:solidFill>
                  <a:srgbClr val="FF0000"/>
                </a:solidFill>
                <a:sym typeface="Symbol" panose="05050102010706020507" pitchFamily="18" charset="2"/>
              </a:rPr>
              <a:t>3 </a:t>
            </a:r>
            <a:r>
              <a:rPr lang="en-US" dirty="0" smtClean="0">
                <a:sym typeface="Symbol" panose="05050102010706020507" pitchFamily="18" charset="2"/>
              </a:rPr>
              <a:t>colorable graph with </a:t>
            </a:r>
            <a:r>
              <a:rPr lang="en-US" dirty="0" smtClean="0">
                <a:solidFill>
                  <a:srgbClr val="FF0000"/>
                </a:solidFill>
              </a:rPr>
              <a:t>O(</a:t>
            </a:r>
            <a:r>
              <a:rPr lang="en-US" dirty="0" smtClean="0">
                <a:solidFill>
                  <a:srgbClr val="FF0000"/>
                </a:solidFill>
                <a:latin typeface="Comic Sans MS" panose="030F0702030302020204" pitchFamily="66" charset="0"/>
              </a:rPr>
              <a:t>n</a:t>
            </a:r>
            <a:r>
              <a:rPr lang="en-US" baseline="30000" dirty="0" smtClean="0">
                <a:solidFill>
                  <a:srgbClr val="FF0000"/>
                </a:solidFill>
                <a:sym typeface="Symbol" panose="05050102010706020507" pitchFamily="18" charset="2"/>
              </a:rPr>
              <a:t>1/4 </a:t>
            </a:r>
            <a:r>
              <a:rPr lang="en-US" dirty="0" smtClean="0">
                <a:solidFill>
                  <a:srgbClr val="FF0000"/>
                </a:solidFill>
                <a:latin typeface="Comic Sans MS" panose="030F0702030302020204" pitchFamily="66" charset="0"/>
                <a:sym typeface="Symbol" panose="05050102010706020507" pitchFamily="18" charset="2"/>
              </a:rPr>
              <a:t>log</a:t>
            </a:r>
            <a:r>
              <a:rPr lang="en-US" baseline="30000" dirty="0" smtClean="0">
                <a:solidFill>
                  <a:srgbClr val="FF0000"/>
                </a:solidFill>
                <a:sym typeface="Symbol" panose="05050102010706020507" pitchFamily="18" charset="2"/>
              </a:rPr>
              <a:t>1/2</a:t>
            </a:r>
            <a:r>
              <a:rPr lang="en-US" dirty="0" smtClean="0">
                <a:solidFill>
                  <a:srgbClr val="FF0000"/>
                </a:solidFill>
                <a:sym typeface="Symbol" panose="05050102010706020507" pitchFamily="18" charset="2"/>
              </a:rPr>
              <a:t> n)</a:t>
            </a:r>
            <a:r>
              <a:rPr lang="en-US" dirty="0" smtClean="0">
                <a:solidFill>
                  <a:srgbClr val="FF0000"/>
                </a:solidFill>
              </a:rPr>
              <a:t>  </a:t>
            </a:r>
            <a:r>
              <a:rPr lang="en-US" dirty="0" smtClean="0"/>
              <a:t>colors.</a:t>
            </a:r>
          </a:p>
          <a:p>
            <a:endParaRPr lang="en-US" dirty="0"/>
          </a:p>
        </p:txBody>
      </p:sp>
    </p:spTree>
    <p:extLst>
      <p:ext uri="{BB962C8B-B14F-4D97-AF65-F5344CB8AC3E}">
        <p14:creationId xmlns:p14="http://schemas.microsoft.com/office/powerpoint/2010/main" val="259407129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What does the SDP asks</a:t>
            </a:r>
            <a:endParaRPr lang="en-US" dirty="0">
              <a:solidFill>
                <a:srgbClr val="00B0F0"/>
              </a:solidFill>
            </a:endParaRPr>
          </a:p>
        </p:txBody>
      </p:sp>
      <p:sp>
        <p:nvSpPr>
          <p:cNvPr id="3" name="Content Placeholder 2"/>
          <p:cNvSpPr>
            <a:spLocks noGrp="1"/>
          </p:cNvSpPr>
          <p:nvPr>
            <p:ph idx="1"/>
          </p:nvPr>
        </p:nvSpPr>
        <p:spPr/>
        <p:txBody>
          <a:bodyPr>
            <a:normAutofit fontScale="92500" lnSpcReduction="10000"/>
          </a:bodyPr>
          <a:lstStyle/>
          <a:p>
            <a:r>
              <a:rPr lang="en-US" dirty="0" smtClean="0"/>
              <a:t>Assign a unit vector to any vertex.</a:t>
            </a:r>
          </a:p>
          <a:p>
            <a:endParaRPr lang="en-US" dirty="0"/>
          </a:p>
          <a:p>
            <a:r>
              <a:rPr lang="en-US" dirty="0" smtClean="0"/>
              <a:t>Make the angle between the vectors of every two vertices which share an edge, as large as possible. This means that the inner products of these vector which is the cos of the angle between the vectors will be below 0.</a:t>
            </a:r>
          </a:p>
          <a:p>
            <a:endParaRPr lang="en-US" dirty="0"/>
          </a:p>
          <a:p>
            <a:r>
              <a:rPr lang="en-US" dirty="0" smtClean="0"/>
              <a:t>Note that if vertices have no edge they can get the same vector. The idea to represent graphs via vectors in this way is due to  </a:t>
            </a:r>
            <a:r>
              <a:rPr lang="en-US" dirty="0" err="1" smtClean="0">
                <a:solidFill>
                  <a:srgbClr val="7030A0"/>
                </a:solidFill>
              </a:rPr>
              <a:t>Lovats</a:t>
            </a:r>
            <a:r>
              <a:rPr lang="en-US" dirty="0" smtClean="0">
                <a:solidFill>
                  <a:srgbClr val="7030A0"/>
                </a:solidFill>
              </a:rPr>
              <a:t>.</a:t>
            </a:r>
            <a:endParaRPr lang="en-US" dirty="0">
              <a:solidFill>
                <a:srgbClr val="7030A0"/>
              </a:solidFill>
            </a:endParaRPr>
          </a:p>
        </p:txBody>
      </p:sp>
    </p:spTree>
    <p:extLst>
      <p:ext uri="{BB962C8B-B14F-4D97-AF65-F5344CB8AC3E}">
        <p14:creationId xmlns:p14="http://schemas.microsoft.com/office/powerpoint/2010/main" val="124445192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The SDP</a:t>
            </a:r>
            <a:endParaRPr lang="en-US" dirty="0">
              <a:solidFill>
                <a:srgbClr val="00B0F0"/>
              </a:solidFill>
            </a:endParaRPr>
          </a:p>
        </p:txBody>
      </p:sp>
      <p:sp>
        <p:nvSpPr>
          <p:cNvPr id="3" name="Content Placeholder 2"/>
          <p:cNvSpPr>
            <a:spLocks noGrp="1"/>
          </p:cNvSpPr>
          <p:nvPr>
            <p:ph idx="1"/>
          </p:nvPr>
        </p:nvSpPr>
        <p:spPr/>
        <p:txBody>
          <a:bodyPr>
            <a:normAutofit/>
          </a:bodyPr>
          <a:lstStyle/>
          <a:p>
            <a:r>
              <a:rPr lang="en-US" sz="4400" dirty="0" smtClean="0"/>
              <a:t>Minimize </a:t>
            </a:r>
            <a:r>
              <a:rPr lang="en-US" sz="4400" dirty="0" smtClean="0">
                <a:solidFill>
                  <a:srgbClr val="FF0000"/>
                </a:solidFill>
                <a:sym typeface="Symbol" panose="05050102010706020507" pitchFamily="18" charset="2"/>
              </a:rPr>
              <a:t></a:t>
            </a:r>
          </a:p>
          <a:p>
            <a:r>
              <a:rPr lang="en-US" sz="4400" dirty="0" smtClean="0">
                <a:sym typeface="Symbol" panose="05050102010706020507" pitchFamily="18" charset="2"/>
              </a:rPr>
              <a:t>Such that:</a:t>
            </a:r>
          </a:p>
          <a:p>
            <a:r>
              <a:rPr lang="en-US" sz="4400" dirty="0" smtClean="0">
                <a:sym typeface="Symbol" panose="05050102010706020507" pitchFamily="18" charset="2"/>
              </a:rPr>
              <a:t>For every </a:t>
            </a:r>
            <a:r>
              <a:rPr lang="en-US" sz="4400" dirty="0" err="1" smtClean="0">
                <a:solidFill>
                  <a:srgbClr val="FF0000"/>
                </a:solidFill>
                <a:sym typeface="Symbol" panose="05050102010706020507" pitchFamily="18" charset="2"/>
              </a:rPr>
              <a:t>u,v</a:t>
            </a:r>
            <a:r>
              <a:rPr lang="en-US" sz="4400" dirty="0" smtClean="0">
                <a:sym typeface="Symbol" panose="05050102010706020507" pitchFamily="18" charset="2"/>
              </a:rPr>
              <a:t> so that </a:t>
            </a:r>
            <a:r>
              <a:rPr lang="en-US" sz="4400" dirty="0" err="1" smtClean="0">
                <a:solidFill>
                  <a:srgbClr val="FF0000"/>
                </a:solidFill>
                <a:sym typeface="Symbol" panose="05050102010706020507" pitchFamily="18" charset="2"/>
              </a:rPr>
              <a:t>uvE</a:t>
            </a:r>
            <a:r>
              <a:rPr lang="en-US" sz="4400" dirty="0" smtClean="0">
                <a:solidFill>
                  <a:srgbClr val="FF0000"/>
                </a:solidFill>
                <a:sym typeface="Symbol" panose="05050102010706020507" pitchFamily="18" charset="2"/>
              </a:rPr>
              <a:t>,</a:t>
            </a:r>
          </a:p>
          <a:p>
            <a:r>
              <a:rPr lang="en-US" sz="4400" dirty="0" err="1" smtClean="0">
                <a:solidFill>
                  <a:srgbClr val="FF0000"/>
                </a:solidFill>
                <a:sym typeface="Symbol" panose="05050102010706020507" pitchFamily="18" charset="2"/>
              </a:rPr>
              <a:t>uv</a:t>
            </a:r>
            <a:r>
              <a:rPr lang="en-US" sz="4400" dirty="0" smtClean="0">
                <a:solidFill>
                  <a:srgbClr val="FF0000"/>
                </a:solidFill>
                <a:sym typeface="Symbol" panose="05050102010706020507" pitchFamily="18" charset="2"/>
              </a:rPr>
              <a:t>≤</a:t>
            </a:r>
            <a:r>
              <a:rPr lang="en-US" sz="4400" dirty="0">
                <a:solidFill>
                  <a:srgbClr val="FF0000"/>
                </a:solidFill>
                <a:sym typeface="Symbol" panose="05050102010706020507" pitchFamily="18" charset="2"/>
              </a:rPr>
              <a:t> </a:t>
            </a:r>
            <a:r>
              <a:rPr lang="en-US" sz="4400" dirty="0" smtClean="0">
                <a:solidFill>
                  <a:srgbClr val="FF0000"/>
                </a:solidFill>
                <a:sym typeface="Symbol" panose="05050102010706020507" pitchFamily="18" charset="2"/>
              </a:rPr>
              <a:t>,</a:t>
            </a:r>
          </a:p>
          <a:p>
            <a:r>
              <a:rPr lang="en-US" sz="4400" dirty="0" smtClean="0">
                <a:solidFill>
                  <a:srgbClr val="FF0000"/>
                </a:solidFill>
                <a:sym typeface="Symbol" panose="05050102010706020507" pitchFamily="18" charset="2"/>
              </a:rPr>
              <a:t>v</a:t>
            </a:r>
            <a:r>
              <a:rPr lang="en-US" sz="4400" dirty="0">
                <a:solidFill>
                  <a:srgbClr val="FF0000"/>
                </a:solidFill>
                <a:sym typeface="Symbol" panose="05050102010706020507" pitchFamily="18" charset="2"/>
              </a:rPr>
              <a:t> </a:t>
            </a:r>
            <a:r>
              <a:rPr lang="en-US" sz="4400" dirty="0" smtClean="0">
                <a:solidFill>
                  <a:srgbClr val="FF0000"/>
                </a:solidFill>
                <a:sym typeface="Symbol" panose="05050102010706020507" pitchFamily="18" charset="2"/>
              </a:rPr>
              <a:t>v=1</a:t>
            </a:r>
            <a:endParaRPr lang="en-US" sz="4400" dirty="0">
              <a:solidFill>
                <a:srgbClr val="FF0000"/>
              </a:solidFill>
            </a:endParaRPr>
          </a:p>
        </p:txBody>
      </p:sp>
    </p:spTree>
    <p:extLst>
      <p:ext uri="{BB962C8B-B14F-4D97-AF65-F5344CB8AC3E}">
        <p14:creationId xmlns:p14="http://schemas.microsoft.com/office/powerpoint/2010/main" val="182495577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We can make </a:t>
            </a:r>
            <a:r>
              <a:rPr lang="en-US" dirty="0" smtClean="0">
                <a:solidFill>
                  <a:srgbClr val="00B0F0"/>
                </a:solidFill>
                <a:sym typeface="Symbol" panose="05050102010706020507" pitchFamily="18" charset="2"/>
              </a:rPr>
              <a:t>=-1/2</a:t>
            </a:r>
            <a:endParaRPr lang="en-US" dirty="0">
              <a:solidFill>
                <a:srgbClr val="00B0F0"/>
              </a:solidFill>
            </a:endParaRPr>
          </a:p>
        </p:txBody>
      </p:sp>
      <p:sp>
        <p:nvSpPr>
          <p:cNvPr id="3" name="Content Placeholder 2"/>
          <p:cNvSpPr>
            <a:spLocks noGrp="1"/>
          </p:cNvSpPr>
          <p:nvPr>
            <p:ph idx="1"/>
          </p:nvPr>
        </p:nvSpPr>
        <p:spPr>
          <a:xfrm>
            <a:off x="628650" y="1785302"/>
            <a:ext cx="7886700" cy="4351338"/>
          </a:xfrm>
        </p:spPr>
        <p:txBody>
          <a:bodyPr/>
          <a:lstStyle/>
          <a:p>
            <a:endParaRPr lang="en-US" dirty="0"/>
          </a:p>
        </p:txBody>
      </p:sp>
      <p:sp>
        <p:nvSpPr>
          <p:cNvPr id="4" name="Oval 3"/>
          <p:cNvSpPr/>
          <p:nvPr/>
        </p:nvSpPr>
        <p:spPr>
          <a:xfrm>
            <a:off x="1981200" y="2133600"/>
            <a:ext cx="4343400" cy="396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962400" y="4114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962400" y="2300289"/>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743200" y="5181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334000" y="516636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stCxn id="5" idx="0"/>
            <a:endCxn id="6" idx="4"/>
          </p:cNvCxnSpPr>
          <p:nvPr/>
        </p:nvCxnSpPr>
        <p:spPr>
          <a:xfrm flipV="1">
            <a:off x="4152900" y="2681289"/>
            <a:ext cx="0" cy="1433511"/>
          </a:xfrm>
          <a:prstGeom prst="straightConnector1">
            <a:avLst/>
          </a:prstGeom>
          <a:ln w="7302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5" idx="3"/>
            <a:endCxn id="7" idx="7"/>
          </p:cNvCxnSpPr>
          <p:nvPr/>
        </p:nvCxnSpPr>
        <p:spPr>
          <a:xfrm flipH="1">
            <a:off x="3068404" y="4440004"/>
            <a:ext cx="949792" cy="797392"/>
          </a:xfrm>
          <a:prstGeom prst="straightConnector1">
            <a:avLst/>
          </a:prstGeom>
          <a:ln w="7302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5"/>
          </p:cNvCxnSpPr>
          <p:nvPr/>
        </p:nvCxnSpPr>
        <p:spPr>
          <a:xfrm>
            <a:off x="4287604" y="4440004"/>
            <a:ext cx="1046396" cy="817796"/>
          </a:xfrm>
          <a:prstGeom prst="straightConnector1">
            <a:avLst/>
          </a:prstGeom>
          <a:ln w="79375">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629400" y="2362200"/>
            <a:ext cx="2438400" cy="4031873"/>
          </a:xfrm>
          <a:prstGeom prst="rect">
            <a:avLst/>
          </a:prstGeom>
          <a:noFill/>
        </p:spPr>
        <p:txBody>
          <a:bodyPr wrap="square" rtlCol="0">
            <a:spAutoFit/>
          </a:bodyPr>
          <a:lstStyle/>
          <a:p>
            <a:r>
              <a:rPr lang="en-US" sz="3200" dirty="0" smtClean="0"/>
              <a:t>All the vertices of An independent sets are matched to the same vector.</a:t>
            </a:r>
          </a:p>
        </p:txBody>
      </p:sp>
    </p:spTree>
    <p:extLst>
      <p:ext uri="{BB962C8B-B14F-4D97-AF65-F5344CB8AC3E}">
        <p14:creationId xmlns:p14="http://schemas.microsoft.com/office/powerpoint/2010/main" val="310987671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1|0.1|0.2|0.1|0.1|0.1|0.1|0.1"/>
</p:tagLst>
</file>

<file path=ppt/tags/tag2.xml><?xml version="1.0" encoding="utf-8"?>
<p:tagLst xmlns:a="http://schemas.openxmlformats.org/drawingml/2006/main" xmlns:r="http://schemas.openxmlformats.org/officeDocument/2006/relationships" xmlns:p="http://schemas.openxmlformats.org/presentationml/2006/main">
  <p:tag name="TIMING" val="|0.1|0.1|0.1|0.1|0.2"/>
</p:tagLst>
</file>

<file path=ppt/tags/tag3.xml><?xml version="1.0" encoding="utf-8"?>
<p:tagLst xmlns:a="http://schemas.openxmlformats.org/drawingml/2006/main" xmlns:r="http://schemas.openxmlformats.org/officeDocument/2006/relationships" xmlns:p="http://schemas.openxmlformats.org/presentationml/2006/main">
  <p:tag name="TIMING" val="|0.1"/>
</p:tagLst>
</file>

<file path=ppt/tags/tag4.xml><?xml version="1.0" encoding="utf-8"?>
<p:tagLst xmlns:a="http://schemas.openxmlformats.org/drawingml/2006/main" xmlns:r="http://schemas.openxmlformats.org/officeDocument/2006/relationships" xmlns:p="http://schemas.openxmlformats.org/presentationml/2006/main">
  <p:tag name="TIMING" val="|0.1"/>
</p:tagLst>
</file>

<file path=ppt/tags/tag5.xml><?xml version="1.0" encoding="utf-8"?>
<p:tagLst xmlns:a="http://schemas.openxmlformats.org/drawingml/2006/main" xmlns:r="http://schemas.openxmlformats.org/officeDocument/2006/relationships" xmlns:p="http://schemas.openxmlformats.org/presentationml/2006/main">
  <p:tag name="TIMING" val="|0.1"/>
</p:tagLst>
</file>

<file path=ppt/tags/tag6.xml><?xml version="1.0" encoding="utf-8"?>
<p:tagLst xmlns:a="http://schemas.openxmlformats.org/drawingml/2006/main" xmlns:r="http://schemas.openxmlformats.org/officeDocument/2006/relationships" xmlns:p="http://schemas.openxmlformats.org/presentationml/2006/main">
  <p:tag name="TIMING" val="|0.1|0.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43263</TotalTime>
  <Words>42086</Words>
  <Application>Microsoft Office PowerPoint</Application>
  <PresentationFormat>On-screen Show (4:3)</PresentationFormat>
  <Paragraphs>4408</Paragraphs>
  <Slides>664</Slides>
  <Notes>63</Notes>
  <HiddenSlides>0</HiddenSlides>
  <MMClips>0</MMClips>
  <ScaleCrop>false</ScaleCrop>
  <HeadingPairs>
    <vt:vector size="6" baseType="variant">
      <vt:variant>
        <vt:lpstr>Fonts Used</vt:lpstr>
      </vt:variant>
      <vt:variant>
        <vt:i4>26</vt:i4>
      </vt:variant>
      <vt:variant>
        <vt:lpstr>Theme</vt:lpstr>
      </vt:variant>
      <vt:variant>
        <vt:i4>1</vt:i4>
      </vt:variant>
      <vt:variant>
        <vt:lpstr>Slide Titles</vt:lpstr>
      </vt:variant>
      <vt:variant>
        <vt:i4>664</vt:i4>
      </vt:variant>
    </vt:vector>
  </HeadingPairs>
  <TitlesOfParts>
    <vt:vector size="691" baseType="lpstr">
      <vt:lpstr>MS PGothic</vt:lpstr>
      <vt:lpstr>MS PGothic</vt:lpstr>
      <vt:lpstr>Allegro BT</vt:lpstr>
      <vt:lpstr>Arial</vt:lpstr>
      <vt:lpstr>Bitstream Vera Sans</vt:lpstr>
      <vt:lpstr>Calibri</vt:lpstr>
      <vt:lpstr>Calibri Light</vt:lpstr>
      <vt:lpstr>Calisto MT</vt:lpstr>
      <vt:lpstr>Cambria Math</vt:lpstr>
      <vt:lpstr>cmmi10</vt:lpstr>
      <vt:lpstr>cmsy10</vt:lpstr>
      <vt:lpstr>Comic Sans MS</vt:lpstr>
      <vt:lpstr>DejaVu Sans</vt:lpstr>
      <vt:lpstr>Droid Sans</vt:lpstr>
      <vt:lpstr>Garamond</vt:lpstr>
      <vt:lpstr>Georgia</vt:lpstr>
      <vt:lpstr>Lucida Sans Unicode</vt:lpstr>
      <vt:lpstr>MathJax_Math-italic</vt:lpstr>
      <vt:lpstr>Open Sans</vt:lpstr>
      <vt:lpstr>Symbol</vt:lpstr>
      <vt:lpstr>Times</vt:lpstr>
      <vt:lpstr>Times New Roman</vt:lpstr>
      <vt:lpstr>var(--theme-question-body-font-family)</vt:lpstr>
      <vt:lpstr>Verdana</vt:lpstr>
      <vt:lpstr>Wingdings</vt:lpstr>
      <vt:lpstr>WP MathA</vt:lpstr>
      <vt:lpstr>Office Theme</vt:lpstr>
      <vt:lpstr>A letter from an unknown man: Landmarks  and fun results  I learned in  30 years of research</vt:lpstr>
      <vt:lpstr>Content</vt:lpstr>
      <vt:lpstr>Less known subjects I discuss</vt:lpstr>
      <vt:lpstr>This is a presentation for students</vt:lpstr>
      <vt:lpstr>References</vt:lpstr>
      <vt:lpstr>Why do we use terms like AI and Machine learning?</vt:lpstr>
      <vt:lpstr>The public lives in a movie</vt:lpstr>
      <vt:lpstr>A computer is the world chess champion</vt:lpstr>
      <vt:lpstr>Let’s face it</vt:lpstr>
      <vt:lpstr>In class I compare the computer to an Ostridge</vt:lpstr>
      <vt:lpstr> A computer</vt:lpstr>
      <vt:lpstr> A computer</vt:lpstr>
      <vt:lpstr>There should be a campaign </vt:lpstr>
      <vt:lpstr>One of the first topics I worked on</vt:lpstr>
      <vt:lpstr>Unweighted  undirected k-spanners Peleg and Ullman 1987</vt:lpstr>
      <vt:lpstr>An example of a 2-spanner</vt:lpstr>
      <vt:lpstr>An example of a 2-spanner</vt:lpstr>
      <vt:lpstr>It is enough to replace every edge with a path of length at most k</vt:lpstr>
      <vt:lpstr>It is enough to replace every edge with a path of length at most 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hardness of basic 3-spanners</vt:lpstr>
      <vt:lpstr>The main technique</vt:lpstr>
      <vt:lpstr>There is a difference between 2-spanners and 3-spanners</vt:lpstr>
      <vt:lpstr>Faith is important in research</vt:lpstr>
      <vt:lpstr>Additive spanners are hard to approximate </vt:lpstr>
      <vt:lpstr>In my homepage there is a survey on spanners by Dinitz</vt:lpstr>
      <vt:lpstr>Survey on spanners continued</vt:lpstr>
      <vt:lpstr>One of the most basic network design problems</vt:lpstr>
      <vt:lpstr>The trivial ratio 2</vt:lpstr>
      <vt:lpstr>We got an Hamiltonian path on the terminals</vt:lpstr>
      <vt:lpstr>Breaking the ratio  2</vt:lpstr>
      <vt:lpstr>Reduction in the optimum value</vt:lpstr>
      <vt:lpstr>PowerPoint Presentation</vt:lpstr>
      <vt:lpstr>Explaining the Set Cover instance</vt:lpstr>
      <vt:lpstr>In the greedy algorithm, opt=3</vt:lpstr>
      <vt:lpstr>Making the optimum smaller</vt:lpstr>
      <vt:lpstr>Knapsack Set-Coverage</vt:lpstr>
      <vt:lpstr>Result due to Khuller , Moss and,  Naor, 1997, IPL</vt:lpstr>
      <vt:lpstr>A remark: </vt:lpstr>
      <vt:lpstr>Learning approximation In Udine</vt:lpstr>
      <vt:lpstr>The GW primal dual.</vt:lpstr>
      <vt:lpstr> Violated sets</vt:lpstr>
      <vt:lpstr>Primal </vt:lpstr>
      <vt:lpstr>The dual</vt:lpstr>
      <vt:lpstr>Increasing the duals of violated sets</vt:lpstr>
      <vt:lpstr>Say that we stopped when all the of violates sets increase by ε</vt:lpstr>
      <vt:lpstr>The portion of the lower bound we charge</vt:lpstr>
      <vt:lpstr>The increase in the dual </vt:lpstr>
      <vt:lpstr>The increase in the dual </vt:lpstr>
      <vt:lpstr>The increase in the dual </vt:lpstr>
      <vt:lpstr>Making the edges a forest on violated  and non violated  sets</vt:lpstr>
      <vt:lpstr>The average degree </vt:lpstr>
      <vt:lpstr>The average degree of violated sets</vt:lpstr>
      <vt:lpstr>What did we do?</vt:lpstr>
      <vt:lpstr>In parallel: local ratio</vt:lpstr>
      <vt:lpstr>How local ratio started</vt:lpstr>
      <vt:lpstr>Proof of ratio 2</vt:lpstr>
      <vt:lpstr>Ratio 2 for weighted Vertex cover</vt:lpstr>
      <vt:lpstr>Why is the ratio 2</vt:lpstr>
      <vt:lpstr>Vertex Feedback Set</vt:lpstr>
      <vt:lpstr>Bar-Yehuda: changed what local ratio means</vt:lpstr>
      <vt:lpstr>The next steps</vt:lpstr>
      <vt:lpstr>Remarks</vt:lpstr>
      <vt:lpstr>GW and the “new” local ratio</vt:lpstr>
      <vt:lpstr>Primal dual interpretation</vt:lpstr>
      <vt:lpstr>Why reverse delete in the GW algorithm?</vt:lpstr>
      <vt:lpstr>An example in which Local Ratio helps</vt:lpstr>
      <vt:lpstr>Teaching</vt:lpstr>
      <vt:lpstr>Subjects that should be taught</vt:lpstr>
      <vt:lpstr>More things I first saw in the workshop</vt:lpstr>
      <vt:lpstr>PSD matrices</vt:lpstr>
      <vt:lpstr>PSD matrices</vt:lpstr>
      <vt:lpstr>The approximation for MAX-CUT</vt:lpstr>
      <vt:lpstr>The PSD</vt:lpstr>
      <vt:lpstr>Let the optimal cut be S,V-S</vt:lpstr>
      <vt:lpstr>What do we do with high dimension vectors?</vt:lpstr>
      <vt:lpstr>For two vectors Bj ,Bi     </vt:lpstr>
      <vt:lpstr>Analysis</vt:lpstr>
      <vt:lpstr>On the plane</vt:lpstr>
      <vt:lpstr>The 3-coloring problem</vt:lpstr>
      <vt:lpstr>A simple greedy algorithm</vt:lpstr>
      <vt:lpstr>Some better ratios.</vt:lpstr>
      <vt:lpstr> Hardness</vt:lpstr>
      <vt:lpstr>What does the SDP asks</vt:lpstr>
      <vt:lpstr>The SDP</vt:lpstr>
      <vt:lpstr>We can make =-1/2</vt:lpstr>
      <vt:lpstr>We can make =-1/2</vt:lpstr>
      <vt:lpstr>We can make =-1/2</vt:lpstr>
      <vt:lpstr>The Normal Distribution</vt:lpstr>
      <vt:lpstr>What does it mean?</vt:lpstr>
      <vt:lpstr>Normal Probability Density Function</vt:lpstr>
      <vt:lpstr> The tail of the binomial distribution Φ(x)</vt:lpstr>
      <vt:lpstr>Choosing a random vector of length 1</vt:lpstr>
      <vt:lpstr>Proof</vt:lpstr>
      <vt:lpstr>Finding a large independent set</vt:lpstr>
      <vt:lpstr>The expectation of |I|</vt:lpstr>
      <vt:lpstr>The expected number of edges</vt:lpstr>
      <vt:lpstr>Therefore</vt:lpstr>
      <vt:lpstr> The expectation of |I| continued</vt:lpstr>
      <vt:lpstr>Combining with the greedy algorithm, the ratio derived is</vt:lpstr>
      <vt:lpstr>Later I learned a bit on </vt:lpstr>
      <vt:lpstr> Lift and project then became popular</vt:lpstr>
      <vt:lpstr>Undirected and directed multicut</vt:lpstr>
      <vt:lpstr>Spreading metrics</vt:lpstr>
      <vt:lpstr>I describe a folklore algorithm</vt:lpstr>
      <vt:lpstr>Problem definition</vt:lpstr>
      <vt:lpstr>The LP</vt:lpstr>
      <vt:lpstr>A distance cuts</vt:lpstr>
      <vt:lpstr>The algorithm</vt:lpstr>
      <vt:lpstr>Something that can not happen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Since the events A(i) are disjoint</vt:lpstr>
      <vt:lpstr>The ratio</vt:lpstr>
      <vt:lpstr>The Directed Multicut problem</vt:lpstr>
      <vt:lpstr>The Directed Multicut Problem</vt:lpstr>
      <vt:lpstr>A simple algorithm for Directed Multicut</vt:lpstr>
      <vt:lpstr>Difficulties</vt:lpstr>
      <vt:lpstr>Directed Multicut Continued</vt:lpstr>
      <vt:lpstr>The difficulties are real</vt:lpstr>
      <vt:lpstr>The LP relaxation</vt:lpstr>
      <vt:lpstr>A middle of a cut lemma</vt:lpstr>
      <vt:lpstr>We want to take only middle edges.</vt:lpstr>
      <vt:lpstr>A simple random choice </vt:lpstr>
      <vt:lpstr>To find the cut</vt:lpstr>
      <vt:lpstr>The algorithm of Gupta</vt:lpstr>
      <vt:lpstr>Loosing reachability</vt:lpstr>
      <vt:lpstr>The second possibility</vt:lpstr>
      <vt:lpstr>When a tree falls in the forest and nobody is there  to hear it</vt:lpstr>
      <vt:lpstr>A problem from extreme graph theory</vt:lpstr>
      <vt:lpstr>The dual fitting of Lovasz for Set Cover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revolution of Jain</vt:lpstr>
      <vt:lpstr>Examples</vt:lpstr>
      <vt:lpstr>It is not half integral</vt:lpstr>
      <vt:lpstr>Consider the vertices versus edges matrix.</vt:lpstr>
      <vt:lpstr>Token distribution</vt:lpstr>
      <vt:lpstr>Some observations</vt:lpstr>
      <vt:lpstr>The structure of a BFS</vt:lpstr>
      <vt:lpstr>Rules of giving tokens</vt:lpstr>
      <vt:lpstr>Plan</vt:lpstr>
      <vt:lpstr>Proof of Claim 1:  Divide the edges to 4 types</vt:lpstr>
      <vt:lpstr>Type of edges </vt:lpstr>
      <vt:lpstr>Type of edges </vt:lpstr>
      <vt:lpstr>Type of edges </vt:lpstr>
      <vt:lpstr>Type of edges </vt:lpstr>
      <vt:lpstr>Type of edges </vt:lpstr>
      <vt:lpstr>Type of edges </vt:lpstr>
      <vt:lpstr>Type of edges </vt:lpstr>
      <vt:lpstr>Type of edges </vt:lpstr>
      <vt:lpstr>Type of edges </vt:lpstr>
      <vt:lpstr>Proof continued</vt:lpstr>
      <vt:lpstr>Continued</vt:lpstr>
      <vt:lpstr>Finishing the proof of  Lemma 1: |T|≥m</vt:lpstr>
      <vt:lpstr>Lemma 2: T&lt;m</vt:lpstr>
      <vt:lpstr>Lemma 2: L&lt;m continued</vt:lpstr>
      <vt:lpstr>There are two edges of value exactly ½!</vt:lpstr>
      <vt:lpstr>This was generalized</vt:lpstr>
      <vt:lpstr>In my homepage</vt:lpstr>
      <vt:lpstr>Bad cases</vt:lpstr>
      <vt:lpstr>Coping with the first bad case</vt:lpstr>
      <vt:lpstr>The Element Connectivity Problem</vt:lpstr>
      <vt:lpstr>Intuition</vt:lpstr>
      <vt:lpstr>For Gi and a set X</vt:lpstr>
      <vt:lpstr>The element connectivity problem</vt:lpstr>
      <vt:lpstr>How many Gi are needed </vt:lpstr>
      <vt:lpstr>Intuition</vt:lpstr>
      <vt:lpstr>What is the probability of not covering ½ the indices?</vt:lpstr>
      <vt:lpstr>Summary</vt:lpstr>
      <vt:lpstr>The minimum cost Vertex k-connected subgraph problem</vt:lpstr>
      <vt:lpstr>Some interesting questions on Minimum Cost k-Connected subgraph</vt:lpstr>
      <vt:lpstr>The min cost vertex k-connected subgraph problem with unit costs</vt:lpstr>
      <vt:lpstr>Technique 2: The Cycle Theorem of Mader</vt:lpstr>
      <vt:lpstr>Corolloraly</vt:lpstr>
      <vt:lpstr>Proof </vt:lpstr>
      <vt:lpstr> A simple algorithm for unit cots</vt:lpstr>
      <vt:lpstr>Approximation ratio</vt:lpstr>
      <vt:lpstr>The Second difficult problem: Directed Steiner tree</vt:lpstr>
      <vt:lpstr>Approximating Directed Steiner Tree</vt:lpstr>
      <vt:lpstr>A special case</vt:lpstr>
      <vt:lpstr>Approximating Group Steiner</vt:lpstr>
      <vt:lpstr> Lower bound</vt:lpstr>
      <vt:lpstr>Zelikovsky’s height reduction</vt:lpstr>
      <vt:lpstr>Reduction of Directed Steiner Tree to Group Steiner on Tree Inputs</vt:lpstr>
      <vt:lpstr>Analysis</vt:lpstr>
      <vt:lpstr>Things change</vt:lpstr>
      <vt:lpstr>Coping with the last hard problem</vt:lpstr>
      <vt:lpstr>PowerPoint Presentation</vt:lpstr>
      <vt:lpstr>PowerPoint Presentation</vt:lpstr>
      <vt:lpstr>PowerPoint Presentation</vt:lpstr>
      <vt:lpstr>Representing graphs with tree distributions,  Bartal</vt:lpstr>
      <vt:lpstr>In my homepage</vt:lpstr>
      <vt:lpstr>Applications</vt:lpstr>
      <vt:lpstr>The first Racke Theorem</vt:lpstr>
      <vt:lpstr>An application of the first theorem</vt:lpstr>
      <vt:lpstr>The second Racke theorem</vt:lpstr>
      <vt:lpstr>Application of the second Racke theorem</vt:lpstr>
      <vt:lpstr>Maybe the most surprising of all such  theorems</vt:lpstr>
      <vt:lpstr>Sparsest Cut</vt:lpstr>
      <vt:lpstr>Changing it to a SDP</vt:lpstr>
      <vt:lpstr>The square of vertices in Rn </vt:lpstr>
      <vt:lpstr>Additional remarks</vt:lpstr>
      <vt:lpstr>Three landmark results I did not cover</vt:lpstr>
      <vt:lpstr>I did not talk about</vt:lpstr>
      <vt:lpstr>I did not talk about</vt:lpstr>
      <vt:lpstr>Open Problems</vt:lpstr>
      <vt:lpstr>Open Problems</vt:lpstr>
      <vt:lpstr>Open Problems</vt:lpstr>
      <vt:lpstr>Open problem</vt:lpstr>
      <vt:lpstr>Open problems</vt:lpstr>
      <vt:lpstr>New subject: the probabilistic method</vt:lpstr>
      <vt:lpstr>The expected size of the independent set</vt:lpstr>
      <vt:lpstr>Say that we have a directed graph</vt:lpstr>
      <vt:lpstr>Say that we have a directed graph</vt:lpstr>
      <vt:lpstr>Throw each vertex at random into one of   k/(c˖log n) bins</vt:lpstr>
      <vt:lpstr>The Domatic Number</vt:lpstr>
      <vt:lpstr>Additional results</vt:lpstr>
      <vt:lpstr>Some more results</vt:lpstr>
      <vt:lpstr>Inapproximability results</vt:lpstr>
      <vt:lpstr>Observation</vt:lpstr>
      <vt:lpstr>Say that we want to know if there is an Hamiltonian Path in a graph.</vt:lpstr>
      <vt:lpstr>The original assumption: P≠Qusi(P)</vt:lpstr>
      <vt:lpstr>On lower bounds.</vt:lpstr>
      <vt:lpstr>Probabilistically checkable proof</vt:lpstr>
      <vt:lpstr>What kind of PCP are there?</vt:lpstr>
      <vt:lpstr>The philosophy of PCP</vt:lpstr>
      <vt:lpstr>Before the PCP: Feige and Lovats were talking in IBM</vt:lpstr>
      <vt:lpstr>More generally: PCP and inapproximability</vt:lpstr>
      <vt:lpstr>Showing strong hardness for Clique</vt:lpstr>
      <vt:lpstr> What are the edges?</vt:lpstr>
      <vt:lpstr>Showing strong hardness for Clique</vt:lpstr>
      <vt:lpstr>The hardness</vt:lpstr>
      <vt:lpstr>A no instance</vt:lpstr>
      <vt:lpstr>Graph products</vt:lpstr>
      <vt:lpstr>The graph products</vt:lpstr>
      <vt:lpstr>The automatic inapproximability  of graph products.</vt:lpstr>
      <vt:lpstr>The hardness</vt:lpstr>
      <vt:lpstr>First 1/nε  hardness for Clique </vt:lpstr>
      <vt:lpstr>A reasonable lower bound for Clique:  Amortize free bits.</vt:lpstr>
      <vt:lpstr>The free bits theorem</vt:lpstr>
      <vt:lpstr>For those who know the following subjects</vt:lpstr>
      <vt:lpstr>I will not explain the original PCP</vt:lpstr>
      <vt:lpstr>Iris Dinur: a combinatorial PCP proof</vt:lpstr>
      <vt:lpstr>The spreading step</vt:lpstr>
      <vt:lpstr>Returning to a 3-coloring instance</vt:lpstr>
      <vt:lpstr>The size of the graph</vt:lpstr>
      <vt:lpstr>The final size of the graph</vt:lpstr>
      <vt:lpstr>Say that you want to know if there is a path from s to t</vt:lpstr>
      <vt:lpstr>One dimensional Random walk</vt:lpstr>
      <vt:lpstr>The expected  time function</vt:lpstr>
      <vt:lpstr>2-SAT: definition</vt:lpstr>
      <vt:lpstr>A random algorithm for 2-SAT</vt:lpstr>
      <vt:lpstr>Continued</vt:lpstr>
      <vt:lpstr>Use the Markov inequality </vt:lpstr>
      <vt:lpstr>Remark: the case of two literals very special</vt:lpstr>
      <vt:lpstr>Random Walks on undirected graphs</vt:lpstr>
      <vt:lpstr>Random Walks</vt:lpstr>
      <vt:lpstr>Random Walks</vt:lpstr>
      <vt:lpstr>Random Walks</vt:lpstr>
      <vt:lpstr>Random Walks</vt:lpstr>
      <vt:lpstr>Markov chains</vt:lpstr>
      <vt:lpstr>Changing from state to state</vt:lpstr>
      <vt:lpstr>Steady state</vt:lpstr>
      <vt:lpstr>Being irreducible and aporiodic</vt:lpstr>
      <vt:lpstr>Undirected case: aperiodic means not bipartite graph</vt:lpstr>
      <vt:lpstr>Fundamental theorem of Markov chains</vt:lpstr>
      <vt:lpstr>Because its unique you just have to find the correct Π</vt:lpstr>
      <vt:lpstr>The expected time to visit all the vertices of a graph</vt:lpstr>
      <vt:lpstr>The time we spend on every edge</vt:lpstr>
      <vt:lpstr>Showing hij+hji≤ 2m</vt:lpstr>
      <vt:lpstr>Consider a spanning tree and any walk on the spanning tree</vt:lpstr>
      <vt:lpstr>Tight example</vt:lpstr>
      <vt:lpstr>Bridges</vt:lpstr>
      <vt:lpstr>Universal sequences</vt:lpstr>
      <vt:lpstr>The length of the sequence</vt:lpstr>
      <vt:lpstr>The probability that a graph is not covered.</vt:lpstr>
      <vt:lpstr>The union bound </vt:lpstr>
      <vt:lpstr>Non uniform algorithms</vt:lpstr>
      <vt:lpstr>Omer Reingold: s,t connectivity with log(n) space.</vt:lpstr>
      <vt:lpstr>Normalization</vt:lpstr>
      <vt:lpstr>How to make the second eigenvalue smaller</vt:lpstr>
      <vt:lpstr>It behaves like the Dinur algorithm</vt:lpstr>
      <vt:lpstr>After it is an expander</vt:lpstr>
      <vt:lpstr>PowerPoint Presentation</vt:lpstr>
      <vt:lpstr>Some  more work of Irit Dinur</vt:lpstr>
      <vt:lpstr>Ratio d  is trivial, say by local ratio</vt:lpstr>
      <vt:lpstr>Almost linear PCP</vt:lpstr>
      <vt:lpstr>This is very important (or so I thought) for</vt:lpstr>
      <vt:lpstr>Almost linear PCP</vt:lpstr>
      <vt:lpstr>Another tight time</vt:lpstr>
      <vt:lpstr>Other applications?</vt:lpstr>
      <vt:lpstr>The Labelcover problem</vt:lpstr>
      <vt:lpstr> Example</vt:lpstr>
      <vt:lpstr>Graph products</vt:lpstr>
      <vt:lpstr>The parallel repetition theorem</vt:lpstr>
      <vt:lpstr>The projection property</vt:lpstr>
      <vt:lpstr>I wanted to explain the minimization version of LC with graphs</vt:lpstr>
      <vt:lpstr>The objective function</vt:lpstr>
      <vt:lpstr>Min-Rep: satisfy all queries!</vt:lpstr>
      <vt:lpstr>A perfect  cover has one vertex per set</vt:lpstr>
      <vt:lpstr>What does it mean that a query is satisfied?</vt:lpstr>
      <vt:lpstr>The projection property</vt:lpstr>
      <vt:lpstr>Alternative names</vt:lpstr>
      <vt:lpstr>The nature of LC and Min-Rep</vt:lpstr>
      <vt:lpstr>Continued</vt:lpstr>
      <vt:lpstr>Advanced lower bound tools</vt:lpstr>
      <vt:lpstr> One way to think of the longcode</vt:lpstr>
      <vt:lpstr>This is not the way Hastad uses the longcode </vt:lpstr>
      <vt:lpstr>The fact that we over coded so much</vt:lpstr>
      <vt:lpstr>Fourier analysis</vt:lpstr>
      <vt:lpstr>Inner products of two elements in the base</vt:lpstr>
      <vt:lpstr>The inner product of two elements of the base, clever definition</vt:lpstr>
      <vt:lpstr>Put another way</vt:lpstr>
      <vt:lpstr>Hence we should look at some S(x) and see how many x makes it  1 and how many -1 </vt:lpstr>
      <vt:lpstr>Example: presenting a function as a linear combination of the basis</vt:lpstr>
      <vt:lpstr>This is a clever orthonormal Basis </vt:lpstr>
      <vt:lpstr>New hardness assumptions</vt:lpstr>
      <vt:lpstr>Tight (multiplicative) hardness results under at most P≠Quasi(P)</vt:lpstr>
      <vt:lpstr>Any opt+1 for minimization or opt-1 for maximization is additive tight</vt:lpstr>
      <vt:lpstr>More opt+1 and opt-1 results</vt:lpstr>
      <vt:lpstr>A tight additive approximation that is not +1</vt:lpstr>
      <vt:lpstr> No hardness whatsoever under NP≠Quasi(P)</vt:lpstr>
      <vt:lpstr>Dense k-subgraph hardness</vt:lpstr>
      <vt:lpstr>Interesting result based on the ETH</vt:lpstr>
      <vt:lpstr>The Unique Game conjecture</vt:lpstr>
      <vt:lpstr>UGC can not have completeness 1</vt:lpstr>
      <vt:lpstr>Attractive implications</vt:lpstr>
      <vt:lpstr>Maximum Acyclic graph in a Directed graph</vt:lpstr>
      <vt:lpstr>Many other lower bounds use the UGC in a standard way</vt:lpstr>
      <vt:lpstr>The small set expansion conjecture</vt:lpstr>
      <vt:lpstr>The relation </vt:lpstr>
      <vt:lpstr>Applying the SSEC for hardness</vt:lpstr>
      <vt:lpstr>Two high profile hardness results under the SSEC</vt:lpstr>
      <vt:lpstr>Example: Unique Set Cover </vt:lpstr>
      <vt:lpstr>Approximating Unique Set Cover</vt:lpstr>
      <vt:lpstr>As the events are disjoint we get that</vt:lpstr>
      <vt:lpstr>Remarks</vt:lpstr>
      <vt:lpstr>It is hard to guess if the UGC is true</vt:lpstr>
      <vt:lpstr>The longcode as used in Krauthgamer et al</vt:lpstr>
      <vt:lpstr> Replace for a question A the answers by an hypercube </vt:lpstr>
      <vt:lpstr>The vertices to separate</vt:lpstr>
      <vt:lpstr>b-cuts for an answer B</vt:lpstr>
      <vt:lpstr>Separating antipodal vertices in the same hypercube.</vt:lpstr>
      <vt:lpstr>Why is it a multicut?</vt:lpstr>
      <vt:lpstr>The cut in a yes instance is rather small</vt:lpstr>
      <vt:lpstr>Feige: Recognizing  Flukes.</vt:lpstr>
      <vt:lpstr>Feige’s conjecture</vt:lpstr>
      <vt:lpstr>What does this assumption mean?</vt:lpstr>
      <vt:lpstr>Graph products</vt:lpstr>
      <vt:lpstr>The log density conjecture</vt:lpstr>
      <vt:lpstr>Open problems in lower bounds</vt:lpstr>
      <vt:lpstr>More open problems</vt:lpstr>
      <vt:lpstr>Let us shine the light on other topics</vt:lpstr>
      <vt:lpstr>Examples</vt:lpstr>
      <vt:lpstr>I will use Chandra Chekuri’s notes on treewidth but modified.</vt:lpstr>
      <vt:lpstr>Treewidth</vt:lpstr>
      <vt:lpstr>The bag representation</vt:lpstr>
      <vt:lpstr>Tree Decomposition</vt:lpstr>
      <vt:lpstr>This means something strong</vt:lpstr>
      <vt:lpstr>Properties of the bag representation</vt:lpstr>
      <vt:lpstr>Solving MIS on  BTW Graphs</vt:lpstr>
      <vt:lpstr>The max Independent set</vt:lpstr>
      <vt:lpstr>Continued</vt:lpstr>
      <vt:lpstr>Continued</vt:lpstr>
      <vt:lpstr>Continued</vt:lpstr>
      <vt:lpstr>The reason it works is that</vt:lpstr>
      <vt:lpstr>Planar graph theory: exact solution and approximation</vt:lpstr>
      <vt:lpstr>The Baker method</vt:lpstr>
      <vt:lpstr>The graphs </vt:lpstr>
      <vt:lpstr>Baker’s Decomposition</vt:lpstr>
      <vt:lpstr>Baker’s Decomposition</vt:lpstr>
      <vt:lpstr>Algorithm and analysis</vt:lpstr>
      <vt:lpstr>The generality of the algorithm</vt:lpstr>
      <vt:lpstr>We saw: parametrized by tw problems in planar graph are usually in FPT</vt:lpstr>
      <vt:lpstr>Next subject: Fixed parameter Tractability.</vt:lpstr>
      <vt:lpstr>Continued</vt:lpstr>
      <vt:lpstr>k-Euclidean Traveling Salesman </vt:lpstr>
      <vt:lpstr>k-Center in the Plane</vt:lpstr>
      <vt:lpstr>Can a set of points in the plane be covered by k lines?</vt:lpstr>
      <vt:lpstr>FPT algorithm in k for making a graph chordal by adding edges</vt:lpstr>
      <vt:lpstr>Recursive relation</vt:lpstr>
      <vt:lpstr>This is a very typical example</vt:lpstr>
      <vt:lpstr>Remark about Chordal graphs</vt:lpstr>
      <vt:lpstr>Continued</vt:lpstr>
      <vt:lpstr>Continued</vt:lpstr>
      <vt:lpstr>Simple FPT for Vertex Cover by opt</vt:lpstr>
      <vt:lpstr>The decision tree</vt:lpstr>
      <vt:lpstr>This is called a kernel</vt:lpstr>
      <vt:lpstr>Similar for covering triangles</vt:lpstr>
      <vt:lpstr>FPT in k for shortest path</vt:lpstr>
      <vt:lpstr>Hamiltonian Cycle</vt:lpstr>
      <vt:lpstr>Sketch</vt:lpstr>
      <vt:lpstr>So you need to check</vt:lpstr>
      <vt:lpstr>An intractable parameterized problem</vt:lpstr>
      <vt:lpstr>Problems that have no FPT algorithms</vt:lpstr>
      <vt:lpstr>Intuition</vt:lpstr>
      <vt:lpstr>Set-Cover and Clique.</vt:lpstr>
      <vt:lpstr>Combining approximation and FPT</vt:lpstr>
      <vt:lpstr>A very good reason to allow parametrization in approximation</vt:lpstr>
      <vt:lpstr>An example: allowing FPT time gives a PTAS</vt:lpstr>
      <vt:lpstr>Continued</vt:lpstr>
      <vt:lpstr>Continued</vt:lpstr>
      <vt:lpstr>Labeling the vertices</vt:lpstr>
      <vt:lpstr>If we guess L(j)</vt:lpstr>
      <vt:lpstr>If we have  a matching containing all L(j) sets</vt:lpstr>
      <vt:lpstr>Continued</vt:lpstr>
      <vt:lpstr>Parameter that is not opt continued</vt:lpstr>
      <vt:lpstr>The ratio</vt:lpstr>
      <vt:lpstr>Proof</vt:lpstr>
      <vt:lpstr>Continued</vt:lpstr>
      <vt:lpstr>Favorite open problem</vt:lpstr>
      <vt:lpstr>Continued</vt:lpstr>
      <vt:lpstr>Is there some real relation between FPT and approximation?</vt:lpstr>
      <vt:lpstr> Fix parameter  inapproximability is a young subject</vt:lpstr>
      <vt:lpstr>What is a metric</vt:lpstr>
      <vt:lpstr>Examples</vt:lpstr>
      <vt:lpstr>Defining metrics via norms</vt:lpstr>
      <vt:lpstr>The Lp  norm </vt:lpstr>
      <vt:lpstr>Negative type metric</vt:lpstr>
      <vt:lpstr> Metrics who contain others</vt:lpstr>
      <vt:lpstr>Another subject: Metric embeddings</vt:lpstr>
      <vt:lpstr>Embedding into L2 implies the same for L1</vt:lpstr>
      <vt:lpstr>Doubling Metric: how many balls of radios r/2 are needed to cover a ball of radios r?</vt:lpstr>
      <vt:lpstr>Geometric problems and doubling dimension</vt:lpstr>
      <vt:lpstr>Summary</vt:lpstr>
      <vt:lpstr>Cryptology is fascinating</vt:lpstr>
      <vt:lpstr>What to do?</vt:lpstr>
      <vt:lpstr> What about convincing that an instance is a yes instance for an  NP problem?</vt:lpstr>
      <vt:lpstr>ZK Protocol for 3COL </vt:lpstr>
      <vt:lpstr>The verifier</vt:lpstr>
      <vt:lpstr>ZK Protocol for 3COL </vt:lpstr>
      <vt:lpstr>Interactive proof</vt:lpstr>
      <vt:lpstr>Graph non-isomorphism</vt:lpstr>
      <vt:lpstr>How can the verifier not make a mistake</vt:lpstr>
      <vt:lpstr>The collection of problems that can be verified this way is called IP</vt:lpstr>
      <vt:lpstr>In cryptology theory and practice are the same.</vt:lpstr>
      <vt:lpstr>A frequently used hardness assumption: the discrete log.</vt:lpstr>
      <vt:lpstr>What else can you do?</vt:lpstr>
      <vt:lpstr>Security: In a talk by Shamir</vt:lpstr>
      <vt:lpstr>The most common attack</vt:lpstr>
      <vt:lpstr>Do not ever fall for fishing attacks!</vt:lpstr>
      <vt:lpstr>Because of the possibility of quantum computers</vt:lpstr>
      <vt:lpstr>I dislike the  NSA</vt:lpstr>
      <vt:lpstr>Politics that I do not get</vt:lpstr>
      <vt:lpstr>Old history: two things Shamir hacked</vt:lpstr>
      <vt:lpstr>Let us speak on games</vt:lpstr>
      <vt:lpstr>The goal is to design a mechanism</vt:lpstr>
      <vt:lpstr>A truthful Mechanism</vt:lpstr>
      <vt:lpstr>The idea is to</vt:lpstr>
      <vt:lpstr>The Kidney problem</vt:lpstr>
      <vt:lpstr>The “game”</vt:lpstr>
      <vt:lpstr>We tried to overcome this with a mechanism we hoped would be truthful</vt:lpstr>
      <vt:lpstr>A disaster stroke</vt:lpstr>
      <vt:lpstr>If only people from CS would referee</vt:lpstr>
      <vt:lpstr>This only means that this becomes more interesting</vt:lpstr>
      <vt:lpstr>Things that I think were invented only in CS </vt:lpstr>
      <vt:lpstr>What did the CS and Economy do  when they disagree?</vt:lpstr>
      <vt:lpstr>See great results on Combinatorial Auction</vt:lpstr>
      <vt:lpstr>On-Line Algorithms </vt:lpstr>
      <vt:lpstr>One example: online algorithm for Steiner Tree</vt:lpstr>
      <vt:lpstr>Proof</vt:lpstr>
      <vt:lpstr>The total cost </vt:lpstr>
      <vt:lpstr>What comes next is a survey</vt:lpstr>
      <vt:lpstr>Constructing subgraphs for shortest path queries</vt:lpstr>
      <vt:lpstr>Distributed computing</vt:lpstr>
      <vt:lpstr>I have a feeling that</vt:lpstr>
      <vt:lpstr> Bidementionabilty</vt:lpstr>
      <vt:lpstr>Bidementionabilty</vt:lpstr>
      <vt:lpstr>Parallel Algorithms</vt:lpstr>
      <vt:lpstr>Parallel algorithms: some beautiful papers I read</vt:lpstr>
      <vt:lpstr>Tutte theorem</vt:lpstr>
      <vt:lpstr>The Tutte Matrix</vt:lpstr>
      <vt:lpstr>Example</vt:lpstr>
      <vt:lpstr>Sign of a permutation</vt:lpstr>
      <vt:lpstr>Odd size cycles</vt:lpstr>
      <vt:lpstr>Cancelation</vt:lpstr>
      <vt:lpstr>Even length cycles</vt:lpstr>
      <vt:lpstr>We can not check the symbolic value</vt:lpstr>
      <vt:lpstr>Overview of the rest</vt:lpstr>
      <vt:lpstr>Property testing</vt:lpstr>
      <vt:lpstr>Property testing on dense bipartite graph</vt:lpstr>
      <vt:lpstr>Streaming algorithm</vt:lpstr>
      <vt:lpstr>Sketching algorithms</vt:lpstr>
      <vt:lpstr>Preserving cuts</vt:lpstr>
      <vt:lpstr>The energy</vt:lpstr>
      <vt:lpstr>Because we reduce to non discrete tasks</vt:lpstr>
      <vt:lpstr>Sparsifiers also exist for </vt:lpstr>
      <vt:lpstr>Example a surprising sparsification algorithm.  Krauthgamer et al  from 2021</vt:lpstr>
      <vt:lpstr>This ends the presentation </vt:lpstr>
      <vt:lpstr>Research while sick</vt:lpstr>
      <vt:lpstr>Trying to be “great”</vt:lpstr>
      <vt:lpstr>Fame is a bad thing</vt:lpstr>
      <vt:lpstr>Summary</vt:lpstr>
      <vt:lpstr>The name of the talk</vt:lpstr>
      <vt:lpstr>Films cited</vt:lpstr>
      <vt:lpstr>The film “Domino”</vt:lpstr>
      <vt:lpstr>Other films cited</vt:lpstr>
      <vt:lpstr>The paper which invented spanners</vt:lpstr>
      <vt:lpstr> The algorithm for sparse spanners is in </vt:lpstr>
      <vt:lpstr>Additive spanners</vt:lpstr>
      <vt:lpstr>The paper that ended the subject of additive spanners</vt:lpstr>
      <vt:lpstr>My papers on spanners which were mentioned:</vt:lpstr>
      <vt:lpstr>The Labelcover hardness for k spanners and  k≥3 is in</vt:lpstr>
      <vt:lpstr>Citations for Steiner Tree</vt:lpstr>
      <vt:lpstr>Continued</vt:lpstr>
      <vt:lpstr>The algorithm for Knapsack Set Coverage</vt:lpstr>
      <vt:lpstr>Remarks on the paper</vt:lpstr>
      <vt:lpstr> Character flaw</vt:lpstr>
      <vt:lpstr>The multicut and separator approximations are from</vt:lpstr>
      <vt:lpstr>My multicut presentation is based on the paper</vt:lpstr>
      <vt:lpstr>Approximating Directed Multicut</vt:lpstr>
      <vt:lpstr>Hardness for Directed Multicut</vt:lpstr>
      <vt:lpstr>Approximating spanners polynomial ratios</vt:lpstr>
      <vt:lpstr>The paper I used in the Directed Steiner Forest approximation</vt:lpstr>
      <vt:lpstr>The best approximation for Directed Spanners</vt:lpstr>
      <vt:lpstr>The PTAS for TSP on Planar and Euclidean graph is from </vt:lpstr>
      <vt:lpstr>Something funny that Papadimitriou said on Arora.</vt:lpstr>
      <vt:lpstr>The algorithms for coloring   3-colorable graphs are from</vt:lpstr>
      <vt:lpstr>A paper using Lift and Project</vt:lpstr>
      <vt:lpstr>Another paper using lift and project</vt:lpstr>
      <vt:lpstr>Survey on approximating  VC and related problems can be found in</vt:lpstr>
      <vt:lpstr>Approximating the Feedback Vertex  Set problem</vt:lpstr>
      <vt:lpstr>The paper that translated this algorithm to primal-dual</vt:lpstr>
      <vt:lpstr>The primal-dual and Local-Ratio for Steiner Forest appear in</vt:lpstr>
      <vt:lpstr>The first approximations for Set Cover are in:</vt:lpstr>
      <vt:lpstr>The improved algorithm for Max Cut is from</vt:lpstr>
      <vt:lpstr>The ratio of 2 for Steiner Network is from</vt:lpstr>
      <vt:lpstr>Generalizations of Jain’s paper:</vt:lpstr>
      <vt:lpstr>Minimum Spanning Tree with degree bounds is from:</vt:lpstr>
      <vt:lpstr> In Steiner Network, if  the paths have to be vertex disjoint</vt:lpstr>
      <vt:lpstr>The CK paper and others</vt:lpstr>
      <vt:lpstr>Papers on Min Cost k-connected Subgraph</vt:lpstr>
      <vt:lpstr>More papers on the Minimum Cost k-connected Subgraph problem</vt:lpstr>
      <vt:lpstr>The metric case for minimum cost k-vertex connected subgraph</vt:lpstr>
      <vt:lpstr>The polylog hardness for Directed Steiner Tree and Labelcover hardness for Directed Steiner Forest</vt:lpstr>
      <vt:lpstr> A graph mapped to a random tree is from </vt:lpstr>
      <vt:lpstr>Tight and almost tight random tree and distribution on spanning trees</vt:lpstr>
      <vt:lpstr>The two papers and Racke and the application</vt:lpstr>
      <vt:lpstr>The paper using the first result of Racke</vt:lpstr>
      <vt:lpstr>The paper using distribution on spanning trees</vt:lpstr>
      <vt:lpstr>Constant approximation for  ATSP</vt:lpstr>
      <vt:lpstr>Improved results for Sparsest Cut and  TSP </vt:lpstr>
      <vt:lpstr>Packing cycles and their approximation</vt:lpstr>
      <vt:lpstr>The tree augmentation problem</vt:lpstr>
      <vt:lpstr>The paper which invented recursive greedy</vt:lpstr>
      <vt:lpstr>The height reduction</vt:lpstr>
      <vt:lpstr>The paper that gave polylog ratio for Group Steiner</vt:lpstr>
      <vt:lpstr>Inventing the probabilistic method</vt:lpstr>
      <vt:lpstr>The probabilistic method</vt:lpstr>
      <vt:lpstr>The probabilistic method</vt:lpstr>
      <vt:lpstr>Other highlights</vt:lpstr>
      <vt:lpstr>The Lovasz Local Lemma</vt:lpstr>
      <vt:lpstr>The concentration results are from</vt:lpstr>
      <vt:lpstr>The Domatic number results are  from</vt:lpstr>
      <vt:lpstr>Color Coding</vt:lpstr>
      <vt:lpstr>An important chance meeting</vt:lpstr>
      <vt:lpstr>The  first nε  hardness of Clique     </vt:lpstr>
      <vt:lpstr>Safra is not in the PCP paper </vt:lpstr>
      <vt:lpstr>The PCP theorem is in</vt:lpstr>
      <vt:lpstr>Early lower bounds for Set-Cover</vt:lpstr>
      <vt:lpstr>Tight hardness  for set cover under P is not NP and the d  variant are  in: </vt:lpstr>
      <vt:lpstr>A paper who presented an almost linear PCP is:</vt:lpstr>
      <vt:lpstr>The projection game conjecture appears in</vt:lpstr>
      <vt:lpstr>An approximation for  the longest path problem: using graph products to get Labelcover hardness</vt:lpstr>
      <vt:lpstr>The paper on 2-SAT </vt:lpstr>
      <vt:lpstr>More tight results</vt:lpstr>
      <vt:lpstr>Tight approximation for the asymmetric k-center problem</vt:lpstr>
      <vt:lpstr>Tight algorithm for Sum Set-Cover.</vt:lpstr>
      <vt:lpstr>Continued</vt:lpstr>
      <vt:lpstr>Tight results for k-center with costs.</vt:lpstr>
      <vt:lpstr>Tight +1 algorithm for edge coloring</vt:lpstr>
      <vt:lpstr>Tight Polylogarithmic additive algorithm for Radio broadcast</vt:lpstr>
      <vt:lpstr>Approximation and fixed parameter tractability for Min-Rep</vt:lpstr>
      <vt:lpstr>The paper on Maximum Number of Edges DAG Subgraph</vt:lpstr>
      <vt:lpstr>The paper that introduced random walks to CS</vt:lpstr>
      <vt:lpstr>The parallel repetition theorem is from </vt:lpstr>
      <vt:lpstr>The strong Hardness for Dense k-Subgraph from the ETH</vt:lpstr>
      <vt:lpstr>The best approximation for Steiner k-forest and dial a ride</vt:lpstr>
      <vt:lpstr>A philosophical  difference between the two papers</vt:lpstr>
      <vt:lpstr>The hardness of VC under the UGC</vt:lpstr>
      <vt:lpstr>The small set expansion conjecture was introduced in</vt:lpstr>
      <vt:lpstr>Hardness from the  SSEC:</vt:lpstr>
      <vt:lpstr>Hardness under the SSEC</vt:lpstr>
      <vt:lpstr>The reference for Unique Set Cover</vt:lpstr>
      <vt:lpstr>A strong result for UGC on expanders</vt:lpstr>
      <vt:lpstr>Approximating the Dense k-Subgraph</vt:lpstr>
      <vt:lpstr>This latter paper is a great conceptual paper</vt:lpstr>
      <vt:lpstr>The importance of the number of free amortized bits.</vt:lpstr>
      <vt:lpstr>The hardness of Hastad for Clique.</vt:lpstr>
      <vt:lpstr>Hardness of Lattice problems</vt:lpstr>
      <vt:lpstr>The O(sqrt{n}) tree-width for planar graph follows from</vt:lpstr>
      <vt:lpstr>The paper by Baker</vt:lpstr>
      <vt:lpstr>The paper that gives mε  hardness for the ratio of Set-Cover in terms of the number of sets</vt:lpstr>
      <vt:lpstr>A book for FPT</vt:lpstr>
      <vt:lpstr>Complete fixed parameter inapproximability for Clique and Set-Cover</vt:lpstr>
      <vt:lpstr>A book on distributed computing</vt:lpstr>
      <vt:lpstr>Parallel algorithms</vt:lpstr>
      <vt:lpstr>Parallel algorithms</vt:lpstr>
      <vt:lpstr>A landmark paper on routing on the hypercube by Valiant</vt:lpstr>
      <vt:lpstr>The Alon-Azar sorting by rounds </vt:lpstr>
      <vt:lpstr>A book on property testing</vt:lpstr>
      <vt:lpstr>An early paper on doubling metric</vt:lpstr>
      <vt:lpstr>Doubling metric and TSP </vt:lpstr>
      <vt:lpstr>Survey of Metric embeddings</vt:lpstr>
      <vt:lpstr>Bidimensionality</vt:lpstr>
      <vt:lpstr>Bidimensionality continued</vt:lpstr>
      <vt:lpstr>The idea of public Key encryption</vt:lpstr>
      <vt:lpstr>Zero Knowledge was invented in</vt:lpstr>
      <vt:lpstr>Zero Knowledge for 3-coloring</vt:lpstr>
      <vt:lpstr>The Godel Prize paper by Regev</vt:lpstr>
      <vt:lpstr>How to share a secret </vt:lpstr>
      <vt:lpstr>Turing award</vt:lpstr>
      <vt:lpstr>Elliptic curves</vt:lpstr>
      <vt:lpstr>The attack on DES</vt:lpstr>
      <vt:lpstr>The Lattice reduction algorithm</vt:lpstr>
      <vt:lpstr>A book on Game Theory</vt:lpstr>
      <vt:lpstr>Two seminal papers following the definition of POA</vt:lpstr>
      <vt:lpstr>Streaming algorithms</vt:lpstr>
      <vt:lpstr>Keeping cuts with a graph of few edges</vt:lpstr>
      <vt:lpstr>A survey of Sparsification</vt:lpstr>
      <vt:lpstr>Paper about Gomory-Hu cuts </vt:lpstr>
      <vt:lpstr>I dedicate this talk to my family: Wife two daughters and my dog</vt:lpstr>
      <vt:lpstr>Beauty</vt:lpstr>
      <vt:lpstr>After all</vt:lpstr>
      <vt:lpstr>After all</vt:lpstr>
      <vt:lpstr>After all</vt:lpstr>
    </vt:vector>
  </TitlesOfParts>
  <Company>Weizmann Institute of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Cover Time of Random Walks</dc:title>
  <dc:creator>uriel feige</dc:creator>
  <cp:lastModifiedBy>ykortsarts-wua</cp:lastModifiedBy>
  <cp:revision>2186</cp:revision>
  <dcterms:created xsi:type="dcterms:W3CDTF">2008-03-18T15:37:47Z</dcterms:created>
  <dcterms:modified xsi:type="dcterms:W3CDTF">2022-03-18T05:07:49Z</dcterms:modified>
</cp:coreProperties>
</file>