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27" name="PlaceHolder 2"/>
          <p:cNvSpPr>
            <a:spLocks noGrp="1"/>
          </p:cNvSpPr>
          <p:nvPr>
            <p:ph type="body"/>
          </p:nvPr>
        </p:nvSpPr>
        <p:spPr>
          <a:xfrm>
            <a:off x="457200" y="1600200"/>
            <a:ext cx="822924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30"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32" name="PlaceHolder 4"/>
          <p:cNvSpPr>
            <a:spLocks noGrp="1"/>
          </p:cNvSpPr>
          <p:nvPr>
            <p:ph type="body"/>
          </p:nvPr>
        </p:nvSpPr>
        <p:spPr>
          <a:xfrm>
            <a:off x="467424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33" name="PlaceHolder 5"/>
          <p:cNvSpPr>
            <a:spLocks noGrp="1"/>
          </p:cNvSpPr>
          <p:nvPr>
            <p:ph type="body"/>
          </p:nvPr>
        </p:nvSpPr>
        <p:spPr>
          <a:xfrm>
            <a:off x="45720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35" name="PlaceHolder 2"/>
          <p:cNvSpPr>
            <a:spLocks noGrp="1"/>
          </p:cNvSpPr>
          <p:nvPr>
            <p:ph type="body"/>
          </p:nvPr>
        </p:nvSpPr>
        <p:spPr>
          <a:xfrm>
            <a:off x="457200" y="1600200"/>
            <a:ext cx="822924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36" name="PlaceHolder 3"/>
          <p:cNvSpPr>
            <a:spLocks noGrp="1"/>
          </p:cNvSpPr>
          <p:nvPr>
            <p:ph type="body"/>
          </p:nvPr>
        </p:nvSpPr>
        <p:spPr>
          <a:xfrm>
            <a:off x="457200" y="1600200"/>
            <a:ext cx="822924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pic>
        <p:nvPicPr>
          <p:cNvPr id="37" name="Picture 36"/>
          <p:cNvPicPr/>
          <p:nvPr/>
        </p:nvPicPr>
        <p:blipFill>
          <a:blip r:embed="rId2" cstate="print"/>
          <a:stretch/>
        </p:blipFill>
        <p:spPr>
          <a:xfrm>
            <a:off x="1735560" y="1599840"/>
            <a:ext cx="5671800" cy="4525560"/>
          </a:xfrm>
          <a:prstGeom prst="rect">
            <a:avLst/>
          </a:prstGeom>
          <a:ln>
            <a:noFill/>
          </a:ln>
        </p:spPr>
      </p:pic>
      <p:pic>
        <p:nvPicPr>
          <p:cNvPr id="38" name="Picture 37"/>
          <p:cNvPicPr/>
          <p:nvPr/>
        </p:nvPicPr>
        <p:blipFill>
          <a:blip r:embed="rId2" cstate="print"/>
          <a:stretch/>
        </p:blipFill>
        <p:spPr>
          <a:xfrm>
            <a:off x="1735560" y="1599840"/>
            <a:ext cx="567180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45"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47" name="PlaceHolder 2"/>
          <p:cNvSpPr>
            <a:spLocks noGrp="1"/>
          </p:cNvSpPr>
          <p:nvPr>
            <p:ph type="body"/>
          </p:nvPr>
        </p:nvSpPr>
        <p:spPr>
          <a:xfrm>
            <a:off x="457200" y="1600200"/>
            <a:ext cx="822924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49"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50" name="PlaceHolder 3"/>
          <p:cNvSpPr>
            <a:spLocks noGrp="1"/>
          </p:cNvSpPr>
          <p:nvPr>
            <p:ph type="body"/>
          </p:nvPr>
        </p:nvSpPr>
        <p:spPr>
          <a:xfrm>
            <a:off x="467424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54"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55" name="PlaceHolder 3"/>
          <p:cNvSpPr>
            <a:spLocks noGrp="1"/>
          </p:cNvSpPr>
          <p:nvPr>
            <p:ph type="body"/>
          </p:nvPr>
        </p:nvSpPr>
        <p:spPr>
          <a:xfrm>
            <a:off x="45720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56" name="PlaceHolder 4"/>
          <p:cNvSpPr>
            <a:spLocks noGrp="1"/>
          </p:cNvSpPr>
          <p:nvPr>
            <p:ph type="body"/>
          </p:nvPr>
        </p:nvSpPr>
        <p:spPr>
          <a:xfrm>
            <a:off x="467424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58"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59"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60" name="PlaceHolder 4"/>
          <p:cNvSpPr>
            <a:spLocks noGrp="1"/>
          </p:cNvSpPr>
          <p:nvPr>
            <p:ph type="body"/>
          </p:nvPr>
        </p:nvSpPr>
        <p:spPr>
          <a:xfrm>
            <a:off x="467424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2"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63"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64" name="PlaceHolder 4"/>
          <p:cNvSpPr>
            <a:spLocks noGrp="1"/>
          </p:cNvSpPr>
          <p:nvPr>
            <p:ph type="body"/>
          </p:nvPr>
        </p:nvSpPr>
        <p:spPr>
          <a:xfrm>
            <a:off x="457200" y="3964320"/>
            <a:ext cx="822924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6" name="PlaceHolder 2"/>
          <p:cNvSpPr>
            <a:spLocks noGrp="1"/>
          </p:cNvSpPr>
          <p:nvPr>
            <p:ph type="body"/>
          </p:nvPr>
        </p:nvSpPr>
        <p:spPr>
          <a:xfrm>
            <a:off x="457200" y="1600200"/>
            <a:ext cx="822924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67" name="PlaceHolder 3"/>
          <p:cNvSpPr>
            <a:spLocks noGrp="1"/>
          </p:cNvSpPr>
          <p:nvPr>
            <p:ph type="body"/>
          </p:nvPr>
        </p:nvSpPr>
        <p:spPr>
          <a:xfrm>
            <a:off x="457200" y="3964320"/>
            <a:ext cx="822924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9"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70"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71" name="PlaceHolder 4"/>
          <p:cNvSpPr>
            <a:spLocks noGrp="1"/>
          </p:cNvSpPr>
          <p:nvPr>
            <p:ph type="body"/>
          </p:nvPr>
        </p:nvSpPr>
        <p:spPr>
          <a:xfrm>
            <a:off x="467424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72" name="PlaceHolder 5"/>
          <p:cNvSpPr>
            <a:spLocks noGrp="1"/>
          </p:cNvSpPr>
          <p:nvPr>
            <p:ph type="body"/>
          </p:nvPr>
        </p:nvSpPr>
        <p:spPr>
          <a:xfrm>
            <a:off x="45720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74" name="PlaceHolder 2"/>
          <p:cNvSpPr>
            <a:spLocks noGrp="1"/>
          </p:cNvSpPr>
          <p:nvPr>
            <p:ph type="body"/>
          </p:nvPr>
        </p:nvSpPr>
        <p:spPr>
          <a:xfrm>
            <a:off x="457200" y="1600200"/>
            <a:ext cx="822924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75" name="PlaceHolder 3"/>
          <p:cNvSpPr>
            <a:spLocks noGrp="1"/>
          </p:cNvSpPr>
          <p:nvPr>
            <p:ph type="body"/>
          </p:nvPr>
        </p:nvSpPr>
        <p:spPr>
          <a:xfrm>
            <a:off x="457200" y="1600200"/>
            <a:ext cx="822924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pic>
        <p:nvPicPr>
          <p:cNvPr id="76" name="Picture 75"/>
          <p:cNvPicPr/>
          <p:nvPr/>
        </p:nvPicPr>
        <p:blipFill>
          <a:blip r:embed="rId2" cstate="print"/>
          <a:stretch/>
        </p:blipFill>
        <p:spPr>
          <a:xfrm>
            <a:off x="1735560" y="1599840"/>
            <a:ext cx="5671800" cy="4525560"/>
          </a:xfrm>
          <a:prstGeom prst="rect">
            <a:avLst/>
          </a:prstGeom>
          <a:ln>
            <a:noFill/>
          </a:ln>
        </p:spPr>
      </p:pic>
      <p:pic>
        <p:nvPicPr>
          <p:cNvPr id="77" name="Picture 76"/>
          <p:cNvPicPr/>
          <p:nvPr/>
        </p:nvPicPr>
        <p:blipFill>
          <a:blip r:embed="rId2" cstate="print"/>
          <a:stretch/>
        </p:blipFill>
        <p:spPr>
          <a:xfrm>
            <a:off x="1735560" y="1599840"/>
            <a:ext cx="5671800" cy="4525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8" name="PlaceHolder 2"/>
          <p:cNvSpPr>
            <a:spLocks noGrp="1"/>
          </p:cNvSpPr>
          <p:nvPr>
            <p:ph type="body"/>
          </p:nvPr>
        </p:nvSpPr>
        <p:spPr>
          <a:xfrm>
            <a:off x="457200" y="1600200"/>
            <a:ext cx="822924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0"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5"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16" name="PlaceHolder 3"/>
          <p:cNvSpPr>
            <a:spLocks noGrp="1"/>
          </p:cNvSpPr>
          <p:nvPr>
            <p:ph type="body"/>
          </p:nvPr>
        </p:nvSpPr>
        <p:spPr>
          <a:xfrm>
            <a:off x="45720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17" name="PlaceHolder 4"/>
          <p:cNvSpPr>
            <a:spLocks noGrp="1"/>
          </p:cNvSpPr>
          <p:nvPr>
            <p:ph type="body"/>
          </p:nvPr>
        </p:nvSpPr>
        <p:spPr>
          <a:xfrm>
            <a:off x="467424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9" name="PlaceHolder 2"/>
          <p:cNvSpPr>
            <a:spLocks noGrp="1"/>
          </p:cNvSpPr>
          <p:nvPr>
            <p:ph type="body"/>
          </p:nvPr>
        </p:nvSpPr>
        <p:spPr>
          <a:xfrm>
            <a:off x="457200" y="1600200"/>
            <a:ext cx="4015800" cy="4525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23" name="PlaceHolder 2"/>
          <p:cNvSpPr>
            <a:spLocks noGrp="1"/>
          </p:cNvSpPr>
          <p:nvPr>
            <p:ph type="body"/>
          </p:nvPr>
        </p:nvSpPr>
        <p:spPr>
          <a:xfrm>
            <a:off x="45720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n-US" sz="4400" b="0" strike="noStrike" spc="-1">
                <a:solidFill>
                  <a:srgbClr val="000000"/>
                </a:solidFill>
                <a:uFill>
                  <a:solidFill>
                    <a:srgbClr val="FFFFFF"/>
                  </a:solidFill>
                </a:uFill>
                <a:latin typeface="Calibri"/>
              </a:rPr>
              <a:t>Click to edit Master title style</a:t>
            </a: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fld id="{A5082322-EC3A-4941-BB2F-AD8CA3FBD951}" type="datetime">
              <a:rPr lang="en-US" sz="1200" b="0" strike="noStrike" spc="-1">
                <a:solidFill>
                  <a:srgbClr val="8B8B8B"/>
                </a:solidFill>
                <a:uFill>
                  <a:solidFill>
                    <a:srgbClr val="FFFFFF"/>
                  </a:solidFill>
                </a:uFill>
                <a:latin typeface="Calibri"/>
              </a:rPr>
              <a:pPr>
                <a:lnSpc>
                  <a:spcPct val="100000"/>
                </a:lnSpc>
              </a:pPr>
              <a:t>5/2/2018</a:t>
            </a:fld>
            <a:endParaRPr lang="en-US" sz="1200" b="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115EEAD3-3519-4428-92E5-09C56E38D91A}" type="slidenum">
              <a:rPr lang="en-US" sz="1200" b="0" strike="noStrike" spc="-1">
                <a:solidFill>
                  <a:srgbClr val="8B8B8B"/>
                </a:solidFill>
                <a:uFill>
                  <a:solidFill>
                    <a:srgbClr val="FFFFFF"/>
                  </a:solidFill>
                </a:uFill>
                <a:latin typeface="Calibri"/>
              </a:rPr>
              <a:pPr algn="r">
                <a:lnSpc>
                  <a:spcPct val="100000"/>
                </a:lnSpc>
              </a:pPr>
              <a:t>‹#›</a:t>
            </a:fld>
            <a:endParaRPr lang="en-US" sz="1200" b="0" strike="noStrike" spc="-1">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solidFill>
                  <a:srgbClr val="000000"/>
                </a:solidFill>
                <a:uFill>
                  <a:solidFill>
                    <a:srgbClr val="FFFFFF"/>
                  </a:solidFill>
                </a:uFill>
                <a:latin typeface="Calibri"/>
              </a:rPr>
              <a:t>Click to edit the outline text format</a:t>
            </a:r>
          </a:p>
          <a:p>
            <a:pPr marL="864000" lvl="1" indent="-324000">
              <a:spcBef>
                <a:spcPts val="1134"/>
              </a:spcBef>
              <a:buClr>
                <a:srgbClr val="000000"/>
              </a:buClr>
              <a:buSzPct val="75000"/>
              <a:buFont typeface="Symbol" charset="2"/>
              <a:buChar char=""/>
            </a:pPr>
            <a:r>
              <a:rPr lang="en-US" sz="2400" b="0" strike="noStrike" spc="-1">
                <a:solidFill>
                  <a:srgbClr val="000000"/>
                </a:solidFill>
                <a:uFill>
                  <a:solidFill>
                    <a:srgbClr val="FFFFFF"/>
                  </a:solidFill>
                </a:uFill>
                <a:latin typeface="Calibri"/>
              </a:rPr>
              <a:t>Second Outline Level</a:t>
            </a:r>
          </a:p>
          <a:p>
            <a:pPr marL="1296000" lvl="2" indent="-288000">
              <a:spcBef>
                <a:spcPts val="850"/>
              </a:spcBef>
              <a:buClr>
                <a:srgbClr val="000000"/>
              </a:buClr>
              <a:buSzPct val="45000"/>
              <a:buFont typeface="Wingdings" charset="2"/>
              <a:buChar char=""/>
            </a:pPr>
            <a:r>
              <a:rPr lang="en-US" sz="2000" b="0" strike="noStrike" spc="-1">
                <a:solidFill>
                  <a:srgbClr val="000000"/>
                </a:solidFill>
                <a:uFill>
                  <a:solidFill>
                    <a:srgbClr val="FFFFFF"/>
                  </a:solidFill>
                </a:uFill>
                <a:latin typeface="Calibri"/>
              </a:rPr>
              <a:t>Third Outline Level</a:t>
            </a:r>
          </a:p>
          <a:p>
            <a:pPr marL="1728000" lvl="3" indent="-216000">
              <a:spcBef>
                <a:spcPts val="567"/>
              </a:spcBef>
              <a:buClr>
                <a:srgbClr val="000000"/>
              </a:buClr>
              <a:buSzPct val="75000"/>
              <a:buFont typeface="Symbol" charset="2"/>
              <a:buChar char=""/>
            </a:pPr>
            <a:r>
              <a:rPr lang="en-US" sz="2000" b="0" strike="noStrike" spc="-1">
                <a:solidFill>
                  <a:srgbClr val="000000"/>
                </a:solidFill>
                <a:uFill>
                  <a:solidFill>
                    <a:srgbClr val="FFFFFF"/>
                  </a:solidFill>
                </a:u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b="0" strike="noStrike" spc="-1">
                <a:solidFill>
                  <a:srgbClr val="000000"/>
                </a:solidFill>
                <a:uFill>
                  <a:solidFill>
                    <a:srgbClr val="FFFFFF"/>
                  </a:solidFill>
                </a:uFill>
                <a:latin typeface="Calibri"/>
              </a:rPr>
              <a:t>Click to edit Master title style</a:t>
            </a:r>
          </a:p>
        </p:txBody>
      </p:sp>
      <p:sp>
        <p:nvSpPr>
          <p:cNvPr id="40" name="PlaceHolder 2"/>
          <p:cNvSpPr>
            <a:spLocks noGrp="1"/>
          </p:cNvSpPr>
          <p:nvPr>
            <p:ph type="body"/>
          </p:nvPr>
        </p:nvSpPr>
        <p:spPr>
          <a:xfrm>
            <a:off x="457200" y="1600200"/>
            <a:ext cx="8229240" cy="4525560"/>
          </a:xfrm>
          <a:prstGeom prst="rect">
            <a:avLst/>
          </a:prstGeom>
        </p:spPr>
        <p:txBody>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Click to edit Master text styles</a:t>
            </a:r>
          </a:p>
          <a:p>
            <a:pPr marL="743040" lvl="1" indent="-285480">
              <a:lnSpc>
                <a:spcPct val="100000"/>
              </a:lnSpc>
              <a:spcBef>
                <a:spcPts val="561"/>
              </a:spcBef>
              <a:buClr>
                <a:srgbClr val="000000"/>
              </a:buClr>
              <a:buFont typeface="Arial"/>
              <a:buChar char="–"/>
            </a:pPr>
            <a:r>
              <a:rPr lang="en-US" sz="2800" b="0" strike="noStrike" spc="-1">
                <a:solidFill>
                  <a:srgbClr val="000000"/>
                </a:solidFill>
                <a:uFill>
                  <a:solidFill>
                    <a:srgbClr val="FFFFFF"/>
                  </a:solidFill>
                </a:uFill>
                <a:latin typeface="Calibri"/>
              </a:rPr>
              <a:t>Second level</a:t>
            </a:r>
          </a:p>
          <a:p>
            <a:pPr marL="1143000" lvl="2" indent="-22824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Third level</a:t>
            </a:r>
          </a:p>
          <a:p>
            <a:pPr marL="1600200" lvl="3" indent="-22824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Fourth level</a:t>
            </a:r>
          </a:p>
          <a:p>
            <a:pPr marL="2057400" lvl="4" indent="-22824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Fifth level</a:t>
            </a:r>
          </a:p>
        </p:txBody>
      </p:sp>
      <p:sp>
        <p:nvSpPr>
          <p:cNvPr id="41" name="PlaceHolder 3"/>
          <p:cNvSpPr>
            <a:spLocks noGrp="1"/>
          </p:cNvSpPr>
          <p:nvPr>
            <p:ph type="dt"/>
          </p:nvPr>
        </p:nvSpPr>
        <p:spPr>
          <a:xfrm>
            <a:off x="457200" y="6356520"/>
            <a:ext cx="2133360" cy="364680"/>
          </a:xfrm>
          <a:prstGeom prst="rect">
            <a:avLst/>
          </a:prstGeom>
        </p:spPr>
        <p:txBody>
          <a:bodyPr anchor="ctr"/>
          <a:lstStyle/>
          <a:p>
            <a:pPr>
              <a:lnSpc>
                <a:spcPct val="100000"/>
              </a:lnSpc>
            </a:pPr>
            <a:fld id="{23B5381F-1E3B-4125-A2BE-F430BC8F47B9}" type="datetime">
              <a:rPr lang="en-US" sz="1200" b="0" strike="noStrike" spc="-1">
                <a:solidFill>
                  <a:srgbClr val="8B8B8B"/>
                </a:solidFill>
                <a:uFill>
                  <a:solidFill>
                    <a:srgbClr val="FFFFFF"/>
                  </a:solidFill>
                </a:uFill>
                <a:latin typeface="Calibri"/>
              </a:rPr>
              <a:pPr>
                <a:lnSpc>
                  <a:spcPct val="100000"/>
                </a:lnSpc>
              </a:pPr>
              <a:t>5/2/2018</a:t>
            </a:fld>
            <a:endParaRPr lang="en-US" sz="1200" b="0" strike="noStrike" spc="-1">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124080" y="6356520"/>
            <a:ext cx="2895120" cy="36468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51101E56-5506-4BE9-8196-60B16D2B525E}" type="slidenum">
              <a:rPr lang="en-US" sz="1200" b="0" strike="noStrike" spc="-1">
                <a:solidFill>
                  <a:srgbClr val="8B8B8B"/>
                </a:solidFill>
                <a:uFill>
                  <a:solidFill>
                    <a:srgbClr val="FFFFFF"/>
                  </a:solidFill>
                </a:uFill>
                <a:latin typeface="Calibri"/>
              </a:rPr>
              <a:pPr algn="r">
                <a:lnSpc>
                  <a:spcPct val="100000"/>
                </a:lnSpc>
              </a:pPr>
              <a:t>‹#›</a:t>
            </a:fld>
            <a:endParaRPr lang="en-US" sz="12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hyperlink" Target="http://mubi.com/films/pierrot-le-fou" TargetMode="Externa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685800" y="2130480"/>
            <a:ext cx="7772040" cy="1469520"/>
          </a:xfrm>
          <a:prstGeom prst="rect">
            <a:avLst/>
          </a:prstGeom>
          <a:noFill/>
          <a:ln>
            <a:noFill/>
          </a:ln>
        </p:spPr>
        <p:txBody>
          <a:bodyPr anchor="ctr">
            <a:normAutofit fontScale="70000" lnSpcReduction="20000"/>
          </a:bodyPr>
          <a:lstStyle/>
          <a:p>
            <a:pPr algn="ctr">
              <a:lnSpc>
                <a:spcPct val="100000"/>
              </a:lnSpc>
            </a:pPr>
            <a:r>
              <a:rPr lang="en-US" sz="4400" b="0" strike="noStrike" spc="-1">
                <a:solidFill>
                  <a:srgbClr val="000000"/>
                </a:solidFill>
                <a:uFill>
                  <a:solidFill>
                    <a:srgbClr val="FFFFFF"/>
                  </a:solidFill>
                </a:uFill>
                <a:latin typeface="Calibri"/>
              </a:rPr>
              <a:t>60 FILMS THAT CHANGED CINEMA. </a:t>
            </a:r>
            <a:r>
              <a:t/>
            </a:r>
            <a:br/>
            <a:r>
              <a:t/>
            </a:r>
            <a:br/>
            <a:r>
              <a:rPr lang="en-US" sz="4400" b="0" strike="noStrike" spc="-1">
                <a:solidFill>
                  <a:srgbClr val="000000"/>
                </a:solidFill>
                <a:uFill>
                  <a:solidFill>
                    <a:srgbClr val="FFFFFF"/>
                  </a:solidFill>
                </a:uFill>
                <a:latin typeface="Calibri"/>
              </a:rPr>
              <a:t>REMARK: I GOT TO 60 LANDMARKS WHEN I GOT TO 1995. SO I STOPPED THERE</a:t>
            </a:r>
          </a:p>
        </p:txBody>
      </p:sp>
      <p:sp>
        <p:nvSpPr>
          <p:cNvPr id="79" name="TextShape 2"/>
          <p:cNvSpPr txBox="1"/>
          <p:nvPr/>
        </p:nvSpPr>
        <p:spPr>
          <a:xfrm>
            <a:off x="1371600" y="3886200"/>
            <a:ext cx="6400440" cy="1752120"/>
          </a:xfrm>
          <a:prstGeom prst="rect">
            <a:avLst/>
          </a:prstGeom>
          <a:noFill/>
          <a:ln>
            <a:noFill/>
          </a:ln>
        </p:spPr>
        <p:txBody>
          <a:bodyPr>
            <a:normAutofit/>
          </a:bodyPr>
          <a:lstStyle/>
          <a:p>
            <a:pPr algn="ctr"/>
            <a:endParaRPr lang="en-US"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7) M</a:t>
            </a:r>
          </a:p>
        </p:txBody>
      </p:sp>
      <p:sp>
        <p:nvSpPr>
          <p:cNvPr id="9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landmark talking film of Fritz Lang because it is about a child killer and nevertheless, near the end of the film the child killer is given the possibility to defend himself. The criminals put him on a  trail. The child killer says: I cant help it. Killing children is the only thing that calm the demons in my head. But you are criminals for no reason. Just because you like money.  He represents the basic darkness in the German soul, in a very scary way. This is also the first film ever to have  a known music number associated with  a character as the child killer compulsively whistles  Peer Gynt. Done in 1930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8) All quite on the western front</a:t>
            </a:r>
          </a:p>
        </p:txBody>
      </p:sp>
      <p:sp>
        <p:nvSpPr>
          <p:cNvPr id="9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first talking  American classic. The first anti war talking film. Shows the war from the point of view of the enemy. The Germans in world war one. Shows that at home they do not care that soldiers are dying. Influenced all anti war films that came later including Paths of Glory, Oh What a lovely war, Platoon, Apocalypse Now,  The Deer Hunter, An Officer and  Gentleman. And many others. The training by the sadist Sergeant. The new soldiers meet the veteran soldiers. The raid on the enemy. The horrible experience of coming back home. All of that was done in this movie first.</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Sets  the bar for all anti war films to come.  1930.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9) It happened one night</a:t>
            </a:r>
          </a:p>
        </p:txBody>
      </p:sp>
      <p:sp>
        <p:nvSpPr>
          <p:cNvPr id="10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Capra 1934. Invented screwball cinema.</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Won the five most important Oscars.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Sharp arguments between a male and a female in comedies about the battle of the sexes.  In addition of a social message regarding different of class between the rich and poor in the USA. There are too many important screwball films to mention. My favorite: “O’Sullivan travels” by Sturges. A masterpiece.  Also “His girl Friday” and “Bringing up Baby” by Hawks and “The Philadelphia story” by Cukor are considered great.</a:t>
            </a: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10) L'Atalante</a:t>
            </a:r>
          </a:p>
        </p:txBody>
      </p:sp>
      <p:sp>
        <p:nvSpPr>
          <p:cNvPr id="10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peak of poetic realism in French cinema. An extremely influential film on French cinema. May be the best film about love ever.</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career of Truffaut would not have existed without the 200 minutes of film Jean Vigo did.</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Done in  1934.  He did 2 and a half films and died at 29. Yet he is considered one of the best known directors in the history of cinema.</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Also great is his first film “Zero in Conduct” from 1933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11) The rules of the Game</a:t>
            </a:r>
          </a:p>
        </p:txBody>
      </p:sp>
      <p:sp>
        <p:nvSpPr>
          <p:cNvPr id="10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French film directed by Jean Renoir 1939</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landmark in cinema history. The most influential  film after “The Jazz singer“ and “Citizen Kane”. This film lured  many cinema lovers into  becoming  directors.  It combines comedy and drama in a way that was hardly done in the USA at the time.  One of the first uses of deep focus.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 Jean Renoir did some great films. The most raved is “The grand illusion” from 1937.</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latter film seems very naïve today. Blindly humanistic.</a:t>
            </a: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12) The Maltese Falcon</a:t>
            </a:r>
          </a:p>
        </p:txBody>
      </p:sp>
      <p:sp>
        <p:nvSpPr>
          <p:cNvPr id="10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Invented film noirs.  John Huston, 1941.</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Great film noirs are : "Sunset Boulevard“ by Wilder, "The third Man“ by Reed. "Kiss me deadly“ by Aldrich, "Out  of the past“ by Tourneur , "Gilda“ by Vidor, "The big sleep“ by Hawks and so many others.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play with light and shadows, the private eye, the strange lighting making people look unreal, the strange camera angles. The fatal woman, the lack of basic ethics, the murders, the narration, the city as a maze, electrical appliances and trains. The hats, the doors opening and clossing.</a:t>
            </a: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13) The great dictator</a:t>
            </a:r>
          </a:p>
        </p:txBody>
      </p:sp>
      <p:sp>
        <p:nvSpPr>
          <p:cNvPr id="10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By Chaplin in 1940 before the Americans entered world war two. I have not seen anything like that before or since. A brutal film against Adolph Hitler, when Hitler is in the peak of his power. A small Barber and Hynkel (Hitler) look completely the same. At the end, as it must in such films the barber is mistaken to be Hynkel and has to make a speech. Chaplin steps out of his character and as Chaplin himself gives us a summary of his humanistic vision. Till then, the movie is very funny. The critics spoke harshly  on this speech, to their shame. Chaplin said that if he knew about the death camps he would never have done this movie.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14) Citizen Kane</a:t>
            </a:r>
          </a:p>
        </p:txBody>
      </p:sp>
      <p:sp>
        <p:nvSpPr>
          <p:cNvPr id="11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best and certainly most influential film ever made. The use of long takes, low and high camera angles, remarkable camera movements, sets with ceilings, novel  use of  makeup, novel acting,  novel editing, a landmark world changing  film score, play with shadow and light,  clever dialogues (that can be understood in two ways)  the famous deep focus, placing people in frames, and totally amazing missenscenece. The FIRST film of Orson Welles. Done in 1941 when he  was 25!  Amazing! Only a genius could have done this.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15) Sullivan’s Travels</a:t>
            </a:r>
          </a:p>
        </p:txBody>
      </p:sp>
      <p:sp>
        <p:nvSpPr>
          <p:cNvPr id="11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films that combined many genre together in a landmark way. Screwball comedy, Road films, Jail films, Satire on Hollywood, Slapstick comedy,  morality tail. Directed by Preston Sturges, one of the best directors ever. Done of 1941. A director named Sully is tired of making comedies when people are starving. He wants to make a important  film titled “Oh Brother Where are Thou”. He tries to spend time with the simple men but each time he is thrown to Hollywood back. Until he gets arrested. When a prisoner he watches a comedy, and sees that these comedies are the only escape  of the poor. When he gets back to Hollywood he decides not to make the “important” film he wanted to do, but instead do another comedy.  The cynical Cohen brothers made a  “Oh Brother were are Thou”, the name of the film inside a film in Sullivan’s Travels.  Sullivan Travels  is among the first movies to discuss cinema itself and not only because it’s a film on a director.  Dedicated to all those who made as laugh. A  defense of comedy.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457200" y="274680"/>
            <a:ext cx="8229240" cy="1142640"/>
          </a:xfrm>
          <a:prstGeom prst="rect">
            <a:avLst/>
          </a:prstGeom>
          <a:noFill/>
          <a:ln>
            <a:noFill/>
          </a:ln>
        </p:spPr>
        <p:txBody>
          <a:bodyPr anchor="ctr">
            <a:normAutofit/>
          </a:bodyPr>
          <a:lstStyle/>
          <a:p>
            <a:pPr algn="ctr">
              <a:lnSpc>
                <a:spcPct val="100000"/>
              </a:lnSpc>
            </a:pPr>
            <a:r>
              <a:rPr lang="en-US" sz="4400" b="0" strike="noStrike" spc="-1">
                <a:solidFill>
                  <a:srgbClr val="000000"/>
                </a:solidFill>
                <a:uFill>
                  <a:solidFill>
                    <a:srgbClr val="FFFFFF"/>
                  </a:solidFill>
                </a:uFill>
                <a:latin typeface="Calibri"/>
              </a:rPr>
              <a:t>16) The life and death of Colonel Blimp</a:t>
            </a:r>
          </a:p>
        </p:txBody>
      </p:sp>
      <p:sp>
        <p:nvSpPr>
          <p:cNvPr id="11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first English film to make fun of the army. Directed by a team of two: Powel and Pressburger. The colonel in the name is a cartoon character. About the British General Candy and his friendship with a German General Schuldorff for 40 years. The British were really angry to see such friendship with the enemy. Candy starts as a great man but when he becomes old he gets arrogant, stupid and disconnected from reality. Not a critic the British were ready to accept. This makes this film a landmark brave film.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 Birth of a nation</a:t>
            </a:r>
          </a:p>
        </p:txBody>
      </p:sp>
      <p:sp>
        <p:nvSpPr>
          <p:cNvPr id="81" name="TextShape 2"/>
          <p:cNvSpPr txBox="1"/>
          <p:nvPr/>
        </p:nvSpPr>
        <p:spPr>
          <a:xfrm>
            <a:off x="457200" y="1600200"/>
            <a:ext cx="8229240" cy="4525560"/>
          </a:xfrm>
          <a:prstGeom prst="rect">
            <a:avLst/>
          </a:prstGeom>
          <a:noFill/>
          <a:ln>
            <a:noFill/>
          </a:ln>
        </p:spPr>
        <p:txBody>
          <a:bodyPr/>
          <a:lstStyle/>
          <a:p>
            <a:pPr marL="343080" indent="-342720">
              <a:lnSpc>
                <a:spcPct val="100000"/>
              </a:lnSpc>
              <a:spcBef>
                <a:spcPts val="479"/>
              </a:spcBef>
              <a:buClr>
                <a:srgbClr val="000000"/>
              </a:buClr>
              <a:buFont typeface="Arial"/>
              <a:buChar char="•"/>
            </a:pPr>
            <a:r>
              <a:rPr lang="en-US" sz="2400" b="0" strike="noStrike" spc="-1" dirty="0">
                <a:solidFill>
                  <a:srgbClr val="000000"/>
                </a:solidFill>
                <a:uFill>
                  <a:solidFill>
                    <a:srgbClr val="FFFFFF"/>
                  </a:solidFill>
                </a:uFill>
                <a:latin typeface="Calibri"/>
              </a:rPr>
              <a:t>This 3 hours long epic film that  invented cinema.  This film invented close ups and without that there is no cinema. The war scenes are studied till today in universities.  </a:t>
            </a:r>
            <a:r>
              <a:rPr lang="en-US" sz="2400" spc="-1" dirty="0">
                <a:solidFill>
                  <a:srgbClr val="000000"/>
                </a:solidFill>
                <a:uFill>
                  <a:solidFill>
                    <a:srgbClr val="FFFFFF"/>
                  </a:solidFill>
                </a:uFill>
                <a:latin typeface="Calibri"/>
              </a:rPr>
              <a:t>U</a:t>
            </a:r>
            <a:r>
              <a:rPr lang="en-US" sz="2400" b="0" strike="noStrike" spc="-1" dirty="0" smtClean="0">
                <a:solidFill>
                  <a:srgbClr val="000000"/>
                </a:solidFill>
                <a:uFill>
                  <a:solidFill>
                    <a:srgbClr val="FFFFFF"/>
                  </a:solidFill>
                </a:uFill>
                <a:latin typeface="Calibri"/>
              </a:rPr>
              <a:t>ses  </a:t>
            </a:r>
            <a:r>
              <a:rPr lang="en-US" sz="2400" b="0" strike="noStrike" spc="-1" dirty="0">
                <a:solidFill>
                  <a:srgbClr val="000000"/>
                </a:solidFill>
                <a:uFill>
                  <a:solidFill>
                    <a:srgbClr val="FFFFFF"/>
                  </a:solidFill>
                </a:uFill>
                <a:latin typeface="Calibri"/>
              </a:rPr>
              <a:t>in a revolutionary way</a:t>
            </a:r>
            <a:r>
              <a:rPr lang="en-US" sz="2400" b="0" strike="noStrike" spc="-1" dirty="0" smtClean="0">
                <a:solidFill>
                  <a:srgbClr val="000000"/>
                </a:solidFill>
                <a:uFill>
                  <a:solidFill>
                    <a:srgbClr val="FFFFFF"/>
                  </a:solidFill>
                </a:uFill>
                <a:latin typeface="Calibri"/>
              </a:rPr>
              <a:t>,  </a:t>
            </a:r>
            <a:r>
              <a:rPr lang="en-US" sz="2400" b="0" strike="noStrike" spc="-1" dirty="0">
                <a:solidFill>
                  <a:srgbClr val="000000"/>
                </a:solidFill>
                <a:uFill>
                  <a:solidFill>
                    <a:srgbClr val="FFFFFF"/>
                  </a:solidFill>
                </a:uFill>
                <a:latin typeface="Calibri"/>
              </a:rPr>
              <a:t>all the tools that existed at this point. </a:t>
            </a:r>
            <a:r>
              <a:rPr lang="en-US" sz="2400" b="0" strike="noStrike" spc="-1" dirty="0" smtClean="0">
                <a:solidFill>
                  <a:srgbClr val="000000"/>
                </a:solidFill>
                <a:uFill>
                  <a:solidFill>
                    <a:srgbClr val="FFFFFF"/>
                  </a:solidFill>
                </a:uFill>
                <a:latin typeface="Calibri"/>
              </a:rPr>
              <a:t> </a:t>
            </a:r>
            <a:r>
              <a:rPr lang="en-US" sz="2400" b="0" strike="noStrike" spc="-1" dirty="0">
                <a:solidFill>
                  <a:srgbClr val="000000"/>
                </a:solidFill>
                <a:uFill>
                  <a:solidFill>
                    <a:srgbClr val="FFFFFF"/>
                  </a:solidFill>
                </a:uFill>
                <a:latin typeface="Calibri"/>
              </a:rPr>
              <a:t>There is just one unfortunate thing: it’s a racist films that hails the K.K.K. Black people  (in fact white people who colored their skin black)  kidnap a white girls that is saved by the K.K.K. </a:t>
            </a:r>
            <a:r>
              <a:rPr lang="en-US" sz="2400" spc="-1" dirty="0" smtClean="0">
                <a:solidFill>
                  <a:srgbClr val="000000"/>
                </a:solidFill>
                <a:uFill>
                  <a:solidFill>
                    <a:srgbClr val="FFFFFF"/>
                  </a:solidFill>
                </a:uFill>
                <a:latin typeface="Calibri"/>
              </a:rPr>
              <a:t>The following line tells it all: </a:t>
            </a:r>
            <a:r>
              <a:rPr lang="en-US" sz="2400" b="0" strike="noStrike" spc="-1" dirty="0" smtClean="0">
                <a:solidFill>
                  <a:srgbClr val="000000"/>
                </a:solidFill>
                <a:uFill>
                  <a:solidFill>
                    <a:srgbClr val="FFFFFF"/>
                  </a:solidFill>
                </a:uFill>
                <a:latin typeface="Calibri"/>
              </a:rPr>
              <a:t> </a:t>
            </a:r>
            <a:r>
              <a:rPr lang="en-US" sz="2400" b="0" strike="noStrike" spc="-1" dirty="0">
                <a:solidFill>
                  <a:srgbClr val="000000"/>
                </a:solidFill>
                <a:uFill>
                  <a:solidFill>
                    <a:srgbClr val="FFFFFF"/>
                  </a:solidFill>
                </a:uFill>
                <a:latin typeface="Calibri"/>
              </a:rPr>
              <a:t>"The former enemies of North and South are united again  </a:t>
            </a:r>
            <a:r>
              <a:rPr lang="en-US" sz="2400" b="0" strike="noStrike" spc="-1" dirty="0" smtClean="0">
                <a:solidFill>
                  <a:srgbClr val="000000"/>
                </a:solidFill>
                <a:uFill>
                  <a:solidFill>
                    <a:srgbClr val="FFFFFF"/>
                  </a:solidFill>
                </a:uFill>
                <a:latin typeface="Calibri"/>
              </a:rPr>
              <a:t> </a:t>
            </a:r>
            <a:r>
              <a:rPr lang="en-US" sz="2400" b="0" strike="noStrike" spc="-1" dirty="0">
                <a:solidFill>
                  <a:srgbClr val="000000"/>
                </a:solidFill>
                <a:uFill>
                  <a:solidFill>
                    <a:srgbClr val="FFFFFF"/>
                  </a:solidFill>
                </a:uFill>
                <a:latin typeface="Calibri"/>
              </a:rPr>
              <a:t>in defense of their Aryan  birth right.“  Done in 1915. Directed by </a:t>
            </a:r>
            <a:r>
              <a:rPr lang="en-US" sz="2400" spc="-1" dirty="0">
                <a:solidFill>
                  <a:srgbClr val="000000"/>
                </a:solidFill>
                <a:uFill>
                  <a:solidFill>
                    <a:srgbClr val="FFFFFF"/>
                  </a:solidFill>
                </a:uFill>
                <a:latin typeface="Calibri"/>
              </a:rPr>
              <a:t> </a:t>
            </a:r>
            <a:r>
              <a:rPr lang="en-US" sz="2400" b="0" strike="noStrike" spc="-1" dirty="0" smtClean="0">
                <a:solidFill>
                  <a:srgbClr val="000000"/>
                </a:solidFill>
                <a:uFill>
                  <a:solidFill>
                    <a:srgbClr val="FFFFFF"/>
                  </a:solidFill>
                </a:uFill>
                <a:latin typeface="Calibri"/>
              </a:rPr>
              <a:t>Griffith</a:t>
            </a:r>
            <a:r>
              <a:rPr lang="en-US" sz="2400" b="0" strike="noStrike" spc="-1" dirty="0">
                <a:solidFill>
                  <a:srgbClr val="000000"/>
                </a:solidFill>
                <a:uFill>
                  <a:solidFill>
                    <a:srgbClr val="FFFFFF"/>
                  </a:solidFill>
                </a:uFill>
                <a:latin typeface="Calibri"/>
              </a:rPr>
              <a:t>. This film remains until today as a stain on American cinema with other racist films like “Gone with the wind” and “The song of the west”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17) It’s a wonderful life</a:t>
            </a:r>
          </a:p>
        </p:txBody>
      </p:sp>
      <p:sp>
        <p:nvSpPr>
          <p:cNvPr id="117" name="TextShape 2"/>
          <p:cNvSpPr txBox="1"/>
          <p:nvPr/>
        </p:nvSpPr>
        <p:spPr>
          <a:xfrm>
            <a:off x="457200" y="1600200"/>
            <a:ext cx="8229240" cy="4525560"/>
          </a:xfrm>
          <a:prstGeom prst="rect">
            <a:avLst/>
          </a:prstGeom>
          <a:noFill/>
          <a:ln>
            <a:noFill/>
          </a:ln>
        </p:spPr>
        <p:txBody>
          <a:bodyPr/>
          <a:lstStyle/>
          <a:p>
            <a:pPr marL="343080" indent="-34272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The most famous tear jerker film ever (many cry at the end). Studio films rising to pure perfection. Done by Capra at 1946 and failed at the box office. Failed badly.</a:t>
            </a:r>
          </a:p>
          <a:p>
            <a:pPr marL="343080" indent="-34272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Then the studio lost the rights and the film was shown in TV and became a sensation. Many  (certainly I) will say it’s the highest achievement of the studio system.  George Bailey helped people all his life. He saved his brother from death when they were children. But now he loses  a large sum of money, and faces jail. Thus wants to kill himself.  An angel is sent from the sky and shows George  how ugly would his village  looked,  if George would never have been born. After visiting his dead brother (George was not there to save him) Clarence says: You see George? You really had a wonderful life! Don’t you see what a mistake it will be to  Throw it all away? George is convinced and says: I want to live again. </a:t>
            </a:r>
          </a:p>
          <a:p>
            <a:pPr marL="343080" indent="-34272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 What follows is the most famous happy ending ever done.</a:t>
            </a:r>
          </a:p>
          <a:p>
            <a:pPr>
              <a:lnSpc>
                <a:spcPct val="100000"/>
              </a:lnSpc>
              <a:spcBef>
                <a:spcPts val="400"/>
              </a:spcBef>
            </a:pPr>
            <a:endParaRPr lang="en-US" sz="2000" b="0" strike="noStrike" spc="-1">
              <a:solidFill>
                <a:srgbClr val="000000"/>
              </a:solidFill>
              <a:uFill>
                <a:solidFill>
                  <a:srgbClr val="FFFFFF"/>
                </a:solidFill>
              </a:uFill>
              <a:latin typeface="Calibri"/>
            </a:endParaRPr>
          </a:p>
          <a:p>
            <a:pPr>
              <a:lnSpc>
                <a:spcPct val="100000"/>
              </a:lnSpc>
              <a:spcBef>
                <a:spcPts val="400"/>
              </a:spcBef>
            </a:pPr>
            <a:endParaRPr lang="en-US" sz="2000" b="0" strike="noStrike" spc="-1">
              <a:solidFill>
                <a:srgbClr val="000000"/>
              </a:solidFill>
              <a:uFill>
                <a:solidFill>
                  <a:srgbClr val="FFFFFF"/>
                </a:solidFill>
              </a:uFill>
              <a:latin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18)Rome the open city</a:t>
            </a:r>
          </a:p>
        </p:txBody>
      </p:sp>
      <p:sp>
        <p:nvSpPr>
          <p:cNvPr id="11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1945 Italian films by Roberto Rossellini  that invented  neorealist  cinema.</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bunch of neo-political films that were the first to state that cinema can treat serious subjects. These films were shot on location, with non professional actors. The spoke about  mundane  topics.  The basic things people do in life like trying to find work, loosing people, loosing dignity,  because you are hungry or homeless.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They describe the real life after the second world war almost like a documentary film.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Important neorealist films </a:t>
            </a:r>
          </a:p>
        </p:txBody>
      </p:sp>
      <p:sp>
        <p:nvSpPr>
          <p:cNvPr id="12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Shoeshine</a:t>
            </a:r>
            <a:r>
              <a:rPr lang="en-US" sz="3200" b="0" strike="noStrike" spc="-1">
                <a:solidFill>
                  <a:srgbClr val="000000"/>
                </a:solidFill>
                <a:uFill>
                  <a:solidFill>
                    <a:srgbClr val="FFFFFF"/>
                  </a:solidFill>
                </a:uFill>
                <a:latin typeface="Calibri"/>
              </a:rPr>
              <a:t> (Vittorio De Sica, 1946) </a:t>
            </a: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Paisan</a:t>
            </a:r>
            <a:r>
              <a:rPr lang="en-US" sz="3200" b="0" strike="noStrike" spc="-1">
                <a:solidFill>
                  <a:srgbClr val="000000"/>
                </a:solidFill>
                <a:uFill>
                  <a:solidFill>
                    <a:srgbClr val="FFFFFF"/>
                  </a:solidFill>
                </a:uFill>
                <a:latin typeface="Calibri"/>
              </a:rPr>
              <a:t> (Roberto Rossellini, 1946) </a:t>
            </a: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Germany, Year Zero</a:t>
            </a:r>
            <a:r>
              <a:rPr lang="en-US" sz="3200" b="0" strike="noStrike" spc="-1">
                <a:solidFill>
                  <a:srgbClr val="000000"/>
                </a:solidFill>
                <a:uFill>
                  <a:solidFill>
                    <a:srgbClr val="FFFFFF"/>
                  </a:solidFill>
                </a:uFill>
                <a:latin typeface="Calibri"/>
              </a:rPr>
              <a:t> (Roberto Rossellini, 1948) </a:t>
            </a: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Bicycle Thieves</a:t>
            </a:r>
            <a:r>
              <a:rPr lang="en-US" sz="3200" b="0" strike="noStrike" spc="-1">
                <a:solidFill>
                  <a:srgbClr val="000000"/>
                </a:solidFill>
                <a:uFill>
                  <a:solidFill>
                    <a:srgbClr val="FFFFFF"/>
                  </a:solidFill>
                </a:uFill>
                <a:latin typeface="Calibri"/>
              </a:rPr>
              <a:t> (Vittorio De Sica, 1948) </a:t>
            </a: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The Earth Trembles </a:t>
            </a:r>
            <a:r>
              <a:rPr lang="en-US" sz="3200" b="0" strike="noStrike" spc="-1">
                <a:solidFill>
                  <a:srgbClr val="000000"/>
                </a:solidFill>
                <a:uFill>
                  <a:solidFill>
                    <a:srgbClr val="FFFFFF"/>
                  </a:solidFill>
                </a:uFill>
                <a:latin typeface="Calibri"/>
              </a:rPr>
              <a:t> (Luchino Visconti, 1948) </a:t>
            </a: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Umberto D.</a:t>
            </a:r>
            <a:r>
              <a:rPr lang="en-US" sz="3200" b="0" strike="noStrike" spc="-1">
                <a:solidFill>
                  <a:srgbClr val="000000"/>
                </a:solidFill>
                <a:uFill>
                  <a:solidFill>
                    <a:srgbClr val="FFFFFF"/>
                  </a:solidFill>
                </a:uFill>
                <a:latin typeface="Calibri"/>
              </a:rPr>
              <a:t> (Vittorio De Sica, 1952)  </a:t>
            </a: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Journey to Italy </a:t>
            </a:r>
            <a:r>
              <a:rPr lang="en-US" sz="3200" b="0" strike="noStrike" spc="-1">
                <a:solidFill>
                  <a:srgbClr val="000000"/>
                </a:solidFill>
                <a:uFill>
                  <a:solidFill>
                    <a:srgbClr val="FFFFFF"/>
                  </a:solidFill>
                </a:uFill>
                <a:latin typeface="Calibri"/>
              </a:rPr>
              <a:t> (Roberto Rossellini, 1954)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19)The third man</a:t>
            </a:r>
          </a:p>
        </p:txBody>
      </p:sp>
      <p:sp>
        <p:nvSpPr>
          <p:cNvPr id="12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Catholic film noir about guilt, written by  Graham Green    British film noir and the only good one. Directed by a great  British director Carol Reed. In 1949.  A new concept: film noir that takes place in Europe.  It is one of those films that shows a big city in Europe immediately after the war and so has historic importance.  Bombarded Vienna.  The use of a single source of light is amazing and makes for great shadows.  This film  gave Orson Welles the role of his life as Harry Lime. His cooperation with Joseph  Cotton brings pleasant echo to Citizen Kane. Welles wrote his own dialogues. And apparently helped directing. Harry Lime becomes a murderer during world war two and at the end of the film, his childhood friend shoots him in the back, in one of the most cruel scenes in cinema.</a:t>
            </a: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20) A miracle in Milan</a:t>
            </a:r>
          </a:p>
        </p:txBody>
      </p:sp>
      <p:sp>
        <p:nvSpPr>
          <p:cNvPr id="12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An important landmark film that helped the Italian cinema to move from neo-realism to comedy Italian style. It uses the non professional actors, and shooting at location. As in neo-realist films, but it’s a fantasy.</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 A legend and starts with “Once upon a time”. A film with the legendary comedian Toto.  Toto gets super powers and this takes the film to a fantasy and outside neo-realism. Still contains the anti capitalistic message of the neo-realism. Corporation wants to throw away the poor people from their houses so that could build something that makes money. But at the end, by Toto magic powers, the poor people attacked by corporations take their bikes and fly to a better place. A scene that was imitated in the film E.T. The Italian were ready after such film for Comedies Italian style.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 21) Rashomon</a:t>
            </a:r>
          </a:p>
        </p:txBody>
      </p:sp>
      <p:sp>
        <p:nvSpPr>
          <p:cNvPr id="12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first Japanese film seen in the west.</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Nothing was known about films from Japan.</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west was shocked by the technical level of the film.  By Akira Kurosawa from 1951.</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Then films from Japan became all the rage.</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film suffers from an artificial imposed ending.</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But the camera movements are a real landmark in cinema history. The camera movement imitate the character of the person speaking.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22) Tokyo Story</a:t>
            </a:r>
          </a:p>
        </p:txBody>
      </p:sp>
      <p:sp>
        <p:nvSpPr>
          <p:cNvPr id="12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perfection of the style of one of the most unique directors in cinema history.</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 Yasujiro Ozu, 1953.</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Almost no camera movement. Every shot almost is beautiful. A lot of nature shots.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Trying to remove from the films anything  glamorous. Only the bare bones of life remain. Almost all films are on families.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 Emotional outburst is hardly allowed.  Except for once: in the most important point  of the film.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23) The seven Samurai </a:t>
            </a:r>
          </a:p>
        </p:txBody>
      </p:sp>
      <p:sp>
        <p:nvSpPr>
          <p:cNvPr id="13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 is very influential (and long). A 1954 Japanese  adventure drama directed by Akira Kurosawa.  A village of simple people  are constantly attacked by bandits that steal their crop. The village asks help from an unemployed samurai that collects seven samurai to defend the village. They save the village but four of them are killed. In a logic that can probably be understood in the east better than in the west the leader samurai says:  "So. Again we are defeated. The farmers have won. Not us."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fight scenes were a clear landmark. They are are filmed in slow motion (first time in cinema history) and very close to the horses that participate in the fight. Only films like “Ran” by the same director or “Paths of Glory” by Kubrick achieved such  level in the war scenes.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24) On the waterfront</a:t>
            </a:r>
          </a:p>
        </p:txBody>
      </p:sp>
      <p:sp>
        <p:nvSpPr>
          <p:cNvPr id="13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despicable film that tries to justify the fact that the director Eliya Kazan  informed and gave names to the House of  Un-American Activities. A witch hunt anti communist committee.</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When Eliya Kazan got a “Life achievement award” in the Oscars most people did not clap in protest.</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But we do not deal with good films. Just Landmarks.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films perfected the “method” of  acting that states that to play a character of some type you have to live with characters like that for a long time. Investigate them. Study them. Invented the term ‘Method actor”. 1955.</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second acting school is: try to find the characters inside you. Prevails in England.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25) The seventh seal</a:t>
            </a:r>
          </a:p>
        </p:txBody>
      </p:sp>
      <p:sp>
        <p:nvSpPr>
          <p:cNvPr id="135" name="TextShape 2"/>
          <p:cNvSpPr txBox="1"/>
          <p:nvPr/>
        </p:nvSpPr>
        <p:spPr>
          <a:xfrm>
            <a:off x="457200" y="1600200"/>
            <a:ext cx="8229240" cy="4525560"/>
          </a:xfrm>
          <a:prstGeom prst="rect">
            <a:avLst/>
          </a:prstGeom>
          <a:noFill/>
          <a:ln>
            <a:noFill/>
          </a:ln>
        </p:spPr>
        <p:txBody>
          <a:bodyPr/>
          <a:lstStyle/>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A huge landmark in cinema history. The big entrance of Ingmar Bergman in 1957  directly to the top of the pantheon of the best directors  in cinema history. This film spread like a wildfire around the world. It became one of the most famous film of all times.  The first film that dared deal with philosophical questions like “What is the meaning of life?”  done in 1957. A disillusioned  knight returns from the crusades and wonders why god keeps silence with all the terrible things that take place.  He meets death himself portrayed by a pale man dressed  all black.  Death want to take (kill) the knight. The knight says he is not ready yet and invites death to a chess game. A game he  is doomed to loose.  The knight meets a band of artists and understand that art can make you cheat death and become eternal.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457200" y="274680"/>
            <a:ext cx="8229240" cy="1142640"/>
          </a:xfrm>
          <a:prstGeom prst="rect">
            <a:avLst/>
          </a:prstGeom>
          <a:noFill/>
          <a:ln>
            <a:noFill/>
          </a:ln>
        </p:spPr>
        <p:txBody>
          <a:bodyPr anchor="ctr">
            <a:normAutofit/>
          </a:bodyPr>
          <a:lstStyle/>
          <a:p>
            <a:pPr algn="ctr">
              <a:lnSpc>
                <a:spcPct val="100000"/>
              </a:lnSpc>
            </a:pPr>
            <a:r>
              <a:rPr lang="en-US" sz="4400" b="0" strike="noStrike" spc="-1">
                <a:solidFill>
                  <a:srgbClr val="000000"/>
                </a:solidFill>
                <a:uFill>
                  <a:solidFill>
                    <a:srgbClr val="FFFFFF"/>
                  </a:solidFill>
                </a:uFill>
                <a:latin typeface="Calibri"/>
              </a:rPr>
              <a:t>2)The cabinet of Dr Caligari</a:t>
            </a:r>
          </a:p>
        </p:txBody>
      </p:sp>
      <p:sp>
        <p:nvSpPr>
          <p:cNvPr id="83" name="TextShape 2"/>
          <p:cNvSpPr txBox="1"/>
          <p:nvPr/>
        </p:nvSpPr>
        <p:spPr>
          <a:xfrm>
            <a:off x="457200" y="1600200"/>
            <a:ext cx="8229240" cy="4525560"/>
          </a:xfrm>
          <a:prstGeom prst="rect">
            <a:avLst/>
          </a:prstGeom>
          <a:noFill/>
          <a:ln>
            <a:noFill/>
          </a:ln>
        </p:spPr>
        <p:txBody>
          <a:bodyPr>
            <a:normAutofit fontScale="92500" lnSpcReduction="20000"/>
          </a:bodyPr>
          <a:lstStyle/>
          <a:p>
            <a:pPr marL="343080" indent="-342720">
              <a:lnSpc>
                <a:spcPct val="100000"/>
              </a:lnSpc>
              <a:spcBef>
                <a:spcPts val="641"/>
              </a:spcBef>
              <a:buClr>
                <a:srgbClr val="000000"/>
              </a:buClr>
              <a:buFont typeface="Arial"/>
              <a:buChar char="•"/>
            </a:pPr>
            <a:r>
              <a:rPr lang="en-US" sz="3200" b="0" strike="noStrike" spc="-1" dirty="0">
                <a:solidFill>
                  <a:srgbClr val="000000"/>
                </a:solidFill>
                <a:uFill>
                  <a:solidFill>
                    <a:srgbClr val="FFFFFF"/>
                  </a:solidFill>
                </a:uFill>
                <a:latin typeface="Calibri"/>
              </a:rPr>
              <a:t>A 1920 German silent horror film, directed by Robert </a:t>
            </a:r>
            <a:r>
              <a:rPr lang="en-US" sz="3200" b="0" strike="noStrike" spc="-1" dirty="0" err="1">
                <a:solidFill>
                  <a:srgbClr val="000000"/>
                </a:solidFill>
                <a:uFill>
                  <a:solidFill>
                    <a:srgbClr val="FFFFFF"/>
                  </a:solidFill>
                </a:uFill>
                <a:latin typeface="Calibri"/>
              </a:rPr>
              <a:t>Wiene</a:t>
            </a:r>
            <a:r>
              <a:rPr lang="en-US" sz="3200" b="0" strike="noStrike" spc="-1" dirty="0">
                <a:solidFill>
                  <a:srgbClr val="000000"/>
                </a:solidFill>
                <a:uFill>
                  <a:solidFill>
                    <a:srgbClr val="FFFFFF"/>
                  </a:solidFill>
                </a:uFill>
                <a:latin typeface="Calibri"/>
              </a:rPr>
              <a:t>. Describes a mad doctor that presents a sleep walker that can tell the future. The sleep walker is discovered to be a murderer. German expressionism invented the twisted fake sets, unnatural camera angles that mimic  what the character feels.  Play with shadows and light. Also the subjects were new: </a:t>
            </a:r>
            <a:r>
              <a:rPr lang="en-US" sz="3200" b="0" strike="noStrike" spc="-1" dirty="0" err="1">
                <a:solidFill>
                  <a:srgbClr val="000000"/>
                </a:solidFill>
                <a:uFill>
                  <a:solidFill>
                    <a:srgbClr val="FFFFFF"/>
                  </a:solidFill>
                </a:uFill>
                <a:latin typeface="Calibri"/>
              </a:rPr>
              <a:t>Replicants</a:t>
            </a:r>
            <a:r>
              <a:rPr lang="en-US" sz="3200" b="0" strike="noStrike" spc="-1" dirty="0">
                <a:solidFill>
                  <a:srgbClr val="000000"/>
                </a:solidFill>
                <a:uFill>
                  <a:solidFill>
                    <a:srgbClr val="FFFFFF"/>
                  </a:solidFill>
                </a:uFill>
                <a:latin typeface="Calibri"/>
              </a:rPr>
              <a:t>, (robots that replace humans),  crazy scientists , a lot of madness, insanity and betrayal.  Showing worrying signs of the German soul. The first anti-realistic films collection.</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26) Wild strawberries</a:t>
            </a:r>
          </a:p>
        </p:txBody>
      </p:sp>
      <p:sp>
        <p:nvSpPr>
          <p:cNvPr id="137" name="TextShape 2"/>
          <p:cNvSpPr txBox="1"/>
          <p:nvPr/>
        </p:nvSpPr>
        <p:spPr>
          <a:xfrm>
            <a:off x="457200" y="1600200"/>
            <a:ext cx="8229240" cy="4525560"/>
          </a:xfrm>
          <a:prstGeom prst="rect">
            <a:avLst/>
          </a:prstGeom>
          <a:noFill/>
          <a:ln>
            <a:noFill/>
          </a:ln>
        </p:spPr>
        <p:txBody>
          <a:bodyPr/>
          <a:lstStyle/>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A landmark film that  was later imitated to death. By the same director, Bergman and in the same year as “The seven Seal”, 1957. A brave and merciless film about a vane doctor on his way to accept a life achievement award.  Hitchhikers and other characters play the roles of the family of the doctor in various dreams he has in the way. We see how much the doctor is respected when they stop to fill gas. But his daughter in law tells him: you are a cruel and cold person. </a:t>
            </a:r>
          </a:p>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The doctor goes via a harsh psychoanalysis via dreams and learns how to really be a human with emotions.  Wild strawberries is a symbol of fertility. At the end of the trip his daughter  in law that is pregnant, decides to carry the child. </a:t>
            </a:r>
          </a:p>
          <a:p>
            <a:pPr>
              <a:lnSpc>
                <a:spcPct val="100000"/>
              </a:lnSpc>
              <a:spcBef>
                <a:spcPts val="479"/>
              </a:spcBef>
            </a:pPr>
            <a:endParaRPr lang="en-US" sz="2400" b="0" strike="noStrike" spc="-1">
              <a:solidFill>
                <a:srgbClr val="000000"/>
              </a:solidFill>
              <a:uFill>
                <a:solidFill>
                  <a:srgbClr val="FFFFFF"/>
                </a:solidFill>
              </a:uFill>
              <a:latin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27) Big Deal on Madonna Street</a:t>
            </a:r>
          </a:p>
        </p:txBody>
      </p:sp>
      <p:sp>
        <p:nvSpPr>
          <p:cNvPr id="13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founding film of comedies Italian style that are on mundane issues. A comical extension of the neorealistic movement. Directed by Monicelli in 1958. A film with the legendary Italian comic: Toto.  He leads a collection of criminals in a heist attempt. Also acting was the legendary  Vittorio Gassman. They want to get to a safe but they do not know that the house was re-arranged. After digging a hole with the hope to arrive to the safe, they see that they are not there. They are in the kitchen. They start to blame each other but very fast they decide to use the opportunity and make and eat some good  food. The next day the newspaper speaks about the strange case of a thief that broke into an apartment and stole food. </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Very symbolic for comedy Italian style. Its funny, but also sad in a profound existential way. In Italian comedies there are many funny moment but the landscape is highly pessimistic.  The comedies speak only on ant-heroes that almost always loose in the end. Making the comedies both highly emotional and also funny.</a:t>
            </a: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 Other Italian comedies</a:t>
            </a:r>
          </a:p>
        </p:txBody>
      </p:sp>
      <p:sp>
        <p:nvSpPr>
          <p:cNvPr id="14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The Great War  (Monicelli, 1958)</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Love and Larceny (Dino Risi 1960)</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The Easy Life          (Dino Risi 1962)</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A Difficult Life.   (Dino Risi 1961) </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 “A difficult life” is in my opinion, is  one of the best films ever made.</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 Divorce, Italian Style (Germi, 1961)</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Bread and Chocolate  (Brusali, 1974)</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We all loved each other so much (Scola 1974)</a:t>
            </a:r>
            <a:endParaRPr lang="en-US" sz="3200" b="0" strike="noStrike" spc="-1">
              <a:solidFill>
                <a:srgbClr val="000000"/>
              </a:solidFill>
              <a:uFill>
                <a:solidFill>
                  <a:srgbClr val="FFFFFF"/>
                </a:solidFill>
              </a:uFill>
              <a:latin typeface="Calibri"/>
            </a:endParaRPr>
          </a:p>
          <a:p>
            <a:pPr marL="343080" indent="-342720">
              <a:lnSpc>
                <a:spcPct val="100000"/>
              </a:lnSpc>
              <a:spcBef>
                <a:spcPts val="641"/>
              </a:spcBef>
              <a:buClr>
                <a:srgbClr val="000000"/>
              </a:buClr>
              <a:buFont typeface="Arial"/>
              <a:buChar char="•"/>
            </a:pPr>
            <a:r>
              <a:rPr lang="en-US" sz="3200" b="0" i="1" strike="noStrike" spc="-1">
                <a:solidFill>
                  <a:srgbClr val="000000"/>
                </a:solidFill>
                <a:uFill>
                  <a:solidFill>
                    <a:srgbClr val="FFFFFF"/>
                  </a:solidFill>
                </a:uFill>
                <a:latin typeface="Calibri"/>
              </a:rPr>
              <a:t>In my opinion the last two films are among the best ever done in cinema history.</a:t>
            </a:r>
            <a:endParaRPr lang="en-US" sz="3200" b="0" strike="noStrike" spc="-1">
              <a:solidFill>
                <a:srgbClr val="000000"/>
              </a:solidFill>
              <a:uFill>
                <a:solidFill>
                  <a:srgbClr val="FFFFFF"/>
                </a:solidFill>
              </a:uFill>
              <a:latin typeface="Calibri"/>
            </a:endParaRPr>
          </a:p>
          <a:p>
            <a:pPr>
              <a:lnSpc>
                <a:spcPct val="100000"/>
              </a:lnSpc>
              <a:spcBef>
                <a:spcPts val="641"/>
              </a:spcBef>
            </a:pPr>
            <a:endParaRPr lang="en-US" sz="3200" b="0" strike="noStrike" spc="-1">
              <a:solidFill>
                <a:srgbClr val="000000"/>
              </a:solidFill>
              <a:uFill>
                <a:solidFill>
                  <a:srgbClr val="FFFFFF"/>
                </a:solidFill>
              </a:uFill>
              <a:latin typeface="Calibri"/>
            </a:endParaRPr>
          </a:p>
          <a:p>
            <a:pPr>
              <a:lnSpc>
                <a:spcPct val="100000"/>
              </a:lnSpc>
              <a:spcBef>
                <a:spcPts val="641"/>
              </a:spcBef>
            </a:pPr>
            <a:endParaRPr lang="en-US" sz="3200" b="0" strike="noStrike" spc="-1">
              <a:solidFill>
                <a:srgbClr val="000000"/>
              </a:solidFill>
              <a:uFill>
                <a:solidFill>
                  <a:srgbClr val="FFFFFF"/>
                </a:solidFill>
              </a:uFill>
              <a:latin typeface="Calibri"/>
            </a:endParaRP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28) Vertigo</a:t>
            </a:r>
          </a:p>
        </p:txBody>
      </p:sp>
      <p:sp>
        <p:nvSpPr>
          <p:cNvPr id="143" name="TextShape 2"/>
          <p:cNvSpPr txBox="1"/>
          <p:nvPr/>
        </p:nvSpPr>
        <p:spPr>
          <a:xfrm>
            <a:off x="457200" y="1600200"/>
            <a:ext cx="8229240" cy="4525560"/>
          </a:xfrm>
          <a:prstGeom prst="rect">
            <a:avLst/>
          </a:prstGeom>
          <a:noFill/>
          <a:ln>
            <a:noFill/>
          </a:ln>
        </p:spPr>
        <p:txBody>
          <a:bodyPr/>
          <a:lstStyle/>
          <a:p>
            <a:pPr marL="343080" indent="-34272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The direction in this movie is spectacular. In hindsight, this is the best films of Alfred Hitchcock His films were designed to make us identify with the hero of the film.  This is the reason that he used almost only “point of view” shooting. This film is a rare example of a film based on on the so hard to understand Lacan theory. There is a 360 camera movement in which the room changes in the middle, which is unlike any camera move in the history of cinema.  Directed in 1958.</a:t>
            </a:r>
          </a:p>
          <a:p>
            <a:pPr marL="343080" indent="-34272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 Hitchcock used the color red for symbol of emotions and life and pale green as a symbol of death. The hero is one of the most obsessive characters in cinema history. After his female lover “dies” he finds another woman and slowly but surely he turns her look to the look of the dead girl. </a:t>
            </a:r>
          </a:p>
          <a:p>
            <a:pPr marL="343080" indent="-342720">
              <a:lnSpc>
                <a:spcPct val="100000"/>
              </a:lnSpc>
              <a:spcBef>
                <a:spcPts val="400"/>
              </a:spcBef>
              <a:buClr>
                <a:srgbClr val="000000"/>
              </a:buClr>
              <a:buFont typeface="Arial"/>
              <a:buChar char="•"/>
            </a:pPr>
            <a:r>
              <a:rPr lang="en-US" sz="2000" b="0" strike="noStrike" spc="-1">
                <a:solidFill>
                  <a:srgbClr val="000000"/>
                </a:solidFill>
                <a:uFill>
                  <a:solidFill>
                    <a:srgbClr val="FFFFFF"/>
                  </a:solidFill>
                </a:uFill>
                <a:latin typeface="Calibri"/>
              </a:rPr>
              <a:t> There  are hints to necrophilia. Hitchcock confessed  much more than he wanted. He hated this film. A second reason is that the film lost money. The irony is that this film was chosen in 2012 as the best film ever done,  by the most important poll: the sight and sound poll</a:t>
            </a:r>
          </a:p>
          <a:p>
            <a:pPr>
              <a:lnSpc>
                <a:spcPct val="100000"/>
              </a:lnSpc>
              <a:spcBef>
                <a:spcPts val="400"/>
              </a:spcBef>
            </a:pPr>
            <a:endParaRPr lang="en-US" sz="2000" b="0" strike="noStrike" spc="-1">
              <a:solidFill>
                <a:srgbClr val="000000"/>
              </a:solidFill>
              <a:uFill>
                <a:solidFill>
                  <a:srgbClr val="FFFFFF"/>
                </a:solidFill>
              </a:uFill>
              <a:latin typeface="Calibri"/>
            </a:endParaRPr>
          </a:p>
          <a:p>
            <a:pPr>
              <a:lnSpc>
                <a:spcPct val="100000"/>
              </a:lnSpc>
              <a:spcBef>
                <a:spcPts val="400"/>
              </a:spcBef>
            </a:pPr>
            <a:endParaRPr lang="en-US" sz="2000" b="0" strike="noStrike" spc="-1">
              <a:solidFill>
                <a:srgbClr val="000000"/>
              </a:solidFill>
              <a:uFill>
                <a:solidFill>
                  <a:srgbClr val="FFFFFF"/>
                </a:solidFill>
              </a:uFill>
              <a:latin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29)A touch of evil</a:t>
            </a:r>
          </a:p>
        </p:txBody>
      </p:sp>
      <p:sp>
        <p:nvSpPr>
          <p:cNvPr id="14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 of Orson Wells is the last film noir. Done in 1958. The last American film of this curses director that was able to do only 12 films in all his career.</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film starts with a spectacular shot of almost 3 minutes. A man plants a bomb in a car and for three minutes we follow the car until  it explodes. Many obstacle that the car hits on (people crossing and similar ideas) enhance the tension. Nobody is pure in this films that shows in a landmark way that in order to win, the ‘good’ character must have at least a touch of evil.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30) "Breathless" </a:t>
            </a:r>
          </a:p>
        </p:txBody>
      </p:sp>
      <p:sp>
        <p:nvSpPr>
          <p:cNvPr id="147" name="TextShape 2"/>
          <p:cNvSpPr txBox="1"/>
          <p:nvPr/>
        </p:nvSpPr>
        <p:spPr>
          <a:xfrm>
            <a:off x="457200" y="1600200"/>
            <a:ext cx="8229240" cy="4525560"/>
          </a:xfrm>
          <a:prstGeom prst="rect">
            <a:avLst/>
          </a:prstGeom>
          <a:noFill/>
          <a:ln>
            <a:noFill/>
          </a:ln>
        </p:spPr>
        <p:txBody>
          <a:bodyPr/>
          <a:lstStyle/>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This film by Godard from  1959 is one of those rare films that completely changed cinema. An attack on the psychological films. The so called “Quality tradition” films done by then in France, mostly based on masterpiece  books. These films were too static and some times looked more like theater. In addition, anything that the heroes did had to be logical from a psychological point of view. This film describes a gangster with an American girl friend. You can look in vane, but you will never find any reasonable psychological explanation for the way they act. The film breaks all conventions including a prolonged period of jump cuts. Strange camera  angels . Intentional mistakes (the hero dies face down. In the next shot an intentional mistake. He lies on his back). A call for making more personal films, and a revolution.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457200" y="274680"/>
            <a:ext cx="8229240" cy="1142640"/>
          </a:xfrm>
          <a:prstGeom prst="rect">
            <a:avLst/>
          </a:prstGeom>
          <a:noFill/>
          <a:ln>
            <a:noFill/>
          </a:ln>
        </p:spPr>
        <p:txBody>
          <a:bodyPr anchor="ctr">
            <a:normAutofit/>
          </a:bodyPr>
          <a:lstStyle/>
          <a:p>
            <a:pPr algn="ctr">
              <a:lnSpc>
                <a:spcPct val="100000"/>
              </a:lnSpc>
            </a:pPr>
            <a:r>
              <a:rPr lang="en-US" sz="4400" b="0" strike="noStrike" spc="-1">
                <a:solidFill>
                  <a:srgbClr val="000000"/>
                </a:solidFill>
                <a:uFill>
                  <a:solidFill>
                    <a:srgbClr val="FFFFFF"/>
                  </a:solidFill>
                </a:uFill>
                <a:latin typeface="Calibri"/>
              </a:rPr>
              <a:t>Some important French new wave films</a:t>
            </a:r>
          </a:p>
        </p:txBody>
      </p:sp>
      <p:sp>
        <p:nvSpPr>
          <p:cNvPr id="149" name="TextShape 2"/>
          <p:cNvSpPr txBox="1"/>
          <p:nvPr/>
        </p:nvSpPr>
        <p:spPr>
          <a:xfrm>
            <a:off x="457200" y="1600200"/>
            <a:ext cx="8229240" cy="4525560"/>
          </a:xfrm>
          <a:prstGeom prst="rect">
            <a:avLst/>
          </a:prstGeom>
          <a:noFill/>
          <a:ln>
            <a:noFill/>
          </a:ln>
        </p:spPr>
        <p:txBody>
          <a:bodyPr>
            <a:normAutofit/>
          </a:bodyPr>
          <a:lstStyle/>
          <a:p>
            <a:pPr>
              <a:lnSpc>
                <a:spcPct val="100000"/>
              </a:lnSpc>
              <a:spcBef>
                <a:spcPts val="1959"/>
              </a:spcBef>
            </a:pPr>
            <a:endParaRPr lang="en-US" sz="3200" b="0" strike="noStrike" spc="-1">
              <a:solidFill>
                <a:srgbClr val="000000"/>
              </a:solidFill>
              <a:uFill>
                <a:solidFill>
                  <a:srgbClr val="FFFFFF"/>
                </a:solidFill>
              </a:uFill>
              <a:latin typeface="Calibri"/>
            </a:endParaRPr>
          </a:p>
          <a:p>
            <a:pPr marL="343080" indent="-342720">
              <a:lnSpc>
                <a:spcPct val="100000"/>
              </a:lnSpc>
              <a:spcBef>
                <a:spcPts val="2560"/>
              </a:spcBef>
              <a:buClr>
                <a:srgbClr val="000000"/>
              </a:buClr>
              <a:buFont typeface="Arial"/>
              <a:buChar char="•"/>
            </a:pPr>
            <a:r>
              <a:rPr lang="en-US" sz="9800" b="1" strike="noStrike" spc="-1">
                <a:solidFill>
                  <a:srgbClr val="000000"/>
                </a:solidFill>
                <a:uFill>
                  <a:solidFill>
                    <a:srgbClr val="FFFFFF"/>
                  </a:solidFill>
                </a:uFill>
                <a:latin typeface="Calibri"/>
              </a:rPr>
              <a:t> </a:t>
            </a:r>
            <a:r>
              <a:rPr lang="en-US" sz="12800" b="0" strike="noStrike" spc="-1">
                <a:solidFill>
                  <a:srgbClr val="000000"/>
                </a:solidFill>
                <a:uFill>
                  <a:solidFill>
                    <a:srgbClr val="FFFFFF"/>
                  </a:solidFill>
                </a:uFill>
                <a:latin typeface="Calibri"/>
              </a:rPr>
              <a:t>Jules and Jim, François Truffaut 1962.</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400 blows, François Truffaut 1959 </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Claire’s Knee, Éric, Rohmer 1970  </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Cleo from 5 to 7, Agnès Varda 1962 </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Band of outsiders, Godard 1964 </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Living her life, Godard 1962.  </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My night at Maud’s, Éric Rohmer 1969  </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The bitch, Chabrol 1968 </a:t>
            </a:r>
          </a:p>
          <a:p>
            <a:pPr marL="343080" indent="-342720">
              <a:lnSpc>
                <a:spcPct val="100000"/>
              </a:lnSpc>
              <a:spcBef>
                <a:spcPts val="2560"/>
              </a:spcBef>
              <a:buClr>
                <a:srgbClr val="000000"/>
              </a:buClr>
              <a:buFont typeface="Arial"/>
              <a:buChar char="•"/>
            </a:pPr>
            <a:r>
              <a:rPr lang="en-US" sz="12800" b="0" strike="noStrike" spc="-1">
                <a:solidFill>
                  <a:srgbClr val="000000"/>
                </a:solidFill>
                <a:uFill>
                  <a:solidFill>
                    <a:srgbClr val="FFFFFF"/>
                  </a:solidFill>
                </a:uFill>
                <a:latin typeface="Calibri"/>
              </a:rPr>
              <a:t>Last year in Marienbad, Alain  Resnais</a:t>
            </a:r>
          </a:p>
          <a:p>
            <a:pPr>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1959"/>
              </a:spcBef>
            </a:pPr>
            <a:endParaRPr lang="en-US" sz="12800" b="0" strike="noStrike" spc="-1">
              <a:solidFill>
                <a:srgbClr val="000000"/>
              </a:solidFill>
              <a:uFill>
                <a:solidFill>
                  <a:srgbClr val="FFFFFF"/>
                </a:solidFill>
              </a:uFill>
              <a:latin typeface="Calibri"/>
            </a:endParaRPr>
          </a:p>
          <a:p>
            <a:pPr marL="343080" indent="-342720">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1959"/>
              </a:spcBef>
            </a:pPr>
            <a:endParaRPr lang="en-US" sz="12800" b="0" strike="noStrike" spc="-1">
              <a:solidFill>
                <a:srgbClr val="000000"/>
              </a:solidFill>
              <a:uFill>
                <a:solidFill>
                  <a:srgbClr val="FFFFFF"/>
                </a:solidFill>
              </a:uFill>
              <a:latin typeface="Calibri"/>
            </a:endParaRPr>
          </a:p>
          <a:p>
            <a:pPr>
              <a:lnSpc>
                <a:spcPct val="100000"/>
              </a:lnSpc>
              <a:spcBef>
                <a:spcPts val="641"/>
              </a:spcBef>
            </a:pPr>
            <a:endParaRPr lang="en-US" sz="12800" b="0" strike="noStrike" spc="-1">
              <a:solidFill>
                <a:srgbClr val="000000"/>
              </a:solidFill>
              <a:uFill>
                <a:solidFill>
                  <a:srgbClr val="FFFFFF"/>
                </a:solidFill>
              </a:uFill>
              <a:latin typeface="Calibri"/>
            </a:endParaRPr>
          </a:p>
          <a:p>
            <a:pPr>
              <a:lnSpc>
                <a:spcPct val="100000"/>
              </a:lnSpc>
              <a:spcBef>
                <a:spcPts val="641"/>
              </a:spcBef>
            </a:pPr>
            <a:endParaRPr lang="en-US" sz="12800" b="0" strike="noStrike" spc="-1">
              <a:solidFill>
                <a:srgbClr val="000000"/>
              </a:solidFill>
              <a:uFill>
                <a:solidFill>
                  <a:srgbClr val="FFFFFF"/>
                </a:solidFill>
              </a:uFill>
              <a:latin typeface="Calibri"/>
            </a:endParaRPr>
          </a:p>
          <a:p>
            <a:pPr>
              <a:lnSpc>
                <a:spcPct val="100000"/>
              </a:lnSpc>
              <a:spcBef>
                <a:spcPts val="641"/>
              </a:spcBef>
            </a:pPr>
            <a:endParaRPr lang="en-US" sz="12800" b="0" strike="noStrike" spc="-1">
              <a:solidFill>
                <a:srgbClr val="000000"/>
              </a:solidFill>
              <a:uFill>
                <a:solidFill>
                  <a:srgbClr val="FFFFFF"/>
                </a:solidFill>
              </a:uFill>
              <a:latin typeface="Calibri"/>
            </a:endParaRPr>
          </a:p>
          <a:p>
            <a:pPr marL="343080" indent="-342720">
              <a:lnSpc>
                <a:spcPct val="100000"/>
              </a:lnSpc>
              <a:spcBef>
                <a:spcPts val="641"/>
              </a:spcBef>
            </a:pPr>
            <a:r>
              <a:rPr lang="en-US" sz="3200" b="1" u="sng" strike="noStrike" spc="-1">
                <a:solidFill>
                  <a:srgbClr val="0000FF"/>
                </a:solidFill>
                <a:uFill>
                  <a:solidFill>
                    <a:srgbClr val="FFFFFF"/>
                  </a:solidFill>
                </a:uFill>
                <a:latin typeface="Calibri"/>
                <a:hlinkClick r:id="rId2"/>
              </a:rPr>
              <a:t> </a:t>
            </a:r>
            <a:endParaRPr lang="en-US" sz="3200" b="0" strike="noStrike" spc="-1">
              <a:solidFill>
                <a:srgbClr val="000000"/>
              </a:solidFill>
              <a:uFill>
                <a:solidFill>
                  <a:srgbClr val="FFFFFF"/>
                </a:solidFill>
              </a:uFill>
              <a:latin typeface="Calibri"/>
            </a:endParaRPr>
          </a:p>
          <a:p>
            <a:pPr>
              <a:lnSpc>
                <a:spcPct val="100000"/>
              </a:lnSpc>
              <a:spcBef>
                <a:spcPts val="641"/>
              </a:spcBef>
            </a:pPr>
            <a:endParaRPr lang="en-US" sz="3200" b="0" strike="noStrike" spc="-1">
              <a:solidFill>
                <a:srgbClr val="000000"/>
              </a:solidFill>
              <a:uFill>
                <a:solidFill>
                  <a:srgbClr val="FFFFFF"/>
                </a:solidFill>
              </a:uFill>
              <a:latin typeface="Calibri"/>
            </a:endParaRPr>
          </a:p>
          <a:p>
            <a:pPr>
              <a:lnSpc>
                <a:spcPct val="100000"/>
              </a:lnSpc>
              <a:spcBef>
                <a:spcPts val="641"/>
              </a:spcBef>
            </a:pPr>
            <a:endParaRPr lang="en-US" sz="3200" b="0" strike="noStrike" spc="-1">
              <a:solidFill>
                <a:srgbClr val="000000"/>
              </a:solidFill>
              <a:uFill>
                <a:solidFill>
                  <a:srgbClr val="FFFFFF"/>
                </a:solidFill>
              </a:uFill>
              <a:latin typeface="Calibri"/>
            </a:endParaRPr>
          </a:p>
          <a:p>
            <a:pPr>
              <a:lnSpc>
                <a:spcPct val="100000"/>
              </a:lnSpc>
              <a:spcBef>
                <a:spcPts val="641"/>
              </a:spcBef>
            </a:pPr>
            <a:endParaRPr lang="en-US" sz="3200" b="0" strike="noStrike" spc="-1">
              <a:solidFill>
                <a:srgbClr val="000000"/>
              </a:solidFill>
              <a:uFill>
                <a:solidFill>
                  <a:srgbClr val="FFFFFF"/>
                </a:solidFill>
              </a:uFill>
              <a:latin typeface="Calibri"/>
            </a:endParaRP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31) Psycho</a:t>
            </a:r>
          </a:p>
        </p:txBody>
      </p:sp>
      <p:sp>
        <p:nvSpPr>
          <p:cNvPr id="15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landmark in editing. Another experimental films of Hitchcock. He kills the leading lady after a third of the film. A huge novelty.  A few years before  “Bonnie and Clyde” Hitchcock makes us identify with a murderer. With Bates. This is the first horror films of Hitchcock and today the style looks much better than the content that pales compared to other great horror films such as “Rosemary’s baby” and “The Shining”.  At the end a doctor  explains why Bates behaves as he did, a thing that only  ruined  the film, somewhat. This film contains some of the best camera movements ever. Spectacular  direction with a slightly less good content. Done in 1960.</a:t>
            </a: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32)The sweet life (La Dolce Vita)</a:t>
            </a:r>
          </a:p>
        </p:txBody>
      </p:sp>
      <p:sp>
        <p:nvSpPr>
          <p:cNvPr id="15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landmark film without real plot by Fellini. From 1960.</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journalist tries to find meaning to his life. Religion does not work. Knowledge does not work (the intellectual of the film kills himself). His relation with his father and his wife is bad. So family is not the answer. A glimpse of hope near the end in which he meets a  girl  Paola that the Journalist says looks like the angels in the pictures of Raphael.  At the end they have an orgy in which our hero is especially active. After the orgy  they go  to the sea. They find  monster huge fish and start worshiping it. Then Paola appears and tries to talk to him. He tells her that he cant hear and chooses the monster over her.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33) Le Jette (The airport)</a:t>
            </a:r>
          </a:p>
        </p:txBody>
      </p:sp>
      <p:sp>
        <p:nvSpPr>
          <p:cNvPr id="15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once in a life film. Its all stills photos except for few seconds in which the film does move. The story is spectacular. You must see it if there are still prints left.</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man goes to the future not with a time machine but by an injection. But much more important to him, in the past he finds love. Describes the point of  view  of the philosopher Henry Bergson. In his childhood before the nuclear war, he has a memory of him as a child in the airport seeing  a man  shot in his back . This memory makes him the only one who could go to the past. The ending is truly highly surprising and makes the script one of the most clever in cinema history. Done in  1962 by Chris Marker.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 The last laugh</a:t>
            </a:r>
          </a:p>
        </p:txBody>
      </p:sp>
      <p:sp>
        <p:nvSpPr>
          <p:cNvPr id="85" name="TextShape 2"/>
          <p:cNvSpPr txBox="1"/>
          <p:nvPr/>
        </p:nvSpPr>
        <p:spPr>
          <a:xfrm>
            <a:off x="457200" y="1600200"/>
            <a:ext cx="8229240" cy="4525560"/>
          </a:xfrm>
          <a:prstGeom prst="rect">
            <a:avLst/>
          </a:prstGeom>
          <a:noFill/>
          <a:ln>
            <a:noFill/>
          </a:ln>
        </p:spPr>
        <p:txBody>
          <a:bodyPr>
            <a:normAutofit fontScale="62500" lnSpcReduction="20000"/>
          </a:bodyPr>
          <a:lstStyle/>
          <a:p>
            <a:pPr marL="343080" indent="-342720">
              <a:lnSpc>
                <a:spcPct val="100000"/>
              </a:lnSpc>
              <a:spcBef>
                <a:spcPts val="799"/>
              </a:spcBef>
              <a:buClr>
                <a:srgbClr val="000000"/>
              </a:buClr>
              <a:buFont typeface="Arial"/>
              <a:buChar char="•"/>
            </a:pPr>
            <a:r>
              <a:rPr lang="en-US" sz="4000" b="0" strike="noStrike" spc="-1">
                <a:solidFill>
                  <a:srgbClr val="000000"/>
                </a:solidFill>
                <a:uFill>
                  <a:solidFill>
                    <a:srgbClr val="FFFFFF"/>
                  </a:solidFill>
                </a:uFill>
                <a:latin typeface="Calibri"/>
              </a:rPr>
              <a:t>The last laugh (A.K.A The last man). Done with  exactly one  title card. Murnau directed in 1924.  A hotel doorman is proud of his job. This film contains a landmark  amazingly long and uncut camera movement (see an imitation of this shot in “The goodfellows”).  Then the doorman looses his job and his dignity . Murnau  protested the imposed good ending by the only title card in this film. "Here our story should really end, for in actual life, the forlorn old man would have little to look forward to but death.”  Instead the doorman inherits a large sum of money. The doorman   buys the hotel and treats all workers kindly. Besides the landmark camera movement, being able to direct this film with only one title card, makes this film a huge landmark.  There was no reason for films to talk!</a:t>
            </a:r>
          </a:p>
          <a:p>
            <a:pPr marL="343080" indent="-342720">
              <a:lnSpc>
                <a:spcPct val="100000"/>
              </a:lnSpc>
              <a:spcBef>
                <a:spcPts val="641"/>
              </a:spcBef>
            </a:pPr>
            <a:endParaRPr lang="en-US" sz="4000" b="0" strike="noStrike" spc="-1">
              <a:solidFill>
                <a:srgbClr val="00000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34) Eight and a half</a:t>
            </a:r>
          </a:p>
        </p:txBody>
      </p:sp>
      <p:sp>
        <p:nvSpPr>
          <p:cNvPr id="15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is like Breathless and Citizen Kane. Single handedly changed cinema by showing that the drama could happen inside  the  mind of  an artist. The first film that completely based his ideas of Jung and not Freud.  Felllini 1963. Speaks of a director who lost his ability to direct. The film  and moves from reality to fantasy without any warning.</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Director scans his Anima, namely the female side  of the man , and the creative side of his brain. After a beautiful scene with Claudia Cardinale that plays herself, the director understand the logic is the enemy of the artist. Saying that “Life is a celebration”, we see all the characters (the real ones and those who lived in his head only) in a dance around a circus to the amazing music by the genius Nino Rota, in one of the most beautiful ending of all times.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35) Au Hasard Balthazar</a:t>
            </a:r>
          </a:p>
        </p:txBody>
      </p:sp>
      <p:sp>
        <p:nvSpPr>
          <p:cNvPr id="15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If cinema could change life, this film would be a good candidate. I do not think that there is a film that shows such compassion to an animal. A donkey. The film is highly moving,  an achievement that was never before and never  surpassed later.  It starts with Marrie that loves her donkey but she looses him. Then the film continues with heart breaking description of the other owners of this donkey and the way they abuse him. A morality tale using an animal as a metaphor. At a certain moment the donkey cries loudly. I do not think a normal person could see that without his/her  heart being broken.  And at the end of the  film the donkey dies. All this is described without sentimentality. By Bresson in 1996. A highly unusual director. To say the last.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457200" y="-571680"/>
            <a:ext cx="8229240" cy="1142640"/>
          </a:xfrm>
          <a:prstGeom prst="rect">
            <a:avLst/>
          </a:prstGeom>
          <a:noFill/>
          <a:ln>
            <a:noFill/>
          </a:ln>
        </p:spPr>
        <p:txBody>
          <a:bodyPr anchor="ctr">
            <a:normAutofit/>
          </a:bodyPr>
          <a:lstStyle/>
          <a:p>
            <a:pPr algn="ctr">
              <a:lnSpc>
                <a:spcPct val="100000"/>
              </a:lnSpc>
            </a:pPr>
            <a:r>
              <a:t/>
            </a:r>
            <a:br/>
            <a:r>
              <a:rPr lang="en-US" sz="4400" b="1" strike="noStrike" spc="-1">
                <a:solidFill>
                  <a:srgbClr val="000000"/>
                </a:solidFill>
                <a:uFill>
                  <a:solidFill>
                    <a:srgbClr val="FFFFFF"/>
                  </a:solidFill>
                </a:uFill>
                <a:latin typeface="Calibri"/>
              </a:rPr>
              <a:t>36)Bonnie and Clyde</a:t>
            </a:r>
            <a:endParaRPr lang="en-US" sz="4400" b="0" strike="noStrike" spc="-1">
              <a:solidFill>
                <a:srgbClr val="000000"/>
              </a:solidFill>
              <a:uFill>
                <a:solidFill>
                  <a:srgbClr val="FFFFFF"/>
                </a:solidFill>
              </a:uFill>
              <a:latin typeface="Calibri"/>
            </a:endParaRPr>
          </a:p>
        </p:txBody>
      </p:sp>
      <p:sp>
        <p:nvSpPr>
          <p:cNvPr id="161" name="TextShape 2"/>
          <p:cNvSpPr txBox="1"/>
          <p:nvPr/>
        </p:nvSpPr>
        <p:spPr>
          <a:xfrm>
            <a:off x="304920" y="914400"/>
            <a:ext cx="8229240" cy="4525560"/>
          </a:xfrm>
          <a:prstGeom prst="rect">
            <a:avLst/>
          </a:prstGeom>
          <a:noFill/>
          <a:ln>
            <a:noFill/>
          </a:ln>
        </p:spPr>
        <p:txBody>
          <a:bodyPr/>
          <a:lstStyle/>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This film marked a change in the American cinema and made American directors do more personal films. This was an influence  of the French new wave.</a:t>
            </a:r>
          </a:p>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By Arthur Penn in 1967. An early  glorification of murderers. They are young and pretty. We  root for them. We are against the banks that represents corruption.  The film had a terrible influence and ended In ultra evil films among them “The godfather” and “The silence of the lambs”.</a:t>
            </a:r>
          </a:p>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Arthur Penn and Robert Altman became the two top “genre changing” directors. They introduced new rules in genres.</a:t>
            </a:r>
          </a:p>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 The ultra violent ending in slow motion was raved (even though Kurosawa did it before).</a:t>
            </a:r>
          </a:p>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Influenced also good films: “The wild Bunch” and  the controversial  film “Natural born killers”.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37) Dr Strangelove.</a:t>
            </a:r>
          </a:p>
        </p:txBody>
      </p:sp>
      <p:sp>
        <p:nvSpPr>
          <p:cNvPr id="16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 done by Kubrick in 1964, two years after the Cuba crisis, was never repeated. A genre of one film. One of the funniest film ever done, but his subject is the end of the world because a crazy general attacks Russia and Russia has a dooms day machine that destroys the world. A thing that makes the ex-Nazi scientist Dr Strangelove highly nostalgic.</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We are going to perish because we are stupid is the message of the film. The insanity is well expressed by the president that sees one of his generals and the Soviet ambassador  exchanging blows. The president shouts: “Gentleman you can not fight here! This is the war room!”.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38)The Samurai</a:t>
            </a:r>
          </a:p>
        </p:txBody>
      </p:sp>
      <p:sp>
        <p:nvSpPr>
          <p:cNvPr id="16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Jean Pierre Melville was a highly influential French director. He especially influenced  the new wave French directors. This is a film from 1966 and his  masterpiece. Film noirs located in France but not in a specific place. Pure cinema. A hit man goes to a killing mission but is betrayed by his senders. A films that many times looks like a silent film. Long  scenes in the film have no talking at all. A hit man compared to a Samurai. Both can not have  emotions,  and are completely alone.  From many aspects, an influential landmark film. Masterpiece.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39)Andrei Rublev</a:t>
            </a:r>
          </a:p>
        </p:txBody>
      </p:sp>
      <p:sp>
        <p:nvSpPr>
          <p:cNvPr id="167" name="TextShape 2"/>
          <p:cNvSpPr txBox="1"/>
          <p:nvPr/>
        </p:nvSpPr>
        <p:spPr>
          <a:xfrm>
            <a:off x="380880" y="152388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unique director.  The Russian Tarkovsky. Did only 7 films but remarkable influence. About a painter that really existed. Taking on poetical freedom. Amazing sights. A very hard to understand film. With “Mirror” invents a new notion, some films should not be understood.  Only felt. Very strange but revolutionary film.  Tarkovsky shows an evil world. A sequence of barbaric acts. This film is clearly influenced by “The seventh seal” but is a peak in much more abstract cinema. Very long shoots, and a very slow moving film. The ultimate definition of art cinema. I do not think that apart from critics, and intellectuals anybody else should watch.  You will be bored . Those who are able to watch such films will have an amazing experience.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40) The graduate.</a:t>
            </a:r>
          </a:p>
        </p:txBody>
      </p:sp>
      <p:sp>
        <p:nvSpPr>
          <p:cNvPr id="16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landmark indictment of the old generation  compared to the “make love not war” generation of young people in 1967.  Directed by Mike  Nicholas. Mrs Robinson abuses the young Benjamin for sex. Being an evil and bored woman.</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I call this old generation back then, the “plastic” generation as one of the friends of the parents of Benjamin tells him to deal with plastic. It’s the next thing, he says.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At the end Benjamin elopes with the daughter Elain of Mrs Robinson. At start they feel good about what they did but later the mood changes to fear of an uncertain future. Fabolous songs by Simon and Garfunkel help. </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confusion and helpless feeling of the young generation is strongly felt in this film.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41) 2001: A Space Odyssey </a:t>
            </a:r>
          </a:p>
        </p:txBody>
      </p:sp>
      <p:sp>
        <p:nvSpPr>
          <p:cNvPr id="17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greatest landmark in the history of science fiction. A highly abstract film that was imitated to death but never equaled. The film is highly strange but for some reason, its hypnotic and each time I stumble on it in TV I see till the end. This film was done in 1968 by Kubrick to depict his fear of the machine. In a reverse world, the machines (HAL) and the human switch places with terrible results. At the end a powerful alien has to rescue humanity from its catatonic machine-like  state by giving birth to a child that will return to our roots and be will be an ape.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42) Easy Rider</a:t>
            </a:r>
          </a:p>
        </p:txBody>
      </p:sp>
      <p:sp>
        <p:nvSpPr>
          <p:cNvPr id="17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 had a crucial influence on independent cinema. It may have invented such cinema in the form we know it today.  An anarchistic film if there ever was one. Directed by Denise Hopper at 1969. A disturbed lawyer and two free willing souls  take a trip by motorcycle around the USA. They were called the “Touchstone” generation. The generation of the hippie.</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landmark exploration of drug use communal  living style. The editing is so anarchist that by itself is a landmark in cinema history. The terrible end was to be expected as this is an anti establishment film.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43)The godfather</a:t>
            </a:r>
          </a:p>
        </p:txBody>
      </p:sp>
      <p:sp>
        <p:nvSpPr>
          <p:cNvPr id="17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despicable film that asks us to love murderers because they have ethics (see the first scene with Bonasera), because of their sense of family, because unlike other criminals they don’t curse, and because the film is shot as one big opera, just with under acting. Brilliiant photography.</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film did not only damaged cinema, but it damaged the world. The director of the film F.F Coppola, a devoted Catholic saw this film of his as a big sin. He did “The Godfather two” to avoid eternal damnation.  And he made it. “Godfather two” is a masterpiece and not evil as the first part. Done in 1972.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 Battleship Potemkin</a:t>
            </a:r>
          </a:p>
        </p:txBody>
      </p:sp>
      <p:sp>
        <p:nvSpPr>
          <p:cNvPr id="87" name="TextShape 2"/>
          <p:cNvSpPr txBox="1"/>
          <p:nvPr/>
        </p:nvSpPr>
        <p:spPr>
          <a:xfrm>
            <a:off x="457200" y="1600200"/>
            <a:ext cx="8229240" cy="4525560"/>
          </a:xfrm>
          <a:prstGeom prst="rect">
            <a:avLst/>
          </a:prstGeom>
          <a:noFill/>
          <a:ln>
            <a:noFill/>
          </a:ln>
        </p:spPr>
        <p:txBody>
          <a:bodyPr>
            <a:normAutofit fontScale="77500" lnSpcReduction="20000"/>
          </a:bodyPr>
          <a:lstStyle/>
          <a:p>
            <a:pPr marL="343080" indent="-342720">
              <a:lnSpc>
                <a:spcPct val="100000"/>
              </a:lnSpc>
              <a:spcBef>
                <a:spcPts val="641"/>
              </a:spcBef>
              <a:buClr>
                <a:srgbClr val="000000"/>
              </a:buClr>
              <a:buFont typeface="Arial"/>
              <a:buChar char="•"/>
            </a:pPr>
            <a:r>
              <a:rPr lang="en-US" sz="3200" b="0" strike="noStrike" spc="-1" dirty="0">
                <a:solidFill>
                  <a:srgbClr val="000000"/>
                </a:solidFill>
                <a:uFill>
                  <a:solidFill>
                    <a:srgbClr val="FFFFFF"/>
                  </a:solidFill>
                </a:uFill>
                <a:latin typeface="Calibri"/>
              </a:rPr>
              <a:t>A landmark in editing.  Combining fast cuts with close ups followed by long shots, They related their form of editing to communism. The close up is the thesis, the long shot is the antithesis and the editing gives a synthesis.  The film talks about a true historical event. On soldiers rebelling due to terrible condition on this Potemkin ship. They start a life and death war against the cruel soldiers of  the Tsar. The Tsar  soldiers form battle lines at the top of the steps and march towards a crowd of unarmed civilians including women and children. </a:t>
            </a:r>
            <a:r>
              <a:rPr lang="en-US" sz="3200" b="0" strike="noStrike" spc="-1">
                <a:solidFill>
                  <a:srgbClr val="000000"/>
                </a:solidFill>
                <a:uFill>
                  <a:solidFill>
                    <a:srgbClr val="FFFFFF"/>
                  </a:solidFill>
                </a:uFill>
                <a:latin typeface="Calibri"/>
              </a:rPr>
              <a:t>Here comes one of the most famous shots in cinema history. </a:t>
            </a:r>
            <a:r>
              <a:rPr lang="en-US" sz="3200" b="0" strike="noStrike" spc="-1" dirty="0">
                <a:solidFill>
                  <a:srgbClr val="000000"/>
                </a:solidFill>
                <a:uFill>
                  <a:solidFill>
                    <a:srgbClr val="FFFFFF"/>
                  </a:solidFill>
                </a:uFill>
                <a:latin typeface="Calibri"/>
              </a:rPr>
              <a:t>A mother dies and her baby carriage (with the baby inside) drops down the stairs near the harbor in Odessa. The film is from 1925 by Sergei  </a:t>
            </a:r>
            <a:r>
              <a:rPr lang="en-US" sz="3200" b="0" strike="noStrike" spc="-1" dirty="0" err="1">
                <a:solidFill>
                  <a:srgbClr val="000000"/>
                </a:solidFill>
                <a:uFill>
                  <a:solidFill>
                    <a:srgbClr val="FFFFFF"/>
                  </a:solidFill>
                </a:uFill>
                <a:latin typeface="Calibri"/>
              </a:rPr>
              <a:t>Eiseinstein</a:t>
            </a:r>
            <a:r>
              <a:rPr lang="en-US" sz="3200" b="0" strike="noStrike" spc="-1" dirty="0">
                <a:solidFill>
                  <a:srgbClr val="000000"/>
                </a:solidFill>
                <a:uFill>
                  <a:solidFill>
                    <a:srgbClr val="FFFFFF"/>
                  </a:solidFill>
                </a:uFill>
                <a:latin typeface="Calibri"/>
              </a:rPr>
              <a:t>. At the end, its just communist propaganda.</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44) Chinatown</a:t>
            </a:r>
          </a:p>
        </p:txBody>
      </p:sp>
      <p:sp>
        <p:nvSpPr>
          <p:cNvPr id="17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huge landmark that was directed geniusly and has a genius script. Maybe the best in cinema history. Depicts extremely well the sensation of distrust of the establishment that was prevailing in the USA due to the Vietnam war and the Watergate affair.   The film manages to insert the personal world of Roman Polanski ,  Greek tragedies and discussion of philosophical ideas in what is after all a formula film. Done in 1974.</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45) F For Fake</a:t>
            </a:r>
          </a:p>
        </p:txBody>
      </p:sp>
      <p:sp>
        <p:nvSpPr>
          <p:cNvPr id="17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most personal film of Orson Welles about art, and about the question if forgery can be art. Welles was open to the answer “yes” because he saw a film as a magic trick. Others like Bergman and Fellini thought that films are about “finding the artistic truth” Welles could not tolerate this notion. Therefore he hated the films of Bergman and Fellini. He does not need soul searching. He  knows exactly what he wants to convey, and does it with one spectacular direction choice after the other. This was a documentary that invented the “Cinema essay”. Done in 1974.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46) Jaws</a:t>
            </a:r>
          </a:p>
        </p:txBody>
      </p:sp>
      <p:sp>
        <p:nvSpPr>
          <p:cNvPr id="18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good film but an unlucky one. Ruined cinema together with the boring film “Star wars”. These two films invented the blockbuster cinema that made a mockery of American cinema and brought its level to the unwatchable. Three man go out to catch a giant  shark. The line: “We are going to need a larger boat” became famous. Of course as a blockbuster is, it later has three sequels. Done by Spielberg in 1975.</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47)Nashville</a:t>
            </a:r>
          </a:p>
        </p:txBody>
      </p:sp>
      <p:sp>
        <p:nvSpPr>
          <p:cNvPr id="18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 by Robert Altman from 1975 invented a new genre that was copied to death after that. The film has 24 characters and countless plots. Among them a Republican politician that wants votes. Nashville is the home of country music (the country singers  hated this film). The ending could not be more American. After someone shoots the politician havoc starts. Then a girl gets upstage and starts to sing the song “It don’t bother me” sweepping the people of their feet, and making then forget the assassination attempt.  A star was born.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48) Star wars</a:t>
            </a:r>
          </a:p>
        </p:txBody>
      </p:sp>
      <p:sp>
        <p:nvSpPr>
          <p:cNvPr id="18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Was a sensation when it came out and cemented  the disaster called blockbusters films. I was young but still amazed when I saw it at 13: it was a completely boring film. My opinion of it never changed. It only became worse.</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damage that this film and Jaws did together to the American cinema can not be measured. The movies today are infantile. Terrible. Sequels.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Done by George Lucas in 1977.</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49) Annie Hall</a:t>
            </a:r>
          </a:p>
        </p:txBody>
      </p:sp>
      <p:sp>
        <p:nvSpPr>
          <p:cNvPr id="18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Woody Allen in 1978 invents a genre, when it seems impossible to do so. The film was imitated to death but nobody did it even close later including Allen himself whose later films shame his giant career.</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Allen perfects the character of the neurotic Jew. This film shows that comedy and philosophy can go hand in hand. An amazing collection of tricks in a way that was never shown before. The film ending, I guarantee, you will not forget.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50) The shining</a:t>
            </a:r>
          </a:p>
        </p:txBody>
      </p:sp>
      <p:sp>
        <p:nvSpPr>
          <p:cNvPr id="18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great landmark use of the steadicam. This is the best horror films ever made. Done by Kubrick in 1980. I am in a minority that ranks this film as the second best Kubrick did.  Kubrick shows in a landmark way that a low genre such as horror movies can discuss philosophy and not directly. One of the hardest to understand films I ever saw.  But trying to understand it is worth it.  </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Kubrick continues with his  habit of presenting non real people that represent IDEAS. One of the most fatalistic films ever done, and a landmark in such films.  Showing  a fantasy world overtakes reality with terrible results.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457200" y="274680"/>
            <a:ext cx="8229240" cy="1142640"/>
          </a:xfrm>
          <a:prstGeom prst="rect">
            <a:avLst/>
          </a:prstGeom>
          <a:noFill/>
          <a:ln>
            <a:noFill/>
          </a:ln>
        </p:spPr>
        <p:txBody>
          <a:bodyPr anchor="ctr">
            <a:normAutofit/>
          </a:bodyPr>
          <a:lstStyle/>
          <a:p>
            <a:pPr algn="ctr">
              <a:lnSpc>
                <a:spcPct val="100000"/>
              </a:lnSpc>
            </a:pPr>
            <a:r>
              <a:rPr lang="en-US" sz="4400" b="0" strike="noStrike" spc="-1">
                <a:solidFill>
                  <a:srgbClr val="000000"/>
                </a:solidFill>
                <a:uFill>
                  <a:solidFill>
                    <a:srgbClr val="FFFFFF"/>
                  </a:solidFill>
                </a:uFill>
                <a:latin typeface="Calibri"/>
              </a:rPr>
              <a:t>51) In a Year of Thirteen moons</a:t>
            </a:r>
          </a:p>
        </p:txBody>
      </p:sp>
      <p:sp>
        <p:nvSpPr>
          <p:cNvPr id="19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 has to represent by itself all the new German wave cinema.  Rainer Werner Fassbinder, was a sick violent man, addicted to hard drugs, and helplessly alcoholic.  He got into street fights frequently and finally  killed himself by an overdose at the age of 37. But since he did 4 movies every year since he was 21(!),  he did over 40 films a large majority of which I saw. This film shocked me and this is rare. It was done after his male lover (this director was bisexual) killed himself. This is well felt in the film.  Some truly cruel and at time explicitly cruel  scenes.  Made in 1978.</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Some new wave German films</a:t>
            </a:r>
          </a:p>
        </p:txBody>
      </p:sp>
      <p:sp>
        <p:nvSpPr>
          <p:cNvPr id="19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720"/>
              </a:spcBef>
              <a:buClr>
                <a:srgbClr val="000000"/>
              </a:buClr>
              <a:buFont typeface="Arial"/>
              <a:buChar char="•"/>
            </a:pPr>
            <a:r>
              <a:rPr lang="en-US" sz="3600" b="1" strike="noStrike" spc="-1">
                <a:solidFill>
                  <a:srgbClr val="000000"/>
                </a:solidFill>
                <a:uFill>
                  <a:solidFill>
                    <a:srgbClr val="FFFFFF"/>
                  </a:solidFill>
                </a:uFill>
                <a:latin typeface="Calibri"/>
              </a:rPr>
              <a:t>Aguirre, the Wrath of God, </a:t>
            </a:r>
            <a:r>
              <a:rPr lang="en-US" sz="3600" b="0" strike="noStrike" spc="-1">
                <a:solidFill>
                  <a:srgbClr val="000000"/>
                </a:solidFill>
                <a:uFill>
                  <a:solidFill>
                    <a:srgbClr val="FFFFFF"/>
                  </a:solidFill>
                </a:uFill>
                <a:latin typeface="Calibri"/>
              </a:rPr>
              <a:t>Herzog (1972). Do. A favor to yourself and see this film.</a:t>
            </a:r>
          </a:p>
          <a:p>
            <a:pPr marL="343080" indent="-342720">
              <a:lnSpc>
                <a:spcPct val="100000"/>
              </a:lnSpc>
              <a:spcBef>
                <a:spcPts val="720"/>
              </a:spcBef>
              <a:buClr>
                <a:srgbClr val="000000"/>
              </a:buClr>
              <a:buFont typeface="Arial"/>
              <a:buChar char="•"/>
            </a:pPr>
            <a:r>
              <a:rPr lang="en-US" sz="3600" b="1" strike="noStrike" spc="-1">
                <a:solidFill>
                  <a:srgbClr val="000000"/>
                </a:solidFill>
                <a:uFill>
                  <a:solidFill>
                    <a:srgbClr val="FFFFFF"/>
                  </a:solidFill>
                </a:uFill>
                <a:latin typeface="Calibri"/>
              </a:rPr>
              <a:t>Alice in the Cities. Winders  (1974)</a:t>
            </a:r>
            <a:endParaRPr lang="en-US" sz="3600" b="0" strike="noStrike" spc="-1">
              <a:solidFill>
                <a:srgbClr val="000000"/>
              </a:solidFill>
              <a:uFill>
                <a:solidFill>
                  <a:srgbClr val="FFFFFF"/>
                </a:solidFill>
              </a:uFill>
              <a:latin typeface="Calibri"/>
            </a:endParaRPr>
          </a:p>
          <a:p>
            <a:pPr marL="343080" indent="-342720">
              <a:lnSpc>
                <a:spcPct val="100000"/>
              </a:lnSpc>
              <a:spcBef>
                <a:spcPts val="720"/>
              </a:spcBef>
              <a:buClr>
                <a:srgbClr val="000000"/>
              </a:buClr>
              <a:buFont typeface="Arial"/>
              <a:buChar char="•"/>
            </a:pPr>
            <a:r>
              <a:rPr lang="en-US" sz="3600" b="1" strike="noStrike" spc="-1">
                <a:solidFill>
                  <a:srgbClr val="000000"/>
                </a:solidFill>
                <a:uFill>
                  <a:solidFill>
                    <a:srgbClr val="FFFFFF"/>
                  </a:solidFill>
                </a:uFill>
                <a:latin typeface="Calibri"/>
              </a:rPr>
              <a:t>Ali: Fear Eats the Soul,  Fassbinder  (1974) A truly great film.</a:t>
            </a:r>
            <a:endParaRPr lang="en-US" sz="3600" b="0" strike="noStrike" spc="-1">
              <a:solidFill>
                <a:srgbClr val="000000"/>
              </a:solidFill>
              <a:uFill>
                <a:solidFill>
                  <a:srgbClr val="FFFFFF"/>
                </a:solidFill>
              </a:uFill>
              <a:latin typeface="Calibri"/>
            </a:endParaRPr>
          </a:p>
          <a:p>
            <a:pPr marL="343080" indent="-342720">
              <a:lnSpc>
                <a:spcPct val="100000"/>
              </a:lnSpc>
              <a:spcBef>
                <a:spcPts val="720"/>
              </a:spcBef>
              <a:buClr>
                <a:srgbClr val="000000"/>
              </a:buClr>
              <a:buFont typeface="Arial"/>
              <a:buChar char="•"/>
            </a:pPr>
            <a:r>
              <a:rPr lang="en-US" sz="3600" b="1" strike="noStrike" spc="-1">
                <a:solidFill>
                  <a:srgbClr val="000000"/>
                </a:solidFill>
                <a:uFill>
                  <a:solidFill>
                    <a:srgbClr val="FFFFFF"/>
                  </a:solidFill>
                </a:uFill>
                <a:latin typeface="Calibri"/>
              </a:rPr>
              <a:t>Stroszek,  Herzog (1977) Again, a must see if you love yourself. </a:t>
            </a:r>
            <a:endParaRPr lang="en-US" sz="3600" b="0" strike="noStrike" spc="-1">
              <a:solidFill>
                <a:srgbClr val="000000"/>
              </a:solidFill>
              <a:uFill>
                <a:solidFill>
                  <a:srgbClr val="FFFFFF"/>
                </a:solidFill>
              </a:uFill>
              <a:latin typeface="Calibri"/>
            </a:endParaRPr>
          </a:p>
          <a:p>
            <a:pPr marL="343080" indent="-342720">
              <a:lnSpc>
                <a:spcPct val="100000"/>
              </a:lnSpc>
              <a:spcBef>
                <a:spcPts val="720"/>
              </a:spcBef>
              <a:buClr>
                <a:srgbClr val="000000"/>
              </a:buClr>
              <a:buFont typeface="Arial"/>
              <a:buChar char="•"/>
            </a:pPr>
            <a:r>
              <a:rPr lang="en-US" sz="3600" b="1" strike="noStrike" spc="-1">
                <a:solidFill>
                  <a:srgbClr val="000000"/>
                </a:solidFill>
                <a:uFill>
                  <a:solidFill>
                    <a:srgbClr val="FFFFFF"/>
                  </a:solidFill>
                </a:uFill>
                <a:latin typeface="Calibri"/>
              </a:rPr>
              <a:t>The Marriage of Maria Braun.  Fassbinder 1979. Maybe his best film.</a:t>
            </a:r>
            <a:endParaRPr lang="en-US" sz="3600" b="0" strike="noStrike" spc="-1">
              <a:solidFill>
                <a:srgbClr val="000000"/>
              </a:solidFill>
              <a:uFill>
                <a:solidFill>
                  <a:srgbClr val="FFFFFF"/>
                </a:solidFill>
              </a:uFill>
              <a:latin typeface="Calibri"/>
            </a:endParaRPr>
          </a:p>
          <a:p>
            <a:pPr marL="343080" indent="-342720">
              <a:lnSpc>
                <a:spcPct val="100000"/>
              </a:lnSpc>
              <a:spcBef>
                <a:spcPts val="720"/>
              </a:spcBef>
              <a:buClr>
                <a:srgbClr val="000000"/>
              </a:buClr>
              <a:buFont typeface="Arial"/>
              <a:buChar char="•"/>
            </a:pPr>
            <a:r>
              <a:rPr lang="en-US" sz="3600" b="1" strike="noStrike" spc="-1">
                <a:solidFill>
                  <a:srgbClr val="000000"/>
                </a:solidFill>
                <a:uFill>
                  <a:solidFill>
                    <a:srgbClr val="FFFFFF"/>
                  </a:solidFill>
                </a:uFill>
                <a:latin typeface="Calibri"/>
              </a:rPr>
              <a:t>The Tin Drum  </a:t>
            </a:r>
            <a:r>
              <a:rPr lang="en-US" sz="3600" b="0" strike="noStrike" spc="-1">
                <a:solidFill>
                  <a:srgbClr val="000000"/>
                </a:solidFill>
                <a:uFill>
                  <a:solidFill>
                    <a:srgbClr val="FFFFFF"/>
                  </a:solidFill>
                </a:uFill>
                <a:latin typeface="Calibri"/>
              </a:rPr>
              <a:t>Schlöndorff </a:t>
            </a:r>
            <a:r>
              <a:rPr lang="en-US" sz="3600" b="1" strike="noStrike" spc="-1">
                <a:solidFill>
                  <a:srgbClr val="000000"/>
                </a:solidFill>
                <a:uFill>
                  <a:solidFill>
                    <a:srgbClr val="FFFFFF"/>
                  </a:solidFill>
                </a:uFill>
                <a:latin typeface="Calibri"/>
              </a:rPr>
              <a:t>(1979) A shocking film.</a:t>
            </a:r>
            <a:endParaRPr lang="en-US" sz="3600" b="0" strike="noStrike" spc="-1">
              <a:solidFill>
                <a:srgbClr val="000000"/>
              </a:solidFill>
              <a:uFill>
                <a:solidFill>
                  <a:srgbClr val="FFFFFF"/>
                </a:solidFill>
              </a:uFill>
              <a:latin typeface="Calibri"/>
            </a:endParaRPr>
          </a:p>
          <a:p>
            <a:pPr marL="343080" indent="-342720">
              <a:lnSpc>
                <a:spcPct val="100000"/>
              </a:lnSpc>
              <a:spcBef>
                <a:spcPts val="720"/>
              </a:spcBef>
              <a:buClr>
                <a:srgbClr val="000000"/>
              </a:buClr>
              <a:buFont typeface="Arial"/>
              <a:buChar char="•"/>
            </a:pPr>
            <a:r>
              <a:rPr lang="en-US" sz="3600" b="1" strike="noStrike" spc="-1">
                <a:solidFill>
                  <a:srgbClr val="000000"/>
                </a:solidFill>
                <a:uFill>
                  <a:solidFill>
                    <a:srgbClr val="FFFFFF"/>
                  </a:solidFill>
                </a:uFill>
                <a:latin typeface="Calibri"/>
              </a:rPr>
              <a:t>Kings of the road  Winders (1976)</a:t>
            </a:r>
            <a:endParaRPr lang="en-US" sz="3600" b="0" strike="noStrike" spc="-1">
              <a:solidFill>
                <a:srgbClr val="000000"/>
              </a:solidFill>
              <a:uFill>
                <a:solidFill>
                  <a:srgbClr val="FFFFFF"/>
                </a:solidFill>
              </a:uFill>
              <a:latin typeface="Calibri"/>
            </a:endParaRPr>
          </a:p>
          <a:p>
            <a:pPr>
              <a:lnSpc>
                <a:spcPct val="100000"/>
              </a:lnSpc>
              <a:spcBef>
                <a:spcPts val="641"/>
              </a:spcBef>
            </a:pPr>
            <a:endParaRPr lang="en-US" sz="3600" b="0" strike="noStrike" spc="-1">
              <a:solidFill>
                <a:srgbClr val="000000"/>
              </a:solidFill>
              <a:uFill>
                <a:solidFill>
                  <a:srgbClr val="FFFFFF"/>
                </a:solidFill>
              </a:uFill>
              <a:latin typeface="Calibri"/>
            </a:endParaRPr>
          </a:p>
          <a:p>
            <a:pPr>
              <a:lnSpc>
                <a:spcPct val="100000"/>
              </a:lnSpc>
              <a:spcBef>
                <a:spcPts val="641"/>
              </a:spcBef>
            </a:pPr>
            <a:endParaRPr lang="en-US" sz="3600" b="0" strike="noStrike" spc="-1">
              <a:solidFill>
                <a:srgbClr val="000000"/>
              </a:solidFill>
              <a:uFill>
                <a:solidFill>
                  <a:srgbClr val="FFFFFF"/>
                </a:solidFill>
              </a:uFill>
              <a:latin typeface="Calibri"/>
            </a:endParaRPr>
          </a:p>
          <a:p>
            <a:pPr>
              <a:lnSpc>
                <a:spcPct val="100000"/>
              </a:lnSpc>
              <a:spcBef>
                <a:spcPts val="641"/>
              </a:spcBef>
            </a:pPr>
            <a:endParaRPr lang="en-US" sz="3600" b="0" strike="noStrike" spc="-1">
              <a:solidFill>
                <a:srgbClr val="000000"/>
              </a:solidFill>
              <a:uFill>
                <a:solidFill>
                  <a:srgbClr val="FFFFFF"/>
                </a:solidFill>
              </a:uFill>
              <a:latin typeface="Calibri"/>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52) Blade Runner</a:t>
            </a:r>
          </a:p>
        </p:txBody>
      </p:sp>
      <p:sp>
        <p:nvSpPr>
          <p:cNvPr id="19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second most important landmark in science fiction film history. Highly philosophical like his big brother” “20001” by Kubrick. The look is amazing in a dystopian world.  When are replicants (robots) too human to be killed? If  something terrible is about to happen is it better to know in advance? How can a robot not know it is a robot? The last speech by Roy, is one of the most beautiful in cinema history. One big warning: watch ONLY the final cut. Done in 1982 by Ridley Scott. Pay attention to the dream with the unicorn. And to the last scene.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Other Russian films</a:t>
            </a:r>
          </a:p>
        </p:txBody>
      </p:sp>
      <p:sp>
        <p:nvSpPr>
          <p:cNvPr id="89" name="TextShape 2"/>
          <p:cNvSpPr txBox="1"/>
          <p:nvPr/>
        </p:nvSpPr>
        <p:spPr>
          <a:xfrm>
            <a:off x="457200" y="1600200"/>
            <a:ext cx="8229240" cy="4525560"/>
          </a:xfrm>
          <a:prstGeom prst="rect">
            <a:avLst/>
          </a:prstGeom>
          <a:noFill/>
          <a:ln>
            <a:noFill/>
          </a:ln>
        </p:spPr>
        <p:txBody>
          <a:bodyPr/>
          <a:lstStyle/>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Honorable mention: “Strike”, “October” “Ivan the terrible 1” “Ivan the terrible 2”. By the same director.</a:t>
            </a:r>
          </a:p>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“Man with a movie camera” is also kind of a landmark.   Directed in 1929 by Vertog. Later  Tarkovsky made important films such as “Solaris”, “Stalker”, “The mirror”, “Andrey Rublev”.  Tarkovsky is  the best film maker ever, according to Bergman.  Beware, his films are super arty.</a:t>
            </a:r>
          </a:p>
          <a:p>
            <a:pPr marL="343080" indent="-342720">
              <a:lnSpc>
                <a:spcPct val="100000"/>
              </a:lnSpc>
              <a:spcBef>
                <a:spcPts val="479"/>
              </a:spcBef>
              <a:buClr>
                <a:srgbClr val="000000"/>
              </a:buClr>
              <a:buFont typeface="Arial"/>
              <a:buChar char="•"/>
            </a:pPr>
            <a:r>
              <a:rPr lang="en-US" sz="2400" b="0" strike="noStrike" spc="-1">
                <a:solidFill>
                  <a:srgbClr val="000000"/>
                </a:solidFill>
                <a:uFill>
                  <a:solidFill>
                    <a:srgbClr val="FFFFFF"/>
                  </a:solidFill>
                </a:uFill>
                <a:latin typeface="Calibri"/>
              </a:rPr>
              <a:t> “Come and see” by Klimov  from 1985 is an utlta  shocking film on world word two. The title is taken from the book of revelation. After each horse of the Apocalypse causes  havoc the book  of revelation says “come and see”.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53) Zelig</a:t>
            </a:r>
          </a:p>
        </p:txBody>
      </p:sp>
      <p:sp>
        <p:nvSpPr>
          <p:cNvPr id="19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mockumentary, namely a film that pretends to be a documentary is the best defense of post modernistic cinema in film’s history and almost a summary of the motives of post modernism, which makes the film a landmark. We find a person that is a chameleon. He gets the personality of the person beside him (indeed a remark on post modernistic films). Shows how being conformist can lead to fascism. A very surprising homage to “Citizen Kane”. Woody Allen parodies the balcony scene with Hitler from Citizen Kane (in “Citizen Kane” its not a parody at all. In fact this scene is  based on a TRUE event). Done in 1983. Before his career went almost completely downhill.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54) Blue Velvet</a:t>
            </a:r>
          </a:p>
        </p:txBody>
      </p:sp>
      <p:sp>
        <p:nvSpPr>
          <p:cNvPr id="19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One of the best and deepest films in the history of American cinema, albeit, it was so cruel that this makes it a first. Especially when combined in a provocative way with innocence. Meet Frank Booth, one of the most disgusting and cruel villains in cinema history. Every scene has some hint to a story, a film, or to Freud. After this film cinema changed and every amount of  grotesque violence became acceptable. The songs of the film are innocent songs from the fifties and sixties and are contrasted by insufferable cruelty. Done by Lynch in 1986.</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55) Wings of Desire</a:t>
            </a:r>
          </a:p>
        </p:txBody>
      </p:sp>
      <p:sp>
        <p:nvSpPr>
          <p:cNvPr id="20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monumental landmark in philosophical films by Wim Winder in 1989. The theory of forms of Plato is described nicely. About the black and white world of the logical angels that live the present together with any moment from the past. One angel falls in love with a circus lady and decides to give his immortal life due to love. Then the film changes to colors. Peter Falk plays himself and it is claimed that Falk was an angel too one day and that he participated in the Spanish civil war. The speech of Falk in behalf of life is one of the most beautiful in cinema history. The last speech of the film is memorable.  How can you love someone and still be true to yourself?  A remarkable existential speech. Talking on purity, children can see the angels but the adults lost this  ability. They lost their purity while aging.</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56) Close up </a:t>
            </a:r>
          </a:p>
        </p:txBody>
      </p:sp>
      <p:sp>
        <p:nvSpPr>
          <p:cNvPr id="20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Part of the big new Iranian wave in cinema.  Given the image that Iran had in the world we were almost shocked to find the films of Abbas Kiarostami that gave hope to cinema when it looked that all was lost. This film is from 1991. This director was given access to the real life trial of a person that impersonated another famous film maker from Iran. The director tries in his own novel way to treat the usual question such as  What is truth?  Can we know anything? </a:t>
            </a:r>
            <a:r>
              <a:rPr lang="en-US" sz="3200" b="0" i="1" strike="noStrike" spc="-1">
                <a:solidFill>
                  <a:srgbClr val="000000"/>
                </a:solidFill>
                <a:uFill>
                  <a:solidFill>
                    <a:srgbClr val="FFFFFF"/>
                  </a:solidFill>
                </a:uFill>
                <a:latin typeface="Calibri"/>
              </a:rPr>
              <a:t> Note that apart from the trial, the rest of the scenes are a reincarnation of real life scenes. </a:t>
            </a:r>
            <a:r>
              <a:rPr lang="en-US" sz="3200" b="0" strike="noStrike" spc="-1">
                <a:solidFill>
                  <a:srgbClr val="000000"/>
                </a:solidFill>
                <a:uFill>
                  <a:solidFill>
                    <a:srgbClr val="FFFFFF"/>
                  </a:solidFill>
                </a:uFill>
                <a:latin typeface="Calibri"/>
              </a:rPr>
              <a:t> This person that wanted to be a director so badly, at least did became an actor in the end.  Its fair to say that in this film its hard to make what is a documentary and what is fiction.  How much is Kiarostami fabricating? </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Elaborating  and  extending   themes of the the film “F for Fake”.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57)The silence of the lambs</a:t>
            </a:r>
          </a:p>
        </p:txBody>
      </p:sp>
      <p:sp>
        <p:nvSpPr>
          <p:cNvPr id="20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After this film that hailed a totally psychopath cannibal named Lecter, nothing was too low for cinema. The dams were broken and sadist films for the sake of being a sadist prevailed.  Done in 1991 by Demme.</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A young FBI woman Clarice goes to ask for the devil to help in a case. This is Lecter a serial killer that is portrayed as god by simple cinematic language. He is highly educate on top of that. The director makes us love him with dirty tricks like comparing him immediately after Lecter meets Clarice to her father. Lecter defends Clarice and wins our affection. And made sure that a lot of filth is coming to cinema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58)Jurassic Park</a:t>
            </a:r>
          </a:p>
        </p:txBody>
      </p:sp>
      <p:sp>
        <p:nvSpPr>
          <p:cNvPr id="207"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landmark film that started the age of computers in cinema. Luckily this is a great and  entertaining film. About a crazy capitalist that found a way to recreate dinosaurs using cloning. Including T-Rex. Done in 1993.</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vane experiment fails. Dinosaurs escape and start to chase and eat humans. A film on the vanity of science. Many science fiction films have this message. The dinosaurs look amazing!</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59)Pulp Fiction </a:t>
            </a:r>
          </a:p>
        </p:txBody>
      </p:sp>
      <p:sp>
        <p:nvSpPr>
          <p:cNvPr id="209"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film is both a gangster film, a neo-noir, a spaghetti western  and most of all comedy.</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Contains scenes with unimaginable cruelty like the scene with the rape of Marcellus Wallace.</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It influenced independent cinema even more that mainstream films. Tarantino became a sensation.</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film is directed in a highly stylized manner.</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Tarantino has a large amount of followers. He is also admired by many critics.</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Tarantino may be the director that cites the most films in his films,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60) A moment of Innocence.</a:t>
            </a:r>
          </a:p>
        </p:txBody>
      </p:sp>
      <p:sp>
        <p:nvSpPr>
          <p:cNvPr id="211"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This is the best Iranian new wave film in  my (unpopular) opinion and a great film. The Iranian films remind you a lot the Italian neo-realism. Talking about the social situation in their country with somewhat critical eye. This films of Makhmalbaf also talk on cinema itself. This film from 1995 talks about a director that tries reconstructing reality via a film as a way to solve emotional problems. A bad moment from the past in which he was arrested. Many things are surprising here, including the love of the Iranian to American films. At the last moments the actors of the film decide to change the violent ending of real life into gestures of peace and understanding. The film ends before we can know what the director thinks about this change. An Influential philosophical brave film.  See next slide!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Those who I almost put in </a:t>
            </a:r>
          </a:p>
        </p:txBody>
      </p:sp>
      <p:sp>
        <p:nvSpPr>
          <p:cNvPr id="213"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phantom carriage”, “Aguire the Wrath of god”, “Greed”, “Nosferatu” (of Mornau), “The blue angel”, “Gone with the wind”, “Metropolis”,“Casablanca”, “Duck Soup”, “The night of the hunter”,  “All about Eve” ”A nous le liberte”,  “L’Aventura”, “Blowup”, “The strategy of the spider”, “Ashes and diamonds”, “A trip to the moon”, “There will be blood”,  “Toy Story”, “Nanook of the north”. “The beauty and the beast” (the French film), “A letter from an unknown woman” , “E.T.”,  Pather Panchali,  “400 blows”, “Love of a blonde”,  “Persona”,  “Barry Lyndon”, “A clockwork orange”, “Knife in the water”, “Spirited away”, “  American beauty”,  “Come  and see”, “The interrogation” (the film of Ryszard Bugainski). Viridiana (Bunuel) , Modern times, The great illusion, Bicycle thief, “1900””, “Sunset Boulevard”, “Singing in the rain”, ‘Ugetsu Monogatari,  “North by north west”. ‘The man who shot Liberty Valance”.  “Stalker”, “The good the bad and the ugly”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5) Un Chien Andalou</a:t>
            </a:r>
          </a:p>
        </p:txBody>
      </p:sp>
      <p:sp>
        <p:nvSpPr>
          <p:cNvPr id="91" name="TextShape 2"/>
          <p:cNvSpPr txBox="1"/>
          <p:nvPr/>
        </p:nvSpPr>
        <p:spPr>
          <a:xfrm>
            <a:off x="457200" y="1600200"/>
            <a:ext cx="8229240" cy="4525560"/>
          </a:xfrm>
          <a:prstGeom prst="rect">
            <a:avLst/>
          </a:prstGeom>
          <a:noFill/>
          <a:ln>
            <a:noFill/>
          </a:ln>
        </p:spPr>
        <p:txBody>
          <a:bodyPr>
            <a:normAutofit lnSpcReduction="10000"/>
          </a:bodyPr>
          <a:lstStyle/>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 “The dog from  Andalou” is a 1929 silent that</a:t>
            </a:r>
          </a:p>
          <a:p>
            <a:pPr marL="343080" indent="-342720">
              <a:lnSpc>
                <a:spcPct val="100000"/>
              </a:lnSpc>
              <a:spcBef>
                <a:spcPts val="641"/>
              </a:spcBef>
            </a:pPr>
            <a:r>
              <a:rPr lang="en-US" sz="3200" b="0" strike="noStrike" spc="-1">
                <a:solidFill>
                  <a:srgbClr val="000000"/>
                </a:solidFill>
                <a:uFill>
                  <a:solidFill>
                    <a:srgbClr val="FFFFFF"/>
                  </a:solidFill>
                </a:uFill>
                <a:latin typeface="Calibri"/>
              </a:rPr>
              <a:t>     invented surrealist cinema. Directed by Bunuel. Dali the painter helped.</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Its complete garbage. Just one stupid shot after another with no relation. </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The first shot shows an eye of a woman cut by a knife.</a:t>
            </a:r>
          </a:p>
          <a:p>
            <a:pPr marL="343080" indent="-342720">
              <a:lnSpc>
                <a:spcPct val="100000"/>
              </a:lnSpc>
              <a:spcBef>
                <a:spcPts val="641"/>
              </a:spcBef>
              <a:buClr>
                <a:srgbClr val="000000"/>
              </a:buClr>
              <a:buFont typeface="Arial"/>
              <a:buChar char="•"/>
            </a:pPr>
            <a:r>
              <a:rPr lang="en-US" sz="3200" b="0" strike="noStrike" spc="-1">
                <a:solidFill>
                  <a:srgbClr val="000000"/>
                </a:solidFill>
                <a:uFill>
                  <a:solidFill>
                    <a:srgbClr val="FFFFFF"/>
                  </a:solidFill>
                </a:uFill>
                <a:latin typeface="Calibri"/>
              </a:rPr>
              <a:t> But still a big landmark. Surrealist cinema became huge later</a:t>
            </a:r>
          </a:p>
          <a:p>
            <a:pPr>
              <a:lnSpc>
                <a:spcPct val="100000"/>
              </a:lnSpc>
              <a:spcBef>
                <a:spcPts val="641"/>
              </a:spcBef>
            </a:pP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a:noFill/>
          <a:ln>
            <a:noFill/>
          </a:ln>
        </p:spPr>
        <p:txBody>
          <a:bodyPr anchor="ctr">
            <a:normAutofit fontScale="92500" lnSpcReduction="20000"/>
          </a:bodyPr>
          <a:lstStyle/>
          <a:p>
            <a:pPr algn="ctr">
              <a:lnSpc>
                <a:spcPct val="100000"/>
              </a:lnSpc>
            </a:pPr>
            <a:r>
              <a:rPr lang="en-US" sz="4400" b="0" strike="noStrike" spc="-1">
                <a:solidFill>
                  <a:srgbClr val="000000"/>
                </a:solidFill>
                <a:uFill>
                  <a:solidFill>
                    <a:srgbClr val="FFFFFF"/>
                  </a:solidFill>
                </a:uFill>
                <a:latin typeface="Calibri"/>
              </a:rPr>
              <a:t>Summary: other silent films that are a must </a:t>
            </a:r>
          </a:p>
        </p:txBody>
      </p:sp>
      <p:sp>
        <p:nvSpPr>
          <p:cNvPr id="93" name="TextShape 2"/>
          <p:cNvSpPr txBox="1"/>
          <p:nvPr/>
        </p:nvSpPr>
        <p:spPr>
          <a:xfrm>
            <a:off x="457200" y="1600200"/>
            <a:ext cx="8229240" cy="4525560"/>
          </a:xfrm>
          <a:prstGeom prst="rect">
            <a:avLst/>
          </a:prstGeom>
          <a:noFill/>
          <a:ln>
            <a:noFill/>
          </a:ln>
        </p:spPr>
        <p:txBody>
          <a:bodyPr>
            <a:normAutofit fontScale="62500" lnSpcReduction="20000"/>
          </a:bodyPr>
          <a:lstStyle/>
          <a:p>
            <a:pPr marL="343080" indent="-342720">
              <a:lnSpc>
                <a:spcPct val="100000"/>
              </a:lnSpc>
              <a:spcBef>
                <a:spcPts val="799"/>
              </a:spcBef>
              <a:buClr>
                <a:srgbClr val="000000"/>
              </a:buClr>
              <a:buFont typeface="Arial"/>
              <a:buChar char="•"/>
            </a:pPr>
            <a:r>
              <a:rPr lang="en-US" sz="4000" b="0" strike="noStrike" spc="-1">
                <a:solidFill>
                  <a:srgbClr val="000000"/>
                </a:solidFill>
                <a:uFill>
                  <a:solidFill>
                    <a:srgbClr val="FFFFFF"/>
                  </a:solidFill>
                </a:uFill>
                <a:latin typeface="Calibri"/>
              </a:rPr>
              <a:t>“Intolerance” (the second big film of David Griffith that was meant to correct the wrong he did in “Birth of a nation”) “Greed,” an amazing film by Stroheim  “The wind” and “The phantom carriage”  (that latter a truly remarkable film) by Sjostrom , “Sunrise”. The best silent film ever done and one of the best 10 films ever done by Murnau.  “Metropolis” a brilliant science fiction film by  Lang, “The general” by Keaton, “The kid” and other films by Chaplin, “Nosrefatu” by Mornau, “The passion of Joan of Ark” (a sadistic masterpiece by Dreyer) , “Pandora’s box” by Wedekind, “Napoleon” by Gance, “ I was born however” (a silent film from Japan by Ozu).</a:t>
            </a:r>
          </a:p>
          <a:p>
            <a:pPr marL="343080" indent="-342720">
              <a:lnSpc>
                <a:spcPct val="100000"/>
              </a:lnSpc>
              <a:spcBef>
                <a:spcPts val="641"/>
              </a:spcBef>
            </a:pPr>
            <a:r>
              <a:rPr lang="en-US" sz="3200" b="1" strike="noStrike" spc="-1">
                <a:solidFill>
                  <a:srgbClr val="000000"/>
                </a:solidFill>
                <a:uFill>
                  <a:solidFill>
                    <a:srgbClr val="FFFFFF"/>
                  </a:solidFill>
                </a:uFill>
                <a:latin typeface="Calibri"/>
              </a:rPr>
              <a:t>  </a:t>
            </a:r>
            <a:endParaRPr lang="en-US" sz="3200" b="0" strike="noStrike" spc="-1">
              <a:solidFill>
                <a:srgbClr val="000000"/>
              </a:solidFill>
              <a:uFill>
                <a:solidFill>
                  <a:srgbClr val="FFFFFF"/>
                </a:solidFill>
              </a:uFill>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274680"/>
            <a:ext cx="8229240" cy="1142640"/>
          </a:xfrm>
          <a:prstGeom prst="rect">
            <a:avLst/>
          </a:prstGeom>
          <a:noFill/>
          <a:ln>
            <a:noFill/>
          </a:ln>
        </p:spPr>
        <p:txBody>
          <a:bodyPr anchor="ctr"/>
          <a:lstStyle/>
          <a:p>
            <a:pPr algn="ctr">
              <a:lnSpc>
                <a:spcPct val="100000"/>
              </a:lnSpc>
            </a:pPr>
            <a:r>
              <a:rPr lang="en-US" sz="4400" b="0" strike="noStrike" spc="-1">
                <a:solidFill>
                  <a:srgbClr val="000000"/>
                </a:solidFill>
                <a:uFill>
                  <a:solidFill>
                    <a:srgbClr val="FFFFFF"/>
                  </a:solidFill>
                </a:uFill>
                <a:latin typeface="Calibri"/>
              </a:rPr>
              <a:t>6) Talking cinema: The Jazz singer</a:t>
            </a:r>
          </a:p>
        </p:txBody>
      </p:sp>
      <p:sp>
        <p:nvSpPr>
          <p:cNvPr id="95" name="TextShape 2"/>
          <p:cNvSpPr txBox="1"/>
          <p:nvPr/>
        </p:nvSpPr>
        <p:spPr>
          <a:xfrm>
            <a:off x="457200" y="1600200"/>
            <a:ext cx="8229240" cy="4525560"/>
          </a:xfrm>
          <a:prstGeom prst="rect">
            <a:avLst/>
          </a:prstGeom>
          <a:noFill/>
          <a:ln>
            <a:noFill/>
          </a:ln>
        </p:spPr>
        <p:txBody>
          <a:bodyPr>
            <a:normAutofit/>
          </a:bodyPr>
          <a:lstStyle/>
          <a:p>
            <a:pPr marL="343080" indent="-342720">
              <a:lnSpc>
                <a:spcPct val="100000"/>
              </a:lnSpc>
              <a:spcBef>
                <a:spcPts val="641"/>
              </a:spcBef>
            </a:pPr>
            <a:r>
              <a:rPr lang="en-US" sz="3200" b="0" strike="noStrike" spc="-1">
                <a:solidFill>
                  <a:srgbClr val="000000"/>
                </a:solidFill>
                <a:uFill>
                  <a:solidFill>
                    <a:srgbClr val="FFFFFF"/>
                  </a:solidFill>
                </a:uFill>
                <a:latin typeface="Calibri"/>
              </a:rPr>
              <a:t>   This film with the famous  Al Johnson is partially a silent film but partially a talking film that invented talking cinema. Al Johnson sings 6 songs. The main character in the film Jakie Rabinowitz says one of the most famous lines in the history of cinema:  “Wait a minute, wait a minute. You ain't  heard nothin' yet!” </a:t>
            </a:r>
          </a:p>
          <a:p>
            <a:pPr marL="343080" indent="-342720">
              <a:lnSpc>
                <a:spcPct val="100000"/>
              </a:lnSpc>
              <a:spcBef>
                <a:spcPts val="641"/>
              </a:spcBef>
            </a:pPr>
            <a:r>
              <a:rPr lang="en-US" sz="3200" b="0" strike="noStrike" spc="-1">
                <a:solidFill>
                  <a:srgbClr val="000000"/>
                </a:solidFill>
                <a:uFill>
                  <a:solidFill>
                    <a:srgbClr val="FFFFFF"/>
                  </a:solidFill>
                </a:uFill>
                <a:latin typeface="Calibri"/>
              </a:rPr>
              <a:t>    The film itself feels old and boring and probably only cinema students should watch it.</a:t>
            </a:r>
          </a:p>
          <a:p>
            <a:pPr marL="343080" indent="-342720">
              <a:lnSpc>
                <a:spcPct val="100000"/>
              </a:lnSpc>
              <a:spcBef>
                <a:spcPts val="641"/>
              </a:spcBef>
            </a:pPr>
            <a:r>
              <a:rPr lang="en-US" sz="3200" b="0" strike="noStrike" spc="-1">
                <a:solidFill>
                  <a:srgbClr val="000000"/>
                </a:solidFill>
                <a:uFill>
                  <a:solidFill>
                    <a:srgbClr val="FFFFFF"/>
                  </a:solidFill>
                </a:uFill>
                <a:latin typeface="Calibri"/>
              </a:rPr>
              <a:t>    Directed by Alan Crosland in 1927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1720</TotalTime>
  <Words>8898</Words>
  <Application>Microsoft Office PowerPoint</Application>
  <PresentationFormat>On-screen Show (4:3)</PresentationFormat>
  <Paragraphs>250</Paragraphs>
  <Slides>68</Slides>
  <Notes>0</Notes>
  <HiddenSlides>0</HiddenSlides>
  <MMClips>0</MMClips>
  <ScaleCrop>false</ScaleCrop>
  <HeadingPairs>
    <vt:vector size="4" baseType="variant">
      <vt:variant>
        <vt:lpstr>Theme</vt:lpstr>
      </vt:variant>
      <vt:variant>
        <vt:i4>2</vt:i4>
      </vt:variant>
      <vt:variant>
        <vt:lpstr>Slide Titles</vt:lpstr>
      </vt:variant>
      <vt:variant>
        <vt:i4>68</vt:i4>
      </vt:variant>
    </vt:vector>
  </HeadingPairs>
  <TitlesOfParts>
    <vt:vector size="70" baseType="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 films that changed cinema</dc:title>
  <dc:creator>kortsarts</dc:creator>
  <cp:lastModifiedBy>kortsarts</cp:lastModifiedBy>
  <cp:revision>196</cp:revision>
  <dcterms:created xsi:type="dcterms:W3CDTF">2017-10-20T04:26:42Z</dcterms:created>
  <dcterms:modified xsi:type="dcterms:W3CDTF">2018-05-02T22:16:23Z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68</vt:i4>
  </property>
</Properties>
</file>