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76" r:id="rId4"/>
    <p:sldId id="305" r:id="rId5"/>
    <p:sldId id="306" r:id="rId6"/>
    <p:sldId id="304" r:id="rId7"/>
    <p:sldId id="277" r:id="rId8"/>
    <p:sldId id="278" r:id="rId9"/>
    <p:sldId id="259" r:id="rId10"/>
    <p:sldId id="280" r:id="rId11"/>
    <p:sldId id="281" r:id="rId12"/>
    <p:sldId id="282" r:id="rId13"/>
    <p:sldId id="262" r:id="rId14"/>
    <p:sldId id="263" r:id="rId15"/>
    <p:sldId id="265" r:id="rId16"/>
    <p:sldId id="264" r:id="rId17"/>
    <p:sldId id="283" r:id="rId18"/>
    <p:sldId id="284" r:id="rId19"/>
    <p:sldId id="285" r:id="rId20"/>
    <p:sldId id="266" r:id="rId21"/>
    <p:sldId id="286" r:id="rId22"/>
    <p:sldId id="287" r:id="rId23"/>
    <p:sldId id="288" r:id="rId24"/>
    <p:sldId id="290" r:id="rId25"/>
    <p:sldId id="289" r:id="rId26"/>
    <p:sldId id="269" r:id="rId27"/>
    <p:sldId id="291" r:id="rId28"/>
    <p:sldId id="292" r:id="rId29"/>
    <p:sldId id="293" r:id="rId30"/>
    <p:sldId id="295" r:id="rId31"/>
    <p:sldId id="313" r:id="rId32"/>
    <p:sldId id="314" r:id="rId33"/>
    <p:sldId id="315" r:id="rId34"/>
    <p:sldId id="316" r:id="rId35"/>
    <p:sldId id="317" r:id="rId36"/>
    <p:sldId id="303" r:id="rId37"/>
    <p:sldId id="274" r:id="rId38"/>
    <p:sldId id="275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initz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721" autoAdjust="0"/>
  </p:normalViewPr>
  <p:slideViewPr>
    <p:cSldViewPr snapToObjects="1">
      <p:cViewPr varScale="1">
        <p:scale>
          <a:sx n="95" d="100"/>
          <a:sy n="95" d="100"/>
        </p:scale>
        <p:origin x="-462" y="-102"/>
      </p:cViewPr>
      <p:guideLst>
        <p:guide orient="horz" pos="2160"/>
        <p:guide pos="3408"/>
      </p:guideLst>
    </p:cSldViewPr>
  </p:slideViewPr>
  <p:outlineViewPr>
    <p:cViewPr>
      <p:scale>
        <a:sx n="33" d="100"/>
        <a:sy n="33" d="100"/>
      </p:scale>
      <p:origin x="54" y="30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E34A6-A628-AB45-AC92-2376D1CA5751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0223D-C148-1C4D-B82A-B8FB1F0C2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4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93BB-94FE-254B-95E1-206600A70136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5BF4-C606-F54F-B7D9-521AB94C8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992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2546B0-6200-6742-A254-FD5C5D4A1EB6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E5E0-03EE-5740-9529-6D8BDB569E1E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E4CF1-5C6F-9349-AE7C-9BBA14ADB965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8E2FBA-E62A-5844-B216-AF43F805B03A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8C5634-BF7E-6245-ADD1-A7FCBAA8D5B0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D9C1-1103-0D43-B756-644DC949C866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CE7A-CC56-EB43-981A-59FC17745131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50666-1AC6-7E48-B0F1-B2515BE634E3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AEE9-AF7A-6044-99D6-E7BF61A9F886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F134E7-F531-ED46-9317-6E297038BD64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E3AF61-A352-CF49-9BA2-8FF4DFA1FCCF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DD182B-BB96-8646-81B1-DB4DCC2CBF71}" type="datetime1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CDAD22-BD87-8A4F-9849-2C42EE4DE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95600"/>
            <a:ext cx="6858000" cy="1894362"/>
          </a:xfrm>
        </p:spPr>
        <p:txBody>
          <a:bodyPr anchor="ctr"/>
          <a:lstStyle/>
          <a:p>
            <a:r>
              <a:rPr lang="en-US" b="0" dirty="0" err="1" smtClean="0"/>
              <a:t>Matroid</a:t>
            </a:r>
            <a:r>
              <a:rPr lang="en-US" b="0" dirty="0" smtClean="0"/>
              <a:t> Secretary for Regular and Decomposable Matroids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62200" y="4800600"/>
            <a:ext cx="30480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Michael Dinitz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Kortsarz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76800" y="4800600"/>
            <a:ext cx="40386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Weizmann Institute of Science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Johns Hopkins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Rutgers University, Camden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Matroids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"/>
          </p:nvPr>
        </p:nvGraphicFramePr>
        <p:xfrm>
          <a:off x="533400" y="2692400"/>
          <a:ext cx="3810000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21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n1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n2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1d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r>
                        <a:rPr lang="en-US" baseline="-25000" dirty="0" smtClean="0"/>
                        <a:t>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nd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Left Bracket 12"/>
          <p:cNvSpPr/>
          <p:nvPr/>
        </p:nvSpPr>
        <p:spPr>
          <a:xfrm>
            <a:off x="304800" y="2616200"/>
            <a:ext cx="228600" cy="210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ket 13"/>
          <p:cNvSpPr/>
          <p:nvPr/>
        </p:nvSpPr>
        <p:spPr>
          <a:xfrm flipH="1">
            <a:off x="4114800" y="2616200"/>
            <a:ext cx="228600" cy="2108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2057400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53971" y="2057400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39971" y="2069068"/>
            <a:ext cx="39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n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00600" y="838200"/>
            <a:ext cx="3938016" cy="5943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entries from field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err="1" smtClean="0"/>
              <a:t>Matroid</a:t>
            </a:r>
            <a:r>
              <a:rPr lang="en-US" sz="2400" dirty="0" smtClean="0"/>
              <a:t> elements: columns of </a:t>
            </a:r>
            <a:r>
              <a:rPr lang="en-US" sz="2400" i="1" dirty="0" smtClean="0"/>
              <a:t>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Independent set = linearly independent columns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i="1" dirty="0" smtClean="0"/>
              <a:t>F-</a:t>
            </a:r>
            <a:r>
              <a:rPr lang="en-US" sz="2400" dirty="0" smtClean="0"/>
              <a:t>representable </a:t>
            </a:r>
            <a:r>
              <a:rPr lang="en-US" sz="2400" dirty="0" err="1" smtClean="0"/>
              <a:t>matroid</a:t>
            </a:r>
            <a:r>
              <a:rPr lang="en-US" sz="2400" dirty="0" smtClean="0"/>
              <a:t>: can be represented as vector </a:t>
            </a:r>
            <a:r>
              <a:rPr lang="en-US" sz="2400" dirty="0" err="1" smtClean="0"/>
              <a:t>matroid</a:t>
            </a:r>
            <a:r>
              <a:rPr lang="en-US" sz="2400" dirty="0" smtClean="0"/>
              <a:t> with field </a:t>
            </a:r>
            <a:r>
              <a:rPr lang="en-US" sz="2400" i="1" dirty="0" smtClean="0"/>
              <a:t>F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en-US" sz="2400" i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One of the original classes of </a:t>
            </a:r>
            <a:r>
              <a:rPr lang="en-US" sz="2400" dirty="0" err="1" smtClean="0"/>
              <a:t>matroids</a:t>
            </a:r>
            <a:r>
              <a:rPr lang="en-US" sz="2400" dirty="0" smtClean="0"/>
              <a:t> 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7" grpId="0"/>
      <p:bldP spid="18" grpId="0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Secretary for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Major open question: O(1)-competitive algorithms for vector </a:t>
            </a:r>
            <a:r>
              <a:rPr lang="en-US" dirty="0" err="1" smtClean="0"/>
              <a:t>matroids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Known: subclasses defined by graphs (graphic, </a:t>
            </a:r>
            <a:r>
              <a:rPr lang="en-US" dirty="0" err="1" smtClean="0"/>
              <a:t>cographic</a:t>
            </a:r>
            <a:r>
              <a:rPr lang="en-US" dirty="0" smtClean="0"/>
              <a:t>, etc.)</a:t>
            </a:r>
          </a:p>
          <a:p>
            <a:endParaRPr lang="en-US" dirty="0" smtClean="0"/>
          </a:p>
          <a:p>
            <a:r>
              <a:rPr lang="en-US" i="1" dirty="0" smtClean="0"/>
              <a:t>GF(2)</a:t>
            </a:r>
            <a:r>
              <a:rPr lang="en-US" dirty="0" smtClean="0"/>
              <a:t>-representable (binary)?</a:t>
            </a:r>
          </a:p>
          <a:p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dirty="0" smtClean="0"/>
              <a:t>-representable for all </a:t>
            </a:r>
            <a:r>
              <a:rPr lang="en-US" i="1" dirty="0" smtClean="0"/>
              <a:t>F</a:t>
            </a:r>
            <a:r>
              <a:rPr lang="en-US" dirty="0" smtClean="0"/>
              <a:t>: regular </a:t>
            </a:r>
            <a:r>
              <a:rPr lang="en-US" dirty="0" err="1" smtClean="0"/>
              <a:t>matroids</a:t>
            </a:r>
            <a:endParaRPr lang="en-US" dirty="0" smtClean="0"/>
          </a:p>
          <a:p>
            <a:pPr lvl="1"/>
            <a:r>
              <a:rPr lang="en-US" dirty="0" smtClean="0"/>
              <a:t>Today: </a:t>
            </a:r>
            <a:r>
              <a:rPr lang="en-US" i="1" dirty="0" smtClean="0"/>
              <a:t>O(1)</a:t>
            </a:r>
            <a:r>
              <a:rPr lang="en-US" dirty="0" smtClean="0"/>
              <a:t>-competitive for regular</a:t>
            </a:r>
          </a:p>
          <a:p>
            <a:pPr lvl="1"/>
            <a:r>
              <a:rPr lang="en-US" dirty="0" smtClean="0"/>
              <a:t>Results a little more general: max-flow min-cut </a:t>
            </a:r>
            <a:r>
              <a:rPr lang="en-US" dirty="0" err="1" smtClean="0"/>
              <a:t>matroids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Matroids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Def: </a:t>
            </a:r>
            <a:r>
              <a:rPr lang="en-US" i="1" dirty="0" smtClean="0"/>
              <a:t>F</a:t>
            </a:r>
            <a:r>
              <a:rPr lang="en-US" dirty="0" smtClean="0"/>
              <a:t>-representable for all </a:t>
            </a:r>
            <a:r>
              <a:rPr lang="en-US" i="1" dirty="0" smtClean="0"/>
              <a:t>F</a:t>
            </a:r>
            <a:endParaRPr lang="en-US" dirty="0" smtClean="0"/>
          </a:p>
          <a:p>
            <a:r>
              <a:rPr lang="en-US" dirty="0" smtClean="0"/>
              <a:t>Equivalent: Representable over </a:t>
            </a:r>
            <a:r>
              <a:rPr lang="en-US" dirty="0" err="1" smtClean="0"/>
              <a:t>reals</a:t>
            </a:r>
            <a:r>
              <a:rPr lang="en-US" dirty="0" smtClean="0"/>
              <a:t> by totally </a:t>
            </a:r>
            <a:r>
              <a:rPr lang="en-US" dirty="0" err="1" smtClean="0"/>
              <a:t>unimodular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Motivated much of the algorithmic study: fastest known algorithms for testing total </a:t>
            </a:r>
            <a:r>
              <a:rPr lang="en-US" dirty="0" err="1" smtClean="0"/>
              <a:t>unimodularity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“Intermediate position between the important classes of graphic and binary </a:t>
            </a:r>
            <a:r>
              <a:rPr lang="en-US" dirty="0" err="1" smtClean="0"/>
              <a:t>matroids</a:t>
            </a:r>
            <a:r>
              <a:rPr lang="en-US" dirty="0" smtClean="0"/>
              <a:t>” (Oxley)</a:t>
            </a:r>
          </a:p>
          <a:p>
            <a:endParaRPr lang="en-US" dirty="0" smtClean="0"/>
          </a:p>
          <a:p>
            <a:r>
              <a:rPr lang="en-US" dirty="0" smtClean="0"/>
              <a:t>Binary very special compared to all vector </a:t>
            </a:r>
            <a:r>
              <a:rPr lang="en-US" dirty="0" err="1" smtClean="0"/>
              <a:t>matroids</a:t>
            </a:r>
            <a:r>
              <a:rPr lang="en-US" dirty="0" smtClean="0"/>
              <a:t>, regular very special compared to binary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Matroids: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924800" cy="33829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Seymour’s Regular </a:t>
            </a:r>
            <a:r>
              <a:rPr lang="en-US" dirty="0" err="1" smtClean="0"/>
              <a:t>Matroid</a:t>
            </a:r>
            <a:r>
              <a:rPr lang="en-US" dirty="0" smtClean="0"/>
              <a:t> Decomposition Theorem: Every regular </a:t>
            </a:r>
            <a:r>
              <a:rPr lang="en-US" dirty="0" err="1" smtClean="0"/>
              <a:t>matroid</a:t>
            </a:r>
            <a:r>
              <a:rPr lang="en-US" dirty="0" smtClean="0"/>
              <a:t> can be decomposed into </a:t>
            </a:r>
            <a:r>
              <a:rPr lang="en-US" i="1" dirty="0" smtClean="0"/>
              <a:t>1-, 2-, </a:t>
            </a:r>
            <a:r>
              <a:rPr lang="en-US" dirty="0" smtClean="0"/>
              <a:t>and </a:t>
            </a:r>
            <a:r>
              <a:rPr lang="en-US" i="1" dirty="0" smtClean="0"/>
              <a:t>3-</a:t>
            </a:r>
            <a:r>
              <a:rPr lang="en-US" dirty="0" smtClean="0"/>
              <a:t>sums of graphic, </a:t>
            </a:r>
            <a:r>
              <a:rPr lang="en-US" dirty="0" err="1" smtClean="0"/>
              <a:t>cographic</a:t>
            </a:r>
            <a:r>
              <a:rPr lang="en-US" dirty="0" smtClean="0"/>
              <a:t>, and </a:t>
            </a:r>
            <a:r>
              <a:rPr lang="en-US" i="1" dirty="0" smtClean="0"/>
              <a:t>R</a:t>
            </a:r>
            <a:r>
              <a:rPr lang="en-US" i="1" baseline="-25000" dirty="0" smtClean="0"/>
              <a:t>10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Know </a:t>
            </a:r>
            <a:r>
              <a:rPr lang="en-US" i="1" dirty="0" smtClean="0"/>
              <a:t>O(1)</a:t>
            </a:r>
            <a:r>
              <a:rPr lang="en-US" dirty="0" smtClean="0"/>
              <a:t>-competitive algorithms for all three!</a:t>
            </a:r>
          </a:p>
          <a:p>
            <a:r>
              <a:rPr lang="en-US" dirty="0" smtClean="0"/>
              <a:t>Natural approach: do decomposition, run appropriate algorithm in each graphic, </a:t>
            </a:r>
            <a:r>
              <a:rPr lang="en-US" dirty="0" err="1" smtClean="0"/>
              <a:t>cographic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i="1" baseline="-25000" dirty="0" smtClean="0"/>
              <a:t>10</a:t>
            </a:r>
            <a:r>
              <a:rPr lang="en-US" dirty="0" smtClean="0"/>
              <a:t> produced</a:t>
            </a:r>
          </a:p>
          <a:p>
            <a:pPr lvl="1"/>
            <a:r>
              <a:rPr lang="en-US" dirty="0" smtClean="0"/>
              <a:t>In parallel: instance of algorithm for each, forward element to appropriate algorithm to make decision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5181600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Alg</a:t>
            </a:r>
            <a:r>
              <a:rPr lang="en-US" dirty="0" smtClean="0"/>
              <a:t> </a:t>
            </a:r>
            <a:r>
              <a:rPr lang="en-US" i="1" dirty="0" smtClean="0"/>
              <a:t>1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743200" y="5181600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Alg</a:t>
            </a:r>
            <a:r>
              <a:rPr lang="en-US" dirty="0" smtClean="0"/>
              <a:t> </a:t>
            </a:r>
            <a:r>
              <a:rPr lang="en-US" i="1" dirty="0" smtClean="0"/>
              <a:t>2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6172200" y="5181600"/>
            <a:ext cx="91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Alg</a:t>
            </a:r>
            <a:r>
              <a:rPr lang="en-US" dirty="0" smtClean="0"/>
              <a:t> </a:t>
            </a:r>
            <a:r>
              <a:rPr lang="en-US" i="1" dirty="0" err="1" smtClean="0"/>
              <a:t>k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9530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 </a:t>
            </a:r>
            <a:endParaRPr lang="en-US" sz="36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198620" y="4495800"/>
            <a:ext cx="373380" cy="3733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 smtClean="0"/>
              <a:t>e</a:t>
            </a:r>
            <a:endParaRPr lang="en-US" i="1" dirty="0"/>
          </a:p>
        </p:txBody>
      </p:sp>
      <p:cxnSp>
        <p:nvCxnSpPr>
          <p:cNvPr id="11" name="Straight Arrow Connector 10"/>
          <p:cNvCxnSpPr>
            <a:stCxn id="9" idx="3"/>
            <a:endCxn id="6" idx="0"/>
          </p:cNvCxnSpPr>
          <p:nvPr/>
        </p:nvCxnSpPr>
        <p:spPr>
          <a:xfrm rot="5400000">
            <a:off x="3543300" y="4471600"/>
            <a:ext cx="367100" cy="105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828800" y="6172200"/>
            <a:ext cx="15240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Chosen Set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343400" y="6172200"/>
            <a:ext cx="15240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Rejected Set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  <a:endCxn id="13" idx="0"/>
          </p:cNvCxnSpPr>
          <p:nvPr/>
        </p:nvCxnSpPr>
        <p:spPr>
          <a:xfrm rot="5400000">
            <a:off x="2628900" y="56007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4" idx="0"/>
          </p:cNvCxnSpPr>
          <p:nvPr/>
        </p:nvCxnSpPr>
        <p:spPr>
          <a:xfrm rot="16200000" flipH="1">
            <a:off x="3886200" y="4953000"/>
            <a:ext cx="5334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/>
      <p:bldP spid="9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81416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Generalization of clique-sum of graphs</a:t>
            </a:r>
          </a:p>
          <a:p>
            <a:r>
              <a:rPr lang="en-US" i="1" dirty="0" err="1" smtClean="0"/>
              <a:t>k</a:t>
            </a:r>
            <a:r>
              <a:rPr lang="en-US" dirty="0" smtClean="0"/>
              <a:t>-sum of </a:t>
            </a:r>
            <a:r>
              <a:rPr lang="en-US" i="1" dirty="0" smtClean="0"/>
              <a:t>G, 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Identify clique of </a:t>
            </a:r>
            <a:r>
              <a:rPr lang="en-US" i="1" dirty="0" err="1" smtClean="0"/>
              <a:t>k</a:t>
            </a:r>
            <a:r>
              <a:rPr lang="en-US" dirty="0" smtClean="0"/>
              <a:t> vertices in </a:t>
            </a:r>
            <a:r>
              <a:rPr lang="en-US" i="1" dirty="0" smtClean="0"/>
              <a:t>G</a:t>
            </a:r>
            <a:r>
              <a:rPr lang="en-US" dirty="0" smtClean="0"/>
              <a:t> with a clique of </a:t>
            </a:r>
            <a:r>
              <a:rPr lang="en-US" i="1" dirty="0" err="1" smtClean="0"/>
              <a:t>k</a:t>
            </a:r>
            <a:r>
              <a:rPr lang="en-US" dirty="0" smtClean="0"/>
              <a:t> vertices in </a:t>
            </a:r>
            <a:r>
              <a:rPr lang="en-US" i="1" dirty="0" smtClean="0"/>
              <a:t>H</a:t>
            </a:r>
          </a:p>
          <a:p>
            <a:pPr lvl="1"/>
            <a:r>
              <a:rPr lang="en-US" dirty="0" smtClean="0"/>
              <a:t>Remove 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752600" y="4175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01240" y="43891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905000" y="4937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13360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200400" y="4861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276600" y="4267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794760" y="46329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87096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642360" y="5242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5" idx="7"/>
            <a:endCxn id="8" idx="2"/>
          </p:cNvCxnSpPr>
          <p:nvPr/>
        </p:nvCxnSpPr>
        <p:spPr>
          <a:xfrm rot="5400000" flipH="1" flipV="1">
            <a:off x="1815409" y="3870961"/>
            <a:ext cx="333431" cy="302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2"/>
          </p:cNvCxnSpPr>
          <p:nvPr/>
        </p:nvCxnSpPr>
        <p:spPr>
          <a:xfrm rot="16200000" flipH="1">
            <a:off x="1965960" y="4099560"/>
            <a:ext cx="167640" cy="502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6" idx="1"/>
          </p:cNvCxnSpPr>
          <p:nvPr/>
        </p:nvCxnSpPr>
        <p:spPr>
          <a:xfrm rot="16200000" flipH="1">
            <a:off x="1996440" y="4084319"/>
            <a:ext cx="501071" cy="135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7" idx="0"/>
          </p:cNvCxnSpPr>
          <p:nvPr/>
        </p:nvCxnSpPr>
        <p:spPr>
          <a:xfrm rot="16200000" flipH="1">
            <a:off x="1539240" y="4526280"/>
            <a:ext cx="67056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5"/>
            <a:endCxn id="13" idx="1"/>
          </p:cNvCxnSpPr>
          <p:nvPr/>
        </p:nvCxnSpPr>
        <p:spPr>
          <a:xfrm rot="16200000" flipH="1">
            <a:off x="3308929" y="4909129"/>
            <a:ext cx="316342" cy="377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7"/>
            <a:endCxn id="11" idx="2"/>
          </p:cNvCxnSpPr>
          <p:nvPr/>
        </p:nvCxnSpPr>
        <p:spPr>
          <a:xfrm rot="5400000" flipH="1" flipV="1">
            <a:off x="3438469" y="4518661"/>
            <a:ext cx="196271" cy="516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0"/>
            <a:endCxn id="11" idx="3"/>
          </p:cNvCxnSpPr>
          <p:nvPr/>
        </p:nvCxnSpPr>
        <p:spPr>
          <a:xfrm rot="5400000" flipH="1" flipV="1">
            <a:off x="3482340" y="4916750"/>
            <a:ext cx="531551" cy="120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0"/>
            <a:endCxn id="12" idx="4"/>
          </p:cNvCxnSpPr>
          <p:nvPr/>
        </p:nvCxnSpPr>
        <p:spPr>
          <a:xfrm rot="5400000" flipH="1" flipV="1">
            <a:off x="3512820" y="4229100"/>
            <a:ext cx="7315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0"/>
            <a:endCxn id="10" idx="4"/>
          </p:cNvCxnSpPr>
          <p:nvPr/>
        </p:nvCxnSpPr>
        <p:spPr>
          <a:xfrm rot="5400000" flipH="1" flipV="1">
            <a:off x="3032760" y="4572000"/>
            <a:ext cx="5029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3581400"/>
            <a:ext cx="41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3581400"/>
            <a:ext cx="40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90800" y="43434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1</a:t>
            </a:r>
            <a:endParaRPr lang="en-US" sz="2000" i="1" dirty="0"/>
          </a:p>
        </p:txBody>
      </p:sp>
      <p:cxnSp>
        <p:nvCxnSpPr>
          <p:cNvPr id="44" name="Straight Connector 43"/>
          <p:cNvCxnSpPr>
            <a:stCxn id="10" idx="7"/>
            <a:endCxn id="12" idx="3"/>
          </p:cNvCxnSpPr>
          <p:nvPr/>
        </p:nvCxnSpPr>
        <p:spPr>
          <a:xfrm rot="5400000" flipH="1" flipV="1">
            <a:off x="3423229" y="3819469"/>
            <a:ext cx="392542" cy="529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16654" y="4343400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5318760" y="458724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5669280" y="51511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4846320" y="4600633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5943600" y="45415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477000" y="4861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7071360" y="46329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14756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918960" y="5242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48" idx="6"/>
            <a:endCxn id="51" idx="2"/>
          </p:cNvCxnSpPr>
          <p:nvPr/>
        </p:nvCxnSpPr>
        <p:spPr>
          <a:xfrm flipV="1">
            <a:off x="5410200" y="4587240"/>
            <a:ext cx="533400" cy="457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49" idx="2"/>
          </p:cNvCxnSpPr>
          <p:nvPr/>
        </p:nvCxnSpPr>
        <p:spPr>
          <a:xfrm rot="16200000" flipH="1">
            <a:off x="5257801" y="4785360"/>
            <a:ext cx="518159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49" idx="6"/>
          </p:cNvCxnSpPr>
          <p:nvPr/>
        </p:nvCxnSpPr>
        <p:spPr>
          <a:xfrm rot="5400000">
            <a:off x="5593080" y="4800600"/>
            <a:ext cx="563880" cy="228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8" idx="3"/>
            <a:endCxn id="50" idx="6"/>
          </p:cNvCxnSpPr>
          <p:nvPr/>
        </p:nvCxnSpPr>
        <p:spPr>
          <a:xfrm rot="5400000" flipH="1">
            <a:off x="5125487" y="4458627"/>
            <a:ext cx="18937" cy="3943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2" idx="5"/>
            <a:endCxn id="56" idx="1"/>
          </p:cNvCxnSpPr>
          <p:nvPr/>
        </p:nvCxnSpPr>
        <p:spPr>
          <a:xfrm rot="16200000" flipH="1">
            <a:off x="6585529" y="4909129"/>
            <a:ext cx="316342" cy="377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7"/>
            <a:endCxn id="54" idx="2"/>
          </p:cNvCxnSpPr>
          <p:nvPr/>
        </p:nvCxnSpPr>
        <p:spPr>
          <a:xfrm rot="5400000" flipH="1" flipV="1">
            <a:off x="6715069" y="4518661"/>
            <a:ext cx="196271" cy="516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6" idx="0"/>
            <a:endCxn id="54" idx="3"/>
          </p:cNvCxnSpPr>
          <p:nvPr/>
        </p:nvCxnSpPr>
        <p:spPr>
          <a:xfrm rot="5400000" flipH="1" flipV="1">
            <a:off x="6758940" y="4916750"/>
            <a:ext cx="531551" cy="120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4" idx="0"/>
            <a:endCxn id="55" idx="4"/>
          </p:cNvCxnSpPr>
          <p:nvPr/>
        </p:nvCxnSpPr>
        <p:spPr>
          <a:xfrm rot="5400000" flipH="1" flipV="1">
            <a:off x="6789420" y="4229100"/>
            <a:ext cx="7315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2" idx="0"/>
            <a:endCxn id="51" idx="5"/>
          </p:cNvCxnSpPr>
          <p:nvPr/>
        </p:nvCxnSpPr>
        <p:spPr>
          <a:xfrm rot="16200000" flipV="1">
            <a:off x="6151190" y="4490029"/>
            <a:ext cx="241991" cy="501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1" idx="7"/>
            <a:endCxn id="55" idx="3"/>
          </p:cNvCxnSpPr>
          <p:nvPr/>
        </p:nvCxnSpPr>
        <p:spPr>
          <a:xfrm rot="5400000" flipH="1" flipV="1">
            <a:off x="6257869" y="3651829"/>
            <a:ext cx="666862" cy="1139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/>
      <p:bldP spid="42" grpId="0"/>
      <p:bldP spid="43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81416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Generalization of clique-sum of graphs</a:t>
            </a:r>
          </a:p>
          <a:p>
            <a:r>
              <a:rPr lang="en-US" i="1" dirty="0" err="1" smtClean="0"/>
              <a:t>k</a:t>
            </a:r>
            <a:r>
              <a:rPr lang="en-US" dirty="0" smtClean="0"/>
              <a:t>-sum of </a:t>
            </a:r>
            <a:r>
              <a:rPr lang="en-US" i="1" dirty="0" smtClean="0"/>
              <a:t>G, 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Identify clique of </a:t>
            </a:r>
            <a:r>
              <a:rPr lang="en-US" i="1" dirty="0" err="1" smtClean="0"/>
              <a:t>k</a:t>
            </a:r>
            <a:r>
              <a:rPr lang="en-US" dirty="0" smtClean="0"/>
              <a:t> vertices in </a:t>
            </a:r>
            <a:r>
              <a:rPr lang="en-US" i="1" dirty="0" smtClean="0"/>
              <a:t>G</a:t>
            </a:r>
            <a:r>
              <a:rPr lang="en-US" dirty="0" smtClean="0"/>
              <a:t> with a clique of </a:t>
            </a:r>
            <a:r>
              <a:rPr lang="en-US" i="1" dirty="0" err="1" smtClean="0"/>
              <a:t>k</a:t>
            </a:r>
            <a:r>
              <a:rPr lang="en-US" dirty="0" smtClean="0"/>
              <a:t> vertices in </a:t>
            </a:r>
            <a:r>
              <a:rPr lang="en-US" i="1" dirty="0" smtClean="0"/>
              <a:t>H</a:t>
            </a:r>
          </a:p>
          <a:p>
            <a:pPr lvl="1"/>
            <a:r>
              <a:rPr lang="en-US" dirty="0" smtClean="0"/>
              <a:t>Remove 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752600" y="4175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01240" y="43891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905000" y="4937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13360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200400" y="4861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276600" y="4267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794760" y="46329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87096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642360" y="5242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5" idx="7"/>
            <a:endCxn id="8" idx="2"/>
          </p:cNvCxnSpPr>
          <p:nvPr/>
        </p:nvCxnSpPr>
        <p:spPr>
          <a:xfrm rot="5400000" flipH="1" flipV="1">
            <a:off x="1815409" y="3870961"/>
            <a:ext cx="333431" cy="302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2"/>
          </p:cNvCxnSpPr>
          <p:nvPr/>
        </p:nvCxnSpPr>
        <p:spPr>
          <a:xfrm rot="16200000" flipH="1">
            <a:off x="1965960" y="4099560"/>
            <a:ext cx="167640" cy="502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6" idx="1"/>
          </p:cNvCxnSpPr>
          <p:nvPr/>
        </p:nvCxnSpPr>
        <p:spPr>
          <a:xfrm rot="16200000" flipH="1">
            <a:off x="1996440" y="4084319"/>
            <a:ext cx="501071" cy="135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7" idx="0"/>
          </p:cNvCxnSpPr>
          <p:nvPr/>
        </p:nvCxnSpPr>
        <p:spPr>
          <a:xfrm rot="16200000" flipH="1">
            <a:off x="1539240" y="4526280"/>
            <a:ext cx="67056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5"/>
            <a:endCxn id="13" idx="1"/>
          </p:cNvCxnSpPr>
          <p:nvPr/>
        </p:nvCxnSpPr>
        <p:spPr>
          <a:xfrm rot="16200000" flipH="1">
            <a:off x="3308929" y="4909129"/>
            <a:ext cx="316342" cy="377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7"/>
            <a:endCxn id="11" idx="2"/>
          </p:cNvCxnSpPr>
          <p:nvPr/>
        </p:nvCxnSpPr>
        <p:spPr>
          <a:xfrm rot="5400000" flipH="1" flipV="1">
            <a:off x="3438469" y="4518661"/>
            <a:ext cx="196271" cy="516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0"/>
            <a:endCxn id="11" idx="3"/>
          </p:cNvCxnSpPr>
          <p:nvPr/>
        </p:nvCxnSpPr>
        <p:spPr>
          <a:xfrm rot="5400000" flipH="1" flipV="1">
            <a:off x="3482340" y="4916750"/>
            <a:ext cx="531551" cy="120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0"/>
            <a:endCxn id="12" idx="4"/>
          </p:cNvCxnSpPr>
          <p:nvPr/>
        </p:nvCxnSpPr>
        <p:spPr>
          <a:xfrm rot="5400000" flipH="1" flipV="1">
            <a:off x="3512820" y="4229100"/>
            <a:ext cx="7315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0"/>
            <a:endCxn id="10" idx="4"/>
          </p:cNvCxnSpPr>
          <p:nvPr/>
        </p:nvCxnSpPr>
        <p:spPr>
          <a:xfrm rot="5400000" flipH="1" flipV="1">
            <a:off x="3032760" y="4572000"/>
            <a:ext cx="5029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3581400"/>
            <a:ext cx="41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3581400"/>
            <a:ext cx="40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90800" y="43434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cxnSp>
        <p:nvCxnSpPr>
          <p:cNvPr id="44" name="Straight Connector 43"/>
          <p:cNvCxnSpPr>
            <a:stCxn id="10" idx="7"/>
            <a:endCxn id="12" idx="3"/>
          </p:cNvCxnSpPr>
          <p:nvPr/>
        </p:nvCxnSpPr>
        <p:spPr>
          <a:xfrm rot="5400000" flipH="1" flipV="1">
            <a:off x="3423229" y="3819469"/>
            <a:ext cx="392542" cy="529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16654" y="4343400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5775960" y="4480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410200" y="4937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6705600" y="4861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781800" y="4267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7299960" y="46329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737616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7147560" y="5242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46" idx="7"/>
            <a:endCxn id="70" idx="2"/>
          </p:cNvCxnSpPr>
          <p:nvPr/>
        </p:nvCxnSpPr>
        <p:spPr>
          <a:xfrm rot="5400000" flipH="1" flipV="1">
            <a:off x="6227389" y="3939541"/>
            <a:ext cx="181031" cy="9277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6" idx="4"/>
            <a:endCxn id="68" idx="2"/>
          </p:cNvCxnSpPr>
          <p:nvPr/>
        </p:nvCxnSpPr>
        <p:spPr>
          <a:xfrm rot="16200000" flipH="1">
            <a:off x="6096000" y="4297680"/>
            <a:ext cx="335280" cy="883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6" idx="4"/>
            <a:endCxn id="66" idx="0"/>
          </p:cNvCxnSpPr>
          <p:nvPr/>
        </p:nvCxnSpPr>
        <p:spPr>
          <a:xfrm rot="5400000">
            <a:off x="5455920" y="4572000"/>
            <a:ext cx="365760" cy="3657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5"/>
            <a:endCxn id="73" idx="1"/>
          </p:cNvCxnSpPr>
          <p:nvPr/>
        </p:nvCxnSpPr>
        <p:spPr>
          <a:xfrm rot="16200000" flipH="1">
            <a:off x="6814129" y="4909129"/>
            <a:ext cx="316342" cy="377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7"/>
            <a:endCxn id="71" idx="2"/>
          </p:cNvCxnSpPr>
          <p:nvPr/>
        </p:nvCxnSpPr>
        <p:spPr>
          <a:xfrm rot="5400000" flipH="1" flipV="1">
            <a:off x="6943669" y="4518661"/>
            <a:ext cx="196271" cy="516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3" idx="0"/>
            <a:endCxn id="71" idx="3"/>
          </p:cNvCxnSpPr>
          <p:nvPr/>
        </p:nvCxnSpPr>
        <p:spPr>
          <a:xfrm rot="5400000" flipH="1" flipV="1">
            <a:off x="6987540" y="4916750"/>
            <a:ext cx="531551" cy="120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0"/>
            <a:endCxn id="72" idx="4"/>
          </p:cNvCxnSpPr>
          <p:nvPr/>
        </p:nvCxnSpPr>
        <p:spPr>
          <a:xfrm rot="5400000" flipH="1" flipV="1">
            <a:off x="7018020" y="4229100"/>
            <a:ext cx="7315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0" idx="7"/>
            <a:endCxn id="72" idx="3"/>
          </p:cNvCxnSpPr>
          <p:nvPr/>
        </p:nvCxnSpPr>
        <p:spPr>
          <a:xfrm rot="5400000" flipH="1" flipV="1">
            <a:off x="6928429" y="3819469"/>
            <a:ext cx="392542" cy="529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81416" cy="198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Generalization of clique-sum of graphs</a:t>
            </a:r>
          </a:p>
          <a:p>
            <a:r>
              <a:rPr lang="en-US" i="1" dirty="0" err="1" smtClean="0"/>
              <a:t>k</a:t>
            </a:r>
            <a:r>
              <a:rPr lang="en-US" dirty="0" smtClean="0"/>
              <a:t>-sum of </a:t>
            </a:r>
            <a:r>
              <a:rPr lang="en-US" i="1" dirty="0" smtClean="0"/>
              <a:t>G, 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Identify clique of </a:t>
            </a:r>
            <a:r>
              <a:rPr lang="en-US" i="1" dirty="0" err="1" smtClean="0"/>
              <a:t>k</a:t>
            </a:r>
            <a:r>
              <a:rPr lang="en-US" dirty="0" smtClean="0"/>
              <a:t> vertices in </a:t>
            </a:r>
            <a:r>
              <a:rPr lang="en-US" i="1" dirty="0" smtClean="0"/>
              <a:t>G</a:t>
            </a:r>
            <a:r>
              <a:rPr lang="en-US" dirty="0" smtClean="0"/>
              <a:t> with a clique of </a:t>
            </a:r>
            <a:r>
              <a:rPr lang="en-US" i="1" dirty="0" err="1" smtClean="0"/>
              <a:t>k</a:t>
            </a:r>
            <a:r>
              <a:rPr lang="en-US" dirty="0" smtClean="0"/>
              <a:t> vertices in </a:t>
            </a:r>
            <a:r>
              <a:rPr lang="en-US" i="1" dirty="0" smtClean="0"/>
              <a:t>H</a:t>
            </a:r>
          </a:p>
          <a:p>
            <a:pPr lvl="1"/>
            <a:r>
              <a:rPr lang="en-US" dirty="0" smtClean="0"/>
              <a:t>Remove 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752600" y="4175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01240" y="43891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905000" y="4937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13360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200400" y="4861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276600" y="4267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794760" y="46329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87096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642360" y="5242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5" idx="7"/>
            <a:endCxn id="8" idx="2"/>
          </p:cNvCxnSpPr>
          <p:nvPr/>
        </p:nvCxnSpPr>
        <p:spPr>
          <a:xfrm rot="5400000" flipH="1" flipV="1">
            <a:off x="1815409" y="3870961"/>
            <a:ext cx="333431" cy="302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2"/>
          </p:cNvCxnSpPr>
          <p:nvPr/>
        </p:nvCxnSpPr>
        <p:spPr>
          <a:xfrm rot="16200000" flipH="1">
            <a:off x="1965960" y="4099560"/>
            <a:ext cx="167640" cy="502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  <a:endCxn id="6" idx="1"/>
          </p:cNvCxnSpPr>
          <p:nvPr/>
        </p:nvCxnSpPr>
        <p:spPr>
          <a:xfrm rot="16200000" flipH="1">
            <a:off x="1996440" y="4084319"/>
            <a:ext cx="501071" cy="135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4"/>
            <a:endCxn id="7" idx="0"/>
          </p:cNvCxnSpPr>
          <p:nvPr/>
        </p:nvCxnSpPr>
        <p:spPr>
          <a:xfrm rot="16200000" flipH="1">
            <a:off x="1539240" y="4526280"/>
            <a:ext cx="67056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5"/>
            <a:endCxn id="13" idx="1"/>
          </p:cNvCxnSpPr>
          <p:nvPr/>
        </p:nvCxnSpPr>
        <p:spPr>
          <a:xfrm rot="16200000" flipH="1">
            <a:off x="3308929" y="4909129"/>
            <a:ext cx="316342" cy="3773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7"/>
            <a:endCxn id="11" idx="2"/>
          </p:cNvCxnSpPr>
          <p:nvPr/>
        </p:nvCxnSpPr>
        <p:spPr>
          <a:xfrm rot="5400000" flipH="1" flipV="1">
            <a:off x="3438469" y="4518661"/>
            <a:ext cx="196271" cy="5163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0"/>
            <a:endCxn id="11" idx="3"/>
          </p:cNvCxnSpPr>
          <p:nvPr/>
        </p:nvCxnSpPr>
        <p:spPr>
          <a:xfrm rot="5400000" flipH="1" flipV="1">
            <a:off x="3482340" y="4916750"/>
            <a:ext cx="531551" cy="120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0"/>
            <a:endCxn id="12" idx="4"/>
          </p:cNvCxnSpPr>
          <p:nvPr/>
        </p:nvCxnSpPr>
        <p:spPr>
          <a:xfrm rot="5400000" flipH="1" flipV="1">
            <a:off x="3512820" y="4229100"/>
            <a:ext cx="7315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0"/>
            <a:endCxn id="10" idx="4"/>
          </p:cNvCxnSpPr>
          <p:nvPr/>
        </p:nvCxnSpPr>
        <p:spPr>
          <a:xfrm rot="5400000" flipH="1" flipV="1">
            <a:off x="3032760" y="4572000"/>
            <a:ext cx="5029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3581400"/>
            <a:ext cx="41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</a:t>
            </a:r>
            <a:endParaRPr lang="en-US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00400" y="3581400"/>
            <a:ext cx="40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590800" y="43434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3</a:t>
            </a:r>
            <a:endParaRPr lang="en-US" sz="2000" i="1" dirty="0"/>
          </a:p>
        </p:txBody>
      </p:sp>
      <p:cxnSp>
        <p:nvCxnSpPr>
          <p:cNvPr id="44" name="Straight Connector 43"/>
          <p:cNvCxnSpPr>
            <a:stCxn id="10" idx="7"/>
            <a:endCxn id="12" idx="3"/>
          </p:cNvCxnSpPr>
          <p:nvPr/>
        </p:nvCxnSpPr>
        <p:spPr>
          <a:xfrm rot="5400000" flipH="1" flipV="1">
            <a:off x="3423229" y="3819469"/>
            <a:ext cx="392542" cy="529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16654" y="4343400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166360" y="564261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5867400" y="4861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5943600" y="4267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6461760" y="46329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6537960" y="3810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6309360" y="5242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103" idx="3"/>
            <a:endCxn id="97" idx="6"/>
          </p:cNvCxnSpPr>
          <p:nvPr/>
        </p:nvCxnSpPr>
        <p:spPr>
          <a:xfrm rot="5400000">
            <a:off x="5606416" y="4971994"/>
            <a:ext cx="367721" cy="1064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1" idx="0"/>
            <a:endCxn id="102" idx="4"/>
          </p:cNvCxnSpPr>
          <p:nvPr/>
        </p:nvCxnSpPr>
        <p:spPr>
          <a:xfrm rot="5400000" flipH="1" flipV="1">
            <a:off x="6179820" y="4229100"/>
            <a:ext cx="7315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9" idx="0"/>
            <a:endCxn id="100" idx="4"/>
          </p:cNvCxnSpPr>
          <p:nvPr/>
        </p:nvCxnSpPr>
        <p:spPr>
          <a:xfrm rot="5400000" flipH="1" flipV="1">
            <a:off x="5699760" y="4572000"/>
            <a:ext cx="50292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0" idx="7"/>
            <a:endCxn id="102" idx="3"/>
          </p:cNvCxnSpPr>
          <p:nvPr/>
        </p:nvCxnSpPr>
        <p:spPr>
          <a:xfrm rot="5400000" flipH="1" flipV="1">
            <a:off x="6090229" y="3819469"/>
            <a:ext cx="392542" cy="529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en-US" dirty="0" smtClean="0"/>
              <a:t>Simple generalization (for binary)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matroids</a:t>
            </a:r>
            <a:r>
              <a:rPr lang="en-US" dirty="0" smtClean="0"/>
              <a:t>: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 = (E</a:t>
            </a:r>
            <a:r>
              <a:rPr lang="en-US" i="1" baseline="-25000" dirty="0" smtClean="0"/>
              <a:t>1</a:t>
            </a:r>
            <a:r>
              <a:rPr lang="en-US" i="1" dirty="0" smtClean="0"/>
              <a:t>, I</a:t>
            </a:r>
            <a:r>
              <a:rPr lang="en-US" i="1" baseline="-25000" dirty="0" smtClean="0"/>
              <a:t>1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 = (E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matroid</a:t>
            </a:r>
            <a:r>
              <a:rPr lang="en-US" dirty="0" smtClean="0"/>
              <a:t> </a:t>
            </a:r>
            <a:r>
              <a:rPr lang="en-US" i="1" dirty="0" smtClean="0"/>
              <a:t>M = M</a:t>
            </a:r>
            <a:r>
              <a:rPr lang="en-US" i="1" baseline="-25000" dirty="0" smtClean="0"/>
              <a:t>1</a:t>
            </a:r>
            <a:r>
              <a:rPr lang="en-US" i="1" dirty="0" smtClean="0"/>
              <a:t> + M</a:t>
            </a:r>
            <a:r>
              <a:rPr lang="en-US" i="1" baseline="-25000" dirty="0" smtClean="0"/>
              <a:t>2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E = E</a:t>
            </a:r>
            <a:r>
              <a:rPr lang="en-US" i="1" baseline="-25000" dirty="0" smtClean="0"/>
              <a:t>1</a:t>
            </a:r>
            <a:r>
              <a:rPr lang="en-US" i="1" dirty="0" smtClean="0"/>
              <a:t> ∆ E</a:t>
            </a:r>
            <a:r>
              <a:rPr lang="en-US" i="1" baseline="-25000" dirty="0" smtClean="0"/>
              <a:t>2</a:t>
            </a:r>
            <a:r>
              <a:rPr lang="en-US" i="1" dirty="0" smtClean="0"/>
              <a:t> = (E</a:t>
            </a:r>
            <a:r>
              <a:rPr lang="en-US" i="1" baseline="-25000" dirty="0" smtClean="0"/>
              <a:t>1</a:t>
            </a:r>
            <a:r>
              <a:rPr lang="en-US" i="1" dirty="0" smtClean="0"/>
              <a:t> – E</a:t>
            </a:r>
            <a:r>
              <a:rPr lang="en-US" i="1" baseline="-25000" dirty="0" smtClean="0"/>
              <a:t>2</a:t>
            </a:r>
            <a:r>
              <a:rPr lang="en-US" i="1" dirty="0" smtClean="0"/>
              <a:t>) ∪ (E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E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i="1" dirty="0" smtClean="0"/>
              <a:t> ∩ E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is either:</a:t>
            </a:r>
          </a:p>
          <a:p>
            <a:pPr lvl="2"/>
            <a:r>
              <a:rPr lang="en-US" dirty="0" smtClean="0"/>
              <a:t>Empty (1-sum)</a:t>
            </a:r>
          </a:p>
          <a:p>
            <a:pPr lvl="2"/>
            <a:r>
              <a:rPr lang="en-US" dirty="0" smtClean="0"/>
              <a:t>A single (non-loop) element (2-sum)</a:t>
            </a:r>
          </a:p>
          <a:p>
            <a:pPr lvl="2"/>
            <a:r>
              <a:rPr lang="en-US" dirty="0" smtClean="0"/>
              <a:t>Three elements which are a circuit in both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(3-sum)</a:t>
            </a:r>
          </a:p>
          <a:p>
            <a:pPr lvl="1"/>
            <a:r>
              <a:rPr lang="en-US" dirty="0" smtClean="0"/>
              <a:t>Dependent sets: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5105400"/>
            <a:ext cx="2057400" cy="11498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5105400"/>
            <a:ext cx="2057400" cy="114985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72394" y="571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5487194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754521" y="5713873"/>
            <a:ext cx="605758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1788" y="5944394"/>
            <a:ext cx="531812" cy="148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050715" y="5790867"/>
            <a:ext cx="6041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353594" y="5489576"/>
            <a:ext cx="456406" cy="45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 flipV="1">
            <a:off x="3353595" y="5944394"/>
            <a:ext cx="456407" cy="15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en-US" dirty="0" smtClean="0"/>
              <a:t>Simple generalization (for binary)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matroids</a:t>
            </a:r>
            <a:r>
              <a:rPr lang="en-US" dirty="0" smtClean="0"/>
              <a:t>: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 = (E</a:t>
            </a:r>
            <a:r>
              <a:rPr lang="en-US" i="1" baseline="-25000" dirty="0" smtClean="0"/>
              <a:t>1</a:t>
            </a:r>
            <a:r>
              <a:rPr lang="en-US" i="1" dirty="0" smtClean="0"/>
              <a:t>, I</a:t>
            </a:r>
            <a:r>
              <a:rPr lang="en-US" i="1" baseline="-25000" dirty="0" smtClean="0"/>
              <a:t>1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 = (E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matroid</a:t>
            </a:r>
            <a:r>
              <a:rPr lang="en-US" dirty="0" smtClean="0"/>
              <a:t> </a:t>
            </a:r>
            <a:r>
              <a:rPr lang="en-US" i="1" dirty="0" smtClean="0"/>
              <a:t>M = M</a:t>
            </a:r>
            <a:r>
              <a:rPr lang="en-US" i="1" baseline="-25000" dirty="0" smtClean="0"/>
              <a:t>1</a:t>
            </a:r>
            <a:r>
              <a:rPr lang="en-US" i="1" dirty="0" smtClean="0"/>
              <a:t> + M</a:t>
            </a:r>
            <a:r>
              <a:rPr lang="en-US" i="1" baseline="-25000" dirty="0" smtClean="0"/>
              <a:t>2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E = E</a:t>
            </a:r>
            <a:r>
              <a:rPr lang="en-US" i="1" baseline="-25000" dirty="0" smtClean="0"/>
              <a:t>1</a:t>
            </a:r>
            <a:r>
              <a:rPr lang="en-US" i="1" dirty="0" smtClean="0"/>
              <a:t> ∆ E</a:t>
            </a:r>
            <a:r>
              <a:rPr lang="en-US" i="1" baseline="-25000" dirty="0" smtClean="0"/>
              <a:t>2</a:t>
            </a:r>
            <a:r>
              <a:rPr lang="en-US" i="1" dirty="0" smtClean="0"/>
              <a:t> = (E</a:t>
            </a:r>
            <a:r>
              <a:rPr lang="en-US" i="1" baseline="-25000" dirty="0" smtClean="0"/>
              <a:t>1</a:t>
            </a:r>
            <a:r>
              <a:rPr lang="en-US" i="1" dirty="0" smtClean="0"/>
              <a:t> – E</a:t>
            </a:r>
            <a:r>
              <a:rPr lang="en-US" i="1" baseline="-25000" dirty="0" smtClean="0"/>
              <a:t>2</a:t>
            </a:r>
            <a:r>
              <a:rPr lang="en-US" i="1" dirty="0" smtClean="0"/>
              <a:t>) ∪ (E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E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i="1" dirty="0" smtClean="0"/>
              <a:t> ∩ E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is either:</a:t>
            </a:r>
          </a:p>
          <a:p>
            <a:pPr lvl="2"/>
            <a:r>
              <a:rPr lang="en-US" dirty="0" smtClean="0"/>
              <a:t>Empty (1-sum)</a:t>
            </a:r>
          </a:p>
          <a:p>
            <a:pPr lvl="2"/>
            <a:r>
              <a:rPr lang="en-US" dirty="0" smtClean="0"/>
              <a:t>A single (non-loop) element (2-sum)</a:t>
            </a:r>
          </a:p>
          <a:p>
            <a:pPr lvl="2"/>
            <a:r>
              <a:rPr lang="en-US" dirty="0" smtClean="0"/>
              <a:t>Three elements which are a circuit in both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(3-sum)</a:t>
            </a:r>
          </a:p>
          <a:p>
            <a:pPr lvl="1"/>
            <a:r>
              <a:rPr lang="en-US" dirty="0" smtClean="0"/>
              <a:t>Dependent sets: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5105400"/>
            <a:ext cx="2057400" cy="11498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5105400"/>
            <a:ext cx="2057400" cy="114985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72394" y="57150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5487194"/>
            <a:ext cx="1219200" cy="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1788" y="5944394"/>
            <a:ext cx="12176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820988" y="5487194"/>
            <a:ext cx="989012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820989" y="5944394"/>
            <a:ext cx="9890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92785" y="5716985"/>
            <a:ext cx="454818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873752"/>
          </a:xfrm>
        </p:spPr>
        <p:txBody>
          <a:bodyPr/>
          <a:lstStyle/>
          <a:p>
            <a:r>
              <a:rPr lang="en-US" dirty="0" smtClean="0"/>
              <a:t>Simple generalization (for binary)</a:t>
            </a:r>
          </a:p>
          <a:p>
            <a:r>
              <a:rPr lang="en-US" dirty="0" smtClean="0"/>
              <a:t>Two </a:t>
            </a:r>
            <a:r>
              <a:rPr lang="en-US" dirty="0" err="1" smtClean="0"/>
              <a:t>matroids</a:t>
            </a:r>
            <a:r>
              <a:rPr lang="en-US" dirty="0" smtClean="0"/>
              <a:t>: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 = (E</a:t>
            </a:r>
            <a:r>
              <a:rPr lang="en-US" i="1" baseline="-25000" dirty="0" smtClean="0"/>
              <a:t>1</a:t>
            </a:r>
            <a:r>
              <a:rPr lang="en-US" i="1" dirty="0" smtClean="0"/>
              <a:t>, I</a:t>
            </a:r>
            <a:r>
              <a:rPr lang="en-US" i="1" baseline="-25000" dirty="0" smtClean="0"/>
              <a:t>1</a:t>
            </a:r>
            <a:r>
              <a:rPr lang="en-US" i="1" dirty="0" smtClean="0"/>
              <a:t>)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 = (E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matroid</a:t>
            </a:r>
            <a:r>
              <a:rPr lang="en-US" dirty="0" smtClean="0"/>
              <a:t> </a:t>
            </a:r>
            <a:r>
              <a:rPr lang="en-US" i="1" dirty="0" smtClean="0"/>
              <a:t>M = M</a:t>
            </a:r>
            <a:r>
              <a:rPr lang="en-US" i="1" baseline="-25000" dirty="0" smtClean="0"/>
              <a:t>1</a:t>
            </a:r>
            <a:r>
              <a:rPr lang="en-US" i="1" dirty="0" smtClean="0"/>
              <a:t> + M</a:t>
            </a:r>
            <a:r>
              <a:rPr lang="en-US" i="1" baseline="-25000" dirty="0" smtClean="0"/>
              <a:t>2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E = E</a:t>
            </a:r>
            <a:r>
              <a:rPr lang="en-US" i="1" baseline="-25000" dirty="0" smtClean="0"/>
              <a:t>1</a:t>
            </a:r>
            <a:r>
              <a:rPr lang="en-US" i="1" dirty="0" smtClean="0"/>
              <a:t> ∆ E</a:t>
            </a:r>
            <a:r>
              <a:rPr lang="en-US" i="1" baseline="-25000" dirty="0" smtClean="0"/>
              <a:t>2</a:t>
            </a:r>
            <a:r>
              <a:rPr lang="en-US" i="1" dirty="0" smtClean="0"/>
              <a:t> = (E</a:t>
            </a:r>
            <a:r>
              <a:rPr lang="en-US" i="1" baseline="-25000" dirty="0" smtClean="0"/>
              <a:t>1</a:t>
            </a:r>
            <a:r>
              <a:rPr lang="en-US" i="1" dirty="0" smtClean="0"/>
              <a:t> – E</a:t>
            </a:r>
            <a:r>
              <a:rPr lang="en-US" i="1" baseline="-25000" dirty="0" smtClean="0"/>
              <a:t>2</a:t>
            </a:r>
            <a:r>
              <a:rPr lang="en-US" i="1" dirty="0" smtClean="0"/>
              <a:t>) ∪ (E</a:t>
            </a:r>
            <a:r>
              <a:rPr lang="en-US" i="1" baseline="-25000" dirty="0" smtClean="0"/>
              <a:t>2</a:t>
            </a:r>
            <a:r>
              <a:rPr lang="en-US" i="1" dirty="0" smtClean="0"/>
              <a:t> – E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</a:p>
          <a:p>
            <a:pPr lvl="1"/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i="1" dirty="0" smtClean="0"/>
              <a:t> ∩ E</a:t>
            </a:r>
            <a:r>
              <a:rPr lang="en-US" i="1" baseline="-25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is either:</a:t>
            </a:r>
          </a:p>
          <a:p>
            <a:pPr lvl="2"/>
            <a:r>
              <a:rPr lang="en-US" dirty="0" smtClean="0"/>
              <a:t>Empty (1-sum)</a:t>
            </a:r>
          </a:p>
          <a:p>
            <a:pPr lvl="2"/>
            <a:r>
              <a:rPr lang="en-US" dirty="0" smtClean="0"/>
              <a:t>A single (non-loop) element (2-sum)</a:t>
            </a:r>
          </a:p>
          <a:p>
            <a:pPr lvl="2"/>
            <a:r>
              <a:rPr lang="en-US" dirty="0" smtClean="0"/>
              <a:t>Three elements which are a circuit in both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(3-sum)</a:t>
            </a:r>
          </a:p>
          <a:p>
            <a:pPr lvl="1"/>
            <a:r>
              <a:rPr lang="en-US" dirty="0" smtClean="0"/>
              <a:t>Dependent sets: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4495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100" dirty="0" smtClean="0"/>
              <a:t>Set A ⊆ (</a:t>
            </a:r>
            <a:r>
              <a:rPr lang="en-US" sz="2100" i="1" dirty="0" smtClean="0"/>
              <a:t>E</a:t>
            </a:r>
            <a:r>
              <a:rPr lang="en-US" sz="2100" i="1" baseline="-25000" dirty="0" smtClean="0"/>
              <a:t>1</a:t>
            </a:r>
            <a:r>
              <a:rPr lang="en-US" sz="2100" i="1" dirty="0" smtClean="0"/>
              <a:t> ∆ E</a:t>
            </a:r>
            <a:r>
              <a:rPr lang="en-US" sz="2100" i="1" baseline="-25000" dirty="0" smtClean="0"/>
              <a:t>2</a:t>
            </a:r>
            <a:r>
              <a:rPr lang="en-US" sz="2100" i="1" dirty="0" smtClean="0"/>
              <a:t>) </a:t>
            </a:r>
            <a:r>
              <a:rPr lang="en-US" sz="2100" dirty="0" smtClean="0"/>
              <a:t>dependent if there exists </a:t>
            </a:r>
            <a:r>
              <a:rPr lang="en-US" sz="2100" i="1" dirty="0" smtClean="0"/>
              <a:t>A</a:t>
            </a:r>
            <a:r>
              <a:rPr lang="en-US" sz="2100" i="1" baseline="-25000" dirty="0" smtClean="0"/>
              <a:t>1</a:t>
            </a:r>
            <a:r>
              <a:rPr lang="en-US" sz="2100" i="1" dirty="0" smtClean="0"/>
              <a:t> </a:t>
            </a:r>
            <a:r>
              <a:rPr lang="en-US" sz="2100" dirty="0" smtClean="0"/>
              <a:t>circuit of </a:t>
            </a:r>
            <a:r>
              <a:rPr lang="en-US" sz="2100" i="1" dirty="0" smtClean="0"/>
              <a:t>M</a:t>
            </a:r>
            <a:r>
              <a:rPr lang="en-US" sz="2100" i="1" baseline="-25000" dirty="0" smtClean="0"/>
              <a:t>1</a:t>
            </a:r>
            <a:r>
              <a:rPr lang="en-US" sz="2100" i="1" dirty="0" smtClean="0"/>
              <a:t> </a:t>
            </a:r>
            <a:r>
              <a:rPr lang="en-US" sz="2100" dirty="0" smtClean="0"/>
              <a:t>(or empty</a:t>
            </a:r>
            <a:r>
              <a:rPr lang="en-US" sz="2100" i="1" dirty="0" smtClean="0"/>
              <a:t>) </a:t>
            </a:r>
            <a:r>
              <a:rPr lang="en-US" sz="2100" dirty="0" smtClean="0"/>
              <a:t>and </a:t>
            </a:r>
            <a:r>
              <a:rPr lang="en-US" sz="2100" i="1" dirty="0" smtClean="0"/>
              <a:t>A</a:t>
            </a:r>
            <a:r>
              <a:rPr lang="en-US" sz="2100" i="1" baseline="-25000" dirty="0" smtClean="0"/>
              <a:t>2 </a:t>
            </a:r>
            <a:r>
              <a:rPr lang="en-US" sz="2100" dirty="0" smtClean="0"/>
              <a:t>circuit of </a:t>
            </a:r>
            <a:r>
              <a:rPr lang="en-US" sz="2100" i="1" dirty="0" smtClean="0"/>
              <a:t>M</a:t>
            </a:r>
            <a:r>
              <a:rPr lang="en-US" sz="2100" i="1" baseline="-25000" dirty="0" smtClean="0"/>
              <a:t>2</a:t>
            </a:r>
            <a:r>
              <a:rPr lang="en-US" sz="2100" i="1" dirty="0" smtClean="0"/>
              <a:t> </a:t>
            </a:r>
            <a:r>
              <a:rPr lang="en-US" sz="2100" dirty="0" smtClean="0"/>
              <a:t>(or empty</a:t>
            </a:r>
            <a:r>
              <a:rPr lang="en-US" sz="2100" i="1" dirty="0" smtClean="0"/>
              <a:t>) </a:t>
            </a:r>
            <a:r>
              <a:rPr lang="en-US" sz="2100" dirty="0" smtClean="0"/>
              <a:t>such that </a:t>
            </a:r>
            <a:r>
              <a:rPr lang="en-US" sz="2100" i="1" dirty="0" smtClean="0"/>
              <a:t>A</a:t>
            </a:r>
            <a:r>
              <a:rPr lang="en-US" sz="2100" i="1" baseline="-25000" dirty="0" smtClean="0"/>
              <a:t>1</a:t>
            </a:r>
            <a:r>
              <a:rPr lang="en-US" sz="2100" i="1" dirty="0" smtClean="0"/>
              <a:t> ∆ A</a:t>
            </a:r>
            <a:r>
              <a:rPr lang="en-US" sz="2100" i="1" baseline="-25000" dirty="0" smtClean="0"/>
              <a:t>2</a:t>
            </a:r>
            <a:r>
              <a:rPr lang="en-US" sz="2100" i="1" dirty="0" smtClean="0"/>
              <a:t> ⊆ A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5105400"/>
            <a:ext cx="2057400" cy="11498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5105400"/>
            <a:ext cx="2057400" cy="114985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98115" y="5789279"/>
            <a:ext cx="6057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897186" y="5410204"/>
            <a:ext cx="912814" cy="76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554683" y="5522516"/>
            <a:ext cx="454818" cy="2301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745580" y="5561807"/>
            <a:ext cx="454026" cy="15081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66998" y="5864227"/>
            <a:ext cx="381002" cy="79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3049588" y="5487196"/>
            <a:ext cx="760413" cy="377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1601788" y="5865018"/>
            <a:ext cx="1446212" cy="2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V="1">
            <a:off x="1600203" y="5410204"/>
            <a:ext cx="1296983" cy="76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Problem: Basic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68400"/>
            <a:ext cx="1360571" cy="149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0"/>
            <a:ext cx="990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1066800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810000"/>
            <a:ext cx="1104900" cy="142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922" y="3810000"/>
            <a:ext cx="1075878" cy="1425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810000"/>
            <a:ext cx="1346200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3810000"/>
            <a:ext cx="1177925" cy="1413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334000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Danny Polo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Artie Shaw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5334000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Buster Bailey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53340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Mezz</a:t>
            </a:r>
            <a:r>
              <a:rPr lang="en-US" dirty="0" smtClean="0"/>
              <a:t> </a:t>
            </a:r>
            <a:r>
              <a:rPr lang="en-US" dirty="0" err="1" smtClean="0"/>
              <a:t>Mezzrow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5334000"/>
            <a:ext cx="18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Jimmy Hamilton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3513057">
            <a:off x="1722933" y="1389610"/>
            <a:ext cx="297360" cy="270425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2578" y="22860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</a:t>
            </a:r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 rot="3513057">
            <a:off x="2654697" y="2093092"/>
            <a:ext cx="229447" cy="194190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57400" y="266700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$1000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 rot="2220000">
            <a:off x="3987145" y="2749794"/>
            <a:ext cx="229447" cy="91870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620000">
            <a:off x="5413274" y="2737962"/>
            <a:ext cx="229447" cy="918706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8480000">
            <a:off x="6753733" y="2039533"/>
            <a:ext cx="246686" cy="1788333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32766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02622" y="289560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$2000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22044" y="25908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$15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922" y="5703332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 animBg="1"/>
      <p:bldP spid="21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Seymour’s Decomposition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419600" y="152400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895600" y="25450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745480" y="25450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828800" y="3611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88080" y="3611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907280" y="3611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583680" y="3611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3"/>
            <a:endCxn id="8" idx="7"/>
          </p:cNvCxnSpPr>
          <p:nvPr/>
        </p:nvCxnSpPr>
        <p:spPr>
          <a:xfrm rot="5400000">
            <a:off x="3381207" y="1506687"/>
            <a:ext cx="827106" cy="13300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  <a:endCxn id="9" idx="1"/>
          </p:cNvCxnSpPr>
          <p:nvPr/>
        </p:nvCxnSpPr>
        <p:spPr>
          <a:xfrm rot="16200000" flipH="1">
            <a:off x="4806147" y="1605747"/>
            <a:ext cx="827106" cy="11319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5"/>
            <a:endCxn id="13" idx="1"/>
          </p:cNvCxnSpPr>
          <p:nvPr/>
        </p:nvCxnSpPr>
        <p:spPr>
          <a:xfrm rot="16200000" flipH="1">
            <a:off x="5865327" y="2893527"/>
            <a:ext cx="872826" cy="6442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12" idx="7"/>
          </p:cNvCxnSpPr>
          <p:nvPr/>
        </p:nvCxnSpPr>
        <p:spPr>
          <a:xfrm rot="5400000">
            <a:off x="5027127" y="2893527"/>
            <a:ext cx="872826" cy="6442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3"/>
            <a:endCxn id="10" idx="7"/>
          </p:cNvCxnSpPr>
          <p:nvPr/>
        </p:nvCxnSpPr>
        <p:spPr>
          <a:xfrm rot="5400000">
            <a:off x="2062947" y="2779227"/>
            <a:ext cx="872826" cy="8728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11" idx="1"/>
          </p:cNvCxnSpPr>
          <p:nvPr/>
        </p:nvCxnSpPr>
        <p:spPr>
          <a:xfrm rot="16200000" flipH="1">
            <a:off x="2992587" y="2916387"/>
            <a:ext cx="872826" cy="5985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838200" y="4754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10" idx="3"/>
            <a:endCxn id="32" idx="7"/>
          </p:cNvCxnSpPr>
          <p:nvPr/>
        </p:nvCxnSpPr>
        <p:spPr>
          <a:xfrm rot="5400000">
            <a:off x="996147" y="3922227"/>
            <a:ext cx="949026" cy="7966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2697480" y="4754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10" idx="5"/>
            <a:endCxn id="36" idx="1"/>
          </p:cNvCxnSpPr>
          <p:nvPr/>
        </p:nvCxnSpPr>
        <p:spPr>
          <a:xfrm rot="16200000" flipH="1">
            <a:off x="1925787" y="3983187"/>
            <a:ext cx="949026" cy="674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4038600" y="4754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745480" y="4754880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12" idx="3"/>
            <a:endCxn id="40" idx="7"/>
          </p:cNvCxnSpPr>
          <p:nvPr/>
        </p:nvCxnSpPr>
        <p:spPr>
          <a:xfrm rot="5400000">
            <a:off x="4135587" y="3983187"/>
            <a:ext cx="949026" cy="674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2" idx="5"/>
            <a:endCxn id="41" idx="1"/>
          </p:cNvCxnSpPr>
          <p:nvPr/>
        </p:nvCxnSpPr>
        <p:spPr>
          <a:xfrm rot="16200000" flipH="1">
            <a:off x="4989027" y="3998427"/>
            <a:ext cx="949026" cy="6442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65102" y="1154668"/>
            <a:ext cx="51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28064" y="50292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14600" y="50292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3576064" y="3886200"/>
            <a:ext cx="46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3957064" y="50292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5709664" y="50292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6547864" y="38862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9600" y="3581400"/>
            <a:ext cx="11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 </a:t>
            </a:r>
            <a:r>
              <a:rPr lang="en-US" i="1" dirty="0" smtClean="0"/>
              <a:t>+</a:t>
            </a:r>
            <a:r>
              <a:rPr lang="en-US" i="1" baseline="-25000" dirty="0" smtClean="0"/>
              <a:t>2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990600" y="2438400"/>
            <a:ext cx="1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(M</a:t>
            </a:r>
            <a:r>
              <a:rPr lang="en-US" i="1" baseline="-25000" dirty="0" smtClean="0"/>
              <a:t>1 </a:t>
            </a:r>
            <a:r>
              <a:rPr lang="en-US" i="1" dirty="0" smtClean="0"/>
              <a:t>+</a:t>
            </a:r>
            <a:r>
              <a:rPr lang="en-US" i="1" baseline="-25000" dirty="0" smtClean="0"/>
              <a:t>2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r>
              <a:rPr lang="en-US" i="1" dirty="0" smtClean="0"/>
              <a:t>) +</a:t>
            </a:r>
            <a:r>
              <a:rPr lang="en-US" i="1" baseline="-25000" dirty="0" smtClean="0"/>
              <a:t>1</a:t>
            </a:r>
            <a:r>
              <a:rPr lang="en-US" i="1" dirty="0" smtClean="0"/>
              <a:t> 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216900" y="3212068"/>
            <a:ext cx="11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 </a:t>
            </a:r>
            <a:r>
              <a:rPr lang="en-US" i="1" dirty="0" smtClean="0"/>
              <a:t>+</a:t>
            </a:r>
            <a:r>
              <a:rPr lang="en-US" i="1" baseline="-25000" dirty="0" smtClean="0"/>
              <a:t>3</a:t>
            </a:r>
            <a:r>
              <a:rPr lang="en-US" i="1" dirty="0" smtClean="0"/>
              <a:t> 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6121900" y="2362200"/>
            <a:ext cx="18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(M</a:t>
            </a:r>
            <a:r>
              <a:rPr lang="en-US" i="1" baseline="-25000" dirty="0" smtClean="0"/>
              <a:t>4 </a:t>
            </a:r>
            <a:r>
              <a:rPr lang="en-US" i="1" dirty="0" smtClean="0"/>
              <a:t>+</a:t>
            </a:r>
            <a:r>
              <a:rPr lang="en-US" i="1" baseline="-25000" dirty="0" smtClean="0"/>
              <a:t>3</a:t>
            </a:r>
            <a:r>
              <a:rPr lang="en-US" i="1" dirty="0" smtClean="0"/>
              <a:t> M</a:t>
            </a:r>
            <a:r>
              <a:rPr lang="en-US" i="1" baseline="-25000" dirty="0" smtClean="0"/>
              <a:t>5</a:t>
            </a:r>
            <a:r>
              <a:rPr lang="en-US" i="1" dirty="0" smtClean="0"/>
              <a:t>) +</a:t>
            </a:r>
            <a:r>
              <a:rPr lang="en-US" i="1" baseline="-25000" dirty="0" smtClean="0"/>
              <a:t>3</a:t>
            </a:r>
            <a:r>
              <a:rPr lang="en-US" i="1" dirty="0" smtClean="0"/>
              <a:t> 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48201" y="1143000"/>
            <a:ext cx="348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= ((M</a:t>
            </a:r>
            <a:r>
              <a:rPr lang="en-US" i="1" baseline="-25000" dirty="0" smtClean="0"/>
              <a:t>1 </a:t>
            </a:r>
            <a:r>
              <a:rPr lang="en-US" i="1" dirty="0" smtClean="0"/>
              <a:t>+</a:t>
            </a:r>
            <a:r>
              <a:rPr lang="en-US" i="1" baseline="-25000" dirty="0" smtClean="0"/>
              <a:t>2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r>
              <a:rPr lang="en-US" i="1" dirty="0" smtClean="0"/>
              <a:t>) +</a:t>
            </a:r>
            <a:r>
              <a:rPr lang="en-US" i="1" baseline="-25000" dirty="0" smtClean="0"/>
              <a:t>1</a:t>
            </a:r>
            <a:r>
              <a:rPr lang="en-US" i="1" dirty="0" smtClean="0"/>
              <a:t> M</a:t>
            </a:r>
            <a:r>
              <a:rPr lang="en-US" i="1" baseline="-25000" dirty="0" smtClean="0"/>
              <a:t>3</a:t>
            </a:r>
            <a:r>
              <a:rPr lang="en-US" i="1" dirty="0" smtClean="0"/>
              <a:t>)  +</a:t>
            </a:r>
            <a:r>
              <a:rPr lang="en-US" i="1" baseline="-25000" dirty="0" smtClean="0"/>
              <a:t>3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	((M</a:t>
            </a:r>
            <a:r>
              <a:rPr lang="en-US" i="1" baseline="-25000" dirty="0" smtClean="0"/>
              <a:t>4 </a:t>
            </a:r>
            <a:r>
              <a:rPr lang="en-US" i="1" dirty="0" smtClean="0"/>
              <a:t>+</a:t>
            </a:r>
            <a:r>
              <a:rPr lang="en-US" i="1" baseline="-25000" dirty="0" smtClean="0"/>
              <a:t>3</a:t>
            </a:r>
            <a:r>
              <a:rPr lang="en-US" i="1" dirty="0" smtClean="0"/>
              <a:t> M</a:t>
            </a:r>
            <a:r>
              <a:rPr lang="en-US" i="1" baseline="-25000" dirty="0" smtClean="0"/>
              <a:t>5</a:t>
            </a:r>
            <a:r>
              <a:rPr lang="en-US" i="1" dirty="0" smtClean="0"/>
              <a:t>) +</a:t>
            </a:r>
            <a:r>
              <a:rPr lang="en-US" i="1" baseline="-25000" dirty="0" smtClean="0"/>
              <a:t>3</a:t>
            </a:r>
            <a:r>
              <a:rPr lang="en-US" i="1" dirty="0" smtClean="0"/>
              <a:t> M</a:t>
            </a:r>
            <a:r>
              <a:rPr lang="en-US" i="1" baseline="-25000" dirty="0" smtClean="0"/>
              <a:t>6</a:t>
            </a:r>
            <a:r>
              <a:rPr lang="en-US" i="1" dirty="0" smtClean="0"/>
              <a:t>)</a:t>
            </a:r>
          </a:p>
          <a:p>
            <a:endParaRPr lang="en-US" i="1" dirty="0"/>
          </a:p>
        </p:txBody>
      </p:sp>
      <p:sp>
        <p:nvSpPr>
          <p:cNvPr id="6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410200"/>
            <a:ext cx="8534400" cy="13647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All basic </a:t>
            </a:r>
            <a:r>
              <a:rPr lang="en-US" dirty="0" err="1" smtClean="0"/>
              <a:t>matroids</a:t>
            </a:r>
            <a:r>
              <a:rPr lang="en-US" dirty="0" smtClean="0"/>
              <a:t> graphic, </a:t>
            </a:r>
            <a:r>
              <a:rPr lang="en-US" dirty="0" err="1" smtClean="0"/>
              <a:t>cographic</a:t>
            </a:r>
            <a:r>
              <a:rPr lang="en-US" dirty="0" smtClean="0"/>
              <a:t>, or </a:t>
            </a:r>
            <a:r>
              <a:rPr lang="en-US" i="1" dirty="0" smtClean="0"/>
              <a:t>R</a:t>
            </a:r>
            <a:r>
              <a:rPr lang="en-US" i="1" baseline="-25000" dirty="0" smtClean="0"/>
              <a:t>10</a:t>
            </a:r>
          </a:p>
          <a:p>
            <a:r>
              <a:rPr lang="en-US" dirty="0" smtClean="0"/>
              <a:t>We know </a:t>
            </a:r>
            <a:r>
              <a:rPr lang="en-US" i="1" dirty="0" smtClean="0"/>
              <a:t>O(1)</a:t>
            </a:r>
            <a:r>
              <a:rPr lang="en-US" dirty="0" smtClean="0"/>
              <a:t>-competitive algorithms for all!</a:t>
            </a:r>
          </a:p>
          <a:p>
            <a:r>
              <a:rPr lang="en-US" dirty="0" smtClean="0"/>
              <a:t>Run appropriate algorithm on each basic </a:t>
            </a:r>
            <a:r>
              <a:rPr lang="en-US" dirty="0" err="1" smtClean="0"/>
              <a:t>matroid</a:t>
            </a:r>
            <a:r>
              <a:rPr lang="en-US" dirty="0" smtClean="0"/>
              <a:t> (parallel)</a:t>
            </a:r>
          </a:p>
        </p:txBody>
      </p:sp>
      <p:sp>
        <p:nvSpPr>
          <p:cNvPr id="61" name="Rounded Rectangular Callout 60"/>
          <p:cNvSpPr/>
          <p:nvPr/>
        </p:nvSpPr>
        <p:spPr>
          <a:xfrm>
            <a:off x="6858000" y="4572000"/>
            <a:ext cx="1880616" cy="460248"/>
          </a:xfrm>
          <a:prstGeom prst="wedgeRoundRectCallout">
            <a:avLst>
              <a:gd name="adj1" fmla="val -86909"/>
              <a:gd name="adj2" fmla="val -5327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Basic</a:t>
            </a:r>
            <a:r>
              <a:rPr lang="en-US" dirty="0" smtClean="0"/>
              <a:t> </a:t>
            </a:r>
            <a:r>
              <a:rPr lang="en-US" dirty="0" err="1" smtClean="0"/>
              <a:t>matroids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 animBg="1"/>
      <p:bldP spid="36" grpId="0" animBg="1"/>
      <p:bldP spid="40" grpId="0" animBg="1"/>
      <p:bldP spid="41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build="p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71600"/>
          </a:xfrm>
        </p:spPr>
        <p:txBody>
          <a:bodyPr/>
          <a:lstStyle/>
          <a:p>
            <a:r>
              <a:rPr lang="en-US" dirty="0" smtClean="0"/>
              <a:t>Run algorithm for each basic </a:t>
            </a:r>
            <a:r>
              <a:rPr lang="en-US" dirty="0" err="1" smtClean="0"/>
              <a:t>matroid</a:t>
            </a:r>
            <a:r>
              <a:rPr lang="en-US" dirty="0" smtClean="0"/>
              <a:t> in parallel (no communication between them)</a:t>
            </a:r>
          </a:p>
          <a:p>
            <a:r>
              <a:rPr lang="en-US" dirty="0" smtClean="0"/>
              <a:t>Valid independent set?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057400" y="3566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573711" y="393579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575560" y="320040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7"/>
            <a:endCxn id="7" idx="2"/>
          </p:cNvCxnSpPr>
          <p:nvPr/>
        </p:nvCxnSpPr>
        <p:spPr>
          <a:xfrm rot="5400000" flipH="1" flipV="1">
            <a:off x="2188789" y="3192781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  <a:endCxn id="6" idx="2"/>
          </p:cNvCxnSpPr>
          <p:nvPr/>
        </p:nvCxnSpPr>
        <p:spPr>
          <a:xfrm rot="16200000" flipH="1">
            <a:off x="2176460" y="3584259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6" idx="0"/>
          </p:cNvCxnSpPr>
          <p:nvPr/>
        </p:nvCxnSpPr>
        <p:spPr>
          <a:xfrm rot="5400000">
            <a:off x="2298382" y="3612891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3581400" y="3200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206240" y="3581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581400" y="3962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1" idx="4"/>
            <a:endCxn id="12" idx="2"/>
          </p:cNvCxnSpPr>
          <p:nvPr/>
        </p:nvCxnSpPr>
        <p:spPr>
          <a:xfrm rot="16200000" flipH="1">
            <a:off x="3749040" y="3169920"/>
            <a:ext cx="335280" cy="57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4"/>
            <a:endCxn id="13" idx="0"/>
          </p:cNvCxnSpPr>
          <p:nvPr/>
        </p:nvCxnSpPr>
        <p:spPr>
          <a:xfrm rot="5400000">
            <a:off x="3291840" y="3627120"/>
            <a:ext cx="670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  <a:endCxn id="13" idx="0"/>
          </p:cNvCxnSpPr>
          <p:nvPr/>
        </p:nvCxnSpPr>
        <p:spPr>
          <a:xfrm rot="5400000">
            <a:off x="3771901" y="3514669"/>
            <a:ext cx="302951" cy="59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71800" y="33528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21454" y="3352800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410200" y="3566159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926511" y="3935789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928360" y="3200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7"/>
            <a:endCxn id="21" idx="2"/>
          </p:cNvCxnSpPr>
          <p:nvPr/>
        </p:nvCxnSpPr>
        <p:spPr>
          <a:xfrm rot="5400000" flipH="1" flipV="1">
            <a:off x="5541589" y="3192780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4"/>
            <a:endCxn id="20" idx="2"/>
          </p:cNvCxnSpPr>
          <p:nvPr/>
        </p:nvCxnSpPr>
        <p:spPr>
          <a:xfrm rot="16200000" flipH="1">
            <a:off x="5529260" y="3584258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6461760" y="3566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1" idx="5"/>
            <a:endCxn id="24" idx="2"/>
          </p:cNvCxnSpPr>
          <p:nvPr/>
        </p:nvCxnSpPr>
        <p:spPr>
          <a:xfrm rot="16200000" flipH="1">
            <a:off x="6067369" y="3217488"/>
            <a:ext cx="333431" cy="455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0" idx="7"/>
            <a:endCxn id="24" idx="3"/>
          </p:cNvCxnSpPr>
          <p:nvPr/>
        </p:nvCxnSpPr>
        <p:spPr>
          <a:xfrm rot="5400000" flipH="1" flipV="1">
            <a:off x="6087370" y="3561400"/>
            <a:ext cx="304971" cy="470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62200" y="3455908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94951" y="3444240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4114800"/>
            <a:ext cx="8077200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Might not give valid solution!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/>
      <p:bldP spid="18" grpId="0"/>
      <p:bldP spid="19" grpId="0" animBg="1"/>
      <p:bldP spid="20" grpId="0" animBg="1"/>
      <p:bldP spid="21" grpId="0" animBg="1"/>
      <p:bldP spid="24" grpId="0" animBg="1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95400"/>
          </a:xfrm>
        </p:spPr>
        <p:txBody>
          <a:bodyPr/>
          <a:lstStyle/>
          <a:p>
            <a:r>
              <a:rPr lang="en-US" dirty="0" smtClean="0"/>
              <a:t>Idea: use structure of “fake” elements to modify </a:t>
            </a:r>
            <a:r>
              <a:rPr lang="en-US" dirty="0" err="1" smtClean="0"/>
              <a:t>matroids</a:t>
            </a:r>
            <a:r>
              <a:rPr lang="en-US" dirty="0" smtClean="0"/>
              <a:t> on which algorithms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910336" y="3775948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19736" y="4918948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3"/>
            <a:endCxn id="6" idx="7"/>
          </p:cNvCxnSpPr>
          <p:nvPr/>
        </p:nvCxnSpPr>
        <p:spPr>
          <a:xfrm rot="5400000">
            <a:off x="1077683" y="4086295"/>
            <a:ext cx="949026" cy="7966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2779016" y="4918948"/>
            <a:ext cx="274320" cy="2743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5"/>
            <a:endCxn id="8" idx="1"/>
          </p:cNvCxnSpPr>
          <p:nvPr/>
        </p:nvCxnSpPr>
        <p:spPr>
          <a:xfrm rot="16200000" flipH="1">
            <a:off x="2007323" y="4147255"/>
            <a:ext cx="949026" cy="674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5193268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6136" y="5193268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352800"/>
            <a:ext cx="157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 = M</a:t>
            </a:r>
            <a:r>
              <a:rPr lang="en-US" i="1" baseline="-25000" dirty="0" smtClean="0"/>
              <a:t>1 </a:t>
            </a:r>
            <a:r>
              <a:rPr lang="en-US" i="1" dirty="0" smtClean="0"/>
              <a:t>+</a:t>
            </a:r>
            <a:r>
              <a:rPr lang="en-US" i="1" baseline="-25000" dirty="0" smtClean="0"/>
              <a:t>2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08090" y="3124200"/>
            <a:ext cx="5630526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is an element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E(M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in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E(M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such that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∉ E(M)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 appears online, has no value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should we treat it in algorithm for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1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1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Attempt 1: ignore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 animBg="1"/>
      <p:bldP spid="10" grpId="0"/>
      <p:bldP spid="11" grpId="0"/>
      <p:bldP spid="12" grpId="0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Fakes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990600"/>
          </a:xfrm>
        </p:spPr>
        <p:txBody>
          <a:bodyPr/>
          <a:lstStyle/>
          <a:p>
            <a:r>
              <a:rPr lang="en-US" dirty="0" smtClean="0"/>
              <a:t>Instead of ignoring fake elements, force ourselves to include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828800" y="2956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345111" y="332619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346960" y="259080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7"/>
            <a:endCxn id="15" idx="2"/>
          </p:cNvCxnSpPr>
          <p:nvPr/>
        </p:nvCxnSpPr>
        <p:spPr>
          <a:xfrm rot="5400000" flipH="1" flipV="1">
            <a:off x="1960189" y="2583181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4" idx="2"/>
          </p:cNvCxnSpPr>
          <p:nvPr/>
        </p:nvCxnSpPr>
        <p:spPr>
          <a:xfrm rot="16200000" flipH="1">
            <a:off x="1947860" y="2974659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4"/>
            <a:endCxn id="14" idx="0"/>
          </p:cNvCxnSpPr>
          <p:nvPr/>
        </p:nvCxnSpPr>
        <p:spPr>
          <a:xfrm rot="5400000">
            <a:off x="2069782" y="3003291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3352800" y="25908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977640" y="29718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352800" y="33528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9" idx="4"/>
            <a:endCxn id="20" idx="2"/>
          </p:cNvCxnSpPr>
          <p:nvPr/>
        </p:nvCxnSpPr>
        <p:spPr>
          <a:xfrm rot="16200000" flipH="1">
            <a:off x="3520440" y="2560320"/>
            <a:ext cx="335280" cy="57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4"/>
            <a:endCxn id="21" idx="0"/>
          </p:cNvCxnSpPr>
          <p:nvPr/>
        </p:nvCxnSpPr>
        <p:spPr>
          <a:xfrm rot="5400000">
            <a:off x="3063240" y="3017520"/>
            <a:ext cx="670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3"/>
            <a:endCxn id="21" idx="0"/>
          </p:cNvCxnSpPr>
          <p:nvPr/>
        </p:nvCxnSpPr>
        <p:spPr>
          <a:xfrm rot="5400000">
            <a:off x="3543301" y="2905069"/>
            <a:ext cx="302951" cy="59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43200" y="27432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92854" y="2743200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181600" y="2956559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697911" y="3326189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699760" y="25908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7" idx="7"/>
            <a:endCxn id="29" idx="2"/>
          </p:cNvCxnSpPr>
          <p:nvPr/>
        </p:nvCxnSpPr>
        <p:spPr>
          <a:xfrm rot="5400000" flipH="1" flipV="1">
            <a:off x="5312989" y="2583180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4"/>
            <a:endCxn id="28" idx="2"/>
          </p:cNvCxnSpPr>
          <p:nvPr/>
        </p:nvCxnSpPr>
        <p:spPr>
          <a:xfrm rot="16200000" flipH="1">
            <a:off x="5300660" y="2974658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spect="1"/>
          </p:cNvSpPr>
          <p:nvPr/>
        </p:nvSpPr>
        <p:spPr>
          <a:xfrm>
            <a:off x="6233160" y="2956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9" idx="5"/>
            <a:endCxn id="32" idx="2"/>
          </p:cNvCxnSpPr>
          <p:nvPr/>
        </p:nvCxnSpPr>
        <p:spPr>
          <a:xfrm rot="16200000" flipH="1">
            <a:off x="5838769" y="2607888"/>
            <a:ext cx="333431" cy="455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7"/>
            <a:endCxn id="32" idx="3"/>
          </p:cNvCxnSpPr>
          <p:nvPr/>
        </p:nvCxnSpPr>
        <p:spPr>
          <a:xfrm rot="5400000" flipH="1" flipV="1">
            <a:off x="5858770" y="2951800"/>
            <a:ext cx="304971" cy="470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886200"/>
            <a:ext cx="5240711" cy="2971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Might not get enough value: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Only force one of them to include fake elements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037597" y="4956193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553908" y="5325823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555757" y="459043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6" idx="7"/>
            <a:endCxn id="38" idx="2"/>
          </p:cNvCxnSpPr>
          <p:nvPr/>
        </p:nvCxnSpPr>
        <p:spPr>
          <a:xfrm rot="5400000" flipH="1" flipV="1">
            <a:off x="7168986" y="4582814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4"/>
            <a:endCxn id="37" idx="2"/>
          </p:cNvCxnSpPr>
          <p:nvPr/>
        </p:nvCxnSpPr>
        <p:spPr>
          <a:xfrm rot="16200000" flipH="1">
            <a:off x="7156657" y="4974292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4"/>
            <a:endCxn id="37" idx="0"/>
          </p:cNvCxnSpPr>
          <p:nvPr/>
        </p:nvCxnSpPr>
        <p:spPr>
          <a:xfrm rot="5400000">
            <a:off x="7278579" y="5002924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6147407" y="5013801"/>
            <a:ext cx="1467956" cy="1087813"/>
          </a:xfrm>
          <a:custGeom>
            <a:avLst/>
            <a:gdLst>
              <a:gd name="connsiteX0" fmla="*/ 1467956 w 1467956"/>
              <a:gd name="connsiteY0" fmla="*/ 395982 h 1087813"/>
              <a:gd name="connsiteX1" fmla="*/ 1276780 w 1467956"/>
              <a:gd name="connsiteY1" fmla="*/ 1037746 h 1087813"/>
              <a:gd name="connsiteX2" fmla="*/ 703253 w 1467956"/>
              <a:gd name="connsiteY2" fmla="*/ 696382 h 1087813"/>
              <a:gd name="connsiteX3" fmla="*/ 88760 w 1467956"/>
              <a:gd name="connsiteY3" fmla="*/ 696382 h 1087813"/>
              <a:gd name="connsiteX4" fmla="*/ 170692 w 1467956"/>
              <a:gd name="connsiteY4" fmla="*/ 177509 h 1087813"/>
              <a:gd name="connsiteX5" fmla="*/ 921740 w 1467956"/>
              <a:gd name="connsiteY5" fmla="*/ 0 h 108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7956" h="1087813">
                <a:moveTo>
                  <a:pt x="1467956" y="395982"/>
                </a:moveTo>
                <a:cubicBezTo>
                  <a:pt x="1436093" y="691830"/>
                  <a:pt x="1404230" y="987679"/>
                  <a:pt x="1276780" y="1037746"/>
                </a:cubicBezTo>
                <a:cubicBezTo>
                  <a:pt x="1149330" y="1087813"/>
                  <a:pt x="901256" y="753276"/>
                  <a:pt x="703253" y="696382"/>
                </a:cubicBezTo>
                <a:cubicBezTo>
                  <a:pt x="505250" y="639488"/>
                  <a:pt x="177520" y="782861"/>
                  <a:pt x="88760" y="696382"/>
                </a:cubicBezTo>
                <a:cubicBezTo>
                  <a:pt x="0" y="609903"/>
                  <a:pt x="31862" y="293573"/>
                  <a:pt x="170692" y="177509"/>
                </a:cubicBezTo>
                <a:cubicBezTo>
                  <a:pt x="309522" y="61445"/>
                  <a:pt x="615631" y="30722"/>
                  <a:pt x="92174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956231" y="3962400"/>
            <a:ext cx="1816169" cy="1037746"/>
          </a:xfrm>
          <a:custGeom>
            <a:avLst/>
            <a:gdLst>
              <a:gd name="connsiteX0" fmla="*/ 1126571 w 1816169"/>
              <a:gd name="connsiteY0" fmla="*/ 1037746 h 1037746"/>
              <a:gd name="connsiteX1" fmla="*/ 88760 w 1816169"/>
              <a:gd name="connsiteY1" fmla="*/ 696383 h 1037746"/>
              <a:gd name="connsiteX2" fmla="*/ 594010 w 1816169"/>
              <a:gd name="connsiteY2" fmla="*/ 518873 h 1037746"/>
              <a:gd name="connsiteX3" fmla="*/ 498422 w 1816169"/>
              <a:gd name="connsiteY3" fmla="*/ 109237 h 1037746"/>
              <a:gd name="connsiteX4" fmla="*/ 1085605 w 1816169"/>
              <a:gd name="connsiteY4" fmla="*/ 40964 h 1037746"/>
              <a:gd name="connsiteX5" fmla="*/ 1112916 w 1816169"/>
              <a:gd name="connsiteY5" fmla="*/ 355019 h 1037746"/>
              <a:gd name="connsiteX6" fmla="*/ 1727409 w 1816169"/>
              <a:gd name="connsiteY6" fmla="*/ 150200 h 1037746"/>
              <a:gd name="connsiteX7" fmla="*/ 1645476 w 1816169"/>
              <a:gd name="connsiteY7" fmla="*/ 682728 h 103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169" h="1037746">
                <a:moveTo>
                  <a:pt x="1126571" y="1037746"/>
                </a:moveTo>
                <a:cubicBezTo>
                  <a:pt x="652045" y="910304"/>
                  <a:pt x="177520" y="782862"/>
                  <a:pt x="88760" y="696383"/>
                </a:cubicBezTo>
                <a:cubicBezTo>
                  <a:pt x="0" y="609904"/>
                  <a:pt x="525733" y="616731"/>
                  <a:pt x="594010" y="518873"/>
                </a:cubicBezTo>
                <a:cubicBezTo>
                  <a:pt x="662287" y="421015"/>
                  <a:pt x="416490" y="188888"/>
                  <a:pt x="498422" y="109237"/>
                </a:cubicBezTo>
                <a:cubicBezTo>
                  <a:pt x="580354" y="29586"/>
                  <a:pt x="983189" y="0"/>
                  <a:pt x="1085605" y="40964"/>
                </a:cubicBezTo>
                <a:cubicBezTo>
                  <a:pt x="1188021" y="81928"/>
                  <a:pt x="1005949" y="336813"/>
                  <a:pt x="1112916" y="355019"/>
                </a:cubicBezTo>
                <a:cubicBezTo>
                  <a:pt x="1219883" y="373225"/>
                  <a:pt x="1638649" y="95582"/>
                  <a:pt x="1727409" y="150200"/>
                </a:cubicBezTo>
                <a:cubicBezTo>
                  <a:pt x="1816169" y="204818"/>
                  <a:pt x="1730822" y="443773"/>
                  <a:pt x="1645476" y="682728"/>
                </a:cubicBezTo>
              </a:path>
            </a:pathLst>
          </a:custGeom>
          <a:ln>
            <a:solidFill>
              <a:srgbClr val="FE86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772400" y="48006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5" grpId="0"/>
      <p:bldP spid="26" grpId="0"/>
      <p:bldP spid="27" grpId="0" animBg="1"/>
      <p:bldP spid="28" grpId="0" animBg="1"/>
      <p:bldP spid="29" grpId="0" animBg="1"/>
      <p:bldP spid="32" grpId="0" animBg="1"/>
      <p:bldP spid="35" grpId="0" build="p"/>
      <p:bldP spid="36" grpId="0" animBg="1"/>
      <p:bldP spid="37" grpId="0" animBg="1"/>
      <p:bldP spid="38" grpId="0" animBg="1"/>
      <p:bldP spid="44" grpId="0" animBg="1"/>
      <p:bldP spid="45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Forcing algorithm to include </a:t>
            </a:r>
            <a:r>
              <a:rPr lang="en-US" i="1" dirty="0" err="1" smtClean="0"/>
              <a:t>e</a:t>
            </a:r>
            <a:r>
              <a:rPr lang="en-US" dirty="0" smtClean="0"/>
              <a:t> same thing as contracting </a:t>
            </a:r>
            <a:r>
              <a:rPr lang="en-US" i="1" dirty="0" err="1" smtClean="0"/>
              <a:t>e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err="1" smtClean="0"/>
              <a:t>Matroid</a:t>
            </a:r>
            <a:r>
              <a:rPr lang="en-US" dirty="0" smtClean="0"/>
              <a:t> contraction: generalization of graph contraction</a:t>
            </a:r>
          </a:p>
          <a:p>
            <a:r>
              <a:rPr lang="en-US" i="1" dirty="0" smtClean="0"/>
              <a:t>M / </a:t>
            </a:r>
            <a:r>
              <a:rPr lang="en-US" i="1" dirty="0" err="1" smtClean="0"/>
              <a:t>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Elements are </a:t>
            </a:r>
            <a:r>
              <a:rPr lang="en-US" i="1" dirty="0" smtClean="0"/>
              <a:t>E(M) – {</a:t>
            </a:r>
            <a:r>
              <a:rPr lang="en-US" i="1" dirty="0" err="1" smtClean="0"/>
              <a:t>e</a:t>
            </a:r>
            <a:r>
              <a:rPr lang="en-US" i="1" dirty="0" smtClean="0"/>
              <a:t>}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independent if </a:t>
            </a:r>
            <a:r>
              <a:rPr lang="en-US" i="1" dirty="0" smtClean="0"/>
              <a:t>X ∪ {</a:t>
            </a:r>
            <a:r>
              <a:rPr lang="en-US" i="1" dirty="0" err="1" smtClean="0"/>
              <a:t>e</a:t>
            </a:r>
            <a:r>
              <a:rPr lang="en-US" i="1" dirty="0" smtClean="0"/>
              <a:t>} </a:t>
            </a:r>
            <a:r>
              <a:rPr lang="en-US" dirty="0" smtClean="0"/>
              <a:t>independent in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828800" y="5471159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45111" y="5840789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346960" y="5105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7"/>
            <a:endCxn id="7" idx="2"/>
          </p:cNvCxnSpPr>
          <p:nvPr/>
        </p:nvCxnSpPr>
        <p:spPr>
          <a:xfrm rot="5400000" flipH="1" flipV="1">
            <a:off x="1960189" y="5097780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  <a:endCxn id="6" idx="2"/>
          </p:cNvCxnSpPr>
          <p:nvPr/>
        </p:nvCxnSpPr>
        <p:spPr>
          <a:xfrm rot="16200000" flipH="1">
            <a:off x="1947860" y="5489258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6" idx="0"/>
          </p:cNvCxnSpPr>
          <p:nvPr/>
        </p:nvCxnSpPr>
        <p:spPr>
          <a:xfrm rot="5400000">
            <a:off x="2069782" y="5517890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3108960" y="48768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895600" y="5318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47160" y="5471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099560" y="6233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785360" y="5791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013960" y="5105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699760" y="5471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1" idx="3"/>
            <a:endCxn id="7" idx="6"/>
          </p:cNvCxnSpPr>
          <p:nvPr/>
        </p:nvCxnSpPr>
        <p:spPr>
          <a:xfrm rot="5400000">
            <a:off x="2682241" y="4711009"/>
            <a:ext cx="196271" cy="683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3"/>
            <a:endCxn id="6" idx="6"/>
          </p:cNvCxnSpPr>
          <p:nvPr/>
        </p:nvCxnSpPr>
        <p:spPr>
          <a:xfrm rot="5400000">
            <a:off x="2427921" y="5405439"/>
            <a:ext cx="489700" cy="4724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2"/>
            <a:endCxn id="12" idx="4"/>
          </p:cNvCxnSpPr>
          <p:nvPr/>
        </p:nvCxnSpPr>
        <p:spPr>
          <a:xfrm rot="10800000">
            <a:off x="2941320" y="5410200"/>
            <a:ext cx="1158240" cy="8686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2"/>
            <a:endCxn id="12" idx="6"/>
          </p:cNvCxnSpPr>
          <p:nvPr/>
        </p:nvCxnSpPr>
        <p:spPr>
          <a:xfrm rot="10800000">
            <a:off x="2987040" y="5364480"/>
            <a:ext cx="96012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1"/>
            <a:endCxn id="11" idx="5"/>
          </p:cNvCxnSpPr>
          <p:nvPr/>
        </p:nvCxnSpPr>
        <p:spPr>
          <a:xfrm rot="16200000" flipV="1">
            <a:off x="3308929" y="4832929"/>
            <a:ext cx="529702" cy="7735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" idx="2"/>
            <a:endCxn id="11" idx="6"/>
          </p:cNvCxnSpPr>
          <p:nvPr/>
        </p:nvCxnSpPr>
        <p:spPr>
          <a:xfrm rot="10800000">
            <a:off x="3200400" y="4922520"/>
            <a:ext cx="181356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2"/>
            <a:endCxn id="13" idx="5"/>
          </p:cNvCxnSpPr>
          <p:nvPr/>
        </p:nvCxnSpPr>
        <p:spPr>
          <a:xfrm rot="10800000">
            <a:off x="4025210" y="5549210"/>
            <a:ext cx="760151" cy="2877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7"/>
            <a:endCxn id="16" idx="3"/>
          </p:cNvCxnSpPr>
          <p:nvPr/>
        </p:nvCxnSpPr>
        <p:spPr>
          <a:xfrm rot="5400000" flipH="1" flipV="1">
            <a:off x="4634809" y="5412049"/>
            <a:ext cx="621142" cy="1639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6"/>
            <a:endCxn id="17" idx="3"/>
          </p:cNvCxnSpPr>
          <p:nvPr/>
        </p:nvCxnSpPr>
        <p:spPr>
          <a:xfrm flipV="1">
            <a:off x="4876800" y="5549209"/>
            <a:ext cx="836351" cy="2877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6" idx="5"/>
            <a:endCxn id="17" idx="1"/>
          </p:cNvCxnSpPr>
          <p:nvPr/>
        </p:nvCxnSpPr>
        <p:spPr>
          <a:xfrm rot="16200000" flipH="1">
            <a:off x="5252029" y="5023429"/>
            <a:ext cx="301102" cy="6211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743200" y="3505200"/>
            <a:ext cx="3124200" cy="275005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05000"/>
          </a:xfrm>
        </p:spPr>
        <p:txBody>
          <a:bodyPr/>
          <a:lstStyle/>
          <a:p>
            <a:r>
              <a:rPr lang="en-US" dirty="0" smtClean="0"/>
              <a:t>Claim: Let </a:t>
            </a:r>
            <a:r>
              <a:rPr lang="en-US" i="1" dirty="0" smtClean="0"/>
              <a:t>M = M</a:t>
            </a:r>
            <a:r>
              <a:rPr lang="en-US" i="1" baseline="-25000" dirty="0" smtClean="0"/>
              <a:t>1</a:t>
            </a:r>
            <a:r>
              <a:rPr lang="en-US" i="1" dirty="0" smtClean="0"/>
              <a:t> + M</a:t>
            </a:r>
            <a:r>
              <a:rPr lang="en-US" i="1" baseline="-25000" dirty="0" smtClean="0"/>
              <a:t>2</a:t>
            </a:r>
            <a:r>
              <a:rPr lang="en-US" i="1" dirty="0" smtClean="0"/>
              <a:t>, </a:t>
            </a:r>
            <a:r>
              <a:rPr lang="en-US" dirty="0" smtClean="0"/>
              <a:t>with </a:t>
            </a:r>
            <a:r>
              <a:rPr lang="en-US" i="1" dirty="0" smtClean="0"/>
              <a:t>Z = E</a:t>
            </a:r>
            <a:r>
              <a:rPr lang="en-US" i="1" baseline="-25000" dirty="0" smtClean="0"/>
              <a:t>1</a:t>
            </a:r>
            <a:r>
              <a:rPr lang="en-US" i="1" dirty="0" smtClean="0"/>
              <a:t> ∩ E</a:t>
            </a:r>
            <a:r>
              <a:rPr lang="en-US" i="1" baseline="-25000" dirty="0" smtClean="0"/>
              <a:t>2</a:t>
            </a:r>
            <a:r>
              <a:rPr lang="en-US" dirty="0" smtClean="0"/>
              <a:t>.  If </a:t>
            </a:r>
            <a:r>
              <a:rPr lang="en-US" i="1" dirty="0" smtClean="0"/>
              <a:t>X ∩ E</a:t>
            </a:r>
            <a:r>
              <a:rPr lang="en-US" i="1" baseline="-25000" dirty="0" smtClean="0"/>
              <a:t>1</a:t>
            </a:r>
            <a:r>
              <a:rPr lang="en-US" dirty="0" smtClean="0"/>
              <a:t> independent in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 – Z </a:t>
            </a:r>
            <a:r>
              <a:rPr lang="en-US" dirty="0" smtClean="0"/>
              <a:t>and </a:t>
            </a:r>
            <a:r>
              <a:rPr lang="en-US" i="1" dirty="0" smtClean="0"/>
              <a:t>X ∩ E</a:t>
            </a:r>
            <a:r>
              <a:rPr lang="en-US" i="1" baseline="-25000" dirty="0" smtClean="0"/>
              <a:t>2</a:t>
            </a:r>
            <a:r>
              <a:rPr lang="en-US" dirty="0" smtClean="0"/>
              <a:t> independent in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 / Z</a:t>
            </a:r>
            <a:r>
              <a:rPr lang="en-US" dirty="0" smtClean="0"/>
              <a:t>, then </a:t>
            </a:r>
            <a:r>
              <a:rPr lang="en-US" i="1" dirty="0" smtClean="0"/>
              <a:t>X</a:t>
            </a:r>
            <a:r>
              <a:rPr lang="en-US" dirty="0" smtClean="0"/>
              <a:t> independent in </a:t>
            </a:r>
            <a:r>
              <a:rPr lang="en-US" i="1" dirty="0" smtClean="0"/>
              <a:t>M</a:t>
            </a:r>
            <a:endParaRPr lang="en-US" dirty="0" smtClean="0"/>
          </a:p>
          <a:p>
            <a:r>
              <a:rPr lang="en-US" dirty="0" smtClean="0"/>
              <a:t>Proof by picture: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3505200"/>
            <a:ext cx="3124200" cy="275005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3108960" y="4191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124200" y="5090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1" idx="4"/>
            <a:endCxn id="52" idx="0"/>
          </p:cNvCxnSpPr>
          <p:nvPr/>
        </p:nvCxnSpPr>
        <p:spPr>
          <a:xfrm rot="16200000" flipH="1">
            <a:off x="2758440" y="4678680"/>
            <a:ext cx="807720" cy="152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spect="1"/>
          </p:cNvSpPr>
          <p:nvPr/>
        </p:nvSpPr>
        <p:spPr>
          <a:xfrm>
            <a:off x="2286000" y="55473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219200" y="5334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990600" y="4572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813560" y="3886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1965960" y="4556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2423160" y="4191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58" idx="7"/>
            <a:endCxn id="52" idx="3"/>
          </p:cNvCxnSpPr>
          <p:nvPr/>
        </p:nvCxnSpPr>
        <p:spPr>
          <a:xfrm rot="5400000" flipH="1" flipV="1">
            <a:off x="2554549" y="4977709"/>
            <a:ext cx="392542" cy="7735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>
            <a:spLocks noChangeAspect="1"/>
          </p:cNvSpPr>
          <p:nvPr/>
        </p:nvSpPr>
        <p:spPr>
          <a:xfrm>
            <a:off x="3870960" y="4191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4023360" y="55473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4709160" y="56997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5166360" y="48006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51" idx="2"/>
            <a:endCxn id="62" idx="6"/>
          </p:cNvCxnSpPr>
          <p:nvPr/>
        </p:nvCxnSpPr>
        <p:spPr>
          <a:xfrm rot="10800000" flipV="1">
            <a:off x="2057400" y="4236720"/>
            <a:ext cx="1051560" cy="36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1" idx="2"/>
            <a:endCxn id="63" idx="6"/>
          </p:cNvCxnSpPr>
          <p:nvPr/>
        </p:nvCxnSpPr>
        <p:spPr>
          <a:xfrm rot="10800000">
            <a:off x="2514600" y="4236720"/>
            <a:ext cx="59436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3" idx="1"/>
            <a:endCxn id="61" idx="6"/>
          </p:cNvCxnSpPr>
          <p:nvPr/>
        </p:nvCxnSpPr>
        <p:spPr>
          <a:xfrm rot="16200000" flipV="1">
            <a:off x="2034541" y="3802380"/>
            <a:ext cx="272471" cy="5315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62" idx="0"/>
            <a:endCxn id="61" idx="4"/>
          </p:cNvCxnSpPr>
          <p:nvPr/>
        </p:nvCxnSpPr>
        <p:spPr>
          <a:xfrm rot="16200000" flipV="1">
            <a:off x="1645920" y="4191000"/>
            <a:ext cx="57912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2" idx="3"/>
            <a:endCxn id="60" idx="5"/>
          </p:cNvCxnSpPr>
          <p:nvPr/>
        </p:nvCxnSpPr>
        <p:spPr>
          <a:xfrm rot="5400000">
            <a:off x="1516380" y="4187078"/>
            <a:ext cx="15240" cy="9107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8" idx="0"/>
            <a:endCxn id="62" idx="4"/>
          </p:cNvCxnSpPr>
          <p:nvPr/>
        </p:nvCxnSpPr>
        <p:spPr>
          <a:xfrm rot="16200000" flipV="1">
            <a:off x="1722120" y="4937760"/>
            <a:ext cx="899160" cy="32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2" idx="3"/>
            <a:endCxn id="59" idx="7"/>
          </p:cNvCxnSpPr>
          <p:nvPr/>
        </p:nvCxnSpPr>
        <p:spPr>
          <a:xfrm rot="5400000">
            <a:off x="1282009" y="4650049"/>
            <a:ext cx="712582" cy="6821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60" idx="5"/>
            <a:endCxn id="59" idx="0"/>
          </p:cNvCxnSpPr>
          <p:nvPr/>
        </p:nvCxnSpPr>
        <p:spPr>
          <a:xfrm rot="16200000" flipH="1">
            <a:off x="824809" y="4893888"/>
            <a:ext cx="683951" cy="1962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52" idx="2"/>
            <a:endCxn id="59" idx="6"/>
          </p:cNvCxnSpPr>
          <p:nvPr/>
        </p:nvCxnSpPr>
        <p:spPr>
          <a:xfrm rot="10800000" flipV="1">
            <a:off x="1310640" y="5135880"/>
            <a:ext cx="1813560" cy="2438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1" idx="6"/>
            <a:endCxn id="75" idx="2"/>
          </p:cNvCxnSpPr>
          <p:nvPr/>
        </p:nvCxnSpPr>
        <p:spPr>
          <a:xfrm>
            <a:off x="3200400" y="4236720"/>
            <a:ext cx="6705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75" idx="1"/>
            <a:endCxn id="78" idx="2"/>
          </p:cNvCxnSpPr>
          <p:nvPr/>
        </p:nvCxnSpPr>
        <p:spPr>
          <a:xfrm rot="16200000" flipH="1">
            <a:off x="4204390" y="3884351"/>
            <a:ext cx="641929" cy="12820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52" idx="6"/>
            <a:endCxn id="76" idx="1"/>
          </p:cNvCxnSpPr>
          <p:nvPr/>
        </p:nvCxnSpPr>
        <p:spPr>
          <a:xfrm>
            <a:off x="3215640" y="5135880"/>
            <a:ext cx="821111" cy="424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75" idx="4"/>
            <a:endCxn id="76" idx="1"/>
          </p:cNvCxnSpPr>
          <p:nvPr/>
        </p:nvCxnSpPr>
        <p:spPr>
          <a:xfrm rot="16200000" flipH="1">
            <a:off x="3337560" y="4861559"/>
            <a:ext cx="1278311" cy="120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5" idx="3"/>
          </p:cNvCxnSpPr>
          <p:nvPr/>
        </p:nvCxnSpPr>
        <p:spPr>
          <a:xfrm rot="5400000">
            <a:off x="3116582" y="4368112"/>
            <a:ext cx="866833" cy="66870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7" idx="2"/>
            <a:endCxn id="76" idx="5"/>
          </p:cNvCxnSpPr>
          <p:nvPr/>
        </p:nvCxnSpPr>
        <p:spPr>
          <a:xfrm rot="10800000">
            <a:off x="4101410" y="5625410"/>
            <a:ext cx="607751" cy="1200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77" idx="1"/>
            <a:endCxn id="75" idx="5"/>
          </p:cNvCxnSpPr>
          <p:nvPr/>
        </p:nvCxnSpPr>
        <p:spPr>
          <a:xfrm rot="16200000" flipV="1">
            <a:off x="3613729" y="4604329"/>
            <a:ext cx="1444102" cy="7735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9" name="Content Placeholder 2"/>
          <p:cNvSpPr txBox="1">
            <a:spLocks/>
          </p:cNvSpPr>
          <p:nvPr/>
        </p:nvSpPr>
        <p:spPr>
          <a:xfrm>
            <a:off x="5638800" y="2819400"/>
            <a:ext cx="3276600" cy="27432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extend by induction to whole decomposition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baseline="0" dirty="0" smtClean="0"/>
              <a:t>If whenever there is a sum one side contracts, overall set will</a:t>
            </a:r>
            <a:r>
              <a:rPr lang="en-US" sz="2400" dirty="0" smtClean="0"/>
              <a:t> be independent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build="p"/>
      <p:bldP spid="15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6" grpId="0" animBg="1"/>
      <p:bldP spid="77" grpId="0" animBg="1"/>
      <p:bldP spid="78" grpId="0" animBg="1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489891" y="267866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27891" y="31892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52831" y="31892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194491" y="3722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24131" y="3722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733731" y="3722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71931" y="3722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rot="5400000">
            <a:off x="1970695" y="2670011"/>
            <a:ext cx="413553" cy="6650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 rot="16200000" flipH="1">
            <a:off x="2683165" y="2719541"/>
            <a:ext cx="413553" cy="5659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11" idx="1"/>
          </p:cNvCxnSpPr>
          <p:nvPr/>
        </p:nvCxnSpPr>
        <p:spPr>
          <a:xfrm rot="16200000" flipH="1">
            <a:off x="3212755" y="3363431"/>
            <a:ext cx="4364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0" idx="7"/>
          </p:cNvCxnSpPr>
          <p:nvPr/>
        </p:nvCxnSpPr>
        <p:spPr>
          <a:xfrm rot="5400000">
            <a:off x="2793655" y="3363431"/>
            <a:ext cx="4364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7"/>
          </p:cNvCxnSpPr>
          <p:nvPr/>
        </p:nvCxnSpPr>
        <p:spPr>
          <a:xfrm rot="5400000">
            <a:off x="1311565" y="3306281"/>
            <a:ext cx="436413" cy="4364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9" idx="1"/>
          </p:cNvCxnSpPr>
          <p:nvPr/>
        </p:nvCxnSpPr>
        <p:spPr>
          <a:xfrm rot="16200000" flipH="1">
            <a:off x="1776385" y="3374861"/>
            <a:ext cx="436413" cy="2992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699191" y="4294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3"/>
            <a:endCxn id="18" idx="7"/>
          </p:cNvCxnSpPr>
          <p:nvPr/>
        </p:nvCxnSpPr>
        <p:spPr>
          <a:xfrm rot="5400000">
            <a:off x="778165" y="3877781"/>
            <a:ext cx="474513" cy="398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628831" y="4294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8" idx="5"/>
            <a:endCxn id="20" idx="1"/>
          </p:cNvCxnSpPr>
          <p:nvPr/>
        </p:nvCxnSpPr>
        <p:spPr>
          <a:xfrm rot="16200000" flipH="1">
            <a:off x="1242985" y="3908261"/>
            <a:ext cx="474513" cy="337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2299391" y="4294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152831" y="4294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0" idx="3"/>
            <a:endCxn id="22" idx="7"/>
          </p:cNvCxnSpPr>
          <p:nvPr/>
        </p:nvCxnSpPr>
        <p:spPr>
          <a:xfrm rot="5400000">
            <a:off x="2347885" y="3908261"/>
            <a:ext cx="474513" cy="337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23" idx="1"/>
          </p:cNvCxnSpPr>
          <p:nvPr/>
        </p:nvCxnSpPr>
        <p:spPr>
          <a:xfrm rot="16200000" flipH="1">
            <a:off x="2774605" y="3915881"/>
            <a:ext cx="4745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4123" y="4431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37391" y="4431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41250" y="3859768"/>
            <a:ext cx="66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258623" y="4431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34923" y="4431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54023" y="38597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044440" y="37454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654040" y="421790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638800" y="32120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720840" y="32120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720840" y="42026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330440" y="37454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87345" y="3593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425545" y="2754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86400" y="4355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68545" y="2754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68545" y="4278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82945" y="3593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cxnSp>
        <p:nvCxnSpPr>
          <p:cNvPr id="52" name="Straight Connector 51"/>
          <p:cNvCxnSpPr>
            <a:stCxn id="39" idx="7"/>
            <a:endCxn id="41" idx="3"/>
          </p:cNvCxnSpPr>
          <p:nvPr/>
        </p:nvCxnSpPr>
        <p:spPr>
          <a:xfrm rot="5400000" flipH="1" flipV="1">
            <a:off x="5191993" y="3298661"/>
            <a:ext cx="436414" cy="497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0"/>
            <a:endCxn id="42" idx="4"/>
          </p:cNvCxnSpPr>
          <p:nvPr/>
        </p:nvCxnSpPr>
        <p:spPr>
          <a:xfrm rot="5400000" flipH="1" flipV="1">
            <a:off x="6362700" y="3775948"/>
            <a:ext cx="8534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4" idx="1"/>
            <a:endCxn id="42" idx="5"/>
          </p:cNvCxnSpPr>
          <p:nvPr/>
        </p:nvCxnSpPr>
        <p:spPr>
          <a:xfrm rot="16200000" flipV="1">
            <a:off x="6876013" y="3291041"/>
            <a:ext cx="436414" cy="512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2" idx="3"/>
            <a:endCxn id="40" idx="7"/>
          </p:cNvCxnSpPr>
          <p:nvPr/>
        </p:nvCxnSpPr>
        <p:spPr>
          <a:xfrm rot="5400000">
            <a:off x="5801593" y="3298661"/>
            <a:ext cx="908854" cy="969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/>
          <p:cNvSpPr>
            <a:spLocks noGrp="1"/>
          </p:cNvSpPr>
          <p:nvPr>
            <p:ph sz="quarter" idx="1"/>
          </p:nvPr>
        </p:nvSpPr>
        <p:spPr>
          <a:xfrm>
            <a:off x="357654" y="4876800"/>
            <a:ext cx="802434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graph:</a:t>
            </a:r>
          </a:p>
          <a:p>
            <a:pPr lvl="1"/>
            <a:r>
              <a:rPr lang="en-US" dirty="0" smtClean="0"/>
              <a:t>Vertex for every basic </a:t>
            </a:r>
            <a:r>
              <a:rPr lang="en-US" dirty="0" err="1" smtClean="0"/>
              <a:t>matroid</a:t>
            </a:r>
            <a:r>
              <a:rPr lang="en-US" dirty="0" smtClean="0"/>
              <a:t>, edge if two basic </a:t>
            </a:r>
            <a:r>
              <a:rPr lang="en-US" dirty="0" err="1" smtClean="0"/>
              <a:t>matroids</a:t>
            </a:r>
            <a:r>
              <a:rPr lang="en-US" dirty="0" smtClean="0"/>
              <a:t> share at least one element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57654" y="1295400"/>
            <a:ext cx="8024346" cy="15128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contracting fake elements in one of the two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matroids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share them will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yield independent set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baseline="0" dirty="0" smtClean="0"/>
              <a:t>Which one of the two?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2" grpId="0" animBg="1"/>
      <p:bldP spid="23" grpId="0" animBg="1"/>
      <p:bldP spid="27" grpId="0"/>
      <p:bldP spid="28" grpId="0"/>
      <p:bldP spid="29" grpId="0"/>
      <p:bldP spid="30" grpId="0"/>
      <p:bldP spid="31" grpId="0"/>
      <p:bldP spid="3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68" grpId="0" build="p"/>
      <p:bldP spid="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Graph: 1- and 2-Sums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489891" y="115466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27891" y="16652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52831" y="16652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19449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2413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73373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7193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rot="5400000">
            <a:off x="1970695" y="1146011"/>
            <a:ext cx="413553" cy="6650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 rot="16200000" flipH="1">
            <a:off x="2683165" y="1195541"/>
            <a:ext cx="413553" cy="5659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11" idx="1"/>
          </p:cNvCxnSpPr>
          <p:nvPr/>
        </p:nvCxnSpPr>
        <p:spPr>
          <a:xfrm rot="16200000" flipH="1">
            <a:off x="3212755" y="1839431"/>
            <a:ext cx="4364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0" idx="7"/>
          </p:cNvCxnSpPr>
          <p:nvPr/>
        </p:nvCxnSpPr>
        <p:spPr>
          <a:xfrm rot="5400000">
            <a:off x="2793655" y="1839431"/>
            <a:ext cx="4364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7"/>
          </p:cNvCxnSpPr>
          <p:nvPr/>
        </p:nvCxnSpPr>
        <p:spPr>
          <a:xfrm rot="5400000">
            <a:off x="1311565" y="1782281"/>
            <a:ext cx="436413" cy="4364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9" idx="1"/>
          </p:cNvCxnSpPr>
          <p:nvPr/>
        </p:nvCxnSpPr>
        <p:spPr>
          <a:xfrm rot="16200000" flipH="1">
            <a:off x="1776385" y="1850861"/>
            <a:ext cx="436413" cy="2992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69919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3"/>
            <a:endCxn id="18" idx="7"/>
          </p:cNvCxnSpPr>
          <p:nvPr/>
        </p:nvCxnSpPr>
        <p:spPr>
          <a:xfrm rot="5400000">
            <a:off x="778165" y="2353781"/>
            <a:ext cx="474513" cy="398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62883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8" idx="5"/>
            <a:endCxn id="20" idx="1"/>
          </p:cNvCxnSpPr>
          <p:nvPr/>
        </p:nvCxnSpPr>
        <p:spPr>
          <a:xfrm rot="16200000" flipH="1">
            <a:off x="1242985" y="2384261"/>
            <a:ext cx="474513" cy="337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229939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15283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0" idx="3"/>
            <a:endCxn id="22" idx="7"/>
          </p:cNvCxnSpPr>
          <p:nvPr/>
        </p:nvCxnSpPr>
        <p:spPr>
          <a:xfrm rot="5400000">
            <a:off x="2347885" y="2384261"/>
            <a:ext cx="474513" cy="337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23" idx="1"/>
          </p:cNvCxnSpPr>
          <p:nvPr/>
        </p:nvCxnSpPr>
        <p:spPr>
          <a:xfrm rot="16200000" flipH="1">
            <a:off x="2774605" y="2391881"/>
            <a:ext cx="4745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4123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37391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41250" y="2335768"/>
            <a:ext cx="66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258623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34923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54023" y="23357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044440" y="22214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654040" y="269390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638800" y="16880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720840" y="16880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720840" y="26786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330440" y="22214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87345" y="2069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425545" y="1230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86400" y="2831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68545" y="1230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68545" y="2754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82945" y="2069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cxnSp>
        <p:nvCxnSpPr>
          <p:cNvPr id="52" name="Straight Connector 51"/>
          <p:cNvCxnSpPr>
            <a:stCxn id="39" idx="7"/>
            <a:endCxn id="41" idx="3"/>
          </p:cNvCxnSpPr>
          <p:nvPr/>
        </p:nvCxnSpPr>
        <p:spPr>
          <a:xfrm rot="5400000" flipH="1" flipV="1">
            <a:off x="5191993" y="1774661"/>
            <a:ext cx="436414" cy="497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0"/>
            <a:endCxn id="42" idx="4"/>
          </p:cNvCxnSpPr>
          <p:nvPr/>
        </p:nvCxnSpPr>
        <p:spPr>
          <a:xfrm rot="5400000" flipH="1" flipV="1">
            <a:off x="6362700" y="2251948"/>
            <a:ext cx="8534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4" idx="1"/>
            <a:endCxn id="42" idx="5"/>
          </p:cNvCxnSpPr>
          <p:nvPr/>
        </p:nvCxnSpPr>
        <p:spPr>
          <a:xfrm rot="16200000" flipV="1">
            <a:off x="6876013" y="1767041"/>
            <a:ext cx="436414" cy="512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2" idx="3"/>
            <a:endCxn id="40" idx="7"/>
          </p:cNvCxnSpPr>
          <p:nvPr/>
        </p:nvCxnSpPr>
        <p:spPr>
          <a:xfrm rot="5400000">
            <a:off x="5801593" y="1774661"/>
            <a:ext cx="908854" cy="969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/>
          <p:cNvSpPr>
            <a:spLocks noGrp="1"/>
          </p:cNvSpPr>
          <p:nvPr>
            <p:ph sz="quarter" idx="1"/>
          </p:nvPr>
        </p:nvSpPr>
        <p:spPr>
          <a:xfrm>
            <a:off x="357654" y="3276600"/>
            <a:ext cx="8024346" cy="3054858"/>
          </a:xfrm>
        </p:spPr>
        <p:txBody>
          <a:bodyPr>
            <a:normAutofit/>
          </a:bodyPr>
          <a:lstStyle/>
          <a:p>
            <a:r>
              <a:rPr lang="en-US" dirty="0" smtClean="0"/>
              <a:t>If only </a:t>
            </a:r>
            <a:r>
              <a:rPr lang="en-US" i="1" dirty="0" smtClean="0"/>
              <a:t>1-</a:t>
            </a:r>
            <a:r>
              <a:rPr lang="en-US" dirty="0" smtClean="0"/>
              <a:t> and </a:t>
            </a:r>
            <a:r>
              <a:rPr lang="en-US" i="1" dirty="0" smtClean="0"/>
              <a:t>2-</a:t>
            </a:r>
            <a:r>
              <a:rPr lang="en-US" dirty="0" smtClean="0"/>
              <a:t>sums: forest</a:t>
            </a:r>
          </a:p>
          <a:p>
            <a:pPr lvl="1"/>
            <a:r>
              <a:rPr lang="en-US" dirty="0" smtClean="0"/>
              <a:t>Every sum adds at most 1 conflict edge, </a:t>
            </a:r>
            <a:r>
              <a:rPr lang="en-US" dirty="0" err="1" smtClean="0"/>
              <a:t>bijection</a:t>
            </a:r>
            <a:r>
              <a:rPr lang="en-US" dirty="0" smtClean="0"/>
              <a:t> between fake elements and conflict edges</a:t>
            </a:r>
          </a:p>
          <a:p>
            <a:pPr lvl="1"/>
            <a:r>
              <a:rPr lang="en-US" dirty="0" smtClean="0"/>
              <a:t>Any connected component represents a </a:t>
            </a:r>
            <a:r>
              <a:rPr lang="en-US" dirty="0" err="1" smtClean="0"/>
              <a:t>matroid</a:t>
            </a:r>
            <a:r>
              <a:rPr lang="en-US" dirty="0" smtClean="0"/>
              <a:t> – will never close a cycle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2" grpId="0" animBg="1"/>
      <p:bldP spid="23" grpId="0" animBg="1"/>
      <p:bldP spid="27" grpId="0"/>
      <p:bldP spid="28" grpId="0"/>
      <p:bldP spid="29" grpId="0"/>
      <p:bldP spid="30" grpId="0"/>
      <p:bldP spid="31" grpId="0"/>
      <p:bldP spid="3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6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Graph: 1- and 2-Sums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489891" y="115466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27891" y="16652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52831" y="16652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19449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12413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73373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71931" y="21986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rot="5400000">
            <a:off x="1970695" y="1146011"/>
            <a:ext cx="413553" cy="6650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 rot="16200000" flipH="1">
            <a:off x="2683165" y="1195541"/>
            <a:ext cx="413553" cy="5659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  <a:endCxn id="11" idx="1"/>
          </p:cNvCxnSpPr>
          <p:nvPr/>
        </p:nvCxnSpPr>
        <p:spPr>
          <a:xfrm rot="16200000" flipH="1">
            <a:off x="3212755" y="1839431"/>
            <a:ext cx="4364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0" idx="7"/>
          </p:cNvCxnSpPr>
          <p:nvPr/>
        </p:nvCxnSpPr>
        <p:spPr>
          <a:xfrm rot="5400000">
            <a:off x="2793655" y="1839431"/>
            <a:ext cx="4364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7"/>
          </p:cNvCxnSpPr>
          <p:nvPr/>
        </p:nvCxnSpPr>
        <p:spPr>
          <a:xfrm rot="5400000">
            <a:off x="1311565" y="1782281"/>
            <a:ext cx="436413" cy="4364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9" idx="1"/>
          </p:cNvCxnSpPr>
          <p:nvPr/>
        </p:nvCxnSpPr>
        <p:spPr>
          <a:xfrm rot="16200000" flipH="1">
            <a:off x="1776385" y="1850861"/>
            <a:ext cx="436413" cy="2992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69919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3"/>
            <a:endCxn id="18" idx="7"/>
          </p:cNvCxnSpPr>
          <p:nvPr/>
        </p:nvCxnSpPr>
        <p:spPr>
          <a:xfrm rot="5400000">
            <a:off x="778165" y="2353781"/>
            <a:ext cx="474513" cy="3983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162883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8" idx="5"/>
            <a:endCxn id="20" idx="1"/>
          </p:cNvCxnSpPr>
          <p:nvPr/>
        </p:nvCxnSpPr>
        <p:spPr>
          <a:xfrm rot="16200000" flipH="1">
            <a:off x="1242985" y="2384261"/>
            <a:ext cx="474513" cy="337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229939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3152831" y="2770108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10" idx="3"/>
            <a:endCxn id="22" idx="7"/>
          </p:cNvCxnSpPr>
          <p:nvPr/>
        </p:nvCxnSpPr>
        <p:spPr>
          <a:xfrm rot="5400000">
            <a:off x="2347885" y="2384261"/>
            <a:ext cx="474513" cy="3373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23" idx="1"/>
          </p:cNvCxnSpPr>
          <p:nvPr/>
        </p:nvCxnSpPr>
        <p:spPr>
          <a:xfrm rot="16200000" flipH="1">
            <a:off x="2774605" y="2391881"/>
            <a:ext cx="474513" cy="3221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4123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537391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41250" y="2335768"/>
            <a:ext cx="66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258623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34923" y="29072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554023" y="2335768"/>
            <a:ext cx="255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5044440" y="22214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5654040" y="269390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638800" y="16880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720840" y="16880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720840" y="26786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330440" y="2221468"/>
            <a:ext cx="137160" cy="137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87345" y="2069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5425545" y="1230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86400" y="2831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6568545" y="1230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4</a:t>
            </a:r>
            <a:endParaRPr lang="en-US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68545" y="27548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5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482945" y="2069068"/>
            <a:ext cx="51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6</a:t>
            </a:r>
            <a:endParaRPr lang="en-US" i="1" dirty="0"/>
          </a:p>
        </p:txBody>
      </p:sp>
      <p:cxnSp>
        <p:nvCxnSpPr>
          <p:cNvPr id="52" name="Straight Connector 51"/>
          <p:cNvCxnSpPr>
            <a:stCxn id="39" idx="7"/>
            <a:endCxn id="41" idx="3"/>
          </p:cNvCxnSpPr>
          <p:nvPr/>
        </p:nvCxnSpPr>
        <p:spPr>
          <a:xfrm rot="5400000" flipH="1" flipV="1">
            <a:off x="5191993" y="1774661"/>
            <a:ext cx="436414" cy="4973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0"/>
            <a:endCxn id="42" idx="4"/>
          </p:cNvCxnSpPr>
          <p:nvPr/>
        </p:nvCxnSpPr>
        <p:spPr>
          <a:xfrm rot="5400000" flipH="1" flipV="1">
            <a:off x="6362700" y="2251948"/>
            <a:ext cx="8534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4" idx="1"/>
            <a:endCxn id="42" idx="5"/>
          </p:cNvCxnSpPr>
          <p:nvPr/>
        </p:nvCxnSpPr>
        <p:spPr>
          <a:xfrm rot="16200000" flipV="1">
            <a:off x="6876013" y="1767041"/>
            <a:ext cx="436414" cy="5126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2" idx="3"/>
            <a:endCxn id="40" idx="7"/>
          </p:cNvCxnSpPr>
          <p:nvPr/>
        </p:nvCxnSpPr>
        <p:spPr>
          <a:xfrm rot="5400000">
            <a:off x="5801593" y="1774661"/>
            <a:ext cx="908854" cy="9698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/>
          <p:cNvSpPr>
            <a:spLocks noGrp="1"/>
          </p:cNvSpPr>
          <p:nvPr>
            <p:ph sz="quarter" idx="1"/>
          </p:nvPr>
        </p:nvSpPr>
        <p:spPr>
          <a:xfrm>
            <a:off x="357654" y="3276600"/>
            <a:ext cx="8024346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Root conflict graph</a:t>
            </a:r>
          </a:p>
          <a:p>
            <a:r>
              <a:rPr lang="en-US" dirty="0" smtClean="0"/>
              <a:t>Every edge corresponds to fake element: child contracts, parent deletes</a:t>
            </a:r>
          </a:p>
          <a:p>
            <a:pPr lvl="1"/>
            <a:r>
              <a:rPr lang="en-US" dirty="0" smtClean="0"/>
              <a:t>Every fake element contracted in one of the two </a:t>
            </a:r>
            <a:r>
              <a:rPr lang="en-US" dirty="0" err="1" smtClean="0"/>
              <a:t>matroids</a:t>
            </a:r>
            <a:r>
              <a:rPr lang="en-US" dirty="0" smtClean="0"/>
              <a:t> that contain it, so get independent set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matroid</a:t>
            </a:r>
            <a:r>
              <a:rPr lang="en-US" dirty="0" smtClean="0"/>
              <a:t> contracts at most 1 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38200"/>
          </a:xfrm>
        </p:spPr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matroid</a:t>
            </a:r>
            <a:r>
              <a:rPr lang="en-US" dirty="0" smtClean="0"/>
              <a:t> contract at most 1 element – are we still OK on value?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434840" y="281940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329940" y="281940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2"/>
            <a:endCxn id="7" idx="6"/>
          </p:cNvCxnSpPr>
          <p:nvPr/>
        </p:nvCxnSpPr>
        <p:spPr>
          <a:xfrm rot="10800000">
            <a:off x="3467100" y="2887980"/>
            <a:ext cx="96774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7"/>
            <a:endCxn id="6" idx="1"/>
          </p:cNvCxnSpPr>
          <p:nvPr/>
        </p:nvCxnSpPr>
        <p:spPr>
          <a:xfrm rot="5400000" flipH="1" flipV="1">
            <a:off x="3950970" y="2335530"/>
            <a:ext cx="1588" cy="1007914"/>
          </a:xfrm>
          <a:prstGeom prst="curvedConnector3">
            <a:avLst>
              <a:gd name="adj1" fmla="val 1566039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0" y="220980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048000"/>
            <a:ext cx="80772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Elements parallel to contracted edge are problematic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no such edges: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920240" y="51968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920240" y="449580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  <a:endCxn id="16" idx="4"/>
          </p:cNvCxnSpPr>
          <p:nvPr/>
        </p:nvCxnSpPr>
        <p:spPr>
          <a:xfrm rot="5400000" flipH="1" flipV="1">
            <a:off x="1706880" y="4914900"/>
            <a:ext cx="56388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1371600" y="45872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203960" y="526542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1066800" y="56540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09600" y="457200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453640" y="434340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606040" y="542544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124200" y="4876800"/>
            <a:ext cx="137160" cy="137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5" idx="1"/>
            <a:endCxn id="26" idx="5"/>
          </p:cNvCxnSpPr>
          <p:nvPr/>
        </p:nvCxnSpPr>
        <p:spPr>
          <a:xfrm rot="16200000" flipV="1">
            <a:off x="414253" y="5001493"/>
            <a:ext cx="985054" cy="3602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0"/>
            <a:endCxn id="23" idx="4"/>
          </p:cNvCxnSpPr>
          <p:nvPr/>
        </p:nvCxnSpPr>
        <p:spPr>
          <a:xfrm rot="5400000" flipH="1" flipV="1">
            <a:off x="1085850" y="4911090"/>
            <a:ext cx="541020" cy="16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2"/>
            <a:endCxn id="23" idx="6"/>
          </p:cNvCxnSpPr>
          <p:nvPr/>
        </p:nvCxnSpPr>
        <p:spPr>
          <a:xfrm rot="10800000" flipV="1">
            <a:off x="1508760" y="4564380"/>
            <a:ext cx="411480" cy="9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2"/>
            <a:endCxn id="23" idx="5"/>
          </p:cNvCxnSpPr>
          <p:nvPr/>
        </p:nvCxnSpPr>
        <p:spPr>
          <a:xfrm rot="10800000">
            <a:off x="1488674" y="4704314"/>
            <a:ext cx="431567" cy="561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2"/>
            <a:endCxn id="25" idx="0"/>
          </p:cNvCxnSpPr>
          <p:nvPr/>
        </p:nvCxnSpPr>
        <p:spPr>
          <a:xfrm rot="10800000" flipV="1">
            <a:off x="1135380" y="5265420"/>
            <a:ext cx="784860" cy="388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2"/>
            <a:endCxn id="16" idx="7"/>
          </p:cNvCxnSpPr>
          <p:nvPr/>
        </p:nvCxnSpPr>
        <p:spPr>
          <a:xfrm rot="10800000" flipV="1">
            <a:off x="2037314" y="4411979"/>
            <a:ext cx="416327" cy="103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2"/>
            <a:endCxn id="15" idx="6"/>
          </p:cNvCxnSpPr>
          <p:nvPr/>
        </p:nvCxnSpPr>
        <p:spPr>
          <a:xfrm rot="10800000">
            <a:off x="2057400" y="5265420"/>
            <a:ext cx="548640" cy="228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9" idx="1"/>
            <a:endCxn id="27" idx="5"/>
          </p:cNvCxnSpPr>
          <p:nvPr/>
        </p:nvCxnSpPr>
        <p:spPr>
          <a:xfrm rot="16200000" flipV="1">
            <a:off x="2639293" y="4391893"/>
            <a:ext cx="436414" cy="573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 txBox="1">
            <a:spLocks/>
          </p:cNvSpPr>
          <p:nvPr/>
        </p:nvSpPr>
        <p:spPr>
          <a:xfrm>
            <a:off x="3429000" y="3962400"/>
            <a:ext cx="48768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Unique circuit in OPT ∪ </a:t>
            </a:r>
            <a:r>
              <a:rPr lang="en-US" sz="2400" i="1" dirty="0" smtClean="0"/>
              <a:t>{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}</a:t>
            </a: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 smallest element from circuit, add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Since circuit size at least 3, lose at most 1/2 value of OPT 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72956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3" grpId="0"/>
      <p:bldP spid="14" grpId="0" build="p"/>
      <p:bldP spid="15" grpId="0" animBg="1"/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4" grpId="0" build="p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Secretary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/>
          <a:lstStyle/>
          <a:p>
            <a:r>
              <a:rPr lang="en-US" dirty="0" smtClean="0"/>
              <a:t>Goal: algorithm which gets (in expectation) value at least </a:t>
            </a:r>
            <a:r>
              <a:rPr lang="en-US" i="1" dirty="0" smtClean="0"/>
              <a:t>Ω(1)</a:t>
            </a:r>
            <a:r>
              <a:rPr lang="en-US" dirty="0" smtClean="0"/>
              <a:t> of OPT</a:t>
            </a:r>
          </a:p>
          <a:p>
            <a:pPr lvl="1"/>
            <a:r>
              <a:rPr lang="en-US" i="1" dirty="0" smtClean="0"/>
              <a:t>c</a:t>
            </a:r>
            <a:r>
              <a:rPr lang="en-US" dirty="0" smtClean="0"/>
              <a:t>-competitive: </a:t>
            </a:r>
            <a:r>
              <a:rPr lang="en-US" i="1" dirty="0" smtClean="0"/>
              <a:t>OPT / E[ALG] ≤ </a:t>
            </a:r>
            <a:r>
              <a:rPr lang="en-US" i="1" dirty="0" err="1" smtClean="0"/>
              <a:t>c</a:t>
            </a:r>
            <a:endParaRPr lang="en-US" i="1" dirty="0" smtClean="0"/>
          </a:p>
          <a:p>
            <a:r>
              <a:rPr lang="en-US" dirty="0" smtClean="0"/>
              <a:t>Impossible if values and ordering adversarial</a:t>
            </a:r>
          </a:p>
          <a:p>
            <a:r>
              <a:rPr lang="en-US" dirty="0" smtClean="0"/>
              <a:t>Classical setting: adversarial values, random order</a:t>
            </a:r>
          </a:p>
          <a:p>
            <a:r>
              <a:rPr lang="en-US" dirty="0" smtClean="0"/>
              <a:t>Threshold Algorithm:</a:t>
            </a:r>
          </a:p>
          <a:p>
            <a:pPr lvl="1"/>
            <a:r>
              <a:rPr lang="en-US" dirty="0" smtClean="0"/>
              <a:t>Let first 1/2 of bids go by, set threshold to highest value in sample</a:t>
            </a:r>
          </a:p>
          <a:p>
            <a:pPr lvl="1"/>
            <a:r>
              <a:rPr lang="en-US" dirty="0" smtClean="0"/>
              <a:t>Select next bid larger than threshold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2-Circuits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371600" y="21183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887911" y="248799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889760" y="175260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7"/>
            <a:endCxn id="7" idx="2"/>
          </p:cNvCxnSpPr>
          <p:nvPr/>
        </p:nvCxnSpPr>
        <p:spPr>
          <a:xfrm rot="5400000" flipH="1" flipV="1">
            <a:off x="1502989" y="1744981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  <a:endCxn id="6" idx="2"/>
          </p:cNvCxnSpPr>
          <p:nvPr/>
        </p:nvCxnSpPr>
        <p:spPr>
          <a:xfrm rot="16200000" flipH="1">
            <a:off x="1490660" y="2136459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6" idx="0"/>
          </p:cNvCxnSpPr>
          <p:nvPr/>
        </p:nvCxnSpPr>
        <p:spPr>
          <a:xfrm rot="5400000">
            <a:off x="1612582" y="2165091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2895600" y="17526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895600" y="25146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 rot="5400000">
            <a:off x="2606040" y="2179320"/>
            <a:ext cx="670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0" y="19050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cxnSp>
        <p:nvCxnSpPr>
          <p:cNvPr id="15" name="Curved Connector 14"/>
          <p:cNvCxnSpPr>
            <a:stCxn id="11" idx="6"/>
            <a:endCxn id="12" idx="6"/>
          </p:cNvCxnSpPr>
          <p:nvPr/>
        </p:nvCxnSpPr>
        <p:spPr>
          <a:xfrm>
            <a:off x="2987040" y="1798320"/>
            <a:ext cx="1588" cy="762000"/>
          </a:xfrm>
          <a:prstGeom prst="curved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1371600" y="2819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2"/>
            <a:endCxn id="18" idx="0"/>
          </p:cNvCxnSpPr>
          <p:nvPr/>
        </p:nvCxnSpPr>
        <p:spPr>
          <a:xfrm rot="10800000" flipV="1">
            <a:off x="1417321" y="2533710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3489960" y="17526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505200" y="24993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2"/>
            <a:endCxn id="12" idx="6"/>
          </p:cNvCxnSpPr>
          <p:nvPr/>
        </p:nvCxnSpPr>
        <p:spPr>
          <a:xfrm rot="10800000" flipV="1">
            <a:off x="2987040" y="2545080"/>
            <a:ext cx="5181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2"/>
            <a:endCxn id="11" idx="6"/>
          </p:cNvCxnSpPr>
          <p:nvPr/>
        </p:nvCxnSpPr>
        <p:spPr>
          <a:xfrm rot="10800000">
            <a:off x="2987040" y="1798320"/>
            <a:ext cx="502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4785360" y="21793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301671" y="254895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303520" y="181356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7"/>
            <a:endCxn id="26" idx="2"/>
          </p:cNvCxnSpPr>
          <p:nvPr/>
        </p:nvCxnSpPr>
        <p:spPr>
          <a:xfrm rot="5400000" flipH="1" flipV="1">
            <a:off x="4916749" y="1805941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4"/>
            <a:endCxn id="25" idx="2"/>
          </p:cNvCxnSpPr>
          <p:nvPr/>
        </p:nvCxnSpPr>
        <p:spPr>
          <a:xfrm rot="16200000" flipH="1">
            <a:off x="4904420" y="2197419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4"/>
            <a:endCxn id="25" idx="0"/>
          </p:cNvCxnSpPr>
          <p:nvPr/>
        </p:nvCxnSpPr>
        <p:spPr>
          <a:xfrm rot="5400000">
            <a:off x="5026342" y="2226051"/>
            <a:ext cx="643949" cy="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6309360" y="1813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4785360" y="28803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5" idx="2"/>
            <a:endCxn id="32" idx="0"/>
          </p:cNvCxnSpPr>
          <p:nvPr/>
        </p:nvCxnSpPr>
        <p:spPr>
          <a:xfrm rot="10800000" flipV="1">
            <a:off x="4831081" y="2594670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4" idx="2"/>
            <a:endCxn id="25" idx="6"/>
          </p:cNvCxnSpPr>
          <p:nvPr/>
        </p:nvCxnSpPr>
        <p:spPr>
          <a:xfrm rot="10800000">
            <a:off x="5393112" y="2594670"/>
            <a:ext cx="916249" cy="1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2"/>
            <a:endCxn id="26" idx="6"/>
          </p:cNvCxnSpPr>
          <p:nvPr/>
        </p:nvCxnSpPr>
        <p:spPr>
          <a:xfrm rot="10800000" flipV="1">
            <a:off x="5394960" y="1859279"/>
            <a:ext cx="914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1" idx="0"/>
            <a:endCxn id="20" idx="4"/>
          </p:cNvCxnSpPr>
          <p:nvPr/>
        </p:nvCxnSpPr>
        <p:spPr>
          <a:xfrm rot="16200000" flipV="1">
            <a:off x="3215640" y="2164080"/>
            <a:ext cx="6553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84" idx="0"/>
            <a:endCxn id="30" idx="4"/>
          </p:cNvCxnSpPr>
          <p:nvPr/>
        </p:nvCxnSpPr>
        <p:spPr>
          <a:xfrm rot="5400000" flipH="1" flipV="1">
            <a:off x="6027420" y="2232660"/>
            <a:ext cx="655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21646" y="13716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2993246" y="13716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cxnSp>
        <p:nvCxnSpPr>
          <p:cNvPr id="75" name="Curved Connector 74"/>
          <p:cNvCxnSpPr>
            <a:stCxn id="7" idx="6"/>
            <a:endCxn id="6" idx="6"/>
          </p:cNvCxnSpPr>
          <p:nvPr/>
        </p:nvCxnSpPr>
        <p:spPr>
          <a:xfrm flipH="1">
            <a:off x="1979351" y="1798321"/>
            <a:ext cx="1849" cy="735389"/>
          </a:xfrm>
          <a:prstGeom prst="curvedConnector3">
            <a:avLst>
              <a:gd name="adj1" fmla="val -1236344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Content Placeholder 2"/>
          <p:cNvSpPr txBox="1">
            <a:spLocks/>
          </p:cNvSpPr>
          <p:nvPr/>
        </p:nvSpPr>
        <p:spPr>
          <a:xfrm>
            <a:off x="457200" y="3581400"/>
            <a:ext cx="7671816" cy="1828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deletes </a:t>
            </a:r>
            <a:r>
              <a:rPr kumimoji="0" lang="en-US" sz="2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lang="en-US" sz="2400" dirty="0" smtClean="0"/>
              <a:t>, </a:t>
            </a:r>
            <a:r>
              <a:rPr lang="en-US" sz="2400" i="1" dirty="0" smtClean="0"/>
              <a:t>M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contracts </a:t>
            </a:r>
            <a:r>
              <a:rPr lang="en-US" sz="2400" i="1" dirty="0" err="1" smtClean="0"/>
              <a:t>e</a:t>
            </a:r>
            <a:endParaRPr lang="en-US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parallel element from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4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400" dirty="0" smtClean="0"/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6309360" y="25603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191000" y="1981200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93" name="TextBox 92"/>
          <p:cNvSpPr txBox="1"/>
          <p:nvPr/>
        </p:nvSpPr>
        <p:spPr>
          <a:xfrm>
            <a:off x="1689951" y="1992868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</a:t>
            </a:r>
            <a:endParaRPr lang="en-US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2667000" y="1981200"/>
            <a:ext cx="36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4" grpId="0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  <p:bldP spid="32" grpId="0" animBg="1"/>
      <p:bldP spid="72" grpId="0"/>
      <p:bldP spid="73" grpId="0"/>
      <p:bldP spid="79" grpId="0" build="p"/>
      <p:bldP spid="84" grpId="0" animBg="1"/>
      <p:bldP spid="92" grpId="0"/>
      <p:bldP spid="93" grpId="0"/>
      <p:bldP spid="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1905000"/>
          </a:xfrm>
        </p:spPr>
        <p:txBody>
          <a:bodyPr/>
          <a:lstStyle/>
          <a:p>
            <a:r>
              <a:rPr lang="en-US" dirty="0" smtClean="0"/>
              <a:t>If only 1- and 2-sums: </a:t>
            </a:r>
          </a:p>
          <a:p>
            <a:pPr lvl="1"/>
            <a:r>
              <a:rPr lang="en-US" dirty="0" smtClean="0"/>
              <a:t>Root conflict graph to determine contractions</a:t>
            </a:r>
          </a:p>
          <a:p>
            <a:pPr lvl="1"/>
            <a:r>
              <a:rPr lang="en-US" dirty="0" smtClean="0"/>
              <a:t>Move elements parallel to contracted elements</a:t>
            </a:r>
          </a:p>
          <a:p>
            <a:r>
              <a:rPr lang="en-US" dirty="0" smtClean="0"/>
              <a:t>3-Sums: conflict graph might not be forest!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1371600" y="37472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1887911" y="411688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1889760" y="3381495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>
            <a:stCxn id="85" idx="7"/>
            <a:endCxn id="87" idx="2"/>
          </p:cNvCxnSpPr>
          <p:nvPr/>
        </p:nvCxnSpPr>
        <p:spPr>
          <a:xfrm rot="5400000" flipH="1" flipV="1">
            <a:off x="1502989" y="3373875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5" idx="4"/>
            <a:endCxn id="86" idx="2"/>
          </p:cNvCxnSpPr>
          <p:nvPr/>
        </p:nvCxnSpPr>
        <p:spPr>
          <a:xfrm rot="16200000" flipH="1">
            <a:off x="1490660" y="3765353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7" idx="4"/>
            <a:endCxn id="86" idx="0"/>
          </p:cNvCxnSpPr>
          <p:nvPr/>
        </p:nvCxnSpPr>
        <p:spPr>
          <a:xfrm rot="5400000">
            <a:off x="1612582" y="3793985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Oval 90"/>
          <p:cNvSpPr>
            <a:spLocks noChangeAspect="1"/>
          </p:cNvSpPr>
          <p:nvPr/>
        </p:nvSpPr>
        <p:spPr>
          <a:xfrm>
            <a:off x="2895600" y="33814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2895600" y="41434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>
            <a:stCxn id="91" idx="4"/>
            <a:endCxn id="92" idx="0"/>
          </p:cNvCxnSpPr>
          <p:nvPr/>
        </p:nvCxnSpPr>
        <p:spPr>
          <a:xfrm rot="5400000">
            <a:off x="2606040" y="3808214"/>
            <a:ext cx="670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286000" y="3533894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cxnSp>
        <p:nvCxnSpPr>
          <p:cNvPr id="95" name="Curved Connector 94"/>
          <p:cNvCxnSpPr>
            <a:stCxn id="91" idx="6"/>
            <a:endCxn id="92" idx="6"/>
          </p:cNvCxnSpPr>
          <p:nvPr/>
        </p:nvCxnSpPr>
        <p:spPr>
          <a:xfrm>
            <a:off x="2987040" y="3427214"/>
            <a:ext cx="1588" cy="762000"/>
          </a:xfrm>
          <a:prstGeom prst="curved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914400" y="315289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(</a:t>
            </a:r>
            <a:endParaRPr lang="en-US" sz="6000" dirty="0"/>
          </a:p>
        </p:txBody>
      </p:sp>
      <p:sp>
        <p:nvSpPr>
          <p:cNvPr id="97" name="TextBox 96"/>
          <p:cNvSpPr txBox="1"/>
          <p:nvPr/>
        </p:nvSpPr>
        <p:spPr>
          <a:xfrm>
            <a:off x="3733800" y="3152894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1371600" y="44482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86" idx="2"/>
            <a:endCxn id="98" idx="0"/>
          </p:cNvCxnSpPr>
          <p:nvPr/>
        </p:nvCxnSpPr>
        <p:spPr>
          <a:xfrm rot="10800000" flipV="1">
            <a:off x="1417321" y="4162604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Oval 99"/>
          <p:cNvSpPr>
            <a:spLocks noChangeAspect="1"/>
          </p:cNvSpPr>
          <p:nvPr/>
        </p:nvSpPr>
        <p:spPr>
          <a:xfrm>
            <a:off x="3489960" y="33814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505200" y="41282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stCxn id="101" idx="2"/>
            <a:endCxn id="92" idx="6"/>
          </p:cNvCxnSpPr>
          <p:nvPr/>
        </p:nvCxnSpPr>
        <p:spPr>
          <a:xfrm rot="10800000" flipV="1">
            <a:off x="2987040" y="4173974"/>
            <a:ext cx="5181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0" idx="2"/>
            <a:endCxn id="91" idx="6"/>
          </p:cNvCxnSpPr>
          <p:nvPr/>
        </p:nvCxnSpPr>
        <p:spPr>
          <a:xfrm rot="10800000">
            <a:off x="2987040" y="3427214"/>
            <a:ext cx="502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/>
          <p:cNvSpPr>
            <a:spLocks noChangeAspect="1"/>
          </p:cNvSpPr>
          <p:nvPr/>
        </p:nvSpPr>
        <p:spPr>
          <a:xfrm>
            <a:off x="1371600" y="51188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1887911" y="548848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1889760" y="4753095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104" idx="7"/>
            <a:endCxn id="106" idx="2"/>
          </p:cNvCxnSpPr>
          <p:nvPr/>
        </p:nvCxnSpPr>
        <p:spPr>
          <a:xfrm rot="5400000" flipH="1" flipV="1">
            <a:off x="1502989" y="4745475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4" idx="4"/>
            <a:endCxn id="105" idx="2"/>
          </p:cNvCxnSpPr>
          <p:nvPr/>
        </p:nvCxnSpPr>
        <p:spPr>
          <a:xfrm rot="16200000" flipH="1">
            <a:off x="1490660" y="5136953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6" idx="4"/>
            <a:endCxn id="105" idx="0"/>
          </p:cNvCxnSpPr>
          <p:nvPr/>
        </p:nvCxnSpPr>
        <p:spPr>
          <a:xfrm rot="5400000">
            <a:off x="1612582" y="5165585"/>
            <a:ext cx="643949" cy="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>
            <a:spLocks noChangeAspect="1"/>
          </p:cNvSpPr>
          <p:nvPr/>
        </p:nvSpPr>
        <p:spPr>
          <a:xfrm>
            <a:off x="2895600" y="47530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895600" y="54998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1371600" y="58198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stCxn id="105" idx="2"/>
            <a:endCxn id="112" idx="0"/>
          </p:cNvCxnSpPr>
          <p:nvPr/>
        </p:nvCxnSpPr>
        <p:spPr>
          <a:xfrm rot="10800000" flipV="1">
            <a:off x="1417321" y="5534204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1" idx="2"/>
            <a:endCxn id="105" idx="6"/>
          </p:cNvCxnSpPr>
          <p:nvPr/>
        </p:nvCxnSpPr>
        <p:spPr>
          <a:xfrm rot="10800000">
            <a:off x="1979352" y="5534204"/>
            <a:ext cx="916249" cy="1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2"/>
            <a:endCxn id="106" idx="6"/>
          </p:cNvCxnSpPr>
          <p:nvPr/>
        </p:nvCxnSpPr>
        <p:spPr>
          <a:xfrm rot="10800000" flipV="1">
            <a:off x="1981200" y="4798813"/>
            <a:ext cx="914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240454" y="3533894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3</a:t>
            </a:r>
            <a:endParaRPr lang="en-US" sz="2000" i="1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5013960" y="36862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5547360" y="33814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5562600" y="40520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>
            <a:stCxn id="118" idx="3"/>
            <a:endCxn id="117" idx="7"/>
          </p:cNvCxnSpPr>
          <p:nvPr/>
        </p:nvCxnSpPr>
        <p:spPr>
          <a:xfrm rot="5400000">
            <a:off x="5206309" y="3345243"/>
            <a:ext cx="240142" cy="468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18" idx="4"/>
            <a:endCxn id="119" idx="0"/>
          </p:cNvCxnSpPr>
          <p:nvPr/>
        </p:nvCxnSpPr>
        <p:spPr>
          <a:xfrm rot="16200000" flipH="1">
            <a:off x="5311140" y="3754874"/>
            <a:ext cx="579120" cy="152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7" idx="5"/>
            <a:endCxn id="119" idx="1"/>
          </p:cNvCxnSpPr>
          <p:nvPr/>
        </p:nvCxnSpPr>
        <p:spPr>
          <a:xfrm rot="16200000" flipH="1">
            <a:off x="5183449" y="3672903"/>
            <a:ext cx="301102" cy="4839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3" name="Oval 122"/>
          <p:cNvSpPr>
            <a:spLocks noChangeAspect="1"/>
          </p:cNvSpPr>
          <p:nvPr/>
        </p:nvSpPr>
        <p:spPr>
          <a:xfrm>
            <a:off x="6096000" y="36862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118" idx="5"/>
            <a:endCxn id="123" idx="1"/>
          </p:cNvCxnSpPr>
          <p:nvPr/>
        </p:nvCxnSpPr>
        <p:spPr>
          <a:xfrm rot="16200000" flipH="1">
            <a:off x="5747329" y="3337623"/>
            <a:ext cx="240142" cy="4839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19" idx="7"/>
            <a:endCxn id="123" idx="3"/>
          </p:cNvCxnSpPr>
          <p:nvPr/>
        </p:nvCxnSpPr>
        <p:spPr>
          <a:xfrm rot="5400000" flipH="1" flipV="1">
            <a:off x="5724469" y="3680523"/>
            <a:ext cx="301102" cy="468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6" name="Oval 125"/>
          <p:cNvSpPr>
            <a:spLocks noChangeAspect="1"/>
          </p:cNvSpPr>
          <p:nvPr/>
        </p:nvSpPr>
        <p:spPr>
          <a:xfrm>
            <a:off x="4191000" y="50578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4724400" y="47530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4739640" y="54236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>
            <a:stCxn id="127" idx="3"/>
            <a:endCxn id="126" idx="7"/>
          </p:cNvCxnSpPr>
          <p:nvPr/>
        </p:nvCxnSpPr>
        <p:spPr>
          <a:xfrm rot="5400000">
            <a:off x="4383349" y="4716843"/>
            <a:ext cx="240142" cy="468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4"/>
            <a:endCxn id="128" idx="0"/>
          </p:cNvCxnSpPr>
          <p:nvPr/>
        </p:nvCxnSpPr>
        <p:spPr>
          <a:xfrm rot="16200000" flipH="1">
            <a:off x="4488180" y="5126474"/>
            <a:ext cx="579120" cy="152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6" idx="5"/>
            <a:endCxn id="128" idx="1"/>
          </p:cNvCxnSpPr>
          <p:nvPr/>
        </p:nvCxnSpPr>
        <p:spPr>
          <a:xfrm rot="16200000" flipH="1">
            <a:off x="4360489" y="5044503"/>
            <a:ext cx="301102" cy="4839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2" name="Oval 131"/>
          <p:cNvSpPr>
            <a:spLocks noChangeAspect="1"/>
          </p:cNvSpPr>
          <p:nvPr/>
        </p:nvSpPr>
        <p:spPr>
          <a:xfrm>
            <a:off x="5273040" y="50578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>
            <a:stCxn id="127" idx="5"/>
            <a:endCxn id="132" idx="1"/>
          </p:cNvCxnSpPr>
          <p:nvPr/>
        </p:nvCxnSpPr>
        <p:spPr>
          <a:xfrm rot="16200000" flipH="1">
            <a:off x="4924369" y="4709223"/>
            <a:ext cx="240142" cy="4839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8" idx="7"/>
            <a:endCxn id="132" idx="3"/>
          </p:cNvCxnSpPr>
          <p:nvPr/>
        </p:nvCxnSpPr>
        <p:spPr>
          <a:xfrm rot="5400000" flipH="1" flipV="1">
            <a:off x="4901509" y="5052123"/>
            <a:ext cx="301102" cy="4687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429000" y="4962584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3</a:t>
            </a:r>
            <a:endParaRPr lang="en-US" sz="2000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535854" y="4962584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324600" y="51188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6840911" y="548848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6842760" y="4753095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7848600" y="47530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7848600" y="54998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6324600" y="581989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stCxn id="138" idx="2"/>
            <a:endCxn id="142" idx="0"/>
          </p:cNvCxnSpPr>
          <p:nvPr/>
        </p:nvCxnSpPr>
        <p:spPr>
          <a:xfrm rot="10800000" flipV="1">
            <a:off x="6370321" y="5534204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1" idx="2"/>
            <a:endCxn id="138" idx="6"/>
          </p:cNvCxnSpPr>
          <p:nvPr/>
        </p:nvCxnSpPr>
        <p:spPr>
          <a:xfrm rot="10800000">
            <a:off x="6932352" y="5534204"/>
            <a:ext cx="916249" cy="1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40" idx="2"/>
            <a:endCxn id="139" idx="6"/>
          </p:cNvCxnSpPr>
          <p:nvPr/>
        </p:nvCxnSpPr>
        <p:spPr>
          <a:xfrm rot="10800000" flipV="1">
            <a:off x="6934200" y="4798813"/>
            <a:ext cx="914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>
            <a:spLocks noChangeAspect="1"/>
          </p:cNvSpPr>
          <p:nvPr/>
        </p:nvSpPr>
        <p:spPr>
          <a:xfrm>
            <a:off x="7299960" y="5118854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/>
          <p:cNvCxnSpPr>
            <a:stCxn id="139" idx="5"/>
            <a:endCxn id="146" idx="1"/>
          </p:cNvCxnSpPr>
          <p:nvPr/>
        </p:nvCxnSpPr>
        <p:spPr>
          <a:xfrm rot="16200000" flipH="1">
            <a:off x="6966530" y="4785423"/>
            <a:ext cx="301101" cy="39254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8" idx="7"/>
            <a:endCxn id="146" idx="3"/>
          </p:cNvCxnSpPr>
          <p:nvPr/>
        </p:nvCxnSpPr>
        <p:spPr>
          <a:xfrm rot="5400000" flipH="1" flipV="1">
            <a:off x="6963669" y="5152194"/>
            <a:ext cx="304972" cy="3943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01" idx="0"/>
            <a:endCxn id="100" idx="4"/>
          </p:cNvCxnSpPr>
          <p:nvPr/>
        </p:nvCxnSpPr>
        <p:spPr>
          <a:xfrm rot="16200000" flipV="1">
            <a:off x="3215640" y="3792974"/>
            <a:ext cx="6553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11" idx="0"/>
            <a:endCxn id="110" idx="4"/>
          </p:cNvCxnSpPr>
          <p:nvPr/>
        </p:nvCxnSpPr>
        <p:spPr>
          <a:xfrm rot="5400000" flipH="1" flipV="1">
            <a:off x="2613660" y="5172194"/>
            <a:ext cx="655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1" idx="0"/>
            <a:endCxn id="140" idx="4"/>
          </p:cNvCxnSpPr>
          <p:nvPr/>
        </p:nvCxnSpPr>
        <p:spPr>
          <a:xfrm rot="5400000" flipH="1" flipV="1">
            <a:off x="7566660" y="5172194"/>
            <a:ext cx="655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621646" y="3000494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2993246" y="3000494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5355446" y="3000494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457200" y="6096000"/>
            <a:ext cx="74676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 graph: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3614983" y="6526292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4453183" y="6541532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4011223" y="5855732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>
            <a:stCxn id="156" idx="7"/>
            <a:endCxn id="158" idx="3"/>
          </p:cNvCxnSpPr>
          <p:nvPr/>
        </p:nvCxnSpPr>
        <p:spPr>
          <a:xfrm rot="5400000" flipH="1" flipV="1">
            <a:off x="3555872" y="6070941"/>
            <a:ext cx="605902" cy="3315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56" idx="6"/>
            <a:endCxn id="157" idx="2"/>
          </p:cNvCxnSpPr>
          <p:nvPr/>
        </p:nvCxnSpPr>
        <p:spPr>
          <a:xfrm>
            <a:off x="3706423" y="6572012"/>
            <a:ext cx="746760" cy="15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58" idx="5"/>
            <a:endCxn id="157" idx="1"/>
          </p:cNvCxnSpPr>
          <p:nvPr/>
        </p:nvCxnSpPr>
        <p:spPr>
          <a:xfrm rot="16200000" flipH="1">
            <a:off x="3967352" y="6055701"/>
            <a:ext cx="621142" cy="377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3804069" y="54864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3067137" y="6402586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4593446" y="6448306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5" grpId="0" animBg="1"/>
      <p:bldP spid="86" grpId="0" animBg="1"/>
      <p:bldP spid="87" grpId="0" animBg="1"/>
      <p:bldP spid="91" grpId="0" animBg="1"/>
      <p:bldP spid="92" grpId="0" animBg="1"/>
      <p:bldP spid="94" grpId="0"/>
      <p:bldP spid="96" grpId="0"/>
      <p:bldP spid="97" grpId="0"/>
      <p:bldP spid="98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10" grpId="0" animBg="1"/>
      <p:bldP spid="111" grpId="0" animBg="1"/>
      <p:bldP spid="112" grpId="0" animBg="1"/>
      <p:bldP spid="116" grpId="0"/>
      <p:bldP spid="117" grpId="0" animBg="1"/>
      <p:bldP spid="118" grpId="0" animBg="1"/>
      <p:bldP spid="119" grpId="0" animBg="1"/>
      <p:bldP spid="123" grpId="0" animBg="1"/>
      <p:bldP spid="126" grpId="0" animBg="1"/>
      <p:bldP spid="127" grpId="0" animBg="1"/>
      <p:bldP spid="128" grpId="0" animBg="1"/>
      <p:bldP spid="132" grpId="0" animBg="1"/>
      <p:bldP spid="135" grpId="0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6" grpId="0" animBg="1"/>
      <p:bldP spid="152" grpId="0"/>
      <p:bldP spid="153" grpId="0"/>
      <p:bldP spid="154" grpId="0"/>
      <p:bldP spid="155" grpId="0"/>
      <p:bldP spid="156" grpId="0" animBg="1"/>
      <p:bldP spid="157" grpId="0" animBg="1"/>
      <p:bldP spid="158" grpId="0" animBg="1"/>
      <p:bldP spid="162" grpId="0"/>
      <p:bldP spid="163" grpId="0"/>
      <p:bldP spid="1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3</a:t>
            </a:r>
            <a:r>
              <a:rPr lang="en-US" dirty="0" smtClean="0"/>
              <a:t>-Sums (cont’d)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in middle of decomposition, might sum along a </a:t>
            </a:r>
            <a:r>
              <a:rPr lang="en-US" i="1" dirty="0" smtClean="0"/>
              <a:t>3</a:t>
            </a:r>
            <a:r>
              <a:rPr lang="en-US" dirty="0" smtClean="0"/>
              <a:t>-circuit made up of elements of different basic </a:t>
            </a:r>
            <a:r>
              <a:rPr lang="en-US" dirty="0" err="1" smtClean="0"/>
              <a:t>matroids</a:t>
            </a:r>
            <a:endParaRPr lang="en-US" dirty="0" smtClean="0"/>
          </a:p>
          <a:p>
            <a:r>
              <a:rPr lang="en-US" dirty="0" err="1" smtClean="0"/>
              <a:t>Sps</a:t>
            </a:r>
            <a:r>
              <a:rPr lang="en-US" dirty="0" smtClean="0"/>
              <a:t> didn’t happen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M = M</a:t>
            </a:r>
            <a:r>
              <a:rPr lang="en-US" i="1" baseline="-25000" dirty="0" smtClean="0"/>
              <a:t>1</a:t>
            </a:r>
            <a:r>
              <a:rPr lang="en-US" i="1" dirty="0" smtClean="0"/>
              <a:t> +</a:t>
            </a:r>
            <a:r>
              <a:rPr lang="en-US" i="1" baseline="-25000" dirty="0" smtClean="0"/>
              <a:t>3</a:t>
            </a:r>
            <a:r>
              <a:rPr lang="en-US" i="1" dirty="0" smtClean="0"/>
              <a:t> M</a:t>
            </a:r>
            <a:r>
              <a:rPr lang="en-US" i="1" baseline="-25000" dirty="0" smtClean="0"/>
              <a:t>2</a:t>
            </a:r>
            <a:r>
              <a:rPr lang="en-US" dirty="0" smtClean="0"/>
              <a:t> along </a:t>
            </a:r>
            <a:r>
              <a:rPr lang="en-US" i="1" dirty="0" smtClean="0"/>
              <a:t>3</a:t>
            </a:r>
            <a:r>
              <a:rPr lang="en-US" dirty="0" smtClean="0"/>
              <a:t>-circuit </a:t>
            </a:r>
            <a:r>
              <a:rPr lang="en-US" i="1" dirty="0" smtClean="0"/>
              <a:t>Z</a:t>
            </a:r>
            <a:r>
              <a:rPr lang="en-US" dirty="0" smtClean="0"/>
              <a:t>, then in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every element of </a:t>
            </a:r>
            <a:r>
              <a:rPr lang="en-US" i="1" dirty="0" smtClean="0"/>
              <a:t>Z</a:t>
            </a:r>
            <a:r>
              <a:rPr lang="en-US" dirty="0" smtClean="0"/>
              <a:t> is from same basic </a:t>
            </a:r>
            <a:r>
              <a:rPr lang="en-US" dirty="0" err="1" smtClean="0"/>
              <a:t>matroid</a:t>
            </a:r>
            <a:r>
              <a:rPr lang="en-US" dirty="0" smtClean="0"/>
              <a:t>, same for </a:t>
            </a:r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Tag each element with a color corresponding to original basic </a:t>
            </a:r>
            <a:r>
              <a:rPr lang="en-US" dirty="0" err="1" smtClean="0"/>
              <a:t>matroid</a:t>
            </a:r>
            <a:r>
              <a:rPr lang="en-US" dirty="0" smtClean="0"/>
              <a:t>: circuits used in sums monochrome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Every sum adds at most 1 conflict edge – get a forest!</a:t>
            </a:r>
          </a:p>
          <a:p>
            <a:r>
              <a:rPr lang="en-US" dirty="0" smtClean="0"/>
              <a:t>How can we ensure only monochrome sums?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6" idx="7"/>
            <a:endCxn id="48" idx="2"/>
          </p:cNvCxnSpPr>
          <p:nvPr/>
        </p:nvCxnSpPr>
        <p:spPr>
          <a:xfrm rot="5400000" flipH="1" flipV="1">
            <a:off x="1960189" y="5615941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2-Circuits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1066800"/>
          </a:xfrm>
        </p:spPr>
        <p:txBody>
          <a:bodyPr/>
          <a:lstStyle/>
          <a:p>
            <a:r>
              <a:rPr lang="en-US" dirty="0" smtClean="0"/>
              <a:t>How did we create a </a:t>
            </a:r>
            <a:r>
              <a:rPr lang="en-US" dirty="0" err="1" smtClean="0"/>
              <a:t>multichromatic</a:t>
            </a:r>
            <a:r>
              <a:rPr lang="en-US" dirty="0" smtClean="0"/>
              <a:t> 3-circuit in the first place?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828800" y="2804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45111" y="317379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346960" y="243840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7"/>
            <a:endCxn id="7" idx="2"/>
          </p:cNvCxnSpPr>
          <p:nvPr/>
        </p:nvCxnSpPr>
        <p:spPr>
          <a:xfrm rot="5400000" flipH="1" flipV="1">
            <a:off x="1960189" y="2430781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4"/>
            <a:endCxn id="6" idx="2"/>
          </p:cNvCxnSpPr>
          <p:nvPr/>
        </p:nvCxnSpPr>
        <p:spPr>
          <a:xfrm rot="16200000" flipH="1">
            <a:off x="1947860" y="2822259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4"/>
            <a:endCxn id="6" idx="0"/>
          </p:cNvCxnSpPr>
          <p:nvPr/>
        </p:nvCxnSpPr>
        <p:spPr>
          <a:xfrm rot="5400000">
            <a:off x="2069782" y="2850891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3352800" y="2438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352800" y="3200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4"/>
            <a:endCxn id="12" idx="0"/>
          </p:cNvCxnSpPr>
          <p:nvPr/>
        </p:nvCxnSpPr>
        <p:spPr>
          <a:xfrm rot="5400000">
            <a:off x="3063240" y="2865120"/>
            <a:ext cx="670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259080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cxnSp>
        <p:nvCxnSpPr>
          <p:cNvPr id="15" name="Curved Connector 14"/>
          <p:cNvCxnSpPr>
            <a:stCxn id="11" idx="6"/>
            <a:endCxn id="12" idx="6"/>
          </p:cNvCxnSpPr>
          <p:nvPr/>
        </p:nvCxnSpPr>
        <p:spPr>
          <a:xfrm>
            <a:off x="3444240" y="2484120"/>
            <a:ext cx="1588" cy="762000"/>
          </a:xfrm>
          <a:prstGeom prst="curved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2209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(</a:t>
            </a:r>
            <a:endParaRPr lang="en-US" sz="6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22098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828800" y="3505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6" idx="2"/>
            <a:endCxn id="18" idx="0"/>
          </p:cNvCxnSpPr>
          <p:nvPr/>
        </p:nvCxnSpPr>
        <p:spPr>
          <a:xfrm rot="10800000" flipV="1">
            <a:off x="1874521" y="3219510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>
            <a:off x="3947160" y="24384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962400" y="3185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2"/>
            <a:endCxn id="12" idx="6"/>
          </p:cNvCxnSpPr>
          <p:nvPr/>
        </p:nvCxnSpPr>
        <p:spPr>
          <a:xfrm rot="10800000" flipV="1">
            <a:off x="3444240" y="3230880"/>
            <a:ext cx="5181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0" idx="2"/>
            <a:endCxn id="11" idx="6"/>
          </p:cNvCxnSpPr>
          <p:nvPr/>
        </p:nvCxnSpPr>
        <p:spPr>
          <a:xfrm rot="10800000">
            <a:off x="3444240" y="2484120"/>
            <a:ext cx="502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5394960" y="277546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5911271" y="314509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5913120" y="2409707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7"/>
            <a:endCxn id="26" idx="2"/>
          </p:cNvCxnSpPr>
          <p:nvPr/>
        </p:nvCxnSpPr>
        <p:spPr>
          <a:xfrm rot="5400000" flipH="1" flipV="1">
            <a:off x="5526349" y="2402087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4"/>
            <a:endCxn id="25" idx="2"/>
          </p:cNvCxnSpPr>
          <p:nvPr/>
        </p:nvCxnSpPr>
        <p:spPr>
          <a:xfrm rot="16200000" flipH="1">
            <a:off x="5514020" y="2793565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4"/>
            <a:endCxn id="25" idx="0"/>
          </p:cNvCxnSpPr>
          <p:nvPr/>
        </p:nvCxnSpPr>
        <p:spPr>
          <a:xfrm rot="5400000">
            <a:off x="5635942" y="2822197"/>
            <a:ext cx="643949" cy="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>
            <a:spLocks noChangeAspect="1"/>
          </p:cNvSpPr>
          <p:nvPr/>
        </p:nvSpPr>
        <p:spPr>
          <a:xfrm>
            <a:off x="6918960" y="240970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918960" y="315646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394960" y="347650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25" idx="2"/>
            <a:endCxn id="32" idx="0"/>
          </p:cNvCxnSpPr>
          <p:nvPr/>
        </p:nvCxnSpPr>
        <p:spPr>
          <a:xfrm rot="10800000" flipV="1">
            <a:off x="5440681" y="3190816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2"/>
            <a:endCxn id="25" idx="6"/>
          </p:cNvCxnSpPr>
          <p:nvPr/>
        </p:nvCxnSpPr>
        <p:spPr>
          <a:xfrm rot="10800000">
            <a:off x="6002712" y="3190816"/>
            <a:ext cx="916249" cy="1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2"/>
            <a:endCxn id="26" idx="6"/>
          </p:cNvCxnSpPr>
          <p:nvPr/>
        </p:nvCxnSpPr>
        <p:spPr>
          <a:xfrm rot="10800000" flipV="1">
            <a:off x="6004560" y="2455425"/>
            <a:ext cx="914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0"/>
            <a:endCxn id="20" idx="4"/>
          </p:cNvCxnSpPr>
          <p:nvPr/>
        </p:nvCxnSpPr>
        <p:spPr>
          <a:xfrm rot="16200000" flipV="1">
            <a:off x="3672840" y="2849880"/>
            <a:ext cx="6553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0"/>
            <a:endCxn id="30" idx="4"/>
          </p:cNvCxnSpPr>
          <p:nvPr/>
        </p:nvCxnSpPr>
        <p:spPr>
          <a:xfrm rot="5400000" flipH="1" flipV="1">
            <a:off x="6637020" y="2828806"/>
            <a:ext cx="655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78846" y="20574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50446" y="205740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4800600" y="2619196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3657600"/>
            <a:ext cx="7467600" cy="1695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2400" dirty="0" smtClean="0"/>
              <a:t>2-circuit with fake element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Only way </a:t>
            </a:r>
            <a:r>
              <a:rPr lang="en-US" sz="2100" dirty="0" err="1" smtClean="0"/>
              <a:t>multichromatic</a:t>
            </a:r>
            <a:r>
              <a:rPr lang="en-US" sz="2100" dirty="0" smtClean="0"/>
              <a:t> 3-circuits created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time parallel element also fake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Solution the same: move it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1828800" y="59893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2345111" y="635895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346960" y="5623561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6" idx="4"/>
            <a:endCxn id="47" idx="2"/>
          </p:cNvCxnSpPr>
          <p:nvPr/>
        </p:nvCxnSpPr>
        <p:spPr>
          <a:xfrm rot="16200000" flipH="1">
            <a:off x="1947860" y="6007419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8" idx="4"/>
            <a:endCxn id="47" idx="0"/>
          </p:cNvCxnSpPr>
          <p:nvPr/>
        </p:nvCxnSpPr>
        <p:spPr>
          <a:xfrm rot="5400000">
            <a:off x="2069782" y="6036051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 51"/>
          <p:cNvSpPr>
            <a:spLocks noChangeAspect="1"/>
          </p:cNvSpPr>
          <p:nvPr/>
        </p:nvSpPr>
        <p:spPr>
          <a:xfrm>
            <a:off x="3352800" y="5623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352800" y="6385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2" idx="4"/>
            <a:endCxn id="53" idx="0"/>
          </p:cNvCxnSpPr>
          <p:nvPr/>
        </p:nvCxnSpPr>
        <p:spPr>
          <a:xfrm rot="5400000">
            <a:off x="3063240" y="6050280"/>
            <a:ext cx="670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743200" y="5775960"/>
            <a:ext cx="483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+</a:t>
            </a:r>
            <a:r>
              <a:rPr lang="en-US" sz="2000" i="1" baseline="-25000" dirty="0" smtClean="0"/>
              <a:t>2</a:t>
            </a:r>
            <a:endParaRPr lang="en-US" sz="20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371600" y="539496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(</a:t>
            </a:r>
            <a:endParaRPr lang="en-US" sz="6000" dirty="0"/>
          </a:p>
        </p:txBody>
      </p:sp>
      <p:sp>
        <p:nvSpPr>
          <p:cNvPr id="58" name="TextBox 57"/>
          <p:cNvSpPr txBox="1"/>
          <p:nvPr/>
        </p:nvSpPr>
        <p:spPr>
          <a:xfrm>
            <a:off x="4191000" y="539496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828800" y="66903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47" idx="2"/>
            <a:endCxn id="59" idx="0"/>
          </p:cNvCxnSpPr>
          <p:nvPr/>
        </p:nvCxnSpPr>
        <p:spPr>
          <a:xfrm rot="10800000" flipV="1">
            <a:off x="1874521" y="6404670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Oval 60"/>
          <p:cNvSpPr>
            <a:spLocks noChangeAspect="1"/>
          </p:cNvSpPr>
          <p:nvPr/>
        </p:nvSpPr>
        <p:spPr>
          <a:xfrm>
            <a:off x="3947160" y="56235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3962400" y="637032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2" idx="2"/>
            <a:endCxn id="53" idx="6"/>
          </p:cNvCxnSpPr>
          <p:nvPr/>
        </p:nvCxnSpPr>
        <p:spPr>
          <a:xfrm rot="10800000" flipV="1">
            <a:off x="3444240" y="6416040"/>
            <a:ext cx="5181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2"/>
            <a:endCxn id="52" idx="6"/>
          </p:cNvCxnSpPr>
          <p:nvPr/>
        </p:nvCxnSpPr>
        <p:spPr>
          <a:xfrm rot="10800000">
            <a:off x="3444240" y="5669280"/>
            <a:ext cx="5029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>
            <a:spLocks noChangeAspect="1"/>
          </p:cNvSpPr>
          <p:nvPr/>
        </p:nvSpPr>
        <p:spPr>
          <a:xfrm>
            <a:off x="5394960" y="596062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911271" y="633025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5913120" y="5594867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5" idx="7"/>
            <a:endCxn id="67" idx="2"/>
          </p:cNvCxnSpPr>
          <p:nvPr/>
        </p:nvCxnSpPr>
        <p:spPr>
          <a:xfrm rot="5400000" flipH="1" flipV="1">
            <a:off x="5526349" y="5587247"/>
            <a:ext cx="333430" cy="44011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4"/>
            <a:endCxn id="66" idx="2"/>
          </p:cNvCxnSpPr>
          <p:nvPr/>
        </p:nvCxnSpPr>
        <p:spPr>
          <a:xfrm rot="16200000" flipH="1">
            <a:off x="5514020" y="5978725"/>
            <a:ext cx="323910" cy="4705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4"/>
            <a:endCxn id="66" idx="0"/>
          </p:cNvCxnSpPr>
          <p:nvPr/>
        </p:nvCxnSpPr>
        <p:spPr>
          <a:xfrm rot="5400000">
            <a:off x="5635942" y="6007357"/>
            <a:ext cx="643949" cy="18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Oval 70"/>
          <p:cNvSpPr>
            <a:spLocks noChangeAspect="1"/>
          </p:cNvSpPr>
          <p:nvPr/>
        </p:nvSpPr>
        <p:spPr>
          <a:xfrm>
            <a:off x="6918960" y="559486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6918960" y="634162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5394960" y="666166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66" idx="2"/>
            <a:endCxn id="73" idx="0"/>
          </p:cNvCxnSpPr>
          <p:nvPr/>
        </p:nvCxnSpPr>
        <p:spPr>
          <a:xfrm rot="10800000" flipV="1">
            <a:off x="5440681" y="6375976"/>
            <a:ext cx="470591" cy="2856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2" idx="2"/>
            <a:endCxn id="66" idx="6"/>
          </p:cNvCxnSpPr>
          <p:nvPr/>
        </p:nvCxnSpPr>
        <p:spPr>
          <a:xfrm rot="10800000">
            <a:off x="6002712" y="6375976"/>
            <a:ext cx="916249" cy="11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2"/>
            <a:endCxn id="67" idx="6"/>
          </p:cNvCxnSpPr>
          <p:nvPr/>
        </p:nvCxnSpPr>
        <p:spPr>
          <a:xfrm rot="10800000" flipV="1">
            <a:off x="6004560" y="5640585"/>
            <a:ext cx="914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0"/>
            <a:endCxn id="61" idx="4"/>
          </p:cNvCxnSpPr>
          <p:nvPr/>
        </p:nvCxnSpPr>
        <p:spPr>
          <a:xfrm rot="16200000" flipV="1">
            <a:off x="3672840" y="6035040"/>
            <a:ext cx="65532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2" idx="0"/>
            <a:endCxn id="71" idx="4"/>
          </p:cNvCxnSpPr>
          <p:nvPr/>
        </p:nvCxnSpPr>
        <p:spPr>
          <a:xfrm rot="5400000" flipH="1" flipV="1">
            <a:off x="6637020" y="6013966"/>
            <a:ext cx="655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078846" y="524256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endParaRPr lang="en-US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3450446" y="5242560"/>
            <a:ext cx="511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i="1" baseline="-25000" dirty="0" smtClean="0"/>
              <a:t>2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4800600" y="5804356"/>
            <a:ext cx="39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=</a:t>
            </a:r>
            <a:endParaRPr lang="en-US" sz="2000" i="1" dirty="0"/>
          </a:p>
        </p:txBody>
      </p:sp>
      <p:cxnSp>
        <p:nvCxnSpPr>
          <p:cNvPr id="93" name="Curved Connector 92"/>
          <p:cNvCxnSpPr>
            <a:stCxn id="48" idx="6"/>
            <a:endCxn id="47" idx="6"/>
          </p:cNvCxnSpPr>
          <p:nvPr/>
        </p:nvCxnSpPr>
        <p:spPr>
          <a:xfrm flipH="1">
            <a:off x="2436551" y="5669281"/>
            <a:ext cx="1849" cy="735389"/>
          </a:xfrm>
          <a:prstGeom prst="curvedConnector3">
            <a:avLst>
              <a:gd name="adj1" fmla="val -1236344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1" grpId="0" animBg="1"/>
      <p:bldP spid="12" grpId="0" animBg="1"/>
      <p:bldP spid="14" grpId="0"/>
      <p:bldP spid="16" grpId="0"/>
      <p:bldP spid="17" grpId="0"/>
      <p:bldP spid="18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40" grpId="0"/>
      <p:bldP spid="41" grpId="0"/>
      <p:bldP spid="44" grpId="0"/>
      <p:bldP spid="45" grpId="0"/>
      <p:bldP spid="46" grpId="0" animBg="1"/>
      <p:bldP spid="47" grpId="0" animBg="1"/>
      <p:bldP spid="48" grpId="0" animBg="1"/>
      <p:bldP spid="52" grpId="0" animBg="1"/>
      <p:bldP spid="53" grpId="0" animBg="1"/>
      <p:bldP spid="55" grpId="0"/>
      <p:bldP spid="57" grpId="0"/>
      <p:bldP spid="58" grpId="0"/>
      <p:bldP spid="59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71" grpId="0" animBg="1"/>
      <p:bldP spid="72" grpId="0" animBg="1"/>
      <p:bldP spid="73" grpId="0" animBg="1"/>
      <p:bldP spid="79" grpId="0"/>
      <p:bldP spid="80" grpId="0"/>
      <p:bldP spid="8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in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Moving parallel (fake) elements guarantee conflict graph is a forest</a:t>
            </a:r>
          </a:p>
          <a:p>
            <a:r>
              <a:rPr lang="en-US" dirty="0" smtClean="0"/>
              <a:t>Use same algorithm as 2-sum: root, contract in child, delete in parent</a:t>
            </a:r>
          </a:p>
          <a:p>
            <a:r>
              <a:rPr lang="en-US" dirty="0" smtClean="0"/>
              <a:t>Selecting independent set from each guarantees overall set independent</a:t>
            </a:r>
          </a:p>
          <a:p>
            <a:r>
              <a:rPr lang="en-US" dirty="0" smtClean="0"/>
              <a:t>What do contractions cost us?</a:t>
            </a:r>
          </a:p>
          <a:p>
            <a:endParaRPr lang="en-US" dirty="0" smtClean="0"/>
          </a:p>
          <a:p>
            <a:r>
              <a:rPr lang="en-US" dirty="0" smtClean="0"/>
              <a:t>As before, move parallel (real) elements so no element parallel to contracted element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in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33400"/>
          </a:xfrm>
        </p:spPr>
        <p:txBody>
          <a:bodyPr/>
          <a:lstStyle/>
          <a:p>
            <a:r>
              <a:rPr lang="en-US" dirty="0" smtClean="0"/>
              <a:t>Contractions might reduce value to 1/3 of real: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251960" y="3171706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2"/>
            <a:endCxn id="7" idx="6"/>
          </p:cNvCxnSpPr>
          <p:nvPr/>
        </p:nvCxnSpPr>
        <p:spPr>
          <a:xfrm rot="10800000" flipV="1">
            <a:off x="3215640" y="3217426"/>
            <a:ext cx="1036320" cy="134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3124200" y="318516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642360" y="23622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3"/>
            <a:endCxn id="7" idx="7"/>
          </p:cNvCxnSpPr>
          <p:nvPr/>
        </p:nvCxnSpPr>
        <p:spPr>
          <a:xfrm rot="5400000">
            <a:off x="3049849" y="2592649"/>
            <a:ext cx="758302" cy="453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5"/>
            <a:endCxn id="5" idx="1"/>
          </p:cNvCxnSpPr>
          <p:nvPr/>
        </p:nvCxnSpPr>
        <p:spPr>
          <a:xfrm rot="16200000" flipH="1">
            <a:off x="3620456" y="2540202"/>
            <a:ext cx="744848" cy="544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4709160" y="2286000"/>
            <a:ext cx="91440" cy="914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0" idx="6"/>
            <a:endCxn id="18" idx="2"/>
          </p:cNvCxnSpPr>
          <p:nvPr/>
        </p:nvCxnSpPr>
        <p:spPr>
          <a:xfrm flipV="1">
            <a:off x="3733800" y="2331720"/>
            <a:ext cx="975360" cy="76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7"/>
            <a:endCxn id="18" idx="3"/>
          </p:cNvCxnSpPr>
          <p:nvPr/>
        </p:nvCxnSpPr>
        <p:spPr>
          <a:xfrm rot="5400000" flipH="1" flipV="1">
            <a:off x="4115756" y="2578302"/>
            <a:ext cx="821048" cy="3925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7"/>
            <a:endCxn id="18" idx="3"/>
          </p:cNvCxnSpPr>
          <p:nvPr/>
        </p:nvCxnSpPr>
        <p:spPr>
          <a:xfrm rot="5400000" flipH="1" flipV="1">
            <a:off x="3545149" y="2021149"/>
            <a:ext cx="834502" cy="15203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6200" y="2057400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66449" y="2373868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6049" y="2526268"/>
            <a:ext cx="3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57200" y="3200400"/>
            <a:ext cx="7671816" cy="3657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no worse: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always select most valuable element </a:t>
            </a:r>
            <a:r>
              <a:rPr kumimoji="0" lang="en-US" sz="21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OPT (no 2-circuits with contracted elements), so done if OPT ≤ 3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Let </a:t>
            </a:r>
            <a:r>
              <a:rPr lang="en-US" sz="2100" i="1" dirty="0" smtClean="0"/>
              <a:t>B</a:t>
            </a:r>
            <a:r>
              <a:rPr lang="en-US" sz="2100" dirty="0" smtClean="0"/>
              <a:t> be any two of the three contracted elements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i="1" dirty="0" smtClean="0"/>
              <a:t>|{</a:t>
            </a:r>
            <a:r>
              <a:rPr lang="en-US" sz="2100" i="1" dirty="0" err="1" smtClean="0"/>
              <a:t>e</a:t>
            </a:r>
            <a:r>
              <a:rPr lang="en-US" sz="2100" i="1" dirty="0" smtClean="0"/>
              <a:t>} ∪ B| = 3</a:t>
            </a:r>
            <a:r>
              <a:rPr lang="en-US" sz="2100" dirty="0" smtClean="0"/>
              <a:t>, so can add </a:t>
            </a:r>
            <a:r>
              <a:rPr lang="en-US" sz="2100" i="1" dirty="0" smtClean="0"/>
              <a:t>OPT – 3 </a:t>
            </a:r>
            <a:r>
              <a:rPr lang="en-US" sz="2100" dirty="0" smtClean="0"/>
              <a:t>elements of </a:t>
            </a:r>
            <a:r>
              <a:rPr lang="en-US" sz="2100" i="1" dirty="0" smtClean="0"/>
              <a:t>OPT </a:t>
            </a:r>
            <a:r>
              <a:rPr lang="en-US" sz="2100" dirty="0" smtClean="0"/>
              <a:t>to </a:t>
            </a:r>
            <a:r>
              <a:rPr lang="en-US" sz="2100" i="1" dirty="0" err="1" smtClean="0"/>
              <a:t>e</a:t>
            </a:r>
            <a:r>
              <a:rPr lang="en-US" sz="2100" i="1" dirty="0" smtClean="0"/>
              <a:t> </a:t>
            </a:r>
            <a:r>
              <a:rPr lang="en-US" sz="2100" dirty="0" smtClean="0"/>
              <a:t>and still maintain independence with </a:t>
            </a:r>
            <a:r>
              <a:rPr lang="en-US" sz="2100" i="1" dirty="0" smtClean="0"/>
              <a:t>B</a:t>
            </a:r>
            <a:endParaRPr lang="en-US" sz="2100" dirty="0" smtClean="0"/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Get most valuable element, all but two other elements of OPT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100" dirty="0" smtClean="0"/>
              <a:t>So at least </a:t>
            </a:r>
            <a:r>
              <a:rPr lang="en-US" sz="2100" i="1" dirty="0" smtClean="0"/>
              <a:t>1/3</a:t>
            </a:r>
            <a:r>
              <a:rPr lang="en-US" sz="2100" dirty="0" smtClean="0"/>
              <a:t> value of OPT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lang="en-US" sz="2100" dirty="0" smtClean="0"/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2426732"/>
            <a:ext cx="303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Depends on binary: not true</a:t>
            </a:r>
          </a:p>
          <a:p>
            <a:r>
              <a:rPr lang="en-US" dirty="0" smtClean="0"/>
              <a:t>for </a:t>
            </a:r>
            <a:r>
              <a:rPr lang="en-US" i="1" dirty="0" smtClean="0"/>
              <a:t>U</a:t>
            </a:r>
            <a:r>
              <a:rPr lang="en-US" i="1" baseline="-25000" dirty="0" smtClean="0"/>
              <a:t>2,4</a:t>
            </a:r>
            <a:endParaRPr lang="en-US" i="1" dirty="0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V="1">
            <a:off x="4800600" y="2749898"/>
            <a:ext cx="762000" cy="983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10" grpId="0" animBg="1"/>
      <p:bldP spid="18" grpId="0" animBg="1"/>
      <p:bldP spid="28" grpId="0"/>
      <p:bldP spid="29" grpId="0"/>
      <p:bldP spid="30" grpId="0"/>
      <p:bldP spid="31" grpId="0" build="p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4514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Move fake 2-circuits around so that all 3-circuits used in sums are monochrome ⇒ conflict graph a forest</a:t>
            </a:r>
          </a:p>
          <a:p>
            <a:pPr lvl="1"/>
            <a:r>
              <a:rPr lang="en-US" dirty="0" smtClean="0"/>
              <a:t>Root conflict graph, every </a:t>
            </a:r>
            <a:r>
              <a:rPr lang="en-US" dirty="0" err="1" smtClean="0"/>
              <a:t>matroid</a:t>
            </a:r>
            <a:r>
              <a:rPr lang="en-US" dirty="0" smtClean="0"/>
              <a:t> contracts elements in common with parent, deletes all other fake elements</a:t>
            </a:r>
          </a:p>
          <a:p>
            <a:pPr lvl="1"/>
            <a:r>
              <a:rPr lang="en-US" dirty="0" smtClean="0"/>
              <a:t>Move elements parallel to contracted elements</a:t>
            </a:r>
          </a:p>
          <a:p>
            <a:pPr lvl="1"/>
            <a:r>
              <a:rPr lang="en-US" dirty="0" smtClean="0"/>
              <a:t>Run appropriate algorithm in parallel in each (modified) </a:t>
            </a:r>
            <a:r>
              <a:rPr lang="en-US" dirty="0" err="1" smtClean="0"/>
              <a:t>matroid</a:t>
            </a:r>
            <a:endParaRPr lang="en-US" dirty="0" smtClean="0"/>
          </a:p>
          <a:p>
            <a:r>
              <a:rPr lang="en-US" dirty="0" smtClean="0"/>
              <a:t>Get at least </a:t>
            </a:r>
            <a:r>
              <a:rPr lang="en-US" i="1" dirty="0" smtClean="0"/>
              <a:t>1/3 </a:t>
            </a:r>
            <a:r>
              <a:rPr lang="en-US" dirty="0" smtClean="0"/>
              <a:t>of value of OPT</a:t>
            </a:r>
          </a:p>
          <a:p>
            <a:r>
              <a:rPr lang="en-US" dirty="0" smtClean="0"/>
              <a:t>Know </a:t>
            </a:r>
            <a:r>
              <a:rPr lang="en-US" i="1" dirty="0" smtClean="0"/>
              <a:t>3e</a:t>
            </a:r>
            <a:r>
              <a:rPr lang="en-US" dirty="0" smtClean="0"/>
              <a:t>-competitive algorithms for graphic, </a:t>
            </a:r>
            <a:r>
              <a:rPr lang="en-US" dirty="0" err="1" smtClean="0"/>
              <a:t>cographic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i="1" baseline="-25000" dirty="0" smtClean="0"/>
              <a:t>10</a:t>
            </a:r>
            <a:r>
              <a:rPr lang="en-US" i="1" dirty="0" smtClean="0"/>
              <a:t> </a:t>
            </a:r>
            <a:r>
              <a:rPr lang="en-US" dirty="0" smtClean="0"/>
              <a:t>(and minors)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5489448"/>
            <a:ext cx="6400800" cy="1216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Theorem: </a:t>
            </a:r>
            <a:r>
              <a:rPr lang="en-US" sz="2400" i="1" dirty="0" smtClean="0"/>
              <a:t>9e</a:t>
            </a:r>
            <a:r>
              <a:rPr lang="en-US" sz="2400" dirty="0" smtClean="0"/>
              <a:t>-competitive algorithm for regular </a:t>
            </a:r>
            <a:r>
              <a:rPr lang="en-US" sz="2400" dirty="0" err="1" smtClean="0"/>
              <a:t>matroids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33600"/>
          </a:xfrm>
        </p:spPr>
        <p:txBody>
          <a:bodyPr/>
          <a:lstStyle/>
          <a:p>
            <a:r>
              <a:rPr lang="en-US" dirty="0" smtClean="0"/>
              <a:t>Properties of regular </a:t>
            </a:r>
            <a:r>
              <a:rPr lang="en-US" dirty="0" err="1" smtClean="0"/>
              <a:t>matroids</a:t>
            </a:r>
            <a:r>
              <a:rPr lang="en-US" dirty="0" smtClean="0"/>
              <a:t> we used:</a:t>
            </a:r>
          </a:p>
          <a:p>
            <a:pPr lvl="1"/>
            <a:r>
              <a:rPr lang="en-US" dirty="0" smtClean="0"/>
              <a:t>Existence of decomposition into </a:t>
            </a:r>
            <a:r>
              <a:rPr lang="en-US" dirty="0" err="1" smtClean="0"/>
              <a:t>matroids</a:t>
            </a:r>
            <a:r>
              <a:rPr lang="en-US" dirty="0" smtClean="0"/>
              <a:t> we know </a:t>
            </a:r>
            <a:r>
              <a:rPr lang="en-US" i="1" dirty="0" smtClean="0"/>
              <a:t>O(1)</a:t>
            </a:r>
            <a:r>
              <a:rPr lang="en-US" dirty="0" smtClean="0"/>
              <a:t>-competitive algorithms for (</a:t>
            </a:r>
            <a:r>
              <a:rPr lang="en-US" sz="2000" i="1" dirty="0" err="1" smtClean="0"/>
              <a:t>α</a:t>
            </a:r>
            <a:r>
              <a:rPr lang="en-US" sz="2000" dirty="0" smtClean="0"/>
              <a:t>-competitive</a:t>
            </a:r>
            <a:r>
              <a:rPr lang="en-US" sz="2000" i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Binary</a:t>
            </a:r>
          </a:p>
          <a:p>
            <a:r>
              <a:rPr lang="en-US" i="1" dirty="0" err="1" smtClean="0"/>
              <a:t>α</a:t>
            </a:r>
            <a:r>
              <a:rPr lang="en-US" dirty="0" smtClean="0"/>
              <a:t>-Decomposable </a:t>
            </a:r>
            <a:r>
              <a:rPr lang="en-US" dirty="0" err="1" smtClean="0"/>
              <a:t>matroid</a:t>
            </a:r>
            <a:r>
              <a:rPr lang="en-US" dirty="0" smtClean="0"/>
              <a:t>: any </a:t>
            </a:r>
            <a:r>
              <a:rPr lang="en-US" dirty="0" err="1" smtClean="0"/>
              <a:t>matroid</a:t>
            </a:r>
            <a:r>
              <a:rPr lang="en-US" dirty="0" smtClean="0"/>
              <a:t> with these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66800" y="3657600"/>
            <a:ext cx="6858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Theorem: </a:t>
            </a:r>
            <a:r>
              <a:rPr lang="en-US" sz="2400" i="1" dirty="0" smtClean="0"/>
              <a:t>3α</a:t>
            </a:r>
            <a:r>
              <a:rPr lang="en-US" sz="2400" dirty="0" smtClean="0"/>
              <a:t>-competitive algorithm for every </a:t>
            </a:r>
            <a:r>
              <a:rPr lang="en-US" sz="2400" i="1" dirty="0" err="1" smtClean="0"/>
              <a:t>α</a:t>
            </a:r>
            <a:r>
              <a:rPr lang="en-US" sz="2400" dirty="0" smtClean="0"/>
              <a:t>-decomposable </a:t>
            </a:r>
            <a:r>
              <a:rPr lang="en-US" sz="2400" dirty="0" err="1" smtClean="0"/>
              <a:t>matroid</a:t>
            </a:r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648200"/>
            <a:ext cx="7467600" cy="213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Max-Flow Min-Cut Matroids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Generalization of regular (subclass of binary)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Seymour: </a:t>
            </a:r>
            <a:r>
              <a:rPr lang="en-US" sz="2100" i="1" dirty="0" smtClean="0"/>
              <a:t>2-</a:t>
            </a:r>
            <a:r>
              <a:rPr lang="en-US" sz="2100" dirty="0" smtClean="0"/>
              <a:t>sum of regular and </a:t>
            </a:r>
            <a:r>
              <a:rPr lang="en-US" sz="2100" dirty="0" err="1" smtClean="0"/>
              <a:t>Fano</a:t>
            </a:r>
            <a:r>
              <a:rPr lang="en-US" sz="2100" dirty="0" smtClean="0"/>
              <a:t> </a:t>
            </a:r>
            <a:r>
              <a:rPr lang="en-US" sz="2100" i="1" dirty="0" smtClean="0"/>
              <a:t>F</a:t>
            </a:r>
            <a:r>
              <a:rPr lang="en-US" sz="2100" i="1" baseline="-25000" dirty="0" smtClean="0"/>
              <a:t>7</a:t>
            </a:r>
            <a:endParaRPr lang="en-US" sz="2100" dirty="0" smtClean="0"/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100" dirty="0" smtClean="0"/>
              <a:t>So </a:t>
            </a:r>
            <a:r>
              <a:rPr lang="en-US" sz="2100" i="1" dirty="0" smtClean="0"/>
              <a:t>9e</a:t>
            </a:r>
            <a:r>
              <a:rPr lang="en-US" sz="2100" dirty="0" smtClean="0"/>
              <a:t>-competitive algorithm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486400"/>
          </a:xfrm>
        </p:spPr>
        <p:txBody>
          <a:bodyPr/>
          <a:lstStyle/>
          <a:p>
            <a:r>
              <a:rPr lang="en-US" dirty="0" smtClean="0"/>
              <a:t>First class of vector </a:t>
            </a:r>
            <a:r>
              <a:rPr lang="en-US" dirty="0" err="1" smtClean="0"/>
              <a:t>matroids</a:t>
            </a:r>
            <a:r>
              <a:rPr lang="en-US" dirty="0" smtClean="0"/>
              <a:t> not based on graphs shown to admit </a:t>
            </a:r>
            <a:r>
              <a:rPr lang="en-US" i="1" dirty="0" smtClean="0"/>
              <a:t>O(1)</a:t>
            </a:r>
            <a:r>
              <a:rPr lang="en-US" dirty="0" smtClean="0"/>
              <a:t>-competitive algorithm</a:t>
            </a:r>
          </a:p>
          <a:p>
            <a:pPr lvl="1"/>
            <a:r>
              <a:rPr lang="en-US" dirty="0" smtClean="0"/>
              <a:t>“Cheated” by reducing to graphs</a:t>
            </a:r>
          </a:p>
          <a:p>
            <a:r>
              <a:rPr lang="en-US" dirty="0" smtClean="0"/>
              <a:t>Used powerful theorems from </a:t>
            </a:r>
            <a:r>
              <a:rPr lang="en-US" dirty="0" err="1" smtClean="0"/>
              <a:t>matroid</a:t>
            </a:r>
            <a:r>
              <a:rPr lang="en-US" dirty="0" smtClean="0"/>
              <a:t> theory (Seymour’s regular decomposition theorem) rather than just basic </a:t>
            </a:r>
            <a:r>
              <a:rPr lang="en-US" dirty="0" err="1" smtClean="0"/>
              <a:t>matroid</a:t>
            </a:r>
            <a:r>
              <a:rPr lang="en-US" dirty="0" smtClean="0"/>
              <a:t> definitions</a:t>
            </a:r>
          </a:p>
          <a:p>
            <a:r>
              <a:rPr lang="en-US" dirty="0" smtClean="0"/>
              <a:t>Works for any class that can be decomposed into </a:t>
            </a:r>
            <a:r>
              <a:rPr lang="en-US" dirty="0" err="1" smtClean="0"/>
              <a:t>matroids</a:t>
            </a:r>
            <a:r>
              <a:rPr lang="en-US" dirty="0" smtClean="0"/>
              <a:t> we already have good algorithms for</a:t>
            </a:r>
          </a:p>
          <a:p>
            <a:endParaRPr lang="en-US" dirty="0" smtClean="0"/>
          </a:p>
          <a:p>
            <a:r>
              <a:rPr lang="en-US" dirty="0" smtClean="0"/>
              <a:t>Open Questions:</a:t>
            </a:r>
          </a:p>
          <a:p>
            <a:pPr lvl="1"/>
            <a:r>
              <a:rPr lang="en-US" dirty="0" smtClean="0"/>
              <a:t>Binary? Other classes of vector </a:t>
            </a:r>
            <a:r>
              <a:rPr lang="en-US" dirty="0" err="1" smtClean="0"/>
              <a:t>matroids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Need to do the decomposition ahead of time, so need </a:t>
            </a:r>
            <a:r>
              <a:rPr lang="en-US" dirty="0" err="1" smtClean="0"/>
              <a:t>matroid</a:t>
            </a:r>
            <a:r>
              <a:rPr lang="en-US" dirty="0" smtClean="0"/>
              <a:t> ahead of time.  What if we find it out online?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Problem: Basic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68400"/>
            <a:ext cx="1360571" cy="149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0"/>
            <a:ext cx="990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1066800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810000"/>
            <a:ext cx="1104900" cy="1425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922" y="3810000"/>
            <a:ext cx="1075878" cy="1425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810000"/>
            <a:ext cx="1346200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3810000"/>
            <a:ext cx="1177925" cy="1413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334000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Danny Polo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Artie Shaw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5334000"/>
            <a:ext cx="154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Buster Bailey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53340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Mezz</a:t>
            </a:r>
            <a:r>
              <a:rPr lang="en-US" dirty="0" smtClean="0"/>
              <a:t> </a:t>
            </a:r>
            <a:r>
              <a:rPr lang="en-US" dirty="0" err="1" smtClean="0"/>
              <a:t>Mezzrow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5334000"/>
            <a:ext cx="182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Jimmy Hamilton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3513057">
            <a:off x="1722933" y="1389610"/>
            <a:ext cx="297360" cy="270425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2578" y="22860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</a:t>
            </a:r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 rot="3513057">
            <a:off x="2654697" y="2093092"/>
            <a:ext cx="229447" cy="194190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057400" y="266700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$1000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 rot="2220000">
            <a:off x="3987145" y="2749794"/>
            <a:ext cx="229447" cy="91870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9620000">
            <a:off x="5413274" y="2737962"/>
            <a:ext cx="229447" cy="91870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8480000">
            <a:off x="6753733" y="2039533"/>
            <a:ext cx="246686" cy="178833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32766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702622" y="2895600"/>
            <a:ext cx="82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$2000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22044" y="2590800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$15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703332"/>
            <a:ext cx="990600" cy="990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40534" y="6255258"/>
            <a:ext cx="198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 = 1000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0" grpId="0" animBg="1"/>
      <p:bldP spid="21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r>
              <a:rPr lang="en-US" dirty="0" smtClean="0"/>
              <a:t>With probability </a:t>
            </a:r>
            <a:r>
              <a:rPr lang="en-US" i="1" dirty="0" smtClean="0"/>
              <a:t>1/4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Largest bid in second half</a:t>
            </a:r>
          </a:p>
          <a:p>
            <a:pPr lvl="1"/>
            <a:r>
              <a:rPr lang="en-US" dirty="0" smtClean="0"/>
              <a:t>Second-largest bid in first-half</a:t>
            </a:r>
          </a:p>
          <a:p>
            <a:endParaRPr lang="en-US" dirty="0" smtClean="0"/>
          </a:p>
          <a:p>
            <a:r>
              <a:rPr lang="en-US" dirty="0" smtClean="0"/>
              <a:t>So </a:t>
            </a:r>
            <a:r>
              <a:rPr lang="en-US" i="1" dirty="0" smtClean="0"/>
              <a:t>E[ALG] ≥ ((1/4)×OPT) + ((3/4)×0) = OPT/4</a:t>
            </a:r>
          </a:p>
          <a:p>
            <a:endParaRPr lang="en-US" dirty="0" smtClean="0"/>
          </a:p>
          <a:p>
            <a:r>
              <a:rPr lang="en-US" dirty="0" smtClean="0"/>
              <a:t>Optimal: sample first </a:t>
            </a:r>
            <a:r>
              <a:rPr lang="en-US" i="1" dirty="0" smtClean="0"/>
              <a:t>1/e</a:t>
            </a:r>
            <a:r>
              <a:rPr lang="en-US" dirty="0" smtClean="0"/>
              <a:t> instead of first </a:t>
            </a:r>
            <a:r>
              <a:rPr lang="en-US" i="1" dirty="0" smtClean="0"/>
              <a:t>1/2</a:t>
            </a:r>
          </a:p>
          <a:p>
            <a:r>
              <a:rPr lang="en-US" dirty="0" err="1" smtClean="0"/>
              <a:t>Dynkin</a:t>
            </a:r>
            <a:r>
              <a:rPr lang="en-US" dirty="0" smtClean="0"/>
              <a:t>: </a:t>
            </a:r>
            <a:r>
              <a:rPr lang="en-US" i="1" dirty="0" err="1" smtClean="0"/>
              <a:t>e</a:t>
            </a:r>
            <a:r>
              <a:rPr lang="en-US" dirty="0" smtClean="0"/>
              <a:t>-competitive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287962"/>
          </a:xfrm>
        </p:spPr>
        <p:txBody>
          <a:bodyPr/>
          <a:lstStyle/>
          <a:p>
            <a:r>
              <a:rPr lang="en-US" dirty="0" smtClean="0"/>
              <a:t>Selling </a:t>
            </a:r>
            <a:r>
              <a:rPr lang="en-US" i="1" dirty="0" err="1" smtClean="0"/>
              <a:t>k</a:t>
            </a:r>
            <a:r>
              <a:rPr lang="en-US" dirty="0" smtClean="0"/>
              <a:t> identical items?</a:t>
            </a:r>
          </a:p>
          <a:p>
            <a:endParaRPr lang="en-US" dirty="0" smtClean="0"/>
          </a:p>
          <a:p>
            <a:r>
              <a:rPr lang="en-US" dirty="0" smtClean="0"/>
              <a:t>Kleinberg [SODA ‘05]: </a:t>
            </a:r>
            <a:r>
              <a:rPr lang="en-US" i="1" dirty="0" smtClean="0"/>
              <a:t>√</a:t>
            </a:r>
            <a:r>
              <a:rPr lang="en-US" i="1" dirty="0" err="1" smtClean="0"/>
              <a:t>k</a:t>
            </a:r>
            <a:r>
              <a:rPr lang="en-US" i="1" dirty="0" smtClean="0"/>
              <a:t> / (√</a:t>
            </a:r>
            <a:r>
              <a:rPr lang="en-US" i="1" dirty="0" err="1" smtClean="0"/>
              <a:t>k</a:t>
            </a:r>
            <a:r>
              <a:rPr lang="en-US" i="1" dirty="0" smtClean="0"/>
              <a:t> – 5)</a:t>
            </a:r>
          </a:p>
          <a:p>
            <a:pPr lvl="1"/>
            <a:r>
              <a:rPr lang="en-US" dirty="0" smtClean="0"/>
              <a:t>Goes to </a:t>
            </a:r>
            <a:r>
              <a:rPr lang="en-US" i="1" dirty="0" smtClean="0"/>
              <a:t>1</a:t>
            </a:r>
            <a:r>
              <a:rPr lang="en-US" dirty="0" smtClean="0"/>
              <a:t> as </a:t>
            </a:r>
            <a:r>
              <a:rPr lang="en-US" i="1" dirty="0" err="1" smtClean="0"/>
              <a:t>k</a:t>
            </a:r>
            <a:r>
              <a:rPr lang="en-US" dirty="0" smtClean="0"/>
              <a:t> goes to infinity!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Non-identical items?  Weird constraints from bidders?</a:t>
            </a:r>
          </a:p>
          <a:p>
            <a:endParaRPr lang="en-US" dirty="0" smtClean="0"/>
          </a:p>
          <a:p>
            <a:r>
              <a:rPr lang="en-US" dirty="0" smtClean="0"/>
              <a:t>Model as set family: universe is set of bidders, subset in family if those bidders can be simultaneously satisfied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4267200"/>
            <a:ext cx="12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items!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6553200" y="4451866"/>
            <a:ext cx="381001" cy="42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Secretary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1150"/>
            <a:ext cx="8001000" cy="4438650"/>
          </a:xfrm>
        </p:spPr>
        <p:txBody>
          <a:bodyPr>
            <a:normAutofit/>
          </a:bodyPr>
          <a:lstStyle/>
          <a:p>
            <a:r>
              <a:rPr lang="en-US" dirty="0" smtClean="0"/>
              <a:t>Family of sets of bidders that can be simultaneously satisfied form the independent sets of a </a:t>
            </a:r>
            <a:r>
              <a:rPr lang="en-US" dirty="0" err="1" smtClean="0"/>
              <a:t>matroid</a:t>
            </a:r>
            <a:endParaRPr lang="en-US" dirty="0" smtClean="0"/>
          </a:p>
          <a:p>
            <a:r>
              <a:rPr lang="en-US" dirty="0" err="1" smtClean="0"/>
              <a:t>Matroid</a:t>
            </a:r>
            <a:r>
              <a:rPr lang="en-US" dirty="0" smtClean="0"/>
              <a:t>: </a:t>
            </a:r>
            <a:r>
              <a:rPr lang="en-US" i="1" dirty="0" smtClean="0"/>
              <a:t>M = (E, I)</a:t>
            </a:r>
          </a:p>
          <a:p>
            <a:pPr lvl="1"/>
            <a:r>
              <a:rPr lang="en-US" i="1" dirty="0" smtClean="0"/>
              <a:t>E</a:t>
            </a:r>
            <a:r>
              <a:rPr lang="en-US" dirty="0" smtClean="0"/>
              <a:t> ground set of elements (bidders)</a:t>
            </a:r>
          </a:p>
          <a:p>
            <a:pPr lvl="1"/>
            <a:r>
              <a:rPr lang="en-US" i="1" dirty="0" smtClean="0"/>
              <a:t>I</a:t>
            </a:r>
            <a:r>
              <a:rPr lang="en-US" dirty="0" smtClean="0"/>
              <a:t> collection of subsets of </a:t>
            </a:r>
            <a:r>
              <a:rPr lang="en-US" i="1" dirty="0" smtClean="0"/>
              <a:t>E</a:t>
            </a:r>
            <a:r>
              <a:rPr lang="en-US" dirty="0" smtClean="0"/>
              <a:t> (independent sets) that satisfy </a:t>
            </a:r>
            <a:r>
              <a:rPr lang="en-US" dirty="0" err="1" smtClean="0"/>
              <a:t>matroid</a:t>
            </a:r>
            <a:r>
              <a:rPr lang="en-US" dirty="0" smtClean="0"/>
              <a:t> axioms:</a:t>
            </a:r>
          </a:p>
          <a:p>
            <a:pPr lvl="2"/>
            <a:r>
              <a:rPr lang="en-US" i="1" dirty="0" smtClean="0"/>
              <a:t>∅ ∈ I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A ∈ I</a:t>
            </a:r>
            <a:r>
              <a:rPr lang="en-US" dirty="0" smtClean="0"/>
              <a:t> and </a:t>
            </a:r>
            <a:r>
              <a:rPr lang="en-US" i="1" dirty="0" smtClean="0"/>
              <a:t>A’ ⊆ A</a:t>
            </a:r>
            <a:r>
              <a:rPr lang="en-US" dirty="0" smtClean="0"/>
              <a:t>, then </a:t>
            </a:r>
            <a:r>
              <a:rPr lang="en-US" i="1" dirty="0" smtClean="0"/>
              <a:t>A’ ∈ I</a:t>
            </a:r>
          </a:p>
          <a:p>
            <a:pPr lvl="2"/>
            <a:r>
              <a:rPr lang="en-US" dirty="0" smtClean="0"/>
              <a:t>If </a:t>
            </a:r>
            <a:r>
              <a:rPr lang="en-US" i="1" dirty="0" smtClean="0"/>
              <a:t>A,B ∈ I</a:t>
            </a:r>
            <a:r>
              <a:rPr lang="en-US" dirty="0" smtClean="0"/>
              <a:t> and </a:t>
            </a:r>
            <a:r>
              <a:rPr lang="en-US" i="1" dirty="0" smtClean="0"/>
              <a:t>|A| &lt; |B|</a:t>
            </a:r>
            <a:r>
              <a:rPr lang="en-US" dirty="0" smtClean="0"/>
              <a:t>, then there is some </a:t>
            </a:r>
            <a:r>
              <a:rPr lang="en-US" i="1" dirty="0" err="1" smtClean="0"/>
              <a:t>e</a:t>
            </a:r>
            <a:r>
              <a:rPr lang="en-US" i="1" dirty="0" smtClean="0"/>
              <a:t> ∈ B \ A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i="1" dirty="0" smtClean="0"/>
              <a:t>A ∪ {</a:t>
            </a:r>
            <a:r>
              <a:rPr lang="en-US" i="1" dirty="0" err="1" smtClean="0"/>
              <a:t>e</a:t>
            </a:r>
            <a:r>
              <a:rPr lang="en-US" i="1" dirty="0" smtClean="0"/>
              <a:t>} ∈ I</a:t>
            </a:r>
          </a:p>
          <a:p>
            <a:r>
              <a:rPr lang="en-US" dirty="0" smtClean="0"/>
              <a:t>Choose (online) a max value independent set of a </a:t>
            </a:r>
            <a:r>
              <a:rPr lang="en-US" dirty="0" err="1" smtClean="0"/>
              <a:t>matroid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Matroids?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Generalizes many notions of “independence”</a:t>
            </a:r>
          </a:p>
          <a:p>
            <a:pPr lvl="1"/>
            <a:r>
              <a:rPr lang="en-US" dirty="0" smtClean="0"/>
              <a:t>Linear independence (</a:t>
            </a:r>
            <a:r>
              <a:rPr lang="en-US" i="1" dirty="0" smtClean="0"/>
              <a:t>E</a:t>
            </a:r>
            <a:r>
              <a:rPr lang="en-US" dirty="0" smtClean="0"/>
              <a:t> is collection of vectors, </a:t>
            </a:r>
            <a:r>
              <a:rPr lang="en-US" i="1" dirty="0" smtClean="0"/>
              <a:t>A ∈ I</a:t>
            </a:r>
            <a:r>
              <a:rPr lang="en-US" dirty="0" smtClean="0"/>
              <a:t> if </a:t>
            </a:r>
            <a:r>
              <a:rPr lang="en-US" i="1" dirty="0" smtClean="0"/>
              <a:t>A</a:t>
            </a:r>
            <a:r>
              <a:rPr lang="en-US" dirty="0" smtClean="0"/>
              <a:t> linearly independent)</a:t>
            </a:r>
          </a:p>
          <a:p>
            <a:pPr lvl="1"/>
            <a:r>
              <a:rPr lang="en-US" dirty="0" smtClean="0"/>
              <a:t>Forests in graphs (</a:t>
            </a:r>
            <a:r>
              <a:rPr lang="en-US" i="1" dirty="0" smtClean="0"/>
              <a:t>E</a:t>
            </a:r>
            <a:r>
              <a:rPr lang="en-US" dirty="0" smtClean="0"/>
              <a:t> edges in graph, </a:t>
            </a:r>
            <a:r>
              <a:rPr lang="en-US" i="1" dirty="0" smtClean="0"/>
              <a:t>A ∈ I</a:t>
            </a:r>
            <a:r>
              <a:rPr lang="en-US" dirty="0" smtClean="0"/>
              <a:t> if acyclic)</a:t>
            </a:r>
          </a:p>
          <a:p>
            <a:r>
              <a:rPr lang="en-US" dirty="0" smtClean="0"/>
              <a:t>Corresponds to auctions over </a:t>
            </a:r>
            <a:r>
              <a:rPr lang="en-US" i="1" dirty="0" err="1" smtClean="0"/>
              <a:t>matroid</a:t>
            </a:r>
            <a:r>
              <a:rPr lang="en-US" i="1" dirty="0" smtClean="0"/>
              <a:t> domains</a:t>
            </a:r>
            <a:r>
              <a:rPr lang="en-US" dirty="0" smtClean="0"/>
              <a:t>, many of which are particularly interesting [</a:t>
            </a:r>
            <a:r>
              <a:rPr lang="en-US" dirty="0" err="1" smtClean="0"/>
              <a:t>Babaioff</a:t>
            </a:r>
            <a:r>
              <a:rPr lang="en-US" dirty="0" smtClean="0"/>
              <a:t> </a:t>
            </a:r>
            <a:r>
              <a:rPr lang="en-US" dirty="0" err="1" smtClean="0"/>
              <a:t>Immorlica</a:t>
            </a:r>
            <a:r>
              <a:rPr lang="en-US" dirty="0" smtClean="0"/>
              <a:t> Kleinberg ‘07]</a:t>
            </a:r>
          </a:p>
          <a:p>
            <a:r>
              <a:rPr lang="en-US" dirty="0" smtClean="0"/>
              <a:t>Need some restriction on which bidders can be simultaneously satisfied, </a:t>
            </a:r>
            <a:r>
              <a:rPr lang="en-US" dirty="0" err="1" smtClean="0"/>
              <a:t>matroid</a:t>
            </a:r>
            <a:r>
              <a:rPr lang="en-US" dirty="0" smtClean="0"/>
              <a:t> axioms “natural”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5257800"/>
          </a:xfrm>
        </p:spPr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matroids</a:t>
            </a:r>
            <a:r>
              <a:rPr lang="en-US" dirty="0" smtClean="0"/>
              <a:t>: </a:t>
            </a:r>
          </a:p>
          <a:p>
            <a:pPr lvl="1"/>
            <a:r>
              <a:rPr lang="en-US" i="1" dirty="0" err="1" smtClean="0"/>
              <a:t>O(log</a:t>
            </a:r>
            <a:r>
              <a:rPr lang="en-US" i="1" dirty="0" smtClean="0"/>
              <a:t> rank)</a:t>
            </a:r>
            <a:r>
              <a:rPr lang="en-US" dirty="0" smtClean="0"/>
              <a:t>: </a:t>
            </a:r>
            <a:r>
              <a:rPr lang="en-US" dirty="0" err="1" smtClean="0"/>
              <a:t>Babaioff-Immorlica-Kleinberg</a:t>
            </a:r>
            <a:r>
              <a:rPr lang="en-US" dirty="0" smtClean="0"/>
              <a:t> ‘07</a:t>
            </a:r>
          </a:p>
          <a:p>
            <a:pPr lvl="1"/>
            <a:r>
              <a:rPr lang="en-US" i="1" dirty="0" err="1" smtClean="0"/>
              <a:t>O(√log</a:t>
            </a:r>
            <a:r>
              <a:rPr lang="en-US" i="1" dirty="0" smtClean="0"/>
              <a:t> rank)</a:t>
            </a:r>
            <a:r>
              <a:rPr lang="en-US" dirty="0" smtClean="0"/>
              <a:t>: </a:t>
            </a:r>
            <a:r>
              <a:rPr lang="en-US" dirty="0" err="1" smtClean="0"/>
              <a:t>Chakraborty</a:t>
            </a:r>
            <a:r>
              <a:rPr lang="en-US" dirty="0" smtClean="0"/>
              <a:t>-Lachish ’12</a:t>
            </a:r>
          </a:p>
          <a:p>
            <a:r>
              <a:rPr lang="en-US" dirty="0" smtClean="0"/>
              <a:t>Specific classes admitting </a:t>
            </a:r>
            <a:r>
              <a:rPr lang="en-US" i="1" dirty="0" smtClean="0"/>
              <a:t>O(1)</a:t>
            </a:r>
            <a:r>
              <a:rPr lang="en-US" dirty="0" smtClean="0"/>
              <a:t>-competitive </a:t>
            </a:r>
            <a:r>
              <a:rPr lang="en-US" dirty="0" err="1" smtClean="0"/>
              <a:t>algs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Uniform [Kleinberg ’05]</a:t>
            </a:r>
          </a:p>
          <a:p>
            <a:pPr lvl="1"/>
            <a:r>
              <a:rPr lang="en-US" dirty="0" smtClean="0"/>
              <a:t>Partition [BIK ’07]</a:t>
            </a:r>
          </a:p>
          <a:p>
            <a:pPr lvl="1"/>
            <a:r>
              <a:rPr lang="en-US" dirty="0" smtClean="0"/>
              <a:t>Laminar [</a:t>
            </a:r>
            <a:r>
              <a:rPr lang="en-US" dirty="0" err="1" smtClean="0"/>
              <a:t>Im</a:t>
            </a:r>
            <a:r>
              <a:rPr lang="en-US" dirty="0" smtClean="0"/>
              <a:t>-Wang ‘11]</a:t>
            </a:r>
          </a:p>
          <a:p>
            <a:pPr lvl="1"/>
            <a:r>
              <a:rPr lang="en-US" dirty="0" smtClean="0"/>
              <a:t>Graphic [BIK ’07]</a:t>
            </a:r>
          </a:p>
          <a:p>
            <a:pPr lvl="1"/>
            <a:r>
              <a:rPr lang="en-US" dirty="0" smtClean="0"/>
              <a:t>Transversal [</a:t>
            </a:r>
            <a:r>
              <a:rPr lang="en-US" dirty="0" err="1" smtClean="0"/>
              <a:t>Dmitrov-Plaxton</a:t>
            </a:r>
            <a:r>
              <a:rPr lang="en-US" dirty="0" smtClean="0"/>
              <a:t> ‘09, </a:t>
            </a:r>
            <a:r>
              <a:rPr lang="en-US" dirty="0" err="1" smtClean="0"/>
              <a:t>Korula-Pál</a:t>
            </a:r>
            <a:r>
              <a:rPr lang="en-US" dirty="0" smtClean="0"/>
              <a:t> ’09]</a:t>
            </a:r>
          </a:p>
          <a:p>
            <a:pPr lvl="1"/>
            <a:r>
              <a:rPr lang="en-US" dirty="0" smtClean="0"/>
              <a:t>Bounded density (</a:t>
            </a:r>
            <a:r>
              <a:rPr lang="en-US" dirty="0" err="1" smtClean="0"/>
              <a:t>cographic</a:t>
            </a:r>
            <a:r>
              <a:rPr lang="en-US" dirty="0" smtClean="0"/>
              <a:t>) [Soto ‘11]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CDAD22-BD87-8A4F-9849-2C42EE4DE8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47800" y="5410200"/>
            <a:ext cx="6172200" cy="1123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about vector </a:t>
            </a:r>
            <a:r>
              <a:rPr lang="en-US" sz="2400" dirty="0" err="1" smtClean="0"/>
              <a:t>matroids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78205</TotalTime>
  <Words>2369</Words>
  <Application>Microsoft Office PowerPoint</Application>
  <PresentationFormat>On-screen Show (4:3)</PresentationFormat>
  <Paragraphs>448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Matroid Secretary for Regular and Decomposable Matroids</vt:lpstr>
      <vt:lpstr>Secretary Problem: Basic</vt:lpstr>
      <vt:lpstr>Classical Secretary</vt:lpstr>
      <vt:lpstr>Secretary Problem: Basic</vt:lpstr>
      <vt:lpstr>Threshold Analysis</vt:lpstr>
      <vt:lpstr>Generalizations</vt:lpstr>
      <vt:lpstr>Matroid Secretary</vt:lpstr>
      <vt:lpstr>Why Matroids?</vt:lpstr>
      <vt:lpstr>Previous Work</vt:lpstr>
      <vt:lpstr>Vector Matroids</vt:lpstr>
      <vt:lpstr>Matroid Secretary for Vectors</vt:lpstr>
      <vt:lpstr>Regular Matroids</vt:lpstr>
      <vt:lpstr>Regular Matroids: Decomposition</vt:lpstr>
      <vt:lpstr>Matroid Sums</vt:lpstr>
      <vt:lpstr>Matroid Sums</vt:lpstr>
      <vt:lpstr>Matroid Sums</vt:lpstr>
      <vt:lpstr>Matroid Sums</vt:lpstr>
      <vt:lpstr>Matroid Sums</vt:lpstr>
      <vt:lpstr>Matroid Sums</vt:lpstr>
      <vt:lpstr>Seymour’s Decomposition Theorem</vt:lpstr>
      <vt:lpstr>Approach 1</vt:lpstr>
      <vt:lpstr>Better Approach</vt:lpstr>
      <vt:lpstr>Handling Fakes</vt:lpstr>
      <vt:lpstr>Matroid Contraction</vt:lpstr>
      <vt:lpstr>Contractions</vt:lpstr>
      <vt:lpstr>Conflict Graph</vt:lpstr>
      <vt:lpstr>Conflict Graph: 1- and 2-Sums</vt:lpstr>
      <vt:lpstr>Conflict Graph: 1- and 2-Sums</vt:lpstr>
      <vt:lpstr>2-Circuits</vt:lpstr>
      <vt:lpstr>Removing 2-Circuits</vt:lpstr>
      <vt:lpstr>3-Sums</vt:lpstr>
      <vt:lpstr>3-Sums (cont’d)</vt:lpstr>
      <vt:lpstr>2-Circuits (Again)</vt:lpstr>
      <vt:lpstr>Loss in Value</vt:lpstr>
      <vt:lpstr>Loss in Value</vt:lpstr>
      <vt:lpstr>Summing up</vt:lpstr>
      <vt:lpstr>Generalizing</vt:lpstr>
      <vt:lpstr>Conclusion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Design Problems via Combinatorial Optimization</dc:title>
  <dc:creator>Michael Dinitz</dc:creator>
  <cp:lastModifiedBy>Michael Dinitz</cp:lastModifiedBy>
  <cp:revision>1642</cp:revision>
  <dcterms:created xsi:type="dcterms:W3CDTF">2013-06-04T16:02:51Z</dcterms:created>
  <dcterms:modified xsi:type="dcterms:W3CDTF">2013-06-11T06:34:03Z</dcterms:modified>
</cp:coreProperties>
</file>