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8"/>
  </p:notesMasterIdLst>
  <p:sldIdLst>
    <p:sldId id="256" r:id="rId2"/>
    <p:sldId id="257" r:id="rId3"/>
    <p:sldId id="258" r:id="rId4"/>
    <p:sldId id="260" r:id="rId5"/>
    <p:sldId id="261" r:id="rId6"/>
    <p:sldId id="268" r:id="rId7"/>
    <p:sldId id="269" r:id="rId8"/>
    <p:sldId id="312" r:id="rId9"/>
    <p:sldId id="272" r:id="rId10"/>
    <p:sldId id="273" r:id="rId11"/>
    <p:sldId id="275" r:id="rId12"/>
    <p:sldId id="274" r:id="rId13"/>
    <p:sldId id="276" r:id="rId14"/>
    <p:sldId id="277" r:id="rId15"/>
    <p:sldId id="280" r:id="rId16"/>
    <p:sldId id="278" r:id="rId17"/>
    <p:sldId id="279" r:id="rId18"/>
    <p:sldId id="281" r:id="rId19"/>
    <p:sldId id="309" r:id="rId20"/>
    <p:sldId id="310" r:id="rId21"/>
    <p:sldId id="299" r:id="rId22"/>
    <p:sldId id="300" r:id="rId23"/>
    <p:sldId id="311" r:id="rId24"/>
    <p:sldId id="284" r:id="rId25"/>
    <p:sldId id="286" r:id="rId26"/>
    <p:sldId id="285" r:id="rId27"/>
    <p:sldId id="291" r:id="rId28"/>
    <p:sldId id="287" r:id="rId29"/>
    <p:sldId id="288" r:id="rId30"/>
    <p:sldId id="289" r:id="rId31"/>
    <p:sldId id="290" r:id="rId32"/>
    <p:sldId id="292" r:id="rId33"/>
    <p:sldId id="293" r:id="rId34"/>
    <p:sldId id="294" r:id="rId35"/>
    <p:sldId id="298" r:id="rId36"/>
    <p:sldId id="295" r:id="rId37"/>
    <p:sldId id="296" r:id="rId38"/>
    <p:sldId id="306" r:id="rId39"/>
    <p:sldId id="305" r:id="rId40"/>
    <p:sldId id="297" r:id="rId41"/>
    <p:sldId id="301" r:id="rId42"/>
    <p:sldId id="302" r:id="rId43"/>
    <p:sldId id="303" r:id="rId44"/>
    <p:sldId id="307" r:id="rId45"/>
    <p:sldId id="304" r:id="rId46"/>
    <p:sldId id="308" r:id="rId4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BE6385-0881-4C94-9025-8C814F544AC0}" type="datetimeFigureOut">
              <a:rPr lang="en-US" smtClean="0"/>
              <a:pPr/>
              <a:t>7/25/2022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60E002-5AC1-40E9-9B44-01D6E657CFB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E1C3319-B4FD-4EAF-8991-0BD791DC5F38}" type="slidenum">
              <a:rPr lang="en-US"/>
              <a:pPr/>
              <a:t>33</a:t>
            </a:fld>
            <a:endParaRPr lang="en-US"/>
          </a:p>
        </p:txBody>
      </p:sp>
      <p:sp>
        <p:nvSpPr>
          <p:cNvPr id="194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2B7751B7-2001-4F54-95D1-21D5B9210390}" type="datetimeFigureOut">
              <a:rPr lang="en-US" smtClean="0"/>
              <a:pPr/>
              <a:t>7/25/2022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68C73C36-5BF0-4AFD-813E-8ADFDD1B9C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751B7-2001-4F54-95D1-21D5B9210390}" type="datetimeFigureOut">
              <a:rPr lang="en-US" smtClean="0"/>
              <a:pPr/>
              <a:t>7/25/2022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73C36-5BF0-4AFD-813E-8ADFDD1B9C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751B7-2001-4F54-95D1-21D5B9210390}" type="datetimeFigureOut">
              <a:rPr lang="en-US" smtClean="0"/>
              <a:pPr/>
              <a:t>7/25/2022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73C36-5BF0-4AFD-813E-8ADFDD1B9C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B7751B7-2001-4F54-95D1-21D5B9210390}" type="datetimeFigureOut">
              <a:rPr lang="en-US" smtClean="0"/>
              <a:pPr/>
              <a:t>7/25/2022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8C73C36-5BF0-4AFD-813E-8ADFDD1B9C3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2B7751B7-2001-4F54-95D1-21D5B9210390}" type="datetimeFigureOut">
              <a:rPr lang="en-US" smtClean="0"/>
              <a:pPr/>
              <a:t>7/25/2022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68C73C36-5BF0-4AFD-813E-8ADFDD1B9C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751B7-2001-4F54-95D1-21D5B9210390}" type="datetimeFigureOut">
              <a:rPr lang="en-US" smtClean="0"/>
              <a:pPr/>
              <a:t>7/25/2022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73C36-5BF0-4AFD-813E-8ADFDD1B9C3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751B7-2001-4F54-95D1-21D5B9210390}" type="datetimeFigureOut">
              <a:rPr lang="en-US" smtClean="0"/>
              <a:pPr/>
              <a:t>7/25/2022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73C36-5BF0-4AFD-813E-8ADFDD1B9C3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B7751B7-2001-4F54-95D1-21D5B9210390}" type="datetimeFigureOut">
              <a:rPr lang="en-US" smtClean="0"/>
              <a:pPr/>
              <a:t>7/25/2022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8C73C36-5BF0-4AFD-813E-8ADFDD1B9C3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751B7-2001-4F54-95D1-21D5B9210390}" type="datetimeFigureOut">
              <a:rPr lang="en-US" smtClean="0"/>
              <a:pPr/>
              <a:t>7/25/2022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73C36-5BF0-4AFD-813E-8ADFDD1B9C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B7751B7-2001-4F54-95D1-21D5B9210390}" type="datetimeFigureOut">
              <a:rPr lang="en-US" smtClean="0"/>
              <a:pPr/>
              <a:t>7/25/2022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8C73C36-5BF0-4AFD-813E-8ADFDD1B9C3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B7751B7-2001-4F54-95D1-21D5B9210390}" type="datetimeFigureOut">
              <a:rPr lang="en-US" smtClean="0"/>
              <a:pPr/>
              <a:t>7/25/2022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8C73C36-5BF0-4AFD-813E-8ADFDD1B9C3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2B7751B7-2001-4F54-95D1-21D5B9210390}" type="datetimeFigureOut">
              <a:rPr lang="en-US" smtClean="0"/>
              <a:pPr/>
              <a:t>7/25/2022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8C73C36-5BF0-4AFD-813E-8ADFDD1B9C3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0"/>
            <a:ext cx="6172200" cy="1981200"/>
          </a:xfrm>
        </p:spPr>
        <p:txBody>
          <a:bodyPr>
            <a:noAutofit/>
          </a:bodyPr>
          <a:lstStyle/>
          <a:p>
            <a:r>
              <a:rPr lang="en-US" sz="3200" dirty="0" smtClean="0"/>
              <a:t>The interesting behavior of the  </a:t>
            </a:r>
            <a:r>
              <a:rPr lang="en-US" sz="3200" dirty="0" smtClean="0">
                <a:solidFill>
                  <a:srgbClr val="FF0000"/>
                </a:solidFill>
              </a:rPr>
              <a:t>source location </a:t>
            </a:r>
            <a:r>
              <a:rPr lang="en-US" sz="3200" dirty="0" smtClean="0"/>
              <a:t>problem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800" y="3352800"/>
            <a:ext cx="6172200" cy="13716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G. </a:t>
            </a:r>
            <a:r>
              <a:rPr lang="en-US" sz="3200" dirty="0" err="1" smtClean="0"/>
              <a:t>Kortsarz</a:t>
            </a:r>
            <a:r>
              <a:rPr lang="en-US" sz="3200" dirty="0" smtClean="0"/>
              <a:t>, Rutgers Camden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/>
              <a:t>Uncrossing: a Glimpse 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ym typeface="Symbol"/>
              </a:rPr>
              <a:t>If </a:t>
            </a:r>
            <a:r>
              <a:rPr lang="en-US" sz="3600" dirty="0" smtClean="0">
                <a:solidFill>
                  <a:srgbClr val="FF0000"/>
                </a:solidFill>
                <a:sym typeface="Symbol"/>
              </a:rPr>
              <a:t>S </a:t>
            </a:r>
            <a:r>
              <a:rPr lang="en-US" sz="3600" dirty="0" smtClean="0">
                <a:sym typeface="Symbol"/>
              </a:rPr>
              <a:t>is </a:t>
            </a:r>
            <a:r>
              <a:rPr lang="en-US" sz="3600" smtClean="0">
                <a:sym typeface="Symbol"/>
              </a:rPr>
              <a:t>feasible then </a:t>
            </a:r>
            <a:r>
              <a:rPr lang="en-US" sz="3600" dirty="0" smtClean="0">
                <a:sym typeface="Symbol"/>
              </a:rPr>
              <a:t>it must be that </a:t>
            </a:r>
            <a:r>
              <a:rPr lang="en-US" sz="3600" dirty="0" smtClean="0">
                <a:solidFill>
                  <a:srgbClr val="FF0000"/>
                </a:solidFill>
                <a:sym typeface="Symbol"/>
              </a:rPr>
              <a:t>SW </a:t>
            </a:r>
            <a:r>
              <a:rPr lang="en-US" sz="3600" dirty="0" smtClean="0">
                <a:sym typeface="Symbol"/>
              </a:rPr>
              <a:t>for all</a:t>
            </a:r>
            <a:r>
              <a:rPr lang="en-US" sz="3600" dirty="0" smtClean="0">
                <a:solidFill>
                  <a:srgbClr val="FF0000"/>
                </a:solidFill>
                <a:sym typeface="Symbol"/>
              </a:rPr>
              <a:t> </a:t>
            </a:r>
            <a:r>
              <a:rPr lang="en-US" sz="3600" dirty="0" smtClean="0">
                <a:sym typeface="Symbol"/>
              </a:rPr>
              <a:t>deficient </a:t>
            </a:r>
            <a:r>
              <a:rPr lang="en-US" sz="3600" dirty="0" smtClean="0">
                <a:solidFill>
                  <a:srgbClr val="FF0000"/>
                </a:solidFill>
                <a:sym typeface="Symbol"/>
              </a:rPr>
              <a:t>W.</a:t>
            </a:r>
          </a:p>
          <a:p>
            <a:r>
              <a:rPr lang="en-US" sz="3600" dirty="0" smtClean="0">
                <a:sym typeface="Symbol"/>
              </a:rPr>
              <a:t>Say that </a:t>
            </a:r>
            <a:r>
              <a:rPr lang="en-US" sz="3600" dirty="0" smtClean="0">
                <a:solidFill>
                  <a:srgbClr val="FF0000"/>
                </a:solidFill>
                <a:sym typeface="Symbol"/>
              </a:rPr>
              <a:t>W</a:t>
            </a:r>
            <a:r>
              <a:rPr lang="en-US" sz="3600" baseline="-25000" dirty="0" smtClean="0">
                <a:solidFill>
                  <a:srgbClr val="FF0000"/>
                </a:solidFill>
                <a:sym typeface="Symbol"/>
              </a:rPr>
              <a:t>1</a:t>
            </a:r>
            <a:r>
              <a:rPr lang="en-US" sz="3600" dirty="0" smtClean="0">
                <a:solidFill>
                  <a:srgbClr val="FF0000"/>
                </a:solidFill>
                <a:sym typeface="Symbol"/>
              </a:rPr>
              <a:t> </a:t>
            </a:r>
            <a:r>
              <a:rPr lang="en-US" sz="3600" dirty="0" smtClean="0">
                <a:sym typeface="Symbol"/>
              </a:rPr>
              <a:t>and </a:t>
            </a:r>
            <a:r>
              <a:rPr lang="en-US" sz="3600" dirty="0" smtClean="0">
                <a:solidFill>
                  <a:srgbClr val="FF0000"/>
                </a:solidFill>
                <a:sym typeface="Symbol"/>
              </a:rPr>
              <a:t>W</a:t>
            </a:r>
            <a:r>
              <a:rPr lang="en-US" sz="3600" baseline="-25000" dirty="0" smtClean="0">
                <a:solidFill>
                  <a:srgbClr val="FF0000"/>
                </a:solidFill>
                <a:sym typeface="Symbol"/>
              </a:rPr>
              <a:t>2</a:t>
            </a:r>
            <a:r>
              <a:rPr lang="en-US" sz="3600" dirty="0" smtClean="0">
                <a:solidFill>
                  <a:srgbClr val="FF0000"/>
                </a:solidFill>
                <a:sym typeface="Symbol"/>
              </a:rPr>
              <a:t> </a:t>
            </a:r>
            <a:r>
              <a:rPr lang="en-US" sz="3600" dirty="0" smtClean="0">
                <a:sym typeface="Symbol"/>
              </a:rPr>
              <a:t>are deficient</a:t>
            </a:r>
          </a:p>
          <a:p>
            <a:pPr>
              <a:buNone/>
            </a:pPr>
            <a:r>
              <a:rPr lang="en-US" sz="3600" dirty="0" smtClean="0">
                <a:sym typeface="Symbol"/>
              </a:rPr>
              <a:t>   sets.  We say that two deficient sets </a:t>
            </a:r>
            <a:r>
              <a:rPr lang="en-US" sz="3600" dirty="0" smtClean="0">
                <a:solidFill>
                  <a:srgbClr val="FF0000"/>
                </a:solidFill>
                <a:sym typeface="Symbol"/>
              </a:rPr>
              <a:t>W</a:t>
            </a:r>
            <a:r>
              <a:rPr lang="en-US" sz="3600" baseline="-25000" dirty="0" smtClean="0">
                <a:solidFill>
                  <a:srgbClr val="FF0000"/>
                </a:solidFill>
                <a:sym typeface="Symbol"/>
              </a:rPr>
              <a:t>1</a:t>
            </a:r>
            <a:r>
              <a:rPr lang="en-US" sz="3600" dirty="0" smtClean="0">
                <a:solidFill>
                  <a:srgbClr val="FF0000"/>
                </a:solidFill>
                <a:sym typeface="Symbol"/>
              </a:rPr>
              <a:t> </a:t>
            </a:r>
            <a:r>
              <a:rPr lang="en-US" sz="3600" dirty="0" smtClean="0">
                <a:sym typeface="Symbol"/>
              </a:rPr>
              <a:t>and</a:t>
            </a:r>
            <a:r>
              <a:rPr lang="en-US" sz="3600" dirty="0" smtClean="0">
                <a:solidFill>
                  <a:srgbClr val="FF0000"/>
                </a:solidFill>
                <a:sym typeface="Symbol"/>
              </a:rPr>
              <a:t> W</a:t>
            </a:r>
            <a:r>
              <a:rPr lang="en-US" sz="3600" baseline="-25000" dirty="0" smtClean="0">
                <a:solidFill>
                  <a:srgbClr val="FF0000"/>
                </a:solidFill>
                <a:sym typeface="Symbol"/>
              </a:rPr>
              <a:t>2</a:t>
            </a:r>
            <a:r>
              <a:rPr lang="en-US" sz="3600" dirty="0" smtClean="0">
                <a:solidFill>
                  <a:srgbClr val="FF0000"/>
                </a:solidFill>
                <a:sym typeface="Symbol"/>
              </a:rPr>
              <a:t>  </a:t>
            </a:r>
            <a:r>
              <a:rPr lang="en-US" sz="3600" dirty="0" smtClean="0">
                <a:solidFill>
                  <a:srgbClr val="00B050"/>
                </a:solidFill>
                <a:sym typeface="Symbol"/>
              </a:rPr>
              <a:t>cross </a:t>
            </a:r>
            <a:r>
              <a:rPr lang="en-US" sz="3600" dirty="0" smtClean="0">
                <a:sym typeface="Symbol"/>
              </a:rPr>
              <a:t>if </a:t>
            </a:r>
          </a:p>
          <a:p>
            <a:r>
              <a:rPr lang="en-US" sz="3600" dirty="0" smtClean="0">
                <a:sym typeface="Symbol"/>
              </a:rPr>
              <a:t> 1)</a:t>
            </a:r>
            <a:r>
              <a:rPr lang="en-US" sz="3600" dirty="0" smtClean="0">
                <a:solidFill>
                  <a:srgbClr val="FF0000"/>
                </a:solidFill>
                <a:sym typeface="Symbol"/>
              </a:rPr>
              <a:t> W</a:t>
            </a:r>
            <a:r>
              <a:rPr lang="en-US" sz="3600" baseline="-25000" dirty="0" smtClean="0">
                <a:solidFill>
                  <a:srgbClr val="FF0000"/>
                </a:solidFill>
                <a:sym typeface="Symbol"/>
              </a:rPr>
              <a:t>1 </a:t>
            </a:r>
            <a:r>
              <a:rPr lang="en-US" sz="3600" dirty="0" smtClean="0">
                <a:solidFill>
                  <a:srgbClr val="FF0000"/>
                </a:solidFill>
                <a:sym typeface="Symbol"/>
              </a:rPr>
              <a:t> W</a:t>
            </a:r>
            <a:r>
              <a:rPr lang="en-US" sz="3600" baseline="-25000" dirty="0" smtClean="0">
                <a:solidFill>
                  <a:srgbClr val="FF0000"/>
                </a:solidFill>
                <a:sym typeface="Symbol"/>
              </a:rPr>
              <a:t>2</a:t>
            </a:r>
            <a:r>
              <a:rPr lang="en-US" sz="3600" dirty="0" smtClean="0">
                <a:solidFill>
                  <a:srgbClr val="FF0000"/>
                </a:solidFill>
                <a:sym typeface="Symbol"/>
              </a:rPr>
              <a:t>  </a:t>
            </a:r>
          </a:p>
          <a:p>
            <a:r>
              <a:rPr lang="en-US" sz="3600" dirty="0" smtClean="0">
                <a:solidFill>
                  <a:srgbClr val="FF0000"/>
                </a:solidFill>
                <a:sym typeface="Symbol"/>
              </a:rPr>
              <a:t> </a:t>
            </a:r>
            <a:r>
              <a:rPr lang="en-US" sz="3600" dirty="0" smtClean="0">
                <a:sym typeface="Symbol"/>
              </a:rPr>
              <a:t>2) No set contains the other.</a:t>
            </a:r>
          </a:p>
          <a:p>
            <a:pPr>
              <a:buNone/>
            </a:pPr>
            <a:endParaRPr lang="en-US" sz="3600" dirty="0" smtClean="0">
              <a:sym typeface="Symbo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600" dirty="0" smtClean="0"/>
              <a:t>A crucial property  in connectivity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We wish that </a:t>
            </a:r>
            <a:r>
              <a:rPr lang="en-US" sz="3600" dirty="0" smtClean="0">
                <a:solidFill>
                  <a:srgbClr val="0070C0"/>
                </a:solidFill>
              </a:rPr>
              <a:t>minimal deficient sets will not cross</a:t>
            </a:r>
          </a:p>
          <a:p>
            <a:r>
              <a:rPr lang="en-US" sz="3600" dirty="0" smtClean="0"/>
              <a:t> In this case the deficient sets form a </a:t>
            </a:r>
            <a:r>
              <a:rPr lang="en-US" sz="3600" dirty="0" smtClean="0">
                <a:solidFill>
                  <a:schemeClr val="accent1"/>
                </a:solidFill>
              </a:rPr>
              <a:t>laminar family (tree)</a:t>
            </a:r>
            <a:r>
              <a:rPr lang="en-US" sz="3600" dirty="0" smtClean="0"/>
              <a:t>.</a:t>
            </a:r>
          </a:p>
          <a:p>
            <a:r>
              <a:rPr lang="en-US" sz="3600" dirty="0" smtClean="0"/>
              <a:t> Indeed here, inclusion minimal deficient sets </a:t>
            </a:r>
            <a:r>
              <a:rPr lang="en-US" sz="3600" dirty="0" smtClean="0">
                <a:solidFill>
                  <a:srgbClr val="FF0000"/>
                </a:solidFill>
              </a:rPr>
              <a:t>can not cross</a:t>
            </a:r>
            <a:r>
              <a:rPr lang="en-US" sz="3600" dirty="0" smtClean="0"/>
              <a:t>.</a:t>
            </a:r>
          </a:p>
          <a:p>
            <a:r>
              <a:rPr lang="en-US" sz="3600" dirty="0" smtClean="0"/>
              <a:t>Let </a:t>
            </a:r>
            <a:r>
              <a:rPr lang="en-US" sz="3600" dirty="0" smtClean="0">
                <a:solidFill>
                  <a:srgbClr val="FF0000"/>
                </a:solidFill>
              </a:rPr>
              <a:t>v</a:t>
            </a:r>
            <a:r>
              <a:rPr lang="en-US" sz="3600" baseline="-25000" dirty="0" smtClean="0">
                <a:solidFill>
                  <a:srgbClr val="FF0000"/>
                </a:solidFill>
              </a:rPr>
              <a:t>1</a:t>
            </a:r>
            <a:r>
              <a:rPr lang="en-US" sz="3600" baseline="-25000" dirty="0" smtClean="0"/>
              <a:t> </a:t>
            </a:r>
            <a:r>
              <a:rPr lang="en-US" sz="3600" dirty="0" smtClean="0"/>
              <a:t>is the maximum demand vertex in </a:t>
            </a:r>
            <a:r>
              <a:rPr lang="en-US" sz="3600" dirty="0" smtClean="0">
                <a:solidFill>
                  <a:srgbClr val="FF0000"/>
                </a:solidFill>
                <a:sym typeface="Symbol"/>
              </a:rPr>
              <a:t>W</a:t>
            </a:r>
            <a:r>
              <a:rPr lang="en-US" sz="3600" baseline="-25000" dirty="0" smtClean="0">
                <a:solidFill>
                  <a:srgbClr val="FF0000"/>
                </a:solidFill>
                <a:sym typeface="Symbol"/>
              </a:rPr>
              <a:t>1 </a:t>
            </a:r>
            <a:r>
              <a:rPr lang="en-US" sz="3600" dirty="0" smtClean="0">
                <a:solidFill>
                  <a:srgbClr val="FF0000"/>
                </a:solidFill>
                <a:sym typeface="Symbol"/>
              </a:rPr>
              <a:t> </a:t>
            </a:r>
            <a:r>
              <a:rPr lang="en-US" sz="3600" dirty="0" smtClean="0">
                <a:sym typeface="Symbol"/>
              </a:rPr>
              <a:t>and</a:t>
            </a:r>
            <a:r>
              <a:rPr lang="en-US" sz="3600" dirty="0" smtClean="0">
                <a:solidFill>
                  <a:srgbClr val="FF0000"/>
                </a:solidFill>
                <a:sym typeface="Symbol"/>
              </a:rPr>
              <a:t> </a:t>
            </a:r>
            <a:r>
              <a:rPr lang="en-US" sz="3600" dirty="0" smtClean="0">
                <a:solidFill>
                  <a:srgbClr val="FF0000"/>
                </a:solidFill>
              </a:rPr>
              <a:t>v</a:t>
            </a:r>
            <a:r>
              <a:rPr lang="en-US" sz="3600" baseline="-25000" dirty="0" smtClean="0">
                <a:solidFill>
                  <a:srgbClr val="FF0000"/>
                </a:solidFill>
              </a:rPr>
              <a:t>2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smtClean="0"/>
              <a:t>for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smtClean="0">
                <a:solidFill>
                  <a:srgbClr val="FF0000"/>
                </a:solidFill>
                <a:sym typeface="Symbol"/>
              </a:rPr>
              <a:t>W</a:t>
            </a:r>
            <a:r>
              <a:rPr lang="en-US" sz="3600" baseline="-25000" dirty="0" smtClean="0">
                <a:solidFill>
                  <a:srgbClr val="FF0000"/>
                </a:solidFill>
                <a:sym typeface="Symbol"/>
              </a:rPr>
              <a:t>2</a:t>
            </a:r>
            <a:endParaRPr lang="en-US" sz="3600" baseline="-25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 smtClean="0"/>
              <a:t> </a:t>
            </a:r>
            <a:r>
              <a:rPr lang="en-US" sz="3600" dirty="0" smtClean="0">
                <a:solidFill>
                  <a:schemeClr val="tx1"/>
                </a:solidFill>
                <a:sym typeface="Symbol"/>
              </a:rPr>
              <a:t>Getting a contradiction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600" dirty="0" smtClean="0">
                <a:sym typeface="Symbol"/>
              </a:rPr>
              <a:t>By definition of deficient sets:</a:t>
            </a:r>
          </a:p>
          <a:p>
            <a:pPr>
              <a:buNone/>
            </a:pPr>
            <a:r>
              <a:rPr lang="en-US" sz="3600" dirty="0" smtClean="0">
                <a:sym typeface="Symbol"/>
              </a:rPr>
              <a:t>   </a:t>
            </a:r>
            <a:r>
              <a:rPr lang="en-US" sz="3600" dirty="0" smtClean="0">
                <a:solidFill>
                  <a:srgbClr val="FF0000"/>
                </a:solidFill>
                <a:sym typeface="Symbol"/>
              </a:rPr>
              <a:t>d</a:t>
            </a:r>
            <a:r>
              <a:rPr lang="en-US" sz="3600" dirty="0" smtClean="0">
                <a:sym typeface="Symbol"/>
              </a:rPr>
              <a:t>(</a:t>
            </a:r>
            <a:r>
              <a:rPr lang="en-US" sz="3600" dirty="0" smtClean="0">
                <a:solidFill>
                  <a:srgbClr val="FF0000"/>
                </a:solidFill>
                <a:sym typeface="Symbol"/>
              </a:rPr>
              <a:t>v</a:t>
            </a:r>
            <a:r>
              <a:rPr lang="en-US" sz="3600" baseline="-25000" dirty="0" smtClean="0">
                <a:solidFill>
                  <a:srgbClr val="FF0000"/>
                </a:solidFill>
                <a:sym typeface="Symbol"/>
              </a:rPr>
              <a:t>1</a:t>
            </a:r>
            <a:r>
              <a:rPr lang="en-US" sz="3600" dirty="0" smtClean="0">
                <a:solidFill>
                  <a:srgbClr val="FF0000"/>
                </a:solidFill>
                <a:sym typeface="Symbol"/>
              </a:rPr>
              <a:t>)+d(v</a:t>
            </a:r>
            <a:r>
              <a:rPr lang="en-US" sz="3600" baseline="-25000" dirty="0" smtClean="0">
                <a:solidFill>
                  <a:srgbClr val="FF0000"/>
                </a:solidFill>
                <a:sym typeface="Symbol"/>
              </a:rPr>
              <a:t>2</a:t>
            </a:r>
            <a:r>
              <a:rPr lang="en-US" sz="3600" dirty="0" smtClean="0">
                <a:solidFill>
                  <a:srgbClr val="FF0000"/>
                </a:solidFill>
                <a:sym typeface="Symbol"/>
              </a:rPr>
              <a:t> )&gt; (W</a:t>
            </a:r>
            <a:r>
              <a:rPr lang="en-US" sz="3600" baseline="-25000" dirty="0" smtClean="0">
                <a:solidFill>
                  <a:srgbClr val="FF0000"/>
                </a:solidFill>
                <a:sym typeface="Symbol"/>
              </a:rPr>
              <a:t>1</a:t>
            </a:r>
            <a:r>
              <a:rPr lang="en-US" sz="3600" dirty="0" smtClean="0">
                <a:solidFill>
                  <a:srgbClr val="FF0000"/>
                </a:solidFill>
                <a:sym typeface="Symbol"/>
              </a:rPr>
              <a:t>)+(W</a:t>
            </a:r>
            <a:r>
              <a:rPr lang="en-US" sz="3600" baseline="-25000" dirty="0" smtClean="0">
                <a:solidFill>
                  <a:srgbClr val="FF0000"/>
                </a:solidFill>
                <a:sym typeface="Symbol"/>
              </a:rPr>
              <a:t>2</a:t>
            </a:r>
            <a:r>
              <a:rPr lang="en-US" sz="3600" dirty="0" smtClean="0">
                <a:solidFill>
                  <a:srgbClr val="FF0000"/>
                </a:solidFill>
                <a:sym typeface="Symbol"/>
              </a:rPr>
              <a:t> )</a:t>
            </a:r>
            <a:endParaRPr lang="en-US" sz="3600" dirty="0" smtClean="0"/>
          </a:p>
          <a:p>
            <a:r>
              <a:rPr lang="en-US" sz="3600" dirty="0" smtClean="0">
                <a:sym typeface="Symbol"/>
              </a:rPr>
              <a:t>For </a:t>
            </a:r>
            <a:r>
              <a:rPr lang="en-US" sz="3600" dirty="0" smtClean="0">
                <a:solidFill>
                  <a:srgbClr val="FF0000"/>
                </a:solidFill>
                <a:sym typeface="Symbol"/>
              </a:rPr>
              <a:t>  </a:t>
            </a:r>
            <a:r>
              <a:rPr lang="en-US" sz="3600" dirty="0" smtClean="0">
                <a:sym typeface="Symbol"/>
              </a:rPr>
              <a:t>the following inequality is known:</a:t>
            </a:r>
          </a:p>
          <a:p>
            <a:r>
              <a:rPr lang="en-US" sz="3600" dirty="0" smtClean="0">
                <a:solidFill>
                  <a:srgbClr val="FF0000"/>
                </a:solidFill>
                <a:sym typeface="Symbol"/>
              </a:rPr>
              <a:t>d(v</a:t>
            </a:r>
            <a:r>
              <a:rPr lang="en-US" sz="3600" baseline="-25000" dirty="0" smtClean="0">
                <a:solidFill>
                  <a:srgbClr val="FF0000"/>
                </a:solidFill>
                <a:sym typeface="Symbol"/>
              </a:rPr>
              <a:t>1</a:t>
            </a:r>
            <a:r>
              <a:rPr lang="en-US" sz="3600" dirty="0" smtClean="0">
                <a:solidFill>
                  <a:srgbClr val="FF0000"/>
                </a:solidFill>
                <a:sym typeface="Symbol"/>
              </a:rPr>
              <a:t>)+d(v</a:t>
            </a:r>
            <a:r>
              <a:rPr lang="en-US" sz="3600" baseline="-25000" dirty="0" smtClean="0">
                <a:solidFill>
                  <a:srgbClr val="FF0000"/>
                </a:solidFill>
                <a:sym typeface="Symbol"/>
              </a:rPr>
              <a:t>2</a:t>
            </a:r>
            <a:r>
              <a:rPr lang="en-US" sz="3600" dirty="0" smtClean="0">
                <a:solidFill>
                  <a:srgbClr val="FF0000"/>
                </a:solidFill>
                <a:sym typeface="Symbol"/>
              </a:rPr>
              <a:t> )&gt; (W</a:t>
            </a:r>
            <a:r>
              <a:rPr lang="en-US" sz="3600" baseline="-25000" dirty="0" smtClean="0">
                <a:solidFill>
                  <a:srgbClr val="FF0000"/>
                </a:solidFill>
                <a:sym typeface="Symbol"/>
              </a:rPr>
              <a:t>1</a:t>
            </a:r>
            <a:r>
              <a:rPr lang="en-US" sz="3600" dirty="0" smtClean="0">
                <a:solidFill>
                  <a:srgbClr val="FF0000"/>
                </a:solidFill>
                <a:sym typeface="Symbol"/>
              </a:rPr>
              <a:t> -W</a:t>
            </a:r>
            <a:r>
              <a:rPr lang="en-US" sz="3600" baseline="-25000" dirty="0" smtClean="0">
                <a:solidFill>
                  <a:srgbClr val="FF0000"/>
                </a:solidFill>
                <a:sym typeface="Symbol"/>
              </a:rPr>
              <a:t>2</a:t>
            </a:r>
            <a:r>
              <a:rPr lang="en-US" sz="3600" dirty="0" smtClean="0">
                <a:solidFill>
                  <a:srgbClr val="FF0000"/>
                </a:solidFill>
                <a:sym typeface="Symbol"/>
              </a:rPr>
              <a:t>)+</a:t>
            </a:r>
          </a:p>
          <a:p>
            <a:pPr>
              <a:buNone/>
            </a:pPr>
            <a:r>
              <a:rPr lang="en-US" sz="3600" dirty="0" smtClean="0">
                <a:solidFill>
                  <a:srgbClr val="FF0000"/>
                </a:solidFill>
                <a:sym typeface="Symbol"/>
              </a:rPr>
              <a:t>                            (W</a:t>
            </a:r>
            <a:r>
              <a:rPr lang="en-US" sz="3600" baseline="-25000" dirty="0" smtClean="0">
                <a:solidFill>
                  <a:srgbClr val="FF0000"/>
                </a:solidFill>
                <a:sym typeface="Symbol"/>
              </a:rPr>
              <a:t>2</a:t>
            </a:r>
            <a:r>
              <a:rPr lang="en-US" sz="3600" dirty="0" smtClean="0">
                <a:solidFill>
                  <a:srgbClr val="FF0000"/>
                </a:solidFill>
                <a:sym typeface="Symbol"/>
              </a:rPr>
              <a:t> -W</a:t>
            </a:r>
            <a:r>
              <a:rPr lang="en-US" sz="3600" baseline="-25000" dirty="0" smtClean="0">
                <a:solidFill>
                  <a:srgbClr val="FF0000"/>
                </a:solidFill>
                <a:sym typeface="Symbol"/>
              </a:rPr>
              <a:t>1</a:t>
            </a:r>
            <a:r>
              <a:rPr lang="en-US" sz="3600" dirty="0" smtClean="0">
                <a:solidFill>
                  <a:srgbClr val="FF0000"/>
                </a:solidFill>
                <a:sym typeface="Symbol"/>
              </a:rPr>
              <a:t> )</a:t>
            </a:r>
          </a:p>
          <a:p>
            <a:r>
              <a:rPr lang="en-US" sz="3600" dirty="0" smtClean="0">
                <a:sym typeface="Symbol"/>
              </a:rPr>
              <a:t>This means that </a:t>
            </a:r>
            <a:r>
              <a:rPr lang="en-US" sz="3600" dirty="0" smtClean="0">
                <a:solidFill>
                  <a:srgbClr val="FF0000"/>
                </a:solidFill>
                <a:sym typeface="Symbol"/>
              </a:rPr>
              <a:t>W</a:t>
            </a:r>
            <a:r>
              <a:rPr lang="en-US" sz="3600" baseline="-25000" dirty="0" smtClean="0">
                <a:solidFill>
                  <a:srgbClr val="FF0000"/>
                </a:solidFill>
                <a:sym typeface="Symbol"/>
              </a:rPr>
              <a:t>1</a:t>
            </a:r>
            <a:r>
              <a:rPr lang="en-US" sz="3600" dirty="0" smtClean="0">
                <a:solidFill>
                  <a:srgbClr val="FF0000"/>
                </a:solidFill>
                <a:sym typeface="Symbol"/>
              </a:rPr>
              <a:t> -W</a:t>
            </a:r>
            <a:r>
              <a:rPr lang="en-US" sz="3600" baseline="-25000" dirty="0" smtClean="0">
                <a:solidFill>
                  <a:srgbClr val="FF0000"/>
                </a:solidFill>
                <a:sym typeface="Symbol"/>
              </a:rPr>
              <a:t>2 </a:t>
            </a:r>
            <a:r>
              <a:rPr lang="en-US" sz="3600" dirty="0" smtClean="0">
                <a:solidFill>
                  <a:srgbClr val="FF0000"/>
                </a:solidFill>
                <a:sym typeface="Symbol"/>
              </a:rPr>
              <a:t> or </a:t>
            </a:r>
          </a:p>
          <a:p>
            <a:pPr>
              <a:buNone/>
            </a:pPr>
            <a:r>
              <a:rPr lang="en-US" sz="3600" dirty="0" smtClean="0">
                <a:solidFill>
                  <a:srgbClr val="FF0000"/>
                </a:solidFill>
                <a:sym typeface="Symbol"/>
              </a:rPr>
              <a:t> W</a:t>
            </a:r>
            <a:r>
              <a:rPr lang="en-US" sz="3600" baseline="-25000" dirty="0" smtClean="0">
                <a:solidFill>
                  <a:srgbClr val="FF0000"/>
                </a:solidFill>
                <a:sym typeface="Symbol"/>
              </a:rPr>
              <a:t>2</a:t>
            </a:r>
            <a:r>
              <a:rPr lang="en-US" sz="3600" dirty="0" smtClean="0">
                <a:solidFill>
                  <a:srgbClr val="FF0000"/>
                </a:solidFill>
                <a:sym typeface="Symbol"/>
              </a:rPr>
              <a:t> -W</a:t>
            </a:r>
            <a:r>
              <a:rPr lang="en-US" sz="3600" baseline="-25000" dirty="0" smtClean="0">
                <a:solidFill>
                  <a:srgbClr val="FF0000"/>
                </a:solidFill>
                <a:sym typeface="Symbol"/>
              </a:rPr>
              <a:t>1 </a:t>
            </a:r>
            <a:r>
              <a:rPr lang="en-US" sz="3600" dirty="0" smtClean="0">
                <a:solidFill>
                  <a:srgbClr val="FF0000"/>
                </a:solidFill>
                <a:sym typeface="Symbol"/>
              </a:rPr>
              <a:t> </a:t>
            </a:r>
            <a:r>
              <a:rPr lang="en-US" sz="3600" dirty="0" smtClean="0">
                <a:solidFill>
                  <a:srgbClr val="00B050"/>
                </a:solidFill>
                <a:sym typeface="Symbol"/>
              </a:rPr>
              <a:t>are deficient.</a:t>
            </a:r>
          </a:p>
          <a:p>
            <a:pPr>
              <a:buNone/>
            </a:pPr>
            <a:endParaRPr lang="en-US" sz="3600" dirty="0" smtClean="0">
              <a:solidFill>
                <a:srgbClr val="FF0000"/>
              </a:solidFill>
              <a:sym typeface="Symbol"/>
            </a:endParaRPr>
          </a:p>
          <a:p>
            <a:pPr>
              <a:buNone/>
            </a:pPr>
            <a:r>
              <a:rPr lang="en-US" sz="3600" dirty="0" smtClean="0">
                <a:solidFill>
                  <a:srgbClr val="FF0000"/>
                </a:solidFill>
                <a:sym typeface="Symbol"/>
              </a:rPr>
              <a:t>Contradiction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 smtClean="0">
                <a:solidFill>
                  <a:schemeClr val="tx1"/>
                </a:solidFill>
              </a:rPr>
              <a:t>Idea of proof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 Theorem (easy): For every </a:t>
            </a:r>
            <a:r>
              <a:rPr lang="en-US" sz="3600" dirty="0" err="1" smtClean="0">
                <a:solidFill>
                  <a:srgbClr val="FF0000"/>
                </a:solidFill>
              </a:rPr>
              <a:t>v</a:t>
            </a:r>
            <a:r>
              <a:rPr lang="en-US" sz="3600" baseline="-25000" dirty="0" err="1" smtClean="0">
                <a:solidFill>
                  <a:srgbClr val="FF0000"/>
                </a:solidFill>
              </a:rPr>
              <a:t>j</a:t>
            </a:r>
            <a:r>
              <a:rPr lang="en-US" sz="3600" baseline="-25000" dirty="0" smtClean="0">
                <a:solidFill>
                  <a:srgbClr val="FF0000"/>
                </a:solidFill>
              </a:rPr>
              <a:t> </a:t>
            </a:r>
            <a:endParaRPr lang="en-US" sz="36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sz="3600" dirty="0" smtClean="0"/>
              <a:t>     that cant be removed there is a deficient </a:t>
            </a:r>
            <a:r>
              <a:rPr lang="en-US" sz="3600" dirty="0" smtClean="0">
                <a:solidFill>
                  <a:srgbClr val="FF0000"/>
                </a:solidFill>
              </a:rPr>
              <a:t>W</a:t>
            </a:r>
            <a:r>
              <a:rPr lang="en-US" sz="3600" dirty="0" smtClean="0"/>
              <a:t> so that </a:t>
            </a:r>
            <a:r>
              <a:rPr lang="en-US" sz="3600" dirty="0" smtClean="0">
                <a:solidFill>
                  <a:srgbClr val="FF0000"/>
                </a:solidFill>
              </a:rPr>
              <a:t>S</a:t>
            </a:r>
            <a:r>
              <a:rPr lang="en-US" sz="3600" dirty="0" smtClean="0">
                <a:solidFill>
                  <a:srgbClr val="FF0000"/>
                </a:solidFill>
                <a:sym typeface="Symbol"/>
              </a:rPr>
              <a:t>W=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v</a:t>
            </a:r>
            <a:r>
              <a:rPr lang="en-US" sz="3600" baseline="-25000" dirty="0" err="1" smtClean="0">
                <a:solidFill>
                  <a:srgbClr val="FF0000"/>
                </a:solidFill>
              </a:rPr>
              <a:t>j</a:t>
            </a:r>
            <a:endParaRPr lang="en-US" sz="3600" baseline="-25000" dirty="0" smtClean="0">
              <a:solidFill>
                <a:srgbClr val="FF0000"/>
              </a:solidFill>
            </a:endParaRPr>
          </a:p>
          <a:p>
            <a:r>
              <a:rPr lang="en-US" sz="3600" baseline="-25000" dirty="0" smtClean="0">
                <a:solidFill>
                  <a:srgbClr val="FF0000"/>
                </a:solidFill>
              </a:rPr>
              <a:t> </a:t>
            </a:r>
            <a:r>
              <a:rPr lang="en-US" sz="3600" dirty="0" smtClean="0"/>
              <a:t>Match </a:t>
            </a:r>
            <a:r>
              <a:rPr lang="en-US" sz="3600" dirty="0" smtClean="0">
                <a:solidFill>
                  <a:srgbClr val="FF0000"/>
                </a:solidFill>
              </a:rPr>
              <a:t>W </a:t>
            </a:r>
            <a:r>
              <a:rPr lang="en-US" sz="3600" dirty="0" smtClean="0"/>
              <a:t>and critical </a:t>
            </a:r>
            <a:r>
              <a:rPr lang="en-US" sz="3600" dirty="0" smtClean="0">
                <a:solidFill>
                  <a:srgbClr val="FF0000"/>
                </a:solidFill>
              </a:rPr>
              <a:t>v</a:t>
            </a:r>
            <a:r>
              <a:rPr lang="en-US" sz="3600" dirty="0" smtClean="0"/>
              <a:t> so that </a:t>
            </a:r>
            <a:r>
              <a:rPr lang="en-US" sz="3600" dirty="0" smtClean="0">
                <a:solidFill>
                  <a:srgbClr val="FF0000"/>
                </a:solidFill>
              </a:rPr>
              <a:t>W</a:t>
            </a:r>
            <a:r>
              <a:rPr lang="en-US" sz="3600" dirty="0" smtClean="0"/>
              <a:t> are </a:t>
            </a:r>
            <a:r>
              <a:rPr lang="en-US" sz="3600" dirty="0" err="1" smtClean="0"/>
              <a:t>pairwise</a:t>
            </a:r>
            <a:r>
              <a:rPr lang="en-US" sz="3600" dirty="0" smtClean="0"/>
              <a:t> vertex disjoint</a:t>
            </a:r>
          </a:p>
          <a:p>
            <a:r>
              <a:rPr lang="en-US" sz="3600" baseline="-25000" dirty="0" smtClean="0"/>
              <a:t>  </a:t>
            </a:r>
            <a:r>
              <a:rPr lang="en-US" sz="3600" dirty="0" smtClean="0"/>
              <a:t> Thus all the </a:t>
            </a:r>
            <a:r>
              <a:rPr lang="en-US" sz="3600" dirty="0" smtClean="0">
                <a:solidFill>
                  <a:srgbClr val="FF0000"/>
                </a:solidFill>
              </a:rPr>
              <a:t>v </a:t>
            </a:r>
            <a:r>
              <a:rPr lang="en-US" sz="3600" dirty="0" smtClean="0"/>
              <a:t>in </a:t>
            </a:r>
            <a:r>
              <a:rPr lang="en-US" sz="3600" dirty="0" smtClean="0">
                <a:solidFill>
                  <a:srgbClr val="FF0000"/>
                </a:solidFill>
              </a:rPr>
              <a:t>S</a:t>
            </a:r>
            <a:r>
              <a:rPr lang="en-US" sz="3600" dirty="0" smtClean="0"/>
              <a:t> required.</a:t>
            </a:r>
          </a:p>
          <a:p>
            <a:r>
              <a:rPr lang="en-US" sz="3600" baseline="-25000" dirty="0" smtClean="0"/>
              <a:t> </a:t>
            </a:r>
            <a:r>
              <a:rPr lang="en-US" sz="3600" dirty="0" smtClean="0"/>
              <a:t> But </a:t>
            </a:r>
            <a:r>
              <a:rPr lang="en-US" sz="3600" dirty="0" smtClean="0">
                <a:solidFill>
                  <a:srgbClr val="FF0000"/>
                </a:solidFill>
              </a:rPr>
              <a:t>S</a:t>
            </a:r>
            <a:r>
              <a:rPr lang="en-US" sz="3600" dirty="0" smtClean="0"/>
              <a:t> is also enough.</a:t>
            </a:r>
            <a:endParaRPr lang="en-US" sz="3600" baseline="-25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514350" indent="-514350" algn="ctr"/>
            <a:r>
              <a:rPr lang="en-US" dirty="0" smtClean="0"/>
              <a:t> </a:t>
            </a:r>
            <a:r>
              <a:rPr lang="en-US" sz="3600" dirty="0" smtClean="0"/>
              <a:t>If all demands are the same also polynomial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600" dirty="0" smtClean="0"/>
              <a:t>This time the algorithm quite complex.</a:t>
            </a:r>
          </a:p>
          <a:p>
            <a:r>
              <a:rPr lang="en-US" sz="3600" dirty="0" smtClean="0"/>
              <a:t> What about general demands and general costs?</a:t>
            </a:r>
          </a:p>
          <a:p>
            <a:r>
              <a:rPr lang="en-US" sz="3600" dirty="0" smtClean="0"/>
              <a:t> I was hoping constant ratio possible because undirected graphs. </a:t>
            </a:r>
            <a:r>
              <a:rPr lang="en-US" sz="3600" dirty="0" smtClean="0">
                <a:solidFill>
                  <a:srgbClr val="FF0000"/>
                </a:solidFill>
              </a:rPr>
              <a:t>Circa 2004</a:t>
            </a:r>
            <a:r>
              <a:rPr lang="en-US" sz="3600" dirty="0" smtClean="0"/>
              <a:t>.</a:t>
            </a:r>
          </a:p>
          <a:p>
            <a:r>
              <a:rPr lang="en-US" sz="3600" dirty="0" smtClean="0">
                <a:solidFill>
                  <a:srgbClr val="00B050"/>
                </a:solidFill>
              </a:rPr>
              <a:t>M. </a:t>
            </a:r>
            <a:r>
              <a:rPr lang="en-US" sz="3600" dirty="0" err="1" smtClean="0">
                <a:solidFill>
                  <a:srgbClr val="00B050"/>
                </a:solidFill>
              </a:rPr>
              <a:t>Sakashita</a:t>
            </a:r>
            <a:r>
              <a:rPr lang="en-US" sz="3600" dirty="0" smtClean="0">
                <a:solidFill>
                  <a:srgbClr val="00B050"/>
                </a:solidFill>
              </a:rPr>
              <a:t>, K. Makino, and S. </a:t>
            </a:r>
            <a:r>
              <a:rPr lang="en-US" sz="3600" dirty="0" err="1" smtClean="0">
                <a:solidFill>
                  <a:srgbClr val="00B050"/>
                </a:solidFill>
              </a:rPr>
              <a:t>Fujishige</a:t>
            </a:r>
            <a:r>
              <a:rPr lang="en-US" sz="3600" dirty="0" smtClean="0"/>
              <a:t>. </a:t>
            </a:r>
            <a:r>
              <a:rPr lang="en-US" sz="3600" dirty="0" smtClean="0">
                <a:solidFill>
                  <a:srgbClr val="FF0000"/>
                </a:solidFill>
                <a:sym typeface="Symbol"/>
              </a:rPr>
              <a:t>(log n) </a:t>
            </a:r>
            <a:r>
              <a:rPr lang="en-US" sz="3600" dirty="0" smtClean="0">
                <a:sym typeface="Symbol"/>
              </a:rPr>
              <a:t>hard. </a:t>
            </a:r>
            <a:r>
              <a:rPr lang="en-US" sz="3600" dirty="0" smtClean="0">
                <a:solidFill>
                  <a:srgbClr val="FF0000"/>
                </a:solidFill>
                <a:sym typeface="Symbol"/>
              </a:rPr>
              <a:t>2006</a:t>
            </a:r>
            <a:r>
              <a:rPr lang="en-US" sz="3600" dirty="0" smtClean="0">
                <a:sym typeface="Symbol"/>
              </a:rPr>
              <a:t>.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 </a:t>
            </a:r>
            <a:r>
              <a:rPr lang="en-US" sz="4400" dirty="0" smtClean="0"/>
              <a:t>The cactus representation of cuts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600" dirty="0" smtClean="0"/>
              <a:t>A </a:t>
            </a:r>
            <a:r>
              <a:rPr lang="en-US" sz="3600" dirty="0" smtClean="0">
                <a:solidFill>
                  <a:srgbClr val="00B050"/>
                </a:solidFill>
              </a:rPr>
              <a:t>tree of cycles</a:t>
            </a:r>
            <a:r>
              <a:rPr lang="en-US" sz="3600" dirty="0" smtClean="0"/>
              <a:t>. Every </a:t>
            </a:r>
            <a:r>
              <a:rPr lang="en-US" sz="3600" dirty="0" smtClean="0">
                <a:solidFill>
                  <a:srgbClr val="FF0000"/>
                </a:solidFill>
              </a:rPr>
              <a:t>2</a:t>
            </a:r>
            <a:r>
              <a:rPr lang="en-US" sz="3600" dirty="0" smtClean="0"/>
              <a:t> vertex connected components: </a:t>
            </a:r>
            <a:r>
              <a:rPr lang="en-US" sz="3600" dirty="0" smtClean="0">
                <a:solidFill>
                  <a:srgbClr val="00B050"/>
                </a:solidFill>
              </a:rPr>
              <a:t>edges or cycle</a:t>
            </a:r>
            <a:r>
              <a:rPr lang="en-US" sz="3600" dirty="0" smtClean="0"/>
              <a:t>. All cycles </a:t>
            </a:r>
            <a:r>
              <a:rPr lang="en-US" sz="3600" dirty="0" smtClean="0">
                <a:solidFill>
                  <a:srgbClr val="00B050"/>
                </a:solidFill>
              </a:rPr>
              <a:t>intersect on at most one vertex</a:t>
            </a:r>
            <a:r>
              <a:rPr lang="en-US" sz="3600" dirty="0" smtClean="0"/>
              <a:t>.</a:t>
            </a:r>
          </a:p>
          <a:p>
            <a:r>
              <a:rPr lang="en-US" sz="3600" dirty="0" smtClean="0"/>
              <a:t> Global minimum cuts are </a:t>
            </a:r>
            <a:r>
              <a:rPr lang="en-US" sz="3600" dirty="0" smtClean="0">
                <a:solidFill>
                  <a:srgbClr val="00B050"/>
                </a:solidFill>
              </a:rPr>
              <a:t>edges in the tree and pairs of edges </a:t>
            </a:r>
            <a:r>
              <a:rPr lang="en-US" sz="3600" dirty="0" smtClean="0"/>
              <a:t>in the cycle.</a:t>
            </a:r>
          </a:p>
          <a:p>
            <a:r>
              <a:rPr lang="en-US" sz="3600" dirty="0" smtClean="0"/>
              <a:t> Due to </a:t>
            </a:r>
            <a:r>
              <a:rPr lang="en-US" sz="3600" dirty="0" err="1" smtClean="0">
                <a:solidFill>
                  <a:srgbClr val="0070C0"/>
                </a:solidFill>
              </a:rPr>
              <a:t>Dinits</a:t>
            </a:r>
            <a:r>
              <a:rPr lang="en-US" sz="3600" dirty="0" smtClean="0">
                <a:solidFill>
                  <a:srgbClr val="0070C0"/>
                </a:solidFill>
              </a:rPr>
              <a:t> et al</a:t>
            </a:r>
          </a:p>
          <a:p>
            <a:r>
              <a:rPr lang="en-US" sz="3600" dirty="0" smtClean="0"/>
              <a:t> Implies </a:t>
            </a:r>
            <a:r>
              <a:rPr lang="en-US" sz="3600" dirty="0" smtClean="0">
                <a:solidFill>
                  <a:schemeClr val="accent1"/>
                </a:solidFill>
              </a:rPr>
              <a:t>O(n</a:t>
            </a:r>
            <a:r>
              <a:rPr lang="en-US" sz="3600" baseline="30000" dirty="0" smtClean="0">
                <a:solidFill>
                  <a:schemeClr val="accent1"/>
                </a:solidFill>
              </a:rPr>
              <a:t>2</a:t>
            </a:r>
            <a:r>
              <a:rPr lang="en-US" sz="3600" dirty="0" smtClean="0">
                <a:solidFill>
                  <a:schemeClr val="accent1"/>
                </a:solidFill>
              </a:rPr>
              <a:t>)</a:t>
            </a:r>
            <a:r>
              <a:rPr lang="en-US" sz="3600" dirty="0" smtClean="0"/>
              <a:t> minimum global cuts.</a:t>
            </a:r>
          </a:p>
          <a:p>
            <a:r>
              <a:rPr lang="en-US" sz="3600" dirty="0" smtClean="0"/>
              <a:t>Today easier proof by </a:t>
            </a:r>
            <a:r>
              <a:rPr lang="en-US" sz="3600" dirty="0" err="1" smtClean="0">
                <a:solidFill>
                  <a:srgbClr val="0070C0"/>
                </a:solidFill>
              </a:rPr>
              <a:t>Karger</a:t>
            </a:r>
            <a:r>
              <a:rPr lang="en-US" sz="3600" dirty="0" smtClean="0">
                <a:solidFill>
                  <a:srgbClr val="0070C0"/>
                </a:solidFill>
              </a:rPr>
              <a:t>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 smtClean="0"/>
              <a:t>An interesting case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 </a:t>
            </a:r>
            <a:r>
              <a:rPr lang="en-US" sz="3600" dirty="0" smtClean="0">
                <a:solidFill>
                  <a:srgbClr val="00B050"/>
                </a:solidFill>
              </a:rPr>
              <a:t>K, </a:t>
            </a:r>
            <a:r>
              <a:rPr lang="en-US" sz="3600" dirty="0" err="1" smtClean="0">
                <a:solidFill>
                  <a:srgbClr val="00B050"/>
                </a:solidFill>
              </a:rPr>
              <a:t>Nutov</a:t>
            </a:r>
            <a:r>
              <a:rPr lang="en-US" sz="3600" dirty="0" smtClean="0"/>
              <a:t>: general costs and demands but maximum degree at most </a:t>
            </a:r>
            <a:r>
              <a:rPr lang="en-US" sz="3600" dirty="0" smtClean="0">
                <a:solidFill>
                  <a:srgbClr val="00B050"/>
                </a:solidFill>
              </a:rPr>
              <a:t>3</a:t>
            </a:r>
            <a:r>
              <a:rPr lang="en-US" sz="3600" dirty="0" smtClean="0"/>
              <a:t>.</a:t>
            </a:r>
          </a:p>
          <a:p>
            <a:r>
              <a:rPr lang="en-US" sz="3600" dirty="0" smtClean="0"/>
              <a:t> Using the cactus theory reduce to tree of cycles and then:</a:t>
            </a:r>
          </a:p>
          <a:p>
            <a:endParaRPr lang="en-US" sz="3600" dirty="0"/>
          </a:p>
        </p:txBody>
      </p:sp>
      <p:sp>
        <p:nvSpPr>
          <p:cNvPr id="4" name="Oval 3"/>
          <p:cNvSpPr/>
          <p:nvPr/>
        </p:nvSpPr>
        <p:spPr>
          <a:xfrm>
            <a:off x="1447800" y="52578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057400" y="48768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514600" y="54102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1905000" y="57150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>
            <a:stCxn id="5" idx="2"/>
            <a:endCxn id="4" idx="7"/>
          </p:cNvCxnSpPr>
          <p:nvPr/>
        </p:nvCxnSpPr>
        <p:spPr>
          <a:xfrm flipH="1">
            <a:off x="1707963" y="5029200"/>
            <a:ext cx="349437" cy="2732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4" idx="5"/>
            <a:endCxn id="7" idx="1"/>
          </p:cNvCxnSpPr>
          <p:nvPr/>
        </p:nvCxnSpPr>
        <p:spPr>
          <a:xfrm>
            <a:off x="1707963" y="5517963"/>
            <a:ext cx="241674" cy="2416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7" idx="6"/>
            <a:endCxn id="6" idx="3"/>
          </p:cNvCxnSpPr>
          <p:nvPr/>
        </p:nvCxnSpPr>
        <p:spPr>
          <a:xfrm flipV="1">
            <a:off x="2209800" y="5670363"/>
            <a:ext cx="349437" cy="1970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6" idx="1"/>
            <a:endCxn id="5" idx="5"/>
          </p:cNvCxnSpPr>
          <p:nvPr/>
        </p:nvCxnSpPr>
        <p:spPr>
          <a:xfrm flipH="1" flipV="1">
            <a:off x="2317563" y="5136963"/>
            <a:ext cx="241674" cy="3178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2819400" y="4724400"/>
            <a:ext cx="3276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Change to </a:t>
            </a:r>
            <a:endParaRPr lang="en-US" sz="3200" dirty="0"/>
          </a:p>
        </p:txBody>
      </p:sp>
      <p:sp>
        <p:nvSpPr>
          <p:cNvPr id="21" name="Oval 20"/>
          <p:cNvSpPr/>
          <p:nvPr/>
        </p:nvSpPr>
        <p:spPr>
          <a:xfrm>
            <a:off x="6096000" y="46482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5334000" y="54102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6172200" y="60960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6858000" y="54864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6096000" y="5334000"/>
            <a:ext cx="304800" cy="304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" name="Straight Connector 26"/>
          <p:cNvCxnSpPr>
            <a:stCxn id="25" idx="0"/>
            <a:endCxn id="21" idx="4"/>
          </p:cNvCxnSpPr>
          <p:nvPr/>
        </p:nvCxnSpPr>
        <p:spPr>
          <a:xfrm flipV="1">
            <a:off x="6248400" y="4953000"/>
            <a:ext cx="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V="1">
            <a:off x="5638800" y="5486400"/>
            <a:ext cx="546474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stCxn id="24" idx="2"/>
            <a:endCxn id="25" idx="6"/>
          </p:cNvCxnSpPr>
          <p:nvPr/>
        </p:nvCxnSpPr>
        <p:spPr>
          <a:xfrm flipH="1" flipV="1">
            <a:off x="6400800" y="5486400"/>
            <a:ext cx="45720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stCxn id="23" idx="0"/>
            <a:endCxn id="25" idx="4"/>
          </p:cNvCxnSpPr>
          <p:nvPr/>
        </p:nvCxnSpPr>
        <p:spPr>
          <a:xfrm flipH="1" flipV="1">
            <a:off x="6248400" y="5638800"/>
            <a:ext cx="7620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600" dirty="0" smtClean="0"/>
              <a:t>A two steps reduction of the graph to a tree.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sz="3600" dirty="0" smtClean="0"/>
              <a:t>The solution of </a:t>
            </a:r>
            <a:r>
              <a:rPr lang="en-US" sz="3600" dirty="0" smtClean="0">
                <a:solidFill>
                  <a:srgbClr val="FF0000"/>
                </a:solidFill>
              </a:rPr>
              <a:t>SL GD GC </a:t>
            </a:r>
            <a:r>
              <a:rPr lang="en-US" sz="3600" dirty="0" smtClean="0"/>
              <a:t>on trees very complex dynamic programming. Weakly Polynomial.</a:t>
            </a:r>
          </a:p>
          <a:p>
            <a:r>
              <a:rPr lang="en-US" sz="3600" dirty="0" smtClean="0"/>
              <a:t>In our case all numbers are small.</a:t>
            </a:r>
          </a:p>
          <a:p>
            <a:r>
              <a:rPr lang="en-US" sz="3600" dirty="0" smtClean="0"/>
              <a:t> Complex: </a:t>
            </a:r>
            <a:r>
              <a:rPr lang="en-US" sz="3600" dirty="0" smtClean="0">
                <a:solidFill>
                  <a:srgbClr val="FF0000"/>
                </a:solidFill>
              </a:rPr>
              <a:t>6</a:t>
            </a:r>
            <a:r>
              <a:rPr lang="en-US" sz="3600" dirty="0" smtClean="0"/>
              <a:t> entries in the array.</a:t>
            </a:r>
          </a:p>
          <a:p>
            <a:r>
              <a:rPr lang="en-US" sz="3600" dirty="0" smtClean="0"/>
              <a:t> We do not know a </a:t>
            </a:r>
            <a:r>
              <a:rPr lang="en-US" sz="3600" dirty="0" smtClean="0">
                <a:solidFill>
                  <a:srgbClr val="FF0000"/>
                </a:solidFill>
              </a:rPr>
              <a:t>PTAS </a:t>
            </a:r>
            <a:r>
              <a:rPr lang="en-US" sz="3600" dirty="0" smtClean="0"/>
              <a:t>for </a:t>
            </a:r>
            <a:r>
              <a:rPr lang="en-US" sz="3600" dirty="0" smtClean="0">
                <a:solidFill>
                  <a:srgbClr val="FF0000"/>
                </a:solidFill>
              </a:rPr>
              <a:t>SL</a:t>
            </a:r>
            <a:r>
              <a:rPr lang="en-US" sz="3600" dirty="0" smtClean="0"/>
              <a:t> on trees because the demands can be large numbers.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600" dirty="0" smtClean="0"/>
              <a:t>The </a:t>
            </a:r>
            <a:r>
              <a:rPr lang="en-US" sz="3600" dirty="0" smtClean="0">
                <a:solidFill>
                  <a:srgbClr val="0070C0"/>
                </a:solidFill>
              </a:rPr>
              <a:t>VAST</a:t>
            </a:r>
            <a:r>
              <a:rPr lang="en-US" sz="3600" dirty="0" smtClean="0"/>
              <a:t> number of problem in </a:t>
            </a:r>
            <a:r>
              <a:rPr lang="en-US" sz="3600" dirty="0" smtClean="0">
                <a:solidFill>
                  <a:srgbClr val="FF0000"/>
                </a:solidFill>
              </a:rPr>
              <a:t>SL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Could require capacity on vertices. For example </a:t>
            </a:r>
            <a:r>
              <a:rPr lang="en-US" sz="3600" dirty="0" smtClean="0">
                <a:solidFill>
                  <a:srgbClr val="0070C0"/>
                </a:solidFill>
              </a:rPr>
              <a:t>VERTEX DISJOINT PATHS</a:t>
            </a:r>
            <a:r>
              <a:rPr lang="en-US" sz="3600" dirty="0" smtClean="0"/>
              <a:t>. </a:t>
            </a:r>
          </a:p>
          <a:p>
            <a:r>
              <a:rPr lang="en-US" sz="3600" dirty="0" smtClean="0"/>
              <a:t>Could be directed and undirected</a:t>
            </a:r>
          </a:p>
          <a:p>
            <a:r>
              <a:rPr lang="en-US" sz="3600" dirty="0" smtClean="0"/>
              <a:t>Could be the case that vertices chosen to  </a:t>
            </a:r>
            <a:r>
              <a:rPr lang="en-US" sz="3600" dirty="0" smtClean="0">
                <a:solidFill>
                  <a:srgbClr val="FF0000"/>
                </a:solidFill>
              </a:rPr>
              <a:t>S </a:t>
            </a:r>
            <a:r>
              <a:rPr lang="en-US" sz="3600" dirty="0" smtClean="0"/>
              <a:t>still need flow.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600" dirty="0" smtClean="0"/>
              <a:t>The interesting work of </a:t>
            </a:r>
            <a:r>
              <a:rPr lang="en-US" sz="3600" dirty="0" err="1" smtClean="0">
                <a:solidFill>
                  <a:srgbClr val="0070C0"/>
                </a:solidFill>
              </a:rPr>
              <a:t>Fukunaga</a:t>
            </a:r>
            <a:r>
              <a:rPr lang="en-US" sz="3600" dirty="0" smtClean="0"/>
              <a:t>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en-US" sz="14400" dirty="0" err="1" smtClean="0">
                <a:solidFill>
                  <a:srgbClr val="0070C0"/>
                </a:solidFill>
              </a:rPr>
              <a:t>Fukunaga</a:t>
            </a:r>
            <a:r>
              <a:rPr lang="en-US" sz="14400" dirty="0" smtClean="0"/>
              <a:t> studied an interesting version in which if </a:t>
            </a:r>
            <a:r>
              <a:rPr lang="en-US" sz="14400" dirty="0" err="1" smtClean="0">
                <a:solidFill>
                  <a:srgbClr val="FF0000"/>
                </a:solidFill>
              </a:rPr>
              <a:t>v</a:t>
            </a:r>
            <a:r>
              <a:rPr lang="en-US" sz="14400" dirty="0" err="1" smtClean="0">
                <a:solidFill>
                  <a:srgbClr val="FF0000"/>
                </a:solidFill>
                <a:sym typeface="Symbol"/>
              </a:rPr>
              <a:t>S</a:t>
            </a:r>
            <a:r>
              <a:rPr lang="en-US" sz="14400" dirty="0" smtClean="0">
                <a:sym typeface="Symbol"/>
              </a:rPr>
              <a:t> it does not get full flow.</a:t>
            </a:r>
          </a:p>
          <a:p>
            <a:r>
              <a:rPr lang="en-US" sz="14400" dirty="0" smtClean="0">
                <a:sym typeface="Symbol"/>
              </a:rPr>
              <a:t>There is a number </a:t>
            </a:r>
            <a:r>
              <a:rPr lang="en-US" sz="14400" dirty="0" smtClean="0">
                <a:solidFill>
                  <a:srgbClr val="FF0000"/>
                </a:solidFill>
                <a:sym typeface="Symbol"/>
              </a:rPr>
              <a:t>p(v) </a:t>
            </a:r>
            <a:r>
              <a:rPr lang="en-US" sz="14400" dirty="0" smtClean="0">
                <a:sym typeface="Symbol"/>
              </a:rPr>
              <a:t>of free flow that a vertex </a:t>
            </a:r>
            <a:r>
              <a:rPr lang="en-US" sz="14400" dirty="0" smtClean="0">
                <a:solidFill>
                  <a:srgbClr val="FF0000"/>
                </a:solidFill>
                <a:sym typeface="Symbol"/>
              </a:rPr>
              <a:t>v  S </a:t>
            </a:r>
            <a:r>
              <a:rPr lang="en-US" sz="14400" dirty="0" smtClean="0">
                <a:sym typeface="Symbol"/>
              </a:rPr>
              <a:t>gets.</a:t>
            </a:r>
          </a:p>
          <a:p>
            <a:r>
              <a:rPr lang="en-US" sz="14400" dirty="0" smtClean="0">
                <a:sym typeface="Symbol"/>
              </a:rPr>
              <a:t>The motivation was </a:t>
            </a:r>
            <a:r>
              <a:rPr lang="en-US" sz="14400" dirty="0" smtClean="0">
                <a:solidFill>
                  <a:srgbClr val="FF0000"/>
                </a:solidFill>
                <a:sym typeface="Symbol"/>
              </a:rPr>
              <a:t>p=1</a:t>
            </a:r>
          </a:p>
          <a:p>
            <a:pPr>
              <a:buNone/>
            </a:pPr>
            <a:endParaRPr lang="en-US" sz="14400" dirty="0" smtClean="0">
              <a:sym typeface="Symbol"/>
            </a:endParaRPr>
          </a:p>
          <a:p>
            <a:r>
              <a:rPr lang="en-US" sz="14400" dirty="0" smtClean="0">
                <a:sym typeface="Symbol"/>
              </a:rPr>
              <a:t>The rest of the flow namely </a:t>
            </a:r>
            <a:r>
              <a:rPr lang="en-US" sz="14400" dirty="0" smtClean="0">
                <a:solidFill>
                  <a:srgbClr val="FF0000"/>
                </a:solidFill>
                <a:sym typeface="Symbol"/>
              </a:rPr>
              <a:t>d(v)-p(v) </a:t>
            </a:r>
            <a:r>
              <a:rPr lang="en-US" sz="14400" dirty="0" smtClean="0">
                <a:sym typeface="Symbol"/>
              </a:rPr>
              <a:t>has to come from </a:t>
            </a:r>
            <a:r>
              <a:rPr lang="en-US" sz="14400" dirty="0" smtClean="0">
                <a:solidFill>
                  <a:srgbClr val="FF0000"/>
                </a:solidFill>
                <a:sym typeface="Symbol"/>
              </a:rPr>
              <a:t>S-v</a:t>
            </a:r>
            <a:r>
              <a:rPr lang="en-US" sz="14400" dirty="0" smtClean="0">
                <a:sym typeface="Symbol"/>
              </a:rPr>
              <a:t>.</a:t>
            </a:r>
          </a:p>
          <a:p>
            <a:r>
              <a:rPr lang="en-US" sz="14400" dirty="0" err="1" smtClean="0">
                <a:solidFill>
                  <a:srgbClr val="0070C0"/>
                </a:solidFill>
              </a:rPr>
              <a:t>Fukunaga</a:t>
            </a:r>
            <a:r>
              <a:rPr lang="en-US" sz="14400" dirty="0" err="1" smtClean="0"/>
              <a:t>’s</a:t>
            </a:r>
            <a:r>
              <a:rPr lang="en-US" sz="14400" dirty="0" smtClean="0"/>
              <a:t> idea: give a ratio when max demand  </a:t>
            </a:r>
            <a:r>
              <a:rPr lang="en-US" sz="14400" dirty="0" smtClean="0">
                <a:solidFill>
                  <a:srgbClr val="FF0000"/>
                </a:solidFill>
              </a:rPr>
              <a:t>k </a:t>
            </a:r>
            <a:r>
              <a:rPr lang="en-US" sz="14400" dirty="0" smtClean="0"/>
              <a:t>is small.</a:t>
            </a:r>
            <a:endParaRPr lang="en-US" sz="14400" dirty="0" smtClean="0">
              <a:sym typeface="Symbol"/>
            </a:endParaRPr>
          </a:p>
          <a:p>
            <a:pPr>
              <a:buNone/>
            </a:pPr>
            <a:endParaRPr lang="en-US" sz="14400" dirty="0" smtClean="0">
              <a:sym typeface="Symbol"/>
            </a:endParaRPr>
          </a:p>
          <a:p>
            <a:pPr>
              <a:buNone/>
            </a:pPr>
            <a:endParaRPr lang="en-US" sz="2800" dirty="0" smtClean="0">
              <a:sym typeface="Symbol"/>
            </a:endParaRPr>
          </a:p>
          <a:p>
            <a:r>
              <a:rPr lang="en-US" sz="2800" dirty="0" smtClean="0">
                <a:sym typeface="Symbol"/>
              </a:rPr>
              <a:t> 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en-US" sz="4400" dirty="0" smtClean="0"/>
              <a:t>Definition 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143000"/>
            <a:ext cx="7467600" cy="4873752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G(V,E),</a:t>
            </a:r>
            <a:r>
              <a:rPr lang="en-US" sz="3200" dirty="0" smtClean="0"/>
              <a:t> capacities </a:t>
            </a:r>
            <a:r>
              <a:rPr lang="en-US" sz="3200" dirty="0" smtClean="0">
                <a:solidFill>
                  <a:srgbClr val="FF0000"/>
                </a:solidFill>
              </a:rPr>
              <a:t>c(e)</a:t>
            </a:r>
            <a:r>
              <a:rPr lang="en-US" sz="3200" dirty="0" smtClean="0"/>
              <a:t> demands </a:t>
            </a:r>
            <a:r>
              <a:rPr lang="en-US" sz="3200" dirty="0" smtClean="0">
                <a:solidFill>
                  <a:srgbClr val="FF0000"/>
                </a:solidFill>
              </a:rPr>
              <a:t>d(v)</a:t>
            </a:r>
          </a:p>
          <a:p>
            <a:pPr>
              <a:buNone/>
            </a:pPr>
            <a:r>
              <a:rPr lang="en-US" sz="3200" dirty="0" smtClean="0">
                <a:solidFill>
                  <a:srgbClr val="FF0000"/>
                </a:solidFill>
              </a:rPr>
              <a:t>   </a:t>
            </a:r>
            <a:r>
              <a:rPr lang="en-US" sz="3200" dirty="0" smtClean="0"/>
              <a:t>a cost </a:t>
            </a:r>
            <a:r>
              <a:rPr lang="en-US" sz="3200" dirty="0" smtClean="0">
                <a:solidFill>
                  <a:srgbClr val="FF0000"/>
                </a:solidFill>
              </a:rPr>
              <a:t>w(v) </a:t>
            </a:r>
            <a:r>
              <a:rPr lang="en-US" sz="3200" dirty="0" smtClean="0"/>
              <a:t>for every </a:t>
            </a:r>
            <a:r>
              <a:rPr lang="en-US" sz="3200" dirty="0" smtClean="0">
                <a:solidFill>
                  <a:srgbClr val="FF0000"/>
                </a:solidFill>
              </a:rPr>
              <a:t>v.</a:t>
            </a:r>
          </a:p>
          <a:p>
            <a:r>
              <a:rPr lang="en-US" sz="3200" dirty="0" smtClean="0"/>
              <a:t> Find Min Cost </a:t>
            </a:r>
            <a:r>
              <a:rPr lang="en-US" sz="3200" dirty="0" smtClean="0">
                <a:solidFill>
                  <a:srgbClr val="FF0000"/>
                </a:solidFill>
              </a:rPr>
              <a:t>S </a:t>
            </a:r>
            <a:r>
              <a:rPr lang="en-US" sz="3200" dirty="0" smtClean="0"/>
              <a:t>so that  </a:t>
            </a:r>
            <a:r>
              <a:rPr lang="en-US" sz="3200" dirty="0" smtClean="0">
                <a:solidFill>
                  <a:srgbClr val="FF0000"/>
                </a:solidFill>
                <a:sym typeface="Symbol"/>
              </a:rPr>
              <a:t>(</a:t>
            </a:r>
            <a:r>
              <a:rPr lang="en-US" sz="3200" dirty="0" err="1" smtClean="0">
                <a:solidFill>
                  <a:srgbClr val="FF0000"/>
                </a:solidFill>
                <a:sym typeface="Symbol"/>
              </a:rPr>
              <a:t>S,v</a:t>
            </a:r>
            <a:r>
              <a:rPr lang="en-US" sz="3200" dirty="0" smtClean="0">
                <a:solidFill>
                  <a:srgbClr val="FF0000"/>
                </a:solidFill>
                <a:sym typeface="Symbol"/>
              </a:rPr>
              <a:t>)≥d(v)</a:t>
            </a:r>
            <a:r>
              <a:rPr lang="en-US" sz="3200" dirty="0" smtClean="0">
                <a:sym typeface="Symbol"/>
              </a:rPr>
              <a:t>.</a:t>
            </a:r>
            <a:endParaRPr lang="en-US" sz="3200" dirty="0" smtClean="0"/>
          </a:p>
          <a:p>
            <a:pPr>
              <a:buNone/>
            </a:pPr>
            <a:r>
              <a:rPr lang="en-US" sz="3200" dirty="0" smtClean="0">
                <a:solidFill>
                  <a:srgbClr val="FF0000"/>
                </a:solidFill>
              </a:rPr>
              <a:t>       </a:t>
            </a:r>
          </a:p>
          <a:p>
            <a:pPr>
              <a:buNone/>
            </a:pPr>
            <a:r>
              <a:rPr lang="en-US" sz="3200" dirty="0" smtClean="0">
                <a:solidFill>
                  <a:srgbClr val="FF0000"/>
                </a:solidFill>
              </a:rPr>
              <a:t>       </a:t>
            </a:r>
            <a:endParaRPr lang="en-US" sz="3200" dirty="0">
              <a:solidFill>
                <a:srgbClr val="FF0000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990600" y="4648200"/>
            <a:ext cx="6172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al 8"/>
          <p:cNvSpPr/>
          <p:nvPr/>
        </p:nvSpPr>
        <p:spPr>
          <a:xfrm>
            <a:off x="3429000" y="48768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/>
          <p:cNvCxnSpPr/>
          <p:nvPr/>
        </p:nvCxnSpPr>
        <p:spPr>
          <a:xfrm>
            <a:off x="1981200" y="4343400"/>
            <a:ext cx="0" cy="68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2895600" y="4343400"/>
            <a:ext cx="0" cy="68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3581400" y="4343400"/>
            <a:ext cx="0" cy="68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5410200" y="4343400"/>
            <a:ext cx="0" cy="68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3581400" y="30480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457200" y="3048000"/>
            <a:ext cx="2362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200" dirty="0" smtClean="0">
              <a:solidFill>
                <a:srgbClr val="FF0000"/>
              </a:solidFill>
            </a:endParaRPr>
          </a:p>
          <a:p>
            <a:r>
              <a:rPr lang="en-US" sz="3200" dirty="0" smtClean="0">
                <a:solidFill>
                  <a:srgbClr val="FF0000"/>
                </a:solidFill>
              </a:rPr>
              <a:t>d(v)= 29 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1828800" y="41148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1828800" y="49530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2743200" y="40386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2743200" y="49530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3581400" y="33528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3429000" y="40386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5257800" y="40386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5257800" y="48768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1752600" y="44958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7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2667000" y="4495800"/>
            <a:ext cx="609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3048000" y="6019800"/>
            <a:ext cx="533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35" name="Oval 34"/>
          <p:cNvSpPr/>
          <p:nvPr/>
        </p:nvSpPr>
        <p:spPr>
          <a:xfrm>
            <a:off x="4267200" y="39624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7" name="Straight Connector 36"/>
          <p:cNvCxnSpPr>
            <a:stCxn id="35" idx="4"/>
          </p:cNvCxnSpPr>
          <p:nvPr/>
        </p:nvCxnSpPr>
        <p:spPr>
          <a:xfrm flipH="1">
            <a:off x="3962400" y="4267200"/>
            <a:ext cx="457200" cy="1600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Oval 37"/>
          <p:cNvSpPr/>
          <p:nvPr/>
        </p:nvSpPr>
        <p:spPr>
          <a:xfrm>
            <a:off x="4495800" y="50292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0" name="Straight Connector 39"/>
          <p:cNvCxnSpPr>
            <a:stCxn id="26" idx="5"/>
            <a:endCxn id="38" idx="2"/>
          </p:cNvCxnSpPr>
          <p:nvPr/>
        </p:nvCxnSpPr>
        <p:spPr>
          <a:xfrm>
            <a:off x="3841563" y="3612963"/>
            <a:ext cx="654237" cy="15686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3352800" y="44196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3886200" y="41910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3886200" y="53340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cxnSp>
        <p:nvCxnSpPr>
          <p:cNvPr id="46" name="Straight Connector 45"/>
          <p:cNvCxnSpPr>
            <a:stCxn id="28" idx="3"/>
            <a:endCxn id="38" idx="0"/>
          </p:cNvCxnSpPr>
          <p:nvPr/>
        </p:nvCxnSpPr>
        <p:spPr>
          <a:xfrm flipH="1">
            <a:off x="4648200" y="4298763"/>
            <a:ext cx="654237" cy="7304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4800600" y="434340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48" name="TextBox 47"/>
          <p:cNvSpPr txBox="1"/>
          <p:nvPr/>
        </p:nvSpPr>
        <p:spPr>
          <a:xfrm>
            <a:off x="5257800" y="434340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33" name="Oval 32"/>
          <p:cNvSpPr/>
          <p:nvPr/>
        </p:nvSpPr>
        <p:spPr>
          <a:xfrm>
            <a:off x="3352800" y="5791200"/>
            <a:ext cx="990600" cy="762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3962400" y="60960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3505200" y="60960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3810000" y="57912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9" name="Straight Connector 48"/>
          <p:cNvCxnSpPr>
            <a:stCxn id="36" idx="6"/>
            <a:endCxn id="29" idx="3"/>
          </p:cNvCxnSpPr>
          <p:nvPr/>
        </p:nvCxnSpPr>
        <p:spPr>
          <a:xfrm flipV="1">
            <a:off x="4267200" y="5136963"/>
            <a:ext cx="1035237" cy="11114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>
            <a:stCxn id="39" idx="1"/>
            <a:endCxn id="23" idx="5"/>
          </p:cNvCxnSpPr>
          <p:nvPr/>
        </p:nvCxnSpPr>
        <p:spPr>
          <a:xfrm flipH="1" flipV="1">
            <a:off x="2088963" y="5213163"/>
            <a:ext cx="1460874" cy="9274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>
            <a:stCxn id="39" idx="1"/>
            <a:endCxn id="25" idx="5"/>
          </p:cNvCxnSpPr>
          <p:nvPr/>
        </p:nvCxnSpPr>
        <p:spPr>
          <a:xfrm flipH="1" flipV="1">
            <a:off x="3003363" y="5213163"/>
            <a:ext cx="546474" cy="9274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400" dirty="0" smtClean="0"/>
              <a:t>The results of  </a:t>
            </a:r>
            <a:r>
              <a:rPr lang="en-US" sz="4400" dirty="0" err="1" smtClean="0">
                <a:solidFill>
                  <a:srgbClr val="0070C0"/>
                </a:solidFill>
              </a:rPr>
              <a:t>Fukunaga</a:t>
            </a:r>
            <a:r>
              <a:rPr lang="en-US" sz="4400" dirty="0" smtClean="0"/>
              <a:t> 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en-US" sz="14400" dirty="0" err="1" smtClean="0">
                <a:solidFill>
                  <a:srgbClr val="0070C0"/>
                </a:solidFill>
              </a:rPr>
              <a:t>Fukunaga</a:t>
            </a:r>
            <a:r>
              <a:rPr lang="en-US" sz="14400" dirty="0" smtClean="0">
                <a:solidFill>
                  <a:srgbClr val="0070C0"/>
                </a:solidFill>
              </a:rPr>
              <a:t> </a:t>
            </a:r>
            <a:r>
              <a:rPr lang="en-US" sz="14400" dirty="0" smtClean="0"/>
              <a:t>gave an </a:t>
            </a:r>
            <a:r>
              <a:rPr lang="en-US" sz="14400" dirty="0" smtClean="0">
                <a:solidFill>
                  <a:srgbClr val="FF0000"/>
                </a:solidFill>
              </a:rPr>
              <a:t>O(</a:t>
            </a:r>
            <a:r>
              <a:rPr lang="en-US" sz="14400" dirty="0" err="1" smtClean="0">
                <a:solidFill>
                  <a:srgbClr val="FF0000"/>
                </a:solidFill>
              </a:rPr>
              <a:t>k</a:t>
            </a:r>
            <a:r>
              <a:rPr lang="en-US" sz="14400" dirty="0" err="1" smtClean="0">
                <a:solidFill>
                  <a:srgbClr val="FF0000"/>
                </a:solidFill>
                <a:sym typeface="Symbol"/>
              </a:rPr>
              <a:t>log</a:t>
            </a:r>
            <a:r>
              <a:rPr lang="en-US" sz="14400" dirty="0" smtClean="0">
                <a:solidFill>
                  <a:srgbClr val="FF0000"/>
                </a:solidFill>
                <a:sym typeface="Symbol"/>
              </a:rPr>
              <a:t> k) </a:t>
            </a:r>
            <a:r>
              <a:rPr lang="en-US" sz="14400" dirty="0" smtClean="0">
                <a:sym typeface="Symbol"/>
              </a:rPr>
              <a:t>ratio for arbitrary </a:t>
            </a:r>
            <a:r>
              <a:rPr lang="en-US" sz="14400" dirty="0" smtClean="0">
                <a:solidFill>
                  <a:srgbClr val="FF0000"/>
                </a:solidFill>
                <a:sym typeface="Symbol"/>
              </a:rPr>
              <a:t>p</a:t>
            </a:r>
            <a:r>
              <a:rPr lang="en-US" sz="14400" dirty="0" smtClean="0">
                <a:sym typeface="Symbol"/>
              </a:rPr>
              <a:t> in the vertex disjoint model.</a:t>
            </a:r>
          </a:p>
          <a:p>
            <a:r>
              <a:rPr lang="en-US" sz="14400" dirty="0" smtClean="0">
                <a:sym typeface="Symbol"/>
              </a:rPr>
              <a:t>In </a:t>
            </a:r>
            <a:r>
              <a:rPr lang="en-US" sz="14400" dirty="0" smtClean="0">
                <a:solidFill>
                  <a:srgbClr val="FF0000"/>
                </a:solidFill>
                <a:sym typeface="Symbol"/>
              </a:rPr>
              <a:t>connectivity </a:t>
            </a:r>
            <a:r>
              <a:rPr lang="en-US" sz="14400" dirty="0" smtClean="0">
                <a:sym typeface="Symbol"/>
              </a:rPr>
              <a:t>problem the </a:t>
            </a:r>
            <a:r>
              <a:rPr lang="en-US" sz="14400" dirty="0" smtClean="0">
                <a:solidFill>
                  <a:srgbClr val="00B050"/>
                </a:solidFill>
                <a:sym typeface="Symbol"/>
              </a:rPr>
              <a:t>vertex case </a:t>
            </a:r>
            <a:r>
              <a:rPr lang="en-US" sz="14400" dirty="0" smtClean="0">
                <a:sym typeface="Symbol"/>
              </a:rPr>
              <a:t>many times is harder than the </a:t>
            </a:r>
            <a:r>
              <a:rPr lang="en-US" sz="14400" dirty="0" smtClean="0">
                <a:solidFill>
                  <a:srgbClr val="00B050"/>
                </a:solidFill>
                <a:sym typeface="Symbol"/>
              </a:rPr>
              <a:t>edge case.</a:t>
            </a:r>
          </a:p>
          <a:p>
            <a:r>
              <a:rPr lang="en-US" sz="14400" dirty="0" smtClean="0">
                <a:sym typeface="Symbol"/>
              </a:rPr>
              <a:t>Not in </a:t>
            </a:r>
            <a:r>
              <a:rPr lang="en-US" sz="14400" dirty="0" smtClean="0">
                <a:solidFill>
                  <a:srgbClr val="FF0000"/>
                </a:solidFill>
                <a:sym typeface="Symbol"/>
              </a:rPr>
              <a:t>SL</a:t>
            </a:r>
            <a:r>
              <a:rPr lang="en-US" sz="14400" dirty="0" smtClean="0">
                <a:sym typeface="Symbol"/>
              </a:rPr>
              <a:t> as the problems are of unrelated difficulty.</a:t>
            </a:r>
          </a:p>
          <a:p>
            <a:r>
              <a:rPr lang="en-US" sz="14400" dirty="0" smtClean="0">
                <a:sym typeface="Symbol"/>
              </a:rPr>
              <a:t> No </a:t>
            </a:r>
            <a:r>
              <a:rPr lang="en-US" sz="14400" dirty="0" smtClean="0">
                <a:solidFill>
                  <a:srgbClr val="FF0000"/>
                </a:solidFill>
                <a:sym typeface="Symbol"/>
              </a:rPr>
              <a:t>f(k)</a:t>
            </a:r>
            <a:r>
              <a:rPr lang="en-US" sz="14400" dirty="0" smtClean="0">
                <a:sym typeface="Symbol"/>
              </a:rPr>
              <a:t> was known for the edge case.</a:t>
            </a:r>
          </a:p>
          <a:p>
            <a:pPr>
              <a:buNone/>
            </a:pPr>
            <a:endParaRPr lang="en-US" sz="14400" dirty="0" smtClean="0">
              <a:sym typeface="Symbol"/>
            </a:endParaRPr>
          </a:p>
          <a:p>
            <a:pPr>
              <a:buNone/>
            </a:pPr>
            <a:endParaRPr lang="en-US" sz="2800" dirty="0" smtClean="0">
              <a:sym typeface="Symbol"/>
            </a:endParaRPr>
          </a:p>
          <a:p>
            <a:r>
              <a:rPr lang="en-US" sz="2800" dirty="0" smtClean="0">
                <a:sym typeface="Symbol"/>
              </a:rPr>
              <a:t> 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7467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    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sz="3600" dirty="0" smtClean="0">
                <a:solidFill>
                  <a:srgbClr val="00B050"/>
                </a:solidFill>
              </a:rPr>
              <a:t>My most recent paper  </a:t>
            </a:r>
            <a:r>
              <a:rPr lang="en-US" sz="3600" dirty="0" err="1" smtClean="0">
                <a:solidFill>
                  <a:srgbClr val="0070C0"/>
                </a:solidFill>
              </a:rPr>
              <a:t>K,Nutov</a:t>
            </a:r>
            <a:endParaRPr lang="en-US" sz="36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143000"/>
            <a:ext cx="7467600" cy="4873752"/>
          </a:xfrm>
        </p:spPr>
        <p:txBody>
          <a:bodyPr>
            <a:noAutofit/>
          </a:bodyPr>
          <a:lstStyle/>
          <a:p>
            <a:r>
              <a:rPr lang="en-US" sz="3600" dirty="0" smtClean="0"/>
              <a:t>All the problems I described are a special case of  </a:t>
            </a:r>
            <a:r>
              <a:rPr lang="en-US" sz="3600" dirty="0" err="1" smtClean="0">
                <a:solidFill>
                  <a:srgbClr val="0070C0"/>
                </a:solidFill>
              </a:rPr>
              <a:t>submodular</a:t>
            </a:r>
            <a:r>
              <a:rPr lang="en-US" sz="3600" dirty="0" smtClean="0">
                <a:solidFill>
                  <a:srgbClr val="0070C0"/>
                </a:solidFill>
              </a:rPr>
              <a:t>-SL </a:t>
            </a:r>
            <a:r>
              <a:rPr lang="en-US" sz="3600" dirty="0" smtClean="0"/>
              <a:t> </a:t>
            </a:r>
            <a:r>
              <a:rPr lang="en-US" sz="3600" dirty="0" smtClean="0">
                <a:solidFill>
                  <a:srgbClr val="FF0000"/>
                </a:solidFill>
                <a:sym typeface="Symbol"/>
              </a:rPr>
              <a:t>(</a:t>
            </a:r>
            <a:r>
              <a:rPr lang="en-US" sz="3600" dirty="0" err="1" smtClean="0">
                <a:solidFill>
                  <a:srgbClr val="FF0000"/>
                </a:solidFill>
                <a:sym typeface="Symbol"/>
              </a:rPr>
              <a:t>S,v</a:t>
            </a:r>
            <a:r>
              <a:rPr lang="en-US" sz="3600" dirty="0" smtClean="0">
                <a:solidFill>
                  <a:srgbClr val="FF0000"/>
                </a:solidFill>
                <a:sym typeface="Symbol"/>
              </a:rPr>
              <a:t>) </a:t>
            </a:r>
            <a:r>
              <a:rPr lang="en-US" sz="3600" dirty="0" err="1" smtClean="0">
                <a:solidFill>
                  <a:srgbClr val="FF0000"/>
                </a:solidFill>
                <a:sym typeface="Symbol"/>
              </a:rPr>
              <a:t>d</a:t>
            </a:r>
            <a:r>
              <a:rPr lang="en-US" sz="3600" baseline="-25000" dirty="0" err="1" smtClean="0">
                <a:solidFill>
                  <a:srgbClr val="FF0000"/>
                </a:solidFill>
                <a:sym typeface="Symbol"/>
              </a:rPr>
              <a:t>v</a:t>
            </a:r>
            <a:r>
              <a:rPr lang="en-US" sz="3600" dirty="0" smtClean="0">
                <a:sym typeface="Symbol"/>
              </a:rPr>
              <a:t>  so that </a:t>
            </a:r>
            <a:r>
              <a:rPr lang="en-US" sz="3600" dirty="0" smtClean="0">
                <a:solidFill>
                  <a:srgbClr val="FF0000"/>
                </a:solidFill>
                <a:sym typeface="Symbol"/>
              </a:rPr>
              <a:t>(</a:t>
            </a:r>
            <a:r>
              <a:rPr lang="en-US" sz="3600" dirty="0" err="1" smtClean="0">
                <a:solidFill>
                  <a:srgbClr val="FF0000"/>
                </a:solidFill>
                <a:sym typeface="Symbol"/>
              </a:rPr>
              <a:t>S,v</a:t>
            </a:r>
            <a:r>
              <a:rPr lang="en-US" sz="3600" dirty="0" smtClean="0">
                <a:solidFill>
                  <a:srgbClr val="FF0000"/>
                </a:solidFill>
                <a:sym typeface="Symbol"/>
              </a:rPr>
              <a:t>) </a:t>
            </a:r>
            <a:r>
              <a:rPr lang="en-US" sz="3600" dirty="0" err="1" smtClean="0">
                <a:solidFill>
                  <a:srgbClr val="00B050"/>
                </a:solidFill>
                <a:sym typeface="Symbol"/>
              </a:rPr>
              <a:t>submodular</a:t>
            </a:r>
            <a:r>
              <a:rPr lang="en-US" sz="3600" dirty="0" smtClean="0">
                <a:sym typeface="Symbol"/>
              </a:rPr>
              <a:t>.</a:t>
            </a:r>
          </a:p>
          <a:p>
            <a:r>
              <a:rPr lang="en-US" sz="3600" dirty="0" smtClean="0">
                <a:sym typeface="Symbol"/>
              </a:rPr>
              <a:t>All the function we saw are </a:t>
            </a:r>
            <a:r>
              <a:rPr lang="en-US" sz="3600" dirty="0" err="1" smtClean="0">
                <a:solidFill>
                  <a:srgbClr val="00B050"/>
                </a:solidFill>
                <a:sym typeface="Symbol"/>
              </a:rPr>
              <a:t>submodular</a:t>
            </a:r>
            <a:r>
              <a:rPr lang="en-US" sz="3600" dirty="0" smtClean="0">
                <a:sym typeface="Symbol"/>
              </a:rPr>
              <a:t>.</a:t>
            </a:r>
          </a:p>
          <a:p>
            <a:r>
              <a:rPr lang="en-US" sz="3600" dirty="0" smtClean="0">
                <a:sym typeface="Symbol"/>
              </a:rPr>
              <a:t> Our ratio  proof is half a page (some of the  proof of </a:t>
            </a:r>
            <a:r>
              <a:rPr lang="en-US" sz="3600" dirty="0" err="1" smtClean="0">
                <a:sym typeface="Symbol"/>
              </a:rPr>
              <a:t>submodularity</a:t>
            </a:r>
            <a:r>
              <a:rPr lang="en-US" sz="3600" dirty="0" smtClean="0">
                <a:sym typeface="Symbol"/>
              </a:rPr>
              <a:t> are very long).</a:t>
            </a:r>
          </a:p>
          <a:p>
            <a:pPr>
              <a:buNone/>
            </a:pPr>
            <a:endParaRPr lang="en-US" sz="3600" dirty="0" smtClean="0"/>
          </a:p>
          <a:p>
            <a:pPr>
              <a:buNone/>
            </a:pPr>
            <a:r>
              <a:rPr lang="en-US" sz="3600" dirty="0" smtClean="0">
                <a:solidFill>
                  <a:srgbClr val="0070C0"/>
                </a:solidFill>
              </a:rPr>
              <a:t>.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-228600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en-US" sz="4400" dirty="0" smtClean="0"/>
              <a:t>Generalizing </a:t>
            </a:r>
            <a:r>
              <a:rPr lang="en-US" sz="4400" dirty="0" err="1" smtClean="0">
                <a:solidFill>
                  <a:srgbClr val="0070C0"/>
                </a:solidFill>
              </a:rPr>
              <a:t>Fukunaga</a:t>
            </a:r>
            <a:r>
              <a:rPr lang="en-US" sz="4400" dirty="0" smtClean="0">
                <a:solidFill>
                  <a:srgbClr val="0070C0"/>
                </a:solidFill>
              </a:rPr>
              <a:t> 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066800"/>
            <a:ext cx="7467600" cy="4873752"/>
          </a:xfrm>
        </p:spPr>
        <p:txBody>
          <a:bodyPr>
            <a:noAutofit/>
          </a:bodyPr>
          <a:lstStyle/>
          <a:p>
            <a:r>
              <a:rPr lang="en-US" sz="4400" dirty="0" smtClean="0"/>
              <a:t>Besides </a:t>
            </a:r>
            <a:r>
              <a:rPr lang="en-US" sz="4400" dirty="0" smtClean="0">
                <a:solidFill>
                  <a:srgbClr val="FF0000"/>
                </a:solidFill>
              </a:rPr>
              <a:t>p</a:t>
            </a:r>
            <a:r>
              <a:rPr lang="en-US" sz="4400" dirty="0" smtClean="0"/>
              <a:t>, we are able to handle  capacities </a:t>
            </a:r>
            <a:r>
              <a:rPr lang="en-US" sz="4400" dirty="0" err="1" smtClean="0">
                <a:solidFill>
                  <a:srgbClr val="FF0000"/>
                </a:solidFill>
              </a:rPr>
              <a:t>q</a:t>
            </a:r>
            <a:r>
              <a:rPr lang="en-US" sz="4400" baseline="-25000" dirty="0" err="1" smtClean="0">
                <a:solidFill>
                  <a:srgbClr val="FF0000"/>
                </a:solidFill>
              </a:rPr>
              <a:t>v</a:t>
            </a:r>
            <a:r>
              <a:rPr lang="en-US" sz="4400" dirty="0" smtClean="0">
                <a:solidFill>
                  <a:srgbClr val="FF0000"/>
                </a:solidFill>
              </a:rPr>
              <a:t> </a:t>
            </a:r>
            <a:r>
              <a:rPr lang="en-US" sz="4400" dirty="0" smtClean="0"/>
              <a:t>and assumed </a:t>
            </a:r>
            <a:r>
              <a:rPr lang="en-US" sz="4400" dirty="0" smtClean="0">
                <a:solidFill>
                  <a:srgbClr val="00B050"/>
                </a:solidFill>
              </a:rPr>
              <a:t>unit capacity </a:t>
            </a:r>
            <a:r>
              <a:rPr lang="en-US" sz="4400" dirty="0" smtClean="0"/>
              <a:t>edges</a:t>
            </a:r>
            <a:r>
              <a:rPr lang="en-US" sz="4400" dirty="0" smtClean="0">
                <a:solidFill>
                  <a:srgbClr val="FF0000"/>
                </a:solidFill>
              </a:rPr>
              <a:t>. O(</a:t>
            </a:r>
            <a:r>
              <a:rPr lang="en-US" sz="4400" dirty="0" err="1" smtClean="0">
                <a:solidFill>
                  <a:srgbClr val="FF0000"/>
                </a:solidFill>
              </a:rPr>
              <a:t>k</a:t>
            </a:r>
            <a:r>
              <a:rPr lang="en-US" sz="4400" dirty="0" err="1" smtClean="0">
                <a:solidFill>
                  <a:srgbClr val="FF0000"/>
                </a:solidFill>
                <a:sym typeface="Symbol"/>
              </a:rPr>
              <a:t></a:t>
            </a:r>
            <a:r>
              <a:rPr lang="en-US" sz="4400" dirty="0" err="1" smtClean="0">
                <a:solidFill>
                  <a:srgbClr val="FF0000"/>
                </a:solidFill>
              </a:rPr>
              <a:t>log</a:t>
            </a:r>
            <a:r>
              <a:rPr lang="en-US" sz="4400" dirty="0" smtClean="0">
                <a:solidFill>
                  <a:srgbClr val="FF0000"/>
                </a:solidFill>
              </a:rPr>
              <a:t> k) </a:t>
            </a:r>
            <a:r>
              <a:rPr lang="en-US" sz="4400" dirty="0" smtClean="0"/>
              <a:t>ratio. For arbitrary </a:t>
            </a:r>
            <a:r>
              <a:rPr lang="en-US" sz="4400" dirty="0" err="1" smtClean="0">
                <a:solidFill>
                  <a:srgbClr val="FF0000"/>
                </a:solidFill>
              </a:rPr>
              <a:t>p,q</a:t>
            </a:r>
            <a:r>
              <a:rPr lang="en-US" sz="4400" dirty="0" smtClean="0">
                <a:solidFill>
                  <a:srgbClr val="FF0000"/>
                </a:solidFill>
              </a:rPr>
              <a:t>.</a:t>
            </a:r>
            <a:endParaRPr lang="en-US" sz="4400" dirty="0" smtClean="0">
              <a:solidFill>
                <a:srgbClr val="FF0000"/>
              </a:solidFill>
              <a:sym typeface="Symbol"/>
            </a:endParaRPr>
          </a:p>
          <a:p>
            <a:r>
              <a:rPr lang="en-US" sz="4400" dirty="0" smtClean="0">
                <a:sym typeface="Symbol"/>
              </a:rPr>
              <a:t>We get and </a:t>
            </a:r>
            <a:r>
              <a:rPr lang="en-US" sz="4400" dirty="0" smtClean="0">
                <a:solidFill>
                  <a:srgbClr val="FF0000"/>
                </a:solidFill>
                <a:sym typeface="Symbol"/>
              </a:rPr>
              <a:t>k </a:t>
            </a:r>
            <a:r>
              <a:rPr lang="en-US" sz="4400" dirty="0" smtClean="0">
                <a:sym typeface="Symbol"/>
              </a:rPr>
              <a:t>ratio for the edge disjoint set, the first </a:t>
            </a:r>
            <a:r>
              <a:rPr lang="en-US" sz="4400" dirty="0" smtClean="0">
                <a:solidFill>
                  <a:srgbClr val="FF0000"/>
                </a:solidFill>
                <a:sym typeface="Symbol"/>
              </a:rPr>
              <a:t>f(k)</a:t>
            </a:r>
            <a:r>
              <a:rPr lang="en-US" sz="4400" dirty="0" smtClean="0">
                <a:sym typeface="Symbol"/>
              </a:rPr>
              <a:t> ratio (easy. Known?)</a:t>
            </a:r>
            <a:endParaRPr lang="en-US" sz="4400" dirty="0" smtClean="0">
              <a:solidFill>
                <a:srgbClr val="FF0000"/>
              </a:solidFill>
              <a:sym typeface="Symbol"/>
            </a:endParaRPr>
          </a:p>
          <a:p>
            <a:pPr>
              <a:buNone/>
            </a:pPr>
            <a:endParaRPr lang="en-US" sz="4400" dirty="0" smtClean="0">
              <a:solidFill>
                <a:srgbClr val="0070C0"/>
              </a:solidFill>
            </a:endParaRPr>
          </a:p>
          <a:p>
            <a:pPr>
              <a:buNone/>
            </a:pPr>
            <a:endParaRPr lang="en-US" sz="3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     </a:t>
            </a:r>
            <a:r>
              <a:rPr lang="en-US" sz="4400" dirty="0" smtClean="0"/>
              <a:t>One of our main result: small </a:t>
            </a:r>
            <a:r>
              <a:rPr lang="en-US" sz="4400" dirty="0" smtClean="0">
                <a:solidFill>
                  <a:srgbClr val="FF0000"/>
                </a:solidFill>
              </a:rPr>
              <a:t>p</a:t>
            </a:r>
            <a:r>
              <a:rPr lang="en-US" sz="4400" dirty="0" smtClean="0"/>
              <a:t> </a:t>
            </a:r>
            <a:endParaRPr lang="en-US" sz="44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066800"/>
            <a:ext cx="7467600" cy="4873752"/>
          </a:xfrm>
        </p:spPr>
        <p:txBody>
          <a:bodyPr>
            <a:noAutofit/>
          </a:bodyPr>
          <a:lstStyle/>
          <a:p>
            <a:pPr>
              <a:buNone/>
            </a:pPr>
            <a:endParaRPr lang="en-US" sz="3600" dirty="0" smtClean="0">
              <a:sym typeface="Symbol"/>
            </a:endParaRPr>
          </a:p>
          <a:p>
            <a:r>
              <a:rPr lang="en-US" sz="4400" dirty="0" smtClean="0">
                <a:sym typeface="Symbol"/>
              </a:rPr>
              <a:t> Ratio, </a:t>
            </a:r>
            <a:r>
              <a:rPr lang="en-US" sz="4400" dirty="0" smtClean="0">
                <a:solidFill>
                  <a:srgbClr val="FF0000"/>
                </a:solidFill>
                <a:sym typeface="Symbol"/>
              </a:rPr>
              <a:t>O(plog</a:t>
            </a:r>
            <a:r>
              <a:rPr lang="en-US" sz="4400" baseline="30000" dirty="0" smtClean="0">
                <a:solidFill>
                  <a:srgbClr val="FF0000"/>
                </a:solidFill>
                <a:sym typeface="Symbol"/>
              </a:rPr>
              <a:t>2</a:t>
            </a:r>
            <a:r>
              <a:rPr lang="en-US" sz="4400" dirty="0" smtClean="0">
                <a:solidFill>
                  <a:srgbClr val="FF0000"/>
                </a:solidFill>
                <a:sym typeface="Symbol"/>
              </a:rPr>
              <a:t> k) </a:t>
            </a:r>
            <a:r>
              <a:rPr lang="en-US" sz="4400" dirty="0" smtClean="0">
                <a:sym typeface="Symbol"/>
              </a:rPr>
              <a:t>with</a:t>
            </a:r>
            <a:r>
              <a:rPr lang="en-US" sz="4400" dirty="0" smtClean="0">
                <a:solidFill>
                  <a:srgbClr val="FF0000"/>
                </a:solidFill>
                <a:sym typeface="Symbol"/>
              </a:rPr>
              <a:t> p </a:t>
            </a:r>
            <a:r>
              <a:rPr lang="en-US" sz="4400" dirty="0" smtClean="0">
                <a:sym typeface="Symbol"/>
              </a:rPr>
              <a:t>the maximum free flow.</a:t>
            </a:r>
          </a:p>
          <a:p>
            <a:r>
              <a:rPr lang="en-US" sz="4400" dirty="0" smtClean="0">
                <a:sym typeface="Symbol"/>
              </a:rPr>
              <a:t>The case </a:t>
            </a:r>
            <a:r>
              <a:rPr lang="en-US" sz="4400" dirty="0" smtClean="0">
                <a:solidFill>
                  <a:srgbClr val="FF0000"/>
                </a:solidFill>
                <a:sym typeface="Symbol"/>
              </a:rPr>
              <a:t>p=1</a:t>
            </a:r>
            <a:r>
              <a:rPr lang="en-US" sz="4400" dirty="0" smtClean="0">
                <a:sym typeface="Symbol"/>
              </a:rPr>
              <a:t> studied by </a:t>
            </a:r>
            <a:r>
              <a:rPr lang="en-US" sz="4400" dirty="0" err="1" smtClean="0">
                <a:solidFill>
                  <a:srgbClr val="0070C0"/>
                </a:solidFill>
              </a:rPr>
              <a:t>Fukunaga</a:t>
            </a:r>
            <a:r>
              <a:rPr lang="en-US" sz="4400" dirty="0" smtClean="0"/>
              <a:t>.</a:t>
            </a:r>
          </a:p>
          <a:p>
            <a:r>
              <a:rPr lang="en-US" sz="4400" dirty="0" smtClean="0">
                <a:sym typeface="Symbol"/>
              </a:rPr>
              <a:t>We improve his result from </a:t>
            </a:r>
            <a:r>
              <a:rPr lang="en-US" sz="4400" dirty="0" smtClean="0">
                <a:solidFill>
                  <a:srgbClr val="FF0000"/>
                </a:solidFill>
                <a:sym typeface="Symbol"/>
              </a:rPr>
              <a:t>O(</a:t>
            </a:r>
            <a:r>
              <a:rPr lang="en-US" sz="4400" dirty="0" err="1" smtClean="0">
                <a:solidFill>
                  <a:srgbClr val="FF0000"/>
                </a:solidFill>
                <a:sym typeface="Symbol"/>
              </a:rPr>
              <a:t>klog</a:t>
            </a:r>
            <a:r>
              <a:rPr lang="en-US" sz="4400" dirty="0" smtClean="0">
                <a:solidFill>
                  <a:srgbClr val="FF0000"/>
                </a:solidFill>
                <a:sym typeface="Symbol"/>
              </a:rPr>
              <a:t>)</a:t>
            </a:r>
            <a:r>
              <a:rPr lang="en-US" sz="4400" dirty="0" smtClean="0">
                <a:sym typeface="Symbol"/>
              </a:rPr>
              <a:t>  to </a:t>
            </a:r>
            <a:r>
              <a:rPr lang="en-US" sz="4400" dirty="0" smtClean="0">
                <a:solidFill>
                  <a:srgbClr val="FF0000"/>
                </a:solidFill>
                <a:sym typeface="Symbol"/>
              </a:rPr>
              <a:t>O(log</a:t>
            </a:r>
            <a:r>
              <a:rPr lang="en-US" sz="4400" baseline="30000" dirty="0" smtClean="0">
                <a:solidFill>
                  <a:srgbClr val="FF0000"/>
                </a:solidFill>
                <a:sym typeface="Symbol"/>
              </a:rPr>
              <a:t>2</a:t>
            </a:r>
            <a:r>
              <a:rPr lang="en-US" sz="4400" dirty="0" smtClean="0">
                <a:solidFill>
                  <a:srgbClr val="FF0000"/>
                </a:solidFill>
                <a:sym typeface="Symbol"/>
              </a:rPr>
              <a:t> k)</a:t>
            </a:r>
          </a:p>
          <a:p>
            <a:pPr>
              <a:buNone/>
            </a:pPr>
            <a:endParaRPr lang="en-US" sz="3600" dirty="0" smtClean="0"/>
          </a:p>
          <a:p>
            <a:pPr>
              <a:buNone/>
            </a:pPr>
            <a:r>
              <a:rPr lang="en-US" sz="3600" dirty="0" smtClean="0">
                <a:solidFill>
                  <a:srgbClr val="0070C0"/>
                </a:solidFill>
              </a:rPr>
              <a:t>.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-571500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/>
              <a:t>Folklore </a:t>
            </a:r>
            <a:r>
              <a:rPr lang="en-US" sz="4000" dirty="0" smtClean="0">
                <a:solidFill>
                  <a:srgbClr val="FF0000"/>
                </a:solidFill>
              </a:rPr>
              <a:t>O(log n)</a:t>
            </a:r>
            <a:r>
              <a:rPr lang="en-US" sz="4000" dirty="0" smtClean="0"/>
              <a:t> ratio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990600"/>
            <a:ext cx="7467600" cy="4873752"/>
          </a:xfrm>
        </p:spPr>
        <p:txBody>
          <a:bodyPr>
            <a:normAutofit fontScale="85000" lnSpcReduction="20000"/>
          </a:bodyPr>
          <a:lstStyle/>
          <a:p>
            <a:r>
              <a:rPr lang="en-US" sz="3600" dirty="0" smtClean="0"/>
              <a:t>A FUNCTION </a:t>
            </a:r>
            <a:r>
              <a:rPr lang="en-US" sz="3600" dirty="0" smtClean="0">
                <a:solidFill>
                  <a:srgbClr val="FF0000"/>
                </a:solidFill>
              </a:rPr>
              <a:t>f</a:t>
            </a:r>
            <a:r>
              <a:rPr lang="en-US" sz="3600" dirty="0" smtClean="0"/>
              <a:t> </a:t>
            </a:r>
            <a:r>
              <a:rPr lang="en-US" sz="3600" dirty="0" smtClean="0">
                <a:solidFill>
                  <a:srgbClr val="00B050"/>
                </a:solidFill>
              </a:rPr>
              <a:t>IS MONOTE SUBMODULAR </a:t>
            </a:r>
            <a:r>
              <a:rPr lang="en-US" sz="3600" dirty="0" smtClean="0"/>
              <a:t>IF:</a:t>
            </a:r>
          </a:p>
          <a:p>
            <a:pPr>
              <a:buNone/>
            </a:pPr>
            <a:r>
              <a:rPr lang="en-US" sz="3600" dirty="0" smtClean="0"/>
              <a:t>   For every </a:t>
            </a:r>
            <a:r>
              <a:rPr lang="en-US" sz="3600" dirty="0" smtClean="0">
                <a:solidFill>
                  <a:srgbClr val="FF0000"/>
                </a:solidFill>
              </a:rPr>
              <a:t>S,T</a:t>
            </a:r>
            <a:r>
              <a:rPr lang="en-US" sz="3600" dirty="0" smtClean="0"/>
              <a:t>, so that </a:t>
            </a:r>
            <a:r>
              <a:rPr lang="en-US" sz="3600" dirty="0" smtClean="0">
                <a:solidFill>
                  <a:srgbClr val="FF0000"/>
                </a:solidFill>
              </a:rPr>
              <a:t>S</a:t>
            </a:r>
            <a:r>
              <a:rPr lang="en-US" sz="3600" dirty="0" smtClean="0">
                <a:solidFill>
                  <a:srgbClr val="FF0000"/>
                </a:solidFill>
                <a:sym typeface="Symbol"/>
              </a:rPr>
              <a:t>T</a:t>
            </a:r>
            <a:r>
              <a:rPr lang="en-US" sz="3600" dirty="0" smtClean="0">
                <a:sym typeface="Symbol"/>
              </a:rPr>
              <a:t>, </a:t>
            </a:r>
          </a:p>
          <a:p>
            <a:pPr>
              <a:buNone/>
            </a:pPr>
            <a:r>
              <a:rPr lang="en-US" sz="3600" dirty="0" smtClean="0">
                <a:solidFill>
                  <a:srgbClr val="FF0000"/>
                </a:solidFill>
                <a:sym typeface="Symbol"/>
              </a:rPr>
              <a:t>    </a:t>
            </a:r>
            <a:r>
              <a:rPr lang="en-US" sz="3600" baseline="-25000" dirty="0" err="1" smtClean="0">
                <a:solidFill>
                  <a:srgbClr val="FF0000"/>
                </a:solidFill>
                <a:sym typeface="Symbol"/>
              </a:rPr>
              <a:t>xT</a:t>
            </a:r>
            <a:r>
              <a:rPr lang="en-US" sz="3600" baseline="-25000" dirty="0" smtClean="0">
                <a:solidFill>
                  <a:srgbClr val="FF0000"/>
                </a:solidFill>
                <a:sym typeface="Symbol"/>
              </a:rPr>
              <a:t>-S</a:t>
            </a:r>
            <a:r>
              <a:rPr lang="en-US" sz="3600" dirty="0" smtClean="0">
                <a:solidFill>
                  <a:srgbClr val="FF0000"/>
                </a:solidFill>
                <a:sym typeface="Symbol"/>
              </a:rPr>
              <a:t>  (f(</a:t>
            </a:r>
            <a:r>
              <a:rPr lang="en-US" sz="3600" dirty="0" err="1" smtClean="0">
                <a:solidFill>
                  <a:srgbClr val="FF0000"/>
                </a:solidFill>
                <a:sym typeface="Symbol"/>
              </a:rPr>
              <a:t>S+x</a:t>
            </a:r>
            <a:r>
              <a:rPr lang="en-US" sz="3600" dirty="0" smtClean="0">
                <a:solidFill>
                  <a:srgbClr val="FF0000"/>
                </a:solidFill>
                <a:sym typeface="Symbol"/>
              </a:rPr>
              <a:t>)-f(S))f(T)</a:t>
            </a:r>
          </a:p>
          <a:p>
            <a:r>
              <a:rPr lang="en-US" sz="3600" dirty="0" smtClean="0">
                <a:solidFill>
                  <a:srgbClr val="FF0000"/>
                </a:solidFill>
                <a:sym typeface="Symbol"/>
              </a:rPr>
              <a:t>  </a:t>
            </a:r>
            <a:r>
              <a:rPr lang="en-US" sz="3600" dirty="0" smtClean="0">
                <a:sym typeface="Symbol"/>
              </a:rPr>
              <a:t>In words: the sum of increases of </a:t>
            </a:r>
          </a:p>
          <a:p>
            <a:pPr>
              <a:buNone/>
            </a:pPr>
            <a:r>
              <a:rPr lang="en-US" sz="3600" dirty="0" smtClean="0">
                <a:sym typeface="Symbol"/>
              </a:rPr>
              <a:t>     individual elements to </a:t>
            </a:r>
            <a:r>
              <a:rPr lang="en-US" sz="3600" dirty="0" smtClean="0">
                <a:solidFill>
                  <a:srgbClr val="FF0000"/>
                </a:solidFill>
                <a:sym typeface="Symbol"/>
              </a:rPr>
              <a:t>T-S </a:t>
            </a:r>
            <a:r>
              <a:rPr lang="en-US" sz="3600" dirty="0" smtClean="0">
                <a:sym typeface="Symbol"/>
              </a:rPr>
              <a:t>is at least   </a:t>
            </a:r>
          </a:p>
          <a:p>
            <a:pPr>
              <a:buNone/>
            </a:pPr>
            <a:r>
              <a:rPr lang="en-US" sz="3600" dirty="0" smtClean="0">
                <a:sym typeface="Symbol"/>
              </a:rPr>
              <a:t>     as large the increase of </a:t>
            </a:r>
            <a:r>
              <a:rPr lang="en-US" sz="3600" dirty="0" smtClean="0">
                <a:solidFill>
                  <a:srgbClr val="FF0000"/>
                </a:solidFill>
                <a:sym typeface="Symbol"/>
              </a:rPr>
              <a:t>S </a:t>
            </a:r>
            <a:r>
              <a:rPr lang="en-US" sz="3600" dirty="0" smtClean="0">
                <a:sym typeface="Symbol"/>
              </a:rPr>
              <a:t>when </a:t>
            </a:r>
          </a:p>
          <a:p>
            <a:pPr>
              <a:buNone/>
            </a:pPr>
            <a:r>
              <a:rPr lang="en-US" sz="3600" dirty="0" smtClean="0">
                <a:sym typeface="Symbol"/>
              </a:rPr>
              <a:t>     added to  </a:t>
            </a:r>
            <a:r>
              <a:rPr lang="en-US" sz="3600" dirty="0" smtClean="0">
                <a:solidFill>
                  <a:srgbClr val="FF0000"/>
                </a:solidFill>
                <a:sym typeface="Symbol"/>
              </a:rPr>
              <a:t>T-S. </a:t>
            </a:r>
          </a:p>
          <a:p>
            <a:r>
              <a:rPr lang="en-US" sz="3600" dirty="0" smtClean="0">
                <a:sym typeface="Symbol"/>
              </a:rPr>
              <a:t> The </a:t>
            </a:r>
            <a:r>
              <a:rPr lang="en-US" sz="3600" dirty="0" smtClean="0">
                <a:solidFill>
                  <a:srgbClr val="FF0000"/>
                </a:solidFill>
                <a:sym typeface="Symbol"/>
              </a:rPr>
              <a:t>DK-</a:t>
            </a:r>
            <a:r>
              <a:rPr lang="en-US" sz="3600" dirty="0" err="1" smtClean="0">
                <a:solidFill>
                  <a:srgbClr val="FF0000"/>
                </a:solidFill>
                <a:sym typeface="Symbol"/>
              </a:rPr>
              <a:t>Subgraph</a:t>
            </a:r>
            <a:r>
              <a:rPr lang="en-US" sz="3600" dirty="0" smtClean="0">
                <a:solidFill>
                  <a:srgbClr val="FF0000"/>
                </a:solidFill>
                <a:sym typeface="Symbol"/>
              </a:rPr>
              <a:t> </a:t>
            </a:r>
            <a:r>
              <a:rPr lang="en-US" sz="3600" dirty="0" smtClean="0">
                <a:sym typeface="Symbol"/>
              </a:rPr>
              <a:t>is an example when this does not happen.</a:t>
            </a:r>
          </a:p>
          <a:p>
            <a:r>
              <a:rPr lang="en-US" sz="3600" dirty="0" smtClean="0">
                <a:sym typeface="Symbol"/>
              </a:rPr>
              <a:t>A set </a:t>
            </a:r>
            <a:r>
              <a:rPr lang="en-US" sz="3600" dirty="0" smtClean="0">
                <a:solidFill>
                  <a:srgbClr val="FF0000"/>
                </a:solidFill>
                <a:sym typeface="Symbol"/>
              </a:rPr>
              <a:t>S</a:t>
            </a:r>
            <a:r>
              <a:rPr lang="en-US" sz="3600" dirty="0" smtClean="0">
                <a:sym typeface="Symbol"/>
              </a:rPr>
              <a:t> can have edges inside </a:t>
            </a:r>
            <a:r>
              <a:rPr lang="en-US" sz="3600" dirty="0" smtClean="0">
                <a:solidFill>
                  <a:srgbClr val="FF0000"/>
                </a:solidFill>
                <a:sym typeface="Symbol"/>
              </a:rPr>
              <a:t>S</a:t>
            </a:r>
            <a:r>
              <a:rPr lang="en-US" sz="3600" dirty="0" smtClean="0">
                <a:sym typeface="Symbol"/>
              </a:rPr>
              <a:t>.</a:t>
            </a:r>
          </a:p>
          <a:p>
            <a:endParaRPr lang="en-US" sz="3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04800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en-US" sz="3600" dirty="0" err="1" smtClean="0"/>
              <a:t>Submodular</a:t>
            </a:r>
            <a:r>
              <a:rPr lang="en-US" sz="3600" dirty="0" smtClean="0"/>
              <a:t> cover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066800"/>
            <a:ext cx="7467600" cy="4873752"/>
          </a:xfrm>
        </p:spPr>
        <p:txBody>
          <a:bodyPr>
            <a:noAutofit/>
          </a:bodyPr>
          <a:lstStyle/>
          <a:p>
            <a:r>
              <a:rPr lang="en-US" sz="3600" dirty="0" smtClean="0"/>
              <a:t>Given a universe </a:t>
            </a:r>
            <a:r>
              <a:rPr lang="en-US" sz="3600" dirty="0" smtClean="0">
                <a:solidFill>
                  <a:srgbClr val="FF0000"/>
                </a:solidFill>
              </a:rPr>
              <a:t>U </a:t>
            </a:r>
            <a:r>
              <a:rPr lang="en-US" sz="3600" dirty="0" smtClean="0"/>
              <a:t>and a </a:t>
            </a:r>
            <a:r>
              <a:rPr lang="en-US" sz="3600" dirty="0" err="1" smtClean="0">
                <a:solidFill>
                  <a:srgbClr val="00B050"/>
                </a:solidFill>
              </a:rPr>
              <a:t>submodular</a:t>
            </a:r>
            <a:r>
              <a:rPr lang="en-US" sz="3600" dirty="0" smtClean="0">
                <a:solidFill>
                  <a:srgbClr val="00B050"/>
                </a:solidFill>
              </a:rPr>
              <a:t>  monotone </a:t>
            </a:r>
            <a:r>
              <a:rPr lang="en-US" sz="3600" dirty="0" smtClean="0">
                <a:solidFill>
                  <a:srgbClr val="FF0000"/>
                </a:solidFill>
              </a:rPr>
              <a:t>f</a:t>
            </a:r>
            <a:r>
              <a:rPr lang="en-US" sz="3600" dirty="0" smtClean="0"/>
              <a:t>, and costs over the elements, find a minimum cost S so that </a:t>
            </a:r>
            <a:r>
              <a:rPr lang="en-US" sz="3600" dirty="0" smtClean="0">
                <a:solidFill>
                  <a:srgbClr val="FF0000"/>
                </a:solidFill>
              </a:rPr>
              <a:t>f(S)=f(U)</a:t>
            </a:r>
            <a:r>
              <a:rPr lang="en-US" sz="3600" dirty="0" smtClean="0"/>
              <a:t>.</a:t>
            </a:r>
          </a:p>
          <a:p>
            <a:r>
              <a:rPr lang="en-US" sz="3600" dirty="0" smtClean="0"/>
              <a:t> </a:t>
            </a:r>
            <a:r>
              <a:rPr lang="en-US" sz="3600" dirty="0" smtClean="0">
                <a:solidFill>
                  <a:srgbClr val="0070C0"/>
                </a:solidFill>
              </a:rPr>
              <a:t>Wolsey</a:t>
            </a:r>
            <a:r>
              <a:rPr lang="en-US" sz="3600" dirty="0" smtClean="0"/>
              <a:t>, 1982 </a:t>
            </a:r>
            <a:r>
              <a:rPr lang="en-US" sz="3600" dirty="0" err="1" smtClean="0">
                <a:solidFill>
                  <a:srgbClr val="FF0000"/>
                </a:solidFill>
              </a:rPr>
              <a:t>ln</a:t>
            </a:r>
            <a:r>
              <a:rPr lang="en-US" sz="3600" dirty="0" smtClean="0">
                <a:solidFill>
                  <a:srgbClr val="FF0000"/>
                </a:solidFill>
              </a:rPr>
              <a:t> (f(v)) </a:t>
            </a:r>
            <a:r>
              <a:rPr lang="en-US" sz="3600" dirty="0" smtClean="0"/>
              <a:t>ratio.</a:t>
            </a:r>
          </a:p>
          <a:p>
            <a:r>
              <a:rPr lang="en-US" sz="3600" dirty="0" smtClean="0">
                <a:solidFill>
                  <a:srgbClr val="0070C0"/>
                </a:solidFill>
              </a:rPr>
              <a:t>Set cover with hard capacities </a:t>
            </a:r>
            <a:r>
              <a:rPr lang="en-US" sz="3600" dirty="0" smtClean="0"/>
              <a:t>is an example. Was </a:t>
            </a:r>
            <a:r>
              <a:rPr lang="en-US" sz="3600" dirty="0" err="1" smtClean="0"/>
              <a:t>subbmited</a:t>
            </a:r>
            <a:r>
              <a:rPr lang="en-US" sz="3600" dirty="0" smtClean="0"/>
              <a:t> in </a:t>
            </a:r>
            <a:r>
              <a:rPr lang="en-US" sz="3600" dirty="0" smtClean="0">
                <a:solidFill>
                  <a:srgbClr val="FF0000"/>
                </a:solidFill>
              </a:rPr>
              <a:t>1992</a:t>
            </a:r>
            <a:r>
              <a:rPr lang="en-US" sz="3600" dirty="0" smtClean="0"/>
              <a:t>,</a:t>
            </a:r>
            <a:r>
              <a:rPr lang="en-US" sz="3600" dirty="0" smtClean="0">
                <a:solidFill>
                  <a:srgbClr val="FF0000"/>
                </a:solidFill>
              </a:rPr>
              <a:t> 10 </a:t>
            </a:r>
            <a:r>
              <a:rPr lang="en-US" sz="3600" dirty="0" smtClean="0"/>
              <a:t>years after </a:t>
            </a:r>
            <a:r>
              <a:rPr lang="en-US" sz="3600" dirty="0" smtClean="0">
                <a:solidFill>
                  <a:srgbClr val="0070C0"/>
                </a:solidFill>
              </a:rPr>
              <a:t>Wolsey</a:t>
            </a:r>
            <a:r>
              <a:rPr lang="en-US" sz="3600" dirty="0" smtClean="0"/>
              <a:t> and in </a:t>
            </a:r>
            <a:r>
              <a:rPr lang="en-US" sz="3600" dirty="0" smtClean="0">
                <a:solidFill>
                  <a:srgbClr val="FF0000"/>
                </a:solidFill>
              </a:rPr>
              <a:t>2002 20 </a:t>
            </a:r>
            <a:r>
              <a:rPr lang="en-US" sz="3600" dirty="0" smtClean="0"/>
              <a:t>years after </a:t>
            </a:r>
            <a:r>
              <a:rPr lang="en-US" sz="3600" dirty="0" smtClean="0">
                <a:solidFill>
                  <a:srgbClr val="0070C0"/>
                </a:solidFill>
              </a:rPr>
              <a:t>Wolsey</a:t>
            </a:r>
            <a:r>
              <a:rPr lang="en-US" sz="3600" dirty="0" smtClean="0"/>
              <a:t>.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 smtClean="0"/>
              <a:t> </a:t>
            </a:r>
            <a:r>
              <a:rPr lang="en-US" sz="5400" dirty="0" smtClean="0">
                <a:solidFill>
                  <a:srgbClr val="0070C0"/>
                </a:solidFill>
              </a:rPr>
              <a:t>Density: unit cots </a:t>
            </a:r>
            <a:endParaRPr lang="en-US" sz="54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The following inequality holds:</a:t>
            </a:r>
          </a:p>
          <a:p>
            <a:r>
              <a:rPr lang="en-US" sz="4000" dirty="0" smtClean="0"/>
              <a:t> </a:t>
            </a:r>
            <a:r>
              <a:rPr lang="en-US" sz="4000" dirty="0" smtClean="0">
                <a:solidFill>
                  <a:srgbClr val="FF0000"/>
                </a:solidFill>
                <a:sym typeface="Symbol"/>
              </a:rPr>
              <a:t></a:t>
            </a:r>
            <a:r>
              <a:rPr lang="en-US" sz="4000" baseline="-25000" dirty="0" err="1" smtClean="0">
                <a:solidFill>
                  <a:srgbClr val="FF0000"/>
                </a:solidFill>
                <a:sym typeface="Symbol"/>
              </a:rPr>
              <a:t>xOPT</a:t>
            </a:r>
            <a:r>
              <a:rPr lang="en-US" sz="4000" baseline="-25000" dirty="0" smtClean="0">
                <a:solidFill>
                  <a:srgbClr val="FF0000"/>
                </a:solidFill>
                <a:sym typeface="Symbol"/>
              </a:rPr>
              <a:t>-S</a:t>
            </a:r>
            <a:r>
              <a:rPr lang="en-US" sz="4000" dirty="0" smtClean="0">
                <a:solidFill>
                  <a:srgbClr val="FF0000"/>
                </a:solidFill>
                <a:sym typeface="Symbol"/>
              </a:rPr>
              <a:t>  (f(</a:t>
            </a:r>
            <a:r>
              <a:rPr lang="en-US" sz="4000" dirty="0" err="1" smtClean="0">
                <a:solidFill>
                  <a:srgbClr val="FF0000"/>
                </a:solidFill>
                <a:sym typeface="Symbol"/>
              </a:rPr>
              <a:t>S+x</a:t>
            </a:r>
            <a:r>
              <a:rPr lang="en-US" sz="4000" dirty="0" smtClean="0">
                <a:solidFill>
                  <a:srgbClr val="FF0000"/>
                </a:solidFill>
                <a:sym typeface="Symbol"/>
              </a:rPr>
              <a:t>)-f(S))f(OPT) </a:t>
            </a:r>
          </a:p>
          <a:p>
            <a:r>
              <a:rPr lang="en-US" sz="4000" dirty="0" smtClean="0">
                <a:solidFill>
                  <a:srgbClr val="FF0000"/>
                </a:solidFill>
                <a:sym typeface="Symbol"/>
              </a:rPr>
              <a:t> </a:t>
            </a:r>
            <a:r>
              <a:rPr lang="en-US" sz="4000" dirty="0" smtClean="0">
                <a:sym typeface="Symbol"/>
              </a:rPr>
              <a:t>Let</a:t>
            </a:r>
            <a:r>
              <a:rPr lang="en-US" sz="4000" dirty="0" smtClean="0">
                <a:solidFill>
                  <a:srgbClr val="FF0000"/>
                </a:solidFill>
                <a:sym typeface="Symbol"/>
              </a:rPr>
              <a:t> |OPT|=opt</a:t>
            </a:r>
          </a:p>
          <a:p>
            <a:r>
              <a:rPr lang="en-US" sz="4000" dirty="0" smtClean="0">
                <a:solidFill>
                  <a:srgbClr val="FF0000"/>
                </a:solidFill>
                <a:sym typeface="Symbol"/>
              </a:rPr>
              <a:t> </a:t>
            </a:r>
            <a:r>
              <a:rPr lang="en-US" sz="4000" dirty="0" smtClean="0">
                <a:sym typeface="Symbol"/>
              </a:rPr>
              <a:t>Averaging: there exists an </a:t>
            </a:r>
            <a:r>
              <a:rPr lang="en-US" sz="4000" dirty="0" smtClean="0">
                <a:solidFill>
                  <a:srgbClr val="FF0000"/>
                </a:solidFill>
                <a:sym typeface="Symbol"/>
              </a:rPr>
              <a:t>x </a:t>
            </a:r>
            <a:r>
              <a:rPr lang="en-US" sz="4000" dirty="0" smtClean="0">
                <a:sym typeface="Symbol"/>
              </a:rPr>
              <a:t>so that </a:t>
            </a:r>
            <a:r>
              <a:rPr lang="en-US" sz="4000" dirty="0" smtClean="0">
                <a:solidFill>
                  <a:srgbClr val="FF0000"/>
                </a:solidFill>
                <a:sym typeface="Symbol"/>
              </a:rPr>
              <a:t>f(</a:t>
            </a:r>
            <a:r>
              <a:rPr lang="en-US" sz="4000" dirty="0" err="1" smtClean="0">
                <a:solidFill>
                  <a:srgbClr val="FF0000"/>
                </a:solidFill>
                <a:sym typeface="Symbol"/>
              </a:rPr>
              <a:t>S+x</a:t>
            </a:r>
            <a:r>
              <a:rPr lang="en-US" sz="4000" dirty="0" smtClean="0">
                <a:solidFill>
                  <a:srgbClr val="FF0000"/>
                </a:solidFill>
                <a:sym typeface="Symbol"/>
              </a:rPr>
              <a:t>)-f(S)f(OPT)/opt</a:t>
            </a:r>
          </a:p>
          <a:p>
            <a:pPr>
              <a:buNone/>
            </a:pPr>
            <a:endParaRPr lang="en-US" sz="4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 </a:t>
            </a:r>
            <a:r>
              <a:rPr lang="en-US" sz="4000" dirty="0" smtClean="0"/>
              <a:t>The approximation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600" dirty="0" smtClean="0"/>
              <a:t>How many sets will be picked until we get to </a:t>
            </a:r>
            <a:r>
              <a:rPr lang="en-US" sz="3600" dirty="0" smtClean="0">
                <a:solidFill>
                  <a:srgbClr val="FF0000"/>
                </a:solidFill>
              </a:rPr>
              <a:t>f(OPT)=f(U)?</a:t>
            </a:r>
          </a:p>
          <a:p>
            <a:r>
              <a:rPr lang="en-US" sz="3600" dirty="0" smtClean="0"/>
              <a:t>At every iteration </a:t>
            </a:r>
            <a:r>
              <a:rPr lang="en-US" sz="3600" dirty="0" smtClean="0">
                <a:solidFill>
                  <a:srgbClr val="FF0000"/>
                </a:solidFill>
              </a:rPr>
              <a:t>f(OPT)- f(S)</a:t>
            </a:r>
            <a:r>
              <a:rPr lang="en-US" sz="3600" dirty="0" smtClean="0">
                <a:solidFill>
                  <a:srgbClr val="FF0000"/>
                </a:solidFill>
                <a:sym typeface="Symbol"/>
              </a:rPr>
              <a:t>f(OPT)(1-1/opt)</a:t>
            </a:r>
          </a:p>
          <a:p>
            <a:r>
              <a:rPr lang="en-US" sz="3600" dirty="0" smtClean="0">
                <a:sym typeface="Symbol"/>
              </a:rPr>
              <a:t>After </a:t>
            </a:r>
            <a:r>
              <a:rPr lang="en-US" sz="3600" dirty="0" err="1" smtClean="0">
                <a:solidFill>
                  <a:srgbClr val="FF0000"/>
                </a:solidFill>
                <a:sym typeface="Symbol"/>
              </a:rPr>
              <a:t>optln</a:t>
            </a:r>
            <a:r>
              <a:rPr lang="en-US" sz="3600" dirty="0" smtClean="0">
                <a:solidFill>
                  <a:srgbClr val="FF0000"/>
                </a:solidFill>
                <a:sym typeface="Symbol"/>
              </a:rPr>
              <a:t> f(OPT) </a:t>
            </a:r>
            <a:r>
              <a:rPr lang="en-US" sz="3600" dirty="0" smtClean="0">
                <a:sym typeface="Symbol"/>
              </a:rPr>
              <a:t>iterations</a:t>
            </a:r>
          </a:p>
          <a:p>
            <a:pPr>
              <a:buNone/>
            </a:pPr>
            <a:r>
              <a:rPr lang="en-US" sz="3600" dirty="0" smtClean="0">
                <a:sym typeface="Symbol"/>
              </a:rPr>
              <a:t>    </a:t>
            </a:r>
            <a:r>
              <a:rPr lang="en-US" sz="3600" dirty="0" smtClean="0">
                <a:solidFill>
                  <a:srgbClr val="FF0000"/>
                </a:solidFill>
                <a:sym typeface="Symbol"/>
              </a:rPr>
              <a:t>f(OPT)-f(S) 1</a:t>
            </a:r>
          </a:p>
          <a:p>
            <a:r>
              <a:rPr lang="en-US" sz="3600" dirty="0" smtClean="0">
                <a:sym typeface="Symbol"/>
              </a:rPr>
              <a:t> For unit costs this means </a:t>
            </a:r>
            <a:r>
              <a:rPr lang="en-US" sz="3600" dirty="0" smtClean="0">
                <a:solidFill>
                  <a:srgbClr val="FF0000"/>
                </a:solidFill>
                <a:sym typeface="Symbol"/>
              </a:rPr>
              <a:t>f(S)=f(OPT)=f(U).  </a:t>
            </a:r>
            <a:r>
              <a:rPr lang="en-US" sz="3600" dirty="0" err="1" smtClean="0">
                <a:solidFill>
                  <a:srgbClr val="FF0000"/>
                </a:solidFill>
                <a:sym typeface="Symbol"/>
              </a:rPr>
              <a:t>ln</a:t>
            </a:r>
            <a:r>
              <a:rPr lang="en-US" sz="3600" dirty="0" smtClean="0">
                <a:solidFill>
                  <a:srgbClr val="FF0000"/>
                </a:solidFill>
                <a:sym typeface="Symbol"/>
              </a:rPr>
              <a:t>(f(OPT)) </a:t>
            </a:r>
            <a:r>
              <a:rPr lang="en-US" sz="3600" dirty="0" smtClean="0">
                <a:sym typeface="Symbol"/>
              </a:rPr>
              <a:t>ratio.</a:t>
            </a:r>
          </a:p>
          <a:p>
            <a:pPr>
              <a:buNone/>
            </a:pPr>
            <a:endParaRPr lang="en-US" sz="3600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000" dirty="0" smtClean="0"/>
              <a:t>Set Cover with hard capacities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Input as set cover </a:t>
            </a:r>
            <a:r>
              <a:rPr lang="en-US" sz="3600" dirty="0" smtClean="0">
                <a:solidFill>
                  <a:srgbClr val="FF0000"/>
                </a:solidFill>
              </a:rPr>
              <a:t>S</a:t>
            </a:r>
            <a:r>
              <a:rPr lang="en-US" sz="3600" dirty="0" smtClean="0"/>
              <a:t> sets and </a:t>
            </a:r>
            <a:r>
              <a:rPr lang="en-US" sz="3600" dirty="0" smtClean="0">
                <a:solidFill>
                  <a:srgbClr val="FF0000"/>
                </a:solidFill>
              </a:rPr>
              <a:t>E </a:t>
            </a:r>
            <a:r>
              <a:rPr lang="en-US" sz="3600" dirty="0" smtClean="0"/>
              <a:t>elements and each set has a hard capacity </a:t>
            </a:r>
            <a:r>
              <a:rPr lang="en-US" sz="3600" dirty="0" smtClean="0">
                <a:solidFill>
                  <a:srgbClr val="FF0000"/>
                </a:solidFill>
              </a:rPr>
              <a:t>c(S)</a:t>
            </a:r>
            <a:r>
              <a:rPr lang="en-US" sz="3600" dirty="0" smtClean="0"/>
              <a:t>.</a:t>
            </a:r>
          </a:p>
          <a:p>
            <a:r>
              <a:rPr lang="en-US" sz="3600" dirty="0" smtClean="0"/>
              <a:t>After </a:t>
            </a:r>
            <a:r>
              <a:rPr lang="en-US" sz="3600" dirty="0" smtClean="0">
                <a:solidFill>
                  <a:srgbClr val="FF0000"/>
                </a:solidFill>
              </a:rPr>
              <a:t>S</a:t>
            </a:r>
            <a:r>
              <a:rPr lang="en-US" sz="3600" dirty="0" smtClean="0"/>
              <a:t> is chosen </a:t>
            </a:r>
            <a:r>
              <a:rPr lang="en-US" sz="3600" dirty="0" smtClean="0">
                <a:solidFill>
                  <a:srgbClr val="00B050"/>
                </a:solidFill>
              </a:rPr>
              <a:t>assign elements to sets </a:t>
            </a:r>
            <a:r>
              <a:rPr lang="en-US" sz="3600" dirty="0" smtClean="0"/>
              <a:t>so that no </a:t>
            </a:r>
            <a:r>
              <a:rPr lang="en-US" sz="3600" dirty="0" smtClean="0">
                <a:solidFill>
                  <a:srgbClr val="FF0000"/>
                </a:solidFill>
              </a:rPr>
              <a:t>S </a:t>
            </a:r>
            <a:r>
              <a:rPr lang="en-US" sz="3600" dirty="0" smtClean="0"/>
              <a:t>is assigned more than </a:t>
            </a:r>
            <a:r>
              <a:rPr lang="en-US" sz="3600" dirty="0" smtClean="0">
                <a:solidFill>
                  <a:srgbClr val="FF0000"/>
                </a:solidFill>
              </a:rPr>
              <a:t>S(C)</a:t>
            </a:r>
            <a:r>
              <a:rPr lang="en-US" sz="3600" dirty="0" smtClean="0"/>
              <a:t> elements.</a:t>
            </a:r>
          </a:p>
          <a:p>
            <a:r>
              <a:rPr lang="en-US" sz="3600" dirty="0" smtClean="0"/>
              <a:t>Find minimum cost </a:t>
            </a:r>
            <a:r>
              <a:rPr lang="en-US" sz="3600" dirty="0" smtClean="0">
                <a:solidFill>
                  <a:srgbClr val="0070C0"/>
                </a:solidFill>
              </a:rPr>
              <a:t>feasible</a:t>
            </a:r>
            <a:r>
              <a:rPr lang="en-US" sz="3600" dirty="0" smtClean="0"/>
              <a:t> </a:t>
            </a:r>
            <a:r>
              <a:rPr lang="en-US" sz="3600" dirty="0" smtClean="0">
                <a:solidFill>
                  <a:srgbClr val="FF0000"/>
                </a:solidFill>
              </a:rPr>
              <a:t>S</a:t>
            </a:r>
            <a:endParaRPr lang="en-US" sz="3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600" dirty="0" smtClean="0"/>
              <a:t>Given</a:t>
            </a:r>
            <a:r>
              <a:rPr lang="en-US" sz="3600" dirty="0" smtClean="0">
                <a:solidFill>
                  <a:srgbClr val="FF0000"/>
                </a:solidFill>
              </a:rPr>
              <a:t> S </a:t>
            </a:r>
            <a:r>
              <a:rPr lang="en-US" sz="3600" dirty="0" smtClean="0"/>
              <a:t>checking feasibility is polynomial: flow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3657600" y="6019800"/>
            <a:ext cx="5334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581400" y="1524000"/>
            <a:ext cx="2895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t</a:t>
            </a:r>
            <a:endParaRPr lang="en-US" sz="3600" dirty="0"/>
          </a:p>
        </p:txBody>
      </p:sp>
      <p:sp>
        <p:nvSpPr>
          <p:cNvPr id="7" name="Oval 6"/>
          <p:cNvSpPr/>
          <p:nvPr/>
        </p:nvSpPr>
        <p:spPr>
          <a:xfrm>
            <a:off x="1905000" y="4191000"/>
            <a:ext cx="5334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048000" y="4267200"/>
            <a:ext cx="5334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6324600" y="4267200"/>
            <a:ext cx="5334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1676400" y="2667000"/>
            <a:ext cx="5334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2590800" y="2667000"/>
            <a:ext cx="5334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3733800" y="2590800"/>
            <a:ext cx="5334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4953000" y="2590800"/>
            <a:ext cx="5334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4267200" y="4267200"/>
            <a:ext cx="5334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5638800" y="2819400"/>
            <a:ext cx="2286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5562600" y="4495800"/>
            <a:ext cx="2286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5943600" y="4495800"/>
            <a:ext cx="2286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6096000" y="2819400"/>
            <a:ext cx="2286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6477000" y="2819400"/>
            <a:ext cx="2286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7010400" y="2667000"/>
            <a:ext cx="5334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5029200" y="4495800"/>
            <a:ext cx="2286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1371600" y="3962400"/>
            <a:ext cx="2743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FF0000"/>
                </a:solidFill>
              </a:rPr>
              <a:t>S</a:t>
            </a:r>
            <a:endParaRPr lang="en-US" sz="4000" dirty="0">
              <a:solidFill>
                <a:srgbClr val="FF0000"/>
              </a:solidFill>
            </a:endParaRPr>
          </a:p>
        </p:txBody>
      </p:sp>
      <p:cxnSp>
        <p:nvCxnSpPr>
          <p:cNvPr id="27" name="Straight Connector 26"/>
          <p:cNvCxnSpPr>
            <a:endCxn id="13" idx="3"/>
          </p:cNvCxnSpPr>
          <p:nvPr/>
        </p:nvCxnSpPr>
        <p:spPr>
          <a:xfrm flipV="1">
            <a:off x="2362200" y="2916004"/>
            <a:ext cx="2668915" cy="13511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 flipV="1">
            <a:off x="1981200" y="2971800"/>
            <a:ext cx="230515" cy="11987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V="1">
            <a:off x="2362200" y="2895600"/>
            <a:ext cx="609600" cy="1371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2209800" y="5181600"/>
            <a:ext cx="2743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FF0000"/>
                </a:solidFill>
              </a:rPr>
              <a:t>c(S)</a:t>
            </a:r>
            <a:endParaRPr lang="en-US" sz="4000" dirty="0">
              <a:solidFill>
                <a:srgbClr val="FF0000"/>
              </a:solidFill>
            </a:endParaRPr>
          </a:p>
        </p:txBody>
      </p:sp>
      <p:cxnSp>
        <p:nvCxnSpPr>
          <p:cNvPr id="37" name="Straight Connector 36"/>
          <p:cNvCxnSpPr/>
          <p:nvPr/>
        </p:nvCxnSpPr>
        <p:spPr>
          <a:xfrm flipH="1" flipV="1">
            <a:off x="3352800" y="4495800"/>
            <a:ext cx="457200" cy="1524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>
            <a:endCxn id="14" idx="4"/>
          </p:cNvCxnSpPr>
          <p:nvPr/>
        </p:nvCxnSpPr>
        <p:spPr>
          <a:xfrm flipV="1">
            <a:off x="4038600" y="4648200"/>
            <a:ext cx="495300" cy="1447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endCxn id="9" idx="3"/>
          </p:cNvCxnSpPr>
          <p:nvPr/>
        </p:nvCxnSpPr>
        <p:spPr>
          <a:xfrm flipV="1">
            <a:off x="4191000" y="4592404"/>
            <a:ext cx="2211715" cy="15797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1752600" y="3276600"/>
            <a:ext cx="2743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1</a:t>
            </a:r>
            <a:endParaRPr lang="en-US" sz="4000" dirty="0"/>
          </a:p>
        </p:txBody>
      </p:sp>
      <p:sp>
        <p:nvSpPr>
          <p:cNvPr id="43" name="TextBox 42"/>
          <p:cNvSpPr txBox="1"/>
          <p:nvPr/>
        </p:nvSpPr>
        <p:spPr>
          <a:xfrm>
            <a:off x="2438400" y="3276600"/>
            <a:ext cx="2743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1</a:t>
            </a:r>
            <a:endParaRPr lang="en-US" sz="4000" dirty="0"/>
          </a:p>
        </p:txBody>
      </p:sp>
      <p:sp>
        <p:nvSpPr>
          <p:cNvPr id="44" name="TextBox 43"/>
          <p:cNvSpPr txBox="1"/>
          <p:nvPr/>
        </p:nvSpPr>
        <p:spPr>
          <a:xfrm>
            <a:off x="3048000" y="3276600"/>
            <a:ext cx="2971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1</a:t>
            </a:r>
            <a:endParaRPr lang="en-US" sz="4000" dirty="0"/>
          </a:p>
        </p:txBody>
      </p:sp>
      <p:cxnSp>
        <p:nvCxnSpPr>
          <p:cNvPr id="46" name="Straight Connector 45"/>
          <p:cNvCxnSpPr>
            <a:stCxn id="14" idx="7"/>
          </p:cNvCxnSpPr>
          <p:nvPr/>
        </p:nvCxnSpPr>
        <p:spPr>
          <a:xfrm flipV="1">
            <a:off x="4722485" y="2819400"/>
            <a:ext cx="382915" cy="15035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>
            <a:stCxn id="14" idx="1"/>
            <a:endCxn id="12" idx="4"/>
          </p:cNvCxnSpPr>
          <p:nvPr/>
        </p:nvCxnSpPr>
        <p:spPr>
          <a:xfrm flipH="1" flipV="1">
            <a:off x="4000500" y="2971800"/>
            <a:ext cx="344815" cy="13511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>
            <a:stCxn id="14" idx="6"/>
            <a:endCxn id="22" idx="3"/>
          </p:cNvCxnSpPr>
          <p:nvPr/>
        </p:nvCxnSpPr>
        <p:spPr>
          <a:xfrm flipV="1">
            <a:off x="4800600" y="2992204"/>
            <a:ext cx="2287915" cy="14654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3962400" y="3276600"/>
            <a:ext cx="3352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1</a:t>
            </a:r>
            <a:endParaRPr lang="en-US" sz="4000" dirty="0"/>
          </a:p>
        </p:txBody>
      </p:sp>
      <p:sp>
        <p:nvSpPr>
          <p:cNvPr id="55" name="TextBox 54"/>
          <p:cNvSpPr txBox="1"/>
          <p:nvPr/>
        </p:nvSpPr>
        <p:spPr>
          <a:xfrm>
            <a:off x="5562600" y="3352800"/>
            <a:ext cx="3352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1</a:t>
            </a:r>
            <a:endParaRPr lang="en-US" sz="4000" dirty="0"/>
          </a:p>
        </p:txBody>
      </p:sp>
      <p:sp>
        <p:nvSpPr>
          <p:cNvPr id="56" name="TextBox 55"/>
          <p:cNvSpPr txBox="1"/>
          <p:nvPr/>
        </p:nvSpPr>
        <p:spPr>
          <a:xfrm>
            <a:off x="4648200" y="3200400"/>
            <a:ext cx="3352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1</a:t>
            </a:r>
            <a:endParaRPr lang="en-US" sz="4000" dirty="0"/>
          </a:p>
        </p:txBody>
      </p:sp>
      <p:cxnSp>
        <p:nvCxnSpPr>
          <p:cNvPr id="58" name="Straight Connector 57"/>
          <p:cNvCxnSpPr>
            <a:stCxn id="9" idx="0"/>
          </p:cNvCxnSpPr>
          <p:nvPr/>
        </p:nvCxnSpPr>
        <p:spPr>
          <a:xfrm flipV="1">
            <a:off x="6591300" y="2971800"/>
            <a:ext cx="647700" cy="1295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6629400" y="3352800"/>
            <a:ext cx="3352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1</a:t>
            </a:r>
            <a:endParaRPr lang="en-US" sz="4000" dirty="0"/>
          </a:p>
        </p:txBody>
      </p:sp>
      <p:sp>
        <p:nvSpPr>
          <p:cNvPr id="60" name="TextBox 59"/>
          <p:cNvSpPr txBox="1"/>
          <p:nvPr/>
        </p:nvSpPr>
        <p:spPr>
          <a:xfrm>
            <a:off x="3276600" y="5867400"/>
            <a:ext cx="2895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s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61" name="Oval 60"/>
          <p:cNvSpPr/>
          <p:nvPr/>
        </p:nvSpPr>
        <p:spPr>
          <a:xfrm>
            <a:off x="3886200" y="1676400"/>
            <a:ext cx="4572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3" name="Straight Connector 62"/>
          <p:cNvCxnSpPr>
            <a:stCxn id="10" idx="7"/>
            <a:endCxn id="61" idx="3"/>
          </p:cNvCxnSpPr>
          <p:nvPr/>
        </p:nvCxnSpPr>
        <p:spPr>
          <a:xfrm flipV="1">
            <a:off x="2131685" y="2001604"/>
            <a:ext cx="1821470" cy="7211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>
            <a:stCxn id="11" idx="7"/>
            <a:endCxn id="61" idx="3"/>
          </p:cNvCxnSpPr>
          <p:nvPr/>
        </p:nvCxnSpPr>
        <p:spPr>
          <a:xfrm flipV="1">
            <a:off x="3046085" y="2001604"/>
            <a:ext cx="907070" cy="7211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>
            <a:stCxn id="12" idx="0"/>
            <a:endCxn id="61" idx="4"/>
          </p:cNvCxnSpPr>
          <p:nvPr/>
        </p:nvCxnSpPr>
        <p:spPr>
          <a:xfrm flipV="1">
            <a:off x="4000500" y="2057400"/>
            <a:ext cx="114300" cy="533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>
            <a:stCxn id="13" idx="0"/>
            <a:endCxn id="61" idx="5"/>
          </p:cNvCxnSpPr>
          <p:nvPr/>
        </p:nvCxnSpPr>
        <p:spPr>
          <a:xfrm flipH="1" flipV="1">
            <a:off x="4276445" y="2001604"/>
            <a:ext cx="943255" cy="5891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>
            <a:stCxn id="22" idx="1"/>
            <a:endCxn id="61" idx="6"/>
          </p:cNvCxnSpPr>
          <p:nvPr/>
        </p:nvCxnSpPr>
        <p:spPr>
          <a:xfrm flipH="1" flipV="1">
            <a:off x="4343400" y="1866900"/>
            <a:ext cx="2745115" cy="8558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 flipH="1" flipV="1">
            <a:off x="2286000" y="4495800"/>
            <a:ext cx="1447800" cy="1524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Box 78"/>
          <p:cNvSpPr txBox="1"/>
          <p:nvPr/>
        </p:nvSpPr>
        <p:spPr>
          <a:xfrm>
            <a:off x="2819400" y="2057400"/>
            <a:ext cx="1295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1</a:t>
            </a:r>
            <a:endParaRPr lang="en-US" sz="3200" dirty="0"/>
          </a:p>
        </p:txBody>
      </p:sp>
      <p:sp>
        <p:nvSpPr>
          <p:cNvPr id="80" name="TextBox 79"/>
          <p:cNvSpPr txBox="1"/>
          <p:nvPr/>
        </p:nvSpPr>
        <p:spPr>
          <a:xfrm>
            <a:off x="3200400" y="2133600"/>
            <a:ext cx="1066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1</a:t>
            </a:r>
            <a:endParaRPr lang="en-US" sz="3200" dirty="0"/>
          </a:p>
        </p:txBody>
      </p:sp>
      <p:sp>
        <p:nvSpPr>
          <p:cNvPr id="81" name="TextBox 80"/>
          <p:cNvSpPr txBox="1"/>
          <p:nvPr/>
        </p:nvSpPr>
        <p:spPr>
          <a:xfrm>
            <a:off x="4572000" y="2057400"/>
            <a:ext cx="1295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1</a:t>
            </a:r>
            <a:endParaRPr lang="en-US" sz="3200" dirty="0"/>
          </a:p>
        </p:txBody>
      </p:sp>
      <p:sp>
        <p:nvSpPr>
          <p:cNvPr id="82" name="TextBox 81"/>
          <p:cNvSpPr txBox="1"/>
          <p:nvPr/>
        </p:nvSpPr>
        <p:spPr>
          <a:xfrm>
            <a:off x="3810000" y="2057400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1</a:t>
            </a:r>
            <a:endParaRPr lang="en-US" sz="3200" dirty="0"/>
          </a:p>
        </p:txBody>
      </p:sp>
      <p:sp>
        <p:nvSpPr>
          <p:cNvPr id="83" name="TextBox 82"/>
          <p:cNvSpPr txBox="1"/>
          <p:nvPr/>
        </p:nvSpPr>
        <p:spPr>
          <a:xfrm>
            <a:off x="5715000" y="2057400"/>
            <a:ext cx="1143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1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If all costs are </a:t>
            </a:r>
            <a:r>
              <a:rPr lang="en-US" dirty="0" smtClean="0">
                <a:solidFill>
                  <a:srgbClr val="FF0000"/>
                </a:solidFill>
              </a:rPr>
              <a:t>1</a:t>
            </a:r>
            <a:r>
              <a:rPr lang="en-US" dirty="0" smtClean="0"/>
              <a:t> the problem is polynomial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The Algorithm:  Start with </a:t>
            </a:r>
            <a:r>
              <a:rPr lang="en-US" sz="3200" dirty="0" smtClean="0">
                <a:solidFill>
                  <a:srgbClr val="FF0000"/>
                </a:solidFill>
              </a:rPr>
              <a:t>S=V</a:t>
            </a:r>
            <a:r>
              <a:rPr lang="en-US" sz="3200" dirty="0" smtClean="0"/>
              <a:t>.</a:t>
            </a:r>
          </a:p>
          <a:p>
            <a:r>
              <a:rPr lang="en-US" sz="3200" dirty="0" smtClean="0"/>
              <a:t>The greedy move:  remove a vertex </a:t>
            </a:r>
            <a:r>
              <a:rPr lang="en-US" sz="3200" dirty="0" smtClean="0">
                <a:solidFill>
                  <a:srgbClr val="FF0000"/>
                </a:solidFill>
              </a:rPr>
              <a:t>v</a:t>
            </a:r>
            <a:r>
              <a:rPr lang="en-US" sz="3200" dirty="0" smtClean="0"/>
              <a:t> of minimum demand, if </a:t>
            </a:r>
            <a:r>
              <a:rPr lang="en-US" sz="3200" dirty="0" smtClean="0">
                <a:solidFill>
                  <a:srgbClr val="FF0000"/>
                </a:solidFill>
              </a:rPr>
              <a:t>S-{v}</a:t>
            </a:r>
            <a:r>
              <a:rPr lang="en-US" sz="3200" dirty="0" smtClean="0"/>
              <a:t> is still feasible, and iterate.</a:t>
            </a:r>
          </a:p>
          <a:p>
            <a:endParaRPr lang="en-US" sz="3200" dirty="0" smtClean="0"/>
          </a:p>
          <a:p>
            <a:r>
              <a:rPr lang="en-US" sz="3200" dirty="0" smtClean="0"/>
              <a:t>This simple algorithm is </a:t>
            </a:r>
            <a:r>
              <a:rPr lang="en-US" sz="3200" dirty="0" smtClean="0">
                <a:solidFill>
                  <a:srgbClr val="00B050"/>
                </a:solidFill>
              </a:rPr>
              <a:t>optimal.</a:t>
            </a:r>
          </a:p>
          <a:p>
            <a:r>
              <a:rPr lang="en-US" sz="3200" dirty="0" smtClean="0"/>
              <a:t>We now present a run of the algorithm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 smtClean="0"/>
              <a:t>The algorithm 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600" dirty="0" smtClean="0"/>
              <a:t>1) Start with the empty set </a:t>
            </a:r>
            <a:r>
              <a:rPr lang="en-US" sz="3600" dirty="0" smtClean="0">
                <a:solidFill>
                  <a:srgbClr val="FF0000"/>
                </a:solidFill>
              </a:rPr>
              <a:t>S</a:t>
            </a:r>
            <a:r>
              <a:rPr lang="en-US" sz="3600" dirty="0" smtClean="0">
                <a:solidFill>
                  <a:srgbClr val="FF0000"/>
                </a:solidFill>
                <a:sym typeface="Symbol"/>
              </a:rPr>
              <a:t></a:t>
            </a:r>
          </a:p>
          <a:p>
            <a:r>
              <a:rPr lang="en-US" sz="3600" dirty="0" smtClean="0">
                <a:sym typeface="Symbol"/>
              </a:rPr>
              <a:t>2) While </a:t>
            </a:r>
            <a:r>
              <a:rPr lang="en-US" sz="3600" dirty="0" smtClean="0">
                <a:solidFill>
                  <a:srgbClr val="FF0000"/>
                </a:solidFill>
                <a:sym typeface="Symbol"/>
              </a:rPr>
              <a:t>flow(S)&lt;|E| </a:t>
            </a:r>
            <a:r>
              <a:rPr lang="en-US" sz="3600" dirty="0" smtClean="0">
                <a:sym typeface="Symbol"/>
              </a:rPr>
              <a:t>do</a:t>
            </a:r>
          </a:p>
          <a:p>
            <a:pPr>
              <a:buNone/>
            </a:pPr>
            <a:r>
              <a:rPr lang="en-US" sz="3600" dirty="0" smtClean="0">
                <a:sym typeface="Symbol"/>
              </a:rPr>
              <a:t>        2.1 Find</a:t>
            </a:r>
            <a:r>
              <a:rPr lang="en-US" sz="3600" dirty="0" smtClean="0">
                <a:solidFill>
                  <a:srgbClr val="FF0000"/>
                </a:solidFill>
                <a:sym typeface="Symbol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sym typeface="Symbol"/>
              </a:rPr>
              <a:t>sS</a:t>
            </a:r>
            <a:r>
              <a:rPr lang="en-US" sz="3600" dirty="0" smtClean="0">
                <a:solidFill>
                  <a:srgbClr val="FF0000"/>
                </a:solidFill>
                <a:sym typeface="Symbol"/>
              </a:rPr>
              <a:t> </a:t>
            </a:r>
            <a:r>
              <a:rPr lang="en-US" sz="3600" dirty="0" smtClean="0">
                <a:sym typeface="Symbol"/>
              </a:rPr>
              <a:t>so that   </a:t>
            </a:r>
          </a:p>
          <a:p>
            <a:pPr>
              <a:buNone/>
            </a:pPr>
            <a:r>
              <a:rPr lang="en-US" sz="3600" dirty="0" smtClean="0">
                <a:sym typeface="Symbol"/>
              </a:rPr>
              <a:t>          </a:t>
            </a:r>
            <a:r>
              <a:rPr lang="en-US" sz="3600" dirty="0" smtClean="0">
                <a:solidFill>
                  <a:srgbClr val="FF0000"/>
                </a:solidFill>
                <a:sym typeface="Symbol"/>
              </a:rPr>
              <a:t> (flow(S+s)-flow(S)) /c(s) </a:t>
            </a:r>
            <a:r>
              <a:rPr lang="en-US" sz="3600" dirty="0" smtClean="0">
                <a:sym typeface="Symbol"/>
              </a:rPr>
              <a:t>is    </a:t>
            </a:r>
          </a:p>
          <a:p>
            <a:pPr>
              <a:buNone/>
            </a:pPr>
            <a:r>
              <a:rPr lang="en-US" sz="3600" dirty="0" smtClean="0">
                <a:sym typeface="Symbol"/>
              </a:rPr>
              <a:t>         maximum </a:t>
            </a:r>
          </a:p>
          <a:p>
            <a:pPr>
              <a:buNone/>
            </a:pPr>
            <a:r>
              <a:rPr lang="en-US" sz="3600" dirty="0" smtClean="0">
                <a:sym typeface="Symbol"/>
              </a:rPr>
              <a:t>         2.2 </a:t>
            </a:r>
            <a:r>
              <a:rPr lang="en-US" sz="3600" dirty="0" smtClean="0">
                <a:solidFill>
                  <a:srgbClr val="FF0000"/>
                </a:solidFill>
                <a:sym typeface="Symbol"/>
              </a:rPr>
              <a:t>SS+s</a:t>
            </a:r>
          </a:p>
          <a:p>
            <a:pPr>
              <a:buNone/>
            </a:pPr>
            <a:r>
              <a:rPr lang="en-US" sz="3600" dirty="0" smtClean="0">
                <a:sym typeface="Symbol"/>
              </a:rPr>
              <a:t>         2.2 </a:t>
            </a:r>
            <a:r>
              <a:rPr lang="en-US" sz="3600" dirty="0" err="1" smtClean="0">
                <a:sym typeface="Symbol"/>
              </a:rPr>
              <a:t>Recompute</a:t>
            </a:r>
            <a:r>
              <a:rPr lang="en-US" sz="3600" dirty="0" smtClean="0">
                <a:sym typeface="Symbol"/>
              </a:rPr>
              <a:t> </a:t>
            </a:r>
            <a:r>
              <a:rPr lang="en-US" sz="3600" dirty="0" smtClean="0">
                <a:solidFill>
                  <a:srgbClr val="FF0000"/>
                </a:solidFill>
                <a:sym typeface="Symbol"/>
              </a:rPr>
              <a:t>flow(S)</a:t>
            </a:r>
          </a:p>
          <a:p>
            <a:r>
              <a:rPr lang="en-US" sz="3600" dirty="0" smtClean="0">
                <a:sym typeface="Symbol"/>
              </a:rPr>
              <a:t>3) Return </a:t>
            </a:r>
            <a:r>
              <a:rPr lang="en-US" sz="3600" dirty="0" smtClean="0">
                <a:solidFill>
                  <a:srgbClr val="FF0000"/>
                </a:solidFill>
                <a:sym typeface="Symbol"/>
              </a:rPr>
              <a:t>S</a:t>
            </a:r>
            <a:endParaRPr lang="en-US" sz="3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 smtClean="0">
                <a:solidFill>
                  <a:schemeClr val="tx1"/>
                </a:solidFill>
              </a:rPr>
              <a:t>Details</a:t>
            </a:r>
            <a:endParaRPr lang="en-US" sz="44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sz="3900" dirty="0" smtClean="0">
                <a:solidFill>
                  <a:srgbClr val="FF0000"/>
                </a:solidFill>
              </a:rPr>
              <a:t>flow(S)</a:t>
            </a:r>
            <a:r>
              <a:rPr lang="en-US" sz="3900" dirty="0" smtClean="0"/>
              <a:t> is </a:t>
            </a:r>
            <a:r>
              <a:rPr lang="en-US" sz="3900" dirty="0" smtClean="0">
                <a:solidFill>
                  <a:srgbClr val="0070C0"/>
                </a:solidFill>
              </a:rPr>
              <a:t>monotone </a:t>
            </a:r>
            <a:r>
              <a:rPr lang="en-US" sz="3900" dirty="0" err="1" smtClean="0">
                <a:solidFill>
                  <a:srgbClr val="0070C0"/>
                </a:solidFill>
              </a:rPr>
              <a:t>submodular</a:t>
            </a:r>
            <a:r>
              <a:rPr lang="en-US" sz="3900" dirty="0" smtClean="0"/>
              <a:t>. Thus the ratio is </a:t>
            </a:r>
            <a:r>
              <a:rPr lang="en-US" sz="3900" dirty="0" err="1" smtClean="0">
                <a:solidFill>
                  <a:srgbClr val="FF0000"/>
                </a:solidFill>
              </a:rPr>
              <a:t>ln</a:t>
            </a:r>
            <a:r>
              <a:rPr lang="en-US" sz="3900" dirty="0" smtClean="0">
                <a:solidFill>
                  <a:srgbClr val="FF0000"/>
                </a:solidFill>
              </a:rPr>
              <a:t>(</a:t>
            </a:r>
            <a:r>
              <a:rPr lang="en-US" sz="3900" dirty="0" smtClean="0">
                <a:solidFill>
                  <a:srgbClr val="FF0000"/>
                </a:solidFill>
                <a:sym typeface="Symbol"/>
              </a:rPr>
              <a:t>)+1</a:t>
            </a:r>
          </a:p>
          <a:p>
            <a:r>
              <a:rPr lang="en-US" sz="3900" dirty="0" smtClean="0">
                <a:sym typeface="Symbol"/>
              </a:rPr>
              <a:t>The same argument works for </a:t>
            </a:r>
            <a:r>
              <a:rPr lang="en-US" sz="3900" dirty="0" smtClean="0">
                <a:solidFill>
                  <a:srgbClr val="00B050"/>
                </a:solidFill>
                <a:sym typeface="Symbol"/>
              </a:rPr>
              <a:t>SL</a:t>
            </a:r>
            <a:r>
              <a:rPr lang="en-US" sz="3900" dirty="0" smtClean="0">
                <a:sym typeface="Symbol"/>
              </a:rPr>
              <a:t>. </a:t>
            </a:r>
            <a:r>
              <a:rPr lang="en-US" sz="3900" dirty="0" err="1" smtClean="0">
                <a:solidFill>
                  <a:srgbClr val="FF0000"/>
                </a:solidFill>
              </a:rPr>
              <a:t>ln</a:t>
            </a:r>
            <a:r>
              <a:rPr lang="en-US" sz="3900" dirty="0" smtClean="0">
                <a:solidFill>
                  <a:srgbClr val="FF0000"/>
                </a:solidFill>
              </a:rPr>
              <a:t>(</a:t>
            </a:r>
            <a:r>
              <a:rPr lang="en-US" sz="3900" dirty="0" smtClean="0">
                <a:solidFill>
                  <a:srgbClr val="FF0000"/>
                </a:solidFill>
                <a:sym typeface="Symbol"/>
              </a:rPr>
              <a:t>)+1 </a:t>
            </a:r>
            <a:r>
              <a:rPr lang="en-US" sz="3900" dirty="0" smtClean="0">
                <a:sym typeface="Symbol"/>
              </a:rPr>
              <a:t>ratio.</a:t>
            </a:r>
          </a:p>
          <a:p>
            <a:r>
              <a:rPr lang="en-US" sz="3900" dirty="0" smtClean="0">
                <a:sym typeface="Symbol"/>
              </a:rPr>
              <a:t>Vertex capacities, </a:t>
            </a:r>
            <a:r>
              <a:rPr lang="en-US" sz="3900" dirty="0" smtClean="0">
                <a:solidFill>
                  <a:srgbClr val="00B050"/>
                </a:solidFill>
                <a:sym typeface="Symbol"/>
              </a:rPr>
              <a:t>compute flow with vertex capacities</a:t>
            </a:r>
          </a:p>
          <a:p>
            <a:r>
              <a:rPr lang="en-US" sz="3900" dirty="0" smtClean="0">
                <a:sym typeface="Symbol"/>
              </a:rPr>
              <a:t>Works for undirected and directed.</a:t>
            </a:r>
          </a:p>
          <a:p>
            <a:r>
              <a:rPr lang="en-US" sz="3900" dirty="0" smtClean="0">
                <a:sym typeface="Symbol"/>
              </a:rPr>
              <a:t>If it has free flow </a:t>
            </a:r>
            <a:r>
              <a:rPr lang="en-US" sz="3900" dirty="0" smtClean="0">
                <a:solidFill>
                  <a:srgbClr val="FF0000"/>
                </a:solidFill>
                <a:sym typeface="Symbol"/>
              </a:rPr>
              <a:t>f(v) </a:t>
            </a:r>
            <a:r>
              <a:rPr lang="en-US" sz="3900" dirty="0" smtClean="0">
                <a:sym typeface="Symbol"/>
              </a:rPr>
              <a:t>needs </a:t>
            </a:r>
            <a:r>
              <a:rPr lang="en-US" sz="3900" dirty="0" smtClean="0">
                <a:solidFill>
                  <a:srgbClr val="00B050"/>
                </a:solidFill>
                <a:sym typeface="Symbol"/>
              </a:rPr>
              <a:t>dummy edges </a:t>
            </a:r>
            <a:r>
              <a:rPr lang="en-US" sz="3900" dirty="0" smtClean="0">
                <a:sym typeface="Symbol"/>
              </a:rPr>
              <a:t>into </a:t>
            </a:r>
            <a:r>
              <a:rPr lang="en-US" sz="3900" dirty="0" smtClean="0">
                <a:solidFill>
                  <a:srgbClr val="FF0000"/>
                </a:solidFill>
                <a:sym typeface="Symbol"/>
              </a:rPr>
              <a:t>t</a:t>
            </a:r>
            <a:r>
              <a:rPr lang="en-US" sz="3900" dirty="0" smtClean="0">
                <a:sym typeface="Symbol"/>
              </a:rPr>
              <a:t>.</a:t>
            </a:r>
            <a:endParaRPr lang="en-US" sz="39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/>
              <a:t>A closely related problem 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200" dirty="0" smtClean="0"/>
              <a:t>Steiner Network </a:t>
            </a:r>
            <a:r>
              <a:rPr lang="en-US" sz="3200" dirty="0" smtClean="0">
                <a:solidFill>
                  <a:srgbClr val="FF0000"/>
                </a:solidFill>
              </a:rPr>
              <a:t>G(V,E)</a:t>
            </a:r>
            <a:r>
              <a:rPr lang="en-US" sz="3200" dirty="0" smtClean="0"/>
              <a:t> with costs </a:t>
            </a:r>
            <a:r>
              <a:rPr lang="en-US" sz="3200" dirty="0" smtClean="0">
                <a:solidFill>
                  <a:srgbClr val="FF0000"/>
                </a:solidFill>
              </a:rPr>
              <a:t>c(e)</a:t>
            </a:r>
            <a:r>
              <a:rPr lang="en-US" sz="3200" dirty="0" smtClean="0"/>
              <a:t> over edges and demands </a:t>
            </a:r>
            <a:r>
              <a:rPr lang="en-US" sz="3200" dirty="0" smtClean="0">
                <a:solidFill>
                  <a:srgbClr val="FF0000"/>
                </a:solidFill>
              </a:rPr>
              <a:t>D={</a:t>
            </a:r>
            <a:r>
              <a:rPr lang="en-US" sz="3200" dirty="0" err="1" smtClean="0">
                <a:solidFill>
                  <a:srgbClr val="FF0000"/>
                </a:solidFill>
              </a:rPr>
              <a:t>d</a:t>
            </a:r>
            <a:r>
              <a:rPr lang="en-US" sz="3200" baseline="-25000" dirty="0" err="1" smtClean="0">
                <a:solidFill>
                  <a:srgbClr val="FF0000"/>
                </a:solidFill>
              </a:rPr>
              <a:t>us</a:t>
            </a:r>
            <a:r>
              <a:rPr lang="en-US" sz="3200" dirty="0" smtClean="0">
                <a:solidFill>
                  <a:srgbClr val="FF0000"/>
                </a:solidFill>
              </a:rPr>
              <a:t>}</a:t>
            </a:r>
            <a:r>
              <a:rPr lang="en-US" sz="3200" dirty="0" smtClean="0"/>
              <a:t>,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smtClean="0"/>
              <a:t>over </a:t>
            </a:r>
            <a:r>
              <a:rPr lang="en-US" sz="3200" dirty="0" smtClean="0">
                <a:solidFill>
                  <a:srgbClr val="FF0000"/>
                </a:solidFill>
              </a:rPr>
              <a:t>V</a:t>
            </a:r>
            <a:r>
              <a:rPr lang="en-US" sz="3200" dirty="0" smtClean="0">
                <a:solidFill>
                  <a:srgbClr val="FF0000"/>
                </a:solidFill>
                <a:sym typeface="Symbol"/>
              </a:rPr>
              <a:t>V</a:t>
            </a:r>
          </a:p>
          <a:p>
            <a:r>
              <a:rPr lang="en-US" sz="3200" dirty="0" smtClean="0">
                <a:sym typeface="Symbol"/>
              </a:rPr>
              <a:t>Required: a minimum cost </a:t>
            </a:r>
            <a:r>
              <a:rPr lang="en-US" sz="3200" dirty="0" err="1" smtClean="0">
                <a:sym typeface="Symbol"/>
              </a:rPr>
              <a:t>subgraph</a:t>
            </a:r>
            <a:r>
              <a:rPr lang="en-US" sz="3200" dirty="0" smtClean="0">
                <a:sym typeface="Symbol"/>
              </a:rPr>
              <a:t> </a:t>
            </a:r>
            <a:r>
              <a:rPr lang="en-US" sz="3200" dirty="0" smtClean="0">
                <a:solidFill>
                  <a:srgbClr val="FF0000"/>
                </a:solidFill>
                <a:sym typeface="Symbol"/>
              </a:rPr>
              <a:t>G(V,E’) </a:t>
            </a:r>
            <a:r>
              <a:rPr lang="en-US" sz="3200" dirty="0" smtClean="0">
                <a:sym typeface="Symbol"/>
              </a:rPr>
              <a:t>do that for every </a:t>
            </a:r>
            <a:r>
              <a:rPr lang="en-US" sz="3200" dirty="0" smtClean="0">
                <a:solidFill>
                  <a:srgbClr val="FF0000"/>
                </a:solidFill>
                <a:sym typeface="Symbol"/>
              </a:rPr>
              <a:t>u</a:t>
            </a:r>
            <a:r>
              <a:rPr lang="en-US" sz="3200" dirty="0" smtClean="0">
                <a:sym typeface="Symbol"/>
              </a:rPr>
              <a:t> and </a:t>
            </a:r>
            <a:r>
              <a:rPr lang="en-US" sz="3200" dirty="0" smtClean="0">
                <a:solidFill>
                  <a:srgbClr val="FF0000"/>
                </a:solidFill>
                <a:sym typeface="Symbol"/>
              </a:rPr>
              <a:t>v</a:t>
            </a:r>
            <a:r>
              <a:rPr lang="en-US" sz="3200" dirty="0" smtClean="0">
                <a:sym typeface="Symbol"/>
              </a:rPr>
              <a:t> there are at least </a:t>
            </a:r>
            <a:r>
              <a:rPr lang="en-US" sz="3200" dirty="0" err="1" smtClean="0">
                <a:solidFill>
                  <a:srgbClr val="FF0000"/>
                </a:solidFill>
              </a:rPr>
              <a:t>d</a:t>
            </a:r>
            <a:r>
              <a:rPr lang="en-US" sz="3200" baseline="-25000" dirty="0" err="1" smtClean="0">
                <a:solidFill>
                  <a:srgbClr val="FF0000"/>
                </a:solidFill>
              </a:rPr>
              <a:t>us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smtClean="0">
                <a:solidFill>
                  <a:srgbClr val="00B050"/>
                </a:solidFill>
              </a:rPr>
              <a:t>vertex disjoint </a:t>
            </a:r>
            <a:r>
              <a:rPr lang="en-US" sz="3200" dirty="0" smtClean="0"/>
              <a:t>paths between </a:t>
            </a:r>
            <a:r>
              <a:rPr lang="en-US" sz="3200" dirty="0" smtClean="0">
                <a:solidFill>
                  <a:srgbClr val="FF0000"/>
                </a:solidFill>
              </a:rPr>
              <a:t>u </a:t>
            </a:r>
            <a:r>
              <a:rPr lang="en-US" sz="3200" dirty="0" smtClean="0"/>
              <a:t>and </a:t>
            </a:r>
            <a:r>
              <a:rPr lang="en-US" sz="3200" dirty="0" smtClean="0">
                <a:solidFill>
                  <a:srgbClr val="FF0000"/>
                </a:solidFill>
              </a:rPr>
              <a:t>v</a:t>
            </a:r>
            <a:r>
              <a:rPr lang="en-US" sz="3200" dirty="0" smtClean="0"/>
              <a:t>.</a:t>
            </a:r>
          </a:p>
          <a:p>
            <a:r>
              <a:rPr lang="en-US" sz="3200" dirty="0" smtClean="0"/>
              <a:t>The </a:t>
            </a:r>
            <a:r>
              <a:rPr lang="en-US" sz="3200" dirty="0" smtClean="0">
                <a:solidFill>
                  <a:srgbClr val="00B050"/>
                </a:solidFill>
              </a:rPr>
              <a:t>edge disjoint case </a:t>
            </a:r>
            <a:r>
              <a:rPr lang="en-US" sz="3200" dirty="0" smtClean="0"/>
              <a:t>has ratio </a:t>
            </a:r>
            <a:r>
              <a:rPr lang="en-US" sz="3200" dirty="0" smtClean="0">
                <a:solidFill>
                  <a:srgbClr val="FF0000"/>
                </a:solidFill>
              </a:rPr>
              <a:t>2</a:t>
            </a:r>
            <a:r>
              <a:rPr lang="en-US" sz="3200" dirty="0" smtClean="0"/>
              <a:t>. </a:t>
            </a:r>
            <a:r>
              <a:rPr lang="en-US" sz="3200" dirty="0" smtClean="0">
                <a:solidFill>
                  <a:srgbClr val="0070C0"/>
                </a:solidFill>
              </a:rPr>
              <a:t>Jain</a:t>
            </a:r>
          </a:p>
          <a:p>
            <a:r>
              <a:rPr lang="en-US" sz="3200" dirty="0" smtClean="0"/>
              <a:t>The vertex disjoint path </a:t>
            </a:r>
            <a:r>
              <a:rPr lang="en-US" sz="3200" dirty="0" err="1" smtClean="0">
                <a:solidFill>
                  <a:srgbClr val="00B050"/>
                </a:solidFill>
              </a:rPr>
              <a:t>Labelcover</a:t>
            </a:r>
            <a:r>
              <a:rPr lang="en-US" sz="3200" dirty="0" smtClean="0">
                <a:solidFill>
                  <a:srgbClr val="00B050"/>
                </a:solidFill>
              </a:rPr>
              <a:t> hard </a:t>
            </a:r>
            <a:r>
              <a:rPr lang="en-US" sz="3200" dirty="0" err="1" smtClean="0">
                <a:solidFill>
                  <a:srgbClr val="0070C0"/>
                </a:solidFill>
              </a:rPr>
              <a:t>K,Krautghamer</a:t>
            </a:r>
            <a:r>
              <a:rPr lang="en-US" sz="3200" dirty="0" smtClean="0">
                <a:solidFill>
                  <a:srgbClr val="0070C0"/>
                </a:solidFill>
              </a:rPr>
              <a:t> and Lee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Rectangle 2"/>
          <p:cNvSpPr>
            <a:spLocks noGrp="1" noChangeArrowheads="1"/>
          </p:cNvSpPr>
          <p:nvPr>
            <p:ph type="title"/>
          </p:nvPr>
        </p:nvSpPr>
        <p:spPr>
          <a:xfrm>
            <a:off x="2133600" y="0"/>
            <a:ext cx="6400800" cy="1447800"/>
          </a:xfrm>
        </p:spPr>
        <p:txBody>
          <a:bodyPr/>
          <a:lstStyle/>
          <a:p>
            <a:pPr algn="ctr"/>
            <a:r>
              <a:rPr lang="en-US" sz="5400" b="1">
                <a:solidFill>
                  <a:srgbClr val="990033"/>
                </a:solidFill>
                <a:latin typeface="Times New Roman" pitchFamily="18" charset="0"/>
              </a:rPr>
              <a:t>Example</a:t>
            </a:r>
          </a:p>
        </p:txBody>
      </p:sp>
      <p:sp>
        <p:nvSpPr>
          <p:cNvPr id="193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00200" y="685800"/>
            <a:ext cx="6781800" cy="5334000"/>
          </a:xfrm>
          <a:noFill/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endParaRPr lang="en-US" sz="2400" dirty="0"/>
          </a:p>
          <a:p>
            <a:pPr>
              <a:lnSpc>
                <a:spcPct val="80000"/>
              </a:lnSpc>
              <a:buFontTx/>
              <a:buNone/>
            </a:pPr>
            <a:endParaRPr lang="en-US" sz="2400" dirty="0"/>
          </a:p>
          <a:p>
            <a:pPr>
              <a:lnSpc>
                <a:spcPct val="80000"/>
              </a:lnSpc>
              <a:buFontTx/>
              <a:buNone/>
            </a:pPr>
            <a:endParaRPr lang="en-US" sz="2400" dirty="0"/>
          </a:p>
          <a:p>
            <a:pPr>
              <a:lnSpc>
                <a:spcPct val="80000"/>
              </a:lnSpc>
              <a:buFontTx/>
              <a:buNone/>
            </a:pPr>
            <a:endParaRPr lang="en-US" sz="2400" dirty="0"/>
          </a:p>
          <a:p>
            <a:pPr>
              <a:lnSpc>
                <a:spcPct val="80000"/>
              </a:lnSpc>
              <a:buFontTx/>
              <a:buNone/>
            </a:pPr>
            <a:endParaRPr lang="en-US" sz="2400" baseline="-25000" dirty="0"/>
          </a:p>
          <a:p>
            <a:pPr>
              <a:lnSpc>
                <a:spcPct val="80000"/>
              </a:lnSpc>
              <a:buFontTx/>
              <a:buNone/>
            </a:pPr>
            <a:endParaRPr lang="en-US" sz="2400" dirty="0"/>
          </a:p>
          <a:p>
            <a:pPr>
              <a:lnSpc>
                <a:spcPct val="80000"/>
              </a:lnSpc>
              <a:buFontTx/>
              <a:buNone/>
            </a:pPr>
            <a:endParaRPr lang="en-US" sz="2400" dirty="0"/>
          </a:p>
          <a:p>
            <a:pPr>
              <a:lnSpc>
                <a:spcPct val="80000"/>
              </a:lnSpc>
              <a:buFontTx/>
              <a:buNone/>
            </a:pPr>
            <a:endParaRPr lang="en-US" sz="2400" dirty="0"/>
          </a:p>
          <a:p>
            <a:pPr>
              <a:lnSpc>
                <a:spcPct val="80000"/>
              </a:lnSpc>
              <a:buFontTx/>
              <a:buNone/>
            </a:pPr>
            <a:endParaRPr lang="en-US" sz="2400" dirty="0"/>
          </a:p>
          <a:p>
            <a:pPr algn="ctr">
              <a:lnSpc>
                <a:spcPct val="80000"/>
              </a:lnSpc>
              <a:buFontTx/>
              <a:buNone/>
            </a:pPr>
            <a:endParaRPr lang="en-US" sz="2400" b="1" dirty="0">
              <a:solidFill>
                <a:srgbClr val="000000"/>
              </a:solidFill>
              <a:latin typeface="Times New Roman" pitchFamily="18" charset="0"/>
            </a:endParaRPr>
          </a:p>
          <a:p>
            <a:pPr algn="ctr">
              <a:lnSpc>
                <a:spcPct val="80000"/>
              </a:lnSpc>
              <a:buFontTx/>
              <a:buNone/>
            </a:pPr>
            <a:endParaRPr lang="en-US" sz="2400" b="1" dirty="0">
              <a:solidFill>
                <a:srgbClr val="000000"/>
              </a:solidFill>
              <a:latin typeface="Times New Roman" pitchFamily="18" charset="0"/>
            </a:endParaRPr>
          </a:p>
          <a:p>
            <a:pPr algn="ctr">
              <a:lnSpc>
                <a:spcPct val="80000"/>
              </a:lnSpc>
              <a:buFontTx/>
              <a:buNone/>
            </a:pPr>
            <a:endParaRPr lang="en-US" sz="2400" b="1" dirty="0">
              <a:solidFill>
                <a:srgbClr val="000000"/>
              </a:solidFill>
              <a:latin typeface="Times New Roman" pitchFamily="18" charset="0"/>
            </a:endParaRPr>
          </a:p>
          <a:p>
            <a:pPr algn="ctr">
              <a:lnSpc>
                <a:spcPct val="80000"/>
              </a:lnSpc>
              <a:buFontTx/>
              <a:buNone/>
            </a:pPr>
            <a:endParaRPr lang="en-US" sz="2400" b="1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93540" name="Oval 4"/>
          <p:cNvSpPr>
            <a:spLocks noChangeArrowheads="1"/>
          </p:cNvSpPr>
          <p:nvPr/>
        </p:nvSpPr>
        <p:spPr bwMode="auto">
          <a:xfrm>
            <a:off x="1828800" y="4038600"/>
            <a:ext cx="304800" cy="304800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3541" name="Oval 5"/>
          <p:cNvSpPr>
            <a:spLocks noChangeArrowheads="1"/>
          </p:cNvSpPr>
          <p:nvPr/>
        </p:nvSpPr>
        <p:spPr bwMode="auto">
          <a:xfrm>
            <a:off x="6096000" y="3581400"/>
            <a:ext cx="304800" cy="304800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3542" name="Oval 6"/>
          <p:cNvSpPr>
            <a:spLocks noChangeArrowheads="1"/>
          </p:cNvSpPr>
          <p:nvPr/>
        </p:nvSpPr>
        <p:spPr bwMode="auto">
          <a:xfrm>
            <a:off x="3048000" y="4800600"/>
            <a:ext cx="304800" cy="304800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3543" name="Oval 7"/>
          <p:cNvSpPr>
            <a:spLocks noChangeArrowheads="1"/>
          </p:cNvSpPr>
          <p:nvPr/>
        </p:nvSpPr>
        <p:spPr bwMode="auto">
          <a:xfrm>
            <a:off x="4419600" y="4800600"/>
            <a:ext cx="304800" cy="304800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3544" name="Oval 8"/>
          <p:cNvSpPr>
            <a:spLocks noChangeArrowheads="1"/>
          </p:cNvSpPr>
          <p:nvPr/>
        </p:nvSpPr>
        <p:spPr bwMode="auto">
          <a:xfrm>
            <a:off x="4038600" y="2743200"/>
            <a:ext cx="304800" cy="304800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3545" name="Oval 9"/>
          <p:cNvSpPr>
            <a:spLocks noChangeArrowheads="1"/>
          </p:cNvSpPr>
          <p:nvPr/>
        </p:nvSpPr>
        <p:spPr bwMode="auto">
          <a:xfrm>
            <a:off x="3124200" y="3581400"/>
            <a:ext cx="304800" cy="304800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3546" name="Oval 10"/>
          <p:cNvSpPr>
            <a:spLocks noChangeArrowheads="1"/>
          </p:cNvSpPr>
          <p:nvPr/>
        </p:nvSpPr>
        <p:spPr bwMode="auto">
          <a:xfrm>
            <a:off x="4648200" y="3886200"/>
            <a:ext cx="304800" cy="304800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93547" name="AutoShape 11"/>
          <p:cNvCxnSpPr>
            <a:cxnSpLocks noChangeShapeType="1"/>
            <a:stCxn id="193540" idx="5"/>
            <a:endCxn id="193542" idx="1"/>
          </p:cNvCxnSpPr>
          <p:nvPr/>
        </p:nvCxnSpPr>
        <p:spPr bwMode="auto">
          <a:xfrm>
            <a:off x="2089150" y="4298950"/>
            <a:ext cx="1003300" cy="546100"/>
          </a:xfrm>
          <a:prstGeom prst="straightConnector1">
            <a:avLst/>
          </a:prstGeom>
          <a:noFill/>
          <a:ln w="22225">
            <a:solidFill>
              <a:srgbClr val="FF0000"/>
            </a:solidFill>
            <a:round/>
            <a:headEnd/>
            <a:tailEnd/>
          </a:ln>
          <a:effectLst/>
        </p:spPr>
      </p:cxnSp>
      <p:cxnSp>
        <p:nvCxnSpPr>
          <p:cNvPr id="193548" name="AutoShape 12"/>
          <p:cNvCxnSpPr>
            <a:cxnSpLocks noChangeShapeType="1"/>
            <a:stCxn id="193540" idx="7"/>
            <a:endCxn id="193545" idx="2"/>
          </p:cNvCxnSpPr>
          <p:nvPr/>
        </p:nvCxnSpPr>
        <p:spPr bwMode="auto">
          <a:xfrm flipV="1">
            <a:off x="2089150" y="3733800"/>
            <a:ext cx="1035050" cy="349250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93549" name="AutoShape 13"/>
          <p:cNvCxnSpPr>
            <a:cxnSpLocks noChangeShapeType="1"/>
            <a:stCxn id="193545" idx="7"/>
            <a:endCxn id="193544" idx="3"/>
          </p:cNvCxnSpPr>
          <p:nvPr/>
        </p:nvCxnSpPr>
        <p:spPr bwMode="auto">
          <a:xfrm flipV="1">
            <a:off x="3384550" y="3003550"/>
            <a:ext cx="698500" cy="622300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93550" name="AutoShape 14"/>
          <p:cNvCxnSpPr>
            <a:cxnSpLocks noChangeShapeType="1"/>
          </p:cNvCxnSpPr>
          <p:nvPr/>
        </p:nvCxnSpPr>
        <p:spPr bwMode="auto">
          <a:xfrm flipV="1">
            <a:off x="1981200" y="2895600"/>
            <a:ext cx="2057400" cy="1143000"/>
          </a:xfrm>
          <a:prstGeom prst="straightConnector1">
            <a:avLst/>
          </a:prstGeom>
          <a:noFill/>
          <a:ln w="22225">
            <a:solidFill>
              <a:srgbClr val="FF0000"/>
            </a:solidFill>
            <a:round/>
            <a:headEnd/>
            <a:tailEnd/>
          </a:ln>
          <a:effectLst/>
        </p:spPr>
      </p:cxnSp>
      <p:cxnSp>
        <p:nvCxnSpPr>
          <p:cNvPr id="193551" name="AutoShape 15"/>
          <p:cNvCxnSpPr>
            <a:cxnSpLocks noChangeShapeType="1"/>
            <a:stCxn id="193542" idx="7"/>
            <a:endCxn id="193546" idx="2"/>
          </p:cNvCxnSpPr>
          <p:nvPr/>
        </p:nvCxnSpPr>
        <p:spPr bwMode="auto">
          <a:xfrm flipV="1">
            <a:off x="3308350" y="4038600"/>
            <a:ext cx="1339850" cy="806450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93552" name="AutoShape 16"/>
          <p:cNvCxnSpPr>
            <a:cxnSpLocks noChangeShapeType="1"/>
            <a:stCxn id="193542" idx="7"/>
            <a:endCxn id="193544" idx="3"/>
          </p:cNvCxnSpPr>
          <p:nvPr/>
        </p:nvCxnSpPr>
        <p:spPr bwMode="auto">
          <a:xfrm flipV="1">
            <a:off x="3308350" y="3003550"/>
            <a:ext cx="774700" cy="1841500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93553" name="AutoShape 17"/>
          <p:cNvCxnSpPr>
            <a:cxnSpLocks noChangeShapeType="1"/>
            <a:stCxn id="193542" idx="6"/>
            <a:endCxn id="193543" idx="2"/>
          </p:cNvCxnSpPr>
          <p:nvPr/>
        </p:nvCxnSpPr>
        <p:spPr bwMode="auto">
          <a:xfrm>
            <a:off x="3352800" y="4953000"/>
            <a:ext cx="1066800" cy="0"/>
          </a:xfrm>
          <a:prstGeom prst="straightConnector1">
            <a:avLst/>
          </a:prstGeom>
          <a:noFill/>
          <a:ln w="22225">
            <a:solidFill>
              <a:srgbClr val="FF0000"/>
            </a:solidFill>
            <a:round/>
            <a:headEnd/>
            <a:tailEnd/>
          </a:ln>
          <a:effectLst/>
        </p:spPr>
      </p:cxnSp>
      <p:cxnSp>
        <p:nvCxnSpPr>
          <p:cNvPr id="193554" name="AutoShape 18"/>
          <p:cNvCxnSpPr>
            <a:cxnSpLocks noChangeShapeType="1"/>
            <a:stCxn id="193543" idx="0"/>
            <a:endCxn id="193546" idx="4"/>
          </p:cNvCxnSpPr>
          <p:nvPr/>
        </p:nvCxnSpPr>
        <p:spPr bwMode="auto">
          <a:xfrm flipV="1">
            <a:off x="4572000" y="4191000"/>
            <a:ext cx="228600" cy="609600"/>
          </a:xfrm>
          <a:prstGeom prst="straightConnector1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</p:cxnSp>
      <p:cxnSp>
        <p:nvCxnSpPr>
          <p:cNvPr id="193555" name="AutoShape 19"/>
          <p:cNvCxnSpPr>
            <a:cxnSpLocks noChangeShapeType="1"/>
          </p:cNvCxnSpPr>
          <p:nvPr/>
        </p:nvCxnSpPr>
        <p:spPr bwMode="auto">
          <a:xfrm>
            <a:off x="4343400" y="2895600"/>
            <a:ext cx="1797050" cy="730250"/>
          </a:xfrm>
          <a:prstGeom prst="straightConnector1">
            <a:avLst/>
          </a:prstGeom>
          <a:noFill/>
          <a:ln w="34925">
            <a:solidFill>
              <a:srgbClr val="00FF00"/>
            </a:solidFill>
            <a:round/>
            <a:headEnd/>
            <a:tailEnd/>
          </a:ln>
          <a:effectLst/>
        </p:spPr>
      </p:cxnSp>
      <p:cxnSp>
        <p:nvCxnSpPr>
          <p:cNvPr id="193556" name="AutoShape 20"/>
          <p:cNvCxnSpPr>
            <a:cxnSpLocks noChangeShapeType="1"/>
          </p:cNvCxnSpPr>
          <p:nvPr/>
        </p:nvCxnSpPr>
        <p:spPr bwMode="auto">
          <a:xfrm flipV="1">
            <a:off x="4724400" y="3810000"/>
            <a:ext cx="1416050" cy="1111250"/>
          </a:xfrm>
          <a:prstGeom prst="straightConnector1">
            <a:avLst/>
          </a:prstGeom>
          <a:noFill/>
          <a:ln w="34925">
            <a:solidFill>
              <a:srgbClr val="00FF00"/>
            </a:solidFill>
            <a:round/>
            <a:headEnd/>
            <a:tailEnd/>
          </a:ln>
          <a:effectLst/>
        </p:spPr>
      </p:cxnSp>
      <p:cxnSp>
        <p:nvCxnSpPr>
          <p:cNvPr id="193557" name="AutoShape 21"/>
          <p:cNvCxnSpPr>
            <a:cxnSpLocks noChangeShapeType="1"/>
            <a:stCxn id="193546" idx="6"/>
            <a:endCxn id="193541" idx="2"/>
          </p:cNvCxnSpPr>
          <p:nvPr/>
        </p:nvCxnSpPr>
        <p:spPr bwMode="auto">
          <a:xfrm flipV="1">
            <a:off x="4953000" y="3733800"/>
            <a:ext cx="1143000" cy="304800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93558" name="AutoShape 22"/>
          <p:cNvCxnSpPr>
            <a:cxnSpLocks noChangeShapeType="1"/>
            <a:stCxn id="193545" idx="4"/>
            <a:endCxn id="193542" idx="0"/>
          </p:cNvCxnSpPr>
          <p:nvPr/>
        </p:nvCxnSpPr>
        <p:spPr bwMode="auto">
          <a:xfrm flipH="1">
            <a:off x="3200400" y="3886200"/>
            <a:ext cx="76200" cy="914400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93559" name="AutoShape 23"/>
          <p:cNvCxnSpPr>
            <a:cxnSpLocks noChangeShapeType="1"/>
            <a:stCxn id="193544" idx="5"/>
            <a:endCxn id="193546" idx="1"/>
          </p:cNvCxnSpPr>
          <p:nvPr/>
        </p:nvCxnSpPr>
        <p:spPr bwMode="auto">
          <a:xfrm>
            <a:off x="4298950" y="3003550"/>
            <a:ext cx="393700" cy="927100"/>
          </a:xfrm>
          <a:prstGeom prst="straightConnector1">
            <a:avLst/>
          </a:prstGeom>
          <a:noFill/>
          <a:ln w="22225">
            <a:solidFill>
              <a:srgbClr val="FF0000"/>
            </a:solidFill>
            <a:round/>
            <a:headEnd/>
            <a:tailEnd/>
          </a:ln>
          <a:effectLst/>
        </p:spPr>
      </p:cxnSp>
      <p:sp>
        <p:nvSpPr>
          <p:cNvPr id="193560" name="Text Box 24"/>
          <p:cNvSpPr txBox="1">
            <a:spLocks noChangeArrowheads="1"/>
          </p:cNvSpPr>
          <p:nvPr/>
        </p:nvSpPr>
        <p:spPr bwMode="auto">
          <a:xfrm>
            <a:off x="1524000" y="3886200"/>
            <a:ext cx="30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/>
              <a:t>a</a:t>
            </a:r>
          </a:p>
        </p:txBody>
      </p:sp>
      <p:sp>
        <p:nvSpPr>
          <p:cNvPr id="193561" name="Text Box 25"/>
          <p:cNvSpPr txBox="1">
            <a:spLocks noChangeArrowheads="1"/>
          </p:cNvSpPr>
          <p:nvPr/>
        </p:nvSpPr>
        <p:spPr bwMode="auto">
          <a:xfrm>
            <a:off x="5715000" y="3124200"/>
            <a:ext cx="1098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400" b="1"/>
              <a:t>b</a:t>
            </a:r>
          </a:p>
        </p:txBody>
      </p:sp>
      <p:sp>
        <p:nvSpPr>
          <p:cNvPr id="193562" name="Text Box 26"/>
          <p:cNvSpPr txBox="1">
            <a:spLocks noChangeArrowheads="1"/>
          </p:cNvSpPr>
          <p:nvPr/>
        </p:nvSpPr>
        <p:spPr bwMode="auto">
          <a:xfrm>
            <a:off x="4267200" y="50292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/>
              <a:t>c</a:t>
            </a:r>
          </a:p>
        </p:txBody>
      </p:sp>
      <p:cxnSp>
        <p:nvCxnSpPr>
          <p:cNvPr id="193563" name="AutoShape 27"/>
          <p:cNvCxnSpPr>
            <a:cxnSpLocks noChangeShapeType="1"/>
            <a:stCxn id="193540" idx="0"/>
            <a:endCxn id="193544" idx="2"/>
          </p:cNvCxnSpPr>
          <p:nvPr/>
        </p:nvCxnSpPr>
        <p:spPr bwMode="auto">
          <a:xfrm flipV="1">
            <a:off x="1981200" y="2895600"/>
            <a:ext cx="2057400" cy="1143000"/>
          </a:xfrm>
          <a:prstGeom prst="straightConnector1">
            <a:avLst/>
          </a:prstGeom>
          <a:noFill/>
          <a:ln w="34925">
            <a:solidFill>
              <a:srgbClr val="00FF00"/>
            </a:solidFill>
            <a:round/>
            <a:headEnd/>
            <a:tailEnd/>
          </a:ln>
          <a:effectLst/>
        </p:spPr>
      </p:cxnSp>
      <p:cxnSp>
        <p:nvCxnSpPr>
          <p:cNvPr id="193564" name="AutoShape 28"/>
          <p:cNvCxnSpPr>
            <a:cxnSpLocks noChangeShapeType="1"/>
            <a:stCxn id="193540" idx="5"/>
            <a:endCxn id="193542" idx="1"/>
          </p:cNvCxnSpPr>
          <p:nvPr/>
        </p:nvCxnSpPr>
        <p:spPr bwMode="auto">
          <a:xfrm>
            <a:off x="2089150" y="4298950"/>
            <a:ext cx="1003300" cy="546100"/>
          </a:xfrm>
          <a:prstGeom prst="straightConnector1">
            <a:avLst/>
          </a:prstGeom>
          <a:noFill/>
          <a:ln w="34925">
            <a:solidFill>
              <a:srgbClr val="00FF00"/>
            </a:solidFill>
            <a:round/>
            <a:headEnd/>
            <a:tailEnd/>
          </a:ln>
          <a:effectLst/>
        </p:spPr>
      </p:cxnSp>
      <p:cxnSp>
        <p:nvCxnSpPr>
          <p:cNvPr id="193565" name="AutoShape 29"/>
          <p:cNvCxnSpPr>
            <a:cxnSpLocks noChangeShapeType="1"/>
            <a:stCxn id="193542" idx="6"/>
            <a:endCxn id="193543" idx="2"/>
          </p:cNvCxnSpPr>
          <p:nvPr/>
        </p:nvCxnSpPr>
        <p:spPr bwMode="auto">
          <a:xfrm>
            <a:off x="3352800" y="4953000"/>
            <a:ext cx="1066800" cy="0"/>
          </a:xfrm>
          <a:prstGeom prst="straightConnector1">
            <a:avLst/>
          </a:prstGeom>
          <a:noFill/>
          <a:ln w="34925">
            <a:solidFill>
              <a:srgbClr val="00FF00"/>
            </a:solidFill>
            <a:round/>
            <a:headEnd/>
            <a:tailEnd/>
          </a:ln>
          <a:effectLst/>
        </p:spPr>
      </p:cxnSp>
      <p:cxnSp>
        <p:nvCxnSpPr>
          <p:cNvPr id="193566" name="AutoShape 30"/>
          <p:cNvCxnSpPr>
            <a:cxnSpLocks noChangeShapeType="1"/>
          </p:cNvCxnSpPr>
          <p:nvPr/>
        </p:nvCxnSpPr>
        <p:spPr bwMode="auto">
          <a:xfrm flipV="1">
            <a:off x="1981200" y="2895600"/>
            <a:ext cx="2057400" cy="1143000"/>
          </a:xfrm>
          <a:prstGeom prst="straightConnector1">
            <a:avLst/>
          </a:prstGeom>
          <a:noFill/>
          <a:ln w="4127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93567" name="AutoShape 31"/>
          <p:cNvCxnSpPr>
            <a:cxnSpLocks noChangeShapeType="1"/>
          </p:cNvCxnSpPr>
          <p:nvPr/>
        </p:nvCxnSpPr>
        <p:spPr bwMode="auto">
          <a:xfrm>
            <a:off x="4343400" y="2895600"/>
            <a:ext cx="1797050" cy="730250"/>
          </a:xfrm>
          <a:prstGeom prst="straightConnector1">
            <a:avLst/>
          </a:prstGeom>
          <a:noFill/>
          <a:ln w="4127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93568" name="AutoShape 32"/>
          <p:cNvCxnSpPr>
            <a:cxnSpLocks noChangeShapeType="1"/>
          </p:cNvCxnSpPr>
          <p:nvPr/>
        </p:nvCxnSpPr>
        <p:spPr bwMode="auto">
          <a:xfrm>
            <a:off x="3352800" y="4953000"/>
            <a:ext cx="1066800" cy="0"/>
          </a:xfrm>
          <a:prstGeom prst="straightConnector1">
            <a:avLst/>
          </a:prstGeom>
          <a:noFill/>
          <a:ln w="4127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93569" name="AutoShape 33"/>
          <p:cNvCxnSpPr>
            <a:cxnSpLocks noChangeShapeType="1"/>
          </p:cNvCxnSpPr>
          <p:nvPr/>
        </p:nvCxnSpPr>
        <p:spPr bwMode="auto">
          <a:xfrm flipV="1">
            <a:off x="4724400" y="3810000"/>
            <a:ext cx="1416050" cy="1111250"/>
          </a:xfrm>
          <a:prstGeom prst="straightConnector1">
            <a:avLst/>
          </a:prstGeom>
          <a:noFill/>
          <a:ln w="4127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93570" name="AutoShape 34"/>
          <p:cNvCxnSpPr>
            <a:cxnSpLocks noChangeShapeType="1"/>
            <a:stCxn id="193544" idx="5"/>
            <a:endCxn id="193546" idx="1"/>
          </p:cNvCxnSpPr>
          <p:nvPr/>
        </p:nvCxnSpPr>
        <p:spPr bwMode="auto">
          <a:xfrm>
            <a:off x="4298950" y="3003550"/>
            <a:ext cx="393700" cy="927100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93571" name="AutoShape 35"/>
          <p:cNvCxnSpPr>
            <a:cxnSpLocks noChangeShapeType="1"/>
            <a:stCxn id="193546" idx="4"/>
            <a:endCxn id="193543" idx="0"/>
          </p:cNvCxnSpPr>
          <p:nvPr/>
        </p:nvCxnSpPr>
        <p:spPr bwMode="auto">
          <a:xfrm flipH="1">
            <a:off x="4572000" y="4191000"/>
            <a:ext cx="228600" cy="609600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93572" name="AutoShape 36"/>
          <p:cNvCxnSpPr>
            <a:cxnSpLocks noChangeShapeType="1"/>
            <a:stCxn id="193540" idx="5"/>
            <a:endCxn id="193542" idx="1"/>
          </p:cNvCxnSpPr>
          <p:nvPr/>
        </p:nvCxnSpPr>
        <p:spPr bwMode="auto">
          <a:xfrm>
            <a:off x="2089150" y="4298950"/>
            <a:ext cx="1003300" cy="546100"/>
          </a:xfrm>
          <a:prstGeom prst="straightConnector1">
            <a:avLst/>
          </a:prstGeom>
          <a:noFill/>
          <a:ln w="4127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37" name="TextBox 36"/>
          <p:cNvSpPr txBox="1"/>
          <p:nvPr/>
        </p:nvSpPr>
        <p:spPr>
          <a:xfrm>
            <a:off x="1676400" y="5791200"/>
            <a:ext cx="4724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FF0000"/>
                </a:solidFill>
              </a:rPr>
              <a:t>d</a:t>
            </a:r>
            <a:r>
              <a:rPr lang="en-US" sz="4000" baseline="-25000" dirty="0" smtClean="0">
                <a:solidFill>
                  <a:srgbClr val="FF0000"/>
                </a:solidFill>
              </a:rPr>
              <a:t>ab</a:t>
            </a:r>
            <a:r>
              <a:rPr lang="en-US" sz="4000" dirty="0" smtClean="0">
                <a:solidFill>
                  <a:srgbClr val="FF0000"/>
                </a:solidFill>
              </a:rPr>
              <a:t>=2, d</a:t>
            </a:r>
            <a:r>
              <a:rPr lang="en-US" sz="4000" baseline="-25000" dirty="0" smtClean="0">
                <a:solidFill>
                  <a:srgbClr val="FF0000"/>
                </a:solidFill>
              </a:rPr>
              <a:t>ab</a:t>
            </a:r>
            <a:r>
              <a:rPr lang="en-US" sz="4000" dirty="0" smtClean="0">
                <a:solidFill>
                  <a:srgbClr val="FF0000"/>
                </a:solidFill>
              </a:rPr>
              <a:t>=2, </a:t>
            </a:r>
            <a:r>
              <a:rPr lang="en-US" sz="4000" dirty="0" err="1" smtClean="0">
                <a:solidFill>
                  <a:srgbClr val="FF0000"/>
                </a:solidFill>
              </a:rPr>
              <a:t>d</a:t>
            </a:r>
            <a:r>
              <a:rPr lang="en-US" sz="4000" baseline="-25000" dirty="0" err="1" smtClean="0">
                <a:solidFill>
                  <a:srgbClr val="FF0000"/>
                </a:solidFill>
              </a:rPr>
              <a:t>bc</a:t>
            </a:r>
            <a:r>
              <a:rPr lang="en-US" sz="4000" dirty="0" smtClean="0">
                <a:solidFill>
                  <a:srgbClr val="FF0000"/>
                </a:solidFill>
              </a:rPr>
              <a:t>=2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1935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3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" dur="500"/>
                                        <p:tgtEl>
                                          <p:spTgt spid="1935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3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" dur="500"/>
                                        <p:tgtEl>
                                          <p:spTgt spid="1935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3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" dur="500"/>
                                        <p:tgtEl>
                                          <p:spTgt spid="1935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3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0" dur="500"/>
                                        <p:tgtEl>
                                          <p:spTgt spid="1935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3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5" dur="500"/>
                                        <p:tgtEl>
                                          <p:spTgt spid="1935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3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8" dur="500"/>
                                        <p:tgtEl>
                                          <p:spTgt spid="1935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3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1" dur="500"/>
                                        <p:tgtEl>
                                          <p:spTgt spid="1935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3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6" dur="500"/>
                                        <p:tgtEl>
                                          <p:spTgt spid="1935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3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9" dur="500"/>
                                        <p:tgtEl>
                                          <p:spTgt spid="1935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3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68362"/>
          </a:xfrm>
        </p:spPr>
        <p:txBody>
          <a:bodyPr/>
          <a:lstStyle/>
          <a:p>
            <a:pPr algn="ctr"/>
            <a:r>
              <a:rPr lang="en-US" dirty="0" smtClean="0"/>
              <a:t> </a:t>
            </a:r>
            <a:r>
              <a:rPr lang="en-US" sz="4000" dirty="0" smtClean="0"/>
              <a:t>Element connectivity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371600"/>
            <a:ext cx="7467600" cy="4873752"/>
          </a:xfrm>
        </p:spPr>
        <p:txBody>
          <a:bodyPr>
            <a:noAutofit/>
          </a:bodyPr>
          <a:lstStyle/>
          <a:p>
            <a:r>
              <a:rPr lang="en-US" sz="3600" dirty="0" smtClean="0"/>
              <a:t>Let </a:t>
            </a:r>
            <a:r>
              <a:rPr lang="en-US" sz="3600" dirty="0" smtClean="0">
                <a:solidFill>
                  <a:srgbClr val="FF0000"/>
                </a:solidFill>
              </a:rPr>
              <a:t>T </a:t>
            </a:r>
            <a:r>
              <a:rPr lang="en-US" sz="3600" dirty="0" smtClean="0"/>
              <a:t>be the set of vertices with positive demand to at least one other vertex.</a:t>
            </a:r>
          </a:p>
          <a:p>
            <a:r>
              <a:rPr lang="en-US" sz="3600" dirty="0" smtClean="0"/>
              <a:t>Element connectivity: be disjoint of </a:t>
            </a:r>
            <a:r>
              <a:rPr lang="en-US" sz="3600" dirty="0" smtClean="0">
                <a:solidFill>
                  <a:srgbClr val="0070C0"/>
                </a:solidFill>
              </a:rPr>
              <a:t>edges</a:t>
            </a:r>
            <a:r>
              <a:rPr lang="en-US" sz="3600" dirty="0" smtClean="0"/>
              <a:t> and vertices of  </a:t>
            </a:r>
            <a:r>
              <a:rPr lang="en-US" sz="3600" dirty="0" smtClean="0">
                <a:solidFill>
                  <a:srgbClr val="FF0000"/>
                </a:solidFill>
              </a:rPr>
              <a:t>V-T</a:t>
            </a:r>
            <a:r>
              <a:rPr lang="en-US" sz="3600" dirty="0" smtClean="0"/>
              <a:t>.</a:t>
            </a:r>
          </a:p>
          <a:p>
            <a:r>
              <a:rPr lang="en-US" sz="3600" dirty="0" smtClean="0"/>
              <a:t>Do </a:t>
            </a:r>
            <a:r>
              <a:rPr lang="en-US" sz="3600" dirty="0" smtClean="0">
                <a:solidFill>
                  <a:srgbClr val="00B050"/>
                </a:solidFill>
              </a:rPr>
              <a:t>not need to be vertex disjoint </a:t>
            </a:r>
            <a:r>
              <a:rPr lang="en-US" sz="3600" dirty="0" smtClean="0"/>
              <a:t>on </a:t>
            </a:r>
            <a:r>
              <a:rPr lang="en-US" sz="3600" dirty="0" smtClean="0">
                <a:solidFill>
                  <a:srgbClr val="FF0000"/>
                </a:solidFill>
              </a:rPr>
              <a:t>T</a:t>
            </a:r>
            <a:r>
              <a:rPr lang="en-US" sz="3600" dirty="0" smtClean="0">
                <a:solidFill>
                  <a:srgbClr val="00B050"/>
                </a:solidFill>
              </a:rPr>
              <a:t>.</a:t>
            </a:r>
          </a:p>
          <a:p>
            <a:r>
              <a:rPr lang="en-US" sz="3600" dirty="0" smtClean="0"/>
              <a:t>This problem has ratio </a:t>
            </a:r>
            <a:r>
              <a:rPr lang="en-US" sz="3600" dirty="0" smtClean="0">
                <a:solidFill>
                  <a:srgbClr val="FF0000"/>
                </a:solidFill>
              </a:rPr>
              <a:t>2</a:t>
            </a:r>
            <a:r>
              <a:rPr lang="en-US" sz="3600" dirty="0" smtClean="0"/>
              <a:t>. </a:t>
            </a:r>
            <a:r>
              <a:rPr lang="en-US" sz="3600" dirty="0" smtClean="0">
                <a:solidFill>
                  <a:srgbClr val="0070C0"/>
                </a:solidFill>
              </a:rPr>
              <a:t>Fleischer et al</a:t>
            </a:r>
          </a:p>
          <a:p>
            <a:pPr>
              <a:buNone/>
            </a:pPr>
            <a:endParaRPr lang="en-US" sz="3600" dirty="0" smtClean="0"/>
          </a:p>
          <a:p>
            <a:r>
              <a:rPr lang="en-US" sz="3600" dirty="0" smtClean="0"/>
              <a:t>.</a:t>
            </a:r>
          </a:p>
          <a:p>
            <a:pPr>
              <a:buNone/>
            </a:pP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400" dirty="0" smtClean="0"/>
              <a:t>Why is it called </a:t>
            </a:r>
            <a:r>
              <a:rPr lang="en-US" sz="4400" dirty="0" smtClean="0">
                <a:solidFill>
                  <a:srgbClr val="0070C0"/>
                </a:solidFill>
              </a:rPr>
              <a:t>element connectivity?</a:t>
            </a:r>
            <a:endParaRPr lang="en-US" sz="44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A vertex that is </a:t>
            </a:r>
            <a:r>
              <a:rPr lang="en-US" sz="3600" dirty="0" smtClean="0">
                <a:solidFill>
                  <a:srgbClr val="002060"/>
                </a:solidFill>
              </a:rPr>
              <a:t>not a terminal </a:t>
            </a:r>
            <a:r>
              <a:rPr lang="en-US" sz="3600" dirty="0" smtClean="0"/>
              <a:t>is called an </a:t>
            </a:r>
            <a:r>
              <a:rPr lang="en-US" sz="3600" dirty="0" smtClean="0">
                <a:solidFill>
                  <a:srgbClr val="00B050"/>
                </a:solidFill>
              </a:rPr>
              <a:t>elemen</a:t>
            </a:r>
            <a:r>
              <a:rPr lang="en-US" sz="3600" dirty="0" smtClean="0">
                <a:solidFill>
                  <a:srgbClr val="92D050"/>
                </a:solidFill>
              </a:rPr>
              <a:t>t</a:t>
            </a:r>
          </a:p>
          <a:p>
            <a:r>
              <a:rPr lang="en-US" sz="3600" dirty="0" smtClean="0"/>
              <a:t>An edge is called an </a:t>
            </a:r>
            <a:r>
              <a:rPr lang="en-US" sz="3600" dirty="0" smtClean="0">
                <a:solidFill>
                  <a:srgbClr val="00B050"/>
                </a:solidFill>
              </a:rPr>
              <a:t>element</a:t>
            </a:r>
          </a:p>
          <a:p>
            <a:r>
              <a:rPr lang="en-US" sz="3600" dirty="0" smtClean="0"/>
              <a:t>Thus the solution has to be </a:t>
            </a:r>
            <a:r>
              <a:rPr lang="en-US" sz="3600" dirty="0" smtClean="0">
                <a:solidFill>
                  <a:srgbClr val="00B050"/>
                </a:solidFill>
              </a:rPr>
              <a:t>element disjoint</a:t>
            </a:r>
          </a:p>
          <a:p>
            <a:r>
              <a:rPr lang="en-US" sz="3600" dirty="0" smtClean="0"/>
              <a:t>When I saw this problem I said: </a:t>
            </a:r>
            <a:r>
              <a:rPr lang="en-US" sz="3600" dirty="0" smtClean="0">
                <a:solidFill>
                  <a:srgbClr val="FF0000"/>
                </a:solidFill>
              </a:rPr>
              <a:t>Why is this question interesting?</a:t>
            </a:r>
          </a:p>
          <a:p>
            <a:r>
              <a:rPr lang="en-US" sz="3600" dirty="0" smtClean="0"/>
              <a:t>Boy. I was so </a:t>
            </a:r>
            <a:r>
              <a:rPr lang="en-US" sz="3600" dirty="0" smtClean="0">
                <a:solidFill>
                  <a:srgbClr val="FF0000"/>
                </a:solidFill>
              </a:rPr>
              <a:t>badly </a:t>
            </a:r>
            <a:r>
              <a:rPr lang="en-US" sz="3600" dirty="0" smtClean="0"/>
              <a:t>mistaken.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000" dirty="0" smtClean="0"/>
              <a:t>Brilliant idea </a:t>
            </a:r>
            <a:r>
              <a:rPr lang="en-US" sz="4000" dirty="0" err="1" smtClean="0">
                <a:solidFill>
                  <a:srgbClr val="0070C0"/>
                </a:solidFill>
              </a:rPr>
              <a:t>Chuzhoy</a:t>
            </a:r>
            <a:r>
              <a:rPr lang="en-US" sz="4000" dirty="0" smtClean="0">
                <a:solidFill>
                  <a:srgbClr val="0070C0"/>
                </a:solidFill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</a:rPr>
              <a:t>Khanna</a:t>
            </a:r>
            <a:r>
              <a:rPr lang="en-US" sz="4000" dirty="0" smtClean="0">
                <a:solidFill>
                  <a:srgbClr val="0070C0"/>
                </a:solidFill>
              </a:rPr>
              <a:t> </a:t>
            </a:r>
            <a:endParaRPr lang="en-US" sz="40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Let </a:t>
            </a:r>
            <a:r>
              <a:rPr lang="en-US" sz="3200" dirty="0" smtClean="0">
                <a:solidFill>
                  <a:srgbClr val="FF0000"/>
                </a:solidFill>
              </a:rPr>
              <a:t>k</a:t>
            </a:r>
            <a:r>
              <a:rPr lang="en-US" sz="3200" dirty="0" smtClean="0"/>
              <a:t> be the maximum demand </a:t>
            </a:r>
          </a:p>
          <a:p>
            <a:r>
              <a:rPr lang="en-US" sz="3200" dirty="0" smtClean="0"/>
              <a:t>The cost for the </a:t>
            </a:r>
            <a:r>
              <a:rPr lang="en-US" sz="3200" dirty="0" smtClean="0">
                <a:solidFill>
                  <a:srgbClr val="0070C0"/>
                </a:solidFill>
              </a:rPr>
              <a:t>Element Connectivity</a:t>
            </a:r>
            <a:r>
              <a:rPr lang="en-US" sz="3200" dirty="0" smtClean="0"/>
              <a:t> solution is no larger than the </a:t>
            </a:r>
            <a:r>
              <a:rPr lang="en-US" sz="3200" dirty="0" smtClean="0">
                <a:solidFill>
                  <a:srgbClr val="0070C0"/>
                </a:solidFill>
              </a:rPr>
              <a:t>Steiner Network</a:t>
            </a:r>
            <a:r>
              <a:rPr lang="en-US" sz="3200" dirty="0" smtClean="0"/>
              <a:t> with vertex disjoint paths.</a:t>
            </a:r>
          </a:p>
          <a:p>
            <a:r>
              <a:rPr lang="en-US" sz="3200" dirty="0" smtClean="0">
                <a:sym typeface="Symbol"/>
              </a:rPr>
              <a:t>Randomly create many </a:t>
            </a:r>
            <a:r>
              <a:rPr lang="en-US" sz="3200" dirty="0" err="1" smtClean="0">
                <a:solidFill>
                  <a:srgbClr val="FF0000"/>
                </a:solidFill>
                <a:sym typeface="Symbol"/>
              </a:rPr>
              <a:t>G</a:t>
            </a:r>
            <a:r>
              <a:rPr lang="en-US" sz="3200" baseline="-25000" dirty="0" err="1" smtClean="0">
                <a:solidFill>
                  <a:srgbClr val="FF0000"/>
                </a:solidFill>
                <a:sym typeface="Symbol"/>
              </a:rPr>
              <a:t>i</a:t>
            </a:r>
            <a:endParaRPr lang="en-US" sz="3200" baseline="-25000" dirty="0" smtClean="0">
              <a:solidFill>
                <a:srgbClr val="FF0000"/>
              </a:solidFill>
              <a:sym typeface="Symbol"/>
            </a:endParaRPr>
          </a:p>
          <a:p>
            <a:r>
              <a:rPr lang="en-US" sz="3200" dirty="0" smtClean="0">
                <a:solidFill>
                  <a:srgbClr val="FF0000"/>
                </a:solidFill>
                <a:sym typeface="Symbol"/>
              </a:rPr>
              <a:t> </a:t>
            </a:r>
            <a:r>
              <a:rPr lang="en-US" sz="3200" dirty="0" smtClean="0">
                <a:sym typeface="Symbol"/>
              </a:rPr>
              <a:t>But treat them as </a:t>
            </a:r>
            <a:r>
              <a:rPr lang="en-US" sz="3200" dirty="0" smtClean="0">
                <a:solidFill>
                  <a:srgbClr val="FF0000"/>
                </a:solidFill>
                <a:sym typeface="Symbol"/>
              </a:rPr>
              <a:t>element connectivity </a:t>
            </a:r>
            <a:r>
              <a:rPr lang="en-US" sz="3200" dirty="0" smtClean="0">
                <a:sym typeface="Symbol"/>
              </a:rPr>
              <a:t>instance.</a:t>
            </a:r>
          </a:p>
          <a:p>
            <a:r>
              <a:rPr lang="en-US" sz="3200" dirty="0" smtClean="0"/>
              <a:t>But will the solution be </a:t>
            </a:r>
            <a:r>
              <a:rPr lang="en-US" sz="3200" dirty="0" smtClean="0">
                <a:solidFill>
                  <a:srgbClr val="FFC000"/>
                </a:solidFill>
              </a:rPr>
              <a:t>feasible</a:t>
            </a:r>
            <a:r>
              <a:rPr lang="en-US" sz="3200" dirty="0" smtClean="0"/>
              <a:t>?</a:t>
            </a:r>
          </a:p>
          <a:p>
            <a:pPr>
              <a:buNone/>
            </a:pPr>
            <a:endParaRPr lang="en-US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 smtClean="0"/>
              <a:t>The difficulty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X </a:t>
            </a:r>
            <a:r>
              <a:rPr lang="en-US" dirty="0" smtClean="0"/>
              <a:t>separates </a:t>
            </a:r>
            <a:r>
              <a:rPr lang="en-US" dirty="0" smtClean="0">
                <a:solidFill>
                  <a:srgbClr val="FF0000"/>
                </a:solidFill>
              </a:rPr>
              <a:t>s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FF0000"/>
                </a:solidFill>
              </a:rPr>
              <a:t>t</a:t>
            </a:r>
            <a:r>
              <a:rPr lang="en-US" dirty="0" smtClean="0"/>
              <a:t> and  solution </a:t>
            </a:r>
            <a:r>
              <a:rPr lang="en-US" dirty="0" smtClean="0">
                <a:solidFill>
                  <a:srgbClr val="FFC000"/>
                </a:solidFill>
              </a:rPr>
              <a:t>should </a:t>
            </a:r>
            <a:r>
              <a:rPr lang="en-US" dirty="0" smtClean="0"/>
              <a:t>be disjoint on </a:t>
            </a:r>
            <a:r>
              <a:rPr lang="en-US" dirty="0" smtClean="0">
                <a:solidFill>
                  <a:srgbClr val="FF0000"/>
                </a:solidFill>
              </a:rPr>
              <a:t>X</a:t>
            </a:r>
            <a:r>
              <a:rPr lang="en-US" dirty="0" smtClean="0"/>
              <a:t>, and will not be since </a:t>
            </a:r>
            <a:r>
              <a:rPr lang="en-US" dirty="0" err="1" smtClean="0">
                <a:solidFill>
                  <a:srgbClr val="FF0000"/>
                </a:solidFill>
              </a:rPr>
              <a:t>X</a:t>
            </a:r>
            <a:r>
              <a:rPr lang="en-US" dirty="0" err="1" smtClean="0">
                <a:solidFill>
                  <a:srgbClr val="FF0000"/>
                </a:solidFill>
                <a:sym typeface="Symbol"/>
              </a:rPr>
              <a:t></a:t>
            </a:r>
            <a:r>
              <a:rPr lang="en-US" dirty="0" err="1" smtClean="0">
                <a:solidFill>
                  <a:srgbClr val="FF0000"/>
                </a:solidFill>
              </a:rPr>
              <a:t>T</a:t>
            </a:r>
            <a:r>
              <a:rPr lang="en-US" baseline="-25000" dirty="0" err="1" smtClean="0">
                <a:solidFill>
                  <a:srgbClr val="FF0000"/>
                </a:solidFill>
              </a:rPr>
              <a:t>i</a:t>
            </a:r>
            <a:endParaRPr lang="en-US" baseline="-25000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990600" y="35052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667000" y="2971800"/>
            <a:ext cx="2819400" cy="2362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962400" y="39624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3352800" y="3429000"/>
            <a:ext cx="1371600" cy="1371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6781800" y="36576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3657600" y="25908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</a:t>
            </a:r>
            <a:r>
              <a:rPr lang="en-US" baseline="-25000" dirty="0" smtClean="0"/>
              <a:t>i</a:t>
            </a:r>
            <a:endParaRPr lang="en-US" baseline="-25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 smtClean="0"/>
              <a:t>The difficulty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smtClean="0"/>
              <a:t>It is even a big problem if </a:t>
            </a:r>
            <a:r>
              <a:rPr lang="en-US" sz="3200" dirty="0" smtClean="0">
                <a:solidFill>
                  <a:srgbClr val="FF0000"/>
                </a:solidFill>
              </a:rPr>
              <a:t>X </a:t>
            </a:r>
            <a:r>
              <a:rPr lang="en-US" sz="3200" dirty="0" smtClean="0"/>
              <a:t>just intersects </a:t>
            </a:r>
            <a:r>
              <a:rPr lang="en-US" sz="3200" dirty="0" smtClean="0">
                <a:solidFill>
                  <a:srgbClr val="FF0000"/>
                </a:solidFill>
              </a:rPr>
              <a:t>T</a:t>
            </a:r>
            <a:r>
              <a:rPr lang="en-US" sz="3200" baseline="-25000" dirty="0" smtClean="0">
                <a:solidFill>
                  <a:srgbClr val="FF0000"/>
                </a:solidFill>
              </a:rPr>
              <a:t>i</a:t>
            </a:r>
          </a:p>
          <a:p>
            <a:endParaRPr lang="en-US" baseline="-25000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990600" y="35052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667000" y="2971800"/>
            <a:ext cx="2819400" cy="2362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4876800" y="51816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4267200" y="4419600"/>
            <a:ext cx="1371600" cy="1371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6781800" y="36576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3657600" y="25908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</a:t>
            </a:r>
            <a:r>
              <a:rPr lang="en-US" baseline="-25000" dirty="0" smtClean="0"/>
              <a:t>i</a:t>
            </a:r>
            <a:endParaRPr lang="en-US" baseline="-25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 smtClean="0"/>
              <a:t>The difficulty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smtClean="0"/>
              <a:t>It is not a problem if the two </a:t>
            </a:r>
            <a:r>
              <a:rPr lang="en-US" sz="3200" dirty="0" smtClean="0">
                <a:solidFill>
                  <a:srgbClr val="00B050"/>
                </a:solidFill>
              </a:rPr>
              <a:t>do not intersect</a:t>
            </a:r>
            <a:r>
              <a:rPr lang="en-US" sz="3200" dirty="0" smtClean="0"/>
              <a:t>. Since </a:t>
            </a:r>
            <a:r>
              <a:rPr lang="en-US" sz="3200" dirty="0" err="1" smtClean="0">
                <a:solidFill>
                  <a:srgbClr val="FF0000"/>
                </a:solidFill>
              </a:rPr>
              <a:t>s,t</a:t>
            </a:r>
            <a:r>
              <a:rPr lang="en-US" sz="3200" dirty="0" smtClean="0"/>
              <a:t> have to be disjoint on </a:t>
            </a:r>
            <a:r>
              <a:rPr lang="en-US" sz="3200" dirty="0" smtClean="0">
                <a:solidFill>
                  <a:srgbClr val="FF0000"/>
                </a:solidFill>
              </a:rPr>
              <a:t>X</a:t>
            </a:r>
            <a:r>
              <a:rPr lang="en-US" sz="3200" dirty="0" smtClean="0"/>
              <a:t>. </a:t>
            </a:r>
            <a:endParaRPr lang="en-US" sz="3200" baseline="-25000" dirty="0" smtClean="0">
              <a:solidFill>
                <a:srgbClr val="FF0000"/>
              </a:solidFill>
            </a:endParaRPr>
          </a:p>
          <a:p>
            <a:endParaRPr lang="en-US" baseline="-25000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990600" y="35052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667000" y="2971800"/>
            <a:ext cx="2819400" cy="2362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5715000" y="54864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X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5181600" y="4953000"/>
            <a:ext cx="1371600" cy="1371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6781800" y="36576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3657600" y="37338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T</a:t>
            </a:r>
            <a:r>
              <a:rPr lang="en-US" baseline="-25000" dirty="0" smtClean="0"/>
              <a:t>i</a:t>
            </a:r>
            <a:endParaRPr lang="en-US" baseline="-25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If all costs are 1 the problem is polynomial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Say that these are the demands and </a:t>
            </a:r>
            <a:r>
              <a:rPr lang="en-US" sz="3600" dirty="0" smtClean="0">
                <a:solidFill>
                  <a:srgbClr val="FF0000"/>
                </a:solidFill>
              </a:rPr>
              <a:t>S=V</a:t>
            </a:r>
            <a:r>
              <a:rPr lang="en-US" sz="3600" dirty="0" smtClean="0"/>
              <a:t> at start.</a:t>
            </a:r>
          </a:p>
        </p:txBody>
      </p:sp>
      <p:sp>
        <p:nvSpPr>
          <p:cNvPr id="4" name="Oval 3"/>
          <p:cNvSpPr/>
          <p:nvPr/>
        </p:nvSpPr>
        <p:spPr>
          <a:xfrm>
            <a:off x="1447800" y="4191000"/>
            <a:ext cx="304800" cy="3048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133600" y="3657600"/>
            <a:ext cx="304800" cy="3048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1524000" y="5410200"/>
            <a:ext cx="304800" cy="3048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362200" y="5410200"/>
            <a:ext cx="304800" cy="3048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276600" y="4876800"/>
            <a:ext cx="304800" cy="3048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3352800" y="3581400"/>
            <a:ext cx="304800" cy="3048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4495800" y="4724400"/>
            <a:ext cx="304800" cy="3048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4572000" y="3733800"/>
            <a:ext cx="304800" cy="3048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/>
          <p:cNvCxnSpPr>
            <a:stCxn id="10" idx="1"/>
            <a:endCxn id="9" idx="5"/>
          </p:cNvCxnSpPr>
          <p:nvPr/>
        </p:nvCxnSpPr>
        <p:spPr>
          <a:xfrm flipH="1" flipV="1">
            <a:off x="3612963" y="3841563"/>
            <a:ext cx="927474" cy="9274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11" idx="2"/>
            <a:endCxn id="9" idx="6"/>
          </p:cNvCxnSpPr>
          <p:nvPr/>
        </p:nvCxnSpPr>
        <p:spPr>
          <a:xfrm flipH="1" flipV="1">
            <a:off x="3657600" y="3733800"/>
            <a:ext cx="91440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11" idx="4"/>
            <a:endCxn id="10" idx="0"/>
          </p:cNvCxnSpPr>
          <p:nvPr/>
        </p:nvCxnSpPr>
        <p:spPr>
          <a:xfrm flipH="1">
            <a:off x="4648200" y="4038600"/>
            <a:ext cx="76200" cy="68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4" idx="7"/>
            <a:endCxn id="5" idx="3"/>
          </p:cNvCxnSpPr>
          <p:nvPr/>
        </p:nvCxnSpPr>
        <p:spPr>
          <a:xfrm flipV="1">
            <a:off x="1707963" y="3917763"/>
            <a:ext cx="470274" cy="3178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5" idx="6"/>
            <a:endCxn id="9" idx="2"/>
          </p:cNvCxnSpPr>
          <p:nvPr/>
        </p:nvCxnSpPr>
        <p:spPr>
          <a:xfrm flipV="1">
            <a:off x="2438400" y="3733800"/>
            <a:ext cx="9144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4" idx="4"/>
            <a:endCxn id="6" idx="0"/>
          </p:cNvCxnSpPr>
          <p:nvPr/>
        </p:nvCxnSpPr>
        <p:spPr>
          <a:xfrm>
            <a:off x="1600200" y="4495800"/>
            <a:ext cx="7620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8" idx="0"/>
            <a:endCxn id="5" idx="5"/>
          </p:cNvCxnSpPr>
          <p:nvPr/>
        </p:nvCxnSpPr>
        <p:spPr>
          <a:xfrm flipH="1" flipV="1">
            <a:off x="2393763" y="3917763"/>
            <a:ext cx="1035237" cy="9590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6" idx="7"/>
            <a:endCxn id="9" idx="3"/>
          </p:cNvCxnSpPr>
          <p:nvPr/>
        </p:nvCxnSpPr>
        <p:spPr>
          <a:xfrm flipV="1">
            <a:off x="1784163" y="3841563"/>
            <a:ext cx="1613274" cy="16132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6" idx="6"/>
          </p:cNvCxnSpPr>
          <p:nvPr/>
        </p:nvCxnSpPr>
        <p:spPr>
          <a:xfrm>
            <a:off x="1828800" y="5562600"/>
            <a:ext cx="685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stCxn id="7" idx="6"/>
            <a:endCxn id="8" idx="3"/>
          </p:cNvCxnSpPr>
          <p:nvPr/>
        </p:nvCxnSpPr>
        <p:spPr>
          <a:xfrm flipV="1">
            <a:off x="2667000" y="5136963"/>
            <a:ext cx="654237" cy="4256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4648200" y="3429000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724400" y="4800600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3276600" y="3276600"/>
            <a:ext cx="1676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3505200" y="4953000"/>
            <a:ext cx="1066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5</a:t>
            </a:r>
            <a:endParaRPr lang="en-US" dirty="0"/>
          </a:p>
        </p:txBody>
      </p:sp>
      <p:cxnSp>
        <p:nvCxnSpPr>
          <p:cNvPr id="32" name="Straight Arrow Connector 31"/>
          <p:cNvCxnSpPr>
            <a:stCxn id="11" idx="3"/>
            <a:endCxn id="8" idx="7"/>
          </p:cNvCxnSpPr>
          <p:nvPr/>
        </p:nvCxnSpPr>
        <p:spPr>
          <a:xfrm flipH="1">
            <a:off x="3536763" y="3993963"/>
            <a:ext cx="1079874" cy="92747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8" idx="2"/>
            <a:endCxn id="4" idx="5"/>
          </p:cNvCxnSpPr>
          <p:nvPr/>
        </p:nvCxnSpPr>
        <p:spPr>
          <a:xfrm flipH="1" flipV="1">
            <a:off x="1707963" y="4451163"/>
            <a:ext cx="1568637" cy="5780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stCxn id="8" idx="7"/>
            <a:endCxn id="9" idx="4"/>
          </p:cNvCxnSpPr>
          <p:nvPr/>
        </p:nvCxnSpPr>
        <p:spPr>
          <a:xfrm flipH="1" flipV="1">
            <a:off x="3505200" y="3886200"/>
            <a:ext cx="31563" cy="10352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5" idx="4"/>
            <a:endCxn id="6" idx="7"/>
          </p:cNvCxnSpPr>
          <p:nvPr/>
        </p:nvCxnSpPr>
        <p:spPr>
          <a:xfrm flipH="1">
            <a:off x="1784163" y="3962400"/>
            <a:ext cx="501837" cy="14924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stCxn id="5" idx="5"/>
            <a:endCxn id="7" idx="0"/>
          </p:cNvCxnSpPr>
          <p:nvPr/>
        </p:nvCxnSpPr>
        <p:spPr>
          <a:xfrm>
            <a:off x="2393763" y="3917763"/>
            <a:ext cx="120837" cy="14924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2133600" y="33528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5</a:t>
            </a:r>
            <a:endParaRPr lang="en-US" dirty="0"/>
          </a:p>
        </p:txBody>
      </p:sp>
      <p:cxnSp>
        <p:nvCxnSpPr>
          <p:cNvPr id="43" name="Straight Connector 42"/>
          <p:cNvCxnSpPr>
            <a:endCxn id="7" idx="6"/>
          </p:cNvCxnSpPr>
          <p:nvPr/>
        </p:nvCxnSpPr>
        <p:spPr>
          <a:xfrm flipH="1">
            <a:off x="2667000" y="4953000"/>
            <a:ext cx="1905000" cy="609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>
            <a:stCxn id="7" idx="7"/>
            <a:endCxn id="9" idx="3"/>
          </p:cNvCxnSpPr>
          <p:nvPr/>
        </p:nvCxnSpPr>
        <p:spPr>
          <a:xfrm flipV="1">
            <a:off x="2622363" y="3841563"/>
            <a:ext cx="775074" cy="16132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>
            <a:stCxn id="4" idx="6"/>
            <a:endCxn id="9" idx="2"/>
          </p:cNvCxnSpPr>
          <p:nvPr/>
        </p:nvCxnSpPr>
        <p:spPr>
          <a:xfrm flipV="1">
            <a:off x="1752600" y="3733800"/>
            <a:ext cx="1600200" cy="609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>
            <a:stCxn id="4" idx="5"/>
            <a:endCxn id="7" idx="1"/>
          </p:cNvCxnSpPr>
          <p:nvPr/>
        </p:nvCxnSpPr>
        <p:spPr>
          <a:xfrm>
            <a:off x="1707963" y="4451163"/>
            <a:ext cx="698874" cy="10036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1447800" y="388620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51" name="TextBox 50"/>
          <p:cNvSpPr txBox="1"/>
          <p:nvPr/>
        </p:nvSpPr>
        <p:spPr>
          <a:xfrm>
            <a:off x="2362200" y="5715000"/>
            <a:ext cx="1752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52" name="TextBox 51"/>
          <p:cNvSpPr txBox="1"/>
          <p:nvPr/>
        </p:nvSpPr>
        <p:spPr>
          <a:xfrm>
            <a:off x="1447800" y="5638800"/>
            <a:ext cx="838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Let  </a:t>
            </a:r>
            <a:r>
              <a:rPr lang="en-US" dirty="0" smtClean="0">
                <a:solidFill>
                  <a:srgbClr val="FF0000"/>
                </a:solidFill>
              </a:rPr>
              <a:t>p=1/128 k</a:t>
            </a:r>
            <a:r>
              <a:rPr lang="en-US" baseline="30000" dirty="0" smtClean="0">
                <a:solidFill>
                  <a:srgbClr val="FF0000"/>
                </a:solidFill>
              </a:rPr>
              <a:t>3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</a:t>
            </a:r>
            <a:r>
              <a:rPr lang="en-US" dirty="0" smtClean="0">
                <a:solidFill>
                  <a:srgbClr val="FF0000"/>
                </a:solidFill>
              </a:rPr>
              <a:t>log(|T|)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en-US" sz="14400" dirty="0" smtClean="0"/>
              <a:t>Take </a:t>
            </a:r>
            <a:r>
              <a:rPr lang="en-US" sz="14400" dirty="0" smtClean="0">
                <a:solidFill>
                  <a:srgbClr val="FF0000"/>
                </a:solidFill>
              </a:rPr>
              <a:t>p</a:t>
            </a:r>
            <a:r>
              <a:rPr lang="en-US" sz="14400" dirty="0" smtClean="0"/>
              <a:t> copies of </a:t>
            </a:r>
            <a:r>
              <a:rPr lang="en-US" sz="14400" dirty="0" smtClean="0">
                <a:solidFill>
                  <a:srgbClr val="FF0000"/>
                </a:solidFill>
              </a:rPr>
              <a:t>G</a:t>
            </a:r>
          </a:p>
          <a:p>
            <a:r>
              <a:rPr lang="en-US" sz="14400" dirty="0" smtClean="0"/>
              <a:t>But every vertex </a:t>
            </a:r>
            <a:r>
              <a:rPr lang="en-US" sz="14400" dirty="0" err="1" smtClean="0">
                <a:solidFill>
                  <a:srgbClr val="FF0000"/>
                </a:solidFill>
              </a:rPr>
              <a:t>v</a:t>
            </a:r>
            <a:r>
              <a:rPr lang="en-US" sz="14400" dirty="0" err="1" smtClean="0">
                <a:solidFill>
                  <a:srgbClr val="FF0000"/>
                </a:solidFill>
                <a:sym typeface="Symbol"/>
              </a:rPr>
              <a:t>T</a:t>
            </a:r>
            <a:r>
              <a:rPr lang="en-US" sz="14400" dirty="0" smtClean="0">
                <a:sym typeface="Symbol"/>
              </a:rPr>
              <a:t>  randomly </a:t>
            </a:r>
          </a:p>
          <a:p>
            <a:pPr>
              <a:buNone/>
            </a:pPr>
            <a:r>
              <a:rPr lang="en-US" sz="14400" dirty="0" smtClean="0">
                <a:sym typeface="Symbol"/>
              </a:rPr>
              <a:t>   </a:t>
            </a:r>
            <a:r>
              <a:rPr lang="en-US" sz="14400" dirty="0" smtClean="0"/>
              <a:t>belongs to </a:t>
            </a:r>
            <a:r>
              <a:rPr lang="en-US" sz="14400" dirty="0" err="1" smtClean="0">
                <a:solidFill>
                  <a:srgbClr val="FF0000"/>
                </a:solidFill>
              </a:rPr>
              <a:t>G</a:t>
            </a:r>
            <a:r>
              <a:rPr lang="en-US" sz="14400" baseline="-25000" dirty="0" err="1" smtClean="0">
                <a:solidFill>
                  <a:srgbClr val="FF0000"/>
                </a:solidFill>
              </a:rPr>
              <a:t>i</a:t>
            </a:r>
            <a:r>
              <a:rPr lang="en-US" sz="14400" baseline="-25000" dirty="0" smtClean="0"/>
              <a:t> </a:t>
            </a:r>
            <a:r>
              <a:rPr lang="en-US" sz="14400" dirty="0" smtClean="0"/>
              <a:t> with probability </a:t>
            </a:r>
          </a:p>
          <a:p>
            <a:pPr>
              <a:buNone/>
            </a:pPr>
            <a:r>
              <a:rPr lang="en-US" sz="14400" dirty="0" smtClean="0">
                <a:solidFill>
                  <a:srgbClr val="FF0000"/>
                </a:solidFill>
              </a:rPr>
              <a:t>   1/64 k</a:t>
            </a:r>
            <a:r>
              <a:rPr lang="en-US" sz="14400" baseline="30000" dirty="0" smtClean="0">
                <a:solidFill>
                  <a:srgbClr val="FF0000"/>
                </a:solidFill>
              </a:rPr>
              <a:t>2</a:t>
            </a:r>
            <a:r>
              <a:rPr lang="en-US" sz="14400" dirty="0" smtClean="0">
                <a:solidFill>
                  <a:srgbClr val="FF0000"/>
                </a:solidFill>
              </a:rPr>
              <a:t> log(|T|)</a:t>
            </a:r>
            <a:r>
              <a:rPr lang="en-US" sz="14400" dirty="0" smtClean="0"/>
              <a:t>. </a:t>
            </a:r>
          </a:p>
          <a:p>
            <a:pPr>
              <a:buNone/>
            </a:pPr>
            <a:endParaRPr lang="en-US" sz="14400" dirty="0" smtClean="0"/>
          </a:p>
          <a:p>
            <a:r>
              <a:rPr lang="en-US" sz="14400" dirty="0" smtClean="0">
                <a:solidFill>
                  <a:srgbClr val="FF0000"/>
                </a:solidFill>
                <a:sym typeface="Symbol"/>
              </a:rPr>
              <a:t> </a:t>
            </a:r>
            <a:r>
              <a:rPr lang="en-US" sz="14400" dirty="0" smtClean="0">
                <a:sym typeface="Symbol"/>
              </a:rPr>
              <a:t>Let</a:t>
            </a:r>
            <a:r>
              <a:rPr lang="en-US" sz="14400" dirty="0" smtClean="0">
                <a:solidFill>
                  <a:srgbClr val="FF0000"/>
                </a:solidFill>
                <a:sym typeface="Symbol"/>
              </a:rPr>
              <a:t> (s) </a:t>
            </a:r>
            <a:r>
              <a:rPr lang="en-US" sz="14400" dirty="0" smtClean="0">
                <a:sym typeface="Symbol"/>
              </a:rPr>
              <a:t>the indices </a:t>
            </a:r>
            <a:r>
              <a:rPr lang="en-US" sz="14400" dirty="0" smtClean="0">
                <a:solidFill>
                  <a:srgbClr val="FF0000"/>
                </a:solidFill>
                <a:sym typeface="Symbol"/>
              </a:rPr>
              <a:t>s</a:t>
            </a:r>
            <a:r>
              <a:rPr lang="en-US" sz="14400" dirty="0" smtClean="0">
                <a:sym typeface="Symbol"/>
              </a:rPr>
              <a:t> chose. </a:t>
            </a:r>
            <a:r>
              <a:rPr lang="en-US" sz="14400" dirty="0" smtClean="0"/>
              <a:t>          </a:t>
            </a:r>
          </a:p>
          <a:p>
            <a:r>
              <a:rPr lang="en-US" sz="14400" dirty="0" smtClean="0"/>
              <a:t>Consider a pair </a:t>
            </a:r>
            <a:r>
              <a:rPr lang="en-US" sz="14400" dirty="0" err="1" smtClean="0">
                <a:solidFill>
                  <a:srgbClr val="FF0000"/>
                </a:solidFill>
              </a:rPr>
              <a:t>s,t</a:t>
            </a:r>
            <a:r>
              <a:rPr lang="en-US" sz="14400" dirty="0" smtClean="0">
                <a:solidFill>
                  <a:srgbClr val="FF0000"/>
                </a:solidFill>
              </a:rPr>
              <a:t> </a:t>
            </a:r>
            <a:r>
              <a:rPr lang="en-US" sz="14400" dirty="0" smtClean="0"/>
              <a:t>and an instance</a:t>
            </a:r>
            <a:r>
              <a:rPr lang="en-US" sz="14400" dirty="0" smtClean="0">
                <a:solidFill>
                  <a:srgbClr val="FF0000"/>
                </a:solidFill>
              </a:rPr>
              <a:t> </a:t>
            </a:r>
            <a:r>
              <a:rPr lang="en-US" sz="14400" dirty="0" err="1" smtClean="0">
                <a:solidFill>
                  <a:srgbClr val="FF0000"/>
                </a:solidFill>
              </a:rPr>
              <a:t>G</a:t>
            </a:r>
            <a:r>
              <a:rPr lang="en-US" sz="14400" baseline="-25000" dirty="0" err="1" smtClean="0">
                <a:solidFill>
                  <a:srgbClr val="FF0000"/>
                </a:solidFill>
              </a:rPr>
              <a:t>i</a:t>
            </a:r>
            <a:r>
              <a:rPr lang="en-US" sz="14400" baseline="-25000" dirty="0" smtClean="0"/>
              <a:t> .</a:t>
            </a:r>
            <a:endParaRPr lang="en-US" sz="14400" dirty="0" smtClean="0">
              <a:solidFill>
                <a:srgbClr val="FF0000"/>
              </a:solidFill>
            </a:endParaRPr>
          </a:p>
          <a:p>
            <a:r>
              <a:rPr lang="en-US" sz="14400" dirty="0" smtClean="0"/>
              <a:t>A set is</a:t>
            </a:r>
            <a:r>
              <a:rPr lang="en-US" sz="14400" dirty="0" smtClean="0">
                <a:solidFill>
                  <a:srgbClr val="00B050"/>
                </a:solidFill>
              </a:rPr>
              <a:t> </a:t>
            </a:r>
            <a:r>
              <a:rPr lang="en-US" sz="14400" dirty="0" err="1" smtClean="0">
                <a:solidFill>
                  <a:srgbClr val="FF0000"/>
                </a:solidFill>
              </a:rPr>
              <a:t>s,t</a:t>
            </a:r>
            <a:r>
              <a:rPr lang="en-US" sz="14400" dirty="0" smtClean="0">
                <a:solidFill>
                  <a:srgbClr val="FF0000"/>
                </a:solidFill>
              </a:rPr>
              <a:t>-</a:t>
            </a:r>
            <a:r>
              <a:rPr lang="en-US" sz="14400" dirty="0" smtClean="0"/>
              <a:t>safe </a:t>
            </a:r>
            <a:r>
              <a:rPr lang="en-US" sz="14400" dirty="0" smtClean="0">
                <a:solidFill>
                  <a:srgbClr val="FF0000"/>
                </a:solidFill>
              </a:rPr>
              <a:t>if X</a:t>
            </a:r>
            <a:r>
              <a:rPr lang="en-US" sz="14400" dirty="0" smtClean="0">
                <a:solidFill>
                  <a:srgbClr val="FF0000"/>
                </a:solidFill>
                <a:sym typeface="Symbol"/>
              </a:rPr>
              <a:t></a:t>
            </a:r>
            <a:r>
              <a:rPr lang="en-US" sz="14400" dirty="0" smtClean="0">
                <a:solidFill>
                  <a:srgbClr val="FF0000"/>
                </a:solidFill>
              </a:rPr>
              <a:t> T</a:t>
            </a:r>
            <a:r>
              <a:rPr lang="en-US" sz="14400" baseline="-25000" dirty="0" smtClean="0">
                <a:solidFill>
                  <a:srgbClr val="FF0000"/>
                </a:solidFill>
              </a:rPr>
              <a:t>i </a:t>
            </a:r>
            <a:r>
              <a:rPr lang="en-US" sz="14400" dirty="0" smtClean="0">
                <a:solidFill>
                  <a:srgbClr val="FF0000"/>
                </a:solidFill>
              </a:rPr>
              <a:t>=</a:t>
            </a:r>
            <a:r>
              <a:rPr lang="en-US" sz="14400" dirty="0" smtClean="0">
                <a:solidFill>
                  <a:srgbClr val="FF0000"/>
                </a:solidFill>
                <a:sym typeface="Symbol"/>
              </a:rPr>
              <a:t>.</a:t>
            </a:r>
            <a:r>
              <a:rPr lang="en-US" sz="14400" dirty="0" smtClean="0">
                <a:sym typeface="Symbol"/>
              </a:rPr>
              <a:t>    </a:t>
            </a:r>
          </a:p>
          <a:p>
            <a:pPr>
              <a:buNone/>
            </a:pPr>
            <a:r>
              <a:rPr lang="en-US" sz="14400" dirty="0" smtClean="0">
                <a:sym typeface="Symbol"/>
              </a:rPr>
              <a:t> </a:t>
            </a:r>
          </a:p>
          <a:p>
            <a:endParaRPr lang="en-US" baseline="-25000" dirty="0" smtClean="0"/>
          </a:p>
          <a:p>
            <a:pPr>
              <a:buNone/>
            </a:pPr>
            <a:r>
              <a:rPr lang="en-US" baseline="-25000" dirty="0" smtClean="0"/>
              <a:t> </a:t>
            </a:r>
            <a:r>
              <a:rPr lang="en-US" dirty="0" smtClean="0"/>
              <a:t>  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/>
              <a:t>The idea of the proof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The idea is that </a:t>
            </a:r>
            <a:r>
              <a:rPr lang="en-US" sz="3200" dirty="0" err="1" smtClean="0"/>
              <a:t>w.h.p</a:t>
            </a:r>
            <a:r>
              <a:rPr lang="en-US" sz="3200" dirty="0" smtClean="0"/>
              <a:t> </a:t>
            </a:r>
            <a:r>
              <a:rPr lang="en-US" sz="3200" dirty="0" smtClean="0">
                <a:solidFill>
                  <a:srgbClr val="FF0000"/>
                </a:solidFill>
                <a:sym typeface="Symbol"/>
              </a:rPr>
              <a:t>(s) (t) (X)</a:t>
            </a:r>
          </a:p>
          <a:p>
            <a:r>
              <a:rPr lang="en-US" sz="3200" dirty="0" smtClean="0">
                <a:sym typeface="Symbol"/>
              </a:rPr>
              <a:t>The instances that have </a:t>
            </a:r>
            <a:r>
              <a:rPr lang="en-US" sz="3200" dirty="0" smtClean="0">
                <a:solidFill>
                  <a:srgbClr val="00B050"/>
                </a:solidFill>
                <a:sym typeface="Symbol"/>
              </a:rPr>
              <a:t>both</a:t>
            </a:r>
            <a:r>
              <a:rPr lang="en-US" sz="3200" dirty="0" smtClean="0">
                <a:solidFill>
                  <a:srgbClr val="FF0000"/>
                </a:solidFill>
                <a:sym typeface="Symbol"/>
              </a:rPr>
              <a:t>  </a:t>
            </a:r>
            <a:r>
              <a:rPr lang="en-US" sz="3200" dirty="0" err="1" smtClean="0">
                <a:solidFill>
                  <a:srgbClr val="FF0000"/>
                </a:solidFill>
                <a:sym typeface="Symbol"/>
              </a:rPr>
              <a:t>s,t</a:t>
            </a:r>
            <a:r>
              <a:rPr lang="en-US" sz="3200" dirty="0" smtClean="0">
                <a:solidFill>
                  <a:srgbClr val="FF0000"/>
                </a:solidFill>
                <a:sym typeface="Symbol"/>
              </a:rPr>
              <a:t> </a:t>
            </a:r>
            <a:r>
              <a:rPr lang="en-US" sz="3200" dirty="0" smtClean="0">
                <a:sym typeface="Symbol"/>
              </a:rPr>
              <a:t>as a pair have at least one index that </a:t>
            </a:r>
            <a:r>
              <a:rPr lang="en-US" sz="3200" dirty="0" smtClean="0">
                <a:solidFill>
                  <a:srgbClr val="FF0000"/>
                </a:solidFill>
                <a:sym typeface="Symbol"/>
              </a:rPr>
              <a:t>no vertices of X </a:t>
            </a:r>
            <a:r>
              <a:rPr lang="en-US" sz="3200" dirty="0" smtClean="0">
                <a:sym typeface="Symbol"/>
              </a:rPr>
              <a:t>were chosen to as terminals. Thus </a:t>
            </a:r>
            <a:r>
              <a:rPr lang="en-US" sz="3200" dirty="0" err="1" smtClean="0">
                <a:solidFill>
                  <a:srgbClr val="FF0000"/>
                </a:solidFill>
                <a:sym typeface="Symbol"/>
              </a:rPr>
              <a:t>s,t</a:t>
            </a:r>
            <a:r>
              <a:rPr lang="en-US" sz="3200" dirty="0" smtClean="0">
                <a:solidFill>
                  <a:srgbClr val="FF0000"/>
                </a:solidFill>
                <a:sym typeface="Symbol"/>
              </a:rPr>
              <a:t> </a:t>
            </a:r>
            <a:r>
              <a:rPr lang="en-US" sz="3200" dirty="0" smtClean="0">
                <a:sym typeface="Symbol"/>
              </a:rPr>
              <a:t>are </a:t>
            </a:r>
            <a:r>
              <a:rPr lang="en-US" sz="3200" dirty="0" smtClean="0">
                <a:solidFill>
                  <a:srgbClr val="00B050"/>
                </a:solidFill>
                <a:sym typeface="Symbol"/>
              </a:rPr>
              <a:t>X-Safe</a:t>
            </a:r>
            <a:r>
              <a:rPr lang="en-US" sz="3200" dirty="0" smtClean="0">
                <a:sym typeface="Symbol"/>
              </a:rPr>
              <a:t>.</a:t>
            </a:r>
            <a:endParaRPr lang="en-US" sz="3200" dirty="0" smtClean="0"/>
          </a:p>
          <a:p>
            <a:r>
              <a:rPr lang="en-US" sz="3200" dirty="0" smtClean="0">
                <a:sym typeface="Symbol"/>
              </a:rPr>
              <a:t>Thus there is an instance in which both </a:t>
            </a:r>
            <a:r>
              <a:rPr lang="en-US" sz="3200" dirty="0" err="1" smtClean="0">
                <a:solidFill>
                  <a:srgbClr val="FF0000"/>
                </a:solidFill>
                <a:sym typeface="Symbol"/>
              </a:rPr>
              <a:t>s,t</a:t>
            </a:r>
            <a:r>
              <a:rPr lang="en-US" sz="3200" dirty="0" smtClean="0">
                <a:sym typeface="Symbol"/>
              </a:rPr>
              <a:t> are terminals and all path have to be disjoint on </a:t>
            </a:r>
            <a:r>
              <a:rPr lang="en-US" sz="3200" dirty="0" smtClean="0">
                <a:solidFill>
                  <a:srgbClr val="FF0000"/>
                </a:solidFill>
                <a:sym typeface="Symbol"/>
              </a:rPr>
              <a:t>X</a:t>
            </a:r>
            <a:r>
              <a:rPr lang="en-US" sz="3200" dirty="0" smtClean="0">
                <a:sym typeface="Symbol"/>
              </a:rPr>
              <a:t>.</a:t>
            </a:r>
          </a:p>
          <a:p>
            <a:r>
              <a:rPr lang="en-US" sz="3200" dirty="0" smtClean="0">
                <a:sym typeface="Symbol"/>
              </a:rPr>
              <a:t>We  use  </a:t>
            </a:r>
            <a:r>
              <a:rPr lang="en-US" sz="3200" dirty="0" smtClean="0">
                <a:solidFill>
                  <a:srgbClr val="FF0000"/>
                </a:solidFill>
                <a:sym typeface="Symbol"/>
              </a:rPr>
              <a:t>|X|&lt;k</a:t>
            </a:r>
            <a:r>
              <a:rPr lang="en-US" sz="3200" dirty="0" smtClean="0">
                <a:sym typeface="Symbol"/>
              </a:rPr>
              <a:t>.</a:t>
            </a:r>
            <a:endParaRPr lang="en-US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000" dirty="0" smtClean="0"/>
              <a:t>Some more of the calculations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Let </a:t>
            </a:r>
            <a:r>
              <a:rPr lang="en-US" sz="3200" dirty="0" smtClean="0">
                <a:solidFill>
                  <a:srgbClr val="FF0000"/>
                </a:solidFill>
                <a:sym typeface="Symbol"/>
              </a:rPr>
              <a:t>(X)</a:t>
            </a:r>
            <a:r>
              <a:rPr lang="en-US" sz="3200" dirty="0" smtClean="0">
                <a:sym typeface="Symbol"/>
              </a:rPr>
              <a:t> be all indices chosen by </a:t>
            </a:r>
            <a:r>
              <a:rPr lang="en-US" sz="3200" dirty="0" smtClean="0">
                <a:solidFill>
                  <a:srgbClr val="FF0000"/>
                </a:solidFill>
                <a:sym typeface="Symbol"/>
              </a:rPr>
              <a:t>X</a:t>
            </a:r>
            <a:r>
              <a:rPr lang="en-US" sz="3200" dirty="0" smtClean="0">
                <a:sym typeface="Symbol"/>
              </a:rPr>
              <a:t>, </a:t>
            </a:r>
            <a:r>
              <a:rPr lang="en-US" sz="3200" dirty="0" smtClean="0">
                <a:solidFill>
                  <a:srgbClr val="FF0000"/>
                </a:solidFill>
                <a:sym typeface="Symbol"/>
              </a:rPr>
              <a:t>|X|&lt; k</a:t>
            </a:r>
            <a:r>
              <a:rPr lang="en-US" sz="3200" dirty="0" smtClean="0">
                <a:sym typeface="Symbol"/>
              </a:rPr>
              <a:t>.</a:t>
            </a:r>
          </a:p>
          <a:p>
            <a:r>
              <a:rPr lang="en-US" sz="3200" dirty="0" smtClean="0">
                <a:solidFill>
                  <a:srgbClr val="FF0000"/>
                </a:solidFill>
                <a:sym typeface="Symbol"/>
              </a:rPr>
              <a:t>E((X) (t))&lt;q/2</a:t>
            </a:r>
          </a:p>
          <a:p>
            <a:r>
              <a:rPr lang="en-US" sz="3200" dirty="0" smtClean="0">
                <a:sym typeface="Symbol"/>
              </a:rPr>
              <a:t>Thus with very high probability is at most </a:t>
            </a:r>
            <a:r>
              <a:rPr lang="en-US" sz="3200" dirty="0" smtClean="0">
                <a:solidFill>
                  <a:srgbClr val="FF0000"/>
                </a:solidFill>
                <a:sym typeface="Symbol"/>
              </a:rPr>
              <a:t>3q/4 </a:t>
            </a:r>
            <a:r>
              <a:rPr lang="en-US" sz="3200" dirty="0" smtClean="0">
                <a:solidFill>
                  <a:srgbClr val="0070C0"/>
                </a:solidFill>
                <a:sym typeface="Symbol"/>
              </a:rPr>
              <a:t>(</a:t>
            </a:r>
            <a:r>
              <a:rPr lang="en-US" sz="3200" dirty="0" err="1" smtClean="0">
                <a:solidFill>
                  <a:srgbClr val="0070C0"/>
                </a:solidFill>
                <a:sym typeface="Symbol"/>
              </a:rPr>
              <a:t>Chernoff</a:t>
            </a:r>
            <a:r>
              <a:rPr lang="en-US" sz="3200" dirty="0" smtClean="0">
                <a:solidFill>
                  <a:srgbClr val="0070C0"/>
                </a:solidFill>
                <a:sym typeface="Symbol"/>
              </a:rPr>
              <a:t>)</a:t>
            </a:r>
          </a:p>
          <a:p>
            <a:r>
              <a:rPr lang="en-US" sz="3200" dirty="0" smtClean="0">
                <a:sym typeface="Symbol"/>
              </a:rPr>
              <a:t>Recall </a:t>
            </a:r>
            <a:r>
              <a:rPr lang="en-US" sz="3200" dirty="0" smtClean="0">
                <a:solidFill>
                  <a:srgbClr val="FF0000"/>
                </a:solidFill>
                <a:sym typeface="Symbol"/>
              </a:rPr>
              <a:t>s </a:t>
            </a:r>
            <a:r>
              <a:rPr lang="en-US" sz="3200" dirty="0" smtClean="0">
                <a:sym typeface="Symbol"/>
              </a:rPr>
              <a:t>chose </a:t>
            </a:r>
            <a:r>
              <a:rPr lang="en-US" sz="3200" dirty="0" smtClean="0">
                <a:solidFill>
                  <a:srgbClr val="FF0000"/>
                </a:solidFill>
                <a:sym typeface="Symbol"/>
              </a:rPr>
              <a:t>q</a:t>
            </a:r>
            <a:r>
              <a:rPr lang="en-US" sz="3200" dirty="0" smtClean="0">
                <a:sym typeface="Symbol"/>
              </a:rPr>
              <a:t> so </a:t>
            </a:r>
            <a:r>
              <a:rPr lang="en-US" sz="3200" dirty="0" smtClean="0">
                <a:solidFill>
                  <a:srgbClr val="FF0000"/>
                </a:solidFill>
                <a:sym typeface="Symbol"/>
              </a:rPr>
              <a:t>((s)-(X))≥q/4</a:t>
            </a:r>
          </a:p>
          <a:p>
            <a:r>
              <a:rPr lang="en-US" sz="3200" dirty="0" smtClean="0">
                <a:sym typeface="Symbol"/>
              </a:rPr>
              <a:t>Easy to see that </a:t>
            </a:r>
            <a:r>
              <a:rPr lang="en-US" sz="3200" dirty="0" smtClean="0">
                <a:solidFill>
                  <a:srgbClr val="FF0000"/>
                </a:solidFill>
                <a:sym typeface="Symbol"/>
              </a:rPr>
              <a:t>Pr((s) (t) (X))</a:t>
            </a:r>
            <a:r>
              <a:rPr lang="en-US" sz="3200" dirty="0" smtClean="0">
                <a:sym typeface="Symbol"/>
              </a:rPr>
              <a:t> very small.</a:t>
            </a:r>
          </a:p>
          <a:p>
            <a:r>
              <a:rPr lang="en-US" sz="3200" dirty="0" smtClean="0">
                <a:sym typeface="Symbol"/>
              </a:rPr>
              <a:t>Use </a:t>
            </a:r>
            <a:r>
              <a:rPr lang="en-US" sz="3200" dirty="0" smtClean="0">
                <a:solidFill>
                  <a:srgbClr val="0070C0"/>
                </a:solidFill>
                <a:sym typeface="Symbol"/>
              </a:rPr>
              <a:t>union bound </a:t>
            </a:r>
            <a:r>
              <a:rPr lang="en-US" sz="3200" dirty="0" smtClean="0">
                <a:sym typeface="Symbol"/>
              </a:rPr>
              <a:t>over all </a:t>
            </a:r>
            <a:r>
              <a:rPr lang="en-US" sz="3200" dirty="0" smtClean="0">
                <a:solidFill>
                  <a:srgbClr val="0070C0"/>
                </a:solidFill>
                <a:sym typeface="Symbol"/>
              </a:rPr>
              <a:t>X.</a:t>
            </a:r>
            <a:endParaRPr lang="en-US" sz="3200" dirty="0" smtClean="0">
              <a:solidFill>
                <a:srgbClr val="0070C0"/>
              </a:solidFill>
            </a:endParaRPr>
          </a:p>
          <a:p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600" dirty="0" smtClean="0"/>
              <a:t>A good question: can we get </a:t>
            </a:r>
            <a:r>
              <a:rPr lang="en-US" sz="3600" dirty="0" smtClean="0">
                <a:solidFill>
                  <a:srgbClr val="FF0000"/>
                </a:solidFill>
              </a:rPr>
              <a:t>f(k) </a:t>
            </a:r>
            <a:r>
              <a:rPr lang="en-US" sz="3600" dirty="0" smtClean="0"/>
              <a:t>ratio?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We are thinking of </a:t>
            </a:r>
            <a:r>
              <a:rPr lang="en-US" sz="2800" dirty="0" smtClean="0">
                <a:solidFill>
                  <a:srgbClr val="FF0000"/>
                </a:solidFill>
              </a:rPr>
              <a:t>k </a:t>
            </a:r>
            <a:r>
              <a:rPr lang="en-US" sz="2800" dirty="0" smtClean="0"/>
              <a:t>as a constant which is reasonable.</a:t>
            </a:r>
          </a:p>
          <a:p>
            <a:r>
              <a:rPr lang="en-US" sz="2800" dirty="0" smtClean="0"/>
              <a:t>An </a:t>
            </a:r>
            <a:r>
              <a:rPr lang="en-US" sz="2800" dirty="0" smtClean="0">
                <a:solidFill>
                  <a:srgbClr val="FF0000"/>
                </a:solidFill>
              </a:rPr>
              <a:t>f(k)</a:t>
            </a:r>
            <a:r>
              <a:rPr lang="en-US" sz="2800" dirty="0" smtClean="0"/>
              <a:t> approximation means </a:t>
            </a:r>
            <a:r>
              <a:rPr lang="en-US" sz="2800" dirty="0" smtClean="0">
                <a:solidFill>
                  <a:srgbClr val="FF0000"/>
                </a:solidFill>
              </a:rPr>
              <a:t>O(1) </a:t>
            </a:r>
            <a:r>
              <a:rPr lang="en-US" sz="2800" dirty="0" smtClean="0"/>
              <a:t>approximation.</a:t>
            </a:r>
          </a:p>
          <a:p>
            <a:r>
              <a:rPr lang="en-US" sz="2800" dirty="0" smtClean="0"/>
              <a:t>A result by </a:t>
            </a:r>
            <a:r>
              <a:rPr lang="en-US" sz="2800" dirty="0" smtClean="0">
                <a:solidFill>
                  <a:srgbClr val="0070C0"/>
                </a:solidFill>
              </a:rPr>
              <a:t>K, </a:t>
            </a:r>
            <a:r>
              <a:rPr lang="en-US" sz="2800" dirty="0" err="1" smtClean="0">
                <a:solidFill>
                  <a:srgbClr val="0070C0"/>
                </a:solidFill>
              </a:rPr>
              <a:t>Nutov</a:t>
            </a:r>
            <a:r>
              <a:rPr lang="en-US" sz="2800" dirty="0" smtClean="0"/>
              <a:t>: if all edges that you can add are a </a:t>
            </a:r>
            <a:r>
              <a:rPr lang="en-US" sz="2800" dirty="0" smtClean="0">
                <a:solidFill>
                  <a:srgbClr val="00B050"/>
                </a:solidFill>
              </a:rPr>
              <a:t>star</a:t>
            </a:r>
            <a:r>
              <a:rPr lang="en-US" sz="2800" dirty="0" smtClean="0"/>
              <a:t>, ratio </a:t>
            </a:r>
            <a:r>
              <a:rPr lang="en-US" sz="2800" dirty="0" smtClean="0">
                <a:solidFill>
                  <a:srgbClr val="FF0000"/>
                </a:solidFill>
              </a:rPr>
              <a:t>O(log</a:t>
            </a:r>
            <a:r>
              <a:rPr lang="en-US" sz="2800" baseline="30000" dirty="0" smtClean="0">
                <a:solidFill>
                  <a:srgbClr val="FF0000"/>
                </a:solidFill>
              </a:rPr>
              <a:t>2</a:t>
            </a:r>
            <a:r>
              <a:rPr lang="en-US" sz="2800" dirty="0" smtClean="0">
                <a:solidFill>
                  <a:srgbClr val="FF0000"/>
                </a:solidFill>
              </a:rPr>
              <a:t>k) </a:t>
            </a:r>
            <a:r>
              <a:rPr lang="en-US" sz="2800" dirty="0" smtClean="0"/>
              <a:t>(undirected graphs)</a:t>
            </a:r>
          </a:p>
          <a:p>
            <a:r>
              <a:rPr lang="en-US" sz="2800" dirty="0" smtClean="0"/>
              <a:t>Interesting in its own right: the first </a:t>
            </a:r>
            <a:r>
              <a:rPr lang="en-US" sz="2800" dirty="0" smtClean="0">
                <a:solidFill>
                  <a:srgbClr val="FF0000"/>
                </a:solidFill>
              </a:rPr>
              <a:t>f(k)</a:t>
            </a:r>
            <a:r>
              <a:rPr lang="en-US" sz="2800" dirty="0" smtClean="0"/>
              <a:t>,albeit a restrictive case suggested by </a:t>
            </a:r>
            <a:r>
              <a:rPr lang="en-US" sz="2800" dirty="0" err="1" smtClean="0">
                <a:solidFill>
                  <a:srgbClr val="0070C0"/>
                </a:solidFill>
              </a:rPr>
              <a:t>Fukunaga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</a:p>
          <a:p>
            <a:r>
              <a:rPr lang="en-US" sz="2800" dirty="0" smtClean="0"/>
              <a:t>Used in our </a:t>
            </a:r>
            <a:r>
              <a:rPr lang="en-US" sz="2800" dirty="0" smtClean="0">
                <a:solidFill>
                  <a:srgbClr val="FF0000"/>
                </a:solidFill>
              </a:rPr>
              <a:t>O(p</a:t>
            </a:r>
            <a:r>
              <a:rPr lang="en-US" sz="2800" dirty="0" smtClean="0">
                <a:solidFill>
                  <a:srgbClr val="FF0000"/>
                </a:solidFill>
                <a:sym typeface="Symbol"/>
              </a:rPr>
              <a:t></a:t>
            </a:r>
            <a:r>
              <a:rPr lang="en-US" sz="2800" dirty="0" smtClean="0">
                <a:solidFill>
                  <a:srgbClr val="FF0000"/>
                </a:solidFill>
              </a:rPr>
              <a:t> log</a:t>
            </a:r>
            <a:r>
              <a:rPr lang="en-US" sz="2800" baseline="30000" dirty="0" smtClean="0">
                <a:solidFill>
                  <a:srgbClr val="FF0000"/>
                </a:solidFill>
              </a:rPr>
              <a:t>2</a:t>
            </a:r>
            <a:r>
              <a:rPr lang="en-US" sz="2800" dirty="0" smtClean="0">
                <a:solidFill>
                  <a:srgbClr val="FF0000"/>
                </a:solidFill>
              </a:rPr>
              <a:t>k) </a:t>
            </a:r>
            <a:r>
              <a:rPr lang="en-US" sz="2800" dirty="0" smtClean="0"/>
              <a:t>ratio</a:t>
            </a:r>
            <a:r>
              <a:rPr lang="en-US" sz="2800" dirty="0" smtClean="0">
                <a:solidFill>
                  <a:srgbClr val="0070C0"/>
                </a:solidFill>
              </a:rPr>
              <a:t>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/>
              <a:t>difficulty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We want to do </a:t>
            </a:r>
            <a:r>
              <a:rPr lang="en-US" sz="4000" dirty="0" smtClean="0">
                <a:solidFill>
                  <a:srgbClr val="FF0000"/>
                </a:solidFill>
              </a:rPr>
              <a:t>o(p)</a:t>
            </a:r>
            <a:r>
              <a:rPr lang="en-US" sz="4000" dirty="0" smtClean="0">
                <a:solidFill>
                  <a:srgbClr val="FF0000"/>
                </a:solidFill>
                <a:sym typeface="Symbol"/>
              </a:rPr>
              <a:t></a:t>
            </a:r>
            <a:r>
              <a:rPr lang="en-US" sz="4000" dirty="0" err="1" smtClean="0">
                <a:solidFill>
                  <a:srgbClr val="FF0000"/>
                </a:solidFill>
                <a:sym typeface="Symbol"/>
              </a:rPr>
              <a:t>polylog</a:t>
            </a:r>
            <a:r>
              <a:rPr lang="en-US" sz="4000" dirty="0" smtClean="0">
                <a:solidFill>
                  <a:srgbClr val="FF0000"/>
                </a:solidFill>
                <a:sym typeface="Symbol"/>
              </a:rPr>
              <a:t>(k)</a:t>
            </a:r>
            <a:endParaRPr lang="en-US" sz="4000" dirty="0" smtClean="0">
              <a:solidFill>
                <a:srgbClr val="FF0000"/>
              </a:solidFill>
            </a:endParaRPr>
          </a:p>
          <a:p>
            <a:r>
              <a:rPr lang="en-US" sz="4000" dirty="0" smtClean="0"/>
              <a:t>A set is </a:t>
            </a:r>
            <a:r>
              <a:rPr lang="en-US" sz="4000" dirty="0" smtClean="0">
                <a:solidFill>
                  <a:srgbClr val="FF0000"/>
                </a:solidFill>
              </a:rPr>
              <a:t>most violated  </a:t>
            </a:r>
            <a:r>
              <a:rPr lang="en-US" sz="4000" dirty="0" smtClean="0"/>
              <a:t>if its residual demand is largest.</a:t>
            </a:r>
          </a:p>
          <a:p>
            <a:r>
              <a:rPr lang="en-US" sz="4000" dirty="0" smtClean="0"/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d</a:t>
            </a:r>
            <a:r>
              <a:rPr lang="en-US" sz="4000" baseline="-25000" dirty="0" err="1" smtClean="0">
                <a:solidFill>
                  <a:srgbClr val="FF0000"/>
                </a:solidFill>
              </a:rPr>
              <a:t>S</a:t>
            </a:r>
            <a:r>
              <a:rPr lang="en-US" sz="4000" baseline="-25000" dirty="0" smtClean="0"/>
              <a:t>  </a:t>
            </a:r>
            <a:r>
              <a:rPr lang="en-US" sz="4000" dirty="0" smtClean="0"/>
              <a:t>is the deficiency of </a:t>
            </a:r>
            <a:r>
              <a:rPr lang="en-US" sz="4000" dirty="0" smtClean="0">
                <a:solidFill>
                  <a:srgbClr val="FF0000"/>
                </a:solidFill>
              </a:rPr>
              <a:t>S</a:t>
            </a:r>
            <a:r>
              <a:rPr lang="en-US" sz="4000" dirty="0" smtClean="0"/>
              <a:t>.</a:t>
            </a:r>
          </a:p>
          <a:p>
            <a:r>
              <a:rPr lang="en-US" sz="4000" dirty="0" smtClean="0"/>
              <a:t> If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p</a:t>
            </a:r>
            <a:r>
              <a:rPr lang="en-US" sz="4000" baseline="-25000" dirty="0" err="1" smtClean="0">
                <a:solidFill>
                  <a:srgbClr val="FF0000"/>
                </a:solidFill>
              </a:rPr>
              <a:t>v</a:t>
            </a:r>
            <a:r>
              <a:rPr lang="en-US" sz="4000" dirty="0" smtClean="0">
                <a:solidFill>
                  <a:srgbClr val="FF0000"/>
                </a:solidFill>
              </a:rPr>
              <a:t>=10 and v</a:t>
            </a:r>
            <a:r>
              <a:rPr lang="en-US" sz="4000" dirty="0" smtClean="0">
                <a:solidFill>
                  <a:srgbClr val="FF0000"/>
                </a:solidFill>
                <a:sym typeface="Symbol"/>
              </a:rPr>
              <a:t> S </a:t>
            </a:r>
            <a:r>
              <a:rPr lang="en-US" sz="4000" dirty="0" smtClean="0"/>
              <a:t>then </a:t>
            </a:r>
            <a:r>
              <a:rPr lang="en-US" sz="4000" dirty="0" err="1" smtClean="0">
                <a:solidFill>
                  <a:srgbClr val="FF0000"/>
                </a:solidFill>
              </a:rPr>
              <a:t>d</a:t>
            </a:r>
            <a:r>
              <a:rPr lang="en-US" sz="4000" baseline="-25000" dirty="0" err="1" smtClean="0">
                <a:solidFill>
                  <a:srgbClr val="FF0000"/>
                </a:solidFill>
              </a:rPr>
              <a:t>S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</a:p>
          <a:p>
            <a:pPr>
              <a:buNone/>
            </a:pPr>
            <a:r>
              <a:rPr lang="en-US" sz="4000" dirty="0" smtClean="0"/>
              <a:t>    goes down by </a:t>
            </a:r>
            <a:r>
              <a:rPr lang="en-US" sz="4000" dirty="0" smtClean="0">
                <a:solidFill>
                  <a:srgbClr val="FF0000"/>
                </a:solidFill>
              </a:rPr>
              <a:t>10</a:t>
            </a:r>
            <a:r>
              <a:rPr lang="en-US" sz="4000" dirty="0" smtClean="0"/>
              <a:t>.</a:t>
            </a:r>
          </a:p>
          <a:p>
            <a:endParaRPr lang="en-US" sz="4000" baseline="-25000" dirty="0" smtClean="0"/>
          </a:p>
          <a:p>
            <a:endParaRPr lang="en-US" sz="4000" baseline="-25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/>
              <a:t>Difficulty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We only cover most deficient sets</a:t>
            </a:r>
          </a:p>
          <a:p>
            <a:r>
              <a:rPr lang="en-US" sz="3200" dirty="0" smtClean="0"/>
              <a:t>Say that the maximum deficient value is </a:t>
            </a:r>
            <a:r>
              <a:rPr lang="en-US" sz="3200" dirty="0" smtClean="0">
                <a:solidFill>
                  <a:srgbClr val="FF0000"/>
                </a:solidFill>
              </a:rPr>
              <a:t>20</a:t>
            </a:r>
            <a:r>
              <a:rPr lang="en-US" sz="3200" dirty="0" smtClean="0"/>
              <a:t>.</a:t>
            </a:r>
          </a:p>
          <a:p>
            <a:r>
              <a:rPr lang="en-US" sz="3200" dirty="0" smtClean="0"/>
              <a:t>And we have vertices </a:t>
            </a:r>
            <a:r>
              <a:rPr lang="en-US" sz="3200" dirty="0" smtClean="0">
                <a:solidFill>
                  <a:srgbClr val="FF0000"/>
                </a:solidFill>
              </a:rPr>
              <a:t>v</a:t>
            </a:r>
            <a:r>
              <a:rPr lang="en-US" sz="3200" dirty="0" smtClean="0"/>
              <a:t> so that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p</a:t>
            </a:r>
            <a:r>
              <a:rPr lang="en-US" sz="3200" baseline="-25000" dirty="0" err="1" smtClean="0">
                <a:solidFill>
                  <a:srgbClr val="FF0000"/>
                </a:solidFill>
              </a:rPr>
              <a:t>v</a:t>
            </a:r>
            <a:r>
              <a:rPr lang="en-US" sz="3200" dirty="0" smtClean="0">
                <a:solidFill>
                  <a:srgbClr val="FF0000"/>
                </a:solidFill>
              </a:rPr>
              <a:t>=10. </a:t>
            </a:r>
            <a:r>
              <a:rPr lang="en-US" sz="3200" dirty="0" smtClean="0"/>
              <a:t>If </a:t>
            </a:r>
            <a:r>
              <a:rPr lang="en-US" sz="3200" dirty="0" err="1" smtClean="0">
                <a:solidFill>
                  <a:srgbClr val="FF0000"/>
                </a:solidFill>
              </a:rPr>
              <a:t>v</a:t>
            </a:r>
            <a:r>
              <a:rPr lang="en-US" sz="3200" dirty="0" err="1" smtClean="0">
                <a:solidFill>
                  <a:srgbClr val="FF0000"/>
                </a:solidFill>
                <a:sym typeface="Symbol"/>
              </a:rPr>
              <a:t></a:t>
            </a:r>
            <a:r>
              <a:rPr lang="en-US" sz="3200" dirty="0" err="1" smtClean="0">
                <a:solidFill>
                  <a:srgbClr val="FF0000"/>
                </a:solidFill>
              </a:rPr>
              <a:t>S</a:t>
            </a:r>
            <a:r>
              <a:rPr lang="en-US" sz="3200" dirty="0" smtClean="0">
                <a:solidFill>
                  <a:srgbClr val="FF0000"/>
                </a:solidFill>
              </a:rPr>
              <a:t>, </a:t>
            </a:r>
            <a:r>
              <a:rPr lang="en-US" sz="3200" dirty="0" err="1" smtClean="0">
                <a:solidFill>
                  <a:srgbClr val="FF0000"/>
                </a:solidFill>
              </a:rPr>
              <a:t>d</a:t>
            </a:r>
            <a:r>
              <a:rPr lang="en-US" sz="3200" baseline="-25000" dirty="0" err="1" smtClean="0">
                <a:solidFill>
                  <a:srgbClr val="FF0000"/>
                </a:solidFill>
              </a:rPr>
              <a:t>S</a:t>
            </a:r>
            <a:r>
              <a:rPr lang="en-US" sz="3200" baseline="-25000" dirty="0" smtClean="0">
                <a:solidFill>
                  <a:srgbClr val="FF0000"/>
                </a:solidFill>
              </a:rPr>
              <a:t> </a:t>
            </a:r>
            <a:r>
              <a:rPr lang="en-US" sz="3200" baseline="-25000" dirty="0" smtClean="0"/>
              <a:t> </a:t>
            </a:r>
            <a:r>
              <a:rPr lang="en-US" sz="3200" dirty="0" smtClean="0"/>
              <a:t>then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/>
              <a:t>d</a:t>
            </a:r>
            <a:r>
              <a:rPr lang="en-US" sz="3200" baseline="-25000" dirty="0" err="1" smtClean="0"/>
              <a:t>S</a:t>
            </a:r>
            <a:r>
              <a:rPr lang="en-US" sz="3200" dirty="0" smtClean="0"/>
              <a:t> becomes </a:t>
            </a:r>
            <a:r>
              <a:rPr lang="en-US" sz="3200" dirty="0" smtClean="0">
                <a:solidFill>
                  <a:srgbClr val="FF0000"/>
                </a:solidFill>
              </a:rPr>
              <a:t>20-10=10</a:t>
            </a:r>
          </a:p>
          <a:p>
            <a:r>
              <a:rPr lang="en-US" sz="3200" dirty="0" smtClean="0"/>
              <a:t>But we only cover most deficient sets</a:t>
            </a:r>
          </a:p>
          <a:p>
            <a:r>
              <a:rPr lang="en-US" sz="3200" dirty="0" smtClean="0"/>
              <a:t>There may be a deficient set with deficiency </a:t>
            </a:r>
            <a:r>
              <a:rPr lang="en-US" sz="3200" dirty="0" err="1" smtClean="0">
                <a:solidFill>
                  <a:srgbClr val="FF0000"/>
                </a:solidFill>
              </a:rPr>
              <a:t>d</a:t>
            </a:r>
            <a:r>
              <a:rPr lang="en-US" sz="3200" baseline="-25000" dirty="0" err="1" smtClean="0">
                <a:solidFill>
                  <a:srgbClr val="FF0000"/>
                </a:solidFill>
              </a:rPr>
              <a:t>S</a:t>
            </a:r>
            <a:r>
              <a:rPr lang="en-US" sz="3200" dirty="0" smtClean="0">
                <a:solidFill>
                  <a:srgbClr val="FF0000"/>
                </a:solidFill>
              </a:rPr>
              <a:t>=19</a:t>
            </a:r>
            <a:r>
              <a:rPr lang="en-US" sz="3200" dirty="0" smtClean="0"/>
              <a:t>.</a:t>
            </a:r>
          </a:p>
          <a:p>
            <a:endParaRPr lang="en-US" sz="3200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 </a:t>
            </a:r>
            <a:r>
              <a:rPr lang="en-US" sz="4800" dirty="0" smtClean="0">
                <a:solidFill>
                  <a:srgbClr val="0070C0"/>
                </a:solidFill>
              </a:rPr>
              <a:t>Open problems</a:t>
            </a:r>
            <a:endParaRPr lang="en-US" sz="48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sz="5400" dirty="0" smtClean="0"/>
              <a:t>Is there is a Steiner Network algorithm whose ratio depends only on </a:t>
            </a:r>
            <a:r>
              <a:rPr lang="en-US" sz="5400" dirty="0" smtClean="0">
                <a:solidFill>
                  <a:srgbClr val="FF0000"/>
                </a:solidFill>
              </a:rPr>
              <a:t>k</a:t>
            </a:r>
            <a:r>
              <a:rPr lang="en-US" sz="5400" dirty="0" smtClean="0"/>
              <a:t>?</a:t>
            </a:r>
          </a:p>
          <a:p>
            <a:r>
              <a:rPr lang="en-US" sz="5400" dirty="0" smtClean="0"/>
              <a:t>Does the </a:t>
            </a:r>
            <a:r>
              <a:rPr lang="en-US" sz="5400" dirty="0" smtClean="0">
                <a:solidFill>
                  <a:srgbClr val="FF0000"/>
                </a:solidFill>
              </a:rPr>
              <a:t>SL, </a:t>
            </a:r>
            <a:r>
              <a:rPr lang="en-US" sz="5400" dirty="0" smtClean="0"/>
              <a:t>with general </a:t>
            </a:r>
            <a:r>
              <a:rPr lang="en-US" sz="5400" dirty="0" smtClean="0">
                <a:solidFill>
                  <a:srgbClr val="FF0000"/>
                </a:solidFill>
              </a:rPr>
              <a:t>p</a:t>
            </a:r>
            <a:r>
              <a:rPr lang="en-US" sz="5400" dirty="0" smtClean="0"/>
              <a:t> and </a:t>
            </a:r>
            <a:r>
              <a:rPr lang="en-US" sz="5400" dirty="0" smtClean="0">
                <a:solidFill>
                  <a:srgbClr val="FF0000"/>
                </a:solidFill>
              </a:rPr>
              <a:t>q, </a:t>
            </a:r>
            <a:r>
              <a:rPr lang="en-US" sz="5400" dirty="0" smtClean="0"/>
              <a:t> problem admit a </a:t>
            </a:r>
            <a:r>
              <a:rPr lang="en-US" sz="5400" dirty="0" err="1" smtClean="0">
                <a:solidFill>
                  <a:srgbClr val="FF0000"/>
                </a:solidFill>
              </a:rPr>
              <a:t>polylog</a:t>
            </a:r>
            <a:r>
              <a:rPr lang="en-US" sz="5400" dirty="0" smtClean="0">
                <a:solidFill>
                  <a:srgbClr val="FF0000"/>
                </a:solidFill>
              </a:rPr>
              <a:t>(k)</a:t>
            </a:r>
            <a:r>
              <a:rPr lang="en-US" sz="5400" dirty="0" smtClean="0"/>
              <a:t> ratio?</a:t>
            </a:r>
          </a:p>
          <a:p>
            <a:endParaRPr lang="en-US" sz="4000" dirty="0" smtClean="0"/>
          </a:p>
          <a:p>
            <a:pPr>
              <a:buNone/>
            </a:pP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If all costs are 1 the problem is polynomial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Removing the vertex of demand </a:t>
            </a:r>
            <a:r>
              <a:rPr lang="en-US" sz="4000" dirty="0" smtClean="0">
                <a:solidFill>
                  <a:srgbClr val="FF0000"/>
                </a:solidFill>
              </a:rPr>
              <a:t>2</a:t>
            </a:r>
            <a:r>
              <a:rPr lang="en-US" sz="4000" dirty="0" smtClean="0"/>
              <a:t>.</a:t>
            </a:r>
          </a:p>
        </p:txBody>
      </p:sp>
      <p:sp>
        <p:nvSpPr>
          <p:cNvPr id="4" name="Oval 3"/>
          <p:cNvSpPr/>
          <p:nvPr/>
        </p:nvSpPr>
        <p:spPr>
          <a:xfrm>
            <a:off x="1447800" y="4191000"/>
            <a:ext cx="304800" cy="3048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133600" y="3657600"/>
            <a:ext cx="304800" cy="3048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1524000" y="5410200"/>
            <a:ext cx="304800" cy="3048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362200" y="5410200"/>
            <a:ext cx="304800" cy="304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276600" y="4876800"/>
            <a:ext cx="304800" cy="3048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3352800" y="3581400"/>
            <a:ext cx="304800" cy="3048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4495800" y="4724400"/>
            <a:ext cx="304800" cy="3048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4572000" y="3733800"/>
            <a:ext cx="304800" cy="3048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/>
          <p:cNvCxnSpPr>
            <a:stCxn id="10" idx="1"/>
            <a:endCxn id="9" idx="5"/>
          </p:cNvCxnSpPr>
          <p:nvPr/>
        </p:nvCxnSpPr>
        <p:spPr>
          <a:xfrm flipH="1" flipV="1">
            <a:off x="3612963" y="3841563"/>
            <a:ext cx="927474" cy="9274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11" idx="2"/>
            <a:endCxn id="9" idx="6"/>
          </p:cNvCxnSpPr>
          <p:nvPr/>
        </p:nvCxnSpPr>
        <p:spPr>
          <a:xfrm flipH="1" flipV="1">
            <a:off x="3657600" y="3733800"/>
            <a:ext cx="91440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11" idx="4"/>
            <a:endCxn id="10" idx="0"/>
          </p:cNvCxnSpPr>
          <p:nvPr/>
        </p:nvCxnSpPr>
        <p:spPr>
          <a:xfrm flipH="1">
            <a:off x="4648200" y="4038600"/>
            <a:ext cx="76200" cy="68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4" idx="7"/>
            <a:endCxn id="5" idx="3"/>
          </p:cNvCxnSpPr>
          <p:nvPr/>
        </p:nvCxnSpPr>
        <p:spPr>
          <a:xfrm flipV="1">
            <a:off x="1707963" y="3917763"/>
            <a:ext cx="470274" cy="3178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5" idx="6"/>
            <a:endCxn id="9" idx="2"/>
          </p:cNvCxnSpPr>
          <p:nvPr/>
        </p:nvCxnSpPr>
        <p:spPr>
          <a:xfrm flipV="1">
            <a:off x="2438400" y="3733800"/>
            <a:ext cx="9144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4" idx="4"/>
            <a:endCxn id="6" idx="0"/>
          </p:cNvCxnSpPr>
          <p:nvPr/>
        </p:nvCxnSpPr>
        <p:spPr>
          <a:xfrm>
            <a:off x="1600200" y="4495800"/>
            <a:ext cx="7620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8" idx="0"/>
            <a:endCxn id="5" idx="5"/>
          </p:cNvCxnSpPr>
          <p:nvPr/>
        </p:nvCxnSpPr>
        <p:spPr>
          <a:xfrm flipH="1" flipV="1">
            <a:off x="2393763" y="3917763"/>
            <a:ext cx="1035237" cy="9590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6" idx="7"/>
            <a:endCxn id="9" idx="3"/>
          </p:cNvCxnSpPr>
          <p:nvPr/>
        </p:nvCxnSpPr>
        <p:spPr>
          <a:xfrm flipV="1">
            <a:off x="1784163" y="3841563"/>
            <a:ext cx="1613274" cy="16132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1676400" y="5562600"/>
            <a:ext cx="685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stCxn id="7" idx="6"/>
            <a:endCxn id="8" idx="3"/>
          </p:cNvCxnSpPr>
          <p:nvPr/>
        </p:nvCxnSpPr>
        <p:spPr>
          <a:xfrm flipV="1">
            <a:off x="2667000" y="5136963"/>
            <a:ext cx="654237" cy="4256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4648200" y="3429000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724400" y="4800600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3276600" y="3276600"/>
            <a:ext cx="1676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3505200" y="4953000"/>
            <a:ext cx="1066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5</a:t>
            </a:r>
            <a:endParaRPr lang="en-US" dirty="0"/>
          </a:p>
        </p:txBody>
      </p:sp>
      <p:cxnSp>
        <p:nvCxnSpPr>
          <p:cNvPr id="32" name="Straight Arrow Connector 31"/>
          <p:cNvCxnSpPr>
            <a:stCxn id="11" idx="3"/>
            <a:endCxn id="8" idx="7"/>
          </p:cNvCxnSpPr>
          <p:nvPr/>
        </p:nvCxnSpPr>
        <p:spPr>
          <a:xfrm flipH="1">
            <a:off x="3536763" y="3993963"/>
            <a:ext cx="1079874" cy="92747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8" idx="2"/>
            <a:endCxn id="4" idx="5"/>
          </p:cNvCxnSpPr>
          <p:nvPr/>
        </p:nvCxnSpPr>
        <p:spPr>
          <a:xfrm flipH="1" flipV="1">
            <a:off x="1707963" y="4451163"/>
            <a:ext cx="1568637" cy="5780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stCxn id="8" idx="7"/>
            <a:endCxn id="9" idx="4"/>
          </p:cNvCxnSpPr>
          <p:nvPr/>
        </p:nvCxnSpPr>
        <p:spPr>
          <a:xfrm flipH="1" flipV="1">
            <a:off x="3505200" y="3886200"/>
            <a:ext cx="31563" cy="10352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5" idx="4"/>
            <a:endCxn id="6" idx="7"/>
          </p:cNvCxnSpPr>
          <p:nvPr/>
        </p:nvCxnSpPr>
        <p:spPr>
          <a:xfrm flipH="1">
            <a:off x="1784163" y="3962400"/>
            <a:ext cx="501837" cy="14924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stCxn id="5" idx="5"/>
            <a:endCxn id="7" idx="0"/>
          </p:cNvCxnSpPr>
          <p:nvPr/>
        </p:nvCxnSpPr>
        <p:spPr>
          <a:xfrm>
            <a:off x="2393763" y="3917763"/>
            <a:ext cx="120837" cy="14924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2133600" y="33528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5</a:t>
            </a:r>
            <a:endParaRPr lang="en-US" dirty="0"/>
          </a:p>
        </p:txBody>
      </p:sp>
      <p:cxnSp>
        <p:nvCxnSpPr>
          <p:cNvPr id="43" name="Straight Connector 42"/>
          <p:cNvCxnSpPr>
            <a:endCxn id="7" idx="6"/>
          </p:cNvCxnSpPr>
          <p:nvPr/>
        </p:nvCxnSpPr>
        <p:spPr>
          <a:xfrm flipH="1">
            <a:off x="2667000" y="4953000"/>
            <a:ext cx="1905000" cy="609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>
            <a:stCxn id="7" idx="7"/>
            <a:endCxn id="9" idx="3"/>
          </p:cNvCxnSpPr>
          <p:nvPr/>
        </p:nvCxnSpPr>
        <p:spPr>
          <a:xfrm flipV="1">
            <a:off x="2622363" y="3841563"/>
            <a:ext cx="775074" cy="16132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>
            <a:stCxn id="4" idx="6"/>
            <a:endCxn id="9" idx="2"/>
          </p:cNvCxnSpPr>
          <p:nvPr/>
        </p:nvCxnSpPr>
        <p:spPr>
          <a:xfrm flipV="1">
            <a:off x="1752600" y="3733800"/>
            <a:ext cx="1600200" cy="609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>
            <a:stCxn id="4" idx="5"/>
            <a:endCxn id="7" idx="1"/>
          </p:cNvCxnSpPr>
          <p:nvPr/>
        </p:nvCxnSpPr>
        <p:spPr>
          <a:xfrm>
            <a:off x="1707963" y="4451163"/>
            <a:ext cx="698874" cy="10036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1447800" y="388620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51" name="TextBox 50"/>
          <p:cNvSpPr txBox="1"/>
          <p:nvPr/>
        </p:nvSpPr>
        <p:spPr>
          <a:xfrm>
            <a:off x="2362200" y="5715000"/>
            <a:ext cx="1752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52" name="TextBox 51"/>
          <p:cNvSpPr txBox="1"/>
          <p:nvPr/>
        </p:nvSpPr>
        <p:spPr>
          <a:xfrm>
            <a:off x="1447800" y="5638800"/>
            <a:ext cx="838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If all costs are 1 the problem is polynomial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Removing the vertex of demand </a:t>
            </a:r>
            <a:r>
              <a:rPr lang="en-US" sz="4000" dirty="0" smtClean="0">
                <a:solidFill>
                  <a:srgbClr val="FF0000"/>
                </a:solidFill>
              </a:rPr>
              <a:t>3</a:t>
            </a:r>
            <a:r>
              <a:rPr lang="en-US" sz="4000" dirty="0" smtClean="0"/>
              <a:t>.</a:t>
            </a:r>
          </a:p>
        </p:txBody>
      </p:sp>
      <p:sp>
        <p:nvSpPr>
          <p:cNvPr id="4" name="Oval 3"/>
          <p:cNvSpPr/>
          <p:nvPr/>
        </p:nvSpPr>
        <p:spPr>
          <a:xfrm>
            <a:off x="1447800" y="4191000"/>
            <a:ext cx="304800" cy="3048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133600" y="3657600"/>
            <a:ext cx="304800" cy="3048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1524000" y="5410200"/>
            <a:ext cx="304800" cy="3048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362200" y="5410200"/>
            <a:ext cx="304800" cy="304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276600" y="4876800"/>
            <a:ext cx="304800" cy="3048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3352800" y="3581400"/>
            <a:ext cx="304800" cy="3048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4495800" y="4724400"/>
            <a:ext cx="304800" cy="3048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4572000" y="3733800"/>
            <a:ext cx="304800" cy="304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/>
          <p:cNvCxnSpPr>
            <a:stCxn id="10" idx="1"/>
            <a:endCxn id="9" idx="5"/>
          </p:cNvCxnSpPr>
          <p:nvPr/>
        </p:nvCxnSpPr>
        <p:spPr>
          <a:xfrm flipH="1" flipV="1">
            <a:off x="3612963" y="3841563"/>
            <a:ext cx="927474" cy="9274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11" idx="2"/>
            <a:endCxn id="9" idx="6"/>
          </p:cNvCxnSpPr>
          <p:nvPr/>
        </p:nvCxnSpPr>
        <p:spPr>
          <a:xfrm flipH="1" flipV="1">
            <a:off x="3657600" y="3733800"/>
            <a:ext cx="91440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11" idx="4"/>
            <a:endCxn id="10" idx="0"/>
          </p:cNvCxnSpPr>
          <p:nvPr/>
        </p:nvCxnSpPr>
        <p:spPr>
          <a:xfrm flipH="1">
            <a:off x="4648200" y="4038600"/>
            <a:ext cx="76200" cy="68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4" idx="7"/>
            <a:endCxn id="5" idx="3"/>
          </p:cNvCxnSpPr>
          <p:nvPr/>
        </p:nvCxnSpPr>
        <p:spPr>
          <a:xfrm flipV="1">
            <a:off x="1707963" y="3917763"/>
            <a:ext cx="470274" cy="3178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5" idx="6"/>
            <a:endCxn id="9" idx="2"/>
          </p:cNvCxnSpPr>
          <p:nvPr/>
        </p:nvCxnSpPr>
        <p:spPr>
          <a:xfrm flipV="1">
            <a:off x="2438400" y="3733800"/>
            <a:ext cx="9144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4" idx="4"/>
            <a:endCxn id="6" idx="0"/>
          </p:cNvCxnSpPr>
          <p:nvPr/>
        </p:nvCxnSpPr>
        <p:spPr>
          <a:xfrm>
            <a:off x="1600200" y="4495800"/>
            <a:ext cx="7620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8" idx="0"/>
            <a:endCxn id="5" idx="5"/>
          </p:cNvCxnSpPr>
          <p:nvPr/>
        </p:nvCxnSpPr>
        <p:spPr>
          <a:xfrm flipH="1" flipV="1">
            <a:off x="2393763" y="3917763"/>
            <a:ext cx="1035237" cy="9590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6" idx="7"/>
            <a:endCxn id="9" idx="3"/>
          </p:cNvCxnSpPr>
          <p:nvPr/>
        </p:nvCxnSpPr>
        <p:spPr>
          <a:xfrm flipV="1">
            <a:off x="1784163" y="3841563"/>
            <a:ext cx="1613274" cy="16132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1676400" y="5562600"/>
            <a:ext cx="685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stCxn id="7" idx="6"/>
            <a:endCxn id="8" idx="3"/>
          </p:cNvCxnSpPr>
          <p:nvPr/>
        </p:nvCxnSpPr>
        <p:spPr>
          <a:xfrm flipV="1">
            <a:off x="2667000" y="5136963"/>
            <a:ext cx="654237" cy="4256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4648200" y="3429000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724400" y="4800600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3276600" y="3276600"/>
            <a:ext cx="1676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3505200" y="4953000"/>
            <a:ext cx="1066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5</a:t>
            </a:r>
            <a:endParaRPr lang="en-US" dirty="0"/>
          </a:p>
        </p:txBody>
      </p:sp>
      <p:cxnSp>
        <p:nvCxnSpPr>
          <p:cNvPr id="32" name="Straight Arrow Connector 31"/>
          <p:cNvCxnSpPr>
            <a:stCxn id="11" idx="3"/>
            <a:endCxn id="8" idx="7"/>
          </p:cNvCxnSpPr>
          <p:nvPr/>
        </p:nvCxnSpPr>
        <p:spPr>
          <a:xfrm flipH="1">
            <a:off x="3536763" y="3993963"/>
            <a:ext cx="1079874" cy="92747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8" idx="2"/>
            <a:endCxn id="4" idx="5"/>
          </p:cNvCxnSpPr>
          <p:nvPr/>
        </p:nvCxnSpPr>
        <p:spPr>
          <a:xfrm flipH="1" flipV="1">
            <a:off x="1707963" y="4451163"/>
            <a:ext cx="1568637" cy="5780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stCxn id="8" idx="7"/>
            <a:endCxn id="9" idx="4"/>
          </p:cNvCxnSpPr>
          <p:nvPr/>
        </p:nvCxnSpPr>
        <p:spPr>
          <a:xfrm flipH="1" flipV="1">
            <a:off x="3505200" y="3886200"/>
            <a:ext cx="31563" cy="10352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5" idx="4"/>
            <a:endCxn id="6" idx="7"/>
          </p:cNvCxnSpPr>
          <p:nvPr/>
        </p:nvCxnSpPr>
        <p:spPr>
          <a:xfrm flipH="1">
            <a:off x="1784163" y="3962400"/>
            <a:ext cx="501837" cy="14924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stCxn id="5" idx="5"/>
            <a:endCxn id="7" idx="0"/>
          </p:cNvCxnSpPr>
          <p:nvPr/>
        </p:nvCxnSpPr>
        <p:spPr>
          <a:xfrm>
            <a:off x="2393763" y="3917763"/>
            <a:ext cx="120837" cy="14924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2133600" y="33528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5</a:t>
            </a:r>
            <a:endParaRPr lang="en-US" dirty="0"/>
          </a:p>
        </p:txBody>
      </p:sp>
      <p:cxnSp>
        <p:nvCxnSpPr>
          <p:cNvPr id="43" name="Straight Connector 42"/>
          <p:cNvCxnSpPr>
            <a:endCxn id="7" idx="6"/>
          </p:cNvCxnSpPr>
          <p:nvPr/>
        </p:nvCxnSpPr>
        <p:spPr>
          <a:xfrm flipH="1">
            <a:off x="2667000" y="4953000"/>
            <a:ext cx="1905000" cy="609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>
            <a:stCxn id="7" idx="7"/>
            <a:endCxn id="9" idx="3"/>
          </p:cNvCxnSpPr>
          <p:nvPr/>
        </p:nvCxnSpPr>
        <p:spPr>
          <a:xfrm flipV="1">
            <a:off x="2622363" y="3841563"/>
            <a:ext cx="775074" cy="16132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>
            <a:stCxn id="4" idx="6"/>
            <a:endCxn id="9" idx="2"/>
          </p:cNvCxnSpPr>
          <p:nvPr/>
        </p:nvCxnSpPr>
        <p:spPr>
          <a:xfrm flipV="1">
            <a:off x="1752600" y="3733800"/>
            <a:ext cx="1600200" cy="609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>
            <a:stCxn id="4" idx="5"/>
            <a:endCxn id="7" idx="1"/>
          </p:cNvCxnSpPr>
          <p:nvPr/>
        </p:nvCxnSpPr>
        <p:spPr>
          <a:xfrm>
            <a:off x="1707963" y="4451163"/>
            <a:ext cx="698874" cy="10036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1447800" y="388620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51" name="TextBox 50"/>
          <p:cNvSpPr txBox="1"/>
          <p:nvPr/>
        </p:nvSpPr>
        <p:spPr>
          <a:xfrm>
            <a:off x="2362200" y="5715000"/>
            <a:ext cx="1752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52" name="TextBox 51"/>
          <p:cNvSpPr txBox="1"/>
          <p:nvPr/>
        </p:nvSpPr>
        <p:spPr>
          <a:xfrm>
            <a:off x="1447800" y="5638800"/>
            <a:ext cx="838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1143000"/>
          </a:xfrm>
        </p:spPr>
        <p:txBody>
          <a:bodyPr/>
          <a:lstStyle/>
          <a:p>
            <a:pPr algn="ctr"/>
            <a:r>
              <a:rPr lang="en-US" dirty="0" smtClean="0"/>
              <a:t>If all costs are 1 the problem is polynomial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7467600" cy="4873752"/>
          </a:xfrm>
        </p:spPr>
        <p:txBody>
          <a:bodyPr>
            <a:normAutofit/>
          </a:bodyPr>
          <a:lstStyle/>
          <a:p>
            <a:r>
              <a:rPr lang="en-US" sz="4000" dirty="0" smtClean="0"/>
              <a:t>Removing two of the </a:t>
            </a:r>
            <a:r>
              <a:rPr lang="en-US" sz="4000" dirty="0" smtClean="0">
                <a:solidFill>
                  <a:srgbClr val="FF0000"/>
                </a:solidFill>
              </a:rPr>
              <a:t>4 </a:t>
            </a:r>
            <a:r>
              <a:rPr lang="en-US" sz="4000" dirty="0" smtClean="0"/>
              <a:t>vertices,  still valid.  </a:t>
            </a:r>
          </a:p>
          <a:p>
            <a:r>
              <a:rPr lang="en-US" sz="4000" dirty="0" smtClean="0"/>
              <a:t>Vertex </a:t>
            </a:r>
            <a:r>
              <a:rPr lang="en-US" sz="4000" dirty="0" smtClean="0">
                <a:solidFill>
                  <a:srgbClr val="FF0000"/>
                </a:solidFill>
              </a:rPr>
              <a:t>3</a:t>
            </a:r>
            <a:r>
              <a:rPr lang="en-US" sz="4000" dirty="0" smtClean="0"/>
              <a:t> gets flow via </a:t>
            </a:r>
            <a:r>
              <a:rPr lang="en-US" sz="4000" dirty="0" smtClean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4" name="Oval 3"/>
          <p:cNvSpPr/>
          <p:nvPr/>
        </p:nvSpPr>
        <p:spPr>
          <a:xfrm>
            <a:off x="1447800" y="4191000"/>
            <a:ext cx="304800" cy="3048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133600" y="3657600"/>
            <a:ext cx="304800" cy="3048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1524000" y="5410200"/>
            <a:ext cx="304800" cy="304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362200" y="5410200"/>
            <a:ext cx="304800" cy="304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276600" y="4876800"/>
            <a:ext cx="304800" cy="3048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3352800" y="3581400"/>
            <a:ext cx="304800" cy="304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4495800" y="4724400"/>
            <a:ext cx="304800" cy="3048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4572000" y="3733800"/>
            <a:ext cx="304800" cy="304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/>
          <p:cNvCxnSpPr>
            <a:stCxn id="10" idx="1"/>
            <a:endCxn id="9" idx="5"/>
          </p:cNvCxnSpPr>
          <p:nvPr/>
        </p:nvCxnSpPr>
        <p:spPr>
          <a:xfrm flipH="1" flipV="1">
            <a:off x="3612963" y="3841563"/>
            <a:ext cx="927474" cy="9274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11" idx="2"/>
            <a:endCxn id="9" idx="6"/>
          </p:cNvCxnSpPr>
          <p:nvPr/>
        </p:nvCxnSpPr>
        <p:spPr>
          <a:xfrm flipH="1" flipV="1">
            <a:off x="3657600" y="3733800"/>
            <a:ext cx="91440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11" idx="4"/>
            <a:endCxn id="10" idx="0"/>
          </p:cNvCxnSpPr>
          <p:nvPr/>
        </p:nvCxnSpPr>
        <p:spPr>
          <a:xfrm flipH="1">
            <a:off x="4648200" y="4038600"/>
            <a:ext cx="76200" cy="68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4" idx="7"/>
            <a:endCxn id="5" idx="3"/>
          </p:cNvCxnSpPr>
          <p:nvPr/>
        </p:nvCxnSpPr>
        <p:spPr>
          <a:xfrm flipV="1">
            <a:off x="1707963" y="3917763"/>
            <a:ext cx="470274" cy="3178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5" idx="6"/>
            <a:endCxn id="9" idx="2"/>
          </p:cNvCxnSpPr>
          <p:nvPr/>
        </p:nvCxnSpPr>
        <p:spPr>
          <a:xfrm flipV="1">
            <a:off x="2438400" y="3733800"/>
            <a:ext cx="9144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4" idx="4"/>
            <a:endCxn id="6" idx="0"/>
          </p:cNvCxnSpPr>
          <p:nvPr/>
        </p:nvCxnSpPr>
        <p:spPr>
          <a:xfrm>
            <a:off x="1600200" y="4495800"/>
            <a:ext cx="7620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8" idx="0"/>
            <a:endCxn id="5" idx="5"/>
          </p:cNvCxnSpPr>
          <p:nvPr/>
        </p:nvCxnSpPr>
        <p:spPr>
          <a:xfrm flipH="1" flipV="1">
            <a:off x="2393763" y="3917763"/>
            <a:ext cx="1035237" cy="9590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6" idx="7"/>
            <a:endCxn id="9" idx="3"/>
          </p:cNvCxnSpPr>
          <p:nvPr/>
        </p:nvCxnSpPr>
        <p:spPr>
          <a:xfrm flipV="1">
            <a:off x="1784163" y="3841563"/>
            <a:ext cx="1613274" cy="16132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1676400" y="5562600"/>
            <a:ext cx="685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stCxn id="7" idx="6"/>
            <a:endCxn id="8" idx="3"/>
          </p:cNvCxnSpPr>
          <p:nvPr/>
        </p:nvCxnSpPr>
        <p:spPr>
          <a:xfrm flipV="1">
            <a:off x="2667000" y="5136963"/>
            <a:ext cx="654237" cy="4256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4648200" y="3429000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724400" y="4800600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3276600" y="3276600"/>
            <a:ext cx="1676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3505200" y="4953000"/>
            <a:ext cx="1066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5</a:t>
            </a:r>
            <a:endParaRPr lang="en-US" dirty="0"/>
          </a:p>
        </p:txBody>
      </p:sp>
      <p:cxnSp>
        <p:nvCxnSpPr>
          <p:cNvPr id="32" name="Straight Arrow Connector 31"/>
          <p:cNvCxnSpPr>
            <a:stCxn id="11" idx="3"/>
            <a:endCxn id="8" idx="7"/>
          </p:cNvCxnSpPr>
          <p:nvPr/>
        </p:nvCxnSpPr>
        <p:spPr>
          <a:xfrm flipH="1">
            <a:off x="3536763" y="3993963"/>
            <a:ext cx="1079874" cy="92747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8" idx="2"/>
            <a:endCxn id="4" idx="5"/>
          </p:cNvCxnSpPr>
          <p:nvPr/>
        </p:nvCxnSpPr>
        <p:spPr>
          <a:xfrm flipH="1" flipV="1">
            <a:off x="1707963" y="4451163"/>
            <a:ext cx="1568637" cy="5780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stCxn id="8" idx="7"/>
            <a:endCxn id="9" idx="4"/>
          </p:cNvCxnSpPr>
          <p:nvPr/>
        </p:nvCxnSpPr>
        <p:spPr>
          <a:xfrm flipH="1" flipV="1">
            <a:off x="3505200" y="3886200"/>
            <a:ext cx="31563" cy="10352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5" idx="4"/>
            <a:endCxn id="6" idx="7"/>
          </p:cNvCxnSpPr>
          <p:nvPr/>
        </p:nvCxnSpPr>
        <p:spPr>
          <a:xfrm flipH="1">
            <a:off x="1784163" y="3962400"/>
            <a:ext cx="501837" cy="14924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stCxn id="5" idx="5"/>
            <a:endCxn id="7" idx="0"/>
          </p:cNvCxnSpPr>
          <p:nvPr/>
        </p:nvCxnSpPr>
        <p:spPr>
          <a:xfrm>
            <a:off x="2393763" y="3917763"/>
            <a:ext cx="120837" cy="14924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2133600" y="32766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5</a:t>
            </a:r>
            <a:endParaRPr lang="en-US" dirty="0"/>
          </a:p>
        </p:txBody>
      </p:sp>
      <p:cxnSp>
        <p:nvCxnSpPr>
          <p:cNvPr id="43" name="Straight Connector 42"/>
          <p:cNvCxnSpPr>
            <a:endCxn id="7" idx="6"/>
          </p:cNvCxnSpPr>
          <p:nvPr/>
        </p:nvCxnSpPr>
        <p:spPr>
          <a:xfrm flipH="1">
            <a:off x="2667000" y="4953000"/>
            <a:ext cx="1905000" cy="609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>
            <a:stCxn id="7" idx="7"/>
            <a:endCxn id="9" idx="3"/>
          </p:cNvCxnSpPr>
          <p:nvPr/>
        </p:nvCxnSpPr>
        <p:spPr>
          <a:xfrm flipV="1">
            <a:off x="2622363" y="3841563"/>
            <a:ext cx="775074" cy="16132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>
            <a:stCxn id="4" idx="6"/>
            <a:endCxn id="9" idx="2"/>
          </p:cNvCxnSpPr>
          <p:nvPr/>
        </p:nvCxnSpPr>
        <p:spPr>
          <a:xfrm flipV="1">
            <a:off x="1752600" y="3733800"/>
            <a:ext cx="1600200" cy="609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>
            <a:stCxn id="4" idx="5"/>
            <a:endCxn id="7" idx="1"/>
          </p:cNvCxnSpPr>
          <p:nvPr/>
        </p:nvCxnSpPr>
        <p:spPr>
          <a:xfrm>
            <a:off x="1707963" y="4451163"/>
            <a:ext cx="698874" cy="10036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1447800" y="388620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51" name="TextBox 50"/>
          <p:cNvSpPr txBox="1"/>
          <p:nvPr/>
        </p:nvSpPr>
        <p:spPr>
          <a:xfrm>
            <a:off x="2362200" y="5715000"/>
            <a:ext cx="1752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52" name="TextBox 51"/>
          <p:cNvSpPr txBox="1"/>
          <p:nvPr/>
        </p:nvSpPr>
        <p:spPr>
          <a:xfrm>
            <a:off x="1447800" y="5638800"/>
            <a:ext cx="838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1143000"/>
          </a:xfrm>
        </p:spPr>
        <p:txBody>
          <a:bodyPr/>
          <a:lstStyle/>
          <a:p>
            <a:pPr algn="ctr"/>
            <a:r>
              <a:rPr lang="en-US" dirty="0" smtClean="0"/>
              <a:t>If all costs are 1 the problem is polynomial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7467600" cy="4873752"/>
          </a:xfrm>
        </p:spPr>
        <p:txBody>
          <a:bodyPr>
            <a:normAutofit/>
          </a:bodyPr>
          <a:lstStyle/>
          <a:p>
            <a:r>
              <a:rPr lang="en-US" sz="4000" dirty="0" smtClean="0"/>
              <a:t> The </a:t>
            </a:r>
            <a:r>
              <a:rPr lang="en-US" sz="4000" dirty="0" smtClean="0">
                <a:solidFill>
                  <a:srgbClr val="FF0000"/>
                </a:solidFill>
              </a:rPr>
              <a:t>5</a:t>
            </a:r>
            <a:r>
              <a:rPr lang="en-US" sz="4000" dirty="0" smtClean="0"/>
              <a:t> can not be removed, as in this case </a:t>
            </a:r>
            <a:r>
              <a:rPr lang="en-US" sz="4000" dirty="0" smtClean="0">
                <a:solidFill>
                  <a:srgbClr val="FF0000"/>
                </a:solidFill>
              </a:rPr>
              <a:t>|S|&lt;5</a:t>
            </a:r>
            <a:r>
              <a:rPr lang="en-US" sz="4000" dirty="0" smtClean="0"/>
              <a:t>.</a:t>
            </a:r>
          </a:p>
        </p:txBody>
      </p:sp>
      <p:sp>
        <p:nvSpPr>
          <p:cNvPr id="4" name="Oval 3"/>
          <p:cNvSpPr/>
          <p:nvPr/>
        </p:nvSpPr>
        <p:spPr>
          <a:xfrm>
            <a:off x="1447800" y="4191000"/>
            <a:ext cx="304800" cy="3048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133600" y="3657600"/>
            <a:ext cx="304800" cy="3048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1524000" y="5410200"/>
            <a:ext cx="304800" cy="304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362200" y="5410200"/>
            <a:ext cx="304800" cy="304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276600" y="4876800"/>
            <a:ext cx="304800" cy="3048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3352800" y="3581400"/>
            <a:ext cx="304800" cy="304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4495800" y="4724400"/>
            <a:ext cx="304800" cy="3048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4572000" y="3733800"/>
            <a:ext cx="304800" cy="304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/>
          <p:cNvCxnSpPr>
            <a:stCxn id="10" idx="1"/>
            <a:endCxn id="9" idx="5"/>
          </p:cNvCxnSpPr>
          <p:nvPr/>
        </p:nvCxnSpPr>
        <p:spPr>
          <a:xfrm flipH="1" flipV="1">
            <a:off x="3612963" y="3841563"/>
            <a:ext cx="927474" cy="9274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11" idx="2"/>
            <a:endCxn id="9" idx="6"/>
          </p:cNvCxnSpPr>
          <p:nvPr/>
        </p:nvCxnSpPr>
        <p:spPr>
          <a:xfrm flipH="1" flipV="1">
            <a:off x="3657600" y="3733800"/>
            <a:ext cx="91440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11" idx="4"/>
            <a:endCxn id="10" idx="0"/>
          </p:cNvCxnSpPr>
          <p:nvPr/>
        </p:nvCxnSpPr>
        <p:spPr>
          <a:xfrm flipH="1">
            <a:off x="4648200" y="4038600"/>
            <a:ext cx="76200" cy="68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4" idx="7"/>
            <a:endCxn id="5" idx="3"/>
          </p:cNvCxnSpPr>
          <p:nvPr/>
        </p:nvCxnSpPr>
        <p:spPr>
          <a:xfrm flipV="1">
            <a:off x="1707963" y="3917763"/>
            <a:ext cx="470274" cy="3178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5" idx="6"/>
            <a:endCxn id="9" idx="2"/>
          </p:cNvCxnSpPr>
          <p:nvPr/>
        </p:nvCxnSpPr>
        <p:spPr>
          <a:xfrm flipV="1">
            <a:off x="2438400" y="3733800"/>
            <a:ext cx="9144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4" idx="4"/>
            <a:endCxn id="6" idx="0"/>
          </p:cNvCxnSpPr>
          <p:nvPr/>
        </p:nvCxnSpPr>
        <p:spPr>
          <a:xfrm>
            <a:off x="1600200" y="4495800"/>
            <a:ext cx="7620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8" idx="0"/>
            <a:endCxn id="5" idx="5"/>
          </p:cNvCxnSpPr>
          <p:nvPr/>
        </p:nvCxnSpPr>
        <p:spPr>
          <a:xfrm flipH="1" flipV="1">
            <a:off x="2393763" y="3917763"/>
            <a:ext cx="1035237" cy="9590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6" idx="7"/>
            <a:endCxn id="9" idx="3"/>
          </p:cNvCxnSpPr>
          <p:nvPr/>
        </p:nvCxnSpPr>
        <p:spPr>
          <a:xfrm flipV="1">
            <a:off x="1784163" y="3841563"/>
            <a:ext cx="1613274" cy="16132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1676400" y="5562600"/>
            <a:ext cx="685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stCxn id="7" idx="6"/>
            <a:endCxn id="8" idx="3"/>
          </p:cNvCxnSpPr>
          <p:nvPr/>
        </p:nvCxnSpPr>
        <p:spPr>
          <a:xfrm flipV="1">
            <a:off x="2667000" y="5136963"/>
            <a:ext cx="654237" cy="4256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4648200" y="3429000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724400" y="4800600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3276600" y="3276600"/>
            <a:ext cx="1676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3505200" y="4953000"/>
            <a:ext cx="1066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5</a:t>
            </a:r>
            <a:endParaRPr lang="en-US" dirty="0"/>
          </a:p>
        </p:txBody>
      </p:sp>
      <p:cxnSp>
        <p:nvCxnSpPr>
          <p:cNvPr id="32" name="Straight Arrow Connector 31"/>
          <p:cNvCxnSpPr>
            <a:stCxn id="11" idx="3"/>
            <a:endCxn id="8" idx="7"/>
          </p:cNvCxnSpPr>
          <p:nvPr/>
        </p:nvCxnSpPr>
        <p:spPr>
          <a:xfrm flipH="1">
            <a:off x="3536763" y="3993963"/>
            <a:ext cx="1079874" cy="92747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8" idx="2"/>
            <a:endCxn id="4" idx="5"/>
          </p:cNvCxnSpPr>
          <p:nvPr/>
        </p:nvCxnSpPr>
        <p:spPr>
          <a:xfrm flipH="1" flipV="1">
            <a:off x="1707963" y="4451163"/>
            <a:ext cx="1568637" cy="5780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stCxn id="8" idx="7"/>
            <a:endCxn id="9" idx="4"/>
          </p:cNvCxnSpPr>
          <p:nvPr/>
        </p:nvCxnSpPr>
        <p:spPr>
          <a:xfrm flipH="1" flipV="1">
            <a:off x="3505200" y="3886200"/>
            <a:ext cx="31563" cy="10352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5" idx="4"/>
            <a:endCxn id="6" idx="7"/>
          </p:cNvCxnSpPr>
          <p:nvPr/>
        </p:nvCxnSpPr>
        <p:spPr>
          <a:xfrm flipH="1">
            <a:off x="1784163" y="3962400"/>
            <a:ext cx="501837" cy="14924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stCxn id="5" idx="5"/>
            <a:endCxn id="7" idx="0"/>
          </p:cNvCxnSpPr>
          <p:nvPr/>
        </p:nvCxnSpPr>
        <p:spPr>
          <a:xfrm>
            <a:off x="2393763" y="3917763"/>
            <a:ext cx="120837" cy="14924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2133600" y="32766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5</a:t>
            </a:r>
            <a:endParaRPr lang="en-US" dirty="0"/>
          </a:p>
        </p:txBody>
      </p:sp>
      <p:cxnSp>
        <p:nvCxnSpPr>
          <p:cNvPr id="43" name="Straight Connector 42"/>
          <p:cNvCxnSpPr>
            <a:endCxn id="7" idx="6"/>
          </p:cNvCxnSpPr>
          <p:nvPr/>
        </p:nvCxnSpPr>
        <p:spPr>
          <a:xfrm flipH="1">
            <a:off x="2667000" y="4953000"/>
            <a:ext cx="1905000" cy="609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>
            <a:stCxn id="7" idx="7"/>
            <a:endCxn id="9" idx="3"/>
          </p:cNvCxnSpPr>
          <p:nvPr/>
        </p:nvCxnSpPr>
        <p:spPr>
          <a:xfrm flipV="1">
            <a:off x="2622363" y="3841563"/>
            <a:ext cx="775074" cy="16132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>
            <a:stCxn id="4" idx="6"/>
            <a:endCxn id="9" idx="2"/>
          </p:cNvCxnSpPr>
          <p:nvPr/>
        </p:nvCxnSpPr>
        <p:spPr>
          <a:xfrm flipV="1">
            <a:off x="1752600" y="3733800"/>
            <a:ext cx="1600200" cy="609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>
            <a:stCxn id="4" idx="5"/>
            <a:endCxn id="7" idx="1"/>
          </p:cNvCxnSpPr>
          <p:nvPr/>
        </p:nvCxnSpPr>
        <p:spPr>
          <a:xfrm>
            <a:off x="1707963" y="4451163"/>
            <a:ext cx="698874" cy="10036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1447800" y="388620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51" name="TextBox 50"/>
          <p:cNvSpPr txBox="1"/>
          <p:nvPr/>
        </p:nvSpPr>
        <p:spPr>
          <a:xfrm>
            <a:off x="2362200" y="5715000"/>
            <a:ext cx="1752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52" name="TextBox 51"/>
          <p:cNvSpPr txBox="1"/>
          <p:nvPr/>
        </p:nvSpPr>
        <p:spPr>
          <a:xfrm>
            <a:off x="1447800" y="5638800"/>
            <a:ext cx="838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600" dirty="0" smtClean="0"/>
              <a:t>Some hints for why the algorithm is optimal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00B050"/>
                </a:solidFill>
              </a:rPr>
              <a:t>Deficient</a:t>
            </a:r>
            <a:r>
              <a:rPr lang="en-US" sz="3600" dirty="0" smtClean="0"/>
              <a:t> sets of vertices:</a:t>
            </a:r>
          </a:p>
          <a:p>
            <a:r>
              <a:rPr lang="en-US" sz="3600" dirty="0" smtClean="0"/>
              <a:t>For a vertex set </a:t>
            </a:r>
            <a:r>
              <a:rPr lang="en-US" sz="3600" dirty="0" smtClean="0">
                <a:solidFill>
                  <a:srgbClr val="FF0000"/>
                </a:solidFill>
              </a:rPr>
              <a:t>W</a:t>
            </a:r>
            <a:r>
              <a:rPr lang="en-US" sz="3600" dirty="0" smtClean="0"/>
              <a:t> let </a:t>
            </a:r>
            <a:r>
              <a:rPr lang="en-US" sz="3600" dirty="0" smtClean="0">
                <a:solidFill>
                  <a:srgbClr val="FF0000"/>
                </a:solidFill>
              </a:rPr>
              <a:t>d(W)</a:t>
            </a:r>
            <a:r>
              <a:rPr lang="en-US" sz="3600" dirty="0" smtClean="0"/>
              <a:t>  be the maximum demand in W</a:t>
            </a:r>
          </a:p>
          <a:p>
            <a:r>
              <a:rPr lang="en-US" sz="3600" dirty="0" smtClean="0"/>
              <a:t>Let </a:t>
            </a:r>
            <a:r>
              <a:rPr lang="en-US" sz="3600" dirty="0" smtClean="0">
                <a:solidFill>
                  <a:srgbClr val="FF0000"/>
                </a:solidFill>
                <a:sym typeface="Symbol"/>
              </a:rPr>
              <a:t>(W) </a:t>
            </a:r>
            <a:r>
              <a:rPr lang="en-US" sz="3600" dirty="0" smtClean="0">
                <a:sym typeface="Symbol"/>
              </a:rPr>
              <a:t>be the number of edges leaving </a:t>
            </a:r>
            <a:r>
              <a:rPr lang="en-US" sz="3600" dirty="0" smtClean="0">
                <a:solidFill>
                  <a:srgbClr val="FF0000"/>
                </a:solidFill>
                <a:sym typeface="Symbol"/>
              </a:rPr>
              <a:t>W</a:t>
            </a:r>
          </a:p>
          <a:p>
            <a:r>
              <a:rPr lang="en-US" sz="3600" dirty="0" smtClean="0">
                <a:solidFill>
                  <a:srgbClr val="FF0000"/>
                </a:solidFill>
                <a:sym typeface="Symbol"/>
              </a:rPr>
              <a:t>W</a:t>
            </a:r>
            <a:r>
              <a:rPr lang="en-US" sz="3600" dirty="0" smtClean="0">
                <a:sym typeface="Symbol"/>
              </a:rPr>
              <a:t> is deficient if:</a:t>
            </a:r>
          </a:p>
          <a:p>
            <a:pPr>
              <a:buNone/>
            </a:pPr>
            <a:r>
              <a:rPr lang="en-US" sz="3600" dirty="0" smtClean="0">
                <a:solidFill>
                  <a:srgbClr val="FF0000"/>
                </a:solidFill>
                <a:sym typeface="Symbol"/>
              </a:rPr>
              <a:t>         d(W)&gt; (W)</a:t>
            </a:r>
          </a:p>
          <a:p>
            <a:r>
              <a:rPr lang="en-US" sz="3600" dirty="0" smtClean="0">
                <a:solidFill>
                  <a:srgbClr val="FF0000"/>
                </a:solidFill>
                <a:sym typeface="Symbol"/>
              </a:rPr>
              <a:t> SW </a:t>
            </a:r>
            <a:r>
              <a:rPr lang="en-US" sz="3600" dirty="0" smtClean="0">
                <a:sym typeface="Symbol"/>
              </a:rPr>
              <a:t>all deficient </a:t>
            </a:r>
            <a:r>
              <a:rPr lang="en-US" sz="3600" dirty="0" smtClean="0">
                <a:solidFill>
                  <a:srgbClr val="FF0000"/>
                </a:solidFill>
                <a:sym typeface="Symbol"/>
              </a:rPr>
              <a:t>W.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2597</TotalTime>
  <Words>2302</Words>
  <Application>Microsoft Office PowerPoint</Application>
  <PresentationFormat>On-screen Show (4:3)</PresentationFormat>
  <Paragraphs>327</Paragraphs>
  <Slides>46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53" baseType="lpstr">
      <vt:lpstr>Calibri</vt:lpstr>
      <vt:lpstr>Century Schoolbook</vt:lpstr>
      <vt:lpstr>Symbol</vt:lpstr>
      <vt:lpstr>Times New Roman</vt:lpstr>
      <vt:lpstr>Wingdings</vt:lpstr>
      <vt:lpstr>Wingdings 2</vt:lpstr>
      <vt:lpstr>Oriel</vt:lpstr>
      <vt:lpstr>The interesting behavior of the  source location problem</vt:lpstr>
      <vt:lpstr>Definition </vt:lpstr>
      <vt:lpstr>If all costs are 1 the problem is polynomial</vt:lpstr>
      <vt:lpstr>If all costs are 1 the problem is polynomial</vt:lpstr>
      <vt:lpstr>If all costs are 1 the problem is polynomial</vt:lpstr>
      <vt:lpstr>If all costs are 1 the problem is polynomial</vt:lpstr>
      <vt:lpstr>If all costs are 1 the problem is polynomial</vt:lpstr>
      <vt:lpstr>If all costs are 1 the problem is polynomial</vt:lpstr>
      <vt:lpstr>Some hints for why the algorithm is optimal</vt:lpstr>
      <vt:lpstr>Uncrossing: a Glimpse </vt:lpstr>
      <vt:lpstr>A crucial property  in connectivity</vt:lpstr>
      <vt:lpstr> Getting a contradiction</vt:lpstr>
      <vt:lpstr>Idea of proof</vt:lpstr>
      <vt:lpstr> If all demands are the same also polynomial</vt:lpstr>
      <vt:lpstr> The cactus representation of cuts</vt:lpstr>
      <vt:lpstr>An interesting case</vt:lpstr>
      <vt:lpstr>A two steps reduction of the graph to a tree.</vt:lpstr>
      <vt:lpstr>The VAST number of problem in SL</vt:lpstr>
      <vt:lpstr>The interesting work of Fukunaga </vt:lpstr>
      <vt:lpstr>The results of  Fukunaga </vt:lpstr>
      <vt:lpstr>     My most recent paper  K,Nutov</vt:lpstr>
      <vt:lpstr>Generalizing Fukunaga </vt:lpstr>
      <vt:lpstr>     One of our main result: small p </vt:lpstr>
      <vt:lpstr>Folklore O(log n) ratio</vt:lpstr>
      <vt:lpstr>Submodular cover</vt:lpstr>
      <vt:lpstr> Density: unit cots </vt:lpstr>
      <vt:lpstr> The approximation</vt:lpstr>
      <vt:lpstr>Set Cover with hard capacities</vt:lpstr>
      <vt:lpstr>Given S checking feasibility is polynomial: flow</vt:lpstr>
      <vt:lpstr>The algorithm </vt:lpstr>
      <vt:lpstr>Details</vt:lpstr>
      <vt:lpstr>A closely related problem </vt:lpstr>
      <vt:lpstr>Example</vt:lpstr>
      <vt:lpstr> Element connectivity</vt:lpstr>
      <vt:lpstr>Why is it called element connectivity?</vt:lpstr>
      <vt:lpstr>Brilliant idea Chuzhoy Khanna </vt:lpstr>
      <vt:lpstr>The difficulty</vt:lpstr>
      <vt:lpstr>The difficulty</vt:lpstr>
      <vt:lpstr>The difficulty</vt:lpstr>
      <vt:lpstr>Let  p=1/128 k3 log(|T|)</vt:lpstr>
      <vt:lpstr>The idea of the proof</vt:lpstr>
      <vt:lpstr>Some more of the calculations</vt:lpstr>
      <vt:lpstr>A good question: can we get f(k) ratio?</vt:lpstr>
      <vt:lpstr>difficulty</vt:lpstr>
      <vt:lpstr>Difficulty</vt:lpstr>
      <vt:lpstr> Open problems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interesting behavior of the  location problem</dc:title>
  <dc:creator>Widener</dc:creator>
  <cp:lastModifiedBy>forensics</cp:lastModifiedBy>
  <cp:revision>94</cp:revision>
  <dcterms:created xsi:type="dcterms:W3CDTF">2014-10-26T15:02:58Z</dcterms:created>
  <dcterms:modified xsi:type="dcterms:W3CDTF">2022-07-25T19:51:18Z</dcterms:modified>
</cp:coreProperties>
</file>