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sldIdLst>
    <p:sldId id="257" r:id="rId2"/>
    <p:sldId id="261" r:id="rId3"/>
    <p:sldId id="282" r:id="rId4"/>
    <p:sldId id="262" r:id="rId5"/>
    <p:sldId id="291" r:id="rId6"/>
    <p:sldId id="307" r:id="rId7"/>
    <p:sldId id="287" r:id="rId8"/>
    <p:sldId id="290" r:id="rId9"/>
    <p:sldId id="283" r:id="rId10"/>
    <p:sldId id="284" r:id="rId11"/>
    <p:sldId id="285" r:id="rId12"/>
    <p:sldId id="305" r:id="rId13"/>
    <p:sldId id="304" r:id="rId14"/>
    <p:sldId id="303" r:id="rId15"/>
    <p:sldId id="292" r:id="rId16"/>
    <p:sldId id="310" r:id="rId17"/>
    <p:sldId id="258" r:id="rId18"/>
    <p:sldId id="326" r:id="rId19"/>
    <p:sldId id="263" r:id="rId20"/>
    <p:sldId id="293" r:id="rId21"/>
    <p:sldId id="327" r:id="rId22"/>
    <p:sldId id="328" r:id="rId23"/>
    <p:sldId id="340" r:id="rId24"/>
    <p:sldId id="294" r:id="rId25"/>
    <p:sldId id="295" r:id="rId26"/>
    <p:sldId id="306" r:id="rId27"/>
    <p:sldId id="280" r:id="rId28"/>
    <p:sldId id="301" r:id="rId29"/>
    <p:sldId id="264" r:id="rId30"/>
    <p:sldId id="265" r:id="rId31"/>
    <p:sldId id="266" r:id="rId32"/>
    <p:sldId id="267" r:id="rId33"/>
    <p:sldId id="268" r:id="rId34"/>
    <p:sldId id="269" r:id="rId35"/>
    <p:sldId id="312" r:id="rId36"/>
    <p:sldId id="313" r:id="rId37"/>
    <p:sldId id="329" r:id="rId38"/>
    <p:sldId id="319" r:id="rId39"/>
    <p:sldId id="320" r:id="rId40"/>
    <p:sldId id="321" r:id="rId41"/>
    <p:sldId id="323" r:id="rId42"/>
    <p:sldId id="324" r:id="rId43"/>
    <p:sldId id="325" r:id="rId44"/>
    <p:sldId id="341" r:id="rId45"/>
    <p:sldId id="273" r:id="rId46"/>
    <p:sldId id="274" r:id="rId47"/>
    <p:sldId id="281" r:id="rId48"/>
    <p:sldId id="277" r:id="rId49"/>
    <p:sldId id="275" r:id="rId50"/>
    <p:sldId id="272" r:id="rId51"/>
    <p:sldId id="278" r:id="rId52"/>
    <p:sldId id="279" r:id="rId53"/>
    <p:sldId id="330" r:id="rId54"/>
    <p:sldId id="343" r:id="rId55"/>
    <p:sldId id="342" r:id="rId56"/>
    <p:sldId id="339" r:id="rId57"/>
    <p:sldId id="336" r:id="rId58"/>
    <p:sldId id="344" r:id="rId59"/>
    <p:sldId id="296" r:id="rId60"/>
    <p:sldId id="331" r:id="rId61"/>
    <p:sldId id="334" r:id="rId62"/>
    <p:sldId id="300" r:id="rId63"/>
    <p:sldId id="299" r:id="rId64"/>
    <p:sldId id="308" r:id="rId65"/>
    <p:sldId id="309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D426E-B2D5-46C5-8EB0-52EDBC4F5E6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E18CD-A05B-46DF-8672-583371625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69EE80-A618-4700-ADE9-64A18C0601FF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1D3DF5-94E7-409E-ADE9-913E5D997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Talks on parts of 4 papers.</a:t>
            </a:r>
          </a:p>
          <a:p>
            <a:endParaRPr lang="en-US" dirty="0" smtClean="0"/>
          </a:p>
          <a:p>
            <a:r>
              <a:rPr lang="en-US" dirty="0" smtClean="0"/>
              <a:t>1)  </a:t>
            </a:r>
            <a:r>
              <a:rPr lang="en-US" dirty="0" smtClean="0">
                <a:solidFill>
                  <a:srgbClr val="FF0000"/>
                </a:solidFill>
              </a:rPr>
              <a:t>M. Hajiaghayi, </a:t>
            </a:r>
            <a:r>
              <a:rPr lang="en-US" dirty="0" err="1" smtClean="0">
                <a:solidFill>
                  <a:srgbClr val="FF0000"/>
                </a:solidFill>
              </a:rPr>
              <a:t>Khandekar</a:t>
            </a:r>
            <a:r>
              <a:rPr lang="en-US" dirty="0" smtClean="0">
                <a:solidFill>
                  <a:srgbClr val="FF0000"/>
                </a:solidFill>
              </a:rPr>
              <a:t> and K.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2)  </a:t>
            </a:r>
            <a:r>
              <a:rPr lang="en-US" dirty="0" smtClean="0">
                <a:solidFill>
                  <a:srgbClr val="FF0000"/>
                </a:solidFill>
              </a:rPr>
              <a:t>M. </a:t>
            </a:r>
            <a:r>
              <a:rPr lang="en-US" dirty="0" err="1" smtClean="0">
                <a:solidFill>
                  <a:srgbClr val="FF0000"/>
                </a:solidFill>
              </a:rPr>
              <a:t>Cygan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K</a:t>
            </a:r>
          </a:p>
          <a:p>
            <a:endParaRPr lang="en-US" dirty="0" smtClean="0"/>
          </a:p>
          <a:p>
            <a:r>
              <a:rPr lang="en-US" dirty="0" smtClean="0"/>
              <a:t> 3)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err="1" smtClean="0">
                <a:solidFill>
                  <a:srgbClr val="FF0000"/>
                </a:solidFill>
              </a:rPr>
              <a:t>Chitnis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M. Hajiaghayi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</a:p>
          <a:p>
            <a:endParaRPr lang="en-US" dirty="0" smtClean="0"/>
          </a:p>
          <a:p>
            <a:r>
              <a:rPr lang="en-US" dirty="0" smtClean="0"/>
              <a:t> 4) </a:t>
            </a:r>
            <a:r>
              <a:rPr lang="en-US" dirty="0" smtClean="0">
                <a:solidFill>
                  <a:srgbClr val="FF0000"/>
                </a:solidFill>
              </a:rPr>
              <a:t> M. Hajiaghayi, K and some students of M. Hajiaghayi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Optimal running times for exact solutions  and approximated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best approximation algorithm for the problem was designed in </a:t>
            </a:r>
            <a:r>
              <a:rPr lang="en-US" sz="2800" dirty="0" smtClean="0">
                <a:solidFill>
                  <a:srgbClr val="00B050"/>
                </a:solidFill>
              </a:rPr>
              <a:t>SODA 1997 </a:t>
            </a:r>
            <a:r>
              <a:rPr lang="en-US" sz="2800" dirty="0" smtClean="0"/>
              <a:t>by </a:t>
            </a:r>
            <a:r>
              <a:rPr lang="en-US" sz="2800" dirty="0" err="1" smtClean="0">
                <a:solidFill>
                  <a:srgbClr val="0070C0"/>
                </a:solidFill>
              </a:rPr>
              <a:t>K,Peleg</a:t>
            </a:r>
            <a:r>
              <a:rPr lang="en-US" sz="2800" dirty="0" smtClean="0"/>
              <a:t>. The credit </a:t>
            </a:r>
            <a:r>
              <a:rPr lang="en-US" sz="2800" dirty="0" smtClean="0">
                <a:solidFill>
                  <a:srgbClr val="FF0000"/>
                </a:solidFill>
              </a:rPr>
              <a:t>(by mistake)</a:t>
            </a:r>
            <a:r>
              <a:rPr lang="en-US" sz="2800" dirty="0" smtClean="0"/>
              <a:t> is given to </a:t>
            </a:r>
            <a:r>
              <a:rPr lang="en-US" sz="2800" dirty="0" err="1" smtClean="0">
                <a:solidFill>
                  <a:srgbClr val="0070C0"/>
                </a:solidFill>
              </a:rPr>
              <a:t>Charikar</a:t>
            </a:r>
            <a:r>
              <a:rPr lang="en-US" sz="2800" dirty="0" smtClean="0">
                <a:solidFill>
                  <a:srgbClr val="0070C0"/>
                </a:solidFill>
              </a:rPr>
              <a:t> et al</a:t>
            </a:r>
            <a:r>
              <a:rPr lang="en-US" sz="2800" dirty="0" smtClean="0"/>
              <a:t>. Implies ratio </a:t>
            </a:r>
            <a:r>
              <a:rPr lang="en-US" sz="2800" dirty="0" smtClean="0">
                <a:solidFill>
                  <a:srgbClr val="FF0000"/>
                </a:solidFill>
              </a:rPr>
              <a:t>f(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)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  <a:sym typeface="Symbol"/>
              </a:rPr>
              <a:t>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for any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00B050"/>
                </a:solidFill>
              </a:rPr>
              <a:t>SODA 1998 </a:t>
            </a:r>
            <a:r>
              <a:rPr lang="en-US" sz="2800" dirty="0" err="1" smtClean="0"/>
              <a:t>Charikar</a:t>
            </a:r>
            <a:r>
              <a:rPr lang="en-US" sz="2800" dirty="0" smtClean="0"/>
              <a:t> et al used the same algorithm. Said </a:t>
            </a:r>
            <a:r>
              <a:rPr lang="en-US" sz="2800" dirty="0" smtClean="0">
                <a:solidFill>
                  <a:srgbClr val="00B050"/>
                </a:solidFill>
              </a:rPr>
              <a:t>explicitly</a:t>
            </a:r>
            <a:r>
              <a:rPr lang="en-US" sz="2800" dirty="0" smtClean="0"/>
              <a:t> that Implies ratio 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f()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  <a:sym typeface="Symbol"/>
              </a:rPr>
              <a:t>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for any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 </a:t>
            </a:r>
            <a:r>
              <a:rPr lang="en-US" sz="2800" dirty="0" smtClean="0">
                <a:sym typeface="Symbol"/>
              </a:rPr>
              <a:t>for the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Directed Steiner tree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 smtClean="0"/>
          </a:p>
          <a:p>
            <a:r>
              <a:rPr lang="en-US" sz="2800" dirty="0" err="1" smtClean="0">
                <a:solidFill>
                  <a:srgbClr val="0070C0"/>
                </a:solidFill>
                <a:sym typeface="Symbol"/>
              </a:rPr>
              <a:t>Charikar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 et al</a:t>
            </a:r>
            <a:r>
              <a:rPr lang="en-US" sz="2800" dirty="0" smtClean="0">
                <a:sym typeface="Symbol"/>
              </a:rPr>
              <a:t>: better 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f() </a:t>
            </a:r>
            <a:r>
              <a:rPr lang="en-US" sz="2800" dirty="0" smtClean="0">
                <a:sym typeface="Symbol"/>
              </a:rPr>
              <a:t>term.</a:t>
            </a:r>
            <a:endParaRPr lang="en-US" sz="2800" dirty="0" smtClean="0"/>
          </a:p>
          <a:p>
            <a:r>
              <a:rPr lang="en-US" sz="2800" dirty="0" err="1" smtClean="0">
                <a:solidFill>
                  <a:srgbClr val="0070C0"/>
                </a:solidFill>
                <a:sym typeface="Symbol"/>
              </a:rPr>
              <a:t>Charikar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 et al  </a:t>
            </a:r>
            <a:r>
              <a:rPr lang="en-US" sz="2800" dirty="0" smtClean="0">
                <a:sym typeface="Symbol"/>
              </a:rPr>
              <a:t>also implied that the problem has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log</a:t>
            </a:r>
            <a:r>
              <a:rPr lang="en-US" sz="2800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n </a:t>
            </a:r>
            <a:r>
              <a:rPr lang="en-US" sz="2800" dirty="0" smtClean="0">
                <a:sym typeface="Symbol"/>
              </a:rPr>
              <a:t>ratio, time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quasi-polynomial </a:t>
            </a:r>
            <a:r>
              <a:rPr lang="en-US" sz="2800" dirty="0" smtClean="0">
                <a:sym typeface="Symbol"/>
              </a:rPr>
              <a:t>in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n</a:t>
            </a:r>
            <a:r>
              <a:rPr lang="en-US" sz="2800" dirty="0" smtClean="0">
                <a:sym typeface="Symbol"/>
              </a:rPr>
              <a:t>.</a:t>
            </a:r>
            <a:endParaRPr lang="en-US" sz="2800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At the time such an algorithm was considered as a </a:t>
            </a:r>
            <a:r>
              <a:rPr lang="en-US" dirty="0" smtClean="0">
                <a:solidFill>
                  <a:srgbClr val="00B0F0"/>
                </a:solidFill>
              </a:rPr>
              <a:t>sign</a:t>
            </a:r>
            <a:r>
              <a:rPr lang="en-US" dirty="0" smtClean="0"/>
              <a:t> that a polynomial </a:t>
            </a:r>
            <a:r>
              <a:rPr lang="en-US" dirty="0" err="1" smtClean="0"/>
              <a:t>polylogarithmic</a:t>
            </a:r>
            <a:r>
              <a:rPr lang="en-US" dirty="0" smtClean="0"/>
              <a:t> approximation exists.</a:t>
            </a:r>
          </a:p>
          <a:p>
            <a:r>
              <a:rPr lang="en-US" dirty="0" smtClean="0"/>
              <a:t>A paper by </a:t>
            </a:r>
            <a:r>
              <a:rPr lang="en-US" dirty="0" smtClean="0">
                <a:solidFill>
                  <a:srgbClr val="0070C0"/>
                </a:solidFill>
              </a:rPr>
              <a:t>Chandra </a:t>
            </a:r>
            <a:r>
              <a:rPr lang="en-US" dirty="0" err="1" smtClean="0">
                <a:solidFill>
                  <a:srgbClr val="0070C0"/>
                </a:solidFill>
              </a:rPr>
              <a:t>Chekuri</a:t>
            </a:r>
            <a:r>
              <a:rPr lang="en-US" dirty="0" smtClean="0">
                <a:solidFill>
                  <a:srgbClr val="0070C0"/>
                </a:solidFill>
              </a:rPr>
              <a:t> and Martin Pal</a:t>
            </a:r>
            <a:r>
              <a:rPr lang="en-US" dirty="0" smtClean="0"/>
              <a:t>: under the </a:t>
            </a:r>
            <a:r>
              <a:rPr lang="en-US" dirty="0" smtClean="0">
                <a:solidFill>
                  <a:srgbClr val="FF0000"/>
                </a:solidFill>
              </a:rPr>
              <a:t>ETH,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Quasi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-P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Conjecture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Kortsarz</a:t>
            </a:r>
            <a:r>
              <a:rPr lang="en-US" dirty="0" smtClean="0">
                <a:sym typeface="Symbol"/>
              </a:rPr>
              <a:t>):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Under the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ETH </a:t>
            </a:r>
            <a:r>
              <a:rPr lang="en-US" dirty="0" smtClean="0">
                <a:sym typeface="Symbol"/>
              </a:rPr>
              <a:t>there is no polynomial time </a:t>
            </a:r>
            <a:r>
              <a:rPr lang="en-US" dirty="0" err="1" smtClean="0">
                <a:sym typeface="Symbol"/>
              </a:rPr>
              <a:t>polylogarithmic</a:t>
            </a:r>
            <a:r>
              <a:rPr lang="en-US" dirty="0" smtClean="0">
                <a:sym typeface="Symbol"/>
              </a:rPr>
              <a:t> ratio approximation for the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Directed Steiner Tree </a:t>
            </a:r>
            <a:r>
              <a:rPr lang="en-US" dirty="0" smtClean="0">
                <a:sym typeface="Symbol"/>
              </a:rPr>
              <a:t>problem.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Does this imply that there is polynomial time </a:t>
            </a:r>
            <a:r>
              <a:rPr lang="en-US" dirty="0" err="1" smtClean="0"/>
              <a:t>polylogarithmic</a:t>
            </a:r>
            <a:r>
              <a:rPr lang="en-US" dirty="0" smtClean="0"/>
              <a:t> ratio?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turns out that linear reductions are crucial for </a:t>
            </a:r>
            <a:r>
              <a:rPr lang="en-US" dirty="0" smtClean="0">
                <a:solidFill>
                  <a:srgbClr val="00B0F0"/>
                </a:solidFill>
              </a:rPr>
              <a:t>Fixed Parameter </a:t>
            </a:r>
            <a:r>
              <a:rPr lang="en-US" dirty="0" err="1" smtClean="0">
                <a:solidFill>
                  <a:srgbClr val="00B0F0"/>
                </a:solidFill>
              </a:rPr>
              <a:t>Inapproximability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known for quite some time.</a:t>
            </a:r>
          </a:p>
          <a:p>
            <a:r>
              <a:rPr lang="en-US" dirty="0" smtClean="0"/>
              <a:t>This means a reduction from </a:t>
            </a:r>
            <a:r>
              <a:rPr lang="en-US" dirty="0" smtClean="0">
                <a:solidFill>
                  <a:srgbClr val="FF0000"/>
                </a:solidFill>
              </a:rPr>
              <a:t>SAT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  <a:r>
              <a:rPr lang="en-US" dirty="0" err="1" smtClean="0"/>
              <a:t>cluases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variables that creates a gap.</a:t>
            </a:r>
          </a:p>
          <a:p>
            <a:r>
              <a:rPr lang="en-US" dirty="0" smtClean="0"/>
              <a:t>The size of the instance of the new problem is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m+n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Unfortunately, if the </a:t>
            </a:r>
            <a:r>
              <a:rPr lang="en-US" dirty="0" smtClean="0">
                <a:solidFill>
                  <a:srgbClr val="FF0000"/>
                </a:solidFill>
              </a:rPr>
              <a:t>ETH </a:t>
            </a:r>
            <a:r>
              <a:rPr lang="en-US" dirty="0" smtClean="0"/>
              <a:t>is correct there are almost no linear reductions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Linear reductions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Unfortunately</a:t>
            </a:r>
            <a:r>
              <a:rPr lang="en-US" dirty="0" smtClean="0"/>
              <a:t>, a linear reduction from </a:t>
            </a:r>
            <a:r>
              <a:rPr lang="en-US" dirty="0" smtClean="0">
                <a:solidFill>
                  <a:srgbClr val="FF0000"/>
                </a:solidFill>
              </a:rPr>
              <a:t>PCP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B050"/>
                </a:solidFill>
              </a:rPr>
              <a:t>Set-Cover</a:t>
            </a:r>
            <a:r>
              <a:rPr lang="en-US" dirty="0" smtClean="0"/>
              <a:t> implies that </a:t>
            </a:r>
            <a:r>
              <a:rPr lang="en-US" dirty="0" smtClean="0">
                <a:solidFill>
                  <a:srgbClr val="FFFF00"/>
                </a:solidFill>
              </a:rPr>
              <a:t>ETH </a:t>
            </a:r>
            <a:r>
              <a:rPr lang="en-US" dirty="0" smtClean="0"/>
              <a:t>fails.</a:t>
            </a:r>
          </a:p>
          <a:p>
            <a:r>
              <a:rPr lang="en-US" dirty="0" smtClean="0"/>
              <a:t>If we had that we could show that </a:t>
            </a:r>
            <a:r>
              <a:rPr lang="en-US" dirty="0" smtClean="0">
                <a:solidFill>
                  <a:srgbClr val="FF0000"/>
                </a:solidFill>
              </a:rPr>
              <a:t>Set-Cover </a:t>
            </a:r>
            <a:r>
              <a:rPr lang="en-US" dirty="0" smtClean="0"/>
              <a:t>admits no </a:t>
            </a:r>
            <a:r>
              <a:rPr lang="en-US" dirty="0" smtClean="0">
                <a:solidFill>
                  <a:srgbClr val="FF0000"/>
                </a:solidFill>
              </a:rPr>
              <a:t>(r(k),t(k)) FPT</a:t>
            </a:r>
            <a:r>
              <a:rPr lang="en-US" dirty="0" smtClean="0"/>
              <a:t>-approximation for any </a:t>
            </a:r>
            <a:r>
              <a:rPr lang="en-US" dirty="0" err="1" smtClean="0">
                <a:solidFill>
                  <a:srgbClr val="FF0000"/>
                </a:solidFill>
              </a:rPr>
              <a:t>r,t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is a linear reduction from </a:t>
            </a:r>
            <a:r>
              <a:rPr lang="en-US" dirty="0" smtClean="0">
                <a:solidFill>
                  <a:srgbClr val="00B050"/>
                </a:solidFill>
              </a:rPr>
              <a:t>SAT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B050"/>
                </a:solidFill>
              </a:rPr>
              <a:t>Clique</a:t>
            </a:r>
            <a:r>
              <a:rPr lang="en-US" dirty="0" smtClean="0"/>
              <a:t>. This does not help because first we need to do a </a:t>
            </a:r>
            <a:r>
              <a:rPr lang="en-US" dirty="0" smtClean="0">
                <a:solidFill>
                  <a:srgbClr val="0070C0"/>
                </a:solidFill>
              </a:rPr>
              <a:t>gap reduction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SAT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3-SAT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Example for what is not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SAT</a:t>
            </a:r>
            <a:r>
              <a:rPr lang="en-US" sz="3500" dirty="0" smtClean="0"/>
              <a:t> with </a:t>
            </a:r>
            <a:r>
              <a:rPr lang="en-US" sz="3500" dirty="0" smtClean="0">
                <a:solidFill>
                  <a:srgbClr val="FF0000"/>
                </a:solidFill>
              </a:rPr>
              <a:t>n</a:t>
            </a:r>
            <a:r>
              <a:rPr lang="en-US" sz="3500" dirty="0" smtClean="0"/>
              <a:t> variables and </a:t>
            </a:r>
            <a:r>
              <a:rPr lang="en-US" sz="3500" dirty="0" smtClean="0">
                <a:solidFill>
                  <a:srgbClr val="FF0000"/>
                </a:solidFill>
              </a:rPr>
              <a:t>m </a:t>
            </a:r>
            <a:r>
              <a:rPr lang="en-US" sz="3500" dirty="0" smtClean="0"/>
              <a:t>clauses.</a:t>
            </a:r>
          </a:p>
          <a:p>
            <a:r>
              <a:rPr lang="en-US" sz="3500" dirty="0" smtClean="0"/>
              <a:t>An almost linear reduction is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/>
              <a:t> a reduction to </a:t>
            </a:r>
            <a:r>
              <a:rPr lang="en-US" sz="3500" dirty="0" smtClean="0">
                <a:solidFill>
                  <a:srgbClr val="00B0F0"/>
                </a:solidFill>
              </a:rPr>
              <a:t>Label-Cover </a:t>
            </a:r>
            <a:r>
              <a:rPr lang="en-US" sz="3500" dirty="0" smtClean="0"/>
              <a:t>of size </a:t>
            </a:r>
            <a:r>
              <a:rPr lang="en-US" sz="3500" dirty="0" smtClean="0">
                <a:solidFill>
                  <a:srgbClr val="FF0000"/>
                </a:solidFill>
              </a:rPr>
              <a:t>m</a:t>
            </a:r>
            <a:r>
              <a:rPr lang="en-US" sz="3500" baseline="30000" dirty="0" smtClean="0">
                <a:solidFill>
                  <a:srgbClr val="FF0000"/>
                </a:solidFill>
              </a:rPr>
              <a:t>1+o(1)</a:t>
            </a:r>
          </a:p>
          <a:p>
            <a:r>
              <a:rPr lang="en-US" sz="3500" dirty="0" smtClean="0"/>
              <a:t>Known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/>
              <a:t>(</a:t>
            </a:r>
            <a:r>
              <a:rPr lang="en-US" sz="3500" dirty="0" err="1" smtClean="0">
                <a:solidFill>
                  <a:srgbClr val="FF0000"/>
                </a:solidFill>
              </a:rPr>
              <a:t>Dinur</a:t>
            </a:r>
            <a:r>
              <a:rPr lang="en-US" sz="3500" dirty="0" smtClean="0"/>
              <a:t>).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/>
              <a:t>Reduction of size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m</a:t>
            </a:r>
            <a:r>
              <a:rPr lang="en-US" sz="3500" dirty="0" err="1" smtClean="0">
                <a:solidFill>
                  <a:srgbClr val="FF0000"/>
                </a:solidFill>
                <a:sym typeface="Symbol"/>
              </a:rPr>
              <a:t>polylog</a:t>
            </a:r>
            <a:r>
              <a:rPr lang="en-US" sz="3500" dirty="0" smtClean="0">
                <a:solidFill>
                  <a:srgbClr val="FF0000"/>
                </a:solidFill>
                <a:sym typeface="Symbol"/>
              </a:rPr>
              <a:t>(m)</a:t>
            </a:r>
            <a:r>
              <a:rPr lang="en-US" sz="3500" dirty="0" smtClean="0">
                <a:sym typeface="Symbol"/>
              </a:rPr>
              <a:t> to </a:t>
            </a:r>
            <a:r>
              <a:rPr lang="en-US" sz="3500" dirty="0" smtClean="0">
                <a:solidFill>
                  <a:srgbClr val="00B0F0"/>
                </a:solidFill>
                <a:sym typeface="Symbol"/>
              </a:rPr>
              <a:t>Label-Cover</a:t>
            </a:r>
            <a:r>
              <a:rPr lang="en-US" sz="3500" dirty="0" smtClean="0">
                <a:sym typeface="Symbol"/>
              </a:rPr>
              <a:t>,</a:t>
            </a:r>
            <a:r>
              <a:rPr lang="en-US" sz="35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500" dirty="0" smtClean="0">
                <a:sym typeface="Symbol"/>
              </a:rPr>
              <a:t>gap</a:t>
            </a:r>
            <a:r>
              <a:rPr lang="en-US" sz="3500" dirty="0" smtClean="0">
                <a:solidFill>
                  <a:srgbClr val="FF0000"/>
                </a:solidFill>
                <a:sym typeface="Symbol"/>
              </a:rPr>
              <a:t> 2.</a:t>
            </a:r>
          </a:p>
          <a:p>
            <a:r>
              <a:rPr lang="en-US" sz="3500" dirty="0" smtClean="0">
                <a:solidFill>
                  <a:srgbClr val="00B050"/>
                </a:solidFill>
                <a:sym typeface="Symbol"/>
              </a:rPr>
              <a:t>The projection game conjecture</a:t>
            </a:r>
            <a:r>
              <a:rPr lang="en-US" sz="3500" dirty="0" smtClean="0">
                <a:sym typeface="Symbol"/>
              </a:rPr>
              <a:t>:</a:t>
            </a:r>
          </a:p>
          <a:p>
            <a:endParaRPr lang="en-US" sz="3500" dirty="0" smtClean="0">
              <a:solidFill>
                <a:srgbClr val="00B050"/>
              </a:solidFill>
              <a:sym typeface="Symbol"/>
            </a:endParaRPr>
          </a:p>
          <a:p>
            <a:r>
              <a:rPr lang="en-US" sz="3500" dirty="0" err="1" smtClean="0">
                <a:solidFill>
                  <a:srgbClr val="0070C0"/>
                </a:solidFill>
                <a:sym typeface="Symbol"/>
              </a:rPr>
              <a:t>Moskowitz</a:t>
            </a:r>
            <a:r>
              <a:rPr lang="en-US" sz="3500" dirty="0" smtClean="0">
                <a:solidFill>
                  <a:srgbClr val="FF0000"/>
                </a:solidFill>
                <a:sym typeface="Symbol"/>
              </a:rPr>
              <a:t>: </a:t>
            </a:r>
            <a:r>
              <a:rPr lang="en-US" sz="3500" dirty="0" smtClean="0">
                <a:sym typeface="Symbol"/>
              </a:rPr>
              <a:t>Reduction to </a:t>
            </a:r>
            <a:r>
              <a:rPr lang="en-US" sz="3500" dirty="0" smtClean="0">
                <a:solidFill>
                  <a:schemeClr val="accent1"/>
                </a:solidFill>
                <a:sym typeface="Symbol"/>
              </a:rPr>
              <a:t>Label-cover </a:t>
            </a:r>
            <a:r>
              <a:rPr lang="en-US" sz="3500" dirty="0" smtClean="0">
                <a:sym typeface="Symbol"/>
              </a:rPr>
              <a:t>of size </a:t>
            </a:r>
            <a:r>
              <a:rPr lang="en-US" sz="3500" dirty="0" smtClean="0">
                <a:solidFill>
                  <a:srgbClr val="FF0000"/>
                </a:solidFill>
                <a:sym typeface="Symbol"/>
              </a:rPr>
              <a:t> m2 </a:t>
            </a:r>
            <a:r>
              <a:rPr lang="en-US" sz="3500" baseline="30000" dirty="0" smtClean="0">
                <a:solidFill>
                  <a:srgbClr val="FF0000"/>
                </a:solidFill>
                <a:sym typeface="Symbol"/>
              </a:rPr>
              <a:t>log</a:t>
            </a:r>
            <a:r>
              <a:rPr lang="en-US" sz="5200" baseline="30000" dirty="0" smtClean="0">
                <a:solidFill>
                  <a:srgbClr val="FF0000"/>
                </a:solidFill>
                <a:sym typeface="Symbol"/>
              </a:rPr>
              <a:t>1- </a:t>
            </a:r>
            <a:r>
              <a:rPr lang="en-US" sz="3500" baseline="30000" dirty="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sz="35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500" dirty="0" smtClean="0">
                <a:sym typeface="Symbol"/>
              </a:rPr>
              <a:t>but gap </a:t>
            </a:r>
            <a:r>
              <a:rPr lang="en-US" sz="3500" dirty="0" err="1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sz="3500" baseline="30000" dirty="0" err="1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sz="35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3500" dirty="0" smtClean="0">
                <a:sym typeface="Symbol"/>
              </a:rPr>
              <a:t>for some </a:t>
            </a:r>
            <a:r>
              <a:rPr lang="en-US" sz="3500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sz="35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3200" dirty="0" smtClean="0">
              <a:sym typeface="Symbo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What almost linear hardness do we know?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W[1]-Hard </a:t>
            </a:r>
            <a:r>
              <a:rPr lang="en-US" dirty="0" smtClean="0"/>
              <a:t>problem.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  </a:t>
            </a:r>
            <a:r>
              <a:rPr lang="en-US" dirty="0" smtClean="0">
                <a:sym typeface="Symbol"/>
              </a:rPr>
              <a:t>ratio approximation</a:t>
            </a:r>
            <a:endParaRPr lang="en-US" dirty="0" smtClean="0"/>
          </a:p>
          <a:p>
            <a:r>
              <a:rPr lang="en-US" dirty="0" smtClean="0"/>
              <a:t>This problem is clearly finding a </a:t>
            </a:r>
            <a:r>
              <a:rPr lang="en-US" dirty="0" smtClean="0">
                <a:solidFill>
                  <a:srgbClr val="0070C0"/>
                </a:solidFill>
              </a:rPr>
              <a:t>Directed Steiner tree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rgbClr val="0070C0"/>
                </a:solidFill>
              </a:rPr>
              <a:t>reverse directed Steiner tree.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Directed Steiner Tree</a:t>
            </a:r>
            <a:r>
              <a:rPr lang="en-US" dirty="0" smtClean="0"/>
              <a:t> problem is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when  parameterized by the optimum solution</a:t>
            </a:r>
          </a:p>
          <a:p>
            <a:r>
              <a:rPr lang="en-US" dirty="0" smtClean="0"/>
              <a:t>A rare case in which </a:t>
            </a:r>
            <a:r>
              <a:rPr lang="en-US" dirty="0" smtClean="0">
                <a:solidFill>
                  <a:srgbClr val="0070C0"/>
                </a:solidFill>
              </a:rPr>
              <a:t>FPT</a:t>
            </a:r>
            <a:r>
              <a:rPr lang="en-US" dirty="0" smtClean="0"/>
              <a:t> time improves drastically  the approximation ratio.</a:t>
            </a:r>
          </a:p>
          <a:p>
            <a:r>
              <a:rPr lang="en-US" dirty="0" smtClean="0"/>
              <a:t>As we saw, ratio </a:t>
            </a:r>
            <a:r>
              <a:rPr lang="en-US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 is possible in time </a:t>
            </a:r>
            <a:r>
              <a:rPr lang="en-US" dirty="0" smtClean="0">
                <a:solidFill>
                  <a:schemeClr val="accent2"/>
                </a:solidFill>
              </a:rPr>
              <a:t>t(k)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</a:t>
            </a:r>
            <a:r>
              <a:rPr lang="en-US" dirty="0" smtClean="0">
                <a:solidFill>
                  <a:schemeClr val="accent2"/>
                </a:solidFill>
              </a:rPr>
              <a:t>poly(n)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Due to </a:t>
            </a:r>
            <a:r>
              <a:rPr lang="en-US" dirty="0" err="1" smtClean="0">
                <a:solidFill>
                  <a:srgbClr val="00B050"/>
                </a:solidFill>
              </a:rPr>
              <a:t>Chitnis</a:t>
            </a:r>
            <a:r>
              <a:rPr lang="en-US" dirty="0" smtClean="0">
                <a:solidFill>
                  <a:srgbClr val="00B050"/>
                </a:solidFill>
              </a:rPr>
              <a:t>, Hajiaghayi, 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Remark about the </a:t>
            </a:r>
            <a:r>
              <a:rPr lang="en-US" dirty="0" smtClean="0">
                <a:solidFill>
                  <a:srgbClr val="0070C0"/>
                </a:solidFill>
              </a:rPr>
              <a:t>Strongly </a:t>
            </a:r>
            <a:r>
              <a:rPr lang="en-US" dirty="0" err="1" smtClean="0">
                <a:solidFill>
                  <a:srgbClr val="0070C0"/>
                </a:solidFill>
              </a:rPr>
              <a:t>conneceted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subgraph</a:t>
            </a:r>
            <a:r>
              <a:rPr lang="en-US" dirty="0" smtClean="0">
                <a:solidFill>
                  <a:srgbClr val="0070C0"/>
                </a:solidFill>
              </a:rPr>
              <a:t> problem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M. </a:t>
            </a:r>
            <a:r>
              <a:rPr lang="en-US" sz="4400" dirty="0" err="1" smtClean="0">
                <a:solidFill>
                  <a:srgbClr val="00B050"/>
                </a:solidFill>
              </a:rPr>
              <a:t>Cygan</a:t>
            </a:r>
            <a:r>
              <a:rPr lang="en-US" sz="4400" dirty="0" smtClean="0">
                <a:solidFill>
                  <a:srgbClr val="00B050"/>
                </a:solidFill>
              </a:rPr>
              <a:t>, K </a:t>
            </a:r>
          </a:p>
          <a:p>
            <a:r>
              <a:rPr lang="en-US" sz="4400" dirty="0" smtClean="0"/>
              <a:t>If you want a ratio of </a:t>
            </a:r>
            <a:r>
              <a:rPr lang="en-US" sz="4400" dirty="0" err="1" smtClean="0">
                <a:solidFill>
                  <a:srgbClr val="FF0000"/>
                </a:solidFill>
              </a:rPr>
              <a:t>ln</a:t>
            </a:r>
            <a:r>
              <a:rPr lang="en-US" sz="4400" dirty="0" smtClean="0">
                <a:solidFill>
                  <a:srgbClr val="FF0000"/>
                </a:solidFill>
              </a:rPr>
              <a:t> n/2 </a:t>
            </a:r>
            <a:r>
              <a:rPr lang="en-US" sz="4400" dirty="0" smtClean="0"/>
              <a:t>the time required is roughly </a:t>
            </a:r>
            <a:r>
              <a:rPr lang="en-US" sz="4400" dirty="0" smtClean="0">
                <a:solidFill>
                  <a:srgbClr val="FF0000"/>
                </a:solidFill>
              </a:rPr>
              <a:t> 2</a:t>
            </a:r>
            <a:r>
              <a:rPr lang="en-US" sz="4400" baseline="30000" dirty="0" smtClean="0">
                <a:solidFill>
                  <a:srgbClr val="FF0000"/>
                </a:solidFill>
              </a:rPr>
              <a:t>sqrt{n}</a:t>
            </a:r>
            <a:r>
              <a:rPr lang="en-US" sz="4400" baseline="30000" dirty="0" smtClean="0">
                <a:solidFill>
                  <a:srgbClr val="FF0000"/>
                </a:solidFill>
                <a:sym typeface="Symbol"/>
              </a:rPr>
              <a:t>log n</a:t>
            </a:r>
            <a:endParaRPr lang="en-US" sz="4400" baseline="30000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Using the </a:t>
            </a:r>
            <a:r>
              <a:rPr lang="en-US" sz="4400" dirty="0" smtClean="0">
                <a:solidFill>
                  <a:srgbClr val="FF0000"/>
                </a:solidFill>
              </a:rPr>
              <a:t>ETH </a:t>
            </a:r>
            <a:r>
              <a:rPr lang="en-US" sz="4400" dirty="0" smtClean="0"/>
              <a:t>we show that this time is </a:t>
            </a:r>
            <a:r>
              <a:rPr lang="en-US" sz="4400" dirty="0" smtClean="0">
                <a:solidFill>
                  <a:srgbClr val="00B050"/>
                </a:solidFill>
              </a:rPr>
              <a:t>optimal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(the exponent can not be </a:t>
            </a:r>
            <a:r>
              <a:rPr lang="en-US" sz="3600" dirty="0" smtClean="0">
                <a:solidFill>
                  <a:srgbClr val="FF0000"/>
                </a:solidFill>
              </a:rPr>
              <a:t>o(</a:t>
            </a:r>
            <a:r>
              <a:rPr lang="en-US" sz="3600" dirty="0" err="1" smtClean="0">
                <a:solidFill>
                  <a:srgbClr val="FF0000"/>
                </a:solidFill>
              </a:rPr>
              <a:t>sqrt</a:t>
            </a:r>
            <a:r>
              <a:rPr lang="en-US" sz="3600" dirty="0" smtClean="0">
                <a:solidFill>
                  <a:srgbClr val="FF0000"/>
                </a:solidFill>
              </a:rPr>
              <a:t>{n})</a:t>
            </a:r>
            <a:r>
              <a:rPr lang="en-US" sz="3600" dirty="0" smtClean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If you want a ratio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</a:t>
            </a:r>
            <a:r>
              <a:rPr lang="en-US" dirty="0" smtClean="0">
                <a:sym typeface="Symbol"/>
              </a:rPr>
              <a:t> for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Directed Steiner Tree </a:t>
            </a:r>
            <a:r>
              <a:rPr lang="en-US" dirty="0" smtClean="0">
                <a:sym typeface="Symbol"/>
              </a:rPr>
              <a:t>what time is needed?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upper bound is designing an </a:t>
            </a:r>
            <a:r>
              <a:rPr lang="en-US" sz="3600" dirty="0" smtClean="0">
                <a:solidFill>
                  <a:srgbClr val="00B050"/>
                </a:solidFill>
              </a:rPr>
              <a:t>algorithm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problematic part is the lower bound. Relies on </a:t>
            </a:r>
            <a:r>
              <a:rPr lang="en-US" sz="3600" dirty="0" smtClean="0">
                <a:solidFill>
                  <a:srgbClr val="0070C0"/>
                </a:solidFill>
              </a:rPr>
              <a:t>Almost Linear PCP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0070C0"/>
                </a:solidFill>
              </a:rPr>
              <a:t>Projection Game conjecture</a:t>
            </a:r>
            <a:r>
              <a:rPr lang="en-US" sz="3600" dirty="0" smtClean="0"/>
              <a:t>. Different kind of knowledge.</a:t>
            </a:r>
          </a:p>
          <a:p>
            <a:r>
              <a:rPr lang="en-US" sz="3600" dirty="0" smtClean="0"/>
              <a:t>Maybe because of that I found </a:t>
            </a:r>
            <a:r>
              <a:rPr lang="en-US" sz="3600" dirty="0" smtClean="0">
                <a:solidFill>
                  <a:srgbClr val="0070C0"/>
                </a:solidFill>
              </a:rPr>
              <a:t>very </a:t>
            </a:r>
            <a:r>
              <a:rPr lang="en-US" sz="3600" dirty="0" err="1" smtClean="0">
                <a:solidFill>
                  <a:srgbClr val="0070C0"/>
                </a:solidFill>
              </a:rPr>
              <a:t>very</a:t>
            </a:r>
            <a:r>
              <a:rPr lang="en-US" sz="3600" dirty="0" smtClean="0">
                <a:solidFill>
                  <a:srgbClr val="0070C0"/>
                </a:solidFill>
              </a:rPr>
              <a:t> few  </a:t>
            </a:r>
            <a:r>
              <a:rPr lang="en-US" sz="3600" dirty="0" smtClean="0"/>
              <a:t>results of this kind.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If you want a ratio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</a:t>
            </a:r>
            <a:r>
              <a:rPr lang="en-US" dirty="0" smtClean="0">
                <a:sym typeface="Symbol"/>
              </a:rPr>
              <a:t> for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Directed Steiner Tree </a:t>
            </a:r>
            <a:r>
              <a:rPr lang="en-US" dirty="0" smtClean="0">
                <a:sym typeface="Symbol"/>
              </a:rPr>
              <a:t>what time is needed?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In this paper we define a </a:t>
            </a:r>
            <a:r>
              <a:rPr lang="en-US" sz="3200" dirty="0" smtClean="0">
                <a:solidFill>
                  <a:srgbClr val="0070C0"/>
                </a:solidFill>
              </a:rPr>
              <a:t>new way </a:t>
            </a:r>
            <a:r>
              <a:rPr lang="en-US" sz="3200" dirty="0" smtClean="0"/>
              <a:t>to use the known definition for </a:t>
            </a:r>
            <a:r>
              <a:rPr lang="en-US" sz="3200" dirty="0" smtClean="0">
                <a:solidFill>
                  <a:srgbClr val="00B050"/>
                </a:solidFill>
              </a:rPr>
              <a:t>Fixed Parameter </a:t>
            </a:r>
            <a:r>
              <a:rPr lang="en-US" sz="3200" dirty="0" err="1" smtClean="0">
                <a:solidFill>
                  <a:srgbClr val="00B050"/>
                </a:solidFill>
              </a:rPr>
              <a:t>Inapproximability</a:t>
            </a:r>
            <a:r>
              <a:rPr lang="en-US" sz="3200" dirty="0" smtClean="0">
                <a:solidFill>
                  <a:srgbClr val="00B050"/>
                </a:solidFill>
              </a:rPr>
              <a:t>. </a:t>
            </a:r>
          </a:p>
          <a:p>
            <a:r>
              <a:rPr lang="en-US" sz="3200" dirty="0" smtClean="0"/>
              <a:t>We call this </a:t>
            </a:r>
            <a:r>
              <a:rPr lang="en-US" sz="3200" smtClean="0"/>
              <a:t>method </a:t>
            </a:r>
            <a:r>
              <a:rPr lang="en-US" sz="320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inapproximability</a:t>
            </a:r>
            <a:r>
              <a:rPr lang="en-US" sz="3200" dirty="0" smtClean="0">
                <a:solidFill>
                  <a:srgbClr val="FF0000"/>
                </a:solidFill>
              </a:rPr>
              <a:t> in opt</a:t>
            </a:r>
          </a:p>
          <a:p>
            <a:r>
              <a:rPr lang="en-US" sz="3200" dirty="0" smtClean="0"/>
              <a:t>The definition requires </a:t>
            </a:r>
            <a:r>
              <a:rPr lang="en-US" sz="3200" dirty="0" smtClean="0">
                <a:solidFill>
                  <a:srgbClr val="FF0000"/>
                </a:solidFill>
              </a:rPr>
              <a:t>k=opt(I) </a:t>
            </a:r>
            <a:r>
              <a:rPr lang="en-US" sz="3200" dirty="0" smtClean="0"/>
              <a:t>for some</a:t>
            </a:r>
            <a:r>
              <a:rPr lang="en-US" sz="3200" dirty="0" smtClean="0">
                <a:solidFill>
                  <a:srgbClr val="FF0000"/>
                </a:solidFill>
              </a:rPr>
              <a:t> I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definition was heavily influenced by talks with  </a:t>
            </a:r>
            <a:r>
              <a:rPr lang="en-US" sz="3200" dirty="0" err="1" smtClean="0">
                <a:solidFill>
                  <a:srgbClr val="0070C0"/>
                </a:solidFill>
              </a:rPr>
              <a:t>Cygan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0070C0"/>
                </a:solidFill>
              </a:rPr>
              <a:t>Marx</a:t>
            </a:r>
            <a:r>
              <a:rPr lang="en-US" sz="3200" dirty="0" smtClean="0"/>
              <a:t>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Paper </a:t>
            </a:r>
            <a:r>
              <a:rPr lang="en-US" dirty="0" smtClean="0">
                <a:solidFill>
                  <a:srgbClr val="00B050"/>
                </a:solidFill>
              </a:rPr>
              <a:t>Hajiaghayi </a:t>
            </a:r>
            <a:r>
              <a:rPr lang="en-US" dirty="0" err="1" smtClean="0">
                <a:solidFill>
                  <a:srgbClr val="00B050"/>
                </a:solidFill>
              </a:rPr>
              <a:t>Khandekar</a:t>
            </a:r>
            <a:r>
              <a:rPr lang="en-US" dirty="0" smtClean="0">
                <a:solidFill>
                  <a:srgbClr val="00B050"/>
                </a:solidFill>
              </a:rPr>
              <a:t> ,K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Since approximation is in </a:t>
            </a:r>
            <a:r>
              <a:rPr lang="en-US" sz="3200" dirty="0" smtClean="0">
                <a:solidFill>
                  <a:srgbClr val="FF0000"/>
                </a:solidFill>
              </a:rPr>
              <a:t>opt</a:t>
            </a:r>
            <a:r>
              <a:rPr lang="en-US" sz="3200" dirty="0" smtClean="0"/>
              <a:t>,</a:t>
            </a: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inapproximability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/>
              <a:t>should also be in </a:t>
            </a:r>
            <a:r>
              <a:rPr lang="en-US" sz="3200" dirty="0" smtClean="0">
                <a:solidFill>
                  <a:srgbClr val="FF0000"/>
                </a:solidFill>
              </a:rPr>
              <a:t>opt</a:t>
            </a:r>
            <a:r>
              <a:rPr lang="en-US" sz="3200" dirty="0" smtClean="0"/>
              <a:t>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This is the </a:t>
            </a:r>
            <a:r>
              <a:rPr lang="en-US" sz="3200" dirty="0" smtClean="0">
                <a:solidFill>
                  <a:srgbClr val="7030A0"/>
                </a:solidFill>
              </a:rPr>
              <a:t>logical </a:t>
            </a:r>
            <a:r>
              <a:rPr lang="en-US" sz="3200" dirty="0" smtClean="0"/>
              <a:t>counter statement.</a:t>
            </a:r>
          </a:p>
          <a:p>
            <a:r>
              <a:rPr lang="en-US" sz="3200" dirty="0" smtClean="0"/>
              <a:t>We were trying to avoid reduction under </a:t>
            </a:r>
            <a:r>
              <a:rPr lang="en-US" sz="3200" dirty="0" smtClean="0">
                <a:solidFill>
                  <a:srgbClr val="FF0000"/>
                </a:solidFill>
              </a:rPr>
              <a:t>FPT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</a:t>
            </a:r>
            <a:r>
              <a:rPr lang="en-US" sz="3200" dirty="0" smtClean="0">
                <a:solidFill>
                  <a:srgbClr val="FF0000"/>
                </a:solidFill>
              </a:rPr>
              <a:t> W[1]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FF0000"/>
                </a:solidFill>
              </a:rPr>
              <a:t> FPT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W[2]</a:t>
            </a:r>
            <a:r>
              <a:rPr lang="en-US" sz="3200" dirty="0" smtClean="0">
                <a:sym typeface="Symbol"/>
              </a:rPr>
              <a:t>.</a:t>
            </a:r>
          </a:p>
          <a:p>
            <a:r>
              <a:rPr lang="en-US" sz="3200" dirty="0" smtClean="0">
                <a:sym typeface="Symbol"/>
              </a:rPr>
              <a:t>The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ETH</a:t>
            </a:r>
            <a:r>
              <a:rPr lang="en-US" sz="3200" dirty="0" smtClean="0">
                <a:sym typeface="Symbol"/>
              </a:rPr>
              <a:t> implies both statements above.</a:t>
            </a:r>
          </a:p>
          <a:p>
            <a:r>
              <a:rPr lang="en-US" sz="3200" dirty="0" smtClean="0">
                <a:sym typeface="Symbol"/>
              </a:rPr>
              <a:t>Far reaching consequences.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Why would we want </a:t>
            </a:r>
            <a:r>
              <a:rPr lang="en-US" dirty="0" smtClean="0">
                <a:solidFill>
                  <a:srgbClr val="FF0000"/>
                </a:solidFill>
              </a:rPr>
              <a:t>k=opt(I)?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98627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3-SAT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problem with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variables and </a:t>
            </a:r>
            <a:r>
              <a:rPr lang="en-US" dirty="0" smtClean="0">
                <a:solidFill>
                  <a:srgbClr val="C00000"/>
                </a:solidFill>
              </a:rPr>
              <a:t>m </a:t>
            </a:r>
            <a:r>
              <a:rPr lang="en-US" dirty="0" smtClean="0"/>
              <a:t>clauses can not be solved in time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2</a:t>
            </a:r>
            <a:r>
              <a:rPr lang="en-US" baseline="30000" dirty="0" smtClean="0">
                <a:solidFill>
                  <a:srgbClr val="00B050"/>
                </a:solidFill>
              </a:rPr>
              <a:t>o(n)</a:t>
            </a:r>
          </a:p>
          <a:p>
            <a:r>
              <a:rPr lang="en-US" dirty="0" smtClean="0"/>
              <a:t>Due to </a:t>
            </a:r>
            <a:r>
              <a:rPr lang="en-US" dirty="0" err="1" smtClean="0">
                <a:solidFill>
                  <a:srgbClr val="0070C0"/>
                </a:solidFill>
              </a:rPr>
              <a:t>Impagliazzo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Paturi</a:t>
            </a:r>
            <a:r>
              <a:rPr lang="en-US" dirty="0" smtClean="0">
                <a:solidFill>
                  <a:srgbClr val="0070C0"/>
                </a:solidFill>
              </a:rPr>
              <a:t> and Zane</a:t>
            </a:r>
            <a:r>
              <a:rPr lang="en-US" dirty="0" smtClean="0">
                <a:solidFill>
                  <a:srgbClr val="00B050"/>
                </a:solidFill>
              </a:rPr>
              <a:t>. FOCS 1998</a:t>
            </a:r>
            <a:r>
              <a:rPr lang="en-US" dirty="0" smtClean="0"/>
              <a:t>. Do you think its false?</a:t>
            </a:r>
          </a:p>
          <a:p>
            <a:pPr>
              <a:buNone/>
            </a:pPr>
            <a:r>
              <a:rPr lang="en-US" dirty="0" smtClean="0"/>
              <a:t> Lemma of </a:t>
            </a:r>
            <a:r>
              <a:rPr lang="en-US" dirty="0" err="1" smtClean="0">
                <a:solidFill>
                  <a:srgbClr val="0070C0"/>
                </a:solidFill>
              </a:rPr>
              <a:t>Calabro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Impagliazzo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Paturi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3-SAT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problem with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variables and </a:t>
            </a:r>
            <a:r>
              <a:rPr lang="en-US" dirty="0" smtClean="0">
                <a:solidFill>
                  <a:srgbClr val="C00000"/>
                </a:solidFill>
              </a:rPr>
              <a:t>m </a:t>
            </a:r>
            <a:r>
              <a:rPr lang="en-US" dirty="0" smtClean="0"/>
              <a:t>clauses can not be solved in time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o(m)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This is called the </a:t>
            </a:r>
            <a:r>
              <a:rPr lang="en-US" dirty="0" err="1" smtClean="0">
                <a:solidFill>
                  <a:srgbClr val="0070C0"/>
                </a:solidFill>
              </a:rPr>
              <a:t>Sparsification</a:t>
            </a:r>
            <a:r>
              <a:rPr lang="en-US" dirty="0" smtClean="0">
                <a:solidFill>
                  <a:srgbClr val="0070C0"/>
                </a:solidFill>
              </a:rPr>
              <a:t> Lemma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baseline="30000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Exponential Time </a:t>
            </a:r>
            <a:r>
              <a:rPr lang="en-US" dirty="0" err="1" smtClean="0"/>
              <a:t>Hypotesis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ETH</a:t>
            </a:r>
            <a:r>
              <a:rPr lang="en-US" sz="3200" dirty="0" smtClean="0"/>
              <a:t> implies </a:t>
            </a:r>
            <a:r>
              <a:rPr lang="en-US" sz="3200" dirty="0" smtClean="0">
                <a:solidFill>
                  <a:srgbClr val="FF0000"/>
                </a:solidFill>
              </a:rPr>
              <a:t>FPT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 W[1],</a:t>
            </a:r>
            <a:r>
              <a:rPr lang="en-US" sz="3200" dirty="0" smtClean="0">
                <a:solidFill>
                  <a:srgbClr val="FF0000"/>
                </a:solidFill>
              </a:rPr>
              <a:t> FPT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 W[2].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We are given that no time </a:t>
            </a:r>
            <a:r>
              <a:rPr lang="en-US" sz="3200" dirty="0" smtClean="0">
                <a:solidFill>
                  <a:srgbClr val="FF0000"/>
                </a:solidFill>
              </a:rPr>
              <a:t>t(k) </a:t>
            </a:r>
            <a:r>
              <a:rPr lang="en-US" sz="3200" dirty="0" smtClean="0"/>
              <a:t>is enough.</a:t>
            </a:r>
          </a:p>
          <a:p>
            <a:r>
              <a:rPr lang="en-US" sz="3200" dirty="0" smtClean="0"/>
              <a:t>The value is usually</a:t>
            </a:r>
            <a:r>
              <a:rPr lang="en-US" sz="3200" dirty="0" smtClean="0">
                <a:solidFill>
                  <a:srgbClr val="FF0000"/>
                </a:solidFill>
              </a:rPr>
              <a:t> k </a:t>
            </a:r>
            <a:r>
              <a:rPr lang="en-US" sz="3200" dirty="0" smtClean="0"/>
              <a:t>versus </a:t>
            </a:r>
            <a:r>
              <a:rPr lang="en-US" sz="3200" dirty="0" smtClean="0">
                <a:solidFill>
                  <a:srgbClr val="FF0000"/>
                </a:solidFill>
              </a:rPr>
              <a:t>k+1 </a:t>
            </a:r>
            <a:r>
              <a:rPr lang="en-US" sz="3200" dirty="0" smtClean="0"/>
              <a:t>for minimization. Hard to get strong hardness.</a:t>
            </a:r>
          </a:p>
          <a:p>
            <a:r>
              <a:rPr lang="en-US" sz="3200" dirty="0" smtClean="0"/>
              <a:t>The proof above reduces </a:t>
            </a:r>
            <a:r>
              <a:rPr lang="en-US" sz="3200" dirty="0" smtClean="0">
                <a:solidFill>
                  <a:srgbClr val="FF0000"/>
                </a:solidFill>
              </a:rPr>
              <a:t>k</a:t>
            </a:r>
            <a:r>
              <a:rPr lang="en-US" sz="3200" dirty="0" smtClean="0"/>
              <a:t> below any given function. Thus </a:t>
            </a:r>
            <a:r>
              <a:rPr lang="en-US" sz="3200" dirty="0" smtClean="0">
                <a:solidFill>
                  <a:srgbClr val="FF0000"/>
                </a:solidFill>
              </a:rPr>
              <a:t>k </a:t>
            </a:r>
            <a:r>
              <a:rPr lang="en-US" sz="3200" dirty="0" smtClean="0"/>
              <a:t>is not related to any </a:t>
            </a:r>
            <a:r>
              <a:rPr lang="en-US" sz="3200" dirty="0" smtClean="0">
                <a:solidFill>
                  <a:srgbClr val="FF0000"/>
                </a:solidFill>
              </a:rPr>
              <a:t>opt(I)</a:t>
            </a:r>
            <a:r>
              <a:rPr lang="en-US" sz="3200" dirty="0" smtClean="0"/>
              <a:t>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Proofs under </a:t>
            </a:r>
            <a:r>
              <a:rPr lang="en-US" dirty="0" smtClean="0">
                <a:solidFill>
                  <a:srgbClr val="FF0000"/>
                </a:solidFill>
              </a:rPr>
              <a:t>FPT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</a:t>
            </a:r>
            <a:r>
              <a:rPr lang="en-US" dirty="0" smtClean="0">
                <a:solidFill>
                  <a:srgbClr val="FF0000"/>
                </a:solidFill>
              </a:rPr>
              <a:t>W[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However, if approximation in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why not </a:t>
            </a:r>
            <a:r>
              <a:rPr lang="en-US" dirty="0" err="1" smtClean="0"/>
              <a:t>inapproximabiliy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Also our definition does not throw all problems in the same bin.</a:t>
            </a:r>
          </a:p>
          <a:p>
            <a:r>
              <a:rPr lang="en-US" dirty="0" smtClean="0"/>
              <a:t>Does not seem logical that all </a:t>
            </a:r>
            <a:r>
              <a:rPr lang="en-US" dirty="0" err="1" smtClean="0"/>
              <a:t>prolems</a:t>
            </a:r>
            <a:r>
              <a:rPr lang="en-US" dirty="0" smtClean="0"/>
              <a:t> behave the same. Completely different problems.</a:t>
            </a:r>
          </a:p>
          <a:p>
            <a:r>
              <a:rPr lang="en-US" dirty="0" smtClean="0"/>
              <a:t>By our definition we get a </a:t>
            </a:r>
            <a:r>
              <a:rPr lang="en-US" dirty="0" smtClean="0">
                <a:solidFill>
                  <a:srgbClr val="0070C0"/>
                </a:solidFill>
              </a:rPr>
              <a:t>much richer behavior.</a:t>
            </a:r>
          </a:p>
          <a:p>
            <a:r>
              <a:rPr lang="en-US" dirty="0" smtClean="0"/>
              <a:t>Each problem, </a:t>
            </a:r>
            <a:r>
              <a:rPr lang="en-US" dirty="0" smtClean="0">
                <a:solidFill>
                  <a:srgbClr val="FF0000"/>
                </a:solidFill>
              </a:rPr>
              <a:t>its own behavior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Proofs under </a:t>
            </a:r>
            <a:r>
              <a:rPr lang="en-US" dirty="0" smtClean="0">
                <a:solidFill>
                  <a:srgbClr val="FF0000"/>
                </a:solidFill>
              </a:rPr>
              <a:t>FPT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</a:t>
            </a:r>
            <a:r>
              <a:rPr lang="en-US" dirty="0" smtClean="0">
                <a:solidFill>
                  <a:srgbClr val="FF0000"/>
                </a:solidFill>
              </a:rPr>
              <a:t>W[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Start with </a:t>
            </a:r>
            <a:r>
              <a:rPr lang="en-US" sz="3600" dirty="0" smtClean="0">
                <a:solidFill>
                  <a:srgbClr val="0070C0"/>
                </a:solidFill>
              </a:rPr>
              <a:t>SAT</a:t>
            </a:r>
            <a:r>
              <a:rPr lang="en-US" sz="3600" dirty="0" smtClean="0"/>
              <a:t>. A</a:t>
            </a:r>
            <a:r>
              <a:rPr lang="en-US" sz="3600" dirty="0" smtClean="0">
                <a:solidFill>
                  <a:srgbClr val="FF0000"/>
                </a:solidFill>
              </a:rPr>
              <a:t> yes </a:t>
            </a:r>
            <a:r>
              <a:rPr lang="en-US" sz="3600" dirty="0" smtClean="0"/>
              <a:t>instance goes to value </a:t>
            </a:r>
            <a:r>
              <a:rPr lang="en-US" sz="3600" dirty="0" smtClean="0">
                <a:solidFill>
                  <a:srgbClr val="FF0000"/>
                </a:solidFill>
              </a:rPr>
              <a:t>X </a:t>
            </a:r>
            <a:r>
              <a:rPr lang="en-US" sz="3600" dirty="0" smtClean="0"/>
              <a:t>for our problem.</a:t>
            </a:r>
          </a:p>
          <a:p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FF0000"/>
                </a:solidFill>
              </a:rPr>
              <a:t>no </a:t>
            </a:r>
            <a:r>
              <a:rPr lang="en-US" sz="3600" dirty="0" smtClean="0"/>
              <a:t>instance goes to value larger than 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X</a:t>
            </a:r>
            <a:r>
              <a:rPr lang="en-US" sz="3600" dirty="0" smtClean="0">
                <a:sym typeface="Symbol"/>
              </a:rPr>
              <a:t>,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&gt;1  </a:t>
            </a:r>
            <a:r>
              <a:rPr lang="en-US" sz="3600" dirty="0" smtClean="0">
                <a:sym typeface="Symbol"/>
              </a:rPr>
              <a:t>for our problem.</a:t>
            </a:r>
          </a:p>
          <a:p>
            <a:r>
              <a:rPr lang="en-US" sz="3600" dirty="0" smtClean="0">
                <a:sym typeface="Symbol"/>
              </a:rPr>
              <a:t>Important: can produce </a:t>
            </a:r>
            <a:r>
              <a:rPr lang="en-US" sz="3600" dirty="0" smtClean="0">
                <a:solidFill>
                  <a:srgbClr val="00B050"/>
                </a:solidFill>
                <a:sym typeface="Symbol"/>
              </a:rPr>
              <a:t>huge</a:t>
            </a:r>
            <a:r>
              <a:rPr lang="en-US" sz="3600" dirty="0" smtClean="0">
                <a:sym typeface="Symbol"/>
              </a:rPr>
              <a:t> gaps, solving the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k </a:t>
            </a:r>
            <a:r>
              <a:rPr lang="en-US" sz="3600" dirty="0" smtClean="0">
                <a:sym typeface="Symbol"/>
              </a:rPr>
              <a:t>versus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k+1</a:t>
            </a:r>
            <a:r>
              <a:rPr lang="en-US" sz="3600" dirty="0" smtClean="0">
                <a:sym typeface="Symbol"/>
              </a:rPr>
              <a:t> issue. </a:t>
            </a:r>
          </a:p>
          <a:p>
            <a:endParaRPr lang="en-US" sz="3200" dirty="0" smtClean="0">
              <a:sym typeface="Symbol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Method: Gap reductions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/>
            <a:r>
              <a:rPr lang="en-US" sz="4400" dirty="0" smtClean="0">
                <a:sym typeface="Symbol"/>
              </a:rPr>
              <a:t>Polynomial  algorithm with ratio 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 </a:t>
            </a:r>
            <a:r>
              <a:rPr lang="en-US" sz="4400" dirty="0" smtClean="0">
                <a:sym typeface="Symbol"/>
              </a:rPr>
              <a:t>implies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 P=NP</a:t>
            </a:r>
          </a:p>
          <a:p>
            <a:r>
              <a:rPr lang="en-US" sz="4400" dirty="0" smtClean="0">
                <a:sym typeface="Symbol"/>
              </a:rPr>
              <a:t>A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  </a:t>
            </a:r>
            <a:r>
              <a:rPr lang="en-US" sz="4400" dirty="0" smtClean="0">
                <a:sym typeface="Symbol"/>
              </a:rPr>
              <a:t>approximation algorithm with running time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 2</a:t>
            </a:r>
            <a:r>
              <a:rPr lang="en-US" sz="4400" baseline="30000" dirty="0" smtClean="0">
                <a:solidFill>
                  <a:srgbClr val="FF0000"/>
                </a:solidFill>
                <a:sym typeface="Symbol"/>
              </a:rPr>
              <a:t>o(</a:t>
            </a:r>
            <a:r>
              <a:rPr lang="en-US" sz="4400" baseline="30000" dirty="0" err="1" smtClean="0">
                <a:solidFill>
                  <a:srgbClr val="FF0000"/>
                </a:solidFill>
                <a:sym typeface="Symbol"/>
              </a:rPr>
              <a:t>m+n</a:t>
            </a:r>
            <a:r>
              <a:rPr lang="en-US" sz="4400" baseline="300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4400" baseline="30000" dirty="0" smtClean="0">
                <a:sym typeface="Symbol"/>
              </a:rPr>
              <a:t> </a:t>
            </a:r>
            <a:r>
              <a:rPr lang="en-US" sz="4400" dirty="0" smtClean="0">
                <a:sym typeface="Symbol"/>
              </a:rPr>
              <a:t> implies that the  </a:t>
            </a:r>
            <a:r>
              <a:rPr lang="en-US" sz="4400" dirty="0" smtClean="0">
                <a:solidFill>
                  <a:srgbClr val="00B0F0"/>
                </a:solidFill>
                <a:sym typeface="Symbol"/>
              </a:rPr>
              <a:t>ETH</a:t>
            </a:r>
            <a:r>
              <a:rPr lang="en-US" sz="4400" dirty="0" smtClean="0">
                <a:sym typeface="Symbol"/>
              </a:rPr>
              <a:t> fails.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Method: Gap reductions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Symbol"/>
              </a:rPr>
              <a:t> </a:t>
            </a:r>
            <a:r>
              <a:rPr lang="en-US" sz="3200" dirty="0" smtClean="0"/>
              <a:t>A good</a:t>
            </a:r>
            <a:r>
              <a:rPr lang="en-US" sz="3200" dirty="0" smtClean="0">
                <a:solidFill>
                  <a:srgbClr val="FF0000"/>
                </a:solidFill>
              </a:rPr>
              <a:t> (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(opt), t(opt)) </a:t>
            </a:r>
            <a:r>
              <a:rPr lang="en-US" sz="3200" dirty="0" smtClean="0">
                <a:sym typeface="Symbol"/>
              </a:rPr>
              <a:t>ratio needs </a:t>
            </a:r>
            <a:r>
              <a:rPr lang="en-US" sz="3200" dirty="0" smtClean="0">
                <a:solidFill>
                  <a:srgbClr val="00B050"/>
                </a:solidFill>
                <a:sym typeface="Symbol"/>
              </a:rPr>
              <a:t>gap  preserving reduction that makes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opt</a:t>
            </a:r>
            <a:r>
              <a:rPr lang="en-US" sz="3200" dirty="0" smtClean="0">
                <a:solidFill>
                  <a:srgbClr val="00B050"/>
                </a:solidFill>
                <a:sym typeface="Symbol"/>
              </a:rPr>
              <a:t> very small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. Not well understood.</a:t>
            </a:r>
          </a:p>
          <a:p>
            <a:r>
              <a:rPr lang="en-US" sz="3200" dirty="0" smtClean="0"/>
              <a:t>We gave the first super exponential time </a:t>
            </a:r>
            <a:r>
              <a:rPr lang="en-US" sz="3200" dirty="0" err="1" smtClean="0">
                <a:solidFill>
                  <a:srgbClr val="00B050"/>
                </a:solidFill>
              </a:rPr>
              <a:t>inapproximability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for </a:t>
            </a:r>
            <a:r>
              <a:rPr lang="en-US" sz="3200" dirty="0" smtClean="0">
                <a:solidFill>
                  <a:srgbClr val="FF0000"/>
                </a:solidFill>
              </a:rPr>
              <a:t>Clique and Set Cover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In fact for Clique Almost </a:t>
            </a:r>
            <a:r>
              <a:rPr lang="en-US" dirty="0" smtClean="0">
                <a:solidFill>
                  <a:srgbClr val="0070C0"/>
                </a:solidFill>
              </a:rPr>
              <a:t>doubly </a:t>
            </a:r>
            <a:r>
              <a:rPr lang="en-US" dirty="0" smtClean="0"/>
              <a:t>exponential.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Method: Gap reductions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W[1], FPT  W[2] </a:t>
            </a:r>
            <a:r>
              <a:rPr lang="en-US" dirty="0" smtClean="0">
                <a:sym typeface="Symbol"/>
              </a:rPr>
              <a:t>does not imply anything on the optimum solution of any instance.</a:t>
            </a:r>
          </a:p>
          <a:p>
            <a:r>
              <a:rPr lang="en-US" dirty="0" smtClean="0">
                <a:sym typeface="Symbol"/>
              </a:rPr>
              <a:t>The problems are not thrown in the same bin. </a:t>
            </a:r>
          </a:p>
          <a:p>
            <a:r>
              <a:rPr lang="en-US" dirty="0" smtClean="0">
                <a:sym typeface="Symbol"/>
              </a:rPr>
              <a:t>In fact for every problem we check what kind of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gap reduction </a:t>
            </a:r>
            <a:r>
              <a:rPr lang="en-US" dirty="0" smtClean="0">
                <a:sym typeface="Symbol"/>
              </a:rPr>
              <a:t>do we have?</a:t>
            </a:r>
          </a:p>
          <a:p>
            <a:r>
              <a:rPr lang="en-US" dirty="0" smtClean="0">
                <a:sym typeface="Symbol"/>
              </a:rPr>
              <a:t>For every problem: is there a gap preserving (increasing, slightly decreasing)  reduction that makes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opt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very small</a:t>
            </a:r>
            <a:r>
              <a:rPr lang="en-US" dirty="0" smtClean="0">
                <a:sym typeface="Symbol"/>
              </a:rPr>
              <a:t>? The latter is the </a:t>
            </a:r>
            <a:r>
              <a:rPr lang="en-US" dirty="0" smtClean="0">
                <a:solidFill>
                  <a:srgbClr val="00B0F0"/>
                </a:solidFill>
                <a:sym typeface="Symbol"/>
              </a:rPr>
              <a:t>new technical challenge.</a:t>
            </a:r>
            <a:endParaRPr lang="en-US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It looks for simple variants of </a:t>
            </a:r>
            <a:r>
              <a:rPr lang="en-US" sz="3600" dirty="0" smtClean="0">
                <a:solidFill>
                  <a:srgbClr val="FF0000"/>
                </a:solidFill>
              </a:rPr>
              <a:t>Directed Steiner Network </a:t>
            </a:r>
            <a:r>
              <a:rPr lang="en-US" sz="3600" dirty="0" smtClean="0"/>
              <a:t>that can be solved exactly.</a:t>
            </a:r>
          </a:p>
          <a:p>
            <a:r>
              <a:rPr lang="en-US" sz="3600" dirty="0" smtClean="0"/>
              <a:t>Its seem that there are not many.</a:t>
            </a:r>
          </a:p>
          <a:p>
            <a:r>
              <a:rPr lang="en-US" sz="3600" dirty="0" smtClean="0"/>
              <a:t>The lower bounds do not use </a:t>
            </a:r>
            <a:r>
              <a:rPr lang="en-US" sz="3600" dirty="0" smtClean="0">
                <a:solidFill>
                  <a:srgbClr val="FF0000"/>
                </a:solidFill>
              </a:rPr>
              <a:t>almost linear PCP </a:t>
            </a:r>
            <a:r>
              <a:rPr lang="en-US" sz="3600" dirty="0" smtClean="0"/>
              <a:t>but  rather something </a:t>
            </a:r>
            <a:r>
              <a:rPr lang="en-US" sz="3600" dirty="0" smtClean="0">
                <a:solidFill>
                  <a:srgbClr val="FF0000"/>
                </a:solidFill>
              </a:rPr>
              <a:t>standard </a:t>
            </a:r>
            <a:r>
              <a:rPr lang="en-US" sz="3600" dirty="0" smtClean="0"/>
              <a:t>in </a:t>
            </a:r>
            <a:r>
              <a:rPr lang="en-US" sz="3600" dirty="0" smtClean="0">
                <a:solidFill>
                  <a:srgbClr val="FF0000"/>
                </a:solidFill>
              </a:rPr>
              <a:t>FPT</a:t>
            </a:r>
            <a:r>
              <a:rPr lang="en-US" sz="3600" dirty="0" smtClean="0"/>
              <a:t> theory.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Time to show the exact result with optimum time we proved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vertices be </a:t>
            </a:r>
            <a:r>
              <a:rPr lang="en-US" dirty="0" smtClean="0">
                <a:solidFill>
                  <a:srgbClr val="FF0000"/>
                </a:solidFill>
              </a:rPr>
              <a:t>1,2,…..,n </a:t>
            </a:r>
          </a:p>
          <a:p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G(V,E) </a:t>
            </a:r>
            <a:r>
              <a:rPr lang="en-US" dirty="0" smtClean="0"/>
              <a:t>and a demand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baseline="-25000" dirty="0" err="1" smtClean="0">
                <a:solidFill>
                  <a:srgbClr val="FF0000"/>
                </a:solidFill>
              </a:rPr>
              <a:t>ij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every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j </a:t>
            </a:r>
            <a:r>
              <a:rPr lang="en-US" dirty="0" smtClean="0"/>
              <a:t>(could be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cost </a:t>
            </a:r>
            <a:r>
              <a:rPr lang="en-US" dirty="0" smtClean="0">
                <a:solidFill>
                  <a:srgbClr val="FF0000"/>
                </a:solidFill>
              </a:rPr>
              <a:t>c(e) </a:t>
            </a:r>
            <a:r>
              <a:rPr lang="en-US" dirty="0" smtClean="0"/>
              <a:t>for every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goal is to select a </a:t>
            </a:r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G(V,E’)</a:t>
            </a:r>
            <a:r>
              <a:rPr lang="en-US" dirty="0" smtClean="0"/>
              <a:t> so that there are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baseline="-25000" dirty="0" err="1" smtClean="0">
                <a:solidFill>
                  <a:srgbClr val="FF0000"/>
                </a:solidFill>
              </a:rPr>
              <a:t>ij</a:t>
            </a:r>
            <a:r>
              <a:rPr lang="en-US" baseline="-25000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edge disjoint paths  from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FF0000"/>
                </a:solidFill>
              </a:rPr>
              <a:t> j</a:t>
            </a:r>
            <a:r>
              <a:rPr lang="en-US" dirty="0" smtClean="0"/>
              <a:t> (separately). Use minimum cost.</a:t>
            </a:r>
          </a:p>
          <a:p>
            <a:r>
              <a:rPr lang="en-US" dirty="0" smtClean="0"/>
              <a:t>Hopeless problem to approximate. 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Directed Steiner Forest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Feldman,K,Nutov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gave 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3/4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ratio.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But that is it.</a:t>
            </a:r>
          </a:p>
          <a:p>
            <a:r>
              <a:rPr lang="en-US" dirty="0" smtClean="0"/>
              <a:t>What are the simplest solvable cases?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The Directed Steiner network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graph </a:t>
            </a:r>
            <a:r>
              <a:rPr lang="en-US" dirty="0" smtClean="0">
                <a:solidFill>
                  <a:srgbClr val="FF0000"/>
                </a:solidFill>
              </a:rPr>
              <a:t>G(V,E) </a:t>
            </a:r>
            <a:r>
              <a:rPr lang="en-US" dirty="0" smtClean="0"/>
              <a:t>with unit costs (makes a difference!) and a root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output minimum cost </a:t>
            </a:r>
            <a:r>
              <a:rPr lang="en-US" dirty="0" err="1" smtClean="0"/>
              <a:t>subgraph</a:t>
            </a:r>
            <a:r>
              <a:rPr lang="en-US" dirty="0" smtClean="0"/>
              <a:t> that contains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edge disjoint paths from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the other terminals.</a:t>
            </a:r>
          </a:p>
          <a:p>
            <a:r>
              <a:rPr lang="en-US" dirty="0" smtClean="0"/>
              <a:t>Our usual trick (</a:t>
            </a:r>
            <a:r>
              <a:rPr lang="en-US" dirty="0" smtClean="0">
                <a:solidFill>
                  <a:srgbClr val="00B050"/>
                </a:solidFill>
              </a:rPr>
              <a:t>Set Families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Uncrossable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Weakly </a:t>
            </a:r>
            <a:r>
              <a:rPr lang="en-US" b="1" dirty="0" smtClean="0">
                <a:solidFill>
                  <a:srgbClr val="0070C0"/>
                </a:solidFill>
              </a:rPr>
              <a:t>Super Modular functions, Laminar Basic Feasible solution</a:t>
            </a:r>
            <a:r>
              <a:rPr lang="en-US" b="1" dirty="0" smtClean="0"/>
              <a:t>) do not work.</a:t>
            </a:r>
          </a:p>
          <a:p>
            <a:r>
              <a:rPr lang="en-US" b="1" dirty="0" smtClean="0"/>
              <a:t>The idea of starting with </a:t>
            </a:r>
            <a:r>
              <a:rPr lang="en-US" b="1" dirty="0" smtClean="0">
                <a:solidFill>
                  <a:srgbClr val="FF0000"/>
                </a:solidFill>
              </a:rPr>
              <a:t>Directed Steiner tree</a:t>
            </a:r>
            <a:r>
              <a:rPr lang="en-US" b="1" dirty="0" smtClean="0"/>
              <a:t> and then add edges to give two paths from </a:t>
            </a:r>
            <a:r>
              <a:rPr lang="en-US" b="1" dirty="0" smtClean="0">
                <a:solidFill>
                  <a:srgbClr val="FF0000"/>
                </a:solidFill>
              </a:rPr>
              <a:t>s </a:t>
            </a:r>
            <a:r>
              <a:rPr lang="en-US" b="1" dirty="0" smtClean="0"/>
              <a:t>to all vertices seems to badly fail.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problem that we do not know anything for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 </a:t>
            </a:r>
            <a:r>
              <a:rPr lang="en-US" dirty="0" smtClean="0">
                <a:solidFill>
                  <a:srgbClr val="92D050"/>
                </a:solidFill>
              </a:rPr>
              <a:t>DIRECTED</a:t>
            </a:r>
            <a:r>
              <a:rPr lang="en-US" dirty="0" smtClean="0"/>
              <a:t> graph </a:t>
            </a:r>
            <a:r>
              <a:rPr lang="en-US" dirty="0" smtClean="0">
                <a:solidFill>
                  <a:srgbClr val="FF0000"/>
                </a:solidFill>
              </a:rPr>
              <a:t>G(V,E) </a:t>
            </a:r>
            <a:r>
              <a:rPr lang="en-US" dirty="0" smtClean="0"/>
              <a:t>and two nodes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find a minimum cost graph so that there is a path from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and from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 to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The paths may not be edge disjoint.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Minimize the number of vertices in the solution (reduction from the edge case).</a:t>
            </a:r>
          </a:p>
          <a:p>
            <a:r>
              <a:rPr lang="en-US" dirty="0" smtClean="0"/>
              <a:t>We generalize this problem, and gave a tight upper lower bound on the time.</a:t>
            </a:r>
          </a:p>
          <a:p>
            <a:r>
              <a:rPr lang="en-US" dirty="0" smtClean="0"/>
              <a:t>Even the solution of the above non trivial.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  “simple” </a:t>
            </a:r>
            <a:r>
              <a:rPr lang="en-US" dirty="0" err="1" smtClean="0"/>
              <a:t>solvabable</a:t>
            </a:r>
            <a:r>
              <a:rPr lang="en-US" dirty="0" smtClean="0"/>
              <a:t>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can we prove under the  </a:t>
            </a:r>
            <a:r>
              <a:rPr lang="en-US" sz="3200" dirty="0" smtClean="0">
                <a:solidFill>
                  <a:srgbClr val="0070C0"/>
                </a:solidFill>
              </a:rPr>
              <a:t>Exponential Time Hypothesis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Many problems have </a:t>
            </a:r>
            <a:r>
              <a:rPr lang="en-US" sz="3200" dirty="0" smtClean="0">
                <a:solidFill>
                  <a:srgbClr val="00B0F0"/>
                </a:solidFill>
              </a:rPr>
              <a:t>“optimum” </a:t>
            </a:r>
            <a:r>
              <a:rPr lang="en-US" sz="3200" dirty="0" smtClean="0"/>
              <a:t>running time algorithms under this assumption.</a:t>
            </a:r>
          </a:p>
          <a:p>
            <a:r>
              <a:rPr lang="en-US" sz="3200" dirty="0" smtClean="0"/>
              <a:t>We later present such a result in connectivity. Tight lower bound that uses the </a:t>
            </a:r>
            <a:r>
              <a:rPr lang="en-US" sz="3200" dirty="0" smtClean="0">
                <a:solidFill>
                  <a:srgbClr val="0070C0"/>
                </a:solidFill>
              </a:rPr>
              <a:t>Exponential Time Hypothesis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subject of this talk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may be complex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78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338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74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0" y="213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72000" y="2743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30" name="Straight Arrow Connector 29"/>
          <p:cNvCxnSpPr>
            <a:stCxn id="4" idx="1"/>
            <a:endCxn id="10" idx="3"/>
          </p:cNvCxnSpPr>
          <p:nvPr/>
        </p:nvCxnSpPr>
        <p:spPr>
          <a:xfrm flipV="1">
            <a:off x="1481278" y="3014522"/>
            <a:ext cx="609600" cy="52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7"/>
            <a:endCxn id="11" idx="3"/>
          </p:cNvCxnSpPr>
          <p:nvPr/>
        </p:nvCxnSpPr>
        <p:spPr>
          <a:xfrm flipV="1">
            <a:off x="2252522" y="2328722"/>
            <a:ext cx="1590956" cy="52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5"/>
            <a:endCxn id="12" idx="1"/>
          </p:cNvCxnSpPr>
          <p:nvPr/>
        </p:nvCxnSpPr>
        <p:spPr>
          <a:xfrm>
            <a:off x="4005122" y="2328722"/>
            <a:ext cx="600356" cy="44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648200" y="2971800"/>
            <a:ext cx="80822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7"/>
            <a:endCxn id="8" idx="3"/>
          </p:cNvCxnSpPr>
          <p:nvPr/>
        </p:nvCxnSpPr>
        <p:spPr>
          <a:xfrm flipV="1">
            <a:off x="3243122" y="3014522"/>
            <a:ext cx="524156" cy="600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4"/>
            <a:endCxn id="6" idx="0"/>
          </p:cNvCxnSpPr>
          <p:nvPr/>
        </p:nvCxnSpPr>
        <p:spPr>
          <a:xfrm>
            <a:off x="3848100" y="3048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3276600" y="3810000"/>
            <a:ext cx="643078" cy="643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" idx="5"/>
            <a:endCxn id="8" idx="5"/>
          </p:cNvCxnSpPr>
          <p:nvPr/>
        </p:nvCxnSpPr>
        <p:spPr>
          <a:xfrm flipH="1" flipV="1">
            <a:off x="3928922" y="3014522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886200" y="3657600"/>
            <a:ext cx="42722" cy="681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6"/>
          </p:cNvCxnSpPr>
          <p:nvPr/>
        </p:nvCxnSpPr>
        <p:spPr>
          <a:xfrm flipV="1">
            <a:off x="4038600" y="3962400"/>
            <a:ext cx="6096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8862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09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4" idx="4"/>
            <a:endCxn id="60" idx="1"/>
          </p:cNvCxnSpPr>
          <p:nvPr/>
        </p:nvCxnSpPr>
        <p:spPr>
          <a:xfrm>
            <a:off x="1562100" y="3733800"/>
            <a:ext cx="681178" cy="1024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5"/>
            <a:endCxn id="59" idx="2"/>
          </p:cNvCxnSpPr>
          <p:nvPr/>
        </p:nvCxnSpPr>
        <p:spPr>
          <a:xfrm>
            <a:off x="2404922" y="4919522"/>
            <a:ext cx="1481278" cy="452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5720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59" idx="7"/>
          </p:cNvCxnSpPr>
          <p:nvPr/>
        </p:nvCxnSpPr>
        <p:spPr>
          <a:xfrm flipV="1">
            <a:off x="4081322" y="4953000"/>
            <a:ext cx="490678" cy="338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5" idx="0"/>
            <a:endCxn id="5" idx="4"/>
          </p:cNvCxnSpPr>
          <p:nvPr/>
        </p:nvCxnSpPr>
        <p:spPr>
          <a:xfrm flipV="1">
            <a:off x="4686300" y="38862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4" idx="7"/>
          </p:cNvCxnSpPr>
          <p:nvPr/>
        </p:nvCxnSpPr>
        <p:spPr>
          <a:xfrm rot="16200000" flipH="1">
            <a:off x="2324100" y="2857500"/>
            <a:ext cx="42722" cy="1405078"/>
          </a:xfrm>
          <a:prstGeom prst="curvedConnector4">
            <a:avLst>
              <a:gd name="adj1" fmla="val -535087"/>
              <a:gd name="adj2" fmla="val 511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9" idx="4"/>
            <a:endCxn id="4" idx="6"/>
          </p:cNvCxnSpPr>
          <p:nvPr/>
        </p:nvCxnSpPr>
        <p:spPr>
          <a:xfrm rot="5400000" flipH="1">
            <a:off x="2324100" y="2971800"/>
            <a:ext cx="190500" cy="1485900"/>
          </a:xfrm>
          <a:prstGeom prst="curvedConnector4">
            <a:avLst>
              <a:gd name="adj1" fmla="val -120000"/>
              <a:gd name="adj2" fmla="val 538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shortest path.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may be complex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78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338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7400" y="2819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0" y="213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72000" y="2743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30" name="Straight Arrow Connector 29"/>
          <p:cNvCxnSpPr>
            <a:stCxn id="4" idx="1"/>
            <a:endCxn id="10" idx="3"/>
          </p:cNvCxnSpPr>
          <p:nvPr/>
        </p:nvCxnSpPr>
        <p:spPr>
          <a:xfrm flipV="1">
            <a:off x="1481278" y="3014522"/>
            <a:ext cx="609600" cy="52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7"/>
            <a:endCxn id="11" idx="3"/>
          </p:cNvCxnSpPr>
          <p:nvPr/>
        </p:nvCxnSpPr>
        <p:spPr>
          <a:xfrm flipV="1">
            <a:off x="2252522" y="2328722"/>
            <a:ext cx="1590956" cy="52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5"/>
            <a:endCxn id="12" idx="1"/>
          </p:cNvCxnSpPr>
          <p:nvPr/>
        </p:nvCxnSpPr>
        <p:spPr>
          <a:xfrm>
            <a:off x="4005122" y="2328722"/>
            <a:ext cx="600356" cy="44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648200" y="2971800"/>
            <a:ext cx="80822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7"/>
            <a:endCxn id="8" idx="3"/>
          </p:cNvCxnSpPr>
          <p:nvPr/>
        </p:nvCxnSpPr>
        <p:spPr>
          <a:xfrm flipV="1">
            <a:off x="3243122" y="3014522"/>
            <a:ext cx="524156" cy="6003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4"/>
            <a:endCxn id="6" idx="0"/>
          </p:cNvCxnSpPr>
          <p:nvPr/>
        </p:nvCxnSpPr>
        <p:spPr>
          <a:xfrm>
            <a:off x="3848100" y="30480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3276600" y="3733800"/>
            <a:ext cx="643078" cy="6430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" idx="5"/>
            <a:endCxn id="8" idx="5"/>
          </p:cNvCxnSpPr>
          <p:nvPr/>
        </p:nvCxnSpPr>
        <p:spPr>
          <a:xfrm flipH="1" flipV="1">
            <a:off x="3928922" y="3014522"/>
            <a:ext cx="838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886200" y="3657600"/>
            <a:ext cx="42722" cy="6811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6"/>
          </p:cNvCxnSpPr>
          <p:nvPr/>
        </p:nvCxnSpPr>
        <p:spPr>
          <a:xfrm flipV="1">
            <a:off x="4038600" y="3962400"/>
            <a:ext cx="609600" cy="495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8862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09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4" idx="4"/>
            <a:endCxn id="60" idx="1"/>
          </p:cNvCxnSpPr>
          <p:nvPr/>
        </p:nvCxnSpPr>
        <p:spPr>
          <a:xfrm>
            <a:off x="1562100" y="3733800"/>
            <a:ext cx="681178" cy="1024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0" idx="5"/>
            <a:endCxn id="59" idx="2"/>
          </p:cNvCxnSpPr>
          <p:nvPr/>
        </p:nvCxnSpPr>
        <p:spPr>
          <a:xfrm>
            <a:off x="2404922" y="4919522"/>
            <a:ext cx="1481278" cy="452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45720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59" idx="7"/>
          </p:cNvCxnSpPr>
          <p:nvPr/>
        </p:nvCxnSpPr>
        <p:spPr>
          <a:xfrm flipV="1">
            <a:off x="4081322" y="4953000"/>
            <a:ext cx="490678" cy="338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5" idx="0"/>
            <a:endCxn id="5" idx="4"/>
          </p:cNvCxnSpPr>
          <p:nvPr/>
        </p:nvCxnSpPr>
        <p:spPr>
          <a:xfrm flipV="1">
            <a:off x="4686300" y="38862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4" idx="7"/>
          </p:cNvCxnSpPr>
          <p:nvPr/>
        </p:nvCxnSpPr>
        <p:spPr>
          <a:xfrm rot="16200000" flipH="1">
            <a:off x="2324100" y="2857500"/>
            <a:ext cx="42722" cy="1405078"/>
          </a:xfrm>
          <a:prstGeom prst="curvedConnector4">
            <a:avLst>
              <a:gd name="adj1" fmla="val -535087"/>
              <a:gd name="adj2" fmla="val 5119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9" idx="4"/>
            <a:endCxn id="4" idx="6"/>
          </p:cNvCxnSpPr>
          <p:nvPr/>
        </p:nvCxnSpPr>
        <p:spPr>
          <a:xfrm rot="5400000" flipH="1">
            <a:off x="2324100" y="2971800"/>
            <a:ext cx="190500" cy="1485900"/>
          </a:xfrm>
          <a:prstGeom prst="curvedConnector4">
            <a:avLst>
              <a:gd name="adj1" fmla="val -120000"/>
              <a:gd name="adj2" fmla="val 53846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have two tokes both in</a:t>
            </a:r>
            <a:r>
              <a:rPr lang="en-US" dirty="0" smtClean="0">
                <a:solidFill>
                  <a:srgbClr val="FF0000"/>
                </a:solidFill>
              </a:rPr>
              <a:t> 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tokens,</a:t>
            </a:r>
            <a:r>
              <a:rPr lang="en-US" dirty="0" smtClean="0">
                <a:solidFill>
                  <a:srgbClr val="FF0000"/>
                </a:solidFill>
              </a:rPr>
              <a:t> f  </a:t>
            </a:r>
            <a:r>
              <a:rPr lang="en-US" dirty="0" smtClean="0"/>
              <a:t>goes on edges in the </a:t>
            </a:r>
            <a:r>
              <a:rPr lang="en-US" dirty="0" smtClean="0">
                <a:solidFill>
                  <a:srgbClr val="00B050"/>
                </a:solidFill>
              </a:rPr>
              <a:t>regular 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creates the path from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second token called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goes in the wrong direction.  This token would create a path from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Bring the two tokens from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s,s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t,t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US" dirty="0" smtClean="0"/>
              <a:t>Due to </a:t>
            </a:r>
            <a:r>
              <a:rPr lang="en-US" dirty="0" smtClean="0">
                <a:solidFill>
                  <a:srgbClr val="00B0F0"/>
                </a:solidFill>
              </a:rPr>
              <a:t>Jon Feldman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token game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Token  </a:t>
            </a:r>
            <a:r>
              <a:rPr lang="en-US" sz="3200" dirty="0" smtClean="0">
                <a:solidFill>
                  <a:srgbClr val="FF0000"/>
                </a:solidFill>
              </a:rPr>
              <a:t>f </a:t>
            </a:r>
            <a:r>
              <a:rPr lang="en-US" sz="3200" dirty="0" smtClean="0"/>
              <a:t>moving forward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u,x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 (</a:t>
            </a:r>
            <a:r>
              <a:rPr lang="en-US" sz="3200" dirty="0" err="1" smtClean="0">
                <a:solidFill>
                  <a:srgbClr val="FF0000"/>
                </a:solidFill>
                <a:sym typeface="Wingdings" pitchFamily="2" charset="2"/>
              </a:rPr>
              <a:t>v,x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) </a:t>
            </a:r>
            <a:r>
              <a:rPr lang="en-US" sz="3200" dirty="0" smtClean="0">
                <a:sym typeface="Wingdings" pitchFamily="2" charset="2"/>
              </a:rPr>
              <a:t>for an edge with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sym typeface="Wingdings" pitchFamily="2" charset="2"/>
              </a:rPr>
              <a:t>u,v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sz="3200" dirty="0" smtClean="0">
                <a:sym typeface="Wingdings" pitchFamily="2" charset="2"/>
              </a:rPr>
              <a:t>.</a:t>
            </a:r>
          </a:p>
          <a:p>
            <a:r>
              <a:rPr lang="en-US" sz="3200" dirty="0" smtClean="0">
                <a:sym typeface="Wingdings" pitchFamily="2" charset="2"/>
              </a:rPr>
              <a:t>Token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 b </a:t>
            </a:r>
            <a:r>
              <a:rPr lang="en-US" sz="3200" dirty="0" smtClean="0">
                <a:sym typeface="Wingdings" pitchFamily="2" charset="2"/>
              </a:rPr>
              <a:t>moves backward (creating an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t </a:t>
            </a:r>
            <a:r>
              <a:rPr lang="en-US" sz="3200" dirty="0" smtClean="0">
                <a:sym typeface="Wingdings" pitchFamily="2" charset="2"/>
              </a:rPr>
              <a:t>to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s</a:t>
            </a:r>
            <a:r>
              <a:rPr lang="en-US" sz="3200" dirty="0" smtClean="0">
                <a:sym typeface="Wingdings" pitchFamily="2" charset="2"/>
              </a:rPr>
              <a:t> path): 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sym typeface="Wingdings" pitchFamily="2" charset="2"/>
              </a:rPr>
              <a:t>x,u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)(</a:t>
            </a:r>
            <a:r>
              <a:rPr lang="en-US" sz="3200" dirty="0" err="1" smtClean="0">
                <a:solidFill>
                  <a:srgbClr val="FF0000"/>
                </a:solidFill>
                <a:sym typeface="Wingdings" pitchFamily="2" charset="2"/>
              </a:rPr>
              <a:t>x,v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sz="3200" dirty="0" smtClean="0">
                <a:sym typeface="Wingdings" pitchFamily="2" charset="2"/>
              </a:rPr>
              <a:t> for the edge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sym typeface="Wingdings" pitchFamily="2" charset="2"/>
              </a:rPr>
              <a:t>v,u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) </a:t>
            </a:r>
            <a:r>
              <a:rPr lang="en-US" sz="3200" dirty="0" smtClean="0">
                <a:sym typeface="Wingdings" pitchFamily="2" charset="2"/>
              </a:rPr>
              <a:t>adding a back edge in the path from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sz="3200" dirty="0" smtClean="0">
                <a:sym typeface="Wingdings" pitchFamily="2" charset="2"/>
              </a:rPr>
              <a:t> to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s</a:t>
            </a:r>
            <a:r>
              <a:rPr lang="en-US" sz="3200" dirty="0" smtClean="0">
                <a:sym typeface="Wingdings" pitchFamily="2" charset="2"/>
              </a:rPr>
              <a:t>.</a:t>
            </a:r>
          </a:p>
          <a:p>
            <a:r>
              <a:rPr lang="en-US" sz="3200" dirty="0" smtClean="0">
                <a:sym typeface="Wingdings" pitchFamily="2" charset="2"/>
              </a:rPr>
              <a:t>If both tokens reach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 t </a:t>
            </a:r>
            <a:r>
              <a:rPr lang="en-US" sz="3200" dirty="0" smtClean="0">
                <a:sym typeface="Wingdings" pitchFamily="2" charset="2"/>
              </a:rPr>
              <a:t>in the best way, we solved the problem.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</a:t>
            </a:r>
            <a:r>
              <a:rPr lang="en-US" dirty="0" err="1" smtClean="0"/>
              <a:t>tockens</a:t>
            </a:r>
            <a:r>
              <a:rPr lang="en-US" dirty="0" smtClean="0"/>
              <a:t> move?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can we prove that there is no </a:t>
            </a:r>
            <a:r>
              <a:rPr lang="en-US" sz="3600" dirty="0" smtClean="0">
                <a:solidFill>
                  <a:srgbClr val="FF0000"/>
                </a:solidFill>
              </a:rPr>
              <a:t>f(k)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3600" dirty="0" smtClean="0">
                <a:solidFill>
                  <a:srgbClr val="FF0000"/>
                </a:solidFill>
              </a:rPr>
              <a:t>poly(n) </a:t>
            </a:r>
            <a:r>
              <a:rPr lang="en-US" sz="3600" dirty="0" smtClean="0"/>
              <a:t>algorithm for </a:t>
            </a:r>
            <a:r>
              <a:rPr lang="en-US" sz="3600" dirty="0" smtClean="0">
                <a:solidFill>
                  <a:srgbClr val="00B050"/>
                </a:solidFill>
              </a:rPr>
              <a:t>Clique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The assumption of </a:t>
            </a:r>
            <a:r>
              <a:rPr lang="en-US" sz="3600" dirty="0" smtClean="0">
                <a:solidFill>
                  <a:srgbClr val="0070C0"/>
                </a:solidFill>
              </a:rPr>
              <a:t>P=NP </a:t>
            </a:r>
            <a:r>
              <a:rPr lang="en-US" sz="3600" dirty="0" smtClean="0"/>
              <a:t>implies that </a:t>
            </a:r>
            <a:r>
              <a:rPr lang="en-US" sz="3600" dirty="0" smtClean="0">
                <a:solidFill>
                  <a:srgbClr val="FF0000"/>
                </a:solidFill>
              </a:rPr>
              <a:t>f(k)</a:t>
            </a:r>
            <a:r>
              <a:rPr lang="en-US" sz="3600" dirty="0" smtClean="0"/>
              <a:t> is polynomial in </a:t>
            </a:r>
            <a:r>
              <a:rPr lang="en-US" sz="3600" dirty="0" smtClean="0">
                <a:solidFill>
                  <a:srgbClr val="FF0000"/>
                </a:solidFill>
              </a:rPr>
              <a:t>n</a:t>
            </a:r>
            <a:r>
              <a:rPr lang="en-US" sz="3600" dirty="0" smtClean="0"/>
              <a:t>.</a:t>
            </a:r>
            <a:r>
              <a:rPr lang="en-US" sz="3600" dirty="0" smtClean="0">
                <a:solidFill>
                  <a:srgbClr val="0070C0"/>
                </a:solidFill>
              </a:rPr>
              <a:t>   </a:t>
            </a:r>
            <a:r>
              <a:rPr lang="en-US" sz="3600" dirty="0" smtClean="0"/>
              <a:t>To show </a:t>
            </a:r>
            <a:r>
              <a:rPr lang="en-US" sz="3600" dirty="0" smtClean="0">
                <a:solidFill>
                  <a:srgbClr val="00B050"/>
                </a:solidFill>
              </a:rPr>
              <a:t>Clique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</a:t>
            </a:r>
            <a:r>
              <a:rPr lang="en-US" sz="3600" dirty="0" smtClean="0">
                <a:solidFill>
                  <a:srgbClr val="FF0000"/>
                </a:solidFill>
              </a:rPr>
              <a:t> FPT </a:t>
            </a:r>
            <a:r>
              <a:rPr lang="en-US" sz="3600" dirty="0" smtClean="0"/>
              <a:t>we need to show </a:t>
            </a:r>
            <a:r>
              <a:rPr lang="en-US" sz="3600" dirty="0" smtClean="0">
                <a:solidFill>
                  <a:srgbClr val="FF0000"/>
                </a:solidFill>
              </a:rPr>
              <a:t>P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NP</a:t>
            </a:r>
            <a:r>
              <a:rPr lang="en-US" sz="3600" dirty="0" smtClean="0">
                <a:sym typeface="Symbol"/>
              </a:rPr>
              <a:t>. </a:t>
            </a:r>
          </a:p>
          <a:p>
            <a:r>
              <a:rPr lang="en-US" sz="3600" dirty="0" smtClean="0">
                <a:sym typeface="Symbol"/>
              </a:rPr>
              <a:t>Instead: assume the much stronger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ETH </a:t>
            </a:r>
            <a:r>
              <a:rPr lang="en-US" sz="3600" dirty="0" smtClean="0">
                <a:sym typeface="Symbol"/>
              </a:rPr>
              <a:t>assumption.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Why do we need the </a:t>
            </a:r>
            <a:r>
              <a:rPr lang="en-US" dirty="0" smtClean="0">
                <a:solidFill>
                  <a:srgbClr val="FF0000"/>
                </a:solidFill>
              </a:rPr>
              <a:t>ETH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Edges </a:t>
            </a:r>
            <a:r>
              <a:rPr lang="en-US" dirty="0" smtClean="0">
                <a:solidFill>
                  <a:srgbClr val="FF0000"/>
                </a:solidFill>
              </a:rPr>
              <a:t>: (</a:t>
            </a:r>
            <a:r>
              <a:rPr lang="en-US" dirty="0" err="1" smtClean="0">
                <a:solidFill>
                  <a:srgbClr val="FF0000"/>
                </a:solidFill>
              </a:rPr>
              <a:t>s,q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q,p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x,t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 (</a:t>
            </a:r>
            <a:r>
              <a:rPr lang="en-US" dirty="0" err="1" smtClean="0">
                <a:solidFill>
                  <a:srgbClr val="FF0000"/>
                </a:solidFill>
              </a:rPr>
              <a:t>r,y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(</a:t>
            </a:r>
            <a:r>
              <a:rPr lang="en-US" dirty="0" err="1" smtClean="0">
                <a:solidFill>
                  <a:srgbClr val="FF0000"/>
                </a:solidFill>
              </a:rPr>
              <a:t>u,t</a:t>
            </a:r>
            <a:r>
              <a:rPr lang="en-US" dirty="0" smtClean="0">
                <a:solidFill>
                  <a:srgbClr val="FF0000"/>
                </a:solidFill>
              </a:rPr>
              <a:t>), (</a:t>
            </a:r>
            <a:r>
              <a:rPr lang="en-US" dirty="0" err="1" smtClean="0">
                <a:solidFill>
                  <a:srgbClr val="FF0000"/>
                </a:solidFill>
              </a:rPr>
              <a:t>r,u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y,r</a:t>
            </a:r>
            <a:r>
              <a:rPr lang="en-US" dirty="0" smtClean="0">
                <a:solidFill>
                  <a:srgbClr val="FF0000"/>
                </a:solidFill>
              </a:rPr>
              <a:t>),  (</a:t>
            </a:r>
            <a:r>
              <a:rPr lang="en-US" dirty="0" err="1" smtClean="0">
                <a:solidFill>
                  <a:srgbClr val="FF0000"/>
                </a:solidFill>
              </a:rPr>
              <a:t>t,y</a:t>
            </a:r>
            <a:r>
              <a:rPr lang="en-US" dirty="0" smtClean="0">
                <a:solidFill>
                  <a:srgbClr val="FF0000"/>
                </a:solidFill>
              </a:rPr>
              <a:t>) ,(</a:t>
            </a:r>
            <a:r>
              <a:rPr lang="en-US" dirty="0" err="1" smtClean="0">
                <a:solidFill>
                  <a:srgbClr val="FF0000"/>
                </a:solidFill>
              </a:rPr>
              <a:t>p,x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 that does not cause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4" idx="6"/>
          </p:cNvCxnSpPr>
          <p:nvPr/>
        </p:nvCxnSpPr>
        <p:spPr>
          <a:xfrm flipH="1">
            <a:off x="1447800" y="3166922"/>
            <a:ext cx="795478" cy="376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5000" y="266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s,u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q,u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4"/>
            <a:endCxn id="13" idx="0"/>
          </p:cNvCxnSpPr>
          <p:nvPr/>
        </p:nvCxnSpPr>
        <p:spPr>
          <a:xfrm>
            <a:off x="2324100" y="32004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718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p,u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438400" y="36576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124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67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624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1" idx="2"/>
            <a:endCxn id="20" idx="6"/>
          </p:cNvCxnSpPr>
          <p:nvPr/>
        </p:nvCxnSpPr>
        <p:spPr>
          <a:xfrm flipH="1">
            <a:off x="3352800" y="361950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1" idx="6"/>
            <a:endCxn id="27" idx="2"/>
          </p:cNvCxnSpPr>
          <p:nvPr/>
        </p:nvCxnSpPr>
        <p:spPr>
          <a:xfrm>
            <a:off x="4495800" y="36195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96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7" idx="6"/>
            <a:endCxn id="31" idx="2"/>
          </p:cNvCxnSpPr>
          <p:nvPr/>
        </p:nvCxnSpPr>
        <p:spPr>
          <a:xfrm>
            <a:off x="5410200" y="36195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,r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239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0"/>
            <a:endCxn id="31" idx="4"/>
          </p:cNvCxnSpPr>
          <p:nvPr/>
        </p:nvCxnSpPr>
        <p:spPr>
          <a:xfrm flipV="1">
            <a:off x="6210300" y="3733800"/>
            <a:ext cx="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7"/>
          </p:cNvCxnSpPr>
          <p:nvPr/>
        </p:nvCxnSpPr>
        <p:spPr>
          <a:xfrm flipH="1">
            <a:off x="6291122" y="3733800"/>
            <a:ext cx="947878" cy="7192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104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t,t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3716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3622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295400" y="4572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32" idx="6"/>
            <a:endCxn id="34" idx="2"/>
          </p:cNvCxnSpPr>
          <p:nvPr/>
        </p:nvCxnSpPr>
        <p:spPr>
          <a:xfrm>
            <a:off x="1600200" y="49911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860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4290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34" idx="6"/>
            <a:endCxn id="46" idx="2"/>
          </p:cNvCxnSpPr>
          <p:nvPr/>
        </p:nvCxnSpPr>
        <p:spPr>
          <a:xfrm>
            <a:off x="2590800" y="49911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352800" y="449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3434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stCxn id="46" idx="6"/>
            <a:endCxn id="50" idx="2"/>
          </p:cNvCxnSpPr>
          <p:nvPr/>
        </p:nvCxnSpPr>
        <p:spPr>
          <a:xfrm>
            <a:off x="3657600" y="49911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2672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1054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>
            <a:stCxn id="50" idx="6"/>
            <a:endCxn id="54" idx="2"/>
          </p:cNvCxnSpPr>
          <p:nvPr/>
        </p:nvCxnSpPr>
        <p:spPr>
          <a:xfrm>
            <a:off x="4572000" y="49911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05400" y="45720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371600" y="556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362200" y="556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000" y="556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343400" y="556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295400" y="5257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59" idx="2"/>
            <a:endCxn id="58" idx="6"/>
          </p:cNvCxnSpPr>
          <p:nvPr/>
        </p:nvCxnSpPr>
        <p:spPr>
          <a:xfrm flipH="1">
            <a:off x="1600200" y="56769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86000" y="52578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2590800" y="5715000"/>
            <a:ext cx="9051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429000" y="5257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267200" y="5257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77" name="Straight Arrow Connector 76"/>
          <p:cNvCxnSpPr>
            <a:stCxn id="61" idx="2"/>
            <a:endCxn id="60" idx="6"/>
          </p:cNvCxnSpPr>
          <p:nvPr/>
        </p:nvCxnSpPr>
        <p:spPr>
          <a:xfrm flipH="1">
            <a:off x="3657600" y="56769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5181600" y="556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5181600" y="525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83" name="Straight Arrow Connector 82"/>
          <p:cNvCxnSpPr>
            <a:stCxn id="78" idx="2"/>
            <a:endCxn id="61" idx="6"/>
          </p:cNvCxnSpPr>
          <p:nvPr/>
        </p:nvCxnSpPr>
        <p:spPr>
          <a:xfrm flipH="1">
            <a:off x="4572000" y="56769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 the moment we enter a vertex, this vertex is declared a </a:t>
            </a:r>
            <a:r>
              <a:rPr lang="en-US" sz="3200" dirty="0" smtClean="0">
                <a:solidFill>
                  <a:srgbClr val="00B050"/>
                </a:solidFill>
              </a:rPr>
              <a:t>dead vertex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At every moment there must be a path </a:t>
            </a:r>
          </a:p>
          <a:p>
            <a:pPr>
              <a:buNone/>
            </a:pPr>
            <a:r>
              <a:rPr lang="en-US" sz="3200" dirty="0" smtClean="0"/>
              <a:t>  from the location of </a:t>
            </a:r>
            <a:r>
              <a:rPr lang="en-US" sz="3200" dirty="0" smtClean="0">
                <a:solidFill>
                  <a:srgbClr val="FF0000"/>
                </a:solidFill>
              </a:rPr>
              <a:t>f</a:t>
            </a:r>
            <a:r>
              <a:rPr lang="en-US" sz="3200" dirty="0" smtClean="0"/>
              <a:t> to </a:t>
            </a:r>
            <a:r>
              <a:rPr lang="en-US" sz="3200" dirty="0" smtClean="0">
                <a:solidFill>
                  <a:srgbClr val="FF0000"/>
                </a:solidFill>
              </a:rPr>
              <a:t>t</a:t>
            </a:r>
            <a:r>
              <a:rPr lang="en-US" sz="3200" dirty="0" smtClean="0"/>
              <a:t> using live vertices.</a:t>
            </a:r>
          </a:p>
          <a:p>
            <a:r>
              <a:rPr lang="en-US" sz="3200" dirty="0" smtClean="0"/>
              <a:t>And there must be a back path from </a:t>
            </a:r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en-US" sz="3200" dirty="0" smtClean="0"/>
              <a:t> into </a:t>
            </a:r>
            <a:r>
              <a:rPr lang="en-US" sz="3200" dirty="0" smtClean="0">
                <a:solidFill>
                  <a:srgbClr val="FF0000"/>
                </a:solidFill>
              </a:rPr>
              <a:t>t</a:t>
            </a:r>
            <a:r>
              <a:rPr lang="en-US" sz="3200" dirty="0" smtClean="0"/>
              <a:t> of live vertices.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Making sure we do not over count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The backward needs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. The forward needs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Getting stuck because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f,b</a:t>
            </a:r>
            <a:r>
              <a:rPr lang="en-US" dirty="0" smtClean="0">
                <a:solidFill>
                  <a:srgbClr val="FF0000"/>
                </a:solidFill>
              </a:rPr>
              <a:t> dead </a:t>
            </a:r>
            <a:r>
              <a:rPr lang="en-US" dirty="0" smtClean="0"/>
              <a:t>vertices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198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57600" y="236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hape 7"/>
          <p:cNvCxnSpPr>
            <a:stCxn id="6" idx="4"/>
          </p:cNvCxnSpPr>
          <p:nvPr/>
        </p:nvCxnSpPr>
        <p:spPr>
          <a:xfrm rot="5400000">
            <a:off x="2228850" y="2190750"/>
            <a:ext cx="1143000" cy="19431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00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3352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76400" y="3733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864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urved Connector 18"/>
          <p:cNvCxnSpPr/>
          <p:nvPr/>
        </p:nvCxnSpPr>
        <p:spPr>
          <a:xfrm rot="16200000" flipV="1">
            <a:off x="4147066" y="2253734"/>
            <a:ext cx="1230868" cy="1752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57800" y="3962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95400" y="35814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352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562600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The following three paths must exist: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Getting stuck because of dead vertices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198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57600" y="236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3352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76400" y="3733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864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57800" y="3962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0" y="3429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352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>
            <a:stCxn id="17" idx="2"/>
          </p:cNvCxnSpPr>
          <p:nvPr/>
        </p:nvCxnSpPr>
        <p:spPr>
          <a:xfrm rot="10800000" flipV="1">
            <a:off x="3581400" y="3848100"/>
            <a:ext cx="1676400" cy="9525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5000" y="3657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9" idx="6"/>
            <a:endCxn id="17" idx="2"/>
          </p:cNvCxnSpPr>
          <p:nvPr/>
        </p:nvCxnSpPr>
        <p:spPr>
          <a:xfrm>
            <a:off x="1828800" y="3619500"/>
            <a:ext cx="3429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2"/>
            <a:endCxn id="9" idx="5"/>
          </p:cNvCxnSpPr>
          <p:nvPr/>
        </p:nvCxnSpPr>
        <p:spPr>
          <a:xfrm flipH="1" flipV="1">
            <a:off x="1795322" y="3700322"/>
            <a:ext cx="1557478" cy="1138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1"/>
            <a:endCxn id="6" idx="5"/>
          </p:cNvCxnSpPr>
          <p:nvPr/>
        </p:nvCxnSpPr>
        <p:spPr>
          <a:xfrm flipH="1" flipV="1">
            <a:off x="3852722" y="2557322"/>
            <a:ext cx="1667156" cy="1057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2"/>
            <a:endCxn id="9" idx="7"/>
          </p:cNvCxnSpPr>
          <p:nvPr/>
        </p:nvCxnSpPr>
        <p:spPr>
          <a:xfrm flipH="1">
            <a:off x="1795322" y="2476500"/>
            <a:ext cx="1862278" cy="1062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This contradicts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needing y to get 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Getting stuck because of dead vertices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8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57600" y="236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3352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76400" y="3733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864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57800" y="3962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0" y="3429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352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715000" y="3657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9" idx="6"/>
            <a:endCxn id="17" idx="2"/>
          </p:cNvCxnSpPr>
          <p:nvPr/>
        </p:nvCxnSpPr>
        <p:spPr>
          <a:xfrm>
            <a:off x="1828800" y="3619500"/>
            <a:ext cx="3429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2"/>
            <a:endCxn id="9" idx="5"/>
          </p:cNvCxnSpPr>
          <p:nvPr/>
        </p:nvCxnSpPr>
        <p:spPr>
          <a:xfrm flipH="1" flipV="1">
            <a:off x="1795322" y="3700322"/>
            <a:ext cx="1557478" cy="1138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1"/>
            <a:endCxn id="6" idx="5"/>
          </p:cNvCxnSpPr>
          <p:nvPr/>
        </p:nvCxnSpPr>
        <p:spPr>
          <a:xfrm flipH="1" flipV="1">
            <a:off x="3852722" y="2557322"/>
            <a:ext cx="1667156" cy="1057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2"/>
            <a:endCxn id="9" idx="7"/>
          </p:cNvCxnSpPr>
          <p:nvPr/>
        </p:nvCxnSpPr>
        <p:spPr>
          <a:xfrm flipH="1">
            <a:off x="1795322" y="2476500"/>
            <a:ext cx="1862278" cy="1062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4" idx="7"/>
          </p:cNvCxnSpPr>
          <p:nvPr/>
        </p:nvCxnSpPr>
        <p:spPr>
          <a:xfrm flipH="1">
            <a:off x="3547922" y="3733800"/>
            <a:ext cx="871678" cy="1024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267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We now move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x,y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y,x</a:t>
            </a:r>
            <a:r>
              <a:rPr lang="en-US" dirty="0" smtClean="0">
                <a:solidFill>
                  <a:srgbClr val="FF0000"/>
                </a:solidFill>
              </a:rPr>
              <a:t>). </a:t>
            </a:r>
            <a:r>
              <a:rPr lang="en-US" dirty="0" smtClean="0"/>
              <a:t>Clearly a must.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Getting stuck because of dead vertices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198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57600" y="236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3352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76400" y="3733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864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57800" y="3962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3276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352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>
            <a:stCxn id="17" idx="2"/>
          </p:cNvCxnSpPr>
          <p:nvPr/>
        </p:nvCxnSpPr>
        <p:spPr>
          <a:xfrm rot="10800000" flipV="1">
            <a:off x="3581400" y="3848100"/>
            <a:ext cx="1676400" cy="9525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50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9" idx="6"/>
            <a:endCxn id="17" idx="2"/>
          </p:cNvCxnSpPr>
          <p:nvPr/>
        </p:nvCxnSpPr>
        <p:spPr>
          <a:xfrm>
            <a:off x="1828800" y="3619500"/>
            <a:ext cx="3429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2"/>
            <a:endCxn id="9" idx="5"/>
          </p:cNvCxnSpPr>
          <p:nvPr/>
        </p:nvCxnSpPr>
        <p:spPr>
          <a:xfrm flipH="1" flipV="1">
            <a:off x="1795322" y="3700322"/>
            <a:ext cx="1557478" cy="1138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1"/>
            <a:endCxn id="6" idx="5"/>
          </p:cNvCxnSpPr>
          <p:nvPr/>
        </p:nvCxnSpPr>
        <p:spPr>
          <a:xfrm flipH="1" flipV="1">
            <a:off x="3852722" y="2557322"/>
            <a:ext cx="1667156" cy="1057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2"/>
            <a:endCxn id="9" idx="7"/>
          </p:cNvCxnSpPr>
          <p:nvPr/>
        </p:nvCxnSpPr>
        <p:spPr>
          <a:xfrm flipH="1">
            <a:off x="1795322" y="2476500"/>
            <a:ext cx="1862278" cy="1062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We move from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x,y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y,x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7030A0"/>
                </a:solidFill>
              </a:rPr>
              <a:t>but with one edge.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Getting stuck because of dead vertices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198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57600" y="236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3352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76400" y="3733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864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57800" y="3962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0" y="3429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352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>
            <a:stCxn id="17" idx="2"/>
          </p:cNvCxnSpPr>
          <p:nvPr/>
        </p:nvCxnSpPr>
        <p:spPr>
          <a:xfrm rot="10800000" flipV="1">
            <a:off x="3581400" y="3848100"/>
            <a:ext cx="1676400" cy="952500"/>
          </a:xfrm>
          <a:prstGeom prst="curvedConnector3">
            <a:avLst>
              <a:gd name="adj1" fmla="val 5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200" y="3429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9" idx="6"/>
            <a:endCxn id="17" idx="2"/>
          </p:cNvCxnSpPr>
          <p:nvPr/>
        </p:nvCxnSpPr>
        <p:spPr>
          <a:xfrm>
            <a:off x="1828800" y="3619500"/>
            <a:ext cx="3429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2"/>
            <a:endCxn id="9" idx="5"/>
          </p:cNvCxnSpPr>
          <p:nvPr/>
        </p:nvCxnSpPr>
        <p:spPr>
          <a:xfrm flipH="1" flipV="1">
            <a:off x="1795322" y="3700322"/>
            <a:ext cx="1557478" cy="113837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1"/>
            <a:endCxn id="6" idx="5"/>
          </p:cNvCxnSpPr>
          <p:nvPr/>
        </p:nvCxnSpPr>
        <p:spPr>
          <a:xfrm flipH="1" flipV="1">
            <a:off x="3852722" y="2557322"/>
            <a:ext cx="1667156" cy="1057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2"/>
            <a:endCxn id="9" idx="7"/>
          </p:cNvCxnSpPr>
          <p:nvPr/>
        </p:nvCxnSpPr>
        <p:spPr>
          <a:xfrm flipH="1">
            <a:off x="1795322" y="2476500"/>
            <a:ext cx="1862278" cy="1062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19600" y="4572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alive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57400" y="419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If you want approximation ratio of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 </a:t>
            </a:r>
            <a:r>
              <a:rPr lang="en-US" sz="3200" dirty="0" smtClean="0">
                <a:sym typeface="Symbol"/>
              </a:rPr>
              <a:t>for  some problem what is the best possible running time?</a:t>
            </a:r>
          </a:p>
          <a:p>
            <a:r>
              <a:rPr lang="en-US" sz="3200" dirty="0" smtClean="0">
                <a:sym typeface="Symbol"/>
              </a:rPr>
              <a:t>You need to do two things</a:t>
            </a:r>
          </a:p>
          <a:p>
            <a:r>
              <a:rPr lang="en-US" sz="3200" dirty="0" smtClean="0">
                <a:sym typeface="Symbol"/>
              </a:rPr>
              <a:t>First give an approximation ratio of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 </a:t>
            </a:r>
            <a:r>
              <a:rPr lang="en-US" sz="3200" dirty="0" smtClean="0">
                <a:sym typeface="Symbol"/>
              </a:rPr>
              <a:t>in  some time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t(n)</a:t>
            </a:r>
            <a:r>
              <a:rPr lang="en-US" sz="3200" dirty="0" smtClean="0">
                <a:sym typeface="Symbol"/>
              </a:rPr>
              <a:t>.</a:t>
            </a:r>
          </a:p>
          <a:p>
            <a:r>
              <a:rPr lang="en-US" sz="3200" dirty="0" smtClean="0">
                <a:sym typeface="Symbol"/>
              </a:rPr>
              <a:t>Then show that approximation of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</a:t>
            </a:r>
            <a:r>
              <a:rPr lang="en-US" sz="3200" dirty="0" smtClean="0">
                <a:sym typeface="Symbol"/>
              </a:rPr>
              <a:t>, with time better than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t(n) </a:t>
            </a:r>
            <a:r>
              <a:rPr lang="en-US" sz="3200" dirty="0" smtClean="0">
                <a:sym typeface="Symbol"/>
              </a:rPr>
              <a:t>would contradict the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ETH. </a:t>
            </a:r>
            <a:r>
              <a:rPr lang="en-US" sz="3200" dirty="0" smtClean="0">
                <a:sym typeface="Symbol"/>
              </a:rPr>
              <a:t>We start with this.</a:t>
            </a: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  <a:sym typeface="Symbo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Harder (but natural) subject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make the graph with all pairs vertices and edges as discussed.</a:t>
            </a:r>
          </a:p>
          <a:p>
            <a:r>
              <a:rPr lang="en-US" sz="2800" dirty="0" smtClean="0"/>
              <a:t>We add edges from 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  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</a:rPr>
              <a:t>w,y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2800" dirty="0" smtClean="0"/>
              <a:t>   with cost 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:  the cost of the shortest path from 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/>
              <a:t>.  Since direct edge move, dead vertices </a:t>
            </a:r>
            <a:r>
              <a:rPr lang="en-US" sz="2800" dirty="0" smtClean="0">
                <a:solidFill>
                  <a:srgbClr val="0070C0"/>
                </a:solidFill>
              </a:rPr>
              <a:t>do not present a problem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 apply the </a:t>
            </a:r>
            <a:r>
              <a:rPr lang="en-US" sz="2800" dirty="0" err="1" smtClean="0">
                <a:solidFill>
                  <a:srgbClr val="FF0000"/>
                </a:solidFill>
              </a:rPr>
              <a:t>Dijkstra’s</a:t>
            </a:r>
            <a:r>
              <a:rPr lang="en-US" sz="2800" dirty="0" smtClean="0">
                <a:solidFill>
                  <a:srgbClr val="FF0000"/>
                </a:solidFill>
              </a:rPr>
              <a:t> algorithm </a:t>
            </a:r>
            <a:r>
              <a:rPr lang="en-US" sz="2800" dirty="0" smtClean="0"/>
              <a:t>to find the shortest path on the graph of pairs, finding the optimum</a:t>
            </a:r>
            <a:endParaRPr lang="en-US" sz="2800" b="1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shortest path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have a structural lemma   </a:t>
            </a:r>
          </a:p>
          <a:p>
            <a:r>
              <a:rPr lang="en-US" sz="2800" dirty="0" smtClean="0"/>
              <a:t>Pity: even for </a:t>
            </a:r>
            <a:r>
              <a:rPr lang="en-US" sz="2800" dirty="0" smtClean="0">
                <a:solidFill>
                  <a:srgbClr val="FF0000"/>
                </a:solidFill>
              </a:rPr>
              <a:t>(2,2) </a:t>
            </a:r>
            <a:r>
              <a:rPr lang="en-US" sz="2800" dirty="0" smtClean="0"/>
              <a:t>does not work (we give an example that the structural lemma is false)</a:t>
            </a:r>
          </a:p>
          <a:p>
            <a:r>
              <a:rPr lang="en-US" sz="2800" dirty="0" smtClean="0"/>
              <a:t>We solve this generalization in time </a:t>
            </a:r>
            <a:r>
              <a:rPr lang="en-US" sz="2800" dirty="0" err="1" smtClean="0">
                <a:solidFill>
                  <a:srgbClr val="FF0000"/>
                </a:solidFill>
              </a:rPr>
              <a:t>n</a:t>
            </a:r>
            <a:r>
              <a:rPr lang="en-US" sz="2800" baseline="30000" dirty="0" err="1" smtClean="0">
                <a:solidFill>
                  <a:srgbClr val="FF0000"/>
                </a:solidFill>
              </a:rPr>
              <a:t>O</a:t>
            </a:r>
            <a:r>
              <a:rPr lang="en-US" sz="2800" baseline="30000" dirty="0" smtClean="0">
                <a:solidFill>
                  <a:srgbClr val="FF0000"/>
                </a:solidFill>
              </a:rPr>
              <a:t>(k)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 show that under the </a:t>
            </a:r>
            <a:r>
              <a:rPr lang="en-US" sz="2800" dirty="0" smtClean="0">
                <a:solidFill>
                  <a:srgbClr val="00B050"/>
                </a:solidFill>
              </a:rPr>
              <a:t>ETH </a:t>
            </a:r>
            <a:r>
              <a:rPr lang="en-US" sz="2800" dirty="0" smtClean="0"/>
              <a:t>there is no </a:t>
            </a:r>
            <a:r>
              <a:rPr lang="en-US" sz="2800" dirty="0" smtClean="0">
                <a:solidFill>
                  <a:srgbClr val="FF0000"/>
                </a:solidFill>
              </a:rPr>
              <a:t>f(k)n</a:t>
            </a:r>
            <a:r>
              <a:rPr lang="en-US" sz="2800" baseline="30000" dirty="0" smtClean="0">
                <a:solidFill>
                  <a:srgbClr val="FF0000"/>
                </a:solidFill>
              </a:rPr>
              <a:t>o(k)</a:t>
            </a:r>
          </a:p>
          <a:p>
            <a:r>
              <a:rPr lang="en-US" sz="2800" dirty="0" smtClean="0"/>
              <a:t>Quite complex in my opinion. Uses the </a:t>
            </a:r>
            <a:r>
              <a:rPr lang="en-US" sz="2800" dirty="0" smtClean="0">
                <a:solidFill>
                  <a:srgbClr val="FF0000"/>
                </a:solidFill>
              </a:rPr>
              <a:t>grid tiling </a:t>
            </a:r>
            <a:r>
              <a:rPr lang="en-US" sz="2800" dirty="0" smtClean="0"/>
              <a:t>problem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 solve: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disjoint paths for    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one from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Chen et al  </a:t>
            </a:r>
            <a:r>
              <a:rPr lang="en-US" sz="3200" dirty="0" smtClean="0"/>
              <a:t>showed a nice result about </a:t>
            </a:r>
            <a:r>
              <a:rPr lang="en-US" sz="3200" dirty="0" smtClean="0">
                <a:solidFill>
                  <a:srgbClr val="FF0000"/>
                </a:solidFill>
              </a:rPr>
              <a:t>k-clique</a:t>
            </a:r>
            <a:r>
              <a:rPr lang="en-US" sz="3200" dirty="0" smtClean="0"/>
              <a:t>: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no exact solution in time </a:t>
            </a:r>
            <a:r>
              <a:rPr lang="en-US" sz="3200" dirty="0" smtClean="0">
                <a:solidFill>
                  <a:srgbClr val="FF0000"/>
                </a:solidFill>
              </a:rPr>
              <a:t>f(k)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3200" dirty="0" smtClean="0">
                <a:solidFill>
                  <a:srgbClr val="FF0000"/>
                </a:solidFill>
              </a:rPr>
              <a:t> n</a:t>
            </a:r>
            <a:r>
              <a:rPr lang="en-US" sz="3200" baseline="30000" dirty="0" smtClean="0">
                <a:solidFill>
                  <a:srgbClr val="FF0000"/>
                </a:solidFill>
              </a:rPr>
              <a:t>o(k)</a:t>
            </a:r>
            <a:r>
              <a:rPr lang="en-US" sz="3200" dirty="0" smtClean="0"/>
              <a:t>  for any </a:t>
            </a:r>
            <a:r>
              <a:rPr lang="en-US" sz="3200" dirty="0" smtClean="0">
                <a:solidFill>
                  <a:srgbClr val="FF0000"/>
                </a:solidFill>
              </a:rPr>
              <a:t>f</a:t>
            </a:r>
            <a:r>
              <a:rPr lang="en-US" sz="3200" dirty="0" smtClean="0"/>
              <a:t>.    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Marx: </a:t>
            </a:r>
            <a:r>
              <a:rPr lang="en-US" sz="3200" dirty="0" smtClean="0"/>
              <a:t>reduction from </a:t>
            </a:r>
            <a:r>
              <a:rPr lang="en-US" sz="3200" dirty="0" smtClean="0">
                <a:solidFill>
                  <a:srgbClr val="FF0000"/>
                </a:solidFill>
              </a:rPr>
              <a:t>k-clique to Grid Tiling. </a:t>
            </a:r>
          </a:p>
          <a:p>
            <a:r>
              <a:rPr lang="en-US" sz="3200" dirty="0" smtClean="0"/>
              <a:t>This reduction has surprising number of applications.</a:t>
            </a:r>
          </a:p>
          <a:p>
            <a:r>
              <a:rPr lang="en-US" sz="3200" dirty="0" smtClean="0"/>
              <a:t>Many in planar graphs.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How do we get the hardness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We reduce from  </a:t>
            </a:r>
            <a:r>
              <a:rPr lang="en-US" sz="3200" dirty="0" smtClean="0">
                <a:solidFill>
                  <a:srgbClr val="FF0000"/>
                </a:solidFill>
              </a:rPr>
              <a:t>Grid Tiling </a:t>
            </a:r>
            <a:r>
              <a:rPr lang="en-US" sz="3200" dirty="0" smtClean="0"/>
              <a:t>to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 our problem with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linear blowup</a:t>
            </a:r>
          </a:p>
          <a:p>
            <a:r>
              <a:rPr lang="en-US" sz="3200" dirty="0" smtClean="0"/>
              <a:t>The time lower bound follows.</a:t>
            </a:r>
          </a:p>
          <a:p>
            <a:r>
              <a:rPr lang="en-US" sz="3200" dirty="0" smtClean="0"/>
              <a:t>This is also a </a:t>
            </a:r>
            <a:r>
              <a:rPr lang="en-US" sz="3200" dirty="0" smtClean="0">
                <a:solidFill>
                  <a:srgbClr val="FF0000"/>
                </a:solidFill>
              </a:rPr>
              <a:t>W[1]-hardness </a:t>
            </a:r>
            <a:r>
              <a:rPr lang="en-US" sz="3200" dirty="0" smtClean="0"/>
              <a:t>reduction.</a:t>
            </a:r>
          </a:p>
          <a:p>
            <a:r>
              <a:rPr lang="en-US" sz="3200" dirty="0" smtClean="0"/>
              <a:t>Are there other problems that use a reduction from </a:t>
            </a:r>
            <a:r>
              <a:rPr lang="en-US" sz="3200" dirty="0" smtClean="0">
                <a:solidFill>
                  <a:srgbClr val="FF0000"/>
                </a:solidFill>
              </a:rPr>
              <a:t>Grid Tiling </a:t>
            </a:r>
            <a:r>
              <a:rPr lang="en-US" sz="3200" dirty="0" smtClean="0"/>
              <a:t>for</a:t>
            </a:r>
            <a:r>
              <a:rPr lang="en-US" sz="3200" dirty="0" smtClean="0">
                <a:solidFill>
                  <a:srgbClr val="FF0000"/>
                </a:solidFill>
              </a:rPr>
              <a:t> W[1] </a:t>
            </a:r>
            <a:r>
              <a:rPr lang="en-US" sz="3200" dirty="0" smtClean="0"/>
              <a:t>hardness?</a:t>
            </a:r>
          </a:p>
          <a:p>
            <a:r>
              <a:rPr lang="en-US" sz="3200" dirty="0" smtClean="0"/>
              <a:t>Seems  a complex reduction to me.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How do we get the hardness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prove </a:t>
            </a:r>
            <a:r>
              <a:rPr lang="en-US" dirty="0" smtClean="0">
                <a:solidFill>
                  <a:srgbClr val="FF0000"/>
                </a:solidFill>
              </a:rPr>
              <a:t>FPT </a:t>
            </a:r>
            <a:r>
              <a:rPr lang="en-US" dirty="0" smtClean="0"/>
              <a:t>approximation unless the problem is both </a:t>
            </a:r>
            <a:r>
              <a:rPr lang="en-US" dirty="0" smtClean="0">
                <a:solidFill>
                  <a:srgbClr val="FF0000"/>
                </a:solidFill>
              </a:rPr>
              <a:t>W[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]-hard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FF0000"/>
                </a:solidFill>
              </a:rPr>
              <a:t> i≥1 </a:t>
            </a:r>
            <a:r>
              <a:rPr lang="en-US" dirty="0" smtClean="0">
                <a:solidFill>
                  <a:srgbClr val="00B050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has poor approximation. If one of the two statements is not true, </a:t>
            </a:r>
            <a:r>
              <a:rPr lang="en-US" dirty="0" smtClean="0">
                <a:solidFill>
                  <a:srgbClr val="0070C0"/>
                </a:solidFill>
              </a:rPr>
              <a:t>what is the point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Reductions should have only </a:t>
            </a:r>
            <a:r>
              <a:rPr lang="en-US" dirty="0" smtClean="0">
                <a:solidFill>
                  <a:srgbClr val="0070C0"/>
                </a:solidFill>
              </a:rPr>
              <a:t>super exponential time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). Otherwise we just translate a hardness to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terms.</a:t>
            </a:r>
          </a:p>
          <a:p>
            <a:r>
              <a:rPr lang="en-US" dirty="0" smtClean="0"/>
              <a:t>Also, makes no sense to apply </a:t>
            </a:r>
            <a:r>
              <a:rPr lang="en-US" dirty="0" smtClean="0">
                <a:solidFill>
                  <a:srgbClr val="FF0000"/>
                </a:solidFill>
              </a:rPr>
              <a:t>FPT-</a:t>
            </a:r>
            <a:r>
              <a:rPr lang="en-US" dirty="0" err="1" smtClean="0">
                <a:solidFill>
                  <a:srgbClr val="FF0000"/>
                </a:solidFill>
              </a:rPr>
              <a:t>inapproximability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the optimum is a constant.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Some rules we suggest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We feel that what we called </a:t>
            </a:r>
            <a:r>
              <a:rPr lang="en-US" sz="3200" dirty="0" err="1" smtClean="0">
                <a:solidFill>
                  <a:srgbClr val="00B050"/>
                </a:solidFill>
              </a:rPr>
              <a:t>inapproximability</a:t>
            </a:r>
            <a:r>
              <a:rPr lang="en-US" sz="3200" dirty="0" smtClean="0">
                <a:solidFill>
                  <a:srgbClr val="00B050"/>
                </a:solidFill>
              </a:rPr>
              <a:t> in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opt</a:t>
            </a:r>
            <a:r>
              <a:rPr lang="en-US" sz="3200" dirty="0" smtClean="0"/>
              <a:t>  is the right </a:t>
            </a:r>
            <a:r>
              <a:rPr lang="en-US" sz="3200" dirty="0" smtClean="0">
                <a:solidFill>
                  <a:srgbClr val="0070C0"/>
                </a:solidFill>
              </a:rPr>
              <a:t>counter statement </a:t>
            </a:r>
            <a:r>
              <a:rPr lang="en-US" sz="3200" dirty="0" smtClean="0"/>
              <a:t>to “approximation in </a:t>
            </a:r>
            <a:r>
              <a:rPr lang="en-US" sz="3200" dirty="0" smtClean="0">
                <a:solidFill>
                  <a:srgbClr val="FF0000"/>
                </a:solidFill>
              </a:rPr>
              <a:t>opt</a:t>
            </a:r>
            <a:r>
              <a:rPr lang="en-US" sz="3200" dirty="0" smtClean="0"/>
              <a:t>”. In our opinion  “hardness in </a:t>
            </a:r>
            <a:r>
              <a:rPr lang="en-US" sz="3200" dirty="0" smtClean="0">
                <a:solidFill>
                  <a:srgbClr val="FF0000"/>
                </a:solidFill>
              </a:rPr>
              <a:t>opt</a:t>
            </a:r>
            <a:r>
              <a:rPr lang="en-US" sz="3200" dirty="0" smtClean="0"/>
              <a:t>” is better.</a:t>
            </a:r>
            <a:endParaRPr lang="en-US" sz="3200" dirty="0" smtClean="0">
              <a:solidFill>
                <a:srgbClr val="0070C0"/>
              </a:solidFill>
            </a:endParaRPr>
          </a:p>
          <a:p>
            <a:r>
              <a:rPr lang="en-US" sz="3200" dirty="0" smtClean="0"/>
              <a:t>Gives more </a:t>
            </a:r>
            <a:r>
              <a:rPr lang="en-US" sz="3200" dirty="0" smtClean="0">
                <a:solidFill>
                  <a:srgbClr val="0070C0"/>
                </a:solidFill>
              </a:rPr>
              <a:t>interesting </a:t>
            </a:r>
            <a:r>
              <a:rPr lang="en-US" sz="3200" dirty="0" smtClean="0"/>
              <a:t>behavior.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3200" dirty="0" smtClean="0"/>
              <a:t>Gives </a:t>
            </a:r>
            <a:r>
              <a:rPr lang="en-US" sz="3200" dirty="0" smtClean="0">
                <a:solidFill>
                  <a:srgbClr val="0070C0"/>
                </a:solidFill>
              </a:rPr>
              <a:t>large gaps/hardness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Needs knowledge in proving </a:t>
            </a:r>
            <a:r>
              <a:rPr lang="en-US" sz="3200" dirty="0" smtClean="0">
                <a:solidFill>
                  <a:srgbClr val="0070C0"/>
                </a:solidFill>
              </a:rPr>
              <a:t>hardness of approximation</a:t>
            </a:r>
            <a:r>
              <a:rPr lang="en-US" sz="32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theory people: study </a:t>
            </a:r>
            <a:r>
              <a:rPr lang="en-US" dirty="0" smtClean="0">
                <a:solidFill>
                  <a:srgbClr val="FF0000"/>
                </a:solidFill>
              </a:rPr>
              <a:t>approximation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Given a problem, </a:t>
            </a:r>
            <a:r>
              <a:rPr lang="en-US" sz="3200" dirty="0" smtClean="0">
                <a:solidFill>
                  <a:srgbClr val="FF0000"/>
                </a:solidFill>
              </a:rPr>
              <a:t>FPT</a:t>
            </a:r>
            <a:r>
              <a:rPr lang="en-US" sz="3200" dirty="0" smtClean="0"/>
              <a:t> people  usually  know if it is  </a:t>
            </a:r>
            <a:r>
              <a:rPr lang="en-US" sz="3200" dirty="0" smtClean="0">
                <a:solidFill>
                  <a:srgbClr val="FF0000"/>
                </a:solidFill>
              </a:rPr>
              <a:t>W[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en-US" sz="3200" dirty="0" smtClean="0">
                <a:solidFill>
                  <a:srgbClr val="FF0000"/>
                </a:solidFill>
              </a:rPr>
              <a:t>]-hard </a:t>
            </a:r>
            <a:r>
              <a:rPr lang="en-US" sz="3200" dirty="0" smtClean="0"/>
              <a:t>for </a:t>
            </a:r>
            <a:r>
              <a:rPr lang="en-US" sz="3200" dirty="0" smtClean="0">
                <a:solidFill>
                  <a:srgbClr val="FF0000"/>
                </a:solidFill>
              </a:rPr>
              <a:t>i≥1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But what about hardness?</a:t>
            </a:r>
          </a:p>
          <a:p>
            <a:r>
              <a:rPr lang="en-US" sz="3200" dirty="0" smtClean="0"/>
              <a:t>Thus you have to either </a:t>
            </a:r>
            <a:r>
              <a:rPr lang="en-US" sz="3200" dirty="0" smtClean="0">
                <a:solidFill>
                  <a:srgbClr val="FF0000"/>
                </a:solidFill>
              </a:rPr>
              <a:t>know</a:t>
            </a:r>
            <a:r>
              <a:rPr lang="en-US" sz="3200" dirty="0" smtClean="0"/>
              <a:t> the approximation lower bound if exists, or </a:t>
            </a:r>
            <a:r>
              <a:rPr lang="en-US" sz="3200" dirty="0" smtClean="0">
                <a:solidFill>
                  <a:srgbClr val="FF0000"/>
                </a:solidFill>
              </a:rPr>
              <a:t>prove</a:t>
            </a:r>
            <a:r>
              <a:rPr lang="en-US" sz="3200" dirty="0" smtClean="0"/>
              <a:t> an </a:t>
            </a:r>
            <a:r>
              <a:rPr lang="en-US" sz="3200" dirty="0" err="1" smtClean="0"/>
              <a:t>inapproximability</a:t>
            </a:r>
            <a:r>
              <a:rPr lang="en-US" sz="3200" dirty="0" smtClean="0"/>
              <a:t> result.</a:t>
            </a:r>
          </a:p>
          <a:p>
            <a:r>
              <a:rPr lang="en-US" sz="3200" dirty="0" smtClean="0"/>
              <a:t>There are </a:t>
            </a:r>
            <a:r>
              <a:rPr lang="en-US" sz="3200" dirty="0" smtClean="0">
                <a:solidFill>
                  <a:srgbClr val="FF0000"/>
                </a:solidFill>
              </a:rPr>
              <a:t>excellent books and lecture notes </a:t>
            </a:r>
            <a:r>
              <a:rPr lang="en-US" sz="3200" dirty="0" smtClean="0"/>
              <a:t>in </a:t>
            </a:r>
            <a:r>
              <a:rPr lang="en-US" sz="3200" dirty="0" smtClean="0">
                <a:solidFill>
                  <a:srgbClr val="00B050"/>
                </a:solidFill>
              </a:rPr>
              <a:t>Approximation Algorithms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people study approximation!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you study a new problem, check if it is in </a:t>
            </a:r>
            <a:r>
              <a:rPr lang="en-US" sz="2800" dirty="0" smtClean="0">
                <a:solidFill>
                  <a:srgbClr val="FF0000"/>
                </a:solidFill>
              </a:rPr>
              <a:t>FPT.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Or perhaps it is </a:t>
            </a:r>
            <a:r>
              <a:rPr lang="en-US" sz="2800" dirty="0" smtClean="0">
                <a:solidFill>
                  <a:srgbClr val="FF0000"/>
                </a:solidFill>
              </a:rPr>
              <a:t>W[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]-hard for i≥1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Fortunately: Nice slides by </a:t>
            </a:r>
            <a:r>
              <a:rPr lang="en-US" sz="2800" dirty="0" smtClean="0">
                <a:solidFill>
                  <a:srgbClr val="0070C0"/>
                </a:solidFill>
              </a:rPr>
              <a:t>Marx.</a:t>
            </a:r>
          </a:p>
          <a:p>
            <a:r>
              <a:rPr lang="en-US" sz="2800" dirty="0" smtClean="0"/>
              <a:t> A new state of the art book by </a:t>
            </a:r>
            <a:r>
              <a:rPr lang="en-US" sz="2800" dirty="0" err="1" smtClean="0">
                <a:solidFill>
                  <a:srgbClr val="0070C0"/>
                </a:solidFill>
              </a:rPr>
              <a:t>Cygan</a:t>
            </a:r>
            <a:r>
              <a:rPr lang="en-US" sz="2800" dirty="0" smtClean="0">
                <a:solidFill>
                  <a:srgbClr val="0070C0"/>
                </a:solidFill>
              </a:rPr>
              <a:t> et al.</a:t>
            </a:r>
          </a:p>
          <a:p>
            <a:r>
              <a:rPr lang="en-US" sz="2800" dirty="0" smtClean="0"/>
              <a:t>People in approximation can make papers on  the topic of my talk:  </a:t>
            </a:r>
            <a:r>
              <a:rPr lang="en-US" sz="2800" dirty="0" smtClean="0">
                <a:solidFill>
                  <a:srgbClr val="0070C0"/>
                </a:solidFill>
              </a:rPr>
              <a:t>“optimal” </a:t>
            </a:r>
            <a:r>
              <a:rPr lang="en-US" sz="2800" dirty="0" smtClean="0"/>
              <a:t>time for a required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 </a:t>
            </a:r>
            <a:r>
              <a:rPr lang="en-US" sz="2800" dirty="0" smtClean="0">
                <a:sym typeface="Symbol"/>
              </a:rPr>
              <a:t>approximation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People who work in Approximation: study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Kernelization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Crown Reduction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 Sunflower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 Lemma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 Bounded Tree search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0070C0"/>
                </a:solidFill>
              </a:rPr>
              <a:t>Branching Vectors</a:t>
            </a:r>
            <a:r>
              <a:rPr lang="en-US" dirty="0" smtClean="0"/>
              <a:t>, all can give </a:t>
            </a:r>
            <a:r>
              <a:rPr lang="en-US" smtClean="0">
                <a:solidFill>
                  <a:srgbClr val="FF0000"/>
                </a:solidFill>
              </a:rPr>
              <a:t>FPT</a:t>
            </a:r>
            <a:r>
              <a:rPr lang="en-US" smtClean="0"/>
              <a:t> algorithms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Vertex cover</a:t>
            </a:r>
            <a:r>
              <a:rPr lang="en-US" dirty="0" smtClean="0"/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Forbidden </a:t>
            </a:r>
            <a:r>
              <a:rPr lang="en-US" dirty="0" err="1" smtClean="0">
                <a:solidFill>
                  <a:srgbClr val="0070C0"/>
                </a:solidFill>
              </a:rPr>
              <a:t>subgraphs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Triangle Free Graphs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Iterative compression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Bipartite Deletion</a:t>
            </a:r>
            <a:r>
              <a:rPr lang="en-US" dirty="0" smtClean="0"/>
              <a:t>)  </a:t>
            </a:r>
            <a:r>
              <a:rPr lang="en-US" dirty="0" smtClean="0">
                <a:solidFill>
                  <a:srgbClr val="0070C0"/>
                </a:solidFill>
              </a:rPr>
              <a:t>Graph Minors (</a:t>
            </a:r>
            <a:r>
              <a:rPr lang="en-US" dirty="0" smtClean="0">
                <a:solidFill>
                  <a:srgbClr val="FF0000"/>
                </a:solidFill>
              </a:rPr>
              <a:t>k-leaves spanning tree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Color Coding (</a:t>
            </a:r>
            <a:r>
              <a:rPr lang="en-US" dirty="0" smtClean="0">
                <a:solidFill>
                  <a:srgbClr val="FF0000"/>
                </a:solidFill>
              </a:rPr>
              <a:t>k length paths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Dynamic Programming  (</a:t>
            </a:r>
            <a:r>
              <a:rPr lang="en-US" dirty="0" smtClean="0">
                <a:solidFill>
                  <a:srgbClr val="FF0000"/>
                </a:solidFill>
              </a:rPr>
              <a:t>Steiner tree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Important Separators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Multiway</a:t>
            </a:r>
            <a:r>
              <a:rPr lang="en-US" dirty="0" smtClean="0">
                <a:solidFill>
                  <a:srgbClr val="FF0000"/>
                </a:solidFill>
              </a:rPr>
              <a:t> Cut)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Treewidth</a:t>
            </a:r>
            <a:r>
              <a:rPr lang="en-US" dirty="0" smtClean="0"/>
              <a:t>………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Some tools used in FPT proofs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Fellows</a:t>
            </a:r>
            <a:r>
              <a:rPr lang="en-US" sz="2800" dirty="0" smtClean="0"/>
              <a:t> conjecture: </a:t>
            </a:r>
            <a:r>
              <a:rPr lang="en-US" sz="2800" dirty="0" smtClean="0">
                <a:solidFill>
                  <a:srgbClr val="FF0000"/>
                </a:solidFill>
              </a:rPr>
              <a:t>Clique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Set-Cover </a:t>
            </a:r>
            <a:r>
              <a:rPr lang="en-US" sz="2800" dirty="0" smtClean="0"/>
              <a:t>admit no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(k),t(k)) </a:t>
            </a:r>
            <a:r>
              <a:rPr lang="en-US" sz="2800" dirty="0" smtClean="0">
                <a:sym typeface="Symbol"/>
              </a:rPr>
              <a:t>approximation for any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,t</a:t>
            </a:r>
            <a:r>
              <a:rPr lang="en-US" sz="2800" dirty="0" smtClean="0">
                <a:sym typeface="Symbol"/>
              </a:rPr>
              <a:t>.</a:t>
            </a:r>
          </a:p>
          <a:p>
            <a:r>
              <a:rPr lang="en-US" sz="2800" dirty="0" smtClean="0">
                <a:sym typeface="Symbol"/>
              </a:rPr>
              <a:t>I believe this conjecture (even in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opt</a:t>
            </a:r>
            <a:r>
              <a:rPr lang="en-US" sz="2800" dirty="0" smtClean="0">
                <a:sym typeface="Symbol"/>
              </a:rPr>
              <a:t>).</a:t>
            </a:r>
          </a:p>
          <a:p>
            <a:r>
              <a:rPr lang="en-US" sz="2800" dirty="0" smtClean="0">
                <a:sym typeface="Symbol"/>
              </a:rPr>
              <a:t>May require a  </a:t>
            </a:r>
            <a:r>
              <a:rPr lang="en-US" sz="2800" dirty="0" smtClean="0">
                <a:solidFill>
                  <a:srgbClr val="00B050"/>
                </a:solidFill>
                <a:sym typeface="Symbol"/>
              </a:rPr>
              <a:t>Parameterized PCP </a:t>
            </a:r>
          </a:p>
          <a:p>
            <a:r>
              <a:rPr lang="en-US" sz="2800" b="1" dirty="0" smtClean="0">
                <a:sym typeface="Symbol"/>
              </a:rPr>
              <a:t>I talked to </a:t>
            </a:r>
            <a:r>
              <a:rPr lang="en-US" sz="2800" b="1" dirty="0" err="1" smtClean="0">
                <a:solidFill>
                  <a:srgbClr val="0070C0"/>
                </a:solidFill>
                <a:sym typeface="Symbol"/>
              </a:rPr>
              <a:t>Dinur</a:t>
            </a:r>
            <a:r>
              <a:rPr lang="en-US" sz="2800" b="1" dirty="0" smtClean="0">
                <a:solidFill>
                  <a:srgbClr val="0070C0"/>
                </a:solidFill>
                <a:sym typeface="Symbol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sym typeface="Symbol"/>
              </a:rPr>
              <a:t>Khot</a:t>
            </a:r>
            <a:r>
              <a:rPr lang="en-US" sz="2800" b="1" dirty="0" smtClean="0">
                <a:solidFill>
                  <a:srgbClr val="0070C0"/>
                </a:solidFill>
                <a:sym typeface="Symbol"/>
              </a:rPr>
              <a:t>  </a:t>
            </a:r>
            <a:r>
              <a:rPr lang="en-US" sz="2800" b="1" dirty="0" smtClean="0">
                <a:sym typeface="Symbol"/>
              </a:rPr>
              <a:t>and other experts.</a:t>
            </a:r>
          </a:p>
          <a:p>
            <a:r>
              <a:rPr lang="en-US" sz="2800" b="1" dirty="0" smtClean="0">
                <a:sym typeface="Symbol"/>
              </a:rPr>
              <a:t>All told me in a very polite way:</a:t>
            </a:r>
            <a:r>
              <a:rPr lang="en-US" sz="3600" b="1" dirty="0" smtClean="0">
                <a:sym typeface="Symbol"/>
              </a:rPr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More open problems than known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approximation algorithms </a:t>
            </a:r>
            <a:r>
              <a:rPr lang="en-US" dirty="0" smtClean="0"/>
              <a:t>I do not think somebody tried to show that in linear time you can not get better than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ratio for </a:t>
            </a:r>
            <a:r>
              <a:rPr lang="en-US" dirty="0" smtClean="0">
                <a:solidFill>
                  <a:srgbClr val="0070C0"/>
                </a:solidFill>
              </a:rPr>
              <a:t>Vertex Cover</a:t>
            </a:r>
            <a:r>
              <a:rPr lang="en-US" dirty="0" smtClean="0"/>
              <a:t>. Should we create a new subject?  If its possible to prove such things.</a:t>
            </a:r>
          </a:p>
          <a:p>
            <a:r>
              <a:rPr lang="en-US" dirty="0" smtClean="0"/>
              <a:t>Using the </a:t>
            </a:r>
            <a:r>
              <a:rPr lang="en-US" dirty="0" smtClean="0">
                <a:solidFill>
                  <a:srgbClr val="FF0000"/>
                </a:solidFill>
              </a:rPr>
              <a:t>ETH </a:t>
            </a:r>
            <a:r>
              <a:rPr lang="en-US" dirty="0" smtClean="0"/>
              <a:t>this may be possible.</a:t>
            </a:r>
          </a:p>
          <a:p>
            <a:r>
              <a:rPr lang="en-US" dirty="0" smtClean="0"/>
              <a:t>Needs knowledge far from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Needs a knowledge of almost linear</a:t>
            </a:r>
            <a:r>
              <a:rPr lang="en-US" dirty="0" smtClean="0">
                <a:solidFill>
                  <a:srgbClr val="00B050"/>
                </a:solidFill>
              </a:rPr>
              <a:t> PCP </a:t>
            </a:r>
            <a:r>
              <a:rPr lang="en-US" dirty="0" smtClean="0"/>
              <a:t>and about </a:t>
            </a:r>
            <a:r>
              <a:rPr lang="en-US" dirty="0" smtClean="0">
                <a:solidFill>
                  <a:srgbClr val="00B050"/>
                </a:solidFill>
              </a:rPr>
              <a:t>gap reductions </a:t>
            </a:r>
            <a:r>
              <a:rPr lang="en-US" dirty="0" smtClean="0"/>
              <a:t>and about deep theorems in </a:t>
            </a:r>
            <a:r>
              <a:rPr lang="en-US" dirty="0" err="1" smtClean="0">
                <a:solidFill>
                  <a:srgbClr val="00B050"/>
                </a:solidFill>
              </a:rPr>
              <a:t>Inapproximability</a:t>
            </a:r>
            <a:r>
              <a:rPr lang="en-US" dirty="0" smtClean="0">
                <a:solidFill>
                  <a:srgbClr val="00B050"/>
                </a:solidFill>
              </a:rPr>
              <a:t> theory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See more later.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How do we lower bound the time for approximation?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Fellows</a:t>
            </a:r>
            <a:r>
              <a:rPr lang="en-US" sz="2800" dirty="0" smtClean="0"/>
              <a:t> conjecture: </a:t>
            </a:r>
            <a:r>
              <a:rPr lang="en-US" sz="2800" dirty="0" smtClean="0">
                <a:solidFill>
                  <a:srgbClr val="FF0000"/>
                </a:solidFill>
              </a:rPr>
              <a:t>Clique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Set-Cover </a:t>
            </a:r>
            <a:r>
              <a:rPr lang="en-US" sz="2800" dirty="0" smtClean="0"/>
              <a:t>admit no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(k),t(k)) </a:t>
            </a:r>
            <a:r>
              <a:rPr lang="en-US" sz="2800" dirty="0" smtClean="0">
                <a:sym typeface="Symbol"/>
              </a:rPr>
              <a:t>approximation for any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,t</a:t>
            </a:r>
            <a:r>
              <a:rPr lang="en-US" sz="2800" dirty="0" smtClean="0">
                <a:sym typeface="Symbol"/>
              </a:rPr>
              <a:t>.</a:t>
            </a:r>
          </a:p>
          <a:p>
            <a:r>
              <a:rPr lang="en-US" sz="2800" dirty="0" smtClean="0">
                <a:sym typeface="Symbol"/>
              </a:rPr>
              <a:t>I believe this conjecture.</a:t>
            </a:r>
          </a:p>
          <a:p>
            <a:r>
              <a:rPr lang="en-US" sz="2800" dirty="0" smtClean="0">
                <a:sym typeface="Symbol"/>
              </a:rPr>
              <a:t>May require a  </a:t>
            </a:r>
            <a:r>
              <a:rPr lang="en-US" sz="2800" dirty="0" smtClean="0">
                <a:solidFill>
                  <a:srgbClr val="00B050"/>
                </a:solidFill>
                <a:sym typeface="Symbol"/>
              </a:rPr>
              <a:t>Parameterized PCP </a:t>
            </a:r>
          </a:p>
          <a:p>
            <a:r>
              <a:rPr lang="en-US" sz="2800" b="1" dirty="0" smtClean="0">
                <a:sym typeface="Symbol"/>
              </a:rPr>
              <a:t>I talked to </a:t>
            </a:r>
            <a:r>
              <a:rPr lang="en-US" sz="2800" b="1" dirty="0" err="1" smtClean="0">
                <a:sym typeface="Symbol"/>
              </a:rPr>
              <a:t>Dinur</a:t>
            </a:r>
            <a:r>
              <a:rPr lang="en-US" sz="2800" b="1" dirty="0" smtClean="0">
                <a:sym typeface="Symbol"/>
              </a:rPr>
              <a:t>, </a:t>
            </a:r>
            <a:r>
              <a:rPr lang="en-US" sz="2800" b="1" dirty="0" err="1" smtClean="0">
                <a:sym typeface="Symbol"/>
              </a:rPr>
              <a:t>Khot</a:t>
            </a:r>
            <a:r>
              <a:rPr lang="en-US" sz="2800" b="1" dirty="0" smtClean="0">
                <a:sym typeface="Symbol"/>
              </a:rPr>
              <a:t>  and other experts.</a:t>
            </a:r>
          </a:p>
          <a:p>
            <a:r>
              <a:rPr lang="en-US" sz="2800" b="1" dirty="0" smtClean="0">
                <a:sym typeface="Symbol"/>
              </a:rPr>
              <a:t>All told me in a very polite way:</a:t>
            </a:r>
            <a:r>
              <a:rPr lang="en-US" sz="3600" b="1" dirty="0" smtClean="0">
                <a:sym typeface="Symbol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Please get  a hobby and leave us alone.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More open problems than known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Fellows</a:t>
            </a:r>
            <a:r>
              <a:rPr lang="en-US" sz="2800" dirty="0" smtClean="0"/>
              <a:t> conjecture: </a:t>
            </a:r>
            <a:r>
              <a:rPr lang="en-US" sz="2800" dirty="0" smtClean="0">
                <a:solidFill>
                  <a:srgbClr val="FF0000"/>
                </a:solidFill>
              </a:rPr>
              <a:t>Clique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Set-Cover </a:t>
            </a:r>
            <a:r>
              <a:rPr lang="en-US" sz="2800" dirty="0" smtClean="0"/>
              <a:t>admit no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(k),t(k)) </a:t>
            </a:r>
            <a:r>
              <a:rPr lang="en-US" sz="2800" dirty="0" smtClean="0">
                <a:sym typeface="Symbol"/>
              </a:rPr>
              <a:t>approximation for any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,t</a:t>
            </a:r>
            <a:r>
              <a:rPr lang="en-US" sz="2800" dirty="0" smtClean="0">
                <a:sym typeface="Symbol"/>
              </a:rPr>
              <a:t>.</a:t>
            </a:r>
          </a:p>
          <a:p>
            <a:r>
              <a:rPr lang="en-US" sz="2800" dirty="0" smtClean="0">
                <a:sym typeface="Symbol"/>
              </a:rPr>
              <a:t>I believe this conjecture.</a:t>
            </a:r>
          </a:p>
          <a:p>
            <a:r>
              <a:rPr lang="en-US" sz="2800" dirty="0" smtClean="0">
                <a:sym typeface="Symbol"/>
              </a:rPr>
              <a:t>May require a  </a:t>
            </a:r>
            <a:r>
              <a:rPr lang="en-US" sz="2800" dirty="0" smtClean="0">
                <a:solidFill>
                  <a:srgbClr val="00B050"/>
                </a:solidFill>
                <a:sym typeface="Symbol"/>
              </a:rPr>
              <a:t>Parameterized PCP </a:t>
            </a:r>
          </a:p>
          <a:p>
            <a:r>
              <a:rPr lang="en-US" sz="2800" b="1" dirty="0" smtClean="0">
                <a:sym typeface="Symbol"/>
              </a:rPr>
              <a:t>I talked to </a:t>
            </a:r>
            <a:r>
              <a:rPr lang="en-US" sz="2800" b="1" dirty="0" err="1" smtClean="0">
                <a:sym typeface="Symbol"/>
              </a:rPr>
              <a:t>Dinur</a:t>
            </a:r>
            <a:r>
              <a:rPr lang="en-US" sz="2800" b="1" dirty="0" smtClean="0">
                <a:sym typeface="Symbol"/>
              </a:rPr>
              <a:t>, </a:t>
            </a:r>
            <a:r>
              <a:rPr lang="en-US" sz="2800" b="1" dirty="0" err="1" smtClean="0">
                <a:sym typeface="Symbol"/>
              </a:rPr>
              <a:t>Khot</a:t>
            </a:r>
            <a:r>
              <a:rPr lang="en-US" sz="2800" b="1" dirty="0" smtClean="0">
                <a:sym typeface="Symbol"/>
              </a:rPr>
              <a:t>  and other experts.</a:t>
            </a:r>
          </a:p>
          <a:p>
            <a:r>
              <a:rPr lang="en-US" sz="2800" b="1" dirty="0" smtClean="0">
                <a:sym typeface="Symbol"/>
              </a:rPr>
              <a:t>All told me in a very polite way:</a:t>
            </a:r>
            <a:r>
              <a:rPr lang="en-US" sz="3600" b="1" dirty="0" smtClean="0">
                <a:sym typeface="Symbol"/>
              </a:rPr>
              <a:t> </a:t>
            </a:r>
            <a:r>
              <a:rPr lang="en-US" sz="2800" b="1" smtClean="0">
                <a:solidFill>
                  <a:srgbClr val="FF0000"/>
                </a:solidFill>
                <a:sym typeface="Symbol"/>
              </a:rPr>
              <a:t>Please get  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a hobby and leave us alone.</a:t>
            </a:r>
          </a:p>
          <a:p>
            <a:r>
              <a:rPr lang="en-US" sz="2800" b="1" dirty="0" smtClean="0">
                <a:sym typeface="Symbol"/>
              </a:rPr>
              <a:t>However there is now a simple 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PCP </a:t>
            </a:r>
            <a:r>
              <a:rPr lang="en-US" sz="2800" b="1" dirty="0" smtClean="0">
                <a:sym typeface="Symbol"/>
              </a:rPr>
              <a:t>and simple 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parallel repetition </a:t>
            </a:r>
            <a:r>
              <a:rPr lang="en-US" sz="2800" b="1" dirty="0" smtClean="0">
                <a:sym typeface="Symbol"/>
              </a:rPr>
              <a:t>theorems.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More open problems than known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Say that </a:t>
            </a:r>
            <a:r>
              <a:rPr lang="en-US" dirty="0" smtClean="0">
                <a:solidFill>
                  <a:srgbClr val="FF0000"/>
                </a:solidFill>
              </a:rPr>
              <a:t>opt=</a:t>
            </a:r>
            <a:r>
              <a:rPr lang="en-US" dirty="0" err="1" smtClean="0">
                <a:solidFill>
                  <a:srgbClr val="FF0000"/>
                </a:solidFill>
              </a:rPr>
              <a:t>logloglog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r>
              <a:rPr lang="en-US" dirty="0" smtClean="0"/>
              <a:t>. Is the </a:t>
            </a:r>
            <a:r>
              <a:rPr lang="en-US" dirty="0" smtClean="0">
                <a:solidFill>
                  <a:srgbClr val="FF0000"/>
                </a:solidFill>
              </a:rPr>
              <a:t>Set-Cover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Clique NPC </a:t>
            </a:r>
            <a:r>
              <a:rPr lang="en-US" dirty="0" smtClean="0"/>
              <a:t>under this value?</a:t>
            </a:r>
          </a:p>
          <a:p>
            <a:r>
              <a:rPr lang="en-US" dirty="0" smtClean="0"/>
              <a:t>What about if </a:t>
            </a:r>
            <a:r>
              <a:rPr lang="en-US" dirty="0" smtClean="0">
                <a:solidFill>
                  <a:srgbClr val="FF0000"/>
                </a:solidFill>
              </a:rPr>
              <a:t>opt=log* 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Better results: can we show an </a:t>
            </a:r>
            <a:r>
              <a:rPr lang="en-US" dirty="0" err="1" smtClean="0"/>
              <a:t>inapproximability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opt=log* 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According to the </a:t>
            </a:r>
            <a:r>
              <a:rPr lang="en-US" dirty="0" smtClean="0">
                <a:solidFill>
                  <a:srgbClr val="0070C0"/>
                </a:solidFill>
              </a:rPr>
              <a:t>Fellows conjecture </a:t>
            </a:r>
            <a:r>
              <a:rPr lang="en-US" dirty="0" smtClean="0"/>
              <a:t>we should not be able to give any approximation thus the above value of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do not matter.</a:t>
            </a:r>
          </a:p>
          <a:p>
            <a:r>
              <a:rPr lang="en-US" dirty="0" smtClean="0"/>
              <a:t>Current </a:t>
            </a:r>
            <a:r>
              <a:rPr lang="en-US" dirty="0" smtClean="0">
                <a:solidFill>
                  <a:srgbClr val="00B050"/>
                </a:solidFill>
              </a:rPr>
              <a:t>PCP </a:t>
            </a:r>
            <a:r>
              <a:rPr lang="en-US" dirty="0" smtClean="0"/>
              <a:t>even the best possible (and not known) gives double exponential time in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 lower bound.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A problem I do not know anything about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can we prove my conjecture? 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No polynomial time </a:t>
            </a:r>
            <a:r>
              <a:rPr lang="en-US" sz="3200" dirty="0" err="1" smtClean="0">
                <a:solidFill>
                  <a:srgbClr val="0070C0"/>
                </a:solidFill>
              </a:rPr>
              <a:t>polylogarithmic</a:t>
            </a:r>
            <a:r>
              <a:rPr lang="en-US" sz="3200" dirty="0" smtClean="0">
                <a:solidFill>
                  <a:srgbClr val="0070C0"/>
                </a:solidFill>
              </a:rPr>
              <a:t> ratio algorithm under ETH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Directed Steiner tree has roughly </a:t>
            </a:r>
            <a:r>
              <a:rPr lang="en-US" sz="3200" dirty="0" smtClean="0">
                <a:solidFill>
                  <a:srgbClr val="FF0000"/>
                </a:solidFill>
              </a:rPr>
              <a:t>log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 n lower bound. </a:t>
            </a:r>
            <a:r>
              <a:rPr lang="en-US" sz="3200" dirty="0" smtClean="0"/>
              <a:t>Can we get exact running times for</a:t>
            </a:r>
            <a:r>
              <a:rPr lang="en-US" sz="3200" dirty="0" smtClean="0">
                <a:solidFill>
                  <a:srgbClr val="FF0000"/>
                </a:solidFill>
              </a:rPr>
              <a:t> c log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 n </a:t>
            </a:r>
            <a:r>
              <a:rPr lang="en-US" sz="3200" dirty="0" smtClean="0"/>
              <a:t>approximations?</a:t>
            </a:r>
          </a:p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log</a:t>
            </a:r>
            <a:r>
              <a:rPr lang="en-US" sz="3200" baseline="30000" dirty="0" smtClean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FF0000"/>
                </a:solidFill>
              </a:rPr>
              <a:t> n </a:t>
            </a:r>
            <a:r>
              <a:rPr lang="en-US" sz="3200" dirty="0" err="1" smtClean="0"/>
              <a:t>inapproximability</a:t>
            </a:r>
            <a:r>
              <a:rPr lang="en-US" sz="3200" dirty="0" smtClean="0"/>
              <a:t> I have no idea how to prove.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 I do with the directed Steiner tree 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Any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Any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directed Steiner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2438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148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08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48000" y="426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8200" y="419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9812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29200" y="2895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0" y="5029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657600" y="5029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581400" y="2514600"/>
            <a:ext cx="1405078" cy="376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148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4" idx="3"/>
          </p:cNvCxnSpPr>
          <p:nvPr/>
        </p:nvCxnSpPr>
        <p:spPr>
          <a:xfrm flipH="1">
            <a:off x="3200400" y="2633522"/>
            <a:ext cx="262078" cy="414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71800" y="2743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6" idx="2"/>
          </p:cNvCxnSpPr>
          <p:nvPr/>
        </p:nvCxnSpPr>
        <p:spPr>
          <a:xfrm flipV="1">
            <a:off x="3276600" y="3009900"/>
            <a:ext cx="838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29000" y="2819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6" idx="3"/>
            <a:endCxn id="15" idx="2"/>
          </p:cNvCxnSpPr>
          <p:nvPr/>
        </p:nvCxnSpPr>
        <p:spPr>
          <a:xfrm>
            <a:off x="4343400" y="3004066"/>
            <a:ext cx="68580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19600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876800" y="3124200"/>
            <a:ext cx="228600" cy="1078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962400" y="3048000"/>
            <a:ext cx="185878" cy="1100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495800" y="3048000"/>
            <a:ext cx="609600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4"/>
          </p:cNvCxnSpPr>
          <p:nvPr/>
        </p:nvCxnSpPr>
        <p:spPr>
          <a:xfrm>
            <a:off x="4381500" y="3657600"/>
            <a:ext cx="2667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76800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958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672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810000" y="4419600"/>
            <a:ext cx="71578" cy="643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10000" y="4572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12" idx="2"/>
            <a:endCxn id="11" idx="6"/>
          </p:cNvCxnSpPr>
          <p:nvPr/>
        </p:nvCxnSpPr>
        <p:spPr>
          <a:xfrm flipH="1">
            <a:off x="3276600" y="43053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4290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11" idx="4"/>
          </p:cNvCxnSpPr>
          <p:nvPr/>
        </p:nvCxnSpPr>
        <p:spPr>
          <a:xfrm>
            <a:off x="3162300" y="4495800"/>
            <a:ext cx="4953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200400" y="464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5" idx="5"/>
            <a:endCxn id="8" idx="1"/>
          </p:cNvCxnSpPr>
          <p:nvPr/>
        </p:nvCxnSpPr>
        <p:spPr>
          <a:xfrm>
            <a:off x="3243122" y="3243122"/>
            <a:ext cx="295556" cy="29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4"/>
            <a:endCxn id="11" idx="0"/>
          </p:cNvCxnSpPr>
          <p:nvPr/>
        </p:nvCxnSpPr>
        <p:spPr>
          <a:xfrm flipH="1">
            <a:off x="3162300" y="37338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" idx="3"/>
            <a:endCxn id="7" idx="7"/>
          </p:cNvCxnSpPr>
          <p:nvPr/>
        </p:nvCxnSpPr>
        <p:spPr>
          <a:xfrm flipH="1">
            <a:off x="2785922" y="3243122"/>
            <a:ext cx="295556" cy="44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7" idx="2"/>
          </p:cNvCxnSpPr>
          <p:nvPr/>
        </p:nvCxnSpPr>
        <p:spPr>
          <a:xfrm flipH="1">
            <a:off x="2209800" y="3771900"/>
            <a:ext cx="381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76600" y="3200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124200" y="3810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6670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3810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2514600" y="4495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828800" y="4419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68" name="Straight Arrow Connector 67"/>
          <p:cNvCxnSpPr>
            <a:stCxn id="14" idx="4"/>
          </p:cNvCxnSpPr>
          <p:nvPr/>
        </p:nvCxnSpPr>
        <p:spPr>
          <a:xfrm>
            <a:off x="2095500" y="4343400"/>
            <a:ext cx="1905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743200" y="4648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0" y="32766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Optimum solution with all terminals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directed Steiner problems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2438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3048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148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48000" y="426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8200" y="419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29200" y="2895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0" y="5029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657600" y="5029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4" idx="3"/>
          </p:cNvCxnSpPr>
          <p:nvPr/>
        </p:nvCxnSpPr>
        <p:spPr>
          <a:xfrm flipH="1">
            <a:off x="3200400" y="2633522"/>
            <a:ext cx="262078" cy="414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71800" y="2743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6" idx="2"/>
          </p:cNvCxnSpPr>
          <p:nvPr/>
        </p:nvCxnSpPr>
        <p:spPr>
          <a:xfrm flipV="1">
            <a:off x="3276600" y="3009900"/>
            <a:ext cx="838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29000" y="2819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6" idx="3"/>
            <a:endCxn id="15" idx="2"/>
          </p:cNvCxnSpPr>
          <p:nvPr/>
        </p:nvCxnSpPr>
        <p:spPr>
          <a:xfrm>
            <a:off x="4343400" y="3004066"/>
            <a:ext cx="68580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19600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4495800" y="3048000"/>
            <a:ext cx="609600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4"/>
          </p:cNvCxnSpPr>
          <p:nvPr/>
        </p:nvCxnSpPr>
        <p:spPr>
          <a:xfrm>
            <a:off x="4381500" y="3657600"/>
            <a:ext cx="2667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958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672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11" idx="4"/>
          </p:cNvCxnSpPr>
          <p:nvPr/>
        </p:nvCxnSpPr>
        <p:spPr>
          <a:xfrm>
            <a:off x="3162300" y="4495800"/>
            <a:ext cx="4953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200400" y="464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5" idx="5"/>
            <a:endCxn id="8" idx="1"/>
          </p:cNvCxnSpPr>
          <p:nvPr/>
        </p:nvCxnSpPr>
        <p:spPr>
          <a:xfrm>
            <a:off x="3243122" y="3243122"/>
            <a:ext cx="295556" cy="29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4"/>
            <a:endCxn id="11" idx="0"/>
          </p:cNvCxnSpPr>
          <p:nvPr/>
        </p:nvCxnSpPr>
        <p:spPr>
          <a:xfrm flipH="1">
            <a:off x="3162300" y="37338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76600" y="3200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124200" y="3810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2514600" y="4495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743200" y="4648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Symbol"/>
              </a:rPr>
              <a:t>A very important problem in </a:t>
            </a:r>
            <a:r>
              <a:rPr lang="en-US" sz="3200" dirty="0" smtClean="0">
                <a:solidFill>
                  <a:srgbClr val="00B0F0"/>
                </a:solidFill>
                <a:sym typeface="Symbol"/>
              </a:rPr>
              <a:t>Approximation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Algorithms</a:t>
            </a:r>
            <a:r>
              <a:rPr lang="en-US" sz="3200" dirty="0" smtClean="0">
                <a:sym typeface="Symbol"/>
              </a:rPr>
              <a:t>. </a:t>
            </a:r>
            <a:r>
              <a:rPr lang="en-US" sz="3200" dirty="0" smtClean="0">
                <a:solidFill>
                  <a:srgbClr val="00B050"/>
                </a:solidFill>
                <a:sym typeface="Symbol"/>
              </a:rPr>
              <a:t>Key</a:t>
            </a:r>
            <a:r>
              <a:rPr lang="en-US" sz="3200" dirty="0" smtClean="0">
                <a:sym typeface="Symbol"/>
              </a:rPr>
              <a:t> for other problems.</a:t>
            </a:r>
          </a:p>
          <a:p>
            <a:r>
              <a:rPr lang="en-US" sz="3200" dirty="0" smtClean="0">
                <a:sym typeface="Symbol"/>
              </a:rPr>
              <a:t>This problem is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FPT</a:t>
            </a:r>
            <a:r>
              <a:rPr lang="en-US" sz="3200" dirty="0" smtClean="0">
                <a:sym typeface="Symbol"/>
              </a:rPr>
              <a:t>  by the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cost </a:t>
            </a:r>
            <a:r>
              <a:rPr lang="en-US" sz="3200" dirty="0" smtClean="0">
                <a:sym typeface="Symbol"/>
              </a:rPr>
              <a:t>of the optimum solution.</a:t>
            </a:r>
          </a:p>
          <a:p>
            <a:r>
              <a:rPr lang="en-US" sz="3200" dirty="0" smtClean="0">
                <a:sym typeface="Symbol"/>
              </a:rPr>
              <a:t>It admits 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sz="3200" baseline="30000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3200" baseline="30000" dirty="0" smtClean="0">
                <a:sym typeface="Symbol"/>
              </a:rPr>
              <a:t>  </a:t>
            </a:r>
            <a:r>
              <a:rPr lang="en-US" sz="3200" dirty="0" smtClean="0">
                <a:sym typeface="Symbol"/>
              </a:rPr>
              <a:t>for every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sz="3200" dirty="0" smtClean="0">
                <a:sym typeface="Symbol"/>
              </a:rPr>
              <a:t>.</a:t>
            </a:r>
            <a:r>
              <a:rPr lang="en-US" sz="3200" baseline="30000" dirty="0" smtClean="0">
                <a:sym typeface="Symbol"/>
              </a:rPr>
              <a:t> </a:t>
            </a:r>
          </a:p>
          <a:p>
            <a:r>
              <a:rPr lang="en-US" sz="3200" dirty="0" smtClean="0">
                <a:sym typeface="Symbol"/>
              </a:rPr>
              <a:t>In the next slide I will give the </a:t>
            </a:r>
            <a:r>
              <a:rPr lang="en-US" sz="3200" dirty="0" smtClean="0">
                <a:solidFill>
                  <a:srgbClr val="00B050"/>
                </a:solidFill>
                <a:sym typeface="Symbol"/>
              </a:rPr>
              <a:t>correct </a:t>
            </a:r>
            <a:r>
              <a:rPr lang="en-US" sz="3200" dirty="0" smtClean="0">
                <a:sym typeface="Symbol"/>
              </a:rPr>
              <a:t>credit for this result. </a:t>
            </a:r>
            <a:r>
              <a:rPr lang="en-US" sz="3200" dirty="0" smtClean="0">
                <a:solidFill>
                  <a:srgbClr val="0070C0"/>
                </a:solidFill>
                <a:sym typeface="Symbol"/>
              </a:rPr>
              <a:t>Never done</a:t>
            </a:r>
            <a:r>
              <a:rPr lang="en-US" sz="3200" dirty="0" smtClean="0">
                <a:sym typeface="Symbol"/>
              </a:rPr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known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2150</TotalTime>
  <Words>3867</Words>
  <Application>Microsoft Office PowerPoint</Application>
  <PresentationFormat>On-screen Show (4:3)</PresentationFormat>
  <Paragraphs>445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Concourse</vt:lpstr>
      <vt:lpstr>Optimal running times for exact solutions  and approximated solutions</vt:lpstr>
      <vt:lpstr>The Exponential Time Hypotesis</vt:lpstr>
      <vt:lpstr>The subject of this talk</vt:lpstr>
      <vt:lpstr> Why do we need the ETH?</vt:lpstr>
      <vt:lpstr>Harder (but natural) subject</vt:lpstr>
      <vt:lpstr> How do we lower bound the time for approximation?</vt:lpstr>
      <vt:lpstr> The directed Steiner problems</vt:lpstr>
      <vt:lpstr> The directed Steiner problems</vt:lpstr>
      <vt:lpstr>What is known</vt:lpstr>
      <vt:lpstr>Approximation</vt:lpstr>
      <vt:lpstr> Does this imply that there is polynomial time polylogarithmic ratio?</vt:lpstr>
      <vt:lpstr> Linear reductions</vt:lpstr>
      <vt:lpstr> Example for what is not possible</vt:lpstr>
      <vt:lpstr> What almost linear hardness do we know?</vt:lpstr>
      <vt:lpstr> Remark about the Strongly conneceted subgraph problem.</vt:lpstr>
      <vt:lpstr>If you want a ratio  for Directed Steiner Tree what time is needed?</vt:lpstr>
      <vt:lpstr>If you want a ratio  for Directed Steiner Tree what time is needed?</vt:lpstr>
      <vt:lpstr>Paper Hajiaghayi Khandekar ,K</vt:lpstr>
      <vt:lpstr>Why would we want k=opt(I)?</vt:lpstr>
      <vt:lpstr> Proofs under FPT W[i]</vt:lpstr>
      <vt:lpstr> Proofs under FPT W[i]</vt:lpstr>
      <vt:lpstr> Method: Gap reductions </vt:lpstr>
      <vt:lpstr> Method: Gap reductions </vt:lpstr>
      <vt:lpstr> Method: Gap reductions </vt:lpstr>
      <vt:lpstr> Properties</vt:lpstr>
      <vt:lpstr> Time to show the exact result with optimum time we proved</vt:lpstr>
      <vt:lpstr> The Directed Steiner network problem</vt:lpstr>
      <vt:lpstr>A problem that we do not know anything for </vt:lpstr>
      <vt:lpstr>A  “simple” solvabable problem</vt:lpstr>
      <vt:lpstr>The solution may be complex</vt:lpstr>
      <vt:lpstr>The solution may be complex</vt:lpstr>
      <vt:lpstr>A token game</vt:lpstr>
      <vt:lpstr>How do tockens move?</vt:lpstr>
      <vt:lpstr>An example that does not cause problems</vt:lpstr>
      <vt:lpstr>An example that does not cause problems</vt:lpstr>
      <vt:lpstr>An example that does not cause problems</vt:lpstr>
      <vt:lpstr>An example that does not cause problems</vt:lpstr>
      <vt:lpstr>An example that does not cause problems</vt:lpstr>
      <vt:lpstr>An example that does not cause problems</vt:lpstr>
      <vt:lpstr>An example that does not cause problems</vt:lpstr>
      <vt:lpstr>An example that does not cause problems</vt:lpstr>
      <vt:lpstr>An example that does not cause problems</vt:lpstr>
      <vt:lpstr>An example that does not cause problems</vt:lpstr>
      <vt:lpstr> Making sure we do not over count</vt:lpstr>
      <vt:lpstr> Getting stuck because f,b dead vertices </vt:lpstr>
      <vt:lpstr> Getting stuck because of dead vertices</vt:lpstr>
      <vt:lpstr> Getting stuck because of dead vertices</vt:lpstr>
      <vt:lpstr> Getting stuck because of dead vertices</vt:lpstr>
      <vt:lpstr> Getting stuck because of dead vertices</vt:lpstr>
      <vt:lpstr>The shortest path algorithm</vt:lpstr>
      <vt:lpstr>We solve: s,t, k disjoint paths for     s to t one from t to s</vt:lpstr>
      <vt:lpstr> How do we get the hardness</vt:lpstr>
      <vt:lpstr> How do we get the hardness</vt:lpstr>
      <vt:lpstr> Some rules we suggest</vt:lpstr>
      <vt:lpstr> FPT theory people: study approximation!</vt:lpstr>
      <vt:lpstr> FPT people study approximation!</vt:lpstr>
      <vt:lpstr>People who work in Approximation: study FPT!</vt:lpstr>
      <vt:lpstr> Some tools used in FPT proofs</vt:lpstr>
      <vt:lpstr> More open problems than known results</vt:lpstr>
      <vt:lpstr> More open problems than known results</vt:lpstr>
      <vt:lpstr> More open problems than known results</vt:lpstr>
      <vt:lpstr> A problem I do not know anything about</vt:lpstr>
      <vt:lpstr>What do I do with the directed Steiner tree problem?</vt:lpstr>
      <vt:lpstr>  Any questions?</vt:lpstr>
      <vt:lpstr>  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running times for exact solutions  and approximation problems</dc:title>
  <dc:creator>Widener</dc:creator>
  <cp:lastModifiedBy>Widener</cp:lastModifiedBy>
  <cp:revision>173</cp:revision>
  <dcterms:created xsi:type="dcterms:W3CDTF">2015-08-21T02:32:59Z</dcterms:created>
  <dcterms:modified xsi:type="dcterms:W3CDTF">2015-10-31T00:01:15Z</dcterms:modified>
</cp:coreProperties>
</file>