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6" r:id="rId2"/>
    <p:sldId id="266" r:id="rId3"/>
    <p:sldId id="311" r:id="rId4"/>
    <p:sldId id="314" r:id="rId5"/>
    <p:sldId id="318" r:id="rId6"/>
    <p:sldId id="312" r:id="rId7"/>
    <p:sldId id="313" r:id="rId8"/>
    <p:sldId id="319" r:id="rId9"/>
    <p:sldId id="257" r:id="rId10"/>
    <p:sldId id="267" r:id="rId11"/>
    <p:sldId id="320" r:id="rId12"/>
    <p:sldId id="321" r:id="rId13"/>
    <p:sldId id="327" r:id="rId14"/>
    <p:sldId id="328" r:id="rId15"/>
    <p:sldId id="331" r:id="rId16"/>
    <p:sldId id="323" r:id="rId17"/>
    <p:sldId id="330" r:id="rId18"/>
    <p:sldId id="324" r:id="rId19"/>
    <p:sldId id="276" r:id="rId20"/>
    <p:sldId id="304" r:id="rId21"/>
    <p:sldId id="308" r:id="rId22"/>
    <p:sldId id="283" r:id="rId23"/>
    <p:sldId id="275" r:id="rId24"/>
    <p:sldId id="335" r:id="rId25"/>
    <p:sldId id="279" r:id="rId26"/>
    <p:sldId id="280" r:id="rId27"/>
    <p:sldId id="281" r:id="rId28"/>
    <p:sldId id="284" r:id="rId29"/>
    <p:sldId id="339" r:id="rId30"/>
    <p:sldId id="282" r:id="rId31"/>
    <p:sldId id="287" r:id="rId32"/>
    <p:sldId id="285" r:id="rId33"/>
    <p:sldId id="286" r:id="rId34"/>
    <p:sldId id="288" r:id="rId35"/>
    <p:sldId id="289" r:id="rId36"/>
    <p:sldId id="290" r:id="rId37"/>
    <p:sldId id="291" r:id="rId38"/>
    <p:sldId id="292" r:id="rId39"/>
    <p:sldId id="306" r:id="rId40"/>
    <p:sldId id="307" r:id="rId41"/>
    <p:sldId id="309" r:id="rId42"/>
    <p:sldId id="310" r:id="rId43"/>
    <p:sldId id="338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32" r:id="rId54"/>
    <p:sldId id="336" r:id="rId55"/>
    <p:sldId id="333" r:id="rId56"/>
    <p:sldId id="334" r:id="rId57"/>
    <p:sldId id="303" r:id="rId58"/>
    <p:sldId id="329" r:id="rId59"/>
    <p:sldId id="337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165B8-1E79-4537-A3CB-4A2BB4F5ED5F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40EEB-71ED-4D88-9B34-8416E6055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40EEB-71ED-4D88-9B34-8416E6055D3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E674-EFD9-4CFD-95D2-DC08663C9364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59CA-F1C9-4FE2-9017-61AE99C17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E674-EFD9-4CFD-95D2-DC08663C9364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59CA-F1C9-4FE2-9017-61AE99C17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E674-EFD9-4CFD-95D2-DC08663C9364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59CA-F1C9-4FE2-9017-61AE99C17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E674-EFD9-4CFD-95D2-DC08663C9364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59CA-F1C9-4FE2-9017-61AE99C17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E674-EFD9-4CFD-95D2-DC08663C9364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59CA-F1C9-4FE2-9017-61AE99C17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E674-EFD9-4CFD-95D2-DC08663C9364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59CA-F1C9-4FE2-9017-61AE99C17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E674-EFD9-4CFD-95D2-DC08663C9364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59CA-F1C9-4FE2-9017-61AE99C17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E674-EFD9-4CFD-95D2-DC08663C9364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59CA-F1C9-4FE2-9017-61AE99C17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E674-EFD9-4CFD-95D2-DC08663C9364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59CA-F1C9-4FE2-9017-61AE99C17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E674-EFD9-4CFD-95D2-DC08663C9364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59CA-F1C9-4FE2-9017-61AE99C17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E674-EFD9-4CFD-95D2-DC08663C9364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59CA-F1C9-4FE2-9017-61AE99C17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8E674-EFD9-4CFD-95D2-DC08663C9364}" type="datetimeFigureOut">
              <a:rPr lang="en-US" smtClean="0"/>
              <a:pPr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D59CA-F1C9-4FE2-9017-61AE99C17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smtClean="0">
                <a:solidFill>
                  <a:srgbClr val="FF0000"/>
                </a:solidFill>
              </a:rPr>
              <a:t>fixed parameter tractable </a:t>
            </a:r>
            <a:r>
              <a:rPr lang="en-US" dirty="0" smtClean="0"/>
              <a:t>time or </a:t>
            </a:r>
            <a:r>
              <a:rPr lang="en-US" dirty="0" smtClean="0">
                <a:solidFill>
                  <a:srgbClr val="FF0000"/>
                </a:solidFill>
              </a:rPr>
              <a:t>sub exponential time </a:t>
            </a:r>
            <a:r>
              <a:rPr lang="en-US" dirty="0" smtClean="0"/>
              <a:t>to get better approximation </a:t>
            </a:r>
            <a:r>
              <a:rPr lang="en-US" dirty="0" smtClean="0">
                <a:solidFill>
                  <a:srgbClr val="FF0000"/>
                </a:solidFill>
              </a:rPr>
              <a:t>ratios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Guy </a:t>
            </a:r>
            <a:r>
              <a:rPr lang="en-US" dirty="0" err="1" smtClean="0">
                <a:solidFill>
                  <a:schemeClr val="tx1"/>
                </a:solidFill>
              </a:rPr>
              <a:t>Kortsarz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Fixed parameter tractability: 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complement </a:t>
            </a:r>
            <a:r>
              <a:rPr lang="en-US" dirty="0" smtClean="0">
                <a:solidFill>
                  <a:srgbClr val="FF0000"/>
                </a:solidFill>
              </a:rPr>
              <a:t>G’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Find a maximal matching </a:t>
            </a:r>
            <a:r>
              <a:rPr lang="en-US" dirty="0" smtClean="0">
                <a:solidFill>
                  <a:srgbClr val="FF0000"/>
                </a:solidFill>
              </a:rPr>
              <a:t> E’ </a:t>
            </a:r>
            <a:r>
              <a:rPr lang="en-US" dirty="0" smtClean="0"/>
              <a:t>in</a:t>
            </a:r>
            <a:r>
              <a:rPr lang="en-US" dirty="0" smtClean="0">
                <a:solidFill>
                  <a:srgbClr val="FF0000"/>
                </a:solidFill>
              </a:rPr>
              <a:t> G’ </a:t>
            </a:r>
            <a:r>
              <a:rPr lang="en-US" dirty="0" smtClean="0"/>
              <a:t>with vertex set</a:t>
            </a:r>
            <a:r>
              <a:rPr lang="en-US" dirty="0" smtClean="0">
                <a:solidFill>
                  <a:srgbClr val="FF0000"/>
                </a:solidFill>
              </a:rPr>
              <a:t> X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943600" y="40386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 maximal matching with vertices  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304800" y="11430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6858000" y="58674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 INDEPENDENT  SET 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981200" y="3352800"/>
            <a:ext cx="38862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514600" y="3886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191000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514600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5146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5146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1910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114800" y="3886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1148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62" idx="6"/>
            <a:endCxn id="68" idx="2"/>
          </p:cNvCxnSpPr>
          <p:nvPr/>
        </p:nvCxnSpPr>
        <p:spPr>
          <a:xfrm>
            <a:off x="2743200" y="36195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56" idx="6"/>
            <a:endCxn id="67" idx="2"/>
          </p:cNvCxnSpPr>
          <p:nvPr/>
        </p:nvCxnSpPr>
        <p:spPr>
          <a:xfrm>
            <a:off x="2743200" y="40005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58" idx="6"/>
            <a:endCxn id="57" idx="2"/>
          </p:cNvCxnSpPr>
          <p:nvPr/>
        </p:nvCxnSpPr>
        <p:spPr>
          <a:xfrm>
            <a:off x="2743200" y="44577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60" idx="6"/>
            <a:endCxn id="64" idx="2"/>
          </p:cNvCxnSpPr>
          <p:nvPr/>
        </p:nvCxnSpPr>
        <p:spPr>
          <a:xfrm>
            <a:off x="2743200" y="48387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676400" y="5181600"/>
            <a:ext cx="495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209800" y="5638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048000" y="5638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438400" y="6172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352800" y="6172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4267200" y="5638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3810000" y="5791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4267200" y="6096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5105400" y="5791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5867400" y="6172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5867400" y="5638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Fixed parameter tractability: 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matching has at least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edges, save </a:t>
            </a:r>
            <a:r>
              <a:rPr lang="en-US" dirty="0" smtClean="0">
                <a:solidFill>
                  <a:srgbClr val="FF0000"/>
                </a:solidFill>
              </a:rPr>
              <a:t> k </a:t>
            </a:r>
            <a:r>
              <a:rPr lang="en-US" dirty="0" smtClean="0"/>
              <a:t>colors by giving matched vertices the same color.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943600" y="40386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 SET E’ of edges on a set X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304800" y="11430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6858000" y="58674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 INDEPENDENT  SET 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981200" y="3352800"/>
            <a:ext cx="38862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514600" y="3886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191000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514600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5146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5146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1910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114800" y="3886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1148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62" idx="6"/>
            <a:endCxn id="68" idx="2"/>
          </p:cNvCxnSpPr>
          <p:nvPr/>
        </p:nvCxnSpPr>
        <p:spPr>
          <a:xfrm>
            <a:off x="2743200" y="36195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56" idx="6"/>
            <a:endCxn id="67" idx="2"/>
          </p:cNvCxnSpPr>
          <p:nvPr/>
        </p:nvCxnSpPr>
        <p:spPr>
          <a:xfrm>
            <a:off x="2743200" y="40005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58" idx="6"/>
            <a:endCxn id="57" idx="2"/>
          </p:cNvCxnSpPr>
          <p:nvPr/>
        </p:nvCxnSpPr>
        <p:spPr>
          <a:xfrm>
            <a:off x="2743200" y="44577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60" idx="6"/>
            <a:endCxn id="64" idx="2"/>
          </p:cNvCxnSpPr>
          <p:nvPr/>
        </p:nvCxnSpPr>
        <p:spPr>
          <a:xfrm>
            <a:off x="2743200" y="48387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676400" y="5181600"/>
            <a:ext cx="495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209800" y="5638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048000" y="5638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438400" y="6172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352800" y="6172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4267200" y="5638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3810000" y="5791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4267200" y="6096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5105400" y="5791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5867400" y="6172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5867400" y="5638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Fixed parameter tractability: 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|E’|≥ k </a:t>
            </a:r>
            <a:r>
              <a:rPr lang="en-US" dirty="0" smtClean="0"/>
              <a:t>edges, save </a:t>
            </a: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colors  by coloring the two vertices of an edge  by the same colors.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943600" y="4038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X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304800" y="11430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6858000" y="58674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 INDEPENDENT  SET 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905000" y="3352800"/>
            <a:ext cx="38862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514600" y="3886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191000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514600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5146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5146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1910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114800" y="3886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114800" y="3505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676400" y="5181600"/>
            <a:ext cx="495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209800" y="5638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3048000" y="5638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438400" y="6172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352800" y="6172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4267200" y="5638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3810000" y="5791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4267200" y="6096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5105400" y="5791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5867400" y="6172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5867400" y="5638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209800" y="3429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343400" y="3429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209800" y="3810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343400" y="3810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209800" y="42672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419600" y="4267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209800" y="4648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419600" y="46482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Fixed parameter tractability: 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Else we get that </a:t>
            </a:r>
            <a:r>
              <a:rPr lang="en-US" dirty="0" smtClean="0">
                <a:solidFill>
                  <a:srgbClr val="FF0000"/>
                </a:solidFill>
              </a:rPr>
              <a:t>|X|≤2k</a:t>
            </a:r>
            <a:r>
              <a:rPr lang="en-US" dirty="0" smtClean="0"/>
              <a:t>. Find a minimum </a:t>
            </a:r>
            <a:r>
              <a:rPr lang="en-US" dirty="0" smtClean="0">
                <a:solidFill>
                  <a:srgbClr val="00B050"/>
                </a:solidFill>
              </a:rPr>
              <a:t>Vertex Cover </a:t>
            </a:r>
            <a:r>
              <a:rPr lang="en-US" dirty="0" smtClean="0"/>
              <a:t>in the bipartite graph  </a:t>
            </a:r>
            <a:r>
              <a:rPr lang="en-US" dirty="0" smtClean="0">
                <a:solidFill>
                  <a:srgbClr val="FF0000"/>
                </a:solidFill>
              </a:rPr>
              <a:t>G’(X,B,E’)</a:t>
            </a:r>
          </a:p>
        </p:txBody>
      </p:sp>
      <p:sp>
        <p:nvSpPr>
          <p:cNvPr id="65" name="Oval 64"/>
          <p:cNvSpPr/>
          <p:nvPr/>
        </p:nvSpPr>
        <p:spPr>
          <a:xfrm>
            <a:off x="304800" y="11430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6477000" y="4648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371600" y="4114800"/>
            <a:ext cx="495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676400" y="4419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8194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133600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657600" y="4800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4191000" y="4495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495800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334000" y="4800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4953000" y="4800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9718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5867400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371600" y="2819400"/>
            <a:ext cx="49530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8288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908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4290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1148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9530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7150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>
            <a:stCxn id="84" idx="7"/>
            <a:endCxn id="43" idx="3"/>
          </p:cNvCxnSpPr>
          <p:nvPr/>
        </p:nvCxnSpPr>
        <p:spPr>
          <a:xfrm flipV="1">
            <a:off x="1871522" y="3319322"/>
            <a:ext cx="752756" cy="1133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85" idx="3"/>
            <a:endCxn id="42" idx="5"/>
          </p:cNvCxnSpPr>
          <p:nvPr/>
        </p:nvCxnSpPr>
        <p:spPr>
          <a:xfrm flipH="1" flipV="1">
            <a:off x="2023922" y="3319322"/>
            <a:ext cx="828956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88" idx="7"/>
            <a:endCxn id="43" idx="5"/>
          </p:cNvCxnSpPr>
          <p:nvPr/>
        </p:nvCxnSpPr>
        <p:spPr>
          <a:xfrm flipH="1" flipV="1">
            <a:off x="2785922" y="3319322"/>
            <a:ext cx="1600200" cy="12099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85" idx="0"/>
            <a:endCxn id="45" idx="0"/>
          </p:cNvCxnSpPr>
          <p:nvPr/>
        </p:nvCxnSpPr>
        <p:spPr>
          <a:xfrm flipV="1">
            <a:off x="2933700" y="3124200"/>
            <a:ext cx="12954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87" idx="0"/>
            <a:endCxn id="44" idx="3"/>
          </p:cNvCxnSpPr>
          <p:nvPr/>
        </p:nvCxnSpPr>
        <p:spPr>
          <a:xfrm flipH="1" flipV="1">
            <a:off x="3462478" y="3319322"/>
            <a:ext cx="309422" cy="1481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1" idx="7"/>
            <a:endCxn id="46" idx="0"/>
          </p:cNvCxnSpPr>
          <p:nvPr/>
        </p:nvCxnSpPr>
        <p:spPr>
          <a:xfrm flipH="1" flipV="1">
            <a:off x="5067300" y="3124200"/>
            <a:ext cx="80822" cy="1709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334000" y="3200400"/>
            <a:ext cx="461822" cy="1642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93" idx="7"/>
            <a:endCxn id="44" idx="0"/>
          </p:cNvCxnSpPr>
          <p:nvPr/>
        </p:nvCxnSpPr>
        <p:spPr>
          <a:xfrm flipH="1" flipV="1">
            <a:off x="3543300" y="3124200"/>
            <a:ext cx="2519222" cy="1786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92" idx="7"/>
            <a:endCxn id="46" idx="0"/>
          </p:cNvCxnSpPr>
          <p:nvPr/>
        </p:nvCxnSpPr>
        <p:spPr>
          <a:xfrm flipV="1">
            <a:off x="3166922" y="3124200"/>
            <a:ext cx="1900378" cy="2090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86" idx="6"/>
            <a:endCxn id="42" idx="0"/>
          </p:cNvCxnSpPr>
          <p:nvPr/>
        </p:nvCxnSpPr>
        <p:spPr>
          <a:xfrm flipH="1" flipV="1">
            <a:off x="1943100" y="3124200"/>
            <a:ext cx="419100" cy="1866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477000" y="3124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now deal with the case B is the minimum </a:t>
            </a:r>
            <a:r>
              <a:rPr lang="en-US" dirty="0" smtClean="0">
                <a:solidFill>
                  <a:srgbClr val="00B050"/>
                </a:solidFill>
              </a:rPr>
              <a:t>Vertex Cover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is an independent set. If </a:t>
            </a:r>
            <a:r>
              <a:rPr lang="en-US" dirty="0" smtClean="0">
                <a:solidFill>
                  <a:srgbClr val="FF0000"/>
                </a:solidFill>
              </a:rPr>
              <a:t>|B|≥k+1</a:t>
            </a:r>
            <a:r>
              <a:rPr lang="en-US" dirty="0" smtClean="0"/>
              <a:t>, we can  save</a:t>
            </a:r>
            <a:r>
              <a:rPr lang="en-US" dirty="0" smtClean="0">
                <a:solidFill>
                  <a:srgbClr val="FF0000"/>
                </a:solidFill>
              </a:rPr>
              <a:t> k </a:t>
            </a:r>
            <a:r>
              <a:rPr lang="en-US" dirty="0" smtClean="0"/>
              <a:t>colors by giving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the same color.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477000" y="4648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371600" y="4114800"/>
            <a:ext cx="495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676400" y="4419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8194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133600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657600" y="4800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4191000" y="4495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495800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334000" y="4800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4953000" y="4800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9718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5867400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371600" y="2819400"/>
            <a:ext cx="49530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8288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908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4290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1148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9530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7150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>
            <a:stCxn id="84" idx="7"/>
            <a:endCxn id="43" idx="3"/>
          </p:cNvCxnSpPr>
          <p:nvPr/>
        </p:nvCxnSpPr>
        <p:spPr>
          <a:xfrm flipV="1">
            <a:off x="1871522" y="3319322"/>
            <a:ext cx="752756" cy="1133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85" idx="3"/>
            <a:endCxn id="42" idx="5"/>
          </p:cNvCxnSpPr>
          <p:nvPr/>
        </p:nvCxnSpPr>
        <p:spPr>
          <a:xfrm flipH="1" flipV="1">
            <a:off x="2023922" y="3319322"/>
            <a:ext cx="828956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88" idx="7"/>
            <a:endCxn id="43" idx="5"/>
          </p:cNvCxnSpPr>
          <p:nvPr/>
        </p:nvCxnSpPr>
        <p:spPr>
          <a:xfrm flipH="1" flipV="1">
            <a:off x="2785922" y="3319322"/>
            <a:ext cx="1600200" cy="12099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85" idx="0"/>
            <a:endCxn id="45" idx="0"/>
          </p:cNvCxnSpPr>
          <p:nvPr/>
        </p:nvCxnSpPr>
        <p:spPr>
          <a:xfrm flipV="1">
            <a:off x="2933700" y="3124200"/>
            <a:ext cx="12954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87" idx="0"/>
            <a:endCxn id="44" idx="3"/>
          </p:cNvCxnSpPr>
          <p:nvPr/>
        </p:nvCxnSpPr>
        <p:spPr>
          <a:xfrm flipH="1" flipV="1">
            <a:off x="3462478" y="3319322"/>
            <a:ext cx="309422" cy="1481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1" idx="7"/>
            <a:endCxn id="46" idx="0"/>
          </p:cNvCxnSpPr>
          <p:nvPr/>
        </p:nvCxnSpPr>
        <p:spPr>
          <a:xfrm flipH="1" flipV="1">
            <a:off x="5067300" y="3124200"/>
            <a:ext cx="80822" cy="1709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334000" y="3200400"/>
            <a:ext cx="461822" cy="1642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93" idx="7"/>
            <a:endCxn id="44" idx="0"/>
          </p:cNvCxnSpPr>
          <p:nvPr/>
        </p:nvCxnSpPr>
        <p:spPr>
          <a:xfrm flipH="1" flipV="1">
            <a:off x="3543300" y="3124200"/>
            <a:ext cx="2519222" cy="1786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92" idx="7"/>
            <a:endCxn id="46" idx="0"/>
          </p:cNvCxnSpPr>
          <p:nvPr/>
        </p:nvCxnSpPr>
        <p:spPr>
          <a:xfrm flipV="1">
            <a:off x="3166922" y="3124200"/>
            <a:ext cx="1900378" cy="2090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86" idx="6"/>
            <a:endCxn id="42" idx="0"/>
          </p:cNvCxnSpPr>
          <p:nvPr/>
        </p:nvCxnSpPr>
        <p:spPr>
          <a:xfrm flipH="1" flipV="1">
            <a:off x="1943100" y="3124200"/>
            <a:ext cx="419100" cy="1866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477000" y="3124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total number of vertices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|B+X|≤3k+1</a:t>
            </a:r>
            <a:r>
              <a:rPr lang="en-US" dirty="0" smtClean="0"/>
              <a:t>, and so we have a </a:t>
            </a:r>
            <a:r>
              <a:rPr lang="en-US" dirty="0" smtClean="0">
                <a:solidFill>
                  <a:srgbClr val="FF0000"/>
                </a:solidFill>
              </a:rPr>
              <a:t>FPT</a:t>
            </a:r>
            <a:r>
              <a:rPr lang="en-US" dirty="0" smtClean="0"/>
              <a:t> solution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304800" y="11430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6477000" y="4648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1371600" y="4114800"/>
            <a:ext cx="49530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676400" y="4419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819400" y="4648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2133600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3657600" y="4800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4191000" y="4495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495800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5334000" y="4800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4953000" y="4800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971800" y="518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5867400" y="4876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371600" y="2819400"/>
            <a:ext cx="49530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8288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908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4290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1148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9530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715000" y="3124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>
            <a:stCxn id="84" idx="7"/>
            <a:endCxn id="43" idx="3"/>
          </p:cNvCxnSpPr>
          <p:nvPr/>
        </p:nvCxnSpPr>
        <p:spPr>
          <a:xfrm flipV="1">
            <a:off x="1871522" y="3319322"/>
            <a:ext cx="752756" cy="1133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85" idx="3"/>
            <a:endCxn id="42" idx="5"/>
          </p:cNvCxnSpPr>
          <p:nvPr/>
        </p:nvCxnSpPr>
        <p:spPr>
          <a:xfrm flipH="1" flipV="1">
            <a:off x="2023922" y="3319322"/>
            <a:ext cx="828956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88" idx="7"/>
            <a:endCxn id="43" idx="5"/>
          </p:cNvCxnSpPr>
          <p:nvPr/>
        </p:nvCxnSpPr>
        <p:spPr>
          <a:xfrm flipH="1" flipV="1">
            <a:off x="2785922" y="3319322"/>
            <a:ext cx="1600200" cy="12099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85" idx="0"/>
            <a:endCxn id="45" idx="0"/>
          </p:cNvCxnSpPr>
          <p:nvPr/>
        </p:nvCxnSpPr>
        <p:spPr>
          <a:xfrm flipV="1">
            <a:off x="2933700" y="3124200"/>
            <a:ext cx="12954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87" idx="0"/>
            <a:endCxn id="44" idx="3"/>
          </p:cNvCxnSpPr>
          <p:nvPr/>
        </p:nvCxnSpPr>
        <p:spPr>
          <a:xfrm flipH="1" flipV="1">
            <a:off x="3462478" y="3319322"/>
            <a:ext cx="309422" cy="1481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1" idx="7"/>
            <a:endCxn id="46" idx="0"/>
          </p:cNvCxnSpPr>
          <p:nvPr/>
        </p:nvCxnSpPr>
        <p:spPr>
          <a:xfrm flipH="1" flipV="1">
            <a:off x="5067300" y="3124200"/>
            <a:ext cx="80822" cy="1709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334000" y="3200400"/>
            <a:ext cx="461822" cy="1642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93" idx="7"/>
            <a:endCxn id="44" idx="0"/>
          </p:cNvCxnSpPr>
          <p:nvPr/>
        </p:nvCxnSpPr>
        <p:spPr>
          <a:xfrm flipH="1" flipV="1">
            <a:off x="3543300" y="3124200"/>
            <a:ext cx="2519222" cy="1786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92" idx="7"/>
            <a:endCxn id="46" idx="0"/>
          </p:cNvCxnSpPr>
          <p:nvPr/>
        </p:nvCxnSpPr>
        <p:spPr>
          <a:xfrm flipV="1">
            <a:off x="3166922" y="3124200"/>
            <a:ext cx="1900378" cy="2090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86" idx="6"/>
            <a:endCxn id="42" idx="0"/>
          </p:cNvCxnSpPr>
          <p:nvPr/>
        </p:nvCxnSpPr>
        <p:spPr>
          <a:xfrm flipH="1" flipV="1">
            <a:off x="1943100" y="3124200"/>
            <a:ext cx="419100" cy="1866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477000" y="3124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case the </a:t>
            </a:r>
            <a:r>
              <a:rPr lang="en-US" dirty="0" smtClean="0">
                <a:solidFill>
                  <a:srgbClr val="00B050"/>
                </a:solidFill>
              </a:rPr>
              <a:t>VC </a:t>
            </a:r>
            <a:r>
              <a:rPr lang="en-US" dirty="0" smtClean="0"/>
              <a:t>has a vertex from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ym typeface="Symbol"/>
              </a:rPr>
              <a:t>Else the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VC</a:t>
            </a:r>
            <a:r>
              <a:rPr lang="en-US" dirty="0" smtClean="0">
                <a:sym typeface="Symbol"/>
              </a:rPr>
              <a:t> has a subset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H </a:t>
            </a:r>
            <a:r>
              <a:rPr lang="en-US" dirty="0" smtClean="0">
                <a:sym typeface="Symbol"/>
              </a:rPr>
              <a:t>from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dirty="0" smtClean="0">
                <a:sym typeface="Symbol"/>
              </a:rPr>
              <a:t>. </a:t>
            </a:r>
          </a:p>
          <a:p>
            <a:r>
              <a:rPr lang="en-US" sz="3600" dirty="0" smtClean="0">
                <a:sym typeface="Symbol"/>
              </a:rPr>
              <a:t> Note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IR </a:t>
            </a:r>
            <a:r>
              <a:rPr lang="en-US" sz="3600" dirty="0" smtClean="0">
                <a:sym typeface="Symbol"/>
              </a:rPr>
              <a:t>an </a:t>
            </a:r>
            <a:r>
              <a:rPr lang="en-US" sz="3600" dirty="0" smtClean="0">
                <a:solidFill>
                  <a:srgbClr val="00B050"/>
                </a:solidFill>
                <a:sym typeface="Symbol"/>
              </a:rPr>
              <a:t>Independent Set </a:t>
            </a:r>
            <a:r>
              <a:rPr lang="en-US" sz="3600" dirty="0" smtClean="0">
                <a:sym typeface="Symbol"/>
              </a:rPr>
              <a:t>in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G’</a:t>
            </a:r>
            <a:r>
              <a:rPr lang="en-US" sz="3600" dirty="0" smtClean="0">
                <a:sym typeface="Symbol"/>
              </a:rPr>
              <a:t>. </a:t>
            </a:r>
            <a:r>
              <a:rPr lang="en-US" sz="3600" dirty="0" smtClean="0">
                <a:solidFill>
                  <a:srgbClr val="00B050"/>
                </a:solidFill>
                <a:sym typeface="Symbol"/>
              </a:rPr>
              <a:t>Clique</a:t>
            </a:r>
            <a:r>
              <a:rPr lang="en-US" sz="3600" dirty="0" smtClean="0">
                <a:sym typeface="Symbol"/>
              </a:rPr>
              <a:t> in </a:t>
            </a:r>
            <a:r>
              <a:rPr lang="en-US" sz="3600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sz="3600" dirty="0" smtClean="0">
                <a:sym typeface="Symbol"/>
              </a:rPr>
              <a:t>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3581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05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10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77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002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4384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052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5720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4864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770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4" idx="4"/>
            <a:endCxn id="10" idx="0"/>
          </p:cNvCxnSpPr>
          <p:nvPr/>
        </p:nvCxnSpPr>
        <p:spPr>
          <a:xfrm>
            <a:off x="1638300" y="3886200"/>
            <a:ext cx="76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4"/>
            <a:endCxn id="11" idx="1"/>
          </p:cNvCxnSpPr>
          <p:nvPr/>
        </p:nvCxnSpPr>
        <p:spPr>
          <a:xfrm>
            <a:off x="2324100" y="3810000"/>
            <a:ext cx="147778" cy="947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4"/>
            <a:endCxn id="12" idx="0"/>
          </p:cNvCxnSpPr>
          <p:nvPr/>
        </p:nvCxnSpPr>
        <p:spPr>
          <a:xfrm>
            <a:off x="3619500" y="38862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4"/>
            <a:endCxn id="13" idx="0"/>
          </p:cNvCxnSpPr>
          <p:nvPr/>
        </p:nvCxnSpPr>
        <p:spPr>
          <a:xfrm>
            <a:off x="4610100" y="3886200"/>
            <a:ext cx="76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4"/>
            <a:endCxn id="14" idx="0"/>
          </p:cNvCxnSpPr>
          <p:nvPr/>
        </p:nvCxnSpPr>
        <p:spPr>
          <a:xfrm>
            <a:off x="5524500" y="3886200"/>
            <a:ext cx="76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553200" y="3733800"/>
            <a:ext cx="33478" cy="985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29718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0386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0292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219200" y="5943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971800" y="6019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057400" y="6019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657600" y="5943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343400" y="6019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029200" y="6019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867400" y="5943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371600" y="4572000"/>
            <a:ext cx="5638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934200" y="3581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Independent set 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295400" y="3505200"/>
            <a:ext cx="5638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162800" y="4572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H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90600" y="5791200"/>
            <a:ext cx="5638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>
            <a:stCxn id="36" idx="4"/>
            <a:endCxn id="45" idx="4"/>
          </p:cNvCxnSpPr>
          <p:nvPr/>
        </p:nvCxnSpPr>
        <p:spPr>
          <a:xfrm flipH="1">
            <a:off x="3771900" y="4953000"/>
            <a:ext cx="3810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304800" y="11430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6781800" y="56388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Independent set R not matched to H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6" name="Straight Connector 75"/>
          <p:cNvCxnSpPr>
            <a:stCxn id="10" idx="5"/>
            <a:endCxn id="44" idx="1"/>
          </p:cNvCxnSpPr>
          <p:nvPr/>
        </p:nvCxnSpPr>
        <p:spPr>
          <a:xfrm>
            <a:off x="1795322" y="4919522"/>
            <a:ext cx="295556" cy="1133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2819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962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953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9436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>
            <a:stCxn id="41" idx="7"/>
            <a:endCxn id="12" idx="4"/>
          </p:cNvCxnSpPr>
          <p:nvPr/>
        </p:nvCxnSpPr>
        <p:spPr>
          <a:xfrm flipV="1">
            <a:off x="1414322" y="4953000"/>
            <a:ext cx="2205178" cy="1024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0" y="4572000"/>
            <a:ext cx="1219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524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334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9144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152400" y="4038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X-H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Using a famous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ym typeface="Symbol"/>
              </a:rPr>
              <a:t>Note that all vertices in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H</a:t>
            </a:r>
            <a:r>
              <a:rPr lang="en-US" dirty="0" smtClean="0">
                <a:sym typeface="Symbol"/>
              </a:rPr>
              <a:t> are matched since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Min VC= Max Matching </a:t>
            </a:r>
            <a:r>
              <a:rPr lang="en-US" dirty="0" smtClean="0">
                <a:sym typeface="Symbol"/>
              </a:rPr>
              <a:t> in a </a:t>
            </a:r>
            <a:r>
              <a:rPr lang="en-US" dirty="0" smtClean="0">
                <a:solidFill>
                  <a:srgbClr val="7030A0"/>
                </a:solidFill>
                <a:sym typeface="Symbol"/>
              </a:rPr>
              <a:t>bipartite</a:t>
            </a:r>
            <a:r>
              <a:rPr lang="en-US" dirty="0" smtClean="0">
                <a:sym typeface="Symbol"/>
              </a:rPr>
              <a:t> graph.</a:t>
            </a:r>
          </a:p>
        </p:txBody>
      </p:sp>
      <p:sp>
        <p:nvSpPr>
          <p:cNvPr id="4" name="Oval 3"/>
          <p:cNvSpPr/>
          <p:nvPr/>
        </p:nvSpPr>
        <p:spPr>
          <a:xfrm>
            <a:off x="1524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3581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05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10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77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002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4384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052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5720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4864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770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4" idx="4"/>
            <a:endCxn id="10" idx="0"/>
          </p:cNvCxnSpPr>
          <p:nvPr/>
        </p:nvCxnSpPr>
        <p:spPr>
          <a:xfrm>
            <a:off x="1638300" y="3886200"/>
            <a:ext cx="76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4"/>
            <a:endCxn id="11" idx="1"/>
          </p:cNvCxnSpPr>
          <p:nvPr/>
        </p:nvCxnSpPr>
        <p:spPr>
          <a:xfrm>
            <a:off x="2324100" y="3810000"/>
            <a:ext cx="147778" cy="947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4"/>
            <a:endCxn id="12" idx="0"/>
          </p:cNvCxnSpPr>
          <p:nvPr/>
        </p:nvCxnSpPr>
        <p:spPr>
          <a:xfrm>
            <a:off x="3619500" y="38862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4"/>
            <a:endCxn id="13" idx="0"/>
          </p:cNvCxnSpPr>
          <p:nvPr/>
        </p:nvCxnSpPr>
        <p:spPr>
          <a:xfrm>
            <a:off x="4610100" y="3886200"/>
            <a:ext cx="76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4"/>
            <a:endCxn id="14" idx="0"/>
          </p:cNvCxnSpPr>
          <p:nvPr/>
        </p:nvCxnSpPr>
        <p:spPr>
          <a:xfrm>
            <a:off x="5524500" y="3886200"/>
            <a:ext cx="76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553200" y="3733800"/>
            <a:ext cx="33478" cy="985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29718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0386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0292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219200" y="5943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971800" y="6019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057400" y="6019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657600" y="5943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343400" y="6019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029200" y="6019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867400" y="5943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371600" y="4572000"/>
            <a:ext cx="5638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934200" y="3581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Independent set 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295400" y="3505200"/>
            <a:ext cx="5638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162800" y="4572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H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90600" y="5791200"/>
            <a:ext cx="5638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>
            <a:stCxn id="36" idx="4"/>
            <a:endCxn id="45" idx="4"/>
          </p:cNvCxnSpPr>
          <p:nvPr/>
        </p:nvCxnSpPr>
        <p:spPr>
          <a:xfrm flipH="1">
            <a:off x="3771900" y="4953000"/>
            <a:ext cx="3810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304800" y="11430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6781800" y="56388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Independent set R not matched to H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6" name="Straight Connector 75"/>
          <p:cNvCxnSpPr>
            <a:stCxn id="10" idx="5"/>
            <a:endCxn id="44" idx="1"/>
          </p:cNvCxnSpPr>
          <p:nvPr/>
        </p:nvCxnSpPr>
        <p:spPr>
          <a:xfrm>
            <a:off x="1795322" y="4919522"/>
            <a:ext cx="295556" cy="1133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2819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962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953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9436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>
            <a:stCxn id="41" idx="7"/>
            <a:endCxn id="12" idx="4"/>
          </p:cNvCxnSpPr>
          <p:nvPr/>
        </p:nvCxnSpPr>
        <p:spPr>
          <a:xfrm flipV="1">
            <a:off x="1414322" y="4953000"/>
            <a:ext cx="2205178" cy="1024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0" y="4572000"/>
            <a:ext cx="1219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524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334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9144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152400" y="4038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X-H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Save colors or size </a:t>
            </a:r>
            <a:r>
              <a:rPr lang="en-US" dirty="0" smtClean="0">
                <a:solidFill>
                  <a:srgbClr val="FF0000"/>
                </a:solidFill>
              </a:rPr>
              <a:t>O(k)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ym typeface="Symbol"/>
              </a:rPr>
              <a:t>If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|H|≥k</a:t>
            </a:r>
            <a:r>
              <a:rPr lang="en-US" dirty="0" smtClean="0">
                <a:sym typeface="Symbol"/>
              </a:rPr>
              <a:t>, this saves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k </a:t>
            </a:r>
            <a:r>
              <a:rPr lang="en-US" dirty="0" smtClean="0">
                <a:sym typeface="Symbol"/>
              </a:rPr>
              <a:t>colors.</a:t>
            </a:r>
          </a:p>
          <a:p>
            <a:r>
              <a:rPr lang="en-US" dirty="0" smtClean="0">
                <a:sym typeface="Symbol"/>
              </a:rPr>
              <a:t>Else,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IR </a:t>
            </a:r>
            <a:r>
              <a:rPr lang="en-US" dirty="0" smtClean="0">
                <a:sym typeface="Symbol"/>
              </a:rPr>
              <a:t>is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a Clique </a:t>
            </a:r>
            <a:r>
              <a:rPr lang="en-US" dirty="0" smtClean="0">
                <a:sym typeface="Symbol"/>
              </a:rPr>
              <a:t>in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err="1" smtClean="0">
                <a:sym typeface="Symbol"/>
              </a:rPr>
              <a:t>Recurse</a:t>
            </a:r>
            <a:r>
              <a:rPr lang="en-US" dirty="0" smtClean="0">
                <a:sym typeface="Symbol"/>
              </a:rPr>
              <a:t> on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dirty="0" smtClean="0">
                <a:sym typeface="Symbol"/>
              </a:rPr>
              <a:t>  with new colors (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|X|≤ 2k</a:t>
            </a:r>
            <a:r>
              <a:rPr lang="en-US" dirty="0" smtClean="0">
                <a:sym typeface="Symbol"/>
              </a:rPr>
              <a:t>).</a:t>
            </a:r>
          </a:p>
        </p:txBody>
      </p:sp>
      <p:sp>
        <p:nvSpPr>
          <p:cNvPr id="4" name="Oval 3"/>
          <p:cNvSpPr/>
          <p:nvPr/>
        </p:nvSpPr>
        <p:spPr>
          <a:xfrm>
            <a:off x="1524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3581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05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10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77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002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4384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052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5720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4864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4770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4" idx="4"/>
            <a:endCxn id="10" idx="0"/>
          </p:cNvCxnSpPr>
          <p:nvPr/>
        </p:nvCxnSpPr>
        <p:spPr>
          <a:xfrm>
            <a:off x="1638300" y="3886200"/>
            <a:ext cx="76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4"/>
            <a:endCxn id="11" idx="1"/>
          </p:cNvCxnSpPr>
          <p:nvPr/>
        </p:nvCxnSpPr>
        <p:spPr>
          <a:xfrm>
            <a:off x="2324100" y="3810000"/>
            <a:ext cx="147778" cy="947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4"/>
            <a:endCxn id="12" idx="0"/>
          </p:cNvCxnSpPr>
          <p:nvPr/>
        </p:nvCxnSpPr>
        <p:spPr>
          <a:xfrm>
            <a:off x="3619500" y="38862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4"/>
            <a:endCxn id="13" idx="0"/>
          </p:cNvCxnSpPr>
          <p:nvPr/>
        </p:nvCxnSpPr>
        <p:spPr>
          <a:xfrm>
            <a:off x="4610100" y="3886200"/>
            <a:ext cx="76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4"/>
            <a:endCxn id="14" idx="0"/>
          </p:cNvCxnSpPr>
          <p:nvPr/>
        </p:nvCxnSpPr>
        <p:spPr>
          <a:xfrm>
            <a:off x="5524500" y="3886200"/>
            <a:ext cx="76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553200" y="3733800"/>
            <a:ext cx="33478" cy="985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29718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0386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0292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219200" y="5943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971800" y="6019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057400" y="6019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657600" y="5943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343400" y="6019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029200" y="6019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867400" y="5943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371600" y="4572000"/>
            <a:ext cx="5638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6934200" y="3581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Independent set 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295400" y="3505200"/>
            <a:ext cx="5638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162800" y="4572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H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90600" y="5791200"/>
            <a:ext cx="5638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>
            <a:stCxn id="36" idx="4"/>
            <a:endCxn id="45" idx="4"/>
          </p:cNvCxnSpPr>
          <p:nvPr/>
        </p:nvCxnSpPr>
        <p:spPr>
          <a:xfrm flipH="1">
            <a:off x="3771900" y="4953000"/>
            <a:ext cx="3810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304800" y="11430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6781800" y="56388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Independent set R not in the VC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6" name="Straight Connector 75"/>
          <p:cNvCxnSpPr>
            <a:stCxn id="10" idx="5"/>
            <a:endCxn id="44" idx="1"/>
          </p:cNvCxnSpPr>
          <p:nvPr/>
        </p:nvCxnSpPr>
        <p:spPr>
          <a:xfrm>
            <a:off x="1795322" y="4919522"/>
            <a:ext cx="295556" cy="1133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2819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9624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9530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9436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>
            <a:stCxn id="41" idx="7"/>
            <a:endCxn id="12" idx="4"/>
          </p:cNvCxnSpPr>
          <p:nvPr/>
        </p:nvCxnSpPr>
        <p:spPr>
          <a:xfrm flipV="1">
            <a:off x="1414322" y="4953000"/>
            <a:ext cx="2205178" cy="1024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0" y="4572000"/>
            <a:ext cx="1219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524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334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914400" y="4724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152400" y="4038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X-H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Should we allow both approximation and </a:t>
            </a:r>
            <a:r>
              <a:rPr lang="en-US" dirty="0" smtClean="0">
                <a:solidFill>
                  <a:srgbClr val="FF0000"/>
                </a:solidFill>
              </a:rPr>
              <a:t>FPT</a:t>
            </a:r>
            <a:r>
              <a:rPr lang="en-US" dirty="0" smtClean="0"/>
              <a:t>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 under two condition.</a:t>
            </a:r>
          </a:p>
          <a:p>
            <a:r>
              <a:rPr lang="en-US" dirty="0" smtClean="0"/>
              <a:t>We have a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</a:t>
            </a:r>
            <a:r>
              <a:rPr lang="en-US" dirty="0" smtClean="0">
                <a:sym typeface="Symbol"/>
              </a:rPr>
              <a:t> ratio for the problem</a:t>
            </a:r>
          </a:p>
          <a:p>
            <a:r>
              <a:rPr lang="en-US" dirty="0" smtClean="0">
                <a:sym typeface="Symbol"/>
              </a:rPr>
              <a:t>Improving the ratio is a long time standing open problem.</a:t>
            </a:r>
            <a:endParaRPr lang="en-US" dirty="0" smtClean="0"/>
          </a:p>
          <a:p>
            <a:r>
              <a:rPr lang="en-US" dirty="0" smtClean="0"/>
              <a:t>And the problem should be  </a:t>
            </a:r>
            <a:r>
              <a:rPr lang="en-US" dirty="0" smtClean="0">
                <a:solidFill>
                  <a:srgbClr val="FF0000"/>
                </a:solidFill>
              </a:rPr>
              <a:t>W[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en-US" dirty="0" smtClean="0"/>
              <a:t> hard for some </a:t>
            </a:r>
            <a:r>
              <a:rPr lang="en-US" dirty="0" smtClean="0">
                <a:solidFill>
                  <a:srgbClr val="FF0000"/>
                </a:solidFill>
              </a:rPr>
              <a:t>I≥1.</a:t>
            </a:r>
            <a:endParaRPr lang="en-US" dirty="0" smtClean="0">
              <a:sym typeface="Symbol"/>
            </a:endParaRPr>
          </a:p>
          <a:p>
            <a:r>
              <a:rPr lang="en-US" dirty="0" smtClean="0"/>
              <a:t>Example: </a:t>
            </a:r>
            <a:r>
              <a:rPr lang="en-US" dirty="0" smtClean="0">
                <a:solidFill>
                  <a:srgbClr val="00B050"/>
                </a:solidFill>
              </a:rPr>
              <a:t>Remove a min cost collection of edges and get at least k components.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 smtClean="0">
                <a:solidFill>
                  <a:srgbClr val="FF0000"/>
                </a:solidFill>
              </a:rPr>
              <a:t>FPT</a:t>
            </a:r>
            <a:r>
              <a:rPr lang="en-US" dirty="0" smtClean="0"/>
              <a:t>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an input and some parameter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, we hope is small, we allow time </a:t>
            </a:r>
            <a:r>
              <a:rPr lang="en-US" dirty="0" smtClean="0">
                <a:solidFill>
                  <a:srgbClr val="FF0000"/>
                </a:solidFill>
              </a:rPr>
              <a:t>f(k)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∙poly(n).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most cases it’s the 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size of the optimum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Very interesting idea.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 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genus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value, 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Diameter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terminals,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many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other parameters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Known: parameterized by </a:t>
            </a:r>
            <a:r>
              <a:rPr lang="en-US" dirty="0" smtClean="0">
                <a:solidFill>
                  <a:srgbClr val="FF0000"/>
                </a:solidFill>
              </a:rPr>
              <a:t>opt </a:t>
            </a:r>
            <a:r>
              <a:rPr lang="en-US" dirty="0" smtClean="0"/>
              <a:t>the problem is </a:t>
            </a:r>
            <a:r>
              <a:rPr lang="en-US" dirty="0" smtClean="0">
                <a:solidFill>
                  <a:srgbClr val="FF0000"/>
                </a:solidFill>
              </a:rPr>
              <a:t>FPT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 if parameterized by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it is known to be </a:t>
            </a:r>
            <a:r>
              <a:rPr lang="en-US" dirty="0" smtClean="0">
                <a:solidFill>
                  <a:srgbClr val="FF0000"/>
                </a:solidFill>
              </a:rPr>
              <a:t>W[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en-US" dirty="0" smtClean="0"/>
              <a:t>-hard for some </a:t>
            </a:r>
            <a:r>
              <a:rPr lang="en-US" dirty="0" smtClean="0">
                <a:solidFill>
                  <a:srgbClr val="FF0000"/>
                </a:solidFill>
              </a:rPr>
              <a:t>i≥1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Best know approximation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 Tight, under the </a:t>
            </a:r>
            <a:r>
              <a:rPr lang="en-US" dirty="0" smtClean="0">
                <a:solidFill>
                  <a:srgbClr val="002060"/>
                </a:solidFill>
              </a:rPr>
              <a:t>Small Set expansion Conjecture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Gupta et al</a:t>
            </a:r>
            <a:r>
              <a:rPr lang="en-US" dirty="0" smtClean="0"/>
              <a:t>. gave a constant better than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ratio in time </a:t>
            </a:r>
            <a:r>
              <a:rPr lang="en-US" dirty="0" smtClean="0">
                <a:solidFill>
                  <a:srgbClr val="FF0000"/>
                </a:solidFill>
              </a:rPr>
              <a:t>f(k)∙Poly(n) </a:t>
            </a:r>
            <a:r>
              <a:rPr lang="en-US" dirty="0" smtClean="0"/>
              <a:t>time.</a:t>
            </a:r>
          </a:p>
          <a:p>
            <a:r>
              <a:rPr lang="en-US" dirty="0" smtClean="0"/>
              <a:t>In my opinion: very interesting.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2060"/>
                </a:solidFill>
              </a:rPr>
              <a:t>MIN-COST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STRONGLY CONNECTED SUBGRAPH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Given a directed graph with positive weights on the </a:t>
            </a:r>
            <a:r>
              <a:rPr lang="en-US" dirty="0" smtClean="0"/>
              <a:t>edges, A set </a:t>
            </a:r>
            <a:r>
              <a:rPr lang="en-US" dirty="0" smtClean="0">
                <a:solidFill>
                  <a:srgbClr val="FF0000"/>
                </a:solidFill>
              </a:rPr>
              <a:t>S of terminals </a:t>
            </a:r>
            <a:r>
              <a:rPr lang="en-US" dirty="0" smtClean="0"/>
              <a:t>and </a:t>
            </a:r>
            <a:r>
              <a:rPr lang="en-US" dirty="0" smtClean="0"/>
              <a:t>a </a:t>
            </a:r>
            <a:r>
              <a:rPr lang="en-US" dirty="0" smtClean="0"/>
              <a:t>number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,  </a:t>
            </a:r>
            <a:r>
              <a:rPr lang="en-US" dirty="0" smtClean="0"/>
              <a:t>is there a </a:t>
            </a:r>
            <a:r>
              <a:rPr lang="en-US" dirty="0" err="1" smtClean="0"/>
              <a:t>subgraph</a:t>
            </a:r>
            <a:r>
              <a:rPr lang="en-US" dirty="0" smtClean="0"/>
              <a:t> with all terminals so that the graph is </a:t>
            </a:r>
            <a:r>
              <a:rPr lang="en-US" dirty="0" smtClean="0">
                <a:solidFill>
                  <a:srgbClr val="00B050"/>
                </a:solidFill>
              </a:rPr>
              <a:t>strongly connected </a:t>
            </a:r>
            <a:r>
              <a:rPr lang="en-US" dirty="0" smtClean="0"/>
              <a:t>and has weight at most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The problem is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W[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] </a:t>
            </a:r>
            <a:r>
              <a:rPr lang="en-US" dirty="0" smtClean="0">
                <a:sym typeface="Symbol"/>
              </a:rPr>
              <a:t>hard </a:t>
            </a:r>
            <a:r>
              <a:rPr lang="en-US" dirty="0" smtClean="0">
                <a:sym typeface="Symbol"/>
              </a:rPr>
              <a:t>when </a:t>
            </a:r>
            <a:r>
              <a:rPr lang="en-US" dirty="0" err="1" smtClean="0">
                <a:sym typeface="Symbol"/>
              </a:rPr>
              <a:t>parametrized</a:t>
            </a:r>
            <a:r>
              <a:rPr lang="en-US" dirty="0" smtClean="0">
                <a:sym typeface="Symbol"/>
              </a:rPr>
              <a:t> by the number of terminals k for </a:t>
            </a:r>
            <a:r>
              <a:rPr lang="en-US" dirty="0" smtClean="0">
                <a:sym typeface="Symbol"/>
              </a:rPr>
              <a:t>some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i≥1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so not in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FPT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The best ratio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  </a:t>
            </a:r>
            <a:r>
              <a:rPr lang="en-US" dirty="0" smtClean="0">
                <a:sym typeface="Symbol"/>
              </a:rPr>
              <a:t>for any constant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. </a:t>
            </a:r>
            <a:r>
              <a:rPr lang="en-US" dirty="0" smtClean="0">
                <a:sym typeface="Symbol"/>
              </a:rPr>
              <a:t>From 1997. Twenty one years.</a:t>
            </a:r>
            <a:endParaRPr lang="en-US" baseline="300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2060"/>
                </a:solidFill>
              </a:rPr>
              <a:t>Directed Steiner Tree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Directed Steiner Tree</a:t>
            </a:r>
            <a:r>
              <a:rPr lang="en-US" dirty="0" smtClean="0"/>
              <a:t>: Given a directed graph with edge costs a number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and a set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V</a:t>
            </a:r>
            <a:r>
              <a:rPr lang="en-US" dirty="0" smtClean="0">
                <a:sym typeface="Symbol"/>
              </a:rPr>
              <a:t> of terminals, is there a directed tree containing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dirty="0" smtClean="0">
                <a:sym typeface="Symbol"/>
              </a:rPr>
              <a:t> of cost at most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k</a:t>
            </a:r>
            <a:r>
              <a:rPr lang="en-US" dirty="0" smtClean="0">
                <a:sym typeface="Symbol"/>
              </a:rPr>
              <a:t>?</a:t>
            </a:r>
          </a:p>
          <a:p>
            <a:r>
              <a:rPr lang="en-US" dirty="0" smtClean="0">
                <a:solidFill>
                  <a:srgbClr val="002060"/>
                </a:solidFill>
                <a:sym typeface="Symbol"/>
              </a:rPr>
              <a:t>DST </a:t>
            </a:r>
            <a:r>
              <a:rPr lang="en-US" dirty="0" smtClean="0">
                <a:sym typeface="Symbol"/>
              </a:rPr>
              <a:t>also admits only the bad ratio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  </a:t>
            </a:r>
            <a:r>
              <a:rPr lang="en-US" dirty="0" smtClean="0">
                <a:sym typeface="Symbol"/>
              </a:rPr>
              <a:t>for any constant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. </a:t>
            </a:r>
            <a:r>
              <a:rPr lang="en-US" dirty="0" smtClean="0">
                <a:sym typeface="Symbol"/>
              </a:rPr>
              <a:t>The best known since 1997.</a:t>
            </a:r>
          </a:p>
          <a:p>
            <a:r>
              <a:rPr lang="en-US" dirty="0" smtClean="0">
                <a:sym typeface="Symbol"/>
              </a:rPr>
              <a:t>But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DST </a:t>
            </a:r>
            <a:r>
              <a:rPr lang="en-US" dirty="0" smtClean="0">
                <a:sym typeface="Symbol"/>
              </a:rPr>
              <a:t>is in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FPT </a:t>
            </a:r>
            <a:r>
              <a:rPr lang="en-US" dirty="0" smtClean="0">
                <a:sym typeface="Symbol"/>
              </a:rPr>
              <a:t>when parameterized by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k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Seems a bit strange.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get a </a:t>
            </a:r>
            <a:r>
              <a:rPr lang="en-US" dirty="0" smtClean="0">
                <a:solidFill>
                  <a:srgbClr val="FF0000"/>
                </a:solidFill>
              </a:rPr>
              <a:t>MCSCS </a:t>
            </a:r>
            <a:r>
              <a:rPr lang="en-US" dirty="0" smtClean="0"/>
              <a:t>you just needs an </a:t>
            </a:r>
            <a:r>
              <a:rPr lang="en-US" dirty="0" smtClean="0">
                <a:solidFill>
                  <a:srgbClr val="00B050"/>
                </a:solidFill>
              </a:rPr>
              <a:t>Inward </a:t>
            </a:r>
            <a:r>
              <a:rPr lang="en-US" dirty="0" smtClean="0">
                <a:solidFill>
                  <a:srgbClr val="FF0000"/>
                </a:solidFill>
              </a:rPr>
              <a:t>Directed Steiner </a:t>
            </a:r>
            <a:r>
              <a:rPr lang="en-US" dirty="0" smtClean="0"/>
              <a:t>solution and an </a:t>
            </a:r>
            <a:r>
              <a:rPr lang="en-US" dirty="0" smtClean="0">
                <a:solidFill>
                  <a:srgbClr val="00B050"/>
                </a:solidFill>
              </a:rPr>
              <a:t>Outward </a:t>
            </a:r>
            <a:r>
              <a:rPr lang="en-US" dirty="0" smtClean="0">
                <a:solidFill>
                  <a:srgbClr val="FF0000"/>
                </a:solidFill>
              </a:rPr>
              <a:t>Directed Steiner </a:t>
            </a:r>
            <a:r>
              <a:rPr lang="en-US" dirty="0" smtClean="0"/>
              <a:t>solution.</a:t>
            </a:r>
            <a:r>
              <a:rPr lang="en-US" dirty="0" smtClean="0">
                <a:solidFill>
                  <a:srgbClr val="FF0000"/>
                </a:solidFill>
              </a:rPr>
              <a:t> How can it be W[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] </a:t>
            </a:r>
            <a:r>
              <a:rPr lang="en-US" dirty="0" smtClean="0"/>
              <a:t>hard for </a:t>
            </a:r>
            <a:r>
              <a:rPr lang="en-US" dirty="0" smtClean="0">
                <a:solidFill>
                  <a:srgbClr val="FF0000"/>
                </a:solidFill>
              </a:rPr>
              <a:t>i≥1?</a:t>
            </a:r>
          </a:p>
          <a:p>
            <a:r>
              <a:rPr lang="en-US" dirty="0" smtClean="0"/>
              <a:t>The hard thing is to have the two solutions share edges.</a:t>
            </a:r>
          </a:p>
          <a:p>
            <a:r>
              <a:rPr lang="en-US" dirty="0" smtClean="0"/>
              <a:t>But clearly a ratio of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FPT</a:t>
            </a:r>
            <a:r>
              <a:rPr lang="en-US" dirty="0" smtClean="0"/>
              <a:t> time is possible for the </a:t>
            </a:r>
            <a:r>
              <a:rPr lang="en-US" dirty="0" smtClean="0">
                <a:solidFill>
                  <a:srgbClr val="FF0000"/>
                </a:solidFill>
              </a:rPr>
              <a:t>MCSCS </a:t>
            </a:r>
            <a:r>
              <a:rPr lang="en-US" dirty="0" smtClean="0"/>
              <a:t>problem by computing two </a:t>
            </a:r>
            <a:r>
              <a:rPr lang="en-US" dirty="0" smtClean="0">
                <a:solidFill>
                  <a:srgbClr val="002060"/>
                </a:solidFill>
              </a:rPr>
              <a:t>Directed Steiner trees </a:t>
            </a:r>
            <a:r>
              <a:rPr lang="en-US" dirty="0" smtClean="0"/>
              <a:t>in time </a:t>
            </a:r>
            <a:r>
              <a:rPr lang="en-US" dirty="0" smtClean="0">
                <a:solidFill>
                  <a:srgbClr val="FF0000"/>
                </a:solidFill>
              </a:rPr>
              <a:t>f(k)∙Poly(n)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tight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Chitinis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Feldmann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and   </a:t>
            </a:r>
            <a:r>
              <a:rPr lang="en-US" dirty="0" err="1" smtClean="0">
                <a:solidFill>
                  <a:srgbClr val="002060"/>
                </a:solidFill>
              </a:rPr>
              <a:t>Manurangsi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  proved </a:t>
            </a:r>
            <a:r>
              <a:rPr lang="en-US" dirty="0" smtClean="0"/>
              <a:t>that  that no </a:t>
            </a:r>
            <a:r>
              <a:rPr lang="en-US" dirty="0" err="1" smtClean="0"/>
              <a:t>parametrized</a:t>
            </a:r>
            <a:r>
              <a:rPr lang="en-US" dirty="0" smtClean="0"/>
              <a:t> algorithm in the optimum, that  can give </a:t>
            </a:r>
            <a:r>
              <a:rPr lang="en-US" dirty="0" smtClean="0">
                <a:solidFill>
                  <a:srgbClr val="FF0000"/>
                </a:solidFill>
              </a:rPr>
              <a:t>2-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 </a:t>
            </a:r>
            <a:r>
              <a:rPr lang="en-US" dirty="0" smtClean="0">
                <a:sym typeface="Symbol"/>
              </a:rPr>
              <a:t>ratio. I am not aware of any other tight result.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B050"/>
                </a:solidFill>
              </a:rPr>
              <a:t>Directed version of Steiner Forest </a:t>
            </a:r>
            <a:r>
              <a:rPr lang="en-US" dirty="0" smtClean="0"/>
              <a:t> has a very bad lower bound. Let 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be the number of </a:t>
            </a:r>
            <a:r>
              <a:rPr lang="en-US" dirty="0" smtClean="0">
                <a:solidFill>
                  <a:srgbClr val="7030A0"/>
                </a:solidFill>
              </a:rPr>
              <a:t>pairs.</a:t>
            </a:r>
          </a:p>
          <a:p>
            <a:r>
              <a:rPr lang="en-US" dirty="0" smtClean="0"/>
              <a:t>For each one of the input pair   </a:t>
            </a:r>
            <a:r>
              <a:rPr lang="en-US" dirty="0" err="1" smtClean="0">
                <a:solidFill>
                  <a:srgbClr val="FF0000"/>
                </a:solidFill>
              </a:rPr>
              <a:t>s,t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there must be a path from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in the solution.</a:t>
            </a:r>
          </a:p>
          <a:p>
            <a:r>
              <a:rPr lang="en-US" dirty="0" smtClean="0"/>
              <a:t>A lower bound: No better than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baseline="30000" dirty="0" smtClean="0">
                <a:solidFill>
                  <a:srgbClr val="FF0000"/>
                </a:solidFill>
              </a:rPr>
              <a:t>1/4</a:t>
            </a:r>
            <a:r>
              <a:rPr lang="en-US" baseline="30000" dirty="0" smtClean="0"/>
              <a:t> </a:t>
            </a:r>
            <a:r>
              <a:rPr lang="en-US" dirty="0" smtClean="0"/>
              <a:t> approximation even when </a:t>
            </a:r>
            <a:r>
              <a:rPr lang="en-US" dirty="0" err="1" smtClean="0"/>
              <a:t>parametrized</a:t>
            </a:r>
            <a:r>
              <a:rPr lang="en-US" dirty="0" smtClean="0"/>
              <a:t> by</a:t>
            </a:r>
            <a:r>
              <a:rPr lang="en-US" dirty="0" smtClean="0">
                <a:solidFill>
                  <a:srgbClr val="FF0000"/>
                </a:solidFill>
              </a:rPr>
              <a:t> k </a:t>
            </a:r>
            <a:r>
              <a:rPr lang="en-US" dirty="0" smtClean="0"/>
              <a:t>(Due to </a:t>
            </a:r>
            <a:r>
              <a:rPr lang="en-US" dirty="0" err="1" smtClean="0">
                <a:solidFill>
                  <a:srgbClr val="002060"/>
                </a:solidFill>
              </a:rPr>
              <a:t>Dinur</a:t>
            </a:r>
            <a:r>
              <a:rPr lang="en-US" dirty="0" smtClean="0">
                <a:solidFill>
                  <a:srgbClr val="002060"/>
                </a:solidFill>
              </a:rPr>
              <a:t> et al</a:t>
            </a:r>
            <a:r>
              <a:rPr lang="en-US" dirty="0" smtClean="0"/>
              <a:t>).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/>
              <a:t>Augmenting edge connectivity</a:t>
            </a:r>
            <a:br>
              <a:rPr lang="en-US"/>
            </a:br>
            <a:r>
              <a:rPr lang="en-US"/>
              <a:t>from 1 to 2 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Given: undirected graph </a:t>
            </a:r>
            <a:r>
              <a:rPr lang="en-US" dirty="0">
                <a:solidFill>
                  <a:srgbClr val="FF0000"/>
                </a:solidFill>
              </a:rPr>
              <a:t>G(V,E)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   And a set of extra legal for     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   addition edges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smtClean="0"/>
              <a:t>with costs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Required: a subset </a:t>
            </a:r>
            <a:r>
              <a:rPr lang="en-US" dirty="0">
                <a:solidFill>
                  <a:srgbClr val="FF0000"/>
                </a:solidFill>
              </a:rPr>
              <a:t>F’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 F  </a:t>
            </a:r>
            <a:r>
              <a:rPr lang="en-US" dirty="0">
                <a:sym typeface="Symbol" pitchFamily="18" charset="2"/>
              </a:rPr>
              <a:t>of minimum 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                </a:t>
            </a:r>
            <a:r>
              <a:rPr lang="en-US" dirty="0" smtClean="0">
                <a:sym typeface="Symbol" pitchFamily="18" charset="2"/>
              </a:rPr>
              <a:t>cost  </a:t>
            </a:r>
            <a:r>
              <a:rPr lang="en-US" dirty="0">
                <a:sym typeface="Symbol" pitchFamily="18" charset="2"/>
              </a:rPr>
              <a:t>so that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G(V,E+F’) </a:t>
            </a:r>
            <a:r>
              <a:rPr lang="en-US" dirty="0">
                <a:sym typeface="Symbol" pitchFamily="18" charset="2"/>
              </a:rPr>
              <a:t>is 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ym typeface="Symbol" pitchFamily="18" charset="2"/>
              </a:rPr>
              <a:t>                </a:t>
            </a:r>
            <a:r>
              <a:rPr lang="en-US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-edge-connected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Bi-Connected Components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CA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1905000" y="4495800"/>
            <a:ext cx="11430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4953000" y="2057400"/>
            <a:ext cx="11430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4343400" y="4267200"/>
            <a:ext cx="7620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3352800" y="3200400"/>
            <a:ext cx="1219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6019800" y="3276600"/>
            <a:ext cx="9144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3276600" y="4572000"/>
            <a:ext cx="9144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5791200" y="4876800"/>
            <a:ext cx="19050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1600200" y="2743200"/>
            <a:ext cx="9906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1752600" y="28956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2057400" y="48006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32" name="Oval 20"/>
          <p:cNvSpPr>
            <a:spLocks noChangeArrowheads="1"/>
          </p:cNvSpPr>
          <p:nvPr/>
        </p:nvSpPr>
        <p:spPr bwMode="auto">
          <a:xfrm>
            <a:off x="2209800" y="32004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34" name="Oval 22"/>
          <p:cNvSpPr>
            <a:spLocks noChangeArrowheads="1"/>
          </p:cNvSpPr>
          <p:nvPr/>
        </p:nvSpPr>
        <p:spPr bwMode="auto">
          <a:xfrm>
            <a:off x="4419600" y="46482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36" name="Oval 24"/>
          <p:cNvSpPr>
            <a:spLocks noChangeArrowheads="1"/>
          </p:cNvSpPr>
          <p:nvPr/>
        </p:nvSpPr>
        <p:spPr bwMode="auto">
          <a:xfrm>
            <a:off x="3733800" y="52578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37" name="Oval 25"/>
          <p:cNvSpPr>
            <a:spLocks noChangeArrowheads="1"/>
          </p:cNvSpPr>
          <p:nvPr/>
        </p:nvSpPr>
        <p:spPr bwMode="auto">
          <a:xfrm>
            <a:off x="6400800" y="38100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38" name="Oval 26"/>
          <p:cNvSpPr>
            <a:spLocks noChangeArrowheads="1"/>
          </p:cNvSpPr>
          <p:nvPr/>
        </p:nvSpPr>
        <p:spPr bwMode="auto">
          <a:xfrm>
            <a:off x="1905000" y="35052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39" name="Oval 27"/>
          <p:cNvSpPr>
            <a:spLocks noChangeArrowheads="1"/>
          </p:cNvSpPr>
          <p:nvPr/>
        </p:nvSpPr>
        <p:spPr bwMode="auto">
          <a:xfrm>
            <a:off x="3581400" y="33528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40" name="Oval 28"/>
          <p:cNvSpPr>
            <a:spLocks noChangeArrowheads="1"/>
          </p:cNvSpPr>
          <p:nvPr/>
        </p:nvSpPr>
        <p:spPr bwMode="auto">
          <a:xfrm>
            <a:off x="4267200" y="34290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41" name="Oval 29"/>
          <p:cNvSpPr>
            <a:spLocks noChangeArrowheads="1"/>
          </p:cNvSpPr>
          <p:nvPr/>
        </p:nvSpPr>
        <p:spPr bwMode="auto">
          <a:xfrm>
            <a:off x="5029200" y="28194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44" name="Oval 32"/>
          <p:cNvSpPr>
            <a:spLocks noChangeArrowheads="1"/>
          </p:cNvSpPr>
          <p:nvPr/>
        </p:nvSpPr>
        <p:spPr bwMode="auto">
          <a:xfrm>
            <a:off x="4876800" y="45720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45" name="Oval 33"/>
          <p:cNvSpPr>
            <a:spLocks noChangeArrowheads="1"/>
          </p:cNvSpPr>
          <p:nvPr/>
        </p:nvSpPr>
        <p:spPr bwMode="auto">
          <a:xfrm>
            <a:off x="6324600" y="50292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46" name="Oval 34"/>
          <p:cNvSpPr>
            <a:spLocks noChangeArrowheads="1"/>
          </p:cNvSpPr>
          <p:nvPr/>
        </p:nvSpPr>
        <p:spPr bwMode="auto">
          <a:xfrm>
            <a:off x="7162800" y="54864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47" name="Oval 35"/>
          <p:cNvSpPr>
            <a:spLocks noChangeArrowheads="1"/>
          </p:cNvSpPr>
          <p:nvPr/>
        </p:nvSpPr>
        <p:spPr bwMode="auto">
          <a:xfrm>
            <a:off x="6019800" y="54864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cxnSp>
        <p:nvCxnSpPr>
          <p:cNvPr id="13348" name="AutoShape 36"/>
          <p:cNvCxnSpPr>
            <a:cxnSpLocks noChangeShapeType="1"/>
            <a:stCxn id="13317" idx="4"/>
            <a:endCxn id="13338" idx="1"/>
          </p:cNvCxnSpPr>
          <p:nvPr/>
        </p:nvCxnSpPr>
        <p:spPr bwMode="auto">
          <a:xfrm>
            <a:off x="1844675" y="3078163"/>
            <a:ext cx="87313" cy="454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49" name="AutoShape 37"/>
          <p:cNvCxnSpPr>
            <a:cxnSpLocks noChangeShapeType="1"/>
            <a:stCxn id="13338" idx="0"/>
            <a:endCxn id="13332" idx="6"/>
          </p:cNvCxnSpPr>
          <p:nvPr/>
        </p:nvCxnSpPr>
        <p:spPr bwMode="auto">
          <a:xfrm flipV="1">
            <a:off x="1997075" y="3292475"/>
            <a:ext cx="395288" cy="212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50" name="AutoShape 38"/>
          <p:cNvCxnSpPr>
            <a:cxnSpLocks noChangeShapeType="1"/>
            <a:stCxn id="13317" idx="5"/>
            <a:endCxn id="13332" idx="2"/>
          </p:cNvCxnSpPr>
          <p:nvPr/>
        </p:nvCxnSpPr>
        <p:spPr bwMode="auto">
          <a:xfrm>
            <a:off x="1908175" y="3051175"/>
            <a:ext cx="30162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352" name="Oval 40"/>
          <p:cNvSpPr>
            <a:spLocks noChangeArrowheads="1"/>
          </p:cNvSpPr>
          <p:nvPr/>
        </p:nvSpPr>
        <p:spPr bwMode="auto">
          <a:xfrm>
            <a:off x="5715000" y="22098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53" name="Oval 41"/>
          <p:cNvSpPr>
            <a:spLocks noChangeArrowheads="1"/>
          </p:cNvSpPr>
          <p:nvPr/>
        </p:nvSpPr>
        <p:spPr bwMode="auto">
          <a:xfrm>
            <a:off x="5715000" y="28194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54" name="Oval 42"/>
          <p:cNvSpPr>
            <a:spLocks noChangeArrowheads="1"/>
          </p:cNvSpPr>
          <p:nvPr/>
        </p:nvSpPr>
        <p:spPr bwMode="auto">
          <a:xfrm>
            <a:off x="3886200" y="37338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55" name="Oval 43"/>
          <p:cNvSpPr>
            <a:spLocks noChangeArrowheads="1"/>
          </p:cNvSpPr>
          <p:nvPr/>
        </p:nvSpPr>
        <p:spPr bwMode="auto">
          <a:xfrm>
            <a:off x="4800600" y="51054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56" name="Oval 44"/>
          <p:cNvSpPr>
            <a:spLocks noChangeArrowheads="1"/>
          </p:cNvSpPr>
          <p:nvPr/>
        </p:nvSpPr>
        <p:spPr bwMode="auto">
          <a:xfrm>
            <a:off x="2209800" y="53340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sp>
        <p:nvSpPr>
          <p:cNvPr id="13357" name="Oval 45"/>
          <p:cNvSpPr>
            <a:spLocks noChangeArrowheads="1"/>
          </p:cNvSpPr>
          <p:nvPr/>
        </p:nvSpPr>
        <p:spPr bwMode="auto">
          <a:xfrm>
            <a:off x="2743200" y="50292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cxnSp>
        <p:nvCxnSpPr>
          <p:cNvPr id="13360" name="AutoShape 48"/>
          <p:cNvCxnSpPr>
            <a:cxnSpLocks noChangeShapeType="1"/>
            <a:stCxn id="13331" idx="5"/>
            <a:endCxn id="13356" idx="5"/>
          </p:cNvCxnSpPr>
          <p:nvPr/>
        </p:nvCxnSpPr>
        <p:spPr bwMode="auto">
          <a:xfrm>
            <a:off x="2212975" y="4956175"/>
            <a:ext cx="1524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61" name="AutoShape 49"/>
          <p:cNvCxnSpPr>
            <a:cxnSpLocks noChangeShapeType="1"/>
            <a:stCxn id="13331" idx="6"/>
            <a:endCxn id="13357" idx="2"/>
          </p:cNvCxnSpPr>
          <p:nvPr/>
        </p:nvCxnSpPr>
        <p:spPr bwMode="auto">
          <a:xfrm>
            <a:off x="2239963" y="4892675"/>
            <a:ext cx="503237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364" name="Oval 52"/>
          <p:cNvSpPr>
            <a:spLocks noChangeArrowheads="1"/>
          </p:cNvSpPr>
          <p:nvPr/>
        </p:nvSpPr>
        <p:spPr bwMode="auto">
          <a:xfrm>
            <a:off x="5105400" y="22860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cxnSp>
        <p:nvCxnSpPr>
          <p:cNvPr id="13366" name="AutoShape 54"/>
          <p:cNvCxnSpPr>
            <a:cxnSpLocks noChangeShapeType="1"/>
            <a:stCxn id="13352" idx="5"/>
            <a:endCxn id="13353" idx="3"/>
          </p:cNvCxnSpPr>
          <p:nvPr/>
        </p:nvCxnSpPr>
        <p:spPr bwMode="auto">
          <a:xfrm flipH="1">
            <a:off x="5741988" y="2365375"/>
            <a:ext cx="128587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67" name="AutoShape 55"/>
          <p:cNvCxnSpPr>
            <a:cxnSpLocks noChangeShapeType="1"/>
            <a:stCxn id="13340" idx="6"/>
            <a:endCxn id="13339" idx="6"/>
          </p:cNvCxnSpPr>
          <p:nvPr/>
        </p:nvCxnSpPr>
        <p:spPr bwMode="auto">
          <a:xfrm flipH="1" flipV="1">
            <a:off x="3763963" y="3444875"/>
            <a:ext cx="6858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68" name="AutoShape 56"/>
          <p:cNvCxnSpPr>
            <a:cxnSpLocks noChangeShapeType="1"/>
            <a:stCxn id="13339" idx="5"/>
            <a:endCxn id="13354" idx="1"/>
          </p:cNvCxnSpPr>
          <p:nvPr/>
        </p:nvCxnSpPr>
        <p:spPr bwMode="auto">
          <a:xfrm>
            <a:off x="3736975" y="3508375"/>
            <a:ext cx="176213" cy="252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71" name="AutoShape 59"/>
          <p:cNvCxnSpPr>
            <a:cxnSpLocks noChangeShapeType="1"/>
            <a:stCxn id="13341" idx="5"/>
            <a:endCxn id="13353" idx="2"/>
          </p:cNvCxnSpPr>
          <p:nvPr/>
        </p:nvCxnSpPr>
        <p:spPr bwMode="auto">
          <a:xfrm flipV="1">
            <a:off x="5184775" y="2911475"/>
            <a:ext cx="530225" cy="6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72" name="AutoShape 60"/>
          <p:cNvCxnSpPr>
            <a:cxnSpLocks noChangeShapeType="1"/>
            <a:stCxn id="13353" idx="3"/>
            <a:endCxn id="13364" idx="5"/>
          </p:cNvCxnSpPr>
          <p:nvPr/>
        </p:nvCxnSpPr>
        <p:spPr bwMode="auto">
          <a:xfrm flipH="1" flipV="1">
            <a:off x="5260975" y="2441575"/>
            <a:ext cx="481013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73" name="AutoShape 61"/>
          <p:cNvCxnSpPr>
            <a:cxnSpLocks noChangeShapeType="1"/>
            <a:stCxn id="13356" idx="6"/>
            <a:endCxn id="13357" idx="2"/>
          </p:cNvCxnSpPr>
          <p:nvPr/>
        </p:nvCxnSpPr>
        <p:spPr bwMode="auto">
          <a:xfrm flipV="1">
            <a:off x="2392363" y="5121275"/>
            <a:ext cx="350837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374" name="Oval 62"/>
          <p:cNvSpPr>
            <a:spLocks noChangeArrowheads="1"/>
          </p:cNvSpPr>
          <p:nvPr/>
        </p:nvSpPr>
        <p:spPr bwMode="auto">
          <a:xfrm>
            <a:off x="6629400" y="57150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cxnSp>
        <p:nvCxnSpPr>
          <p:cNvPr id="13376" name="AutoShape 64"/>
          <p:cNvCxnSpPr>
            <a:cxnSpLocks noChangeShapeType="1"/>
            <a:stCxn id="13347" idx="0"/>
            <a:endCxn id="13345" idx="1"/>
          </p:cNvCxnSpPr>
          <p:nvPr/>
        </p:nvCxnSpPr>
        <p:spPr bwMode="auto">
          <a:xfrm flipV="1">
            <a:off x="6111875" y="5056188"/>
            <a:ext cx="239713" cy="430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77" name="AutoShape 65"/>
          <p:cNvCxnSpPr>
            <a:cxnSpLocks noChangeShapeType="1"/>
          </p:cNvCxnSpPr>
          <p:nvPr/>
        </p:nvCxnSpPr>
        <p:spPr bwMode="auto">
          <a:xfrm>
            <a:off x="6477000" y="5181600"/>
            <a:ext cx="865188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82" name="AutoShape 70"/>
          <p:cNvCxnSpPr>
            <a:cxnSpLocks noChangeShapeType="1"/>
            <a:stCxn id="13347" idx="6"/>
            <a:endCxn id="13374" idx="1"/>
          </p:cNvCxnSpPr>
          <p:nvPr/>
        </p:nvCxnSpPr>
        <p:spPr bwMode="auto">
          <a:xfrm>
            <a:off x="6202363" y="5578475"/>
            <a:ext cx="454025" cy="163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83" name="AutoShape 71"/>
          <p:cNvCxnSpPr>
            <a:cxnSpLocks noChangeShapeType="1"/>
            <a:stCxn id="13332" idx="5"/>
            <a:endCxn id="13357" idx="1"/>
          </p:cNvCxnSpPr>
          <p:nvPr/>
        </p:nvCxnSpPr>
        <p:spPr bwMode="auto">
          <a:xfrm>
            <a:off x="2365375" y="3355975"/>
            <a:ext cx="404813" cy="1700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84" name="AutoShape 72"/>
          <p:cNvCxnSpPr>
            <a:cxnSpLocks noChangeShapeType="1"/>
            <a:stCxn id="13334" idx="2"/>
          </p:cNvCxnSpPr>
          <p:nvPr/>
        </p:nvCxnSpPr>
        <p:spPr bwMode="auto">
          <a:xfrm flipV="1">
            <a:off x="4419600" y="4648200"/>
            <a:ext cx="533400" cy="92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85" name="AutoShape 73"/>
          <p:cNvCxnSpPr>
            <a:cxnSpLocks noChangeShapeType="1"/>
          </p:cNvCxnSpPr>
          <p:nvPr/>
        </p:nvCxnSpPr>
        <p:spPr bwMode="auto">
          <a:xfrm flipH="1" flipV="1">
            <a:off x="4419600" y="4800600"/>
            <a:ext cx="444500" cy="430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87" name="AutoShape 75"/>
          <p:cNvCxnSpPr>
            <a:cxnSpLocks noChangeShapeType="1"/>
            <a:stCxn id="13344" idx="4"/>
            <a:endCxn id="13355" idx="7"/>
          </p:cNvCxnSpPr>
          <p:nvPr/>
        </p:nvCxnSpPr>
        <p:spPr bwMode="auto">
          <a:xfrm flipH="1">
            <a:off x="4956175" y="4754563"/>
            <a:ext cx="12700" cy="377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88" name="AutoShape 76"/>
          <p:cNvCxnSpPr>
            <a:cxnSpLocks noChangeShapeType="1"/>
            <a:stCxn id="13331" idx="5"/>
            <a:endCxn id="13339" idx="2"/>
          </p:cNvCxnSpPr>
          <p:nvPr/>
        </p:nvCxnSpPr>
        <p:spPr bwMode="auto">
          <a:xfrm flipV="1">
            <a:off x="2212975" y="3444875"/>
            <a:ext cx="1368425" cy="151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389" name="Oval 77"/>
          <p:cNvSpPr>
            <a:spLocks noChangeArrowheads="1"/>
          </p:cNvSpPr>
          <p:nvPr/>
        </p:nvSpPr>
        <p:spPr bwMode="auto">
          <a:xfrm>
            <a:off x="3733800" y="46482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cxnSp>
        <p:nvCxnSpPr>
          <p:cNvPr id="13390" name="AutoShape 78"/>
          <p:cNvCxnSpPr>
            <a:cxnSpLocks noChangeShapeType="1"/>
            <a:stCxn id="13389" idx="4"/>
            <a:endCxn id="13336" idx="4"/>
          </p:cNvCxnSpPr>
          <p:nvPr/>
        </p:nvCxnSpPr>
        <p:spPr bwMode="auto">
          <a:xfrm>
            <a:off x="3825875" y="4830763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92" name="AutoShape 80"/>
          <p:cNvCxnSpPr>
            <a:cxnSpLocks noChangeShapeType="1"/>
          </p:cNvCxnSpPr>
          <p:nvPr/>
        </p:nvCxnSpPr>
        <p:spPr bwMode="auto">
          <a:xfrm>
            <a:off x="4038600" y="3886200"/>
            <a:ext cx="469900" cy="9413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93" name="AutoShape 81"/>
          <p:cNvCxnSpPr>
            <a:cxnSpLocks noChangeShapeType="1"/>
            <a:stCxn id="13340" idx="5"/>
            <a:endCxn id="13341" idx="1"/>
          </p:cNvCxnSpPr>
          <p:nvPr/>
        </p:nvCxnSpPr>
        <p:spPr bwMode="auto">
          <a:xfrm flipV="1">
            <a:off x="4422775" y="2846388"/>
            <a:ext cx="633413" cy="738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396" name="Oval 84"/>
          <p:cNvSpPr>
            <a:spLocks noChangeArrowheads="1"/>
          </p:cNvSpPr>
          <p:nvPr/>
        </p:nvSpPr>
        <p:spPr bwMode="auto">
          <a:xfrm>
            <a:off x="6934200" y="50292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cxnSp>
        <p:nvCxnSpPr>
          <p:cNvPr id="13397" name="AutoShape 85"/>
          <p:cNvCxnSpPr>
            <a:cxnSpLocks noChangeShapeType="1"/>
            <a:stCxn id="13396" idx="6"/>
            <a:endCxn id="13347" idx="0"/>
          </p:cNvCxnSpPr>
          <p:nvPr/>
        </p:nvCxnSpPr>
        <p:spPr bwMode="auto">
          <a:xfrm flipH="1">
            <a:off x="6111875" y="5121275"/>
            <a:ext cx="1004888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98" name="AutoShape 86"/>
          <p:cNvCxnSpPr>
            <a:cxnSpLocks noChangeShapeType="1"/>
            <a:stCxn id="13396" idx="5"/>
            <a:endCxn id="13374" idx="0"/>
          </p:cNvCxnSpPr>
          <p:nvPr/>
        </p:nvCxnSpPr>
        <p:spPr bwMode="auto">
          <a:xfrm flipH="1">
            <a:off x="6721475" y="5184775"/>
            <a:ext cx="368300" cy="530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399" name="AutoShape 87"/>
          <p:cNvCxnSpPr>
            <a:cxnSpLocks noChangeShapeType="1"/>
            <a:stCxn id="13354" idx="3"/>
            <a:endCxn id="13389" idx="1"/>
          </p:cNvCxnSpPr>
          <p:nvPr/>
        </p:nvCxnSpPr>
        <p:spPr bwMode="auto">
          <a:xfrm flipH="1">
            <a:off x="3760788" y="3889375"/>
            <a:ext cx="152400" cy="785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01" name="Oval 89"/>
          <p:cNvSpPr>
            <a:spLocks noChangeArrowheads="1"/>
          </p:cNvSpPr>
          <p:nvPr/>
        </p:nvSpPr>
        <p:spPr bwMode="auto">
          <a:xfrm>
            <a:off x="3429000" y="502920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800">
              <a:effectLst/>
            </a:endParaRPr>
          </a:p>
        </p:txBody>
      </p:sp>
      <p:cxnSp>
        <p:nvCxnSpPr>
          <p:cNvPr id="13402" name="AutoShape 90"/>
          <p:cNvCxnSpPr>
            <a:cxnSpLocks noChangeShapeType="1"/>
            <a:stCxn id="13401" idx="4"/>
            <a:endCxn id="13389" idx="2"/>
          </p:cNvCxnSpPr>
          <p:nvPr/>
        </p:nvCxnSpPr>
        <p:spPr bwMode="auto">
          <a:xfrm flipV="1">
            <a:off x="3521075" y="4740275"/>
            <a:ext cx="212725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03" name="AutoShape 91"/>
          <p:cNvCxnSpPr>
            <a:cxnSpLocks noChangeShapeType="1"/>
          </p:cNvCxnSpPr>
          <p:nvPr/>
        </p:nvCxnSpPr>
        <p:spPr bwMode="auto">
          <a:xfrm>
            <a:off x="3581400" y="5181600"/>
            <a:ext cx="241300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06" name="Oval 94"/>
          <p:cNvSpPr>
            <a:spLocks noChangeArrowheads="1"/>
          </p:cNvSpPr>
          <p:nvPr/>
        </p:nvSpPr>
        <p:spPr bwMode="auto">
          <a:xfrm>
            <a:off x="2362200" y="2667000"/>
            <a:ext cx="274638" cy="274638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07" name="Oval 95"/>
          <p:cNvSpPr>
            <a:spLocks noChangeArrowheads="1"/>
          </p:cNvSpPr>
          <p:nvPr/>
        </p:nvSpPr>
        <p:spPr bwMode="auto">
          <a:xfrm>
            <a:off x="1600200" y="5181600"/>
            <a:ext cx="274638" cy="274638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08" name="Oval 96"/>
          <p:cNvSpPr>
            <a:spLocks noChangeArrowheads="1"/>
          </p:cNvSpPr>
          <p:nvPr/>
        </p:nvSpPr>
        <p:spPr bwMode="auto">
          <a:xfrm>
            <a:off x="3810000" y="2971800"/>
            <a:ext cx="274638" cy="274638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09" name="Oval 97"/>
          <p:cNvSpPr>
            <a:spLocks noChangeArrowheads="1"/>
          </p:cNvSpPr>
          <p:nvPr/>
        </p:nvSpPr>
        <p:spPr bwMode="auto">
          <a:xfrm>
            <a:off x="6096000" y="2209800"/>
            <a:ext cx="274638" cy="274638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0" name="Oval 98"/>
          <p:cNvSpPr>
            <a:spLocks noChangeArrowheads="1"/>
          </p:cNvSpPr>
          <p:nvPr/>
        </p:nvSpPr>
        <p:spPr bwMode="auto">
          <a:xfrm>
            <a:off x="7010400" y="3200400"/>
            <a:ext cx="274638" cy="274638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1" name="Oval 99"/>
          <p:cNvSpPr>
            <a:spLocks noChangeArrowheads="1"/>
          </p:cNvSpPr>
          <p:nvPr/>
        </p:nvSpPr>
        <p:spPr bwMode="auto">
          <a:xfrm>
            <a:off x="4953000" y="5257800"/>
            <a:ext cx="274638" cy="274638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2" name="Oval 100"/>
          <p:cNvSpPr>
            <a:spLocks noChangeArrowheads="1"/>
          </p:cNvSpPr>
          <p:nvPr/>
        </p:nvSpPr>
        <p:spPr bwMode="auto">
          <a:xfrm>
            <a:off x="4114800" y="5410200"/>
            <a:ext cx="274638" cy="274638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3" name="Oval 101"/>
          <p:cNvSpPr>
            <a:spLocks noChangeArrowheads="1"/>
          </p:cNvSpPr>
          <p:nvPr/>
        </p:nvSpPr>
        <p:spPr bwMode="auto">
          <a:xfrm>
            <a:off x="7772400" y="5181600"/>
            <a:ext cx="274638" cy="274638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414" name="AutoShape 102"/>
          <p:cNvCxnSpPr>
            <a:cxnSpLocks noChangeShapeType="1"/>
            <a:stCxn id="13406" idx="4"/>
            <a:endCxn id="13407" idx="0"/>
          </p:cNvCxnSpPr>
          <p:nvPr/>
        </p:nvCxnSpPr>
        <p:spPr bwMode="auto">
          <a:xfrm flipH="1">
            <a:off x="1738313" y="2941638"/>
            <a:ext cx="762000" cy="2239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5" name="AutoShape 103"/>
          <p:cNvCxnSpPr>
            <a:cxnSpLocks noChangeShapeType="1"/>
            <a:stCxn id="13407" idx="0"/>
            <a:endCxn id="13408" idx="3"/>
          </p:cNvCxnSpPr>
          <p:nvPr/>
        </p:nvCxnSpPr>
        <p:spPr bwMode="auto">
          <a:xfrm flipV="1">
            <a:off x="1738313" y="3206750"/>
            <a:ext cx="2111375" cy="1974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6" name="AutoShape 104"/>
          <p:cNvCxnSpPr>
            <a:cxnSpLocks noChangeShapeType="1"/>
            <a:stCxn id="13408" idx="3"/>
            <a:endCxn id="13412" idx="1"/>
          </p:cNvCxnSpPr>
          <p:nvPr/>
        </p:nvCxnSpPr>
        <p:spPr bwMode="auto">
          <a:xfrm>
            <a:off x="3849688" y="3206750"/>
            <a:ext cx="304800" cy="2243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8" name="AutoShape 106"/>
          <p:cNvCxnSpPr>
            <a:cxnSpLocks noChangeShapeType="1"/>
            <a:stCxn id="13408" idx="7"/>
            <a:endCxn id="13409" idx="3"/>
          </p:cNvCxnSpPr>
          <p:nvPr/>
        </p:nvCxnSpPr>
        <p:spPr bwMode="auto">
          <a:xfrm flipV="1">
            <a:off x="4044950" y="2444750"/>
            <a:ext cx="2090738" cy="566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19" name="AutoShape 107"/>
          <p:cNvCxnSpPr>
            <a:cxnSpLocks noChangeShapeType="1"/>
            <a:stCxn id="13411" idx="1"/>
            <a:endCxn id="13410" idx="3"/>
          </p:cNvCxnSpPr>
          <p:nvPr/>
        </p:nvCxnSpPr>
        <p:spPr bwMode="auto">
          <a:xfrm flipV="1">
            <a:off x="4992688" y="3435350"/>
            <a:ext cx="2057400" cy="1862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21" name="AutoShape 109"/>
          <p:cNvCxnSpPr>
            <a:cxnSpLocks noChangeShapeType="1"/>
            <a:stCxn id="13354" idx="7"/>
            <a:endCxn id="13340" idx="3"/>
          </p:cNvCxnSpPr>
          <p:nvPr/>
        </p:nvCxnSpPr>
        <p:spPr bwMode="auto">
          <a:xfrm flipV="1">
            <a:off x="4041775" y="3584575"/>
            <a:ext cx="252413" cy="176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22" name="AutoShape 110"/>
          <p:cNvCxnSpPr>
            <a:cxnSpLocks noChangeShapeType="1"/>
            <a:stCxn id="13364" idx="7"/>
            <a:endCxn id="13352" idx="2"/>
          </p:cNvCxnSpPr>
          <p:nvPr/>
        </p:nvCxnSpPr>
        <p:spPr bwMode="auto">
          <a:xfrm flipV="1">
            <a:off x="5260975" y="2301875"/>
            <a:ext cx="454025" cy="11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23" name="AutoShape 111"/>
          <p:cNvCxnSpPr>
            <a:cxnSpLocks noChangeShapeType="1"/>
            <a:stCxn id="13341" idx="1"/>
            <a:endCxn id="13364" idx="3"/>
          </p:cNvCxnSpPr>
          <p:nvPr/>
        </p:nvCxnSpPr>
        <p:spPr bwMode="auto">
          <a:xfrm flipV="1">
            <a:off x="5056188" y="2441575"/>
            <a:ext cx="76200" cy="404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26" name="AutoShape 114"/>
          <p:cNvCxnSpPr>
            <a:cxnSpLocks noChangeShapeType="1"/>
            <a:stCxn id="13374" idx="6"/>
            <a:endCxn id="13346" idx="2"/>
          </p:cNvCxnSpPr>
          <p:nvPr/>
        </p:nvCxnSpPr>
        <p:spPr bwMode="auto">
          <a:xfrm flipV="1">
            <a:off x="6811963" y="5578475"/>
            <a:ext cx="350837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27" name="AutoShape 115"/>
          <p:cNvCxnSpPr>
            <a:cxnSpLocks noChangeShapeType="1"/>
            <a:stCxn id="13337" idx="3"/>
            <a:endCxn id="13344" idx="6"/>
          </p:cNvCxnSpPr>
          <p:nvPr/>
        </p:nvCxnSpPr>
        <p:spPr bwMode="auto">
          <a:xfrm flipH="1">
            <a:off x="5059363" y="3965575"/>
            <a:ext cx="1368425" cy="698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28" name="AutoShape 116"/>
          <p:cNvCxnSpPr>
            <a:cxnSpLocks noChangeShapeType="1"/>
            <a:stCxn id="13337" idx="3"/>
            <a:endCxn id="13396" idx="1"/>
          </p:cNvCxnSpPr>
          <p:nvPr/>
        </p:nvCxnSpPr>
        <p:spPr bwMode="auto">
          <a:xfrm>
            <a:off x="6427788" y="3965575"/>
            <a:ext cx="533400" cy="1090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429" name="AutoShape 117"/>
          <p:cNvCxnSpPr>
            <a:cxnSpLocks noChangeShapeType="1"/>
            <a:stCxn id="13410" idx="4"/>
            <a:endCxn id="13413" idx="1"/>
          </p:cNvCxnSpPr>
          <p:nvPr/>
        </p:nvCxnSpPr>
        <p:spPr bwMode="auto">
          <a:xfrm>
            <a:off x="7148513" y="3475038"/>
            <a:ext cx="663575" cy="174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430" name="Text Box 118"/>
          <p:cNvSpPr txBox="1">
            <a:spLocks noChangeArrowheads="1"/>
          </p:cNvSpPr>
          <p:nvPr/>
        </p:nvSpPr>
        <p:spPr bwMode="auto">
          <a:xfrm>
            <a:off x="2514600" y="2667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>
                <a:effectLst/>
              </a:rPr>
              <a:t>A</a:t>
            </a:r>
          </a:p>
        </p:txBody>
      </p:sp>
      <p:sp>
        <p:nvSpPr>
          <p:cNvPr id="13431" name="Text Box 119"/>
          <p:cNvSpPr txBox="1">
            <a:spLocks noChangeArrowheads="1"/>
          </p:cNvSpPr>
          <p:nvPr/>
        </p:nvSpPr>
        <p:spPr bwMode="auto">
          <a:xfrm>
            <a:off x="1371600" y="5257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CA" sz="1800">
              <a:effectLst/>
            </a:endParaRPr>
          </a:p>
        </p:txBody>
      </p:sp>
      <p:sp>
        <p:nvSpPr>
          <p:cNvPr id="13432" name="Text Box 120"/>
          <p:cNvSpPr txBox="1">
            <a:spLocks noChangeArrowheads="1"/>
          </p:cNvSpPr>
          <p:nvPr/>
        </p:nvSpPr>
        <p:spPr bwMode="auto">
          <a:xfrm>
            <a:off x="1524000" y="5410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800">
                <a:effectLst/>
              </a:rPr>
              <a:t>B</a:t>
            </a:r>
          </a:p>
        </p:txBody>
      </p:sp>
      <p:sp>
        <p:nvSpPr>
          <p:cNvPr id="13433" name="Text Box 121"/>
          <p:cNvSpPr txBox="1">
            <a:spLocks noChangeArrowheads="1"/>
          </p:cNvSpPr>
          <p:nvPr/>
        </p:nvSpPr>
        <p:spPr bwMode="auto">
          <a:xfrm>
            <a:off x="3810000" y="5638800"/>
            <a:ext cx="511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>
                <a:effectLst/>
              </a:rPr>
              <a:t>C</a:t>
            </a:r>
          </a:p>
        </p:txBody>
      </p:sp>
      <p:sp>
        <p:nvSpPr>
          <p:cNvPr id="13434" name="Text Box 122"/>
          <p:cNvSpPr txBox="1">
            <a:spLocks noChangeArrowheads="1"/>
          </p:cNvSpPr>
          <p:nvPr/>
        </p:nvSpPr>
        <p:spPr bwMode="auto">
          <a:xfrm>
            <a:off x="4724400" y="5410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>
                <a:effectLst/>
              </a:rPr>
              <a:t>D</a:t>
            </a:r>
          </a:p>
        </p:txBody>
      </p:sp>
      <p:sp>
        <p:nvSpPr>
          <p:cNvPr id="13435" name="Text Box 123"/>
          <p:cNvSpPr txBox="1">
            <a:spLocks noChangeArrowheads="1"/>
          </p:cNvSpPr>
          <p:nvPr/>
        </p:nvSpPr>
        <p:spPr bwMode="auto">
          <a:xfrm>
            <a:off x="7467600" y="5562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>
                <a:effectLst/>
              </a:rPr>
              <a:t>E</a:t>
            </a:r>
          </a:p>
        </p:txBody>
      </p:sp>
      <p:sp>
        <p:nvSpPr>
          <p:cNvPr id="13436" name="Text Box 124"/>
          <p:cNvSpPr txBox="1">
            <a:spLocks noChangeArrowheads="1"/>
          </p:cNvSpPr>
          <p:nvPr/>
        </p:nvSpPr>
        <p:spPr bwMode="auto">
          <a:xfrm>
            <a:off x="7010400" y="3352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>
                <a:effectLst/>
              </a:rPr>
              <a:t>F</a:t>
            </a:r>
          </a:p>
        </p:txBody>
      </p:sp>
      <p:sp>
        <p:nvSpPr>
          <p:cNvPr id="13437" name="Text Box 125"/>
          <p:cNvSpPr txBox="1">
            <a:spLocks noChangeArrowheads="1"/>
          </p:cNvSpPr>
          <p:nvPr/>
        </p:nvSpPr>
        <p:spPr bwMode="auto">
          <a:xfrm>
            <a:off x="6248400" y="2286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>
                <a:effectLst/>
              </a:rPr>
              <a:t>G</a:t>
            </a:r>
          </a:p>
        </p:txBody>
      </p:sp>
      <p:sp>
        <p:nvSpPr>
          <p:cNvPr id="13438" name="Text Box 126"/>
          <p:cNvSpPr txBox="1">
            <a:spLocks noChangeArrowheads="1"/>
          </p:cNvSpPr>
          <p:nvPr/>
        </p:nvSpPr>
        <p:spPr bwMode="auto">
          <a:xfrm>
            <a:off x="3505200" y="2819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>
                <a:effectLst/>
              </a:rPr>
              <a:t>H</a:t>
            </a:r>
          </a:p>
        </p:txBody>
      </p:sp>
      <p:cxnSp>
        <p:nvCxnSpPr>
          <p:cNvPr id="13439" name="AutoShape 127"/>
          <p:cNvCxnSpPr>
            <a:cxnSpLocks noChangeShapeType="1"/>
            <a:stCxn id="13408" idx="5"/>
            <a:endCxn id="13411" idx="1"/>
          </p:cNvCxnSpPr>
          <p:nvPr/>
        </p:nvCxnSpPr>
        <p:spPr bwMode="auto">
          <a:xfrm>
            <a:off x="4044950" y="3206750"/>
            <a:ext cx="947738" cy="20907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3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3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13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13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13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13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13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13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13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13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13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13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13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13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13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13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13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0" dur="500"/>
                                        <p:tgtEl>
                                          <p:spTgt spid="13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13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13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13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13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3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13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13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13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13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13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13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1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1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13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13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4" dur="5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7" dur="500"/>
                                        <p:tgtEl>
                                          <p:spTgt spid="13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0" dur="500"/>
                                        <p:tgtEl>
                                          <p:spTgt spid="13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3" dur="500"/>
                                        <p:tgtEl>
                                          <p:spTgt spid="13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6" dur="500"/>
                                        <p:tgtEl>
                                          <p:spTgt spid="13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9" dur="500"/>
                                        <p:tgtEl>
                                          <p:spTgt spid="13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2" dur="500"/>
                                        <p:tgtEl>
                                          <p:spTgt spid="13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1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13320" grpId="0" animBg="1"/>
      <p:bldP spid="13321" grpId="0" animBg="1"/>
      <p:bldP spid="13322" grpId="0" animBg="1"/>
      <p:bldP spid="13323" grpId="0" animBg="1"/>
      <p:bldP spid="13324" grpId="0" animBg="1"/>
      <p:bldP spid="13325" grpId="0" animBg="1"/>
      <p:bldP spid="13327" grpId="0" animBg="1"/>
      <p:bldP spid="13317" grpId="0" animBg="1"/>
      <p:bldP spid="13331" grpId="0" animBg="1"/>
      <p:bldP spid="13331" grpId="1" animBg="1"/>
      <p:bldP spid="13332" grpId="0" animBg="1"/>
      <p:bldP spid="13334" grpId="0" animBg="1"/>
      <p:bldP spid="13336" grpId="0" animBg="1"/>
      <p:bldP spid="13337" grpId="0" animBg="1"/>
      <p:bldP spid="13338" grpId="0" animBg="1"/>
      <p:bldP spid="13339" grpId="0" animBg="1"/>
      <p:bldP spid="13340" grpId="0" animBg="1"/>
      <p:bldP spid="13341" grpId="0" animBg="1"/>
      <p:bldP spid="13344" grpId="0" animBg="1"/>
      <p:bldP spid="13345" grpId="0" animBg="1"/>
      <p:bldP spid="13346" grpId="0" animBg="1"/>
      <p:bldP spid="13347" grpId="0" animBg="1"/>
      <p:bldP spid="13352" grpId="0" animBg="1"/>
      <p:bldP spid="13353" grpId="0" animBg="1"/>
      <p:bldP spid="13354" grpId="0" animBg="1"/>
      <p:bldP spid="13355" grpId="0" animBg="1"/>
      <p:bldP spid="13356" grpId="0" animBg="1"/>
      <p:bldP spid="13356" grpId="1" animBg="1"/>
      <p:bldP spid="13357" grpId="0" animBg="1"/>
      <p:bldP spid="13357" grpId="1" animBg="1"/>
      <p:bldP spid="13364" grpId="0" animBg="1"/>
      <p:bldP spid="13374" grpId="0" animBg="1"/>
      <p:bldP spid="13389" grpId="0" animBg="1"/>
      <p:bldP spid="13396" grpId="0" animBg="1"/>
      <p:bldP spid="13401" grpId="0" animBg="1"/>
      <p:bldP spid="13406" grpId="0" animBg="1"/>
      <p:bldP spid="13407" grpId="0" animBg="1"/>
      <p:bldP spid="13408" grpId="0" animBg="1"/>
      <p:bldP spid="13409" grpId="0" animBg="1"/>
      <p:bldP spid="13410" grpId="0" animBg="1"/>
      <p:bldP spid="13411" grpId="0" animBg="1"/>
      <p:bldP spid="13412" grpId="0" animBg="1"/>
      <p:bldP spid="134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tree augmentation problem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772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Input: A tree </a:t>
            </a:r>
            <a:r>
              <a:rPr lang="en-US" dirty="0">
                <a:solidFill>
                  <a:srgbClr val="FF0000"/>
                </a:solidFill>
              </a:rPr>
              <a:t>T(V,E) </a:t>
            </a:r>
            <a:r>
              <a:rPr lang="en-US" dirty="0"/>
              <a:t>and a separate set  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   edge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 </a:t>
            </a:r>
            <a:r>
              <a:rPr lang="en-US" dirty="0" smtClean="0"/>
              <a:t>with costs over edges      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Output: Add minimum </a:t>
            </a:r>
            <a:r>
              <a:rPr lang="en-US" dirty="0" smtClean="0"/>
              <a:t>cost </a:t>
            </a:r>
            <a:r>
              <a:rPr lang="en-US" dirty="0"/>
              <a:t>of edges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            F’</a:t>
            </a:r>
            <a:r>
              <a:rPr lang="en-US" dirty="0"/>
              <a:t> from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 so there will be no  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     bridges (</a:t>
            </a:r>
            <a:r>
              <a:rPr lang="en-US" dirty="0">
                <a:solidFill>
                  <a:srgbClr val="FF0000"/>
                </a:solidFill>
              </a:rPr>
              <a:t>G+F’</a:t>
            </a:r>
            <a:r>
              <a:rPr lang="en-US" dirty="0"/>
              <a:t> is 2EC)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Approximation for the weighted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primal-dual algorithm </a:t>
            </a:r>
            <a:r>
              <a:rPr lang="en-US" dirty="0" smtClean="0">
                <a:solidFill>
                  <a:srgbClr val="002060"/>
                </a:solidFill>
              </a:rPr>
              <a:t>[GW]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002060"/>
                </a:solidFill>
              </a:rPr>
              <a:t>Jain </a:t>
            </a:r>
            <a:r>
              <a:rPr lang="en-US" dirty="0" smtClean="0"/>
              <a:t>algorithms give  ratio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 Known to have ratio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since </a:t>
            </a:r>
            <a:r>
              <a:rPr lang="en-US" dirty="0" smtClean="0">
                <a:solidFill>
                  <a:srgbClr val="FF0000"/>
                </a:solidFill>
              </a:rPr>
              <a:t>1981</a:t>
            </a:r>
            <a:r>
              <a:rPr lang="en-US" dirty="0" smtClean="0"/>
              <a:t>.  </a:t>
            </a:r>
            <a:r>
              <a:rPr lang="en-US" dirty="0" smtClean="0">
                <a:solidFill>
                  <a:srgbClr val="FF0000"/>
                </a:solidFill>
              </a:rPr>
              <a:t>37</a:t>
            </a:r>
            <a:r>
              <a:rPr lang="en-US" dirty="0" smtClean="0"/>
              <a:t> years old open problem: improve the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If weights are bounded by a constant better than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ratio. </a:t>
            </a:r>
            <a:r>
              <a:rPr lang="en-US" dirty="0" err="1" smtClean="0">
                <a:solidFill>
                  <a:srgbClr val="002060"/>
                </a:solidFill>
              </a:rPr>
              <a:t>Adjiashvili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r>
              <a:rPr lang="en-US" dirty="0" smtClean="0"/>
              <a:t> About </a:t>
            </a:r>
            <a:r>
              <a:rPr lang="en-US" dirty="0" smtClean="0">
                <a:solidFill>
                  <a:srgbClr val="FF0000"/>
                </a:solidFill>
              </a:rPr>
              <a:t>1.9</a:t>
            </a:r>
            <a:r>
              <a:rPr lang="en-US" dirty="0" smtClean="0"/>
              <a:t>.  LP based.</a:t>
            </a:r>
          </a:p>
          <a:p>
            <a:r>
              <a:rPr lang="en-US" dirty="0" smtClean="0"/>
              <a:t>Improved to </a:t>
            </a:r>
            <a:r>
              <a:rPr lang="en-US" dirty="0" smtClean="0">
                <a:solidFill>
                  <a:srgbClr val="FF0000"/>
                </a:solidFill>
              </a:rPr>
              <a:t>1.5+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en-US" dirty="0" smtClean="0">
                <a:sym typeface="Symbol"/>
              </a:rPr>
              <a:t> by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sym typeface="Symbol"/>
              </a:rPr>
              <a:t>Florini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,  Gross, </a:t>
            </a:r>
            <a:r>
              <a:rPr lang="en-US" dirty="0" err="1" smtClean="0">
                <a:solidFill>
                  <a:srgbClr val="002060"/>
                </a:solidFill>
                <a:sym typeface="Symbol"/>
              </a:rPr>
              <a:t>Konemann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 and </a:t>
            </a:r>
            <a:r>
              <a:rPr lang="en-US" dirty="0" err="1" smtClean="0">
                <a:solidFill>
                  <a:srgbClr val="002060"/>
                </a:solidFill>
                <a:sym typeface="Symbol"/>
              </a:rPr>
              <a:t>Sanita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.  </a:t>
            </a:r>
            <a:r>
              <a:rPr lang="en-US" dirty="0" smtClean="0">
                <a:sym typeface="Symbol"/>
              </a:rPr>
              <a:t>Clever new LP.</a:t>
            </a:r>
            <a:endParaRPr lang="en-US" dirty="0" smtClean="0"/>
          </a:p>
          <a:p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unweighted</a:t>
            </a:r>
            <a:r>
              <a:rPr lang="en-US" dirty="0" smtClean="0"/>
              <a:t>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[KN] </a:t>
            </a:r>
            <a:r>
              <a:rPr lang="en-US" dirty="0" smtClean="0"/>
              <a:t>1.5 combinatorial algorithm, Relatively fast (much faster than any LP based algorithm).</a:t>
            </a:r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Cheriyan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et all combinatorial 3/2 also very fast, proof using lift and project PSD techniques. Not often a combinatorial algorithm studied by </a:t>
            </a:r>
            <a:r>
              <a:rPr lang="en-US" dirty="0" smtClean="0">
                <a:solidFill>
                  <a:srgbClr val="7030A0"/>
                </a:solidFill>
              </a:rPr>
              <a:t>lift and project. </a:t>
            </a:r>
          </a:p>
          <a:p>
            <a:r>
              <a:rPr lang="en-US" dirty="0" smtClean="0"/>
              <a:t>Best known 1.459 by  </a:t>
            </a:r>
            <a:r>
              <a:rPr lang="en-US" dirty="0" err="1" smtClean="0">
                <a:solidFill>
                  <a:srgbClr val="002060"/>
                </a:solidFill>
              </a:rPr>
              <a:t>Grandoni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Kalaitzis</a:t>
            </a:r>
            <a:r>
              <a:rPr lang="en-US" dirty="0" smtClean="0">
                <a:solidFill>
                  <a:srgbClr val="002060"/>
                </a:solidFill>
              </a:rPr>
              <a:t> and </a:t>
            </a:r>
            <a:r>
              <a:rPr lang="en-US" dirty="0" err="1" smtClean="0">
                <a:solidFill>
                  <a:srgbClr val="002060"/>
                </a:solidFill>
              </a:rPr>
              <a:t>Zenklusen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This </a:t>
            </a:r>
            <a:r>
              <a:rPr lang="en-US" dirty="0" err="1" smtClean="0"/>
              <a:t>algorith</a:t>
            </a:r>
            <a:r>
              <a:rPr lang="en-US" dirty="0" smtClean="0"/>
              <a:t> is based on improving the paper of </a:t>
            </a:r>
            <a:r>
              <a:rPr lang="en-US" dirty="0" err="1" smtClean="0">
                <a:solidFill>
                  <a:srgbClr val="002060"/>
                </a:solidFill>
                <a:sym typeface="Symbol"/>
              </a:rPr>
              <a:t>Florini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et al.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Clever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 ideas.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class </a:t>
            </a:r>
            <a:r>
              <a:rPr lang="en-US" dirty="0" smtClean="0">
                <a:solidFill>
                  <a:srgbClr val="FF0000"/>
                </a:solidFill>
              </a:rPr>
              <a:t>FPT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We denote by </a:t>
            </a:r>
            <a:r>
              <a:rPr lang="en-US" dirty="0" smtClean="0">
                <a:solidFill>
                  <a:srgbClr val="FF0000"/>
                </a:solidFill>
              </a:rPr>
              <a:t>FPT</a:t>
            </a:r>
            <a:r>
              <a:rPr lang="en-US" dirty="0" smtClean="0"/>
              <a:t> the class of problems that have an </a:t>
            </a:r>
            <a:r>
              <a:rPr lang="en-US" dirty="0" smtClean="0">
                <a:solidFill>
                  <a:srgbClr val="FF0000"/>
                </a:solidFill>
              </a:rPr>
              <a:t>f(k)∙Poly(n) </a:t>
            </a:r>
            <a:r>
              <a:rPr lang="en-US" dirty="0" smtClean="0"/>
              <a:t>time solution (never mind what is the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When we say that a problem belongs to </a:t>
            </a:r>
            <a:r>
              <a:rPr lang="en-US" dirty="0" smtClean="0">
                <a:solidFill>
                  <a:srgbClr val="FF0000"/>
                </a:solidFill>
              </a:rPr>
              <a:t>FPT</a:t>
            </a:r>
            <a:r>
              <a:rPr lang="en-US" dirty="0" smtClean="0"/>
              <a:t> we shall say by what parameter.</a:t>
            </a:r>
          </a:p>
          <a:p>
            <a:r>
              <a:rPr lang="en-US" dirty="0" smtClean="0"/>
              <a:t>It is widely believed the </a:t>
            </a:r>
            <a:r>
              <a:rPr lang="en-US" dirty="0" smtClean="0">
                <a:solidFill>
                  <a:srgbClr val="00B050"/>
                </a:solidFill>
              </a:rPr>
              <a:t>Clique and Set Cover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</a:t>
            </a:r>
            <a:r>
              <a:rPr lang="en-US" dirty="0" smtClean="0"/>
              <a:t>do not belong to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FPT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when the parameter is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dirty="0" smtClean="0"/>
              <a:t>.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Parameterized by the Maximum Weight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12/7</a:t>
            </a:r>
            <a:r>
              <a:rPr lang="en-US" dirty="0" smtClean="0"/>
              <a:t> ratio in time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O(M)</a:t>
            </a:r>
            <a:r>
              <a:rPr lang="en-US" dirty="0" smtClean="0"/>
              <a:t>∙</a:t>
            </a:r>
            <a:r>
              <a:rPr lang="en-US" dirty="0" smtClean="0">
                <a:solidFill>
                  <a:srgbClr val="FF0000"/>
                </a:solidFill>
              </a:rPr>
              <a:t>Poly(n)  </a:t>
            </a:r>
            <a:r>
              <a:rPr lang="en-US" dirty="0" err="1" smtClean="0">
                <a:solidFill>
                  <a:srgbClr val="002060"/>
                </a:solidFill>
              </a:rPr>
              <a:t>Nutov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smtClean="0"/>
              <a:t>Another parameterization </a:t>
            </a:r>
            <a:r>
              <a:rPr lang="en-US" dirty="0" smtClean="0"/>
              <a:t>that does not gets</a:t>
            </a:r>
          </a:p>
          <a:p>
            <a:pPr algn="just">
              <a:buNone/>
            </a:pPr>
            <a:r>
              <a:rPr lang="en-US" dirty="0" smtClean="0"/>
              <a:t>   an </a:t>
            </a:r>
            <a:r>
              <a:rPr lang="en-US" dirty="0" smtClean="0">
                <a:solidFill>
                  <a:srgbClr val="FF0000"/>
                </a:solidFill>
              </a:rPr>
              <a:t>FPT  </a:t>
            </a:r>
            <a:r>
              <a:rPr lang="en-US" dirty="0" smtClean="0"/>
              <a:t>time but still interesting. If the height constant there exists a ratio of </a:t>
            </a:r>
            <a:r>
              <a:rPr lang="en-US" dirty="0" smtClean="0">
                <a:solidFill>
                  <a:srgbClr val="FF0000"/>
                </a:solidFill>
              </a:rPr>
              <a:t>1+ln 2&lt;2</a:t>
            </a:r>
            <a:r>
              <a:rPr lang="en-US" dirty="0" smtClean="0"/>
              <a:t>  in time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baseline="30000" dirty="0" err="1" smtClean="0">
                <a:solidFill>
                  <a:srgbClr val="FF0000"/>
                </a:solidFill>
              </a:rPr>
              <a:t>f</a:t>
            </a:r>
            <a:r>
              <a:rPr lang="en-US" baseline="30000" dirty="0" smtClean="0">
                <a:solidFill>
                  <a:srgbClr val="FF0000"/>
                </a:solidFill>
              </a:rPr>
              <a:t>(h)   </a:t>
            </a:r>
            <a:r>
              <a:rPr lang="en-US" dirty="0" err="1" smtClean="0">
                <a:solidFill>
                  <a:srgbClr val="002060"/>
                </a:solidFill>
              </a:rPr>
              <a:t>Nutov</a:t>
            </a:r>
            <a:r>
              <a:rPr lang="en-US" dirty="0" smtClean="0">
                <a:solidFill>
                  <a:srgbClr val="002060"/>
                </a:solidFill>
              </a:rPr>
              <a:t> et al. </a:t>
            </a:r>
          </a:p>
          <a:p>
            <a:pPr algn="just"/>
            <a:r>
              <a:rPr lang="en-US" dirty="0" smtClean="0"/>
              <a:t>If the problem is parameterized by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dirty="0" smtClean="0"/>
              <a:t>, it is in </a:t>
            </a:r>
            <a:r>
              <a:rPr lang="en-US" dirty="0" smtClean="0">
                <a:solidFill>
                  <a:srgbClr val="FF0000"/>
                </a:solidFill>
              </a:rPr>
              <a:t>FPT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2060"/>
                </a:solidFill>
              </a:rPr>
              <a:t>Marx et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2060"/>
                </a:solidFill>
              </a:rPr>
              <a:t>Vertex Cover </a:t>
            </a:r>
            <a:r>
              <a:rPr lang="en-US" dirty="0" smtClean="0"/>
              <a:t>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graph </a:t>
            </a:r>
            <a:r>
              <a:rPr lang="en-US" dirty="0" smtClean="0">
                <a:solidFill>
                  <a:srgbClr val="FF0000"/>
                </a:solidFill>
              </a:rPr>
              <a:t>G(V,E) </a:t>
            </a:r>
            <a:r>
              <a:rPr lang="en-US" dirty="0" smtClean="0"/>
              <a:t>and a parameter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, is there a </a:t>
            </a:r>
            <a:r>
              <a:rPr lang="en-US" dirty="0" smtClean="0">
                <a:solidFill>
                  <a:srgbClr val="002060"/>
                </a:solidFill>
              </a:rPr>
              <a:t>Vertex Cover </a:t>
            </a:r>
            <a:r>
              <a:rPr lang="en-US" dirty="0" smtClean="0"/>
              <a:t>of size at most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?</a:t>
            </a:r>
          </a:p>
          <a:p>
            <a:r>
              <a:rPr lang="en-US" dirty="0" smtClean="0"/>
              <a:t>We deal with the </a:t>
            </a:r>
            <a:r>
              <a:rPr lang="en-US" dirty="0" smtClean="0">
                <a:solidFill>
                  <a:srgbClr val="002060"/>
                </a:solidFill>
              </a:rPr>
              <a:t>Partial Vertex Cover </a:t>
            </a:r>
            <a:r>
              <a:rPr lang="en-US" dirty="0" smtClean="0"/>
              <a:t>Problem</a:t>
            </a:r>
          </a:p>
          <a:p>
            <a:r>
              <a:rPr lang="en-US" dirty="0" smtClean="0">
                <a:sym typeface="Symbol"/>
              </a:rPr>
              <a:t>Given a graph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G(V,E)</a:t>
            </a:r>
            <a:r>
              <a:rPr lang="en-US" dirty="0" smtClean="0">
                <a:sym typeface="Symbol"/>
              </a:rPr>
              <a:t> and  numbers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k,b</a:t>
            </a:r>
            <a:r>
              <a:rPr lang="en-US" dirty="0" smtClean="0">
                <a:sym typeface="Symbol"/>
              </a:rPr>
              <a:t>, find a subset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UV </a:t>
            </a:r>
            <a:r>
              <a:rPr lang="en-US" dirty="0" smtClean="0">
                <a:sym typeface="Symbol"/>
              </a:rPr>
              <a:t>of size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|U|=k  </a:t>
            </a:r>
            <a:r>
              <a:rPr lang="en-US" dirty="0" smtClean="0">
                <a:sym typeface="Symbol"/>
              </a:rPr>
              <a:t>so that the number of edges with at least one endpoint in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U</a:t>
            </a:r>
            <a:r>
              <a:rPr lang="en-US" dirty="0" smtClean="0">
                <a:sym typeface="Symbol"/>
              </a:rPr>
              <a:t> is at least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b</a:t>
            </a:r>
            <a:r>
              <a:rPr lang="en-US" dirty="0" smtClean="0">
                <a:sym typeface="Symbol"/>
              </a:rPr>
              <a:t>.</a:t>
            </a:r>
            <a:endParaRPr lang="en-US" dirty="0" smtClean="0">
              <a:solidFill>
                <a:srgbClr val="FF0000"/>
              </a:solidFill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partial Vertex Cover 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Marx et al </a:t>
            </a:r>
            <a:r>
              <a:rPr lang="en-US" dirty="0" smtClean="0"/>
              <a:t>gave </a:t>
            </a:r>
            <a:r>
              <a:rPr lang="en-US" dirty="0" smtClean="0">
                <a:solidFill>
                  <a:srgbClr val="FF0000"/>
                </a:solidFill>
              </a:rPr>
              <a:t>1+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en-US" dirty="0" smtClean="0">
                <a:sym typeface="Symbol"/>
              </a:rPr>
              <a:t> approximation in time  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f(k, 1/)∙poly(n).   </a:t>
            </a:r>
            <a:r>
              <a:rPr lang="en-US" dirty="0" smtClean="0">
                <a:sym typeface="Symbol"/>
              </a:rPr>
              <a:t>Let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D= (k choose 2)/</a:t>
            </a:r>
          </a:p>
          <a:p>
            <a:r>
              <a:rPr lang="en-US" dirty="0" smtClean="0">
                <a:sym typeface="Symbol"/>
              </a:rPr>
              <a:t>Sort the vertices in non increasing degrees</a:t>
            </a:r>
          </a:p>
          <a:p>
            <a:r>
              <a:rPr lang="en-US" dirty="0" smtClean="0">
                <a:sym typeface="Symbol"/>
              </a:rPr>
              <a:t>Let the vertices be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1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v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………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baseline="-25000" dirty="0" err="1" smtClean="0">
                <a:solidFill>
                  <a:srgbClr val="FF0000"/>
                </a:solidFill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If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deg(v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)≥D</a:t>
            </a:r>
            <a:r>
              <a:rPr lang="en-US" dirty="0" smtClean="0">
                <a:sym typeface="Symbol"/>
              </a:rPr>
              <a:t> output ,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1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v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………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baseline="-25000" dirty="0" err="1" smtClean="0">
                <a:solidFill>
                  <a:srgbClr val="FF0000"/>
                </a:solidFill>
                <a:sym typeface="Symbol"/>
              </a:rPr>
              <a:t>k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Let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S=deg(v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 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i≤k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</a:p>
          <a:p>
            <a:r>
              <a:rPr lang="en-US" dirty="0" smtClean="0">
                <a:sym typeface="Symbol"/>
              </a:rPr>
              <a:t>Note that we  may count edges inside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U</a:t>
            </a:r>
            <a:r>
              <a:rPr lang="en-US" dirty="0" smtClean="0">
                <a:sym typeface="Symbol"/>
              </a:rPr>
              <a:t> twice.</a:t>
            </a:r>
          </a:p>
          <a:p>
            <a:endParaRPr lang="en-US" dirty="0" smtClean="0">
              <a:sym typeface="Symbo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ym typeface="Symbol"/>
              </a:rPr>
              <a:t>Recall that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D≤deg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(v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)≤ S </a:t>
            </a:r>
            <a:r>
              <a:rPr lang="en-US" dirty="0" smtClean="0">
                <a:sym typeface="Symbol"/>
              </a:rPr>
              <a:t>and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S </a:t>
            </a:r>
            <a:r>
              <a:rPr lang="en-US" dirty="0" smtClean="0">
                <a:sym typeface="Symbol"/>
              </a:rPr>
              <a:t>is the value of our solution.</a:t>
            </a:r>
          </a:p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Since we count edges inside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U </a:t>
            </a:r>
            <a:r>
              <a:rPr lang="en-US" dirty="0" smtClean="0">
                <a:sym typeface="Symbol"/>
              </a:rPr>
              <a:t>twice, the above is at least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S-(k choose 2) </a:t>
            </a:r>
          </a:p>
          <a:p>
            <a:r>
              <a:rPr lang="en-US" dirty="0" smtClean="0">
                <a:sym typeface="Symbol"/>
              </a:rPr>
              <a:t> Note that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(k choose 2) is ∙D and as deg(v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)≥D </a:t>
            </a:r>
            <a:r>
              <a:rPr lang="en-US" dirty="0" smtClean="0">
                <a:sym typeface="Symbol"/>
              </a:rPr>
              <a:t>it follows that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S≥D</a:t>
            </a:r>
            <a:r>
              <a:rPr lang="en-US" dirty="0" smtClean="0">
                <a:sym typeface="Symbol"/>
              </a:rPr>
              <a:t>.  Hence we get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S- ∙D≥S-S =S(1- ).</a:t>
            </a:r>
          </a:p>
          <a:p>
            <a:r>
              <a:rPr lang="en-US" dirty="0" smtClean="0">
                <a:sym typeface="Symbol"/>
              </a:rPr>
              <a:t>As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S </a:t>
            </a:r>
            <a:r>
              <a:rPr lang="en-US" dirty="0" smtClean="0">
                <a:sym typeface="Symbol"/>
              </a:rPr>
              <a:t>upper bounds the optimum, we get a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PTAS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assume </a:t>
            </a:r>
            <a:r>
              <a:rPr lang="en-US" dirty="0" smtClean="0">
                <a:solidFill>
                  <a:srgbClr val="FF0000"/>
                </a:solidFill>
              </a:rPr>
              <a:t>D≥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deg(v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largest degree is bounded by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(k choose 2)/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 </a:t>
            </a:r>
            <a:r>
              <a:rPr lang="en-US" dirty="0" smtClean="0">
                <a:sym typeface="Symbol"/>
              </a:rPr>
              <a:t>and since our solution has we output has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k </a:t>
            </a:r>
            <a:r>
              <a:rPr lang="en-US" dirty="0" smtClean="0">
                <a:sym typeface="Symbol"/>
              </a:rPr>
              <a:t>vertices, the optimum is at most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k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/</a:t>
            </a:r>
            <a:r>
              <a:rPr lang="en-US" dirty="0" smtClean="0">
                <a:sym typeface="Symbol"/>
              </a:rPr>
              <a:t>. We can know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opt</a:t>
            </a:r>
            <a:r>
              <a:rPr lang="en-US" dirty="0" smtClean="0">
                <a:sym typeface="Symbol"/>
              </a:rPr>
              <a:t> by trying all values.</a:t>
            </a:r>
          </a:p>
          <a:p>
            <a:r>
              <a:rPr lang="en-US" dirty="0" smtClean="0">
                <a:sym typeface="Symbol"/>
              </a:rPr>
              <a:t>We now use a method that is called  </a:t>
            </a:r>
            <a:r>
              <a:rPr lang="en-US" dirty="0" smtClean="0">
                <a:solidFill>
                  <a:srgbClr val="7030A0"/>
                </a:solidFill>
                <a:sym typeface="Symbol"/>
              </a:rPr>
              <a:t>Color-Coding </a:t>
            </a:r>
            <a:r>
              <a:rPr lang="en-US" dirty="0" smtClean="0">
                <a:sym typeface="Symbol"/>
              </a:rPr>
              <a:t>due to </a:t>
            </a:r>
            <a:r>
              <a:rPr lang="en-US" dirty="0" err="1" smtClean="0">
                <a:solidFill>
                  <a:schemeClr val="tx2"/>
                </a:solidFill>
                <a:sym typeface="Symbol"/>
              </a:rPr>
              <a:t>Alon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 et al. 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 smtClean="0">
                <a:solidFill>
                  <a:srgbClr val="FF0000"/>
                </a:solidFill>
              </a:rPr>
              <a:t>E*</a:t>
            </a:r>
            <a:r>
              <a:rPr lang="en-US" dirty="0" smtClean="0"/>
              <a:t> be the edges touched by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Claim: if all the labels are </a:t>
            </a:r>
            <a:r>
              <a:rPr lang="en-US" dirty="0" err="1" smtClean="0"/>
              <a:t>pairwise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 for every vertex, we can  solve the problem in time </a:t>
            </a:r>
            <a:r>
              <a:rPr lang="en-US" dirty="0" smtClean="0">
                <a:solidFill>
                  <a:srgbClr val="FF0000"/>
                </a:solidFill>
              </a:rPr>
              <a:t>h(k,1/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). </a:t>
            </a:r>
            <a:endParaRPr lang="en-US" baseline="30000" dirty="0" smtClean="0">
              <a:solidFill>
                <a:srgbClr val="FF0000"/>
              </a:solidFill>
              <a:sym typeface="Symbol"/>
            </a:endParaRPr>
          </a:p>
          <a:p>
            <a:r>
              <a:rPr lang="en-US" dirty="0" smtClean="0">
                <a:sym typeface="Symbol"/>
              </a:rPr>
              <a:t>Proof:  Let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{L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}</a:t>
            </a:r>
            <a:r>
              <a:rPr lang="en-US" dirty="0" smtClean="0">
                <a:sym typeface="Symbol"/>
              </a:rPr>
              <a:t> be the labels of the edges of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</a:p>
          <a:p>
            <a:r>
              <a:rPr lang="en-US" dirty="0" smtClean="0">
                <a:sym typeface="Symbol"/>
              </a:rPr>
              <a:t>The degree of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dirty="0" smtClean="0">
                <a:sym typeface="Symbol"/>
              </a:rPr>
              <a:t>  is at most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opt  </a:t>
            </a:r>
            <a:r>
              <a:rPr lang="en-US" dirty="0" smtClean="0">
                <a:sym typeface="Symbol"/>
              </a:rPr>
              <a:t>otherwise the labels can not be different.</a:t>
            </a:r>
          </a:p>
          <a:p>
            <a:r>
              <a:rPr lang="en-US" dirty="0" smtClean="0">
                <a:sym typeface="Symbol"/>
              </a:rPr>
              <a:t> As the number of labels is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opt</a:t>
            </a:r>
            <a:r>
              <a:rPr lang="en-US" dirty="0" smtClean="0">
                <a:sym typeface="Symbol"/>
              </a:rPr>
              <a:t>, and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L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is a subset of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{1,2,……..,opt} </a:t>
            </a:r>
            <a:r>
              <a:rPr lang="en-US" dirty="0" smtClean="0">
                <a:sym typeface="Symbol"/>
              </a:rPr>
              <a:t>the number of ways to choose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L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is at most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opt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baseline="30000" dirty="0" err="1" smtClean="0">
                <a:solidFill>
                  <a:srgbClr val="FF0000"/>
                </a:solidFill>
                <a:sym typeface="Symbol"/>
              </a:rPr>
              <a:t>opt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= f(,k)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the sets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baseline="-25000" dirty="0" smtClean="0">
                <a:sym typeface="Symbol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choose the sets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baseline="-25000" dirty="0" smtClean="0">
                <a:sym typeface="Symbol"/>
              </a:rPr>
              <a:t>  </a:t>
            </a:r>
            <a:r>
              <a:rPr lang="en-US" dirty="0" smtClean="0">
                <a:sym typeface="Symbol"/>
              </a:rPr>
              <a:t>one after the other which will give us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k</a:t>
            </a:r>
            <a:r>
              <a:rPr lang="en-US" dirty="0" smtClean="0">
                <a:sym typeface="Symbol"/>
              </a:rPr>
              <a:t> sets. The time is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r(,k)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Say that we have the correct choice of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{L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}</a:t>
            </a:r>
          </a:p>
          <a:p>
            <a:r>
              <a:rPr lang="en-US" dirty="0" smtClean="0">
                <a:sym typeface="Symbol"/>
              </a:rPr>
              <a:t>We can build a bipartite graph between the vertices and the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{L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} </a:t>
            </a:r>
            <a:r>
              <a:rPr lang="en-US" dirty="0" smtClean="0">
                <a:sym typeface="Symbol"/>
              </a:rPr>
              <a:t>and add an edge from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u</a:t>
            </a:r>
            <a:r>
              <a:rPr lang="en-US" baseline="-25000" dirty="0" err="1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to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L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i  </a:t>
            </a:r>
            <a:r>
              <a:rPr lang="en-US" dirty="0" smtClean="0">
                <a:sym typeface="Symbol"/>
              </a:rPr>
              <a:t> if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en-US" dirty="0" smtClean="0">
                <a:sym typeface="Symbol"/>
              </a:rPr>
              <a:t>are the labels of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u</a:t>
            </a:r>
            <a:r>
              <a:rPr lang="en-US" baseline="-25000" dirty="0" err="1" smtClean="0">
                <a:solidFill>
                  <a:srgbClr val="FF0000"/>
                </a:solidFill>
                <a:sym typeface="Symbol"/>
              </a:rPr>
              <a:t>i</a:t>
            </a:r>
            <a:endParaRPr lang="en-US" dirty="0" smtClean="0">
              <a:solidFill>
                <a:srgbClr val="FF0000"/>
              </a:solidFill>
              <a:sym typeface="Symbol"/>
            </a:endParaRPr>
          </a:p>
          <a:p>
            <a:r>
              <a:rPr lang="en-US" dirty="0" smtClean="0">
                <a:sym typeface="Symbol"/>
              </a:rPr>
              <a:t>Finding the solution is a maximum matching problem. Will apply for the correct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{L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}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make the labels of </a:t>
            </a:r>
            <a:r>
              <a:rPr lang="en-US" dirty="0" smtClean="0">
                <a:solidFill>
                  <a:srgbClr val="FF0000"/>
                </a:solidFill>
              </a:rPr>
              <a:t>E*</a:t>
            </a:r>
            <a:r>
              <a:rPr lang="en-US" dirty="0" smtClean="0"/>
              <a:t> for all vertices disjoint?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Give every edge  a label between </a:t>
            </a:r>
            <a:r>
              <a:rPr lang="en-US" dirty="0" smtClean="0">
                <a:solidFill>
                  <a:srgbClr val="FF0000"/>
                </a:solidFill>
              </a:rPr>
              <a:t>{1,2…..,opt} </a:t>
            </a:r>
            <a:r>
              <a:rPr lang="en-US" dirty="0" smtClean="0"/>
              <a:t>at random. The probability that the edges of a vertex are different is at least 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 -opt</a:t>
            </a:r>
            <a:r>
              <a:rPr lang="en-US" baseline="-25000" dirty="0" smtClean="0">
                <a:solidFill>
                  <a:srgbClr val="FF0000"/>
                </a:solidFill>
                <a:sym typeface="Symbol"/>
              </a:rPr>
              <a:t> </a:t>
            </a:r>
            <a:endParaRPr lang="en-US" dirty="0" smtClean="0">
              <a:solidFill>
                <a:srgbClr val="FF0000"/>
              </a:solidFill>
              <a:sym typeface="Symbol"/>
            </a:endParaRPr>
          </a:p>
          <a:p>
            <a:r>
              <a:rPr lang="en-US" dirty="0" smtClean="0">
                <a:sym typeface="Symbol"/>
              </a:rPr>
              <a:t>For this to happen for all vertices raise the above by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k.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  <a:sym typeface="Symbol"/>
            </a:endParaRPr>
          </a:p>
          <a:p>
            <a:r>
              <a:rPr lang="en-US" dirty="0" smtClean="0">
                <a:sym typeface="Symbol"/>
              </a:rPr>
              <a:t>Running it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baseline="30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baseline="30000" dirty="0" err="1" smtClean="0">
                <a:solidFill>
                  <a:srgbClr val="FF0000"/>
                </a:solidFill>
                <a:sym typeface="Symbol"/>
              </a:rPr>
              <a:t>opt∙k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times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gives a probably of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(1-1/e)  </a:t>
            </a:r>
            <a:r>
              <a:rPr lang="en-US" dirty="0" smtClean="0">
                <a:sym typeface="Symbol"/>
              </a:rPr>
              <a:t>for success. This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can be </a:t>
            </a:r>
            <a:r>
              <a:rPr lang="en-US" dirty="0" err="1" smtClean="0">
                <a:sym typeface="Symbol"/>
              </a:rPr>
              <a:t>derandomized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The time is indeed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h(,k)</a:t>
            </a:r>
          </a:p>
          <a:p>
            <a:r>
              <a:rPr lang="en-US" dirty="0" smtClean="0">
                <a:sym typeface="Symbol"/>
              </a:rPr>
              <a:t>But its only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(1- )  approximation </a:t>
            </a:r>
            <a:r>
              <a:rPr lang="en-US" dirty="0" smtClean="0">
                <a:sym typeface="Symbol"/>
              </a:rPr>
              <a:t>(see first step).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simple connection between </a:t>
            </a:r>
            <a:r>
              <a:rPr lang="en-US" dirty="0" smtClean="0">
                <a:solidFill>
                  <a:srgbClr val="FF0000"/>
                </a:solidFill>
              </a:rPr>
              <a:t>FPT </a:t>
            </a:r>
            <a:r>
              <a:rPr lang="en-US" dirty="0" smtClean="0"/>
              <a:t>and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 any problem with the question is the value at most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?</a:t>
            </a:r>
          </a:p>
          <a:p>
            <a:r>
              <a:rPr lang="en-US" dirty="0" smtClean="0"/>
              <a:t>Say that a problem has a </a:t>
            </a:r>
            <a:r>
              <a:rPr lang="en-US" dirty="0" smtClean="0">
                <a:solidFill>
                  <a:srgbClr val="FF0000"/>
                </a:solidFill>
              </a:rPr>
              <a:t>(1+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) </a:t>
            </a:r>
            <a:r>
              <a:rPr lang="en-US" dirty="0" smtClean="0">
                <a:sym typeface="Symbol"/>
              </a:rPr>
              <a:t>ratio in time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f(1/)∙ poly(n).  </a:t>
            </a:r>
            <a:r>
              <a:rPr lang="en-US" dirty="0" smtClean="0">
                <a:sym typeface="Symbol"/>
              </a:rPr>
              <a:t>Called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Efficient PTAS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Let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=1/2k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Note that if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opt≤k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en-US" dirty="0" smtClean="0">
                <a:sym typeface="Symbol"/>
              </a:rPr>
              <a:t>we get a value of at most 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(1/(2k)+1)∙k ≤k+1/2.</a:t>
            </a:r>
          </a:p>
          <a:p>
            <a:r>
              <a:rPr lang="en-US" dirty="0" smtClean="0">
                <a:sym typeface="Symbol"/>
              </a:rPr>
              <a:t> But it must be integral solution so value at most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k</a:t>
            </a:r>
            <a:r>
              <a:rPr lang="en-US" dirty="0" smtClean="0">
                <a:sym typeface="Symbol"/>
              </a:rPr>
              <a:t>. If the minimum is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k+1 </a:t>
            </a:r>
            <a:r>
              <a:rPr lang="en-US" dirty="0" smtClean="0">
                <a:sym typeface="Symbol"/>
              </a:rPr>
              <a:t>any solution output is at least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k+1</a:t>
            </a:r>
            <a:r>
              <a:rPr lang="en-US" dirty="0" smtClean="0">
                <a:sym typeface="Symbol"/>
              </a:rPr>
              <a:t> so we can tell if its smaller than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k.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results of this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Metric TSP with deadlines </a:t>
            </a:r>
            <a:r>
              <a:rPr lang="en-US" dirty="0" smtClean="0"/>
              <a:t>admits an </a:t>
            </a:r>
            <a:r>
              <a:rPr lang="en-US" dirty="0" smtClean="0">
                <a:solidFill>
                  <a:srgbClr val="FF0000"/>
                </a:solidFill>
              </a:rPr>
              <a:t>2.5 </a:t>
            </a:r>
            <a:r>
              <a:rPr lang="en-US" dirty="0" smtClean="0"/>
              <a:t>approximation in time </a:t>
            </a:r>
            <a:r>
              <a:rPr lang="en-US" dirty="0" smtClean="0">
                <a:solidFill>
                  <a:srgbClr val="FF0000"/>
                </a:solidFill>
              </a:rPr>
              <a:t>O(n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+ k!∙k)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the number of deadlines.</a:t>
            </a:r>
          </a:p>
          <a:p>
            <a:r>
              <a:rPr lang="en-US" dirty="0" smtClean="0"/>
              <a:t>AS required from such result the problem has no constant ratio if the time is polynomial and is not in </a:t>
            </a:r>
            <a:r>
              <a:rPr lang="en-US" dirty="0" smtClean="0">
                <a:solidFill>
                  <a:srgbClr val="FF0000"/>
                </a:solidFill>
              </a:rPr>
              <a:t>FPT</a:t>
            </a:r>
            <a:r>
              <a:rPr lang="en-US" dirty="0" smtClean="0"/>
              <a:t> when parameterized by 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Vertex coloring </a:t>
            </a:r>
            <a:r>
              <a:rPr lang="en-US" dirty="0" smtClean="0"/>
              <a:t>can be approximated within </a:t>
            </a:r>
            <a:r>
              <a:rPr lang="en-US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in time </a:t>
            </a: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err="1" smtClean="0">
                <a:solidFill>
                  <a:srgbClr val="FF0000"/>
                </a:solidFill>
              </a:rPr>
              <a:t>n∙f</a:t>
            </a:r>
            <a:r>
              <a:rPr lang="en-US" dirty="0" smtClean="0">
                <a:solidFill>
                  <a:srgbClr val="FF0000"/>
                </a:solidFill>
              </a:rPr>
              <a:t>(g)) </a:t>
            </a:r>
            <a:r>
              <a:rPr lang="en-US" dirty="0" smtClean="0"/>
              <a:t>where </a:t>
            </a:r>
            <a:r>
              <a:rPr lang="en-US" dirty="0" smtClean="0">
                <a:solidFill>
                  <a:srgbClr val="FF0000"/>
                </a:solidFill>
              </a:rPr>
              <a:t>g </a:t>
            </a:r>
            <a:r>
              <a:rPr lang="en-US" dirty="0" smtClean="0"/>
              <a:t>is the genus of the graph.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W[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] </a:t>
            </a:r>
            <a:r>
              <a:rPr lang="en-US" dirty="0" smtClean="0"/>
              <a:t>classes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Classes </a:t>
            </a:r>
            <a:r>
              <a:rPr lang="en-US" dirty="0" smtClean="0">
                <a:solidFill>
                  <a:srgbClr val="FF0000"/>
                </a:solidFill>
              </a:rPr>
              <a:t>W[1],W[2],.... </a:t>
            </a:r>
            <a:r>
              <a:rPr lang="en-US" dirty="0" smtClean="0"/>
              <a:t>were defined.</a:t>
            </a:r>
          </a:p>
          <a:p>
            <a:r>
              <a:rPr lang="en-US" dirty="0" smtClean="0"/>
              <a:t>It is believed that a “complete” problems in </a:t>
            </a:r>
            <a:r>
              <a:rPr lang="en-US" dirty="0" smtClean="0">
                <a:solidFill>
                  <a:srgbClr val="FF0000"/>
                </a:solidFill>
              </a:rPr>
              <a:t>W[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], i≥1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are not in</a:t>
            </a:r>
            <a:r>
              <a:rPr lang="en-US" dirty="0" smtClean="0">
                <a:solidFill>
                  <a:srgbClr val="FF0000"/>
                </a:solidFill>
              </a:rPr>
              <a:t> FPT.</a:t>
            </a:r>
          </a:p>
          <a:p>
            <a:r>
              <a:rPr lang="en-US" dirty="0" smtClean="0"/>
              <a:t>For example </a:t>
            </a:r>
            <a:r>
              <a:rPr lang="en-US" dirty="0" smtClean="0">
                <a:solidFill>
                  <a:srgbClr val="FF0000"/>
                </a:solidFill>
              </a:rPr>
              <a:t>Clique </a:t>
            </a:r>
            <a:r>
              <a:rPr lang="en-US" dirty="0" smtClean="0"/>
              <a:t>belongs to </a:t>
            </a:r>
            <a:r>
              <a:rPr lang="en-US" dirty="0" smtClean="0">
                <a:solidFill>
                  <a:srgbClr val="FF0000"/>
                </a:solidFill>
              </a:rPr>
              <a:t>W[1] </a:t>
            </a:r>
            <a:r>
              <a:rPr lang="en-US" dirty="0" smtClean="0"/>
              <a:t>and is </a:t>
            </a:r>
            <a:r>
              <a:rPr lang="en-US" dirty="0" smtClean="0">
                <a:solidFill>
                  <a:srgbClr val="FF0000"/>
                </a:solidFill>
              </a:rPr>
              <a:t>W[1]-</a:t>
            </a:r>
            <a:r>
              <a:rPr lang="en-US" dirty="0" smtClean="0"/>
              <a:t>hard. Also called </a:t>
            </a:r>
            <a:r>
              <a:rPr lang="en-US" dirty="0" smtClean="0">
                <a:solidFill>
                  <a:srgbClr val="FF0000"/>
                </a:solidFill>
              </a:rPr>
              <a:t>W[1]-complete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say that a reduction from the </a:t>
            </a:r>
            <a:r>
              <a:rPr lang="en-US" dirty="0" smtClean="0">
                <a:solidFill>
                  <a:srgbClr val="00B050"/>
                </a:solidFill>
              </a:rPr>
              <a:t>Clique</a:t>
            </a:r>
            <a:r>
              <a:rPr lang="en-US" dirty="0" smtClean="0"/>
              <a:t>  to a problem </a:t>
            </a:r>
            <a:r>
              <a:rPr lang="en-US" dirty="0" smtClean="0">
                <a:solidFill>
                  <a:srgbClr val="00B050"/>
                </a:solidFill>
              </a:rPr>
              <a:t>Q</a:t>
            </a:r>
            <a:r>
              <a:rPr lang="en-US" dirty="0" smtClean="0"/>
              <a:t>, is 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 err="1" smtClean="0">
                <a:solidFill>
                  <a:srgbClr val="FF0000"/>
                </a:solidFill>
              </a:rPr>
              <a:t>parametrized</a:t>
            </a:r>
            <a:r>
              <a:rPr lang="en-US" dirty="0" smtClean="0">
                <a:solidFill>
                  <a:srgbClr val="FF0000"/>
                </a:solidFill>
              </a:rPr>
              <a:t> reduction ” </a:t>
            </a:r>
            <a:r>
              <a:rPr lang="en-US" dirty="0" smtClean="0"/>
              <a:t>if the new optimum is </a:t>
            </a:r>
            <a:r>
              <a:rPr lang="en-US" dirty="0" smtClean="0">
                <a:solidFill>
                  <a:srgbClr val="FF0000"/>
                </a:solidFill>
              </a:rPr>
              <a:t>f(opt)</a:t>
            </a:r>
            <a:r>
              <a:rPr lang="en-US" dirty="0" smtClean="0"/>
              <a:t>, with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dirty="0" smtClean="0"/>
              <a:t> the optimum for </a:t>
            </a:r>
            <a:r>
              <a:rPr lang="en-US" dirty="0" smtClean="0">
                <a:solidFill>
                  <a:srgbClr val="00B050"/>
                </a:solidFill>
              </a:rPr>
              <a:t>Clique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k-center </a:t>
            </a:r>
            <a:r>
              <a:rPr lang="en-US" dirty="0" smtClean="0"/>
              <a:t>problems is not in </a:t>
            </a:r>
            <a:r>
              <a:rPr lang="en-US" dirty="0" smtClean="0">
                <a:solidFill>
                  <a:srgbClr val="FF0000"/>
                </a:solidFill>
              </a:rPr>
              <a:t>FPT</a:t>
            </a:r>
            <a:r>
              <a:rPr lang="en-US" dirty="0" smtClean="0"/>
              <a:t> if parameterized by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. Also the best ratio known is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 And there can not be a better ratio.</a:t>
            </a:r>
          </a:p>
          <a:p>
            <a:r>
              <a:rPr lang="en-US" dirty="0" smtClean="0"/>
              <a:t>But it has a </a:t>
            </a:r>
            <a:r>
              <a:rPr lang="en-US" dirty="0" smtClean="0">
                <a:solidFill>
                  <a:srgbClr val="FF0000"/>
                </a:solidFill>
              </a:rPr>
              <a:t>1+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 </a:t>
            </a:r>
            <a:r>
              <a:rPr lang="en-US" dirty="0" smtClean="0">
                <a:sym typeface="Symbol"/>
              </a:rPr>
              <a:t>ratio if the time is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sym typeface="Symbol"/>
              </a:rPr>
              <a:t>    f(k, )∙Poly(n)</a:t>
            </a:r>
            <a:r>
              <a:rPr lang="en-US" dirty="0" smtClean="0"/>
              <a:t> .  Also see recent paper by </a:t>
            </a:r>
            <a:r>
              <a:rPr lang="en-US" smtClean="0">
                <a:solidFill>
                  <a:srgbClr val="002060"/>
                </a:solidFill>
              </a:rPr>
              <a:t>Feldmann </a:t>
            </a:r>
            <a:r>
              <a:rPr lang="en-US" dirty="0" smtClean="0"/>
              <a:t>et al.</a:t>
            </a:r>
          </a:p>
          <a:p>
            <a:r>
              <a:rPr lang="en-US" dirty="0" smtClean="0"/>
              <a:t>Add to a planar graph </a:t>
            </a:r>
            <a:r>
              <a:rPr lang="en-US" dirty="0" smtClean="0">
                <a:solidFill>
                  <a:srgbClr val="FF0000"/>
                </a:solidFill>
              </a:rPr>
              <a:t>k </a:t>
            </a:r>
            <a:r>
              <a:rPr lang="en-US" dirty="0" smtClean="0"/>
              <a:t>vertices and connect them in arbitrary way. Note the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vertices are known. We show </a:t>
            </a:r>
            <a:r>
              <a:rPr lang="en-US" dirty="0" smtClean="0">
                <a:solidFill>
                  <a:srgbClr val="FF0000"/>
                </a:solidFill>
              </a:rPr>
              <a:t>f(k)∙Poly(n</a:t>
            </a:r>
            <a:r>
              <a:rPr lang="en-US" dirty="0" smtClean="0"/>
              <a:t>) time,  </a:t>
            </a:r>
            <a:r>
              <a:rPr lang="en-US" dirty="0" smtClean="0">
                <a:solidFill>
                  <a:srgbClr val="FF0000"/>
                </a:solidFill>
              </a:rPr>
              <a:t>7/4</a:t>
            </a:r>
            <a:r>
              <a:rPr lang="en-US" dirty="0" smtClean="0"/>
              <a:t>  ratio.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simple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smtClean="0">
                <a:solidFill>
                  <a:srgbClr val="00B050"/>
                </a:solidFill>
              </a:rPr>
              <a:t>exhaustive search</a:t>
            </a:r>
            <a:r>
              <a:rPr lang="en-US" dirty="0" smtClean="0"/>
              <a:t> find the  </a:t>
            </a:r>
            <a:r>
              <a:rPr lang="en-US" dirty="0" err="1" smtClean="0"/>
              <a:t>the</a:t>
            </a:r>
            <a:r>
              <a:rPr lang="en-US" dirty="0" smtClean="0"/>
              <a:t> exact coloring of the new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 vertices.</a:t>
            </a:r>
          </a:p>
          <a:p>
            <a:r>
              <a:rPr lang="en-US" dirty="0" smtClean="0"/>
              <a:t>Let </a:t>
            </a:r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en-US" dirty="0" smtClean="0"/>
              <a:t>be the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vertices.</a:t>
            </a:r>
          </a:p>
          <a:p>
            <a:r>
              <a:rPr lang="en-US" dirty="0" smtClean="0"/>
              <a:t>The number of colors is </a:t>
            </a:r>
            <a:r>
              <a:rPr lang="en-US" dirty="0" smtClean="0">
                <a:solidFill>
                  <a:srgbClr val="FF0000"/>
                </a:solidFill>
              </a:rPr>
              <a:t>opt(X)+4opt(G-X)/3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ratio is </a:t>
            </a:r>
            <a:r>
              <a:rPr lang="en-US" dirty="0" smtClean="0">
                <a:solidFill>
                  <a:srgbClr val="FF0000"/>
                </a:solidFill>
              </a:rPr>
              <a:t>7/3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Note that if </a:t>
            </a:r>
            <a:r>
              <a:rPr lang="en-US" dirty="0" smtClean="0">
                <a:solidFill>
                  <a:srgbClr val="FF0000"/>
                </a:solidFill>
              </a:rPr>
              <a:t>opt(G)=opt(G-X)=opt(X)=3</a:t>
            </a:r>
            <a:r>
              <a:rPr lang="en-US" dirty="0" smtClean="0"/>
              <a:t> we return 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 colors. </a:t>
            </a:r>
          </a:p>
          <a:p>
            <a:r>
              <a:rPr lang="en-US" dirty="0" smtClean="0"/>
              <a:t>Its tight.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Sum coloring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color is an integer </a:t>
            </a:r>
            <a:r>
              <a:rPr lang="en-US" dirty="0" smtClean="0">
                <a:solidFill>
                  <a:srgbClr val="FF0000"/>
                </a:solidFill>
              </a:rPr>
              <a:t>i≥1 </a:t>
            </a:r>
            <a:r>
              <a:rPr lang="en-US" dirty="0" smtClean="0"/>
              <a:t>and neighbors need to get different colors. Find coloring  and minimize the  sum.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[HK] </a:t>
            </a:r>
            <a:r>
              <a:rPr lang="en-US" dirty="0" smtClean="0"/>
              <a:t>show: consider the </a:t>
            </a:r>
            <a:r>
              <a:rPr lang="en-US" dirty="0" smtClean="0">
                <a:solidFill>
                  <a:srgbClr val="00B050"/>
                </a:solidFill>
              </a:rPr>
              <a:t>Tree Width </a:t>
            </a:r>
            <a:r>
              <a:rPr lang="en-US" dirty="0" smtClean="0"/>
              <a:t>of the graph. Say it is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. There is a </a:t>
            </a:r>
            <a:r>
              <a:rPr lang="en-US" dirty="0" smtClean="0">
                <a:solidFill>
                  <a:srgbClr val="FF0000"/>
                </a:solidFill>
              </a:rPr>
              <a:t>1+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en-US" dirty="0" smtClean="0">
                <a:sym typeface="Symbol"/>
              </a:rPr>
              <a:t> ratio if parameterized by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t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Interesting behavior: polynomial time solvable on trees but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NPC for tree-width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dirty="0" smtClean="0">
                <a:sym typeface="Symbol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Fixed parameter approximation for the </a:t>
            </a:r>
            <a:r>
              <a:rPr lang="en-US" smtClean="0">
                <a:solidFill>
                  <a:srgbClr val="FF0000"/>
                </a:solidFill>
              </a:rPr>
              <a:t>Steiner Tree </a:t>
            </a:r>
            <a:r>
              <a:rPr lang="en-US" dirty="0" smtClean="0"/>
              <a:t>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Steiner tree </a:t>
            </a:r>
            <a:r>
              <a:rPr lang="en-US" dirty="0" err="1" smtClean="0"/>
              <a:t>parametrized</a:t>
            </a:r>
            <a:r>
              <a:rPr lang="en-US" dirty="0" smtClean="0"/>
              <a:t> by the </a:t>
            </a:r>
            <a:r>
              <a:rPr lang="en-US" dirty="0" smtClean="0">
                <a:solidFill>
                  <a:srgbClr val="00B050"/>
                </a:solidFill>
              </a:rPr>
              <a:t>number of Steiner vertices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W[2]-hard.</a:t>
            </a:r>
          </a:p>
          <a:p>
            <a:r>
              <a:rPr lang="en-US" dirty="0" smtClean="0"/>
              <a:t>The best known ratio for a very long time is </a:t>
            </a:r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dirty="0" smtClean="0"/>
              <a:t>Due to </a:t>
            </a:r>
            <a:r>
              <a:rPr lang="en-US" dirty="0" err="1" smtClean="0">
                <a:solidFill>
                  <a:srgbClr val="002060"/>
                </a:solidFill>
              </a:rPr>
              <a:t>Agrawal</a:t>
            </a:r>
            <a:r>
              <a:rPr lang="en-US" dirty="0" smtClean="0">
                <a:solidFill>
                  <a:srgbClr val="002060"/>
                </a:solidFill>
              </a:rPr>
              <a:t>, Klein and R. Ravi.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002060"/>
                </a:solidFill>
              </a:rPr>
              <a:t>Dvorac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et al present the following result: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B050"/>
                </a:solidFill>
              </a:rPr>
              <a:t>Steiner tree problem </a:t>
            </a:r>
            <a:r>
              <a:rPr lang="en-US" dirty="0" smtClean="0"/>
              <a:t>admits a </a:t>
            </a:r>
            <a:r>
              <a:rPr lang="en-US" dirty="0" smtClean="0">
                <a:solidFill>
                  <a:srgbClr val="FF0000"/>
                </a:solidFill>
              </a:rPr>
              <a:t>1+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en-US" dirty="0" smtClean="0">
                <a:sym typeface="Symbol"/>
              </a:rPr>
              <a:t> ratio in time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T(,p)∙poly(n).  p </a:t>
            </a:r>
            <a:r>
              <a:rPr lang="en-US" dirty="0" smtClean="0">
                <a:sym typeface="Symbol"/>
              </a:rPr>
              <a:t>is the </a:t>
            </a:r>
            <a:r>
              <a:rPr lang="en-US" dirty="0" smtClean="0">
                <a:solidFill>
                  <a:srgbClr val="7030A0"/>
                </a:solidFill>
                <a:sym typeface="Symbol"/>
              </a:rPr>
              <a:t># Steiner Vertices.</a:t>
            </a:r>
          </a:p>
          <a:p>
            <a:r>
              <a:rPr lang="en-US" dirty="0" smtClean="0">
                <a:sym typeface="Symbol"/>
              </a:rPr>
              <a:t>The same hold for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Steiner forest </a:t>
            </a:r>
            <a:r>
              <a:rPr lang="en-US" dirty="0" smtClean="0">
                <a:sym typeface="Symbol"/>
              </a:rPr>
              <a:t>if also </a:t>
            </a:r>
            <a:r>
              <a:rPr lang="en-US" dirty="0" err="1" smtClean="0">
                <a:sym typeface="Symbol"/>
              </a:rPr>
              <a:t>parametrized</a:t>
            </a:r>
            <a:r>
              <a:rPr lang="en-US" dirty="0" smtClean="0">
                <a:sym typeface="Symbol"/>
              </a:rPr>
              <a:t> by the </a:t>
            </a:r>
            <a:r>
              <a:rPr lang="en-US" dirty="0" smtClean="0">
                <a:solidFill>
                  <a:srgbClr val="7030A0"/>
                </a:solidFill>
                <a:sym typeface="Symbol"/>
              </a:rPr>
              <a:t>number of components</a:t>
            </a:r>
            <a:r>
              <a:rPr lang="en-US" dirty="0" smtClean="0">
                <a:sym typeface="Symbol"/>
              </a:rPr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If you want approximation ratio of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 </a:t>
            </a:r>
            <a:r>
              <a:rPr lang="en-US" sz="3200" dirty="0" smtClean="0">
                <a:sym typeface="Symbol"/>
              </a:rPr>
              <a:t>for  some problem what is the best possible running time?</a:t>
            </a:r>
          </a:p>
          <a:p>
            <a:r>
              <a:rPr lang="en-US" sz="3200" dirty="0" smtClean="0">
                <a:sym typeface="Symbol"/>
              </a:rPr>
              <a:t>You need to do two things</a:t>
            </a:r>
          </a:p>
          <a:p>
            <a:r>
              <a:rPr lang="en-US" sz="3200" dirty="0" smtClean="0">
                <a:sym typeface="Symbol"/>
              </a:rPr>
              <a:t>First give an approximation ratio of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 </a:t>
            </a:r>
            <a:r>
              <a:rPr lang="en-US" sz="3200" dirty="0" smtClean="0">
                <a:sym typeface="Symbol"/>
              </a:rPr>
              <a:t>in  some time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t(n)</a:t>
            </a:r>
            <a:r>
              <a:rPr lang="en-US" sz="3200" dirty="0" smtClean="0">
                <a:sym typeface="Symbol"/>
              </a:rPr>
              <a:t>.</a:t>
            </a:r>
          </a:p>
          <a:p>
            <a:r>
              <a:rPr lang="en-US" sz="3200" dirty="0" smtClean="0">
                <a:sym typeface="Symbol"/>
              </a:rPr>
              <a:t>Then show that approximation of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</a:t>
            </a:r>
            <a:r>
              <a:rPr lang="en-US" sz="3200" dirty="0" smtClean="0">
                <a:sym typeface="Symbol"/>
              </a:rPr>
              <a:t>, with time better than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t(n) </a:t>
            </a:r>
            <a:r>
              <a:rPr lang="en-US" sz="3200" dirty="0" smtClean="0">
                <a:sym typeface="Symbol"/>
              </a:rPr>
              <a:t>would contradicts the </a:t>
            </a:r>
            <a:r>
              <a:rPr lang="en-US" sz="3200" dirty="0" smtClean="0">
                <a:solidFill>
                  <a:srgbClr val="FF0000"/>
                </a:solidFill>
                <a:sym typeface="Symbol"/>
              </a:rPr>
              <a:t>ETH.</a:t>
            </a:r>
            <a:endParaRPr lang="en-US" sz="3200" dirty="0" smtClean="0">
              <a:sym typeface="Symbol"/>
            </a:endParaRPr>
          </a:p>
          <a:p>
            <a:pPr>
              <a:buNone/>
            </a:pPr>
            <a:endParaRPr lang="en-US" sz="2800" dirty="0" smtClean="0">
              <a:solidFill>
                <a:srgbClr val="002060"/>
              </a:solidFill>
              <a:sym typeface="Symbo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Better approximation if the running time is </a:t>
            </a:r>
            <a:r>
              <a:rPr lang="en-US" dirty="0" smtClean="0">
                <a:solidFill>
                  <a:srgbClr val="002060"/>
                </a:solidFill>
              </a:rPr>
              <a:t>super polynomial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desired approximation for Set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that we want a </a:t>
            </a:r>
            <a:r>
              <a:rPr lang="en-US" dirty="0" smtClean="0">
                <a:solidFill>
                  <a:srgbClr val="FF0000"/>
                </a:solidFill>
              </a:rPr>
              <a:t>(1-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err="1" smtClean="0">
                <a:solidFill>
                  <a:srgbClr val="FF0000"/>
                </a:solidFill>
              </a:rPr>
              <a:t>ln</a:t>
            </a:r>
            <a:r>
              <a:rPr lang="en-US" dirty="0" smtClean="0">
                <a:solidFill>
                  <a:srgbClr val="FF0000"/>
                </a:solidFill>
              </a:rPr>
              <a:t> n </a:t>
            </a:r>
            <a:r>
              <a:rPr lang="en-US" dirty="0" smtClean="0"/>
              <a:t>approximation ratio.</a:t>
            </a:r>
          </a:p>
          <a:p>
            <a:r>
              <a:rPr lang="en-US" dirty="0" smtClean="0"/>
              <a:t>We know that we can not compute that  in polynomial time </a:t>
            </a:r>
            <a:r>
              <a:rPr lang="en-US" dirty="0" err="1" smtClean="0">
                <a:solidFill>
                  <a:srgbClr val="002060"/>
                </a:solidFill>
              </a:rPr>
              <a:t>Dinur</a:t>
            </a:r>
            <a:r>
              <a:rPr lang="en-US" dirty="0" smtClean="0">
                <a:solidFill>
                  <a:srgbClr val="002060"/>
                </a:solidFill>
              </a:rPr>
              <a:t> et al</a:t>
            </a:r>
            <a:r>
              <a:rPr lang="en-US" dirty="0" smtClean="0"/>
              <a:t>. We can do it  in exponential time. What is the time required?</a:t>
            </a:r>
          </a:p>
          <a:p>
            <a:r>
              <a:rPr lang="en-US" dirty="0" err="1" smtClean="0"/>
              <a:t>Cygan</a:t>
            </a:r>
            <a:r>
              <a:rPr lang="en-US" dirty="0" smtClean="0"/>
              <a:t> et at showed that in time </a:t>
            </a:r>
            <a:r>
              <a:rPr lang="en-US" dirty="0" smtClean="0">
                <a:solidFill>
                  <a:srgbClr val="FF0000"/>
                </a:solidFill>
              </a:rPr>
              <a:t>exp(n</a:t>
            </a:r>
            <a:r>
              <a:rPr lang="el-GR" baseline="30000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 ) </a:t>
            </a:r>
            <a:r>
              <a:rPr lang="en-US" dirty="0" smtClean="0"/>
              <a:t>finding such an approximation is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bounds: Almost linear </a:t>
            </a:r>
            <a:r>
              <a:rPr lang="en-US" dirty="0" smtClean="0">
                <a:solidFill>
                  <a:srgbClr val="FF0000"/>
                </a:solidFill>
              </a:rPr>
              <a:t>PCP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ratio of </a:t>
            </a:r>
            <a:r>
              <a:rPr lang="en-US" dirty="0" err="1" smtClean="0">
                <a:solidFill>
                  <a:srgbClr val="FF0000"/>
                </a:solidFill>
              </a:rPr>
              <a:t>ln</a:t>
            </a:r>
            <a:r>
              <a:rPr lang="en-US" dirty="0" smtClean="0">
                <a:solidFill>
                  <a:srgbClr val="FF0000"/>
                </a:solidFill>
              </a:rPr>
              <a:t> n/2</a:t>
            </a:r>
            <a:r>
              <a:rPr lang="en-US" dirty="0" smtClean="0"/>
              <a:t>. The upper bound is </a:t>
            </a:r>
            <a:r>
              <a:rPr lang="en-US" dirty="0" smtClean="0">
                <a:solidFill>
                  <a:srgbClr val="FF0000"/>
                </a:solidFill>
              </a:rPr>
              <a:t>exp(</a:t>
            </a:r>
            <a:r>
              <a:rPr lang="en-US" dirty="0" err="1" smtClean="0">
                <a:solidFill>
                  <a:srgbClr val="FF0000"/>
                </a:solidFill>
              </a:rPr>
              <a:t>sqrt</a:t>
            </a:r>
            <a:r>
              <a:rPr lang="en-US" dirty="0" smtClean="0">
                <a:solidFill>
                  <a:srgbClr val="FF0000"/>
                </a:solidFill>
              </a:rPr>
              <a:t>{n})</a:t>
            </a:r>
            <a:r>
              <a:rPr lang="en-US" dirty="0" smtClean="0"/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A paper by </a:t>
            </a:r>
            <a:r>
              <a:rPr lang="en-US" dirty="0" smtClean="0">
                <a:solidFill>
                  <a:srgbClr val="002060"/>
                </a:solidFill>
              </a:rPr>
              <a:t>[CKL] </a:t>
            </a:r>
            <a:r>
              <a:rPr lang="en-US" dirty="0" smtClean="0"/>
              <a:t>gave a lower bound, under the </a:t>
            </a:r>
            <a:r>
              <a:rPr lang="en-US" dirty="0" smtClean="0">
                <a:solidFill>
                  <a:srgbClr val="FF0000"/>
                </a:solidFill>
              </a:rPr>
              <a:t>ETH</a:t>
            </a:r>
            <a:r>
              <a:rPr lang="en-US" dirty="0" smtClean="0"/>
              <a:t> and the </a:t>
            </a:r>
            <a:r>
              <a:rPr lang="en-US" dirty="0" smtClean="0">
                <a:solidFill>
                  <a:srgbClr val="00B050"/>
                </a:solidFill>
              </a:rPr>
              <a:t>Projection game conjecture </a:t>
            </a:r>
            <a:r>
              <a:rPr lang="en-US" dirty="0" smtClean="0"/>
              <a:t>(details omitted) of </a:t>
            </a:r>
            <a:r>
              <a:rPr lang="en-US" dirty="0" smtClean="0">
                <a:solidFill>
                  <a:srgbClr val="FF0000"/>
                </a:solidFill>
              </a:rPr>
              <a:t>exp(</a:t>
            </a:r>
            <a:r>
              <a:rPr lang="en-US" dirty="0" err="1" smtClean="0">
                <a:solidFill>
                  <a:srgbClr val="FF0000"/>
                </a:solidFill>
              </a:rPr>
              <a:t>sqrt</a:t>
            </a:r>
            <a:r>
              <a:rPr lang="en-US" dirty="0" smtClean="0">
                <a:solidFill>
                  <a:srgbClr val="FF0000"/>
                </a:solidFill>
              </a:rPr>
              <a:t>{n}).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It is an improvement of a paper by </a:t>
            </a:r>
            <a:r>
              <a:rPr lang="en-US" dirty="0" err="1" smtClean="0">
                <a:solidFill>
                  <a:srgbClr val="002060"/>
                </a:solidFill>
              </a:rPr>
              <a:t>Moskovitch</a:t>
            </a:r>
            <a:r>
              <a:rPr lang="en-US" dirty="0" smtClean="0"/>
              <a:t>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reduction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need to start with a </a:t>
            </a:r>
            <a:r>
              <a:rPr lang="en-US" dirty="0" smtClean="0">
                <a:solidFill>
                  <a:srgbClr val="002060"/>
                </a:solidFill>
              </a:rPr>
              <a:t>SAT </a:t>
            </a:r>
            <a:r>
              <a:rPr lang="en-US" dirty="0" smtClean="0"/>
              <a:t>instance with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clauses and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variables and reduce to a </a:t>
            </a:r>
            <a:r>
              <a:rPr lang="en-US" dirty="0" smtClean="0">
                <a:solidFill>
                  <a:srgbClr val="00B050"/>
                </a:solidFill>
              </a:rPr>
              <a:t>Set Cove</a:t>
            </a:r>
            <a:r>
              <a:rPr lang="en-US" dirty="0" smtClean="0"/>
              <a:t>r instance with </a:t>
            </a:r>
            <a:r>
              <a:rPr lang="en-US" dirty="0" err="1" smtClean="0">
                <a:solidFill>
                  <a:srgbClr val="FF0000"/>
                </a:solidFill>
              </a:rPr>
              <a:t>ln</a:t>
            </a:r>
            <a:r>
              <a:rPr lang="en-US" dirty="0" smtClean="0">
                <a:solidFill>
                  <a:srgbClr val="FF0000"/>
                </a:solidFill>
              </a:rPr>
              <a:t> N/2 </a:t>
            </a:r>
            <a:r>
              <a:rPr lang="en-US" dirty="0" smtClean="0"/>
              <a:t>gap, so that the size of the Set Cover is bounded by </a:t>
            </a:r>
            <a:r>
              <a:rPr lang="en-US" dirty="0" smtClean="0">
                <a:solidFill>
                  <a:srgbClr val="FF0000"/>
                </a:solidFill>
              </a:rPr>
              <a:t>N=(</a:t>
            </a:r>
            <a:r>
              <a:rPr lang="en-US" dirty="0" err="1" smtClean="0">
                <a:solidFill>
                  <a:srgbClr val="FF0000"/>
                </a:solidFill>
              </a:rPr>
              <a:t>m+n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exp(o(</a:t>
            </a:r>
            <a:r>
              <a:rPr lang="en-US" dirty="0" err="1" smtClean="0">
                <a:solidFill>
                  <a:srgbClr val="FF0000"/>
                </a:solidFill>
              </a:rPr>
              <a:t>sqrt</a:t>
            </a:r>
            <a:r>
              <a:rPr lang="en-US" dirty="0" smtClean="0">
                <a:solidFill>
                  <a:srgbClr val="FF0000"/>
                </a:solidFill>
              </a:rPr>
              <a:t>{N}))</a:t>
            </a:r>
            <a:r>
              <a:rPr lang="en-US" dirty="0" smtClean="0"/>
              <a:t>  would mean that the </a:t>
            </a:r>
            <a:r>
              <a:rPr lang="en-US" dirty="0" smtClean="0">
                <a:solidFill>
                  <a:srgbClr val="FF0000"/>
                </a:solidFill>
              </a:rPr>
              <a:t>ETH </a:t>
            </a:r>
            <a:r>
              <a:rPr lang="en-US" dirty="0" smtClean="0"/>
              <a:t>does not hold.</a:t>
            </a:r>
          </a:p>
          <a:p>
            <a:r>
              <a:rPr lang="en-US" dirty="0" smtClean="0"/>
              <a:t>Getting the above result is highly non trivial.</a:t>
            </a:r>
          </a:p>
          <a:p>
            <a:r>
              <a:rPr lang="en-US" dirty="0" smtClean="0"/>
              <a:t>A non trivial modification of an involved proof of </a:t>
            </a:r>
            <a:r>
              <a:rPr lang="en-US" dirty="0" err="1" smtClean="0">
                <a:solidFill>
                  <a:srgbClr val="002060"/>
                </a:solidFill>
              </a:rPr>
              <a:t>Moskovich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that gave the weaker time.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general </a:t>
            </a:r>
            <a:r>
              <a:rPr lang="en-US" dirty="0" smtClean="0">
                <a:solidFill>
                  <a:srgbClr val="FF0000"/>
                </a:solidFill>
              </a:rPr>
              <a:t>(1-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</a:rPr>
              <a:t>ln</a:t>
            </a:r>
            <a:r>
              <a:rPr lang="en-US" dirty="0" smtClean="0">
                <a:solidFill>
                  <a:srgbClr val="FF0000"/>
                </a:solidFill>
              </a:rPr>
              <a:t> 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approximation within </a:t>
            </a:r>
            <a:r>
              <a:rPr lang="en-US" dirty="0" smtClean="0">
                <a:solidFill>
                  <a:srgbClr val="FF0000"/>
                </a:solidFill>
              </a:rPr>
              <a:t>exp(n</a:t>
            </a:r>
            <a:r>
              <a:rPr lang="el-GR" baseline="30000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   </a:t>
            </a:r>
          </a:p>
          <a:p>
            <a:r>
              <a:rPr lang="en-US" dirty="0" smtClean="0"/>
              <a:t>And the lower bound is the same </a:t>
            </a:r>
            <a:r>
              <a:rPr lang="en-US" dirty="0" smtClean="0">
                <a:solidFill>
                  <a:srgbClr val="FF0000"/>
                </a:solidFill>
              </a:rPr>
              <a:t>exp(n</a:t>
            </a:r>
            <a:r>
              <a:rPr lang="el-GR" baseline="30000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</a:p>
          <a:p>
            <a:r>
              <a:rPr lang="en-US" dirty="0" smtClean="0"/>
              <a:t>Note that </a:t>
            </a:r>
            <a:r>
              <a:rPr lang="en-US" dirty="0" smtClean="0">
                <a:solidFill>
                  <a:srgbClr val="FF0000"/>
                </a:solidFill>
              </a:rPr>
              <a:t>Set Cover </a:t>
            </a:r>
            <a:r>
              <a:rPr lang="en-US" dirty="0" smtClean="0"/>
              <a:t>can be generalize to many problems.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Group Steiner, </a:t>
            </a:r>
            <a:r>
              <a:rPr lang="en-US" dirty="0" err="1" smtClean="0">
                <a:solidFill>
                  <a:srgbClr val="002060"/>
                </a:solidFill>
              </a:rPr>
              <a:t>Submodular</a:t>
            </a:r>
            <a:r>
              <a:rPr lang="en-US" dirty="0" smtClean="0">
                <a:solidFill>
                  <a:srgbClr val="002060"/>
                </a:solidFill>
              </a:rPr>
              <a:t> Cover, Connected </a:t>
            </a:r>
            <a:r>
              <a:rPr lang="en-US" dirty="0" err="1" smtClean="0">
                <a:solidFill>
                  <a:srgbClr val="002060"/>
                </a:solidFill>
              </a:rPr>
              <a:t>Polymatroid</a:t>
            </a:r>
            <a:r>
              <a:rPr lang="en-US" dirty="0" smtClean="0">
                <a:solidFill>
                  <a:srgbClr val="002060"/>
                </a:solidFill>
              </a:rPr>
              <a:t>, Directed Steiner tree.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2060"/>
                </a:solidFill>
              </a:rPr>
              <a:t>[CKL] </a:t>
            </a:r>
            <a:r>
              <a:rPr lang="en-US" dirty="0" smtClean="0"/>
              <a:t>paper gave an upper bound of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exp(log </a:t>
            </a:r>
            <a:r>
              <a:rPr lang="en-US" dirty="0" err="1" smtClean="0">
                <a:solidFill>
                  <a:srgbClr val="FF0000"/>
                </a:solidFill>
              </a:rPr>
              <a:t>n∙n</a:t>
            </a:r>
            <a:r>
              <a:rPr lang="el-GR" baseline="30000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FF0000"/>
                </a:solidFill>
              </a:rPr>
              <a:t>(1-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</a:rPr>
              <a:t>ln</a:t>
            </a:r>
            <a:r>
              <a:rPr lang="en-US" dirty="0" smtClean="0">
                <a:solidFill>
                  <a:srgbClr val="FF0000"/>
                </a:solidFill>
              </a:rPr>
              <a:t> n </a:t>
            </a:r>
            <a:r>
              <a:rPr lang="en-US" dirty="0" smtClean="0"/>
              <a:t>for the  </a:t>
            </a:r>
            <a:r>
              <a:rPr lang="en-US" dirty="0" smtClean="0">
                <a:solidFill>
                  <a:srgbClr val="00B050"/>
                </a:solidFill>
              </a:rPr>
              <a:t>Directed     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Steiner Tree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problem. And for the Connected </a:t>
            </a:r>
            <a:r>
              <a:rPr lang="en-US" dirty="0" err="1" smtClean="0"/>
              <a:t>Polymatroid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problem (very similar algorithms)</a:t>
            </a:r>
          </a:p>
          <a:p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upper and lower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not tight, very close.</a:t>
            </a:r>
          </a:p>
          <a:p>
            <a:r>
              <a:rPr lang="en-US" dirty="0" smtClean="0"/>
              <a:t>The loss of </a:t>
            </a:r>
            <a:r>
              <a:rPr lang="en-US" dirty="0" smtClean="0">
                <a:solidFill>
                  <a:srgbClr val="FF0000"/>
                </a:solidFill>
              </a:rPr>
              <a:t>log n</a:t>
            </a:r>
            <a:r>
              <a:rPr lang="en-US" dirty="0" smtClean="0"/>
              <a:t> is because getting the  approximation ratio </a:t>
            </a:r>
            <a:r>
              <a:rPr lang="en-US" dirty="0" smtClean="0">
                <a:solidFill>
                  <a:srgbClr val="FF0000"/>
                </a:solidFill>
              </a:rPr>
              <a:t>(1-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</a:rPr>
              <a:t>ln</a:t>
            </a:r>
            <a:r>
              <a:rPr lang="en-US" dirty="0" smtClean="0">
                <a:solidFill>
                  <a:srgbClr val="FF0000"/>
                </a:solidFill>
              </a:rPr>
              <a:t> n </a:t>
            </a:r>
            <a:r>
              <a:rPr lang="en-US" dirty="0" smtClean="0"/>
              <a:t>for the </a:t>
            </a:r>
            <a:r>
              <a:rPr lang="en-US" dirty="0" smtClean="0">
                <a:solidFill>
                  <a:srgbClr val="002060"/>
                </a:solidFill>
              </a:rPr>
              <a:t>Directed Steiner Tree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seems </a:t>
            </a:r>
            <a:r>
              <a:rPr lang="en-US" dirty="0" smtClean="0"/>
              <a:t>more complex than for </a:t>
            </a:r>
            <a:r>
              <a:rPr lang="en-US" dirty="0" smtClean="0">
                <a:solidFill>
                  <a:srgbClr val="002060"/>
                </a:solidFill>
              </a:rPr>
              <a:t>SETCOVER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lost </a:t>
            </a:r>
            <a:r>
              <a:rPr lang="en-US" dirty="0" smtClean="0">
                <a:solidFill>
                  <a:srgbClr val="FF0000"/>
                </a:solidFill>
              </a:rPr>
              <a:t>log n</a:t>
            </a:r>
            <a:r>
              <a:rPr lang="en-US" dirty="0" smtClean="0"/>
              <a:t> in the exponent in the upper bound. Can it be removed?</a:t>
            </a:r>
          </a:p>
          <a:p>
            <a:r>
              <a:rPr lang="en-US" dirty="0" smtClean="0"/>
              <a:t>This is an open question.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Clearly this implies that </a:t>
            </a:r>
            <a:r>
              <a:rPr lang="en-US" dirty="0" smtClean="0">
                <a:solidFill>
                  <a:srgbClr val="FF0000"/>
                </a:solidFill>
              </a:rPr>
              <a:t>Q</a:t>
            </a:r>
            <a:r>
              <a:rPr lang="en-US" dirty="0" smtClean="0"/>
              <a:t> is not in </a:t>
            </a:r>
            <a:r>
              <a:rPr lang="en-US" dirty="0" smtClean="0">
                <a:solidFill>
                  <a:srgbClr val="FF0000"/>
                </a:solidFill>
              </a:rPr>
              <a:t>FPT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Otherwise </a:t>
            </a:r>
            <a:r>
              <a:rPr lang="en-US" dirty="0" smtClean="0">
                <a:solidFill>
                  <a:srgbClr val="00B050"/>
                </a:solidFill>
              </a:rPr>
              <a:t>Clique </a:t>
            </a:r>
            <a:r>
              <a:rPr lang="en-US" dirty="0" smtClean="0"/>
              <a:t>has a solution with running  time </a:t>
            </a:r>
            <a:r>
              <a:rPr lang="en-US" dirty="0" smtClean="0">
                <a:solidFill>
                  <a:srgbClr val="FF0000"/>
                </a:solidFill>
              </a:rPr>
              <a:t>r(f(opt))∙Poly(n)</a:t>
            </a:r>
            <a:r>
              <a:rPr lang="en-US" dirty="0" smtClean="0"/>
              <a:t>. This is a “contradiction”</a:t>
            </a:r>
          </a:p>
          <a:p>
            <a:r>
              <a:rPr lang="en-US" dirty="0" smtClean="0"/>
              <a:t>After that a 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 err="1" smtClean="0">
                <a:solidFill>
                  <a:srgbClr val="FF0000"/>
                </a:solidFill>
              </a:rPr>
              <a:t>parametrized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smtClean="0"/>
              <a:t>reduction from </a:t>
            </a:r>
            <a:r>
              <a:rPr lang="en-US" dirty="0" smtClean="0">
                <a:solidFill>
                  <a:srgbClr val="FF0000"/>
                </a:solidFill>
              </a:rPr>
              <a:t>Q </a:t>
            </a:r>
            <a:r>
              <a:rPr lang="en-US" dirty="0" smtClean="0"/>
              <a:t>to a new problem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, implies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FPT</a:t>
            </a:r>
          </a:p>
          <a:p>
            <a:r>
              <a:rPr lang="en-US" dirty="0" smtClean="0">
                <a:solidFill>
                  <a:srgbClr val="00B050"/>
                </a:solidFill>
                <a:sym typeface="Symbol"/>
              </a:rPr>
              <a:t>Set Cover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is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W[2]-</a:t>
            </a:r>
            <a:r>
              <a:rPr lang="en-US" dirty="0" smtClean="0">
                <a:sym typeface="Symbol"/>
              </a:rPr>
              <a:t>complete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. </a:t>
            </a:r>
            <a:r>
              <a:rPr lang="en-US" dirty="0" smtClean="0">
                <a:sym typeface="Symbol"/>
              </a:rPr>
              <a:t>Any problem that admits a 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parameterized  </a:t>
            </a:r>
            <a:r>
              <a:rPr lang="en-US" dirty="0" smtClean="0">
                <a:sym typeface="Symbol"/>
              </a:rPr>
              <a:t>reduction from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sym typeface="Symbol"/>
              </a:rPr>
              <a:t>   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Set Cover </a:t>
            </a:r>
            <a:r>
              <a:rPr lang="en-US" dirty="0" smtClean="0">
                <a:sym typeface="Symbol"/>
              </a:rPr>
              <a:t>is not in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FPT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The precise definition of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W[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]</a:t>
            </a:r>
            <a:r>
              <a:rPr lang="en-US" dirty="0" smtClean="0">
                <a:sym typeface="Symbol"/>
              </a:rPr>
              <a:t> is omitted.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paper by </a:t>
            </a:r>
            <a:r>
              <a:rPr lang="en-US" dirty="0" err="1" smtClean="0"/>
              <a:t>Chekuri</a:t>
            </a:r>
            <a:r>
              <a:rPr lang="en-US" dirty="0" smtClean="0"/>
              <a:t> and 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Gave an </a:t>
            </a:r>
            <a:r>
              <a:rPr lang="en-US" dirty="0" smtClean="0">
                <a:solidFill>
                  <a:srgbClr val="FF0000"/>
                </a:solidFill>
              </a:rPr>
              <a:t>exp(log</a:t>
            </a:r>
            <a:r>
              <a:rPr lang="el-GR" baseline="30000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n)</a:t>
            </a:r>
            <a:r>
              <a:rPr lang="en-US" dirty="0" smtClean="0"/>
              <a:t> time </a:t>
            </a:r>
            <a:r>
              <a:rPr lang="en-US" dirty="0" smtClean="0">
                <a:solidFill>
                  <a:srgbClr val="FF0000"/>
                </a:solidFill>
              </a:rPr>
              <a:t>O(log </a:t>
            </a:r>
            <a:r>
              <a:rPr lang="en-US" baseline="30000" dirty="0" smtClean="0">
                <a:solidFill>
                  <a:srgbClr val="FF0000"/>
                </a:solidFill>
              </a:rPr>
              <a:t>2-</a:t>
            </a:r>
            <a:r>
              <a:rPr lang="el-GR" baseline="30000" dirty="0" smtClean="0">
                <a:solidFill>
                  <a:srgbClr val="FF0000"/>
                </a:solidFill>
              </a:rPr>
              <a:t>δ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n) </a:t>
            </a:r>
            <a:r>
              <a:rPr lang="en-US" dirty="0" smtClean="0"/>
              <a:t>ratio for Group Steiner 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Halperin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Krauthgamer</a:t>
            </a:r>
            <a:r>
              <a:rPr lang="en-US" dirty="0" smtClean="0"/>
              <a:t>: no </a:t>
            </a:r>
            <a:r>
              <a:rPr lang="en-US" dirty="0" smtClean="0">
                <a:solidFill>
                  <a:srgbClr val="FF0000"/>
                </a:solidFill>
              </a:rPr>
              <a:t>O(log </a:t>
            </a:r>
            <a:r>
              <a:rPr lang="en-US" baseline="30000" dirty="0" smtClean="0">
                <a:solidFill>
                  <a:srgbClr val="FF0000"/>
                </a:solidFill>
              </a:rPr>
              <a:t>2-</a:t>
            </a:r>
            <a:r>
              <a:rPr lang="el-GR" baseline="30000" dirty="0" smtClean="0">
                <a:solidFill>
                  <a:srgbClr val="FF0000"/>
                </a:solidFill>
              </a:rPr>
              <a:t>δ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n)  </a:t>
            </a:r>
            <a:r>
              <a:rPr lang="en-US" dirty="0" smtClean="0"/>
              <a:t>ratio is possible.</a:t>
            </a:r>
          </a:p>
          <a:p>
            <a:r>
              <a:rPr lang="en-US" dirty="0" smtClean="0"/>
              <a:t>This would be a contradiction, but:</a:t>
            </a:r>
          </a:p>
          <a:p>
            <a:r>
              <a:rPr lang="en-US" dirty="0" smtClean="0"/>
              <a:t>If this seems </a:t>
            </a:r>
            <a:r>
              <a:rPr lang="en-US" dirty="0" err="1" smtClean="0"/>
              <a:t>subexponential</a:t>
            </a:r>
            <a:r>
              <a:rPr lang="en-US" dirty="0" smtClean="0"/>
              <a:t>  time for </a:t>
            </a:r>
            <a:r>
              <a:rPr lang="en-US" dirty="0" smtClean="0">
                <a:solidFill>
                  <a:srgbClr val="FF0000"/>
                </a:solidFill>
              </a:rPr>
              <a:t>SAT</a:t>
            </a:r>
            <a:r>
              <a:rPr lang="en-US" dirty="0" smtClean="0"/>
              <a:t> it turns out that </a:t>
            </a:r>
            <a:r>
              <a:rPr lang="en-US" smtClean="0"/>
              <a:t>the reduction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2060"/>
                </a:solidFill>
              </a:rPr>
              <a:t>HK</a:t>
            </a:r>
            <a:r>
              <a:rPr lang="en-US" dirty="0" smtClean="0"/>
              <a:t> is quasi-polynomial. Thus time is exponential.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they showed something interesting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reduction of </a:t>
            </a:r>
            <a:r>
              <a:rPr lang="en-US" dirty="0" smtClean="0">
                <a:solidFill>
                  <a:srgbClr val="002060"/>
                </a:solidFill>
              </a:rPr>
              <a:t>HK </a:t>
            </a:r>
            <a:r>
              <a:rPr lang="en-US" dirty="0" smtClean="0"/>
              <a:t>must be quasi-polynomial</a:t>
            </a:r>
          </a:p>
          <a:p>
            <a:r>
              <a:rPr lang="en-US" dirty="0" smtClean="0"/>
              <a:t>Thus under the </a:t>
            </a:r>
            <a:r>
              <a:rPr lang="en-US" dirty="0" smtClean="0">
                <a:solidFill>
                  <a:srgbClr val="FF0000"/>
                </a:solidFill>
              </a:rPr>
              <a:t>ETH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P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Quasi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(P)</a:t>
            </a:r>
          </a:p>
          <a:p>
            <a:r>
              <a:rPr lang="en-US" dirty="0" smtClean="0">
                <a:sym typeface="Symbol"/>
              </a:rPr>
              <a:t>As far as I know,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the first </a:t>
            </a:r>
            <a:r>
              <a:rPr lang="en-US" dirty="0" smtClean="0">
                <a:sym typeface="Symbol"/>
              </a:rPr>
              <a:t>time it was shown.</a:t>
            </a:r>
          </a:p>
          <a:p>
            <a:r>
              <a:rPr lang="en-US" dirty="0" smtClean="0">
                <a:sym typeface="Symbol"/>
              </a:rPr>
              <a:t>Very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bad news </a:t>
            </a:r>
            <a:r>
              <a:rPr lang="en-US" dirty="0" smtClean="0">
                <a:sym typeface="Symbol"/>
              </a:rPr>
              <a:t>unfortunately.</a:t>
            </a:r>
          </a:p>
          <a:p>
            <a:r>
              <a:rPr lang="en-US" dirty="0" smtClean="0">
                <a:solidFill>
                  <a:srgbClr val="00B050"/>
                </a:solidFill>
                <a:sym typeface="Symbol"/>
              </a:rPr>
              <a:t>Directed Steiner </a:t>
            </a:r>
            <a:r>
              <a:rPr lang="en-US" dirty="0" smtClean="0">
                <a:sym typeface="Symbol"/>
              </a:rPr>
              <a:t>admits a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polylog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ratio in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quasi-poly time</a:t>
            </a:r>
            <a:r>
              <a:rPr lang="en-US" dirty="0" smtClean="0">
                <a:sym typeface="Symbol"/>
              </a:rPr>
              <a:t>. But not known in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poly</a:t>
            </a:r>
            <a:r>
              <a:rPr lang="en-US" dirty="0" smtClean="0">
                <a:sym typeface="Symbol"/>
              </a:rPr>
              <a:t> time.</a:t>
            </a:r>
          </a:p>
          <a:p>
            <a:r>
              <a:rPr lang="en-US" dirty="0" smtClean="0">
                <a:sym typeface="Symbol"/>
              </a:rPr>
              <a:t>I think highly likely: No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polylog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ratio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poly </a:t>
            </a:r>
            <a:r>
              <a:rPr lang="en-US" dirty="0" smtClean="0">
                <a:sym typeface="Symbol"/>
              </a:rPr>
              <a:t>time  for </a:t>
            </a:r>
            <a:r>
              <a:rPr lang="en-US" dirty="0" smtClean="0">
                <a:solidFill>
                  <a:srgbClr val="002060"/>
                </a:solidFill>
                <a:sym typeface="Symbol"/>
              </a:rPr>
              <a:t>Directed Steiner Tree </a:t>
            </a:r>
            <a:r>
              <a:rPr lang="en-US" dirty="0" smtClean="0">
                <a:sym typeface="Symbol"/>
              </a:rPr>
              <a:t>assuming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ETH</a:t>
            </a:r>
            <a:r>
              <a:rPr lang="en-US" dirty="0" smtClean="0">
                <a:sym typeface="Symbol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2060"/>
                </a:solidFill>
              </a:rPr>
              <a:t>[CKL] </a:t>
            </a:r>
            <a:r>
              <a:rPr lang="en-US" dirty="0" smtClean="0"/>
              <a:t>paper showed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time for ratio </a:t>
            </a:r>
            <a:r>
              <a:rPr lang="en-US" dirty="0" smtClean="0">
                <a:solidFill>
                  <a:srgbClr val="FF0000"/>
                </a:solidFill>
              </a:rPr>
              <a:t>O(log </a:t>
            </a:r>
            <a:r>
              <a:rPr lang="en-US" baseline="30000" dirty="0" smtClean="0">
                <a:solidFill>
                  <a:srgbClr val="FF0000"/>
                </a:solidFill>
              </a:rPr>
              <a:t>2-</a:t>
            </a:r>
            <a:r>
              <a:rPr lang="el-GR" baseline="30000" dirty="0" smtClean="0">
                <a:solidFill>
                  <a:srgbClr val="FF0000"/>
                </a:solidFill>
              </a:rPr>
              <a:t>δ</a:t>
            </a:r>
            <a:r>
              <a:rPr lang="en-US" baseline="300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n) </a:t>
            </a:r>
            <a:r>
              <a:rPr lang="en-US" dirty="0" smtClean="0"/>
              <a:t>derived by </a:t>
            </a:r>
            <a:r>
              <a:rPr lang="en-US" dirty="0" err="1" smtClean="0"/>
              <a:t>Chekuri</a:t>
            </a:r>
            <a:r>
              <a:rPr lang="en-US" dirty="0" smtClean="0"/>
              <a:t> and Pal is basically optimal. </a:t>
            </a:r>
          </a:p>
          <a:p>
            <a:r>
              <a:rPr lang="en-US" dirty="0" smtClean="0"/>
              <a:t>This is proven under the </a:t>
            </a:r>
            <a:r>
              <a:rPr lang="en-US" dirty="0" smtClean="0">
                <a:solidFill>
                  <a:srgbClr val="FF0000"/>
                </a:solidFill>
              </a:rPr>
              <a:t>ETH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a good example in which larger time allows better ratio.</a:t>
            </a:r>
          </a:p>
          <a:p>
            <a:r>
              <a:rPr lang="en-US" dirty="0" smtClean="0"/>
              <a:t>For several problems we tried sub exponential time and </a:t>
            </a:r>
            <a:r>
              <a:rPr lang="en-US" dirty="0" smtClean="0">
                <a:solidFill>
                  <a:srgbClr val="002060"/>
                </a:solidFill>
              </a:rPr>
              <a:t>could not</a:t>
            </a:r>
            <a:r>
              <a:rPr lang="en-US" dirty="0" smtClean="0"/>
              <a:t> improve the ratio.</a:t>
            </a:r>
          </a:p>
          <a:p>
            <a:r>
              <a:rPr lang="en-US" dirty="0" smtClean="0"/>
              <a:t>Finding problems so that in  </a:t>
            </a:r>
            <a:r>
              <a:rPr lang="en-US" dirty="0" smtClean="0">
                <a:solidFill>
                  <a:srgbClr val="002060"/>
                </a:solidFill>
              </a:rPr>
              <a:t>sub exponential time </a:t>
            </a:r>
            <a:r>
              <a:rPr lang="en-US" dirty="0" smtClean="0">
                <a:solidFill>
                  <a:srgbClr val="7030A0"/>
                </a:solidFill>
              </a:rPr>
              <a:t>a better ratio is possible, </a:t>
            </a:r>
            <a:r>
              <a:rPr lang="en-US" dirty="0" smtClean="0">
                <a:solidFill>
                  <a:srgbClr val="002060"/>
                </a:solidFill>
              </a:rPr>
              <a:t>than in polynomial time,</a:t>
            </a:r>
            <a:r>
              <a:rPr lang="en-US" dirty="0" smtClean="0">
                <a:solidFill>
                  <a:srgbClr val="00B050"/>
                </a:solidFill>
              </a:rPr>
              <a:t> perhaps not explored enough?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bounds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 </a:t>
            </a:r>
            <a:r>
              <a:rPr lang="en-US" dirty="0" smtClean="0">
                <a:solidFill>
                  <a:srgbClr val="FF0000"/>
                </a:solidFill>
              </a:rPr>
              <a:t>Gap-ETH </a:t>
            </a:r>
            <a:r>
              <a:rPr lang="en-US" dirty="0" smtClean="0"/>
              <a:t>for any function </a:t>
            </a:r>
            <a:r>
              <a:rPr lang="en-US" dirty="0" smtClean="0">
                <a:solidFill>
                  <a:srgbClr val="FF0000"/>
                </a:solidFill>
              </a:rPr>
              <a:t>R </a:t>
            </a:r>
            <a:r>
              <a:rPr lang="en-US" dirty="0" smtClean="0"/>
              <a:t>there is no </a:t>
            </a:r>
            <a:r>
              <a:rPr lang="en-US" dirty="0" smtClean="0">
                <a:solidFill>
                  <a:srgbClr val="FF0000"/>
                </a:solidFill>
              </a:rPr>
              <a:t>o(opt) </a:t>
            </a:r>
            <a:r>
              <a:rPr lang="en-US" dirty="0" smtClean="0"/>
              <a:t>ratio approximation algorithms for </a:t>
            </a:r>
            <a:r>
              <a:rPr lang="en-US" dirty="0" smtClean="0">
                <a:solidFill>
                  <a:srgbClr val="00B050"/>
                </a:solidFill>
              </a:rPr>
              <a:t>Clique </a:t>
            </a:r>
            <a:r>
              <a:rPr lang="en-US" dirty="0" smtClean="0"/>
              <a:t> running  time </a:t>
            </a:r>
            <a:r>
              <a:rPr lang="en-US" dirty="0" smtClean="0">
                <a:solidFill>
                  <a:srgbClr val="FF0000"/>
                </a:solidFill>
              </a:rPr>
              <a:t>R(opt)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poly(n). </a:t>
            </a:r>
            <a:r>
              <a:rPr lang="en-US" dirty="0" smtClean="0">
                <a:solidFill>
                  <a:srgbClr val="00B050"/>
                </a:solidFill>
              </a:rPr>
              <a:t>“Complete FPT </a:t>
            </a:r>
            <a:r>
              <a:rPr lang="en-US" dirty="0" err="1" smtClean="0">
                <a:solidFill>
                  <a:srgbClr val="00B050"/>
                </a:solidFill>
              </a:rPr>
              <a:t>Inapproximability</a:t>
            </a:r>
            <a:r>
              <a:rPr lang="en-US" dirty="0" smtClean="0">
                <a:solidFill>
                  <a:srgbClr val="00B050"/>
                </a:solidFill>
              </a:rPr>
              <a:t> (CFI)”.  </a:t>
            </a:r>
            <a:r>
              <a:rPr lang="en-US" dirty="0" err="1" smtClean="0">
                <a:solidFill>
                  <a:srgbClr val="002060"/>
                </a:solidFill>
              </a:rPr>
              <a:t>Chalermsook</a:t>
            </a:r>
            <a:r>
              <a:rPr lang="en-US" dirty="0" smtClean="0">
                <a:solidFill>
                  <a:srgbClr val="002060"/>
                </a:solidFill>
              </a:rPr>
              <a:t> et al.</a:t>
            </a:r>
          </a:p>
          <a:p>
            <a:r>
              <a:rPr lang="en-US" dirty="0" smtClean="0"/>
              <a:t>The same holds for </a:t>
            </a:r>
            <a:r>
              <a:rPr lang="en-US" dirty="0" smtClean="0">
                <a:solidFill>
                  <a:srgbClr val="00B050"/>
                </a:solidFill>
              </a:rPr>
              <a:t>Set-Cover</a:t>
            </a:r>
            <a:r>
              <a:rPr lang="en-US" dirty="0" smtClean="0"/>
              <a:t>. For every function </a:t>
            </a:r>
            <a:r>
              <a:rPr lang="en-US" dirty="0" smtClean="0">
                <a:solidFill>
                  <a:srgbClr val="FF0000"/>
                </a:solidFill>
              </a:rPr>
              <a:t>r </a:t>
            </a:r>
            <a:r>
              <a:rPr lang="en-US" dirty="0" smtClean="0"/>
              <a:t>and every function</a:t>
            </a:r>
            <a:r>
              <a:rPr lang="en-US" dirty="0" smtClean="0">
                <a:solidFill>
                  <a:srgbClr val="FF0000"/>
                </a:solidFill>
              </a:rPr>
              <a:t> t </a:t>
            </a:r>
            <a:r>
              <a:rPr lang="en-US" dirty="0" smtClean="0"/>
              <a:t>there is no </a:t>
            </a:r>
            <a:r>
              <a:rPr lang="en-US" dirty="0" smtClean="0">
                <a:solidFill>
                  <a:srgbClr val="FF0000"/>
                </a:solidFill>
              </a:rPr>
              <a:t>r(opt) </a:t>
            </a:r>
            <a:r>
              <a:rPr lang="en-US" dirty="0" smtClean="0"/>
              <a:t>ratio in time</a:t>
            </a:r>
            <a:r>
              <a:rPr lang="en-US" dirty="0" smtClean="0">
                <a:solidFill>
                  <a:srgbClr val="FF0000"/>
                </a:solidFill>
              </a:rPr>
              <a:t> t(opt)poly(n).</a:t>
            </a:r>
          </a:p>
          <a:p>
            <a:r>
              <a:rPr lang="en-US" dirty="0" smtClean="0"/>
              <a:t>But later a surprising improvement.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solution for a long time open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asked if  under the </a:t>
            </a:r>
            <a:r>
              <a:rPr lang="en-US" dirty="0" smtClean="0">
                <a:solidFill>
                  <a:srgbClr val="00B050"/>
                </a:solidFill>
              </a:rPr>
              <a:t>ETH </a:t>
            </a:r>
            <a:r>
              <a:rPr lang="en-US" dirty="0" smtClean="0"/>
              <a:t>we can show  that for every two (computable) function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r,t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there is no </a:t>
            </a:r>
            <a:r>
              <a:rPr lang="en-US" dirty="0" smtClean="0">
                <a:solidFill>
                  <a:srgbClr val="FF0000"/>
                </a:solidFill>
              </a:rPr>
              <a:t>r(opt) </a:t>
            </a:r>
            <a:r>
              <a:rPr lang="en-US" dirty="0" smtClean="0"/>
              <a:t>approximation for </a:t>
            </a:r>
            <a:r>
              <a:rPr lang="en-US" dirty="0" smtClean="0">
                <a:solidFill>
                  <a:srgbClr val="0070C0"/>
                </a:solidFill>
              </a:rPr>
              <a:t>Set Cover </a:t>
            </a:r>
            <a:r>
              <a:rPr lang="en-US" dirty="0" smtClean="0"/>
              <a:t>that runs in time </a:t>
            </a:r>
            <a:r>
              <a:rPr lang="en-US" dirty="0" smtClean="0">
                <a:solidFill>
                  <a:srgbClr val="FF0000"/>
                </a:solidFill>
              </a:rPr>
              <a:t>t(opt)∙poly(n).</a:t>
            </a:r>
          </a:p>
          <a:p>
            <a:r>
              <a:rPr lang="en-US" dirty="0" smtClean="0"/>
              <a:t>This was shown to be true in a sequel paper (but not for </a:t>
            </a:r>
            <a:r>
              <a:rPr lang="en-US" dirty="0" smtClean="0">
                <a:solidFill>
                  <a:srgbClr val="0070C0"/>
                </a:solidFill>
              </a:rPr>
              <a:t>Clique</a:t>
            </a:r>
            <a:r>
              <a:rPr lang="en-US" dirty="0" smtClean="0"/>
              <a:t> so far).</a:t>
            </a:r>
          </a:p>
          <a:p>
            <a:r>
              <a:rPr lang="en-US" dirty="0" smtClean="0"/>
              <a:t>This is due to </a:t>
            </a:r>
            <a:r>
              <a:rPr lang="en-US" dirty="0" err="1" smtClean="0">
                <a:solidFill>
                  <a:srgbClr val="00B050"/>
                </a:solidFill>
              </a:rPr>
              <a:t>Karthik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Laekhanukit</a:t>
            </a:r>
            <a:r>
              <a:rPr lang="en-US" dirty="0" smtClean="0">
                <a:solidFill>
                  <a:srgbClr val="00B050"/>
                </a:solidFill>
              </a:rPr>
              <a:t> and </a:t>
            </a:r>
            <a:r>
              <a:rPr lang="en-US" dirty="0" err="1" smtClean="0">
                <a:solidFill>
                  <a:srgbClr val="00B050"/>
                </a:solidFill>
              </a:rPr>
              <a:t>Munurangsi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lower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Maximum Balanced </a:t>
            </a:r>
            <a:r>
              <a:rPr lang="en-US" dirty="0" err="1" smtClean="0">
                <a:solidFill>
                  <a:srgbClr val="002060"/>
                </a:solidFill>
              </a:rPr>
              <a:t>Biclique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is given a graph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, find a </a:t>
            </a:r>
            <a:r>
              <a:rPr lang="en-US" dirty="0" smtClean="0">
                <a:solidFill>
                  <a:srgbClr val="7030A0"/>
                </a:solidFill>
              </a:rPr>
              <a:t>complete bipartite graph </a:t>
            </a:r>
            <a:r>
              <a:rPr lang="en-US" dirty="0" smtClean="0"/>
              <a:t> with</a:t>
            </a:r>
            <a:r>
              <a:rPr lang="en-US" dirty="0" smtClean="0">
                <a:solidFill>
                  <a:srgbClr val="FF0000"/>
                </a:solidFill>
              </a:rPr>
              <a:t> k </a:t>
            </a:r>
            <a:r>
              <a:rPr lang="en-US" dirty="0" smtClean="0"/>
              <a:t>vertices in both sides with largest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. This problem  is</a:t>
            </a:r>
            <a:r>
              <a:rPr lang="en-US" dirty="0" smtClean="0">
                <a:solidFill>
                  <a:srgbClr val="00B050"/>
                </a:solidFill>
              </a:rPr>
              <a:t> CFI  </a:t>
            </a:r>
            <a:r>
              <a:rPr lang="en-US" dirty="0" smtClean="0"/>
              <a:t>under </a:t>
            </a:r>
            <a:r>
              <a:rPr lang="en-US" dirty="0" smtClean="0">
                <a:solidFill>
                  <a:srgbClr val="FF0000"/>
                </a:solidFill>
              </a:rPr>
              <a:t>Gap-ETH</a:t>
            </a:r>
          </a:p>
          <a:p>
            <a:r>
              <a:rPr lang="en-US" dirty="0" smtClean="0"/>
              <a:t>Finding </a:t>
            </a:r>
            <a:r>
              <a:rPr lang="en-US" dirty="0" smtClean="0">
                <a:solidFill>
                  <a:srgbClr val="00B050"/>
                </a:solidFill>
              </a:rPr>
              <a:t>Maximum </a:t>
            </a:r>
            <a:r>
              <a:rPr lang="en-US" dirty="0" err="1" smtClean="0">
                <a:solidFill>
                  <a:srgbClr val="00B050"/>
                </a:solidFill>
              </a:rPr>
              <a:t>Subgraph</a:t>
            </a:r>
            <a:r>
              <a:rPr lang="en-US" dirty="0" smtClean="0">
                <a:solidFill>
                  <a:srgbClr val="00B050"/>
                </a:solidFill>
              </a:rPr>
              <a:t> with Hereditary Properties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B050"/>
                </a:solidFill>
              </a:rPr>
              <a:t>CFI </a:t>
            </a:r>
            <a:r>
              <a:rPr lang="en-US" dirty="0" smtClean="0"/>
              <a:t>under </a:t>
            </a:r>
            <a:r>
              <a:rPr lang="en-US" dirty="0" smtClean="0">
                <a:solidFill>
                  <a:srgbClr val="FF0000"/>
                </a:solidFill>
              </a:rPr>
              <a:t>Gap-ETH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Downey et al</a:t>
            </a:r>
            <a:r>
              <a:rPr lang="en-US" dirty="0" smtClean="0">
                <a:solidFill>
                  <a:srgbClr val="FF0000"/>
                </a:solidFill>
              </a:rPr>
              <a:t> The Minimum independent dominating set </a:t>
            </a:r>
            <a:r>
              <a:rPr lang="en-US" dirty="0" smtClean="0"/>
              <a:t>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CFI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under</a:t>
            </a:r>
            <a:r>
              <a:rPr lang="en-US" dirty="0" smtClean="0">
                <a:solidFill>
                  <a:srgbClr val="FF0000"/>
                </a:solidFill>
              </a:rPr>
              <a:t> ETH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lower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Marx.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Weighted circuit </a:t>
            </a:r>
            <a:r>
              <a:rPr lang="en-US" dirty="0" err="1" smtClean="0">
                <a:solidFill>
                  <a:srgbClr val="7030A0"/>
                </a:solidFill>
              </a:rPr>
              <a:t>satisfiability</a:t>
            </a:r>
            <a:r>
              <a:rPr lang="en-US" dirty="0" smtClean="0">
                <a:solidFill>
                  <a:srgbClr val="7030A0"/>
                </a:solidFill>
              </a:rPr>
              <a:t> for monotone or </a:t>
            </a:r>
            <a:r>
              <a:rPr lang="en-US" dirty="0" err="1" smtClean="0">
                <a:solidFill>
                  <a:srgbClr val="7030A0"/>
                </a:solidFill>
              </a:rPr>
              <a:t>antimonotone</a:t>
            </a:r>
            <a:r>
              <a:rPr lang="en-US" dirty="0" smtClean="0">
                <a:solidFill>
                  <a:srgbClr val="7030A0"/>
                </a:solidFill>
              </a:rPr>
              <a:t> circuits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00B050"/>
                </a:solidFill>
              </a:rPr>
              <a:t>CFI.</a:t>
            </a:r>
          </a:p>
          <a:p>
            <a:r>
              <a:rPr lang="en-US" dirty="0" smtClean="0"/>
              <a:t>The paper of </a:t>
            </a:r>
            <a:r>
              <a:rPr lang="en-US" dirty="0" err="1" smtClean="0">
                <a:solidFill>
                  <a:srgbClr val="002060"/>
                </a:solidFill>
              </a:rPr>
              <a:t>Chalermsook</a:t>
            </a:r>
            <a:r>
              <a:rPr lang="en-US" dirty="0" smtClean="0">
                <a:solidFill>
                  <a:srgbClr val="002060"/>
                </a:solidFill>
              </a:rPr>
              <a:t> et al. </a:t>
            </a:r>
            <a:r>
              <a:rPr lang="en-US" dirty="0" smtClean="0"/>
              <a:t>gave one lower bound </a:t>
            </a:r>
            <a:r>
              <a:rPr lang="en-US" dirty="0" smtClean="0">
                <a:solidFill>
                  <a:srgbClr val="7030A0"/>
                </a:solidFill>
              </a:rPr>
              <a:t>that is not tight. </a:t>
            </a:r>
          </a:p>
          <a:p>
            <a:pPr>
              <a:buNone/>
            </a:pPr>
            <a:r>
              <a:rPr lang="en-US" dirty="0" smtClean="0"/>
              <a:t>    There is no approximation for the </a:t>
            </a:r>
            <a:r>
              <a:rPr lang="en-US" dirty="0" smtClean="0">
                <a:solidFill>
                  <a:srgbClr val="00B050"/>
                </a:solidFill>
              </a:rPr>
              <a:t>Dense 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k-</a:t>
            </a:r>
            <a:r>
              <a:rPr lang="en-US" dirty="0" err="1" smtClean="0">
                <a:solidFill>
                  <a:srgbClr val="00B050"/>
                </a:solidFill>
              </a:rPr>
              <a:t>Subgraph</a:t>
            </a:r>
            <a:r>
              <a:rPr lang="en-US" dirty="0" smtClean="0"/>
              <a:t>  within  </a:t>
            </a:r>
            <a:r>
              <a:rPr lang="en-US" dirty="0" err="1" smtClean="0">
                <a:solidFill>
                  <a:srgbClr val="FF0000"/>
                </a:solidFill>
              </a:rPr>
              <a:t>k</a:t>
            </a:r>
            <a:r>
              <a:rPr lang="en-US" baseline="30000" dirty="0" err="1" smtClean="0">
                <a:solidFill>
                  <a:srgbClr val="FF0000"/>
                </a:solidFill>
              </a:rPr>
              <a:t>o</a:t>
            </a:r>
            <a:r>
              <a:rPr lang="en-US" baseline="30000" dirty="0" smtClean="0">
                <a:solidFill>
                  <a:srgbClr val="FF0000"/>
                </a:solidFill>
              </a:rPr>
              <a:t>(1)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for any time </a:t>
            </a:r>
            <a:r>
              <a:rPr lang="en-US" dirty="0" smtClean="0">
                <a:solidFill>
                  <a:srgbClr val="FF0000"/>
                </a:solidFill>
              </a:rPr>
              <a:t>t(k).</a:t>
            </a:r>
          </a:p>
          <a:p>
            <a:r>
              <a:rPr lang="en-US" dirty="0" smtClean="0"/>
              <a:t>The trivial upper bound is </a:t>
            </a:r>
            <a:r>
              <a:rPr lang="en-US" dirty="0" smtClean="0">
                <a:solidFill>
                  <a:srgbClr val="FF0000"/>
                </a:solidFill>
              </a:rPr>
              <a:t>k. </a:t>
            </a:r>
            <a:r>
              <a:rPr lang="en-US" dirty="0" smtClean="0"/>
              <a:t>It is not tight.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The Longest  induced path problem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CFI </a:t>
            </a:r>
            <a:r>
              <a:rPr lang="en-US" dirty="0" smtClean="0"/>
              <a:t>under the weaker assumption </a:t>
            </a:r>
            <a:r>
              <a:rPr lang="en-US" dirty="0" smtClean="0">
                <a:solidFill>
                  <a:srgbClr val="FF0000"/>
                </a:solidFill>
              </a:rPr>
              <a:t>W[1]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FPT.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Chalermsook</a:t>
            </a:r>
            <a:r>
              <a:rPr lang="en-US" dirty="0" smtClean="0">
                <a:solidFill>
                  <a:srgbClr val="002060"/>
                </a:solidFill>
              </a:rPr>
              <a:t>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Improve ratios if </a:t>
            </a:r>
            <a:r>
              <a:rPr lang="en-US" dirty="0" smtClean="0">
                <a:solidFill>
                  <a:srgbClr val="FF0000"/>
                </a:solidFill>
              </a:rPr>
              <a:t>FPT </a:t>
            </a:r>
            <a:r>
              <a:rPr lang="en-US" dirty="0" smtClean="0"/>
              <a:t>time is allowed.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2060"/>
                </a:solidFill>
              </a:rPr>
              <a:t>Tree Augmentation Problem</a:t>
            </a:r>
            <a:r>
              <a:rPr lang="en-US" dirty="0" smtClean="0"/>
              <a:t>: Is there a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2-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/>
              <a:t> ratio for constant 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in poly time?</a:t>
            </a:r>
          </a:p>
          <a:p>
            <a:r>
              <a:rPr lang="en-US" dirty="0" smtClean="0"/>
              <a:t>Is there </a:t>
            </a:r>
            <a:r>
              <a:rPr lang="en-US" dirty="0" smtClean="0">
                <a:solidFill>
                  <a:srgbClr val="FF0000"/>
                </a:solidFill>
              </a:rPr>
              <a:t>poly</a:t>
            </a:r>
            <a:r>
              <a:rPr lang="en-US" dirty="0" smtClean="0"/>
              <a:t> time </a:t>
            </a:r>
            <a:r>
              <a:rPr lang="en-US" dirty="0" err="1" smtClean="0">
                <a:solidFill>
                  <a:srgbClr val="FF0000"/>
                </a:solidFill>
              </a:rPr>
              <a:t>polylog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ratio for </a:t>
            </a:r>
            <a:r>
              <a:rPr lang="en-US" dirty="0" smtClean="0">
                <a:solidFill>
                  <a:srgbClr val="002060"/>
                </a:solidFill>
              </a:rPr>
              <a:t>Directed Steiner Tree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 integrality gap for </a:t>
            </a:r>
            <a:r>
              <a:rPr lang="en-US" dirty="0" smtClean="0">
                <a:solidFill>
                  <a:srgbClr val="00B050"/>
                </a:solidFill>
              </a:rPr>
              <a:t>Group Steiner problem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on Trees </a:t>
            </a:r>
            <a:r>
              <a:rPr lang="en-US" dirty="0" smtClean="0"/>
              <a:t>has height </a:t>
            </a:r>
            <a:r>
              <a:rPr lang="en-US" dirty="0" smtClean="0">
                <a:solidFill>
                  <a:srgbClr val="FF0000"/>
                </a:solidFill>
              </a:rPr>
              <a:t>log n/log </a:t>
            </a:r>
            <a:r>
              <a:rPr lang="en-US" dirty="0" err="1" smtClean="0">
                <a:solidFill>
                  <a:srgbClr val="FF0000"/>
                </a:solidFill>
              </a:rPr>
              <a:t>log</a:t>
            </a:r>
            <a:r>
              <a:rPr lang="en-US" dirty="0" smtClean="0">
                <a:solidFill>
                  <a:srgbClr val="FF0000"/>
                </a:solidFill>
              </a:rPr>
              <a:t> n</a:t>
            </a:r>
            <a:r>
              <a:rPr lang="en-US" dirty="0" smtClean="0"/>
              <a:t>.  This means that the largest IG we can get is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log 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n/</a:t>
            </a:r>
            <a:r>
              <a:rPr lang="en-US" dirty="0" err="1" smtClean="0">
                <a:solidFill>
                  <a:srgbClr val="FF0000"/>
                </a:solidFill>
              </a:rPr>
              <a:t>loglogn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smtClean="0"/>
              <a:t>Conjecture: </a:t>
            </a:r>
            <a:r>
              <a:rPr lang="en-US" smtClean="0"/>
              <a:t>Approximation equals IG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just a conjecture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Unfortunately, from the upper bound, we can get only trees of height </a:t>
            </a:r>
            <a:r>
              <a:rPr lang="en-US" dirty="0" smtClean="0">
                <a:solidFill>
                  <a:srgbClr val="FF0000"/>
                </a:solidFill>
              </a:rPr>
              <a:t>h=O(log n)</a:t>
            </a:r>
            <a:r>
              <a:rPr lang="en-US" dirty="0" smtClean="0"/>
              <a:t> with constant penalty.</a:t>
            </a:r>
          </a:p>
          <a:p>
            <a:r>
              <a:rPr lang="en-US" dirty="0" smtClean="0"/>
              <a:t>In fact </a:t>
            </a:r>
            <a:r>
              <a:rPr lang="en-US" dirty="0" smtClean="0">
                <a:solidFill>
                  <a:srgbClr val="002060"/>
                </a:solidFill>
              </a:rPr>
              <a:t>[CEK] </a:t>
            </a:r>
            <a:r>
              <a:rPr lang="en-US" dirty="0" smtClean="0"/>
              <a:t>showed a reduction of any tree to </a:t>
            </a:r>
            <a:r>
              <a:rPr lang="en-US" dirty="0" smtClean="0">
                <a:solidFill>
                  <a:srgbClr val="FF0000"/>
                </a:solidFill>
              </a:rPr>
              <a:t>O(log n)</a:t>
            </a:r>
            <a:r>
              <a:rPr lang="en-US" dirty="0" smtClean="0"/>
              <a:t> height tree with constant loss in the ratio.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002060"/>
                </a:solidFill>
              </a:rPr>
              <a:t>[CEK] </a:t>
            </a:r>
            <a:r>
              <a:rPr lang="en-US" dirty="0" smtClean="0"/>
              <a:t>paper does not know how to reduce the height to </a:t>
            </a:r>
            <a:r>
              <a:rPr lang="en-US" dirty="0" smtClean="0">
                <a:solidFill>
                  <a:srgbClr val="FF0000"/>
                </a:solidFill>
              </a:rPr>
              <a:t>log n/</a:t>
            </a:r>
            <a:r>
              <a:rPr lang="en-US" dirty="0" err="1" smtClean="0">
                <a:solidFill>
                  <a:srgbClr val="FF0000"/>
                </a:solidFill>
              </a:rPr>
              <a:t>loglog</a:t>
            </a:r>
            <a:r>
              <a:rPr lang="en-US" dirty="0" smtClean="0">
                <a:solidFill>
                  <a:srgbClr val="FF0000"/>
                </a:solidFill>
              </a:rPr>
              <a:t> n</a:t>
            </a:r>
            <a:r>
              <a:rPr lang="en-US" dirty="0" smtClean="0"/>
              <a:t> with constant penalty. I suspect, its not possible.</a:t>
            </a:r>
          </a:p>
          <a:p>
            <a:r>
              <a:rPr lang="en-US" dirty="0" smtClean="0"/>
              <a:t>Still the integrality gap suggests ratio 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log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n /</a:t>
            </a:r>
            <a:r>
              <a:rPr lang="en-US" dirty="0" err="1" smtClean="0">
                <a:solidFill>
                  <a:srgbClr val="FF0000"/>
                </a:solidFill>
              </a:rPr>
              <a:t>loglogn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poly time may be possible(?)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tried with </a:t>
            </a:r>
            <a:r>
              <a:rPr lang="en-US" dirty="0" smtClean="0">
                <a:solidFill>
                  <a:srgbClr val="002060"/>
                </a:solidFill>
              </a:rPr>
              <a:t>no luck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Say that the tree is </a:t>
            </a:r>
            <a:r>
              <a:rPr lang="en-US" dirty="0" smtClean="0">
                <a:solidFill>
                  <a:srgbClr val="00B050"/>
                </a:solidFill>
              </a:rPr>
              <a:t>binary.</a:t>
            </a:r>
          </a:p>
          <a:p>
            <a:r>
              <a:rPr lang="en-US" dirty="0" smtClean="0"/>
              <a:t>Make every </a:t>
            </a:r>
            <a:r>
              <a:rPr lang="en-US" dirty="0" err="1" smtClean="0"/>
              <a:t>subtree</a:t>
            </a:r>
            <a:r>
              <a:rPr lang="en-US" dirty="0" smtClean="0"/>
              <a:t> of </a:t>
            </a:r>
            <a:r>
              <a:rPr lang="en-US" dirty="0" err="1" smtClean="0">
                <a:solidFill>
                  <a:srgbClr val="FF0000"/>
                </a:solidFill>
              </a:rPr>
              <a:t>loglog</a:t>
            </a:r>
            <a:r>
              <a:rPr lang="en-US" dirty="0" smtClean="0">
                <a:solidFill>
                  <a:srgbClr val="FF0000"/>
                </a:solidFill>
              </a:rPr>
              <a:t> n</a:t>
            </a:r>
            <a:r>
              <a:rPr lang="en-US" dirty="0" smtClean="0"/>
              <a:t> leaves a variable.</a:t>
            </a:r>
          </a:p>
          <a:p>
            <a:r>
              <a:rPr lang="en-US" dirty="0" smtClean="0"/>
              <a:t>Send flow from a tree to a tree to get a path of length </a:t>
            </a:r>
            <a:r>
              <a:rPr lang="en-US" dirty="0" smtClean="0">
                <a:solidFill>
                  <a:srgbClr val="FF0000"/>
                </a:solidFill>
              </a:rPr>
              <a:t>log n/</a:t>
            </a:r>
            <a:r>
              <a:rPr lang="en-US" dirty="0" err="1" smtClean="0">
                <a:solidFill>
                  <a:srgbClr val="FF0000"/>
                </a:solidFill>
              </a:rPr>
              <a:t>loglog</a:t>
            </a:r>
            <a:r>
              <a:rPr lang="en-US" dirty="0" smtClean="0">
                <a:solidFill>
                  <a:srgbClr val="FF0000"/>
                </a:solidFill>
              </a:rPr>
              <a:t> n.</a:t>
            </a:r>
          </a:p>
          <a:p>
            <a:r>
              <a:rPr lang="en-US" dirty="0" smtClean="0"/>
              <a:t>We were not able (so far) to make the </a:t>
            </a:r>
            <a:r>
              <a:rPr lang="en-US" dirty="0" smtClean="0">
                <a:solidFill>
                  <a:srgbClr val="002060"/>
                </a:solidFill>
              </a:rPr>
              <a:t>GKR </a:t>
            </a:r>
            <a:r>
              <a:rPr lang="en-US" dirty="0" smtClean="0"/>
              <a:t>analysis work.</a:t>
            </a:r>
          </a:p>
          <a:p>
            <a:r>
              <a:rPr lang="en-US" dirty="0" smtClean="0"/>
              <a:t>And others tried as well. Still, maybe its correct?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986272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3-SAT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problem with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variables and </a:t>
            </a:r>
            <a:r>
              <a:rPr lang="en-US" dirty="0" smtClean="0">
                <a:solidFill>
                  <a:srgbClr val="C00000"/>
                </a:solidFill>
              </a:rPr>
              <a:t>m </a:t>
            </a:r>
            <a:r>
              <a:rPr lang="en-US" dirty="0" smtClean="0"/>
              <a:t>clauses can not be solved in time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2</a:t>
            </a:r>
            <a:r>
              <a:rPr lang="en-US" baseline="30000" dirty="0" smtClean="0">
                <a:solidFill>
                  <a:srgbClr val="00B050"/>
                </a:solidFill>
              </a:rPr>
              <a:t>o(n)</a:t>
            </a:r>
          </a:p>
          <a:p>
            <a:r>
              <a:rPr lang="en-US" dirty="0" smtClean="0"/>
              <a:t>Due to </a:t>
            </a:r>
            <a:r>
              <a:rPr lang="en-US" dirty="0" err="1" smtClean="0">
                <a:solidFill>
                  <a:srgbClr val="0070C0"/>
                </a:solidFill>
              </a:rPr>
              <a:t>Impagliazzo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Paturi</a:t>
            </a:r>
            <a:r>
              <a:rPr lang="en-US" dirty="0" smtClean="0">
                <a:solidFill>
                  <a:srgbClr val="0070C0"/>
                </a:solidFill>
              </a:rPr>
              <a:t> and Zane</a:t>
            </a:r>
            <a:r>
              <a:rPr lang="en-US" dirty="0" smtClean="0">
                <a:solidFill>
                  <a:srgbClr val="00B050"/>
                </a:solidFill>
              </a:rPr>
              <a:t>. FOCS 1998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Lemma of </a:t>
            </a:r>
            <a:r>
              <a:rPr lang="en-US" dirty="0" err="1" smtClean="0">
                <a:solidFill>
                  <a:srgbClr val="0070C0"/>
                </a:solidFill>
              </a:rPr>
              <a:t>Calabro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Impagliazzo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dirty="0" err="1" smtClean="0">
                <a:solidFill>
                  <a:srgbClr val="0070C0"/>
                </a:solidFill>
              </a:rPr>
              <a:t>Paturi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3-SAT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problem with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variables and </a:t>
            </a:r>
            <a:r>
              <a:rPr lang="en-US" dirty="0" smtClean="0">
                <a:solidFill>
                  <a:srgbClr val="C00000"/>
                </a:solidFill>
              </a:rPr>
              <a:t>m </a:t>
            </a:r>
            <a:r>
              <a:rPr lang="en-US" dirty="0" smtClean="0"/>
              <a:t>clauses can not be solved in time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o(m)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This is called the </a:t>
            </a:r>
            <a:r>
              <a:rPr lang="en-US" dirty="0" err="1" smtClean="0">
                <a:solidFill>
                  <a:srgbClr val="0070C0"/>
                </a:solidFill>
              </a:rPr>
              <a:t>Sparsification</a:t>
            </a:r>
            <a:r>
              <a:rPr lang="en-US" dirty="0" smtClean="0">
                <a:solidFill>
                  <a:srgbClr val="0070C0"/>
                </a:solidFill>
              </a:rPr>
              <a:t> Lemma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baseline="30000" dirty="0" smtClean="0">
              <a:solidFill>
                <a:srgbClr val="00B05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Exponential Time </a:t>
            </a:r>
            <a:r>
              <a:rPr lang="en-US" dirty="0" err="1" smtClean="0"/>
              <a:t>Hypotesis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assumption correct?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course its an open problem for the longest time. I don’t know.</a:t>
            </a:r>
          </a:p>
          <a:p>
            <a:r>
              <a:rPr lang="en-US" dirty="0" smtClean="0"/>
              <a:t>To develop </a:t>
            </a:r>
            <a:r>
              <a:rPr lang="en-US" dirty="0" smtClean="0">
                <a:solidFill>
                  <a:srgbClr val="FF0000"/>
                </a:solidFill>
              </a:rPr>
              <a:t>FPT</a:t>
            </a:r>
            <a:r>
              <a:rPr lang="en-US" dirty="0" smtClean="0"/>
              <a:t>-theory we need the </a:t>
            </a:r>
            <a:r>
              <a:rPr lang="en-US" dirty="0" smtClean="0">
                <a:solidFill>
                  <a:srgbClr val="FF0000"/>
                </a:solidFill>
              </a:rPr>
              <a:t>ETH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fact the </a:t>
            </a:r>
            <a:r>
              <a:rPr lang="en-US" dirty="0" smtClean="0">
                <a:solidFill>
                  <a:srgbClr val="FF0000"/>
                </a:solidFill>
              </a:rPr>
              <a:t>ETH </a:t>
            </a:r>
            <a:r>
              <a:rPr lang="en-US" dirty="0" smtClean="0"/>
              <a:t>implies that </a:t>
            </a:r>
            <a:r>
              <a:rPr lang="en-US" dirty="0" err="1" smtClean="0">
                <a:solidFill>
                  <a:srgbClr val="00B050"/>
                </a:solidFill>
              </a:rPr>
              <a:t>Clique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FPT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and </a:t>
            </a:r>
            <a:r>
              <a:rPr lang="en-US" dirty="0" smtClean="0">
                <a:solidFill>
                  <a:srgbClr val="00B050"/>
                </a:solidFill>
                <a:sym typeface="Symbol"/>
              </a:rPr>
              <a:t>Set </a:t>
            </a:r>
            <a:r>
              <a:rPr lang="en-US" dirty="0" err="1" smtClean="0">
                <a:solidFill>
                  <a:srgbClr val="00B050"/>
                </a:solidFill>
                <a:sym typeface="Symbol"/>
              </a:rPr>
              <a:t>Cover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FPT</a:t>
            </a:r>
            <a:endParaRPr lang="en-US" dirty="0" smtClean="0">
              <a:solidFill>
                <a:srgbClr val="FF0000"/>
              </a:solidFill>
              <a:sym typeface="Symbol"/>
            </a:endParaRPr>
          </a:p>
          <a:p>
            <a:r>
              <a:rPr lang="en-US" dirty="0" smtClean="0">
                <a:sym typeface="Symbol"/>
              </a:rPr>
              <a:t>If we trust the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ETH</a:t>
            </a:r>
            <a:r>
              <a:rPr lang="en-US" dirty="0" smtClean="0">
                <a:sym typeface="Symbol"/>
              </a:rPr>
              <a:t>, we can prove that problems are not in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FPT</a:t>
            </a:r>
            <a:r>
              <a:rPr lang="en-US" dirty="0" smtClean="0">
                <a:sym typeface="Symbol"/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subject of 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Say that we parameterize a problem by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dirty="0" smtClean="0"/>
              <a:t> and allow time </a:t>
            </a:r>
            <a:r>
              <a:rPr lang="en-US" dirty="0" smtClean="0">
                <a:solidFill>
                  <a:srgbClr val="FF0000"/>
                </a:solidFill>
              </a:rPr>
              <a:t>f(opt)∙ Poly(n) </a:t>
            </a:r>
            <a:r>
              <a:rPr lang="en-US" dirty="0" smtClean="0"/>
              <a:t>time,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can we get better approximation than when we only allowed polynomial time?</a:t>
            </a:r>
          </a:p>
          <a:p>
            <a:r>
              <a:rPr lang="en-US" dirty="0" smtClean="0"/>
              <a:t>Can we get a better ratio than the best known ratio for the problem, if we allow any </a:t>
            </a:r>
            <a:r>
              <a:rPr lang="en-US" dirty="0" smtClean="0">
                <a:solidFill>
                  <a:srgbClr val="FF0000"/>
                </a:solidFill>
              </a:rPr>
              <a:t>sub exponential </a:t>
            </a:r>
            <a:r>
              <a:rPr lang="en-US" dirty="0" smtClean="0"/>
              <a:t>time? </a:t>
            </a:r>
          </a:p>
          <a:p>
            <a:r>
              <a:rPr lang="en-US" dirty="0" smtClean="0"/>
              <a:t>And parameterization not in </a:t>
            </a:r>
            <a:r>
              <a:rPr lang="en-US" dirty="0" smtClean="0">
                <a:solidFill>
                  <a:srgbClr val="FF0000"/>
                </a:solidFill>
              </a:rPr>
              <a:t>opt</a:t>
            </a:r>
            <a:r>
              <a:rPr lang="en-US" dirty="0" smtClean="0"/>
              <a:t>. 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Kortsarz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/>
              <a:t>wrote a chapter in the Encyclopedia on this.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Fixed parameter tractability: 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Saving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colors in coloring.</a:t>
            </a:r>
          </a:p>
          <a:p>
            <a:endParaRPr lang="en-US" dirty="0"/>
          </a:p>
          <a:p>
            <a:r>
              <a:rPr lang="en-US" dirty="0" smtClean="0"/>
              <a:t>Input: A graph </a:t>
            </a:r>
            <a:r>
              <a:rPr lang="en-US" dirty="0" smtClean="0">
                <a:solidFill>
                  <a:srgbClr val="FF0000"/>
                </a:solidFill>
              </a:rPr>
              <a:t>G(V,E)</a:t>
            </a:r>
            <a:r>
              <a:rPr lang="en-US" dirty="0" smtClean="0"/>
              <a:t> and a parameter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</a:p>
          <a:p>
            <a:r>
              <a:rPr lang="en-US" dirty="0" smtClean="0"/>
              <a:t> Question: Can we find a coloring with </a:t>
            </a:r>
            <a:r>
              <a:rPr lang="en-US" dirty="0" smtClean="0">
                <a:solidFill>
                  <a:srgbClr val="FF0000"/>
                </a:solidFill>
              </a:rPr>
              <a:t>n-k</a:t>
            </a:r>
            <a:r>
              <a:rPr lang="en-US" dirty="0" smtClean="0"/>
              <a:t> colors?</a:t>
            </a:r>
            <a:endParaRPr lang="en-US" sz="3600" dirty="0"/>
          </a:p>
        </p:txBody>
      </p:sp>
      <p:sp>
        <p:nvSpPr>
          <p:cNvPr id="74" name="TextBox 73"/>
          <p:cNvSpPr txBox="1"/>
          <p:nvPr/>
        </p:nvSpPr>
        <p:spPr>
          <a:xfrm>
            <a:off x="6858000" y="5867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2792</TotalTime>
  <Words>3890</Words>
  <Application>Microsoft Office PowerPoint</Application>
  <PresentationFormat>On-screen Show (4:3)</PresentationFormat>
  <Paragraphs>327</Paragraphs>
  <Slides>59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Using fixed parameter tractable time or sub exponential time to get better approximation ratios</vt:lpstr>
      <vt:lpstr>What is a FPT time?</vt:lpstr>
      <vt:lpstr>The class FPT</vt:lpstr>
      <vt:lpstr>The W[i] classes</vt:lpstr>
      <vt:lpstr>Clearly this implies that Q is not in FPT</vt:lpstr>
      <vt:lpstr>The Exponential Time Hypotesis</vt:lpstr>
      <vt:lpstr>Is this assumption correct?</vt:lpstr>
      <vt:lpstr>The subject of this talk</vt:lpstr>
      <vt:lpstr>Fixed parameter tractability: a simple example</vt:lpstr>
      <vt:lpstr>Fixed parameter tractability: a simple example</vt:lpstr>
      <vt:lpstr>Fixed parameter tractability: a simple example</vt:lpstr>
      <vt:lpstr>Fixed parameter tractability: a simple example</vt:lpstr>
      <vt:lpstr>Fixed parameter tractability: a simple example</vt:lpstr>
      <vt:lpstr>We now deal with the case B is the minimum Vertex Cover</vt:lpstr>
      <vt:lpstr>The total number of vertices</vt:lpstr>
      <vt:lpstr>The case the VC has a vertex from X</vt:lpstr>
      <vt:lpstr>Using a famous theorem</vt:lpstr>
      <vt:lpstr>Save colors or size O(k)</vt:lpstr>
      <vt:lpstr>Should we allow both approximation and FPT time?</vt:lpstr>
      <vt:lpstr>A new result</vt:lpstr>
      <vt:lpstr>The MIN-COST  STRONGLY CONNECTED SUBGRAPH PROBLEM</vt:lpstr>
      <vt:lpstr>The Directed Steiner Tree PROBLEM</vt:lpstr>
      <vt:lpstr>Seems a bit strange.</vt:lpstr>
      <vt:lpstr>This is tight</vt:lpstr>
      <vt:lpstr>Augmenting edge connectivity from 1 to 2 </vt:lpstr>
      <vt:lpstr>Bi-Connected Components</vt:lpstr>
      <vt:lpstr>The tree augmentation problem</vt:lpstr>
      <vt:lpstr>Approximation for the weighted case</vt:lpstr>
      <vt:lpstr>The unweighted case</vt:lpstr>
      <vt:lpstr>Parameterized by the Maximum Weight M</vt:lpstr>
      <vt:lpstr>The Vertex Cover problem </vt:lpstr>
      <vt:lpstr>The partial Vertex Cover problem </vt:lpstr>
      <vt:lpstr>Algorithm continued</vt:lpstr>
      <vt:lpstr>Now assume D≥ deg(v1)</vt:lpstr>
      <vt:lpstr>Let E* be the edges touched by opt</vt:lpstr>
      <vt:lpstr>Choosing the sets Li </vt:lpstr>
      <vt:lpstr>How do we make the labels of E* for all vertices disjoint?</vt:lpstr>
      <vt:lpstr>A simple connection between FPT and approximation</vt:lpstr>
      <vt:lpstr>Some more results of this type</vt:lpstr>
      <vt:lpstr>More examples</vt:lpstr>
      <vt:lpstr>A very simple algorithm</vt:lpstr>
      <vt:lpstr>Minimum Sum coloring</vt:lpstr>
      <vt:lpstr>Some Fixed parameter approximation for the Steiner Tree problem </vt:lpstr>
      <vt:lpstr>Better approximation if the running time is super polynomial</vt:lpstr>
      <vt:lpstr>A desired approximation for Set Cover</vt:lpstr>
      <vt:lpstr>Lower bounds: Almost linear PCP</vt:lpstr>
      <vt:lpstr>The reduction needed</vt:lpstr>
      <vt:lpstr>For general (1-δ) ln n </vt:lpstr>
      <vt:lpstr>The upper and lower bounds</vt:lpstr>
      <vt:lpstr>A paper by Chekuri and Pal</vt:lpstr>
      <vt:lpstr>But they showed something interesting</vt:lpstr>
      <vt:lpstr>The [CKL] paper showed </vt:lpstr>
      <vt:lpstr>Lower bounds </vt:lpstr>
      <vt:lpstr>A solution for a long time open problem</vt:lpstr>
      <vt:lpstr>More lower bounds</vt:lpstr>
      <vt:lpstr>More lower bounds</vt:lpstr>
      <vt:lpstr>Open problems</vt:lpstr>
      <vt:lpstr>This is just a conjecture</vt:lpstr>
      <vt:lpstr>We tried with no luck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fixed parameter tractable time to get better approximation ratios</dc:title>
  <dc:creator>kortsarts</dc:creator>
  <cp:lastModifiedBy>kortsarts</cp:lastModifiedBy>
  <cp:revision>119</cp:revision>
  <dcterms:created xsi:type="dcterms:W3CDTF">2018-03-23T21:34:48Z</dcterms:created>
  <dcterms:modified xsi:type="dcterms:W3CDTF">2018-05-26T17:17:43Z</dcterms:modified>
</cp:coreProperties>
</file>