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0"/>
  </p:notesMasterIdLst>
  <p:sldIdLst>
    <p:sldId id="256" r:id="rId2"/>
    <p:sldId id="257" r:id="rId3"/>
    <p:sldId id="261" r:id="rId4"/>
    <p:sldId id="262" r:id="rId5"/>
    <p:sldId id="320" r:id="rId6"/>
    <p:sldId id="265" r:id="rId7"/>
    <p:sldId id="266" r:id="rId8"/>
    <p:sldId id="267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32" r:id="rId19"/>
    <p:sldId id="333" r:id="rId20"/>
    <p:sldId id="334" r:id="rId21"/>
    <p:sldId id="335" r:id="rId22"/>
    <p:sldId id="336" r:id="rId23"/>
    <p:sldId id="337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338" r:id="rId33"/>
    <p:sldId id="339" r:id="rId34"/>
    <p:sldId id="340" r:id="rId35"/>
    <p:sldId id="341" r:id="rId36"/>
    <p:sldId id="342" r:id="rId37"/>
    <p:sldId id="283" r:id="rId38"/>
    <p:sldId id="284" r:id="rId39"/>
    <p:sldId id="285" r:id="rId40"/>
    <p:sldId id="286" r:id="rId41"/>
    <p:sldId id="321" r:id="rId42"/>
    <p:sldId id="322" r:id="rId43"/>
    <p:sldId id="324" r:id="rId44"/>
    <p:sldId id="323" r:id="rId45"/>
    <p:sldId id="300" r:id="rId46"/>
    <p:sldId id="301" r:id="rId47"/>
    <p:sldId id="308" r:id="rId48"/>
    <p:sldId id="302" r:id="rId49"/>
    <p:sldId id="325" r:id="rId50"/>
    <p:sldId id="326" r:id="rId51"/>
    <p:sldId id="327" r:id="rId52"/>
    <p:sldId id="328" r:id="rId53"/>
    <p:sldId id="329" r:id="rId54"/>
    <p:sldId id="330" r:id="rId55"/>
    <p:sldId id="293" r:id="rId56"/>
    <p:sldId id="343" r:id="rId57"/>
    <p:sldId id="344" r:id="rId58"/>
    <p:sldId id="319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42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AD7B3-297F-43ED-AFC8-C126460A6D3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AE2C5-8187-4855-A828-BB6007968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1C272-96B1-467F-8428-C3DA37F706C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378D1F-7470-4F32-A53E-86895341A13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2AAE04-9351-493F-9614-BB77E4900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78D1F-7470-4F32-A53E-86895341A13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AAE04-9351-493F-9614-BB77E4900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78D1F-7470-4F32-A53E-86895341A13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AAE04-9351-493F-9614-BB77E4900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78D1F-7470-4F32-A53E-86895341A13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AAE04-9351-493F-9614-BB77E49003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78D1F-7470-4F32-A53E-86895341A13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AAE04-9351-493F-9614-BB77E49003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78D1F-7470-4F32-A53E-86895341A13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AAE04-9351-493F-9614-BB77E49003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78D1F-7470-4F32-A53E-86895341A13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AAE04-9351-493F-9614-BB77E4900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78D1F-7470-4F32-A53E-86895341A13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AAE04-9351-493F-9614-BB77E49003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78D1F-7470-4F32-A53E-86895341A13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AAE04-9351-493F-9614-BB77E4900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378D1F-7470-4F32-A53E-86895341A13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AAE04-9351-493F-9614-BB77E4900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378D1F-7470-4F32-A53E-86895341A13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2AAE04-9351-493F-9614-BB77E49003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378D1F-7470-4F32-A53E-86895341A13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2AAE04-9351-493F-9614-BB77E4900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7772400" cy="3277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How do weights affects approximation algorithms?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Bi-Connected Components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1905000" y="4495800"/>
            <a:ext cx="11430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4953000" y="2057400"/>
            <a:ext cx="11430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4343400" y="4267200"/>
            <a:ext cx="762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3352800" y="3200400"/>
            <a:ext cx="1219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6019800" y="3276600"/>
            <a:ext cx="9144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3276600" y="4572000"/>
            <a:ext cx="9144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5791200" y="4876800"/>
            <a:ext cx="1905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1600200" y="2743200"/>
            <a:ext cx="9906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1752600" y="28956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2057400" y="48006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32" name="Oval 20"/>
          <p:cNvSpPr>
            <a:spLocks noChangeArrowheads="1"/>
          </p:cNvSpPr>
          <p:nvPr/>
        </p:nvSpPr>
        <p:spPr bwMode="auto">
          <a:xfrm>
            <a:off x="2209800" y="32004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34" name="Oval 22"/>
          <p:cNvSpPr>
            <a:spLocks noChangeArrowheads="1"/>
          </p:cNvSpPr>
          <p:nvPr/>
        </p:nvSpPr>
        <p:spPr bwMode="auto">
          <a:xfrm>
            <a:off x="4419600" y="46482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36" name="Oval 24"/>
          <p:cNvSpPr>
            <a:spLocks noChangeArrowheads="1"/>
          </p:cNvSpPr>
          <p:nvPr/>
        </p:nvSpPr>
        <p:spPr bwMode="auto">
          <a:xfrm>
            <a:off x="3733800" y="52578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37" name="Oval 25"/>
          <p:cNvSpPr>
            <a:spLocks noChangeArrowheads="1"/>
          </p:cNvSpPr>
          <p:nvPr/>
        </p:nvSpPr>
        <p:spPr bwMode="auto">
          <a:xfrm>
            <a:off x="6400800" y="38100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38" name="Oval 26"/>
          <p:cNvSpPr>
            <a:spLocks noChangeArrowheads="1"/>
          </p:cNvSpPr>
          <p:nvPr/>
        </p:nvSpPr>
        <p:spPr bwMode="auto">
          <a:xfrm>
            <a:off x="1905000" y="35052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39" name="Oval 27"/>
          <p:cNvSpPr>
            <a:spLocks noChangeArrowheads="1"/>
          </p:cNvSpPr>
          <p:nvPr/>
        </p:nvSpPr>
        <p:spPr bwMode="auto">
          <a:xfrm>
            <a:off x="3581400" y="33528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40" name="Oval 28"/>
          <p:cNvSpPr>
            <a:spLocks noChangeArrowheads="1"/>
          </p:cNvSpPr>
          <p:nvPr/>
        </p:nvSpPr>
        <p:spPr bwMode="auto">
          <a:xfrm>
            <a:off x="4267200" y="34290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41" name="Oval 29"/>
          <p:cNvSpPr>
            <a:spLocks noChangeArrowheads="1"/>
          </p:cNvSpPr>
          <p:nvPr/>
        </p:nvSpPr>
        <p:spPr bwMode="auto">
          <a:xfrm>
            <a:off x="5029200" y="28194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44" name="Oval 32"/>
          <p:cNvSpPr>
            <a:spLocks noChangeArrowheads="1"/>
          </p:cNvSpPr>
          <p:nvPr/>
        </p:nvSpPr>
        <p:spPr bwMode="auto">
          <a:xfrm>
            <a:off x="4876800" y="45720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45" name="Oval 33"/>
          <p:cNvSpPr>
            <a:spLocks noChangeArrowheads="1"/>
          </p:cNvSpPr>
          <p:nvPr/>
        </p:nvSpPr>
        <p:spPr bwMode="auto">
          <a:xfrm>
            <a:off x="6324600" y="50292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46" name="Oval 34"/>
          <p:cNvSpPr>
            <a:spLocks noChangeArrowheads="1"/>
          </p:cNvSpPr>
          <p:nvPr/>
        </p:nvSpPr>
        <p:spPr bwMode="auto">
          <a:xfrm>
            <a:off x="7162800" y="54864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47" name="Oval 35"/>
          <p:cNvSpPr>
            <a:spLocks noChangeArrowheads="1"/>
          </p:cNvSpPr>
          <p:nvPr/>
        </p:nvSpPr>
        <p:spPr bwMode="auto">
          <a:xfrm>
            <a:off x="6019800" y="54864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cxnSp>
        <p:nvCxnSpPr>
          <p:cNvPr id="13348" name="AutoShape 36"/>
          <p:cNvCxnSpPr>
            <a:cxnSpLocks noChangeShapeType="1"/>
            <a:stCxn id="13317" idx="4"/>
            <a:endCxn id="13338" idx="1"/>
          </p:cNvCxnSpPr>
          <p:nvPr/>
        </p:nvCxnSpPr>
        <p:spPr bwMode="auto">
          <a:xfrm>
            <a:off x="1844675" y="3078163"/>
            <a:ext cx="87313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49" name="AutoShape 37"/>
          <p:cNvCxnSpPr>
            <a:cxnSpLocks noChangeShapeType="1"/>
            <a:stCxn id="13338" idx="0"/>
            <a:endCxn id="13332" idx="6"/>
          </p:cNvCxnSpPr>
          <p:nvPr/>
        </p:nvCxnSpPr>
        <p:spPr bwMode="auto">
          <a:xfrm flipV="1">
            <a:off x="1997075" y="3292475"/>
            <a:ext cx="395288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50" name="AutoShape 38"/>
          <p:cNvCxnSpPr>
            <a:cxnSpLocks noChangeShapeType="1"/>
            <a:stCxn id="13317" idx="5"/>
            <a:endCxn id="13332" idx="2"/>
          </p:cNvCxnSpPr>
          <p:nvPr/>
        </p:nvCxnSpPr>
        <p:spPr bwMode="auto">
          <a:xfrm>
            <a:off x="1908175" y="3051175"/>
            <a:ext cx="30162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352" name="Oval 40"/>
          <p:cNvSpPr>
            <a:spLocks noChangeArrowheads="1"/>
          </p:cNvSpPr>
          <p:nvPr/>
        </p:nvSpPr>
        <p:spPr bwMode="auto">
          <a:xfrm>
            <a:off x="5715000" y="22098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53" name="Oval 41"/>
          <p:cNvSpPr>
            <a:spLocks noChangeArrowheads="1"/>
          </p:cNvSpPr>
          <p:nvPr/>
        </p:nvSpPr>
        <p:spPr bwMode="auto">
          <a:xfrm>
            <a:off x="5715000" y="28194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54" name="Oval 42"/>
          <p:cNvSpPr>
            <a:spLocks noChangeArrowheads="1"/>
          </p:cNvSpPr>
          <p:nvPr/>
        </p:nvSpPr>
        <p:spPr bwMode="auto">
          <a:xfrm>
            <a:off x="3886200" y="37338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55" name="Oval 43"/>
          <p:cNvSpPr>
            <a:spLocks noChangeArrowheads="1"/>
          </p:cNvSpPr>
          <p:nvPr/>
        </p:nvSpPr>
        <p:spPr bwMode="auto">
          <a:xfrm>
            <a:off x="4800600" y="51054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56" name="Oval 44"/>
          <p:cNvSpPr>
            <a:spLocks noChangeArrowheads="1"/>
          </p:cNvSpPr>
          <p:nvPr/>
        </p:nvSpPr>
        <p:spPr bwMode="auto">
          <a:xfrm>
            <a:off x="2209800" y="53340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57" name="Oval 45"/>
          <p:cNvSpPr>
            <a:spLocks noChangeArrowheads="1"/>
          </p:cNvSpPr>
          <p:nvPr/>
        </p:nvSpPr>
        <p:spPr bwMode="auto">
          <a:xfrm>
            <a:off x="2743200" y="50292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cxnSp>
        <p:nvCxnSpPr>
          <p:cNvPr id="13360" name="AutoShape 48"/>
          <p:cNvCxnSpPr>
            <a:cxnSpLocks noChangeShapeType="1"/>
            <a:stCxn id="13331" idx="5"/>
            <a:endCxn id="13356" idx="5"/>
          </p:cNvCxnSpPr>
          <p:nvPr/>
        </p:nvCxnSpPr>
        <p:spPr bwMode="auto">
          <a:xfrm>
            <a:off x="2212975" y="4956175"/>
            <a:ext cx="1524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61" name="AutoShape 49"/>
          <p:cNvCxnSpPr>
            <a:cxnSpLocks noChangeShapeType="1"/>
            <a:stCxn id="13331" idx="6"/>
            <a:endCxn id="13357" idx="2"/>
          </p:cNvCxnSpPr>
          <p:nvPr/>
        </p:nvCxnSpPr>
        <p:spPr bwMode="auto">
          <a:xfrm>
            <a:off x="2239963" y="4892675"/>
            <a:ext cx="503237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364" name="Oval 52"/>
          <p:cNvSpPr>
            <a:spLocks noChangeArrowheads="1"/>
          </p:cNvSpPr>
          <p:nvPr/>
        </p:nvSpPr>
        <p:spPr bwMode="auto">
          <a:xfrm>
            <a:off x="5105400" y="22860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cxnSp>
        <p:nvCxnSpPr>
          <p:cNvPr id="13366" name="AutoShape 54"/>
          <p:cNvCxnSpPr>
            <a:cxnSpLocks noChangeShapeType="1"/>
            <a:stCxn id="13352" idx="5"/>
            <a:endCxn id="13353" idx="3"/>
          </p:cNvCxnSpPr>
          <p:nvPr/>
        </p:nvCxnSpPr>
        <p:spPr bwMode="auto">
          <a:xfrm flipH="1">
            <a:off x="5741988" y="2365375"/>
            <a:ext cx="128587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67" name="AutoShape 55"/>
          <p:cNvCxnSpPr>
            <a:cxnSpLocks noChangeShapeType="1"/>
            <a:stCxn id="13340" idx="6"/>
            <a:endCxn id="13339" idx="6"/>
          </p:cNvCxnSpPr>
          <p:nvPr/>
        </p:nvCxnSpPr>
        <p:spPr bwMode="auto">
          <a:xfrm flipH="1" flipV="1">
            <a:off x="3763963" y="3444875"/>
            <a:ext cx="6858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68" name="AutoShape 56"/>
          <p:cNvCxnSpPr>
            <a:cxnSpLocks noChangeShapeType="1"/>
            <a:stCxn id="13339" idx="5"/>
            <a:endCxn id="13354" idx="1"/>
          </p:cNvCxnSpPr>
          <p:nvPr/>
        </p:nvCxnSpPr>
        <p:spPr bwMode="auto">
          <a:xfrm>
            <a:off x="3736975" y="3508375"/>
            <a:ext cx="176213" cy="252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71" name="AutoShape 59"/>
          <p:cNvCxnSpPr>
            <a:cxnSpLocks noChangeShapeType="1"/>
            <a:stCxn id="13341" idx="5"/>
            <a:endCxn id="13353" idx="2"/>
          </p:cNvCxnSpPr>
          <p:nvPr/>
        </p:nvCxnSpPr>
        <p:spPr bwMode="auto">
          <a:xfrm flipV="1">
            <a:off x="5184775" y="2911475"/>
            <a:ext cx="530225" cy="6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72" name="AutoShape 60"/>
          <p:cNvCxnSpPr>
            <a:cxnSpLocks noChangeShapeType="1"/>
            <a:stCxn id="13353" idx="3"/>
            <a:endCxn id="13364" idx="5"/>
          </p:cNvCxnSpPr>
          <p:nvPr/>
        </p:nvCxnSpPr>
        <p:spPr bwMode="auto">
          <a:xfrm flipH="1" flipV="1">
            <a:off x="5260975" y="2441575"/>
            <a:ext cx="481013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73" name="AutoShape 61"/>
          <p:cNvCxnSpPr>
            <a:cxnSpLocks noChangeShapeType="1"/>
            <a:stCxn id="13356" idx="6"/>
            <a:endCxn id="13357" idx="2"/>
          </p:cNvCxnSpPr>
          <p:nvPr/>
        </p:nvCxnSpPr>
        <p:spPr bwMode="auto">
          <a:xfrm flipV="1">
            <a:off x="2392363" y="5121275"/>
            <a:ext cx="350837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374" name="Oval 62"/>
          <p:cNvSpPr>
            <a:spLocks noChangeArrowheads="1"/>
          </p:cNvSpPr>
          <p:nvPr/>
        </p:nvSpPr>
        <p:spPr bwMode="auto">
          <a:xfrm>
            <a:off x="6629400" y="57150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cxnSp>
        <p:nvCxnSpPr>
          <p:cNvPr id="13376" name="AutoShape 64"/>
          <p:cNvCxnSpPr>
            <a:cxnSpLocks noChangeShapeType="1"/>
            <a:stCxn id="13347" idx="0"/>
            <a:endCxn id="13345" idx="1"/>
          </p:cNvCxnSpPr>
          <p:nvPr/>
        </p:nvCxnSpPr>
        <p:spPr bwMode="auto">
          <a:xfrm flipV="1">
            <a:off x="6111875" y="5056188"/>
            <a:ext cx="239713" cy="430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77" name="AutoShape 65"/>
          <p:cNvCxnSpPr>
            <a:cxnSpLocks noChangeShapeType="1"/>
          </p:cNvCxnSpPr>
          <p:nvPr/>
        </p:nvCxnSpPr>
        <p:spPr bwMode="auto">
          <a:xfrm>
            <a:off x="6477000" y="5181600"/>
            <a:ext cx="865188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82" name="AutoShape 70"/>
          <p:cNvCxnSpPr>
            <a:cxnSpLocks noChangeShapeType="1"/>
            <a:stCxn id="13347" idx="6"/>
            <a:endCxn id="13374" idx="1"/>
          </p:cNvCxnSpPr>
          <p:nvPr/>
        </p:nvCxnSpPr>
        <p:spPr bwMode="auto">
          <a:xfrm>
            <a:off x="6202363" y="5578475"/>
            <a:ext cx="454025" cy="163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83" name="AutoShape 71"/>
          <p:cNvCxnSpPr>
            <a:cxnSpLocks noChangeShapeType="1"/>
            <a:stCxn id="13332" idx="5"/>
            <a:endCxn id="13357" idx="1"/>
          </p:cNvCxnSpPr>
          <p:nvPr/>
        </p:nvCxnSpPr>
        <p:spPr bwMode="auto">
          <a:xfrm>
            <a:off x="2365375" y="3355975"/>
            <a:ext cx="404813" cy="1700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84" name="AutoShape 72"/>
          <p:cNvCxnSpPr>
            <a:cxnSpLocks noChangeShapeType="1"/>
            <a:stCxn id="13334" idx="2"/>
          </p:cNvCxnSpPr>
          <p:nvPr/>
        </p:nvCxnSpPr>
        <p:spPr bwMode="auto">
          <a:xfrm flipV="1">
            <a:off x="4419600" y="4648200"/>
            <a:ext cx="533400" cy="92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85" name="AutoShape 73"/>
          <p:cNvCxnSpPr>
            <a:cxnSpLocks noChangeShapeType="1"/>
          </p:cNvCxnSpPr>
          <p:nvPr/>
        </p:nvCxnSpPr>
        <p:spPr bwMode="auto">
          <a:xfrm flipH="1" flipV="1">
            <a:off x="4419600" y="4800600"/>
            <a:ext cx="444500" cy="430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87" name="AutoShape 75"/>
          <p:cNvCxnSpPr>
            <a:cxnSpLocks noChangeShapeType="1"/>
            <a:stCxn id="13344" idx="4"/>
            <a:endCxn id="13355" idx="7"/>
          </p:cNvCxnSpPr>
          <p:nvPr/>
        </p:nvCxnSpPr>
        <p:spPr bwMode="auto">
          <a:xfrm flipH="1">
            <a:off x="4956175" y="4754563"/>
            <a:ext cx="12700" cy="37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88" name="AutoShape 76"/>
          <p:cNvCxnSpPr>
            <a:cxnSpLocks noChangeShapeType="1"/>
            <a:stCxn id="13331" idx="5"/>
            <a:endCxn id="13339" idx="2"/>
          </p:cNvCxnSpPr>
          <p:nvPr/>
        </p:nvCxnSpPr>
        <p:spPr bwMode="auto">
          <a:xfrm flipV="1">
            <a:off x="2212975" y="3444875"/>
            <a:ext cx="1368425" cy="151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389" name="Oval 77"/>
          <p:cNvSpPr>
            <a:spLocks noChangeArrowheads="1"/>
          </p:cNvSpPr>
          <p:nvPr/>
        </p:nvSpPr>
        <p:spPr bwMode="auto">
          <a:xfrm>
            <a:off x="3733800" y="46482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cxnSp>
        <p:nvCxnSpPr>
          <p:cNvPr id="13390" name="AutoShape 78"/>
          <p:cNvCxnSpPr>
            <a:cxnSpLocks noChangeShapeType="1"/>
            <a:stCxn id="13389" idx="4"/>
            <a:endCxn id="13336" idx="4"/>
          </p:cNvCxnSpPr>
          <p:nvPr/>
        </p:nvCxnSpPr>
        <p:spPr bwMode="auto">
          <a:xfrm>
            <a:off x="3825875" y="4830763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92" name="AutoShape 80"/>
          <p:cNvCxnSpPr>
            <a:cxnSpLocks noChangeShapeType="1"/>
          </p:cNvCxnSpPr>
          <p:nvPr/>
        </p:nvCxnSpPr>
        <p:spPr bwMode="auto">
          <a:xfrm>
            <a:off x="4038600" y="3886200"/>
            <a:ext cx="469900" cy="941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93" name="AutoShape 81"/>
          <p:cNvCxnSpPr>
            <a:cxnSpLocks noChangeShapeType="1"/>
            <a:stCxn id="13340" idx="5"/>
            <a:endCxn id="13341" idx="1"/>
          </p:cNvCxnSpPr>
          <p:nvPr/>
        </p:nvCxnSpPr>
        <p:spPr bwMode="auto">
          <a:xfrm flipV="1">
            <a:off x="4422775" y="2846388"/>
            <a:ext cx="633413" cy="738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396" name="Oval 84"/>
          <p:cNvSpPr>
            <a:spLocks noChangeArrowheads="1"/>
          </p:cNvSpPr>
          <p:nvPr/>
        </p:nvSpPr>
        <p:spPr bwMode="auto">
          <a:xfrm>
            <a:off x="6934200" y="50292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cxnSp>
        <p:nvCxnSpPr>
          <p:cNvPr id="13397" name="AutoShape 85"/>
          <p:cNvCxnSpPr>
            <a:cxnSpLocks noChangeShapeType="1"/>
            <a:stCxn id="13396" idx="6"/>
            <a:endCxn id="13347" idx="0"/>
          </p:cNvCxnSpPr>
          <p:nvPr/>
        </p:nvCxnSpPr>
        <p:spPr bwMode="auto">
          <a:xfrm flipH="1">
            <a:off x="6111875" y="5121275"/>
            <a:ext cx="1004888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98" name="AutoShape 86"/>
          <p:cNvCxnSpPr>
            <a:cxnSpLocks noChangeShapeType="1"/>
            <a:stCxn id="13396" idx="5"/>
            <a:endCxn id="13374" idx="0"/>
          </p:cNvCxnSpPr>
          <p:nvPr/>
        </p:nvCxnSpPr>
        <p:spPr bwMode="auto">
          <a:xfrm flipH="1">
            <a:off x="6721475" y="5184775"/>
            <a:ext cx="368300" cy="530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99" name="AutoShape 87"/>
          <p:cNvCxnSpPr>
            <a:cxnSpLocks noChangeShapeType="1"/>
            <a:stCxn id="13354" idx="3"/>
            <a:endCxn id="13389" idx="1"/>
          </p:cNvCxnSpPr>
          <p:nvPr/>
        </p:nvCxnSpPr>
        <p:spPr bwMode="auto">
          <a:xfrm flipH="1">
            <a:off x="3760788" y="3889375"/>
            <a:ext cx="152400" cy="785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01" name="Oval 89"/>
          <p:cNvSpPr>
            <a:spLocks noChangeArrowheads="1"/>
          </p:cNvSpPr>
          <p:nvPr/>
        </p:nvSpPr>
        <p:spPr bwMode="auto">
          <a:xfrm>
            <a:off x="3429000" y="50292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cxnSp>
        <p:nvCxnSpPr>
          <p:cNvPr id="13402" name="AutoShape 90"/>
          <p:cNvCxnSpPr>
            <a:cxnSpLocks noChangeShapeType="1"/>
            <a:stCxn id="13401" idx="4"/>
            <a:endCxn id="13389" idx="2"/>
          </p:cNvCxnSpPr>
          <p:nvPr/>
        </p:nvCxnSpPr>
        <p:spPr bwMode="auto">
          <a:xfrm flipV="1">
            <a:off x="3521075" y="4740275"/>
            <a:ext cx="212725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03" name="AutoShape 91"/>
          <p:cNvCxnSpPr>
            <a:cxnSpLocks noChangeShapeType="1"/>
          </p:cNvCxnSpPr>
          <p:nvPr/>
        </p:nvCxnSpPr>
        <p:spPr bwMode="auto">
          <a:xfrm>
            <a:off x="3581400" y="5181600"/>
            <a:ext cx="241300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06" name="Oval 94"/>
          <p:cNvSpPr>
            <a:spLocks noChangeArrowheads="1"/>
          </p:cNvSpPr>
          <p:nvPr/>
        </p:nvSpPr>
        <p:spPr bwMode="auto">
          <a:xfrm>
            <a:off x="2362200" y="2667000"/>
            <a:ext cx="274638" cy="274638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07" name="Oval 95"/>
          <p:cNvSpPr>
            <a:spLocks noChangeArrowheads="1"/>
          </p:cNvSpPr>
          <p:nvPr/>
        </p:nvSpPr>
        <p:spPr bwMode="auto">
          <a:xfrm>
            <a:off x="1600200" y="5181600"/>
            <a:ext cx="274638" cy="274638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08" name="Oval 96"/>
          <p:cNvSpPr>
            <a:spLocks noChangeArrowheads="1"/>
          </p:cNvSpPr>
          <p:nvPr/>
        </p:nvSpPr>
        <p:spPr bwMode="auto">
          <a:xfrm>
            <a:off x="3810000" y="2971800"/>
            <a:ext cx="274638" cy="274638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09" name="Oval 97"/>
          <p:cNvSpPr>
            <a:spLocks noChangeArrowheads="1"/>
          </p:cNvSpPr>
          <p:nvPr/>
        </p:nvSpPr>
        <p:spPr bwMode="auto">
          <a:xfrm>
            <a:off x="6096000" y="2209800"/>
            <a:ext cx="274638" cy="274638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0" name="Oval 98"/>
          <p:cNvSpPr>
            <a:spLocks noChangeArrowheads="1"/>
          </p:cNvSpPr>
          <p:nvPr/>
        </p:nvSpPr>
        <p:spPr bwMode="auto">
          <a:xfrm>
            <a:off x="7010400" y="3200400"/>
            <a:ext cx="274638" cy="274638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1" name="Oval 99"/>
          <p:cNvSpPr>
            <a:spLocks noChangeArrowheads="1"/>
          </p:cNvSpPr>
          <p:nvPr/>
        </p:nvSpPr>
        <p:spPr bwMode="auto">
          <a:xfrm>
            <a:off x="4953000" y="5257800"/>
            <a:ext cx="274638" cy="274638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2" name="Oval 100"/>
          <p:cNvSpPr>
            <a:spLocks noChangeArrowheads="1"/>
          </p:cNvSpPr>
          <p:nvPr/>
        </p:nvSpPr>
        <p:spPr bwMode="auto">
          <a:xfrm>
            <a:off x="4114800" y="5410200"/>
            <a:ext cx="274638" cy="274638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3" name="Oval 101"/>
          <p:cNvSpPr>
            <a:spLocks noChangeArrowheads="1"/>
          </p:cNvSpPr>
          <p:nvPr/>
        </p:nvSpPr>
        <p:spPr bwMode="auto">
          <a:xfrm>
            <a:off x="7772400" y="5181600"/>
            <a:ext cx="274638" cy="274638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14" name="AutoShape 102"/>
          <p:cNvCxnSpPr>
            <a:cxnSpLocks noChangeShapeType="1"/>
            <a:stCxn id="13406" idx="4"/>
            <a:endCxn id="13407" idx="0"/>
          </p:cNvCxnSpPr>
          <p:nvPr/>
        </p:nvCxnSpPr>
        <p:spPr bwMode="auto">
          <a:xfrm flipH="1">
            <a:off x="1738313" y="2941638"/>
            <a:ext cx="762000" cy="2239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" name="AutoShape 103"/>
          <p:cNvCxnSpPr>
            <a:cxnSpLocks noChangeShapeType="1"/>
            <a:stCxn id="13407" idx="0"/>
            <a:endCxn id="13408" idx="3"/>
          </p:cNvCxnSpPr>
          <p:nvPr/>
        </p:nvCxnSpPr>
        <p:spPr bwMode="auto">
          <a:xfrm flipV="1">
            <a:off x="1738313" y="3206750"/>
            <a:ext cx="2111375" cy="1974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" name="AutoShape 104"/>
          <p:cNvCxnSpPr>
            <a:cxnSpLocks noChangeShapeType="1"/>
            <a:stCxn id="13408" idx="3"/>
            <a:endCxn id="13412" idx="1"/>
          </p:cNvCxnSpPr>
          <p:nvPr/>
        </p:nvCxnSpPr>
        <p:spPr bwMode="auto">
          <a:xfrm>
            <a:off x="3849688" y="3206750"/>
            <a:ext cx="304800" cy="2243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8" name="AutoShape 106"/>
          <p:cNvCxnSpPr>
            <a:cxnSpLocks noChangeShapeType="1"/>
            <a:stCxn id="13408" idx="7"/>
            <a:endCxn id="13409" idx="3"/>
          </p:cNvCxnSpPr>
          <p:nvPr/>
        </p:nvCxnSpPr>
        <p:spPr bwMode="auto">
          <a:xfrm flipV="1">
            <a:off x="4044950" y="2444750"/>
            <a:ext cx="2090738" cy="566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9" name="AutoShape 107"/>
          <p:cNvCxnSpPr>
            <a:cxnSpLocks noChangeShapeType="1"/>
            <a:stCxn id="13411" idx="1"/>
            <a:endCxn id="13410" idx="3"/>
          </p:cNvCxnSpPr>
          <p:nvPr/>
        </p:nvCxnSpPr>
        <p:spPr bwMode="auto">
          <a:xfrm flipV="1">
            <a:off x="4992688" y="3435350"/>
            <a:ext cx="2057400" cy="1862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21" name="AutoShape 109"/>
          <p:cNvCxnSpPr>
            <a:cxnSpLocks noChangeShapeType="1"/>
            <a:stCxn id="13354" idx="7"/>
            <a:endCxn id="13340" idx="3"/>
          </p:cNvCxnSpPr>
          <p:nvPr/>
        </p:nvCxnSpPr>
        <p:spPr bwMode="auto">
          <a:xfrm flipV="1">
            <a:off x="4041775" y="3584575"/>
            <a:ext cx="252413" cy="176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22" name="AutoShape 110"/>
          <p:cNvCxnSpPr>
            <a:cxnSpLocks noChangeShapeType="1"/>
            <a:stCxn id="13364" idx="7"/>
            <a:endCxn id="13352" idx="2"/>
          </p:cNvCxnSpPr>
          <p:nvPr/>
        </p:nvCxnSpPr>
        <p:spPr bwMode="auto">
          <a:xfrm flipV="1">
            <a:off x="5260975" y="2301875"/>
            <a:ext cx="454025" cy="11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23" name="AutoShape 111"/>
          <p:cNvCxnSpPr>
            <a:cxnSpLocks noChangeShapeType="1"/>
            <a:stCxn id="13341" idx="1"/>
            <a:endCxn id="13364" idx="3"/>
          </p:cNvCxnSpPr>
          <p:nvPr/>
        </p:nvCxnSpPr>
        <p:spPr bwMode="auto">
          <a:xfrm flipV="1">
            <a:off x="5056188" y="2441575"/>
            <a:ext cx="76200" cy="404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26" name="AutoShape 114"/>
          <p:cNvCxnSpPr>
            <a:cxnSpLocks noChangeShapeType="1"/>
            <a:stCxn id="13374" idx="6"/>
            <a:endCxn id="13346" idx="2"/>
          </p:cNvCxnSpPr>
          <p:nvPr/>
        </p:nvCxnSpPr>
        <p:spPr bwMode="auto">
          <a:xfrm flipV="1">
            <a:off x="6811963" y="5578475"/>
            <a:ext cx="350837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27" name="AutoShape 115"/>
          <p:cNvCxnSpPr>
            <a:cxnSpLocks noChangeShapeType="1"/>
            <a:stCxn id="13337" idx="3"/>
            <a:endCxn id="13344" idx="6"/>
          </p:cNvCxnSpPr>
          <p:nvPr/>
        </p:nvCxnSpPr>
        <p:spPr bwMode="auto">
          <a:xfrm flipH="1">
            <a:off x="5059363" y="3965575"/>
            <a:ext cx="1368425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28" name="AutoShape 116"/>
          <p:cNvCxnSpPr>
            <a:cxnSpLocks noChangeShapeType="1"/>
            <a:stCxn id="13337" idx="3"/>
            <a:endCxn id="13396" idx="1"/>
          </p:cNvCxnSpPr>
          <p:nvPr/>
        </p:nvCxnSpPr>
        <p:spPr bwMode="auto">
          <a:xfrm>
            <a:off x="6427788" y="3965575"/>
            <a:ext cx="533400" cy="1090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29" name="AutoShape 117"/>
          <p:cNvCxnSpPr>
            <a:cxnSpLocks noChangeShapeType="1"/>
            <a:stCxn id="13410" idx="4"/>
            <a:endCxn id="13413" idx="1"/>
          </p:cNvCxnSpPr>
          <p:nvPr/>
        </p:nvCxnSpPr>
        <p:spPr bwMode="auto">
          <a:xfrm>
            <a:off x="7148513" y="3475038"/>
            <a:ext cx="663575" cy="174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30" name="Text Box 118"/>
          <p:cNvSpPr txBox="1">
            <a:spLocks noChangeArrowheads="1"/>
          </p:cNvSpPr>
          <p:nvPr/>
        </p:nvSpPr>
        <p:spPr bwMode="auto">
          <a:xfrm>
            <a:off x="2514600" y="2667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>
                <a:effectLst/>
              </a:rPr>
              <a:t>A</a:t>
            </a:r>
          </a:p>
        </p:txBody>
      </p:sp>
      <p:sp>
        <p:nvSpPr>
          <p:cNvPr id="13431" name="Text Box 119"/>
          <p:cNvSpPr txBox="1">
            <a:spLocks noChangeArrowheads="1"/>
          </p:cNvSpPr>
          <p:nvPr/>
        </p:nvSpPr>
        <p:spPr bwMode="auto">
          <a:xfrm>
            <a:off x="1371600" y="5257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CA" sz="1800">
              <a:effectLst/>
            </a:endParaRPr>
          </a:p>
        </p:txBody>
      </p:sp>
      <p:sp>
        <p:nvSpPr>
          <p:cNvPr id="13432" name="Text Box 120"/>
          <p:cNvSpPr txBox="1">
            <a:spLocks noChangeArrowheads="1"/>
          </p:cNvSpPr>
          <p:nvPr/>
        </p:nvSpPr>
        <p:spPr bwMode="auto">
          <a:xfrm>
            <a:off x="1524000" y="5410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800">
                <a:effectLst/>
              </a:rPr>
              <a:t>B</a:t>
            </a:r>
          </a:p>
        </p:txBody>
      </p:sp>
      <p:sp>
        <p:nvSpPr>
          <p:cNvPr id="13433" name="Text Box 121"/>
          <p:cNvSpPr txBox="1">
            <a:spLocks noChangeArrowheads="1"/>
          </p:cNvSpPr>
          <p:nvPr/>
        </p:nvSpPr>
        <p:spPr bwMode="auto">
          <a:xfrm>
            <a:off x="3810000" y="5638800"/>
            <a:ext cx="511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>
                <a:effectLst/>
              </a:rPr>
              <a:t>C</a:t>
            </a:r>
          </a:p>
        </p:txBody>
      </p:sp>
      <p:sp>
        <p:nvSpPr>
          <p:cNvPr id="13434" name="Text Box 122"/>
          <p:cNvSpPr txBox="1">
            <a:spLocks noChangeArrowheads="1"/>
          </p:cNvSpPr>
          <p:nvPr/>
        </p:nvSpPr>
        <p:spPr bwMode="auto">
          <a:xfrm>
            <a:off x="4724400" y="5410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>
                <a:effectLst/>
              </a:rPr>
              <a:t>D</a:t>
            </a:r>
          </a:p>
        </p:txBody>
      </p:sp>
      <p:sp>
        <p:nvSpPr>
          <p:cNvPr id="13435" name="Text Box 123"/>
          <p:cNvSpPr txBox="1">
            <a:spLocks noChangeArrowheads="1"/>
          </p:cNvSpPr>
          <p:nvPr/>
        </p:nvSpPr>
        <p:spPr bwMode="auto">
          <a:xfrm>
            <a:off x="7467600" y="5562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>
                <a:effectLst/>
              </a:rPr>
              <a:t>E</a:t>
            </a:r>
          </a:p>
        </p:txBody>
      </p:sp>
      <p:sp>
        <p:nvSpPr>
          <p:cNvPr id="13436" name="Text Box 124"/>
          <p:cNvSpPr txBox="1">
            <a:spLocks noChangeArrowheads="1"/>
          </p:cNvSpPr>
          <p:nvPr/>
        </p:nvSpPr>
        <p:spPr bwMode="auto">
          <a:xfrm>
            <a:off x="7010400" y="3352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>
                <a:effectLst/>
              </a:rPr>
              <a:t>F</a:t>
            </a:r>
          </a:p>
        </p:txBody>
      </p:sp>
      <p:sp>
        <p:nvSpPr>
          <p:cNvPr id="13437" name="Text Box 125"/>
          <p:cNvSpPr txBox="1">
            <a:spLocks noChangeArrowheads="1"/>
          </p:cNvSpPr>
          <p:nvPr/>
        </p:nvSpPr>
        <p:spPr bwMode="auto">
          <a:xfrm>
            <a:off x="6248400" y="2286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>
                <a:effectLst/>
              </a:rPr>
              <a:t>G</a:t>
            </a:r>
          </a:p>
        </p:txBody>
      </p:sp>
      <p:sp>
        <p:nvSpPr>
          <p:cNvPr id="13438" name="Text Box 126"/>
          <p:cNvSpPr txBox="1">
            <a:spLocks noChangeArrowheads="1"/>
          </p:cNvSpPr>
          <p:nvPr/>
        </p:nvSpPr>
        <p:spPr bwMode="auto">
          <a:xfrm>
            <a:off x="3505200" y="2819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>
                <a:effectLst/>
              </a:rPr>
              <a:t>H</a:t>
            </a:r>
          </a:p>
        </p:txBody>
      </p:sp>
      <p:cxnSp>
        <p:nvCxnSpPr>
          <p:cNvPr id="13439" name="AutoShape 127"/>
          <p:cNvCxnSpPr>
            <a:cxnSpLocks noChangeShapeType="1"/>
            <a:stCxn id="13408" idx="5"/>
            <a:endCxn id="13411" idx="1"/>
          </p:cNvCxnSpPr>
          <p:nvPr/>
        </p:nvCxnSpPr>
        <p:spPr bwMode="auto">
          <a:xfrm>
            <a:off x="4044950" y="3206750"/>
            <a:ext cx="947738" cy="2090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3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3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3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13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13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13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13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13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13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13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13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13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13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13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13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13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13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13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13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13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3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3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1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13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13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13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13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13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1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1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13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13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4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7" dur="500"/>
                                        <p:tgtEl>
                                          <p:spTgt spid="13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0" dur="500"/>
                                        <p:tgtEl>
                                          <p:spTgt spid="13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3" dur="500"/>
                                        <p:tgtEl>
                                          <p:spTgt spid="13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6" dur="500"/>
                                        <p:tgtEl>
                                          <p:spTgt spid="13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9" dur="500"/>
                                        <p:tgtEl>
                                          <p:spTgt spid="13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2" dur="500"/>
                                        <p:tgtEl>
                                          <p:spTgt spid="13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1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20" grpId="0" animBg="1"/>
      <p:bldP spid="13321" grpId="0" animBg="1"/>
      <p:bldP spid="13322" grpId="0" animBg="1"/>
      <p:bldP spid="13323" grpId="0" animBg="1"/>
      <p:bldP spid="13324" grpId="0" animBg="1"/>
      <p:bldP spid="13325" grpId="0" animBg="1"/>
      <p:bldP spid="13327" grpId="0" animBg="1"/>
      <p:bldP spid="13317" grpId="0" animBg="1"/>
      <p:bldP spid="13331" grpId="0" animBg="1"/>
      <p:bldP spid="13331" grpId="1" animBg="1"/>
      <p:bldP spid="13332" grpId="0" animBg="1"/>
      <p:bldP spid="13334" grpId="0" animBg="1"/>
      <p:bldP spid="13336" grpId="0" animBg="1"/>
      <p:bldP spid="13337" grpId="0" animBg="1"/>
      <p:bldP spid="13338" grpId="0" animBg="1"/>
      <p:bldP spid="13339" grpId="0" animBg="1"/>
      <p:bldP spid="13340" grpId="0" animBg="1"/>
      <p:bldP spid="13341" grpId="0" animBg="1"/>
      <p:bldP spid="13344" grpId="0" animBg="1"/>
      <p:bldP spid="13345" grpId="0" animBg="1"/>
      <p:bldP spid="13346" grpId="0" animBg="1"/>
      <p:bldP spid="13347" grpId="0" animBg="1"/>
      <p:bldP spid="13352" grpId="0" animBg="1"/>
      <p:bldP spid="13353" grpId="0" animBg="1"/>
      <p:bldP spid="13354" grpId="0" animBg="1"/>
      <p:bldP spid="13355" grpId="0" animBg="1"/>
      <p:bldP spid="13356" grpId="0" animBg="1"/>
      <p:bldP spid="13356" grpId="1" animBg="1"/>
      <p:bldP spid="13357" grpId="0" animBg="1"/>
      <p:bldP spid="13357" grpId="1" animBg="1"/>
      <p:bldP spid="13364" grpId="0" animBg="1"/>
      <p:bldP spid="13374" grpId="0" animBg="1"/>
      <p:bldP spid="13389" grpId="0" animBg="1"/>
      <p:bldP spid="13396" grpId="0" animBg="1"/>
      <p:bldP spid="13401" grpId="0" animBg="1"/>
      <p:bldP spid="13406" grpId="0" animBg="1"/>
      <p:bldP spid="13407" grpId="0" animBg="1"/>
      <p:bldP spid="13408" grpId="0" animBg="1"/>
      <p:bldP spid="13409" grpId="0" animBg="1"/>
      <p:bldP spid="13410" grpId="0" animBg="1"/>
      <p:bldP spid="13411" grpId="0" animBg="1"/>
      <p:bldP spid="13412" grpId="0" animBg="1"/>
      <p:bldP spid="134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/>
              <a:t>The tree augmentation problem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772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Input: A tree </a:t>
            </a:r>
            <a:r>
              <a:rPr lang="en-US" dirty="0">
                <a:solidFill>
                  <a:schemeClr val="hlink"/>
                </a:solidFill>
              </a:rPr>
              <a:t>T(V,E)</a:t>
            </a:r>
            <a:r>
              <a:rPr lang="en-US" dirty="0"/>
              <a:t> and a separate set  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   </a:t>
            </a:r>
            <a:r>
              <a:rPr lang="en-US" dirty="0" smtClean="0">
                <a:solidFill>
                  <a:schemeClr val="hlink"/>
                </a:solidFill>
              </a:rPr>
              <a:t>F </a:t>
            </a:r>
            <a:r>
              <a:rPr lang="en-US" dirty="0" smtClean="0"/>
              <a:t>of edges called </a:t>
            </a:r>
            <a:r>
              <a:rPr lang="en-US" dirty="0" smtClean="0">
                <a:solidFill>
                  <a:schemeClr val="hlink"/>
                </a:solidFill>
              </a:rPr>
              <a:t>“links”</a:t>
            </a:r>
            <a:r>
              <a:rPr lang="en-US" dirty="0" smtClean="0"/>
              <a:t>       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Output: Add minimum amount </a:t>
            </a:r>
            <a:r>
              <a:rPr lang="en-US" dirty="0" smtClean="0"/>
              <a:t>of links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         </a:t>
            </a:r>
            <a:r>
              <a:rPr lang="en-US" dirty="0">
                <a:solidFill>
                  <a:schemeClr val="hlink"/>
                </a:solidFill>
              </a:rPr>
              <a:t>F’</a:t>
            </a:r>
            <a:r>
              <a:rPr lang="en-US" dirty="0"/>
              <a:t> from </a:t>
            </a:r>
            <a:r>
              <a:rPr lang="en-US" dirty="0">
                <a:solidFill>
                  <a:schemeClr val="hlink"/>
                </a:solidFill>
              </a:rPr>
              <a:t>F</a:t>
            </a:r>
            <a:r>
              <a:rPr lang="en-US" dirty="0"/>
              <a:t> so there will be no  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     bridges (</a:t>
            </a:r>
            <a:r>
              <a:rPr lang="en-US" dirty="0">
                <a:solidFill>
                  <a:schemeClr val="hlink"/>
                </a:solidFill>
              </a:rPr>
              <a:t>G+F’</a:t>
            </a:r>
            <a:r>
              <a:rPr lang="en-US" dirty="0"/>
              <a:t> is 2EC)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K, </a:t>
            </a:r>
            <a:r>
              <a:rPr lang="en-US" dirty="0" err="1" smtClean="0">
                <a:solidFill>
                  <a:srgbClr val="7030A0"/>
                </a:solidFill>
              </a:rPr>
              <a:t>Nutov</a:t>
            </a:r>
            <a:r>
              <a:rPr lang="en-US" dirty="0" smtClean="0">
                <a:solidFill>
                  <a:srgbClr val="7030A0"/>
                </a:solidFill>
              </a:rPr>
              <a:t> TALG 2016</a:t>
            </a:r>
            <a:r>
              <a:rPr lang="en-US" dirty="0" smtClean="0"/>
              <a:t>: a </a:t>
            </a:r>
            <a:r>
              <a:rPr lang="en-US" dirty="0" smtClean="0">
                <a:solidFill>
                  <a:srgbClr val="FF0000"/>
                </a:solidFill>
              </a:rPr>
              <a:t>3/2</a:t>
            </a:r>
            <a:r>
              <a:rPr lang="en-US" dirty="0" smtClean="0"/>
              <a:t> approximation algorithm for the case links have cost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Giving a </a:t>
            </a:r>
            <a:r>
              <a:rPr lang="en-US" dirty="0" smtClean="0">
                <a:solidFill>
                  <a:srgbClr val="FF0000"/>
                </a:solidFill>
              </a:rPr>
              <a:t>1.8</a:t>
            </a:r>
            <a:r>
              <a:rPr lang="en-US" dirty="0" smtClean="0"/>
              <a:t> ratio is easier (albeit complex still)</a:t>
            </a:r>
          </a:p>
          <a:p>
            <a:r>
              <a:rPr lang="en-US" dirty="0" smtClean="0"/>
              <a:t>The version with weights: add a set of links </a:t>
            </a:r>
            <a:r>
              <a:rPr lang="en-US" dirty="0" smtClean="0">
                <a:solidFill>
                  <a:srgbClr val="FF0000"/>
                </a:solidFill>
              </a:rPr>
              <a:t>F </a:t>
            </a:r>
            <a:r>
              <a:rPr lang="en-US" dirty="0" smtClean="0"/>
              <a:t>of minimum cost so that </a:t>
            </a:r>
            <a:r>
              <a:rPr lang="en-US" dirty="0" smtClean="0">
                <a:solidFill>
                  <a:srgbClr val="FF0000"/>
                </a:solidFill>
              </a:rPr>
              <a:t>G+F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-connected.</a:t>
            </a:r>
          </a:p>
          <a:p>
            <a:r>
              <a:rPr lang="en-US" dirty="0" smtClean="0"/>
              <a:t>Not known better than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(many algorithms give ratio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 far weights matter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recent breakthrough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i="1" dirty="0" smtClean="0">
                <a:solidFill>
                  <a:srgbClr val="FF0000"/>
                </a:solidFill>
              </a:rPr>
              <a:t>David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Adjiashvili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smtClean="0"/>
              <a:t>A recent paper.</a:t>
            </a:r>
          </a:p>
          <a:p>
            <a:pPr algn="l">
              <a:buNone/>
            </a:pPr>
            <a:r>
              <a:rPr lang="en-US" dirty="0" smtClean="0"/>
              <a:t>Gives </a:t>
            </a:r>
            <a:r>
              <a:rPr lang="en-US" dirty="0" smtClean="0">
                <a:solidFill>
                  <a:srgbClr val="00B050"/>
                </a:solidFill>
              </a:rPr>
              <a:t>1.946 ratio for weighted TAP</a:t>
            </a:r>
            <a:r>
              <a:rPr lang="en-US" dirty="0" smtClean="0"/>
              <a:t> but if the </a:t>
            </a:r>
            <a:r>
              <a:rPr lang="en-US" dirty="0" smtClean="0">
                <a:solidFill>
                  <a:srgbClr val="0070C0"/>
                </a:solidFill>
              </a:rPr>
              <a:t>largest edge weight is bounded by a constant.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I went through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stages with respect to this </a:t>
            </a:r>
          </a:p>
          <a:p>
            <a:pPr algn="l">
              <a:buNone/>
            </a:pPr>
            <a:r>
              <a:rPr lang="en-US" dirty="0" smtClean="0"/>
              <a:t>Algorithm.</a:t>
            </a:r>
          </a:p>
          <a:p>
            <a:pPr algn="l">
              <a:buNone/>
            </a:pPr>
            <a:r>
              <a:rPr lang="en-US" dirty="0" smtClean="0"/>
              <a:t>Let me give a similar case from cinema.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1968 </a:t>
            </a:r>
            <a:r>
              <a:rPr lang="en-US" dirty="0" smtClean="0"/>
              <a:t>a new extremely strange film came out.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The film was called “2001: A Space Odyssey”</a:t>
            </a:r>
          </a:p>
          <a:p>
            <a:pPr algn="l">
              <a:buNone/>
            </a:pPr>
            <a:r>
              <a:rPr lang="en-US" dirty="0" smtClean="0"/>
              <a:t>Woody Allen on the film:</a:t>
            </a:r>
          </a:p>
          <a:p>
            <a:pPr algn="l">
              <a:buNone/>
            </a:pPr>
            <a:r>
              <a:rPr lang="en-US" dirty="0" smtClean="0"/>
              <a:t>1) I went to see the movie and I really did not like it.</a:t>
            </a:r>
          </a:p>
          <a:p>
            <a:pPr algn="l">
              <a:buNone/>
            </a:pPr>
            <a:r>
              <a:rPr lang="en-US" dirty="0" smtClean="0"/>
              <a:t>2) But I was not sure and I went again and liked it more.</a:t>
            </a:r>
          </a:p>
          <a:p>
            <a:pPr algn="l">
              <a:buNone/>
            </a:pPr>
            <a:r>
              <a:rPr lang="en-US" dirty="0" smtClean="0"/>
              <a:t>3) Then a friend of mine told me there is a great film </a:t>
            </a:r>
            <a:r>
              <a:rPr lang="en-US" b="1" dirty="0" smtClean="0"/>
              <a:t>2001: A Space Odyssey.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went with the friend to see it for the third time.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And I said to myself: this is simply wonderful stuff!!</a:t>
            </a:r>
          </a:p>
          <a:p>
            <a:pPr algn="l">
              <a:buNone/>
            </a:pPr>
            <a:r>
              <a:rPr lang="en-US" dirty="0" smtClean="0"/>
              <a:t>And Allen that is not modest said: </a:t>
            </a:r>
            <a:r>
              <a:rPr lang="en-US" dirty="0" smtClean="0">
                <a:solidFill>
                  <a:srgbClr val="0070C0"/>
                </a:solidFill>
              </a:rPr>
              <a:t>This was one of the only times in which the director was way </a:t>
            </a:r>
            <a:r>
              <a:rPr lang="en-US" dirty="0" err="1" smtClean="0">
                <a:solidFill>
                  <a:srgbClr val="0070C0"/>
                </a:solidFill>
              </a:rPr>
              <a:t>way</a:t>
            </a:r>
            <a:r>
              <a:rPr lang="en-US" dirty="0" smtClean="0">
                <a:solidFill>
                  <a:srgbClr val="0070C0"/>
                </a:solidFill>
              </a:rPr>
              <a:t> ahead of me.</a:t>
            </a:r>
          </a:p>
          <a:p>
            <a:pPr algn="l">
              <a:buNone/>
            </a:pPr>
            <a:r>
              <a:rPr lang="en-US" dirty="0" smtClean="0">
                <a:solidFill>
                  <a:srgbClr val="7030A0"/>
                </a:solidFill>
              </a:rPr>
              <a:t>Note that he is more or less saying that except the director above he is one of the smartest.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three phases of Woody Allen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At the start I was sure it is a mistake (namely I did not really like it, like Woody Allen). It did not help that </a:t>
            </a:r>
            <a:r>
              <a:rPr lang="en-US" dirty="0" smtClean="0">
                <a:solidFill>
                  <a:srgbClr val="FF0000"/>
                </a:solidFill>
              </a:rPr>
              <a:t>I did not understand anything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But then I read it a second time and I found </a:t>
            </a:r>
            <a:r>
              <a:rPr lang="en-US" dirty="0" smtClean="0">
                <a:solidFill>
                  <a:srgbClr val="0070C0"/>
                </a:solidFill>
              </a:rPr>
              <a:t>some nice ideas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Then me and  </a:t>
            </a:r>
            <a:r>
              <a:rPr lang="en-US" dirty="0" err="1" smtClean="0">
                <a:solidFill>
                  <a:srgbClr val="7030A0"/>
                </a:solidFill>
              </a:rPr>
              <a:t>Zeev</a:t>
            </a:r>
            <a:r>
              <a:rPr lang="en-US" dirty="0" smtClean="0"/>
              <a:t>, decided to take </a:t>
            </a:r>
            <a:r>
              <a:rPr lang="en-US" dirty="0" smtClean="0">
                <a:solidFill>
                  <a:srgbClr val="FF0000"/>
                </a:solidFill>
              </a:rPr>
              <a:t>7 </a:t>
            </a:r>
            <a:r>
              <a:rPr lang="en-US" dirty="0" smtClean="0"/>
              <a:t>days to read it. We talked on the phone and agreed: </a:t>
            </a:r>
            <a:r>
              <a:rPr lang="en-US" dirty="0" smtClean="0">
                <a:solidFill>
                  <a:srgbClr val="7030A0"/>
                </a:solidFill>
              </a:rPr>
              <a:t>this is (correct and) has some wonderful stuff!</a:t>
            </a:r>
          </a:p>
          <a:p>
            <a:pPr algn="l">
              <a:buNone/>
            </a:pPr>
            <a:r>
              <a:rPr lang="en-US" dirty="0" smtClean="0"/>
              <a:t>Still the question if there is better than  ratio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for the problem with costs, is open.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discussed </a:t>
            </a:r>
            <a:r>
              <a:rPr lang="en-US" dirty="0" smtClean="0">
                <a:solidFill>
                  <a:srgbClr val="FF0000"/>
                </a:solidFill>
              </a:rPr>
              <a:t>leaf closed trees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These are </a:t>
            </a:r>
            <a:r>
              <a:rPr lang="en-US" dirty="0" err="1" smtClean="0"/>
              <a:t>subtrees</a:t>
            </a:r>
            <a:r>
              <a:rPr lang="en-US" dirty="0" smtClean="0"/>
              <a:t> so that  all the </a:t>
            </a:r>
            <a:r>
              <a:rPr lang="en-US" dirty="0" smtClean="0">
                <a:solidFill>
                  <a:srgbClr val="7030A0"/>
                </a:solidFill>
              </a:rPr>
              <a:t>links </a:t>
            </a:r>
            <a:r>
              <a:rPr lang="en-US" dirty="0" smtClean="0"/>
              <a:t>that touch the leaves </a:t>
            </a:r>
            <a:r>
              <a:rPr lang="en-US" dirty="0" smtClean="0">
                <a:solidFill>
                  <a:srgbClr val="00B050"/>
                </a:solidFill>
              </a:rPr>
              <a:t>stay inside the </a:t>
            </a:r>
            <a:r>
              <a:rPr lang="en-US" dirty="0" err="1" smtClean="0">
                <a:solidFill>
                  <a:srgbClr val="00B050"/>
                </a:solidFill>
              </a:rPr>
              <a:t>subtree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dirty="0" smtClean="0"/>
              <a:t>We cover at each stage a generalization of this notion.</a:t>
            </a:r>
          </a:p>
          <a:p>
            <a:r>
              <a:rPr lang="en-US" dirty="0" smtClean="0"/>
              <a:t>Now say that there are costs.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notion of leaf closed trees becomes meaningless.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the </a:t>
            </a:r>
            <a:r>
              <a:rPr lang="en-US" dirty="0" err="1" smtClean="0"/>
              <a:t>diffficulty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B0F0"/>
                </a:solidFill>
              </a:rPr>
              <a:t>Steiner k-forest </a:t>
            </a:r>
            <a:r>
              <a:rPr lang="en-US" dirty="0" smtClean="0"/>
              <a:t>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baseline="-25000" dirty="0"/>
          </a:p>
        </p:txBody>
      </p:sp>
      <p:sp>
        <p:nvSpPr>
          <p:cNvPr id="4" name="Oval 3"/>
          <p:cNvSpPr/>
          <p:nvPr/>
        </p:nvSpPr>
        <p:spPr>
          <a:xfrm>
            <a:off x="3200400" y="27432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8400" y="34290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38600" y="4419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3657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77000" y="39624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0" y="24384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53200" y="24384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2600" y="44958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71800" y="41910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05000" y="41148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47800" y="35814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57400" y="27432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91000" y="2514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505200" y="33528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752600" y="2971800"/>
            <a:ext cx="474896" cy="578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6"/>
            <a:endCxn id="4" idx="2"/>
          </p:cNvCxnSpPr>
          <p:nvPr/>
        </p:nvCxnSpPr>
        <p:spPr>
          <a:xfrm>
            <a:off x="2438400" y="28956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7"/>
            <a:endCxn id="4" idx="3"/>
          </p:cNvCxnSpPr>
          <p:nvPr/>
        </p:nvCxnSpPr>
        <p:spPr>
          <a:xfrm flipV="1">
            <a:off x="2763604" y="3003363"/>
            <a:ext cx="492592" cy="47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86000" y="2895600"/>
            <a:ext cx="246296" cy="641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209800" y="4343400"/>
            <a:ext cx="893996" cy="31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4" idx="7"/>
            <a:endCxn id="16" idx="2"/>
          </p:cNvCxnSpPr>
          <p:nvPr/>
        </p:nvCxnSpPr>
        <p:spPr>
          <a:xfrm flipV="1">
            <a:off x="3525604" y="2667000"/>
            <a:ext cx="665396" cy="120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6" idx="6"/>
            <a:endCxn id="9" idx="2"/>
          </p:cNvCxnSpPr>
          <p:nvPr/>
        </p:nvCxnSpPr>
        <p:spPr>
          <a:xfrm flipV="1">
            <a:off x="4572000" y="2590800"/>
            <a:ext cx="762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9" idx="6"/>
            <a:endCxn id="10" idx="2"/>
          </p:cNvCxnSpPr>
          <p:nvPr/>
        </p:nvCxnSpPr>
        <p:spPr>
          <a:xfrm>
            <a:off x="5715000" y="25908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3" idx="7"/>
            <a:endCxn id="5" idx="3"/>
          </p:cNvCxnSpPr>
          <p:nvPr/>
        </p:nvCxnSpPr>
        <p:spPr>
          <a:xfrm flipV="1">
            <a:off x="2230204" y="3689163"/>
            <a:ext cx="263992" cy="47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17" idx="3"/>
          </p:cNvCxnSpPr>
          <p:nvPr/>
        </p:nvCxnSpPr>
        <p:spPr>
          <a:xfrm flipV="1">
            <a:off x="3200400" y="3612963"/>
            <a:ext cx="360596" cy="501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6" idx="7"/>
            <a:endCxn id="7" idx="3"/>
          </p:cNvCxnSpPr>
          <p:nvPr/>
        </p:nvCxnSpPr>
        <p:spPr>
          <a:xfrm flipV="1">
            <a:off x="4363804" y="3917763"/>
            <a:ext cx="797392" cy="546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7" idx="6"/>
            <a:endCxn id="7" idx="2"/>
          </p:cNvCxnSpPr>
          <p:nvPr/>
        </p:nvCxnSpPr>
        <p:spPr>
          <a:xfrm>
            <a:off x="3886200" y="3505200"/>
            <a:ext cx="1219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7" idx="5"/>
            <a:endCxn id="8" idx="2"/>
          </p:cNvCxnSpPr>
          <p:nvPr/>
        </p:nvCxnSpPr>
        <p:spPr>
          <a:xfrm>
            <a:off x="5430604" y="3917763"/>
            <a:ext cx="1046396" cy="197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1" idx="0"/>
            <a:endCxn id="7" idx="5"/>
          </p:cNvCxnSpPr>
          <p:nvPr/>
        </p:nvCxnSpPr>
        <p:spPr>
          <a:xfrm flipH="1" flipV="1">
            <a:off x="5430604" y="3917763"/>
            <a:ext cx="322496" cy="578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1" idx="0"/>
            <a:endCxn id="10" idx="3"/>
          </p:cNvCxnSpPr>
          <p:nvPr/>
        </p:nvCxnSpPr>
        <p:spPr>
          <a:xfrm flipV="1">
            <a:off x="5753100" y="2698563"/>
            <a:ext cx="855896" cy="1797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3276600" y="51054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endCxn id="12" idx="4"/>
          </p:cNvCxnSpPr>
          <p:nvPr/>
        </p:nvCxnSpPr>
        <p:spPr>
          <a:xfrm flipH="1" flipV="1">
            <a:off x="3162300" y="4495800"/>
            <a:ext cx="1905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4" idx="0"/>
            <a:endCxn id="6" idx="2"/>
          </p:cNvCxnSpPr>
          <p:nvPr/>
        </p:nvCxnSpPr>
        <p:spPr>
          <a:xfrm flipV="1">
            <a:off x="3467100" y="4572000"/>
            <a:ext cx="5715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4" idx="6"/>
            <a:endCxn id="11" idx="2"/>
          </p:cNvCxnSpPr>
          <p:nvPr/>
        </p:nvCxnSpPr>
        <p:spPr>
          <a:xfrm flipV="1">
            <a:off x="3657600" y="4648200"/>
            <a:ext cx="1905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7" idx="0"/>
            <a:endCxn id="16" idx="3"/>
          </p:cNvCxnSpPr>
          <p:nvPr/>
        </p:nvCxnSpPr>
        <p:spPr>
          <a:xfrm flipV="1">
            <a:off x="3695700" y="2774763"/>
            <a:ext cx="551096" cy="578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981200" y="2362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1905000" y="43434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75" name="TextBox 74"/>
          <p:cNvSpPr txBox="1"/>
          <p:nvPr/>
        </p:nvSpPr>
        <p:spPr>
          <a:xfrm>
            <a:off x="3276600" y="5334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2819400" y="3505200"/>
            <a:ext cx="797392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562600" y="4724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80" name="TextBox 79"/>
          <p:cNvSpPr txBox="1"/>
          <p:nvPr/>
        </p:nvSpPr>
        <p:spPr>
          <a:xfrm>
            <a:off x="3200400" y="2362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1" name="TextBox 80"/>
          <p:cNvSpPr txBox="1"/>
          <p:nvPr/>
        </p:nvSpPr>
        <p:spPr>
          <a:xfrm>
            <a:off x="4191000" y="2133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82" name="TextBox 81"/>
          <p:cNvSpPr txBox="1"/>
          <p:nvPr/>
        </p:nvSpPr>
        <p:spPr>
          <a:xfrm>
            <a:off x="5334000" y="40386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2514600" y="2667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cxnSp>
        <p:nvCxnSpPr>
          <p:cNvPr id="85" name="Straight Connector 84"/>
          <p:cNvCxnSpPr>
            <a:stCxn id="13" idx="1"/>
            <a:endCxn id="14" idx="5"/>
          </p:cNvCxnSpPr>
          <p:nvPr/>
        </p:nvCxnSpPr>
        <p:spPr>
          <a:xfrm flipH="1" flipV="1">
            <a:off x="1773004" y="3841563"/>
            <a:ext cx="187792" cy="31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096000" y="2895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2133600" y="33528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88" name="TextBox 87"/>
          <p:cNvSpPr txBox="1"/>
          <p:nvPr/>
        </p:nvSpPr>
        <p:spPr>
          <a:xfrm>
            <a:off x="6553200" y="2057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89" name="TextBox 88"/>
          <p:cNvSpPr txBox="1"/>
          <p:nvPr/>
        </p:nvSpPr>
        <p:spPr>
          <a:xfrm>
            <a:off x="1143000" y="3505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90" name="TextBox 89"/>
          <p:cNvSpPr txBox="1"/>
          <p:nvPr/>
        </p:nvSpPr>
        <p:spPr>
          <a:xfrm>
            <a:off x="1524000" y="3124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1600200" y="3810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419600" y="5638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K=3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2819400" y="3048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133600" y="3733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2209800" y="3048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3581400" y="2514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4876800" y="3352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3505200" y="4648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495800" y="3962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4343400" y="4724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5638800" y="37338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04" name="Straight Connector 103"/>
          <p:cNvCxnSpPr/>
          <p:nvPr/>
        </p:nvCxnSpPr>
        <p:spPr>
          <a:xfrm flipH="1" flipV="1">
            <a:off x="5486400" y="2590800"/>
            <a:ext cx="12954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638800" y="2819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5867400" y="2362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2438400" y="4191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3048000" y="4648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3124200" y="3733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4191000" y="3505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3733800" y="2895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4724400" y="2362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2895600" y="3352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Steiner k-forest 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baseline="-25000" dirty="0"/>
          </a:p>
        </p:txBody>
      </p:sp>
      <p:sp>
        <p:nvSpPr>
          <p:cNvPr id="4" name="Oval 3"/>
          <p:cNvSpPr/>
          <p:nvPr/>
        </p:nvSpPr>
        <p:spPr>
          <a:xfrm>
            <a:off x="3200400" y="27432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8400" y="34290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3657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71800" y="41910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05000" y="41148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57400" y="27432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91000" y="2514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505200" y="33528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5" idx="7"/>
            <a:endCxn id="4" idx="3"/>
          </p:cNvCxnSpPr>
          <p:nvPr/>
        </p:nvCxnSpPr>
        <p:spPr>
          <a:xfrm flipV="1">
            <a:off x="2763604" y="3003363"/>
            <a:ext cx="492592" cy="47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86000" y="2895600"/>
            <a:ext cx="246296" cy="641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4" idx="7"/>
            <a:endCxn id="16" idx="2"/>
          </p:cNvCxnSpPr>
          <p:nvPr/>
        </p:nvCxnSpPr>
        <p:spPr>
          <a:xfrm flipV="1">
            <a:off x="3525604" y="2667000"/>
            <a:ext cx="665396" cy="120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3" idx="7"/>
            <a:endCxn id="5" idx="3"/>
          </p:cNvCxnSpPr>
          <p:nvPr/>
        </p:nvCxnSpPr>
        <p:spPr>
          <a:xfrm flipV="1">
            <a:off x="2230204" y="3689163"/>
            <a:ext cx="263992" cy="47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17" idx="3"/>
          </p:cNvCxnSpPr>
          <p:nvPr/>
        </p:nvCxnSpPr>
        <p:spPr>
          <a:xfrm flipV="1">
            <a:off x="3200400" y="3612963"/>
            <a:ext cx="360596" cy="501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7" idx="6"/>
            <a:endCxn id="7" idx="2"/>
          </p:cNvCxnSpPr>
          <p:nvPr/>
        </p:nvCxnSpPr>
        <p:spPr>
          <a:xfrm>
            <a:off x="3886200" y="3505200"/>
            <a:ext cx="1219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3276600" y="51054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endCxn id="12" idx="4"/>
          </p:cNvCxnSpPr>
          <p:nvPr/>
        </p:nvCxnSpPr>
        <p:spPr>
          <a:xfrm flipH="1" flipV="1">
            <a:off x="3162300" y="4495800"/>
            <a:ext cx="1905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981200" y="2362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1905000" y="43434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75" name="TextBox 74"/>
          <p:cNvSpPr txBox="1"/>
          <p:nvPr/>
        </p:nvSpPr>
        <p:spPr>
          <a:xfrm>
            <a:off x="3276600" y="5334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80" name="TextBox 79"/>
          <p:cNvSpPr txBox="1"/>
          <p:nvPr/>
        </p:nvSpPr>
        <p:spPr>
          <a:xfrm>
            <a:off x="3200400" y="2362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1" name="TextBox 80"/>
          <p:cNvSpPr txBox="1"/>
          <p:nvPr/>
        </p:nvSpPr>
        <p:spPr>
          <a:xfrm>
            <a:off x="4191000" y="2133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87" name="TextBox 86"/>
          <p:cNvSpPr txBox="1"/>
          <p:nvPr/>
        </p:nvSpPr>
        <p:spPr>
          <a:xfrm>
            <a:off x="2133600" y="3429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92" name="TextBox 91"/>
          <p:cNvSpPr txBox="1"/>
          <p:nvPr/>
        </p:nvSpPr>
        <p:spPr>
          <a:xfrm>
            <a:off x="4419600" y="5638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K=3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2819400" y="3048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133600" y="3733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2209800" y="3048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4876800" y="3352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3048000" y="4648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3124200" y="3733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4191000" y="3505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581400" y="25146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7772400" cy="3277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How do weights affects approximation algorithms?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7772400" cy="119970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As usual there are no rules whatsoever.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B0F0"/>
                </a:solidFill>
              </a:rPr>
              <a:t>capacitated non Preemptive Dial a Ride</a:t>
            </a:r>
            <a:r>
              <a:rPr lang="en-US" dirty="0" smtClean="0"/>
              <a:t> 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are given a graph and input of </a:t>
            </a:r>
            <a:r>
              <a:rPr lang="en-US" sz="2800" dirty="0" smtClean="0">
                <a:solidFill>
                  <a:srgbClr val="00B050"/>
                </a:solidFill>
              </a:rPr>
              <a:t>m</a:t>
            </a:r>
            <a:r>
              <a:rPr lang="en-US" sz="2800" dirty="0" smtClean="0"/>
              <a:t>  pairs  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    {s</a:t>
            </a:r>
            <a:r>
              <a:rPr lang="en-US" sz="2800" baseline="-25000" dirty="0" smtClean="0">
                <a:solidFill>
                  <a:srgbClr val="00B050"/>
                </a:solidFill>
              </a:rPr>
              <a:t> I </a:t>
            </a:r>
            <a:r>
              <a:rPr lang="en-US" sz="2800" dirty="0" smtClean="0">
                <a:solidFill>
                  <a:srgbClr val="00B050"/>
                </a:solidFill>
              </a:rPr>
              <a:t>, t</a:t>
            </a:r>
            <a:r>
              <a:rPr lang="en-US" sz="2800" baseline="-25000" dirty="0" smtClean="0">
                <a:solidFill>
                  <a:srgbClr val="00B050"/>
                </a:solidFill>
              </a:rPr>
              <a:t> 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smtClean="0">
                <a:solidFill>
                  <a:srgbClr val="00B050"/>
                </a:solidFill>
              </a:rPr>
              <a:t>} </a:t>
            </a:r>
            <a:r>
              <a:rPr lang="en-US" sz="2800" smtClean="0"/>
              <a:t>and </a:t>
            </a:r>
            <a:r>
              <a:rPr lang="en-US" sz="2800" dirty="0" err="1" smtClean="0"/>
              <a:t>a</a:t>
            </a:r>
            <a:r>
              <a:rPr lang="en-US" sz="2800" dirty="0" smtClean="0"/>
              <a:t> car with capacity </a:t>
            </a:r>
            <a:r>
              <a:rPr lang="en-US" sz="2800" dirty="0" smtClean="0">
                <a:solidFill>
                  <a:srgbClr val="00B050"/>
                </a:solidFill>
              </a:rPr>
              <a:t>k</a:t>
            </a:r>
            <a:r>
              <a:rPr lang="en-US" sz="2800" dirty="0" smtClean="0"/>
              <a:t>. A client is located at </a:t>
            </a:r>
            <a:r>
              <a:rPr lang="en-US" sz="2800" dirty="0" smtClean="0">
                <a:solidFill>
                  <a:srgbClr val="00B050"/>
                </a:solidFill>
              </a:rPr>
              <a:t>s</a:t>
            </a:r>
            <a:r>
              <a:rPr lang="en-US" sz="2800" baseline="-25000" dirty="0" smtClean="0">
                <a:solidFill>
                  <a:srgbClr val="00B050"/>
                </a:solidFill>
              </a:rPr>
              <a:t> 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and needs to be taken to  </a:t>
            </a:r>
            <a:r>
              <a:rPr lang="en-US" sz="2800" dirty="0" smtClean="0">
                <a:solidFill>
                  <a:srgbClr val="00B050"/>
                </a:solidFill>
              </a:rPr>
              <a:t>t</a:t>
            </a:r>
            <a:r>
              <a:rPr lang="en-US" sz="2800" baseline="-25000" dirty="0" smtClean="0">
                <a:solidFill>
                  <a:srgbClr val="00B050"/>
                </a:solidFill>
              </a:rPr>
              <a:t> I</a:t>
            </a:r>
            <a:r>
              <a:rPr lang="en-US" sz="2800" dirty="0" smtClean="0"/>
              <a:t>.</a:t>
            </a:r>
            <a:r>
              <a:rPr lang="en-US" sz="2800" b="1" i="1" dirty="0" smtClean="0"/>
              <a:t> </a:t>
            </a:r>
            <a:endParaRPr lang="en-US" sz="2800" dirty="0" smtClean="0"/>
          </a:p>
          <a:p>
            <a:r>
              <a:rPr lang="en-US" sz="2800" dirty="0" smtClean="0"/>
              <a:t> Once you take a passenger at </a:t>
            </a:r>
            <a:r>
              <a:rPr lang="en-US" sz="2800" dirty="0" smtClean="0">
                <a:solidFill>
                  <a:srgbClr val="00B050"/>
                </a:solidFill>
              </a:rPr>
              <a:t>s</a:t>
            </a:r>
            <a:r>
              <a:rPr lang="en-US" sz="2800" baseline="-25000" dirty="0" smtClean="0">
                <a:solidFill>
                  <a:srgbClr val="00B050"/>
                </a:solidFill>
              </a:rPr>
              <a:t> 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she  only leaves the car when the car reaches </a:t>
            </a:r>
            <a:r>
              <a:rPr lang="en-US" sz="2800" dirty="0" smtClean="0">
                <a:solidFill>
                  <a:srgbClr val="00B050"/>
                </a:solidFill>
              </a:rPr>
              <a:t>t</a:t>
            </a:r>
            <a:r>
              <a:rPr lang="en-US" sz="2800" baseline="-25000" dirty="0" smtClean="0">
                <a:solidFill>
                  <a:srgbClr val="00B050"/>
                </a:solidFill>
              </a:rPr>
              <a:t> I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Note that a </a:t>
            </a:r>
            <a:r>
              <a:rPr lang="en-US" sz="2800" dirty="0" smtClean="0">
                <a:solidFill>
                  <a:srgbClr val="00B0F0"/>
                </a:solidFill>
              </a:rPr>
              <a:t>Steiner k-forest </a:t>
            </a:r>
            <a:r>
              <a:rPr lang="en-US" sz="2800" dirty="0" smtClean="0"/>
              <a:t>can be turned into a path of no larger cost. The problems are closely related.</a:t>
            </a:r>
          </a:p>
          <a:p>
            <a:r>
              <a:rPr lang="en-US" sz="2800" dirty="0" smtClean="0"/>
              <a:t>Both </a:t>
            </a:r>
            <a:r>
              <a:rPr lang="en-US" sz="2800" dirty="0" smtClean="0">
                <a:solidFill>
                  <a:srgbClr val="FF0000"/>
                </a:solidFill>
              </a:rPr>
              <a:t>Dense k-</a:t>
            </a:r>
            <a:r>
              <a:rPr lang="en-US" sz="2800" dirty="0" err="1" smtClean="0">
                <a:solidFill>
                  <a:srgbClr val="FF0000"/>
                </a:solidFill>
              </a:rPr>
              <a:t>Subgraph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hard. </a:t>
            </a:r>
          </a:p>
          <a:p>
            <a:pPr>
              <a:buNone/>
            </a:pPr>
            <a:endParaRPr lang="en-US" dirty="0" smtClean="0"/>
          </a:p>
          <a:p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known for the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SKF</a:t>
            </a:r>
            <a:r>
              <a:rPr lang="en-US" dirty="0" smtClean="0"/>
              <a:t>: ratio </a:t>
            </a:r>
            <a:r>
              <a:rPr lang="en-US" dirty="0" smtClean="0">
                <a:solidFill>
                  <a:srgbClr val="00B050"/>
                </a:solidFill>
              </a:rPr>
              <a:t>min{O(</a:t>
            </a:r>
            <a:r>
              <a:rPr lang="en-US" dirty="0" err="1" smtClean="0">
                <a:solidFill>
                  <a:srgbClr val="00B050"/>
                </a:solidFill>
              </a:rPr>
              <a:t>sqrt</a:t>
            </a:r>
            <a:r>
              <a:rPr lang="en-US" dirty="0" smtClean="0">
                <a:solidFill>
                  <a:srgbClr val="00B050"/>
                </a:solidFill>
              </a:rPr>
              <a:t> k), O(</a:t>
            </a:r>
            <a:r>
              <a:rPr lang="en-US" dirty="0" err="1" smtClean="0">
                <a:solidFill>
                  <a:srgbClr val="00B050"/>
                </a:solidFill>
              </a:rPr>
              <a:t>sqrt</a:t>
            </a:r>
            <a:r>
              <a:rPr lang="en-US" dirty="0" smtClean="0">
                <a:solidFill>
                  <a:srgbClr val="00B050"/>
                </a:solidFill>
              </a:rPr>
              <a:t> n)} </a:t>
            </a:r>
            <a:r>
              <a:rPr lang="en-US" dirty="0" smtClean="0"/>
              <a:t>by</a:t>
            </a:r>
            <a:r>
              <a:rPr lang="en-US" dirty="0" smtClean="0">
                <a:solidFill>
                  <a:srgbClr val="FF0000"/>
                </a:solidFill>
              </a:rPr>
              <a:t> Gupta, </a:t>
            </a:r>
            <a:r>
              <a:rPr lang="en-US" dirty="0" err="1" smtClean="0">
                <a:solidFill>
                  <a:srgbClr val="FF0000"/>
                </a:solidFill>
              </a:rPr>
              <a:t>Hajiaghayi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Nagarajan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and Ravi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Dense k-</a:t>
            </a:r>
            <a:r>
              <a:rPr lang="en-US" dirty="0" err="1" smtClean="0">
                <a:solidFill>
                  <a:srgbClr val="FF0000"/>
                </a:solidFill>
              </a:rPr>
              <a:t>Subraph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hard probably means no better than poly ratio.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Same goes for </a:t>
            </a:r>
            <a:r>
              <a:rPr lang="en-US" dirty="0" smtClean="0">
                <a:solidFill>
                  <a:srgbClr val="FF0000"/>
                </a:solidFill>
              </a:rPr>
              <a:t>Dial-a-Ride.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Better ratio for almost uniform weights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 that the weights are between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and  </a:t>
            </a:r>
            <a:r>
              <a:rPr lang="en-US" sz="2800" dirty="0" smtClean="0">
                <a:solidFill>
                  <a:srgbClr val="FF0000"/>
                </a:solidFill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  <a:sym typeface="Symbol"/>
              </a:rPr>
              <a:t>                      </a:t>
            </a:r>
          </a:p>
          <a:p>
            <a:pPr>
              <a:buNone/>
            </a:pPr>
            <a:r>
              <a:rPr lang="en-US" sz="2800" baseline="30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sz="2800" dirty="0" smtClean="0">
                <a:sym typeface="Symbol"/>
              </a:rPr>
              <a:t>for small enough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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Then the  </a:t>
            </a:r>
            <a:r>
              <a:rPr lang="en-US" dirty="0" smtClean="0">
                <a:solidFill>
                  <a:srgbClr val="00B0F0"/>
                </a:solidFill>
              </a:rPr>
              <a:t>Steiner k-Forest problem admits a </a:t>
            </a:r>
            <a:r>
              <a:rPr lang="en-US" dirty="0" smtClean="0">
                <a:solidFill>
                  <a:srgbClr val="00B050"/>
                </a:solidFill>
              </a:rPr>
              <a:t>n</a:t>
            </a:r>
            <a:r>
              <a:rPr lang="en-US" baseline="30000" dirty="0" smtClean="0">
                <a:solidFill>
                  <a:srgbClr val="00B050"/>
                </a:solidFill>
              </a:rPr>
              <a:t>0.449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approximation ratio. </a:t>
            </a:r>
            <a:r>
              <a:rPr lang="en-US" dirty="0" err="1" smtClean="0">
                <a:solidFill>
                  <a:srgbClr val="7030A0"/>
                </a:solidFill>
              </a:rPr>
              <a:t>Dinitz</a:t>
            </a:r>
            <a:r>
              <a:rPr lang="en-US" dirty="0" smtClean="0">
                <a:solidFill>
                  <a:srgbClr val="7030A0"/>
                </a:solidFill>
              </a:rPr>
              <a:t> , K, </a:t>
            </a:r>
            <a:r>
              <a:rPr lang="en-US" dirty="0" err="1" smtClean="0">
                <a:solidFill>
                  <a:srgbClr val="7030A0"/>
                </a:solidFill>
              </a:rPr>
              <a:t>Nutov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endParaRPr lang="en-US" baseline="30000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Dial a ride admits an </a:t>
            </a:r>
            <a:r>
              <a:rPr lang="en-US" dirty="0" smtClean="0">
                <a:solidFill>
                  <a:srgbClr val="00B050"/>
                </a:solidFill>
              </a:rPr>
              <a:t>O(</a:t>
            </a:r>
            <a:r>
              <a:rPr lang="en-US" dirty="0" err="1" smtClean="0">
                <a:solidFill>
                  <a:srgbClr val="00B050"/>
                </a:solidFill>
              </a:rPr>
              <a:t>sqrt</a:t>
            </a:r>
            <a:r>
              <a:rPr lang="en-US" dirty="0" smtClean="0">
                <a:solidFill>
                  <a:srgbClr val="00B050"/>
                </a:solidFill>
              </a:rPr>
              <a:t>{n}) </a:t>
            </a:r>
            <a:r>
              <a:rPr lang="en-US" dirty="0" smtClean="0"/>
              <a:t>ratio by </a:t>
            </a:r>
            <a:r>
              <a:rPr lang="en-US" dirty="0" err="1" smtClean="0">
                <a:solidFill>
                  <a:srgbClr val="FF0000"/>
                </a:solidFill>
              </a:rPr>
              <a:t>Charikar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Raghavachari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Almost uniform weights we get  </a:t>
            </a:r>
            <a:r>
              <a:rPr lang="en-US" dirty="0" smtClean="0">
                <a:solidFill>
                  <a:srgbClr val="00B050"/>
                </a:solidFill>
              </a:rPr>
              <a:t>n</a:t>
            </a:r>
            <a:r>
              <a:rPr lang="en-US" baseline="30000" dirty="0" smtClean="0">
                <a:solidFill>
                  <a:srgbClr val="00B050"/>
                </a:solidFill>
              </a:rPr>
              <a:t>0.449</a:t>
            </a:r>
            <a:r>
              <a:rPr lang="en-US" dirty="0" smtClean="0"/>
              <a:t>  to the </a:t>
            </a:r>
            <a:r>
              <a:rPr lang="en-US" dirty="0" smtClean="0">
                <a:solidFill>
                  <a:srgbClr val="0070C0"/>
                </a:solidFill>
              </a:rPr>
              <a:t>Dial a ride </a:t>
            </a:r>
            <a:r>
              <a:rPr lang="en-US" dirty="0" smtClean="0"/>
              <a:t>problem.</a:t>
            </a:r>
            <a:endParaRPr lang="en-US" baseline="30000" dirty="0" smtClean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cant we handle the weighted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get a graph with </a:t>
            </a:r>
            <a:r>
              <a:rPr lang="en-US" dirty="0" smtClean="0">
                <a:solidFill>
                  <a:srgbClr val="00B0F0"/>
                </a:solidFill>
              </a:rPr>
              <a:t>“few vertices” </a:t>
            </a:r>
            <a:r>
              <a:rPr lang="en-US" dirty="0" smtClean="0"/>
              <a:t>and this implies that a tree on this this graph has </a:t>
            </a:r>
            <a:r>
              <a:rPr lang="en-US" dirty="0" smtClean="0">
                <a:solidFill>
                  <a:srgbClr val="00B0F0"/>
                </a:solidFill>
              </a:rPr>
              <a:t>“few edges”</a:t>
            </a:r>
            <a:r>
              <a:rPr lang="en-US" dirty="0" smtClean="0"/>
              <a:t>. This does not work for the weighted case.</a:t>
            </a:r>
          </a:p>
          <a:p>
            <a:r>
              <a:rPr lang="en-US" dirty="0" smtClean="0"/>
              <a:t>We identified a problem that if has a good approximation we can break the ratio for the weighted case.</a:t>
            </a:r>
          </a:p>
          <a:p>
            <a:r>
              <a:rPr lang="en-US" dirty="0" smtClean="0"/>
              <a:t>But this problem seems very hard to approximate.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Knapsack  k-center </a:t>
            </a:r>
            <a:r>
              <a:rPr lang="en-US" dirty="0" smtClean="0">
                <a:solidFill>
                  <a:srgbClr val="002060"/>
                </a:solidFill>
              </a:rPr>
              <a:t>problem</a:t>
            </a:r>
            <a:r>
              <a:rPr lang="en-US" dirty="0" smtClean="0"/>
              <a:t>.</a:t>
            </a:r>
          </a:p>
          <a:p>
            <a:r>
              <a:rPr lang="en-US" smtClean="0"/>
              <a:t>Ratio</a:t>
            </a:r>
            <a:r>
              <a:rPr lang="en-US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due to </a:t>
            </a:r>
            <a:r>
              <a:rPr lang="en-US" dirty="0" err="1" smtClean="0">
                <a:solidFill>
                  <a:srgbClr val="FF0000"/>
                </a:solidFill>
              </a:rPr>
              <a:t>Hochbaum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0000"/>
                </a:solidFill>
              </a:rPr>
              <a:t>Shmoys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Makes a different but not a huge one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90600" y="3276600"/>
            <a:ext cx="11430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429000" y="2819400"/>
            <a:ext cx="11430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257800" y="3124200"/>
            <a:ext cx="11430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371600" y="4953000"/>
            <a:ext cx="11430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733800" y="5029200"/>
            <a:ext cx="11430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638800" y="4572000"/>
            <a:ext cx="11430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447800" y="3733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3276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150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91000" y="5486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828800" y="5410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096000" y="5029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447800" y="3276600"/>
            <a:ext cx="1524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962400" y="2819400"/>
            <a:ext cx="1524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172200" y="3429000"/>
            <a:ext cx="1524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553200" y="4800600"/>
            <a:ext cx="1524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362200" y="5334000"/>
            <a:ext cx="1524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724400" y="5410200"/>
            <a:ext cx="1524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048000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886200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26" idx="0"/>
            <a:endCxn id="25" idx="6"/>
          </p:cNvCxnSpPr>
          <p:nvPr/>
        </p:nvCxnSpPr>
        <p:spPr>
          <a:xfrm flipH="1" flipV="1">
            <a:off x="3200400" y="3886200"/>
            <a:ext cx="762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124200" y="3352800"/>
            <a:ext cx="838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4" idx="0"/>
            <a:endCxn id="20" idx="0"/>
          </p:cNvCxnSpPr>
          <p:nvPr/>
        </p:nvCxnSpPr>
        <p:spPr>
          <a:xfrm flipV="1">
            <a:off x="3962400" y="2819400"/>
            <a:ext cx="76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276600" y="4038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124200" y="3352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733800" y="2971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give credit where its due two groups one of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7030A0"/>
                </a:solidFill>
              </a:rPr>
              <a:t>Halperin</a:t>
            </a:r>
            <a:r>
              <a:rPr lang="en-US" dirty="0" smtClean="0">
                <a:solidFill>
                  <a:srgbClr val="7030A0"/>
                </a:solidFill>
              </a:rPr>
              <a:t>,  </a:t>
            </a:r>
            <a:r>
              <a:rPr lang="en-US" dirty="0" err="1" smtClean="0">
                <a:solidFill>
                  <a:srgbClr val="7030A0"/>
                </a:solidFill>
              </a:rPr>
              <a:t>Krauthgamer</a:t>
            </a:r>
            <a:r>
              <a:rPr lang="en-US" dirty="0" smtClean="0">
                <a:solidFill>
                  <a:srgbClr val="7030A0"/>
                </a:solidFill>
              </a:rPr>
              <a:t>, K)</a:t>
            </a:r>
            <a:r>
              <a:rPr lang="en-US" dirty="0" smtClean="0"/>
              <a:t> and another group of 4 by </a:t>
            </a:r>
            <a:r>
              <a:rPr lang="en-US" dirty="0" err="1" smtClean="0">
                <a:solidFill>
                  <a:schemeClr val="accent5"/>
                </a:solidFill>
              </a:rPr>
              <a:t>Chuzhy</a:t>
            </a:r>
            <a:r>
              <a:rPr lang="en-US" dirty="0" smtClean="0">
                <a:solidFill>
                  <a:schemeClr val="accent5"/>
                </a:solidFill>
              </a:rPr>
              <a:t> et al</a:t>
            </a:r>
            <a:r>
              <a:rPr lang="en-US" dirty="0" smtClean="0"/>
              <a:t>, got the same results by the same techniques.</a:t>
            </a:r>
          </a:p>
          <a:p>
            <a:r>
              <a:rPr lang="en-US" dirty="0" smtClean="0"/>
              <a:t>We had to join</a:t>
            </a:r>
          </a:p>
          <a:p>
            <a:r>
              <a:rPr lang="en-US" dirty="0" smtClean="0"/>
              <a:t>We turned out from the </a:t>
            </a:r>
            <a:r>
              <a:rPr lang="en-US" dirty="0" smtClean="0">
                <a:solidFill>
                  <a:srgbClr val="FFC000"/>
                </a:solidFill>
              </a:rPr>
              <a:t>three musketeers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C000"/>
                </a:solidFill>
              </a:rPr>
              <a:t>the seven dwarfs  </a:t>
            </a:r>
            <a:r>
              <a:rPr lang="en-US" dirty="0" smtClean="0"/>
              <a:t>-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The main result was a lower bound of </a:t>
            </a:r>
            <a:r>
              <a:rPr lang="en-US" dirty="0" smtClean="0">
                <a:solidFill>
                  <a:srgbClr val="FF0000"/>
                </a:solidFill>
              </a:rPr>
              <a:t>log *n </a:t>
            </a:r>
            <a:r>
              <a:rPr lang="en-US" dirty="0" smtClean="0"/>
              <a:t>for the </a:t>
            </a:r>
            <a:r>
              <a:rPr lang="en-US" dirty="0" smtClean="0">
                <a:solidFill>
                  <a:srgbClr val="FF0000"/>
                </a:solidFill>
              </a:rPr>
              <a:t>directed k-center </a:t>
            </a:r>
            <a:r>
              <a:rPr lang="en-US" dirty="0" smtClean="0"/>
              <a:t>problem.</a:t>
            </a:r>
          </a:p>
          <a:p>
            <a:r>
              <a:rPr lang="en-US" dirty="0" smtClean="0"/>
              <a:t>This is a tight ratio!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A paper by </a:t>
            </a:r>
            <a:r>
              <a:rPr lang="en-US" sz="4000" dirty="0" err="1" smtClean="0"/>
              <a:t>Chuzhoy</a:t>
            </a:r>
            <a:r>
              <a:rPr lang="en-US" sz="4000" dirty="0" smtClean="0"/>
              <a:t> et al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turns out that the </a:t>
            </a:r>
            <a:r>
              <a:rPr lang="en-US" dirty="0" smtClean="0">
                <a:solidFill>
                  <a:srgbClr val="00B050"/>
                </a:solidFill>
              </a:rPr>
              <a:t>Knapsack k-center </a:t>
            </a:r>
            <a:r>
              <a:rPr lang="en-US" dirty="0" smtClean="0"/>
              <a:t>problem admits no </a:t>
            </a:r>
            <a:r>
              <a:rPr lang="en-US" dirty="0" smtClean="0">
                <a:solidFill>
                  <a:srgbClr val="FF0000"/>
                </a:solidFill>
              </a:rPr>
              <a:t>3-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 </a:t>
            </a:r>
            <a:r>
              <a:rPr lang="en-US" dirty="0" smtClean="0">
                <a:sym typeface="Symbol"/>
              </a:rPr>
              <a:t>ratio unless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P=Quasi(P)</a:t>
            </a:r>
            <a:r>
              <a:rPr lang="en-US" dirty="0" smtClean="0">
                <a:sym typeface="Symbol"/>
              </a:rPr>
              <a:t>. 18 years open question.</a:t>
            </a:r>
          </a:p>
          <a:p>
            <a:r>
              <a:rPr lang="en-US" dirty="0" smtClean="0">
                <a:sym typeface="Symbol"/>
              </a:rPr>
              <a:t>Thus the weights made a difference in the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constant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In center problem we are used to ratio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2.</a:t>
            </a:r>
          </a:p>
          <a:p>
            <a:r>
              <a:rPr lang="en-US" dirty="0" smtClean="0">
                <a:sym typeface="Symbol"/>
              </a:rPr>
              <a:t>Say that there is a collection of vertices that can be centers and those who are clients.</a:t>
            </a:r>
          </a:p>
          <a:p>
            <a:r>
              <a:rPr lang="en-US" dirty="0" smtClean="0">
                <a:sym typeface="Symbol"/>
              </a:rPr>
              <a:t>Distance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dirty="0" smtClean="0">
                <a:sym typeface="Symbol"/>
              </a:rPr>
              <a:t> for every vertex in a yes instance and otherwise the distance is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3.</a:t>
            </a:r>
            <a:r>
              <a:rPr lang="en-US" dirty="0" smtClean="0">
                <a:sym typeface="Symbol"/>
              </a:rPr>
              <a:t>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Another result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The Vertex Cover problem with hard capacity bounds</a:t>
            </a:r>
          </a:p>
          <a:p>
            <a:endParaRPr lang="en-US" dirty="0" smtClean="0"/>
          </a:p>
          <a:p>
            <a:r>
              <a:rPr lang="en-US" dirty="0" smtClean="0"/>
              <a:t>Every vertex has a hard bound </a:t>
            </a:r>
            <a:r>
              <a:rPr lang="en-US" dirty="0" smtClean="0">
                <a:solidFill>
                  <a:srgbClr val="FF0000"/>
                </a:solidFill>
              </a:rPr>
              <a:t>b(v)</a:t>
            </a:r>
            <a:r>
              <a:rPr lang="en-US" dirty="0" smtClean="0"/>
              <a:t> on the number of edges that it can cover.</a:t>
            </a:r>
          </a:p>
          <a:p>
            <a:r>
              <a:rPr lang="en-US" dirty="0" smtClean="0"/>
              <a:t>After selecting the </a:t>
            </a:r>
            <a:r>
              <a:rPr lang="en-US" dirty="0" smtClean="0">
                <a:solidFill>
                  <a:srgbClr val="FF0000"/>
                </a:solidFill>
              </a:rPr>
              <a:t>VC  </a:t>
            </a:r>
            <a:r>
              <a:rPr lang="en-US" dirty="0" smtClean="0"/>
              <a:t>assign edges to vertices so that</a:t>
            </a:r>
            <a:r>
              <a:rPr lang="en-US" dirty="0" smtClean="0">
                <a:solidFill>
                  <a:srgbClr val="FF0000"/>
                </a:solidFill>
              </a:rPr>
              <a:t> v </a:t>
            </a:r>
            <a:r>
              <a:rPr lang="en-US" dirty="0" smtClean="0"/>
              <a:t>gets not more than </a:t>
            </a:r>
            <a:r>
              <a:rPr lang="en-US" dirty="0" smtClean="0">
                <a:solidFill>
                  <a:srgbClr val="FF0000"/>
                </a:solidFill>
              </a:rPr>
              <a:t>b(v) </a:t>
            </a:r>
            <a:r>
              <a:rPr lang="en-US" dirty="0" smtClean="0"/>
              <a:t>edges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Checking feasibility can be done by flow.</a:t>
            </a:r>
          </a:p>
          <a:p>
            <a:r>
              <a:rPr lang="en-US" dirty="0" smtClean="0"/>
              <a:t>Interestingly Its enough to give a </a:t>
            </a:r>
            <a:r>
              <a:rPr lang="en-US" dirty="0" smtClean="0">
                <a:solidFill>
                  <a:srgbClr val="FF0000"/>
                </a:solidFill>
              </a:rPr>
              <a:t>fractional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assignment </a:t>
            </a:r>
            <a:r>
              <a:rPr lang="en-US" dirty="0" smtClean="0"/>
              <a:t>since it implies an integral one.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difference of </a:t>
            </a:r>
            <a:r>
              <a:rPr lang="en-US" dirty="0" smtClean="0">
                <a:solidFill>
                  <a:srgbClr val="FF0000"/>
                </a:solidFill>
              </a:rPr>
              <a:t>log n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66800" y="2133600"/>
            <a:ext cx="304800" cy="304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19400" y="2209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43200" y="3200400"/>
            <a:ext cx="304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33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133600" y="4343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19600" y="3276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05200" y="4267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67200" y="2057400"/>
            <a:ext cx="304800" cy="304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stCxn id="8" idx="7"/>
          </p:cNvCxnSpPr>
          <p:nvPr/>
        </p:nvCxnSpPr>
        <p:spPr>
          <a:xfrm flipH="1" flipV="1">
            <a:off x="2362200" y="4267200"/>
            <a:ext cx="31563" cy="120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914400" y="1828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590800" y="2895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1371600" y="2362200"/>
            <a:ext cx="1416237" cy="8828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295400" y="2286000"/>
            <a:ext cx="14478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5"/>
          </p:cNvCxnSpPr>
          <p:nvPr/>
        </p:nvCxnSpPr>
        <p:spPr>
          <a:xfrm>
            <a:off x="3003363" y="3460563"/>
            <a:ext cx="501837" cy="8066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1066800" y="2133600"/>
            <a:ext cx="304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33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295400" y="2362200"/>
            <a:ext cx="851274" cy="19942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2362200" y="3429000"/>
            <a:ext cx="501837" cy="8828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2971800" y="2286000"/>
            <a:ext cx="1308474" cy="9274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11" idx="2"/>
            <a:endCxn id="5" idx="6"/>
          </p:cNvCxnSpPr>
          <p:nvPr/>
        </p:nvCxnSpPr>
        <p:spPr>
          <a:xfrm flipH="1">
            <a:off x="3124200" y="2209800"/>
            <a:ext cx="11430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4495800" y="2286000"/>
            <a:ext cx="44637" cy="9590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11" idx="4"/>
          </p:cNvCxnSpPr>
          <p:nvPr/>
        </p:nvCxnSpPr>
        <p:spPr>
          <a:xfrm flipH="1">
            <a:off x="3733800" y="2362200"/>
            <a:ext cx="685800" cy="1905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1" idx="3"/>
          </p:cNvCxnSpPr>
          <p:nvPr/>
        </p:nvCxnSpPr>
        <p:spPr>
          <a:xfrm flipH="1">
            <a:off x="2438400" y="2317563"/>
            <a:ext cx="1873437" cy="21020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" idx="0"/>
            <a:endCxn id="5" idx="4"/>
          </p:cNvCxnSpPr>
          <p:nvPr/>
        </p:nvCxnSpPr>
        <p:spPr>
          <a:xfrm flipV="1">
            <a:off x="2895600" y="2514600"/>
            <a:ext cx="762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267200" y="1752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93" name="Oval 92"/>
          <p:cNvSpPr/>
          <p:nvPr/>
        </p:nvSpPr>
        <p:spPr>
          <a:xfrm>
            <a:off x="4267200" y="2057400"/>
            <a:ext cx="304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33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 log n hardness for the weighted case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09800" y="2514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2514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2514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00600" y="2514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67400" y="2514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098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766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434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150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9" idx="0"/>
            <a:endCxn id="4" idx="4"/>
          </p:cNvCxnSpPr>
          <p:nvPr/>
        </p:nvCxnSpPr>
        <p:spPr>
          <a:xfrm flipV="1">
            <a:off x="2324100" y="2743200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5" idx="3"/>
          </p:cNvCxnSpPr>
          <p:nvPr/>
        </p:nvCxnSpPr>
        <p:spPr>
          <a:xfrm flipV="1">
            <a:off x="2438400" y="2709722"/>
            <a:ext cx="643078" cy="121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6"/>
            <a:endCxn id="6" idx="4"/>
          </p:cNvCxnSpPr>
          <p:nvPr/>
        </p:nvCxnSpPr>
        <p:spPr>
          <a:xfrm flipV="1">
            <a:off x="2438400" y="2743200"/>
            <a:ext cx="1485900" cy="1181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7"/>
            <a:endCxn id="7" idx="3"/>
          </p:cNvCxnSpPr>
          <p:nvPr/>
        </p:nvCxnSpPr>
        <p:spPr>
          <a:xfrm flipV="1">
            <a:off x="3471722" y="2709722"/>
            <a:ext cx="1362356" cy="1133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6"/>
            <a:endCxn id="8" idx="2"/>
          </p:cNvCxnSpPr>
          <p:nvPr/>
        </p:nvCxnSpPr>
        <p:spPr>
          <a:xfrm flipV="1">
            <a:off x="3505200" y="2628900"/>
            <a:ext cx="23622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6" idx="6"/>
          </p:cNvCxnSpPr>
          <p:nvPr/>
        </p:nvCxnSpPr>
        <p:spPr>
          <a:xfrm flipV="1">
            <a:off x="3429000" y="2628900"/>
            <a:ext cx="609600" cy="110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0"/>
            <a:endCxn id="8" idx="4"/>
          </p:cNvCxnSpPr>
          <p:nvPr/>
        </p:nvCxnSpPr>
        <p:spPr>
          <a:xfrm flipV="1">
            <a:off x="5829300" y="2743200"/>
            <a:ext cx="1524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0"/>
            <a:endCxn id="8" idx="3"/>
          </p:cNvCxnSpPr>
          <p:nvPr/>
        </p:nvCxnSpPr>
        <p:spPr>
          <a:xfrm flipV="1">
            <a:off x="4457700" y="2709722"/>
            <a:ext cx="1443178" cy="1100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2" idx="2"/>
            <a:endCxn id="7" idx="5"/>
          </p:cNvCxnSpPr>
          <p:nvPr/>
        </p:nvCxnSpPr>
        <p:spPr>
          <a:xfrm flipH="1" flipV="1">
            <a:off x="4995722" y="2709722"/>
            <a:ext cx="719278" cy="121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4" idx="5"/>
            <a:endCxn id="11" idx="2"/>
          </p:cNvCxnSpPr>
          <p:nvPr/>
        </p:nvCxnSpPr>
        <p:spPr>
          <a:xfrm>
            <a:off x="2404922" y="2709722"/>
            <a:ext cx="1938478" cy="121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133600" y="2209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971800" y="2209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733800" y="2209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724400" y="2209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791200" y="22098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133600" y="4038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200400" y="4038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267200" y="4038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6388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However I will provide some interesting examples in which weights make a difference</a:t>
            </a:r>
          </a:p>
          <a:p>
            <a:r>
              <a:rPr lang="en-US" dirty="0" smtClean="0"/>
              <a:t>I will try and say for every problem, why weights make a difference.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But without deep insight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One clear thing: I will speak only on </a:t>
            </a:r>
            <a:r>
              <a:rPr lang="en-US" dirty="0" err="1" smtClean="0"/>
              <a:t>stronly</a:t>
            </a:r>
            <a:r>
              <a:rPr lang="en-US" dirty="0" smtClean="0"/>
              <a:t> NP hard problem. Otherwise weights make a huge difference for the </a:t>
            </a:r>
            <a:r>
              <a:rPr lang="en-US" dirty="0" smtClean="0">
                <a:solidFill>
                  <a:srgbClr val="FF0000"/>
                </a:solidFill>
              </a:rPr>
              <a:t>Knapsack problem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No suspense: </a:t>
            </a:r>
            <a:r>
              <a:rPr lang="en-US" sz="3600" dirty="0" smtClean="0">
                <a:solidFill>
                  <a:srgbClr val="FF0000"/>
                </a:solidFill>
              </a:rPr>
              <a:t>no rules on when weights make a difference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log n </a:t>
            </a:r>
            <a:r>
              <a:rPr lang="en-US" dirty="0" smtClean="0"/>
              <a:t>hardness for the weighted case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09800" y="2514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2514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2514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00600" y="2514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67400" y="2514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098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766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434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150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0" idx="6"/>
            <a:endCxn id="8" idx="2"/>
          </p:cNvCxnSpPr>
          <p:nvPr/>
        </p:nvCxnSpPr>
        <p:spPr>
          <a:xfrm flipV="1">
            <a:off x="3505200" y="2628900"/>
            <a:ext cx="2362200" cy="1295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133600" y="2209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971800" y="2209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733800" y="2209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724400" y="2209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791200" y="22098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133600" y="4038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200400" y="4038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267200" y="4038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6388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9" idx="0"/>
            <a:endCxn id="4" idx="4"/>
          </p:cNvCxnSpPr>
          <p:nvPr/>
        </p:nvCxnSpPr>
        <p:spPr>
          <a:xfrm flipV="1">
            <a:off x="2324100" y="2743200"/>
            <a:ext cx="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9" idx="7"/>
            <a:endCxn id="5" idx="3"/>
          </p:cNvCxnSpPr>
          <p:nvPr/>
        </p:nvCxnSpPr>
        <p:spPr>
          <a:xfrm flipV="1">
            <a:off x="2404922" y="2709722"/>
            <a:ext cx="676556" cy="11337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9" idx="6"/>
            <a:endCxn id="6" idx="3"/>
          </p:cNvCxnSpPr>
          <p:nvPr/>
        </p:nvCxnSpPr>
        <p:spPr>
          <a:xfrm flipV="1">
            <a:off x="2438400" y="2709722"/>
            <a:ext cx="1405078" cy="12145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0" idx="7"/>
            <a:endCxn id="7" idx="3"/>
          </p:cNvCxnSpPr>
          <p:nvPr/>
        </p:nvCxnSpPr>
        <p:spPr>
          <a:xfrm flipV="1">
            <a:off x="3471722" y="2709722"/>
            <a:ext cx="1362356" cy="11337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6" idx="4"/>
            <a:endCxn id="10" idx="0"/>
          </p:cNvCxnSpPr>
          <p:nvPr/>
        </p:nvCxnSpPr>
        <p:spPr>
          <a:xfrm flipH="1">
            <a:off x="3390900" y="2743200"/>
            <a:ext cx="533400" cy="1066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362200" y="2667000"/>
            <a:ext cx="1938478" cy="121457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8" idx="4"/>
            <a:endCxn id="12" idx="0"/>
          </p:cNvCxnSpPr>
          <p:nvPr/>
        </p:nvCxnSpPr>
        <p:spPr>
          <a:xfrm flipH="1">
            <a:off x="5829300" y="2743200"/>
            <a:ext cx="152400" cy="1066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8" idx="4"/>
            <a:endCxn id="11" idx="7"/>
          </p:cNvCxnSpPr>
          <p:nvPr/>
        </p:nvCxnSpPr>
        <p:spPr>
          <a:xfrm flipH="1">
            <a:off x="4538522" y="2743200"/>
            <a:ext cx="1443178" cy="110027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4876800" y="2667000"/>
            <a:ext cx="833578" cy="110027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Chuzhoy</a:t>
            </a:r>
            <a:r>
              <a:rPr lang="en-US" dirty="0" smtClean="0">
                <a:solidFill>
                  <a:srgbClr val="7030A0"/>
                </a:solidFill>
              </a:rPr>
              <a:t> and </a:t>
            </a:r>
            <a:r>
              <a:rPr lang="en-US" dirty="0" err="1" smtClean="0">
                <a:solidFill>
                  <a:srgbClr val="7030A0"/>
                </a:solidFill>
              </a:rPr>
              <a:t>Naor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(gave ratio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) used a charging scheme that works till the last element is charged, If its weighted, the  charge is too much. If uniform cost, charged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Our improvement (</a:t>
            </a:r>
            <a:r>
              <a:rPr lang="en-US" dirty="0" err="1" smtClean="0">
                <a:solidFill>
                  <a:srgbClr val="7030A0"/>
                </a:solidFill>
              </a:rPr>
              <a:t>Halperin</a:t>
            </a:r>
            <a:r>
              <a:rPr lang="en-US" dirty="0" smtClean="0">
                <a:solidFill>
                  <a:srgbClr val="7030A0"/>
                </a:solidFill>
              </a:rPr>
              <a:t> et al</a:t>
            </a:r>
            <a:r>
              <a:rPr lang="en-US" dirty="0" smtClean="0"/>
              <a:t>) runs into the same difficulty. We gave improve ratio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dirty="0" smtClean="0"/>
              <a:t>Hugely complex paper.</a:t>
            </a:r>
          </a:p>
          <a:p>
            <a:r>
              <a:rPr lang="en-US" dirty="0" smtClean="0"/>
              <a:t>Thus a slightly larger difference: </a:t>
            </a:r>
            <a:r>
              <a:rPr lang="en-US" dirty="0" smtClean="0">
                <a:solidFill>
                  <a:srgbClr val="FF0000"/>
                </a:solidFill>
              </a:rPr>
              <a:t>log n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does not work for the weighted case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Connected </a:t>
            </a:r>
            <a:r>
              <a:rPr lang="en-US" dirty="0" smtClean="0">
                <a:solidFill>
                  <a:srgbClr val="FF0000"/>
                </a:solidFill>
              </a:rPr>
              <a:t>Vertex Cover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Khuller</a:t>
            </a:r>
            <a:r>
              <a:rPr lang="en-US" dirty="0" smtClean="0"/>
              <a:t>: take a DFS and the tree but the leaves. Gives ratio 2 for costs 1 </a:t>
            </a:r>
            <a:r>
              <a:rPr lang="en-US" dirty="0" smtClean="0"/>
              <a:t>(</a:t>
            </a:r>
            <a:r>
              <a:rPr lang="en-US" dirty="0" smtClean="0"/>
              <a:t>there is always a matching of size </a:t>
            </a:r>
            <a:r>
              <a:rPr lang="en-US" dirty="0" smtClean="0">
                <a:solidFill>
                  <a:srgbClr val="FF0000"/>
                </a:solidFill>
              </a:rPr>
              <a:t>n-L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Not published anywhere but if vertices have weights the problem becomes at least as hard as </a:t>
            </a:r>
            <a:r>
              <a:rPr lang="en-US" dirty="0" smtClean="0">
                <a:solidFill>
                  <a:srgbClr val="FF0000"/>
                </a:solidFill>
              </a:rPr>
              <a:t>Set Cover</a:t>
            </a:r>
          </a:p>
          <a:p>
            <a:r>
              <a:rPr lang="en-US" dirty="0" smtClean="0"/>
              <a:t>Which means that a ratio better than</a:t>
            </a:r>
            <a:r>
              <a:rPr lang="en-US" dirty="0" smtClean="0">
                <a:solidFill>
                  <a:srgbClr val="FF0000"/>
                </a:solidFill>
              </a:rPr>
              <a:t> O(log n) </a:t>
            </a:r>
            <a:r>
              <a:rPr lang="en-US" dirty="0" smtClean="0"/>
              <a:t>is not possible.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See a recent </a:t>
            </a:r>
            <a:r>
              <a:rPr lang="en-US" dirty="0" smtClean="0">
                <a:solidFill>
                  <a:srgbClr val="FF0000"/>
                </a:solidFill>
              </a:rPr>
              <a:t>(1-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)*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ln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n </a:t>
            </a:r>
            <a:r>
              <a:rPr lang="en-US" dirty="0" smtClean="0">
                <a:sym typeface="Symbol"/>
              </a:rPr>
              <a:t>lower bound under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PNP </a:t>
            </a:r>
            <a:r>
              <a:rPr lang="en-US" dirty="0" smtClean="0">
                <a:sym typeface="Symbol"/>
              </a:rPr>
              <a:t>by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Dinur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et al.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of </a:t>
            </a:r>
            <a:r>
              <a:rPr lang="en-US" dirty="0" smtClean="0">
                <a:solidFill>
                  <a:srgbClr val="FF0000"/>
                </a:solidFill>
              </a:rPr>
              <a:t>log n</a:t>
            </a:r>
            <a:r>
              <a:rPr lang="en-US" dirty="0" smtClean="0"/>
              <a:t> gap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weighted case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81400" y="198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244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290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622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430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912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580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43000" y="5105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3622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290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434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816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198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0104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15" idx="0"/>
            <a:endCxn id="7" idx="3"/>
          </p:cNvCxnSpPr>
          <p:nvPr/>
        </p:nvCxnSpPr>
        <p:spPr>
          <a:xfrm flipV="1">
            <a:off x="1257300" y="3166922"/>
            <a:ext cx="2205178" cy="1938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6" idx="0"/>
            <a:endCxn id="7" idx="4"/>
          </p:cNvCxnSpPr>
          <p:nvPr/>
        </p:nvCxnSpPr>
        <p:spPr>
          <a:xfrm flipV="1">
            <a:off x="2476500" y="3200400"/>
            <a:ext cx="106680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7" idx="0"/>
            <a:endCxn id="7" idx="5"/>
          </p:cNvCxnSpPr>
          <p:nvPr/>
        </p:nvCxnSpPr>
        <p:spPr>
          <a:xfrm flipV="1">
            <a:off x="3543300" y="3166922"/>
            <a:ext cx="80822" cy="2014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8" idx="0"/>
            <a:endCxn id="7" idx="0"/>
          </p:cNvCxnSpPr>
          <p:nvPr/>
        </p:nvCxnSpPr>
        <p:spPr>
          <a:xfrm flipH="1" flipV="1">
            <a:off x="3543300" y="2971800"/>
            <a:ext cx="9144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" idx="4"/>
          </p:cNvCxnSpPr>
          <p:nvPr/>
        </p:nvCxnSpPr>
        <p:spPr>
          <a:xfrm flipH="1">
            <a:off x="4419600" y="3200400"/>
            <a:ext cx="4191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7"/>
            <a:endCxn id="19" idx="0"/>
          </p:cNvCxnSpPr>
          <p:nvPr/>
        </p:nvCxnSpPr>
        <p:spPr>
          <a:xfrm>
            <a:off x="4919522" y="3005278"/>
            <a:ext cx="376378" cy="2176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5"/>
            <a:endCxn id="20" idx="3"/>
          </p:cNvCxnSpPr>
          <p:nvPr/>
        </p:nvCxnSpPr>
        <p:spPr>
          <a:xfrm>
            <a:off x="4919522" y="3166922"/>
            <a:ext cx="1133756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" idx="6"/>
            <a:endCxn id="21" idx="1"/>
          </p:cNvCxnSpPr>
          <p:nvPr/>
        </p:nvCxnSpPr>
        <p:spPr>
          <a:xfrm>
            <a:off x="4953000" y="3086100"/>
            <a:ext cx="2090878" cy="2128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219200" y="3276600"/>
            <a:ext cx="33478" cy="1976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5"/>
            <a:endCxn id="16" idx="2"/>
          </p:cNvCxnSpPr>
          <p:nvPr/>
        </p:nvCxnSpPr>
        <p:spPr>
          <a:xfrm>
            <a:off x="1338122" y="3243122"/>
            <a:ext cx="1024078" cy="2052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8" idx="5"/>
            <a:endCxn id="15" idx="0"/>
          </p:cNvCxnSpPr>
          <p:nvPr/>
        </p:nvCxnSpPr>
        <p:spPr>
          <a:xfrm flipH="1">
            <a:off x="1257300" y="3243122"/>
            <a:ext cx="1300022" cy="1862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0"/>
            <a:endCxn id="8" idx="5"/>
          </p:cNvCxnSpPr>
          <p:nvPr/>
        </p:nvCxnSpPr>
        <p:spPr>
          <a:xfrm flipV="1">
            <a:off x="2476500" y="3243122"/>
            <a:ext cx="80822" cy="1938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3" idx="3"/>
            <a:endCxn id="18" idx="0"/>
          </p:cNvCxnSpPr>
          <p:nvPr/>
        </p:nvCxnSpPr>
        <p:spPr>
          <a:xfrm flipH="1">
            <a:off x="4457700" y="3243122"/>
            <a:ext cx="1366978" cy="1938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3" idx="4"/>
            <a:endCxn id="20" idx="0"/>
          </p:cNvCxnSpPr>
          <p:nvPr/>
        </p:nvCxnSpPr>
        <p:spPr>
          <a:xfrm>
            <a:off x="5905500" y="3276600"/>
            <a:ext cx="2286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4" idx="2"/>
            <a:endCxn id="19" idx="7"/>
          </p:cNvCxnSpPr>
          <p:nvPr/>
        </p:nvCxnSpPr>
        <p:spPr>
          <a:xfrm flipH="1">
            <a:off x="5376722" y="3162300"/>
            <a:ext cx="1481278" cy="2052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4" idx="4"/>
            <a:endCxn id="21" idx="2"/>
          </p:cNvCxnSpPr>
          <p:nvPr/>
        </p:nvCxnSpPr>
        <p:spPr>
          <a:xfrm>
            <a:off x="6972300" y="3276600"/>
            <a:ext cx="38100" cy="2019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9" idx="0"/>
          </p:cNvCxnSpPr>
          <p:nvPr/>
        </p:nvCxnSpPr>
        <p:spPr>
          <a:xfrm flipH="1">
            <a:off x="1257300" y="2095500"/>
            <a:ext cx="232410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" idx="3"/>
            <a:endCxn id="8" idx="7"/>
          </p:cNvCxnSpPr>
          <p:nvPr/>
        </p:nvCxnSpPr>
        <p:spPr>
          <a:xfrm flipH="1">
            <a:off x="2557322" y="2176322"/>
            <a:ext cx="1057556" cy="905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" idx="4"/>
            <a:endCxn id="7" idx="0"/>
          </p:cNvCxnSpPr>
          <p:nvPr/>
        </p:nvCxnSpPr>
        <p:spPr>
          <a:xfrm flipH="1">
            <a:off x="3543300" y="2209800"/>
            <a:ext cx="152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" idx="4"/>
            <a:endCxn id="6" idx="1"/>
          </p:cNvCxnSpPr>
          <p:nvPr/>
        </p:nvCxnSpPr>
        <p:spPr>
          <a:xfrm>
            <a:off x="3695700" y="2209800"/>
            <a:ext cx="1062178" cy="795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" idx="7"/>
            <a:endCxn id="13" idx="1"/>
          </p:cNvCxnSpPr>
          <p:nvPr/>
        </p:nvCxnSpPr>
        <p:spPr>
          <a:xfrm>
            <a:off x="3776522" y="2014678"/>
            <a:ext cx="2048156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" idx="6"/>
            <a:endCxn id="14" idx="6"/>
          </p:cNvCxnSpPr>
          <p:nvPr/>
        </p:nvCxnSpPr>
        <p:spPr>
          <a:xfrm>
            <a:off x="3810000" y="2095500"/>
            <a:ext cx="32766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5791200" y="137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6096000" y="1295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1066800" y="5410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066800" y="5410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286000" y="5486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352800" y="5486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343400" y="5486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181600" y="5486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019800" y="54102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934200" y="5486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1066800" y="2590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2362200" y="266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429000" y="25908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4648200" y="2590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791200" y="26670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7818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85" name="Straight Connector 84"/>
          <p:cNvCxnSpPr>
            <a:stCxn id="5" idx="0"/>
            <a:endCxn id="67" idx="1"/>
          </p:cNvCxnSpPr>
          <p:nvPr/>
        </p:nvCxnSpPr>
        <p:spPr>
          <a:xfrm flipV="1">
            <a:off x="3695700" y="1405078"/>
            <a:ext cx="2128978" cy="576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5052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All zero cost vertices are taken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81400" y="198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244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290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622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430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912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580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43000" y="5105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3622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290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434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816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198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0104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15" idx="0"/>
            <a:endCxn id="7" idx="3"/>
          </p:cNvCxnSpPr>
          <p:nvPr/>
        </p:nvCxnSpPr>
        <p:spPr>
          <a:xfrm flipV="1">
            <a:off x="1257300" y="3166922"/>
            <a:ext cx="2205178" cy="1938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6" idx="0"/>
            <a:endCxn id="7" idx="4"/>
          </p:cNvCxnSpPr>
          <p:nvPr/>
        </p:nvCxnSpPr>
        <p:spPr>
          <a:xfrm flipV="1">
            <a:off x="2476500" y="3200400"/>
            <a:ext cx="106680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7" idx="0"/>
            <a:endCxn id="7" idx="5"/>
          </p:cNvCxnSpPr>
          <p:nvPr/>
        </p:nvCxnSpPr>
        <p:spPr>
          <a:xfrm flipV="1">
            <a:off x="3543300" y="3166922"/>
            <a:ext cx="80822" cy="2014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8" idx="0"/>
            <a:endCxn id="7" idx="0"/>
          </p:cNvCxnSpPr>
          <p:nvPr/>
        </p:nvCxnSpPr>
        <p:spPr>
          <a:xfrm flipH="1" flipV="1">
            <a:off x="3543300" y="2971800"/>
            <a:ext cx="9144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" idx="4"/>
          </p:cNvCxnSpPr>
          <p:nvPr/>
        </p:nvCxnSpPr>
        <p:spPr>
          <a:xfrm flipH="1">
            <a:off x="4419600" y="3200400"/>
            <a:ext cx="4191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7"/>
            <a:endCxn id="19" idx="0"/>
          </p:cNvCxnSpPr>
          <p:nvPr/>
        </p:nvCxnSpPr>
        <p:spPr>
          <a:xfrm>
            <a:off x="4919522" y="3005278"/>
            <a:ext cx="376378" cy="2176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5"/>
            <a:endCxn id="20" idx="3"/>
          </p:cNvCxnSpPr>
          <p:nvPr/>
        </p:nvCxnSpPr>
        <p:spPr>
          <a:xfrm>
            <a:off x="4919522" y="3166922"/>
            <a:ext cx="1133756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" idx="6"/>
            <a:endCxn id="21" idx="1"/>
          </p:cNvCxnSpPr>
          <p:nvPr/>
        </p:nvCxnSpPr>
        <p:spPr>
          <a:xfrm>
            <a:off x="4953000" y="3086100"/>
            <a:ext cx="2090878" cy="2128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219200" y="3276600"/>
            <a:ext cx="33478" cy="1976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5"/>
            <a:endCxn id="16" idx="2"/>
          </p:cNvCxnSpPr>
          <p:nvPr/>
        </p:nvCxnSpPr>
        <p:spPr>
          <a:xfrm>
            <a:off x="1338122" y="3243122"/>
            <a:ext cx="1024078" cy="2052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8" idx="5"/>
            <a:endCxn id="15" idx="0"/>
          </p:cNvCxnSpPr>
          <p:nvPr/>
        </p:nvCxnSpPr>
        <p:spPr>
          <a:xfrm flipH="1">
            <a:off x="1257300" y="3243122"/>
            <a:ext cx="1300022" cy="1862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0"/>
            <a:endCxn id="8" idx="5"/>
          </p:cNvCxnSpPr>
          <p:nvPr/>
        </p:nvCxnSpPr>
        <p:spPr>
          <a:xfrm flipV="1">
            <a:off x="2476500" y="3243122"/>
            <a:ext cx="80822" cy="1938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3" idx="3"/>
            <a:endCxn id="18" idx="0"/>
          </p:cNvCxnSpPr>
          <p:nvPr/>
        </p:nvCxnSpPr>
        <p:spPr>
          <a:xfrm flipH="1">
            <a:off x="4457700" y="3243122"/>
            <a:ext cx="1366978" cy="1938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3" idx="4"/>
            <a:endCxn id="20" idx="0"/>
          </p:cNvCxnSpPr>
          <p:nvPr/>
        </p:nvCxnSpPr>
        <p:spPr>
          <a:xfrm>
            <a:off x="5905500" y="3276600"/>
            <a:ext cx="2286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4" idx="2"/>
            <a:endCxn id="19" idx="7"/>
          </p:cNvCxnSpPr>
          <p:nvPr/>
        </p:nvCxnSpPr>
        <p:spPr>
          <a:xfrm flipH="1">
            <a:off x="5376722" y="3162300"/>
            <a:ext cx="1481278" cy="2052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4" idx="4"/>
            <a:endCxn id="21" idx="2"/>
          </p:cNvCxnSpPr>
          <p:nvPr/>
        </p:nvCxnSpPr>
        <p:spPr>
          <a:xfrm>
            <a:off x="6972300" y="3276600"/>
            <a:ext cx="38100" cy="2019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9" idx="0"/>
          </p:cNvCxnSpPr>
          <p:nvPr/>
        </p:nvCxnSpPr>
        <p:spPr>
          <a:xfrm flipH="1">
            <a:off x="1257300" y="2095500"/>
            <a:ext cx="232410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" idx="3"/>
            <a:endCxn id="8" idx="7"/>
          </p:cNvCxnSpPr>
          <p:nvPr/>
        </p:nvCxnSpPr>
        <p:spPr>
          <a:xfrm flipH="1">
            <a:off x="2557322" y="2176322"/>
            <a:ext cx="1057556" cy="905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" idx="4"/>
            <a:endCxn id="7" idx="0"/>
          </p:cNvCxnSpPr>
          <p:nvPr/>
        </p:nvCxnSpPr>
        <p:spPr>
          <a:xfrm flipH="1">
            <a:off x="3543300" y="2209800"/>
            <a:ext cx="152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" idx="4"/>
            <a:endCxn id="6" idx="1"/>
          </p:cNvCxnSpPr>
          <p:nvPr/>
        </p:nvCxnSpPr>
        <p:spPr>
          <a:xfrm>
            <a:off x="3695700" y="2209800"/>
            <a:ext cx="1062178" cy="795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" idx="7"/>
            <a:endCxn id="13" idx="1"/>
          </p:cNvCxnSpPr>
          <p:nvPr/>
        </p:nvCxnSpPr>
        <p:spPr>
          <a:xfrm>
            <a:off x="3776522" y="2014678"/>
            <a:ext cx="2048156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" idx="6"/>
            <a:endCxn id="14" idx="6"/>
          </p:cNvCxnSpPr>
          <p:nvPr/>
        </p:nvCxnSpPr>
        <p:spPr>
          <a:xfrm>
            <a:off x="3810000" y="2095500"/>
            <a:ext cx="32766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5791200" y="137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6096000" y="1295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1066800" y="5410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066800" y="5410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286000" y="5486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352800" y="5486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343400" y="5486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181600" y="5486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019800" y="54102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934200" y="5486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1066800" y="2590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2362200" y="266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429000" y="25908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4648200" y="2590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791200" y="26670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7818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85" name="Straight Connector 84"/>
          <p:cNvCxnSpPr>
            <a:stCxn id="5" idx="0"/>
            <a:endCxn id="67" idx="1"/>
          </p:cNvCxnSpPr>
          <p:nvPr/>
        </p:nvCxnSpPr>
        <p:spPr>
          <a:xfrm flipV="1">
            <a:off x="3695700" y="1405078"/>
            <a:ext cx="2128978" cy="576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5052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But this does not give connectivity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81400" y="198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244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290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622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430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912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580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43000" y="5105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3622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290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434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816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198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0104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15" idx="0"/>
            <a:endCxn id="7" idx="3"/>
          </p:cNvCxnSpPr>
          <p:nvPr/>
        </p:nvCxnSpPr>
        <p:spPr>
          <a:xfrm flipV="1">
            <a:off x="1257300" y="3166922"/>
            <a:ext cx="2205178" cy="1938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6" idx="0"/>
            <a:endCxn id="7" idx="4"/>
          </p:cNvCxnSpPr>
          <p:nvPr/>
        </p:nvCxnSpPr>
        <p:spPr>
          <a:xfrm flipV="1">
            <a:off x="2476500" y="3200400"/>
            <a:ext cx="106680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7" idx="0"/>
            <a:endCxn id="7" idx="5"/>
          </p:cNvCxnSpPr>
          <p:nvPr/>
        </p:nvCxnSpPr>
        <p:spPr>
          <a:xfrm flipV="1">
            <a:off x="3543300" y="3166922"/>
            <a:ext cx="80822" cy="2014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8" idx="0"/>
            <a:endCxn id="7" idx="0"/>
          </p:cNvCxnSpPr>
          <p:nvPr/>
        </p:nvCxnSpPr>
        <p:spPr>
          <a:xfrm flipH="1" flipV="1">
            <a:off x="3543300" y="2971800"/>
            <a:ext cx="9144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" idx="4"/>
          </p:cNvCxnSpPr>
          <p:nvPr/>
        </p:nvCxnSpPr>
        <p:spPr>
          <a:xfrm flipH="1">
            <a:off x="4419600" y="3200400"/>
            <a:ext cx="4191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7"/>
            <a:endCxn id="19" idx="0"/>
          </p:cNvCxnSpPr>
          <p:nvPr/>
        </p:nvCxnSpPr>
        <p:spPr>
          <a:xfrm>
            <a:off x="4919522" y="3005278"/>
            <a:ext cx="376378" cy="2176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5"/>
            <a:endCxn id="20" idx="3"/>
          </p:cNvCxnSpPr>
          <p:nvPr/>
        </p:nvCxnSpPr>
        <p:spPr>
          <a:xfrm>
            <a:off x="4919522" y="3166922"/>
            <a:ext cx="1133756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" idx="6"/>
            <a:endCxn id="21" idx="1"/>
          </p:cNvCxnSpPr>
          <p:nvPr/>
        </p:nvCxnSpPr>
        <p:spPr>
          <a:xfrm>
            <a:off x="4953000" y="3086100"/>
            <a:ext cx="2090878" cy="2128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219200" y="3276600"/>
            <a:ext cx="33478" cy="1976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5"/>
            <a:endCxn id="16" idx="2"/>
          </p:cNvCxnSpPr>
          <p:nvPr/>
        </p:nvCxnSpPr>
        <p:spPr>
          <a:xfrm>
            <a:off x="1338122" y="3243122"/>
            <a:ext cx="1024078" cy="2052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8" idx="5"/>
            <a:endCxn id="15" idx="0"/>
          </p:cNvCxnSpPr>
          <p:nvPr/>
        </p:nvCxnSpPr>
        <p:spPr>
          <a:xfrm flipH="1">
            <a:off x="1257300" y="3243122"/>
            <a:ext cx="1300022" cy="1862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0"/>
            <a:endCxn id="8" idx="5"/>
          </p:cNvCxnSpPr>
          <p:nvPr/>
        </p:nvCxnSpPr>
        <p:spPr>
          <a:xfrm flipV="1">
            <a:off x="2476500" y="3243122"/>
            <a:ext cx="80822" cy="1938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3" idx="3"/>
            <a:endCxn id="18" idx="0"/>
          </p:cNvCxnSpPr>
          <p:nvPr/>
        </p:nvCxnSpPr>
        <p:spPr>
          <a:xfrm flipH="1">
            <a:off x="4457700" y="3243122"/>
            <a:ext cx="1366978" cy="1938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3" idx="4"/>
            <a:endCxn id="20" idx="0"/>
          </p:cNvCxnSpPr>
          <p:nvPr/>
        </p:nvCxnSpPr>
        <p:spPr>
          <a:xfrm>
            <a:off x="5905500" y="3276600"/>
            <a:ext cx="2286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4" idx="2"/>
            <a:endCxn id="19" idx="7"/>
          </p:cNvCxnSpPr>
          <p:nvPr/>
        </p:nvCxnSpPr>
        <p:spPr>
          <a:xfrm flipH="1">
            <a:off x="5376722" y="3162300"/>
            <a:ext cx="1481278" cy="2052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4" idx="4"/>
            <a:endCxn id="21" idx="2"/>
          </p:cNvCxnSpPr>
          <p:nvPr/>
        </p:nvCxnSpPr>
        <p:spPr>
          <a:xfrm>
            <a:off x="6972300" y="3276600"/>
            <a:ext cx="38100" cy="2019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9" idx="0"/>
          </p:cNvCxnSpPr>
          <p:nvPr/>
        </p:nvCxnSpPr>
        <p:spPr>
          <a:xfrm flipH="1">
            <a:off x="1257300" y="2095500"/>
            <a:ext cx="232410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" idx="3"/>
            <a:endCxn id="8" idx="7"/>
          </p:cNvCxnSpPr>
          <p:nvPr/>
        </p:nvCxnSpPr>
        <p:spPr>
          <a:xfrm flipH="1">
            <a:off x="2557322" y="2176322"/>
            <a:ext cx="1057556" cy="905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" idx="4"/>
            <a:endCxn id="7" idx="0"/>
          </p:cNvCxnSpPr>
          <p:nvPr/>
        </p:nvCxnSpPr>
        <p:spPr>
          <a:xfrm flipH="1">
            <a:off x="3543300" y="2209800"/>
            <a:ext cx="152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" idx="4"/>
            <a:endCxn id="6" idx="1"/>
          </p:cNvCxnSpPr>
          <p:nvPr/>
        </p:nvCxnSpPr>
        <p:spPr>
          <a:xfrm>
            <a:off x="3695700" y="2209800"/>
            <a:ext cx="1062178" cy="795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" idx="7"/>
            <a:endCxn id="13" idx="1"/>
          </p:cNvCxnSpPr>
          <p:nvPr/>
        </p:nvCxnSpPr>
        <p:spPr>
          <a:xfrm>
            <a:off x="3776522" y="2014678"/>
            <a:ext cx="2048156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" idx="6"/>
            <a:endCxn id="14" idx="6"/>
          </p:cNvCxnSpPr>
          <p:nvPr/>
        </p:nvCxnSpPr>
        <p:spPr>
          <a:xfrm>
            <a:off x="3810000" y="2095500"/>
            <a:ext cx="32766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5791200" y="137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6096000" y="1295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1066800" y="5410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066800" y="5410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286000" y="5486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352800" y="5486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343400" y="5486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181600" y="5486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019800" y="54102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934200" y="5486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1066800" y="2590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2362200" y="266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429000" y="25908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4648200" y="2590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791200" y="26670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7818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85" name="Straight Connector 84"/>
          <p:cNvCxnSpPr>
            <a:stCxn id="5" idx="0"/>
            <a:endCxn id="67" idx="1"/>
          </p:cNvCxnSpPr>
          <p:nvPr/>
        </p:nvCxnSpPr>
        <p:spPr>
          <a:xfrm flipV="1">
            <a:off x="3695700" y="1405078"/>
            <a:ext cx="2128978" cy="576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5052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Need to add edges to a Set Cover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81400" y="198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244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290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622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430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912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580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43000" y="5105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3622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290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434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816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198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0104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15" idx="0"/>
            <a:endCxn id="7" idx="3"/>
          </p:cNvCxnSpPr>
          <p:nvPr/>
        </p:nvCxnSpPr>
        <p:spPr>
          <a:xfrm flipV="1">
            <a:off x="1257300" y="3166922"/>
            <a:ext cx="2205178" cy="1938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6" idx="0"/>
            <a:endCxn id="7" idx="4"/>
          </p:cNvCxnSpPr>
          <p:nvPr/>
        </p:nvCxnSpPr>
        <p:spPr>
          <a:xfrm flipV="1">
            <a:off x="2476500" y="3200400"/>
            <a:ext cx="106680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7" idx="0"/>
            <a:endCxn id="7" idx="5"/>
          </p:cNvCxnSpPr>
          <p:nvPr/>
        </p:nvCxnSpPr>
        <p:spPr>
          <a:xfrm flipV="1">
            <a:off x="3543300" y="3166922"/>
            <a:ext cx="80822" cy="2014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8" idx="0"/>
            <a:endCxn id="7" idx="0"/>
          </p:cNvCxnSpPr>
          <p:nvPr/>
        </p:nvCxnSpPr>
        <p:spPr>
          <a:xfrm flipH="1" flipV="1">
            <a:off x="3543300" y="2971800"/>
            <a:ext cx="9144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" idx="4"/>
          </p:cNvCxnSpPr>
          <p:nvPr/>
        </p:nvCxnSpPr>
        <p:spPr>
          <a:xfrm flipH="1">
            <a:off x="4419600" y="3200400"/>
            <a:ext cx="4191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7"/>
            <a:endCxn id="19" idx="0"/>
          </p:cNvCxnSpPr>
          <p:nvPr/>
        </p:nvCxnSpPr>
        <p:spPr>
          <a:xfrm>
            <a:off x="4919522" y="3005278"/>
            <a:ext cx="376378" cy="2176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5"/>
            <a:endCxn id="20" idx="3"/>
          </p:cNvCxnSpPr>
          <p:nvPr/>
        </p:nvCxnSpPr>
        <p:spPr>
          <a:xfrm>
            <a:off x="4919522" y="3166922"/>
            <a:ext cx="1133756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" idx="6"/>
            <a:endCxn id="21" idx="1"/>
          </p:cNvCxnSpPr>
          <p:nvPr/>
        </p:nvCxnSpPr>
        <p:spPr>
          <a:xfrm>
            <a:off x="4953000" y="3086100"/>
            <a:ext cx="2090878" cy="2128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219200" y="3276600"/>
            <a:ext cx="33478" cy="1976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5"/>
            <a:endCxn id="16" idx="2"/>
          </p:cNvCxnSpPr>
          <p:nvPr/>
        </p:nvCxnSpPr>
        <p:spPr>
          <a:xfrm>
            <a:off x="1338122" y="3243122"/>
            <a:ext cx="1024078" cy="2052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8" idx="5"/>
            <a:endCxn id="15" idx="0"/>
          </p:cNvCxnSpPr>
          <p:nvPr/>
        </p:nvCxnSpPr>
        <p:spPr>
          <a:xfrm flipH="1">
            <a:off x="1257300" y="3243122"/>
            <a:ext cx="1300022" cy="1862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0"/>
            <a:endCxn id="8" idx="5"/>
          </p:cNvCxnSpPr>
          <p:nvPr/>
        </p:nvCxnSpPr>
        <p:spPr>
          <a:xfrm flipV="1">
            <a:off x="2476500" y="3243122"/>
            <a:ext cx="80822" cy="1938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3" idx="3"/>
            <a:endCxn id="18" idx="0"/>
          </p:cNvCxnSpPr>
          <p:nvPr/>
        </p:nvCxnSpPr>
        <p:spPr>
          <a:xfrm flipH="1">
            <a:off x="4457700" y="3243122"/>
            <a:ext cx="1366978" cy="1938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3" idx="4"/>
            <a:endCxn id="20" idx="0"/>
          </p:cNvCxnSpPr>
          <p:nvPr/>
        </p:nvCxnSpPr>
        <p:spPr>
          <a:xfrm>
            <a:off x="5905500" y="3276600"/>
            <a:ext cx="2286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4" idx="2"/>
            <a:endCxn id="19" idx="7"/>
          </p:cNvCxnSpPr>
          <p:nvPr/>
        </p:nvCxnSpPr>
        <p:spPr>
          <a:xfrm flipH="1">
            <a:off x="5376722" y="3162300"/>
            <a:ext cx="1481278" cy="2052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4" idx="4"/>
            <a:endCxn id="21" idx="2"/>
          </p:cNvCxnSpPr>
          <p:nvPr/>
        </p:nvCxnSpPr>
        <p:spPr>
          <a:xfrm>
            <a:off x="6972300" y="3276600"/>
            <a:ext cx="38100" cy="2019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9" idx="0"/>
          </p:cNvCxnSpPr>
          <p:nvPr/>
        </p:nvCxnSpPr>
        <p:spPr>
          <a:xfrm flipH="1">
            <a:off x="1257300" y="2095500"/>
            <a:ext cx="232410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" idx="3"/>
            <a:endCxn id="8" idx="7"/>
          </p:cNvCxnSpPr>
          <p:nvPr/>
        </p:nvCxnSpPr>
        <p:spPr>
          <a:xfrm flipH="1">
            <a:off x="2557322" y="2176322"/>
            <a:ext cx="1057556" cy="905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" idx="4"/>
            <a:endCxn id="7" idx="0"/>
          </p:cNvCxnSpPr>
          <p:nvPr/>
        </p:nvCxnSpPr>
        <p:spPr>
          <a:xfrm flipH="1">
            <a:off x="3543300" y="2209800"/>
            <a:ext cx="152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" idx="4"/>
            <a:endCxn id="6" idx="1"/>
          </p:cNvCxnSpPr>
          <p:nvPr/>
        </p:nvCxnSpPr>
        <p:spPr>
          <a:xfrm>
            <a:off x="3695700" y="2209800"/>
            <a:ext cx="1062178" cy="795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" idx="7"/>
            <a:endCxn id="13" idx="1"/>
          </p:cNvCxnSpPr>
          <p:nvPr/>
        </p:nvCxnSpPr>
        <p:spPr>
          <a:xfrm>
            <a:off x="3776522" y="2014678"/>
            <a:ext cx="2048156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" idx="6"/>
            <a:endCxn id="14" idx="6"/>
          </p:cNvCxnSpPr>
          <p:nvPr/>
        </p:nvCxnSpPr>
        <p:spPr>
          <a:xfrm>
            <a:off x="3810000" y="2095500"/>
            <a:ext cx="32766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5791200" y="137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6096000" y="1295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1066800" y="5410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066800" y="5410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286000" y="5486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352800" y="5486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343400" y="5486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181600" y="5486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019800" y="54102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934200" y="5486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1066800" y="2590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2362200" y="266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429000" y="25908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4648200" y="2590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791200" y="26670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7818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85" name="Straight Connector 84"/>
          <p:cNvCxnSpPr>
            <a:stCxn id="5" idx="0"/>
            <a:endCxn id="67" idx="1"/>
          </p:cNvCxnSpPr>
          <p:nvPr/>
        </p:nvCxnSpPr>
        <p:spPr>
          <a:xfrm flipV="1">
            <a:off x="3695700" y="1405078"/>
            <a:ext cx="2128978" cy="576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5052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3352800" y="2895600"/>
            <a:ext cx="1600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A larger difference: Spanning tree with max profit on leaves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00400" y="2514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62400" y="2514600"/>
            <a:ext cx="2895600" cy="2514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244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24200" y="2209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9600" y="5257800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</a:t>
            </a:r>
            <a:r>
              <a:rPr lang="en-US" sz="2800" dirty="0" smtClean="0">
                <a:solidFill>
                  <a:srgbClr val="FF0000"/>
                </a:solidFill>
              </a:rPr>
              <a:t>e</a:t>
            </a:r>
            <a:r>
              <a:rPr lang="en-US" sz="2800" dirty="0" smtClean="0"/>
              <a:t> to be in the tree </a:t>
            </a:r>
            <a:r>
              <a:rPr lang="en-US" sz="2800" dirty="0" smtClean="0">
                <a:solidFill>
                  <a:srgbClr val="FF0000"/>
                </a:solidFill>
              </a:rPr>
              <a:t>u</a:t>
            </a:r>
            <a:r>
              <a:rPr lang="en-US" sz="2800" dirty="0" smtClean="0"/>
              <a:t> or </a:t>
            </a:r>
            <a:r>
              <a:rPr lang="en-US" sz="2800" dirty="0" smtClean="0">
                <a:solidFill>
                  <a:srgbClr val="FF0000"/>
                </a:solidFill>
              </a:rPr>
              <a:t>v</a:t>
            </a:r>
            <a:r>
              <a:rPr lang="en-US" sz="2800" dirty="0" smtClean="0"/>
              <a:t> are not a leaf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6400" y="44958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e=(u, v) </a:t>
            </a:r>
            <a:r>
              <a:rPr lang="en-US" sz="2800" dirty="0" smtClean="0"/>
              <a:t>is an edge      </a:t>
            </a:r>
            <a:endParaRPr lang="en-US" sz="2800" dirty="0"/>
          </a:p>
        </p:txBody>
      </p:sp>
      <p:cxnSp>
        <p:nvCxnSpPr>
          <p:cNvPr id="15" name="Straight Connector 14"/>
          <p:cNvCxnSpPr>
            <a:stCxn id="4" idx="4"/>
            <a:endCxn id="7" idx="2"/>
          </p:cNvCxnSpPr>
          <p:nvPr/>
        </p:nvCxnSpPr>
        <p:spPr>
          <a:xfrm>
            <a:off x="3314700" y="2743200"/>
            <a:ext cx="1181100" cy="1181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6"/>
            <a:endCxn id="8" idx="2"/>
          </p:cNvCxnSpPr>
          <p:nvPr/>
        </p:nvCxnSpPr>
        <p:spPr>
          <a:xfrm>
            <a:off x="3429000" y="2628900"/>
            <a:ext cx="12954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667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590800" y="3200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Straight Connector 22"/>
          <p:cNvCxnSpPr>
            <a:stCxn id="18" idx="6"/>
            <a:endCxn id="8" idx="3"/>
          </p:cNvCxnSpPr>
          <p:nvPr/>
        </p:nvCxnSpPr>
        <p:spPr>
          <a:xfrm flipV="1">
            <a:off x="2895600" y="3319322"/>
            <a:ext cx="1862278" cy="300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8" idx="5"/>
            <a:endCxn id="7" idx="4"/>
          </p:cNvCxnSpPr>
          <p:nvPr/>
        </p:nvCxnSpPr>
        <p:spPr>
          <a:xfrm>
            <a:off x="2862122" y="3700322"/>
            <a:ext cx="1747978" cy="338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48200" y="2819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19600" y="3505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3352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4196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362200" y="3505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A larger difference: Spanning tree with max profit on leaves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00400" y="2514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62400" y="2514600"/>
            <a:ext cx="2895600" cy="2514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244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24200" y="2209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5042118"/>
            <a:ext cx="2743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leaves are </a:t>
            </a:r>
          </a:p>
          <a:p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FF0000"/>
                </a:solidFill>
              </a:rPr>
              <a:t>maximum independent set  in G.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6400" y="44958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e=(u, v) is an edge      </a:t>
            </a:r>
            <a:endParaRPr lang="en-US" sz="2800" dirty="0"/>
          </a:p>
        </p:txBody>
      </p:sp>
      <p:cxnSp>
        <p:nvCxnSpPr>
          <p:cNvPr id="15" name="Straight Connector 14"/>
          <p:cNvCxnSpPr>
            <a:stCxn id="4" idx="4"/>
            <a:endCxn id="7" idx="2"/>
          </p:cNvCxnSpPr>
          <p:nvPr/>
        </p:nvCxnSpPr>
        <p:spPr>
          <a:xfrm>
            <a:off x="3314700" y="2743200"/>
            <a:ext cx="1181100" cy="1181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6"/>
            <a:endCxn id="8" idx="2"/>
          </p:cNvCxnSpPr>
          <p:nvPr/>
        </p:nvCxnSpPr>
        <p:spPr>
          <a:xfrm>
            <a:off x="3429000" y="2628900"/>
            <a:ext cx="12954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667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590800" y="3200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23" name="Straight Connector 22"/>
          <p:cNvCxnSpPr>
            <a:stCxn id="18" idx="6"/>
            <a:endCxn id="8" idx="3"/>
          </p:cNvCxnSpPr>
          <p:nvPr/>
        </p:nvCxnSpPr>
        <p:spPr>
          <a:xfrm flipV="1">
            <a:off x="2895600" y="3319322"/>
            <a:ext cx="1862278" cy="300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8" idx="5"/>
            <a:endCxn id="7" idx="4"/>
          </p:cNvCxnSpPr>
          <p:nvPr/>
        </p:nvCxnSpPr>
        <p:spPr>
          <a:xfrm>
            <a:off x="2862122" y="3700322"/>
            <a:ext cx="1747978" cy="338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48200" y="2819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419600" y="3505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648200" y="3352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4196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362200" y="3505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Independence Set problem </a:t>
            </a:r>
            <a:r>
              <a:rPr lang="en-US" dirty="0" smtClean="0"/>
              <a:t>admits no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FF0000"/>
                </a:solidFill>
              </a:rPr>
              <a:t>n</a:t>
            </a:r>
            <a:r>
              <a:rPr lang="en-US" sz="3600" baseline="30000" dirty="0" smtClean="0">
                <a:solidFill>
                  <a:srgbClr val="FF0000"/>
                </a:solidFill>
              </a:rPr>
              <a:t>1-</a:t>
            </a:r>
            <a:r>
              <a:rPr lang="en-US" sz="3600" baseline="30000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sz="4000" baseline="30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approximation for any constant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&gt;0</a:t>
            </a:r>
            <a:r>
              <a:rPr lang="en-US" sz="3200" dirty="0" smtClean="0">
                <a:sym typeface="Symbol"/>
              </a:rPr>
              <a:t>.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However say that the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costs are uniform.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Say that we look for the tree with most leaf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  <a:sym typeface="Symbol"/>
              </a:rPr>
              <a:t>but does not need to be spanning.</a:t>
            </a:r>
          </a:p>
          <a:p>
            <a:pPr>
              <a:buNone/>
            </a:pPr>
            <a:endParaRPr lang="en-US" sz="2800" dirty="0" smtClean="0">
              <a:sym typeface="Symbol"/>
            </a:endParaRPr>
          </a:p>
          <a:p>
            <a:pPr>
              <a:buNone/>
            </a:pPr>
            <a:r>
              <a:rPr lang="en-US" sz="2800" dirty="0" smtClean="0">
                <a:sym typeface="Symbol"/>
              </a:rPr>
              <a:t>Add a neighbor to any leaf.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The number of leaves does not change.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sym typeface="Symbol"/>
              </a:rPr>
              <a:t>Thus we may assume its spanning </a:t>
            </a:r>
            <a:r>
              <a:rPr lang="en-US" sz="2800" dirty="0" err="1" smtClean="0">
                <a:solidFill>
                  <a:srgbClr val="7030A0"/>
                </a:solidFill>
                <a:sym typeface="Symbol"/>
              </a:rPr>
              <a:t>w.l.o.g</a:t>
            </a:r>
            <a:endParaRPr lang="en-US" sz="28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Thus the weighted case spanning tree is hard.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Well, lets show a trivial one</a:t>
            </a:r>
          </a:p>
          <a:p>
            <a:r>
              <a:rPr lang="en-US" dirty="0" smtClean="0"/>
              <a:t>Say it’s a maximization problem</a:t>
            </a:r>
          </a:p>
          <a:p>
            <a:r>
              <a:rPr lang="en-US" dirty="0" smtClean="0"/>
              <a:t>Say that if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smtClean="0"/>
              <a:t>is a feasible solution then so is  any </a:t>
            </a:r>
            <a:r>
              <a:rPr lang="en-US" sz="3600" dirty="0" smtClean="0">
                <a:solidFill>
                  <a:srgbClr val="FF0000"/>
                </a:solidFill>
              </a:rPr>
              <a:t>B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A</a:t>
            </a:r>
          </a:p>
          <a:p>
            <a:r>
              <a:rPr lang="en-US" sz="2800" dirty="0" smtClean="0">
                <a:sym typeface="Symbol"/>
              </a:rPr>
              <a:t>In such case clearly the difference between the weighted and </a:t>
            </a:r>
            <a:r>
              <a:rPr lang="en-US" sz="2800" dirty="0" err="1" smtClean="0">
                <a:sym typeface="Symbol"/>
              </a:rPr>
              <a:t>unweighted</a:t>
            </a:r>
            <a:r>
              <a:rPr lang="en-US" sz="2800" dirty="0" smtClean="0">
                <a:sym typeface="Symbol"/>
              </a:rPr>
              <a:t> case is limited</a:t>
            </a:r>
          </a:p>
          <a:p>
            <a:r>
              <a:rPr lang="en-US" sz="2800" dirty="0" smtClean="0">
                <a:sym typeface="Symbol"/>
              </a:rPr>
              <a:t>Bucketing shows that the difference in the ratio is at most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O(log n)</a:t>
            </a:r>
            <a:r>
              <a:rPr lang="en-US" sz="2800" dirty="0" smtClean="0">
                <a:sym typeface="Symbol"/>
              </a:rPr>
              <a:t>.</a:t>
            </a:r>
          </a:p>
          <a:p>
            <a:pPr>
              <a:buNone/>
            </a:pP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Any general rules?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Solis-Oba </a:t>
            </a:r>
            <a:r>
              <a:rPr lang="en-US" sz="3200" dirty="0" smtClean="0"/>
              <a:t>gave a ratio </a:t>
            </a:r>
            <a:r>
              <a:rPr lang="en-US" sz="3200" dirty="0" smtClean="0">
                <a:solidFill>
                  <a:srgbClr val="FF0000"/>
                </a:solidFill>
              </a:rPr>
              <a:t>2 </a:t>
            </a:r>
            <a:r>
              <a:rPr lang="en-US" sz="3200" dirty="0" smtClean="0"/>
              <a:t>for the problem.</a:t>
            </a:r>
          </a:p>
          <a:p>
            <a:r>
              <a:rPr lang="en-US" sz="3200" dirty="0" smtClean="0"/>
              <a:t>One of the largest differences I could find:</a:t>
            </a:r>
          </a:p>
          <a:p>
            <a:r>
              <a:rPr lang="en-US" sz="3200" dirty="0" smtClean="0"/>
              <a:t>Weighted:  </a:t>
            </a:r>
            <a:r>
              <a:rPr lang="en-US" sz="3200" dirty="0" smtClean="0">
                <a:solidFill>
                  <a:srgbClr val="FF0000"/>
                </a:solidFill>
              </a:rPr>
              <a:t>n</a:t>
            </a:r>
            <a:r>
              <a:rPr lang="en-US" sz="3200" baseline="30000" dirty="0" smtClean="0">
                <a:solidFill>
                  <a:srgbClr val="FF0000"/>
                </a:solidFill>
              </a:rPr>
              <a:t>1-</a:t>
            </a:r>
            <a:r>
              <a:rPr lang="en-US" sz="3200" baseline="30000" dirty="0" smtClean="0">
                <a:solidFill>
                  <a:srgbClr val="FF0000"/>
                </a:solidFill>
                <a:sym typeface="Symbol"/>
              </a:rPr>
              <a:t>  </a:t>
            </a:r>
            <a:r>
              <a:rPr lang="en-US" sz="3200" dirty="0" smtClean="0">
                <a:sym typeface="Symbol"/>
              </a:rPr>
              <a:t>hardness</a:t>
            </a:r>
          </a:p>
          <a:p>
            <a:r>
              <a:rPr lang="en-US" sz="3200" dirty="0" err="1" smtClean="0">
                <a:sym typeface="Symbol"/>
              </a:rPr>
              <a:t>Unweighted</a:t>
            </a:r>
            <a:r>
              <a:rPr lang="en-US" sz="3200" dirty="0" smtClean="0">
                <a:sym typeface="Symbol"/>
              </a:rPr>
              <a:t> ratio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!</a:t>
            </a:r>
          </a:p>
          <a:p>
            <a:r>
              <a:rPr lang="en-US" sz="3200" dirty="0" smtClean="0">
                <a:sym typeface="Symbol"/>
              </a:rPr>
              <a:t>What is the problem with the spanning tree </a:t>
            </a:r>
            <a:r>
              <a:rPr lang="en-US" sz="3200" dirty="0" smtClean="0">
                <a:solidFill>
                  <a:srgbClr val="00B050"/>
                </a:solidFill>
                <a:sym typeface="Symbol"/>
              </a:rPr>
              <a:t>when there are weights</a:t>
            </a:r>
            <a:r>
              <a:rPr lang="en-US" sz="3200" dirty="0" smtClean="0">
                <a:sym typeface="Symbol"/>
              </a:rPr>
              <a:t>?</a:t>
            </a:r>
          </a:p>
          <a:p>
            <a:r>
              <a:rPr lang="en-US" sz="3200" dirty="0" smtClean="0">
                <a:sym typeface="Symbol"/>
              </a:rPr>
              <a:t>The fact that its </a:t>
            </a:r>
            <a:r>
              <a:rPr lang="en-US" sz="3200" dirty="0" smtClean="0">
                <a:solidFill>
                  <a:srgbClr val="FFC000"/>
                </a:solidFill>
                <a:sym typeface="Symbol"/>
              </a:rPr>
              <a:t>spanning</a:t>
            </a:r>
            <a:r>
              <a:rPr lang="en-US" sz="3200" dirty="0" smtClean="0">
                <a:sym typeface="Symbol"/>
              </a:rPr>
              <a:t> means that all vertices have to be in.</a:t>
            </a:r>
          </a:p>
          <a:p>
            <a:r>
              <a:rPr lang="en-US" sz="3200" dirty="0" smtClean="0">
                <a:sym typeface="Symbol"/>
              </a:rPr>
              <a:t>This  makes </a:t>
            </a:r>
            <a:r>
              <a:rPr lang="en-US" sz="3200" dirty="0" smtClean="0">
                <a:solidFill>
                  <a:srgbClr val="FFC000"/>
                </a:solidFill>
                <a:sym typeface="Symbol"/>
              </a:rPr>
              <a:t>profitable vertices  </a:t>
            </a:r>
            <a:r>
              <a:rPr lang="en-US" sz="3200" dirty="0" smtClean="0">
                <a:sym typeface="Symbol"/>
              </a:rPr>
              <a:t>unable to be leaves.</a:t>
            </a:r>
          </a:p>
          <a:p>
            <a:endParaRPr lang="en-US" sz="2800" baseline="30000" dirty="0" smtClean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ST with maximum num of leaves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Say that the vertices have </a:t>
            </a:r>
            <a:r>
              <a:rPr lang="en-US" dirty="0" smtClean="0">
                <a:solidFill>
                  <a:srgbClr val="7030A0"/>
                </a:solidFill>
              </a:rPr>
              <a:t>profits </a:t>
            </a:r>
            <a:r>
              <a:rPr lang="en-US" dirty="0" smtClean="0"/>
              <a:t>and we want a </a:t>
            </a:r>
            <a:r>
              <a:rPr lang="en-US" dirty="0" smtClean="0">
                <a:solidFill>
                  <a:srgbClr val="00B050"/>
                </a:solidFill>
              </a:rPr>
              <a:t>not necessarily spanning tree </a:t>
            </a:r>
            <a:r>
              <a:rPr lang="en-US" dirty="0" smtClean="0">
                <a:solidFill>
                  <a:srgbClr val="FF0000"/>
                </a:solidFill>
              </a:rPr>
              <a:t>with max profit on the leaves</a:t>
            </a:r>
            <a:r>
              <a:rPr lang="en-US" dirty="0" smtClean="0"/>
              <a:t>. Also we deal with the </a:t>
            </a:r>
            <a:r>
              <a:rPr lang="en-US" dirty="0" smtClean="0">
                <a:solidFill>
                  <a:srgbClr val="0070C0"/>
                </a:solidFill>
              </a:rPr>
              <a:t>directed case</a:t>
            </a:r>
            <a:r>
              <a:rPr lang="en-US" dirty="0" smtClean="0"/>
              <a:t>.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Hajiaghayi</a:t>
            </a:r>
            <a:r>
              <a:rPr lang="en-US" sz="2800" dirty="0" smtClean="0">
                <a:solidFill>
                  <a:srgbClr val="7030A0"/>
                </a:solidFill>
              </a:rPr>
              <a:t>, K, R. </a:t>
            </a:r>
            <a:r>
              <a:rPr lang="en-US" sz="2800" dirty="0" err="1" smtClean="0">
                <a:solidFill>
                  <a:srgbClr val="7030A0"/>
                </a:solidFill>
              </a:rPr>
              <a:t>Gandi</a:t>
            </a:r>
            <a:r>
              <a:rPr lang="en-US" sz="2800" dirty="0" smtClean="0">
                <a:solidFill>
                  <a:srgbClr val="7030A0"/>
                </a:solidFill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</a:rPr>
              <a:t>Purohit</a:t>
            </a:r>
            <a:r>
              <a:rPr lang="en-US" sz="2800" dirty="0" smtClean="0">
                <a:solidFill>
                  <a:srgbClr val="7030A0"/>
                </a:solidFill>
              </a:rPr>
              <a:t>, and </a:t>
            </a:r>
            <a:r>
              <a:rPr lang="en-US" sz="2800" dirty="0" err="1" smtClean="0">
                <a:solidFill>
                  <a:srgbClr val="7030A0"/>
                </a:solidFill>
              </a:rPr>
              <a:t>Sarpatwar</a:t>
            </a:r>
            <a:r>
              <a:rPr lang="en-US" sz="28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7030A0"/>
                </a:solidFill>
              </a:rPr>
              <a:t>do not know </a:t>
            </a:r>
            <a:r>
              <a:rPr lang="en-US" dirty="0" smtClean="0"/>
              <a:t>if weights make a difference.</a:t>
            </a:r>
          </a:p>
          <a:p>
            <a:r>
              <a:rPr lang="en-US" dirty="0" smtClean="0"/>
              <a:t>We give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constant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ra</a:t>
            </a:r>
            <a:r>
              <a:rPr lang="en-US" dirty="0" smtClean="0">
                <a:solidFill>
                  <a:srgbClr val="002060"/>
                </a:solidFill>
              </a:rPr>
              <a:t>tio</a:t>
            </a:r>
            <a:r>
              <a:rPr lang="en-US" dirty="0" smtClean="0"/>
              <a:t> for weights </a:t>
            </a:r>
            <a:r>
              <a:rPr lang="en-US" dirty="0" smtClean="0">
                <a:solidFill>
                  <a:srgbClr val="FF0000"/>
                </a:solidFill>
              </a:rPr>
              <a:t>0,1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Bucketing gives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((log n) </a:t>
            </a:r>
            <a:r>
              <a:rPr lang="en-US" dirty="0" smtClean="0">
                <a:sym typeface="Symbol"/>
              </a:rPr>
              <a:t>ratio for the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weighted case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I will present a tree </a:t>
            </a:r>
            <a:r>
              <a:rPr lang="en-US" smtClean="0">
                <a:sym typeface="Symbol"/>
              </a:rPr>
              <a:t>that may mean </a:t>
            </a:r>
            <a:r>
              <a:rPr lang="en-US" dirty="0" smtClean="0">
                <a:sym typeface="Symbol"/>
              </a:rPr>
              <a:t>that the weighted case may be harder.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related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sum of profits can be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sym typeface="Symbol"/>
              </a:rPr>
              <a:t>(log n) </a:t>
            </a:r>
            <a:r>
              <a:rPr lang="en-US" dirty="0" smtClean="0">
                <a:sym typeface="Symbol"/>
              </a:rPr>
              <a:t>away from the optimum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14800" y="1752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57600" y="2286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2286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242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62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958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90800" y="3581400"/>
            <a:ext cx="312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57400" y="403860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43400" y="16764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0" y="2209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724400" y="2209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14600" y="28956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0" y="28956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43400" y="2667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581400" y="2667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46482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Every level is an optimum solution</a:t>
            </a:r>
            <a:endParaRPr lang="en-US" sz="3600" dirty="0">
              <a:solidFill>
                <a:srgbClr val="7030A0"/>
              </a:solidFill>
            </a:endParaRPr>
          </a:p>
        </p:txBody>
      </p:sp>
      <p:cxnSp>
        <p:nvCxnSpPr>
          <p:cNvPr id="26" name="Straight Connector 25"/>
          <p:cNvCxnSpPr>
            <a:stCxn id="4" idx="2"/>
            <a:endCxn id="5" idx="7"/>
          </p:cNvCxnSpPr>
          <p:nvPr/>
        </p:nvCxnSpPr>
        <p:spPr>
          <a:xfrm flipH="1">
            <a:off x="3852722" y="1866900"/>
            <a:ext cx="262078" cy="452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6" idx="1"/>
            <a:endCxn id="6" idx="1"/>
          </p:cNvCxnSpPr>
          <p:nvPr/>
        </p:nvCxnSpPr>
        <p:spPr>
          <a:xfrm>
            <a:off x="4343400" y="1866900"/>
            <a:ext cx="262078" cy="452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3"/>
          </p:cNvCxnSpPr>
          <p:nvPr/>
        </p:nvCxnSpPr>
        <p:spPr>
          <a:xfrm flipH="1">
            <a:off x="3352800" y="2481122"/>
            <a:ext cx="338278" cy="490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4"/>
            <a:endCxn id="8" idx="3"/>
          </p:cNvCxnSpPr>
          <p:nvPr/>
        </p:nvCxnSpPr>
        <p:spPr>
          <a:xfrm>
            <a:off x="3771900" y="2514600"/>
            <a:ext cx="147778" cy="652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8" idx="1"/>
          </p:cNvCxnSpPr>
          <p:nvPr/>
        </p:nvCxnSpPr>
        <p:spPr>
          <a:xfrm flipH="1">
            <a:off x="4495800" y="2394466"/>
            <a:ext cx="228600" cy="882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8" idx="1"/>
            <a:endCxn id="10" idx="5"/>
          </p:cNvCxnSpPr>
          <p:nvPr/>
        </p:nvCxnSpPr>
        <p:spPr>
          <a:xfrm>
            <a:off x="4724400" y="2394466"/>
            <a:ext cx="576122" cy="772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of finding a tree with maximum number of leaves has ratio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can be used to approximate the case of weights </a:t>
            </a:r>
            <a:r>
              <a:rPr lang="en-US" dirty="0" smtClean="0">
                <a:solidFill>
                  <a:srgbClr val="FF0000"/>
                </a:solidFill>
              </a:rPr>
              <a:t>1,0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it does not seem to be able to be used to approximate the case of </a:t>
            </a:r>
            <a:r>
              <a:rPr lang="en-US" dirty="0" smtClean="0">
                <a:solidFill>
                  <a:srgbClr val="7030A0"/>
                </a:solidFill>
              </a:rPr>
              <a:t>vertex profits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 using the </a:t>
            </a:r>
            <a:r>
              <a:rPr lang="en-US" dirty="0" smtClean="0">
                <a:solidFill>
                  <a:srgbClr val="7030A0"/>
                </a:solidFill>
              </a:rPr>
              <a:t>0 </a:t>
            </a:r>
            <a:r>
              <a:rPr lang="en-US" dirty="0" smtClean="0"/>
              <a:t>profit we can use </a:t>
            </a:r>
            <a:r>
              <a:rPr lang="en-US" dirty="0" smtClean="0">
                <a:solidFill>
                  <a:srgbClr val="FF0000"/>
                </a:solidFill>
              </a:rPr>
              <a:t>bucketing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do weights make a difference?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Given a graph </a:t>
            </a:r>
            <a:r>
              <a:rPr lang="en-US" dirty="0" smtClean="0">
                <a:solidFill>
                  <a:srgbClr val="FF0000"/>
                </a:solidFill>
              </a:rPr>
              <a:t>G(V,E) </a:t>
            </a:r>
            <a:r>
              <a:rPr lang="en-US" dirty="0" smtClean="0"/>
              <a:t>choose a set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/>
              <a:t>so that </a:t>
            </a:r>
            <a:r>
              <a:rPr lang="en-US" dirty="0" smtClean="0">
                <a:solidFill>
                  <a:srgbClr val="FF0000"/>
                </a:solidFill>
              </a:rPr>
              <a:t>G(S) is </a:t>
            </a:r>
            <a:r>
              <a:rPr lang="en-US" dirty="0" smtClean="0"/>
              <a:t>connected and the size of the cut </a:t>
            </a:r>
            <a:r>
              <a:rPr lang="en-US" dirty="0" smtClean="0">
                <a:solidFill>
                  <a:srgbClr val="FF0000"/>
                </a:solidFill>
              </a:rPr>
              <a:t>e(S,V-S) is </a:t>
            </a:r>
            <a:r>
              <a:rPr lang="en-US" dirty="0" smtClean="0">
                <a:solidFill>
                  <a:srgbClr val="7030A0"/>
                </a:solidFill>
              </a:rPr>
              <a:t>maximum.</a:t>
            </a:r>
          </a:p>
          <a:p>
            <a:r>
              <a:rPr lang="en-US" dirty="0" smtClean="0"/>
              <a:t> </a:t>
            </a:r>
            <a:r>
              <a:rPr lang="en-US" sz="3300" dirty="0" err="1" smtClean="0">
                <a:solidFill>
                  <a:srgbClr val="7030A0"/>
                </a:solidFill>
              </a:rPr>
              <a:t>Hajiaghayi</a:t>
            </a:r>
            <a:r>
              <a:rPr lang="en-US" sz="3300" dirty="0" smtClean="0">
                <a:solidFill>
                  <a:srgbClr val="7030A0"/>
                </a:solidFill>
              </a:rPr>
              <a:t>, K,  </a:t>
            </a:r>
            <a:r>
              <a:rPr lang="en-US" sz="3300" dirty="0" err="1" smtClean="0">
                <a:solidFill>
                  <a:srgbClr val="7030A0"/>
                </a:solidFill>
              </a:rPr>
              <a:t>Mackdavid</a:t>
            </a:r>
            <a:r>
              <a:rPr lang="en-US" sz="3300" dirty="0" smtClean="0">
                <a:solidFill>
                  <a:srgbClr val="7030A0"/>
                </a:solidFill>
              </a:rPr>
              <a:t>, </a:t>
            </a:r>
            <a:r>
              <a:rPr lang="en-US" sz="3300" dirty="0" err="1" smtClean="0">
                <a:solidFill>
                  <a:srgbClr val="7030A0"/>
                </a:solidFill>
              </a:rPr>
              <a:t>Purohit</a:t>
            </a:r>
            <a:r>
              <a:rPr lang="en-US" sz="3300" dirty="0" smtClean="0">
                <a:solidFill>
                  <a:srgbClr val="7030A0"/>
                </a:solidFill>
              </a:rPr>
              <a:t>, and </a:t>
            </a:r>
            <a:r>
              <a:rPr lang="en-US" sz="3300" dirty="0" err="1" smtClean="0">
                <a:solidFill>
                  <a:srgbClr val="7030A0"/>
                </a:solidFill>
              </a:rPr>
              <a:t>Sarpatwar</a:t>
            </a:r>
            <a:r>
              <a:rPr lang="en-US" sz="3300" dirty="0" smtClean="0">
                <a:solidFill>
                  <a:srgbClr val="7030A0"/>
                </a:solidFill>
              </a:rPr>
              <a:t>. 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A reduction from the </a:t>
            </a:r>
            <a:r>
              <a:rPr lang="en-US" dirty="0" smtClean="0">
                <a:solidFill>
                  <a:srgbClr val="00B050"/>
                </a:solidFill>
              </a:rPr>
              <a:t>weighted </a:t>
            </a:r>
            <a:r>
              <a:rPr lang="en-US" dirty="0" smtClean="0"/>
              <a:t>problem to the </a:t>
            </a:r>
            <a:r>
              <a:rPr lang="en-US" dirty="0" smtClean="0">
                <a:solidFill>
                  <a:srgbClr val="00B050"/>
                </a:solidFill>
              </a:rPr>
              <a:t>weighted</a:t>
            </a:r>
            <a:r>
              <a:rPr lang="en-US" dirty="0" smtClean="0"/>
              <a:t> problem by </a:t>
            </a:r>
            <a:r>
              <a:rPr lang="en-US" smtClean="0"/>
              <a:t>putting profits  </a:t>
            </a:r>
            <a:r>
              <a:rPr lang="en-US" dirty="0" smtClean="0">
                <a:solidFill>
                  <a:srgbClr val="FF0000"/>
                </a:solidFill>
              </a:rPr>
              <a:t>deg(v) </a:t>
            </a:r>
            <a:r>
              <a:rPr lang="en-US" dirty="0" smtClean="0"/>
              <a:t>on vertices  of the max leaf problem. </a:t>
            </a:r>
            <a:r>
              <a:rPr lang="en-US" dirty="0" smtClean="0">
                <a:solidFill>
                  <a:srgbClr val="FF0000"/>
                </a:solidFill>
              </a:rPr>
              <a:t>This improves the ESA paper ratio to O(log n)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70C0"/>
                </a:solidFill>
              </a:rPr>
              <a:t>CMC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do not know if the difference is </a:t>
            </a:r>
            <a:r>
              <a:rPr lang="en-US" dirty="0" smtClean="0">
                <a:solidFill>
                  <a:srgbClr val="7030A0"/>
                </a:solidFill>
              </a:rPr>
              <a:t>inherent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</a:t>
            </a:r>
            <a:r>
              <a:rPr lang="en-US" dirty="0" smtClean="0">
                <a:solidFill>
                  <a:srgbClr val="7030A0"/>
                </a:solidFill>
              </a:rPr>
              <a:t>Connected Max Cut </a:t>
            </a:r>
            <a:r>
              <a:rPr lang="en-US" dirty="0" smtClean="0"/>
              <a:t>problem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rgbClr val="CAC7ED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Spanners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Input: </a:t>
            </a:r>
            <a:r>
              <a:rPr lang="en-US" sz="3200" dirty="0" smtClean="0"/>
              <a:t>An undirected graph </a:t>
            </a:r>
            <a:r>
              <a:rPr lang="en-US" sz="3200" dirty="0" smtClean="0">
                <a:solidFill>
                  <a:srgbClr val="FF0000"/>
                </a:solidFill>
              </a:rPr>
              <a:t>G(V,E)</a:t>
            </a:r>
            <a:r>
              <a:rPr lang="en-US" sz="3200" dirty="0" smtClean="0"/>
              <a:t> and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an integer </a:t>
            </a:r>
            <a:r>
              <a:rPr lang="en-US" sz="3200" dirty="0" smtClean="0">
                <a:solidFill>
                  <a:srgbClr val="CC0000"/>
                </a:solidFill>
              </a:rPr>
              <a:t>k</a:t>
            </a:r>
            <a:endParaRPr lang="en-US" sz="3200" b="1" dirty="0" smtClean="0"/>
          </a:p>
          <a:p>
            <a:pPr eaLnBrk="1" hangingPunct="1">
              <a:defRPr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Objective: find </a:t>
            </a:r>
            <a:r>
              <a:rPr lang="en-US" sz="3200" b="1" dirty="0" smtClean="0"/>
              <a:t>a </a:t>
            </a:r>
            <a:r>
              <a:rPr lang="en-US" sz="3200" b="1" dirty="0" err="1" smtClean="0"/>
              <a:t>subgraph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3200" b="1" dirty="0" smtClean="0">
                <a:solidFill>
                  <a:srgbClr val="CC0000"/>
                </a:solidFill>
              </a:rPr>
              <a:t>G’ </a:t>
            </a:r>
            <a:r>
              <a:rPr lang="en-US" sz="3200" b="1" dirty="0" smtClean="0"/>
              <a:t>so that for every </a:t>
            </a:r>
            <a:r>
              <a:rPr lang="en-US" sz="3200" b="1" dirty="0" smtClean="0">
                <a:solidFill>
                  <a:srgbClr val="CC0000"/>
                </a:solidFill>
              </a:rPr>
              <a:t>u</a:t>
            </a:r>
            <a:r>
              <a:rPr lang="en-US" sz="3200" b="1" dirty="0" smtClean="0"/>
              <a:t> and </a:t>
            </a:r>
            <a:r>
              <a:rPr lang="en-US" sz="3200" b="1" dirty="0" smtClean="0">
                <a:solidFill>
                  <a:srgbClr val="CC0000"/>
                </a:solidFill>
              </a:rPr>
              <a:t>v</a:t>
            </a:r>
            <a:r>
              <a:rPr lang="en-US" sz="3200" b="1" dirty="0" smtClean="0">
                <a:sym typeface="Symbol" pitchFamily="18" charset="2"/>
              </a:rPr>
              <a:t>:</a:t>
            </a:r>
          </a:p>
          <a:p>
            <a:pPr eaLnBrk="1" hangingPunct="1">
              <a:buFontTx/>
              <a:buNone/>
              <a:defRPr/>
            </a:pPr>
            <a:r>
              <a:rPr lang="en-US" sz="3600" baseline="30000" dirty="0" smtClean="0">
                <a:sym typeface="Symbol" pitchFamily="18" charset="2"/>
              </a:rPr>
              <a:t>        </a:t>
            </a:r>
          </a:p>
          <a:p>
            <a:pPr eaLnBrk="1" hangingPunct="1">
              <a:buFontTx/>
              <a:buNone/>
              <a:defRPr/>
            </a:pPr>
            <a:r>
              <a:rPr lang="en-US" sz="3600" baseline="30000" dirty="0" smtClean="0">
                <a:solidFill>
                  <a:srgbClr val="CC0000"/>
                </a:solidFill>
                <a:sym typeface="Symbol" pitchFamily="18" charset="2"/>
              </a:rPr>
              <a:t>                                   </a:t>
            </a:r>
            <a:r>
              <a:rPr lang="en-US" sz="3600" baseline="30000" dirty="0" err="1" smtClean="0">
                <a:solidFill>
                  <a:srgbClr val="CC0000"/>
                </a:solidFill>
                <a:sym typeface="Symbol" pitchFamily="18" charset="2"/>
              </a:rPr>
              <a:t>Dist</a:t>
            </a:r>
            <a:r>
              <a:rPr lang="en-US" sz="3600" baseline="-25000" dirty="0" err="1" smtClean="0">
                <a:solidFill>
                  <a:srgbClr val="CC0000"/>
                </a:solidFill>
                <a:sym typeface="Symbol" pitchFamily="18" charset="2"/>
              </a:rPr>
              <a:t>G</a:t>
            </a:r>
            <a:r>
              <a:rPr lang="en-US" sz="3600" baseline="-25000" dirty="0" smtClean="0">
                <a:solidFill>
                  <a:srgbClr val="CC0000"/>
                </a:solidFill>
                <a:sym typeface="Symbol" pitchFamily="18" charset="2"/>
              </a:rPr>
              <a:t>’</a:t>
            </a:r>
            <a:r>
              <a:rPr lang="en-US" sz="3600" baseline="30000" dirty="0" smtClean="0">
                <a:solidFill>
                  <a:srgbClr val="CC0000"/>
                </a:solidFill>
                <a:sym typeface="Symbol" pitchFamily="18" charset="2"/>
              </a:rPr>
              <a:t>(</a:t>
            </a:r>
            <a:r>
              <a:rPr lang="en-US" sz="3600" baseline="30000" dirty="0" err="1" smtClean="0">
                <a:solidFill>
                  <a:srgbClr val="CC0000"/>
                </a:solidFill>
                <a:sym typeface="Symbol" pitchFamily="18" charset="2"/>
              </a:rPr>
              <a:t>u,v</a:t>
            </a:r>
            <a:r>
              <a:rPr lang="en-US" sz="3600" baseline="30000" dirty="0" smtClean="0">
                <a:solidFill>
                  <a:srgbClr val="CC0000"/>
                </a:solidFill>
                <a:sym typeface="Symbol" pitchFamily="18" charset="2"/>
              </a:rPr>
              <a:t>)/</a:t>
            </a:r>
            <a:r>
              <a:rPr lang="en-US" sz="3600" baseline="30000" dirty="0" err="1" smtClean="0">
                <a:solidFill>
                  <a:srgbClr val="CC0000"/>
                </a:solidFill>
                <a:sym typeface="Symbol" pitchFamily="18" charset="2"/>
              </a:rPr>
              <a:t>Dist</a:t>
            </a:r>
            <a:r>
              <a:rPr lang="en-US" sz="3600" baseline="-25000" dirty="0" err="1" smtClean="0">
                <a:solidFill>
                  <a:srgbClr val="CC0000"/>
                </a:solidFill>
                <a:sym typeface="Symbol" pitchFamily="18" charset="2"/>
              </a:rPr>
              <a:t>G</a:t>
            </a:r>
            <a:r>
              <a:rPr lang="en-US" sz="3600" baseline="30000" dirty="0" smtClean="0">
                <a:solidFill>
                  <a:srgbClr val="CC0000"/>
                </a:solidFill>
                <a:sym typeface="Symbol" pitchFamily="18" charset="2"/>
              </a:rPr>
              <a:t>(</a:t>
            </a:r>
            <a:r>
              <a:rPr lang="en-US" sz="3600" baseline="30000" dirty="0" err="1" smtClean="0">
                <a:solidFill>
                  <a:srgbClr val="CC0000"/>
                </a:solidFill>
                <a:sym typeface="Symbol" pitchFamily="18" charset="2"/>
              </a:rPr>
              <a:t>u,v</a:t>
            </a:r>
            <a:r>
              <a:rPr lang="en-US" sz="3600" baseline="30000" dirty="0" smtClean="0">
                <a:solidFill>
                  <a:srgbClr val="CC0000"/>
                </a:solidFill>
                <a:sym typeface="Symbol" pitchFamily="18" charset="2"/>
              </a:rPr>
              <a:t>)≤ k</a:t>
            </a:r>
            <a:endParaRPr lang="en-US" sz="3600" baseline="30000" dirty="0" smtClean="0">
              <a:sym typeface="Symbol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53340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Invented by </a:t>
            </a:r>
            <a:r>
              <a:rPr lang="en-US" sz="3600" dirty="0" err="1" smtClean="0">
                <a:solidFill>
                  <a:srgbClr val="7030A0"/>
                </a:solidFill>
              </a:rPr>
              <a:t>Peleg</a:t>
            </a:r>
            <a:r>
              <a:rPr lang="en-US" sz="3600" dirty="0" smtClean="0">
                <a:solidFill>
                  <a:srgbClr val="7030A0"/>
                </a:solidFill>
              </a:rPr>
              <a:t> and  </a:t>
            </a:r>
            <a:r>
              <a:rPr lang="en-US" sz="3600" dirty="0" err="1" smtClean="0">
                <a:solidFill>
                  <a:srgbClr val="7030A0"/>
                </a:solidFill>
              </a:rPr>
              <a:t>Ullman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dirty="0" smtClean="0"/>
              <a:t>Approximation 2-spanners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If  length </a:t>
            </a:r>
            <a:r>
              <a:rPr lang="en-US" sz="2800" dirty="0" smtClean="0">
                <a:solidFill>
                  <a:srgbClr val="CC0000"/>
                </a:solidFill>
              </a:rPr>
              <a:t>1 </a:t>
            </a:r>
            <a:r>
              <a:rPr lang="en-US" sz="2800" dirty="0" smtClean="0"/>
              <a:t>and costs are arbitrary  the problem admits an </a:t>
            </a:r>
            <a:r>
              <a:rPr lang="en-US" sz="2800" dirty="0" smtClean="0">
                <a:solidFill>
                  <a:srgbClr val="CC0000"/>
                </a:solidFill>
              </a:rPr>
              <a:t>O(log n) </a:t>
            </a:r>
            <a:r>
              <a:rPr lang="en-US" sz="2800" dirty="0" smtClean="0"/>
              <a:t>approximation.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1992, </a:t>
            </a:r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K, </a:t>
            </a:r>
            <a:r>
              <a:rPr lang="en-US" sz="2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Peleg</a:t>
            </a:r>
            <a:endParaRPr lang="en-US" sz="2800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In </a:t>
            </a:r>
            <a:r>
              <a:rPr lang="en-US" sz="2800" dirty="0" smtClean="0">
                <a:solidFill>
                  <a:srgbClr val="FF0000"/>
                </a:solidFill>
              </a:rPr>
              <a:t>1998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</a:t>
            </a:r>
            <a:r>
              <a:rPr lang="en-US" sz="2800" dirty="0" smtClean="0"/>
              <a:t>: unless </a:t>
            </a:r>
            <a:r>
              <a:rPr lang="en-US" sz="2800" dirty="0" smtClean="0">
                <a:solidFill>
                  <a:srgbClr val="CC0000"/>
                </a:solidFill>
              </a:rPr>
              <a:t>P=NP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log n</a:t>
            </a:r>
            <a:r>
              <a:rPr lang="en-US" sz="2800" dirty="0" smtClean="0"/>
              <a:t> is optimal.</a:t>
            </a:r>
          </a:p>
          <a:p>
            <a:pPr eaLnBrk="1" hangingPunct="1">
              <a:lnSpc>
                <a:spcPct val="80000"/>
              </a:lnSpc>
              <a:defRPr/>
            </a:pPr>
            <a:endParaRPr lang="el-GR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 Remark: even with costs and lengths </a:t>
            </a:r>
            <a:r>
              <a:rPr lang="en-US" sz="28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/>
              <a:t>, the </a:t>
            </a:r>
            <a:r>
              <a:rPr lang="en-US" sz="2800" dirty="0" smtClean="0">
                <a:solidFill>
                  <a:srgbClr val="FF0000"/>
                </a:solidFill>
              </a:rPr>
              <a:t>3</a:t>
            </a:r>
            <a:r>
              <a:rPr lang="en-US" sz="2800" dirty="0" smtClean="0"/>
              <a:t> spanner problem is </a:t>
            </a:r>
            <a:r>
              <a:rPr lang="en-US" sz="2800" dirty="0" err="1" smtClean="0"/>
              <a:t>Labelcover</a:t>
            </a:r>
            <a:r>
              <a:rPr lang="en-US" sz="2800" dirty="0" smtClean="0"/>
              <a:t> hard.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rgbClr val="7030A0"/>
                </a:solidFill>
              </a:rPr>
              <a:t>Dinitz</a:t>
            </a:r>
            <a:r>
              <a:rPr lang="en-US" sz="2800" dirty="0" smtClean="0">
                <a:solidFill>
                  <a:srgbClr val="7030A0"/>
                </a:solidFill>
              </a:rPr>
              <a:t>, K, </a:t>
            </a:r>
            <a:r>
              <a:rPr lang="en-US" sz="2800" dirty="0" err="1" smtClean="0">
                <a:solidFill>
                  <a:srgbClr val="7030A0"/>
                </a:solidFill>
              </a:rPr>
              <a:t>Raz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7030A0"/>
                </a:solidFill>
              </a:rPr>
              <a:t>ICALP 2012</a:t>
            </a:r>
            <a:r>
              <a:rPr lang="en-US" sz="2800" dirty="0" smtClean="0"/>
              <a:t>. Solves an Open problem poses in </a:t>
            </a:r>
            <a:r>
              <a:rPr lang="en-US" sz="2800" dirty="0" smtClean="0">
                <a:solidFill>
                  <a:srgbClr val="FF0000"/>
                </a:solidFill>
              </a:rPr>
              <a:t>1992 </a:t>
            </a:r>
            <a:r>
              <a:rPr lang="en-US" sz="2800" dirty="0" smtClean="0"/>
              <a:t>by </a:t>
            </a:r>
            <a:r>
              <a:rPr lang="en-US" sz="2800" dirty="0" err="1" smtClean="0">
                <a:solidFill>
                  <a:srgbClr val="7030A0"/>
                </a:solidFill>
              </a:rPr>
              <a:t>K,Peleg</a:t>
            </a:r>
            <a:r>
              <a:rPr lang="en-US" sz="2800" dirty="0" smtClean="0">
                <a:solidFill>
                  <a:srgbClr val="7030A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ym typeface="Symbol" pitchFamily="18" charset="2"/>
              </a:rPr>
              <a:t> The algorithm:</a:t>
            </a:r>
            <a:endParaRPr lang="en-US" dirty="0" smtClean="0">
              <a:solidFill>
                <a:srgbClr val="CC0000"/>
              </a:solidFill>
              <a:sym typeface="Symbol" pitchFamily="18" charset="2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en-US" dirty="0" smtClean="0"/>
              <a:t>For a vertex </a:t>
            </a:r>
            <a:r>
              <a:rPr lang="en-US" dirty="0" smtClean="0">
                <a:solidFill>
                  <a:srgbClr val="CC0000"/>
                </a:solidFill>
              </a:rPr>
              <a:t>v </a:t>
            </a:r>
            <a:r>
              <a:rPr lang="en-US" dirty="0" smtClean="0"/>
              <a:t>look at the graph induced by </a:t>
            </a:r>
            <a:r>
              <a:rPr lang="en-US" dirty="0" smtClean="0">
                <a:solidFill>
                  <a:srgbClr val="CC0000"/>
                </a:solidFill>
              </a:rPr>
              <a:t>N(v)</a:t>
            </a:r>
          </a:p>
          <a:p>
            <a:pPr eaLnBrk="1" hangingPunct="1">
              <a:defRPr/>
            </a:pPr>
            <a:r>
              <a:rPr lang="en-US" dirty="0" smtClean="0"/>
              <a:t>Find a densest </a:t>
            </a:r>
            <a:r>
              <a:rPr lang="en-US" dirty="0" err="1" smtClean="0"/>
              <a:t>subgraph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C0000"/>
                </a:solidFill>
              </a:rPr>
              <a:t>S(v)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CC0000"/>
                </a:solidFill>
              </a:rPr>
              <a:t>N(v)</a:t>
            </a:r>
          </a:p>
          <a:p>
            <a:pPr eaLnBrk="1" hangingPunct="1">
              <a:defRPr/>
            </a:pPr>
            <a:r>
              <a:rPr lang="en-US" dirty="0" smtClean="0"/>
              <a:t>Return the edges from</a:t>
            </a:r>
            <a:r>
              <a:rPr lang="en-US" dirty="0" smtClean="0">
                <a:solidFill>
                  <a:srgbClr val="CC0000"/>
                </a:solidFill>
              </a:rPr>
              <a:t> v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CC0000"/>
                </a:solidFill>
              </a:rPr>
              <a:t>S(v)</a:t>
            </a:r>
            <a:r>
              <a:rPr lang="en-US" dirty="0" smtClean="0"/>
              <a:t> that is the most dense set over all </a:t>
            </a:r>
            <a:r>
              <a:rPr lang="en-US" dirty="0" smtClean="0">
                <a:solidFill>
                  <a:srgbClr val="CC0000"/>
                </a:solidFill>
              </a:rPr>
              <a:t>v </a:t>
            </a:r>
            <a:r>
              <a:rPr lang="en-US" dirty="0" smtClean="0"/>
              <a:t>and iterate.</a:t>
            </a:r>
          </a:p>
          <a:p>
            <a:pPr eaLnBrk="1" hangingPunct="1">
              <a:defRPr/>
            </a:pPr>
            <a:r>
              <a:rPr lang="en-US" dirty="0" smtClean="0"/>
              <a:t>Using “few” edges to “cover” many edges.</a:t>
            </a: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29718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7"/>
          <p:cNvSpPr>
            <a:spLocks noChangeArrowheads="1"/>
          </p:cNvSpPr>
          <p:nvPr/>
        </p:nvSpPr>
        <p:spPr bwMode="auto">
          <a:xfrm>
            <a:off x="47244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Oval 8"/>
          <p:cNvSpPr>
            <a:spLocks noChangeArrowheads="1"/>
          </p:cNvSpPr>
          <p:nvPr/>
        </p:nvSpPr>
        <p:spPr bwMode="auto">
          <a:xfrm>
            <a:off x="47244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Oval 9"/>
          <p:cNvSpPr>
            <a:spLocks noChangeArrowheads="1"/>
          </p:cNvSpPr>
          <p:nvPr/>
        </p:nvSpPr>
        <p:spPr bwMode="auto">
          <a:xfrm>
            <a:off x="47244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10"/>
          <p:cNvSpPr>
            <a:spLocks noChangeArrowheads="1"/>
          </p:cNvSpPr>
          <p:nvPr/>
        </p:nvSpPr>
        <p:spPr bwMode="auto">
          <a:xfrm>
            <a:off x="47244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Oval 11"/>
          <p:cNvSpPr>
            <a:spLocks noChangeArrowheads="1"/>
          </p:cNvSpPr>
          <p:nvPr/>
        </p:nvSpPr>
        <p:spPr bwMode="auto">
          <a:xfrm>
            <a:off x="47244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Oval 12"/>
          <p:cNvSpPr>
            <a:spLocks noChangeArrowheads="1"/>
          </p:cNvSpPr>
          <p:nvPr/>
        </p:nvSpPr>
        <p:spPr bwMode="auto">
          <a:xfrm>
            <a:off x="4724400" y="6477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Oval 13"/>
          <p:cNvSpPr>
            <a:spLocks noChangeArrowheads="1"/>
          </p:cNvSpPr>
          <p:nvPr/>
        </p:nvSpPr>
        <p:spPr bwMode="auto">
          <a:xfrm>
            <a:off x="47244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948" name="AutoShape 15"/>
          <p:cNvCxnSpPr>
            <a:cxnSpLocks noChangeShapeType="1"/>
            <a:stCxn id="39940" idx="6"/>
            <a:endCxn id="39945" idx="2"/>
          </p:cNvCxnSpPr>
          <p:nvPr/>
        </p:nvCxnSpPr>
        <p:spPr bwMode="auto">
          <a:xfrm>
            <a:off x="3200400" y="5372100"/>
            <a:ext cx="1524000" cy="914400"/>
          </a:xfrm>
          <a:prstGeom prst="straightConnector1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</p:cxnSp>
      <p:cxnSp>
        <p:nvCxnSpPr>
          <p:cNvPr id="39949" name="AutoShape 16"/>
          <p:cNvCxnSpPr>
            <a:cxnSpLocks noChangeShapeType="1"/>
            <a:stCxn id="39940" idx="6"/>
            <a:endCxn id="39944" idx="2"/>
          </p:cNvCxnSpPr>
          <p:nvPr/>
        </p:nvCxnSpPr>
        <p:spPr bwMode="auto">
          <a:xfrm>
            <a:off x="3200400" y="5372100"/>
            <a:ext cx="1524000" cy="533400"/>
          </a:xfrm>
          <a:prstGeom prst="straightConnector1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</p:cxnSp>
      <p:cxnSp>
        <p:nvCxnSpPr>
          <p:cNvPr id="39950" name="AutoShape 17"/>
          <p:cNvCxnSpPr>
            <a:cxnSpLocks noChangeShapeType="1"/>
            <a:stCxn id="39940" idx="7"/>
            <a:endCxn id="39943" idx="2"/>
          </p:cNvCxnSpPr>
          <p:nvPr/>
        </p:nvCxnSpPr>
        <p:spPr bwMode="auto">
          <a:xfrm>
            <a:off x="3167063" y="5291138"/>
            <a:ext cx="1557337" cy="233362"/>
          </a:xfrm>
          <a:prstGeom prst="straightConnector1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</p:cxnSp>
      <p:cxnSp>
        <p:nvCxnSpPr>
          <p:cNvPr id="39951" name="AutoShape 18"/>
          <p:cNvCxnSpPr>
            <a:cxnSpLocks noChangeShapeType="1"/>
            <a:stCxn id="39940" idx="6"/>
            <a:endCxn id="39942" idx="2"/>
          </p:cNvCxnSpPr>
          <p:nvPr/>
        </p:nvCxnSpPr>
        <p:spPr bwMode="auto">
          <a:xfrm flipV="1">
            <a:off x="3200400" y="5143500"/>
            <a:ext cx="1524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52" name="AutoShape 19"/>
          <p:cNvCxnSpPr>
            <a:cxnSpLocks noChangeShapeType="1"/>
            <a:stCxn id="39940" idx="7"/>
            <a:endCxn id="39941" idx="2"/>
          </p:cNvCxnSpPr>
          <p:nvPr/>
        </p:nvCxnSpPr>
        <p:spPr bwMode="auto">
          <a:xfrm flipV="1">
            <a:off x="3167063" y="4762500"/>
            <a:ext cx="1557337" cy="528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53" name="AutoShape 20"/>
          <p:cNvCxnSpPr>
            <a:cxnSpLocks noChangeShapeType="1"/>
            <a:stCxn id="39940" idx="0"/>
            <a:endCxn id="39947" idx="3"/>
          </p:cNvCxnSpPr>
          <p:nvPr/>
        </p:nvCxnSpPr>
        <p:spPr bwMode="auto">
          <a:xfrm flipV="1">
            <a:off x="3086100" y="4538663"/>
            <a:ext cx="1671638" cy="719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54" name="Freeform 23"/>
          <p:cNvSpPr>
            <a:spLocks/>
          </p:cNvSpPr>
          <p:nvPr/>
        </p:nvSpPr>
        <p:spPr bwMode="auto">
          <a:xfrm>
            <a:off x="4749800" y="5422900"/>
            <a:ext cx="1358900" cy="1206500"/>
          </a:xfrm>
          <a:custGeom>
            <a:avLst/>
            <a:gdLst>
              <a:gd name="T0" fmla="*/ 2147483647 w 856"/>
              <a:gd name="T1" fmla="*/ 2147483647 h 760"/>
              <a:gd name="T2" fmla="*/ 2147483647 w 856"/>
              <a:gd name="T3" fmla="*/ 2147483647 h 760"/>
              <a:gd name="T4" fmla="*/ 2147483647 w 856"/>
              <a:gd name="T5" fmla="*/ 2147483647 h 760"/>
              <a:gd name="T6" fmla="*/ 2147483647 w 856"/>
              <a:gd name="T7" fmla="*/ 2147483647 h 760"/>
              <a:gd name="T8" fmla="*/ 0 60000 65536"/>
              <a:gd name="T9" fmla="*/ 0 60000 65536"/>
              <a:gd name="T10" fmla="*/ 0 60000 65536"/>
              <a:gd name="T11" fmla="*/ 0 60000 65536"/>
              <a:gd name="T12" fmla="*/ 0 w 856"/>
              <a:gd name="T13" fmla="*/ 0 h 760"/>
              <a:gd name="T14" fmla="*/ 856 w 856"/>
              <a:gd name="T15" fmla="*/ 760 h 7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6" h="760">
                <a:moveTo>
                  <a:pt x="80" y="760"/>
                </a:moveTo>
                <a:cubicBezTo>
                  <a:pt x="460" y="580"/>
                  <a:pt x="840" y="400"/>
                  <a:pt x="848" y="280"/>
                </a:cubicBezTo>
                <a:cubicBezTo>
                  <a:pt x="856" y="160"/>
                  <a:pt x="256" y="80"/>
                  <a:pt x="128" y="40"/>
                </a:cubicBezTo>
                <a:cubicBezTo>
                  <a:pt x="0" y="0"/>
                  <a:pt x="40" y="20"/>
                  <a:pt x="8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Text Box 24"/>
          <p:cNvSpPr txBox="1">
            <a:spLocks noChangeArrowheads="1"/>
          </p:cNvSpPr>
          <p:nvPr/>
        </p:nvSpPr>
        <p:spPr bwMode="auto">
          <a:xfrm>
            <a:off x="5105400" y="5943600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39956" name="Freeform 25"/>
          <p:cNvSpPr>
            <a:spLocks/>
          </p:cNvSpPr>
          <p:nvPr/>
        </p:nvSpPr>
        <p:spPr bwMode="auto">
          <a:xfrm>
            <a:off x="3886200" y="5867400"/>
            <a:ext cx="914400" cy="762000"/>
          </a:xfrm>
          <a:custGeom>
            <a:avLst/>
            <a:gdLst>
              <a:gd name="T0" fmla="*/ 2147483647 w 576"/>
              <a:gd name="T1" fmla="*/ 2147483647 h 480"/>
              <a:gd name="T2" fmla="*/ 0 w 576"/>
              <a:gd name="T3" fmla="*/ 2147483647 h 480"/>
              <a:gd name="T4" fmla="*/ 2147483647 w 576"/>
              <a:gd name="T5" fmla="*/ 0 h 480"/>
              <a:gd name="T6" fmla="*/ 0 60000 65536"/>
              <a:gd name="T7" fmla="*/ 0 60000 65536"/>
              <a:gd name="T8" fmla="*/ 0 60000 65536"/>
              <a:gd name="T9" fmla="*/ 0 w 576"/>
              <a:gd name="T10" fmla="*/ 0 h 480"/>
              <a:gd name="T11" fmla="*/ 576 w 57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480">
                <a:moveTo>
                  <a:pt x="576" y="480"/>
                </a:moveTo>
                <a:cubicBezTo>
                  <a:pt x="288" y="352"/>
                  <a:pt x="0" y="224"/>
                  <a:pt x="0" y="144"/>
                </a:cubicBezTo>
                <a:cubicBezTo>
                  <a:pt x="0" y="64"/>
                  <a:pt x="288" y="32"/>
                  <a:pt x="57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7" name="Freeform 26"/>
          <p:cNvSpPr>
            <a:spLocks/>
          </p:cNvSpPr>
          <p:nvPr/>
        </p:nvSpPr>
        <p:spPr bwMode="auto">
          <a:xfrm>
            <a:off x="4876800" y="5562600"/>
            <a:ext cx="685800" cy="685800"/>
          </a:xfrm>
          <a:custGeom>
            <a:avLst/>
            <a:gdLst>
              <a:gd name="T0" fmla="*/ 0 w 432"/>
              <a:gd name="T1" fmla="*/ 2147483647 h 432"/>
              <a:gd name="T2" fmla="*/ 2147483647 w 432"/>
              <a:gd name="T3" fmla="*/ 2147483647 h 432"/>
              <a:gd name="T4" fmla="*/ 0 w 432"/>
              <a:gd name="T5" fmla="*/ 0 h 432"/>
              <a:gd name="T6" fmla="*/ 0 60000 65536"/>
              <a:gd name="T7" fmla="*/ 0 60000 65536"/>
              <a:gd name="T8" fmla="*/ 0 60000 65536"/>
              <a:gd name="T9" fmla="*/ 0 w 432"/>
              <a:gd name="T10" fmla="*/ 0 h 432"/>
              <a:gd name="T11" fmla="*/ 432 w 432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432">
                <a:moveTo>
                  <a:pt x="0" y="432"/>
                </a:moveTo>
                <a:cubicBezTo>
                  <a:pt x="216" y="324"/>
                  <a:pt x="432" y="216"/>
                  <a:pt x="432" y="144"/>
                </a:cubicBezTo>
                <a:cubicBezTo>
                  <a:pt x="432" y="72"/>
                  <a:pt x="216" y="3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8" name="Line 29"/>
          <p:cNvSpPr>
            <a:spLocks noChangeShapeType="1"/>
          </p:cNvSpPr>
          <p:nvPr/>
        </p:nvSpPr>
        <p:spPr bwMode="auto">
          <a:xfrm>
            <a:off x="3124200" y="5486400"/>
            <a:ext cx="1676400" cy="10668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9" name="Line 32"/>
          <p:cNvSpPr>
            <a:spLocks noChangeShapeType="1"/>
          </p:cNvSpPr>
          <p:nvPr/>
        </p:nvSpPr>
        <p:spPr bwMode="auto">
          <a:xfrm flipV="1">
            <a:off x="4876800" y="586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2-spanner </a:t>
            </a:r>
            <a:r>
              <a:rPr lang="en-US" dirty="0" smtClean="0"/>
              <a:t>problem becomes </a:t>
            </a:r>
            <a:r>
              <a:rPr lang="en-US" dirty="0" err="1" smtClean="0">
                <a:solidFill>
                  <a:srgbClr val="FF0000"/>
                </a:solidFill>
              </a:rPr>
              <a:t>Labelcover</a:t>
            </a:r>
            <a:r>
              <a:rPr lang="en-US" dirty="0" smtClean="0">
                <a:solidFill>
                  <a:srgbClr val="FF0000"/>
                </a:solidFill>
              </a:rPr>
              <a:t> hard. </a:t>
            </a:r>
            <a:r>
              <a:rPr lang="en-US" dirty="0" smtClean="0">
                <a:solidFill>
                  <a:srgbClr val="7030A0"/>
                </a:solidFill>
              </a:rPr>
              <a:t>Elkin </a:t>
            </a:r>
            <a:r>
              <a:rPr lang="en-US" dirty="0" err="1" smtClean="0">
                <a:solidFill>
                  <a:srgbClr val="7030A0"/>
                </a:solidFill>
              </a:rPr>
              <a:t>Peleg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US" dirty="0" smtClean="0"/>
              <a:t>When there are </a:t>
            </a:r>
            <a:r>
              <a:rPr lang="en-US" dirty="0" smtClean="0">
                <a:solidFill>
                  <a:srgbClr val="7030A0"/>
                </a:solidFill>
              </a:rPr>
              <a:t>arbitrary  lengths </a:t>
            </a:r>
            <a:r>
              <a:rPr lang="en-US" dirty="0" smtClean="0"/>
              <a:t>an edge can be replaced by a path of any length. And thus the problem becomes </a:t>
            </a:r>
            <a:r>
              <a:rPr lang="en-US" dirty="0" smtClean="0">
                <a:solidFill>
                  <a:srgbClr val="7030A0"/>
                </a:solidFill>
              </a:rPr>
              <a:t>very complex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dirty="0" smtClean="0">
                <a:sym typeface="Symbol"/>
              </a:rPr>
              <a:t>Difference: uniform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(log n).</a:t>
            </a:r>
          </a:p>
          <a:p>
            <a:r>
              <a:rPr lang="en-US" dirty="0" err="1" smtClean="0">
                <a:sym typeface="Symbol"/>
              </a:rPr>
              <a:t>Labelcover</a:t>
            </a:r>
            <a:r>
              <a:rPr lang="en-US" dirty="0" smtClean="0">
                <a:sym typeface="Symbol"/>
              </a:rPr>
              <a:t>-hard problems probably have only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polynomial ratios</a:t>
            </a:r>
            <a:r>
              <a:rPr lang="en-US" dirty="0" smtClean="0">
                <a:sym typeface="Symbol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happens if general lengths?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Min size k-connected </a:t>
            </a:r>
            <a:r>
              <a:rPr lang="en-US" dirty="0" err="1" smtClean="0">
                <a:solidFill>
                  <a:srgbClr val="FF0000"/>
                </a:solidFill>
              </a:rPr>
              <a:t>subgraph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ratio </a:t>
            </a:r>
            <a:r>
              <a:rPr lang="en-US" dirty="0" smtClean="0">
                <a:solidFill>
                  <a:srgbClr val="FF0000"/>
                </a:solidFill>
              </a:rPr>
              <a:t>1+2/k</a:t>
            </a:r>
            <a:endParaRPr lang="en-US" dirty="0" smtClean="0"/>
          </a:p>
          <a:p>
            <a:r>
              <a:rPr lang="en-US" dirty="0" smtClean="0"/>
              <a:t>The metric case </a:t>
            </a:r>
            <a:r>
              <a:rPr lang="en-US" dirty="0" smtClean="0">
                <a:solidFill>
                  <a:srgbClr val="FF0000"/>
                </a:solidFill>
              </a:rPr>
              <a:t>2+1/(k-1)  </a:t>
            </a:r>
            <a:r>
              <a:rPr lang="en-US" dirty="0" smtClean="0">
                <a:solidFill>
                  <a:srgbClr val="7030A0"/>
                </a:solidFill>
              </a:rPr>
              <a:t>K, </a:t>
            </a:r>
            <a:r>
              <a:rPr lang="en-US" dirty="0" err="1" smtClean="0">
                <a:solidFill>
                  <a:srgbClr val="7030A0"/>
                </a:solidFill>
              </a:rPr>
              <a:t>Nutov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Improving </a:t>
            </a:r>
            <a:r>
              <a:rPr lang="en-US" dirty="0" err="1" smtClean="0">
                <a:solidFill>
                  <a:srgbClr val="7030A0"/>
                </a:solidFill>
              </a:rPr>
              <a:t>Khuller</a:t>
            </a:r>
            <a:r>
              <a:rPr lang="en-US" dirty="0" smtClean="0">
                <a:solidFill>
                  <a:srgbClr val="7030A0"/>
                </a:solidFill>
              </a:rPr>
              <a:t> et al</a:t>
            </a:r>
            <a:r>
              <a:rPr lang="en-US" dirty="0" smtClean="0">
                <a:solidFill>
                  <a:srgbClr val="FFC000"/>
                </a:solidFill>
              </a:rPr>
              <a:t>. </a:t>
            </a:r>
            <a:r>
              <a:rPr lang="en-US" dirty="0" smtClean="0">
                <a:solidFill>
                  <a:srgbClr val="FF0000"/>
                </a:solidFill>
              </a:rPr>
              <a:t>2+2/(k-1). </a:t>
            </a:r>
            <a:r>
              <a:rPr lang="en-US" dirty="0" smtClean="0"/>
              <a:t>More importantly, the first but same ratio for the directed case.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General weights </a:t>
            </a:r>
            <a:r>
              <a:rPr lang="en-US" dirty="0" smtClean="0">
                <a:solidFill>
                  <a:srgbClr val="FF0000"/>
                </a:solidFill>
              </a:rPr>
              <a:t>O((log n)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n-US" dirty="0" err="1" smtClean="0">
                <a:solidFill>
                  <a:srgbClr val="FF0000"/>
                </a:solidFill>
              </a:rPr>
              <a:t>Nutov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 had the best ratio with </a:t>
            </a:r>
            <a:r>
              <a:rPr lang="en-US" dirty="0" err="1" smtClean="0">
                <a:solidFill>
                  <a:srgbClr val="7030A0"/>
                </a:solidFill>
              </a:rPr>
              <a:t>Nutov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 but was improved twice.</a:t>
            </a:r>
          </a:p>
          <a:p>
            <a:r>
              <a:rPr lang="en-US" dirty="0" smtClean="0"/>
              <a:t>A general request: work on other people problems.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Having fun with connectivity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weights should not matter</a:t>
            </a:r>
          </a:p>
          <a:p>
            <a:r>
              <a:rPr lang="en-US" dirty="0" smtClean="0"/>
              <a:t>Also consider a problem like the </a:t>
            </a:r>
            <a:r>
              <a:rPr lang="en-US" dirty="0" smtClean="0">
                <a:solidFill>
                  <a:srgbClr val="7030A0"/>
                </a:solidFill>
              </a:rPr>
              <a:t>Directed Steiner tree/forest/network</a:t>
            </a:r>
          </a:p>
          <a:p>
            <a:r>
              <a:rPr lang="en-US" dirty="0" smtClean="0"/>
              <a:t>A typical removal of weights? </a:t>
            </a:r>
            <a:r>
              <a:rPr lang="en-US" dirty="0" smtClean="0">
                <a:solidFill>
                  <a:srgbClr val="FFC000"/>
                </a:solidFill>
              </a:rPr>
              <a:t>Change  an edge to a path.</a:t>
            </a:r>
          </a:p>
          <a:p>
            <a:r>
              <a:rPr lang="en-US" dirty="0" smtClean="0"/>
              <a:t>When does this not work?</a:t>
            </a:r>
          </a:p>
          <a:p>
            <a:r>
              <a:rPr lang="en-US" dirty="0" smtClean="0"/>
              <a:t>If the ratios are polynomial like </a:t>
            </a:r>
            <a:r>
              <a:rPr lang="en-US" sz="2800" dirty="0" smtClean="0">
                <a:solidFill>
                  <a:srgbClr val="FF0000"/>
                </a:solidFill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</a:rPr>
              <a:t>1/2</a:t>
            </a:r>
          </a:p>
          <a:p>
            <a:r>
              <a:rPr lang="en-US" sz="2800" baseline="30000" dirty="0" smtClean="0"/>
              <a:t> </a:t>
            </a:r>
            <a:r>
              <a:rPr lang="en-US" sz="2800" dirty="0" smtClean="0"/>
              <a:t>In such a case this changes </a:t>
            </a:r>
            <a:r>
              <a:rPr lang="en-US" sz="2800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/>
              <a:t> and this can not be used.</a:t>
            </a:r>
          </a:p>
          <a:p>
            <a:r>
              <a:rPr lang="en-US" sz="2800" dirty="0" smtClean="0"/>
              <a:t>But it works for </a:t>
            </a:r>
            <a:r>
              <a:rPr lang="en-US" sz="2800" dirty="0" err="1" smtClean="0"/>
              <a:t>polylog</a:t>
            </a:r>
            <a:r>
              <a:rPr lang="en-US" sz="2800" dirty="0" smtClean="0"/>
              <a:t> ratios.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Also say we use just  </a:t>
            </a:r>
            <a:r>
              <a:rPr lang="en-US" smtClean="0"/>
              <a:t>mathematical programming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>
                <a:solidFill>
                  <a:srgbClr val="990033"/>
                </a:solidFill>
                <a:latin typeface="Times New Roman" pitchFamily="18" charset="0"/>
              </a:rPr>
              <a:t>Technique 2: The Cycle Theorem of Mader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752600"/>
            <a:ext cx="6400800" cy="4038600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>
                <a:solidFill>
                  <a:srgbClr val="003399"/>
                </a:solidFill>
                <a:latin typeface="Times New Roman" pitchFamily="18" charset="0"/>
              </a:rPr>
              <a:t>Let </a:t>
            </a:r>
            <a:r>
              <a:rPr lang="en-US" i="1">
                <a:solidFill>
                  <a:srgbClr val="FF9900"/>
                </a:solidFill>
                <a:latin typeface="Times New Roman" pitchFamily="18" charset="0"/>
              </a:rPr>
              <a:t>G(V,E)</a:t>
            </a:r>
            <a:r>
              <a:rPr lang="en-US">
                <a:solidFill>
                  <a:srgbClr val="003399"/>
                </a:solidFill>
                <a:latin typeface="Times New Roman" pitchFamily="18" charset="0"/>
              </a:rPr>
              <a:t> be a </a:t>
            </a:r>
            <a:r>
              <a:rPr lang="en-US" i="1">
                <a:solidFill>
                  <a:srgbClr val="FF9900"/>
                </a:solidFill>
                <a:latin typeface="Times New Roman" pitchFamily="18" charset="0"/>
              </a:rPr>
              <a:t>k</a:t>
            </a:r>
            <a:r>
              <a:rPr lang="en-US">
                <a:solidFill>
                  <a:srgbClr val="003399"/>
                </a:solidFill>
                <a:latin typeface="Times New Roman" pitchFamily="18" charset="0"/>
              </a:rPr>
              <a:t>-vertex connected graph, minimal for edge deletion and let </a:t>
            </a:r>
            <a:r>
              <a:rPr lang="en-US" i="1">
                <a:solidFill>
                  <a:srgbClr val="FF9900"/>
                </a:solidFill>
                <a:latin typeface="Times New Roman" pitchFamily="18" charset="0"/>
              </a:rPr>
              <a:t>C</a:t>
            </a:r>
            <a:r>
              <a:rPr lang="en-US" i="1">
                <a:solidFill>
                  <a:srgbClr val="003399"/>
                </a:solidFill>
                <a:latin typeface="Times New Roman" pitchFamily="18" charset="0"/>
              </a:rPr>
              <a:t> be a cycle in </a:t>
            </a:r>
            <a:r>
              <a:rPr lang="en-US" i="1">
                <a:solidFill>
                  <a:srgbClr val="FF9900"/>
                </a:solidFill>
                <a:latin typeface="Times New Roman" pitchFamily="18" charset="0"/>
              </a:rPr>
              <a:t>G</a:t>
            </a:r>
            <a:r>
              <a:rPr lang="en-US" i="1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003399"/>
                </a:solidFill>
                <a:latin typeface="Times New Roman" pitchFamily="18" charset="0"/>
              </a:rPr>
              <a:t> </a:t>
            </a:r>
          </a:p>
          <a:p>
            <a:pPr>
              <a:buFontTx/>
              <a:buBlip>
                <a:blip r:embed="rId2"/>
              </a:buBlip>
            </a:pPr>
            <a:r>
              <a:rPr lang="en-US">
                <a:solidFill>
                  <a:srgbClr val="003399"/>
                </a:solidFill>
                <a:latin typeface="Times New Roman" pitchFamily="18" charset="0"/>
              </a:rPr>
              <a:t>Then there is a vertex in </a:t>
            </a:r>
            <a:r>
              <a:rPr lang="en-US" i="1">
                <a:solidFill>
                  <a:srgbClr val="FF9900"/>
                </a:solidFill>
                <a:latin typeface="Times New Roman" pitchFamily="18" charset="0"/>
              </a:rPr>
              <a:t>C</a:t>
            </a:r>
            <a:r>
              <a:rPr lang="en-US">
                <a:solidFill>
                  <a:srgbClr val="003399"/>
                </a:solidFill>
                <a:latin typeface="Times New Roman" pitchFamily="18" charset="0"/>
              </a:rPr>
              <a:t> of degree exactly </a:t>
            </a:r>
            <a:r>
              <a:rPr lang="en-US" i="1">
                <a:solidFill>
                  <a:srgbClr val="FF9900"/>
                </a:solidFill>
                <a:latin typeface="Times New Roman" pitchFamily="18" charset="0"/>
              </a:rPr>
              <a:t>k</a:t>
            </a:r>
            <a:endParaRPr lang="en-US">
              <a:solidFill>
                <a:srgbClr val="FF9900"/>
              </a:solidFill>
              <a:latin typeface="Times New Roman" pitchFamily="18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en-US">
                <a:solidFill>
                  <a:srgbClr val="003399"/>
                </a:solidFill>
                <a:latin typeface="Times New Roman" pitchFamily="18" charset="0"/>
              </a:rPr>
              <a:t> Strange Claim?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6400800" cy="1447800"/>
          </a:xfrm>
        </p:spPr>
        <p:txBody>
          <a:bodyPr/>
          <a:lstStyle/>
          <a:p>
            <a:pPr algn="ctr"/>
            <a:r>
              <a:rPr lang="en-US" sz="4400" b="1">
                <a:solidFill>
                  <a:srgbClr val="990033"/>
                </a:solidFill>
                <a:latin typeface="Times New Roman" pitchFamily="18" charset="0"/>
              </a:rPr>
              <a:t>Corolloraly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371600"/>
            <a:ext cx="6400800" cy="4038600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 sz="4000">
                <a:solidFill>
                  <a:srgbClr val="003399"/>
                </a:solidFill>
                <a:latin typeface="Times New Roman" pitchFamily="18" charset="0"/>
                <a:sym typeface="Symbol" pitchFamily="18" charset="2"/>
              </a:rPr>
              <a:t> Say that </a:t>
            </a:r>
            <a:r>
              <a:rPr lang="en-US" sz="4000" i="1">
                <a:solidFill>
                  <a:srgbClr val="FF9900"/>
                </a:solidFill>
                <a:latin typeface="Times New Roman" pitchFamily="18" charset="0"/>
                <a:sym typeface="Symbol" pitchFamily="18" charset="2"/>
              </a:rPr>
              <a:t>(G)</a:t>
            </a:r>
            <a:r>
              <a:rPr lang="en-US" sz="4000">
                <a:solidFill>
                  <a:srgbClr val="003399"/>
                </a:solidFill>
                <a:latin typeface="Times New Roman" pitchFamily="18" charset="0"/>
                <a:sym typeface="Symbol" pitchFamily="18" charset="2"/>
              </a:rPr>
              <a:t> is at least </a:t>
            </a:r>
            <a:r>
              <a:rPr lang="en-US" sz="4000" i="1">
                <a:solidFill>
                  <a:srgbClr val="FF9900"/>
                </a:solidFill>
                <a:latin typeface="Times New Roman" pitchFamily="18" charset="0"/>
                <a:sym typeface="Symbol" pitchFamily="18" charset="2"/>
              </a:rPr>
              <a:t>k-1</a:t>
            </a:r>
          </a:p>
          <a:p>
            <a:pPr>
              <a:buFontTx/>
              <a:buBlip>
                <a:blip r:embed="rId2"/>
              </a:buBlip>
            </a:pPr>
            <a:r>
              <a:rPr lang="en-US" sz="4000">
                <a:solidFill>
                  <a:srgbClr val="003399"/>
                </a:solidFill>
                <a:latin typeface="Times New Roman" pitchFamily="18" charset="0"/>
                <a:sym typeface="Symbol" pitchFamily="18" charset="2"/>
              </a:rPr>
              <a:t> Let </a:t>
            </a:r>
            <a:r>
              <a:rPr lang="en-US" sz="4000" i="1">
                <a:solidFill>
                  <a:srgbClr val="FF9900"/>
                </a:solidFill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4000">
                <a:solidFill>
                  <a:srgbClr val="003399"/>
                </a:solidFill>
                <a:latin typeface="Times New Roman" pitchFamily="18" charset="0"/>
                <a:sym typeface="Symbol" pitchFamily="18" charset="2"/>
              </a:rPr>
              <a:t> be any edge minimal      </a:t>
            </a:r>
          </a:p>
          <a:p>
            <a:pPr>
              <a:buFontTx/>
              <a:buNone/>
            </a:pPr>
            <a:r>
              <a:rPr lang="en-US" sz="4000">
                <a:solidFill>
                  <a:srgbClr val="003399"/>
                </a:solidFill>
                <a:latin typeface="Times New Roman" pitchFamily="18" charset="0"/>
                <a:sym typeface="Symbol" pitchFamily="18" charset="2"/>
              </a:rPr>
              <a:t>    augmentation of </a:t>
            </a:r>
            <a:r>
              <a:rPr lang="en-US" sz="4000" i="1">
                <a:solidFill>
                  <a:srgbClr val="FF9900"/>
                </a:solidFill>
                <a:latin typeface="Times New Roman" pitchFamily="18" charset="0"/>
                <a:sym typeface="Symbol" pitchFamily="18" charset="2"/>
              </a:rPr>
              <a:t>G</a:t>
            </a:r>
            <a:r>
              <a:rPr lang="en-US" sz="4000">
                <a:solidFill>
                  <a:srgbClr val="003399"/>
                </a:solidFill>
                <a:latin typeface="Times New Roman" pitchFamily="18" charset="0"/>
                <a:sym typeface="Symbol" pitchFamily="18" charset="2"/>
              </a:rPr>
              <a:t> to a </a:t>
            </a:r>
            <a:r>
              <a:rPr lang="en-US" sz="4000" i="1">
                <a:solidFill>
                  <a:srgbClr val="FF9900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sz="4000">
                <a:solidFill>
                  <a:srgbClr val="003399"/>
                </a:solidFill>
                <a:latin typeface="Times New Roman" pitchFamily="18" charset="0"/>
                <a:sym typeface="Symbol" pitchFamily="18" charset="2"/>
              </a:rPr>
              <a:t>-vertex-connected subgraph</a:t>
            </a:r>
          </a:p>
          <a:p>
            <a:pPr>
              <a:buFontTx/>
              <a:buBlip>
                <a:blip r:embed="rId2"/>
              </a:buBlip>
            </a:pPr>
            <a:r>
              <a:rPr lang="en-US" sz="4000">
                <a:solidFill>
                  <a:srgbClr val="003399"/>
                </a:solidFill>
                <a:latin typeface="Times New Roman" pitchFamily="18" charset="0"/>
                <a:sym typeface="Symbol" pitchFamily="18" charset="2"/>
              </a:rPr>
              <a:t> Then </a:t>
            </a:r>
            <a:r>
              <a:rPr lang="en-US" sz="4000" i="1">
                <a:solidFill>
                  <a:srgbClr val="FF9900"/>
                </a:solidFill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4000">
                <a:solidFill>
                  <a:srgbClr val="FF99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4000">
                <a:solidFill>
                  <a:srgbClr val="003399"/>
                </a:solidFill>
                <a:latin typeface="Times New Roman" pitchFamily="18" charset="0"/>
                <a:sym typeface="Symbol" pitchFamily="18" charset="2"/>
              </a:rPr>
              <a:t>is a forest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6400800" cy="914400"/>
          </a:xfrm>
        </p:spPr>
        <p:txBody>
          <a:bodyPr/>
          <a:lstStyle/>
          <a:p>
            <a:pPr algn="ctr"/>
            <a:r>
              <a:rPr lang="en-US" b="1">
                <a:solidFill>
                  <a:srgbClr val="990033"/>
                </a:solidFill>
                <a:latin typeface="Times New Roman" pitchFamily="18" charset="0"/>
              </a:rPr>
              <a:t>Proof</a:t>
            </a:r>
            <a:r>
              <a:rPr lang="en-US"/>
              <a:t> 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838200"/>
            <a:ext cx="6400800" cy="4038600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>
                <a:solidFill>
                  <a:srgbClr val="003399"/>
                </a:solidFill>
                <a:latin typeface="Times New Roman" pitchFamily="18" charset="0"/>
              </a:rPr>
              <a:t>Consider a cycle in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i="1">
                <a:solidFill>
                  <a:srgbClr val="FF9900"/>
                </a:solidFill>
                <a:latin typeface="Times New Roman" pitchFamily="18" charset="0"/>
              </a:rPr>
              <a:t>F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209924" name="Oval 4"/>
          <p:cNvSpPr>
            <a:spLocks noChangeArrowheads="1"/>
          </p:cNvSpPr>
          <p:nvPr/>
        </p:nvSpPr>
        <p:spPr bwMode="auto">
          <a:xfrm>
            <a:off x="28194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5" name="Oval 5"/>
          <p:cNvSpPr>
            <a:spLocks noChangeArrowheads="1"/>
          </p:cNvSpPr>
          <p:nvPr/>
        </p:nvSpPr>
        <p:spPr bwMode="auto">
          <a:xfrm>
            <a:off x="3352800" y="182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6" name="Oval 6"/>
          <p:cNvSpPr>
            <a:spLocks noChangeArrowheads="1"/>
          </p:cNvSpPr>
          <p:nvPr/>
        </p:nvSpPr>
        <p:spPr bwMode="auto">
          <a:xfrm>
            <a:off x="4114800" y="160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7" name="Oval 7"/>
          <p:cNvSpPr>
            <a:spLocks noChangeArrowheads="1"/>
          </p:cNvSpPr>
          <p:nvPr/>
        </p:nvSpPr>
        <p:spPr bwMode="auto">
          <a:xfrm>
            <a:off x="48768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9" name="Oval 9"/>
          <p:cNvSpPr>
            <a:spLocks noChangeArrowheads="1"/>
          </p:cNvSpPr>
          <p:nvPr/>
        </p:nvSpPr>
        <p:spPr bwMode="auto">
          <a:xfrm>
            <a:off x="56388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30" name="Oval 10"/>
          <p:cNvSpPr>
            <a:spLocks noChangeArrowheads="1"/>
          </p:cNvSpPr>
          <p:nvPr/>
        </p:nvSpPr>
        <p:spPr bwMode="auto">
          <a:xfrm>
            <a:off x="35052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31" name="Oval 11"/>
          <p:cNvSpPr>
            <a:spLocks noChangeArrowheads="1"/>
          </p:cNvSpPr>
          <p:nvPr/>
        </p:nvSpPr>
        <p:spPr bwMode="auto">
          <a:xfrm>
            <a:off x="57912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32" name="Oval 12"/>
          <p:cNvSpPr>
            <a:spLocks noChangeArrowheads="1"/>
          </p:cNvSpPr>
          <p:nvPr/>
        </p:nvSpPr>
        <p:spPr bwMode="auto">
          <a:xfrm>
            <a:off x="518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33" name="Oval 13"/>
          <p:cNvSpPr>
            <a:spLocks noChangeArrowheads="1"/>
          </p:cNvSpPr>
          <p:nvPr/>
        </p:nvSpPr>
        <p:spPr bwMode="auto">
          <a:xfrm>
            <a:off x="4572000" y="4114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34" name="Oval 14"/>
          <p:cNvSpPr>
            <a:spLocks noChangeArrowheads="1"/>
          </p:cNvSpPr>
          <p:nvPr/>
        </p:nvSpPr>
        <p:spPr bwMode="auto">
          <a:xfrm>
            <a:off x="28194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9935" name="AutoShape 15"/>
          <p:cNvCxnSpPr>
            <a:cxnSpLocks noChangeShapeType="1"/>
            <a:stCxn id="209924" idx="0"/>
            <a:endCxn id="209925" idx="3"/>
          </p:cNvCxnSpPr>
          <p:nvPr/>
        </p:nvCxnSpPr>
        <p:spPr bwMode="auto">
          <a:xfrm flipV="1">
            <a:off x="2933700" y="2024063"/>
            <a:ext cx="452438" cy="566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9938" name="AutoShape 18"/>
          <p:cNvCxnSpPr>
            <a:cxnSpLocks noChangeShapeType="1"/>
            <a:stCxn id="209926" idx="6"/>
            <a:endCxn id="209927" idx="2"/>
          </p:cNvCxnSpPr>
          <p:nvPr/>
        </p:nvCxnSpPr>
        <p:spPr bwMode="auto">
          <a:xfrm>
            <a:off x="4343400" y="1714500"/>
            <a:ext cx="533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9939" name="AutoShape 19"/>
          <p:cNvCxnSpPr>
            <a:cxnSpLocks noChangeShapeType="1"/>
            <a:stCxn id="209927" idx="5"/>
            <a:endCxn id="209929" idx="1"/>
          </p:cNvCxnSpPr>
          <p:nvPr/>
        </p:nvCxnSpPr>
        <p:spPr bwMode="auto">
          <a:xfrm>
            <a:off x="5072063" y="1871663"/>
            <a:ext cx="6000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9940" name="AutoShape 20"/>
          <p:cNvCxnSpPr>
            <a:cxnSpLocks noChangeShapeType="1"/>
            <a:stCxn id="209929" idx="4"/>
            <a:endCxn id="209931" idx="1"/>
          </p:cNvCxnSpPr>
          <p:nvPr/>
        </p:nvCxnSpPr>
        <p:spPr bwMode="auto">
          <a:xfrm>
            <a:off x="5753100" y="2438400"/>
            <a:ext cx="71438" cy="490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9941" name="AutoShape 21"/>
          <p:cNvCxnSpPr>
            <a:cxnSpLocks noChangeShapeType="1"/>
            <a:stCxn id="209924" idx="5"/>
            <a:endCxn id="209934" idx="1"/>
          </p:cNvCxnSpPr>
          <p:nvPr/>
        </p:nvCxnSpPr>
        <p:spPr bwMode="auto">
          <a:xfrm flipH="1">
            <a:off x="2852738" y="2786063"/>
            <a:ext cx="16192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9942" name="AutoShape 22"/>
          <p:cNvCxnSpPr>
            <a:cxnSpLocks noChangeShapeType="1"/>
            <a:stCxn id="209934" idx="5"/>
            <a:endCxn id="209930" idx="2"/>
          </p:cNvCxnSpPr>
          <p:nvPr/>
        </p:nvCxnSpPr>
        <p:spPr bwMode="auto">
          <a:xfrm>
            <a:off x="3014663" y="3700463"/>
            <a:ext cx="490537" cy="604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9943" name="AutoShape 23"/>
          <p:cNvCxnSpPr>
            <a:cxnSpLocks noChangeShapeType="1"/>
            <a:stCxn id="209930" idx="6"/>
            <a:endCxn id="209933" idx="2"/>
          </p:cNvCxnSpPr>
          <p:nvPr/>
        </p:nvCxnSpPr>
        <p:spPr bwMode="auto">
          <a:xfrm flipV="1">
            <a:off x="3733800" y="4229100"/>
            <a:ext cx="8382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9945" name="AutoShape 25"/>
          <p:cNvCxnSpPr>
            <a:cxnSpLocks noChangeShapeType="1"/>
            <a:stCxn id="209932" idx="7"/>
            <a:endCxn id="209931" idx="4"/>
          </p:cNvCxnSpPr>
          <p:nvPr/>
        </p:nvCxnSpPr>
        <p:spPr bwMode="auto">
          <a:xfrm flipV="1">
            <a:off x="5376863" y="3124200"/>
            <a:ext cx="528637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9946" name="Text Box 26"/>
          <p:cNvSpPr txBox="1">
            <a:spLocks noChangeArrowheads="1"/>
          </p:cNvSpPr>
          <p:nvPr/>
        </p:nvSpPr>
        <p:spPr bwMode="auto">
          <a:xfrm>
            <a:off x="1905000" y="5334000"/>
            <a:ext cx="6934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09947" name="Text Box 27"/>
          <p:cNvSpPr txBox="1">
            <a:spLocks noChangeArrowheads="1"/>
          </p:cNvSpPr>
          <p:nvPr/>
        </p:nvSpPr>
        <p:spPr bwMode="auto">
          <a:xfrm>
            <a:off x="1828800" y="4572000"/>
            <a:ext cx="70104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3399"/>
                </a:solidFill>
              </a:rPr>
              <a:t>As all degrees are at least </a:t>
            </a:r>
            <a:r>
              <a:rPr lang="en-US" sz="2800" i="1">
                <a:solidFill>
                  <a:srgbClr val="FF9900"/>
                </a:solidFill>
              </a:rPr>
              <a:t>k-1</a:t>
            </a:r>
            <a:r>
              <a:rPr lang="en-US" sz="2800" i="1">
                <a:solidFill>
                  <a:srgbClr val="003399"/>
                </a:solidFill>
              </a:rPr>
              <a:t> </a:t>
            </a:r>
            <a:r>
              <a:rPr lang="en-US" sz="2800">
                <a:solidFill>
                  <a:srgbClr val="003399"/>
                </a:solidFill>
              </a:rPr>
              <a:t>before </a:t>
            </a:r>
            <a:r>
              <a:rPr lang="en-US" sz="2800" i="1">
                <a:solidFill>
                  <a:srgbClr val="FF9900"/>
                </a:solidFill>
              </a:rPr>
              <a:t>F</a:t>
            </a:r>
            <a:r>
              <a:rPr lang="en-US" sz="2800">
                <a:solidFill>
                  <a:srgbClr val="003399"/>
                </a:solidFill>
              </a:rPr>
              <a:t>, with </a:t>
            </a:r>
            <a:r>
              <a:rPr lang="en-US" sz="2800" i="1">
                <a:solidFill>
                  <a:srgbClr val="FF9900"/>
                </a:solidFill>
              </a:rPr>
              <a:t>F</a:t>
            </a:r>
            <a:r>
              <a:rPr lang="en-US" sz="2800">
                <a:solidFill>
                  <a:srgbClr val="003399"/>
                </a:solidFill>
              </a:rPr>
              <a:t> all degrees are at least </a:t>
            </a:r>
            <a:r>
              <a:rPr lang="en-US" sz="2800" i="1">
                <a:solidFill>
                  <a:srgbClr val="FF9900"/>
                </a:solidFill>
              </a:rPr>
              <a:t>k+1</a:t>
            </a:r>
            <a:r>
              <a:rPr lang="en-US" sz="2800">
                <a:solidFill>
                  <a:srgbClr val="FF9900"/>
                </a:solidFill>
              </a:rPr>
              <a:t> </a:t>
            </a:r>
            <a:r>
              <a:rPr lang="en-US" sz="2800">
                <a:solidFill>
                  <a:srgbClr val="003399"/>
                </a:solidFill>
              </a:rPr>
              <a:t>which contradicts Mader’s theorem.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3399"/>
              </a:solidFill>
            </a:endParaRPr>
          </a:p>
        </p:txBody>
      </p:sp>
      <p:cxnSp>
        <p:nvCxnSpPr>
          <p:cNvPr id="209948" name="AutoShape 28"/>
          <p:cNvCxnSpPr>
            <a:cxnSpLocks noChangeShapeType="1"/>
            <a:stCxn id="209925" idx="7"/>
            <a:endCxn id="209926" idx="3"/>
          </p:cNvCxnSpPr>
          <p:nvPr/>
        </p:nvCxnSpPr>
        <p:spPr bwMode="auto">
          <a:xfrm flipV="1">
            <a:off x="3548063" y="1795463"/>
            <a:ext cx="600075" cy="66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9949" name="AutoShape 29"/>
          <p:cNvCxnSpPr>
            <a:cxnSpLocks noChangeShapeType="1"/>
            <a:stCxn id="209933" idx="7"/>
            <a:endCxn id="209932" idx="1"/>
          </p:cNvCxnSpPr>
          <p:nvPr/>
        </p:nvCxnSpPr>
        <p:spPr bwMode="auto">
          <a:xfrm flipV="1">
            <a:off x="4767263" y="3843338"/>
            <a:ext cx="44767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Cheriyan</a:t>
            </a:r>
            <a:r>
              <a:rPr lang="en-US" dirty="0" smtClean="0">
                <a:solidFill>
                  <a:srgbClr val="7030A0"/>
                </a:solidFill>
              </a:rPr>
              <a:t> &amp; </a:t>
            </a:r>
            <a:r>
              <a:rPr lang="en-US" dirty="0" err="1" smtClean="0">
                <a:solidFill>
                  <a:srgbClr val="7030A0"/>
                </a:solidFill>
              </a:rPr>
              <a:t>Thurimella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1+2/k</a:t>
            </a:r>
          </a:p>
          <a:p>
            <a:endParaRPr lang="en-US" dirty="0" smtClean="0"/>
          </a:p>
          <a:p>
            <a:r>
              <a:rPr lang="en-US" dirty="0" smtClean="0"/>
              <a:t>Find a graph </a:t>
            </a:r>
            <a:r>
              <a:rPr lang="en-US" dirty="0" smtClean="0">
                <a:solidFill>
                  <a:srgbClr val="FF0000"/>
                </a:solidFill>
              </a:rPr>
              <a:t>G(X)</a:t>
            </a:r>
            <a:r>
              <a:rPr lang="en-US" dirty="0" smtClean="0"/>
              <a:t>  with minimum number of </a:t>
            </a:r>
          </a:p>
          <a:p>
            <a:pPr>
              <a:buNone/>
            </a:pPr>
            <a:r>
              <a:rPr lang="en-US" dirty="0" smtClean="0"/>
              <a:t>   edges so that all degrees are at least </a:t>
            </a:r>
            <a:r>
              <a:rPr lang="en-US" dirty="0" smtClean="0">
                <a:solidFill>
                  <a:srgbClr val="FF0000"/>
                </a:solidFill>
              </a:rPr>
              <a:t>k-1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Clearly this requires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Add a minimal extension solution.</a:t>
            </a:r>
          </a:p>
          <a:p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 err="1" smtClean="0"/>
              <a:t>Mader</a:t>
            </a:r>
            <a:r>
              <a:rPr lang="en-US" dirty="0" smtClean="0"/>
              <a:t> Theorem we added </a:t>
            </a:r>
            <a:r>
              <a:rPr lang="en-US" dirty="0" smtClean="0">
                <a:solidFill>
                  <a:srgbClr val="FF0000"/>
                </a:solidFill>
              </a:rPr>
              <a:t>n-1 </a:t>
            </a:r>
            <a:r>
              <a:rPr lang="en-US" dirty="0" smtClean="0"/>
              <a:t>edges.</a:t>
            </a:r>
          </a:p>
          <a:p>
            <a:r>
              <a:rPr lang="en-US" dirty="0" smtClean="0"/>
              <a:t>Note that </a:t>
            </a:r>
            <a:r>
              <a:rPr lang="en-US" dirty="0" err="1" smtClean="0">
                <a:solidFill>
                  <a:srgbClr val="FF0000"/>
                </a:solidFill>
              </a:rPr>
              <a:t>opt≥k∙n</a:t>
            </a:r>
            <a:r>
              <a:rPr lang="en-US" dirty="0" smtClean="0">
                <a:solidFill>
                  <a:srgbClr val="FF0000"/>
                </a:solidFill>
              </a:rPr>
              <a:t>/2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A simple algorithm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Opt+ n-1/opt≤ opt+2(n-1) /(n ∙k)</a:t>
            </a:r>
          </a:p>
          <a:p>
            <a:endParaRPr lang="en-US" dirty="0" smtClean="0"/>
          </a:p>
          <a:p>
            <a:r>
              <a:rPr lang="en-US" dirty="0" smtClean="0"/>
              <a:t>This implies </a:t>
            </a:r>
            <a:r>
              <a:rPr lang="en-US" dirty="0" smtClean="0">
                <a:solidFill>
                  <a:srgbClr val="FF0000"/>
                </a:solidFill>
              </a:rPr>
              <a:t>1+2/k ratio.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ratio </a:t>
            </a:r>
            <a:r>
              <a:rPr lang="en-US" dirty="0" smtClean="0">
                <a:solidFill>
                  <a:srgbClr val="FF0000"/>
                </a:solidFill>
              </a:rPr>
              <a:t>2+ (k-1)/n, </a:t>
            </a:r>
            <a:r>
              <a:rPr lang="en-US" dirty="0" smtClean="0">
                <a:solidFill>
                  <a:srgbClr val="7030A0"/>
                </a:solidFill>
              </a:rPr>
              <a:t>K. </a:t>
            </a:r>
            <a:r>
              <a:rPr lang="en-US" dirty="0" err="1" smtClean="0">
                <a:solidFill>
                  <a:srgbClr val="7030A0"/>
                </a:solidFill>
              </a:rPr>
              <a:t>Nutov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en-US" dirty="0" smtClean="0"/>
              <a:t>for metric weights, complex.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O((log n)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n-US" dirty="0" smtClean="0"/>
              <a:t>of </a:t>
            </a:r>
            <a:r>
              <a:rPr lang="en-US" dirty="0" err="1" smtClean="0">
                <a:solidFill>
                  <a:srgbClr val="7030A0"/>
                </a:solidFill>
              </a:rPr>
              <a:t>Nutov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for general weights very complex.</a:t>
            </a:r>
          </a:p>
          <a:p>
            <a:r>
              <a:rPr lang="en-US" dirty="0" err="1" smtClean="0"/>
              <a:t>Disclamer</a:t>
            </a:r>
            <a:r>
              <a:rPr lang="en-US" dirty="0" smtClean="0"/>
              <a:t>: no lower bounds!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Approximation ratio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Preservers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input contains a collection of pairs 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 err="1" smtClean="0">
                <a:solidFill>
                  <a:srgbClr val="FF0000"/>
                </a:solidFill>
              </a:rPr>
              <a:t>x,y</a:t>
            </a:r>
            <a:r>
              <a:rPr lang="en-US" dirty="0" smtClean="0">
                <a:solidFill>
                  <a:srgbClr val="FF0000"/>
                </a:solidFill>
              </a:rPr>
              <a:t>} </a:t>
            </a:r>
            <a:r>
              <a:rPr lang="en-US" dirty="0" smtClean="0"/>
              <a:t>and you want minimum edges </a:t>
            </a:r>
            <a:r>
              <a:rPr lang="en-US" dirty="0" smtClean="0">
                <a:solidFill>
                  <a:srgbClr val="FF0000"/>
                </a:solidFill>
              </a:rPr>
              <a:t>G’ </a:t>
            </a:r>
            <a:r>
              <a:rPr lang="en-US" dirty="0" smtClean="0"/>
              <a:t>so that the distance between every </a:t>
            </a:r>
            <a:r>
              <a:rPr lang="en-US" dirty="0" err="1" smtClean="0">
                <a:solidFill>
                  <a:srgbClr val="FF0000"/>
                </a:solidFill>
              </a:rPr>
              <a:t>x,y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the same as in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.  Our paper only for uniform length. </a:t>
            </a:r>
          </a:p>
          <a:p>
            <a:pPr>
              <a:defRPr/>
            </a:pPr>
            <a:r>
              <a:rPr lang="en-US" dirty="0" smtClean="0"/>
              <a:t>The paper by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Chlamtac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Dinitz</a:t>
            </a:r>
            <a:r>
              <a:rPr lang="en-US" dirty="0" smtClean="0">
                <a:solidFill>
                  <a:srgbClr val="7030A0"/>
                </a:solidFill>
              </a:rPr>
              <a:t>, K,  </a:t>
            </a:r>
            <a:r>
              <a:rPr lang="en-US" dirty="0" err="1" smtClean="0">
                <a:solidFill>
                  <a:srgbClr val="7030A0"/>
                </a:solidFill>
              </a:rPr>
              <a:t>Laekhanukit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SODA 2017.</a:t>
            </a:r>
          </a:p>
          <a:p>
            <a:pPr>
              <a:defRPr/>
            </a:pPr>
            <a:r>
              <a:rPr lang="en-US" dirty="0" smtClean="0"/>
              <a:t>Ratio </a:t>
            </a:r>
            <a:r>
              <a:rPr lang="en-US" dirty="0" smtClean="0">
                <a:solidFill>
                  <a:srgbClr val="FF0000"/>
                </a:solidFill>
              </a:rPr>
              <a:t>O(n</a:t>
            </a:r>
            <a:r>
              <a:rPr lang="en-US" baseline="30000" dirty="0" smtClean="0">
                <a:solidFill>
                  <a:srgbClr val="FF0000"/>
                </a:solidFill>
              </a:rPr>
              <a:t>3/5</a:t>
            </a:r>
            <a:r>
              <a:rPr lang="en-US" dirty="0" smtClean="0">
                <a:solidFill>
                  <a:srgbClr val="FF0000"/>
                </a:solidFill>
              </a:rPr>
              <a:t> ) </a:t>
            </a:r>
            <a:r>
              <a:rPr lang="en-US" dirty="0" smtClean="0"/>
              <a:t>approximation for preservers.</a:t>
            </a:r>
          </a:p>
          <a:p>
            <a:pPr>
              <a:defRPr/>
            </a:pPr>
            <a:r>
              <a:rPr lang="en-US" dirty="0" smtClean="0"/>
              <a:t>The big problem was that there was no </a:t>
            </a:r>
            <a:r>
              <a:rPr lang="el-GR" dirty="0" smtClean="0">
                <a:solidFill>
                  <a:srgbClr val="FF0000"/>
                </a:solidFill>
              </a:rPr>
              <a:t>Ω</a:t>
            </a:r>
            <a:r>
              <a:rPr lang="en-US" dirty="0" smtClean="0">
                <a:solidFill>
                  <a:srgbClr val="FF0000"/>
                </a:solidFill>
              </a:rPr>
              <a:t>(n)</a:t>
            </a:r>
          </a:p>
          <a:p>
            <a:pPr>
              <a:defRPr/>
            </a:pPr>
            <a:r>
              <a:rPr lang="en-US" dirty="0" smtClean="0"/>
              <a:t>Lower bound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 junction trees</a:t>
            </a:r>
            <a:endParaRPr lang="en-US" dirty="0"/>
          </a:p>
        </p:txBody>
      </p:sp>
      <p:cxnSp>
        <p:nvCxnSpPr>
          <p:cNvPr id="11" name="Shape 10"/>
          <p:cNvCxnSpPr/>
          <p:nvPr/>
        </p:nvCxnSpPr>
        <p:spPr>
          <a:xfrm>
            <a:off x="1524000" y="2514600"/>
            <a:ext cx="2090878" cy="804722"/>
          </a:xfrm>
          <a:prstGeom prst="bentConnector4">
            <a:avLst>
              <a:gd name="adj1" fmla="val 49199"/>
              <a:gd name="adj2" fmla="val 1284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/>
          <p:nvPr/>
        </p:nvCxnSpPr>
        <p:spPr>
          <a:xfrm rot="5400000" flipH="1" flipV="1">
            <a:off x="4476750" y="1924050"/>
            <a:ext cx="381000" cy="18669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2590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 flipV="1">
            <a:off x="1371600" y="2362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34000" y="2286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V="1">
            <a:off x="37338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flipV="1">
            <a:off x="5638800" y="2514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endCxn id="17" idx="3"/>
          </p:cNvCxnSpPr>
          <p:nvPr/>
        </p:nvCxnSpPr>
        <p:spPr>
          <a:xfrm>
            <a:off x="3657600" y="3276600"/>
            <a:ext cx="109678" cy="33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7" idx="4"/>
          </p:cNvCxnSpPr>
          <p:nvPr/>
        </p:nvCxnSpPr>
        <p:spPr>
          <a:xfrm flipH="1" flipV="1">
            <a:off x="3733800" y="3048000"/>
            <a:ext cx="1143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 flipV="1">
            <a:off x="13716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219200" y="3352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cxnSp>
        <p:nvCxnSpPr>
          <p:cNvPr id="29" name="Elbow Connector 28"/>
          <p:cNvCxnSpPr>
            <a:stCxn id="26" idx="7"/>
            <a:endCxn id="17" idx="0"/>
          </p:cNvCxnSpPr>
          <p:nvPr/>
        </p:nvCxnSpPr>
        <p:spPr>
          <a:xfrm rot="16200000" flipH="1">
            <a:off x="2576372" y="2233472"/>
            <a:ext cx="262078" cy="2281378"/>
          </a:xfrm>
          <a:prstGeom prst="bentConnector3">
            <a:avLst>
              <a:gd name="adj1" fmla="val 1872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17" idx="5"/>
          </p:cNvCxnSpPr>
          <p:nvPr/>
        </p:nvCxnSpPr>
        <p:spPr>
          <a:xfrm rot="5400000" flipH="1" flipV="1">
            <a:off x="5071922" y="1828800"/>
            <a:ext cx="338278" cy="262427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 flipV="1">
            <a:off x="64770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400800" y="312420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S2   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 flipV="1">
            <a:off x="1447800" y="5029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95400" y="5334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Tk</a:t>
            </a:r>
            <a:endParaRPr lang="en-US" dirty="0"/>
          </a:p>
        </p:txBody>
      </p:sp>
      <p:cxnSp>
        <p:nvCxnSpPr>
          <p:cNvPr id="39" name="Shape 38"/>
          <p:cNvCxnSpPr>
            <a:stCxn id="36" idx="5"/>
            <a:endCxn id="17" idx="6"/>
          </p:cNvCxnSpPr>
          <p:nvPr/>
        </p:nvCxnSpPr>
        <p:spPr>
          <a:xfrm rot="5400000" flipH="1" flipV="1">
            <a:off x="1966772" y="3067050"/>
            <a:ext cx="1671778" cy="2319478"/>
          </a:xfrm>
          <a:prstGeom prst="bentConnector4">
            <a:avLst>
              <a:gd name="adj1" fmla="val 45580"/>
              <a:gd name="adj2" fmla="val 1098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hape 40"/>
          <p:cNvCxnSpPr>
            <a:stCxn id="17" idx="5"/>
          </p:cNvCxnSpPr>
          <p:nvPr/>
        </p:nvCxnSpPr>
        <p:spPr>
          <a:xfrm rot="16200000" flipH="1">
            <a:off x="4495800" y="2743200"/>
            <a:ext cx="1795322" cy="2929078"/>
          </a:xfrm>
          <a:prstGeom prst="bentConnector4">
            <a:avLst>
              <a:gd name="adj1" fmla="val -12733"/>
              <a:gd name="adj2" fmla="val 505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 flipV="1">
            <a:off x="6781800" y="5029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629400" y="525780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Sk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The number of pairs times the maximum length of a path</a:t>
            </a:r>
          </a:p>
          <a:p>
            <a:r>
              <a:rPr lang="en-US" sz="3200" dirty="0" smtClean="0"/>
              <a:t>Note that if the edges have non uniform weights there would not be paths of the same cost.</a:t>
            </a:r>
          </a:p>
          <a:p>
            <a:r>
              <a:rPr lang="en-US" sz="3200" dirty="0" smtClean="0"/>
              <a:t>We do not have a ratio for the weighted case.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200" dirty="0" smtClean="0"/>
              <a:t>But we have a </a:t>
            </a:r>
            <a:r>
              <a:rPr lang="en-US" sz="3200" dirty="0" smtClean="0">
                <a:solidFill>
                  <a:srgbClr val="FF0000"/>
                </a:solidFill>
              </a:rPr>
              <a:t>O(n</a:t>
            </a:r>
            <a:r>
              <a:rPr lang="en-US" sz="3200" baseline="30000" dirty="0" smtClean="0">
                <a:solidFill>
                  <a:srgbClr val="FF0000"/>
                </a:solidFill>
              </a:rPr>
              <a:t>3/5</a:t>
            </a:r>
            <a:r>
              <a:rPr lang="en-US" sz="3200" dirty="0" smtClean="0">
                <a:solidFill>
                  <a:srgbClr val="FF0000"/>
                </a:solidFill>
              </a:rPr>
              <a:t> ) </a:t>
            </a:r>
            <a:r>
              <a:rPr lang="en-US" sz="3200" dirty="0" smtClean="0"/>
              <a:t>ratio for uniform weights.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to bound the cost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several similar open questions in our SODA 2017 paper.</a:t>
            </a:r>
          </a:p>
          <a:p>
            <a:r>
              <a:rPr lang="en-US" dirty="0" smtClean="0"/>
              <a:t>Define a large enough collection of problems and some properties that will assure that weights do </a:t>
            </a:r>
            <a:r>
              <a:rPr lang="en-US" smtClean="0"/>
              <a:t>not matter/do matter.</a:t>
            </a:r>
            <a:endParaRPr lang="en-US" dirty="0" smtClean="0"/>
          </a:p>
          <a:p>
            <a:r>
              <a:rPr lang="en-US" dirty="0" smtClean="0"/>
              <a:t>A rather hard task.</a:t>
            </a:r>
          </a:p>
          <a:p>
            <a:r>
              <a:rPr lang="en-US" dirty="0" smtClean="0"/>
              <a:t>The nicest  open question: Give a ratio better than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for the </a:t>
            </a:r>
            <a:r>
              <a:rPr lang="en-US" dirty="0" smtClean="0">
                <a:solidFill>
                  <a:srgbClr val="7030A0"/>
                </a:solidFill>
              </a:rPr>
              <a:t>Tree Augmentation problem.</a:t>
            </a:r>
          </a:p>
          <a:p>
            <a:r>
              <a:rPr lang="en-US" dirty="0" smtClean="0"/>
              <a:t>From all problems I have shown, this is my favorite.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open problems?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Knapsack Set-Coverage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The Set-Coverage problem </a:t>
            </a:r>
            <a:r>
              <a:rPr lang="en-US" dirty="0"/>
              <a:t>is given a</a:t>
            </a:r>
            <a:r>
              <a:rPr lang="en-US" dirty="0">
                <a:solidFill>
                  <a:srgbClr val="003300"/>
                </a:solidFill>
              </a:rPr>
              <a:t> set system </a:t>
            </a:r>
            <a:r>
              <a:rPr lang="en-US" dirty="0"/>
              <a:t>and a number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i="1" dirty="0">
                <a:solidFill>
                  <a:srgbClr val="CC0000"/>
                </a:solidFill>
              </a:rPr>
              <a:t>k</a:t>
            </a:r>
            <a:r>
              <a:rPr lang="en-US" i="1" dirty="0"/>
              <a:t> </a:t>
            </a:r>
            <a:r>
              <a:rPr lang="en-US" dirty="0"/>
              <a:t>select</a:t>
            </a:r>
            <a:r>
              <a:rPr lang="en-US" dirty="0">
                <a:solidFill>
                  <a:srgbClr val="CC0000"/>
                </a:solidFill>
              </a:rPr>
              <a:t> </a:t>
            </a:r>
            <a:r>
              <a:rPr lang="en-US" i="1" dirty="0">
                <a:solidFill>
                  <a:srgbClr val="CC0000"/>
                </a:solidFill>
              </a:rPr>
              <a:t>k  </a:t>
            </a:r>
            <a:r>
              <a:rPr lang="en-US" dirty="0"/>
              <a:t>sets that cover as many </a:t>
            </a:r>
            <a:r>
              <a:rPr lang="en-US" dirty="0" err="1"/>
              <a:t>elemnts</a:t>
            </a:r>
            <a:r>
              <a:rPr lang="en-US" dirty="0"/>
              <a:t> as possible. </a:t>
            </a:r>
          </a:p>
          <a:p>
            <a:r>
              <a:rPr lang="en-US" dirty="0">
                <a:solidFill>
                  <a:srgbClr val="FF0000"/>
                </a:solidFill>
              </a:rPr>
              <a:t>Knapsack </a:t>
            </a:r>
            <a:r>
              <a:rPr lang="en-US" dirty="0"/>
              <a:t>version, not that known: </a:t>
            </a:r>
          </a:p>
          <a:p>
            <a:r>
              <a:rPr lang="en-US" dirty="0"/>
              <a:t>Each set has cost </a:t>
            </a:r>
            <a:r>
              <a:rPr lang="en-US" i="1" dirty="0">
                <a:solidFill>
                  <a:srgbClr val="CC0000"/>
                </a:solidFill>
              </a:rPr>
              <a:t>c(s)</a:t>
            </a:r>
            <a:r>
              <a:rPr lang="en-US" dirty="0"/>
              <a:t>  and there is a bound </a:t>
            </a:r>
            <a:r>
              <a:rPr lang="en-US" i="1" dirty="0">
                <a:solidFill>
                  <a:srgbClr val="CC0000"/>
                </a:solidFill>
              </a:rPr>
              <a:t>B</a:t>
            </a:r>
            <a:r>
              <a:rPr lang="en-US" dirty="0"/>
              <a:t> on the maximum sum of costs, of sets we can choose.                         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003300"/>
                </a:solidFill>
              </a:rPr>
              <a:t>Maximize number of elements covered.</a:t>
            </a:r>
            <a:endParaRPr lang="en-US" i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Result due to </a:t>
            </a:r>
            <a:r>
              <a:rPr lang="en-US" sz="4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Khuller</a:t>
            </a:r>
            <a:r>
              <a:rPr lang="en-US" sz="4000" dirty="0">
                <a:solidFill>
                  <a:srgbClr val="002060"/>
                </a:solidFill>
              </a:rPr>
              <a:t> , </a:t>
            </a: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Moss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dirty="0"/>
              <a:t>and, </a:t>
            </a:r>
            <a:r>
              <a:rPr 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4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Naor</a:t>
            </a:r>
            <a:r>
              <a:rPr lang="en-US" sz="4000" dirty="0"/>
              <a:t>, 1997, </a:t>
            </a:r>
            <a:r>
              <a:rPr lang="en-US" sz="4000" dirty="0">
                <a:solidFill>
                  <a:srgbClr val="003300"/>
                </a:solidFill>
              </a:rPr>
              <a:t>IPL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>
                <a:solidFill>
                  <a:srgbClr val="CC0000"/>
                </a:solidFill>
              </a:rPr>
              <a:t>(1-1/e)</a:t>
            </a:r>
            <a:r>
              <a:rPr lang="en-US" dirty="0"/>
              <a:t> ratio is possible.</a:t>
            </a:r>
          </a:p>
          <a:p>
            <a:r>
              <a:rPr lang="en-US" dirty="0"/>
              <a:t>In the usual algorithm &amp; analysis </a:t>
            </a:r>
            <a:r>
              <a:rPr lang="en-US" i="1" dirty="0">
                <a:solidFill>
                  <a:srgbClr val="CC0000"/>
                </a:solidFill>
              </a:rPr>
              <a:t>(1-1/e)</a:t>
            </a:r>
            <a:r>
              <a:rPr lang="en-US" dirty="0"/>
              <a:t> only follows if we can add </a:t>
            </a:r>
            <a:r>
              <a:rPr lang="en-US" dirty="0">
                <a:solidFill>
                  <a:srgbClr val="FF0000"/>
                </a:solidFill>
              </a:rPr>
              <a:t>the last set </a:t>
            </a:r>
            <a:r>
              <a:rPr lang="en-US" dirty="0"/>
              <a:t>in the greedy choice. Thus, fails.</a:t>
            </a:r>
          </a:p>
          <a:p>
            <a:r>
              <a:rPr lang="en-US" dirty="0"/>
              <a:t>Because most times, adding the last set will give cost larger than </a:t>
            </a:r>
            <a:r>
              <a:rPr lang="en-US" i="1" dirty="0">
                <a:solidFill>
                  <a:srgbClr val="CC0000"/>
                </a:solidFill>
              </a:rPr>
              <a:t>B</a:t>
            </a:r>
            <a:r>
              <a:rPr lang="en-US" dirty="0"/>
              <a:t>.</a:t>
            </a:r>
          </a:p>
          <a:p>
            <a:r>
              <a:rPr lang="en-US" dirty="0"/>
              <a:t>Trick: guess the </a:t>
            </a:r>
            <a:r>
              <a:rPr lang="en-US" i="1" dirty="0">
                <a:solidFill>
                  <a:srgbClr val="CC0000"/>
                </a:solidFill>
              </a:rPr>
              <a:t>3</a:t>
            </a:r>
            <a:r>
              <a:rPr lang="en-US" dirty="0"/>
              <a:t> sets in </a:t>
            </a:r>
            <a:r>
              <a:rPr lang="en-US" dirty="0">
                <a:solidFill>
                  <a:srgbClr val="CC0000"/>
                </a:solidFill>
              </a:rPr>
              <a:t>OPT</a:t>
            </a:r>
            <a:r>
              <a:rPr lang="en-US" dirty="0"/>
              <a:t> </a:t>
            </a:r>
            <a:r>
              <a:rPr lang="en-US" dirty="0">
                <a:solidFill>
                  <a:srgbClr val="003300"/>
                </a:solidFill>
              </a:rPr>
              <a:t>of least cost</a:t>
            </a:r>
            <a:r>
              <a:rPr lang="en-US" dirty="0"/>
              <a:t>. Then apply greedy (don’t go over budget </a:t>
            </a:r>
            <a:r>
              <a:rPr lang="en-US" i="1" dirty="0">
                <a:solidFill>
                  <a:srgbClr val="CC0000"/>
                </a:solidFill>
              </a:rPr>
              <a:t>B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Then a ratio of </a:t>
            </a:r>
            <a:r>
              <a:rPr lang="en-US" i="1" dirty="0" smtClean="0">
                <a:solidFill>
                  <a:srgbClr val="CC0000"/>
                </a:solidFill>
              </a:rPr>
              <a:t>(1-1/e)</a:t>
            </a:r>
            <a:r>
              <a:rPr lang="en-US" dirty="0" smtClean="0"/>
              <a:t>  follows.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Since then, many problems like that were studied </a:t>
            </a:r>
          </a:p>
          <a:p>
            <a:r>
              <a:rPr lang="en-US" dirty="0" smtClean="0"/>
              <a:t>An optimal </a:t>
            </a:r>
            <a:r>
              <a:rPr lang="en-US" dirty="0" smtClean="0">
                <a:solidFill>
                  <a:srgbClr val="FF0000"/>
                </a:solidFill>
              </a:rPr>
              <a:t>(1-1/e) </a:t>
            </a:r>
            <a:r>
              <a:rPr lang="en-US" dirty="0" smtClean="0"/>
              <a:t>ratio  by </a:t>
            </a:r>
            <a:r>
              <a:rPr lang="en-US" dirty="0" err="1" smtClean="0">
                <a:solidFill>
                  <a:srgbClr val="00B050"/>
                </a:solidFill>
              </a:rPr>
              <a:t>Vondrak</a:t>
            </a:r>
            <a:r>
              <a:rPr lang="en-US" dirty="0" smtClean="0"/>
              <a:t>: Maximizing a </a:t>
            </a:r>
            <a:r>
              <a:rPr lang="en-US" dirty="0" err="1" smtClean="0"/>
              <a:t>submodular</a:t>
            </a:r>
            <a:r>
              <a:rPr lang="en-US" dirty="0" smtClean="0"/>
              <a:t> problem under </a:t>
            </a:r>
            <a:r>
              <a:rPr lang="en-US" dirty="0" err="1" smtClean="0"/>
              <a:t>Matroid</a:t>
            </a:r>
            <a:r>
              <a:rPr lang="en-US" dirty="0" smtClean="0"/>
              <a:t> </a:t>
            </a:r>
            <a:r>
              <a:rPr lang="en-US" dirty="0" err="1" smtClean="0"/>
              <a:t>contraint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Solved a 30(!) years old problem.</a:t>
            </a:r>
          </a:p>
          <a:p>
            <a:r>
              <a:rPr lang="en-US" dirty="0" smtClean="0"/>
              <a:t>Many problems were studied under </a:t>
            </a:r>
            <a:r>
              <a:rPr lang="en-US" dirty="0" smtClean="0">
                <a:solidFill>
                  <a:srgbClr val="FF0000"/>
                </a:solidFill>
              </a:rPr>
              <a:t>Knapsack constrains</a:t>
            </a:r>
            <a:r>
              <a:rPr lang="en-US" dirty="0" smtClean="0"/>
              <a:t> way </a:t>
            </a:r>
            <a:r>
              <a:rPr lang="en-US" dirty="0" err="1" smtClean="0"/>
              <a:t>way</a:t>
            </a:r>
            <a:r>
              <a:rPr lang="en-US" dirty="0" smtClean="0"/>
              <a:t> more general than </a:t>
            </a:r>
            <a:r>
              <a:rPr lang="en-US" dirty="0" smtClean="0">
                <a:solidFill>
                  <a:srgbClr val="FF0000"/>
                </a:solidFill>
              </a:rPr>
              <a:t>Max Coverage.</a:t>
            </a:r>
          </a:p>
          <a:p>
            <a:r>
              <a:rPr lang="en-US" dirty="0" smtClean="0"/>
              <a:t>A cute remark: guessing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elements gives ratio </a:t>
            </a:r>
            <a:r>
              <a:rPr lang="en-US" dirty="0" smtClean="0">
                <a:solidFill>
                  <a:srgbClr val="FF0000"/>
                </a:solidFill>
              </a:rPr>
              <a:t>½</a:t>
            </a:r>
            <a:r>
              <a:rPr lang="en-US" dirty="0" smtClean="0"/>
              <a:t>. Guessing one element: unbounded ratio.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remark: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/>
              <a:t>Augmenting edge connectivity</a:t>
            </a:r>
            <a:br>
              <a:rPr lang="en-US"/>
            </a:br>
            <a:r>
              <a:rPr lang="en-US"/>
              <a:t>from 1 to 2 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Given: undirected graph </a:t>
            </a:r>
            <a:r>
              <a:rPr lang="en-US" dirty="0">
                <a:solidFill>
                  <a:schemeClr val="hlink"/>
                </a:solidFill>
              </a:rPr>
              <a:t>G(V,E)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   And a set of extra legal for     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   addition edges </a:t>
            </a:r>
            <a:r>
              <a:rPr lang="en-US" dirty="0" smtClean="0">
                <a:solidFill>
                  <a:schemeClr val="hlink"/>
                </a:solidFill>
              </a:rPr>
              <a:t>F called </a:t>
            </a:r>
            <a:r>
              <a:rPr lang="en-US" dirty="0" smtClean="0">
                <a:solidFill>
                  <a:srgbClr val="002060"/>
                </a:solidFill>
              </a:rPr>
              <a:t>“links”</a:t>
            </a:r>
            <a:endParaRPr lang="en-US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 Required: a subset </a:t>
            </a:r>
            <a:r>
              <a:rPr lang="en-US" dirty="0">
                <a:solidFill>
                  <a:schemeClr val="hlink"/>
                </a:solidFill>
              </a:rPr>
              <a:t>F’</a:t>
            </a:r>
            <a:r>
              <a:rPr lang="en-US" dirty="0">
                <a:solidFill>
                  <a:schemeClr val="hlink"/>
                </a:solidFill>
                <a:sym typeface="Symbol" pitchFamily="18" charset="2"/>
              </a:rPr>
              <a:t> F</a:t>
            </a:r>
            <a:r>
              <a:rPr lang="en-US" dirty="0">
                <a:sym typeface="Symbol" pitchFamily="18" charset="2"/>
              </a:rPr>
              <a:t>  of minimum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                size  so that </a:t>
            </a:r>
            <a:r>
              <a:rPr lang="en-US" dirty="0">
                <a:solidFill>
                  <a:schemeClr val="hlink"/>
                </a:solidFill>
                <a:sym typeface="Symbol" pitchFamily="18" charset="2"/>
              </a:rPr>
              <a:t>G(V,E+F’)</a:t>
            </a:r>
            <a:r>
              <a:rPr lang="en-US" dirty="0">
                <a:sym typeface="Symbol" pitchFamily="18" charset="2"/>
              </a:rPr>
              <a:t> is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                </a:t>
            </a:r>
            <a:r>
              <a:rPr lang="en-US" dirty="0">
                <a:solidFill>
                  <a:schemeClr val="hlink"/>
                </a:solidFill>
                <a:sym typeface="Symbol" pitchFamily="18" charset="2"/>
              </a:rPr>
              <a:t> 2</a:t>
            </a:r>
            <a:r>
              <a:rPr lang="en-US" dirty="0">
                <a:sym typeface="Symbol" pitchFamily="18" charset="2"/>
              </a:rPr>
              <a:t>-edge-connected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1486</TotalTime>
  <Words>3062</Words>
  <Application>Microsoft Office PowerPoint</Application>
  <PresentationFormat>On-screen Show (4:3)</PresentationFormat>
  <Paragraphs>472</Paragraphs>
  <Slides>58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Concourse</vt:lpstr>
      <vt:lpstr>         How do weights affects approximation algorithms?    </vt:lpstr>
      <vt:lpstr>           How do weights affects approximation algorithms?    </vt:lpstr>
      <vt:lpstr>No suspense: no rules on when weights make a difference</vt:lpstr>
      <vt:lpstr>Any general rules?</vt:lpstr>
      <vt:lpstr>Also say we use just  mathematical programming</vt:lpstr>
      <vt:lpstr>Knapsack Set-Coverage</vt:lpstr>
      <vt:lpstr>Result due to Khuller , Moss and,  Naor, 1997, IPL</vt:lpstr>
      <vt:lpstr>A remark: </vt:lpstr>
      <vt:lpstr>Augmenting edge connectivity from 1 to 2 </vt:lpstr>
      <vt:lpstr>Bi-Connected Components</vt:lpstr>
      <vt:lpstr>The tree augmentation problem</vt:lpstr>
      <vt:lpstr>So far weights matter</vt:lpstr>
      <vt:lpstr>A recent breakthrough</vt:lpstr>
      <vt:lpstr>In 1968 a new extremely strange film came out.</vt:lpstr>
      <vt:lpstr>I went with the friend to see it for the third time.</vt:lpstr>
      <vt:lpstr>The three phases of Woody Allen</vt:lpstr>
      <vt:lpstr>What is the diffficulty?</vt:lpstr>
      <vt:lpstr>The Steiner k-forest problem </vt:lpstr>
      <vt:lpstr>The Steiner k-forest problem </vt:lpstr>
      <vt:lpstr>The capacitated non Preemptive Dial a Ride Problem </vt:lpstr>
      <vt:lpstr>What is known for the problems</vt:lpstr>
      <vt:lpstr>  Better ratio for almost uniform weights</vt:lpstr>
      <vt:lpstr>Why cant we handle the weighted case</vt:lpstr>
      <vt:lpstr>Makes a different but not a huge one </vt:lpstr>
      <vt:lpstr>A paper by Chuzhoy et al</vt:lpstr>
      <vt:lpstr>Another result</vt:lpstr>
      <vt:lpstr>A difference of log n </vt:lpstr>
      <vt:lpstr>Example</vt:lpstr>
      <vt:lpstr>A log n hardness for the weighted case </vt:lpstr>
      <vt:lpstr>A log n hardness for the weighted case </vt:lpstr>
      <vt:lpstr>Why does not work for the weighted case</vt:lpstr>
      <vt:lpstr>Another example of log n gap</vt:lpstr>
      <vt:lpstr>The weighted case</vt:lpstr>
      <vt:lpstr>All zero cost vertices are taken</vt:lpstr>
      <vt:lpstr>But this does not give connectivity</vt:lpstr>
      <vt:lpstr>Need to add edges to a Set Cover </vt:lpstr>
      <vt:lpstr> A larger difference: Spanning tree with max profit on leaves</vt:lpstr>
      <vt:lpstr> A larger difference: Spanning tree with max profit on leaves</vt:lpstr>
      <vt:lpstr>Thus the weighted case spanning tree is hard.</vt:lpstr>
      <vt:lpstr>The ST with maximum num of leaves </vt:lpstr>
      <vt:lpstr>A related problem</vt:lpstr>
      <vt:lpstr>The sum of profits can be  (log n) away from the optimum </vt:lpstr>
      <vt:lpstr>Why do weights make a difference?</vt:lpstr>
      <vt:lpstr>The Connected Max Cut problem </vt:lpstr>
      <vt:lpstr> Spanners</vt:lpstr>
      <vt:lpstr>Approximation 2-spanners</vt:lpstr>
      <vt:lpstr> The algorithm:</vt:lpstr>
      <vt:lpstr>What happens if general lengths?</vt:lpstr>
      <vt:lpstr>Having fun with connectivity problems</vt:lpstr>
      <vt:lpstr>Technique 2: The Cycle Theorem of Mader</vt:lpstr>
      <vt:lpstr>Corolloraly</vt:lpstr>
      <vt:lpstr>Proof </vt:lpstr>
      <vt:lpstr> A simple algorithm</vt:lpstr>
      <vt:lpstr>Approximation ratio</vt:lpstr>
      <vt:lpstr>Preservers</vt:lpstr>
      <vt:lpstr>Using junction trees</vt:lpstr>
      <vt:lpstr>Another way to bound the cost</vt:lpstr>
      <vt:lpstr>Other open problems?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weights affects approximation algorithms?</dc:title>
  <dc:creator>kortsarts</dc:creator>
  <cp:lastModifiedBy>kortsarts</cp:lastModifiedBy>
  <cp:revision>118</cp:revision>
  <dcterms:created xsi:type="dcterms:W3CDTF">2016-11-01T16:51:28Z</dcterms:created>
  <dcterms:modified xsi:type="dcterms:W3CDTF">2017-07-15T00:50:23Z</dcterms:modified>
</cp:coreProperties>
</file>