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30"/>
  </p:notesMasterIdLst>
  <p:sldIdLst>
    <p:sldId id="399" r:id="rId2"/>
    <p:sldId id="782" r:id="rId3"/>
    <p:sldId id="783" r:id="rId4"/>
    <p:sldId id="1191" r:id="rId5"/>
    <p:sldId id="784" r:id="rId6"/>
    <p:sldId id="785" r:id="rId7"/>
    <p:sldId id="1219" r:id="rId8"/>
    <p:sldId id="1220" r:id="rId9"/>
    <p:sldId id="1214" r:id="rId10"/>
    <p:sldId id="1217" r:id="rId11"/>
    <p:sldId id="1186" r:id="rId12"/>
    <p:sldId id="1218" r:id="rId13"/>
    <p:sldId id="1206" r:id="rId14"/>
    <p:sldId id="1207" r:id="rId15"/>
    <p:sldId id="1211" r:id="rId16"/>
    <p:sldId id="1215" r:id="rId17"/>
    <p:sldId id="1200" r:id="rId18"/>
    <p:sldId id="1216" r:id="rId19"/>
    <p:sldId id="1195" r:id="rId20"/>
    <p:sldId id="1212" r:id="rId21"/>
    <p:sldId id="1196" r:id="rId22"/>
    <p:sldId id="1213" r:id="rId23"/>
    <p:sldId id="820" r:id="rId24"/>
    <p:sldId id="1197" r:id="rId25"/>
    <p:sldId id="1192" r:id="rId26"/>
    <p:sldId id="1198" r:id="rId27"/>
    <p:sldId id="1221" r:id="rId28"/>
    <p:sldId id="1204" r:id="rId29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1884" autoAdjust="0"/>
  </p:normalViewPr>
  <p:slideViewPr>
    <p:cSldViewPr>
      <p:cViewPr varScale="1">
        <p:scale>
          <a:sx n="75" d="100"/>
          <a:sy n="75" d="100"/>
        </p:scale>
        <p:origin x="1654" y="41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8/30/2024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8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9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7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Approximating the undirected  </a:t>
            </a:r>
            <a:r>
              <a:rPr lang="en-US" altLang="en-US" dirty="0" err="1" smtClean="0">
                <a:solidFill>
                  <a:srgbClr val="00B0F0"/>
                </a:solidFill>
              </a:rPr>
              <a:t>Multicut</a:t>
            </a:r>
            <a:r>
              <a:rPr lang="en-US" altLang="en-US" dirty="0" smtClean="0">
                <a:solidFill>
                  <a:srgbClr val="00B0F0"/>
                </a:solidFill>
              </a:rPr>
              <a:t> problem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endParaRPr lang="en-US" altLang="en-US" sz="3600" dirty="0" smtClean="0"/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A </a:t>
            </a:r>
            <a:r>
              <a:rPr lang="en-US" altLang="en-US" sz="3600" dirty="0" smtClean="0">
                <a:solidFill>
                  <a:srgbClr val="00B050"/>
                </a:solidFill>
              </a:rPr>
              <a:t>folklore </a:t>
            </a:r>
            <a:r>
              <a:rPr lang="en-US" altLang="en-US" sz="3600" dirty="0" smtClean="0"/>
              <a:t>algorithm.</a:t>
            </a:r>
          </a:p>
          <a:p>
            <a:pPr marL="0" indent="0" algn="l">
              <a:buFontTx/>
              <a:buNone/>
              <a:defRPr/>
            </a:pPr>
            <a:endParaRPr lang="en-US" altLang="en-US" sz="3600" dirty="0"/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Based on a result of </a:t>
            </a:r>
            <a:r>
              <a:rPr lang="en-US" altLang="en-US" sz="3600" dirty="0" smtClean="0">
                <a:solidFill>
                  <a:srgbClr val="7030A0"/>
                </a:solidFill>
              </a:rPr>
              <a:t>Karloff </a:t>
            </a:r>
            <a:r>
              <a:rPr lang="en-US" altLang="en-US" sz="3600" dirty="0" smtClean="0"/>
              <a:t>et al for 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Multiway cut.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"/>
    </mc:Choice>
    <mc:Fallback xmlns="">
      <p:transition spd="slow" advTm="16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D</a:t>
            </a:r>
            <a:r>
              <a:rPr lang="en-US" dirty="0" smtClean="0">
                <a:solidFill>
                  <a:srgbClr val="00B0F0"/>
                </a:solidFill>
              </a:rPr>
              <a:t>efinition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We say that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ym typeface="Symbol"/>
              </a:rPr>
              <a:t> adds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(u, </a:t>
            </a:r>
            <a:r>
              <a:rPr lang="en-US" sz="3600" dirty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) </a:t>
            </a:r>
            <a:r>
              <a:rPr lang="en-US" sz="3600" dirty="0" smtClean="0">
                <a:solidFill>
                  <a:schemeClr val="bg1"/>
                </a:solidFill>
              </a:rPr>
              <a:t>to the solution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 the first pair so that </a:t>
            </a:r>
            <a:r>
              <a:rPr lang="en-US" sz="3600" dirty="0" err="1" smtClean="0">
                <a:solidFill>
                  <a:srgbClr val="FF0000"/>
                </a:solidFill>
              </a:rPr>
              <a:t>dist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altLang="en-US" sz="3600" dirty="0" smtClean="0">
                <a:solidFill>
                  <a:srgbClr val="FF0000"/>
                </a:solidFill>
              </a:rPr>
              <a:t> u)&lt;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 </a:t>
            </a:r>
            <a:r>
              <a:rPr lang="en-US" sz="3600" dirty="0" smtClean="0">
                <a:sym typeface="Symbol"/>
              </a:rPr>
              <a:t>and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dist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altLang="en-US" sz="3600" dirty="0" smtClean="0">
                <a:solidFill>
                  <a:srgbClr val="FF0000"/>
                </a:solidFill>
              </a:rPr>
              <a:t> v)≥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 smtClean="0">
                <a:sym typeface="Symbol"/>
              </a:rPr>
              <a:t> </a:t>
            </a:r>
          </a:p>
          <a:p>
            <a:pPr marL="0" indent="0">
              <a:buNone/>
            </a:pPr>
            <a:endParaRPr lang="en-US" sz="3600" dirty="0">
              <a:sym typeface="Symbol"/>
            </a:endParaRP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It can be that </a:t>
            </a:r>
            <a:r>
              <a:rPr lang="en-US" sz="3600" dirty="0" err="1" smtClean="0">
                <a:solidFill>
                  <a:srgbClr val="FF0000"/>
                </a:solidFill>
              </a:rPr>
              <a:t>dist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t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v)&lt;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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for example, but we can rename the vertices.</a:t>
            </a:r>
            <a:endParaRPr lang="en-US" sz="36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664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aseline="-25000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What is the probability that s</a:t>
            </a:r>
            <a:r>
              <a:rPr lang="en-US" baseline="-25000" dirty="0" smtClean="0">
                <a:solidFill>
                  <a:srgbClr val="00B0F0"/>
                </a:solidFill>
              </a:rPr>
              <a:t>13</a:t>
            </a:r>
            <a:r>
              <a:rPr lang="en-US" dirty="0" smtClean="0">
                <a:solidFill>
                  <a:srgbClr val="00B0F0"/>
                </a:solidFill>
              </a:rPr>
              <a:t> added e?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32631" y="250616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21728" y="1566839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62334" y="275612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68227" y="244165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195153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8227" y="181916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7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4001294"/>
            <a:ext cx="434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can’t happen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71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aseline="-25000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If this happens (</a:t>
            </a:r>
            <a:r>
              <a:rPr lang="en-US" dirty="0" err="1" smtClean="0">
                <a:solidFill>
                  <a:srgbClr val="00B0F0"/>
                </a:solidFill>
              </a:rPr>
              <a:t>u,v</a:t>
            </a:r>
            <a:r>
              <a:rPr lang="en-US" dirty="0" smtClean="0">
                <a:solidFill>
                  <a:srgbClr val="00B0F0"/>
                </a:solidFill>
              </a:rPr>
              <a:t>) no longer can be a cut edge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32631" y="250616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21728" y="1566839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62334" y="275612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68227" y="244165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195153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8227" y="181916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7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4001294"/>
            <a:ext cx="434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can’t happen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75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And this can’t happens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32631" y="250616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21728" y="1566839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316470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89240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1925" y="193358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8227" y="181916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3600" y="4001294"/>
            <a:ext cx="4343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7</a:t>
            </a:r>
            <a:r>
              <a:rPr lang="en-US" sz="3600" dirty="0" smtClean="0"/>
              <a:t> added the edge first before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13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96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This must happen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07591" y="382127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21728" y="1566839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64268" y="335895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16668" y="273801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351135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8227" y="181916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7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What happens if s</a:t>
            </a:r>
            <a:r>
              <a:rPr lang="en-US" baseline="-25000" dirty="0" smtClean="0">
                <a:solidFill>
                  <a:srgbClr val="00B0F0"/>
                </a:solidFill>
              </a:rPr>
              <a:t>7</a:t>
            </a:r>
            <a:r>
              <a:rPr lang="en-US" dirty="0" smtClean="0">
                <a:solidFill>
                  <a:srgbClr val="00B0F0"/>
                </a:solidFill>
              </a:rPr>
              <a:t> is before s</a:t>
            </a:r>
            <a:r>
              <a:rPr lang="en-US" baseline="-25000" dirty="0" smtClean="0">
                <a:solidFill>
                  <a:srgbClr val="00B0F0"/>
                </a:solidFill>
              </a:rPr>
              <a:t>13</a:t>
            </a:r>
            <a:r>
              <a:rPr lang="en-US" dirty="0" smtClean="0">
                <a:solidFill>
                  <a:srgbClr val="00B0F0"/>
                </a:solidFill>
              </a:rPr>
              <a:t> in the random order?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70630" y="254512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71706" y="1697152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423393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397073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42173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8227" y="181916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7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5600" y="392213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483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38662" y="4152900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00700" y="469649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13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 This can’t happen since s</a:t>
            </a:r>
            <a:r>
              <a:rPr lang="en-US" baseline="-25000" dirty="0" smtClean="0">
                <a:solidFill>
                  <a:srgbClr val="00B0F0"/>
                </a:solidFill>
              </a:rPr>
              <a:t>7</a:t>
            </a:r>
            <a:r>
              <a:rPr lang="en-US" dirty="0" smtClean="0">
                <a:solidFill>
                  <a:srgbClr val="00B0F0"/>
                </a:solidFill>
              </a:rPr>
              <a:t> is closer to the edge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70630" y="254512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71706" y="1697152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423393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400752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42173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8227" y="181916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7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5600" y="392213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483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38662" y="4152900"/>
            <a:ext cx="2133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00700" y="469649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13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condition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For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13</a:t>
            </a:r>
            <a:r>
              <a:rPr lang="en-US" sz="3600" dirty="0" smtClean="0">
                <a:sym typeface="Symbol"/>
              </a:rPr>
              <a:t> to have a chance to add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3600" dirty="0" smtClean="0">
                <a:sym typeface="Symbol"/>
              </a:rPr>
              <a:t> to the cut,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13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must be before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, 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…,s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in the cut. Probability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1/13</a:t>
            </a:r>
            <a:r>
              <a:rPr lang="en-US" sz="3600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en-US" sz="3600" dirty="0">
              <a:sym typeface="Symbol"/>
            </a:endParaRP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In general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1/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sz="3600" baseline="-25000" dirty="0" smtClean="0">
              <a:solidFill>
                <a:srgbClr val="FF00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632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We have disjoint events.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e </a:t>
            </a:r>
            <a:r>
              <a:rPr lang="en-US" sz="3600" dirty="0" smtClean="0">
                <a:sym typeface="Symbol"/>
              </a:rPr>
              <a:t>was taken into the cut by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ym typeface="Symbol"/>
              </a:rPr>
              <a:t>, by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ym typeface="Symbol"/>
              </a:rPr>
              <a:t> or by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to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e </a:t>
            </a:r>
            <a:r>
              <a:rPr lang="en-US" sz="3600" dirty="0" smtClean="0">
                <a:sym typeface="Symbol"/>
              </a:rPr>
              <a:t>was taken by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k</a:t>
            </a:r>
            <a:endParaRPr lang="en-US" sz="3600" baseline="-25000" dirty="0" smtClean="0">
              <a:sym typeface="Symbol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Pr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(e is in the cut)=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Pr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(e was taken by 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)+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Pr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(e was taken by s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)+…+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pr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(e was taken by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).</a:t>
            </a:r>
          </a:p>
          <a:p>
            <a:pPr marL="0" indent="0">
              <a:buNone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043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14400" y="392336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The first condition for </a:t>
            </a:r>
            <a:r>
              <a:rPr lang="en-US" sz="3600" dirty="0" err="1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to add e is that </a:t>
            </a:r>
            <a:r>
              <a:rPr lang="en-US" sz="3600" dirty="0" err="1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will be in the ordering before </a:t>
            </a:r>
            <a:r>
              <a:rPr lang="en-US" sz="3600" dirty="0" err="1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j</a:t>
            </a:r>
            <a:r>
              <a:rPr lang="en-US" sz="3600" dirty="0" smtClean="0">
                <a:solidFill>
                  <a:srgbClr val="00B0F0"/>
                </a:solidFill>
              </a:rPr>
              <a:t> for all j&lt;</a:t>
            </a:r>
            <a:r>
              <a:rPr lang="en-US" sz="3600" dirty="0" err="1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514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Probability </a:t>
            </a:r>
            <a:r>
              <a:rPr lang="en-US" sz="3600" dirty="0" smtClean="0">
                <a:solidFill>
                  <a:srgbClr val="FF0000"/>
                </a:solidFill>
              </a:rPr>
              <a:t>1/</a:t>
            </a:r>
            <a:r>
              <a:rPr lang="en-US" sz="3600" dirty="0" err="1" smtClean="0">
                <a:solidFill>
                  <a:srgbClr val="FF0000"/>
                </a:solidFill>
              </a:rPr>
              <a:t>i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Problem definition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nput: Given connected </a:t>
            </a:r>
            <a:r>
              <a:rPr lang="en-US" dirty="0" smtClean="0">
                <a:solidFill>
                  <a:srgbClr val="FF0000"/>
                </a:solidFill>
              </a:rPr>
              <a:t>G(V,E) w(e)≥0 </a:t>
            </a:r>
            <a:r>
              <a:rPr lang="en-US" dirty="0" smtClean="0"/>
              <a:t>and a collection 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t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}  </a:t>
            </a:r>
            <a:r>
              <a:rPr lang="en-US" dirty="0" smtClean="0"/>
              <a:t>of vertex pairs.</a:t>
            </a:r>
          </a:p>
          <a:p>
            <a:r>
              <a:rPr lang="en-US" dirty="0" smtClean="0"/>
              <a:t>Required: a minimum cost </a:t>
            </a:r>
            <a:r>
              <a:rPr lang="en-US" dirty="0" smtClean="0">
                <a:solidFill>
                  <a:srgbClr val="FF0000"/>
                </a:solidFill>
              </a:rPr>
              <a:t>E’ </a:t>
            </a:r>
            <a:r>
              <a:rPr lang="en-US" dirty="0" smtClean="0"/>
              <a:t>so that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G(V,E-E’), 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 t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  </a:t>
            </a:r>
            <a:r>
              <a:rPr lang="en-US" altLang="en-US" dirty="0" smtClean="0"/>
              <a:t>are not in the same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connected component</a:t>
            </a:r>
          </a:p>
          <a:p>
            <a:r>
              <a:rPr lang="en-US" dirty="0" smtClean="0"/>
              <a:t>In the fractional program: put fractions on edges so that the distance between 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 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 t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  </a:t>
            </a:r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dirty="0" smtClean="0"/>
              <a:t>   is at least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for every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14400" y="392336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The first condition for </a:t>
            </a:r>
            <a:r>
              <a:rPr lang="en-US" sz="3600" dirty="0" err="1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to add e is that </a:t>
            </a:r>
            <a:r>
              <a:rPr lang="en-US" sz="3600" dirty="0" err="1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will be in the ordering before </a:t>
            </a:r>
            <a:r>
              <a:rPr lang="en-US" sz="3600" dirty="0" err="1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j</a:t>
            </a:r>
            <a:r>
              <a:rPr lang="en-US" sz="3600" dirty="0" smtClean="0">
                <a:solidFill>
                  <a:srgbClr val="00B0F0"/>
                </a:solidFill>
              </a:rPr>
              <a:t> for all j&lt;</a:t>
            </a:r>
            <a:r>
              <a:rPr lang="en-US" sz="3600" dirty="0" err="1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514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But even then it is not sure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9495163">
            <a:off x="3994730" y="323289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2223768">
            <a:off x="8198076" y="5124302"/>
            <a:ext cx="304800" cy="334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64721" y="435869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6227099" y="5376248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˄</a:t>
            </a:r>
            <a:endParaRPr lang="en-US" sz="40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771900" y="4419600"/>
            <a:ext cx="381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0500" y="1219200"/>
            <a:ext cx="21934" cy="2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01209" y="2438400"/>
            <a:ext cx="23191" cy="2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5"/>
          </p:cNvCxnSpPr>
          <p:nvPr/>
        </p:nvCxnSpPr>
        <p:spPr>
          <a:xfrm>
            <a:off x="6724884" y="4618860"/>
            <a:ext cx="1492437" cy="62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12521" y="428973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1/2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37934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Say that </a:t>
            </a:r>
            <a:r>
              <a:rPr lang="en-US" sz="4000" dirty="0" err="1" smtClean="0">
                <a:solidFill>
                  <a:srgbClr val="00B0F0"/>
                </a:solidFill>
              </a:rPr>
              <a:t>s</a:t>
            </a:r>
            <a:r>
              <a:rPr lang="en-US" sz="4000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4000" dirty="0" smtClean="0">
                <a:solidFill>
                  <a:srgbClr val="00B0F0"/>
                </a:solidFill>
              </a:rPr>
              <a:t> is before s</a:t>
            </a:r>
            <a:r>
              <a:rPr lang="en-US" sz="4000" baseline="-25000" dirty="0" smtClean="0">
                <a:solidFill>
                  <a:srgbClr val="00B0F0"/>
                </a:solidFill>
              </a:rPr>
              <a:t>1</a:t>
            </a:r>
            <a:r>
              <a:rPr lang="en-US" sz="4000" dirty="0" smtClean="0">
                <a:solidFill>
                  <a:srgbClr val="00B0F0"/>
                </a:solidFill>
              </a:rPr>
              <a:t>,s</a:t>
            </a:r>
            <a:r>
              <a:rPr lang="en-US" sz="4000" baseline="-25000" dirty="0" smtClean="0">
                <a:solidFill>
                  <a:srgbClr val="00B0F0"/>
                </a:solidFill>
              </a:rPr>
              <a:t>2</a:t>
            </a:r>
            <a:r>
              <a:rPr lang="en-US" sz="4000" dirty="0" smtClean="0">
                <a:solidFill>
                  <a:srgbClr val="00B0F0"/>
                </a:solidFill>
              </a:rPr>
              <a:t>,…,s</a:t>
            </a:r>
            <a:r>
              <a:rPr lang="en-US" sz="4000" baseline="-25000" dirty="0" smtClean="0">
                <a:solidFill>
                  <a:srgbClr val="00B0F0"/>
                </a:solidFill>
              </a:rPr>
              <a:t>i-1 </a:t>
            </a:r>
            <a:endParaRPr lang="en-US" sz="4000" baseline="-250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9684" y="4653549"/>
            <a:ext cx="186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31745" y="500750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239000" y="4817288"/>
            <a:ext cx="990600" cy="18121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V="1">
            <a:off x="4191000" y="3886703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cxnSp>
        <p:nvCxnSpPr>
          <p:cNvPr id="11" name="Straight Connector 10"/>
          <p:cNvCxnSpPr>
            <a:stCxn id="2" idx="5"/>
          </p:cNvCxnSpPr>
          <p:nvPr/>
        </p:nvCxnSpPr>
        <p:spPr>
          <a:xfrm>
            <a:off x="4297252" y="3411543"/>
            <a:ext cx="2319869" cy="1099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4572000" y="2971800"/>
            <a:ext cx="1066800" cy="1845488"/>
          </a:xfrm>
          <a:prstGeom prst="line">
            <a:avLst/>
          </a:prstGeom>
          <a:ln w="603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85987" y="3092593"/>
            <a:ext cx="186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</a:t>
            </a:r>
            <a:r>
              <a:rPr lang="en-US" sz="4400" baseline="-25000" dirty="0" err="1">
                <a:solidFill>
                  <a:srgbClr val="FF0000"/>
                </a:solidFill>
              </a:rPr>
              <a:t>i</a:t>
            </a:r>
            <a:endParaRPr lang="en-US" sz="4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9495163">
            <a:off x="3994730" y="323289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2223768">
            <a:off x="8198076" y="5124302"/>
            <a:ext cx="304800" cy="334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64721" y="435869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6227099" y="5376248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˄</a:t>
            </a:r>
            <a:endParaRPr lang="en-US" sz="40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771900" y="4419600"/>
            <a:ext cx="381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0500" y="1219200"/>
            <a:ext cx="21934" cy="2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01209" y="2438400"/>
            <a:ext cx="23191" cy="2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5"/>
          </p:cNvCxnSpPr>
          <p:nvPr/>
        </p:nvCxnSpPr>
        <p:spPr>
          <a:xfrm>
            <a:off x="6724884" y="4618860"/>
            <a:ext cx="1492437" cy="62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12521" y="428973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1/2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379341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solidFill>
                  <a:srgbClr val="00B0F0"/>
                </a:solidFill>
              </a:rPr>
              <a:t>The blue line doesn’t separate, the red does</a:t>
            </a:r>
            <a:r>
              <a:rPr lang="en-US" sz="4000" baseline="-25000" dirty="0" smtClean="0">
                <a:solidFill>
                  <a:srgbClr val="00B0F0"/>
                </a:solidFill>
              </a:rPr>
              <a:t> </a:t>
            </a:r>
            <a:endParaRPr lang="en-US" sz="4000" baseline="-250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9684" y="4653549"/>
            <a:ext cx="186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31745" y="500750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239000" y="4817288"/>
            <a:ext cx="990600" cy="18121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V="1">
            <a:off x="4191000" y="3886703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cxnSp>
        <p:nvCxnSpPr>
          <p:cNvPr id="11" name="Straight Connector 10"/>
          <p:cNvCxnSpPr>
            <a:stCxn id="2" idx="5"/>
          </p:cNvCxnSpPr>
          <p:nvPr/>
        </p:nvCxnSpPr>
        <p:spPr>
          <a:xfrm>
            <a:off x="4297252" y="3411543"/>
            <a:ext cx="2319869" cy="1099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4572000" y="2971800"/>
            <a:ext cx="1066800" cy="1845488"/>
          </a:xfrm>
          <a:prstGeom prst="line">
            <a:avLst/>
          </a:prstGeom>
          <a:ln w="603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85987" y="3092593"/>
            <a:ext cx="186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</a:t>
            </a:r>
            <a:r>
              <a:rPr lang="en-US" sz="4400" baseline="-25000" dirty="0" err="1">
                <a:solidFill>
                  <a:srgbClr val="FF0000"/>
                </a:solidFill>
              </a:rPr>
              <a:t>i</a:t>
            </a:r>
            <a:endParaRPr lang="en-US" sz="4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smtClean="0"/>
              <a:t>You have an interval of at most </a:t>
            </a:r>
            <a:r>
              <a:rPr lang="en-US" sz="4000" dirty="0" smtClean="0">
                <a:solidFill>
                  <a:srgbClr val="FF0000"/>
                </a:solidFill>
              </a:rPr>
              <a:t>x(e) </a:t>
            </a:r>
            <a:r>
              <a:rPr lang="en-US" sz="4000" dirty="0" smtClean="0"/>
              <a:t>length out of </a:t>
            </a:r>
            <a:r>
              <a:rPr lang="en-US" sz="4000" dirty="0" smtClean="0">
                <a:solidFill>
                  <a:srgbClr val="FF0000"/>
                </a:solidFill>
              </a:rPr>
              <a:t>½ </a:t>
            </a:r>
            <a:r>
              <a:rPr lang="en-US" sz="4000" dirty="0" smtClean="0"/>
              <a:t>that implies that </a:t>
            </a:r>
            <a:r>
              <a:rPr lang="en-US" sz="4000" dirty="0" smtClean="0">
                <a:solidFill>
                  <a:srgbClr val="FF0000"/>
                </a:solidFill>
              </a:rPr>
              <a:t>e </a:t>
            </a:r>
            <a:r>
              <a:rPr lang="en-US" sz="4000" dirty="0" smtClean="0"/>
              <a:t>is taken by </a:t>
            </a:r>
            <a:r>
              <a:rPr lang="en-US" sz="4000" dirty="0" err="1" smtClean="0">
                <a:solidFill>
                  <a:srgbClr val="FF0000"/>
                </a:solidFill>
              </a:rPr>
              <a:t>s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i</a:t>
            </a:r>
            <a:endParaRPr lang="en-US" sz="4000" baseline="-25000" dirty="0" smtClean="0">
              <a:solidFill>
                <a:srgbClr val="FF0000"/>
              </a:solidFill>
            </a:endParaRP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What is the probability that e=uv is cut by pair </a:t>
            </a:r>
            <a:r>
              <a:rPr lang="en-US" sz="4000" dirty="0" err="1" smtClean="0">
                <a:solidFill>
                  <a:srgbClr val="00B0F0"/>
                </a:solidFill>
              </a:rPr>
              <a:t>i</a:t>
            </a:r>
            <a:r>
              <a:rPr lang="en-US" sz="4000" dirty="0" smtClean="0">
                <a:solidFill>
                  <a:srgbClr val="00B0F0"/>
                </a:solidFill>
              </a:rPr>
              <a:t>?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smtClean="0"/>
              <a:t>In total, the probability that </a:t>
            </a:r>
            <a:r>
              <a:rPr lang="en-US" sz="4000" dirty="0" err="1" smtClean="0">
                <a:solidFill>
                  <a:srgbClr val="FF0000"/>
                </a:solidFill>
              </a:rPr>
              <a:t>s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takes 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/>
              <a:t> is at most </a:t>
            </a:r>
            <a:r>
              <a:rPr lang="en-US" sz="4000" dirty="0" smtClean="0">
                <a:solidFill>
                  <a:srgbClr val="FF0000"/>
                </a:solidFill>
              </a:rPr>
              <a:t>2x</a:t>
            </a:r>
            <a:r>
              <a:rPr lang="en-US" sz="4000" baseline="-25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FF0000"/>
                </a:solidFill>
              </a:rPr>
              <a:t>/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endParaRPr lang="en-US" sz="4000" dirty="0" smtClean="0">
              <a:solidFill>
                <a:srgbClr val="FF0000"/>
              </a:solidFill>
            </a:endParaRP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What is the probability that e=uv is cut by pair </a:t>
            </a:r>
            <a:r>
              <a:rPr lang="en-US" sz="4000" dirty="0" err="1" smtClean="0">
                <a:solidFill>
                  <a:srgbClr val="00B0F0"/>
                </a:solidFill>
              </a:rPr>
              <a:t>i</a:t>
            </a:r>
            <a:r>
              <a:rPr lang="en-US" sz="4000" dirty="0" smtClean="0">
                <a:solidFill>
                  <a:srgbClr val="00B0F0"/>
                </a:solidFill>
              </a:rPr>
              <a:t>?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err="1" smtClean="0">
                <a:solidFill>
                  <a:srgbClr val="FF0000"/>
                </a:solidFill>
              </a:rPr>
              <a:t>Pr</a:t>
            </a:r>
            <a:r>
              <a:rPr lang="en-US" sz="4000" dirty="0" smtClean="0">
                <a:solidFill>
                  <a:srgbClr val="FF0000"/>
                </a:solidFill>
              </a:rPr>
              <a:t>(e is in the cut)=</a:t>
            </a:r>
          </a:p>
          <a:p>
            <a:pPr lvl="1"/>
            <a:r>
              <a:rPr lang="en-US" sz="4000" dirty="0" err="1" smtClean="0">
                <a:solidFill>
                  <a:srgbClr val="FF0000"/>
                </a:solidFill>
              </a:rPr>
              <a:t>Pr</a:t>
            </a:r>
            <a:r>
              <a:rPr lang="en-US" sz="4000" dirty="0" smtClean="0">
                <a:solidFill>
                  <a:srgbClr val="FF0000"/>
                </a:solidFill>
              </a:rPr>
              <a:t>(e is taken by s</a:t>
            </a:r>
            <a:r>
              <a:rPr lang="en-US" sz="4000" baseline="-25000" dirty="0" smtClean="0">
                <a:solidFill>
                  <a:srgbClr val="FF0000"/>
                </a:solidFill>
              </a:rPr>
              <a:t>1</a:t>
            </a:r>
            <a:r>
              <a:rPr lang="en-US" sz="4000" dirty="0" smtClean="0">
                <a:solidFill>
                  <a:srgbClr val="FF0000"/>
                </a:solidFill>
              </a:rPr>
              <a:t>)+</a:t>
            </a:r>
            <a:r>
              <a:rPr lang="en-US" sz="4000" dirty="0" err="1" smtClean="0">
                <a:solidFill>
                  <a:srgbClr val="FF0000"/>
                </a:solidFill>
              </a:rPr>
              <a:t>Pr</a:t>
            </a:r>
            <a:r>
              <a:rPr lang="en-US" sz="4000" dirty="0" smtClean="0">
                <a:solidFill>
                  <a:srgbClr val="FF0000"/>
                </a:solidFill>
              </a:rPr>
              <a:t>(e is taken by s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)+… +</a:t>
            </a:r>
            <a:r>
              <a:rPr lang="en-US" sz="4000" dirty="0" err="1" smtClean="0">
                <a:solidFill>
                  <a:srgbClr val="FF0000"/>
                </a:solidFill>
              </a:rPr>
              <a:t>Pr</a:t>
            </a:r>
            <a:r>
              <a:rPr lang="en-US" sz="4000" dirty="0" smtClean="0">
                <a:solidFill>
                  <a:srgbClr val="FF0000"/>
                </a:solidFill>
              </a:rPr>
              <a:t>(e is taken by </a:t>
            </a:r>
            <a:r>
              <a:rPr lang="en-US" sz="4000" dirty="0" err="1" smtClean="0">
                <a:solidFill>
                  <a:srgbClr val="FF0000"/>
                </a:solidFill>
              </a:rPr>
              <a:t>s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The probability that e is in the solution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err="1" smtClean="0">
                <a:solidFill>
                  <a:srgbClr val="FF0000"/>
                </a:solidFill>
              </a:rPr>
              <a:t>Pr</a:t>
            </a:r>
            <a:r>
              <a:rPr lang="en-US" sz="4000" dirty="0" smtClean="0">
                <a:solidFill>
                  <a:srgbClr val="FF0000"/>
                </a:solidFill>
              </a:rPr>
              <a:t>(e is cut)</a:t>
            </a:r>
          </a:p>
          <a:p>
            <a:pPr lvl="1"/>
            <a:r>
              <a:rPr lang="en-US" sz="4000" dirty="0">
                <a:solidFill>
                  <a:srgbClr val="FF0000"/>
                </a:solidFill>
              </a:rPr>
              <a:t>≤</a:t>
            </a:r>
            <a:r>
              <a:rPr lang="en-US" sz="4000" dirty="0" smtClean="0">
                <a:solidFill>
                  <a:srgbClr val="FF0000"/>
                </a:solidFill>
              </a:rPr>
              <a:t>2x(e)/1+2x(e)/3+…+2x(e)/k&lt;(2ln k+2)x(e)</a:t>
            </a:r>
          </a:p>
          <a:p>
            <a:pPr lvl="1"/>
            <a:r>
              <a:rPr lang="en-US" sz="4000" dirty="0" smtClean="0"/>
              <a:t>This is what we claimed</a:t>
            </a: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Probability that e is in the cut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smtClean="0"/>
              <a:t>There is an </a:t>
            </a:r>
            <a:r>
              <a:rPr lang="en-US" sz="4000" dirty="0" smtClean="0">
                <a:solidFill>
                  <a:srgbClr val="FF0000"/>
                </a:solidFill>
              </a:rPr>
              <a:t>O(log n) </a:t>
            </a:r>
            <a:r>
              <a:rPr lang="en-US" sz="4000" dirty="0" smtClean="0"/>
              <a:t>expected ratio approximation algorithm for the Undirected </a:t>
            </a:r>
            <a:r>
              <a:rPr lang="en-US" sz="4000" dirty="0" err="1" smtClean="0"/>
              <a:t>Multicut</a:t>
            </a:r>
            <a:r>
              <a:rPr lang="en-US" sz="4000" dirty="0" smtClean="0"/>
              <a:t> problem.</a:t>
            </a: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We have shown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4000" dirty="0"/>
          </a:p>
          <a:p>
            <a:pPr lvl="1"/>
            <a:endParaRPr lang="en-US" sz="4000" dirty="0"/>
          </a:p>
          <a:p>
            <a:pPr lvl="1"/>
            <a:r>
              <a:rPr lang="en-US" sz="4000" dirty="0" smtClean="0"/>
              <a:t>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The integrality gap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It is </a:t>
            </a:r>
            <a:r>
              <a:rPr lang="el-GR" sz="4000" dirty="0" smtClean="0">
                <a:solidFill>
                  <a:srgbClr val="FF0000"/>
                </a:solidFill>
              </a:rPr>
              <a:t>Ω</a:t>
            </a:r>
            <a:r>
              <a:rPr lang="en-US" sz="4000" dirty="0" smtClean="0">
                <a:solidFill>
                  <a:srgbClr val="FF0000"/>
                </a:solidFill>
              </a:rPr>
              <a:t>(log n) </a:t>
            </a:r>
            <a:r>
              <a:rPr lang="en-US" sz="4000" dirty="0" smtClean="0"/>
              <a:t>on a  random graph</a:t>
            </a:r>
          </a:p>
          <a:p>
            <a:r>
              <a:rPr lang="en-US" sz="4000" smtClean="0"/>
              <a:t>and expanders.</a:t>
            </a:r>
            <a:endParaRPr lang="en-US" sz="4000" dirty="0" smtClean="0"/>
          </a:p>
          <a:p>
            <a:r>
              <a:rPr lang="en-US" sz="4000" dirty="0" smtClean="0"/>
              <a:t>We don’t have a good hardness of</a:t>
            </a:r>
          </a:p>
          <a:p>
            <a:r>
              <a:rPr lang="en-US" sz="4000" dirty="0" smtClean="0"/>
              <a:t>approximation.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69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LP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Minimize         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 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w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(e) x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 </a:t>
            </a:r>
          </a:p>
          <a:p>
            <a:endParaRPr lang="en-US" baseline="-25000" dirty="0">
              <a:sym typeface="Symbol"/>
            </a:endParaRPr>
          </a:p>
          <a:p>
            <a:r>
              <a:rPr lang="en-US" dirty="0" smtClean="0"/>
              <a:t>Such that: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    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4000" baseline="-25000" dirty="0" err="1" smtClean="0">
                <a:solidFill>
                  <a:srgbClr val="FF0000"/>
                </a:solidFill>
                <a:sym typeface="Symbol"/>
              </a:rPr>
              <a:t>x,e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, eP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≥ 1</a:t>
            </a:r>
            <a:endParaRPr lang="en-US" sz="4000" baseline="-25000" dirty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    </a:t>
            </a:r>
            <a:r>
              <a:rPr lang="en-US" sz="3600" dirty="0" smtClean="0">
                <a:sym typeface="Symbol"/>
              </a:rPr>
              <a:t>For every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 from </a:t>
            </a:r>
            <a:r>
              <a:rPr lang="en-US" altLang="en-US" sz="3600" dirty="0" smtClean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 to </a:t>
            </a:r>
            <a:r>
              <a:rPr lang="en-US" altLang="en-US" sz="3600" dirty="0">
                <a:solidFill>
                  <a:srgbClr val="FF0000"/>
                </a:solidFill>
              </a:rPr>
              <a:t>t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ym typeface="Symbol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  </a:t>
            </a:r>
            <a:endParaRPr lang="en-US" sz="3600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 </a:t>
            </a: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Separating oracle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baseline="-25000" dirty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Is  there </a:t>
            </a:r>
            <a:endParaRPr lang="en-US" dirty="0" smtClean="0"/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    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4000" baseline="-25000" dirty="0" err="1" smtClean="0">
                <a:solidFill>
                  <a:srgbClr val="FF0000"/>
                </a:solidFill>
                <a:sym typeface="Symbol"/>
              </a:rPr>
              <a:t>x,eP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4000" baseline="-250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&lt;1 </a:t>
            </a:r>
            <a:endParaRPr lang="en-US" sz="4000" baseline="-25000" dirty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    </a:t>
            </a:r>
            <a:r>
              <a:rPr lang="en-US" sz="3600" dirty="0" smtClean="0">
                <a:sym typeface="Symbol"/>
              </a:rPr>
              <a:t>For some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 from </a:t>
            </a:r>
            <a:r>
              <a:rPr lang="en-US" altLang="en-US" sz="3600" dirty="0" smtClean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/>
              <a:t>to</a:t>
            </a:r>
            <a:r>
              <a:rPr lang="en-US" altLang="en-US" sz="3600" dirty="0" smtClean="0">
                <a:solidFill>
                  <a:srgbClr val="FF0000"/>
                </a:solidFill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</a:rPr>
              <a:t>t</a:t>
            </a:r>
            <a:r>
              <a:rPr lang="en-US" altLang="en-US" sz="3600" baseline="-25000" dirty="0" err="1" smtClean="0">
                <a:solidFill>
                  <a:srgbClr val="FF0000"/>
                </a:solidFill>
              </a:rPr>
              <a:t>i</a:t>
            </a:r>
            <a:endParaRPr lang="en-US" altLang="en-US" sz="3600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</a:t>
            </a:r>
            <a:r>
              <a:rPr lang="en-US" sz="3600" dirty="0" smtClean="0">
                <a:sym typeface="Symbol"/>
              </a:rPr>
              <a:t> This is a shortest-path problem</a:t>
            </a:r>
          </a:p>
          <a:p>
            <a:pPr marL="0" indent="0">
              <a:buNone/>
            </a:pP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      From now on the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are treated as </a:t>
            </a:r>
          </a:p>
          <a:p>
            <a:pPr marL="0" indent="0">
              <a:buNone/>
            </a:pP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      distances </a:t>
            </a:r>
          </a:p>
          <a:p>
            <a:pPr marL="0" indent="0">
              <a:buNone/>
            </a:pP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  </a:t>
            </a:r>
            <a:endParaRPr lang="en-US" sz="3600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 </a:t>
            </a: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distance 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distance cut for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toward </a:t>
            </a:r>
            <a:r>
              <a:rPr lang="en-US" sz="3600" dirty="0" smtClean="0">
                <a:solidFill>
                  <a:srgbClr val="FF0000"/>
                </a:solidFill>
              </a:rPr>
              <a:t>t</a:t>
            </a:r>
            <a:r>
              <a:rPr lang="en-US" sz="3600" dirty="0" smtClean="0"/>
              <a:t> is taking a number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1/2 </a:t>
            </a:r>
            <a:r>
              <a:rPr lang="en-US" sz="3600" dirty="0" smtClean="0">
                <a:sym typeface="Symbol"/>
              </a:rPr>
              <a:t>and taking out of the graph all edges with one vertex with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distance less than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 smtClean="0">
                <a:sym typeface="Symbol"/>
              </a:rPr>
              <a:t> from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ym typeface="Symbol"/>
              </a:rPr>
              <a:t>, and for the other the distance from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ym typeface="Symbol"/>
              </a:rPr>
              <a:t> is at least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>
                <a:sym typeface="Symbol"/>
              </a:rPr>
              <a:t> </a:t>
            </a:r>
            <a:endParaRPr lang="en-US" sz="3600" dirty="0" smtClean="0">
              <a:sym typeface="Symbol"/>
            </a:endParaRPr>
          </a:p>
          <a:p>
            <a:r>
              <a:rPr lang="en-US" sz="3600" dirty="0" smtClean="0">
                <a:sym typeface="Symbol"/>
              </a:rPr>
              <a:t>No other pairs remain inside the sphere as if so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dist(s,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)+dist(s,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)&lt;1</a:t>
            </a:r>
            <a:r>
              <a:rPr lang="en-US" sz="3600" dirty="0" smtClean="0">
                <a:sym typeface="Symbol"/>
              </a:rPr>
              <a:t>.  Contradiction.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9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1) Choose once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</a:t>
            </a: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R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0,1/2).</a:t>
            </a:r>
            <a:endParaRPr lang="en-US" sz="3600" dirty="0" smtClean="0">
              <a:sym typeface="Symbol"/>
            </a:endParaRPr>
          </a:p>
          <a:p>
            <a:pPr marL="0" indent="0">
              <a:buNone/>
            </a:pPr>
            <a:r>
              <a:rPr lang="en-US" sz="3600" dirty="0" smtClean="0"/>
              <a:t>2) Order the pairs randomly</a:t>
            </a:r>
          </a:p>
          <a:p>
            <a:pPr marL="0" indent="0">
              <a:buNone/>
            </a:pPr>
            <a:r>
              <a:rPr lang="en-US" sz="3600" dirty="0" smtClean="0"/>
              <a:t>3) For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=1 </a:t>
            </a:r>
            <a:r>
              <a:rPr lang="en-US" sz="3600" dirty="0" smtClean="0"/>
              <a:t>to </a:t>
            </a:r>
            <a:r>
              <a:rPr lang="en-US" sz="3600" dirty="0" smtClean="0">
                <a:solidFill>
                  <a:srgbClr val="FF0000"/>
                </a:solidFill>
              </a:rPr>
              <a:t>k</a:t>
            </a:r>
            <a:r>
              <a:rPr lang="en-US" sz="3600" dirty="0" smtClean="0"/>
              <a:t> do.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3.1 Add to the solution all edges </a:t>
            </a:r>
            <a:r>
              <a:rPr lang="en-US" sz="3600" dirty="0" smtClean="0">
                <a:solidFill>
                  <a:srgbClr val="FF0000"/>
                </a:solidFill>
              </a:rPr>
              <a:t>(w, </a:t>
            </a:r>
            <a:r>
              <a:rPr lang="en-US" sz="3600" dirty="0">
                <a:solidFill>
                  <a:srgbClr val="FF0000"/>
                </a:solidFill>
              </a:rPr>
              <a:t>z</a:t>
            </a:r>
            <a:r>
              <a:rPr lang="en-US" sz="3600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</a:t>
            </a:r>
            <a:r>
              <a:rPr lang="en-US" sz="3600" dirty="0" smtClean="0"/>
              <a:t>so that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dist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altLang="en-US" sz="3600" dirty="0" smtClean="0">
                <a:solidFill>
                  <a:srgbClr val="FF0000"/>
                </a:solidFill>
              </a:rPr>
              <a:t> w)&lt;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 </a:t>
            </a:r>
            <a:r>
              <a:rPr lang="en-US" sz="3600" dirty="0" smtClean="0">
                <a:sym typeface="Symbol"/>
              </a:rPr>
              <a:t>but </a:t>
            </a:r>
            <a:r>
              <a:rPr lang="en-US" sz="3600" dirty="0" smtClean="0">
                <a:solidFill>
                  <a:srgbClr val="FF0000"/>
                </a:solidFill>
              </a:rPr>
              <a:t>dist(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altLang="en-US" sz="3600" dirty="0" smtClean="0">
                <a:solidFill>
                  <a:srgbClr val="FF0000"/>
                </a:solidFill>
              </a:rPr>
              <a:t> z)≥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3600" dirty="0" smtClean="0">
                <a:sym typeface="Symbol"/>
              </a:rPr>
              <a:t>3.2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All edges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w,z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sz="3600" dirty="0" smtClean="0">
                <a:sym typeface="Symbol"/>
              </a:rPr>
              <a:t>so that </a:t>
            </a:r>
            <a:r>
              <a:rPr lang="en-US" sz="3600" dirty="0" err="1">
                <a:solidFill>
                  <a:srgbClr val="FF0000"/>
                </a:solidFill>
              </a:rPr>
              <a:t>dist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s</a:t>
            </a:r>
            <a:r>
              <a:rPr lang="en-US" sz="3600" baseline="-25000" dirty="0" err="1">
                <a:solidFill>
                  <a:srgbClr val="FF0000"/>
                </a:solidFill>
              </a:rPr>
              <a:t>i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en-US" altLang="en-US" sz="3600" dirty="0">
                <a:solidFill>
                  <a:srgbClr val="FF0000"/>
                </a:solidFill>
              </a:rPr>
              <a:t> w</a:t>
            </a:r>
            <a:r>
              <a:rPr lang="en-US" altLang="en-US" sz="3600" dirty="0" smtClean="0">
                <a:solidFill>
                  <a:srgbClr val="FF0000"/>
                </a:solidFill>
              </a:rPr>
              <a:t>)≤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    </a:t>
            </a:r>
            <a:r>
              <a:rPr lang="en-US" sz="3600" dirty="0" err="1" smtClean="0">
                <a:solidFill>
                  <a:srgbClr val="FF0000"/>
                </a:solidFill>
              </a:rPr>
              <a:t>dist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en-US" altLang="en-US" sz="3600" dirty="0">
                <a:solidFill>
                  <a:srgbClr val="FF0000"/>
                </a:solidFill>
              </a:rPr>
              <a:t> z</a:t>
            </a:r>
            <a:r>
              <a:rPr lang="en-US" altLang="en-US" sz="3600" dirty="0" smtClean="0">
                <a:solidFill>
                  <a:srgbClr val="FF0000"/>
                </a:solidFill>
              </a:rPr>
              <a:t>)≤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 </a:t>
            </a:r>
            <a:r>
              <a:rPr lang="en-US" sz="3600" dirty="0" smtClean="0">
                <a:sym typeface="Symbol"/>
              </a:rPr>
              <a:t>will not be cut edges. </a:t>
            </a:r>
          </a:p>
        </p:txBody>
      </p:sp>
    </p:spTree>
    <p:extLst>
      <p:ext uri="{BB962C8B-B14F-4D97-AF65-F5344CB8AC3E}">
        <p14:creationId xmlns:p14="http://schemas.microsoft.com/office/powerpoint/2010/main" val="34002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 is randomized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Let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cut(e) </a:t>
            </a:r>
            <a:r>
              <a:rPr lang="en-US" sz="3600" dirty="0" smtClean="0">
                <a:sym typeface="Symbol"/>
              </a:rPr>
              <a:t>be the random variable set to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(e) </a:t>
            </a:r>
            <a:r>
              <a:rPr lang="en-US" sz="3600" dirty="0" smtClean="0">
                <a:sym typeface="Symbol"/>
              </a:rPr>
              <a:t>if e is in the solution and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sz="3600" dirty="0" smtClean="0">
                <a:sym typeface="Symbol"/>
              </a:rPr>
              <a:t> otherwise. </a:t>
            </a: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Note that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Cut=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cut(e)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E(Cut)=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E(</a:t>
            </a:r>
            <a:r>
              <a:rPr lang="en-US" sz="3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cut(e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))=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</a:t>
            </a:r>
            <a:r>
              <a:rPr lang="en-US" sz="3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Pr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 is in the cut)w(e).</a:t>
            </a:r>
          </a:p>
          <a:p>
            <a:pPr marL="0" indent="0">
              <a:buNone/>
            </a:pPr>
            <a:r>
              <a:rPr lang="en-US" sz="3600" dirty="0" smtClean="0">
                <a:sym typeface="Symbol" panose="05050102010706020507" pitchFamily="18" charset="2"/>
              </a:rPr>
              <a:t>The question is: how high is the probability that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e </a:t>
            </a:r>
            <a:r>
              <a:rPr lang="en-US" sz="3600" dirty="0" smtClean="0">
                <a:sym typeface="Symbol" panose="05050102010706020507" pitchFamily="18" charset="2"/>
              </a:rPr>
              <a:t>is in the cut?</a:t>
            </a:r>
            <a:endParaRPr lang="en-US" sz="36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99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 is randomized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 panose="05050102010706020507" pitchFamily="18" charset="2"/>
              </a:rPr>
              <a:t>The question is: how high is the probability that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e </a:t>
            </a:r>
            <a:r>
              <a:rPr lang="en-US" sz="3600" dirty="0" smtClean="0">
                <a:sym typeface="Symbol" panose="05050102010706020507" pitchFamily="18" charset="2"/>
              </a:rPr>
              <a:t>is in the cut?</a:t>
            </a:r>
            <a:endParaRPr lang="en-US" sz="36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We will see that the probability that e is in the cut is at most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2(ln k+2)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(more precisely, the minimum between this and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ym typeface="Symbol"/>
              </a:rPr>
              <a:t>).</a:t>
            </a:r>
            <a:r>
              <a:rPr lang="en-US" sz="3600" baseline="-250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This implies </a:t>
            </a:r>
            <a:r>
              <a:rPr lang="en-US" sz="3600" smtClean="0">
                <a:sym typeface="Symbol"/>
              </a:rPr>
              <a:t>that </a:t>
            </a:r>
            <a:r>
              <a:rPr lang="en-US" sz="3600" smtClean="0">
                <a:solidFill>
                  <a:srgbClr val="FF0000"/>
                </a:solidFill>
                <a:sym typeface="Symbol"/>
              </a:rPr>
              <a:t>E(Cut)≤2(ln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k+2)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which means a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2(ln k+1) </a:t>
            </a:r>
            <a:r>
              <a:rPr lang="en-US" sz="3600" dirty="0" smtClean="0">
                <a:sym typeface="Symbol"/>
              </a:rPr>
              <a:t>approximation.</a:t>
            </a:r>
            <a:endParaRPr lang="en-US" sz="3600" baseline="-250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555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From now on we bound the probability that e is in the 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Let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d(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sz="3600" dirty="0" smtClean="0">
                <a:sym typeface="Symbol"/>
              </a:rPr>
              <a:t>be the distance of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ym typeface="Symbol"/>
              </a:rPr>
              <a:t> from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3600" dirty="0" smtClean="0">
                <a:sym typeface="Symbol"/>
              </a:rPr>
              <a:t> (the minimum between the distances to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3600" dirty="0" smtClean="0">
                <a:sym typeface="Symbol"/>
              </a:rPr>
              <a:t> and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3600" dirty="0" smtClean="0">
                <a:sym typeface="Symbol"/>
              </a:rPr>
              <a:t>). Assume by renaming the pairs that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/>
              </a:rPr>
              <a:t>d(1)≤d(2)≤….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≤d(k) </a:t>
            </a:r>
          </a:p>
        </p:txBody>
      </p:sp>
    </p:spTree>
    <p:extLst>
      <p:ext uri="{BB962C8B-B14F-4D97-AF65-F5344CB8AC3E}">
        <p14:creationId xmlns:p14="http://schemas.microsoft.com/office/powerpoint/2010/main" val="540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43076</TotalTime>
  <Words>1000</Words>
  <Application>Microsoft Office PowerPoint</Application>
  <PresentationFormat>On-screen Show (4:3)</PresentationFormat>
  <Paragraphs>157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Office Theme</vt:lpstr>
      <vt:lpstr>Approximating the undirected  Multicut problem</vt:lpstr>
      <vt:lpstr>Problem definition</vt:lpstr>
      <vt:lpstr>The LP</vt:lpstr>
      <vt:lpstr>Separating oracle</vt:lpstr>
      <vt:lpstr>A distance cut</vt:lpstr>
      <vt:lpstr>The algorithm</vt:lpstr>
      <vt:lpstr>The algorithm is randomized</vt:lpstr>
      <vt:lpstr>The algorithm is randomized</vt:lpstr>
      <vt:lpstr>From now on we bound the probability that e is in the cut</vt:lpstr>
      <vt:lpstr>Definition</vt:lpstr>
      <vt:lpstr>  What is the probability that s13 added e?</vt:lpstr>
      <vt:lpstr>  If this happens (u,v) no longer can be a cut edge</vt:lpstr>
      <vt:lpstr> And this can’t happens</vt:lpstr>
      <vt:lpstr>  This must happen</vt:lpstr>
      <vt:lpstr> What happens if s7 is before s13 in the random order?</vt:lpstr>
      <vt:lpstr> This can’t happen since s7 is closer to the edge</vt:lpstr>
      <vt:lpstr>A condition</vt:lpstr>
      <vt:lpstr>The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Guy Kortsarz</cp:lastModifiedBy>
  <cp:revision>2188</cp:revision>
  <dcterms:created xsi:type="dcterms:W3CDTF">2008-03-18T15:37:47Z</dcterms:created>
  <dcterms:modified xsi:type="dcterms:W3CDTF">2024-08-30T20:32:57Z</dcterms:modified>
</cp:coreProperties>
</file>