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5"/>
  </p:notesMasterIdLst>
  <p:sldIdLst>
    <p:sldId id="256" r:id="rId2"/>
    <p:sldId id="260" r:id="rId3"/>
    <p:sldId id="257" r:id="rId4"/>
    <p:sldId id="258" r:id="rId5"/>
    <p:sldId id="259" r:id="rId6"/>
    <p:sldId id="262" r:id="rId7"/>
    <p:sldId id="263" r:id="rId8"/>
    <p:sldId id="264" r:id="rId9"/>
    <p:sldId id="282" r:id="rId10"/>
    <p:sldId id="283" r:id="rId11"/>
    <p:sldId id="28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85" r:id="rId21"/>
    <p:sldId id="286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61" r:id="rId31"/>
    <p:sldId id="281" r:id="rId32"/>
    <p:sldId id="407" r:id="rId33"/>
    <p:sldId id="410" r:id="rId34"/>
    <p:sldId id="287" r:id="rId35"/>
    <p:sldId id="405" r:id="rId36"/>
    <p:sldId id="408" r:id="rId37"/>
    <p:sldId id="409" r:id="rId38"/>
    <p:sldId id="289" r:id="rId39"/>
    <p:sldId id="323" r:id="rId40"/>
    <p:sldId id="411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9" r:id="rId50"/>
    <p:sldId id="399" r:id="rId51"/>
    <p:sldId id="400" r:id="rId52"/>
    <p:sldId id="406" r:id="rId53"/>
    <p:sldId id="311" r:id="rId54"/>
    <p:sldId id="312" r:id="rId55"/>
    <p:sldId id="313" r:id="rId56"/>
    <p:sldId id="412" r:id="rId57"/>
    <p:sldId id="413" r:id="rId58"/>
    <p:sldId id="414" r:id="rId59"/>
    <p:sldId id="417" r:id="rId60"/>
    <p:sldId id="415" r:id="rId61"/>
    <p:sldId id="416" r:id="rId62"/>
    <p:sldId id="418" r:id="rId63"/>
    <p:sldId id="324" r:id="rId64"/>
    <p:sldId id="325" r:id="rId65"/>
    <p:sldId id="326" r:id="rId66"/>
    <p:sldId id="327" r:id="rId67"/>
    <p:sldId id="328" r:id="rId68"/>
    <p:sldId id="329" r:id="rId69"/>
    <p:sldId id="330" r:id="rId70"/>
    <p:sldId id="331" r:id="rId71"/>
    <p:sldId id="333" r:id="rId72"/>
    <p:sldId id="334" r:id="rId73"/>
    <p:sldId id="419" r:id="rId74"/>
    <p:sldId id="420" r:id="rId75"/>
    <p:sldId id="335" r:id="rId76"/>
    <p:sldId id="336" r:id="rId77"/>
    <p:sldId id="337" r:id="rId78"/>
    <p:sldId id="341" r:id="rId79"/>
    <p:sldId id="343" r:id="rId80"/>
    <p:sldId id="346" r:id="rId81"/>
    <p:sldId id="373" r:id="rId82"/>
    <p:sldId id="374" r:id="rId83"/>
    <p:sldId id="375" r:id="rId84"/>
    <p:sldId id="347" r:id="rId85"/>
    <p:sldId id="348" r:id="rId86"/>
    <p:sldId id="349" r:id="rId87"/>
    <p:sldId id="350" r:id="rId88"/>
    <p:sldId id="351" r:id="rId89"/>
    <p:sldId id="352" r:id="rId90"/>
    <p:sldId id="353" r:id="rId91"/>
    <p:sldId id="354" r:id="rId92"/>
    <p:sldId id="355" r:id="rId93"/>
    <p:sldId id="356" r:id="rId94"/>
    <p:sldId id="362" r:id="rId95"/>
    <p:sldId id="363" r:id="rId96"/>
    <p:sldId id="364" r:id="rId97"/>
    <p:sldId id="365" r:id="rId98"/>
    <p:sldId id="357" r:id="rId99"/>
    <p:sldId id="358" r:id="rId100"/>
    <p:sldId id="359" r:id="rId101"/>
    <p:sldId id="360" r:id="rId102"/>
    <p:sldId id="361" r:id="rId103"/>
    <p:sldId id="366" r:id="rId104"/>
    <p:sldId id="367" r:id="rId105"/>
    <p:sldId id="368" r:id="rId106"/>
    <p:sldId id="371" r:id="rId107"/>
    <p:sldId id="376" r:id="rId108"/>
    <p:sldId id="377" r:id="rId109"/>
    <p:sldId id="369" r:id="rId110"/>
    <p:sldId id="372" r:id="rId111"/>
    <p:sldId id="378" r:id="rId112"/>
    <p:sldId id="379" r:id="rId113"/>
    <p:sldId id="380" r:id="rId114"/>
    <p:sldId id="381" r:id="rId115"/>
    <p:sldId id="382" r:id="rId116"/>
    <p:sldId id="383" r:id="rId117"/>
    <p:sldId id="384" r:id="rId118"/>
    <p:sldId id="386" r:id="rId119"/>
    <p:sldId id="390" r:id="rId120"/>
    <p:sldId id="397" r:id="rId121"/>
    <p:sldId id="393" r:id="rId122"/>
    <p:sldId id="394" r:id="rId123"/>
    <p:sldId id="395" r:id="rId1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y Kortsarz" initials="GK" lastIdx="0" clrIdx="0">
    <p:extLst>
      <p:ext uri="{19B8F6BF-5375-455C-9EA6-DF929625EA0E}">
        <p15:presenceInfo xmlns:p15="http://schemas.microsoft.com/office/powerpoint/2012/main" userId="Guy Kortsar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0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30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E3DD2-FA38-41AF-9E20-406726DD65EE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93D08-AD77-4C13-BE07-19BE76A0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84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08DD-9DE2-4E6A-8B49-89D42003F3B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AB90-2986-4540-ACA0-97E310634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05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08DD-9DE2-4E6A-8B49-89D42003F3B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AB90-2986-4540-ACA0-97E310634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5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08DD-9DE2-4E6A-8B49-89D42003F3B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AB90-2986-4540-ACA0-97E310634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5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08DD-9DE2-4E6A-8B49-89D42003F3B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AB90-2986-4540-ACA0-97E310634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8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08DD-9DE2-4E6A-8B49-89D42003F3B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AB90-2986-4540-ACA0-97E310634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7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08DD-9DE2-4E6A-8B49-89D42003F3B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AB90-2986-4540-ACA0-97E310634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4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08DD-9DE2-4E6A-8B49-89D42003F3B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AB90-2986-4540-ACA0-97E310634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3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08DD-9DE2-4E6A-8B49-89D42003F3B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AB90-2986-4540-ACA0-97E310634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3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08DD-9DE2-4E6A-8B49-89D42003F3B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AB90-2986-4540-ACA0-97E310634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9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08DD-9DE2-4E6A-8B49-89D42003F3B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AB90-2986-4540-ACA0-97E310634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9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08DD-9DE2-4E6A-8B49-89D42003F3B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AB90-2986-4540-ACA0-97E310634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2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708DD-9DE2-4E6A-8B49-89D42003F3B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5AB90-2986-4540-ACA0-97E310634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2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18" Type="http://schemas.openxmlformats.org/officeDocument/2006/relationships/tags" Target="../tags/tag75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tags" Target="../tags/tag74.xml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10" Type="http://schemas.openxmlformats.org/officeDocument/2006/relationships/tags" Target="../tags/tag67.xml"/><Relationship Id="rId19" Type="http://schemas.openxmlformats.org/officeDocument/2006/relationships/tags" Target="../tags/tag76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18" Type="http://schemas.openxmlformats.org/officeDocument/2006/relationships/tags" Target="../tags/tag94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tags" Target="../tags/tag93.xml"/><Relationship Id="rId2" Type="http://schemas.openxmlformats.org/officeDocument/2006/relationships/tags" Target="../tags/tag78.xml"/><Relationship Id="rId16" Type="http://schemas.openxmlformats.org/officeDocument/2006/relationships/tags" Target="../tags/tag92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10" Type="http://schemas.openxmlformats.org/officeDocument/2006/relationships/tags" Target="../tags/tag86.xml"/><Relationship Id="rId19" Type="http://schemas.openxmlformats.org/officeDocument/2006/relationships/tags" Target="../tags/tag95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03.xml"/><Relationship Id="rId13" Type="http://schemas.openxmlformats.org/officeDocument/2006/relationships/tags" Target="../tags/tag108.xml"/><Relationship Id="rId18" Type="http://schemas.openxmlformats.org/officeDocument/2006/relationships/tags" Target="../tags/tag113.xml"/><Relationship Id="rId3" Type="http://schemas.openxmlformats.org/officeDocument/2006/relationships/tags" Target="../tags/tag98.xml"/><Relationship Id="rId7" Type="http://schemas.openxmlformats.org/officeDocument/2006/relationships/tags" Target="../tags/tag102.xml"/><Relationship Id="rId12" Type="http://schemas.openxmlformats.org/officeDocument/2006/relationships/tags" Target="../tags/tag107.xml"/><Relationship Id="rId17" Type="http://schemas.openxmlformats.org/officeDocument/2006/relationships/tags" Target="../tags/tag112.xml"/><Relationship Id="rId2" Type="http://schemas.openxmlformats.org/officeDocument/2006/relationships/tags" Target="../tags/tag97.xml"/><Relationship Id="rId16" Type="http://schemas.openxmlformats.org/officeDocument/2006/relationships/tags" Target="../tags/tag111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11" Type="http://schemas.openxmlformats.org/officeDocument/2006/relationships/tags" Target="../tags/tag106.xml"/><Relationship Id="rId5" Type="http://schemas.openxmlformats.org/officeDocument/2006/relationships/tags" Target="../tags/tag100.xml"/><Relationship Id="rId15" Type="http://schemas.openxmlformats.org/officeDocument/2006/relationships/tags" Target="../tags/tag110.xml"/><Relationship Id="rId10" Type="http://schemas.openxmlformats.org/officeDocument/2006/relationships/tags" Target="../tags/tag105.xml"/><Relationship Id="rId19" Type="http://schemas.openxmlformats.org/officeDocument/2006/relationships/tags" Target="../tags/tag114.xml"/><Relationship Id="rId4" Type="http://schemas.openxmlformats.org/officeDocument/2006/relationships/tags" Target="../tags/tag99.xml"/><Relationship Id="rId9" Type="http://schemas.openxmlformats.org/officeDocument/2006/relationships/tags" Target="../tags/tag104.xml"/><Relationship Id="rId14" Type="http://schemas.openxmlformats.org/officeDocument/2006/relationships/tags" Target="../tags/tag10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22.xml"/><Relationship Id="rId13" Type="http://schemas.openxmlformats.org/officeDocument/2006/relationships/tags" Target="../tags/tag127.xml"/><Relationship Id="rId18" Type="http://schemas.openxmlformats.org/officeDocument/2006/relationships/tags" Target="../tags/tag132.xml"/><Relationship Id="rId3" Type="http://schemas.openxmlformats.org/officeDocument/2006/relationships/tags" Target="../tags/tag117.xml"/><Relationship Id="rId7" Type="http://schemas.openxmlformats.org/officeDocument/2006/relationships/tags" Target="../tags/tag121.xml"/><Relationship Id="rId12" Type="http://schemas.openxmlformats.org/officeDocument/2006/relationships/tags" Target="../tags/tag126.xml"/><Relationship Id="rId17" Type="http://schemas.openxmlformats.org/officeDocument/2006/relationships/tags" Target="../tags/tag131.xml"/><Relationship Id="rId2" Type="http://schemas.openxmlformats.org/officeDocument/2006/relationships/tags" Target="../tags/tag116.xml"/><Relationship Id="rId16" Type="http://schemas.openxmlformats.org/officeDocument/2006/relationships/tags" Target="../tags/tag130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11" Type="http://schemas.openxmlformats.org/officeDocument/2006/relationships/tags" Target="../tags/tag125.xml"/><Relationship Id="rId5" Type="http://schemas.openxmlformats.org/officeDocument/2006/relationships/tags" Target="../tags/tag119.xml"/><Relationship Id="rId15" Type="http://schemas.openxmlformats.org/officeDocument/2006/relationships/tags" Target="../tags/tag129.xml"/><Relationship Id="rId10" Type="http://schemas.openxmlformats.org/officeDocument/2006/relationships/tags" Target="../tags/tag124.xml"/><Relationship Id="rId19" Type="http://schemas.openxmlformats.org/officeDocument/2006/relationships/tags" Target="../tags/tag133.xml"/><Relationship Id="rId4" Type="http://schemas.openxmlformats.org/officeDocument/2006/relationships/tags" Target="../tags/tag118.xml"/><Relationship Id="rId9" Type="http://schemas.openxmlformats.org/officeDocument/2006/relationships/tags" Target="../tags/tag123.xml"/><Relationship Id="rId14" Type="http://schemas.openxmlformats.org/officeDocument/2006/relationships/tags" Target="../tags/tag12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13" Type="http://schemas.openxmlformats.org/officeDocument/2006/relationships/tags" Target="../tags/tag146.xml"/><Relationship Id="rId18" Type="http://schemas.openxmlformats.org/officeDocument/2006/relationships/tags" Target="../tags/tag151.xml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12" Type="http://schemas.openxmlformats.org/officeDocument/2006/relationships/tags" Target="../tags/tag145.xml"/><Relationship Id="rId17" Type="http://schemas.openxmlformats.org/officeDocument/2006/relationships/tags" Target="../tags/tag150.xml"/><Relationship Id="rId2" Type="http://schemas.openxmlformats.org/officeDocument/2006/relationships/tags" Target="../tags/tag135.xml"/><Relationship Id="rId16" Type="http://schemas.openxmlformats.org/officeDocument/2006/relationships/tags" Target="../tags/tag149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11" Type="http://schemas.openxmlformats.org/officeDocument/2006/relationships/tags" Target="../tags/tag144.xml"/><Relationship Id="rId5" Type="http://schemas.openxmlformats.org/officeDocument/2006/relationships/tags" Target="../tags/tag138.xml"/><Relationship Id="rId15" Type="http://schemas.openxmlformats.org/officeDocument/2006/relationships/tags" Target="../tags/tag148.xml"/><Relationship Id="rId10" Type="http://schemas.openxmlformats.org/officeDocument/2006/relationships/tags" Target="../tags/tag143.xml"/><Relationship Id="rId19" Type="http://schemas.openxmlformats.org/officeDocument/2006/relationships/tags" Target="../tags/tag152.xml"/><Relationship Id="rId4" Type="http://schemas.openxmlformats.org/officeDocument/2006/relationships/tags" Target="../tags/tag137.xml"/><Relationship Id="rId9" Type="http://schemas.openxmlformats.org/officeDocument/2006/relationships/tags" Target="../tags/tag142.xml"/><Relationship Id="rId14" Type="http://schemas.openxmlformats.org/officeDocument/2006/relationships/tags" Target="../tags/tag14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60.xml"/><Relationship Id="rId13" Type="http://schemas.openxmlformats.org/officeDocument/2006/relationships/tags" Target="../tags/tag165.xml"/><Relationship Id="rId18" Type="http://schemas.openxmlformats.org/officeDocument/2006/relationships/tags" Target="../tags/tag170.xml"/><Relationship Id="rId3" Type="http://schemas.openxmlformats.org/officeDocument/2006/relationships/tags" Target="../tags/tag155.xml"/><Relationship Id="rId7" Type="http://schemas.openxmlformats.org/officeDocument/2006/relationships/tags" Target="../tags/tag159.xml"/><Relationship Id="rId12" Type="http://schemas.openxmlformats.org/officeDocument/2006/relationships/tags" Target="../tags/tag164.xml"/><Relationship Id="rId17" Type="http://schemas.openxmlformats.org/officeDocument/2006/relationships/tags" Target="../tags/tag169.xml"/><Relationship Id="rId2" Type="http://schemas.openxmlformats.org/officeDocument/2006/relationships/tags" Target="../tags/tag154.xml"/><Relationship Id="rId16" Type="http://schemas.openxmlformats.org/officeDocument/2006/relationships/tags" Target="../tags/tag168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11" Type="http://schemas.openxmlformats.org/officeDocument/2006/relationships/tags" Target="../tags/tag163.xml"/><Relationship Id="rId5" Type="http://schemas.openxmlformats.org/officeDocument/2006/relationships/tags" Target="../tags/tag157.xml"/><Relationship Id="rId15" Type="http://schemas.openxmlformats.org/officeDocument/2006/relationships/tags" Target="../tags/tag167.xml"/><Relationship Id="rId10" Type="http://schemas.openxmlformats.org/officeDocument/2006/relationships/tags" Target="../tags/tag162.xml"/><Relationship Id="rId19" Type="http://schemas.openxmlformats.org/officeDocument/2006/relationships/tags" Target="../tags/tag171.xml"/><Relationship Id="rId4" Type="http://schemas.openxmlformats.org/officeDocument/2006/relationships/tags" Target="../tags/tag156.xml"/><Relationship Id="rId9" Type="http://schemas.openxmlformats.org/officeDocument/2006/relationships/tags" Target="../tags/tag161.xml"/><Relationship Id="rId14" Type="http://schemas.openxmlformats.org/officeDocument/2006/relationships/tags" Target="../tags/tag16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79.xml"/><Relationship Id="rId13" Type="http://schemas.openxmlformats.org/officeDocument/2006/relationships/tags" Target="../tags/tag184.xml"/><Relationship Id="rId18" Type="http://schemas.openxmlformats.org/officeDocument/2006/relationships/tags" Target="../tags/tag189.xml"/><Relationship Id="rId3" Type="http://schemas.openxmlformats.org/officeDocument/2006/relationships/tags" Target="../tags/tag174.xml"/><Relationship Id="rId7" Type="http://schemas.openxmlformats.org/officeDocument/2006/relationships/tags" Target="../tags/tag178.xml"/><Relationship Id="rId12" Type="http://schemas.openxmlformats.org/officeDocument/2006/relationships/tags" Target="../tags/tag183.xml"/><Relationship Id="rId17" Type="http://schemas.openxmlformats.org/officeDocument/2006/relationships/tags" Target="../tags/tag188.xml"/><Relationship Id="rId2" Type="http://schemas.openxmlformats.org/officeDocument/2006/relationships/tags" Target="../tags/tag173.xml"/><Relationship Id="rId16" Type="http://schemas.openxmlformats.org/officeDocument/2006/relationships/tags" Target="../tags/tag187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72.xml"/><Relationship Id="rId6" Type="http://schemas.openxmlformats.org/officeDocument/2006/relationships/tags" Target="../tags/tag177.xml"/><Relationship Id="rId11" Type="http://schemas.openxmlformats.org/officeDocument/2006/relationships/tags" Target="../tags/tag182.xml"/><Relationship Id="rId5" Type="http://schemas.openxmlformats.org/officeDocument/2006/relationships/tags" Target="../tags/tag176.xml"/><Relationship Id="rId15" Type="http://schemas.openxmlformats.org/officeDocument/2006/relationships/tags" Target="../tags/tag186.xml"/><Relationship Id="rId10" Type="http://schemas.openxmlformats.org/officeDocument/2006/relationships/tags" Target="../tags/tag181.xml"/><Relationship Id="rId19" Type="http://schemas.openxmlformats.org/officeDocument/2006/relationships/tags" Target="../tags/tag190.xml"/><Relationship Id="rId4" Type="http://schemas.openxmlformats.org/officeDocument/2006/relationships/tags" Target="../tags/tag175.xml"/><Relationship Id="rId9" Type="http://schemas.openxmlformats.org/officeDocument/2006/relationships/tags" Target="../tags/tag180.xml"/><Relationship Id="rId14" Type="http://schemas.openxmlformats.org/officeDocument/2006/relationships/tags" Target="../tags/tag18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98.xml"/><Relationship Id="rId13" Type="http://schemas.openxmlformats.org/officeDocument/2006/relationships/tags" Target="../tags/tag203.xml"/><Relationship Id="rId18" Type="http://schemas.openxmlformats.org/officeDocument/2006/relationships/tags" Target="../tags/tag208.xml"/><Relationship Id="rId3" Type="http://schemas.openxmlformats.org/officeDocument/2006/relationships/tags" Target="../tags/tag193.xml"/><Relationship Id="rId7" Type="http://schemas.openxmlformats.org/officeDocument/2006/relationships/tags" Target="../tags/tag197.xml"/><Relationship Id="rId12" Type="http://schemas.openxmlformats.org/officeDocument/2006/relationships/tags" Target="../tags/tag202.xml"/><Relationship Id="rId17" Type="http://schemas.openxmlformats.org/officeDocument/2006/relationships/tags" Target="../tags/tag207.xml"/><Relationship Id="rId2" Type="http://schemas.openxmlformats.org/officeDocument/2006/relationships/tags" Target="../tags/tag192.xml"/><Relationship Id="rId16" Type="http://schemas.openxmlformats.org/officeDocument/2006/relationships/tags" Target="../tags/tag206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91.xml"/><Relationship Id="rId6" Type="http://schemas.openxmlformats.org/officeDocument/2006/relationships/tags" Target="../tags/tag196.xml"/><Relationship Id="rId11" Type="http://schemas.openxmlformats.org/officeDocument/2006/relationships/tags" Target="../tags/tag201.xml"/><Relationship Id="rId5" Type="http://schemas.openxmlformats.org/officeDocument/2006/relationships/tags" Target="../tags/tag195.xml"/><Relationship Id="rId15" Type="http://schemas.openxmlformats.org/officeDocument/2006/relationships/tags" Target="../tags/tag205.xml"/><Relationship Id="rId10" Type="http://schemas.openxmlformats.org/officeDocument/2006/relationships/tags" Target="../tags/tag200.xml"/><Relationship Id="rId19" Type="http://schemas.openxmlformats.org/officeDocument/2006/relationships/tags" Target="../tags/tag209.xml"/><Relationship Id="rId4" Type="http://schemas.openxmlformats.org/officeDocument/2006/relationships/tags" Target="../tags/tag194.xml"/><Relationship Id="rId9" Type="http://schemas.openxmlformats.org/officeDocument/2006/relationships/tags" Target="../tags/tag199.xml"/><Relationship Id="rId14" Type="http://schemas.openxmlformats.org/officeDocument/2006/relationships/tags" Target="../tags/tag20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17.xml"/><Relationship Id="rId13" Type="http://schemas.openxmlformats.org/officeDocument/2006/relationships/tags" Target="../tags/tag222.xml"/><Relationship Id="rId18" Type="http://schemas.openxmlformats.org/officeDocument/2006/relationships/tags" Target="../tags/tag227.xml"/><Relationship Id="rId3" Type="http://schemas.openxmlformats.org/officeDocument/2006/relationships/tags" Target="../tags/tag212.xml"/><Relationship Id="rId7" Type="http://schemas.openxmlformats.org/officeDocument/2006/relationships/tags" Target="../tags/tag216.xml"/><Relationship Id="rId12" Type="http://schemas.openxmlformats.org/officeDocument/2006/relationships/tags" Target="../tags/tag221.xml"/><Relationship Id="rId17" Type="http://schemas.openxmlformats.org/officeDocument/2006/relationships/tags" Target="../tags/tag226.xml"/><Relationship Id="rId2" Type="http://schemas.openxmlformats.org/officeDocument/2006/relationships/tags" Target="../tags/tag211.xml"/><Relationship Id="rId16" Type="http://schemas.openxmlformats.org/officeDocument/2006/relationships/tags" Target="../tags/tag225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10.xml"/><Relationship Id="rId6" Type="http://schemas.openxmlformats.org/officeDocument/2006/relationships/tags" Target="../tags/tag215.xml"/><Relationship Id="rId11" Type="http://schemas.openxmlformats.org/officeDocument/2006/relationships/tags" Target="../tags/tag220.xml"/><Relationship Id="rId5" Type="http://schemas.openxmlformats.org/officeDocument/2006/relationships/tags" Target="../tags/tag214.xml"/><Relationship Id="rId15" Type="http://schemas.openxmlformats.org/officeDocument/2006/relationships/tags" Target="../tags/tag224.xml"/><Relationship Id="rId10" Type="http://schemas.openxmlformats.org/officeDocument/2006/relationships/tags" Target="../tags/tag219.xml"/><Relationship Id="rId19" Type="http://schemas.openxmlformats.org/officeDocument/2006/relationships/tags" Target="../tags/tag228.xml"/><Relationship Id="rId4" Type="http://schemas.openxmlformats.org/officeDocument/2006/relationships/tags" Target="../tags/tag213.xml"/><Relationship Id="rId9" Type="http://schemas.openxmlformats.org/officeDocument/2006/relationships/tags" Target="../tags/tag218.xml"/><Relationship Id="rId14" Type="http://schemas.openxmlformats.org/officeDocument/2006/relationships/tags" Target="../tags/tag22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36.xml"/><Relationship Id="rId13" Type="http://schemas.openxmlformats.org/officeDocument/2006/relationships/tags" Target="../tags/tag241.xml"/><Relationship Id="rId18" Type="http://schemas.openxmlformats.org/officeDocument/2006/relationships/tags" Target="../tags/tag246.xml"/><Relationship Id="rId3" Type="http://schemas.openxmlformats.org/officeDocument/2006/relationships/tags" Target="../tags/tag231.xml"/><Relationship Id="rId7" Type="http://schemas.openxmlformats.org/officeDocument/2006/relationships/tags" Target="../tags/tag235.xml"/><Relationship Id="rId12" Type="http://schemas.openxmlformats.org/officeDocument/2006/relationships/tags" Target="../tags/tag240.xml"/><Relationship Id="rId17" Type="http://schemas.openxmlformats.org/officeDocument/2006/relationships/tags" Target="../tags/tag245.xml"/><Relationship Id="rId2" Type="http://schemas.openxmlformats.org/officeDocument/2006/relationships/tags" Target="../tags/tag230.xml"/><Relationship Id="rId16" Type="http://schemas.openxmlformats.org/officeDocument/2006/relationships/tags" Target="../tags/tag244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29.xml"/><Relationship Id="rId6" Type="http://schemas.openxmlformats.org/officeDocument/2006/relationships/tags" Target="../tags/tag234.xml"/><Relationship Id="rId11" Type="http://schemas.openxmlformats.org/officeDocument/2006/relationships/tags" Target="../tags/tag239.xml"/><Relationship Id="rId5" Type="http://schemas.openxmlformats.org/officeDocument/2006/relationships/tags" Target="../tags/tag233.xml"/><Relationship Id="rId15" Type="http://schemas.openxmlformats.org/officeDocument/2006/relationships/tags" Target="../tags/tag243.xml"/><Relationship Id="rId10" Type="http://schemas.openxmlformats.org/officeDocument/2006/relationships/tags" Target="../tags/tag238.xml"/><Relationship Id="rId19" Type="http://schemas.openxmlformats.org/officeDocument/2006/relationships/tags" Target="../tags/tag247.xml"/><Relationship Id="rId4" Type="http://schemas.openxmlformats.org/officeDocument/2006/relationships/tags" Target="../tags/tag232.xml"/><Relationship Id="rId9" Type="http://schemas.openxmlformats.org/officeDocument/2006/relationships/tags" Target="../tags/tag237.xml"/><Relationship Id="rId14" Type="http://schemas.openxmlformats.org/officeDocument/2006/relationships/tags" Target="../tags/tag24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18" Type="http://schemas.openxmlformats.org/officeDocument/2006/relationships/tags" Target="../tags/tag3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10" Type="http://schemas.openxmlformats.org/officeDocument/2006/relationships/tags" Target="../tags/tag29.xml"/><Relationship Id="rId19" Type="http://schemas.openxmlformats.org/officeDocument/2006/relationships/tags" Target="../tags/tag38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13" Type="http://schemas.openxmlformats.org/officeDocument/2006/relationships/tags" Target="../tags/tag51.xml"/><Relationship Id="rId18" Type="http://schemas.openxmlformats.org/officeDocument/2006/relationships/tags" Target="../tags/tag56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tags" Target="../tags/tag50.xml"/><Relationship Id="rId17" Type="http://schemas.openxmlformats.org/officeDocument/2006/relationships/tags" Target="../tags/tag55.xml"/><Relationship Id="rId2" Type="http://schemas.openxmlformats.org/officeDocument/2006/relationships/tags" Target="../tags/tag40.xml"/><Relationship Id="rId16" Type="http://schemas.openxmlformats.org/officeDocument/2006/relationships/tags" Target="../tags/tag54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tags" Target="../tags/tag49.xml"/><Relationship Id="rId5" Type="http://schemas.openxmlformats.org/officeDocument/2006/relationships/tags" Target="../tags/tag43.xml"/><Relationship Id="rId15" Type="http://schemas.openxmlformats.org/officeDocument/2006/relationships/tags" Target="../tags/tag53.xml"/><Relationship Id="rId10" Type="http://schemas.openxmlformats.org/officeDocument/2006/relationships/tags" Target="../tags/tag48.xml"/><Relationship Id="rId19" Type="http://schemas.openxmlformats.org/officeDocument/2006/relationships/tags" Target="../tags/tag57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tags" Target="../tags/tag5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Exact solutions and approximations via LP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85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 variable </a:t>
            </a:r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v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for every</a:t>
            </a:r>
            <a:r>
              <a:rPr lang="en-US" sz="3600" dirty="0" smtClean="0">
                <a:solidFill>
                  <a:srgbClr val="FF0000"/>
                </a:solidFill>
              </a:rPr>
              <a:t> v </a:t>
            </a:r>
            <a:r>
              <a:rPr lang="en-US" sz="3600" dirty="0" smtClean="0"/>
              <a:t>which is </a:t>
            </a:r>
            <a:r>
              <a:rPr lang="en-US" sz="36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/>
              <a:t> if v is chosen and </a:t>
            </a:r>
            <a:r>
              <a:rPr lang="en-US" sz="3600" dirty="0" smtClean="0">
                <a:solidFill>
                  <a:srgbClr val="FF0000"/>
                </a:solidFill>
              </a:rPr>
              <a:t>0</a:t>
            </a:r>
            <a:r>
              <a:rPr lang="en-US" sz="3600" dirty="0" smtClean="0"/>
              <a:t> otherwise. The </a:t>
            </a:r>
            <a:r>
              <a:rPr lang="en-US" sz="3600" dirty="0" smtClean="0">
                <a:solidFill>
                  <a:srgbClr val="FF0000"/>
                </a:solidFill>
              </a:rPr>
              <a:t>IP </a:t>
            </a:r>
            <a:r>
              <a:rPr lang="en-US" sz="3600" dirty="0" smtClean="0"/>
              <a:t>is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+x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1 for every e=(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 for all v.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LP for vertex cover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42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  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cv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+x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1 for every e=(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 for all v.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Proof: we show that any solution not with {0,1,1/2} is a linear combination of two solutions</a:t>
            </a:r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84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  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cv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+x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1 for every e=(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 for all v.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Say that for some u, 0&lt;</a:t>
            </a:r>
            <a:r>
              <a:rPr lang="en-US" sz="3600" dirty="0" err="1" smtClean="0">
                <a:solidFill>
                  <a:srgbClr val="00B0F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 smtClean="0">
                <a:solidFill>
                  <a:srgbClr val="00B0F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&lt;1/2</a:t>
            </a:r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83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  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cv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+x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1 for every e=(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 for all v.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This implies that for some v, 1/2&lt;x</a:t>
            </a:r>
            <a:r>
              <a:rPr lang="en-US" sz="3600" baseline="-25000" dirty="0" smtClean="0">
                <a:solidFill>
                  <a:srgbClr val="00B0F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&lt;1</a:t>
            </a:r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05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  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cv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+x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1 for every e=(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 for all v.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Define x(-) with x</a:t>
            </a:r>
            <a:r>
              <a:rPr lang="en-US" sz="3600" baseline="-25000" dirty="0">
                <a:solidFill>
                  <a:srgbClr val="00B0F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(-)=x</a:t>
            </a:r>
            <a:r>
              <a:rPr lang="en-US" sz="3600" baseline="-25000" dirty="0">
                <a:solidFill>
                  <a:srgbClr val="00B0F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- for 0&lt;x</a:t>
            </a:r>
            <a:r>
              <a:rPr lang="en-US" sz="3600" baseline="-25000" dirty="0">
                <a:solidFill>
                  <a:srgbClr val="00B0F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&lt;1/2 and </a:t>
            </a:r>
          </a:p>
          <a:p>
            <a:r>
              <a:rPr lang="en-US" sz="3600" dirty="0" err="1" smtClean="0">
                <a:solidFill>
                  <a:srgbClr val="00B0F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 smtClean="0">
                <a:solidFill>
                  <a:srgbClr val="00B0F0"/>
                </a:solidFill>
                <a:sym typeface="Symbol" panose="05050102010706020507" pitchFamily="18" charset="2"/>
              </a:rPr>
              <a:t>e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(-)=x</a:t>
            </a:r>
            <a:r>
              <a:rPr lang="en-US" sz="3600" baseline="-25000" dirty="0">
                <a:solidFill>
                  <a:srgbClr val="00B0F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+ for 1/2&lt;x</a:t>
            </a:r>
            <a:r>
              <a:rPr lang="en-US" sz="3600" baseline="-25000" dirty="0">
                <a:solidFill>
                  <a:srgbClr val="00B0F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&lt;1</a:t>
            </a:r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80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  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cv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+x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1 for every e=(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 for all v.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Define x(+) with x</a:t>
            </a:r>
            <a:r>
              <a:rPr lang="en-US" sz="3600" baseline="-25000" dirty="0">
                <a:solidFill>
                  <a:srgbClr val="00B0F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(+)=x</a:t>
            </a:r>
            <a:r>
              <a:rPr lang="en-US" sz="3600" baseline="-25000" dirty="0">
                <a:solidFill>
                  <a:srgbClr val="00B0F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+ for 0&lt;x</a:t>
            </a:r>
            <a:r>
              <a:rPr lang="en-US" sz="3600" baseline="-25000" dirty="0">
                <a:solidFill>
                  <a:srgbClr val="00B0F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&lt;1/2 and </a:t>
            </a:r>
          </a:p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>
                <a:solidFill>
                  <a:srgbClr val="00B0F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(+)=x</a:t>
            </a:r>
            <a:r>
              <a:rPr lang="en-US" sz="3600" baseline="-25000" dirty="0">
                <a:solidFill>
                  <a:srgbClr val="00B0F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- for 1/2&lt;x</a:t>
            </a:r>
            <a:r>
              <a:rPr lang="en-US" sz="3600" baseline="-25000" dirty="0">
                <a:solidFill>
                  <a:srgbClr val="00B0F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&lt;1</a:t>
            </a:r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75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  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cv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+x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1 for every e=(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 for all v.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Claim: Both x(+) and x(-) is a feasible solution</a:t>
            </a:r>
          </a:p>
          <a:p>
            <a:pPr algn="l"/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Proof:  For x(-). If one of the values of an edge is 1, or 0, it is feasible. If both values increase it is feasible. Hence, consider an edge e=(</a:t>
            </a:r>
            <a:r>
              <a:rPr lang="en-US" sz="3600" dirty="0" err="1" smtClean="0">
                <a:solidFill>
                  <a:srgbClr val="00B0F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) so that  x</a:t>
            </a:r>
            <a:r>
              <a:rPr lang="en-US" sz="3600" baseline="-25000" dirty="0" smtClean="0">
                <a:solidFill>
                  <a:srgbClr val="00B0F0"/>
                </a:solidFill>
                <a:sym typeface="Symbol" panose="05050102010706020507" pitchFamily="18" charset="2"/>
              </a:rPr>
              <a:t>v 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 decreased and thus 0&lt;x</a:t>
            </a:r>
            <a:r>
              <a:rPr lang="en-US" sz="3600" baseline="-25000" dirty="0" smtClean="0">
                <a:solidFill>
                  <a:srgbClr val="00B0F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&lt;1/2</a:t>
            </a:r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7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  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cv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+x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1 for every e=(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 for all v.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Both x(+) and x(-) is a feasible solution</a:t>
            </a:r>
          </a:p>
          <a:p>
            <a:pPr algn="l"/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Proof:  The value of the other endpoint increased by the same amount, hence the solution is feasible.</a:t>
            </a:r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94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  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cv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+x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1 for every e=(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 for all v.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Since x=(x(+)+x(-))/2 x is not a BFS</a:t>
            </a:r>
          </a:p>
          <a:p>
            <a:pPr algn="l"/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85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  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cv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+x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1 for every e=(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 for all v.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But BFS exist. Therefore they must be ½ integral</a:t>
            </a:r>
          </a:p>
          <a:p>
            <a:pPr algn="l"/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93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  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cv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+x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1 for every e=(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 for all v.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Integrality gap: the worse ratio between the fractional and integral </a:t>
            </a:r>
          </a:p>
          <a:p>
            <a:pPr algn="l"/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8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8024" y="307899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The LP gives smaller values than the IP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LP for vertex cover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098800" y="2438400"/>
            <a:ext cx="441960" cy="41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07280" y="2438400"/>
            <a:ext cx="441960" cy="41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89680" y="3464819"/>
            <a:ext cx="441960" cy="41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4" idx="6"/>
            <a:endCxn id="5" idx="2"/>
          </p:cNvCxnSpPr>
          <p:nvPr/>
        </p:nvCxnSpPr>
        <p:spPr>
          <a:xfrm>
            <a:off x="3540760" y="2644140"/>
            <a:ext cx="1366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6" idx="1"/>
          </p:cNvCxnSpPr>
          <p:nvPr/>
        </p:nvCxnSpPr>
        <p:spPr>
          <a:xfrm>
            <a:off x="3476036" y="2789620"/>
            <a:ext cx="378368" cy="7354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</p:cNvCxnSpPr>
          <p:nvPr/>
        </p:nvCxnSpPr>
        <p:spPr>
          <a:xfrm flipV="1">
            <a:off x="4166916" y="2675062"/>
            <a:ext cx="1004524" cy="850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93360" y="2265105"/>
            <a:ext cx="919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1/2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71900" y="3873289"/>
            <a:ext cx="919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1/2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4636" y="2204845"/>
            <a:ext cx="919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1/2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4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  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cv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+x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1 for every e=(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 for all v.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Say that the graph is a clique namely all edges exist. Then the minimum vertex cover has size n-1 but the minimum fractional solution has a value n/2—integrality gap of 2. You can’t break the 2 ratio via LP rounding  </a:t>
            </a:r>
          </a:p>
          <a:p>
            <a:pPr algn="l"/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76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In my opinion, the most important open problem in approximation is to solve the question: what is the best ratio for VC</a:t>
            </a:r>
          </a:p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Everybody thinks it is 2. But a proof seems out of reach today  </a:t>
            </a:r>
          </a:p>
          <a:p>
            <a:pPr algn="l"/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96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Scheduling Jobs to machines to minimize the </a:t>
            </a:r>
            <a:r>
              <a:rPr lang="en-US" dirty="0" err="1" smtClean="0">
                <a:solidFill>
                  <a:srgbClr val="00B0F0"/>
                </a:solidFill>
              </a:rPr>
              <a:t>Makespan</a:t>
            </a:r>
            <a:r>
              <a:rPr lang="en-US" dirty="0" smtClean="0">
                <a:solidFill>
                  <a:srgbClr val="00B0F0"/>
                </a:solidFill>
              </a:rPr>
              <a:t>: a set </a:t>
            </a:r>
            <a:r>
              <a:rPr lang="en-US" dirty="0" smtClean="0">
                <a:solidFill>
                  <a:srgbClr val="FF0000"/>
                </a:solidFill>
              </a:rPr>
              <a:t>J</a:t>
            </a:r>
            <a:r>
              <a:rPr lang="en-US" dirty="0" smtClean="0">
                <a:solidFill>
                  <a:srgbClr val="00B0F0"/>
                </a:solidFill>
              </a:rPr>
              <a:t> of jobs and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00B0F0"/>
                </a:solidFill>
              </a:rPr>
              <a:t> of machines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2572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91458" y="2488223"/>
            <a:ext cx="268165" cy="263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91458" y="3220916"/>
            <a:ext cx="268165" cy="263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91458" y="3834361"/>
            <a:ext cx="268165" cy="263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91457" y="4562657"/>
            <a:ext cx="268165" cy="263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91457" y="5369810"/>
            <a:ext cx="268165" cy="263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8741" y="5508978"/>
            <a:ext cx="34026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J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422406" y="2855975"/>
            <a:ext cx="268165" cy="263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01890" y="3718033"/>
            <a:ext cx="268165" cy="263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01889" y="4535522"/>
            <a:ext cx="268165" cy="263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401888" y="5245209"/>
            <a:ext cx="268165" cy="263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188549" y="2687558"/>
            <a:ext cx="1347421" cy="296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7"/>
            <a:endCxn id="12" idx="2"/>
          </p:cNvCxnSpPr>
          <p:nvPr/>
        </p:nvCxnSpPr>
        <p:spPr>
          <a:xfrm flipV="1">
            <a:off x="2220350" y="4667407"/>
            <a:ext cx="1181539" cy="741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125539" y="3369834"/>
            <a:ext cx="1233123" cy="44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7"/>
            <a:endCxn id="10" idx="3"/>
          </p:cNvCxnSpPr>
          <p:nvPr/>
        </p:nvCxnSpPr>
        <p:spPr>
          <a:xfrm flipV="1">
            <a:off x="2220351" y="3081116"/>
            <a:ext cx="1241327" cy="791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6"/>
            <a:endCxn id="11" idx="3"/>
          </p:cNvCxnSpPr>
          <p:nvPr/>
        </p:nvCxnSpPr>
        <p:spPr>
          <a:xfrm flipV="1">
            <a:off x="2259622" y="3943174"/>
            <a:ext cx="1181540" cy="751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4"/>
            <a:endCxn id="12" idx="2"/>
          </p:cNvCxnSpPr>
          <p:nvPr/>
        </p:nvCxnSpPr>
        <p:spPr>
          <a:xfrm>
            <a:off x="2125541" y="4098130"/>
            <a:ext cx="1276348" cy="569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3" idx="3"/>
          </p:cNvCxnSpPr>
          <p:nvPr/>
        </p:nvCxnSpPr>
        <p:spPr>
          <a:xfrm flipV="1">
            <a:off x="2259621" y="5470350"/>
            <a:ext cx="1181539" cy="64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7" idx="5"/>
            <a:endCxn id="13" idx="2"/>
          </p:cNvCxnSpPr>
          <p:nvPr/>
        </p:nvCxnSpPr>
        <p:spPr>
          <a:xfrm>
            <a:off x="2220350" y="4787798"/>
            <a:ext cx="1181538" cy="589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6" idx="6"/>
            <a:endCxn id="11" idx="2"/>
          </p:cNvCxnSpPr>
          <p:nvPr/>
        </p:nvCxnSpPr>
        <p:spPr>
          <a:xfrm flipV="1">
            <a:off x="2259623" y="3849918"/>
            <a:ext cx="1142267" cy="116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4" idx="2"/>
            <a:endCxn id="11" idx="2"/>
          </p:cNvCxnSpPr>
          <p:nvPr/>
        </p:nvCxnSpPr>
        <p:spPr>
          <a:xfrm>
            <a:off x="1991458" y="2620108"/>
            <a:ext cx="1410432" cy="1229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265166" y="5408438"/>
            <a:ext cx="34026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93377" y="2549923"/>
            <a:ext cx="340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2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36577" y="2905888"/>
            <a:ext cx="340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38" name="Straight Connector 37"/>
          <p:cNvCxnSpPr>
            <a:endCxn id="12" idx="1"/>
          </p:cNvCxnSpPr>
          <p:nvPr/>
        </p:nvCxnSpPr>
        <p:spPr>
          <a:xfrm>
            <a:off x="2125539" y="3352800"/>
            <a:ext cx="1315622" cy="1221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822328" y="3399865"/>
            <a:ext cx="340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60060" y="3645231"/>
            <a:ext cx="340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4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19865" y="2891893"/>
            <a:ext cx="340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019864" y="4036440"/>
            <a:ext cx="340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341826" y="3987513"/>
            <a:ext cx="340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45" name="Straight Connector 44"/>
          <p:cNvCxnSpPr>
            <a:stCxn id="7" idx="5"/>
            <a:endCxn id="12" idx="2"/>
          </p:cNvCxnSpPr>
          <p:nvPr/>
        </p:nvCxnSpPr>
        <p:spPr>
          <a:xfrm flipV="1">
            <a:off x="2220350" y="4667407"/>
            <a:ext cx="1181539" cy="120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220350" y="4288367"/>
            <a:ext cx="340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82077" y="4432761"/>
            <a:ext cx="340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44290" y="4918403"/>
            <a:ext cx="340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45392" y="4904136"/>
            <a:ext cx="340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454511" y="5247934"/>
            <a:ext cx="340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7480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B0F0"/>
                </a:solidFill>
              </a:rPr>
              <a:t>Makespan</a:t>
            </a:r>
            <a:r>
              <a:rPr lang="en-US" dirty="0" smtClean="0">
                <a:solidFill>
                  <a:srgbClr val="00B0F0"/>
                </a:solidFill>
              </a:rPr>
              <a:t> 3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2572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91458" y="2488223"/>
            <a:ext cx="268165" cy="263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91458" y="3220916"/>
            <a:ext cx="268165" cy="263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91458" y="3834361"/>
            <a:ext cx="268165" cy="263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91457" y="4562657"/>
            <a:ext cx="268165" cy="263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91457" y="5369810"/>
            <a:ext cx="268165" cy="263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8741" y="5508978"/>
            <a:ext cx="34026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J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422406" y="2855975"/>
            <a:ext cx="268165" cy="263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01890" y="3718033"/>
            <a:ext cx="268165" cy="263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01889" y="4535522"/>
            <a:ext cx="268165" cy="263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401888" y="5245209"/>
            <a:ext cx="268165" cy="263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188549" y="2687558"/>
            <a:ext cx="1347421" cy="296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125539" y="3369834"/>
            <a:ext cx="1233123" cy="44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7"/>
            <a:endCxn id="10" idx="3"/>
          </p:cNvCxnSpPr>
          <p:nvPr/>
        </p:nvCxnSpPr>
        <p:spPr>
          <a:xfrm flipV="1">
            <a:off x="2220351" y="3081116"/>
            <a:ext cx="1241327" cy="791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6"/>
            <a:endCxn id="11" idx="3"/>
          </p:cNvCxnSpPr>
          <p:nvPr/>
        </p:nvCxnSpPr>
        <p:spPr>
          <a:xfrm flipV="1">
            <a:off x="2259622" y="3943174"/>
            <a:ext cx="1181540" cy="751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3" idx="3"/>
          </p:cNvCxnSpPr>
          <p:nvPr/>
        </p:nvCxnSpPr>
        <p:spPr>
          <a:xfrm flipV="1">
            <a:off x="2259621" y="5470350"/>
            <a:ext cx="1181539" cy="64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265166" y="5408438"/>
            <a:ext cx="34026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93377" y="2549923"/>
            <a:ext cx="340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2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22328" y="3399865"/>
            <a:ext cx="340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019865" y="2891893"/>
            <a:ext cx="340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93546" y="4240081"/>
            <a:ext cx="340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454511" y="5247934"/>
            <a:ext cx="3402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8055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Let opt be the optimum </a:t>
            </a:r>
            <a:r>
              <a:rPr lang="en-US" sz="3600" dirty="0" err="1" smtClean="0">
                <a:solidFill>
                  <a:srgbClr val="00B0F0"/>
                </a:solidFill>
                <a:sym typeface="Symbol" panose="05050102010706020507" pitchFamily="18" charset="2"/>
              </a:rPr>
              <a:t>makespan</a:t>
            </a:r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67150" y="1854849"/>
            <a:ext cx="9144000" cy="620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>
                <a:sym typeface="Symbol" panose="05050102010706020507" pitchFamily="18" charset="2"/>
              </a:rPr>
              <a:t>Let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p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ij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ym typeface="Symbol" panose="05050102010706020507" pitchFamily="18" charset="2"/>
              </a:rPr>
              <a:t>be the processing time of job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sz="3600" dirty="0" smtClean="0">
                <a:sym typeface="Symbol" panose="05050102010706020507" pitchFamily="18" charset="2"/>
              </a:rPr>
              <a:t> on machine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j</a:t>
            </a:r>
          </a:p>
          <a:p>
            <a:pPr algn="l"/>
            <a:r>
              <a:rPr lang="en-US" sz="3600" dirty="0" smtClean="0">
                <a:sym typeface="Symbol" panose="05050102010706020507" pitchFamily="18" charset="2"/>
              </a:rPr>
              <a:t>In the IP we define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ij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=1 </a:t>
            </a:r>
            <a:r>
              <a:rPr lang="en-US" sz="3600" dirty="0" smtClean="0">
                <a:sym typeface="Symbol" panose="05050102010706020507" pitchFamily="18" charset="2"/>
              </a:rPr>
              <a:t>if machine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j </a:t>
            </a:r>
            <a:r>
              <a:rPr lang="en-US" sz="3600" dirty="0" smtClean="0">
                <a:sym typeface="Symbol" panose="05050102010706020507" pitchFamily="18" charset="2"/>
              </a:rPr>
              <a:t>gets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ym typeface="Symbol" panose="05050102010706020507" pitchFamily="18" charset="2"/>
              </a:rPr>
              <a:t>a job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.</a:t>
            </a:r>
          </a:p>
          <a:p>
            <a:pPr algn="l"/>
            <a:r>
              <a:rPr lang="en-US" sz="3600" dirty="0" smtClean="0">
                <a:sym typeface="Symbol" panose="05050102010706020507" pitchFamily="18" charset="2"/>
              </a:rPr>
              <a:t>Say that we know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opt. </a:t>
            </a:r>
            <a:r>
              <a:rPr lang="en-US" sz="3600" dirty="0" smtClean="0">
                <a:sym typeface="Symbol" panose="05050102010706020507" pitchFamily="18" charset="2"/>
              </a:rPr>
              <a:t>We employ the certificate of failure binary search method discussed before.</a:t>
            </a:r>
          </a:p>
          <a:p>
            <a:pPr algn="l"/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9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An LP</a:t>
            </a:r>
          </a:p>
          <a:p>
            <a:pPr algn="l"/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67150" y="1854849"/>
            <a:ext cx="9144000" cy="620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(1) 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j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ij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=1  </a:t>
            </a:r>
            <a:r>
              <a:rPr lang="en-US" sz="3600" dirty="0" smtClean="0">
                <a:sym typeface="Symbol" panose="05050102010706020507" pitchFamily="18" charset="2"/>
              </a:rPr>
              <a:t>(a job is assigned to one machine)</a:t>
            </a:r>
          </a:p>
          <a:p>
            <a:pPr algn="l"/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(2) 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ij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p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ij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≤opt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 </a:t>
            </a:r>
            <a:r>
              <a:rPr lang="en-US" sz="3600" dirty="0" smtClean="0">
                <a:sym typeface="Symbol" panose="05050102010706020507" pitchFamily="18" charset="2"/>
              </a:rPr>
              <a:t>(bounding the </a:t>
            </a:r>
            <a:r>
              <a:rPr lang="en-US" sz="3600" dirty="0" err="1" smtClean="0">
                <a:sym typeface="Symbol" panose="05050102010706020507" pitchFamily="18" charset="2"/>
              </a:rPr>
              <a:t>makespan</a:t>
            </a:r>
            <a:r>
              <a:rPr lang="en-US" sz="3600" dirty="0" smtClean="0">
                <a:sym typeface="Symbol" panose="05050102010706020507" pitchFamily="18" charset="2"/>
              </a:rPr>
              <a:t> of 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sz="3600" dirty="0" smtClean="0">
                <a:sym typeface="Symbol" panose="05050102010706020507" pitchFamily="18" charset="2"/>
              </a:rPr>
              <a:t>)</a:t>
            </a:r>
          </a:p>
          <a:p>
            <a:pPr algn="l"/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(3) 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ij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≥0</a:t>
            </a:r>
            <a:endParaRPr lang="en-US" sz="36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algn="l"/>
            <a:endParaRPr lang="en-US" sz="3600" dirty="0" smtClean="0">
              <a:sym typeface="Symbol" panose="05050102010706020507" pitchFamily="18" charset="2"/>
            </a:endParaRPr>
          </a:p>
          <a:p>
            <a:pPr algn="l"/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56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Let 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 be the number of jobs 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m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 the number of machines and 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 the number of variables</a:t>
            </a:r>
          </a:p>
          <a:p>
            <a:pPr algn="l"/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67150" y="1854849"/>
            <a:ext cx="9144000" cy="620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(1) 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j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ij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=1</a:t>
            </a:r>
          </a:p>
          <a:p>
            <a:pPr algn="l"/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(2) 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ij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p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ij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≤opt</a:t>
            </a:r>
            <a:endParaRPr lang="en-US" sz="3600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(3) 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ij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≥0</a:t>
            </a:r>
            <a:endParaRPr lang="en-US" sz="36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algn="l"/>
            <a:endParaRPr lang="en-US" sz="3600" dirty="0" smtClean="0">
              <a:sym typeface="Symbol" panose="05050102010706020507" pitchFamily="18" charset="2"/>
            </a:endParaRPr>
          </a:p>
          <a:p>
            <a:pPr algn="l"/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60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 is the number of edges in the bipartite graph</a:t>
            </a:r>
          </a:p>
          <a:p>
            <a:pPr algn="l"/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 smtClean="0">
                <a:sym typeface="Symbol" panose="05050102010706020507" pitchFamily="18" charset="2"/>
              </a:rPr>
              <a:t>The number of tight constraints is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</a:p>
          <a:p>
            <a:pPr algn="l"/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m+n</a:t>
            </a:r>
            <a:r>
              <a:rPr lang="en-US" sz="3600" dirty="0" smtClean="0">
                <a:sym typeface="Symbol" panose="05050102010706020507" pitchFamily="18" charset="2"/>
              </a:rPr>
              <a:t> (at most) could be constraints of the type (1) or (2). This means that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e-m-n</a:t>
            </a:r>
            <a:r>
              <a:rPr lang="en-US" sz="3600" dirty="0" smtClean="0">
                <a:sym typeface="Symbol" panose="05050102010706020507" pitchFamily="18" charset="2"/>
              </a:rPr>
              <a:t> (or more) of the constraints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ij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≥0 </a:t>
            </a:r>
            <a:r>
              <a:rPr lang="en-US" sz="3600" dirty="0" smtClean="0">
                <a:sym typeface="Symbol" panose="05050102010706020507" pitchFamily="18" charset="2"/>
              </a:rPr>
              <a:t>are in fact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ij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=0</a:t>
            </a:r>
            <a:r>
              <a:rPr lang="en-US" sz="3600" dirty="0" smtClean="0">
                <a:sym typeface="Symbol" panose="05050102010706020507" pitchFamily="18" charset="2"/>
              </a:rPr>
              <a:t> </a:t>
            </a:r>
          </a:p>
          <a:p>
            <a:pPr algn="l"/>
            <a:r>
              <a:rPr lang="en-US" sz="3600" dirty="0" smtClean="0">
                <a:sym typeface="Symbol" panose="05050102010706020507" pitchFamily="18" charset="2"/>
              </a:rPr>
              <a:t>The number of non-zero edges is at most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m+n</a:t>
            </a:r>
            <a:endParaRPr lang="en-US" sz="3600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baseline="-25000" dirty="0">
                <a:sym typeface="Symbol" panose="05050102010706020507" pitchFamily="18" charset="2"/>
              </a:rPr>
              <a:t> </a:t>
            </a:r>
            <a:r>
              <a:rPr lang="en-US" sz="3600" dirty="0" smtClean="0">
                <a:sym typeface="Symbol" panose="05050102010706020507" pitchFamily="18" charset="2"/>
              </a:rPr>
              <a:t>Divide jobs to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I </a:t>
            </a:r>
            <a:r>
              <a:rPr lang="en-US" sz="3600" dirty="0" smtClean="0">
                <a:sym typeface="Symbol" panose="05050102010706020507" pitchFamily="18" charset="2"/>
              </a:rPr>
              <a:t>which have been assigned to a machine with values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1 </a:t>
            </a:r>
            <a:r>
              <a:rPr lang="en-US" sz="3600" dirty="0" smtClean="0">
                <a:sym typeface="Symbol" panose="05050102010706020507" pitchFamily="18" charset="2"/>
              </a:rPr>
              <a:t>and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F </a:t>
            </a:r>
            <a:r>
              <a:rPr lang="en-US" sz="3600" dirty="0" smtClean="0">
                <a:sym typeface="Symbol" panose="05050102010706020507" pitchFamily="18" charset="2"/>
              </a:rPr>
              <a:t>that have only fractional edges</a:t>
            </a:r>
            <a:endParaRPr lang="en-US" sz="3600" baseline="-25000" dirty="0" smtClean="0">
              <a:sym typeface="Symbol" panose="05050102010706020507" pitchFamily="18" charset="2"/>
            </a:endParaRPr>
          </a:p>
          <a:p>
            <a:pPr algn="l"/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67150" y="1854849"/>
            <a:ext cx="9144000" cy="620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algn="l"/>
            <a:endParaRPr lang="en-US" sz="3600" dirty="0" smtClean="0">
              <a:sym typeface="Symbol" panose="05050102010706020507" pitchFamily="18" charset="2"/>
            </a:endParaRPr>
          </a:p>
          <a:p>
            <a:pPr algn="l"/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63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Removing jobs assigned at 1</a:t>
            </a:r>
          </a:p>
          <a:p>
            <a:pPr algn="l"/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67150" y="1854849"/>
            <a:ext cx="9144000" cy="620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>
                <a:sym typeface="Symbol" panose="05050102010706020507" pitchFamily="18" charset="2"/>
              </a:rPr>
              <a:t>Remove the unique edges and the jobs in 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|I|.</a:t>
            </a:r>
            <a:endParaRPr lang="en-US" sz="3600" dirty="0" smtClean="0">
              <a:sym typeface="Symbol" panose="05050102010706020507" pitchFamily="18" charset="2"/>
            </a:endParaRPr>
          </a:p>
          <a:p>
            <a:pPr algn="l"/>
            <a:r>
              <a:rPr lang="en-US" sz="3600" dirty="0" smtClean="0">
                <a:sym typeface="Symbol" panose="05050102010706020507" pitchFamily="18" charset="2"/>
              </a:rPr>
              <a:t>Therefore we have a bipartite graph with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|F| </a:t>
            </a:r>
            <a:r>
              <a:rPr lang="en-US" sz="3600" dirty="0" smtClean="0">
                <a:sym typeface="Symbol" panose="05050102010706020507" pitchFamily="18" charset="2"/>
              </a:rPr>
              <a:t>vertices on one </a:t>
            </a:r>
            <a:r>
              <a:rPr lang="en-US" sz="3600" dirty="0">
                <a:sym typeface="Symbol" panose="05050102010706020507" pitchFamily="18" charset="2"/>
              </a:rPr>
              <a:t>side, 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m=|M| </a:t>
            </a:r>
            <a:r>
              <a:rPr lang="en-US" sz="3600" dirty="0">
                <a:sym typeface="Symbol" panose="05050102010706020507" pitchFamily="18" charset="2"/>
              </a:rPr>
              <a:t>on the other </a:t>
            </a:r>
            <a:r>
              <a:rPr lang="en-US" sz="3600" dirty="0" smtClean="0">
                <a:sym typeface="Symbol" panose="05050102010706020507" pitchFamily="18" charset="2"/>
              </a:rPr>
              <a:t>side, </a:t>
            </a:r>
            <a:r>
              <a:rPr lang="en-US" sz="3600" dirty="0">
                <a:sym typeface="Symbol" panose="05050102010706020507" pitchFamily="18" charset="2"/>
              </a:rPr>
              <a:t>and at most 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|F|+m </a:t>
            </a:r>
            <a:r>
              <a:rPr lang="en-US" sz="3600" dirty="0" smtClean="0">
                <a:sym typeface="Symbol" panose="05050102010706020507" pitchFamily="18" charset="2"/>
              </a:rPr>
              <a:t> edges. This is because we removed the same number of vertices and edges. Now consider the graph of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FM</a:t>
            </a:r>
            <a:r>
              <a:rPr lang="en-US" sz="3600" dirty="0" smtClean="0">
                <a:sym typeface="Symbol" panose="05050102010706020507" pitchFamily="18" charset="2"/>
              </a:rPr>
              <a:t>.</a:t>
            </a:r>
          </a:p>
          <a:p>
            <a:pPr algn="l"/>
            <a:r>
              <a:rPr lang="en-US" sz="3600" dirty="0" smtClean="0">
                <a:sym typeface="Symbol" panose="05050102010706020507" pitchFamily="18" charset="2"/>
              </a:rPr>
              <a:t>Assume that the graph is connected (otherwise something similar can be done for every CC).</a:t>
            </a:r>
            <a:br>
              <a:rPr lang="en-US" sz="3600" dirty="0" smtClean="0">
                <a:sym typeface="Symbol" panose="05050102010706020507" pitchFamily="18" charset="2"/>
              </a:rPr>
            </a:br>
            <a:endParaRPr lang="en-US" sz="3600" dirty="0">
              <a:sym typeface="Symbol" panose="05050102010706020507" pitchFamily="18" charset="2"/>
            </a:endParaRPr>
          </a:p>
          <a:p>
            <a:pPr algn="l"/>
            <a:endParaRPr lang="en-US" sz="3600" dirty="0" smtClean="0">
              <a:sym typeface="Symbol" panose="05050102010706020507" pitchFamily="18" charset="2"/>
            </a:endParaRPr>
          </a:p>
          <a:p>
            <a:pPr algn="l"/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33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Let G be this graph</a:t>
            </a:r>
          </a:p>
          <a:p>
            <a:pPr algn="l"/>
            <a:r>
              <a:rPr lang="en-US" sz="3600" dirty="0" smtClean="0">
                <a:sym typeface="Symbol" panose="05050102010706020507" pitchFamily="18" charset="2"/>
              </a:rPr>
              <a:t>We know that the minimum degree of a vertex in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F</a:t>
            </a:r>
            <a:r>
              <a:rPr lang="en-US" sz="3600" dirty="0" smtClean="0">
                <a:sym typeface="Symbol" panose="05050102010706020507" pitchFamily="18" charset="2"/>
              </a:rPr>
              <a:t> is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sz="3600" dirty="0" smtClean="0">
                <a:sym typeface="Symbol" panose="05050102010706020507" pitchFamily="18" charset="2"/>
              </a:rPr>
              <a:t>. Therefore if there are vertices of degree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sz="3600" dirty="0" smtClean="0">
                <a:sym typeface="Symbol" panose="05050102010706020507" pitchFamily="18" charset="2"/>
              </a:rPr>
              <a:t> they are machines.</a:t>
            </a:r>
          </a:p>
          <a:p>
            <a:pPr algn="l"/>
            <a:r>
              <a:rPr lang="en-US" sz="3600" dirty="0" smtClean="0">
                <a:sym typeface="Symbol" panose="05050102010706020507" pitchFamily="18" charset="2"/>
              </a:rPr>
              <a:t>As long as there is a degree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1 </a:t>
            </a:r>
            <a:r>
              <a:rPr lang="en-US" sz="3600" dirty="0" smtClean="0">
                <a:sym typeface="Symbol" panose="05050102010706020507" pitchFamily="18" charset="2"/>
              </a:rPr>
              <a:t>machine assign the job to this machine and remove both the job and the machine from the graph. We removed two vertices (a machine and a job) and at least two edges (the edge touching the machine and at least one more edge touching the job). Hence at least two edges. Still, no more edges than vertices.</a:t>
            </a:r>
          </a:p>
          <a:p>
            <a:pPr algn="l"/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67150" y="1854849"/>
            <a:ext cx="9144000" cy="620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algn="l"/>
            <a:endParaRPr lang="en-US" sz="3600" dirty="0" smtClean="0">
              <a:sym typeface="Symbol" panose="05050102010706020507" pitchFamily="18" charset="2"/>
            </a:endParaRPr>
          </a:p>
          <a:p>
            <a:pPr algn="l"/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83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dirty="0" smtClean="0">
                <a:solidFill>
                  <a:srgbClr val="00B0F0"/>
                </a:solidFill>
              </a:rPr>
              <a:t>Matching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81200" y="1600201"/>
            <a:ext cx="8229600" cy="205581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A collection of edges who don’t share a vertex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8938" y="3884613"/>
            <a:ext cx="379412" cy="379412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1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1513" y="4870451"/>
            <a:ext cx="379412" cy="379413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3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6588" y="3884613"/>
            <a:ext cx="379412" cy="379412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2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70338" y="5934076"/>
            <a:ext cx="379412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6</a:t>
            </a:r>
          </a:p>
        </p:txBody>
      </p:sp>
      <p:sp>
        <p:nvSpPr>
          <p:cNvPr id="615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92788" y="6008688"/>
            <a:ext cx="379412" cy="379412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7</a:t>
            </a:r>
          </a:p>
        </p:txBody>
      </p:sp>
      <p:sp>
        <p:nvSpPr>
          <p:cNvPr id="615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7176" y="4946651"/>
            <a:ext cx="379413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4</a:t>
            </a:r>
          </a:p>
        </p:txBody>
      </p:sp>
      <p:sp>
        <p:nvSpPr>
          <p:cNvPr id="615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3013" y="4870451"/>
            <a:ext cx="379412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5</a:t>
            </a:r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516314" y="4187826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8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019801" y="4187826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564188" y="4264026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3590926" y="4187826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516314" y="5249864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90926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49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640388" y="5326064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6096001" y="5249864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3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When we stop</a:t>
            </a:r>
          </a:p>
          <a:p>
            <a:pPr algn="l"/>
            <a:r>
              <a:rPr lang="en-US" sz="3600" dirty="0" smtClean="0">
                <a:sym typeface="Symbol" panose="05050102010706020507" pitchFamily="18" charset="2"/>
              </a:rPr>
              <a:t>The number of edges is at most the number of vertices and all degrees are at least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sz="3600" dirty="0" smtClean="0">
                <a:sym typeface="Symbol" panose="05050102010706020507" pitchFamily="18" charset="2"/>
              </a:rPr>
              <a:t>. Let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p </a:t>
            </a:r>
            <a:r>
              <a:rPr lang="en-US" sz="3600" dirty="0" smtClean="0">
                <a:sym typeface="Symbol" panose="05050102010706020507" pitchFamily="18" charset="2"/>
              </a:rPr>
              <a:t>be the number of vertices</a:t>
            </a:r>
          </a:p>
          <a:p>
            <a:pPr algn="l"/>
            <a:r>
              <a:rPr lang="en-US" sz="3600" dirty="0" smtClean="0">
                <a:sym typeface="Symbol" panose="05050102010706020507" pitchFamily="18" charset="2"/>
              </a:rPr>
              <a:t>There can’t be a vertex of degree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3 </a:t>
            </a:r>
            <a:r>
              <a:rPr lang="en-US" sz="3600" dirty="0" smtClean="0">
                <a:sym typeface="Symbol" panose="05050102010706020507" pitchFamily="18" charset="2"/>
              </a:rPr>
              <a:t>since </a:t>
            </a:r>
          </a:p>
          <a:p>
            <a:pPr algn="l"/>
            <a:r>
              <a:rPr lang="en-US" sz="3600" dirty="0">
                <a:sym typeface="Symbol" panose="05050102010706020507" pitchFamily="18" charset="2"/>
              </a:rPr>
              <a:t>i</a:t>
            </a:r>
            <a:r>
              <a:rPr lang="en-US" sz="3600" dirty="0" smtClean="0">
                <a:sym typeface="Symbol" panose="05050102010706020507" pitchFamily="18" charset="2"/>
              </a:rPr>
              <a:t>f so the degree sum is more than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2p</a:t>
            </a:r>
            <a:r>
              <a:rPr lang="en-US" sz="3600" dirty="0" smtClean="0">
                <a:sym typeface="Symbol" panose="05050102010706020507" pitchFamily="18" charset="2"/>
              </a:rPr>
              <a:t> and therefore the number of edges (which is the degree sum over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2</a:t>
            </a:r>
            <a:r>
              <a:rPr lang="en-US" sz="3600" dirty="0" smtClean="0">
                <a:sym typeface="Symbol" panose="05050102010706020507" pitchFamily="18" charset="2"/>
              </a:rPr>
              <a:t>) is more than 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p</a:t>
            </a:r>
            <a:endParaRPr lang="en-US" sz="3600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 smtClean="0">
                <a:sym typeface="Symbol" panose="05050102010706020507" pitchFamily="18" charset="2"/>
              </a:rPr>
              <a:t>All degrees are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sz="3600" dirty="0" smtClean="0">
                <a:sym typeface="Symbol" panose="05050102010706020507" pitchFamily="18" charset="2"/>
              </a:rPr>
              <a:t>, so the graph is a collection of vertex disjoint cycles.</a:t>
            </a:r>
          </a:p>
          <a:p>
            <a:pPr algn="l"/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67150" y="1854849"/>
            <a:ext cx="9144000" cy="620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algn="l"/>
            <a:endParaRPr lang="en-US" sz="3600" dirty="0" smtClean="0">
              <a:sym typeface="Symbol" panose="05050102010706020507" pitchFamily="18" charset="2"/>
            </a:endParaRPr>
          </a:p>
          <a:p>
            <a:pPr algn="l"/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56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Match machines and jobs</a:t>
            </a:r>
          </a:p>
          <a:p>
            <a:pPr algn="l"/>
            <a:r>
              <a:rPr lang="en-US" sz="3600" dirty="0" smtClean="0">
                <a:sym typeface="Symbol" panose="05050102010706020507" pitchFamily="18" charset="2"/>
              </a:rPr>
              <a:t>Assign a single job to every machine:</a:t>
            </a:r>
          </a:p>
          <a:p>
            <a:pPr algn="l"/>
            <a:endParaRPr lang="en-US" sz="3600" dirty="0" smtClean="0">
              <a:sym typeface="Symbol" panose="05050102010706020507" pitchFamily="18" charset="2"/>
            </a:endParaRPr>
          </a:p>
          <a:p>
            <a:pPr algn="l"/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67150" y="1854849"/>
            <a:ext cx="9144000" cy="620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algn="l"/>
            <a:endParaRPr lang="en-US" sz="3600" dirty="0" smtClean="0">
              <a:sym typeface="Symbol" panose="05050102010706020507" pitchFamily="18" charset="2"/>
            </a:endParaRPr>
          </a:p>
          <a:p>
            <a:pPr algn="l"/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138854" y="2624504"/>
            <a:ext cx="351692" cy="325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00196" y="2982695"/>
            <a:ext cx="351692" cy="325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42693" y="4093456"/>
            <a:ext cx="351692" cy="325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53155" y="4492041"/>
            <a:ext cx="351692" cy="325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79785" y="4128127"/>
            <a:ext cx="351692" cy="325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79785" y="3044741"/>
            <a:ext cx="351692" cy="325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endCxn id="10" idx="4"/>
          </p:cNvCxnSpPr>
          <p:nvPr/>
        </p:nvCxnSpPr>
        <p:spPr>
          <a:xfrm flipV="1">
            <a:off x="2555631" y="3370056"/>
            <a:ext cx="0" cy="8860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0" idx="7"/>
          </p:cNvCxnSpPr>
          <p:nvPr/>
        </p:nvCxnSpPr>
        <p:spPr>
          <a:xfrm flipV="1">
            <a:off x="2679973" y="2787161"/>
            <a:ext cx="634727" cy="305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490546" y="2852679"/>
            <a:ext cx="1061154" cy="246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4743449" y="3260359"/>
            <a:ext cx="42281" cy="870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6"/>
            <a:endCxn id="7" idx="2"/>
          </p:cNvCxnSpPr>
          <p:nvPr/>
        </p:nvCxnSpPr>
        <p:spPr>
          <a:xfrm flipV="1">
            <a:off x="3604847" y="4256114"/>
            <a:ext cx="937846" cy="398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9" idx="5"/>
            <a:endCxn id="8" idx="2"/>
          </p:cNvCxnSpPr>
          <p:nvPr/>
        </p:nvCxnSpPr>
        <p:spPr>
          <a:xfrm>
            <a:off x="2679973" y="4405801"/>
            <a:ext cx="573182" cy="248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87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Every machine gets one additional job</a:t>
            </a:r>
          </a:p>
          <a:p>
            <a:pPr algn="l"/>
            <a:endParaRPr lang="en-US" sz="3600" dirty="0" smtClean="0">
              <a:sym typeface="Symbol" panose="05050102010706020507" pitchFamily="18" charset="2"/>
            </a:endParaRPr>
          </a:p>
          <a:p>
            <a:pPr algn="l"/>
            <a:endParaRPr lang="en-US" sz="3600" dirty="0" smtClean="0">
              <a:sym typeface="Symbol" panose="05050102010706020507" pitchFamily="18" charset="2"/>
            </a:endParaRPr>
          </a:p>
          <a:p>
            <a:pPr algn="l"/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67150" y="1854849"/>
            <a:ext cx="9144000" cy="620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algn="l"/>
            <a:endParaRPr lang="en-US" sz="3600" dirty="0" smtClean="0">
              <a:sym typeface="Symbol" panose="05050102010706020507" pitchFamily="18" charset="2"/>
            </a:endParaRPr>
          </a:p>
          <a:p>
            <a:pPr algn="l"/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138854" y="2624504"/>
            <a:ext cx="351692" cy="325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00196" y="2982695"/>
            <a:ext cx="351692" cy="325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42693" y="4093456"/>
            <a:ext cx="351692" cy="325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53155" y="4492041"/>
            <a:ext cx="351692" cy="325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79785" y="4128127"/>
            <a:ext cx="351692" cy="325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79785" y="3044741"/>
            <a:ext cx="351692" cy="325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10" idx="7"/>
          </p:cNvCxnSpPr>
          <p:nvPr/>
        </p:nvCxnSpPr>
        <p:spPr>
          <a:xfrm flipV="1">
            <a:off x="2679973" y="2787161"/>
            <a:ext cx="634727" cy="305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4743449" y="3260359"/>
            <a:ext cx="42281" cy="870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9" idx="5"/>
            <a:endCxn id="8" idx="2"/>
          </p:cNvCxnSpPr>
          <p:nvPr/>
        </p:nvCxnSpPr>
        <p:spPr>
          <a:xfrm>
            <a:off x="2679973" y="4405801"/>
            <a:ext cx="573182" cy="248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86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The </a:t>
            </a:r>
            <a:r>
              <a:rPr lang="en-US" sz="3600" dirty="0" err="1" smtClean="0">
                <a:solidFill>
                  <a:srgbClr val="00B0F0"/>
                </a:solidFill>
                <a:sym typeface="Symbol" panose="05050102010706020507" pitchFamily="18" charset="2"/>
              </a:rPr>
              <a:t>makespan</a:t>
            </a:r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 smtClean="0">
                <a:sym typeface="Symbol" panose="05050102010706020507" pitchFamily="18" charset="2"/>
              </a:rPr>
              <a:t>The jobs that we assigned  integrally have </a:t>
            </a:r>
            <a:r>
              <a:rPr lang="en-US" sz="3600" dirty="0" err="1" smtClean="0">
                <a:sym typeface="Symbol" panose="05050102010706020507" pitchFamily="18" charset="2"/>
              </a:rPr>
              <a:t>makespan</a:t>
            </a:r>
            <a:r>
              <a:rPr lang="en-US" sz="3600" dirty="0" smtClean="0">
                <a:sym typeface="Symbol" panose="05050102010706020507" pitchFamily="18" charset="2"/>
              </a:rPr>
              <a:t> at most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opt </a:t>
            </a:r>
          </a:p>
          <a:p>
            <a:pPr algn="l"/>
            <a:r>
              <a:rPr lang="en-US" sz="3600" dirty="0" smtClean="0">
                <a:sym typeface="Symbol" panose="05050102010706020507" pitchFamily="18" charset="2"/>
              </a:rPr>
              <a:t>Every machine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ym typeface="Symbol" panose="05050102010706020507" pitchFamily="18" charset="2"/>
              </a:rPr>
              <a:t>is assigned a single job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j.</a:t>
            </a:r>
          </a:p>
          <a:p>
            <a:pPr algn="l"/>
            <a:r>
              <a:rPr lang="en-US" sz="3600" dirty="0">
                <a:sym typeface="Symbol" panose="05050102010706020507" pitchFamily="18" charset="2"/>
              </a:rPr>
              <a:t>All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err="1">
                <a:solidFill>
                  <a:srgbClr val="FF0000"/>
                </a:solidFill>
                <a:sym typeface="Symbol" panose="05050102010706020507" pitchFamily="18" charset="2"/>
              </a:rPr>
              <a:t>p</a:t>
            </a:r>
            <a:r>
              <a:rPr lang="en-US" sz="3600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ij</a:t>
            </a:r>
            <a:r>
              <a:rPr lang="en-US" sz="36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>
                <a:sym typeface="Symbol" panose="05050102010706020507" pitchFamily="18" charset="2"/>
              </a:rPr>
              <a:t>are at most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opt. </a:t>
            </a:r>
            <a:r>
              <a:rPr lang="en-US" sz="3600" dirty="0" smtClean="0">
                <a:sym typeface="Symbol" panose="05050102010706020507" pitchFamily="18" charset="2"/>
              </a:rPr>
              <a:t>Therefore the </a:t>
            </a:r>
            <a:r>
              <a:rPr lang="en-US" sz="3600" dirty="0" err="1" smtClean="0">
                <a:sym typeface="Symbol" panose="05050102010706020507" pitchFamily="18" charset="2"/>
              </a:rPr>
              <a:t>makespan</a:t>
            </a:r>
            <a:r>
              <a:rPr lang="en-US" sz="3600" dirty="0" smtClean="0">
                <a:sym typeface="Symbol" panose="05050102010706020507" pitchFamily="18" charset="2"/>
              </a:rPr>
              <a:t> of machine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ym typeface="Symbol" panose="05050102010706020507" pitchFamily="18" charset="2"/>
              </a:rPr>
              <a:t>is at most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opt+p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ij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≤2opt. </a:t>
            </a:r>
            <a:r>
              <a:rPr lang="en-US" sz="3600" dirty="0" smtClean="0">
                <a:sym typeface="Symbol" panose="05050102010706020507" pitchFamily="18" charset="2"/>
              </a:rPr>
              <a:t>Approximation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2</a:t>
            </a:r>
            <a:endParaRPr lang="en-US" sz="36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algn="l"/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67150" y="1854849"/>
            <a:ext cx="9144000" cy="620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algn="l"/>
            <a:endParaRPr lang="en-US" sz="3600" dirty="0" smtClean="0">
              <a:sym typeface="Symbol" panose="05050102010706020507" pitchFamily="18" charset="2"/>
            </a:endParaRPr>
          </a:p>
          <a:p>
            <a:pPr algn="l"/>
            <a:endParaRPr lang="en-US" sz="3600" dirty="0" smtClean="0">
              <a:solidFill>
                <a:srgbClr val="00B0F0"/>
              </a:solidFill>
              <a:sym typeface="Symbol" panose="05050102010706020507" pitchFamily="18" charset="2"/>
            </a:endParaRPr>
          </a:p>
          <a:p>
            <a:pPr algn="l"/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84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dirty="0" smtClean="0">
                <a:solidFill>
                  <a:srgbClr val="00B0F0"/>
                </a:solidFill>
              </a:rPr>
              <a:t>Matching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81200" y="1600201"/>
            <a:ext cx="8229600" cy="205581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A matching of size 2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8938" y="3884613"/>
            <a:ext cx="379412" cy="379412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1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1513" y="4870451"/>
            <a:ext cx="379412" cy="379413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3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6588" y="3884613"/>
            <a:ext cx="379412" cy="379412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2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70338" y="5934076"/>
            <a:ext cx="379412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6</a:t>
            </a:r>
          </a:p>
        </p:txBody>
      </p:sp>
      <p:sp>
        <p:nvSpPr>
          <p:cNvPr id="615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92788" y="6008688"/>
            <a:ext cx="379412" cy="379412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7</a:t>
            </a:r>
          </a:p>
        </p:txBody>
      </p:sp>
      <p:sp>
        <p:nvSpPr>
          <p:cNvPr id="615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7176" y="4946651"/>
            <a:ext cx="379413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4</a:t>
            </a:r>
          </a:p>
        </p:txBody>
      </p:sp>
      <p:sp>
        <p:nvSpPr>
          <p:cNvPr id="615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3013" y="4870451"/>
            <a:ext cx="379412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5</a:t>
            </a:r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516314" y="4187826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8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019801" y="4187826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564188" y="4264026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3590926" y="4187826"/>
            <a:ext cx="2201863" cy="835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516314" y="5249864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90926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49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640388" y="5326064"/>
            <a:ext cx="228600" cy="682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6096001" y="5249864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8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dirty="0" smtClean="0">
                <a:solidFill>
                  <a:srgbClr val="00B0F0"/>
                </a:solidFill>
              </a:rPr>
              <a:t>Matching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81200" y="1600201"/>
            <a:ext cx="8229600" cy="205581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Claim: Let </a:t>
            </a:r>
            <a:r>
              <a:rPr lang="en-US" altLang="en-US" dirty="0" err="1" smtClean="0">
                <a:solidFill>
                  <a:srgbClr val="FF0000"/>
                </a:solidFill>
              </a:rPr>
              <a:t>vc</a:t>
            </a:r>
            <a:r>
              <a:rPr lang="en-US" altLang="en-US" dirty="0" smtClean="0">
                <a:solidFill>
                  <a:srgbClr val="FF0000"/>
                </a:solidFill>
              </a:rPr>
              <a:t>* </a:t>
            </a:r>
            <a:r>
              <a:rPr lang="en-US" altLang="en-US" dirty="0" smtClean="0"/>
              <a:t>be the minimum size vertex matching 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an  </a:t>
            </a:r>
            <a:r>
              <a:rPr lang="en-US" altLang="en-US" dirty="0" smtClean="0">
                <a:solidFill>
                  <a:srgbClr val="FF0000"/>
                </a:solidFill>
              </a:rPr>
              <a:t>mm* </a:t>
            </a:r>
            <a:r>
              <a:rPr lang="en-US" altLang="en-US" dirty="0" smtClean="0"/>
              <a:t>be the maximum size matching. Then 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vc</a:t>
            </a:r>
            <a:r>
              <a:rPr lang="en-US" altLang="en-US" dirty="0" smtClean="0">
                <a:solidFill>
                  <a:srgbClr val="FF0000"/>
                </a:solidFill>
              </a:rPr>
              <a:t>*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mm*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8938" y="3884613"/>
            <a:ext cx="379412" cy="379412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1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1513" y="4870451"/>
            <a:ext cx="379412" cy="379413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3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6588" y="3884613"/>
            <a:ext cx="379412" cy="379412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2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70338" y="5934076"/>
            <a:ext cx="379412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6</a:t>
            </a:r>
          </a:p>
        </p:txBody>
      </p:sp>
      <p:sp>
        <p:nvSpPr>
          <p:cNvPr id="615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92788" y="6008688"/>
            <a:ext cx="379412" cy="379412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7</a:t>
            </a:r>
          </a:p>
        </p:txBody>
      </p:sp>
      <p:sp>
        <p:nvSpPr>
          <p:cNvPr id="615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7176" y="4946651"/>
            <a:ext cx="379413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4</a:t>
            </a:r>
          </a:p>
        </p:txBody>
      </p:sp>
      <p:sp>
        <p:nvSpPr>
          <p:cNvPr id="615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3013" y="4870451"/>
            <a:ext cx="379412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5</a:t>
            </a:r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516314" y="4187826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8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019801" y="4187826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564188" y="4264026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3590926" y="4187826"/>
            <a:ext cx="2201863" cy="835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516314" y="5249864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90926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49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640388" y="5326064"/>
            <a:ext cx="228600" cy="682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6096001" y="5249864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2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dirty="0" smtClean="0">
                <a:solidFill>
                  <a:srgbClr val="00B0F0"/>
                </a:solidFill>
              </a:rPr>
              <a:t>Matching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81200" y="1600201"/>
            <a:ext cx="8229600" cy="205581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Proof: Every edge in the matching required a different vertex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8938" y="3884613"/>
            <a:ext cx="379412" cy="379412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1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1513" y="4870451"/>
            <a:ext cx="379412" cy="379413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3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6588" y="3884613"/>
            <a:ext cx="379412" cy="379412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2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70338" y="5934076"/>
            <a:ext cx="379412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6</a:t>
            </a:r>
          </a:p>
        </p:txBody>
      </p:sp>
      <p:sp>
        <p:nvSpPr>
          <p:cNvPr id="615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92788" y="6008688"/>
            <a:ext cx="379412" cy="379412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7</a:t>
            </a:r>
          </a:p>
        </p:txBody>
      </p:sp>
      <p:sp>
        <p:nvSpPr>
          <p:cNvPr id="615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7176" y="4946651"/>
            <a:ext cx="379413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4</a:t>
            </a:r>
          </a:p>
        </p:txBody>
      </p:sp>
      <p:sp>
        <p:nvSpPr>
          <p:cNvPr id="615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3013" y="4870451"/>
            <a:ext cx="379412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5</a:t>
            </a:r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516314" y="4187826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8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019801" y="4187826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564188" y="4264026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3590926" y="4187826"/>
            <a:ext cx="2201863" cy="835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516314" y="5249864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90926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49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640388" y="5326064"/>
            <a:ext cx="228600" cy="682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6096001" y="5249864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1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dirty="0" smtClean="0">
                <a:solidFill>
                  <a:srgbClr val="00B0F0"/>
                </a:solidFill>
              </a:rPr>
              <a:t>Matching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81200" y="1600201"/>
            <a:ext cx="8229600" cy="205581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Remark: For a triangle,  a vertex cover has size </a:t>
            </a:r>
            <a:r>
              <a:rPr lang="en-US" altLang="en-US" dirty="0" smtClean="0">
                <a:solidFill>
                  <a:srgbClr val="FF0000"/>
                </a:solidFill>
              </a:rPr>
              <a:t>2</a:t>
            </a:r>
            <a:r>
              <a:rPr lang="en-US" altLang="en-US" dirty="0" smtClean="0"/>
              <a:t> and a 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matching has size 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r>
              <a:rPr lang="en-US" altLang="en-US" dirty="0" smtClean="0"/>
              <a:t>.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8938" y="3884613"/>
            <a:ext cx="379412" cy="379412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1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1513" y="4870451"/>
            <a:ext cx="379412" cy="379413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3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6588" y="3884613"/>
            <a:ext cx="379412" cy="379412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2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70338" y="5934076"/>
            <a:ext cx="379412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6</a:t>
            </a:r>
          </a:p>
        </p:txBody>
      </p:sp>
      <p:sp>
        <p:nvSpPr>
          <p:cNvPr id="615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92788" y="6008688"/>
            <a:ext cx="379412" cy="379412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7</a:t>
            </a:r>
          </a:p>
        </p:txBody>
      </p:sp>
      <p:sp>
        <p:nvSpPr>
          <p:cNvPr id="615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7176" y="4946651"/>
            <a:ext cx="379413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4</a:t>
            </a:r>
          </a:p>
        </p:txBody>
      </p:sp>
      <p:sp>
        <p:nvSpPr>
          <p:cNvPr id="615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3013" y="4870451"/>
            <a:ext cx="379412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5</a:t>
            </a:r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516314" y="4187826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8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019801" y="4187826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564188" y="4264026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3590926" y="4187826"/>
            <a:ext cx="2201863" cy="835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516314" y="5249864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90926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49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640388" y="5326064"/>
            <a:ext cx="228600" cy="682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6096001" y="5249864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5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dirty="0" smtClean="0">
                <a:solidFill>
                  <a:srgbClr val="00B0F0"/>
                </a:solidFill>
              </a:rPr>
              <a:t>Matching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81200" y="1600201"/>
            <a:ext cx="8229600" cy="205581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The minimum size vertex cover problem is </a:t>
            </a:r>
            <a:r>
              <a:rPr lang="en-US" altLang="en-US" dirty="0" smtClean="0">
                <a:solidFill>
                  <a:srgbClr val="7030A0"/>
                </a:solidFill>
              </a:rPr>
              <a:t>NPC</a:t>
            </a:r>
            <a:r>
              <a:rPr lang="en-US" altLang="en-US" dirty="0" smtClean="0"/>
              <a:t>. But 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the maximum matching problem is polynomial.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8938" y="3884613"/>
            <a:ext cx="379412" cy="379412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1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1513" y="4870451"/>
            <a:ext cx="379412" cy="379413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3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6588" y="3884613"/>
            <a:ext cx="379412" cy="379412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2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70338" y="5934076"/>
            <a:ext cx="379412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6</a:t>
            </a:r>
          </a:p>
        </p:txBody>
      </p:sp>
      <p:sp>
        <p:nvSpPr>
          <p:cNvPr id="615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92788" y="6008688"/>
            <a:ext cx="379412" cy="379412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7</a:t>
            </a:r>
          </a:p>
        </p:txBody>
      </p:sp>
      <p:sp>
        <p:nvSpPr>
          <p:cNvPr id="615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7176" y="4946651"/>
            <a:ext cx="379413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4</a:t>
            </a:r>
          </a:p>
        </p:txBody>
      </p:sp>
      <p:sp>
        <p:nvSpPr>
          <p:cNvPr id="615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3013" y="4870451"/>
            <a:ext cx="379412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5</a:t>
            </a:r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516314" y="4187826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8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019801" y="4187826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564188" y="4264026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3590926" y="4187826"/>
            <a:ext cx="2201863" cy="835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516314" y="5249864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90926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49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640388" y="5326064"/>
            <a:ext cx="228600" cy="682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6096001" y="5249864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7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dirty="0" smtClean="0">
                <a:solidFill>
                  <a:srgbClr val="00B0F0"/>
                </a:solidFill>
              </a:rPr>
              <a:t>An independent set 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81200" y="1600201"/>
            <a:ext cx="8229600" cy="205581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An independent set </a:t>
            </a:r>
            <a:r>
              <a:rPr lang="en-US" altLang="en-US" dirty="0" smtClean="0">
                <a:solidFill>
                  <a:srgbClr val="FF0000"/>
                </a:solidFill>
              </a:rPr>
              <a:t>S</a:t>
            </a:r>
            <a:r>
              <a:rPr lang="en-US" altLang="en-US" dirty="0" smtClean="0"/>
              <a:t> is a collection of vertices no two of which are neighbors.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8938" y="3884613"/>
            <a:ext cx="379412" cy="379412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1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1513" y="4870451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3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6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2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70338" y="5934076"/>
            <a:ext cx="379412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6</a:t>
            </a:r>
          </a:p>
        </p:txBody>
      </p:sp>
      <p:sp>
        <p:nvSpPr>
          <p:cNvPr id="615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92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7</a:t>
            </a:r>
          </a:p>
        </p:txBody>
      </p:sp>
      <p:sp>
        <p:nvSpPr>
          <p:cNvPr id="615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7176" y="4946651"/>
            <a:ext cx="379413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4</a:t>
            </a:r>
          </a:p>
        </p:txBody>
      </p:sp>
      <p:sp>
        <p:nvSpPr>
          <p:cNvPr id="615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3013" y="4870451"/>
            <a:ext cx="379412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5</a:t>
            </a:r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516314" y="4187826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8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019801" y="4187826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564188" y="4264026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3590926" y="4187826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516314" y="5249864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90926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49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640388" y="5326064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6096001" y="5249864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7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>
                <a:solidFill>
                  <a:srgbClr val="00B0F0"/>
                </a:solidFill>
              </a:rPr>
              <a:t>Independent Set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81200" y="1600201"/>
            <a:ext cx="8229600" cy="205581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vertices marked red are an independent set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8938" y="3884613"/>
            <a:ext cx="379412" cy="37941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1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1513" y="4870451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3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6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2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70338" y="5934076"/>
            <a:ext cx="379412" cy="379413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6</a:t>
            </a:r>
          </a:p>
        </p:txBody>
      </p:sp>
      <p:sp>
        <p:nvSpPr>
          <p:cNvPr id="615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92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7</a:t>
            </a:r>
          </a:p>
        </p:txBody>
      </p:sp>
      <p:sp>
        <p:nvSpPr>
          <p:cNvPr id="615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7176" y="4946651"/>
            <a:ext cx="379413" cy="379413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4</a:t>
            </a:r>
          </a:p>
        </p:txBody>
      </p:sp>
      <p:sp>
        <p:nvSpPr>
          <p:cNvPr id="615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3013" y="4870451"/>
            <a:ext cx="379412" cy="379413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5</a:t>
            </a:r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516314" y="4187826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8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019801" y="4187826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564188" y="4264026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3590926" y="4187826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516314" y="5249864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90926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49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640388" y="5326064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6096001" y="5249864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9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28472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Finding corners</a:t>
            </a:r>
            <a:endParaRPr lang="en-US" sz="3600" dirty="0">
              <a:solidFill>
                <a:srgbClr val="00B0F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163078" y="1324947"/>
            <a:ext cx="3275044" cy="1110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58004" y="1329612"/>
            <a:ext cx="3219061" cy="1152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04253" y="1931437"/>
            <a:ext cx="1926771" cy="1861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127171" y="2212182"/>
            <a:ext cx="2318657" cy="1567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853543" y="2082071"/>
            <a:ext cx="233265" cy="234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60037" y="4266323"/>
            <a:ext cx="57896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Two half planes with equality give a corner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0228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2500" y="7579151"/>
            <a:ext cx="9144000" cy="128461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 variable </a:t>
            </a:r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v </a:t>
            </a:r>
            <a:r>
              <a:rPr lang="en-US" sz="3600" dirty="0" smtClean="0"/>
              <a:t>that is </a:t>
            </a:r>
            <a:r>
              <a:rPr lang="en-US" sz="36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/>
              <a:t> if </a:t>
            </a:r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v</a:t>
            </a:r>
            <a:r>
              <a:rPr lang="en-US" sz="3600" dirty="0" smtClean="0"/>
              <a:t> is in the set and </a:t>
            </a:r>
            <a:r>
              <a:rPr lang="en-US" sz="3600" dirty="0" smtClean="0">
                <a:solidFill>
                  <a:srgbClr val="FF0000"/>
                </a:solidFill>
              </a:rPr>
              <a:t>0</a:t>
            </a:r>
            <a:r>
              <a:rPr lang="en-US" sz="3600" dirty="0" smtClean="0"/>
              <a:t> otherwise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Maximize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+x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≤1 for every e=(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 for every v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ym typeface="Symbol" panose="05050102010706020507" pitchFamily="18" charset="2"/>
              </a:rPr>
              <a:t/>
            </a:r>
            <a:br>
              <a:rPr lang="en-US" sz="3600" dirty="0" smtClean="0">
                <a:sym typeface="Symbol" panose="05050102010706020507" pitchFamily="18" charset="2"/>
              </a:rPr>
            </a:br>
            <a:r>
              <a:rPr lang="en-US" sz="3600" dirty="0">
                <a:sym typeface="Symbol" panose="05050102010706020507" pitchFamily="18" charset="2"/>
              </a:rPr>
              <a:t/>
            </a:r>
            <a:br>
              <a:rPr lang="en-US" sz="3600" dirty="0">
                <a:sym typeface="Symbol" panose="05050102010706020507" pitchFamily="18" charset="2"/>
              </a:rPr>
            </a:br>
            <a:r>
              <a:rPr lang="en-US" sz="3600" dirty="0" smtClean="0">
                <a:sym typeface="Symbol" panose="05050102010706020507" pitchFamily="18" charset="2"/>
              </a:rPr>
              <a:t/>
            </a:r>
            <a:br>
              <a:rPr lang="en-US" sz="3600" dirty="0" smtClean="0">
                <a:sym typeface="Symbol" panose="05050102010706020507" pitchFamily="18" charset="2"/>
              </a:rPr>
            </a:br>
            <a:r>
              <a:rPr lang="en-US" sz="3600" dirty="0">
                <a:sym typeface="Symbol" panose="05050102010706020507" pitchFamily="18" charset="2"/>
              </a:rPr>
              <a:t/>
            </a:r>
            <a:br>
              <a:rPr lang="en-US" sz="3600" dirty="0">
                <a:sym typeface="Symbol" panose="05050102010706020507" pitchFamily="18" charset="2"/>
              </a:rPr>
            </a:br>
            <a:r>
              <a:rPr lang="en-US" sz="3600" dirty="0" smtClean="0">
                <a:sym typeface="Symbol" panose="05050102010706020507" pitchFamily="18" charset="2"/>
              </a:rPr>
              <a:t/>
            </a:r>
            <a:br>
              <a:rPr lang="en-US" sz="3600" dirty="0" smtClean="0">
                <a:sym typeface="Symbol" panose="05050102010706020507" pitchFamily="18" charset="2"/>
              </a:rPr>
            </a:br>
            <a:r>
              <a:rPr lang="en-US" sz="3600" dirty="0" smtClean="0">
                <a:sym typeface="Symbol" panose="05050102010706020507" pitchFamily="18" charset="2"/>
              </a:rPr>
              <a:t/>
            </a:r>
            <a:br>
              <a:rPr lang="en-US" sz="3600" dirty="0" smtClean="0">
                <a:sym typeface="Symbol" panose="05050102010706020507" pitchFamily="18" charset="2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An IP for independent set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66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0960" y="2245043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Assume that all edges are in the graph</a:t>
            </a:r>
            <a:br>
              <a:rPr lang="en-US" sz="3600" dirty="0" smtClean="0"/>
            </a:br>
            <a:r>
              <a:rPr lang="en-US" sz="3600" dirty="0" smtClean="0"/>
              <a:t>This means that the maximum independent set has size </a:t>
            </a:r>
            <a:r>
              <a:rPr lang="en-US" sz="36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/>
              <a:t>. But the fractional independent set has size </a:t>
            </a:r>
            <a:r>
              <a:rPr lang="en-US" sz="3600" dirty="0" smtClean="0">
                <a:solidFill>
                  <a:srgbClr val="FF0000"/>
                </a:solidFill>
              </a:rPr>
              <a:t>n/2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dirty="0" smtClean="0"/>
              <a:t>Give every vertex value </a:t>
            </a:r>
            <a:r>
              <a:rPr lang="en-US" sz="3600" dirty="0" smtClean="0">
                <a:solidFill>
                  <a:srgbClr val="FF0000"/>
                </a:solidFill>
              </a:rPr>
              <a:t>½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The LP is meaningless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2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dirty="0" smtClean="0">
                <a:solidFill>
                  <a:srgbClr val="00B0F0"/>
                </a:solidFill>
              </a:rPr>
              <a:t>Coloring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81200" y="1600201"/>
            <a:ext cx="8229600" cy="205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Minimum coloring:</a:t>
            </a:r>
          </a:p>
          <a:p>
            <a:pPr marL="0" indent="0">
              <a:buNone/>
            </a:pPr>
            <a:r>
              <a:rPr lang="en-US" altLang="en-US" dirty="0" smtClean="0"/>
              <a:t>Assign colors to the vertices of the graph so that </a:t>
            </a:r>
          </a:p>
          <a:p>
            <a:pPr marL="0" indent="0">
              <a:buNone/>
            </a:pPr>
            <a:r>
              <a:rPr lang="en-US" altLang="en-US" dirty="0" smtClean="0"/>
              <a:t>Neighbors get different colors, and minimize the number of colors used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8938" y="3884613"/>
            <a:ext cx="379412" cy="379412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1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1513" y="4870451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3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6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2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70338" y="5934076"/>
            <a:ext cx="379412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6</a:t>
            </a:r>
          </a:p>
        </p:txBody>
      </p:sp>
      <p:sp>
        <p:nvSpPr>
          <p:cNvPr id="615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92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7</a:t>
            </a:r>
          </a:p>
        </p:txBody>
      </p:sp>
      <p:sp>
        <p:nvSpPr>
          <p:cNvPr id="615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7176" y="4946651"/>
            <a:ext cx="379413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4</a:t>
            </a:r>
          </a:p>
        </p:txBody>
      </p:sp>
      <p:sp>
        <p:nvSpPr>
          <p:cNvPr id="615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3013" y="4870451"/>
            <a:ext cx="379412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5</a:t>
            </a:r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516314" y="4187826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8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019801" y="4187826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564188" y="4264026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3590926" y="4187826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516314" y="5249864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90926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49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640388" y="5326064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6096001" y="5249864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6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dirty="0" smtClean="0">
                <a:solidFill>
                  <a:srgbClr val="00B0F0"/>
                </a:solidFill>
              </a:rPr>
              <a:t>Graphs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81200" y="1600201"/>
            <a:ext cx="8229600" cy="205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Minimum coloring: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A coloring of the graph with</a:t>
            </a:r>
            <a:r>
              <a:rPr lang="en-US" altLang="en-US" dirty="0" smtClean="0">
                <a:solidFill>
                  <a:srgbClr val="FF0000"/>
                </a:solidFill>
              </a:rPr>
              <a:t> 3 </a:t>
            </a:r>
            <a:r>
              <a:rPr lang="en-US" altLang="en-US" dirty="0" smtClean="0"/>
              <a:t>colors.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8938" y="3884613"/>
            <a:ext cx="379412" cy="37941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1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1513" y="4870451"/>
            <a:ext cx="379412" cy="379413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3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6588" y="3889721"/>
            <a:ext cx="379412" cy="37941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2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70338" y="5934076"/>
            <a:ext cx="379412" cy="379413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6</a:t>
            </a:r>
          </a:p>
        </p:txBody>
      </p:sp>
      <p:sp>
        <p:nvSpPr>
          <p:cNvPr id="615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92788" y="6008688"/>
            <a:ext cx="379412" cy="37941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7</a:t>
            </a:r>
          </a:p>
        </p:txBody>
      </p:sp>
      <p:sp>
        <p:nvSpPr>
          <p:cNvPr id="615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7176" y="4946651"/>
            <a:ext cx="379413" cy="379413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4</a:t>
            </a:r>
          </a:p>
        </p:txBody>
      </p:sp>
      <p:sp>
        <p:nvSpPr>
          <p:cNvPr id="615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3013" y="4870451"/>
            <a:ext cx="379412" cy="379413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5</a:t>
            </a:r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516314" y="4187826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8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019801" y="4187826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564188" y="4264026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3590926" y="4187826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516314" y="5249864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90926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49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640388" y="5326064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6096001" y="5249864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5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coloring of a graph is an assignment of colors to the vertices so that no two neighbors are assigned the same color.</a:t>
            </a:r>
          </a:p>
          <a:p>
            <a:r>
              <a:rPr lang="en-US" dirty="0" smtClean="0"/>
              <a:t>Example: The problem of checking if a graph is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-colorable is in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693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Algorithm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Distance </a:t>
            </a:r>
            <a:r>
              <a:rPr lang="en-US" dirty="0" smtClean="0">
                <a:solidFill>
                  <a:srgbClr val="FF0000"/>
                </a:solidFill>
              </a:rPr>
              <a:t>i+1 </a:t>
            </a:r>
            <a:r>
              <a:rPr lang="en-US" dirty="0" smtClean="0"/>
              <a:t>are neighbors of distance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that have distance larger than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845348" y="3225035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3414878" y="2851589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437541" y="3338842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3414877" y="3845309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" name="Straight Connector 8"/>
          <p:cNvCxnSpPr>
            <a:stCxn id="4" idx="7"/>
            <a:endCxn id="5" idx="3"/>
          </p:cNvCxnSpPr>
          <p:nvPr/>
        </p:nvCxnSpPr>
        <p:spPr>
          <a:xfrm flipV="1">
            <a:off x="3027014" y="3045871"/>
            <a:ext cx="419033" cy="212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6"/>
            <a:endCxn id="6" idx="2"/>
          </p:cNvCxnSpPr>
          <p:nvPr/>
        </p:nvCxnSpPr>
        <p:spPr>
          <a:xfrm>
            <a:off x="3058183" y="3338843"/>
            <a:ext cx="379358" cy="113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6"/>
            <a:endCxn id="7" idx="1"/>
          </p:cNvCxnSpPr>
          <p:nvPr/>
        </p:nvCxnSpPr>
        <p:spPr>
          <a:xfrm>
            <a:off x="3058184" y="3338841"/>
            <a:ext cx="387863" cy="53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213993" y="2967860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>
          <a:xfrm>
            <a:off x="4245160" y="3516698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/>
          <p:cNvSpPr/>
          <p:nvPr/>
        </p:nvSpPr>
        <p:spPr>
          <a:xfrm>
            <a:off x="4202168" y="3959116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/>
          <p:cNvSpPr/>
          <p:nvPr/>
        </p:nvSpPr>
        <p:spPr>
          <a:xfrm>
            <a:off x="4199212" y="2579635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650013" y="2737943"/>
            <a:ext cx="574456" cy="189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4"/>
            <a:endCxn id="14" idx="3"/>
          </p:cNvCxnSpPr>
          <p:nvPr/>
        </p:nvCxnSpPr>
        <p:spPr>
          <a:xfrm>
            <a:off x="3521295" y="3079203"/>
            <a:ext cx="723866" cy="82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6"/>
          </p:cNvCxnSpPr>
          <p:nvPr/>
        </p:nvCxnSpPr>
        <p:spPr>
          <a:xfrm flipV="1">
            <a:off x="3650375" y="3206477"/>
            <a:ext cx="628650" cy="246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662953" y="3904893"/>
            <a:ext cx="636794" cy="274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7" idx="0"/>
          </p:cNvCxnSpPr>
          <p:nvPr/>
        </p:nvCxnSpPr>
        <p:spPr>
          <a:xfrm flipV="1">
            <a:off x="3521295" y="3206476"/>
            <a:ext cx="799115" cy="638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6"/>
            <a:endCxn id="15" idx="2"/>
          </p:cNvCxnSpPr>
          <p:nvPr/>
        </p:nvCxnSpPr>
        <p:spPr>
          <a:xfrm>
            <a:off x="3650376" y="3452649"/>
            <a:ext cx="594785" cy="177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037741" y="2934532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Oval 30"/>
          <p:cNvSpPr/>
          <p:nvPr/>
        </p:nvSpPr>
        <p:spPr>
          <a:xfrm>
            <a:off x="5006832" y="3412085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Oval 31"/>
          <p:cNvSpPr/>
          <p:nvPr/>
        </p:nvSpPr>
        <p:spPr>
          <a:xfrm>
            <a:off x="4954216" y="3878642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4" name="Straight Connector 33"/>
          <p:cNvCxnSpPr>
            <a:stCxn id="17" idx="6"/>
            <a:endCxn id="30" idx="2"/>
          </p:cNvCxnSpPr>
          <p:nvPr/>
        </p:nvCxnSpPr>
        <p:spPr>
          <a:xfrm>
            <a:off x="4412047" y="2693442"/>
            <a:ext cx="625694" cy="354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4" idx="5"/>
          </p:cNvCxnSpPr>
          <p:nvPr/>
        </p:nvCxnSpPr>
        <p:spPr>
          <a:xfrm flipV="1">
            <a:off x="4395659" y="3104170"/>
            <a:ext cx="642083" cy="57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5" idx="6"/>
            <a:endCxn id="31" idx="2"/>
          </p:cNvCxnSpPr>
          <p:nvPr/>
        </p:nvCxnSpPr>
        <p:spPr>
          <a:xfrm flipV="1">
            <a:off x="4457996" y="3525892"/>
            <a:ext cx="548837" cy="104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4" idx="5"/>
            <a:endCxn id="31" idx="2"/>
          </p:cNvCxnSpPr>
          <p:nvPr/>
        </p:nvCxnSpPr>
        <p:spPr>
          <a:xfrm>
            <a:off x="4395658" y="3162141"/>
            <a:ext cx="611174" cy="363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6"/>
            <a:endCxn id="32" idx="1"/>
          </p:cNvCxnSpPr>
          <p:nvPr/>
        </p:nvCxnSpPr>
        <p:spPr>
          <a:xfrm flipV="1">
            <a:off x="4415003" y="3911975"/>
            <a:ext cx="570383" cy="160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6" idx="7"/>
            <a:endCxn id="30" idx="4"/>
          </p:cNvCxnSpPr>
          <p:nvPr/>
        </p:nvCxnSpPr>
        <p:spPr>
          <a:xfrm flipV="1">
            <a:off x="4383834" y="3162146"/>
            <a:ext cx="760325" cy="830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7" idx="6"/>
            <a:endCxn id="31" idx="1"/>
          </p:cNvCxnSpPr>
          <p:nvPr/>
        </p:nvCxnSpPr>
        <p:spPr>
          <a:xfrm>
            <a:off x="4412046" y="2693441"/>
            <a:ext cx="625954" cy="751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5745633" y="3230210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8" name="Oval 47"/>
          <p:cNvSpPr/>
          <p:nvPr/>
        </p:nvSpPr>
        <p:spPr>
          <a:xfrm>
            <a:off x="5756056" y="3889888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9" name="Oval 48"/>
          <p:cNvSpPr/>
          <p:nvPr/>
        </p:nvSpPr>
        <p:spPr>
          <a:xfrm>
            <a:off x="5756056" y="2637122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51" name="Straight Connector 50"/>
          <p:cNvCxnSpPr>
            <a:stCxn id="30" idx="6"/>
            <a:endCxn id="49" idx="3"/>
          </p:cNvCxnSpPr>
          <p:nvPr/>
        </p:nvCxnSpPr>
        <p:spPr>
          <a:xfrm flipV="1">
            <a:off x="5250575" y="2831402"/>
            <a:ext cx="536650" cy="216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1" idx="7"/>
          </p:cNvCxnSpPr>
          <p:nvPr/>
        </p:nvCxnSpPr>
        <p:spPr>
          <a:xfrm flipV="1">
            <a:off x="5188498" y="2881237"/>
            <a:ext cx="582339" cy="564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1" idx="5"/>
            <a:endCxn id="48" idx="2"/>
          </p:cNvCxnSpPr>
          <p:nvPr/>
        </p:nvCxnSpPr>
        <p:spPr>
          <a:xfrm>
            <a:off x="5188498" y="3606366"/>
            <a:ext cx="567559" cy="397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2" idx="6"/>
          </p:cNvCxnSpPr>
          <p:nvPr/>
        </p:nvCxnSpPr>
        <p:spPr>
          <a:xfrm flipV="1">
            <a:off x="5167051" y="3329563"/>
            <a:ext cx="684999" cy="662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158464" y="3107132"/>
            <a:ext cx="655277" cy="783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2" idx="6"/>
            <a:endCxn id="48" idx="2"/>
          </p:cNvCxnSpPr>
          <p:nvPr/>
        </p:nvCxnSpPr>
        <p:spPr>
          <a:xfrm>
            <a:off x="5167050" y="3992449"/>
            <a:ext cx="589006" cy="11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0" idx="6"/>
            <a:endCxn id="47" idx="1"/>
          </p:cNvCxnSpPr>
          <p:nvPr/>
        </p:nvCxnSpPr>
        <p:spPr>
          <a:xfrm>
            <a:off x="5250575" y="3048338"/>
            <a:ext cx="526226" cy="215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07996" y="2790856"/>
            <a:ext cx="103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D=0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197364" y="4026436"/>
            <a:ext cx="103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D=1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28977" y="4126779"/>
            <a:ext cx="103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D=2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89212" y="4117503"/>
            <a:ext cx="103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D=3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553354" y="4072924"/>
            <a:ext cx="103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D=4</a:t>
            </a:r>
          </a:p>
        </p:txBody>
      </p:sp>
    </p:spTree>
    <p:extLst>
      <p:ext uri="{BB962C8B-B14F-4D97-AF65-F5344CB8AC3E}">
        <p14:creationId xmlns:p14="http://schemas.microsoft.com/office/powerpoint/2010/main" val="396678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One color forces the rest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following is forced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863979" y="3229437"/>
            <a:ext cx="212834" cy="22761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3414878" y="2851589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437541" y="3338842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3414877" y="3845309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" name="Straight Connector 8"/>
          <p:cNvCxnSpPr>
            <a:stCxn id="4" idx="7"/>
            <a:endCxn id="5" idx="3"/>
          </p:cNvCxnSpPr>
          <p:nvPr/>
        </p:nvCxnSpPr>
        <p:spPr>
          <a:xfrm flipV="1">
            <a:off x="3027014" y="3045871"/>
            <a:ext cx="419033" cy="212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6"/>
            <a:endCxn id="6" idx="2"/>
          </p:cNvCxnSpPr>
          <p:nvPr/>
        </p:nvCxnSpPr>
        <p:spPr>
          <a:xfrm>
            <a:off x="3058183" y="3338843"/>
            <a:ext cx="379358" cy="113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6"/>
            <a:endCxn id="7" idx="1"/>
          </p:cNvCxnSpPr>
          <p:nvPr/>
        </p:nvCxnSpPr>
        <p:spPr>
          <a:xfrm>
            <a:off x="3058184" y="3338841"/>
            <a:ext cx="387863" cy="53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213993" y="2967860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>
          <a:xfrm>
            <a:off x="4245160" y="3516698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/>
          <p:cNvSpPr/>
          <p:nvPr/>
        </p:nvSpPr>
        <p:spPr>
          <a:xfrm>
            <a:off x="4202168" y="3959116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/>
          <p:cNvSpPr/>
          <p:nvPr/>
        </p:nvSpPr>
        <p:spPr>
          <a:xfrm>
            <a:off x="4199212" y="2579635"/>
            <a:ext cx="212834" cy="22761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650013" y="2737943"/>
            <a:ext cx="574456" cy="189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4"/>
            <a:endCxn id="14" idx="3"/>
          </p:cNvCxnSpPr>
          <p:nvPr/>
        </p:nvCxnSpPr>
        <p:spPr>
          <a:xfrm>
            <a:off x="3521295" y="3079203"/>
            <a:ext cx="723866" cy="82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6"/>
          </p:cNvCxnSpPr>
          <p:nvPr/>
        </p:nvCxnSpPr>
        <p:spPr>
          <a:xfrm flipV="1">
            <a:off x="3650375" y="3206477"/>
            <a:ext cx="628650" cy="246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662953" y="3904893"/>
            <a:ext cx="636794" cy="274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7" idx="0"/>
          </p:cNvCxnSpPr>
          <p:nvPr/>
        </p:nvCxnSpPr>
        <p:spPr>
          <a:xfrm flipV="1">
            <a:off x="3521295" y="3206476"/>
            <a:ext cx="799115" cy="638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6"/>
            <a:endCxn id="15" idx="2"/>
          </p:cNvCxnSpPr>
          <p:nvPr/>
        </p:nvCxnSpPr>
        <p:spPr>
          <a:xfrm>
            <a:off x="3650376" y="3452649"/>
            <a:ext cx="594785" cy="177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037741" y="2934532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Oval 30"/>
          <p:cNvSpPr/>
          <p:nvPr/>
        </p:nvSpPr>
        <p:spPr>
          <a:xfrm>
            <a:off x="5006832" y="3412085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Oval 31"/>
          <p:cNvSpPr/>
          <p:nvPr/>
        </p:nvSpPr>
        <p:spPr>
          <a:xfrm>
            <a:off x="4954216" y="3878642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4" name="Straight Connector 33"/>
          <p:cNvCxnSpPr>
            <a:stCxn id="17" idx="6"/>
            <a:endCxn id="30" idx="2"/>
          </p:cNvCxnSpPr>
          <p:nvPr/>
        </p:nvCxnSpPr>
        <p:spPr>
          <a:xfrm>
            <a:off x="4412047" y="2693442"/>
            <a:ext cx="625694" cy="354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4" idx="5"/>
          </p:cNvCxnSpPr>
          <p:nvPr/>
        </p:nvCxnSpPr>
        <p:spPr>
          <a:xfrm flipV="1">
            <a:off x="4395659" y="3104170"/>
            <a:ext cx="642083" cy="57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5" idx="6"/>
            <a:endCxn id="31" idx="2"/>
          </p:cNvCxnSpPr>
          <p:nvPr/>
        </p:nvCxnSpPr>
        <p:spPr>
          <a:xfrm flipV="1">
            <a:off x="4457996" y="3525892"/>
            <a:ext cx="548837" cy="104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4" idx="5"/>
            <a:endCxn id="31" idx="2"/>
          </p:cNvCxnSpPr>
          <p:nvPr/>
        </p:nvCxnSpPr>
        <p:spPr>
          <a:xfrm>
            <a:off x="4395658" y="3162141"/>
            <a:ext cx="611174" cy="363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6"/>
            <a:endCxn id="32" idx="1"/>
          </p:cNvCxnSpPr>
          <p:nvPr/>
        </p:nvCxnSpPr>
        <p:spPr>
          <a:xfrm flipV="1">
            <a:off x="4415003" y="3911975"/>
            <a:ext cx="570383" cy="160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6" idx="7"/>
            <a:endCxn id="30" idx="4"/>
          </p:cNvCxnSpPr>
          <p:nvPr/>
        </p:nvCxnSpPr>
        <p:spPr>
          <a:xfrm flipV="1">
            <a:off x="4383834" y="3162146"/>
            <a:ext cx="760325" cy="830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7" idx="6"/>
            <a:endCxn id="31" idx="1"/>
          </p:cNvCxnSpPr>
          <p:nvPr/>
        </p:nvCxnSpPr>
        <p:spPr>
          <a:xfrm>
            <a:off x="4412046" y="2693441"/>
            <a:ext cx="625954" cy="751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5745633" y="3230210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8" name="Oval 47"/>
          <p:cNvSpPr/>
          <p:nvPr/>
        </p:nvSpPr>
        <p:spPr>
          <a:xfrm>
            <a:off x="5756056" y="3889888"/>
            <a:ext cx="212834" cy="22761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9" name="Oval 48"/>
          <p:cNvSpPr/>
          <p:nvPr/>
        </p:nvSpPr>
        <p:spPr>
          <a:xfrm>
            <a:off x="5756056" y="2637122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51" name="Straight Connector 50"/>
          <p:cNvCxnSpPr>
            <a:stCxn id="30" idx="6"/>
            <a:endCxn id="49" idx="3"/>
          </p:cNvCxnSpPr>
          <p:nvPr/>
        </p:nvCxnSpPr>
        <p:spPr>
          <a:xfrm flipV="1">
            <a:off x="5250575" y="2831402"/>
            <a:ext cx="536650" cy="216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1" idx="7"/>
          </p:cNvCxnSpPr>
          <p:nvPr/>
        </p:nvCxnSpPr>
        <p:spPr>
          <a:xfrm flipV="1">
            <a:off x="5188498" y="2881237"/>
            <a:ext cx="582339" cy="564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1" idx="5"/>
            <a:endCxn id="48" idx="2"/>
          </p:cNvCxnSpPr>
          <p:nvPr/>
        </p:nvCxnSpPr>
        <p:spPr>
          <a:xfrm>
            <a:off x="5188498" y="3606366"/>
            <a:ext cx="567559" cy="397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2" idx="6"/>
          </p:cNvCxnSpPr>
          <p:nvPr/>
        </p:nvCxnSpPr>
        <p:spPr>
          <a:xfrm flipV="1">
            <a:off x="5167051" y="3329563"/>
            <a:ext cx="684999" cy="662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158464" y="3107132"/>
            <a:ext cx="655277" cy="783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2" idx="6"/>
            <a:endCxn id="48" idx="2"/>
          </p:cNvCxnSpPr>
          <p:nvPr/>
        </p:nvCxnSpPr>
        <p:spPr>
          <a:xfrm>
            <a:off x="5167050" y="3992449"/>
            <a:ext cx="589006" cy="11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0" idx="6"/>
            <a:endCxn id="47" idx="1"/>
          </p:cNvCxnSpPr>
          <p:nvPr/>
        </p:nvCxnSpPr>
        <p:spPr>
          <a:xfrm>
            <a:off x="5250575" y="3048338"/>
            <a:ext cx="526226" cy="215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07996" y="2790856"/>
            <a:ext cx="103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D=0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197364" y="4026436"/>
            <a:ext cx="103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D=1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28977" y="4126779"/>
            <a:ext cx="103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D=2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89212" y="4117503"/>
            <a:ext cx="103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D=3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553354" y="4072924"/>
            <a:ext cx="103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D=4</a:t>
            </a:r>
          </a:p>
        </p:txBody>
      </p:sp>
      <p:sp>
        <p:nvSpPr>
          <p:cNvPr id="56" name="Oval 55"/>
          <p:cNvSpPr/>
          <p:nvPr/>
        </p:nvSpPr>
        <p:spPr>
          <a:xfrm>
            <a:off x="2819460" y="3197358"/>
            <a:ext cx="282179" cy="3036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8" name="Oval 57"/>
          <p:cNvSpPr/>
          <p:nvPr/>
        </p:nvSpPr>
        <p:spPr>
          <a:xfrm>
            <a:off x="3388711" y="3807492"/>
            <a:ext cx="282179" cy="3036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0" name="Oval 59"/>
          <p:cNvSpPr/>
          <p:nvPr/>
        </p:nvSpPr>
        <p:spPr>
          <a:xfrm>
            <a:off x="3406354" y="3298684"/>
            <a:ext cx="282179" cy="3036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2" name="Oval 61"/>
          <p:cNvSpPr/>
          <p:nvPr/>
        </p:nvSpPr>
        <p:spPr>
          <a:xfrm>
            <a:off x="3392210" y="2805725"/>
            <a:ext cx="282179" cy="3036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4" name="Oval 63"/>
          <p:cNvSpPr/>
          <p:nvPr/>
        </p:nvSpPr>
        <p:spPr>
          <a:xfrm>
            <a:off x="4159054" y="2550771"/>
            <a:ext cx="282179" cy="3036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5" name="Oval 64"/>
          <p:cNvSpPr/>
          <p:nvPr/>
        </p:nvSpPr>
        <p:spPr>
          <a:xfrm>
            <a:off x="4169446" y="2972546"/>
            <a:ext cx="282179" cy="3036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6" name="Oval 65"/>
          <p:cNvSpPr/>
          <p:nvPr/>
        </p:nvSpPr>
        <p:spPr>
          <a:xfrm>
            <a:off x="4240388" y="3512032"/>
            <a:ext cx="282179" cy="3036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7" name="Oval 66"/>
          <p:cNvSpPr/>
          <p:nvPr/>
        </p:nvSpPr>
        <p:spPr>
          <a:xfrm>
            <a:off x="4169382" y="3965697"/>
            <a:ext cx="282179" cy="3036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8" name="Oval 67"/>
          <p:cNvSpPr/>
          <p:nvPr/>
        </p:nvSpPr>
        <p:spPr>
          <a:xfrm>
            <a:off x="5011264" y="2923391"/>
            <a:ext cx="282179" cy="3036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9" name="Oval 68"/>
          <p:cNvSpPr/>
          <p:nvPr/>
        </p:nvSpPr>
        <p:spPr>
          <a:xfrm>
            <a:off x="4992401" y="3378205"/>
            <a:ext cx="282179" cy="3036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0" name="Oval 69"/>
          <p:cNvSpPr/>
          <p:nvPr/>
        </p:nvSpPr>
        <p:spPr>
          <a:xfrm>
            <a:off x="4956576" y="3872817"/>
            <a:ext cx="282179" cy="3036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1" name="Oval 70"/>
          <p:cNvSpPr/>
          <p:nvPr/>
        </p:nvSpPr>
        <p:spPr>
          <a:xfrm>
            <a:off x="5682778" y="2610369"/>
            <a:ext cx="282179" cy="3036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2" name="Oval 71"/>
          <p:cNvSpPr/>
          <p:nvPr/>
        </p:nvSpPr>
        <p:spPr>
          <a:xfrm>
            <a:off x="5751570" y="3206180"/>
            <a:ext cx="282179" cy="3036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3" name="Oval 72"/>
          <p:cNvSpPr/>
          <p:nvPr/>
        </p:nvSpPr>
        <p:spPr>
          <a:xfrm>
            <a:off x="5721503" y="3861565"/>
            <a:ext cx="282179" cy="3036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34370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No edge between red or green vertices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following is forced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863979" y="3229437"/>
            <a:ext cx="212834" cy="22761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3414878" y="2851589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437541" y="3338842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3414877" y="3845309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" name="Straight Connector 8"/>
          <p:cNvCxnSpPr>
            <a:stCxn id="4" idx="7"/>
            <a:endCxn id="5" idx="3"/>
          </p:cNvCxnSpPr>
          <p:nvPr/>
        </p:nvCxnSpPr>
        <p:spPr>
          <a:xfrm flipV="1">
            <a:off x="3027014" y="3045871"/>
            <a:ext cx="419033" cy="212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6"/>
            <a:endCxn id="6" idx="2"/>
          </p:cNvCxnSpPr>
          <p:nvPr/>
        </p:nvCxnSpPr>
        <p:spPr>
          <a:xfrm>
            <a:off x="3058183" y="3338843"/>
            <a:ext cx="379358" cy="113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6"/>
            <a:endCxn id="7" idx="1"/>
          </p:cNvCxnSpPr>
          <p:nvPr/>
        </p:nvCxnSpPr>
        <p:spPr>
          <a:xfrm>
            <a:off x="3058184" y="3338841"/>
            <a:ext cx="387863" cy="53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213993" y="2967860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>
          <a:xfrm>
            <a:off x="4245160" y="3516698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/>
          <p:cNvSpPr/>
          <p:nvPr/>
        </p:nvSpPr>
        <p:spPr>
          <a:xfrm>
            <a:off x="4202168" y="3959116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/>
          <p:cNvSpPr/>
          <p:nvPr/>
        </p:nvSpPr>
        <p:spPr>
          <a:xfrm>
            <a:off x="4199212" y="2579635"/>
            <a:ext cx="212834" cy="22761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650013" y="2737943"/>
            <a:ext cx="574456" cy="189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4"/>
            <a:endCxn id="14" idx="3"/>
          </p:cNvCxnSpPr>
          <p:nvPr/>
        </p:nvCxnSpPr>
        <p:spPr>
          <a:xfrm>
            <a:off x="3521295" y="3079203"/>
            <a:ext cx="723866" cy="82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6"/>
          </p:cNvCxnSpPr>
          <p:nvPr/>
        </p:nvCxnSpPr>
        <p:spPr>
          <a:xfrm flipV="1">
            <a:off x="3650375" y="3206477"/>
            <a:ext cx="628650" cy="246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662953" y="3904893"/>
            <a:ext cx="636794" cy="274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7" idx="0"/>
          </p:cNvCxnSpPr>
          <p:nvPr/>
        </p:nvCxnSpPr>
        <p:spPr>
          <a:xfrm flipV="1">
            <a:off x="3521295" y="3206476"/>
            <a:ext cx="799115" cy="638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6"/>
            <a:endCxn id="15" idx="2"/>
          </p:cNvCxnSpPr>
          <p:nvPr/>
        </p:nvCxnSpPr>
        <p:spPr>
          <a:xfrm>
            <a:off x="3650376" y="3452649"/>
            <a:ext cx="594785" cy="177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037741" y="2934532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Oval 30"/>
          <p:cNvSpPr/>
          <p:nvPr/>
        </p:nvSpPr>
        <p:spPr>
          <a:xfrm>
            <a:off x="5006832" y="3412085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Oval 31"/>
          <p:cNvSpPr/>
          <p:nvPr/>
        </p:nvSpPr>
        <p:spPr>
          <a:xfrm>
            <a:off x="4954216" y="3878642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4" name="Straight Connector 33"/>
          <p:cNvCxnSpPr>
            <a:stCxn id="17" idx="6"/>
            <a:endCxn id="30" idx="2"/>
          </p:cNvCxnSpPr>
          <p:nvPr/>
        </p:nvCxnSpPr>
        <p:spPr>
          <a:xfrm>
            <a:off x="4412047" y="2693442"/>
            <a:ext cx="625694" cy="354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4" idx="5"/>
          </p:cNvCxnSpPr>
          <p:nvPr/>
        </p:nvCxnSpPr>
        <p:spPr>
          <a:xfrm flipV="1">
            <a:off x="4395659" y="3104170"/>
            <a:ext cx="642083" cy="57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5" idx="6"/>
            <a:endCxn id="31" idx="2"/>
          </p:cNvCxnSpPr>
          <p:nvPr/>
        </p:nvCxnSpPr>
        <p:spPr>
          <a:xfrm flipV="1">
            <a:off x="4457996" y="3525892"/>
            <a:ext cx="548837" cy="104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4" idx="5"/>
            <a:endCxn id="31" idx="2"/>
          </p:cNvCxnSpPr>
          <p:nvPr/>
        </p:nvCxnSpPr>
        <p:spPr>
          <a:xfrm>
            <a:off x="4395658" y="3162141"/>
            <a:ext cx="611174" cy="363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6"/>
            <a:endCxn id="32" idx="1"/>
          </p:cNvCxnSpPr>
          <p:nvPr/>
        </p:nvCxnSpPr>
        <p:spPr>
          <a:xfrm flipV="1">
            <a:off x="4415003" y="3911975"/>
            <a:ext cx="570383" cy="160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6" idx="7"/>
            <a:endCxn id="30" idx="4"/>
          </p:cNvCxnSpPr>
          <p:nvPr/>
        </p:nvCxnSpPr>
        <p:spPr>
          <a:xfrm flipV="1">
            <a:off x="4383834" y="3162146"/>
            <a:ext cx="760325" cy="830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7" idx="6"/>
            <a:endCxn id="31" idx="1"/>
          </p:cNvCxnSpPr>
          <p:nvPr/>
        </p:nvCxnSpPr>
        <p:spPr>
          <a:xfrm>
            <a:off x="4412046" y="2693441"/>
            <a:ext cx="625954" cy="751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5745633" y="3230210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8" name="Oval 47"/>
          <p:cNvSpPr/>
          <p:nvPr/>
        </p:nvSpPr>
        <p:spPr>
          <a:xfrm>
            <a:off x="5756056" y="3889888"/>
            <a:ext cx="212834" cy="22761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9" name="Oval 48"/>
          <p:cNvSpPr/>
          <p:nvPr/>
        </p:nvSpPr>
        <p:spPr>
          <a:xfrm>
            <a:off x="5756056" y="2637122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51" name="Straight Connector 50"/>
          <p:cNvCxnSpPr>
            <a:stCxn id="30" idx="6"/>
            <a:endCxn id="49" idx="3"/>
          </p:cNvCxnSpPr>
          <p:nvPr/>
        </p:nvCxnSpPr>
        <p:spPr>
          <a:xfrm flipV="1">
            <a:off x="5250575" y="2831402"/>
            <a:ext cx="536650" cy="216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1" idx="7"/>
          </p:cNvCxnSpPr>
          <p:nvPr/>
        </p:nvCxnSpPr>
        <p:spPr>
          <a:xfrm flipV="1">
            <a:off x="5188498" y="2881237"/>
            <a:ext cx="582339" cy="564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1" idx="5"/>
            <a:endCxn id="48" idx="2"/>
          </p:cNvCxnSpPr>
          <p:nvPr/>
        </p:nvCxnSpPr>
        <p:spPr>
          <a:xfrm>
            <a:off x="5188498" y="3606366"/>
            <a:ext cx="567559" cy="397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2" idx="6"/>
          </p:cNvCxnSpPr>
          <p:nvPr/>
        </p:nvCxnSpPr>
        <p:spPr>
          <a:xfrm flipV="1">
            <a:off x="5167051" y="3329563"/>
            <a:ext cx="684999" cy="662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158464" y="3107132"/>
            <a:ext cx="655277" cy="783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2" idx="6"/>
            <a:endCxn id="48" idx="2"/>
          </p:cNvCxnSpPr>
          <p:nvPr/>
        </p:nvCxnSpPr>
        <p:spPr>
          <a:xfrm>
            <a:off x="5167050" y="3992449"/>
            <a:ext cx="589006" cy="11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0" idx="6"/>
            <a:endCxn id="47" idx="1"/>
          </p:cNvCxnSpPr>
          <p:nvPr/>
        </p:nvCxnSpPr>
        <p:spPr>
          <a:xfrm>
            <a:off x="5250575" y="3048338"/>
            <a:ext cx="526226" cy="215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07996" y="2790856"/>
            <a:ext cx="103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D=0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197364" y="4026436"/>
            <a:ext cx="103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D=1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28977" y="4126779"/>
            <a:ext cx="103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D=2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89212" y="4117503"/>
            <a:ext cx="103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D=3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553354" y="4072924"/>
            <a:ext cx="103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D=4</a:t>
            </a:r>
          </a:p>
        </p:txBody>
      </p:sp>
      <p:sp>
        <p:nvSpPr>
          <p:cNvPr id="56" name="Oval 55"/>
          <p:cNvSpPr/>
          <p:nvPr/>
        </p:nvSpPr>
        <p:spPr>
          <a:xfrm>
            <a:off x="2819460" y="3197358"/>
            <a:ext cx="282179" cy="3036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8" name="Oval 57"/>
          <p:cNvSpPr/>
          <p:nvPr/>
        </p:nvSpPr>
        <p:spPr>
          <a:xfrm>
            <a:off x="3388711" y="3807492"/>
            <a:ext cx="282179" cy="3036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0" name="Oval 59"/>
          <p:cNvSpPr/>
          <p:nvPr/>
        </p:nvSpPr>
        <p:spPr>
          <a:xfrm>
            <a:off x="3406354" y="3298684"/>
            <a:ext cx="282179" cy="3036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2" name="Oval 61"/>
          <p:cNvSpPr/>
          <p:nvPr/>
        </p:nvSpPr>
        <p:spPr>
          <a:xfrm>
            <a:off x="3392210" y="2805725"/>
            <a:ext cx="282179" cy="3036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4" name="Oval 63"/>
          <p:cNvSpPr/>
          <p:nvPr/>
        </p:nvSpPr>
        <p:spPr>
          <a:xfrm>
            <a:off x="4159054" y="2550771"/>
            <a:ext cx="282179" cy="3036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5" name="Oval 64"/>
          <p:cNvSpPr/>
          <p:nvPr/>
        </p:nvSpPr>
        <p:spPr>
          <a:xfrm>
            <a:off x="4169446" y="2972546"/>
            <a:ext cx="282179" cy="3036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6" name="Oval 65"/>
          <p:cNvSpPr/>
          <p:nvPr/>
        </p:nvSpPr>
        <p:spPr>
          <a:xfrm>
            <a:off x="4240388" y="3512032"/>
            <a:ext cx="282179" cy="3036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7" name="Oval 66"/>
          <p:cNvSpPr/>
          <p:nvPr/>
        </p:nvSpPr>
        <p:spPr>
          <a:xfrm>
            <a:off x="4169382" y="3965697"/>
            <a:ext cx="282179" cy="3036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8" name="Oval 67"/>
          <p:cNvSpPr/>
          <p:nvPr/>
        </p:nvSpPr>
        <p:spPr>
          <a:xfrm>
            <a:off x="5011264" y="2923391"/>
            <a:ext cx="282179" cy="3036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9" name="Oval 68"/>
          <p:cNvSpPr/>
          <p:nvPr/>
        </p:nvSpPr>
        <p:spPr>
          <a:xfrm>
            <a:off x="4992401" y="3378205"/>
            <a:ext cx="282179" cy="3036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0" name="Oval 69"/>
          <p:cNvSpPr/>
          <p:nvPr/>
        </p:nvSpPr>
        <p:spPr>
          <a:xfrm>
            <a:off x="4956576" y="3872817"/>
            <a:ext cx="282179" cy="3036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1" name="Oval 70"/>
          <p:cNvSpPr/>
          <p:nvPr/>
        </p:nvSpPr>
        <p:spPr>
          <a:xfrm>
            <a:off x="5682778" y="2610369"/>
            <a:ext cx="282179" cy="3036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2" name="Oval 71"/>
          <p:cNvSpPr/>
          <p:nvPr/>
        </p:nvSpPr>
        <p:spPr>
          <a:xfrm>
            <a:off x="5751570" y="3206180"/>
            <a:ext cx="282179" cy="3036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3" name="Oval 72"/>
          <p:cNvSpPr/>
          <p:nvPr/>
        </p:nvSpPr>
        <p:spPr>
          <a:xfrm>
            <a:off x="5721503" y="3861565"/>
            <a:ext cx="282179" cy="3036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4064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There is no simple way to find if a graph is 3-colorable:  NPC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863979" y="3229437"/>
            <a:ext cx="212834" cy="22761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3414878" y="2851589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437541" y="3338842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3414877" y="3845309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" name="Straight Connector 8"/>
          <p:cNvCxnSpPr>
            <a:stCxn id="4" idx="7"/>
            <a:endCxn id="5" idx="3"/>
          </p:cNvCxnSpPr>
          <p:nvPr/>
        </p:nvCxnSpPr>
        <p:spPr>
          <a:xfrm flipV="1">
            <a:off x="3027014" y="3045871"/>
            <a:ext cx="419033" cy="212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6"/>
            <a:endCxn id="6" idx="2"/>
          </p:cNvCxnSpPr>
          <p:nvPr/>
        </p:nvCxnSpPr>
        <p:spPr>
          <a:xfrm>
            <a:off x="3058183" y="3338843"/>
            <a:ext cx="379358" cy="113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6"/>
            <a:endCxn id="7" idx="1"/>
          </p:cNvCxnSpPr>
          <p:nvPr/>
        </p:nvCxnSpPr>
        <p:spPr>
          <a:xfrm>
            <a:off x="3058184" y="3338841"/>
            <a:ext cx="387863" cy="53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213993" y="2967860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>
          <a:xfrm>
            <a:off x="4245160" y="3516698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/>
          <p:cNvSpPr/>
          <p:nvPr/>
        </p:nvSpPr>
        <p:spPr>
          <a:xfrm>
            <a:off x="4202168" y="3959116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/>
          <p:cNvSpPr/>
          <p:nvPr/>
        </p:nvSpPr>
        <p:spPr>
          <a:xfrm>
            <a:off x="4199212" y="2579635"/>
            <a:ext cx="212834" cy="22761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650013" y="2737943"/>
            <a:ext cx="574456" cy="189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4"/>
            <a:endCxn id="14" idx="3"/>
          </p:cNvCxnSpPr>
          <p:nvPr/>
        </p:nvCxnSpPr>
        <p:spPr>
          <a:xfrm>
            <a:off x="3521295" y="3079203"/>
            <a:ext cx="723866" cy="82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6"/>
          </p:cNvCxnSpPr>
          <p:nvPr/>
        </p:nvCxnSpPr>
        <p:spPr>
          <a:xfrm flipV="1">
            <a:off x="3650375" y="3206477"/>
            <a:ext cx="628650" cy="246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662953" y="3904893"/>
            <a:ext cx="636794" cy="274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7" idx="0"/>
          </p:cNvCxnSpPr>
          <p:nvPr/>
        </p:nvCxnSpPr>
        <p:spPr>
          <a:xfrm flipV="1">
            <a:off x="3521295" y="3206476"/>
            <a:ext cx="799115" cy="638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6"/>
            <a:endCxn id="15" idx="2"/>
          </p:cNvCxnSpPr>
          <p:nvPr/>
        </p:nvCxnSpPr>
        <p:spPr>
          <a:xfrm>
            <a:off x="3650376" y="3452649"/>
            <a:ext cx="594785" cy="177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037741" y="2934532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Oval 30"/>
          <p:cNvSpPr/>
          <p:nvPr/>
        </p:nvSpPr>
        <p:spPr>
          <a:xfrm>
            <a:off x="5006832" y="3412085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Oval 31"/>
          <p:cNvSpPr/>
          <p:nvPr/>
        </p:nvSpPr>
        <p:spPr>
          <a:xfrm>
            <a:off x="4954216" y="3878642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4" name="Straight Connector 33"/>
          <p:cNvCxnSpPr>
            <a:stCxn id="17" idx="6"/>
            <a:endCxn id="30" idx="2"/>
          </p:cNvCxnSpPr>
          <p:nvPr/>
        </p:nvCxnSpPr>
        <p:spPr>
          <a:xfrm>
            <a:off x="4412047" y="2693442"/>
            <a:ext cx="625694" cy="354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4" idx="5"/>
          </p:cNvCxnSpPr>
          <p:nvPr/>
        </p:nvCxnSpPr>
        <p:spPr>
          <a:xfrm flipV="1">
            <a:off x="4395659" y="3104170"/>
            <a:ext cx="642083" cy="57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5" idx="6"/>
            <a:endCxn id="31" idx="2"/>
          </p:cNvCxnSpPr>
          <p:nvPr/>
        </p:nvCxnSpPr>
        <p:spPr>
          <a:xfrm flipV="1">
            <a:off x="4457996" y="3525892"/>
            <a:ext cx="548837" cy="104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4" idx="5"/>
            <a:endCxn id="31" idx="2"/>
          </p:cNvCxnSpPr>
          <p:nvPr/>
        </p:nvCxnSpPr>
        <p:spPr>
          <a:xfrm>
            <a:off x="4395658" y="3162141"/>
            <a:ext cx="611174" cy="363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6"/>
            <a:endCxn id="32" idx="1"/>
          </p:cNvCxnSpPr>
          <p:nvPr/>
        </p:nvCxnSpPr>
        <p:spPr>
          <a:xfrm flipV="1">
            <a:off x="4415003" y="3911975"/>
            <a:ext cx="570383" cy="160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6" idx="7"/>
            <a:endCxn id="30" idx="4"/>
          </p:cNvCxnSpPr>
          <p:nvPr/>
        </p:nvCxnSpPr>
        <p:spPr>
          <a:xfrm flipV="1">
            <a:off x="4383834" y="3162146"/>
            <a:ext cx="760325" cy="830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7" idx="6"/>
            <a:endCxn id="31" idx="1"/>
          </p:cNvCxnSpPr>
          <p:nvPr/>
        </p:nvCxnSpPr>
        <p:spPr>
          <a:xfrm>
            <a:off x="4412046" y="2693441"/>
            <a:ext cx="625954" cy="751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5745633" y="3230210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8" name="Oval 47"/>
          <p:cNvSpPr/>
          <p:nvPr/>
        </p:nvSpPr>
        <p:spPr>
          <a:xfrm>
            <a:off x="5756056" y="3889888"/>
            <a:ext cx="212834" cy="22761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9" name="Oval 48"/>
          <p:cNvSpPr/>
          <p:nvPr/>
        </p:nvSpPr>
        <p:spPr>
          <a:xfrm>
            <a:off x="5756056" y="2637122"/>
            <a:ext cx="212834" cy="227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51" name="Straight Connector 50"/>
          <p:cNvCxnSpPr>
            <a:stCxn id="30" idx="6"/>
            <a:endCxn id="49" idx="3"/>
          </p:cNvCxnSpPr>
          <p:nvPr/>
        </p:nvCxnSpPr>
        <p:spPr>
          <a:xfrm flipV="1">
            <a:off x="5250575" y="2831402"/>
            <a:ext cx="536650" cy="216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1" idx="7"/>
          </p:cNvCxnSpPr>
          <p:nvPr/>
        </p:nvCxnSpPr>
        <p:spPr>
          <a:xfrm flipV="1">
            <a:off x="5188498" y="2881237"/>
            <a:ext cx="582339" cy="564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1" idx="5"/>
            <a:endCxn id="48" idx="2"/>
          </p:cNvCxnSpPr>
          <p:nvPr/>
        </p:nvCxnSpPr>
        <p:spPr>
          <a:xfrm>
            <a:off x="5188498" y="3606366"/>
            <a:ext cx="567559" cy="397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2" idx="6"/>
          </p:cNvCxnSpPr>
          <p:nvPr/>
        </p:nvCxnSpPr>
        <p:spPr>
          <a:xfrm flipV="1">
            <a:off x="5167051" y="3329563"/>
            <a:ext cx="684999" cy="662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158464" y="3107132"/>
            <a:ext cx="655277" cy="783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2" idx="6"/>
            <a:endCxn id="48" idx="2"/>
          </p:cNvCxnSpPr>
          <p:nvPr/>
        </p:nvCxnSpPr>
        <p:spPr>
          <a:xfrm>
            <a:off x="5167050" y="3992449"/>
            <a:ext cx="589006" cy="11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0" idx="6"/>
            <a:endCxn id="47" idx="1"/>
          </p:cNvCxnSpPr>
          <p:nvPr/>
        </p:nvCxnSpPr>
        <p:spPr>
          <a:xfrm>
            <a:off x="5250575" y="3048338"/>
            <a:ext cx="526226" cy="215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07996" y="2790856"/>
            <a:ext cx="103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D=0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197364" y="4026436"/>
            <a:ext cx="103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D=1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28977" y="4126779"/>
            <a:ext cx="103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D=2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89212" y="4117503"/>
            <a:ext cx="103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D=3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553354" y="4072924"/>
            <a:ext cx="103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D=4</a:t>
            </a:r>
          </a:p>
        </p:txBody>
      </p:sp>
      <p:sp>
        <p:nvSpPr>
          <p:cNvPr id="56" name="Oval 55"/>
          <p:cNvSpPr/>
          <p:nvPr/>
        </p:nvSpPr>
        <p:spPr>
          <a:xfrm>
            <a:off x="2819460" y="3197358"/>
            <a:ext cx="282179" cy="3036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8" name="Oval 57"/>
          <p:cNvSpPr/>
          <p:nvPr/>
        </p:nvSpPr>
        <p:spPr>
          <a:xfrm>
            <a:off x="3388711" y="3807492"/>
            <a:ext cx="282179" cy="3036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0" name="Oval 59"/>
          <p:cNvSpPr/>
          <p:nvPr/>
        </p:nvSpPr>
        <p:spPr>
          <a:xfrm>
            <a:off x="3406354" y="3298684"/>
            <a:ext cx="282179" cy="3036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2" name="Oval 61"/>
          <p:cNvSpPr/>
          <p:nvPr/>
        </p:nvSpPr>
        <p:spPr>
          <a:xfrm>
            <a:off x="3392210" y="2805725"/>
            <a:ext cx="282179" cy="3036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4" name="Oval 63"/>
          <p:cNvSpPr/>
          <p:nvPr/>
        </p:nvSpPr>
        <p:spPr>
          <a:xfrm>
            <a:off x="4159054" y="2550771"/>
            <a:ext cx="282179" cy="3036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5" name="Oval 64"/>
          <p:cNvSpPr/>
          <p:nvPr/>
        </p:nvSpPr>
        <p:spPr>
          <a:xfrm>
            <a:off x="4169446" y="2972546"/>
            <a:ext cx="282179" cy="3036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6" name="Oval 65"/>
          <p:cNvSpPr/>
          <p:nvPr/>
        </p:nvSpPr>
        <p:spPr>
          <a:xfrm>
            <a:off x="4240388" y="3512032"/>
            <a:ext cx="282179" cy="3036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7" name="Oval 66"/>
          <p:cNvSpPr/>
          <p:nvPr/>
        </p:nvSpPr>
        <p:spPr>
          <a:xfrm>
            <a:off x="4169382" y="3965697"/>
            <a:ext cx="282179" cy="3036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8" name="Oval 67"/>
          <p:cNvSpPr/>
          <p:nvPr/>
        </p:nvSpPr>
        <p:spPr>
          <a:xfrm>
            <a:off x="5011264" y="2923391"/>
            <a:ext cx="282179" cy="3036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9" name="Oval 68"/>
          <p:cNvSpPr/>
          <p:nvPr/>
        </p:nvSpPr>
        <p:spPr>
          <a:xfrm>
            <a:off x="4992401" y="3378205"/>
            <a:ext cx="282179" cy="3036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0" name="Oval 69"/>
          <p:cNvSpPr/>
          <p:nvPr/>
        </p:nvSpPr>
        <p:spPr>
          <a:xfrm>
            <a:off x="4956576" y="3872817"/>
            <a:ext cx="282179" cy="3036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1" name="Oval 70"/>
          <p:cNvSpPr/>
          <p:nvPr/>
        </p:nvSpPr>
        <p:spPr>
          <a:xfrm>
            <a:off x="5682778" y="2610369"/>
            <a:ext cx="282179" cy="3036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2" name="Oval 71"/>
          <p:cNvSpPr/>
          <p:nvPr/>
        </p:nvSpPr>
        <p:spPr>
          <a:xfrm>
            <a:off x="5751570" y="3206180"/>
            <a:ext cx="282179" cy="3036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3" name="Oval 72"/>
          <p:cNvSpPr/>
          <p:nvPr/>
        </p:nvSpPr>
        <p:spPr>
          <a:xfrm>
            <a:off x="5721503" y="3861565"/>
            <a:ext cx="282179" cy="3036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5214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8745" y="1488231"/>
            <a:ext cx="9144000" cy="128461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Two independent sets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2-colorable  graphs are called Bipartite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022231" y="3437792"/>
            <a:ext cx="316523" cy="30773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22230" y="4196861"/>
            <a:ext cx="316523" cy="30773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04645" y="4955930"/>
            <a:ext cx="316523" cy="30773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23012" y="5620879"/>
            <a:ext cx="316523" cy="30773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47343" y="3437792"/>
            <a:ext cx="316523" cy="3077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54671" y="4196861"/>
            <a:ext cx="316523" cy="3077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54670" y="5015675"/>
            <a:ext cx="316523" cy="3077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endCxn id="8" idx="2"/>
          </p:cNvCxnSpPr>
          <p:nvPr/>
        </p:nvCxnSpPr>
        <p:spPr>
          <a:xfrm>
            <a:off x="2215662" y="3591657"/>
            <a:ext cx="143168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6"/>
            <a:endCxn id="9" idx="1"/>
          </p:cNvCxnSpPr>
          <p:nvPr/>
        </p:nvCxnSpPr>
        <p:spPr>
          <a:xfrm>
            <a:off x="2338754" y="3591658"/>
            <a:ext cx="1362271" cy="650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4"/>
            <a:endCxn id="10" idx="1"/>
          </p:cNvCxnSpPr>
          <p:nvPr/>
        </p:nvCxnSpPr>
        <p:spPr>
          <a:xfrm>
            <a:off x="2180493" y="3745523"/>
            <a:ext cx="1520531" cy="1315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  <a:endCxn id="8" idx="4"/>
          </p:cNvCxnSpPr>
          <p:nvPr/>
        </p:nvCxnSpPr>
        <p:spPr>
          <a:xfrm flipV="1">
            <a:off x="2338753" y="3745523"/>
            <a:ext cx="1466852" cy="605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6"/>
            <a:endCxn id="9" idx="2"/>
          </p:cNvCxnSpPr>
          <p:nvPr/>
        </p:nvCxnSpPr>
        <p:spPr>
          <a:xfrm>
            <a:off x="2338753" y="4350727"/>
            <a:ext cx="13159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7"/>
            <a:endCxn id="8" idx="4"/>
          </p:cNvCxnSpPr>
          <p:nvPr/>
        </p:nvCxnSpPr>
        <p:spPr>
          <a:xfrm flipV="1">
            <a:off x="2274814" y="3745523"/>
            <a:ext cx="1530791" cy="1255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6"/>
          </p:cNvCxnSpPr>
          <p:nvPr/>
        </p:nvCxnSpPr>
        <p:spPr>
          <a:xfrm>
            <a:off x="2321168" y="5109796"/>
            <a:ext cx="1484436" cy="104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6"/>
            <a:endCxn id="9" idx="4"/>
          </p:cNvCxnSpPr>
          <p:nvPr/>
        </p:nvCxnSpPr>
        <p:spPr>
          <a:xfrm flipV="1">
            <a:off x="2321167" y="4504592"/>
            <a:ext cx="1491766" cy="1270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1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0735" y="3324388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We discuss an  LP of the form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Maximize AX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Subject to 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err="1" smtClean="0">
                <a:solidFill>
                  <a:srgbClr val="FF0000"/>
                </a:solidFill>
              </a:rPr>
              <a:t>Ax≤b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Minimum cost Perfect Matching In Bipartite Graphs 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76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8745" y="1488231"/>
            <a:ext cx="9144000" cy="128461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We are given a bipartite graph </a:t>
            </a:r>
            <a:r>
              <a:rPr lang="en-US" sz="3600" dirty="0" smtClean="0">
                <a:solidFill>
                  <a:srgbClr val="FF0000"/>
                </a:solidFill>
              </a:rPr>
              <a:t>G(X,Y,E) </a:t>
            </a:r>
            <a:r>
              <a:rPr lang="en-US" sz="3600" dirty="0" smtClean="0"/>
              <a:t>with cost over the edges.  </a:t>
            </a:r>
            <a:r>
              <a:rPr lang="en-US" sz="3600" dirty="0" smtClean="0">
                <a:solidFill>
                  <a:srgbClr val="FF0000"/>
                </a:solidFill>
              </a:rPr>
              <a:t>|X|=|</a:t>
            </a:r>
            <a:r>
              <a:rPr lang="en-US" sz="3600" dirty="0">
                <a:solidFill>
                  <a:srgbClr val="FF0000"/>
                </a:solidFill>
              </a:rPr>
              <a:t>Y</a:t>
            </a:r>
            <a:r>
              <a:rPr lang="en-US" sz="3600" dirty="0" smtClean="0">
                <a:solidFill>
                  <a:srgbClr val="FF0000"/>
                </a:solidFill>
              </a:rPr>
              <a:t>|. </a:t>
            </a:r>
            <a:r>
              <a:rPr lang="en-US" sz="3600" dirty="0" smtClean="0"/>
              <a:t>We want a minimum cost perfect matching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The problem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022231" y="3437792"/>
            <a:ext cx="316523" cy="307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22230" y="4196861"/>
            <a:ext cx="316523" cy="307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04645" y="4955930"/>
            <a:ext cx="316523" cy="307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04644" y="5620879"/>
            <a:ext cx="316523" cy="307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47343" y="3437792"/>
            <a:ext cx="316523" cy="307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54671" y="4196861"/>
            <a:ext cx="316523" cy="307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54670" y="5015675"/>
            <a:ext cx="316523" cy="307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22432" y="5611750"/>
            <a:ext cx="316523" cy="307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endCxn id="8" idx="2"/>
          </p:cNvCxnSpPr>
          <p:nvPr/>
        </p:nvCxnSpPr>
        <p:spPr>
          <a:xfrm>
            <a:off x="2215662" y="3591657"/>
            <a:ext cx="143168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6"/>
            <a:endCxn id="9" idx="1"/>
          </p:cNvCxnSpPr>
          <p:nvPr/>
        </p:nvCxnSpPr>
        <p:spPr>
          <a:xfrm>
            <a:off x="2338754" y="3591658"/>
            <a:ext cx="1362271" cy="650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4"/>
            <a:endCxn id="10" idx="1"/>
          </p:cNvCxnSpPr>
          <p:nvPr/>
        </p:nvCxnSpPr>
        <p:spPr>
          <a:xfrm>
            <a:off x="2180493" y="3745523"/>
            <a:ext cx="1520531" cy="1315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  <a:endCxn id="8" idx="4"/>
          </p:cNvCxnSpPr>
          <p:nvPr/>
        </p:nvCxnSpPr>
        <p:spPr>
          <a:xfrm flipV="1">
            <a:off x="2338753" y="3745523"/>
            <a:ext cx="1466852" cy="605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5"/>
            <a:endCxn id="11" idx="1"/>
          </p:cNvCxnSpPr>
          <p:nvPr/>
        </p:nvCxnSpPr>
        <p:spPr>
          <a:xfrm>
            <a:off x="2292399" y="4459526"/>
            <a:ext cx="1376387" cy="1197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6"/>
            <a:endCxn id="9" idx="2"/>
          </p:cNvCxnSpPr>
          <p:nvPr/>
        </p:nvCxnSpPr>
        <p:spPr>
          <a:xfrm>
            <a:off x="2338753" y="4350727"/>
            <a:ext cx="13159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7"/>
            <a:endCxn id="8" idx="4"/>
          </p:cNvCxnSpPr>
          <p:nvPr/>
        </p:nvCxnSpPr>
        <p:spPr>
          <a:xfrm flipV="1">
            <a:off x="2274814" y="3745523"/>
            <a:ext cx="1530791" cy="1255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6"/>
          </p:cNvCxnSpPr>
          <p:nvPr/>
        </p:nvCxnSpPr>
        <p:spPr>
          <a:xfrm>
            <a:off x="2321168" y="5109796"/>
            <a:ext cx="1484436" cy="104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1" idx="4"/>
          </p:cNvCxnSpPr>
          <p:nvPr/>
        </p:nvCxnSpPr>
        <p:spPr>
          <a:xfrm>
            <a:off x="2162905" y="5800988"/>
            <a:ext cx="1617789" cy="118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6"/>
            <a:endCxn id="9" idx="4"/>
          </p:cNvCxnSpPr>
          <p:nvPr/>
        </p:nvCxnSpPr>
        <p:spPr>
          <a:xfrm flipV="1">
            <a:off x="2321167" y="4504592"/>
            <a:ext cx="1491766" cy="1270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285071" y="4618247"/>
            <a:ext cx="558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13868" y="4908835"/>
            <a:ext cx="558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762716" y="3341654"/>
            <a:ext cx="558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74814" y="3726352"/>
            <a:ext cx="558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317633" y="5267237"/>
            <a:ext cx="558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50529" y="5611750"/>
            <a:ext cx="558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582082" y="3539027"/>
            <a:ext cx="558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25747" y="5305378"/>
            <a:ext cx="558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34837" y="3616151"/>
            <a:ext cx="558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368187" y="4102672"/>
            <a:ext cx="558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0540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8745" y="1488231"/>
            <a:ext cx="9144000" cy="128461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We are given a bipartite graph </a:t>
            </a:r>
            <a:r>
              <a:rPr lang="en-US" sz="3600" dirty="0" smtClean="0">
                <a:solidFill>
                  <a:srgbClr val="FF0000"/>
                </a:solidFill>
              </a:rPr>
              <a:t>G(X,Y,E) </a:t>
            </a:r>
            <a:r>
              <a:rPr lang="en-US" sz="3600" dirty="0" smtClean="0"/>
              <a:t>with cost over the edges.  </a:t>
            </a:r>
            <a:r>
              <a:rPr lang="en-US" sz="3600" dirty="0" smtClean="0">
                <a:solidFill>
                  <a:srgbClr val="FF0000"/>
                </a:solidFill>
              </a:rPr>
              <a:t>|X|=|Y|. </a:t>
            </a:r>
            <a:r>
              <a:rPr lang="en-US" sz="3600" dirty="0" smtClean="0"/>
              <a:t>We want a minimum cost perfect matching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The problem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022231" y="3437792"/>
            <a:ext cx="316523" cy="307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22230" y="4196861"/>
            <a:ext cx="316523" cy="307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04645" y="4955930"/>
            <a:ext cx="316523" cy="307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04644" y="5620879"/>
            <a:ext cx="316523" cy="307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47343" y="3437792"/>
            <a:ext cx="316523" cy="307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54671" y="4196861"/>
            <a:ext cx="316523" cy="307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54670" y="5015675"/>
            <a:ext cx="316523" cy="307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22432" y="5611750"/>
            <a:ext cx="316523" cy="307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4" idx="4"/>
            <a:endCxn id="10" idx="1"/>
          </p:cNvCxnSpPr>
          <p:nvPr/>
        </p:nvCxnSpPr>
        <p:spPr>
          <a:xfrm>
            <a:off x="2180493" y="3745523"/>
            <a:ext cx="1520531" cy="1315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5"/>
            <a:endCxn id="11" idx="1"/>
          </p:cNvCxnSpPr>
          <p:nvPr/>
        </p:nvCxnSpPr>
        <p:spPr>
          <a:xfrm>
            <a:off x="2292399" y="4459526"/>
            <a:ext cx="1376387" cy="1197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7"/>
            <a:endCxn id="8" idx="4"/>
          </p:cNvCxnSpPr>
          <p:nvPr/>
        </p:nvCxnSpPr>
        <p:spPr>
          <a:xfrm flipV="1">
            <a:off x="2274814" y="3745523"/>
            <a:ext cx="1530791" cy="1255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6"/>
            <a:endCxn id="9" idx="4"/>
          </p:cNvCxnSpPr>
          <p:nvPr/>
        </p:nvCxnSpPr>
        <p:spPr>
          <a:xfrm flipV="1">
            <a:off x="2321167" y="4504592"/>
            <a:ext cx="1491766" cy="1270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285071" y="4618247"/>
            <a:ext cx="558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74814" y="3726352"/>
            <a:ext cx="558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317633" y="5267237"/>
            <a:ext cx="558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25747" y="5305378"/>
            <a:ext cx="558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93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120" y="5201603"/>
            <a:ext cx="9144000" cy="1128077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The LP is: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e=(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)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(e)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to: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v|e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=(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)E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=1 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 surprising solution using algebra only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1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120" y="5201603"/>
            <a:ext cx="9144000" cy="1128077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The LP is: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e=(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)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(e)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to: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v|e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=(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)E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=1 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An optimal iterative rounding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63640" y="2260600"/>
            <a:ext cx="5633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e</a:t>
            </a:r>
            <a:r>
              <a:rPr lang="en-US" sz="3600" dirty="0" smtClean="0"/>
              <a:t> is the fraction of </a:t>
            </a:r>
            <a:r>
              <a:rPr lang="en-US" sz="3600" dirty="0" smtClean="0">
                <a:solidFill>
                  <a:srgbClr val="FF0000"/>
                </a:solidFill>
              </a:rPr>
              <a:t>e</a:t>
            </a:r>
            <a:r>
              <a:rPr lang="en-US" sz="3600" dirty="0" smtClean="0"/>
              <a:t> taken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197600" y="4119880"/>
            <a:ext cx="5633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v </a:t>
            </a:r>
            <a:r>
              <a:rPr lang="en-US" sz="3600" dirty="0" smtClean="0"/>
              <a:t>has one neighbor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116320" y="5039360"/>
            <a:ext cx="5633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Edges have non-negative values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582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9880" y="136843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We shall show that every </a:t>
            </a:r>
            <a:r>
              <a:rPr lang="en-US" sz="3600" dirty="0" smtClean="0">
                <a:solidFill>
                  <a:srgbClr val="7030A0"/>
                </a:solidFill>
              </a:rPr>
              <a:t>BFS</a:t>
            </a:r>
            <a:r>
              <a:rPr lang="en-US" sz="3600" dirty="0" smtClean="0"/>
              <a:t> has an entry that equals </a:t>
            </a:r>
            <a:r>
              <a:rPr lang="en-US" sz="3600" dirty="0" smtClean="0">
                <a:solidFill>
                  <a:srgbClr val="FF0000"/>
                </a:solidFill>
              </a:rPr>
              <a:t>1 </a:t>
            </a:r>
            <a:r>
              <a:rPr lang="en-US" sz="3600" dirty="0" smtClean="0"/>
              <a:t>or </a:t>
            </a:r>
            <a:r>
              <a:rPr lang="en-US" sz="3600" dirty="0" smtClean="0">
                <a:solidFill>
                  <a:srgbClr val="FF0000"/>
                </a:solidFill>
              </a:rPr>
              <a:t>0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 property of a BFS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34453" y="252444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>Claim: If the claim holds, it  implies that we can find a minimum cost matching using algebra only.</a:t>
            </a:r>
          </a:p>
          <a:p>
            <a:pPr algn="l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34453" y="2819961"/>
            <a:ext cx="9144000" cy="12904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34453" y="4526157"/>
            <a:ext cx="9144000" cy="16842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>Proof: As long as there is an edge </a:t>
            </a:r>
            <a:r>
              <a:rPr lang="en-US" sz="3600" dirty="0" smtClean="0">
                <a:solidFill>
                  <a:srgbClr val="FF0000"/>
                </a:solidFill>
              </a:rPr>
              <a:t>e</a:t>
            </a:r>
            <a:r>
              <a:rPr lang="en-US" sz="3600" dirty="0" smtClean="0"/>
              <a:t> with </a:t>
            </a:r>
            <a:r>
              <a:rPr lang="en-US" sz="3600" dirty="0" err="1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e</a:t>
            </a:r>
            <a:r>
              <a:rPr lang="en-US" sz="3600" dirty="0" smtClean="0">
                <a:solidFill>
                  <a:srgbClr val="FF0000"/>
                </a:solidFill>
              </a:rPr>
              <a:t>=0</a:t>
            </a:r>
            <a:r>
              <a:rPr lang="en-US" sz="3600" dirty="0" smtClean="0"/>
              <a:t>, remove it from the graph and </a:t>
            </a:r>
            <a:r>
              <a:rPr lang="en-US" sz="3600" dirty="0" err="1" smtClean="0"/>
              <a:t>recompute</a:t>
            </a:r>
            <a:r>
              <a:rPr lang="en-US" sz="3600" dirty="0" smtClean="0"/>
              <a:t> the LP</a:t>
            </a:r>
          </a:p>
          <a:p>
            <a:pPr algn="l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7232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15" y="194568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We first show that this can be used to get an optimal solution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012222" y="1463591"/>
            <a:ext cx="9144000" cy="620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/>
              <a:t>It can’t be that all edges have a value of </a:t>
            </a:r>
            <a:r>
              <a:rPr lang="en-US" sz="3600" dirty="0" smtClean="0">
                <a:solidFill>
                  <a:srgbClr val="FF0000"/>
                </a:solidFill>
              </a:rPr>
              <a:t>0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53607" y="2644691"/>
            <a:ext cx="9144000" cy="620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 smtClean="0"/>
          </a:p>
          <a:p>
            <a:pPr marL="742950" indent="-742950" algn="l">
              <a:buAutoNum type="arabicParenR"/>
            </a:pP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53607" y="3891733"/>
            <a:ext cx="9144000" cy="620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 smtClean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54718" y="2213868"/>
            <a:ext cx="9144000" cy="620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/>
              <a:t>Eventually, there is an edge </a:t>
            </a:r>
            <a:r>
              <a:rPr lang="en-US" sz="3600" dirty="0" smtClean="0">
                <a:solidFill>
                  <a:srgbClr val="FF0000"/>
                </a:solidFill>
              </a:rPr>
              <a:t>e</a:t>
            </a:r>
            <a:r>
              <a:rPr lang="en-US" sz="3600" dirty="0" smtClean="0"/>
              <a:t> with </a:t>
            </a:r>
            <a:r>
              <a:rPr lang="en-US" sz="3600" dirty="0" err="1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e</a:t>
            </a:r>
            <a:r>
              <a:rPr lang="en-US" sz="3600" dirty="0" smtClean="0">
                <a:solidFill>
                  <a:srgbClr val="FF0000"/>
                </a:solidFill>
              </a:rPr>
              <a:t>=1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054718" y="3089210"/>
            <a:ext cx="9144000" cy="620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/>
              <a:t>Take </a:t>
            </a:r>
            <a:r>
              <a:rPr lang="en-US" sz="3600" dirty="0" smtClean="0">
                <a:solidFill>
                  <a:srgbClr val="FF0000"/>
                </a:solidFill>
              </a:rPr>
              <a:t>e=(</a:t>
            </a:r>
            <a:r>
              <a:rPr lang="en-US" sz="3600" dirty="0" err="1" smtClean="0">
                <a:solidFill>
                  <a:srgbClr val="FF0000"/>
                </a:solidFill>
              </a:rPr>
              <a:t>u,v</a:t>
            </a:r>
            <a:r>
              <a:rPr lang="en-US" sz="3600" dirty="0" smtClean="0">
                <a:solidFill>
                  <a:srgbClr val="FF0000"/>
                </a:solidFill>
              </a:rPr>
              <a:t>) </a:t>
            </a:r>
            <a:r>
              <a:rPr lang="en-US" sz="3600" dirty="0" smtClean="0"/>
              <a:t>into our solution. Remove </a:t>
            </a:r>
            <a:r>
              <a:rPr lang="en-US" sz="3600" dirty="0" err="1" smtClean="0">
                <a:solidFill>
                  <a:srgbClr val="FF0000"/>
                </a:solidFill>
              </a:rPr>
              <a:t>u,v</a:t>
            </a:r>
            <a:r>
              <a:rPr lang="en-US" sz="3600" dirty="0" smtClean="0">
                <a:solidFill>
                  <a:srgbClr val="FF0000"/>
                </a:solidFill>
              </a:rPr>
              <a:t>,</a:t>
            </a:r>
            <a:r>
              <a:rPr lang="en-US" sz="3600" dirty="0" smtClean="0"/>
              <a:t> and their edges from the graph. Iterate with a new LP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5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15" y="194568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We first show that this can be used to get an optimal solution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012222" y="1463591"/>
            <a:ext cx="9144000" cy="620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/>
              <a:t>Claim: The solution we get has a value that equals the value of the LP</a:t>
            </a:r>
            <a:endParaRPr lang="en-US" sz="36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61288" y="3180440"/>
            <a:ext cx="9144000" cy="620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/>
              <a:t> Proof: each iteration reduces the LP value by </a:t>
            </a:r>
            <a:r>
              <a:rPr lang="en-US" sz="3600" dirty="0" smtClean="0">
                <a:solidFill>
                  <a:srgbClr val="FF0000"/>
                </a:solidFill>
              </a:rPr>
              <a:t>c(e) </a:t>
            </a:r>
            <a:r>
              <a:rPr lang="en-US" sz="3600" dirty="0" smtClean="0"/>
              <a:t>and adds </a:t>
            </a:r>
            <a:r>
              <a:rPr lang="en-US" sz="3600" dirty="0" smtClean="0">
                <a:solidFill>
                  <a:srgbClr val="FF0000"/>
                </a:solidFill>
              </a:rPr>
              <a:t>c(e) </a:t>
            </a:r>
            <a:r>
              <a:rPr lang="en-US" sz="3600" dirty="0" smtClean="0"/>
              <a:t>cost to our solution. This means that our solution has a cost that equals the minimum LP value.</a:t>
            </a:r>
          </a:p>
          <a:p>
            <a:pPr marL="742950" indent="-742950" algn="l">
              <a:buAutoNum type="arabicParenR"/>
            </a:pP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53607" y="3891733"/>
            <a:ext cx="9144000" cy="620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 smtClean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54718" y="2985601"/>
            <a:ext cx="9144000" cy="620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47037" y="3128635"/>
            <a:ext cx="9144000" cy="620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33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15" y="194568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We first show that this can be used to get an optimal solution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012222" y="1463591"/>
            <a:ext cx="9144000" cy="620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/>
              <a:t>We know that </a:t>
            </a:r>
            <a:r>
              <a:rPr lang="en-US" sz="3600" dirty="0" err="1" smtClean="0">
                <a:solidFill>
                  <a:srgbClr val="FF0000"/>
                </a:solidFill>
              </a:rPr>
              <a:t>opt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f</a:t>
            </a:r>
            <a:r>
              <a:rPr lang="en-US" sz="3600" baseline="-250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≤opt </a:t>
            </a:r>
            <a:r>
              <a:rPr lang="en-US" sz="3600" dirty="0" smtClean="0"/>
              <a:t>and we just showed that </a:t>
            </a:r>
            <a:r>
              <a:rPr lang="en-US" sz="3600" dirty="0" err="1" smtClean="0">
                <a:solidFill>
                  <a:srgbClr val="FF0000"/>
                </a:solidFill>
              </a:rPr>
              <a:t>opt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f</a:t>
            </a:r>
            <a:r>
              <a:rPr lang="en-US" sz="3600" dirty="0" smtClean="0">
                <a:solidFill>
                  <a:srgbClr val="FF0000"/>
                </a:solidFill>
              </a:rPr>
              <a:t>=opt. </a:t>
            </a:r>
            <a:r>
              <a:rPr lang="en-US" sz="3600" dirty="0" smtClean="0"/>
              <a:t>This means that our solution is optimum. </a:t>
            </a:r>
          </a:p>
          <a:p>
            <a:pPr algn="l"/>
            <a:r>
              <a:rPr lang="en-US" sz="3600" dirty="0" smtClean="0"/>
              <a:t>We now prove that every BFS has an entry </a:t>
            </a:r>
            <a:r>
              <a:rPr lang="en-US" sz="3600" dirty="0" smtClean="0">
                <a:solidFill>
                  <a:srgbClr val="FF0000"/>
                </a:solidFill>
              </a:rPr>
              <a:t>0 </a:t>
            </a:r>
            <a:r>
              <a:rPr lang="en-US" sz="3600" dirty="0" smtClean="0"/>
              <a:t>or </a:t>
            </a:r>
            <a:r>
              <a:rPr lang="en-US" sz="36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/>
              <a:t>.</a:t>
            </a:r>
            <a:endParaRPr lang="en-US" sz="3600" baseline="-250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53607" y="3891733"/>
            <a:ext cx="9144000" cy="620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 smtClean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54718" y="2985601"/>
            <a:ext cx="9144000" cy="620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47037" y="3128635"/>
            <a:ext cx="9144000" cy="620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17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9880" y="136843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Consider the following graph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The LP matrix: Vertices versus edges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58440" y="3373120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99560" y="3373120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48960" y="3373120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70777" y="4369163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46006" y="4409757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28737" y="4409757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931160" y="3693988"/>
            <a:ext cx="12337" cy="730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9" idx="1"/>
          </p:cNvCxnSpPr>
          <p:nvPr/>
        </p:nvCxnSpPr>
        <p:spPr>
          <a:xfrm>
            <a:off x="2943497" y="3561080"/>
            <a:ext cx="1253098" cy="903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7"/>
            <a:endCxn id="6" idx="3"/>
          </p:cNvCxnSpPr>
          <p:nvPr/>
        </p:nvCxnSpPr>
        <p:spPr>
          <a:xfrm flipV="1">
            <a:off x="3065628" y="3693988"/>
            <a:ext cx="1084521" cy="730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21752" y="3641249"/>
            <a:ext cx="1376680" cy="903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6"/>
            <a:endCxn id="7" idx="3"/>
          </p:cNvCxnSpPr>
          <p:nvPr/>
        </p:nvCxnSpPr>
        <p:spPr>
          <a:xfrm flipV="1">
            <a:off x="4491446" y="3693988"/>
            <a:ext cx="1208103" cy="903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90986" y="3763498"/>
            <a:ext cx="79777" cy="660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707640" y="2845311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53840" y="2796627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13374" y="2778337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07640" y="4675199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84320" y="4680085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09709" y="4738823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508240" y="2643230"/>
            <a:ext cx="4445000" cy="30185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7523480" y="3246120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620000" y="3859170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538720" y="4534818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508240" y="5061988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047437" y="2627396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75954" y="3255361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47437" y="3880986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072837" y="4456557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47437" y="5063816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8151248" y="2643230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864626" y="2627396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588513" y="2622060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0411473" y="2643230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1134109" y="2662331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446054" y="2128009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111123" y="2120722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861525" y="2092939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628803" y="2073265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BF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390965" y="2058515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</a:t>
            </a:r>
            <a:r>
              <a:rPr lang="en-US" sz="36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1220106" y="2085276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CF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584722" y="263768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48952" y="326767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57931" y="390233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51647" y="447148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601783" y="508468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285427" y="265885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946208" y="262739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747088" y="262206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519355" y="2641733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1273615" y="266495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285427" y="329301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961075" y="3279063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743527" y="326061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507369" y="323496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1250547" y="330773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270094" y="390233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971388" y="392667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768652" y="388098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0491588" y="388600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1273615" y="389589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273178" y="448415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9008329" y="450833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783892" y="446264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563865" y="450833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1250547" y="451479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301773" y="505537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988804" y="505578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776273" y="499842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0534326" y="502365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231880" y="507551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523480" y="5642683"/>
            <a:ext cx="4437379" cy="6565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8171568" y="5642683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8906964" y="5630721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9606954" y="5620495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 flipV="1">
            <a:off x="10455610" y="5620495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 flipV="1">
            <a:off x="11163013" y="5681811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046262" y="5694322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618808" y="5652869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304057" y="567197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9056410" y="5663853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776272" y="563778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0573382" y="5648772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1243078" y="563778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95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9880" y="136843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Consider the following graph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smtClean="0">
                <a:solidFill>
                  <a:srgbClr val="00B0F0"/>
                </a:solidFill>
              </a:rPr>
              <a:t>In A </a:t>
            </a:r>
            <a:r>
              <a:rPr lang="en-US" sz="3600" dirty="0" smtClean="0">
                <a:solidFill>
                  <a:srgbClr val="00B0F0"/>
                </a:solidFill>
              </a:rPr>
              <a:t>the rows are dependent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58440" y="3373120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99560" y="3373120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48960" y="3373120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70777" y="4369163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46006" y="4409757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28737" y="4409757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931160" y="3693988"/>
            <a:ext cx="12337" cy="730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9" idx="1"/>
          </p:cNvCxnSpPr>
          <p:nvPr/>
        </p:nvCxnSpPr>
        <p:spPr>
          <a:xfrm>
            <a:off x="2943497" y="3561080"/>
            <a:ext cx="1253098" cy="903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7"/>
            <a:endCxn id="6" idx="3"/>
          </p:cNvCxnSpPr>
          <p:nvPr/>
        </p:nvCxnSpPr>
        <p:spPr>
          <a:xfrm flipV="1">
            <a:off x="3065628" y="3693988"/>
            <a:ext cx="1084521" cy="730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21752" y="3641249"/>
            <a:ext cx="1376680" cy="903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6"/>
            <a:endCxn id="7" idx="3"/>
          </p:cNvCxnSpPr>
          <p:nvPr/>
        </p:nvCxnSpPr>
        <p:spPr>
          <a:xfrm flipV="1">
            <a:off x="4491446" y="3693988"/>
            <a:ext cx="1208103" cy="903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90986" y="3763498"/>
            <a:ext cx="79777" cy="660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707640" y="2845311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53840" y="2796627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13374" y="2778337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07640" y="4675199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84320" y="4680085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09709" y="4738823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508240" y="2643230"/>
            <a:ext cx="4445000" cy="30185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7523480" y="3246120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620000" y="3859170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538720" y="4534818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508240" y="5061988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047437" y="2627396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75954" y="3255361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47437" y="3880986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072837" y="4456557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47437" y="5063816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8151248" y="2643230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864626" y="2627396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588513" y="2622060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0411473" y="2643230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1134109" y="2662331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446054" y="2128009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111123" y="2120722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861525" y="2092939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628803" y="2073265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BF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390965" y="2058515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</a:t>
            </a:r>
            <a:r>
              <a:rPr lang="en-US" sz="36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1220106" y="2085276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CF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584722" y="263768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48952" y="326767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57931" y="390233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51647" y="447148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601783" y="508468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285427" y="265885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946208" y="262739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747088" y="262206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519355" y="2641733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1273615" y="266495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285427" y="329301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961075" y="3279063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743527" y="326061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507369" y="323496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1250547" y="330773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270094" y="390233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971388" y="392667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768652" y="388098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0491588" y="388600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1273615" y="389589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273178" y="448415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9008329" y="450833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783892" y="446264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563865" y="450833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1250547" y="451479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301773" y="505537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988804" y="505578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776273" y="499842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0534326" y="502365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231880" y="507551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523480" y="5642683"/>
            <a:ext cx="4437379" cy="6565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8171568" y="5642683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8906964" y="5630721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9606954" y="5620495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 flipV="1">
            <a:off x="10455610" y="5620495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 flipV="1">
            <a:off x="11163013" y="5681811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046262" y="5694322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618808" y="5652869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304057" y="567197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9056410" y="5663853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776272" y="563778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0573382" y="5648772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1243078" y="563778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04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864" y="4851918"/>
            <a:ext cx="9144000" cy="128461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The constraints </a:t>
            </a:r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 </a:t>
            </a:r>
            <a:r>
              <a:rPr lang="en-US" sz="3600" dirty="0" smtClean="0">
                <a:sym typeface="Symbol" panose="05050102010706020507" pitchFamily="18" charset="2"/>
              </a:rPr>
              <a:t>imply that there are more constraints than variables.</a:t>
            </a:r>
            <a:br>
              <a:rPr lang="en-US" sz="3600" dirty="0" smtClean="0"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7030A0"/>
                </a:solidFill>
                <a:sym typeface="Symbol" panose="05050102010706020507" pitchFamily="18" charset="2"/>
              </a:rPr>
              <a:t>Theorem</a:t>
            </a:r>
            <a:r>
              <a:rPr lang="en-US" sz="3600" dirty="0" smtClean="0">
                <a:sym typeface="Symbol" panose="05050102010706020507" pitchFamily="18" charset="2"/>
              </a:rPr>
              <a:t>: a corner is derived by taking an independent collection of constraints. Their size should be equal to the number of variables. Set an equality and solve</a:t>
            </a:r>
            <a:br>
              <a:rPr lang="en-US" sz="3600" dirty="0" smtClean="0"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</a:rPr>
              <a:t>A’x</a:t>
            </a:r>
            <a:r>
              <a:rPr lang="en-US" dirty="0" smtClean="0">
                <a:solidFill>
                  <a:srgbClr val="FF0000"/>
                </a:solidFill>
              </a:rPr>
              <a:t>’=b’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Theorem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91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9880" y="136843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Consider the following graph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This means that A’ can’t contain all rows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58440" y="3373120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99560" y="3373120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48960" y="3373120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70777" y="4369163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46006" y="4409757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28737" y="4409757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931160" y="3693988"/>
            <a:ext cx="12337" cy="730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9" idx="1"/>
          </p:cNvCxnSpPr>
          <p:nvPr/>
        </p:nvCxnSpPr>
        <p:spPr>
          <a:xfrm>
            <a:off x="2943497" y="3561080"/>
            <a:ext cx="1253098" cy="903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7"/>
            <a:endCxn id="6" idx="3"/>
          </p:cNvCxnSpPr>
          <p:nvPr/>
        </p:nvCxnSpPr>
        <p:spPr>
          <a:xfrm flipV="1">
            <a:off x="3065628" y="3693988"/>
            <a:ext cx="1084521" cy="730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21752" y="3641249"/>
            <a:ext cx="1376680" cy="903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6"/>
            <a:endCxn id="7" idx="3"/>
          </p:cNvCxnSpPr>
          <p:nvPr/>
        </p:nvCxnSpPr>
        <p:spPr>
          <a:xfrm flipV="1">
            <a:off x="4491446" y="3693988"/>
            <a:ext cx="1208103" cy="903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90986" y="3763498"/>
            <a:ext cx="79777" cy="660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707640" y="2845311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53840" y="2796627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13374" y="2778337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07640" y="4675199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84320" y="4680085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09709" y="4738823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508240" y="2643230"/>
            <a:ext cx="4445000" cy="30185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7523480" y="3246120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620000" y="3859170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538720" y="4534818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508240" y="5061988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047437" y="2627396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75954" y="3255361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47437" y="3880986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072837" y="4456557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47437" y="5063816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8151248" y="2643230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864626" y="2627396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588513" y="2622060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0411473" y="2643230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1134109" y="2662331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446054" y="2128009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111123" y="2120722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861525" y="2092939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628803" y="2073265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BF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390965" y="2058515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</a:t>
            </a:r>
            <a:r>
              <a:rPr lang="en-US" sz="36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1220106" y="2085276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CF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584722" y="263768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48952" y="326767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57931" y="390233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51647" y="447148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601783" y="508468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285427" y="265885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946208" y="262739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747088" y="262206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519355" y="2641733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1273615" y="266495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285427" y="329301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961075" y="3279063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743527" y="326061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507369" y="323496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1250547" y="330773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270094" y="390233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971388" y="392667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768652" y="388098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0491588" y="388600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1273615" y="389589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273178" y="448415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9008329" y="450833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783892" y="446264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563865" y="450833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1250547" y="451479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301773" y="505537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988804" y="505578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776273" y="499842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0534326" y="502365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231880" y="507551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523480" y="5642683"/>
            <a:ext cx="4437379" cy="6565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8171568" y="5642683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8906964" y="5630721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9606954" y="5620495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 flipV="1">
            <a:off x="10455610" y="5620495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 flipV="1">
            <a:off x="11163013" y="5681811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046262" y="5694322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618808" y="5652869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304057" y="567197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9056410" y="5663853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776272" y="563778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0573382" y="5648772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1243078" y="563778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57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9880" y="136843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Consider the following graph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Because the rows of A,B,C have the same sum as the rows of D,E,F and is the all 1 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58440" y="3373120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99560" y="3373120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48960" y="3373120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70777" y="4369163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46006" y="4409757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28737" y="4409757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931160" y="3693988"/>
            <a:ext cx="12337" cy="730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9" idx="1"/>
          </p:cNvCxnSpPr>
          <p:nvPr/>
        </p:nvCxnSpPr>
        <p:spPr>
          <a:xfrm>
            <a:off x="2943497" y="3561080"/>
            <a:ext cx="1253098" cy="903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7"/>
            <a:endCxn id="6" idx="3"/>
          </p:cNvCxnSpPr>
          <p:nvPr/>
        </p:nvCxnSpPr>
        <p:spPr>
          <a:xfrm flipV="1">
            <a:off x="3065628" y="3693988"/>
            <a:ext cx="1084521" cy="730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21752" y="3641249"/>
            <a:ext cx="1376680" cy="903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6"/>
            <a:endCxn id="7" idx="3"/>
          </p:cNvCxnSpPr>
          <p:nvPr/>
        </p:nvCxnSpPr>
        <p:spPr>
          <a:xfrm flipV="1">
            <a:off x="4491446" y="3693988"/>
            <a:ext cx="1208103" cy="903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90986" y="3763498"/>
            <a:ext cx="79777" cy="660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707640" y="2845311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53840" y="2796627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13374" y="2778337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07640" y="4675199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84320" y="4680085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09709" y="4738823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508240" y="2643230"/>
            <a:ext cx="4445000" cy="30185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7523480" y="3246120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620000" y="3859170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538720" y="4534818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508240" y="5061988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047437" y="2627396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75954" y="3255361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47437" y="3880986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072837" y="4456557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47437" y="5063816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8151248" y="2643230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864626" y="2627396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588513" y="2622060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0411473" y="2643230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1134109" y="2662331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446054" y="2128009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111123" y="2120722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861525" y="2092939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628803" y="2073265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BF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390965" y="2058515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</a:t>
            </a:r>
            <a:r>
              <a:rPr lang="en-US" sz="36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1220106" y="2085276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CF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584722" y="263768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48952" y="326767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57931" y="390233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51647" y="447148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601783" y="508468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285427" y="265885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946208" y="262739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747088" y="262206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519355" y="2641733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1273615" y="266495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285427" y="329301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961075" y="3279063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743527" y="326061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507369" y="323496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1250547" y="330773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270094" y="390233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971388" y="392667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768652" y="388098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0491588" y="388600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1273615" y="389589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273178" y="448415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9008329" y="450833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783892" y="446264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563865" y="450833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1250547" y="451479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301773" y="505537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988804" y="505578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776273" y="499842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0534326" y="502365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231880" y="507551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523480" y="5642683"/>
            <a:ext cx="4437379" cy="6565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8171568" y="5642683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8906964" y="5630721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9606954" y="5620495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 flipV="1">
            <a:off x="10455610" y="5620495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 flipV="1">
            <a:off x="11163013" y="5681811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046262" y="5694322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618808" y="5652869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304057" y="567197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9056410" y="5663853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776272" y="563778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0573382" y="5648772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1243078" y="563778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71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9880" y="136843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Consider the following graph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It is true for any bipartite graph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58440" y="3373120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99560" y="3373120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48960" y="3373120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70777" y="4369163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46006" y="4409757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28737" y="4409757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931160" y="3693988"/>
            <a:ext cx="12337" cy="730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9" idx="1"/>
          </p:cNvCxnSpPr>
          <p:nvPr/>
        </p:nvCxnSpPr>
        <p:spPr>
          <a:xfrm>
            <a:off x="2943497" y="3561080"/>
            <a:ext cx="1253098" cy="903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7"/>
            <a:endCxn id="6" idx="3"/>
          </p:cNvCxnSpPr>
          <p:nvPr/>
        </p:nvCxnSpPr>
        <p:spPr>
          <a:xfrm flipV="1">
            <a:off x="3065628" y="3693988"/>
            <a:ext cx="1084521" cy="730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21752" y="3641249"/>
            <a:ext cx="1376680" cy="903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6"/>
            <a:endCxn id="7" idx="3"/>
          </p:cNvCxnSpPr>
          <p:nvPr/>
        </p:nvCxnSpPr>
        <p:spPr>
          <a:xfrm flipV="1">
            <a:off x="4491446" y="3693988"/>
            <a:ext cx="1208103" cy="903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90986" y="3763498"/>
            <a:ext cx="79777" cy="660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707640" y="2845311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53840" y="2796627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13374" y="2778337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07640" y="4675199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84320" y="4680085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09709" y="4738823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508240" y="2643230"/>
            <a:ext cx="4445000" cy="30185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7523480" y="3246120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620000" y="3859170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538720" y="4534818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508240" y="5061988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047437" y="2627396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75954" y="3255361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47437" y="3880986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072837" y="4456557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47437" y="5063816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8151248" y="2643230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864626" y="2627396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588513" y="2622060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0411473" y="2643230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1134109" y="2662331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446054" y="2128009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111123" y="2120722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861525" y="2092939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628803" y="2073265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BF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390965" y="2058515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</a:t>
            </a:r>
            <a:r>
              <a:rPr lang="en-US" sz="36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1220106" y="2085276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CF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584722" y="263768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48952" y="326767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57931" y="390233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51647" y="447148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601783" y="508468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285427" y="265885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946208" y="262739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747088" y="262206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519355" y="2641733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1273615" y="266495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285427" y="329301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961075" y="3279063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743527" y="326061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507369" y="323496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1250547" y="330773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270094" y="390233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971388" y="392667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768652" y="388098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0491588" y="388600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1273615" y="389589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273178" y="448415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9008329" y="450833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783892" y="446264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563865" y="450833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1250547" y="451479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301773" y="505537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988804" y="505578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776273" y="499842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0534326" y="502365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231880" y="507551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523480" y="5642683"/>
            <a:ext cx="4437379" cy="6565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8171568" y="5642683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8906964" y="5630721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9606954" y="5620495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 flipV="1">
            <a:off x="10455610" y="5620495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 flipV="1">
            <a:off x="11163013" y="5681811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046262" y="5694322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618808" y="5652869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304057" y="567197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9056410" y="5663853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776272" y="563778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0573382" y="5648772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1243078" y="563778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76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9880" y="136843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Consider the following graph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In the perfect matching problem let n be the number of vertices of every side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58440" y="3373120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99560" y="3373120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48960" y="3373120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70777" y="4369163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46006" y="4409757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28737" y="4409757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931160" y="3693988"/>
            <a:ext cx="12337" cy="730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9" idx="1"/>
          </p:cNvCxnSpPr>
          <p:nvPr/>
        </p:nvCxnSpPr>
        <p:spPr>
          <a:xfrm>
            <a:off x="2943497" y="3561080"/>
            <a:ext cx="1253098" cy="903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7"/>
            <a:endCxn id="6" idx="3"/>
          </p:cNvCxnSpPr>
          <p:nvPr/>
        </p:nvCxnSpPr>
        <p:spPr>
          <a:xfrm flipV="1">
            <a:off x="3065628" y="3693988"/>
            <a:ext cx="1084521" cy="730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21752" y="3641249"/>
            <a:ext cx="1376680" cy="903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6"/>
            <a:endCxn id="7" idx="3"/>
          </p:cNvCxnSpPr>
          <p:nvPr/>
        </p:nvCxnSpPr>
        <p:spPr>
          <a:xfrm flipV="1">
            <a:off x="4491446" y="3693988"/>
            <a:ext cx="1208103" cy="903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90986" y="3763498"/>
            <a:ext cx="79777" cy="660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707640" y="2845311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53840" y="2796627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13374" y="2778337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07640" y="4675199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84320" y="4680085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09709" y="4738823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508240" y="2643230"/>
            <a:ext cx="4445000" cy="30185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7523480" y="3246120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620000" y="3859170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538720" y="4534818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508240" y="5061988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047437" y="2627396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75954" y="3255361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47437" y="3880986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072837" y="4456557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47437" y="5063816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8151248" y="2643230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864626" y="2627396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588513" y="2622060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0411473" y="2643230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1134109" y="2662331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446054" y="2128009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111123" y="2120722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861525" y="2092939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628803" y="2073265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BF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390965" y="2058515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</a:t>
            </a:r>
            <a:r>
              <a:rPr lang="en-US" sz="36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1220106" y="2085276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CF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584722" y="263768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48952" y="326767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57931" y="390233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51647" y="447148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601783" y="508468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285427" y="265885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946208" y="262739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747088" y="262206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519355" y="2641733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1273615" y="266495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285427" y="329301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961075" y="3279063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743527" y="326061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507369" y="323496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1250547" y="330773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270094" y="390233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971388" y="392667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768652" y="388098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0491588" y="388600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1273615" y="389589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273178" y="448415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9008329" y="450833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783892" y="446264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563865" y="450833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1250547" y="451479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301773" y="505537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988804" y="505578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776273" y="499842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0534326" y="502365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231880" y="507551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523480" y="5642683"/>
            <a:ext cx="4437379" cy="6565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8171568" y="5642683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8906964" y="5630721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9606954" y="5620495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 flipV="1">
            <a:off x="10455610" y="5620495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 flipV="1">
            <a:off x="11163013" y="5681811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046262" y="5694322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618808" y="5652869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304057" y="567197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9056410" y="5663853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776272" y="563778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0573382" y="5648772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1243078" y="563778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09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9880" y="136843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Consider the following graph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The rank of this matrix is at most 2n-1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58440" y="3373120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99560" y="3373120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48960" y="3373120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70777" y="4369163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46006" y="4409757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28737" y="4409757"/>
            <a:ext cx="345440" cy="375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931160" y="3693988"/>
            <a:ext cx="12337" cy="730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9" idx="1"/>
          </p:cNvCxnSpPr>
          <p:nvPr/>
        </p:nvCxnSpPr>
        <p:spPr>
          <a:xfrm>
            <a:off x="2943497" y="3561080"/>
            <a:ext cx="1253098" cy="903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7"/>
            <a:endCxn id="6" idx="3"/>
          </p:cNvCxnSpPr>
          <p:nvPr/>
        </p:nvCxnSpPr>
        <p:spPr>
          <a:xfrm flipV="1">
            <a:off x="3065628" y="3693988"/>
            <a:ext cx="1084521" cy="730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21752" y="3641249"/>
            <a:ext cx="1376680" cy="903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6"/>
            <a:endCxn id="7" idx="3"/>
          </p:cNvCxnSpPr>
          <p:nvPr/>
        </p:nvCxnSpPr>
        <p:spPr>
          <a:xfrm flipV="1">
            <a:off x="4491446" y="3693988"/>
            <a:ext cx="1208103" cy="903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90986" y="3763498"/>
            <a:ext cx="79777" cy="660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707640" y="2845311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53840" y="2796627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13374" y="2778337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07640" y="4675199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84320" y="4680085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09709" y="4738823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508240" y="2643230"/>
            <a:ext cx="4445000" cy="30185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7523480" y="3246120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620000" y="3859170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538720" y="4534818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508240" y="5061988"/>
            <a:ext cx="4414520" cy="2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047437" y="2627396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75954" y="3255361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47437" y="3880986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072837" y="4456557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47437" y="5063816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8151248" y="2643230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864626" y="2627396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588513" y="2622060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0411473" y="2643230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1134109" y="2662331"/>
            <a:ext cx="20320" cy="298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446054" y="2128009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111123" y="2120722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861525" y="2092939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628803" y="2073265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BF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390965" y="2058515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</a:t>
            </a:r>
            <a:r>
              <a:rPr lang="en-US" sz="36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1220106" y="2085276"/>
            <a:ext cx="740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CF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584722" y="263768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48952" y="326767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57931" y="390233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51647" y="447148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601783" y="508468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285427" y="265885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946208" y="262739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747088" y="262206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519355" y="2641733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1273615" y="266495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285427" y="329301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961075" y="3279063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743527" y="326061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507369" y="323496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1250547" y="330773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270094" y="390233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971388" y="392667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768652" y="388098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0491588" y="388600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1273615" y="389589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273178" y="448415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9008329" y="450833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783892" y="4462646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563865" y="450833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1250547" y="451479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301773" y="505537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988804" y="5055787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776273" y="499842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0534326" y="5023655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231880" y="5075514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523480" y="5642683"/>
            <a:ext cx="4437379" cy="6565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8171568" y="5642683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8906964" y="5630721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9606954" y="5620495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 flipV="1">
            <a:off x="10455610" y="5620495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 flipV="1">
            <a:off x="11163013" y="5681811"/>
            <a:ext cx="15239" cy="6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046262" y="5694322"/>
            <a:ext cx="63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618808" y="5652869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304057" y="5671970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9056410" y="5663853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776272" y="563778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0573382" y="5648772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1243078" y="5637781"/>
            <a:ext cx="9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85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120" y="5201603"/>
            <a:ext cx="9144000" cy="1128077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The LP is: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e=(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)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(e)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to: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v|e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=(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)E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=1 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An optimal iterative rounding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4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120" y="5201603"/>
            <a:ext cx="9144000" cy="1128077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The LP is: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e=(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)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(e)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to: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v|e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=(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)E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=1 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An optimal iterative rounding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63640" y="2260600"/>
            <a:ext cx="5633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e</a:t>
            </a:r>
            <a:r>
              <a:rPr lang="en-US" sz="3600" dirty="0" smtClean="0"/>
              <a:t> is the fraction of </a:t>
            </a:r>
            <a:r>
              <a:rPr lang="en-US" sz="3600" dirty="0" smtClean="0">
                <a:solidFill>
                  <a:srgbClr val="FF0000"/>
                </a:solidFill>
              </a:rPr>
              <a:t>e</a:t>
            </a:r>
            <a:r>
              <a:rPr lang="en-US" sz="3600" dirty="0" smtClean="0"/>
              <a:t> taken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197600" y="4119880"/>
            <a:ext cx="5633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v </a:t>
            </a:r>
            <a:r>
              <a:rPr lang="en-US" sz="3600" dirty="0" smtClean="0"/>
              <a:t>has one neighbor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116320" y="5039360"/>
            <a:ext cx="5633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Edges have non-negative values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638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120" y="5201603"/>
            <a:ext cx="9144000" cy="1128077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The LP is: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e=(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)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(e)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to: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v|e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=(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)E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=1 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Claim: every BFS has </a:t>
            </a:r>
            <a:r>
              <a:rPr lang="en-US" sz="3600" dirty="0" err="1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00B0F0"/>
                </a:solidFill>
              </a:rPr>
              <a:t>e</a:t>
            </a:r>
            <a:r>
              <a:rPr lang="en-US" sz="3600" dirty="0" smtClean="0">
                <a:solidFill>
                  <a:srgbClr val="00B0F0"/>
                </a:solidFill>
              </a:rPr>
              <a:t>=0 or </a:t>
            </a:r>
            <a:r>
              <a:rPr lang="en-US" sz="3600" dirty="0" err="1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00B0F0"/>
                </a:solidFill>
              </a:rPr>
              <a:t>e</a:t>
            </a:r>
            <a:r>
              <a:rPr lang="en-US" sz="3600" dirty="0" smtClean="0">
                <a:solidFill>
                  <a:srgbClr val="00B0F0"/>
                </a:solidFill>
              </a:rPr>
              <a:t>=1 for some e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63640" y="2260600"/>
            <a:ext cx="5633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e</a:t>
            </a:r>
            <a:r>
              <a:rPr lang="en-US" sz="3600" dirty="0" smtClean="0"/>
              <a:t> is the fraction of e taken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197600" y="4119880"/>
            <a:ext cx="5633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v </a:t>
            </a:r>
            <a:r>
              <a:rPr lang="en-US" sz="3600" dirty="0" smtClean="0"/>
              <a:t>has one neighbor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116320" y="5039360"/>
            <a:ext cx="5633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Edges have non-negative values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546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120" y="5201603"/>
            <a:ext cx="9144000" cy="1128077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The LP is: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e=(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)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(e)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to: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v|e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=(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)E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=1 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Assume this is not the case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63640" y="2260600"/>
            <a:ext cx="5633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e</a:t>
            </a:r>
            <a:r>
              <a:rPr lang="en-US" sz="3600" dirty="0" smtClean="0"/>
              <a:t> is the fraction of </a:t>
            </a:r>
            <a:r>
              <a:rPr lang="en-US" sz="3600" dirty="0" smtClean="0">
                <a:solidFill>
                  <a:srgbClr val="FF0000"/>
                </a:solidFill>
              </a:rPr>
              <a:t>e</a:t>
            </a:r>
            <a:r>
              <a:rPr lang="en-US" sz="3600" dirty="0" smtClean="0"/>
              <a:t> taken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197600" y="4119880"/>
            <a:ext cx="5633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v </a:t>
            </a:r>
            <a:r>
              <a:rPr lang="en-US" sz="3600" dirty="0" smtClean="0"/>
              <a:t>has one neighbor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116320" y="5039360"/>
            <a:ext cx="5633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Edges have non-negative values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7085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All tight constraints are 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843703" y="4261217"/>
            <a:ext cx="9730154" cy="2368183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 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v|e</a:t>
            </a:r>
            <a:r>
              <a:rPr lang="en-US" sz="36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=(</a:t>
            </a:r>
            <a:r>
              <a:rPr lang="en-US" sz="3600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)E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err="1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=1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ym typeface="Symbol" panose="05050102010706020507" pitchFamily="18" charset="2"/>
              </a:rPr>
              <a:t>Note that there is a variable for every edge.</a:t>
            </a:r>
            <a:br>
              <a:rPr lang="en-US" sz="3600" dirty="0" smtClean="0">
                <a:sym typeface="Symbol" panose="05050102010706020507" pitchFamily="18" charset="2"/>
              </a:rPr>
            </a:br>
            <a:r>
              <a:rPr lang="en-US" sz="3600" dirty="0" smtClean="0">
                <a:sym typeface="Symbol" panose="05050102010706020507" pitchFamily="18" charset="2"/>
              </a:rPr>
              <a:t>Therefore in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Ax=b’ </a:t>
            </a:r>
            <a:r>
              <a:rPr lang="en-US" sz="3600" dirty="0" smtClean="0">
                <a:sym typeface="Symbol" panose="05050102010706020507" pitchFamily="18" charset="2"/>
              </a:rPr>
              <a:t>the number of rows equals the number of edges (variables).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52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8745" y="1488231"/>
            <a:ext cx="9144000" cy="128461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Since the rows are independent </a:t>
            </a:r>
            <a:br>
              <a:rPr lang="en-US" sz="3600" dirty="0" smtClean="0"/>
            </a:br>
            <a:r>
              <a:rPr lang="en-US" sz="3600" dirty="0" err="1" smtClean="0">
                <a:solidFill>
                  <a:srgbClr val="FF0000"/>
                </a:solidFill>
              </a:rPr>
              <a:t>A’x</a:t>
            </a:r>
            <a:r>
              <a:rPr lang="en-US" sz="3600" dirty="0" smtClean="0">
                <a:solidFill>
                  <a:srgbClr val="FF0000"/>
                </a:solidFill>
              </a:rPr>
              <a:t>’=b’ </a:t>
            </a:r>
            <a:r>
              <a:rPr lang="en-US" sz="3600" dirty="0" smtClean="0"/>
              <a:t>has a unique solution, which is a </a:t>
            </a:r>
            <a:r>
              <a:rPr lang="en-US" sz="3600" dirty="0" smtClean="0">
                <a:solidFill>
                  <a:srgbClr val="7030A0"/>
                </a:solidFill>
              </a:rPr>
              <a:t>BFS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Theorem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55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Assume for the sake of contradiction that this doesn’t hold 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843703" y="4261217"/>
            <a:ext cx="9730154" cy="2368183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Claim: the number of edges in the graph is at least </a:t>
            </a:r>
            <a:r>
              <a:rPr lang="en-US" sz="3600" dirty="0" smtClean="0">
                <a:solidFill>
                  <a:srgbClr val="FF0000"/>
                </a:solidFill>
              </a:rPr>
              <a:t>2n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/>
              <a:t>Proof: Consider the set </a:t>
            </a:r>
            <a:r>
              <a:rPr lang="en-US" sz="3600" dirty="0">
                <a:solidFill>
                  <a:srgbClr val="FF0000"/>
                </a:solidFill>
              </a:rPr>
              <a:t>X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(namely one of the two sides</a:t>
            </a:r>
            <a:r>
              <a:rPr lang="en-US" sz="3600" dirty="0" smtClean="0">
                <a:solidFill>
                  <a:srgbClr val="FF0000"/>
                </a:solidFill>
              </a:rPr>
              <a:t> X </a:t>
            </a:r>
            <a:r>
              <a:rPr lang="en-US" sz="3600" dirty="0" smtClean="0"/>
              <a:t>and</a:t>
            </a:r>
            <a:r>
              <a:rPr lang="en-US" sz="3600" dirty="0" smtClean="0">
                <a:solidFill>
                  <a:srgbClr val="FF0000"/>
                </a:solidFill>
              </a:rPr>
              <a:t> Y </a:t>
            </a:r>
            <a:r>
              <a:rPr lang="en-US" sz="3600" dirty="0" smtClean="0"/>
              <a:t>of the bipartite graph).</a:t>
            </a:r>
            <a:br>
              <a:rPr lang="en-US" sz="3600" dirty="0" smtClean="0"/>
            </a:br>
            <a:r>
              <a:rPr lang="en-US" sz="3600" dirty="0" smtClean="0"/>
              <a:t>Since all edges have fractional, values, every vertex is touched by at least two edges. At least two fractions are required to get a sum of  </a:t>
            </a:r>
            <a:r>
              <a:rPr lang="en-US" sz="3600" dirty="0" smtClean="0">
                <a:solidFill>
                  <a:srgbClr val="FF0000"/>
                </a:solidFill>
              </a:rPr>
              <a:t>1.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44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Assume for the sake of contradiction that this doesn’t hold 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843703" y="4261217"/>
            <a:ext cx="9730154" cy="2996833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Fact 1: there are at least </a:t>
            </a:r>
            <a:r>
              <a:rPr lang="en-US" sz="3600" dirty="0" smtClean="0">
                <a:solidFill>
                  <a:srgbClr val="FF0000"/>
                </a:solidFill>
              </a:rPr>
              <a:t>2n</a:t>
            </a:r>
            <a:r>
              <a:rPr lang="en-US" sz="3600" dirty="0" smtClean="0"/>
              <a:t> edges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Fact 2: the number of edges equals the number of variables and is at least </a:t>
            </a:r>
            <a:r>
              <a:rPr lang="en-US" sz="3600" dirty="0" smtClean="0">
                <a:solidFill>
                  <a:srgbClr val="FF0000"/>
                </a:solidFill>
              </a:rPr>
              <a:t>2n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Fact 3: </a:t>
            </a:r>
            <a:r>
              <a:rPr lang="en-US" sz="3600" dirty="0"/>
              <a:t> </a:t>
            </a:r>
            <a:r>
              <a:rPr lang="en-US" sz="3600" dirty="0" smtClean="0"/>
              <a:t>The number of rows in </a:t>
            </a:r>
            <a:r>
              <a:rPr lang="en-US" sz="3600" dirty="0" smtClean="0">
                <a:solidFill>
                  <a:srgbClr val="FF0000"/>
                </a:solidFill>
              </a:rPr>
              <a:t>A’ </a:t>
            </a:r>
            <a:r>
              <a:rPr lang="en-US" sz="3600" dirty="0" smtClean="0"/>
              <a:t>equals the number of variables and is at least </a:t>
            </a:r>
            <a:r>
              <a:rPr lang="en-US" sz="3600" dirty="0" smtClean="0">
                <a:solidFill>
                  <a:srgbClr val="FF0000"/>
                </a:solidFill>
              </a:rPr>
              <a:t>2n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2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Assume for the sake of contradiction that this doesn’t hold 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103076" y="3002573"/>
            <a:ext cx="9730154" cy="1226527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Fact 3: </a:t>
            </a:r>
            <a:r>
              <a:rPr lang="en-US" sz="3600" dirty="0"/>
              <a:t> </a:t>
            </a:r>
            <a:r>
              <a:rPr lang="en-US" sz="3600" dirty="0" smtClean="0"/>
              <a:t>The number of rows in </a:t>
            </a:r>
            <a:r>
              <a:rPr lang="en-US" sz="3600" dirty="0" smtClean="0">
                <a:solidFill>
                  <a:srgbClr val="FF0000"/>
                </a:solidFill>
              </a:rPr>
              <a:t>A’ </a:t>
            </a:r>
            <a:r>
              <a:rPr lang="en-US" sz="3600" dirty="0" smtClean="0"/>
              <a:t>equals the number of variables and is at least </a:t>
            </a:r>
            <a:r>
              <a:rPr lang="en-US" sz="3600" dirty="0" smtClean="0">
                <a:solidFill>
                  <a:srgbClr val="FF0000"/>
                </a:solidFill>
              </a:rPr>
              <a:t>2n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This means that </a:t>
            </a:r>
            <a:r>
              <a:rPr lang="en-US" sz="3600" dirty="0" smtClean="0">
                <a:solidFill>
                  <a:srgbClr val="FF0000"/>
                </a:solidFill>
              </a:rPr>
              <a:t>A’ </a:t>
            </a:r>
            <a:r>
              <a:rPr lang="en-US" sz="3600" dirty="0" smtClean="0"/>
              <a:t>includes all  </a:t>
            </a:r>
            <a:r>
              <a:rPr lang="en-US" sz="3600" dirty="0" smtClean="0">
                <a:solidFill>
                  <a:srgbClr val="FF0000"/>
                </a:solidFill>
              </a:rPr>
              <a:t>2n </a:t>
            </a:r>
            <a:r>
              <a:rPr lang="en-US" sz="3600" dirty="0" smtClean="0"/>
              <a:t>rows</a:t>
            </a:r>
            <a:endParaRPr lang="en-US" sz="3600" dirty="0"/>
          </a:p>
        </p:txBody>
      </p:sp>
      <p:sp>
        <p:nvSpPr>
          <p:cNvPr id="4" name="Title 6"/>
          <p:cNvSpPr txBox="1">
            <a:spLocks/>
          </p:cNvSpPr>
          <p:nvPr/>
        </p:nvSpPr>
        <p:spPr>
          <a:xfrm>
            <a:off x="1103076" y="3899388"/>
            <a:ext cx="9730154" cy="12265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But this matrix is dependent matrix, a contradiction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024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 variable </a:t>
            </a:r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v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for every</a:t>
            </a:r>
            <a:r>
              <a:rPr lang="en-US" sz="3600" dirty="0" smtClean="0">
                <a:solidFill>
                  <a:srgbClr val="FF0000"/>
                </a:solidFill>
              </a:rPr>
              <a:t> v </a:t>
            </a:r>
            <a:r>
              <a:rPr lang="en-US" sz="3600" dirty="0" smtClean="0"/>
              <a:t>which is </a:t>
            </a:r>
            <a:r>
              <a:rPr lang="en-US" sz="36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/>
              <a:t> if v is chosen and </a:t>
            </a:r>
            <a:r>
              <a:rPr lang="en-US" sz="3600" dirty="0" smtClean="0">
                <a:solidFill>
                  <a:srgbClr val="FF0000"/>
                </a:solidFill>
              </a:rPr>
              <a:t>0</a:t>
            </a:r>
            <a:r>
              <a:rPr lang="en-US" sz="3600" dirty="0" smtClean="0"/>
              <a:t> otherwise. The </a:t>
            </a:r>
            <a:r>
              <a:rPr lang="en-US" sz="3600" dirty="0" smtClean="0">
                <a:solidFill>
                  <a:srgbClr val="FF0000"/>
                </a:solidFill>
              </a:rPr>
              <a:t>IP </a:t>
            </a:r>
            <a:r>
              <a:rPr lang="en-US" sz="3600" dirty="0" smtClean="0"/>
              <a:t>is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+x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1 for every e=(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 for all v.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LP for vertex cover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87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 variable </a:t>
            </a:r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v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for every</a:t>
            </a:r>
            <a:r>
              <a:rPr lang="en-US" sz="3600" dirty="0" smtClean="0">
                <a:solidFill>
                  <a:srgbClr val="FF0000"/>
                </a:solidFill>
              </a:rPr>
              <a:t> v </a:t>
            </a:r>
            <a:r>
              <a:rPr lang="en-US" sz="3600" dirty="0" smtClean="0"/>
              <a:t>which is </a:t>
            </a:r>
            <a:r>
              <a:rPr lang="en-US" sz="36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/>
              <a:t> if v is chosen and </a:t>
            </a:r>
            <a:r>
              <a:rPr lang="en-US" sz="3600" dirty="0" smtClean="0">
                <a:solidFill>
                  <a:srgbClr val="FF0000"/>
                </a:solidFill>
              </a:rPr>
              <a:t>0</a:t>
            </a:r>
            <a:r>
              <a:rPr lang="en-US" sz="3600" dirty="0" smtClean="0"/>
              <a:t> otherwise. The </a:t>
            </a:r>
            <a:r>
              <a:rPr lang="en-US" sz="3600" dirty="0">
                <a:solidFill>
                  <a:srgbClr val="FF0000"/>
                </a:solidFill>
              </a:rPr>
              <a:t>L</a:t>
            </a:r>
            <a:r>
              <a:rPr lang="en-US" sz="3600" dirty="0" smtClean="0">
                <a:solidFill>
                  <a:srgbClr val="FF0000"/>
                </a:solidFill>
              </a:rPr>
              <a:t>P </a:t>
            </a:r>
            <a:r>
              <a:rPr lang="en-US" sz="3600" dirty="0" smtClean="0"/>
              <a:t>is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+x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1 for every e=(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 for all v.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An algebraic algorithm for VC on Bipartite graphs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18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368" y="6512834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Consider the following cycle: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The LP is the edges versus vertices in this case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934308" y="4717073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5069" y="4717073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83019" y="5555273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5069" y="5617518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4" idx="4"/>
            <a:endCxn id="6" idx="0"/>
          </p:cNvCxnSpPr>
          <p:nvPr/>
        </p:nvCxnSpPr>
        <p:spPr>
          <a:xfrm flipH="1">
            <a:off x="2085242" y="5046785"/>
            <a:ext cx="51289" cy="508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5" idx="3"/>
          </p:cNvCxnSpPr>
          <p:nvPr/>
        </p:nvCxnSpPr>
        <p:spPr>
          <a:xfrm flipV="1">
            <a:off x="2136531" y="4998500"/>
            <a:ext cx="967768" cy="701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" idx="4"/>
          </p:cNvCxnSpPr>
          <p:nvPr/>
        </p:nvCxnSpPr>
        <p:spPr>
          <a:xfrm flipV="1">
            <a:off x="3247292" y="5046785"/>
            <a:ext cx="0" cy="735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5"/>
          </p:cNvCxnSpPr>
          <p:nvPr/>
        </p:nvCxnSpPr>
        <p:spPr>
          <a:xfrm>
            <a:off x="2279524" y="4998500"/>
            <a:ext cx="907688" cy="783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31635" y="453739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49515" y="4537396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03177" y="5403599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49515" y="548485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671288" y="4220308"/>
            <a:ext cx="2919047" cy="2255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7666892" y="4774223"/>
            <a:ext cx="2923443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607967" y="5407984"/>
            <a:ext cx="2923443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642830" y="5935164"/>
            <a:ext cx="2923443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412580" y="4220308"/>
            <a:ext cx="13189" cy="220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231922" y="4220308"/>
            <a:ext cx="13189" cy="220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9904533" y="4220307"/>
            <a:ext cx="13189" cy="220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57927" y="4185462"/>
            <a:ext cx="833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53491" y="484060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70334" y="537716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40931" y="592509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34033" y="367808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449102" y="367944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31919" y="371986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933104" y="373776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17269" y="420370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614839" y="4235421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424407" y="4233853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045207" y="424500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08212" y="483440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596890" y="481360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333245" y="4835381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992301" y="4807429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828180" y="538828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595638" y="5365941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333245" y="538828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010291" y="535557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835871" y="590111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569761" y="588939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339933" y="587475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051069" y="5912395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2189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368" y="6512834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Consider the following cycle: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When is a collection of edges independent set of vectors?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934308" y="4717073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5069" y="4717073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83019" y="5555273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5069" y="5617518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4" idx="4"/>
            <a:endCxn id="6" idx="0"/>
          </p:cNvCxnSpPr>
          <p:nvPr/>
        </p:nvCxnSpPr>
        <p:spPr>
          <a:xfrm flipH="1">
            <a:off x="2085242" y="5046785"/>
            <a:ext cx="51289" cy="508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5" idx="3"/>
          </p:cNvCxnSpPr>
          <p:nvPr/>
        </p:nvCxnSpPr>
        <p:spPr>
          <a:xfrm flipV="1">
            <a:off x="2136531" y="4998500"/>
            <a:ext cx="967768" cy="701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" idx="4"/>
          </p:cNvCxnSpPr>
          <p:nvPr/>
        </p:nvCxnSpPr>
        <p:spPr>
          <a:xfrm flipV="1">
            <a:off x="3247292" y="5046785"/>
            <a:ext cx="0" cy="735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5"/>
          </p:cNvCxnSpPr>
          <p:nvPr/>
        </p:nvCxnSpPr>
        <p:spPr>
          <a:xfrm>
            <a:off x="2279524" y="4998500"/>
            <a:ext cx="907688" cy="783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31635" y="453739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49515" y="4537396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03177" y="5403599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49515" y="548485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671288" y="4220308"/>
            <a:ext cx="2919047" cy="2255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7666892" y="4774223"/>
            <a:ext cx="2923443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607967" y="5407984"/>
            <a:ext cx="2923443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642830" y="5935164"/>
            <a:ext cx="2923443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412580" y="4220308"/>
            <a:ext cx="13189" cy="220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231922" y="4220308"/>
            <a:ext cx="13189" cy="220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9904533" y="4220307"/>
            <a:ext cx="13189" cy="220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57927" y="4185462"/>
            <a:ext cx="833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53491" y="484060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70334" y="537716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40931" y="592509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34033" y="367808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449102" y="367944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31919" y="371986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933104" y="373776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17269" y="420370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614839" y="4235421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424407" y="4233853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045207" y="424500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08212" y="483440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596890" y="481360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333245" y="4835381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992301" y="4807429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828180" y="538828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595638" y="5365941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333245" y="538828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010291" y="535557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835871" y="590111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569761" y="588939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339933" y="587475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051069" y="5912395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3031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368" y="6512834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Consider the following cycle: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An independent collection of edges vectors can’t contain a cycle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934308" y="4717073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5069" y="4717073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83019" y="5555273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5069" y="5617518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4" idx="4"/>
            <a:endCxn id="6" idx="0"/>
          </p:cNvCxnSpPr>
          <p:nvPr/>
        </p:nvCxnSpPr>
        <p:spPr>
          <a:xfrm flipH="1">
            <a:off x="2085242" y="5046785"/>
            <a:ext cx="51289" cy="508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5" idx="3"/>
          </p:cNvCxnSpPr>
          <p:nvPr/>
        </p:nvCxnSpPr>
        <p:spPr>
          <a:xfrm flipV="1">
            <a:off x="2136531" y="4998500"/>
            <a:ext cx="967768" cy="701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" idx="4"/>
          </p:cNvCxnSpPr>
          <p:nvPr/>
        </p:nvCxnSpPr>
        <p:spPr>
          <a:xfrm flipV="1">
            <a:off x="3247292" y="5046785"/>
            <a:ext cx="0" cy="735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5"/>
          </p:cNvCxnSpPr>
          <p:nvPr/>
        </p:nvCxnSpPr>
        <p:spPr>
          <a:xfrm>
            <a:off x="2279524" y="4998500"/>
            <a:ext cx="907688" cy="783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31635" y="453739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49515" y="4537396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03177" y="5403599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49515" y="548485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671288" y="4220308"/>
            <a:ext cx="2919047" cy="2255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7666892" y="4774223"/>
            <a:ext cx="2923443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607967" y="5407984"/>
            <a:ext cx="2923443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642830" y="5935164"/>
            <a:ext cx="2923443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412580" y="4220308"/>
            <a:ext cx="13189" cy="220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231922" y="4220308"/>
            <a:ext cx="13189" cy="220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9904533" y="4220307"/>
            <a:ext cx="13189" cy="220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57927" y="4185462"/>
            <a:ext cx="833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53491" y="484060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70334" y="537716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40931" y="592509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34033" y="367808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449102" y="367944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31919" y="371986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933104" y="373776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17269" y="420370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614839" y="4235421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424407" y="4233853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045207" y="424500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08212" y="483440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596890" y="481360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333245" y="4835381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992301" y="4807429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828180" y="538828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595638" y="5365941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333245" y="538828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010291" y="535557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835871" y="590111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569761" y="588939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339933" y="587475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051069" y="5912395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5837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368" y="6512834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Consider the following cycle: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An even cycle is a union of two disjoint matchings and correspond to different rows with he same sum 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934308" y="4717073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5069" y="4717073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83019" y="5555273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5069" y="5617518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4" idx="4"/>
            <a:endCxn id="6" idx="0"/>
          </p:cNvCxnSpPr>
          <p:nvPr/>
        </p:nvCxnSpPr>
        <p:spPr>
          <a:xfrm flipH="1">
            <a:off x="2085242" y="5046785"/>
            <a:ext cx="51289" cy="508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5" idx="3"/>
          </p:cNvCxnSpPr>
          <p:nvPr/>
        </p:nvCxnSpPr>
        <p:spPr>
          <a:xfrm flipV="1">
            <a:off x="2136531" y="4998500"/>
            <a:ext cx="967768" cy="701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" idx="4"/>
          </p:cNvCxnSpPr>
          <p:nvPr/>
        </p:nvCxnSpPr>
        <p:spPr>
          <a:xfrm flipV="1">
            <a:off x="3247292" y="5046785"/>
            <a:ext cx="0" cy="735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5"/>
          </p:cNvCxnSpPr>
          <p:nvPr/>
        </p:nvCxnSpPr>
        <p:spPr>
          <a:xfrm>
            <a:off x="2279524" y="4998500"/>
            <a:ext cx="907688" cy="783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31635" y="453739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49515" y="4537396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03177" y="5403599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49515" y="548485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671288" y="4220308"/>
            <a:ext cx="2919047" cy="2255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7666892" y="4774223"/>
            <a:ext cx="2923443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607967" y="5407984"/>
            <a:ext cx="2923443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642830" y="5935164"/>
            <a:ext cx="2923443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412580" y="4220308"/>
            <a:ext cx="13189" cy="220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231922" y="4220308"/>
            <a:ext cx="13189" cy="220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9904533" y="4220307"/>
            <a:ext cx="13189" cy="220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57927" y="4185462"/>
            <a:ext cx="833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53491" y="484060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70334" y="537716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40931" y="592509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34033" y="367808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449102" y="367944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31919" y="371986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933104" y="373776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17269" y="420370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614839" y="4235421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424407" y="4233853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045207" y="424500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08212" y="483440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596890" y="481360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333245" y="4835381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992301" y="4807429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828180" y="538828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595638" y="5365941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333245" y="538828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010291" y="535557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835871" y="590111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569761" y="588939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339933" y="587475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051069" y="5912395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3866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368" y="6512834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Consider the following cycle: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In this case, the sum AC+BD equals the sum of BC+AD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934308" y="4717073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5069" y="4717073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83019" y="5555273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5069" y="5617518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4" idx="4"/>
            <a:endCxn id="6" idx="0"/>
          </p:cNvCxnSpPr>
          <p:nvPr/>
        </p:nvCxnSpPr>
        <p:spPr>
          <a:xfrm flipH="1">
            <a:off x="2085242" y="5046785"/>
            <a:ext cx="51289" cy="508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5" idx="3"/>
          </p:cNvCxnSpPr>
          <p:nvPr/>
        </p:nvCxnSpPr>
        <p:spPr>
          <a:xfrm flipV="1">
            <a:off x="2136531" y="4998500"/>
            <a:ext cx="967768" cy="701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" idx="4"/>
          </p:cNvCxnSpPr>
          <p:nvPr/>
        </p:nvCxnSpPr>
        <p:spPr>
          <a:xfrm flipV="1">
            <a:off x="3247292" y="5046785"/>
            <a:ext cx="0" cy="735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5"/>
          </p:cNvCxnSpPr>
          <p:nvPr/>
        </p:nvCxnSpPr>
        <p:spPr>
          <a:xfrm>
            <a:off x="2279524" y="4998500"/>
            <a:ext cx="907688" cy="783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31635" y="453739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49515" y="4537396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03177" y="5403599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49515" y="548485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671288" y="4220308"/>
            <a:ext cx="2919047" cy="2255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7666892" y="4774223"/>
            <a:ext cx="2923443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607967" y="5407984"/>
            <a:ext cx="2923443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642830" y="5935164"/>
            <a:ext cx="2923443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412580" y="4220308"/>
            <a:ext cx="13189" cy="220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231922" y="4220308"/>
            <a:ext cx="13189" cy="220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9904533" y="4220307"/>
            <a:ext cx="13189" cy="220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57927" y="4185462"/>
            <a:ext cx="833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53491" y="484060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70334" y="537716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40931" y="592509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34033" y="367808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449102" y="367944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31919" y="371986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933104" y="373776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17269" y="420370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614839" y="4235421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424407" y="4233853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045207" y="424500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08212" y="483440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596890" y="481360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333245" y="4835381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992301" y="4807429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828180" y="538828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595638" y="5365941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333245" y="538828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010291" y="535557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835871" y="590111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569761" y="588939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339933" y="587475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051069" y="5912395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964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dirty="0" smtClean="0">
                <a:solidFill>
                  <a:srgbClr val="00B0F0"/>
                </a:solidFill>
              </a:rPr>
              <a:t>Vertex cover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81200" y="1600201"/>
            <a:ext cx="8229600" cy="205581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A set of </a:t>
            </a:r>
            <a:r>
              <a:rPr lang="en-US" altLang="en-US" dirty="0" smtClean="0">
                <a:solidFill>
                  <a:srgbClr val="FF0000"/>
                </a:solidFill>
              </a:rPr>
              <a:t>S</a:t>
            </a:r>
            <a:r>
              <a:rPr lang="en-US" altLang="en-US" dirty="0" smtClean="0"/>
              <a:t> of vertices so that for every edge </a:t>
            </a:r>
            <a:r>
              <a:rPr lang="en-US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 err="1" smtClean="0">
                <a:solidFill>
                  <a:srgbClr val="FF0000"/>
                </a:solidFill>
              </a:rPr>
              <a:t>v,u</a:t>
            </a:r>
            <a:r>
              <a:rPr lang="en-US" altLang="en-US" dirty="0" smtClean="0">
                <a:solidFill>
                  <a:srgbClr val="FF0000"/>
                </a:solidFill>
              </a:rPr>
              <a:t>) </a:t>
            </a:r>
            <a:r>
              <a:rPr lang="en-US" altLang="en-US" dirty="0" err="1" smtClean="0">
                <a:solidFill>
                  <a:srgbClr val="FF0000"/>
                </a:solidFill>
              </a:rPr>
              <a:t>u</a:t>
            </a:r>
            <a:r>
              <a:rPr lang="en-US" altLang="en-US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S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or </a:t>
            </a:r>
            <a:r>
              <a:rPr lang="en-US" altLang="en-US" dirty="0" smtClean="0">
                <a:solidFill>
                  <a:srgbClr val="FF0000"/>
                </a:solidFill>
              </a:rPr>
              <a:t>v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 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S</a:t>
            </a:r>
            <a:r>
              <a:rPr lang="en-US" altLang="en-US" dirty="0" smtClean="0"/>
              <a:t>.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8938" y="3884613"/>
            <a:ext cx="379412" cy="379412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1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1513" y="4870451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3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6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2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70338" y="5934076"/>
            <a:ext cx="379412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6</a:t>
            </a:r>
          </a:p>
        </p:txBody>
      </p:sp>
      <p:sp>
        <p:nvSpPr>
          <p:cNvPr id="615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92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7</a:t>
            </a:r>
          </a:p>
        </p:txBody>
      </p:sp>
      <p:sp>
        <p:nvSpPr>
          <p:cNvPr id="615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7176" y="4946651"/>
            <a:ext cx="379413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4</a:t>
            </a:r>
          </a:p>
        </p:txBody>
      </p:sp>
      <p:sp>
        <p:nvSpPr>
          <p:cNvPr id="615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3013" y="4870451"/>
            <a:ext cx="379412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5</a:t>
            </a:r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516314" y="4187826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8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019801" y="4187826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564188" y="4264026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3590926" y="4187826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516314" y="5249864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90926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49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640388" y="5326064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6096001" y="5249864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2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368" y="6512834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Consider the following cycle: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Assume for the sake of contradiction that all tight inequalities are </a:t>
            </a:r>
            <a:r>
              <a:rPr lang="en-US" sz="3600" dirty="0" err="1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00B0F0"/>
                </a:solidFill>
              </a:rPr>
              <a:t>v</a:t>
            </a:r>
            <a:r>
              <a:rPr lang="en-US" sz="3600" dirty="0" err="1" smtClean="0">
                <a:solidFill>
                  <a:srgbClr val="00B0F0"/>
                </a:solidFill>
              </a:rPr>
              <a:t>+x</a:t>
            </a:r>
            <a:r>
              <a:rPr lang="en-US" sz="3600" baseline="-25000" dirty="0" err="1" smtClean="0">
                <a:solidFill>
                  <a:srgbClr val="00B0F0"/>
                </a:solidFill>
              </a:rPr>
              <a:t>u</a:t>
            </a:r>
            <a:r>
              <a:rPr lang="en-US" sz="3600" dirty="0" smtClean="0">
                <a:solidFill>
                  <a:srgbClr val="00B0F0"/>
                </a:solidFill>
              </a:rPr>
              <a:t>=1 for e=(</a:t>
            </a:r>
            <a:r>
              <a:rPr lang="en-US" sz="3600" dirty="0" err="1" smtClean="0">
                <a:solidFill>
                  <a:srgbClr val="00B0F0"/>
                </a:solidFill>
              </a:rPr>
              <a:t>u,v</a:t>
            </a:r>
            <a:r>
              <a:rPr lang="en-US" sz="3600" dirty="0" smtClean="0">
                <a:solidFill>
                  <a:srgbClr val="00B0F0"/>
                </a:solidFill>
              </a:rPr>
              <a:t>). Let n be the number of vertices 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934308" y="4717073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5069" y="4717073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83019" y="5555273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5069" y="5617518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4" idx="4"/>
            <a:endCxn id="6" idx="0"/>
          </p:cNvCxnSpPr>
          <p:nvPr/>
        </p:nvCxnSpPr>
        <p:spPr>
          <a:xfrm flipH="1">
            <a:off x="2085242" y="5046785"/>
            <a:ext cx="51289" cy="508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5" idx="3"/>
          </p:cNvCxnSpPr>
          <p:nvPr/>
        </p:nvCxnSpPr>
        <p:spPr>
          <a:xfrm flipV="1">
            <a:off x="2136531" y="4998500"/>
            <a:ext cx="967768" cy="701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" idx="4"/>
          </p:cNvCxnSpPr>
          <p:nvPr/>
        </p:nvCxnSpPr>
        <p:spPr>
          <a:xfrm flipV="1">
            <a:off x="3247292" y="5046785"/>
            <a:ext cx="0" cy="735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5"/>
          </p:cNvCxnSpPr>
          <p:nvPr/>
        </p:nvCxnSpPr>
        <p:spPr>
          <a:xfrm>
            <a:off x="2279524" y="4998500"/>
            <a:ext cx="907688" cy="783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31635" y="453739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49515" y="4537396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03177" y="5403599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49515" y="548485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671288" y="4220308"/>
            <a:ext cx="2919047" cy="2255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7666892" y="4774223"/>
            <a:ext cx="2923443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607967" y="5407984"/>
            <a:ext cx="2923443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642830" y="5935164"/>
            <a:ext cx="2923443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412580" y="4220308"/>
            <a:ext cx="13189" cy="220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231922" y="4220308"/>
            <a:ext cx="13189" cy="220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9904533" y="4220307"/>
            <a:ext cx="13189" cy="220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57927" y="4185462"/>
            <a:ext cx="833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53491" y="484060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70334" y="537716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40931" y="592509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34033" y="367808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449102" y="367944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31919" y="371986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933104" y="373776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17269" y="420370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614839" y="4235421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424407" y="4233853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045207" y="424500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08212" y="483440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596890" y="481360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333245" y="4835381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992301" y="4807429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828180" y="538828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595638" y="5365941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333245" y="538828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010291" y="535557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835871" y="590111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569761" y="588939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339933" y="587475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051069" y="5912395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6494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368" y="6512834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Consider the following cycle: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The number of edges selected is the number of variables hence the number of vertices and therefore is n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934308" y="4717073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5069" y="4717073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83019" y="5555273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5069" y="5617518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4" idx="4"/>
            <a:endCxn id="6" idx="0"/>
          </p:cNvCxnSpPr>
          <p:nvPr/>
        </p:nvCxnSpPr>
        <p:spPr>
          <a:xfrm flipH="1">
            <a:off x="2085242" y="5046785"/>
            <a:ext cx="51289" cy="508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5" idx="3"/>
          </p:cNvCxnSpPr>
          <p:nvPr/>
        </p:nvCxnSpPr>
        <p:spPr>
          <a:xfrm flipV="1">
            <a:off x="2136531" y="4998500"/>
            <a:ext cx="967768" cy="701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" idx="4"/>
          </p:cNvCxnSpPr>
          <p:nvPr/>
        </p:nvCxnSpPr>
        <p:spPr>
          <a:xfrm flipV="1">
            <a:off x="3247292" y="5046785"/>
            <a:ext cx="0" cy="735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5"/>
          </p:cNvCxnSpPr>
          <p:nvPr/>
        </p:nvCxnSpPr>
        <p:spPr>
          <a:xfrm>
            <a:off x="2279524" y="4998500"/>
            <a:ext cx="907688" cy="783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31635" y="453739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49515" y="4537396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03177" y="5403599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49515" y="548485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671288" y="4220308"/>
            <a:ext cx="2919047" cy="2255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7666892" y="4774223"/>
            <a:ext cx="2923443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607967" y="5407984"/>
            <a:ext cx="2923443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642830" y="5935164"/>
            <a:ext cx="2923443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412580" y="4220308"/>
            <a:ext cx="13189" cy="220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231922" y="4220308"/>
            <a:ext cx="13189" cy="220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9904533" y="4220307"/>
            <a:ext cx="13189" cy="220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57927" y="4185462"/>
            <a:ext cx="833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53491" y="484060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70334" y="537716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40931" y="592509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34033" y="367808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449102" y="367944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31919" y="371986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933104" y="373776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17269" y="420370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614839" y="4235421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424407" y="4233853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045207" y="424500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08212" y="483440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596890" y="481360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333245" y="4835381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992301" y="4807429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828180" y="538828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595638" y="5365941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333245" y="538828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010291" y="535557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835871" y="590111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569761" y="588939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339933" y="587475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051069" y="5912395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7793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368" y="6512834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Consider the following cycle: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But a graph with n vertices and n edges has a cycle and the matrix is not independent. A contradiction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934308" y="4717073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5069" y="4717073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83019" y="5555273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5069" y="5617518"/>
            <a:ext cx="404446" cy="3297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4" idx="4"/>
            <a:endCxn id="6" idx="0"/>
          </p:cNvCxnSpPr>
          <p:nvPr/>
        </p:nvCxnSpPr>
        <p:spPr>
          <a:xfrm flipH="1">
            <a:off x="2085242" y="5046785"/>
            <a:ext cx="51289" cy="508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5" idx="3"/>
          </p:cNvCxnSpPr>
          <p:nvPr/>
        </p:nvCxnSpPr>
        <p:spPr>
          <a:xfrm flipV="1">
            <a:off x="2136531" y="4998500"/>
            <a:ext cx="967768" cy="701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" idx="4"/>
          </p:cNvCxnSpPr>
          <p:nvPr/>
        </p:nvCxnSpPr>
        <p:spPr>
          <a:xfrm flipV="1">
            <a:off x="3247292" y="5046785"/>
            <a:ext cx="0" cy="735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5"/>
          </p:cNvCxnSpPr>
          <p:nvPr/>
        </p:nvCxnSpPr>
        <p:spPr>
          <a:xfrm>
            <a:off x="2279524" y="4998500"/>
            <a:ext cx="907688" cy="783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31635" y="453739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49515" y="4537396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03177" y="5403599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49515" y="548485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671288" y="4220308"/>
            <a:ext cx="2919047" cy="2255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7666892" y="4774223"/>
            <a:ext cx="2923443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607967" y="5407984"/>
            <a:ext cx="2923443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642830" y="5935164"/>
            <a:ext cx="2923443" cy="1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412580" y="4220308"/>
            <a:ext cx="13189" cy="220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231922" y="4220308"/>
            <a:ext cx="13189" cy="220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9904533" y="4220307"/>
            <a:ext cx="13189" cy="2206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57927" y="4185462"/>
            <a:ext cx="833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53491" y="484060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70334" y="537716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40931" y="592509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34033" y="367808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449102" y="367944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31919" y="371986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933104" y="373776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17269" y="4203707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614839" y="4235421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424407" y="4233853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045207" y="424500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08212" y="483440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596890" y="481360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333245" y="4835381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992301" y="4807429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828180" y="538828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595638" y="5365941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333245" y="5388280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010291" y="535557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835871" y="590111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569761" y="5889398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339933" y="5874752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051069" y="5912395"/>
            <a:ext cx="81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0501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Approximation algorithms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suspect that NPC problems can’t be solved in polynomial time.</a:t>
            </a:r>
          </a:p>
          <a:p>
            <a:r>
              <a:rPr lang="en-US" dirty="0" smtClean="0"/>
              <a:t>For example, the vertex cover problem, can’t be solved in polynomial time</a:t>
            </a:r>
          </a:p>
          <a:p>
            <a:r>
              <a:rPr lang="en-US" dirty="0" smtClean="0"/>
              <a:t>Approximation: find a vertex cover of size at most </a:t>
            </a:r>
            <a:r>
              <a:rPr lang="el-G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vc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*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with 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vc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*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the optimum size vertex cover for some </a:t>
            </a:r>
            <a:r>
              <a:rPr lang="el-G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&gt;1.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This is called an approximation algorithm.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9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An NPC problem we later use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Minimum Size Dominating Set 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collection of vertices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such that: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Every vertex either belongs to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or has a neighbor in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927091" y="4058817"/>
            <a:ext cx="241430" cy="2099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4087586" y="4058817"/>
            <a:ext cx="241430" cy="2099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436776" y="4750449"/>
            <a:ext cx="241430" cy="2099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4782717" y="4620986"/>
            <a:ext cx="241430" cy="2099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329016" y="5183156"/>
            <a:ext cx="241430" cy="2099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5369379" y="4131129"/>
            <a:ext cx="241430" cy="2099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/>
          <p:cNvSpPr/>
          <p:nvPr/>
        </p:nvSpPr>
        <p:spPr>
          <a:xfrm>
            <a:off x="5369379" y="4948724"/>
            <a:ext cx="241430" cy="2099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/>
        </p:nvSpPr>
        <p:spPr>
          <a:xfrm>
            <a:off x="2908430" y="5183156"/>
            <a:ext cx="241430" cy="2099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142571" y="4244263"/>
            <a:ext cx="388970" cy="58666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096533" y="4886163"/>
            <a:ext cx="442988" cy="40196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656987" y="4236099"/>
            <a:ext cx="480094" cy="543183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17412" y="4142912"/>
            <a:ext cx="609773" cy="531425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988791" y="4298696"/>
            <a:ext cx="380589" cy="41563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5"/>
            <a:endCxn id="8" idx="2"/>
          </p:cNvCxnSpPr>
          <p:nvPr/>
        </p:nvCxnSpPr>
        <p:spPr>
          <a:xfrm>
            <a:off x="3642850" y="4929643"/>
            <a:ext cx="686167" cy="35848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640443" y="4709663"/>
            <a:ext cx="1175225" cy="129463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5"/>
            <a:endCxn id="10" idx="1"/>
          </p:cNvCxnSpPr>
          <p:nvPr/>
        </p:nvCxnSpPr>
        <p:spPr>
          <a:xfrm>
            <a:off x="4988790" y="4800180"/>
            <a:ext cx="415946" cy="17928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523868" y="4821835"/>
            <a:ext cx="332987" cy="45720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43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Example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Minimum Size Dominating Set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Size 2 DS</a:t>
            </a:r>
          </a:p>
        </p:txBody>
      </p:sp>
      <p:sp>
        <p:nvSpPr>
          <p:cNvPr id="4" name="Oval 3"/>
          <p:cNvSpPr/>
          <p:nvPr/>
        </p:nvSpPr>
        <p:spPr>
          <a:xfrm>
            <a:off x="2927091" y="4058817"/>
            <a:ext cx="241430" cy="2099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4087586" y="4058817"/>
            <a:ext cx="241430" cy="2099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436776" y="4750449"/>
            <a:ext cx="241430" cy="2099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4782717" y="4620986"/>
            <a:ext cx="241430" cy="2099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329016" y="5183156"/>
            <a:ext cx="241430" cy="2099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5369379" y="4131129"/>
            <a:ext cx="241430" cy="2099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/>
          <p:cNvSpPr/>
          <p:nvPr/>
        </p:nvSpPr>
        <p:spPr>
          <a:xfrm>
            <a:off x="5369379" y="4948724"/>
            <a:ext cx="241430" cy="2099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/>
        </p:nvSpPr>
        <p:spPr>
          <a:xfrm>
            <a:off x="2908430" y="5183156"/>
            <a:ext cx="241430" cy="2099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142571" y="4244263"/>
            <a:ext cx="388970" cy="58666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096533" y="4886163"/>
            <a:ext cx="442988" cy="40196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656987" y="4236099"/>
            <a:ext cx="480094" cy="543183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17412" y="4142912"/>
            <a:ext cx="609773" cy="531425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988791" y="4298696"/>
            <a:ext cx="380589" cy="41563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5"/>
            <a:endCxn id="8" idx="2"/>
          </p:cNvCxnSpPr>
          <p:nvPr/>
        </p:nvCxnSpPr>
        <p:spPr>
          <a:xfrm>
            <a:off x="3642850" y="4929643"/>
            <a:ext cx="686167" cy="35848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640443" y="4709663"/>
            <a:ext cx="1175225" cy="129463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5"/>
            <a:endCxn id="10" idx="1"/>
          </p:cNvCxnSpPr>
          <p:nvPr/>
        </p:nvCxnSpPr>
        <p:spPr>
          <a:xfrm>
            <a:off x="4988790" y="4800180"/>
            <a:ext cx="415946" cy="17928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523868" y="4821835"/>
            <a:ext cx="332987" cy="45720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363109" y="4709662"/>
            <a:ext cx="392906" cy="289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ectangle 22"/>
          <p:cNvSpPr/>
          <p:nvPr/>
        </p:nvSpPr>
        <p:spPr>
          <a:xfrm>
            <a:off x="4722316" y="4581294"/>
            <a:ext cx="392906" cy="289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71186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Example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Minimum Size Dominating Set 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collection of vertices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such that: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Every vertex either belongs to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or has a neighbor in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goal is to find such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of Minimum Size.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For this problem, we have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ln 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approximation. Folklore.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If you can solve within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(1-</a:t>
            </a: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)ln 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 can solve. </a:t>
            </a:r>
            <a:r>
              <a:rPr lang="en-US" dirty="0" err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Feige</a:t>
            </a:r>
            <a:r>
              <a:rPr lang="en-US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Dinur</a:t>
            </a:r>
            <a:r>
              <a:rPr lang="en-US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Tight up to constants.</a:t>
            </a:r>
          </a:p>
        </p:txBody>
      </p:sp>
    </p:spTree>
    <p:extLst>
      <p:ext uri="{BB962C8B-B14F-4D97-AF65-F5344CB8AC3E}">
        <p14:creationId xmlns:p14="http://schemas.microsoft.com/office/powerpoint/2010/main" val="203379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Hospitals </a:t>
            </a:r>
            <a:r>
              <a:rPr lang="en-US" dirty="0">
                <a:solidFill>
                  <a:srgbClr val="00B0F0"/>
                </a:solidFill>
              </a:rPr>
              <a:t>P</a:t>
            </a:r>
            <a:r>
              <a:rPr lang="en-US" dirty="0" smtClean="0">
                <a:solidFill>
                  <a:srgbClr val="00B0F0"/>
                </a:solidFill>
              </a:rPr>
              <a:t>roblem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</a:t>
            </a:r>
            <a:r>
              <a:rPr lang="en-US" dirty="0" smtClean="0">
                <a:solidFill>
                  <a:srgbClr val="FF0000"/>
                </a:solidFill>
              </a:rPr>
              <a:t>graph</a:t>
            </a:r>
            <a:r>
              <a:rPr lang="en-US" dirty="0" smtClean="0"/>
              <a:t>. The edges have</a:t>
            </a:r>
            <a:r>
              <a:rPr lang="en-US" b="1" dirty="0" smtClean="0"/>
              <a:t> a distance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We are given a number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of hospitals.</a:t>
            </a:r>
          </a:p>
          <a:p>
            <a:r>
              <a:rPr lang="en-US" dirty="0" smtClean="0"/>
              <a:t>Choose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vertices. Put hospitals</a:t>
            </a:r>
            <a:r>
              <a:rPr lang="en-US" dirty="0"/>
              <a:t> </a:t>
            </a:r>
            <a:r>
              <a:rPr lang="en-US" dirty="0" smtClean="0"/>
              <a:t>on these vertices.</a:t>
            </a:r>
          </a:p>
          <a:p>
            <a:r>
              <a:rPr lang="en-US" dirty="0" smtClean="0"/>
              <a:t>Minimize the </a:t>
            </a:r>
            <a:r>
              <a:rPr lang="en-US" dirty="0" smtClean="0">
                <a:solidFill>
                  <a:srgbClr val="FF0000"/>
                </a:solidFill>
              </a:rPr>
              <a:t>largest distance </a:t>
            </a:r>
            <a:r>
              <a:rPr lang="en-US" dirty="0" smtClean="0"/>
              <a:t>from a non-hospital to some hospital.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6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Hospitals </a:t>
            </a:r>
            <a:r>
              <a:rPr lang="en-US" dirty="0">
                <a:solidFill>
                  <a:srgbClr val="00B0F0"/>
                </a:solidFill>
              </a:rPr>
              <a:t>P</a:t>
            </a:r>
            <a:r>
              <a:rPr lang="en-US" dirty="0" smtClean="0">
                <a:solidFill>
                  <a:srgbClr val="00B0F0"/>
                </a:solidFill>
              </a:rPr>
              <a:t>roblem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340769"/>
            <a:ext cx="8229600" cy="4525963"/>
          </a:xfrm>
        </p:spPr>
        <p:txBody>
          <a:bodyPr/>
          <a:lstStyle/>
          <a:p>
            <a:r>
              <a:rPr lang="en-US" dirty="0" smtClean="0"/>
              <a:t>Edges distance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. Number </a:t>
            </a:r>
            <a:r>
              <a:rPr lang="en-US" dirty="0" smtClean="0">
                <a:solidFill>
                  <a:srgbClr val="FF0000"/>
                </a:solidFill>
              </a:rPr>
              <a:t>k.</a:t>
            </a:r>
          </a:p>
          <a:p>
            <a:r>
              <a:rPr lang="en-US" dirty="0" smtClean="0"/>
              <a:t>Place hospitals on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vertices. Minimize the </a:t>
            </a:r>
            <a:r>
              <a:rPr lang="en-US" dirty="0" smtClean="0">
                <a:solidFill>
                  <a:srgbClr val="FF0000"/>
                </a:solidFill>
              </a:rPr>
              <a:t>largest distance </a:t>
            </a:r>
            <a:r>
              <a:rPr lang="en-US" dirty="0" smtClean="0"/>
              <a:t>from a non-hospital to a hospital.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202782" y="4000501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4070748" y="3643909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892154" y="4815484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4549379" y="4240412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5295901" y="3623073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5599510" y="5111949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/>
          <p:cNvSpPr/>
          <p:nvPr/>
        </p:nvSpPr>
        <p:spPr>
          <a:xfrm>
            <a:off x="6310314" y="3676651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/>
        </p:nvSpPr>
        <p:spPr>
          <a:xfrm>
            <a:off x="6278167" y="4512470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>
          <a:xfrm>
            <a:off x="5704881" y="4120158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7083624" y="4133255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4776193" y="5275661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6" name="Straight Connector 15"/>
          <p:cNvCxnSpPr>
            <a:endCxn id="5" idx="2"/>
          </p:cNvCxnSpPr>
          <p:nvPr/>
        </p:nvCxnSpPr>
        <p:spPr>
          <a:xfrm flipV="1">
            <a:off x="3308153" y="3751065"/>
            <a:ext cx="762595" cy="369093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97436" y="4157663"/>
            <a:ext cx="689372" cy="81498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26125" y="3783807"/>
            <a:ext cx="373261" cy="489347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7"/>
            <a:endCxn id="7" idx="3"/>
          </p:cNvCxnSpPr>
          <p:nvPr/>
        </p:nvCxnSpPr>
        <p:spPr>
          <a:xfrm flipV="1">
            <a:off x="4072032" y="4423339"/>
            <a:ext cx="508209" cy="42353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66184" y="4105741"/>
            <a:ext cx="1251942" cy="23991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3"/>
            <a:endCxn id="14" idx="7"/>
          </p:cNvCxnSpPr>
          <p:nvPr/>
        </p:nvCxnSpPr>
        <p:spPr>
          <a:xfrm flipH="1">
            <a:off x="4956070" y="4303085"/>
            <a:ext cx="779672" cy="1003961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  <a:endCxn id="9" idx="7"/>
          </p:cNvCxnSpPr>
          <p:nvPr/>
        </p:nvCxnSpPr>
        <p:spPr>
          <a:xfrm flipH="1">
            <a:off x="5779388" y="4303086"/>
            <a:ext cx="105371" cy="840249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V="1">
            <a:off x="4892921" y="5219104"/>
            <a:ext cx="706589" cy="1637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386215" y="3707309"/>
            <a:ext cx="666154" cy="456605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454349" y="3730230"/>
            <a:ext cx="929189" cy="221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458045" y="4230624"/>
            <a:ext cx="625578" cy="4549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8" idx="5"/>
            <a:endCxn id="12" idx="0"/>
          </p:cNvCxnSpPr>
          <p:nvPr/>
        </p:nvCxnSpPr>
        <p:spPr>
          <a:xfrm>
            <a:off x="5475778" y="3806000"/>
            <a:ext cx="334472" cy="3141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2" idx="6"/>
            <a:endCxn id="10" idx="3"/>
          </p:cNvCxnSpPr>
          <p:nvPr/>
        </p:nvCxnSpPr>
        <p:spPr>
          <a:xfrm flipV="1">
            <a:off x="5915621" y="3859578"/>
            <a:ext cx="425555" cy="36773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0" idx="4"/>
            <a:endCxn id="11" idx="0"/>
          </p:cNvCxnSpPr>
          <p:nvPr/>
        </p:nvCxnSpPr>
        <p:spPr>
          <a:xfrm flipH="1">
            <a:off x="6383537" y="3890963"/>
            <a:ext cx="32147" cy="621506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7" idx="6"/>
            <a:endCxn id="12" idx="2"/>
          </p:cNvCxnSpPr>
          <p:nvPr/>
        </p:nvCxnSpPr>
        <p:spPr>
          <a:xfrm flipV="1">
            <a:off x="4760120" y="4227313"/>
            <a:ext cx="944761" cy="120254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61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Hospitals </a:t>
            </a:r>
            <a:r>
              <a:rPr lang="en-US" dirty="0">
                <a:solidFill>
                  <a:srgbClr val="00B0F0"/>
                </a:solidFill>
              </a:rPr>
              <a:t>P</a:t>
            </a:r>
            <a:r>
              <a:rPr lang="en-US" dirty="0" smtClean="0">
                <a:solidFill>
                  <a:srgbClr val="00B0F0"/>
                </a:solidFill>
              </a:rPr>
              <a:t>roblem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k=1</a:t>
            </a:r>
            <a:r>
              <a:rPr lang="en-US" dirty="0" smtClean="0"/>
              <a:t> the  distance is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" name="Oval 3"/>
          <p:cNvSpPr/>
          <p:nvPr/>
        </p:nvSpPr>
        <p:spPr>
          <a:xfrm>
            <a:off x="3202782" y="4000501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4070748" y="3643909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892154" y="4815484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4549379" y="4240412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5295901" y="3623073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5599510" y="5111949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/>
          <p:cNvSpPr/>
          <p:nvPr/>
        </p:nvSpPr>
        <p:spPr>
          <a:xfrm>
            <a:off x="6310314" y="3676651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/>
        </p:nvSpPr>
        <p:spPr>
          <a:xfrm>
            <a:off x="6278167" y="4512470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>
          <a:xfrm>
            <a:off x="5704881" y="4120158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7083624" y="4133255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4776193" y="5275661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6" name="Straight Connector 15"/>
          <p:cNvCxnSpPr>
            <a:endCxn id="5" idx="2"/>
          </p:cNvCxnSpPr>
          <p:nvPr/>
        </p:nvCxnSpPr>
        <p:spPr>
          <a:xfrm flipV="1">
            <a:off x="3308153" y="3751065"/>
            <a:ext cx="762595" cy="369093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97436" y="4157663"/>
            <a:ext cx="689372" cy="81498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26125" y="3783807"/>
            <a:ext cx="373261" cy="489347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7"/>
            <a:endCxn id="7" idx="3"/>
          </p:cNvCxnSpPr>
          <p:nvPr/>
        </p:nvCxnSpPr>
        <p:spPr>
          <a:xfrm flipV="1">
            <a:off x="4072032" y="4423339"/>
            <a:ext cx="508209" cy="42353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66184" y="4105741"/>
            <a:ext cx="1251942" cy="23991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3"/>
            <a:endCxn id="14" idx="7"/>
          </p:cNvCxnSpPr>
          <p:nvPr/>
        </p:nvCxnSpPr>
        <p:spPr>
          <a:xfrm flipH="1">
            <a:off x="4956070" y="4303085"/>
            <a:ext cx="779672" cy="1003961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  <a:endCxn id="9" idx="7"/>
          </p:cNvCxnSpPr>
          <p:nvPr/>
        </p:nvCxnSpPr>
        <p:spPr>
          <a:xfrm flipH="1">
            <a:off x="5779388" y="4303086"/>
            <a:ext cx="105371" cy="840249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V="1">
            <a:off x="4892921" y="5219104"/>
            <a:ext cx="706589" cy="1637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386215" y="3707309"/>
            <a:ext cx="666154" cy="456605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454349" y="3730230"/>
            <a:ext cx="929189" cy="221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458045" y="4230624"/>
            <a:ext cx="625578" cy="4549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8" idx="5"/>
            <a:endCxn id="12" idx="0"/>
          </p:cNvCxnSpPr>
          <p:nvPr/>
        </p:nvCxnSpPr>
        <p:spPr>
          <a:xfrm>
            <a:off x="5475778" y="3806000"/>
            <a:ext cx="334472" cy="3141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2" idx="6"/>
            <a:endCxn id="10" idx="3"/>
          </p:cNvCxnSpPr>
          <p:nvPr/>
        </p:nvCxnSpPr>
        <p:spPr>
          <a:xfrm flipV="1">
            <a:off x="5915621" y="3859578"/>
            <a:ext cx="425555" cy="36773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0" idx="4"/>
            <a:endCxn id="11" idx="0"/>
          </p:cNvCxnSpPr>
          <p:nvPr/>
        </p:nvCxnSpPr>
        <p:spPr>
          <a:xfrm flipH="1">
            <a:off x="6383537" y="3890963"/>
            <a:ext cx="32147" cy="621506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7" idx="6"/>
            <a:endCxn id="12" idx="2"/>
          </p:cNvCxnSpPr>
          <p:nvPr/>
        </p:nvCxnSpPr>
        <p:spPr>
          <a:xfrm flipV="1">
            <a:off x="4760120" y="4227313"/>
            <a:ext cx="944761" cy="120254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668912" y="4057055"/>
            <a:ext cx="325040" cy="3286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59619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dirty="0" smtClean="0">
                <a:solidFill>
                  <a:srgbClr val="00B0F0"/>
                </a:solidFill>
              </a:rPr>
              <a:t>Vertex cover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81200" y="1600201"/>
            <a:ext cx="8229600" cy="205581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The vertices marked green are a vertex cover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8938" y="3884613"/>
            <a:ext cx="379412" cy="379412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1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1513" y="4870451"/>
            <a:ext cx="379412" cy="379413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3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6588" y="3884613"/>
            <a:ext cx="379412" cy="379412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2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70338" y="5934076"/>
            <a:ext cx="379412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6</a:t>
            </a:r>
          </a:p>
        </p:txBody>
      </p:sp>
      <p:sp>
        <p:nvSpPr>
          <p:cNvPr id="615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92788" y="6008688"/>
            <a:ext cx="379412" cy="379412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7</a:t>
            </a:r>
          </a:p>
        </p:txBody>
      </p:sp>
      <p:sp>
        <p:nvSpPr>
          <p:cNvPr id="615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7176" y="4946651"/>
            <a:ext cx="379413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4</a:t>
            </a:r>
          </a:p>
        </p:txBody>
      </p:sp>
      <p:sp>
        <p:nvSpPr>
          <p:cNvPr id="615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3013" y="4870451"/>
            <a:ext cx="379412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5</a:t>
            </a:r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516314" y="4187826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8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019801" y="4187826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564188" y="4264026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3590926" y="4187826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516314" y="5249864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90926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49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640388" y="5326064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6096001" y="5249864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0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Hospitals </a:t>
            </a:r>
            <a:r>
              <a:rPr lang="en-US" dirty="0">
                <a:solidFill>
                  <a:srgbClr val="00B0F0"/>
                </a:solidFill>
              </a:rPr>
              <a:t>P</a:t>
            </a:r>
            <a:r>
              <a:rPr lang="en-US" dirty="0" smtClean="0">
                <a:solidFill>
                  <a:srgbClr val="00B0F0"/>
                </a:solidFill>
              </a:rPr>
              <a:t>roblem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k=2</a:t>
            </a:r>
            <a:r>
              <a:rPr lang="en-US" dirty="0" smtClean="0"/>
              <a:t> the  distance is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" name="Oval 3"/>
          <p:cNvSpPr/>
          <p:nvPr/>
        </p:nvSpPr>
        <p:spPr>
          <a:xfrm>
            <a:off x="3202782" y="4000501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4070748" y="3643909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892154" y="4815484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4549379" y="4240412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5295901" y="3623073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5599510" y="5111949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/>
          <p:cNvSpPr/>
          <p:nvPr/>
        </p:nvSpPr>
        <p:spPr>
          <a:xfrm>
            <a:off x="6310314" y="3676651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/>
        </p:nvSpPr>
        <p:spPr>
          <a:xfrm>
            <a:off x="6278167" y="4512470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>
          <a:xfrm>
            <a:off x="5704881" y="4120158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7083624" y="4133255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4776193" y="5275661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6" name="Straight Connector 15"/>
          <p:cNvCxnSpPr>
            <a:endCxn id="5" idx="2"/>
          </p:cNvCxnSpPr>
          <p:nvPr/>
        </p:nvCxnSpPr>
        <p:spPr>
          <a:xfrm flipV="1">
            <a:off x="3308153" y="3751065"/>
            <a:ext cx="762595" cy="369093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97436" y="4157663"/>
            <a:ext cx="689372" cy="81498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26125" y="3783807"/>
            <a:ext cx="373261" cy="489347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7"/>
            <a:endCxn id="7" idx="3"/>
          </p:cNvCxnSpPr>
          <p:nvPr/>
        </p:nvCxnSpPr>
        <p:spPr>
          <a:xfrm flipV="1">
            <a:off x="4072032" y="4423339"/>
            <a:ext cx="508209" cy="42353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15938" y="4105889"/>
            <a:ext cx="1251942" cy="23991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3"/>
            <a:endCxn id="14" idx="7"/>
          </p:cNvCxnSpPr>
          <p:nvPr/>
        </p:nvCxnSpPr>
        <p:spPr>
          <a:xfrm flipH="1">
            <a:off x="4956070" y="4303085"/>
            <a:ext cx="779672" cy="1003961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  <a:endCxn id="9" idx="7"/>
          </p:cNvCxnSpPr>
          <p:nvPr/>
        </p:nvCxnSpPr>
        <p:spPr>
          <a:xfrm flipH="1">
            <a:off x="5779388" y="4303086"/>
            <a:ext cx="105371" cy="840249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V="1">
            <a:off x="4892921" y="5219104"/>
            <a:ext cx="706589" cy="1637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452186" y="3785675"/>
            <a:ext cx="666154" cy="456605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454349" y="3730230"/>
            <a:ext cx="929189" cy="221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458045" y="4230624"/>
            <a:ext cx="625578" cy="4549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8" idx="5"/>
            <a:endCxn id="12" idx="0"/>
          </p:cNvCxnSpPr>
          <p:nvPr/>
        </p:nvCxnSpPr>
        <p:spPr>
          <a:xfrm>
            <a:off x="5475778" y="3806000"/>
            <a:ext cx="334472" cy="3141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2" idx="6"/>
            <a:endCxn id="10" idx="3"/>
          </p:cNvCxnSpPr>
          <p:nvPr/>
        </p:nvCxnSpPr>
        <p:spPr>
          <a:xfrm flipV="1">
            <a:off x="5915621" y="3859578"/>
            <a:ext cx="425555" cy="36773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0" idx="4"/>
            <a:endCxn id="11" idx="0"/>
          </p:cNvCxnSpPr>
          <p:nvPr/>
        </p:nvCxnSpPr>
        <p:spPr>
          <a:xfrm flipH="1">
            <a:off x="6383537" y="3890963"/>
            <a:ext cx="32147" cy="621506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7" idx="6"/>
            <a:endCxn id="12" idx="2"/>
          </p:cNvCxnSpPr>
          <p:nvPr/>
        </p:nvCxnSpPr>
        <p:spPr>
          <a:xfrm flipV="1">
            <a:off x="4760120" y="4227313"/>
            <a:ext cx="944761" cy="120254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668912" y="4057055"/>
            <a:ext cx="325040" cy="3286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Rectangle 30"/>
          <p:cNvSpPr/>
          <p:nvPr/>
        </p:nvSpPr>
        <p:spPr>
          <a:xfrm>
            <a:off x="4468119" y="4186535"/>
            <a:ext cx="325040" cy="3286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18774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Hospitals </a:t>
            </a:r>
            <a:r>
              <a:rPr lang="en-US" dirty="0">
                <a:solidFill>
                  <a:srgbClr val="00B0F0"/>
                </a:solidFill>
              </a:rPr>
              <a:t>P</a:t>
            </a:r>
            <a:r>
              <a:rPr lang="en-US" dirty="0" smtClean="0">
                <a:solidFill>
                  <a:srgbClr val="00B0F0"/>
                </a:solidFill>
              </a:rPr>
              <a:t>roblem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For </a:t>
            </a:r>
            <a:r>
              <a:rPr lang="en-US" dirty="0" smtClean="0">
                <a:solidFill>
                  <a:srgbClr val="FF0000"/>
                </a:solidFill>
              </a:rPr>
              <a:t>k=3</a:t>
            </a:r>
            <a:r>
              <a:rPr lang="en-US" dirty="0" smtClean="0"/>
              <a:t> the  distance is </a:t>
            </a:r>
            <a:r>
              <a:rPr lang="en-US" dirty="0">
                <a:solidFill>
                  <a:srgbClr val="FF0000"/>
                </a:solidFill>
              </a:rPr>
              <a:t>1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202782" y="4000501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4070748" y="3643909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892154" y="4815484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4549379" y="4240412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5295901" y="3623073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5599510" y="5111949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/>
          <p:cNvSpPr/>
          <p:nvPr/>
        </p:nvSpPr>
        <p:spPr>
          <a:xfrm>
            <a:off x="6310314" y="3676651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/>
        </p:nvSpPr>
        <p:spPr>
          <a:xfrm>
            <a:off x="6278167" y="4512470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>
          <a:xfrm>
            <a:off x="5704881" y="4120158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7083624" y="4133255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4776193" y="5275661"/>
            <a:ext cx="210741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6" name="Straight Connector 15"/>
          <p:cNvCxnSpPr>
            <a:endCxn id="5" idx="2"/>
          </p:cNvCxnSpPr>
          <p:nvPr/>
        </p:nvCxnSpPr>
        <p:spPr>
          <a:xfrm flipV="1">
            <a:off x="3308153" y="3751065"/>
            <a:ext cx="762595" cy="369093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97436" y="4157663"/>
            <a:ext cx="689372" cy="81498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26125" y="3783807"/>
            <a:ext cx="373261" cy="489347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7"/>
            <a:endCxn id="7" idx="3"/>
          </p:cNvCxnSpPr>
          <p:nvPr/>
        </p:nvCxnSpPr>
        <p:spPr>
          <a:xfrm flipV="1">
            <a:off x="4072032" y="4423339"/>
            <a:ext cx="508209" cy="42353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15938" y="4105889"/>
            <a:ext cx="1251942" cy="23991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3"/>
            <a:endCxn id="14" idx="7"/>
          </p:cNvCxnSpPr>
          <p:nvPr/>
        </p:nvCxnSpPr>
        <p:spPr>
          <a:xfrm flipH="1">
            <a:off x="4956070" y="4303085"/>
            <a:ext cx="779672" cy="1003961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  <a:endCxn id="9" idx="7"/>
          </p:cNvCxnSpPr>
          <p:nvPr/>
        </p:nvCxnSpPr>
        <p:spPr>
          <a:xfrm flipH="1">
            <a:off x="5779388" y="4303086"/>
            <a:ext cx="105371" cy="840249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2"/>
          </p:cNvCxnSpPr>
          <p:nvPr/>
        </p:nvCxnSpPr>
        <p:spPr>
          <a:xfrm flipV="1">
            <a:off x="4892921" y="5219104"/>
            <a:ext cx="706589" cy="1637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452186" y="3785675"/>
            <a:ext cx="666154" cy="456605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454349" y="3730230"/>
            <a:ext cx="929189" cy="221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458045" y="4230624"/>
            <a:ext cx="625578" cy="4549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8" idx="5"/>
            <a:endCxn id="12" idx="0"/>
          </p:cNvCxnSpPr>
          <p:nvPr/>
        </p:nvCxnSpPr>
        <p:spPr>
          <a:xfrm>
            <a:off x="5475778" y="3806000"/>
            <a:ext cx="334472" cy="3141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2" idx="6"/>
            <a:endCxn id="10" idx="3"/>
          </p:cNvCxnSpPr>
          <p:nvPr/>
        </p:nvCxnSpPr>
        <p:spPr>
          <a:xfrm flipV="1">
            <a:off x="5915621" y="3859578"/>
            <a:ext cx="425555" cy="36773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0" idx="4"/>
            <a:endCxn id="11" idx="0"/>
          </p:cNvCxnSpPr>
          <p:nvPr/>
        </p:nvCxnSpPr>
        <p:spPr>
          <a:xfrm flipH="1">
            <a:off x="6383537" y="3890963"/>
            <a:ext cx="32147" cy="621506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7" idx="6"/>
            <a:endCxn id="12" idx="2"/>
          </p:cNvCxnSpPr>
          <p:nvPr/>
        </p:nvCxnSpPr>
        <p:spPr>
          <a:xfrm flipV="1">
            <a:off x="4760120" y="4227313"/>
            <a:ext cx="944761" cy="120254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273703" y="3636974"/>
            <a:ext cx="325040" cy="3286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Rectangle 30"/>
          <p:cNvSpPr/>
          <p:nvPr/>
        </p:nvSpPr>
        <p:spPr>
          <a:xfrm>
            <a:off x="4468119" y="4186535"/>
            <a:ext cx="325040" cy="3286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3" name="Straight Connector 32"/>
          <p:cNvCxnSpPr/>
          <p:nvPr/>
        </p:nvCxnSpPr>
        <p:spPr>
          <a:xfrm>
            <a:off x="5590078" y="3920300"/>
            <a:ext cx="334472" cy="3141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625908" y="4042255"/>
            <a:ext cx="325040" cy="3286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56922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 2 approximation </a:t>
            </a:r>
            <a:r>
              <a:rPr lang="en-US" dirty="0" err="1" smtClean="0">
                <a:solidFill>
                  <a:srgbClr val="00B0F0"/>
                </a:solidFill>
              </a:rPr>
              <a:t>Hochbaum</a:t>
            </a:r>
            <a:r>
              <a:rPr lang="en-US" dirty="0" smtClean="0">
                <a:solidFill>
                  <a:srgbClr val="00B0F0"/>
                </a:solidFill>
              </a:rPr>
              <a:t> (Berkeley) </a:t>
            </a:r>
            <a:r>
              <a:rPr lang="en-US" dirty="0" err="1" smtClean="0">
                <a:solidFill>
                  <a:srgbClr val="00B0F0"/>
                </a:solidFill>
              </a:rPr>
              <a:t>Shmoys</a:t>
            </a:r>
            <a:r>
              <a:rPr lang="en-US" dirty="0" smtClean="0">
                <a:solidFill>
                  <a:srgbClr val="00B0F0"/>
                </a:solidFill>
              </a:rPr>
              <a:t> (</a:t>
            </a:r>
            <a:r>
              <a:rPr lang="en-US" smtClean="0">
                <a:solidFill>
                  <a:srgbClr val="00B0F0"/>
                </a:solidFill>
              </a:rPr>
              <a:t>Corneil</a:t>
            </a:r>
            <a:r>
              <a:rPr lang="en-US" dirty="0" smtClean="0">
                <a:solidFill>
                  <a:srgbClr val="00B0F0"/>
                </a:solidFill>
              </a:rPr>
              <a:t>)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paper was the first as far as I know to do binary search on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Say that we start with guesses </a:t>
            </a:r>
            <a:r>
              <a:rPr lang="en-US" dirty="0" smtClean="0">
                <a:solidFill>
                  <a:srgbClr val="FF0000"/>
                </a:solidFill>
              </a:rPr>
              <a:t>opt=n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opt=</a:t>
            </a:r>
            <a:r>
              <a:rPr lang="en-US" dirty="0">
                <a:solidFill>
                  <a:srgbClr val="FF0000"/>
                </a:solidFill>
              </a:rPr>
              <a:t>2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In general, we will have an upper bound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and on opt and a lower bound </a:t>
            </a:r>
            <a:r>
              <a:rPr lang="en-US" dirty="0" smtClean="0">
                <a:solidFill>
                  <a:srgbClr val="FF0000"/>
                </a:solidFill>
              </a:rPr>
              <a:t>m.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 </a:t>
            </a:r>
            <a:r>
              <a:rPr lang="en-US" dirty="0" smtClean="0"/>
              <a:t>is an overestimate of the optimum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is an underestimate of the optimum.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M </a:t>
            </a:r>
            <a:r>
              <a:rPr lang="en-US" dirty="0" smtClean="0"/>
              <a:t>we have a solution of distance at most </a:t>
            </a:r>
            <a:r>
              <a:rPr lang="en-US" dirty="0" smtClean="0">
                <a:solidFill>
                  <a:srgbClr val="FF0000"/>
                </a:solidFill>
              </a:rPr>
              <a:t>2M</a:t>
            </a:r>
          </a:p>
          <a:p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, we prove that </a:t>
            </a:r>
            <a:r>
              <a:rPr lang="en-US" dirty="0" smtClean="0">
                <a:solidFill>
                  <a:srgbClr val="FF0000"/>
                </a:solidFill>
              </a:rPr>
              <a:t>opt&gt;m.</a:t>
            </a:r>
          </a:p>
        </p:txBody>
      </p:sp>
    </p:spTree>
    <p:extLst>
      <p:ext uri="{BB962C8B-B14F-4D97-AF65-F5344CB8AC3E}">
        <p14:creationId xmlns:p14="http://schemas.microsoft.com/office/powerpoint/2010/main" val="52358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 2 approximation </a:t>
            </a:r>
            <a:r>
              <a:rPr lang="en-US" dirty="0" err="1" smtClean="0">
                <a:solidFill>
                  <a:srgbClr val="00B0F0"/>
                </a:solidFill>
              </a:rPr>
              <a:t>Hochbaum</a:t>
            </a:r>
            <a:r>
              <a:rPr lang="en-US" dirty="0" smtClean="0">
                <a:solidFill>
                  <a:srgbClr val="00B0F0"/>
                </a:solidFill>
              </a:rPr>
              <a:t> (Berkeley) </a:t>
            </a:r>
            <a:r>
              <a:rPr lang="en-US" dirty="0" err="1" smtClean="0">
                <a:solidFill>
                  <a:srgbClr val="00B0F0"/>
                </a:solidFill>
              </a:rPr>
              <a:t>Shmoys</a:t>
            </a:r>
            <a:r>
              <a:rPr lang="en-US" dirty="0" smtClean="0">
                <a:solidFill>
                  <a:srgbClr val="00B0F0"/>
                </a:solidFill>
              </a:rPr>
              <a:t> (</a:t>
            </a:r>
            <a:r>
              <a:rPr lang="en-US" smtClean="0">
                <a:solidFill>
                  <a:srgbClr val="00B0F0"/>
                </a:solidFill>
              </a:rPr>
              <a:t>Corneil</a:t>
            </a:r>
            <a:r>
              <a:rPr lang="en-US" dirty="0" smtClean="0">
                <a:solidFill>
                  <a:srgbClr val="00B0F0"/>
                </a:solidFill>
              </a:rPr>
              <a:t>)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that we have a solution of length</a:t>
            </a:r>
            <a:r>
              <a:rPr lang="en-US" dirty="0" smtClean="0">
                <a:solidFill>
                  <a:srgbClr val="FF0000"/>
                </a:solidFill>
              </a:rPr>
              <a:t> 2M</a:t>
            </a:r>
            <a:r>
              <a:rPr lang="en-US" dirty="0" smtClean="0"/>
              <a:t>, and we know that </a:t>
            </a:r>
            <a:r>
              <a:rPr lang="en-US" dirty="0" smtClean="0">
                <a:solidFill>
                  <a:srgbClr val="FF0000"/>
                </a:solidFill>
              </a:rPr>
              <a:t>opt&gt;m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next step is to try </a:t>
            </a:r>
            <a:r>
              <a:rPr lang="en-US" dirty="0" smtClean="0">
                <a:solidFill>
                  <a:srgbClr val="FF0000"/>
                </a:solidFill>
              </a:rPr>
              <a:t>z=(</a:t>
            </a:r>
            <a:r>
              <a:rPr lang="en-US" dirty="0" err="1" smtClean="0">
                <a:solidFill>
                  <a:srgbClr val="FF0000"/>
                </a:solidFill>
              </a:rPr>
              <a:t>M+m</a:t>
            </a:r>
            <a:r>
              <a:rPr lang="en-US" dirty="0" smtClean="0">
                <a:solidFill>
                  <a:srgbClr val="FF0000"/>
                </a:solidFill>
              </a:rPr>
              <a:t>)/2</a:t>
            </a:r>
          </a:p>
          <a:p>
            <a:r>
              <a:rPr lang="en-US" dirty="0" smtClean="0"/>
              <a:t>We do the test. If we get a feasible solution, we set 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z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and have a solution of length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2z</a:t>
            </a:r>
          </a:p>
          <a:p>
            <a:r>
              <a:rPr lang="en-US" dirty="0" smtClean="0">
                <a:sym typeface="Symbol" panose="05050102010706020507" pitchFamily="18" charset="2"/>
              </a:rPr>
              <a:t>Else we failed, and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opt&gt;z</a:t>
            </a:r>
            <a:r>
              <a:rPr lang="en-US" dirty="0" smtClean="0">
                <a:sym typeface="Symbol" panose="05050102010706020507" pitchFamily="18" charset="2"/>
              </a:rPr>
              <a:t>. We set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m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z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997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 2 approximation </a:t>
            </a:r>
            <a:r>
              <a:rPr lang="en-US" dirty="0" err="1" smtClean="0">
                <a:solidFill>
                  <a:srgbClr val="00B0F0"/>
                </a:solidFill>
              </a:rPr>
              <a:t>Hochbaum</a:t>
            </a:r>
            <a:r>
              <a:rPr lang="en-US" dirty="0" smtClean="0">
                <a:solidFill>
                  <a:srgbClr val="00B0F0"/>
                </a:solidFill>
              </a:rPr>
              <a:t> (Berkeley) </a:t>
            </a:r>
            <a:r>
              <a:rPr lang="en-US" dirty="0" err="1" smtClean="0">
                <a:solidFill>
                  <a:srgbClr val="00B0F0"/>
                </a:solidFill>
              </a:rPr>
              <a:t>Shmoys</a:t>
            </a:r>
            <a:r>
              <a:rPr lang="en-US" dirty="0" smtClean="0">
                <a:solidFill>
                  <a:srgbClr val="00B0F0"/>
                </a:solidFill>
              </a:rPr>
              <a:t> (</a:t>
            </a:r>
            <a:r>
              <a:rPr lang="en-US" smtClean="0">
                <a:solidFill>
                  <a:srgbClr val="00B0F0"/>
                </a:solidFill>
              </a:rPr>
              <a:t>Corneil</a:t>
            </a:r>
            <a:r>
              <a:rPr lang="en-US" dirty="0" smtClean="0">
                <a:solidFill>
                  <a:srgbClr val="00B0F0"/>
                </a:solidFill>
              </a:rPr>
              <a:t>)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ends with</a:t>
            </a:r>
            <a:r>
              <a:rPr lang="en-US" dirty="0" smtClean="0">
                <a:solidFill>
                  <a:srgbClr val="FF0000"/>
                </a:solidFill>
              </a:rPr>
              <a:t> M=m+1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this ends, we know that </a:t>
            </a:r>
            <a:r>
              <a:rPr lang="en-US" dirty="0" smtClean="0">
                <a:solidFill>
                  <a:srgbClr val="FF0000"/>
                </a:solidFill>
              </a:rPr>
              <a:t>opt&gt;m</a:t>
            </a:r>
            <a:r>
              <a:rPr lang="en-US" dirty="0" smtClean="0"/>
              <a:t> and thus </a:t>
            </a:r>
            <a:r>
              <a:rPr lang="en-US" dirty="0" err="1" smtClean="0">
                <a:solidFill>
                  <a:srgbClr val="FF0000"/>
                </a:solidFill>
              </a:rPr>
              <a:t>opt≥M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This also comes with a solution of distance</a:t>
            </a:r>
            <a:r>
              <a:rPr lang="en-US" dirty="0" smtClean="0">
                <a:solidFill>
                  <a:srgbClr val="FF0000"/>
                </a:solidFill>
              </a:rPr>
              <a:t> 2M</a:t>
            </a:r>
            <a:r>
              <a:rPr lang="en-US" dirty="0" smtClean="0"/>
              <a:t>. Therefore a ratio of </a:t>
            </a:r>
            <a:r>
              <a:rPr lang="en-US" dirty="0" smtClean="0">
                <a:solidFill>
                  <a:srgbClr val="FF0000"/>
                </a:solidFill>
              </a:rPr>
              <a:t>2.</a:t>
            </a:r>
          </a:p>
          <a:p>
            <a:r>
              <a:rPr lang="en-US" dirty="0" smtClean="0"/>
              <a:t>In almost all papers this is called </a:t>
            </a:r>
            <a:r>
              <a:rPr lang="en-US" dirty="0" smtClean="0">
                <a:solidFill>
                  <a:srgbClr val="7030A0"/>
                </a:solidFill>
              </a:rPr>
              <a:t>guessing the optimum value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</a:t>
            </a:r>
            <a:r>
              <a:rPr lang="en-US" dirty="0" smtClean="0">
                <a:solidFill>
                  <a:srgbClr val="FF0000"/>
                </a:solidFill>
              </a:rPr>
              <a:t> M=m+1 </a:t>
            </a:r>
            <a:r>
              <a:rPr lang="en-US" dirty="0" smtClean="0"/>
              <a:t>papers denote </a:t>
            </a:r>
            <a:r>
              <a:rPr lang="en-US" dirty="0" smtClean="0">
                <a:solidFill>
                  <a:srgbClr val="FF0000"/>
                </a:solidFill>
              </a:rPr>
              <a:t>M </a:t>
            </a:r>
            <a:r>
              <a:rPr lang="en-US" dirty="0" smtClean="0"/>
              <a:t>by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dirty="0" smtClean="0"/>
              <a:t>. However, knowing the value of</a:t>
            </a:r>
            <a:r>
              <a:rPr lang="en-US" dirty="0" smtClean="0">
                <a:solidFill>
                  <a:srgbClr val="FF0000"/>
                </a:solidFill>
              </a:rPr>
              <a:t> opt </a:t>
            </a:r>
            <a:r>
              <a:rPr lang="en-US" dirty="0" smtClean="0"/>
              <a:t>is NPC. We know that </a:t>
            </a:r>
            <a:r>
              <a:rPr lang="en-US" dirty="0" err="1">
                <a:solidFill>
                  <a:srgbClr val="FF0000"/>
                </a:solidFill>
              </a:rPr>
              <a:t>opt≥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. M </a:t>
            </a:r>
            <a:r>
              <a:rPr lang="en-US" dirty="0" smtClean="0"/>
              <a:t>may be much smaller than</a:t>
            </a:r>
            <a:r>
              <a:rPr lang="en-US" dirty="0" smtClean="0">
                <a:solidFill>
                  <a:srgbClr val="FF0000"/>
                </a:solidFill>
              </a:rPr>
              <a:t> opt. </a:t>
            </a:r>
            <a:r>
              <a:rPr lang="en-US" dirty="0" smtClean="0"/>
              <a:t>I don’t know an example where </a:t>
            </a:r>
            <a:r>
              <a:rPr lang="en-US" dirty="0" smtClean="0">
                <a:solidFill>
                  <a:srgbClr val="FF0000"/>
                </a:solidFill>
              </a:rPr>
              <a:t>opt&gt;&gt;M </a:t>
            </a:r>
            <a:r>
              <a:rPr lang="en-US" dirty="0" smtClean="0"/>
              <a:t>was proved.  For simplicity, I will set</a:t>
            </a:r>
            <a:r>
              <a:rPr lang="en-US" dirty="0" smtClean="0">
                <a:solidFill>
                  <a:srgbClr val="FF0000"/>
                </a:solidFill>
              </a:rPr>
              <a:t> M=opt </a:t>
            </a:r>
            <a:r>
              <a:rPr lang="en-US" dirty="0" smtClean="0"/>
              <a:t>since it makes no difference.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838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Say that we know the optimum distance (by trying all values or binary search)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 we say that a set  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 of vertices is a packing if for every two vertices </a:t>
            </a:r>
            <a:r>
              <a:rPr lang="en-US" dirty="0" smtClean="0">
                <a:solidFill>
                  <a:srgbClr val="FF0000"/>
                </a:solidFill>
              </a:rPr>
              <a:t>u, v in U </a:t>
            </a:r>
            <a:r>
              <a:rPr lang="en-US" dirty="0" err="1" smtClean="0">
                <a:solidFill>
                  <a:srgbClr val="FF0000"/>
                </a:solidFill>
              </a:rPr>
              <a:t>dist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u,v</a:t>
            </a:r>
            <a:r>
              <a:rPr lang="en-US" dirty="0" smtClean="0">
                <a:solidFill>
                  <a:srgbClr val="FF0000"/>
                </a:solidFill>
              </a:rPr>
              <a:t>)&gt;2opt.</a:t>
            </a:r>
          </a:p>
          <a:p>
            <a:r>
              <a:rPr lang="en-US" dirty="0" smtClean="0"/>
              <a:t>Claim: For a packing 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|U|≤k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Proof: the max distance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dirty="0" smtClean="0"/>
              <a:t>. Therefore, no two vertices of 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 can be served by the same hospital at the optimum. </a:t>
            </a:r>
          </a:p>
          <a:p>
            <a:r>
              <a:rPr lang="en-US" dirty="0" smtClean="0"/>
              <a:t>If both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U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U</a:t>
            </a:r>
            <a:r>
              <a:rPr lang="en-US" dirty="0" smtClean="0"/>
              <a:t> are served by </a:t>
            </a:r>
            <a:r>
              <a:rPr lang="en-US" dirty="0" err="1" smtClean="0">
                <a:solidFill>
                  <a:srgbClr val="FF0000"/>
                </a:solidFill>
              </a:rPr>
              <a:t>c</a:t>
            </a:r>
            <a:r>
              <a:rPr lang="en-US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OPT</a:t>
            </a:r>
            <a:r>
              <a:rPr lang="en-US" dirty="0" smtClean="0"/>
              <a:t>, then </a:t>
            </a:r>
            <a:r>
              <a:rPr lang="en-US" dirty="0" err="1" smtClean="0">
                <a:solidFill>
                  <a:srgbClr val="FF0000"/>
                </a:solidFill>
              </a:rPr>
              <a:t>dist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a,c</a:t>
            </a:r>
            <a:r>
              <a:rPr lang="en-US" dirty="0" smtClean="0">
                <a:solidFill>
                  <a:srgbClr val="FF0000"/>
                </a:solidFill>
              </a:rPr>
              <a:t>)≤opt</a:t>
            </a:r>
            <a:r>
              <a:rPr lang="en-US" dirty="0" smtClean="0"/>
              <a:t> and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dist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b,c</a:t>
            </a:r>
            <a:r>
              <a:rPr lang="en-US" dirty="0" smtClean="0">
                <a:solidFill>
                  <a:srgbClr val="FF0000"/>
                </a:solidFill>
              </a:rPr>
              <a:t>)≤opt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This implies that </a:t>
            </a:r>
            <a:r>
              <a:rPr lang="en-US" dirty="0" err="1" smtClean="0">
                <a:solidFill>
                  <a:srgbClr val="FF0000"/>
                </a:solidFill>
              </a:rPr>
              <a:t>dist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a,b</a:t>
            </a:r>
            <a:r>
              <a:rPr lang="en-US" dirty="0" smtClean="0">
                <a:solidFill>
                  <a:srgbClr val="FF0000"/>
                </a:solidFill>
              </a:rPr>
              <a:t>)≤2opt </a:t>
            </a:r>
            <a:r>
              <a:rPr lang="en-US" dirty="0" smtClean="0"/>
              <a:t>contradiction.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980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Corollary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Since every vertex needs a different hospital and the optimum has</a:t>
            </a:r>
            <a:r>
              <a:rPr lang="en-US" dirty="0" smtClean="0">
                <a:solidFill>
                  <a:srgbClr val="FF0000"/>
                </a:solidFill>
              </a:rPr>
              <a:t> k </a:t>
            </a:r>
            <a:r>
              <a:rPr lang="en-US" dirty="0" smtClean="0"/>
              <a:t>hospital, the size of a packing is at most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37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Corollary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Algorithm: take an arbitrary vertex.  Assign to it all vertices of distance at most </a:t>
            </a:r>
            <a:r>
              <a:rPr lang="en-US" dirty="0" smtClean="0">
                <a:solidFill>
                  <a:srgbClr val="FF0000"/>
                </a:solidFill>
              </a:rPr>
              <a:t>2opt</a:t>
            </a:r>
            <a:r>
              <a:rPr lang="en-US" dirty="0" smtClean="0"/>
              <a:t> and iterate.</a:t>
            </a:r>
          </a:p>
          <a:p>
            <a:pPr marL="0" indent="0">
              <a:buNone/>
            </a:pPr>
            <a:r>
              <a:rPr lang="en-US" dirty="0" smtClean="0"/>
              <a:t>By definition, the vertices chosen are a packing. Therefore we opened at most </a:t>
            </a: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smtClean="0"/>
              <a:t>hospitals.</a:t>
            </a:r>
          </a:p>
          <a:p>
            <a:pPr marL="0" indent="0">
              <a:buNone/>
            </a:pPr>
            <a:r>
              <a:rPr lang="en-US" dirty="0" smtClean="0"/>
              <a:t>And we used distance </a:t>
            </a:r>
            <a:r>
              <a:rPr lang="en-US" dirty="0" smtClean="0">
                <a:solidFill>
                  <a:srgbClr val="FF0000"/>
                </a:solidFill>
              </a:rPr>
              <a:t>2opt</a:t>
            </a:r>
            <a:r>
              <a:rPr lang="en-US" dirty="0" smtClean="0"/>
              <a:t>. Hence ratio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926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Can we do better?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Is there a better than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approximation?</a:t>
            </a:r>
          </a:p>
          <a:p>
            <a:r>
              <a:rPr lang="en-US" dirty="0" smtClean="0"/>
              <a:t>If not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we need </a:t>
            </a: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smtClean="0"/>
              <a:t>hospitals and distance </a:t>
            </a:r>
            <a:r>
              <a:rPr lang="en-US" dirty="0" smtClean="0">
                <a:solidFill>
                  <a:srgbClr val="FF0000"/>
                </a:solidFill>
              </a:rPr>
              <a:t>1.</a:t>
            </a:r>
          </a:p>
          <a:p>
            <a:r>
              <a:rPr lang="en-US" dirty="0" smtClean="0"/>
              <a:t>This means finding </a:t>
            </a: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smtClean="0"/>
              <a:t>vertices so that every vertex was either selected or is a neighbor of a vertex selected.</a:t>
            </a:r>
          </a:p>
          <a:p>
            <a:r>
              <a:rPr lang="en-US" dirty="0" smtClean="0"/>
              <a:t>This means solving the </a:t>
            </a:r>
            <a:r>
              <a:rPr lang="en-US" dirty="0" smtClean="0">
                <a:solidFill>
                  <a:srgbClr val="00B050"/>
                </a:solidFill>
              </a:rPr>
              <a:t>Minimum Size Dominating Set problem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</a:t>
            </a:r>
            <a:r>
              <a:rPr lang="en-US" dirty="0" smtClean="0">
                <a:solidFill>
                  <a:srgbClr val="00B050"/>
                </a:solidFill>
              </a:rPr>
              <a:t>NPC</a:t>
            </a:r>
            <a:r>
              <a:rPr lang="en-US" dirty="0" smtClean="0"/>
              <a:t>. So</a:t>
            </a:r>
            <a:r>
              <a:rPr lang="en-US" dirty="0" smtClean="0">
                <a:solidFill>
                  <a:srgbClr val="FF0000"/>
                </a:solidFill>
              </a:rPr>
              <a:t> 2 </a:t>
            </a:r>
            <a:r>
              <a:rPr lang="en-US" dirty="0" smtClean="0"/>
              <a:t>is the best approximation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306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Vertex Cover: a minimum collection of vertices with at least one vertex out of every edge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maximal matching (no edge can be added)</a:t>
            </a:r>
          </a:p>
        </p:txBody>
      </p:sp>
      <p:sp>
        <p:nvSpPr>
          <p:cNvPr id="4" name="Oval 3"/>
          <p:cNvSpPr/>
          <p:nvPr/>
        </p:nvSpPr>
        <p:spPr>
          <a:xfrm>
            <a:off x="2949179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2924176" y="370998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713561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3695701" y="370998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535092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4535092" y="370998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/>
          <p:cNvSpPr/>
          <p:nvPr/>
        </p:nvSpPr>
        <p:spPr>
          <a:xfrm>
            <a:off x="5356623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/>
        </p:nvSpPr>
        <p:spPr>
          <a:xfrm>
            <a:off x="5356623" y="3702846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>
          <a:xfrm>
            <a:off x="6178154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6178154" y="370998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6938963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>
          <a:xfrm>
            <a:off x="6967539" y="3668913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7" name="Straight Connector 16"/>
          <p:cNvCxnSpPr>
            <a:stCxn id="4" idx="4"/>
            <a:endCxn id="5" idx="0"/>
          </p:cNvCxnSpPr>
          <p:nvPr/>
        </p:nvCxnSpPr>
        <p:spPr>
          <a:xfrm flipH="1">
            <a:off x="3025973" y="3157539"/>
            <a:ext cx="25004" cy="552451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790355" y="3129814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647604" y="3102091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447705" y="3102091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284416" y="3102091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040761" y="3102091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060032" y="4788696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Oval 26"/>
          <p:cNvSpPr/>
          <p:nvPr/>
        </p:nvSpPr>
        <p:spPr>
          <a:xfrm>
            <a:off x="5199461" y="476904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Oval 27"/>
          <p:cNvSpPr/>
          <p:nvPr/>
        </p:nvSpPr>
        <p:spPr>
          <a:xfrm>
            <a:off x="5772647" y="4748298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Oval 28"/>
          <p:cNvSpPr/>
          <p:nvPr/>
        </p:nvSpPr>
        <p:spPr>
          <a:xfrm>
            <a:off x="4606529" y="4755357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Oval 29"/>
          <p:cNvSpPr/>
          <p:nvPr/>
        </p:nvSpPr>
        <p:spPr>
          <a:xfrm>
            <a:off x="3318868" y="4755357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Oval 30"/>
          <p:cNvSpPr/>
          <p:nvPr/>
        </p:nvSpPr>
        <p:spPr>
          <a:xfrm>
            <a:off x="6381751" y="4787505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3" name="Straight Connector 32"/>
          <p:cNvCxnSpPr>
            <a:stCxn id="30" idx="1"/>
            <a:endCxn id="5" idx="5"/>
          </p:cNvCxnSpPr>
          <p:nvPr/>
        </p:nvCxnSpPr>
        <p:spPr>
          <a:xfrm flipH="1" flipV="1">
            <a:off x="3097955" y="3871574"/>
            <a:ext cx="250728" cy="91150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4" idx="6"/>
          </p:cNvCxnSpPr>
          <p:nvPr/>
        </p:nvCxnSpPr>
        <p:spPr>
          <a:xfrm flipH="1" flipV="1">
            <a:off x="3152776" y="3062883"/>
            <a:ext cx="267890" cy="17871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0" idx="5"/>
            <a:endCxn id="9" idx="3"/>
          </p:cNvCxnSpPr>
          <p:nvPr/>
        </p:nvCxnSpPr>
        <p:spPr>
          <a:xfrm flipV="1">
            <a:off x="3492647" y="3871574"/>
            <a:ext cx="1072260" cy="104536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501926" y="3851970"/>
            <a:ext cx="275035" cy="95071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0" idx="6"/>
            <a:endCxn id="13" idx="2"/>
          </p:cNvCxnSpPr>
          <p:nvPr/>
        </p:nvCxnSpPr>
        <p:spPr>
          <a:xfrm flipV="1">
            <a:off x="3522464" y="3804643"/>
            <a:ext cx="2655690" cy="1045368"/>
          </a:xfrm>
          <a:prstGeom prst="line">
            <a:avLst/>
          </a:prstGeom>
          <a:ln w="793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3471119" y="3088102"/>
            <a:ext cx="2685506" cy="172019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0" idx="7"/>
            <a:endCxn id="15" idx="3"/>
          </p:cNvCxnSpPr>
          <p:nvPr/>
        </p:nvCxnSpPr>
        <p:spPr>
          <a:xfrm flipV="1">
            <a:off x="3492649" y="3830498"/>
            <a:ext cx="3504707" cy="952583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6" idx="2"/>
            <a:endCxn id="4" idx="0"/>
          </p:cNvCxnSpPr>
          <p:nvPr/>
        </p:nvCxnSpPr>
        <p:spPr>
          <a:xfrm flipH="1" flipV="1">
            <a:off x="3050978" y="2968229"/>
            <a:ext cx="1009055" cy="1915121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6" idx="0"/>
            <a:endCxn id="6" idx="5"/>
          </p:cNvCxnSpPr>
          <p:nvPr/>
        </p:nvCxnSpPr>
        <p:spPr>
          <a:xfrm flipH="1" flipV="1">
            <a:off x="3887340" y="3129815"/>
            <a:ext cx="274490" cy="16588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6" idx="6"/>
            <a:endCxn id="8" idx="2"/>
          </p:cNvCxnSpPr>
          <p:nvPr/>
        </p:nvCxnSpPr>
        <p:spPr>
          <a:xfrm flipV="1">
            <a:off x="4263629" y="3062883"/>
            <a:ext cx="271463" cy="182046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6" idx="0"/>
            <a:endCxn id="9" idx="3"/>
          </p:cNvCxnSpPr>
          <p:nvPr/>
        </p:nvCxnSpPr>
        <p:spPr>
          <a:xfrm flipV="1">
            <a:off x="4161830" y="3871575"/>
            <a:ext cx="403078" cy="917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6" idx="7"/>
            <a:endCxn id="11" idx="3"/>
          </p:cNvCxnSpPr>
          <p:nvPr/>
        </p:nvCxnSpPr>
        <p:spPr>
          <a:xfrm flipV="1">
            <a:off x="4233813" y="3864431"/>
            <a:ext cx="1152627" cy="9519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6" idx="4"/>
            <a:endCxn id="10" idx="4"/>
          </p:cNvCxnSpPr>
          <p:nvPr/>
        </p:nvCxnSpPr>
        <p:spPr>
          <a:xfrm flipV="1">
            <a:off x="4161831" y="3157538"/>
            <a:ext cx="1296591" cy="1820466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9" idx="7"/>
            <a:endCxn id="11" idx="3"/>
          </p:cNvCxnSpPr>
          <p:nvPr/>
        </p:nvCxnSpPr>
        <p:spPr>
          <a:xfrm flipV="1">
            <a:off x="4780309" y="3864430"/>
            <a:ext cx="606130" cy="91865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9" idx="2"/>
            <a:endCxn id="13" idx="3"/>
          </p:cNvCxnSpPr>
          <p:nvPr/>
        </p:nvCxnSpPr>
        <p:spPr>
          <a:xfrm flipV="1">
            <a:off x="4606530" y="3871575"/>
            <a:ext cx="1601441" cy="97843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9" idx="7"/>
            <a:endCxn id="15" idx="3"/>
          </p:cNvCxnSpPr>
          <p:nvPr/>
        </p:nvCxnSpPr>
        <p:spPr>
          <a:xfrm flipV="1">
            <a:off x="4780309" y="3830498"/>
            <a:ext cx="2217046" cy="95258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7" idx="7"/>
            <a:endCxn id="9" idx="5"/>
          </p:cNvCxnSpPr>
          <p:nvPr/>
        </p:nvCxnSpPr>
        <p:spPr>
          <a:xfrm flipH="1" flipV="1">
            <a:off x="4708873" y="3871574"/>
            <a:ext cx="664369" cy="925199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7" idx="0"/>
            <a:endCxn id="13" idx="4"/>
          </p:cNvCxnSpPr>
          <p:nvPr/>
        </p:nvCxnSpPr>
        <p:spPr>
          <a:xfrm flipV="1">
            <a:off x="5301258" y="3899298"/>
            <a:ext cx="978694" cy="869751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1" idx="1"/>
            <a:endCxn id="8" idx="6"/>
          </p:cNvCxnSpPr>
          <p:nvPr/>
        </p:nvCxnSpPr>
        <p:spPr>
          <a:xfrm flipH="1" flipV="1">
            <a:off x="4738689" y="3062884"/>
            <a:ext cx="1672879" cy="175234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31" idx="0"/>
            <a:endCxn id="13" idx="5"/>
          </p:cNvCxnSpPr>
          <p:nvPr/>
        </p:nvCxnSpPr>
        <p:spPr>
          <a:xfrm flipH="1" flipV="1">
            <a:off x="6351935" y="3871575"/>
            <a:ext cx="131615" cy="91593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31" idx="7"/>
            <a:endCxn id="15" idx="4"/>
          </p:cNvCxnSpPr>
          <p:nvPr/>
        </p:nvCxnSpPr>
        <p:spPr>
          <a:xfrm flipV="1">
            <a:off x="6555531" y="3858220"/>
            <a:ext cx="513806" cy="9570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480298" y="3124499"/>
            <a:ext cx="1509118" cy="606029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3095626" y="3126243"/>
            <a:ext cx="615605" cy="674829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" idx="6"/>
            <a:endCxn id="6" idx="2"/>
          </p:cNvCxnSpPr>
          <p:nvPr/>
        </p:nvCxnSpPr>
        <p:spPr>
          <a:xfrm>
            <a:off x="3152776" y="3062883"/>
            <a:ext cx="560785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738689" y="3053954"/>
            <a:ext cx="617935" cy="0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12" idx="6"/>
            <a:endCxn id="14" idx="2"/>
          </p:cNvCxnSpPr>
          <p:nvPr/>
        </p:nvCxnSpPr>
        <p:spPr>
          <a:xfrm>
            <a:off x="6381751" y="3062883"/>
            <a:ext cx="5572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28" idx="2"/>
            <a:endCxn id="15" idx="4"/>
          </p:cNvCxnSpPr>
          <p:nvPr/>
        </p:nvCxnSpPr>
        <p:spPr>
          <a:xfrm flipV="1">
            <a:off x="5772647" y="3858222"/>
            <a:ext cx="1296690" cy="98473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51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dirty="0" smtClean="0">
                <a:solidFill>
                  <a:srgbClr val="00B0F0"/>
                </a:solidFill>
              </a:rPr>
              <a:t>Vertex cover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81200" y="1600201"/>
            <a:ext cx="8229600" cy="205581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The vertices marked green are a vertex cover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8938" y="3884613"/>
            <a:ext cx="379412" cy="379412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1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1513" y="4870451"/>
            <a:ext cx="379412" cy="379413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3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6588" y="3884613"/>
            <a:ext cx="379412" cy="379412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2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70338" y="5934076"/>
            <a:ext cx="379412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6</a:t>
            </a:r>
          </a:p>
        </p:txBody>
      </p:sp>
      <p:sp>
        <p:nvSpPr>
          <p:cNvPr id="615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92788" y="6008688"/>
            <a:ext cx="379412" cy="379412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7</a:t>
            </a:r>
          </a:p>
        </p:txBody>
      </p:sp>
      <p:sp>
        <p:nvSpPr>
          <p:cNvPr id="615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7176" y="4946651"/>
            <a:ext cx="379413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4</a:t>
            </a:r>
          </a:p>
        </p:txBody>
      </p:sp>
      <p:sp>
        <p:nvSpPr>
          <p:cNvPr id="615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3013" y="4870451"/>
            <a:ext cx="379412" cy="379413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5</a:t>
            </a:r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516314" y="4187826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8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019801" y="4187826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564188" y="4264026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3590926" y="4187826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516314" y="5249864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90926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49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640388" y="5326064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6096001" y="5249864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4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Vertex Cover: a minimum collection of vertices with one vertex per edge at least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/>
              <a:t>Say that the size of the matching is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. We know that </a:t>
            </a:r>
            <a:r>
              <a:rPr lang="en-US" dirty="0" err="1" smtClean="0">
                <a:solidFill>
                  <a:srgbClr val="FF0000"/>
                </a:solidFill>
              </a:rPr>
              <a:t>vc</a:t>
            </a:r>
            <a:r>
              <a:rPr lang="en-US" dirty="0" smtClean="0">
                <a:solidFill>
                  <a:srgbClr val="FF0000"/>
                </a:solidFill>
              </a:rPr>
              <a:t>*≥k</a:t>
            </a:r>
          </a:p>
        </p:txBody>
      </p:sp>
      <p:sp>
        <p:nvSpPr>
          <p:cNvPr id="4" name="Oval 3"/>
          <p:cNvSpPr/>
          <p:nvPr/>
        </p:nvSpPr>
        <p:spPr>
          <a:xfrm>
            <a:off x="2949179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2924176" y="370998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713561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3695701" y="370998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535092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4535092" y="370998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/>
          <p:cNvSpPr/>
          <p:nvPr/>
        </p:nvSpPr>
        <p:spPr>
          <a:xfrm>
            <a:off x="5356623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/>
        </p:nvSpPr>
        <p:spPr>
          <a:xfrm>
            <a:off x="5356623" y="3702846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>
          <a:xfrm>
            <a:off x="6178154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6178154" y="370998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6938963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>
          <a:xfrm>
            <a:off x="6967539" y="3668913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7" name="Straight Connector 16"/>
          <p:cNvCxnSpPr>
            <a:stCxn id="4" idx="4"/>
            <a:endCxn id="5" idx="0"/>
          </p:cNvCxnSpPr>
          <p:nvPr/>
        </p:nvCxnSpPr>
        <p:spPr>
          <a:xfrm flipH="1">
            <a:off x="3025973" y="3157539"/>
            <a:ext cx="25004" cy="552451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790355" y="3129814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647604" y="3102091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447705" y="3102091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284416" y="3102091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040761" y="3102091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060032" y="4788696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Oval 26"/>
          <p:cNvSpPr/>
          <p:nvPr/>
        </p:nvSpPr>
        <p:spPr>
          <a:xfrm>
            <a:off x="5199461" y="476904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Oval 27"/>
          <p:cNvSpPr/>
          <p:nvPr/>
        </p:nvSpPr>
        <p:spPr>
          <a:xfrm>
            <a:off x="5772647" y="4748298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Oval 28"/>
          <p:cNvSpPr/>
          <p:nvPr/>
        </p:nvSpPr>
        <p:spPr>
          <a:xfrm>
            <a:off x="4606529" y="4755357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Oval 29"/>
          <p:cNvSpPr/>
          <p:nvPr/>
        </p:nvSpPr>
        <p:spPr>
          <a:xfrm>
            <a:off x="3318868" y="4755357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Oval 30"/>
          <p:cNvSpPr/>
          <p:nvPr/>
        </p:nvSpPr>
        <p:spPr>
          <a:xfrm>
            <a:off x="6381751" y="4787505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3" name="Straight Connector 32"/>
          <p:cNvCxnSpPr>
            <a:stCxn id="30" idx="1"/>
            <a:endCxn id="5" idx="5"/>
          </p:cNvCxnSpPr>
          <p:nvPr/>
        </p:nvCxnSpPr>
        <p:spPr>
          <a:xfrm flipH="1" flipV="1">
            <a:off x="3097955" y="3871574"/>
            <a:ext cx="250728" cy="91150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4" idx="6"/>
          </p:cNvCxnSpPr>
          <p:nvPr/>
        </p:nvCxnSpPr>
        <p:spPr>
          <a:xfrm flipH="1" flipV="1">
            <a:off x="3152776" y="3062883"/>
            <a:ext cx="267890" cy="17871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0" idx="5"/>
            <a:endCxn id="9" idx="3"/>
          </p:cNvCxnSpPr>
          <p:nvPr/>
        </p:nvCxnSpPr>
        <p:spPr>
          <a:xfrm flipV="1">
            <a:off x="3492647" y="3871574"/>
            <a:ext cx="1072260" cy="104536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501926" y="3851970"/>
            <a:ext cx="275035" cy="95071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0" idx="6"/>
            <a:endCxn id="13" idx="2"/>
          </p:cNvCxnSpPr>
          <p:nvPr/>
        </p:nvCxnSpPr>
        <p:spPr>
          <a:xfrm flipV="1">
            <a:off x="3522464" y="3804643"/>
            <a:ext cx="2655690" cy="1045368"/>
          </a:xfrm>
          <a:prstGeom prst="line">
            <a:avLst/>
          </a:prstGeom>
          <a:ln w="793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3471119" y="3088102"/>
            <a:ext cx="2685506" cy="172019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0" idx="7"/>
            <a:endCxn id="15" idx="3"/>
          </p:cNvCxnSpPr>
          <p:nvPr/>
        </p:nvCxnSpPr>
        <p:spPr>
          <a:xfrm flipV="1">
            <a:off x="3492649" y="3830498"/>
            <a:ext cx="3504707" cy="952583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6" idx="2"/>
            <a:endCxn id="4" idx="0"/>
          </p:cNvCxnSpPr>
          <p:nvPr/>
        </p:nvCxnSpPr>
        <p:spPr>
          <a:xfrm flipH="1" flipV="1">
            <a:off x="3050978" y="2968229"/>
            <a:ext cx="1009055" cy="1915121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6" idx="0"/>
            <a:endCxn id="6" idx="5"/>
          </p:cNvCxnSpPr>
          <p:nvPr/>
        </p:nvCxnSpPr>
        <p:spPr>
          <a:xfrm flipH="1" flipV="1">
            <a:off x="3887340" y="3129815"/>
            <a:ext cx="274490" cy="16588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6" idx="6"/>
            <a:endCxn id="8" idx="2"/>
          </p:cNvCxnSpPr>
          <p:nvPr/>
        </p:nvCxnSpPr>
        <p:spPr>
          <a:xfrm flipV="1">
            <a:off x="4263629" y="3062883"/>
            <a:ext cx="271463" cy="182046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6" idx="0"/>
            <a:endCxn id="9" idx="3"/>
          </p:cNvCxnSpPr>
          <p:nvPr/>
        </p:nvCxnSpPr>
        <p:spPr>
          <a:xfrm flipV="1">
            <a:off x="4161830" y="3871575"/>
            <a:ext cx="403078" cy="917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6" idx="7"/>
            <a:endCxn id="11" idx="3"/>
          </p:cNvCxnSpPr>
          <p:nvPr/>
        </p:nvCxnSpPr>
        <p:spPr>
          <a:xfrm flipV="1">
            <a:off x="4233813" y="3864431"/>
            <a:ext cx="1152627" cy="9519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6" idx="4"/>
            <a:endCxn id="10" idx="4"/>
          </p:cNvCxnSpPr>
          <p:nvPr/>
        </p:nvCxnSpPr>
        <p:spPr>
          <a:xfrm flipV="1">
            <a:off x="4161831" y="3157538"/>
            <a:ext cx="1296591" cy="1820466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9" idx="7"/>
            <a:endCxn id="11" idx="3"/>
          </p:cNvCxnSpPr>
          <p:nvPr/>
        </p:nvCxnSpPr>
        <p:spPr>
          <a:xfrm flipV="1">
            <a:off x="4780309" y="3864430"/>
            <a:ext cx="606130" cy="91865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9" idx="2"/>
            <a:endCxn id="13" idx="3"/>
          </p:cNvCxnSpPr>
          <p:nvPr/>
        </p:nvCxnSpPr>
        <p:spPr>
          <a:xfrm flipV="1">
            <a:off x="4606530" y="3871575"/>
            <a:ext cx="1601441" cy="97843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9" idx="7"/>
            <a:endCxn id="15" idx="3"/>
          </p:cNvCxnSpPr>
          <p:nvPr/>
        </p:nvCxnSpPr>
        <p:spPr>
          <a:xfrm flipV="1">
            <a:off x="4780309" y="3830498"/>
            <a:ext cx="2217046" cy="95258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7" idx="7"/>
            <a:endCxn id="9" idx="5"/>
          </p:cNvCxnSpPr>
          <p:nvPr/>
        </p:nvCxnSpPr>
        <p:spPr>
          <a:xfrm flipH="1" flipV="1">
            <a:off x="4708873" y="3871574"/>
            <a:ext cx="664369" cy="925199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7" idx="0"/>
            <a:endCxn id="13" idx="4"/>
          </p:cNvCxnSpPr>
          <p:nvPr/>
        </p:nvCxnSpPr>
        <p:spPr>
          <a:xfrm flipV="1">
            <a:off x="5301258" y="3899298"/>
            <a:ext cx="978694" cy="869751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1" idx="1"/>
            <a:endCxn id="8" idx="6"/>
          </p:cNvCxnSpPr>
          <p:nvPr/>
        </p:nvCxnSpPr>
        <p:spPr>
          <a:xfrm flipH="1" flipV="1">
            <a:off x="4738689" y="3062884"/>
            <a:ext cx="1672879" cy="175234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31" idx="0"/>
            <a:endCxn id="13" idx="5"/>
          </p:cNvCxnSpPr>
          <p:nvPr/>
        </p:nvCxnSpPr>
        <p:spPr>
          <a:xfrm flipH="1" flipV="1">
            <a:off x="6351935" y="3871575"/>
            <a:ext cx="131615" cy="91593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31" idx="7"/>
            <a:endCxn id="15" idx="4"/>
          </p:cNvCxnSpPr>
          <p:nvPr/>
        </p:nvCxnSpPr>
        <p:spPr>
          <a:xfrm flipV="1">
            <a:off x="6555531" y="3858220"/>
            <a:ext cx="513806" cy="9570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480298" y="3124499"/>
            <a:ext cx="1509118" cy="606029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3095626" y="3126243"/>
            <a:ext cx="615605" cy="674829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" idx="6"/>
            <a:endCxn id="6" idx="2"/>
          </p:cNvCxnSpPr>
          <p:nvPr/>
        </p:nvCxnSpPr>
        <p:spPr>
          <a:xfrm>
            <a:off x="3152776" y="3062883"/>
            <a:ext cx="560785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738689" y="3053954"/>
            <a:ext cx="617935" cy="0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12" idx="6"/>
            <a:endCxn id="14" idx="2"/>
          </p:cNvCxnSpPr>
          <p:nvPr/>
        </p:nvCxnSpPr>
        <p:spPr>
          <a:xfrm>
            <a:off x="6381751" y="3062883"/>
            <a:ext cx="5572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28" idx="2"/>
            <a:endCxn id="15" idx="4"/>
          </p:cNvCxnSpPr>
          <p:nvPr/>
        </p:nvCxnSpPr>
        <p:spPr>
          <a:xfrm flipV="1">
            <a:off x="5772647" y="3858222"/>
            <a:ext cx="1296690" cy="98473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341067" y="2645569"/>
            <a:ext cx="5564981" cy="1615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8524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Vertex Cover: a minimum collection of vertices with one vertex per edge at least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/>
              <a:t>Take both endpoints of all edges. This set has size </a:t>
            </a:r>
            <a:r>
              <a:rPr lang="en-US" dirty="0" smtClean="0">
                <a:solidFill>
                  <a:srgbClr val="FF0000"/>
                </a:solidFill>
              </a:rPr>
              <a:t>2k</a:t>
            </a:r>
            <a:r>
              <a:rPr lang="en-US" dirty="0" smtClean="0"/>
              <a:t>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949179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2924176" y="370998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713561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3695701" y="370998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535092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4535092" y="370998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/>
          <p:cNvSpPr/>
          <p:nvPr/>
        </p:nvSpPr>
        <p:spPr>
          <a:xfrm>
            <a:off x="5356623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/>
        </p:nvSpPr>
        <p:spPr>
          <a:xfrm>
            <a:off x="5356623" y="3702846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>
          <a:xfrm>
            <a:off x="6178154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6178154" y="370998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6938963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>
          <a:xfrm>
            <a:off x="6967539" y="3668913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7" name="Straight Connector 16"/>
          <p:cNvCxnSpPr>
            <a:stCxn id="4" idx="4"/>
            <a:endCxn id="5" idx="0"/>
          </p:cNvCxnSpPr>
          <p:nvPr/>
        </p:nvCxnSpPr>
        <p:spPr>
          <a:xfrm flipH="1">
            <a:off x="3025973" y="3157539"/>
            <a:ext cx="25004" cy="552451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790355" y="3129814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647604" y="3102091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447705" y="3102091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284416" y="3102091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040761" y="3102091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060032" y="4788696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Oval 26"/>
          <p:cNvSpPr/>
          <p:nvPr/>
        </p:nvSpPr>
        <p:spPr>
          <a:xfrm>
            <a:off x="5199461" y="476904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Oval 27"/>
          <p:cNvSpPr/>
          <p:nvPr/>
        </p:nvSpPr>
        <p:spPr>
          <a:xfrm>
            <a:off x="5772647" y="4748298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Oval 28"/>
          <p:cNvSpPr/>
          <p:nvPr/>
        </p:nvSpPr>
        <p:spPr>
          <a:xfrm>
            <a:off x="4606529" y="4755357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Oval 29"/>
          <p:cNvSpPr/>
          <p:nvPr/>
        </p:nvSpPr>
        <p:spPr>
          <a:xfrm>
            <a:off x="3318868" y="4755357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Oval 30"/>
          <p:cNvSpPr/>
          <p:nvPr/>
        </p:nvSpPr>
        <p:spPr>
          <a:xfrm>
            <a:off x="6381751" y="4787505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3" name="Straight Connector 32"/>
          <p:cNvCxnSpPr>
            <a:stCxn id="30" idx="1"/>
            <a:endCxn id="5" idx="5"/>
          </p:cNvCxnSpPr>
          <p:nvPr/>
        </p:nvCxnSpPr>
        <p:spPr>
          <a:xfrm flipH="1" flipV="1">
            <a:off x="3097955" y="3871574"/>
            <a:ext cx="250728" cy="91150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4" idx="6"/>
          </p:cNvCxnSpPr>
          <p:nvPr/>
        </p:nvCxnSpPr>
        <p:spPr>
          <a:xfrm flipH="1" flipV="1">
            <a:off x="3152776" y="3062883"/>
            <a:ext cx="267890" cy="17871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0" idx="5"/>
            <a:endCxn id="9" idx="3"/>
          </p:cNvCxnSpPr>
          <p:nvPr/>
        </p:nvCxnSpPr>
        <p:spPr>
          <a:xfrm flipV="1">
            <a:off x="3492647" y="3871574"/>
            <a:ext cx="1072260" cy="104536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501926" y="3851970"/>
            <a:ext cx="275035" cy="95071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0" idx="6"/>
            <a:endCxn id="13" idx="2"/>
          </p:cNvCxnSpPr>
          <p:nvPr/>
        </p:nvCxnSpPr>
        <p:spPr>
          <a:xfrm flipV="1">
            <a:off x="3522464" y="3804643"/>
            <a:ext cx="2655690" cy="1045368"/>
          </a:xfrm>
          <a:prstGeom prst="line">
            <a:avLst/>
          </a:prstGeom>
          <a:ln w="793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3471119" y="3088102"/>
            <a:ext cx="2685506" cy="172019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0" idx="7"/>
            <a:endCxn id="15" idx="3"/>
          </p:cNvCxnSpPr>
          <p:nvPr/>
        </p:nvCxnSpPr>
        <p:spPr>
          <a:xfrm flipV="1">
            <a:off x="3492649" y="3830498"/>
            <a:ext cx="3504707" cy="952583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6" idx="2"/>
            <a:endCxn id="4" idx="0"/>
          </p:cNvCxnSpPr>
          <p:nvPr/>
        </p:nvCxnSpPr>
        <p:spPr>
          <a:xfrm flipH="1" flipV="1">
            <a:off x="3050978" y="2968229"/>
            <a:ext cx="1009055" cy="1915121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6" idx="0"/>
            <a:endCxn id="6" idx="5"/>
          </p:cNvCxnSpPr>
          <p:nvPr/>
        </p:nvCxnSpPr>
        <p:spPr>
          <a:xfrm flipH="1" flipV="1">
            <a:off x="3887340" y="3129815"/>
            <a:ext cx="274490" cy="16588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6" idx="6"/>
            <a:endCxn id="8" idx="2"/>
          </p:cNvCxnSpPr>
          <p:nvPr/>
        </p:nvCxnSpPr>
        <p:spPr>
          <a:xfrm flipV="1">
            <a:off x="4263629" y="3062883"/>
            <a:ext cx="271463" cy="182046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6" idx="0"/>
            <a:endCxn id="9" idx="3"/>
          </p:cNvCxnSpPr>
          <p:nvPr/>
        </p:nvCxnSpPr>
        <p:spPr>
          <a:xfrm flipV="1">
            <a:off x="4161830" y="3871575"/>
            <a:ext cx="403078" cy="917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6" idx="7"/>
            <a:endCxn id="11" idx="3"/>
          </p:cNvCxnSpPr>
          <p:nvPr/>
        </p:nvCxnSpPr>
        <p:spPr>
          <a:xfrm flipV="1">
            <a:off x="4233813" y="3864431"/>
            <a:ext cx="1152627" cy="9519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6" idx="4"/>
            <a:endCxn id="10" idx="4"/>
          </p:cNvCxnSpPr>
          <p:nvPr/>
        </p:nvCxnSpPr>
        <p:spPr>
          <a:xfrm flipV="1">
            <a:off x="4161831" y="3157538"/>
            <a:ext cx="1296591" cy="1820466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9" idx="7"/>
            <a:endCxn id="11" idx="3"/>
          </p:cNvCxnSpPr>
          <p:nvPr/>
        </p:nvCxnSpPr>
        <p:spPr>
          <a:xfrm flipV="1">
            <a:off x="4780309" y="3864430"/>
            <a:ext cx="606130" cy="91865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9" idx="2"/>
            <a:endCxn id="13" idx="3"/>
          </p:cNvCxnSpPr>
          <p:nvPr/>
        </p:nvCxnSpPr>
        <p:spPr>
          <a:xfrm flipV="1">
            <a:off x="4606530" y="3871575"/>
            <a:ext cx="1601441" cy="97843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9" idx="7"/>
            <a:endCxn id="15" idx="3"/>
          </p:cNvCxnSpPr>
          <p:nvPr/>
        </p:nvCxnSpPr>
        <p:spPr>
          <a:xfrm flipV="1">
            <a:off x="4780309" y="3830498"/>
            <a:ext cx="2217046" cy="95258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7" idx="7"/>
            <a:endCxn id="9" idx="5"/>
          </p:cNvCxnSpPr>
          <p:nvPr/>
        </p:nvCxnSpPr>
        <p:spPr>
          <a:xfrm flipH="1" flipV="1">
            <a:off x="4708873" y="3871574"/>
            <a:ext cx="664369" cy="925199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7" idx="0"/>
            <a:endCxn id="13" idx="4"/>
          </p:cNvCxnSpPr>
          <p:nvPr/>
        </p:nvCxnSpPr>
        <p:spPr>
          <a:xfrm flipV="1">
            <a:off x="5301258" y="3899298"/>
            <a:ext cx="978694" cy="869751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1" idx="1"/>
            <a:endCxn id="8" idx="6"/>
          </p:cNvCxnSpPr>
          <p:nvPr/>
        </p:nvCxnSpPr>
        <p:spPr>
          <a:xfrm flipH="1" flipV="1">
            <a:off x="4738689" y="3062884"/>
            <a:ext cx="1672879" cy="175234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31" idx="0"/>
            <a:endCxn id="13" idx="5"/>
          </p:cNvCxnSpPr>
          <p:nvPr/>
        </p:nvCxnSpPr>
        <p:spPr>
          <a:xfrm flipH="1" flipV="1">
            <a:off x="6351935" y="3871575"/>
            <a:ext cx="131615" cy="91593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31" idx="7"/>
            <a:endCxn id="15" idx="4"/>
          </p:cNvCxnSpPr>
          <p:nvPr/>
        </p:nvCxnSpPr>
        <p:spPr>
          <a:xfrm flipV="1">
            <a:off x="6555531" y="3858220"/>
            <a:ext cx="513806" cy="9570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480298" y="3124499"/>
            <a:ext cx="1509118" cy="606029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3095626" y="3126243"/>
            <a:ext cx="615605" cy="674829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" idx="6"/>
            <a:endCxn id="6" idx="2"/>
          </p:cNvCxnSpPr>
          <p:nvPr/>
        </p:nvCxnSpPr>
        <p:spPr>
          <a:xfrm>
            <a:off x="3152776" y="3062883"/>
            <a:ext cx="560785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738689" y="3053954"/>
            <a:ext cx="617935" cy="0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12" idx="6"/>
            <a:endCxn id="14" idx="2"/>
          </p:cNvCxnSpPr>
          <p:nvPr/>
        </p:nvCxnSpPr>
        <p:spPr>
          <a:xfrm>
            <a:off x="6381751" y="3062883"/>
            <a:ext cx="5572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28" idx="2"/>
            <a:endCxn id="15" idx="4"/>
          </p:cNvCxnSpPr>
          <p:nvPr/>
        </p:nvCxnSpPr>
        <p:spPr>
          <a:xfrm flipV="1">
            <a:off x="5772647" y="3858222"/>
            <a:ext cx="1296690" cy="98473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341067" y="2645569"/>
            <a:ext cx="5564981" cy="1615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59901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Vertex Cover: a minimum collection of vertices with one vertex per edge at least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/>
              <a:t>These</a:t>
            </a:r>
            <a:r>
              <a:rPr lang="en-US" dirty="0" smtClean="0">
                <a:solidFill>
                  <a:srgbClr val="FF0000"/>
                </a:solidFill>
              </a:rPr>
              <a:t> 2k </a:t>
            </a:r>
            <a:r>
              <a:rPr lang="en-US" dirty="0" smtClean="0"/>
              <a:t>vertices are a vertex cover: the complement is an independent set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949179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2924176" y="370998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713561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3695701" y="370998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535092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4535092" y="370998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/>
          <p:cNvSpPr/>
          <p:nvPr/>
        </p:nvSpPr>
        <p:spPr>
          <a:xfrm>
            <a:off x="5356623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/>
        </p:nvSpPr>
        <p:spPr>
          <a:xfrm>
            <a:off x="5356623" y="3702846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>
          <a:xfrm>
            <a:off x="6178154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6178154" y="370998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6938963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>
          <a:xfrm>
            <a:off x="6967539" y="3668913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7" name="Straight Connector 16"/>
          <p:cNvCxnSpPr>
            <a:stCxn id="4" idx="4"/>
            <a:endCxn id="5" idx="0"/>
          </p:cNvCxnSpPr>
          <p:nvPr/>
        </p:nvCxnSpPr>
        <p:spPr>
          <a:xfrm flipH="1">
            <a:off x="3025973" y="3157539"/>
            <a:ext cx="25004" cy="552451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790355" y="3129814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647604" y="3102091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447705" y="3102091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284416" y="3102091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040761" y="3102091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060032" y="4788696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Oval 26"/>
          <p:cNvSpPr/>
          <p:nvPr/>
        </p:nvSpPr>
        <p:spPr>
          <a:xfrm>
            <a:off x="5199461" y="476904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Oval 27"/>
          <p:cNvSpPr/>
          <p:nvPr/>
        </p:nvSpPr>
        <p:spPr>
          <a:xfrm>
            <a:off x="5772647" y="4748298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Oval 28"/>
          <p:cNvSpPr/>
          <p:nvPr/>
        </p:nvSpPr>
        <p:spPr>
          <a:xfrm>
            <a:off x="4606529" y="4755357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Oval 29"/>
          <p:cNvSpPr/>
          <p:nvPr/>
        </p:nvSpPr>
        <p:spPr>
          <a:xfrm>
            <a:off x="3318868" y="4755357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Oval 30"/>
          <p:cNvSpPr/>
          <p:nvPr/>
        </p:nvSpPr>
        <p:spPr>
          <a:xfrm>
            <a:off x="6381751" y="4787505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3" name="Straight Connector 32"/>
          <p:cNvCxnSpPr>
            <a:stCxn id="30" idx="1"/>
            <a:endCxn id="5" idx="5"/>
          </p:cNvCxnSpPr>
          <p:nvPr/>
        </p:nvCxnSpPr>
        <p:spPr>
          <a:xfrm flipH="1" flipV="1">
            <a:off x="3097955" y="3871574"/>
            <a:ext cx="250728" cy="91150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4" idx="6"/>
          </p:cNvCxnSpPr>
          <p:nvPr/>
        </p:nvCxnSpPr>
        <p:spPr>
          <a:xfrm flipH="1" flipV="1">
            <a:off x="3152776" y="3062883"/>
            <a:ext cx="267890" cy="17871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0" idx="5"/>
            <a:endCxn id="9" idx="3"/>
          </p:cNvCxnSpPr>
          <p:nvPr/>
        </p:nvCxnSpPr>
        <p:spPr>
          <a:xfrm flipV="1">
            <a:off x="3492647" y="3871574"/>
            <a:ext cx="1072260" cy="104536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501926" y="3851970"/>
            <a:ext cx="275035" cy="95071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0" idx="6"/>
            <a:endCxn id="13" idx="2"/>
          </p:cNvCxnSpPr>
          <p:nvPr/>
        </p:nvCxnSpPr>
        <p:spPr>
          <a:xfrm flipV="1">
            <a:off x="3522464" y="3804643"/>
            <a:ext cx="2655690" cy="1045368"/>
          </a:xfrm>
          <a:prstGeom prst="line">
            <a:avLst/>
          </a:prstGeom>
          <a:ln w="793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3471119" y="3088102"/>
            <a:ext cx="2685506" cy="172019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0" idx="7"/>
            <a:endCxn id="15" idx="3"/>
          </p:cNvCxnSpPr>
          <p:nvPr/>
        </p:nvCxnSpPr>
        <p:spPr>
          <a:xfrm flipV="1">
            <a:off x="3492649" y="3830498"/>
            <a:ext cx="3504707" cy="952583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6" idx="2"/>
            <a:endCxn id="4" idx="0"/>
          </p:cNvCxnSpPr>
          <p:nvPr/>
        </p:nvCxnSpPr>
        <p:spPr>
          <a:xfrm flipH="1" flipV="1">
            <a:off x="3050978" y="2968229"/>
            <a:ext cx="1009055" cy="1915121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6" idx="0"/>
            <a:endCxn id="6" idx="5"/>
          </p:cNvCxnSpPr>
          <p:nvPr/>
        </p:nvCxnSpPr>
        <p:spPr>
          <a:xfrm flipH="1" flipV="1">
            <a:off x="3887340" y="3129815"/>
            <a:ext cx="274490" cy="16588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6" idx="6"/>
            <a:endCxn id="8" idx="2"/>
          </p:cNvCxnSpPr>
          <p:nvPr/>
        </p:nvCxnSpPr>
        <p:spPr>
          <a:xfrm flipV="1">
            <a:off x="4263629" y="3062883"/>
            <a:ext cx="271463" cy="182046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6" idx="0"/>
            <a:endCxn id="9" idx="3"/>
          </p:cNvCxnSpPr>
          <p:nvPr/>
        </p:nvCxnSpPr>
        <p:spPr>
          <a:xfrm flipV="1">
            <a:off x="4161830" y="3871575"/>
            <a:ext cx="403078" cy="917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6" idx="7"/>
            <a:endCxn id="11" idx="3"/>
          </p:cNvCxnSpPr>
          <p:nvPr/>
        </p:nvCxnSpPr>
        <p:spPr>
          <a:xfrm flipV="1">
            <a:off x="4233813" y="3864431"/>
            <a:ext cx="1152627" cy="9519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6" idx="4"/>
            <a:endCxn id="10" idx="4"/>
          </p:cNvCxnSpPr>
          <p:nvPr/>
        </p:nvCxnSpPr>
        <p:spPr>
          <a:xfrm flipV="1">
            <a:off x="4161831" y="3157538"/>
            <a:ext cx="1296591" cy="1820466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9" idx="7"/>
            <a:endCxn id="11" idx="3"/>
          </p:cNvCxnSpPr>
          <p:nvPr/>
        </p:nvCxnSpPr>
        <p:spPr>
          <a:xfrm flipV="1">
            <a:off x="4780309" y="3864430"/>
            <a:ext cx="606130" cy="91865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9" idx="2"/>
            <a:endCxn id="13" idx="3"/>
          </p:cNvCxnSpPr>
          <p:nvPr/>
        </p:nvCxnSpPr>
        <p:spPr>
          <a:xfrm flipV="1">
            <a:off x="4606530" y="3871575"/>
            <a:ext cx="1601441" cy="97843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9" idx="7"/>
            <a:endCxn id="15" idx="3"/>
          </p:cNvCxnSpPr>
          <p:nvPr/>
        </p:nvCxnSpPr>
        <p:spPr>
          <a:xfrm flipV="1">
            <a:off x="4780309" y="3830498"/>
            <a:ext cx="2217046" cy="95258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7" idx="7"/>
            <a:endCxn id="9" idx="5"/>
          </p:cNvCxnSpPr>
          <p:nvPr/>
        </p:nvCxnSpPr>
        <p:spPr>
          <a:xfrm flipH="1" flipV="1">
            <a:off x="4708873" y="3871574"/>
            <a:ext cx="664369" cy="925199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7" idx="0"/>
            <a:endCxn id="13" idx="4"/>
          </p:cNvCxnSpPr>
          <p:nvPr/>
        </p:nvCxnSpPr>
        <p:spPr>
          <a:xfrm flipV="1">
            <a:off x="5301258" y="3899298"/>
            <a:ext cx="978694" cy="869751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1" idx="1"/>
            <a:endCxn id="8" idx="6"/>
          </p:cNvCxnSpPr>
          <p:nvPr/>
        </p:nvCxnSpPr>
        <p:spPr>
          <a:xfrm flipH="1" flipV="1">
            <a:off x="4738689" y="3062884"/>
            <a:ext cx="1672879" cy="175234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31" idx="0"/>
            <a:endCxn id="13" idx="5"/>
          </p:cNvCxnSpPr>
          <p:nvPr/>
        </p:nvCxnSpPr>
        <p:spPr>
          <a:xfrm flipH="1" flipV="1">
            <a:off x="6351935" y="3871575"/>
            <a:ext cx="131615" cy="91593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31" idx="7"/>
            <a:endCxn id="15" idx="4"/>
          </p:cNvCxnSpPr>
          <p:nvPr/>
        </p:nvCxnSpPr>
        <p:spPr>
          <a:xfrm flipV="1">
            <a:off x="6555531" y="3858220"/>
            <a:ext cx="513806" cy="9570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480298" y="3124499"/>
            <a:ext cx="1509118" cy="606029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3095626" y="3126243"/>
            <a:ext cx="615605" cy="674829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" idx="6"/>
            <a:endCxn id="6" idx="2"/>
          </p:cNvCxnSpPr>
          <p:nvPr/>
        </p:nvCxnSpPr>
        <p:spPr>
          <a:xfrm>
            <a:off x="3152776" y="3062883"/>
            <a:ext cx="560785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738689" y="3053954"/>
            <a:ext cx="617935" cy="0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12" idx="6"/>
            <a:endCxn id="14" idx="2"/>
          </p:cNvCxnSpPr>
          <p:nvPr/>
        </p:nvCxnSpPr>
        <p:spPr>
          <a:xfrm>
            <a:off x="6381751" y="3062883"/>
            <a:ext cx="5572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28" idx="2"/>
            <a:endCxn id="15" idx="4"/>
          </p:cNvCxnSpPr>
          <p:nvPr/>
        </p:nvCxnSpPr>
        <p:spPr>
          <a:xfrm flipV="1">
            <a:off x="5772647" y="3858222"/>
            <a:ext cx="1296690" cy="98473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341067" y="2645569"/>
            <a:ext cx="5564981" cy="1615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8294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Vertex Cover: a minimum collection of vertices with one vertex per edge at least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v</a:t>
            </a:r>
            <a:r>
              <a:rPr lang="en-US" dirty="0" err="1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*≥k.  </a:t>
            </a:r>
            <a:r>
              <a:rPr lang="en-US" dirty="0" smtClean="0"/>
              <a:t>And we took </a:t>
            </a:r>
            <a:r>
              <a:rPr lang="en-US" dirty="0" smtClean="0">
                <a:solidFill>
                  <a:srgbClr val="FF0000"/>
                </a:solidFill>
              </a:rPr>
              <a:t>2k≤2vc* </a:t>
            </a:r>
            <a:r>
              <a:rPr lang="en-US" dirty="0" smtClean="0"/>
              <a:t>and thus ratio </a:t>
            </a:r>
            <a:r>
              <a:rPr lang="en-US" dirty="0" smtClean="0">
                <a:solidFill>
                  <a:srgbClr val="FF0000"/>
                </a:solidFill>
              </a:rPr>
              <a:t>2. </a:t>
            </a:r>
          </a:p>
        </p:txBody>
      </p:sp>
      <p:sp>
        <p:nvSpPr>
          <p:cNvPr id="4" name="Oval 3"/>
          <p:cNvSpPr/>
          <p:nvPr/>
        </p:nvSpPr>
        <p:spPr>
          <a:xfrm>
            <a:off x="2949179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2924176" y="370998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713561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3695701" y="370998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535092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4535092" y="370998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/>
          <p:cNvSpPr/>
          <p:nvPr/>
        </p:nvSpPr>
        <p:spPr>
          <a:xfrm>
            <a:off x="5356623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/>
        </p:nvSpPr>
        <p:spPr>
          <a:xfrm>
            <a:off x="5356623" y="3702846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>
          <a:xfrm>
            <a:off x="6178154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6178154" y="370998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6938963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>
          <a:xfrm>
            <a:off x="6967539" y="3668913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7" name="Straight Connector 16"/>
          <p:cNvCxnSpPr>
            <a:stCxn id="4" idx="4"/>
            <a:endCxn id="5" idx="0"/>
          </p:cNvCxnSpPr>
          <p:nvPr/>
        </p:nvCxnSpPr>
        <p:spPr>
          <a:xfrm flipH="1">
            <a:off x="3025973" y="3157539"/>
            <a:ext cx="25004" cy="552451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790355" y="3129814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647604" y="3102091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447705" y="3102091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284416" y="3102091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040761" y="3102091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060032" y="4788696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Oval 26"/>
          <p:cNvSpPr/>
          <p:nvPr/>
        </p:nvSpPr>
        <p:spPr>
          <a:xfrm>
            <a:off x="5199461" y="476904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Oval 27"/>
          <p:cNvSpPr/>
          <p:nvPr/>
        </p:nvSpPr>
        <p:spPr>
          <a:xfrm>
            <a:off x="5772647" y="4748298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Oval 28"/>
          <p:cNvSpPr/>
          <p:nvPr/>
        </p:nvSpPr>
        <p:spPr>
          <a:xfrm>
            <a:off x="4606529" y="4755357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Oval 29"/>
          <p:cNvSpPr/>
          <p:nvPr/>
        </p:nvSpPr>
        <p:spPr>
          <a:xfrm>
            <a:off x="3318868" y="4755357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Oval 30"/>
          <p:cNvSpPr/>
          <p:nvPr/>
        </p:nvSpPr>
        <p:spPr>
          <a:xfrm>
            <a:off x="6381751" y="4787505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3" name="Straight Connector 32"/>
          <p:cNvCxnSpPr>
            <a:stCxn id="30" idx="1"/>
            <a:endCxn id="5" idx="5"/>
          </p:cNvCxnSpPr>
          <p:nvPr/>
        </p:nvCxnSpPr>
        <p:spPr>
          <a:xfrm flipH="1" flipV="1">
            <a:off x="3097955" y="3871574"/>
            <a:ext cx="250728" cy="91150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4" idx="6"/>
          </p:cNvCxnSpPr>
          <p:nvPr/>
        </p:nvCxnSpPr>
        <p:spPr>
          <a:xfrm flipH="1" flipV="1">
            <a:off x="3152776" y="3062883"/>
            <a:ext cx="267890" cy="17871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0" idx="5"/>
            <a:endCxn id="9" idx="3"/>
          </p:cNvCxnSpPr>
          <p:nvPr/>
        </p:nvCxnSpPr>
        <p:spPr>
          <a:xfrm flipV="1">
            <a:off x="3492647" y="3871574"/>
            <a:ext cx="1072260" cy="104536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501926" y="3851970"/>
            <a:ext cx="275035" cy="95071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0" idx="6"/>
            <a:endCxn id="13" idx="2"/>
          </p:cNvCxnSpPr>
          <p:nvPr/>
        </p:nvCxnSpPr>
        <p:spPr>
          <a:xfrm flipV="1">
            <a:off x="3522464" y="3804643"/>
            <a:ext cx="2655690" cy="1045368"/>
          </a:xfrm>
          <a:prstGeom prst="line">
            <a:avLst/>
          </a:prstGeom>
          <a:ln w="793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3471119" y="3088102"/>
            <a:ext cx="2685506" cy="172019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0" idx="7"/>
            <a:endCxn id="15" idx="3"/>
          </p:cNvCxnSpPr>
          <p:nvPr/>
        </p:nvCxnSpPr>
        <p:spPr>
          <a:xfrm flipV="1">
            <a:off x="3492649" y="3830498"/>
            <a:ext cx="3504707" cy="952583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6" idx="2"/>
            <a:endCxn id="4" idx="0"/>
          </p:cNvCxnSpPr>
          <p:nvPr/>
        </p:nvCxnSpPr>
        <p:spPr>
          <a:xfrm flipH="1" flipV="1">
            <a:off x="3050978" y="2968229"/>
            <a:ext cx="1009055" cy="1915121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6" idx="0"/>
            <a:endCxn id="6" idx="5"/>
          </p:cNvCxnSpPr>
          <p:nvPr/>
        </p:nvCxnSpPr>
        <p:spPr>
          <a:xfrm flipH="1" flipV="1">
            <a:off x="3887340" y="3129815"/>
            <a:ext cx="274490" cy="16588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6" idx="6"/>
            <a:endCxn id="8" idx="2"/>
          </p:cNvCxnSpPr>
          <p:nvPr/>
        </p:nvCxnSpPr>
        <p:spPr>
          <a:xfrm flipV="1">
            <a:off x="4263629" y="3062883"/>
            <a:ext cx="271463" cy="182046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6" idx="0"/>
            <a:endCxn id="9" idx="3"/>
          </p:cNvCxnSpPr>
          <p:nvPr/>
        </p:nvCxnSpPr>
        <p:spPr>
          <a:xfrm flipV="1">
            <a:off x="4161830" y="3871575"/>
            <a:ext cx="403078" cy="917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6" idx="7"/>
            <a:endCxn id="11" idx="3"/>
          </p:cNvCxnSpPr>
          <p:nvPr/>
        </p:nvCxnSpPr>
        <p:spPr>
          <a:xfrm flipV="1">
            <a:off x="4233813" y="3864431"/>
            <a:ext cx="1152627" cy="9519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6" idx="4"/>
            <a:endCxn id="10" idx="4"/>
          </p:cNvCxnSpPr>
          <p:nvPr/>
        </p:nvCxnSpPr>
        <p:spPr>
          <a:xfrm flipV="1">
            <a:off x="4161831" y="3157538"/>
            <a:ext cx="1296591" cy="1820466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9" idx="7"/>
            <a:endCxn id="11" idx="3"/>
          </p:cNvCxnSpPr>
          <p:nvPr/>
        </p:nvCxnSpPr>
        <p:spPr>
          <a:xfrm flipV="1">
            <a:off x="4780309" y="3864430"/>
            <a:ext cx="606130" cy="91865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9" idx="2"/>
            <a:endCxn id="13" idx="3"/>
          </p:cNvCxnSpPr>
          <p:nvPr/>
        </p:nvCxnSpPr>
        <p:spPr>
          <a:xfrm flipV="1">
            <a:off x="4606530" y="3871575"/>
            <a:ext cx="1601441" cy="97843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9" idx="7"/>
            <a:endCxn id="15" idx="3"/>
          </p:cNvCxnSpPr>
          <p:nvPr/>
        </p:nvCxnSpPr>
        <p:spPr>
          <a:xfrm flipV="1">
            <a:off x="4780309" y="3830498"/>
            <a:ext cx="2217046" cy="95258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7" idx="7"/>
            <a:endCxn id="9" idx="5"/>
          </p:cNvCxnSpPr>
          <p:nvPr/>
        </p:nvCxnSpPr>
        <p:spPr>
          <a:xfrm flipH="1" flipV="1">
            <a:off x="4708873" y="3871574"/>
            <a:ext cx="664369" cy="925199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7" idx="0"/>
            <a:endCxn id="13" idx="4"/>
          </p:cNvCxnSpPr>
          <p:nvPr/>
        </p:nvCxnSpPr>
        <p:spPr>
          <a:xfrm flipV="1">
            <a:off x="5301258" y="3899298"/>
            <a:ext cx="978694" cy="869751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1" idx="1"/>
            <a:endCxn id="8" idx="6"/>
          </p:cNvCxnSpPr>
          <p:nvPr/>
        </p:nvCxnSpPr>
        <p:spPr>
          <a:xfrm flipH="1" flipV="1">
            <a:off x="4738689" y="3062884"/>
            <a:ext cx="1672879" cy="175234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31" idx="0"/>
            <a:endCxn id="13" idx="5"/>
          </p:cNvCxnSpPr>
          <p:nvPr/>
        </p:nvCxnSpPr>
        <p:spPr>
          <a:xfrm flipH="1" flipV="1">
            <a:off x="6351935" y="3871575"/>
            <a:ext cx="131615" cy="91593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31" idx="7"/>
            <a:endCxn id="15" idx="4"/>
          </p:cNvCxnSpPr>
          <p:nvPr/>
        </p:nvCxnSpPr>
        <p:spPr>
          <a:xfrm flipV="1">
            <a:off x="6555531" y="3858220"/>
            <a:ext cx="513806" cy="9570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480298" y="3124499"/>
            <a:ext cx="1509118" cy="606029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3095626" y="3126243"/>
            <a:ext cx="615605" cy="674829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" idx="6"/>
            <a:endCxn id="6" idx="2"/>
          </p:cNvCxnSpPr>
          <p:nvPr/>
        </p:nvCxnSpPr>
        <p:spPr>
          <a:xfrm>
            <a:off x="3152776" y="3062883"/>
            <a:ext cx="560785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738689" y="3053954"/>
            <a:ext cx="617935" cy="0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12" idx="6"/>
            <a:endCxn id="14" idx="2"/>
          </p:cNvCxnSpPr>
          <p:nvPr/>
        </p:nvCxnSpPr>
        <p:spPr>
          <a:xfrm>
            <a:off x="6381751" y="3062883"/>
            <a:ext cx="5572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28" idx="2"/>
            <a:endCxn id="15" idx="4"/>
          </p:cNvCxnSpPr>
          <p:nvPr/>
        </p:nvCxnSpPr>
        <p:spPr>
          <a:xfrm flipV="1">
            <a:off x="5772647" y="3858222"/>
            <a:ext cx="1296690" cy="98473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341067" y="2645569"/>
            <a:ext cx="5564981" cy="1615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59695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Vertex Cover: a minimum collection of vertices with one vertex per edge at least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Can’t be approximated within something around </a:t>
            </a:r>
            <a:r>
              <a:rPr lang="en-US" dirty="0" smtClean="0">
                <a:solidFill>
                  <a:srgbClr val="FF0000"/>
                </a:solidFill>
              </a:rPr>
              <a:t>4/3</a:t>
            </a:r>
            <a:r>
              <a:rPr lang="en-US" dirty="0" smtClean="0"/>
              <a:t> </a:t>
            </a:r>
            <a:r>
              <a:rPr lang="en-US" dirty="0" err="1" smtClean="0"/>
              <a:t>Dinur</a:t>
            </a:r>
            <a:r>
              <a:rPr lang="en-US" dirty="0" smtClean="0"/>
              <a:t> </a:t>
            </a:r>
            <a:r>
              <a:rPr lang="en-US" dirty="0" err="1" smtClean="0"/>
              <a:t>Safra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4" name="Oval 3"/>
          <p:cNvSpPr/>
          <p:nvPr/>
        </p:nvSpPr>
        <p:spPr>
          <a:xfrm>
            <a:off x="2949179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2924176" y="370998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713561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3695701" y="370998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535092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4535092" y="370998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/>
          <p:cNvSpPr/>
          <p:nvPr/>
        </p:nvSpPr>
        <p:spPr>
          <a:xfrm>
            <a:off x="5356623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/>
        </p:nvSpPr>
        <p:spPr>
          <a:xfrm>
            <a:off x="5356623" y="3702846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>
          <a:xfrm>
            <a:off x="6178154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6178154" y="370998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6938963" y="2968230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>
          <a:xfrm>
            <a:off x="6967539" y="3668913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7" name="Straight Connector 16"/>
          <p:cNvCxnSpPr>
            <a:stCxn id="4" idx="4"/>
            <a:endCxn id="5" idx="0"/>
          </p:cNvCxnSpPr>
          <p:nvPr/>
        </p:nvCxnSpPr>
        <p:spPr>
          <a:xfrm flipH="1">
            <a:off x="3025973" y="3157539"/>
            <a:ext cx="25004" cy="552451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790355" y="3129814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647604" y="3102091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447705" y="3102091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284416" y="3102091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040761" y="3102091"/>
            <a:ext cx="17860" cy="6078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060032" y="4788696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Oval 26"/>
          <p:cNvSpPr/>
          <p:nvPr/>
        </p:nvSpPr>
        <p:spPr>
          <a:xfrm>
            <a:off x="5199461" y="4769049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Oval 27"/>
          <p:cNvSpPr/>
          <p:nvPr/>
        </p:nvSpPr>
        <p:spPr>
          <a:xfrm>
            <a:off x="5772647" y="4748298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Oval 28"/>
          <p:cNvSpPr/>
          <p:nvPr/>
        </p:nvSpPr>
        <p:spPr>
          <a:xfrm>
            <a:off x="4606529" y="4755357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Oval 29"/>
          <p:cNvSpPr/>
          <p:nvPr/>
        </p:nvSpPr>
        <p:spPr>
          <a:xfrm>
            <a:off x="3318868" y="4755357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Oval 30"/>
          <p:cNvSpPr/>
          <p:nvPr/>
        </p:nvSpPr>
        <p:spPr>
          <a:xfrm>
            <a:off x="6381751" y="4787505"/>
            <a:ext cx="203597" cy="18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3" name="Straight Connector 32"/>
          <p:cNvCxnSpPr>
            <a:stCxn id="30" idx="1"/>
            <a:endCxn id="5" idx="5"/>
          </p:cNvCxnSpPr>
          <p:nvPr/>
        </p:nvCxnSpPr>
        <p:spPr>
          <a:xfrm flipH="1" flipV="1">
            <a:off x="3097955" y="3871574"/>
            <a:ext cx="250728" cy="91150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4" idx="6"/>
          </p:cNvCxnSpPr>
          <p:nvPr/>
        </p:nvCxnSpPr>
        <p:spPr>
          <a:xfrm flipH="1" flipV="1">
            <a:off x="3152776" y="3062883"/>
            <a:ext cx="267890" cy="17871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0" idx="5"/>
            <a:endCxn id="9" idx="3"/>
          </p:cNvCxnSpPr>
          <p:nvPr/>
        </p:nvCxnSpPr>
        <p:spPr>
          <a:xfrm flipV="1">
            <a:off x="3492647" y="3871574"/>
            <a:ext cx="1072260" cy="104536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501926" y="3851970"/>
            <a:ext cx="275035" cy="95071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0" idx="6"/>
            <a:endCxn id="13" idx="2"/>
          </p:cNvCxnSpPr>
          <p:nvPr/>
        </p:nvCxnSpPr>
        <p:spPr>
          <a:xfrm flipV="1">
            <a:off x="3522464" y="3804643"/>
            <a:ext cx="2655690" cy="1045368"/>
          </a:xfrm>
          <a:prstGeom prst="line">
            <a:avLst/>
          </a:prstGeom>
          <a:ln w="793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3471119" y="3088102"/>
            <a:ext cx="2685506" cy="172019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0" idx="7"/>
            <a:endCxn id="15" idx="3"/>
          </p:cNvCxnSpPr>
          <p:nvPr/>
        </p:nvCxnSpPr>
        <p:spPr>
          <a:xfrm flipV="1">
            <a:off x="3492649" y="3830498"/>
            <a:ext cx="3504707" cy="952583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6" idx="2"/>
            <a:endCxn id="4" idx="0"/>
          </p:cNvCxnSpPr>
          <p:nvPr/>
        </p:nvCxnSpPr>
        <p:spPr>
          <a:xfrm flipH="1" flipV="1">
            <a:off x="3050978" y="2968229"/>
            <a:ext cx="1009055" cy="1915121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6" idx="0"/>
            <a:endCxn id="6" idx="5"/>
          </p:cNvCxnSpPr>
          <p:nvPr/>
        </p:nvCxnSpPr>
        <p:spPr>
          <a:xfrm flipH="1" flipV="1">
            <a:off x="3887340" y="3129815"/>
            <a:ext cx="274490" cy="165888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6" idx="6"/>
            <a:endCxn id="8" idx="2"/>
          </p:cNvCxnSpPr>
          <p:nvPr/>
        </p:nvCxnSpPr>
        <p:spPr>
          <a:xfrm flipV="1">
            <a:off x="4263629" y="3062883"/>
            <a:ext cx="271463" cy="182046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6" idx="0"/>
            <a:endCxn id="9" idx="3"/>
          </p:cNvCxnSpPr>
          <p:nvPr/>
        </p:nvCxnSpPr>
        <p:spPr>
          <a:xfrm flipV="1">
            <a:off x="4161830" y="3871575"/>
            <a:ext cx="403078" cy="917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6" idx="7"/>
            <a:endCxn id="11" idx="3"/>
          </p:cNvCxnSpPr>
          <p:nvPr/>
        </p:nvCxnSpPr>
        <p:spPr>
          <a:xfrm flipV="1">
            <a:off x="4233813" y="3864431"/>
            <a:ext cx="1152627" cy="9519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6" idx="4"/>
            <a:endCxn id="10" idx="4"/>
          </p:cNvCxnSpPr>
          <p:nvPr/>
        </p:nvCxnSpPr>
        <p:spPr>
          <a:xfrm flipV="1">
            <a:off x="4161831" y="3157538"/>
            <a:ext cx="1296591" cy="1820466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9" idx="7"/>
            <a:endCxn id="11" idx="3"/>
          </p:cNvCxnSpPr>
          <p:nvPr/>
        </p:nvCxnSpPr>
        <p:spPr>
          <a:xfrm flipV="1">
            <a:off x="4780309" y="3864430"/>
            <a:ext cx="606130" cy="91865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9" idx="2"/>
            <a:endCxn id="13" idx="3"/>
          </p:cNvCxnSpPr>
          <p:nvPr/>
        </p:nvCxnSpPr>
        <p:spPr>
          <a:xfrm flipV="1">
            <a:off x="4606530" y="3871575"/>
            <a:ext cx="1601441" cy="97843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9" idx="7"/>
            <a:endCxn id="15" idx="3"/>
          </p:cNvCxnSpPr>
          <p:nvPr/>
        </p:nvCxnSpPr>
        <p:spPr>
          <a:xfrm flipV="1">
            <a:off x="4780309" y="3830498"/>
            <a:ext cx="2217046" cy="95258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7" idx="7"/>
            <a:endCxn id="9" idx="5"/>
          </p:cNvCxnSpPr>
          <p:nvPr/>
        </p:nvCxnSpPr>
        <p:spPr>
          <a:xfrm flipH="1" flipV="1">
            <a:off x="4708873" y="3871574"/>
            <a:ext cx="664369" cy="925199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7" idx="0"/>
            <a:endCxn id="13" idx="4"/>
          </p:cNvCxnSpPr>
          <p:nvPr/>
        </p:nvCxnSpPr>
        <p:spPr>
          <a:xfrm flipV="1">
            <a:off x="5301258" y="3899298"/>
            <a:ext cx="978694" cy="869751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1" idx="1"/>
            <a:endCxn id="8" idx="6"/>
          </p:cNvCxnSpPr>
          <p:nvPr/>
        </p:nvCxnSpPr>
        <p:spPr>
          <a:xfrm flipH="1" flipV="1">
            <a:off x="4738689" y="3062884"/>
            <a:ext cx="1672879" cy="175234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31" idx="0"/>
            <a:endCxn id="13" idx="5"/>
          </p:cNvCxnSpPr>
          <p:nvPr/>
        </p:nvCxnSpPr>
        <p:spPr>
          <a:xfrm flipH="1" flipV="1">
            <a:off x="6351935" y="3871575"/>
            <a:ext cx="131615" cy="91593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31" idx="7"/>
            <a:endCxn id="15" idx="4"/>
          </p:cNvCxnSpPr>
          <p:nvPr/>
        </p:nvCxnSpPr>
        <p:spPr>
          <a:xfrm flipV="1">
            <a:off x="6555531" y="3858220"/>
            <a:ext cx="513806" cy="9570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480298" y="3124499"/>
            <a:ext cx="1509118" cy="606029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3095626" y="3126243"/>
            <a:ext cx="615605" cy="674829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" idx="6"/>
            <a:endCxn id="6" idx="2"/>
          </p:cNvCxnSpPr>
          <p:nvPr/>
        </p:nvCxnSpPr>
        <p:spPr>
          <a:xfrm>
            <a:off x="3152776" y="3062883"/>
            <a:ext cx="560785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738689" y="3053954"/>
            <a:ext cx="617935" cy="0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12" idx="6"/>
            <a:endCxn id="14" idx="2"/>
          </p:cNvCxnSpPr>
          <p:nvPr/>
        </p:nvCxnSpPr>
        <p:spPr>
          <a:xfrm>
            <a:off x="6381751" y="3062883"/>
            <a:ext cx="5572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28" idx="2"/>
            <a:endCxn id="15" idx="4"/>
          </p:cNvCxnSpPr>
          <p:nvPr/>
        </p:nvCxnSpPr>
        <p:spPr>
          <a:xfrm flipV="1">
            <a:off x="5772647" y="3858222"/>
            <a:ext cx="1296690" cy="98473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341067" y="2645569"/>
            <a:ext cx="5564981" cy="1615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6517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c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+x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1 for every e=(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 for all v.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LP for weighted vertex cover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57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+x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1 for every e=(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 for all v.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Claim: if we take all vertices so that x</a:t>
            </a:r>
            <a:r>
              <a:rPr lang="en-US" sz="3600" baseline="-25000" dirty="0" smtClean="0">
                <a:solidFill>
                  <a:srgbClr val="00B0F0"/>
                </a:solidFill>
              </a:rPr>
              <a:t>v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1/2 we get a feasible solution with an  approximation ratio of 2</a:t>
            </a: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66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  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+x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1 for every e=(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 for all v.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Proof: since </a:t>
            </a:r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>
                <a:solidFill>
                  <a:srgbClr val="00B0F0"/>
                </a:solidFill>
                <a:sym typeface="Symbol" panose="05050102010706020507" pitchFamily="18" charset="2"/>
              </a:rPr>
              <a:t>v</a:t>
            </a:r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>+x</a:t>
            </a:r>
            <a:r>
              <a:rPr lang="en-US" sz="3600" baseline="-25000" dirty="0">
                <a:solidFill>
                  <a:srgbClr val="00B0F0"/>
                </a:solidFill>
                <a:sym typeface="Symbol" panose="05050102010706020507" pitchFamily="18" charset="2"/>
              </a:rPr>
              <a:t>u</a:t>
            </a:r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>1 for every e=(</a:t>
            </a:r>
            <a:r>
              <a:rPr lang="en-US" sz="3600" dirty="0" err="1">
                <a:solidFill>
                  <a:srgbClr val="00B0F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) one of x</a:t>
            </a:r>
            <a:r>
              <a:rPr lang="en-US" sz="3600" baseline="-25000" dirty="0" smtClean="0">
                <a:solidFill>
                  <a:srgbClr val="00B0F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 or </a:t>
            </a:r>
            <a:r>
              <a:rPr lang="en-US" sz="3600" dirty="0" err="1" smtClean="0">
                <a:solidFill>
                  <a:srgbClr val="00B0F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 smtClean="0">
                <a:solidFill>
                  <a:srgbClr val="00B0F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 is taken</a:t>
            </a:r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54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+x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1 for every e=(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 for all v.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Let </a:t>
            </a:r>
            <a:r>
              <a:rPr lang="en-US" sz="3600" dirty="0" err="1" smtClean="0">
                <a:solidFill>
                  <a:srgbClr val="00B0F0"/>
                </a:solidFill>
                <a:sym typeface="Symbol" panose="05050102010706020507" pitchFamily="18" charset="2"/>
              </a:rPr>
              <a:t>vc</a:t>
            </a:r>
            <a:r>
              <a:rPr lang="en-US" sz="3600" baseline="-25000" dirty="0" err="1" smtClean="0">
                <a:solidFill>
                  <a:srgbClr val="00B0F0"/>
                </a:solidFill>
                <a:sym typeface="Symbol" panose="05050102010706020507" pitchFamily="18" charset="2"/>
              </a:rPr>
              <a:t>f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 be the optimal fractional value</a:t>
            </a:r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19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3600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+x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1 for every e=(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 for all v.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Clearly </a:t>
            </a:r>
            <a:r>
              <a:rPr lang="en-US" sz="3600" dirty="0" err="1" smtClean="0">
                <a:solidFill>
                  <a:srgbClr val="00B0F0"/>
                </a:solidFill>
                <a:sym typeface="Symbol" panose="05050102010706020507" pitchFamily="18" charset="2"/>
              </a:rPr>
              <a:t>vc</a:t>
            </a:r>
            <a:r>
              <a:rPr lang="en-US" sz="3600" baseline="-25000" dirty="0" err="1" smtClean="0">
                <a:solidFill>
                  <a:srgbClr val="00B0F0"/>
                </a:solidFill>
                <a:sym typeface="Symbol" panose="05050102010706020507" pitchFamily="18" charset="2"/>
              </a:rPr>
              <a:t>f</a:t>
            </a:r>
            <a:r>
              <a:rPr lang="en-US" sz="3600" baseline="-25000" dirty="0" smtClean="0">
                <a:solidFill>
                  <a:srgbClr val="00B0F0"/>
                </a:solidFill>
                <a:sym typeface="Symbol" panose="05050102010706020507" pitchFamily="18" charset="2"/>
              </a:rPr>
              <a:t>  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≤</a:t>
            </a:r>
            <a:r>
              <a:rPr lang="en-US" sz="3600" dirty="0" err="1" smtClean="0">
                <a:solidFill>
                  <a:srgbClr val="00B0F0"/>
                </a:solidFill>
                <a:sym typeface="Symbol" panose="05050102010706020507" pitchFamily="18" charset="2"/>
              </a:rPr>
              <a:t>vc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*</a:t>
            </a:r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9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 variable </a:t>
            </a:r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v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for every</a:t>
            </a:r>
            <a:r>
              <a:rPr lang="en-US" sz="3600" dirty="0" smtClean="0">
                <a:solidFill>
                  <a:srgbClr val="FF0000"/>
                </a:solidFill>
              </a:rPr>
              <a:t> v </a:t>
            </a:r>
            <a:r>
              <a:rPr lang="en-US" sz="3600" dirty="0" smtClean="0"/>
              <a:t>which is </a:t>
            </a:r>
            <a:r>
              <a:rPr lang="en-US" sz="36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/>
              <a:t> if </a:t>
            </a:r>
            <a:r>
              <a:rPr lang="en-US" sz="3600" dirty="0" smtClean="0">
                <a:solidFill>
                  <a:srgbClr val="FF0000"/>
                </a:solidFill>
              </a:rPr>
              <a:t>v</a:t>
            </a:r>
            <a:r>
              <a:rPr lang="en-US" sz="3600" dirty="0" smtClean="0"/>
              <a:t> is chosen and </a:t>
            </a:r>
            <a:r>
              <a:rPr lang="en-US" sz="3600" dirty="0" smtClean="0">
                <a:solidFill>
                  <a:srgbClr val="FF0000"/>
                </a:solidFill>
              </a:rPr>
              <a:t>0</a:t>
            </a:r>
            <a:r>
              <a:rPr lang="en-US" sz="3600" dirty="0" smtClean="0"/>
              <a:t> otherwise. The </a:t>
            </a:r>
            <a:r>
              <a:rPr lang="en-US" sz="3600" dirty="0" smtClean="0">
                <a:solidFill>
                  <a:srgbClr val="FF0000"/>
                </a:solidFill>
              </a:rPr>
              <a:t>IP </a:t>
            </a:r>
            <a:r>
              <a:rPr lang="en-US" sz="3600" dirty="0" smtClean="0"/>
              <a:t>is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+x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1 for every e=(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{0,1} for all v.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B0F0"/>
                </a:solidFill>
              </a:rPr>
              <a:t>I</a:t>
            </a:r>
            <a:r>
              <a:rPr lang="en-US" sz="3600" dirty="0" smtClean="0">
                <a:solidFill>
                  <a:srgbClr val="00B0F0"/>
                </a:solidFill>
              </a:rPr>
              <a:t>P for vertex cover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2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c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+x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1 for every e=(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 for all v.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We took cost at most  2vc</a:t>
            </a:r>
            <a:r>
              <a:rPr lang="en-US" sz="3600" baseline="-25000" dirty="0" smtClean="0">
                <a:solidFill>
                  <a:srgbClr val="00B0F0"/>
                </a:solidFill>
                <a:sym typeface="Symbol" panose="05050102010706020507" pitchFamily="18" charset="2"/>
              </a:rPr>
              <a:t>f  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≤2vc*</a:t>
            </a:r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41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Fast ratio 2 for weighted Vertex cover Bar-Yehuda and Shimon Even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For weighted </a:t>
            </a:r>
            <a:r>
              <a:rPr lang="en-US" dirty="0" smtClean="0">
                <a:solidFill>
                  <a:srgbClr val="00B050"/>
                </a:solidFill>
              </a:rPr>
              <a:t>Vertex Cover</a:t>
            </a:r>
            <a:r>
              <a:rPr lang="en-US" dirty="0" smtClean="0"/>
              <a:t>. Vertices have a cost </a:t>
            </a:r>
            <a:r>
              <a:rPr lang="en-US" dirty="0" smtClean="0">
                <a:solidFill>
                  <a:srgbClr val="FF0000"/>
                </a:solidFill>
              </a:rPr>
              <a:t>c(u).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1)Let E’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E, Sol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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2) While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’≠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 do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2.1) Take an edge uv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E’.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  2.2) Say that c(v)≤c(u)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  2.3) Add uv to Sol.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  2.4) c(v)0, c(u)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c(u)-c(v).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  2.5) All vertices of cost 0 are added to Sol.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  2.6) Edges of added to Sol vertices are removed from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          E’</a:t>
            </a:r>
            <a:endParaRPr lang="en-US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3) Return Sol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64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Why is the ratio 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Say that </a:t>
            </a:r>
            <a:r>
              <a:rPr lang="en-US" dirty="0" smtClean="0">
                <a:solidFill>
                  <a:srgbClr val="FF0000"/>
                </a:solidFill>
              </a:rPr>
              <a:t>uv</a:t>
            </a:r>
            <a:r>
              <a:rPr lang="el-G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E’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, and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c(u)≥c(v).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We reduced both costs of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c(v)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c(u)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by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c(v)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. Every cost reduction may appear in our cost (in case the vertices reach value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). 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Hence in the worst case our cost increased by exactly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2c(v)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. The optimum either contains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u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or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v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. Since the cost of both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v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went down by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c(v)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, the optimum cost with new vertex costs went down by at least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c(v)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. Since the total reduction is 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vc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*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, we paid at most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2˖vc*.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72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28472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4799" y="229672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Convex combination of two points</a:t>
            </a:r>
            <a:endParaRPr lang="en-US" sz="3600" dirty="0">
              <a:solidFill>
                <a:srgbClr val="00B0F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163078" y="1324947"/>
            <a:ext cx="3275044" cy="1110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58004" y="1329612"/>
            <a:ext cx="3219061" cy="1152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04253" y="1931437"/>
            <a:ext cx="1926771" cy="1861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127171" y="2212182"/>
            <a:ext cx="2318657" cy="1567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853543" y="2082071"/>
            <a:ext cx="233265" cy="234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398227" y="1248508"/>
            <a:ext cx="975946" cy="2132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237699" y="2199013"/>
            <a:ext cx="179554" cy="204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3141635" y="2212181"/>
            <a:ext cx="4817796" cy="102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262944" y="2145152"/>
            <a:ext cx="179554" cy="204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3811465" y="1362808"/>
            <a:ext cx="483577" cy="2017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73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28472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4799" y="229672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00B0F0"/>
                </a:solidFill>
              </a:rPr>
              <a:t>ax+yb</a:t>
            </a:r>
            <a:r>
              <a:rPr lang="en-US" sz="3600" dirty="0" smtClean="0">
                <a:solidFill>
                  <a:srgbClr val="00B0F0"/>
                </a:solidFill>
              </a:rPr>
              <a:t> for </a:t>
            </a:r>
            <a:r>
              <a:rPr lang="en-US" sz="3600" dirty="0" err="1" smtClean="0">
                <a:solidFill>
                  <a:srgbClr val="00B0F0"/>
                </a:solidFill>
              </a:rPr>
              <a:t>a+b</a:t>
            </a:r>
            <a:r>
              <a:rPr lang="en-US" sz="3600" dirty="0" smtClean="0">
                <a:solidFill>
                  <a:srgbClr val="00B0F0"/>
                </a:solidFill>
              </a:rPr>
              <a:t>=1</a:t>
            </a:r>
            <a:endParaRPr lang="en-US" sz="3600" dirty="0">
              <a:solidFill>
                <a:srgbClr val="00B0F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163078" y="1324947"/>
            <a:ext cx="3275044" cy="1110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58004" y="1329612"/>
            <a:ext cx="3219061" cy="1152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04253" y="1931437"/>
            <a:ext cx="1926771" cy="1861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127171" y="2212182"/>
            <a:ext cx="2318657" cy="1567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853543" y="2082071"/>
            <a:ext cx="233265" cy="234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398227" y="1248508"/>
            <a:ext cx="975946" cy="2132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237699" y="2199013"/>
            <a:ext cx="179554" cy="204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3141635" y="2212181"/>
            <a:ext cx="4817796" cy="102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262944" y="2145152"/>
            <a:ext cx="179554" cy="204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3811465" y="1362808"/>
            <a:ext cx="483577" cy="2017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53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28472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4799" y="229672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It gives the line between the two points</a:t>
            </a:r>
            <a:endParaRPr lang="en-US" sz="3600" dirty="0">
              <a:solidFill>
                <a:srgbClr val="00B0F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163078" y="1324947"/>
            <a:ext cx="3275044" cy="1110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58004" y="1329612"/>
            <a:ext cx="3219061" cy="1152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04253" y="1931437"/>
            <a:ext cx="1926771" cy="1861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127171" y="2212182"/>
            <a:ext cx="2318657" cy="1567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853543" y="2082071"/>
            <a:ext cx="233265" cy="234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398227" y="1248508"/>
            <a:ext cx="975946" cy="2132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237699" y="2199013"/>
            <a:ext cx="179554" cy="204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3141635" y="2212181"/>
            <a:ext cx="4817796" cy="102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262944" y="2145152"/>
            <a:ext cx="179554" cy="204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3811465" y="1362808"/>
            <a:ext cx="483577" cy="2017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81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28472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4799" y="229672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(0,0)  (2,2): ½(0,0)+1/2(2,2)=(1,1)</a:t>
            </a:r>
            <a:endParaRPr lang="en-US" sz="3600" dirty="0">
              <a:solidFill>
                <a:srgbClr val="00B0F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163078" y="1324947"/>
            <a:ext cx="3275044" cy="1110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58004" y="1329612"/>
            <a:ext cx="3219061" cy="1152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04253" y="1931437"/>
            <a:ext cx="1926771" cy="1861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127171" y="2212182"/>
            <a:ext cx="2318657" cy="1567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853543" y="2082071"/>
            <a:ext cx="233265" cy="234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398227" y="1248508"/>
            <a:ext cx="975946" cy="2132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237699" y="2199013"/>
            <a:ext cx="179554" cy="204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3141635" y="2212181"/>
            <a:ext cx="4817796" cy="102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262944" y="2145152"/>
            <a:ext cx="179554" cy="204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3811465" y="1362808"/>
            <a:ext cx="483577" cy="2017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19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28472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4799" y="229672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(0,0)  (0,2): 1/4(0,0)+3/4(0,2)=(0, 3/8)</a:t>
            </a:r>
            <a:endParaRPr lang="en-US" sz="3600" dirty="0">
              <a:solidFill>
                <a:srgbClr val="00B0F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163078" y="1324947"/>
            <a:ext cx="3275044" cy="1110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58004" y="1329612"/>
            <a:ext cx="3219061" cy="1152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04253" y="1931437"/>
            <a:ext cx="1926771" cy="1861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127171" y="2212182"/>
            <a:ext cx="2318657" cy="1567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853543" y="2082071"/>
            <a:ext cx="233265" cy="234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398227" y="1248508"/>
            <a:ext cx="975946" cy="2132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237699" y="2199013"/>
            <a:ext cx="179554" cy="204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3141635" y="2212181"/>
            <a:ext cx="4817796" cy="102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262944" y="2145152"/>
            <a:ext cx="179554" cy="204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3811465" y="1362808"/>
            <a:ext cx="483577" cy="2017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551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28472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4799" y="229672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 BFS can’t be a convex combination of two feasible points</a:t>
            </a:r>
            <a:endParaRPr lang="en-US" sz="3600" dirty="0">
              <a:solidFill>
                <a:srgbClr val="00B0F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163078" y="1324947"/>
            <a:ext cx="3275044" cy="1110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58004" y="1329612"/>
            <a:ext cx="3219061" cy="1152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04253" y="1931437"/>
            <a:ext cx="1926771" cy="1861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127171" y="2212182"/>
            <a:ext cx="2318657" cy="1567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853543" y="2082071"/>
            <a:ext cx="233265" cy="234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60037" y="4266323"/>
            <a:ext cx="78500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It is not a convex combination of two feasible solutions</a:t>
            </a:r>
            <a:endParaRPr lang="en-US" sz="36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398227" y="1248508"/>
            <a:ext cx="975946" cy="2132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237699" y="2199013"/>
            <a:ext cx="179554" cy="204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3141635" y="2212181"/>
            <a:ext cx="4817796" cy="102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262944" y="2145152"/>
            <a:ext cx="179554" cy="204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3811465" y="1362808"/>
            <a:ext cx="483577" cy="2017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41730" y="1833196"/>
            <a:ext cx="21981" cy="962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296691" y="2799257"/>
            <a:ext cx="152401" cy="205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277297" y="1702496"/>
            <a:ext cx="152401" cy="205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0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184" y="6538478"/>
            <a:ext cx="9144000" cy="159460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Minimize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  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cv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Subject To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+x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1 for every e=(</a:t>
            </a:r>
            <a:r>
              <a:rPr lang="en-US" sz="36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u,v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36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0 for all v.</a:t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780" y="502299"/>
            <a:ext cx="9144000" cy="62006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Claim: in a BFS for VC the entries are {0,1,1/2}</a:t>
            </a:r>
            <a: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  <a:t/>
            </a:r>
            <a:br>
              <a:rPr lang="en-US" sz="3600" dirty="0">
                <a:solidFill>
                  <a:srgbClr val="00B0F0"/>
                </a:solidFill>
                <a:sym typeface="Symbol" panose="05050102010706020507" pitchFamily="18" charset="2"/>
              </a:rPr>
            </a:br>
            <a:endParaRPr lang="en-US" sz="3600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49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4017</Words>
  <Application>Microsoft Office PowerPoint</Application>
  <PresentationFormat>Widescreen</PresentationFormat>
  <Paragraphs>1174</Paragraphs>
  <Slides>123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123</vt:i4>
      </vt:variant>
    </vt:vector>
  </HeadingPairs>
  <TitlesOfParts>
    <vt:vector size="128" baseType="lpstr">
      <vt:lpstr>Arial</vt:lpstr>
      <vt:lpstr>Calibri</vt:lpstr>
      <vt:lpstr>Calibri Light</vt:lpstr>
      <vt:lpstr>Symbol</vt:lpstr>
      <vt:lpstr>Office Theme</vt:lpstr>
      <vt:lpstr> </vt:lpstr>
      <vt:lpstr> </vt:lpstr>
      <vt:lpstr>We discuss an  LP of the form  Maximize AX Subject to  Ax≤b x0 </vt:lpstr>
      <vt:lpstr> The constraints x0 imply that there are more constraints than variables. Theorem: a corner is derived by taking an independent collection of constraints. Their size should be equal to the number of variables. Set an equality and solve  A’x’=b’</vt:lpstr>
      <vt:lpstr> Since the rows are independent  A’x’=b’ has a unique solution, which is a BFS</vt:lpstr>
      <vt:lpstr>Vertex cover </vt:lpstr>
      <vt:lpstr>Vertex cover </vt:lpstr>
      <vt:lpstr>Vertex cover </vt:lpstr>
      <vt:lpstr> A variable xv for every v which is 1 if v is chosen and 0 otherwise. The IP is   Minimize v xv Subject To xv+xu1 for every e=(u,v) xv {0,1} for all v.    </vt:lpstr>
      <vt:lpstr> A variable xv for every v which is 1 if v is chosen and 0 otherwise. The IP is   Minimize v xv Subject To xv+xu1 for every e=(u,v) xv 0 for all v.    </vt:lpstr>
      <vt:lpstr> The LP gives smaller values than the IP    </vt:lpstr>
      <vt:lpstr>Matching </vt:lpstr>
      <vt:lpstr>Matching </vt:lpstr>
      <vt:lpstr>Matching </vt:lpstr>
      <vt:lpstr>Matching </vt:lpstr>
      <vt:lpstr>Matching </vt:lpstr>
      <vt:lpstr>Matching </vt:lpstr>
      <vt:lpstr>An independent set S </vt:lpstr>
      <vt:lpstr>Independent Set</vt:lpstr>
      <vt:lpstr> A variable xv that is 1 if xv is in the set and 0 otherwise  Maximize v xv Subject to xv+xu≤1 for every e=(u,v) xv0 for every v        </vt:lpstr>
      <vt:lpstr>Assume that all edges are in the graph This means that the maximum independent set has size 1. But the fractional independent set has size n/2. Give every vertex value ½. </vt:lpstr>
      <vt:lpstr>Coloring </vt:lpstr>
      <vt:lpstr>Graphs </vt:lpstr>
      <vt:lpstr>Example</vt:lpstr>
      <vt:lpstr>Algorithm</vt:lpstr>
      <vt:lpstr>One color forces the rest</vt:lpstr>
      <vt:lpstr>No edge between red or green vertices</vt:lpstr>
      <vt:lpstr>There is no simple way to find if a graph is 3-colorable:  NPC</vt:lpstr>
      <vt:lpstr> Two independent sets</vt:lpstr>
      <vt:lpstr> We are given a bipartite graph G(X,Y,E) with cost over the edges.  |X|=|Y|. We want a minimum cost perfect matching </vt:lpstr>
      <vt:lpstr> We are given a bipartite graph G(X,Y,E) with cost over the edges.  |X|=|Y|. We want a minimum cost perfect matching </vt:lpstr>
      <vt:lpstr>The LP is:  Minimize e=(u,v) xec(e)  Subject to:  v|e=(u,v)E xe=1   xe0 </vt:lpstr>
      <vt:lpstr>The LP is:  Minimize e=(u,v) xec(e)  Subject to:  v|e=(u,v)E xe=1   xe0 </vt:lpstr>
      <vt:lpstr>We shall show that every BFS has an entry that equals 1 or 0.</vt:lpstr>
      <vt:lpstr>PowerPoint Presentation</vt:lpstr>
      <vt:lpstr>PowerPoint Presentation</vt:lpstr>
      <vt:lpstr>PowerPoint Presentation</vt:lpstr>
      <vt:lpstr>Consider the following graph</vt:lpstr>
      <vt:lpstr>Consider the following graph</vt:lpstr>
      <vt:lpstr>Consider the following graph</vt:lpstr>
      <vt:lpstr>Consider the following graph</vt:lpstr>
      <vt:lpstr>Consider the following graph</vt:lpstr>
      <vt:lpstr>Consider the following graph</vt:lpstr>
      <vt:lpstr>Consider the following graph</vt:lpstr>
      <vt:lpstr>The LP is:  Minimize e=(u,v) xec(e)  Subject to:  v|e=(u,v)E xe=1   xe0 </vt:lpstr>
      <vt:lpstr>The LP is:  Minimize e=(u,v) xec(e)  Subject to:  v|e=(u,v)E xe=1   xe0 </vt:lpstr>
      <vt:lpstr>The LP is:  Minimize e=(u,v) xec(e)  Subject to:  v|e=(u,v)E xe=1   xe0 </vt:lpstr>
      <vt:lpstr>The LP is:  Minimize e=(u,v) xec(e)  Subject to:  v|e=(u,v)E xe=1   xe0 </vt:lpstr>
      <vt:lpstr> v|e=(u,v)E xe=1   Note that there is a variable for every edge. Therefore in Ax=b’ the number of rows equals the number of edges (variables).  </vt:lpstr>
      <vt:lpstr>Claim: the number of edges in the graph is at least 2n Proof: Consider the set X (namely one of the two sides X and Y of the bipartite graph). Since all edges have fractional, values, every vertex is touched by at least two edges. At least two fractions are required to get a sum of  1.  </vt:lpstr>
      <vt:lpstr>Fact 1: there are at least 2n edges  Fact 2: the number of edges equals the number of variables and is at least 2n  Fact 3:  The number of rows in A’ equals the number of variables and is at least 2n  </vt:lpstr>
      <vt:lpstr>  Fact 3:  The number of rows in A’ equals the number of variables and is at least 2n  This means that A’ includes all  2n rows</vt:lpstr>
      <vt:lpstr> A variable xv for every v which is 1 if v is chosen and 0 otherwise. The IP is   Minimize v xv Subject To xv+xu1 for every e=(u,v) xv 0 for all v.    </vt:lpstr>
      <vt:lpstr> A variable xv for every v which is 1 if v is chosen and 0 otherwise. The LP is   Minimize v xv Subject To xv+xu1 for every e=(u,v) xv 0 for all v.    </vt:lpstr>
      <vt:lpstr> Consider the following cycle:      </vt:lpstr>
      <vt:lpstr> Consider the following cycle:      </vt:lpstr>
      <vt:lpstr> Consider the following cycle:      </vt:lpstr>
      <vt:lpstr> Consider the following cycle:      </vt:lpstr>
      <vt:lpstr> Consider the following cycle:      </vt:lpstr>
      <vt:lpstr> Consider the following cycle:      </vt:lpstr>
      <vt:lpstr> Consider the following cycle:      </vt:lpstr>
      <vt:lpstr> Consider the following cycle:      </vt:lpstr>
      <vt:lpstr>Approximation algorithms</vt:lpstr>
      <vt:lpstr>An NPC problem we later use</vt:lpstr>
      <vt:lpstr>Example</vt:lpstr>
      <vt:lpstr>Example</vt:lpstr>
      <vt:lpstr>The Hospitals Problem</vt:lpstr>
      <vt:lpstr>The Hospitals Problem</vt:lpstr>
      <vt:lpstr>The Hospitals Problem</vt:lpstr>
      <vt:lpstr>The Hospitals Problem</vt:lpstr>
      <vt:lpstr>The Hospitals Problem</vt:lpstr>
      <vt:lpstr>A 2 approximation Hochbaum (Berkeley) Shmoys (Corneil) </vt:lpstr>
      <vt:lpstr>A 2 approximation Hochbaum (Berkeley) Shmoys (Corneil) </vt:lpstr>
      <vt:lpstr>A 2 approximation Hochbaum (Berkeley) Shmoys (Corneil) </vt:lpstr>
      <vt:lpstr>Say that we know the optimum distance (by trying all values or binary search)</vt:lpstr>
      <vt:lpstr>Corollary</vt:lpstr>
      <vt:lpstr>Corollary</vt:lpstr>
      <vt:lpstr>Can we do better?</vt:lpstr>
      <vt:lpstr>Vertex Cover: a minimum collection of vertices with at least one vertex out of every edge</vt:lpstr>
      <vt:lpstr>Vertex Cover: a minimum collection of vertices with one vertex per edge at least</vt:lpstr>
      <vt:lpstr>Vertex Cover: a minimum collection of vertices with one vertex per edge at least</vt:lpstr>
      <vt:lpstr>Vertex Cover: a minimum collection of vertices with one vertex per edge at least</vt:lpstr>
      <vt:lpstr>Vertex Cover: a minimum collection of vertices with one vertex per edge at least</vt:lpstr>
      <vt:lpstr>Vertex Cover: a minimum collection of vertices with one vertex per edge at least</vt:lpstr>
      <vt:lpstr>   Minimize v xv cv Subject To xv+xu1 for every e=(u,v) xv 0 for all v.    </vt:lpstr>
      <vt:lpstr>   Minimize v xv cv Subject To xv+xu1 for every e=(u,v) xv 0 for all v.    </vt:lpstr>
      <vt:lpstr>   Minimize v xv   cv Subject To xv+xu1 for every e=(u,v) xv 0 for all v.    </vt:lpstr>
      <vt:lpstr>   Minimize v xvcv Subject To xv+xu1 for every e=(u,v) xv 0 for all v.    </vt:lpstr>
      <vt:lpstr> Minimize v xvcv Subject To xv+xu1 for every e=(u,v) xv 0 for all v.    </vt:lpstr>
      <vt:lpstr>   Minimize v xv cv Subject To xv+xu1 for every e=(u,v) xv 0 for all v.    </vt:lpstr>
      <vt:lpstr>Fast ratio 2 for weighted Vertex cover Bar-Yehuda and Shimon Even</vt:lpstr>
      <vt:lpstr>Why is the ratio 2</vt:lpstr>
      <vt:lpstr> </vt:lpstr>
      <vt:lpstr> </vt:lpstr>
      <vt:lpstr> </vt:lpstr>
      <vt:lpstr> </vt:lpstr>
      <vt:lpstr> </vt:lpstr>
      <vt:lpstr> </vt:lpstr>
      <vt:lpstr>    Minimize v xv   cv Subject To xv+xu1 for every e=(u,v) xv 0 for all v.    </vt:lpstr>
      <vt:lpstr>   Minimize v xv   cv Subject To xv+xu1 for every e=(u,v) xv 0 for all v.    </vt:lpstr>
      <vt:lpstr>   Minimize v xv   cv Subject To xv+xu1 for every e=(u,v) xv 0 for all v.    </vt:lpstr>
      <vt:lpstr>   Minimize v xv   cv Subject To xv+xu1 for every e=(u,v) xv 0 for all v.    </vt:lpstr>
      <vt:lpstr>   Minimize v xv   cv Subject To xv+xu1 for every e=(u,v) xv 0 for all v.    </vt:lpstr>
      <vt:lpstr>   Minimize v xv   cv Subject To xv+xu1 for every e=(u,v) xv 0 for all v.    </vt:lpstr>
      <vt:lpstr>   Minimize v xv   cv Subject To xv+xu1 for every e=(u,v) xv 0 for all v.    </vt:lpstr>
      <vt:lpstr>   Minimize v xv   cv Subject To xv+xu1 for every e=(u,v) xv 0 for all v.    </vt:lpstr>
      <vt:lpstr>   Minimize v xv   cv Subject To xv+xu1 for every e=(u,v) xv 0 for all v.    </vt:lpstr>
      <vt:lpstr>   Minimize v xv   cv Subject To xv+xu1 for every e=(u,v) xv 0 for all v.    </vt:lpstr>
      <vt:lpstr>   Minimize v xv   cv Subject To xv+xu1 for every e=(u,v) xv 0 for all v.    </vt:lpstr>
      <vt:lpstr>   Minimize v xv   cv Subject To xv+xu1 for every e=(u,v) xv 0 for all v.    </vt:lpstr>
      <vt:lpstr>       </vt:lpstr>
      <vt:lpstr>Scheduling Jobs to machines to minimize the Makespan: a set J of jobs and M of machines</vt:lpstr>
      <vt:lpstr>Makespan 3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Guy Kortsarz</dc:creator>
  <cp:lastModifiedBy>Guy Kortsarz</cp:lastModifiedBy>
  <cp:revision>87</cp:revision>
  <dcterms:created xsi:type="dcterms:W3CDTF">2024-07-21T16:26:34Z</dcterms:created>
  <dcterms:modified xsi:type="dcterms:W3CDTF">2024-08-30T20:32:30Z</dcterms:modified>
</cp:coreProperties>
</file>