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2" r:id="rId1"/>
  </p:sldMasterIdLst>
  <p:notesMasterIdLst>
    <p:notesMasterId r:id="rId25"/>
  </p:notesMasterIdLst>
  <p:sldIdLst>
    <p:sldId id="1126" r:id="rId2"/>
    <p:sldId id="1114" r:id="rId3"/>
    <p:sldId id="1116" r:id="rId4"/>
    <p:sldId id="1153" r:id="rId5"/>
    <p:sldId id="1118" r:id="rId6"/>
    <p:sldId id="1117" r:id="rId7"/>
    <p:sldId id="1119" r:id="rId8"/>
    <p:sldId id="1222" r:id="rId9"/>
    <p:sldId id="1223" r:id="rId10"/>
    <p:sldId id="1224" r:id="rId11"/>
    <p:sldId id="1225" r:id="rId12"/>
    <p:sldId id="1226" r:id="rId13"/>
    <p:sldId id="1227" r:id="rId14"/>
    <p:sldId id="1205" r:id="rId15"/>
    <p:sldId id="1229" r:id="rId16"/>
    <p:sldId id="1228" r:id="rId17"/>
    <p:sldId id="1219" r:id="rId18"/>
    <p:sldId id="1220" r:id="rId19"/>
    <p:sldId id="1217" r:id="rId20"/>
    <p:sldId id="1221" r:id="rId21"/>
    <p:sldId id="1218" r:id="rId22"/>
    <p:sldId id="1127" r:id="rId23"/>
    <p:sldId id="1174" r:id="rId24"/>
  </p:sldIdLst>
  <p:sldSz cx="9144000" cy="6858000" type="screen4x3"/>
  <p:notesSz cx="6858000" cy="9144000"/>
  <p:defaultTextStyle>
    <a:defPPr>
      <a:defRPr lang="he-IL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0000"/>
    <a:srgbClr val="33CC33"/>
    <a:srgbClr val="00CC00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95" autoAdjust="0"/>
    <p:restoredTop sz="91884" autoAdjust="0"/>
  </p:normalViewPr>
  <p:slideViewPr>
    <p:cSldViewPr>
      <p:cViewPr varScale="1">
        <p:scale>
          <a:sx n="75" d="100"/>
          <a:sy n="75" d="100"/>
        </p:scale>
        <p:origin x="1673" y="41"/>
      </p:cViewPr>
      <p:guideLst>
        <p:guide orient="horz" pos="2160"/>
        <p:guide pos="2880"/>
      </p:guideLst>
    </p:cSldViewPr>
  </p:slideViewPr>
  <p:notesTextViewPr>
    <p:cViewPr>
      <p:scale>
        <a:sx n="25" d="100"/>
        <a:sy n="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2BF8FC95-93C8-4F53-B1D3-79D2C922D8D9}" type="datetimeFigureOut">
              <a:rPr lang="en-US"/>
              <a:pPr>
                <a:defRPr/>
              </a:pPr>
              <a:t>8/30/2024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E05B869F-A7EC-44AE-991B-794C48BF891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552584-D2D8-455B-928D-D9A05FEB2ECE}" type="slidenum">
              <a:rPr lang="he-IL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350919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A73E19-29C6-49FE-8E7E-6E3F8F9FA334}" type="slidenum">
              <a:rPr lang="he-IL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30664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64A50D-7966-492F-9D80-EF29C1163CED}" type="slidenum">
              <a:rPr lang="he-IL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55696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E008AB-3B1B-447E-BA7B-2F3F466A9A8C}" type="slidenum">
              <a:rPr lang="he-IL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419213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26F15B-4966-4478-B74C-3CC4A368BC8B}" type="slidenum">
              <a:rPr lang="he-IL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2442229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22582B-2804-4BE7-A454-55BF9F50A2F3}" type="slidenum">
              <a:rPr lang="he-IL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965780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44F35E-A864-4DF2-AE32-C3A8D0AF965B}" type="slidenum">
              <a:rPr lang="he-IL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576748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10C202-548B-47A4-A8A3-7BBB52A31FE1}" type="slidenum">
              <a:rPr lang="he-IL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041020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B5DDCF-1A3C-42E8-BFF4-E99815A105F3}" type="slidenum">
              <a:rPr lang="he-IL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6571933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965058-A23B-4E77-B9C5-27BDAB63697D}" type="slidenum">
              <a:rPr lang="he-IL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6365695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2E30C5-FAED-4961-81B5-48ECA6E908C8}" type="slidenum">
              <a:rPr lang="he-IL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145008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242FC63-5B2A-4066-8907-BC946D9FDB17}" type="slidenum">
              <a:rPr lang="he-IL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063581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B0F0"/>
                </a:solidFill>
              </a:rPr>
              <a:t>The Directed Multicut proble</a:t>
            </a:r>
            <a:r>
              <a:rPr lang="en-US" dirty="0">
                <a:solidFill>
                  <a:srgbClr val="00B0F0"/>
                </a:solidFill>
              </a:rPr>
              <a:t>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Problem definition: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70C0"/>
                </a:solidFill>
              </a:rPr>
              <a:t>Input:</a:t>
            </a:r>
            <a:r>
              <a:rPr lang="en-US" dirty="0" smtClean="0"/>
              <a:t> a directed graph </a:t>
            </a:r>
            <a:r>
              <a:rPr lang="en-US" dirty="0" smtClean="0">
                <a:solidFill>
                  <a:srgbClr val="FF0000"/>
                </a:solidFill>
              </a:rPr>
              <a:t>G(V,E)</a:t>
            </a:r>
            <a:r>
              <a:rPr lang="en-US" dirty="0" smtClean="0"/>
              <a:t> with cost on the edges </a:t>
            </a:r>
          </a:p>
          <a:p>
            <a:pPr marL="0" indent="0">
              <a:buNone/>
            </a:pPr>
            <a:r>
              <a:rPr lang="en-US" dirty="0" smtClean="0"/>
              <a:t>and a collection of pairs </a:t>
            </a:r>
            <a:r>
              <a:rPr lang="en-US" dirty="0" smtClean="0">
                <a:solidFill>
                  <a:srgbClr val="FF0000"/>
                </a:solidFill>
              </a:rPr>
              <a:t>{</a:t>
            </a:r>
            <a:r>
              <a:rPr lang="en-US" dirty="0" err="1" smtClean="0">
                <a:solidFill>
                  <a:srgbClr val="FF0000"/>
                </a:solidFill>
              </a:rPr>
              <a:t>s</a:t>
            </a:r>
            <a:r>
              <a:rPr lang="en-US" baseline="-25000" dirty="0" err="1" smtClean="0">
                <a:solidFill>
                  <a:srgbClr val="FF0000"/>
                </a:solidFill>
              </a:rPr>
              <a:t>i</a:t>
            </a:r>
            <a:r>
              <a:rPr lang="en-US" dirty="0" err="1" smtClean="0">
                <a:solidFill>
                  <a:srgbClr val="FF0000"/>
                </a:solidFill>
              </a:rPr>
              <a:t>,t</a:t>
            </a:r>
            <a:r>
              <a:rPr lang="en-US" baseline="-25000" dirty="0" err="1" smtClean="0">
                <a:solidFill>
                  <a:srgbClr val="FF0000"/>
                </a:solidFill>
              </a:rPr>
              <a:t>i</a:t>
            </a:r>
            <a:r>
              <a:rPr lang="en-US" dirty="0" smtClean="0">
                <a:solidFill>
                  <a:srgbClr val="FF0000"/>
                </a:solidFill>
              </a:rPr>
              <a:t>}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70C0"/>
                </a:solidFill>
              </a:rPr>
              <a:t>Goal:</a:t>
            </a:r>
            <a:r>
              <a:rPr lang="en-US" dirty="0" smtClean="0"/>
              <a:t> remove minimum cost edges so that no </a:t>
            </a:r>
            <a:r>
              <a:rPr lang="en-US" dirty="0" err="1" smtClean="0">
                <a:solidFill>
                  <a:srgbClr val="FF0000"/>
                </a:solidFill>
              </a:rPr>
              <a:t>s</a:t>
            </a:r>
            <a:r>
              <a:rPr lang="en-US" baseline="-25000" dirty="0" err="1" smtClean="0">
                <a:solidFill>
                  <a:srgbClr val="FF0000"/>
                </a:solidFill>
              </a:rPr>
              <a:t>i</a:t>
            </a:r>
            <a:r>
              <a:rPr lang="en-US" baseline="-25000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has</a:t>
            </a:r>
          </a:p>
          <a:p>
            <a:pPr marL="0" indent="0">
              <a:buNone/>
            </a:pPr>
            <a:r>
              <a:rPr lang="en-US" dirty="0" smtClean="0"/>
              <a:t>  a directed path to </a:t>
            </a:r>
            <a:r>
              <a:rPr lang="en-US" dirty="0" err="1" smtClean="0">
                <a:solidFill>
                  <a:srgbClr val="FF0000"/>
                </a:solidFill>
              </a:rPr>
              <a:t>t</a:t>
            </a:r>
            <a:r>
              <a:rPr lang="en-US" baseline="-25000" dirty="0" err="1" smtClean="0">
                <a:solidFill>
                  <a:srgbClr val="FF0000"/>
                </a:solidFill>
              </a:rPr>
              <a:t>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in the resulting graph.</a:t>
            </a:r>
          </a:p>
        </p:txBody>
      </p:sp>
    </p:spTree>
    <p:extLst>
      <p:ext uri="{BB962C8B-B14F-4D97-AF65-F5344CB8AC3E}">
        <p14:creationId xmlns:p14="http://schemas.microsoft.com/office/powerpoint/2010/main" val="66123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rgbClr val="00B0F0"/>
                </a:solidFill>
              </a:rPr>
              <a:t>Good news: such edges separate </a:t>
            </a:r>
            <a:r>
              <a:rPr lang="en-US" dirty="0" err="1" smtClean="0">
                <a:solidFill>
                  <a:srgbClr val="00B0F0"/>
                </a:solidFill>
              </a:rPr>
              <a:t>t</a:t>
            </a:r>
            <a:r>
              <a:rPr lang="en-US" baseline="-25000" dirty="0" err="1" smtClean="0">
                <a:solidFill>
                  <a:srgbClr val="00B0F0"/>
                </a:solidFill>
              </a:rPr>
              <a:t>i</a:t>
            </a:r>
            <a:r>
              <a:rPr lang="en-US" dirty="0" smtClean="0">
                <a:solidFill>
                  <a:srgbClr val="00B0F0"/>
                </a:solidFill>
              </a:rPr>
              <a:t> from </a:t>
            </a:r>
            <a:r>
              <a:rPr lang="en-US" dirty="0" err="1" smtClean="0">
                <a:solidFill>
                  <a:srgbClr val="00B0F0"/>
                </a:solidFill>
              </a:rPr>
              <a:t>s</a:t>
            </a:r>
            <a:r>
              <a:rPr lang="en-US" baseline="-25000" dirty="0" err="1" smtClean="0">
                <a:solidFill>
                  <a:srgbClr val="00B0F0"/>
                </a:solidFill>
              </a:rPr>
              <a:t>i</a:t>
            </a:r>
            <a:endParaRPr lang="en-US" baseline="-25000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6" name="Oval 5"/>
          <p:cNvSpPr/>
          <p:nvPr/>
        </p:nvSpPr>
        <p:spPr>
          <a:xfrm rot="10316713">
            <a:off x="4136390" y="5530937"/>
            <a:ext cx="256121" cy="28341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2057400" y="4724400"/>
            <a:ext cx="5715000" cy="76200"/>
          </a:xfrm>
          <a:prstGeom prst="line">
            <a:avLst/>
          </a:prstGeom>
          <a:ln w="730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7848600" y="4495800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1/3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 flipV="1">
            <a:off x="2057400" y="3348037"/>
            <a:ext cx="5715000" cy="76200"/>
          </a:xfrm>
          <a:prstGeom prst="line">
            <a:avLst/>
          </a:prstGeom>
          <a:ln w="730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7743825" y="3163371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2</a:t>
            </a:r>
            <a:r>
              <a:rPr lang="en-US" dirty="0" smtClean="0">
                <a:solidFill>
                  <a:srgbClr val="FF0000"/>
                </a:solidFill>
              </a:rPr>
              <a:t>/3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 rot="10316713">
            <a:off x="4209593" y="2286867"/>
            <a:ext cx="256121" cy="28341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 flipH="1">
            <a:off x="4449231" y="5441812"/>
            <a:ext cx="22536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FF0000"/>
                </a:solidFill>
              </a:rPr>
              <a:t>s</a:t>
            </a:r>
            <a:r>
              <a:rPr lang="en-US" sz="2400" baseline="-25000" dirty="0" err="1" smtClean="0">
                <a:solidFill>
                  <a:srgbClr val="FF0000"/>
                </a:solidFill>
              </a:rPr>
              <a:t>i</a:t>
            </a:r>
            <a:endParaRPr lang="en-US" sz="2400" baseline="-25000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 flipH="1">
            <a:off x="4519383" y="2197742"/>
            <a:ext cx="22536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FF0000"/>
                </a:solidFill>
              </a:rPr>
              <a:t>t</a:t>
            </a:r>
            <a:r>
              <a:rPr lang="en-US" sz="2400" baseline="-25000" dirty="0" err="1" smtClean="0">
                <a:solidFill>
                  <a:srgbClr val="FF0000"/>
                </a:solidFill>
              </a:rPr>
              <a:t>i</a:t>
            </a:r>
            <a:endParaRPr lang="en-US" sz="2400" baseline="-25000" dirty="0">
              <a:solidFill>
                <a:srgbClr val="FF0000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1371600" y="4114800"/>
            <a:ext cx="7467600" cy="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3657600" y="3810000"/>
            <a:ext cx="0" cy="609600"/>
          </a:xfrm>
          <a:prstGeom prst="straightConnector1">
            <a:avLst/>
          </a:prstGeom>
          <a:ln w="53975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val 15"/>
          <p:cNvSpPr/>
          <p:nvPr/>
        </p:nvSpPr>
        <p:spPr>
          <a:xfrm rot="10316713">
            <a:off x="3523792" y="4274729"/>
            <a:ext cx="256121" cy="28341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Oval 16"/>
          <p:cNvSpPr/>
          <p:nvPr/>
        </p:nvSpPr>
        <p:spPr>
          <a:xfrm rot="10316713">
            <a:off x="3523794" y="3549249"/>
            <a:ext cx="256121" cy="28341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3676651" y="4248984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U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756790" y="3507760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V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3632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rgbClr val="00B0F0"/>
                </a:solidFill>
              </a:rPr>
              <a:t> </a:t>
            </a:r>
            <a:r>
              <a:rPr lang="en-US" dirty="0" smtClean="0">
                <a:solidFill>
                  <a:srgbClr val="00B0F0"/>
                </a:solidFill>
              </a:rPr>
              <a:t>Bad news: There is a high probability that e is in the cut</a:t>
            </a:r>
            <a:endParaRPr lang="en-US" baseline="-25000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6" name="Oval 5"/>
          <p:cNvSpPr/>
          <p:nvPr/>
        </p:nvSpPr>
        <p:spPr>
          <a:xfrm rot="10316713">
            <a:off x="4136390" y="5530937"/>
            <a:ext cx="256121" cy="28341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2057400" y="4724400"/>
            <a:ext cx="5715000" cy="76200"/>
          </a:xfrm>
          <a:prstGeom prst="line">
            <a:avLst/>
          </a:prstGeom>
          <a:ln w="730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7848600" y="4495800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1/3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 flipV="1">
            <a:off x="2057400" y="3348037"/>
            <a:ext cx="5715000" cy="76200"/>
          </a:xfrm>
          <a:prstGeom prst="line">
            <a:avLst/>
          </a:prstGeom>
          <a:ln w="730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7743825" y="3163371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2</a:t>
            </a:r>
            <a:r>
              <a:rPr lang="en-US" dirty="0" smtClean="0">
                <a:solidFill>
                  <a:srgbClr val="FF0000"/>
                </a:solidFill>
              </a:rPr>
              <a:t>/3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 rot="10316713">
            <a:off x="4209593" y="2286867"/>
            <a:ext cx="256121" cy="28341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 flipH="1">
            <a:off x="4449231" y="5441812"/>
            <a:ext cx="22536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FF0000"/>
                </a:solidFill>
              </a:rPr>
              <a:t>s</a:t>
            </a:r>
            <a:r>
              <a:rPr lang="en-US" sz="2400" baseline="-25000" dirty="0" err="1" smtClean="0">
                <a:solidFill>
                  <a:srgbClr val="FF0000"/>
                </a:solidFill>
              </a:rPr>
              <a:t>i</a:t>
            </a:r>
            <a:endParaRPr lang="en-US" sz="2400" baseline="-25000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 flipH="1">
            <a:off x="4519383" y="2197742"/>
            <a:ext cx="22536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FF0000"/>
                </a:solidFill>
              </a:rPr>
              <a:t>t</a:t>
            </a:r>
            <a:r>
              <a:rPr lang="en-US" sz="2400" baseline="-25000" dirty="0" err="1" smtClean="0">
                <a:solidFill>
                  <a:srgbClr val="FF0000"/>
                </a:solidFill>
              </a:rPr>
              <a:t>i</a:t>
            </a:r>
            <a:endParaRPr lang="en-US" sz="2400" baseline="-25000" dirty="0">
              <a:solidFill>
                <a:srgbClr val="FF0000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1371600" y="4114800"/>
            <a:ext cx="7467600" cy="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3657600" y="3810000"/>
            <a:ext cx="0" cy="609600"/>
          </a:xfrm>
          <a:prstGeom prst="straightConnector1">
            <a:avLst/>
          </a:prstGeom>
          <a:ln w="53975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val 15"/>
          <p:cNvSpPr/>
          <p:nvPr/>
        </p:nvSpPr>
        <p:spPr>
          <a:xfrm rot="10316713">
            <a:off x="3523792" y="4274729"/>
            <a:ext cx="256121" cy="28341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Oval 16"/>
          <p:cNvSpPr/>
          <p:nvPr/>
        </p:nvSpPr>
        <p:spPr>
          <a:xfrm rot="10316713">
            <a:off x="3523794" y="3549249"/>
            <a:ext cx="256121" cy="28341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3676651" y="4248984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U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756790" y="3507760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V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7409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65126"/>
            <a:ext cx="78867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solidFill>
                  <a:srgbClr val="00B0F0"/>
                </a:solidFill>
              </a:rPr>
              <a:t> </a:t>
            </a:r>
            <a:r>
              <a:rPr lang="en-US" dirty="0" smtClean="0">
                <a:solidFill>
                  <a:srgbClr val="00B0F0"/>
                </a:solidFill>
              </a:rPr>
              <a:t>We shall see that each time that an edge e is on a path from </a:t>
            </a:r>
            <a:r>
              <a:rPr lang="en-US" dirty="0" err="1" smtClean="0">
                <a:solidFill>
                  <a:srgbClr val="00B0F0"/>
                </a:solidFill>
              </a:rPr>
              <a:t>s</a:t>
            </a:r>
            <a:r>
              <a:rPr lang="en-US" baseline="-25000" dirty="0" err="1" smtClean="0">
                <a:solidFill>
                  <a:srgbClr val="00B0F0"/>
                </a:solidFill>
              </a:rPr>
              <a:t>i</a:t>
            </a:r>
            <a:r>
              <a:rPr lang="en-US" dirty="0" smtClean="0">
                <a:solidFill>
                  <a:srgbClr val="00B0F0"/>
                </a:solidFill>
              </a:rPr>
              <a:t> to </a:t>
            </a:r>
            <a:r>
              <a:rPr lang="en-US" dirty="0" err="1" smtClean="0">
                <a:solidFill>
                  <a:srgbClr val="00B0F0"/>
                </a:solidFill>
              </a:rPr>
              <a:t>t</a:t>
            </a:r>
            <a:r>
              <a:rPr lang="en-US" baseline="-25000" dirty="0" err="1" smtClean="0">
                <a:solidFill>
                  <a:srgbClr val="00B0F0"/>
                </a:solidFill>
              </a:rPr>
              <a:t>i</a:t>
            </a:r>
            <a:r>
              <a:rPr lang="en-US" dirty="0" smtClean="0">
                <a:solidFill>
                  <a:srgbClr val="00B0F0"/>
                </a:solidFill>
              </a:rPr>
              <a:t>  the probability it is taken is at most 3x</a:t>
            </a:r>
            <a:r>
              <a:rPr lang="en-US" baseline="-25000" dirty="0" smtClean="0">
                <a:solidFill>
                  <a:srgbClr val="00B0F0"/>
                </a:solidFill>
              </a:rPr>
              <a:t>e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endParaRPr lang="en-US" baseline="-25000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6" name="Oval 5"/>
          <p:cNvSpPr/>
          <p:nvPr/>
        </p:nvSpPr>
        <p:spPr>
          <a:xfrm rot="10316713">
            <a:off x="4136390" y="5530937"/>
            <a:ext cx="256121" cy="28341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2057400" y="4724400"/>
            <a:ext cx="5715000" cy="76200"/>
          </a:xfrm>
          <a:prstGeom prst="line">
            <a:avLst/>
          </a:prstGeom>
          <a:ln w="730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7848600" y="4495800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1/3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 flipV="1">
            <a:off x="2057400" y="3348037"/>
            <a:ext cx="5715000" cy="76200"/>
          </a:xfrm>
          <a:prstGeom prst="line">
            <a:avLst/>
          </a:prstGeom>
          <a:ln w="730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7743825" y="3163371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2</a:t>
            </a:r>
            <a:r>
              <a:rPr lang="en-US" dirty="0" smtClean="0">
                <a:solidFill>
                  <a:srgbClr val="FF0000"/>
                </a:solidFill>
              </a:rPr>
              <a:t>/3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 rot="10316713">
            <a:off x="4209593" y="2286867"/>
            <a:ext cx="256121" cy="28341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 flipH="1">
            <a:off x="4449231" y="5441812"/>
            <a:ext cx="22536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FF0000"/>
                </a:solidFill>
              </a:rPr>
              <a:t>s</a:t>
            </a:r>
            <a:r>
              <a:rPr lang="en-US" sz="2400" baseline="-25000" dirty="0" err="1" smtClean="0">
                <a:solidFill>
                  <a:srgbClr val="FF0000"/>
                </a:solidFill>
              </a:rPr>
              <a:t>i</a:t>
            </a:r>
            <a:endParaRPr lang="en-US" sz="2400" baseline="-25000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 flipH="1">
            <a:off x="4519383" y="2197742"/>
            <a:ext cx="22536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FF0000"/>
                </a:solidFill>
              </a:rPr>
              <a:t>t</a:t>
            </a:r>
            <a:r>
              <a:rPr lang="en-US" sz="2400" baseline="-25000" dirty="0" err="1" smtClean="0">
                <a:solidFill>
                  <a:srgbClr val="FF0000"/>
                </a:solidFill>
              </a:rPr>
              <a:t>i</a:t>
            </a:r>
            <a:endParaRPr lang="en-US" sz="2400" baseline="-25000" dirty="0">
              <a:solidFill>
                <a:srgbClr val="FF0000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1371600" y="4114800"/>
            <a:ext cx="7467600" cy="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3657600" y="3810000"/>
            <a:ext cx="0" cy="609600"/>
          </a:xfrm>
          <a:prstGeom prst="straightConnector1">
            <a:avLst/>
          </a:prstGeom>
          <a:ln w="53975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val 15"/>
          <p:cNvSpPr/>
          <p:nvPr/>
        </p:nvSpPr>
        <p:spPr>
          <a:xfrm rot="10316713">
            <a:off x="3523792" y="4274729"/>
            <a:ext cx="256121" cy="28341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Oval 16"/>
          <p:cNvSpPr/>
          <p:nvPr/>
        </p:nvSpPr>
        <p:spPr>
          <a:xfrm rot="10316713">
            <a:off x="3523794" y="3549249"/>
            <a:ext cx="256121" cy="28341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3676651" y="4248984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U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756790" y="3507760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V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6049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>
                <a:solidFill>
                  <a:srgbClr val="00B0F0"/>
                </a:solidFill>
              </a:rPr>
              <a:t> </a:t>
            </a:r>
            <a:r>
              <a:rPr lang="en-US" dirty="0" smtClean="0">
                <a:solidFill>
                  <a:srgbClr val="00B0F0"/>
                </a:solidFill>
              </a:rPr>
              <a:t>We say that an edge e=</a:t>
            </a:r>
            <a:r>
              <a:rPr lang="en-US" dirty="0" err="1" smtClean="0">
                <a:solidFill>
                  <a:srgbClr val="00B0F0"/>
                </a:solidFill>
              </a:rPr>
              <a:t>a</a:t>
            </a:r>
            <a:r>
              <a:rPr lang="en-US" dirty="0" err="1" smtClean="0">
                <a:solidFill>
                  <a:srgbClr val="00B0F0"/>
                </a:solidFill>
                <a:sym typeface="Wingdings" panose="05000000000000000000" pitchFamily="2" charset="2"/>
              </a:rPr>
              <a:t>b</a:t>
            </a:r>
            <a:r>
              <a:rPr lang="en-US" dirty="0" smtClean="0">
                <a:solidFill>
                  <a:srgbClr val="00B0F0"/>
                </a:solidFill>
              </a:rPr>
              <a:t> is important for a pair </a:t>
            </a:r>
            <a:r>
              <a:rPr lang="en-US" dirty="0" err="1" smtClean="0">
                <a:solidFill>
                  <a:srgbClr val="00B0F0"/>
                </a:solidFill>
              </a:rPr>
              <a:t>i</a:t>
            </a:r>
            <a:r>
              <a:rPr lang="en-US" dirty="0" smtClean="0">
                <a:solidFill>
                  <a:srgbClr val="00B0F0"/>
                </a:solidFill>
              </a:rPr>
              <a:t> if there is a path from </a:t>
            </a:r>
            <a:r>
              <a:rPr lang="en-US" dirty="0" err="1" smtClean="0">
                <a:solidFill>
                  <a:srgbClr val="00B0F0"/>
                </a:solidFill>
              </a:rPr>
              <a:t>s</a:t>
            </a:r>
            <a:r>
              <a:rPr lang="en-US" baseline="-25000" dirty="0" err="1" smtClean="0">
                <a:solidFill>
                  <a:srgbClr val="00B0F0"/>
                </a:solidFill>
              </a:rPr>
              <a:t>i</a:t>
            </a:r>
            <a:r>
              <a:rPr lang="en-US" dirty="0" smtClean="0">
                <a:solidFill>
                  <a:srgbClr val="00B0F0"/>
                </a:solidFill>
              </a:rPr>
              <a:t> to a and from b to </a:t>
            </a:r>
            <a:r>
              <a:rPr lang="en-US" dirty="0" err="1" smtClean="0">
                <a:solidFill>
                  <a:srgbClr val="00B0F0"/>
                </a:solidFill>
              </a:rPr>
              <a:t>t</a:t>
            </a:r>
            <a:r>
              <a:rPr lang="en-US" baseline="-25000" dirty="0" err="1" smtClean="0">
                <a:solidFill>
                  <a:srgbClr val="00B0F0"/>
                </a:solidFill>
              </a:rPr>
              <a:t>i</a:t>
            </a:r>
            <a:endParaRPr lang="en-US" baseline="-25000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6" name="Oval 5"/>
          <p:cNvSpPr/>
          <p:nvPr/>
        </p:nvSpPr>
        <p:spPr>
          <a:xfrm rot="10316713">
            <a:off x="4136390" y="5530937"/>
            <a:ext cx="256121" cy="28341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2057400" y="4724400"/>
            <a:ext cx="5715000" cy="76200"/>
          </a:xfrm>
          <a:prstGeom prst="line">
            <a:avLst/>
          </a:prstGeom>
          <a:ln w="730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7848600" y="4495800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1/3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 flipV="1">
            <a:off x="2057400" y="3348037"/>
            <a:ext cx="5715000" cy="76200"/>
          </a:xfrm>
          <a:prstGeom prst="line">
            <a:avLst/>
          </a:prstGeom>
          <a:ln w="730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7743825" y="3163371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2</a:t>
            </a:r>
            <a:r>
              <a:rPr lang="en-US" dirty="0" smtClean="0">
                <a:solidFill>
                  <a:srgbClr val="FF0000"/>
                </a:solidFill>
              </a:rPr>
              <a:t>/3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 rot="10316713">
            <a:off x="4209593" y="2286867"/>
            <a:ext cx="256121" cy="28341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 flipH="1">
            <a:off x="4449231" y="5441812"/>
            <a:ext cx="22536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FF0000"/>
                </a:solidFill>
              </a:rPr>
              <a:t>s</a:t>
            </a:r>
            <a:r>
              <a:rPr lang="en-US" sz="2400" baseline="-25000" dirty="0" err="1" smtClean="0">
                <a:solidFill>
                  <a:srgbClr val="FF0000"/>
                </a:solidFill>
              </a:rPr>
              <a:t>i</a:t>
            </a:r>
            <a:endParaRPr lang="en-US" sz="2400" baseline="-25000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 flipH="1">
            <a:off x="4519383" y="2197742"/>
            <a:ext cx="22536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FF0000"/>
                </a:solidFill>
              </a:rPr>
              <a:t>t</a:t>
            </a:r>
            <a:r>
              <a:rPr lang="en-US" sz="2400" baseline="-25000" dirty="0" err="1" smtClean="0">
                <a:solidFill>
                  <a:srgbClr val="FF0000"/>
                </a:solidFill>
              </a:rPr>
              <a:t>i</a:t>
            </a:r>
            <a:endParaRPr lang="en-US" sz="2400" baseline="-25000" dirty="0">
              <a:solidFill>
                <a:srgbClr val="FF0000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1371600" y="4114800"/>
            <a:ext cx="7467600" cy="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3657600" y="3810000"/>
            <a:ext cx="0" cy="609600"/>
          </a:xfrm>
          <a:prstGeom prst="straightConnector1">
            <a:avLst/>
          </a:prstGeom>
          <a:ln w="53975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val 15"/>
          <p:cNvSpPr/>
          <p:nvPr/>
        </p:nvSpPr>
        <p:spPr>
          <a:xfrm rot="10316713">
            <a:off x="3523792" y="4274729"/>
            <a:ext cx="256121" cy="28341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Oval 16"/>
          <p:cNvSpPr/>
          <p:nvPr/>
        </p:nvSpPr>
        <p:spPr>
          <a:xfrm rot="10316713">
            <a:off x="3523794" y="3549249"/>
            <a:ext cx="256121" cy="28341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3676651" y="4248984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756790" y="3507760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b</a:t>
            </a:r>
          </a:p>
        </p:txBody>
      </p:sp>
    </p:spTree>
    <p:extLst>
      <p:ext uri="{BB962C8B-B14F-4D97-AF65-F5344CB8AC3E}">
        <p14:creationId xmlns:p14="http://schemas.microsoft.com/office/powerpoint/2010/main" val="387184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B0F0"/>
                </a:solidFill>
              </a:rPr>
              <a:t>Events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4800" dirty="0" smtClean="0"/>
              <a:t> </a:t>
            </a:r>
            <a:r>
              <a:rPr lang="en-US" sz="3600" dirty="0" smtClean="0"/>
              <a:t>Say that e is important for </a:t>
            </a:r>
            <a:r>
              <a:rPr lang="en-US" sz="3600" dirty="0" smtClean="0">
                <a:solidFill>
                  <a:srgbClr val="FF0000"/>
                </a:solidFill>
              </a:rPr>
              <a:t>q</a:t>
            </a:r>
            <a:r>
              <a:rPr lang="en-US" sz="3600" dirty="0" smtClean="0"/>
              <a:t> pairs. Then the probability that </a:t>
            </a:r>
            <a:r>
              <a:rPr lang="en-US" sz="3600" dirty="0" smtClean="0">
                <a:solidFill>
                  <a:srgbClr val="FF0000"/>
                </a:solidFill>
              </a:rPr>
              <a:t>e </a:t>
            </a:r>
            <a:r>
              <a:rPr lang="en-US" sz="3600" dirty="0" smtClean="0"/>
              <a:t>is added to the cut is </a:t>
            </a:r>
            <a:r>
              <a:rPr lang="en-US" sz="3600" dirty="0" err="1" smtClean="0">
                <a:solidFill>
                  <a:srgbClr val="FF0000"/>
                </a:solidFill>
              </a:rPr>
              <a:t>Pr</a:t>
            </a:r>
            <a:r>
              <a:rPr lang="en-US" sz="3600" dirty="0" smtClean="0">
                <a:solidFill>
                  <a:srgbClr val="FF0000"/>
                </a:solidFill>
              </a:rPr>
              <a:t>(e is added by the first pair</a:t>
            </a:r>
            <a: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></a:t>
            </a:r>
            <a:r>
              <a:rPr lang="en-US" sz="3600" dirty="0">
                <a:solidFill>
                  <a:srgbClr val="FF0000"/>
                </a:solidFill>
                <a:sym typeface="Symbol" panose="05050102010706020507" pitchFamily="18" charset="2"/>
              </a:rPr>
              <a:t> </a:t>
            </a:r>
            <a: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>e is </a:t>
            </a:r>
          </a:p>
          <a:p>
            <a:pPr marL="0" indent="0">
              <a:buNone/>
            </a:pPr>
            <a:r>
              <a:rPr lang="en-US" sz="3600" dirty="0">
                <a:solidFill>
                  <a:srgbClr val="FF0000"/>
                </a:solidFill>
                <a:sym typeface="Symbol" panose="05050102010706020507" pitchFamily="18" charset="2"/>
              </a:rPr>
              <a:t> </a:t>
            </a:r>
            <a: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>       added by the second pairs …..</a:t>
            </a:r>
            <a:r>
              <a:rPr lang="en-US" sz="3600" dirty="0">
                <a:solidFill>
                  <a:srgbClr val="FF0000"/>
                </a:solidFill>
                <a:sym typeface="Symbol" panose="05050102010706020507" pitchFamily="18" charset="2"/>
              </a:rPr>
              <a:t> </a:t>
            </a:r>
            <a: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> e    </a:t>
            </a:r>
          </a:p>
          <a:p>
            <a:pPr marL="0" indent="0">
              <a:buNone/>
            </a:pPr>
            <a:r>
              <a:rPr lang="en-US" sz="3600" dirty="0">
                <a:solidFill>
                  <a:srgbClr val="FF0000"/>
                </a:solidFill>
                <a:sym typeface="Symbol" panose="05050102010706020507" pitchFamily="18" charset="2"/>
              </a:rPr>
              <a:t> </a:t>
            </a:r>
            <a: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>       is added by the q pair)</a:t>
            </a:r>
          </a:p>
          <a:p>
            <a:pPr marL="0" indent="0">
              <a:buNone/>
            </a:pPr>
            <a: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>        ≤ </a:t>
            </a:r>
            <a:r>
              <a:rPr lang="en-US" sz="3600" dirty="0" err="1" smtClean="0">
                <a:solidFill>
                  <a:srgbClr val="FF0000"/>
                </a:solidFill>
                <a:sym typeface="Symbol" panose="05050102010706020507" pitchFamily="18" charset="2"/>
              </a:rPr>
              <a:t>qPr</a:t>
            </a:r>
            <a: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>(e is added  by a pair)     </a:t>
            </a:r>
            <a:endParaRPr lang="en-US" sz="36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4000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6737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B0F0"/>
                </a:solidFill>
              </a:rPr>
              <a:t>Expectation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dirty="0" smtClean="0">
                <a:sym typeface="Symbol" panose="05050102010706020507" pitchFamily="18" charset="2"/>
              </a:rPr>
              <a:t>Let </a:t>
            </a:r>
            <a: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>cut(e) </a:t>
            </a:r>
            <a:r>
              <a:rPr lang="en-US" sz="3600" dirty="0" smtClean="0">
                <a:sym typeface="Symbol" panose="05050102010706020507" pitchFamily="18" charset="2"/>
              </a:rPr>
              <a:t>be</a:t>
            </a:r>
            <a: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> w(e) </a:t>
            </a:r>
            <a:r>
              <a:rPr lang="en-US" sz="3600" dirty="0" smtClean="0">
                <a:sym typeface="Symbol" panose="05050102010706020507" pitchFamily="18" charset="2"/>
              </a:rPr>
              <a:t>if</a:t>
            </a:r>
            <a: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> e </a:t>
            </a:r>
            <a:r>
              <a:rPr lang="en-US" sz="3600" dirty="0" smtClean="0">
                <a:sym typeface="Symbol" panose="05050102010706020507" pitchFamily="18" charset="2"/>
              </a:rPr>
              <a:t>is in the cut and </a:t>
            </a:r>
            <a:endParaRPr lang="en-US" sz="3600" dirty="0" smtClean="0"/>
          </a:p>
          <a:p>
            <a:pPr marL="0" indent="0">
              <a:buNone/>
            </a:pPr>
            <a:r>
              <a:rPr lang="en-US" sz="4000" dirty="0" smtClean="0">
                <a:solidFill>
                  <a:srgbClr val="FF0000"/>
                </a:solidFill>
              </a:rPr>
              <a:t>0</a:t>
            </a:r>
            <a:r>
              <a:rPr lang="en-US" sz="4000" dirty="0" smtClean="0"/>
              <a:t> otherwise. </a:t>
            </a:r>
            <a:r>
              <a:rPr lang="en-US" sz="4000" dirty="0" smtClean="0">
                <a:solidFill>
                  <a:srgbClr val="FF0000"/>
                </a:solidFill>
              </a:rPr>
              <a:t>E(cut(e))≤q</a:t>
            </a:r>
            <a:r>
              <a:rPr lang="en-US" sz="4000" dirty="0" smtClean="0">
                <a:solidFill>
                  <a:srgbClr val="FF0000"/>
                </a:solidFill>
                <a:sym typeface="Symbol" panose="05050102010706020507" pitchFamily="18" charset="2"/>
              </a:rPr>
              <a:t>3x</a:t>
            </a:r>
            <a:r>
              <a:rPr lang="en-US" sz="4000" baseline="-25000" dirty="0" smtClean="0">
                <a:solidFill>
                  <a:srgbClr val="FF0000"/>
                </a:solidFill>
                <a:sym typeface="Symbol" panose="05050102010706020507" pitchFamily="18" charset="2"/>
              </a:rPr>
              <a:t>e </a:t>
            </a:r>
            <a:r>
              <a:rPr lang="en-US" sz="4000" dirty="0">
                <a:solidFill>
                  <a:srgbClr val="FF0000"/>
                </a:solidFill>
                <a:sym typeface="Symbol" panose="05050102010706020507" pitchFamily="18" charset="2"/>
              </a:rPr>
              <a:t>w</a:t>
            </a:r>
            <a:r>
              <a:rPr lang="en-US" sz="4000" dirty="0" smtClean="0">
                <a:solidFill>
                  <a:srgbClr val="FF0000"/>
                </a:solidFill>
                <a:sym typeface="Symbol" panose="05050102010706020507" pitchFamily="18" charset="2"/>
              </a:rPr>
              <a:t>(e)</a:t>
            </a:r>
          </a:p>
          <a:p>
            <a:pPr marL="0" indent="0">
              <a:buNone/>
            </a:pPr>
            <a:r>
              <a:rPr lang="en-US" sz="4000" dirty="0" smtClean="0">
                <a:solidFill>
                  <a:srgbClr val="FF0000"/>
                </a:solidFill>
                <a:sym typeface="Symbol" panose="05050102010706020507" pitchFamily="18" charset="2"/>
              </a:rPr>
              <a:t>E(Cut) </a:t>
            </a:r>
            <a:r>
              <a:rPr lang="en-US" sz="4000" dirty="0">
                <a:solidFill>
                  <a:srgbClr val="FF0000"/>
                </a:solidFill>
                <a:sym typeface="Symbol" panose="05050102010706020507" pitchFamily="18" charset="2"/>
              </a:rPr>
              <a:t>=q </a:t>
            </a:r>
            <a:r>
              <a:rPr lang="en-US" sz="4000" dirty="0" smtClean="0">
                <a:solidFill>
                  <a:srgbClr val="FF0000"/>
                </a:solidFill>
                <a:sym typeface="Symbol" panose="05050102010706020507" pitchFamily="18" charset="2"/>
              </a:rPr>
              <a:t>O(</a:t>
            </a:r>
            <a:r>
              <a:rPr lang="en-US" sz="4000" dirty="0" err="1" smtClean="0">
                <a:solidFill>
                  <a:srgbClr val="FF0000"/>
                </a:solidFill>
                <a:sym typeface="Symbol" panose="05050102010706020507" pitchFamily="18" charset="2"/>
              </a:rPr>
              <a:t>opt</a:t>
            </a:r>
            <a:r>
              <a:rPr lang="en-US" sz="4000" baseline="-25000" dirty="0" err="1" smtClean="0">
                <a:solidFill>
                  <a:srgbClr val="FF0000"/>
                </a:solidFill>
                <a:sym typeface="Symbol" panose="05050102010706020507" pitchFamily="18" charset="2"/>
              </a:rPr>
              <a:t>f</a:t>
            </a:r>
            <a:r>
              <a:rPr lang="en-US" sz="4000" dirty="0" smtClean="0">
                <a:solidFill>
                  <a:srgbClr val="FF0000"/>
                </a:solidFill>
                <a:sym typeface="Symbol" panose="05050102010706020507" pitchFamily="18" charset="2"/>
              </a:rPr>
              <a:t>) </a:t>
            </a:r>
            <a:r>
              <a:rPr lang="en-US" sz="4000" dirty="0" smtClean="0">
                <a:sym typeface="Symbol" panose="05050102010706020507" pitchFamily="18" charset="2"/>
              </a:rPr>
              <a:t>and the ratio is </a:t>
            </a:r>
            <a:r>
              <a:rPr lang="en-US" sz="4000" dirty="0" smtClean="0">
                <a:solidFill>
                  <a:srgbClr val="FF0000"/>
                </a:solidFill>
                <a:sym typeface="Symbol" panose="05050102010706020507" pitchFamily="18" charset="2"/>
              </a:rPr>
              <a:t>O(q).</a:t>
            </a:r>
          </a:p>
          <a:p>
            <a:pPr marL="0" indent="0">
              <a:buNone/>
            </a:pPr>
            <a:r>
              <a:rPr lang="en-US" sz="4000" dirty="0" smtClean="0">
                <a:sym typeface="Symbol" panose="05050102010706020507" pitchFamily="18" charset="2"/>
              </a:rPr>
              <a:t>For the rest of the talk, we bound </a:t>
            </a:r>
            <a:r>
              <a:rPr lang="en-US" sz="4000" dirty="0" smtClean="0">
                <a:solidFill>
                  <a:srgbClr val="FF0000"/>
                </a:solidFill>
                <a:sym typeface="Symbol" panose="05050102010706020507" pitchFamily="18" charset="2"/>
              </a:rPr>
              <a:t>q.</a:t>
            </a:r>
            <a:endParaRPr lang="en-US" sz="4000" baseline="-250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156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B0F0"/>
                </a:solidFill>
              </a:rPr>
              <a:t>Random choice 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US" sz="12800" dirty="0" smtClean="0">
                <a:latin typeface="Calibri" panose="020F0502020204030204" pitchFamily="34" charset="0"/>
                <a:cs typeface="Calibri" panose="020F0502020204030204" pitchFamily="34" charset="0"/>
              </a:rPr>
              <a:t>Choose at random </a:t>
            </a:r>
            <a:r>
              <a:rPr lang="en-US" sz="12800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</a:t>
            </a:r>
            <a:r>
              <a:rPr lang="en-US" sz="12800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</a:t>
            </a:r>
            <a:r>
              <a:rPr lang="en-US" sz="12800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[1/3,2/3] </a:t>
            </a:r>
            <a:r>
              <a:rPr lang="en-US" sz="12800" dirty="0" smtClean="0">
                <a:latin typeface="Calibri" panose="020F0502020204030204" pitchFamily="34" charset="0"/>
                <a:cs typeface="Calibri" panose="020F0502020204030204" pitchFamily="34" charset="0"/>
              </a:rPr>
              <a:t>and take into </a:t>
            </a:r>
          </a:p>
          <a:p>
            <a:pPr marL="0" indent="0">
              <a:buNone/>
            </a:pPr>
            <a:r>
              <a:rPr lang="en-US" sz="12800" dirty="0" smtClean="0">
                <a:latin typeface="Calibri" panose="020F0502020204030204" pitchFamily="34" charset="0"/>
                <a:cs typeface="Calibri" panose="020F0502020204030204" pitchFamily="34" charset="0"/>
              </a:rPr>
              <a:t>the cut edges </a:t>
            </a:r>
            <a:r>
              <a:rPr lang="en-US" sz="12800" dirty="0" err="1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en-US" sz="12800" dirty="0" err="1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b</a:t>
            </a:r>
            <a:r>
              <a:rPr lang="en-US" sz="12800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2800" dirty="0" smtClean="0">
                <a:latin typeface="Calibri" panose="020F0502020204030204" pitchFamily="34" charset="0"/>
                <a:cs typeface="Calibri" panose="020F0502020204030204" pitchFamily="34" charset="0"/>
              </a:rPr>
              <a:t>so that</a:t>
            </a:r>
            <a:r>
              <a:rPr lang="en-US" sz="12800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2800" dirty="0" err="1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dist</a:t>
            </a:r>
            <a:r>
              <a:rPr lang="en-US" sz="12800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en-US" sz="12800" dirty="0" err="1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en-US" sz="12800" baseline="-25000" dirty="0" err="1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12800" dirty="0" err="1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,a</a:t>
            </a:r>
            <a:r>
              <a:rPr lang="en-US" sz="12800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)&lt;R </a:t>
            </a:r>
            <a:r>
              <a:rPr lang="en-US" sz="12800" dirty="0" smtClean="0">
                <a:latin typeface="Calibri" panose="020F0502020204030204" pitchFamily="34" charset="0"/>
                <a:cs typeface="Calibri" panose="020F0502020204030204" pitchFamily="34" charset="0"/>
              </a:rPr>
              <a:t>and </a:t>
            </a:r>
          </a:p>
          <a:p>
            <a:pPr marL="0" indent="0">
              <a:buNone/>
            </a:pPr>
            <a:r>
              <a:rPr lang="en-US" sz="12800" dirty="0" err="1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dist</a:t>
            </a:r>
            <a:r>
              <a:rPr lang="en-US" sz="12800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en-US" sz="12800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en-US" sz="12800" baseline="-25000" dirty="0" err="1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12800" dirty="0" err="1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,b</a:t>
            </a:r>
            <a:r>
              <a:rPr lang="en-US" sz="12800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)≥R.</a:t>
            </a:r>
          </a:p>
          <a:p>
            <a:pPr marL="0" indent="0">
              <a:buNone/>
            </a:pPr>
            <a:r>
              <a:rPr lang="en-US" sz="12800" dirty="0" smtClean="0">
                <a:latin typeface="Calibri" panose="020F0502020204030204" pitchFamily="34" charset="0"/>
                <a:cs typeface="Calibri" panose="020F0502020204030204" pitchFamily="34" charset="0"/>
              </a:rPr>
              <a:t>What is the expected contribution of </a:t>
            </a:r>
            <a:r>
              <a:rPr lang="en-US" sz="12800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 </a:t>
            </a:r>
          </a:p>
          <a:p>
            <a:pPr marL="0" indent="0">
              <a:buNone/>
            </a:pPr>
            <a:r>
              <a:rPr lang="en-US" sz="12800" dirty="0">
                <a:latin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lang="en-US" sz="12800" dirty="0" smtClean="0">
                <a:latin typeface="Calibri" panose="020F0502020204030204" pitchFamily="34" charset="0"/>
                <a:cs typeface="Calibri" panose="020F0502020204030204" pitchFamily="34" charset="0"/>
              </a:rPr>
              <a:t>o the cut if e is important for the pair?</a:t>
            </a:r>
            <a:endParaRPr lang="en-US" sz="12800" dirty="0" smtClean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12800" dirty="0" smtClean="0">
                <a:latin typeface="Calibri" panose="020F0502020204030204" pitchFamily="34" charset="0"/>
                <a:cs typeface="Calibri" panose="020F0502020204030204" pitchFamily="34" charset="0"/>
              </a:rPr>
              <a:t>The contribution of</a:t>
            </a:r>
            <a:r>
              <a:rPr lang="en-US" sz="12800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e </a:t>
            </a:r>
            <a:r>
              <a:rPr lang="en-US" sz="12800" dirty="0" smtClean="0">
                <a:latin typeface="Calibri" panose="020F0502020204030204" pitchFamily="34" charset="0"/>
                <a:cs typeface="Calibri" panose="020F0502020204030204" pitchFamily="34" charset="0"/>
              </a:rPr>
              <a:t>is</a:t>
            </a:r>
            <a:r>
              <a:rPr lang="en-US" sz="12800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2800" dirty="0">
                <a:solidFill>
                  <a:srgbClr val="FF0000"/>
                </a:solidFill>
                <a:sym typeface="Symbol"/>
              </a:rPr>
              <a:t>w</a:t>
            </a:r>
            <a:r>
              <a:rPr lang="en-US" sz="12800" baseline="-25000" dirty="0" smtClean="0">
                <a:solidFill>
                  <a:srgbClr val="FF0000"/>
                </a:solidFill>
              </a:rPr>
              <a:t>e </a:t>
            </a:r>
            <a:r>
              <a:rPr lang="en-US" sz="12800" dirty="0">
                <a:solidFill>
                  <a:srgbClr val="FF0000"/>
                </a:solidFill>
                <a:sym typeface="Symbol"/>
              </a:rPr>
              <a:t> </a:t>
            </a:r>
            <a:r>
              <a:rPr lang="en-US" sz="12800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Pr(R cuts e).</a:t>
            </a:r>
            <a:endParaRPr lang="en-US" sz="128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12800" dirty="0" smtClean="0"/>
              <a:t>The contribution of </a:t>
            </a:r>
            <a:r>
              <a:rPr lang="en-US" sz="12800" dirty="0" smtClean="0">
                <a:solidFill>
                  <a:srgbClr val="FF0000"/>
                </a:solidFill>
              </a:rPr>
              <a:t>e </a:t>
            </a:r>
            <a:r>
              <a:rPr lang="en-US" sz="12800" dirty="0" smtClean="0"/>
              <a:t>to a given pair</a:t>
            </a:r>
            <a:r>
              <a:rPr lang="en-US" sz="12800" dirty="0"/>
              <a:t> </a:t>
            </a:r>
            <a:r>
              <a:rPr lang="en-US" sz="12800" dirty="0" smtClean="0"/>
              <a:t>is at most </a:t>
            </a:r>
          </a:p>
          <a:p>
            <a:pPr marL="0" indent="0">
              <a:buNone/>
            </a:pPr>
            <a:r>
              <a:rPr lang="en-US" sz="12800" dirty="0" err="1">
                <a:solidFill>
                  <a:srgbClr val="FF0000"/>
                </a:solidFill>
                <a:sym typeface="Symbol"/>
              </a:rPr>
              <a:t>x</a:t>
            </a:r>
            <a:r>
              <a:rPr lang="en-US" sz="12800" baseline="-25000" dirty="0" err="1" smtClean="0">
                <a:solidFill>
                  <a:srgbClr val="FF0000"/>
                </a:solidFill>
              </a:rPr>
              <a:t>e</a:t>
            </a:r>
            <a:r>
              <a:rPr lang="en-US" sz="12800" dirty="0" err="1" smtClean="0">
                <a:solidFill>
                  <a:srgbClr val="FF0000"/>
                </a:solidFill>
              </a:rPr>
              <a:t>w</a:t>
            </a:r>
            <a:r>
              <a:rPr lang="en-US" sz="12800" dirty="0" smtClean="0">
                <a:solidFill>
                  <a:srgbClr val="FF0000"/>
                </a:solidFill>
              </a:rPr>
              <a:t>(e)/(1/3)</a:t>
            </a:r>
            <a:r>
              <a:rPr lang="en-US" sz="12800" baseline="-25000" dirty="0" smtClean="0">
                <a:solidFill>
                  <a:srgbClr val="FF0000"/>
                </a:solidFill>
              </a:rPr>
              <a:t>  </a:t>
            </a:r>
            <a:r>
              <a:rPr lang="en-US" sz="12800" dirty="0">
                <a:solidFill>
                  <a:srgbClr val="FF0000"/>
                </a:solidFill>
              </a:rPr>
              <a:t> </a:t>
            </a:r>
            <a:endParaRPr lang="en-US" sz="128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12800" dirty="0">
                <a:solidFill>
                  <a:srgbClr val="FF0000"/>
                </a:solidFill>
              </a:rPr>
              <a:t> </a:t>
            </a:r>
            <a:r>
              <a:rPr lang="en-US" sz="12800" dirty="0" smtClean="0">
                <a:solidFill>
                  <a:srgbClr val="FF0000"/>
                </a:solidFill>
              </a:rPr>
              <a:t>=3 </a:t>
            </a:r>
            <a:r>
              <a:rPr lang="en-US" sz="12800" dirty="0" err="1" smtClean="0">
                <a:solidFill>
                  <a:srgbClr val="FF0000"/>
                </a:solidFill>
              </a:rPr>
              <a:t>x</a:t>
            </a:r>
            <a:r>
              <a:rPr lang="en-US" sz="12800" baseline="-25000" dirty="0" err="1" smtClean="0">
                <a:solidFill>
                  <a:srgbClr val="FF0000"/>
                </a:solidFill>
              </a:rPr>
              <a:t>e</a:t>
            </a:r>
            <a:r>
              <a:rPr lang="en-US" sz="12800" dirty="0" err="1">
                <a:solidFill>
                  <a:srgbClr val="FF0000"/>
                </a:solidFill>
              </a:rPr>
              <a:t>w</a:t>
            </a:r>
            <a:r>
              <a:rPr lang="en-US" sz="12800" dirty="0" smtClean="0">
                <a:solidFill>
                  <a:srgbClr val="FF0000"/>
                </a:solidFill>
              </a:rPr>
              <a:t>(e)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6356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B0F0"/>
                </a:solidFill>
              </a:rPr>
              <a:t>To find the cut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Break the distance from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</a:t>
            </a:r>
            <a:r>
              <a:rPr lang="en-US" baseline="-25000" dirty="0" err="1" smtClean="0">
                <a:solidFill>
                  <a:srgbClr val="FF0000"/>
                </a:solidFill>
              </a:rPr>
              <a:t>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to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</a:t>
            </a:r>
            <a:r>
              <a:rPr lang="en-US" baseline="-25000" dirty="0" err="1" smtClean="0">
                <a:solidFill>
                  <a:srgbClr val="FF0000"/>
                </a:solidFill>
              </a:rPr>
              <a:t>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to </a:t>
            </a:r>
            <a:r>
              <a:rPr lang="el-GR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ε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length intervals. </a:t>
            </a:r>
            <a:endParaRPr lang="en-US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Take all breakpoints </a:t>
            </a:r>
            <a:r>
              <a:rPr lang="en-US" dirty="0" smtClean="0">
                <a:solidFill>
                  <a:srgbClr val="FF0000"/>
                </a:solidFill>
              </a:rPr>
              <a:t>j</a:t>
            </a:r>
            <a:r>
              <a:rPr lang="en-U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˖</a:t>
            </a:r>
            <a:r>
              <a:rPr lang="el-GR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ε</a:t>
            </a:r>
            <a:r>
              <a:rPr lang="en-US" baseline="-25000" dirty="0" smtClean="0">
                <a:solidFill>
                  <a:srgbClr val="FF0000"/>
                </a:solidFill>
              </a:rPr>
              <a:t>  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between </a:t>
            </a:r>
            <a:r>
              <a:rPr lang="en-US" dirty="0" smtClean="0">
                <a:solidFill>
                  <a:srgbClr val="FF0000"/>
                </a:solidFill>
              </a:rPr>
              <a:t>2/3 </a:t>
            </a:r>
            <a:r>
              <a:rPr lang="en-US" dirty="0" smtClean="0"/>
              <a:t>and </a:t>
            </a:r>
            <a:r>
              <a:rPr lang="en-US" dirty="0" smtClean="0">
                <a:solidFill>
                  <a:srgbClr val="FF0000"/>
                </a:solidFill>
              </a:rPr>
              <a:t>1/3</a:t>
            </a:r>
            <a:r>
              <a:rPr lang="en-US" dirty="0" smtClean="0"/>
              <a:t> for a small </a:t>
            </a:r>
            <a:r>
              <a:rPr lang="el-GR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ε</a:t>
            </a: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 smtClean="0"/>
              <a:t>For one of the </a:t>
            </a:r>
            <a:r>
              <a:rPr lang="en-US" dirty="0" smtClean="0">
                <a:solidFill>
                  <a:srgbClr val="FF0000"/>
                </a:solidFill>
              </a:rPr>
              <a:t>j </a:t>
            </a:r>
            <a:r>
              <a:rPr lang="en-US" dirty="0" smtClean="0"/>
              <a:t>and</a:t>
            </a:r>
            <a:r>
              <a:rPr lang="en-US" dirty="0" smtClean="0">
                <a:solidFill>
                  <a:srgbClr val="FF0000"/>
                </a:solidFill>
              </a:rPr>
              <a:t> j+1 </a:t>
            </a:r>
            <a:r>
              <a:rPr lang="en-US" dirty="0" smtClean="0"/>
              <a:t>the expectation per edge is as we claim</a:t>
            </a: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0489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B0F0"/>
                </a:solidFill>
              </a:rPr>
              <a:t>The algorithm of Gupta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arenR"/>
            </a:pPr>
            <a:r>
              <a:rPr lang="en-US" dirty="0" smtClean="0"/>
              <a:t>Add to the </a:t>
            </a:r>
            <a:r>
              <a:rPr lang="en-US" dirty="0" smtClean="0">
                <a:solidFill>
                  <a:srgbClr val="FF0000"/>
                </a:solidFill>
              </a:rPr>
              <a:t>Sol</a:t>
            </a:r>
            <a:r>
              <a:rPr lang="en-US" dirty="0" smtClean="0"/>
              <a:t> any edge </a:t>
            </a:r>
            <a:r>
              <a:rPr lang="en-US" dirty="0" smtClean="0">
                <a:solidFill>
                  <a:srgbClr val="FF0000"/>
                </a:solidFill>
              </a:rPr>
              <a:t>e </a:t>
            </a:r>
            <a:r>
              <a:rPr lang="en-US" dirty="0" smtClean="0"/>
              <a:t>so that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      x</a:t>
            </a:r>
            <a:r>
              <a:rPr lang="en-US" baseline="-25000" dirty="0" smtClean="0">
                <a:solidFill>
                  <a:srgbClr val="FF0000"/>
                </a:solidFill>
              </a:rPr>
              <a:t>e</a:t>
            </a:r>
            <a:r>
              <a:rPr lang="en-US" baseline="-25000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≥1/sqrt{n}. </a:t>
            </a:r>
          </a:p>
          <a:p>
            <a:pPr marL="0" indent="0">
              <a:buNone/>
            </a:pPr>
            <a:r>
              <a:rPr lang="en-US" dirty="0" smtClean="0"/>
              <a:t>2) As long as there is a non-separated pair </a:t>
            </a:r>
            <a:r>
              <a:rPr lang="en-US" dirty="0" err="1" smtClean="0">
                <a:solidFill>
                  <a:srgbClr val="FF0000"/>
                </a:solidFill>
              </a:rPr>
              <a:t>s</a:t>
            </a:r>
            <a:r>
              <a:rPr lang="en-US" baseline="-25000" dirty="0" err="1">
                <a:solidFill>
                  <a:srgbClr val="FF0000"/>
                </a:solidFill>
              </a:rPr>
              <a:t>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</a:t>
            </a:r>
            <a:r>
              <a:rPr lang="en-US" baseline="-25000" dirty="0" err="1">
                <a:solidFill>
                  <a:srgbClr val="FF0000"/>
                </a:solidFill>
              </a:rPr>
              <a:t>i</a:t>
            </a:r>
            <a:endParaRPr lang="en-US" baseline="-250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2.1 Find a middle cut for </a:t>
            </a:r>
            <a:r>
              <a:rPr lang="en-US" dirty="0" err="1" smtClean="0">
                <a:solidFill>
                  <a:srgbClr val="FF0000"/>
                </a:solidFill>
              </a:rPr>
              <a:t>s</a:t>
            </a:r>
            <a:r>
              <a:rPr lang="en-US" baseline="-25000" dirty="0" err="1" smtClean="0">
                <a:solidFill>
                  <a:srgbClr val="FF0000"/>
                </a:solidFill>
              </a:rPr>
              <a:t>i</a:t>
            </a:r>
            <a:r>
              <a:rPr lang="en-US" dirty="0" err="1" smtClean="0">
                <a:solidFill>
                  <a:srgbClr val="FF0000"/>
                </a:solidFill>
              </a:rPr>
              <a:t>,t</a:t>
            </a:r>
            <a:r>
              <a:rPr lang="en-US" baseline="-25000" dirty="0" err="1" smtClean="0">
                <a:solidFill>
                  <a:srgbClr val="FF0000"/>
                </a:solidFill>
              </a:rPr>
              <a:t>i</a:t>
            </a:r>
            <a:r>
              <a:rPr lang="en-US" baseline="-25000" dirty="0" smtClean="0">
                <a:solidFill>
                  <a:srgbClr val="FF0000"/>
                </a:solidFill>
              </a:rPr>
              <a:t>,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and add the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edges of the cut to</a:t>
            </a:r>
            <a:r>
              <a:rPr lang="en-US" dirty="0" smtClean="0">
                <a:solidFill>
                  <a:srgbClr val="FF0000"/>
                </a:solidFill>
              </a:rPr>
              <a:t> Sol</a:t>
            </a:r>
          </a:p>
          <a:p>
            <a:pPr marL="0" indent="0">
              <a:buNone/>
            </a:pPr>
            <a:r>
              <a:rPr lang="en-US" dirty="0" smtClean="0"/>
              <a:t>3) Return </a:t>
            </a:r>
            <a:r>
              <a:rPr lang="en-US" dirty="0" smtClean="0">
                <a:solidFill>
                  <a:srgbClr val="FF0000"/>
                </a:solidFill>
              </a:rPr>
              <a:t>Sol. 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2971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B0F0"/>
                </a:solidFill>
              </a:rPr>
              <a:t>Bounding the number of pairs e is important for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Let </a:t>
            </a:r>
            <a:r>
              <a:rPr lang="en-US" dirty="0" smtClean="0">
                <a:solidFill>
                  <a:srgbClr val="FF0000"/>
                </a:solidFill>
              </a:rPr>
              <a:t>R(a) </a:t>
            </a:r>
            <a:r>
              <a:rPr lang="en-US" dirty="0" smtClean="0"/>
              <a:t>for </a:t>
            </a:r>
            <a:r>
              <a:rPr lang="en-US" dirty="0" smtClean="0">
                <a:solidFill>
                  <a:srgbClr val="FF0000"/>
                </a:solidFill>
              </a:rPr>
              <a:t>e=</a:t>
            </a:r>
            <a:r>
              <a:rPr lang="en-US" dirty="0" err="1" smtClean="0">
                <a:solidFill>
                  <a:srgbClr val="FF0000"/>
                </a:solidFill>
              </a:rPr>
              <a:t>a</a:t>
            </a:r>
            <a:r>
              <a:rPr lang="en-US" dirty="0" err="1" smtClean="0">
                <a:solidFill>
                  <a:srgbClr val="FF0000"/>
                </a:solidFill>
                <a:sym typeface="Wingdings" panose="05000000000000000000" pitchFamily="2" charset="2"/>
              </a:rPr>
              <a:t></a:t>
            </a:r>
            <a:r>
              <a:rPr lang="en-US" dirty="0" err="1" smtClean="0">
                <a:solidFill>
                  <a:srgbClr val="FF0000"/>
                </a:solidFill>
              </a:rPr>
              <a:t>b</a:t>
            </a:r>
            <a:r>
              <a:rPr lang="en-US" dirty="0" smtClean="0"/>
              <a:t> be the number of vertices that can reach or can be reached from </a:t>
            </a:r>
            <a:r>
              <a:rPr lang="en-US" dirty="0" smtClean="0">
                <a:solidFill>
                  <a:srgbClr val="FF0000"/>
                </a:solidFill>
              </a:rPr>
              <a:t>a </a:t>
            </a:r>
            <a:r>
              <a:rPr lang="en-US" dirty="0" smtClean="0"/>
              <a:t>and the same for </a:t>
            </a:r>
            <a:r>
              <a:rPr lang="en-US" dirty="0" smtClean="0">
                <a:solidFill>
                  <a:srgbClr val="FF0000"/>
                </a:solidFill>
              </a:rPr>
              <a:t>b</a:t>
            </a:r>
            <a:r>
              <a:rPr lang="en-US" dirty="0" smtClean="0"/>
              <a:t>. For an edge </a:t>
            </a:r>
            <a:r>
              <a:rPr lang="en-US" dirty="0" err="1" smtClean="0">
                <a:solidFill>
                  <a:srgbClr val="FF0000"/>
                </a:solidFill>
              </a:rPr>
              <a:t>a</a:t>
            </a:r>
            <a:r>
              <a:rPr lang="en-US" dirty="0" err="1" smtClean="0">
                <a:solidFill>
                  <a:srgbClr val="FF0000"/>
                </a:solidFill>
                <a:sym typeface="Wingdings" panose="05000000000000000000" pitchFamily="2" charset="2"/>
              </a:rPr>
              <a:t>b</a:t>
            </a:r>
            <a:r>
              <a:rPr lang="en-US" dirty="0" smtClean="0">
                <a:sym typeface="Wingdings" panose="05000000000000000000" pitchFamily="2" charset="2"/>
              </a:rPr>
              <a:t> let </a:t>
            </a:r>
            <a:r>
              <a:rPr lang="en-US" dirty="0" smtClean="0">
                <a:solidFill>
                  <a:srgbClr val="FF0000"/>
                </a:solidFill>
                <a:sym typeface="Wingdings" panose="05000000000000000000" pitchFamily="2" charset="2"/>
              </a:rPr>
              <a:t>R(e)=R(a)+R(b).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  <a:sym typeface="Wingdings" panose="05000000000000000000" pitchFamily="2" charset="2"/>
              </a:rPr>
              <a:t>R(e)≤4n </a:t>
            </a:r>
            <a:r>
              <a:rPr lang="en-US" dirty="0" smtClean="0">
                <a:sym typeface="Wingdings" panose="05000000000000000000" pitchFamily="2" charset="2"/>
              </a:rPr>
              <a:t>when the algorithm starts.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544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B0F0"/>
                </a:solidFill>
              </a:rPr>
              <a:t>A simple algorithm for Directed Multicut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But ratio </a:t>
            </a:r>
            <a:r>
              <a:rPr lang="en-US" dirty="0" smtClean="0">
                <a:solidFill>
                  <a:srgbClr val="FF0000"/>
                </a:solidFill>
              </a:rPr>
              <a:t>O(sqrt{n})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Oval 3"/>
          <p:cNvSpPr/>
          <p:nvPr/>
        </p:nvSpPr>
        <p:spPr>
          <a:xfrm>
            <a:off x="3505200" y="2819400"/>
            <a:ext cx="3581400" cy="2438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0" y="3657600"/>
            <a:ext cx="2971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S(1)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162300" y="5726668"/>
            <a:ext cx="2819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T(1)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6553200" y="3919210"/>
            <a:ext cx="197498" cy="2375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6781800" y="3962400"/>
            <a:ext cx="1524000" cy="76200"/>
          </a:xfrm>
          <a:prstGeom prst="straightConnector1">
            <a:avLst/>
          </a:prstGeom>
          <a:ln w="825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9"/>
          <p:cNvSpPr/>
          <p:nvPr/>
        </p:nvSpPr>
        <p:spPr>
          <a:xfrm>
            <a:off x="8261868" y="3843611"/>
            <a:ext cx="197498" cy="2375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3657600" y="4267200"/>
            <a:ext cx="197498" cy="2375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3" name="Straight Arrow Connector 12"/>
          <p:cNvCxnSpPr/>
          <p:nvPr/>
        </p:nvCxnSpPr>
        <p:spPr>
          <a:xfrm flipH="1">
            <a:off x="1835174" y="4443025"/>
            <a:ext cx="1921175" cy="559214"/>
          </a:xfrm>
          <a:prstGeom prst="straightConnector1">
            <a:avLst/>
          </a:prstGeom>
          <a:ln w="793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1674998" y="4919913"/>
            <a:ext cx="197498" cy="2375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Oval 14"/>
          <p:cNvSpPr/>
          <p:nvPr/>
        </p:nvSpPr>
        <p:spPr>
          <a:xfrm>
            <a:off x="5638800" y="4937017"/>
            <a:ext cx="197498" cy="2375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7" name="Straight Arrow Connector 16"/>
          <p:cNvCxnSpPr>
            <a:stCxn id="15" idx="5"/>
          </p:cNvCxnSpPr>
          <p:nvPr/>
        </p:nvCxnSpPr>
        <p:spPr>
          <a:xfrm>
            <a:off x="5807375" y="5139803"/>
            <a:ext cx="1812625" cy="803797"/>
          </a:xfrm>
          <a:prstGeom prst="straightConnector1">
            <a:avLst/>
          </a:prstGeom>
          <a:ln w="857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val 17"/>
          <p:cNvSpPr/>
          <p:nvPr/>
        </p:nvSpPr>
        <p:spPr>
          <a:xfrm>
            <a:off x="7587967" y="5869489"/>
            <a:ext cx="197498" cy="2375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4392032" y="3153332"/>
            <a:ext cx="13455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T(2)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487802" y="4116288"/>
            <a:ext cx="13455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S(2)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>
            <a:off x="2156149" y="3332379"/>
            <a:ext cx="197498" cy="2375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2179358" y="3451168"/>
            <a:ext cx="1777328" cy="46235"/>
          </a:xfrm>
          <a:prstGeom prst="straightConnector1">
            <a:avLst/>
          </a:prstGeom>
          <a:ln w="666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Oval 24"/>
          <p:cNvSpPr/>
          <p:nvPr/>
        </p:nvSpPr>
        <p:spPr>
          <a:xfrm>
            <a:off x="3911782" y="3397466"/>
            <a:ext cx="197498" cy="2375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Oval 25"/>
          <p:cNvSpPr/>
          <p:nvPr/>
        </p:nvSpPr>
        <p:spPr>
          <a:xfrm>
            <a:off x="6106281" y="3163332"/>
            <a:ext cx="197498" cy="2375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28" name="Straight Arrow Connector 27"/>
          <p:cNvCxnSpPr/>
          <p:nvPr/>
        </p:nvCxnSpPr>
        <p:spPr>
          <a:xfrm flipH="1">
            <a:off x="6303779" y="2391628"/>
            <a:ext cx="950772" cy="843721"/>
          </a:xfrm>
          <a:prstGeom prst="straightConnector1">
            <a:avLst/>
          </a:prstGeom>
          <a:ln w="793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Oval 28"/>
          <p:cNvSpPr/>
          <p:nvPr/>
        </p:nvSpPr>
        <p:spPr>
          <a:xfrm>
            <a:off x="7254551" y="2154050"/>
            <a:ext cx="197498" cy="2375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2763006" y="2995916"/>
            <a:ext cx="1905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e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610350" y="2311398"/>
            <a:ext cx="1905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f</a:t>
            </a:r>
          </a:p>
        </p:txBody>
      </p:sp>
    </p:spTree>
    <p:extLst>
      <p:ext uri="{BB962C8B-B14F-4D97-AF65-F5344CB8AC3E}">
        <p14:creationId xmlns:p14="http://schemas.microsoft.com/office/powerpoint/2010/main" val="2505283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B0F0"/>
                </a:solidFill>
              </a:rPr>
              <a:t>If e=</a:t>
            </a:r>
            <a:r>
              <a:rPr lang="en-US" dirty="0" err="1" smtClean="0">
                <a:solidFill>
                  <a:srgbClr val="00B0F0"/>
                </a:solidFill>
              </a:rPr>
              <a:t>a</a:t>
            </a:r>
            <a:r>
              <a:rPr lang="en-US" dirty="0" err="1" smtClean="0">
                <a:solidFill>
                  <a:srgbClr val="00B0F0"/>
                </a:solidFill>
                <a:sym typeface="Wingdings" panose="05000000000000000000" pitchFamily="2" charset="2"/>
              </a:rPr>
              <a:t>b</a:t>
            </a:r>
            <a:r>
              <a:rPr lang="en-US" dirty="0" smtClean="0">
                <a:solidFill>
                  <a:srgbClr val="00B0F0"/>
                </a:solidFill>
                <a:sym typeface="Wingdings" panose="05000000000000000000" pitchFamily="2" charset="2"/>
              </a:rPr>
              <a:t> is an important edge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T</a:t>
            </a:r>
            <a:r>
              <a:rPr lang="en-US" dirty="0" smtClean="0"/>
              <a:t>here is a path from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</a:t>
            </a:r>
            <a:r>
              <a:rPr lang="en-US" baseline="-25000" dirty="0" err="1" smtClean="0">
                <a:solidFill>
                  <a:srgbClr val="FF0000"/>
                </a:solidFill>
              </a:rPr>
              <a:t>i</a:t>
            </a:r>
            <a:r>
              <a:rPr lang="en-US" baseline="-25000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to </a:t>
            </a:r>
            <a:r>
              <a:rPr lang="en-US" dirty="0" smtClean="0">
                <a:solidFill>
                  <a:srgbClr val="FF0000"/>
                </a:solidFill>
              </a:rPr>
              <a:t>a</a:t>
            </a:r>
            <a:r>
              <a:rPr lang="en-US" dirty="0" smtClean="0"/>
              <a:t> and</a:t>
            </a:r>
            <a:r>
              <a:rPr lang="en-US" dirty="0"/>
              <a:t> </a:t>
            </a:r>
            <a:r>
              <a:rPr lang="en-US" dirty="0" smtClean="0">
                <a:solidFill>
                  <a:srgbClr val="FF0000"/>
                </a:solidFill>
              </a:rPr>
              <a:t>b</a:t>
            </a:r>
            <a:r>
              <a:rPr lang="en-US" dirty="0" smtClean="0"/>
              <a:t> to </a:t>
            </a:r>
            <a:r>
              <a:rPr lang="en-US" dirty="0" err="1" smtClean="0">
                <a:solidFill>
                  <a:srgbClr val="FF0000"/>
                </a:solidFill>
              </a:rPr>
              <a:t>t</a:t>
            </a:r>
            <a:r>
              <a:rPr lang="en-US" baseline="-25000" dirty="0" err="1" smtClean="0">
                <a:solidFill>
                  <a:srgbClr val="FF0000"/>
                </a:solidFill>
              </a:rPr>
              <a:t>i</a:t>
            </a:r>
            <a:r>
              <a:rPr lang="en-US" dirty="0" smtClean="0">
                <a:solidFill>
                  <a:srgbClr val="FF0000"/>
                </a:solidFill>
              </a:rPr>
              <a:t>. </a:t>
            </a:r>
            <a:r>
              <a:rPr lang="en-US" dirty="0" smtClean="0"/>
              <a:t>Both these paths have a length of at least </a:t>
            </a:r>
            <a:r>
              <a:rPr lang="en-US" dirty="0" smtClean="0">
                <a:solidFill>
                  <a:srgbClr val="FF0000"/>
                </a:solidFill>
              </a:rPr>
              <a:t>1/3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Therefore we have a path 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s</a:t>
            </a:r>
            <a:r>
              <a:rPr lang="en-US" baseline="-25000" dirty="0" smtClean="0">
                <a:solidFill>
                  <a:srgbClr val="FF0000"/>
                </a:solidFill>
              </a:rPr>
              <a:t>i</a:t>
            </a:r>
            <a:r>
              <a:rPr lang="en-US" dirty="0" smtClean="0">
                <a:solidFill>
                  <a:srgbClr val="FF0000"/>
                </a:solidFill>
                <a:sym typeface="Wingdings" panose="05000000000000000000" pitchFamily="2" charset="2"/>
              </a:rPr>
              <a:t>x</a:t>
            </a:r>
            <a:r>
              <a:rPr lang="en-US" baseline="-25000" dirty="0" smtClean="0">
                <a:solidFill>
                  <a:srgbClr val="FF0000"/>
                </a:solidFill>
                <a:sym typeface="Wingdings" panose="05000000000000000000" pitchFamily="2" charset="2"/>
              </a:rPr>
              <a:t>1</a:t>
            </a:r>
            <a:r>
              <a:rPr lang="en-US" dirty="0" smtClean="0">
                <a:solidFill>
                  <a:srgbClr val="FF0000"/>
                </a:solidFill>
                <a:sym typeface="Wingdings" panose="05000000000000000000" pitchFamily="2" charset="2"/>
              </a:rPr>
              <a:t>x</a:t>
            </a:r>
            <a:r>
              <a:rPr lang="en-US" baseline="-25000" dirty="0" smtClean="0">
                <a:solidFill>
                  <a:srgbClr val="FF0000"/>
                </a:solidFill>
                <a:sym typeface="Wingdings" panose="05000000000000000000" pitchFamily="2" charset="2"/>
              </a:rPr>
              <a:t>2</a:t>
            </a:r>
            <a:r>
              <a:rPr lang="en-US" dirty="0" smtClean="0">
                <a:solidFill>
                  <a:srgbClr val="FF0000"/>
                </a:solidFill>
                <a:sym typeface="Wingdings" panose="05000000000000000000" pitchFamily="2" charset="2"/>
              </a:rPr>
              <a:t>…aby</a:t>
            </a:r>
            <a:r>
              <a:rPr lang="en-US" baseline="-25000" dirty="0" smtClean="0">
                <a:solidFill>
                  <a:srgbClr val="FF0000"/>
                </a:solidFill>
                <a:sym typeface="Wingdings" panose="05000000000000000000" pitchFamily="2" charset="2"/>
              </a:rPr>
              <a:t>1</a:t>
            </a:r>
            <a:r>
              <a:rPr lang="en-US" dirty="0" smtClean="0">
                <a:solidFill>
                  <a:srgbClr val="FF0000"/>
                </a:solidFill>
                <a:sym typeface="Wingdings" panose="05000000000000000000" pitchFamily="2" charset="2"/>
              </a:rPr>
              <a:t>y</a:t>
            </a:r>
            <a:r>
              <a:rPr lang="en-US" baseline="-25000" dirty="0" smtClean="0">
                <a:solidFill>
                  <a:srgbClr val="FF0000"/>
                </a:solidFill>
                <a:sym typeface="Wingdings" panose="05000000000000000000" pitchFamily="2" charset="2"/>
              </a:rPr>
              <a:t>2</a:t>
            </a:r>
            <a:r>
              <a:rPr lang="en-US" dirty="0" smtClean="0">
                <a:solidFill>
                  <a:srgbClr val="FF0000"/>
                </a:solidFill>
                <a:sym typeface="Wingdings" panose="05000000000000000000" pitchFamily="2" charset="2"/>
              </a:rPr>
              <a:t>…..-&gt;</a:t>
            </a:r>
            <a:r>
              <a:rPr lang="en-US" dirty="0" err="1" smtClean="0">
                <a:solidFill>
                  <a:srgbClr val="FF0000"/>
                </a:solidFill>
                <a:sym typeface="Wingdings" panose="05000000000000000000" pitchFamily="2" charset="2"/>
              </a:rPr>
              <a:t>t</a:t>
            </a:r>
            <a:r>
              <a:rPr lang="en-US" baseline="-25000" dirty="0" err="1" smtClean="0">
                <a:solidFill>
                  <a:srgbClr val="FF0000"/>
                </a:solidFill>
                <a:sym typeface="Wingdings" panose="05000000000000000000" pitchFamily="2" charset="2"/>
              </a:rPr>
              <a:t>i</a:t>
            </a:r>
            <a:endParaRPr lang="en-US" baseline="-25000" dirty="0" smtClean="0">
              <a:solidFill>
                <a:srgbClr val="FF0000"/>
              </a:solidFill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US" dirty="0" smtClean="0">
                <a:sym typeface="Wingdings" panose="05000000000000000000" pitchFamily="2" charset="2"/>
              </a:rPr>
              <a:t>Note that for every</a:t>
            </a:r>
            <a:r>
              <a:rPr lang="en-US" dirty="0" smtClean="0">
                <a:solidFill>
                  <a:srgbClr val="FF0000"/>
                </a:solidFill>
                <a:sym typeface="Wingdings" panose="05000000000000000000" pitchFamily="2" charset="2"/>
              </a:rPr>
              <a:t> e’ </a:t>
            </a:r>
            <a:r>
              <a:rPr lang="en-US" dirty="0" err="1" smtClean="0">
                <a:solidFill>
                  <a:srgbClr val="FF0000"/>
                </a:solidFill>
                <a:sym typeface="Wingdings" panose="05000000000000000000" pitchFamily="2" charset="2"/>
              </a:rPr>
              <a:t>x</a:t>
            </a:r>
            <a:r>
              <a:rPr lang="en-US" baseline="-25000" dirty="0" err="1" smtClean="0">
                <a:solidFill>
                  <a:srgbClr val="FF0000"/>
                </a:solidFill>
                <a:sym typeface="Wingdings" panose="05000000000000000000" pitchFamily="2" charset="2"/>
              </a:rPr>
              <a:t>e</a:t>
            </a:r>
            <a:r>
              <a:rPr lang="en-US" baseline="-25000" dirty="0" smtClean="0">
                <a:solidFill>
                  <a:srgbClr val="FF0000"/>
                </a:solidFill>
                <a:sym typeface="Wingdings" panose="05000000000000000000" pitchFamily="2" charset="2"/>
              </a:rPr>
              <a:t>’ </a:t>
            </a:r>
            <a:r>
              <a:rPr lang="en-US" dirty="0" smtClean="0">
                <a:solidFill>
                  <a:srgbClr val="FF0000"/>
                </a:solidFill>
                <a:sym typeface="Wingdings" panose="05000000000000000000" pitchFamily="2" charset="2"/>
              </a:rPr>
              <a:t>≤1/</a:t>
            </a:r>
            <a:r>
              <a:rPr lang="en-US" dirty="0" err="1" smtClean="0">
                <a:solidFill>
                  <a:srgbClr val="FF0000"/>
                </a:solidFill>
                <a:sym typeface="Wingdings" panose="05000000000000000000" pitchFamily="2" charset="2"/>
              </a:rPr>
              <a:t>sqrt</a:t>
            </a:r>
            <a:r>
              <a:rPr lang="en-US" dirty="0" smtClean="0">
                <a:solidFill>
                  <a:srgbClr val="FF0000"/>
                </a:solidFill>
                <a:sym typeface="Wingdings" panose="05000000000000000000" pitchFamily="2" charset="2"/>
              </a:rPr>
              <a:t>{n},</a:t>
            </a:r>
            <a:r>
              <a:rPr lang="en-US" dirty="0" smtClean="0">
                <a:sym typeface="Wingdings" panose="05000000000000000000" pitchFamily="2" charset="2"/>
              </a:rPr>
              <a:t> the distance between </a:t>
            </a:r>
            <a:r>
              <a:rPr lang="en-US" dirty="0" smtClean="0">
                <a:solidFill>
                  <a:srgbClr val="FF0000"/>
                </a:solidFill>
                <a:sym typeface="Wingdings" panose="05000000000000000000" pitchFamily="2" charset="2"/>
              </a:rPr>
              <a:t>s</a:t>
            </a:r>
            <a:r>
              <a:rPr lang="en-US" dirty="0" smtClean="0">
                <a:sym typeface="Wingdings" panose="05000000000000000000" pitchFamily="2" charset="2"/>
              </a:rPr>
              <a:t> and</a:t>
            </a:r>
            <a:r>
              <a:rPr lang="en-US" dirty="0" smtClean="0">
                <a:solidFill>
                  <a:srgbClr val="FF0000"/>
                </a:solidFill>
                <a:sym typeface="Wingdings" panose="05000000000000000000" pitchFamily="2" charset="2"/>
              </a:rPr>
              <a:t> a </a:t>
            </a:r>
            <a:r>
              <a:rPr lang="en-US" dirty="0" smtClean="0">
                <a:sym typeface="Wingdings" panose="05000000000000000000" pitchFamily="2" charset="2"/>
              </a:rPr>
              <a:t>is at least a </a:t>
            </a:r>
            <a:r>
              <a:rPr lang="en-US" dirty="0" smtClean="0">
                <a:solidFill>
                  <a:srgbClr val="FF0000"/>
                </a:solidFill>
                <a:sym typeface="Wingdings" panose="05000000000000000000" pitchFamily="2" charset="2"/>
              </a:rPr>
              <a:t>1/3</a:t>
            </a:r>
            <a:r>
              <a:rPr lang="en-US" dirty="0" smtClean="0">
                <a:sym typeface="Wingdings" panose="05000000000000000000" pitchFamily="2" charset="2"/>
              </a:rPr>
              <a:t>. There are at least </a:t>
            </a:r>
            <a:r>
              <a:rPr lang="en-US" dirty="0" smtClean="0">
                <a:solidFill>
                  <a:srgbClr val="FF0000"/>
                </a:solidFill>
                <a:sym typeface="Wingdings" panose="05000000000000000000" pitchFamily="2" charset="2"/>
              </a:rPr>
              <a:t>1/(3sqrt{n}) </a:t>
            </a:r>
            <a:r>
              <a:rPr lang="en-US" dirty="0" smtClean="0">
                <a:sym typeface="Wingdings" panose="05000000000000000000" pitchFamily="2" charset="2"/>
              </a:rPr>
              <a:t>vertices </a:t>
            </a:r>
            <a:r>
              <a:rPr lang="en-US" dirty="0" smtClean="0">
                <a:solidFill>
                  <a:srgbClr val="FF0000"/>
                </a:solidFill>
                <a:sym typeface="Wingdings" panose="05000000000000000000" pitchFamily="2" charset="2"/>
              </a:rPr>
              <a:t>x</a:t>
            </a:r>
            <a:r>
              <a:rPr lang="en-US" baseline="-25000" dirty="0" smtClean="0">
                <a:solidFill>
                  <a:srgbClr val="FF0000"/>
                </a:solidFill>
                <a:sym typeface="Wingdings" panose="05000000000000000000" pitchFamily="2" charset="2"/>
              </a:rPr>
              <a:t>i</a:t>
            </a:r>
            <a:r>
              <a:rPr lang="en-US" dirty="0" smtClean="0">
                <a:sym typeface="Wingdings" panose="05000000000000000000" pitchFamily="2" charset="2"/>
              </a:rPr>
              <a:t>. The same for </a:t>
            </a:r>
            <a:r>
              <a:rPr lang="en-US" dirty="0" err="1" smtClean="0">
                <a:solidFill>
                  <a:srgbClr val="FF0000"/>
                </a:solidFill>
                <a:sym typeface="Wingdings" panose="05000000000000000000" pitchFamily="2" charset="2"/>
              </a:rPr>
              <a:t>y</a:t>
            </a:r>
            <a:r>
              <a:rPr lang="en-US" baseline="-25000" dirty="0" err="1" smtClean="0">
                <a:solidFill>
                  <a:srgbClr val="FF0000"/>
                </a:solidFill>
                <a:sym typeface="Wingdings" panose="05000000000000000000" pitchFamily="2" charset="2"/>
              </a:rPr>
              <a:t>i</a:t>
            </a:r>
            <a:r>
              <a:rPr lang="en-US" dirty="0" smtClean="0">
                <a:solidFill>
                  <a:srgbClr val="FF0000"/>
                </a:solidFill>
                <a:sym typeface="Wingdings" panose="05000000000000000000" pitchFamily="2" charset="2"/>
              </a:rPr>
              <a:t> </a:t>
            </a:r>
            <a:endParaRPr lang="en-US" baseline="-25000" dirty="0" smtClean="0">
              <a:solidFill>
                <a:srgbClr val="FF0000"/>
              </a:solidFill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610965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B0F0"/>
                </a:solidFill>
              </a:rPr>
              <a:t>R(e) goes down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the cut, all the </a:t>
            </a:r>
            <a:r>
              <a:rPr lang="en-US" dirty="0" smtClean="0">
                <a:solidFill>
                  <a:srgbClr val="FF0000"/>
                </a:solidFill>
              </a:rPr>
              <a:t>x</a:t>
            </a:r>
            <a:r>
              <a:rPr lang="en-US" baseline="-25000" dirty="0" smtClean="0">
                <a:solidFill>
                  <a:srgbClr val="FF0000"/>
                </a:solidFill>
              </a:rPr>
              <a:t>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are at the side of </a:t>
            </a:r>
            <a:r>
              <a:rPr lang="en-US" dirty="0" err="1" smtClean="0">
                <a:solidFill>
                  <a:srgbClr val="FF0000"/>
                </a:solidFill>
              </a:rPr>
              <a:t>s</a:t>
            </a:r>
            <a:r>
              <a:rPr lang="en-US" baseline="-25000" dirty="0" err="1" smtClean="0">
                <a:solidFill>
                  <a:srgbClr val="FF0000"/>
                </a:solidFill>
              </a:rPr>
              <a:t>i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  all the </a:t>
            </a:r>
            <a:r>
              <a:rPr lang="en-US" dirty="0" err="1" smtClean="0">
                <a:solidFill>
                  <a:srgbClr val="FF0000"/>
                </a:solidFill>
              </a:rPr>
              <a:t>y</a:t>
            </a:r>
            <a:r>
              <a:rPr lang="en-US" baseline="-25000" dirty="0" err="1" smtClean="0">
                <a:solidFill>
                  <a:srgbClr val="FF0000"/>
                </a:solidFill>
              </a:rPr>
              <a:t>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are at the side of </a:t>
            </a:r>
            <a:r>
              <a:rPr lang="en-US" dirty="0" err="1" smtClean="0">
                <a:solidFill>
                  <a:srgbClr val="FF0000"/>
                </a:solidFill>
              </a:rPr>
              <a:t>t</a:t>
            </a:r>
            <a:r>
              <a:rPr lang="en-US" baseline="-25000" dirty="0" err="1" smtClean="0">
                <a:solidFill>
                  <a:srgbClr val="FF0000"/>
                </a:solidFill>
              </a:rPr>
              <a:t>i</a:t>
            </a:r>
            <a:endParaRPr lang="en-US" baseline="-25000" dirty="0">
              <a:solidFill>
                <a:srgbClr val="FF0000"/>
              </a:solidFill>
            </a:endParaRPr>
          </a:p>
          <a:p>
            <a:r>
              <a:rPr lang="en-US" dirty="0" smtClean="0"/>
              <a:t>All the </a:t>
            </a:r>
            <a:r>
              <a:rPr lang="en-US" dirty="0" smtClean="0">
                <a:solidFill>
                  <a:srgbClr val="FF0000"/>
                </a:solidFill>
              </a:rPr>
              <a:t>x</a:t>
            </a:r>
            <a:r>
              <a:rPr lang="en-US" baseline="-25000" dirty="0" smtClean="0">
                <a:solidFill>
                  <a:srgbClr val="FF0000"/>
                </a:solidFill>
              </a:rPr>
              <a:t>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no longer can reach </a:t>
            </a:r>
            <a:r>
              <a:rPr lang="en-US" dirty="0" smtClean="0">
                <a:solidFill>
                  <a:srgbClr val="FF0000"/>
                </a:solidFill>
              </a:rPr>
              <a:t>b</a:t>
            </a:r>
            <a:r>
              <a:rPr lang="en-US" dirty="0" smtClean="0"/>
              <a:t>. All the </a:t>
            </a:r>
            <a:r>
              <a:rPr lang="en-US" dirty="0" err="1" smtClean="0">
                <a:solidFill>
                  <a:srgbClr val="FF0000"/>
                </a:solidFill>
              </a:rPr>
              <a:t>y</a:t>
            </a:r>
            <a:r>
              <a:rPr lang="en-US" baseline="-25000" dirty="0" err="1" smtClean="0">
                <a:solidFill>
                  <a:srgbClr val="FF0000"/>
                </a:solidFill>
              </a:rPr>
              <a:t>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can no longer be reached from </a:t>
            </a:r>
            <a:r>
              <a:rPr lang="en-US" dirty="0" smtClean="0">
                <a:solidFill>
                  <a:srgbClr val="FF0000"/>
                </a:solidFill>
              </a:rPr>
              <a:t>a</a:t>
            </a:r>
          </a:p>
          <a:p>
            <a:r>
              <a:rPr lang="en-US" dirty="0" smtClean="0"/>
              <a:t>After every cut is found, </a:t>
            </a:r>
            <a:r>
              <a:rPr lang="en-US" dirty="0" smtClean="0">
                <a:solidFill>
                  <a:srgbClr val="FF0000"/>
                </a:solidFill>
              </a:rPr>
              <a:t>R(e) </a:t>
            </a:r>
            <a:r>
              <a:rPr lang="en-US" dirty="0" smtClean="0"/>
              <a:t>goes down by </a:t>
            </a:r>
            <a:r>
              <a:rPr lang="el-GR" dirty="0" smtClean="0">
                <a:solidFill>
                  <a:srgbClr val="FF0000"/>
                </a:solidFill>
              </a:rPr>
              <a:t>Ω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dirty="0" err="1" smtClean="0">
                <a:solidFill>
                  <a:srgbClr val="FF0000"/>
                </a:solidFill>
              </a:rPr>
              <a:t>sqrt</a:t>
            </a:r>
            <a:r>
              <a:rPr lang="en-US" dirty="0" smtClean="0">
                <a:solidFill>
                  <a:srgbClr val="FF0000"/>
                </a:solidFill>
              </a:rPr>
              <a:t>{n}). </a:t>
            </a:r>
            <a:r>
              <a:rPr lang="en-US" dirty="0" smtClean="0"/>
              <a:t>Therefore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e </a:t>
            </a:r>
            <a:r>
              <a:rPr lang="en-US" dirty="0" smtClean="0"/>
              <a:t>is in the cut with probability at most </a:t>
            </a:r>
            <a:r>
              <a:rPr lang="en-US" dirty="0" smtClean="0">
                <a:solidFill>
                  <a:srgbClr val="FF0000"/>
                </a:solidFill>
              </a:rPr>
              <a:t>O(</a:t>
            </a:r>
            <a:r>
              <a:rPr lang="en-US" dirty="0" err="1" smtClean="0">
                <a:solidFill>
                  <a:srgbClr val="FF0000"/>
                </a:solidFill>
              </a:rPr>
              <a:t>sqrt</a:t>
            </a:r>
            <a:r>
              <a:rPr lang="en-US" dirty="0" smtClean="0">
                <a:solidFill>
                  <a:srgbClr val="FF0000"/>
                </a:solidFill>
              </a:rPr>
              <a:t>{n})</a:t>
            </a:r>
            <a:r>
              <a:rPr lang="en-US" dirty="0" err="1" smtClean="0">
                <a:solidFill>
                  <a:srgbClr val="FF0000"/>
                </a:solidFill>
              </a:rPr>
              <a:t>x</a:t>
            </a:r>
            <a:r>
              <a:rPr lang="en-US" baseline="-25000" dirty="0" err="1" smtClean="0">
                <a:solidFill>
                  <a:srgbClr val="FF0000"/>
                </a:solidFill>
              </a:rPr>
              <a:t>e</a:t>
            </a:r>
            <a:r>
              <a:rPr lang="en-US" dirty="0" smtClean="0"/>
              <a:t>. And the approximation is </a:t>
            </a:r>
            <a:r>
              <a:rPr lang="en-US" dirty="0" smtClean="0">
                <a:solidFill>
                  <a:srgbClr val="FF0000"/>
                </a:solidFill>
              </a:rPr>
              <a:t>O(</a:t>
            </a:r>
            <a:r>
              <a:rPr lang="en-US" dirty="0" err="1" smtClean="0">
                <a:solidFill>
                  <a:srgbClr val="FF0000"/>
                </a:solidFill>
              </a:rPr>
              <a:t>sqrt</a:t>
            </a:r>
            <a:r>
              <a:rPr lang="en-US" dirty="0" smtClean="0">
                <a:solidFill>
                  <a:srgbClr val="FF0000"/>
                </a:solidFill>
              </a:rPr>
              <a:t>{n}).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7217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B0F0"/>
                </a:solidFill>
              </a:rPr>
              <a:t>Remark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smtClean="0"/>
              <a:t>Another paper gave </a:t>
            </a:r>
            <a:r>
              <a:rPr lang="en-US" dirty="0" smtClean="0">
                <a:solidFill>
                  <a:srgbClr val="FF0000"/>
                </a:solidFill>
              </a:rPr>
              <a:t>O(</a:t>
            </a:r>
            <a:r>
              <a:rPr lang="en-US" dirty="0" smtClean="0">
                <a:solidFill>
                  <a:srgbClr val="FF0000"/>
                </a:solidFill>
                <a:sym typeface="Symbol" panose="05050102010706020507" pitchFamily="18" charset="2"/>
              </a:rPr>
              <a:t>n</a:t>
            </a:r>
            <a:r>
              <a:rPr lang="en-US" baseline="30000" dirty="0" smtClean="0">
                <a:solidFill>
                  <a:srgbClr val="FF0000"/>
                </a:solidFill>
                <a:sym typeface="Symbol" panose="05050102010706020507" pitchFamily="18" charset="2"/>
              </a:rPr>
              <a:t>2/3</a:t>
            </a:r>
            <a:r>
              <a:rPr lang="en-US" dirty="0" smtClean="0">
                <a:solidFill>
                  <a:srgbClr val="FF0000"/>
                </a:solidFill>
                <a:sym typeface="Symbol" panose="05050102010706020507" pitchFamily="18" charset="2"/>
              </a:rPr>
              <a:t>/ opt</a:t>
            </a:r>
            <a:r>
              <a:rPr lang="en-US" baseline="30000" dirty="0" smtClean="0">
                <a:solidFill>
                  <a:srgbClr val="FF0000"/>
                </a:solidFill>
                <a:sym typeface="Symbol" panose="05050102010706020507" pitchFamily="18" charset="2"/>
              </a:rPr>
              <a:t>1/3</a:t>
            </a:r>
            <a:r>
              <a:rPr lang="en-US" dirty="0" smtClean="0">
                <a:solidFill>
                  <a:srgbClr val="FF0000"/>
                </a:solidFill>
              </a:rPr>
              <a:t>) </a:t>
            </a:r>
            <a:r>
              <a:rPr lang="en-US" dirty="0" smtClean="0"/>
              <a:t>ratio</a:t>
            </a:r>
            <a:r>
              <a:rPr lang="en-US" dirty="0" smtClean="0">
                <a:solidFill>
                  <a:srgbClr val="FF0000"/>
                </a:solidFill>
              </a:rPr>
              <a:t>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From the paper of </a:t>
            </a:r>
            <a:r>
              <a:rPr lang="en-US" dirty="0" smtClean="0">
                <a:solidFill>
                  <a:srgbClr val="7030A0"/>
                </a:solidFill>
              </a:rPr>
              <a:t>Gupta, </a:t>
            </a:r>
            <a:r>
              <a:rPr lang="en-US" dirty="0" smtClean="0">
                <a:solidFill>
                  <a:srgbClr val="FF0000"/>
                </a:solidFill>
              </a:rPr>
              <a:t>O(opt</a:t>
            </a:r>
            <a:r>
              <a:rPr lang="en-US" baseline="-25000" dirty="0" smtClean="0">
                <a:solidFill>
                  <a:srgbClr val="FF0000"/>
                </a:solidFill>
              </a:rPr>
              <a:t>f 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  <a:r>
              <a:rPr lang="en-US" baseline="-25000" dirty="0" smtClean="0">
                <a:solidFill>
                  <a:srgbClr val="FF0000"/>
                </a:solidFill>
              </a:rPr>
              <a:t> </a:t>
            </a:r>
            <a:r>
              <a:rPr lang="en-US" dirty="0"/>
              <a:t> </a:t>
            </a:r>
            <a:r>
              <a:rPr lang="en-US" dirty="0" smtClean="0"/>
              <a:t>ratio follows.</a:t>
            </a:r>
          </a:p>
          <a:p>
            <a:pPr marL="0" indent="0">
              <a:buNone/>
            </a:pPr>
            <a:r>
              <a:rPr lang="en-US" dirty="0" smtClean="0"/>
              <a:t>Assuming </a:t>
            </a:r>
            <a:r>
              <a:rPr lang="en-US" dirty="0" smtClean="0">
                <a:solidFill>
                  <a:srgbClr val="FF0000"/>
                </a:solidFill>
              </a:rPr>
              <a:t>opt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FF0000"/>
                </a:solidFill>
              </a:rPr>
              <a:t>opt</a:t>
            </a:r>
            <a:r>
              <a:rPr lang="en-US" baseline="-25000" dirty="0" smtClean="0">
                <a:solidFill>
                  <a:srgbClr val="FF0000"/>
                </a:solidFill>
              </a:rPr>
              <a:t>f</a:t>
            </a:r>
            <a:r>
              <a:rPr lang="en-US" baseline="-25000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  </a:t>
            </a:r>
            <a:r>
              <a:rPr lang="en-US" dirty="0" smtClean="0"/>
              <a:t>are the same we get that the bad</a:t>
            </a:r>
          </a:p>
          <a:p>
            <a:pPr marL="0" indent="0">
              <a:buNone/>
            </a:pPr>
            <a:r>
              <a:rPr lang="en-US" dirty="0" smtClean="0"/>
              <a:t>point is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  <a:sym typeface="Symbol" panose="05050102010706020507" pitchFamily="18" charset="2"/>
              </a:rPr>
              <a:t>n</a:t>
            </a:r>
            <a:r>
              <a:rPr lang="en-US" baseline="30000" dirty="0" smtClean="0">
                <a:solidFill>
                  <a:srgbClr val="FF0000"/>
                </a:solidFill>
                <a:sym typeface="Symbol" panose="05050102010706020507" pitchFamily="18" charset="2"/>
              </a:rPr>
              <a:t>2/3</a:t>
            </a:r>
            <a:r>
              <a:rPr lang="en-US" dirty="0" smtClean="0">
                <a:solidFill>
                  <a:srgbClr val="FF0000"/>
                </a:solidFill>
                <a:sym typeface="Symbol" panose="05050102010706020507" pitchFamily="18" charset="2"/>
              </a:rPr>
              <a:t>=</a:t>
            </a:r>
            <a:r>
              <a:rPr lang="en-US" dirty="0">
                <a:solidFill>
                  <a:srgbClr val="FF0000"/>
                </a:solidFill>
                <a:sym typeface="Symbol" panose="05050102010706020507" pitchFamily="18" charset="2"/>
              </a:rPr>
              <a:t> </a:t>
            </a:r>
            <a:r>
              <a:rPr lang="en-US" dirty="0" smtClean="0">
                <a:solidFill>
                  <a:srgbClr val="FF0000"/>
                </a:solidFill>
                <a:sym typeface="Symbol" panose="05050102010706020507" pitchFamily="18" charset="2"/>
              </a:rPr>
              <a:t>opt</a:t>
            </a:r>
            <a:r>
              <a:rPr lang="en-US" baseline="30000" dirty="0" smtClean="0">
                <a:solidFill>
                  <a:srgbClr val="FF0000"/>
                </a:solidFill>
                <a:sym typeface="Symbol" panose="05050102010706020507" pitchFamily="18" charset="2"/>
              </a:rPr>
              <a:t>4/3</a:t>
            </a:r>
            <a:r>
              <a:rPr lang="en-US" dirty="0" smtClean="0">
                <a:solidFill>
                  <a:srgbClr val="FF0000"/>
                </a:solidFill>
                <a:sym typeface="Symbol" panose="05050102010706020507" pitchFamily="18" charset="2"/>
              </a:rPr>
              <a:t>.  </a:t>
            </a:r>
          </a:p>
          <a:p>
            <a:pPr marL="0" indent="0">
              <a:buNone/>
            </a:pPr>
            <a:r>
              <a:rPr lang="en-US" dirty="0" smtClean="0">
                <a:sym typeface="Symbol" panose="05050102010706020507" pitchFamily="18" charset="2"/>
              </a:rPr>
              <a:t>This implies </a:t>
            </a:r>
            <a:r>
              <a:rPr lang="en-US" dirty="0" smtClean="0">
                <a:solidFill>
                  <a:srgbClr val="FF0000"/>
                </a:solidFill>
                <a:sym typeface="Symbol" panose="05050102010706020507" pitchFamily="18" charset="2"/>
              </a:rPr>
              <a:t>opt=sqrt{n}.  </a:t>
            </a:r>
            <a:r>
              <a:rPr lang="en-US" dirty="0" smtClean="0">
                <a:sym typeface="Symbol" panose="05050102010706020507" pitchFamily="18" charset="2"/>
              </a:rPr>
              <a:t>Joining the two  papers implies</a:t>
            </a:r>
          </a:p>
          <a:p>
            <a:pPr marL="0" indent="0">
              <a:buNone/>
            </a:pPr>
            <a:r>
              <a:rPr lang="en-US" dirty="0" smtClean="0">
                <a:sym typeface="Symbol" panose="05050102010706020507" pitchFamily="18" charset="2"/>
              </a:rPr>
              <a:t>that for  other values of  </a:t>
            </a:r>
            <a:r>
              <a:rPr lang="en-US" dirty="0" smtClean="0">
                <a:solidFill>
                  <a:srgbClr val="FF0000"/>
                </a:solidFill>
              </a:rPr>
              <a:t>opt, </a:t>
            </a:r>
            <a:r>
              <a:rPr lang="en-US" dirty="0" smtClean="0"/>
              <a:t>we can break the</a:t>
            </a:r>
            <a:r>
              <a:rPr lang="en-US" dirty="0" smtClean="0">
                <a:solidFill>
                  <a:srgbClr val="FF0000"/>
                </a:solidFill>
              </a:rPr>
              <a:t> sqrt{n} </a:t>
            </a:r>
            <a:endParaRPr lang="en-US" dirty="0" smtClean="0">
              <a:sym typeface="Symbol" panose="05050102010706020507" pitchFamily="18" charset="2"/>
            </a:endParaRPr>
          </a:p>
          <a:p>
            <a:pPr marL="0" indent="0">
              <a:buNone/>
            </a:pPr>
            <a:r>
              <a:rPr lang="en-US" dirty="0" smtClean="0">
                <a:sym typeface="Symbol" panose="05050102010706020507" pitchFamily="18" charset="2"/>
              </a:rPr>
              <a:t>ratio. But breaking the </a:t>
            </a:r>
            <a:r>
              <a:rPr lang="en-US" dirty="0" smtClean="0">
                <a:solidFill>
                  <a:srgbClr val="FF0000"/>
                </a:solidFill>
                <a:sym typeface="Symbol" panose="05050102010706020507" pitchFamily="18" charset="2"/>
              </a:rPr>
              <a:t>sqrt{n}</a:t>
            </a:r>
            <a:r>
              <a:rPr lang="en-US" dirty="0" smtClean="0">
                <a:sym typeface="Symbol" panose="05050102010706020507" pitchFamily="18" charset="2"/>
              </a:rPr>
              <a:t> ratio when 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  <a:sym typeface="Symbol" panose="05050102010706020507" pitchFamily="18" charset="2"/>
              </a:rPr>
              <a:t>opt=sqrt{n} </a:t>
            </a:r>
            <a:r>
              <a:rPr lang="en-US" dirty="0" smtClean="0">
                <a:sym typeface="Symbol" panose="05050102010706020507" pitchFamily="18" charset="2"/>
              </a:rPr>
              <a:t>seems hard.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2715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B0F0"/>
                </a:solidFill>
              </a:rPr>
              <a:t>A problem from extreme graph theory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paper that gave the other approximation solved an extremal problem on graphs</a:t>
            </a:r>
            <a:endParaRPr lang="en-US" dirty="0" smtClean="0">
              <a:solidFill>
                <a:srgbClr val="7030A0"/>
              </a:solidFill>
            </a:endParaRPr>
          </a:p>
          <a:p>
            <a:r>
              <a:rPr lang="en-US" dirty="0" smtClean="0"/>
              <a:t>Given a directed graph and a collection of pairs so that </a:t>
            </a:r>
            <a:r>
              <a:rPr lang="en-US" dirty="0" err="1" smtClean="0">
                <a:solidFill>
                  <a:srgbClr val="FF0000"/>
                </a:solidFill>
              </a:rPr>
              <a:t>dist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dirty="0" err="1" smtClean="0">
                <a:solidFill>
                  <a:srgbClr val="FF0000"/>
                </a:solidFill>
              </a:rPr>
              <a:t>s</a:t>
            </a:r>
            <a:r>
              <a:rPr lang="en-US" baseline="-25000" dirty="0" err="1" smtClean="0">
                <a:solidFill>
                  <a:srgbClr val="FF0000"/>
                </a:solidFill>
              </a:rPr>
              <a:t>i</a:t>
            </a:r>
            <a:r>
              <a:rPr lang="en-US" dirty="0" err="1" smtClean="0">
                <a:solidFill>
                  <a:srgbClr val="FF0000"/>
                </a:solidFill>
              </a:rPr>
              <a:t>,t</a:t>
            </a:r>
            <a:r>
              <a:rPr lang="en-US" baseline="-25000" dirty="0" err="1" smtClean="0">
                <a:solidFill>
                  <a:srgbClr val="FF0000"/>
                </a:solidFill>
              </a:rPr>
              <a:t>i</a:t>
            </a:r>
            <a:r>
              <a:rPr lang="en-US" dirty="0" smtClean="0">
                <a:solidFill>
                  <a:srgbClr val="FF0000"/>
                </a:solidFill>
              </a:rPr>
              <a:t>)≥R</a:t>
            </a:r>
            <a:r>
              <a:rPr lang="en-US" dirty="0" smtClean="0"/>
              <a:t>. How many edges do you need to remove to disconnect all pairs?</a:t>
            </a:r>
          </a:p>
          <a:p>
            <a:r>
              <a:rPr lang="en-US" dirty="0" smtClean="0"/>
              <a:t>The answer is </a:t>
            </a:r>
            <a:r>
              <a:rPr lang="el-GR" dirty="0" smtClean="0">
                <a:solidFill>
                  <a:srgbClr val="FF0000"/>
                </a:solidFill>
              </a:rPr>
              <a:t>θ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dirty="0" smtClean="0">
                <a:solidFill>
                  <a:srgbClr val="FF0000"/>
                </a:solidFill>
                <a:sym typeface="Symbol" panose="05050102010706020507" pitchFamily="18" charset="2"/>
              </a:rPr>
              <a:t>n</a:t>
            </a:r>
            <a:r>
              <a:rPr lang="en-US" baseline="30000" dirty="0" smtClean="0">
                <a:solidFill>
                  <a:srgbClr val="FF0000"/>
                </a:solidFill>
                <a:sym typeface="Symbol" panose="05050102010706020507" pitchFamily="18" charset="2"/>
              </a:rPr>
              <a:t>2</a:t>
            </a:r>
            <a:r>
              <a:rPr lang="en-US" dirty="0" smtClean="0">
                <a:solidFill>
                  <a:srgbClr val="FF0000"/>
                </a:solidFill>
                <a:sym typeface="Symbol" panose="05050102010706020507" pitchFamily="18" charset="2"/>
              </a:rPr>
              <a:t>/R</a:t>
            </a:r>
            <a:r>
              <a:rPr lang="en-US" baseline="30000" dirty="0" smtClean="0">
                <a:solidFill>
                  <a:srgbClr val="FF0000"/>
                </a:solidFill>
                <a:sym typeface="Symbol" panose="05050102010706020507" pitchFamily="18" charset="2"/>
              </a:rPr>
              <a:t>2</a:t>
            </a:r>
            <a:r>
              <a:rPr lang="en-US" dirty="0" smtClean="0">
                <a:solidFill>
                  <a:srgbClr val="FF0000"/>
                </a:solidFill>
                <a:sym typeface="Symbol" panose="05050102010706020507" pitchFamily="18" charset="2"/>
              </a:rPr>
              <a:t>) </a:t>
            </a:r>
          </a:p>
          <a:p>
            <a:r>
              <a:rPr lang="en-US" dirty="0" smtClean="0">
                <a:sym typeface="Symbol" panose="05050102010706020507" pitchFamily="18" charset="2"/>
              </a:rPr>
              <a:t>Non-trivial</a:t>
            </a:r>
          </a:p>
          <a:p>
            <a:endParaRPr lang="en-US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2302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B0F0"/>
                </a:solidFill>
              </a:rPr>
              <a:t>Difficulties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s</a:t>
            </a:r>
            <a:r>
              <a:rPr lang="en-US" baseline="-25000" dirty="0" smtClean="0">
                <a:solidFill>
                  <a:srgbClr val="FF0000"/>
                </a:solidFill>
              </a:rPr>
              <a:t>2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FF0000"/>
                </a:solidFill>
              </a:rPr>
              <a:t>t</a:t>
            </a:r>
            <a:r>
              <a:rPr lang="en-US" baseline="-25000" dirty="0" smtClean="0">
                <a:solidFill>
                  <a:srgbClr val="FF0000"/>
                </a:solidFill>
              </a:rPr>
              <a:t>2</a:t>
            </a:r>
            <a:r>
              <a:rPr lang="en-US" dirty="0" smtClean="0"/>
              <a:t> can be inside the sphere of </a:t>
            </a:r>
            <a:r>
              <a:rPr lang="en-US" dirty="0" smtClean="0">
                <a:solidFill>
                  <a:srgbClr val="FF0000"/>
                </a:solidFill>
              </a:rPr>
              <a:t>s</a:t>
            </a:r>
            <a:r>
              <a:rPr lang="en-US" baseline="-25000" dirty="0" smtClean="0">
                <a:solidFill>
                  <a:srgbClr val="FF0000"/>
                </a:solidFill>
              </a:rPr>
              <a:t>1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even if we</a:t>
            </a:r>
          </a:p>
          <a:p>
            <a:pPr marL="0" indent="0">
              <a:buNone/>
            </a:pPr>
            <a:r>
              <a:rPr lang="en-US" dirty="0" smtClean="0"/>
              <a:t>took a </a:t>
            </a:r>
            <a:r>
              <a:rPr lang="el-GR" dirty="0" smtClean="0">
                <a:solidFill>
                  <a:srgbClr val="FF0000"/>
                </a:solidFill>
              </a:rPr>
              <a:t>θ</a:t>
            </a:r>
            <a:r>
              <a:rPr lang="en-US" dirty="0" smtClean="0">
                <a:solidFill>
                  <a:srgbClr val="FF0000"/>
                </a:solidFill>
              </a:rPr>
              <a:t>-cut </a:t>
            </a:r>
            <a:r>
              <a:rPr lang="el-GR" dirty="0" smtClean="0">
                <a:solidFill>
                  <a:srgbClr val="FF0000"/>
                </a:solidFill>
              </a:rPr>
              <a:t>θ</a:t>
            </a:r>
            <a:r>
              <a:rPr lang="en-US" dirty="0" smtClean="0">
                <a:solidFill>
                  <a:srgbClr val="FF0000"/>
                </a:solidFill>
              </a:rPr>
              <a:t>&lt;1/2. </a:t>
            </a:r>
            <a:r>
              <a:rPr lang="en-US" dirty="0" smtClean="0"/>
              <a:t>While its is true that </a:t>
            </a:r>
            <a:r>
              <a:rPr lang="en-US" dirty="0" err="1" smtClean="0">
                <a:solidFill>
                  <a:srgbClr val="FF0000"/>
                </a:solidFill>
              </a:rPr>
              <a:t>dist</a:t>
            </a:r>
            <a:r>
              <a:rPr lang="en-US" dirty="0" smtClean="0">
                <a:solidFill>
                  <a:srgbClr val="FF0000"/>
                </a:solidFill>
              </a:rPr>
              <a:t>(s</a:t>
            </a:r>
            <a:r>
              <a:rPr lang="en-US" baseline="-25000" dirty="0" smtClean="0">
                <a:solidFill>
                  <a:srgbClr val="FF0000"/>
                </a:solidFill>
              </a:rPr>
              <a:t>1</a:t>
            </a:r>
            <a:r>
              <a:rPr lang="en-US" dirty="0" smtClean="0">
                <a:solidFill>
                  <a:srgbClr val="FF0000"/>
                </a:solidFill>
              </a:rPr>
              <a:t>,t</a:t>
            </a:r>
            <a:r>
              <a:rPr lang="en-US" baseline="-25000" dirty="0" smtClean="0">
                <a:solidFill>
                  <a:srgbClr val="FF0000"/>
                </a:solidFill>
              </a:rPr>
              <a:t>2</a:t>
            </a:r>
            <a:r>
              <a:rPr lang="en-US" dirty="0" smtClean="0">
                <a:solidFill>
                  <a:srgbClr val="FF0000"/>
                </a:solidFill>
              </a:rPr>
              <a:t>)&lt;1/2 </a:t>
            </a:r>
            <a:r>
              <a:rPr lang="en-US" dirty="0" smtClean="0"/>
              <a:t>and </a:t>
            </a:r>
            <a:r>
              <a:rPr lang="en-US" dirty="0" err="1" smtClean="0">
                <a:solidFill>
                  <a:srgbClr val="FF0000"/>
                </a:solidFill>
              </a:rPr>
              <a:t>dist</a:t>
            </a:r>
            <a:r>
              <a:rPr lang="en-US" dirty="0" smtClean="0">
                <a:solidFill>
                  <a:srgbClr val="FF0000"/>
                </a:solidFill>
              </a:rPr>
              <a:t>(s</a:t>
            </a:r>
            <a:r>
              <a:rPr lang="en-US" baseline="-25000" dirty="0" smtClean="0">
                <a:solidFill>
                  <a:srgbClr val="FF0000"/>
                </a:solidFill>
              </a:rPr>
              <a:t>1</a:t>
            </a:r>
            <a:r>
              <a:rPr lang="en-US" dirty="0" smtClean="0">
                <a:solidFill>
                  <a:srgbClr val="FF0000"/>
                </a:solidFill>
              </a:rPr>
              <a:t>,s</a:t>
            </a:r>
            <a:r>
              <a:rPr lang="en-US" baseline="-25000" dirty="0" smtClean="0">
                <a:solidFill>
                  <a:srgbClr val="FF0000"/>
                </a:solidFill>
              </a:rPr>
              <a:t>2</a:t>
            </a:r>
            <a:r>
              <a:rPr lang="en-US" dirty="0" smtClean="0">
                <a:solidFill>
                  <a:srgbClr val="FF0000"/>
                </a:solidFill>
              </a:rPr>
              <a:t>)&lt;1/2 </a:t>
            </a:r>
            <a:r>
              <a:rPr lang="en-US" dirty="0" smtClean="0"/>
              <a:t>it </a:t>
            </a:r>
          </a:p>
          <a:p>
            <a:pPr marL="0" indent="0">
              <a:buNone/>
            </a:pPr>
            <a:r>
              <a:rPr lang="en-US" dirty="0" smtClean="0"/>
              <a:t>is not true that </a:t>
            </a:r>
            <a:r>
              <a:rPr lang="en-US" dirty="0" err="1" smtClean="0">
                <a:solidFill>
                  <a:srgbClr val="FF0000"/>
                </a:solidFill>
              </a:rPr>
              <a:t>dist</a:t>
            </a:r>
            <a:r>
              <a:rPr lang="en-US" dirty="0" smtClean="0">
                <a:solidFill>
                  <a:srgbClr val="FF0000"/>
                </a:solidFill>
              </a:rPr>
              <a:t>(s</a:t>
            </a:r>
            <a:r>
              <a:rPr lang="en-US" baseline="-25000" dirty="0" smtClean="0">
                <a:solidFill>
                  <a:srgbClr val="FF0000"/>
                </a:solidFill>
              </a:rPr>
              <a:t>2</a:t>
            </a:r>
            <a:r>
              <a:rPr lang="en-US" dirty="0" smtClean="0">
                <a:solidFill>
                  <a:srgbClr val="FF0000"/>
                </a:solidFill>
              </a:rPr>
              <a:t>,t</a:t>
            </a:r>
            <a:r>
              <a:rPr lang="en-US" baseline="-25000" dirty="0" smtClean="0">
                <a:solidFill>
                  <a:srgbClr val="FF0000"/>
                </a:solidFill>
              </a:rPr>
              <a:t>2</a:t>
            </a:r>
            <a:r>
              <a:rPr lang="en-US" dirty="0" smtClean="0">
                <a:solidFill>
                  <a:srgbClr val="FF0000"/>
                </a:solidFill>
              </a:rPr>
              <a:t>)&lt;1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There is no divide and conquer.</a:t>
            </a:r>
          </a:p>
        </p:txBody>
      </p:sp>
    </p:spTree>
    <p:extLst>
      <p:ext uri="{BB962C8B-B14F-4D97-AF65-F5344CB8AC3E}">
        <p14:creationId xmlns:p14="http://schemas.microsoft.com/office/powerpoint/2010/main" val="2540727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B0F0"/>
                </a:solidFill>
              </a:rPr>
              <a:t>Directed Multicut Continued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 </a:t>
            </a:r>
            <a:r>
              <a:rPr lang="en-US" dirty="0"/>
              <a:t>path  </a:t>
            </a:r>
            <a:r>
              <a:rPr lang="en-US" dirty="0">
                <a:solidFill>
                  <a:srgbClr val="FF0000"/>
                </a:solidFill>
              </a:rPr>
              <a:t>P </a:t>
            </a:r>
            <a:r>
              <a:rPr lang="en-US" dirty="0"/>
              <a:t>is </a:t>
            </a:r>
            <a:r>
              <a:rPr lang="en-US" dirty="0">
                <a:solidFill>
                  <a:srgbClr val="0070C0"/>
                </a:solidFill>
              </a:rPr>
              <a:t>an important path </a:t>
            </a:r>
            <a:r>
              <a:rPr lang="en-US" dirty="0" smtClean="0"/>
              <a:t>if </a:t>
            </a:r>
            <a:r>
              <a:rPr lang="en-US" dirty="0"/>
              <a:t>it is a directed path from some </a:t>
            </a:r>
            <a:r>
              <a:rPr lang="en-US" dirty="0" err="1" smtClean="0">
                <a:solidFill>
                  <a:srgbClr val="FF0000"/>
                </a:solidFill>
              </a:rPr>
              <a:t>s</a:t>
            </a:r>
            <a:r>
              <a:rPr lang="en-US" baseline="-25000" dirty="0" err="1" smtClean="0">
                <a:solidFill>
                  <a:srgbClr val="FF0000"/>
                </a:solidFill>
              </a:rPr>
              <a:t>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to some </a:t>
            </a:r>
            <a:r>
              <a:rPr lang="en-US" dirty="0" err="1" smtClean="0">
                <a:solidFill>
                  <a:srgbClr val="FF0000"/>
                </a:solidFill>
              </a:rPr>
              <a:t>t</a:t>
            </a:r>
            <a:r>
              <a:rPr lang="en-US" baseline="-25000" dirty="0" err="1" smtClean="0">
                <a:solidFill>
                  <a:srgbClr val="FF0000"/>
                </a:solidFill>
              </a:rPr>
              <a:t>i</a:t>
            </a:r>
            <a:r>
              <a:rPr lang="en-US" dirty="0" smtClean="0"/>
              <a:t>. </a:t>
            </a:r>
            <a:r>
              <a:rPr lang="en-US" dirty="0"/>
              <a:t>The optimum must take </a:t>
            </a:r>
            <a:r>
              <a:rPr lang="en-US" dirty="0">
                <a:solidFill>
                  <a:srgbClr val="00B050"/>
                </a:solidFill>
              </a:rPr>
              <a:t>at least one edge </a:t>
            </a:r>
            <a:r>
              <a:rPr lang="en-US" dirty="0"/>
              <a:t>of any such </a:t>
            </a:r>
            <a:r>
              <a:rPr lang="en-US" dirty="0" smtClean="0"/>
              <a:t>path.</a:t>
            </a:r>
            <a:endParaRPr lang="en-US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6661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B0F0"/>
                </a:solidFill>
              </a:rPr>
              <a:t>The difficulties are real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7030A0"/>
                </a:solidFill>
              </a:rPr>
              <a:t>Chuzhoy and Khanna </a:t>
            </a:r>
            <a:r>
              <a:rPr lang="en-US" dirty="0" smtClean="0"/>
              <a:t>showed that this problem is 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B050"/>
                </a:solidFill>
              </a:rPr>
              <a:t>Labelcover-hard. </a:t>
            </a:r>
            <a:r>
              <a:rPr lang="en-US" dirty="0" smtClean="0">
                <a:solidFill>
                  <a:srgbClr val="FF0000"/>
                </a:solidFill>
              </a:rPr>
              <a:t>Remarkable</a:t>
            </a:r>
            <a:r>
              <a:rPr lang="en-US" dirty="0" smtClean="0"/>
              <a:t> paper.</a:t>
            </a:r>
          </a:p>
          <a:p>
            <a:pPr marL="0" indent="0">
              <a:buNone/>
            </a:pPr>
            <a:r>
              <a:rPr lang="en-US" dirty="0" smtClean="0"/>
              <a:t>This means that better than a polynomial ratio</a:t>
            </a:r>
          </a:p>
          <a:p>
            <a:pPr marL="0" indent="0">
              <a:buNone/>
            </a:pPr>
            <a:r>
              <a:rPr lang="en-US" dirty="0" smtClean="0"/>
              <a:t>is not possible.</a:t>
            </a:r>
          </a:p>
          <a:p>
            <a:pPr marL="0" indent="0">
              <a:buNone/>
            </a:pPr>
            <a:r>
              <a:rPr lang="en-US" dirty="0" smtClean="0"/>
              <a:t>Apparently the best ratio </a:t>
            </a:r>
            <a:r>
              <a:rPr lang="en-US" dirty="0" smtClean="0">
                <a:solidFill>
                  <a:srgbClr val="0070C0"/>
                </a:solidFill>
              </a:rPr>
              <a:t>known</a:t>
            </a:r>
            <a:r>
              <a:rPr lang="en-US" dirty="0" smtClean="0"/>
              <a:t> is the </a:t>
            </a:r>
            <a:r>
              <a:rPr lang="en-US" dirty="0" smtClean="0">
                <a:solidFill>
                  <a:srgbClr val="FF0000"/>
                </a:solidFill>
              </a:rPr>
              <a:t>O(sqrt{n})</a:t>
            </a:r>
            <a:r>
              <a:rPr lang="en-US" dirty="0" smtClean="0"/>
              <a:t> of 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7030A0"/>
                </a:solidFill>
              </a:rPr>
              <a:t>Gupta.</a:t>
            </a:r>
          </a:p>
          <a:p>
            <a:pPr marL="0" indent="0">
              <a:buNone/>
            </a:pPr>
            <a:r>
              <a:rPr lang="en-US" dirty="0">
                <a:solidFill>
                  <a:srgbClr val="7030A0"/>
                </a:solidFill>
              </a:rPr>
              <a:t>Agarwal </a:t>
            </a:r>
            <a:r>
              <a:rPr lang="en-US" dirty="0" smtClean="0">
                <a:solidFill>
                  <a:srgbClr val="7030A0"/>
                </a:solidFill>
              </a:rPr>
              <a:t>et al </a:t>
            </a:r>
            <a:r>
              <a:rPr lang="en-US" dirty="0" smtClean="0"/>
              <a:t>claimed a better than </a:t>
            </a:r>
            <a:r>
              <a:rPr lang="en-US" dirty="0">
                <a:solidFill>
                  <a:srgbClr val="FF0000"/>
                </a:solidFill>
              </a:rPr>
              <a:t>O(sqrt{n})</a:t>
            </a:r>
            <a:r>
              <a:rPr lang="en-US" dirty="0"/>
              <a:t> </a:t>
            </a:r>
            <a:r>
              <a:rPr lang="en-US" dirty="0" smtClean="0"/>
              <a:t> ratio </a:t>
            </a:r>
          </a:p>
          <a:p>
            <a:pPr marL="0" indent="0">
              <a:buNone/>
            </a:pPr>
            <a:r>
              <a:rPr lang="en-US" dirty="0" smtClean="0"/>
              <a:t>but there is no journal version and  nobody that I </a:t>
            </a:r>
          </a:p>
          <a:p>
            <a:pPr marL="0" indent="0">
              <a:buNone/>
            </a:pPr>
            <a:r>
              <a:rPr lang="en-US" dirty="0" smtClean="0"/>
              <a:t>know  read and understood the paper. It seems  </a:t>
            </a:r>
          </a:p>
          <a:p>
            <a:pPr marL="0" indent="0">
              <a:buNone/>
            </a:pPr>
            <a:r>
              <a:rPr lang="en-US" dirty="0" smtClean="0"/>
              <a:t>that the paper is mistaken.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smtClean="0"/>
              <a:t> And nobody of the authors </a:t>
            </a:r>
          </a:p>
          <a:p>
            <a:pPr marL="0" indent="0">
              <a:buNone/>
            </a:pPr>
            <a:r>
              <a:rPr lang="en-US" dirty="0"/>
              <a:t>c</a:t>
            </a:r>
            <a:r>
              <a:rPr lang="en-US" dirty="0" smtClean="0"/>
              <a:t>laims it is   correct (or has the energy to check </a:t>
            </a:r>
            <a:r>
              <a:rPr lang="en-US" dirty="0" smtClean="0">
                <a:sym typeface="Wingdings" panose="05000000000000000000" pitchFamily="2" charset="2"/>
              </a:rPr>
              <a:t>).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2657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70C0"/>
                </a:solidFill>
              </a:rPr>
              <a:t>The LP relaxation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baseline="-25000" dirty="0" smtClean="0">
                <a:solidFill>
                  <a:srgbClr val="FF0000"/>
                </a:solidFill>
              </a:rPr>
              <a:t>  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   </a:t>
            </a:r>
            <a:r>
              <a:rPr lang="en-US" dirty="0" smtClean="0">
                <a:solidFill>
                  <a:srgbClr val="00B050"/>
                </a:solidFill>
              </a:rPr>
              <a:t>Minimize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opt</a:t>
            </a:r>
            <a:r>
              <a:rPr lang="en-US" baseline="-25000" dirty="0" smtClean="0">
                <a:solidFill>
                  <a:srgbClr val="FF0000"/>
                </a:solidFill>
              </a:rPr>
              <a:t>f</a:t>
            </a:r>
            <a:r>
              <a:rPr lang="en-US" baseline="-25000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=</a:t>
            </a:r>
            <a:r>
              <a:rPr lang="en-US" baseline="-25000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∑</a:t>
            </a:r>
            <a:r>
              <a:rPr lang="en-US" baseline="-25000" dirty="0" smtClean="0">
                <a:solidFill>
                  <a:srgbClr val="FF0000"/>
                </a:solidFill>
              </a:rPr>
              <a:t>e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 w</a:t>
            </a:r>
            <a:r>
              <a:rPr lang="en-US" baseline="-25000" dirty="0" smtClean="0">
                <a:solidFill>
                  <a:srgbClr val="FF0000"/>
                </a:solidFill>
              </a:rPr>
              <a:t>e 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</a:t>
            </a:r>
            <a:r>
              <a:rPr lang="en-US" dirty="0" smtClean="0">
                <a:solidFill>
                  <a:srgbClr val="FF0000"/>
                </a:solidFill>
              </a:rPr>
              <a:t> x</a:t>
            </a:r>
            <a:r>
              <a:rPr lang="en-US" baseline="-25000" dirty="0" smtClean="0">
                <a:solidFill>
                  <a:srgbClr val="FF0000"/>
                </a:solidFill>
              </a:rPr>
              <a:t>e  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                                      </a:t>
            </a:r>
            <a:r>
              <a:rPr lang="en-US" dirty="0" smtClean="0">
                <a:solidFill>
                  <a:srgbClr val="0070C0"/>
                </a:solidFill>
              </a:rPr>
              <a:t>Subject to </a:t>
            </a:r>
          </a:p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smtClean="0">
                <a:solidFill>
                  <a:srgbClr val="0070C0"/>
                </a:solidFill>
              </a:rPr>
              <a:t>                             </a:t>
            </a:r>
            <a:r>
              <a:rPr lang="en-US" dirty="0" smtClean="0">
                <a:solidFill>
                  <a:srgbClr val="FF0000"/>
                </a:solidFill>
              </a:rPr>
              <a:t>∑</a:t>
            </a:r>
            <a:r>
              <a:rPr lang="en-US" baseline="-25000" dirty="0" smtClean="0">
                <a:solidFill>
                  <a:srgbClr val="FF0000"/>
                </a:solidFill>
              </a:rPr>
              <a:t>P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x</a:t>
            </a:r>
            <a:r>
              <a:rPr lang="en-US" baseline="-25000" dirty="0" err="1" smtClean="0">
                <a:solidFill>
                  <a:srgbClr val="FF0000"/>
                </a:solidFill>
              </a:rPr>
              <a:t>e</a:t>
            </a:r>
            <a:r>
              <a:rPr lang="en-US" baseline="-25000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≥1 </a:t>
            </a:r>
            <a:r>
              <a:rPr lang="en-US" dirty="0" smtClean="0"/>
              <a:t>For every important path </a:t>
            </a:r>
            <a:r>
              <a:rPr lang="en-US" dirty="0" smtClean="0">
                <a:solidFill>
                  <a:srgbClr val="FF0000"/>
                </a:solidFill>
              </a:rPr>
              <a:t>P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                             d</a:t>
            </a:r>
            <a:r>
              <a:rPr lang="en-US" baseline="-25000" dirty="0" smtClean="0">
                <a:solidFill>
                  <a:srgbClr val="FF0000"/>
                </a:solidFill>
              </a:rPr>
              <a:t>e</a:t>
            </a:r>
            <a:r>
              <a:rPr lang="en-US" dirty="0" smtClean="0">
                <a:solidFill>
                  <a:srgbClr val="FF0000"/>
                </a:solidFill>
              </a:rPr>
              <a:t> ≥0   </a:t>
            </a:r>
            <a:r>
              <a:rPr lang="en-US" dirty="0" smtClean="0"/>
              <a:t>For every edge</a:t>
            </a:r>
            <a:r>
              <a:rPr lang="en-US" dirty="0" smtClean="0">
                <a:solidFill>
                  <a:srgbClr val="FF0000"/>
                </a:solidFill>
              </a:rPr>
              <a:t> e</a:t>
            </a:r>
            <a:r>
              <a:rPr lang="en-US" dirty="0" smtClean="0">
                <a:solidFill>
                  <a:srgbClr val="FF0000"/>
                </a:solidFill>
                <a:sym typeface="Symbol" panose="05050102010706020507" pitchFamily="18" charset="2"/>
              </a:rPr>
              <a:t>E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endParaRPr lang="en-US" dirty="0" smtClean="0">
              <a:solidFill>
                <a:srgbClr val="0070C0"/>
              </a:solidFill>
            </a:endParaRPr>
          </a:p>
          <a:p>
            <a:pPr algn="ctr"/>
            <a:endParaRPr lang="en-US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0607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B0F0"/>
                </a:solidFill>
              </a:rPr>
              <a:t>A middle: take all these edges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6" name="Oval 5"/>
          <p:cNvSpPr/>
          <p:nvPr/>
        </p:nvSpPr>
        <p:spPr>
          <a:xfrm rot="10316713">
            <a:off x="4136390" y="5530937"/>
            <a:ext cx="256121" cy="28341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2057400" y="4724400"/>
            <a:ext cx="5715000" cy="76200"/>
          </a:xfrm>
          <a:prstGeom prst="line">
            <a:avLst/>
          </a:prstGeom>
          <a:ln w="730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7848600" y="4495800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1/3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 flipV="1">
            <a:off x="2057400" y="3348037"/>
            <a:ext cx="5715000" cy="76200"/>
          </a:xfrm>
          <a:prstGeom prst="line">
            <a:avLst/>
          </a:prstGeom>
          <a:ln w="730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7743825" y="3163371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2</a:t>
            </a:r>
            <a:r>
              <a:rPr lang="en-US" dirty="0" smtClean="0">
                <a:solidFill>
                  <a:srgbClr val="FF0000"/>
                </a:solidFill>
              </a:rPr>
              <a:t>/3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 rot="10316713">
            <a:off x="4209593" y="2286867"/>
            <a:ext cx="256121" cy="28341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 flipH="1">
            <a:off x="4449231" y="5441812"/>
            <a:ext cx="22536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FF0000"/>
                </a:solidFill>
              </a:rPr>
              <a:t>s</a:t>
            </a:r>
            <a:r>
              <a:rPr lang="en-US" sz="2400" baseline="-25000" dirty="0" err="1" smtClean="0">
                <a:solidFill>
                  <a:srgbClr val="FF0000"/>
                </a:solidFill>
              </a:rPr>
              <a:t>i</a:t>
            </a:r>
            <a:endParaRPr lang="en-US" sz="2400" baseline="-25000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 flipH="1">
            <a:off x="4519383" y="2197742"/>
            <a:ext cx="22536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FF0000"/>
                </a:solidFill>
              </a:rPr>
              <a:t>t</a:t>
            </a:r>
            <a:r>
              <a:rPr lang="en-US" sz="2400" baseline="-25000" dirty="0" err="1" smtClean="0">
                <a:solidFill>
                  <a:srgbClr val="FF0000"/>
                </a:solidFill>
              </a:rPr>
              <a:t>i</a:t>
            </a:r>
            <a:endParaRPr lang="en-US" sz="2400" baseline="-25000" dirty="0">
              <a:solidFill>
                <a:srgbClr val="FF0000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1371600" y="4114800"/>
            <a:ext cx="7467600" cy="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3657600" y="3810000"/>
            <a:ext cx="0" cy="609600"/>
          </a:xfrm>
          <a:prstGeom prst="straightConnector1">
            <a:avLst/>
          </a:prstGeom>
          <a:ln w="53975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895350" y="3865095"/>
            <a:ext cx="2286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R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0820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rgbClr val="00B0F0"/>
                </a:solidFill>
              </a:rPr>
              <a:t>The cut has to be at a point of distance at least 1/3 from </a:t>
            </a:r>
            <a:r>
              <a:rPr lang="en-US" dirty="0" err="1" smtClean="0">
                <a:solidFill>
                  <a:srgbClr val="00B0F0"/>
                </a:solidFill>
              </a:rPr>
              <a:t>s</a:t>
            </a:r>
            <a:r>
              <a:rPr lang="en-US" baseline="-25000" dirty="0" err="1" smtClean="0">
                <a:solidFill>
                  <a:srgbClr val="00B0F0"/>
                </a:solidFill>
              </a:rPr>
              <a:t>i</a:t>
            </a:r>
            <a:r>
              <a:rPr lang="en-US" dirty="0" smtClean="0">
                <a:solidFill>
                  <a:srgbClr val="00B0F0"/>
                </a:solidFill>
              </a:rPr>
              <a:t> and distance at least 1/3 to </a:t>
            </a:r>
            <a:r>
              <a:rPr lang="en-US" dirty="0" err="1" smtClean="0">
                <a:solidFill>
                  <a:srgbClr val="00B0F0"/>
                </a:solidFill>
              </a:rPr>
              <a:t>t</a:t>
            </a:r>
            <a:r>
              <a:rPr lang="en-US" baseline="-25000" dirty="0" err="1" smtClean="0">
                <a:solidFill>
                  <a:srgbClr val="00B0F0"/>
                </a:solidFill>
              </a:rPr>
              <a:t>i</a:t>
            </a:r>
            <a:endParaRPr lang="en-US" baseline="-25000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6" name="Oval 5"/>
          <p:cNvSpPr/>
          <p:nvPr/>
        </p:nvSpPr>
        <p:spPr>
          <a:xfrm rot="10316713">
            <a:off x="4136390" y="5530937"/>
            <a:ext cx="256121" cy="28341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2057400" y="4724400"/>
            <a:ext cx="5715000" cy="76200"/>
          </a:xfrm>
          <a:prstGeom prst="line">
            <a:avLst/>
          </a:prstGeom>
          <a:ln w="730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7848600" y="4495800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1/3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 flipV="1">
            <a:off x="2057400" y="3348037"/>
            <a:ext cx="5715000" cy="76200"/>
          </a:xfrm>
          <a:prstGeom prst="line">
            <a:avLst/>
          </a:prstGeom>
          <a:ln w="730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7743825" y="3163371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2</a:t>
            </a:r>
            <a:r>
              <a:rPr lang="en-US" dirty="0" smtClean="0">
                <a:solidFill>
                  <a:srgbClr val="FF0000"/>
                </a:solidFill>
              </a:rPr>
              <a:t>/3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 rot="10316713">
            <a:off x="4209593" y="2286867"/>
            <a:ext cx="256121" cy="28341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 flipH="1">
            <a:off x="4449231" y="5441812"/>
            <a:ext cx="22536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FF0000"/>
                </a:solidFill>
              </a:rPr>
              <a:t>s</a:t>
            </a:r>
            <a:r>
              <a:rPr lang="en-US" sz="2400" baseline="-25000" dirty="0" err="1" smtClean="0">
                <a:solidFill>
                  <a:srgbClr val="FF0000"/>
                </a:solidFill>
              </a:rPr>
              <a:t>i</a:t>
            </a:r>
            <a:endParaRPr lang="en-US" sz="2400" baseline="-25000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 flipH="1">
            <a:off x="4519383" y="2197742"/>
            <a:ext cx="22536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FF0000"/>
                </a:solidFill>
              </a:rPr>
              <a:t>t</a:t>
            </a:r>
            <a:r>
              <a:rPr lang="en-US" sz="2400" baseline="-25000" dirty="0" err="1" smtClean="0">
                <a:solidFill>
                  <a:srgbClr val="FF0000"/>
                </a:solidFill>
              </a:rPr>
              <a:t>i</a:t>
            </a:r>
            <a:endParaRPr lang="en-US" sz="2400" baseline="-25000" dirty="0">
              <a:solidFill>
                <a:srgbClr val="FF0000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1371600" y="4114800"/>
            <a:ext cx="7467600" cy="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3657600" y="3810000"/>
            <a:ext cx="0" cy="609600"/>
          </a:xfrm>
          <a:prstGeom prst="straightConnector1">
            <a:avLst/>
          </a:prstGeom>
          <a:ln w="53975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99178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rgbClr val="00B0F0"/>
                </a:solidFill>
              </a:rPr>
              <a:t>We take all edges like </a:t>
            </a:r>
            <a:r>
              <a:rPr lang="en-US" dirty="0" err="1" smtClean="0">
                <a:solidFill>
                  <a:srgbClr val="00B0F0"/>
                </a:solidFill>
              </a:rPr>
              <a:t>u</a:t>
            </a:r>
            <a:r>
              <a:rPr lang="en-US" dirty="0" err="1" smtClean="0">
                <a:solidFill>
                  <a:srgbClr val="00B0F0"/>
                </a:solidFill>
                <a:sym typeface="Wingdings" panose="05000000000000000000" pitchFamily="2" charset="2"/>
              </a:rPr>
              <a:t>v</a:t>
            </a:r>
            <a:r>
              <a:rPr lang="en-US" dirty="0" smtClean="0">
                <a:solidFill>
                  <a:srgbClr val="00B0F0"/>
                </a:solidFill>
                <a:sym typeface="Wingdings" panose="05000000000000000000" pitchFamily="2" charset="2"/>
              </a:rPr>
              <a:t> in the figure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6" name="Oval 5"/>
          <p:cNvSpPr/>
          <p:nvPr/>
        </p:nvSpPr>
        <p:spPr>
          <a:xfrm rot="10316713">
            <a:off x="4136390" y="5530937"/>
            <a:ext cx="256121" cy="28341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2057400" y="4724400"/>
            <a:ext cx="5715000" cy="76200"/>
          </a:xfrm>
          <a:prstGeom prst="line">
            <a:avLst/>
          </a:prstGeom>
          <a:ln w="730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7848600" y="4495800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1/3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 flipV="1">
            <a:off x="2057400" y="3348037"/>
            <a:ext cx="5715000" cy="76200"/>
          </a:xfrm>
          <a:prstGeom prst="line">
            <a:avLst/>
          </a:prstGeom>
          <a:ln w="730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7743825" y="3163371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2</a:t>
            </a:r>
            <a:r>
              <a:rPr lang="en-US" dirty="0" smtClean="0">
                <a:solidFill>
                  <a:srgbClr val="FF0000"/>
                </a:solidFill>
              </a:rPr>
              <a:t>/3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 rot="10316713">
            <a:off x="4209593" y="2286867"/>
            <a:ext cx="256121" cy="28341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 flipH="1">
            <a:off x="4449231" y="5441812"/>
            <a:ext cx="22536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FF0000"/>
                </a:solidFill>
              </a:rPr>
              <a:t>s</a:t>
            </a:r>
            <a:r>
              <a:rPr lang="en-US" sz="2400" baseline="-25000" dirty="0" err="1" smtClean="0">
                <a:solidFill>
                  <a:srgbClr val="FF0000"/>
                </a:solidFill>
              </a:rPr>
              <a:t>i</a:t>
            </a:r>
            <a:endParaRPr lang="en-US" sz="2400" baseline="-25000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 flipH="1">
            <a:off x="4519383" y="2197742"/>
            <a:ext cx="22536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FF0000"/>
                </a:solidFill>
              </a:rPr>
              <a:t>t</a:t>
            </a:r>
            <a:r>
              <a:rPr lang="en-US" sz="2400" baseline="-25000" dirty="0" err="1" smtClean="0">
                <a:solidFill>
                  <a:srgbClr val="FF0000"/>
                </a:solidFill>
              </a:rPr>
              <a:t>i</a:t>
            </a:r>
            <a:endParaRPr lang="en-US" sz="2400" baseline="-25000" dirty="0">
              <a:solidFill>
                <a:srgbClr val="FF0000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1371600" y="4114800"/>
            <a:ext cx="7467600" cy="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3657600" y="3810000"/>
            <a:ext cx="0" cy="609600"/>
          </a:xfrm>
          <a:prstGeom prst="straightConnector1">
            <a:avLst/>
          </a:prstGeom>
          <a:ln w="53975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val 15"/>
          <p:cNvSpPr/>
          <p:nvPr/>
        </p:nvSpPr>
        <p:spPr>
          <a:xfrm rot="10316713">
            <a:off x="3523792" y="4274729"/>
            <a:ext cx="256121" cy="28341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Oval 16"/>
          <p:cNvSpPr/>
          <p:nvPr/>
        </p:nvSpPr>
        <p:spPr>
          <a:xfrm rot="10316713">
            <a:off x="3523794" y="3549249"/>
            <a:ext cx="256121" cy="28341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3676651" y="4248984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U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756790" y="3507760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V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4322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42938</TotalTime>
  <Words>1100</Words>
  <Application>Microsoft Office PowerPoint</Application>
  <PresentationFormat>On-screen Show (4:3)</PresentationFormat>
  <Paragraphs>164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9" baseType="lpstr">
      <vt:lpstr>Arial</vt:lpstr>
      <vt:lpstr>Calibri</vt:lpstr>
      <vt:lpstr>Calibri Light</vt:lpstr>
      <vt:lpstr>Symbol</vt:lpstr>
      <vt:lpstr>Wingdings</vt:lpstr>
      <vt:lpstr>Office Theme</vt:lpstr>
      <vt:lpstr>The Directed Multicut problem</vt:lpstr>
      <vt:lpstr>A simple algorithm for Directed Multicut</vt:lpstr>
      <vt:lpstr>Difficulties</vt:lpstr>
      <vt:lpstr>Directed Multicut Continued</vt:lpstr>
      <vt:lpstr>The difficulties are real</vt:lpstr>
      <vt:lpstr>The LP relaxation</vt:lpstr>
      <vt:lpstr>A middle: take all these edges</vt:lpstr>
      <vt:lpstr>The cut has to be at a point of distance at least 1/3 from si and distance at least 1/3 to ti</vt:lpstr>
      <vt:lpstr>We take all edges like uv in the figure</vt:lpstr>
      <vt:lpstr>Good news: such edges separate ti from si</vt:lpstr>
      <vt:lpstr> Bad news: There is a high probability that e is in the cut</vt:lpstr>
      <vt:lpstr> We shall see that each time that an edge e is on a path from si to ti  the probability it is taken is at most 3xe </vt:lpstr>
      <vt:lpstr> We say that an edge e=ab is important for a pair i if there is a path from si to a and from b to ti</vt:lpstr>
      <vt:lpstr>Events</vt:lpstr>
      <vt:lpstr>Expectation</vt:lpstr>
      <vt:lpstr>Random choice </vt:lpstr>
      <vt:lpstr>To find the cut</vt:lpstr>
      <vt:lpstr>The algorithm of Gupta</vt:lpstr>
      <vt:lpstr>Bounding the number of pairs e is important for</vt:lpstr>
      <vt:lpstr>If e=ab is an important edge</vt:lpstr>
      <vt:lpstr>R(e) goes down</vt:lpstr>
      <vt:lpstr>Remark</vt:lpstr>
      <vt:lpstr>A problem from extreme graph theory</vt:lpstr>
    </vt:vector>
  </TitlesOfParts>
  <Company>Weizmann Institute of Science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Cover Time of Random Walks</dc:title>
  <dc:creator>uriel feige</dc:creator>
  <cp:lastModifiedBy>Guy Kortsarz</cp:lastModifiedBy>
  <cp:revision>2172</cp:revision>
  <dcterms:created xsi:type="dcterms:W3CDTF">2008-03-18T15:37:47Z</dcterms:created>
  <dcterms:modified xsi:type="dcterms:W3CDTF">2024-08-30T20:33:49Z</dcterms:modified>
</cp:coreProperties>
</file>