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33291B-73D3-4F13-ACF9-5F6639373259}" v="11" dt="2024-10-19T16:17:00.8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69E17C-06DF-4CFE-AF02-7B6B30CA5D3B}"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ED2A21-DEE7-4771-860C-CFF3784D698B}" type="slidenum">
              <a:rPr lang="en-US" smtClean="0"/>
              <a:t>‹#›</a:t>
            </a:fld>
            <a:endParaRPr lang="en-US"/>
          </a:p>
        </p:txBody>
      </p:sp>
    </p:spTree>
    <p:extLst>
      <p:ext uri="{BB962C8B-B14F-4D97-AF65-F5344CB8AC3E}">
        <p14:creationId xmlns:p14="http://schemas.microsoft.com/office/powerpoint/2010/main" val="3095879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D2A21-DEE7-4771-860C-CFF3784D698B}" type="slidenum">
              <a:rPr lang="en-US" smtClean="0"/>
              <a:t>2</a:t>
            </a:fld>
            <a:endParaRPr lang="en-US"/>
          </a:p>
        </p:txBody>
      </p:sp>
    </p:spTree>
    <p:extLst>
      <p:ext uri="{BB962C8B-B14F-4D97-AF65-F5344CB8AC3E}">
        <p14:creationId xmlns:p14="http://schemas.microsoft.com/office/powerpoint/2010/main" val="2965717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10/19/2024</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974352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10/19/2024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5966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10/19/2024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6525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10/19/2024</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9511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10/19/2024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62067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10/19/2024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8890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10/19/2024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0917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10/19/2024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94625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10/19/2024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0348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10/19/2024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9298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10/19/2024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0098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10/19/2024</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98727987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75" r:id="rId8"/>
    <p:sldLayoutId id="2147483676" r:id="rId9"/>
    <p:sldLayoutId id="2147483677" r:id="rId10"/>
    <p:sldLayoutId id="2147483685"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ites.rutgers.edu/critical-ai/"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rutgers.app.box.com/file/1640499870205?s=ek4mxim2soxho6cb2m2x5ztv92vfqlr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read.dukeupress.edu/critical-ai/issue/2/1" TargetMode="External"/><Relationship Id="rId4" Type="http://schemas.openxmlformats.org/officeDocument/2006/relationships/hyperlink" Target="https://docs.google.com/document/d/1TAXqYGid8sQz8v1ngTLD1qZBx2rNKHeKn9mcfWbFzRQ/edit?tab=t.0#heading=h.kgds7i8l6uc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read.dukeupress.edu/critical-ai/article/doi/10.1215/2834703X-11205245/390864/A-Blueprint-for-an-AI-Bill-of-Rights-for-Education" TargetMode="External"/><Relationship Id="rId2" Type="http://schemas.openxmlformats.org/officeDocument/2006/relationships/hyperlink" Target="https://designjustice.org/read-the-principl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9" name="Rectangle 18">
            <a:extLst>
              <a:ext uri="{FF2B5EF4-FFF2-40B4-BE49-F238E27FC236}">
                <a16:creationId xmlns:a16="http://schemas.microsoft.com/office/drawing/2014/main" id="{8BADB362-9771-4A3C-B9E5-6777F34C5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4AA23A65-5A6C-1742-3679-F2B8CBFBDD3F}"/>
              </a:ext>
            </a:extLst>
          </p:cNvPr>
          <p:cNvSpPr>
            <a:spLocks noGrp="1"/>
          </p:cNvSpPr>
          <p:nvPr>
            <p:ph type="ctrTitle"/>
          </p:nvPr>
        </p:nvSpPr>
        <p:spPr>
          <a:xfrm>
            <a:off x="996275" y="336607"/>
            <a:ext cx="5996619" cy="2113150"/>
          </a:xfrm>
        </p:spPr>
        <p:txBody>
          <a:bodyPr anchor="t">
            <a:normAutofit/>
          </a:bodyPr>
          <a:lstStyle/>
          <a:p>
            <a:pPr algn="l"/>
            <a:r>
              <a:rPr lang="en-US" dirty="0"/>
              <a:t>Design Justice Labs Pathway</a:t>
            </a:r>
            <a:br>
              <a:rPr lang="en-US" dirty="0"/>
            </a:br>
            <a:endParaRPr lang="en-US" dirty="0"/>
          </a:p>
        </p:txBody>
      </p:sp>
      <p:grpSp>
        <p:nvGrpSpPr>
          <p:cNvPr id="21" name="Group 20">
            <a:extLst>
              <a:ext uri="{FF2B5EF4-FFF2-40B4-BE49-F238E27FC236}">
                <a16:creationId xmlns:a16="http://schemas.microsoft.com/office/drawing/2014/main" id="{6C5D976F-50BF-4FEC-B797-AACEB2C351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8167025" y="76200"/>
            <a:ext cx="3997615" cy="6816079"/>
            <a:chOff x="8059620" y="41922"/>
            <a:chExt cx="3997615" cy="6816077"/>
          </a:xfrm>
        </p:grpSpPr>
        <p:pic>
          <p:nvPicPr>
            <p:cNvPr id="22" name="Picture 21">
              <a:extLst>
                <a:ext uri="{FF2B5EF4-FFF2-40B4-BE49-F238E27FC236}">
                  <a16:creationId xmlns:a16="http://schemas.microsoft.com/office/drawing/2014/main" id="{33C66400-9114-4E43-A4CC-E3DCF49D4324}"/>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2">
              <a:duotone>
                <a:schemeClr val="accent6">
                  <a:shade val="45000"/>
                  <a:satMod val="135000"/>
                </a:schemeClr>
                <a:prstClr val="white"/>
              </a:duotone>
              <a:alphaModFix amt="7000"/>
              <a:extLst>
                <a:ext uri="{28A0092B-C50C-407E-A947-70E740481C1C}">
                  <a14:useLocalDpi xmlns:a14="http://schemas.microsoft.com/office/drawing/2010/main" val="0"/>
                </a:ext>
              </a:extLst>
            </a:blip>
            <a:srcRect l="22818" b="17291"/>
            <a:stretch/>
          </p:blipFill>
          <p:spPr>
            <a:xfrm flipH="1">
              <a:off x="8059620" y="1345934"/>
              <a:ext cx="3997615" cy="5512065"/>
            </a:xfrm>
            <a:prstGeom prst="rect">
              <a:avLst/>
            </a:prstGeom>
          </p:spPr>
        </p:pic>
        <p:pic>
          <p:nvPicPr>
            <p:cNvPr id="23" name="Picture 22">
              <a:extLst>
                <a:ext uri="{FF2B5EF4-FFF2-40B4-BE49-F238E27FC236}">
                  <a16:creationId xmlns:a16="http://schemas.microsoft.com/office/drawing/2014/main" id="{89B7520A-668D-4486-B70D-BCEA3D9611C7}"/>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2">
              <a:duotone>
                <a:schemeClr val="accent6">
                  <a:shade val="45000"/>
                  <a:satMod val="135000"/>
                </a:schemeClr>
                <a:prstClr val="white"/>
              </a:duotone>
              <a:alphaModFix amt="15000"/>
              <a:extLst>
                <a:ext uri="{28A0092B-C50C-407E-A947-70E740481C1C}">
                  <a14:useLocalDpi xmlns:a14="http://schemas.microsoft.com/office/drawing/2010/main" val="0"/>
                </a:ext>
              </a:extLst>
            </a:blip>
            <a:srcRect r="40690"/>
            <a:stretch/>
          </p:blipFill>
          <p:spPr>
            <a:xfrm>
              <a:off x="8915400" y="41922"/>
              <a:ext cx="3141835" cy="6816077"/>
            </a:xfrm>
            <a:prstGeom prst="rect">
              <a:avLst/>
            </a:prstGeom>
          </p:spPr>
        </p:pic>
      </p:grpSp>
      <p:sp>
        <p:nvSpPr>
          <p:cNvPr id="3" name="Subtitle 2">
            <a:extLst>
              <a:ext uri="{FF2B5EF4-FFF2-40B4-BE49-F238E27FC236}">
                <a16:creationId xmlns:a16="http://schemas.microsoft.com/office/drawing/2014/main" id="{02362A77-F73B-2A61-25B8-960B0F5FDF8C}"/>
              </a:ext>
            </a:extLst>
          </p:cNvPr>
          <p:cNvSpPr>
            <a:spLocks noGrp="1"/>
          </p:cNvSpPr>
          <p:nvPr>
            <p:ph type="subTitle" idx="1"/>
          </p:nvPr>
        </p:nvSpPr>
        <p:spPr>
          <a:xfrm>
            <a:off x="7185559" y="-128016"/>
            <a:ext cx="4720928" cy="2377440"/>
          </a:xfrm>
        </p:spPr>
        <p:txBody>
          <a:bodyPr anchor="t">
            <a:normAutofit/>
          </a:bodyPr>
          <a:lstStyle/>
          <a:p>
            <a:pPr algn="l"/>
            <a:endParaRPr lang="en-US" dirty="0"/>
          </a:p>
          <a:p>
            <a:pPr algn="l"/>
            <a:r>
              <a:rPr lang="en-US" dirty="0"/>
              <a:t>Learn to teach critical AI literacies from a </a:t>
            </a:r>
            <a:r>
              <a:rPr lang="en-US" dirty="0">
                <a:hlinkClick r:id="rId3"/>
              </a:rPr>
              <a:t>critical AI studies and design justice standpoint. </a:t>
            </a:r>
            <a:r>
              <a:rPr lang="en-US" dirty="0"/>
              <a:t> Email us at criticalai@sas.rutgers.edu</a:t>
            </a:r>
          </a:p>
        </p:txBody>
      </p:sp>
      <p:pic>
        <p:nvPicPr>
          <p:cNvPr id="5" name="Picture 4">
            <a:extLst>
              <a:ext uri="{FF2B5EF4-FFF2-40B4-BE49-F238E27FC236}">
                <a16:creationId xmlns:a16="http://schemas.microsoft.com/office/drawing/2014/main" id="{82D3AA93-2959-CAD4-E7E1-6F322E072EEB}"/>
              </a:ext>
            </a:extLst>
          </p:cNvPr>
          <p:cNvPicPr>
            <a:picLocks noChangeAspect="1"/>
          </p:cNvPicPr>
          <p:nvPr/>
        </p:nvPicPr>
        <p:blipFill>
          <a:blip r:embed="rId4"/>
          <a:srcRect t="3805"/>
          <a:stretch/>
        </p:blipFill>
        <p:spPr>
          <a:xfrm>
            <a:off x="1644888" y="1896329"/>
            <a:ext cx="8616711" cy="3638410"/>
          </a:xfrm>
          <a:prstGeom prst="rect">
            <a:avLst/>
          </a:prstGeom>
        </p:spPr>
      </p:pic>
      <p:sp>
        <p:nvSpPr>
          <p:cNvPr id="6" name="TextBox 5">
            <a:extLst>
              <a:ext uri="{FF2B5EF4-FFF2-40B4-BE49-F238E27FC236}">
                <a16:creationId xmlns:a16="http://schemas.microsoft.com/office/drawing/2014/main" id="{407FEC91-C79C-172B-83AF-2FB0F505E691}"/>
              </a:ext>
            </a:extLst>
          </p:cNvPr>
          <p:cNvSpPr txBox="1"/>
          <p:nvPr/>
        </p:nvSpPr>
        <p:spPr>
          <a:xfrm>
            <a:off x="471055" y="5588267"/>
            <a:ext cx="11694869" cy="1200329"/>
          </a:xfrm>
          <a:prstGeom prst="rect">
            <a:avLst/>
          </a:prstGeom>
          <a:noFill/>
        </p:spPr>
        <p:txBody>
          <a:bodyPr wrap="square" rtlCol="0">
            <a:spAutoFit/>
          </a:bodyPr>
          <a:lstStyle/>
          <a:p>
            <a:r>
              <a:rPr lang="en-US" dirty="0"/>
              <a:t>DESIGN JUSTICE LABS is collaboration between NEH-supported grant </a:t>
            </a:r>
            <a:r>
              <a:rPr lang="en-US" dirty="0" err="1"/>
              <a:t>initiatived</a:t>
            </a:r>
            <a:r>
              <a:rPr lang="en-US" dirty="0"/>
              <a:t> (based at Rutgers but developed through transnational partnerships in the US, Australia, and South Africa); a Rutgers initiative for student-centered research on generative AI ; and an NSF-supported initiative for studying the design and impact of digitals for college writing   </a:t>
            </a:r>
          </a:p>
        </p:txBody>
      </p:sp>
    </p:spTree>
    <p:extLst>
      <p:ext uri="{BB962C8B-B14F-4D97-AF65-F5344CB8AC3E}">
        <p14:creationId xmlns:p14="http://schemas.microsoft.com/office/powerpoint/2010/main" val="74758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79981-272D-D1AF-DEA7-872DCF2968F9}"/>
              </a:ext>
            </a:extLst>
          </p:cNvPr>
          <p:cNvSpPr>
            <a:spLocks noGrp="1"/>
          </p:cNvSpPr>
          <p:nvPr>
            <p:ph type="title"/>
          </p:nvPr>
        </p:nvSpPr>
        <p:spPr>
          <a:xfrm>
            <a:off x="458694" y="184658"/>
            <a:ext cx="10895106" cy="1764792"/>
          </a:xfrm>
        </p:spPr>
        <p:txBody>
          <a:bodyPr>
            <a:normAutofit fontScale="90000"/>
          </a:bodyPr>
          <a:lstStyle/>
          <a:p>
            <a:r>
              <a:rPr lang="en-US" dirty="0"/>
              <a:t>Competency 1 </a:t>
            </a:r>
            <a:r>
              <a:rPr lang="en-US" i="1" dirty="0"/>
              <a:t>(understand how generative AI works and their possibilities and limitations in teaching and learning environments)</a:t>
            </a:r>
          </a:p>
        </p:txBody>
      </p:sp>
      <p:sp>
        <p:nvSpPr>
          <p:cNvPr id="3" name="Content Placeholder 2">
            <a:extLst>
              <a:ext uri="{FF2B5EF4-FFF2-40B4-BE49-F238E27FC236}">
                <a16:creationId xmlns:a16="http://schemas.microsoft.com/office/drawing/2014/main" id="{6C4A602C-43B3-6C60-0BBB-E045A7686706}"/>
              </a:ext>
            </a:extLst>
          </p:cNvPr>
          <p:cNvSpPr>
            <a:spLocks noGrp="1"/>
          </p:cNvSpPr>
          <p:nvPr>
            <p:ph idx="1"/>
          </p:nvPr>
        </p:nvSpPr>
        <p:spPr/>
        <p:txBody>
          <a:bodyPr>
            <a:normAutofit/>
          </a:bodyPr>
          <a:lstStyle/>
          <a:p>
            <a:pPr marL="0" indent="0" algn="l">
              <a:buNone/>
            </a:pPr>
            <a:endParaRPr lang="en-US" b="0" i="0" dirty="0">
              <a:solidFill>
                <a:srgbClr val="212529"/>
              </a:solidFill>
              <a:effectLst/>
              <a:latin typeface="Open Sans" panose="020B0606030504020204" pitchFamily="34" charset="0"/>
            </a:endParaRPr>
          </a:p>
          <a:p>
            <a:pPr marL="0" indent="0" algn="l">
              <a:buNone/>
            </a:pPr>
            <a:r>
              <a:rPr lang="en-US" sz="2400" b="0" i="0" dirty="0">
                <a:solidFill>
                  <a:srgbClr val="212529"/>
                </a:solidFill>
                <a:effectLst/>
                <a:latin typeface="Open Sans" panose="020B0606030504020204" pitchFamily="34" charset="0"/>
              </a:rPr>
              <a:t>Rutgers scholars will develop </a:t>
            </a:r>
            <a:r>
              <a:rPr lang="en-US" sz="2400" b="0" i="1" dirty="0">
                <a:solidFill>
                  <a:srgbClr val="212529"/>
                </a:solidFill>
                <a:effectLst/>
                <a:latin typeface="Open Sans" panose="020B0606030504020204" pitchFamily="34" charset="0"/>
              </a:rPr>
              <a:t>foundational knowledge</a:t>
            </a:r>
            <a:r>
              <a:rPr lang="en-US" sz="2400" b="0" i="0" dirty="0">
                <a:solidFill>
                  <a:srgbClr val="212529"/>
                </a:solidFill>
                <a:effectLst/>
                <a:latin typeface="Open Sans" panose="020B0606030504020204" pitchFamily="34" charset="0"/>
              </a:rPr>
              <a:t> (milestone 1) through a series of online tutorials, readings, and the attendance of at least one affiliated workshop or reading group session.</a:t>
            </a:r>
          </a:p>
          <a:p>
            <a:pPr marL="0" indent="0" algn="l">
              <a:buNone/>
            </a:pPr>
            <a:r>
              <a:rPr lang="en-US" sz="2400" dirty="0">
                <a:solidFill>
                  <a:srgbClr val="212529"/>
                </a:solidFill>
                <a:latin typeface="Open Sans" panose="020B0606030504020204" pitchFamily="34" charset="0"/>
              </a:rPr>
              <a:t>Materials currently include our </a:t>
            </a:r>
            <a:r>
              <a:rPr lang="en-US" sz="2400" dirty="0">
                <a:solidFill>
                  <a:srgbClr val="212529"/>
                </a:solidFill>
                <a:latin typeface="Open Sans" panose="020B0606030504020204" pitchFamily="34" charset="0"/>
                <a:hlinkClick r:id="rId3"/>
              </a:rPr>
              <a:t>Student Guide</a:t>
            </a:r>
            <a:r>
              <a:rPr lang="en-US" sz="2400" dirty="0">
                <a:solidFill>
                  <a:srgbClr val="212529"/>
                </a:solidFill>
                <a:latin typeface="Open Sans" panose="020B0606030504020204" pitchFamily="34" charset="0"/>
              </a:rPr>
              <a:t>, </a:t>
            </a:r>
            <a:r>
              <a:rPr lang="en-US" sz="2400" dirty="0">
                <a:solidFill>
                  <a:srgbClr val="212529"/>
                </a:solidFill>
                <a:latin typeface="Open Sans" panose="020B0606030504020204" pitchFamily="34" charset="0"/>
                <a:hlinkClick r:id="rId4"/>
              </a:rPr>
              <a:t>living document</a:t>
            </a:r>
            <a:r>
              <a:rPr lang="en-US" sz="2400" dirty="0">
                <a:solidFill>
                  <a:srgbClr val="212529"/>
                </a:solidFill>
                <a:latin typeface="Open Sans" panose="020B0606030504020204" pitchFamily="34" charset="0"/>
              </a:rPr>
              <a:t>, and select readings from </a:t>
            </a:r>
            <a:r>
              <a:rPr lang="en-US" sz="2400" dirty="0">
                <a:solidFill>
                  <a:srgbClr val="212529"/>
                </a:solidFill>
                <a:latin typeface="Open Sans" panose="020B0606030504020204" pitchFamily="34" charset="0"/>
                <a:hlinkClick r:id="rId5"/>
              </a:rPr>
              <a:t>the first of a two-part special issue of </a:t>
            </a:r>
            <a:r>
              <a:rPr lang="en-US" sz="2400" i="1" dirty="0">
                <a:solidFill>
                  <a:srgbClr val="212529"/>
                </a:solidFill>
                <a:latin typeface="Open Sans" panose="020B0606030504020204" pitchFamily="34" charset="0"/>
                <a:hlinkClick r:id="rId5"/>
              </a:rPr>
              <a:t>Critical AI </a:t>
            </a:r>
            <a:r>
              <a:rPr lang="en-US" sz="2400" dirty="0">
                <a:solidFill>
                  <a:srgbClr val="212529"/>
                </a:solidFill>
                <a:latin typeface="Open Sans" panose="020B0606030504020204" pitchFamily="34" charset="0"/>
              </a:rPr>
              <a:t>(edited at Rutgers and published by Duke University Press).</a:t>
            </a:r>
            <a:endParaRPr lang="en-US" sz="2400" b="0" i="0" dirty="0">
              <a:solidFill>
                <a:srgbClr val="212529"/>
              </a:solidFill>
              <a:effectLst/>
              <a:latin typeface="Open Sans" panose="020B0606030504020204" pitchFamily="34" charset="0"/>
            </a:endParaRPr>
          </a:p>
        </p:txBody>
      </p:sp>
      <p:pic>
        <p:nvPicPr>
          <p:cNvPr id="4" name="Picture 3">
            <a:extLst>
              <a:ext uri="{FF2B5EF4-FFF2-40B4-BE49-F238E27FC236}">
                <a16:creationId xmlns:a16="http://schemas.microsoft.com/office/drawing/2014/main" id="{8F7FB2F6-823A-70DD-6088-7E15CE74D8BC}"/>
              </a:ext>
            </a:extLst>
          </p:cNvPr>
          <p:cNvPicPr>
            <a:picLocks noChangeAspect="1"/>
          </p:cNvPicPr>
          <p:nvPr/>
        </p:nvPicPr>
        <p:blipFill>
          <a:blip r:embed="rId6"/>
          <a:srcRect t="3805"/>
          <a:stretch/>
        </p:blipFill>
        <p:spPr>
          <a:xfrm>
            <a:off x="8621738" y="4838179"/>
            <a:ext cx="3487135" cy="1835163"/>
          </a:xfrm>
          <a:prstGeom prst="rect">
            <a:avLst/>
          </a:prstGeom>
        </p:spPr>
      </p:pic>
    </p:spTree>
    <p:extLst>
      <p:ext uri="{BB962C8B-B14F-4D97-AF65-F5344CB8AC3E}">
        <p14:creationId xmlns:p14="http://schemas.microsoft.com/office/powerpoint/2010/main" val="1464118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4146-746A-7D5E-BD53-DCF5427135EC}"/>
              </a:ext>
            </a:extLst>
          </p:cNvPr>
          <p:cNvSpPr>
            <a:spLocks noGrp="1"/>
          </p:cNvSpPr>
          <p:nvPr>
            <p:ph type="title"/>
          </p:nvPr>
        </p:nvSpPr>
        <p:spPr>
          <a:xfrm>
            <a:off x="458694" y="365760"/>
            <a:ext cx="10895106" cy="2183476"/>
          </a:xfrm>
        </p:spPr>
        <p:txBody>
          <a:bodyPr>
            <a:noAutofit/>
          </a:bodyPr>
          <a:lstStyle/>
          <a:p>
            <a:r>
              <a:rPr lang="en-US" sz="3800" b="0" i="0" dirty="0">
                <a:solidFill>
                  <a:srgbClr val="212529"/>
                </a:solidFill>
                <a:effectLst/>
              </a:rPr>
              <a:t>Competency 2: (</a:t>
            </a:r>
            <a:r>
              <a:rPr lang="en-US" sz="3800" b="0" i="1" dirty="0">
                <a:solidFill>
                  <a:srgbClr val="212529"/>
                </a:solidFill>
                <a:effectLst/>
              </a:rPr>
              <a:t>Develop guidelines that address student usage of generative AI in ways that foster the achievement of learning outcomes</a:t>
            </a:r>
            <a:r>
              <a:rPr lang="en-US" sz="3800" b="0" i="0" dirty="0">
                <a:solidFill>
                  <a:srgbClr val="212529"/>
                </a:solidFill>
                <a:effectLst/>
              </a:rPr>
              <a:t>)</a:t>
            </a:r>
            <a:br>
              <a:rPr lang="en-US" sz="3800" b="0" i="0" dirty="0">
                <a:solidFill>
                  <a:srgbClr val="212529"/>
                </a:solidFill>
                <a:effectLst/>
              </a:rPr>
            </a:br>
            <a:br>
              <a:rPr lang="en-US" sz="3800" b="0" i="0" dirty="0">
                <a:solidFill>
                  <a:srgbClr val="212529"/>
                </a:solidFill>
                <a:effectLst/>
              </a:rPr>
            </a:br>
            <a:endParaRPr lang="en-US" sz="3800" dirty="0"/>
          </a:p>
        </p:txBody>
      </p:sp>
      <p:sp>
        <p:nvSpPr>
          <p:cNvPr id="3" name="Content Placeholder 2">
            <a:extLst>
              <a:ext uri="{FF2B5EF4-FFF2-40B4-BE49-F238E27FC236}">
                <a16:creationId xmlns:a16="http://schemas.microsoft.com/office/drawing/2014/main" id="{C65C400E-63DD-E7E5-8534-529ADE3067F7}"/>
              </a:ext>
            </a:extLst>
          </p:cNvPr>
          <p:cNvSpPr>
            <a:spLocks noGrp="1"/>
          </p:cNvSpPr>
          <p:nvPr>
            <p:ph idx="1"/>
          </p:nvPr>
        </p:nvSpPr>
        <p:spPr>
          <a:xfrm>
            <a:off x="458694" y="1801368"/>
            <a:ext cx="11274612" cy="4343845"/>
          </a:xfrm>
        </p:spPr>
        <p:txBody>
          <a:bodyPr>
            <a:normAutofit fontScale="40000" lnSpcReduction="20000"/>
          </a:bodyPr>
          <a:lstStyle/>
          <a:p>
            <a:pPr marL="0" indent="0">
              <a:buNone/>
            </a:pPr>
            <a:endParaRPr lang="en-US" dirty="0"/>
          </a:p>
          <a:p>
            <a:pPr marL="0" indent="0">
              <a:buNone/>
            </a:pPr>
            <a:r>
              <a:rPr lang="en-US" sz="5500" dirty="0"/>
              <a:t>Rutgers instructors will </a:t>
            </a:r>
            <a:r>
              <a:rPr lang="en-US" sz="5500" i="1" dirty="0"/>
              <a:t>design </a:t>
            </a:r>
            <a:r>
              <a:rPr lang="en-US" sz="5500" dirty="0"/>
              <a:t>and </a:t>
            </a:r>
            <a:r>
              <a:rPr lang="en-US" sz="5500" i="1" dirty="0"/>
              <a:t>implement </a:t>
            </a:r>
            <a:r>
              <a:rPr lang="en-US" sz="5500" dirty="0"/>
              <a:t>(milestone 2)</a:t>
            </a:r>
          </a:p>
          <a:p>
            <a:pPr marL="514350" indent="-514350">
              <a:buAutoNum type="alphaLcParenR"/>
            </a:pPr>
            <a:r>
              <a:rPr lang="en-US" sz="5500" dirty="0"/>
              <a:t>a syllabus and set of policies that adheres to all Design Justice Lab protocols including integration of </a:t>
            </a:r>
            <a:r>
              <a:rPr lang="en-US" sz="5500" dirty="0">
                <a:hlinkClick r:id="rId2"/>
              </a:rPr>
              <a:t>Design Justice Network principles </a:t>
            </a:r>
            <a:r>
              <a:rPr lang="en-US" sz="5500" dirty="0"/>
              <a:t>and adherence to Kathryn Conrad’s “</a:t>
            </a:r>
            <a:r>
              <a:rPr lang="en-US" sz="5500" dirty="0">
                <a:hlinkClick r:id="rId3"/>
              </a:rPr>
              <a:t>Blueprint for an AI Bill of Rights for Education</a:t>
            </a:r>
            <a:r>
              <a:rPr lang="en-US" sz="5500" dirty="0"/>
              <a:t>”; and</a:t>
            </a:r>
          </a:p>
          <a:p>
            <a:pPr marL="514350" indent="-514350">
              <a:buAutoNum type="alphaLcParenR"/>
            </a:pPr>
            <a:r>
              <a:rPr lang="en-US" sz="5500" dirty="0"/>
              <a:t>At least one assignment designed or redesigned in response to specific learning objectives and knowledge of critical AI literacies and design justice principles</a:t>
            </a:r>
          </a:p>
          <a:p>
            <a:pPr marL="0" indent="0">
              <a:buNone/>
            </a:pPr>
            <a:r>
              <a:rPr lang="en-US" sz="5500" i="1" dirty="0"/>
              <a:t>Assessment </a:t>
            </a:r>
            <a:r>
              <a:rPr lang="en-US" sz="5500" dirty="0"/>
              <a:t>of these pedagogical strategies (milestone 3) will entail peer reviewed publication on the new DESIGN JUSTICE LABS website (a public-facing store of resources for teachers, students, journalists, and other communities of practice in the design justice sphere).</a:t>
            </a:r>
          </a:p>
          <a:p>
            <a:pPr marL="0" indent="0">
              <a:buNone/>
            </a:pPr>
            <a:endParaRPr lang="en-US" dirty="0"/>
          </a:p>
        </p:txBody>
      </p:sp>
    </p:spTree>
    <p:extLst>
      <p:ext uri="{BB962C8B-B14F-4D97-AF65-F5344CB8AC3E}">
        <p14:creationId xmlns:p14="http://schemas.microsoft.com/office/powerpoint/2010/main" val="415661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57A0861-63A9-13B8-A68C-B6460749CF69}"/>
              </a:ext>
            </a:extLst>
          </p:cNvPr>
          <p:cNvSpPr txBox="1">
            <a:spLocks noGrp="1"/>
          </p:cNvSpPr>
          <p:nvPr>
            <p:ph idx="1"/>
          </p:nvPr>
        </p:nvSpPr>
        <p:spPr>
          <a:xfrm>
            <a:off x="458788" y="1949450"/>
            <a:ext cx="11274425" cy="1138838"/>
          </a:xfrm>
          <a:prstGeom prst="rect">
            <a:avLst/>
          </a:prstGeom>
          <a:noFill/>
        </p:spPr>
        <p:txBody>
          <a:bodyPr wrap="square">
            <a:spAutoFit/>
          </a:bodyPr>
          <a:lstStyle/>
          <a:p>
            <a:pPr marL="0" indent="0" algn="l">
              <a:buNone/>
            </a:pPr>
            <a:endParaRPr lang="en-US" b="0" i="0" dirty="0">
              <a:solidFill>
                <a:srgbClr val="212529"/>
              </a:solidFill>
              <a:effectLst/>
              <a:latin typeface="Open Sans" panose="020B0606030504020204" pitchFamily="34" charset="0"/>
            </a:endParaRPr>
          </a:p>
          <a:p>
            <a:endParaRPr lang="en-US" dirty="0"/>
          </a:p>
        </p:txBody>
      </p:sp>
      <p:sp>
        <p:nvSpPr>
          <p:cNvPr id="4" name="Title 3">
            <a:extLst>
              <a:ext uri="{FF2B5EF4-FFF2-40B4-BE49-F238E27FC236}">
                <a16:creationId xmlns:a16="http://schemas.microsoft.com/office/drawing/2014/main" id="{AB1E0021-668A-52F6-46BD-E74EAA3522A4}"/>
              </a:ext>
            </a:extLst>
          </p:cNvPr>
          <p:cNvSpPr txBox="1">
            <a:spLocks noGrp="1"/>
          </p:cNvSpPr>
          <p:nvPr>
            <p:ph type="title"/>
          </p:nvPr>
        </p:nvSpPr>
        <p:spPr>
          <a:xfrm>
            <a:off x="249383" y="251565"/>
            <a:ext cx="11942617" cy="2893100"/>
          </a:xfrm>
          <a:prstGeom prst="rect">
            <a:avLst/>
          </a:prstGeom>
          <a:noFill/>
        </p:spPr>
        <p:txBody>
          <a:bodyPr wrap="square">
            <a:spAutoFit/>
          </a:bodyPr>
          <a:lstStyle/>
          <a:p>
            <a:r>
              <a:rPr lang="en-US" sz="2600" b="0" i="0" dirty="0">
                <a:solidFill>
                  <a:srgbClr val="212529"/>
                </a:solidFill>
                <a:effectLst/>
              </a:rPr>
              <a:t>Competency 3: </a:t>
            </a:r>
            <a:r>
              <a:rPr lang="en-US" sz="2600" b="0" i="1" dirty="0">
                <a:solidFill>
                  <a:srgbClr val="212529"/>
                </a:solidFill>
                <a:effectLst/>
              </a:rPr>
              <a:t>Foster students’ critical AI literacies with respective “generative AI” tools and other digital affordances, including tool capabilities, limitations, and applications within the relevant framework</a:t>
            </a:r>
            <a:r>
              <a:rPr lang="en-US" sz="2600" i="1" dirty="0">
                <a:solidFill>
                  <a:srgbClr val="212529"/>
                </a:solidFill>
                <a:latin typeface="Open Sans" panose="020B0606030504020204" pitchFamily="34" charset="0"/>
              </a:rPr>
              <a:t>; </a:t>
            </a:r>
            <a:r>
              <a:rPr lang="en-US" sz="2600" b="0" i="1" dirty="0">
                <a:solidFill>
                  <a:srgbClr val="212529"/>
                </a:solidFill>
                <a:effectLst/>
              </a:rPr>
              <a:t>recognition of actually existing and prospective harms; and understanding of the </a:t>
            </a:r>
            <a:r>
              <a:rPr lang="en-US" sz="2600" i="1" dirty="0">
                <a:solidFill>
                  <a:srgbClr val="212529"/>
                </a:solidFill>
              </a:rPr>
              <a:t>current and potential </a:t>
            </a:r>
            <a:r>
              <a:rPr lang="en-US" sz="2600" b="0" i="1" dirty="0">
                <a:solidFill>
                  <a:srgbClr val="212529"/>
                </a:solidFill>
                <a:effectLst/>
              </a:rPr>
              <a:t>obstacles to  ethical and responsible usage. </a:t>
            </a:r>
            <a:r>
              <a:rPr lang="en-US" sz="2600" b="0" dirty="0">
                <a:solidFill>
                  <a:srgbClr val="212529"/>
                </a:solidFill>
                <a:effectLst/>
              </a:rPr>
              <a:t>This competency relates to all milestones, including </a:t>
            </a:r>
            <a:r>
              <a:rPr lang="en-US" sz="2600" b="0" i="1" dirty="0">
                <a:solidFill>
                  <a:srgbClr val="212529"/>
                </a:solidFill>
                <a:effectLst/>
              </a:rPr>
              <a:t>ongoing learning </a:t>
            </a:r>
            <a:r>
              <a:rPr lang="en-US" sz="2600" b="0" dirty="0">
                <a:solidFill>
                  <a:srgbClr val="212529"/>
                </a:solidFill>
                <a:effectLst/>
              </a:rPr>
              <a:t>(milestone 5) which involves continued engagement in professional development on teaching and researching generative AI. </a:t>
            </a:r>
            <a:endParaRPr lang="en-US" sz="2600" dirty="0"/>
          </a:p>
        </p:txBody>
      </p:sp>
      <p:pic>
        <p:nvPicPr>
          <p:cNvPr id="6" name="Picture 5">
            <a:extLst>
              <a:ext uri="{FF2B5EF4-FFF2-40B4-BE49-F238E27FC236}">
                <a16:creationId xmlns:a16="http://schemas.microsoft.com/office/drawing/2014/main" id="{6056DD82-9251-4513-3F01-B6F49AAF0DF9}"/>
              </a:ext>
            </a:extLst>
          </p:cNvPr>
          <p:cNvPicPr>
            <a:picLocks noChangeAspect="1"/>
          </p:cNvPicPr>
          <p:nvPr/>
        </p:nvPicPr>
        <p:blipFill>
          <a:blip r:embed="rId2"/>
          <a:srcRect t="3805"/>
          <a:stretch/>
        </p:blipFill>
        <p:spPr>
          <a:xfrm>
            <a:off x="0" y="5022837"/>
            <a:ext cx="3487135" cy="1835163"/>
          </a:xfrm>
          <a:prstGeom prst="rect">
            <a:avLst/>
          </a:prstGeom>
        </p:spPr>
      </p:pic>
      <p:sp>
        <p:nvSpPr>
          <p:cNvPr id="8" name="TextBox 7">
            <a:extLst>
              <a:ext uri="{FF2B5EF4-FFF2-40B4-BE49-F238E27FC236}">
                <a16:creationId xmlns:a16="http://schemas.microsoft.com/office/drawing/2014/main" id="{26D94034-650B-5B58-1498-BEC5BB227B0D}"/>
              </a:ext>
            </a:extLst>
          </p:cNvPr>
          <p:cNvSpPr txBox="1"/>
          <p:nvPr/>
        </p:nvSpPr>
        <p:spPr>
          <a:xfrm>
            <a:off x="621791" y="3429000"/>
            <a:ext cx="11111421" cy="1200329"/>
          </a:xfrm>
          <a:prstGeom prst="rect">
            <a:avLst/>
          </a:prstGeom>
          <a:noFill/>
        </p:spPr>
        <p:txBody>
          <a:bodyPr wrap="square">
            <a:spAutoFit/>
          </a:bodyPr>
          <a:lstStyle/>
          <a:p>
            <a:r>
              <a:rPr lang="en-US" sz="1800" dirty="0"/>
              <a:t>Rutgers instructors will develop their ongoing expertise (milestone 5) in teaching and researching critica</a:t>
            </a:r>
            <a:r>
              <a:rPr lang="en-US" dirty="0"/>
              <a:t>l AI literacies through options that may include: presenting to other instructors in DJL-sponsored events, publishing a </a:t>
            </a:r>
            <a:r>
              <a:rPr lang="en-US" dirty="0" err="1"/>
              <a:t>thinkpiece</a:t>
            </a:r>
            <a:r>
              <a:rPr lang="en-US" dirty="0"/>
              <a:t> or essay in </a:t>
            </a:r>
            <a:r>
              <a:rPr lang="en-US" i="1" dirty="0"/>
              <a:t>Critical AI, </a:t>
            </a:r>
            <a:r>
              <a:rPr lang="en-US" dirty="0"/>
              <a:t>participating in the NSF college writing research activities, and/or mentoring an undergraduate DESIGN JUSTICE LAB fellow on a publishable probing project. </a:t>
            </a:r>
            <a:r>
              <a:rPr lang="en-US" sz="1800" dirty="0"/>
              <a:t>  </a:t>
            </a:r>
            <a:endParaRPr lang="en-US" dirty="0"/>
          </a:p>
        </p:txBody>
      </p:sp>
    </p:spTree>
    <p:extLst>
      <p:ext uri="{BB962C8B-B14F-4D97-AF65-F5344CB8AC3E}">
        <p14:creationId xmlns:p14="http://schemas.microsoft.com/office/powerpoint/2010/main" val="3497133722"/>
      </p:ext>
    </p:extLst>
  </p:cSld>
  <p:clrMapOvr>
    <a:masterClrMapping/>
  </p:clrMapOvr>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7227</TotalTime>
  <Words>463</Words>
  <Application>Microsoft Office PowerPoint</Application>
  <PresentationFormat>Widescreen</PresentationFormat>
  <Paragraphs>17</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Aptos</vt:lpstr>
      <vt:lpstr>Arial</vt:lpstr>
      <vt:lpstr>Avenir Next LT Pro</vt:lpstr>
      <vt:lpstr>AvenirNext LT Pro Medium</vt:lpstr>
      <vt:lpstr>Open Sans</vt:lpstr>
      <vt:lpstr>Sabon Next LT</vt:lpstr>
      <vt:lpstr>DappledVTI</vt:lpstr>
      <vt:lpstr>Design Justice Labs Pathway </vt:lpstr>
      <vt:lpstr>Competency 1 (understand how generative AI works and their possibilities and limitations in teaching and learning environments)</vt:lpstr>
      <vt:lpstr>Competency 2: (Develop guidelines that address student usage of generative AI in ways that foster the achievement of learning outcomes)  </vt:lpstr>
      <vt:lpstr>Competency 3: Foster students’ critical AI literacies with respective “generative AI” tools and other digital affordances, including tool capabilities, limitations, and applications within the relevant framework; recognition of actually existing and prospective harms; and understanding of the current and potential obstacles to  ethical and responsible usage. This competency relates to all milestones, including ongoing learning (milestone 5) which involves continued engagement in professional development on teaching and researching generative AI.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Madame Pratolungo</dc:creator>
  <cp:lastModifiedBy>Madame Pratolungo</cp:lastModifiedBy>
  <cp:revision>2</cp:revision>
  <dcterms:created xsi:type="dcterms:W3CDTF">2024-10-14T16:09:47Z</dcterms:created>
  <dcterms:modified xsi:type="dcterms:W3CDTF">2024-10-19T17:37:20Z</dcterms:modified>
</cp:coreProperties>
</file>