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772400" cy="10058400"/>
  <p:notesSz cx="6858000" cy="9144000"/>
  <p:embeddedFontLst>
    <p:embeddedFont>
      <p:font typeface="Canva Sans" panose="020B0604020202020204" charset="0"/>
      <p:regular r:id="rId6"/>
    </p:embeddedFont>
    <p:embeddedFont>
      <p:font typeface="Canva Sans Bold" panose="020B0604020202020204" charset="0"/>
      <p:regular r:id="rId7"/>
    </p:embeddedFont>
    <p:embeddedFont>
      <p:font typeface="Liberation Sans" panose="020B0604020202020204" charset="0"/>
      <p:regular r:id="rId8"/>
    </p:embeddedFont>
    <p:embeddedFont>
      <p:font typeface="Liberation Sans Bold" panose="020B0604020202020204" charset="0"/>
      <p:regular r:id="rId9"/>
    </p:embeddedFont>
    <p:embeddedFont>
      <p:font typeface="Liberation Sans Bold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87488-6512-4F19-B9F6-918023FA82D9}" v="2" dt="2025-12-04T19:57:53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88" y="-3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81814C2F-3847-6226-F3E1-6AC733ABFE26}"/>
              </a:ext>
            </a:extLst>
          </p:cNvPr>
          <p:cNvGrpSpPr/>
          <p:nvPr/>
        </p:nvGrpSpPr>
        <p:grpSpPr>
          <a:xfrm>
            <a:off x="1207165" y="9105414"/>
            <a:ext cx="5358069" cy="822625"/>
            <a:chOff x="1031432" y="9105274"/>
            <a:chExt cx="5358069" cy="822625"/>
          </a:xfrm>
        </p:grpSpPr>
        <p:grpSp>
          <p:nvGrpSpPr>
            <p:cNvPr id="2" name="Group 2"/>
            <p:cNvGrpSpPr/>
            <p:nvPr/>
          </p:nvGrpSpPr>
          <p:grpSpPr>
            <a:xfrm>
              <a:off x="2521880" y="9130585"/>
              <a:ext cx="800023" cy="797314"/>
              <a:chOff x="0" y="0"/>
              <a:chExt cx="1066697" cy="1063086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138788" y="0"/>
                <a:ext cx="789121" cy="789121"/>
                <a:chOff x="0" y="0"/>
                <a:chExt cx="812800" cy="812800"/>
              </a:xfrm>
            </p:grpSpPr>
            <p:sp>
              <p:nvSpPr>
                <p:cNvPr id="4" name="Freeform 4">
                  <a:extLs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52688" tIns="52688" rIns="52688" bIns="52688" rtlCol="0" anchor="ctr"/>
                <a:lstStyle/>
                <a:p>
                  <a:pPr algn="ctr">
                    <a:lnSpc>
                      <a:spcPts val="1820"/>
                    </a:lnSpc>
                  </a:pPr>
                  <a:endParaRPr/>
                </a:p>
              </p:txBody>
            </p:sp>
          </p:grpSp>
          <p:sp>
            <p:nvSpPr>
              <p:cNvPr id="6" name="Freeform 6"/>
              <p:cNvSpPr/>
              <p:nvPr/>
            </p:nvSpPr>
            <p:spPr>
              <a:xfrm>
                <a:off x="279919" y="126381"/>
                <a:ext cx="506860" cy="536360"/>
              </a:xfrm>
              <a:custGeom>
                <a:avLst/>
                <a:gdLst/>
                <a:ahLst/>
                <a:cxnLst/>
                <a:rect l="l" t="t" r="r" b="b"/>
                <a:pathLst>
                  <a:path w="506860" h="536360">
                    <a:moveTo>
                      <a:pt x="0" y="0"/>
                    </a:moveTo>
                    <a:lnTo>
                      <a:pt x="506860" y="0"/>
                    </a:lnTo>
                    <a:lnTo>
                      <a:pt x="506860" y="536360"/>
                    </a:lnTo>
                    <a:lnTo>
                      <a:pt x="0" y="5363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832539"/>
                <a:ext cx="1066697" cy="2305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52"/>
                  </a:lnSpc>
                </a:pPr>
                <a:r>
                  <a:rPr lang="en-US" sz="1037" spc="-29">
                    <a:solidFill>
                      <a:srgbClr val="000000"/>
                    </a:solidFill>
                    <a:latin typeface="Liberation Sans"/>
                    <a:ea typeface="Liberation Sans"/>
                    <a:cs typeface="Liberation Sans"/>
                    <a:sym typeface="Liberation Sans"/>
                  </a:rPr>
                  <a:t>Be curious!</a:t>
                </a: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3970513" y="9105274"/>
              <a:ext cx="860387" cy="797314"/>
              <a:chOff x="0" y="0"/>
              <a:chExt cx="1147183" cy="1063086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179031" y="0"/>
                <a:ext cx="789121" cy="789121"/>
                <a:chOff x="0" y="0"/>
                <a:chExt cx="812800" cy="812800"/>
              </a:xfrm>
            </p:grpSpPr>
            <p:sp>
              <p:nvSpPr>
                <p:cNvPr id="10" name="Freeform 10">
                  <a:extLs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52688" tIns="52688" rIns="52688" bIns="52688" rtlCol="0" anchor="ctr"/>
                <a:lstStyle/>
                <a:p>
                  <a:pPr algn="ctr">
                    <a:lnSpc>
                      <a:spcPts val="1820"/>
                    </a:lnSpc>
                  </a:pPr>
                  <a:endParaRPr/>
                </a:p>
              </p:txBody>
            </p:sp>
          </p:grpSp>
          <p:sp>
            <p:nvSpPr>
              <p:cNvPr id="12" name="Freeform 12"/>
              <p:cNvSpPr/>
              <p:nvPr/>
            </p:nvSpPr>
            <p:spPr>
              <a:xfrm>
                <a:off x="331918" y="212701"/>
                <a:ext cx="483347" cy="363718"/>
              </a:xfrm>
              <a:custGeom>
                <a:avLst/>
                <a:gdLst/>
                <a:ahLst/>
                <a:cxnLst/>
                <a:rect l="l" t="t" r="r" b="b"/>
                <a:pathLst>
                  <a:path w="483347" h="363718">
                    <a:moveTo>
                      <a:pt x="0" y="0"/>
                    </a:moveTo>
                    <a:lnTo>
                      <a:pt x="483347" y="0"/>
                    </a:lnTo>
                    <a:lnTo>
                      <a:pt x="483347" y="363719"/>
                    </a:lnTo>
                    <a:lnTo>
                      <a:pt x="0" y="3637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832539"/>
                <a:ext cx="1147183" cy="2305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52"/>
                  </a:lnSpc>
                </a:pPr>
                <a:r>
                  <a:rPr lang="en-US" sz="1037" spc="-30">
                    <a:solidFill>
                      <a:srgbClr val="000000"/>
                    </a:solidFill>
                    <a:latin typeface="Liberation Sans"/>
                    <a:ea typeface="Liberation Sans"/>
                    <a:cs typeface="Liberation Sans"/>
                    <a:sym typeface="Liberation Sans"/>
                  </a:rPr>
                  <a:t>Be persistent!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031432" y="9130585"/>
              <a:ext cx="975852" cy="797314"/>
              <a:chOff x="0" y="0"/>
              <a:chExt cx="1301136" cy="1063086"/>
            </a:xfrm>
          </p:grpSpPr>
          <p:grpSp>
            <p:nvGrpSpPr>
              <p:cNvPr id="15" name="Group 15"/>
              <p:cNvGrpSpPr/>
              <p:nvPr/>
            </p:nvGrpSpPr>
            <p:grpSpPr>
              <a:xfrm>
                <a:off x="256008" y="0"/>
                <a:ext cx="789121" cy="789121"/>
                <a:chOff x="0" y="0"/>
                <a:chExt cx="812800" cy="812800"/>
              </a:xfrm>
            </p:grpSpPr>
            <p:sp>
              <p:nvSpPr>
                <p:cNvPr id="16" name="Freeform 16">
                  <a:extLs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52688" tIns="52688" rIns="52688" bIns="52688" rtlCol="0" anchor="ctr"/>
                <a:lstStyle/>
                <a:p>
                  <a:pPr algn="ctr">
                    <a:lnSpc>
                      <a:spcPts val="1820"/>
                    </a:lnSpc>
                  </a:pPr>
                  <a:endParaRPr/>
                </a:p>
              </p:txBody>
            </p:sp>
          </p:grpSp>
          <p:sp>
            <p:nvSpPr>
              <p:cNvPr id="18" name="Freeform 18"/>
              <p:cNvSpPr/>
              <p:nvPr/>
            </p:nvSpPr>
            <p:spPr>
              <a:xfrm>
                <a:off x="380487" y="137308"/>
                <a:ext cx="540162" cy="514504"/>
              </a:xfrm>
              <a:custGeom>
                <a:avLst/>
                <a:gdLst/>
                <a:ahLst/>
                <a:cxnLst/>
                <a:rect l="l" t="t" r="r" b="b"/>
                <a:pathLst>
                  <a:path w="540162" h="514504">
                    <a:moveTo>
                      <a:pt x="0" y="0"/>
                    </a:moveTo>
                    <a:lnTo>
                      <a:pt x="540162" y="0"/>
                    </a:lnTo>
                    <a:lnTo>
                      <a:pt x="540162" y="514505"/>
                    </a:lnTo>
                    <a:lnTo>
                      <a:pt x="0" y="51450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832539"/>
                <a:ext cx="1301136" cy="2305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52"/>
                  </a:lnSpc>
                </a:pPr>
                <a:r>
                  <a:rPr lang="en-US" sz="1037" spc="-62">
                    <a:solidFill>
                      <a:srgbClr val="000000"/>
                    </a:solidFill>
                    <a:latin typeface="Liberation Sans"/>
                    <a:ea typeface="Liberation Sans"/>
                    <a:cs typeface="Liberation Sans"/>
                    <a:sym typeface="Liberation Sans"/>
                  </a:rPr>
                  <a:t>Be confident!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460987" y="9130585"/>
              <a:ext cx="928514" cy="797314"/>
              <a:chOff x="0" y="0"/>
              <a:chExt cx="1238018" cy="1063086"/>
            </a:xfrm>
          </p:grpSpPr>
          <p:grpSp>
            <p:nvGrpSpPr>
              <p:cNvPr id="21" name="Group 21"/>
              <p:cNvGrpSpPr/>
              <p:nvPr/>
            </p:nvGrpSpPr>
            <p:grpSpPr>
              <a:xfrm>
                <a:off x="224448" y="0"/>
                <a:ext cx="789121" cy="789121"/>
                <a:chOff x="0" y="0"/>
                <a:chExt cx="812800" cy="812800"/>
              </a:xfrm>
            </p:grpSpPr>
            <p:sp>
              <p:nvSpPr>
                <p:cNvPr id="22" name="Freeform 22">
                  <a:extLs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52688" tIns="52688" rIns="52688" bIns="52688" rtlCol="0" anchor="ctr"/>
                <a:lstStyle/>
                <a:p>
                  <a:pPr algn="ctr">
                    <a:lnSpc>
                      <a:spcPts val="1820"/>
                    </a:lnSpc>
                  </a:pPr>
                  <a:endParaRPr/>
                </a:p>
              </p:txBody>
            </p:sp>
          </p:grpSp>
          <p:sp>
            <p:nvSpPr>
              <p:cNvPr id="24" name="Freeform 24"/>
              <p:cNvSpPr/>
              <p:nvPr/>
            </p:nvSpPr>
            <p:spPr>
              <a:xfrm>
                <a:off x="391078" y="127062"/>
                <a:ext cx="455863" cy="534998"/>
              </a:xfrm>
              <a:custGeom>
                <a:avLst/>
                <a:gdLst/>
                <a:ahLst/>
                <a:cxnLst/>
                <a:rect l="l" t="t" r="r" b="b"/>
                <a:pathLst>
                  <a:path w="455863" h="534998">
                    <a:moveTo>
                      <a:pt x="0" y="0"/>
                    </a:moveTo>
                    <a:lnTo>
                      <a:pt x="455862" y="0"/>
                    </a:lnTo>
                    <a:lnTo>
                      <a:pt x="455862" y="534998"/>
                    </a:lnTo>
                    <a:lnTo>
                      <a:pt x="0" y="5349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832539"/>
                <a:ext cx="1238018" cy="2305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52"/>
                  </a:lnSpc>
                </a:pPr>
                <a:r>
                  <a:rPr lang="en-US" sz="1037" spc="-68">
                    <a:solidFill>
                      <a:srgbClr val="000000"/>
                    </a:solidFill>
                    <a:latin typeface="Liberation Sans"/>
                    <a:ea typeface="Liberation Sans"/>
                    <a:cs typeface="Liberation Sans"/>
                    <a:sym typeface="Liberation Sans"/>
                  </a:rPr>
                  <a:t>Be engaged!</a:t>
                </a:r>
              </a:p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1503768" y="720090"/>
            <a:ext cx="4568460" cy="32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 i="1">
                <a:solidFill>
                  <a:srgbClr val="000000"/>
                </a:solidFill>
                <a:latin typeface="Liberation Sans Bold Italics"/>
                <a:ea typeface="Liberation Sans Bold Italics"/>
                <a:cs typeface="Liberation Sans Bold Italics"/>
                <a:sym typeface="Liberation Sans Bold Italics"/>
              </a:rPr>
              <a:t>Course code        Semester              Year</a:t>
            </a:r>
          </a:p>
        </p:txBody>
      </p:sp>
      <p:sp>
        <p:nvSpPr>
          <p:cNvPr id="27" name="Freeform 27"/>
          <p:cNvSpPr/>
          <p:nvPr/>
        </p:nvSpPr>
        <p:spPr>
          <a:xfrm>
            <a:off x="3179559" y="837938"/>
            <a:ext cx="148197" cy="147209"/>
          </a:xfrm>
          <a:custGeom>
            <a:avLst/>
            <a:gdLst/>
            <a:ahLst/>
            <a:cxnLst/>
            <a:rect l="l" t="t" r="r" b="b"/>
            <a:pathLst>
              <a:path w="148197" h="147209">
                <a:moveTo>
                  <a:pt x="0" y="0"/>
                </a:moveTo>
                <a:lnTo>
                  <a:pt x="148197" y="0"/>
                </a:lnTo>
                <a:lnTo>
                  <a:pt x="148197" y="147208"/>
                </a:lnTo>
                <a:lnTo>
                  <a:pt x="0" y="1472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>
            <a:off x="-34690" y="1278788"/>
            <a:ext cx="5052085" cy="909264"/>
            <a:chOff x="0" y="0"/>
            <a:chExt cx="1761076" cy="31695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1076" cy="316955"/>
            </a:xfrm>
            <a:custGeom>
              <a:avLst/>
              <a:gdLst/>
              <a:ahLst/>
              <a:cxnLst/>
              <a:rect l="l" t="t" r="r" b="b"/>
              <a:pathLst>
                <a:path w="1761076" h="316955">
                  <a:moveTo>
                    <a:pt x="0" y="0"/>
                  </a:moveTo>
                  <a:lnTo>
                    <a:pt x="1761076" y="0"/>
                  </a:lnTo>
                  <a:lnTo>
                    <a:pt x="1761076" y="316955"/>
                  </a:lnTo>
                  <a:lnTo>
                    <a:pt x="0" y="316955"/>
                  </a:lnTo>
                  <a:close/>
                </a:path>
              </a:pathLst>
            </a:custGeom>
            <a:solidFill>
              <a:srgbClr val="B4B4B4">
                <a:alpha val="6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761076" cy="345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7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4500771" y="1128458"/>
            <a:ext cx="3294095" cy="1072397"/>
          </a:xfrm>
          <a:custGeom>
            <a:avLst/>
            <a:gdLst/>
            <a:ahLst/>
            <a:cxnLst/>
            <a:rect l="l" t="t" r="r" b="b"/>
            <a:pathLst>
              <a:path w="3312423" h="1072397">
                <a:moveTo>
                  <a:pt x="0" y="0"/>
                </a:moveTo>
                <a:lnTo>
                  <a:pt x="3312423" y="0"/>
                </a:lnTo>
                <a:lnTo>
                  <a:pt x="3312423" y="1072397"/>
                </a:lnTo>
                <a:lnTo>
                  <a:pt x="0" y="10723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7764" y="1428411"/>
            <a:ext cx="469416" cy="472491"/>
          </a:xfrm>
          <a:custGeom>
            <a:avLst/>
            <a:gdLst/>
            <a:ahLst/>
            <a:cxnLst/>
            <a:rect l="l" t="t" r="r" b="b"/>
            <a:pathLst>
              <a:path w="469416" h="472491">
                <a:moveTo>
                  <a:pt x="0" y="0"/>
                </a:moveTo>
                <a:lnTo>
                  <a:pt x="469416" y="0"/>
                </a:lnTo>
                <a:lnTo>
                  <a:pt x="469416" y="472491"/>
                </a:lnTo>
                <a:lnTo>
                  <a:pt x="0" y="47249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5605542" y="6022108"/>
            <a:ext cx="2195216" cy="793608"/>
          </a:xfrm>
          <a:custGeom>
            <a:avLst/>
            <a:gdLst/>
            <a:ahLst/>
            <a:cxnLst/>
            <a:rect l="l" t="t" r="r" b="b"/>
            <a:pathLst>
              <a:path w="2451298" h="793608">
                <a:moveTo>
                  <a:pt x="0" y="0"/>
                </a:moveTo>
                <a:lnTo>
                  <a:pt x="2451298" y="0"/>
                </a:lnTo>
                <a:lnTo>
                  <a:pt x="2451298" y="793608"/>
                </a:lnTo>
                <a:lnTo>
                  <a:pt x="0" y="7936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4" name="Picture 34" descr="Pie chart breaking down the grade percentages for the cours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225093" y="5833646"/>
            <a:ext cx="4392649" cy="3436951"/>
          </a:xfrm>
          <a:prstGeom prst="rect">
            <a:avLst/>
          </a:prstGeom>
        </p:spPr>
      </p:pic>
      <p:sp>
        <p:nvSpPr>
          <p:cNvPr id="35" name="Freeform 35" descr="QR code for accessing the full syllabus"/>
          <p:cNvSpPr/>
          <p:nvPr/>
        </p:nvSpPr>
        <p:spPr>
          <a:xfrm>
            <a:off x="-95355" y="-148451"/>
            <a:ext cx="1469260" cy="1469260"/>
          </a:xfrm>
          <a:custGeom>
            <a:avLst/>
            <a:gdLst/>
            <a:ahLst/>
            <a:cxnLst/>
            <a:rect l="l" t="t" r="r" b="b"/>
            <a:pathLst>
              <a:path w="1469260" h="1469260">
                <a:moveTo>
                  <a:pt x="0" y="0"/>
                </a:moveTo>
                <a:lnTo>
                  <a:pt x="1469260" y="0"/>
                </a:lnTo>
                <a:lnTo>
                  <a:pt x="1469260" y="1469260"/>
                </a:lnTo>
                <a:lnTo>
                  <a:pt x="0" y="1469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4869199" y="837938"/>
            <a:ext cx="148197" cy="147209"/>
          </a:xfrm>
          <a:custGeom>
            <a:avLst/>
            <a:gdLst/>
            <a:ahLst/>
            <a:cxnLst/>
            <a:rect l="l" t="t" r="r" b="b"/>
            <a:pathLst>
              <a:path w="148197" h="147209">
                <a:moveTo>
                  <a:pt x="0" y="0"/>
                </a:moveTo>
                <a:lnTo>
                  <a:pt x="148197" y="0"/>
                </a:lnTo>
                <a:lnTo>
                  <a:pt x="148197" y="147208"/>
                </a:lnTo>
                <a:lnTo>
                  <a:pt x="0" y="1472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1794551" y="78589"/>
            <a:ext cx="4319016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000000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TITLE OF COURSE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275316" y="2220495"/>
            <a:ext cx="2299973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1">
                <a:solidFill>
                  <a:srgbClr val="000000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Write one or two sentences about the purpose of this course.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120972" y="6853816"/>
            <a:ext cx="3561960" cy="152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1200" b="1">
                <a:solidFill>
                  <a:srgbClr val="1C37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My Goal is for you to understand why you’re completing these assignments.</a:t>
            </a:r>
          </a:p>
          <a:p>
            <a:pPr algn="l">
              <a:lnSpc>
                <a:spcPts val="1500"/>
              </a:lnSpc>
            </a:pPr>
            <a:endParaRPr lang="en-US" sz="1200" b="1">
              <a:solidFill>
                <a:srgbClr val="1C372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259080" lvl="1" indent="-129540" algn="l">
              <a:lnSpc>
                <a:spcPts val="1500"/>
              </a:lnSpc>
              <a:buFont typeface="Arial"/>
              <a:buChar char="•"/>
            </a:pPr>
            <a:r>
              <a:rPr lang="en-US" sz="1200" b="1">
                <a:solidFill>
                  <a:srgbClr val="1C37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In-Class Assignments:</a:t>
            </a:r>
          </a:p>
          <a:p>
            <a:pPr marL="259080" lvl="1" indent="-129540" algn="l">
              <a:lnSpc>
                <a:spcPts val="1500"/>
              </a:lnSpc>
              <a:buFont typeface="Arial"/>
              <a:buChar char="•"/>
            </a:pPr>
            <a:r>
              <a:rPr lang="en-US" sz="1200" b="1">
                <a:solidFill>
                  <a:srgbClr val="1C37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Discussion and Participation:</a:t>
            </a:r>
          </a:p>
          <a:p>
            <a:pPr marL="259080" lvl="1" indent="-129540" algn="l">
              <a:lnSpc>
                <a:spcPts val="1500"/>
              </a:lnSpc>
              <a:buFont typeface="Arial"/>
              <a:buChar char="•"/>
            </a:pPr>
            <a:r>
              <a:rPr lang="en-US" sz="1200" b="1">
                <a:solidFill>
                  <a:srgbClr val="1C37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Exam:</a:t>
            </a:r>
          </a:p>
          <a:p>
            <a:pPr marL="259080" lvl="1" indent="-129540" algn="l">
              <a:lnSpc>
                <a:spcPts val="1500"/>
              </a:lnSpc>
              <a:buFont typeface="Arial"/>
              <a:buChar char="•"/>
            </a:pPr>
            <a:r>
              <a:rPr lang="en-US" sz="1200" b="1">
                <a:solidFill>
                  <a:srgbClr val="1C37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Group Presentation:</a:t>
            </a:r>
          </a:p>
          <a:p>
            <a:pPr marL="259080" lvl="1" indent="-129540" algn="l">
              <a:lnSpc>
                <a:spcPts val="1500"/>
              </a:lnSpc>
              <a:buFont typeface="Arial"/>
              <a:buChar char="•"/>
            </a:pPr>
            <a:r>
              <a:rPr lang="en-US" sz="1200" b="1">
                <a:solidFill>
                  <a:srgbClr val="1C37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Final Paper: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40961" y="1416059"/>
            <a:ext cx="5219178" cy="670449"/>
            <a:chOff x="0" y="0"/>
            <a:chExt cx="6958904" cy="893932"/>
          </a:xfrm>
        </p:grpSpPr>
        <p:sp>
          <p:nvSpPr>
            <p:cNvPr id="41" name="Freeform 4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346584"/>
              <a:ext cx="196662" cy="140167"/>
            </a:xfrm>
            <a:custGeom>
              <a:avLst/>
              <a:gdLst/>
              <a:ahLst/>
              <a:cxnLst/>
              <a:rect l="l" t="t" r="r" b="b"/>
              <a:pathLst>
                <a:path w="196662" h="140167">
                  <a:moveTo>
                    <a:pt x="0" y="0"/>
                  </a:moveTo>
                  <a:lnTo>
                    <a:pt x="196662" y="0"/>
                  </a:lnTo>
                  <a:lnTo>
                    <a:pt x="196662" y="140167"/>
                  </a:lnTo>
                  <a:lnTo>
                    <a:pt x="0" y="140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657290"/>
              <a:ext cx="196662" cy="190584"/>
            </a:xfrm>
            <a:custGeom>
              <a:avLst/>
              <a:gdLst/>
              <a:ahLst/>
              <a:cxnLst/>
              <a:rect l="l" t="t" r="r" b="b"/>
              <a:pathLst>
                <a:path w="196662" h="190584">
                  <a:moveTo>
                    <a:pt x="0" y="0"/>
                  </a:moveTo>
                  <a:lnTo>
                    <a:pt x="196662" y="0"/>
                  </a:lnTo>
                  <a:lnTo>
                    <a:pt x="196662" y="190584"/>
                  </a:lnTo>
                  <a:lnTo>
                    <a:pt x="0" y="190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1594" b="-159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5758688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Professor Rutgers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22814" y="319004"/>
              <a:ext cx="4204764" cy="574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76"/>
                </a:lnSpc>
              </a:pPr>
              <a:r>
                <a:rPr lang="en-US" sz="1200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hello@reallygreatsite.com</a:t>
              </a:r>
            </a:p>
            <a:p>
              <a:pPr algn="just">
                <a:lnSpc>
                  <a:spcPts val="1776"/>
                </a:lnSpc>
              </a:pPr>
              <a:r>
                <a:rPr lang="en-US" sz="1200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LinkedIn Profile Page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754139" y="28575"/>
              <a:ext cx="2221997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Contact Me: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2754139" y="445243"/>
              <a:ext cx="4204764" cy="282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76"/>
                </a:lnSpc>
              </a:pPr>
              <a:r>
                <a:rPr lang="en-US" sz="1200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</a:rPr>
                <a:t>By email or during student hours</a:t>
              </a: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5618394" y="1240688"/>
            <a:ext cx="1984260" cy="84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FFFFFF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Class weeks start on [DAY OF WEEK] at [TIME]. See Canvas for complete course schedule.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147771" y="3287841"/>
            <a:ext cx="1027395" cy="925855"/>
            <a:chOff x="0" y="0"/>
            <a:chExt cx="358133" cy="32273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58133" cy="322738"/>
            </a:xfrm>
            <a:custGeom>
              <a:avLst/>
              <a:gdLst/>
              <a:ahLst/>
              <a:cxnLst/>
              <a:rect l="l" t="t" r="r" b="b"/>
              <a:pathLst>
                <a:path w="358133" h="322738">
                  <a:moveTo>
                    <a:pt x="161369" y="0"/>
                  </a:moveTo>
                  <a:lnTo>
                    <a:pt x="196764" y="0"/>
                  </a:lnTo>
                  <a:cubicBezTo>
                    <a:pt x="285886" y="0"/>
                    <a:pt x="358133" y="72247"/>
                    <a:pt x="358133" y="161369"/>
                  </a:cubicBezTo>
                  <a:lnTo>
                    <a:pt x="358133" y="161369"/>
                  </a:lnTo>
                  <a:cubicBezTo>
                    <a:pt x="358133" y="250491"/>
                    <a:pt x="285886" y="322738"/>
                    <a:pt x="196764" y="322738"/>
                  </a:cubicBezTo>
                  <a:lnTo>
                    <a:pt x="161369" y="322738"/>
                  </a:lnTo>
                  <a:cubicBezTo>
                    <a:pt x="72247" y="322738"/>
                    <a:pt x="0" y="250491"/>
                    <a:pt x="0" y="161369"/>
                  </a:cubicBezTo>
                  <a:lnTo>
                    <a:pt x="0" y="161369"/>
                  </a:lnTo>
                  <a:cubicBezTo>
                    <a:pt x="0" y="72247"/>
                    <a:pt x="72247" y="0"/>
                    <a:pt x="161369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358133" cy="370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0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2320083" y="3287841"/>
            <a:ext cx="1027395" cy="925855"/>
            <a:chOff x="0" y="0"/>
            <a:chExt cx="358133" cy="32273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358133" cy="322738"/>
            </a:xfrm>
            <a:custGeom>
              <a:avLst/>
              <a:gdLst/>
              <a:ahLst/>
              <a:cxnLst/>
              <a:rect l="l" t="t" r="r" b="b"/>
              <a:pathLst>
                <a:path w="358133" h="322738">
                  <a:moveTo>
                    <a:pt x="161369" y="0"/>
                  </a:moveTo>
                  <a:lnTo>
                    <a:pt x="196764" y="0"/>
                  </a:lnTo>
                  <a:cubicBezTo>
                    <a:pt x="285886" y="0"/>
                    <a:pt x="358133" y="72247"/>
                    <a:pt x="358133" y="161369"/>
                  </a:cubicBezTo>
                  <a:lnTo>
                    <a:pt x="358133" y="161369"/>
                  </a:lnTo>
                  <a:cubicBezTo>
                    <a:pt x="358133" y="250491"/>
                    <a:pt x="285886" y="322738"/>
                    <a:pt x="196764" y="322738"/>
                  </a:cubicBezTo>
                  <a:lnTo>
                    <a:pt x="161369" y="322738"/>
                  </a:lnTo>
                  <a:cubicBezTo>
                    <a:pt x="72247" y="322738"/>
                    <a:pt x="0" y="250491"/>
                    <a:pt x="0" y="161369"/>
                  </a:cubicBezTo>
                  <a:lnTo>
                    <a:pt x="0" y="161369"/>
                  </a:lnTo>
                  <a:cubicBezTo>
                    <a:pt x="0" y="72247"/>
                    <a:pt x="72247" y="0"/>
                    <a:pt x="161369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47625"/>
              <a:ext cx="358133" cy="370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0"/>
                </a:lnSpc>
              </a:pPr>
              <a:endParaRPr/>
            </a:p>
          </p:txBody>
        </p:sp>
      </p:grpSp>
      <p:grpSp>
        <p:nvGrpSpPr>
          <p:cNvPr id="54" name="Group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91672" y="3151217"/>
            <a:ext cx="1027395" cy="1062479"/>
            <a:chOff x="0" y="-47625"/>
            <a:chExt cx="358133" cy="370363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58133" cy="322738"/>
            </a:xfrm>
            <a:custGeom>
              <a:avLst/>
              <a:gdLst/>
              <a:ahLst/>
              <a:cxnLst/>
              <a:rect l="l" t="t" r="r" b="b"/>
              <a:pathLst>
                <a:path w="358133" h="322738">
                  <a:moveTo>
                    <a:pt x="161369" y="0"/>
                  </a:moveTo>
                  <a:lnTo>
                    <a:pt x="196764" y="0"/>
                  </a:lnTo>
                  <a:cubicBezTo>
                    <a:pt x="285886" y="0"/>
                    <a:pt x="358133" y="72247"/>
                    <a:pt x="358133" y="161369"/>
                  </a:cubicBezTo>
                  <a:lnTo>
                    <a:pt x="358133" y="161369"/>
                  </a:lnTo>
                  <a:cubicBezTo>
                    <a:pt x="358133" y="250491"/>
                    <a:pt x="285886" y="322738"/>
                    <a:pt x="196764" y="322738"/>
                  </a:cubicBezTo>
                  <a:lnTo>
                    <a:pt x="161369" y="322738"/>
                  </a:lnTo>
                  <a:cubicBezTo>
                    <a:pt x="72247" y="322738"/>
                    <a:pt x="0" y="250491"/>
                    <a:pt x="0" y="161369"/>
                  </a:cubicBezTo>
                  <a:lnTo>
                    <a:pt x="0" y="161369"/>
                  </a:lnTo>
                  <a:cubicBezTo>
                    <a:pt x="0" y="72247"/>
                    <a:pt x="72247" y="0"/>
                    <a:pt x="161369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47625"/>
              <a:ext cx="358133" cy="370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0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4661942" y="3287841"/>
            <a:ext cx="1027395" cy="925855"/>
            <a:chOff x="0" y="0"/>
            <a:chExt cx="358133" cy="32273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358133" cy="322738"/>
            </a:xfrm>
            <a:custGeom>
              <a:avLst/>
              <a:gdLst/>
              <a:ahLst/>
              <a:cxnLst/>
              <a:rect l="l" t="t" r="r" b="b"/>
              <a:pathLst>
                <a:path w="358133" h="322738">
                  <a:moveTo>
                    <a:pt x="161369" y="0"/>
                  </a:moveTo>
                  <a:lnTo>
                    <a:pt x="196764" y="0"/>
                  </a:lnTo>
                  <a:cubicBezTo>
                    <a:pt x="285886" y="0"/>
                    <a:pt x="358133" y="72247"/>
                    <a:pt x="358133" y="161369"/>
                  </a:cubicBezTo>
                  <a:lnTo>
                    <a:pt x="358133" y="161369"/>
                  </a:lnTo>
                  <a:cubicBezTo>
                    <a:pt x="358133" y="250491"/>
                    <a:pt x="285886" y="322738"/>
                    <a:pt x="196764" y="322738"/>
                  </a:cubicBezTo>
                  <a:lnTo>
                    <a:pt x="161369" y="322738"/>
                  </a:lnTo>
                  <a:cubicBezTo>
                    <a:pt x="72247" y="322738"/>
                    <a:pt x="0" y="250491"/>
                    <a:pt x="0" y="161369"/>
                  </a:cubicBezTo>
                  <a:lnTo>
                    <a:pt x="0" y="161369"/>
                  </a:lnTo>
                  <a:cubicBezTo>
                    <a:pt x="0" y="72247"/>
                    <a:pt x="72247" y="0"/>
                    <a:pt x="161369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47625"/>
              <a:ext cx="358133" cy="370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0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5832211" y="3287841"/>
            <a:ext cx="1027395" cy="925855"/>
            <a:chOff x="0" y="0"/>
            <a:chExt cx="358133" cy="322738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58133" cy="322738"/>
            </a:xfrm>
            <a:custGeom>
              <a:avLst/>
              <a:gdLst/>
              <a:ahLst/>
              <a:cxnLst/>
              <a:rect l="l" t="t" r="r" b="b"/>
              <a:pathLst>
                <a:path w="358133" h="322738">
                  <a:moveTo>
                    <a:pt x="161369" y="0"/>
                  </a:moveTo>
                  <a:lnTo>
                    <a:pt x="196764" y="0"/>
                  </a:lnTo>
                  <a:cubicBezTo>
                    <a:pt x="285886" y="0"/>
                    <a:pt x="358133" y="72247"/>
                    <a:pt x="358133" y="161369"/>
                  </a:cubicBezTo>
                  <a:lnTo>
                    <a:pt x="358133" y="161369"/>
                  </a:lnTo>
                  <a:cubicBezTo>
                    <a:pt x="358133" y="250491"/>
                    <a:pt x="285886" y="322738"/>
                    <a:pt x="196764" y="322738"/>
                  </a:cubicBezTo>
                  <a:lnTo>
                    <a:pt x="161369" y="322738"/>
                  </a:lnTo>
                  <a:cubicBezTo>
                    <a:pt x="72247" y="322738"/>
                    <a:pt x="0" y="250491"/>
                    <a:pt x="0" y="161369"/>
                  </a:cubicBezTo>
                  <a:lnTo>
                    <a:pt x="0" y="161369"/>
                  </a:lnTo>
                  <a:cubicBezTo>
                    <a:pt x="0" y="72247"/>
                    <a:pt x="72247" y="0"/>
                    <a:pt x="161369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47625"/>
              <a:ext cx="358133" cy="370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0"/>
                </a:lnSpc>
              </a:pPr>
              <a:endParaRPr/>
            </a:p>
          </p:txBody>
        </p:sp>
      </p:grpSp>
      <p:sp>
        <p:nvSpPr>
          <p:cNvPr id="63" name="Freeform 63"/>
          <p:cNvSpPr/>
          <p:nvPr/>
        </p:nvSpPr>
        <p:spPr>
          <a:xfrm rot="10800000">
            <a:off x="-199" y="5127097"/>
            <a:ext cx="1280770" cy="986877"/>
          </a:xfrm>
          <a:custGeom>
            <a:avLst/>
            <a:gdLst/>
            <a:ahLst/>
            <a:cxnLst/>
            <a:rect l="l" t="t" r="r" b="b"/>
            <a:pathLst>
              <a:path w="3048269" h="986877">
                <a:moveTo>
                  <a:pt x="0" y="0"/>
                </a:moveTo>
                <a:lnTo>
                  <a:pt x="3048269" y="0"/>
                </a:lnTo>
                <a:lnTo>
                  <a:pt x="3048269" y="986878"/>
                </a:lnTo>
                <a:lnTo>
                  <a:pt x="0" y="9868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4" name="AutoShape 64"/>
          <p:cNvSpPr/>
          <p:nvPr/>
        </p:nvSpPr>
        <p:spPr>
          <a:xfrm flipV="1">
            <a:off x="1661468" y="4864291"/>
            <a:ext cx="0" cy="448627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AutoShape 65"/>
          <p:cNvSpPr/>
          <p:nvPr/>
        </p:nvSpPr>
        <p:spPr>
          <a:xfrm flipV="1">
            <a:off x="4071067" y="4864291"/>
            <a:ext cx="0" cy="448627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 flipV="1">
            <a:off x="6650938" y="4852505"/>
            <a:ext cx="0" cy="448627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67"/>
          <p:cNvSpPr/>
          <p:nvPr/>
        </p:nvSpPr>
        <p:spPr>
          <a:xfrm flipV="1">
            <a:off x="6258026" y="4852505"/>
            <a:ext cx="0" cy="448627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AutoShape 68"/>
          <p:cNvSpPr/>
          <p:nvPr/>
        </p:nvSpPr>
        <p:spPr>
          <a:xfrm flipV="1">
            <a:off x="2866268" y="4871555"/>
            <a:ext cx="0" cy="448627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Freeform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99183" y="3401808"/>
            <a:ext cx="693452" cy="693452"/>
          </a:xfrm>
          <a:custGeom>
            <a:avLst/>
            <a:gdLst/>
            <a:ahLst/>
            <a:cxnLst/>
            <a:rect l="l" t="t" r="r" b="b"/>
            <a:pathLst>
              <a:path w="693452" h="693452">
                <a:moveTo>
                  <a:pt x="0" y="0"/>
                </a:moveTo>
                <a:lnTo>
                  <a:pt x="693452" y="0"/>
                </a:lnTo>
                <a:lnTo>
                  <a:pt x="693452" y="693451"/>
                </a:lnTo>
                <a:lnTo>
                  <a:pt x="0" y="69345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0" name="Freeform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867" y="3262960"/>
            <a:ext cx="835433" cy="832300"/>
          </a:xfrm>
          <a:custGeom>
            <a:avLst/>
            <a:gdLst/>
            <a:ahLst/>
            <a:cxnLst/>
            <a:rect l="l" t="t" r="r" b="b"/>
            <a:pathLst>
              <a:path w="835433" h="832300">
                <a:moveTo>
                  <a:pt x="0" y="0"/>
                </a:moveTo>
                <a:lnTo>
                  <a:pt x="835432" y="0"/>
                </a:lnTo>
                <a:lnTo>
                  <a:pt x="835432" y="832299"/>
                </a:lnTo>
                <a:lnTo>
                  <a:pt x="0" y="83229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1" name="Freeform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4226" y="3401808"/>
            <a:ext cx="862990" cy="728148"/>
          </a:xfrm>
          <a:custGeom>
            <a:avLst/>
            <a:gdLst/>
            <a:ahLst/>
            <a:cxnLst/>
            <a:rect l="l" t="t" r="r" b="b"/>
            <a:pathLst>
              <a:path w="862990" h="728148">
                <a:moveTo>
                  <a:pt x="0" y="0"/>
                </a:moveTo>
                <a:lnTo>
                  <a:pt x="862991" y="0"/>
                </a:lnTo>
                <a:lnTo>
                  <a:pt x="862991" y="728148"/>
                </a:lnTo>
                <a:lnTo>
                  <a:pt x="0" y="72814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2" name="Freeform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3905" y="3335651"/>
            <a:ext cx="575127" cy="830235"/>
          </a:xfrm>
          <a:custGeom>
            <a:avLst/>
            <a:gdLst/>
            <a:ahLst/>
            <a:cxnLst/>
            <a:rect l="l" t="t" r="r" b="b"/>
            <a:pathLst>
              <a:path w="575127" h="830235">
                <a:moveTo>
                  <a:pt x="0" y="0"/>
                </a:moveTo>
                <a:lnTo>
                  <a:pt x="575126" y="0"/>
                </a:lnTo>
                <a:lnTo>
                  <a:pt x="575126" y="830235"/>
                </a:lnTo>
                <a:lnTo>
                  <a:pt x="0" y="83023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3" name="Freeform 73"/>
          <p:cNvSpPr/>
          <p:nvPr/>
        </p:nvSpPr>
        <p:spPr>
          <a:xfrm>
            <a:off x="3644025" y="3383377"/>
            <a:ext cx="722687" cy="722687"/>
          </a:xfrm>
          <a:custGeom>
            <a:avLst/>
            <a:gdLst/>
            <a:ahLst/>
            <a:cxnLst/>
            <a:rect l="l" t="t" r="r" b="b"/>
            <a:pathLst>
              <a:path w="722687" h="722687">
                <a:moveTo>
                  <a:pt x="0" y="0"/>
                </a:moveTo>
                <a:lnTo>
                  <a:pt x="722687" y="0"/>
                </a:lnTo>
                <a:lnTo>
                  <a:pt x="722687" y="722687"/>
                </a:lnTo>
                <a:lnTo>
                  <a:pt x="0" y="722687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4" name="TextBox 74"/>
          <p:cNvSpPr txBox="1"/>
          <p:nvPr/>
        </p:nvSpPr>
        <p:spPr>
          <a:xfrm>
            <a:off x="1108293" y="4242270"/>
            <a:ext cx="1106351" cy="56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Weeks 1-3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Dates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Topics Covered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2330636" y="4242270"/>
            <a:ext cx="1071263" cy="56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Weeks 4-6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Dates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Topics Covered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3491672" y="4242270"/>
            <a:ext cx="1083618" cy="56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Weeks 7-9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Dates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Topics Covered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673287" y="4242270"/>
            <a:ext cx="1085052" cy="56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Weeks 10-12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Dates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Topics Covered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5843557" y="4242270"/>
            <a:ext cx="1073306" cy="56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Weeks 13-15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Dates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Topics Covered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7763" y="5145080"/>
            <a:ext cx="817915" cy="89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FFFFF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SAVE THE DATE: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165453" y="5341493"/>
            <a:ext cx="1032420" cy="56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Exact Date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Important Project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2354031" y="5348756"/>
            <a:ext cx="1032420" cy="56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Exact Date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Important Project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3563258" y="5341493"/>
            <a:ext cx="1032420" cy="56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Exact Date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Important Project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395171" y="5329706"/>
            <a:ext cx="1032420" cy="56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Exact Date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Important Project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455935" y="5341493"/>
            <a:ext cx="1032420" cy="56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Exact Date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Important Project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072228" y="6097603"/>
            <a:ext cx="1689269" cy="594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FFFFF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ASSIGNMENT BREAKDOWN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4869199" y="2220495"/>
            <a:ext cx="2507266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1">
                <a:solidFill>
                  <a:srgbClr val="000000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Write one or two sentences about your goals for them.</a:t>
            </a:r>
          </a:p>
        </p:txBody>
      </p:sp>
      <p:sp>
        <p:nvSpPr>
          <p:cNvPr id="87" name="Freeform 87"/>
          <p:cNvSpPr/>
          <p:nvPr/>
        </p:nvSpPr>
        <p:spPr>
          <a:xfrm rot="10800000">
            <a:off x="4114" y="2222736"/>
            <a:ext cx="1930221" cy="989920"/>
          </a:xfrm>
          <a:custGeom>
            <a:avLst/>
            <a:gdLst/>
            <a:ahLst/>
            <a:cxnLst/>
            <a:rect l="l" t="t" r="r" b="b"/>
            <a:pathLst>
              <a:path w="3057669" h="989920">
                <a:moveTo>
                  <a:pt x="0" y="0"/>
                </a:moveTo>
                <a:lnTo>
                  <a:pt x="3057669" y="0"/>
                </a:lnTo>
                <a:lnTo>
                  <a:pt x="3057669" y="989920"/>
                </a:lnTo>
                <a:lnTo>
                  <a:pt x="0" y="9899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8" name="TextBox 88"/>
          <p:cNvSpPr txBox="1"/>
          <p:nvPr/>
        </p:nvSpPr>
        <p:spPr>
          <a:xfrm>
            <a:off x="57150" y="2220495"/>
            <a:ext cx="1689269" cy="89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FFFFF"/>
                </a:solidFill>
                <a:latin typeface="Liberation Sans Bold"/>
                <a:ea typeface="Liberation Sans Bold"/>
                <a:cs typeface="Liberation Sans Bold"/>
                <a:sym typeface="Liberation Sans Bold"/>
              </a:rPr>
              <a:t>COURSE PURPOSE &amp; GOALS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-138462" y="1089190"/>
            <a:ext cx="1555473" cy="1547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Link to the syllabus</a:t>
            </a:r>
          </a:p>
        </p:txBody>
      </p:sp>
      <p:pic>
        <p:nvPicPr>
          <p:cNvPr id="91" name="Picture 90" descr="Copyright indicator">
            <a:extLst>
              <a:ext uri="{FF2B5EF4-FFF2-40B4-BE49-F238E27FC236}">
                <a16:creationId xmlns:a16="http://schemas.microsoft.com/office/drawing/2014/main" id="{0102068E-FDE2-5D35-BA02-CA3EADA38C9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542197" y="9598319"/>
            <a:ext cx="1168718" cy="4139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014ba9-8147-4467-8d7f-1802a60e5529">
      <Terms xmlns="http://schemas.microsoft.com/office/infopath/2007/PartnerControls"/>
    </lcf76f155ced4ddcb4097134ff3c332f>
    <TaxCatchAll xmlns="49afeb8f-2942-437b-b3ef-3271f9d0203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0755D0501CAF4DB03D924DB556BEE9" ma:contentTypeVersion="13" ma:contentTypeDescription="Create a new document." ma:contentTypeScope="" ma:versionID="f3507ed8b7a34c9db723242a05d63b83">
  <xsd:schema xmlns:xsd="http://www.w3.org/2001/XMLSchema" xmlns:xs="http://www.w3.org/2001/XMLSchema" xmlns:p="http://schemas.microsoft.com/office/2006/metadata/properties" xmlns:ns2="fd014ba9-8147-4467-8d7f-1802a60e5529" xmlns:ns3="49afeb8f-2942-437b-b3ef-3271f9d02038" targetNamespace="http://schemas.microsoft.com/office/2006/metadata/properties" ma:root="true" ma:fieldsID="5cf866efba83b46fcce8dbb3ebde4a3f" ns2:_="" ns3:_="">
    <xsd:import namespace="fd014ba9-8147-4467-8d7f-1802a60e5529"/>
    <xsd:import namespace="49afeb8f-2942-437b-b3ef-3271f9d020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14ba9-8147-4467-8d7f-1802a60e55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48fd182-3af3-4b45-858c-95346ee1b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feb8f-2942-437b-b3ef-3271f9d0203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eaa1c88-8b05-43dd-9a07-16ccea228ca2}" ma:internalName="TaxCatchAll" ma:showField="CatchAllData" ma:web="49afeb8f-2942-437b-b3ef-3271f9d02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9E187A-C86D-4AFB-99E9-5EA588CF09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78E157-9784-4593-8C1D-057678171A30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fd014ba9-8147-4467-8d7f-1802a60e5529"/>
    <ds:schemaRef ds:uri="49afeb8f-2942-437b-b3ef-3271f9d02038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0543593-308B-4CAD-ACF6-4A0D7B5ED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014ba9-8147-4467-8d7f-1802a60e5529"/>
    <ds:schemaRef ds:uri="49afeb8f-2942-437b-b3ef-3271f9d020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169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TIIP Graphic Syllabus Template</dc:title>
  <cp:lastModifiedBy>Anonnymous</cp:lastModifiedBy>
  <cp:revision>12</cp:revision>
  <dcterms:created xsi:type="dcterms:W3CDTF">2006-08-16T00:00:00Z</dcterms:created>
  <dcterms:modified xsi:type="dcterms:W3CDTF">2025-12-04T20:15:33Z</dcterms:modified>
  <dc:identifier>DAG2io-OWYE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0x010100510755D0501CAF4DB03D924DB556BEE9</vt:lpwstr>
  </property>
  <property fmtid="{D5CDD505-2E9C-101B-9397-08002B2CF9AE}" pid="3" name="MediaServiceImageTags">
    <vt:lpwstr/>
  </property>
</Properties>
</file>