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59" r:id="rId5"/>
    <p:sldId id="281" r:id="rId6"/>
    <p:sldId id="282" r:id="rId7"/>
    <p:sldId id="283" r:id="rId8"/>
    <p:sldId id="293" r:id="rId9"/>
    <p:sldId id="294" r:id="rId10"/>
    <p:sldId id="288" r:id="rId11"/>
    <p:sldId id="290" r:id="rId12"/>
    <p:sldId id="301" r:id="rId13"/>
    <p:sldId id="299" r:id="rId14"/>
    <p:sldId id="297" r:id="rId15"/>
    <p:sldId id="300" r:id="rId16"/>
    <p:sldId id="295" r:id="rId17"/>
    <p:sldId id="284" r:id="rId18"/>
    <p:sldId id="285" r:id="rId19"/>
    <p:sldId id="286" r:id="rId20"/>
    <p:sldId id="287" r:id="rId21"/>
    <p:sldId id="291" r:id="rId22"/>
    <p:sldId id="296" r:id="rId23"/>
    <p:sldId id="289" r:id="rId24"/>
    <p:sldId id="303" r:id="rId25"/>
    <p:sldId id="304" r:id="rId26"/>
    <p:sldId id="302" r:id="rId27"/>
    <p:sldId id="298" r:id="rId28"/>
    <p:sldId id="275" r:id="rId29"/>
    <p:sldId id="305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E0026"/>
    <a:srgbClr val="800000"/>
    <a:srgbClr val="5F5F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3" autoAdjust="0"/>
    <p:restoredTop sz="94660"/>
  </p:normalViewPr>
  <p:slideViewPr>
    <p:cSldViewPr snapToGrid="0">
      <p:cViewPr>
        <p:scale>
          <a:sx n="90" d="100"/>
          <a:sy n="90" d="100"/>
        </p:scale>
        <p:origin x="-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6912"/>
    </p:cViewPr>
  </p:sorterViewPr>
  <p:notesViewPr>
    <p:cSldViewPr snapToGrid="0"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rAzEcUa4eVa88\Documents\RLIN\LIN@R%20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KrAzEcUa4eVa88\Documents\RLIN\LIN@R%20Dat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KrAzEcUa4eVa88\Documents\RLIN\LIN@R%20Dat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KrAzEcUa4eVa88\Documents\RLIN\LIN@R%20Dat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KrAzEcUa4eVa88\Documents\RLIN\LIN@R%20Data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KrAzEcUa4eVa88\Documents\RLIN\LIN@R%20Data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KrAzEcUa4eVa88\Documents\RLIN\LIN@R%20Data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KrAzEcUa4eVa88\Documents\RLIN\LIN@R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Median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Household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Incomes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for Latinos, Blacks, and Whites in the U.S. since 1980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6975308641975308E-2"/>
          <c:y val="0.33445098607679896"/>
          <c:w val="0.78641525712063765"/>
          <c:h val="0.57934002694694031"/>
        </c:manualLayout>
      </c:layout>
      <c:barChart>
        <c:barDir val="col"/>
        <c:grouping val="clustered"/>
        <c:ser>
          <c:idx val="1"/>
          <c:order val="0"/>
          <c:tx>
            <c:strRef>
              <c:f>'U.S. Household Income'!$C$50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rgbClr val="002060"/>
            </a:solidFill>
          </c:spPr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numRef>
              <c:f>'U.S. Household Income'!$A$51:$A$54</c:f>
              <c:numCache>
                <c:formatCode>General</c:formatCode>
                <c:ptCount val="4"/>
                <c:pt idx="0">
                  <c:v>2009</c:v>
                </c:pt>
                <c:pt idx="1">
                  <c:v>2000</c:v>
                </c:pt>
                <c:pt idx="2">
                  <c:v>1990</c:v>
                </c:pt>
                <c:pt idx="3">
                  <c:v>1980</c:v>
                </c:pt>
              </c:numCache>
            </c:numRef>
          </c:cat>
          <c:val>
            <c:numRef>
              <c:f>'U.S. Household Income'!$C$51:$C$54</c:f>
              <c:numCache>
                <c:formatCode>_("$"* #,##0_);_("$"* \(#,##0\);_("$"* "-"??_);_(@_)</c:formatCode>
                <c:ptCount val="4"/>
                <c:pt idx="0">
                  <c:v>32584</c:v>
                </c:pt>
                <c:pt idx="1">
                  <c:v>36952</c:v>
                </c:pt>
                <c:pt idx="2">
                  <c:v>29712</c:v>
                </c:pt>
                <c:pt idx="3">
                  <c:v>26677</c:v>
                </c:pt>
              </c:numCache>
            </c:numRef>
          </c:val>
        </c:ser>
        <c:ser>
          <c:idx val="0"/>
          <c:order val="1"/>
          <c:tx>
            <c:v>Latino</c:v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numRef>
              <c:f>'U.S. Household Income'!$A$51:$A$54</c:f>
              <c:numCache>
                <c:formatCode>General</c:formatCode>
                <c:ptCount val="4"/>
                <c:pt idx="0">
                  <c:v>2009</c:v>
                </c:pt>
                <c:pt idx="1">
                  <c:v>2000</c:v>
                </c:pt>
                <c:pt idx="2">
                  <c:v>1990</c:v>
                </c:pt>
                <c:pt idx="3">
                  <c:v>1980</c:v>
                </c:pt>
              </c:numCache>
            </c:numRef>
          </c:cat>
          <c:val>
            <c:numRef>
              <c:f>'U.S. Household Income'!$B$51:$B$54</c:f>
              <c:numCache>
                <c:formatCode>_("$"* #,##0_);_("$"* \(#,##0\);_("$"* "-"??_);_(@_)</c:formatCode>
                <c:ptCount val="4"/>
                <c:pt idx="0">
                  <c:v>38039</c:v>
                </c:pt>
                <c:pt idx="1">
                  <c:v>41312</c:v>
                </c:pt>
                <c:pt idx="2">
                  <c:v>35525</c:v>
                </c:pt>
                <c:pt idx="3">
                  <c:v>33832</c:v>
                </c:pt>
              </c:numCache>
            </c:numRef>
          </c:val>
        </c:ser>
        <c:ser>
          <c:idx val="2"/>
          <c:order val="2"/>
          <c:tx>
            <c:strRef>
              <c:f>'U.S. Household Income'!$D$50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BA203"/>
            </a:solidFill>
          </c:spPr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numRef>
              <c:f>'U.S. Household Income'!$A$51:$A$54</c:f>
              <c:numCache>
                <c:formatCode>General</c:formatCode>
                <c:ptCount val="4"/>
                <c:pt idx="0">
                  <c:v>2009</c:v>
                </c:pt>
                <c:pt idx="1">
                  <c:v>2000</c:v>
                </c:pt>
                <c:pt idx="2">
                  <c:v>1990</c:v>
                </c:pt>
                <c:pt idx="3">
                  <c:v>1980</c:v>
                </c:pt>
              </c:numCache>
            </c:numRef>
          </c:cat>
          <c:val>
            <c:numRef>
              <c:f>'U.S. Household Income'!$D$51:$D$54</c:f>
              <c:numCache>
                <c:formatCode>_("$"* #,##0_);_("$"* \(#,##0\);_("$"* "-"??_);_(@_)</c:formatCode>
                <c:ptCount val="4"/>
                <c:pt idx="0">
                  <c:v>51861</c:v>
                </c:pt>
                <c:pt idx="1">
                  <c:v>54700</c:v>
                </c:pt>
                <c:pt idx="2">
                  <c:v>49686</c:v>
                </c:pt>
                <c:pt idx="3">
                  <c:v>46306</c:v>
                </c:pt>
              </c:numCache>
            </c:numRef>
          </c:val>
        </c:ser>
        <c:ser>
          <c:idx val="3"/>
          <c:order val="3"/>
          <c:tx>
            <c:v>Asian</c:v>
          </c:tx>
          <c:spPr>
            <a:solidFill>
              <a:schemeClr val="accent3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val>
            <c:numRef>
              <c:f>'U.S. Household Income'!$E$51:$E$53</c:f>
              <c:numCache>
                <c:formatCode>_("$"* #,##0_);_("$"* \(#,##0\);_("$"* "-"??_);_(@_)</c:formatCode>
                <c:ptCount val="3"/>
                <c:pt idx="0">
                  <c:v>65469</c:v>
                </c:pt>
                <c:pt idx="1">
                  <c:v>69448</c:v>
                </c:pt>
                <c:pt idx="2">
                  <c:v>61170</c:v>
                </c:pt>
              </c:numCache>
            </c:numRef>
          </c:val>
        </c:ser>
        <c:gapWidth val="128"/>
        <c:overlap val="-27"/>
        <c:axId val="166273408"/>
        <c:axId val="167347328"/>
      </c:barChart>
      <c:catAx>
        <c:axId val="166273408"/>
        <c:scaling>
          <c:orientation val="maxMin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7347328"/>
        <c:crosses val="autoZero"/>
        <c:auto val="1"/>
        <c:lblAlgn val="ctr"/>
        <c:lblOffset val="100"/>
      </c:catAx>
      <c:valAx>
        <c:axId val="167347328"/>
        <c:scaling>
          <c:orientation val="minMax"/>
        </c:scaling>
        <c:axPos val="r"/>
        <c:majorGridlines/>
        <c:numFmt formatCode="_(&quot;$&quot;* #,##0_);_(&quot;$&quot;* \(#,##0\);_(&quot;$&quot;* &quot;-&quot;??_);_(@_)" sourceLinked="1"/>
        <c:majorTickMark val="none"/>
        <c:tickLblPos val="nextTo"/>
        <c:crossAx val="1662734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New Jersey</a:t>
            </a:r>
            <a:r>
              <a:rPr lang="en-US" sz="3200" baseline="0" dirty="0" smtClean="0">
                <a:latin typeface="Arial" pitchFamily="34" charset="0"/>
                <a:cs typeface="Arial" pitchFamily="34" charset="0"/>
              </a:rPr>
              <a:t> Latino Market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400" dirty="0" smtClean="0"/>
              <a:t>Median </a:t>
            </a:r>
            <a:r>
              <a:rPr lang="en-US" sz="2400" dirty="0"/>
              <a:t>Household Income in NJ 2009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Latino Population in N.J.</c:v>
          </c:tx>
          <c:spPr>
            <a:solidFill>
              <a:schemeClr val="accent6">
                <a:lumMod val="75000"/>
              </a:schemeClr>
            </a:solidFill>
          </c:spPr>
          <c:dLbls>
            <c:numFmt formatCode="&quot;$&quot;#,##0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'U.S. Household Income'!$C$2</c:f>
              <c:strCache>
                <c:ptCount val="1"/>
                <c:pt idx="0">
                  <c:v>Median Household Income</c:v>
                </c:pt>
              </c:strCache>
            </c:strRef>
          </c:cat>
          <c:val>
            <c:numRef>
              <c:f>'U.S. Household Income'!$C$3</c:f>
              <c:numCache>
                <c:formatCode>General</c:formatCode>
                <c:ptCount val="1"/>
                <c:pt idx="0">
                  <c:v>48442</c:v>
                </c:pt>
              </c:numCache>
            </c:numRef>
          </c:val>
        </c:ser>
        <c:ser>
          <c:idx val="1"/>
          <c:order val="1"/>
          <c:tx>
            <c:v>All N.J. Population</c:v>
          </c:tx>
          <c:spPr>
            <a:solidFill>
              <a:schemeClr val="bg2">
                <a:lumMod val="10000"/>
              </a:schemeClr>
            </a:solidFill>
          </c:spPr>
          <c:dLbls>
            <c:dLbl>
              <c:idx val="0"/>
              <c:numFmt formatCode="&quot;$&quot;#,##0" sourceLinked="0"/>
              <c:spPr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'U.S. Household Income'!$C$2</c:f>
              <c:strCache>
                <c:ptCount val="1"/>
                <c:pt idx="0">
                  <c:v>Median Household Income</c:v>
                </c:pt>
              </c:strCache>
            </c:strRef>
          </c:cat>
          <c:val>
            <c:numRef>
              <c:f>'U.S. Household Income'!$C$4</c:f>
              <c:numCache>
                <c:formatCode>#,##0</c:formatCode>
                <c:ptCount val="1"/>
                <c:pt idx="0">
                  <c:v>68342</c:v>
                </c:pt>
              </c:numCache>
            </c:numRef>
          </c:val>
        </c:ser>
        <c:overlap val="-20"/>
        <c:axId val="158680192"/>
        <c:axId val="158724864"/>
      </c:barChart>
      <c:catAx>
        <c:axId val="1586801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8724864"/>
        <c:crosses val="autoZero"/>
        <c:auto val="1"/>
        <c:lblAlgn val="ctr"/>
        <c:lblOffset val="100"/>
      </c:catAx>
      <c:valAx>
        <c:axId val="158724864"/>
        <c:scaling>
          <c:orientation val="minMax"/>
        </c:scaling>
        <c:axPos val="l"/>
        <c:majorGridlines/>
        <c:numFmt formatCode="General" sourceLinked="1"/>
        <c:tickLblPos val="nextTo"/>
        <c:crossAx val="1586801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algn="ctr"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NJ  Employment</a:t>
            </a:r>
            <a:r>
              <a:rPr lang="en-US" sz="32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aseline="0" dirty="0">
                <a:latin typeface="Arial" pitchFamily="34" charset="0"/>
                <a:cs typeface="Arial" pitchFamily="34" charset="0"/>
              </a:rPr>
              <a:t>Status in 2009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9.9629629629629624E-2"/>
          <c:y val="4.0342890206117848E-3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'U.S. Household Income'!$I$27</c:f>
              <c:strCache>
                <c:ptCount val="1"/>
                <c:pt idx="0">
                  <c:v>In Labor Force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4,623,469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756,058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'U.S. Household Income'!$G$28:$G$29</c:f>
              <c:strCache>
                <c:ptCount val="2"/>
                <c:pt idx="0">
                  <c:v>Total N.J. pop.</c:v>
                </c:pt>
                <c:pt idx="1">
                  <c:v>Latinos</c:v>
                </c:pt>
              </c:strCache>
            </c:strRef>
          </c:cat>
          <c:val>
            <c:numRef>
              <c:f>'U.S. Household Income'!$I$28:$I$29</c:f>
              <c:numCache>
                <c:formatCode>General</c:formatCode>
                <c:ptCount val="2"/>
                <c:pt idx="0">
                  <c:v>4623469</c:v>
                </c:pt>
                <c:pt idx="1">
                  <c:v>756058</c:v>
                </c:pt>
              </c:numCache>
            </c:numRef>
          </c:val>
        </c:ser>
        <c:ser>
          <c:idx val="1"/>
          <c:order val="1"/>
          <c:tx>
            <c:strRef>
              <c:f>'U.S. Household Income'!$H$27</c:f>
              <c:strCache>
                <c:ptCount val="1"/>
                <c:pt idx="0">
                  <c:v>Pop. 16 and over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6.900,700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1,054,474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'U.S. Household Income'!$G$28:$G$29</c:f>
              <c:strCache>
                <c:ptCount val="2"/>
                <c:pt idx="0">
                  <c:v>Total N.J. pop.</c:v>
                </c:pt>
                <c:pt idx="1">
                  <c:v>Latinos</c:v>
                </c:pt>
              </c:strCache>
            </c:strRef>
          </c:cat>
          <c:val>
            <c:numRef>
              <c:f>'U.S. Household Income'!$H$28:$H$29</c:f>
              <c:numCache>
                <c:formatCode>General</c:formatCode>
                <c:ptCount val="2"/>
                <c:pt idx="0">
                  <c:v>6900700</c:v>
                </c:pt>
                <c:pt idx="1">
                  <c:v>1054474</c:v>
                </c:pt>
              </c:numCache>
            </c:numRef>
          </c:val>
        </c:ser>
        <c:gapWidth val="138"/>
        <c:overlap val="-37"/>
        <c:axId val="158517504"/>
        <c:axId val="158527872"/>
      </c:barChart>
      <c:catAx>
        <c:axId val="1585175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8527872"/>
        <c:crosses val="autoZero"/>
        <c:auto val="1"/>
        <c:lblAlgn val="ctr"/>
        <c:lblOffset val="100"/>
      </c:catAx>
      <c:valAx>
        <c:axId val="1585278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58517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29245649849415"/>
          <c:y val="0.33557941149761966"/>
          <c:w val="0.15844828424224772"/>
          <c:h val="0.2586203201396036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New Jersey Latino Market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Owner</a:t>
            </a:r>
            <a:r>
              <a:rPr lang="en-US" sz="2400" baseline="0" dirty="0" smtClean="0"/>
              <a:t> vs. Renter Occupied Housing Units in 2009</a:t>
            </a:r>
            <a:endParaRPr lang="en-US" sz="2400" dirty="0"/>
          </a:p>
        </c:rich>
      </c:tx>
      <c:layout>
        <c:manualLayout>
          <c:xMode val="edge"/>
          <c:yMode val="edge"/>
          <c:x val="0.13621524739963059"/>
          <c:y val="6.1588784633705308E-3"/>
        </c:manualLayout>
      </c:layout>
    </c:title>
    <c:plotArea>
      <c:layout>
        <c:manualLayout>
          <c:layoutTarget val="inner"/>
          <c:xMode val="edge"/>
          <c:yMode val="edge"/>
          <c:x val="6.579602896860115E-2"/>
          <c:y val="0.20764925430215525"/>
          <c:w val="0.64898780013609414"/>
          <c:h val="0.69440394315080156"/>
        </c:manualLayout>
      </c:layout>
      <c:barChart>
        <c:barDir val="col"/>
        <c:grouping val="percentStacked"/>
        <c:ser>
          <c:idx val="0"/>
          <c:order val="0"/>
          <c:tx>
            <c:strRef>
              <c:f>'U.S. Household Income'!$E$2</c:f>
              <c:strCache>
                <c:ptCount val="1"/>
                <c:pt idx="0">
                  <c:v>Owner-occupied housing units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'U.S. Household Income'!$A$3:$A$4</c:f>
              <c:strCache>
                <c:ptCount val="2"/>
                <c:pt idx="0">
                  <c:v>Latino</c:v>
                </c:pt>
                <c:pt idx="1">
                  <c:v>N.J. entire population</c:v>
                </c:pt>
              </c:strCache>
            </c:strRef>
          </c:cat>
          <c:val>
            <c:numRef>
              <c:f>'U.S. Household Income'!$E$3:$E$4</c:f>
              <c:numCache>
                <c:formatCode>0.00%</c:formatCode>
                <c:ptCount val="2"/>
                <c:pt idx="0">
                  <c:v>0.38300000000000023</c:v>
                </c:pt>
                <c:pt idx="1">
                  <c:v>0.66100000000000059</c:v>
                </c:pt>
              </c:numCache>
            </c:numRef>
          </c:val>
        </c:ser>
        <c:ser>
          <c:idx val="1"/>
          <c:order val="1"/>
          <c:tx>
            <c:strRef>
              <c:f>'U.S. Household Income'!$F$2</c:f>
              <c:strCache>
                <c:ptCount val="1"/>
                <c:pt idx="0">
                  <c:v>Renter-occupied housing units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'U.S. Household Income'!$A$3:$A$4</c:f>
              <c:strCache>
                <c:ptCount val="2"/>
                <c:pt idx="0">
                  <c:v>Latino</c:v>
                </c:pt>
                <c:pt idx="1">
                  <c:v>N.J. entire population</c:v>
                </c:pt>
              </c:strCache>
            </c:strRef>
          </c:cat>
          <c:val>
            <c:numRef>
              <c:f>'U.S. Household Income'!$F$3:$F$4</c:f>
              <c:numCache>
                <c:formatCode>0.00%</c:formatCode>
                <c:ptCount val="2"/>
                <c:pt idx="0">
                  <c:v>0.61700000000000044</c:v>
                </c:pt>
                <c:pt idx="1">
                  <c:v>0.33900000000000036</c:v>
                </c:pt>
              </c:numCache>
            </c:numRef>
          </c:val>
        </c:ser>
        <c:gapWidth val="55"/>
        <c:overlap val="100"/>
        <c:axId val="164778368"/>
        <c:axId val="164820480"/>
      </c:barChart>
      <c:catAx>
        <c:axId val="1647783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4820480"/>
        <c:crosses val="autoZero"/>
        <c:auto val="1"/>
        <c:lblAlgn val="ctr"/>
        <c:lblOffset val="100"/>
      </c:catAx>
      <c:valAx>
        <c:axId val="164820480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6477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47353455818119"/>
          <c:y val="0.36323298893996686"/>
          <c:w val="0.27085979877515332"/>
          <c:h val="0.37610013199217196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Number</a:t>
            </a:r>
            <a:r>
              <a:rPr lang="en-US" sz="1600" baseline="0"/>
              <a:t> Below Poverty Level by Race for N.J. (2005-2009) ACS 5-year Estimates</a:t>
            </a:r>
            <a:endParaRPr lang="en-US" sz="1600"/>
          </a:p>
        </c:rich>
      </c:tx>
      <c:layout>
        <c:manualLayout>
          <c:xMode val="edge"/>
          <c:yMode val="edge"/>
          <c:x val="0.10762289848904023"/>
          <c:y val="3.7037037037037056E-2"/>
        </c:manualLayout>
      </c:layout>
    </c:title>
    <c:plotArea>
      <c:layout>
        <c:manualLayout>
          <c:layoutTarget val="inner"/>
          <c:xMode val="edge"/>
          <c:yMode val="edge"/>
          <c:x val="7.8234300573539417E-2"/>
          <c:y val="0.1688179951979282"/>
          <c:w val="0.73620321765334906"/>
          <c:h val="0.71591504393650574"/>
        </c:manualLayout>
      </c:layout>
      <c:barChart>
        <c:barDir val="col"/>
        <c:grouping val="clustered"/>
        <c:ser>
          <c:idx val="0"/>
          <c:order val="0"/>
          <c:tx>
            <c:strRef>
              <c:f>Poverty!$A$10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7030A0"/>
            </a:solidFill>
          </c:spPr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Lit>
              <c:ptCount val="1"/>
              <c:pt idx="0">
                <c:v>New Jersey Number</c:v>
              </c:pt>
            </c:strLit>
          </c:cat>
          <c:val>
            <c:numRef>
              <c:f>Poverty!$B$10</c:f>
              <c:numCache>
                <c:formatCode>General</c:formatCode>
                <c:ptCount val="1"/>
                <c:pt idx="0">
                  <c:v>369581</c:v>
                </c:pt>
              </c:numCache>
            </c:numRef>
          </c:val>
        </c:ser>
        <c:ser>
          <c:idx val="1"/>
          <c:order val="1"/>
          <c:tx>
            <c:strRef>
              <c:f>Poverty!$A$11</c:f>
              <c:strCache>
                <c:ptCount val="1"/>
                <c:pt idx="0">
                  <c:v>Black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Lit>
              <c:ptCount val="1"/>
              <c:pt idx="0">
                <c:v>New Jersey Number</c:v>
              </c:pt>
            </c:strLit>
          </c:cat>
          <c:val>
            <c:numRef>
              <c:f>Poverty!$B$11</c:f>
              <c:numCache>
                <c:formatCode>General</c:formatCode>
                <c:ptCount val="1"/>
                <c:pt idx="0">
                  <c:v>203682</c:v>
                </c:pt>
              </c:numCache>
            </c:numRef>
          </c:val>
        </c:ser>
        <c:ser>
          <c:idx val="2"/>
          <c:order val="2"/>
          <c:tx>
            <c:strRef>
              <c:f>Poverty!$A$12</c:f>
              <c:strCache>
                <c:ptCount val="1"/>
                <c:pt idx="0">
                  <c:v>Hispanic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Lit>
              <c:ptCount val="1"/>
              <c:pt idx="0">
                <c:v>New Jersey Number</c:v>
              </c:pt>
            </c:strLit>
          </c:cat>
          <c:val>
            <c:numRef>
              <c:f>Poverty!$B$12</c:f>
              <c:numCache>
                <c:formatCode>General</c:formatCode>
                <c:ptCount val="1"/>
                <c:pt idx="0">
                  <c:v>231275</c:v>
                </c:pt>
              </c:numCache>
            </c:numRef>
          </c:val>
        </c:ser>
        <c:ser>
          <c:idx val="3"/>
          <c:order val="3"/>
          <c:tx>
            <c:strRef>
              <c:f>Poverty!$A$13</c:f>
              <c:strCache>
                <c:ptCount val="1"/>
                <c:pt idx="0">
                  <c:v>Asian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Lit>
              <c:ptCount val="1"/>
              <c:pt idx="0">
                <c:v>New Jersey Number</c:v>
              </c:pt>
            </c:strLit>
          </c:cat>
          <c:val>
            <c:numRef>
              <c:f>Poverty!$B$13</c:f>
              <c:numCache>
                <c:formatCode>General</c:formatCode>
                <c:ptCount val="1"/>
                <c:pt idx="0">
                  <c:v>39697</c:v>
                </c:pt>
              </c:numCache>
            </c:numRef>
          </c:val>
        </c:ser>
        <c:ser>
          <c:idx val="4"/>
          <c:order val="4"/>
          <c:tx>
            <c:strRef>
              <c:f>Poverty!$A$14</c:f>
              <c:strCache>
                <c:ptCount val="1"/>
                <c:pt idx="0">
                  <c:v>Total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Lit>
              <c:ptCount val="1"/>
              <c:pt idx="0">
                <c:v>New Jersey Number</c:v>
              </c:pt>
            </c:strLit>
          </c:cat>
          <c:val>
            <c:numRef>
              <c:f>Poverty!$B$14</c:f>
              <c:numCache>
                <c:formatCode>#,##0</c:formatCode>
                <c:ptCount val="1"/>
                <c:pt idx="0">
                  <c:v>745925</c:v>
                </c:pt>
              </c:numCache>
            </c:numRef>
          </c:val>
        </c:ser>
        <c:gapWidth val="153"/>
        <c:overlap val="-40"/>
        <c:axId val="160603520"/>
        <c:axId val="161748480"/>
      </c:barChart>
      <c:catAx>
        <c:axId val="1606035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1748480"/>
        <c:crosses val="autoZero"/>
        <c:auto val="1"/>
        <c:lblAlgn val="ctr"/>
        <c:lblOffset val="100"/>
      </c:catAx>
      <c:valAx>
        <c:axId val="16174848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60603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067208612812339"/>
          <c:y val="0.31991644651094164"/>
          <c:w val="0.1500686546126179"/>
          <c:h val="0.3743656322422436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Percent Below Poverty Level by Race</a:t>
            </a:r>
            <a:r>
              <a:rPr lang="en-US" sz="1400" baseline="0"/>
              <a:t> for N.J. </a:t>
            </a:r>
            <a:r>
              <a:rPr lang="en-US" sz="1400"/>
              <a:t>(2005-2009) ACS</a:t>
            </a:r>
            <a:r>
              <a:rPr lang="en-US" sz="1400" baseline="0"/>
              <a:t> 5-year Estimates</a:t>
            </a:r>
            <a:endParaRPr lang="en-US" sz="14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Percent Below Poverty Level</c:v>
          </c:tx>
          <c:spPr>
            <a:solidFill>
              <a:srgbClr val="002060"/>
            </a:solidFill>
          </c:spPr>
          <c:dLbls>
            <c:numFmt formatCode="0%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Poverty!$A$10:$A$14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  <c:pt idx="3">
                  <c:v>Asian</c:v>
                </c:pt>
                <c:pt idx="4">
                  <c:v>Total</c:v>
                </c:pt>
              </c:strCache>
            </c:strRef>
          </c:cat>
          <c:val>
            <c:numRef>
              <c:f>Poverty!$C$10:$C$14</c:f>
              <c:numCache>
                <c:formatCode>0.00%</c:formatCode>
                <c:ptCount val="5"/>
                <c:pt idx="0">
                  <c:v>6.2000000000000027E-2</c:v>
                </c:pt>
                <c:pt idx="1">
                  <c:v>0.18100000000000008</c:v>
                </c:pt>
                <c:pt idx="2">
                  <c:v>0.17100000000000001</c:v>
                </c:pt>
                <c:pt idx="3">
                  <c:v>6.2000000000000027E-2</c:v>
                </c:pt>
                <c:pt idx="4">
                  <c:v>8.800000000000005E-2</c:v>
                </c:pt>
              </c:numCache>
            </c:numRef>
          </c:val>
        </c:ser>
        <c:gapWidth val="95"/>
        <c:overlap val="-28"/>
        <c:axId val="160362880"/>
        <c:axId val="160501760"/>
      </c:barChart>
      <c:catAx>
        <c:axId val="160362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0501760"/>
        <c:crosses val="autoZero"/>
        <c:auto val="1"/>
        <c:lblAlgn val="ctr"/>
        <c:lblOffset val="100"/>
      </c:catAx>
      <c:valAx>
        <c:axId val="160501760"/>
        <c:scaling>
          <c:orientation val="minMax"/>
        </c:scaling>
        <c:axPos val="l"/>
        <c:majorGridlines/>
        <c:numFmt formatCode="0.00%" sourceLinked="1"/>
        <c:tickLblPos val="nextTo"/>
        <c:crossAx val="1603628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200">
                <a:latin typeface="Arial" pitchFamily="34" charset="0"/>
                <a:cs typeface="Arial" pitchFamily="34" charset="0"/>
              </a:defRPr>
            </a:pPr>
            <a:r>
              <a:rPr lang="en-US" sz="3200">
                <a:latin typeface="Arial" pitchFamily="34" charset="0"/>
                <a:cs typeface="Arial" pitchFamily="34" charset="0"/>
              </a:rPr>
              <a:t>Latinos</a:t>
            </a:r>
            <a:r>
              <a:rPr lang="en-US" sz="3200" baseline="0">
                <a:latin typeface="Arial" pitchFamily="34" charset="0"/>
                <a:cs typeface="Arial" pitchFamily="34" charset="0"/>
              </a:rPr>
              <a:t> that are</a:t>
            </a:r>
            <a:r>
              <a:rPr lang="en-US" sz="3200">
                <a:latin typeface="Arial" pitchFamily="34" charset="0"/>
                <a:cs typeface="Arial" pitchFamily="34" charset="0"/>
              </a:rPr>
              <a:t> not</a:t>
            </a:r>
            <a:r>
              <a:rPr lang="en-US" sz="3200" baseline="0">
                <a:latin typeface="Arial" pitchFamily="34" charset="0"/>
                <a:cs typeface="Arial" pitchFamily="34" charset="0"/>
              </a:rPr>
              <a:t> covered  by health insurance in the U.S. </a:t>
            </a:r>
            <a:endParaRPr lang="en-US" sz="320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611318897637794"/>
          <c:y val="2.7777777777777832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Latinos in the U.S.</c:v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/>
                      <a:t>15,820,000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/>
                      <a:t>11,753,000</a:t>
                    </a:r>
                  </a:p>
                </c:rich>
              </c:tx>
              <c:showVal val="1"/>
            </c:dLbl>
            <c:numFmt formatCode="#,##0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numRef>
              <c:f>Sheet2!$B$13:$B$14</c:f>
              <c:numCache>
                <c:formatCode>General</c:formatCode>
                <c:ptCount val="2"/>
                <c:pt idx="0">
                  <c:v>2009</c:v>
                </c:pt>
                <c:pt idx="1">
                  <c:v>2000</c:v>
                </c:pt>
              </c:numCache>
            </c:numRef>
          </c:cat>
          <c:val>
            <c:numRef>
              <c:f>Sheet2!$D$13:$D$14</c:f>
              <c:numCache>
                <c:formatCode>_(* #,##0_);_(* \(#,##0\);_(* "-"??_);_(@_)</c:formatCode>
                <c:ptCount val="2"/>
                <c:pt idx="0">
                  <c:v>15820000</c:v>
                </c:pt>
                <c:pt idx="1">
                  <c:v>11753000</c:v>
                </c:pt>
              </c:numCache>
            </c:numRef>
          </c:val>
        </c:ser>
        <c:axId val="166663296"/>
        <c:axId val="166667392"/>
      </c:barChart>
      <c:catAx>
        <c:axId val="166663296"/>
        <c:scaling>
          <c:orientation val="maxMin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6667392"/>
        <c:crosses val="autoZero"/>
        <c:auto val="1"/>
        <c:lblAlgn val="ctr"/>
        <c:lblOffset val="100"/>
      </c:catAx>
      <c:valAx>
        <c:axId val="166667392"/>
        <c:scaling>
          <c:orientation val="minMax"/>
        </c:scaling>
        <c:axPos val="r"/>
        <c:numFmt formatCode="#,##0" sourceLinked="0"/>
        <c:tickLblPos val="nextTo"/>
        <c:crossAx val="1666632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Latinos that are not covered by health insurance in N.J.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8988164673860226E-2"/>
          <c:y val="0.27126801522681482"/>
          <c:w val="0.68321993567229222"/>
          <c:h val="0.57799598227132531"/>
        </c:manualLayout>
      </c:layout>
      <c:barChart>
        <c:barDir val="col"/>
        <c:grouping val="clustered"/>
        <c:ser>
          <c:idx val="0"/>
          <c:order val="0"/>
          <c:tx>
            <c:v>Latinos in N.J.</c:v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numRef>
              <c:f>Sheet2!$B$13:$B$14</c:f>
              <c:numCache>
                <c:formatCode>General</c:formatCode>
                <c:ptCount val="2"/>
                <c:pt idx="0">
                  <c:v>2009</c:v>
                </c:pt>
                <c:pt idx="1">
                  <c:v>2000</c:v>
                </c:pt>
              </c:numCache>
            </c:numRef>
          </c:cat>
          <c:val>
            <c:numRef>
              <c:f>Sheet2!$F$13:$F$14</c:f>
              <c:numCache>
                <c:formatCode>#,##0</c:formatCode>
                <c:ptCount val="2"/>
                <c:pt idx="0" formatCode="_(* #,##0_);_(* \(#,##0\);_(* &quot;-&quot;??_);_(@_)">
                  <c:v>421950</c:v>
                </c:pt>
                <c:pt idx="1">
                  <c:v>246275</c:v>
                </c:pt>
              </c:numCache>
            </c:numRef>
          </c:val>
        </c:ser>
        <c:axId val="159520256"/>
        <c:axId val="159521792"/>
      </c:barChart>
      <c:catAx>
        <c:axId val="159520256"/>
        <c:scaling>
          <c:orientation val="maxMin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59521792"/>
        <c:crosses val="autoZero"/>
        <c:auto val="1"/>
        <c:lblAlgn val="ctr"/>
        <c:lblOffset val="100"/>
      </c:catAx>
      <c:valAx>
        <c:axId val="159521792"/>
        <c:scaling>
          <c:orientation val="minMax"/>
        </c:scaling>
        <c:axPos val="r"/>
        <c:majorGridlines/>
        <c:numFmt formatCode="_(* #,##0_);_(* \(#,##0\);_(* &quot;-&quot;??_);_(@_)" sourceLinked="1"/>
        <c:tickLblPos val="nextTo"/>
        <c:crossAx val="159520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53467969281612"/>
          <c:y val="0.48722139354652261"/>
          <c:w val="0.17720606104792472"/>
          <c:h val="8.1607604834595421E-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0.73374</cdr:x>
      <cdr:y>0.84367</cdr:y>
    </cdr:from>
    <cdr:to>
      <cdr:x>0.98941</cdr:x>
      <cdr:y>0.9603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49686" y="2698749"/>
          <a:ext cx="1341438" cy="373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0.75926</cdr:x>
      <cdr:y>0.92599</cdr:y>
    </cdr:from>
    <cdr:to>
      <cdr:x>1</cdr:x>
      <cdr:y>0.98263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248400" y="4191000"/>
          <a:ext cx="1981200" cy="256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/>
            <a:t>Source: U.S. Census</a:t>
          </a:r>
          <a:r>
            <a:rPr lang="en-US" sz="900" baseline="0" dirty="0"/>
            <a:t> Bureau</a:t>
          </a:r>
          <a:endParaRPr lang="en-US" sz="9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0.67708</cdr:x>
      <cdr:y>0.91618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95625" y="2516186"/>
          <a:ext cx="1476375" cy="230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Source: U.S.</a:t>
          </a:r>
          <a:r>
            <a:rPr lang="en-US" sz="900" baseline="0"/>
            <a:t> Census Bureau</a:t>
          </a:r>
          <a:endParaRPr lang="en-US" sz="9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0.63771</cdr:x>
      <cdr:y>0.92599</cdr:y>
    </cdr:from>
    <cdr:to>
      <cdr:x>1</cdr:x>
      <cdr:y>0.99831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48400" y="4191000"/>
          <a:ext cx="2981502" cy="3273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        </a:t>
          </a:r>
          <a:r>
            <a:rPr lang="en-US" sz="1000" dirty="0" smtClean="0"/>
            <a:t>                                        </a:t>
          </a:r>
          <a:r>
            <a:rPr lang="en-US" sz="1000" dirty="0"/>
            <a:t>Source: U.S. Census Bureau</a:t>
          </a:r>
        </a:p>
      </cdr:txBody>
    </cdr:sp>
  </cdr:relSizeAnchor>
  <cdr:relSizeAnchor xmlns:cdr="http://schemas.openxmlformats.org/drawingml/2006/chartDrawing">
    <cdr:from>
      <cdr:x>0.31144</cdr:x>
      <cdr:y>0.34277</cdr:y>
    </cdr:from>
    <cdr:to>
      <cdr:x>0.37712</cdr:x>
      <cdr:y>0.44654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00174" y="1038225"/>
          <a:ext cx="2952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0.15741</cdr:x>
      <cdr:y>0.62294</cdr:y>
    </cdr:from>
    <cdr:to>
      <cdr:x>0.28241</cdr:x>
      <cdr:y>0.75187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95400" y="2819400"/>
          <a:ext cx="1028700" cy="583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67.4%</a:t>
          </a:r>
        </a:p>
      </cdr:txBody>
    </cdr:sp>
  </cdr:relSizeAnchor>
  <cdr:relSizeAnchor xmlns:cdr="http://schemas.openxmlformats.org/drawingml/2006/chartDrawing">
    <cdr:from>
      <cdr:x>0.4661</cdr:x>
      <cdr:y>0.78616</cdr:y>
    </cdr:from>
    <cdr:to>
      <cdr:x>0.5678</cdr:x>
      <cdr:y>0.87736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95499" y="2381250"/>
          <a:ext cx="45720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0.51852</cdr:x>
      <cdr:y>0.82497</cdr:y>
    </cdr:from>
    <cdr:to>
      <cdr:x>0.63929</cdr:x>
      <cdr:y>0.92245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267200" y="3733800"/>
          <a:ext cx="993888" cy="441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71.7%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0.66146</cdr:x>
      <cdr:y>0.90915</cdr:y>
    </cdr:from>
    <cdr:to>
      <cdr:x>1</cdr:x>
      <cdr:y>0.9843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38800" y="4114800"/>
          <a:ext cx="2786049" cy="340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dirty="0" smtClean="0"/>
            <a:t>                                  Source</a:t>
          </a:r>
          <a:r>
            <a:rPr lang="en-US" sz="900" dirty="0"/>
            <a:t>: U.S. Census Bureau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0.75926</cdr:x>
      <cdr:y>0.90915</cdr:y>
    </cdr:from>
    <cdr:to>
      <cdr:x>0.98448</cdr:x>
      <cdr:y>0.98906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48400" y="4114800"/>
          <a:ext cx="1853483" cy="361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000" dirty="0"/>
            <a:t>Source: U.S. Census</a:t>
          </a:r>
          <a:r>
            <a:rPr lang="en-US" sz="1000" baseline="0" dirty="0"/>
            <a:t> Bureau</a:t>
          </a:r>
          <a:endParaRPr lang="en-US" sz="10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0.76852</cdr:x>
      <cdr:y>0.89232</cdr:y>
    </cdr:from>
    <cdr:to>
      <cdr:x>0.99374</cdr:x>
      <cdr:y>0.97222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24599" y="4038600"/>
          <a:ext cx="1853483" cy="3616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Source: U.S. Census</a:t>
          </a:r>
          <a:r>
            <a:rPr lang="en-US" sz="1000" baseline="0" dirty="0"/>
            <a:t> Bureau</a:t>
          </a:r>
          <a:endParaRPr lang="en-US" sz="10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0.2951</cdr:x>
      <cdr:y>0.32906</cdr:y>
    </cdr:from>
    <cdr:to>
      <cdr:x>0.43312</cdr:x>
      <cdr:y>0.41453</cdr:y>
    </cdr:to>
    <cdr:sp macro="" textlink="">
      <cdr:nvSpPr>
        <cdr:cNvPr id="6" name="TextBox 5"/>
        <cdr:cNvSpPr txBox="1"/>
      </cdr:nvSpPr>
      <cdr:spPr>
        <a:xfrm xmlns:a="http://schemas.openxmlformats.org/drawingml/2006/main" rot="20771230">
          <a:off x="1956354" y="902675"/>
          <a:ext cx="914987" cy="2344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34.6</a:t>
          </a:r>
          <a:r>
            <a:rPr lang="en-US" sz="1100" dirty="0"/>
            <a:t>%</a:t>
          </a:r>
          <a:r>
            <a:rPr lang="en-US" sz="1100" baseline="0" dirty="0"/>
            <a:t> 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0.27011</cdr:x>
      <cdr:y>0.38194</cdr:y>
    </cdr:from>
    <cdr:to>
      <cdr:x>0.44253</cdr:x>
      <cdr:y>0.49653</cdr:y>
    </cdr:to>
    <cdr:sp macro="" textlink="">
      <cdr:nvSpPr>
        <cdr:cNvPr id="9" name="Straight Arrow Connector 8"/>
        <cdr:cNvSpPr/>
      </cdr:nvSpPr>
      <cdr:spPr>
        <a:xfrm xmlns:a="http://schemas.openxmlformats.org/drawingml/2006/main" flipV="1">
          <a:off x="1790700" y="1047750"/>
          <a:ext cx="1143000" cy="3143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0.71121</cdr:x>
      <cdr:y>0.90915</cdr:y>
    </cdr:from>
    <cdr:to>
      <cdr:x>0.95977</cdr:x>
      <cdr:y>0.97569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852974" y="4114799"/>
          <a:ext cx="2045549" cy="3011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Source: U.S. Census Bureau 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0.69444</cdr:x>
      <cdr:y>0.90915</cdr:y>
    </cdr:from>
    <cdr:to>
      <cdr:x>0.98958</cdr:x>
      <cdr:y>0.96528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00" y="4114800"/>
          <a:ext cx="2428848" cy="254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Source: U.S. Census Bureau</a:t>
          </a:r>
        </a:p>
      </cdr:txBody>
    </cdr:sp>
  </cdr:relSizeAnchor>
  <cdr:relSizeAnchor xmlns:cdr="http://schemas.openxmlformats.org/drawingml/2006/chartDrawing">
    <cdr:from>
      <cdr:x>0.29184</cdr:x>
      <cdr:y>0.36028</cdr:y>
    </cdr:from>
    <cdr:to>
      <cdr:x>0.42834</cdr:x>
      <cdr:y>0.46369</cdr:y>
    </cdr:to>
    <cdr:sp macro="" textlink="">
      <cdr:nvSpPr>
        <cdr:cNvPr id="3" name="TextBox 2"/>
        <cdr:cNvSpPr txBox="1"/>
      </cdr:nvSpPr>
      <cdr:spPr>
        <a:xfrm xmlns:a="http://schemas.openxmlformats.org/drawingml/2006/main" rot="19709848">
          <a:off x="2401701" y="1630603"/>
          <a:ext cx="1123340" cy="468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  </a:t>
          </a:r>
          <a:r>
            <a:rPr lang="en-US" sz="1600" dirty="0"/>
            <a:t>71.3</a:t>
          </a:r>
          <a:r>
            <a:rPr lang="en-US" sz="1100" dirty="0"/>
            <a:t>%</a:t>
          </a:r>
        </a:p>
      </cdr:txBody>
    </cdr:sp>
  </cdr:relSizeAnchor>
  <cdr:relSizeAnchor xmlns:cdr="http://schemas.openxmlformats.org/drawingml/2006/chartDrawing">
    <cdr:from>
      <cdr:x>0.28704</cdr:x>
      <cdr:y>0.38723</cdr:y>
    </cdr:from>
    <cdr:to>
      <cdr:x>0.41435</cdr:x>
      <cdr:y>0.52613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V="1">
          <a:off x="2362200" y="1752600"/>
          <a:ext cx="1047750" cy="62865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C0504D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92D4A-A2E9-45CE-A2CA-0419025D28FF}" type="datetimeFigureOut">
              <a:rPr lang="en-US" smtClean="0"/>
              <a:pPr/>
              <a:t>3/31/2011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2E891-92CB-43D2-BA11-0756C85D1A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4869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E3A48B-5211-42CD-ADEF-296644158C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780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" y="1580138"/>
            <a:ext cx="8001000" cy="943352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646420" y="4892040"/>
            <a:ext cx="2811780" cy="1565910"/>
          </a:xfrm>
        </p:spPr>
        <p:txBody>
          <a:bodyPr/>
          <a:lstStyle>
            <a:lvl1pPr marL="0" indent="0" algn="l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1684"/>
            <a:ext cx="8229600" cy="77595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2EAD65-BF63-4EDE-9D0C-A78CD086A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73666"/>
            <a:ext cx="2057400" cy="508423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73666"/>
            <a:ext cx="6019800" cy="508423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232DCF-52DB-4A0A-B9A2-14064E4AF2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642"/>
            <a:ext cx="8229600" cy="79199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198FB0-694F-4AAD-9388-92A1B92C6F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3C3D70-EDB3-44CD-82A1-D1E544878E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1684"/>
            <a:ext cx="8229600" cy="7759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00BCEE-FDC7-4FA8-9D85-A37E1E202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642"/>
            <a:ext cx="8229600" cy="79199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D2B642-A85F-4166-9CD8-BF6D941FEB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1684"/>
            <a:ext cx="8229600" cy="7759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6722EE-606E-41A0-8527-F776A059D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DC6F12-1D93-409F-ABEC-AED06A8BD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7726"/>
            <a:ext cx="3008313" cy="6737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7726"/>
            <a:ext cx="5111750" cy="5468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9622"/>
            <a:ext cx="3008313" cy="47465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765D6C-496D-42D3-90FE-90C97C248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02733"/>
            <a:ext cx="5486400" cy="40248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7C432A-447E-4EC8-B59A-77CBD49251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latin typeface="FormataBQ-Regular" pitchFamily="50" charset="0"/>
              </a:defRPr>
            </a:lvl1pPr>
          </a:lstStyle>
          <a:p>
            <a:fld id="{DFCD7870-F7AD-445D-AEDC-20B15D665D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57200" y="62484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>
              <a:solidFill>
                <a:srgbClr val="5F5F5F"/>
              </a:solidFill>
              <a:latin typeface="FormataBQ-Regular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Formata BQ Regular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" y="2239782"/>
            <a:ext cx="8001000" cy="2062103"/>
          </a:xfrm>
        </p:spPr>
        <p:txBody>
          <a:bodyPr wrap="square">
            <a:spAutoFit/>
          </a:bodyPr>
          <a:lstStyle/>
          <a:p>
            <a:r>
              <a:rPr lang="en-US" dirty="0" smtClean="0"/>
              <a:t>The Rutgers Latino Information Network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800" dirty="0" smtClean="0"/>
              <a:t>Advancing Rutgers’ Commitment to </a:t>
            </a:r>
            <a:br>
              <a:rPr lang="en-US" sz="2800" dirty="0" smtClean="0"/>
            </a:br>
            <a:r>
              <a:rPr lang="en-US" sz="2800" dirty="0" smtClean="0"/>
              <a:t>Diversity, Public Service &amp; Excellence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457200" y="845390"/>
          <a:ext cx="8229600" cy="5745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508959" y="690114"/>
          <a:ext cx="8229600" cy="5952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457200" y="724620"/>
          <a:ext cx="8229600" cy="5883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9561" y="879895"/>
            <a:ext cx="8419381" cy="938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New Jersey Latino Market</a:t>
            </a:r>
          </a:p>
          <a:p>
            <a:pPr algn="ctr"/>
            <a:endParaRPr lang="en-US" sz="8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Where Latinos </a:t>
            </a:r>
            <a:r>
              <a:rPr lang="en-US" sz="2400" b="1" dirty="0" smtClean="0"/>
              <a:t>Spend </a:t>
            </a:r>
            <a:r>
              <a:rPr lang="en-US" sz="2400" b="1" dirty="0" smtClean="0"/>
              <a:t>More</a:t>
            </a:r>
            <a:endParaRPr lang="en-US" sz="1200" b="1" dirty="0" smtClean="0"/>
          </a:p>
          <a:p>
            <a:pPr lvl="3"/>
            <a:endParaRPr lang="en-US" sz="12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Groceries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Phone Services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Apparel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err="1" smtClean="0"/>
              <a:t>Footware</a:t>
            </a:r>
            <a:endParaRPr lang="en-US" sz="2400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	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 </a:t>
            </a:r>
            <a:endParaRPr lang="en-US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882550" y="1863306"/>
            <a:ext cx="426145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Where </a:t>
            </a:r>
            <a:r>
              <a:rPr lang="en-US" sz="2400" b="1" dirty="0" smtClean="0"/>
              <a:t>Latinos </a:t>
            </a:r>
            <a:r>
              <a:rPr lang="en-US" sz="2400" b="1" dirty="0" smtClean="0"/>
              <a:t>Spend </a:t>
            </a:r>
            <a:r>
              <a:rPr lang="en-US" sz="2400" b="1" dirty="0" smtClean="0"/>
              <a:t>Less</a:t>
            </a:r>
            <a:endParaRPr lang="en-US" sz="2400" b="1" dirty="0" smtClean="0"/>
          </a:p>
          <a:p>
            <a:pPr lvl="3"/>
            <a:endParaRPr lang="en-US" sz="12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</a:t>
            </a:r>
            <a:r>
              <a:rPr lang="en-US" sz="2400" dirty="0" smtClean="0"/>
              <a:t>lcohol </a:t>
            </a:r>
            <a:r>
              <a:rPr lang="en-US" sz="2400" dirty="0" smtClean="0"/>
              <a:t>and T</a:t>
            </a:r>
            <a:r>
              <a:rPr lang="en-US" sz="2400" dirty="0" smtClean="0"/>
              <a:t>obacco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Health </a:t>
            </a:r>
            <a:r>
              <a:rPr lang="en-US" sz="2400" dirty="0" smtClean="0"/>
              <a:t>C</a:t>
            </a:r>
            <a:r>
              <a:rPr lang="en-US" sz="2400" dirty="0" smtClean="0"/>
              <a:t>are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E</a:t>
            </a:r>
            <a:r>
              <a:rPr lang="en-US" sz="2400" dirty="0" smtClean="0"/>
              <a:t>ntertainment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Education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Personal Insurance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309" y="1242203"/>
            <a:ext cx="8488393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New Jersey Latino Market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2400" b="1" dirty="0" smtClean="0"/>
              <a:t>N.J. Latino-Owned  Businesses</a:t>
            </a:r>
          </a:p>
          <a:p>
            <a:pPr marL="1828800" lvl="3" indent="-457200" algn="ctr"/>
            <a:endParaRPr lang="en-US" sz="2400" dirty="0" smtClean="0"/>
          </a:p>
          <a:p>
            <a:pPr marL="1828800" lvl="3" indent="-457200" algn="ctr"/>
            <a:r>
              <a:rPr lang="en-US" sz="2400" dirty="0" smtClean="0"/>
              <a:t>		 </a:t>
            </a:r>
            <a:r>
              <a:rPr lang="en-US" sz="2400" u="sng" dirty="0" smtClean="0"/>
              <a:t>2002             2007	         % +/(-)</a:t>
            </a:r>
          </a:p>
          <a:p>
            <a:pPr marL="457200" indent="-457200">
              <a:buAutoNum type="arabicPlain" startAt="2002"/>
            </a:pPr>
            <a:endParaRPr lang="en-US" sz="2400" dirty="0" smtClean="0"/>
          </a:p>
          <a:p>
            <a:pPr marL="457200" indent="-457200"/>
            <a:r>
              <a:rPr lang="en-US" sz="2400" dirty="0" smtClean="0"/>
              <a:t>Tot NJ Lat-Own Bus        49,841         68,362          37.1%        </a:t>
            </a:r>
          </a:p>
          <a:p>
            <a:endParaRPr lang="en-US" sz="2400" b="1" dirty="0" smtClean="0"/>
          </a:p>
          <a:p>
            <a:r>
              <a:rPr lang="en-US" sz="2400" dirty="0" smtClean="0"/>
              <a:t>Tot Receipts                    $7.5 </a:t>
            </a:r>
            <a:r>
              <a:rPr lang="en-US" sz="2400" dirty="0" err="1" smtClean="0"/>
              <a:t>bn</a:t>
            </a:r>
            <a:r>
              <a:rPr lang="en-US" sz="2400" dirty="0" smtClean="0"/>
              <a:t>        $10.2 </a:t>
            </a:r>
            <a:r>
              <a:rPr lang="en-US" sz="2400" dirty="0" err="1" smtClean="0"/>
              <a:t>bn</a:t>
            </a:r>
            <a:r>
              <a:rPr lang="en-US" sz="2400" dirty="0" smtClean="0"/>
              <a:t>       42.4%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Avg</a:t>
            </a:r>
            <a:r>
              <a:rPr lang="en-US" sz="2400" dirty="0" smtClean="0"/>
              <a:t> Revenue/Bus         $150,478       $148,502       (1.3%)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1000" dirty="0" smtClean="0"/>
              <a:t>Source:  U.S. Census Bureau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 </a:t>
            </a:r>
            <a:endParaRPr lang="en-US" sz="3200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321" y="845390"/>
            <a:ext cx="8264105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New Jersey </a:t>
            </a:r>
            <a:r>
              <a:rPr lang="en-US" sz="3200" b="1" dirty="0" smtClean="0"/>
              <a:t>Latino Market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2400" b="1" dirty="0" smtClean="0"/>
              <a:t>Latino-Owned Businesses in NJ, NYC &amp; Philly</a:t>
            </a:r>
          </a:p>
          <a:p>
            <a:pPr algn="ctr"/>
            <a:endParaRPr lang="en-US" sz="2400" b="1" dirty="0" smtClean="0"/>
          </a:p>
          <a:p>
            <a:r>
              <a:rPr lang="en-US" sz="2400" dirty="0" smtClean="0"/>
              <a:t>                                    </a:t>
            </a:r>
            <a:r>
              <a:rPr lang="en-US" sz="2400" u="sng" dirty="0" smtClean="0"/>
              <a:t>2002              2007           % +/(-)</a:t>
            </a:r>
          </a:p>
          <a:p>
            <a:endParaRPr lang="en-US" sz="2400" dirty="0" smtClean="0"/>
          </a:p>
          <a:p>
            <a:r>
              <a:rPr lang="en-US" sz="2400" dirty="0" smtClean="0"/>
              <a:t>Total NJ Lat-Own        49,841          68,362          37.1%</a:t>
            </a:r>
          </a:p>
          <a:p>
            <a:endParaRPr lang="en-US" sz="2400" dirty="0" smtClean="0"/>
          </a:p>
          <a:p>
            <a:r>
              <a:rPr lang="en-US" sz="2400" dirty="0" smtClean="0"/>
              <a:t>Total NYC Lat-Own   163,588        193,255          18.1%</a:t>
            </a:r>
          </a:p>
          <a:p>
            <a:endParaRPr lang="en-US" sz="2400" dirty="0" smtClean="0"/>
          </a:p>
          <a:p>
            <a:r>
              <a:rPr lang="en-US" sz="2400" dirty="0" smtClean="0"/>
              <a:t>Total PHI Lat-Own       11,023          22,797        106.8%</a:t>
            </a:r>
          </a:p>
          <a:p>
            <a:endParaRPr lang="en-US" sz="2400" dirty="0" smtClean="0"/>
          </a:p>
          <a:p>
            <a:r>
              <a:rPr lang="en-US" sz="2400" b="1" dirty="0" smtClean="0"/>
              <a:t>TOTALS                    224,452        284,414          26.7%</a:t>
            </a:r>
          </a:p>
          <a:p>
            <a:endParaRPr lang="en-US" sz="2400" b="1" dirty="0" smtClean="0"/>
          </a:p>
          <a:p>
            <a:r>
              <a:rPr lang="en-US" sz="1000" dirty="0" smtClean="0"/>
              <a:t>Source:  U.S. Census Bureau</a:t>
            </a:r>
            <a:endParaRPr lang="en-US" sz="1000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309" y="1190445"/>
            <a:ext cx="845388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New Jersey </a:t>
            </a:r>
            <a:r>
              <a:rPr lang="en-US" sz="3200" b="1" dirty="0" smtClean="0"/>
              <a:t>Latino Market</a:t>
            </a:r>
            <a:endParaRPr lang="en-US" sz="32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Latino-Owned Businesses in NJ, NYC &amp; Philly</a:t>
            </a:r>
          </a:p>
          <a:p>
            <a:pPr algn="ctr"/>
            <a:endParaRPr lang="en-US" sz="2400" b="1" dirty="0" smtClean="0"/>
          </a:p>
          <a:p>
            <a:r>
              <a:rPr lang="en-US" sz="2400" dirty="0" smtClean="0"/>
              <a:t>                                   </a:t>
            </a:r>
            <a:r>
              <a:rPr lang="en-US" sz="2400" u="sng" dirty="0" smtClean="0"/>
              <a:t> </a:t>
            </a:r>
            <a:r>
              <a:rPr lang="en-US" sz="2400" u="sng" dirty="0" smtClean="0"/>
              <a:t>  2002               </a:t>
            </a:r>
            <a:r>
              <a:rPr lang="en-US" sz="2400" u="sng" dirty="0" smtClean="0"/>
              <a:t>2007 </a:t>
            </a:r>
            <a:r>
              <a:rPr lang="en-US" sz="2400" u="sng" dirty="0" smtClean="0"/>
              <a:t>          </a:t>
            </a:r>
            <a:r>
              <a:rPr lang="en-US" sz="2400" u="sng" dirty="0" smtClean="0"/>
              <a:t>% +/(-)</a:t>
            </a:r>
          </a:p>
          <a:p>
            <a:endParaRPr lang="en-US" sz="2400" dirty="0" smtClean="0"/>
          </a:p>
          <a:p>
            <a:r>
              <a:rPr lang="en-US" sz="2400" dirty="0" smtClean="0"/>
              <a:t>Total NJ </a:t>
            </a:r>
            <a:r>
              <a:rPr lang="en-US" sz="2400" dirty="0" smtClean="0"/>
              <a:t>Receipts        $7.5 </a:t>
            </a:r>
            <a:r>
              <a:rPr lang="en-US" sz="2400" dirty="0" err="1" smtClean="0"/>
              <a:t>bn</a:t>
            </a:r>
            <a:r>
              <a:rPr lang="en-US" sz="2400" dirty="0" smtClean="0"/>
              <a:t>          $10.2 </a:t>
            </a:r>
            <a:r>
              <a:rPr lang="en-US" sz="2400" dirty="0" err="1" smtClean="0"/>
              <a:t>bn</a:t>
            </a:r>
            <a:r>
              <a:rPr lang="en-US" sz="2400" dirty="0" smtClean="0"/>
              <a:t>        42.2%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Total NYC </a:t>
            </a:r>
            <a:r>
              <a:rPr lang="en-US" sz="2400" dirty="0" smtClean="0"/>
              <a:t>Receipts     12.3 </a:t>
            </a:r>
            <a:r>
              <a:rPr lang="en-US" sz="2400" dirty="0" err="1" smtClean="0"/>
              <a:t>bn</a:t>
            </a:r>
            <a:r>
              <a:rPr lang="en-US" sz="2400" dirty="0" smtClean="0"/>
              <a:t>            18.3 </a:t>
            </a:r>
            <a:r>
              <a:rPr lang="en-US" sz="2400" dirty="0" err="1" smtClean="0"/>
              <a:t>bn</a:t>
            </a:r>
            <a:r>
              <a:rPr lang="en-US" sz="2400" dirty="0" smtClean="0"/>
              <a:t>        48.4%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Total PHI </a:t>
            </a:r>
            <a:r>
              <a:rPr lang="en-US" sz="2400" dirty="0" smtClean="0"/>
              <a:t>Receipts         1.7 </a:t>
            </a:r>
            <a:r>
              <a:rPr lang="en-US" sz="2400" dirty="0" err="1" smtClean="0"/>
              <a:t>bn</a:t>
            </a:r>
            <a:r>
              <a:rPr lang="en-US" sz="2400" dirty="0" smtClean="0"/>
              <a:t>              3.3 </a:t>
            </a:r>
            <a:r>
              <a:rPr lang="en-US" sz="2400" dirty="0" err="1" smtClean="0"/>
              <a:t>bn</a:t>
            </a:r>
            <a:r>
              <a:rPr lang="en-US" sz="2400" dirty="0" smtClean="0"/>
              <a:t>        89.6%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TOTALS                     </a:t>
            </a:r>
            <a:r>
              <a:rPr lang="en-US" sz="2400" b="1" dirty="0" smtClean="0"/>
              <a:t>$21.5 </a:t>
            </a:r>
            <a:r>
              <a:rPr lang="en-US" sz="2400" b="1" dirty="0" err="1" smtClean="0"/>
              <a:t>bn</a:t>
            </a:r>
            <a:r>
              <a:rPr lang="en-US" sz="2400" b="1" dirty="0" smtClean="0"/>
              <a:t>         $31.8 </a:t>
            </a:r>
            <a:r>
              <a:rPr lang="en-US" sz="2400" b="1" dirty="0" err="1" smtClean="0"/>
              <a:t>bn</a:t>
            </a:r>
            <a:r>
              <a:rPr lang="en-US" sz="2400" b="1" dirty="0" smtClean="0"/>
              <a:t>        47.9%</a:t>
            </a:r>
          </a:p>
          <a:p>
            <a:endParaRPr lang="en-US" sz="2400" b="1" dirty="0" smtClean="0"/>
          </a:p>
          <a:p>
            <a:r>
              <a:rPr lang="en-US" sz="1000" dirty="0" smtClean="0"/>
              <a:t>Source:  U.S. Census Bureau</a:t>
            </a:r>
          </a:p>
          <a:p>
            <a:r>
              <a:rPr lang="en-US" sz="2400" b="1" dirty="0" smtClean="0"/>
              <a:t>          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287" y="1121434"/>
            <a:ext cx="8660921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New Jersey </a:t>
            </a:r>
            <a:r>
              <a:rPr lang="en-US" sz="3200" b="1" dirty="0" smtClean="0"/>
              <a:t>Latino  Market</a:t>
            </a:r>
            <a:endParaRPr lang="en-US" sz="3200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sz="2400" b="1" dirty="0" smtClean="0"/>
              <a:t>Latino-Owned Businesses in NJ, NYC &amp; Philly</a:t>
            </a:r>
          </a:p>
          <a:p>
            <a:pPr algn="ctr"/>
            <a:endParaRPr lang="en-US" sz="2400" b="1" dirty="0" smtClean="0"/>
          </a:p>
          <a:p>
            <a:r>
              <a:rPr lang="en-US" sz="2400" dirty="0" smtClean="0"/>
              <a:t>                                    </a:t>
            </a:r>
            <a:r>
              <a:rPr lang="en-US" sz="2400" dirty="0" smtClean="0"/>
              <a:t>   </a:t>
            </a:r>
            <a:r>
              <a:rPr lang="en-US" sz="2400" u="sng" dirty="0" smtClean="0"/>
              <a:t>      2002              2007         </a:t>
            </a:r>
            <a:r>
              <a:rPr lang="en-US" sz="2400" u="sng" dirty="0" smtClean="0"/>
              <a:t>% +/(-)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Tot </a:t>
            </a:r>
            <a:r>
              <a:rPr lang="en-US" sz="2400" dirty="0" smtClean="0">
                <a:solidFill>
                  <a:srgbClr val="FF0000"/>
                </a:solidFill>
              </a:rPr>
              <a:t>NJ </a:t>
            </a:r>
            <a:r>
              <a:rPr lang="en-US" sz="2400" dirty="0" err="1" smtClean="0">
                <a:solidFill>
                  <a:srgbClr val="FF0000"/>
                </a:solidFill>
              </a:rPr>
              <a:t>Avg</a:t>
            </a:r>
            <a:r>
              <a:rPr lang="en-US" sz="2400" dirty="0" smtClean="0">
                <a:solidFill>
                  <a:srgbClr val="FF0000"/>
                </a:solidFill>
              </a:rPr>
              <a:t> Rev/Bus        $150,478       $148,502       (1.3%)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r>
              <a:rPr lang="en-US" sz="2400" dirty="0" smtClean="0"/>
              <a:t>Tot </a:t>
            </a:r>
            <a:r>
              <a:rPr lang="en-US" sz="2400" dirty="0" smtClean="0"/>
              <a:t>NYC </a:t>
            </a:r>
            <a:r>
              <a:rPr lang="en-US" sz="2400" dirty="0" err="1" smtClean="0"/>
              <a:t>Avg</a:t>
            </a:r>
            <a:r>
              <a:rPr lang="en-US" sz="2400" dirty="0" smtClean="0"/>
              <a:t> </a:t>
            </a:r>
            <a:r>
              <a:rPr lang="en-US" sz="2400" dirty="0" smtClean="0"/>
              <a:t>Rev/Bus         75,188           94,693      25.9%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Tot </a:t>
            </a:r>
            <a:r>
              <a:rPr lang="en-US" sz="2400" dirty="0" smtClean="0"/>
              <a:t>PHI </a:t>
            </a:r>
            <a:r>
              <a:rPr lang="en-US" sz="2400" dirty="0" err="1" smtClean="0"/>
              <a:t>Avg</a:t>
            </a:r>
            <a:r>
              <a:rPr lang="en-US" sz="2400" dirty="0" smtClean="0"/>
              <a:t> Rev/Bus         154,222         144,755       (6.1%)    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TOTALS                     </a:t>
            </a:r>
            <a:r>
              <a:rPr lang="en-US" sz="2400" b="1" dirty="0" smtClean="0"/>
              <a:t>       $95,789        $111,809      16.7%</a:t>
            </a:r>
          </a:p>
          <a:p>
            <a:endParaRPr lang="en-US" sz="2400" b="1" dirty="0" smtClean="0"/>
          </a:p>
          <a:p>
            <a:endParaRPr lang="en-US" sz="1000" b="1" dirty="0" smtClean="0"/>
          </a:p>
          <a:p>
            <a:r>
              <a:rPr lang="en-US" sz="1000" dirty="0" smtClean="0"/>
              <a:t>Source:  U.S. Census Bureau</a:t>
            </a:r>
          </a:p>
          <a:p>
            <a:r>
              <a:rPr lang="en-US" sz="2400" b="1" dirty="0" smtClean="0"/>
              <a:t>          </a:t>
            </a:r>
            <a:endParaRPr lang="en-US" sz="24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98" y="1224951"/>
            <a:ext cx="8643668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New Jersey Latino Market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2400" b="1" dirty="0" smtClean="0"/>
              <a:t>N.J. </a:t>
            </a:r>
            <a:r>
              <a:rPr lang="en-US" sz="2400" b="1" dirty="0" smtClean="0"/>
              <a:t>Latina-Owned  Businesses</a:t>
            </a:r>
          </a:p>
          <a:p>
            <a:pPr algn="ctr"/>
            <a:endParaRPr lang="en-US" sz="2400" b="1" dirty="0" smtClean="0"/>
          </a:p>
          <a:p>
            <a:r>
              <a:rPr lang="en-US" sz="2400" b="1" dirty="0" smtClean="0"/>
              <a:t>  					</a:t>
            </a:r>
            <a:r>
              <a:rPr lang="en-US" sz="2400" u="sng" dirty="0" smtClean="0"/>
              <a:t>2002		  2007</a:t>
            </a:r>
          </a:p>
          <a:p>
            <a:endParaRPr lang="en-US" sz="2400" u="sng" dirty="0" smtClean="0"/>
          </a:p>
          <a:p>
            <a:r>
              <a:rPr lang="en-US" sz="2400" dirty="0" smtClean="0"/>
              <a:t>%</a:t>
            </a:r>
            <a:r>
              <a:rPr lang="en-US" sz="2400" dirty="0" smtClean="0"/>
              <a:t> of Tot. Lat-Own Firms		 30%		  30%</a:t>
            </a:r>
          </a:p>
          <a:p>
            <a:endParaRPr lang="en-US" sz="2400" dirty="0" smtClean="0"/>
          </a:p>
          <a:p>
            <a:r>
              <a:rPr lang="en-US" sz="2400" dirty="0" smtClean="0"/>
              <a:t>Total Latina-Owned Firms	          14,952	           20,509</a:t>
            </a:r>
          </a:p>
          <a:p>
            <a:r>
              <a:rPr lang="en-US" sz="2400" dirty="0" smtClean="0"/>
              <a:t>	</a:t>
            </a:r>
            <a:r>
              <a:rPr lang="en-US" sz="2400" dirty="0" smtClean="0"/>
              <a:t>					          +37.2%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1000" dirty="0" smtClean="0"/>
              <a:t>Source</a:t>
            </a:r>
            <a:r>
              <a:rPr lang="en-US" sz="1000" dirty="0" smtClean="0"/>
              <a:t>:  U.S. Census Bureau</a:t>
            </a:r>
          </a:p>
          <a:p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smtClean="0"/>
              <a:t>						   </a:t>
            </a:r>
          </a:p>
          <a:p>
            <a:pPr algn="ctr"/>
            <a:endParaRPr lang="en-US" sz="2400" b="1" dirty="0" smtClean="0"/>
          </a:p>
          <a:p>
            <a:endParaRPr lang="en-US" sz="2400" b="1" dirty="0" smtClean="0"/>
          </a:p>
          <a:p>
            <a:pPr marL="1828800" lvl="3" indent="-457200" algn="ctr"/>
            <a:r>
              <a:rPr lang="en-US" sz="2400" u="sng" dirty="0" smtClean="0"/>
              <a:t>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310" y="966158"/>
            <a:ext cx="8522898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New Jersey Latino </a:t>
            </a:r>
            <a:r>
              <a:rPr lang="en-US" sz="3200" b="1" dirty="0" smtClean="0"/>
              <a:t>Market</a:t>
            </a:r>
            <a:endParaRPr lang="en-US" sz="2400" b="1" dirty="0" smtClean="0"/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u="sng" dirty="0" smtClean="0"/>
              <a:t>The Downside of the Economic Picture</a:t>
            </a:r>
          </a:p>
          <a:p>
            <a:pPr algn="ctr"/>
            <a:endParaRPr lang="en-US" sz="2400" b="1" dirty="0" smtClean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 Percentage of NJ Latinos living in poverty:  18.3%</a:t>
            </a:r>
            <a:endParaRPr lang="en-US" sz="1200" b="1" dirty="0" smtClean="0"/>
          </a:p>
          <a:p>
            <a:pPr lvl="1">
              <a:buFont typeface="Arial" pitchFamily="34" charset="0"/>
              <a:buChar char="•"/>
            </a:pPr>
            <a:endParaRPr lang="en-US" sz="12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  </a:t>
            </a:r>
            <a:r>
              <a:rPr lang="en-US" sz="2000" b="1" dirty="0" smtClean="0"/>
              <a:t>Percentage represents 265,350 Latino individuals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000" b="1" dirty="0" smtClean="0"/>
              <a:t>  Latinos represent 35% of 757,600 living in poverty in NJ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</a:t>
            </a:r>
            <a:r>
              <a:rPr lang="en-US" sz="2400" b="1" dirty="0" smtClean="0"/>
              <a:t>Percentage of NJ Latinos without health care:  29.1%</a:t>
            </a:r>
            <a:endParaRPr lang="en-US" sz="1200" b="1" dirty="0" smtClean="0"/>
          </a:p>
          <a:p>
            <a:pPr>
              <a:buFont typeface="Arial" pitchFamily="34" charset="0"/>
              <a:buChar char="•"/>
            </a:pPr>
            <a:endParaRPr lang="en-US" sz="12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</a:t>
            </a:r>
            <a:r>
              <a:rPr lang="en-US" sz="2000" b="1" dirty="0" smtClean="0"/>
              <a:t>Percentage represents 421,950 Latino individuals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b="1" dirty="0" smtClean="0"/>
              <a:t>   Latinos represent 38.5% of 1.1 million living without</a:t>
            </a:r>
          </a:p>
          <a:p>
            <a:pPr lvl="1"/>
            <a:r>
              <a:rPr lang="en-US" sz="2000" b="1" dirty="0" smtClean="0"/>
              <a:t> </a:t>
            </a:r>
            <a:r>
              <a:rPr lang="en-US" sz="2000" b="1" dirty="0" smtClean="0"/>
              <a:t>   health care in NJ</a:t>
            </a:r>
          </a:p>
          <a:p>
            <a:endParaRPr lang="en-US" sz="2400" b="1" dirty="0" smtClean="0"/>
          </a:p>
          <a:p>
            <a:endParaRPr lang="en-US" sz="1000" dirty="0" smtClean="0"/>
          </a:p>
          <a:p>
            <a:r>
              <a:rPr lang="en-US" sz="1000" dirty="0" smtClean="0"/>
              <a:t>Source</a:t>
            </a:r>
            <a:r>
              <a:rPr lang="en-US" sz="1000" dirty="0" smtClean="0"/>
              <a:t>:  U.S. Census Bureau</a:t>
            </a:r>
          </a:p>
          <a:p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32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815" y="1121434"/>
            <a:ext cx="829861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U.S. </a:t>
            </a:r>
            <a:r>
              <a:rPr lang="en-US" sz="3200" b="1" dirty="0" smtClean="0"/>
              <a:t>Latino Market </a:t>
            </a:r>
            <a:endParaRPr lang="en-US" sz="3200" b="1" dirty="0" smtClean="0"/>
          </a:p>
          <a:p>
            <a:pPr algn="ctr"/>
            <a:r>
              <a:rPr lang="en-US" sz="2000" b="1" dirty="0" smtClean="0"/>
              <a:t>1990, 2000, </a:t>
            </a:r>
            <a:r>
              <a:rPr lang="en-US" sz="2000" b="1" dirty="0" smtClean="0"/>
              <a:t>2010 </a:t>
            </a:r>
            <a:r>
              <a:rPr lang="en-US" sz="2000" b="1" dirty="0" smtClean="0"/>
              <a:t>and 2015 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Buying Power (</a:t>
            </a:r>
            <a:r>
              <a:rPr lang="en-US" sz="2400" b="1" dirty="0" smtClean="0"/>
              <a:t>billions of dollars) </a:t>
            </a:r>
            <a:endParaRPr lang="en-US" sz="2400" b="1" dirty="0" smtClean="0"/>
          </a:p>
          <a:p>
            <a:pPr algn="ctr"/>
            <a:endParaRPr lang="en-US" dirty="0" smtClean="0"/>
          </a:p>
          <a:p>
            <a:r>
              <a:rPr lang="en-US" dirty="0" smtClean="0"/>
              <a:t>		   	</a:t>
            </a:r>
            <a:r>
              <a:rPr lang="en-US" sz="2400" u="sng" dirty="0" smtClean="0"/>
              <a:t>1990	      2000	 2010	       2015 </a:t>
            </a:r>
            <a:endParaRPr lang="en-US" sz="2400" u="sng" dirty="0" smtClean="0"/>
          </a:p>
          <a:p>
            <a:endParaRPr lang="en-US" sz="2400" dirty="0" smtClean="0"/>
          </a:p>
          <a:p>
            <a:r>
              <a:rPr lang="en-US" sz="2400" dirty="0" smtClean="0"/>
              <a:t>Total                        $4,240     $7,324     $11,124    $14,119</a:t>
            </a:r>
          </a:p>
          <a:p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pl-PL" sz="2400" dirty="0" smtClean="0"/>
              <a:t>Hispanic</a:t>
            </a:r>
            <a:r>
              <a:rPr lang="en-US" sz="2400" dirty="0" smtClean="0"/>
              <a:t>                       </a:t>
            </a:r>
            <a:r>
              <a:rPr lang="pl-PL" sz="2400" dirty="0" smtClean="0"/>
              <a:t>210 </a:t>
            </a:r>
            <a:r>
              <a:rPr lang="en-US" sz="2400" dirty="0" smtClean="0"/>
              <a:t>         </a:t>
            </a:r>
            <a:r>
              <a:rPr lang="pl-PL" sz="2400" dirty="0" smtClean="0"/>
              <a:t>499</a:t>
            </a:r>
            <a:r>
              <a:rPr lang="en-US" sz="2400" dirty="0" smtClean="0"/>
              <a:t>         </a:t>
            </a:r>
            <a:r>
              <a:rPr lang="pl-PL" sz="2400" dirty="0" smtClean="0"/>
              <a:t>1,036</a:t>
            </a:r>
            <a:r>
              <a:rPr lang="en-US" sz="2400" dirty="0" smtClean="0"/>
              <a:t> </a:t>
            </a:r>
            <a:r>
              <a:rPr lang="pl-PL" sz="2400" dirty="0" smtClean="0"/>
              <a:t> </a:t>
            </a:r>
            <a:r>
              <a:rPr lang="en-US" sz="2400" dirty="0" smtClean="0"/>
              <a:t>     </a:t>
            </a:r>
            <a:r>
              <a:rPr lang="pl-PL" sz="2400" dirty="0" smtClean="0"/>
              <a:t>1,482 </a:t>
            </a:r>
            <a:endParaRPr lang="pl-PL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Non-Hispanic            4,030       6,825       10,088     12,637 </a:t>
            </a:r>
          </a:p>
          <a:p>
            <a:endParaRPr lang="it-IT" sz="2400" dirty="0" smtClean="0"/>
          </a:p>
          <a:p>
            <a:r>
              <a:rPr lang="en-US" sz="1000" dirty="0" smtClean="0"/>
              <a:t>Source: Selig Center for Economic Growth, Terry College of Business, The University of Georgia, August 2010. </a:t>
            </a:r>
            <a:endParaRPr lang="en-US" sz="1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540" y="1180214"/>
            <a:ext cx="8695426" cy="5677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88289" y="637953"/>
            <a:ext cx="3806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National Poverty </a:t>
            </a:r>
            <a:endParaRPr lang="en-US" sz="32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7655" y="786809"/>
            <a:ext cx="5018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Poverty in </a:t>
            </a:r>
            <a:r>
              <a:rPr lang="en-US" sz="3200" b="1" dirty="0" smtClean="0"/>
              <a:t>New Jersey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1600200"/>
          <a:ext cx="8229600" cy="5066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9823" y="903767"/>
            <a:ext cx="502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Poverty in </a:t>
            </a:r>
            <a:r>
              <a:rPr lang="en-US" sz="3200" b="1" dirty="0" smtClean="0"/>
              <a:t>New Jersey</a:t>
            </a:r>
            <a:endParaRPr lang="en-US" sz="3200" b="1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457200" y="1600200"/>
          <a:ext cx="8229600" cy="509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329610" y="632638"/>
          <a:ext cx="8229600" cy="6076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/>
          <p:cNvGraphicFramePr>
            <a:graphicFrameLocks/>
          </p:cNvGraphicFramePr>
          <p:nvPr/>
        </p:nvGraphicFramePr>
        <p:xfrm>
          <a:off x="457200" y="793630"/>
          <a:ext cx="8229600" cy="5848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" y="1020762"/>
            <a:ext cx="8001000" cy="2062103"/>
          </a:xfrm>
        </p:spPr>
        <p:txBody>
          <a:bodyPr>
            <a:spAutoFit/>
          </a:bodyPr>
          <a:lstStyle/>
          <a:p>
            <a:r>
              <a:rPr lang="en-US" dirty="0" smtClean="0"/>
              <a:t>The Rutgers Latino Information Network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800" dirty="0" smtClean="0"/>
              <a:t>Advancing Rutgers’ Commitment to </a:t>
            </a:r>
            <a:br>
              <a:rPr lang="en-US" sz="2800" dirty="0" smtClean="0"/>
            </a:br>
            <a:r>
              <a:rPr lang="en-US" sz="2800" dirty="0" smtClean="0"/>
              <a:t>Diversity, Public Service &amp; Excellence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388593"/>
            <a:ext cx="8921567" cy="1138773"/>
          </a:xfr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Principal Investigators: Aldo Santiago, Yolanda San Miguel</a:t>
            </a:r>
          </a:p>
          <a:p>
            <a:pPr algn="r"/>
            <a:r>
              <a:rPr lang="en-US" dirty="0" smtClean="0"/>
              <a:t>Project Director: Robert Montemayor</a:t>
            </a:r>
          </a:p>
          <a:p>
            <a:pPr algn="r"/>
            <a:r>
              <a:rPr lang="en-US" dirty="0" smtClean="0"/>
              <a:t>Sponsors: Phil </a:t>
            </a:r>
            <a:r>
              <a:rPr lang="en-US" dirty="0" err="1" smtClean="0"/>
              <a:t>Furmanski</a:t>
            </a:r>
            <a:r>
              <a:rPr lang="en-US" dirty="0" smtClean="0"/>
              <a:t>, Doug Greenberg, Jorge Schement, Verizon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Poverty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321" y="1224951"/>
            <a:ext cx="822959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U.S. </a:t>
            </a:r>
            <a:r>
              <a:rPr lang="en-US" sz="3200" b="1" dirty="0" smtClean="0"/>
              <a:t>Latino </a:t>
            </a:r>
            <a:r>
              <a:rPr lang="en-US" sz="3200" b="1" dirty="0" smtClean="0"/>
              <a:t>Market </a:t>
            </a:r>
            <a:r>
              <a:rPr lang="en-US" sz="3200" b="1" dirty="0" smtClean="0"/>
              <a:t> </a:t>
            </a:r>
            <a:endParaRPr lang="en-US" sz="3200" b="1" dirty="0" smtClean="0"/>
          </a:p>
          <a:p>
            <a:pPr algn="ctr"/>
            <a:r>
              <a:rPr lang="en-US" sz="2000" b="1" dirty="0" smtClean="0"/>
              <a:t>1990, 2000, </a:t>
            </a:r>
            <a:r>
              <a:rPr lang="en-US" sz="2000" b="1" dirty="0" smtClean="0"/>
              <a:t>2010 </a:t>
            </a:r>
            <a:r>
              <a:rPr lang="en-US" sz="2000" b="1" dirty="0" smtClean="0"/>
              <a:t>and 2015 </a:t>
            </a:r>
          </a:p>
          <a:p>
            <a:endParaRPr lang="en-US" sz="2400" dirty="0" smtClean="0"/>
          </a:p>
          <a:p>
            <a:pPr algn="ctr"/>
            <a:r>
              <a:rPr lang="en-US" sz="2400" b="1" dirty="0" smtClean="0"/>
              <a:t>Percentage </a:t>
            </a:r>
            <a:r>
              <a:rPr lang="en-US" sz="2400" b="1" dirty="0" smtClean="0"/>
              <a:t>Change in </a:t>
            </a:r>
            <a:r>
              <a:rPr lang="en-US" sz="2400" b="1" dirty="0" smtClean="0"/>
              <a:t>Spending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sz="2200" u="sng" dirty="0" smtClean="0"/>
              <a:t>1990-2010   1990-2015   2000-2010   2010-2015</a:t>
            </a:r>
            <a:endParaRPr lang="en-US" sz="2200" u="sng" dirty="0" smtClean="0"/>
          </a:p>
          <a:p>
            <a:endParaRPr lang="en-US" sz="2200" dirty="0" smtClean="0"/>
          </a:p>
          <a:p>
            <a:r>
              <a:rPr lang="en-US" sz="2400" dirty="0" smtClean="0"/>
              <a:t>Total 		  162.4%       233.0%       51.9%        26.9%</a:t>
            </a:r>
          </a:p>
          <a:p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pl-PL" sz="2400" dirty="0" smtClean="0"/>
              <a:t>Hispanic </a:t>
            </a:r>
            <a:r>
              <a:rPr lang="en-US" sz="2400" dirty="0" smtClean="0"/>
              <a:t>         </a:t>
            </a:r>
            <a:r>
              <a:rPr lang="pl-PL" sz="2400" dirty="0" smtClean="0"/>
              <a:t>392.9 </a:t>
            </a:r>
            <a:r>
              <a:rPr lang="en-US" sz="2400" dirty="0" smtClean="0"/>
              <a:t>         </a:t>
            </a:r>
            <a:r>
              <a:rPr lang="pl-PL" sz="2400" dirty="0" smtClean="0"/>
              <a:t>605.3 </a:t>
            </a:r>
            <a:r>
              <a:rPr lang="en-US" sz="2400" dirty="0" smtClean="0"/>
              <a:t>        1</a:t>
            </a:r>
            <a:r>
              <a:rPr lang="pl-PL" sz="2400" dirty="0" smtClean="0"/>
              <a:t>07.5 </a:t>
            </a:r>
            <a:r>
              <a:rPr lang="en-US" sz="2400" dirty="0" smtClean="0"/>
              <a:t>          </a:t>
            </a:r>
            <a:r>
              <a:rPr lang="pl-PL" sz="2400" dirty="0" smtClean="0"/>
              <a:t>43.1 </a:t>
            </a:r>
            <a:endParaRPr lang="en-US" sz="2400" dirty="0" smtClean="0"/>
          </a:p>
          <a:p>
            <a:endParaRPr lang="pl-PL" sz="2400" dirty="0" smtClean="0"/>
          </a:p>
          <a:p>
            <a:r>
              <a:rPr lang="it-IT" sz="2400" dirty="0" smtClean="0"/>
              <a:t>Non-Hisp         150.3          213.6           47.8           25.3</a:t>
            </a:r>
          </a:p>
          <a:p>
            <a:endParaRPr lang="it-IT" sz="2400" dirty="0" smtClean="0"/>
          </a:p>
          <a:p>
            <a:r>
              <a:rPr lang="en-US" sz="1000" dirty="0" smtClean="0"/>
              <a:t>Source: Selig Center for Economic Growth, Terry College of Business, The University of Georgia, August 2010. </a:t>
            </a:r>
            <a:r>
              <a:rPr lang="it-IT" sz="1000" dirty="0" smtClean="0"/>
              <a:t> 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3079" y="1276709"/>
            <a:ext cx="8143336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U.S. </a:t>
            </a:r>
            <a:r>
              <a:rPr lang="en-US" sz="3200" b="1" dirty="0" smtClean="0"/>
              <a:t>Latino Market </a:t>
            </a:r>
            <a:endParaRPr lang="en-US" sz="3200" b="1" dirty="0" smtClean="0"/>
          </a:p>
          <a:p>
            <a:pPr algn="ctr"/>
            <a:r>
              <a:rPr lang="en-US" sz="2000" b="1" dirty="0" smtClean="0"/>
              <a:t>1990</a:t>
            </a:r>
            <a:r>
              <a:rPr lang="en-US" sz="2000" b="1" dirty="0" smtClean="0"/>
              <a:t>, 2000, 2010, and 2015 </a:t>
            </a:r>
          </a:p>
          <a:p>
            <a:endParaRPr lang="en-US" dirty="0" smtClean="0"/>
          </a:p>
          <a:p>
            <a:pPr algn="ctr"/>
            <a:r>
              <a:rPr lang="en-US" sz="2400" b="1" dirty="0" smtClean="0"/>
              <a:t>Market </a:t>
            </a:r>
            <a:r>
              <a:rPr lang="en-US" sz="2400" b="1" dirty="0" smtClean="0"/>
              <a:t>Share </a:t>
            </a:r>
          </a:p>
          <a:p>
            <a:pPr algn="ctr"/>
            <a:r>
              <a:rPr lang="en-US" sz="2000" dirty="0" smtClean="0"/>
              <a:t>(% /percents</a:t>
            </a:r>
            <a:r>
              <a:rPr lang="en-US" sz="2000" dirty="0" smtClean="0"/>
              <a:t>) </a:t>
            </a:r>
          </a:p>
          <a:p>
            <a:endParaRPr lang="en-US" dirty="0" smtClean="0"/>
          </a:p>
          <a:p>
            <a:r>
              <a:rPr lang="en-US" sz="2400" dirty="0" smtClean="0"/>
              <a:t>		</a:t>
            </a:r>
            <a:r>
              <a:rPr lang="en-US" sz="2400" u="sng" dirty="0" smtClean="0"/>
              <a:t>1990 	     2000	 2010	      2015 </a:t>
            </a:r>
            <a:endParaRPr lang="en-US" sz="2400" u="sng" dirty="0" smtClean="0"/>
          </a:p>
          <a:p>
            <a:endParaRPr lang="en-US" sz="2400" dirty="0" smtClean="0"/>
          </a:p>
          <a:p>
            <a:r>
              <a:rPr lang="en-US" sz="2400" dirty="0" smtClean="0"/>
              <a:t>Total              100%       100%        100%       100%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pl-PL" sz="2400" dirty="0" smtClean="0"/>
              <a:t>Hispanic</a:t>
            </a:r>
            <a:r>
              <a:rPr lang="en-US" sz="2400" dirty="0" smtClean="0"/>
              <a:t>        </a:t>
            </a:r>
            <a:r>
              <a:rPr lang="pl-PL" sz="2400" dirty="0" smtClean="0"/>
              <a:t> </a:t>
            </a:r>
            <a:r>
              <a:rPr lang="pl-PL" sz="2400" dirty="0" smtClean="0"/>
              <a:t>5.0 </a:t>
            </a:r>
            <a:r>
              <a:rPr lang="en-US" sz="2400" dirty="0" smtClean="0"/>
              <a:t>           </a:t>
            </a:r>
            <a:r>
              <a:rPr lang="pl-PL" sz="2400" dirty="0" smtClean="0"/>
              <a:t>6.8 </a:t>
            </a:r>
            <a:r>
              <a:rPr lang="en-US" sz="2400" dirty="0" smtClean="0"/>
              <a:t>           </a:t>
            </a:r>
            <a:r>
              <a:rPr lang="pl-PL" sz="2400" dirty="0" smtClean="0"/>
              <a:t>9.3 </a:t>
            </a:r>
            <a:r>
              <a:rPr lang="en-US" sz="2400" dirty="0" smtClean="0"/>
              <a:t>         </a:t>
            </a:r>
            <a:r>
              <a:rPr lang="pl-PL" sz="2400" dirty="0" smtClean="0"/>
              <a:t>10.5 </a:t>
            </a:r>
            <a:endParaRPr lang="pl-PL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Non-Hisp      95.0          93.2          90.7          89.5</a:t>
            </a:r>
          </a:p>
          <a:p>
            <a:endParaRPr lang="it-IT" sz="2400" dirty="0" smtClean="0"/>
          </a:p>
          <a:p>
            <a:r>
              <a:rPr lang="en-US" sz="1000" dirty="0" smtClean="0"/>
              <a:t>Source: Selig Center for Economic Growth, Terry College of Business, The University of Georgia, August 2010</a:t>
            </a:r>
            <a:r>
              <a:rPr lang="en-US" sz="1100" dirty="0" smtClean="0"/>
              <a:t>. </a:t>
            </a:r>
            <a:r>
              <a:rPr lang="it-IT" sz="1100" dirty="0" smtClean="0"/>
              <a:t> </a:t>
            </a:r>
            <a:endParaRPr 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0883" y="931653"/>
            <a:ext cx="7453223" cy="76020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sz="3200" b="1" dirty="0" smtClean="0"/>
              <a:t>U.S. Latino </a:t>
            </a:r>
            <a:r>
              <a:rPr lang="en-US" sz="3200" b="1" dirty="0" smtClean="0"/>
              <a:t>Market</a:t>
            </a:r>
            <a:endParaRPr lang="en-US" sz="2400" b="1" dirty="0" smtClean="0"/>
          </a:p>
          <a:p>
            <a:pPr algn="ctr"/>
            <a:r>
              <a:rPr lang="en-US" sz="2400" dirty="0" smtClean="0"/>
              <a:t>2010 -- Nation’s Largest Consumer Markets</a:t>
            </a:r>
          </a:p>
          <a:p>
            <a:pPr algn="ctr"/>
            <a:r>
              <a:rPr lang="en-US" dirty="0" smtClean="0"/>
              <a:t>(In Billions)</a:t>
            </a:r>
          </a:p>
          <a:p>
            <a:pPr algn="ctr"/>
            <a:endParaRPr lang="en-US" dirty="0" smtClean="0"/>
          </a:p>
          <a:p>
            <a:r>
              <a:rPr lang="en-US" sz="2400" dirty="0" smtClean="0"/>
              <a:t>California			$265.2 </a:t>
            </a:r>
            <a:r>
              <a:rPr lang="en-US" sz="2400" dirty="0" err="1" smtClean="0"/>
              <a:t>bn</a:t>
            </a:r>
            <a:endParaRPr lang="en-US" sz="2400" dirty="0" smtClean="0"/>
          </a:p>
          <a:p>
            <a:r>
              <a:rPr lang="en-US" sz="2400" dirty="0" smtClean="0"/>
              <a:t>Texas				  176.3</a:t>
            </a:r>
          </a:p>
          <a:p>
            <a:r>
              <a:rPr lang="en-US" sz="2400" dirty="0" smtClean="0"/>
              <a:t>Florida			  107.0</a:t>
            </a:r>
          </a:p>
          <a:p>
            <a:r>
              <a:rPr lang="en-US" sz="2400" dirty="0" smtClean="0"/>
              <a:t>New York			    81.3</a:t>
            </a:r>
          </a:p>
          <a:p>
            <a:r>
              <a:rPr lang="en-US" sz="2400" dirty="0" smtClean="0"/>
              <a:t>Illinois				    43.6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New Jersey			    39.6</a:t>
            </a:r>
          </a:p>
          <a:p>
            <a:r>
              <a:rPr lang="en-US" sz="2400" dirty="0" smtClean="0"/>
              <a:t>Arizona			    33.9</a:t>
            </a:r>
          </a:p>
          <a:p>
            <a:r>
              <a:rPr lang="en-US" sz="2400" dirty="0" smtClean="0"/>
              <a:t>Colorado			    21.9</a:t>
            </a:r>
          </a:p>
          <a:p>
            <a:r>
              <a:rPr lang="en-US" sz="2400" dirty="0" smtClean="0"/>
              <a:t>New Mexico			    20.0</a:t>
            </a:r>
          </a:p>
          <a:p>
            <a:r>
              <a:rPr lang="en-US" sz="2400" dirty="0" smtClean="0"/>
              <a:t>Georgia			    17.0</a:t>
            </a:r>
          </a:p>
          <a:p>
            <a:endParaRPr lang="en-US" sz="2400" dirty="0" smtClean="0"/>
          </a:p>
          <a:p>
            <a:r>
              <a:rPr lang="en-US" sz="1000" dirty="0" smtClean="0"/>
              <a:t>Source: Selig Center for Economic Growth, Terry College of Business, The University of Georgia, August 2010</a:t>
            </a:r>
            <a:endParaRPr lang="en-US" sz="1000" dirty="0" smtClean="0"/>
          </a:p>
          <a:p>
            <a:pPr algn="ctr"/>
            <a:endParaRPr lang="en-US" dirty="0" smtClean="0"/>
          </a:p>
          <a:p>
            <a:r>
              <a:rPr lang="en-US" sz="2400" dirty="0" smtClean="0"/>
              <a:t>			</a:t>
            </a:r>
          </a:p>
          <a:p>
            <a:r>
              <a:rPr lang="en-US" sz="2400" dirty="0" smtClean="0"/>
              <a:t>				</a:t>
            </a:r>
          </a:p>
          <a:p>
            <a:endParaRPr lang="en-US" sz="2400" dirty="0" smtClean="0"/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4618" y="966158"/>
            <a:ext cx="791904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U.S. Latino Market</a:t>
            </a:r>
          </a:p>
          <a:p>
            <a:pPr algn="ctr"/>
            <a:r>
              <a:rPr lang="en-US" sz="2400" dirty="0" smtClean="0"/>
              <a:t>2010 -- Nation’s </a:t>
            </a:r>
            <a:r>
              <a:rPr lang="en-US" sz="2400" dirty="0" smtClean="0"/>
              <a:t>Most Concentrated  </a:t>
            </a:r>
            <a:r>
              <a:rPr lang="en-US" sz="2400" dirty="0" smtClean="0"/>
              <a:t>Consumer Markets</a:t>
            </a:r>
          </a:p>
          <a:p>
            <a:pPr algn="ctr"/>
            <a:r>
              <a:rPr lang="en-US" dirty="0" smtClean="0"/>
              <a:t>(Percentage Share of Total Spending)</a:t>
            </a:r>
          </a:p>
          <a:p>
            <a:pPr algn="ctr"/>
            <a:endParaRPr lang="en-US" dirty="0" smtClean="0"/>
          </a:p>
          <a:p>
            <a:r>
              <a:rPr lang="en-US" sz="2400" dirty="0" smtClean="0"/>
              <a:t>New Mexico			31.5%		</a:t>
            </a:r>
          </a:p>
          <a:p>
            <a:r>
              <a:rPr lang="en-US" sz="2400" dirty="0" smtClean="0"/>
              <a:t>Texas 				20.7</a:t>
            </a:r>
          </a:p>
          <a:p>
            <a:r>
              <a:rPr lang="en-US" sz="2400" dirty="0" smtClean="0"/>
              <a:t>California			18.7</a:t>
            </a:r>
          </a:p>
          <a:p>
            <a:r>
              <a:rPr lang="en-US" sz="2400" dirty="0" smtClean="0"/>
              <a:t>Arizona			16.7</a:t>
            </a:r>
          </a:p>
          <a:p>
            <a:r>
              <a:rPr lang="en-US" sz="2400" dirty="0" smtClean="0"/>
              <a:t>Florida			16.4</a:t>
            </a:r>
          </a:p>
          <a:p>
            <a:r>
              <a:rPr lang="en-US" sz="2400" dirty="0" smtClean="0"/>
              <a:t>Nevada			15.9</a:t>
            </a:r>
          </a:p>
          <a:p>
            <a:r>
              <a:rPr lang="en-US" sz="2400" dirty="0" smtClean="0"/>
              <a:t>Colorado			11.6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New Jersey			  9.8</a:t>
            </a:r>
          </a:p>
          <a:p>
            <a:r>
              <a:rPr lang="en-US" sz="2400" dirty="0" smtClean="0"/>
              <a:t>New York			  9.7</a:t>
            </a:r>
          </a:p>
          <a:p>
            <a:r>
              <a:rPr lang="en-US" sz="2400" dirty="0" smtClean="0"/>
              <a:t>Illinois				  8.9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6377" y="759125"/>
            <a:ext cx="8143336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New Jersey Latino </a:t>
            </a:r>
            <a:r>
              <a:rPr lang="en-US" sz="3200" b="1" dirty="0" smtClean="0"/>
              <a:t>Market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400" b="1" dirty="0" smtClean="0"/>
              <a:t>NJ Latino Spending </a:t>
            </a:r>
          </a:p>
          <a:p>
            <a:pPr algn="ctr"/>
            <a:r>
              <a:rPr lang="en-US" dirty="0" smtClean="0"/>
              <a:t>(In billions)</a:t>
            </a:r>
          </a:p>
          <a:p>
            <a:pPr algn="ctr"/>
            <a:endParaRPr lang="en-US" dirty="0" smtClean="0"/>
          </a:p>
          <a:p>
            <a:r>
              <a:rPr lang="en-US" sz="2400" b="1" dirty="0" smtClean="0"/>
              <a:t> </a:t>
            </a:r>
            <a:r>
              <a:rPr lang="en-US" sz="2400" b="1" dirty="0" smtClean="0"/>
              <a:t>                        </a:t>
            </a:r>
            <a:r>
              <a:rPr lang="en-US" sz="2400" b="1" u="sng" dirty="0" smtClean="0"/>
              <a:t>1990        2000        2010        2015</a:t>
            </a:r>
          </a:p>
          <a:p>
            <a:r>
              <a:rPr lang="en-US" sz="2400" b="1" dirty="0" smtClean="0"/>
              <a:t>   </a:t>
            </a:r>
            <a:endParaRPr lang="en-US" sz="2400" b="1" dirty="0" smtClean="0"/>
          </a:p>
          <a:p>
            <a:r>
              <a:rPr lang="en-US" sz="2400" dirty="0" smtClean="0"/>
              <a:t>NJ Total          $164.3     $272.6     $399.2     $500.5 </a:t>
            </a:r>
            <a:endParaRPr lang="en-US" sz="1600" dirty="0" smtClean="0"/>
          </a:p>
          <a:p>
            <a:endParaRPr lang="en-US" sz="1600" dirty="0" smtClean="0">
              <a:solidFill>
                <a:srgbClr val="CE0026"/>
              </a:solidFill>
            </a:endParaRPr>
          </a:p>
          <a:p>
            <a:r>
              <a:rPr lang="en-US" sz="2400" dirty="0" smtClean="0">
                <a:solidFill>
                  <a:srgbClr val="CE0026"/>
                </a:solidFill>
              </a:rPr>
              <a:t>Latinos                  8.9         19.6         39.3         55.4</a:t>
            </a:r>
          </a:p>
          <a:p>
            <a:r>
              <a:rPr lang="en-US" sz="2000" dirty="0" smtClean="0">
                <a:solidFill>
                  <a:srgbClr val="CE0026"/>
                </a:solidFill>
              </a:rPr>
              <a:t>% of Tot                        5.4%           7.2%           9.8%         11.1%</a:t>
            </a:r>
          </a:p>
          <a:p>
            <a:endParaRPr lang="en-US" dirty="0" smtClean="0"/>
          </a:p>
          <a:p>
            <a:r>
              <a:rPr lang="en-US" sz="2400" dirty="0" smtClean="0"/>
              <a:t>Whites               144.6       229.9       325.1       400.3</a:t>
            </a:r>
          </a:p>
          <a:p>
            <a:r>
              <a:rPr lang="en-US" sz="2400" dirty="0" smtClean="0"/>
              <a:t>Blacks                 13.9          24.4         36.1         45.4</a:t>
            </a:r>
          </a:p>
          <a:p>
            <a:r>
              <a:rPr lang="en-US" sz="2400" dirty="0" smtClean="0"/>
              <a:t>Asians                   5.7          16.1         31.6         43.9</a:t>
            </a:r>
            <a:endParaRPr lang="en-US" sz="800" dirty="0" smtClean="0"/>
          </a:p>
          <a:p>
            <a:r>
              <a:rPr lang="en-US" sz="2400" dirty="0" smtClean="0"/>
              <a:t>Native </a:t>
            </a:r>
            <a:r>
              <a:rPr lang="en-US" sz="2400" dirty="0" err="1" smtClean="0"/>
              <a:t>Amer</a:t>
            </a:r>
            <a:r>
              <a:rPr lang="en-US" sz="2400" dirty="0" smtClean="0"/>
              <a:t>          0.3            0.5           0.9           1.3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sz="1000" dirty="0" smtClean="0"/>
              <a:t>Source</a:t>
            </a:r>
            <a:r>
              <a:rPr lang="en-US" sz="1000" dirty="0" smtClean="0"/>
              <a:t>: Selig Center for Economic Growth, Terry College of Business, The University of Georgia, August 2010</a:t>
            </a:r>
            <a:endParaRPr lang="en-US" sz="1000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309" y="1138687"/>
            <a:ext cx="8522899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New Jersey Latino Market</a:t>
            </a:r>
          </a:p>
          <a:p>
            <a:pPr algn="ctr"/>
            <a:endParaRPr lang="en-US" sz="1000" b="1" dirty="0" smtClean="0"/>
          </a:p>
          <a:p>
            <a:pPr algn="ctr"/>
            <a:r>
              <a:rPr lang="en-US" sz="2400" b="1" dirty="0" smtClean="0"/>
              <a:t>NJ Latino Spending</a:t>
            </a:r>
            <a:r>
              <a:rPr lang="en-US" sz="1400" b="1" dirty="0" smtClean="0"/>
              <a:t> </a:t>
            </a:r>
          </a:p>
          <a:p>
            <a:pPr algn="ctr"/>
            <a:r>
              <a:rPr lang="en-US" b="1" dirty="0" smtClean="0"/>
              <a:t>Percentage Change in Total, Latino and Non-Latino Spending</a:t>
            </a:r>
          </a:p>
          <a:p>
            <a:pPr algn="ctr"/>
            <a:r>
              <a:rPr lang="en-US" sz="2000" b="1" dirty="0" smtClean="0"/>
              <a:t>1990-2015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sz="2400" dirty="0" smtClean="0"/>
              <a:t> </a:t>
            </a:r>
            <a:r>
              <a:rPr lang="en-US" sz="2400" dirty="0" smtClean="0"/>
              <a:t>              </a:t>
            </a:r>
            <a:r>
              <a:rPr lang="en-US" sz="2400" u="sng" dirty="0" smtClean="0"/>
              <a:t>Total             Latino        Non-Latinos</a:t>
            </a:r>
          </a:p>
          <a:p>
            <a:pPr algn="ctr"/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New Jersey         204.6%         520,2%        186.5%               </a:t>
            </a:r>
          </a:p>
          <a:p>
            <a:endParaRPr lang="en-US" sz="2400" dirty="0" smtClean="0"/>
          </a:p>
          <a:p>
            <a:r>
              <a:rPr lang="en-US" sz="2400" dirty="0" smtClean="0"/>
              <a:t>New York             185.6            358.1           173.6</a:t>
            </a:r>
          </a:p>
          <a:p>
            <a:endParaRPr lang="en-US" sz="2400" dirty="0" smtClean="0"/>
          </a:p>
          <a:p>
            <a:r>
              <a:rPr lang="en-US" sz="2400" dirty="0" smtClean="0"/>
              <a:t>Pennsylvania       178.8            953.9           170.7</a:t>
            </a:r>
          </a:p>
          <a:p>
            <a:endParaRPr lang="en-US" sz="2400" dirty="0" smtClean="0"/>
          </a:p>
          <a:p>
            <a:r>
              <a:rPr lang="en-US" sz="1000" dirty="0" smtClean="0"/>
              <a:t>Source: Selig Center for Economic Growth, Terry College of Business, The University of Georgia, August 2010</a:t>
            </a:r>
          </a:p>
          <a:p>
            <a:endParaRPr lang="en-US" sz="2400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457200" y="707366"/>
          <a:ext cx="8229600" cy="615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U_SCILS_PPT_Template">
  <a:themeElements>
    <a:clrScheme name="SCILS 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ILS 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LS 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LS 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LS 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LS 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LS 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LS 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LS 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LS 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LS 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LS 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LS 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D5F22A38C52C498D61F409EFFF9F18" ma:contentTypeVersion="0" ma:contentTypeDescription="Create a new document." ma:contentTypeScope="" ma:versionID="7a451bb704b5f16812cd8df7fb2dbee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647C99-3CD5-4283-81AF-896CFA511653}">
  <ds:schemaRefs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3B4FD32-E90E-419A-A54F-9E48C15889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12F098B-DDE0-4919-B753-598F7BE66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6583</TotalTime>
  <Words>728</Words>
  <Application>Microsoft Office PowerPoint</Application>
  <PresentationFormat>On-screen Show (4:3)</PresentationFormat>
  <Paragraphs>325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RU_SCILS_PPT_Template</vt:lpstr>
      <vt:lpstr>The Rutgers Latino Information Network  Advancing Rutgers’ Commitment to  Diversity, Public Service &amp; Excellence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The Rutgers Latino Information Network  Advancing Rutgers’ Commitment to  Diversity, Public Service &amp; Excellence</vt:lpstr>
      <vt:lpstr>National Poverty </vt:lpstr>
    </vt:vector>
  </TitlesOfParts>
  <Company>Rutgers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dbamba</dc:creator>
  <cp:lastModifiedBy>RMONTEMAYOR</cp:lastModifiedBy>
  <cp:revision>154</cp:revision>
  <dcterms:created xsi:type="dcterms:W3CDTF">2010-12-05T18:42:33Z</dcterms:created>
  <dcterms:modified xsi:type="dcterms:W3CDTF">2011-04-04T19:44:39Z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0x010100CFD5F22A38C52C498D61F409EFFF9F18</vt:lpwstr>
  </property>
</Properties>
</file>