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7" r:id="rId6"/>
    <p:sldId id="266" r:id="rId7"/>
    <p:sldId id="264" r:id="rId8"/>
    <p:sldId id="265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4697D-EF14-4135-87EA-E489FDAC0748}" v="1" dt="2025-05-10T22:54:46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n Pagano" userId="cf7d2ebaf7c3df5e" providerId="LiveId" clId="{2C74697D-EF14-4135-87EA-E489FDAC0748}"/>
    <pc:docChg chg="custSel addSld modSld">
      <pc:chgData name="Kristen Pagano" userId="cf7d2ebaf7c3df5e" providerId="LiveId" clId="{2C74697D-EF14-4135-87EA-E489FDAC0748}" dt="2025-05-10T22:59:22.322" v="158" actId="20577"/>
      <pc:docMkLst>
        <pc:docMk/>
      </pc:docMkLst>
      <pc:sldChg chg="addSp modSp mod">
        <pc:chgData name="Kristen Pagano" userId="cf7d2ebaf7c3df5e" providerId="LiveId" clId="{2C74697D-EF14-4135-87EA-E489FDAC0748}" dt="2025-05-10T22:55:36.104" v="133" actId="1076"/>
        <pc:sldMkLst>
          <pc:docMk/>
          <pc:sldMk cId="228689375" sldId="256"/>
        </pc:sldMkLst>
        <pc:spChg chg="mod">
          <ac:chgData name="Kristen Pagano" userId="cf7d2ebaf7c3df5e" providerId="LiveId" clId="{2C74697D-EF14-4135-87EA-E489FDAC0748}" dt="2025-05-10T22:55:36.104" v="133" actId="1076"/>
          <ac:spMkLst>
            <pc:docMk/>
            <pc:sldMk cId="228689375" sldId="256"/>
            <ac:spMk id="2" creationId="{8AFAC04A-F66D-AA33-F5E2-5FC28E95B4C7}"/>
          </ac:spMkLst>
        </pc:spChg>
        <pc:spChg chg="mod">
          <ac:chgData name="Kristen Pagano" userId="cf7d2ebaf7c3df5e" providerId="LiveId" clId="{2C74697D-EF14-4135-87EA-E489FDAC0748}" dt="2025-05-10T22:55:30.458" v="132" actId="1076"/>
          <ac:spMkLst>
            <pc:docMk/>
            <pc:sldMk cId="228689375" sldId="256"/>
            <ac:spMk id="3" creationId="{37F4DB3A-6EDA-9287-F157-363C3FE916AF}"/>
          </ac:spMkLst>
        </pc:spChg>
        <pc:picChg chg="add mod">
          <ac:chgData name="Kristen Pagano" userId="cf7d2ebaf7c3df5e" providerId="LiveId" clId="{2C74697D-EF14-4135-87EA-E489FDAC0748}" dt="2025-05-10T22:54:51.086" v="107" actId="1076"/>
          <ac:picMkLst>
            <pc:docMk/>
            <pc:sldMk cId="228689375" sldId="256"/>
            <ac:picMk id="4" creationId="{B5091A84-1257-BEA3-798D-C288D4B0FE53}"/>
          </ac:picMkLst>
        </pc:picChg>
      </pc:sldChg>
      <pc:sldChg chg="modSp mod">
        <pc:chgData name="Kristen Pagano" userId="cf7d2ebaf7c3df5e" providerId="LiveId" clId="{2C74697D-EF14-4135-87EA-E489FDAC0748}" dt="2025-05-06T18:59:01.970" v="87" actId="20577"/>
        <pc:sldMkLst>
          <pc:docMk/>
          <pc:sldMk cId="2730091770" sldId="259"/>
        </pc:sldMkLst>
        <pc:spChg chg="mod">
          <ac:chgData name="Kristen Pagano" userId="cf7d2ebaf7c3df5e" providerId="LiveId" clId="{2C74697D-EF14-4135-87EA-E489FDAC0748}" dt="2025-05-06T18:59:01.970" v="87" actId="20577"/>
          <ac:spMkLst>
            <pc:docMk/>
            <pc:sldMk cId="2730091770" sldId="259"/>
            <ac:spMk id="3" creationId="{AE15CBC0-37F3-CED5-783B-12439D2CB257}"/>
          </ac:spMkLst>
        </pc:spChg>
      </pc:sldChg>
      <pc:sldChg chg="modSp new mod">
        <pc:chgData name="Kristen Pagano" userId="cf7d2ebaf7c3df5e" providerId="LiveId" clId="{2C74697D-EF14-4135-87EA-E489FDAC0748}" dt="2025-05-10T22:59:22.322" v="158" actId="20577"/>
        <pc:sldMkLst>
          <pc:docMk/>
          <pc:sldMk cId="3364711994" sldId="260"/>
        </pc:sldMkLst>
        <pc:spChg chg="mod">
          <ac:chgData name="Kristen Pagano" userId="cf7d2ebaf7c3df5e" providerId="LiveId" clId="{2C74697D-EF14-4135-87EA-E489FDAC0748}" dt="2025-05-10T22:59:22.322" v="158" actId="20577"/>
          <ac:spMkLst>
            <pc:docMk/>
            <pc:sldMk cId="3364711994" sldId="260"/>
            <ac:spMk id="2" creationId="{BC99FDA4-1049-96AD-303B-D687D43540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4FE6-EC96-A465-2898-55D26B1AE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33CCC-8513-65B7-59D2-4C5A5E6DB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8865-2AE8-79DA-48F0-4C8CC74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77E3-D835-4489-A3D8-FEB0C3E4A59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46FF-BA16-FBE7-A4FC-F644AB66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5DAA8-044B-76B9-7866-EAA83A3D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AC80-54B1-444A-AC9B-B9F56F28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CF19-9395-3778-FAC7-A6C28244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A35D0-40A5-BB08-9A7D-3B321C2DA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46610-D94B-C2A0-4E82-49E95891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77E3-D835-4489-A3D8-FEB0C3E4A59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4AC55-DE7B-221D-018C-63FD2D968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079CA-63ED-D736-2D88-E9ABDA9E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AC80-54B1-444A-AC9B-B9F56F28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2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BFF77-BFE1-0C11-2F2E-48D45BAA6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8D6D9-0B09-4032-0BFA-9097A6DE9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60C6E-6063-4397-8D71-07F8E36A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77E3-D835-4489-A3D8-FEB0C3E4A59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BFE99-0D6C-6897-3508-7D849441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12E1A-0FFE-9137-4D7A-6C70C83B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AC80-54B1-444A-AC9B-B9F56F28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9B1B-819F-4694-5A7F-8B63917B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A13AB-3FBA-1044-4370-5FA123984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B3AA-EBA5-E63A-FC64-98199F65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77E3-D835-4489-A3D8-FEB0C3E4A59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A5470-EA87-7915-5CC6-5CE7F172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C3E5D-5114-D08C-063A-AB1EE306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AC80-54B1-444A-AC9B-B9F56F28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6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E1A0-850A-D3CB-77FD-81904BC5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2A9FE-AF93-EE86-069A-D4E64FA3D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1C3D9-5CCC-D3E2-6ABE-7ADF64E8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77E3-D835-4489-A3D8-FEB0C3E4A59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6BE01-F521-2E9C-F1F4-BDD6E627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B99DA-2A50-81D2-04A9-CBB88031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AC80-54B1-444A-AC9B-B9F56F28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2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4F1EA-AF30-0954-9E56-49E7D16C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E686-13A0-F8BF-1978-206984AFF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6E3E9-BDB2-27EE-DE42-D195BFA66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2E88F-1DCF-5423-A9FD-34E7876D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77E3-D835-4489-A3D8-FEB0C3E4A59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B545A-ADE4-B3C6-D45C-A43AA82F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29828-DFD9-AEDE-594D-6C6A76E4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AC80-54B1-444A-AC9B-B9F56F28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7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B02B-F070-4CD6-0C09-D4715B9B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EB224-4C5B-78E7-A40D-DF2E79F32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5F60E-AACF-222D-51FF-4A5A641DF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028325-3722-C9C7-FBCA-CC87F2D81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4F592-5429-9847-9485-E9ABF7D86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29458-A2DD-4FC4-F868-21E59E1E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77E3-D835-4489-A3D8-FEB0C3E4A59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70C5F-5830-F327-974B-56F4CA6F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7A5000-C72D-3F58-0D49-53D456CA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AC80-54B1-444A-AC9B-B9F56F28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9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64CA-3825-0085-5711-6C764A4A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58702-EA30-DAC3-115B-1A1FD855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77E3-D835-4489-A3D8-FEB0C3E4A59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B0E6F-6ABD-3222-8D1F-B0511E86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C8115-E71B-5E06-165F-08E9E60E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AC80-54B1-444A-AC9B-B9F56F28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1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847AB-085F-FB76-8F3E-85CF93783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77E3-D835-4489-A3D8-FEB0C3E4A59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56733-20B9-A406-45D6-93188127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5AB96-0C52-2CE7-D227-57750062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AC80-54B1-444A-AC9B-B9F56F28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0A4C-BF7A-74D1-BE2E-B6D35B8C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D3610-A4D0-6363-4F58-964C294D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9110B-FE59-7264-43D8-C35E6B7DF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0C7F5-01FF-9B04-761C-66CACEE4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77E3-D835-4489-A3D8-FEB0C3E4A59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35170-37F0-D722-E3B4-E31AE3FB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3F08F-3F08-BBDA-ADEC-E9712028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AC80-54B1-444A-AC9B-B9F56F28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6E96-BDB6-AF47-66E2-44623DA2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53AC91-FABF-3A6A-E21E-F60E6D34A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EC991-99F6-5496-6FEA-18356C3CD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A41E-8495-ED7A-7010-D38D7F03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77E3-D835-4489-A3D8-FEB0C3E4A59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8A1AB-5BF8-5CC9-46FB-1B8C2F84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C6B0D-338C-591F-220A-A528DEB5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AC80-54B1-444A-AC9B-B9F56F28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846DD-004F-86FC-DFF4-9582E605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435D-E221-66C8-E08D-81D543296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B2B1B-7846-B47E-E52E-E3CD660E9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77E3-D835-4489-A3D8-FEB0C3E4A59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1772A-CF9C-8703-4DC4-95CDB762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D9D93-2432-7E06-CE9C-1F06427CC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AC80-54B1-444A-AC9B-B9F56F28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7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AC04A-F66D-AA33-F5E2-5FC28E95B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3560" y="800649"/>
            <a:ext cx="5817255" cy="4160520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Using an Active Classroom to Support Fundamental Mathematics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4DB3A-6EDA-9287-F157-363C3FE91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4109" y="4961169"/>
            <a:ext cx="3156155" cy="501447"/>
          </a:xfrm>
        </p:spPr>
        <p:txBody>
          <a:bodyPr/>
          <a:lstStyle/>
          <a:p>
            <a:r>
              <a:rPr lang="en-US" dirty="0">
                <a:latin typeface="Calisto MT" panose="02040603050505030304" pitchFamily="18" charset="0"/>
              </a:rPr>
              <a:t>Kristen M. Pagano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91A84-1257-BEA3-798D-C288D4B0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90" y="5257800"/>
            <a:ext cx="1707679" cy="1450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991139-232B-F40A-E784-D99D31A5D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6" y="318855"/>
            <a:ext cx="5454244" cy="623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FA5E2-0CAC-0F8B-6A28-EEC1DA32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256" y="156403"/>
            <a:ext cx="9525000" cy="976658"/>
          </a:xfrm>
        </p:spPr>
        <p:txBody>
          <a:bodyPr/>
          <a:lstStyle/>
          <a:p>
            <a:r>
              <a:rPr lang="en-US" dirty="0"/>
              <a:t>Characteristics of STEM centered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C3784-C83C-C35F-9739-0636FAFF8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129" y="1113183"/>
            <a:ext cx="9919253" cy="554865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  <a:latin typeface="Sitka Banner Semibold" pitchFamily="2" charset="0"/>
                <a:ea typeface="Calibri" panose="020F0502020204030204" pitchFamily="34" charset="0"/>
              </a:rPr>
              <a:t>STEM Literacy</a:t>
            </a:r>
          </a:p>
          <a:p>
            <a:r>
              <a:rPr lang="en-US" sz="2400" dirty="0">
                <a:solidFill>
                  <a:srgbClr val="FF0000"/>
                </a:solidFill>
                <a:latin typeface="Sitka Banner Semibold" pitchFamily="2" charset="0"/>
                <a:ea typeface="Calibri" panose="020F0502020204030204" pitchFamily="34" charset="0"/>
              </a:rPr>
              <a:t>Growth Mindset</a:t>
            </a:r>
          </a:p>
          <a:p>
            <a:r>
              <a:rPr lang="en-US" sz="2400" dirty="0">
                <a:solidFill>
                  <a:srgbClr val="FF0000"/>
                </a:solidFill>
                <a:effectLst/>
                <a:latin typeface="Sitka Banner Semibold" pitchFamily="2" charset="0"/>
                <a:ea typeface="Calibri" panose="020F0502020204030204" pitchFamily="34" charset="0"/>
              </a:rPr>
              <a:t>Collaboration</a:t>
            </a:r>
          </a:p>
          <a:p>
            <a:r>
              <a:rPr lang="en-US" sz="2400" dirty="0">
                <a:solidFill>
                  <a:srgbClr val="FF0000"/>
                </a:solidFill>
                <a:latin typeface="Sitka Banner Semibold" pitchFamily="2" charset="0"/>
                <a:ea typeface="Calibri" panose="020F0502020204030204" pitchFamily="34" charset="0"/>
              </a:rPr>
              <a:t>Critical Thinking and Problem Solving</a:t>
            </a:r>
          </a:p>
          <a:p>
            <a:endParaRPr lang="en-US" sz="2000" dirty="0">
              <a:solidFill>
                <a:srgbClr val="FF0000"/>
              </a:solidFill>
              <a:effectLst/>
              <a:latin typeface="Sitka Banner Semibold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Sitka Banner Semibold" pitchFamily="2" charset="0"/>
                <a:ea typeface="Calibri" panose="020F0502020204030204" pitchFamily="34" charset="0"/>
              </a:rPr>
              <a:t>Literature Support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Geesa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(2022) states “in an integrative STEM school culture, characteristics of design-thinking, problem-solving, inquiry, and evidenced-based decision-making are included to increase student’s achievement, motivation, and preparation for jobs and higher education upon completion of PK-12 education program” (p. 27). </a:t>
            </a: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Bower (2020) explains “Interdisciplinary STEM education challenges this [silo effect where teachers plan and teach in isolation] approach, requiring more collaborative methods that combine multiple disciplines and different pedagogical skills…Interdisciplinary STEM affords teachers freedom to plan and teach using pedagogies that more closely replicate ‘real-world’ processes… These include project-based models that integrate disciplines and support students’ STEM capabilities, skills and collaboration. (p370-372)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72E07-83ED-D348-350B-B7C1EE1B4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821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9AF1AF-11FD-4215-FD09-DD325F9050D6}"/>
              </a:ext>
            </a:extLst>
          </p:cNvPr>
          <p:cNvSpPr txBox="1"/>
          <p:nvPr/>
        </p:nvSpPr>
        <p:spPr>
          <a:xfrm>
            <a:off x="7462033" y="1133061"/>
            <a:ext cx="4493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 is a culture-rich pedagogical shift that encourages students to be brave and make logical deductions.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3295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150" y="152401"/>
            <a:ext cx="10281250" cy="1538288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an active classroom for fundamental math courses?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955" y="2336483"/>
            <a:ext cx="9311640" cy="387572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Collaboration (Group Work)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Mindset (mistakes are okay!)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Centered (they are encouraged to do the work with scaffolding)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formal and inviting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72E07-83ED-D348-350B-B7C1EE1B4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82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9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BED8-1531-44DE-CAA1-9EA369F3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279" y="83684"/>
            <a:ext cx="10353261" cy="1179101"/>
          </a:xfrm>
        </p:spPr>
        <p:txBody>
          <a:bodyPr/>
          <a:lstStyle/>
          <a:p>
            <a:pPr algn="ctr"/>
            <a:r>
              <a:rPr lang="en-US" b="1" u="sng" dirty="0"/>
              <a:t>What Students Said (Non-ALC)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6B833-AF4A-048B-B35E-C83CDF09C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452" y="1162878"/>
            <a:ext cx="10089078" cy="54591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D27BE-4DC9-4A78-29CB-31BFA5DA8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9953" r="18167"/>
          <a:stretch/>
        </p:blipFill>
        <p:spPr>
          <a:xfrm>
            <a:off x="0" y="0"/>
            <a:ext cx="1659586" cy="1472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3E2908-3814-082E-5545-3E4E7AF5F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r="6547"/>
          <a:stretch/>
        </p:blipFill>
        <p:spPr>
          <a:xfrm>
            <a:off x="0" y="5678897"/>
            <a:ext cx="1676400" cy="1179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F945B-F158-0A11-902D-CC20D5793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0"/>
          <a:stretch/>
        </p:blipFill>
        <p:spPr>
          <a:xfrm>
            <a:off x="-8407" y="2912806"/>
            <a:ext cx="1676400" cy="13255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531E35-E5A1-59C4-AFB6-9A57CD28C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/>
          <a:stretch/>
        </p:blipFill>
        <p:spPr>
          <a:xfrm>
            <a:off x="-16814" y="1472277"/>
            <a:ext cx="1676400" cy="14405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75E47B-2151-6700-5CA1-7FFE4893F1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4"/>
          <a:stretch/>
        </p:blipFill>
        <p:spPr>
          <a:xfrm>
            <a:off x="-16813" y="4215885"/>
            <a:ext cx="1693213" cy="15083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E68A426-0079-06B0-E2D8-1043561922D0}"/>
              </a:ext>
            </a:extLst>
          </p:cNvPr>
          <p:cNvSpPr/>
          <p:nvPr/>
        </p:nvSpPr>
        <p:spPr>
          <a:xfrm>
            <a:off x="6096000" y="1560957"/>
            <a:ext cx="3200649" cy="287240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Getting to work in groups and focusing which became hard sometimes.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3A730EF-6475-265C-E3C3-93589D294A64}"/>
              </a:ext>
            </a:extLst>
          </p:cNvPr>
          <p:cNvSpPr/>
          <p:nvPr/>
        </p:nvSpPr>
        <p:spPr>
          <a:xfrm>
            <a:off x="1659586" y="3836918"/>
            <a:ext cx="3289852" cy="3021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It could look better and have better desks.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1B49D7C-720E-90A0-04F5-792547D6BFC9}"/>
              </a:ext>
            </a:extLst>
          </p:cNvPr>
          <p:cNvSpPr/>
          <p:nvPr/>
        </p:nvSpPr>
        <p:spPr>
          <a:xfrm>
            <a:off x="9035340" y="642829"/>
            <a:ext cx="3200649" cy="26935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It’s pretty average.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E81033A-37BA-88CB-A051-42826048DAA4}"/>
              </a:ext>
            </a:extLst>
          </p:cNvPr>
          <p:cNvSpPr/>
          <p:nvPr/>
        </p:nvSpPr>
        <p:spPr>
          <a:xfrm>
            <a:off x="8418204" y="3144934"/>
            <a:ext cx="3826192" cy="3713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It felt like a high school class somewhat which I was already used to.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0D2BC72-6762-038E-4D78-51B2A92EDC26}"/>
              </a:ext>
            </a:extLst>
          </p:cNvPr>
          <p:cNvSpPr/>
          <p:nvPr/>
        </p:nvSpPr>
        <p:spPr>
          <a:xfrm>
            <a:off x="1807440" y="969802"/>
            <a:ext cx="4436413" cy="324608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It's more personal than a lecture hall, so it's easier communication with professor.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CEE2303-14FE-81C1-12A9-BAC1786609D3}"/>
              </a:ext>
            </a:extLst>
          </p:cNvPr>
          <p:cNvSpPr/>
          <p:nvPr/>
        </p:nvSpPr>
        <p:spPr>
          <a:xfrm>
            <a:off x="5049450" y="4626442"/>
            <a:ext cx="3302864" cy="165712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good. Small classroom which is nice to be able to discuss and engage in activities.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6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6B833-AF4A-048B-B35E-C83CDF09C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452" y="1162878"/>
            <a:ext cx="10089078" cy="54591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D27BE-4DC9-4A78-29CB-31BFA5DA8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9953" r="18167"/>
          <a:stretch/>
        </p:blipFill>
        <p:spPr>
          <a:xfrm>
            <a:off x="0" y="0"/>
            <a:ext cx="1659586" cy="1472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3E2908-3814-082E-5545-3E4E7AF5F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r="6547"/>
          <a:stretch/>
        </p:blipFill>
        <p:spPr>
          <a:xfrm>
            <a:off x="0" y="5678897"/>
            <a:ext cx="1676400" cy="1179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F945B-F158-0A11-902D-CC20D5793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0"/>
          <a:stretch/>
        </p:blipFill>
        <p:spPr>
          <a:xfrm>
            <a:off x="-8407" y="2912806"/>
            <a:ext cx="1676400" cy="13255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531E35-E5A1-59C4-AFB6-9A57CD28C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/>
          <a:stretch/>
        </p:blipFill>
        <p:spPr>
          <a:xfrm>
            <a:off x="-16814" y="1472277"/>
            <a:ext cx="1676400" cy="14405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75E47B-2151-6700-5CA1-7FFE4893F1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4"/>
          <a:stretch/>
        </p:blipFill>
        <p:spPr>
          <a:xfrm>
            <a:off x="-16813" y="4215885"/>
            <a:ext cx="1693213" cy="15083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E68A426-0079-06B0-E2D8-1043561922D0}"/>
              </a:ext>
            </a:extLst>
          </p:cNvPr>
          <p:cNvSpPr/>
          <p:nvPr/>
        </p:nvSpPr>
        <p:spPr>
          <a:xfrm>
            <a:off x="6017344" y="1460106"/>
            <a:ext cx="3200649" cy="287240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This room is very comfortable and makes me excited to come to class.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3A730EF-6475-265C-E3C3-93589D294A64}"/>
              </a:ext>
            </a:extLst>
          </p:cNvPr>
          <p:cNvSpPr/>
          <p:nvPr/>
        </p:nvSpPr>
        <p:spPr>
          <a:xfrm>
            <a:off x="1659586" y="3836918"/>
            <a:ext cx="3289852" cy="3021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I love this classroom and the way it’s set up. It’s definitely beneficial to my learning personally, and for other students as well.</a:t>
            </a:r>
            <a:endParaRPr lang="en-US" sz="2000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1B49D7C-720E-90A0-04F5-792547D6BFC9}"/>
              </a:ext>
            </a:extLst>
          </p:cNvPr>
          <p:cNvSpPr/>
          <p:nvPr/>
        </p:nvSpPr>
        <p:spPr>
          <a:xfrm>
            <a:off x="9035340" y="642829"/>
            <a:ext cx="3200649" cy="26935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I LOVE THIS SET UP . I think it helps engage me to do work but also to gain help from those around me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E81033A-37BA-88CB-A051-42826048DAA4}"/>
              </a:ext>
            </a:extLst>
          </p:cNvPr>
          <p:cNvSpPr/>
          <p:nvPr/>
        </p:nvSpPr>
        <p:spPr>
          <a:xfrm>
            <a:off x="8418204" y="3144934"/>
            <a:ext cx="3826192" cy="3713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 classroom is truly amazing and comforting it feels like a safe space and is accommodating to everyone this classroom works well every time I'm here.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0D2BC72-6762-038E-4D78-51B2A92EDC26}"/>
              </a:ext>
            </a:extLst>
          </p:cNvPr>
          <p:cNvSpPr/>
          <p:nvPr/>
        </p:nvSpPr>
        <p:spPr>
          <a:xfrm>
            <a:off x="1763583" y="718937"/>
            <a:ext cx="4436413" cy="324608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allowed me to visualize my work better on the white boards and collaborate.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CEE2303-14FE-81C1-12A9-BAC1786609D3}"/>
              </a:ext>
            </a:extLst>
          </p:cNvPr>
          <p:cNvSpPr/>
          <p:nvPr/>
        </p:nvSpPr>
        <p:spPr>
          <a:xfrm>
            <a:off x="5032389" y="4408962"/>
            <a:ext cx="3302864" cy="209123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it came to doing a word problem . I was able to use the whiteboard table to understand and get help from those at my table but I was also able to see it on a wider surface.</a:t>
            </a:r>
            <a:endParaRPr lang="en-US" sz="18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DBED8-1531-44DE-CAA1-9EA369F3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83684"/>
            <a:ext cx="8605300" cy="1179101"/>
          </a:xfrm>
        </p:spPr>
        <p:txBody>
          <a:bodyPr/>
          <a:lstStyle/>
          <a:p>
            <a:pPr algn="ctr"/>
            <a:r>
              <a:rPr lang="en-US" b="1" u="sng" dirty="0"/>
              <a:t>What Students Said (ALC)</a:t>
            </a:r>
          </a:p>
        </p:txBody>
      </p:sp>
    </p:spTree>
    <p:extLst>
      <p:ext uri="{BB962C8B-B14F-4D97-AF65-F5344CB8AC3E}">
        <p14:creationId xmlns:p14="http://schemas.microsoft.com/office/powerpoint/2010/main" val="99950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520" y="243205"/>
            <a:ext cx="10073640" cy="1325563"/>
          </a:xfrm>
        </p:spPr>
        <p:txBody>
          <a:bodyPr/>
          <a:lstStyle/>
          <a:p>
            <a:r>
              <a:rPr lang="en-US" b="1" dirty="0"/>
              <a:t>Layering the Course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520" y="1825624"/>
            <a:ext cx="10454640" cy="4834255"/>
          </a:xfrm>
        </p:spPr>
        <p:txBody>
          <a:bodyPr>
            <a:normAutofit/>
          </a:bodyPr>
          <a:lstStyle/>
          <a:p>
            <a:pPr lvl="1"/>
            <a:r>
              <a:rPr lang="en-US" sz="3600" dirty="0">
                <a:solidFill>
                  <a:srgbClr val="00B0F0"/>
                </a:solidFill>
              </a:rPr>
              <a:t>Curriculum flow and design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B0F0"/>
                </a:solidFill>
              </a:rPr>
              <a:t>(properties drive the lessons, integrate questions, prepare many problems to provide places to pivot)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B0F0"/>
              </a:solidFill>
            </a:endParaRPr>
          </a:p>
          <a:p>
            <a:pPr lvl="1"/>
            <a:r>
              <a:rPr lang="en-US" sz="3600" dirty="0">
                <a:solidFill>
                  <a:srgbClr val="00B050"/>
                </a:solidFill>
              </a:rPr>
              <a:t>Culture in the Classroom </a:t>
            </a:r>
          </a:p>
          <a:p>
            <a:pPr marL="457200" lvl="1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	</a:t>
            </a:r>
            <a:r>
              <a:rPr lang="en-US" sz="2000" dirty="0">
                <a:solidFill>
                  <a:srgbClr val="00B050"/>
                </a:solidFill>
              </a:rPr>
              <a:t>(driven by questions and growth mindset)</a:t>
            </a: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Assessment </a:t>
            </a:r>
          </a:p>
          <a:p>
            <a:pPr marL="457200" lvl="1" indent="0">
              <a:buNone/>
            </a:pPr>
            <a:r>
              <a:rPr lang="en-US" sz="3600" dirty="0">
                <a:solidFill>
                  <a:srgbClr val="C00000"/>
                </a:solidFill>
              </a:rPr>
              <a:t>	</a:t>
            </a:r>
            <a:r>
              <a:rPr lang="en-US" sz="2000" dirty="0">
                <a:solidFill>
                  <a:srgbClr val="C00000"/>
                </a:solidFill>
              </a:rPr>
              <a:t>(Informal: questions and observations; Formal: Homework, Group Quizzes, Exams)</a:t>
            </a:r>
          </a:p>
          <a:p>
            <a:pPr marL="457200" lvl="1" indent="0">
              <a:buNone/>
            </a:pP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72E07-83ED-D348-350B-B7C1EE1B4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82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7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520" y="243205"/>
            <a:ext cx="10073640" cy="1325563"/>
          </a:xfrm>
        </p:spPr>
        <p:txBody>
          <a:bodyPr/>
          <a:lstStyle/>
          <a:p>
            <a:r>
              <a:rPr lang="en-US" b="1" dirty="0"/>
              <a:t>A room cannot change the lesson, the lesson must adapt to utilize the room…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520" y="1825624"/>
            <a:ext cx="10073640" cy="4834255"/>
          </a:xfrm>
        </p:spPr>
        <p:txBody>
          <a:bodyPr>
            <a:normAutofit/>
          </a:bodyPr>
          <a:lstStyle/>
          <a:p>
            <a:r>
              <a:rPr lang="en-US" dirty="0"/>
              <a:t>How I organized my lectures…</a:t>
            </a:r>
          </a:p>
          <a:p>
            <a:pPr lvl="1"/>
            <a:r>
              <a:rPr lang="en-US" sz="3600" dirty="0">
                <a:solidFill>
                  <a:srgbClr val="00B0F0"/>
                </a:solidFill>
              </a:rPr>
              <a:t>Review driven by essential questions (concept focused)</a:t>
            </a:r>
          </a:p>
          <a:p>
            <a:pPr lvl="1"/>
            <a:r>
              <a:rPr lang="en-US" sz="3600" dirty="0">
                <a:solidFill>
                  <a:srgbClr val="00B050"/>
                </a:solidFill>
              </a:rPr>
              <a:t>Introduction of new properties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Scaffolding problems to drive student centered problem solving (layering)</a:t>
            </a:r>
          </a:p>
          <a:p>
            <a:pPr lvl="1"/>
            <a:r>
              <a:rPr lang="en-US" sz="3600" dirty="0">
                <a:solidFill>
                  <a:srgbClr val="FFC000"/>
                </a:solidFill>
              </a:rPr>
              <a:t>Sharing student work and discussion of ways to get to the solution (encouraging choice)</a:t>
            </a:r>
          </a:p>
          <a:p>
            <a:pPr lvl="1"/>
            <a:r>
              <a:rPr lang="en-US" sz="3600" dirty="0">
                <a:solidFill>
                  <a:srgbClr val="7030A0"/>
                </a:solidFill>
              </a:rPr>
              <a:t>Closure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72E07-83ED-D348-350B-B7C1EE1B4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82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3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520" y="243205"/>
            <a:ext cx="10073640" cy="1325563"/>
          </a:xfrm>
        </p:spPr>
        <p:txBody>
          <a:bodyPr/>
          <a:lstStyle/>
          <a:p>
            <a:r>
              <a:rPr lang="en-US" b="1" dirty="0"/>
              <a:t>Some things to ponder…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520" y="1825624"/>
            <a:ext cx="10454640" cy="4834255"/>
          </a:xfrm>
        </p:spPr>
        <p:txBody>
          <a:bodyPr>
            <a:normAutofit/>
          </a:bodyPr>
          <a:lstStyle/>
          <a:p>
            <a:pPr lvl="1"/>
            <a:r>
              <a:rPr lang="en-US" sz="3600" dirty="0">
                <a:solidFill>
                  <a:srgbClr val="00B0F0"/>
                </a:solidFill>
              </a:rPr>
              <a:t>How can you tell when students are critically thinking in mathematics? </a:t>
            </a:r>
            <a:r>
              <a:rPr lang="en-US" sz="2000" dirty="0">
                <a:solidFill>
                  <a:srgbClr val="00B0F0"/>
                </a:solidFill>
              </a:rPr>
              <a:t>(evidence and observations)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B0F0"/>
              </a:solidFill>
            </a:endParaRPr>
          </a:p>
          <a:p>
            <a:pPr lvl="1"/>
            <a:r>
              <a:rPr lang="en-US" sz="3600" dirty="0">
                <a:solidFill>
                  <a:srgbClr val="00B050"/>
                </a:solidFill>
              </a:rPr>
              <a:t>What do students need to problem solve new problems on their own?</a:t>
            </a:r>
          </a:p>
          <a:p>
            <a:pPr marL="457200" lvl="1" indent="0">
              <a:buNone/>
            </a:pP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72E07-83ED-D348-350B-B7C1EE1B4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82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9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E0D6-1E52-5701-75DC-963A44D7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6" y="148815"/>
            <a:ext cx="10515600" cy="132556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9F1843-5C43-727D-73B4-88A4DE220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9" y="3195023"/>
            <a:ext cx="10975859" cy="15167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3C7A53-6568-52BC-D708-6C86D0F94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2" y="1609571"/>
            <a:ext cx="11052551" cy="1192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B7C80D-FF6F-2F97-F16B-1093643AE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91" y="4628326"/>
            <a:ext cx="8631116" cy="8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96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7669</TotalTime>
  <Words>606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Calisto MT</vt:lpstr>
      <vt:lpstr>Open Sans</vt:lpstr>
      <vt:lpstr>Sitka Banner Semibold</vt:lpstr>
      <vt:lpstr>Times New Roman</vt:lpstr>
      <vt:lpstr>Office Theme</vt:lpstr>
      <vt:lpstr>Using an Active Classroom to Support Fundamental Mathematics</vt:lpstr>
      <vt:lpstr>Characteristics of STEM centered schools</vt:lpstr>
      <vt:lpstr>Why an active classroom for fundamental math courses?</vt:lpstr>
      <vt:lpstr>What Students Said (Non-ALC)</vt:lpstr>
      <vt:lpstr>What Students Said (ALC)</vt:lpstr>
      <vt:lpstr>Layering the Course Design</vt:lpstr>
      <vt:lpstr>A room cannot change the lesson, the lesson must adapt to utilize the room…</vt:lpstr>
      <vt:lpstr>Some things to ponder…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an Active Classroom to Support Fundamental Mathematics</dc:title>
  <dc:creator>Kristen Pagano</dc:creator>
  <cp:lastModifiedBy>Kristen Pagano</cp:lastModifiedBy>
  <cp:revision>9</cp:revision>
  <dcterms:created xsi:type="dcterms:W3CDTF">2025-05-05T16:09:59Z</dcterms:created>
  <dcterms:modified xsi:type="dcterms:W3CDTF">2025-05-17T20:34:08Z</dcterms:modified>
</cp:coreProperties>
</file>