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80" r:id="rId24"/>
    <p:sldId id="283" r:id="rId25"/>
    <p:sldId id="278" r:id="rId26"/>
    <p:sldId id="279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9786" autoAdjust="0"/>
  </p:normalViewPr>
  <p:slideViewPr>
    <p:cSldViewPr snapToGrid="0" snapToObjects="1">
      <p:cViewPr varScale="1">
        <p:scale>
          <a:sx n="131" d="100"/>
          <a:sy n="131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D34D5-4498-934A-9CD9-15180B767B16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89A2B-B0AE-034B-B4D0-635D93A4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4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36B-0D6F-E847-AC8D-0750DB21A76E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4638-B10E-CD4D-9E81-938F198AF368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EDC4-91BA-6F44-93A7-22743708B75F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1B54-CE99-0143-83EC-D8C1FAE16991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21F-9266-884E-9454-67CBA3140D6F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A69-C995-FD42-A618-336CFCBC3D3D}" type="datetime1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A471-21B0-8C46-98CA-9838061AB484}" type="datetime1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5425-2C67-0D46-AFA9-18039C5CCFD8}" type="datetime1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91B0-01EA-484C-9923-46068C100E09}" type="datetime1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E82-52E4-D548-8D31-BE1EFA396708}" type="datetime1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D3AA-7498-1F44-9F10-3B550CB7EE35}" type="datetime1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2859-B9A5-884D-BBF3-B66765EA72BC}" type="datetime1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7502-18AC-EA43-BA45-A6B100FE9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3877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-heterocyclic </a:t>
            </a:r>
            <a:r>
              <a:rPr lang="en-US" dirty="0" err="1">
                <a:latin typeface="Arial"/>
                <a:cs typeface="Arial"/>
              </a:rPr>
              <a:t>carbenes</a:t>
            </a:r>
            <a:endParaRPr lang="en-US" dirty="0">
              <a:latin typeface="Arial"/>
              <a:cs typeface="Arial"/>
            </a:endParaRPr>
          </a:p>
          <a:p>
            <a:endParaRPr lang="en-US" i="1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2.  Hydrogen bonding/</a:t>
            </a:r>
            <a:r>
              <a:rPr lang="en-US" dirty="0" err="1">
                <a:latin typeface="Arial"/>
                <a:cs typeface="Arial"/>
              </a:rPr>
              <a:t>Brønsted</a:t>
            </a:r>
            <a:r>
              <a:rPr lang="en-US" dirty="0">
                <a:latin typeface="Arial"/>
                <a:cs typeface="Arial"/>
              </a:rPr>
              <a:t> acid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3.  Nucleophilic catalysts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DED34-9A98-3244-89C2-810A01C6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41" y="148349"/>
            <a:ext cx="7045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Acyl anion equivalents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Requires leaving group (halogen, epoxide, </a:t>
            </a:r>
            <a:r>
              <a:rPr lang="en-US" dirty="0" err="1">
                <a:latin typeface="Arial"/>
                <a:cs typeface="Arial"/>
              </a:rPr>
              <a:t>aziridine</a:t>
            </a:r>
            <a:r>
              <a:rPr lang="en-US" dirty="0">
                <a:latin typeface="Arial"/>
                <a:cs typeface="Arial"/>
              </a:rPr>
              <a:t>) at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 carbon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Nucleophilic</a:t>
            </a:r>
            <a:r>
              <a:rPr lang="en-US" dirty="0">
                <a:latin typeface="Arial"/>
                <a:cs typeface="Arial"/>
              </a:rPr>
              <a:t> at</a:t>
            </a:r>
            <a:r>
              <a:rPr lang="en-US" dirty="0">
                <a:latin typeface="Symbol" charset="2"/>
                <a:cs typeface="Symbol" charset="2"/>
              </a:rPr>
              <a:t> a</a:t>
            </a:r>
            <a:r>
              <a:rPr lang="en-US" dirty="0">
                <a:latin typeface="Arial"/>
                <a:cs typeface="Arial"/>
              </a:rPr>
              <a:t> carbon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aldehyde C oxidized </a:t>
            </a:r>
            <a:r>
              <a:rPr lang="en-US" i="1" dirty="0">
                <a:latin typeface="Arial"/>
                <a:cs typeface="Arial"/>
              </a:rPr>
              <a:t>and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 C rendered chiral (in below example)</a:t>
            </a:r>
          </a:p>
        </p:txBody>
      </p:sp>
      <p:pic>
        <p:nvPicPr>
          <p:cNvPr id="2" name="Picture 1" descr="Screen Shot 2018-01-20 at 7.5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69" y="1437985"/>
            <a:ext cx="6521185" cy="3424867"/>
          </a:xfrm>
          <a:prstGeom prst="rect">
            <a:avLst/>
          </a:prstGeom>
        </p:spPr>
      </p:pic>
      <p:pic>
        <p:nvPicPr>
          <p:cNvPr id="3" name="Picture 2" descr="Screen Shot 2018-01-20 at 7.5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15" y="4469817"/>
            <a:ext cx="5526934" cy="1713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1247" y="6357195"/>
            <a:ext cx="678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Reynolds, N. T.; </a:t>
            </a:r>
            <a:r>
              <a:rPr lang="en-US" dirty="0" err="1">
                <a:latin typeface="Arial"/>
                <a:cs typeface="Arial"/>
              </a:rPr>
              <a:t>Rovis</a:t>
            </a:r>
            <a:r>
              <a:rPr lang="en-US" dirty="0">
                <a:latin typeface="Arial"/>
                <a:cs typeface="Arial"/>
              </a:rPr>
              <a:t>, T.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2005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127</a:t>
            </a:r>
            <a:r>
              <a:rPr lang="en-US" dirty="0">
                <a:latin typeface="Arial"/>
                <a:cs typeface="Arial"/>
              </a:rPr>
              <a:t>, 16406.</a:t>
            </a:r>
          </a:p>
        </p:txBody>
      </p:sp>
      <p:pic>
        <p:nvPicPr>
          <p:cNvPr id="5" name="Picture 4" descr="Screen Shot 2018-01-20 at 8.5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60" y="100283"/>
            <a:ext cx="1346200" cy="1231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AF601-5B5F-3848-9B1A-96B7D661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8477268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Acyl anion equivalents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Inverse electron demand hetero Diels-Alder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Really nice applications in </a:t>
            </a:r>
            <a:r>
              <a:rPr lang="en-US" dirty="0" err="1">
                <a:latin typeface="Arial"/>
                <a:cs typeface="Arial"/>
              </a:rPr>
              <a:t>organocatalytic</a:t>
            </a:r>
            <a:r>
              <a:rPr lang="en-US" dirty="0">
                <a:latin typeface="Arial"/>
                <a:cs typeface="Arial"/>
              </a:rPr>
              <a:t> ROP (ring opening polymerization)</a:t>
            </a:r>
          </a:p>
          <a:p>
            <a:r>
              <a:rPr lang="en-US" dirty="0">
                <a:latin typeface="Arial"/>
                <a:cs typeface="Arial"/>
              </a:rPr>
              <a:t>     </a:t>
            </a:r>
            <a:r>
              <a:rPr lang="en-US" dirty="0" err="1">
                <a:latin typeface="Arial"/>
                <a:cs typeface="Arial"/>
              </a:rPr>
              <a:t>Coulembier</a:t>
            </a:r>
            <a:r>
              <a:rPr lang="en-US" dirty="0">
                <a:latin typeface="Arial"/>
                <a:cs typeface="Arial"/>
              </a:rPr>
              <a:t>, O.; Dove, A. P.; Pratt, R. C.; </a:t>
            </a:r>
            <a:r>
              <a:rPr lang="en-US" dirty="0" err="1">
                <a:latin typeface="Arial"/>
                <a:cs typeface="Arial"/>
              </a:rPr>
              <a:t>Sentman</a:t>
            </a:r>
            <a:r>
              <a:rPr lang="en-US" dirty="0">
                <a:latin typeface="Arial"/>
                <a:cs typeface="Arial"/>
              </a:rPr>
              <a:t>, A. C.; </a:t>
            </a:r>
            <a:r>
              <a:rPr lang="en-US" dirty="0" err="1">
                <a:latin typeface="Arial"/>
                <a:cs typeface="Arial"/>
              </a:rPr>
              <a:t>Culkin</a:t>
            </a:r>
            <a:r>
              <a:rPr lang="en-US" dirty="0">
                <a:latin typeface="Arial"/>
                <a:cs typeface="Arial"/>
              </a:rPr>
              <a:t>, D. A.; </a:t>
            </a:r>
          </a:p>
          <a:p>
            <a:r>
              <a:rPr lang="en-US" dirty="0">
                <a:latin typeface="Arial"/>
                <a:cs typeface="Arial"/>
              </a:rPr>
              <a:t>     </a:t>
            </a:r>
            <a:r>
              <a:rPr lang="en-US" dirty="0" err="1">
                <a:latin typeface="Arial"/>
                <a:cs typeface="Arial"/>
              </a:rPr>
              <a:t>Mespouille</a:t>
            </a:r>
            <a:r>
              <a:rPr lang="en-US" dirty="0">
                <a:latin typeface="Arial"/>
                <a:cs typeface="Arial"/>
              </a:rPr>
              <a:t>, L.; Dubois, P.; </a:t>
            </a:r>
            <a:r>
              <a:rPr lang="en-US" dirty="0" err="1">
                <a:latin typeface="Arial"/>
                <a:cs typeface="Arial"/>
              </a:rPr>
              <a:t>Waymouth</a:t>
            </a:r>
            <a:r>
              <a:rPr lang="en-US" dirty="0">
                <a:latin typeface="Arial"/>
                <a:cs typeface="Arial"/>
              </a:rPr>
              <a:t>, R. M.; Hedrick, J. L. </a:t>
            </a:r>
            <a:r>
              <a:rPr lang="en-US" i="1" dirty="0" err="1">
                <a:latin typeface="Arial"/>
                <a:cs typeface="Arial"/>
              </a:rPr>
              <a:t>Angew</a:t>
            </a:r>
            <a:r>
              <a:rPr lang="en-US" i="1" dirty="0">
                <a:latin typeface="Arial"/>
                <a:cs typeface="Arial"/>
              </a:rPr>
              <a:t>. Chem. Int.</a:t>
            </a:r>
          </a:p>
          <a:p>
            <a:r>
              <a:rPr lang="en-US" i="1" dirty="0">
                <a:latin typeface="Arial"/>
                <a:cs typeface="Arial"/>
              </a:rPr>
              <a:t>     Ed.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2005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44</a:t>
            </a:r>
            <a:r>
              <a:rPr lang="en-US" dirty="0">
                <a:latin typeface="Arial"/>
                <a:cs typeface="Arial"/>
              </a:rPr>
              <a:t>, 4964.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293" y="5047018"/>
            <a:ext cx="763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He, M.; </a:t>
            </a:r>
            <a:r>
              <a:rPr lang="en-US" dirty="0" err="1">
                <a:latin typeface="Arial"/>
                <a:cs typeface="Arial"/>
              </a:rPr>
              <a:t>Ue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Gerson</a:t>
            </a:r>
            <a:r>
              <a:rPr lang="en-US" dirty="0">
                <a:latin typeface="Arial"/>
                <a:cs typeface="Arial"/>
              </a:rPr>
              <a:t>, J.; Bode, J. W.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2006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128</a:t>
            </a:r>
            <a:r>
              <a:rPr lang="en-US" dirty="0">
                <a:latin typeface="Arial"/>
                <a:cs typeface="Arial"/>
              </a:rPr>
              <a:t>, 15088.</a:t>
            </a:r>
          </a:p>
        </p:txBody>
      </p:sp>
      <p:pic>
        <p:nvPicPr>
          <p:cNvPr id="5" name="Picture 4" descr="Screen Shot 2018-01-20 at 8.3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866900"/>
            <a:ext cx="6007100" cy="3124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CCD2B-7748-694D-85F9-7EF90283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610209"/>
            <a:ext cx="421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Brønsted</a:t>
            </a:r>
            <a:r>
              <a:rPr lang="en-US" dirty="0">
                <a:latin typeface="Arial"/>
                <a:cs typeface="Arial"/>
              </a:rPr>
              <a:t> acid / Hydrogen Bond Donors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NON-COVALENT</a:t>
            </a:r>
          </a:p>
        </p:txBody>
      </p:sp>
      <p:pic>
        <p:nvPicPr>
          <p:cNvPr id="3" name="Picture 2" descr="Screen Shot 2018-01-20 at 10.3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6" y="1249860"/>
            <a:ext cx="2286000" cy="1981200"/>
          </a:xfrm>
          <a:prstGeom prst="rect">
            <a:avLst/>
          </a:prstGeom>
        </p:spPr>
      </p:pic>
      <p:pic>
        <p:nvPicPr>
          <p:cNvPr id="7" name="Picture 6" descr="Screen Shot 2018-01-20 at 10.3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60" y="1678730"/>
            <a:ext cx="1409700" cy="1752600"/>
          </a:xfrm>
          <a:prstGeom prst="rect">
            <a:avLst/>
          </a:prstGeom>
        </p:spPr>
      </p:pic>
      <p:pic>
        <p:nvPicPr>
          <p:cNvPr id="8" name="Picture 7" descr="Screen Shot 2018-01-20 at 10.3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6" y="4648941"/>
            <a:ext cx="2400300" cy="1701800"/>
          </a:xfrm>
          <a:prstGeom prst="rect">
            <a:avLst/>
          </a:prstGeom>
        </p:spPr>
      </p:pic>
      <p:pic>
        <p:nvPicPr>
          <p:cNvPr id="9" name="Picture 8" descr="Screen Shot 2018-01-20 at 10.34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60" y="1468256"/>
            <a:ext cx="1625600" cy="1943100"/>
          </a:xfrm>
          <a:prstGeom prst="rect">
            <a:avLst/>
          </a:prstGeom>
        </p:spPr>
      </p:pic>
      <p:pic>
        <p:nvPicPr>
          <p:cNvPr id="11" name="Picture 10" descr="Screen Shot 2018-01-20 at 10.38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30" y="4648941"/>
            <a:ext cx="2794000" cy="185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5136" y="3378366"/>
            <a:ext cx="202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pKa</a:t>
            </a:r>
            <a:r>
              <a:rPr lang="en-US" dirty="0">
                <a:latin typeface="Arial"/>
                <a:cs typeface="Arial"/>
              </a:rPr>
              <a:t> (DMSO) = 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0057" y="3365092"/>
            <a:ext cx="202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pKa</a:t>
            </a:r>
            <a:r>
              <a:rPr lang="en-US" dirty="0">
                <a:latin typeface="Arial"/>
                <a:cs typeface="Arial"/>
              </a:rPr>
              <a:t> (DMSO) = 28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0614" y="3378366"/>
            <a:ext cx="189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pKa</a:t>
            </a:r>
            <a:r>
              <a:rPr lang="en-US" dirty="0">
                <a:latin typeface="Arial"/>
                <a:cs typeface="Arial"/>
              </a:rPr>
              <a:t> (DMSO) = 1</a:t>
            </a:r>
          </a:p>
        </p:txBody>
      </p:sp>
      <p:pic>
        <p:nvPicPr>
          <p:cNvPr id="2" name="Picture 1" descr="Screen Shot 2018-01-21 at 12.17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16" y="4569208"/>
            <a:ext cx="2590800" cy="176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136" y="4183381"/>
            <a:ext cx="1378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err="1">
                <a:latin typeface="Arial"/>
                <a:cs typeface="Arial"/>
              </a:rPr>
              <a:t>Bifunctional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05AD-0D32-D74A-B261-3E524BC5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7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6494085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Brønsted</a:t>
            </a:r>
            <a:r>
              <a:rPr lang="en-US" dirty="0">
                <a:latin typeface="Arial"/>
                <a:cs typeface="Arial"/>
              </a:rPr>
              <a:t> acid / Hydrogen Bond Donors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Carbonyl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Aldol</a:t>
            </a:r>
            <a:r>
              <a:rPr lang="en-US" dirty="0">
                <a:latin typeface="Arial"/>
                <a:cs typeface="Arial"/>
              </a:rPr>
              <a:t> (TADDOL:  </a:t>
            </a:r>
            <a:r>
              <a:rPr lang="en-US" dirty="0" err="1">
                <a:latin typeface="Arial"/>
                <a:cs typeface="Arial"/>
              </a:rPr>
              <a:t>Mukaiyama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aldol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HDA (TADDOL)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Baylis</a:t>
            </a:r>
            <a:r>
              <a:rPr lang="en-US" dirty="0">
                <a:latin typeface="Arial"/>
                <a:cs typeface="Arial"/>
              </a:rPr>
              <a:t>-Hillman (Cinchona, TU)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Henry (Cinchona,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Friedel</a:t>
            </a:r>
            <a:r>
              <a:rPr lang="en-US" dirty="0">
                <a:latin typeface="Arial"/>
                <a:cs typeface="Arial"/>
              </a:rPr>
              <a:t>-Crafts (Cinchona)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Cyanation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Resolutions (peptide, Cinchona,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azlactones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Nitrosobenzene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Nitrosoaldol</a:t>
            </a:r>
            <a:r>
              <a:rPr lang="en-US" dirty="0">
                <a:latin typeface="Arial"/>
                <a:cs typeface="Arial"/>
              </a:rPr>
              <a:t> (TADDOL)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Symbol" charset="2"/>
                <a:cs typeface="Symbol" charset="2"/>
              </a:rPr>
              <a:t>a,b</a:t>
            </a:r>
            <a:r>
              <a:rPr lang="en-US" dirty="0">
                <a:latin typeface="Arial"/>
                <a:cs typeface="Arial"/>
              </a:rPr>
              <a:t>-unsaturated carbonyl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Thiol</a:t>
            </a:r>
            <a:r>
              <a:rPr lang="en-US" dirty="0">
                <a:latin typeface="Arial"/>
                <a:cs typeface="Arial"/>
              </a:rPr>
              <a:t> (Cinchona,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Epoxidation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1,3-dicarbonyl et. al. (Cinchona,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Diels-Alder (TADDOL)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Nitroalkenes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Conjugate additions (Cinchona,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Imines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Mannich</a:t>
            </a:r>
            <a:r>
              <a:rPr lang="en-US" dirty="0">
                <a:latin typeface="Arial"/>
                <a:cs typeface="Arial"/>
              </a:rPr>
              <a:t> (PA, TU, </a:t>
            </a:r>
            <a:r>
              <a:rPr lang="en-US" dirty="0" err="1">
                <a:latin typeface="Arial"/>
                <a:cs typeface="Arial"/>
              </a:rPr>
              <a:t>bifuncTU</a:t>
            </a:r>
            <a:r>
              <a:rPr lang="en-US" dirty="0">
                <a:latin typeface="Arial"/>
                <a:cs typeface="Arial"/>
              </a:rPr>
              <a:t>, Cinchona)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Baylis</a:t>
            </a:r>
            <a:r>
              <a:rPr lang="en-US" dirty="0">
                <a:latin typeface="Arial"/>
                <a:cs typeface="Arial"/>
              </a:rPr>
              <a:t>-Hillman (Cinchona, TU)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Biginelli</a:t>
            </a:r>
            <a:r>
              <a:rPr lang="en-US" dirty="0">
                <a:latin typeface="Arial"/>
                <a:cs typeface="Arial"/>
              </a:rPr>
              <a:t> (multicomponent; PA)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Pictet</a:t>
            </a:r>
            <a:r>
              <a:rPr lang="en-US" dirty="0">
                <a:latin typeface="Arial"/>
                <a:cs typeface="Arial"/>
              </a:rPr>
              <a:t>-Spengler (TU, PA)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5693" y="425524"/>
            <a:ext cx="3918648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Activate pi bonds involving at least 1</a:t>
            </a:r>
          </a:p>
          <a:p>
            <a:r>
              <a:rPr lang="en-US" dirty="0">
                <a:latin typeface="Arial"/>
                <a:cs typeface="Arial"/>
              </a:rPr>
              <a:t>heteroatom of the type X=Y, where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when X = C, Y = O, N</a:t>
            </a:r>
          </a:p>
          <a:p>
            <a:r>
              <a:rPr lang="en-US" dirty="0">
                <a:latin typeface="Arial"/>
                <a:cs typeface="Arial"/>
              </a:rPr>
              <a:t>when X = N, Y = O</a:t>
            </a:r>
          </a:p>
        </p:txBody>
      </p:sp>
      <p:pic>
        <p:nvPicPr>
          <p:cNvPr id="8" name="Picture 7" descr="Screen Shot 2018-01-21 at 1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9" y="2178703"/>
            <a:ext cx="952500" cy="10033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25519" y="3233121"/>
            <a:ext cx="1702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Chiral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-amino</a:t>
            </a:r>
          </a:p>
          <a:p>
            <a:r>
              <a:rPr lang="en-US" dirty="0">
                <a:latin typeface="Arial"/>
                <a:cs typeface="Arial"/>
              </a:rPr>
              <a:t>acid precursor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114" y="5377534"/>
            <a:ext cx="2771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Strecker</a:t>
            </a:r>
            <a:r>
              <a:rPr lang="en-US" dirty="0">
                <a:latin typeface="Arial"/>
                <a:cs typeface="Arial"/>
              </a:rPr>
              <a:t> (TU, PA)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HDA (PA)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Phosphorous</a:t>
            </a:r>
          </a:p>
          <a:p>
            <a:r>
              <a:rPr lang="en-US" dirty="0">
                <a:latin typeface="Arial"/>
                <a:cs typeface="Arial"/>
              </a:rPr>
              <a:t>     Nucleophiles (TU, PA)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Reduction (PA)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0EBF9-C865-0B4F-9F8A-81C2CE25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6455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Strecker</a:t>
            </a:r>
            <a:r>
              <a:rPr lang="en-US" dirty="0">
                <a:latin typeface="Arial"/>
                <a:cs typeface="Arial"/>
              </a:rPr>
              <a:t> Reaction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Double hydrogen bond donation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NMR, kinetic, structure-activity, and theoretical studies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example of </a:t>
            </a:r>
            <a:r>
              <a:rPr lang="en-US" i="1" dirty="0">
                <a:latin typeface="Arial"/>
                <a:cs typeface="Arial"/>
              </a:rPr>
              <a:t>chiral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thiourea</a:t>
            </a:r>
            <a:r>
              <a:rPr lang="en-US" dirty="0">
                <a:latin typeface="Arial"/>
                <a:cs typeface="Arial"/>
              </a:rPr>
              <a:t> catalyst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324" y="4726426"/>
            <a:ext cx="71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Sigman</a:t>
            </a:r>
            <a:r>
              <a:rPr lang="en-US" dirty="0">
                <a:latin typeface="Arial"/>
                <a:cs typeface="Arial"/>
              </a:rPr>
              <a:t>, M. S.; Jacobsen, E. N.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1998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120</a:t>
            </a:r>
            <a:r>
              <a:rPr lang="en-US" dirty="0">
                <a:latin typeface="Arial"/>
                <a:cs typeface="Arial"/>
              </a:rPr>
              <a:t>, 4901.</a:t>
            </a:r>
          </a:p>
        </p:txBody>
      </p:sp>
      <p:pic>
        <p:nvPicPr>
          <p:cNvPr id="3" name="Picture 2" descr="Screen Shot 2018-01-21 at 1.1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9" y="1841500"/>
            <a:ext cx="5575300" cy="2540000"/>
          </a:xfrm>
          <a:prstGeom prst="rect">
            <a:avLst/>
          </a:prstGeom>
        </p:spPr>
      </p:pic>
      <p:pic>
        <p:nvPicPr>
          <p:cNvPr id="8" name="Picture 7" descr="Screen Shot 2018-01-21 at 1.1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28" y="2084404"/>
            <a:ext cx="1663700" cy="1917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EE8AA-FB91-CB4A-94BA-95C8A708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83920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Carbonyl electrophiles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Hetero-Diels-Alder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example of TADDOL catalysts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Catalysts developed after observation that </a:t>
            </a:r>
            <a:r>
              <a:rPr lang="en-US" dirty="0" err="1">
                <a:latin typeface="Arial"/>
                <a:cs typeface="Arial"/>
              </a:rPr>
              <a:t>protic</a:t>
            </a:r>
            <a:r>
              <a:rPr lang="en-US" dirty="0">
                <a:latin typeface="Arial"/>
                <a:cs typeface="Arial"/>
              </a:rPr>
              <a:t> solvents (i.e., 2-butanol)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accelerated the HDA reaction of </a:t>
            </a:r>
            <a:r>
              <a:rPr lang="en-US" dirty="0" err="1">
                <a:latin typeface="Arial"/>
                <a:cs typeface="Arial"/>
              </a:rPr>
              <a:t>unactivated</a:t>
            </a:r>
            <a:r>
              <a:rPr lang="en-US" dirty="0">
                <a:latin typeface="Arial"/>
                <a:cs typeface="Arial"/>
              </a:rPr>
              <a:t> aldehydes and ketones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324" y="4742921"/>
            <a:ext cx="779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Huang, Y.; </a:t>
            </a:r>
            <a:r>
              <a:rPr lang="en-US" dirty="0" err="1">
                <a:latin typeface="Arial"/>
                <a:cs typeface="Arial"/>
              </a:rPr>
              <a:t>Unni</a:t>
            </a:r>
            <a:r>
              <a:rPr lang="en-US" dirty="0">
                <a:latin typeface="Arial"/>
                <a:cs typeface="Arial"/>
              </a:rPr>
              <a:t>, A. K.; </a:t>
            </a:r>
            <a:r>
              <a:rPr lang="en-US" dirty="0" err="1">
                <a:latin typeface="Arial"/>
                <a:cs typeface="Arial"/>
              </a:rPr>
              <a:t>Thadani</a:t>
            </a:r>
            <a:r>
              <a:rPr lang="en-US" dirty="0">
                <a:latin typeface="Arial"/>
                <a:cs typeface="Arial"/>
              </a:rPr>
              <a:t>, A. N.; </a:t>
            </a:r>
            <a:r>
              <a:rPr lang="en-US" dirty="0" err="1">
                <a:latin typeface="Arial"/>
                <a:cs typeface="Arial"/>
              </a:rPr>
              <a:t>Rawal</a:t>
            </a:r>
            <a:r>
              <a:rPr lang="en-US" dirty="0">
                <a:latin typeface="Arial"/>
                <a:cs typeface="Arial"/>
              </a:rPr>
              <a:t>, V. H. </a:t>
            </a:r>
            <a:r>
              <a:rPr lang="en-US" i="1" dirty="0">
                <a:latin typeface="Arial"/>
                <a:cs typeface="Arial"/>
              </a:rPr>
              <a:t>Nature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2003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424</a:t>
            </a:r>
            <a:r>
              <a:rPr lang="en-US" dirty="0">
                <a:latin typeface="Arial"/>
                <a:cs typeface="Arial"/>
              </a:rPr>
              <a:t>, 146.</a:t>
            </a:r>
          </a:p>
        </p:txBody>
      </p:sp>
      <p:pic>
        <p:nvPicPr>
          <p:cNvPr id="3" name="Picture 2" descr="Screen Shot 2018-01-21 at 12.2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7" y="2349500"/>
            <a:ext cx="5702300" cy="2146300"/>
          </a:xfrm>
          <a:prstGeom prst="rect">
            <a:avLst/>
          </a:prstGeom>
        </p:spPr>
      </p:pic>
      <p:pic>
        <p:nvPicPr>
          <p:cNvPr id="7" name="Picture 6" descr="Screen Shot 2018-01-21 at 12.2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06" y="2692400"/>
            <a:ext cx="2057400" cy="1473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89E43-5439-B140-ACCB-3284EE42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8847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Miller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DKR of </a:t>
            </a:r>
            <a:r>
              <a:rPr lang="en-US" dirty="0" err="1">
                <a:latin typeface="Arial"/>
                <a:cs typeface="Arial"/>
              </a:rPr>
              <a:t>biaryl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atropisomers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 this case, enantiomers arising because of hindered rotation about a single bond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Combinatorial approach to catalyst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8105" y="5801990"/>
            <a:ext cx="659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Gustafson, J. L.; Lim, D.; Miller, S. J. </a:t>
            </a:r>
            <a:r>
              <a:rPr lang="en-US" i="1" dirty="0">
                <a:latin typeface="Arial"/>
                <a:cs typeface="Arial"/>
              </a:rPr>
              <a:t>Science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2010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328</a:t>
            </a:r>
            <a:r>
              <a:rPr lang="en-US" dirty="0">
                <a:latin typeface="Arial"/>
                <a:cs typeface="Arial"/>
              </a:rPr>
              <a:t>, 1251.</a:t>
            </a:r>
          </a:p>
        </p:txBody>
      </p:sp>
      <p:pic>
        <p:nvPicPr>
          <p:cNvPr id="2" name="Picture 1" descr="Screen Shot 2018-01-22 at 8.3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68001"/>
            <a:ext cx="5308600" cy="3517900"/>
          </a:xfrm>
          <a:prstGeom prst="rect">
            <a:avLst/>
          </a:prstGeom>
        </p:spPr>
      </p:pic>
      <p:pic>
        <p:nvPicPr>
          <p:cNvPr id="3" name="Picture 2" descr="Screen Shot 2018-01-22 at 8.34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79" y="2699851"/>
            <a:ext cx="2324100" cy="18542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D3BC5-CD42-F249-BEFA-223549FF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1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Nitrosobenzene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Nitroso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aldol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61" y="6359479"/>
            <a:ext cx="703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Momiyama</a:t>
            </a:r>
            <a:r>
              <a:rPr lang="en-US" dirty="0">
                <a:latin typeface="Arial"/>
                <a:cs typeface="Arial"/>
              </a:rPr>
              <a:t>, N.; Yamamoto, H.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2005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127</a:t>
            </a:r>
            <a:r>
              <a:rPr lang="en-US" dirty="0">
                <a:latin typeface="Arial"/>
                <a:cs typeface="Arial"/>
              </a:rPr>
              <a:t>, 1080.</a:t>
            </a:r>
          </a:p>
        </p:txBody>
      </p:sp>
      <p:pic>
        <p:nvPicPr>
          <p:cNvPr id="2" name="Picture 1" descr="Screen Shot 2018-01-21 at 2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8" y="1081526"/>
            <a:ext cx="5753100" cy="3644900"/>
          </a:xfrm>
          <a:prstGeom prst="rect">
            <a:avLst/>
          </a:prstGeom>
        </p:spPr>
      </p:pic>
      <p:pic>
        <p:nvPicPr>
          <p:cNvPr id="8" name="Picture 7" descr="Screen Shot 2018-01-09 at 9.52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05" y="4005850"/>
            <a:ext cx="2921000" cy="215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A3D70-6F7C-774E-BB6C-2B958718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8725466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Nitroalkenes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Conjugate addition of 1,3-dicarbonyls or equivalent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“go to” reaction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first documented example of a catalytic </a:t>
            </a:r>
            <a:r>
              <a:rPr lang="en-US" dirty="0" err="1">
                <a:latin typeface="Arial"/>
                <a:cs typeface="Arial"/>
              </a:rPr>
              <a:t>enantioselective</a:t>
            </a:r>
            <a:r>
              <a:rPr lang="en-US" dirty="0">
                <a:latin typeface="Arial"/>
                <a:cs typeface="Arial"/>
              </a:rPr>
              <a:t> conjugate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addition was a cinchona alkaloid-catalyzed addition of a 1,3-dicarbonyl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(cyclic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ketoester</a:t>
            </a:r>
            <a:r>
              <a:rPr lang="en-US" dirty="0">
                <a:latin typeface="Arial"/>
                <a:cs typeface="Arial"/>
              </a:rPr>
              <a:t>) to an </a:t>
            </a:r>
            <a:r>
              <a:rPr lang="en-US" dirty="0" err="1">
                <a:latin typeface="Symbol" charset="2"/>
                <a:cs typeface="Symbol" charset="2"/>
              </a:rPr>
              <a:t>a,b</a:t>
            </a:r>
            <a:r>
              <a:rPr lang="en-US" dirty="0">
                <a:latin typeface="Arial"/>
                <a:cs typeface="Arial"/>
              </a:rPr>
              <a:t>-unsaturated carbonyl (methyl vinyl ketone;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</a:t>
            </a:r>
            <a:r>
              <a:rPr lang="en-US" dirty="0" err="1">
                <a:latin typeface="Arial"/>
                <a:cs typeface="Arial"/>
              </a:rPr>
              <a:t>Wynberg</a:t>
            </a:r>
            <a:r>
              <a:rPr lang="en-US" dirty="0">
                <a:latin typeface="Arial"/>
                <a:cs typeface="Arial"/>
              </a:rPr>
              <a:t>, 1975)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use of cinchona alkaloid-derived </a:t>
            </a:r>
            <a:r>
              <a:rPr lang="en-US" dirty="0" err="1">
                <a:latin typeface="Arial"/>
                <a:cs typeface="Arial"/>
              </a:rPr>
              <a:t>bifunctional</a:t>
            </a:r>
            <a:r>
              <a:rPr lang="en-US" dirty="0">
                <a:latin typeface="Arial"/>
                <a:cs typeface="Arial"/>
              </a:rPr>
              <a:t> hydrogen bonding catalyst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developed by Deng, which he has since made a career out of using, was in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conjugate addition of dimethyl </a:t>
            </a:r>
            <a:r>
              <a:rPr lang="en-US" dirty="0" err="1">
                <a:latin typeface="Arial"/>
                <a:cs typeface="Arial"/>
              </a:rPr>
              <a:t>malonate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nitrostyrene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 naturally occurring cinchona alkaloids, R = H, and there is either an H or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an </a:t>
            </a:r>
            <a:r>
              <a:rPr lang="en-US" dirty="0" err="1">
                <a:latin typeface="Arial"/>
                <a:cs typeface="Arial"/>
              </a:rPr>
              <a:t>OMe</a:t>
            </a:r>
            <a:r>
              <a:rPr lang="en-US" dirty="0">
                <a:latin typeface="Arial"/>
                <a:cs typeface="Arial"/>
              </a:rPr>
              <a:t> where the phenol is.  By swapping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ether/alcohol sites, Deng winds up with a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stronger hydrogen bond donor (phenol vs.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benzyl alcohol)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61" y="6359479"/>
            <a:ext cx="748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Li, H.; Wang, Y.; Tang, L.; Deng, L.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126</a:t>
            </a:r>
            <a:r>
              <a:rPr lang="en-US" dirty="0">
                <a:latin typeface="Arial"/>
                <a:cs typeface="Arial"/>
              </a:rPr>
              <a:t>, 9906.</a:t>
            </a:r>
          </a:p>
        </p:txBody>
      </p:sp>
      <p:pic>
        <p:nvPicPr>
          <p:cNvPr id="5" name="Picture 4" descr="Screen Shot 2018-01-20 at 10.3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32" y="4315675"/>
            <a:ext cx="2794000" cy="1854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EFCD0-149D-424C-B15D-E3379273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339719"/>
            <a:ext cx="808426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Nitroalkenes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Conjugate addition of 1,3-dicarbonyls or equivalent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example of this specific </a:t>
            </a:r>
            <a:r>
              <a:rPr lang="en-US" dirty="0" err="1">
                <a:latin typeface="Arial"/>
                <a:cs typeface="Arial"/>
              </a:rPr>
              <a:t>bifunctional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thiourea</a:t>
            </a:r>
            <a:r>
              <a:rPr lang="en-US" dirty="0">
                <a:latin typeface="Arial"/>
                <a:cs typeface="Arial"/>
              </a:rPr>
              <a:t> catalyst, which were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extensively developed afterwards, and are effective activators of a </a:t>
            </a:r>
          </a:p>
          <a:p>
            <a:pPr lvl="1"/>
            <a:r>
              <a:rPr lang="en-US" dirty="0">
                <a:latin typeface="Arial"/>
                <a:cs typeface="Arial"/>
              </a:rPr>
              <a:t>     broad array of functional groups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61" y="6161539"/>
            <a:ext cx="759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Okino</a:t>
            </a:r>
            <a:r>
              <a:rPr lang="en-US" dirty="0">
                <a:latin typeface="Arial"/>
                <a:cs typeface="Arial"/>
              </a:rPr>
              <a:t>, T.; </a:t>
            </a:r>
            <a:r>
              <a:rPr lang="en-US" dirty="0" err="1">
                <a:latin typeface="Arial"/>
                <a:cs typeface="Arial"/>
              </a:rPr>
              <a:t>Hoashi</a:t>
            </a:r>
            <a:r>
              <a:rPr lang="en-US" dirty="0">
                <a:latin typeface="Arial"/>
                <a:cs typeface="Arial"/>
              </a:rPr>
              <a:t>, Y.; </a:t>
            </a:r>
            <a:r>
              <a:rPr lang="en-US" dirty="0" err="1">
                <a:latin typeface="Arial"/>
                <a:cs typeface="Arial"/>
              </a:rPr>
              <a:t>Takemoto</a:t>
            </a:r>
            <a:r>
              <a:rPr lang="en-US" dirty="0">
                <a:latin typeface="Arial"/>
                <a:cs typeface="Arial"/>
              </a:rPr>
              <a:t>, Y.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2003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125</a:t>
            </a:r>
            <a:r>
              <a:rPr lang="en-US" dirty="0">
                <a:latin typeface="Arial"/>
                <a:cs typeface="Arial"/>
              </a:rPr>
              <a:t>, 12672.</a:t>
            </a:r>
          </a:p>
          <a:p>
            <a:r>
              <a:rPr lang="en-US" dirty="0" err="1">
                <a:latin typeface="Arial"/>
                <a:cs typeface="Arial"/>
              </a:rPr>
              <a:t>Wittkopp</a:t>
            </a:r>
            <a:r>
              <a:rPr lang="en-US" dirty="0">
                <a:latin typeface="Arial"/>
                <a:cs typeface="Arial"/>
              </a:rPr>
              <a:t>, A.; Schreiner, P. R. </a:t>
            </a:r>
            <a:r>
              <a:rPr lang="en-US" i="1" dirty="0">
                <a:latin typeface="Arial"/>
                <a:cs typeface="Arial"/>
              </a:rPr>
              <a:t>Chem. Eur. J. </a:t>
            </a:r>
            <a:r>
              <a:rPr lang="en-US" b="1" dirty="0">
                <a:latin typeface="Arial"/>
                <a:cs typeface="Arial"/>
              </a:rPr>
              <a:t>2003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9</a:t>
            </a:r>
            <a:r>
              <a:rPr lang="en-US" dirty="0">
                <a:latin typeface="Arial"/>
                <a:cs typeface="Arial"/>
              </a:rPr>
              <a:t>, 407.</a:t>
            </a:r>
          </a:p>
        </p:txBody>
      </p:sp>
      <p:pic>
        <p:nvPicPr>
          <p:cNvPr id="3" name="Picture 2" descr="Screen Shot 2018-01-21 at 8.5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" y="2069500"/>
            <a:ext cx="56388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38" y="1637821"/>
            <a:ext cx="2175192" cy="45197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41977" y="1588336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Takemoto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5579" y="3536628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Soós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Pápai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0CF01-4EB8-9548-AAB5-27DC220D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96E79-E9D8-0045-B6FF-9F607C7EFBF3}"/>
              </a:ext>
            </a:extLst>
          </p:cNvPr>
          <p:cNvSpPr txBox="1"/>
          <p:nvPr/>
        </p:nvSpPr>
        <p:spPr>
          <a:xfrm>
            <a:off x="6496194" y="5430658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 H bond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 O)</a:t>
            </a:r>
          </a:p>
        </p:txBody>
      </p:sp>
    </p:spTree>
    <p:extLst>
      <p:ext uri="{BB962C8B-B14F-4D97-AF65-F5344CB8AC3E}">
        <p14:creationId xmlns:p14="http://schemas.microsoft.com/office/powerpoint/2010/main" val="358991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40190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1.  </a:t>
            </a:r>
            <a:r>
              <a:rPr lang="en-US" dirty="0" err="1">
                <a:latin typeface="Arial"/>
                <a:cs typeface="Arial"/>
              </a:rPr>
              <a:t>Carbene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No formal charge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Bivalent carbon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 carbon with 6 electrons around it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Also has its roots in enzymes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Coenzyme thiamine (vitamin B</a:t>
            </a:r>
            <a:r>
              <a:rPr lang="en-US" baseline="-25000" dirty="0"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375" y="3909112"/>
            <a:ext cx="25400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62" y="1447187"/>
            <a:ext cx="825500" cy="419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CB9A6-6169-E641-952D-7412707F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857157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Imines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“Compared to carbonyl compounds, imines are relative strong and directional H </a:t>
            </a:r>
          </a:p>
          <a:p>
            <a:r>
              <a:rPr lang="en-US" dirty="0">
                <a:latin typeface="Arial"/>
                <a:cs typeface="Arial"/>
              </a:rPr>
              <a:t>      bond acceptors and therefore among the best potential substrates for </a:t>
            </a:r>
          </a:p>
          <a:p>
            <a:r>
              <a:rPr lang="en-US" dirty="0">
                <a:latin typeface="Arial"/>
                <a:cs typeface="Arial"/>
              </a:rPr>
              <a:t>      </a:t>
            </a:r>
            <a:r>
              <a:rPr lang="en-US" dirty="0" err="1">
                <a:latin typeface="Arial"/>
                <a:cs typeface="Arial"/>
              </a:rPr>
              <a:t>enantioselective</a:t>
            </a:r>
            <a:r>
              <a:rPr lang="en-US" dirty="0">
                <a:latin typeface="Arial"/>
                <a:cs typeface="Arial"/>
              </a:rPr>
              <a:t> H-bond donor catalysis</a:t>
            </a:r>
            <a:r>
              <a:rPr lang="mr-IN" dirty="0">
                <a:latin typeface="Arial"/>
                <a:cs typeface="Arial"/>
              </a:rPr>
              <a:t>…</a:t>
            </a:r>
            <a:r>
              <a:rPr lang="en-US" dirty="0">
                <a:latin typeface="Arial"/>
                <a:cs typeface="Arial"/>
              </a:rPr>
              <a:t>The majority of applications of </a:t>
            </a:r>
          </a:p>
          <a:p>
            <a:r>
              <a:rPr lang="en-US" dirty="0">
                <a:latin typeface="Arial"/>
                <a:cs typeface="Arial"/>
              </a:rPr>
              <a:t>      asymmetric H-bonding catalysis have been</a:t>
            </a:r>
            <a:r>
              <a:rPr lang="mr-IN" dirty="0">
                <a:latin typeface="Arial"/>
                <a:cs typeface="Arial"/>
              </a:rPr>
              <a:t>…</a:t>
            </a:r>
            <a:r>
              <a:rPr lang="en-US" dirty="0">
                <a:latin typeface="Arial"/>
                <a:cs typeface="Arial"/>
              </a:rPr>
              <a:t>additions to imines.” 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846" y="2253916"/>
            <a:ext cx="344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Uraguchi</a:t>
            </a:r>
            <a:r>
              <a:rPr lang="en-US" dirty="0">
                <a:latin typeface="Arial"/>
                <a:cs typeface="Arial"/>
              </a:rPr>
              <a:t>, D.; Terada, M. </a:t>
            </a:r>
            <a:r>
              <a:rPr lang="en-US" i="1" dirty="0">
                <a:latin typeface="Arial"/>
                <a:cs typeface="Arial"/>
              </a:rPr>
              <a:t>J. Am. </a:t>
            </a:r>
          </a:p>
          <a:p>
            <a:r>
              <a:rPr lang="en-US" i="1" dirty="0">
                <a:latin typeface="Arial"/>
                <a:cs typeface="Arial"/>
              </a:rPr>
              <a:t>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126</a:t>
            </a:r>
            <a:r>
              <a:rPr lang="en-US" dirty="0">
                <a:latin typeface="Arial"/>
                <a:cs typeface="Arial"/>
              </a:rPr>
              <a:t>, 5356.</a:t>
            </a:r>
          </a:p>
        </p:txBody>
      </p:sp>
      <p:pic>
        <p:nvPicPr>
          <p:cNvPr id="8" name="Picture 7" descr="Screen Shot 2018-01-21 at 10.1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1" y="1422993"/>
            <a:ext cx="4502925" cy="2140404"/>
          </a:xfrm>
          <a:prstGeom prst="rect">
            <a:avLst/>
          </a:prstGeom>
        </p:spPr>
      </p:pic>
      <p:pic>
        <p:nvPicPr>
          <p:cNvPr id="10" name="Picture 9" descr="Screen Shot 2018-01-21 at 10.2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96" y="3532359"/>
            <a:ext cx="3925059" cy="3292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427" y="6134284"/>
            <a:ext cx="470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Akiyama, T.; </a:t>
            </a:r>
            <a:r>
              <a:rPr lang="en-US" dirty="0" err="1">
                <a:latin typeface="Arial"/>
                <a:cs typeface="Arial"/>
              </a:rPr>
              <a:t>Itoh</a:t>
            </a:r>
            <a:r>
              <a:rPr lang="en-US" dirty="0">
                <a:latin typeface="Arial"/>
                <a:cs typeface="Arial"/>
              </a:rPr>
              <a:t>, J.; Yokota, K.; </a:t>
            </a:r>
            <a:r>
              <a:rPr lang="en-US" dirty="0" err="1">
                <a:latin typeface="Arial"/>
                <a:cs typeface="Arial"/>
              </a:rPr>
              <a:t>Fuchibe</a:t>
            </a:r>
            <a:r>
              <a:rPr lang="en-US" dirty="0">
                <a:latin typeface="Arial"/>
                <a:cs typeface="Arial"/>
              </a:rPr>
              <a:t>, K. </a:t>
            </a:r>
            <a:r>
              <a:rPr lang="en-US" i="1" dirty="0" err="1">
                <a:latin typeface="Arial"/>
                <a:cs typeface="Arial"/>
              </a:rPr>
              <a:t>Angew</a:t>
            </a:r>
            <a:r>
              <a:rPr lang="en-US" i="1" dirty="0">
                <a:latin typeface="Arial"/>
                <a:cs typeface="Arial"/>
              </a:rPr>
              <a:t>. Chem. Int. Ed.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43</a:t>
            </a:r>
            <a:r>
              <a:rPr lang="en-US" dirty="0">
                <a:latin typeface="Arial"/>
                <a:cs typeface="Arial"/>
              </a:rPr>
              <a:t>, 1566.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78" y="3900366"/>
            <a:ext cx="2743200" cy="14859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11266" y="5674448"/>
            <a:ext cx="10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/>
                <a:cs typeface="Arial"/>
              </a:rPr>
              <a:t>**TRIP**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05FD5-6099-B149-B670-2AD1A4AB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8058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Pictet</a:t>
            </a:r>
            <a:r>
              <a:rPr lang="en-US" dirty="0">
                <a:latin typeface="Arial"/>
                <a:cs typeface="Arial"/>
              </a:rPr>
              <a:t>-Spengler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Friedel</a:t>
            </a:r>
            <a:r>
              <a:rPr lang="en-US" dirty="0">
                <a:latin typeface="Arial"/>
                <a:cs typeface="Arial"/>
              </a:rPr>
              <a:t>-Crafts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Cyclization of electron-rich aryl or </a:t>
            </a:r>
            <a:r>
              <a:rPr lang="en-US" dirty="0" err="1">
                <a:latin typeface="Arial"/>
                <a:cs typeface="Arial"/>
              </a:rPr>
              <a:t>heteroaryl</a:t>
            </a:r>
            <a:r>
              <a:rPr lang="en-US" dirty="0">
                <a:latin typeface="Arial"/>
                <a:cs typeface="Arial"/>
              </a:rPr>
              <a:t> groups onto </a:t>
            </a:r>
            <a:r>
              <a:rPr lang="en-US" dirty="0" err="1">
                <a:latin typeface="Arial"/>
                <a:cs typeface="Arial"/>
              </a:rPr>
              <a:t>iminium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Instead of activating electrophile or nucleophile, leaving group is activated.  </a:t>
            </a:r>
          </a:p>
          <a:p>
            <a:r>
              <a:rPr lang="en-US" dirty="0">
                <a:latin typeface="Arial"/>
                <a:cs typeface="Arial"/>
              </a:rPr>
              <a:t>     Multi-H bond donors are known to act in an anion binding capacity.</a:t>
            </a:r>
          </a:p>
        </p:txBody>
      </p:sp>
      <p:pic>
        <p:nvPicPr>
          <p:cNvPr id="2" name="Picture 1" descr="Screen Shot 2018-01-22 at 8.1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2" y="1868215"/>
            <a:ext cx="8064500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518" y="6333407"/>
            <a:ext cx="717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Taylor, M. S.; Jacobsen, E. N.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126</a:t>
            </a:r>
            <a:r>
              <a:rPr lang="en-US" dirty="0">
                <a:latin typeface="Arial"/>
                <a:cs typeface="Arial"/>
              </a:rPr>
              <a:t>, 10558.</a:t>
            </a:r>
          </a:p>
        </p:txBody>
      </p:sp>
      <p:pic>
        <p:nvPicPr>
          <p:cNvPr id="3" name="Picture 2" descr="Screen Shot 2018-01-22 at 8.1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62" y="4422416"/>
            <a:ext cx="2095500" cy="1498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0CE4C-10DE-3944-A205-E52CDB1B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84305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Nucleophilic catalysts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Primarily heterocyclic aromatic or tertiary (i.e., cinchona) amines and phosphines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Phosphine catalysts  R</a:t>
            </a:r>
            <a:r>
              <a:rPr lang="en-US" baseline="-25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P: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 = </a:t>
            </a:r>
            <a:r>
              <a:rPr lang="en-US" dirty="0" err="1">
                <a:latin typeface="Arial"/>
                <a:cs typeface="Arial"/>
              </a:rPr>
              <a:t>Ar</a:t>
            </a:r>
            <a:r>
              <a:rPr lang="en-US" dirty="0">
                <a:latin typeface="Arial"/>
                <a:cs typeface="Arial"/>
              </a:rPr>
              <a:t>; well established in metal catalysis, low </a:t>
            </a:r>
            <a:r>
              <a:rPr lang="en-US" dirty="0" err="1">
                <a:latin typeface="Arial"/>
                <a:cs typeface="Arial"/>
              </a:rPr>
              <a:t>nucleophilicity</a:t>
            </a:r>
            <a:r>
              <a:rPr lang="en-US" dirty="0">
                <a:latin typeface="Arial"/>
                <a:cs typeface="Arial"/>
              </a:rPr>
              <a:t> and poor </a:t>
            </a:r>
          </a:p>
          <a:p>
            <a:r>
              <a:rPr lang="en-US" dirty="0">
                <a:latin typeface="Arial"/>
                <a:cs typeface="Arial"/>
              </a:rPr>
              <a:t>     </a:t>
            </a:r>
            <a:r>
              <a:rPr lang="en-US" dirty="0" err="1">
                <a:latin typeface="Arial"/>
                <a:cs typeface="Arial"/>
              </a:rPr>
              <a:t>enantioselectivity</a:t>
            </a:r>
            <a:r>
              <a:rPr lang="en-US" dirty="0">
                <a:latin typeface="Arial"/>
                <a:cs typeface="Arial"/>
              </a:rPr>
              <a:t> in </a:t>
            </a:r>
            <a:r>
              <a:rPr lang="en-US" dirty="0" err="1">
                <a:latin typeface="Arial"/>
                <a:cs typeface="Arial"/>
              </a:rPr>
              <a:t>organocatalysis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 = </a:t>
            </a:r>
            <a:r>
              <a:rPr lang="en-US" dirty="0" err="1">
                <a:latin typeface="Arial"/>
                <a:cs typeface="Arial"/>
              </a:rPr>
              <a:t>Alk</a:t>
            </a:r>
            <a:r>
              <a:rPr lang="en-US" dirty="0">
                <a:latin typeface="Arial"/>
                <a:cs typeface="Arial"/>
              </a:rPr>
              <a:t>; better for the purposes of </a:t>
            </a:r>
            <a:r>
              <a:rPr lang="en-US" dirty="0" err="1">
                <a:latin typeface="Arial"/>
                <a:cs typeface="Arial"/>
              </a:rPr>
              <a:t>organocatalysis</a:t>
            </a:r>
            <a:r>
              <a:rPr lang="en-US" dirty="0">
                <a:latin typeface="Arial"/>
                <a:cs typeface="Arial"/>
              </a:rPr>
              <a:t>, but challenging to </a:t>
            </a:r>
          </a:p>
          <a:p>
            <a:r>
              <a:rPr lang="en-US" dirty="0">
                <a:latin typeface="Arial"/>
                <a:cs typeface="Arial"/>
              </a:rPr>
              <a:t>     synthesize and easily air oxidized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4087-9DCA-6348-AF4D-981697B7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Morita-</a:t>
            </a:r>
            <a:r>
              <a:rPr lang="en-US" dirty="0" err="1">
                <a:latin typeface="Arial"/>
                <a:cs typeface="Arial"/>
              </a:rPr>
              <a:t>Baylis</a:t>
            </a:r>
            <a:r>
              <a:rPr lang="en-US" dirty="0">
                <a:latin typeface="Arial"/>
                <a:cs typeface="Arial"/>
              </a:rPr>
              <a:t>-Hillman </a:t>
            </a:r>
          </a:p>
          <a:p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 err="1">
                <a:latin typeface="Arial"/>
                <a:cs typeface="Arial"/>
              </a:rPr>
              <a:t>aza</a:t>
            </a:r>
            <a:r>
              <a:rPr lang="en-US" dirty="0">
                <a:latin typeface="Arial"/>
                <a:cs typeface="Arial"/>
              </a:rPr>
              <a:t>-MBH (X = N)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10744F-9C83-5345-B37F-D8309E59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41" y="145000"/>
            <a:ext cx="4606167" cy="61875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D99BA43-F1C6-6944-B885-0DA90148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Morita-</a:t>
            </a:r>
            <a:r>
              <a:rPr lang="en-US" dirty="0" err="1">
                <a:latin typeface="Arial"/>
                <a:cs typeface="Arial"/>
              </a:rPr>
              <a:t>Baylis</a:t>
            </a:r>
            <a:r>
              <a:rPr lang="en-US" dirty="0">
                <a:latin typeface="Arial"/>
                <a:cs typeface="Arial"/>
              </a:rPr>
              <a:t>-Hillman and </a:t>
            </a:r>
            <a:r>
              <a:rPr lang="en-US" dirty="0" err="1">
                <a:latin typeface="Arial"/>
                <a:cs typeface="Arial"/>
              </a:rPr>
              <a:t>aza</a:t>
            </a:r>
            <a:r>
              <a:rPr lang="en-US" dirty="0">
                <a:latin typeface="Arial"/>
                <a:cs typeface="Arial"/>
              </a:rPr>
              <a:t>-MBH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30E8B-F706-1241-9AA7-8868004FFE66}"/>
              </a:ext>
            </a:extLst>
          </p:cNvPr>
          <p:cNvSpPr txBox="1"/>
          <p:nvPr/>
        </p:nvSpPr>
        <p:spPr>
          <a:xfrm>
            <a:off x="214428" y="6177064"/>
            <a:ext cx="874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Iwabuchi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Nakatani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M.; Yokoyama, N.;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Hatakeyama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10219.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D13B4-BE51-1940-8F99-43A1D0CD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56" y="1926346"/>
            <a:ext cx="5727700" cy="170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DDDE87-53D7-7F40-BFD4-9F6CD8EC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10" y="329666"/>
            <a:ext cx="2019300" cy="222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03765A-2A44-FE4B-B984-896AA546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301" y="3696645"/>
            <a:ext cx="2667000" cy="199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2F570-2291-0748-97F1-2CF96DABD7E1}"/>
              </a:ext>
            </a:extLst>
          </p:cNvPr>
          <p:cNvSpPr txBox="1"/>
          <p:nvPr/>
        </p:nvSpPr>
        <p:spPr>
          <a:xfrm>
            <a:off x="329441" y="4114665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bifunctional catalyst: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nucleophile and H-bond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492BE-A833-9C49-828B-4A73A678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6641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3+2 cycloadditions of </a:t>
            </a:r>
            <a:r>
              <a:rPr lang="en-US" dirty="0" err="1">
                <a:latin typeface="Arial"/>
                <a:cs typeface="Arial"/>
              </a:rPr>
              <a:t>allenes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most studies class of reactions with phosphine catalysts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First example by Zhang in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Didn’t take off until 10 years later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AECA0-33BB-AB44-9764-7EE50E99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94" y="2440700"/>
            <a:ext cx="6883400" cy="2501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750DA-7A23-404F-8380-893D3A58F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502" y="1374678"/>
            <a:ext cx="2336800" cy="177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6B60C-AE3F-7941-8AA5-39ECC523264A}"/>
              </a:ext>
            </a:extLst>
          </p:cNvPr>
          <p:cNvSpPr txBox="1"/>
          <p:nvPr/>
        </p:nvSpPr>
        <p:spPr>
          <a:xfrm>
            <a:off x="1322961" y="5233481"/>
            <a:ext cx="669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Wilson, J. E.; Fu, G.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1426.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AA6AF-AEFD-F445-896C-EB0817F28078}"/>
              </a:ext>
            </a:extLst>
          </p:cNvPr>
          <p:cNvSpPr txBox="1"/>
          <p:nvPr/>
        </p:nvSpPr>
        <p:spPr>
          <a:xfrm>
            <a:off x="2616741" y="35992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allene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D1DD56-EF38-ED43-B6AF-BA91861F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28" y="-3966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Mechanism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BE047-D757-8E4F-B102-CF2BC26E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07950"/>
            <a:ext cx="7683500" cy="664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6794B-BAB9-9D40-90D3-247BF11518B6}"/>
              </a:ext>
            </a:extLst>
          </p:cNvPr>
          <p:cNvSpPr txBox="1"/>
          <p:nvPr/>
        </p:nvSpPr>
        <p:spPr>
          <a:xfrm>
            <a:off x="323432" y="527239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82ED9-79A0-0A47-8408-B38C0734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670AE-CD18-494E-8F85-1ECA795E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" y="590697"/>
            <a:ext cx="9065759" cy="2773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F2172-AF31-334F-BAA4-A81BE5C6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220" y="3985231"/>
            <a:ext cx="3771900" cy="77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AD6E0-855E-8944-8A8C-D3F6105086C6}"/>
              </a:ext>
            </a:extLst>
          </p:cNvPr>
          <p:cNvSpPr txBox="1"/>
          <p:nvPr/>
        </p:nvSpPr>
        <p:spPr>
          <a:xfrm>
            <a:off x="3938449" y="47404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ketene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8D5A1-7E16-7B43-9A01-46A3B44A56DC}"/>
              </a:ext>
            </a:extLst>
          </p:cNvPr>
          <p:cNvSpPr txBox="1"/>
          <p:nvPr/>
        </p:nvSpPr>
        <p:spPr>
          <a:xfrm>
            <a:off x="902482" y="5515335"/>
            <a:ext cx="7943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-halogenation of carbonyl compounds.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E.; Hafez, A. M.; Drury III, W. J.;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Lectka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Soc.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1531.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8BD39-1F54-8A48-BE51-0BD61C76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F8D5A1-7E16-7B43-9A01-46A3B44A56DC}"/>
              </a:ext>
            </a:extLst>
          </p:cNvPr>
          <p:cNvSpPr txBox="1"/>
          <p:nvPr/>
        </p:nvSpPr>
        <p:spPr>
          <a:xfrm>
            <a:off x="902482" y="5515335"/>
            <a:ext cx="714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Cyclopropanation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Papageorgiou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 D.;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Cubillo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Dios, M. A.; Ley, S. V.; Gaunt, M. J. 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4641.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351F9-8E60-F14C-8BDE-54F2491B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23622"/>
            <a:ext cx="576580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320D1-8110-044C-9E43-44F320BE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409700"/>
            <a:ext cx="5511800" cy="40386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35085F-8C4D-4F43-B563-C873897F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4" y="673099"/>
            <a:ext cx="287771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Breslow</a:t>
            </a:r>
            <a:r>
              <a:rPr lang="en-US" dirty="0">
                <a:latin typeface="Arial"/>
                <a:cs typeface="Arial"/>
              </a:rPr>
              <a:t> (1958)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Benzoin condensation=</a:t>
            </a:r>
          </a:p>
          <a:p>
            <a:r>
              <a:rPr lang="en-US" dirty="0">
                <a:latin typeface="Arial"/>
                <a:cs typeface="Arial"/>
              </a:rPr>
              <a:t>     coupling of 2 aldehyde</a:t>
            </a:r>
          </a:p>
          <a:p>
            <a:r>
              <a:rPr lang="en-US" dirty="0">
                <a:latin typeface="Arial"/>
                <a:cs typeface="Arial"/>
              </a:rPr>
              <a:t>     carbons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These </a:t>
            </a:r>
            <a:r>
              <a:rPr lang="en-US" dirty="0" err="1">
                <a:latin typeface="Arial"/>
                <a:cs typeface="Arial"/>
              </a:rPr>
              <a:t>carbenes</a:t>
            </a:r>
            <a:r>
              <a:rPr lang="en-US" dirty="0">
                <a:latin typeface="Arial"/>
                <a:cs typeface="Arial"/>
              </a:rPr>
              <a:t> enable</a:t>
            </a:r>
          </a:p>
          <a:p>
            <a:r>
              <a:rPr lang="en-US" dirty="0">
                <a:latin typeface="Arial"/>
                <a:cs typeface="Arial"/>
              </a:rPr>
              <a:t>     </a:t>
            </a:r>
            <a:r>
              <a:rPr lang="en-US" dirty="0" err="1">
                <a:latin typeface="Arial"/>
                <a:cs typeface="Arial"/>
              </a:rPr>
              <a:t>Umpolung</a:t>
            </a:r>
            <a:r>
              <a:rPr lang="en-US" dirty="0">
                <a:latin typeface="Arial"/>
                <a:cs typeface="Arial"/>
              </a:rPr>
              <a:t> reactivity.  A</a:t>
            </a:r>
          </a:p>
          <a:p>
            <a:r>
              <a:rPr lang="en-US" dirty="0">
                <a:latin typeface="Arial"/>
                <a:cs typeface="Arial"/>
              </a:rPr>
              <a:t>     carbon that is normally</a:t>
            </a:r>
          </a:p>
          <a:p>
            <a:r>
              <a:rPr lang="en-US" dirty="0">
                <a:latin typeface="Arial"/>
                <a:cs typeface="Arial"/>
              </a:rPr>
              <a:t>     electrophilic (i.e., </a:t>
            </a:r>
          </a:p>
          <a:p>
            <a:r>
              <a:rPr lang="en-US" dirty="0">
                <a:latin typeface="Arial"/>
                <a:cs typeface="Arial"/>
              </a:rPr>
              <a:t>     carbonyl carbon) acts</a:t>
            </a:r>
          </a:p>
          <a:p>
            <a:r>
              <a:rPr lang="en-US" dirty="0">
                <a:latin typeface="Arial"/>
                <a:cs typeface="Arial"/>
              </a:rPr>
              <a:t>     as a nucleophile.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96" y="444500"/>
            <a:ext cx="6350000" cy="596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0982" y="6397005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Breslow</a:t>
            </a:r>
            <a:r>
              <a:rPr lang="en-US" dirty="0">
                <a:latin typeface="Arial"/>
                <a:cs typeface="Arial"/>
              </a:rPr>
              <a:t> intermediate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3238" y="58674"/>
            <a:ext cx="164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thiazolium</a:t>
            </a:r>
            <a:r>
              <a:rPr lang="en-US" dirty="0">
                <a:latin typeface="Arial"/>
                <a:cs typeface="Arial"/>
              </a:rPr>
              <a:t> salt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25FEC-08F6-8547-8F8D-6F2E90D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6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80457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Arduengo</a:t>
            </a:r>
            <a:r>
              <a:rPr lang="en-US" dirty="0">
                <a:latin typeface="Arial"/>
                <a:cs typeface="Arial"/>
              </a:rPr>
              <a:t> (1991)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People thought </a:t>
            </a:r>
            <a:r>
              <a:rPr lang="en-US" dirty="0" err="1">
                <a:latin typeface="Arial"/>
                <a:cs typeface="Arial"/>
              </a:rPr>
              <a:t>carbenes</a:t>
            </a:r>
            <a:r>
              <a:rPr lang="en-US" dirty="0">
                <a:latin typeface="Arial"/>
                <a:cs typeface="Arial"/>
              </a:rPr>
              <a:t> were reactive intermediates, too unstable to be</a:t>
            </a:r>
          </a:p>
          <a:p>
            <a:r>
              <a:rPr lang="en-US" dirty="0">
                <a:latin typeface="Arial"/>
                <a:cs typeface="Arial"/>
              </a:rPr>
              <a:t>     isolated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</a:t>
            </a:r>
            <a:r>
              <a:rPr lang="en-US" i="1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-heterocyclic </a:t>
            </a:r>
            <a:r>
              <a:rPr lang="en-US" dirty="0" err="1">
                <a:latin typeface="Arial"/>
                <a:cs typeface="Arial"/>
              </a:rPr>
              <a:t>carbene</a:t>
            </a:r>
            <a:r>
              <a:rPr lang="en-US" dirty="0">
                <a:latin typeface="Arial"/>
                <a:cs typeface="Arial"/>
              </a:rPr>
              <a:t> to be</a:t>
            </a:r>
          </a:p>
          <a:p>
            <a:r>
              <a:rPr lang="en-US" dirty="0">
                <a:latin typeface="Arial"/>
                <a:cs typeface="Arial"/>
              </a:rPr>
              <a:t>     isolated and characterized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Since then, N-</a:t>
            </a:r>
            <a:r>
              <a:rPr lang="en-US" dirty="0" err="1">
                <a:latin typeface="Arial"/>
                <a:cs typeface="Arial"/>
              </a:rPr>
              <a:t>heterocylic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carbenes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     have found numerous applications in </a:t>
            </a:r>
          </a:p>
          <a:p>
            <a:r>
              <a:rPr lang="en-US" dirty="0">
                <a:latin typeface="Arial"/>
                <a:cs typeface="Arial"/>
              </a:rPr>
              <a:t>     metal-based catalysis and </a:t>
            </a:r>
            <a:r>
              <a:rPr lang="en-US" dirty="0" err="1">
                <a:latin typeface="Arial"/>
                <a:cs typeface="Arial"/>
              </a:rPr>
              <a:t>organocatalysis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Enders (1995) synthesizes </a:t>
            </a:r>
            <a:r>
              <a:rPr lang="en-US" b="1" u="sng" dirty="0" err="1">
                <a:latin typeface="Arial"/>
                <a:cs typeface="Arial"/>
              </a:rPr>
              <a:t>tri</a:t>
            </a:r>
            <a:r>
              <a:rPr lang="en-US" dirty="0" err="1">
                <a:latin typeface="Arial"/>
                <a:cs typeface="Arial"/>
              </a:rPr>
              <a:t>azole</a:t>
            </a:r>
            <a:r>
              <a:rPr lang="en-US" dirty="0">
                <a:latin typeface="Arial"/>
                <a:cs typeface="Arial"/>
              </a:rPr>
              <a:t>-based </a:t>
            </a:r>
            <a:r>
              <a:rPr lang="en-US" dirty="0" err="1">
                <a:latin typeface="Arial"/>
                <a:cs typeface="Arial"/>
              </a:rPr>
              <a:t>carbene</a:t>
            </a:r>
            <a:r>
              <a:rPr lang="en-US" dirty="0">
                <a:latin typeface="Arial"/>
                <a:cs typeface="Arial"/>
              </a:rPr>
              <a:t>, which is first </a:t>
            </a:r>
            <a:r>
              <a:rPr lang="en-US" dirty="0" err="1">
                <a:latin typeface="Arial"/>
                <a:cs typeface="Arial"/>
              </a:rPr>
              <a:t>carbne</a:t>
            </a:r>
            <a:r>
              <a:rPr lang="en-US" dirty="0">
                <a:latin typeface="Arial"/>
                <a:cs typeface="Arial"/>
              </a:rPr>
              <a:t> to </a:t>
            </a:r>
          </a:p>
          <a:p>
            <a:r>
              <a:rPr lang="en-US" dirty="0">
                <a:latin typeface="Arial"/>
                <a:cs typeface="Arial"/>
              </a:rPr>
              <a:t>     become commercially available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59" y="2026157"/>
            <a:ext cx="1168400" cy="165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056" y="2457820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 = 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4F4BC-BB51-D046-AC83-429E388C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399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a1 to d1 </a:t>
            </a:r>
            <a:r>
              <a:rPr lang="en-US" dirty="0" err="1">
                <a:latin typeface="Arial"/>
                <a:cs typeface="Arial"/>
              </a:rPr>
              <a:t>Umpolung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acceptor 1 to donor 1 (carbon 1 =</a:t>
            </a:r>
          </a:p>
          <a:p>
            <a:r>
              <a:rPr lang="en-US" dirty="0">
                <a:latin typeface="Arial"/>
                <a:cs typeface="Arial"/>
              </a:rPr>
              <a:t>     carbonyl carbon; acceptor = </a:t>
            </a:r>
          </a:p>
          <a:p>
            <a:r>
              <a:rPr lang="en-US" dirty="0">
                <a:latin typeface="Arial"/>
                <a:cs typeface="Arial"/>
              </a:rPr>
              <a:t>     electrophile)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Benzoin condensation + variations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Stetter</a:t>
            </a:r>
            <a:r>
              <a:rPr lang="en-US" dirty="0">
                <a:latin typeface="Arial"/>
                <a:cs typeface="Arial"/>
              </a:rPr>
              <a:t> reaction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59" y="2026157"/>
            <a:ext cx="1168400" cy="165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056" y="2457820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 = 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028990"/>
            <a:ext cx="4076700" cy="414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698" y="3809117"/>
            <a:ext cx="2590800" cy="1295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010056" y="725674"/>
            <a:ext cx="1204081" cy="115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FC767-8BAA-C44F-9E2A-3966D56D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80842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Stetter</a:t>
            </a:r>
            <a:r>
              <a:rPr lang="en-US" dirty="0">
                <a:latin typeface="Arial"/>
                <a:cs typeface="Arial"/>
              </a:rPr>
              <a:t> reaction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Essentially a Benzoin condensation, but </a:t>
            </a:r>
            <a:r>
              <a:rPr lang="en-US" dirty="0" err="1">
                <a:latin typeface="Arial"/>
                <a:cs typeface="Arial"/>
              </a:rPr>
              <a:t>nucelophilic</a:t>
            </a:r>
            <a:r>
              <a:rPr lang="en-US" dirty="0">
                <a:latin typeface="Arial"/>
                <a:cs typeface="Arial"/>
              </a:rPr>
              <a:t> carbonyl carbon adds</a:t>
            </a:r>
          </a:p>
          <a:p>
            <a:r>
              <a:rPr lang="en-US" dirty="0">
                <a:latin typeface="Arial"/>
                <a:cs typeface="Arial"/>
              </a:rPr>
              <a:t>     1,4 to an </a:t>
            </a:r>
            <a:r>
              <a:rPr lang="en-US" dirty="0" err="1">
                <a:latin typeface="Symbol" charset="2"/>
                <a:cs typeface="Symbol" charset="2"/>
              </a:rPr>
              <a:t>a,b</a:t>
            </a:r>
            <a:r>
              <a:rPr lang="en-US" dirty="0">
                <a:latin typeface="Arial"/>
                <a:cs typeface="Arial"/>
              </a:rPr>
              <a:t>-unsaturated carbonyl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SM is </a:t>
            </a:r>
            <a:r>
              <a:rPr lang="en-US" dirty="0" err="1">
                <a:latin typeface="Arial"/>
                <a:cs typeface="Arial"/>
              </a:rPr>
              <a:t>salicylaldehyde</a:t>
            </a:r>
            <a:r>
              <a:rPr lang="en-US" dirty="0">
                <a:latin typeface="Arial"/>
                <a:cs typeface="Arial"/>
              </a:rPr>
              <a:t> derivative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PDT is </a:t>
            </a:r>
            <a:r>
              <a:rPr lang="en-US" dirty="0" err="1">
                <a:latin typeface="Arial"/>
                <a:cs typeface="Arial"/>
              </a:rPr>
              <a:t>chromane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Rovis</a:t>
            </a:r>
            <a:r>
              <a:rPr lang="en-US" dirty="0">
                <a:latin typeface="Arial"/>
                <a:cs typeface="Arial"/>
              </a:rPr>
              <a:t> = first highly </a:t>
            </a:r>
          </a:p>
          <a:p>
            <a:r>
              <a:rPr lang="en-US" dirty="0">
                <a:latin typeface="Arial"/>
                <a:cs typeface="Arial"/>
              </a:rPr>
              <a:t>    selective example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Screen Shot 2018-01-20 at 4.3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73" y="2210532"/>
            <a:ext cx="6045200" cy="3644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933" y="5954872"/>
            <a:ext cx="811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Kerr, M. S.; Read de </a:t>
            </a:r>
            <a:r>
              <a:rPr lang="en-US" dirty="0" err="1">
                <a:latin typeface="Arial"/>
                <a:cs typeface="Arial"/>
              </a:rPr>
              <a:t>Alaniz</a:t>
            </a:r>
            <a:r>
              <a:rPr lang="en-US" dirty="0">
                <a:latin typeface="Arial"/>
                <a:cs typeface="Arial"/>
              </a:rPr>
              <a:t>, J.; </a:t>
            </a:r>
            <a:r>
              <a:rPr lang="en-US" dirty="0" err="1">
                <a:latin typeface="Arial"/>
                <a:cs typeface="Arial"/>
              </a:rPr>
              <a:t>Rovis</a:t>
            </a:r>
            <a:r>
              <a:rPr lang="en-US" dirty="0">
                <a:latin typeface="Arial"/>
                <a:cs typeface="Arial"/>
              </a:rPr>
              <a:t>, T.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2002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124</a:t>
            </a:r>
            <a:r>
              <a:rPr lang="en-US" dirty="0">
                <a:latin typeface="Arial"/>
                <a:cs typeface="Arial"/>
              </a:rPr>
              <a:t>, 10298.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382FF-CC0A-3241-BE6B-DCAD955F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81099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Sila-Stetter</a:t>
            </a:r>
            <a:r>
              <a:rPr lang="en-US" dirty="0">
                <a:latin typeface="Arial"/>
                <a:cs typeface="Arial"/>
              </a:rPr>
              <a:t> reaction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Overcomes the challenge of intermolecular </a:t>
            </a:r>
            <a:r>
              <a:rPr lang="en-US" dirty="0" err="1">
                <a:latin typeface="Arial"/>
                <a:cs typeface="Arial"/>
              </a:rPr>
              <a:t>Stetter</a:t>
            </a:r>
            <a:r>
              <a:rPr lang="en-US" dirty="0">
                <a:latin typeface="Arial"/>
                <a:cs typeface="Arial"/>
              </a:rPr>
              <a:t> reactions = self Benzoin</a:t>
            </a:r>
          </a:p>
          <a:p>
            <a:r>
              <a:rPr lang="en-US" dirty="0">
                <a:latin typeface="Arial"/>
                <a:cs typeface="Arial"/>
              </a:rPr>
              <a:t>     condensation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Scheidt</a:t>
            </a:r>
            <a:r>
              <a:rPr lang="en-US" dirty="0">
                <a:latin typeface="Arial"/>
                <a:cs typeface="Arial"/>
              </a:rPr>
              <a:t> (not </a:t>
            </a:r>
          </a:p>
          <a:p>
            <a:r>
              <a:rPr lang="en-US" dirty="0">
                <a:latin typeface="Arial"/>
                <a:cs typeface="Arial"/>
              </a:rPr>
              <a:t>     asymmetric?)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869" y="5939172"/>
            <a:ext cx="451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Mattson, A. E.; </a:t>
            </a:r>
            <a:r>
              <a:rPr lang="en-US" dirty="0" err="1">
                <a:latin typeface="Arial"/>
                <a:cs typeface="Arial"/>
              </a:rPr>
              <a:t>Bharadwaj</a:t>
            </a:r>
            <a:r>
              <a:rPr lang="en-US" dirty="0">
                <a:latin typeface="Arial"/>
                <a:cs typeface="Arial"/>
              </a:rPr>
              <a:t>, A. R.; </a:t>
            </a:r>
            <a:r>
              <a:rPr lang="en-US" dirty="0" err="1">
                <a:latin typeface="Arial"/>
                <a:cs typeface="Arial"/>
              </a:rPr>
              <a:t>Scheidt</a:t>
            </a:r>
            <a:r>
              <a:rPr lang="en-US" dirty="0">
                <a:latin typeface="Arial"/>
                <a:cs typeface="Arial"/>
              </a:rPr>
              <a:t>,</a:t>
            </a:r>
          </a:p>
          <a:p>
            <a:r>
              <a:rPr lang="en-US" dirty="0">
                <a:latin typeface="Arial"/>
                <a:cs typeface="Arial"/>
              </a:rPr>
              <a:t> K. A.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126</a:t>
            </a:r>
            <a:r>
              <a:rPr lang="en-US" dirty="0">
                <a:latin typeface="Arial"/>
                <a:cs typeface="Arial"/>
              </a:rPr>
              <a:t>, 2314.</a:t>
            </a:r>
          </a:p>
        </p:txBody>
      </p:sp>
      <p:pic>
        <p:nvPicPr>
          <p:cNvPr id="2" name="Picture 1" descr="Screen Shot 2018-01-20 at 4.4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41" y="1332166"/>
            <a:ext cx="6511307" cy="1818473"/>
          </a:xfrm>
          <a:prstGeom prst="rect">
            <a:avLst/>
          </a:prstGeom>
        </p:spPr>
      </p:pic>
      <p:pic>
        <p:nvPicPr>
          <p:cNvPr id="3" name="Picture 2" descr="Screen Shot 2018-01-20 at 4.5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3" y="2404358"/>
            <a:ext cx="4406900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569" y="3958421"/>
            <a:ext cx="236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Brook rearrangement</a:t>
            </a:r>
          </a:p>
          <a:p>
            <a:r>
              <a:rPr lang="en-US" dirty="0">
                <a:latin typeface="Arial"/>
                <a:cs typeface="Arial"/>
              </a:rPr>
              <a:t>1,2-silyl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4F6B-C4C3-D74B-8BA2-CC8FB9FB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1" y="725674"/>
            <a:ext cx="7853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a3 to d3 </a:t>
            </a:r>
            <a:r>
              <a:rPr lang="en-US" dirty="0" err="1">
                <a:latin typeface="Arial"/>
                <a:cs typeface="Arial"/>
              </a:rPr>
              <a:t>Umpolung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Renders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 carbon of </a:t>
            </a:r>
            <a:r>
              <a:rPr lang="en-US" dirty="0" err="1">
                <a:latin typeface="Symbol" charset="2"/>
                <a:cs typeface="Symbol" charset="2"/>
              </a:rPr>
              <a:t>a,b</a:t>
            </a:r>
            <a:r>
              <a:rPr lang="en-US" dirty="0">
                <a:latin typeface="Arial"/>
                <a:cs typeface="Arial"/>
              </a:rPr>
              <a:t>-unsaturated aldehyde </a:t>
            </a:r>
            <a:r>
              <a:rPr lang="en-US" dirty="0" err="1">
                <a:latin typeface="Arial"/>
                <a:cs typeface="Arial"/>
              </a:rPr>
              <a:t>nucleophilic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Cross condensation of </a:t>
            </a:r>
            <a:r>
              <a:rPr lang="en-US" dirty="0" err="1">
                <a:latin typeface="Arial"/>
                <a:cs typeface="Arial"/>
              </a:rPr>
              <a:t>enals</a:t>
            </a:r>
            <a:r>
              <a:rPr lang="en-US" dirty="0">
                <a:latin typeface="Arial"/>
                <a:cs typeface="Arial"/>
              </a:rPr>
              <a:t> with aldehydes, imines, 1,2-diones, </a:t>
            </a:r>
            <a:r>
              <a:rPr lang="en-US" dirty="0" err="1">
                <a:latin typeface="Arial"/>
                <a:cs typeface="Arial"/>
              </a:rPr>
              <a:t>enones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    (i.e., 1,2- and 1,4-addition by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-carbon)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Protonation at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 position </a:t>
            </a:r>
          </a:p>
        </p:txBody>
      </p:sp>
      <p:pic>
        <p:nvPicPr>
          <p:cNvPr id="10" name="Picture 9" descr="Screen Shot 2018-01-20 at 6.4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" y="2492850"/>
            <a:ext cx="7801780" cy="18916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EFEF3-A644-3E49-9C4C-7DB406EB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450" y="181339"/>
            <a:ext cx="8562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a3 to d3 </a:t>
            </a:r>
            <a:r>
              <a:rPr lang="en-US" dirty="0" err="1">
                <a:latin typeface="Arial"/>
                <a:cs typeface="Arial"/>
              </a:rPr>
              <a:t>Umpolung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Chiang, P. C.; </a:t>
            </a:r>
            <a:r>
              <a:rPr lang="en-US" dirty="0" err="1">
                <a:latin typeface="Arial"/>
                <a:cs typeface="Arial"/>
              </a:rPr>
              <a:t>Kaeobamrung</a:t>
            </a:r>
            <a:r>
              <a:rPr lang="en-US" dirty="0">
                <a:latin typeface="Arial"/>
                <a:cs typeface="Arial"/>
              </a:rPr>
              <a:t>, J.; Bode, J. W.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2007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129</a:t>
            </a:r>
            <a:r>
              <a:rPr lang="en-US" dirty="0">
                <a:latin typeface="Arial"/>
                <a:cs typeface="Arial"/>
              </a:rPr>
              <a:t>, 3520.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Nair developed non-asymmetric version in JACS the year before.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Screen Shot 2018-01-20 at 8.0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" y="2463076"/>
            <a:ext cx="4627616" cy="27824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Screen Shot 2018-01-20 at 8.10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73" y="1435098"/>
            <a:ext cx="4321031" cy="54105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3DC3-1AE1-0F48-841E-1A0DDEF4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7502-18AC-EA43-BA45-A6B100FE9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1650</Words>
  <Application>Microsoft Macintosh PowerPoint</Application>
  <PresentationFormat>On-screen Show (4:3)</PresentationFormat>
  <Paragraphs>274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Brooklyn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Ellen Brenner-Moyer</dc:creator>
  <cp:lastModifiedBy>Stacey Brenner-Moyer</cp:lastModifiedBy>
  <cp:revision>106</cp:revision>
  <dcterms:created xsi:type="dcterms:W3CDTF">2018-01-20T01:48:41Z</dcterms:created>
  <dcterms:modified xsi:type="dcterms:W3CDTF">2018-01-23T20:19:13Z</dcterms:modified>
</cp:coreProperties>
</file>